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71" r:id="rId1"/>
  </p:sldMasterIdLst>
  <p:notesMasterIdLst>
    <p:notesMasterId r:id="rId70"/>
  </p:notesMasterIdLst>
  <p:handoutMasterIdLst>
    <p:handoutMasterId r:id="rId71"/>
  </p:handoutMasterIdLst>
  <p:sldIdLst>
    <p:sldId id="256" r:id="rId2"/>
    <p:sldId id="257" r:id="rId3"/>
    <p:sldId id="267" r:id="rId4"/>
    <p:sldId id="265" r:id="rId5"/>
    <p:sldId id="352" r:id="rId6"/>
    <p:sldId id="353" r:id="rId7"/>
    <p:sldId id="354" r:id="rId8"/>
    <p:sldId id="355" r:id="rId9"/>
    <p:sldId id="319" r:id="rId10"/>
    <p:sldId id="324" r:id="rId11"/>
    <p:sldId id="289" r:id="rId12"/>
    <p:sldId id="341" r:id="rId13"/>
    <p:sldId id="343" r:id="rId14"/>
    <p:sldId id="356" r:id="rId15"/>
    <p:sldId id="357" r:id="rId16"/>
    <p:sldId id="358" r:id="rId17"/>
    <p:sldId id="359" r:id="rId18"/>
    <p:sldId id="360" r:id="rId19"/>
    <p:sldId id="322" r:id="rId20"/>
    <p:sldId id="342" r:id="rId21"/>
    <p:sldId id="336" r:id="rId22"/>
    <p:sldId id="344" r:id="rId23"/>
    <p:sldId id="345" r:id="rId24"/>
    <p:sldId id="346" r:id="rId25"/>
    <p:sldId id="361" r:id="rId26"/>
    <p:sldId id="347" r:id="rId27"/>
    <p:sldId id="337" r:id="rId28"/>
    <p:sldId id="338" r:id="rId29"/>
    <p:sldId id="339" r:id="rId30"/>
    <p:sldId id="362" r:id="rId31"/>
    <p:sldId id="340" r:id="rId32"/>
    <p:sldId id="278" r:id="rId33"/>
    <p:sldId id="348" r:id="rId34"/>
    <p:sldId id="270" r:id="rId35"/>
    <p:sldId id="280" r:id="rId36"/>
    <p:sldId id="281" r:id="rId37"/>
    <p:sldId id="329" r:id="rId38"/>
    <p:sldId id="393" r:id="rId39"/>
    <p:sldId id="363" r:id="rId40"/>
    <p:sldId id="364" r:id="rId41"/>
    <p:sldId id="365" r:id="rId42"/>
    <p:sldId id="366" r:id="rId43"/>
    <p:sldId id="367" r:id="rId44"/>
    <p:sldId id="369" r:id="rId45"/>
    <p:sldId id="370" r:id="rId46"/>
    <p:sldId id="371" r:id="rId47"/>
    <p:sldId id="372" r:id="rId48"/>
    <p:sldId id="373" r:id="rId49"/>
    <p:sldId id="374" r:id="rId50"/>
    <p:sldId id="375" r:id="rId51"/>
    <p:sldId id="376" r:id="rId52"/>
    <p:sldId id="377" r:id="rId53"/>
    <p:sldId id="378" r:id="rId54"/>
    <p:sldId id="379" r:id="rId55"/>
    <p:sldId id="380" r:id="rId56"/>
    <p:sldId id="381" r:id="rId57"/>
    <p:sldId id="382" r:id="rId58"/>
    <p:sldId id="383" r:id="rId59"/>
    <p:sldId id="384" r:id="rId60"/>
    <p:sldId id="385" r:id="rId61"/>
    <p:sldId id="386" r:id="rId62"/>
    <p:sldId id="387" r:id="rId63"/>
    <p:sldId id="388" r:id="rId64"/>
    <p:sldId id="389" r:id="rId65"/>
    <p:sldId id="390" r:id="rId66"/>
    <p:sldId id="391" r:id="rId67"/>
    <p:sldId id="392" r:id="rId68"/>
    <p:sldId id="350" r:id="rId69"/>
  </p:sldIdLst>
  <p:sldSz cx="9144000" cy="6858000" type="screen4x3"/>
  <p:notesSz cx="6858000" cy="9144000"/>
  <p:defaultTextStyle>
    <a:defPPr>
      <a:defRPr lang="en-GB"/>
    </a:defPPr>
    <a:lvl1pPr algn="l" rtl="0" eaLnBrk="0" fontAlgn="base" hangingPunct="0">
      <a:spcBef>
        <a:spcPct val="0"/>
      </a:spcBef>
      <a:spcAft>
        <a:spcPct val="0"/>
      </a:spcAft>
      <a:defRPr sz="2400" kern="1200">
        <a:solidFill>
          <a:schemeClr val="tx1"/>
        </a:solidFill>
        <a:latin typeface="Tahoma"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Tahoma"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Tahoma"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Tahoma"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2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2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2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2400" kern="1200">
        <a:solidFill>
          <a:schemeClr val="tx1"/>
        </a:solidFill>
        <a:latin typeface="Tahoma"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horzBarState="maximized">
    <p:restoredLeft sz="27308" autoAdjust="0"/>
    <p:restoredTop sz="73434" autoAdjust="0"/>
  </p:normalViewPr>
  <p:slideViewPr>
    <p:cSldViewPr>
      <p:cViewPr varScale="1">
        <p:scale>
          <a:sx n="69" d="100"/>
          <a:sy n="69" d="100"/>
        </p:scale>
        <p:origin x="-1098" y="-108"/>
      </p:cViewPr>
      <p:guideLst>
        <p:guide orient="horz" pos="2160"/>
        <p:guide pos="2880"/>
      </p:guideLst>
    </p:cSldViewPr>
  </p:slideViewPr>
  <p:outlineViewPr>
    <p:cViewPr>
      <p:scale>
        <a:sx n="33" d="100"/>
        <a:sy n="33" d="100"/>
      </p:scale>
      <p:origin x="0" y="3054"/>
    </p:cViewPr>
    <p:sldLst>
      <p:sld r:id="rId1" collapse="1"/>
    </p:sldLst>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_rels/viewProps.xml.rels><?xml version="1.0" encoding="UTF-8" standalone="yes"?>
<Relationships xmlns="http://schemas.openxmlformats.org/package/2006/relationships"><Relationship Id="rId1" Type="http://schemas.openxmlformats.org/officeDocument/2006/relationships/slide" Target="slides/slide9.xml"/></Relationships>
</file>

<file path=ppt/diagrams/_rels/data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 Id="rId4" Type="http://schemas.openxmlformats.org/officeDocument/2006/relationships/image" Target="../media/image1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997BEA-1380-40DA-979B-1873238D63B9}" type="doc">
      <dgm:prSet loTypeId="urn:microsoft.com/office/officeart/2005/8/layout/pList2#1" loCatId="list" qsTypeId="urn:microsoft.com/office/officeart/2005/8/quickstyle/simple1" qsCatId="simple" csTypeId="urn:microsoft.com/office/officeart/2005/8/colors/accent1_2" csCatId="accent1" phldr="1"/>
      <dgm:spPr/>
      <dgm:t>
        <a:bodyPr/>
        <a:lstStyle/>
        <a:p>
          <a:endParaRPr lang="en-US"/>
        </a:p>
      </dgm:t>
    </dgm:pt>
    <dgm:pt modelId="{28A75E06-86BE-4EFE-A949-3181096DA425}">
      <dgm:prSet phldrT="[Text]"/>
      <dgm:spPr/>
      <dgm:t>
        <a:bodyPr/>
        <a:lstStyle/>
        <a:p>
          <a:r>
            <a:rPr lang="en-GB" dirty="0" smtClean="0">
              <a:solidFill>
                <a:schemeClr val="bg1"/>
              </a:solidFill>
              <a:cs typeface="Times New Roman" panose="02020603050405020304" pitchFamily="18" charset="0"/>
            </a:rPr>
            <a:t>The right to freedom and security of person and freedom from arbitrary arrest and detention</a:t>
          </a:r>
          <a:endParaRPr lang="en-US" dirty="0">
            <a:solidFill>
              <a:schemeClr val="bg1"/>
            </a:solidFill>
          </a:endParaRPr>
        </a:p>
      </dgm:t>
    </dgm:pt>
    <dgm:pt modelId="{5FB5809A-7A0A-4C22-8F2D-2B7AB70EBD09}" type="parTrans" cxnId="{D0C4F790-CEBA-42AA-B885-B23355E26963}">
      <dgm:prSet/>
      <dgm:spPr/>
      <dgm:t>
        <a:bodyPr/>
        <a:lstStyle/>
        <a:p>
          <a:endParaRPr lang="en-US"/>
        </a:p>
      </dgm:t>
    </dgm:pt>
    <dgm:pt modelId="{1B36CD80-F562-471A-A434-8FBDE6E0C7DE}" type="sibTrans" cxnId="{D0C4F790-CEBA-42AA-B885-B23355E26963}">
      <dgm:prSet/>
      <dgm:spPr/>
      <dgm:t>
        <a:bodyPr/>
        <a:lstStyle/>
        <a:p>
          <a:endParaRPr lang="en-US"/>
        </a:p>
      </dgm:t>
    </dgm:pt>
    <dgm:pt modelId="{2C175399-C059-4841-AA68-B1C9AC526405}">
      <dgm:prSet phldrT="[Text]"/>
      <dgm:spPr/>
      <dgm:t>
        <a:bodyPr/>
        <a:lstStyle/>
        <a:p>
          <a:r>
            <a:rPr lang="en-GB" dirty="0" smtClean="0">
              <a:solidFill>
                <a:schemeClr val="bg1"/>
              </a:solidFill>
              <a:cs typeface="Times New Roman" panose="02020603050405020304" pitchFamily="18" charset="0"/>
            </a:rPr>
            <a:t>Freedom of opinion and expression</a:t>
          </a:r>
          <a:endParaRPr lang="en-US" dirty="0">
            <a:solidFill>
              <a:schemeClr val="bg1"/>
            </a:solidFill>
          </a:endParaRPr>
        </a:p>
      </dgm:t>
    </dgm:pt>
    <dgm:pt modelId="{94D6A146-FFEC-41A5-AF7A-F83D80D77A2D}" type="parTrans" cxnId="{F8850130-BC3E-4DD4-B812-BA709A756D4F}">
      <dgm:prSet/>
      <dgm:spPr/>
      <dgm:t>
        <a:bodyPr/>
        <a:lstStyle/>
        <a:p>
          <a:endParaRPr lang="en-US"/>
        </a:p>
      </dgm:t>
    </dgm:pt>
    <dgm:pt modelId="{10EB9991-A45C-498A-B398-00FAE6D2258A}" type="sibTrans" cxnId="{F8850130-BC3E-4DD4-B812-BA709A756D4F}">
      <dgm:prSet/>
      <dgm:spPr/>
      <dgm:t>
        <a:bodyPr/>
        <a:lstStyle/>
        <a:p>
          <a:endParaRPr lang="en-US"/>
        </a:p>
      </dgm:t>
    </dgm:pt>
    <dgm:pt modelId="{6ACFF61E-E7CF-4F0E-98A7-8ADC9B2E406E}">
      <dgm:prSet phldrT="[Text]"/>
      <dgm:spPr/>
      <dgm:t>
        <a:bodyPr/>
        <a:lstStyle/>
        <a:p>
          <a:r>
            <a:rPr lang="en-GB" dirty="0" smtClean="0">
              <a:solidFill>
                <a:schemeClr val="bg1"/>
              </a:solidFill>
              <a:cs typeface="Times New Roman" panose="02020603050405020304" pitchFamily="18" charset="0"/>
            </a:rPr>
            <a:t>Freedom of assembly</a:t>
          </a:r>
          <a:endParaRPr lang="en-US" dirty="0">
            <a:solidFill>
              <a:schemeClr val="bg1"/>
            </a:solidFill>
          </a:endParaRPr>
        </a:p>
      </dgm:t>
    </dgm:pt>
    <dgm:pt modelId="{3C8F7DE5-8B24-4637-9B73-1E27448603A1}" type="parTrans" cxnId="{EC4AAD90-E244-4B27-AD87-9B8B49F6B439}">
      <dgm:prSet/>
      <dgm:spPr/>
      <dgm:t>
        <a:bodyPr/>
        <a:lstStyle/>
        <a:p>
          <a:endParaRPr lang="en-US"/>
        </a:p>
      </dgm:t>
    </dgm:pt>
    <dgm:pt modelId="{932BDFE0-B5A8-4424-8EF3-38381C007064}" type="sibTrans" cxnId="{EC4AAD90-E244-4B27-AD87-9B8B49F6B439}">
      <dgm:prSet/>
      <dgm:spPr/>
      <dgm:t>
        <a:bodyPr/>
        <a:lstStyle/>
        <a:p>
          <a:endParaRPr lang="en-US"/>
        </a:p>
      </dgm:t>
    </dgm:pt>
    <dgm:pt modelId="{13C2542A-04FF-4C2A-B284-744F5392419D}">
      <dgm:prSet/>
      <dgm:spPr/>
      <dgm:t>
        <a:bodyPr/>
        <a:lstStyle/>
        <a:p>
          <a:r>
            <a:rPr lang="en-GB" dirty="0" smtClean="0">
              <a:solidFill>
                <a:schemeClr val="bg1"/>
              </a:solidFill>
              <a:cs typeface="Times New Roman" panose="02020603050405020304" pitchFamily="18" charset="0"/>
            </a:rPr>
            <a:t>Protection of trade union premises and property</a:t>
          </a:r>
          <a:endParaRPr lang="en-US" dirty="0">
            <a:solidFill>
              <a:schemeClr val="bg1"/>
            </a:solidFill>
          </a:endParaRPr>
        </a:p>
      </dgm:t>
    </dgm:pt>
    <dgm:pt modelId="{1F21C5AB-0F2E-4E17-9E06-3699679839D6}" type="parTrans" cxnId="{D4174FA1-1491-4D70-96D0-4812E54DBA02}">
      <dgm:prSet/>
      <dgm:spPr/>
      <dgm:t>
        <a:bodyPr/>
        <a:lstStyle/>
        <a:p>
          <a:endParaRPr lang="en-US"/>
        </a:p>
      </dgm:t>
    </dgm:pt>
    <dgm:pt modelId="{1B4FBE1A-D6D8-44C4-831E-B239A53BAF2F}" type="sibTrans" cxnId="{D4174FA1-1491-4D70-96D0-4812E54DBA02}">
      <dgm:prSet/>
      <dgm:spPr/>
      <dgm:t>
        <a:bodyPr/>
        <a:lstStyle/>
        <a:p>
          <a:endParaRPr lang="en-US"/>
        </a:p>
      </dgm:t>
    </dgm:pt>
    <dgm:pt modelId="{715076EE-CF83-4389-9775-F90E7A9F7544}" type="pres">
      <dgm:prSet presAssocID="{81997BEA-1380-40DA-979B-1873238D63B9}" presName="Name0" presStyleCnt="0">
        <dgm:presLayoutVars>
          <dgm:dir/>
          <dgm:resizeHandles val="exact"/>
        </dgm:presLayoutVars>
      </dgm:prSet>
      <dgm:spPr/>
      <dgm:t>
        <a:bodyPr/>
        <a:lstStyle/>
        <a:p>
          <a:endParaRPr lang="en-US"/>
        </a:p>
      </dgm:t>
    </dgm:pt>
    <dgm:pt modelId="{F561A89D-FCCF-4701-B313-A9EA9323FAA8}" type="pres">
      <dgm:prSet presAssocID="{81997BEA-1380-40DA-979B-1873238D63B9}" presName="bkgdShp" presStyleLbl="alignAccFollowNode1" presStyleIdx="0" presStyleCnt="1" custScaleY="102175"/>
      <dgm:spPr/>
    </dgm:pt>
    <dgm:pt modelId="{FC509CC3-E8E0-4C45-A491-F6C318614A21}" type="pres">
      <dgm:prSet presAssocID="{81997BEA-1380-40DA-979B-1873238D63B9}" presName="linComp" presStyleCnt="0"/>
      <dgm:spPr/>
    </dgm:pt>
    <dgm:pt modelId="{FDF90748-BFA5-43AF-9698-3B8106C90795}" type="pres">
      <dgm:prSet presAssocID="{28A75E06-86BE-4EFE-A949-3181096DA425}" presName="compNode" presStyleCnt="0"/>
      <dgm:spPr/>
    </dgm:pt>
    <dgm:pt modelId="{0B6BCCB3-988E-4909-8A09-F3CE975C7B41}" type="pres">
      <dgm:prSet presAssocID="{28A75E06-86BE-4EFE-A949-3181096DA425}" presName="node" presStyleLbl="node1" presStyleIdx="0" presStyleCnt="4">
        <dgm:presLayoutVars>
          <dgm:bulletEnabled val="1"/>
        </dgm:presLayoutVars>
      </dgm:prSet>
      <dgm:spPr/>
      <dgm:t>
        <a:bodyPr/>
        <a:lstStyle/>
        <a:p>
          <a:endParaRPr lang="en-US"/>
        </a:p>
      </dgm:t>
    </dgm:pt>
    <dgm:pt modelId="{FF0D5485-A84F-4D61-9781-031460E2568C}" type="pres">
      <dgm:prSet presAssocID="{28A75E06-86BE-4EFE-A949-3181096DA425}" presName="invisiNode" presStyleLbl="node1" presStyleIdx="0" presStyleCnt="4"/>
      <dgm:spPr/>
    </dgm:pt>
    <dgm:pt modelId="{21A005B2-9C67-474D-B6BA-46EB31583971}" type="pres">
      <dgm:prSet presAssocID="{28A75E06-86BE-4EFE-A949-3181096DA425}" presName="imagNode" presStyleLbl="fgImgPlace1" presStyleIdx="0" presStyleCnt="4"/>
      <dgm:spPr>
        <a:blipFill rotWithShape="0">
          <a:blip xmlns:r="http://schemas.openxmlformats.org/officeDocument/2006/relationships" r:embed="rId1"/>
          <a:stretch>
            <a:fillRect/>
          </a:stretch>
        </a:blipFill>
      </dgm:spPr>
      <dgm:t>
        <a:bodyPr/>
        <a:lstStyle/>
        <a:p>
          <a:endParaRPr lang="en-US"/>
        </a:p>
      </dgm:t>
    </dgm:pt>
    <dgm:pt modelId="{5477EB56-DC15-434C-BF01-0A7CD517306A}" type="pres">
      <dgm:prSet presAssocID="{1B36CD80-F562-471A-A434-8FBDE6E0C7DE}" presName="sibTrans" presStyleLbl="sibTrans2D1" presStyleIdx="0" presStyleCnt="0"/>
      <dgm:spPr/>
      <dgm:t>
        <a:bodyPr/>
        <a:lstStyle/>
        <a:p>
          <a:endParaRPr lang="en-US"/>
        </a:p>
      </dgm:t>
    </dgm:pt>
    <dgm:pt modelId="{C1117943-308E-45A9-B544-AE57AB32EB61}" type="pres">
      <dgm:prSet presAssocID="{2C175399-C059-4841-AA68-B1C9AC526405}" presName="compNode" presStyleCnt="0"/>
      <dgm:spPr/>
    </dgm:pt>
    <dgm:pt modelId="{38E4B51C-F77E-44BC-937C-55E7ED1928DE}" type="pres">
      <dgm:prSet presAssocID="{2C175399-C059-4841-AA68-B1C9AC526405}" presName="node" presStyleLbl="node1" presStyleIdx="1" presStyleCnt="4">
        <dgm:presLayoutVars>
          <dgm:bulletEnabled val="1"/>
        </dgm:presLayoutVars>
      </dgm:prSet>
      <dgm:spPr/>
      <dgm:t>
        <a:bodyPr/>
        <a:lstStyle/>
        <a:p>
          <a:endParaRPr lang="en-US"/>
        </a:p>
      </dgm:t>
    </dgm:pt>
    <dgm:pt modelId="{664B5113-D26D-4267-9688-83A929FCDC90}" type="pres">
      <dgm:prSet presAssocID="{2C175399-C059-4841-AA68-B1C9AC526405}" presName="invisiNode" presStyleLbl="node1" presStyleIdx="1" presStyleCnt="4"/>
      <dgm:spPr/>
    </dgm:pt>
    <dgm:pt modelId="{BC04E44F-65C3-43E8-B58C-E569BE96D071}" type="pres">
      <dgm:prSet presAssocID="{2C175399-C059-4841-AA68-B1C9AC526405}" presName="imagNode" presStyleLbl="fgImgPlace1" presStyleIdx="1" presStyleCnt="4"/>
      <dgm:spPr>
        <a:blipFill rotWithShape="0">
          <a:blip xmlns:r="http://schemas.openxmlformats.org/officeDocument/2006/relationships" r:embed="rId2"/>
          <a:stretch>
            <a:fillRect/>
          </a:stretch>
        </a:blipFill>
      </dgm:spPr>
      <dgm:t>
        <a:bodyPr/>
        <a:lstStyle/>
        <a:p>
          <a:endParaRPr lang="en-US"/>
        </a:p>
      </dgm:t>
    </dgm:pt>
    <dgm:pt modelId="{101C0930-99DB-42AF-85BE-CAD8C0B346BA}" type="pres">
      <dgm:prSet presAssocID="{10EB9991-A45C-498A-B398-00FAE6D2258A}" presName="sibTrans" presStyleLbl="sibTrans2D1" presStyleIdx="0" presStyleCnt="0"/>
      <dgm:spPr/>
      <dgm:t>
        <a:bodyPr/>
        <a:lstStyle/>
        <a:p>
          <a:endParaRPr lang="en-US"/>
        </a:p>
      </dgm:t>
    </dgm:pt>
    <dgm:pt modelId="{E760F1C1-45F5-4C2D-B268-85ECC042B64C}" type="pres">
      <dgm:prSet presAssocID="{6ACFF61E-E7CF-4F0E-98A7-8ADC9B2E406E}" presName="compNode" presStyleCnt="0"/>
      <dgm:spPr/>
    </dgm:pt>
    <dgm:pt modelId="{3761A2A6-1FB7-46BE-86BE-1D18EE92AD69}" type="pres">
      <dgm:prSet presAssocID="{6ACFF61E-E7CF-4F0E-98A7-8ADC9B2E406E}" presName="node" presStyleLbl="node1" presStyleIdx="2" presStyleCnt="4">
        <dgm:presLayoutVars>
          <dgm:bulletEnabled val="1"/>
        </dgm:presLayoutVars>
      </dgm:prSet>
      <dgm:spPr/>
      <dgm:t>
        <a:bodyPr/>
        <a:lstStyle/>
        <a:p>
          <a:endParaRPr lang="en-US"/>
        </a:p>
      </dgm:t>
    </dgm:pt>
    <dgm:pt modelId="{1D188862-EB0F-42CB-BEC0-3F6696917509}" type="pres">
      <dgm:prSet presAssocID="{6ACFF61E-E7CF-4F0E-98A7-8ADC9B2E406E}" presName="invisiNode" presStyleLbl="node1" presStyleIdx="2" presStyleCnt="4"/>
      <dgm:spPr/>
    </dgm:pt>
    <dgm:pt modelId="{C5A35732-9123-43B3-87B3-3459488939D9}" type="pres">
      <dgm:prSet presAssocID="{6ACFF61E-E7CF-4F0E-98A7-8ADC9B2E406E}" presName="imagNode" presStyleLbl="fgImgPlace1" presStyleIdx="2" presStyleCnt="4"/>
      <dgm:spPr>
        <a:blipFill rotWithShape="0">
          <a:blip xmlns:r="http://schemas.openxmlformats.org/officeDocument/2006/relationships" r:embed="rId3"/>
          <a:stretch>
            <a:fillRect/>
          </a:stretch>
        </a:blipFill>
      </dgm:spPr>
      <dgm:t>
        <a:bodyPr/>
        <a:lstStyle/>
        <a:p>
          <a:endParaRPr lang="en-US"/>
        </a:p>
      </dgm:t>
    </dgm:pt>
    <dgm:pt modelId="{2F05A521-5DD8-412D-B781-35CCE809CE09}" type="pres">
      <dgm:prSet presAssocID="{932BDFE0-B5A8-4424-8EF3-38381C007064}" presName="sibTrans" presStyleLbl="sibTrans2D1" presStyleIdx="0" presStyleCnt="0"/>
      <dgm:spPr/>
      <dgm:t>
        <a:bodyPr/>
        <a:lstStyle/>
        <a:p>
          <a:endParaRPr lang="en-US"/>
        </a:p>
      </dgm:t>
    </dgm:pt>
    <dgm:pt modelId="{A0066B93-0EB3-4B2A-A48B-96ECB48AFAAD}" type="pres">
      <dgm:prSet presAssocID="{13C2542A-04FF-4C2A-B284-744F5392419D}" presName="compNode" presStyleCnt="0"/>
      <dgm:spPr/>
    </dgm:pt>
    <dgm:pt modelId="{3C808C02-6C24-4473-A93B-226DCD0BED16}" type="pres">
      <dgm:prSet presAssocID="{13C2542A-04FF-4C2A-B284-744F5392419D}" presName="node" presStyleLbl="node1" presStyleIdx="3" presStyleCnt="4">
        <dgm:presLayoutVars>
          <dgm:bulletEnabled val="1"/>
        </dgm:presLayoutVars>
      </dgm:prSet>
      <dgm:spPr/>
      <dgm:t>
        <a:bodyPr/>
        <a:lstStyle/>
        <a:p>
          <a:endParaRPr lang="en-US"/>
        </a:p>
      </dgm:t>
    </dgm:pt>
    <dgm:pt modelId="{92AA5CED-A8A8-4E61-96A3-393CA3D27F8D}" type="pres">
      <dgm:prSet presAssocID="{13C2542A-04FF-4C2A-B284-744F5392419D}" presName="invisiNode" presStyleLbl="node1" presStyleIdx="3" presStyleCnt="4"/>
      <dgm:spPr/>
    </dgm:pt>
    <dgm:pt modelId="{4A0159B5-CAEE-4A56-9B7B-DB7D5753D6A0}" type="pres">
      <dgm:prSet presAssocID="{13C2542A-04FF-4C2A-B284-744F5392419D}" presName="imagNode" presStyleLbl="fgImgPlace1" presStyleIdx="3" presStyleCnt="4"/>
      <dgm:spPr>
        <a:blipFill rotWithShape="0">
          <a:blip xmlns:r="http://schemas.openxmlformats.org/officeDocument/2006/relationships" r:embed="rId4"/>
          <a:stretch>
            <a:fillRect/>
          </a:stretch>
        </a:blipFill>
      </dgm:spPr>
      <dgm:t>
        <a:bodyPr/>
        <a:lstStyle/>
        <a:p>
          <a:endParaRPr lang="en-US"/>
        </a:p>
      </dgm:t>
    </dgm:pt>
  </dgm:ptLst>
  <dgm:cxnLst>
    <dgm:cxn modelId="{D4174FA1-1491-4D70-96D0-4812E54DBA02}" srcId="{81997BEA-1380-40DA-979B-1873238D63B9}" destId="{13C2542A-04FF-4C2A-B284-744F5392419D}" srcOrd="3" destOrd="0" parTransId="{1F21C5AB-0F2E-4E17-9E06-3699679839D6}" sibTransId="{1B4FBE1A-D6D8-44C4-831E-B239A53BAF2F}"/>
    <dgm:cxn modelId="{A7147190-E776-4320-B833-EAE71AC78273}" type="presOf" srcId="{13C2542A-04FF-4C2A-B284-744F5392419D}" destId="{3C808C02-6C24-4473-A93B-226DCD0BED16}" srcOrd="0" destOrd="0" presId="urn:microsoft.com/office/officeart/2005/8/layout/pList2#1"/>
    <dgm:cxn modelId="{F716DA26-7780-4406-B9BA-D2E2EF9F5475}" type="presOf" srcId="{28A75E06-86BE-4EFE-A949-3181096DA425}" destId="{0B6BCCB3-988E-4909-8A09-F3CE975C7B41}" srcOrd="0" destOrd="0" presId="urn:microsoft.com/office/officeart/2005/8/layout/pList2#1"/>
    <dgm:cxn modelId="{EC4AAD90-E244-4B27-AD87-9B8B49F6B439}" srcId="{81997BEA-1380-40DA-979B-1873238D63B9}" destId="{6ACFF61E-E7CF-4F0E-98A7-8ADC9B2E406E}" srcOrd="2" destOrd="0" parTransId="{3C8F7DE5-8B24-4637-9B73-1E27448603A1}" sibTransId="{932BDFE0-B5A8-4424-8EF3-38381C007064}"/>
    <dgm:cxn modelId="{4FF65CFB-EEDC-4EDE-87A8-B7B074C2DEC6}" type="presOf" srcId="{1B36CD80-F562-471A-A434-8FBDE6E0C7DE}" destId="{5477EB56-DC15-434C-BF01-0A7CD517306A}" srcOrd="0" destOrd="0" presId="urn:microsoft.com/office/officeart/2005/8/layout/pList2#1"/>
    <dgm:cxn modelId="{D867BA6C-2170-4152-AB6B-EDBD2CC76FAB}" type="presOf" srcId="{10EB9991-A45C-498A-B398-00FAE6D2258A}" destId="{101C0930-99DB-42AF-85BE-CAD8C0B346BA}" srcOrd="0" destOrd="0" presId="urn:microsoft.com/office/officeart/2005/8/layout/pList2#1"/>
    <dgm:cxn modelId="{F8850130-BC3E-4DD4-B812-BA709A756D4F}" srcId="{81997BEA-1380-40DA-979B-1873238D63B9}" destId="{2C175399-C059-4841-AA68-B1C9AC526405}" srcOrd="1" destOrd="0" parTransId="{94D6A146-FFEC-41A5-AF7A-F83D80D77A2D}" sibTransId="{10EB9991-A45C-498A-B398-00FAE6D2258A}"/>
    <dgm:cxn modelId="{0DA847B7-6961-46AE-B62B-7D1A59F20294}" type="presOf" srcId="{2C175399-C059-4841-AA68-B1C9AC526405}" destId="{38E4B51C-F77E-44BC-937C-55E7ED1928DE}" srcOrd="0" destOrd="0" presId="urn:microsoft.com/office/officeart/2005/8/layout/pList2#1"/>
    <dgm:cxn modelId="{9B08CD6B-33EB-4667-8BC5-A85CF20CF047}" type="presOf" srcId="{6ACFF61E-E7CF-4F0E-98A7-8ADC9B2E406E}" destId="{3761A2A6-1FB7-46BE-86BE-1D18EE92AD69}" srcOrd="0" destOrd="0" presId="urn:microsoft.com/office/officeart/2005/8/layout/pList2#1"/>
    <dgm:cxn modelId="{5AF81AD9-BAD8-4EAF-863D-644223488427}" type="presOf" srcId="{932BDFE0-B5A8-4424-8EF3-38381C007064}" destId="{2F05A521-5DD8-412D-B781-35CCE809CE09}" srcOrd="0" destOrd="0" presId="urn:microsoft.com/office/officeart/2005/8/layout/pList2#1"/>
    <dgm:cxn modelId="{F396637A-0AD7-4FC9-B7A9-1CBD137B5EFD}" type="presOf" srcId="{81997BEA-1380-40DA-979B-1873238D63B9}" destId="{715076EE-CF83-4389-9775-F90E7A9F7544}" srcOrd="0" destOrd="0" presId="urn:microsoft.com/office/officeart/2005/8/layout/pList2#1"/>
    <dgm:cxn modelId="{D0C4F790-CEBA-42AA-B885-B23355E26963}" srcId="{81997BEA-1380-40DA-979B-1873238D63B9}" destId="{28A75E06-86BE-4EFE-A949-3181096DA425}" srcOrd="0" destOrd="0" parTransId="{5FB5809A-7A0A-4C22-8F2D-2B7AB70EBD09}" sibTransId="{1B36CD80-F562-471A-A434-8FBDE6E0C7DE}"/>
    <dgm:cxn modelId="{BD065B51-EC49-45CD-AB87-E30D577B9A9A}" type="presParOf" srcId="{715076EE-CF83-4389-9775-F90E7A9F7544}" destId="{F561A89D-FCCF-4701-B313-A9EA9323FAA8}" srcOrd="0" destOrd="0" presId="urn:microsoft.com/office/officeart/2005/8/layout/pList2#1"/>
    <dgm:cxn modelId="{15ABB40B-5345-427B-87B7-EE333D4A55AD}" type="presParOf" srcId="{715076EE-CF83-4389-9775-F90E7A9F7544}" destId="{FC509CC3-E8E0-4C45-A491-F6C318614A21}" srcOrd="1" destOrd="0" presId="urn:microsoft.com/office/officeart/2005/8/layout/pList2#1"/>
    <dgm:cxn modelId="{66172FEA-2E81-42F8-B7A5-C0296E2B134B}" type="presParOf" srcId="{FC509CC3-E8E0-4C45-A491-F6C318614A21}" destId="{FDF90748-BFA5-43AF-9698-3B8106C90795}" srcOrd="0" destOrd="0" presId="urn:microsoft.com/office/officeart/2005/8/layout/pList2#1"/>
    <dgm:cxn modelId="{86F44209-24AF-44E1-AA9A-47F72EDBA594}" type="presParOf" srcId="{FDF90748-BFA5-43AF-9698-3B8106C90795}" destId="{0B6BCCB3-988E-4909-8A09-F3CE975C7B41}" srcOrd="0" destOrd="0" presId="urn:microsoft.com/office/officeart/2005/8/layout/pList2#1"/>
    <dgm:cxn modelId="{443BB8B3-36D7-495A-B2BC-66D52E20A224}" type="presParOf" srcId="{FDF90748-BFA5-43AF-9698-3B8106C90795}" destId="{FF0D5485-A84F-4D61-9781-031460E2568C}" srcOrd="1" destOrd="0" presId="urn:microsoft.com/office/officeart/2005/8/layout/pList2#1"/>
    <dgm:cxn modelId="{A35C65E8-F193-4859-85B8-96C1371F669C}" type="presParOf" srcId="{FDF90748-BFA5-43AF-9698-3B8106C90795}" destId="{21A005B2-9C67-474D-B6BA-46EB31583971}" srcOrd="2" destOrd="0" presId="urn:microsoft.com/office/officeart/2005/8/layout/pList2#1"/>
    <dgm:cxn modelId="{DE31114E-2D17-486E-9241-3C6F877B4552}" type="presParOf" srcId="{FC509CC3-E8E0-4C45-A491-F6C318614A21}" destId="{5477EB56-DC15-434C-BF01-0A7CD517306A}" srcOrd="1" destOrd="0" presId="urn:microsoft.com/office/officeart/2005/8/layout/pList2#1"/>
    <dgm:cxn modelId="{5D2C06C0-1492-4521-B3C0-F33D5FA379D4}" type="presParOf" srcId="{FC509CC3-E8E0-4C45-A491-F6C318614A21}" destId="{C1117943-308E-45A9-B544-AE57AB32EB61}" srcOrd="2" destOrd="0" presId="urn:microsoft.com/office/officeart/2005/8/layout/pList2#1"/>
    <dgm:cxn modelId="{323FC0A3-1AFB-4754-9708-CCC4C9D00B46}" type="presParOf" srcId="{C1117943-308E-45A9-B544-AE57AB32EB61}" destId="{38E4B51C-F77E-44BC-937C-55E7ED1928DE}" srcOrd="0" destOrd="0" presId="urn:microsoft.com/office/officeart/2005/8/layout/pList2#1"/>
    <dgm:cxn modelId="{07916433-05A3-48A2-9E41-8C59A2BD7704}" type="presParOf" srcId="{C1117943-308E-45A9-B544-AE57AB32EB61}" destId="{664B5113-D26D-4267-9688-83A929FCDC90}" srcOrd="1" destOrd="0" presId="urn:microsoft.com/office/officeart/2005/8/layout/pList2#1"/>
    <dgm:cxn modelId="{4189B6B8-D066-4941-AE64-CE96D6BF8CFB}" type="presParOf" srcId="{C1117943-308E-45A9-B544-AE57AB32EB61}" destId="{BC04E44F-65C3-43E8-B58C-E569BE96D071}" srcOrd="2" destOrd="0" presId="urn:microsoft.com/office/officeart/2005/8/layout/pList2#1"/>
    <dgm:cxn modelId="{7BC863E6-022F-4B8D-BBAA-D45C4C1C8D75}" type="presParOf" srcId="{FC509CC3-E8E0-4C45-A491-F6C318614A21}" destId="{101C0930-99DB-42AF-85BE-CAD8C0B346BA}" srcOrd="3" destOrd="0" presId="urn:microsoft.com/office/officeart/2005/8/layout/pList2#1"/>
    <dgm:cxn modelId="{2419E09B-C945-4F50-93C1-1A552DBDBC00}" type="presParOf" srcId="{FC509CC3-E8E0-4C45-A491-F6C318614A21}" destId="{E760F1C1-45F5-4C2D-B268-85ECC042B64C}" srcOrd="4" destOrd="0" presId="urn:microsoft.com/office/officeart/2005/8/layout/pList2#1"/>
    <dgm:cxn modelId="{A8FD3582-59D5-44A7-9756-B4C16730C1FE}" type="presParOf" srcId="{E760F1C1-45F5-4C2D-B268-85ECC042B64C}" destId="{3761A2A6-1FB7-46BE-86BE-1D18EE92AD69}" srcOrd="0" destOrd="0" presId="urn:microsoft.com/office/officeart/2005/8/layout/pList2#1"/>
    <dgm:cxn modelId="{987CD80F-724A-469F-892D-BCAAA72ACB13}" type="presParOf" srcId="{E760F1C1-45F5-4C2D-B268-85ECC042B64C}" destId="{1D188862-EB0F-42CB-BEC0-3F6696917509}" srcOrd="1" destOrd="0" presId="urn:microsoft.com/office/officeart/2005/8/layout/pList2#1"/>
    <dgm:cxn modelId="{1C476747-48AA-41C7-B6D6-15D81117D67F}" type="presParOf" srcId="{E760F1C1-45F5-4C2D-B268-85ECC042B64C}" destId="{C5A35732-9123-43B3-87B3-3459488939D9}" srcOrd="2" destOrd="0" presId="urn:microsoft.com/office/officeart/2005/8/layout/pList2#1"/>
    <dgm:cxn modelId="{969A1514-92A2-4EB8-9E95-6C06C3A49C1F}" type="presParOf" srcId="{FC509CC3-E8E0-4C45-A491-F6C318614A21}" destId="{2F05A521-5DD8-412D-B781-35CCE809CE09}" srcOrd="5" destOrd="0" presId="urn:microsoft.com/office/officeart/2005/8/layout/pList2#1"/>
    <dgm:cxn modelId="{A6C05277-2DE6-44D9-A918-6AEE287DACCA}" type="presParOf" srcId="{FC509CC3-E8E0-4C45-A491-F6C318614A21}" destId="{A0066B93-0EB3-4B2A-A48B-96ECB48AFAAD}" srcOrd="6" destOrd="0" presId="urn:microsoft.com/office/officeart/2005/8/layout/pList2#1"/>
    <dgm:cxn modelId="{D7683E8B-4ED2-4B13-98E3-1B764947040F}" type="presParOf" srcId="{A0066B93-0EB3-4B2A-A48B-96ECB48AFAAD}" destId="{3C808C02-6C24-4473-A93B-226DCD0BED16}" srcOrd="0" destOrd="0" presId="urn:microsoft.com/office/officeart/2005/8/layout/pList2#1"/>
    <dgm:cxn modelId="{8E39CC02-0C05-41E2-BC15-1A1C77250CAA}" type="presParOf" srcId="{A0066B93-0EB3-4B2A-A48B-96ECB48AFAAD}" destId="{92AA5CED-A8A8-4E61-96A3-393CA3D27F8D}" srcOrd="1" destOrd="0" presId="urn:microsoft.com/office/officeart/2005/8/layout/pList2#1"/>
    <dgm:cxn modelId="{3BC658C9-6A7A-4719-A9D8-A50EB8417165}" type="presParOf" srcId="{A0066B93-0EB3-4B2A-A48B-96ECB48AFAAD}" destId="{4A0159B5-CAEE-4A56-9B7B-DB7D5753D6A0}" srcOrd="2" destOrd="0" presId="urn:microsoft.com/office/officeart/2005/8/layout/pList2#1"/>
  </dgm:cxnLst>
  <dgm:bg/>
  <dgm:whole/>
</dgm:dataModel>
</file>

<file path=ppt/diagrams/layout1.xml><?xml version="1.0" encoding="utf-8"?>
<dgm:layoutDef xmlns:dgm="http://schemas.openxmlformats.org/drawingml/2006/diagram" xmlns:a="http://schemas.openxmlformats.org/drawingml/2006/main" uniqueId="urn:microsoft.com/office/officeart/2005/8/layout/pList2#1">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71800" cy="457200"/>
          </a:xfrm>
          <a:prstGeom prst="rect">
            <a:avLst/>
          </a:prstGeom>
          <a:noFill/>
          <a:ln>
            <a:noFill/>
          </a:ln>
          <a:effectLst/>
          <a:extLst>
            <a:ext uri="{FAA26D3D-D897-4be2-8F04-BA451C77F1D7}"/>
          </a:extLst>
        </p:spPr>
        <p:txBody>
          <a:bodyPr vert="horz" wrap="square" lIns="91440" tIns="45720" rIns="91440" bIns="45720" numCol="1" anchor="t"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GB"/>
          </a:p>
        </p:txBody>
      </p:sp>
      <p:sp>
        <p:nvSpPr>
          <p:cNvPr id="116739" name="Rectangle 3"/>
          <p:cNvSpPr>
            <a:spLocks noGrp="1" noChangeArrowheads="1"/>
          </p:cNvSpPr>
          <p:nvPr>
            <p:ph type="dt" sz="quarter" idx="1"/>
          </p:nvPr>
        </p:nvSpPr>
        <p:spPr bwMode="auto">
          <a:xfrm>
            <a:off x="3886200" y="0"/>
            <a:ext cx="2971800" cy="457200"/>
          </a:xfrm>
          <a:prstGeom prst="rect">
            <a:avLst/>
          </a:prstGeom>
          <a:noFill/>
          <a:ln>
            <a:noFill/>
          </a:ln>
          <a:effectLst/>
          <a:extLst>
            <a:ext uri="{FAA26D3D-D897-4be2-8F04-BA451C77F1D7}"/>
          </a:extLst>
        </p:spPr>
        <p:txBody>
          <a:bodyPr vert="horz" wrap="square" lIns="91440" tIns="45720" rIns="91440" bIns="45720" numCol="1" anchor="t" anchorCtr="0" compatLnSpc="1">
            <a:prstTxWarp prst="textNoShape">
              <a:avLst/>
            </a:prstTxWarp>
          </a:bodyPr>
          <a:lstStyle>
            <a:lvl1pPr algn="r" eaLnBrk="1" hangingPunct="1">
              <a:defRPr sz="1200">
                <a:latin typeface="Tahoma" charset="0"/>
                <a:ea typeface="ＭＳ Ｐゴシック" charset="0"/>
                <a:cs typeface="+mn-cs"/>
              </a:defRPr>
            </a:lvl1pPr>
          </a:lstStyle>
          <a:p>
            <a:pPr>
              <a:defRPr/>
            </a:pPr>
            <a:endParaRPr lang="en-GB"/>
          </a:p>
        </p:txBody>
      </p:sp>
      <p:sp>
        <p:nvSpPr>
          <p:cNvPr id="116740" name="Rectangle 4"/>
          <p:cNvSpPr>
            <a:spLocks noGrp="1" noChangeArrowheads="1"/>
          </p:cNvSpPr>
          <p:nvPr>
            <p:ph type="ftr" sz="quarter" idx="2"/>
          </p:nvPr>
        </p:nvSpPr>
        <p:spPr bwMode="auto">
          <a:xfrm>
            <a:off x="0" y="8686800"/>
            <a:ext cx="2971800" cy="457200"/>
          </a:xfrm>
          <a:prstGeom prst="rect">
            <a:avLst/>
          </a:prstGeom>
          <a:noFill/>
          <a:ln>
            <a:noFill/>
          </a:ln>
          <a:effectLst/>
          <a:extLst>
            <a:ext uri="{FAA26D3D-D897-4be2-8F04-BA451C77F1D7}"/>
          </a:extLst>
        </p:spPr>
        <p:txBody>
          <a:bodyPr vert="horz" wrap="square" lIns="91440" tIns="45720" rIns="91440" bIns="45720" numCol="1" anchor="b"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GB"/>
          </a:p>
        </p:txBody>
      </p:sp>
      <p:sp>
        <p:nvSpPr>
          <p:cNvPr id="116741"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FAA26D3D-D897-4be2-8F04-BA451C77F1D7}"/>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C7F8996-9827-443E-A75A-CE38F97CCF3F}"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6434" name="Rectangle 2"/>
          <p:cNvSpPr>
            <a:spLocks noGrp="1" noChangeArrowheads="1"/>
          </p:cNvSpPr>
          <p:nvPr>
            <p:ph type="hdr" sz="quarter"/>
          </p:nvPr>
        </p:nvSpPr>
        <p:spPr bwMode="auto">
          <a:xfrm>
            <a:off x="0" y="0"/>
            <a:ext cx="2971800" cy="457200"/>
          </a:xfrm>
          <a:prstGeom prst="rect">
            <a:avLst/>
          </a:prstGeom>
          <a:noFill/>
          <a:ln>
            <a:noFill/>
          </a:ln>
          <a:effectLst/>
          <a:extLst>
            <a:ext uri="{FAA26D3D-D897-4be2-8F04-BA451C77F1D7}"/>
          </a:extLst>
        </p:spPr>
        <p:txBody>
          <a:bodyPr vert="horz" wrap="square" lIns="91440" tIns="45720" rIns="91440" bIns="45720" numCol="1" anchor="t"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GB"/>
          </a:p>
        </p:txBody>
      </p:sp>
      <p:sp>
        <p:nvSpPr>
          <p:cNvPr id="146435" name="Rectangle 3"/>
          <p:cNvSpPr>
            <a:spLocks noGrp="1" noChangeArrowheads="1"/>
          </p:cNvSpPr>
          <p:nvPr>
            <p:ph type="dt" idx="1"/>
          </p:nvPr>
        </p:nvSpPr>
        <p:spPr bwMode="auto">
          <a:xfrm>
            <a:off x="3886200" y="0"/>
            <a:ext cx="2971800" cy="457200"/>
          </a:xfrm>
          <a:prstGeom prst="rect">
            <a:avLst/>
          </a:prstGeom>
          <a:noFill/>
          <a:ln>
            <a:noFill/>
          </a:ln>
          <a:effectLst/>
          <a:extLst>
            <a:ext uri="{FAA26D3D-D897-4be2-8F04-BA451C77F1D7}"/>
          </a:extLst>
        </p:spPr>
        <p:txBody>
          <a:bodyPr vert="horz" wrap="square" lIns="91440" tIns="45720" rIns="91440" bIns="45720" numCol="1" anchor="t" anchorCtr="0" compatLnSpc="1">
            <a:prstTxWarp prst="textNoShape">
              <a:avLst/>
            </a:prstTxWarp>
          </a:bodyPr>
          <a:lstStyle>
            <a:lvl1pPr algn="r" eaLnBrk="1" hangingPunct="1">
              <a:defRPr sz="1200">
                <a:latin typeface="Tahoma" charset="0"/>
                <a:ea typeface="ＭＳ Ｐゴシック" charset="0"/>
                <a:cs typeface="+mn-cs"/>
              </a:defRPr>
            </a:lvl1pPr>
          </a:lstStyle>
          <a:p>
            <a:pPr>
              <a:defRPr/>
            </a:pPr>
            <a:endParaRPr lang="en-GB"/>
          </a:p>
        </p:txBody>
      </p:sp>
      <p:sp>
        <p:nvSpPr>
          <p:cNvPr id="501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4643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FAA26D3D-D897-4be2-8F04-BA451C77F1D7}"/>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46438" name="Rectangle 6"/>
          <p:cNvSpPr>
            <a:spLocks noGrp="1" noChangeArrowheads="1"/>
          </p:cNvSpPr>
          <p:nvPr>
            <p:ph type="ftr" sz="quarter" idx="4"/>
          </p:nvPr>
        </p:nvSpPr>
        <p:spPr bwMode="auto">
          <a:xfrm>
            <a:off x="0" y="8686800"/>
            <a:ext cx="2971800" cy="457200"/>
          </a:xfrm>
          <a:prstGeom prst="rect">
            <a:avLst/>
          </a:prstGeom>
          <a:noFill/>
          <a:ln>
            <a:noFill/>
          </a:ln>
          <a:effectLst/>
          <a:extLst>
            <a:ext uri="{FAA26D3D-D897-4be2-8F04-BA451C77F1D7}"/>
          </a:extLst>
        </p:spPr>
        <p:txBody>
          <a:bodyPr vert="horz" wrap="square" lIns="91440" tIns="45720" rIns="91440" bIns="45720" numCol="1" anchor="b"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GB"/>
          </a:p>
        </p:txBody>
      </p:sp>
      <p:sp>
        <p:nvSpPr>
          <p:cNvPr id="14643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FAA26D3D-D897-4be2-8F04-BA451C77F1D7}"/>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2BE87B6-565B-450C-B4AF-5100D28C3438}"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kumimoji="1"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miter lim="800000"/>
            <a:headEnd/>
            <a:tailEnd/>
          </a:ln>
        </p:spPr>
        <p:txBody>
          <a:bodyPr/>
          <a:lstStyle/>
          <a:p>
            <a:fld id="{7512E786-7B38-4D67-8928-BBDBB4CC7EDF}" type="slidenum">
              <a:rPr lang="en-GB" smtClean="0"/>
              <a:pPr/>
              <a:t>1</a:t>
            </a:fld>
            <a:endParaRPr lang="en-GB" smtClean="0"/>
          </a:p>
        </p:txBody>
      </p:sp>
      <p:sp>
        <p:nvSpPr>
          <p:cNvPr id="51203"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pPr>
              <a:defRPr/>
            </a:pPr>
            <a:endParaRPr lang="en-GB" smtClean="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miter lim="800000"/>
            <a:headEnd/>
            <a:tailEnd/>
          </a:ln>
        </p:spPr>
        <p:txBody>
          <a:bodyPr/>
          <a:lstStyle/>
          <a:p>
            <a:fld id="{9D93EA61-86D6-421C-9F41-E860371D859A}" type="slidenum">
              <a:rPr lang="en-GB" smtClean="0"/>
              <a:pPr/>
              <a:t>2</a:t>
            </a:fld>
            <a:endParaRPr lang="en-GB" smtClean="0"/>
          </a:p>
        </p:txBody>
      </p:sp>
      <p:sp>
        <p:nvSpPr>
          <p:cNvPr id="52227"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pPr>
              <a:defRPr/>
            </a:pPr>
            <a:endParaRPr lang="en-GB" dirty="0" smtClean="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miter lim="800000"/>
            <a:headEnd/>
            <a:tailEnd/>
          </a:ln>
        </p:spPr>
        <p:txBody>
          <a:bodyPr/>
          <a:lstStyle/>
          <a:p>
            <a:fld id="{2389E9FD-13C8-4A0A-88A6-0B4B761E0222}" type="slidenum">
              <a:rPr lang="en-GB" smtClean="0"/>
              <a:pPr/>
              <a:t>3</a:t>
            </a:fld>
            <a:endParaRPr lang="en-GB" smtClean="0"/>
          </a:p>
        </p:txBody>
      </p:sp>
      <p:sp>
        <p:nvSpPr>
          <p:cNvPr id="56323"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p:txBody>
          <a:bodyPr/>
          <a:lstStyle/>
          <a:p>
            <a:pPr>
              <a:defRPr/>
            </a:pPr>
            <a:r>
              <a:rPr lang="en-GB" dirty="0" smtClean="0">
                <a:cs typeface="+mn-cs"/>
              </a:rPr>
              <a:t>The freedom to establish organizations is the foremost among trade union rights and is considered as a pre-requisite before the other guarantees of Conventions 87 and 98 becomes operative. </a:t>
            </a:r>
          </a:p>
          <a:p>
            <a:pPr>
              <a:defRPr/>
            </a:pPr>
            <a:endParaRPr lang="en-GB" dirty="0" smtClean="0">
              <a:cs typeface="+mn-cs"/>
            </a:endParaRPr>
          </a:p>
          <a:p>
            <a:pPr>
              <a:defRPr/>
            </a:pPr>
            <a:r>
              <a:rPr lang="en-GB" dirty="0" smtClean="0">
                <a:cs typeface="+mn-cs"/>
              </a:rPr>
              <a:t>We say that it is constitutive in a sense that FOA depends on 3 principles:</a:t>
            </a:r>
          </a:p>
          <a:p>
            <a:pPr marL="228600" indent="-228600">
              <a:buFontTx/>
              <a:buAutoNum type="arabicPeriod"/>
              <a:defRPr/>
            </a:pPr>
            <a:r>
              <a:rPr lang="en-GB" dirty="0" smtClean="0">
                <a:cs typeface="+mn-cs"/>
              </a:rPr>
              <a:t>No distinction – focuses on the fact that it applies to all categories of workers and employers/ and no distinction on the basis of race, sex, or nationality.  Except the ARMED FORCES and POLICE. </a:t>
            </a:r>
          </a:p>
          <a:p>
            <a:pPr marL="228600" indent="-228600">
              <a:buFontTx/>
              <a:buAutoNum type="arabicPeriod"/>
              <a:defRPr/>
            </a:pPr>
            <a:r>
              <a:rPr lang="en-GB" dirty="0" smtClean="0">
                <a:cs typeface="+mn-cs"/>
              </a:rPr>
              <a:t>No previous authorization </a:t>
            </a:r>
          </a:p>
          <a:p>
            <a:pPr marL="228600" indent="-228600">
              <a:buFontTx/>
              <a:buAutoNum type="arabicPeriod"/>
              <a:defRPr/>
            </a:pPr>
            <a:r>
              <a:rPr lang="en-GB" dirty="0" smtClean="0">
                <a:cs typeface="+mn-cs"/>
              </a:rPr>
              <a:t>Freedom of choice of membership</a:t>
            </a:r>
          </a:p>
          <a:p>
            <a:pPr marL="228600" indent="-228600">
              <a:defRPr/>
            </a:pPr>
            <a:endParaRPr lang="en-GB" dirty="0" smtClean="0">
              <a:cs typeface="+mn-cs"/>
            </a:endParaRPr>
          </a:p>
          <a:p>
            <a:pPr marL="228600" indent="-228600">
              <a:defRPr/>
            </a:pPr>
            <a:r>
              <a:rPr lang="en-GB" dirty="0" smtClean="0">
                <a:cs typeface="+mn-cs"/>
              </a:rPr>
              <a:t>The conventions gives each state the discretion to decide the extent to which it was desirable to  grant members of the AF or Police rights under the conventions. In case of doubt, workers should be considered as civilians.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miter lim="800000"/>
            <a:headEnd/>
            <a:tailEnd/>
          </a:ln>
        </p:spPr>
        <p:txBody>
          <a:bodyPr/>
          <a:lstStyle/>
          <a:p>
            <a:fld id="{28BA4048-0E35-49B2-B234-A578D857920E}" type="slidenum">
              <a:rPr lang="en-GB" smtClean="0"/>
              <a:pPr/>
              <a:t>4</a:t>
            </a:fld>
            <a:endParaRPr lang="en-GB" smtClean="0"/>
          </a:p>
        </p:txBody>
      </p:sp>
      <p:sp>
        <p:nvSpPr>
          <p:cNvPr id="53251"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p:txBody>
          <a:bodyPr/>
          <a:lstStyle/>
          <a:p>
            <a:pPr>
              <a:defRPr/>
            </a:pPr>
            <a:r>
              <a:rPr lang="en-GB" dirty="0" smtClean="0">
                <a:cs typeface="+mn-cs"/>
              </a:rPr>
              <a:t>The rights conferred upon workers’ and employers’ organizations must be based on respect for civil liberties which have been enunciated in the Universal Declaration of Human Rights.</a:t>
            </a:r>
          </a:p>
          <a:p>
            <a:pPr>
              <a:defRPr/>
            </a:pPr>
            <a:endParaRPr lang="en-GB" dirty="0" smtClean="0">
              <a:cs typeface="+mn-cs"/>
            </a:endParaRPr>
          </a:p>
          <a:p>
            <a:pPr>
              <a:defRPr/>
            </a:pPr>
            <a:r>
              <a:rPr lang="en-GB" dirty="0" smtClean="0">
                <a:cs typeface="+mn-cs"/>
              </a:rPr>
              <a:t>The absence of these civil liberties removes all meaning from the concept of trade union rights. </a:t>
            </a:r>
          </a:p>
          <a:p>
            <a:pPr>
              <a:defRPr/>
            </a:pPr>
            <a:endParaRPr lang="en-GB" dirty="0" smtClean="0">
              <a:cs typeface="+mn-cs"/>
            </a:endParaRPr>
          </a:p>
          <a:p>
            <a:pPr>
              <a:defRPr/>
            </a:pPr>
            <a:r>
              <a:rPr lang="en-GB" dirty="0" smtClean="0">
                <a:cs typeface="+mn-cs"/>
              </a:rPr>
              <a:t>The government has the obligation to assure full respect of civil liberties.  All appropriate measures should be taken to guarantee that, irrespective of trade union affiliation, trade union rights can be exercised in normal conditions with respect for basic human rights and in a climate free of violence, pressure, fear and threats of any kind.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miter lim="800000"/>
            <a:headEnd/>
            <a:tailEnd/>
          </a:ln>
        </p:spPr>
        <p:txBody>
          <a:bodyPr/>
          <a:lstStyle/>
          <a:p>
            <a:pPr defTabSz="927100"/>
            <a:fld id="{403493A6-1405-4860-B035-3807CC2CADC3}" type="slidenum">
              <a:rPr lang="en-GB" smtClean="0"/>
              <a:pPr defTabSz="927100"/>
              <a:t>9</a:t>
            </a:fld>
            <a:endParaRPr lang="en-GB" smtClean="0"/>
          </a:p>
        </p:txBody>
      </p:sp>
      <p:sp>
        <p:nvSpPr>
          <p:cNvPr id="57347"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p:txBody>
          <a:bodyPr/>
          <a:lstStyle/>
          <a:p>
            <a:pPr marL="0" lvl="1">
              <a:spcBef>
                <a:spcPct val="0"/>
              </a:spcBef>
              <a:defRPr/>
            </a:pPr>
            <a:r>
              <a:rPr lang="en-US" sz="2400" b="1" dirty="0" smtClean="0">
                <a:solidFill>
                  <a:schemeClr val="bg1">
                    <a:lumMod val="20000"/>
                    <a:lumOff val="80000"/>
                  </a:schemeClr>
                </a:solidFill>
              </a:rPr>
              <a:t>Organization </a:t>
            </a:r>
            <a:r>
              <a:rPr lang="en-US" sz="2400" dirty="0" smtClean="0">
                <a:solidFill>
                  <a:schemeClr val="bg1">
                    <a:lumMod val="20000"/>
                    <a:lumOff val="80000"/>
                  </a:schemeClr>
                </a:solidFill>
              </a:rPr>
              <a:t>means any organization for W &amp; E  to further members’ interests</a:t>
            </a:r>
          </a:p>
          <a:p>
            <a:pPr>
              <a:spcBef>
                <a:spcPct val="0"/>
              </a:spcBef>
              <a:defRPr/>
            </a:pPr>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miter lim="800000"/>
            <a:headEnd/>
            <a:tailEnd/>
          </a:ln>
        </p:spPr>
        <p:txBody>
          <a:bodyPr/>
          <a:lstStyle/>
          <a:p>
            <a:fld id="{E8FB2B5B-3727-45DF-8CFF-4C142C56F22A}" type="slidenum">
              <a:rPr lang="en-GB" smtClean="0"/>
              <a:pPr/>
              <a:t>10</a:t>
            </a:fld>
            <a:endParaRPr lang="en-GB" smtClean="0"/>
          </a:p>
        </p:txBody>
      </p:sp>
      <p:sp>
        <p:nvSpPr>
          <p:cNvPr id="59395" name="Rectangle 2"/>
          <p:cNvSpPr>
            <a:spLocks noGrp="1" noRot="1" noChangeAspect="1" noChangeArrowheads="1" noTextEdit="1"/>
          </p:cNvSpPr>
          <p:nvPr>
            <p:ph type="sldImg"/>
          </p:nvPr>
        </p:nvSpPr>
        <p:spPr>
          <a:ln/>
        </p:spPr>
      </p:sp>
      <p:sp>
        <p:nvSpPr>
          <p:cNvPr id="203779" name="Rectangle 3"/>
          <p:cNvSpPr>
            <a:spLocks noGrp="1" noChangeArrowheads="1"/>
          </p:cNvSpPr>
          <p:nvPr>
            <p:ph type="body" idx="1"/>
          </p:nvPr>
        </p:nvSpPr>
        <p:spPr/>
        <p:txBody>
          <a:bodyPr/>
          <a:lstStyle/>
          <a:p>
            <a:pPr lvl="2" fontAlgn="auto">
              <a:spcAft>
                <a:spcPts val="0"/>
              </a:spcAft>
              <a:buFont typeface="Arial" panose="020B0604020202020204" pitchFamily="34" charset="0"/>
              <a:buChar char="•"/>
              <a:defRPr/>
            </a:pPr>
            <a:r>
              <a:rPr lang="en-US" sz="1800" b="1" dirty="0" smtClean="0"/>
              <a:t>absence of distinction among those entitled  to the right to association, </a:t>
            </a:r>
          </a:p>
          <a:p>
            <a:pPr lvl="2" fontAlgn="auto">
              <a:spcAft>
                <a:spcPts val="0"/>
              </a:spcAft>
              <a:buFont typeface="Arial" panose="020B0604020202020204" pitchFamily="34" charset="0"/>
              <a:buChar char="•"/>
              <a:defRPr/>
            </a:pPr>
            <a:r>
              <a:rPr lang="en-US" sz="1800" b="1" dirty="0" smtClean="0"/>
              <a:t>w/o prior authorization </a:t>
            </a:r>
          </a:p>
          <a:p>
            <a:pPr lvl="2" fontAlgn="auto">
              <a:spcAft>
                <a:spcPts val="0"/>
              </a:spcAft>
              <a:buFont typeface="Arial" panose="020B0604020202020204" pitchFamily="34" charset="0"/>
              <a:buChar char="•"/>
              <a:defRPr/>
            </a:pPr>
            <a:r>
              <a:rPr lang="en-US" sz="1800" b="1" dirty="0" smtClean="0"/>
              <a:t>Freedom of choice  with regard to membership</a:t>
            </a:r>
          </a:p>
          <a:p>
            <a:pPr lvl="2" fontAlgn="auto">
              <a:spcAft>
                <a:spcPts val="0"/>
              </a:spcAft>
              <a:buFont typeface="Arial" panose="020B0604020202020204" pitchFamily="34" charset="0"/>
              <a:buChar char="•"/>
              <a:defRPr/>
            </a:pPr>
            <a:endParaRPr lang="en-US" sz="1800" b="1" dirty="0" smtClean="0"/>
          </a:p>
          <a:p>
            <a:pPr lvl="2" fontAlgn="auto">
              <a:spcAft>
                <a:spcPts val="0"/>
              </a:spcAft>
              <a:buFont typeface="Arial" panose="020B0604020202020204" pitchFamily="34" charset="0"/>
              <a:buChar char="•"/>
              <a:defRPr/>
            </a:pPr>
            <a:endParaRPr lang="en-US" sz="1800" b="1" dirty="0" smtClean="0"/>
          </a:p>
          <a:p>
            <a:pPr lvl="2" fontAlgn="auto">
              <a:spcAft>
                <a:spcPts val="0"/>
              </a:spcAft>
              <a:buFont typeface="Arial" panose="020B0604020202020204" pitchFamily="34" charset="0"/>
              <a:buChar char="•"/>
              <a:defRPr/>
            </a:pPr>
            <a:r>
              <a:rPr lang="en-US" sz="1800" b="1" dirty="0" smtClean="0"/>
              <a:t>absence of distinction among those entitled  to the right to association, </a:t>
            </a:r>
          </a:p>
          <a:p>
            <a:pPr lvl="2" fontAlgn="auto">
              <a:spcAft>
                <a:spcPts val="0"/>
              </a:spcAft>
              <a:buFont typeface="Arial" panose="020B0604020202020204" pitchFamily="34" charset="0"/>
              <a:buChar char="•"/>
              <a:defRPr/>
            </a:pPr>
            <a:r>
              <a:rPr lang="en-US" sz="1800" b="1" dirty="0" smtClean="0"/>
              <a:t>w/o prior authorization </a:t>
            </a:r>
          </a:p>
          <a:p>
            <a:pPr lvl="2" fontAlgn="auto">
              <a:spcAft>
                <a:spcPts val="0"/>
              </a:spcAft>
              <a:buFont typeface="Arial" panose="020B0604020202020204" pitchFamily="34" charset="0"/>
              <a:buChar char="•"/>
              <a:defRPr/>
            </a:pPr>
            <a:r>
              <a:rPr lang="en-US" sz="1800" b="1" dirty="0" smtClean="0"/>
              <a:t>Freedom of choice  with regard to membership</a:t>
            </a:r>
          </a:p>
          <a:p>
            <a:pPr lvl="2" fontAlgn="auto">
              <a:spcAft>
                <a:spcPts val="0"/>
              </a:spcAft>
              <a:buFont typeface="Arial" panose="020B0604020202020204" pitchFamily="34" charset="0"/>
              <a:buChar char="•"/>
              <a:defRPr/>
            </a:pPr>
            <a:endParaRPr lang="en-US" sz="1800" b="1" dirty="0" smtClean="0"/>
          </a:p>
          <a:p>
            <a:pPr lvl="2" fontAlgn="auto">
              <a:spcAft>
                <a:spcPts val="0"/>
              </a:spcAft>
              <a:buFont typeface="Arial" panose="020B0604020202020204" pitchFamily="34" charset="0"/>
              <a:buChar char="•"/>
              <a:defRPr/>
            </a:pPr>
            <a:r>
              <a:rPr lang="en-US" sz="1800" b="1" dirty="0" smtClean="0"/>
              <a:t>ARTICLE 245-A, as amended by Republic Act 9481. – Managerial employees are prohibited from organizing. Supervisory employees can JAF. </a:t>
            </a:r>
          </a:p>
          <a:p>
            <a:pPr lvl="2" fontAlgn="auto">
              <a:spcAft>
                <a:spcPts val="0"/>
              </a:spcAft>
              <a:buFont typeface="Arial" panose="020B0604020202020204" pitchFamily="34" charset="0"/>
              <a:buChar char="•"/>
              <a:defRPr/>
            </a:pPr>
            <a:endParaRPr lang="en-US" sz="1800" b="1" dirty="0" smtClean="0"/>
          </a:p>
          <a:p>
            <a:pPr>
              <a:defRPr/>
            </a:pPr>
            <a:r>
              <a:rPr lang="en-US" dirty="0" smtClean="0"/>
              <a:t>Article 243. Coverage and employees’ right to self-organization. – All persons employed in commercial, industrial and agricultural enterprises and in religious, charitable, medical, or educational institutions, whether operating for profit or not, shall have the right to self-organization and to form, join, or assist labor organizations of their own choosing for purposes of collective bargaining. Ambulant, intermittent and itinerant workers, self-employed people, rural workers and those without any definite employers may form labor organizations for their mutual aid and protection. (As amended by Batas </a:t>
            </a:r>
            <a:r>
              <a:rPr lang="en-US" dirty="0" err="1" smtClean="0"/>
              <a:t>Pambansa</a:t>
            </a:r>
            <a:r>
              <a:rPr lang="en-US" dirty="0" smtClean="0"/>
              <a:t> </a:t>
            </a:r>
            <a:r>
              <a:rPr lang="en-US" dirty="0" err="1" smtClean="0"/>
              <a:t>Bilang</a:t>
            </a:r>
            <a:r>
              <a:rPr lang="en-US" dirty="0" smtClean="0"/>
              <a:t> 70, May 1, 1980).</a:t>
            </a:r>
          </a:p>
          <a:p>
            <a:pPr>
              <a:defRPr/>
            </a:pPr>
            <a:endParaRPr lang="en-US" dirty="0" smtClean="0"/>
          </a:p>
          <a:p>
            <a:pPr>
              <a:defRPr/>
            </a:pPr>
            <a:r>
              <a:rPr lang="en-US" dirty="0" smtClean="0"/>
              <a:t>Article 244. Right of employees in the public service. – Employees of government corporations established under the Corporation Code shall have the right to organize and to bargain collectively with their respective employers. All other employees in the civil service shall have the right to form associations for purposes not contrary to law. (As amended by Executive Order No. 111, December 24, 1986).</a:t>
            </a:r>
          </a:p>
          <a:p>
            <a:pPr>
              <a:defRPr/>
            </a:pPr>
            <a:endParaRPr lang="en-US" dirty="0" smtClean="0"/>
          </a:p>
          <a:p>
            <a:pPr>
              <a:defRPr/>
            </a:pPr>
            <a:r>
              <a:rPr lang="en-US" dirty="0" smtClean="0"/>
              <a:t>Article 245. Ineligibility of managerial employees to join any labor organization; Right of Supervisory Employees. - Managerial employees are not eligible to join, assist or form any labor organization. Supervisory employees shall not be eligible for membership in the collective bargaining unit of the rank-and-file employees but may join, assist or form separate collective bargaining units and/or legitimate labor organizations of their own. The rank-and-file union and the supervisors’ union operating within the same establishment may join the same federation or national union. (As amended by Section 18, Republic Act No. 6715, March 21, 1989 and Section 8, Republic Act No. 9481 which lapsed into law on May 25, 2007 and became effective on June 14, 2007).</a:t>
            </a:r>
          </a:p>
          <a:p>
            <a:pPr>
              <a:defRPr/>
            </a:pPr>
            <a:endParaRPr lang="en-GB" dirty="0" smtClean="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miter lim="800000"/>
            <a:headEnd/>
            <a:tailEnd/>
          </a:ln>
        </p:spPr>
        <p:txBody>
          <a:bodyPr/>
          <a:lstStyle/>
          <a:p>
            <a:fld id="{99C013EE-94AC-4A7A-95BC-F450ED389310}" type="slidenum">
              <a:rPr lang="en-GB" smtClean="0"/>
              <a:pPr/>
              <a:t>11</a:t>
            </a:fld>
            <a:endParaRPr lang="en-GB" smtClean="0"/>
          </a:p>
        </p:txBody>
      </p:sp>
      <p:sp>
        <p:nvSpPr>
          <p:cNvPr id="58371" name="Rectangle 2"/>
          <p:cNvSpPr>
            <a:spLocks noGrp="1" noRot="1" noChangeAspect="1" noChangeArrowheads="1" noTextEdit="1"/>
          </p:cNvSpPr>
          <p:nvPr>
            <p:ph type="sldImg"/>
          </p:nvPr>
        </p:nvSpPr>
        <p:spPr>
          <a:ln/>
        </p:spPr>
      </p:sp>
      <p:sp>
        <p:nvSpPr>
          <p:cNvPr id="203779" name="Rectangle 3"/>
          <p:cNvSpPr>
            <a:spLocks noGrp="1" noChangeArrowheads="1"/>
          </p:cNvSpPr>
          <p:nvPr>
            <p:ph type="body" idx="1"/>
          </p:nvPr>
        </p:nvSpPr>
        <p:spPr/>
        <p:txBody>
          <a:bodyPr/>
          <a:lstStyle/>
          <a:p>
            <a:pPr lvl="2" fontAlgn="auto">
              <a:spcAft>
                <a:spcPts val="0"/>
              </a:spcAft>
              <a:buFont typeface="Arial" panose="020B0604020202020204" pitchFamily="34" charset="0"/>
              <a:buChar char="•"/>
              <a:defRPr/>
            </a:pPr>
            <a:r>
              <a:rPr lang="en-US" sz="1800" b="1" dirty="0" smtClean="0"/>
              <a:t>absence of distinction among those entitled  to the right to association, </a:t>
            </a:r>
          </a:p>
          <a:p>
            <a:pPr lvl="2" fontAlgn="auto">
              <a:spcAft>
                <a:spcPts val="0"/>
              </a:spcAft>
              <a:buFont typeface="Arial" panose="020B0604020202020204" pitchFamily="34" charset="0"/>
              <a:buChar char="•"/>
              <a:defRPr/>
            </a:pPr>
            <a:r>
              <a:rPr lang="en-US" sz="1800" b="1" dirty="0" smtClean="0"/>
              <a:t>w/o prior authorization </a:t>
            </a:r>
          </a:p>
          <a:p>
            <a:pPr lvl="2" fontAlgn="auto">
              <a:spcAft>
                <a:spcPts val="0"/>
              </a:spcAft>
              <a:buFont typeface="Arial" panose="020B0604020202020204" pitchFamily="34" charset="0"/>
              <a:buChar char="•"/>
              <a:defRPr/>
            </a:pPr>
            <a:r>
              <a:rPr lang="en-US" sz="1800" b="1" dirty="0" smtClean="0"/>
              <a:t>Freedom of choice  with regard to membership</a:t>
            </a:r>
          </a:p>
          <a:p>
            <a:pPr lvl="2" fontAlgn="auto">
              <a:spcAft>
                <a:spcPts val="0"/>
              </a:spcAft>
              <a:buFont typeface="Arial" panose="020B0604020202020204" pitchFamily="34" charset="0"/>
              <a:buChar char="•"/>
              <a:defRPr/>
            </a:pPr>
            <a:endParaRPr lang="en-US" sz="1800" b="1" dirty="0" smtClean="0"/>
          </a:p>
          <a:p>
            <a:pPr lvl="2" fontAlgn="auto">
              <a:spcAft>
                <a:spcPts val="0"/>
              </a:spcAft>
              <a:buFont typeface="Arial" panose="020B0604020202020204" pitchFamily="34" charset="0"/>
              <a:buChar char="•"/>
              <a:defRPr/>
            </a:pPr>
            <a:r>
              <a:rPr lang="en-US" sz="1800" b="1" dirty="0" smtClean="0"/>
              <a:t>ARTICLE 245-A, as amended by Republic Act 9481. – Managerial employees are prohibited from organizing. Supervisory employees can JAF. </a:t>
            </a:r>
          </a:p>
          <a:p>
            <a:pPr>
              <a:defRPr/>
            </a:pPr>
            <a:endParaRPr lang="en-GB" dirty="0" smtClean="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p:spPr>
        <p:txBody>
          <a:bodyPr/>
          <a:lstStyle/>
          <a:p>
            <a:endParaRPr lang="en-US" smtClean="0">
              <a:ea typeface="ＭＳ Ｐゴシック" pitchFamily="34" charset="-128"/>
            </a:endParaRPr>
          </a:p>
        </p:txBody>
      </p:sp>
      <p:sp>
        <p:nvSpPr>
          <p:cNvPr id="60420" name="Slide Number Placeholder 3"/>
          <p:cNvSpPr>
            <a:spLocks noGrp="1"/>
          </p:cNvSpPr>
          <p:nvPr>
            <p:ph type="sldNum" sz="quarter" idx="5"/>
          </p:nvPr>
        </p:nvSpPr>
        <p:spPr>
          <a:noFill/>
          <a:ln>
            <a:miter lim="800000"/>
            <a:headEnd/>
            <a:tailEnd/>
          </a:ln>
        </p:spPr>
        <p:txBody>
          <a:bodyPr/>
          <a:lstStyle/>
          <a:p>
            <a:fld id="{0ED4503D-90E0-4ED9-93FB-F9BC60BDC5DE}" type="slidenum">
              <a:rPr lang="en-GB" smtClean="0"/>
              <a:pPr/>
              <a:t>12</a:t>
            </a:fld>
            <a:endParaRPr lang="en-GB"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p:spPr>
        <p:txBody>
          <a:bodyPr/>
          <a:lstStyle/>
          <a:p>
            <a:r>
              <a:rPr lang="en-US" smtClean="0">
                <a:ea typeface="ＭＳ Ｐゴシック" pitchFamily="34" charset="-128"/>
              </a:rPr>
              <a:t>A distinction is drawn between formalities needed for forming an organization and those needed for establishing an organization as a representative for CB. </a:t>
            </a:r>
          </a:p>
          <a:p>
            <a:endParaRPr lang="en-US" smtClean="0">
              <a:ea typeface="ＭＳ Ｐゴシック" pitchFamily="34" charset="-128"/>
            </a:endParaRPr>
          </a:p>
          <a:p>
            <a:r>
              <a:rPr lang="en-US" smtClean="0">
                <a:ea typeface="ＭＳ Ｐゴシック" pitchFamily="34" charset="-128"/>
              </a:rPr>
              <a:t>Examples could be the registration requirements, setting difficult to comply numerical requirements for organizing. </a:t>
            </a:r>
          </a:p>
        </p:txBody>
      </p:sp>
      <p:sp>
        <p:nvSpPr>
          <p:cNvPr id="64516" name="Slide Number Placeholder 3"/>
          <p:cNvSpPr>
            <a:spLocks noGrp="1"/>
          </p:cNvSpPr>
          <p:nvPr>
            <p:ph type="sldNum" sz="quarter" idx="5"/>
          </p:nvPr>
        </p:nvSpPr>
        <p:spPr>
          <a:noFill/>
          <a:ln>
            <a:miter lim="800000"/>
            <a:headEnd/>
            <a:tailEnd/>
          </a:ln>
        </p:spPr>
        <p:txBody>
          <a:bodyPr/>
          <a:lstStyle/>
          <a:p>
            <a:fld id="{17CAC678-AE1C-4B80-9D6D-D5592B71CBA5}" type="slidenum">
              <a:rPr lang="en-GB" smtClean="0"/>
              <a:pPr/>
              <a:t>13</a:t>
            </a:fld>
            <a:endParaRPr lang="en-GB"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p:spPr>
        <p:txBody>
          <a:bodyPr/>
          <a:lstStyle/>
          <a:p>
            <a:r>
              <a:rPr lang="en-US" smtClean="0">
                <a:ea typeface="ＭＳ Ｐゴシック" pitchFamily="34" charset="-128"/>
              </a:rPr>
              <a:t>A differentiation is made between positive and negative freedom of association. Positive freedom of association relates to the freedom to form and enter into an association. The converse, negative freedom of association, implies that no one can be compelled to form or join an association. Although the concept of freedom of association is usually thought of in the positive sense, negative freedom of association is just as fundamentally important. The voluntary nature of the association is an essential factor. It should not be possible to force an individual to be associated with an organisation that has been established pursuant to civil law. Thus, it is generally assumed that freedom of association protects not only the right to form and participate in voluntary organisations but also protects citizens from being forced to form or participate in such organisations. </a:t>
            </a:r>
          </a:p>
        </p:txBody>
      </p:sp>
      <p:sp>
        <p:nvSpPr>
          <p:cNvPr id="61444" name="Slide Number Placeholder 3"/>
          <p:cNvSpPr>
            <a:spLocks noGrp="1"/>
          </p:cNvSpPr>
          <p:nvPr>
            <p:ph type="sldNum" sz="quarter" idx="5"/>
          </p:nvPr>
        </p:nvSpPr>
        <p:spPr>
          <a:noFill/>
          <a:ln>
            <a:miter lim="800000"/>
            <a:headEnd/>
            <a:tailEnd/>
          </a:ln>
        </p:spPr>
        <p:txBody>
          <a:bodyPr/>
          <a:lstStyle/>
          <a:p>
            <a:fld id="{CF45CFFD-06BE-444C-B37E-A795CC26D00A}" type="slidenum">
              <a:rPr lang="en-GB" smtClean="0"/>
              <a:pPr/>
              <a:t>19</a:t>
            </a:fld>
            <a:endParaRPr lang="en-GB"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p:spPr>
        <p:txBody>
          <a:bodyPr/>
          <a:lstStyle/>
          <a:p>
            <a:r>
              <a:rPr lang="en-US" smtClean="0">
                <a:ea typeface="ＭＳ Ｐゴシック" pitchFamily="34" charset="-128"/>
              </a:rPr>
              <a:t>A differentiation is made between positive and negative freedom of association. Positive freedom of association relates to the freedom to form and enter into an association. The converse, negative freedom of association, implies that no one can be compelled to form or join an association. Although the concept of freedom of association is usually thought of in the positive sense, negative freedom of association is just as fundamentally important. The voluntary nature of the association is an essential factor. It should not be possible to force an individual to be associated with an organisation that has been established pursuant to civil law. Thus, it is generally assumed that freedom of association protects not only the right to form and participate in voluntary organisations but also protects citizens from being forced to form or participate in such organisations. </a:t>
            </a:r>
          </a:p>
        </p:txBody>
      </p:sp>
      <p:sp>
        <p:nvSpPr>
          <p:cNvPr id="62468" name="Slide Number Placeholder 3"/>
          <p:cNvSpPr>
            <a:spLocks noGrp="1"/>
          </p:cNvSpPr>
          <p:nvPr>
            <p:ph type="sldNum" sz="quarter" idx="5"/>
          </p:nvPr>
        </p:nvSpPr>
        <p:spPr>
          <a:noFill/>
          <a:ln>
            <a:miter lim="800000"/>
            <a:headEnd/>
            <a:tailEnd/>
          </a:ln>
        </p:spPr>
        <p:txBody>
          <a:bodyPr/>
          <a:lstStyle/>
          <a:p>
            <a:fld id="{CC65D166-A3D8-4AB1-A0FC-8F8309E84889}" type="slidenum">
              <a:rPr lang="en-GB" smtClean="0"/>
              <a:pPr/>
              <a:t>20</a:t>
            </a:fld>
            <a:endParaRPr lang="en-GB"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miter lim="800000"/>
            <a:headEnd/>
            <a:tailEnd/>
          </a:ln>
        </p:spPr>
        <p:txBody>
          <a:bodyPr/>
          <a:lstStyle/>
          <a:p>
            <a:fld id="{12888418-F7FA-4D49-A6FE-369B65F96946}" type="slidenum">
              <a:rPr lang="en-GB" smtClean="0"/>
              <a:pPr/>
              <a:t>21</a:t>
            </a:fld>
            <a:endParaRPr lang="en-GB" smtClean="0"/>
          </a:p>
        </p:txBody>
      </p:sp>
      <p:sp>
        <p:nvSpPr>
          <p:cNvPr id="63491"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p:txBody>
          <a:bodyPr/>
          <a:lstStyle/>
          <a:p>
            <a:pPr>
              <a:defRPr/>
            </a:pPr>
            <a:endParaRPr lang="en-GB" dirty="0" smtClean="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miter lim="800000"/>
            <a:headEnd/>
            <a:tailEnd/>
          </a:ln>
        </p:spPr>
        <p:txBody>
          <a:bodyPr/>
          <a:lstStyle/>
          <a:p>
            <a:fld id="{C6D92F45-0234-4917-B8AE-BA35514B7FB6}" type="slidenum">
              <a:rPr lang="en-GB" smtClean="0"/>
              <a:pPr/>
              <a:t>22</a:t>
            </a:fld>
            <a:endParaRPr lang="en-GB" smtClean="0"/>
          </a:p>
        </p:txBody>
      </p:sp>
      <p:sp>
        <p:nvSpPr>
          <p:cNvPr id="65539"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p:txBody>
          <a:bodyPr/>
          <a:lstStyle/>
          <a:p>
            <a:pPr>
              <a:defRPr/>
            </a:pPr>
            <a:endParaRPr lang="en-GB" dirty="0" smtClean="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p:spPr>
        <p:txBody>
          <a:bodyPr/>
          <a:lstStyle/>
          <a:p>
            <a:r>
              <a:rPr lang="en-US" smtClean="0">
                <a:ea typeface="ＭＳ Ｐゴシック" pitchFamily="34" charset="-128"/>
              </a:rPr>
              <a:t>(c) The members shall directly elect their officers, including those of the national union or federation to which they or their union is affiliated, by secret ballot at intervals of five (5) years. No qualification requirements for candidacy to any position shall be imposed other than membership in good standing in subject labor organization. The secretary or any other responsible union officer shall furnish the Secretary of Labor and Employment with a list of the newly-elected officers, together with the appointive officers or agents who are entrusted with the handling of funds, within thirty (30) calendar days after the election of officers or from the occurrence of any change in the list of officers of the labor organization; (As amended by Section 16, Republic Act No. 6715, March 21, 1989).</a:t>
            </a:r>
          </a:p>
          <a:p>
            <a:endParaRPr lang="en-US" smtClean="0">
              <a:ea typeface="ＭＳ Ｐゴシック" pitchFamily="34" charset="-128"/>
            </a:endParaRPr>
          </a:p>
          <a:p>
            <a:r>
              <a:rPr lang="en-US" smtClean="0">
                <a:ea typeface="ＭＳ Ｐゴシック" pitchFamily="34" charset="-128"/>
              </a:rPr>
              <a:t>(f) No person who has been convicted of a crime involving moral turpitude shall be eligible for election as a union officer or for appointment to any position in the union;</a:t>
            </a:r>
          </a:p>
        </p:txBody>
      </p:sp>
      <p:sp>
        <p:nvSpPr>
          <p:cNvPr id="66564" name="Slide Number Placeholder 3"/>
          <p:cNvSpPr>
            <a:spLocks noGrp="1"/>
          </p:cNvSpPr>
          <p:nvPr>
            <p:ph type="sldNum" sz="quarter" idx="5"/>
          </p:nvPr>
        </p:nvSpPr>
        <p:spPr>
          <a:noFill/>
          <a:ln>
            <a:miter lim="800000"/>
            <a:headEnd/>
            <a:tailEnd/>
          </a:ln>
        </p:spPr>
        <p:txBody>
          <a:bodyPr/>
          <a:lstStyle/>
          <a:p>
            <a:fld id="{0B495B68-C1D7-4F85-99CA-9DC1F8BBD377}" type="slidenum">
              <a:rPr lang="en-GB" smtClean="0"/>
              <a:pPr/>
              <a:t>24</a:t>
            </a:fld>
            <a:endParaRPr lang="en-GB"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p:spPr>
        <p:txBody>
          <a:bodyPr/>
          <a:lstStyle/>
          <a:p>
            <a:r>
              <a:rPr lang="en-US" smtClean="0">
                <a:ea typeface="ＭＳ Ｐゴシック" pitchFamily="34" charset="-128"/>
              </a:rPr>
              <a:t>(c) The members shall directly elect their officers, including those of the national union or federation to which they or their union is affiliated, by secret ballot at intervals of five (5) years. No qualification requirements for candidacy to any position shall be imposed other than membership in good standing in subject labor organization. The secretary or any other responsible union officer shall furnish the Secretary of Labor and Employment with a list of the newly-elected officers, together with the appointive officers or agents who are entrusted with the handling of funds, within thirty (30) calendar days after the election of officers or from the occurrence of any change in the list of officers of the labor organization; (As amended by Section 16, Republic Act No. 6715, March 21, 1989).</a:t>
            </a:r>
          </a:p>
          <a:p>
            <a:endParaRPr lang="en-US" smtClean="0">
              <a:ea typeface="ＭＳ Ｐゴシック" pitchFamily="34" charset="-128"/>
            </a:endParaRPr>
          </a:p>
          <a:p>
            <a:r>
              <a:rPr lang="en-US" smtClean="0">
                <a:ea typeface="ＭＳ Ｐゴシック" pitchFamily="34" charset="-128"/>
              </a:rPr>
              <a:t>(f) No person who has been convicted of a crime involving moral turpitude shall be eligible for election as a union officer or for appointment to any position in the union;</a:t>
            </a:r>
          </a:p>
        </p:txBody>
      </p:sp>
      <p:sp>
        <p:nvSpPr>
          <p:cNvPr id="66564" name="Slide Number Placeholder 3"/>
          <p:cNvSpPr>
            <a:spLocks noGrp="1"/>
          </p:cNvSpPr>
          <p:nvPr>
            <p:ph type="sldNum" sz="quarter" idx="5"/>
          </p:nvPr>
        </p:nvSpPr>
        <p:spPr>
          <a:noFill/>
          <a:ln>
            <a:miter lim="800000"/>
            <a:headEnd/>
            <a:tailEnd/>
          </a:ln>
        </p:spPr>
        <p:txBody>
          <a:bodyPr/>
          <a:lstStyle/>
          <a:p>
            <a:fld id="{0B495B68-C1D7-4F85-99CA-9DC1F8BBD377}" type="slidenum">
              <a:rPr lang="en-GB" smtClean="0"/>
              <a:pPr/>
              <a:t>25</a:t>
            </a:fld>
            <a:endParaRPr lang="en-GB"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p:spPr>
        <p:txBody>
          <a:bodyPr/>
          <a:lstStyle/>
          <a:p>
            <a:r>
              <a:rPr lang="en-US" smtClean="0">
                <a:ea typeface="ＭＳ Ｐゴシック" pitchFamily="34" charset="-128"/>
              </a:rPr>
              <a:t>Autonomy- quality or state of being self-governing</a:t>
            </a:r>
          </a:p>
          <a:p>
            <a:endParaRPr lang="en-US" smtClean="0">
              <a:ea typeface="ＭＳ Ｐゴシック" pitchFamily="34" charset="-128"/>
            </a:endParaRPr>
          </a:p>
          <a:p>
            <a:r>
              <a:rPr lang="en-US" smtClean="0">
                <a:ea typeface="ＭＳ Ｐゴシック" pitchFamily="34" charset="-128"/>
              </a:rPr>
              <a:t>It is for the organization themselves to decide whether they shall receive funding for legitimate activities to promote and defend human rights and trade union rights. </a:t>
            </a:r>
          </a:p>
        </p:txBody>
      </p:sp>
      <p:sp>
        <p:nvSpPr>
          <p:cNvPr id="67588" name="Slide Number Placeholder 3"/>
          <p:cNvSpPr>
            <a:spLocks noGrp="1"/>
          </p:cNvSpPr>
          <p:nvPr>
            <p:ph type="sldNum" sz="quarter" idx="5"/>
          </p:nvPr>
        </p:nvSpPr>
        <p:spPr>
          <a:noFill/>
          <a:ln>
            <a:miter lim="800000"/>
            <a:headEnd/>
            <a:tailEnd/>
          </a:ln>
        </p:spPr>
        <p:txBody>
          <a:bodyPr/>
          <a:lstStyle/>
          <a:p>
            <a:fld id="{8925BFFA-81E8-4D9D-B85A-6F3B20BF41E2}" type="slidenum">
              <a:rPr lang="en-GB" smtClean="0"/>
              <a:pPr/>
              <a:t>26</a:t>
            </a:fld>
            <a:endParaRPr lang="en-GB"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miter lim="800000"/>
            <a:headEnd/>
            <a:tailEnd/>
          </a:ln>
        </p:spPr>
        <p:txBody>
          <a:bodyPr/>
          <a:lstStyle/>
          <a:p>
            <a:fld id="{6FE6DF85-A99C-4740-A7F9-F8518D143B9C}" type="slidenum">
              <a:rPr lang="en-GB" smtClean="0"/>
              <a:pPr/>
              <a:t>27</a:t>
            </a:fld>
            <a:endParaRPr lang="en-GB" smtClean="0"/>
          </a:p>
        </p:txBody>
      </p:sp>
      <p:sp>
        <p:nvSpPr>
          <p:cNvPr id="68611"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p:txBody>
          <a:bodyPr/>
          <a:lstStyle/>
          <a:p>
            <a:pPr>
              <a:defRPr/>
            </a:pPr>
            <a:endParaRPr lang="en-GB" smtClean="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miter lim="800000"/>
            <a:headEnd/>
            <a:tailEnd/>
          </a:ln>
        </p:spPr>
        <p:txBody>
          <a:bodyPr/>
          <a:lstStyle/>
          <a:p>
            <a:fld id="{2543C3F4-1539-4B45-9574-6937089C2BB9}" type="slidenum">
              <a:rPr lang="en-GB" smtClean="0"/>
              <a:pPr/>
              <a:t>28</a:t>
            </a:fld>
            <a:endParaRPr lang="en-GB" smtClean="0"/>
          </a:p>
        </p:txBody>
      </p:sp>
      <p:sp>
        <p:nvSpPr>
          <p:cNvPr id="69635"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pPr>
              <a:defRPr/>
            </a:pPr>
            <a:endParaRPr lang="en-GB" smtClean="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miter lim="800000"/>
            <a:headEnd/>
            <a:tailEnd/>
          </a:ln>
        </p:spPr>
        <p:txBody>
          <a:bodyPr/>
          <a:lstStyle/>
          <a:p>
            <a:fld id="{475E887C-826E-4363-A189-C7E8A30EAED9}" type="slidenum">
              <a:rPr lang="en-GB" smtClean="0"/>
              <a:pPr/>
              <a:t>29</a:t>
            </a:fld>
            <a:endParaRPr lang="en-GB" smtClean="0"/>
          </a:p>
        </p:txBody>
      </p:sp>
      <p:sp>
        <p:nvSpPr>
          <p:cNvPr id="70659"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p:txBody>
          <a:bodyPr/>
          <a:lstStyle/>
          <a:p>
            <a:pPr>
              <a:defRPr/>
            </a:pPr>
            <a:endParaRPr lang="en-GB" smtClean="0">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miter lim="800000"/>
            <a:headEnd/>
            <a:tailEnd/>
          </a:ln>
        </p:spPr>
        <p:txBody>
          <a:bodyPr/>
          <a:lstStyle/>
          <a:p>
            <a:fld id="{475E887C-826E-4363-A189-C7E8A30EAED9}" type="slidenum">
              <a:rPr lang="en-GB" smtClean="0"/>
              <a:pPr/>
              <a:t>30</a:t>
            </a:fld>
            <a:endParaRPr lang="en-GB" smtClean="0"/>
          </a:p>
        </p:txBody>
      </p:sp>
      <p:sp>
        <p:nvSpPr>
          <p:cNvPr id="70659"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p:txBody>
          <a:bodyPr/>
          <a:lstStyle/>
          <a:p>
            <a:pPr>
              <a:defRPr/>
            </a:pPr>
            <a:endParaRPr lang="en-GB" smtClean="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miter lim="800000"/>
            <a:headEnd/>
            <a:tailEnd/>
          </a:ln>
        </p:spPr>
        <p:txBody>
          <a:bodyPr/>
          <a:lstStyle/>
          <a:p>
            <a:fld id="{74A9F444-6234-4918-AFE0-9D75B96CE17A}" type="slidenum">
              <a:rPr lang="en-GB" smtClean="0"/>
              <a:pPr/>
              <a:t>31</a:t>
            </a:fld>
            <a:endParaRPr lang="en-GB" smtClean="0"/>
          </a:p>
        </p:txBody>
      </p:sp>
      <p:sp>
        <p:nvSpPr>
          <p:cNvPr id="71683"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p:txBody>
          <a:bodyPr/>
          <a:lstStyle/>
          <a:p>
            <a:pPr>
              <a:defRPr/>
            </a:pPr>
            <a:endParaRPr lang="en-GB" smtClean="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miter lim="800000"/>
            <a:headEnd/>
            <a:tailEnd/>
          </a:ln>
        </p:spPr>
        <p:txBody>
          <a:bodyPr/>
          <a:lstStyle/>
          <a:p>
            <a:fld id="{A9BFF9A1-7852-4F6A-B167-16773AAD0589}" type="slidenum">
              <a:rPr lang="en-GB" smtClean="0"/>
              <a:pPr/>
              <a:t>32</a:t>
            </a:fld>
            <a:endParaRPr lang="en-GB" smtClean="0"/>
          </a:p>
        </p:txBody>
      </p:sp>
      <p:sp>
        <p:nvSpPr>
          <p:cNvPr id="72707"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pPr>
              <a:defRPr/>
            </a:pPr>
            <a:r>
              <a:rPr lang="en-GB" dirty="0" smtClean="0"/>
              <a:t>It is for the fed/</a:t>
            </a:r>
            <a:r>
              <a:rPr lang="en-GB" dirty="0" err="1" smtClean="0"/>
              <a:t>confed</a:t>
            </a:r>
            <a:r>
              <a:rPr lang="en-GB" dirty="0" smtClean="0"/>
              <a:t> to decide whether or not to accept affiliation of a union as provided in their </a:t>
            </a:r>
            <a:r>
              <a:rPr lang="en-GB" dirty="0" err="1" smtClean="0"/>
              <a:t>cbl</a:t>
            </a:r>
            <a:endParaRPr lang="en-GB" dirty="0" smtClean="0"/>
          </a:p>
          <a:p>
            <a:pPr>
              <a:defRPr/>
            </a:pPr>
            <a:endParaRPr lang="en-GB" dirty="0" smtClean="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miter lim="800000"/>
            <a:headEnd/>
            <a:tailEnd/>
          </a:ln>
        </p:spPr>
        <p:txBody>
          <a:bodyPr/>
          <a:lstStyle/>
          <a:p>
            <a:fld id="{67FB433D-5B36-4752-9609-BA3071110E38}" type="slidenum">
              <a:rPr lang="en-GB" smtClean="0"/>
              <a:pPr/>
              <a:t>34</a:t>
            </a:fld>
            <a:endParaRPr lang="en-GB" smtClean="0"/>
          </a:p>
        </p:txBody>
      </p:sp>
      <p:sp>
        <p:nvSpPr>
          <p:cNvPr id="73731"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p:txBody>
          <a:bodyPr/>
          <a:lstStyle/>
          <a:p>
            <a:pPr>
              <a:defRPr/>
            </a:pPr>
            <a:endParaRPr lang="en-GB" smtClean="0">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miter lim="800000"/>
            <a:headEnd/>
            <a:tailEnd/>
          </a:ln>
        </p:spPr>
        <p:txBody>
          <a:bodyPr/>
          <a:lstStyle/>
          <a:p>
            <a:fld id="{A54D199F-1855-461D-A3C6-9E7A99911AE8}" type="slidenum">
              <a:rPr lang="en-GB" smtClean="0"/>
              <a:pPr/>
              <a:t>35</a:t>
            </a:fld>
            <a:endParaRPr lang="en-GB" smtClean="0"/>
          </a:p>
        </p:txBody>
      </p:sp>
      <p:sp>
        <p:nvSpPr>
          <p:cNvPr id="74755"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p:txBody>
          <a:bodyPr/>
          <a:lstStyle/>
          <a:p>
            <a:pPr>
              <a:defRPr/>
            </a:pPr>
            <a:r>
              <a:rPr lang="en-GB" dirty="0" smtClean="0">
                <a:cs typeface="+mn-cs"/>
              </a:rPr>
              <a:t>Delimiting bargaining units to full contract employees may help secure majority status, but effectively undermines those workers’ right to organize. Real employer respect for FOA means not using short term contracts to discriminate between trade union adherents and other workers. </a:t>
            </a:r>
          </a:p>
          <a:p>
            <a:pPr>
              <a:defRPr/>
            </a:pPr>
            <a:endParaRPr lang="en-GB" dirty="0" smtClean="0">
              <a:cs typeface="+mn-cs"/>
            </a:endParaRPr>
          </a:p>
          <a:p>
            <a:pPr>
              <a:defRPr/>
            </a:pPr>
            <a:r>
              <a:rPr lang="en-GB" dirty="0" smtClean="0">
                <a:cs typeface="+mn-cs"/>
              </a:rPr>
              <a:t>Neutral Factors could be: Short term contracting, remoteness of the place of work, housing of workers on employer’s premises and etc.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miter lim="800000"/>
            <a:headEnd/>
            <a:tailEnd/>
          </a:ln>
        </p:spPr>
        <p:txBody>
          <a:bodyPr/>
          <a:lstStyle/>
          <a:p>
            <a:fld id="{C212C251-E707-41D4-9AC7-AFBB7BCC3637}" type="slidenum">
              <a:rPr lang="en-GB" smtClean="0"/>
              <a:pPr/>
              <a:t>36</a:t>
            </a:fld>
            <a:endParaRPr lang="en-GB" smtClean="0"/>
          </a:p>
        </p:txBody>
      </p:sp>
      <p:sp>
        <p:nvSpPr>
          <p:cNvPr id="75779"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pPr>
              <a:defRPr/>
            </a:pPr>
            <a:r>
              <a:rPr lang="en-US" dirty="0" smtClean="0"/>
              <a:t>Industrial peace postulates understanding, co-operation between the employers and employees. </a:t>
            </a:r>
          </a:p>
          <a:p>
            <a:pPr>
              <a:defRPr/>
            </a:pPr>
            <a:endParaRPr lang="en-GB" dirty="0" smtClean="0">
              <a:cs typeface="+mn-cs"/>
            </a:endParaRPr>
          </a:p>
          <a:p>
            <a:pPr>
              <a:defRPr/>
            </a:pPr>
            <a:r>
              <a:rPr lang="en-GB" dirty="0" smtClean="0">
                <a:cs typeface="+mn-cs"/>
              </a:rPr>
              <a:t>Ask Participants for Indicators that Industrial Peace has been attained.</a:t>
            </a:r>
          </a:p>
          <a:p>
            <a:pPr>
              <a:buFontTx/>
              <a:buChar char="-"/>
              <a:defRPr/>
            </a:pPr>
            <a:r>
              <a:rPr lang="en-GB" dirty="0" smtClean="0">
                <a:cs typeface="+mn-cs"/>
              </a:rPr>
              <a:t>Absence of strike, productive, satisfied workers, mutual recognition, representation, consultation.</a:t>
            </a:r>
          </a:p>
          <a:p>
            <a:pPr>
              <a:buFontTx/>
              <a:buChar char="-"/>
              <a:defRPr/>
            </a:pPr>
            <a:endParaRPr lang="en-GB" dirty="0" smtClean="0">
              <a:cs typeface="+mn-cs"/>
            </a:endParaRPr>
          </a:p>
          <a:p>
            <a:pPr>
              <a:defRPr/>
            </a:pPr>
            <a:r>
              <a:rPr lang="en-GB" dirty="0" smtClean="0">
                <a:cs typeface="+mn-cs"/>
              </a:rPr>
              <a:t>Industrial Peace and Industrial relations are based on human interactions, for which there are no guarantees. </a:t>
            </a:r>
          </a:p>
          <a:p>
            <a:pPr>
              <a:defRPr/>
            </a:pPr>
            <a:endParaRPr lang="en-GB" dirty="0" smtClean="0">
              <a:cs typeface="+mn-cs"/>
            </a:endParaRPr>
          </a:p>
          <a:p>
            <a:pPr>
              <a:defRPr/>
            </a:pPr>
            <a:endParaRPr lang="en-GB" dirty="0" smtClean="0">
              <a:cs typeface="+mn-cs"/>
            </a:endParaRPr>
          </a:p>
          <a:p>
            <a:pPr>
              <a:defRPr/>
            </a:pPr>
            <a:r>
              <a:rPr lang="en-GB" dirty="0" smtClean="0"/>
              <a:t>There must be full respect for these rights for industrial peace to be established</a:t>
            </a:r>
            <a:r>
              <a:rPr lang="en-GB" dirty="0" smtClean="0">
                <a:cs typeface="+mn-cs"/>
              </a:rPr>
              <a:t>. Foundations that helps guarantee Industrial Peace:</a:t>
            </a:r>
          </a:p>
          <a:p>
            <a:pPr marL="228600" indent="-228600">
              <a:buFontTx/>
              <a:buAutoNum type="arabicPeriod"/>
              <a:defRPr/>
            </a:pPr>
            <a:r>
              <a:rPr lang="en-GB" dirty="0" smtClean="0">
                <a:cs typeface="+mn-cs"/>
              </a:rPr>
              <a:t>Both worker and employer truly represents their constituent’s interests;</a:t>
            </a:r>
          </a:p>
          <a:p>
            <a:pPr marL="228600" indent="-228600">
              <a:buFontTx/>
              <a:buAutoNum type="arabicPeriod"/>
              <a:defRPr/>
            </a:pPr>
            <a:r>
              <a:rPr lang="en-GB" dirty="0" smtClean="0">
                <a:cs typeface="+mn-cs"/>
              </a:rPr>
              <a:t>Both enters into industrial relations in good faith, respectful of each others’ rights and obligations/</a:t>
            </a:r>
          </a:p>
          <a:p>
            <a:pPr marL="228600" indent="-228600">
              <a:buFontTx/>
              <a:buAutoNum type="arabicPeriod"/>
              <a:defRPr/>
            </a:pPr>
            <a:r>
              <a:rPr lang="en-GB" dirty="0" smtClean="0">
                <a:cs typeface="+mn-cs"/>
              </a:rPr>
              <a:t>The principles of FOA need to be fully respected in law and in practice, including the right to strike.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p:spPr>
        <p:txBody>
          <a:bodyPr/>
          <a:lstStyle/>
          <a:p>
            <a:r>
              <a:rPr lang="en-US" smtClean="0">
                <a:ea typeface="ＭＳ Ｐゴシック" pitchFamily="34" charset="-128"/>
              </a:rPr>
              <a:t>Subordination of national law to international standards:</a:t>
            </a:r>
          </a:p>
          <a:p>
            <a:r>
              <a:rPr lang="en-US" smtClean="0">
                <a:ea typeface="ＭＳ Ｐゴシック" pitchFamily="34" charset="-128"/>
              </a:rPr>
              <a:t>- The laws of the land are subordinated to ILS on FOA, </a:t>
            </a:r>
          </a:p>
          <a:p>
            <a:endParaRPr lang="en-US" smtClean="0">
              <a:ea typeface="ＭＳ Ｐゴシック" pitchFamily="34" charset="-128"/>
            </a:endParaRPr>
          </a:p>
          <a:p>
            <a:endParaRPr lang="en-US" smtClean="0">
              <a:ea typeface="ＭＳ Ｐゴシック" pitchFamily="34" charset="-128"/>
            </a:endParaRPr>
          </a:p>
        </p:txBody>
      </p:sp>
      <p:sp>
        <p:nvSpPr>
          <p:cNvPr id="76804" name="Slide Number Placeholder 3"/>
          <p:cNvSpPr>
            <a:spLocks noGrp="1"/>
          </p:cNvSpPr>
          <p:nvPr>
            <p:ph type="sldNum" sz="quarter" idx="5"/>
          </p:nvPr>
        </p:nvSpPr>
        <p:spPr>
          <a:noFill/>
          <a:ln>
            <a:miter lim="800000"/>
            <a:headEnd/>
            <a:tailEnd/>
          </a:ln>
        </p:spPr>
        <p:txBody>
          <a:bodyPr/>
          <a:lstStyle/>
          <a:p>
            <a:fld id="{A3E1F008-6BBF-47F3-916A-E9A3DF6EBEDA}" type="slidenum">
              <a:rPr lang="en-GB" smtClean="0"/>
              <a:pPr/>
              <a:t>37</a:t>
            </a:fld>
            <a:endParaRPr lang="en-GB"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p:spPr>
        <p:txBody>
          <a:bodyPr/>
          <a:lstStyle/>
          <a:p>
            <a:endParaRPr lang="en-US" smtClean="0">
              <a:ea typeface="ＭＳ Ｐゴシック" pitchFamily="34" charset="-128"/>
            </a:endParaRPr>
          </a:p>
        </p:txBody>
      </p:sp>
      <p:sp>
        <p:nvSpPr>
          <p:cNvPr id="48132" name="Slide Number Placeholder 3"/>
          <p:cNvSpPr>
            <a:spLocks noGrp="1"/>
          </p:cNvSpPr>
          <p:nvPr>
            <p:ph type="sldNum" sz="quarter" idx="5"/>
          </p:nvPr>
        </p:nvSpPr>
        <p:spPr>
          <a:noFill/>
          <a:ln>
            <a:miter lim="800000"/>
            <a:headEnd/>
            <a:tailEnd/>
          </a:ln>
        </p:spPr>
        <p:txBody>
          <a:bodyPr/>
          <a:lstStyle/>
          <a:p>
            <a:fld id="{69FE3679-CBE8-4E20-98D5-F58114BF28BA}" type="slidenum">
              <a:rPr lang="en-GB" smtClean="0">
                <a:latin typeface="Tahoma" pitchFamily="34" charset="0"/>
                <a:ea typeface="ＭＳ Ｐゴシック" pitchFamily="34" charset="-128"/>
              </a:rPr>
              <a:pPr/>
              <a:t>39</a:t>
            </a:fld>
            <a:endParaRPr lang="en-GB" smtClean="0">
              <a:latin typeface="Tahoma" pitchFamily="34" charset="0"/>
              <a:ea typeface="ＭＳ Ｐゴシック"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49156" name="Slide Number Placeholder 3"/>
          <p:cNvSpPr>
            <a:spLocks noGrp="1"/>
          </p:cNvSpPr>
          <p:nvPr>
            <p:ph type="sldNum" sz="quarter" idx="5"/>
          </p:nvPr>
        </p:nvSpPr>
        <p:spPr>
          <a:noFill/>
          <a:ln>
            <a:miter lim="800000"/>
            <a:headEnd/>
            <a:tailEnd/>
          </a:ln>
        </p:spPr>
        <p:txBody>
          <a:bodyPr/>
          <a:lstStyle/>
          <a:p>
            <a:fld id="{53E31CB3-ACD5-4B32-9751-837B5348E6B4}" type="slidenum">
              <a:rPr lang="en-GB" smtClean="0">
                <a:latin typeface="Tahoma" pitchFamily="34" charset="0"/>
                <a:ea typeface="ＭＳ Ｐゴシック" pitchFamily="34" charset="-128"/>
              </a:rPr>
              <a:pPr/>
              <a:t>40</a:t>
            </a:fld>
            <a:endParaRPr lang="en-GB" smtClean="0">
              <a:latin typeface="Tahoma" pitchFamily="34" charset="0"/>
              <a:ea typeface="ＭＳ Ｐゴシック"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50180" name="Slide Number Placeholder 3"/>
          <p:cNvSpPr>
            <a:spLocks noGrp="1"/>
          </p:cNvSpPr>
          <p:nvPr>
            <p:ph type="sldNum" sz="quarter" idx="5"/>
          </p:nvPr>
        </p:nvSpPr>
        <p:spPr>
          <a:noFill/>
          <a:ln>
            <a:miter lim="800000"/>
            <a:headEnd/>
            <a:tailEnd/>
          </a:ln>
        </p:spPr>
        <p:txBody>
          <a:bodyPr/>
          <a:lstStyle/>
          <a:p>
            <a:fld id="{883D8E6D-467F-49B1-B5D7-09105DAFD6AC}" type="slidenum">
              <a:rPr lang="en-GB" smtClean="0">
                <a:latin typeface="Tahoma" pitchFamily="34" charset="0"/>
                <a:ea typeface="ＭＳ Ｐゴシック" pitchFamily="34" charset="-128"/>
              </a:rPr>
              <a:pPr/>
              <a:t>41</a:t>
            </a:fld>
            <a:endParaRPr lang="en-GB" smtClean="0">
              <a:latin typeface="Tahoma" pitchFamily="34" charset="0"/>
              <a:ea typeface="ＭＳ Ｐゴシック"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51204" name="Slide Number Placeholder 3"/>
          <p:cNvSpPr>
            <a:spLocks noGrp="1"/>
          </p:cNvSpPr>
          <p:nvPr>
            <p:ph type="sldNum" sz="quarter" idx="5"/>
          </p:nvPr>
        </p:nvSpPr>
        <p:spPr>
          <a:noFill/>
          <a:ln>
            <a:miter lim="800000"/>
            <a:headEnd/>
            <a:tailEnd/>
          </a:ln>
        </p:spPr>
        <p:txBody>
          <a:bodyPr/>
          <a:lstStyle/>
          <a:p>
            <a:fld id="{06AF9BCE-39E9-481F-B039-6B7F57BAA336}" type="slidenum">
              <a:rPr lang="en-GB" smtClean="0">
                <a:latin typeface="Tahoma" pitchFamily="34" charset="0"/>
                <a:ea typeface="ＭＳ Ｐゴシック" pitchFamily="34" charset="-128"/>
              </a:rPr>
              <a:pPr/>
              <a:t>42</a:t>
            </a:fld>
            <a:endParaRPr lang="en-GB" smtClean="0">
              <a:latin typeface="Tahoma" pitchFamily="34" charset="0"/>
              <a:ea typeface="ＭＳ Ｐゴシック"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p:spPr>
        <p:txBody>
          <a:bodyPr/>
          <a:lstStyle/>
          <a:p>
            <a:endParaRPr lang="en-US" smtClean="0">
              <a:ea typeface="ＭＳ Ｐゴシック" pitchFamily="34" charset="-128"/>
            </a:endParaRPr>
          </a:p>
        </p:txBody>
      </p:sp>
      <p:sp>
        <p:nvSpPr>
          <p:cNvPr id="52228" name="Slide Number Placeholder 3"/>
          <p:cNvSpPr>
            <a:spLocks noGrp="1"/>
          </p:cNvSpPr>
          <p:nvPr>
            <p:ph type="sldNum" sz="quarter" idx="5"/>
          </p:nvPr>
        </p:nvSpPr>
        <p:spPr>
          <a:noFill/>
          <a:ln>
            <a:miter lim="800000"/>
            <a:headEnd/>
            <a:tailEnd/>
          </a:ln>
        </p:spPr>
        <p:txBody>
          <a:bodyPr/>
          <a:lstStyle/>
          <a:p>
            <a:fld id="{B5A7FAA1-BE6B-4B64-B6EA-D4A16633BFA8}" type="slidenum">
              <a:rPr lang="en-GB" smtClean="0">
                <a:latin typeface="Tahoma" pitchFamily="34" charset="0"/>
                <a:ea typeface="ＭＳ Ｐゴシック" pitchFamily="34" charset="-128"/>
              </a:rPr>
              <a:pPr/>
              <a:t>43</a:t>
            </a:fld>
            <a:endParaRPr lang="en-GB" smtClean="0">
              <a:latin typeface="Tahoma" pitchFamily="34" charset="0"/>
              <a:ea typeface="ＭＳ Ｐゴシック" pitchFamily="3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p:spPr>
        <p:txBody>
          <a:bodyPr/>
          <a:lstStyle/>
          <a:p>
            <a:endParaRPr lang="en-US" smtClean="0">
              <a:ea typeface="ＭＳ Ｐゴシック" pitchFamily="34" charset="-128"/>
            </a:endParaRPr>
          </a:p>
        </p:txBody>
      </p:sp>
      <p:sp>
        <p:nvSpPr>
          <p:cNvPr id="54276" name="Slide Number Placeholder 3"/>
          <p:cNvSpPr>
            <a:spLocks noGrp="1"/>
          </p:cNvSpPr>
          <p:nvPr>
            <p:ph type="sldNum" sz="quarter" idx="5"/>
          </p:nvPr>
        </p:nvSpPr>
        <p:spPr>
          <a:noFill/>
          <a:ln>
            <a:miter lim="800000"/>
            <a:headEnd/>
            <a:tailEnd/>
          </a:ln>
        </p:spPr>
        <p:txBody>
          <a:bodyPr/>
          <a:lstStyle/>
          <a:p>
            <a:fld id="{213DABBF-B63E-48B1-920E-EE78CED448D4}" type="slidenum">
              <a:rPr lang="en-GB" smtClean="0">
                <a:latin typeface="Tahoma" pitchFamily="34" charset="0"/>
                <a:ea typeface="ＭＳ Ｐゴシック" pitchFamily="34" charset="-128"/>
              </a:rPr>
              <a:pPr/>
              <a:t>44</a:t>
            </a:fld>
            <a:endParaRPr lang="en-GB" smtClean="0">
              <a:latin typeface="Tahoma" pitchFamily="34" charset="0"/>
              <a:ea typeface="ＭＳ Ｐゴシック"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a:defRPr/>
            </a:pPr>
            <a:r>
              <a:rPr lang="en-US" dirty="0" smtClean="0"/>
              <a:t>RA 9481 recently amended the Labor Code and provided that in certification elections, employers are deemed as bystanders. The employers’ participation in such proceedings are limited to:</a:t>
            </a:r>
          </a:p>
          <a:p>
            <a:pPr marL="228600" indent="-228600">
              <a:buFontTx/>
              <a:buAutoNum type="alphaLcParenBoth"/>
              <a:defRPr/>
            </a:pPr>
            <a:r>
              <a:rPr lang="en-US" dirty="0" smtClean="0"/>
              <a:t>Being notified or informed of petitions of such nature; and</a:t>
            </a:r>
          </a:p>
          <a:p>
            <a:pPr marL="228600" indent="-228600">
              <a:buFontTx/>
              <a:buAutoNum type="alphaLcParenBoth"/>
              <a:defRPr/>
            </a:pPr>
            <a:r>
              <a:rPr lang="en-US" dirty="0" smtClean="0"/>
              <a:t>Submitting the list of employees during the pre-election conference should the med-arbiter act favorably on the petition.</a:t>
            </a:r>
          </a:p>
          <a:p>
            <a:pPr>
              <a:defRPr/>
            </a:pPr>
            <a:endParaRPr lang="en-US" dirty="0" smtClean="0"/>
          </a:p>
          <a:p>
            <a:pPr>
              <a:defRPr/>
            </a:pPr>
            <a:r>
              <a:rPr lang="en-US" dirty="0" smtClean="0"/>
              <a:t>In one of the Philippine Supreme Court’s decision, it ruled that, “In certification elections, the employer is a bystander; it has no right or material interest to assail the certification election.” And that “the choice of a collective bargaining agent is the sole concern of the employees.”</a:t>
            </a:r>
          </a:p>
          <a:p>
            <a:pPr>
              <a:defRPr/>
            </a:pPr>
            <a:r>
              <a:rPr lang="en-US" dirty="0" smtClean="0"/>
              <a:t>Thus, any acts committed by the employer other than the two provided by the amendment, may be considered as interference.</a:t>
            </a:r>
          </a:p>
          <a:p>
            <a:pPr>
              <a:defRPr/>
            </a:pPr>
            <a:endParaRPr lang="en-US" dirty="0" smtClean="0"/>
          </a:p>
          <a:p>
            <a:pPr>
              <a:defRPr/>
            </a:pPr>
            <a:r>
              <a:rPr lang="en-US" dirty="0" smtClean="0"/>
              <a:t>Are there more provisions in the Labor Code that we can put as implementation of article 2 of Convention 98?</a:t>
            </a:r>
          </a:p>
          <a:p>
            <a:pPr>
              <a:defRPr/>
            </a:pPr>
            <a:r>
              <a:rPr lang="en-US" dirty="0" smtClean="0"/>
              <a:t>Did you notice that the act of interference and the remedy provided in the Labor Code related to Article 2 are protection against interference to workers’ organizations.</a:t>
            </a:r>
          </a:p>
          <a:p>
            <a:pPr>
              <a:defRPr/>
            </a:pPr>
            <a:r>
              <a:rPr lang="en-US" dirty="0" smtClean="0"/>
              <a:t>Can you think of acts of interference by workers’ organization on employers’ organizations? What are possible remedies for such?</a:t>
            </a:r>
            <a:endParaRPr lang="en-US" dirty="0"/>
          </a:p>
        </p:txBody>
      </p:sp>
      <p:sp>
        <p:nvSpPr>
          <p:cNvPr id="55300" name="Slide Number Placeholder 3"/>
          <p:cNvSpPr>
            <a:spLocks noGrp="1"/>
          </p:cNvSpPr>
          <p:nvPr>
            <p:ph type="sldNum" sz="quarter" idx="5"/>
          </p:nvPr>
        </p:nvSpPr>
        <p:spPr>
          <a:noFill/>
          <a:ln>
            <a:miter lim="800000"/>
            <a:headEnd/>
            <a:tailEnd/>
          </a:ln>
        </p:spPr>
        <p:txBody>
          <a:bodyPr/>
          <a:lstStyle/>
          <a:p>
            <a:fld id="{A9D94B3B-0CBA-43A2-982E-042096D4F7F7}" type="slidenum">
              <a:rPr lang="en-GB" smtClean="0">
                <a:latin typeface="Tahoma" pitchFamily="34" charset="0"/>
                <a:ea typeface="ＭＳ Ｐゴシック" pitchFamily="34" charset="-128"/>
              </a:rPr>
              <a:pPr/>
              <a:t>45</a:t>
            </a:fld>
            <a:endParaRPr lang="en-GB" smtClean="0">
              <a:latin typeface="Tahoma" pitchFamily="34" charset="0"/>
              <a:ea typeface="ＭＳ Ｐゴシック" pitchFamily="3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pPr>
              <a:buFontTx/>
              <a:buChar char="-"/>
            </a:pPr>
            <a:endParaRPr lang="en-US" smtClean="0">
              <a:ea typeface="ＭＳ Ｐゴシック" pitchFamily="34" charset="-128"/>
            </a:endParaRPr>
          </a:p>
          <a:p>
            <a:endParaRPr lang="en-US" smtClean="0">
              <a:ea typeface="ＭＳ Ｐゴシック" pitchFamily="34" charset="-128"/>
            </a:endParaRPr>
          </a:p>
          <a:p>
            <a:r>
              <a:rPr lang="en-US" smtClean="0">
                <a:ea typeface="ＭＳ Ｐゴシック" pitchFamily="34" charset="-128"/>
              </a:rPr>
              <a:t>-  </a:t>
            </a:r>
          </a:p>
        </p:txBody>
      </p:sp>
      <p:sp>
        <p:nvSpPr>
          <p:cNvPr id="56324" name="Slide Number Placeholder 3"/>
          <p:cNvSpPr>
            <a:spLocks noGrp="1"/>
          </p:cNvSpPr>
          <p:nvPr>
            <p:ph type="sldNum" sz="quarter" idx="5"/>
          </p:nvPr>
        </p:nvSpPr>
        <p:spPr>
          <a:noFill/>
          <a:ln>
            <a:miter lim="800000"/>
            <a:headEnd/>
            <a:tailEnd/>
          </a:ln>
        </p:spPr>
        <p:txBody>
          <a:bodyPr/>
          <a:lstStyle/>
          <a:p>
            <a:fld id="{867D3780-A433-4E36-A4D8-DED2255047E2}" type="slidenum">
              <a:rPr lang="en-GB" smtClean="0">
                <a:latin typeface="Tahoma" pitchFamily="34" charset="0"/>
                <a:ea typeface="ＭＳ Ｐゴシック" pitchFamily="34" charset="-128"/>
              </a:rPr>
              <a:pPr/>
              <a:t>46</a:t>
            </a:fld>
            <a:endParaRPr lang="en-GB" smtClean="0">
              <a:latin typeface="Tahoma" pitchFamily="34" charset="0"/>
              <a:ea typeface="ＭＳ Ｐゴシック" pitchFamily="3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p:spPr>
        <p:txBody>
          <a:bodyPr/>
          <a:lstStyle/>
          <a:p>
            <a:endParaRPr lang="en-US" smtClean="0">
              <a:ea typeface="ＭＳ Ｐゴシック" pitchFamily="34" charset="-128"/>
            </a:endParaRPr>
          </a:p>
          <a:p>
            <a:pPr>
              <a:buFontTx/>
              <a:buChar char="-"/>
            </a:pPr>
            <a:endParaRPr lang="en-US" smtClean="0">
              <a:ea typeface="ＭＳ Ｐゴシック" pitchFamily="34" charset="-128"/>
            </a:endParaRPr>
          </a:p>
          <a:p>
            <a:pPr>
              <a:buFontTx/>
              <a:buChar char="-"/>
            </a:pPr>
            <a:endParaRPr lang="en-US" smtClean="0">
              <a:ea typeface="ＭＳ Ｐゴシック" pitchFamily="34" charset="-128"/>
            </a:endParaRPr>
          </a:p>
          <a:p>
            <a:endParaRPr lang="en-US" smtClean="0">
              <a:ea typeface="ＭＳ Ｐゴシック" pitchFamily="34" charset="-128"/>
            </a:endParaRPr>
          </a:p>
          <a:p>
            <a:r>
              <a:rPr lang="en-US" smtClean="0">
                <a:ea typeface="ＭＳ Ｐゴシック" pitchFamily="34" charset="-128"/>
              </a:rPr>
              <a:t>-  </a:t>
            </a:r>
          </a:p>
        </p:txBody>
      </p:sp>
      <p:sp>
        <p:nvSpPr>
          <p:cNvPr id="57348" name="Slide Number Placeholder 3"/>
          <p:cNvSpPr>
            <a:spLocks noGrp="1"/>
          </p:cNvSpPr>
          <p:nvPr>
            <p:ph type="sldNum" sz="quarter" idx="5"/>
          </p:nvPr>
        </p:nvSpPr>
        <p:spPr>
          <a:noFill/>
          <a:ln>
            <a:miter lim="800000"/>
            <a:headEnd/>
            <a:tailEnd/>
          </a:ln>
        </p:spPr>
        <p:txBody>
          <a:bodyPr/>
          <a:lstStyle/>
          <a:p>
            <a:fld id="{34B5507F-2CFE-422C-99E0-6B26270B2F28}" type="slidenum">
              <a:rPr lang="en-GB" smtClean="0">
                <a:latin typeface="Tahoma" pitchFamily="34" charset="0"/>
                <a:ea typeface="ＭＳ Ｐゴシック" pitchFamily="34" charset="-128"/>
              </a:rPr>
              <a:pPr/>
              <a:t>47</a:t>
            </a:fld>
            <a:endParaRPr lang="en-GB" smtClean="0">
              <a:latin typeface="Tahoma" pitchFamily="34" charset="0"/>
              <a:ea typeface="ＭＳ Ｐゴシック"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p:spPr>
        <p:txBody>
          <a:bodyPr/>
          <a:lstStyle/>
          <a:p>
            <a:endParaRPr lang="en-US" smtClean="0">
              <a:ea typeface="ＭＳ Ｐゴシック" pitchFamily="34" charset="-128"/>
            </a:endParaRPr>
          </a:p>
        </p:txBody>
      </p:sp>
      <p:sp>
        <p:nvSpPr>
          <p:cNvPr id="58372" name="Slide Number Placeholder 3"/>
          <p:cNvSpPr>
            <a:spLocks noGrp="1"/>
          </p:cNvSpPr>
          <p:nvPr>
            <p:ph type="sldNum" sz="quarter" idx="5"/>
          </p:nvPr>
        </p:nvSpPr>
        <p:spPr>
          <a:noFill/>
          <a:ln>
            <a:miter lim="800000"/>
            <a:headEnd/>
            <a:tailEnd/>
          </a:ln>
        </p:spPr>
        <p:txBody>
          <a:bodyPr/>
          <a:lstStyle/>
          <a:p>
            <a:fld id="{5039D3E9-18D7-4FF6-B026-51C53FB3129E}" type="slidenum">
              <a:rPr lang="en-GB" smtClean="0">
                <a:latin typeface="Tahoma" pitchFamily="34" charset="0"/>
                <a:ea typeface="ＭＳ Ｐゴシック" pitchFamily="34" charset="-128"/>
              </a:rPr>
              <a:pPr/>
              <a:t>48</a:t>
            </a:fld>
            <a:endParaRPr lang="en-GB" smtClean="0">
              <a:latin typeface="Tahoma" pitchFamily="34" charset="0"/>
              <a:ea typeface="ＭＳ Ｐゴシック"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p:spPr>
        <p:txBody>
          <a:bodyPr/>
          <a:lstStyle/>
          <a:p>
            <a:endParaRPr lang="en-US" smtClean="0">
              <a:ea typeface="ＭＳ Ｐゴシック" pitchFamily="34" charset="-128"/>
            </a:endParaRPr>
          </a:p>
        </p:txBody>
      </p:sp>
      <p:sp>
        <p:nvSpPr>
          <p:cNvPr id="59396" name="Slide Number Placeholder 3"/>
          <p:cNvSpPr>
            <a:spLocks noGrp="1"/>
          </p:cNvSpPr>
          <p:nvPr>
            <p:ph type="sldNum" sz="quarter" idx="5"/>
          </p:nvPr>
        </p:nvSpPr>
        <p:spPr>
          <a:noFill/>
          <a:ln>
            <a:miter lim="800000"/>
            <a:headEnd/>
            <a:tailEnd/>
          </a:ln>
        </p:spPr>
        <p:txBody>
          <a:bodyPr/>
          <a:lstStyle/>
          <a:p>
            <a:fld id="{F2DC3062-F006-4DC7-951C-99082A0EED8A}" type="slidenum">
              <a:rPr lang="en-GB" smtClean="0">
                <a:latin typeface="Tahoma" pitchFamily="34" charset="0"/>
                <a:ea typeface="ＭＳ Ｐゴシック" pitchFamily="34" charset="-128"/>
              </a:rPr>
              <a:pPr/>
              <a:t>50</a:t>
            </a:fld>
            <a:endParaRPr lang="en-GB" smtClean="0">
              <a:latin typeface="Tahoma" pitchFamily="34" charset="0"/>
              <a:ea typeface="ＭＳ Ｐゴシック" pitchFamily="34"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p:spPr>
        <p:txBody>
          <a:bodyPr/>
          <a:lstStyle/>
          <a:p>
            <a:endParaRPr lang="en-US" smtClean="0">
              <a:ea typeface="ＭＳ Ｐゴシック" pitchFamily="34" charset="-128"/>
            </a:endParaRPr>
          </a:p>
        </p:txBody>
      </p:sp>
      <p:sp>
        <p:nvSpPr>
          <p:cNvPr id="60420" name="Slide Number Placeholder 3"/>
          <p:cNvSpPr>
            <a:spLocks noGrp="1"/>
          </p:cNvSpPr>
          <p:nvPr>
            <p:ph type="sldNum" sz="quarter" idx="5"/>
          </p:nvPr>
        </p:nvSpPr>
        <p:spPr>
          <a:noFill/>
          <a:ln>
            <a:miter lim="800000"/>
            <a:headEnd/>
            <a:tailEnd/>
          </a:ln>
        </p:spPr>
        <p:txBody>
          <a:bodyPr/>
          <a:lstStyle/>
          <a:p>
            <a:fld id="{83571AA8-057F-4EB2-BED4-006288CE2255}" type="slidenum">
              <a:rPr lang="en-GB" smtClean="0">
                <a:latin typeface="Tahoma" pitchFamily="34" charset="0"/>
                <a:ea typeface="ＭＳ Ｐゴシック" pitchFamily="34" charset="-128"/>
              </a:rPr>
              <a:pPr/>
              <a:t>51</a:t>
            </a:fld>
            <a:endParaRPr lang="en-GB" smtClean="0">
              <a:latin typeface="Tahoma" pitchFamily="34" charset="0"/>
              <a:ea typeface="ＭＳ Ｐゴシック" pitchFamily="34"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p:spPr>
        <p:txBody>
          <a:bodyPr/>
          <a:lstStyle/>
          <a:p>
            <a:endParaRPr lang="en-US" smtClean="0">
              <a:ea typeface="ＭＳ Ｐゴシック" pitchFamily="34" charset="-128"/>
            </a:endParaRPr>
          </a:p>
        </p:txBody>
      </p:sp>
      <p:sp>
        <p:nvSpPr>
          <p:cNvPr id="61444" name="Slide Number Placeholder 3"/>
          <p:cNvSpPr>
            <a:spLocks noGrp="1"/>
          </p:cNvSpPr>
          <p:nvPr>
            <p:ph type="sldNum" sz="quarter" idx="5"/>
          </p:nvPr>
        </p:nvSpPr>
        <p:spPr>
          <a:noFill/>
          <a:ln>
            <a:miter lim="800000"/>
            <a:headEnd/>
            <a:tailEnd/>
          </a:ln>
        </p:spPr>
        <p:txBody>
          <a:bodyPr/>
          <a:lstStyle/>
          <a:p>
            <a:fld id="{03803BD0-8DCD-45D5-9DBB-D59D96E81784}" type="slidenum">
              <a:rPr lang="en-GB" smtClean="0">
                <a:latin typeface="Tahoma" pitchFamily="34" charset="0"/>
                <a:ea typeface="ＭＳ Ｐゴシック" pitchFamily="34" charset="-128"/>
              </a:rPr>
              <a:pPr/>
              <a:t>52</a:t>
            </a:fld>
            <a:endParaRPr lang="en-GB" smtClean="0">
              <a:latin typeface="Tahoma" pitchFamily="34" charset="0"/>
              <a:ea typeface="ＭＳ Ｐゴシック" pitchFamily="34"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p:spPr>
        <p:txBody>
          <a:bodyPr/>
          <a:lstStyle/>
          <a:p>
            <a:endParaRPr lang="en-US" smtClean="0">
              <a:ea typeface="ＭＳ Ｐゴシック" pitchFamily="34" charset="-128"/>
            </a:endParaRPr>
          </a:p>
        </p:txBody>
      </p:sp>
      <p:sp>
        <p:nvSpPr>
          <p:cNvPr id="62468" name="Slide Number Placeholder 3"/>
          <p:cNvSpPr>
            <a:spLocks noGrp="1"/>
          </p:cNvSpPr>
          <p:nvPr>
            <p:ph type="sldNum" sz="quarter" idx="5"/>
          </p:nvPr>
        </p:nvSpPr>
        <p:spPr>
          <a:noFill/>
          <a:ln>
            <a:miter lim="800000"/>
            <a:headEnd/>
            <a:tailEnd/>
          </a:ln>
        </p:spPr>
        <p:txBody>
          <a:bodyPr/>
          <a:lstStyle/>
          <a:p>
            <a:fld id="{C1D11991-3EBC-4173-8800-B00524B6A0C4}" type="slidenum">
              <a:rPr lang="en-GB" smtClean="0">
                <a:latin typeface="Tahoma" pitchFamily="34" charset="0"/>
                <a:ea typeface="ＭＳ Ｐゴシック" pitchFamily="34" charset="-128"/>
              </a:rPr>
              <a:pPr/>
              <a:t>53</a:t>
            </a:fld>
            <a:endParaRPr lang="en-GB" smtClean="0">
              <a:latin typeface="Tahoma" pitchFamily="34" charset="0"/>
              <a:ea typeface="ＭＳ Ｐゴシック" pitchFamily="34"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p:spPr>
        <p:txBody>
          <a:bodyPr/>
          <a:lstStyle/>
          <a:p>
            <a:endParaRPr lang="en-US" smtClean="0">
              <a:ea typeface="ＭＳ Ｐゴシック" pitchFamily="34" charset="-128"/>
            </a:endParaRPr>
          </a:p>
        </p:txBody>
      </p:sp>
      <p:sp>
        <p:nvSpPr>
          <p:cNvPr id="63492" name="Slide Number Placeholder 3"/>
          <p:cNvSpPr>
            <a:spLocks noGrp="1"/>
          </p:cNvSpPr>
          <p:nvPr>
            <p:ph type="sldNum" sz="quarter" idx="5"/>
          </p:nvPr>
        </p:nvSpPr>
        <p:spPr>
          <a:noFill/>
          <a:ln>
            <a:miter lim="800000"/>
            <a:headEnd/>
            <a:tailEnd/>
          </a:ln>
        </p:spPr>
        <p:txBody>
          <a:bodyPr/>
          <a:lstStyle/>
          <a:p>
            <a:fld id="{E909342F-B366-4409-8F6C-4D3C6511B399}" type="slidenum">
              <a:rPr lang="en-GB" smtClean="0">
                <a:latin typeface="Tahoma" pitchFamily="34" charset="0"/>
                <a:ea typeface="ＭＳ Ｐゴシック" pitchFamily="34" charset="-128"/>
              </a:rPr>
              <a:pPr/>
              <a:t>54</a:t>
            </a:fld>
            <a:endParaRPr lang="en-GB" smtClean="0">
              <a:latin typeface="Tahoma" pitchFamily="34" charset="0"/>
              <a:ea typeface="ＭＳ Ｐゴシック" pitchFamily="34"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p:spPr>
        <p:txBody>
          <a:bodyPr/>
          <a:lstStyle/>
          <a:p>
            <a:endParaRPr lang="en-US" smtClean="0">
              <a:ea typeface="ＭＳ Ｐゴシック" pitchFamily="34" charset="-128"/>
            </a:endParaRPr>
          </a:p>
        </p:txBody>
      </p:sp>
      <p:sp>
        <p:nvSpPr>
          <p:cNvPr id="64516" name="Slide Number Placeholder 3"/>
          <p:cNvSpPr>
            <a:spLocks noGrp="1"/>
          </p:cNvSpPr>
          <p:nvPr>
            <p:ph type="sldNum" sz="quarter" idx="5"/>
          </p:nvPr>
        </p:nvSpPr>
        <p:spPr>
          <a:noFill/>
          <a:ln>
            <a:miter lim="800000"/>
            <a:headEnd/>
            <a:tailEnd/>
          </a:ln>
        </p:spPr>
        <p:txBody>
          <a:bodyPr/>
          <a:lstStyle/>
          <a:p>
            <a:fld id="{3BE18A97-CB9E-433E-B5E5-5C75E88D4C56}" type="slidenum">
              <a:rPr lang="en-GB" smtClean="0">
                <a:latin typeface="Tahoma" pitchFamily="34" charset="0"/>
                <a:ea typeface="ＭＳ Ｐゴシック" pitchFamily="34" charset="-128"/>
              </a:rPr>
              <a:pPr/>
              <a:t>55</a:t>
            </a:fld>
            <a:endParaRPr lang="en-GB" smtClean="0">
              <a:latin typeface="Tahoma" pitchFamily="34" charset="0"/>
              <a:ea typeface="ＭＳ Ｐゴシック" pitchFamily="34"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p:spPr>
        <p:txBody>
          <a:bodyPr/>
          <a:lstStyle/>
          <a:p>
            <a:endParaRPr lang="en-US" smtClean="0">
              <a:ea typeface="ＭＳ Ｐゴシック" pitchFamily="34" charset="-128"/>
            </a:endParaRPr>
          </a:p>
        </p:txBody>
      </p:sp>
      <p:sp>
        <p:nvSpPr>
          <p:cNvPr id="65540" name="Slide Number Placeholder 3"/>
          <p:cNvSpPr>
            <a:spLocks noGrp="1"/>
          </p:cNvSpPr>
          <p:nvPr>
            <p:ph type="sldNum" sz="quarter" idx="5"/>
          </p:nvPr>
        </p:nvSpPr>
        <p:spPr>
          <a:noFill/>
          <a:ln>
            <a:miter lim="800000"/>
            <a:headEnd/>
            <a:tailEnd/>
          </a:ln>
        </p:spPr>
        <p:txBody>
          <a:bodyPr/>
          <a:lstStyle/>
          <a:p>
            <a:fld id="{4608BE1F-575E-4072-9D11-5CB663E592D8}" type="slidenum">
              <a:rPr lang="en-GB" smtClean="0">
                <a:latin typeface="Tahoma" pitchFamily="34" charset="0"/>
                <a:ea typeface="ＭＳ Ｐゴシック" pitchFamily="34" charset="-128"/>
              </a:rPr>
              <a:pPr/>
              <a:t>56</a:t>
            </a:fld>
            <a:endParaRPr lang="en-GB" smtClean="0">
              <a:latin typeface="Tahoma" pitchFamily="34" charset="0"/>
              <a:ea typeface="ＭＳ Ｐゴシック" pitchFamily="34"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p:spPr>
        <p:txBody>
          <a:bodyPr/>
          <a:lstStyle/>
          <a:p>
            <a:endParaRPr lang="en-US" smtClean="0">
              <a:ea typeface="ＭＳ Ｐゴシック" pitchFamily="34" charset="-128"/>
            </a:endParaRPr>
          </a:p>
        </p:txBody>
      </p:sp>
      <p:sp>
        <p:nvSpPr>
          <p:cNvPr id="66564" name="Slide Number Placeholder 3"/>
          <p:cNvSpPr>
            <a:spLocks noGrp="1"/>
          </p:cNvSpPr>
          <p:nvPr>
            <p:ph type="sldNum" sz="quarter" idx="5"/>
          </p:nvPr>
        </p:nvSpPr>
        <p:spPr>
          <a:noFill/>
          <a:ln>
            <a:miter lim="800000"/>
            <a:headEnd/>
            <a:tailEnd/>
          </a:ln>
        </p:spPr>
        <p:txBody>
          <a:bodyPr/>
          <a:lstStyle/>
          <a:p>
            <a:fld id="{195FDD10-5974-42BA-B52B-2F36801B00A1}" type="slidenum">
              <a:rPr lang="en-GB" smtClean="0">
                <a:latin typeface="Tahoma" pitchFamily="34" charset="0"/>
                <a:ea typeface="ＭＳ Ｐゴシック" pitchFamily="34" charset="-128"/>
              </a:rPr>
              <a:pPr/>
              <a:t>57</a:t>
            </a:fld>
            <a:endParaRPr lang="en-GB" smtClean="0">
              <a:latin typeface="Tahoma" pitchFamily="34" charset="0"/>
              <a:ea typeface="ＭＳ Ｐゴシック" pitchFamily="34"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p:spPr>
        <p:txBody>
          <a:bodyPr/>
          <a:lstStyle/>
          <a:p>
            <a:endParaRPr lang="en-US" smtClean="0">
              <a:ea typeface="ＭＳ Ｐゴシック" pitchFamily="34" charset="-128"/>
            </a:endParaRPr>
          </a:p>
        </p:txBody>
      </p:sp>
      <p:sp>
        <p:nvSpPr>
          <p:cNvPr id="67588" name="Slide Number Placeholder 3"/>
          <p:cNvSpPr>
            <a:spLocks noGrp="1"/>
          </p:cNvSpPr>
          <p:nvPr>
            <p:ph type="sldNum" sz="quarter" idx="5"/>
          </p:nvPr>
        </p:nvSpPr>
        <p:spPr>
          <a:noFill/>
          <a:ln>
            <a:miter lim="800000"/>
            <a:headEnd/>
            <a:tailEnd/>
          </a:ln>
        </p:spPr>
        <p:txBody>
          <a:bodyPr/>
          <a:lstStyle/>
          <a:p>
            <a:fld id="{8BC4B5CC-2E3C-486F-AAE5-04D463D27E38}" type="slidenum">
              <a:rPr lang="en-GB" smtClean="0">
                <a:latin typeface="Tahoma" pitchFamily="34" charset="0"/>
                <a:ea typeface="ＭＳ Ｐゴシック" pitchFamily="34" charset="-128"/>
              </a:rPr>
              <a:pPr/>
              <a:t>58</a:t>
            </a:fld>
            <a:endParaRPr lang="en-GB" smtClean="0">
              <a:latin typeface="Tahoma" pitchFamily="34" charset="0"/>
              <a:ea typeface="ＭＳ Ｐゴシック" pitchFamily="34"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p:spPr>
        <p:txBody>
          <a:bodyPr/>
          <a:lstStyle/>
          <a:p>
            <a:r>
              <a:rPr lang="en-US" smtClean="0">
                <a:ea typeface="ＭＳ Ｐゴシック" pitchFamily="34" charset="-128"/>
              </a:rPr>
              <a:t>One of the 8 fundamental conventions</a:t>
            </a:r>
          </a:p>
        </p:txBody>
      </p:sp>
      <p:sp>
        <p:nvSpPr>
          <p:cNvPr id="68612" name="Slide Number Placeholder 3"/>
          <p:cNvSpPr>
            <a:spLocks noGrp="1"/>
          </p:cNvSpPr>
          <p:nvPr>
            <p:ph type="sldNum" sz="quarter" idx="5"/>
          </p:nvPr>
        </p:nvSpPr>
        <p:spPr>
          <a:noFill/>
          <a:ln>
            <a:miter lim="800000"/>
            <a:headEnd/>
            <a:tailEnd/>
          </a:ln>
        </p:spPr>
        <p:txBody>
          <a:bodyPr/>
          <a:lstStyle/>
          <a:p>
            <a:fld id="{5F2D14B3-5365-41ED-92BB-C09D058EADD7}" type="slidenum">
              <a:rPr lang="en-GB" smtClean="0">
                <a:latin typeface="Tahoma" pitchFamily="34" charset="0"/>
                <a:ea typeface="ＭＳ Ｐゴシック" pitchFamily="34" charset="-128"/>
              </a:rPr>
              <a:pPr/>
              <a:t>66</a:t>
            </a:fld>
            <a:endParaRPr lang="en-GB" smtClean="0">
              <a:latin typeface="Tahoma" pitchFamily="34" charset="0"/>
              <a:ea typeface="ＭＳ Ｐゴシック" pitchFamily="34"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p:spPr>
        <p:txBody>
          <a:bodyPr/>
          <a:lstStyle/>
          <a:p>
            <a:r>
              <a:rPr lang="en-US" smtClean="0">
                <a:ea typeface="ＭＳ Ｐゴシック" pitchFamily="34" charset="-128"/>
              </a:rPr>
              <a:t>One of the 8 fundamental conventions</a:t>
            </a:r>
          </a:p>
        </p:txBody>
      </p:sp>
      <p:sp>
        <p:nvSpPr>
          <p:cNvPr id="69636" name="Slide Number Placeholder 3"/>
          <p:cNvSpPr>
            <a:spLocks noGrp="1"/>
          </p:cNvSpPr>
          <p:nvPr>
            <p:ph type="sldNum" sz="quarter" idx="5"/>
          </p:nvPr>
        </p:nvSpPr>
        <p:spPr>
          <a:noFill/>
          <a:ln>
            <a:miter lim="800000"/>
            <a:headEnd/>
            <a:tailEnd/>
          </a:ln>
        </p:spPr>
        <p:txBody>
          <a:bodyPr/>
          <a:lstStyle/>
          <a:p>
            <a:fld id="{0DC20A38-F703-4D2D-BB30-80310BFFA1A1}" type="slidenum">
              <a:rPr lang="en-GB" smtClean="0">
                <a:latin typeface="Tahoma" pitchFamily="34" charset="0"/>
                <a:ea typeface="ＭＳ Ｐゴシック" pitchFamily="34" charset="-128"/>
              </a:rPr>
              <a:pPr/>
              <a:t>67</a:t>
            </a:fld>
            <a:endParaRPr lang="en-GB" smtClean="0">
              <a:latin typeface="Tahoma" pitchFamily="34"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HD-ShadowLong.png"/>
          <p:cNvPicPr>
            <a:picLocks noChangeAspect="1"/>
          </p:cNvPicPr>
          <p:nvPr/>
        </p:nvPicPr>
        <p:blipFill>
          <a:blip r:embed="rId2"/>
          <a:srcRect/>
          <a:stretch>
            <a:fillRect/>
          </a:stretch>
        </p:blipFill>
        <p:spPr bwMode="auto">
          <a:xfrm>
            <a:off x="0" y="4243388"/>
            <a:ext cx="6726238" cy="274637"/>
          </a:xfrm>
          <a:prstGeom prst="rect">
            <a:avLst/>
          </a:prstGeom>
          <a:noFill/>
          <a:ln w="9525">
            <a:noFill/>
            <a:miter lim="800000"/>
            <a:headEnd/>
            <a:tailEnd/>
          </a:ln>
        </p:spPr>
      </p:pic>
      <p:pic>
        <p:nvPicPr>
          <p:cNvPr id="5" name="Picture 8" descr="HD-ShadowShort.png"/>
          <p:cNvPicPr>
            <a:picLocks noChangeAspect="1"/>
          </p:cNvPicPr>
          <p:nvPr/>
        </p:nvPicPr>
        <p:blipFill>
          <a:blip r:embed="rId3"/>
          <a:srcRect/>
          <a:stretch>
            <a:fillRect/>
          </a:stretch>
        </p:blipFill>
        <p:spPr bwMode="auto">
          <a:xfrm>
            <a:off x="6834188" y="4243388"/>
            <a:ext cx="2306637" cy="277812"/>
          </a:xfrm>
          <a:prstGeom prst="rect">
            <a:avLst/>
          </a:prstGeom>
          <a:noFill/>
          <a:ln w="9525">
            <a:noFill/>
            <a:miter lim="800000"/>
            <a:headEnd/>
            <a:tailEnd/>
          </a:ln>
        </p:spPr>
      </p:pic>
      <p:sp>
        <p:nvSpPr>
          <p:cNvPr id="6" name="Rectangle 5"/>
          <p:cNvSpPr/>
          <p:nvPr/>
        </p:nvSpPr>
        <p:spPr>
          <a:xfrm>
            <a:off x="0" y="2590800"/>
            <a:ext cx="6726238" cy="165893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p:cNvSpPr/>
          <p:nvPr/>
        </p:nvSpPr>
        <p:spPr>
          <a:xfrm>
            <a:off x="6834188" y="2590800"/>
            <a:ext cx="2308225" cy="16589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8" name="Date Placeholder 3"/>
          <p:cNvSpPr>
            <a:spLocks noGrp="1"/>
          </p:cNvSpPr>
          <p:nvPr>
            <p:ph type="dt" sz="half" idx="10"/>
          </p:nvPr>
        </p:nvSpPr>
        <p:spPr>
          <a:xfrm>
            <a:off x="4556125" y="5935663"/>
            <a:ext cx="2057400" cy="365125"/>
          </a:xfrm>
        </p:spPr>
        <p:txBody>
          <a:bodyPr/>
          <a:lstStyle>
            <a:lvl1pPr>
              <a:defRPr/>
            </a:lvl1pPr>
          </a:lstStyle>
          <a:p>
            <a:pPr>
              <a:defRPr/>
            </a:pPr>
            <a:endParaRPr lang="en-GB"/>
          </a:p>
        </p:txBody>
      </p:sp>
      <p:sp>
        <p:nvSpPr>
          <p:cNvPr id="9" name="Footer Placeholder 4"/>
          <p:cNvSpPr>
            <a:spLocks noGrp="1"/>
          </p:cNvSpPr>
          <p:nvPr>
            <p:ph type="ftr" sz="quarter" idx="11"/>
          </p:nvPr>
        </p:nvSpPr>
        <p:spPr>
          <a:xfrm>
            <a:off x="533400" y="5935663"/>
            <a:ext cx="4021138" cy="365125"/>
          </a:xfrm>
        </p:spPr>
        <p:txBody>
          <a:bodyPr/>
          <a:lstStyle>
            <a:lvl1pPr>
              <a:defRPr/>
            </a:lvl1pPr>
          </a:lstStyle>
          <a:p>
            <a:pPr>
              <a:defRPr/>
            </a:pPr>
            <a:endParaRPr lang="en-GB"/>
          </a:p>
        </p:txBody>
      </p:sp>
      <p:sp>
        <p:nvSpPr>
          <p:cNvPr id="10" name="Slide Number Placeholder 5"/>
          <p:cNvSpPr>
            <a:spLocks noGrp="1"/>
          </p:cNvSpPr>
          <p:nvPr>
            <p:ph type="sldNum" sz="quarter" idx="12"/>
          </p:nvPr>
        </p:nvSpPr>
        <p:spPr>
          <a:xfrm>
            <a:off x="7010400" y="2749550"/>
            <a:ext cx="1370013" cy="1357313"/>
          </a:xfrm>
        </p:spPr>
        <p:txBody>
          <a:bodyPr/>
          <a:lstStyle>
            <a:lvl1pPr>
              <a:defRPr/>
            </a:lvl1pPr>
          </a:lstStyle>
          <a:p>
            <a:pPr>
              <a:defRPr/>
            </a:pPr>
            <a:fld id="{A56859FC-2DB6-4D9A-8199-BD9E28DFD5D7}"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7"/>
          <p:cNvGrpSpPr>
            <a:grpSpLocks/>
          </p:cNvGrpSpPr>
          <p:nvPr/>
        </p:nvGrpSpPr>
        <p:grpSpPr bwMode="auto">
          <a:xfrm>
            <a:off x="0" y="609600"/>
            <a:ext cx="9161463" cy="1676400"/>
            <a:chOff x="0" y="2895600"/>
            <a:chExt cx="9161969" cy="1677035"/>
          </a:xfrm>
        </p:grpSpPr>
        <p:pic>
          <p:nvPicPr>
            <p:cNvPr id="5" name="Picture 8" descr="HD-ShadowLong.png"/>
            <p:cNvPicPr>
              <a:picLocks noChangeAspect="1"/>
            </p:cNvPicPr>
            <p:nvPr/>
          </p:nvPicPr>
          <p:blipFill>
            <a:blip r:embed="rId2"/>
            <a:srcRect l="26982" r="-217"/>
            <a:stretch>
              <a:fillRect/>
            </a:stretch>
          </p:blipFill>
          <p:spPr bwMode="auto">
            <a:xfrm>
              <a:off x="0" y="4251471"/>
              <a:ext cx="7644384" cy="321164"/>
            </a:xfrm>
            <a:prstGeom prst="rect">
              <a:avLst/>
            </a:prstGeom>
            <a:noFill/>
            <a:ln w="9525">
              <a:noFill/>
              <a:miter lim="800000"/>
              <a:headEnd/>
              <a:tailEnd/>
            </a:ln>
          </p:spPr>
        </p:pic>
        <p:pic>
          <p:nvPicPr>
            <p:cNvPr id="6" name="Picture 9" descr="HD-ShadowShort.png"/>
            <p:cNvPicPr>
              <a:picLocks noChangeAspect="1"/>
            </p:cNvPicPr>
            <p:nvPr/>
          </p:nvPicPr>
          <p:blipFill>
            <a:blip r:embed="rId3"/>
            <a:srcRect r="9871"/>
            <a:stretch>
              <a:fillRect/>
            </a:stretch>
          </p:blipFill>
          <p:spPr bwMode="auto">
            <a:xfrm>
              <a:off x="7717217" y="4259262"/>
              <a:ext cx="1444752" cy="144270"/>
            </a:xfrm>
            <a:prstGeom prst="rect">
              <a:avLst/>
            </a:prstGeom>
            <a:noFill/>
            <a:ln w="9525">
              <a:noFill/>
              <a:miter lim="800000"/>
              <a:headEnd/>
              <a:tailEnd/>
            </a:ln>
          </p:spPr>
        </p:pic>
        <p:sp>
          <p:nvSpPr>
            <p:cNvPr id="7" name="Rectangle 6"/>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GB"/>
          </a:p>
        </p:txBody>
      </p:sp>
      <p:sp>
        <p:nvSpPr>
          <p:cNvPr id="10" name="Footer Placeholder 4"/>
          <p:cNvSpPr>
            <a:spLocks noGrp="1"/>
          </p:cNvSpPr>
          <p:nvPr>
            <p:ph type="ftr" sz="quarter" idx="11"/>
          </p:nvPr>
        </p:nvSpPr>
        <p:spPr/>
        <p:txBody>
          <a:bodyPr/>
          <a:lstStyle>
            <a:lvl1pPr>
              <a:defRPr/>
            </a:lvl1pPr>
          </a:lstStyle>
          <a:p>
            <a:pPr>
              <a:defRPr/>
            </a:pPr>
            <a:endParaRPr lang="en-GB"/>
          </a:p>
        </p:txBody>
      </p:sp>
      <p:sp>
        <p:nvSpPr>
          <p:cNvPr id="11" name="Slide Number Placeholder 5"/>
          <p:cNvSpPr>
            <a:spLocks noGrp="1"/>
          </p:cNvSpPr>
          <p:nvPr>
            <p:ph type="sldNum" sz="quarter" idx="12"/>
          </p:nvPr>
        </p:nvSpPr>
        <p:spPr/>
        <p:txBody>
          <a:bodyPr/>
          <a:lstStyle>
            <a:lvl1pPr>
              <a:defRPr/>
            </a:lvl1pPr>
          </a:lstStyle>
          <a:p>
            <a:pPr>
              <a:defRPr/>
            </a:pPr>
            <a:fld id="{6E3B57FF-396E-4A78-9C82-721C21DF6DD8}"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 name="Group 7"/>
          <p:cNvGrpSpPr>
            <a:grpSpLocks/>
          </p:cNvGrpSpPr>
          <p:nvPr/>
        </p:nvGrpSpPr>
        <p:grpSpPr bwMode="auto">
          <a:xfrm>
            <a:off x="0" y="2728913"/>
            <a:ext cx="9161463" cy="1676400"/>
            <a:chOff x="0" y="2895600"/>
            <a:chExt cx="9161969" cy="1677035"/>
          </a:xfrm>
        </p:grpSpPr>
        <p:pic>
          <p:nvPicPr>
            <p:cNvPr id="5" name="Picture 8" descr="HD-ShadowLong.png"/>
            <p:cNvPicPr>
              <a:picLocks noChangeAspect="1"/>
            </p:cNvPicPr>
            <p:nvPr/>
          </p:nvPicPr>
          <p:blipFill>
            <a:blip r:embed="rId2"/>
            <a:srcRect l="26982" r="-217"/>
            <a:stretch>
              <a:fillRect/>
            </a:stretch>
          </p:blipFill>
          <p:spPr bwMode="auto">
            <a:xfrm>
              <a:off x="0" y="4251471"/>
              <a:ext cx="7644384" cy="321164"/>
            </a:xfrm>
            <a:prstGeom prst="rect">
              <a:avLst/>
            </a:prstGeom>
            <a:noFill/>
            <a:ln w="9525">
              <a:noFill/>
              <a:miter lim="800000"/>
              <a:headEnd/>
              <a:tailEnd/>
            </a:ln>
          </p:spPr>
        </p:pic>
        <p:pic>
          <p:nvPicPr>
            <p:cNvPr id="6" name="Picture 9" descr="HD-ShadowShort.png"/>
            <p:cNvPicPr>
              <a:picLocks noChangeAspect="1"/>
            </p:cNvPicPr>
            <p:nvPr/>
          </p:nvPicPr>
          <p:blipFill>
            <a:blip r:embed="rId3"/>
            <a:srcRect r="9871"/>
            <a:stretch>
              <a:fillRect/>
            </a:stretch>
          </p:blipFill>
          <p:spPr bwMode="auto">
            <a:xfrm>
              <a:off x="7717217" y="4259262"/>
              <a:ext cx="1444752" cy="144270"/>
            </a:xfrm>
            <a:prstGeom prst="rect">
              <a:avLst/>
            </a:prstGeom>
            <a:noFill/>
            <a:ln w="9525">
              <a:noFill/>
              <a:miter lim="800000"/>
              <a:headEnd/>
              <a:tailEnd/>
            </a:ln>
          </p:spPr>
        </p:pic>
        <p:sp>
          <p:nvSpPr>
            <p:cNvPr id="7" name="Rectangle 6"/>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9" name="Date Placeholder 3"/>
          <p:cNvSpPr>
            <a:spLocks noGrp="1"/>
          </p:cNvSpPr>
          <p:nvPr>
            <p:ph type="dt" sz="half" idx="10"/>
          </p:nvPr>
        </p:nvSpPr>
        <p:spPr>
          <a:xfrm>
            <a:off x="5365750" y="5935663"/>
            <a:ext cx="2057400" cy="365125"/>
          </a:xfrm>
        </p:spPr>
        <p:txBody>
          <a:bodyPr/>
          <a:lstStyle>
            <a:lvl1pPr>
              <a:defRPr/>
            </a:lvl1pPr>
          </a:lstStyle>
          <a:p>
            <a:pPr>
              <a:defRPr/>
            </a:pPr>
            <a:endParaRPr lang="en-GB"/>
          </a:p>
        </p:txBody>
      </p:sp>
      <p:sp>
        <p:nvSpPr>
          <p:cNvPr id="10" name="Footer Placeholder 4"/>
          <p:cNvSpPr>
            <a:spLocks noGrp="1"/>
          </p:cNvSpPr>
          <p:nvPr>
            <p:ph type="ftr" sz="quarter" idx="11"/>
          </p:nvPr>
        </p:nvSpPr>
        <p:spPr/>
        <p:txBody>
          <a:bodyPr/>
          <a:lstStyle>
            <a:lvl1pPr>
              <a:defRPr/>
            </a:lvl1pPr>
          </a:lstStyle>
          <a:p>
            <a:pPr>
              <a:defRPr/>
            </a:pPr>
            <a:endParaRPr lang="en-GB"/>
          </a:p>
        </p:txBody>
      </p:sp>
      <p:sp>
        <p:nvSpPr>
          <p:cNvPr id="11" name="Slide Number Placeholder 5"/>
          <p:cNvSpPr>
            <a:spLocks noGrp="1"/>
          </p:cNvSpPr>
          <p:nvPr>
            <p:ph type="sldNum" sz="quarter" idx="12"/>
          </p:nvPr>
        </p:nvSpPr>
        <p:spPr>
          <a:xfrm>
            <a:off x="7856538" y="2870200"/>
            <a:ext cx="1149350" cy="1090613"/>
          </a:xfrm>
        </p:spPr>
        <p:txBody>
          <a:bodyPr/>
          <a:lstStyle>
            <a:lvl1pPr>
              <a:defRPr/>
            </a:lvl1pPr>
          </a:lstStyle>
          <a:p>
            <a:pPr>
              <a:defRPr/>
            </a:pPr>
            <a:fld id="{85256A09-C7C8-47A8-8557-CD70874848B3}"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5" name="Group 7"/>
          <p:cNvGrpSpPr>
            <a:grpSpLocks/>
          </p:cNvGrpSpPr>
          <p:nvPr/>
        </p:nvGrpSpPr>
        <p:grpSpPr bwMode="auto">
          <a:xfrm>
            <a:off x="0" y="609600"/>
            <a:ext cx="9161463" cy="1676400"/>
            <a:chOff x="0" y="2895600"/>
            <a:chExt cx="9161969" cy="1677035"/>
          </a:xfrm>
        </p:grpSpPr>
        <p:pic>
          <p:nvPicPr>
            <p:cNvPr id="6" name="Picture 8" descr="HD-ShadowLong.png"/>
            <p:cNvPicPr>
              <a:picLocks noChangeAspect="1"/>
            </p:cNvPicPr>
            <p:nvPr/>
          </p:nvPicPr>
          <p:blipFill>
            <a:blip r:embed="rId2"/>
            <a:srcRect l="26982" r="-217"/>
            <a:stretch>
              <a:fillRect/>
            </a:stretch>
          </p:blipFill>
          <p:spPr bwMode="auto">
            <a:xfrm>
              <a:off x="0" y="4251471"/>
              <a:ext cx="7644384" cy="321164"/>
            </a:xfrm>
            <a:prstGeom prst="rect">
              <a:avLst/>
            </a:prstGeom>
            <a:noFill/>
            <a:ln w="9525">
              <a:noFill/>
              <a:miter lim="800000"/>
              <a:headEnd/>
              <a:tailEnd/>
            </a:ln>
          </p:spPr>
        </p:pic>
        <p:pic>
          <p:nvPicPr>
            <p:cNvPr id="7" name="Picture 9" descr="HD-ShadowShort.png"/>
            <p:cNvPicPr>
              <a:picLocks noChangeAspect="1"/>
            </p:cNvPicPr>
            <p:nvPr/>
          </p:nvPicPr>
          <p:blipFill>
            <a:blip r:embed="rId3"/>
            <a:srcRect r="9871"/>
            <a:stretch>
              <a:fillRect/>
            </a:stretch>
          </p:blipFill>
          <p:spPr bwMode="auto">
            <a:xfrm>
              <a:off x="7717217" y="4259262"/>
              <a:ext cx="1444752" cy="144270"/>
            </a:xfrm>
            <a:prstGeom prst="rect">
              <a:avLst/>
            </a:prstGeom>
            <a:noFill/>
            <a:ln w="9525">
              <a:noFill/>
              <a:miter lim="800000"/>
              <a:headEnd/>
              <a:tailEnd/>
            </a:ln>
          </p:spPr>
        </p:pic>
        <p:sp>
          <p:nvSpPr>
            <p:cNvPr id="8" name="Rectangle 7"/>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4"/>
          <p:cNvSpPr>
            <a:spLocks noGrp="1"/>
          </p:cNvSpPr>
          <p:nvPr>
            <p:ph type="dt" sz="half" idx="10"/>
          </p:nvPr>
        </p:nvSpPr>
        <p:spPr/>
        <p:txBody>
          <a:bodyPr/>
          <a:lstStyle>
            <a:lvl1pPr>
              <a:defRPr/>
            </a:lvl1pPr>
          </a:lstStyle>
          <a:p>
            <a:pPr>
              <a:defRPr/>
            </a:pPr>
            <a:endParaRPr lang="en-GB"/>
          </a:p>
        </p:txBody>
      </p:sp>
      <p:sp>
        <p:nvSpPr>
          <p:cNvPr id="11" name="Footer Placeholder 5"/>
          <p:cNvSpPr>
            <a:spLocks noGrp="1"/>
          </p:cNvSpPr>
          <p:nvPr>
            <p:ph type="ftr" sz="quarter" idx="11"/>
          </p:nvPr>
        </p:nvSpPr>
        <p:spPr/>
        <p:txBody>
          <a:bodyPr/>
          <a:lstStyle>
            <a:lvl1pPr>
              <a:defRPr/>
            </a:lvl1pPr>
          </a:lstStyle>
          <a:p>
            <a:pPr>
              <a:defRPr/>
            </a:pPr>
            <a:endParaRPr lang="en-GB"/>
          </a:p>
        </p:txBody>
      </p:sp>
      <p:sp>
        <p:nvSpPr>
          <p:cNvPr id="12" name="Slide Number Placeholder 6"/>
          <p:cNvSpPr>
            <a:spLocks noGrp="1"/>
          </p:cNvSpPr>
          <p:nvPr>
            <p:ph type="sldNum" sz="quarter" idx="12"/>
          </p:nvPr>
        </p:nvSpPr>
        <p:spPr/>
        <p:txBody>
          <a:bodyPr/>
          <a:lstStyle>
            <a:lvl1pPr>
              <a:defRPr/>
            </a:lvl1pPr>
          </a:lstStyle>
          <a:p>
            <a:pPr>
              <a:defRPr/>
            </a:pPr>
            <a:fld id="{5A770CEE-7547-409E-83D0-749E22600F51}"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7" name="Group 7"/>
          <p:cNvGrpSpPr>
            <a:grpSpLocks/>
          </p:cNvGrpSpPr>
          <p:nvPr/>
        </p:nvGrpSpPr>
        <p:grpSpPr bwMode="auto">
          <a:xfrm>
            <a:off x="0" y="609600"/>
            <a:ext cx="9161463" cy="1676400"/>
            <a:chOff x="0" y="2895600"/>
            <a:chExt cx="9161969" cy="1677035"/>
          </a:xfrm>
        </p:grpSpPr>
        <p:pic>
          <p:nvPicPr>
            <p:cNvPr id="8" name="Picture 8" descr="HD-ShadowLong.png"/>
            <p:cNvPicPr>
              <a:picLocks noChangeAspect="1"/>
            </p:cNvPicPr>
            <p:nvPr/>
          </p:nvPicPr>
          <p:blipFill>
            <a:blip r:embed="rId2"/>
            <a:srcRect l="26982" r="-217"/>
            <a:stretch>
              <a:fillRect/>
            </a:stretch>
          </p:blipFill>
          <p:spPr bwMode="auto">
            <a:xfrm>
              <a:off x="0" y="4251471"/>
              <a:ext cx="7644384" cy="321164"/>
            </a:xfrm>
            <a:prstGeom prst="rect">
              <a:avLst/>
            </a:prstGeom>
            <a:noFill/>
            <a:ln w="9525">
              <a:noFill/>
              <a:miter lim="800000"/>
              <a:headEnd/>
              <a:tailEnd/>
            </a:ln>
          </p:spPr>
        </p:pic>
        <p:pic>
          <p:nvPicPr>
            <p:cNvPr id="9" name="Picture 9" descr="HD-ShadowShort.png"/>
            <p:cNvPicPr>
              <a:picLocks noChangeAspect="1"/>
            </p:cNvPicPr>
            <p:nvPr/>
          </p:nvPicPr>
          <p:blipFill>
            <a:blip r:embed="rId3"/>
            <a:srcRect r="9871"/>
            <a:stretch>
              <a:fillRect/>
            </a:stretch>
          </p:blipFill>
          <p:spPr bwMode="auto">
            <a:xfrm>
              <a:off x="7717217" y="4259262"/>
              <a:ext cx="1444752" cy="144270"/>
            </a:xfrm>
            <a:prstGeom prst="rect">
              <a:avLst/>
            </a:prstGeom>
            <a:noFill/>
            <a:ln w="9525">
              <a:noFill/>
              <a:miter lim="800000"/>
              <a:headEnd/>
              <a:tailEnd/>
            </a:ln>
          </p:spPr>
        </p:pic>
        <p:sp>
          <p:nvSpPr>
            <p:cNvPr id="10" name="Rectangle 9"/>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Date Placeholder 6"/>
          <p:cNvSpPr>
            <a:spLocks noGrp="1"/>
          </p:cNvSpPr>
          <p:nvPr>
            <p:ph type="dt" sz="half" idx="10"/>
          </p:nvPr>
        </p:nvSpPr>
        <p:spPr/>
        <p:txBody>
          <a:bodyPr/>
          <a:lstStyle>
            <a:lvl1pPr>
              <a:defRPr/>
            </a:lvl1pPr>
          </a:lstStyle>
          <a:p>
            <a:pPr>
              <a:defRPr/>
            </a:pPr>
            <a:endParaRPr lang="en-GB"/>
          </a:p>
        </p:txBody>
      </p:sp>
      <p:sp>
        <p:nvSpPr>
          <p:cNvPr id="13" name="Footer Placeholder 7"/>
          <p:cNvSpPr>
            <a:spLocks noGrp="1"/>
          </p:cNvSpPr>
          <p:nvPr>
            <p:ph type="ftr" sz="quarter" idx="11"/>
          </p:nvPr>
        </p:nvSpPr>
        <p:spPr/>
        <p:txBody>
          <a:bodyPr/>
          <a:lstStyle>
            <a:lvl1pPr>
              <a:defRPr/>
            </a:lvl1pPr>
          </a:lstStyle>
          <a:p>
            <a:pPr>
              <a:defRPr/>
            </a:pPr>
            <a:endParaRPr lang="en-GB"/>
          </a:p>
        </p:txBody>
      </p:sp>
      <p:sp>
        <p:nvSpPr>
          <p:cNvPr id="14" name="Slide Number Placeholder 8"/>
          <p:cNvSpPr>
            <a:spLocks noGrp="1"/>
          </p:cNvSpPr>
          <p:nvPr>
            <p:ph type="sldNum" sz="quarter" idx="12"/>
          </p:nvPr>
        </p:nvSpPr>
        <p:spPr/>
        <p:txBody>
          <a:bodyPr/>
          <a:lstStyle>
            <a:lvl1pPr>
              <a:defRPr/>
            </a:lvl1pPr>
          </a:lstStyle>
          <a:p>
            <a:pPr>
              <a:defRPr/>
            </a:pPr>
            <a:fld id="{CB598AF2-9FAC-4140-9D80-DAAF69678867}"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3" name="Group 7"/>
          <p:cNvGrpSpPr>
            <a:grpSpLocks/>
          </p:cNvGrpSpPr>
          <p:nvPr/>
        </p:nvGrpSpPr>
        <p:grpSpPr bwMode="auto">
          <a:xfrm>
            <a:off x="0" y="609600"/>
            <a:ext cx="9161463" cy="1676400"/>
            <a:chOff x="0" y="2895600"/>
            <a:chExt cx="9161969" cy="1677035"/>
          </a:xfrm>
        </p:grpSpPr>
        <p:pic>
          <p:nvPicPr>
            <p:cNvPr id="4" name="Picture 8" descr="HD-ShadowLong.png"/>
            <p:cNvPicPr>
              <a:picLocks noChangeAspect="1"/>
            </p:cNvPicPr>
            <p:nvPr/>
          </p:nvPicPr>
          <p:blipFill>
            <a:blip r:embed="rId2"/>
            <a:srcRect l="26982" r="-217"/>
            <a:stretch>
              <a:fillRect/>
            </a:stretch>
          </p:blipFill>
          <p:spPr bwMode="auto">
            <a:xfrm>
              <a:off x="0" y="4251471"/>
              <a:ext cx="7644384" cy="321164"/>
            </a:xfrm>
            <a:prstGeom prst="rect">
              <a:avLst/>
            </a:prstGeom>
            <a:noFill/>
            <a:ln w="9525">
              <a:noFill/>
              <a:miter lim="800000"/>
              <a:headEnd/>
              <a:tailEnd/>
            </a:ln>
          </p:spPr>
        </p:pic>
        <p:pic>
          <p:nvPicPr>
            <p:cNvPr id="5" name="Picture 9" descr="HD-ShadowShort.png"/>
            <p:cNvPicPr>
              <a:picLocks noChangeAspect="1"/>
            </p:cNvPicPr>
            <p:nvPr/>
          </p:nvPicPr>
          <p:blipFill>
            <a:blip r:embed="rId3"/>
            <a:srcRect r="9871"/>
            <a:stretch>
              <a:fillRect/>
            </a:stretch>
          </p:blipFill>
          <p:spPr bwMode="auto">
            <a:xfrm>
              <a:off x="7717217" y="4259262"/>
              <a:ext cx="1444752" cy="144270"/>
            </a:xfrm>
            <a:prstGeom prst="rect">
              <a:avLst/>
            </a:prstGeom>
            <a:noFill/>
            <a:ln w="9525">
              <a:noFill/>
              <a:miter lim="800000"/>
              <a:headEnd/>
              <a:tailEnd/>
            </a:ln>
          </p:spPr>
        </p:pic>
        <p:sp>
          <p:nvSpPr>
            <p:cNvPr id="6" name="Rectangle 5"/>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smtClean="0"/>
              <a:t>Click to edit Master title style</a:t>
            </a:r>
            <a:endParaRPr lang="en-US" dirty="0"/>
          </a:p>
        </p:txBody>
      </p:sp>
      <p:sp>
        <p:nvSpPr>
          <p:cNvPr id="8" name="Date Placeholder 2"/>
          <p:cNvSpPr>
            <a:spLocks noGrp="1"/>
          </p:cNvSpPr>
          <p:nvPr>
            <p:ph type="dt" sz="half" idx="10"/>
          </p:nvPr>
        </p:nvSpPr>
        <p:spPr/>
        <p:txBody>
          <a:bodyPr/>
          <a:lstStyle>
            <a:lvl1pPr>
              <a:defRPr/>
            </a:lvl1pPr>
          </a:lstStyle>
          <a:p>
            <a:pPr>
              <a:defRPr/>
            </a:pPr>
            <a:endParaRPr lang="en-GB"/>
          </a:p>
        </p:txBody>
      </p:sp>
      <p:sp>
        <p:nvSpPr>
          <p:cNvPr id="9" name="Footer Placeholder 3"/>
          <p:cNvSpPr>
            <a:spLocks noGrp="1"/>
          </p:cNvSpPr>
          <p:nvPr>
            <p:ph type="ftr" sz="quarter" idx="11"/>
          </p:nvPr>
        </p:nvSpPr>
        <p:spPr/>
        <p:txBody>
          <a:bodyPr/>
          <a:lstStyle>
            <a:lvl1pPr>
              <a:defRPr/>
            </a:lvl1pPr>
          </a:lstStyle>
          <a:p>
            <a:pPr>
              <a:defRPr/>
            </a:pPr>
            <a:endParaRPr lang="en-GB"/>
          </a:p>
        </p:txBody>
      </p:sp>
      <p:sp>
        <p:nvSpPr>
          <p:cNvPr id="10" name="Slide Number Placeholder 4"/>
          <p:cNvSpPr>
            <a:spLocks noGrp="1"/>
          </p:cNvSpPr>
          <p:nvPr>
            <p:ph type="sldNum" sz="quarter" idx="12"/>
          </p:nvPr>
        </p:nvSpPr>
        <p:spPr/>
        <p:txBody>
          <a:bodyPr/>
          <a:lstStyle>
            <a:lvl1pPr>
              <a:defRPr/>
            </a:lvl1pPr>
          </a:lstStyle>
          <a:p>
            <a:pPr>
              <a:defRPr/>
            </a:pPr>
            <a:fld id="{DB77C12E-E451-446C-AB8A-541D7D18786B}"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7" descr="HD-ShadowShort.png"/>
          <p:cNvPicPr>
            <a:picLocks noChangeAspect="1"/>
          </p:cNvPicPr>
          <p:nvPr/>
        </p:nvPicPr>
        <p:blipFill>
          <a:blip r:embed="rId2"/>
          <a:srcRect r="9871"/>
          <a:stretch>
            <a:fillRect/>
          </a:stretch>
        </p:blipFill>
        <p:spPr bwMode="auto">
          <a:xfrm>
            <a:off x="7716838" y="1973263"/>
            <a:ext cx="1444625" cy="144462"/>
          </a:xfrm>
          <a:prstGeom prst="rect">
            <a:avLst/>
          </a:prstGeom>
          <a:noFill/>
          <a:ln w="9525">
            <a:noFill/>
            <a:miter lim="800000"/>
            <a:headEnd/>
            <a:tailEnd/>
          </a:ln>
        </p:spPr>
      </p:pic>
      <p:sp>
        <p:nvSpPr>
          <p:cNvPr id="3" name="Rectangle 2"/>
          <p:cNvSpPr/>
          <p:nvPr/>
        </p:nvSpPr>
        <p:spPr>
          <a:xfrm>
            <a:off x="7710488" y="609600"/>
            <a:ext cx="1433512"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1"/>
          <p:cNvSpPr>
            <a:spLocks noGrp="1"/>
          </p:cNvSpPr>
          <p:nvPr>
            <p:ph type="dt" sz="half" idx="10"/>
          </p:nvPr>
        </p:nvSpPr>
        <p:spPr/>
        <p:txBody>
          <a:bodyPr/>
          <a:lstStyle>
            <a:lvl1pPr>
              <a:defRPr/>
            </a:lvl1pPr>
          </a:lstStyle>
          <a:p>
            <a:pPr>
              <a:defRPr/>
            </a:pPr>
            <a:endParaRPr lang="en-GB"/>
          </a:p>
        </p:txBody>
      </p:sp>
      <p:sp>
        <p:nvSpPr>
          <p:cNvPr id="5" name="Footer Placeholder 2"/>
          <p:cNvSpPr>
            <a:spLocks noGrp="1"/>
          </p:cNvSpPr>
          <p:nvPr>
            <p:ph type="ftr" sz="quarter" idx="11"/>
          </p:nvPr>
        </p:nvSpPr>
        <p:spPr/>
        <p:txBody>
          <a:bodyPr/>
          <a:lstStyle>
            <a:lvl1pPr>
              <a:defRPr/>
            </a:lvl1pPr>
          </a:lstStyle>
          <a:p>
            <a:pPr>
              <a:defRPr/>
            </a:pPr>
            <a:endParaRPr lang="en-GB"/>
          </a:p>
        </p:txBody>
      </p:sp>
      <p:sp>
        <p:nvSpPr>
          <p:cNvPr id="6" name="Slide Number Placeholder 3"/>
          <p:cNvSpPr>
            <a:spLocks noGrp="1"/>
          </p:cNvSpPr>
          <p:nvPr>
            <p:ph type="sldNum" sz="quarter" idx="12"/>
          </p:nvPr>
        </p:nvSpPr>
        <p:spPr/>
        <p:txBody>
          <a:bodyPr/>
          <a:lstStyle>
            <a:lvl1pPr>
              <a:defRPr/>
            </a:lvl1pPr>
          </a:lstStyle>
          <a:p>
            <a:pPr>
              <a:defRPr/>
            </a:pPr>
            <a:fld id="{D5192870-0E58-488C-96F2-5D494719C132}"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5" name="Group 7"/>
          <p:cNvGrpSpPr>
            <a:grpSpLocks/>
          </p:cNvGrpSpPr>
          <p:nvPr/>
        </p:nvGrpSpPr>
        <p:grpSpPr bwMode="auto">
          <a:xfrm>
            <a:off x="0" y="609600"/>
            <a:ext cx="9161463" cy="1676400"/>
            <a:chOff x="0" y="2895600"/>
            <a:chExt cx="9161969" cy="1677035"/>
          </a:xfrm>
        </p:grpSpPr>
        <p:pic>
          <p:nvPicPr>
            <p:cNvPr id="6" name="Picture 8" descr="HD-ShadowLong.png"/>
            <p:cNvPicPr>
              <a:picLocks noChangeAspect="1"/>
            </p:cNvPicPr>
            <p:nvPr/>
          </p:nvPicPr>
          <p:blipFill>
            <a:blip r:embed="rId2"/>
            <a:srcRect l="26982" r="-217"/>
            <a:stretch>
              <a:fillRect/>
            </a:stretch>
          </p:blipFill>
          <p:spPr bwMode="auto">
            <a:xfrm>
              <a:off x="0" y="4251471"/>
              <a:ext cx="7644384" cy="321164"/>
            </a:xfrm>
            <a:prstGeom prst="rect">
              <a:avLst/>
            </a:prstGeom>
            <a:noFill/>
            <a:ln w="9525">
              <a:noFill/>
              <a:miter lim="800000"/>
              <a:headEnd/>
              <a:tailEnd/>
            </a:ln>
          </p:spPr>
        </p:pic>
        <p:pic>
          <p:nvPicPr>
            <p:cNvPr id="7" name="Picture 9" descr="HD-ShadowShort.png"/>
            <p:cNvPicPr>
              <a:picLocks noChangeAspect="1"/>
            </p:cNvPicPr>
            <p:nvPr/>
          </p:nvPicPr>
          <p:blipFill>
            <a:blip r:embed="rId3"/>
            <a:srcRect r="9871"/>
            <a:stretch>
              <a:fillRect/>
            </a:stretch>
          </p:blipFill>
          <p:spPr bwMode="auto">
            <a:xfrm>
              <a:off x="7717217" y="4259262"/>
              <a:ext cx="1444752" cy="144270"/>
            </a:xfrm>
            <a:prstGeom prst="rect">
              <a:avLst/>
            </a:prstGeom>
            <a:noFill/>
            <a:ln w="9525">
              <a:noFill/>
              <a:miter lim="800000"/>
              <a:headEnd/>
              <a:tailEnd/>
            </a:ln>
          </p:spPr>
        </p:pic>
        <p:sp>
          <p:nvSpPr>
            <p:cNvPr id="8" name="Rectangle 7"/>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0" name="Date Placeholder 4"/>
          <p:cNvSpPr>
            <a:spLocks noGrp="1"/>
          </p:cNvSpPr>
          <p:nvPr>
            <p:ph type="dt" sz="half" idx="10"/>
          </p:nvPr>
        </p:nvSpPr>
        <p:spPr/>
        <p:txBody>
          <a:bodyPr/>
          <a:lstStyle>
            <a:lvl1pPr>
              <a:defRPr/>
            </a:lvl1pPr>
          </a:lstStyle>
          <a:p>
            <a:pPr>
              <a:defRPr/>
            </a:pPr>
            <a:endParaRPr lang="en-GB"/>
          </a:p>
        </p:txBody>
      </p:sp>
      <p:sp>
        <p:nvSpPr>
          <p:cNvPr id="11" name="Footer Placeholder 5"/>
          <p:cNvSpPr>
            <a:spLocks noGrp="1"/>
          </p:cNvSpPr>
          <p:nvPr>
            <p:ph type="ftr" sz="quarter" idx="11"/>
          </p:nvPr>
        </p:nvSpPr>
        <p:spPr/>
        <p:txBody>
          <a:bodyPr/>
          <a:lstStyle>
            <a:lvl1pPr>
              <a:defRPr/>
            </a:lvl1pPr>
          </a:lstStyle>
          <a:p>
            <a:pPr>
              <a:defRPr/>
            </a:pPr>
            <a:endParaRPr lang="en-GB"/>
          </a:p>
        </p:txBody>
      </p:sp>
      <p:sp>
        <p:nvSpPr>
          <p:cNvPr id="12" name="Slide Number Placeholder 6"/>
          <p:cNvSpPr>
            <a:spLocks noGrp="1"/>
          </p:cNvSpPr>
          <p:nvPr>
            <p:ph type="sldNum" sz="quarter" idx="12"/>
          </p:nvPr>
        </p:nvSpPr>
        <p:spPr/>
        <p:txBody>
          <a:bodyPr/>
          <a:lstStyle>
            <a:lvl1pPr>
              <a:defRPr/>
            </a:lvl1pPr>
          </a:lstStyle>
          <a:p>
            <a:pPr>
              <a:defRPr/>
            </a:pPr>
            <a:fld id="{E1995E16-8A2C-4FD1-AAB7-B113019F5F1D}"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5" name="Group 7"/>
          <p:cNvGrpSpPr>
            <a:grpSpLocks/>
          </p:cNvGrpSpPr>
          <p:nvPr/>
        </p:nvGrpSpPr>
        <p:grpSpPr bwMode="auto">
          <a:xfrm>
            <a:off x="0" y="609600"/>
            <a:ext cx="9161463" cy="1676400"/>
            <a:chOff x="0" y="2895600"/>
            <a:chExt cx="9161969" cy="1677035"/>
          </a:xfrm>
        </p:grpSpPr>
        <p:pic>
          <p:nvPicPr>
            <p:cNvPr id="6" name="Picture 8" descr="HD-ShadowLong.png"/>
            <p:cNvPicPr>
              <a:picLocks noChangeAspect="1"/>
            </p:cNvPicPr>
            <p:nvPr/>
          </p:nvPicPr>
          <p:blipFill>
            <a:blip r:embed="rId2"/>
            <a:srcRect l="26982" r="-217"/>
            <a:stretch>
              <a:fillRect/>
            </a:stretch>
          </p:blipFill>
          <p:spPr bwMode="auto">
            <a:xfrm>
              <a:off x="0" y="4251471"/>
              <a:ext cx="7644384" cy="321164"/>
            </a:xfrm>
            <a:prstGeom prst="rect">
              <a:avLst/>
            </a:prstGeom>
            <a:noFill/>
            <a:ln w="9525">
              <a:noFill/>
              <a:miter lim="800000"/>
              <a:headEnd/>
              <a:tailEnd/>
            </a:ln>
          </p:spPr>
        </p:pic>
        <p:pic>
          <p:nvPicPr>
            <p:cNvPr id="7" name="Picture 9" descr="HD-ShadowShort.png"/>
            <p:cNvPicPr>
              <a:picLocks noChangeAspect="1"/>
            </p:cNvPicPr>
            <p:nvPr/>
          </p:nvPicPr>
          <p:blipFill>
            <a:blip r:embed="rId3"/>
            <a:srcRect r="9871"/>
            <a:stretch>
              <a:fillRect/>
            </a:stretch>
          </p:blipFill>
          <p:spPr bwMode="auto">
            <a:xfrm>
              <a:off x="7717217" y="4259262"/>
              <a:ext cx="1444752" cy="144270"/>
            </a:xfrm>
            <a:prstGeom prst="rect">
              <a:avLst/>
            </a:prstGeom>
            <a:noFill/>
            <a:ln w="9525">
              <a:noFill/>
              <a:miter lim="800000"/>
              <a:headEnd/>
              <a:tailEnd/>
            </a:ln>
          </p:spPr>
        </p:pic>
        <p:sp>
          <p:nvSpPr>
            <p:cNvPr id="8" name="Rectangle 7"/>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0" name="Date Placeholder 4"/>
          <p:cNvSpPr>
            <a:spLocks noGrp="1"/>
          </p:cNvSpPr>
          <p:nvPr>
            <p:ph type="dt" sz="half" idx="10"/>
          </p:nvPr>
        </p:nvSpPr>
        <p:spPr/>
        <p:txBody>
          <a:bodyPr/>
          <a:lstStyle>
            <a:lvl1pPr>
              <a:defRPr/>
            </a:lvl1pPr>
          </a:lstStyle>
          <a:p>
            <a:pPr>
              <a:defRPr/>
            </a:pPr>
            <a:endParaRPr lang="en-GB"/>
          </a:p>
        </p:txBody>
      </p:sp>
      <p:sp>
        <p:nvSpPr>
          <p:cNvPr id="11" name="Footer Placeholder 5"/>
          <p:cNvSpPr>
            <a:spLocks noGrp="1"/>
          </p:cNvSpPr>
          <p:nvPr>
            <p:ph type="ftr" sz="quarter" idx="11"/>
          </p:nvPr>
        </p:nvSpPr>
        <p:spPr/>
        <p:txBody>
          <a:bodyPr/>
          <a:lstStyle>
            <a:lvl1pPr>
              <a:defRPr/>
            </a:lvl1pPr>
          </a:lstStyle>
          <a:p>
            <a:pPr>
              <a:defRPr/>
            </a:pPr>
            <a:endParaRPr lang="en-GB"/>
          </a:p>
        </p:txBody>
      </p:sp>
      <p:sp>
        <p:nvSpPr>
          <p:cNvPr id="12" name="Slide Number Placeholder 6"/>
          <p:cNvSpPr>
            <a:spLocks noGrp="1"/>
          </p:cNvSpPr>
          <p:nvPr>
            <p:ph type="sldNum" sz="quarter" idx="12"/>
          </p:nvPr>
        </p:nvSpPr>
        <p:spPr/>
        <p:txBody>
          <a:bodyPr/>
          <a:lstStyle>
            <a:lvl1pPr>
              <a:defRPr/>
            </a:lvl1pPr>
          </a:lstStyle>
          <a:p>
            <a:pPr>
              <a:defRPr/>
            </a:pPr>
            <a:fld id="{5D22392C-CD94-4264-9216-98A7AD021C64}"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5" name="Group 7"/>
          <p:cNvGrpSpPr>
            <a:grpSpLocks/>
          </p:cNvGrpSpPr>
          <p:nvPr/>
        </p:nvGrpSpPr>
        <p:grpSpPr bwMode="auto">
          <a:xfrm>
            <a:off x="0" y="4572000"/>
            <a:ext cx="9161463" cy="1676400"/>
            <a:chOff x="0" y="2895600"/>
            <a:chExt cx="9161969" cy="1677035"/>
          </a:xfrm>
        </p:grpSpPr>
        <p:pic>
          <p:nvPicPr>
            <p:cNvPr id="6" name="Picture 8" descr="HD-ShadowLong.png"/>
            <p:cNvPicPr>
              <a:picLocks noChangeAspect="1"/>
            </p:cNvPicPr>
            <p:nvPr/>
          </p:nvPicPr>
          <p:blipFill>
            <a:blip r:embed="rId2"/>
            <a:srcRect l="26982" r="-217"/>
            <a:stretch>
              <a:fillRect/>
            </a:stretch>
          </p:blipFill>
          <p:spPr bwMode="auto">
            <a:xfrm>
              <a:off x="0" y="4251471"/>
              <a:ext cx="7644384" cy="321164"/>
            </a:xfrm>
            <a:prstGeom prst="rect">
              <a:avLst/>
            </a:prstGeom>
            <a:noFill/>
            <a:ln w="9525">
              <a:noFill/>
              <a:miter lim="800000"/>
              <a:headEnd/>
              <a:tailEnd/>
            </a:ln>
          </p:spPr>
        </p:pic>
        <p:pic>
          <p:nvPicPr>
            <p:cNvPr id="7" name="Picture 9" descr="HD-ShadowShort.png"/>
            <p:cNvPicPr>
              <a:picLocks noChangeAspect="1"/>
            </p:cNvPicPr>
            <p:nvPr/>
          </p:nvPicPr>
          <p:blipFill>
            <a:blip r:embed="rId3"/>
            <a:srcRect r="9871"/>
            <a:stretch>
              <a:fillRect/>
            </a:stretch>
          </p:blipFill>
          <p:spPr bwMode="auto">
            <a:xfrm>
              <a:off x="7717217" y="4259262"/>
              <a:ext cx="1444752" cy="144270"/>
            </a:xfrm>
            <a:prstGeom prst="rect">
              <a:avLst/>
            </a:prstGeom>
            <a:noFill/>
            <a:ln w="9525">
              <a:noFill/>
              <a:miter lim="800000"/>
              <a:headEnd/>
              <a:tailEnd/>
            </a:ln>
          </p:spPr>
        </p:pic>
        <p:sp>
          <p:nvSpPr>
            <p:cNvPr id="8" name="Rectangle 7"/>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0" name="Date Placeholder 4"/>
          <p:cNvSpPr>
            <a:spLocks noGrp="1"/>
          </p:cNvSpPr>
          <p:nvPr>
            <p:ph type="dt" sz="half" idx="10"/>
          </p:nvPr>
        </p:nvSpPr>
        <p:spPr/>
        <p:txBody>
          <a:bodyPr/>
          <a:lstStyle>
            <a:lvl1pPr>
              <a:defRPr/>
            </a:lvl1pPr>
          </a:lstStyle>
          <a:p>
            <a:pPr>
              <a:defRPr/>
            </a:pPr>
            <a:endParaRPr lang="en-GB"/>
          </a:p>
        </p:txBody>
      </p:sp>
      <p:sp>
        <p:nvSpPr>
          <p:cNvPr id="11" name="Footer Placeholder 5"/>
          <p:cNvSpPr>
            <a:spLocks noGrp="1"/>
          </p:cNvSpPr>
          <p:nvPr>
            <p:ph type="ftr" sz="quarter" idx="11"/>
          </p:nvPr>
        </p:nvSpPr>
        <p:spPr/>
        <p:txBody>
          <a:bodyPr/>
          <a:lstStyle>
            <a:lvl1pPr>
              <a:defRPr/>
            </a:lvl1pPr>
          </a:lstStyle>
          <a:p>
            <a:pPr>
              <a:defRPr/>
            </a:pPr>
            <a:endParaRPr lang="en-GB"/>
          </a:p>
        </p:txBody>
      </p:sp>
      <p:sp>
        <p:nvSpPr>
          <p:cNvPr id="12" name="Slide Number Placeholder 6"/>
          <p:cNvSpPr>
            <a:spLocks noGrp="1"/>
          </p:cNvSpPr>
          <p:nvPr>
            <p:ph type="sldNum" sz="quarter" idx="12"/>
          </p:nvPr>
        </p:nvSpPr>
        <p:spPr>
          <a:xfrm>
            <a:off x="7856538" y="4711700"/>
            <a:ext cx="1149350" cy="1090613"/>
          </a:xfrm>
        </p:spPr>
        <p:txBody>
          <a:bodyPr/>
          <a:lstStyle>
            <a:lvl1pPr>
              <a:defRPr/>
            </a:lvl1pPr>
          </a:lstStyle>
          <a:p>
            <a:pPr>
              <a:defRPr/>
            </a:pPr>
            <a:fld id="{703FADA9-67FA-43BC-ABD9-66A2066F5861}"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5" name="Group 7"/>
          <p:cNvGrpSpPr>
            <a:grpSpLocks/>
          </p:cNvGrpSpPr>
          <p:nvPr/>
        </p:nvGrpSpPr>
        <p:grpSpPr bwMode="auto">
          <a:xfrm>
            <a:off x="0" y="4572000"/>
            <a:ext cx="9161463" cy="1676400"/>
            <a:chOff x="0" y="2895600"/>
            <a:chExt cx="9161969" cy="1677035"/>
          </a:xfrm>
        </p:grpSpPr>
        <p:pic>
          <p:nvPicPr>
            <p:cNvPr id="6" name="Picture 8" descr="HD-ShadowLong.png"/>
            <p:cNvPicPr>
              <a:picLocks noChangeAspect="1"/>
            </p:cNvPicPr>
            <p:nvPr/>
          </p:nvPicPr>
          <p:blipFill>
            <a:blip r:embed="rId2"/>
            <a:srcRect l="26982" r="-217"/>
            <a:stretch>
              <a:fillRect/>
            </a:stretch>
          </p:blipFill>
          <p:spPr bwMode="auto">
            <a:xfrm>
              <a:off x="0" y="4251471"/>
              <a:ext cx="7644384" cy="321164"/>
            </a:xfrm>
            <a:prstGeom prst="rect">
              <a:avLst/>
            </a:prstGeom>
            <a:noFill/>
            <a:ln w="9525">
              <a:noFill/>
              <a:miter lim="800000"/>
              <a:headEnd/>
              <a:tailEnd/>
            </a:ln>
          </p:spPr>
        </p:pic>
        <p:pic>
          <p:nvPicPr>
            <p:cNvPr id="7" name="Picture 9" descr="HD-ShadowShort.png"/>
            <p:cNvPicPr>
              <a:picLocks noChangeAspect="1"/>
            </p:cNvPicPr>
            <p:nvPr/>
          </p:nvPicPr>
          <p:blipFill>
            <a:blip r:embed="rId3"/>
            <a:srcRect r="9871"/>
            <a:stretch>
              <a:fillRect/>
            </a:stretch>
          </p:blipFill>
          <p:spPr bwMode="auto">
            <a:xfrm>
              <a:off x="7717217" y="4259262"/>
              <a:ext cx="1444752" cy="144270"/>
            </a:xfrm>
            <a:prstGeom prst="rect">
              <a:avLst/>
            </a:prstGeom>
            <a:noFill/>
            <a:ln w="9525">
              <a:noFill/>
              <a:miter lim="800000"/>
              <a:headEnd/>
              <a:tailEnd/>
            </a:ln>
          </p:spPr>
        </p:pic>
        <p:sp>
          <p:nvSpPr>
            <p:cNvPr id="8" name="Rectangle 7"/>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0" name="Date Placeholder 4"/>
          <p:cNvSpPr>
            <a:spLocks noGrp="1"/>
          </p:cNvSpPr>
          <p:nvPr>
            <p:ph type="dt" sz="half" idx="10"/>
          </p:nvPr>
        </p:nvSpPr>
        <p:spPr/>
        <p:txBody>
          <a:bodyPr/>
          <a:lstStyle>
            <a:lvl1pPr>
              <a:defRPr/>
            </a:lvl1pPr>
          </a:lstStyle>
          <a:p>
            <a:pPr>
              <a:defRPr/>
            </a:pPr>
            <a:endParaRPr lang="en-GB"/>
          </a:p>
        </p:txBody>
      </p:sp>
      <p:sp>
        <p:nvSpPr>
          <p:cNvPr id="11" name="Footer Placeholder 5"/>
          <p:cNvSpPr>
            <a:spLocks noGrp="1"/>
          </p:cNvSpPr>
          <p:nvPr>
            <p:ph type="ftr" sz="quarter" idx="11"/>
          </p:nvPr>
        </p:nvSpPr>
        <p:spPr/>
        <p:txBody>
          <a:bodyPr/>
          <a:lstStyle>
            <a:lvl1pPr>
              <a:defRPr/>
            </a:lvl1pPr>
          </a:lstStyle>
          <a:p>
            <a:pPr>
              <a:defRPr/>
            </a:pPr>
            <a:endParaRPr lang="en-GB"/>
          </a:p>
        </p:txBody>
      </p:sp>
      <p:sp>
        <p:nvSpPr>
          <p:cNvPr id="12" name="Slide Number Placeholder 6"/>
          <p:cNvSpPr>
            <a:spLocks noGrp="1"/>
          </p:cNvSpPr>
          <p:nvPr>
            <p:ph type="sldNum" sz="quarter" idx="12"/>
          </p:nvPr>
        </p:nvSpPr>
        <p:spPr>
          <a:xfrm>
            <a:off x="7856538" y="4711700"/>
            <a:ext cx="1149350" cy="1090613"/>
          </a:xfrm>
        </p:spPr>
        <p:txBody>
          <a:bodyPr/>
          <a:lstStyle>
            <a:lvl1pPr>
              <a:defRPr/>
            </a:lvl1pPr>
          </a:lstStyle>
          <a:p>
            <a:pPr>
              <a:defRPr/>
            </a:pPr>
            <a:fld id="{9FE28D6D-BD7A-4258-ABFB-4224F1CF8FD1}"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5" name="Group 7"/>
          <p:cNvGrpSpPr>
            <a:grpSpLocks/>
          </p:cNvGrpSpPr>
          <p:nvPr/>
        </p:nvGrpSpPr>
        <p:grpSpPr bwMode="auto">
          <a:xfrm>
            <a:off x="0" y="4572000"/>
            <a:ext cx="9161463" cy="1676400"/>
            <a:chOff x="0" y="2895600"/>
            <a:chExt cx="9161969" cy="1677035"/>
          </a:xfrm>
        </p:grpSpPr>
        <p:pic>
          <p:nvPicPr>
            <p:cNvPr id="6" name="Picture 8" descr="HD-ShadowLong.png"/>
            <p:cNvPicPr>
              <a:picLocks noChangeAspect="1"/>
            </p:cNvPicPr>
            <p:nvPr/>
          </p:nvPicPr>
          <p:blipFill>
            <a:blip r:embed="rId2"/>
            <a:srcRect l="26982" r="-217"/>
            <a:stretch>
              <a:fillRect/>
            </a:stretch>
          </p:blipFill>
          <p:spPr bwMode="auto">
            <a:xfrm>
              <a:off x="0" y="4251471"/>
              <a:ext cx="7644384" cy="321164"/>
            </a:xfrm>
            <a:prstGeom prst="rect">
              <a:avLst/>
            </a:prstGeom>
            <a:noFill/>
            <a:ln w="9525">
              <a:noFill/>
              <a:miter lim="800000"/>
              <a:headEnd/>
              <a:tailEnd/>
            </a:ln>
          </p:spPr>
        </p:pic>
        <p:pic>
          <p:nvPicPr>
            <p:cNvPr id="7" name="Picture 9" descr="HD-ShadowShort.png"/>
            <p:cNvPicPr>
              <a:picLocks noChangeAspect="1"/>
            </p:cNvPicPr>
            <p:nvPr/>
          </p:nvPicPr>
          <p:blipFill>
            <a:blip r:embed="rId3"/>
            <a:srcRect r="9871"/>
            <a:stretch>
              <a:fillRect/>
            </a:stretch>
          </p:blipFill>
          <p:spPr bwMode="auto">
            <a:xfrm>
              <a:off x="7717217" y="4259262"/>
              <a:ext cx="1444752" cy="144270"/>
            </a:xfrm>
            <a:prstGeom prst="rect">
              <a:avLst/>
            </a:prstGeom>
            <a:noFill/>
            <a:ln w="9525">
              <a:noFill/>
              <a:miter lim="800000"/>
              <a:headEnd/>
              <a:tailEnd/>
            </a:ln>
          </p:spPr>
        </p:pic>
        <p:sp>
          <p:nvSpPr>
            <p:cNvPr id="8" name="Rectangle 7"/>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0" name="TextBox 9"/>
          <p:cNvSpPr txBox="1"/>
          <p:nvPr/>
        </p:nvSpPr>
        <p:spPr>
          <a:xfrm>
            <a:off x="271463" y="747713"/>
            <a:ext cx="533400" cy="585787"/>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eaLnBrk="1" hangingPunct="1">
              <a:defRPr/>
            </a:pPr>
            <a:r>
              <a:rPr lang="en-US" sz="7200" dirty="0">
                <a:effectLst/>
              </a:rPr>
              <a:t>“</a:t>
            </a:r>
          </a:p>
        </p:txBody>
      </p:sp>
      <p:sp>
        <p:nvSpPr>
          <p:cNvPr id="11" name="TextBox 10"/>
          <p:cNvSpPr txBox="1"/>
          <p:nvPr/>
        </p:nvSpPr>
        <p:spPr>
          <a:xfrm>
            <a:off x="6967538" y="2998788"/>
            <a:ext cx="4572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eaLnBrk="1" hangingPunct="1">
              <a:defRPr/>
            </a:pPr>
            <a:r>
              <a:rPr lang="en-US" sz="7200" dirty="0">
                <a:effectLst/>
              </a:rPr>
              <a:t>”</a:t>
            </a:r>
          </a:p>
        </p:txBody>
      </p:sp>
      <p:sp>
        <p:nvSpPr>
          <p:cNvPr id="2" name="Title 1"/>
          <p:cNvSpPr>
            <a:spLocks noGrp="1"/>
          </p:cNvSpPr>
          <p:nvPr>
            <p:ph type="title"/>
          </p:nvPr>
        </p:nvSpPr>
        <p:spPr>
          <a:xfrm>
            <a:off x="767921" y="616983"/>
            <a:ext cx="6425147" cy="3036061"/>
          </a:xfrm>
        </p:spPr>
        <p:txBody>
          <a:bodyP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531638" y="4710340"/>
            <a:ext cx="6903919"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3" name="Date Placeholder 4"/>
          <p:cNvSpPr>
            <a:spLocks noGrp="1"/>
          </p:cNvSpPr>
          <p:nvPr>
            <p:ph type="dt" sz="half" idx="14"/>
          </p:nvPr>
        </p:nvSpPr>
        <p:spPr/>
        <p:txBody>
          <a:bodyPr/>
          <a:lstStyle>
            <a:lvl1pPr>
              <a:defRPr/>
            </a:lvl1pPr>
          </a:lstStyle>
          <a:p>
            <a:pPr>
              <a:defRPr/>
            </a:pPr>
            <a:endParaRPr lang="en-GB"/>
          </a:p>
        </p:txBody>
      </p:sp>
      <p:sp>
        <p:nvSpPr>
          <p:cNvPr id="14" name="Footer Placeholder 5"/>
          <p:cNvSpPr>
            <a:spLocks noGrp="1"/>
          </p:cNvSpPr>
          <p:nvPr>
            <p:ph type="ftr" sz="quarter" idx="15"/>
          </p:nvPr>
        </p:nvSpPr>
        <p:spPr/>
        <p:txBody>
          <a:bodyPr/>
          <a:lstStyle>
            <a:lvl1pPr>
              <a:defRPr/>
            </a:lvl1pPr>
          </a:lstStyle>
          <a:p>
            <a:pPr>
              <a:defRPr/>
            </a:pPr>
            <a:endParaRPr lang="en-GB"/>
          </a:p>
        </p:txBody>
      </p:sp>
      <p:sp>
        <p:nvSpPr>
          <p:cNvPr id="15" name="Slide Number Placeholder 6"/>
          <p:cNvSpPr>
            <a:spLocks noGrp="1"/>
          </p:cNvSpPr>
          <p:nvPr>
            <p:ph type="sldNum" sz="quarter" idx="16"/>
          </p:nvPr>
        </p:nvSpPr>
        <p:spPr>
          <a:xfrm>
            <a:off x="7856538" y="4710113"/>
            <a:ext cx="1149350" cy="1090612"/>
          </a:xfrm>
        </p:spPr>
        <p:txBody>
          <a:bodyPr/>
          <a:lstStyle>
            <a:lvl1pPr>
              <a:defRPr/>
            </a:lvl1pPr>
          </a:lstStyle>
          <a:p>
            <a:pPr>
              <a:defRPr/>
            </a:pPr>
            <a:fld id="{B80AC7F4-CB03-47D1-8FFB-37863B8ACFE8}"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5" name="Group 7"/>
          <p:cNvGrpSpPr>
            <a:grpSpLocks/>
          </p:cNvGrpSpPr>
          <p:nvPr/>
        </p:nvGrpSpPr>
        <p:grpSpPr bwMode="auto">
          <a:xfrm>
            <a:off x="0" y="4572000"/>
            <a:ext cx="9161463" cy="1676400"/>
            <a:chOff x="0" y="2895600"/>
            <a:chExt cx="9161969" cy="1677035"/>
          </a:xfrm>
        </p:grpSpPr>
        <p:pic>
          <p:nvPicPr>
            <p:cNvPr id="6" name="Picture 8" descr="HD-ShadowLong.png"/>
            <p:cNvPicPr>
              <a:picLocks noChangeAspect="1"/>
            </p:cNvPicPr>
            <p:nvPr/>
          </p:nvPicPr>
          <p:blipFill>
            <a:blip r:embed="rId2"/>
            <a:srcRect l="26982" r="-217"/>
            <a:stretch>
              <a:fillRect/>
            </a:stretch>
          </p:blipFill>
          <p:spPr bwMode="auto">
            <a:xfrm>
              <a:off x="0" y="4251471"/>
              <a:ext cx="7644384" cy="321164"/>
            </a:xfrm>
            <a:prstGeom prst="rect">
              <a:avLst/>
            </a:prstGeom>
            <a:noFill/>
            <a:ln w="9525">
              <a:noFill/>
              <a:miter lim="800000"/>
              <a:headEnd/>
              <a:tailEnd/>
            </a:ln>
          </p:spPr>
        </p:pic>
        <p:pic>
          <p:nvPicPr>
            <p:cNvPr id="7" name="Picture 9" descr="HD-ShadowShort.png"/>
            <p:cNvPicPr>
              <a:picLocks noChangeAspect="1"/>
            </p:cNvPicPr>
            <p:nvPr/>
          </p:nvPicPr>
          <p:blipFill>
            <a:blip r:embed="rId3"/>
            <a:srcRect r="9871"/>
            <a:stretch>
              <a:fillRect/>
            </a:stretch>
          </p:blipFill>
          <p:spPr bwMode="auto">
            <a:xfrm>
              <a:off x="7717217" y="4259262"/>
              <a:ext cx="1444752" cy="144270"/>
            </a:xfrm>
            <a:prstGeom prst="rect">
              <a:avLst/>
            </a:prstGeom>
            <a:noFill/>
            <a:ln w="9525">
              <a:noFill/>
              <a:miter lim="800000"/>
              <a:headEnd/>
              <a:tailEnd/>
            </a:ln>
          </p:spPr>
        </p:pic>
        <p:sp>
          <p:nvSpPr>
            <p:cNvPr id="8" name="Rectangle 7"/>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0" name="Date Placeholder 4"/>
          <p:cNvSpPr>
            <a:spLocks noGrp="1"/>
          </p:cNvSpPr>
          <p:nvPr>
            <p:ph type="dt" sz="half" idx="10"/>
          </p:nvPr>
        </p:nvSpPr>
        <p:spPr/>
        <p:txBody>
          <a:bodyPr/>
          <a:lstStyle>
            <a:lvl1pPr>
              <a:defRPr/>
            </a:lvl1pPr>
          </a:lstStyle>
          <a:p>
            <a:pPr>
              <a:defRPr/>
            </a:pPr>
            <a:endParaRPr lang="en-GB"/>
          </a:p>
        </p:txBody>
      </p:sp>
      <p:sp>
        <p:nvSpPr>
          <p:cNvPr id="11" name="Footer Placeholder 5"/>
          <p:cNvSpPr>
            <a:spLocks noGrp="1"/>
          </p:cNvSpPr>
          <p:nvPr>
            <p:ph type="ftr" sz="quarter" idx="11"/>
          </p:nvPr>
        </p:nvSpPr>
        <p:spPr/>
        <p:txBody>
          <a:bodyPr/>
          <a:lstStyle>
            <a:lvl1pPr>
              <a:defRPr/>
            </a:lvl1pPr>
          </a:lstStyle>
          <a:p>
            <a:pPr>
              <a:defRPr/>
            </a:pPr>
            <a:endParaRPr lang="en-GB"/>
          </a:p>
        </p:txBody>
      </p:sp>
      <p:sp>
        <p:nvSpPr>
          <p:cNvPr id="12" name="Slide Number Placeholder 6"/>
          <p:cNvSpPr>
            <a:spLocks noGrp="1"/>
          </p:cNvSpPr>
          <p:nvPr>
            <p:ph type="sldNum" sz="quarter" idx="12"/>
          </p:nvPr>
        </p:nvSpPr>
        <p:spPr>
          <a:xfrm>
            <a:off x="7856538" y="4710113"/>
            <a:ext cx="1149350" cy="1090612"/>
          </a:xfrm>
        </p:spPr>
        <p:txBody>
          <a:bodyPr/>
          <a:lstStyle>
            <a:lvl1pPr>
              <a:defRPr/>
            </a:lvl1pPr>
          </a:lstStyle>
          <a:p>
            <a:pPr>
              <a:defRPr/>
            </a:pPr>
            <a:fld id="{DDC7C0EA-0573-4757-B109-E9BA53BCC172}" type="slidenum">
              <a:rPr lang="en-GB"/>
              <a:pPr>
                <a:defRPr/>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13" name="Group 7"/>
          <p:cNvGrpSpPr>
            <a:grpSpLocks/>
          </p:cNvGrpSpPr>
          <p:nvPr/>
        </p:nvGrpSpPr>
        <p:grpSpPr bwMode="auto">
          <a:xfrm>
            <a:off x="0" y="609600"/>
            <a:ext cx="9161463" cy="1676400"/>
            <a:chOff x="0" y="2895600"/>
            <a:chExt cx="9161969" cy="1677035"/>
          </a:xfrm>
        </p:grpSpPr>
        <p:pic>
          <p:nvPicPr>
            <p:cNvPr id="14" name="Picture 8" descr="HD-ShadowLong.png"/>
            <p:cNvPicPr>
              <a:picLocks noChangeAspect="1"/>
            </p:cNvPicPr>
            <p:nvPr/>
          </p:nvPicPr>
          <p:blipFill>
            <a:blip r:embed="rId2"/>
            <a:srcRect l="26982" r="-217"/>
            <a:stretch>
              <a:fillRect/>
            </a:stretch>
          </p:blipFill>
          <p:spPr bwMode="auto">
            <a:xfrm>
              <a:off x="0" y="4251471"/>
              <a:ext cx="7644384" cy="321164"/>
            </a:xfrm>
            <a:prstGeom prst="rect">
              <a:avLst/>
            </a:prstGeom>
            <a:noFill/>
            <a:ln w="9525">
              <a:noFill/>
              <a:miter lim="800000"/>
              <a:headEnd/>
              <a:tailEnd/>
            </a:ln>
          </p:spPr>
        </p:pic>
        <p:pic>
          <p:nvPicPr>
            <p:cNvPr id="16" name="Picture 9" descr="HD-ShadowShort.png"/>
            <p:cNvPicPr>
              <a:picLocks noChangeAspect="1"/>
            </p:cNvPicPr>
            <p:nvPr/>
          </p:nvPicPr>
          <p:blipFill>
            <a:blip r:embed="rId3"/>
            <a:srcRect r="9871"/>
            <a:stretch>
              <a:fillRect/>
            </a:stretch>
          </p:blipFill>
          <p:spPr bwMode="auto">
            <a:xfrm>
              <a:off x="7717217" y="4259262"/>
              <a:ext cx="1444752" cy="144270"/>
            </a:xfrm>
            <a:prstGeom prst="rect">
              <a:avLst/>
            </a:prstGeom>
            <a:noFill/>
            <a:ln w="9525">
              <a:noFill/>
              <a:miter lim="800000"/>
              <a:headEnd/>
              <a:tailEnd/>
            </a:ln>
          </p:spPr>
        </p:pic>
        <p:sp>
          <p:nvSpPr>
            <p:cNvPr id="17" name="Rectangle 16"/>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539777" y="3015290"/>
            <a:ext cx="2194560" cy="2913513"/>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9" name="Date Placeholder 2"/>
          <p:cNvSpPr>
            <a:spLocks noGrp="1"/>
          </p:cNvSpPr>
          <p:nvPr>
            <p:ph type="dt" sz="half" idx="18"/>
          </p:nvPr>
        </p:nvSpPr>
        <p:spPr/>
        <p:txBody>
          <a:bodyPr/>
          <a:lstStyle>
            <a:lvl1pPr>
              <a:defRPr/>
            </a:lvl1pPr>
          </a:lstStyle>
          <a:p>
            <a:pPr>
              <a:defRPr/>
            </a:pPr>
            <a:endParaRPr lang="en-GB"/>
          </a:p>
        </p:txBody>
      </p:sp>
      <p:sp>
        <p:nvSpPr>
          <p:cNvPr id="20" name="Footer Placeholder 3"/>
          <p:cNvSpPr>
            <a:spLocks noGrp="1"/>
          </p:cNvSpPr>
          <p:nvPr>
            <p:ph type="ftr" sz="quarter" idx="19"/>
          </p:nvPr>
        </p:nvSpPr>
        <p:spPr/>
        <p:txBody>
          <a:bodyPr/>
          <a:lstStyle>
            <a:lvl1pPr>
              <a:defRPr/>
            </a:lvl1pPr>
          </a:lstStyle>
          <a:p>
            <a:pPr>
              <a:defRPr/>
            </a:pPr>
            <a:endParaRPr lang="en-GB"/>
          </a:p>
        </p:txBody>
      </p:sp>
      <p:sp>
        <p:nvSpPr>
          <p:cNvPr id="21" name="Slide Number Placeholder 4"/>
          <p:cNvSpPr>
            <a:spLocks noGrp="1"/>
          </p:cNvSpPr>
          <p:nvPr>
            <p:ph type="sldNum" sz="quarter" idx="20"/>
          </p:nvPr>
        </p:nvSpPr>
        <p:spPr/>
        <p:txBody>
          <a:bodyPr/>
          <a:lstStyle>
            <a:lvl1pPr>
              <a:defRPr/>
            </a:lvl1pPr>
          </a:lstStyle>
          <a:p>
            <a:pPr>
              <a:defRPr/>
            </a:pPr>
            <a:fld id="{E74555F1-8262-43E9-B5E7-C6A1386521AC}" type="slidenum">
              <a:rPr lang="en-GB"/>
              <a:pPr>
                <a:defRPr/>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12" name="Group 7"/>
          <p:cNvGrpSpPr>
            <a:grpSpLocks/>
          </p:cNvGrpSpPr>
          <p:nvPr/>
        </p:nvGrpSpPr>
        <p:grpSpPr bwMode="auto">
          <a:xfrm>
            <a:off x="0" y="609600"/>
            <a:ext cx="9161463" cy="1676400"/>
            <a:chOff x="0" y="2895600"/>
            <a:chExt cx="9161969" cy="1677035"/>
          </a:xfrm>
        </p:grpSpPr>
        <p:pic>
          <p:nvPicPr>
            <p:cNvPr id="13" name="Picture 8" descr="HD-ShadowLong.png"/>
            <p:cNvPicPr>
              <a:picLocks noChangeAspect="1"/>
            </p:cNvPicPr>
            <p:nvPr/>
          </p:nvPicPr>
          <p:blipFill>
            <a:blip r:embed="rId2"/>
            <a:srcRect l="26982" r="-217"/>
            <a:stretch>
              <a:fillRect/>
            </a:stretch>
          </p:blipFill>
          <p:spPr bwMode="auto">
            <a:xfrm>
              <a:off x="0" y="4251471"/>
              <a:ext cx="7644384" cy="321164"/>
            </a:xfrm>
            <a:prstGeom prst="rect">
              <a:avLst/>
            </a:prstGeom>
            <a:noFill/>
            <a:ln w="9525">
              <a:noFill/>
              <a:miter lim="800000"/>
              <a:headEnd/>
              <a:tailEnd/>
            </a:ln>
          </p:spPr>
        </p:pic>
        <p:pic>
          <p:nvPicPr>
            <p:cNvPr id="14" name="Picture 9" descr="HD-ShadowShort.png"/>
            <p:cNvPicPr>
              <a:picLocks noChangeAspect="1"/>
            </p:cNvPicPr>
            <p:nvPr/>
          </p:nvPicPr>
          <p:blipFill>
            <a:blip r:embed="rId3"/>
            <a:srcRect r="9871"/>
            <a:stretch>
              <a:fillRect/>
            </a:stretch>
          </p:blipFill>
          <p:spPr bwMode="auto">
            <a:xfrm>
              <a:off x="7717217" y="4259262"/>
              <a:ext cx="1444752" cy="144270"/>
            </a:xfrm>
            <a:prstGeom prst="rect">
              <a:avLst/>
            </a:prstGeom>
            <a:noFill/>
            <a:ln w="9525">
              <a:noFill/>
              <a:miter lim="800000"/>
              <a:headEnd/>
              <a:tailEnd/>
            </a:ln>
          </p:spPr>
        </p:pic>
        <p:sp>
          <p:nvSpPr>
            <p:cNvPr id="15" name="Rectangle 14"/>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21" name="Text Placeholder 3"/>
          <p:cNvSpPr>
            <a:spLocks noGrp="1"/>
          </p:cNvSpPr>
          <p:nvPr>
            <p:ph type="body" sz="half" idx="18"/>
          </p:nvPr>
        </p:nvSpPr>
        <p:spPr>
          <a:xfrm>
            <a:off x="532391" y="4873765"/>
            <a:ext cx="2192257" cy="1062422"/>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24" name="Text Placeholder 3"/>
          <p:cNvSpPr>
            <a:spLocks noGrp="1"/>
          </p:cNvSpPr>
          <p:nvPr>
            <p:ph type="body" sz="half" idx="19"/>
          </p:nvPr>
        </p:nvSpPr>
        <p:spPr>
          <a:xfrm>
            <a:off x="2869483" y="4873764"/>
            <a:ext cx="2218004" cy="1062422"/>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27" name="Text Placeholder 3"/>
          <p:cNvSpPr>
            <a:spLocks noGrp="1"/>
          </p:cNvSpPr>
          <p:nvPr>
            <p:ph type="body" sz="half" idx="20"/>
          </p:nvPr>
        </p:nvSpPr>
        <p:spPr>
          <a:xfrm>
            <a:off x="5230934" y="4873762"/>
            <a:ext cx="2197239" cy="1062422"/>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7" name="Date Placeholder 2"/>
          <p:cNvSpPr>
            <a:spLocks noGrp="1"/>
          </p:cNvSpPr>
          <p:nvPr>
            <p:ph type="dt" sz="half" idx="23"/>
          </p:nvPr>
        </p:nvSpPr>
        <p:spPr/>
        <p:txBody>
          <a:bodyPr/>
          <a:lstStyle>
            <a:lvl1pPr>
              <a:defRPr/>
            </a:lvl1pPr>
          </a:lstStyle>
          <a:p>
            <a:pPr>
              <a:defRPr/>
            </a:pPr>
            <a:endParaRPr lang="en-GB"/>
          </a:p>
        </p:txBody>
      </p:sp>
      <p:sp>
        <p:nvSpPr>
          <p:cNvPr id="18" name="Footer Placeholder 3"/>
          <p:cNvSpPr>
            <a:spLocks noGrp="1"/>
          </p:cNvSpPr>
          <p:nvPr>
            <p:ph type="ftr" sz="quarter" idx="24"/>
          </p:nvPr>
        </p:nvSpPr>
        <p:spPr/>
        <p:txBody>
          <a:bodyPr/>
          <a:lstStyle>
            <a:lvl1pPr>
              <a:defRPr/>
            </a:lvl1pPr>
          </a:lstStyle>
          <a:p>
            <a:pPr>
              <a:defRPr/>
            </a:pPr>
            <a:endParaRPr lang="en-GB"/>
          </a:p>
        </p:txBody>
      </p:sp>
      <p:sp>
        <p:nvSpPr>
          <p:cNvPr id="28" name="Slide Number Placeholder 4"/>
          <p:cNvSpPr>
            <a:spLocks noGrp="1"/>
          </p:cNvSpPr>
          <p:nvPr>
            <p:ph type="sldNum" sz="quarter" idx="25"/>
          </p:nvPr>
        </p:nvSpPr>
        <p:spPr/>
        <p:txBody>
          <a:bodyPr/>
          <a:lstStyle>
            <a:lvl1pPr>
              <a:defRPr/>
            </a:lvl1pPr>
          </a:lstStyle>
          <a:p>
            <a:pPr>
              <a:defRPr/>
            </a:pPr>
            <a:fld id="{98099F65-38A4-4913-AE37-451F97319437}" type="slidenum">
              <a:rPr lang="en-GB"/>
              <a:pPr>
                <a:defRPr/>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4" name="Group 7"/>
          <p:cNvGrpSpPr>
            <a:grpSpLocks/>
          </p:cNvGrpSpPr>
          <p:nvPr/>
        </p:nvGrpSpPr>
        <p:grpSpPr bwMode="auto">
          <a:xfrm>
            <a:off x="0" y="609600"/>
            <a:ext cx="9161463" cy="1676400"/>
            <a:chOff x="0" y="2895600"/>
            <a:chExt cx="9161969" cy="1677035"/>
          </a:xfrm>
        </p:grpSpPr>
        <p:pic>
          <p:nvPicPr>
            <p:cNvPr id="5" name="Picture 8" descr="HD-ShadowLong.png"/>
            <p:cNvPicPr>
              <a:picLocks noChangeAspect="1"/>
            </p:cNvPicPr>
            <p:nvPr/>
          </p:nvPicPr>
          <p:blipFill>
            <a:blip r:embed="rId2"/>
            <a:srcRect l="26982" r="-217"/>
            <a:stretch>
              <a:fillRect/>
            </a:stretch>
          </p:blipFill>
          <p:spPr bwMode="auto">
            <a:xfrm>
              <a:off x="0" y="4251471"/>
              <a:ext cx="7644384" cy="321164"/>
            </a:xfrm>
            <a:prstGeom prst="rect">
              <a:avLst/>
            </a:prstGeom>
            <a:noFill/>
            <a:ln w="9525">
              <a:noFill/>
              <a:miter lim="800000"/>
              <a:headEnd/>
              <a:tailEnd/>
            </a:ln>
          </p:spPr>
        </p:pic>
        <p:pic>
          <p:nvPicPr>
            <p:cNvPr id="6" name="Picture 9" descr="HD-ShadowShort.png"/>
            <p:cNvPicPr>
              <a:picLocks noChangeAspect="1"/>
            </p:cNvPicPr>
            <p:nvPr/>
          </p:nvPicPr>
          <p:blipFill>
            <a:blip r:embed="rId3"/>
            <a:srcRect r="9871"/>
            <a:stretch>
              <a:fillRect/>
            </a:stretch>
          </p:blipFill>
          <p:spPr bwMode="auto">
            <a:xfrm>
              <a:off x="7717217" y="4259262"/>
              <a:ext cx="1444752" cy="144270"/>
            </a:xfrm>
            <a:prstGeom prst="rect">
              <a:avLst/>
            </a:prstGeom>
            <a:noFill/>
            <a:ln w="9525">
              <a:noFill/>
              <a:miter lim="800000"/>
              <a:headEnd/>
              <a:tailEnd/>
            </a:ln>
          </p:spPr>
        </p:pic>
        <p:sp>
          <p:nvSpPr>
            <p:cNvPr id="7" name="Rectangle 6"/>
            <p:cNvSpPr/>
            <p:nvPr/>
          </p:nvSpPr>
          <p:spPr>
            <a:xfrm>
              <a:off x="0" y="2895600"/>
              <a:ext cx="7566443" cy="136894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7710914" y="2895600"/>
              <a:ext cx="1433591" cy="1368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GB"/>
          </a:p>
        </p:txBody>
      </p:sp>
      <p:sp>
        <p:nvSpPr>
          <p:cNvPr id="10" name="Footer Placeholder 4"/>
          <p:cNvSpPr>
            <a:spLocks noGrp="1"/>
          </p:cNvSpPr>
          <p:nvPr>
            <p:ph type="ftr" sz="quarter" idx="11"/>
          </p:nvPr>
        </p:nvSpPr>
        <p:spPr/>
        <p:txBody>
          <a:bodyPr/>
          <a:lstStyle>
            <a:lvl1pPr>
              <a:defRPr/>
            </a:lvl1pPr>
          </a:lstStyle>
          <a:p>
            <a:pPr>
              <a:defRPr/>
            </a:pPr>
            <a:endParaRPr lang="en-GB"/>
          </a:p>
        </p:txBody>
      </p:sp>
      <p:sp>
        <p:nvSpPr>
          <p:cNvPr id="11" name="Slide Number Placeholder 5"/>
          <p:cNvSpPr>
            <a:spLocks noGrp="1"/>
          </p:cNvSpPr>
          <p:nvPr>
            <p:ph type="sldNum" sz="quarter" idx="12"/>
          </p:nvPr>
        </p:nvSpPr>
        <p:spPr/>
        <p:txBody>
          <a:bodyPr/>
          <a:lstStyle>
            <a:lvl1pPr>
              <a:defRPr/>
            </a:lvl1pPr>
          </a:lstStyle>
          <a:p>
            <a:pPr>
              <a:defRPr/>
            </a:pPr>
            <a:fld id="{AE8AFDA1-AF40-4B60-918A-E8002C6A3838}" type="slidenum">
              <a:rPr lang="en-GB"/>
              <a:pPr>
                <a:defRPr/>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4" name="Group 7"/>
          <p:cNvGrpSpPr>
            <a:grpSpLocks/>
          </p:cNvGrpSpPr>
          <p:nvPr/>
        </p:nvGrpSpPr>
        <p:grpSpPr bwMode="auto">
          <a:xfrm rot="5400000">
            <a:off x="4575175" y="2747963"/>
            <a:ext cx="6862763" cy="1366837"/>
            <a:chOff x="2281445" y="609600"/>
            <a:chExt cx="6862555" cy="1368199"/>
          </a:xfrm>
        </p:grpSpPr>
        <p:sp>
          <p:nvSpPr>
            <p:cNvPr id="5" name="Rectangle 4"/>
            <p:cNvSpPr/>
            <p:nvPr/>
          </p:nvSpPr>
          <p:spPr>
            <a:xfrm>
              <a:off x="2281445" y="609600"/>
              <a:ext cx="5286215" cy="136819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7710530" y="609600"/>
              <a:ext cx="1433470" cy="1368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a:xfrm>
            <a:off x="5029200" y="5935663"/>
            <a:ext cx="2057400" cy="365125"/>
          </a:xfrm>
        </p:spPr>
        <p:txBody>
          <a:bodyPr/>
          <a:lstStyle>
            <a:lvl1pPr>
              <a:defRPr/>
            </a:lvl1pPr>
          </a:lstStyle>
          <a:p>
            <a:pPr>
              <a:defRPr/>
            </a:pPr>
            <a:endParaRPr lang="en-GB"/>
          </a:p>
        </p:txBody>
      </p:sp>
      <p:sp>
        <p:nvSpPr>
          <p:cNvPr id="8" name="Footer Placeholder 4"/>
          <p:cNvSpPr>
            <a:spLocks noGrp="1"/>
          </p:cNvSpPr>
          <p:nvPr>
            <p:ph type="ftr" sz="quarter" idx="11"/>
          </p:nvPr>
        </p:nvSpPr>
        <p:spPr>
          <a:xfrm>
            <a:off x="509588" y="5935663"/>
            <a:ext cx="4519612" cy="365125"/>
          </a:xfrm>
        </p:spPr>
        <p:txBody>
          <a:bodyPr/>
          <a:lstStyle>
            <a:lvl1pPr>
              <a:defRPr/>
            </a:lvl1pPr>
          </a:lstStyle>
          <a:p>
            <a:pPr>
              <a:defRPr/>
            </a:pPr>
            <a:endParaRPr lang="en-GB"/>
          </a:p>
        </p:txBody>
      </p:sp>
      <p:sp>
        <p:nvSpPr>
          <p:cNvPr id="9" name="Slide Number Placeholder 5"/>
          <p:cNvSpPr>
            <a:spLocks noGrp="1"/>
          </p:cNvSpPr>
          <p:nvPr>
            <p:ph type="sldNum" sz="quarter" idx="12"/>
          </p:nvPr>
        </p:nvSpPr>
        <p:spPr>
          <a:xfrm>
            <a:off x="7431088" y="5432425"/>
            <a:ext cx="1149350" cy="1273175"/>
          </a:xfrm>
        </p:spPr>
        <p:txBody>
          <a:bodyPr anchor="t"/>
          <a:lstStyle>
            <a:lvl1pPr algn="ctr">
              <a:defRPr/>
            </a:lvl1pPr>
          </a:lstStyle>
          <a:p>
            <a:pPr>
              <a:defRPr/>
            </a:pPr>
            <a:fld id="{FCC4E2D7-D405-409F-AA00-67B735EE5F2E}"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3" descr="C:\Users\James\Desktop\msft\Berlin\build Assets\hashOverlaySD-FullResolve.png"/>
          <p:cNvPicPr>
            <a:picLocks noChangeAspect="1" noChangeArrowheads="1"/>
          </p:cNvPicPr>
          <p:nvPr/>
        </p:nvPicPr>
        <p:blipFill>
          <a:blip r:embed="rId19"/>
          <a:srcRect/>
          <a:stretch>
            <a:fillRect/>
          </a:stretch>
        </p:blipFill>
        <p:spPr bwMode="auto">
          <a:xfrm>
            <a:off x="0" y="0"/>
            <a:ext cx="9144000" cy="6858000"/>
          </a:xfrm>
          <a:prstGeom prst="rect">
            <a:avLst/>
          </a:prstGeom>
          <a:noFill/>
          <a:ln w="9525">
            <a:noFill/>
            <a:miter lim="800000"/>
            <a:headEnd/>
            <a:tailEnd/>
          </a:ln>
        </p:spPr>
      </p:pic>
      <p:sp>
        <p:nvSpPr>
          <p:cNvPr id="1027" name="Title Placeholder 1"/>
          <p:cNvSpPr>
            <a:spLocks noGrp="1"/>
          </p:cNvSpPr>
          <p:nvPr>
            <p:ph type="title"/>
          </p:nvPr>
        </p:nvSpPr>
        <p:spPr bwMode="auto">
          <a:xfrm>
            <a:off x="531813" y="752475"/>
            <a:ext cx="6896100" cy="1081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 name="Text Placeholder 2"/>
          <p:cNvSpPr>
            <a:spLocks noGrp="1"/>
          </p:cNvSpPr>
          <p:nvPr>
            <p:ph type="body" idx="1"/>
          </p:nvPr>
        </p:nvSpPr>
        <p:spPr>
          <a:xfrm>
            <a:off x="533400" y="2336800"/>
            <a:ext cx="6888163" cy="35988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367338" y="5935663"/>
            <a:ext cx="2057400" cy="365125"/>
          </a:xfrm>
          <a:prstGeom prst="rect">
            <a:avLst/>
          </a:prstGeom>
        </p:spPr>
        <p:txBody>
          <a:bodyPr vert="horz" lIns="91440" tIns="45720" rIns="91440" bIns="45720" rtlCol="0" anchor="ctr"/>
          <a:lstStyle>
            <a:lvl1pPr algn="r" eaLnBrk="1" hangingPunct="1">
              <a:defRPr sz="1050">
                <a:solidFill>
                  <a:schemeClr val="tx1">
                    <a:tint val="75000"/>
                  </a:schemeClr>
                </a:solidFill>
              </a:defRPr>
            </a:lvl1pPr>
          </a:lstStyle>
          <a:p>
            <a:pPr>
              <a:defRPr/>
            </a:pPr>
            <a:endParaRPr lang="en-GB"/>
          </a:p>
        </p:txBody>
      </p:sp>
      <p:sp>
        <p:nvSpPr>
          <p:cNvPr id="5" name="Footer Placeholder 4"/>
          <p:cNvSpPr>
            <a:spLocks noGrp="1"/>
          </p:cNvSpPr>
          <p:nvPr>
            <p:ph type="ftr" sz="quarter" idx="3"/>
          </p:nvPr>
        </p:nvSpPr>
        <p:spPr>
          <a:xfrm>
            <a:off x="533400" y="5935663"/>
            <a:ext cx="4833938" cy="365125"/>
          </a:xfrm>
          <a:prstGeom prst="rect">
            <a:avLst/>
          </a:prstGeom>
        </p:spPr>
        <p:txBody>
          <a:bodyPr vert="horz" lIns="91440" tIns="45720" rIns="91440" bIns="45720" rtlCol="0" anchor="ctr"/>
          <a:lstStyle>
            <a:lvl1pPr algn="l" eaLnBrk="1" hangingPunct="1">
              <a:defRPr sz="105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7848600" y="752475"/>
            <a:ext cx="1157288" cy="1092200"/>
          </a:xfrm>
          <a:prstGeom prst="rect">
            <a:avLst/>
          </a:prstGeom>
        </p:spPr>
        <p:txBody>
          <a:bodyPr vert="horz" wrap="square" lIns="91440" tIns="45720" rIns="91440" bIns="45720" numCol="1" anchor="ctr" anchorCtr="0" compatLnSpc="1">
            <a:prstTxWarp prst="textNoShape">
              <a:avLst/>
            </a:prstTxWarp>
          </a:bodyPr>
          <a:lstStyle>
            <a:lvl1pPr eaLnBrk="1" hangingPunct="1">
              <a:defRPr sz="3600">
                <a:solidFill>
                  <a:srgbClr val="FFFFFF"/>
                </a:solidFill>
              </a:defRPr>
            </a:lvl1pPr>
          </a:lstStyle>
          <a:p>
            <a:pPr>
              <a:defRPr/>
            </a:pPr>
            <a:fld id="{3270CAB2-55B4-42D7-91F4-E78018A0E286}" type="slidenum">
              <a:rPr lang="en-GB"/>
              <a:pPr>
                <a:defRPr/>
              </a:pPr>
              <a:t>‹#›</a:t>
            </a:fld>
            <a:endParaRPr lang="en-GB"/>
          </a:p>
        </p:txBody>
      </p:sp>
    </p:spTree>
  </p:cSld>
  <p:clrMap bg1="dk1" tx1="lt1" bg2="dk2" tx2="lt2" accent1="accent1" accent2="accent2" accent3="accent3" accent4="accent4" accent5="accent5" accent6="accent6" hlink="hlink" folHlink="folHlink"/>
  <p:sldLayoutIdLst>
    <p:sldLayoutId id="2147484550" r:id="rId1"/>
    <p:sldLayoutId id="2147484551" r:id="rId2"/>
    <p:sldLayoutId id="2147484552" r:id="rId3"/>
    <p:sldLayoutId id="2147484553" r:id="rId4"/>
    <p:sldLayoutId id="2147484554" r:id="rId5"/>
    <p:sldLayoutId id="2147484555" r:id="rId6"/>
    <p:sldLayoutId id="2147484556" r:id="rId7"/>
    <p:sldLayoutId id="2147484557" r:id="rId8"/>
    <p:sldLayoutId id="2147484558" r:id="rId9"/>
    <p:sldLayoutId id="2147484559" r:id="rId10"/>
    <p:sldLayoutId id="2147484560" r:id="rId11"/>
    <p:sldLayoutId id="2147484561" r:id="rId12"/>
    <p:sldLayoutId id="2147484562" r:id="rId13"/>
    <p:sldLayoutId id="2147484563" r:id="rId14"/>
    <p:sldLayoutId id="2147484564" r:id="rId15"/>
    <p:sldLayoutId id="2147484565" r:id="rId16"/>
    <p:sldLayoutId id="2147484566" r:id="rId17"/>
  </p:sldLayoutIdLst>
  <p:txStyles>
    <p:titleStyle>
      <a:lvl1pPr algn="l" rtl="0" eaLnBrk="0" fontAlgn="base" hangingPunct="0">
        <a:lnSpc>
          <a:spcPct val="90000"/>
        </a:lnSpc>
        <a:spcBef>
          <a:spcPct val="0"/>
        </a:spcBef>
        <a:spcAft>
          <a:spcPct val="0"/>
        </a:spcAft>
        <a:defRPr sz="3600" kern="1200">
          <a:solidFill>
            <a:schemeClr val="tx1"/>
          </a:solidFill>
          <a:latin typeface="+mj-lt"/>
          <a:ea typeface="+mj-ea"/>
          <a:cs typeface="+mj-cs"/>
        </a:defRPr>
      </a:lvl1pPr>
      <a:lvl2pPr algn="l" rtl="0" eaLnBrk="0" fontAlgn="base" hangingPunct="0">
        <a:lnSpc>
          <a:spcPct val="90000"/>
        </a:lnSpc>
        <a:spcBef>
          <a:spcPct val="0"/>
        </a:spcBef>
        <a:spcAft>
          <a:spcPct val="0"/>
        </a:spcAft>
        <a:defRPr sz="3600">
          <a:solidFill>
            <a:schemeClr val="tx1"/>
          </a:solidFill>
          <a:latin typeface="Trebuchet MS" panose="020B0603020202020204" pitchFamily="34" charset="0"/>
        </a:defRPr>
      </a:lvl2pPr>
      <a:lvl3pPr algn="l" rtl="0" eaLnBrk="0" fontAlgn="base" hangingPunct="0">
        <a:lnSpc>
          <a:spcPct val="90000"/>
        </a:lnSpc>
        <a:spcBef>
          <a:spcPct val="0"/>
        </a:spcBef>
        <a:spcAft>
          <a:spcPct val="0"/>
        </a:spcAft>
        <a:defRPr sz="3600">
          <a:solidFill>
            <a:schemeClr val="tx1"/>
          </a:solidFill>
          <a:latin typeface="Trebuchet MS" panose="020B0603020202020204" pitchFamily="34" charset="0"/>
        </a:defRPr>
      </a:lvl3pPr>
      <a:lvl4pPr algn="l" rtl="0" eaLnBrk="0" fontAlgn="base" hangingPunct="0">
        <a:lnSpc>
          <a:spcPct val="90000"/>
        </a:lnSpc>
        <a:spcBef>
          <a:spcPct val="0"/>
        </a:spcBef>
        <a:spcAft>
          <a:spcPct val="0"/>
        </a:spcAft>
        <a:defRPr sz="3600">
          <a:solidFill>
            <a:schemeClr val="tx1"/>
          </a:solidFill>
          <a:latin typeface="Trebuchet MS" panose="020B0603020202020204" pitchFamily="34" charset="0"/>
        </a:defRPr>
      </a:lvl4pPr>
      <a:lvl5pPr algn="l" rtl="0" eaLnBrk="0" fontAlgn="base" hangingPunct="0">
        <a:lnSpc>
          <a:spcPct val="90000"/>
        </a:lnSpc>
        <a:spcBef>
          <a:spcPct val="0"/>
        </a:spcBef>
        <a:spcAft>
          <a:spcPct val="0"/>
        </a:spcAft>
        <a:defRPr sz="3600">
          <a:solidFill>
            <a:schemeClr val="tx1"/>
          </a:solidFill>
          <a:latin typeface="Trebuchet MS" panose="020B0603020202020204" pitchFamily="34" charset="0"/>
        </a:defRPr>
      </a:lvl5pPr>
      <a:lvl6pPr marL="457200" algn="l" rtl="0" fontAlgn="base">
        <a:lnSpc>
          <a:spcPct val="90000"/>
        </a:lnSpc>
        <a:spcBef>
          <a:spcPct val="0"/>
        </a:spcBef>
        <a:spcAft>
          <a:spcPct val="0"/>
        </a:spcAft>
        <a:defRPr sz="3600">
          <a:solidFill>
            <a:schemeClr val="tx1"/>
          </a:solidFill>
          <a:latin typeface="Trebuchet MS" panose="020B0603020202020204" pitchFamily="34" charset="0"/>
        </a:defRPr>
      </a:lvl6pPr>
      <a:lvl7pPr marL="914400" algn="l" rtl="0" fontAlgn="base">
        <a:lnSpc>
          <a:spcPct val="90000"/>
        </a:lnSpc>
        <a:spcBef>
          <a:spcPct val="0"/>
        </a:spcBef>
        <a:spcAft>
          <a:spcPct val="0"/>
        </a:spcAft>
        <a:defRPr sz="3600">
          <a:solidFill>
            <a:schemeClr val="tx1"/>
          </a:solidFill>
          <a:latin typeface="Trebuchet MS" panose="020B0603020202020204" pitchFamily="34" charset="0"/>
        </a:defRPr>
      </a:lvl7pPr>
      <a:lvl8pPr marL="1371600" algn="l" rtl="0" fontAlgn="base">
        <a:lnSpc>
          <a:spcPct val="90000"/>
        </a:lnSpc>
        <a:spcBef>
          <a:spcPct val="0"/>
        </a:spcBef>
        <a:spcAft>
          <a:spcPct val="0"/>
        </a:spcAft>
        <a:defRPr sz="3600">
          <a:solidFill>
            <a:schemeClr val="tx1"/>
          </a:solidFill>
          <a:latin typeface="Trebuchet MS" panose="020B0603020202020204" pitchFamily="34" charset="0"/>
        </a:defRPr>
      </a:lvl8pPr>
      <a:lvl9pPr marL="1828800" algn="l" rtl="0" fontAlgn="base">
        <a:lnSpc>
          <a:spcPct val="90000"/>
        </a:lnSpc>
        <a:spcBef>
          <a:spcPct val="0"/>
        </a:spcBef>
        <a:spcAft>
          <a:spcPct val="0"/>
        </a:spcAft>
        <a:defRPr sz="3600">
          <a:solidFill>
            <a:schemeClr val="tx1"/>
          </a:solidFill>
          <a:latin typeface="Trebuchet MS" panose="020B0603020202020204"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4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000"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4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16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16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a:xfrm>
            <a:off x="-1260475" y="2397125"/>
            <a:ext cx="8001000" cy="1752600"/>
          </a:xfrm>
        </p:spPr>
        <p:txBody>
          <a:bodyPr/>
          <a:lstStyle/>
          <a:p>
            <a:pPr eaLnBrk="1" hangingPunct="1"/>
            <a:r>
              <a:rPr lang="en-GB" sz="8000" smtClean="0">
                <a:latin typeface="Impact" pitchFamily="34" charset="0"/>
              </a:rPr>
              <a:t>F</a:t>
            </a:r>
            <a:r>
              <a:rPr lang="en-GB" sz="5000" smtClean="0">
                <a:latin typeface="Impact" pitchFamily="34" charset="0"/>
              </a:rPr>
              <a:t>reedom of </a:t>
            </a:r>
            <a:r>
              <a:rPr lang="en-GB" sz="8000" smtClean="0">
                <a:latin typeface="Impact" pitchFamily="34" charset="0"/>
              </a:rPr>
              <a:t>A</a:t>
            </a:r>
            <a:r>
              <a:rPr lang="en-GB" sz="5000" smtClean="0">
                <a:latin typeface="Impact" pitchFamily="34" charset="0"/>
              </a:rPr>
              <a:t>ssociation</a:t>
            </a:r>
          </a:p>
        </p:txBody>
      </p:sp>
      <p:sp>
        <p:nvSpPr>
          <p:cNvPr id="95235" name="Rectangle 3"/>
          <p:cNvSpPr>
            <a:spLocks noGrp="1" noChangeArrowheads="1"/>
          </p:cNvSpPr>
          <p:nvPr>
            <p:ph type="subTitle" idx="1"/>
          </p:nvPr>
        </p:nvSpPr>
        <p:spPr>
          <a:xfrm>
            <a:off x="-1331913" y="3887788"/>
            <a:ext cx="8064501" cy="2133600"/>
          </a:xfrm>
        </p:spPr>
        <p:txBody>
          <a:bodyPr/>
          <a:lstStyle/>
          <a:p>
            <a:pPr eaLnBrk="1" fontAlgn="auto" hangingPunct="1">
              <a:spcAft>
                <a:spcPts val="0"/>
              </a:spcAft>
              <a:buFont typeface="Arial"/>
              <a:buNone/>
              <a:defRPr/>
            </a:pPr>
            <a:endParaRPr lang="en-GB" sz="2400" dirty="0" smtClean="0"/>
          </a:p>
          <a:p>
            <a:pPr eaLnBrk="1" fontAlgn="auto" hangingPunct="1">
              <a:spcAft>
                <a:spcPts val="0"/>
              </a:spcAft>
              <a:buFont typeface="Arial" panose="020B0604020202020204" pitchFamily="34" charset="0"/>
              <a:buNone/>
              <a:defRPr/>
            </a:pPr>
            <a:r>
              <a:rPr lang="en-GB" sz="3600" dirty="0">
                <a:latin typeface="+mj-lt"/>
              </a:rPr>
              <a:t>Standards and </a:t>
            </a:r>
            <a:r>
              <a:rPr lang="en-GB" sz="3600" dirty="0" smtClean="0">
                <a:latin typeface="+mj-lt"/>
              </a:rPr>
              <a:t>Principles</a:t>
            </a:r>
          </a:p>
          <a:p>
            <a:pPr eaLnBrk="1" fontAlgn="auto" hangingPunct="1">
              <a:spcAft>
                <a:spcPts val="0"/>
              </a:spcAft>
              <a:buFont typeface="Arial"/>
              <a:buNone/>
              <a:defRPr/>
            </a:pPr>
            <a:endParaRPr lang="en-GB" sz="2400" dirty="0" smtClean="0"/>
          </a:p>
        </p:txBody>
      </p:sp>
      <p:sp>
        <p:nvSpPr>
          <p:cNvPr id="19460" name="Picture 1"/>
          <p:cNvSpPr>
            <a:spLocks noChangeAspect="1"/>
          </p:cNvSpPr>
          <p:nvPr/>
        </p:nvSpPr>
        <p:spPr bwMode="auto">
          <a:xfrm>
            <a:off x="6708775" y="2657475"/>
            <a:ext cx="1492250" cy="1492250"/>
          </a:xfrm>
          <a:prstGeom prst="rect">
            <a:avLst/>
          </a:prstGeom>
          <a:noFill/>
          <a:ln w="9525">
            <a:noFill/>
            <a:miter lim="800000"/>
            <a:headEnd/>
            <a:tailEnd/>
          </a:ln>
        </p:spPr>
        <p:txBody>
          <a:bodyPr/>
          <a:lstStyle/>
          <a:p>
            <a:endParaRPr lang="en-US"/>
          </a:p>
        </p:txBody>
      </p:sp>
      <p:pic>
        <p:nvPicPr>
          <p:cNvPr id="19461" name="Picture 2"/>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143875" y="2644775"/>
            <a:ext cx="923925" cy="1498600"/>
          </a:xfrm>
          <a:prstGeom prst="rect">
            <a:avLst/>
          </a:prstGeom>
          <a:noFill/>
          <a:ln w="9525">
            <a:noFill/>
            <a:miter lim="800000"/>
            <a:headEnd/>
            <a:tailEnd/>
          </a:ln>
        </p:spPr>
      </p:pic>
      <p:pic>
        <p:nvPicPr>
          <p:cNvPr id="19462" name="Picture 1"/>
          <p:cNvPicPr>
            <a:picLocks noChangeAspect="1"/>
          </p:cNvPicPr>
          <p:nvPr/>
        </p:nvPicPr>
        <p:blipFill>
          <a:blip r:embed="rId4"/>
          <a:srcRect/>
          <a:stretch>
            <a:fillRect/>
          </a:stretch>
        </p:blipFill>
        <p:spPr bwMode="auto">
          <a:xfrm>
            <a:off x="6858000" y="2643188"/>
            <a:ext cx="1257300" cy="15065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7950" y="752475"/>
            <a:ext cx="6896100" cy="1081088"/>
          </a:xfrm>
        </p:spPr>
        <p:txBody>
          <a:bodyPr/>
          <a:lstStyle/>
          <a:p>
            <a:pPr eaLnBrk="1" hangingPunct="1"/>
            <a:r>
              <a:rPr lang="en-GB" sz="4000" dirty="0" smtClean="0"/>
              <a:t>ILO Convention 87</a:t>
            </a:r>
          </a:p>
        </p:txBody>
      </p:sp>
      <p:sp>
        <p:nvSpPr>
          <p:cNvPr id="3075" name="Rectangle 3"/>
          <p:cNvSpPr>
            <a:spLocks noGrp="1" noChangeArrowheads="1"/>
          </p:cNvSpPr>
          <p:nvPr>
            <p:ph idx="1"/>
          </p:nvPr>
        </p:nvSpPr>
        <p:spPr>
          <a:xfrm>
            <a:off x="179388" y="2409825"/>
            <a:ext cx="5905500" cy="3971925"/>
          </a:xfrm>
        </p:spPr>
        <p:txBody>
          <a:bodyPr/>
          <a:lstStyle/>
          <a:p>
            <a:pPr eaLnBrk="1" fontAlgn="auto" hangingPunct="1">
              <a:spcAft>
                <a:spcPts val="0"/>
              </a:spcAft>
              <a:defRPr/>
            </a:pPr>
            <a:r>
              <a:rPr lang="en-GB" sz="2800" dirty="0" smtClean="0">
                <a:cs typeface="Times New Roman" panose="02020603050405020304" pitchFamily="18" charset="0"/>
              </a:rPr>
              <a:t>Freedom of Association and Protection of the Right to Organise Convention, 1948 (No. 87) (145 ratifications)</a:t>
            </a:r>
          </a:p>
        </p:txBody>
      </p:sp>
      <p:grpSp>
        <p:nvGrpSpPr>
          <p:cNvPr id="20484" name="Group 1"/>
          <p:cNvGrpSpPr>
            <a:grpSpLocks/>
          </p:cNvGrpSpPr>
          <p:nvPr/>
        </p:nvGrpSpPr>
        <p:grpSpPr bwMode="auto">
          <a:xfrm>
            <a:off x="7631113" y="839788"/>
            <a:ext cx="1477962" cy="933450"/>
            <a:chOff x="6709217" y="2657872"/>
            <a:chExt cx="2358223" cy="1491208"/>
          </a:xfrm>
        </p:grpSpPr>
        <p:sp>
          <p:nvSpPr>
            <p:cNvPr id="20487" name="Picture 3"/>
            <p:cNvSpPr>
              <a:spLocks noChangeAspect="1"/>
            </p:cNvSpPr>
            <p:nvPr/>
          </p:nvSpPr>
          <p:spPr bwMode="auto">
            <a:xfrm>
              <a:off x="6709217" y="2657872"/>
              <a:ext cx="1491208" cy="1491208"/>
            </a:xfrm>
            <a:prstGeom prst="rect">
              <a:avLst/>
            </a:prstGeom>
            <a:noFill/>
            <a:ln w="9525">
              <a:noFill/>
              <a:miter lim="800000"/>
              <a:headEnd/>
              <a:tailEnd/>
            </a:ln>
          </p:spPr>
          <p:txBody>
            <a:bodyPr/>
            <a:lstStyle/>
            <a:p>
              <a:endParaRPr lang="en-US"/>
            </a:p>
          </p:txBody>
        </p:sp>
        <p:pic>
          <p:nvPicPr>
            <p:cNvPr id="20488" name="Picture 4"/>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199903" y="2730454"/>
              <a:ext cx="867537" cy="1346044"/>
            </a:xfrm>
            <a:prstGeom prst="rect">
              <a:avLst/>
            </a:prstGeom>
            <a:noFill/>
            <a:ln w="9525">
              <a:noFill/>
              <a:miter lim="800000"/>
              <a:headEnd/>
              <a:tailEnd/>
            </a:ln>
          </p:spPr>
        </p:pic>
      </p:grpSp>
      <p:pic>
        <p:nvPicPr>
          <p:cNvPr id="3" name="Picture 2"/>
          <p:cNvPicPr>
            <a:picLocks noChangeAspect="1"/>
          </p:cNvPicPr>
          <p:nvPr/>
        </p:nvPicPr>
        <p:blipFill>
          <a:blip r:embed="rId4">
            <a:extLst/>
          </a:blip>
          <a:stretch>
            <a:fillRect/>
          </a:stretch>
        </p:blipFill>
        <p:spPr>
          <a:xfrm>
            <a:off x="5796136" y="2276872"/>
            <a:ext cx="2854328" cy="39924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0486" name="Picture 7"/>
          <p:cNvPicPr>
            <a:picLocks noChangeAspect="1"/>
          </p:cNvPicPr>
          <p:nvPr/>
        </p:nvPicPr>
        <p:blipFill>
          <a:blip r:embed="rId5"/>
          <a:srcRect/>
          <a:stretch>
            <a:fillRect/>
          </a:stretch>
        </p:blipFill>
        <p:spPr bwMode="auto">
          <a:xfrm>
            <a:off x="7786688" y="857250"/>
            <a:ext cx="742950" cy="892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07950" y="752475"/>
            <a:ext cx="7200900" cy="1081088"/>
          </a:xfrm>
        </p:spPr>
        <p:txBody>
          <a:bodyPr rtlCol="0">
            <a:normAutofit fontScale="90000"/>
          </a:bodyPr>
          <a:lstStyle/>
          <a:p>
            <a:pPr eaLnBrk="1" fontAlgn="auto" hangingPunct="1">
              <a:spcAft>
                <a:spcPts val="0"/>
              </a:spcAft>
              <a:defRPr/>
            </a:pPr>
            <a:r>
              <a:rPr lang="en-GB" sz="3200" dirty="0" smtClean="0"/>
              <a:t>Freedom of Association and Protection of the Right to Organise Convention, 1948 (No. 87)</a:t>
            </a:r>
          </a:p>
        </p:txBody>
      </p:sp>
      <p:sp>
        <p:nvSpPr>
          <p:cNvPr id="7171" name="Rectangle 3"/>
          <p:cNvSpPr>
            <a:spLocks noGrp="1" noChangeArrowheads="1"/>
          </p:cNvSpPr>
          <p:nvPr>
            <p:ph idx="1"/>
          </p:nvPr>
        </p:nvSpPr>
        <p:spPr>
          <a:xfrm>
            <a:off x="250825" y="2193925"/>
            <a:ext cx="8493125" cy="4114800"/>
          </a:xfrm>
        </p:spPr>
        <p:txBody>
          <a:bodyPr/>
          <a:lstStyle/>
          <a:p>
            <a:pPr eaLnBrk="1" fontAlgn="auto" hangingPunct="1">
              <a:spcAft>
                <a:spcPts val="0"/>
              </a:spcAft>
              <a:buFont typeface="Arial" panose="020B0604020202020204" pitchFamily="34" charset="0"/>
              <a:buChar char="•"/>
              <a:defRPr/>
            </a:pPr>
            <a:r>
              <a:rPr lang="en-GB" sz="2800" dirty="0" smtClean="0"/>
              <a:t>Deals with constitutive elements of freedom of association</a:t>
            </a:r>
          </a:p>
          <a:p>
            <a:pPr eaLnBrk="1" fontAlgn="auto" hangingPunct="1">
              <a:spcAft>
                <a:spcPts val="0"/>
              </a:spcAft>
              <a:buFont typeface="Arial" panose="020B0604020202020204" pitchFamily="34" charset="0"/>
              <a:buChar char="•"/>
              <a:defRPr/>
            </a:pPr>
            <a:endParaRPr lang="en-GB" sz="2800" dirty="0" smtClean="0"/>
          </a:p>
          <a:p>
            <a:pPr eaLnBrk="1" fontAlgn="auto" hangingPunct="1">
              <a:spcAft>
                <a:spcPts val="0"/>
              </a:spcAft>
              <a:buFont typeface="Arial" panose="020B0604020202020204" pitchFamily="34" charset="0"/>
              <a:buChar char="•"/>
              <a:defRPr/>
            </a:pPr>
            <a:r>
              <a:rPr lang="en-GB" sz="2800" dirty="0" smtClean="0"/>
              <a:t>Objective: Freedom of association without interference from public authorities</a:t>
            </a:r>
          </a:p>
          <a:p>
            <a:pPr eaLnBrk="1" fontAlgn="auto" hangingPunct="1">
              <a:spcAft>
                <a:spcPts val="0"/>
              </a:spcAft>
              <a:buFont typeface="Arial" panose="020B0604020202020204" pitchFamily="34" charset="0"/>
              <a:buChar char="•"/>
              <a:defRPr/>
            </a:pPr>
            <a:endParaRPr lang="en-GB" sz="2800" dirty="0" smtClean="0"/>
          </a:p>
          <a:p>
            <a:pPr eaLnBrk="1" fontAlgn="auto" hangingPunct="1">
              <a:spcAft>
                <a:spcPts val="0"/>
              </a:spcAft>
              <a:buFont typeface="Arial" panose="020B0604020202020204" pitchFamily="34" charset="0"/>
              <a:buChar char="•"/>
              <a:defRPr/>
            </a:pPr>
            <a:r>
              <a:rPr lang="en-GB" sz="2800" dirty="0" smtClean="0"/>
              <a:t>Scope: employers and workers without distinction except armed forces and police (narrowly defined)</a:t>
            </a:r>
          </a:p>
        </p:txBody>
      </p:sp>
      <p:grpSp>
        <p:nvGrpSpPr>
          <p:cNvPr id="24580" name="Group 1"/>
          <p:cNvGrpSpPr>
            <a:grpSpLocks/>
          </p:cNvGrpSpPr>
          <p:nvPr/>
        </p:nvGrpSpPr>
        <p:grpSpPr bwMode="auto">
          <a:xfrm>
            <a:off x="7631113" y="839788"/>
            <a:ext cx="1477962" cy="933450"/>
            <a:chOff x="6709217" y="2657872"/>
            <a:chExt cx="2358223" cy="1491208"/>
          </a:xfrm>
        </p:grpSpPr>
        <p:sp>
          <p:nvSpPr>
            <p:cNvPr id="24582" name="Picture 3"/>
            <p:cNvSpPr>
              <a:spLocks noChangeAspect="1"/>
            </p:cNvSpPr>
            <p:nvPr/>
          </p:nvSpPr>
          <p:spPr bwMode="auto">
            <a:xfrm>
              <a:off x="6709217" y="2657872"/>
              <a:ext cx="1491208" cy="1491208"/>
            </a:xfrm>
            <a:prstGeom prst="rect">
              <a:avLst/>
            </a:prstGeom>
            <a:noFill/>
            <a:ln w="9525">
              <a:noFill/>
              <a:miter lim="800000"/>
              <a:headEnd/>
              <a:tailEnd/>
            </a:ln>
          </p:spPr>
          <p:txBody>
            <a:bodyPr/>
            <a:lstStyle/>
            <a:p>
              <a:endParaRPr lang="en-US"/>
            </a:p>
          </p:txBody>
        </p:sp>
        <p:pic>
          <p:nvPicPr>
            <p:cNvPr id="24583" name="Picture 4"/>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199903" y="2730454"/>
              <a:ext cx="867537" cy="1346044"/>
            </a:xfrm>
            <a:prstGeom prst="rect">
              <a:avLst/>
            </a:prstGeom>
            <a:noFill/>
            <a:ln w="9525">
              <a:noFill/>
              <a:miter lim="800000"/>
              <a:headEnd/>
              <a:tailEnd/>
            </a:ln>
          </p:spPr>
        </p:pic>
      </p:grpSp>
      <p:pic>
        <p:nvPicPr>
          <p:cNvPr id="24581" name="Picture 7"/>
          <p:cNvPicPr>
            <a:picLocks noChangeAspect="1"/>
          </p:cNvPicPr>
          <p:nvPr/>
        </p:nvPicPr>
        <p:blipFill>
          <a:blip r:embed="rId4"/>
          <a:srcRect/>
          <a:stretch>
            <a:fillRect/>
          </a:stretch>
        </p:blipFill>
        <p:spPr bwMode="auto">
          <a:xfrm>
            <a:off x="7786688" y="857250"/>
            <a:ext cx="742950" cy="892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07950" y="571500"/>
            <a:ext cx="6896100" cy="1428750"/>
          </a:xfrm>
        </p:spPr>
        <p:txBody>
          <a:bodyPr/>
          <a:lstStyle/>
          <a:p>
            <a:pPr eaLnBrk="1" hangingPunct="1"/>
            <a:r>
              <a:rPr lang="en-GB" sz="3200" smtClean="0"/>
              <a:t>Freedom of speech, of assembly and other civil liberties and the right to organize </a:t>
            </a:r>
          </a:p>
        </p:txBody>
      </p:sp>
      <p:sp>
        <p:nvSpPr>
          <p:cNvPr id="4099" name="Rectangle 3"/>
          <p:cNvSpPr>
            <a:spLocks noGrp="1" noChangeArrowheads="1"/>
          </p:cNvSpPr>
          <p:nvPr>
            <p:ph idx="1"/>
          </p:nvPr>
        </p:nvSpPr>
        <p:spPr>
          <a:xfrm>
            <a:off x="184150" y="2133600"/>
            <a:ext cx="8709025" cy="4114800"/>
          </a:xfrm>
        </p:spPr>
        <p:txBody>
          <a:bodyPr/>
          <a:lstStyle/>
          <a:p>
            <a:pPr eaLnBrk="1" fontAlgn="auto" hangingPunct="1">
              <a:spcAft>
                <a:spcPts val="0"/>
              </a:spcAft>
              <a:buFont typeface="Arial" panose="020B0604020202020204" pitchFamily="34" charset="0"/>
              <a:buChar char="•"/>
              <a:defRPr/>
            </a:pPr>
            <a:r>
              <a:rPr lang="en-GB" sz="2800" dirty="0" smtClean="0"/>
              <a:t>1970 Resolution on trade union rights and civil liberties</a:t>
            </a:r>
          </a:p>
          <a:p>
            <a:pPr marL="457200" lvl="1" indent="0" eaLnBrk="1" fontAlgn="auto" hangingPunct="1">
              <a:spcAft>
                <a:spcPts val="0"/>
              </a:spcAft>
              <a:buFont typeface="Arial" panose="020B0604020202020204" pitchFamily="34" charset="0"/>
              <a:buNone/>
              <a:defRPr/>
            </a:pPr>
            <a:endParaRPr lang="en-GB" sz="2400" dirty="0" smtClean="0">
              <a:cs typeface="Times New Roman" panose="02020603050405020304" pitchFamily="18" charset="0"/>
            </a:endParaRPr>
          </a:p>
          <a:p>
            <a:pPr lvl="1" eaLnBrk="1" fontAlgn="auto" hangingPunct="1">
              <a:spcAft>
                <a:spcPts val="0"/>
              </a:spcAft>
              <a:buFont typeface="Arial" panose="020B0604020202020204" pitchFamily="34" charset="0"/>
              <a:buChar char="•"/>
              <a:defRPr/>
            </a:pPr>
            <a:endParaRPr lang="en-GB" sz="2400" dirty="0" smtClean="0">
              <a:cs typeface="Times New Roman" panose="02020603050405020304" pitchFamily="18" charset="0"/>
            </a:endParaRPr>
          </a:p>
        </p:txBody>
      </p:sp>
      <p:grpSp>
        <p:nvGrpSpPr>
          <p:cNvPr id="21508" name="Group 1"/>
          <p:cNvGrpSpPr>
            <a:grpSpLocks/>
          </p:cNvGrpSpPr>
          <p:nvPr/>
        </p:nvGrpSpPr>
        <p:grpSpPr bwMode="auto">
          <a:xfrm>
            <a:off x="7631113" y="839788"/>
            <a:ext cx="1477962" cy="933450"/>
            <a:chOff x="6709217" y="2657872"/>
            <a:chExt cx="2358223" cy="1491208"/>
          </a:xfrm>
        </p:grpSpPr>
        <p:sp>
          <p:nvSpPr>
            <p:cNvPr id="21511" name="Picture 3"/>
            <p:cNvSpPr>
              <a:spLocks noChangeAspect="1"/>
            </p:cNvSpPr>
            <p:nvPr/>
          </p:nvSpPr>
          <p:spPr bwMode="auto">
            <a:xfrm>
              <a:off x="6709217" y="2657872"/>
              <a:ext cx="1491208" cy="1491208"/>
            </a:xfrm>
            <a:prstGeom prst="rect">
              <a:avLst/>
            </a:prstGeom>
            <a:noFill/>
            <a:ln w="9525">
              <a:noFill/>
              <a:miter lim="800000"/>
              <a:headEnd/>
              <a:tailEnd/>
            </a:ln>
          </p:spPr>
          <p:txBody>
            <a:bodyPr/>
            <a:lstStyle/>
            <a:p>
              <a:endParaRPr lang="en-US"/>
            </a:p>
          </p:txBody>
        </p:sp>
        <p:pic>
          <p:nvPicPr>
            <p:cNvPr id="21512" name="Picture 4"/>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199903" y="2730454"/>
              <a:ext cx="867537" cy="1346044"/>
            </a:xfrm>
            <a:prstGeom prst="rect">
              <a:avLst/>
            </a:prstGeom>
            <a:noFill/>
            <a:ln w="9525">
              <a:noFill/>
              <a:miter lim="800000"/>
              <a:headEnd/>
              <a:tailEnd/>
            </a:ln>
          </p:spPr>
        </p:pic>
      </p:grpSp>
      <p:graphicFrame>
        <p:nvGraphicFramePr>
          <p:cNvPr id="2" name="Diagram 1"/>
          <p:cNvGraphicFramePr/>
          <p:nvPr/>
        </p:nvGraphicFramePr>
        <p:xfrm>
          <a:off x="539552" y="3140968"/>
          <a:ext cx="8025814" cy="33843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1510" name="Picture 7"/>
          <p:cNvPicPr>
            <a:picLocks noChangeAspect="1"/>
          </p:cNvPicPr>
          <p:nvPr/>
        </p:nvPicPr>
        <p:blipFill>
          <a:blip r:embed="rId8"/>
          <a:srcRect/>
          <a:stretch>
            <a:fillRect/>
          </a:stretch>
        </p:blipFill>
        <p:spPr bwMode="auto">
          <a:xfrm>
            <a:off x="7786688" y="857250"/>
            <a:ext cx="742950" cy="892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sz="2800" dirty="0" smtClean="0"/>
              <a:t>The right to freedom and security of person and freedom from arbitrary arrest and detention</a:t>
            </a:r>
            <a:endParaRPr lang="fil-PH" sz="2800" dirty="0"/>
          </a:p>
        </p:txBody>
      </p:sp>
      <p:sp>
        <p:nvSpPr>
          <p:cNvPr id="3" name="Content Placeholder 2"/>
          <p:cNvSpPr>
            <a:spLocks noGrp="1"/>
          </p:cNvSpPr>
          <p:nvPr>
            <p:ph idx="1"/>
          </p:nvPr>
        </p:nvSpPr>
        <p:spPr/>
        <p:txBody>
          <a:bodyPr/>
          <a:lstStyle/>
          <a:p>
            <a:r>
              <a:rPr lang="fil-PH" dirty="0" smtClean="0"/>
              <a:t>Due process must be respected: access to legal representation must be ensured</a:t>
            </a:r>
          </a:p>
          <a:p>
            <a:r>
              <a:rPr lang="fil-PH" dirty="0" smtClean="0"/>
              <a:t>Trade unionist must not be detained for the exercise of legitimate trade union activities</a:t>
            </a:r>
          </a:p>
          <a:p>
            <a:r>
              <a:rPr lang="fil-PH" dirty="0" smtClean="0"/>
              <a:t>When charged with ordinary crimes, the same must not be a pretext for the suppression of the association</a:t>
            </a:r>
          </a:p>
          <a:p>
            <a:r>
              <a:rPr lang="fil-PH" dirty="0" smtClean="0"/>
              <a:t>Presumption of innocence</a:t>
            </a:r>
          </a:p>
          <a:p>
            <a:r>
              <a:rPr lang="fil-PH" dirty="0" smtClean="0"/>
              <a:t>Right to public trial</a:t>
            </a:r>
          </a:p>
        </p:txBody>
      </p:sp>
      <p:sp>
        <p:nvSpPr>
          <p:cNvPr id="4" name="Rounded Rectangle 3"/>
          <p:cNvSpPr/>
          <p:nvPr/>
        </p:nvSpPr>
        <p:spPr>
          <a:xfrm>
            <a:off x="7143768" y="5143512"/>
            <a:ext cx="1682014" cy="1357322"/>
          </a:xfrm>
          <a:prstGeom prst="roundRect">
            <a:avLst>
              <a:gd name="adj" fmla="val 10000"/>
            </a:avLst>
          </a:prstGeom>
          <a:blipFill rotWithShape="0">
            <a:blip r:embed="rId2"/>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3" y="990590"/>
            <a:ext cx="6896100" cy="1081088"/>
          </a:xfrm>
        </p:spPr>
        <p:txBody>
          <a:bodyPr/>
          <a:lstStyle/>
          <a:p>
            <a:pPr lvl="0"/>
            <a:r>
              <a:rPr lang="en-GB" dirty="0" smtClean="0">
                <a:cs typeface="Times New Roman" panose="02020603050405020304" pitchFamily="18" charset="0"/>
              </a:rPr>
              <a:t>Freedom of opinion and expression</a:t>
            </a:r>
            <a:r>
              <a:rPr lang="en-US" dirty="0" smtClean="0">
                <a:solidFill>
                  <a:schemeClr val="bg1"/>
                </a:solidFill>
              </a:rPr>
              <a:t/>
            </a:r>
            <a:br>
              <a:rPr lang="en-US" dirty="0" smtClean="0">
                <a:solidFill>
                  <a:schemeClr val="bg1"/>
                </a:solidFill>
              </a:rPr>
            </a:br>
            <a:endParaRPr lang="fil-PH" dirty="0"/>
          </a:p>
        </p:txBody>
      </p:sp>
      <p:sp>
        <p:nvSpPr>
          <p:cNvPr id="3" name="Content Placeholder 2"/>
          <p:cNvSpPr>
            <a:spLocks noGrp="1"/>
          </p:cNvSpPr>
          <p:nvPr>
            <p:ph idx="1"/>
          </p:nvPr>
        </p:nvSpPr>
        <p:spPr/>
        <p:txBody>
          <a:bodyPr/>
          <a:lstStyle/>
          <a:p>
            <a:r>
              <a:rPr lang="fil-PH" dirty="0" smtClean="0"/>
              <a:t>The right to express opinions without prior authorization through the press or otherwise is an essential aspect of trade union rights.</a:t>
            </a:r>
            <a:endParaRPr lang="fil-PH"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Freedom of assembly</a:t>
            </a:r>
            <a:endParaRPr lang="fil-PH" dirty="0"/>
          </a:p>
        </p:txBody>
      </p:sp>
      <p:sp>
        <p:nvSpPr>
          <p:cNvPr id="3" name="Content Placeholder 2"/>
          <p:cNvSpPr>
            <a:spLocks noGrp="1"/>
          </p:cNvSpPr>
          <p:nvPr>
            <p:ph idx="1"/>
          </p:nvPr>
        </p:nvSpPr>
        <p:spPr/>
        <p:txBody>
          <a:bodyPr/>
          <a:lstStyle/>
          <a:p>
            <a:r>
              <a:rPr lang="fil-PH" dirty="0" smtClean="0"/>
              <a:t>Permission to hold public meetings and demonstrations, which is an important trade union right, should not be arbitrarily refused.</a:t>
            </a:r>
            <a:endParaRPr lang="fil-PH"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smtClean="0">
                <a:cs typeface="Times New Roman" panose="02020603050405020304" pitchFamily="18" charset="0"/>
              </a:rPr>
              <a:t/>
            </a:r>
            <a:br>
              <a:rPr lang="en-GB" dirty="0" smtClean="0">
                <a:cs typeface="Times New Roman" panose="02020603050405020304" pitchFamily="18" charset="0"/>
              </a:rPr>
            </a:br>
            <a:r>
              <a:rPr lang="en-GB" dirty="0" smtClean="0">
                <a:cs typeface="Times New Roman" panose="02020603050405020304" pitchFamily="18" charset="0"/>
              </a:rPr>
              <a:t>Protection of trade union premises and property</a:t>
            </a:r>
            <a:r>
              <a:rPr lang="en-US" dirty="0" smtClean="0"/>
              <a:t/>
            </a:r>
            <a:br>
              <a:rPr lang="en-US" dirty="0" smtClean="0"/>
            </a:br>
            <a:endParaRPr lang="fil-PH" dirty="0"/>
          </a:p>
        </p:txBody>
      </p:sp>
      <p:sp>
        <p:nvSpPr>
          <p:cNvPr id="3" name="Content Placeholder 2"/>
          <p:cNvSpPr>
            <a:spLocks noGrp="1"/>
          </p:cNvSpPr>
          <p:nvPr>
            <p:ph idx="1"/>
          </p:nvPr>
        </p:nvSpPr>
        <p:spPr/>
        <p:txBody>
          <a:bodyPr/>
          <a:lstStyle/>
          <a:p>
            <a:r>
              <a:rPr lang="fil-PH" dirty="0" smtClean="0"/>
              <a:t>The inviolability of trade union premises is a civil liberty which is essential to the exercise of trade union rights.</a:t>
            </a:r>
          </a:p>
          <a:p>
            <a:endParaRPr lang="fil-PH"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3"/>
          <p:cNvSpPr>
            <a:spLocks noGrp="1"/>
          </p:cNvSpPr>
          <p:nvPr>
            <p:ph type="title"/>
          </p:nvPr>
        </p:nvSpPr>
        <p:spPr/>
        <p:txBody>
          <a:bodyPr/>
          <a:lstStyle/>
          <a:p>
            <a:r>
              <a:rPr lang="en-US" b="1" smtClean="0"/>
              <a:t>Highlights of ILO C. 87</a:t>
            </a:r>
            <a:r>
              <a:rPr lang="en-US" smtClean="0"/>
              <a:t> </a:t>
            </a:r>
            <a:endParaRPr lang="en-PH" smtClean="0"/>
          </a:p>
        </p:txBody>
      </p:sp>
      <p:sp>
        <p:nvSpPr>
          <p:cNvPr id="5" name="Content Placeholder 4"/>
          <p:cNvSpPr>
            <a:spLocks noGrp="1"/>
          </p:cNvSpPr>
          <p:nvPr>
            <p:ph idx="1"/>
          </p:nvPr>
        </p:nvSpPr>
        <p:spPr>
          <a:xfrm>
            <a:off x="533400" y="2071688"/>
            <a:ext cx="8110538" cy="4572000"/>
          </a:xfrm>
        </p:spPr>
        <p:txBody>
          <a:bodyPr>
            <a:normAutofit fontScale="92500" lnSpcReduction="10000"/>
          </a:bodyPr>
          <a:lstStyle/>
          <a:p>
            <a:pPr fontAlgn="auto">
              <a:spcAft>
                <a:spcPts val="0"/>
              </a:spcAft>
              <a:defRPr/>
            </a:pPr>
            <a:r>
              <a:rPr lang="en-US" b="1" dirty="0" smtClean="0"/>
              <a:t>Right to set up &amp; join organizations  (Article 2)</a:t>
            </a:r>
          </a:p>
          <a:p>
            <a:pPr fontAlgn="auto">
              <a:spcAft>
                <a:spcPts val="0"/>
              </a:spcAft>
              <a:buFont typeface="Arial" charset="0"/>
              <a:buNone/>
              <a:defRPr/>
            </a:pPr>
            <a:endParaRPr lang="en-US" b="1" dirty="0" smtClean="0"/>
          </a:p>
          <a:p>
            <a:pPr fontAlgn="auto">
              <a:spcAft>
                <a:spcPts val="0"/>
              </a:spcAft>
              <a:defRPr/>
            </a:pPr>
            <a:r>
              <a:rPr lang="en-GB" b="1" dirty="0" smtClean="0"/>
              <a:t>Rights of employers and workers’ organization (Article 3)</a:t>
            </a:r>
            <a:endParaRPr lang="en-US" b="1" dirty="0" smtClean="0"/>
          </a:p>
          <a:p>
            <a:pPr lvl="1" fontAlgn="auto">
              <a:spcAft>
                <a:spcPts val="0"/>
              </a:spcAft>
              <a:buFont typeface="Arial" charset="0"/>
              <a:buNone/>
              <a:defRPr/>
            </a:pPr>
            <a:endParaRPr lang="en-US" sz="2400" b="1" dirty="0" smtClean="0"/>
          </a:p>
          <a:p>
            <a:pPr eaLnBrk="1" fontAlgn="auto" hangingPunct="1">
              <a:spcAft>
                <a:spcPts val="0"/>
              </a:spcAft>
              <a:buFont typeface="Arial" panose="020B0604020202020204" pitchFamily="34" charset="0"/>
              <a:buChar char="•"/>
              <a:defRPr/>
            </a:pPr>
            <a:r>
              <a:rPr lang="en-GB" b="1" dirty="0" smtClean="0"/>
              <a:t>Right to form federations and confederations (Articles 5, 6)</a:t>
            </a:r>
          </a:p>
          <a:p>
            <a:pPr eaLnBrk="1" fontAlgn="auto" hangingPunct="1">
              <a:spcAft>
                <a:spcPts val="0"/>
              </a:spcAft>
              <a:buFont typeface="Arial" panose="020B0604020202020204" pitchFamily="34" charset="0"/>
              <a:buChar char="•"/>
              <a:defRPr/>
            </a:pPr>
            <a:endParaRPr lang="en-GB" b="1" dirty="0" smtClean="0"/>
          </a:p>
          <a:p>
            <a:pPr eaLnBrk="1" fontAlgn="auto" hangingPunct="1">
              <a:spcAft>
                <a:spcPts val="0"/>
              </a:spcAft>
              <a:buFont typeface="Arial" panose="020B0604020202020204" pitchFamily="34" charset="0"/>
              <a:buChar char="•"/>
              <a:defRPr/>
            </a:pPr>
            <a:r>
              <a:rPr lang="en-GB" b="1" dirty="0" smtClean="0"/>
              <a:t>Right to affiliate with international organizations of employers and workers (Article 5)</a:t>
            </a:r>
          </a:p>
          <a:p>
            <a:pPr eaLnBrk="1" fontAlgn="auto" hangingPunct="1">
              <a:spcAft>
                <a:spcPts val="0"/>
              </a:spcAft>
              <a:buFont typeface="Arial" panose="020B0604020202020204" pitchFamily="34" charset="0"/>
              <a:buChar char="•"/>
              <a:defRPr/>
            </a:pPr>
            <a:endParaRPr lang="en-GB" b="1" dirty="0" smtClean="0"/>
          </a:p>
          <a:p>
            <a:pPr eaLnBrk="1" fontAlgn="auto" hangingPunct="1">
              <a:spcAft>
                <a:spcPts val="0"/>
              </a:spcAft>
              <a:buFont typeface="Arial" panose="020B0604020202020204" pitchFamily="34" charset="0"/>
              <a:buChar char="•"/>
              <a:defRPr/>
            </a:pPr>
            <a:r>
              <a:rPr lang="en-GB" b="1" dirty="0" smtClean="0"/>
              <a:t>No dissolution or suspension by administrative measures (Article 4)</a:t>
            </a:r>
          </a:p>
          <a:p>
            <a:pPr>
              <a:defRPr/>
            </a:pPr>
            <a:endParaRPr lang="en-PH" dirty="0"/>
          </a:p>
        </p:txBody>
      </p:sp>
      <p:grpSp>
        <p:nvGrpSpPr>
          <p:cNvPr id="25604" name="Group 1"/>
          <p:cNvGrpSpPr>
            <a:grpSpLocks/>
          </p:cNvGrpSpPr>
          <p:nvPr/>
        </p:nvGrpSpPr>
        <p:grpSpPr bwMode="auto">
          <a:xfrm>
            <a:off x="7631113" y="839788"/>
            <a:ext cx="1477962" cy="933450"/>
            <a:chOff x="6709217" y="2657872"/>
            <a:chExt cx="2358223" cy="1491208"/>
          </a:xfrm>
        </p:grpSpPr>
        <p:sp>
          <p:nvSpPr>
            <p:cNvPr id="25606" name="Picture 3"/>
            <p:cNvSpPr>
              <a:spLocks noChangeAspect="1"/>
            </p:cNvSpPr>
            <p:nvPr/>
          </p:nvSpPr>
          <p:spPr bwMode="auto">
            <a:xfrm>
              <a:off x="6709217" y="2657872"/>
              <a:ext cx="1491208" cy="1491208"/>
            </a:xfrm>
            <a:prstGeom prst="rect">
              <a:avLst/>
            </a:prstGeom>
            <a:noFill/>
            <a:ln w="9525">
              <a:noFill/>
              <a:miter lim="800000"/>
              <a:headEnd/>
              <a:tailEnd/>
            </a:ln>
          </p:spPr>
          <p:txBody>
            <a:bodyPr/>
            <a:lstStyle/>
            <a:p>
              <a:endParaRPr lang="en-US"/>
            </a:p>
          </p:txBody>
        </p:sp>
        <p:pic>
          <p:nvPicPr>
            <p:cNvPr id="25607" name="Picture 4"/>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199903" y="2730454"/>
              <a:ext cx="867537" cy="1346044"/>
            </a:xfrm>
            <a:prstGeom prst="rect">
              <a:avLst/>
            </a:prstGeom>
            <a:noFill/>
            <a:ln w="9525">
              <a:noFill/>
              <a:miter lim="800000"/>
              <a:headEnd/>
              <a:tailEnd/>
            </a:ln>
          </p:spPr>
        </p:pic>
      </p:grpSp>
      <p:pic>
        <p:nvPicPr>
          <p:cNvPr id="25605" name="Picture 7"/>
          <p:cNvPicPr>
            <a:picLocks noChangeAspect="1"/>
          </p:cNvPicPr>
          <p:nvPr/>
        </p:nvPicPr>
        <p:blipFill>
          <a:blip r:embed="rId4"/>
          <a:srcRect/>
          <a:stretch>
            <a:fillRect/>
          </a:stretch>
        </p:blipFill>
        <p:spPr bwMode="auto">
          <a:xfrm>
            <a:off x="7786688" y="857250"/>
            <a:ext cx="742950" cy="892175"/>
          </a:xfrm>
          <a:prstGeom prst="rect">
            <a:avLst/>
          </a:prstGeom>
          <a:noFill/>
          <a:ln w="9525">
            <a:noFill/>
            <a:miter lim="800000"/>
            <a:headEnd/>
            <a:tailEnd/>
          </a:ln>
        </p:spPr>
      </p:pic>
    </p:spTree>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531813" y="752475"/>
            <a:ext cx="6896100" cy="1247775"/>
          </a:xfrm>
        </p:spPr>
        <p:txBody>
          <a:bodyPr/>
          <a:lstStyle/>
          <a:p>
            <a:pPr eaLnBrk="1" hangingPunct="1"/>
            <a:r>
              <a:rPr lang="en-GB" sz="3200" dirty="0" smtClean="0"/>
              <a:t>Right of employers and workers to  form or join organizations (Article 2)</a:t>
            </a:r>
          </a:p>
        </p:txBody>
      </p:sp>
      <p:sp>
        <p:nvSpPr>
          <p:cNvPr id="8195" name="Rectangle 3"/>
          <p:cNvSpPr>
            <a:spLocks noGrp="1" noChangeArrowheads="1"/>
          </p:cNvSpPr>
          <p:nvPr>
            <p:ph idx="1"/>
          </p:nvPr>
        </p:nvSpPr>
        <p:spPr>
          <a:xfrm>
            <a:off x="714375" y="2143125"/>
            <a:ext cx="7772400" cy="4714875"/>
          </a:xfrm>
        </p:spPr>
        <p:txBody>
          <a:bodyPr>
            <a:normAutofit fontScale="92500" lnSpcReduction="20000"/>
          </a:bodyPr>
          <a:lstStyle/>
          <a:p>
            <a:pPr eaLnBrk="1" fontAlgn="auto" hangingPunct="1">
              <a:spcAft>
                <a:spcPts val="0"/>
              </a:spcAft>
              <a:buFont typeface="Arial" panose="020B0604020202020204" pitchFamily="34" charset="0"/>
              <a:buChar char="•"/>
              <a:defRPr/>
            </a:pPr>
            <a:r>
              <a:rPr lang="en-GB" sz="2600" dirty="0" smtClean="0"/>
              <a:t>ILO C87: </a:t>
            </a:r>
          </a:p>
          <a:p>
            <a:pPr lvl="1" eaLnBrk="1" fontAlgn="auto" hangingPunct="1">
              <a:spcAft>
                <a:spcPts val="0"/>
              </a:spcAft>
              <a:buFont typeface="Arial" panose="020B0604020202020204" pitchFamily="34" charset="0"/>
              <a:buChar char="•"/>
              <a:defRPr/>
            </a:pPr>
            <a:r>
              <a:rPr lang="en-GB" sz="2600" dirty="0" smtClean="0"/>
              <a:t>Art. 2. -</a:t>
            </a:r>
            <a:r>
              <a:rPr lang="en-US" sz="2600" i="1" dirty="0" smtClean="0"/>
              <a:t>  </a:t>
            </a:r>
            <a:r>
              <a:rPr lang="en-US" sz="2600" dirty="0" smtClean="0"/>
              <a:t>Workers and employers, without distinction whatsoever, shall have the right to establish and, subject only to the rules of the </a:t>
            </a:r>
            <a:r>
              <a:rPr lang="en-US" sz="2600" dirty="0" err="1" smtClean="0"/>
              <a:t>organisation</a:t>
            </a:r>
            <a:r>
              <a:rPr lang="en-US" sz="2600" dirty="0" smtClean="0"/>
              <a:t> concerned, to join </a:t>
            </a:r>
            <a:r>
              <a:rPr lang="en-US" sz="2600" dirty="0" err="1" smtClean="0"/>
              <a:t>organisations</a:t>
            </a:r>
            <a:r>
              <a:rPr lang="en-US" sz="2600" dirty="0" smtClean="0"/>
              <a:t> of their own choosing without previous </a:t>
            </a:r>
            <a:r>
              <a:rPr lang="en-US" sz="2600" dirty="0" err="1" smtClean="0"/>
              <a:t>authorisation</a:t>
            </a:r>
            <a:r>
              <a:rPr lang="en-US" sz="2600" dirty="0" smtClean="0"/>
              <a:t>. </a:t>
            </a:r>
            <a:br>
              <a:rPr lang="en-US" sz="2600" dirty="0" smtClean="0"/>
            </a:br>
            <a:endParaRPr lang="en-GB" sz="2600" dirty="0" smtClean="0"/>
          </a:p>
          <a:p>
            <a:pPr eaLnBrk="1" fontAlgn="auto" hangingPunct="1">
              <a:spcAft>
                <a:spcPts val="0"/>
              </a:spcAft>
              <a:buFont typeface="Arial" panose="020B0604020202020204" pitchFamily="34" charset="0"/>
              <a:buChar char="•"/>
              <a:defRPr/>
            </a:pPr>
            <a:r>
              <a:rPr lang="en-GB" sz="2600" dirty="0" smtClean="0"/>
              <a:t>PLC:</a:t>
            </a:r>
          </a:p>
          <a:p>
            <a:pPr lvl="1" eaLnBrk="1" fontAlgn="auto" hangingPunct="1">
              <a:spcAft>
                <a:spcPts val="0"/>
              </a:spcAft>
              <a:buFont typeface="Arial" panose="020B0604020202020204" pitchFamily="34" charset="0"/>
              <a:buChar char="•"/>
              <a:defRPr/>
            </a:pPr>
            <a:r>
              <a:rPr lang="en-GB" sz="2600" dirty="0" smtClean="0"/>
              <a:t>Art. 243 – All persons employed in commercial, industrial and agricultural enterprises, religious, charitable, medical, or educational institutions</a:t>
            </a:r>
          </a:p>
          <a:p>
            <a:pPr lvl="1" eaLnBrk="1" fontAlgn="auto" hangingPunct="1">
              <a:spcAft>
                <a:spcPts val="0"/>
              </a:spcAft>
              <a:buFont typeface="Arial" panose="020B0604020202020204" pitchFamily="34" charset="0"/>
              <a:buChar char="•"/>
              <a:defRPr/>
            </a:pPr>
            <a:r>
              <a:rPr lang="en-GB" sz="2600" dirty="0" smtClean="0"/>
              <a:t>Art.244 – Right of employees in the public service</a:t>
            </a:r>
          </a:p>
          <a:p>
            <a:pPr lvl="1" eaLnBrk="1" fontAlgn="auto" hangingPunct="1">
              <a:spcAft>
                <a:spcPts val="0"/>
              </a:spcAft>
              <a:buFont typeface="Arial" panose="020B0604020202020204" pitchFamily="34" charset="0"/>
              <a:buChar char="•"/>
              <a:defRPr/>
            </a:pPr>
            <a:r>
              <a:rPr lang="en-GB" sz="2600" dirty="0" smtClean="0"/>
              <a:t>Art. 235- Ineligibility of managerial employees / Right of Supervisory Employees  to join</a:t>
            </a:r>
          </a:p>
          <a:p>
            <a:pPr eaLnBrk="1" fontAlgn="auto" hangingPunct="1">
              <a:spcAft>
                <a:spcPts val="0"/>
              </a:spcAft>
              <a:buFont typeface="Arial" charset="0"/>
              <a:buNone/>
              <a:defRPr/>
            </a:pPr>
            <a:endParaRPr lang="en-GB" sz="2800" dirty="0" smtClean="0"/>
          </a:p>
        </p:txBody>
      </p:sp>
      <p:grpSp>
        <p:nvGrpSpPr>
          <p:cNvPr id="27652" name="Group 1"/>
          <p:cNvGrpSpPr>
            <a:grpSpLocks/>
          </p:cNvGrpSpPr>
          <p:nvPr/>
        </p:nvGrpSpPr>
        <p:grpSpPr bwMode="auto">
          <a:xfrm>
            <a:off x="7631113" y="839788"/>
            <a:ext cx="1477962" cy="933450"/>
            <a:chOff x="6709217" y="2657872"/>
            <a:chExt cx="2358223" cy="1491208"/>
          </a:xfrm>
        </p:grpSpPr>
        <p:sp>
          <p:nvSpPr>
            <p:cNvPr id="27654" name="Picture 3"/>
            <p:cNvSpPr>
              <a:spLocks noChangeAspect="1"/>
            </p:cNvSpPr>
            <p:nvPr/>
          </p:nvSpPr>
          <p:spPr bwMode="auto">
            <a:xfrm>
              <a:off x="6709217" y="2657872"/>
              <a:ext cx="1491208" cy="1491208"/>
            </a:xfrm>
            <a:prstGeom prst="rect">
              <a:avLst/>
            </a:prstGeom>
            <a:noFill/>
            <a:ln w="9525">
              <a:noFill/>
              <a:miter lim="800000"/>
              <a:headEnd/>
              <a:tailEnd/>
            </a:ln>
          </p:spPr>
          <p:txBody>
            <a:bodyPr/>
            <a:lstStyle/>
            <a:p>
              <a:endParaRPr lang="en-US"/>
            </a:p>
          </p:txBody>
        </p:sp>
        <p:pic>
          <p:nvPicPr>
            <p:cNvPr id="27655" name="Picture 4"/>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199903" y="2730454"/>
              <a:ext cx="867537" cy="1346044"/>
            </a:xfrm>
            <a:prstGeom prst="rect">
              <a:avLst/>
            </a:prstGeom>
            <a:noFill/>
            <a:ln w="9525">
              <a:noFill/>
              <a:miter lim="800000"/>
              <a:headEnd/>
              <a:tailEnd/>
            </a:ln>
          </p:spPr>
        </p:pic>
      </p:grpSp>
      <p:pic>
        <p:nvPicPr>
          <p:cNvPr id="27653" name="Picture 7"/>
          <p:cNvPicPr>
            <a:picLocks noChangeAspect="1"/>
          </p:cNvPicPr>
          <p:nvPr/>
        </p:nvPicPr>
        <p:blipFill>
          <a:blip r:embed="rId4"/>
          <a:srcRect/>
          <a:stretch>
            <a:fillRect/>
          </a:stretch>
        </p:blipFill>
        <p:spPr bwMode="auto">
          <a:xfrm>
            <a:off x="7786688" y="857250"/>
            <a:ext cx="742950" cy="892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531813" y="752475"/>
            <a:ext cx="6896100" cy="1247775"/>
          </a:xfrm>
        </p:spPr>
        <p:txBody>
          <a:bodyPr/>
          <a:lstStyle/>
          <a:p>
            <a:pPr eaLnBrk="1" hangingPunct="1"/>
            <a:r>
              <a:rPr lang="en-GB" sz="2800" dirty="0" smtClean="0"/>
              <a:t>Right of employers and workers to  form or join organizations (Article 2)</a:t>
            </a:r>
          </a:p>
        </p:txBody>
      </p:sp>
      <p:sp>
        <p:nvSpPr>
          <p:cNvPr id="8195" name="Rectangle 3"/>
          <p:cNvSpPr>
            <a:spLocks noGrp="1" noChangeArrowheads="1"/>
          </p:cNvSpPr>
          <p:nvPr>
            <p:ph idx="1"/>
          </p:nvPr>
        </p:nvSpPr>
        <p:spPr>
          <a:xfrm>
            <a:off x="971550" y="2017713"/>
            <a:ext cx="7772400" cy="4114800"/>
          </a:xfrm>
        </p:spPr>
        <p:txBody>
          <a:bodyPr/>
          <a:lstStyle/>
          <a:p>
            <a:pPr eaLnBrk="1" fontAlgn="auto" hangingPunct="1">
              <a:spcAft>
                <a:spcPts val="0"/>
              </a:spcAft>
              <a:buFont typeface="Arial" panose="020B0604020202020204" pitchFamily="34" charset="0"/>
              <a:buChar char="•"/>
              <a:defRPr/>
            </a:pPr>
            <a:r>
              <a:rPr lang="en-GB" dirty="0" smtClean="0"/>
              <a:t>Without distinction whatsoever </a:t>
            </a:r>
            <a:r>
              <a:rPr lang="en-GB" sz="2800" dirty="0" smtClean="0"/>
              <a:t>(public servants, rural workers, home workers, EPZ workers, seafarers, young workers, teachers, managers, foreigners)</a:t>
            </a:r>
          </a:p>
          <a:p>
            <a:pPr eaLnBrk="1" fontAlgn="auto" hangingPunct="1">
              <a:spcAft>
                <a:spcPts val="0"/>
              </a:spcAft>
              <a:buFont typeface="Arial" charset="0"/>
              <a:buNone/>
              <a:defRPr/>
            </a:pPr>
            <a:endParaRPr lang="en-GB" sz="2800" dirty="0" smtClean="0"/>
          </a:p>
          <a:p>
            <a:pPr eaLnBrk="1" fontAlgn="auto" hangingPunct="1">
              <a:spcAft>
                <a:spcPts val="0"/>
              </a:spcAft>
              <a:buFont typeface="Arial" panose="020B0604020202020204" pitchFamily="34" charset="0"/>
              <a:buChar char="•"/>
              <a:defRPr/>
            </a:pPr>
            <a:r>
              <a:rPr lang="en-GB" dirty="0" smtClean="0"/>
              <a:t>To establish organizations of their own choosing</a:t>
            </a:r>
          </a:p>
          <a:p>
            <a:pPr eaLnBrk="1" fontAlgn="auto" hangingPunct="1">
              <a:spcAft>
                <a:spcPts val="0"/>
              </a:spcAft>
              <a:buFont typeface="Arial" charset="0"/>
              <a:buNone/>
              <a:defRPr/>
            </a:pPr>
            <a:endParaRPr lang="en-GB" sz="2800" dirty="0" smtClean="0"/>
          </a:p>
          <a:p>
            <a:pPr eaLnBrk="1" fontAlgn="auto" hangingPunct="1">
              <a:spcAft>
                <a:spcPts val="0"/>
              </a:spcAft>
              <a:buFont typeface="Arial" panose="020B0604020202020204" pitchFamily="34" charset="0"/>
              <a:buChar char="•"/>
              <a:defRPr/>
            </a:pPr>
            <a:r>
              <a:rPr lang="en-GB" dirty="0" smtClean="0"/>
              <a:t>Without previous authorization </a:t>
            </a:r>
            <a:r>
              <a:rPr lang="en-GB" sz="2800" dirty="0" smtClean="0"/>
              <a:t>(registration, minimum membership)</a:t>
            </a:r>
          </a:p>
          <a:p>
            <a:pPr eaLnBrk="1" fontAlgn="auto" hangingPunct="1">
              <a:spcAft>
                <a:spcPts val="0"/>
              </a:spcAft>
              <a:buFont typeface="Arial" charset="0"/>
              <a:buNone/>
              <a:defRPr/>
            </a:pPr>
            <a:endParaRPr lang="en-GB" sz="2800" dirty="0" smtClean="0"/>
          </a:p>
        </p:txBody>
      </p:sp>
      <p:grpSp>
        <p:nvGrpSpPr>
          <p:cNvPr id="26628" name="Group 1"/>
          <p:cNvGrpSpPr>
            <a:grpSpLocks/>
          </p:cNvGrpSpPr>
          <p:nvPr/>
        </p:nvGrpSpPr>
        <p:grpSpPr bwMode="auto">
          <a:xfrm>
            <a:off x="7631113" y="839788"/>
            <a:ext cx="1477962" cy="933450"/>
            <a:chOff x="6709217" y="2657872"/>
            <a:chExt cx="2358223" cy="1491208"/>
          </a:xfrm>
        </p:grpSpPr>
        <p:sp>
          <p:nvSpPr>
            <p:cNvPr id="26630" name="Picture 3"/>
            <p:cNvSpPr>
              <a:spLocks noChangeAspect="1"/>
            </p:cNvSpPr>
            <p:nvPr/>
          </p:nvSpPr>
          <p:spPr bwMode="auto">
            <a:xfrm>
              <a:off x="6709217" y="2657872"/>
              <a:ext cx="1491208" cy="1491208"/>
            </a:xfrm>
            <a:prstGeom prst="rect">
              <a:avLst/>
            </a:prstGeom>
            <a:noFill/>
            <a:ln w="9525">
              <a:noFill/>
              <a:miter lim="800000"/>
              <a:headEnd/>
              <a:tailEnd/>
            </a:ln>
          </p:spPr>
          <p:txBody>
            <a:bodyPr/>
            <a:lstStyle/>
            <a:p>
              <a:endParaRPr lang="en-US"/>
            </a:p>
          </p:txBody>
        </p:sp>
        <p:pic>
          <p:nvPicPr>
            <p:cNvPr id="26631" name="Picture 4"/>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199903" y="2730454"/>
              <a:ext cx="867537" cy="1346044"/>
            </a:xfrm>
            <a:prstGeom prst="rect">
              <a:avLst/>
            </a:prstGeom>
            <a:noFill/>
            <a:ln w="9525">
              <a:noFill/>
              <a:miter lim="800000"/>
              <a:headEnd/>
              <a:tailEnd/>
            </a:ln>
          </p:spPr>
        </p:pic>
      </p:grpSp>
      <p:pic>
        <p:nvPicPr>
          <p:cNvPr id="26629" name="Picture 7"/>
          <p:cNvPicPr>
            <a:picLocks noChangeAspect="1"/>
          </p:cNvPicPr>
          <p:nvPr/>
        </p:nvPicPr>
        <p:blipFill>
          <a:blip r:embed="rId4"/>
          <a:srcRect/>
          <a:stretch>
            <a:fillRect/>
          </a:stretch>
        </p:blipFill>
        <p:spPr bwMode="auto">
          <a:xfrm>
            <a:off x="7786688" y="857250"/>
            <a:ext cx="742950" cy="892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PH" smtClean="0"/>
              <a:t>WHO MAY ORGANIZE?</a:t>
            </a:r>
          </a:p>
        </p:txBody>
      </p:sp>
      <p:pic>
        <p:nvPicPr>
          <p:cNvPr id="34820" name="Picture 3" descr="C:\Users\atty. koni\Downloads\occupation pictures.jpg"/>
          <p:cNvPicPr>
            <a:picLocks noChangeAspect="1" noChangeArrowheads="1"/>
          </p:cNvPicPr>
          <p:nvPr/>
        </p:nvPicPr>
        <p:blipFill>
          <a:blip r:embed="rId3"/>
          <a:srcRect/>
          <a:stretch>
            <a:fillRect/>
          </a:stretch>
        </p:blipFill>
        <p:spPr bwMode="auto">
          <a:xfrm>
            <a:off x="0" y="2053174"/>
            <a:ext cx="9144000" cy="4804826"/>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8677" name="Picture 7"/>
          <p:cNvPicPr>
            <a:picLocks noChangeAspect="1"/>
          </p:cNvPicPr>
          <p:nvPr/>
        </p:nvPicPr>
        <p:blipFill>
          <a:blip r:embed="rId4"/>
          <a:srcRect/>
          <a:stretch>
            <a:fillRect/>
          </a:stretch>
        </p:blipFill>
        <p:spPr bwMode="auto">
          <a:xfrm>
            <a:off x="7786688" y="857250"/>
            <a:ext cx="742950" cy="892175"/>
          </a:xfrm>
          <a:prstGeom prst="rect">
            <a:avLst/>
          </a:prstGeom>
          <a:noFill/>
          <a:ln w="9525">
            <a:noFill/>
            <a:miter lim="800000"/>
            <a:headEnd/>
            <a:tailEnd/>
          </a:ln>
        </p:spPr>
      </p:pic>
      <p:pic>
        <p:nvPicPr>
          <p:cNvPr id="28678" name="Picture 5"/>
          <p:cNvPicPr>
            <a:picLocks noChangeAspect="1"/>
          </p:cNvPicPr>
          <p:nvPr/>
        </p:nvPicPr>
        <p:blipFill>
          <a:blip r:embed="rId5">
            <a:clrChange>
              <a:clrFrom>
                <a:srgbClr val="FDFDFD"/>
              </a:clrFrom>
              <a:clrTo>
                <a:srgbClr val="FDFDFD">
                  <a:alpha val="0"/>
                </a:srgbClr>
              </a:clrTo>
            </a:clrChange>
          </a:blip>
          <a:srcRect/>
          <a:stretch>
            <a:fillRect/>
          </a:stretch>
        </p:blipFill>
        <p:spPr bwMode="auto">
          <a:xfrm>
            <a:off x="8566150" y="885825"/>
            <a:ext cx="542925" cy="841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PH" sz="3200" smtClean="0"/>
              <a:t>Freedom to establish and join organizations of their own choosing without previous authorization</a:t>
            </a:r>
            <a:endParaRPr lang="en-PH" smtClean="0"/>
          </a:p>
        </p:txBody>
      </p:sp>
      <p:sp>
        <p:nvSpPr>
          <p:cNvPr id="3" name="Content Placeholder 2"/>
          <p:cNvSpPr>
            <a:spLocks noGrp="1"/>
          </p:cNvSpPr>
          <p:nvPr>
            <p:ph idx="1"/>
          </p:nvPr>
        </p:nvSpPr>
        <p:spPr/>
        <p:txBody>
          <a:bodyPr>
            <a:normAutofit fontScale="92500" lnSpcReduction="10000"/>
          </a:bodyPr>
          <a:lstStyle/>
          <a:p>
            <a:pPr>
              <a:defRPr/>
            </a:pPr>
            <a:r>
              <a:rPr lang="en-PH" dirty="0" smtClean="0"/>
              <a:t>The state may set limits on formalities for establishing employers/workers’ organizations.</a:t>
            </a:r>
          </a:p>
          <a:p>
            <a:pPr>
              <a:defRPr/>
            </a:pPr>
            <a:r>
              <a:rPr lang="en-PH" dirty="0" smtClean="0"/>
              <a:t>Except when such formalities:	</a:t>
            </a:r>
          </a:p>
          <a:p>
            <a:pPr lvl="1">
              <a:defRPr/>
            </a:pPr>
            <a:r>
              <a:rPr lang="en-PH" dirty="0" smtClean="0"/>
              <a:t>Restrictive </a:t>
            </a:r>
          </a:p>
          <a:p>
            <a:pPr lvl="1">
              <a:defRPr/>
            </a:pPr>
            <a:r>
              <a:rPr lang="en-PH" dirty="0" smtClean="0"/>
              <a:t>Gives discretionary refusal power</a:t>
            </a:r>
          </a:p>
          <a:p>
            <a:pPr lvl="1">
              <a:defRPr/>
            </a:pPr>
            <a:r>
              <a:rPr lang="en-PH" dirty="0" smtClean="0"/>
              <a:t>Or provides requirements that is impossible to comply with. </a:t>
            </a:r>
          </a:p>
          <a:p>
            <a:pPr lvl="1">
              <a:defRPr/>
            </a:pPr>
            <a:endParaRPr lang="en-PH" dirty="0" smtClean="0"/>
          </a:p>
          <a:p>
            <a:pPr lvl="1">
              <a:buFont typeface="Arial" charset="0"/>
              <a:buNone/>
              <a:defRPr/>
            </a:pPr>
            <a:r>
              <a:rPr lang="en-PH" dirty="0" smtClean="0"/>
              <a:t>PLC: </a:t>
            </a:r>
          </a:p>
          <a:p>
            <a:pPr lvl="1">
              <a:buFont typeface="Arial" charset="0"/>
              <a:buNone/>
              <a:defRPr/>
            </a:pPr>
            <a:r>
              <a:rPr lang="en-PH" dirty="0" smtClean="0"/>
              <a:t>Article 234 – registration of Independent Organization</a:t>
            </a:r>
          </a:p>
          <a:p>
            <a:pPr lvl="1">
              <a:buFont typeface="Arial" charset="0"/>
              <a:buNone/>
              <a:defRPr/>
            </a:pPr>
            <a:r>
              <a:rPr lang="en-PH" dirty="0" smtClean="0"/>
              <a:t>Article 234-A- registration of Local Chapter</a:t>
            </a:r>
          </a:p>
          <a:p>
            <a:pPr lvl="1">
              <a:buFont typeface="Arial" charset="0"/>
              <a:buNone/>
              <a:defRPr/>
            </a:pPr>
            <a:endParaRPr lang="en-PH" dirty="0" smtClean="0"/>
          </a:p>
          <a:p>
            <a:pPr lvl="1">
              <a:buFont typeface="Arial" charset="0"/>
              <a:buNone/>
              <a:defRPr/>
            </a:pPr>
            <a:endParaRPr lang="en-PH" dirty="0" smtClean="0"/>
          </a:p>
        </p:txBody>
      </p:sp>
      <p:pic>
        <p:nvPicPr>
          <p:cNvPr id="32772" name="Picture 7"/>
          <p:cNvPicPr>
            <a:picLocks noChangeAspect="1"/>
          </p:cNvPicPr>
          <p:nvPr/>
        </p:nvPicPr>
        <p:blipFill>
          <a:blip r:embed="rId3"/>
          <a:srcRect/>
          <a:stretch>
            <a:fillRect/>
          </a:stretch>
        </p:blipFill>
        <p:spPr bwMode="auto">
          <a:xfrm>
            <a:off x="7786688" y="857250"/>
            <a:ext cx="742950" cy="892175"/>
          </a:xfrm>
          <a:prstGeom prst="rect">
            <a:avLst/>
          </a:prstGeom>
          <a:noFill/>
          <a:ln w="9525">
            <a:noFill/>
            <a:miter lim="800000"/>
            <a:headEnd/>
            <a:tailEnd/>
          </a:ln>
        </p:spPr>
      </p:pic>
      <p:pic>
        <p:nvPicPr>
          <p:cNvPr id="32773" name="Picture 4"/>
          <p:cNvPicPr>
            <a:picLocks noChangeAspect="1"/>
          </p:cNvPicPr>
          <p:nvPr/>
        </p:nvPicPr>
        <p:blipFill>
          <a:blip r:embed="rId4">
            <a:clrChange>
              <a:clrFrom>
                <a:srgbClr val="FDFDFD"/>
              </a:clrFrom>
              <a:clrTo>
                <a:srgbClr val="FDFDFD">
                  <a:alpha val="0"/>
                </a:srgbClr>
              </a:clrTo>
            </a:clrChange>
          </a:blip>
          <a:srcRect/>
          <a:stretch>
            <a:fillRect/>
          </a:stretch>
        </p:blipFill>
        <p:spPr bwMode="auto">
          <a:xfrm>
            <a:off x="8566150" y="885825"/>
            <a:ext cx="542925" cy="841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Without distinction</a:t>
            </a:r>
            <a:endParaRPr lang="fil-PH" dirty="0"/>
          </a:p>
        </p:txBody>
      </p:sp>
      <p:sp>
        <p:nvSpPr>
          <p:cNvPr id="3" name="Content Placeholder 2"/>
          <p:cNvSpPr>
            <a:spLocks noGrp="1"/>
          </p:cNvSpPr>
          <p:nvPr>
            <p:ph idx="1"/>
          </p:nvPr>
        </p:nvSpPr>
        <p:spPr>
          <a:xfrm>
            <a:off x="285720" y="2336800"/>
            <a:ext cx="5500726" cy="3949720"/>
          </a:xfrm>
        </p:spPr>
        <p:txBody>
          <a:bodyPr>
            <a:normAutofit fontScale="92500" lnSpcReduction="20000"/>
          </a:bodyPr>
          <a:lstStyle/>
          <a:p>
            <a:r>
              <a:rPr lang="fil-PH" dirty="0" smtClean="0"/>
              <a:t>All workers, without distinction whatsoever, including without discrimination in regard to occupation, should have the right to establish and join  organizations of their own choosing. (Case No. 2113)</a:t>
            </a:r>
          </a:p>
          <a:p>
            <a:endParaRPr lang="fil-PH" dirty="0" smtClean="0"/>
          </a:p>
          <a:p>
            <a:r>
              <a:rPr lang="fil-PH" dirty="0" smtClean="0"/>
              <a:t>To establish a limited list of occupation with a view to recognizing the right to associate would be contrary to the principle that workers, without distinction whatsoever, should have the right to establish and join organizations of their own choosing.  (1996 Digest, Paragraph 278)</a:t>
            </a:r>
            <a:endParaRPr lang="fil-PH" dirty="0"/>
          </a:p>
        </p:txBody>
      </p:sp>
      <p:sp>
        <p:nvSpPr>
          <p:cNvPr id="5" name="Flowchart: Process 4"/>
          <p:cNvSpPr/>
          <p:nvPr/>
        </p:nvSpPr>
        <p:spPr>
          <a:xfrm>
            <a:off x="6143636" y="2000240"/>
            <a:ext cx="3000364" cy="4857760"/>
          </a:xfrm>
          <a:prstGeom prst="flowChartProcess">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l-PH" sz="2000" dirty="0" smtClean="0">
                <a:solidFill>
                  <a:schemeClr val="bg1"/>
                </a:solidFill>
              </a:rPr>
              <a:t>Question:</a:t>
            </a:r>
          </a:p>
          <a:p>
            <a:endParaRPr lang="fil-PH" sz="2000" dirty="0" smtClean="0">
              <a:solidFill>
                <a:schemeClr val="bg1"/>
              </a:solidFill>
            </a:endParaRPr>
          </a:p>
          <a:p>
            <a:r>
              <a:rPr lang="fil-PH" sz="2000" dirty="0" smtClean="0">
                <a:solidFill>
                  <a:schemeClr val="bg1"/>
                </a:solidFill>
              </a:rPr>
              <a:t>Do temporary workers, or those on probation or self-employed workers have the right to form or join organizations?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sz="3200" dirty="0" smtClean="0"/>
              <a:t>Organizations of their own choosing</a:t>
            </a:r>
            <a:endParaRPr lang="fil-PH" sz="3200" dirty="0"/>
          </a:p>
        </p:txBody>
      </p:sp>
      <p:sp>
        <p:nvSpPr>
          <p:cNvPr id="3" name="Content Placeholder 2"/>
          <p:cNvSpPr>
            <a:spLocks noGrp="1"/>
          </p:cNvSpPr>
          <p:nvPr>
            <p:ph idx="1"/>
          </p:nvPr>
        </p:nvSpPr>
        <p:spPr>
          <a:xfrm>
            <a:off x="357158" y="2336800"/>
            <a:ext cx="5538798" cy="4306910"/>
          </a:xfrm>
        </p:spPr>
        <p:txBody>
          <a:bodyPr>
            <a:normAutofit fontScale="92500" lnSpcReduction="20000"/>
          </a:bodyPr>
          <a:lstStyle/>
          <a:p>
            <a:r>
              <a:rPr lang="fil-PH" dirty="0" smtClean="0"/>
              <a:t>The existence of an organization in a specific occupation should not constitute an obstacle to the establishment of another organization, if the workers to wish. (Case No. 1884 and 1935)</a:t>
            </a:r>
          </a:p>
          <a:p>
            <a:endParaRPr lang="fil-PH" dirty="0" smtClean="0"/>
          </a:p>
          <a:p>
            <a:r>
              <a:rPr lang="fil-PH" dirty="0" smtClean="0"/>
              <a:t>While it is generally to the advantage of workers and employers to avoid the proliferation of competing organizations, a monopoly situation imposed by law is at variance with the principle of free choice of workers’ and employer’s organizations. (Case No. 2348)</a:t>
            </a:r>
            <a:endParaRPr lang="fil-PH" dirty="0"/>
          </a:p>
        </p:txBody>
      </p:sp>
      <p:sp>
        <p:nvSpPr>
          <p:cNvPr id="4" name="Flowchart: Process 3"/>
          <p:cNvSpPr/>
          <p:nvPr/>
        </p:nvSpPr>
        <p:spPr>
          <a:xfrm>
            <a:off x="6143636" y="2000240"/>
            <a:ext cx="3000364" cy="4857760"/>
          </a:xfrm>
          <a:prstGeom prst="flowChartProcess">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l-PH" sz="2000" dirty="0" smtClean="0">
                <a:solidFill>
                  <a:schemeClr val="bg1"/>
                </a:solidFill>
              </a:rPr>
              <a:t>Question:</a:t>
            </a:r>
          </a:p>
          <a:p>
            <a:endParaRPr lang="fil-PH" sz="2000" dirty="0" smtClean="0">
              <a:solidFill>
                <a:schemeClr val="bg1"/>
              </a:solidFill>
            </a:endParaRPr>
          </a:p>
          <a:p>
            <a:r>
              <a:rPr lang="fil-PH" sz="2000" dirty="0" smtClean="0">
                <a:solidFill>
                  <a:schemeClr val="bg1"/>
                </a:solidFill>
              </a:rPr>
              <a:t>Is it contrary to the principles of freedom of association for the government to encourage labor unions to join together voluntarily to form strong and united organizations?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Without previous authorization</a:t>
            </a:r>
            <a:endParaRPr lang="fil-PH" dirty="0"/>
          </a:p>
        </p:txBody>
      </p:sp>
      <p:sp>
        <p:nvSpPr>
          <p:cNvPr id="3" name="Content Placeholder 2"/>
          <p:cNvSpPr>
            <a:spLocks noGrp="1"/>
          </p:cNvSpPr>
          <p:nvPr>
            <p:ph idx="1"/>
          </p:nvPr>
        </p:nvSpPr>
        <p:spPr>
          <a:xfrm>
            <a:off x="533401" y="2336800"/>
            <a:ext cx="5253046" cy="3598863"/>
          </a:xfrm>
        </p:spPr>
        <p:txBody>
          <a:bodyPr/>
          <a:lstStyle/>
          <a:p>
            <a:r>
              <a:rPr lang="fil-PH" dirty="0" smtClean="0"/>
              <a:t>A law providing that the right of association is subject to authorization granted by a government department purely in its discretion is incompatible with the principles of freedom of association. (Case No. 2225)</a:t>
            </a:r>
            <a:endParaRPr lang="fil-PH" dirty="0"/>
          </a:p>
        </p:txBody>
      </p:sp>
      <p:sp>
        <p:nvSpPr>
          <p:cNvPr id="4" name="Flowchart: Process 3"/>
          <p:cNvSpPr/>
          <p:nvPr/>
        </p:nvSpPr>
        <p:spPr>
          <a:xfrm>
            <a:off x="6143636" y="2000240"/>
            <a:ext cx="3000364" cy="4857760"/>
          </a:xfrm>
          <a:prstGeom prst="flowChartProcess">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l-PH" sz="2000" dirty="0" smtClean="0">
                <a:solidFill>
                  <a:schemeClr val="bg1"/>
                </a:solidFill>
              </a:rPr>
              <a:t>Questions:</a:t>
            </a:r>
          </a:p>
          <a:p>
            <a:endParaRPr lang="fil-PH" sz="2000" dirty="0" smtClean="0">
              <a:solidFill>
                <a:schemeClr val="bg1"/>
              </a:solidFill>
            </a:endParaRPr>
          </a:p>
          <a:p>
            <a:pPr>
              <a:buFont typeface="Arial" pitchFamily="34" charset="0"/>
              <a:buChar char="•"/>
            </a:pPr>
            <a:r>
              <a:rPr lang="fil-PH" sz="2000" dirty="0" smtClean="0">
                <a:solidFill>
                  <a:schemeClr val="bg1"/>
                </a:solidFill>
              </a:rPr>
              <a:t>Is the requirement of registration of labor union a form of prior authorization?</a:t>
            </a:r>
          </a:p>
          <a:p>
            <a:pPr>
              <a:buFont typeface="Arial" pitchFamily="34" charset="0"/>
              <a:buChar char="•"/>
            </a:pPr>
            <a:endParaRPr lang="fil-PH" sz="2000" dirty="0" smtClean="0">
              <a:solidFill>
                <a:schemeClr val="bg1"/>
              </a:solidFill>
            </a:endParaRPr>
          </a:p>
          <a:p>
            <a:pPr>
              <a:buFont typeface="Arial" pitchFamily="34" charset="0"/>
              <a:buChar char="•"/>
            </a:pPr>
            <a:r>
              <a:rPr lang="fil-PH" sz="2000" dirty="0" smtClean="0">
                <a:solidFill>
                  <a:schemeClr val="bg1"/>
                </a:solidFill>
              </a:rPr>
              <a:t>Is the setting of minimum membership prior to registration contrary to the principle that the right to organization must be without prior authorization?</a:t>
            </a:r>
          </a:p>
          <a:p>
            <a:endParaRPr lang="fil-PH" sz="2000" dirty="0" smtClean="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Without previous authorization</a:t>
            </a:r>
            <a:endParaRPr lang="fil-PH" dirty="0"/>
          </a:p>
        </p:txBody>
      </p:sp>
      <p:sp>
        <p:nvSpPr>
          <p:cNvPr id="3" name="Content Placeholder 2"/>
          <p:cNvSpPr>
            <a:spLocks noGrp="1"/>
          </p:cNvSpPr>
          <p:nvPr>
            <p:ph idx="1"/>
          </p:nvPr>
        </p:nvSpPr>
        <p:spPr>
          <a:xfrm>
            <a:off x="533400" y="2143116"/>
            <a:ext cx="5110169" cy="4500594"/>
          </a:xfrm>
        </p:spPr>
        <p:txBody>
          <a:bodyPr>
            <a:normAutofit fontScale="92500" lnSpcReduction="10000"/>
          </a:bodyPr>
          <a:lstStyle/>
          <a:p>
            <a:r>
              <a:rPr lang="fil-PH" u="sng" dirty="0" smtClean="0"/>
              <a:t>Registration</a:t>
            </a:r>
          </a:p>
          <a:p>
            <a:endParaRPr lang="fil-PH" dirty="0" smtClean="0"/>
          </a:p>
          <a:p>
            <a:pPr lvl="1"/>
            <a:r>
              <a:rPr lang="fil-PH" dirty="0" smtClean="0"/>
              <a:t>If the conditions for the granting of registration are tantamount to obtaining previous authorization from public authorities for the establishment and functioning of a trade union, this would undeniably constitute an infringement of Convention No. 87.  This, however, would not seem to be the case when the registration of trade unions consists solely of a formality where the conditions are not such as to impair the guarantees laid down by the Convention. (Case No. 1918 and 2100)</a:t>
            </a:r>
            <a:endParaRPr lang="fil-PH" dirty="0"/>
          </a:p>
        </p:txBody>
      </p:sp>
      <p:sp>
        <p:nvSpPr>
          <p:cNvPr id="5" name="Flowchart: Process 4"/>
          <p:cNvSpPr/>
          <p:nvPr/>
        </p:nvSpPr>
        <p:spPr>
          <a:xfrm>
            <a:off x="6143636" y="2000240"/>
            <a:ext cx="3000364" cy="4857760"/>
          </a:xfrm>
          <a:prstGeom prst="flowChartProcess">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l-PH" sz="2000" dirty="0" smtClean="0">
                <a:solidFill>
                  <a:schemeClr val="bg1"/>
                </a:solidFill>
              </a:rPr>
              <a:t>Question:</a:t>
            </a:r>
          </a:p>
          <a:p>
            <a:endParaRPr lang="fil-PH" sz="2000" dirty="0" smtClean="0">
              <a:solidFill>
                <a:schemeClr val="bg1"/>
              </a:solidFill>
            </a:endParaRPr>
          </a:p>
          <a:p>
            <a:pPr>
              <a:buFont typeface="Arial" pitchFamily="34" charset="0"/>
              <a:buChar char="•"/>
            </a:pPr>
            <a:r>
              <a:rPr lang="fil-PH" sz="2000" dirty="0" smtClean="0">
                <a:solidFill>
                  <a:schemeClr val="bg1"/>
                </a:solidFill>
              </a:rPr>
              <a:t>Is the requirement of registration prior to seeking recognition as exclusive bargaining agent contrary to C87?</a:t>
            </a:r>
          </a:p>
          <a:p>
            <a:pPr>
              <a:buFont typeface="Arial" pitchFamily="34" charset="0"/>
              <a:buChar char="•"/>
            </a:pPr>
            <a:endParaRPr lang="fil-PH" sz="2000" dirty="0" smtClean="0">
              <a:solidFill>
                <a:schemeClr val="bg1"/>
              </a:solidFill>
            </a:endParaRPr>
          </a:p>
          <a:p>
            <a:pPr marL="234950" lvl="1"/>
            <a:r>
              <a:rPr lang="fil-PH" sz="1900" dirty="0" smtClean="0">
                <a:solidFill>
                  <a:schemeClr val="bg1"/>
                </a:solidFill>
              </a:rPr>
              <a:t>“xxx an organization may be required to fulfill certain formalities which do not amount to previous authorization ...” (1996 Digest, para. 269)</a:t>
            </a:r>
          </a:p>
          <a:p>
            <a:endParaRPr lang="fil-PH" sz="2000" dirty="0" smtClean="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Without previous authorization</a:t>
            </a:r>
            <a:endParaRPr lang="fil-PH" dirty="0"/>
          </a:p>
        </p:txBody>
      </p:sp>
      <p:sp>
        <p:nvSpPr>
          <p:cNvPr id="3" name="Content Placeholder 2"/>
          <p:cNvSpPr>
            <a:spLocks noGrp="1"/>
          </p:cNvSpPr>
          <p:nvPr>
            <p:ph idx="1"/>
          </p:nvPr>
        </p:nvSpPr>
        <p:spPr>
          <a:xfrm>
            <a:off x="533400" y="2336800"/>
            <a:ext cx="8039127" cy="3598863"/>
          </a:xfrm>
        </p:spPr>
        <p:txBody>
          <a:bodyPr/>
          <a:lstStyle/>
          <a:p>
            <a:r>
              <a:rPr lang="fil-PH" u="sng" dirty="0" smtClean="0"/>
              <a:t>Minimum Membership</a:t>
            </a:r>
          </a:p>
          <a:p>
            <a:endParaRPr lang="fil-PH" dirty="0" smtClean="0"/>
          </a:p>
          <a:p>
            <a:pPr lvl="1"/>
            <a:r>
              <a:rPr lang="fil-PH" dirty="0" smtClean="0"/>
              <a:t>While a minimum membership requirement is not in itself incompatible with Convention No. 87, the number should be fixed in a reasonable manner so that the establishment of organizations is not hindered.  What constitutes a reasonable number may vary according to the particular conditions in which a restriction is imposed. (Case No. 2332)</a:t>
            </a:r>
            <a:endParaRPr lang="fil-PH"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PH" smtClean="0"/>
              <a:t>Freedom of Association and the negative right</a:t>
            </a:r>
          </a:p>
        </p:txBody>
      </p:sp>
      <p:sp>
        <p:nvSpPr>
          <p:cNvPr id="3" name="Content Placeholder 2"/>
          <p:cNvSpPr>
            <a:spLocks noGrp="1"/>
          </p:cNvSpPr>
          <p:nvPr>
            <p:ph idx="1"/>
          </p:nvPr>
        </p:nvSpPr>
        <p:spPr>
          <a:xfrm>
            <a:off x="533401" y="2401888"/>
            <a:ext cx="5181608" cy="3527442"/>
          </a:xfrm>
        </p:spPr>
        <p:txBody>
          <a:bodyPr/>
          <a:lstStyle/>
          <a:p>
            <a:pPr>
              <a:defRPr/>
            </a:pPr>
            <a:r>
              <a:rPr lang="en-PH" dirty="0" smtClean="0"/>
              <a:t>Negative Freedom of Association implies that no one can be compelled to form or join associations. </a:t>
            </a:r>
          </a:p>
          <a:p>
            <a:pPr>
              <a:defRPr/>
            </a:pPr>
            <a:r>
              <a:rPr lang="en-PH" dirty="0" smtClean="0"/>
              <a:t>Convention 87 is neutral. </a:t>
            </a:r>
          </a:p>
          <a:p>
            <a:pPr>
              <a:defRPr/>
            </a:pPr>
            <a:r>
              <a:rPr lang="en-PH" dirty="0" smtClean="0"/>
              <a:t>Union security clauses should  be a product of collective bargaining.</a:t>
            </a:r>
          </a:p>
          <a:p>
            <a:pPr lvl="1">
              <a:defRPr/>
            </a:pPr>
            <a:r>
              <a:rPr lang="en-PH" dirty="0" smtClean="0"/>
              <a:t>Retaining of membership as a condition affecting employment. </a:t>
            </a:r>
          </a:p>
          <a:p>
            <a:pPr lvl="1">
              <a:defRPr/>
            </a:pPr>
            <a:endParaRPr lang="en-PH" dirty="0" smtClean="0"/>
          </a:p>
        </p:txBody>
      </p:sp>
      <p:pic>
        <p:nvPicPr>
          <p:cNvPr id="29700" name="Picture 7"/>
          <p:cNvPicPr>
            <a:picLocks noChangeAspect="1"/>
          </p:cNvPicPr>
          <p:nvPr/>
        </p:nvPicPr>
        <p:blipFill>
          <a:blip r:embed="rId3"/>
          <a:srcRect/>
          <a:stretch>
            <a:fillRect/>
          </a:stretch>
        </p:blipFill>
        <p:spPr bwMode="auto">
          <a:xfrm>
            <a:off x="7786688" y="857250"/>
            <a:ext cx="742950" cy="892175"/>
          </a:xfrm>
          <a:prstGeom prst="rect">
            <a:avLst/>
          </a:prstGeom>
          <a:noFill/>
          <a:ln w="9525">
            <a:noFill/>
            <a:miter lim="800000"/>
            <a:headEnd/>
            <a:tailEnd/>
          </a:ln>
        </p:spPr>
      </p:pic>
      <p:pic>
        <p:nvPicPr>
          <p:cNvPr id="29701" name="Picture 4"/>
          <p:cNvPicPr>
            <a:picLocks noChangeAspect="1"/>
          </p:cNvPicPr>
          <p:nvPr/>
        </p:nvPicPr>
        <p:blipFill>
          <a:blip r:embed="rId4">
            <a:clrChange>
              <a:clrFrom>
                <a:srgbClr val="FDFDFD"/>
              </a:clrFrom>
              <a:clrTo>
                <a:srgbClr val="FDFDFD">
                  <a:alpha val="0"/>
                </a:srgbClr>
              </a:clrTo>
            </a:clrChange>
          </a:blip>
          <a:srcRect/>
          <a:stretch>
            <a:fillRect/>
          </a:stretch>
        </p:blipFill>
        <p:spPr bwMode="auto">
          <a:xfrm>
            <a:off x="8566150" y="885825"/>
            <a:ext cx="542925" cy="841375"/>
          </a:xfrm>
          <a:prstGeom prst="rect">
            <a:avLst/>
          </a:prstGeom>
          <a:noFill/>
          <a:ln w="9525">
            <a:noFill/>
            <a:miter lim="800000"/>
            <a:headEnd/>
            <a:tailEnd/>
          </a:ln>
        </p:spPr>
      </p:pic>
      <p:sp>
        <p:nvSpPr>
          <p:cNvPr id="6" name="Flowchart: Process 5"/>
          <p:cNvSpPr/>
          <p:nvPr/>
        </p:nvSpPr>
        <p:spPr>
          <a:xfrm>
            <a:off x="6143636" y="2000240"/>
            <a:ext cx="3000364" cy="4857760"/>
          </a:xfrm>
          <a:prstGeom prst="flowChartProcess">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l-PH" sz="1600" dirty="0" smtClean="0">
                <a:solidFill>
                  <a:schemeClr val="bg1"/>
                </a:solidFill>
              </a:rPr>
              <a:t>Problems related to union security clauses should be resolved at the national level, in conformity with national practice and the industrial relations system in each country.  In other words, both situations where union security clauses are authorized and those where they are prohibited can be considered to be in conformity with ILO principles and standars on FOA. (Case No. 2136 and 2187)</a:t>
            </a:r>
          </a:p>
          <a:p>
            <a:endParaRPr lang="fil-PH" sz="1600" dirty="0" smtClean="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PH" smtClean="0"/>
              <a:t>Freedom of Association and the negative right</a:t>
            </a:r>
          </a:p>
        </p:txBody>
      </p:sp>
      <p:sp>
        <p:nvSpPr>
          <p:cNvPr id="3" name="Content Placeholder 2"/>
          <p:cNvSpPr>
            <a:spLocks noGrp="1"/>
          </p:cNvSpPr>
          <p:nvPr>
            <p:ph idx="1"/>
          </p:nvPr>
        </p:nvSpPr>
        <p:spPr>
          <a:xfrm>
            <a:off x="428596" y="2143125"/>
            <a:ext cx="5429289" cy="4214813"/>
          </a:xfrm>
        </p:spPr>
        <p:txBody>
          <a:bodyPr>
            <a:normAutofit fontScale="62500" lnSpcReduction="20000"/>
          </a:bodyPr>
          <a:lstStyle/>
          <a:p>
            <a:pPr>
              <a:defRPr/>
            </a:pPr>
            <a:r>
              <a:rPr lang="en-PH" sz="3000" dirty="0" smtClean="0"/>
              <a:t>Philippine Setting:</a:t>
            </a:r>
          </a:p>
          <a:p>
            <a:pPr>
              <a:buFont typeface="Arial" charset="0"/>
              <a:buNone/>
              <a:defRPr/>
            </a:pPr>
            <a:endParaRPr lang="en-PH" sz="3000" dirty="0" smtClean="0"/>
          </a:p>
          <a:p>
            <a:pPr lvl="1">
              <a:defRPr/>
            </a:pPr>
            <a:r>
              <a:rPr lang="en-PH" sz="2800" dirty="0" smtClean="0"/>
              <a:t>Union Shop-all new regular workers should join the organization</a:t>
            </a:r>
          </a:p>
          <a:p>
            <a:pPr lvl="1">
              <a:defRPr/>
            </a:pPr>
            <a:r>
              <a:rPr lang="en-PH" sz="2800" dirty="0" smtClean="0"/>
              <a:t>Maintenance of Membership Shop-employees who are members of the organization must maintain membership as a condition of employment until they are promoted or transferred out of the bargaining unit. </a:t>
            </a:r>
          </a:p>
          <a:p>
            <a:pPr lvl="1">
              <a:defRPr/>
            </a:pPr>
            <a:r>
              <a:rPr lang="en-PH" sz="2800" dirty="0" smtClean="0"/>
              <a:t>Closed Shop – an enterprise, </a:t>
            </a:r>
            <a:r>
              <a:rPr lang="en-PH" sz="2800" dirty="0" err="1" smtClean="0"/>
              <a:t>i</a:t>
            </a:r>
            <a:r>
              <a:rPr lang="en-US" sz="2800" dirty="0" smtClean="0"/>
              <a:t>n which, by agreement between the employer and his employees or their representatives, no person may be employed in any or certain agreed departments of the enterprise unless he or she is, becomes, and, for the duration of the agreement, remains a member in good standing of a union</a:t>
            </a:r>
            <a:endParaRPr lang="en-PH" sz="2800" dirty="0" smtClean="0"/>
          </a:p>
        </p:txBody>
      </p:sp>
      <p:pic>
        <p:nvPicPr>
          <p:cNvPr id="30724" name="Picture 7"/>
          <p:cNvPicPr>
            <a:picLocks noChangeAspect="1"/>
          </p:cNvPicPr>
          <p:nvPr/>
        </p:nvPicPr>
        <p:blipFill>
          <a:blip r:embed="rId3"/>
          <a:srcRect/>
          <a:stretch>
            <a:fillRect/>
          </a:stretch>
        </p:blipFill>
        <p:spPr bwMode="auto">
          <a:xfrm>
            <a:off x="7786688" y="857250"/>
            <a:ext cx="742950" cy="892175"/>
          </a:xfrm>
          <a:prstGeom prst="rect">
            <a:avLst/>
          </a:prstGeom>
          <a:noFill/>
          <a:ln w="9525">
            <a:noFill/>
            <a:miter lim="800000"/>
            <a:headEnd/>
            <a:tailEnd/>
          </a:ln>
        </p:spPr>
      </p:pic>
      <p:pic>
        <p:nvPicPr>
          <p:cNvPr id="30725" name="Picture 4"/>
          <p:cNvPicPr>
            <a:picLocks noChangeAspect="1"/>
          </p:cNvPicPr>
          <p:nvPr/>
        </p:nvPicPr>
        <p:blipFill>
          <a:blip r:embed="rId4">
            <a:clrChange>
              <a:clrFrom>
                <a:srgbClr val="FDFDFD"/>
              </a:clrFrom>
              <a:clrTo>
                <a:srgbClr val="FDFDFD">
                  <a:alpha val="0"/>
                </a:srgbClr>
              </a:clrTo>
            </a:clrChange>
          </a:blip>
          <a:srcRect/>
          <a:stretch>
            <a:fillRect/>
          </a:stretch>
        </p:blipFill>
        <p:spPr bwMode="auto">
          <a:xfrm>
            <a:off x="8566150" y="885825"/>
            <a:ext cx="542925" cy="841375"/>
          </a:xfrm>
          <a:prstGeom prst="rect">
            <a:avLst/>
          </a:prstGeom>
          <a:noFill/>
          <a:ln w="9525">
            <a:noFill/>
            <a:miter lim="800000"/>
            <a:headEnd/>
            <a:tailEnd/>
          </a:ln>
        </p:spPr>
      </p:pic>
      <p:sp>
        <p:nvSpPr>
          <p:cNvPr id="6" name="Flowchart: Process 5"/>
          <p:cNvSpPr/>
          <p:nvPr/>
        </p:nvSpPr>
        <p:spPr>
          <a:xfrm>
            <a:off x="6143636" y="2000240"/>
            <a:ext cx="3000364" cy="4857760"/>
          </a:xfrm>
          <a:prstGeom prst="flowChartProcess">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l-PH" sz="1600" dirty="0" smtClean="0">
                <a:solidFill>
                  <a:schemeClr val="bg1"/>
                </a:solidFill>
              </a:rPr>
              <a:t>When does union security arrangement becomes problematic?</a:t>
            </a:r>
          </a:p>
          <a:p>
            <a:endParaRPr lang="fil-PH" sz="1600" dirty="0" smtClean="0">
              <a:solidFill>
                <a:schemeClr val="bg1"/>
              </a:solidFill>
            </a:endParaRPr>
          </a:p>
          <a:p>
            <a:r>
              <a:rPr lang="fil-PH" sz="1600" dirty="0" smtClean="0">
                <a:solidFill>
                  <a:schemeClr val="bg1"/>
                </a:solidFill>
              </a:rPr>
              <a:t>“xxx if unreasonable conditions were to be imposed upon persons seeking such membership.”</a:t>
            </a:r>
          </a:p>
          <a:p>
            <a:endParaRPr lang="fil-PH" sz="1600" dirty="0" smtClean="0">
              <a:solidFill>
                <a:schemeClr val="bg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107950" y="773113"/>
            <a:ext cx="7793038" cy="1143000"/>
          </a:xfrm>
        </p:spPr>
        <p:txBody>
          <a:bodyPr rtlCol="0">
            <a:normAutofit fontScale="90000"/>
          </a:bodyPr>
          <a:lstStyle/>
          <a:p>
            <a:pPr eaLnBrk="1" fontAlgn="auto" hangingPunct="1">
              <a:spcAft>
                <a:spcPts val="0"/>
              </a:spcAft>
              <a:defRPr/>
            </a:pPr>
            <a:r>
              <a:rPr lang="en-GB" sz="4000" dirty="0" smtClean="0"/>
              <a:t>Rights of employers</a:t>
            </a:r>
            <a:r>
              <a:rPr lang="ja-JP" altLang="en-GB" sz="4000" dirty="0" smtClean="0">
                <a:latin typeface="Arial"/>
              </a:rPr>
              <a:t>’</a:t>
            </a:r>
            <a:r>
              <a:rPr lang="en-GB" sz="4000" dirty="0" smtClean="0"/>
              <a:t> and workers</a:t>
            </a:r>
            <a:r>
              <a:rPr lang="ja-JP" altLang="en-GB" sz="4000" dirty="0" smtClean="0">
                <a:latin typeface="Arial"/>
              </a:rPr>
              <a:t>’</a:t>
            </a:r>
            <a:r>
              <a:rPr lang="en-GB" sz="4000" dirty="0" smtClean="0"/>
              <a:t> organizations (Article 3)</a:t>
            </a:r>
          </a:p>
        </p:txBody>
      </p:sp>
      <p:sp>
        <p:nvSpPr>
          <p:cNvPr id="137219" name="Rectangle 3"/>
          <p:cNvSpPr>
            <a:spLocks noGrp="1" noChangeArrowheads="1"/>
          </p:cNvSpPr>
          <p:nvPr>
            <p:ph idx="1"/>
          </p:nvPr>
        </p:nvSpPr>
        <p:spPr>
          <a:xfrm>
            <a:off x="250825" y="2122488"/>
            <a:ext cx="8642350" cy="4402137"/>
          </a:xfrm>
        </p:spPr>
        <p:txBody>
          <a:bodyPr>
            <a:normAutofit/>
          </a:bodyPr>
          <a:lstStyle/>
          <a:p>
            <a:pPr eaLnBrk="1" fontAlgn="auto" hangingPunct="1">
              <a:spcAft>
                <a:spcPts val="0"/>
              </a:spcAft>
              <a:buFont typeface="Arial"/>
              <a:buChar char="•"/>
              <a:defRPr/>
            </a:pPr>
            <a:r>
              <a:rPr lang="en-GB" dirty="0" smtClean="0"/>
              <a:t>Draw up their constitutions and rules</a:t>
            </a:r>
            <a:r>
              <a:rPr lang="en-GB" sz="2800" dirty="0" smtClean="0"/>
              <a:t> </a:t>
            </a:r>
            <a:r>
              <a:rPr lang="en-GB" dirty="0" smtClean="0"/>
              <a:t>(only formal requirements, no prior approval)</a:t>
            </a:r>
          </a:p>
          <a:p>
            <a:pPr eaLnBrk="1" fontAlgn="auto" hangingPunct="1">
              <a:spcAft>
                <a:spcPts val="0"/>
              </a:spcAft>
              <a:buFont typeface="Arial"/>
              <a:buChar char="•"/>
              <a:defRPr/>
            </a:pPr>
            <a:r>
              <a:rPr lang="en-GB" dirty="0" smtClean="0"/>
              <a:t>Elect their representatives</a:t>
            </a:r>
            <a:r>
              <a:rPr lang="en-GB" sz="2800" dirty="0" smtClean="0"/>
              <a:t> </a:t>
            </a:r>
            <a:r>
              <a:rPr lang="en-GB" dirty="0" smtClean="0"/>
              <a:t>(results not subject to approval, eligibility requirements not excessively restrictive)</a:t>
            </a:r>
          </a:p>
          <a:p>
            <a:pPr eaLnBrk="1" fontAlgn="auto" hangingPunct="1">
              <a:spcAft>
                <a:spcPts val="0"/>
              </a:spcAft>
              <a:buFont typeface="Arial"/>
              <a:buChar char="•"/>
              <a:defRPr/>
            </a:pPr>
            <a:endParaRPr lang="en-GB" sz="800" dirty="0" smtClean="0"/>
          </a:p>
          <a:p>
            <a:pPr eaLnBrk="1" fontAlgn="auto" hangingPunct="1">
              <a:spcAft>
                <a:spcPts val="0"/>
              </a:spcAft>
              <a:buFont typeface="Arial"/>
              <a:buChar char="•"/>
              <a:defRPr/>
            </a:pPr>
            <a:r>
              <a:rPr lang="en-GB" dirty="0" smtClean="0"/>
              <a:t>Organize their administration (autonomy, financial independence, protection of assets and property)</a:t>
            </a:r>
          </a:p>
          <a:p>
            <a:pPr eaLnBrk="1" fontAlgn="auto" hangingPunct="1">
              <a:spcAft>
                <a:spcPts val="0"/>
              </a:spcAft>
              <a:buFont typeface="Arial"/>
              <a:buChar char="•"/>
              <a:defRPr/>
            </a:pPr>
            <a:endParaRPr lang="en-GB" sz="800" dirty="0" smtClean="0"/>
          </a:p>
          <a:p>
            <a:pPr eaLnBrk="1" fontAlgn="auto" hangingPunct="1">
              <a:spcAft>
                <a:spcPts val="0"/>
              </a:spcAft>
              <a:buFont typeface="Arial"/>
              <a:buChar char="•"/>
              <a:defRPr/>
            </a:pPr>
            <a:r>
              <a:rPr lang="en-GB" dirty="0" smtClean="0"/>
              <a:t>Organize their activities and formulate their programmes (hold meetings, access to the workplace, political activities, the right to strike)</a:t>
            </a:r>
          </a:p>
        </p:txBody>
      </p:sp>
      <p:grpSp>
        <p:nvGrpSpPr>
          <p:cNvPr id="31748" name="Group 1"/>
          <p:cNvGrpSpPr>
            <a:grpSpLocks/>
          </p:cNvGrpSpPr>
          <p:nvPr/>
        </p:nvGrpSpPr>
        <p:grpSpPr bwMode="auto">
          <a:xfrm>
            <a:off x="7631113" y="839788"/>
            <a:ext cx="1477962" cy="933450"/>
            <a:chOff x="6709217" y="2657872"/>
            <a:chExt cx="2358223" cy="1491208"/>
          </a:xfrm>
        </p:grpSpPr>
        <p:sp>
          <p:nvSpPr>
            <p:cNvPr id="31750" name="Picture 3"/>
            <p:cNvSpPr>
              <a:spLocks noChangeAspect="1"/>
            </p:cNvSpPr>
            <p:nvPr/>
          </p:nvSpPr>
          <p:spPr bwMode="auto">
            <a:xfrm>
              <a:off x="6709217" y="2657872"/>
              <a:ext cx="1491208" cy="1491208"/>
            </a:xfrm>
            <a:prstGeom prst="rect">
              <a:avLst/>
            </a:prstGeom>
            <a:noFill/>
            <a:ln w="9525">
              <a:noFill/>
              <a:miter lim="800000"/>
              <a:headEnd/>
              <a:tailEnd/>
            </a:ln>
          </p:spPr>
          <p:txBody>
            <a:bodyPr/>
            <a:lstStyle/>
            <a:p>
              <a:endParaRPr lang="en-US"/>
            </a:p>
          </p:txBody>
        </p:sp>
        <p:pic>
          <p:nvPicPr>
            <p:cNvPr id="31751" name="Picture 4"/>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199903" y="2730454"/>
              <a:ext cx="867537" cy="1346044"/>
            </a:xfrm>
            <a:prstGeom prst="rect">
              <a:avLst/>
            </a:prstGeom>
            <a:noFill/>
            <a:ln w="9525">
              <a:noFill/>
              <a:miter lim="800000"/>
              <a:headEnd/>
              <a:tailEnd/>
            </a:ln>
          </p:spPr>
        </p:pic>
      </p:grpSp>
      <p:pic>
        <p:nvPicPr>
          <p:cNvPr id="31749" name="Picture 7"/>
          <p:cNvPicPr>
            <a:picLocks noChangeAspect="1"/>
          </p:cNvPicPr>
          <p:nvPr/>
        </p:nvPicPr>
        <p:blipFill>
          <a:blip r:embed="rId4"/>
          <a:srcRect/>
          <a:stretch>
            <a:fillRect/>
          </a:stretch>
        </p:blipFill>
        <p:spPr bwMode="auto">
          <a:xfrm>
            <a:off x="7786688" y="857250"/>
            <a:ext cx="742950" cy="892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107950" y="773113"/>
            <a:ext cx="7793038" cy="1143000"/>
          </a:xfrm>
        </p:spPr>
        <p:txBody>
          <a:bodyPr rtlCol="0">
            <a:normAutofit fontScale="90000"/>
          </a:bodyPr>
          <a:lstStyle/>
          <a:p>
            <a:pPr eaLnBrk="1" fontAlgn="auto" hangingPunct="1">
              <a:spcAft>
                <a:spcPts val="0"/>
              </a:spcAft>
              <a:defRPr/>
            </a:pPr>
            <a:r>
              <a:rPr lang="en-US" sz="4000" dirty="0" smtClean="0"/>
              <a:t>Organizations’ right to draw up constitutions and rules</a:t>
            </a:r>
            <a:endParaRPr lang="en-GB" sz="4000" dirty="0" smtClean="0"/>
          </a:p>
        </p:txBody>
      </p:sp>
      <p:sp>
        <p:nvSpPr>
          <p:cNvPr id="137219" name="Rectangle 3"/>
          <p:cNvSpPr>
            <a:spLocks noGrp="1" noChangeArrowheads="1"/>
          </p:cNvSpPr>
          <p:nvPr>
            <p:ph idx="1"/>
          </p:nvPr>
        </p:nvSpPr>
        <p:spPr>
          <a:xfrm>
            <a:off x="250825" y="2122488"/>
            <a:ext cx="5749935" cy="4402137"/>
          </a:xfrm>
        </p:spPr>
        <p:txBody>
          <a:bodyPr>
            <a:normAutofit fontScale="92500" lnSpcReduction="10000"/>
          </a:bodyPr>
          <a:lstStyle/>
          <a:p>
            <a:pPr eaLnBrk="1" fontAlgn="auto" hangingPunct="1">
              <a:spcAft>
                <a:spcPts val="0"/>
              </a:spcAft>
              <a:buFont typeface="Arial" charset="0"/>
              <a:buNone/>
              <a:defRPr/>
            </a:pPr>
            <a:endParaRPr lang="en-GB" sz="900" dirty="0" smtClean="0"/>
          </a:p>
          <a:p>
            <a:pPr eaLnBrk="1" fontAlgn="auto" hangingPunct="1">
              <a:spcAft>
                <a:spcPts val="0"/>
              </a:spcAft>
              <a:defRPr/>
            </a:pPr>
            <a:r>
              <a:rPr lang="en-GB" sz="2800" dirty="0" smtClean="0"/>
              <a:t>The state should not interfere in the crafting of the organizations’ constitution.</a:t>
            </a:r>
          </a:p>
          <a:p>
            <a:pPr eaLnBrk="1" fontAlgn="auto" hangingPunct="1">
              <a:spcAft>
                <a:spcPts val="0"/>
              </a:spcAft>
              <a:defRPr/>
            </a:pPr>
            <a:r>
              <a:rPr lang="en-GB" sz="2800" dirty="0" smtClean="0"/>
              <a:t>The requirements for the content should:</a:t>
            </a:r>
          </a:p>
          <a:p>
            <a:pPr lvl="1" eaLnBrk="1" fontAlgn="auto" hangingPunct="1">
              <a:spcAft>
                <a:spcPts val="0"/>
              </a:spcAft>
              <a:defRPr/>
            </a:pPr>
            <a:r>
              <a:rPr lang="en-GB" sz="2800" dirty="0" smtClean="0"/>
              <a:t>Lay down formal requirements</a:t>
            </a:r>
          </a:p>
          <a:p>
            <a:pPr lvl="1" eaLnBrk="1" fontAlgn="auto" hangingPunct="1">
              <a:spcAft>
                <a:spcPts val="0"/>
              </a:spcAft>
              <a:defRPr/>
            </a:pPr>
            <a:r>
              <a:rPr lang="en-GB" sz="2800" dirty="0" smtClean="0"/>
              <a:t>That would assist the organization function democratically</a:t>
            </a:r>
          </a:p>
          <a:p>
            <a:pPr lvl="1" eaLnBrk="1" fontAlgn="auto" hangingPunct="1">
              <a:spcAft>
                <a:spcPts val="0"/>
              </a:spcAft>
              <a:defRPr/>
            </a:pPr>
            <a:r>
              <a:rPr lang="en-GB" sz="2800" dirty="0" smtClean="0"/>
              <a:t>Do not subject the constitution or rules to prior approval. </a:t>
            </a:r>
          </a:p>
        </p:txBody>
      </p:sp>
      <p:grpSp>
        <p:nvGrpSpPr>
          <p:cNvPr id="33796" name="Group 1"/>
          <p:cNvGrpSpPr>
            <a:grpSpLocks/>
          </p:cNvGrpSpPr>
          <p:nvPr/>
        </p:nvGrpSpPr>
        <p:grpSpPr bwMode="auto">
          <a:xfrm>
            <a:off x="7631113" y="839788"/>
            <a:ext cx="1477962" cy="933450"/>
            <a:chOff x="6709217" y="2657872"/>
            <a:chExt cx="2358223" cy="1491208"/>
          </a:xfrm>
        </p:grpSpPr>
        <p:sp>
          <p:nvSpPr>
            <p:cNvPr id="33798" name="Picture 3"/>
            <p:cNvSpPr>
              <a:spLocks noChangeAspect="1"/>
            </p:cNvSpPr>
            <p:nvPr/>
          </p:nvSpPr>
          <p:spPr bwMode="auto">
            <a:xfrm>
              <a:off x="6709217" y="2657872"/>
              <a:ext cx="1491208" cy="1491208"/>
            </a:xfrm>
            <a:prstGeom prst="rect">
              <a:avLst/>
            </a:prstGeom>
            <a:noFill/>
            <a:ln w="9525">
              <a:noFill/>
              <a:miter lim="800000"/>
              <a:headEnd/>
              <a:tailEnd/>
            </a:ln>
          </p:spPr>
          <p:txBody>
            <a:bodyPr/>
            <a:lstStyle/>
            <a:p>
              <a:endParaRPr lang="en-US"/>
            </a:p>
          </p:txBody>
        </p:sp>
        <p:pic>
          <p:nvPicPr>
            <p:cNvPr id="33799" name="Picture 4"/>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199903" y="2730454"/>
              <a:ext cx="867537" cy="1346044"/>
            </a:xfrm>
            <a:prstGeom prst="rect">
              <a:avLst/>
            </a:prstGeom>
            <a:noFill/>
            <a:ln w="9525">
              <a:noFill/>
              <a:miter lim="800000"/>
              <a:headEnd/>
              <a:tailEnd/>
            </a:ln>
          </p:spPr>
        </p:pic>
      </p:grpSp>
      <p:pic>
        <p:nvPicPr>
          <p:cNvPr id="33797" name="Picture 7"/>
          <p:cNvPicPr>
            <a:picLocks noChangeAspect="1"/>
          </p:cNvPicPr>
          <p:nvPr/>
        </p:nvPicPr>
        <p:blipFill>
          <a:blip r:embed="rId4"/>
          <a:srcRect/>
          <a:stretch>
            <a:fillRect/>
          </a:stretch>
        </p:blipFill>
        <p:spPr bwMode="auto">
          <a:xfrm>
            <a:off x="7786688" y="857250"/>
            <a:ext cx="742950" cy="892175"/>
          </a:xfrm>
          <a:prstGeom prst="rect">
            <a:avLst/>
          </a:prstGeom>
          <a:noFill/>
          <a:ln w="9525">
            <a:noFill/>
            <a:miter lim="800000"/>
            <a:headEnd/>
            <a:tailEnd/>
          </a:ln>
        </p:spPr>
      </p:pic>
      <p:sp>
        <p:nvSpPr>
          <p:cNvPr id="8" name="Flowchart: Process 7"/>
          <p:cNvSpPr/>
          <p:nvPr/>
        </p:nvSpPr>
        <p:spPr>
          <a:xfrm>
            <a:off x="6143636" y="2000240"/>
            <a:ext cx="3000364" cy="4857760"/>
          </a:xfrm>
          <a:prstGeom prst="flowChartProcess">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l-PH" sz="2000" dirty="0" smtClean="0">
                <a:solidFill>
                  <a:schemeClr val="bg1"/>
                </a:solidFill>
              </a:rPr>
              <a:t>Question:</a:t>
            </a:r>
          </a:p>
          <a:p>
            <a:endParaRPr lang="fil-PH" sz="2000" dirty="0" smtClean="0">
              <a:solidFill>
                <a:schemeClr val="bg1"/>
              </a:solidFill>
            </a:endParaRPr>
          </a:p>
          <a:p>
            <a:pPr>
              <a:buFont typeface="Arial" pitchFamily="34" charset="0"/>
              <a:buChar char="•"/>
            </a:pPr>
            <a:r>
              <a:rPr lang="en-GB" sz="2000" dirty="0" smtClean="0">
                <a:solidFill>
                  <a:schemeClr val="bg1"/>
                </a:solidFill>
              </a:rPr>
              <a:t>A  government agency provides for a Pro-forma Constitution  that can be downloaded at their website, is this  </a:t>
            </a:r>
            <a:r>
              <a:rPr lang="en-GB" sz="2000" dirty="0" err="1" smtClean="0">
                <a:solidFill>
                  <a:schemeClr val="bg1"/>
                </a:solidFill>
              </a:rPr>
              <a:t>violative</a:t>
            </a:r>
            <a:r>
              <a:rPr lang="en-GB" sz="2000" dirty="0" smtClean="0">
                <a:solidFill>
                  <a:schemeClr val="bg1"/>
                </a:solidFill>
              </a:rPr>
              <a:t> of FOA?</a:t>
            </a:r>
            <a:endParaRPr lang="fil-PH" sz="2000" dirty="0" smtClean="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smtClean="0"/>
              <a:t>Organizations’ right to elect representatives in full freedom</a:t>
            </a:r>
          </a:p>
        </p:txBody>
      </p:sp>
      <p:sp>
        <p:nvSpPr>
          <p:cNvPr id="3" name="Content Placeholder 2"/>
          <p:cNvSpPr>
            <a:spLocks noGrp="1"/>
          </p:cNvSpPr>
          <p:nvPr>
            <p:ph idx="1"/>
          </p:nvPr>
        </p:nvSpPr>
        <p:spPr>
          <a:xfrm>
            <a:off x="533400" y="2214563"/>
            <a:ext cx="7253288" cy="3721100"/>
          </a:xfrm>
        </p:spPr>
        <p:txBody>
          <a:bodyPr/>
          <a:lstStyle/>
          <a:p>
            <a:pPr>
              <a:defRPr/>
            </a:pPr>
            <a:r>
              <a:rPr lang="en-US" dirty="0" smtClean="0"/>
              <a:t>The State should not interfere or restrict the right to elect representatives</a:t>
            </a:r>
          </a:p>
          <a:p>
            <a:pPr>
              <a:defRPr/>
            </a:pPr>
            <a:r>
              <a:rPr lang="en-US" dirty="0" smtClean="0"/>
              <a:t>It is the prerogative of the workers’ and employers’ organization to determine the conditions for electing their leaders</a:t>
            </a:r>
          </a:p>
          <a:p>
            <a:pPr lvl="1">
              <a:defRPr/>
            </a:pPr>
            <a:r>
              <a:rPr lang="en-US" dirty="0" smtClean="0"/>
              <a:t>Number of leaders</a:t>
            </a:r>
          </a:p>
          <a:p>
            <a:pPr lvl="1">
              <a:defRPr/>
            </a:pPr>
            <a:r>
              <a:rPr lang="en-US" dirty="0" smtClean="0"/>
              <a:t>Term of Office / regularity of election</a:t>
            </a:r>
          </a:p>
          <a:p>
            <a:pPr lvl="1">
              <a:defRPr/>
            </a:pPr>
            <a:r>
              <a:rPr lang="en-US" dirty="0" smtClean="0"/>
              <a:t>Process of selecting, including the required votes to be elected</a:t>
            </a:r>
          </a:p>
          <a:p>
            <a:pPr lvl="1">
              <a:defRPr/>
            </a:pPr>
            <a:r>
              <a:rPr lang="en-US" dirty="0" smtClean="0"/>
              <a:t>Eligibility of membership or union office</a:t>
            </a:r>
          </a:p>
          <a:p>
            <a:pPr>
              <a:defRPr/>
            </a:pPr>
            <a:endParaRPr lang="en-US" dirty="0" smtClean="0"/>
          </a:p>
          <a:p>
            <a:pPr>
              <a:defRPr/>
            </a:pPr>
            <a:endParaRPr lang="en-US" dirty="0"/>
          </a:p>
        </p:txBody>
      </p:sp>
      <p:pic>
        <p:nvPicPr>
          <p:cNvPr id="34820" name="Picture 7"/>
          <p:cNvPicPr>
            <a:picLocks noChangeAspect="1"/>
          </p:cNvPicPr>
          <p:nvPr/>
        </p:nvPicPr>
        <p:blipFill>
          <a:blip r:embed="rId2"/>
          <a:srcRect/>
          <a:stretch>
            <a:fillRect/>
          </a:stretch>
        </p:blipFill>
        <p:spPr bwMode="auto">
          <a:xfrm>
            <a:off x="7786688" y="857250"/>
            <a:ext cx="742950" cy="892175"/>
          </a:xfrm>
          <a:prstGeom prst="rect">
            <a:avLst/>
          </a:prstGeom>
          <a:noFill/>
          <a:ln w="9525">
            <a:noFill/>
            <a:miter lim="800000"/>
            <a:headEnd/>
            <a:tailEnd/>
          </a:ln>
        </p:spPr>
      </p:pic>
      <p:pic>
        <p:nvPicPr>
          <p:cNvPr id="34821" name="Picture 4"/>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566150" y="885825"/>
            <a:ext cx="542925" cy="841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smtClean="0"/>
              <a:t>Organizations’ right to elect representatives in full freedom</a:t>
            </a:r>
          </a:p>
        </p:txBody>
      </p:sp>
      <p:sp>
        <p:nvSpPr>
          <p:cNvPr id="3" name="Content Placeholder 2"/>
          <p:cNvSpPr>
            <a:spLocks noGrp="1"/>
          </p:cNvSpPr>
          <p:nvPr>
            <p:ph idx="1"/>
          </p:nvPr>
        </p:nvSpPr>
        <p:spPr>
          <a:xfrm>
            <a:off x="533400" y="2336800"/>
            <a:ext cx="8253413" cy="4021138"/>
          </a:xfrm>
        </p:spPr>
        <p:txBody>
          <a:bodyPr>
            <a:noAutofit/>
          </a:bodyPr>
          <a:lstStyle/>
          <a:p>
            <a:pPr>
              <a:defRPr/>
            </a:pPr>
            <a:r>
              <a:rPr lang="en-US" sz="1600" dirty="0" smtClean="0"/>
              <a:t>ILO C87:</a:t>
            </a:r>
          </a:p>
          <a:p>
            <a:pPr lvl="1">
              <a:defRPr/>
            </a:pPr>
            <a:r>
              <a:rPr lang="en-US" sz="1600" i="1" dirty="0" smtClean="0"/>
              <a:t>Article 3 </a:t>
            </a:r>
            <a:endParaRPr lang="en-US" sz="1600" dirty="0" smtClean="0"/>
          </a:p>
          <a:p>
            <a:pPr lvl="2">
              <a:defRPr/>
            </a:pPr>
            <a:r>
              <a:rPr lang="en-US" sz="1600" dirty="0" smtClean="0"/>
              <a:t>3. (1)         Workers' and employers' </a:t>
            </a:r>
            <a:r>
              <a:rPr lang="en-US" sz="1600" dirty="0" err="1" smtClean="0"/>
              <a:t>organisations</a:t>
            </a:r>
            <a:r>
              <a:rPr lang="en-US" sz="1600" dirty="0" smtClean="0"/>
              <a:t> shall have the right to draw up their constitutions and rules, to elect their representatives in full freedom, to </a:t>
            </a:r>
            <a:r>
              <a:rPr lang="en-US" sz="1600" dirty="0" err="1" smtClean="0"/>
              <a:t>organise</a:t>
            </a:r>
            <a:r>
              <a:rPr lang="en-US" sz="1600" dirty="0" smtClean="0"/>
              <a:t> their administration and activities and to formulate their </a:t>
            </a:r>
            <a:r>
              <a:rPr lang="en-US" sz="1600" dirty="0" err="1" smtClean="0"/>
              <a:t>programmes</a:t>
            </a:r>
            <a:r>
              <a:rPr lang="en-US" sz="1600" dirty="0" smtClean="0"/>
              <a:t>. </a:t>
            </a:r>
            <a:br>
              <a:rPr lang="en-US" sz="1600" dirty="0" smtClean="0"/>
            </a:br>
            <a:r>
              <a:rPr lang="en-US" sz="1600" dirty="0" smtClean="0"/>
              <a:t/>
            </a:r>
            <a:br>
              <a:rPr lang="en-US" sz="1600" dirty="0" smtClean="0"/>
            </a:br>
            <a:r>
              <a:rPr lang="en-US" sz="1600" dirty="0" smtClean="0"/>
              <a:t>3. (2)         The public authorities shall refrain from any interference which would restrict this right or impede the lawful exercise thereof. </a:t>
            </a:r>
          </a:p>
          <a:p>
            <a:pPr lvl="1">
              <a:defRPr/>
            </a:pPr>
            <a:endParaRPr lang="en-US" sz="1600" dirty="0" smtClean="0"/>
          </a:p>
          <a:p>
            <a:pPr>
              <a:defRPr/>
            </a:pPr>
            <a:r>
              <a:rPr lang="en-US" sz="1600" dirty="0" smtClean="0"/>
              <a:t>PLC:</a:t>
            </a:r>
          </a:p>
          <a:p>
            <a:pPr lvl="1">
              <a:defRPr/>
            </a:pPr>
            <a:r>
              <a:rPr lang="en-US" sz="1600" dirty="0" smtClean="0"/>
              <a:t>Article 241 (c) – provides that the members shall directly elect their officers (NU/FED) by secret ballot at intervals of 5 years. </a:t>
            </a:r>
          </a:p>
          <a:p>
            <a:pPr lvl="2">
              <a:defRPr/>
            </a:pPr>
            <a:r>
              <a:rPr lang="en-US" sz="1600" dirty="0" smtClean="0"/>
              <a:t>Candidacy: Membership in good standing</a:t>
            </a:r>
          </a:p>
          <a:p>
            <a:pPr lvl="2">
              <a:defRPr/>
            </a:pPr>
            <a:r>
              <a:rPr lang="en-US" sz="1600" dirty="0" smtClean="0"/>
              <a:t>(f) no person convicted of a crime involving moral turpitude shall be eligible for election as union officer or for appointment to any position in the union. </a:t>
            </a:r>
            <a:endParaRPr lang="en-US" sz="1600" dirty="0"/>
          </a:p>
        </p:txBody>
      </p:sp>
      <p:pic>
        <p:nvPicPr>
          <p:cNvPr id="35844" name="Picture 7"/>
          <p:cNvPicPr>
            <a:picLocks noChangeAspect="1"/>
          </p:cNvPicPr>
          <p:nvPr/>
        </p:nvPicPr>
        <p:blipFill>
          <a:blip r:embed="rId3"/>
          <a:srcRect/>
          <a:stretch>
            <a:fillRect/>
          </a:stretch>
        </p:blipFill>
        <p:spPr bwMode="auto">
          <a:xfrm>
            <a:off x="7786688" y="857250"/>
            <a:ext cx="742950" cy="892175"/>
          </a:xfrm>
          <a:prstGeom prst="rect">
            <a:avLst/>
          </a:prstGeom>
          <a:noFill/>
          <a:ln w="9525">
            <a:noFill/>
            <a:miter lim="800000"/>
            <a:headEnd/>
            <a:tailEnd/>
          </a:ln>
        </p:spPr>
      </p:pic>
      <p:pic>
        <p:nvPicPr>
          <p:cNvPr id="35845" name="Picture 4"/>
          <p:cNvPicPr>
            <a:picLocks noChangeAspect="1"/>
          </p:cNvPicPr>
          <p:nvPr/>
        </p:nvPicPr>
        <p:blipFill>
          <a:blip r:embed="rId4">
            <a:clrChange>
              <a:clrFrom>
                <a:srgbClr val="FDFDFD"/>
              </a:clrFrom>
              <a:clrTo>
                <a:srgbClr val="FDFDFD">
                  <a:alpha val="0"/>
                </a:srgbClr>
              </a:clrTo>
            </a:clrChange>
          </a:blip>
          <a:srcRect/>
          <a:stretch>
            <a:fillRect/>
          </a:stretch>
        </p:blipFill>
        <p:spPr bwMode="auto">
          <a:xfrm>
            <a:off x="8566150" y="885825"/>
            <a:ext cx="542925" cy="841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smtClean="0"/>
              <a:t>Organizations’ right to elect representatives in full freedom</a:t>
            </a:r>
          </a:p>
        </p:txBody>
      </p:sp>
      <p:sp>
        <p:nvSpPr>
          <p:cNvPr id="3" name="Content Placeholder 2"/>
          <p:cNvSpPr>
            <a:spLocks noGrp="1"/>
          </p:cNvSpPr>
          <p:nvPr>
            <p:ph idx="1"/>
          </p:nvPr>
        </p:nvSpPr>
        <p:spPr>
          <a:xfrm>
            <a:off x="533400" y="2336800"/>
            <a:ext cx="8253413" cy="4021138"/>
          </a:xfrm>
        </p:spPr>
        <p:txBody>
          <a:bodyPr>
            <a:noAutofit/>
          </a:bodyPr>
          <a:lstStyle/>
          <a:p>
            <a:pPr>
              <a:buNone/>
              <a:defRPr/>
            </a:pPr>
            <a:r>
              <a:rPr lang="en-US" sz="2000" u="sng" dirty="0" smtClean="0"/>
              <a:t>On Criminal Record</a:t>
            </a:r>
          </a:p>
          <a:p>
            <a:pPr>
              <a:defRPr/>
            </a:pPr>
            <a:r>
              <a:rPr lang="en-US" sz="2000" dirty="0" smtClean="0"/>
              <a:t>A law which generally prohibits access to trade union office because of any conviction is incompatible with the principles of freedom of association, when the activity condemned is not prejudicial to the aptitude and integrity required to exercise trade union office. (1996 Digest)</a:t>
            </a:r>
          </a:p>
          <a:p>
            <a:pPr>
              <a:defRPr/>
            </a:pPr>
            <a:r>
              <a:rPr lang="en-US" sz="2000" dirty="0" smtClean="0"/>
              <a:t>Conviction on account of offenses the nature of which is not such to as to call into question the integrity of the person concerned and is not such as to be prejudicial to the exercise of trade union functions should not constitute grounds for disqualification from holding trade union office, and any legislation providing for disqualification on the basis of any offense is incompatible with the principles of freedom of association. (1996 Digest)</a:t>
            </a:r>
          </a:p>
          <a:p>
            <a:pPr>
              <a:defRPr/>
            </a:pPr>
            <a:endParaRPr lang="en-US" sz="2000" dirty="0"/>
          </a:p>
        </p:txBody>
      </p:sp>
      <p:pic>
        <p:nvPicPr>
          <p:cNvPr id="35844" name="Picture 7"/>
          <p:cNvPicPr>
            <a:picLocks noChangeAspect="1"/>
          </p:cNvPicPr>
          <p:nvPr/>
        </p:nvPicPr>
        <p:blipFill>
          <a:blip r:embed="rId3"/>
          <a:srcRect/>
          <a:stretch>
            <a:fillRect/>
          </a:stretch>
        </p:blipFill>
        <p:spPr bwMode="auto">
          <a:xfrm>
            <a:off x="7786688" y="857250"/>
            <a:ext cx="742950" cy="892175"/>
          </a:xfrm>
          <a:prstGeom prst="rect">
            <a:avLst/>
          </a:prstGeom>
          <a:noFill/>
          <a:ln w="9525">
            <a:noFill/>
            <a:miter lim="800000"/>
            <a:headEnd/>
            <a:tailEnd/>
          </a:ln>
        </p:spPr>
      </p:pic>
      <p:pic>
        <p:nvPicPr>
          <p:cNvPr id="35845" name="Picture 4"/>
          <p:cNvPicPr>
            <a:picLocks noChangeAspect="1"/>
          </p:cNvPicPr>
          <p:nvPr/>
        </p:nvPicPr>
        <p:blipFill>
          <a:blip r:embed="rId4">
            <a:clrChange>
              <a:clrFrom>
                <a:srgbClr val="FDFDFD"/>
              </a:clrFrom>
              <a:clrTo>
                <a:srgbClr val="FDFDFD">
                  <a:alpha val="0"/>
                </a:srgbClr>
              </a:clrTo>
            </a:clrChange>
          </a:blip>
          <a:srcRect/>
          <a:stretch>
            <a:fillRect/>
          </a:stretch>
        </p:blipFill>
        <p:spPr bwMode="auto">
          <a:xfrm>
            <a:off x="8566150" y="885825"/>
            <a:ext cx="542925" cy="841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sz="3200" dirty="0" smtClean="0"/>
              <a:t>Organizations’ right to organize administration and activities, and formulate programs</a:t>
            </a:r>
          </a:p>
        </p:txBody>
      </p:sp>
      <p:sp>
        <p:nvSpPr>
          <p:cNvPr id="3" name="Content Placeholder 2"/>
          <p:cNvSpPr>
            <a:spLocks noGrp="1"/>
          </p:cNvSpPr>
          <p:nvPr>
            <p:ph idx="1"/>
          </p:nvPr>
        </p:nvSpPr>
        <p:spPr/>
        <p:txBody>
          <a:bodyPr/>
          <a:lstStyle/>
          <a:p>
            <a:pPr>
              <a:defRPr/>
            </a:pPr>
            <a:r>
              <a:rPr lang="en-US" dirty="0" smtClean="0"/>
              <a:t>Autonomy</a:t>
            </a:r>
          </a:p>
          <a:p>
            <a:pPr>
              <a:defRPr/>
            </a:pPr>
            <a:r>
              <a:rPr lang="en-US" dirty="0" smtClean="0"/>
              <a:t>Financial independence</a:t>
            </a:r>
          </a:p>
          <a:p>
            <a:pPr>
              <a:defRPr/>
            </a:pPr>
            <a:r>
              <a:rPr lang="en-US" dirty="0" smtClean="0"/>
              <a:t>Protection of assets and property</a:t>
            </a:r>
          </a:p>
          <a:p>
            <a:pPr>
              <a:defRPr/>
            </a:pPr>
            <a:r>
              <a:rPr lang="en-US" dirty="0" smtClean="0"/>
              <a:t>Hold meetings</a:t>
            </a:r>
          </a:p>
          <a:p>
            <a:pPr>
              <a:defRPr/>
            </a:pPr>
            <a:r>
              <a:rPr lang="en-US" dirty="0" smtClean="0"/>
              <a:t>Access to workplace</a:t>
            </a:r>
          </a:p>
          <a:p>
            <a:pPr>
              <a:defRPr/>
            </a:pPr>
            <a:r>
              <a:rPr lang="en-US" dirty="0" smtClean="0"/>
              <a:t>Political activities</a:t>
            </a:r>
          </a:p>
          <a:p>
            <a:pPr>
              <a:defRPr/>
            </a:pPr>
            <a:r>
              <a:rPr lang="en-US" dirty="0" smtClean="0"/>
              <a:t>Right to strike</a:t>
            </a:r>
            <a:endParaRPr lang="en-US" dirty="0"/>
          </a:p>
        </p:txBody>
      </p:sp>
      <p:pic>
        <p:nvPicPr>
          <p:cNvPr id="36868" name="Picture 7"/>
          <p:cNvPicPr>
            <a:picLocks noChangeAspect="1"/>
          </p:cNvPicPr>
          <p:nvPr/>
        </p:nvPicPr>
        <p:blipFill>
          <a:blip r:embed="rId3"/>
          <a:srcRect/>
          <a:stretch>
            <a:fillRect/>
          </a:stretch>
        </p:blipFill>
        <p:spPr bwMode="auto">
          <a:xfrm>
            <a:off x="7786688" y="857250"/>
            <a:ext cx="742950" cy="892175"/>
          </a:xfrm>
          <a:prstGeom prst="rect">
            <a:avLst/>
          </a:prstGeom>
          <a:noFill/>
          <a:ln w="9525">
            <a:noFill/>
            <a:miter lim="800000"/>
            <a:headEnd/>
            <a:tailEnd/>
          </a:ln>
        </p:spPr>
      </p:pic>
      <p:pic>
        <p:nvPicPr>
          <p:cNvPr id="36869" name="Picture 4"/>
          <p:cNvPicPr>
            <a:picLocks noChangeAspect="1"/>
          </p:cNvPicPr>
          <p:nvPr/>
        </p:nvPicPr>
        <p:blipFill>
          <a:blip r:embed="rId4">
            <a:clrChange>
              <a:clrFrom>
                <a:srgbClr val="FDFDFD"/>
              </a:clrFrom>
              <a:clrTo>
                <a:srgbClr val="FDFDFD">
                  <a:alpha val="0"/>
                </a:srgbClr>
              </a:clrTo>
            </a:clrChange>
          </a:blip>
          <a:srcRect/>
          <a:stretch>
            <a:fillRect/>
          </a:stretch>
        </p:blipFill>
        <p:spPr bwMode="auto">
          <a:xfrm>
            <a:off x="8566150" y="885825"/>
            <a:ext cx="542925" cy="841375"/>
          </a:xfrm>
          <a:prstGeom prst="rect">
            <a:avLst/>
          </a:prstGeom>
          <a:noFill/>
          <a:ln w="9525">
            <a:noFill/>
            <a:miter lim="800000"/>
            <a:headEnd/>
            <a:tailEnd/>
          </a:ln>
        </p:spPr>
      </p:pic>
      <p:sp>
        <p:nvSpPr>
          <p:cNvPr id="6" name="Flowchart: Process 5"/>
          <p:cNvSpPr/>
          <p:nvPr/>
        </p:nvSpPr>
        <p:spPr>
          <a:xfrm>
            <a:off x="6143636" y="2000240"/>
            <a:ext cx="3000364" cy="4857760"/>
          </a:xfrm>
          <a:prstGeom prst="flowChartProcess">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il-PH" sz="1600" dirty="0" smtClean="0">
              <a:solidFill>
                <a:schemeClr val="bg1"/>
              </a:solidFill>
            </a:endParaRPr>
          </a:p>
          <a:p>
            <a:endParaRPr lang="fil-PH" sz="1600" dirty="0" smtClean="0">
              <a:solidFill>
                <a:schemeClr val="bg1"/>
              </a:solidFill>
            </a:endParaRPr>
          </a:p>
          <a:p>
            <a:endParaRPr lang="fil-PH" sz="1600" dirty="0" smtClean="0">
              <a:solidFill>
                <a:schemeClr val="bg1"/>
              </a:solidFill>
            </a:endParaRPr>
          </a:p>
          <a:p>
            <a:endParaRPr lang="fil-PH" sz="1600" dirty="0" smtClean="0">
              <a:solidFill>
                <a:schemeClr val="bg1"/>
              </a:solidFill>
            </a:endParaRPr>
          </a:p>
          <a:p>
            <a:r>
              <a:rPr lang="fil-PH" sz="1600" dirty="0" smtClean="0">
                <a:solidFill>
                  <a:schemeClr val="bg1"/>
                </a:solidFill>
              </a:rPr>
              <a:t>Question:</a:t>
            </a:r>
          </a:p>
          <a:p>
            <a:endParaRPr lang="fil-PH" sz="1600" dirty="0" smtClean="0">
              <a:solidFill>
                <a:schemeClr val="bg1"/>
              </a:solidFill>
            </a:endParaRPr>
          </a:p>
          <a:p>
            <a:r>
              <a:rPr lang="fil-PH" sz="1600" dirty="0" smtClean="0">
                <a:solidFill>
                  <a:schemeClr val="bg1"/>
                </a:solidFill>
              </a:rPr>
              <a:t>Is the requirement to submit periodic reports contrary to the principles of FOA?  What about conduct of union funds audit?</a:t>
            </a:r>
          </a:p>
          <a:p>
            <a:endParaRPr lang="fil-PH" sz="1600" dirty="0" smtClean="0">
              <a:solidFill>
                <a:schemeClr val="bg1"/>
              </a:solidFill>
            </a:endParaRPr>
          </a:p>
          <a:p>
            <a:r>
              <a:rPr lang="fil-PH" sz="1600" dirty="0" smtClean="0">
                <a:solidFill>
                  <a:schemeClr val="bg1"/>
                </a:solidFill>
              </a:rPr>
              <a:t>“xxx Measures of supervision over the administration of trade unions may be useful if they are employed only to prevent abuses and to protect the members of the trade uion themselves against mismanagement of their funds”</a:t>
            </a:r>
          </a:p>
          <a:p>
            <a:endParaRPr lang="fil-PH" sz="1600" dirty="0" smtClean="0">
              <a:solidFill>
                <a:schemeClr val="bg1"/>
              </a:solidFill>
            </a:endParaRPr>
          </a:p>
          <a:p>
            <a:endParaRPr lang="fil-PH" sz="1600" dirty="0" smtClean="0">
              <a:solidFill>
                <a:schemeClr val="bg1"/>
              </a:solidFill>
            </a:endParaRPr>
          </a:p>
          <a:p>
            <a:endParaRPr lang="fil-PH" sz="1600" dirty="0" smtClean="0">
              <a:solidFill>
                <a:schemeClr val="bg1"/>
              </a:solidFill>
            </a:endParaRPr>
          </a:p>
          <a:p>
            <a:endParaRPr lang="fil-PH" sz="1600" dirty="0" smtClean="0">
              <a:solidFill>
                <a:schemeClr val="bg1"/>
              </a:solidFill>
            </a:endParaRPr>
          </a:p>
          <a:p>
            <a:endParaRPr lang="fil-PH" sz="1600" dirty="0" smtClean="0">
              <a:solidFill>
                <a:schemeClr val="bg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07950" y="835025"/>
            <a:ext cx="7272338" cy="1081088"/>
          </a:xfrm>
        </p:spPr>
        <p:txBody>
          <a:bodyPr/>
          <a:lstStyle/>
          <a:p>
            <a:pPr eaLnBrk="1" hangingPunct="1"/>
            <a:r>
              <a:rPr lang="en-GB" sz="4000" smtClean="0"/>
              <a:t>The right to strike (Arts. 3, 10)</a:t>
            </a:r>
          </a:p>
        </p:txBody>
      </p:sp>
      <p:sp>
        <p:nvSpPr>
          <p:cNvPr id="10243" name="Rectangle 3"/>
          <p:cNvSpPr>
            <a:spLocks noGrp="1" noChangeArrowheads="1"/>
          </p:cNvSpPr>
          <p:nvPr>
            <p:ph idx="1"/>
          </p:nvPr>
        </p:nvSpPr>
        <p:spPr>
          <a:xfrm>
            <a:off x="250825" y="2266950"/>
            <a:ext cx="5464183" cy="4114800"/>
          </a:xfrm>
        </p:spPr>
        <p:txBody>
          <a:bodyPr>
            <a:normAutofit fontScale="92500" lnSpcReduction="20000"/>
          </a:bodyPr>
          <a:lstStyle/>
          <a:p>
            <a:pPr eaLnBrk="1" fontAlgn="auto" hangingPunct="1">
              <a:spcAft>
                <a:spcPts val="0"/>
              </a:spcAft>
              <a:buFont typeface="Arial" panose="020B0604020202020204" pitchFamily="34" charset="0"/>
              <a:buChar char="•"/>
              <a:defRPr/>
            </a:pPr>
            <a:r>
              <a:rPr lang="en-GB" sz="2800" dirty="0" smtClean="0"/>
              <a:t>Essential means available to workers for the protection and promotion of their interests</a:t>
            </a:r>
          </a:p>
          <a:p>
            <a:pPr eaLnBrk="1" fontAlgn="auto" hangingPunct="1">
              <a:spcAft>
                <a:spcPts val="0"/>
              </a:spcAft>
              <a:buFont typeface="Arial" panose="020B0604020202020204" pitchFamily="34" charset="0"/>
              <a:buChar char="•"/>
              <a:defRPr/>
            </a:pPr>
            <a:endParaRPr lang="en-GB" sz="2800" dirty="0" smtClean="0"/>
          </a:p>
          <a:p>
            <a:pPr eaLnBrk="1" fontAlgn="auto" hangingPunct="1">
              <a:spcAft>
                <a:spcPts val="0"/>
              </a:spcAft>
              <a:buFont typeface="Arial" panose="020B0604020202020204" pitchFamily="34" charset="0"/>
              <a:buChar char="•"/>
              <a:defRPr/>
            </a:pPr>
            <a:r>
              <a:rPr lang="en-GB" sz="2800" dirty="0" smtClean="0"/>
              <a:t>Not an absolute right. Restrictions in case of:</a:t>
            </a:r>
          </a:p>
          <a:p>
            <a:pPr lvl="1" eaLnBrk="1" fontAlgn="auto" hangingPunct="1">
              <a:spcAft>
                <a:spcPts val="0"/>
              </a:spcAft>
              <a:buFont typeface="Arial" panose="020B0604020202020204" pitchFamily="34" charset="0"/>
              <a:buChar char="•"/>
              <a:defRPr/>
            </a:pPr>
            <a:r>
              <a:rPr lang="en-GB" sz="2400" dirty="0" smtClean="0">
                <a:cs typeface="Times New Roman" panose="02020603050405020304" pitchFamily="18" charset="0"/>
              </a:rPr>
              <a:t>acute national crisis </a:t>
            </a:r>
          </a:p>
          <a:p>
            <a:pPr lvl="1" eaLnBrk="1" fontAlgn="auto" hangingPunct="1">
              <a:spcAft>
                <a:spcPts val="0"/>
              </a:spcAft>
              <a:buFont typeface="Arial" panose="020B0604020202020204" pitchFamily="34" charset="0"/>
              <a:buChar char="•"/>
              <a:defRPr/>
            </a:pPr>
            <a:r>
              <a:rPr lang="en-GB" sz="2400" dirty="0" smtClean="0">
                <a:cs typeface="Times New Roman" panose="02020603050405020304" pitchFamily="18" charset="0"/>
              </a:rPr>
              <a:t>members of the armed forces and the police  </a:t>
            </a:r>
          </a:p>
          <a:p>
            <a:pPr lvl="1" eaLnBrk="1" fontAlgn="auto" hangingPunct="1">
              <a:spcAft>
                <a:spcPts val="0"/>
              </a:spcAft>
              <a:buFont typeface="Arial" panose="020B0604020202020204" pitchFamily="34" charset="0"/>
              <a:buChar char="•"/>
              <a:defRPr/>
            </a:pPr>
            <a:r>
              <a:rPr lang="en-GB" sz="2400" dirty="0" smtClean="0">
                <a:cs typeface="Times New Roman" panose="02020603050405020304" pitchFamily="18" charset="0"/>
              </a:rPr>
              <a:t>public servants exercising authority in the name of the State </a:t>
            </a:r>
          </a:p>
          <a:p>
            <a:pPr lvl="1" eaLnBrk="1" fontAlgn="auto" hangingPunct="1">
              <a:spcAft>
                <a:spcPts val="0"/>
              </a:spcAft>
              <a:buFont typeface="Arial" panose="020B0604020202020204" pitchFamily="34" charset="0"/>
              <a:buChar char="•"/>
              <a:defRPr/>
            </a:pPr>
            <a:r>
              <a:rPr lang="en-GB" sz="2400" dirty="0" smtClean="0">
                <a:cs typeface="Times New Roman" panose="02020603050405020304" pitchFamily="18" charset="0"/>
              </a:rPr>
              <a:t>workers in essential services in the strict sense of the term</a:t>
            </a:r>
          </a:p>
        </p:txBody>
      </p:sp>
      <p:grpSp>
        <p:nvGrpSpPr>
          <p:cNvPr id="37892" name="Group 1"/>
          <p:cNvGrpSpPr>
            <a:grpSpLocks/>
          </p:cNvGrpSpPr>
          <p:nvPr/>
        </p:nvGrpSpPr>
        <p:grpSpPr bwMode="auto">
          <a:xfrm>
            <a:off x="7631113" y="839788"/>
            <a:ext cx="1477962" cy="933450"/>
            <a:chOff x="6709217" y="2657872"/>
            <a:chExt cx="2358223" cy="1491208"/>
          </a:xfrm>
        </p:grpSpPr>
        <p:sp>
          <p:nvSpPr>
            <p:cNvPr id="37894" name="Picture 3"/>
            <p:cNvSpPr>
              <a:spLocks noChangeAspect="1"/>
            </p:cNvSpPr>
            <p:nvPr/>
          </p:nvSpPr>
          <p:spPr bwMode="auto">
            <a:xfrm>
              <a:off x="6709217" y="2657872"/>
              <a:ext cx="1491208" cy="1491208"/>
            </a:xfrm>
            <a:prstGeom prst="rect">
              <a:avLst/>
            </a:prstGeom>
            <a:noFill/>
            <a:ln w="9525">
              <a:noFill/>
              <a:miter lim="800000"/>
              <a:headEnd/>
              <a:tailEnd/>
            </a:ln>
          </p:spPr>
          <p:txBody>
            <a:bodyPr/>
            <a:lstStyle/>
            <a:p>
              <a:endParaRPr lang="en-US"/>
            </a:p>
          </p:txBody>
        </p:sp>
        <p:pic>
          <p:nvPicPr>
            <p:cNvPr id="37895" name="Picture 4"/>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199903" y="2730454"/>
              <a:ext cx="867537" cy="1346044"/>
            </a:xfrm>
            <a:prstGeom prst="rect">
              <a:avLst/>
            </a:prstGeom>
            <a:noFill/>
            <a:ln w="9525">
              <a:noFill/>
              <a:miter lim="800000"/>
              <a:headEnd/>
              <a:tailEnd/>
            </a:ln>
          </p:spPr>
        </p:pic>
      </p:grpSp>
      <p:pic>
        <p:nvPicPr>
          <p:cNvPr id="37893" name="Picture 7"/>
          <p:cNvPicPr>
            <a:picLocks noChangeAspect="1"/>
          </p:cNvPicPr>
          <p:nvPr/>
        </p:nvPicPr>
        <p:blipFill>
          <a:blip r:embed="rId4"/>
          <a:srcRect/>
          <a:stretch>
            <a:fillRect/>
          </a:stretch>
        </p:blipFill>
        <p:spPr bwMode="auto">
          <a:xfrm>
            <a:off x="7786688" y="857250"/>
            <a:ext cx="742950" cy="892175"/>
          </a:xfrm>
          <a:prstGeom prst="rect">
            <a:avLst/>
          </a:prstGeom>
          <a:noFill/>
          <a:ln w="9525">
            <a:noFill/>
            <a:miter lim="800000"/>
            <a:headEnd/>
            <a:tailEnd/>
          </a:ln>
        </p:spPr>
      </p:pic>
      <p:sp>
        <p:nvSpPr>
          <p:cNvPr id="8" name="Flowchart: Process 7"/>
          <p:cNvSpPr/>
          <p:nvPr/>
        </p:nvSpPr>
        <p:spPr>
          <a:xfrm>
            <a:off x="6143636" y="2000240"/>
            <a:ext cx="3000364" cy="4857760"/>
          </a:xfrm>
          <a:prstGeom prst="flowChartProcess">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l-PH" sz="1600" dirty="0" smtClean="0">
                <a:solidFill>
                  <a:schemeClr val="bg1"/>
                </a:solidFill>
              </a:rPr>
              <a:t>Questions:</a:t>
            </a:r>
          </a:p>
          <a:p>
            <a:endParaRPr lang="fil-PH" sz="1600" dirty="0" smtClean="0">
              <a:solidFill>
                <a:schemeClr val="bg1"/>
              </a:solidFill>
            </a:endParaRPr>
          </a:p>
          <a:p>
            <a:r>
              <a:rPr lang="fil-PH" sz="1600" dirty="0" smtClean="0">
                <a:solidFill>
                  <a:schemeClr val="bg1"/>
                </a:solidFill>
              </a:rPr>
              <a:t>Is the imposition of certain conditions/prerequisites prior to the conduct of a strike contrary to the principles of FOA?</a:t>
            </a:r>
          </a:p>
          <a:p>
            <a:endParaRPr lang="fil-PH" sz="1600" dirty="0" smtClean="0">
              <a:solidFill>
                <a:schemeClr val="bg1"/>
              </a:solidFill>
            </a:endParaRPr>
          </a:p>
          <a:p>
            <a:pPr>
              <a:buFont typeface="Wingdings" pitchFamily="2" charset="2"/>
              <a:buChar char="ü"/>
            </a:pPr>
            <a:r>
              <a:rPr lang="fil-PH" sz="1600" dirty="0" smtClean="0">
                <a:solidFill>
                  <a:schemeClr val="bg1"/>
                </a:solidFill>
              </a:rPr>
              <a:t>Notice of strike</a:t>
            </a:r>
          </a:p>
          <a:p>
            <a:pPr>
              <a:buFont typeface="Wingdings" pitchFamily="2" charset="2"/>
              <a:buChar char="ü"/>
            </a:pPr>
            <a:r>
              <a:rPr lang="fil-PH" sz="1600" dirty="0" smtClean="0">
                <a:solidFill>
                  <a:schemeClr val="bg1"/>
                </a:solidFill>
              </a:rPr>
              <a:t>Cooling-off period</a:t>
            </a:r>
          </a:p>
          <a:p>
            <a:pPr>
              <a:buFont typeface="Wingdings" pitchFamily="2" charset="2"/>
              <a:buChar char="ü"/>
            </a:pPr>
            <a:r>
              <a:rPr lang="fil-PH" sz="1600" dirty="0" smtClean="0">
                <a:solidFill>
                  <a:schemeClr val="bg1"/>
                </a:solidFill>
              </a:rPr>
              <a:t>Strike-vote/secret  balloting</a:t>
            </a:r>
          </a:p>
          <a:p>
            <a:pPr>
              <a:buFont typeface="Wingdings" pitchFamily="2" charset="2"/>
              <a:buChar char="ü"/>
            </a:pPr>
            <a:endParaRPr lang="fil-PH" sz="1600" dirty="0" smtClean="0">
              <a:solidFill>
                <a:schemeClr val="bg1"/>
              </a:solidFill>
            </a:endParaRPr>
          </a:p>
          <a:p>
            <a:pPr>
              <a:buFont typeface="Trebuchet MS" pitchFamily="34" charset="0"/>
              <a:buChar char="X"/>
            </a:pPr>
            <a:r>
              <a:rPr lang="fil-PH" sz="1600" dirty="0" smtClean="0">
                <a:solidFill>
                  <a:schemeClr val="bg1"/>
                </a:solidFill>
              </a:rPr>
              <a:t>Absolute majority</a:t>
            </a:r>
          </a:p>
          <a:p>
            <a:endParaRPr lang="fil-PH" sz="1600" dirty="0" smtClean="0">
              <a:solidFill>
                <a:schemeClr val="bg1"/>
              </a:solidFill>
            </a:endParaRPr>
          </a:p>
          <a:p>
            <a:pPr>
              <a:buFont typeface="Wingdings" pitchFamily="2" charset="2"/>
              <a:buChar char="ü"/>
            </a:pPr>
            <a:endParaRPr lang="fil-PH" sz="1600" dirty="0" smtClean="0">
              <a:solidFill>
                <a:schemeClr val="bg1"/>
              </a:solidFill>
            </a:endParaRPr>
          </a:p>
          <a:p>
            <a:endParaRPr lang="fil-PH" sz="1600" dirty="0" smtClean="0">
              <a:solidFill>
                <a:schemeClr val="bg1"/>
              </a:solidFill>
            </a:endParaRPr>
          </a:p>
          <a:p>
            <a:endParaRPr lang="fil-PH" sz="1600" dirty="0" smtClean="0">
              <a:solidFill>
                <a:schemeClr val="bg1"/>
              </a:solidFill>
            </a:endParaRPr>
          </a:p>
          <a:p>
            <a:endParaRPr lang="fil-PH" sz="1600" dirty="0" smtClean="0">
              <a:solidFill>
                <a:schemeClr val="bg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a:xfrm>
            <a:off x="250825" y="752475"/>
            <a:ext cx="7177088" cy="1081088"/>
          </a:xfrm>
        </p:spPr>
        <p:txBody>
          <a:bodyPr/>
          <a:lstStyle/>
          <a:p>
            <a:pPr eaLnBrk="1" hangingPunct="1"/>
            <a:r>
              <a:rPr lang="en-GB" sz="4000" smtClean="0"/>
              <a:t>Essential services in the strict sense</a:t>
            </a:r>
          </a:p>
        </p:txBody>
      </p:sp>
      <p:sp>
        <p:nvSpPr>
          <p:cNvPr id="11267" name="Rectangle 1027"/>
          <p:cNvSpPr>
            <a:spLocks noGrp="1" noChangeArrowheads="1"/>
          </p:cNvSpPr>
          <p:nvPr>
            <p:ph idx="1"/>
          </p:nvPr>
        </p:nvSpPr>
        <p:spPr>
          <a:xfrm>
            <a:off x="323850" y="2338388"/>
            <a:ext cx="8491538" cy="4114800"/>
          </a:xfrm>
        </p:spPr>
        <p:txBody>
          <a:bodyPr>
            <a:normAutofit lnSpcReduction="10000"/>
          </a:bodyPr>
          <a:lstStyle/>
          <a:p>
            <a:pPr eaLnBrk="1" fontAlgn="auto" hangingPunct="1">
              <a:spcAft>
                <a:spcPts val="0"/>
              </a:spcAft>
              <a:buFont typeface="Arial" panose="020B0604020202020204" pitchFamily="34" charset="0"/>
              <a:buChar char="•"/>
              <a:defRPr/>
            </a:pPr>
            <a:r>
              <a:rPr lang="en-GB" sz="3200" dirty="0" smtClean="0"/>
              <a:t>Strike may endanger life, personal safety, health:</a:t>
            </a:r>
          </a:p>
          <a:p>
            <a:pPr lvl="1" eaLnBrk="1" fontAlgn="auto" hangingPunct="1">
              <a:spcAft>
                <a:spcPts val="0"/>
              </a:spcAft>
              <a:buFont typeface="Arial" panose="020B0604020202020204" pitchFamily="34" charset="0"/>
              <a:buChar char="•"/>
              <a:defRPr/>
            </a:pPr>
            <a:r>
              <a:rPr lang="en-GB" sz="2800" dirty="0" smtClean="0">
                <a:cs typeface="Times New Roman" panose="02020603050405020304" pitchFamily="18" charset="0"/>
              </a:rPr>
              <a:t>hospitals </a:t>
            </a:r>
          </a:p>
          <a:p>
            <a:pPr lvl="1" eaLnBrk="1" fontAlgn="auto" hangingPunct="1">
              <a:spcAft>
                <a:spcPts val="0"/>
              </a:spcAft>
              <a:buFont typeface="Arial" panose="020B0604020202020204" pitchFamily="34" charset="0"/>
              <a:buChar char="•"/>
              <a:defRPr/>
            </a:pPr>
            <a:r>
              <a:rPr lang="en-GB" sz="2800" dirty="0" smtClean="0">
                <a:cs typeface="Times New Roman" panose="02020603050405020304" pitchFamily="18" charset="0"/>
              </a:rPr>
              <a:t>electricity services </a:t>
            </a:r>
          </a:p>
          <a:p>
            <a:pPr lvl="1" eaLnBrk="1" fontAlgn="auto" hangingPunct="1">
              <a:spcAft>
                <a:spcPts val="0"/>
              </a:spcAft>
              <a:buFont typeface="Arial" panose="020B0604020202020204" pitchFamily="34" charset="0"/>
              <a:buChar char="•"/>
              <a:defRPr/>
            </a:pPr>
            <a:r>
              <a:rPr lang="en-GB" sz="2800" dirty="0" smtClean="0">
                <a:cs typeface="Times New Roman" panose="02020603050405020304" pitchFamily="18" charset="0"/>
              </a:rPr>
              <a:t>water supply services </a:t>
            </a:r>
          </a:p>
          <a:p>
            <a:pPr lvl="1" eaLnBrk="1" fontAlgn="auto" hangingPunct="1">
              <a:spcAft>
                <a:spcPts val="0"/>
              </a:spcAft>
              <a:buFont typeface="Arial" panose="020B0604020202020204" pitchFamily="34" charset="0"/>
              <a:buChar char="•"/>
              <a:defRPr/>
            </a:pPr>
            <a:r>
              <a:rPr lang="en-GB" sz="2800" dirty="0" smtClean="0">
                <a:cs typeface="Times New Roman" panose="02020603050405020304" pitchFamily="18" charset="0"/>
              </a:rPr>
              <a:t>telephone service</a:t>
            </a:r>
          </a:p>
          <a:p>
            <a:pPr lvl="1" eaLnBrk="1" fontAlgn="auto" hangingPunct="1">
              <a:spcAft>
                <a:spcPts val="0"/>
              </a:spcAft>
              <a:buFont typeface="Arial" panose="020B0604020202020204" pitchFamily="34" charset="0"/>
              <a:buChar char="•"/>
              <a:defRPr/>
            </a:pPr>
            <a:r>
              <a:rPr lang="en-GB" sz="2800" dirty="0" smtClean="0">
                <a:cs typeface="Times New Roman" panose="02020603050405020304" pitchFamily="18" charset="0"/>
              </a:rPr>
              <a:t>air traffic control</a:t>
            </a:r>
            <a:r>
              <a:rPr lang="en-GB" sz="2800" dirty="0" smtClean="0"/>
              <a:t> </a:t>
            </a:r>
          </a:p>
          <a:p>
            <a:pPr eaLnBrk="1" fontAlgn="auto" hangingPunct="1">
              <a:spcAft>
                <a:spcPts val="0"/>
              </a:spcAft>
              <a:buFont typeface="Arial" panose="020B0604020202020204" pitchFamily="34" charset="0"/>
              <a:buChar char="•"/>
              <a:defRPr/>
            </a:pPr>
            <a:endParaRPr lang="en-GB" sz="3200" dirty="0" smtClean="0"/>
          </a:p>
          <a:p>
            <a:pPr eaLnBrk="1" fontAlgn="auto" hangingPunct="1">
              <a:spcAft>
                <a:spcPts val="0"/>
              </a:spcAft>
              <a:buFont typeface="Arial" panose="020B0604020202020204" pitchFamily="34" charset="0"/>
              <a:buChar char="•"/>
              <a:defRPr/>
            </a:pPr>
            <a:r>
              <a:rPr lang="en-GB" sz="3200" dirty="0" smtClean="0"/>
              <a:t>Compensatory guarantees (arbitration)</a:t>
            </a:r>
          </a:p>
        </p:txBody>
      </p:sp>
      <p:grpSp>
        <p:nvGrpSpPr>
          <p:cNvPr id="38916" name="Group 1"/>
          <p:cNvGrpSpPr>
            <a:grpSpLocks/>
          </p:cNvGrpSpPr>
          <p:nvPr/>
        </p:nvGrpSpPr>
        <p:grpSpPr bwMode="auto">
          <a:xfrm>
            <a:off x="7631113" y="839788"/>
            <a:ext cx="1477962" cy="933450"/>
            <a:chOff x="6709217" y="2657872"/>
            <a:chExt cx="2358223" cy="1491208"/>
          </a:xfrm>
        </p:grpSpPr>
        <p:sp>
          <p:nvSpPr>
            <p:cNvPr id="38918" name="Picture 3"/>
            <p:cNvSpPr>
              <a:spLocks noChangeAspect="1"/>
            </p:cNvSpPr>
            <p:nvPr/>
          </p:nvSpPr>
          <p:spPr bwMode="auto">
            <a:xfrm>
              <a:off x="6709217" y="2657872"/>
              <a:ext cx="1491208" cy="1491208"/>
            </a:xfrm>
            <a:prstGeom prst="rect">
              <a:avLst/>
            </a:prstGeom>
            <a:noFill/>
            <a:ln w="9525">
              <a:noFill/>
              <a:miter lim="800000"/>
              <a:headEnd/>
              <a:tailEnd/>
            </a:ln>
          </p:spPr>
          <p:txBody>
            <a:bodyPr/>
            <a:lstStyle/>
            <a:p>
              <a:endParaRPr lang="en-US"/>
            </a:p>
          </p:txBody>
        </p:sp>
        <p:pic>
          <p:nvPicPr>
            <p:cNvPr id="38919" name="Picture 4"/>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199903" y="2730454"/>
              <a:ext cx="867537" cy="1346044"/>
            </a:xfrm>
            <a:prstGeom prst="rect">
              <a:avLst/>
            </a:prstGeom>
            <a:noFill/>
            <a:ln w="9525">
              <a:noFill/>
              <a:miter lim="800000"/>
              <a:headEnd/>
              <a:tailEnd/>
            </a:ln>
          </p:spPr>
        </p:pic>
      </p:grpSp>
      <p:pic>
        <p:nvPicPr>
          <p:cNvPr id="38917" name="Picture 7"/>
          <p:cNvPicPr>
            <a:picLocks noChangeAspect="1"/>
          </p:cNvPicPr>
          <p:nvPr/>
        </p:nvPicPr>
        <p:blipFill>
          <a:blip r:embed="rId4"/>
          <a:srcRect/>
          <a:stretch>
            <a:fillRect/>
          </a:stretch>
        </p:blipFill>
        <p:spPr bwMode="auto">
          <a:xfrm>
            <a:off x="7786688" y="857250"/>
            <a:ext cx="742950" cy="892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07950" y="752475"/>
            <a:ext cx="6888163" cy="1081088"/>
          </a:xfrm>
        </p:spPr>
        <p:txBody>
          <a:bodyPr/>
          <a:lstStyle/>
          <a:p>
            <a:pPr eaLnBrk="1" hangingPunct="1"/>
            <a:r>
              <a:rPr lang="en-GB" sz="4000" smtClean="0"/>
              <a:t>Non-essential services</a:t>
            </a:r>
          </a:p>
        </p:txBody>
      </p:sp>
      <p:sp>
        <p:nvSpPr>
          <p:cNvPr id="12291" name="Rectangle 3"/>
          <p:cNvSpPr>
            <a:spLocks noGrp="1" noChangeArrowheads="1"/>
          </p:cNvSpPr>
          <p:nvPr>
            <p:ph sz="half" idx="1"/>
          </p:nvPr>
        </p:nvSpPr>
        <p:spPr>
          <a:xfrm>
            <a:off x="533400" y="2336800"/>
            <a:ext cx="3357563" cy="3598863"/>
          </a:xfrm>
        </p:spPr>
        <p:txBody>
          <a:bodyPr>
            <a:noAutofit/>
          </a:bodyPr>
          <a:lstStyle/>
          <a:p>
            <a:pPr eaLnBrk="1" fontAlgn="auto" hangingPunct="1">
              <a:spcAft>
                <a:spcPts val="0"/>
              </a:spcAft>
              <a:buFont typeface="Arial" panose="020B0604020202020204" pitchFamily="34" charset="0"/>
              <a:buChar char="•"/>
              <a:defRPr/>
            </a:pPr>
            <a:r>
              <a:rPr lang="en-GB" sz="1600" dirty="0" smtClean="0">
                <a:cs typeface="Times New Roman" panose="02020603050405020304" pitchFamily="18" charset="0"/>
              </a:rPr>
              <a:t>Radio and television</a:t>
            </a:r>
          </a:p>
          <a:p>
            <a:pPr eaLnBrk="1" fontAlgn="auto" hangingPunct="1">
              <a:spcAft>
                <a:spcPts val="0"/>
              </a:spcAft>
              <a:buFont typeface="Arial" panose="020B0604020202020204" pitchFamily="34" charset="0"/>
              <a:buChar char="•"/>
              <a:defRPr/>
            </a:pPr>
            <a:r>
              <a:rPr lang="en-GB" sz="1600" dirty="0" smtClean="0">
                <a:cs typeface="Times New Roman" panose="02020603050405020304" pitchFamily="18" charset="0"/>
              </a:rPr>
              <a:t>the petroleum sector and ports </a:t>
            </a:r>
          </a:p>
          <a:p>
            <a:pPr eaLnBrk="1" fontAlgn="auto" hangingPunct="1">
              <a:spcAft>
                <a:spcPts val="0"/>
              </a:spcAft>
              <a:buFont typeface="Arial" panose="020B0604020202020204" pitchFamily="34" charset="0"/>
              <a:buChar char="•"/>
              <a:defRPr/>
            </a:pPr>
            <a:r>
              <a:rPr lang="en-GB" sz="1600" dirty="0" smtClean="0">
                <a:cs typeface="Times New Roman" panose="02020603050405020304" pitchFamily="18" charset="0"/>
              </a:rPr>
              <a:t>banking </a:t>
            </a:r>
          </a:p>
          <a:p>
            <a:pPr eaLnBrk="1" fontAlgn="auto" hangingPunct="1">
              <a:spcAft>
                <a:spcPts val="0"/>
              </a:spcAft>
              <a:buFont typeface="Arial" panose="020B0604020202020204" pitchFamily="34" charset="0"/>
              <a:buChar char="•"/>
              <a:defRPr/>
            </a:pPr>
            <a:r>
              <a:rPr lang="en-GB" sz="1600" dirty="0" smtClean="0">
                <a:cs typeface="Times New Roman" panose="02020603050405020304" pitchFamily="18" charset="0"/>
              </a:rPr>
              <a:t>computer services for the collection of excise duties and taxes</a:t>
            </a:r>
          </a:p>
          <a:p>
            <a:pPr eaLnBrk="1" fontAlgn="auto" hangingPunct="1">
              <a:spcAft>
                <a:spcPts val="0"/>
              </a:spcAft>
              <a:buFont typeface="Arial" panose="020B0604020202020204" pitchFamily="34" charset="0"/>
              <a:buChar char="•"/>
              <a:defRPr/>
            </a:pPr>
            <a:r>
              <a:rPr lang="en-GB" sz="1600" dirty="0" smtClean="0">
                <a:cs typeface="Times New Roman" panose="02020603050405020304" pitchFamily="18" charset="0"/>
              </a:rPr>
              <a:t>department stores and pleasure parks </a:t>
            </a:r>
          </a:p>
          <a:p>
            <a:pPr eaLnBrk="1" fontAlgn="auto" hangingPunct="1">
              <a:spcAft>
                <a:spcPts val="0"/>
              </a:spcAft>
              <a:buFont typeface="Arial" panose="020B0604020202020204" pitchFamily="34" charset="0"/>
              <a:buChar char="•"/>
              <a:defRPr/>
            </a:pPr>
            <a:r>
              <a:rPr lang="en-GB" sz="1600" dirty="0" smtClean="0">
                <a:cs typeface="Times New Roman" panose="02020603050405020304" pitchFamily="18" charset="0"/>
              </a:rPr>
              <a:t>the metal and mining sectors</a:t>
            </a:r>
          </a:p>
          <a:p>
            <a:pPr eaLnBrk="1" fontAlgn="auto" hangingPunct="1">
              <a:spcAft>
                <a:spcPts val="0"/>
              </a:spcAft>
              <a:buFont typeface="Arial" panose="020B0604020202020204" pitchFamily="34" charset="0"/>
              <a:buChar char="•"/>
              <a:defRPr/>
            </a:pPr>
            <a:r>
              <a:rPr lang="en-GB" sz="1600" dirty="0" smtClean="0">
                <a:cs typeface="Times New Roman" panose="02020603050405020304" pitchFamily="18" charset="0"/>
              </a:rPr>
              <a:t>transport generally </a:t>
            </a:r>
          </a:p>
          <a:p>
            <a:pPr eaLnBrk="1" fontAlgn="auto" hangingPunct="1">
              <a:spcAft>
                <a:spcPts val="0"/>
              </a:spcAft>
              <a:buFont typeface="Arial" panose="020B0604020202020204" pitchFamily="34" charset="0"/>
              <a:buChar char="•"/>
              <a:defRPr/>
            </a:pPr>
            <a:r>
              <a:rPr lang="en-GB" sz="1600" dirty="0" smtClean="0">
                <a:cs typeface="Times New Roman" panose="02020603050405020304" pitchFamily="18" charset="0"/>
              </a:rPr>
              <a:t>refrigeration enterprises </a:t>
            </a:r>
          </a:p>
          <a:p>
            <a:pPr eaLnBrk="1" fontAlgn="auto" hangingPunct="1">
              <a:spcAft>
                <a:spcPts val="0"/>
              </a:spcAft>
              <a:buFont typeface="Arial" panose="020B0604020202020204" pitchFamily="34" charset="0"/>
              <a:buChar char="•"/>
              <a:defRPr/>
            </a:pPr>
            <a:r>
              <a:rPr lang="en-GB" sz="1600" dirty="0" smtClean="0">
                <a:cs typeface="Times New Roman" panose="02020603050405020304" pitchFamily="18" charset="0"/>
              </a:rPr>
              <a:t>hotel services</a:t>
            </a:r>
          </a:p>
        </p:txBody>
      </p:sp>
      <p:sp>
        <p:nvSpPr>
          <p:cNvPr id="12292" name="Rectangle 4"/>
          <p:cNvSpPr>
            <a:spLocks noGrp="1" noChangeArrowheads="1"/>
          </p:cNvSpPr>
          <p:nvPr>
            <p:ph sz="half" idx="2"/>
          </p:nvPr>
        </p:nvSpPr>
        <p:spPr>
          <a:xfrm>
            <a:off x="4060825" y="2336800"/>
            <a:ext cx="3360738" cy="3598863"/>
          </a:xfrm>
        </p:spPr>
        <p:txBody>
          <a:bodyPr>
            <a:normAutofit fontScale="85000" lnSpcReduction="20000"/>
          </a:bodyPr>
          <a:lstStyle/>
          <a:p>
            <a:pPr eaLnBrk="1" fontAlgn="auto" hangingPunct="1">
              <a:spcAft>
                <a:spcPts val="0"/>
              </a:spcAft>
              <a:buFont typeface="Arial" panose="020B0604020202020204" pitchFamily="34" charset="0"/>
              <a:buChar char="•"/>
              <a:defRPr/>
            </a:pPr>
            <a:r>
              <a:rPr lang="en-GB" sz="2000" smtClean="0">
                <a:cs typeface="Times New Roman" panose="02020603050405020304" pitchFamily="18" charset="0"/>
              </a:rPr>
              <a:t>construction</a:t>
            </a:r>
          </a:p>
          <a:p>
            <a:pPr eaLnBrk="1" fontAlgn="auto" hangingPunct="1">
              <a:spcAft>
                <a:spcPts val="0"/>
              </a:spcAft>
              <a:buFont typeface="Arial" panose="020B0604020202020204" pitchFamily="34" charset="0"/>
              <a:buChar char="•"/>
              <a:defRPr/>
            </a:pPr>
            <a:r>
              <a:rPr lang="en-GB" sz="2000" smtClean="0">
                <a:cs typeface="Times New Roman" panose="02020603050405020304" pitchFamily="18" charset="0"/>
              </a:rPr>
              <a:t>automobile manufacturing</a:t>
            </a:r>
          </a:p>
          <a:p>
            <a:pPr eaLnBrk="1" fontAlgn="auto" hangingPunct="1">
              <a:spcAft>
                <a:spcPts val="0"/>
              </a:spcAft>
              <a:buFont typeface="Arial" panose="020B0604020202020204" pitchFamily="34" charset="0"/>
              <a:buChar char="•"/>
              <a:defRPr/>
            </a:pPr>
            <a:r>
              <a:rPr lang="en-GB" sz="2000" smtClean="0">
                <a:cs typeface="Times New Roman" panose="02020603050405020304" pitchFamily="18" charset="0"/>
              </a:rPr>
              <a:t>aircraft repair </a:t>
            </a:r>
          </a:p>
          <a:p>
            <a:pPr eaLnBrk="1" fontAlgn="auto" hangingPunct="1">
              <a:spcAft>
                <a:spcPts val="0"/>
              </a:spcAft>
              <a:buFont typeface="Arial" panose="020B0604020202020204" pitchFamily="34" charset="0"/>
              <a:buChar char="•"/>
              <a:defRPr/>
            </a:pPr>
            <a:r>
              <a:rPr lang="en-GB" sz="2000" smtClean="0">
                <a:cs typeface="Times New Roman" panose="02020603050405020304" pitchFamily="18" charset="0"/>
              </a:rPr>
              <a:t>agricultural activities</a:t>
            </a:r>
          </a:p>
          <a:p>
            <a:pPr eaLnBrk="1" fontAlgn="auto" hangingPunct="1">
              <a:spcAft>
                <a:spcPts val="0"/>
              </a:spcAft>
              <a:buFont typeface="Arial" panose="020B0604020202020204" pitchFamily="34" charset="0"/>
              <a:buChar char="•"/>
              <a:defRPr/>
            </a:pPr>
            <a:r>
              <a:rPr lang="en-GB" sz="2000" smtClean="0">
                <a:cs typeface="Times New Roman" panose="02020603050405020304" pitchFamily="18" charset="0"/>
              </a:rPr>
              <a:t>the supply and distribution of foodstuffs </a:t>
            </a:r>
          </a:p>
          <a:p>
            <a:pPr eaLnBrk="1" fontAlgn="auto" hangingPunct="1">
              <a:spcAft>
                <a:spcPts val="0"/>
              </a:spcAft>
              <a:buFont typeface="Arial" panose="020B0604020202020204" pitchFamily="34" charset="0"/>
              <a:buChar char="•"/>
              <a:defRPr/>
            </a:pPr>
            <a:r>
              <a:rPr lang="en-GB" sz="2000" smtClean="0">
                <a:cs typeface="Times New Roman" panose="02020603050405020304" pitchFamily="18" charset="0"/>
              </a:rPr>
              <a:t>the Mint </a:t>
            </a:r>
          </a:p>
          <a:p>
            <a:pPr eaLnBrk="1" fontAlgn="auto" hangingPunct="1">
              <a:spcAft>
                <a:spcPts val="0"/>
              </a:spcAft>
              <a:buFont typeface="Arial" panose="020B0604020202020204" pitchFamily="34" charset="0"/>
              <a:buChar char="•"/>
              <a:defRPr/>
            </a:pPr>
            <a:r>
              <a:rPr lang="en-GB" sz="2000" smtClean="0">
                <a:cs typeface="Times New Roman" panose="02020603050405020304" pitchFamily="18" charset="0"/>
              </a:rPr>
              <a:t>the government printing service</a:t>
            </a:r>
          </a:p>
          <a:p>
            <a:pPr eaLnBrk="1" fontAlgn="auto" hangingPunct="1">
              <a:spcAft>
                <a:spcPts val="0"/>
              </a:spcAft>
              <a:buFont typeface="Arial" panose="020B0604020202020204" pitchFamily="34" charset="0"/>
              <a:buChar char="•"/>
              <a:defRPr/>
            </a:pPr>
            <a:r>
              <a:rPr lang="en-GB" sz="2000" smtClean="0">
                <a:cs typeface="Times New Roman" panose="02020603050405020304" pitchFamily="18" charset="0"/>
              </a:rPr>
              <a:t>the state alcohol, salt and tobacco monopolies</a:t>
            </a:r>
          </a:p>
          <a:p>
            <a:pPr eaLnBrk="1" fontAlgn="auto" hangingPunct="1">
              <a:spcAft>
                <a:spcPts val="0"/>
              </a:spcAft>
              <a:buFont typeface="Arial" panose="020B0604020202020204" pitchFamily="34" charset="0"/>
              <a:buChar char="•"/>
              <a:defRPr/>
            </a:pPr>
            <a:r>
              <a:rPr lang="en-GB" sz="2000" smtClean="0">
                <a:cs typeface="Times New Roman" panose="02020603050405020304" pitchFamily="18" charset="0"/>
              </a:rPr>
              <a:t>the education sector </a:t>
            </a:r>
          </a:p>
          <a:p>
            <a:pPr eaLnBrk="1" fontAlgn="auto" hangingPunct="1">
              <a:spcAft>
                <a:spcPts val="0"/>
              </a:spcAft>
              <a:buFont typeface="Arial" panose="020B0604020202020204" pitchFamily="34" charset="0"/>
              <a:buChar char="•"/>
              <a:defRPr/>
            </a:pPr>
            <a:r>
              <a:rPr lang="en-GB" sz="2000" smtClean="0">
                <a:cs typeface="Times New Roman" panose="02020603050405020304" pitchFamily="18" charset="0"/>
              </a:rPr>
              <a:t>postal services </a:t>
            </a:r>
          </a:p>
        </p:txBody>
      </p:sp>
      <p:grpSp>
        <p:nvGrpSpPr>
          <p:cNvPr id="39941" name="Group 1"/>
          <p:cNvGrpSpPr>
            <a:grpSpLocks/>
          </p:cNvGrpSpPr>
          <p:nvPr/>
        </p:nvGrpSpPr>
        <p:grpSpPr bwMode="auto">
          <a:xfrm>
            <a:off x="7631113" y="839788"/>
            <a:ext cx="1477962" cy="933450"/>
            <a:chOff x="6709217" y="2657872"/>
            <a:chExt cx="2358223" cy="1491208"/>
          </a:xfrm>
        </p:grpSpPr>
        <p:sp>
          <p:nvSpPr>
            <p:cNvPr id="39943" name="Picture 3"/>
            <p:cNvSpPr>
              <a:spLocks noChangeAspect="1"/>
            </p:cNvSpPr>
            <p:nvPr/>
          </p:nvSpPr>
          <p:spPr bwMode="auto">
            <a:xfrm>
              <a:off x="6709217" y="2657872"/>
              <a:ext cx="1491208" cy="1491208"/>
            </a:xfrm>
            <a:prstGeom prst="rect">
              <a:avLst/>
            </a:prstGeom>
            <a:noFill/>
            <a:ln w="9525">
              <a:noFill/>
              <a:miter lim="800000"/>
              <a:headEnd/>
              <a:tailEnd/>
            </a:ln>
          </p:spPr>
          <p:txBody>
            <a:bodyPr/>
            <a:lstStyle/>
            <a:p>
              <a:endParaRPr lang="en-US"/>
            </a:p>
          </p:txBody>
        </p:sp>
        <p:pic>
          <p:nvPicPr>
            <p:cNvPr id="39944" name="Picture 4"/>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199903" y="2730454"/>
              <a:ext cx="867537" cy="1346044"/>
            </a:xfrm>
            <a:prstGeom prst="rect">
              <a:avLst/>
            </a:prstGeom>
            <a:noFill/>
            <a:ln w="9525">
              <a:noFill/>
              <a:miter lim="800000"/>
              <a:headEnd/>
              <a:tailEnd/>
            </a:ln>
          </p:spPr>
        </p:pic>
      </p:grpSp>
      <p:pic>
        <p:nvPicPr>
          <p:cNvPr id="39942" name="Picture 7"/>
          <p:cNvPicPr>
            <a:picLocks noChangeAspect="1"/>
          </p:cNvPicPr>
          <p:nvPr/>
        </p:nvPicPr>
        <p:blipFill>
          <a:blip r:embed="rId4"/>
          <a:srcRect/>
          <a:stretch>
            <a:fillRect/>
          </a:stretch>
        </p:blipFill>
        <p:spPr bwMode="auto">
          <a:xfrm>
            <a:off x="7786688" y="857250"/>
            <a:ext cx="742950" cy="892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07950" y="752475"/>
            <a:ext cx="6888163" cy="1081088"/>
          </a:xfrm>
        </p:spPr>
        <p:txBody>
          <a:bodyPr/>
          <a:lstStyle/>
          <a:p>
            <a:pPr eaLnBrk="1" hangingPunct="1"/>
            <a:r>
              <a:rPr lang="en-GB" sz="4000" dirty="0" smtClean="0"/>
              <a:t>Minimum operational service</a:t>
            </a:r>
          </a:p>
        </p:txBody>
      </p:sp>
      <p:sp>
        <p:nvSpPr>
          <p:cNvPr id="12291" name="Rectangle 3"/>
          <p:cNvSpPr>
            <a:spLocks noGrp="1" noChangeArrowheads="1"/>
          </p:cNvSpPr>
          <p:nvPr>
            <p:ph sz="half" idx="1"/>
          </p:nvPr>
        </p:nvSpPr>
        <p:spPr>
          <a:xfrm>
            <a:off x="533400" y="2401905"/>
            <a:ext cx="8039128" cy="3598863"/>
          </a:xfrm>
        </p:spPr>
        <p:txBody>
          <a:bodyPr>
            <a:noAutofit/>
          </a:bodyPr>
          <a:lstStyle/>
          <a:p>
            <a:pPr marL="342900" indent="-342900" eaLnBrk="1" fontAlgn="auto" hangingPunct="1">
              <a:spcAft>
                <a:spcPts val="0"/>
              </a:spcAft>
              <a:buFont typeface="+mj-lt"/>
              <a:buAutoNum type="arabicPeriod"/>
              <a:defRPr/>
            </a:pPr>
            <a:r>
              <a:rPr lang="en-GB" sz="2000" dirty="0" smtClean="0">
                <a:cs typeface="Times New Roman" panose="02020603050405020304" pitchFamily="18" charset="0"/>
              </a:rPr>
              <a:t>Services the interruption of which would endanger the life personal safety or health of the whole or part of the population (essential services in the strict sense)</a:t>
            </a:r>
          </a:p>
          <a:p>
            <a:pPr marL="342900" indent="-342900" eaLnBrk="1" fontAlgn="auto" hangingPunct="1">
              <a:spcAft>
                <a:spcPts val="0"/>
              </a:spcAft>
              <a:buFont typeface="+mj-lt"/>
              <a:buAutoNum type="arabicPeriod"/>
              <a:defRPr/>
            </a:pPr>
            <a:r>
              <a:rPr lang="en-GB" sz="2000" dirty="0" smtClean="0">
                <a:cs typeface="Times New Roman" panose="02020603050405020304" pitchFamily="18" charset="0"/>
              </a:rPr>
              <a:t>Services which are not essential in the strict sense of the term but where the extent and duration of a strike might be such as to result in an acute national crisis endangering the normal living conditions of the population</a:t>
            </a:r>
          </a:p>
          <a:p>
            <a:pPr marL="342900" indent="-342900" eaLnBrk="1" fontAlgn="auto" hangingPunct="1">
              <a:spcAft>
                <a:spcPts val="0"/>
              </a:spcAft>
              <a:buFont typeface="+mj-lt"/>
              <a:buAutoNum type="arabicPeriod"/>
              <a:defRPr/>
            </a:pPr>
            <a:r>
              <a:rPr lang="en-GB" sz="2000" dirty="0" smtClean="0">
                <a:cs typeface="Times New Roman" panose="02020603050405020304" pitchFamily="18" charset="0"/>
              </a:rPr>
              <a:t>Public services of fundamental importance.</a:t>
            </a:r>
          </a:p>
        </p:txBody>
      </p:sp>
      <p:grpSp>
        <p:nvGrpSpPr>
          <p:cNvPr id="2" name="Group 1"/>
          <p:cNvGrpSpPr>
            <a:grpSpLocks/>
          </p:cNvGrpSpPr>
          <p:nvPr/>
        </p:nvGrpSpPr>
        <p:grpSpPr bwMode="auto">
          <a:xfrm>
            <a:off x="7631113" y="839788"/>
            <a:ext cx="1477962" cy="933450"/>
            <a:chOff x="6709217" y="2657872"/>
            <a:chExt cx="2358223" cy="1491208"/>
          </a:xfrm>
        </p:grpSpPr>
        <p:sp>
          <p:nvSpPr>
            <p:cNvPr id="39943" name="Picture 3"/>
            <p:cNvSpPr>
              <a:spLocks noChangeAspect="1"/>
            </p:cNvSpPr>
            <p:nvPr/>
          </p:nvSpPr>
          <p:spPr bwMode="auto">
            <a:xfrm>
              <a:off x="6709217" y="2657872"/>
              <a:ext cx="1491208" cy="1491208"/>
            </a:xfrm>
            <a:prstGeom prst="rect">
              <a:avLst/>
            </a:prstGeom>
            <a:noFill/>
            <a:ln w="9525">
              <a:noFill/>
              <a:miter lim="800000"/>
              <a:headEnd/>
              <a:tailEnd/>
            </a:ln>
          </p:spPr>
          <p:txBody>
            <a:bodyPr/>
            <a:lstStyle/>
            <a:p>
              <a:endParaRPr lang="en-US"/>
            </a:p>
          </p:txBody>
        </p:sp>
        <p:pic>
          <p:nvPicPr>
            <p:cNvPr id="39944" name="Picture 4"/>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199903" y="2730454"/>
              <a:ext cx="867537" cy="1346044"/>
            </a:xfrm>
            <a:prstGeom prst="rect">
              <a:avLst/>
            </a:prstGeom>
            <a:noFill/>
            <a:ln w="9525">
              <a:noFill/>
              <a:miter lim="800000"/>
              <a:headEnd/>
              <a:tailEnd/>
            </a:ln>
          </p:spPr>
        </p:pic>
      </p:grpSp>
      <p:pic>
        <p:nvPicPr>
          <p:cNvPr id="39942" name="Picture 7"/>
          <p:cNvPicPr>
            <a:picLocks noChangeAspect="1"/>
          </p:cNvPicPr>
          <p:nvPr/>
        </p:nvPicPr>
        <p:blipFill>
          <a:blip r:embed="rId4"/>
          <a:srcRect/>
          <a:stretch>
            <a:fillRect/>
          </a:stretch>
        </p:blipFill>
        <p:spPr bwMode="auto">
          <a:xfrm>
            <a:off x="7786688" y="857250"/>
            <a:ext cx="742950" cy="892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07950" y="752475"/>
            <a:ext cx="6896100" cy="1081088"/>
          </a:xfrm>
        </p:spPr>
        <p:txBody>
          <a:bodyPr/>
          <a:lstStyle/>
          <a:p>
            <a:pPr eaLnBrk="1" hangingPunct="1"/>
            <a:r>
              <a:rPr lang="en-GB" sz="4000" smtClean="0"/>
              <a:t>Other provisions</a:t>
            </a:r>
          </a:p>
        </p:txBody>
      </p:sp>
      <p:sp>
        <p:nvSpPr>
          <p:cNvPr id="15363" name="Rectangle 3"/>
          <p:cNvSpPr>
            <a:spLocks noGrp="1" noChangeArrowheads="1"/>
          </p:cNvSpPr>
          <p:nvPr>
            <p:ph idx="1"/>
          </p:nvPr>
        </p:nvSpPr>
        <p:spPr>
          <a:xfrm>
            <a:off x="250825" y="2266950"/>
            <a:ext cx="8564563" cy="4114800"/>
          </a:xfrm>
        </p:spPr>
        <p:txBody>
          <a:bodyPr/>
          <a:lstStyle/>
          <a:p>
            <a:pPr eaLnBrk="1" fontAlgn="auto" hangingPunct="1">
              <a:spcAft>
                <a:spcPts val="0"/>
              </a:spcAft>
              <a:buFont typeface="Arial" panose="020B0604020202020204" pitchFamily="34" charset="0"/>
              <a:buChar char="•"/>
              <a:defRPr/>
            </a:pPr>
            <a:r>
              <a:rPr lang="en-GB" sz="2800" dirty="0" smtClean="0"/>
              <a:t>Right to form federations and confederations (Articles 5, 6)</a:t>
            </a:r>
          </a:p>
          <a:p>
            <a:pPr eaLnBrk="1" fontAlgn="auto" hangingPunct="1">
              <a:spcAft>
                <a:spcPts val="0"/>
              </a:spcAft>
              <a:buFont typeface="Arial" panose="020B0604020202020204" pitchFamily="34" charset="0"/>
              <a:buChar char="•"/>
              <a:defRPr/>
            </a:pPr>
            <a:endParaRPr lang="en-GB" sz="2800" dirty="0" smtClean="0"/>
          </a:p>
          <a:p>
            <a:pPr eaLnBrk="1" fontAlgn="auto" hangingPunct="1">
              <a:spcAft>
                <a:spcPts val="0"/>
              </a:spcAft>
              <a:buFont typeface="Arial" panose="020B0604020202020204" pitchFamily="34" charset="0"/>
              <a:buChar char="•"/>
              <a:defRPr/>
            </a:pPr>
            <a:r>
              <a:rPr lang="en-GB" sz="2800" dirty="0" smtClean="0"/>
              <a:t>Right to affiliate with international organizations of employers and workers (Article 5)</a:t>
            </a:r>
          </a:p>
          <a:p>
            <a:pPr eaLnBrk="1" fontAlgn="auto" hangingPunct="1">
              <a:spcAft>
                <a:spcPts val="0"/>
              </a:spcAft>
              <a:buFont typeface="Arial" panose="020B0604020202020204" pitchFamily="34" charset="0"/>
              <a:buChar char="•"/>
              <a:defRPr/>
            </a:pPr>
            <a:endParaRPr lang="en-GB" sz="2800" dirty="0" smtClean="0"/>
          </a:p>
          <a:p>
            <a:pPr eaLnBrk="1" fontAlgn="auto" hangingPunct="1">
              <a:spcAft>
                <a:spcPts val="0"/>
              </a:spcAft>
              <a:buFont typeface="Arial" panose="020B0604020202020204" pitchFamily="34" charset="0"/>
              <a:buChar char="•"/>
              <a:defRPr/>
            </a:pPr>
            <a:r>
              <a:rPr lang="en-GB" sz="2800" dirty="0" smtClean="0"/>
              <a:t>No dissolution or suspension by administrative measures (Article 4)</a:t>
            </a:r>
          </a:p>
        </p:txBody>
      </p:sp>
      <p:grpSp>
        <p:nvGrpSpPr>
          <p:cNvPr id="40964" name="Group 1"/>
          <p:cNvGrpSpPr>
            <a:grpSpLocks/>
          </p:cNvGrpSpPr>
          <p:nvPr/>
        </p:nvGrpSpPr>
        <p:grpSpPr bwMode="auto">
          <a:xfrm>
            <a:off x="7631113" y="839788"/>
            <a:ext cx="1477962" cy="933450"/>
            <a:chOff x="6709217" y="2657872"/>
            <a:chExt cx="2358223" cy="1491208"/>
          </a:xfrm>
        </p:grpSpPr>
        <p:sp>
          <p:nvSpPr>
            <p:cNvPr id="40966" name="Picture 3"/>
            <p:cNvSpPr>
              <a:spLocks noChangeAspect="1"/>
            </p:cNvSpPr>
            <p:nvPr/>
          </p:nvSpPr>
          <p:spPr bwMode="auto">
            <a:xfrm>
              <a:off x="6709217" y="2657872"/>
              <a:ext cx="1491208" cy="1491208"/>
            </a:xfrm>
            <a:prstGeom prst="rect">
              <a:avLst/>
            </a:prstGeom>
            <a:noFill/>
            <a:ln w="9525">
              <a:noFill/>
              <a:miter lim="800000"/>
              <a:headEnd/>
              <a:tailEnd/>
            </a:ln>
          </p:spPr>
          <p:txBody>
            <a:bodyPr/>
            <a:lstStyle/>
            <a:p>
              <a:endParaRPr lang="en-US"/>
            </a:p>
          </p:txBody>
        </p:sp>
        <p:pic>
          <p:nvPicPr>
            <p:cNvPr id="40967" name="Picture 4"/>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199903" y="2730454"/>
              <a:ext cx="867537" cy="1346044"/>
            </a:xfrm>
            <a:prstGeom prst="rect">
              <a:avLst/>
            </a:prstGeom>
            <a:noFill/>
            <a:ln w="9525">
              <a:noFill/>
              <a:miter lim="800000"/>
              <a:headEnd/>
              <a:tailEnd/>
            </a:ln>
          </p:spPr>
        </p:pic>
      </p:grpSp>
      <p:pic>
        <p:nvPicPr>
          <p:cNvPr id="40965" name="Picture 7"/>
          <p:cNvPicPr>
            <a:picLocks noChangeAspect="1"/>
          </p:cNvPicPr>
          <p:nvPr/>
        </p:nvPicPr>
        <p:blipFill>
          <a:blip r:embed="rId4"/>
          <a:srcRect/>
          <a:stretch>
            <a:fillRect/>
          </a:stretch>
        </p:blipFill>
        <p:spPr bwMode="auto">
          <a:xfrm>
            <a:off x="7786688" y="857250"/>
            <a:ext cx="742950" cy="892175"/>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26"/>
          <p:cNvSpPr>
            <a:spLocks noGrp="1" noChangeArrowheads="1"/>
          </p:cNvSpPr>
          <p:nvPr>
            <p:ph type="title"/>
          </p:nvPr>
        </p:nvSpPr>
        <p:spPr>
          <a:xfrm>
            <a:off x="250825" y="571500"/>
            <a:ext cx="7177088" cy="1262063"/>
          </a:xfrm>
        </p:spPr>
        <p:txBody>
          <a:bodyPr/>
          <a:lstStyle/>
          <a:p>
            <a:pPr eaLnBrk="1" hangingPunct="1"/>
            <a:r>
              <a:rPr lang="en-GB" sz="3200" smtClean="0"/>
              <a:t>Organization’s right to establish and join federations, confederations and international organizations</a:t>
            </a:r>
          </a:p>
        </p:txBody>
      </p:sp>
      <p:sp>
        <p:nvSpPr>
          <p:cNvPr id="11267" name="Rectangle 1027"/>
          <p:cNvSpPr>
            <a:spLocks noGrp="1" noChangeArrowheads="1"/>
          </p:cNvSpPr>
          <p:nvPr>
            <p:ph idx="1"/>
          </p:nvPr>
        </p:nvSpPr>
        <p:spPr>
          <a:xfrm>
            <a:off x="323850" y="2338388"/>
            <a:ext cx="8491538" cy="4114800"/>
          </a:xfrm>
        </p:spPr>
        <p:txBody>
          <a:bodyPr/>
          <a:lstStyle/>
          <a:p>
            <a:pPr eaLnBrk="1" fontAlgn="auto" hangingPunct="1">
              <a:spcAft>
                <a:spcPts val="0"/>
              </a:spcAft>
              <a:buFont typeface="Arial" panose="020B0604020202020204" pitchFamily="34" charset="0"/>
              <a:buChar char="•"/>
              <a:defRPr/>
            </a:pPr>
            <a:r>
              <a:rPr lang="en-GB" sz="3200" dirty="0" smtClean="0"/>
              <a:t>Article 5, C87 explicitly recognizes the right of organizations to join together in federations, confederations or international organizations</a:t>
            </a:r>
          </a:p>
          <a:p>
            <a:pPr eaLnBrk="1" fontAlgn="auto" hangingPunct="1">
              <a:spcAft>
                <a:spcPts val="0"/>
              </a:spcAft>
              <a:buFont typeface="Arial" panose="020B0604020202020204" pitchFamily="34" charset="0"/>
              <a:buChar char="•"/>
              <a:defRPr/>
            </a:pPr>
            <a:endParaRPr lang="en-GB" sz="3200" dirty="0" smtClean="0"/>
          </a:p>
          <a:p>
            <a:pPr eaLnBrk="1" fontAlgn="auto" hangingPunct="1">
              <a:spcAft>
                <a:spcPts val="0"/>
              </a:spcAft>
              <a:buFont typeface="Arial" panose="020B0604020202020204" pitchFamily="34" charset="0"/>
              <a:buChar char="•"/>
              <a:defRPr/>
            </a:pPr>
            <a:r>
              <a:rPr lang="en-GB" sz="3200" dirty="0" smtClean="0"/>
              <a:t>Union CBL</a:t>
            </a:r>
          </a:p>
          <a:p>
            <a:pPr eaLnBrk="1" fontAlgn="auto" hangingPunct="1">
              <a:spcAft>
                <a:spcPts val="0"/>
              </a:spcAft>
              <a:buFont typeface="Arial" panose="020B0604020202020204" pitchFamily="34" charset="0"/>
              <a:buChar char="•"/>
              <a:defRPr/>
            </a:pPr>
            <a:endParaRPr lang="en-GB" sz="3200" dirty="0" smtClean="0"/>
          </a:p>
        </p:txBody>
      </p:sp>
      <p:grpSp>
        <p:nvGrpSpPr>
          <p:cNvPr id="41988" name="Group 1"/>
          <p:cNvGrpSpPr>
            <a:grpSpLocks/>
          </p:cNvGrpSpPr>
          <p:nvPr/>
        </p:nvGrpSpPr>
        <p:grpSpPr bwMode="auto">
          <a:xfrm>
            <a:off x="7631113" y="839788"/>
            <a:ext cx="1477962" cy="933450"/>
            <a:chOff x="6709217" y="2657872"/>
            <a:chExt cx="2358223" cy="1491208"/>
          </a:xfrm>
        </p:grpSpPr>
        <p:sp>
          <p:nvSpPr>
            <p:cNvPr id="41990" name="Picture 3"/>
            <p:cNvSpPr>
              <a:spLocks noChangeAspect="1"/>
            </p:cNvSpPr>
            <p:nvPr/>
          </p:nvSpPr>
          <p:spPr bwMode="auto">
            <a:xfrm>
              <a:off x="6709217" y="2657872"/>
              <a:ext cx="1491208" cy="1491208"/>
            </a:xfrm>
            <a:prstGeom prst="rect">
              <a:avLst/>
            </a:prstGeom>
            <a:noFill/>
            <a:ln w="9525">
              <a:noFill/>
              <a:miter lim="800000"/>
              <a:headEnd/>
              <a:tailEnd/>
            </a:ln>
          </p:spPr>
          <p:txBody>
            <a:bodyPr/>
            <a:lstStyle/>
            <a:p>
              <a:endParaRPr lang="en-US"/>
            </a:p>
          </p:txBody>
        </p:sp>
        <p:pic>
          <p:nvPicPr>
            <p:cNvPr id="41991" name="Picture 4"/>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199903" y="2730454"/>
              <a:ext cx="867537" cy="1346044"/>
            </a:xfrm>
            <a:prstGeom prst="rect">
              <a:avLst/>
            </a:prstGeom>
            <a:noFill/>
            <a:ln w="9525">
              <a:noFill/>
              <a:miter lim="800000"/>
              <a:headEnd/>
              <a:tailEnd/>
            </a:ln>
          </p:spPr>
        </p:pic>
      </p:grpSp>
      <p:pic>
        <p:nvPicPr>
          <p:cNvPr id="41989" name="Picture 7"/>
          <p:cNvPicPr>
            <a:picLocks noChangeAspect="1"/>
          </p:cNvPicPr>
          <p:nvPr/>
        </p:nvPicPr>
        <p:blipFill>
          <a:blip r:embed="rId4"/>
          <a:srcRect/>
          <a:stretch>
            <a:fillRect/>
          </a:stretch>
        </p:blipFill>
        <p:spPr bwMode="auto">
          <a:xfrm>
            <a:off x="7786688" y="857250"/>
            <a:ext cx="742950" cy="892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336800"/>
            <a:ext cx="8253413" cy="3949700"/>
          </a:xfrm>
        </p:spPr>
        <p:txBody>
          <a:bodyPr>
            <a:normAutofit fontScale="85000" lnSpcReduction="20000"/>
          </a:bodyPr>
          <a:lstStyle/>
          <a:p>
            <a:pPr>
              <a:defRPr/>
            </a:pPr>
            <a:r>
              <a:rPr lang="en-US" sz="3200" i="1" dirty="0" smtClean="0"/>
              <a:t>ILO C87</a:t>
            </a:r>
          </a:p>
          <a:p>
            <a:pPr lvl="1">
              <a:defRPr/>
            </a:pPr>
            <a:r>
              <a:rPr lang="en-US" sz="3200" i="1" dirty="0" smtClean="0"/>
              <a:t>Article 5</a:t>
            </a:r>
          </a:p>
          <a:p>
            <a:pPr lvl="1">
              <a:buFont typeface="Arial" charset="0"/>
              <a:buNone/>
              <a:defRPr/>
            </a:pPr>
            <a:r>
              <a:rPr lang="en-US" sz="3200" dirty="0" smtClean="0"/>
              <a:t>	Workers' and employers' </a:t>
            </a:r>
            <a:r>
              <a:rPr lang="en-US" sz="3200" dirty="0" err="1" smtClean="0"/>
              <a:t>organisations</a:t>
            </a:r>
            <a:r>
              <a:rPr lang="en-US" sz="3200" dirty="0" smtClean="0"/>
              <a:t> shall have the right to establish and join federations and confederations and any such </a:t>
            </a:r>
            <a:r>
              <a:rPr lang="en-US" sz="3200" dirty="0" err="1" smtClean="0"/>
              <a:t>organisation</a:t>
            </a:r>
            <a:r>
              <a:rPr lang="en-US" sz="3200" dirty="0" smtClean="0"/>
              <a:t>, federation or confederation shall have the right to affiliate with international </a:t>
            </a:r>
            <a:r>
              <a:rPr lang="en-US" sz="3200" dirty="0" err="1" smtClean="0"/>
              <a:t>organisations</a:t>
            </a:r>
            <a:r>
              <a:rPr lang="en-US" sz="3200" dirty="0" smtClean="0"/>
              <a:t> of workers and employers. </a:t>
            </a:r>
          </a:p>
          <a:p>
            <a:pPr lvl="1">
              <a:buFont typeface="Arial" charset="0"/>
              <a:buNone/>
              <a:defRPr/>
            </a:pPr>
            <a:endParaRPr lang="en-US" sz="3200" dirty="0" smtClean="0"/>
          </a:p>
          <a:p>
            <a:pPr lvl="1">
              <a:buFont typeface="Arial" charset="0"/>
              <a:buNone/>
              <a:defRPr/>
            </a:pPr>
            <a:r>
              <a:rPr lang="en-GB" sz="3200" dirty="0" smtClean="0"/>
              <a:t>PLC: </a:t>
            </a:r>
            <a:r>
              <a:rPr lang="en-US" sz="3200" dirty="0" smtClean="0"/>
              <a:t>Article 237. Additional requirements for federations or national unions.</a:t>
            </a:r>
            <a:endParaRPr lang="en-GB" sz="3200" dirty="0" smtClean="0"/>
          </a:p>
          <a:p>
            <a:pPr lvl="1">
              <a:buFont typeface="Arial" charset="0"/>
              <a:buNone/>
              <a:defRPr/>
            </a:pPr>
            <a:endParaRPr lang="en-US" dirty="0"/>
          </a:p>
        </p:txBody>
      </p:sp>
      <p:sp>
        <p:nvSpPr>
          <p:cNvPr id="43011" name="Rectangle 1026"/>
          <p:cNvSpPr>
            <a:spLocks noGrp="1" noChangeArrowheads="1"/>
          </p:cNvSpPr>
          <p:nvPr>
            <p:ph type="title"/>
          </p:nvPr>
        </p:nvSpPr>
        <p:spPr/>
        <p:txBody>
          <a:bodyPr/>
          <a:lstStyle/>
          <a:p>
            <a:pPr eaLnBrk="1" hangingPunct="1"/>
            <a:r>
              <a:rPr lang="en-GB" sz="3200" smtClean="0"/>
              <a:t>Organization’s right to establish and join federations, confederations and international organizations</a:t>
            </a:r>
          </a:p>
        </p:txBody>
      </p:sp>
      <p:pic>
        <p:nvPicPr>
          <p:cNvPr id="43012" name="Picture 7"/>
          <p:cNvPicPr>
            <a:picLocks noChangeAspect="1"/>
          </p:cNvPicPr>
          <p:nvPr/>
        </p:nvPicPr>
        <p:blipFill>
          <a:blip r:embed="rId2"/>
          <a:srcRect/>
          <a:stretch>
            <a:fillRect/>
          </a:stretch>
        </p:blipFill>
        <p:spPr bwMode="auto">
          <a:xfrm>
            <a:off x="7786688" y="857250"/>
            <a:ext cx="742950" cy="892175"/>
          </a:xfrm>
          <a:prstGeom prst="rect">
            <a:avLst/>
          </a:prstGeom>
          <a:noFill/>
          <a:ln w="9525">
            <a:noFill/>
            <a:miter lim="800000"/>
            <a:headEnd/>
            <a:tailEnd/>
          </a:ln>
        </p:spPr>
      </p:pic>
      <p:pic>
        <p:nvPicPr>
          <p:cNvPr id="43013" name="Picture 6"/>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566150" y="885825"/>
            <a:ext cx="542925" cy="841375"/>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107950" y="835025"/>
            <a:ext cx="7272338" cy="1081088"/>
          </a:xfrm>
        </p:spPr>
        <p:txBody>
          <a:bodyPr/>
          <a:lstStyle/>
          <a:p>
            <a:pPr eaLnBrk="1" hangingPunct="1"/>
            <a:r>
              <a:rPr lang="en-GB" sz="3200" smtClean="0"/>
              <a:t>Organization’s not liable to dissolution or suspension by administrative authority</a:t>
            </a:r>
          </a:p>
        </p:txBody>
      </p:sp>
      <p:sp>
        <p:nvSpPr>
          <p:cNvPr id="10243" name="Rectangle 3"/>
          <p:cNvSpPr>
            <a:spLocks noGrp="1" noChangeArrowheads="1"/>
          </p:cNvSpPr>
          <p:nvPr>
            <p:ph idx="1"/>
          </p:nvPr>
        </p:nvSpPr>
        <p:spPr>
          <a:xfrm>
            <a:off x="250825" y="2266950"/>
            <a:ext cx="8493125" cy="4114800"/>
          </a:xfrm>
        </p:spPr>
        <p:txBody>
          <a:bodyPr>
            <a:normAutofit fontScale="70000" lnSpcReduction="20000"/>
          </a:bodyPr>
          <a:lstStyle/>
          <a:p>
            <a:pPr eaLnBrk="1" fontAlgn="auto" hangingPunct="1">
              <a:spcAft>
                <a:spcPts val="0"/>
              </a:spcAft>
              <a:buFont typeface="Arial" panose="020B0604020202020204" pitchFamily="34" charset="0"/>
              <a:buChar char="•"/>
              <a:defRPr/>
            </a:pPr>
            <a:r>
              <a:rPr lang="en-GB" sz="3200" dirty="0" smtClean="0"/>
              <a:t>Prohibits administrative cancellation</a:t>
            </a:r>
          </a:p>
          <a:p>
            <a:pPr eaLnBrk="1" fontAlgn="auto" hangingPunct="1">
              <a:spcAft>
                <a:spcPts val="0"/>
              </a:spcAft>
              <a:buFont typeface="Arial" panose="020B0604020202020204" pitchFamily="34" charset="0"/>
              <a:buChar char="•"/>
              <a:defRPr/>
            </a:pPr>
            <a:r>
              <a:rPr lang="en-GB" sz="3200" dirty="0" smtClean="0"/>
              <a:t>Judicial dissolution with due process of law</a:t>
            </a:r>
          </a:p>
          <a:p>
            <a:pPr eaLnBrk="1" fontAlgn="auto" hangingPunct="1">
              <a:spcAft>
                <a:spcPts val="0"/>
              </a:spcAft>
              <a:buFont typeface="Arial" panose="020B0604020202020204" pitchFamily="34" charset="0"/>
              <a:buChar char="•"/>
              <a:defRPr/>
            </a:pPr>
            <a:r>
              <a:rPr lang="en-GB" sz="3200" dirty="0" smtClean="0"/>
              <a:t>Voluntary Dissolution </a:t>
            </a:r>
          </a:p>
          <a:p>
            <a:pPr eaLnBrk="1" fontAlgn="auto" hangingPunct="1">
              <a:spcAft>
                <a:spcPts val="0"/>
              </a:spcAft>
              <a:buFont typeface="Arial" panose="020B0604020202020204" pitchFamily="34" charset="0"/>
              <a:buChar char="•"/>
              <a:defRPr/>
            </a:pPr>
            <a:endParaRPr lang="en-GB" sz="3200" dirty="0" smtClean="0"/>
          </a:p>
          <a:p>
            <a:pPr eaLnBrk="1" fontAlgn="auto" hangingPunct="1">
              <a:spcAft>
                <a:spcPts val="0"/>
              </a:spcAft>
              <a:buFont typeface="Arial" panose="020B0604020202020204" pitchFamily="34" charset="0"/>
              <a:buChar char="•"/>
              <a:defRPr/>
            </a:pPr>
            <a:r>
              <a:rPr lang="en-US" sz="3200" i="1" dirty="0" smtClean="0"/>
              <a:t>ILO C87</a:t>
            </a:r>
          </a:p>
          <a:p>
            <a:pPr eaLnBrk="1" fontAlgn="auto" hangingPunct="1">
              <a:spcAft>
                <a:spcPts val="0"/>
              </a:spcAft>
              <a:buFont typeface="Arial" panose="020B0604020202020204" pitchFamily="34" charset="0"/>
              <a:buChar char="•"/>
              <a:defRPr/>
            </a:pPr>
            <a:r>
              <a:rPr lang="en-US" sz="3200" i="1" dirty="0" smtClean="0"/>
              <a:t>Article 4</a:t>
            </a:r>
          </a:p>
          <a:p>
            <a:pPr eaLnBrk="1" fontAlgn="auto" hangingPunct="1">
              <a:spcAft>
                <a:spcPts val="0"/>
              </a:spcAft>
              <a:buFont typeface="Arial" charset="0"/>
              <a:buNone/>
              <a:defRPr/>
            </a:pPr>
            <a:r>
              <a:rPr lang="en-US" sz="3200" i="1" dirty="0" smtClean="0"/>
              <a:t>	</a:t>
            </a:r>
            <a:r>
              <a:rPr lang="en-US" sz="3200" dirty="0" smtClean="0"/>
              <a:t>Workers' and employers' </a:t>
            </a:r>
            <a:r>
              <a:rPr lang="en-US" sz="3200" dirty="0" err="1" smtClean="0"/>
              <a:t>organisations</a:t>
            </a:r>
            <a:r>
              <a:rPr lang="en-US" sz="3200" dirty="0" smtClean="0"/>
              <a:t> shall not be liable to be dissolved or suspended by administrative authority. </a:t>
            </a:r>
            <a:br>
              <a:rPr lang="en-US" sz="3200" dirty="0" smtClean="0"/>
            </a:br>
            <a:endParaRPr lang="en-GB" sz="3200" dirty="0" smtClean="0"/>
          </a:p>
          <a:p>
            <a:pPr eaLnBrk="1" fontAlgn="auto" hangingPunct="1">
              <a:spcAft>
                <a:spcPts val="0"/>
              </a:spcAft>
              <a:buFont typeface="Arial" panose="020B0604020202020204" pitchFamily="34" charset="0"/>
              <a:buChar char="•"/>
              <a:defRPr/>
            </a:pPr>
            <a:r>
              <a:rPr lang="en-GB" sz="3200" dirty="0" smtClean="0"/>
              <a:t>PLC as amended by RA 9481:</a:t>
            </a:r>
          </a:p>
          <a:p>
            <a:pPr lvl="1" eaLnBrk="1" fontAlgn="auto" hangingPunct="1">
              <a:spcAft>
                <a:spcPts val="0"/>
              </a:spcAft>
              <a:buFont typeface="Arial" panose="020B0604020202020204" pitchFamily="34" charset="0"/>
              <a:buChar char="•"/>
              <a:defRPr/>
            </a:pPr>
            <a:r>
              <a:rPr lang="en-US" sz="3100" dirty="0" smtClean="0"/>
              <a:t>ART. 239. </a:t>
            </a:r>
            <a:r>
              <a:rPr lang="en-US" sz="3100" i="1" dirty="0" smtClean="0"/>
              <a:t>Grounds for Cancellation of Union Registration</a:t>
            </a:r>
            <a:endParaRPr lang="en-GB" sz="3100" dirty="0" smtClean="0"/>
          </a:p>
          <a:p>
            <a:pPr eaLnBrk="1" fontAlgn="auto" hangingPunct="1">
              <a:spcAft>
                <a:spcPts val="0"/>
              </a:spcAft>
              <a:buFont typeface="Arial" panose="020B0604020202020204" pitchFamily="34" charset="0"/>
              <a:buChar char="•"/>
              <a:defRPr/>
            </a:pPr>
            <a:endParaRPr lang="en-GB" sz="2800" dirty="0" smtClean="0"/>
          </a:p>
        </p:txBody>
      </p:sp>
      <p:grpSp>
        <p:nvGrpSpPr>
          <p:cNvPr id="44036" name="Group 1"/>
          <p:cNvGrpSpPr>
            <a:grpSpLocks/>
          </p:cNvGrpSpPr>
          <p:nvPr/>
        </p:nvGrpSpPr>
        <p:grpSpPr bwMode="auto">
          <a:xfrm>
            <a:off x="7631113" y="839788"/>
            <a:ext cx="1477962" cy="933450"/>
            <a:chOff x="6709217" y="2657872"/>
            <a:chExt cx="2358223" cy="1491208"/>
          </a:xfrm>
        </p:grpSpPr>
        <p:sp>
          <p:nvSpPr>
            <p:cNvPr id="44038" name="Picture 3"/>
            <p:cNvSpPr>
              <a:spLocks noChangeAspect="1"/>
            </p:cNvSpPr>
            <p:nvPr/>
          </p:nvSpPr>
          <p:spPr bwMode="auto">
            <a:xfrm>
              <a:off x="6709217" y="2657872"/>
              <a:ext cx="1491208" cy="1491208"/>
            </a:xfrm>
            <a:prstGeom prst="rect">
              <a:avLst/>
            </a:prstGeom>
            <a:noFill/>
            <a:ln w="9525">
              <a:noFill/>
              <a:miter lim="800000"/>
              <a:headEnd/>
              <a:tailEnd/>
            </a:ln>
          </p:spPr>
          <p:txBody>
            <a:bodyPr/>
            <a:lstStyle/>
            <a:p>
              <a:endParaRPr lang="en-US"/>
            </a:p>
          </p:txBody>
        </p:sp>
        <p:pic>
          <p:nvPicPr>
            <p:cNvPr id="44039" name="Picture 4"/>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199903" y="2730454"/>
              <a:ext cx="867537" cy="1346044"/>
            </a:xfrm>
            <a:prstGeom prst="rect">
              <a:avLst/>
            </a:prstGeom>
            <a:noFill/>
            <a:ln w="9525">
              <a:noFill/>
              <a:miter lim="800000"/>
              <a:headEnd/>
              <a:tailEnd/>
            </a:ln>
          </p:spPr>
        </p:pic>
      </p:grpSp>
      <p:pic>
        <p:nvPicPr>
          <p:cNvPr id="44037" name="Picture 7"/>
          <p:cNvPicPr>
            <a:picLocks noChangeAspect="1"/>
          </p:cNvPicPr>
          <p:nvPr/>
        </p:nvPicPr>
        <p:blipFill>
          <a:blip r:embed="rId4"/>
          <a:srcRect/>
          <a:stretch>
            <a:fillRect/>
          </a:stretch>
        </p:blipFill>
        <p:spPr bwMode="auto">
          <a:xfrm>
            <a:off x="7786688" y="857250"/>
            <a:ext cx="742950" cy="892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07950" y="752475"/>
            <a:ext cx="6888163" cy="1081088"/>
          </a:xfrm>
        </p:spPr>
        <p:txBody>
          <a:bodyPr/>
          <a:lstStyle/>
          <a:p>
            <a:pPr eaLnBrk="1" hangingPunct="1"/>
            <a:r>
              <a:rPr lang="en-GB" sz="4000" smtClean="0"/>
              <a:t>Contract Workers and FOA</a:t>
            </a:r>
          </a:p>
        </p:txBody>
      </p:sp>
      <p:grpSp>
        <p:nvGrpSpPr>
          <p:cNvPr id="45059" name="Group 1"/>
          <p:cNvGrpSpPr>
            <a:grpSpLocks/>
          </p:cNvGrpSpPr>
          <p:nvPr/>
        </p:nvGrpSpPr>
        <p:grpSpPr bwMode="auto">
          <a:xfrm>
            <a:off x="7631113" y="839788"/>
            <a:ext cx="1477962" cy="933450"/>
            <a:chOff x="6709217" y="2657872"/>
            <a:chExt cx="2358223" cy="1491208"/>
          </a:xfrm>
        </p:grpSpPr>
        <p:sp>
          <p:nvSpPr>
            <p:cNvPr id="45063" name="Picture 3"/>
            <p:cNvSpPr>
              <a:spLocks noChangeAspect="1"/>
            </p:cNvSpPr>
            <p:nvPr/>
          </p:nvSpPr>
          <p:spPr bwMode="auto">
            <a:xfrm>
              <a:off x="6709217" y="2657872"/>
              <a:ext cx="1491208" cy="1491208"/>
            </a:xfrm>
            <a:prstGeom prst="rect">
              <a:avLst/>
            </a:prstGeom>
            <a:noFill/>
            <a:ln w="9525">
              <a:noFill/>
              <a:miter lim="800000"/>
              <a:headEnd/>
              <a:tailEnd/>
            </a:ln>
          </p:spPr>
          <p:txBody>
            <a:bodyPr/>
            <a:lstStyle/>
            <a:p>
              <a:endParaRPr lang="en-US"/>
            </a:p>
          </p:txBody>
        </p:sp>
        <p:pic>
          <p:nvPicPr>
            <p:cNvPr id="45064" name="Picture 4"/>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199903" y="2730454"/>
              <a:ext cx="867537" cy="1346044"/>
            </a:xfrm>
            <a:prstGeom prst="rect">
              <a:avLst/>
            </a:prstGeom>
            <a:noFill/>
            <a:ln w="9525">
              <a:noFill/>
              <a:miter lim="800000"/>
              <a:headEnd/>
              <a:tailEnd/>
            </a:ln>
          </p:spPr>
        </p:pic>
      </p:grpSp>
      <p:pic>
        <p:nvPicPr>
          <p:cNvPr id="45060" name="Picture 7"/>
          <p:cNvPicPr>
            <a:picLocks noChangeAspect="1"/>
          </p:cNvPicPr>
          <p:nvPr/>
        </p:nvPicPr>
        <p:blipFill>
          <a:blip r:embed="rId4"/>
          <a:srcRect/>
          <a:stretch>
            <a:fillRect/>
          </a:stretch>
        </p:blipFill>
        <p:spPr bwMode="auto">
          <a:xfrm>
            <a:off x="7786688" y="857250"/>
            <a:ext cx="742950" cy="892175"/>
          </a:xfrm>
          <a:prstGeom prst="rect">
            <a:avLst/>
          </a:prstGeom>
          <a:noFill/>
          <a:ln w="9525">
            <a:noFill/>
            <a:miter lim="800000"/>
            <a:headEnd/>
            <a:tailEnd/>
          </a:ln>
        </p:spPr>
      </p:pic>
      <p:sp>
        <p:nvSpPr>
          <p:cNvPr id="9" name="Content Placeholder 8"/>
          <p:cNvSpPr>
            <a:spLocks noGrp="1"/>
          </p:cNvSpPr>
          <p:nvPr>
            <p:ph sz="half" idx="2"/>
          </p:nvPr>
        </p:nvSpPr>
        <p:spPr>
          <a:xfrm>
            <a:off x="10358438" y="1714500"/>
            <a:ext cx="3359150" cy="3598863"/>
          </a:xfrm>
        </p:spPr>
        <p:txBody>
          <a:bodyPr/>
          <a:lstStyle/>
          <a:p>
            <a:pPr>
              <a:defRPr/>
            </a:pPr>
            <a:endParaRPr lang="en-US" dirty="0"/>
          </a:p>
        </p:txBody>
      </p:sp>
      <p:sp>
        <p:nvSpPr>
          <p:cNvPr id="10" name="Content Placeholder 9"/>
          <p:cNvSpPr>
            <a:spLocks noGrp="1"/>
          </p:cNvSpPr>
          <p:nvPr>
            <p:ph sz="half" idx="1"/>
          </p:nvPr>
        </p:nvSpPr>
        <p:spPr>
          <a:xfrm>
            <a:off x="533400" y="2336800"/>
            <a:ext cx="7824788" cy="3598863"/>
          </a:xfrm>
        </p:spPr>
        <p:txBody>
          <a:bodyPr/>
          <a:lstStyle/>
          <a:p>
            <a:pPr>
              <a:defRPr/>
            </a:pPr>
            <a:r>
              <a:rPr lang="en-US" dirty="0" smtClean="0"/>
              <a:t>No group of workers should be excluded. </a:t>
            </a:r>
          </a:p>
          <a:p>
            <a:pPr>
              <a:defRPr/>
            </a:pPr>
            <a:r>
              <a:rPr lang="en-US" dirty="0" smtClean="0"/>
              <a:t>Neutral Factors / Discrimination</a:t>
            </a:r>
          </a:p>
          <a:p>
            <a:pPr>
              <a:defRPr/>
            </a:pPr>
            <a:endParaRPr lang="en-US" dirty="0" smtClean="0"/>
          </a:p>
          <a:p>
            <a:pPr>
              <a:defRPr/>
            </a:pPr>
            <a:r>
              <a:rPr lang="en-US" dirty="0" smtClean="0"/>
              <a:t>PLC: </a:t>
            </a:r>
          </a:p>
          <a:p>
            <a:pPr lvl="1">
              <a:defRPr/>
            </a:pPr>
            <a:r>
              <a:rPr lang="en-US" dirty="0" smtClean="0"/>
              <a:t>Article 277 (c) - (c) Any employee, whether employed for a definite period or not, shall, beginning on his first day of service, be considered as an employee for purposes of membership in any labor union. (As amended by Section 33, Republic Act No. 6715).</a:t>
            </a:r>
          </a:p>
          <a:p>
            <a:pPr lvl="1">
              <a:defRPr/>
            </a:pPr>
            <a:r>
              <a:rPr lang="en-US" dirty="0" smtClean="0"/>
              <a:t>Article 106-109, DO 18-A</a:t>
            </a:r>
          </a:p>
          <a:p>
            <a:pPr>
              <a:defRPr/>
            </a:pP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0" y="785813"/>
            <a:ext cx="7572375" cy="1081087"/>
          </a:xfrm>
        </p:spPr>
        <p:txBody>
          <a:bodyPr/>
          <a:lstStyle/>
          <a:p>
            <a:pPr eaLnBrk="1" hangingPunct="1"/>
            <a:r>
              <a:rPr lang="en-GB" sz="4000" dirty="0" smtClean="0"/>
              <a:t>FOA and Industrial Peace and Industrial Relations </a:t>
            </a:r>
          </a:p>
        </p:txBody>
      </p:sp>
      <p:sp>
        <p:nvSpPr>
          <p:cNvPr id="13315" name="Rectangle 3"/>
          <p:cNvSpPr>
            <a:spLocks noGrp="1" noChangeArrowheads="1"/>
          </p:cNvSpPr>
          <p:nvPr>
            <p:ph idx="1"/>
          </p:nvPr>
        </p:nvSpPr>
        <p:spPr>
          <a:xfrm>
            <a:off x="250825" y="2266950"/>
            <a:ext cx="5821373" cy="2590810"/>
          </a:xfrm>
        </p:spPr>
        <p:txBody>
          <a:bodyPr>
            <a:normAutofit/>
          </a:bodyPr>
          <a:lstStyle/>
          <a:p>
            <a:pPr eaLnBrk="1" fontAlgn="auto" hangingPunct="1">
              <a:spcAft>
                <a:spcPts val="0"/>
              </a:spcAft>
              <a:buFont typeface="Arial" panose="020B0604020202020204" pitchFamily="34" charset="0"/>
              <a:buChar char="•"/>
              <a:defRPr/>
            </a:pPr>
            <a:r>
              <a:rPr lang="en-GB" sz="2800" dirty="0" smtClean="0"/>
              <a:t>Based on Human Interactions</a:t>
            </a:r>
          </a:p>
          <a:p>
            <a:pPr eaLnBrk="1" fontAlgn="auto" hangingPunct="1">
              <a:spcAft>
                <a:spcPts val="0"/>
              </a:spcAft>
              <a:buFont typeface="Arial" panose="020B0604020202020204" pitchFamily="34" charset="0"/>
              <a:buChar char="•"/>
              <a:defRPr/>
            </a:pPr>
            <a:r>
              <a:rPr lang="en-GB" sz="2800" dirty="0" smtClean="0"/>
              <a:t>Full respect for FOA and CB improve the possibility for long term industrial peace and industrial relations.</a:t>
            </a:r>
          </a:p>
          <a:p>
            <a:pPr eaLnBrk="1" fontAlgn="auto" hangingPunct="1">
              <a:spcAft>
                <a:spcPts val="0"/>
              </a:spcAft>
              <a:buFont typeface="Arial" panose="020B0604020202020204" pitchFamily="34" charset="0"/>
              <a:buChar char="•"/>
              <a:defRPr/>
            </a:pPr>
            <a:endParaRPr lang="en-GB" dirty="0" smtClean="0"/>
          </a:p>
          <a:p>
            <a:pPr eaLnBrk="1" fontAlgn="auto" hangingPunct="1">
              <a:spcAft>
                <a:spcPts val="0"/>
              </a:spcAft>
              <a:buFont typeface="Arial" panose="020B0604020202020204" pitchFamily="34" charset="0"/>
              <a:buChar char="•"/>
              <a:defRPr/>
            </a:pPr>
            <a:endParaRPr lang="en-GB" dirty="0" smtClean="0"/>
          </a:p>
        </p:txBody>
      </p:sp>
      <p:grpSp>
        <p:nvGrpSpPr>
          <p:cNvPr id="46084" name="Group 1"/>
          <p:cNvGrpSpPr>
            <a:grpSpLocks/>
          </p:cNvGrpSpPr>
          <p:nvPr/>
        </p:nvGrpSpPr>
        <p:grpSpPr bwMode="auto">
          <a:xfrm>
            <a:off x="7631113" y="839788"/>
            <a:ext cx="1477962" cy="933450"/>
            <a:chOff x="6709217" y="2657872"/>
            <a:chExt cx="2358223" cy="1491208"/>
          </a:xfrm>
        </p:grpSpPr>
        <p:sp>
          <p:nvSpPr>
            <p:cNvPr id="46086" name="Picture 3"/>
            <p:cNvSpPr>
              <a:spLocks noChangeAspect="1"/>
            </p:cNvSpPr>
            <p:nvPr/>
          </p:nvSpPr>
          <p:spPr bwMode="auto">
            <a:xfrm>
              <a:off x="6709217" y="2657872"/>
              <a:ext cx="1491208" cy="1491208"/>
            </a:xfrm>
            <a:prstGeom prst="rect">
              <a:avLst/>
            </a:prstGeom>
            <a:noFill/>
            <a:ln w="9525">
              <a:noFill/>
              <a:miter lim="800000"/>
              <a:headEnd/>
              <a:tailEnd/>
            </a:ln>
          </p:spPr>
          <p:txBody>
            <a:bodyPr/>
            <a:lstStyle/>
            <a:p>
              <a:endParaRPr lang="en-US"/>
            </a:p>
          </p:txBody>
        </p:sp>
        <p:pic>
          <p:nvPicPr>
            <p:cNvPr id="46087" name="Picture 4"/>
            <p:cNvPicPr>
              <a:picLocks noChangeAspect="1"/>
            </p:cNvPicPr>
            <p:nvPr/>
          </p:nvPicPr>
          <p:blipFill>
            <a:blip r:embed="rId3">
              <a:clrChange>
                <a:clrFrom>
                  <a:srgbClr val="FDFDFD"/>
                </a:clrFrom>
                <a:clrTo>
                  <a:srgbClr val="FDFDFD">
                    <a:alpha val="0"/>
                  </a:srgbClr>
                </a:clrTo>
              </a:clrChange>
            </a:blip>
            <a:srcRect/>
            <a:stretch>
              <a:fillRect/>
            </a:stretch>
          </p:blipFill>
          <p:spPr bwMode="auto">
            <a:xfrm>
              <a:off x="8199903" y="2730454"/>
              <a:ext cx="867537" cy="1346044"/>
            </a:xfrm>
            <a:prstGeom prst="rect">
              <a:avLst/>
            </a:prstGeom>
            <a:noFill/>
            <a:ln w="9525">
              <a:noFill/>
              <a:miter lim="800000"/>
              <a:headEnd/>
              <a:tailEnd/>
            </a:ln>
          </p:spPr>
        </p:pic>
      </p:grpSp>
      <p:pic>
        <p:nvPicPr>
          <p:cNvPr id="46085" name="Picture 7"/>
          <p:cNvPicPr>
            <a:picLocks noChangeAspect="1"/>
          </p:cNvPicPr>
          <p:nvPr/>
        </p:nvPicPr>
        <p:blipFill>
          <a:blip r:embed="rId4"/>
          <a:srcRect/>
          <a:stretch>
            <a:fillRect/>
          </a:stretch>
        </p:blipFill>
        <p:spPr bwMode="auto">
          <a:xfrm>
            <a:off x="7786688" y="857250"/>
            <a:ext cx="742950" cy="892175"/>
          </a:xfrm>
          <a:prstGeom prst="rect">
            <a:avLst/>
          </a:prstGeom>
          <a:noFill/>
          <a:ln w="9525">
            <a:noFill/>
            <a:miter lim="800000"/>
            <a:headEnd/>
            <a:tailEnd/>
          </a:ln>
        </p:spPr>
      </p:pic>
      <p:sp>
        <p:nvSpPr>
          <p:cNvPr id="8" name="Flowchart: Process 7"/>
          <p:cNvSpPr/>
          <p:nvPr/>
        </p:nvSpPr>
        <p:spPr>
          <a:xfrm>
            <a:off x="6143636" y="2000240"/>
            <a:ext cx="3000364" cy="4857760"/>
          </a:xfrm>
          <a:prstGeom prst="flowChartProcess">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l-PH" sz="1600" dirty="0" smtClean="0">
                <a:solidFill>
                  <a:schemeClr val="bg1"/>
                </a:solidFill>
              </a:rPr>
              <a:t>Question:</a:t>
            </a:r>
          </a:p>
          <a:p>
            <a:endParaRPr lang="fil-PH" sz="1600" dirty="0" smtClean="0">
              <a:solidFill>
                <a:schemeClr val="bg1"/>
              </a:solidFill>
            </a:endParaRPr>
          </a:p>
          <a:p>
            <a:r>
              <a:rPr lang="fil-PH" sz="1600" dirty="0" smtClean="0">
                <a:solidFill>
                  <a:schemeClr val="bg1"/>
                </a:solidFill>
              </a:rPr>
              <a:t>Is the application of FOA and CB standards and principles guarantee industrial peace?</a:t>
            </a:r>
          </a:p>
          <a:p>
            <a:endParaRPr lang="fil-PH" sz="1600" dirty="0" smtClean="0">
              <a:solidFill>
                <a:schemeClr val="bg1"/>
              </a:solidFill>
            </a:endParaRPr>
          </a:p>
          <a:p>
            <a:endParaRPr lang="fil-PH" sz="1600" dirty="0" smtClean="0">
              <a:solidFill>
                <a:schemeClr val="bg1"/>
              </a:solidFill>
            </a:endParaRPr>
          </a:p>
          <a:p>
            <a:pPr>
              <a:buFont typeface="Wingdings" pitchFamily="2" charset="2"/>
              <a:buChar char="ü"/>
            </a:pPr>
            <a:endParaRPr lang="fil-PH" sz="1600" dirty="0" smtClean="0">
              <a:solidFill>
                <a:schemeClr val="bg1"/>
              </a:solidFill>
            </a:endParaRPr>
          </a:p>
          <a:p>
            <a:endParaRPr lang="fil-PH" sz="1600" dirty="0" smtClean="0">
              <a:solidFill>
                <a:schemeClr val="bg1"/>
              </a:solidFill>
            </a:endParaRPr>
          </a:p>
          <a:p>
            <a:endParaRPr lang="fil-PH" sz="1600" dirty="0" smtClean="0">
              <a:solidFill>
                <a:schemeClr val="bg1"/>
              </a:solidFill>
            </a:endParaRPr>
          </a:p>
          <a:p>
            <a:endParaRPr lang="fil-PH" sz="1600" dirty="0" smtClean="0">
              <a:solidFill>
                <a:schemeClr val="bg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smtClean="0"/>
              <a:t>Application of ILO C87</a:t>
            </a:r>
          </a:p>
        </p:txBody>
      </p:sp>
      <p:sp>
        <p:nvSpPr>
          <p:cNvPr id="3" name="Content Placeholder 2"/>
          <p:cNvSpPr>
            <a:spLocks noGrp="1"/>
          </p:cNvSpPr>
          <p:nvPr>
            <p:ph idx="1"/>
          </p:nvPr>
        </p:nvSpPr>
        <p:spPr>
          <a:xfrm>
            <a:off x="428625" y="1928813"/>
            <a:ext cx="8358188" cy="4929187"/>
          </a:xfrm>
        </p:spPr>
        <p:txBody>
          <a:bodyPr>
            <a:normAutofit fontScale="62500" lnSpcReduction="20000"/>
          </a:bodyPr>
          <a:lstStyle/>
          <a:p>
            <a:pPr>
              <a:buFont typeface="Arial" charset="0"/>
              <a:buNone/>
              <a:defRPr/>
            </a:pPr>
            <a:endParaRPr lang="en-US" sz="3200" dirty="0" smtClean="0"/>
          </a:p>
          <a:p>
            <a:pPr>
              <a:buFont typeface="Arial" charset="0"/>
              <a:buNone/>
              <a:defRPr/>
            </a:pPr>
            <a:r>
              <a:rPr lang="en-US" sz="3200" dirty="0" smtClean="0"/>
              <a:t>Subordination of national law to international standards</a:t>
            </a:r>
          </a:p>
          <a:p>
            <a:pPr>
              <a:buFont typeface="Arial" charset="0"/>
              <a:buNone/>
              <a:defRPr/>
            </a:pPr>
            <a:endParaRPr lang="en-US" sz="3200" b="1" dirty="0" smtClean="0"/>
          </a:p>
          <a:p>
            <a:pPr>
              <a:buFont typeface="Arial" charset="0"/>
              <a:buNone/>
              <a:defRPr/>
            </a:pPr>
            <a:r>
              <a:rPr lang="en-US" sz="3200" b="1" dirty="0" smtClean="0"/>
              <a:t>ILO C87, Article 8</a:t>
            </a:r>
          </a:p>
          <a:p>
            <a:pPr>
              <a:defRPr/>
            </a:pPr>
            <a:r>
              <a:rPr lang="en-US" sz="3200" dirty="0" smtClean="0"/>
              <a:t>1. In exercising the rights provided for in this Convention, workers and employers and their respective </a:t>
            </a:r>
            <a:r>
              <a:rPr lang="en-US" sz="3200" dirty="0" err="1" smtClean="0"/>
              <a:t>organisations</a:t>
            </a:r>
            <a:r>
              <a:rPr lang="en-US" sz="3200" dirty="0" smtClean="0"/>
              <a:t>, like other persons or </a:t>
            </a:r>
            <a:r>
              <a:rPr lang="en-US" sz="3200" dirty="0" err="1" smtClean="0"/>
              <a:t>organised</a:t>
            </a:r>
            <a:r>
              <a:rPr lang="en-US" sz="3200" dirty="0" smtClean="0"/>
              <a:t> collectivities, shall respect the law of the land.</a:t>
            </a:r>
          </a:p>
          <a:p>
            <a:pPr>
              <a:defRPr/>
            </a:pPr>
            <a:r>
              <a:rPr lang="en-US" sz="3200" dirty="0" smtClean="0"/>
              <a:t>2. The law of the land shall not be such as to impair, nor shall it be so applied as to impair, the guarantees provided for in this Convention.</a:t>
            </a:r>
          </a:p>
          <a:p>
            <a:pPr>
              <a:buFont typeface="Arial" charset="0"/>
              <a:buNone/>
              <a:defRPr/>
            </a:pPr>
            <a:r>
              <a:rPr lang="en-US" sz="3200" dirty="0" smtClean="0"/>
              <a:t>1987 Philippine Constitution</a:t>
            </a:r>
          </a:p>
          <a:p>
            <a:pPr>
              <a:defRPr/>
            </a:pPr>
            <a:r>
              <a:rPr lang="en-US" sz="3200" dirty="0" smtClean="0"/>
              <a:t>Section 2, Article 2- The Philippines renounces war as an instrument of national policy and adopts the generally accepted principles of international law as part of the law of the land and adheres to the policy of peace, equality, justice, freedom, cooperation, and amity with all nations</a:t>
            </a:r>
          </a:p>
          <a:p>
            <a:pPr>
              <a:defRPr/>
            </a:pPr>
            <a:endParaRPr lang="en-US" sz="3200" b="1" dirty="0" smtClean="0"/>
          </a:p>
        </p:txBody>
      </p:sp>
      <p:pic>
        <p:nvPicPr>
          <p:cNvPr id="47108" name="Picture 7"/>
          <p:cNvPicPr>
            <a:picLocks noChangeAspect="1"/>
          </p:cNvPicPr>
          <p:nvPr/>
        </p:nvPicPr>
        <p:blipFill>
          <a:blip r:embed="rId3"/>
          <a:srcRect/>
          <a:stretch>
            <a:fillRect/>
          </a:stretch>
        </p:blipFill>
        <p:spPr bwMode="auto">
          <a:xfrm>
            <a:off x="7786688" y="857250"/>
            <a:ext cx="742950" cy="892175"/>
          </a:xfrm>
          <a:prstGeom prst="rect">
            <a:avLst/>
          </a:prstGeom>
          <a:noFill/>
          <a:ln w="9525">
            <a:noFill/>
            <a:miter lim="800000"/>
            <a:headEnd/>
            <a:tailEnd/>
          </a:ln>
        </p:spPr>
      </p:pic>
      <p:pic>
        <p:nvPicPr>
          <p:cNvPr id="47109" name="Picture 4"/>
          <p:cNvPicPr>
            <a:picLocks noChangeAspect="1"/>
          </p:cNvPicPr>
          <p:nvPr/>
        </p:nvPicPr>
        <p:blipFill>
          <a:blip r:embed="rId4">
            <a:clrChange>
              <a:clrFrom>
                <a:srgbClr val="FDFDFD"/>
              </a:clrFrom>
              <a:clrTo>
                <a:srgbClr val="FDFDFD">
                  <a:alpha val="0"/>
                </a:srgbClr>
              </a:clrTo>
            </a:clrChange>
          </a:blip>
          <a:srcRect/>
          <a:stretch>
            <a:fillRect/>
          </a:stretch>
        </p:blipFill>
        <p:spPr bwMode="auto">
          <a:xfrm>
            <a:off x="8566150" y="885825"/>
            <a:ext cx="542925" cy="841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2733709"/>
            <a:ext cx="6579510" cy="1373070"/>
          </a:xfrm>
        </p:spPr>
        <p:txBody>
          <a:bodyPr/>
          <a:lstStyle/>
          <a:p>
            <a:r>
              <a:rPr lang="fil-PH" dirty="0" smtClean="0"/>
              <a:t>Collective Bargaining</a:t>
            </a:r>
            <a:endParaRPr lang="fil-PH" dirty="0"/>
          </a:p>
        </p:txBody>
      </p:sp>
      <p:sp>
        <p:nvSpPr>
          <p:cNvPr id="5" name="Subtitle 4"/>
          <p:cNvSpPr>
            <a:spLocks noGrp="1"/>
          </p:cNvSpPr>
          <p:nvPr>
            <p:ph type="subTitle" idx="1"/>
          </p:nvPr>
        </p:nvSpPr>
        <p:spPr/>
        <p:txBody>
          <a:bodyPr>
            <a:normAutofit/>
          </a:bodyPr>
          <a:lstStyle/>
          <a:p>
            <a:r>
              <a:rPr lang="fil-PH" sz="3600" dirty="0" smtClean="0"/>
              <a:t>Convention 98</a:t>
            </a:r>
            <a:endParaRPr lang="fil-PH" sz="3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noAutofit/>
          </a:bodyPr>
          <a:lstStyle/>
          <a:p>
            <a:pPr eaLnBrk="1" fontAlgn="auto" hangingPunct="1">
              <a:spcAft>
                <a:spcPts val="0"/>
              </a:spcAft>
              <a:defRPr/>
            </a:pPr>
            <a: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Right to </a:t>
            </a:r>
            <a:r>
              <a:rPr lang="en-US" sz="3200" b="1" dirty="0" err="1" smtClean="0">
                <a:solidFill>
                  <a:schemeClr val="tx1"/>
                </a:solidFill>
                <a:effectLst>
                  <a:outerShdw blurRad="38100" dist="38100" dir="2700000" algn="tl">
                    <a:srgbClr val="000000">
                      <a:alpha val="43137"/>
                    </a:srgbClr>
                  </a:outerShdw>
                </a:effectLst>
                <a:latin typeface="Arial" pitchFamily="34" charset="0"/>
                <a:cs typeface="Arial" pitchFamily="34" charset="0"/>
              </a:rPr>
              <a:t>Organise</a:t>
            </a: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and Collective Bargaining Convention, 1949        (No. 98)</a:t>
            </a:r>
            <a:endParaRPr lang="en-US" sz="2400" dirty="0">
              <a:solidFill>
                <a:schemeClr val="tx1"/>
              </a:solidFill>
            </a:endParaRPr>
          </a:p>
        </p:txBody>
      </p:sp>
      <p:sp>
        <p:nvSpPr>
          <p:cNvPr id="5" name="TextBox 4"/>
          <p:cNvSpPr txBox="1"/>
          <p:nvPr/>
        </p:nvSpPr>
        <p:spPr>
          <a:xfrm>
            <a:off x="152400" y="2438400"/>
            <a:ext cx="8839200" cy="992188"/>
          </a:xfrm>
          <a:prstGeom prst="rect">
            <a:avLst/>
          </a:prstGeom>
          <a:noFill/>
        </p:spPr>
        <p:txBody>
          <a:bodyPr>
            <a:spAutoFit/>
          </a:bodyPr>
          <a:lstStyle/>
          <a:p>
            <a:pPr>
              <a:defRPr/>
            </a:pPr>
            <a:endParaRPr lang="en-US" sz="1050" dirty="0">
              <a:latin typeface="Arial" pitchFamily="34" charset="0"/>
              <a:ea typeface="ＭＳ Ｐゴシック" charset="0"/>
              <a:cs typeface="Arial" pitchFamily="34" charset="0"/>
            </a:endParaRPr>
          </a:p>
          <a:p>
            <a:pPr>
              <a:defRPr/>
            </a:pPr>
            <a:endParaRPr lang="en-US" dirty="0">
              <a:latin typeface="Arial" pitchFamily="34" charset="0"/>
              <a:ea typeface="ＭＳ Ｐゴシック" charset="0"/>
              <a:cs typeface="Arial" pitchFamily="34" charset="0"/>
            </a:endParaRPr>
          </a:p>
          <a:p>
            <a:pPr>
              <a:defRPr/>
            </a:pPr>
            <a:r>
              <a:rPr lang="en-US" dirty="0">
                <a:latin typeface="Arial" pitchFamily="34" charset="0"/>
                <a:ea typeface="ＭＳ Ｐゴシック" charset="0"/>
                <a:cs typeface="Arial" pitchFamily="34" charset="0"/>
              </a:rPr>
              <a:t>		</a:t>
            </a:r>
            <a:endParaRPr lang="en-US" sz="2800" dirty="0">
              <a:latin typeface="Arial" pitchFamily="34" charset="0"/>
              <a:ea typeface="ＭＳ Ｐゴシック" charset="0"/>
              <a:cs typeface="Arial" pitchFamily="34" charset="0"/>
            </a:endParaRPr>
          </a:p>
        </p:txBody>
      </p:sp>
      <p:sp>
        <p:nvSpPr>
          <p:cNvPr id="15364" name="Rectangle 5"/>
          <p:cNvSpPr>
            <a:spLocks noChangeArrowheads="1"/>
          </p:cNvSpPr>
          <p:nvPr/>
        </p:nvSpPr>
        <p:spPr bwMode="auto">
          <a:xfrm>
            <a:off x="304800" y="2438400"/>
            <a:ext cx="8839200" cy="3970338"/>
          </a:xfrm>
          <a:prstGeom prst="rect">
            <a:avLst/>
          </a:prstGeom>
          <a:noFill/>
          <a:ln w="9525">
            <a:noFill/>
            <a:miter lim="800000"/>
            <a:headEnd/>
            <a:tailEnd/>
          </a:ln>
        </p:spPr>
        <p:txBody>
          <a:bodyPr>
            <a:spAutoFit/>
          </a:bodyPr>
          <a:lstStyle/>
          <a:p>
            <a:pPr>
              <a:lnSpc>
                <a:spcPct val="90000"/>
              </a:lnSpc>
              <a:buFont typeface="Arial" charset="0"/>
              <a:buChar char="•"/>
            </a:pPr>
            <a:r>
              <a:rPr lang="en-GB">
                <a:latin typeface="Arial" charset="0"/>
                <a:cs typeface="Arial" charset="0"/>
              </a:rPr>
              <a:t> </a:t>
            </a:r>
            <a:r>
              <a:rPr lang="en-GB" sz="2800">
                <a:latin typeface="Arial" charset="0"/>
                <a:cs typeface="Arial" charset="0"/>
              </a:rPr>
              <a:t>Completes C87, deals with relations between workers and employers</a:t>
            </a:r>
          </a:p>
          <a:p>
            <a:pPr>
              <a:lnSpc>
                <a:spcPct val="90000"/>
              </a:lnSpc>
              <a:buFont typeface="Arial" charset="0"/>
              <a:buChar char="•"/>
            </a:pPr>
            <a:endParaRPr lang="en-GB" sz="2800">
              <a:latin typeface="Arial" charset="0"/>
              <a:cs typeface="Arial" charset="0"/>
            </a:endParaRPr>
          </a:p>
          <a:p>
            <a:pPr>
              <a:lnSpc>
                <a:spcPct val="90000"/>
              </a:lnSpc>
              <a:buFont typeface="Arial" charset="0"/>
              <a:buChar char="•"/>
            </a:pPr>
            <a:r>
              <a:rPr lang="en-US" sz="2800">
                <a:latin typeface="Arial" charset="0"/>
                <a:cs typeface="Arial" charset="0"/>
              </a:rPr>
              <a:t> Objectives: </a:t>
            </a:r>
            <a:r>
              <a:rPr lang="en-US" sz="2800" b="1" i="1" u="sng">
                <a:latin typeface="Arial" charset="0"/>
                <a:cs typeface="Arial" charset="0"/>
              </a:rPr>
              <a:t>safeguards against anti-union discrimination and interference</a:t>
            </a:r>
            <a:r>
              <a:rPr lang="en-US" sz="2800">
                <a:latin typeface="Arial" charset="0"/>
                <a:cs typeface="Arial" charset="0"/>
              </a:rPr>
              <a:t>,  </a:t>
            </a:r>
            <a:r>
              <a:rPr lang="en-US" sz="2800" b="1" i="1" u="sng">
                <a:latin typeface="Arial" charset="0"/>
                <a:cs typeface="Arial" charset="0"/>
              </a:rPr>
              <a:t>promotion of collective bargaining</a:t>
            </a:r>
          </a:p>
          <a:p>
            <a:pPr>
              <a:lnSpc>
                <a:spcPct val="90000"/>
              </a:lnSpc>
              <a:buFont typeface="Arial" charset="0"/>
              <a:buChar char="•"/>
            </a:pPr>
            <a:endParaRPr lang="en-GB" sz="2800">
              <a:latin typeface="Arial" charset="0"/>
              <a:cs typeface="Arial" charset="0"/>
            </a:endParaRPr>
          </a:p>
          <a:p>
            <a:pPr>
              <a:lnSpc>
                <a:spcPct val="90000"/>
              </a:lnSpc>
              <a:buFont typeface="Arial" charset="0"/>
              <a:buChar char="•"/>
            </a:pPr>
            <a:r>
              <a:rPr lang="en-US" sz="2800">
                <a:latin typeface="Arial" charset="0"/>
                <a:cs typeface="Arial" charset="0"/>
              </a:rPr>
              <a:t> Scope: all workers except armed forces, police and public servants engaged in the administration of the state</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noAutofit/>
          </a:bodyPr>
          <a:lstStyle/>
          <a:p>
            <a:pPr eaLnBrk="1" fontAlgn="auto" hangingPunct="1">
              <a:spcAft>
                <a:spcPts val="0"/>
              </a:spcAft>
              <a:defRPr/>
            </a:pPr>
            <a:r>
              <a:rPr lang="en-GB" sz="28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28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2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t>
            </a:r>
            <a: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1 </a:t>
            </a:r>
            <a:r>
              <a:rPr lang="en-US" sz="1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[Protection against Anti-Union Discrimination]</a:t>
            </a:r>
            <a:endParaRPr lang="en-US" sz="2000" dirty="0">
              <a:solidFill>
                <a:schemeClr val="tx1"/>
              </a:solidFill>
            </a:endParaRPr>
          </a:p>
        </p:txBody>
      </p:sp>
      <p:sp>
        <p:nvSpPr>
          <p:cNvPr id="16387" name="TextBox 4"/>
          <p:cNvSpPr txBox="1">
            <a:spLocks noChangeArrowheads="1"/>
          </p:cNvSpPr>
          <p:nvPr/>
        </p:nvSpPr>
        <p:spPr bwMode="auto">
          <a:xfrm>
            <a:off x="152400" y="2438400"/>
            <a:ext cx="8839200" cy="4189413"/>
          </a:xfrm>
          <a:prstGeom prst="rect">
            <a:avLst/>
          </a:prstGeom>
          <a:noFill/>
          <a:ln w="9525">
            <a:noFill/>
            <a:miter lim="800000"/>
            <a:headEnd/>
            <a:tailEnd/>
          </a:ln>
        </p:spPr>
        <p:txBody>
          <a:bodyPr>
            <a:spAutoFit/>
          </a:bodyPr>
          <a:lstStyle/>
          <a:p>
            <a:pPr algn="ctr"/>
            <a:endParaRPr lang="en-US" b="1" u="sng">
              <a:latin typeface="Arial" charset="0"/>
              <a:cs typeface="Arial" charset="0"/>
            </a:endParaRPr>
          </a:p>
          <a:p>
            <a:endParaRPr lang="en-US" sz="400">
              <a:latin typeface="Arial" charset="0"/>
              <a:cs typeface="Arial" charset="0"/>
            </a:endParaRPr>
          </a:p>
          <a:p>
            <a:pPr>
              <a:lnSpc>
                <a:spcPct val="90000"/>
              </a:lnSpc>
              <a:buFont typeface="Arial" charset="0"/>
              <a:buChar char="•"/>
            </a:pPr>
            <a:r>
              <a:rPr lang="en-GB" sz="2600"/>
              <a:t>In taking up employment, the course of employment and its termination </a:t>
            </a:r>
          </a:p>
          <a:p>
            <a:pPr>
              <a:lnSpc>
                <a:spcPct val="90000"/>
              </a:lnSpc>
            </a:pPr>
            <a:endParaRPr lang="en-GB" sz="1000"/>
          </a:p>
          <a:p>
            <a:pPr>
              <a:lnSpc>
                <a:spcPct val="90000"/>
              </a:lnSpc>
              <a:buFont typeface="Arial" charset="0"/>
              <a:buChar char="•"/>
            </a:pPr>
            <a:r>
              <a:rPr lang="en-GB" sz="2600"/>
              <a:t>All acts (refusal to hire, dismissal, transfer, demotion, refusal to train, blacklisting)</a:t>
            </a:r>
          </a:p>
          <a:p>
            <a:pPr>
              <a:lnSpc>
                <a:spcPct val="90000"/>
              </a:lnSpc>
            </a:pPr>
            <a:endParaRPr lang="en-GB" sz="1000"/>
          </a:p>
          <a:p>
            <a:pPr>
              <a:lnSpc>
                <a:spcPct val="90000"/>
              </a:lnSpc>
              <a:buFont typeface="Arial" charset="0"/>
              <a:buChar char="•"/>
            </a:pPr>
            <a:r>
              <a:rPr lang="en-GB" sz="2600"/>
              <a:t>For membership and participation in trade union activities</a:t>
            </a:r>
          </a:p>
          <a:p>
            <a:pPr>
              <a:lnSpc>
                <a:spcPct val="90000"/>
              </a:lnSpc>
            </a:pPr>
            <a:endParaRPr lang="en-GB" sz="1000"/>
          </a:p>
          <a:p>
            <a:pPr>
              <a:lnSpc>
                <a:spcPct val="90000"/>
              </a:lnSpc>
              <a:buFont typeface="Arial" charset="0"/>
              <a:buChar char="•"/>
            </a:pPr>
            <a:r>
              <a:rPr lang="en-GB" sz="2600"/>
              <a:t>Legislative provisions combined with enforcement mechanism (effective, expeditious, inexpensive and impartial)</a:t>
            </a:r>
          </a:p>
          <a:p>
            <a:r>
              <a:rPr lang="en-US">
                <a:latin typeface="Arial" charset="0"/>
                <a:cs typeface="Arial" charset="0"/>
              </a:rPr>
              <a:t>		</a:t>
            </a:r>
            <a:endParaRPr lang="en-US" sz="2800">
              <a:latin typeface="Arial" charset="0"/>
              <a:cs typeface="Arial"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noAutofit/>
          </a:bodyPr>
          <a:lstStyle/>
          <a:p>
            <a:pPr eaLnBrk="1" fontAlgn="auto" hangingPunct="1">
              <a:spcAft>
                <a:spcPts val="0"/>
              </a:spcAft>
              <a:defRPr/>
            </a:pPr>
            <a:r>
              <a:rPr lang="en-GB" sz="28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28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4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t>
            </a:r>
            <a: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1 </a:t>
            </a:r>
            <a:r>
              <a:rPr lang="en-US" sz="4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r>
            <a:br>
              <a:rPr lang="en-US" sz="4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1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[Protection against Anti-Union Discrimination]</a:t>
            </a:r>
            <a:endParaRPr lang="en-US" sz="2000" dirty="0">
              <a:solidFill>
                <a:schemeClr val="tx1"/>
              </a:solidFill>
            </a:endParaRPr>
          </a:p>
        </p:txBody>
      </p:sp>
      <p:sp>
        <p:nvSpPr>
          <p:cNvPr id="5" name="TextBox 4"/>
          <p:cNvSpPr txBox="1"/>
          <p:nvPr/>
        </p:nvSpPr>
        <p:spPr>
          <a:xfrm>
            <a:off x="152400" y="2286000"/>
            <a:ext cx="8686800" cy="5208588"/>
          </a:xfrm>
          <a:prstGeom prst="rect">
            <a:avLst/>
          </a:prstGeom>
          <a:noFill/>
        </p:spPr>
        <p:txBody>
          <a:bodyPr>
            <a:spAutoFit/>
          </a:bodyPr>
          <a:lstStyle/>
          <a:p>
            <a:pPr>
              <a:defRPr/>
            </a:pPr>
            <a:endParaRPr lang="en-US" sz="1050" b="1" u="sng" dirty="0">
              <a:latin typeface="Arial" pitchFamily="34" charset="0"/>
              <a:ea typeface="ＭＳ Ｐゴシック" charset="0"/>
              <a:cs typeface="Arial" pitchFamily="34" charset="0"/>
            </a:endParaRPr>
          </a:p>
          <a:p>
            <a:pPr>
              <a:defRPr/>
            </a:pPr>
            <a:r>
              <a:rPr lang="en-US" b="1" u="sng" dirty="0">
                <a:latin typeface="Arial" pitchFamily="34" charset="0"/>
                <a:ea typeface="ＭＳ Ｐゴシック" charset="0"/>
                <a:cs typeface="Arial" pitchFamily="34" charset="0"/>
              </a:rPr>
              <a:t>Local Application </a:t>
            </a:r>
          </a:p>
          <a:p>
            <a:pPr>
              <a:defRPr/>
            </a:pPr>
            <a:endParaRPr lang="en-US" sz="800" b="1" dirty="0">
              <a:latin typeface="Arial" pitchFamily="34" charset="0"/>
              <a:ea typeface="ＭＳ Ｐゴシック" charset="0"/>
              <a:cs typeface="Arial" pitchFamily="34" charset="0"/>
            </a:endParaRPr>
          </a:p>
          <a:p>
            <a:pPr>
              <a:buFontTx/>
              <a:buChar char="-"/>
              <a:defRPr/>
            </a:pPr>
            <a:r>
              <a:rPr lang="en-US" b="1" dirty="0">
                <a:latin typeface="Arial" pitchFamily="34" charset="0"/>
                <a:ea typeface="ＭＳ Ｐゴシック" charset="0"/>
                <a:cs typeface="Arial" pitchFamily="34" charset="0"/>
              </a:rPr>
              <a:t>Labor Code of the Philippines (LCP)</a:t>
            </a:r>
          </a:p>
          <a:p>
            <a:pPr>
              <a:defRPr/>
            </a:pPr>
            <a:endParaRPr lang="en-US" sz="200" b="1" dirty="0">
              <a:latin typeface="Arial" pitchFamily="34" charset="0"/>
              <a:ea typeface="ＭＳ Ｐゴシック" charset="0"/>
              <a:cs typeface="Arial" pitchFamily="34" charset="0"/>
            </a:endParaRPr>
          </a:p>
          <a:p>
            <a:pPr lvl="1">
              <a:buFontTx/>
              <a:buChar char="-"/>
              <a:defRPr/>
            </a:pPr>
            <a:r>
              <a:rPr lang="en-US" dirty="0">
                <a:latin typeface="Arial" pitchFamily="34" charset="0"/>
                <a:ea typeface="ＭＳ Ｐゴシック" charset="0"/>
                <a:cs typeface="Arial" pitchFamily="34" charset="0"/>
              </a:rPr>
              <a:t>Art. 248. </a:t>
            </a:r>
            <a:r>
              <a:rPr lang="en-US" b="1" i="1" dirty="0">
                <a:latin typeface="Arial" pitchFamily="34" charset="0"/>
                <a:ea typeface="ＭＳ Ｐゴシック" charset="0"/>
                <a:cs typeface="Arial" pitchFamily="34" charset="0"/>
              </a:rPr>
              <a:t>Unfair Labor Practices of Employers</a:t>
            </a:r>
          </a:p>
          <a:p>
            <a:pPr marL="1309688" lvl="1" indent="-852488">
              <a:buFontTx/>
              <a:buAutoNum type="alphaLcParenBoth"/>
              <a:defRPr/>
            </a:pPr>
            <a:r>
              <a:rPr lang="en-US" dirty="0">
                <a:latin typeface="Arial" pitchFamily="34" charset="0"/>
                <a:ea typeface="ＭＳ Ｐゴシック" charset="0"/>
                <a:cs typeface="Arial" pitchFamily="34" charset="0"/>
              </a:rPr>
              <a:t>“Interference”;</a:t>
            </a:r>
          </a:p>
          <a:p>
            <a:pPr marL="1309688" lvl="1" indent="-852488">
              <a:buFontTx/>
              <a:buAutoNum type="alphaLcParenBoth"/>
              <a:defRPr/>
            </a:pPr>
            <a:r>
              <a:rPr lang="en-US" dirty="0">
                <a:latin typeface="Arial" pitchFamily="34" charset="0"/>
                <a:ea typeface="ＭＳ Ｐゴシック" charset="0"/>
                <a:cs typeface="Arial" pitchFamily="34" charset="0"/>
              </a:rPr>
              <a:t>“Yellow Dog Condition”;</a:t>
            </a:r>
          </a:p>
          <a:p>
            <a:pPr marL="1309688" lvl="1" indent="-852488">
              <a:buFontTx/>
              <a:buAutoNum type="alphaLcParenBoth"/>
              <a:defRPr/>
            </a:pPr>
            <a:r>
              <a:rPr lang="en-US" dirty="0">
                <a:latin typeface="Arial" pitchFamily="34" charset="0"/>
                <a:ea typeface="ＭＳ Ｐゴシック" charset="0"/>
                <a:cs typeface="Arial" pitchFamily="34" charset="0"/>
              </a:rPr>
              <a:t>“Contracting Out”;</a:t>
            </a:r>
          </a:p>
          <a:p>
            <a:pPr marL="1309688" lvl="1" indent="-852488">
              <a:buFontTx/>
              <a:buAutoNum type="alphaLcParenBoth"/>
              <a:defRPr/>
            </a:pPr>
            <a:r>
              <a:rPr lang="en-US" dirty="0">
                <a:latin typeface="Arial" pitchFamily="34" charset="0"/>
                <a:ea typeface="ＭＳ Ｐゴシック" charset="0"/>
                <a:cs typeface="Arial" pitchFamily="34" charset="0"/>
              </a:rPr>
              <a:t>………</a:t>
            </a:r>
          </a:p>
          <a:p>
            <a:pPr marL="1309688" lvl="1" indent="-852488">
              <a:buFontTx/>
              <a:buAutoNum type="alphaLcParenBoth"/>
              <a:defRPr/>
            </a:pPr>
            <a:r>
              <a:rPr lang="en-US" dirty="0">
                <a:latin typeface="Arial" pitchFamily="34" charset="0"/>
                <a:ea typeface="ＭＳ Ｐゴシック" charset="0"/>
                <a:cs typeface="Arial" pitchFamily="34" charset="0"/>
              </a:rPr>
              <a:t>“Discrimination”;</a:t>
            </a:r>
          </a:p>
          <a:p>
            <a:pPr marL="1309688" lvl="1" indent="-852488">
              <a:buFontTx/>
              <a:buAutoNum type="alphaLcParenBoth"/>
              <a:defRPr/>
            </a:pPr>
            <a:r>
              <a:rPr lang="en-US" dirty="0">
                <a:latin typeface="Arial" pitchFamily="34" charset="0"/>
                <a:ea typeface="ＭＳ Ｐゴシック" charset="0"/>
                <a:cs typeface="Arial" pitchFamily="34" charset="0"/>
              </a:rPr>
              <a:t>“Discrimination because of testimony”;</a:t>
            </a:r>
          </a:p>
          <a:p>
            <a:pPr marL="1309688" lvl="1" indent="-852488">
              <a:buFontTx/>
              <a:buAutoNum type="alphaLcParenBoth"/>
              <a:defRPr/>
            </a:pPr>
            <a:r>
              <a:rPr lang="en-US" dirty="0">
                <a:latin typeface="Arial" pitchFamily="34" charset="0"/>
                <a:ea typeface="ＭＳ Ｐゴシック" charset="0"/>
                <a:cs typeface="Arial" pitchFamily="34" charset="0"/>
              </a:rPr>
              <a:t>………..</a:t>
            </a:r>
          </a:p>
          <a:p>
            <a:pPr marL="1309688" lvl="1" indent="-852488">
              <a:buFontTx/>
              <a:buAutoNum type="alphaLcParenBoth"/>
              <a:defRPr/>
            </a:pPr>
            <a:endParaRPr lang="en-US" sz="2000" dirty="0">
              <a:latin typeface="Arial" pitchFamily="34" charset="0"/>
              <a:ea typeface="ＭＳ Ｐゴシック" charset="0"/>
              <a:cs typeface="Arial" pitchFamily="34" charset="0"/>
            </a:endParaRPr>
          </a:p>
          <a:p>
            <a:pPr marL="1309688" lvl="1" indent="-852488">
              <a:buFontTx/>
              <a:buAutoNum type="alphaLcParenBoth"/>
              <a:defRPr/>
            </a:pPr>
            <a:endParaRPr lang="en-US" sz="2000" dirty="0">
              <a:latin typeface="Arial" pitchFamily="34" charset="0"/>
              <a:ea typeface="ＭＳ Ｐゴシック" charset="0"/>
              <a:cs typeface="Arial" pitchFamily="34" charset="0"/>
            </a:endParaRPr>
          </a:p>
          <a:p>
            <a:pPr>
              <a:buFontTx/>
              <a:buChar char="-"/>
              <a:defRPr/>
            </a:pPr>
            <a:r>
              <a:rPr lang="en-US" dirty="0">
                <a:latin typeface="Arial" pitchFamily="34" charset="0"/>
                <a:ea typeface="ＭＳ Ｐゴシック" charset="0"/>
                <a:cs typeface="Arial" pitchFamily="34" charset="0"/>
              </a:rPr>
              <a:t>		</a:t>
            </a:r>
            <a:endParaRPr lang="en-US" sz="2800" dirty="0">
              <a:latin typeface="Arial" pitchFamily="34" charset="0"/>
              <a:ea typeface="ＭＳ Ｐゴシック" charset="0"/>
              <a:cs typeface="Arial"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1472" y="2286000"/>
            <a:ext cx="8267728" cy="3054350"/>
          </a:xfrm>
          <a:prstGeom prst="rect">
            <a:avLst/>
          </a:prstGeom>
          <a:noFill/>
        </p:spPr>
        <p:txBody>
          <a:bodyPr wrap="square">
            <a:spAutoFit/>
          </a:bodyPr>
          <a:lstStyle/>
          <a:p>
            <a:pPr>
              <a:defRPr/>
            </a:pPr>
            <a:endParaRPr lang="en-US" sz="1050" b="1" u="sng" dirty="0">
              <a:latin typeface="Arial" pitchFamily="34" charset="0"/>
              <a:ea typeface="ＭＳ Ｐゴシック" charset="0"/>
              <a:cs typeface="Arial" pitchFamily="34" charset="0"/>
            </a:endParaRPr>
          </a:p>
          <a:p>
            <a:pPr>
              <a:defRPr/>
            </a:pPr>
            <a:r>
              <a:rPr lang="en-US" b="1" u="sng" dirty="0">
                <a:latin typeface="Arial" pitchFamily="34" charset="0"/>
                <a:ea typeface="ＭＳ Ｐゴシック" charset="0"/>
                <a:cs typeface="Arial" pitchFamily="34" charset="0"/>
              </a:rPr>
              <a:t>Local Application </a:t>
            </a:r>
          </a:p>
          <a:p>
            <a:pPr>
              <a:defRPr/>
            </a:pPr>
            <a:endParaRPr lang="en-US" sz="800" b="1" dirty="0">
              <a:latin typeface="Arial" pitchFamily="34" charset="0"/>
              <a:ea typeface="ＭＳ Ｐゴシック" charset="0"/>
              <a:cs typeface="Arial" pitchFamily="34" charset="0"/>
            </a:endParaRPr>
          </a:p>
          <a:p>
            <a:pPr>
              <a:buFontTx/>
              <a:buChar char="-"/>
              <a:defRPr/>
            </a:pPr>
            <a:r>
              <a:rPr lang="en-US" b="1" dirty="0">
                <a:latin typeface="Arial" pitchFamily="34" charset="0"/>
                <a:ea typeface="ＭＳ Ｐゴシック" charset="0"/>
                <a:cs typeface="Arial" pitchFamily="34" charset="0"/>
              </a:rPr>
              <a:t>Sec.5, Rule XXII, Book V of the Implementing Rules of the Labor Code of the Philippines (LCP)</a:t>
            </a:r>
          </a:p>
          <a:p>
            <a:pPr>
              <a:defRPr/>
            </a:pPr>
            <a:endParaRPr lang="en-US" sz="200" b="1" dirty="0">
              <a:latin typeface="Arial" pitchFamily="34" charset="0"/>
              <a:ea typeface="ＭＳ Ｐゴシック" charset="0"/>
              <a:cs typeface="Arial" pitchFamily="34" charset="0"/>
            </a:endParaRPr>
          </a:p>
          <a:p>
            <a:pPr lvl="1" algn="just">
              <a:defRPr/>
            </a:pPr>
            <a:r>
              <a:rPr lang="en-US" dirty="0">
                <a:latin typeface="Arial" pitchFamily="34" charset="0"/>
                <a:ea typeface="ＭＳ Ｐゴシック" charset="0"/>
                <a:cs typeface="Arial" pitchFamily="34" charset="0"/>
              </a:rPr>
              <a:t>Grounds for strike or lockout – a strike or lockout may be declared in cases of bargaining deadlock and </a:t>
            </a:r>
            <a:r>
              <a:rPr lang="en-US" b="1" i="1" u="sng" dirty="0">
                <a:latin typeface="Arial" pitchFamily="34" charset="0"/>
                <a:ea typeface="ＭＳ Ｐゴシック" charset="0"/>
                <a:cs typeface="Arial" pitchFamily="34" charset="0"/>
              </a:rPr>
              <a:t>unfair labor practices</a:t>
            </a:r>
            <a:r>
              <a:rPr lang="en-US" dirty="0">
                <a:latin typeface="Arial" pitchFamily="34" charset="0"/>
                <a:ea typeface="ＭＳ Ｐゴシック" charset="0"/>
                <a:cs typeface="Arial" pitchFamily="34" charset="0"/>
              </a:rPr>
              <a:t>.</a:t>
            </a:r>
          </a:p>
          <a:p>
            <a:pPr marL="1309688" lvl="1" indent="-852488">
              <a:defRPr/>
            </a:pPr>
            <a:endParaRPr lang="en-US" sz="400" dirty="0">
              <a:latin typeface="Arial" pitchFamily="34" charset="0"/>
              <a:ea typeface="ＭＳ Ｐゴシック" charset="0"/>
              <a:cs typeface="Arial" pitchFamily="34" charset="0"/>
            </a:endParaRPr>
          </a:p>
          <a:p>
            <a:pPr marL="1082675" indent="-1082675">
              <a:defRPr/>
            </a:pPr>
            <a:r>
              <a:rPr lang="en-US" dirty="0">
                <a:latin typeface="Arial" pitchFamily="34" charset="0"/>
                <a:ea typeface="ＭＳ Ｐゴシック" charset="0"/>
                <a:cs typeface="Arial" pitchFamily="34" charset="0"/>
              </a:rPr>
              <a:t>	</a:t>
            </a:r>
            <a:endParaRPr lang="en-US" sz="2800" dirty="0">
              <a:latin typeface="Arial" pitchFamily="34" charset="0"/>
              <a:ea typeface="ＭＳ Ｐゴシック" charset="0"/>
              <a:cs typeface="Arial" pitchFamily="34" charset="0"/>
            </a:endParaRPr>
          </a:p>
        </p:txBody>
      </p:sp>
      <p:sp>
        <p:nvSpPr>
          <p:cNvPr id="7" name="Title 2"/>
          <p:cNvSpPr>
            <a:spLocks noGrp="1"/>
          </p:cNvSpPr>
          <p:nvPr>
            <p:ph type="title"/>
          </p:nvPr>
        </p:nvSpPr>
        <p:spPr/>
        <p:txBody>
          <a:bodyPr>
            <a:noAutofit/>
          </a:bodyPr>
          <a:lstStyle/>
          <a:p>
            <a:pPr eaLnBrk="1" fontAlgn="auto" hangingPunct="1">
              <a:spcAft>
                <a:spcPts val="0"/>
              </a:spcAft>
              <a:defRPr/>
            </a:pPr>
            <a:r>
              <a:rPr lang="en-GB" sz="28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28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4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t>
            </a:r>
            <a: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1 </a:t>
            </a:r>
            <a:r>
              <a:rPr lang="en-US" sz="4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r>
            <a:br>
              <a:rPr lang="en-US" sz="4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1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[Protection against Anti-Union Discrimination]</a:t>
            </a:r>
            <a:endParaRPr lang="en-US" sz="2000" dirty="0">
              <a:solidFill>
                <a:schemeClr val="tx1"/>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noAutofit/>
          </a:bodyPr>
          <a:lstStyle/>
          <a:p>
            <a:pPr eaLnBrk="1" fontAlgn="auto" hangingPunct="1">
              <a:spcAft>
                <a:spcPts val="0"/>
              </a:spcAft>
              <a:defRPr/>
            </a:pPr>
            <a: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2</a:t>
            </a:r>
            <a:b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[Protection against Interference]</a:t>
            </a:r>
            <a:endParaRPr lang="en-US" sz="2400" dirty="0">
              <a:solidFill>
                <a:schemeClr val="tx1"/>
              </a:solidFill>
            </a:endParaRPr>
          </a:p>
        </p:txBody>
      </p:sp>
      <p:sp>
        <p:nvSpPr>
          <p:cNvPr id="5" name="TextBox 4"/>
          <p:cNvSpPr txBox="1"/>
          <p:nvPr/>
        </p:nvSpPr>
        <p:spPr>
          <a:xfrm>
            <a:off x="152400" y="2438400"/>
            <a:ext cx="8839200" cy="4094163"/>
          </a:xfrm>
          <a:prstGeom prst="rect">
            <a:avLst/>
          </a:prstGeom>
          <a:noFill/>
        </p:spPr>
        <p:txBody>
          <a:bodyPr>
            <a:spAutoFit/>
          </a:bodyPr>
          <a:lstStyle/>
          <a:p>
            <a:pPr algn="ctr">
              <a:defRPr/>
            </a:pPr>
            <a:endParaRPr lang="en-US" dirty="0">
              <a:latin typeface="Arial" pitchFamily="34" charset="0"/>
              <a:ea typeface="ＭＳ Ｐゴシック" charset="0"/>
              <a:cs typeface="Arial" pitchFamily="34" charset="0"/>
            </a:endParaRPr>
          </a:p>
          <a:p>
            <a:pPr>
              <a:defRPr/>
            </a:pPr>
            <a:endParaRPr lang="en-US" sz="600" dirty="0">
              <a:latin typeface="Arial" pitchFamily="34" charset="0"/>
              <a:ea typeface="ＭＳ Ｐゴシック" charset="0"/>
              <a:cs typeface="Arial" pitchFamily="34" charset="0"/>
            </a:endParaRPr>
          </a:p>
          <a:p>
            <a:pPr marL="457200" indent="-457200" fontAlgn="auto">
              <a:spcAft>
                <a:spcPts val="0"/>
              </a:spcAft>
              <a:buClr>
                <a:schemeClr val="accent3"/>
              </a:buClr>
              <a:buFont typeface="Arial" pitchFamily="34" charset="0"/>
              <a:buChar char="•"/>
              <a:defRPr/>
            </a:pPr>
            <a:r>
              <a:rPr lang="en-PH" dirty="0"/>
              <a:t>Workers' and employers' organizations have the right not to be interfered with and not be subject to methods to be influenced/controlled by other parties</a:t>
            </a:r>
          </a:p>
          <a:p>
            <a:pPr marL="457200" indent="-457200" fontAlgn="auto">
              <a:spcAft>
                <a:spcPts val="0"/>
              </a:spcAft>
              <a:buClr>
                <a:schemeClr val="accent3"/>
              </a:buClr>
              <a:defRPr/>
            </a:pPr>
            <a:endParaRPr lang="en-GB" sz="1000" dirty="0"/>
          </a:p>
          <a:p>
            <a:pPr marL="457200" indent="-457200" fontAlgn="auto">
              <a:spcAft>
                <a:spcPts val="0"/>
              </a:spcAft>
              <a:buClr>
                <a:schemeClr val="accent3"/>
              </a:buClr>
              <a:buFont typeface="Arial" pitchFamily="34" charset="0"/>
              <a:buChar char="•"/>
              <a:defRPr/>
            </a:pPr>
            <a:r>
              <a:rPr lang="en-GB" dirty="0"/>
              <a:t>Freedom from interference with organizations applies to their:</a:t>
            </a:r>
          </a:p>
          <a:p>
            <a:pPr marL="1371600" lvl="2" indent="-457200" fontAlgn="auto">
              <a:spcAft>
                <a:spcPts val="0"/>
              </a:spcAft>
              <a:buFont typeface="Arial" pitchFamily="34" charset="0"/>
              <a:buChar char="•"/>
              <a:defRPr/>
            </a:pPr>
            <a:r>
              <a:rPr lang="en-GB" dirty="0"/>
              <a:t>Establishment</a:t>
            </a:r>
          </a:p>
          <a:p>
            <a:pPr marL="1371600" lvl="2" indent="-457200" fontAlgn="auto">
              <a:spcAft>
                <a:spcPts val="0"/>
              </a:spcAft>
              <a:buFont typeface="Arial" pitchFamily="34" charset="0"/>
              <a:buChar char="•"/>
              <a:defRPr/>
            </a:pPr>
            <a:r>
              <a:rPr lang="en-GB" dirty="0"/>
              <a:t>Functioning</a:t>
            </a:r>
          </a:p>
          <a:p>
            <a:pPr marL="1371600" lvl="2" indent="-457200" fontAlgn="auto">
              <a:spcAft>
                <a:spcPts val="0"/>
              </a:spcAft>
              <a:buFont typeface="Arial" pitchFamily="34" charset="0"/>
              <a:buChar char="•"/>
              <a:defRPr/>
            </a:pPr>
            <a:r>
              <a:rPr lang="en-GB" dirty="0"/>
              <a:t>Administration</a:t>
            </a:r>
            <a:endParaRPr lang="en-US" dirty="0">
              <a:latin typeface="Arial" pitchFamily="34" charset="0"/>
              <a:ea typeface="ＭＳ Ｐゴシック" charset="0"/>
              <a:cs typeface="Arial" pitchFamily="34" charset="0"/>
            </a:endParaRPr>
          </a:p>
          <a:p>
            <a:pPr>
              <a:defRPr/>
            </a:pPr>
            <a:r>
              <a:rPr lang="en-US" dirty="0">
                <a:latin typeface="Arial" pitchFamily="34" charset="0"/>
                <a:ea typeface="ＭＳ Ｐゴシック" charset="0"/>
                <a:cs typeface="Arial" pitchFamily="34" charset="0"/>
              </a:rPr>
              <a:t>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286000"/>
            <a:ext cx="8686800" cy="3978275"/>
          </a:xfrm>
          <a:prstGeom prst="rect">
            <a:avLst/>
          </a:prstGeom>
          <a:noFill/>
        </p:spPr>
        <p:txBody>
          <a:bodyPr>
            <a:spAutoFit/>
          </a:bodyPr>
          <a:lstStyle/>
          <a:p>
            <a:pPr>
              <a:defRPr/>
            </a:pPr>
            <a:endParaRPr lang="en-US" sz="1050" b="1" u="sng" dirty="0">
              <a:latin typeface="Arial" pitchFamily="34" charset="0"/>
              <a:ea typeface="ＭＳ Ｐゴシック" charset="0"/>
              <a:cs typeface="Arial" pitchFamily="34" charset="0"/>
            </a:endParaRPr>
          </a:p>
          <a:p>
            <a:pPr>
              <a:defRPr/>
            </a:pPr>
            <a:r>
              <a:rPr lang="en-US" b="1" u="sng" dirty="0">
                <a:latin typeface="Arial" pitchFamily="34" charset="0"/>
                <a:ea typeface="ＭＳ Ｐゴシック" charset="0"/>
                <a:cs typeface="Arial" pitchFamily="34" charset="0"/>
              </a:rPr>
              <a:t>Local Application</a:t>
            </a:r>
          </a:p>
          <a:p>
            <a:pPr>
              <a:defRPr/>
            </a:pPr>
            <a:endParaRPr lang="en-US" sz="800" b="1" dirty="0">
              <a:latin typeface="Arial" pitchFamily="34" charset="0"/>
              <a:ea typeface="ＭＳ Ｐゴシック" charset="0"/>
              <a:cs typeface="Arial" pitchFamily="34" charset="0"/>
            </a:endParaRPr>
          </a:p>
          <a:p>
            <a:pPr>
              <a:buFontTx/>
              <a:buChar char="-"/>
              <a:defRPr/>
            </a:pPr>
            <a:r>
              <a:rPr lang="en-US" b="1" dirty="0">
                <a:latin typeface="Arial" pitchFamily="34" charset="0"/>
                <a:ea typeface="ＭＳ Ｐゴシック" charset="0"/>
                <a:cs typeface="Arial" pitchFamily="34" charset="0"/>
              </a:rPr>
              <a:t>Labor Code of the Philippines (LCP)</a:t>
            </a:r>
          </a:p>
          <a:p>
            <a:pPr>
              <a:defRPr/>
            </a:pPr>
            <a:endParaRPr lang="en-US" sz="200" b="1" dirty="0">
              <a:latin typeface="Arial" pitchFamily="34" charset="0"/>
              <a:ea typeface="ＭＳ Ｐゴシック" charset="0"/>
              <a:cs typeface="Arial" pitchFamily="34" charset="0"/>
            </a:endParaRPr>
          </a:p>
          <a:p>
            <a:pPr lvl="1">
              <a:buFontTx/>
              <a:buChar char="-"/>
              <a:defRPr/>
            </a:pPr>
            <a:r>
              <a:rPr lang="en-US" dirty="0">
                <a:latin typeface="Arial" pitchFamily="34" charset="0"/>
                <a:ea typeface="ＭＳ Ｐゴシック" charset="0"/>
                <a:cs typeface="Arial" pitchFamily="34" charset="0"/>
              </a:rPr>
              <a:t>Art. 248. </a:t>
            </a:r>
            <a:r>
              <a:rPr lang="en-US" b="1" i="1" dirty="0">
                <a:latin typeface="Arial" pitchFamily="34" charset="0"/>
                <a:ea typeface="ＭＳ Ｐゴシック" charset="0"/>
                <a:cs typeface="Arial" pitchFamily="34" charset="0"/>
              </a:rPr>
              <a:t>Unfair Labor Practices of Employers</a:t>
            </a:r>
          </a:p>
          <a:p>
            <a:pPr marL="1309688" lvl="1" indent="-852488">
              <a:buFontTx/>
              <a:buAutoNum type="alphaLcParenBoth"/>
              <a:defRPr/>
            </a:pPr>
            <a:r>
              <a:rPr lang="en-US" dirty="0">
                <a:latin typeface="Arial" pitchFamily="34" charset="0"/>
                <a:ea typeface="ＭＳ Ｐゴシック" charset="0"/>
                <a:cs typeface="Arial" pitchFamily="34" charset="0"/>
              </a:rPr>
              <a:t>…………………..</a:t>
            </a:r>
          </a:p>
          <a:p>
            <a:pPr marL="1309688" lvl="1" indent="-852488">
              <a:defRPr/>
            </a:pPr>
            <a:r>
              <a:rPr lang="en-US" dirty="0">
                <a:latin typeface="Arial" pitchFamily="34" charset="0"/>
                <a:ea typeface="ＭＳ Ｐゴシック" charset="0"/>
                <a:cs typeface="Arial" pitchFamily="34" charset="0"/>
              </a:rPr>
              <a:t>          ………</a:t>
            </a:r>
          </a:p>
          <a:p>
            <a:pPr marL="1309688" lvl="1" indent="-852488">
              <a:defRPr/>
            </a:pPr>
            <a:r>
              <a:rPr lang="en-US" dirty="0">
                <a:latin typeface="Arial" pitchFamily="34" charset="0"/>
                <a:ea typeface="ＭＳ Ｐゴシック" charset="0"/>
                <a:cs typeface="Arial" pitchFamily="34" charset="0"/>
              </a:rPr>
              <a:t>(d)      “Company Domination of Union”;</a:t>
            </a:r>
          </a:p>
          <a:p>
            <a:pPr marL="1309688" lvl="1" indent="-852488">
              <a:defRPr/>
            </a:pPr>
            <a:r>
              <a:rPr lang="en-US" dirty="0">
                <a:latin typeface="Arial" pitchFamily="34" charset="0"/>
                <a:ea typeface="ＭＳ Ｐゴシック" charset="0"/>
                <a:cs typeface="Arial" pitchFamily="34" charset="0"/>
              </a:rPr>
              <a:t>           ………..</a:t>
            </a:r>
          </a:p>
          <a:p>
            <a:pPr marL="1309688" lvl="1" indent="-852488">
              <a:buFontTx/>
              <a:buAutoNum type="alphaLcParenBoth"/>
              <a:defRPr/>
            </a:pPr>
            <a:endParaRPr lang="en-US" sz="2000" dirty="0">
              <a:latin typeface="Arial" pitchFamily="34" charset="0"/>
              <a:ea typeface="ＭＳ Ｐゴシック" charset="0"/>
              <a:cs typeface="Arial" pitchFamily="34" charset="0"/>
            </a:endParaRPr>
          </a:p>
          <a:p>
            <a:pPr marL="1309688" lvl="1" indent="-852488">
              <a:buFontTx/>
              <a:buAutoNum type="alphaLcParenBoth"/>
              <a:defRPr/>
            </a:pPr>
            <a:endParaRPr lang="en-US" sz="2000" dirty="0">
              <a:latin typeface="Arial" pitchFamily="34" charset="0"/>
              <a:ea typeface="ＭＳ Ｐゴシック" charset="0"/>
              <a:cs typeface="Arial" pitchFamily="34" charset="0"/>
            </a:endParaRPr>
          </a:p>
          <a:p>
            <a:pPr>
              <a:defRPr/>
            </a:pPr>
            <a:r>
              <a:rPr lang="en-US" dirty="0">
                <a:latin typeface="Arial" pitchFamily="34" charset="0"/>
                <a:ea typeface="ＭＳ Ｐゴシック" charset="0"/>
                <a:cs typeface="Arial" pitchFamily="34" charset="0"/>
              </a:rPr>
              <a:t>		</a:t>
            </a:r>
            <a:endParaRPr lang="en-US" sz="2800" dirty="0">
              <a:latin typeface="Arial" pitchFamily="34" charset="0"/>
              <a:ea typeface="ＭＳ Ｐゴシック" charset="0"/>
              <a:cs typeface="Arial" pitchFamily="34" charset="0"/>
            </a:endParaRPr>
          </a:p>
        </p:txBody>
      </p:sp>
      <p:sp>
        <p:nvSpPr>
          <p:cNvPr id="7" name="Title 2"/>
          <p:cNvSpPr>
            <a:spLocks noGrp="1"/>
          </p:cNvSpPr>
          <p:nvPr>
            <p:ph type="title"/>
          </p:nvPr>
        </p:nvSpPr>
        <p:spPr/>
        <p:txBody>
          <a:bodyPr>
            <a:noAutofit/>
          </a:bodyPr>
          <a:lstStyle/>
          <a:p>
            <a:pPr eaLnBrk="1" fontAlgn="auto" hangingPunct="1">
              <a:spcAft>
                <a:spcPts val="0"/>
              </a:spcAft>
              <a:defRPr/>
            </a:pPr>
            <a: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2</a:t>
            </a:r>
            <a:b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[Protection against Interference]</a:t>
            </a: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286000"/>
            <a:ext cx="8686800" cy="4316413"/>
          </a:xfrm>
          <a:prstGeom prst="rect">
            <a:avLst/>
          </a:prstGeom>
          <a:noFill/>
        </p:spPr>
        <p:txBody>
          <a:bodyPr>
            <a:spAutoFit/>
          </a:bodyPr>
          <a:lstStyle/>
          <a:p>
            <a:pPr>
              <a:defRPr/>
            </a:pPr>
            <a:endParaRPr lang="en-US" sz="1050" b="1" u="sng" dirty="0">
              <a:latin typeface="Arial" pitchFamily="34" charset="0"/>
              <a:ea typeface="ＭＳ Ｐゴシック" charset="0"/>
              <a:cs typeface="Arial" pitchFamily="34" charset="0"/>
            </a:endParaRPr>
          </a:p>
          <a:p>
            <a:pPr>
              <a:defRPr/>
            </a:pPr>
            <a:r>
              <a:rPr lang="en-US" b="1" u="sng" dirty="0">
                <a:latin typeface="Arial" pitchFamily="34" charset="0"/>
                <a:ea typeface="ＭＳ Ｐゴシック" charset="0"/>
                <a:cs typeface="Arial" pitchFamily="34" charset="0"/>
              </a:rPr>
              <a:t>Local Application</a:t>
            </a:r>
          </a:p>
          <a:p>
            <a:pPr>
              <a:defRPr/>
            </a:pPr>
            <a:endParaRPr lang="en-US" sz="800" b="1" dirty="0">
              <a:latin typeface="Arial" pitchFamily="34" charset="0"/>
              <a:ea typeface="ＭＳ Ｐゴシック" charset="0"/>
              <a:cs typeface="Arial" pitchFamily="34" charset="0"/>
            </a:endParaRPr>
          </a:p>
          <a:p>
            <a:pPr>
              <a:buFontTx/>
              <a:buChar char="-"/>
              <a:defRPr/>
            </a:pPr>
            <a:r>
              <a:rPr lang="en-US" b="1" dirty="0">
                <a:latin typeface="Arial" pitchFamily="34" charset="0"/>
                <a:ea typeface="ＭＳ Ｐゴシック" charset="0"/>
                <a:cs typeface="Arial" pitchFamily="34" charset="0"/>
              </a:rPr>
              <a:t>Art. 258-A, PLC. Employer as Bystander</a:t>
            </a:r>
          </a:p>
          <a:p>
            <a:pPr lvl="1" algn="just">
              <a:buFontTx/>
              <a:buChar char="-"/>
              <a:defRPr/>
            </a:pPr>
            <a:r>
              <a:rPr lang="en-US" dirty="0">
                <a:latin typeface="Arial" pitchFamily="34" charset="0"/>
                <a:ea typeface="ＭＳ Ｐゴシック" charset="0"/>
                <a:cs typeface="Arial" pitchFamily="34" charset="0"/>
              </a:rPr>
              <a:t>“ In all cases, whether the petition for certification election is filed by an employer or a legitimate labor organization, the </a:t>
            </a:r>
            <a:r>
              <a:rPr lang="en-US" b="1" i="1" dirty="0">
                <a:latin typeface="Arial" pitchFamily="34" charset="0"/>
                <a:ea typeface="ＭＳ Ｐゴシック" charset="0"/>
                <a:cs typeface="Arial" pitchFamily="34" charset="0"/>
              </a:rPr>
              <a:t>employer shall not be considered a party </a:t>
            </a:r>
            <a:r>
              <a:rPr lang="en-US" dirty="0">
                <a:latin typeface="Arial" pitchFamily="34" charset="0"/>
                <a:ea typeface="ＭＳ Ｐゴシック" charset="0"/>
                <a:cs typeface="Arial" pitchFamily="34" charset="0"/>
              </a:rPr>
              <a:t>thereto with a concomitant right to oppose a petition for certification election.” </a:t>
            </a:r>
            <a:r>
              <a:rPr lang="en-US" i="1" dirty="0">
                <a:latin typeface="Arial" pitchFamily="34" charset="0"/>
                <a:ea typeface="ＭＳ Ｐゴシック" charset="0"/>
                <a:cs typeface="Arial" pitchFamily="34" charset="0"/>
              </a:rPr>
              <a:t>[RA 9481]</a:t>
            </a:r>
          </a:p>
          <a:p>
            <a:pPr lvl="1" algn="just">
              <a:buFontTx/>
              <a:buChar char="-"/>
              <a:defRPr/>
            </a:pPr>
            <a:endParaRPr lang="en-US" dirty="0">
              <a:latin typeface="Arial" pitchFamily="34" charset="0"/>
              <a:ea typeface="ＭＳ Ｐゴシック" charset="0"/>
              <a:cs typeface="Arial" pitchFamily="34" charset="0"/>
            </a:endParaRPr>
          </a:p>
          <a:p>
            <a:pPr marL="1309688" lvl="1" indent="-852488">
              <a:buFontTx/>
              <a:buAutoNum type="alphaLcParenBoth"/>
              <a:defRPr/>
            </a:pPr>
            <a:endParaRPr lang="en-US" sz="2000" dirty="0">
              <a:latin typeface="Arial" pitchFamily="34" charset="0"/>
              <a:ea typeface="ＭＳ Ｐゴシック" charset="0"/>
              <a:cs typeface="Arial" pitchFamily="34" charset="0"/>
            </a:endParaRPr>
          </a:p>
          <a:p>
            <a:pPr marL="1309688" lvl="1" indent="-852488">
              <a:buFontTx/>
              <a:buAutoNum type="alphaLcParenBoth"/>
              <a:defRPr/>
            </a:pPr>
            <a:endParaRPr lang="en-US" sz="2000" dirty="0">
              <a:latin typeface="Arial" pitchFamily="34" charset="0"/>
              <a:ea typeface="ＭＳ Ｐゴシック" charset="0"/>
              <a:cs typeface="Arial" pitchFamily="34" charset="0"/>
            </a:endParaRPr>
          </a:p>
          <a:p>
            <a:pPr>
              <a:defRPr/>
            </a:pPr>
            <a:r>
              <a:rPr lang="en-US" dirty="0">
                <a:latin typeface="Arial" pitchFamily="34" charset="0"/>
                <a:ea typeface="ＭＳ Ｐゴシック" charset="0"/>
                <a:cs typeface="Arial" pitchFamily="34" charset="0"/>
              </a:rPr>
              <a:t>		</a:t>
            </a:r>
            <a:endParaRPr lang="en-US" sz="2800" dirty="0">
              <a:latin typeface="Arial" pitchFamily="34" charset="0"/>
              <a:ea typeface="ＭＳ Ｐゴシック" charset="0"/>
              <a:cs typeface="Arial" pitchFamily="34" charset="0"/>
            </a:endParaRPr>
          </a:p>
        </p:txBody>
      </p:sp>
      <p:sp>
        <p:nvSpPr>
          <p:cNvPr id="7" name="Title 2"/>
          <p:cNvSpPr>
            <a:spLocks noGrp="1"/>
          </p:cNvSpPr>
          <p:nvPr>
            <p:ph type="title"/>
          </p:nvPr>
        </p:nvSpPr>
        <p:spPr/>
        <p:txBody>
          <a:bodyPr>
            <a:noAutofit/>
          </a:bodyPr>
          <a:lstStyle/>
          <a:p>
            <a:pPr eaLnBrk="1" fontAlgn="auto" hangingPunct="1">
              <a:spcAft>
                <a:spcPts val="0"/>
              </a:spcAft>
              <a:defRPr/>
            </a:pPr>
            <a: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2</a:t>
            </a:r>
            <a:b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[Protection against Interference]</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2285992"/>
            <a:ext cx="8839200" cy="5047536"/>
          </a:xfrm>
          <a:prstGeom prst="rect">
            <a:avLst/>
          </a:prstGeom>
          <a:noFill/>
        </p:spPr>
        <p:txBody>
          <a:bodyPr wrap="square">
            <a:spAutoFit/>
          </a:bodyPr>
          <a:lstStyle/>
          <a:p>
            <a:pPr algn="ctr">
              <a:defRPr/>
            </a:pPr>
            <a:endParaRPr lang="en-US" dirty="0">
              <a:latin typeface="Arial" pitchFamily="34" charset="0"/>
              <a:ea typeface="ＭＳ Ｐゴシック" charset="0"/>
              <a:cs typeface="Arial" pitchFamily="34" charset="0"/>
            </a:endParaRPr>
          </a:p>
          <a:p>
            <a:pPr>
              <a:defRPr/>
            </a:pPr>
            <a:endParaRPr lang="en-US" sz="1000" dirty="0">
              <a:latin typeface="Arial" pitchFamily="34" charset="0"/>
              <a:ea typeface="ＭＳ Ｐゴシック" charset="0"/>
              <a:cs typeface="Arial" pitchFamily="34" charset="0"/>
            </a:endParaRPr>
          </a:p>
          <a:p>
            <a:pPr marL="457200" indent="-457200" fontAlgn="auto">
              <a:spcAft>
                <a:spcPts val="0"/>
              </a:spcAft>
              <a:buClr>
                <a:schemeClr val="accent3"/>
              </a:buClr>
              <a:buFont typeface="Arial" pitchFamily="34" charset="0"/>
              <a:buChar char="•"/>
              <a:defRPr/>
            </a:pPr>
            <a:r>
              <a:rPr lang="en-GB" dirty="0"/>
              <a:t>Protective machineries need to be adequate</a:t>
            </a:r>
          </a:p>
          <a:p>
            <a:pPr marL="1097280" lvl="1" indent="-457200" fontAlgn="auto">
              <a:spcAft>
                <a:spcPts val="0"/>
              </a:spcAft>
              <a:buFont typeface="Arial" pitchFamily="34" charset="0"/>
              <a:buChar char="•"/>
              <a:defRPr/>
            </a:pPr>
            <a:r>
              <a:rPr lang="en-GB" dirty="0"/>
              <a:t>Effective</a:t>
            </a:r>
          </a:p>
          <a:p>
            <a:pPr marL="1097280" lvl="1" indent="-457200" fontAlgn="auto">
              <a:spcAft>
                <a:spcPts val="0"/>
              </a:spcAft>
              <a:buFont typeface="Arial" pitchFamily="34" charset="0"/>
              <a:buChar char="•"/>
              <a:defRPr/>
            </a:pPr>
            <a:r>
              <a:rPr lang="en-GB" dirty="0"/>
              <a:t>Rapid</a:t>
            </a:r>
          </a:p>
          <a:p>
            <a:pPr marL="1097280" lvl="1" indent="-457200" fontAlgn="auto">
              <a:spcAft>
                <a:spcPts val="0"/>
              </a:spcAft>
              <a:buFont typeface="Arial" pitchFamily="34" charset="0"/>
              <a:buChar char="•"/>
              <a:defRPr/>
            </a:pPr>
            <a:r>
              <a:rPr lang="en-GB" dirty="0"/>
              <a:t>With sufficiently dissuasive sanctions</a:t>
            </a:r>
          </a:p>
          <a:p>
            <a:pPr marL="1097280" lvl="1" indent="-457200" fontAlgn="auto">
              <a:spcAft>
                <a:spcPts val="0"/>
              </a:spcAft>
              <a:defRPr/>
            </a:pPr>
            <a:endParaRPr lang="en-GB" sz="1000" dirty="0"/>
          </a:p>
          <a:p>
            <a:pPr marL="457200" indent="-457200" fontAlgn="auto">
              <a:spcAft>
                <a:spcPts val="0"/>
              </a:spcAft>
              <a:buClr>
                <a:schemeClr val="accent3"/>
              </a:buClr>
              <a:buFont typeface="Arial" pitchFamily="34" charset="0"/>
              <a:buChar char="•"/>
              <a:defRPr/>
            </a:pPr>
            <a:r>
              <a:rPr lang="en-GB" dirty="0"/>
              <a:t>Adequacy of protective machineries is a wide spread challenge</a:t>
            </a:r>
          </a:p>
          <a:p>
            <a:pPr marL="457200" indent="-457200" fontAlgn="auto">
              <a:spcAft>
                <a:spcPts val="0"/>
              </a:spcAft>
              <a:buClr>
                <a:schemeClr val="accent3"/>
              </a:buClr>
              <a:defRPr/>
            </a:pPr>
            <a:endParaRPr lang="en-GB" sz="1000" dirty="0"/>
          </a:p>
          <a:p>
            <a:pPr marL="457200" indent="-457200" fontAlgn="auto">
              <a:spcAft>
                <a:spcPts val="0"/>
              </a:spcAft>
              <a:buClr>
                <a:schemeClr val="accent3"/>
              </a:buClr>
              <a:buFont typeface="Arial" pitchFamily="34" charset="0"/>
              <a:buChar char="•"/>
              <a:defRPr/>
            </a:pPr>
            <a:r>
              <a:rPr lang="en-GB" dirty="0"/>
              <a:t>Challenges can have a unique national character</a:t>
            </a:r>
          </a:p>
          <a:p>
            <a:pPr marL="1097280" lvl="1" indent="-457200" fontAlgn="auto">
              <a:spcAft>
                <a:spcPts val="0"/>
              </a:spcAft>
              <a:buFont typeface="Arial" pitchFamily="34" charset="0"/>
              <a:buChar char="•"/>
              <a:defRPr/>
            </a:pPr>
            <a:r>
              <a:rPr lang="en-GB" dirty="0"/>
              <a:t>Difficulty in enforcement due to distance, etc.</a:t>
            </a:r>
            <a:endParaRPr lang="en-PH" dirty="0"/>
          </a:p>
          <a:p>
            <a:pPr>
              <a:defRPr/>
            </a:pPr>
            <a:endParaRPr lang="en-US" dirty="0">
              <a:latin typeface="Arial" pitchFamily="34" charset="0"/>
              <a:ea typeface="ＭＳ Ｐゴシック" charset="0"/>
              <a:cs typeface="Arial" pitchFamily="34" charset="0"/>
            </a:endParaRPr>
          </a:p>
          <a:p>
            <a:pPr>
              <a:defRPr/>
            </a:pPr>
            <a:r>
              <a:rPr lang="en-US" dirty="0">
                <a:latin typeface="Arial" pitchFamily="34" charset="0"/>
                <a:ea typeface="ＭＳ Ｐゴシック" charset="0"/>
                <a:cs typeface="Arial" pitchFamily="34" charset="0"/>
              </a:rPr>
              <a:t>			</a:t>
            </a:r>
            <a:endParaRPr lang="en-US" sz="2800" dirty="0">
              <a:latin typeface="Arial" pitchFamily="34" charset="0"/>
              <a:ea typeface="ＭＳ Ｐゴシック" charset="0"/>
              <a:cs typeface="Arial" pitchFamily="34" charset="0"/>
            </a:endParaRPr>
          </a:p>
          <a:p>
            <a:pPr>
              <a:defRPr/>
            </a:pPr>
            <a:endParaRPr lang="en-US" sz="2800" dirty="0">
              <a:latin typeface="Arial" pitchFamily="34" charset="0"/>
              <a:ea typeface="ＭＳ Ｐゴシック" charset="0"/>
              <a:cs typeface="Arial" pitchFamily="34" charset="0"/>
            </a:endParaRPr>
          </a:p>
        </p:txBody>
      </p:sp>
      <p:sp>
        <p:nvSpPr>
          <p:cNvPr id="7" name="Title 2"/>
          <p:cNvSpPr>
            <a:spLocks noGrp="1"/>
          </p:cNvSpPr>
          <p:nvPr>
            <p:ph type="title"/>
          </p:nvPr>
        </p:nvSpPr>
        <p:spPr/>
        <p:txBody>
          <a:bodyPr>
            <a:noAutofit/>
          </a:bodyPr>
          <a:lstStyle/>
          <a:p>
            <a:pPr eaLnBrk="1" fontAlgn="auto" hangingPunct="1">
              <a:spcAft>
                <a:spcPts val="0"/>
              </a:spcAft>
              <a:defRPr/>
            </a:pPr>
            <a: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3 </a:t>
            </a:r>
            <a:b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2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[Protective Machineries Appropriate to National Conditions]</a:t>
            </a: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438400"/>
            <a:ext cx="8839200" cy="2924175"/>
          </a:xfrm>
          <a:prstGeom prst="rect">
            <a:avLst/>
          </a:prstGeom>
          <a:noFill/>
        </p:spPr>
        <p:txBody>
          <a:bodyPr>
            <a:spAutoFit/>
          </a:bodyPr>
          <a:lstStyle/>
          <a:p>
            <a:pPr>
              <a:defRPr/>
            </a:pPr>
            <a:endParaRPr lang="en-US" sz="1000" dirty="0">
              <a:latin typeface="Arial" pitchFamily="34" charset="0"/>
              <a:ea typeface="ＭＳ Ｐゴシック" charset="0"/>
              <a:cs typeface="Arial" pitchFamily="34" charset="0"/>
            </a:endParaRPr>
          </a:p>
          <a:p>
            <a:pPr>
              <a:defRPr/>
            </a:pPr>
            <a:endParaRPr lang="en-US" sz="1000" dirty="0">
              <a:latin typeface="Arial" pitchFamily="34" charset="0"/>
              <a:ea typeface="ＭＳ Ｐゴシック" charset="0"/>
              <a:cs typeface="Arial" pitchFamily="34" charset="0"/>
            </a:endParaRPr>
          </a:p>
          <a:p>
            <a:pPr>
              <a:defRPr/>
            </a:pPr>
            <a:endParaRPr lang="en-US" sz="1000" dirty="0">
              <a:latin typeface="Arial" pitchFamily="34" charset="0"/>
              <a:ea typeface="ＭＳ Ｐゴシック" charset="0"/>
              <a:cs typeface="Arial" pitchFamily="34" charset="0"/>
            </a:endParaRPr>
          </a:p>
          <a:p>
            <a:pPr marL="457200" indent="-457200" fontAlgn="auto">
              <a:spcAft>
                <a:spcPts val="0"/>
              </a:spcAft>
              <a:buClr>
                <a:schemeClr val="accent3"/>
              </a:buClr>
              <a:buFont typeface="Arial" pitchFamily="34" charset="0"/>
              <a:buChar char="•"/>
              <a:defRPr/>
            </a:pPr>
            <a:r>
              <a:rPr lang="en-GB" dirty="0"/>
              <a:t>Mechanisms in Philippine processes for voluntary recognition and certification for CB that help promote respect for this aspect of </a:t>
            </a:r>
            <a:r>
              <a:rPr lang="en-GB" dirty="0" err="1"/>
              <a:t>FoA</a:t>
            </a:r>
            <a:r>
              <a:rPr lang="en-GB" dirty="0"/>
              <a:t> and CB rights</a:t>
            </a:r>
          </a:p>
          <a:p>
            <a:pPr marL="457200" indent="-457200" fontAlgn="auto">
              <a:spcAft>
                <a:spcPts val="0"/>
              </a:spcAft>
              <a:buClr>
                <a:schemeClr val="accent3"/>
              </a:buClr>
              <a:defRPr/>
            </a:pPr>
            <a:endParaRPr lang="en-GB" sz="1000" dirty="0"/>
          </a:p>
          <a:p>
            <a:pPr marL="1097280" lvl="1" indent="-457200" fontAlgn="auto">
              <a:spcAft>
                <a:spcPts val="0"/>
              </a:spcAft>
              <a:buFont typeface="Arial" pitchFamily="34" charset="0"/>
              <a:buChar char="•"/>
              <a:defRPr/>
            </a:pPr>
            <a:r>
              <a:rPr lang="en-GB" dirty="0"/>
              <a:t>DO 40-03, Rule VII (voluntary recognition, amending IRR, Book V, PLC)</a:t>
            </a:r>
          </a:p>
          <a:p>
            <a:pPr>
              <a:defRPr/>
            </a:pPr>
            <a:endParaRPr lang="en-US" dirty="0">
              <a:latin typeface="Arial" pitchFamily="34" charset="0"/>
              <a:ea typeface="ＭＳ Ｐゴシック" charset="0"/>
              <a:cs typeface="Arial" pitchFamily="34" charset="0"/>
            </a:endParaRPr>
          </a:p>
        </p:txBody>
      </p:sp>
      <p:sp>
        <p:nvSpPr>
          <p:cNvPr id="7" name="Title 2"/>
          <p:cNvSpPr>
            <a:spLocks noGrp="1"/>
          </p:cNvSpPr>
          <p:nvPr>
            <p:ph type="title"/>
          </p:nvPr>
        </p:nvSpPr>
        <p:spPr>
          <a:xfrm>
            <a:off x="531813" y="571480"/>
            <a:ext cx="6896100" cy="1081088"/>
          </a:xfrm>
        </p:spPr>
        <p:txBody>
          <a:bodyPr>
            <a:noAutofit/>
          </a:bodyPr>
          <a:lstStyle/>
          <a:p>
            <a:pPr eaLnBrk="1" fontAlgn="auto" hangingPunct="1">
              <a:spcAft>
                <a:spcPts val="0"/>
              </a:spcAft>
              <a:defRPr/>
            </a:pPr>
            <a: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3 </a:t>
            </a:r>
            <a:b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2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[Protective Machineries Appropriate to National Conditions]</a:t>
            </a: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2209800"/>
            <a:ext cx="8839200" cy="4286250"/>
          </a:xfrm>
          <a:prstGeom prst="rect">
            <a:avLst/>
          </a:prstGeom>
          <a:noFill/>
        </p:spPr>
        <p:txBody>
          <a:bodyPr>
            <a:spAutoFit/>
          </a:bodyPr>
          <a:lstStyle/>
          <a:p>
            <a:pPr>
              <a:defRPr/>
            </a:pPr>
            <a:endParaRPr lang="en-US" sz="1050" b="1" u="sng" dirty="0">
              <a:latin typeface="Arial" pitchFamily="34" charset="0"/>
              <a:ea typeface="ＭＳ Ｐゴシック" charset="0"/>
              <a:cs typeface="Arial" pitchFamily="34" charset="0"/>
            </a:endParaRPr>
          </a:p>
          <a:p>
            <a:pPr>
              <a:defRPr/>
            </a:pPr>
            <a:r>
              <a:rPr lang="en-US" b="1" u="sng" dirty="0">
                <a:latin typeface="Arial" pitchFamily="34" charset="0"/>
                <a:ea typeface="ＭＳ Ｐゴシック" charset="0"/>
                <a:cs typeface="Arial" pitchFamily="34" charset="0"/>
              </a:rPr>
              <a:t>DO 40-03 Book VII, Voluntary Recognition</a:t>
            </a:r>
          </a:p>
          <a:p>
            <a:pPr>
              <a:defRPr/>
            </a:pPr>
            <a:endParaRPr lang="en-US" sz="1400" b="1" dirty="0">
              <a:latin typeface="Arial" pitchFamily="34" charset="0"/>
              <a:ea typeface="ＭＳ Ｐゴシック" charset="0"/>
              <a:cs typeface="Arial" pitchFamily="34" charset="0"/>
            </a:endParaRPr>
          </a:p>
          <a:p>
            <a:pPr>
              <a:defRPr/>
            </a:pPr>
            <a:endParaRPr lang="en-US" sz="600" b="1" dirty="0">
              <a:latin typeface="Arial" pitchFamily="34" charset="0"/>
              <a:ea typeface="ＭＳ Ｐゴシック" charset="0"/>
              <a:cs typeface="Arial" pitchFamily="34" charset="0"/>
            </a:endParaRPr>
          </a:p>
          <a:p>
            <a:pPr>
              <a:defRPr/>
            </a:pPr>
            <a:r>
              <a:rPr lang="en-US" dirty="0"/>
              <a:t>Voluntary Recognition requires three (3) concurrent conditions:</a:t>
            </a:r>
          </a:p>
          <a:p>
            <a:pPr marL="228600" indent="-228600">
              <a:buFontTx/>
              <a:buAutoNum type="arabicPeriod"/>
              <a:defRPr/>
            </a:pPr>
            <a:r>
              <a:rPr lang="en-US" sz="2000" dirty="0"/>
              <a:t>Possible only in unorganized establishment.</a:t>
            </a:r>
          </a:p>
          <a:p>
            <a:pPr marL="228600" indent="-228600">
              <a:defRPr/>
            </a:pPr>
            <a:endParaRPr lang="en-US" sz="1000" dirty="0"/>
          </a:p>
          <a:p>
            <a:pPr marL="228600" indent="-228600">
              <a:defRPr/>
            </a:pPr>
            <a:r>
              <a:rPr lang="en-US" sz="2000" dirty="0"/>
              <a:t>2. Only one union is asking for recognition; if there are two or more unions asking to be recognized the employer cannot recognize any of them; the rivalry must be resolved through an election;</a:t>
            </a:r>
          </a:p>
          <a:p>
            <a:pPr marL="228600" indent="-228600">
              <a:defRPr/>
            </a:pPr>
            <a:endParaRPr lang="en-US" sz="1000" dirty="0"/>
          </a:p>
          <a:p>
            <a:pPr marL="228600" indent="-228600">
              <a:defRPr/>
            </a:pPr>
            <a:r>
              <a:rPr lang="en-US" sz="2000" dirty="0"/>
              <a:t>3. The union voluntarily recognized should be the majority union as indicated by the fact that members of the bargaining unit did not object to the projected recognition</a:t>
            </a:r>
          </a:p>
          <a:p>
            <a:pPr>
              <a:defRPr/>
            </a:pPr>
            <a:endParaRPr lang="en-US" dirty="0">
              <a:latin typeface="Arial" pitchFamily="34" charset="0"/>
              <a:ea typeface="ＭＳ Ｐゴシック" charset="0"/>
              <a:cs typeface="Arial" pitchFamily="34" charset="0"/>
            </a:endParaRPr>
          </a:p>
        </p:txBody>
      </p:sp>
      <p:sp>
        <p:nvSpPr>
          <p:cNvPr id="7" name="Title 2"/>
          <p:cNvSpPr>
            <a:spLocks noGrp="1"/>
          </p:cNvSpPr>
          <p:nvPr>
            <p:ph type="title"/>
          </p:nvPr>
        </p:nvSpPr>
        <p:spPr/>
        <p:txBody>
          <a:bodyPr>
            <a:noAutofit/>
          </a:bodyPr>
          <a:lstStyle/>
          <a:p>
            <a:pPr eaLnBrk="1" fontAlgn="auto" hangingPunct="1">
              <a:spcAft>
                <a:spcPts val="0"/>
              </a:spcAft>
              <a:defRPr/>
            </a:pPr>
            <a: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3 </a:t>
            </a:r>
            <a:b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2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[Protective Machineries Appropriate to National Conditions]</a:t>
            </a: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286000"/>
            <a:ext cx="8763000" cy="4562475"/>
          </a:xfrm>
          <a:prstGeom prst="rect">
            <a:avLst/>
          </a:prstGeom>
          <a:noFill/>
        </p:spPr>
        <p:txBody>
          <a:bodyPr>
            <a:spAutoFit/>
          </a:bodyPr>
          <a:lstStyle/>
          <a:p>
            <a:pPr>
              <a:defRPr/>
            </a:pPr>
            <a:endParaRPr lang="en-US" sz="1050" b="1" u="sng" dirty="0">
              <a:latin typeface="Arial" pitchFamily="34" charset="0"/>
              <a:ea typeface="ＭＳ Ｐゴシック" charset="0"/>
              <a:cs typeface="Arial" pitchFamily="34" charset="0"/>
            </a:endParaRPr>
          </a:p>
          <a:p>
            <a:pPr>
              <a:defRPr/>
            </a:pPr>
            <a:r>
              <a:rPr lang="en-US" b="1" u="sng" dirty="0">
                <a:latin typeface="Arial" pitchFamily="34" charset="0"/>
                <a:ea typeface="ＭＳ Ｐゴシック" charset="0"/>
                <a:cs typeface="Arial" pitchFamily="34" charset="0"/>
              </a:rPr>
              <a:t>Local Application</a:t>
            </a:r>
          </a:p>
          <a:p>
            <a:pPr>
              <a:defRPr/>
            </a:pPr>
            <a:endParaRPr lang="en-US" sz="2000" b="1" u="sng" dirty="0">
              <a:latin typeface="Arial" pitchFamily="34" charset="0"/>
              <a:ea typeface="ＭＳ Ｐゴシック" charset="0"/>
              <a:cs typeface="Arial" pitchFamily="34" charset="0"/>
            </a:endParaRPr>
          </a:p>
          <a:p>
            <a:pPr>
              <a:buFontTx/>
              <a:buChar char="-"/>
              <a:defRPr/>
            </a:pPr>
            <a:r>
              <a:rPr lang="en-US" b="1" dirty="0">
                <a:latin typeface="Arial" pitchFamily="34" charset="0"/>
                <a:ea typeface="ＭＳ Ｐゴシック" charset="0"/>
                <a:cs typeface="Arial" pitchFamily="34" charset="0"/>
              </a:rPr>
              <a:t>Single Entry Approach </a:t>
            </a:r>
            <a:r>
              <a:rPr lang="en-US" dirty="0">
                <a:latin typeface="Arial" pitchFamily="34" charset="0"/>
                <a:ea typeface="ＭＳ Ｐゴシック" charset="0"/>
                <a:cs typeface="Arial" pitchFamily="34" charset="0"/>
              </a:rPr>
              <a:t>(DOLE DO 107-10, Series of 2010)</a:t>
            </a:r>
          </a:p>
          <a:p>
            <a:pPr lvl="1">
              <a:buFontTx/>
              <a:buChar char="-"/>
              <a:defRPr/>
            </a:pPr>
            <a:r>
              <a:rPr lang="en-US" dirty="0">
                <a:latin typeface="Arial" pitchFamily="34" charset="0"/>
                <a:ea typeface="ＭＳ Ｐゴシック" charset="0"/>
                <a:cs typeface="Arial" pitchFamily="34" charset="0"/>
              </a:rPr>
              <a:t>Provide speedy, impartial, inexpensive and accessible settlement services for unresolved issues/complaints arising from employer-employee relations</a:t>
            </a:r>
          </a:p>
          <a:p>
            <a:pPr lvl="1">
              <a:buFontTx/>
              <a:buChar char="-"/>
              <a:defRPr/>
            </a:pPr>
            <a:r>
              <a:rPr lang="en-US" dirty="0">
                <a:latin typeface="Arial" pitchFamily="34" charset="0"/>
                <a:ea typeface="ＭＳ Ｐゴシック" charset="0"/>
                <a:cs typeface="Arial" pitchFamily="34" charset="0"/>
              </a:rPr>
              <a:t>To encourage the use of conciliation-mediation in the settlement of labor cases</a:t>
            </a:r>
          </a:p>
          <a:p>
            <a:pPr lvl="1">
              <a:buFontTx/>
              <a:buChar char="-"/>
              <a:defRPr/>
            </a:pPr>
            <a:r>
              <a:rPr lang="en-US" dirty="0">
                <a:latin typeface="Arial" pitchFamily="34" charset="0"/>
                <a:ea typeface="ＭＳ Ｐゴシック" charset="0"/>
                <a:cs typeface="Arial" pitchFamily="34" charset="0"/>
              </a:rPr>
              <a:t>Strengthen cooperation and coordination between and among DOLE agencies involved in dispute settlement</a:t>
            </a:r>
          </a:p>
          <a:p>
            <a:pPr marL="1309688" lvl="1" indent="-852488">
              <a:buFontTx/>
              <a:buAutoNum type="alphaLcParenBoth"/>
              <a:defRPr/>
            </a:pPr>
            <a:endParaRPr lang="en-US" sz="2000" dirty="0">
              <a:latin typeface="Arial" pitchFamily="34" charset="0"/>
              <a:ea typeface="ＭＳ Ｐゴシック" charset="0"/>
              <a:cs typeface="Arial" pitchFamily="34" charset="0"/>
            </a:endParaRPr>
          </a:p>
          <a:p>
            <a:pPr>
              <a:defRPr/>
            </a:pPr>
            <a:r>
              <a:rPr lang="en-US" dirty="0">
                <a:latin typeface="Arial" pitchFamily="34" charset="0"/>
                <a:ea typeface="ＭＳ Ｐゴシック" charset="0"/>
                <a:cs typeface="Arial" pitchFamily="34" charset="0"/>
              </a:rPr>
              <a:t>		</a:t>
            </a:r>
            <a:endParaRPr lang="en-US" sz="2800" dirty="0">
              <a:latin typeface="Arial" pitchFamily="34" charset="0"/>
              <a:ea typeface="ＭＳ Ｐゴシック" charset="0"/>
              <a:cs typeface="Arial" pitchFamily="34" charset="0"/>
            </a:endParaRPr>
          </a:p>
        </p:txBody>
      </p:sp>
      <p:sp>
        <p:nvSpPr>
          <p:cNvPr id="7" name="Title 2"/>
          <p:cNvSpPr>
            <a:spLocks noGrp="1"/>
          </p:cNvSpPr>
          <p:nvPr>
            <p:ph type="title"/>
          </p:nvPr>
        </p:nvSpPr>
        <p:spPr/>
        <p:txBody>
          <a:bodyPr>
            <a:noAutofit/>
          </a:bodyPr>
          <a:lstStyle/>
          <a:p>
            <a:pPr eaLnBrk="1" fontAlgn="auto" hangingPunct="1">
              <a:spcAft>
                <a:spcPts val="0"/>
              </a:spcAft>
              <a:defRPr/>
            </a:pPr>
            <a: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3 </a:t>
            </a:r>
            <a:b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2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[Protective Machineries Appropriate to National Conditions]</a:t>
            </a: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438400"/>
            <a:ext cx="8839200" cy="4809009"/>
          </a:xfrm>
          <a:prstGeom prst="rect">
            <a:avLst/>
          </a:prstGeom>
          <a:noFill/>
        </p:spPr>
        <p:txBody>
          <a:bodyPr>
            <a:spAutoFit/>
          </a:bodyPr>
          <a:lstStyle/>
          <a:p>
            <a:pPr>
              <a:defRPr/>
            </a:pPr>
            <a:endParaRPr lang="en-US" sz="1000" dirty="0">
              <a:latin typeface="Arial" pitchFamily="34" charset="0"/>
              <a:ea typeface="ＭＳ Ｐゴシック" charset="0"/>
              <a:cs typeface="Arial" pitchFamily="34" charset="0"/>
            </a:endParaRPr>
          </a:p>
          <a:p>
            <a:pPr>
              <a:defRPr/>
            </a:pPr>
            <a:endParaRPr lang="en-US" dirty="0">
              <a:latin typeface="Arial" pitchFamily="34" charset="0"/>
              <a:ea typeface="ＭＳ Ｐゴシック" charset="0"/>
              <a:cs typeface="Arial" pitchFamily="34" charset="0"/>
            </a:endParaRPr>
          </a:p>
          <a:p>
            <a:pPr>
              <a:lnSpc>
                <a:spcPct val="90000"/>
              </a:lnSpc>
              <a:defRPr/>
            </a:pPr>
            <a:r>
              <a:rPr lang="en-GB" sz="2000" dirty="0"/>
              <a:t>Nature: </a:t>
            </a:r>
            <a:r>
              <a:rPr lang="en-GB" sz="2000" b="1" dirty="0"/>
              <a:t>Collective bargaining leading to collective agreements</a:t>
            </a:r>
          </a:p>
          <a:p>
            <a:pPr lvl="1">
              <a:lnSpc>
                <a:spcPct val="90000"/>
              </a:lnSpc>
              <a:defRPr/>
            </a:pPr>
            <a:r>
              <a:rPr lang="en-GB" sz="2000" b="1" dirty="0"/>
              <a:t>	Precedence over individual contracts</a:t>
            </a:r>
          </a:p>
          <a:p>
            <a:pPr lvl="1">
              <a:lnSpc>
                <a:spcPct val="90000"/>
              </a:lnSpc>
              <a:defRPr/>
            </a:pPr>
            <a:endParaRPr lang="en-GB" sz="2000" dirty="0"/>
          </a:p>
          <a:p>
            <a:pPr>
              <a:lnSpc>
                <a:spcPct val="90000"/>
              </a:lnSpc>
              <a:defRPr/>
            </a:pPr>
            <a:r>
              <a:rPr lang="en-GB" sz="2000" dirty="0"/>
              <a:t>Scope: </a:t>
            </a:r>
            <a:r>
              <a:rPr lang="en-GB" sz="2000" b="1" dirty="0"/>
              <a:t>Terms and conditions of work and employment</a:t>
            </a:r>
          </a:p>
          <a:p>
            <a:pPr lvl="1">
              <a:lnSpc>
                <a:spcPct val="90000"/>
              </a:lnSpc>
              <a:defRPr/>
            </a:pPr>
            <a:r>
              <a:rPr lang="en-GB" sz="2000" b="1" dirty="0"/>
              <a:t>	</a:t>
            </a:r>
          </a:p>
          <a:p>
            <a:pPr lvl="1">
              <a:lnSpc>
                <a:spcPct val="90000"/>
              </a:lnSpc>
              <a:defRPr/>
            </a:pPr>
            <a:endParaRPr lang="en-GB" sz="2000" dirty="0"/>
          </a:p>
          <a:p>
            <a:pPr>
              <a:lnSpc>
                <a:spcPct val="90000"/>
              </a:lnSpc>
              <a:defRPr/>
            </a:pPr>
            <a:r>
              <a:rPr lang="en-GB" sz="2000" dirty="0"/>
              <a:t>Subjects: </a:t>
            </a:r>
            <a:r>
              <a:rPr lang="en-GB" sz="2000" b="1" dirty="0"/>
              <a:t>Workers</a:t>
            </a:r>
            <a:r>
              <a:rPr lang="ja-JP" altLang="en-GB" sz="2000" b="1">
                <a:latin typeface="Arial"/>
              </a:rPr>
              <a:t>’</a:t>
            </a:r>
            <a:r>
              <a:rPr lang="en-GB" sz="2000" b="1" dirty="0"/>
              <a:t> and employers</a:t>
            </a:r>
            <a:r>
              <a:rPr lang="ja-JP" altLang="en-GB" sz="2000" b="1">
                <a:latin typeface="Arial"/>
              </a:rPr>
              <a:t>’</a:t>
            </a:r>
            <a:r>
              <a:rPr lang="en-GB" sz="2000" b="1" dirty="0"/>
              <a:t> organizations</a:t>
            </a:r>
          </a:p>
          <a:p>
            <a:pPr>
              <a:defRPr/>
            </a:pPr>
            <a:endParaRPr lang="en-US" sz="1050" dirty="0">
              <a:latin typeface="Arial" pitchFamily="34" charset="0"/>
              <a:ea typeface="ＭＳ Ｐゴシック" charset="0"/>
              <a:cs typeface="Arial" pitchFamily="34" charset="0"/>
            </a:endParaRPr>
          </a:p>
          <a:p>
            <a:pPr>
              <a:defRPr/>
            </a:pPr>
            <a:r>
              <a:rPr lang="en-US" sz="2000" dirty="0">
                <a:latin typeface="Arial" pitchFamily="34" charset="0"/>
                <a:ea typeface="ＭＳ Ｐゴシック" charset="0"/>
                <a:cs typeface="Arial" pitchFamily="34" charset="0"/>
              </a:rPr>
              <a:t>			</a:t>
            </a:r>
          </a:p>
          <a:p>
            <a:pPr>
              <a:buFontTx/>
              <a:buChar char="-"/>
              <a:defRPr/>
            </a:pPr>
            <a:endParaRPr lang="en-US" sz="2000" dirty="0">
              <a:latin typeface="Arial" pitchFamily="34" charset="0"/>
              <a:ea typeface="ＭＳ Ｐゴシック" charset="0"/>
              <a:cs typeface="Arial" pitchFamily="34" charset="0"/>
            </a:endParaRPr>
          </a:p>
          <a:p>
            <a:pPr>
              <a:buFontTx/>
              <a:buChar char="-"/>
              <a:defRPr/>
            </a:pPr>
            <a:endParaRPr lang="en-US" sz="800" dirty="0">
              <a:latin typeface="Arial" pitchFamily="34" charset="0"/>
              <a:ea typeface="ＭＳ Ｐゴシック" charset="0"/>
              <a:cs typeface="Arial" pitchFamily="34" charset="0"/>
            </a:endParaRPr>
          </a:p>
          <a:p>
            <a:pPr>
              <a:buFontTx/>
              <a:buChar char="-"/>
              <a:defRPr/>
            </a:pPr>
            <a:endParaRPr lang="en-US" sz="2000" dirty="0">
              <a:latin typeface="Arial" pitchFamily="34" charset="0"/>
              <a:ea typeface="ＭＳ Ｐゴシック" charset="0"/>
              <a:cs typeface="Arial" pitchFamily="34" charset="0"/>
            </a:endParaRPr>
          </a:p>
          <a:p>
            <a:pPr>
              <a:buFontTx/>
              <a:buChar char="-"/>
              <a:defRPr/>
            </a:pPr>
            <a:endParaRPr lang="en-US" sz="2000"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defRPr/>
            </a:pPr>
            <a:endParaRPr lang="en-US" dirty="0">
              <a:latin typeface="Arial" pitchFamily="34" charset="0"/>
              <a:ea typeface="ＭＳ Ｐゴシック" charset="0"/>
              <a:cs typeface="Arial" pitchFamily="34" charset="0"/>
            </a:endParaRPr>
          </a:p>
        </p:txBody>
      </p:sp>
      <p:sp>
        <p:nvSpPr>
          <p:cNvPr id="7" name="Title 2"/>
          <p:cNvSpPr>
            <a:spLocks noGrp="1"/>
          </p:cNvSpPr>
          <p:nvPr>
            <p:ph type="title"/>
          </p:nvPr>
        </p:nvSpPr>
        <p:spPr/>
        <p:txBody>
          <a:bodyPr>
            <a:noAutofit/>
          </a:bodyPr>
          <a:lstStyle/>
          <a:p>
            <a:pPr eaLnBrk="1" fontAlgn="auto" hangingPunct="1">
              <a:spcAft>
                <a:spcPts val="0"/>
              </a:spcAft>
              <a:defRPr/>
            </a:pPr>
            <a: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4 </a:t>
            </a:r>
            <a:b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[Collective Bargaining]</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2268538"/>
            <a:ext cx="8839200" cy="3598862"/>
          </a:xfrm>
          <a:prstGeom prst="rect">
            <a:avLst/>
          </a:prstGeom>
          <a:noFill/>
        </p:spPr>
        <p:txBody>
          <a:bodyPr>
            <a:spAutoFit/>
          </a:bodyPr>
          <a:lstStyle/>
          <a:p>
            <a:pPr fontAlgn="auto">
              <a:lnSpc>
                <a:spcPct val="90000"/>
              </a:lnSpc>
              <a:spcAft>
                <a:spcPts val="0"/>
              </a:spcAft>
              <a:buClr>
                <a:schemeClr val="accent3"/>
              </a:buClr>
              <a:buFont typeface="Wingdings 2"/>
              <a:buNone/>
              <a:defRPr/>
            </a:pPr>
            <a:endParaRPr lang="en-GB" sz="1200" dirty="0">
              <a:solidFill>
                <a:schemeClr val="accent1">
                  <a:lumMod val="50000"/>
                </a:schemeClr>
              </a:solidFill>
            </a:endParaRPr>
          </a:p>
          <a:p>
            <a:pPr marL="640080" lvl="1" indent="-246888" fontAlgn="auto">
              <a:spcAft>
                <a:spcPts val="0"/>
              </a:spcAft>
              <a:buFont typeface="Arial" pitchFamily="34" charset="0"/>
              <a:buChar char="•"/>
              <a:defRPr/>
            </a:pPr>
            <a:endParaRPr lang="en-GB" sz="3200" dirty="0"/>
          </a:p>
          <a:p>
            <a:pPr marL="640080" lvl="1" indent="-246888" fontAlgn="auto">
              <a:spcAft>
                <a:spcPts val="0"/>
              </a:spcAft>
              <a:buFont typeface="Arial" pitchFamily="34" charset="0"/>
              <a:buChar char="•"/>
              <a:defRPr/>
            </a:pPr>
            <a:r>
              <a:rPr lang="en-GB" sz="3200" dirty="0"/>
              <a:t>Collective Bargaining is Voluntary </a:t>
            </a:r>
          </a:p>
          <a:p>
            <a:pPr marL="640080" lvl="1" indent="-246888" fontAlgn="auto">
              <a:spcAft>
                <a:spcPts val="0"/>
              </a:spcAft>
              <a:defRPr/>
            </a:pPr>
            <a:endParaRPr lang="en-GB" sz="1600" dirty="0"/>
          </a:p>
          <a:p>
            <a:pPr lvl="2" indent="-246888" fontAlgn="auto">
              <a:spcAft>
                <a:spcPts val="0"/>
              </a:spcAft>
              <a:buFont typeface="Arial" pitchFamily="34" charset="0"/>
              <a:buChar char="•"/>
              <a:defRPr/>
            </a:pPr>
            <a:r>
              <a:rPr lang="en-GB" sz="2800" dirty="0"/>
              <a:t>No duty to use compulsory means</a:t>
            </a:r>
          </a:p>
          <a:p>
            <a:pPr lvl="2" indent="-246888" fontAlgn="auto">
              <a:spcAft>
                <a:spcPts val="0"/>
              </a:spcAft>
              <a:defRPr/>
            </a:pPr>
            <a:endParaRPr lang="en-GB" sz="1000" dirty="0"/>
          </a:p>
          <a:p>
            <a:pPr lvl="2" indent="-246888" fontAlgn="auto">
              <a:spcAft>
                <a:spcPts val="0"/>
              </a:spcAft>
              <a:buFont typeface="Arial" pitchFamily="34" charset="0"/>
              <a:buChar char="•"/>
              <a:defRPr/>
            </a:pPr>
            <a:r>
              <a:rPr lang="en-GB" sz="2800" dirty="0"/>
              <a:t>No overly detailed regulation </a:t>
            </a:r>
          </a:p>
          <a:p>
            <a:pPr lvl="2" indent="-246888" fontAlgn="auto">
              <a:spcAft>
                <a:spcPts val="0"/>
              </a:spcAft>
              <a:defRPr/>
            </a:pPr>
            <a:endParaRPr lang="en-GB" sz="1000" dirty="0"/>
          </a:p>
          <a:p>
            <a:pPr lvl="2" indent="-246888" fontAlgn="auto">
              <a:spcAft>
                <a:spcPts val="0"/>
              </a:spcAft>
              <a:buFont typeface="Arial" pitchFamily="34" charset="0"/>
              <a:buChar char="•"/>
              <a:defRPr/>
            </a:pPr>
            <a:r>
              <a:rPr lang="en-GB" sz="2800" dirty="0"/>
              <a:t>The level of negotiation should not be imposed</a:t>
            </a:r>
          </a:p>
          <a:p>
            <a:pPr>
              <a:buFontTx/>
              <a:buChar char="-"/>
              <a:defRPr/>
            </a:pPr>
            <a:endParaRPr lang="en-US" dirty="0">
              <a:latin typeface="Arial" pitchFamily="34" charset="0"/>
              <a:ea typeface="ＭＳ Ｐゴシック" charset="0"/>
              <a:cs typeface="Arial" pitchFamily="34" charset="0"/>
            </a:endParaRPr>
          </a:p>
          <a:p>
            <a:pPr>
              <a:defRPr/>
            </a:pPr>
            <a:endParaRPr lang="en-US" sz="900" dirty="0">
              <a:latin typeface="Arial" pitchFamily="34" charset="0"/>
              <a:ea typeface="ＭＳ Ｐゴシック" charset="0"/>
              <a:cs typeface="Arial" pitchFamily="34" charset="0"/>
            </a:endParaRPr>
          </a:p>
        </p:txBody>
      </p:sp>
      <p:sp>
        <p:nvSpPr>
          <p:cNvPr id="7" name="Title 2"/>
          <p:cNvSpPr>
            <a:spLocks noGrp="1"/>
          </p:cNvSpPr>
          <p:nvPr>
            <p:ph type="title"/>
          </p:nvPr>
        </p:nvSpPr>
        <p:spPr/>
        <p:txBody>
          <a:bodyPr>
            <a:noAutofit/>
          </a:bodyPr>
          <a:lstStyle/>
          <a:p>
            <a:pPr eaLnBrk="1" fontAlgn="auto" hangingPunct="1">
              <a:spcAft>
                <a:spcPts val="0"/>
              </a:spcAft>
              <a:defRPr/>
            </a:pPr>
            <a: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4 </a:t>
            </a:r>
            <a:b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[Collective Bargaining]</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438400"/>
            <a:ext cx="8839200" cy="6434138"/>
          </a:xfrm>
          <a:prstGeom prst="rect">
            <a:avLst/>
          </a:prstGeom>
          <a:noFill/>
        </p:spPr>
        <p:txBody>
          <a:bodyPr>
            <a:spAutoFit/>
          </a:bodyPr>
          <a:lstStyle/>
          <a:p>
            <a:pPr>
              <a:defRPr/>
            </a:pPr>
            <a:endParaRPr lang="en-US" sz="1050" dirty="0">
              <a:latin typeface="Arial" pitchFamily="34" charset="0"/>
              <a:ea typeface="ＭＳ Ｐゴシック" charset="0"/>
              <a:cs typeface="Arial" pitchFamily="34" charset="0"/>
            </a:endParaRPr>
          </a:p>
          <a:p>
            <a:pPr>
              <a:defRPr/>
            </a:pPr>
            <a:endParaRPr lang="en-US" sz="2800" dirty="0">
              <a:latin typeface="Arial" pitchFamily="34" charset="0"/>
              <a:ea typeface="ＭＳ Ｐゴシック" charset="0"/>
              <a:cs typeface="Arial" pitchFamily="34" charset="0"/>
            </a:endParaRPr>
          </a:p>
          <a:p>
            <a:pPr algn="just">
              <a:lnSpc>
                <a:spcPct val="90000"/>
              </a:lnSpc>
              <a:buFont typeface="Arial" pitchFamily="34" charset="0"/>
              <a:buChar char="•"/>
              <a:defRPr/>
            </a:pPr>
            <a:r>
              <a:rPr lang="en-US" sz="3200" dirty="0"/>
              <a:t>It is the responsibility of the State to promote Voluntary Collective Bargaining</a:t>
            </a:r>
          </a:p>
          <a:p>
            <a:pPr algn="just">
              <a:lnSpc>
                <a:spcPct val="90000"/>
              </a:lnSpc>
              <a:buFont typeface="Arial" pitchFamily="34" charset="0"/>
              <a:buChar char="•"/>
              <a:defRPr/>
            </a:pPr>
            <a:endParaRPr lang="en-US" sz="3200" dirty="0"/>
          </a:p>
          <a:p>
            <a:pPr algn="just">
              <a:lnSpc>
                <a:spcPct val="90000"/>
              </a:lnSpc>
              <a:buFont typeface="Arial" pitchFamily="34" charset="0"/>
              <a:buChar char="•"/>
              <a:defRPr/>
            </a:pPr>
            <a:r>
              <a:rPr lang="en-US" sz="3200" dirty="0"/>
              <a:t>State can  provide facilitation services to promote voluntary collective bargaining</a:t>
            </a:r>
          </a:p>
          <a:p>
            <a:pPr algn="just">
              <a:lnSpc>
                <a:spcPct val="90000"/>
              </a:lnSpc>
              <a:buFont typeface="Arial" pitchFamily="34" charset="0"/>
              <a:buChar char="•"/>
              <a:defRPr/>
            </a:pPr>
            <a:endParaRPr lang="en-US" sz="3200" b="1" dirty="0"/>
          </a:p>
          <a:p>
            <a:pPr algn="just">
              <a:lnSpc>
                <a:spcPct val="90000"/>
              </a:lnSpc>
              <a:buFont typeface="Arial" pitchFamily="34" charset="0"/>
              <a:buChar char="•"/>
              <a:defRPr/>
            </a:pPr>
            <a:endParaRPr lang="en-GB" sz="3200" b="1" dirty="0"/>
          </a:p>
          <a:p>
            <a:pPr>
              <a:defRPr/>
            </a:pPr>
            <a:endParaRPr lang="en-US" sz="1100" dirty="0">
              <a:latin typeface="Arial" pitchFamily="34" charset="0"/>
              <a:ea typeface="ＭＳ Ｐゴシック" charset="0"/>
              <a:cs typeface="Arial" pitchFamily="34" charset="0"/>
            </a:endParaRPr>
          </a:p>
          <a:p>
            <a:pPr>
              <a:defRPr/>
            </a:pPr>
            <a:r>
              <a:rPr lang="en-US" dirty="0">
                <a:latin typeface="Arial" pitchFamily="34" charset="0"/>
                <a:ea typeface="ＭＳ Ｐゴシック" charset="0"/>
                <a:cs typeface="Arial" pitchFamily="34" charset="0"/>
              </a:rPr>
              <a:t>			</a:t>
            </a: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900"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2800" dirty="0">
              <a:latin typeface="Arial" pitchFamily="34" charset="0"/>
              <a:ea typeface="ＭＳ Ｐゴシック" charset="0"/>
              <a:cs typeface="Arial" pitchFamily="34" charset="0"/>
            </a:endParaRPr>
          </a:p>
          <a:p>
            <a:pPr>
              <a:defRPr/>
            </a:pPr>
            <a:endParaRPr lang="en-US" sz="2800" dirty="0">
              <a:latin typeface="Arial" pitchFamily="34" charset="0"/>
              <a:ea typeface="ＭＳ Ｐゴシック" charset="0"/>
              <a:cs typeface="Arial" pitchFamily="34" charset="0"/>
            </a:endParaRPr>
          </a:p>
        </p:txBody>
      </p:sp>
      <p:sp>
        <p:nvSpPr>
          <p:cNvPr id="7" name="Title 2"/>
          <p:cNvSpPr>
            <a:spLocks noGrp="1"/>
          </p:cNvSpPr>
          <p:nvPr>
            <p:ph type="title"/>
          </p:nvPr>
        </p:nvSpPr>
        <p:spPr/>
        <p:txBody>
          <a:bodyPr>
            <a:noAutofit/>
          </a:bodyPr>
          <a:lstStyle/>
          <a:p>
            <a:pPr eaLnBrk="1" fontAlgn="auto" hangingPunct="1">
              <a:spcAft>
                <a:spcPts val="0"/>
              </a:spcAft>
              <a:defRPr/>
            </a:pPr>
            <a: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4 </a:t>
            </a:r>
            <a:b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[Collective Bargaining]</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438400"/>
            <a:ext cx="8839200" cy="7210425"/>
          </a:xfrm>
          <a:prstGeom prst="rect">
            <a:avLst/>
          </a:prstGeom>
          <a:noFill/>
        </p:spPr>
        <p:txBody>
          <a:bodyPr>
            <a:spAutoFit/>
          </a:bodyPr>
          <a:lstStyle/>
          <a:p>
            <a:pPr>
              <a:defRPr/>
            </a:pPr>
            <a:endParaRPr lang="en-US" sz="1050" dirty="0">
              <a:latin typeface="Arial" pitchFamily="34" charset="0"/>
              <a:ea typeface="ＭＳ Ｐゴシック" charset="0"/>
              <a:cs typeface="Arial" pitchFamily="34" charset="0"/>
            </a:endParaRPr>
          </a:p>
          <a:p>
            <a:pPr>
              <a:defRPr/>
            </a:pPr>
            <a:endParaRPr lang="en-US" sz="1800" dirty="0">
              <a:latin typeface="Arial" pitchFamily="34" charset="0"/>
              <a:ea typeface="ＭＳ Ｐゴシック" charset="0"/>
              <a:cs typeface="Arial" pitchFamily="34" charset="0"/>
            </a:endParaRPr>
          </a:p>
          <a:p>
            <a:pPr algn="just">
              <a:lnSpc>
                <a:spcPct val="90000"/>
              </a:lnSpc>
              <a:buFont typeface="Arial" pitchFamily="34" charset="0"/>
              <a:buChar char="•"/>
              <a:defRPr/>
            </a:pPr>
            <a:r>
              <a:rPr lang="en-US" b="1" dirty="0"/>
              <a:t>The State has the obligation to adopt measures to facilitate voluntary collective bargaining:</a:t>
            </a:r>
          </a:p>
          <a:p>
            <a:pPr lvl="1" algn="just">
              <a:lnSpc>
                <a:spcPct val="90000"/>
              </a:lnSpc>
              <a:buFont typeface="Arial" pitchFamily="34" charset="0"/>
              <a:buChar char="•"/>
              <a:defRPr/>
            </a:pPr>
            <a:r>
              <a:rPr lang="en-US" dirty="0"/>
              <a:t>Negotiation in good faith</a:t>
            </a:r>
          </a:p>
          <a:p>
            <a:pPr lvl="1" algn="just">
              <a:lnSpc>
                <a:spcPct val="90000"/>
              </a:lnSpc>
              <a:buFont typeface="Arial" pitchFamily="34" charset="0"/>
              <a:buChar char="•"/>
              <a:defRPr/>
            </a:pPr>
            <a:r>
              <a:rPr lang="en-US" dirty="0"/>
              <a:t>Conciliation, mediation</a:t>
            </a:r>
          </a:p>
          <a:p>
            <a:pPr lvl="1" algn="just">
              <a:lnSpc>
                <a:spcPct val="90000"/>
              </a:lnSpc>
              <a:buFont typeface="Arial" pitchFamily="34" charset="0"/>
              <a:buChar char="•"/>
              <a:defRPr/>
            </a:pPr>
            <a:r>
              <a:rPr lang="en-US" dirty="0"/>
              <a:t>Arbitration</a:t>
            </a:r>
          </a:p>
          <a:p>
            <a:pPr lvl="1" algn="just">
              <a:lnSpc>
                <a:spcPct val="90000"/>
              </a:lnSpc>
              <a:buFont typeface="Arial" pitchFamily="34" charset="0"/>
              <a:buChar char="•"/>
              <a:defRPr/>
            </a:pPr>
            <a:r>
              <a:rPr lang="en-US" dirty="0"/>
              <a:t>Rules of procedure</a:t>
            </a:r>
          </a:p>
          <a:p>
            <a:pPr lvl="1" algn="just">
              <a:lnSpc>
                <a:spcPct val="90000"/>
              </a:lnSpc>
              <a:buFont typeface="Arial" pitchFamily="34" charset="0"/>
              <a:buChar char="•"/>
              <a:defRPr/>
            </a:pPr>
            <a:r>
              <a:rPr lang="en-US" dirty="0"/>
              <a:t>Information</a:t>
            </a:r>
          </a:p>
          <a:p>
            <a:pPr lvl="1" algn="just">
              <a:lnSpc>
                <a:spcPct val="90000"/>
              </a:lnSpc>
              <a:buFont typeface="Arial" pitchFamily="34" charset="0"/>
              <a:buChar char="•"/>
              <a:defRPr/>
            </a:pPr>
            <a:r>
              <a:rPr lang="en-US" dirty="0"/>
              <a:t>Recognition of representative organizations for exclusive bargaining rights</a:t>
            </a:r>
          </a:p>
          <a:p>
            <a:pPr algn="just">
              <a:lnSpc>
                <a:spcPct val="90000"/>
              </a:lnSpc>
              <a:buFont typeface="Arial" pitchFamily="34" charset="0"/>
              <a:buChar char="•"/>
              <a:defRPr/>
            </a:pPr>
            <a:endParaRPr lang="en-US" sz="3200" b="1" dirty="0"/>
          </a:p>
          <a:p>
            <a:pPr algn="just">
              <a:lnSpc>
                <a:spcPct val="90000"/>
              </a:lnSpc>
              <a:buFont typeface="Arial" pitchFamily="34" charset="0"/>
              <a:buChar char="•"/>
              <a:defRPr/>
            </a:pPr>
            <a:endParaRPr lang="en-GB" sz="3200" b="1" dirty="0"/>
          </a:p>
          <a:p>
            <a:pPr>
              <a:defRPr/>
            </a:pPr>
            <a:endParaRPr lang="en-US" sz="1100" dirty="0">
              <a:latin typeface="Arial" pitchFamily="34" charset="0"/>
              <a:ea typeface="ＭＳ Ｐゴシック" charset="0"/>
              <a:cs typeface="Arial" pitchFamily="34" charset="0"/>
            </a:endParaRPr>
          </a:p>
          <a:p>
            <a:pPr>
              <a:defRPr/>
            </a:pPr>
            <a:r>
              <a:rPr lang="en-US" dirty="0">
                <a:latin typeface="Arial" pitchFamily="34" charset="0"/>
                <a:ea typeface="ＭＳ Ｐゴシック" charset="0"/>
                <a:cs typeface="Arial" pitchFamily="34" charset="0"/>
              </a:rPr>
              <a:t>			</a:t>
            </a: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900"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2800" dirty="0">
              <a:latin typeface="Arial" pitchFamily="34" charset="0"/>
              <a:ea typeface="ＭＳ Ｐゴシック" charset="0"/>
              <a:cs typeface="Arial" pitchFamily="34" charset="0"/>
            </a:endParaRPr>
          </a:p>
          <a:p>
            <a:pPr>
              <a:defRPr/>
            </a:pPr>
            <a:endParaRPr lang="en-US" sz="2800" dirty="0">
              <a:latin typeface="Arial" pitchFamily="34" charset="0"/>
              <a:ea typeface="ＭＳ Ｐゴシック" charset="0"/>
              <a:cs typeface="Arial" pitchFamily="34" charset="0"/>
            </a:endParaRPr>
          </a:p>
        </p:txBody>
      </p:sp>
      <p:sp>
        <p:nvSpPr>
          <p:cNvPr id="7" name="Title 2"/>
          <p:cNvSpPr>
            <a:spLocks noGrp="1"/>
          </p:cNvSpPr>
          <p:nvPr>
            <p:ph type="title"/>
          </p:nvPr>
        </p:nvSpPr>
        <p:spPr/>
        <p:txBody>
          <a:bodyPr>
            <a:noAutofit/>
          </a:bodyPr>
          <a:lstStyle/>
          <a:p>
            <a:pPr eaLnBrk="1" fontAlgn="auto" hangingPunct="1">
              <a:spcAft>
                <a:spcPts val="0"/>
              </a:spcAft>
              <a:defRPr/>
            </a:pPr>
            <a: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4 </a:t>
            </a:r>
            <a:b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[Collective Bargaining]</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438400"/>
            <a:ext cx="8839200" cy="6723063"/>
          </a:xfrm>
          <a:prstGeom prst="rect">
            <a:avLst/>
          </a:prstGeom>
          <a:noFill/>
        </p:spPr>
        <p:txBody>
          <a:bodyPr>
            <a:spAutoFit/>
          </a:bodyPr>
          <a:lstStyle/>
          <a:p>
            <a:pPr>
              <a:defRPr/>
            </a:pPr>
            <a:endParaRPr lang="en-US" sz="1050" dirty="0">
              <a:latin typeface="Arial" pitchFamily="34" charset="0"/>
              <a:ea typeface="ＭＳ Ｐゴシック" charset="0"/>
              <a:cs typeface="Arial" pitchFamily="34" charset="0"/>
            </a:endParaRPr>
          </a:p>
          <a:p>
            <a:pPr>
              <a:defRPr/>
            </a:pPr>
            <a:endParaRPr lang="en-US" sz="1800" dirty="0">
              <a:latin typeface="Arial" pitchFamily="34" charset="0"/>
              <a:ea typeface="ＭＳ Ｐゴシック" charset="0"/>
              <a:cs typeface="Arial" pitchFamily="34" charset="0"/>
            </a:endParaRPr>
          </a:p>
          <a:p>
            <a:pPr algn="just">
              <a:lnSpc>
                <a:spcPct val="90000"/>
              </a:lnSpc>
              <a:buFont typeface="Arial" pitchFamily="34" charset="0"/>
              <a:buChar char="•"/>
              <a:defRPr/>
            </a:pPr>
            <a:r>
              <a:rPr lang="en-US" b="1" dirty="0"/>
              <a:t>Interventions by the Authorities Contrary to the Voluntary Nature of Collective Bargaining</a:t>
            </a:r>
          </a:p>
          <a:p>
            <a:pPr algn="just">
              <a:lnSpc>
                <a:spcPct val="90000"/>
              </a:lnSpc>
              <a:buFont typeface="Arial" pitchFamily="34" charset="0"/>
              <a:buChar char="•"/>
              <a:defRPr/>
            </a:pPr>
            <a:endParaRPr lang="en-US" dirty="0"/>
          </a:p>
          <a:p>
            <a:pPr lvl="1" algn="just">
              <a:lnSpc>
                <a:spcPct val="90000"/>
              </a:lnSpc>
              <a:buFont typeface="Arial" pitchFamily="34" charset="0"/>
              <a:buChar char="•"/>
              <a:defRPr/>
            </a:pPr>
            <a:r>
              <a:rPr lang="en-US" dirty="0"/>
              <a:t>Restricting the scope of collective bargaining</a:t>
            </a:r>
          </a:p>
          <a:p>
            <a:pPr lvl="1" algn="just">
              <a:lnSpc>
                <a:spcPct val="90000"/>
              </a:lnSpc>
              <a:buFont typeface="Arial" pitchFamily="34" charset="0"/>
              <a:buChar char="•"/>
              <a:defRPr/>
            </a:pPr>
            <a:r>
              <a:rPr lang="en-US" dirty="0"/>
              <a:t>Refusal to approve collective agreements at the discretion of the authorities</a:t>
            </a:r>
          </a:p>
          <a:p>
            <a:pPr lvl="1" algn="just">
              <a:lnSpc>
                <a:spcPct val="90000"/>
              </a:lnSpc>
              <a:buFont typeface="Arial" pitchFamily="34" charset="0"/>
              <a:buChar char="•"/>
              <a:defRPr/>
            </a:pPr>
            <a:r>
              <a:rPr lang="en-US" dirty="0"/>
              <a:t>Annulling or modifying the content of collective agreements</a:t>
            </a:r>
          </a:p>
          <a:p>
            <a:pPr lvl="1" algn="just">
              <a:lnSpc>
                <a:spcPct val="90000"/>
              </a:lnSpc>
              <a:buFont typeface="Arial" pitchFamily="34" charset="0"/>
              <a:buChar char="•"/>
              <a:defRPr/>
            </a:pPr>
            <a:r>
              <a:rPr lang="en-US" dirty="0"/>
              <a:t>Suspension of collective agreements by decree  </a:t>
            </a:r>
          </a:p>
          <a:p>
            <a:pPr algn="just">
              <a:lnSpc>
                <a:spcPct val="90000"/>
              </a:lnSpc>
              <a:buFont typeface="Arial" pitchFamily="34" charset="0"/>
              <a:buChar char="•"/>
              <a:defRPr/>
            </a:pPr>
            <a:endParaRPr lang="en-US" sz="3200" b="1" dirty="0"/>
          </a:p>
          <a:p>
            <a:pPr algn="just">
              <a:lnSpc>
                <a:spcPct val="90000"/>
              </a:lnSpc>
              <a:buFont typeface="Arial" pitchFamily="34" charset="0"/>
              <a:buChar char="•"/>
              <a:defRPr/>
            </a:pPr>
            <a:endParaRPr lang="en-GB" sz="3200" b="1" dirty="0"/>
          </a:p>
          <a:p>
            <a:pPr>
              <a:defRPr/>
            </a:pPr>
            <a:endParaRPr lang="en-US" sz="1100" dirty="0">
              <a:latin typeface="Arial" pitchFamily="34" charset="0"/>
              <a:ea typeface="ＭＳ Ｐゴシック" charset="0"/>
              <a:cs typeface="Arial" pitchFamily="34" charset="0"/>
            </a:endParaRPr>
          </a:p>
          <a:p>
            <a:pPr>
              <a:defRPr/>
            </a:pPr>
            <a:r>
              <a:rPr lang="en-US" dirty="0">
                <a:latin typeface="Arial" pitchFamily="34" charset="0"/>
                <a:ea typeface="ＭＳ Ｐゴシック" charset="0"/>
                <a:cs typeface="Arial" pitchFamily="34" charset="0"/>
              </a:rPr>
              <a:t>			</a:t>
            </a: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900"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2800" dirty="0">
              <a:latin typeface="Arial" pitchFamily="34" charset="0"/>
              <a:ea typeface="ＭＳ Ｐゴシック" charset="0"/>
              <a:cs typeface="Arial" pitchFamily="34" charset="0"/>
            </a:endParaRPr>
          </a:p>
          <a:p>
            <a:pPr>
              <a:defRPr/>
            </a:pPr>
            <a:endParaRPr lang="en-US" sz="2800" dirty="0">
              <a:latin typeface="Arial" pitchFamily="34" charset="0"/>
              <a:ea typeface="ＭＳ Ｐゴシック" charset="0"/>
              <a:cs typeface="Arial" pitchFamily="34" charset="0"/>
            </a:endParaRPr>
          </a:p>
        </p:txBody>
      </p:sp>
      <p:sp>
        <p:nvSpPr>
          <p:cNvPr id="7" name="Title 2"/>
          <p:cNvSpPr>
            <a:spLocks noGrp="1"/>
          </p:cNvSpPr>
          <p:nvPr>
            <p:ph type="title"/>
          </p:nvPr>
        </p:nvSpPr>
        <p:spPr/>
        <p:txBody>
          <a:bodyPr>
            <a:noAutofit/>
          </a:bodyPr>
          <a:lstStyle/>
          <a:p>
            <a:pPr eaLnBrk="1" fontAlgn="auto" hangingPunct="1">
              <a:spcAft>
                <a:spcPts val="0"/>
              </a:spcAft>
              <a:defRPr/>
            </a:pPr>
            <a: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4 </a:t>
            </a:r>
            <a:b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[Collective Bargaining]</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4"/>
          <p:cNvSpPr txBox="1">
            <a:spLocks noChangeArrowheads="1"/>
          </p:cNvSpPr>
          <p:nvPr/>
        </p:nvSpPr>
        <p:spPr bwMode="auto">
          <a:xfrm>
            <a:off x="571472" y="2535260"/>
            <a:ext cx="8072494" cy="4108450"/>
          </a:xfrm>
          <a:prstGeom prst="rect">
            <a:avLst/>
          </a:prstGeom>
          <a:noFill/>
          <a:ln w="9525">
            <a:noFill/>
            <a:miter lim="800000"/>
            <a:headEnd/>
            <a:tailEnd/>
          </a:ln>
        </p:spPr>
        <p:txBody>
          <a:bodyPr wrap="square">
            <a:spAutoFit/>
          </a:bodyPr>
          <a:lstStyle/>
          <a:p>
            <a:pPr marL="327025" lvl="1" indent="-246063"/>
            <a:r>
              <a:rPr lang="en-GB" b="1" u="sng" dirty="0">
                <a:latin typeface="Arial" charset="0"/>
                <a:cs typeface="Arial" charset="0"/>
              </a:rPr>
              <a:t>Local Application</a:t>
            </a:r>
          </a:p>
          <a:p>
            <a:pPr marL="327025" lvl="1" indent="-246063"/>
            <a:endParaRPr lang="en-GB" sz="1100" b="1" dirty="0">
              <a:latin typeface="Arial" charset="0"/>
              <a:cs typeface="Arial" charset="0"/>
            </a:endParaRPr>
          </a:p>
          <a:p>
            <a:pPr marL="327025" lvl="1" indent="-246063"/>
            <a:r>
              <a:rPr lang="en-GB" b="1" dirty="0">
                <a:latin typeface="Arial" charset="0"/>
                <a:cs typeface="Arial" charset="0"/>
              </a:rPr>
              <a:t>1987 Constitution</a:t>
            </a:r>
          </a:p>
          <a:p>
            <a:pPr marL="327025" lvl="1" indent="-246063">
              <a:buFont typeface="Arial" charset="0"/>
              <a:buChar char="•"/>
            </a:pPr>
            <a:r>
              <a:rPr lang="en-GB" dirty="0">
                <a:latin typeface="Arial" charset="0"/>
                <a:cs typeface="Arial" charset="0"/>
              </a:rPr>
              <a:t>Individual and collective rights of workers</a:t>
            </a:r>
          </a:p>
          <a:p>
            <a:pPr marL="327025" lvl="1" indent="-246063" algn="just">
              <a:buFont typeface="Arial" charset="0"/>
              <a:buChar char="•"/>
            </a:pPr>
            <a:r>
              <a:rPr lang="en-GB" dirty="0">
                <a:latin typeface="Arial" charset="0"/>
                <a:cs typeface="Arial" charset="0"/>
              </a:rPr>
              <a:t>State guarantees the rights of all workers to self-organization, collective bargaining and negotiations, and peaceful concerted activities, including the right to strike in accordance with law</a:t>
            </a:r>
          </a:p>
          <a:p>
            <a:pPr marL="327025" lvl="1" indent="-246063" algn="just">
              <a:buFont typeface="Arial" charset="0"/>
              <a:buChar char="•"/>
            </a:pPr>
            <a:r>
              <a:rPr lang="en-GB" dirty="0">
                <a:latin typeface="Arial" charset="0"/>
                <a:cs typeface="Arial" charset="0"/>
              </a:rPr>
              <a:t>State shall promote preferential use of voluntary modes of settling disputes, including conciliation</a:t>
            </a:r>
          </a:p>
          <a:p>
            <a:pPr>
              <a:buFontTx/>
              <a:buChar char="-"/>
            </a:pPr>
            <a:endParaRPr lang="en-US" dirty="0">
              <a:latin typeface="Arial" charset="0"/>
              <a:cs typeface="Arial" charset="0"/>
            </a:endParaRPr>
          </a:p>
          <a:p>
            <a:endParaRPr lang="en-US" sz="900" dirty="0">
              <a:latin typeface="Arial" charset="0"/>
              <a:cs typeface="Arial" charset="0"/>
            </a:endParaRPr>
          </a:p>
        </p:txBody>
      </p:sp>
      <p:sp>
        <p:nvSpPr>
          <p:cNvPr id="7" name="Title 2"/>
          <p:cNvSpPr>
            <a:spLocks noGrp="1"/>
          </p:cNvSpPr>
          <p:nvPr>
            <p:ph type="title"/>
          </p:nvPr>
        </p:nvSpPr>
        <p:spPr/>
        <p:txBody>
          <a:bodyPr>
            <a:noAutofit/>
          </a:bodyPr>
          <a:lstStyle/>
          <a:p>
            <a:pPr eaLnBrk="1" fontAlgn="auto" hangingPunct="1">
              <a:spcAft>
                <a:spcPts val="0"/>
              </a:spcAft>
              <a:defRPr/>
            </a:pPr>
            <a: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4 </a:t>
            </a:r>
            <a:b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[Collective Bargaining]</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4"/>
          <p:cNvSpPr txBox="1">
            <a:spLocks noChangeArrowheads="1"/>
          </p:cNvSpPr>
          <p:nvPr/>
        </p:nvSpPr>
        <p:spPr bwMode="auto">
          <a:xfrm>
            <a:off x="500034" y="2214554"/>
            <a:ext cx="8267728" cy="4400550"/>
          </a:xfrm>
          <a:prstGeom prst="rect">
            <a:avLst/>
          </a:prstGeom>
          <a:noFill/>
          <a:ln w="9525">
            <a:noFill/>
            <a:miter lim="800000"/>
            <a:headEnd/>
            <a:tailEnd/>
          </a:ln>
        </p:spPr>
        <p:txBody>
          <a:bodyPr wrap="square">
            <a:spAutoFit/>
          </a:bodyPr>
          <a:lstStyle/>
          <a:p>
            <a:pPr marL="327025" lvl="1" indent="-246063"/>
            <a:r>
              <a:rPr lang="en-GB" b="1" u="sng" dirty="0">
                <a:latin typeface="Arial" charset="0"/>
                <a:cs typeface="Arial" charset="0"/>
              </a:rPr>
              <a:t>Local Application</a:t>
            </a:r>
          </a:p>
          <a:p>
            <a:pPr marL="327025" lvl="1" indent="-246063"/>
            <a:endParaRPr lang="en-GB" sz="1100" b="1" dirty="0">
              <a:latin typeface="Arial" charset="0"/>
              <a:cs typeface="Arial" charset="0"/>
            </a:endParaRPr>
          </a:p>
          <a:p>
            <a:pPr marL="327025" lvl="1" indent="-246063">
              <a:buFont typeface="Arial" charset="0"/>
              <a:buChar char="•"/>
            </a:pPr>
            <a:r>
              <a:rPr lang="en-GB" b="1" dirty="0" err="1">
                <a:latin typeface="Arial" charset="0"/>
                <a:cs typeface="Arial" charset="0"/>
              </a:rPr>
              <a:t>Labor</a:t>
            </a:r>
            <a:r>
              <a:rPr lang="en-GB" b="1" dirty="0">
                <a:latin typeface="Arial" charset="0"/>
                <a:cs typeface="Arial" charset="0"/>
              </a:rPr>
              <a:t> Code of the Philippines</a:t>
            </a:r>
          </a:p>
          <a:p>
            <a:pPr marL="784225" lvl="2" indent="-246063">
              <a:buFont typeface="Arial" charset="0"/>
              <a:buChar char="•"/>
            </a:pPr>
            <a:r>
              <a:rPr lang="en-GB" dirty="0">
                <a:latin typeface="Arial" charset="0"/>
                <a:cs typeface="Arial" charset="0"/>
              </a:rPr>
              <a:t>Book V [</a:t>
            </a:r>
            <a:r>
              <a:rPr lang="en-GB" dirty="0" err="1">
                <a:latin typeface="Arial" charset="0"/>
                <a:cs typeface="Arial" charset="0"/>
              </a:rPr>
              <a:t>Labor</a:t>
            </a:r>
            <a:r>
              <a:rPr lang="en-GB" dirty="0">
                <a:latin typeface="Arial" charset="0"/>
                <a:cs typeface="Arial" charset="0"/>
              </a:rPr>
              <a:t> Relations] </a:t>
            </a:r>
          </a:p>
          <a:p>
            <a:pPr marL="784225" lvl="2" indent="-246063"/>
            <a:endParaRPr lang="en-GB" sz="1000" dirty="0">
              <a:latin typeface="Arial" charset="0"/>
              <a:cs typeface="Arial" charset="0"/>
            </a:endParaRPr>
          </a:p>
          <a:p>
            <a:pPr marL="327025" lvl="1" indent="-246063">
              <a:buFont typeface="Arial" charset="0"/>
              <a:buChar char="•"/>
            </a:pPr>
            <a:r>
              <a:rPr lang="en-GB" b="1" dirty="0">
                <a:latin typeface="Arial" charset="0"/>
                <a:cs typeface="Arial" charset="0"/>
              </a:rPr>
              <a:t>RA 9481 [Strengthening Right to Self Organization]</a:t>
            </a:r>
          </a:p>
          <a:p>
            <a:pPr marL="327025" lvl="1" indent="-246063"/>
            <a:endParaRPr lang="en-GB" sz="1000" b="1" dirty="0">
              <a:latin typeface="Arial" charset="0"/>
              <a:cs typeface="Arial" charset="0"/>
            </a:endParaRPr>
          </a:p>
          <a:p>
            <a:pPr marL="327025" lvl="1" indent="-246063">
              <a:buFont typeface="Arial" charset="0"/>
              <a:buChar char="•"/>
            </a:pPr>
            <a:r>
              <a:rPr lang="en-GB" b="1" dirty="0">
                <a:latin typeface="Arial" charset="0"/>
                <a:cs typeface="Arial" charset="0"/>
              </a:rPr>
              <a:t>DOLE Issuances</a:t>
            </a:r>
          </a:p>
          <a:p>
            <a:pPr marL="784225" lvl="2" indent="-246063">
              <a:buFont typeface="Arial" charset="0"/>
              <a:buChar char="•"/>
            </a:pPr>
            <a:r>
              <a:rPr lang="en-GB" dirty="0">
                <a:latin typeface="Arial" charset="0"/>
                <a:cs typeface="Arial" charset="0"/>
              </a:rPr>
              <a:t>DO 40-03, Rule VII [Voluntary Recognition]</a:t>
            </a:r>
          </a:p>
          <a:p>
            <a:pPr marL="784225" lvl="2" indent="-246063">
              <a:buFont typeface="Arial" charset="0"/>
              <a:buChar char="•"/>
            </a:pPr>
            <a:r>
              <a:rPr lang="en-GB" dirty="0">
                <a:latin typeface="Arial" charset="0"/>
                <a:cs typeface="Arial" charset="0"/>
              </a:rPr>
              <a:t>DO 107-10 [Single Entry Approach]</a:t>
            </a:r>
          </a:p>
          <a:p>
            <a:pPr marL="784225" lvl="2" indent="-246063">
              <a:buFont typeface="Arial" charset="0"/>
              <a:buChar char="•"/>
            </a:pPr>
            <a:r>
              <a:rPr lang="en-GB" dirty="0">
                <a:latin typeface="Arial" charset="0"/>
                <a:cs typeface="Arial" charset="0"/>
              </a:rPr>
              <a:t>DO 40-g-03 [Assumption of Jurisdiction]</a:t>
            </a:r>
          </a:p>
          <a:p>
            <a:pPr marL="327025" lvl="1" indent="-246063">
              <a:buFont typeface="Arial" charset="0"/>
              <a:buChar char="•"/>
            </a:pPr>
            <a:endParaRPr lang="en-GB" dirty="0">
              <a:latin typeface="Arial" charset="0"/>
              <a:cs typeface="Arial" charset="0"/>
            </a:endParaRPr>
          </a:p>
          <a:p>
            <a:pPr>
              <a:buFontTx/>
              <a:buChar char="-"/>
            </a:pPr>
            <a:endParaRPr lang="en-US" dirty="0">
              <a:latin typeface="Arial" charset="0"/>
              <a:cs typeface="Arial" charset="0"/>
            </a:endParaRPr>
          </a:p>
          <a:p>
            <a:endParaRPr lang="en-US" sz="900" dirty="0">
              <a:latin typeface="Arial" charset="0"/>
              <a:cs typeface="Arial" charset="0"/>
            </a:endParaRPr>
          </a:p>
        </p:txBody>
      </p:sp>
      <p:sp>
        <p:nvSpPr>
          <p:cNvPr id="7" name="Title 2"/>
          <p:cNvSpPr>
            <a:spLocks noGrp="1"/>
          </p:cNvSpPr>
          <p:nvPr>
            <p:ph type="title"/>
          </p:nvPr>
        </p:nvSpPr>
        <p:spPr/>
        <p:txBody>
          <a:bodyPr>
            <a:noAutofit/>
          </a:bodyPr>
          <a:lstStyle/>
          <a:p>
            <a:pPr eaLnBrk="1" fontAlgn="auto" hangingPunct="1">
              <a:spcAft>
                <a:spcPts val="0"/>
              </a:spcAft>
              <a:defRPr/>
            </a:pPr>
            <a: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4 </a:t>
            </a:r>
            <a:b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[Collective Bargaining]</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4"/>
          <p:cNvSpPr txBox="1">
            <a:spLocks noChangeArrowheads="1"/>
          </p:cNvSpPr>
          <p:nvPr/>
        </p:nvSpPr>
        <p:spPr bwMode="auto">
          <a:xfrm>
            <a:off x="0" y="2514600"/>
            <a:ext cx="8839200" cy="5000625"/>
          </a:xfrm>
          <a:prstGeom prst="rect">
            <a:avLst/>
          </a:prstGeom>
          <a:noFill/>
          <a:ln w="9525">
            <a:noFill/>
            <a:miter lim="800000"/>
            <a:headEnd/>
            <a:tailEnd/>
          </a:ln>
        </p:spPr>
        <p:txBody>
          <a:bodyPr>
            <a:spAutoFit/>
          </a:bodyPr>
          <a:lstStyle/>
          <a:p>
            <a:pPr marL="327025" lvl="1" indent="-246063"/>
            <a:r>
              <a:rPr lang="en-GB" b="1" u="sng">
                <a:latin typeface="Arial" charset="0"/>
                <a:cs typeface="Arial" charset="0"/>
              </a:rPr>
              <a:t>Local Application</a:t>
            </a:r>
          </a:p>
          <a:p>
            <a:pPr marL="327025" lvl="1" indent="-246063"/>
            <a:endParaRPr lang="en-GB" sz="1100" b="1">
              <a:latin typeface="Arial" charset="0"/>
              <a:cs typeface="Arial" charset="0"/>
            </a:endParaRPr>
          </a:p>
          <a:p>
            <a:pPr marL="327025" lvl="2" indent="-246063">
              <a:buFont typeface="Arial" charset="0"/>
              <a:buChar char="•"/>
            </a:pPr>
            <a:r>
              <a:rPr lang="en-GB" b="1">
                <a:latin typeface="Arial" charset="0"/>
                <a:cs typeface="Arial" charset="0"/>
              </a:rPr>
              <a:t>DO 40-g-03 [Assumption of Jurisdiction]</a:t>
            </a:r>
          </a:p>
          <a:p>
            <a:pPr marL="327025" lvl="1" indent="-246063"/>
            <a:r>
              <a:rPr lang="en-GB">
                <a:latin typeface="Arial" charset="0"/>
                <a:cs typeface="Arial" charset="0"/>
              </a:rPr>
              <a:t>	- both parties have requested the Secretary of Labor to assume jurisdiction over the dispute</a:t>
            </a:r>
          </a:p>
          <a:p>
            <a:pPr marL="327025" lvl="1" indent="-246063"/>
            <a:r>
              <a:rPr lang="en-GB">
                <a:latin typeface="Arial" charset="0"/>
                <a:cs typeface="Arial" charset="0"/>
              </a:rPr>
              <a:t>	- after a conference called by the office of the Secretary of Labor on the propriety of its issuance, motu proprio, or upon the request or petition by either parties of the labor dispute</a:t>
            </a:r>
          </a:p>
          <a:p>
            <a:pPr marL="327025" lvl="1" indent="-246063"/>
            <a:endParaRPr lang="en-GB" sz="700">
              <a:latin typeface="Arial" charset="0"/>
              <a:cs typeface="Arial" charset="0"/>
            </a:endParaRPr>
          </a:p>
          <a:p>
            <a:pPr marL="327025" lvl="1" indent="-246063">
              <a:buFont typeface="Arial" charset="0"/>
              <a:buChar char="•"/>
            </a:pPr>
            <a:r>
              <a:rPr lang="en-GB" b="1">
                <a:latin typeface="Arial" charset="0"/>
                <a:cs typeface="Arial" charset="0"/>
              </a:rPr>
              <a:t>Industries Indispensable to National Interest</a:t>
            </a:r>
          </a:p>
          <a:p>
            <a:pPr marL="1241425" lvl="3" indent="-246063">
              <a:buFontTx/>
              <a:buChar char="-"/>
            </a:pPr>
            <a:r>
              <a:rPr lang="en-GB">
                <a:latin typeface="Arial" charset="0"/>
                <a:cs typeface="Arial" charset="0"/>
              </a:rPr>
              <a:t>Banking [General Banking Law]</a:t>
            </a:r>
          </a:p>
          <a:p>
            <a:pPr marL="1241425" lvl="3" indent="-246063">
              <a:buFontTx/>
              <a:buChar char="-"/>
            </a:pPr>
            <a:r>
              <a:rPr lang="en-GB">
                <a:latin typeface="Arial" charset="0"/>
                <a:cs typeface="Arial" charset="0"/>
              </a:rPr>
              <a:t>Based on Supreme Court Decisions</a:t>
            </a:r>
          </a:p>
          <a:p>
            <a:pPr marL="1698625" lvl="4" indent="-246063"/>
            <a:endParaRPr lang="en-GB">
              <a:latin typeface="Arial" charset="0"/>
              <a:cs typeface="Arial" charset="0"/>
            </a:endParaRPr>
          </a:p>
          <a:p>
            <a:pPr>
              <a:buFontTx/>
              <a:buChar char="-"/>
            </a:pPr>
            <a:endParaRPr lang="en-US">
              <a:latin typeface="Arial" charset="0"/>
              <a:cs typeface="Arial" charset="0"/>
            </a:endParaRPr>
          </a:p>
          <a:p>
            <a:endParaRPr lang="en-US" sz="900">
              <a:latin typeface="Arial" charset="0"/>
              <a:cs typeface="Arial" charset="0"/>
            </a:endParaRPr>
          </a:p>
        </p:txBody>
      </p:sp>
      <p:sp>
        <p:nvSpPr>
          <p:cNvPr id="7" name="Title 2"/>
          <p:cNvSpPr>
            <a:spLocks noGrp="1"/>
          </p:cNvSpPr>
          <p:nvPr>
            <p:ph type="title"/>
          </p:nvPr>
        </p:nvSpPr>
        <p:spPr/>
        <p:txBody>
          <a:bodyPr>
            <a:noAutofit/>
          </a:bodyPr>
          <a:lstStyle/>
          <a:p>
            <a:pPr eaLnBrk="1" fontAlgn="auto" hangingPunct="1">
              <a:spcAft>
                <a:spcPts val="0"/>
              </a:spcAft>
              <a:defRPr/>
            </a:pPr>
            <a: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4 </a:t>
            </a:r>
            <a:b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[Collective Bargaining]</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4"/>
          <p:cNvSpPr txBox="1">
            <a:spLocks noChangeArrowheads="1"/>
          </p:cNvSpPr>
          <p:nvPr/>
        </p:nvSpPr>
        <p:spPr bwMode="auto">
          <a:xfrm>
            <a:off x="0" y="2514600"/>
            <a:ext cx="9144000" cy="3908425"/>
          </a:xfrm>
          <a:prstGeom prst="rect">
            <a:avLst/>
          </a:prstGeom>
          <a:noFill/>
          <a:ln w="9525">
            <a:noFill/>
            <a:miter lim="800000"/>
            <a:headEnd/>
            <a:tailEnd/>
          </a:ln>
        </p:spPr>
        <p:txBody>
          <a:bodyPr>
            <a:spAutoFit/>
          </a:bodyPr>
          <a:lstStyle/>
          <a:p>
            <a:pPr marL="327025" lvl="1" indent="-246063">
              <a:defRPr/>
            </a:pPr>
            <a:r>
              <a:rPr lang="en-GB" b="1" u="sng" dirty="0">
                <a:latin typeface="Arial" charset="0"/>
                <a:cs typeface="Arial" charset="0"/>
              </a:rPr>
              <a:t>Four Situations where Compulsory Arbitration is Acceptable</a:t>
            </a:r>
          </a:p>
          <a:p>
            <a:pPr marL="327025" lvl="1" indent="-246063">
              <a:defRPr/>
            </a:pPr>
            <a:endParaRPr lang="en-GB" sz="1100" b="1" dirty="0">
              <a:latin typeface="Arial" charset="0"/>
              <a:cs typeface="Arial" charset="0"/>
            </a:endParaRPr>
          </a:p>
          <a:p>
            <a:pPr marL="327025" lvl="1" indent="-246063">
              <a:buFont typeface="Arial" charset="0"/>
              <a:buChar char="•"/>
              <a:defRPr/>
            </a:pPr>
            <a:endParaRPr lang="en-GB" sz="1050" dirty="0">
              <a:latin typeface="Arial" charset="0"/>
              <a:cs typeface="Arial" charset="0"/>
            </a:endParaRPr>
          </a:p>
          <a:p>
            <a:pPr marL="327025" lvl="1" indent="-246063">
              <a:buFont typeface="Arial" charset="0"/>
              <a:buChar char="•"/>
              <a:defRPr/>
            </a:pPr>
            <a:r>
              <a:rPr lang="en-GB" dirty="0">
                <a:latin typeface="Arial" charset="0"/>
                <a:cs typeface="Arial" charset="0"/>
              </a:rPr>
              <a:t>Essential services in the strict sense of the term</a:t>
            </a:r>
          </a:p>
          <a:p>
            <a:pPr marL="327025" lvl="1" indent="-246063">
              <a:buFont typeface="Arial" charset="0"/>
              <a:buChar char="•"/>
              <a:defRPr/>
            </a:pPr>
            <a:r>
              <a:rPr lang="en-GB" dirty="0">
                <a:latin typeface="Arial" charset="0"/>
                <a:cs typeface="Arial" charset="0"/>
              </a:rPr>
              <a:t>In disputes involving public servants engaged in the administration of the State</a:t>
            </a:r>
          </a:p>
          <a:p>
            <a:pPr marL="327025" lvl="1" indent="-246063">
              <a:buFont typeface="Arial" charset="0"/>
              <a:buChar char="•"/>
              <a:defRPr/>
            </a:pPr>
            <a:r>
              <a:rPr lang="en-GB" dirty="0">
                <a:latin typeface="Arial" charset="0"/>
                <a:cs typeface="Arial" charset="0"/>
              </a:rPr>
              <a:t>When, after protracted and fruitless negotiations, it becomes obvious that the deadlock will not be broken without some initiative by the authorities</a:t>
            </a:r>
          </a:p>
          <a:p>
            <a:pPr marL="327025" lvl="1" indent="-246063">
              <a:buFont typeface="Arial" charset="0"/>
              <a:buChar char="•"/>
              <a:defRPr/>
            </a:pPr>
            <a:r>
              <a:rPr lang="en-GB" dirty="0">
                <a:latin typeface="Arial" charset="0"/>
                <a:cs typeface="Arial" charset="0"/>
              </a:rPr>
              <a:t>In the event of acute crisis</a:t>
            </a:r>
          </a:p>
          <a:p>
            <a:pPr>
              <a:buFontTx/>
              <a:buChar char="-"/>
              <a:defRPr/>
            </a:pPr>
            <a:endParaRPr lang="en-US" dirty="0">
              <a:latin typeface="Arial" charset="0"/>
              <a:cs typeface="Arial" charset="0"/>
            </a:endParaRPr>
          </a:p>
          <a:p>
            <a:pPr>
              <a:defRPr/>
            </a:pPr>
            <a:endParaRPr lang="en-US" sz="900" dirty="0">
              <a:latin typeface="Arial" charset="0"/>
              <a:cs typeface="Arial" charset="0"/>
            </a:endParaRPr>
          </a:p>
        </p:txBody>
      </p:sp>
      <p:sp>
        <p:nvSpPr>
          <p:cNvPr id="7" name="Title 2"/>
          <p:cNvSpPr>
            <a:spLocks noGrp="1"/>
          </p:cNvSpPr>
          <p:nvPr>
            <p:ph type="title"/>
          </p:nvPr>
        </p:nvSpPr>
        <p:spPr/>
        <p:txBody>
          <a:bodyPr>
            <a:noAutofit/>
          </a:bodyPr>
          <a:lstStyle/>
          <a:p>
            <a:pPr eaLnBrk="1" fontAlgn="auto" hangingPunct="1">
              <a:spcAft>
                <a:spcPts val="0"/>
              </a:spcAft>
              <a:defRPr/>
            </a:pPr>
            <a: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 4 </a:t>
            </a:r>
            <a:br>
              <a:rPr lang="en-US"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[Collective Bargaining]</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438400"/>
            <a:ext cx="8839200" cy="6348413"/>
          </a:xfrm>
          <a:prstGeom prst="rect">
            <a:avLst/>
          </a:prstGeom>
          <a:noFill/>
        </p:spPr>
        <p:txBody>
          <a:bodyPr>
            <a:spAutoFit/>
          </a:bodyPr>
          <a:lstStyle/>
          <a:p>
            <a:pPr>
              <a:defRPr/>
            </a:pPr>
            <a:endParaRPr lang="en-US" sz="1050" dirty="0">
              <a:latin typeface="Arial" pitchFamily="34" charset="0"/>
              <a:ea typeface="ＭＳ Ｐゴシック" charset="0"/>
              <a:cs typeface="Arial" pitchFamily="34" charset="0"/>
            </a:endParaRPr>
          </a:p>
          <a:p>
            <a:pPr>
              <a:buFont typeface="Arial" pitchFamily="34" charset="0"/>
              <a:buChar char="•"/>
              <a:defRPr/>
            </a:pPr>
            <a:r>
              <a:rPr lang="en-US" sz="2800" b="1" dirty="0">
                <a:latin typeface="Arial" pitchFamily="34" charset="0"/>
                <a:ea typeface="ＭＳ Ｐゴシック" charset="0"/>
                <a:cs typeface="Arial" pitchFamily="34" charset="0"/>
              </a:rPr>
              <a:t>COVERAGE OF RIGHT TO COLLECTIVE BARGAINING</a:t>
            </a:r>
          </a:p>
          <a:p>
            <a:pPr lvl="1">
              <a:buFont typeface="Arial" pitchFamily="34" charset="0"/>
              <a:buChar char="•"/>
              <a:defRPr/>
            </a:pPr>
            <a:endParaRPr lang="en-US" dirty="0">
              <a:latin typeface="Arial" pitchFamily="34" charset="0"/>
              <a:ea typeface="ＭＳ Ｐゴシック" charset="0"/>
              <a:cs typeface="Arial" pitchFamily="34" charset="0"/>
            </a:endParaRPr>
          </a:p>
          <a:p>
            <a:pPr lvl="1">
              <a:buFont typeface="Arial" pitchFamily="34" charset="0"/>
              <a:buChar char="•"/>
              <a:defRPr/>
            </a:pPr>
            <a:r>
              <a:rPr lang="en-US" b="1" u="sng" dirty="0">
                <a:latin typeface="Arial" pitchFamily="34" charset="0"/>
                <a:ea typeface="ＭＳ Ｐゴシック" charset="0"/>
                <a:cs typeface="Arial" pitchFamily="34" charset="0"/>
              </a:rPr>
              <a:t>ALL PRIVATE AND PUBLIC WORKERS, EXCLUDING</a:t>
            </a:r>
            <a:r>
              <a:rPr lang="en-US" dirty="0">
                <a:latin typeface="Arial" pitchFamily="34" charset="0"/>
                <a:ea typeface="ＭＳ Ｐゴシック" charset="0"/>
                <a:cs typeface="Arial" pitchFamily="34" charset="0"/>
              </a:rPr>
              <a:t>:</a:t>
            </a:r>
          </a:p>
          <a:p>
            <a:pPr lvl="2">
              <a:defRPr/>
            </a:pPr>
            <a:endParaRPr lang="en-US" sz="1100" dirty="0">
              <a:latin typeface="Arial" pitchFamily="34" charset="0"/>
              <a:ea typeface="ＭＳ Ｐゴシック" charset="0"/>
              <a:cs typeface="Arial" pitchFamily="34" charset="0"/>
            </a:endParaRPr>
          </a:p>
          <a:p>
            <a:pPr marL="1371600" lvl="2" indent="-457200">
              <a:buFontTx/>
              <a:buAutoNum type="arabicPeriod"/>
              <a:defRPr/>
            </a:pPr>
            <a:r>
              <a:rPr lang="en-US" dirty="0">
                <a:latin typeface="Arial" pitchFamily="34" charset="0"/>
                <a:ea typeface="ＭＳ Ｐゴシック" charset="0"/>
                <a:cs typeface="Arial" pitchFamily="34" charset="0"/>
              </a:rPr>
              <a:t>Armed forces, </a:t>
            </a:r>
          </a:p>
          <a:p>
            <a:pPr marL="1371600" lvl="2" indent="-457200">
              <a:buFontTx/>
              <a:buAutoNum type="arabicPeriod"/>
              <a:defRPr/>
            </a:pPr>
            <a:r>
              <a:rPr lang="en-US" dirty="0">
                <a:latin typeface="Arial" pitchFamily="34" charset="0"/>
                <a:ea typeface="ＭＳ Ｐゴシック" charset="0"/>
                <a:cs typeface="Arial" pitchFamily="34" charset="0"/>
              </a:rPr>
              <a:t>Police </a:t>
            </a:r>
          </a:p>
          <a:p>
            <a:pPr marL="1371600" lvl="2" indent="-457200">
              <a:buFontTx/>
              <a:buAutoNum type="arabicPeriod"/>
              <a:defRPr/>
            </a:pPr>
            <a:r>
              <a:rPr lang="en-US" dirty="0">
                <a:latin typeface="Arial" pitchFamily="34" charset="0"/>
                <a:ea typeface="ＭＳ Ｐゴシック" charset="0"/>
                <a:cs typeface="Arial" pitchFamily="34" charset="0"/>
              </a:rPr>
              <a:t>Public servants engaged in the administration of the state</a:t>
            </a:r>
          </a:p>
          <a:p>
            <a:pPr>
              <a:defRPr/>
            </a:pPr>
            <a:endParaRPr lang="en-US" sz="1100" dirty="0">
              <a:latin typeface="Arial" pitchFamily="34" charset="0"/>
              <a:ea typeface="ＭＳ Ｐゴシック" charset="0"/>
              <a:cs typeface="Arial" pitchFamily="34" charset="0"/>
            </a:endParaRPr>
          </a:p>
          <a:p>
            <a:pPr>
              <a:defRPr/>
            </a:pPr>
            <a:r>
              <a:rPr lang="en-US" dirty="0">
                <a:latin typeface="Arial" pitchFamily="34" charset="0"/>
                <a:ea typeface="ＭＳ Ｐゴシック" charset="0"/>
                <a:cs typeface="Arial" pitchFamily="34" charset="0"/>
              </a:rPr>
              <a:t>			</a:t>
            </a: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900"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2800" dirty="0">
              <a:latin typeface="Arial" pitchFamily="34" charset="0"/>
              <a:ea typeface="ＭＳ Ｐゴシック" charset="0"/>
              <a:cs typeface="Arial" pitchFamily="34" charset="0"/>
            </a:endParaRPr>
          </a:p>
          <a:p>
            <a:pPr>
              <a:defRPr/>
            </a:pPr>
            <a:endParaRPr lang="en-US" sz="2800" dirty="0">
              <a:latin typeface="Arial" pitchFamily="34" charset="0"/>
              <a:ea typeface="ＭＳ Ｐゴシック" charset="0"/>
              <a:cs typeface="Arial" pitchFamily="34" charset="0"/>
            </a:endParaRPr>
          </a:p>
        </p:txBody>
      </p:sp>
      <p:sp>
        <p:nvSpPr>
          <p:cNvPr id="9" name="Title 2"/>
          <p:cNvSpPr>
            <a:spLocks noGrp="1"/>
          </p:cNvSpPr>
          <p:nvPr>
            <p:ph type="title"/>
          </p:nvPr>
        </p:nvSpPr>
        <p:spPr>
          <a:xfrm>
            <a:off x="500034" y="642918"/>
            <a:ext cx="6896100" cy="1081088"/>
          </a:xfrm>
        </p:spPr>
        <p:txBody>
          <a:bodyPr>
            <a:noAutofit/>
          </a:bodyPr>
          <a:lstStyle/>
          <a:p>
            <a:pPr eaLnBrk="1" fontAlgn="auto" hangingPunct="1">
              <a:spcAft>
                <a:spcPts val="0"/>
              </a:spcAft>
              <a:defRPr/>
            </a:pPr>
            <a: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Articles 5, 6</a:t>
            </a:r>
            <a:b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2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Collective Bargaining &amp; Public Servants</a:t>
            </a: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noAutofit/>
          </a:bodyPr>
          <a:lstStyle/>
          <a:p>
            <a:pPr eaLnBrk="1" fontAlgn="auto" hangingPunct="1">
              <a:spcAft>
                <a:spcPts val="0"/>
              </a:spcAft>
              <a:defRPr/>
            </a:pPr>
            <a: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Articles 5, 6</a:t>
            </a:r>
            <a:b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2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Collective Bargaining &amp; Public Servants</a:t>
            </a:r>
            <a:endParaRPr lang="en-US" sz="2400" dirty="0">
              <a:solidFill>
                <a:schemeClr val="tx1"/>
              </a:solidFill>
            </a:endParaRPr>
          </a:p>
        </p:txBody>
      </p:sp>
      <p:sp>
        <p:nvSpPr>
          <p:cNvPr id="5" name="TextBox 4"/>
          <p:cNvSpPr txBox="1"/>
          <p:nvPr/>
        </p:nvSpPr>
        <p:spPr>
          <a:xfrm>
            <a:off x="152400" y="2438400"/>
            <a:ext cx="8839200" cy="2732088"/>
          </a:xfrm>
          <a:prstGeom prst="rect">
            <a:avLst/>
          </a:prstGeom>
          <a:noFill/>
        </p:spPr>
        <p:txBody>
          <a:bodyPr>
            <a:spAutoFit/>
          </a:bodyPr>
          <a:lstStyle/>
          <a:p>
            <a:pPr>
              <a:defRPr/>
            </a:pPr>
            <a:endParaRPr lang="en-US" sz="1050" dirty="0">
              <a:latin typeface="Arial" pitchFamily="34" charset="0"/>
              <a:ea typeface="ＭＳ Ｐゴシック" charset="0"/>
              <a:cs typeface="Arial" pitchFamily="34" charset="0"/>
            </a:endParaRPr>
          </a:p>
          <a:p>
            <a:pPr>
              <a:defRPr/>
            </a:pPr>
            <a:r>
              <a:rPr lang="en-US" dirty="0">
                <a:latin typeface="Arial" pitchFamily="34" charset="0"/>
                <a:ea typeface="ＭＳ Ｐゴシック" charset="0"/>
                <a:cs typeface="Arial" pitchFamily="34" charset="0"/>
              </a:rPr>
              <a:t>			</a:t>
            </a: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900"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2800" dirty="0">
              <a:latin typeface="Arial" pitchFamily="34" charset="0"/>
              <a:ea typeface="ＭＳ Ｐゴシック" charset="0"/>
              <a:cs typeface="Arial" pitchFamily="34" charset="0"/>
            </a:endParaRPr>
          </a:p>
          <a:p>
            <a:pPr>
              <a:defRPr/>
            </a:pPr>
            <a:endParaRPr lang="en-US" sz="2800" dirty="0">
              <a:latin typeface="Arial" pitchFamily="34" charset="0"/>
              <a:ea typeface="ＭＳ Ｐゴシック" charset="0"/>
              <a:cs typeface="Arial" pitchFamily="34" charset="0"/>
            </a:endParaRPr>
          </a:p>
        </p:txBody>
      </p:sp>
      <p:sp>
        <p:nvSpPr>
          <p:cNvPr id="37892" name="TextBox 5"/>
          <p:cNvSpPr txBox="1">
            <a:spLocks noChangeArrowheads="1"/>
          </p:cNvSpPr>
          <p:nvPr/>
        </p:nvSpPr>
        <p:spPr bwMode="auto">
          <a:xfrm>
            <a:off x="304800" y="2514600"/>
            <a:ext cx="8534400" cy="4524375"/>
          </a:xfrm>
          <a:prstGeom prst="rect">
            <a:avLst/>
          </a:prstGeom>
          <a:noFill/>
          <a:ln w="9525">
            <a:noFill/>
            <a:miter lim="800000"/>
            <a:headEnd/>
            <a:tailEnd/>
          </a:ln>
        </p:spPr>
        <p:txBody>
          <a:bodyPr>
            <a:spAutoFit/>
          </a:bodyPr>
          <a:lstStyle/>
          <a:p>
            <a:r>
              <a:rPr lang="en-US" b="1" u="sng"/>
              <a:t>Local Application</a:t>
            </a:r>
          </a:p>
          <a:p>
            <a:endParaRPr lang="en-US"/>
          </a:p>
          <a:p>
            <a:pPr algn="just">
              <a:buFont typeface="Arial" charset="0"/>
              <a:buChar char="•"/>
            </a:pPr>
            <a:r>
              <a:rPr lang="en-US" b="1"/>
              <a:t>Executive Order No. 180 [01 June 1987] </a:t>
            </a:r>
            <a:r>
              <a:rPr lang="en-US"/>
              <a:t>– Providing Guidelines for the Exercise of the Right to Organize of Government Employees, Creating a Public Sector labor-Management Council, and for Other Purposes</a:t>
            </a:r>
          </a:p>
          <a:p>
            <a:pPr algn="just"/>
            <a:endParaRPr lang="en-US" sz="1400"/>
          </a:p>
          <a:p>
            <a:pPr algn="just">
              <a:buFont typeface="Arial" charset="0"/>
              <a:buChar char="•"/>
            </a:pPr>
            <a:r>
              <a:rPr lang="en-US"/>
              <a:t> </a:t>
            </a:r>
            <a:r>
              <a:rPr lang="en-US" b="1"/>
              <a:t>Civil Service Commission Amended Rules and Regulations Governing the Exercise of the Right of Government Employees to Organize</a:t>
            </a:r>
          </a:p>
          <a:p>
            <a:endParaRPr lang="en-US"/>
          </a:p>
          <a:p>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noAutofit/>
          </a:bodyPr>
          <a:lstStyle/>
          <a:p>
            <a:pPr eaLnBrk="1" fontAlgn="auto" hangingPunct="1">
              <a:spcAft>
                <a:spcPts val="0"/>
              </a:spcAft>
              <a:defRPr/>
            </a:pPr>
            <a: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Articles 5, 6</a:t>
            </a:r>
            <a:b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2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Collective Bargaining &amp; Public Servants</a:t>
            </a:r>
            <a:endParaRPr lang="en-US" sz="2400" dirty="0">
              <a:solidFill>
                <a:schemeClr val="tx1"/>
              </a:solidFill>
            </a:endParaRPr>
          </a:p>
        </p:txBody>
      </p:sp>
      <p:sp>
        <p:nvSpPr>
          <p:cNvPr id="5" name="TextBox 4"/>
          <p:cNvSpPr txBox="1"/>
          <p:nvPr/>
        </p:nvSpPr>
        <p:spPr>
          <a:xfrm>
            <a:off x="152400" y="2438400"/>
            <a:ext cx="8839200" cy="2732088"/>
          </a:xfrm>
          <a:prstGeom prst="rect">
            <a:avLst/>
          </a:prstGeom>
          <a:noFill/>
        </p:spPr>
        <p:txBody>
          <a:bodyPr>
            <a:spAutoFit/>
          </a:bodyPr>
          <a:lstStyle/>
          <a:p>
            <a:pPr>
              <a:defRPr/>
            </a:pPr>
            <a:endParaRPr lang="en-US" sz="1050" dirty="0">
              <a:latin typeface="Arial" pitchFamily="34" charset="0"/>
              <a:ea typeface="ＭＳ Ｐゴシック" charset="0"/>
              <a:cs typeface="Arial" pitchFamily="34" charset="0"/>
            </a:endParaRPr>
          </a:p>
          <a:p>
            <a:pPr>
              <a:defRPr/>
            </a:pPr>
            <a:r>
              <a:rPr lang="en-US" dirty="0">
                <a:latin typeface="Arial" pitchFamily="34" charset="0"/>
                <a:ea typeface="ＭＳ Ｐゴシック" charset="0"/>
                <a:cs typeface="Arial" pitchFamily="34" charset="0"/>
              </a:rPr>
              <a:t>			</a:t>
            </a: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900"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2800" dirty="0">
              <a:latin typeface="Arial" pitchFamily="34" charset="0"/>
              <a:ea typeface="ＭＳ Ｐゴシック" charset="0"/>
              <a:cs typeface="Arial" pitchFamily="34" charset="0"/>
            </a:endParaRPr>
          </a:p>
          <a:p>
            <a:pPr>
              <a:defRPr/>
            </a:pPr>
            <a:endParaRPr lang="en-US" sz="2800" dirty="0">
              <a:latin typeface="Arial" pitchFamily="34" charset="0"/>
              <a:ea typeface="ＭＳ Ｐゴシック" charset="0"/>
              <a:cs typeface="Arial" pitchFamily="34" charset="0"/>
            </a:endParaRPr>
          </a:p>
        </p:txBody>
      </p:sp>
      <p:sp>
        <p:nvSpPr>
          <p:cNvPr id="38916" name="TextBox 5"/>
          <p:cNvSpPr txBox="1">
            <a:spLocks noChangeArrowheads="1"/>
          </p:cNvSpPr>
          <p:nvPr/>
        </p:nvSpPr>
        <p:spPr bwMode="auto">
          <a:xfrm>
            <a:off x="304800" y="2514600"/>
            <a:ext cx="8534400" cy="4154488"/>
          </a:xfrm>
          <a:prstGeom prst="rect">
            <a:avLst/>
          </a:prstGeom>
          <a:noFill/>
          <a:ln w="9525">
            <a:noFill/>
            <a:miter lim="800000"/>
            <a:headEnd/>
            <a:tailEnd/>
          </a:ln>
        </p:spPr>
        <p:txBody>
          <a:bodyPr>
            <a:spAutoFit/>
          </a:bodyPr>
          <a:lstStyle/>
          <a:p>
            <a:r>
              <a:rPr lang="en-US" b="1" u="sng"/>
              <a:t>Local Application</a:t>
            </a:r>
          </a:p>
          <a:p>
            <a:endParaRPr lang="en-US" sz="1200"/>
          </a:p>
          <a:p>
            <a:pPr algn="just">
              <a:buFont typeface="Arial" charset="0"/>
              <a:buChar char="•"/>
            </a:pPr>
            <a:r>
              <a:rPr lang="en-US" b="1"/>
              <a:t>Executive Order No. 180 </a:t>
            </a:r>
          </a:p>
          <a:p>
            <a:pPr algn="just"/>
            <a:r>
              <a:rPr lang="en-US"/>
              <a:t>Section 3. High-level employees whose functions are normally considered policy-making or managerial or whose duties are of a highly confidential nature shall not be eligible  to join the organization of the rank-and-file government employees.</a:t>
            </a:r>
          </a:p>
          <a:p>
            <a:pPr algn="just"/>
            <a:endParaRPr lang="en-US" sz="1100"/>
          </a:p>
          <a:p>
            <a:pPr algn="just"/>
            <a:r>
              <a:rPr lang="en-US"/>
              <a:t>Section 4. The Executive Order shall not apply to the members of the Armed Forces of the Philippines, including police officers, policemen, firemen, and jail guards</a:t>
            </a:r>
          </a:p>
          <a:p>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noAutofit/>
          </a:bodyPr>
          <a:lstStyle/>
          <a:p>
            <a:pPr eaLnBrk="1" fontAlgn="auto" hangingPunct="1">
              <a:spcAft>
                <a:spcPts val="0"/>
              </a:spcAft>
              <a:defRPr/>
            </a:pPr>
            <a: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Articles 5, 6</a:t>
            </a:r>
            <a:b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2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Collective Bargaining &amp; Public Servants</a:t>
            </a:r>
            <a:endParaRPr lang="en-US" sz="2400" dirty="0">
              <a:solidFill>
                <a:schemeClr val="tx1"/>
              </a:solidFill>
            </a:endParaRPr>
          </a:p>
        </p:txBody>
      </p:sp>
      <p:sp>
        <p:nvSpPr>
          <p:cNvPr id="5" name="TextBox 4"/>
          <p:cNvSpPr txBox="1"/>
          <p:nvPr/>
        </p:nvSpPr>
        <p:spPr>
          <a:xfrm>
            <a:off x="152400" y="2438400"/>
            <a:ext cx="8839200" cy="2732088"/>
          </a:xfrm>
          <a:prstGeom prst="rect">
            <a:avLst/>
          </a:prstGeom>
          <a:noFill/>
        </p:spPr>
        <p:txBody>
          <a:bodyPr>
            <a:spAutoFit/>
          </a:bodyPr>
          <a:lstStyle/>
          <a:p>
            <a:pPr>
              <a:defRPr/>
            </a:pPr>
            <a:endParaRPr lang="en-US" sz="1050" dirty="0">
              <a:latin typeface="Arial" pitchFamily="34" charset="0"/>
              <a:ea typeface="ＭＳ Ｐゴシック" charset="0"/>
              <a:cs typeface="Arial" pitchFamily="34" charset="0"/>
            </a:endParaRPr>
          </a:p>
          <a:p>
            <a:pPr>
              <a:defRPr/>
            </a:pPr>
            <a:r>
              <a:rPr lang="en-US" dirty="0">
                <a:latin typeface="Arial" pitchFamily="34" charset="0"/>
                <a:ea typeface="ＭＳ Ｐゴシック" charset="0"/>
                <a:cs typeface="Arial" pitchFamily="34" charset="0"/>
              </a:rPr>
              <a:t>			</a:t>
            </a: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900"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2800" dirty="0">
              <a:latin typeface="Arial" pitchFamily="34" charset="0"/>
              <a:ea typeface="ＭＳ Ｐゴシック" charset="0"/>
              <a:cs typeface="Arial" pitchFamily="34" charset="0"/>
            </a:endParaRPr>
          </a:p>
          <a:p>
            <a:pPr>
              <a:defRPr/>
            </a:pPr>
            <a:endParaRPr lang="en-US" sz="2800" dirty="0">
              <a:latin typeface="Arial" pitchFamily="34" charset="0"/>
              <a:ea typeface="ＭＳ Ｐゴシック" charset="0"/>
              <a:cs typeface="Arial" pitchFamily="34" charset="0"/>
            </a:endParaRPr>
          </a:p>
        </p:txBody>
      </p:sp>
      <p:sp>
        <p:nvSpPr>
          <p:cNvPr id="39940" name="TextBox 5"/>
          <p:cNvSpPr txBox="1">
            <a:spLocks noChangeArrowheads="1"/>
          </p:cNvSpPr>
          <p:nvPr/>
        </p:nvSpPr>
        <p:spPr bwMode="auto">
          <a:xfrm>
            <a:off x="304800" y="2438400"/>
            <a:ext cx="8534400" cy="5000625"/>
          </a:xfrm>
          <a:prstGeom prst="rect">
            <a:avLst/>
          </a:prstGeom>
          <a:noFill/>
          <a:ln w="9525">
            <a:noFill/>
            <a:miter lim="800000"/>
            <a:headEnd/>
            <a:tailEnd/>
          </a:ln>
        </p:spPr>
        <p:txBody>
          <a:bodyPr>
            <a:spAutoFit/>
          </a:bodyPr>
          <a:lstStyle/>
          <a:p>
            <a:r>
              <a:rPr lang="en-US" b="1" u="sng"/>
              <a:t>Local Application</a:t>
            </a:r>
          </a:p>
          <a:p>
            <a:endParaRPr lang="en-US" sz="500"/>
          </a:p>
          <a:p>
            <a:pPr algn="just">
              <a:buFont typeface="Arial" charset="0"/>
              <a:buChar char="•"/>
            </a:pPr>
            <a:r>
              <a:rPr lang="en-US"/>
              <a:t>CSC Amended Rules, Rule II, Section 2…. The following shall not be eligible to form, join or assist any employees’ organization for purposes of collective negotiations:</a:t>
            </a:r>
          </a:p>
          <a:p>
            <a:pPr algn="just"/>
            <a:endParaRPr lang="en-US" sz="100"/>
          </a:p>
          <a:p>
            <a:pPr algn="just"/>
            <a:r>
              <a:rPr lang="en-US"/>
              <a:t>1. </a:t>
            </a:r>
            <a:r>
              <a:rPr lang="en-US" sz="2000"/>
              <a:t>high level, highly confidential and coterminous employees;</a:t>
            </a:r>
          </a:p>
          <a:p>
            <a:pPr algn="just"/>
            <a:r>
              <a:rPr lang="en-US" sz="2000"/>
              <a:t>2. members of the Armed Forces Philippines;</a:t>
            </a:r>
          </a:p>
          <a:p>
            <a:pPr algn="just"/>
            <a:r>
              <a:rPr lang="en-US" sz="2000"/>
              <a:t>3. members of the Philippine National Police;</a:t>
            </a:r>
          </a:p>
          <a:p>
            <a:pPr algn="just"/>
            <a:r>
              <a:rPr lang="en-US" sz="2000"/>
              <a:t>4. firemen;</a:t>
            </a:r>
          </a:p>
          <a:p>
            <a:pPr algn="just"/>
            <a:r>
              <a:rPr lang="en-US" sz="2000"/>
              <a:t>5. jailguards;</a:t>
            </a:r>
          </a:p>
          <a:p>
            <a:pPr algn="just"/>
            <a:r>
              <a:rPr lang="en-US" sz="2000"/>
              <a:t>6. </a:t>
            </a:r>
            <a:r>
              <a:rPr lang="en-US" sz="2000" u="sng"/>
              <a:t>Other personnel who, by nature of their functions, are authorized to carry firearms, except when there is express written approval from management.</a:t>
            </a:r>
          </a:p>
          <a:p>
            <a:pPr algn="just"/>
            <a:endParaRPr lang="en-US"/>
          </a:p>
          <a:p>
            <a:pPr algn="just"/>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438400"/>
            <a:ext cx="8839200" cy="6224588"/>
          </a:xfrm>
          <a:prstGeom prst="rect">
            <a:avLst/>
          </a:prstGeom>
          <a:noFill/>
        </p:spPr>
        <p:txBody>
          <a:bodyPr>
            <a:spAutoFit/>
          </a:bodyPr>
          <a:lstStyle/>
          <a:p>
            <a:pPr>
              <a:defRPr/>
            </a:pPr>
            <a:endParaRPr lang="en-US" sz="1050" dirty="0">
              <a:latin typeface="Arial" pitchFamily="34" charset="0"/>
              <a:ea typeface="ＭＳ Ｐゴシック" charset="0"/>
              <a:cs typeface="Arial" pitchFamily="34" charset="0"/>
            </a:endParaRPr>
          </a:p>
          <a:p>
            <a:pPr>
              <a:buFont typeface="Arial" pitchFamily="34" charset="0"/>
              <a:buChar char="•"/>
              <a:defRPr/>
            </a:pPr>
            <a:r>
              <a:rPr lang="en-US" sz="2800" b="1" dirty="0">
                <a:latin typeface="Arial" pitchFamily="34" charset="0"/>
                <a:ea typeface="ＭＳ Ｐゴシック" charset="0"/>
                <a:cs typeface="Arial" pitchFamily="34" charset="0"/>
              </a:rPr>
              <a:t>RIGHT TO STRIKE</a:t>
            </a:r>
          </a:p>
          <a:p>
            <a:pPr>
              <a:defRPr/>
            </a:pPr>
            <a:endParaRPr lang="en-US" sz="1100" dirty="0">
              <a:latin typeface="Arial" pitchFamily="34" charset="0"/>
              <a:ea typeface="ＭＳ Ｐゴシック" charset="0"/>
              <a:cs typeface="Arial" pitchFamily="34" charset="0"/>
            </a:endParaRPr>
          </a:p>
          <a:p>
            <a:pPr>
              <a:buFont typeface="Arial" pitchFamily="34" charset="0"/>
              <a:buChar char="•"/>
              <a:defRPr/>
            </a:pPr>
            <a:r>
              <a:rPr lang="en-US" dirty="0">
                <a:latin typeface="Arial" pitchFamily="34" charset="0"/>
                <a:ea typeface="ＭＳ Ｐゴシック" charset="0"/>
                <a:cs typeface="Arial" pitchFamily="34" charset="0"/>
              </a:rPr>
              <a:t>Recognition of the Principles of Freedom of Association and Collective Bargaining in cases of public servants does not necessarily imply the right to strike</a:t>
            </a:r>
          </a:p>
          <a:p>
            <a:pPr>
              <a:buFont typeface="Arial" pitchFamily="34" charset="0"/>
              <a:buChar char="•"/>
              <a:defRPr/>
            </a:pPr>
            <a:endParaRPr lang="en-US" sz="1600" dirty="0">
              <a:latin typeface="Arial" pitchFamily="34" charset="0"/>
              <a:ea typeface="ＭＳ Ｐゴシック" charset="0"/>
              <a:cs typeface="Arial" pitchFamily="34" charset="0"/>
            </a:endParaRPr>
          </a:p>
          <a:p>
            <a:pPr>
              <a:buFont typeface="Arial" pitchFamily="34" charset="0"/>
              <a:buChar char="•"/>
              <a:defRPr/>
            </a:pPr>
            <a:r>
              <a:rPr lang="en-US" dirty="0">
                <a:latin typeface="Arial" pitchFamily="34" charset="0"/>
                <a:ea typeface="ＭＳ Ｐゴシック" charset="0"/>
                <a:cs typeface="Arial" pitchFamily="34" charset="0"/>
              </a:rPr>
              <a:t>Right to strike may be restricted or prohibited only for public servants exercising authority in the name of the </a:t>
            </a:r>
            <a:r>
              <a:rPr lang="en-US">
                <a:latin typeface="Arial" pitchFamily="34" charset="0"/>
                <a:ea typeface="ＭＳ Ｐゴシック" charset="0"/>
                <a:cs typeface="Arial" pitchFamily="34" charset="0"/>
              </a:rPr>
              <a:t>state </a:t>
            </a:r>
            <a:r>
              <a:rPr lang="en-US" smtClean="0">
                <a:latin typeface="Arial" pitchFamily="34" charset="0"/>
                <a:ea typeface="ＭＳ Ｐゴシック" charset="0"/>
                <a:cs typeface="Arial" pitchFamily="34" charset="0"/>
              </a:rPr>
              <a:t>e.g</a:t>
            </a:r>
            <a:r>
              <a:rPr lang="en-US" dirty="0">
                <a:latin typeface="Arial" pitchFamily="34" charset="0"/>
                <a:ea typeface="ＭＳ Ｐゴシック" charset="0"/>
                <a:cs typeface="Arial" pitchFamily="34" charset="0"/>
              </a:rPr>
              <a:t>., officials working in the administration of justice, the judiciary, customs officials, -- CFA and CEACR</a:t>
            </a:r>
          </a:p>
          <a:p>
            <a:pPr>
              <a:defRPr/>
            </a:pPr>
            <a:r>
              <a:rPr lang="en-US" dirty="0">
                <a:latin typeface="Arial" pitchFamily="34" charset="0"/>
                <a:ea typeface="ＭＳ Ｐゴシック" charset="0"/>
                <a:cs typeface="Arial" pitchFamily="34" charset="0"/>
              </a:rPr>
              <a:t>			</a:t>
            </a: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900"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2800" dirty="0">
              <a:latin typeface="Arial" pitchFamily="34" charset="0"/>
              <a:ea typeface="ＭＳ Ｐゴシック" charset="0"/>
              <a:cs typeface="Arial" pitchFamily="34" charset="0"/>
            </a:endParaRPr>
          </a:p>
          <a:p>
            <a:pPr>
              <a:defRPr/>
            </a:pPr>
            <a:endParaRPr lang="en-US" sz="2800" dirty="0">
              <a:latin typeface="Arial" pitchFamily="34" charset="0"/>
              <a:ea typeface="ＭＳ Ｐゴシック" charset="0"/>
              <a:cs typeface="Arial" pitchFamily="34" charset="0"/>
            </a:endParaRPr>
          </a:p>
        </p:txBody>
      </p:sp>
      <p:sp>
        <p:nvSpPr>
          <p:cNvPr id="9" name="Title 2"/>
          <p:cNvSpPr>
            <a:spLocks noGrp="1"/>
          </p:cNvSpPr>
          <p:nvPr>
            <p:ph type="title"/>
          </p:nvPr>
        </p:nvSpPr>
        <p:spPr/>
        <p:txBody>
          <a:bodyPr>
            <a:noAutofit/>
          </a:bodyPr>
          <a:lstStyle/>
          <a:p>
            <a:pPr eaLnBrk="1" fontAlgn="auto" hangingPunct="1">
              <a:spcAft>
                <a:spcPts val="0"/>
              </a:spcAft>
              <a:defRPr/>
            </a:pPr>
            <a: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Articles 5, 6</a:t>
            </a:r>
            <a:b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2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Collective Bargaining &amp; Public Servants</a:t>
            </a: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438400"/>
            <a:ext cx="8839200" cy="5054600"/>
          </a:xfrm>
          <a:prstGeom prst="rect">
            <a:avLst/>
          </a:prstGeom>
          <a:noFill/>
        </p:spPr>
        <p:txBody>
          <a:bodyPr>
            <a:spAutoFit/>
          </a:bodyPr>
          <a:lstStyle/>
          <a:p>
            <a:pPr>
              <a:defRPr/>
            </a:pPr>
            <a:endParaRPr lang="en-US" sz="1050" dirty="0">
              <a:latin typeface="Arial" pitchFamily="34" charset="0"/>
              <a:ea typeface="ＭＳ Ｐゴシック" charset="0"/>
              <a:cs typeface="Arial" pitchFamily="34" charset="0"/>
            </a:endParaRPr>
          </a:p>
          <a:p>
            <a:pPr>
              <a:buFont typeface="Arial" pitchFamily="34" charset="0"/>
              <a:buChar char="•"/>
              <a:defRPr/>
            </a:pPr>
            <a:r>
              <a:rPr lang="en-US" sz="2800" b="1" dirty="0">
                <a:latin typeface="Arial" pitchFamily="34" charset="0"/>
                <a:ea typeface="ＭＳ Ｐゴシック" charset="0"/>
                <a:cs typeface="Arial" pitchFamily="34" charset="0"/>
              </a:rPr>
              <a:t>RIGHT TO STRIKE</a:t>
            </a:r>
          </a:p>
          <a:p>
            <a:pPr>
              <a:defRPr/>
            </a:pPr>
            <a:endParaRPr lang="en-US" sz="1100" dirty="0">
              <a:latin typeface="Arial" pitchFamily="34" charset="0"/>
              <a:ea typeface="ＭＳ Ｐゴシック" charset="0"/>
              <a:cs typeface="Arial" pitchFamily="34" charset="0"/>
            </a:endParaRPr>
          </a:p>
          <a:p>
            <a:pPr algn="just">
              <a:buFont typeface="Arial" pitchFamily="34" charset="0"/>
              <a:buChar char="•"/>
              <a:defRPr/>
            </a:pPr>
            <a:r>
              <a:rPr lang="en-US" sz="2800" dirty="0">
                <a:latin typeface="Arial" pitchFamily="34" charset="0"/>
                <a:ea typeface="ＭＳ Ｐゴシック" charset="0"/>
                <a:cs typeface="Arial" pitchFamily="34" charset="0"/>
              </a:rPr>
              <a:t>Compensatory guarantees should be provided to resolve industrial disputes in the case of employees in the public service who are legitimately deprived of the right to strike.</a:t>
            </a:r>
          </a:p>
          <a:p>
            <a:pPr>
              <a:defRPr/>
            </a:pPr>
            <a:r>
              <a:rPr lang="en-US" dirty="0">
                <a:latin typeface="Arial" pitchFamily="34" charset="0"/>
                <a:ea typeface="ＭＳ Ｐゴシック" charset="0"/>
                <a:cs typeface="Arial" pitchFamily="34" charset="0"/>
              </a:rPr>
              <a:t>			</a:t>
            </a: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900"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2800" dirty="0">
              <a:latin typeface="Arial" pitchFamily="34" charset="0"/>
              <a:ea typeface="ＭＳ Ｐゴシック" charset="0"/>
              <a:cs typeface="Arial" pitchFamily="34" charset="0"/>
            </a:endParaRPr>
          </a:p>
          <a:p>
            <a:pPr>
              <a:defRPr/>
            </a:pPr>
            <a:endParaRPr lang="en-US" sz="2800" dirty="0">
              <a:latin typeface="Arial" pitchFamily="34" charset="0"/>
              <a:ea typeface="ＭＳ Ｐゴシック" charset="0"/>
              <a:cs typeface="Arial" pitchFamily="34" charset="0"/>
            </a:endParaRPr>
          </a:p>
        </p:txBody>
      </p:sp>
      <p:sp>
        <p:nvSpPr>
          <p:cNvPr id="9" name="Title 2"/>
          <p:cNvSpPr>
            <a:spLocks noGrp="1"/>
          </p:cNvSpPr>
          <p:nvPr>
            <p:ph type="title"/>
          </p:nvPr>
        </p:nvSpPr>
        <p:spPr/>
        <p:txBody>
          <a:bodyPr>
            <a:noAutofit/>
          </a:bodyPr>
          <a:lstStyle/>
          <a:p>
            <a:pPr eaLnBrk="1" fontAlgn="auto" hangingPunct="1">
              <a:spcAft>
                <a:spcPts val="0"/>
              </a:spcAft>
              <a:defRPr/>
            </a:pPr>
            <a: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Articles 5, 6</a:t>
            </a:r>
            <a:b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2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Collective Bargaining &amp; Public Servants</a:t>
            </a: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noAutofit/>
          </a:bodyPr>
          <a:lstStyle/>
          <a:p>
            <a:pPr eaLnBrk="1" fontAlgn="auto" hangingPunct="1">
              <a:spcAft>
                <a:spcPts val="0"/>
              </a:spcAft>
              <a:defRPr/>
            </a:pPr>
            <a: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Convention No. 98, Articles 5, 6</a:t>
            </a:r>
            <a:b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r>
              <a:rPr lang="en-US" sz="28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Collective Bargaining &amp; Public Servants</a:t>
            </a:r>
            <a:endParaRPr lang="en-US" sz="2400" dirty="0">
              <a:solidFill>
                <a:schemeClr val="tx1"/>
              </a:solidFill>
            </a:endParaRPr>
          </a:p>
        </p:txBody>
      </p:sp>
      <p:sp>
        <p:nvSpPr>
          <p:cNvPr id="5" name="TextBox 4"/>
          <p:cNvSpPr txBox="1"/>
          <p:nvPr/>
        </p:nvSpPr>
        <p:spPr>
          <a:xfrm>
            <a:off x="152400" y="2438400"/>
            <a:ext cx="8839200" cy="2732088"/>
          </a:xfrm>
          <a:prstGeom prst="rect">
            <a:avLst/>
          </a:prstGeom>
          <a:noFill/>
        </p:spPr>
        <p:txBody>
          <a:bodyPr>
            <a:spAutoFit/>
          </a:bodyPr>
          <a:lstStyle/>
          <a:p>
            <a:pPr>
              <a:defRPr/>
            </a:pPr>
            <a:endParaRPr lang="en-US" sz="1050" dirty="0">
              <a:latin typeface="Arial" pitchFamily="34" charset="0"/>
              <a:ea typeface="ＭＳ Ｐゴシック" charset="0"/>
              <a:cs typeface="Arial" pitchFamily="34" charset="0"/>
            </a:endParaRPr>
          </a:p>
          <a:p>
            <a:pPr>
              <a:defRPr/>
            </a:pPr>
            <a:r>
              <a:rPr lang="en-US" dirty="0">
                <a:latin typeface="Arial" pitchFamily="34" charset="0"/>
                <a:ea typeface="ＭＳ Ｐゴシック" charset="0"/>
                <a:cs typeface="Arial" pitchFamily="34" charset="0"/>
              </a:rPr>
              <a:t>			</a:t>
            </a: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900"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dirty="0">
              <a:latin typeface="Arial" pitchFamily="34" charset="0"/>
              <a:ea typeface="ＭＳ Ｐゴシック" charset="0"/>
              <a:cs typeface="Arial" pitchFamily="34" charset="0"/>
            </a:endParaRPr>
          </a:p>
          <a:p>
            <a:pPr>
              <a:buFontTx/>
              <a:buChar char="-"/>
              <a:defRPr/>
            </a:pPr>
            <a:endParaRPr lang="en-US" sz="2800" dirty="0">
              <a:latin typeface="Arial" pitchFamily="34" charset="0"/>
              <a:ea typeface="ＭＳ Ｐゴシック" charset="0"/>
              <a:cs typeface="Arial" pitchFamily="34" charset="0"/>
            </a:endParaRPr>
          </a:p>
          <a:p>
            <a:pPr>
              <a:defRPr/>
            </a:pPr>
            <a:endParaRPr lang="en-US" sz="2800" dirty="0">
              <a:latin typeface="Arial" pitchFamily="34" charset="0"/>
              <a:ea typeface="ＭＳ Ｐゴシック" charset="0"/>
              <a:cs typeface="Arial" pitchFamily="34" charset="0"/>
            </a:endParaRPr>
          </a:p>
        </p:txBody>
      </p:sp>
      <p:sp>
        <p:nvSpPr>
          <p:cNvPr id="43012" name="TextBox 5"/>
          <p:cNvSpPr txBox="1">
            <a:spLocks noChangeArrowheads="1"/>
          </p:cNvSpPr>
          <p:nvPr/>
        </p:nvSpPr>
        <p:spPr bwMode="auto">
          <a:xfrm>
            <a:off x="304800" y="2438400"/>
            <a:ext cx="8534400" cy="3662363"/>
          </a:xfrm>
          <a:prstGeom prst="rect">
            <a:avLst/>
          </a:prstGeom>
          <a:noFill/>
          <a:ln w="9525">
            <a:noFill/>
            <a:miter lim="800000"/>
            <a:headEnd/>
            <a:tailEnd/>
          </a:ln>
        </p:spPr>
        <p:txBody>
          <a:bodyPr>
            <a:spAutoFit/>
          </a:bodyPr>
          <a:lstStyle/>
          <a:p>
            <a:r>
              <a:rPr lang="en-US"/>
              <a:t>R.A. 2260, </a:t>
            </a:r>
            <a:r>
              <a:rPr lang="en-US" b="1"/>
              <a:t>AN ACT TO AMEND AND REVISE THE LAWS RELATIVE TO PHILIPPINE CIVIL SERVICE</a:t>
            </a:r>
          </a:p>
          <a:p>
            <a:pPr algn="just"/>
            <a:r>
              <a:rPr lang="en-US" sz="2000"/>
              <a:t>Section 28(c) </a:t>
            </a:r>
            <a:r>
              <a:rPr lang="en-US" sz="2000" b="1" i="1"/>
              <a:t>Limitation on the Right to Strike.</a:t>
            </a:r>
            <a:r>
              <a:rPr lang="en-US" sz="2000"/>
              <a:t> …….it is declared to be the policy of the Government that the employees therein </a:t>
            </a:r>
            <a:r>
              <a:rPr lang="en-US" sz="2000" b="1"/>
              <a:t>shall not strike for the purpose of securing changes in their terms and conditions of employment</a:t>
            </a:r>
            <a:r>
              <a:rPr lang="en-US" sz="2000"/>
              <a:t>. Such employees, however, may belong to any labor organization which does not impose the obligation to strike or to join strikes: </a:t>
            </a:r>
            <a:r>
              <a:rPr lang="en-US" sz="2000" i="1"/>
              <a:t>Provided</a:t>
            </a:r>
            <a:r>
              <a:rPr lang="en-US" sz="2000"/>
              <a:t>, That, this section shall </a:t>
            </a:r>
            <a:r>
              <a:rPr lang="en-US" sz="2000" b="1"/>
              <a:t>apply only to employees employed in governmental functions and not to those employed in proprietary functions of the Government including, but not limited to, governmental </a:t>
            </a:r>
            <a:r>
              <a:rPr lang="en-US" b="1"/>
              <a:t>corporations.</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noAutofit/>
          </a:bodyPr>
          <a:lstStyle/>
          <a:p>
            <a:pPr eaLnBrk="1" fontAlgn="auto" hangingPunct="1">
              <a:spcAft>
                <a:spcPts val="0"/>
              </a:spcAft>
              <a:defRPr/>
            </a:pPr>
            <a: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Right to </a:t>
            </a:r>
            <a:r>
              <a:rPr lang="en-US" sz="3200" b="1" dirty="0" err="1" smtClean="0">
                <a:solidFill>
                  <a:schemeClr val="tx1"/>
                </a:solidFill>
                <a:effectLst>
                  <a:outerShdw blurRad="38100" dist="38100" dir="2700000" algn="tl">
                    <a:srgbClr val="000000">
                      <a:alpha val="43137"/>
                    </a:srgbClr>
                  </a:outerShdw>
                </a:effectLst>
                <a:latin typeface="Arial" pitchFamily="34" charset="0"/>
                <a:cs typeface="Arial" pitchFamily="34" charset="0"/>
              </a:rPr>
              <a:t>Organise</a:t>
            </a: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and Collective Bargaining Convention, 1949        (No. 98)</a:t>
            </a:r>
            <a:endParaRPr lang="en-US" sz="2400" dirty="0">
              <a:solidFill>
                <a:schemeClr val="tx1"/>
              </a:solidFill>
            </a:endParaRPr>
          </a:p>
        </p:txBody>
      </p:sp>
      <p:sp>
        <p:nvSpPr>
          <p:cNvPr id="5" name="TextBox 4"/>
          <p:cNvSpPr txBox="1"/>
          <p:nvPr/>
        </p:nvSpPr>
        <p:spPr>
          <a:xfrm>
            <a:off x="152400" y="2438400"/>
            <a:ext cx="8839200" cy="992188"/>
          </a:xfrm>
          <a:prstGeom prst="rect">
            <a:avLst/>
          </a:prstGeom>
          <a:noFill/>
        </p:spPr>
        <p:txBody>
          <a:bodyPr>
            <a:spAutoFit/>
          </a:bodyPr>
          <a:lstStyle/>
          <a:p>
            <a:pPr>
              <a:defRPr/>
            </a:pPr>
            <a:endParaRPr lang="en-US" sz="1050" dirty="0">
              <a:latin typeface="Arial" pitchFamily="34" charset="0"/>
              <a:ea typeface="ＭＳ Ｐゴシック" charset="0"/>
              <a:cs typeface="Arial" pitchFamily="34" charset="0"/>
            </a:endParaRPr>
          </a:p>
          <a:p>
            <a:pPr>
              <a:defRPr/>
            </a:pPr>
            <a:endParaRPr lang="en-US" dirty="0">
              <a:latin typeface="Arial" pitchFamily="34" charset="0"/>
              <a:ea typeface="ＭＳ Ｐゴシック" charset="0"/>
              <a:cs typeface="Arial" pitchFamily="34" charset="0"/>
            </a:endParaRPr>
          </a:p>
          <a:p>
            <a:pPr>
              <a:defRPr/>
            </a:pPr>
            <a:r>
              <a:rPr lang="en-US" dirty="0">
                <a:latin typeface="Arial" pitchFamily="34" charset="0"/>
                <a:ea typeface="ＭＳ Ｐゴシック" charset="0"/>
                <a:cs typeface="Arial" pitchFamily="34" charset="0"/>
              </a:rPr>
              <a:t>		</a:t>
            </a:r>
            <a:endParaRPr lang="en-US" sz="2800" dirty="0">
              <a:latin typeface="Arial" pitchFamily="34" charset="0"/>
              <a:ea typeface="ＭＳ Ｐゴシック" charset="0"/>
              <a:cs typeface="Arial" pitchFamily="34" charset="0"/>
            </a:endParaRPr>
          </a:p>
        </p:txBody>
      </p:sp>
      <p:sp>
        <p:nvSpPr>
          <p:cNvPr id="44036" name="Rectangle 5"/>
          <p:cNvSpPr>
            <a:spLocks noChangeArrowheads="1"/>
          </p:cNvSpPr>
          <p:nvPr/>
        </p:nvSpPr>
        <p:spPr bwMode="auto">
          <a:xfrm>
            <a:off x="304800" y="2438400"/>
            <a:ext cx="8839200" cy="3305175"/>
          </a:xfrm>
          <a:prstGeom prst="rect">
            <a:avLst/>
          </a:prstGeom>
          <a:noFill/>
          <a:ln w="9525">
            <a:noFill/>
            <a:miter lim="800000"/>
            <a:headEnd/>
            <a:tailEnd/>
          </a:ln>
        </p:spPr>
        <p:txBody>
          <a:bodyPr>
            <a:spAutoFit/>
          </a:bodyPr>
          <a:lstStyle/>
          <a:p>
            <a:pPr>
              <a:lnSpc>
                <a:spcPct val="90000"/>
              </a:lnSpc>
            </a:pPr>
            <a:r>
              <a:rPr lang="en-GB" b="1">
                <a:latin typeface="Arial" charset="0"/>
                <a:cs typeface="Arial" charset="0"/>
              </a:rPr>
              <a:t>SUMMARY</a:t>
            </a:r>
          </a:p>
          <a:p>
            <a:pPr>
              <a:lnSpc>
                <a:spcPct val="90000"/>
              </a:lnSpc>
            </a:pPr>
            <a:r>
              <a:rPr lang="en-GB">
                <a:latin typeface="Arial" charset="0"/>
                <a:cs typeface="Arial" charset="0"/>
              </a:rPr>
              <a:t> </a:t>
            </a:r>
          </a:p>
          <a:p>
            <a:pPr>
              <a:lnSpc>
                <a:spcPct val="90000"/>
              </a:lnSpc>
              <a:buFont typeface="Arial" charset="0"/>
              <a:buChar char="•"/>
            </a:pPr>
            <a:r>
              <a:rPr lang="en-GB">
                <a:latin typeface="Arial" charset="0"/>
                <a:cs typeface="Arial" charset="0"/>
              </a:rPr>
              <a:t>Convention 98 complements Convention 87</a:t>
            </a:r>
          </a:p>
          <a:p>
            <a:pPr>
              <a:lnSpc>
                <a:spcPct val="90000"/>
              </a:lnSpc>
            </a:pPr>
            <a:endParaRPr lang="en-GB" sz="1000">
              <a:latin typeface="Arial" charset="0"/>
              <a:cs typeface="Arial" charset="0"/>
            </a:endParaRPr>
          </a:p>
          <a:p>
            <a:pPr>
              <a:lnSpc>
                <a:spcPct val="90000"/>
              </a:lnSpc>
            </a:pPr>
            <a:endParaRPr lang="en-GB" sz="1000">
              <a:latin typeface="Arial" charset="0"/>
              <a:cs typeface="Arial" charset="0"/>
            </a:endParaRPr>
          </a:p>
          <a:p>
            <a:pPr>
              <a:lnSpc>
                <a:spcPct val="90000"/>
              </a:lnSpc>
              <a:buFont typeface="Arial" charset="0"/>
              <a:buChar char="•"/>
            </a:pPr>
            <a:r>
              <a:rPr lang="en-GB">
                <a:latin typeface="Arial" charset="0"/>
                <a:cs typeface="Arial" charset="0"/>
              </a:rPr>
              <a:t>Under ILS, all workers have the right to collectively bargain, with exceptions</a:t>
            </a:r>
          </a:p>
          <a:p>
            <a:pPr>
              <a:lnSpc>
                <a:spcPct val="90000"/>
              </a:lnSpc>
            </a:pPr>
            <a:endParaRPr lang="en-GB" sz="1000">
              <a:latin typeface="Arial" charset="0"/>
              <a:cs typeface="Arial" charset="0"/>
            </a:endParaRPr>
          </a:p>
          <a:p>
            <a:pPr>
              <a:lnSpc>
                <a:spcPct val="90000"/>
              </a:lnSpc>
            </a:pPr>
            <a:endParaRPr lang="en-GB" sz="1000">
              <a:latin typeface="Arial" charset="0"/>
              <a:cs typeface="Arial" charset="0"/>
            </a:endParaRPr>
          </a:p>
          <a:p>
            <a:pPr>
              <a:lnSpc>
                <a:spcPct val="90000"/>
              </a:lnSpc>
              <a:buFont typeface="Arial" charset="0"/>
              <a:buChar char="•"/>
            </a:pPr>
            <a:r>
              <a:rPr lang="en-GB">
                <a:latin typeface="Arial" charset="0"/>
                <a:cs typeface="Arial" charset="0"/>
              </a:rPr>
              <a:t>The proper operation of workers’ and employers’ organization depends on their functioning independently from each other</a:t>
            </a:r>
            <a:endParaRPr lang="en-GB" sz="2800">
              <a:latin typeface="Arial" charset="0"/>
              <a:cs typeface="Arial" charset="0"/>
            </a:endParaRPr>
          </a:p>
          <a:p>
            <a:pPr>
              <a:lnSpc>
                <a:spcPct val="90000"/>
              </a:lnSpc>
              <a:buFont typeface="Arial" charset="0"/>
              <a:buChar char="•"/>
            </a:pPr>
            <a:endParaRPr lang="en-GB">
              <a:latin typeface="Arial" charset="0"/>
              <a:cs typeface="Arial"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noAutofit/>
          </a:bodyPr>
          <a:lstStyle/>
          <a:p>
            <a:pPr eaLnBrk="1" fontAlgn="auto" hangingPunct="1">
              <a:spcAft>
                <a:spcPts val="0"/>
              </a:spcAft>
              <a:defRPr/>
            </a:pPr>
            <a: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t/>
            </a:r>
            <a:br>
              <a:rPr lang="en-GB" sz="3200" dirty="0" smtClean="0">
                <a:solidFill>
                  <a:schemeClr val="accent1">
                    <a:lumMod val="50000"/>
                  </a:schemeClr>
                </a:solidFill>
                <a:effectLst>
                  <a:outerShdw blurRad="38100" dist="38100" dir="2700000" algn="tl">
                    <a:srgbClr val="000000">
                      <a:alpha val="43137"/>
                    </a:srgbClr>
                  </a:outerShdw>
                </a:effectLst>
                <a:cs typeface="Arial" pitchFamily="34" charset="0"/>
              </a:rPr>
            </a:b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Right to </a:t>
            </a:r>
            <a:r>
              <a:rPr lang="en-US" sz="3200" b="1" dirty="0" err="1" smtClean="0">
                <a:solidFill>
                  <a:schemeClr val="tx1"/>
                </a:solidFill>
                <a:effectLst>
                  <a:outerShdw blurRad="38100" dist="38100" dir="2700000" algn="tl">
                    <a:srgbClr val="000000">
                      <a:alpha val="43137"/>
                    </a:srgbClr>
                  </a:outerShdw>
                </a:effectLst>
                <a:latin typeface="Arial" pitchFamily="34" charset="0"/>
                <a:cs typeface="Arial" pitchFamily="34" charset="0"/>
              </a:rPr>
              <a:t>Organise</a:t>
            </a:r>
            <a:r>
              <a:rPr lang="en-US" sz="3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and Collective Bargaining Convention, 1949        (No. 98)</a:t>
            </a:r>
            <a:endParaRPr lang="en-US" sz="2400" dirty="0">
              <a:solidFill>
                <a:schemeClr val="tx1"/>
              </a:solidFill>
            </a:endParaRPr>
          </a:p>
        </p:txBody>
      </p:sp>
      <p:sp>
        <p:nvSpPr>
          <p:cNvPr id="5" name="TextBox 4"/>
          <p:cNvSpPr txBox="1"/>
          <p:nvPr/>
        </p:nvSpPr>
        <p:spPr>
          <a:xfrm>
            <a:off x="152400" y="2438400"/>
            <a:ext cx="8839200" cy="992188"/>
          </a:xfrm>
          <a:prstGeom prst="rect">
            <a:avLst/>
          </a:prstGeom>
          <a:noFill/>
        </p:spPr>
        <p:txBody>
          <a:bodyPr>
            <a:spAutoFit/>
          </a:bodyPr>
          <a:lstStyle/>
          <a:p>
            <a:pPr>
              <a:defRPr/>
            </a:pPr>
            <a:endParaRPr lang="en-US" sz="1050" dirty="0">
              <a:latin typeface="Arial" pitchFamily="34" charset="0"/>
              <a:ea typeface="ＭＳ Ｐゴシック" charset="0"/>
              <a:cs typeface="Arial" pitchFamily="34" charset="0"/>
            </a:endParaRPr>
          </a:p>
          <a:p>
            <a:pPr>
              <a:defRPr/>
            </a:pPr>
            <a:endParaRPr lang="en-US" dirty="0">
              <a:latin typeface="Arial" pitchFamily="34" charset="0"/>
              <a:ea typeface="ＭＳ Ｐゴシック" charset="0"/>
              <a:cs typeface="Arial" pitchFamily="34" charset="0"/>
            </a:endParaRPr>
          </a:p>
          <a:p>
            <a:pPr>
              <a:defRPr/>
            </a:pPr>
            <a:r>
              <a:rPr lang="en-US" dirty="0">
                <a:latin typeface="Arial" pitchFamily="34" charset="0"/>
                <a:ea typeface="ＭＳ Ｐゴシック" charset="0"/>
                <a:cs typeface="Arial" pitchFamily="34" charset="0"/>
              </a:rPr>
              <a:t>		</a:t>
            </a:r>
            <a:endParaRPr lang="en-US" sz="2800" dirty="0">
              <a:latin typeface="Arial" pitchFamily="34" charset="0"/>
              <a:ea typeface="ＭＳ Ｐゴシック" charset="0"/>
              <a:cs typeface="Arial" pitchFamily="34" charset="0"/>
            </a:endParaRPr>
          </a:p>
        </p:txBody>
      </p:sp>
      <p:sp>
        <p:nvSpPr>
          <p:cNvPr id="45060" name="Rectangle 5"/>
          <p:cNvSpPr>
            <a:spLocks noChangeArrowheads="1"/>
          </p:cNvSpPr>
          <p:nvPr/>
        </p:nvSpPr>
        <p:spPr bwMode="auto">
          <a:xfrm>
            <a:off x="304800" y="2438400"/>
            <a:ext cx="8839200" cy="3970338"/>
          </a:xfrm>
          <a:prstGeom prst="rect">
            <a:avLst/>
          </a:prstGeom>
          <a:noFill/>
          <a:ln w="9525">
            <a:noFill/>
            <a:miter lim="800000"/>
            <a:headEnd/>
            <a:tailEnd/>
          </a:ln>
        </p:spPr>
        <p:txBody>
          <a:bodyPr>
            <a:spAutoFit/>
          </a:bodyPr>
          <a:lstStyle/>
          <a:p>
            <a:pPr>
              <a:lnSpc>
                <a:spcPct val="90000"/>
              </a:lnSpc>
            </a:pPr>
            <a:r>
              <a:rPr lang="en-GB" b="1">
                <a:latin typeface="Arial" charset="0"/>
                <a:cs typeface="Arial" charset="0"/>
              </a:rPr>
              <a:t>SUMMARY</a:t>
            </a:r>
          </a:p>
          <a:p>
            <a:pPr>
              <a:lnSpc>
                <a:spcPct val="90000"/>
              </a:lnSpc>
            </a:pPr>
            <a:r>
              <a:rPr lang="en-GB">
                <a:latin typeface="Arial" charset="0"/>
                <a:cs typeface="Arial" charset="0"/>
              </a:rPr>
              <a:t> </a:t>
            </a:r>
          </a:p>
          <a:p>
            <a:pPr>
              <a:lnSpc>
                <a:spcPct val="90000"/>
              </a:lnSpc>
              <a:buFont typeface="Arial" charset="0"/>
              <a:buChar char="•"/>
            </a:pPr>
            <a:r>
              <a:rPr lang="en-GB">
                <a:latin typeface="Arial" charset="0"/>
                <a:cs typeface="Arial" charset="0"/>
              </a:rPr>
              <a:t>Protective machineries should be effective and rapid, with sufficiently dissuasive sanctions.</a:t>
            </a:r>
          </a:p>
          <a:p>
            <a:pPr>
              <a:lnSpc>
                <a:spcPct val="90000"/>
              </a:lnSpc>
            </a:pPr>
            <a:endParaRPr lang="en-GB" sz="1000">
              <a:latin typeface="Arial" charset="0"/>
              <a:cs typeface="Arial" charset="0"/>
            </a:endParaRPr>
          </a:p>
          <a:p>
            <a:pPr>
              <a:lnSpc>
                <a:spcPct val="90000"/>
              </a:lnSpc>
            </a:pPr>
            <a:endParaRPr lang="en-GB" sz="1000">
              <a:latin typeface="Arial" charset="0"/>
              <a:cs typeface="Arial" charset="0"/>
            </a:endParaRPr>
          </a:p>
          <a:p>
            <a:pPr>
              <a:lnSpc>
                <a:spcPct val="90000"/>
              </a:lnSpc>
              <a:buFont typeface="Arial" charset="0"/>
              <a:buChar char="•"/>
            </a:pPr>
            <a:r>
              <a:rPr lang="en-GB">
                <a:latin typeface="Arial" charset="0"/>
                <a:cs typeface="Arial" charset="0"/>
              </a:rPr>
              <a:t>The State is to promote voluntary collective bargaining taking into account the rights of parties to organize for the purpose of collective bargaining.</a:t>
            </a:r>
          </a:p>
          <a:p>
            <a:pPr>
              <a:lnSpc>
                <a:spcPct val="90000"/>
              </a:lnSpc>
            </a:pPr>
            <a:endParaRPr lang="en-GB" sz="1000">
              <a:latin typeface="Arial" charset="0"/>
              <a:cs typeface="Arial" charset="0"/>
            </a:endParaRPr>
          </a:p>
          <a:p>
            <a:pPr>
              <a:lnSpc>
                <a:spcPct val="90000"/>
              </a:lnSpc>
            </a:pPr>
            <a:endParaRPr lang="en-GB" sz="1000">
              <a:latin typeface="Arial" charset="0"/>
              <a:cs typeface="Arial" charset="0"/>
            </a:endParaRPr>
          </a:p>
          <a:p>
            <a:pPr>
              <a:lnSpc>
                <a:spcPct val="90000"/>
              </a:lnSpc>
              <a:buFont typeface="Arial" charset="0"/>
              <a:buChar char="•"/>
            </a:pPr>
            <a:r>
              <a:rPr lang="en-GB">
                <a:latin typeface="Arial" charset="0"/>
                <a:cs typeface="Arial" charset="0"/>
              </a:rPr>
              <a:t>ILO standards promote collective bargaining and help to ensure that good labor relations beneft to everyone.</a:t>
            </a:r>
            <a:endParaRPr lang="en-GB" sz="2800">
              <a:latin typeface="Arial" charset="0"/>
              <a:cs typeface="Arial" charset="0"/>
            </a:endParaRPr>
          </a:p>
          <a:p>
            <a:pPr>
              <a:lnSpc>
                <a:spcPct val="90000"/>
              </a:lnSpc>
              <a:buFont typeface="Arial" charset="0"/>
              <a:buChar char="•"/>
            </a:pPr>
            <a:endParaRPr lang="en-GB">
              <a:latin typeface="Arial" charset="0"/>
              <a:cs typeface="Arial"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7"/>
          <p:cNvSpPr>
            <a:spLocks noGrp="1"/>
          </p:cNvSpPr>
          <p:nvPr>
            <p:ph type="title"/>
          </p:nvPr>
        </p:nvSpPr>
        <p:spPr>
          <a:xfrm>
            <a:off x="531813" y="752475"/>
            <a:ext cx="6896100" cy="1081088"/>
          </a:xfrm>
        </p:spPr>
        <p:txBody>
          <a:bodyPr/>
          <a:lstStyle/>
          <a:p>
            <a:endParaRPr lang="en-US" smtClean="0"/>
          </a:p>
        </p:txBody>
      </p:sp>
      <p:sp>
        <p:nvSpPr>
          <p:cNvPr id="3" name="Content Placeholder 2"/>
          <p:cNvSpPr>
            <a:spLocks noGrp="1"/>
          </p:cNvSpPr>
          <p:nvPr>
            <p:ph idx="1"/>
          </p:nvPr>
        </p:nvSpPr>
        <p:spPr>
          <a:xfrm>
            <a:off x="3514725" y="2336800"/>
            <a:ext cx="3913188" cy="3598863"/>
          </a:xfrm>
        </p:spPr>
        <p:txBody>
          <a:bodyPr/>
          <a:lstStyle/>
          <a:p>
            <a:pPr>
              <a:buFont typeface="Arial" charset="0"/>
              <a:buNone/>
              <a:defRPr/>
            </a:pPr>
            <a:endParaRPr lang="en-US" dirty="0" smtClean="0"/>
          </a:p>
          <a:p>
            <a:pPr>
              <a:buFont typeface="Arial" charset="0"/>
              <a:buNone/>
              <a:defRPr/>
            </a:pPr>
            <a:endParaRPr lang="en-US" dirty="0" smtClean="0"/>
          </a:p>
          <a:p>
            <a:pPr>
              <a:buFont typeface="Arial" charset="0"/>
              <a:buNone/>
              <a:defRPr/>
            </a:pPr>
            <a:endParaRPr lang="en-US" dirty="0" smtClean="0"/>
          </a:p>
          <a:p>
            <a:pPr algn="ctr">
              <a:buFont typeface="Arial" charset="0"/>
              <a:buNone/>
              <a:defRPr/>
            </a:pPr>
            <a:r>
              <a:rPr lang="en-US" sz="3200" dirty="0" smtClean="0"/>
              <a:t>END OF PRESENTATION</a:t>
            </a:r>
            <a:endParaRPr lang="en-US" sz="3200" dirty="0"/>
          </a:p>
        </p:txBody>
      </p:sp>
      <p:sp>
        <p:nvSpPr>
          <p:cNvPr id="9" name="Text Placeholder 8"/>
          <p:cNvSpPr>
            <a:spLocks noGrp="1"/>
          </p:cNvSpPr>
          <p:nvPr>
            <p:ph type="body" sz="half" idx="2"/>
          </p:nvPr>
        </p:nvSpPr>
        <p:spPr>
          <a:xfrm>
            <a:off x="533400" y="2336800"/>
            <a:ext cx="2795588" cy="3598863"/>
          </a:xfrm>
        </p:spPr>
        <p:txBody>
          <a:bodyPr/>
          <a:lstStyle/>
          <a:p>
            <a:pPr>
              <a:defRPr/>
            </a:pPr>
            <a:endParaRPr lang="en-US" dirty="0"/>
          </a:p>
        </p:txBody>
      </p:sp>
      <p:pic>
        <p:nvPicPr>
          <p:cNvPr id="94212" name="Picture 4"/>
          <p:cNvPicPr>
            <a:picLocks noChangeAspect="1" noChangeArrowheads="1"/>
          </p:cNvPicPr>
          <p:nvPr/>
        </p:nvPicPr>
        <p:blipFill>
          <a:blip r:embed="rId2"/>
          <a:srcRect/>
          <a:stretch>
            <a:fillRect/>
          </a:stretch>
        </p:blipFill>
        <p:spPr bwMode="auto">
          <a:xfrm>
            <a:off x="785786" y="2085558"/>
            <a:ext cx="2857519" cy="4620203"/>
          </a:xfrm>
          <a:prstGeom prst="rect">
            <a:avLst/>
          </a:prstGeom>
          <a:ln>
            <a:headEnd type="none" w="sm" len="sm"/>
            <a:tailEnd type="none" w="sm" len="sm"/>
          </a:ln>
          <a:scene3d>
            <a:camera prst="orthographicFront"/>
            <a:lightRig rig="threePt" dir="t"/>
          </a:scene3d>
          <a:sp3d>
            <a:bevelT w="165100" prst="coolSlant"/>
          </a:sp3d>
        </p:spPr>
        <p:style>
          <a:lnRef idx="1">
            <a:schemeClr val="dk1"/>
          </a:lnRef>
          <a:fillRef idx="2">
            <a:schemeClr val="dk1"/>
          </a:fillRef>
          <a:effectRef idx="1">
            <a:schemeClr val="dk1"/>
          </a:effectRef>
          <a:fontRef idx="minor">
            <a:schemeClr val="dk1"/>
          </a:fontRef>
        </p:style>
      </p:pic>
    </p:spTree>
  </p:cSld>
  <p:clrMapOvr>
    <a:masterClrMapping/>
  </p:clrMapOvr>
  <p:timing>
    <p:tnLst>
      <p:par>
        <p:cTn id="1" dur="indefinite" restart="never" nodeType="tmRoot"/>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xmlns="" name="Berlin" id="{7B5DBA9E-B069-418E-9360-A61BDD0615A4}" vid="{B587E4A9-1405-4B4F-8BC3-512EE08D2EBF}"/>
    </a:ext>
  </a:extLst>
</a:theme>
</file>

<file path=ppt/theme/theme2.xml><?xml version="1.0" encoding="utf-8"?>
<a:theme xmlns:a="http://schemas.openxmlformats.org/drawingml/2006/main" name="Kontor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Kontor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TC104033917[[fn=Berlin]]</Template>
  <TotalTime>4670</TotalTime>
  <Words>5469</Words>
  <Application>Microsoft Office PowerPoint</Application>
  <PresentationFormat>On-screen Show (4:3)</PresentationFormat>
  <Paragraphs>764</Paragraphs>
  <Slides>68</Slides>
  <Notes>47</Notes>
  <HiddenSlides>0</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Berlin</vt:lpstr>
      <vt:lpstr>Freedom of Association</vt:lpstr>
      <vt:lpstr>ILO Convention 87</vt:lpstr>
      <vt:lpstr>Freedom of Association and Protection of the Right to Organise Convention, 1948 (No. 87)</vt:lpstr>
      <vt:lpstr>Freedom of speech, of assembly and other civil liberties and the right to organize </vt:lpstr>
      <vt:lpstr>The right to freedom and security of person and freedom from arbitrary arrest and detention</vt:lpstr>
      <vt:lpstr>Freedom of opinion and expression </vt:lpstr>
      <vt:lpstr>Freedom of assembly</vt:lpstr>
      <vt:lpstr> Protection of trade union premises and property </vt:lpstr>
      <vt:lpstr>Highlights of ILO C. 87 </vt:lpstr>
      <vt:lpstr>Right of employers and workers to  form or join organizations (Article 2)</vt:lpstr>
      <vt:lpstr>Right of employers and workers to  form or join organizations (Article 2)</vt:lpstr>
      <vt:lpstr>WHO MAY ORGANIZE?</vt:lpstr>
      <vt:lpstr>Freedom to establish and join organizations of their own choosing without previous authorization</vt:lpstr>
      <vt:lpstr>Without distinction</vt:lpstr>
      <vt:lpstr>Organizations of their own choosing</vt:lpstr>
      <vt:lpstr>Without previous authorization</vt:lpstr>
      <vt:lpstr>Without previous authorization</vt:lpstr>
      <vt:lpstr>Without previous authorization</vt:lpstr>
      <vt:lpstr>Freedom of Association and the negative right</vt:lpstr>
      <vt:lpstr>Freedom of Association and the negative right</vt:lpstr>
      <vt:lpstr>Rights of employers’ and workers’ organizations (Article 3)</vt:lpstr>
      <vt:lpstr>Organizations’ right to draw up constitutions and rules</vt:lpstr>
      <vt:lpstr>Organizations’ right to elect representatives in full freedom</vt:lpstr>
      <vt:lpstr>Organizations’ right to elect representatives in full freedom</vt:lpstr>
      <vt:lpstr>Organizations’ right to elect representatives in full freedom</vt:lpstr>
      <vt:lpstr>Organizations’ right to organize administration and activities, and formulate programs</vt:lpstr>
      <vt:lpstr>The right to strike (Arts. 3, 10)</vt:lpstr>
      <vt:lpstr>Essential services in the strict sense</vt:lpstr>
      <vt:lpstr>Non-essential services</vt:lpstr>
      <vt:lpstr>Minimum operational service</vt:lpstr>
      <vt:lpstr>Other provisions</vt:lpstr>
      <vt:lpstr>Organization’s right to establish and join federations, confederations and international organizations</vt:lpstr>
      <vt:lpstr>Organization’s right to establish and join federations, confederations and international organizations</vt:lpstr>
      <vt:lpstr>Organization’s not liable to dissolution or suspension by administrative authority</vt:lpstr>
      <vt:lpstr>Contract Workers and FOA</vt:lpstr>
      <vt:lpstr>FOA and Industrial Peace and Industrial Relations </vt:lpstr>
      <vt:lpstr>Application of ILO C87</vt:lpstr>
      <vt:lpstr>Collective Bargaining</vt:lpstr>
      <vt:lpstr> Right to Organise and Collective Bargaining Convention, 1949        (No. 98)</vt:lpstr>
      <vt:lpstr>  Convention No. 98, Article 1 [Protection against Anti-Union Discrimination]</vt:lpstr>
      <vt:lpstr>  Convention No. 98, Article 1  [Protection against Anti-Union Discrimination]</vt:lpstr>
      <vt:lpstr>  Convention No. 98, Article 1  [Protection against Anti-Union Discrimination]</vt:lpstr>
      <vt:lpstr> Convention No. 98, Article 2 [Protection against Interference]</vt:lpstr>
      <vt:lpstr> Convention No. 98, Article 2 [Protection against Interference]</vt:lpstr>
      <vt:lpstr> Convention No. 98, Article 2 [Protection against Interference]</vt:lpstr>
      <vt:lpstr> Convention No. 98, Article 3  [Protective Machineries Appropriate to National Conditions]</vt:lpstr>
      <vt:lpstr> Convention No. 98, Article 3  [Protective Machineries Appropriate to National Conditions]</vt:lpstr>
      <vt:lpstr> Convention No. 98, Article 3  [Protective Machineries Appropriate to National Conditions]</vt:lpstr>
      <vt:lpstr> Convention No. 98, Article 3  [Protective Machineries Appropriate to National Conditions]</vt:lpstr>
      <vt:lpstr> Convention No. 98, Article 4  [Collective Bargaining]</vt:lpstr>
      <vt:lpstr> Convention No. 98, Article 4  [Collective Bargaining]</vt:lpstr>
      <vt:lpstr> Convention No. 98, Article 4  [Collective Bargaining]</vt:lpstr>
      <vt:lpstr> Convention No. 98, Article 4  [Collective Bargaining]</vt:lpstr>
      <vt:lpstr> Convention No. 98, Article 4  [Collective Bargaining]</vt:lpstr>
      <vt:lpstr> Convention No. 98, Article 4  [Collective Bargaining]</vt:lpstr>
      <vt:lpstr> Convention No. 98, Article 4  [Collective Bargaining]</vt:lpstr>
      <vt:lpstr> Convention No. 98, Article 4  [Collective Bargaining]</vt:lpstr>
      <vt:lpstr> Convention No. 98, Article 4  [Collective Bargaining]</vt:lpstr>
      <vt:lpstr> Convention No. 98, Articles 5, 6 Collective Bargaining &amp; Public Servants</vt:lpstr>
      <vt:lpstr> Convention No. 98, Articles 5, 6 Collective Bargaining &amp; Public Servants</vt:lpstr>
      <vt:lpstr> Convention No. 98, Articles 5, 6 Collective Bargaining &amp; Public Servants</vt:lpstr>
      <vt:lpstr> Convention No. 98, Articles 5, 6 Collective Bargaining &amp; Public Servants</vt:lpstr>
      <vt:lpstr> Convention No. 98, Articles 5, 6 Collective Bargaining &amp; Public Servants</vt:lpstr>
      <vt:lpstr> Convention No. 98, Articles 5, 6 Collective Bargaining &amp; Public Servants</vt:lpstr>
      <vt:lpstr> Convention No. 98, Articles 5, 6 Collective Bargaining &amp; Public Servants</vt:lpstr>
      <vt:lpstr> Right to Organise and Collective Bargaining Convention, 1949        (No. 98)</vt:lpstr>
      <vt:lpstr> Right to Organise and Collective Bargaining Convention, 1949        (No. 98)</vt:lpstr>
      <vt:lpstr>Slide 68</vt:lpstr>
    </vt:vector>
  </TitlesOfParts>
  <Company>ILO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Freedom of association</dc:title>
  <dc:creator>Tsotroudi</dc:creator>
  <cp:lastModifiedBy>acer</cp:lastModifiedBy>
  <cp:revision>257</cp:revision>
  <cp:lastPrinted>2012-10-30T15:32:30Z</cp:lastPrinted>
  <dcterms:created xsi:type="dcterms:W3CDTF">2003-05-26T16:25:10Z</dcterms:created>
  <dcterms:modified xsi:type="dcterms:W3CDTF">2015-05-22T01:49:38Z</dcterms:modified>
</cp:coreProperties>
</file>