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5"/>
  </p:notesMasterIdLst>
  <p:sldIdLst>
    <p:sldId id="256" r:id="rId3"/>
    <p:sldId id="453" r:id="rId4"/>
    <p:sldId id="503" r:id="rId5"/>
    <p:sldId id="504" r:id="rId6"/>
    <p:sldId id="506" r:id="rId7"/>
    <p:sldId id="510" r:id="rId8"/>
    <p:sldId id="511" r:id="rId9"/>
    <p:sldId id="507" r:id="rId10"/>
    <p:sldId id="515" r:id="rId11"/>
    <p:sldId id="509" r:id="rId12"/>
    <p:sldId id="508" r:id="rId13"/>
    <p:sldId id="259" r:id="rId14"/>
    <p:sldId id="264" r:id="rId15"/>
    <p:sldId id="512" r:id="rId16"/>
    <p:sldId id="513" r:id="rId17"/>
    <p:sldId id="330" r:id="rId18"/>
    <p:sldId id="514" r:id="rId19"/>
    <p:sldId id="528" r:id="rId20"/>
    <p:sldId id="334" r:id="rId21"/>
    <p:sldId id="335" r:id="rId22"/>
    <p:sldId id="339" r:id="rId23"/>
    <p:sldId id="355" r:id="rId24"/>
    <p:sldId id="473" r:id="rId25"/>
    <p:sldId id="516" r:id="rId26"/>
    <p:sldId id="517" r:id="rId27"/>
    <p:sldId id="519" r:id="rId28"/>
    <p:sldId id="520" r:id="rId29"/>
    <p:sldId id="521" r:id="rId30"/>
    <p:sldId id="522" r:id="rId31"/>
    <p:sldId id="527" r:id="rId32"/>
    <p:sldId id="524" r:id="rId33"/>
    <p:sldId id="529"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0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B84EFE-C620-48E7-8E16-7A5FFCC6ACF4}" type="datetimeFigureOut">
              <a:rPr lang="en-ZA" smtClean="0"/>
              <a:t>2015/07/19</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2B98C2-8BD6-46E0-982A-837ABFA35CFC}" type="slidenum">
              <a:rPr lang="en-ZA" smtClean="0"/>
              <a:t>‹#›</a:t>
            </a:fld>
            <a:endParaRPr lang="en-ZA"/>
          </a:p>
        </p:txBody>
      </p:sp>
    </p:spTree>
    <p:extLst>
      <p:ext uri="{BB962C8B-B14F-4D97-AF65-F5344CB8AC3E}">
        <p14:creationId xmlns:p14="http://schemas.microsoft.com/office/powerpoint/2010/main" val="2388819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579B3EBD-9D23-45A2-B01B-0C6AAD96E61E}" type="slidenum">
              <a:rPr lang="en-ZA" smtClean="0"/>
              <a:t>12</a:t>
            </a:fld>
            <a:endParaRPr lang="en-ZA"/>
          </a:p>
        </p:txBody>
      </p:sp>
    </p:spTree>
    <p:extLst>
      <p:ext uri="{BB962C8B-B14F-4D97-AF65-F5344CB8AC3E}">
        <p14:creationId xmlns:p14="http://schemas.microsoft.com/office/powerpoint/2010/main" val="240880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954F603-A6CD-41B6-BDA0-2FB616E9B368}" type="slidenum">
              <a:rPr lang="en-US">
                <a:solidFill>
                  <a:prstClr val="black"/>
                </a:solidFill>
              </a:rPr>
              <a:pPr eaLnBrk="1" hangingPunct="1"/>
              <a:t>26</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4C52C427-E1D1-4650-A7DB-310BD916ADF5}" type="datetimeFigureOut">
              <a:rPr lang="en-ZA" smtClean="0"/>
              <a:t>2015/07/19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4792CA08-4FA0-4A26-8661-EA4020912EF9}" type="slidenum">
              <a:rPr lang="en-ZA" smtClean="0"/>
              <a:t>‹#›</a:t>
            </a:fld>
            <a:endParaRPr lang="en-ZA"/>
          </a:p>
        </p:txBody>
      </p:sp>
    </p:spTree>
    <p:extLst>
      <p:ext uri="{BB962C8B-B14F-4D97-AF65-F5344CB8AC3E}">
        <p14:creationId xmlns:p14="http://schemas.microsoft.com/office/powerpoint/2010/main" val="2813556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4C52C427-E1D1-4650-A7DB-310BD916ADF5}" type="datetimeFigureOut">
              <a:rPr lang="en-ZA" smtClean="0"/>
              <a:t>2015/07/19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4792CA08-4FA0-4A26-8661-EA4020912EF9}" type="slidenum">
              <a:rPr lang="en-ZA" smtClean="0"/>
              <a:t>‹#›</a:t>
            </a:fld>
            <a:endParaRPr lang="en-ZA"/>
          </a:p>
        </p:txBody>
      </p:sp>
    </p:spTree>
    <p:extLst>
      <p:ext uri="{BB962C8B-B14F-4D97-AF65-F5344CB8AC3E}">
        <p14:creationId xmlns:p14="http://schemas.microsoft.com/office/powerpoint/2010/main" val="3223840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52C427-E1D1-4650-A7DB-310BD916ADF5}" type="datetimeFigureOut">
              <a:rPr lang="en-ZA" smtClean="0"/>
              <a:t>2015/07/19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4792CA08-4FA0-4A26-8661-EA4020912EF9}" type="slidenum">
              <a:rPr lang="en-ZA" smtClean="0"/>
              <a:t>‹#›</a:t>
            </a:fld>
            <a:endParaRPr lang="en-ZA"/>
          </a:p>
        </p:txBody>
      </p:sp>
    </p:spTree>
    <p:extLst>
      <p:ext uri="{BB962C8B-B14F-4D97-AF65-F5344CB8AC3E}">
        <p14:creationId xmlns:p14="http://schemas.microsoft.com/office/powerpoint/2010/main" val="2762205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4C52C427-E1D1-4650-A7DB-310BD916ADF5}" type="datetimeFigureOut">
              <a:rPr lang="en-ZA" smtClean="0"/>
              <a:t>2015/07/19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4792CA08-4FA0-4A26-8661-EA4020912EF9}" type="slidenum">
              <a:rPr lang="en-ZA" smtClean="0"/>
              <a:t>‹#›</a:t>
            </a:fld>
            <a:endParaRPr lang="en-ZA"/>
          </a:p>
        </p:txBody>
      </p:sp>
    </p:spTree>
    <p:extLst>
      <p:ext uri="{BB962C8B-B14F-4D97-AF65-F5344CB8AC3E}">
        <p14:creationId xmlns:p14="http://schemas.microsoft.com/office/powerpoint/2010/main" val="3402464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4C52C427-E1D1-4650-A7DB-310BD916ADF5}" type="datetimeFigureOut">
              <a:rPr lang="en-ZA" smtClean="0"/>
              <a:t>2015/07/19</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4792CA08-4FA0-4A26-8661-EA4020912EF9}" type="slidenum">
              <a:rPr lang="en-ZA" smtClean="0"/>
              <a:t>‹#›</a:t>
            </a:fld>
            <a:endParaRPr lang="en-ZA"/>
          </a:p>
        </p:txBody>
      </p:sp>
    </p:spTree>
    <p:extLst>
      <p:ext uri="{BB962C8B-B14F-4D97-AF65-F5344CB8AC3E}">
        <p14:creationId xmlns:p14="http://schemas.microsoft.com/office/powerpoint/2010/main" val="3055350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4C52C427-E1D1-4650-A7DB-310BD916ADF5}" type="datetimeFigureOut">
              <a:rPr lang="en-ZA" smtClean="0"/>
              <a:t>2015/07/19</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4792CA08-4FA0-4A26-8661-EA4020912EF9}" type="slidenum">
              <a:rPr lang="en-ZA" smtClean="0"/>
              <a:t>‹#›</a:t>
            </a:fld>
            <a:endParaRPr lang="en-ZA"/>
          </a:p>
        </p:txBody>
      </p:sp>
    </p:spTree>
    <p:extLst>
      <p:ext uri="{BB962C8B-B14F-4D97-AF65-F5344CB8AC3E}">
        <p14:creationId xmlns:p14="http://schemas.microsoft.com/office/powerpoint/2010/main" val="2464419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52C427-E1D1-4650-A7DB-310BD916ADF5}" type="datetimeFigureOut">
              <a:rPr lang="en-ZA" smtClean="0"/>
              <a:t>2015/07/19</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4792CA08-4FA0-4A26-8661-EA4020912EF9}" type="slidenum">
              <a:rPr lang="en-ZA" smtClean="0"/>
              <a:t>‹#›</a:t>
            </a:fld>
            <a:endParaRPr lang="en-ZA"/>
          </a:p>
        </p:txBody>
      </p:sp>
    </p:spTree>
    <p:extLst>
      <p:ext uri="{BB962C8B-B14F-4D97-AF65-F5344CB8AC3E}">
        <p14:creationId xmlns:p14="http://schemas.microsoft.com/office/powerpoint/2010/main" val="3529334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52C427-E1D1-4650-A7DB-310BD916ADF5}" type="datetimeFigureOut">
              <a:rPr lang="en-ZA" smtClean="0"/>
              <a:t>2015/07/19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4792CA08-4FA0-4A26-8661-EA4020912EF9}" type="slidenum">
              <a:rPr lang="en-ZA" smtClean="0"/>
              <a:t>‹#›</a:t>
            </a:fld>
            <a:endParaRPr lang="en-ZA"/>
          </a:p>
        </p:txBody>
      </p:sp>
    </p:spTree>
    <p:extLst>
      <p:ext uri="{BB962C8B-B14F-4D97-AF65-F5344CB8AC3E}">
        <p14:creationId xmlns:p14="http://schemas.microsoft.com/office/powerpoint/2010/main" val="2269045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52C427-E1D1-4650-A7DB-310BD916ADF5}" type="datetimeFigureOut">
              <a:rPr lang="en-ZA" smtClean="0"/>
              <a:t>2015/07/19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4792CA08-4FA0-4A26-8661-EA4020912EF9}" type="slidenum">
              <a:rPr lang="en-ZA" smtClean="0"/>
              <a:t>‹#›</a:t>
            </a:fld>
            <a:endParaRPr lang="en-ZA"/>
          </a:p>
        </p:txBody>
      </p:sp>
    </p:spTree>
    <p:extLst>
      <p:ext uri="{BB962C8B-B14F-4D97-AF65-F5344CB8AC3E}">
        <p14:creationId xmlns:p14="http://schemas.microsoft.com/office/powerpoint/2010/main" val="3427448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4C52C427-E1D1-4650-A7DB-310BD916ADF5}" type="datetimeFigureOut">
              <a:rPr lang="en-ZA" smtClean="0"/>
              <a:t>2015/07/19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4792CA08-4FA0-4A26-8661-EA4020912EF9}" type="slidenum">
              <a:rPr lang="en-ZA" smtClean="0"/>
              <a:t>‹#›</a:t>
            </a:fld>
            <a:endParaRPr lang="en-ZA"/>
          </a:p>
        </p:txBody>
      </p:sp>
    </p:spTree>
    <p:extLst>
      <p:ext uri="{BB962C8B-B14F-4D97-AF65-F5344CB8AC3E}">
        <p14:creationId xmlns:p14="http://schemas.microsoft.com/office/powerpoint/2010/main" val="1273232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4C52C427-E1D1-4650-A7DB-310BD916ADF5}" type="datetimeFigureOut">
              <a:rPr lang="en-ZA" smtClean="0"/>
              <a:t>2015/07/19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4792CA08-4FA0-4A26-8661-EA4020912EF9}" type="slidenum">
              <a:rPr lang="en-ZA" smtClean="0"/>
              <a:t>‹#›</a:t>
            </a:fld>
            <a:endParaRPr lang="en-ZA"/>
          </a:p>
        </p:txBody>
      </p:sp>
    </p:spTree>
    <p:extLst>
      <p:ext uri="{BB962C8B-B14F-4D97-AF65-F5344CB8AC3E}">
        <p14:creationId xmlns:p14="http://schemas.microsoft.com/office/powerpoint/2010/main" val="438868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72F5E5A-8B2A-44D4-BC80-333A9A9E85D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97928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72F4351-4EBB-4C67-B0CF-9AB59908867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128059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AAC129A-0442-45B2-9FDA-5D5EC07262E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082056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8591C83-DEB6-46B4-9D7B-BD7990A7798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19315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6463DEF-56CB-4B75-A4B8-9B7A7B3C5F7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492927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290B750-D82E-408B-9B04-42229393849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97266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F4F9AB7-C089-4F65-9728-54413607443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180432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CDBEDC6-CE41-4EBB-8F6E-09B7993596F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55181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300486A-AB11-48CD-B16D-9E2E2A532E2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392701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F3EEEF6-09D7-46C4-90F6-580ACC41A9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63325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930B68-3EA7-4A72-9B87-DA812F112C3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17048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52C427-E1D1-4650-A7DB-310BD916ADF5}" type="datetimeFigureOut">
              <a:rPr lang="en-ZA" smtClean="0"/>
              <a:t>2015/07/19</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92CA08-4FA0-4A26-8661-EA4020912EF9}" type="slidenum">
              <a:rPr lang="en-ZA" smtClean="0"/>
              <a:t>‹#›</a:t>
            </a:fld>
            <a:endParaRPr lang="en-ZA"/>
          </a:p>
        </p:txBody>
      </p:sp>
    </p:spTree>
    <p:extLst>
      <p:ext uri="{BB962C8B-B14F-4D97-AF65-F5344CB8AC3E}">
        <p14:creationId xmlns:p14="http://schemas.microsoft.com/office/powerpoint/2010/main" val="30856657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cs typeface="Arial" pitchFamily="34" charset="0"/>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cs typeface="Arial" pitchFamily="34" charset="0"/>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cs typeface="Arial" pitchFamily="34" charset="0"/>
              </a:defRPr>
            </a:lvl1pPr>
          </a:lstStyle>
          <a:p>
            <a:pPr fontAlgn="base">
              <a:spcBef>
                <a:spcPct val="0"/>
              </a:spcBef>
              <a:spcAft>
                <a:spcPct val="0"/>
              </a:spcAft>
              <a:defRPr/>
            </a:pPr>
            <a:fld id="{EDF7B538-2052-4178-ACF8-2F068FFFB949}"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16016705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764704"/>
            <a:ext cx="8496944" cy="2880320"/>
          </a:xfrm>
        </p:spPr>
        <p:txBody>
          <a:bodyPr>
            <a:normAutofit/>
          </a:bodyPr>
          <a:lstStyle/>
          <a:p>
            <a:r>
              <a:rPr lang="en-US" sz="3600" b="1" dirty="0" smtClean="0">
                <a:latin typeface="Cooper Black" pitchFamily="18" charset="0"/>
              </a:rPr>
              <a:t>KEYNOTE SPEECH</a:t>
            </a:r>
            <a:br>
              <a:rPr lang="en-US" sz="3600" b="1" dirty="0" smtClean="0">
                <a:latin typeface="Cooper Black" pitchFamily="18" charset="0"/>
              </a:rPr>
            </a:br>
            <a:r>
              <a:rPr lang="en-US" sz="3600" b="1" dirty="0" smtClean="0">
                <a:latin typeface="Cooper Black" pitchFamily="18" charset="0"/>
              </a:rPr>
              <a:t/>
            </a:r>
            <a:br>
              <a:rPr lang="en-US" sz="3600" b="1" dirty="0" smtClean="0">
                <a:latin typeface="Cooper Black" pitchFamily="18" charset="0"/>
              </a:rPr>
            </a:br>
            <a:r>
              <a:rPr lang="en-US" sz="3600" b="1" dirty="0" smtClean="0">
                <a:latin typeface="Cooper Black" pitchFamily="18" charset="0"/>
              </a:rPr>
              <a:t> </a:t>
            </a:r>
            <a:r>
              <a:rPr lang="en-US" sz="3600" b="1" dirty="0">
                <a:latin typeface="Cooper Black" pitchFamily="18" charset="0"/>
              </a:rPr>
              <a:t>Connecting Youth to Opportunities. </a:t>
            </a:r>
            <a:r>
              <a:rPr lang="en-US" sz="3600" b="1" dirty="0">
                <a:latin typeface="Cooper Black" pitchFamily="18" charset="0"/>
              </a:rPr>
              <a:t>A Call for Evidence-based </a:t>
            </a:r>
            <a:r>
              <a:rPr lang="en-US" sz="3600" b="1" dirty="0">
                <a:latin typeface="Cooper Black" pitchFamily="18" charset="0"/>
              </a:rPr>
              <a:t>Action</a:t>
            </a:r>
            <a:endParaRPr lang="en-ZA" sz="3600" b="1" dirty="0">
              <a:latin typeface="Cooper Black" pitchFamily="18" charset="0"/>
            </a:endParaRPr>
          </a:p>
        </p:txBody>
      </p:sp>
      <p:sp>
        <p:nvSpPr>
          <p:cNvPr id="3" name="Subtitle 2"/>
          <p:cNvSpPr>
            <a:spLocks noGrp="1"/>
          </p:cNvSpPr>
          <p:nvPr>
            <p:ph type="subTitle" idx="1"/>
          </p:nvPr>
        </p:nvSpPr>
        <p:spPr>
          <a:xfrm>
            <a:off x="395536" y="4509120"/>
            <a:ext cx="8424936" cy="2232248"/>
          </a:xfrm>
        </p:spPr>
        <p:txBody>
          <a:bodyPr>
            <a:noAutofit/>
          </a:bodyPr>
          <a:lstStyle/>
          <a:p>
            <a:r>
              <a:rPr lang="en-US" sz="2000" b="1" dirty="0">
                <a:solidFill>
                  <a:schemeClr val="tx1"/>
                </a:solidFill>
                <a:latin typeface="Bookman Old Style" pitchFamily="18" charset="0"/>
              </a:rPr>
              <a:t>Presented at the </a:t>
            </a:r>
            <a:r>
              <a:rPr lang="en-US" sz="2000" b="1" dirty="0" smtClean="0">
                <a:solidFill>
                  <a:schemeClr val="tx1"/>
                </a:solidFill>
                <a:latin typeface="Bookman Old Style" pitchFamily="18" charset="0"/>
              </a:rPr>
              <a:t>ILO Eastern &amp; Southern Africa Youth Employment </a:t>
            </a:r>
            <a:r>
              <a:rPr lang="en-US" sz="2000" b="1" dirty="0">
                <a:solidFill>
                  <a:schemeClr val="tx1"/>
                </a:solidFill>
                <a:latin typeface="Bookman Old Style" pitchFamily="18" charset="0"/>
              </a:rPr>
              <a:t>Knowledge Sharing Forum </a:t>
            </a:r>
            <a:r>
              <a:rPr lang="en-US" sz="2000" b="1" dirty="0" smtClean="0">
                <a:solidFill>
                  <a:schemeClr val="tx1"/>
                </a:solidFill>
                <a:latin typeface="Bookman Old Style" pitchFamily="18" charset="0"/>
              </a:rPr>
              <a:t> </a:t>
            </a:r>
          </a:p>
          <a:p>
            <a:r>
              <a:rPr lang="en-US" sz="2000" b="1" dirty="0" smtClean="0">
                <a:solidFill>
                  <a:schemeClr val="tx1"/>
                </a:solidFill>
                <a:latin typeface="Bookman Old Style" pitchFamily="18" charset="0"/>
              </a:rPr>
              <a:t>By </a:t>
            </a:r>
            <a:r>
              <a:rPr lang="en-US" sz="2000" b="1" dirty="0">
                <a:solidFill>
                  <a:schemeClr val="tx1"/>
                </a:solidFill>
                <a:latin typeface="Bookman Old Style" pitchFamily="18" charset="0"/>
              </a:rPr>
              <a:t>Godfrey Kanyenze (Dr</a:t>
            </a:r>
            <a:r>
              <a:rPr lang="en-US" sz="2000" b="1" dirty="0" smtClean="0">
                <a:solidFill>
                  <a:schemeClr val="tx1"/>
                </a:solidFill>
                <a:latin typeface="Bookman Old Style" pitchFamily="18" charset="0"/>
              </a:rPr>
              <a:t>.)</a:t>
            </a:r>
          </a:p>
          <a:p>
            <a:r>
              <a:rPr lang="en-US" sz="2000" b="1" dirty="0" err="1" smtClean="0">
                <a:solidFill>
                  <a:schemeClr val="tx1"/>
                </a:solidFill>
                <a:latin typeface="Bookman Old Style" pitchFamily="18" charset="0"/>
              </a:rPr>
              <a:t>Labour</a:t>
            </a:r>
            <a:r>
              <a:rPr lang="en-US" sz="2000" b="1" dirty="0" smtClean="0">
                <a:solidFill>
                  <a:schemeClr val="tx1"/>
                </a:solidFill>
                <a:latin typeface="Bookman Old Style" pitchFamily="18" charset="0"/>
              </a:rPr>
              <a:t> </a:t>
            </a:r>
            <a:r>
              <a:rPr lang="en-US" sz="2000" b="1" dirty="0">
                <a:solidFill>
                  <a:schemeClr val="tx1"/>
                </a:solidFill>
                <a:latin typeface="Bookman Old Style" pitchFamily="18" charset="0"/>
              </a:rPr>
              <a:t>&amp; Economic Development Research Institute of Zimbabwe (LEDRIZ</a:t>
            </a:r>
            <a:r>
              <a:rPr lang="en-US" sz="2000" b="1" dirty="0" smtClean="0">
                <a:solidFill>
                  <a:schemeClr val="tx1"/>
                </a:solidFill>
                <a:latin typeface="Bookman Old Style" pitchFamily="18" charset="0"/>
              </a:rPr>
              <a:t>), 20 </a:t>
            </a:r>
            <a:r>
              <a:rPr lang="en-US" sz="2000" b="1" dirty="0">
                <a:solidFill>
                  <a:schemeClr val="tx1"/>
                </a:solidFill>
                <a:latin typeface="Bookman Old Style" pitchFamily="18" charset="0"/>
              </a:rPr>
              <a:t>July 2015</a:t>
            </a:r>
            <a:endParaRPr lang="en-ZA" sz="2000" b="1" dirty="0">
              <a:solidFill>
                <a:schemeClr val="tx1"/>
              </a:solidFill>
              <a:latin typeface="Bookman Old Style" pitchFamily="18" charset="0"/>
              <a:ea typeface="+mj-ea"/>
              <a:cs typeface="+mj-cs"/>
            </a:endParaRPr>
          </a:p>
        </p:txBody>
      </p:sp>
    </p:spTree>
    <p:extLst>
      <p:ext uri="{BB962C8B-B14F-4D97-AF65-F5344CB8AC3E}">
        <p14:creationId xmlns:p14="http://schemas.microsoft.com/office/powerpoint/2010/main" val="41744856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2800" b="1" dirty="0" smtClean="0">
                <a:latin typeface="Copperplate Gothic Bold" pitchFamily="34" charset="0"/>
              </a:rPr>
              <a:t>STRUCTURE OF PRESENTATION</a:t>
            </a:r>
            <a:endParaRPr lang="en-ZA" sz="2800" b="1" dirty="0">
              <a:latin typeface="Copperplate Gothic Bold" pitchFamily="34" charset="0"/>
            </a:endParaRPr>
          </a:p>
        </p:txBody>
      </p:sp>
      <p:sp>
        <p:nvSpPr>
          <p:cNvPr id="3" name="Content Placeholder 2"/>
          <p:cNvSpPr>
            <a:spLocks noGrp="1"/>
          </p:cNvSpPr>
          <p:nvPr>
            <p:ph idx="1"/>
          </p:nvPr>
        </p:nvSpPr>
        <p:spPr>
          <a:xfrm>
            <a:off x="457200" y="1600200"/>
            <a:ext cx="8229600" cy="4925144"/>
          </a:xfrm>
        </p:spPr>
        <p:txBody>
          <a:bodyPr>
            <a:normAutofit fontScale="92500" lnSpcReduction="10000"/>
          </a:bodyPr>
          <a:lstStyle/>
          <a:p>
            <a:pPr marL="900113" lvl="1" indent="-900113" algn="just">
              <a:buNone/>
            </a:pPr>
            <a:r>
              <a:rPr lang="en-ZA" sz="3100" b="1" dirty="0" smtClean="0">
                <a:latin typeface="Copperplate Gothic Bold" pitchFamily="34" charset="0"/>
              </a:rPr>
              <a:t>1.0	</a:t>
            </a:r>
            <a:r>
              <a:rPr lang="en-US" sz="3100" b="1" dirty="0">
                <a:latin typeface="Copperplate Gothic Bold" pitchFamily="34" charset="0"/>
              </a:rPr>
              <a:t>Introduction: The ‘Youth Bulge’ in Africa: Reservoir of Working-Age </a:t>
            </a:r>
            <a:r>
              <a:rPr lang="en-US" sz="3100" b="1" dirty="0">
                <a:latin typeface="Copperplate Gothic Bold" pitchFamily="34" charset="0"/>
              </a:rPr>
              <a:t>Population</a:t>
            </a:r>
            <a:endParaRPr lang="en-CA" sz="3100" b="1" dirty="0">
              <a:latin typeface="Copperplate Gothic Bold" pitchFamily="34" charset="0"/>
            </a:endParaRPr>
          </a:p>
          <a:p>
            <a:pPr marL="0" indent="0" algn="just">
              <a:buNone/>
            </a:pPr>
            <a:endParaRPr lang="en-ZA" sz="3100" b="1" dirty="0">
              <a:latin typeface="Copperplate Gothic Bold" pitchFamily="34" charset="0"/>
            </a:endParaRPr>
          </a:p>
          <a:p>
            <a:pPr marL="900113" lvl="0" indent="-900113" algn="just">
              <a:buNone/>
            </a:pPr>
            <a:r>
              <a:rPr lang="en-ZA" b="1" dirty="0" smtClean="0">
                <a:latin typeface="Copperplate Gothic Bold" pitchFamily="34" charset="0"/>
              </a:rPr>
              <a:t>2.0	</a:t>
            </a:r>
            <a:r>
              <a:rPr lang="en-US" sz="3100" b="1" dirty="0">
                <a:latin typeface="Copperplate Gothic Bold" pitchFamily="34" charset="0"/>
              </a:rPr>
              <a:t>The Scourge of Youth Un- and Under-Employment, and Poverty in Africa</a:t>
            </a:r>
            <a:endParaRPr lang="en-ZA" sz="3100" b="1" dirty="0">
              <a:latin typeface="Copperplate Gothic Bold" pitchFamily="34" charset="0"/>
            </a:endParaRPr>
          </a:p>
          <a:p>
            <a:pPr marL="0" indent="0" algn="just">
              <a:buNone/>
            </a:pPr>
            <a:endParaRPr lang="en-ZA" sz="3100" b="1" dirty="0" smtClean="0">
              <a:latin typeface="Copperplate Gothic Bold" pitchFamily="34" charset="0"/>
            </a:endParaRPr>
          </a:p>
          <a:p>
            <a:pPr marL="900113" indent="-900113" algn="just">
              <a:buNone/>
            </a:pPr>
            <a:r>
              <a:rPr lang="en-ZA" sz="3100" b="1" dirty="0" smtClean="0">
                <a:latin typeface="Copperplate Gothic Bold" pitchFamily="34" charset="0"/>
              </a:rPr>
              <a:t>3.0</a:t>
            </a:r>
            <a:r>
              <a:rPr lang="en-ZA" sz="3100" b="1" dirty="0">
                <a:latin typeface="Copperplate Gothic Bold" pitchFamily="34" charset="0"/>
              </a:rPr>
              <a:t>	</a:t>
            </a:r>
            <a:r>
              <a:rPr lang="en-GB" sz="3100" b="1" dirty="0">
                <a:latin typeface="Copperplate Gothic Bold" pitchFamily="34" charset="0"/>
              </a:rPr>
              <a:t>Connecting Youth to Opportunities. A Call for Evidence-based </a:t>
            </a:r>
            <a:r>
              <a:rPr lang="en-GB" sz="3100" b="1" dirty="0">
                <a:latin typeface="Copperplate Gothic Bold" pitchFamily="34" charset="0"/>
              </a:rPr>
              <a:t>Action</a:t>
            </a:r>
            <a:endParaRPr lang="en-ZA" sz="3100" b="1" dirty="0">
              <a:latin typeface="Copperplate Gothic Bold" pitchFamily="34" charset="0"/>
            </a:endParaRPr>
          </a:p>
        </p:txBody>
      </p:sp>
    </p:spTree>
    <p:extLst>
      <p:ext uri="{BB962C8B-B14F-4D97-AF65-F5344CB8AC3E}">
        <p14:creationId xmlns:p14="http://schemas.microsoft.com/office/powerpoint/2010/main" val="35588212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008112"/>
          </a:xfrm>
        </p:spPr>
        <p:txBody>
          <a:bodyPr>
            <a:normAutofit/>
          </a:bodyPr>
          <a:lstStyle/>
          <a:p>
            <a:pPr lvl="0"/>
            <a:r>
              <a:rPr lang="en-US" sz="2800" b="1" dirty="0">
                <a:latin typeface="Cooper Black" pitchFamily="18" charset="0"/>
              </a:rPr>
              <a:t>Introduction: The ‘Youth Bulge’ in Africa: Reservoir of Working-Age </a:t>
            </a:r>
            <a:r>
              <a:rPr lang="en-US" sz="2800" b="1" dirty="0" smtClean="0">
                <a:latin typeface="Cooper Black" pitchFamily="18" charset="0"/>
              </a:rPr>
              <a:t>Population</a:t>
            </a:r>
            <a:endParaRPr lang="en-ZA" sz="2800" dirty="0">
              <a:latin typeface="Cooper Black" pitchFamily="18" charset="0"/>
            </a:endParaRPr>
          </a:p>
        </p:txBody>
      </p:sp>
      <p:sp>
        <p:nvSpPr>
          <p:cNvPr id="3" name="Content Placeholder 2"/>
          <p:cNvSpPr>
            <a:spLocks noGrp="1"/>
          </p:cNvSpPr>
          <p:nvPr>
            <p:ph idx="1"/>
          </p:nvPr>
        </p:nvSpPr>
        <p:spPr>
          <a:xfrm>
            <a:off x="457200" y="1196752"/>
            <a:ext cx="8229600" cy="5472608"/>
          </a:xfrm>
        </p:spPr>
        <p:txBody>
          <a:bodyPr>
            <a:normAutofit fontScale="62500" lnSpcReduction="20000"/>
          </a:bodyPr>
          <a:lstStyle/>
          <a:p>
            <a:pPr algn="just"/>
            <a:r>
              <a:rPr lang="en-ZA" dirty="0" smtClean="0"/>
              <a:t>SSA is </a:t>
            </a:r>
            <a:r>
              <a:rPr lang="en-ZA" dirty="0"/>
              <a:t>the </a:t>
            </a:r>
            <a:r>
              <a:rPr lang="en-ZA" dirty="0" smtClean="0"/>
              <a:t>youngest continent: in other regions the population is aging. </a:t>
            </a:r>
          </a:p>
          <a:p>
            <a:pPr marL="0" indent="0" algn="just">
              <a:buNone/>
            </a:pPr>
            <a:endParaRPr lang="en-ZA" dirty="0"/>
          </a:p>
          <a:p>
            <a:pPr algn="just"/>
            <a:r>
              <a:rPr lang="en-ZA" dirty="0" smtClean="0"/>
              <a:t>At </a:t>
            </a:r>
            <a:r>
              <a:rPr lang="en-ZA" dirty="0"/>
              <a:t>18 years, the median age in Africa is 7 years younger than the next youngest region, South Asia, and half the population is below that age. </a:t>
            </a:r>
            <a:endParaRPr lang="en-ZA" dirty="0" smtClean="0"/>
          </a:p>
          <a:p>
            <a:pPr marL="0" indent="0" algn="just">
              <a:buNone/>
            </a:pPr>
            <a:endParaRPr lang="en-ZA" dirty="0"/>
          </a:p>
          <a:p>
            <a:pPr algn="just"/>
            <a:r>
              <a:rPr lang="en-ZA" dirty="0" smtClean="0"/>
              <a:t>Predictions are that </a:t>
            </a:r>
            <a:r>
              <a:rPr lang="en-ZA" dirty="0"/>
              <a:t>SSA will remain the youngest </a:t>
            </a:r>
            <a:r>
              <a:rPr lang="en-ZA" dirty="0" smtClean="0"/>
              <a:t>region for </a:t>
            </a:r>
            <a:r>
              <a:rPr lang="en-ZA" dirty="0"/>
              <a:t>the next decades, with the age gap with the other regions widening. </a:t>
            </a:r>
            <a:endParaRPr lang="en-ZA" dirty="0" smtClean="0"/>
          </a:p>
          <a:p>
            <a:pPr algn="just"/>
            <a:endParaRPr lang="en-ZA" dirty="0"/>
          </a:p>
          <a:p>
            <a:pPr algn="just"/>
            <a:r>
              <a:rPr lang="en-ZA" dirty="0" smtClean="0"/>
              <a:t>SSA’s population </a:t>
            </a:r>
            <a:r>
              <a:rPr lang="en-ZA" dirty="0"/>
              <a:t>structure resembles a pyramid, with </a:t>
            </a:r>
            <a:r>
              <a:rPr lang="en-ZA" dirty="0" smtClean="0"/>
              <a:t>a ‘</a:t>
            </a:r>
            <a:r>
              <a:rPr lang="en-ZA" dirty="0"/>
              <a:t>youth bulge.’ </a:t>
            </a:r>
            <a:endParaRPr lang="en-ZA" dirty="0" smtClean="0"/>
          </a:p>
          <a:p>
            <a:pPr algn="just"/>
            <a:endParaRPr lang="en-ZA" dirty="0"/>
          </a:p>
          <a:p>
            <a:pPr algn="just"/>
            <a:r>
              <a:rPr lang="en-ZA" dirty="0"/>
              <a:t>The East Asian and </a:t>
            </a:r>
            <a:r>
              <a:rPr lang="en-ZA" dirty="0" smtClean="0"/>
              <a:t>Pacific </a:t>
            </a:r>
            <a:r>
              <a:rPr lang="en-ZA" dirty="0"/>
              <a:t>region’s experience points to the potential growth-enhancing effect of this ‘youth bulge’ </a:t>
            </a:r>
            <a:r>
              <a:rPr lang="en-ZA" dirty="0" smtClean="0"/>
              <a:t>as </a:t>
            </a:r>
            <a:r>
              <a:rPr lang="en-ZA" dirty="0"/>
              <a:t>it was associated with a fall in the dependency ratio from 1.1 </a:t>
            </a:r>
            <a:r>
              <a:rPr lang="en-ZA" dirty="0" smtClean="0"/>
              <a:t>in </a:t>
            </a:r>
            <a:r>
              <a:rPr lang="en-ZA" dirty="0"/>
              <a:t>1965 to 1.8 by 1990. </a:t>
            </a:r>
            <a:endParaRPr lang="en-ZA" dirty="0" smtClean="0"/>
          </a:p>
          <a:p>
            <a:pPr marL="0" indent="0" algn="just">
              <a:buNone/>
            </a:pPr>
            <a:endParaRPr lang="en-ZA" dirty="0"/>
          </a:p>
          <a:p>
            <a:pPr algn="just"/>
            <a:r>
              <a:rPr lang="en-ZA" dirty="0" smtClean="0"/>
              <a:t>This ‘demographic </a:t>
            </a:r>
            <a:r>
              <a:rPr lang="en-ZA" dirty="0"/>
              <a:t>dividend’ </a:t>
            </a:r>
            <a:r>
              <a:rPr lang="en-ZA" dirty="0" smtClean="0"/>
              <a:t>transformed </a:t>
            </a:r>
            <a:r>
              <a:rPr lang="en-ZA" dirty="0"/>
              <a:t>the economy through </a:t>
            </a:r>
            <a:r>
              <a:rPr lang="en-ZA" dirty="0" smtClean="0"/>
              <a:t> </a:t>
            </a:r>
            <a:r>
              <a:rPr lang="en-ZA" dirty="0"/>
              <a:t>continued expansion of the working-age population‘ relative to the population, resulting in decreased dependency ratios that fostered increased savings, providing a pool of investible resources that spurred </a:t>
            </a:r>
            <a:r>
              <a:rPr lang="en-ZA" dirty="0" smtClean="0"/>
              <a:t>growth.</a:t>
            </a:r>
            <a:endParaRPr lang="en-ZA" dirty="0"/>
          </a:p>
        </p:txBody>
      </p:sp>
    </p:spTree>
    <p:extLst>
      <p:ext uri="{BB962C8B-B14F-4D97-AF65-F5344CB8AC3E}">
        <p14:creationId xmlns:p14="http://schemas.microsoft.com/office/powerpoint/2010/main" val="23279992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a:xfrm>
            <a:off x="457200" y="1600200"/>
            <a:ext cx="8229600" cy="4925144"/>
          </a:xfrm>
        </p:spPr>
        <p:txBody>
          <a:bodyPr>
            <a:normAutofit fontScale="62500" lnSpcReduction="20000"/>
          </a:bodyPr>
          <a:lstStyle/>
          <a:p>
            <a:pPr algn="just"/>
            <a:r>
              <a:rPr lang="en-ZA" dirty="0"/>
              <a:t>However, the mere existence of a large working-age population will not result in a ‘demographic dividend’ in the absence of declining fertility rates and hence dependency ratios. </a:t>
            </a:r>
            <a:endParaRPr lang="en-ZA" dirty="0" smtClean="0"/>
          </a:p>
          <a:p>
            <a:pPr marL="0" indent="0" algn="just">
              <a:buNone/>
            </a:pPr>
            <a:endParaRPr lang="en-ZA" dirty="0"/>
          </a:p>
          <a:p>
            <a:pPr algn="just"/>
            <a:r>
              <a:rPr lang="en-ZA" dirty="0" smtClean="0"/>
              <a:t>In SSA, </a:t>
            </a:r>
            <a:r>
              <a:rPr lang="en-ZA" dirty="0"/>
              <a:t>the decline in fertility rates has stalled, and in many </a:t>
            </a:r>
            <a:r>
              <a:rPr lang="en-ZA" dirty="0" smtClean="0"/>
              <a:t>countries </a:t>
            </a:r>
            <a:r>
              <a:rPr lang="en-ZA" dirty="0"/>
              <a:t>it has not even started to fall. </a:t>
            </a:r>
            <a:endParaRPr lang="en-ZA" dirty="0" smtClean="0"/>
          </a:p>
          <a:p>
            <a:pPr marL="0" indent="0" algn="just">
              <a:buNone/>
            </a:pPr>
            <a:endParaRPr lang="en-ZA" dirty="0"/>
          </a:p>
          <a:p>
            <a:pPr algn="just"/>
            <a:r>
              <a:rPr lang="en-ZA" dirty="0" smtClean="0"/>
              <a:t>Therefore, the  </a:t>
            </a:r>
            <a:r>
              <a:rPr lang="en-ZA" dirty="0"/>
              <a:t>‘demographic dividend’ is not automatic as the experiences of Latin America and South Asia demonstrate</a:t>
            </a:r>
            <a:r>
              <a:rPr lang="en-ZA" dirty="0" smtClean="0"/>
              <a:t>. </a:t>
            </a:r>
          </a:p>
          <a:p>
            <a:pPr marL="0" indent="0" algn="just">
              <a:buNone/>
            </a:pPr>
            <a:endParaRPr lang="en-ZA" dirty="0"/>
          </a:p>
          <a:p>
            <a:pPr algn="just"/>
            <a:r>
              <a:rPr lang="en-ZA" dirty="0" smtClean="0"/>
              <a:t>In </a:t>
            </a:r>
            <a:r>
              <a:rPr lang="en-ZA" dirty="0"/>
              <a:t>SSA, the growing population is accompanied by higher dependency ratios, low savings rate, low productivity and hence a limited ‘demographic dividend.’ </a:t>
            </a:r>
            <a:endParaRPr lang="en-ZA" dirty="0" smtClean="0"/>
          </a:p>
          <a:p>
            <a:pPr algn="just"/>
            <a:endParaRPr lang="en-ZA" dirty="0"/>
          </a:p>
          <a:p>
            <a:pPr algn="just"/>
            <a:r>
              <a:rPr lang="en-ZA" dirty="0" smtClean="0"/>
              <a:t>In context of the </a:t>
            </a:r>
            <a:r>
              <a:rPr lang="en-ZA" dirty="0"/>
              <a:t>huge ‘youth bulge’ </a:t>
            </a:r>
            <a:r>
              <a:rPr lang="en-ZA" dirty="0" smtClean="0"/>
              <a:t>in SSA, youth cannot </a:t>
            </a:r>
            <a:r>
              <a:rPr lang="en-ZA" dirty="0"/>
              <a:t>find clear and unconstrained pathways into productive employment </a:t>
            </a:r>
            <a:r>
              <a:rPr lang="en-ZA" dirty="0" smtClean="0"/>
              <a:t>, </a:t>
            </a:r>
            <a:r>
              <a:rPr lang="en-ZA" dirty="0"/>
              <a:t>a critical </a:t>
            </a:r>
            <a:r>
              <a:rPr lang="en-ZA" dirty="0" smtClean="0"/>
              <a:t>link </a:t>
            </a:r>
            <a:r>
              <a:rPr lang="en-ZA" dirty="0"/>
              <a:t>for leveraging the ‘demographic </a:t>
            </a:r>
            <a:r>
              <a:rPr lang="en-ZA" dirty="0" smtClean="0"/>
              <a:t>dividend.’</a:t>
            </a:r>
            <a:endParaRPr lang="en-ZA" dirty="0"/>
          </a:p>
        </p:txBody>
      </p:sp>
    </p:spTree>
    <p:extLst>
      <p:ext uri="{BB962C8B-B14F-4D97-AF65-F5344CB8AC3E}">
        <p14:creationId xmlns:p14="http://schemas.microsoft.com/office/powerpoint/2010/main" val="11143895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sz="3100" b="1" dirty="0">
                <a:latin typeface="Bookman Old Style" pitchFamily="18" charset="0"/>
              </a:rPr>
              <a:t>The Scourge of Youth Un- and Under-Employment, and Poverty in </a:t>
            </a:r>
            <a:r>
              <a:rPr lang="en-US" sz="3100" b="1" dirty="0" smtClean="0">
                <a:latin typeface="Bookman Old Style" pitchFamily="18" charset="0"/>
              </a:rPr>
              <a:t>Africa</a:t>
            </a:r>
            <a:endParaRPr lang="en-ZA" dirty="0">
              <a:latin typeface="Bookman Old Style" pitchFamily="18" charset="0"/>
            </a:endParaRPr>
          </a:p>
        </p:txBody>
      </p:sp>
      <p:sp>
        <p:nvSpPr>
          <p:cNvPr id="3" name="Content Placeholder 2"/>
          <p:cNvSpPr>
            <a:spLocks noGrp="1"/>
          </p:cNvSpPr>
          <p:nvPr>
            <p:ph idx="1"/>
          </p:nvPr>
        </p:nvSpPr>
        <p:spPr>
          <a:xfrm>
            <a:off x="457200" y="1600200"/>
            <a:ext cx="8229600" cy="5069160"/>
          </a:xfrm>
        </p:spPr>
        <p:txBody>
          <a:bodyPr>
            <a:normAutofit fontScale="70000" lnSpcReduction="20000"/>
          </a:bodyPr>
          <a:lstStyle/>
          <a:p>
            <a:pPr algn="just"/>
            <a:r>
              <a:rPr lang="en-ZA" dirty="0" smtClean="0"/>
              <a:t>In the absence of </a:t>
            </a:r>
            <a:r>
              <a:rPr lang="en-ZA" dirty="0"/>
              <a:t>adequate social safety nets </a:t>
            </a:r>
            <a:r>
              <a:rPr lang="en-ZA" dirty="0" smtClean="0"/>
              <a:t>results Africa youth are forced to accept low-productivity </a:t>
            </a:r>
            <a:r>
              <a:rPr lang="en-ZA" dirty="0"/>
              <a:t>and low-wage </a:t>
            </a:r>
            <a:r>
              <a:rPr lang="en-ZA" dirty="0" smtClean="0"/>
              <a:t>jobs, hence the </a:t>
            </a:r>
            <a:r>
              <a:rPr lang="en-ZA" dirty="0"/>
              <a:t>low unemployment </a:t>
            </a:r>
            <a:r>
              <a:rPr lang="en-ZA" dirty="0" smtClean="0"/>
              <a:t>rates. </a:t>
            </a:r>
          </a:p>
          <a:p>
            <a:pPr marL="0" indent="0" algn="just">
              <a:buNone/>
            </a:pPr>
            <a:endParaRPr lang="en-ZA" dirty="0"/>
          </a:p>
          <a:p>
            <a:pPr algn="just"/>
            <a:r>
              <a:rPr lang="en-ZA" dirty="0" smtClean="0"/>
              <a:t>The </a:t>
            </a:r>
            <a:r>
              <a:rPr lang="en-ZA" dirty="0"/>
              <a:t>average youth unemployment rate for SSA at 12.1% (2000-12), is much lower than </a:t>
            </a:r>
            <a:r>
              <a:rPr lang="en-ZA" dirty="0" smtClean="0"/>
              <a:t>that for </a:t>
            </a:r>
            <a:r>
              <a:rPr lang="en-ZA" dirty="0"/>
              <a:t>Europe of 17.8% during the period 2009-12. </a:t>
            </a:r>
            <a:endParaRPr lang="en-ZA" dirty="0" smtClean="0"/>
          </a:p>
          <a:p>
            <a:pPr marL="0" indent="0" algn="just">
              <a:buNone/>
            </a:pPr>
            <a:endParaRPr lang="en-ZA" dirty="0"/>
          </a:p>
          <a:p>
            <a:pPr algn="just"/>
            <a:r>
              <a:rPr lang="en-ZA" dirty="0" smtClean="0"/>
              <a:t>At 11.8%, youth </a:t>
            </a:r>
            <a:r>
              <a:rPr lang="en-ZA" dirty="0"/>
              <a:t>unemployment rate in SSA was only higher than that of East Asia at 10.5%, and South Asia at 10</a:t>
            </a:r>
            <a:r>
              <a:rPr lang="en-ZA" dirty="0" smtClean="0"/>
              <a:t>%. In 2014 </a:t>
            </a:r>
          </a:p>
          <a:p>
            <a:pPr marL="0" indent="0" algn="just">
              <a:buNone/>
            </a:pPr>
            <a:endParaRPr lang="en-ZA" dirty="0"/>
          </a:p>
          <a:p>
            <a:pPr algn="just"/>
            <a:r>
              <a:rPr lang="en-ZA" dirty="0" smtClean="0"/>
              <a:t>Youth </a:t>
            </a:r>
            <a:r>
              <a:rPr lang="en-ZA" dirty="0"/>
              <a:t>are twice as likely to be unemployed than </a:t>
            </a:r>
            <a:r>
              <a:rPr lang="en-ZA" dirty="0" smtClean="0"/>
              <a:t>adults in SSA, compared to  a youth-to-adult </a:t>
            </a:r>
            <a:r>
              <a:rPr lang="en-ZA" dirty="0"/>
              <a:t>ratio in Europe </a:t>
            </a:r>
            <a:r>
              <a:rPr lang="en-ZA" dirty="0" smtClean="0"/>
              <a:t>of </a:t>
            </a:r>
            <a:r>
              <a:rPr lang="en-ZA" dirty="0"/>
              <a:t>around 2.5. </a:t>
            </a:r>
            <a:endParaRPr lang="en-ZA" dirty="0" smtClean="0"/>
          </a:p>
          <a:p>
            <a:pPr marL="0" indent="0" algn="just">
              <a:buNone/>
            </a:pPr>
            <a:endParaRPr lang="en-ZA" dirty="0"/>
          </a:p>
          <a:p>
            <a:pPr algn="just"/>
            <a:r>
              <a:rPr lang="en-ZA" dirty="0" smtClean="0"/>
              <a:t>Hence in SSA, the </a:t>
            </a:r>
            <a:r>
              <a:rPr lang="en-ZA" dirty="0"/>
              <a:t>main labour market challenge is not necessarily open unemployment, but rather under-employment. </a:t>
            </a:r>
            <a:endParaRPr lang="en-ZA" dirty="0" smtClean="0"/>
          </a:p>
        </p:txBody>
      </p:sp>
    </p:spTree>
    <p:extLst>
      <p:ext uri="{BB962C8B-B14F-4D97-AF65-F5344CB8AC3E}">
        <p14:creationId xmlns:p14="http://schemas.microsoft.com/office/powerpoint/2010/main" val="326206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648072"/>
          </a:xfrm>
        </p:spPr>
        <p:txBody>
          <a:bodyPr>
            <a:normAutofit fontScale="90000"/>
          </a:bodyPr>
          <a:lstStyle/>
          <a:p>
            <a:r>
              <a:rPr lang="en-ZA" b="1" dirty="0"/>
              <a:t>Youth unemployment </a:t>
            </a:r>
            <a:r>
              <a:rPr lang="en-ZA" b="1" dirty="0" smtClean="0"/>
              <a:t>2007–18 </a:t>
            </a:r>
            <a:r>
              <a:rPr lang="en-ZA" b="1" dirty="0"/>
              <a:t>(rates) </a:t>
            </a:r>
          </a:p>
        </p:txBody>
      </p:sp>
      <p:pic>
        <p:nvPicPr>
          <p:cNvPr id="1843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764704"/>
            <a:ext cx="9036496" cy="6165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0702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576064"/>
          </a:xfrm>
        </p:spPr>
        <p:txBody>
          <a:bodyPr>
            <a:noAutofit/>
          </a:bodyPr>
          <a:lstStyle/>
          <a:p>
            <a:r>
              <a:rPr lang="en-ZA" sz="2400" b="1" dirty="0" smtClean="0"/>
              <a:t>Labour market situation and outlook in Sub-Saharan Africa (%)</a:t>
            </a:r>
            <a:endParaRPr lang="en-ZA" sz="2400" b="1" dirty="0"/>
          </a:p>
        </p:txBody>
      </p:sp>
      <p:pic>
        <p:nvPicPr>
          <p:cNvPr id="1741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764704"/>
            <a:ext cx="9252520" cy="6093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33195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648072"/>
          </a:xfrm>
        </p:spPr>
        <p:txBody>
          <a:bodyPr>
            <a:noAutofit/>
          </a:bodyPr>
          <a:lstStyle/>
          <a:p>
            <a:r>
              <a:rPr lang="en-ZA" sz="2800" b="1" dirty="0"/>
              <a:t>Vulnerable employment shares by sex, world and regions (%) </a:t>
            </a:r>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836712"/>
            <a:ext cx="9036496"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12023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648072"/>
          </a:xfrm>
        </p:spPr>
        <p:txBody>
          <a:bodyPr>
            <a:noAutofit/>
          </a:bodyPr>
          <a:lstStyle/>
          <a:p>
            <a:r>
              <a:rPr lang="en-ZA" sz="2800" b="1" dirty="0" smtClean="0"/>
              <a:t>Economic growth and vulnerable employment by region, 2001-12</a:t>
            </a:r>
            <a:endParaRPr lang="en-ZA" sz="2800" b="1" dirty="0"/>
          </a:p>
        </p:txBody>
      </p:sp>
      <p:pic>
        <p:nvPicPr>
          <p:cNvPr id="1638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836712"/>
            <a:ext cx="9144000" cy="6021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41715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648072"/>
          </a:xfrm>
        </p:spPr>
        <p:txBody>
          <a:bodyPr>
            <a:noAutofit/>
          </a:bodyPr>
          <a:lstStyle/>
          <a:p>
            <a:r>
              <a:rPr lang="en-ZA" sz="2800" b="1" dirty="0" smtClean="0"/>
              <a:t>Employment-to-population ratio, world and regions (%)</a:t>
            </a:r>
            <a:endParaRPr lang="en-ZA" sz="2800" b="1" dirty="0"/>
          </a:p>
        </p:txBody>
      </p:sp>
      <p:pic>
        <p:nvPicPr>
          <p:cNvPr id="2048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836712"/>
            <a:ext cx="9144000"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05621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504056"/>
          </a:xfrm>
        </p:spPr>
        <p:txBody>
          <a:bodyPr>
            <a:normAutofit/>
          </a:bodyPr>
          <a:lstStyle/>
          <a:p>
            <a:r>
              <a:rPr lang="en-ZA" sz="2400" b="1" dirty="0" smtClean="0"/>
              <a:t>Working poor indicators, world and regions, (US$2 a day)</a:t>
            </a:r>
            <a:endParaRPr lang="en-ZA" sz="2400" b="1" dirty="0"/>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692696"/>
            <a:ext cx="9144000" cy="6165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02374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648072"/>
          </a:xfrm>
        </p:spPr>
        <p:txBody>
          <a:bodyPr>
            <a:normAutofit/>
          </a:bodyPr>
          <a:lstStyle/>
          <a:p>
            <a:r>
              <a:rPr lang="en-ZA" sz="2800" b="1" dirty="0" smtClean="0">
                <a:latin typeface="Cooper Black" pitchFamily="18" charset="0"/>
              </a:rPr>
              <a:t>Africa’s GDP </a:t>
            </a:r>
            <a:r>
              <a:rPr lang="en-ZA" sz="2800" b="1" dirty="0" smtClean="0">
                <a:latin typeface="Cooper Black" pitchFamily="18" charset="0"/>
              </a:rPr>
              <a:t>Performance</a:t>
            </a:r>
            <a:endParaRPr lang="en-ZA" sz="2800" b="1" dirty="0">
              <a:latin typeface="Cooper Black" pitchFamily="18" charset="0"/>
            </a:endParaRPr>
          </a:p>
        </p:txBody>
      </p:sp>
      <p:sp>
        <p:nvSpPr>
          <p:cNvPr id="3" name="Content Placeholder 2"/>
          <p:cNvSpPr>
            <a:spLocks noGrp="1"/>
          </p:cNvSpPr>
          <p:nvPr>
            <p:ph idx="1"/>
          </p:nvPr>
        </p:nvSpPr>
        <p:spPr>
          <a:xfrm>
            <a:off x="457200" y="836712"/>
            <a:ext cx="8229600" cy="5904656"/>
          </a:xfrm>
        </p:spPr>
        <p:txBody>
          <a:bodyPr>
            <a:normAutofit fontScale="62500" lnSpcReduction="20000"/>
          </a:bodyPr>
          <a:lstStyle/>
          <a:p>
            <a:pPr algn="just"/>
            <a:r>
              <a:rPr lang="en-ZA" dirty="0" smtClean="0"/>
              <a:t>Improved performance of Africa since </a:t>
            </a:r>
            <a:r>
              <a:rPr lang="en-ZA" dirty="0"/>
              <a:t>the “lost” </a:t>
            </a:r>
            <a:r>
              <a:rPr lang="en-ZA" dirty="0" smtClean="0"/>
              <a:t>decade of the 1980s </a:t>
            </a:r>
            <a:r>
              <a:rPr lang="en-ZA" dirty="0"/>
              <a:t>and early 1990s </a:t>
            </a:r>
            <a:r>
              <a:rPr lang="en-ZA" dirty="0" smtClean="0"/>
              <a:t>- </a:t>
            </a:r>
            <a:r>
              <a:rPr lang="en-ZA" dirty="0"/>
              <a:t>continent </a:t>
            </a:r>
            <a:r>
              <a:rPr lang="en-ZA" dirty="0" smtClean="0"/>
              <a:t>started </a:t>
            </a:r>
            <a:r>
              <a:rPr lang="en-ZA" dirty="0"/>
              <a:t>to catch–up. </a:t>
            </a:r>
            <a:endParaRPr lang="en-ZA" dirty="0" smtClean="0"/>
          </a:p>
          <a:p>
            <a:pPr marL="0" indent="0" algn="just">
              <a:buNone/>
            </a:pPr>
            <a:endParaRPr lang="en-ZA" dirty="0" smtClean="0"/>
          </a:p>
          <a:p>
            <a:pPr algn="just"/>
            <a:r>
              <a:rPr lang="en-ZA" dirty="0" smtClean="0"/>
              <a:t>SSA </a:t>
            </a:r>
            <a:r>
              <a:rPr lang="en-ZA" dirty="0"/>
              <a:t>experienced economic resurgence, with GDP growth accelerating from an average of 2.3% during 1991-2000 to 5.7% per annum during </a:t>
            </a:r>
            <a:r>
              <a:rPr lang="en-ZA" dirty="0" smtClean="0"/>
              <a:t>2001-12.</a:t>
            </a:r>
            <a:r>
              <a:rPr lang="en-ZA" dirty="0" smtClean="0"/>
              <a:t> </a:t>
            </a:r>
          </a:p>
          <a:p>
            <a:pPr marL="0" indent="0" algn="just">
              <a:buNone/>
            </a:pPr>
            <a:endParaRPr lang="en-ZA" dirty="0" smtClean="0"/>
          </a:p>
          <a:p>
            <a:pPr algn="just"/>
            <a:r>
              <a:rPr lang="en-ZA" dirty="0" smtClean="0"/>
              <a:t>Catching-up </a:t>
            </a:r>
            <a:r>
              <a:rPr lang="en-ZA" dirty="0"/>
              <a:t>of African economies </a:t>
            </a:r>
            <a:r>
              <a:rPr lang="en-ZA" dirty="0" smtClean="0"/>
              <a:t>is widespread, save for </a:t>
            </a:r>
            <a:r>
              <a:rPr lang="en-ZA" dirty="0"/>
              <a:t>a few countries. </a:t>
            </a:r>
            <a:endParaRPr lang="en-ZA" dirty="0" smtClean="0"/>
          </a:p>
          <a:p>
            <a:pPr marL="0" indent="0" algn="just">
              <a:buNone/>
            </a:pPr>
            <a:endParaRPr lang="en-ZA" dirty="0" smtClean="0"/>
          </a:p>
          <a:p>
            <a:pPr algn="just"/>
            <a:r>
              <a:rPr lang="en-ZA" dirty="0" smtClean="0"/>
              <a:t>Africa’s </a:t>
            </a:r>
            <a:r>
              <a:rPr lang="en-ZA" dirty="0" smtClean="0"/>
              <a:t>economic outlook remains </a:t>
            </a:r>
            <a:r>
              <a:rPr lang="en-ZA" dirty="0"/>
              <a:t>favourable </a:t>
            </a:r>
            <a:r>
              <a:rPr lang="en-ZA" dirty="0" smtClean="0"/>
              <a:t>in spite of the persisting recession in the developed countries. </a:t>
            </a:r>
          </a:p>
          <a:p>
            <a:pPr algn="just"/>
            <a:r>
              <a:rPr lang="en-ZA" dirty="0" smtClean="0"/>
              <a:t>Hence, economic </a:t>
            </a:r>
            <a:r>
              <a:rPr lang="en-ZA" dirty="0"/>
              <a:t>growth </a:t>
            </a:r>
            <a:r>
              <a:rPr lang="en-ZA" dirty="0" smtClean="0"/>
              <a:t>continued </a:t>
            </a:r>
            <a:r>
              <a:rPr lang="en-ZA" dirty="0"/>
              <a:t>to be solid in Sub-Saharan Africa. </a:t>
            </a:r>
            <a:endParaRPr lang="en-ZA" dirty="0" smtClean="0"/>
          </a:p>
          <a:p>
            <a:pPr marL="0" indent="0" algn="just">
              <a:buNone/>
            </a:pPr>
            <a:endParaRPr lang="en-ZA" dirty="0" smtClean="0"/>
          </a:p>
          <a:p>
            <a:pPr algn="just"/>
            <a:r>
              <a:rPr lang="en-ZA" dirty="0" smtClean="0"/>
              <a:t>Despite </a:t>
            </a:r>
            <a:r>
              <a:rPr lang="en-ZA" dirty="0"/>
              <a:t>this positive economic growth, the employment situation has not improved much in SSA with underemployment and informal employment remaining stubbornly high. </a:t>
            </a:r>
            <a:endParaRPr lang="en-ZA" dirty="0" smtClean="0"/>
          </a:p>
          <a:p>
            <a:pPr marL="0" indent="0" algn="just">
              <a:buNone/>
            </a:pPr>
            <a:endParaRPr lang="en-ZA" dirty="0"/>
          </a:p>
          <a:p>
            <a:pPr algn="just"/>
            <a:r>
              <a:rPr lang="en-ZA" dirty="0" smtClean="0"/>
              <a:t>While </a:t>
            </a:r>
            <a:r>
              <a:rPr lang="en-ZA" dirty="0"/>
              <a:t>the incidence of poverty declined from 60.8% in 1993 to 46.9% by 2011, economic growth in SSA has however not been as pro-poor as in other parts of the </a:t>
            </a:r>
            <a:r>
              <a:rPr lang="en-ZA" dirty="0" smtClean="0"/>
              <a:t>world.</a:t>
            </a:r>
            <a:endParaRPr lang="en-ZA" dirty="0" smtClean="0"/>
          </a:p>
        </p:txBody>
      </p:sp>
    </p:spTree>
    <p:extLst>
      <p:ext uri="{BB962C8B-B14F-4D97-AF65-F5344CB8AC3E}">
        <p14:creationId xmlns:p14="http://schemas.microsoft.com/office/powerpoint/2010/main" val="38589774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332656"/>
            <a:ext cx="8280920" cy="5976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69063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8784976" cy="6480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77940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792088"/>
          </a:xfrm>
        </p:spPr>
        <p:txBody>
          <a:bodyPr>
            <a:normAutofit fontScale="90000"/>
          </a:bodyPr>
          <a:lstStyle/>
          <a:p>
            <a:r>
              <a:rPr lang="en-ZA" sz="2800" b="1" dirty="0" smtClean="0"/>
              <a:t>Employment shares by sector and sex, world and regions (%)</a:t>
            </a:r>
            <a:endParaRPr lang="en-ZA" sz="2800" b="1" dirty="0"/>
          </a:p>
        </p:txBody>
      </p:sp>
      <p:pic>
        <p:nvPicPr>
          <p:cNvPr id="286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980728"/>
            <a:ext cx="8856984" cy="5760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15992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6408712"/>
          </a:xfrm>
        </p:spPr>
        <p:txBody>
          <a:bodyPr>
            <a:normAutofit fontScale="55000" lnSpcReduction="20000"/>
          </a:bodyPr>
          <a:lstStyle/>
          <a:p>
            <a:pPr algn="just"/>
            <a:r>
              <a:rPr lang="en-ZA" dirty="0" smtClean="0"/>
              <a:t>On the </a:t>
            </a:r>
            <a:r>
              <a:rPr lang="en-ZA" b="1" dirty="0" smtClean="0"/>
              <a:t>supply side</a:t>
            </a:r>
            <a:r>
              <a:rPr lang="en-ZA" dirty="0" smtClean="0"/>
              <a:t>, the main engines of growth were often agriculture and services, in several resource-rich countries rising production of oil and mining activity. </a:t>
            </a:r>
          </a:p>
          <a:p>
            <a:pPr marL="0" indent="0" algn="just">
              <a:buNone/>
            </a:pPr>
            <a:endParaRPr lang="en-ZA" dirty="0" smtClean="0"/>
          </a:p>
          <a:p>
            <a:pPr algn="just"/>
            <a:r>
              <a:rPr lang="en-ZA" dirty="0" smtClean="0"/>
              <a:t>Manufacturing </a:t>
            </a:r>
            <a:r>
              <a:rPr lang="en-ZA" dirty="0" smtClean="0"/>
              <a:t>played a role in only a few countries. </a:t>
            </a:r>
            <a:r>
              <a:rPr lang="en-ZA" b="1" dirty="0" smtClean="0"/>
              <a:t>The manufacturing sector in Africa </a:t>
            </a:r>
            <a:r>
              <a:rPr lang="en-ZA" dirty="0" smtClean="0"/>
              <a:t>is relatively small with an average contribution of only about 10% to GDP. </a:t>
            </a:r>
            <a:endParaRPr lang="en-ZA" dirty="0"/>
          </a:p>
          <a:p>
            <a:pPr marL="0" indent="0" algn="just">
              <a:buNone/>
            </a:pPr>
            <a:endParaRPr lang="en-ZA" dirty="0" smtClean="0"/>
          </a:p>
          <a:p>
            <a:pPr algn="just"/>
            <a:r>
              <a:rPr lang="en-ZA" dirty="0" smtClean="0"/>
              <a:t>In </a:t>
            </a:r>
            <a:r>
              <a:rPr lang="en-ZA" dirty="0" smtClean="0"/>
              <a:t>SSA, </a:t>
            </a:r>
            <a:r>
              <a:rPr lang="en-ZA" dirty="0"/>
              <a:t>the share </a:t>
            </a:r>
            <a:r>
              <a:rPr lang="en-ZA" dirty="0" smtClean="0"/>
              <a:t>manufacturing in GDP decreased </a:t>
            </a:r>
            <a:r>
              <a:rPr lang="en-ZA" dirty="0"/>
              <a:t>significantly </a:t>
            </a:r>
            <a:r>
              <a:rPr lang="en-ZA" dirty="0" smtClean="0"/>
              <a:t>between 1991 and 2011, </a:t>
            </a:r>
            <a:r>
              <a:rPr lang="en-ZA" dirty="0"/>
              <a:t>from 16.7 to </a:t>
            </a:r>
            <a:r>
              <a:rPr lang="en-ZA" dirty="0" smtClean="0"/>
              <a:t>11.1%. </a:t>
            </a:r>
          </a:p>
          <a:p>
            <a:pPr marL="0" indent="0" algn="just">
              <a:buNone/>
            </a:pPr>
            <a:endParaRPr lang="en-ZA" dirty="0" smtClean="0"/>
          </a:p>
          <a:p>
            <a:pPr algn="just"/>
            <a:r>
              <a:rPr lang="en-ZA" dirty="0" smtClean="0"/>
              <a:t>In </a:t>
            </a:r>
            <a:r>
              <a:rPr lang="en-ZA" dirty="0"/>
              <a:t>terms of employment, the share of workers in industry in Sub-Saharan Africa, which is estimated at less than </a:t>
            </a:r>
            <a:r>
              <a:rPr lang="en-ZA" dirty="0" smtClean="0"/>
              <a:t>10%, </a:t>
            </a:r>
            <a:r>
              <a:rPr lang="en-ZA" dirty="0"/>
              <a:t>is extremely low. </a:t>
            </a:r>
            <a:endParaRPr lang="en-ZA" dirty="0" smtClean="0"/>
          </a:p>
          <a:p>
            <a:pPr marL="0" indent="0" algn="just">
              <a:buNone/>
            </a:pPr>
            <a:endParaRPr lang="en-ZA" dirty="0" smtClean="0"/>
          </a:p>
          <a:p>
            <a:pPr algn="just"/>
            <a:r>
              <a:rPr lang="en-ZA" dirty="0" smtClean="0"/>
              <a:t>In </a:t>
            </a:r>
            <a:r>
              <a:rPr lang="en-ZA" dirty="0"/>
              <a:t>all other regions this share is at least </a:t>
            </a:r>
            <a:r>
              <a:rPr lang="en-ZA" dirty="0" smtClean="0"/>
              <a:t>20%, </a:t>
            </a:r>
            <a:r>
              <a:rPr lang="en-ZA" dirty="0"/>
              <a:t>and in the case of East Asia it exceeds </a:t>
            </a:r>
            <a:r>
              <a:rPr lang="en-ZA" dirty="0" smtClean="0"/>
              <a:t>30%.</a:t>
            </a:r>
          </a:p>
          <a:p>
            <a:pPr marL="0" indent="0" algn="just">
              <a:buNone/>
            </a:pPr>
            <a:endParaRPr lang="en-ZA" dirty="0" smtClean="0"/>
          </a:p>
          <a:p>
            <a:pPr algn="just"/>
            <a:r>
              <a:rPr lang="en-ZA" dirty="0" smtClean="0"/>
              <a:t>The </a:t>
            </a:r>
            <a:r>
              <a:rPr lang="en-ZA" dirty="0"/>
              <a:t>proportion of the working-age population in paid employment is also low in Sub- Saharan Africa (</a:t>
            </a:r>
            <a:r>
              <a:rPr lang="en-ZA" dirty="0" smtClean="0"/>
              <a:t>13.7%). </a:t>
            </a:r>
          </a:p>
          <a:p>
            <a:pPr marL="0" indent="0" algn="just">
              <a:buNone/>
            </a:pPr>
            <a:endParaRPr lang="en-ZA" dirty="0" smtClean="0"/>
          </a:p>
          <a:p>
            <a:pPr algn="just"/>
            <a:r>
              <a:rPr lang="en-ZA" dirty="0" smtClean="0"/>
              <a:t>Yet </a:t>
            </a:r>
            <a:r>
              <a:rPr lang="en-ZA" dirty="0" smtClean="0"/>
              <a:t>the potential to </a:t>
            </a:r>
            <a:r>
              <a:rPr lang="en-ZA" dirty="0"/>
              <a:t>develop labour-intensive manufacturing </a:t>
            </a:r>
            <a:r>
              <a:rPr lang="en-ZA" dirty="0" smtClean="0"/>
              <a:t>especially in </a:t>
            </a:r>
            <a:r>
              <a:rPr lang="en-ZA" dirty="0"/>
              <a:t>sub-sectors with linkages to agriculture and extractive </a:t>
            </a:r>
            <a:r>
              <a:rPr lang="en-ZA" dirty="0" smtClean="0"/>
              <a:t>industries remains largely unused</a:t>
            </a:r>
            <a:r>
              <a:rPr lang="en-ZA" dirty="0"/>
              <a:t>.</a:t>
            </a:r>
            <a:endParaRPr lang="en-ZA" dirty="0" smtClean="0"/>
          </a:p>
          <a:p>
            <a:pPr marL="0" indent="0" algn="just">
              <a:buNone/>
            </a:pPr>
            <a:endParaRPr lang="en-ZA" dirty="0" smtClean="0"/>
          </a:p>
          <a:p>
            <a:pPr algn="just"/>
            <a:r>
              <a:rPr lang="en-ZA" dirty="0" smtClean="0"/>
              <a:t>While </a:t>
            </a:r>
            <a:r>
              <a:rPr lang="en-ZA" dirty="0" smtClean="0"/>
              <a:t>many African countries have taken measures to diversify their economies, progress has been low.</a:t>
            </a:r>
          </a:p>
        </p:txBody>
      </p:sp>
    </p:spTree>
    <p:extLst>
      <p:ext uri="{BB962C8B-B14F-4D97-AF65-F5344CB8AC3E}">
        <p14:creationId xmlns:p14="http://schemas.microsoft.com/office/powerpoint/2010/main" val="27828322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229600" cy="648072"/>
          </a:xfrm>
        </p:spPr>
        <p:txBody>
          <a:bodyPr>
            <a:noAutofit/>
          </a:bodyPr>
          <a:lstStyle/>
          <a:p>
            <a:r>
              <a:rPr lang="en-ZA" sz="2400" b="1" dirty="0" smtClean="0"/>
              <a:t>Paid employment and employment in industry across regions, 2012 (%)</a:t>
            </a:r>
            <a:endParaRPr lang="en-ZA" sz="2400" b="1" dirty="0"/>
          </a:p>
        </p:txBody>
      </p:sp>
      <p:pic>
        <p:nvPicPr>
          <p:cNvPr id="1843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764704"/>
            <a:ext cx="9144000" cy="5976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64563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576064"/>
          </a:xfrm>
        </p:spPr>
        <p:txBody>
          <a:bodyPr>
            <a:noAutofit/>
          </a:bodyPr>
          <a:lstStyle/>
          <a:p>
            <a:r>
              <a:rPr lang="en-ZA" sz="2400" b="1" dirty="0"/>
              <a:t>Labour productivity in Sub-Saharan Africa and East Asia, 1991–2012 (</a:t>
            </a:r>
            <a:r>
              <a:rPr lang="en-ZA" sz="2400" b="1" dirty="0" smtClean="0"/>
              <a:t>’000)</a:t>
            </a:r>
            <a:endParaRPr lang="en-ZA" sz="2400" dirty="0"/>
          </a:p>
        </p:txBody>
      </p:sp>
      <p:pic>
        <p:nvPicPr>
          <p:cNvPr id="266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692696"/>
            <a:ext cx="8964487" cy="6048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91790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720080"/>
          </a:xfrm>
        </p:spPr>
        <p:txBody>
          <a:bodyPr>
            <a:normAutofit/>
          </a:bodyPr>
          <a:lstStyle/>
          <a:p>
            <a:r>
              <a:rPr lang="en-ZA" sz="2800" b="1" dirty="0" smtClean="0">
                <a:latin typeface="Cooper Black" pitchFamily="18" charset="0"/>
              </a:rPr>
              <a:t>Assessing the Labour market situation</a:t>
            </a:r>
            <a:endParaRPr lang="en-ZA" sz="2800" b="1" dirty="0">
              <a:latin typeface="Cooper Black" pitchFamily="18" charset="0"/>
            </a:endParaRPr>
          </a:p>
        </p:txBody>
      </p:sp>
      <p:sp>
        <p:nvSpPr>
          <p:cNvPr id="3" name="Content Placeholder 2"/>
          <p:cNvSpPr>
            <a:spLocks noGrp="1"/>
          </p:cNvSpPr>
          <p:nvPr>
            <p:ph idx="1"/>
          </p:nvPr>
        </p:nvSpPr>
        <p:spPr>
          <a:xfrm>
            <a:off x="457200" y="836712"/>
            <a:ext cx="8229600" cy="5904656"/>
          </a:xfrm>
        </p:spPr>
        <p:txBody>
          <a:bodyPr>
            <a:normAutofit fontScale="70000" lnSpcReduction="20000"/>
          </a:bodyPr>
          <a:lstStyle/>
          <a:p>
            <a:pPr marL="0" indent="0">
              <a:buNone/>
            </a:pPr>
            <a:r>
              <a:rPr lang="en-US" dirty="0" smtClean="0"/>
              <a:t>In </a:t>
            </a:r>
            <a:r>
              <a:rPr lang="en-US" dirty="0"/>
              <a:t>a nutshell, three indicators are critical for the assessment of the employment situation in developing countries, namely:</a:t>
            </a:r>
            <a:endParaRPr lang="en-ZA" dirty="0"/>
          </a:p>
          <a:p>
            <a:pPr lvl="0"/>
            <a:r>
              <a:rPr lang="en-US" dirty="0"/>
              <a:t>The share of the formal segment in total employment</a:t>
            </a:r>
            <a:r>
              <a:rPr lang="en-US" dirty="0" smtClean="0"/>
              <a:t>;</a:t>
            </a:r>
          </a:p>
          <a:p>
            <a:pPr lvl="0"/>
            <a:endParaRPr lang="en-ZA" dirty="0"/>
          </a:p>
          <a:p>
            <a:pPr lvl="0"/>
            <a:r>
              <a:rPr lang="en-US" dirty="0"/>
              <a:t>Output per worker in the non-formal segment; and</a:t>
            </a:r>
            <a:endParaRPr lang="en-ZA" dirty="0"/>
          </a:p>
          <a:p>
            <a:pPr lvl="0"/>
            <a:endParaRPr lang="en-US" dirty="0" smtClean="0"/>
          </a:p>
          <a:p>
            <a:pPr lvl="0"/>
            <a:r>
              <a:rPr lang="en-US" dirty="0" smtClean="0"/>
              <a:t>The </a:t>
            </a:r>
            <a:r>
              <a:rPr lang="en-US" dirty="0"/>
              <a:t>unemployment rate.</a:t>
            </a:r>
            <a:endParaRPr lang="en-ZA" dirty="0"/>
          </a:p>
          <a:p>
            <a:pPr marL="0" indent="0">
              <a:buNone/>
            </a:pPr>
            <a:endParaRPr lang="en-US" dirty="0" smtClean="0"/>
          </a:p>
          <a:p>
            <a:pPr marL="0" indent="0">
              <a:buNone/>
            </a:pPr>
            <a:r>
              <a:rPr lang="en-US" dirty="0" smtClean="0"/>
              <a:t>Other </a:t>
            </a:r>
            <a:r>
              <a:rPr lang="en-US" dirty="0"/>
              <a:t>things being equal:</a:t>
            </a:r>
            <a:endParaRPr lang="en-ZA" dirty="0"/>
          </a:p>
          <a:p>
            <a:pPr lvl="0"/>
            <a:r>
              <a:rPr lang="en-US" dirty="0"/>
              <a:t>The larger the share of the formal segment in total employment, the better the employment situation;</a:t>
            </a:r>
            <a:endParaRPr lang="en-ZA" dirty="0"/>
          </a:p>
          <a:p>
            <a:pPr lvl="0"/>
            <a:endParaRPr lang="en-US" dirty="0" smtClean="0"/>
          </a:p>
          <a:p>
            <a:pPr lvl="0"/>
            <a:r>
              <a:rPr lang="en-US" dirty="0" smtClean="0"/>
              <a:t>The </a:t>
            </a:r>
            <a:r>
              <a:rPr lang="en-US" dirty="0"/>
              <a:t>higher the output per worker in the non-formal segment, the better the employment situation;</a:t>
            </a:r>
            <a:endParaRPr lang="en-ZA" dirty="0"/>
          </a:p>
          <a:p>
            <a:pPr lvl="0"/>
            <a:endParaRPr lang="en-US" dirty="0" smtClean="0"/>
          </a:p>
          <a:p>
            <a:pPr lvl="0"/>
            <a:r>
              <a:rPr lang="en-US" dirty="0" smtClean="0"/>
              <a:t>The </a:t>
            </a:r>
            <a:r>
              <a:rPr lang="en-US" dirty="0"/>
              <a:t>higher the employment ratio (the lower the unemployment rate), the better the employment </a:t>
            </a:r>
            <a:r>
              <a:rPr lang="en-US" dirty="0" smtClean="0"/>
              <a:t>situation.</a:t>
            </a:r>
            <a:endParaRPr lang="en-ZA" dirty="0"/>
          </a:p>
        </p:txBody>
      </p:sp>
    </p:spTree>
    <p:extLst>
      <p:ext uri="{BB962C8B-B14F-4D97-AF65-F5344CB8AC3E}">
        <p14:creationId xmlns:p14="http://schemas.microsoft.com/office/powerpoint/2010/main" val="7131401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6632"/>
            <a:ext cx="8229600" cy="6624736"/>
          </a:xfrm>
        </p:spPr>
        <p:txBody>
          <a:bodyPr>
            <a:normAutofit fontScale="92500" lnSpcReduction="10000"/>
          </a:bodyPr>
          <a:lstStyle/>
          <a:p>
            <a:pPr algn="just"/>
            <a:r>
              <a:rPr lang="en-ZA" sz="2000" dirty="0" smtClean="0"/>
              <a:t>The theme of the 2013 Africa Economic Outlook of the </a:t>
            </a:r>
            <a:r>
              <a:rPr lang="en-ZA" sz="2000" dirty="0" err="1" smtClean="0"/>
              <a:t>AfDB</a:t>
            </a:r>
            <a:r>
              <a:rPr lang="en-ZA" sz="2000" dirty="0" smtClean="0"/>
              <a:t> is on Structural Transformation and Natural Resources.</a:t>
            </a:r>
          </a:p>
          <a:p>
            <a:pPr algn="just"/>
            <a:endParaRPr lang="en-ZA" sz="2000" dirty="0" smtClean="0"/>
          </a:p>
          <a:p>
            <a:pPr algn="just"/>
            <a:r>
              <a:rPr lang="en-ZA" sz="2000" dirty="0" smtClean="0"/>
              <a:t>It observes that structural </a:t>
            </a:r>
            <a:r>
              <a:rPr lang="en-ZA" sz="2000" dirty="0"/>
              <a:t>transformation towards more productive activities and better jobs is closely linked with a strong natural-resource sector. </a:t>
            </a:r>
            <a:endParaRPr lang="en-ZA" sz="2000" dirty="0" smtClean="0"/>
          </a:p>
          <a:p>
            <a:pPr algn="just"/>
            <a:endParaRPr lang="en-ZA" sz="2000" dirty="0" smtClean="0"/>
          </a:p>
          <a:p>
            <a:pPr algn="just"/>
            <a:r>
              <a:rPr lang="en-ZA" sz="2000" dirty="0" smtClean="0"/>
              <a:t>Emerging </a:t>
            </a:r>
            <a:r>
              <a:rPr lang="en-ZA" sz="2000" dirty="0"/>
              <a:t>economies, such as Brazil, </a:t>
            </a:r>
            <a:r>
              <a:rPr lang="en-ZA" sz="2000" dirty="0" smtClean="0"/>
              <a:t>China and </a:t>
            </a:r>
            <a:r>
              <a:rPr lang="en-ZA" sz="2000" dirty="0"/>
              <a:t>India </a:t>
            </a:r>
            <a:r>
              <a:rPr lang="en-ZA" sz="2000" dirty="0" smtClean="0"/>
              <a:t>were </a:t>
            </a:r>
            <a:r>
              <a:rPr lang="en-ZA" sz="2000" dirty="0"/>
              <a:t>more successful than most African </a:t>
            </a:r>
            <a:r>
              <a:rPr lang="en-ZA" sz="2000" dirty="0" smtClean="0"/>
              <a:t>countries, recording </a:t>
            </a:r>
            <a:r>
              <a:rPr lang="en-ZA" sz="2000" dirty="0"/>
              <a:t>impressive reductions in poverty for more than two </a:t>
            </a:r>
            <a:r>
              <a:rPr lang="en-ZA" sz="2000" dirty="0" smtClean="0"/>
              <a:t>decades largely because they </a:t>
            </a:r>
            <a:r>
              <a:rPr lang="en-ZA" sz="2000" dirty="0"/>
              <a:t>have undergone a more rapid </a:t>
            </a:r>
            <a:r>
              <a:rPr lang="en-ZA" sz="2000" i="1" dirty="0"/>
              <a:t>structural </a:t>
            </a:r>
            <a:r>
              <a:rPr lang="en-ZA" sz="2000" i="1" dirty="0" smtClean="0"/>
              <a:t>transformation - </a:t>
            </a:r>
            <a:r>
              <a:rPr lang="en-ZA" sz="2000" dirty="0" smtClean="0"/>
              <a:t>a </a:t>
            </a:r>
            <a:r>
              <a:rPr lang="en-ZA" sz="2000" dirty="0"/>
              <a:t>higher proportion of labour </a:t>
            </a:r>
            <a:r>
              <a:rPr lang="en-ZA" sz="2000" dirty="0" smtClean="0"/>
              <a:t>moved </a:t>
            </a:r>
            <a:r>
              <a:rPr lang="en-ZA" sz="2000" dirty="0"/>
              <a:t>from low-productivity to high-productivity sectors. </a:t>
            </a:r>
          </a:p>
          <a:p>
            <a:pPr algn="just"/>
            <a:endParaRPr lang="en-ZA" sz="2000" dirty="0" smtClean="0"/>
          </a:p>
          <a:p>
            <a:pPr algn="just"/>
            <a:r>
              <a:rPr lang="en-ZA" sz="2000" dirty="0" smtClean="0"/>
              <a:t>It further observes that in </a:t>
            </a:r>
            <a:r>
              <a:rPr lang="en-ZA" sz="2000" dirty="0"/>
              <a:t>Africa, </a:t>
            </a:r>
            <a:r>
              <a:rPr lang="en-ZA" sz="2000" dirty="0" smtClean="0"/>
              <a:t>structural </a:t>
            </a:r>
            <a:r>
              <a:rPr lang="en-ZA" sz="2000" dirty="0"/>
              <a:t>transformation is in its formative stage </a:t>
            </a:r>
            <a:r>
              <a:rPr lang="en-ZA" sz="2000" dirty="0" smtClean="0"/>
              <a:t>in most countries hence </a:t>
            </a:r>
            <a:r>
              <a:rPr lang="en-ZA" sz="2000" dirty="0"/>
              <a:t>the </a:t>
            </a:r>
            <a:r>
              <a:rPr lang="en-ZA" sz="2000" dirty="0" smtClean="0"/>
              <a:t>slow pace </a:t>
            </a:r>
            <a:r>
              <a:rPr lang="en-ZA" sz="2000" dirty="0"/>
              <a:t>of poverty </a:t>
            </a:r>
            <a:r>
              <a:rPr lang="en-ZA" sz="2000" dirty="0" smtClean="0"/>
              <a:t>reduction</a:t>
            </a:r>
            <a:r>
              <a:rPr lang="en-ZA" sz="2000" dirty="0"/>
              <a:t>. </a:t>
            </a:r>
            <a:r>
              <a:rPr lang="en-ZA" sz="2000" dirty="0" smtClean="0"/>
              <a:t>It cites the </a:t>
            </a:r>
            <a:r>
              <a:rPr lang="en-ZA" sz="2000" dirty="0"/>
              <a:t>high proportion of jobs in the primary sector </a:t>
            </a:r>
            <a:r>
              <a:rPr lang="en-ZA" sz="2000" dirty="0" smtClean="0"/>
              <a:t>as reflecting </a:t>
            </a:r>
            <a:r>
              <a:rPr lang="en-ZA" sz="2000" dirty="0"/>
              <a:t>a lack of structural change and of productive jobs, but also Africa’s comparative advantage and hence the basis from which structural transformation must take off.</a:t>
            </a:r>
          </a:p>
          <a:p>
            <a:pPr algn="just"/>
            <a:endParaRPr lang="en-ZA" sz="2000" dirty="0" smtClean="0"/>
          </a:p>
          <a:p>
            <a:pPr algn="just"/>
            <a:r>
              <a:rPr lang="en-ZA" sz="2000" dirty="0" smtClean="0"/>
              <a:t>Resource-based </a:t>
            </a:r>
            <a:r>
              <a:rPr lang="en-ZA" sz="2000" dirty="0"/>
              <a:t>raw and semi-processed goods accounted for about 80% of </a:t>
            </a:r>
            <a:r>
              <a:rPr lang="en-ZA" sz="2000" dirty="0" smtClean="0"/>
              <a:t>Africa’s exports </a:t>
            </a:r>
            <a:r>
              <a:rPr lang="en-ZA" sz="2000" dirty="0"/>
              <a:t>in 2011, compared with 60% in Brazil, 40% in India and 14% in China</a:t>
            </a:r>
            <a:r>
              <a:rPr lang="en-ZA" sz="2000" dirty="0" smtClean="0"/>
              <a:t>.</a:t>
            </a:r>
          </a:p>
        </p:txBody>
      </p:sp>
    </p:spTree>
    <p:extLst>
      <p:ext uri="{BB962C8B-B14F-4D97-AF65-F5344CB8AC3E}">
        <p14:creationId xmlns:p14="http://schemas.microsoft.com/office/powerpoint/2010/main" val="29382937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2800" b="1" dirty="0"/>
              <a:t>Employment distribution by status in Sub-Saharan Africa, 1991, 2000 and 2012 </a:t>
            </a:r>
            <a:endParaRPr lang="en-ZA" sz="2800" dirty="0"/>
          </a:p>
        </p:txBody>
      </p:sp>
      <p:pic>
        <p:nvPicPr>
          <p:cNvPr id="2560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1340768"/>
            <a:ext cx="8928992" cy="5400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86472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6408712"/>
          </a:xfrm>
        </p:spPr>
        <p:txBody>
          <a:bodyPr>
            <a:normAutofit fontScale="62500" lnSpcReduction="20000"/>
          </a:bodyPr>
          <a:lstStyle/>
          <a:p>
            <a:pPr algn="just"/>
            <a:r>
              <a:rPr lang="en-ZA" dirty="0"/>
              <a:t>The reallocation of jobs across sectors is central to the process of structural change and productivity </a:t>
            </a:r>
            <a:r>
              <a:rPr lang="en-ZA" dirty="0" smtClean="0"/>
              <a:t>upgrading (structural bonus). </a:t>
            </a:r>
            <a:endParaRPr lang="en-ZA" dirty="0"/>
          </a:p>
          <a:p>
            <a:pPr marL="0" indent="0" algn="just">
              <a:buNone/>
            </a:pPr>
            <a:endParaRPr lang="en-ZA" dirty="0" smtClean="0"/>
          </a:p>
          <a:p>
            <a:pPr algn="just"/>
            <a:r>
              <a:rPr lang="en-ZA" dirty="0" smtClean="0"/>
              <a:t>Structural </a:t>
            </a:r>
            <a:r>
              <a:rPr lang="en-ZA" dirty="0"/>
              <a:t>change has potential to produce a faster reduction of vulnerable employment.</a:t>
            </a:r>
          </a:p>
          <a:p>
            <a:pPr marL="0" indent="0" algn="just">
              <a:buNone/>
            </a:pPr>
            <a:endParaRPr lang="en-ZA" dirty="0" smtClean="0"/>
          </a:p>
          <a:p>
            <a:pPr algn="just"/>
            <a:r>
              <a:rPr lang="en-ZA" dirty="0" smtClean="0"/>
              <a:t>Structural </a:t>
            </a:r>
            <a:r>
              <a:rPr lang="en-ZA" dirty="0"/>
              <a:t>change is the most effective driver of growth to bring down rates of vulnerable employment in developing economies, both in the short and in the long </a:t>
            </a:r>
            <a:r>
              <a:rPr lang="en-ZA" dirty="0" smtClean="0"/>
              <a:t>run. </a:t>
            </a:r>
          </a:p>
          <a:p>
            <a:pPr marL="0" indent="0" algn="just">
              <a:buNone/>
            </a:pPr>
            <a:endParaRPr lang="en-ZA" dirty="0" smtClean="0"/>
          </a:p>
          <a:p>
            <a:pPr algn="just"/>
            <a:r>
              <a:rPr lang="en-ZA" dirty="0" smtClean="0"/>
              <a:t>It </a:t>
            </a:r>
            <a:r>
              <a:rPr lang="en-ZA" dirty="0"/>
              <a:t>is the across-sector labour productivity component of growth that is associated strongest with the speed at which vulnerable employment decreases, compared with other growth components. </a:t>
            </a:r>
          </a:p>
          <a:p>
            <a:pPr marL="0" indent="0" algn="just">
              <a:buNone/>
            </a:pPr>
            <a:endParaRPr lang="en-ZA" dirty="0" smtClean="0"/>
          </a:p>
          <a:p>
            <a:pPr algn="just"/>
            <a:r>
              <a:rPr lang="en-ZA" dirty="0" smtClean="0"/>
              <a:t>A </a:t>
            </a:r>
            <a:r>
              <a:rPr lang="en-ZA" dirty="0"/>
              <a:t>growth model that is based on structural change lowers the share of workers in vulnerable employment faster than other growth models, if structural change is associated with a reallocation of labour away from agriculture into industry and service sectors. </a:t>
            </a:r>
            <a:r>
              <a:rPr lang="en-ZA" dirty="0" smtClean="0"/>
              <a:t>Vulnerable </a:t>
            </a:r>
            <a:r>
              <a:rPr lang="en-ZA" dirty="0"/>
              <a:t>employment is often particularly present in the agricultural </a:t>
            </a:r>
            <a:r>
              <a:rPr lang="en-ZA" dirty="0" smtClean="0"/>
              <a:t>sector. </a:t>
            </a:r>
          </a:p>
          <a:p>
            <a:pPr marL="0" indent="0" algn="just">
              <a:buNone/>
            </a:pPr>
            <a:endParaRPr lang="en-ZA" dirty="0" smtClean="0"/>
          </a:p>
          <a:p>
            <a:pPr algn="just"/>
            <a:r>
              <a:rPr lang="en-ZA" dirty="0" smtClean="0"/>
              <a:t>As </a:t>
            </a:r>
            <a:r>
              <a:rPr lang="en-ZA" dirty="0"/>
              <a:t>a consequence, productive structural change is effective in lowering the prevalence of vulnerable employment on average. </a:t>
            </a:r>
          </a:p>
          <a:p>
            <a:pPr algn="just"/>
            <a:r>
              <a:rPr lang="en-ZA" dirty="0"/>
              <a:t>Hence, structural change for decent work </a:t>
            </a:r>
            <a:r>
              <a:rPr lang="en-ZA" dirty="0" smtClean="0"/>
              <a:t>.</a:t>
            </a:r>
            <a:endParaRPr lang="en-ZA" dirty="0"/>
          </a:p>
        </p:txBody>
      </p:sp>
    </p:spTree>
    <p:extLst>
      <p:ext uri="{BB962C8B-B14F-4D97-AF65-F5344CB8AC3E}">
        <p14:creationId xmlns:p14="http://schemas.microsoft.com/office/powerpoint/2010/main" val="5242156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8784975"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3646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008112"/>
          </a:xfrm>
        </p:spPr>
        <p:txBody>
          <a:bodyPr>
            <a:normAutofit/>
          </a:bodyPr>
          <a:lstStyle/>
          <a:p>
            <a:pPr lvl="0"/>
            <a:r>
              <a:rPr lang="en-US" sz="2800" b="1" dirty="0">
                <a:latin typeface="Cooper Black" pitchFamily="18" charset="0"/>
              </a:rPr>
              <a:t>Connecting Youth to Opportunities. A Call for Evidence-based </a:t>
            </a:r>
            <a:r>
              <a:rPr lang="en-US" sz="2800" b="1" dirty="0" smtClean="0">
                <a:latin typeface="Cooper Black" pitchFamily="18" charset="0"/>
              </a:rPr>
              <a:t>Action</a:t>
            </a:r>
            <a:endParaRPr lang="en-ZA" sz="2800" dirty="0">
              <a:latin typeface="Cooper Black" pitchFamily="18" charset="0"/>
            </a:endParaRPr>
          </a:p>
        </p:txBody>
      </p:sp>
      <p:sp>
        <p:nvSpPr>
          <p:cNvPr id="3" name="Content Placeholder 2"/>
          <p:cNvSpPr>
            <a:spLocks noGrp="1"/>
          </p:cNvSpPr>
          <p:nvPr>
            <p:ph idx="1"/>
          </p:nvPr>
        </p:nvSpPr>
        <p:spPr>
          <a:xfrm>
            <a:off x="457200" y="1196752"/>
            <a:ext cx="8229600" cy="5544616"/>
          </a:xfrm>
        </p:spPr>
        <p:txBody>
          <a:bodyPr>
            <a:normAutofit fontScale="62500" lnSpcReduction="20000"/>
          </a:bodyPr>
          <a:lstStyle/>
          <a:p>
            <a:pPr algn="just"/>
            <a:r>
              <a:rPr lang="en-US" dirty="0"/>
              <a:t>Given the urgency of generating productive employment for the huge army of un- and under-employed youth, against the background of heightened restiveness among the youth at the lack of opportunities as reflected in the Arab Spring, policy makers in SSA have prioritized youth employment. </a:t>
            </a:r>
            <a:endParaRPr lang="en-US" dirty="0" smtClean="0"/>
          </a:p>
          <a:p>
            <a:pPr marL="0" indent="0" algn="just">
              <a:buNone/>
            </a:pPr>
            <a:endParaRPr lang="en-US" dirty="0"/>
          </a:p>
          <a:p>
            <a:pPr algn="just"/>
            <a:r>
              <a:rPr lang="en-US" dirty="0" smtClean="0"/>
              <a:t>However</a:t>
            </a:r>
            <a:r>
              <a:rPr lang="en-US" dirty="0"/>
              <a:t>, </a:t>
            </a:r>
            <a:r>
              <a:rPr lang="en-US" dirty="0" smtClean="0"/>
              <a:t>the </a:t>
            </a:r>
            <a:r>
              <a:rPr lang="en-US" dirty="0"/>
              <a:t>challenge of youth employment is complex and hence not amenable to easy </a:t>
            </a:r>
            <a:r>
              <a:rPr lang="en-US" dirty="0" smtClean="0"/>
              <a:t>solutions. </a:t>
            </a:r>
          </a:p>
          <a:p>
            <a:pPr marL="0" indent="0" algn="just">
              <a:buNone/>
            </a:pPr>
            <a:endParaRPr lang="en-US" dirty="0"/>
          </a:p>
          <a:p>
            <a:pPr algn="just"/>
            <a:r>
              <a:rPr lang="en-US" dirty="0" smtClean="0"/>
              <a:t>Key is to </a:t>
            </a:r>
            <a:r>
              <a:rPr lang="en-US" dirty="0"/>
              <a:t>address the context of low productivity, and hence earnings, in the short, medium and long-run, against a background of high </a:t>
            </a:r>
            <a:r>
              <a:rPr lang="en-US" dirty="0" smtClean="0"/>
              <a:t>expectations. </a:t>
            </a:r>
          </a:p>
          <a:p>
            <a:pPr marL="0" indent="0" algn="just">
              <a:buNone/>
            </a:pPr>
            <a:endParaRPr lang="en-US" dirty="0"/>
          </a:p>
          <a:p>
            <a:pPr algn="just"/>
            <a:r>
              <a:rPr lang="en-US" dirty="0" smtClean="0"/>
              <a:t>In </a:t>
            </a:r>
            <a:r>
              <a:rPr lang="en-US" dirty="0"/>
              <a:t>spite of these efforts, most youth in SSA do not have a straight-forward or structured path to sustainable livelihoods. </a:t>
            </a:r>
            <a:endParaRPr lang="en-ZA" dirty="0"/>
          </a:p>
          <a:p>
            <a:pPr algn="just"/>
            <a:endParaRPr lang="en-ZA" dirty="0" smtClean="0"/>
          </a:p>
          <a:p>
            <a:pPr algn="just"/>
            <a:r>
              <a:rPr lang="en-US" dirty="0" smtClean="0"/>
              <a:t>Magnitude </a:t>
            </a:r>
            <a:r>
              <a:rPr lang="en-US" dirty="0"/>
              <a:t>of the challenge requires that all stakeholders, be they governments, private firms, training providers (both private and public), </a:t>
            </a:r>
            <a:r>
              <a:rPr lang="en-US" dirty="0" smtClean="0"/>
              <a:t>parents and </a:t>
            </a:r>
            <a:r>
              <a:rPr lang="en-US" dirty="0"/>
              <a:t>young people </a:t>
            </a:r>
            <a:r>
              <a:rPr lang="en-US" dirty="0" smtClean="0"/>
              <a:t>themselves to </a:t>
            </a:r>
            <a:r>
              <a:rPr lang="en-US" dirty="0"/>
              <a:t>facilitating the transition of youth to sustainable livelihoods </a:t>
            </a:r>
            <a:endParaRPr lang="en-ZA" dirty="0"/>
          </a:p>
        </p:txBody>
      </p:sp>
    </p:spTree>
    <p:extLst>
      <p:ext uri="{BB962C8B-B14F-4D97-AF65-F5344CB8AC3E}">
        <p14:creationId xmlns:p14="http://schemas.microsoft.com/office/powerpoint/2010/main" val="12636345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6552728"/>
          </a:xfrm>
        </p:spPr>
        <p:txBody>
          <a:bodyPr>
            <a:normAutofit fontScale="55000" lnSpcReduction="20000"/>
          </a:bodyPr>
          <a:lstStyle/>
          <a:p>
            <a:pPr algn="just"/>
            <a:r>
              <a:rPr lang="en-US" dirty="0" smtClean="0"/>
              <a:t>A </a:t>
            </a:r>
            <a:r>
              <a:rPr lang="en-US" dirty="0"/>
              <a:t>comprehensive approach is required to addressing the constraints affecting this transition to sustainable productive employment and livelihoods. </a:t>
            </a:r>
            <a:endParaRPr lang="en-US" dirty="0" smtClean="0"/>
          </a:p>
          <a:p>
            <a:pPr marL="0" indent="0" algn="just">
              <a:buNone/>
            </a:pPr>
            <a:endParaRPr lang="en-US" dirty="0"/>
          </a:p>
          <a:p>
            <a:pPr algn="just"/>
            <a:r>
              <a:rPr lang="en-US" dirty="0" smtClean="0"/>
              <a:t>Requires </a:t>
            </a:r>
            <a:r>
              <a:rPr lang="en-US" dirty="0"/>
              <a:t>that opportunities are improved where the youth are (agriculture and informal economy), and the wage sector by improving their levels of productivity. </a:t>
            </a:r>
            <a:endParaRPr lang="en-US" dirty="0" smtClean="0"/>
          </a:p>
          <a:p>
            <a:pPr marL="0" indent="0" algn="just">
              <a:buNone/>
            </a:pPr>
            <a:endParaRPr lang="en-US" dirty="0"/>
          </a:p>
          <a:p>
            <a:pPr algn="just"/>
            <a:r>
              <a:rPr lang="en-US" dirty="0" smtClean="0"/>
              <a:t>This </a:t>
            </a:r>
            <a:r>
              <a:rPr lang="en-US" dirty="0"/>
              <a:t>implies the need to take a holistic view by all stakeholders, and especially government if the job is to be done. </a:t>
            </a:r>
            <a:endParaRPr lang="en-US" dirty="0" smtClean="0"/>
          </a:p>
          <a:p>
            <a:pPr algn="just"/>
            <a:endParaRPr lang="en-US" dirty="0"/>
          </a:p>
          <a:p>
            <a:pPr algn="just"/>
            <a:r>
              <a:rPr lang="en-US" dirty="0" smtClean="0"/>
              <a:t>Need for country-specific </a:t>
            </a:r>
            <a:r>
              <a:rPr lang="en-US" dirty="0"/>
              <a:t>analyses and approaches </a:t>
            </a:r>
            <a:r>
              <a:rPr lang="en-US" dirty="0" smtClean="0"/>
              <a:t>to understand </a:t>
            </a:r>
            <a:r>
              <a:rPr lang="en-US" dirty="0"/>
              <a:t>the specific local issues (i) constraining productivity and earnings growth in agriculture, the informal, and the modern wage sectors; (ii) militating against youth starting and sustaining micro, small and medium enterprises; (iii) undermining the expansion of labor-intensive firms in the modern wage sector; and (iv) what government, NGOs, and other private sector actors can do to address the constraints faced by the youth in making the transition to productive employment. </a:t>
            </a:r>
            <a:endParaRPr lang="en-US" dirty="0" smtClean="0"/>
          </a:p>
          <a:p>
            <a:pPr marL="0" indent="0" algn="just">
              <a:buNone/>
            </a:pPr>
            <a:endParaRPr lang="en-US" dirty="0"/>
          </a:p>
          <a:p>
            <a:pPr algn="just"/>
            <a:r>
              <a:rPr lang="en-US" dirty="0" smtClean="0"/>
              <a:t>Successful </a:t>
            </a:r>
            <a:r>
              <a:rPr lang="en-US" dirty="0"/>
              <a:t>country- specific approach should be informed by the availability of more and better data on </a:t>
            </a:r>
            <a:r>
              <a:rPr lang="en-US" dirty="0" smtClean="0"/>
              <a:t>employment - currently sparse </a:t>
            </a:r>
            <a:r>
              <a:rPr lang="en-US" dirty="0"/>
              <a:t>and often of low quality. </a:t>
            </a:r>
            <a:endParaRPr lang="en-US" dirty="0" smtClean="0"/>
          </a:p>
          <a:p>
            <a:pPr marL="0" indent="0" algn="just">
              <a:buNone/>
            </a:pPr>
            <a:endParaRPr lang="en-US" dirty="0"/>
          </a:p>
          <a:p>
            <a:pPr algn="just"/>
            <a:r>
              <a:rPr lang="en-US" dirty="0" smtClean="0"/>
              <a:t>Hence, the </a:t>
            </a:r>
            <a:r>
              <a:rPr lang="en-US" dirty="0"/>
              <a:t>measures should be anchored on a much better evidence base on which approaches are potentially effective and cost-effective, proceeding on an experimentation basis with the promising interventions </a:t>
            </a:r>
            <a:r>
              <a:rPr lang="en-US" dirty="0" smtClean="0"/>
              <a:t>.</a:t>
            </a:r>
            <a:endParaRPr lang="en-ZA" dirty="0"/>
          </a:p>
        </p:txBody>
      </p:sp>
    </p:spTree>
    <p:extLst>
      <p:ext uri="{BB962C8B-B14F-4D97-AF65-F5344CB8AC3E}">
        <p14:creationId xmlns:p14="http://schemas.microsoft.com/office/powerpoint/2010/main" val="21684228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z="2800" b="1" dirty="0" smtClean="0"/>
              <a:t>The Dual and Enclave Structure of the </a:t>
            </a:r>
            <a:r>
              <a:rPr lang="en-US" sz="2800" b="1" dirty="0" smtClean="0"/>
              <a:t>SSA Economy</a:t>
            </a:r>
            <a:endParaRPr lang="en-US" sz="2800" dirty="0" smtClean="0"/>
          </a:p>
        </p:txBody>
      </p:sp>
      <p:pic>
        <p:nvPicPr>
          <p:cNvPr id="20483"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81000" y="1524000"/>
            <a:ext cx="8763000" cy="5105400"/>
          </a:xfrm>
          <a:noFill/>
        </p:spPr>
      </p:pic>
    </p:spTree>
    <p:extLst>
      <p:ext uri="{BB962C8B-B14F-4D97-AF65-F5344CB8AC3E}">
        <p14:creationId xmlns:p14="http://schemas.microsoft.com/office/powerpoint/2010/main" val="13593046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6264696"/>
          </a:xfrm>
        </p:spPr>
        <p:txBody>
          <a:bodyPr/>
          <a:lstStyle/>
          <a:p>
            <a:pPr marL="0" indent="0" algn="just">
              <a:buNone/>
            </a:pPr>
            <a:r>
              <a:rPr lang="en-GB" sz="2000" dirty="0" smtClean="0"/>
              <a:t>Three </a:t>
            </a:r>
            <a:r>
              <a:rPr lang="en-GB" sz="2000" dirty="0"/>
              <a:t>factors are critical to achieve social objectives, namely, the ‘growth factor’ (the rate at which an economy grows), the ‘elasticity factor’ (the extent to which growth is associated with employment creation), and the ‘</a:t>
            </a:r>
            <a:r>
              <a:rPr lang="en-GB" sz="2000" dirty="0" err="1"/>
              <a:t>integrability</a:t>
            </a:r>
            <a:r>
              <a:rPr lang="en-GB" sz="2000" dirty="0"/>
              <a:t> factor’ (the extent to which growth is inclusive, allowing the poor to participate in it and benefitting from it</a:t>
            </a:r>
            <a:r>
              <a:rPr lang="en-GB" sz="2000" dirty="0" smtClean="0"/>
              <a:t>). </a:t>
            </a:r>
          </a:p>
          <a:p>
            <a:pPr marL="0" indent="0" algn="just">
              <a:buNone/>
            </a:pPr>
            <a:endParaRPr lang="en-GB" sz="2000" dirty="0"/>
          </a:p>
          <a:p>
            <a:pPr marL="0" indent="0" algn="just">
              <a:buNone/>
            </a:pPr>
            <a:r>
              <a:rPr lang="en-US" sz="2000" dirty="0" smtClean="0"/>
              <a:t>Strategies being To leverage job-rich growth, and connect the un- and under-employed to opportunities, the following strategies are being applied by regional governments with the support of the ILO:</a:t>
            </a:r>
            <a:endParaRPr lang="en-ZA" sz="2000" dirty="0" smtClean="0"/>
          </a:p>
          <a:p>
            <a:pPr lvl="0" algn="just"/>
            <a:r>
              <a:rPr lang="en-US" sz="2000" dirty="0" smtClean="0"/>
              <a:t>Targeting and diversifying resources to productive / job creating sectors of the economy;</a:t>
            </a:r>
            <a:endParaRPr lang="en-ZA" sz="2000" dirty="0" smtClean="0"/>
          </a:p>
          <a:p>
            <a:pPr lvl="0" algn="just"/>
            <a:r>
              <a:rPr lang="en-US" sz="2000" dirty="0" smtClean="0"/>
              <a:t>Linking employment objectives and promoting the integration of employment targets into National Development Plans and Vision Documents;</a:t>
            </a:r>
            <a:endParaRPr lang="en-ZA" sz="2000" dirty="0" smtClean="0"/>
          </a:p>
          <a:p>
            <a:pPr lvl="0" algn="just"/>
            <a:r>
              <a:rPr lang="en-US" sz="2000" dirty="0" smtClean="0"/>
              <a:t>Linking macroeconomic and </a:t>
            </a:r>
            <a:r>
              <a:rPr lang="en-US" sz="2000" dirty="0" err="1" smtClean="0"/>
              <a:t>sectoral</a:t>
            </a:r>
            <a:r>
              <a:rPr lang="en-US" sz="2000" dirty="0" smtClean="0"/>
              <a:t> policies to </a:t>
            </a:r>
            <a:r>
              <a:rPr lang="en-US" sz="2000" dirty="0" err="1" smtClean="0"/>
              <a:t>labour</a:t>
            </a:r>
            <a:r>
              <a:rPr lang="en-US" sz="2000" dirty="0" smtClean="0"/>
              <a:t> market policies and outcomes;</a:t>
            </a:r>
            <a:endParaRPr lang="en-ZA" sz="2000" dirty="0" smtClean="0"/>
          </a:p>
          <a:p>
            <a:pPr lvl="0" algn="just"/>
            <a:r>
              <a:rPr lang="en-US" sz="2000" dirty="0" smtClean="0"/>
              <a:t>Treating decent, productive and remunerative jobs as a cross- cutting issue to be integrated in all policy frameworks (macro and </a:t>
            </a:r>
            <a:r>
              <a:rPr lang="en-US" sz="2000" dirty="0" err="1" smtClean="0"/>
              <a:t>sectoral</a:t>
            </a:r>
            <a:r>
              <a:rPr lang="en-US" sz="2000" dirty="0" smtClean="0"/>
              <a:t>) and action plans;</a:t>
            </a:r>
            <a:endParaRPr lang="en-ZA" sz="2000" dirty="0" smtClean="0"/>
          </a:p>
        </p:txBody>
      </p:sp>
    </p:spTree>
    <p:extLst>
      <p:ext uri="{BB962C8B-B14F-4D97-AF65-F5344CB8AC3E}">
        <p14:creationId xmlns:p14="http://schemas.microsoft.com/office/powerpoint/2010/main" val="39191750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a:xfrm>
            <a:off x="457200" y="1600200"/>
            <a:ext cx="8229600" cy="5069160"/>
          </a:xfrm>
        </p:spPr>
        <p:txBody>
          <a:bodyPr/>
          <a:lstStyle/>
          <a:p>
            <a:pPr lvl="0" algn="just"/>
            <a:r>
              <a:rPr lang="en-US" sz="2000" dirty="0" smtClean="0"/>
              <a:t>Setting employment targets in priority sectors in terms of job creation (including backward and forward linkages through increased resources allocation);</a:t>
            </a:r>
            <a:endParaRPr lang="en-ZA" sz="2000" dirty="0" smtClean="0"/>
          </a:p>
          <a:p>
            <a:pPr lvl="0" algn="just"/>
            <a:r>
              <a:rPr lang="en-US" sz="2000" dirty="0" smtClean="0"/>
              <a:t>Adopting and implementing a Social Protection Floor (SPF), which is the first level of social protection in a national social protection system setting out a basic set of social rights derived from human right treaties, including access to essential services (e.g. health, education, housing, water and sanitation, and others) and social transfers, in cash or in kind, to guarantee income security, food security, adequate nutrition and access to essential services;</a:t>
            </a:r>
            <a:endParaRPr lang="en-ZA" sz="2000" dirty="0" smtClean="0"/>
          </a:p>
          <a:p>
            <a:pPr lvl="0" algn="just"/>
            <a:r>
              <a:rPr lang="en-US" sz="2000" dirty="0" smtClean="0"/>
              <a:t>Promoting social justice and fighting inequalities; </a:t>
            </a:r>
            <a:endParaRPr lang="en-ZA" sz="2000" dirty="0" smtClean="0"/>
          </a:p>
          <a:p>
            <a:pPr lvl="0" algn="just"/>
            <a:r>
              <a:rPr lang="en-US" sz="2000" dirty="0" smtClean="0"/>
              <a:t>Facilitating transition to formality and decent work; and</a:t>
            </a:r>
            <a:endParaRPr lang="en-ZA" sz="2000" dirty="0" smtClean="0"/>
          </a:p>
          <a:p>
            <a:pPr lvl="0" algn="just"/>
            <a:r>
              <a:rPr lang="en-US" sz="2000" dirty="0" smtClean="0"/>
              <a:t>Setting up/strengthening effective inter-ministerial mechanism for stakeholder coordination and participation (see ILO mission reports to Botswana, Namibia, Lesotho, Rwanda among others).</a:t>
            </a:r>
          </a:p>
        </p:txBody>
      </p:sp>
    </p:spTree>
    <p:extLst>
      <p:ext uri="{BB962C8B-B14F-4D97-AF65-F5344CB8AC3E}">
        <p14:creationId xmlns:p14="http://schemas.microsoft.com/office/powerpoint/2010/main" val="22175282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404664"/>
            <a:ext cx="8229600" cy="6192688"/>
          </a:xfrm>
        </p:spPr>
        <p:txBody>
          <a:bodyPr/>
          <a:lstStyle/>
          <a:p>
            <a:pPr algn="just"/>
            <a:r>
              <a:rPr lang="en-GB" sz="2000" dirty="0"/>
              <a:t>An integrated strategy for growth and job creation covers both labour demand (job opportunities) and supply (employability), active labour market policy </a:t>
            </a:r>
            <a:r>
              <a:rPr lang="en-GB" sz="2000" dirty="0" smtClean="0"/>
              <a:t>measures. </a:t>
            </a:r>
          </a:p>
          <a:p>
            <a:pPr marL="0" indent="0" algn="just">
              <a:buNone/>
            </a:pPr>
            <a:endParaRPr lang="en-GB" sz="2000" dirty="0"/>
          </a:p>
          <a:p>
            <a:pPr algn="just"/>
            <a:r>
              <a:rPr lang="en-GB" sz="2000" dirty="0" smtClean="0"/>
              <a:t>On </a:t>
            </a:r>
            <a:r>
              <a:rPr lang="en-GB" sz="2000" dirty="0"/>
              <a:t>the supply-side, a well-linked education and training system and closer cooperation between this system and the private sector facilitates a smoother transition from school to work. </a:t>
            </a:r>
            <a:endParaRPr lang="en-GB" sz="2000" dirty="0" smtClean="0"/>
          </a:p>
          <a:p>
            <a:pPr marL="0" indent="0" algn="just">
              <a:buNone/>
            </a:pPr>
            <a:endParaRPr lang="en-GB" sz="2000" dirty="0"/>
          </a:p>
          <a:p>
            <a:pPr algn="just"/>
            <a:r>
              <a:rPr lang="en-GB" sz="2000" dirty="0" smtClean="0"/>
              <a:t>Often</a:t>
            </a:r>
            <a:r>
              <a:rPr lang="en-GB" sz="2000" dirty="0"/>
              <a:t>, the educational system does not provide the appropriate labour force needed by the domestic market, resulting in a labour market mismatch. </a:t>
            </a:r>
            <a:endParaRPr lang="en-GB" sz="2000" dirty="0" smtClean="0"/>
          </a:p>
          <a:p>
            <a:pPr marL="0" indent="0" algn="just">
              <a:buNone/>
            </a:pPr>
            <a:endParaRPr lang="en-GB" sz="2000" dirty="0"/>
          </a:p>
          <a:p>
            <a:pPr algn="just"/>
            <a:r>
              <a:rPr lang="en-GB" sz="2000" dirty="0" smtClean="0"/>
              <a:t>Moreover</a:t>
            </a:r>
            <a:r>
              <a:rPr lang="en-GB" sz="2000" dirty="0"/>
              <a:t>, young people’s employment is limited to the non-formal economy, which is not covered by formal skills development, including recognition and certification of skills acquired through informal </a:t>
            </a:r>
            <a:r>
              <a:rPr lang="en-GB" sz="2000" dirty="0" smtClean="0"/>
              <a:t>channels.</a:t>
            </a:r>
            <a:endParaRPr lang="en-ZA" sz="2000" dirty="0"/>
          </a:p>
        </p:txBody>
      </p:sp>
    </p:spTree>
    <p:extLst>
      <p:ext uri="{BB962C8B-B14F-4D97-AF65-F5344CB8AC3E}">
        <p14:creationId xmlns:p14="http://schemas.microsoft.com/office/powerpoint/2010/main" val="37211653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lstStyle/>
          <a:p>
            <a:r>
              <a:rPr lang="en-US" sz="2000" dirty="0" smtClean="0"/>
              <a:t>However, the major criticism is that these interventions have not been well coordinated, resulting ‘…in the inefficient use of limited resources; overlaps and duplication; and a failure to exploit untapped potential for synergies and cooperation.’ </a:t>
            </a:r>
          </a:p>
          <a:p>
            <a:pPr marL="0" indent="0">
              <a:buNone/>
            </a:pPr>
            <a:endParaRPr lang="en-US" sz="2000" dirty="0" smtClean="0"/>
          </a:p>
          <a:p>
            <a:r>
              <a:rPr lang="en-US" sz="2000" dirty="0" smtClean="0"/>
              <a:t>There is a strong case for better coordination of youth employment interventions given its cross-cutting nature that requires a multi-stakeholder approach. </a:t>
            </a:r>
          </a:p>
          <a:p>
            <a:endParaRPr lang="en-US" sz="2000" dirty="0" smtClean="0"/>
          </a:p>
          <a:p>
            <a:r>
              <a:rPr lang="en-US" sz="2000" dirty="0" smtClean="0"/>
              <a:t>An integrated model based on the collective impact approach, where a group of actors commit themselves to a common agenda for solving youth employment by better aligning and synchronizing the various coordination elements.</a:t>
            </a:r>
          </a:p>
        </p:txBody>
      </p:sp>
    </p:spTree>
    <p:extLst>
      <p:ext uri="{BB962C8B-B14F-4D97-AF65-F5344CB8AC3E}">
        <p14:creationId xmlns:p14="http://schemas.microsoft.com/office/powerpoint/2010/main" val="40778103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6632"/>
            <a:ext cx="8229600" cy="6552728"/>
          </a:xfrm>
        </p:spPr>
        <p:txBody>
          <a:bodyPr/>
          <a:lstStyle/>
          <a:p>
            <a:pPr algn="just"/>
            <a:r>
              <a:rPr lang="en-US" sz="2000" dirty="0" smtClean="0"/>
              <a:t>Hence this employment knowledge sharing forum  offers an opportunity to assess the various interventions and identify the promising ones that could be up-scaled and adopted/adapted by other countries, thus short-circuiting the learning curve. </a:t>
            </a:r>
          </a:p>
          <a:p>
            <a:pPr marL="0" indent="0" algn="just">
              <a:buNone/>
            </a:pPr>
            <a:endParaRPr lang="en-US" sz="2000" dirty="0"/>
          </a:p>
          <a:p>
            <a:pPr algn="just"/>
            <a:r>
              <a:rPr lang="en-US" sz="2000" dirty="0" smtClean="0"/>
              <a:t>Interventions must produce sizable, sustained effects on youth employment. </a:t>
            </a:r>
          </a:p>
          <a:p>
            <a:pPr marL="0" indent="0" algn="just">
              <a:buNone/>
            </a:pPr>
            <a:endParaRPr lang="en-US" sz="2000" dirty="0"/>
          </a:p>
          <a:p>
            <a:pPr algn="just"/>
            <a:r>
              <a:rPr lang="en-US" sz="2000" dirty="0" smtClean="0"/>
              <a:t>Some of the interventions to be shared focus are on specific aspects (e.g. </a:t>
            </a:r>
            <a:r>
              <a:rPr lang="en-US" sz="2000" dirty="0" err="1" smtClean="0"/>
              <a:t>labour</a:t>
            </a:r>
            <a:r>
              <a:rPr lang="en-US" sz="2000" dirty="0" smtClean="0"/>
              <a:t> demand or </a:t>
            </a:r>
            <a:r>
              <a:rPr lang="en-US" sz="2000" dirty="0" err="1" smtClean="0"/>
              <a:t>labour</a:t>
            </a:r>
            <a:r>
              <a:rPr lang="en-US" sz="2000" dirty="0" smtClean="0"/>
              <a:t> supply), while others such as the ‘skills for youth and rural development’ being piloted in Benin, Burkina Faso and Zimbabwe combine both skills acquisition and business development, with a multi-stakeholder approach that includes co-ordination mechanisms at all levels. </a:t>
            </a:r>
          </a:p>
          <a:p>
            <a:pPr marL="0" indent="0" algn="just">
              <a:buNone/>
            </a:pPr>
            <a:endParaRPr lang="en-US" sz="2000" dirty="0"/>
          </a:p>
          <a:p>
            <a:pPr algn="just"/>
            <a:r>
              <a:rPr lang="en-US" sz="2000" dirty="0" smtClean="0"/>
              <a:t>Lastly, a practical dimension is offered with the study visit of training for rural economic empowerment </a:t>
            </a:r>
            <a:r>
              <a:rPr lang="en-US" sz="2000" dirty="0" err="1" smtClean="0"/>
              <a:t>programme</a:t>
            </a:r>
            <a:r>
              <a:rPr lang="en-US" sz="2000" dirty="0" smtClean="0"/>
              <a:t> (TREE) sites in </a:t>
            </a:r>
            <a:r>
              <a:rPr lang="en-US" sz="2000" dirty="0" err="1" smtClean="0"/>
              <a:t>Mutoko</a:t>
            </a:r>
            <a:r>
              <a:rPr lang="en-US" sz="2000" dirty="0" smtClean="0"/>
              <a:t> and </a:t>
            </a:r>
            <a:r>
              <a:rPr lang="en-US" sz="2000" dirty="0" err="1" smtClean="0"/>
              <a:t>Mrewa</a:t>
            </a:r>
            <a:r>
              <a:rPr lang="en-US" sz="2000" dirty="0" smtClean="0"/>
              <a:t>, and the </a:t>
            </a:r>
            <a:r>
              <a:rPr lang="en-US" sz="2000" dirty="0" smtClean="0"/>
              <a:t>Quality </a:t>
            </a:r>
            <a:r>
              <a:rPr lang="en-US" sz="2000" dirty="0"/>
              <a:t>of delivery of training in Informal Apprenticeship (QIA) sites in Glen View and </a:t>
            </a:r>
            <a:r>
              <a:rPr lang="en-US" sz="2000" dirty="0" err="1" smtClean="0"/>
              <a:t>Chitungwiza</a:t>
            </a:r>
            <a:r>
              <a:rPr lang="en-US" sz="2000" dirty="0" smtClean="0">
                <a:solidFill>
                  <a:schemeClr val="tx2"/>
                </a:solidFill>
              </a:rPr>
              <a:t>.</a:t>
            </a:r>
            <a:endParaRPr lang="en-ZA" sz="2000" dirty="0" smtClean="0">
              <a:solidFill>
                <a:schemeClr val="tx2"/>
              </a:solidFill>
            </a:endParaRPr>
          </a:p>
        </p:txBody>
      </p:sp>
    </p:spTree>
    <p:extLst>
      <p:ext uri="{BB962C8B-B14F-4D97-AF65-F5344CB8AC3E}">
        <p14:creationId xmlns:p14="http://schemas.microsoft.com/office/powerpoint/2010/main" val="19040954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53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61873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2457</TotalTime>
  <Words>2475</Words>
  <Application>Microsoft Office PowerPoint</Application>
  <PresentationFormat>On-screen Show (4:3)</PresentationFormat>
  <Paragraphs>169</Paragraphs>
  <Slides>32</Slides>
  <Notes>2</Notes>
  <HiddenSlides>0</HiddenSlides>
  <MMClips>0</MMClips>
  <ScaleCrop>false</ScaleCrop>
  <HeadingPairs>
    <vt:vector size="4" baseType="variant">
      <vt:variant>
        <vt:lpstr>Theme</vt:lpstr>
      </vt:variant>
      <vt:variant>
        <vt:i4>2</vt:i4>
      </vt:variant>
      <vt:variant>
        <vt:lpstr>Slide Titles</vt:lpstr>
      </vt:variant>
      <vt:variant>
        <vt:i4>32</vt:i4>
      </vt:variant>
    </vt:vector>
  </HeadingPairs>
  <TitlesOfParts>
    <vt:vector size="34" baseType="lpstr">
      <vt:lpstr>Office Theme</vt:lpstr>
      <vt:lpstr>Default Design</vt:lpstr>
      <vt:lpstr>KEYNOTE SPEECH   Connecting Youth to Opportunities. A Call for Evidence-based Action</vt:lpstr>
      <vt:lpstr>STRUCTURE OF PRESENTATION</vt:lpstr>
      <vt:lpstr>Introduction: The ‘Youth Bulge’ in Africa: Reservoir of Working-Age Population</vt:lpstr>
      <vt:lpstr>PowerPoint Presentation</vt:lpstr>
      <vt:lpstr>The Scourge of Youth Un- and Under-Employment, and Poverty in Africa</vt:lpstr>
      <vt:lpstr>Youth unemployment 2007–18 (rates) </vt:lpstr>
      <vt:lpstr>Labour market situation and outlook in Sub-Saharan Africa (%)</vt:lpstr>
      <vt:lpstr>Vulnerable employment shares by sex, world and regions (%) </vt:lpstr>
      <vt:lpstr>Economic growth and vulnerable employment by region, 2001-12</vt:lpstr>
      <vt:lpstr>Employment-to-population ratio, world and regions (%)</vt:lpstr>
      <vt:lpstr>Working poor indicators, world and regions, (US$2 a day)</vt:lpstr>
      <vt:lpstr>Africa’s GDP Performance</vt:lpstr>
      <vt:lpstr>PowerPoint Presentation</vt:lpstr>
      <vt:lpstr>PowerPoint Presentation</vt:lpstr>
      <vt:lpstr>Employment shares by sector and sex, world and regions (%)</vt:lpstr>
      <vt:lpstr>PowerPoint Presentation</vt:lpstr>
      <vt:lpstr>Paid employment and employment in industry across regions, 2012 (%)</vt:lpstr>
      <vt:lpstr>Labour productivity in Sub-Saharan Africa and East Asia, 1991–2012 (’000)</vt:lpstr>
      <vt:lpstr>Assessing the Labour market situation</vt:lpstr>
      <vt:lpstr>PowerPoint Presentation</vt:lpstr>
      <vt:lpstr>Employment distribution by status in Sub-Saharan Africa, 1991, 2000 and 2012 </vt:lpstr>
      <vt:lpstr>PowerPoint Presentation</vt:lpstr>
      <vt:lpstr>PowerPoint Presentation</vt:lpstr>
      <vt:lpstr>Connecting Youth to Opportunities. A Call for Evidence-based Action</vt:lpstr>
      <vt:lpstr>PowerPoint Presentation</vt:lpstr>
      <vt:lpstr>The Dual and Enclave Structure of the SSA Economy</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CRITICAL REVIEW OF THE AFRICA RISING NARRATIVE</dc:title>
  <dc:creator>Godfrey Kanyenze</dc:creator>
  <cp:lastModifiedBy>Godfrey Kanyenze</cp:lastModifiedBy>
  <cp:revision>147</cp:revision>
  <dcterms:created xsi:type="dcterms:W3CDTF">2014-02-02T15:29:05Z</dcterms:created>
  <dcterms:modified xsi:type="dcterms:W3CDTF">2015-07-19T14:53:37Z</dcterms:modified>
</cp:coreProperties>
</file>