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7" r:id="rId2"/>
    <p:sldId id="269" r:id="rId3"/>
    <p:sldId id="266" r:id="rId4"/>
    <p:sldId id="257" r:id="rId5"/>
    <p:sldId id="270" r:id="rId6"/>
    <p:sldId id="272" r:id="rId7"/>
    <p:sldId id="275" r:id="rId8"/>
    <p:sldId id="273" r:id="rId9"/>
    <p:sldId id="258" r:id="rId10"/>
    <p:sldId id="263" r:id="rId11"/>
    <p:sldId id="265" r:id="rId12"/>
    <p:sldId id="268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63D"/>
    <a:srgbClr val="009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562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03D88-C275-4D58-ACC5-FC88E262E262}" type="datetimeFigureOut">
              <a:rPr lang="en-GB" smtClean="0"/>
              <a:t>19/07/2015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409C1-1FE5-4F45-8B94-CC8F4029D8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861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CBCA9-B5DC-482E-98DA-ADF0F0FA142C}" type="datetimeFigureOut">
              <a:rPr lang="en-GB" smtClean="0"/>
              <a:t>19/07/2015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CD30-0BD2-409A-95D1-23198E0D23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595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CBCA9-B5DC-482E-98DA-ADF0F0FA142C}" type="datetimeFigureOut">
              <a:rPr lang="en-GB" smtClean="0"/>
              <a:t>19/07/2015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CD30-0BD2-409A-95D1-23198E0D23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348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CBCA9-B5DC-482E-98DA-ADF0F0FA142C}" type="datetimeFigureOut">
              <a:rPr lang="en-GB" smtClean="0"/>
              <a:t>19/07/2015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CD30-0BD2-409A-95D1-23198E0D23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84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CBCA9-B5DC-482E-98DA-ADF0F0FA142C}" type="datetimeFigureOut">
              <a:rPr lang="en-GB" smtClean="0"/>
              <a:t>19/07/2015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CD30-0BD2-409A-95D1-23198E0D23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772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CBCA9-B5DC-482E-98DA-ADF0F0FA142C}" type="datetimeFigureOut">
              <a:rPr lang="en-GB" smtClean="0"/>
              <a:t>19/07/2015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CD30-0BD2-409A-95D1-23198E0D23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585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CBCA9-B5DC-482E-98DA-ADF0F0FA142C}" type="datetimeFigureOut">
              <a:rPr lang="en-GB" smtClean="0"/>
              <a:t>19/07/2015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CD30-0BD2-409A-95D1-23198E0D23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841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CBCA9-B5DC-482E-98DA-ADF0F0FA142C}" type="datetimeFigureOut">
              <a:rPr lang="en-GB" smtClean="0"/>
              <a:t>19/07/2015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CD30-0BD2-409A-95D1-23198E0D23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418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CBCA9-B5DC-482E-98DA-ADF0F0FA142C}" type="datetimeFigureOut">
              <a:rPr lang="en-GB" smtClean="0"/>
              <a:t>19/07/2015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CD30-0BD2-409A-95D1-23198E0D23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756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CBCA9-B5DC-482E-98DA-ADF0F0FA142C}" type="datetimeFigureOut">
              <a:rPr lang="en-GB" smtClean="0"/>
              <a:t>19/07/2015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CD30-0BD2-409A-95D1-23198E0D23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259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CBCA9-B5DC-482E-98DA-ADF0F0FA142C}" type="datetimeFigureOut">
              <a:rPr lang="en-GB" smtClean="0"/>
              <a:t>19/07/2015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CD30-0BD2-409A-95D1-23198E0D23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531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CBCA9-B5DC-482E-98DA-ADF0F0FA142C}" type="datetimeFigureOut">
              <a:rPr lang="en-GB" smtClean="0"/>
              <a:t>19/07/2015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8CD30-0BD2-409A-95D1-23198E0D23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3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CBCA9-B5DC-482E-98DA-ADF0F0FA142C}" type="datetimeFigureOut">
              <a:rPr lang="en-GB" smtClean="0"/>
              <a:t>19/07/2015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8CD30-0BD2-409A-95D1-23198E0D23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6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222870"/>
            <a:ext cx="8661647" cy="3150346"/>
          </a:xfrm>
        </p:spPr>
        <p:txBody>
          <a:bodyPr>
            <a:normAutofit/>
          </a:bodyPr>
          <a:lstStyle/>
          <a:p>
            <a:r>
              <a:rPr lang="en-GB" altLang="en-US" sz="6000" b="1" dirty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  <a:cs typeface="Arial" charset="0"/>
              </a:rPr>
              <a:t>Addressing the Challenge of Youth Unemployment in Africa</a:t>
            </a:r>
            <a:endParaRPr lang="en-GB" sz="6000" dirty="0"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OumaN\Desktop\headerim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17232"/>
            <a:ext cx="9144000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au.int/en/sites/all/themes/fourseasons/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0"/>
            <a:ext cx="6159976" cy="119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44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8424936" cy="1152127"/>
          </a:xfrm>
        </p:spPr>
        <p:txBody>
          <a:bodyPr>
            <a:normAutofit fontScale="90000"/>
          </a:bodyPr>
          <a:lstStyle/>
          <a:p>
            <a:r>
              <a:rPr lang="en-GB" altLang="en-US" b="1" dirty="0">
                <a:solidFill>
                  <a:srgbClr val="C00000"/>
                </a:solidFill>
                <a:ea typeface="ＭＳ Ｐゴシック" pitchFamily="34" charset="-128"/>
                <a:cs typeface="Arial" charset="0"/>
              </a:rPr>
              <a:t>AU </a:t>
            </a:r>
            <a:r>
              <a:rPr lang="en-GB" altLang="en-US" b="1" dirty="0" smtClean="0">
                <a:solidFill>
                  <a:srgbClr val="C00000"/>
                </a:solidFill>
                <a:ea typeface="ＭＳ Ｐゴシック" pitchFamily="34" charset="-128"/>
                <a:cs typeface="Arial" charset="0"/>
              </a:rPr>
              <a:t>Youth Employment Policy </a:t>
            </a:r>
            <a:r>
              <a:rPr lang="en-GB" altLang="en-US" b="1" dirty="0" smtClean="0">
                <a:solidFill>
                  <a:srgbClr val="C00000"/>
                </a:solidFill>
                <a:ea typeface="ＭＳ Ｐゴシック" pitchFamily="34" charset="-128"/>
                <a:cs typeface="Arial" charset="0"/>
              </a:rPr>
              <a:t>Frameworks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1484784"/>
            <a:ext cx="8424936" cy="5040560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GB" dirty="0">
                <a:solidFill>
                  <a:schemeClr val="tx1"/>
                </a:solidFill>
              </a:rPr>
              <a:t>Youth development policy at the continental level has rapidly evolved and is articulated through, among others;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GB" dirty="0">
                <a:solidFill>
                  <a:schemeClr val="tx1"/>
                </a:solidFill>
              </a:rPr>
              <a:t>African Youth Charter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GB" dirty="0">
                <a:solidFill>
                  <a:schemeClr val="tx1"/>
                </a:solidFill>
              </a:rPr>
              <a:t>Decade Plan of Action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GB" dirty="0">
                <a:solidFill>
                  <a:schemeClr val="tx1"/>
                </a:solidFill>
              </a:rPr>
              <a:t>Malabo decision on </a:t>
            </a:r>
            <a:r>
              <a:rPr lang="en-ZA" dirty="0">
                <a:solidFill>
                  <a:schemeClr val="tx1"/>
                </a:solidFill>
              </a:rPr>
              <a:t>Accelerating </a:t>
            </a:r>
            <a:r>
              <a:rPr lang="en-ZA" i="1" dirty="0">
                <a:solidFill>
                  <a:schemeClr val="tx1"/>
                </a:solidFill>
              </a:rPr>
              <a:t>Youth</a:t>
            </a:r>
            <a:r>
              <a:rPr lang="en-ZA" dirty="0">
                <a:solidFill>
                  <a:schemeClr val="tx1"/>
                </a:solidFill>
              </a:rPr>
              <a:t> Empowerment for Sustainable development</a:t>
            </a:r>
            <a:endParaRPr lang="en-GB" dirty="0" smtClean="0">
              <a:solidFill>
                <a:schemeClr val="tx1"/>
              </a:solidFill>
            </a:endParaRPr>
          </a:p>
          <a:p>
            <a:pPr marL="457200" indent="-457200" algn="l">
              <a:buFont typeface="Wingdings" pitchFamily="2" charset="2"/>
              <a:buChar char="Ø"/>
            </a:pPr>
            <a:r>
              <a:rPr lang="en-GB" dirty="0" err="1" smtClean="0">
                <a:solidFill>
                  <a:schemeClr val="tx1"/>
                </a:solidFill>
              </a:rPr>
              <a:t>Ouaga</a:t>
            </a:r>
            <a:r>
              <a:rPr lang="en-GB" dirty="0" smtClean="0">
                <a:solidFill>
                  <a:schemeClr val="tx1"/>
                </a:solidFill>
              </a:rPr>
              <a:t> +10 </a:t>
            </a:r>
            <a:r>
              <a:rPr lang="en-ZA" dirty="0" smtClean="0">
                <a:solidFill>
                  <a:schemeClr val="tx1"/>
                </a:solidFill>
              </a:rPr>
              <a:t>declaration </a:t>
            </a:r>
            <a:r>
              <a:rPr lang="en-ZA" dirty="0">
                <a:solidFill>
                  <a:schemeClr val="tx1"/>
                </a:solidFill>
              </a:rPr>
              <a:t>on employment and poverty alleviation and its plan of </a:t>
            </a:r>
            <a:r>
              <a:rPr lang="en-ZA" dirty="0" smtClean="0">
                <a:solidFill>
                  <a:schemeClr val="tx1"/>
                </a:solidFill>
              </a:rPr>
              <a:t>action.</a:t>
            </a:r>
            <a:endParaRPr lang="en-GB" dirty="0">
              <a:solidFill>
                <a:schemeClr val="tx1"/>
              </a:solidFill>
            </a:endParaRPr>
          </a:p>
          <a:p>
            <a:pPr marL="457200" indent="-457200" algn="l">
              <a:buFont typeface="Wingdings" pitchFamily="2" charset="2"/>
              <a:buChar char="Ø"/>
            </a:pPr>
            <a:r>
              <a:rPr lang="en-GB" dirty="0">
                <a:solidFill>
                  <a:schemeClr val="tx1"/>
                </a:solidFill>
              </a:rPr>
              <a:t>Agenda 2063 - </a:t>
            </a:r>
            <a:r>
              <a:rPr lang="en-GB" b="1" dirty="0">
                <a:solidFill>
                  <a:schemeClr val="tx1"/>
                </a:solidFill>
              </a:rPr>
              <a:t>Aspiration 6 </a:t>
            </a:r>
            <a:r>
              <a:rPr lang="en-GB" dirty="0">
                <a:solidFill>
                  <a:schemeClr val="tx1"/>
                </a:solidFill>
              </a:rPr>
              <a:t>of Agenda 2063 specifically talks of </a:t>
            </a:r>
            <a:r>
              <a:rPr lang="en-GB" b="1" dirty="0">
                <a:solidFill>
                  <a:schemeClr val="tx1"/>
                </a:solidFill>
              </a:rPr>
              <a:t>an Africa where Development is People-Driven, Unleashing the Potential of its Women and Youth. </a:t>
            </a:r>
            <a:endParaRPr lang="en-GB" dirty="0">
              <a:solidFill>
                <a:schemeClr val="tx1"/>
              </a:solidFill>
            </a:endParaRPr>
          </a:p>
          <a:p>
            <a:pPr algn="l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://www.au.int/en/sites/all/themes/fourseasons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343649"/>
            <a:ext cx="2895600" cy="51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04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8208912" cy="936104"/>
          </a:xfrm>
        </p:spPr>
        <p:txBody>
          <a:bodyPr/>
          <a:lstStyle/>
          <a:p>
            <a:r>
              <a:rPr lang="en-GB" altLang="en-US" b="1" dirty="0" smtClean="0">
                <a:solidFill>
                  <a:srgbClr val="C00000"/>
                </a:solidFill>
                <a:ea typeface="ＭＳ Ｐゴシック" pitchFamily="34" charset="-128"/>
                <a:cs typeface="Arial" charset="0"/>
              </a:rPr>
              <a:t>Addressing the Challenge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1412776"/>
            <a:ext cx="8064896" cy="4896544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90000"/>
              </a:lnSpc>
            </a:pPr>
            <a:r>
              <a:rPr lang="en-US" altLang="en-US" dirty="0" smtClean="0">
                <a:solidFill>
                  <a:schemeClr val="tx1"/>
                </a:solidFill>
                <a:ea typeface="ＭＳ Ｐゴシック" pitchFamily="34" charset="-128"/>
                <a:cs typeface="Arial" charset="0"/>
              </a:rPr>
              <a:t>African </a:t>
            </a:r>
            <a:r>
              <a:rPr lang="en-US" altLang="en-US" dirty="0" smtClean="0">
                <a:solidFill>
                  <a:schemeClr val="tx1"/>
                </a:solidFill>
                <a:ea typeface="ＭＳ Ｐゴシック" pitchFamily="34" charset="-128"/>
                <a:cs typeface="Arial" charset="0"/>
              </a:rPr>
              <a:t>HOS and Governments</a:t>
            </a:r>
            <a:r>
              <a:rPr lang="en-US" altLang="en-US" dirty="0" smtClean="0">
                <a:solidFill>
                  <a:schemeClr val="tx1"/>
                </a:solidFill>
                <a:ea typeface="ＭＳ Ｐゴシック" pitchFamily="34" charset="-128"/>
                <a:cs typeface="Arial" charset="0"/>
              </a:rPr>
              <a:t>;</a:t>
            </a:r>
          </a:p>
          <a:p>
            <a:pPr algn="l">
              <a:lnSpc>
                <a:spcPct val="90000"/>
              </a:lnSpc>
            </a:pPr>
            <a:endParaRPr lang="en-US" altLang="en-US" dirty="0" smtClean="0">
              <a:solidFill>
                <a:schemeClr val="tx1"/>
              </a:solidFill>
              <a:ea typeface="ＭＳ Ｐゴシック" pitchFamily="34" charset="-128"/>
              <a:cs typeface="Arial" charset="0"/>
            </a:endParaRPr>
          </a:p>
          <a:p>
            <a:pPr algn="l">
              <a:lnSpc>
                <a:spcPct val="90000"/>
              </a:lnSpc>
            </a:pPr>
            <a:r>
              <a:rPr lang="en-US" altLang="en-US" b="1" dirty="0" smtClean="0">
                <a:solidFill>
                  <a:schemeClr val="tx1"/>
                </a:solidFill>
                <a:ea typeface="ＭＳ Ｐゴシック" pitchFamily="34" charset="-128"/>
                <a:cs typeface="Arial" charset="0"/>
              </a:rPr>
              <a:t>“RE-AFFIRM our determination to reduce unemployment in our countries, in particular of Youth and Women, by at least two (2%) percent annually over the next decade; and also to halve the huge underemployment rate over the next decade</a:t>
            </a:r>
            <a:r>
              <a:rPr lang="en-US" altLang="en-US" b="1" dirty="0" smtClean="0">
                <a:solidFill>
                  <a:schemeClr val="tx1"/>
                </a:solidFill>
                <a:ea typeface="ＭＳ Ｐゴシック" pitchFamily="34" charset="-128"/>
                <a:cs typeface="Arial" charset="0"/>
              </a:rPr>
              <a:t>”</a:t>
            </a:r>
          </a:p>
          <a:p>
            <a:pPr algn="l">
              <a:lnSpc>
                <a:spcPct val="90000"/>
              </a:lnSpc>
            </a:pPr>
            <a:endParaRPr lang="en-US" altLang="en-US" b="1" dirty="0" smtClean="0">
              <a:solidFill>
                <a:schemeClr val="tx1"/>
              </a:solidFill>
              <a:ea typeface="ＭＳ Ｐゴシック" pitchFamily="34" charset="-128"/>
              <a:cs typeface="Arial" charset="0"/>
            </a:endParaRPr>
          </a:p>
          <a:p>
            <a:pPr algn="l">
              <a:lnSpc>
                <a:spcPct val="90000"/>
              </a:lnSpc>
            </a:pPr>
            <a:r>
              <a:rPr lang="en-US" altLang="en-US" dirty="0" smtClean="0">
                <a:solidFill>
                  <a:schemeClr val="tx1"/>
                </a:solidFill>
                <a:ea typeface="ＭＳ Ｐゴシック" pitchFamily="34" charset="-128"/>
                <a:cs typeface="Arial" charset="0"/>
              </a:rPr>
              <a:t>Declaration on Employment, Poverty Eradication and Inclusive Development, Assembly of Heads of State and Government, Addis Ababa, January 2015</a:t>
            </a:r>
            <a:endParaRPr lang="en-GB" altLang="en-US" dirty="0" smtClean="0">
              <a:solidFill>
                <a:schemeClr val="tx1"/>
              </a:solidFill>
              <a:ea typeface="ＭＳ Ｐゴシック" pitchFamily="34" charset="-128"/>
              <a:cs typeface="Arial" charset="0"/>
            </a:endParaRPr>
          </a:p>
          <a:p>
            <a:pPr algn="l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2" descr="http://www.au.int/en/sites/all/themes/fourseasons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343649"/>
            <a:ext cx="2895600" cy="51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58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404665"/>
            <a:ext cx="8132440" cy="1080119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800000"/>
                </a:solidFill>
                <a:cs typeface="Arial" charset="0"/>
              </a:rPr>
              <a:t>Ouaga+10 Declaration and Plan of Action</a:t>
            </a:r>
            <a:br>
              <a:rPr lang="en-GB" b="1" dirty="0">
                <a:solidFill>
                  <a:srgbClr val="800000"/>
                </a:solidFill>
                <a:cs typeface="Arial" charset="0"/>
              </a:rPr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340768"/>
            <a:ext cx="7992888" cy="4968552"/>
          </a:xfrm>
        </p:spPr>
        <p:txBody>
          <a:bodyPr>
            <a:noAutofit/>
          </a:bodyPr>
          <a:lstStyle/>
          <a:p>
            <a:pPr marL="457200" indent="-457200" algn="l">
              <a:buFont typeface="Wingdings" pitchFamily="2" charset="2"/>
              <a:buChar char="Ø"/>
              <a:defRPr/>
            </a:pPr>
            <a:r>
              <a:rPr lang="en-GB" sz="2800" dirty="0" smtClean="0">
                <a:solidFill>
                  <a:schemeClr val="tx1"/>
                </a:solidFill>
                <a:cs typeface="Arial" charset="0"/>
              </a:rPr>
              <a:t>1</a:t>
            </a:r>
            <a:r>
              <a:rPr lang="en-GB" sz="2800" baseline="30000" dirty="0" smtClean="0">
                <a:solidFill>
                  <a:schemeClr val="tx1"/>
                </a:solidFill>
                <a:cs typeface="Arial" charset="0"/>
              </a:rPr>
              <a:t>st</a:t>
            </a:r>
            <a:r>
              <a:rPr lang="en-GB" sz="2800" dirty="0" smtClean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GB" sz="2800" dirty="0">
                <a:solidFill>
                  <a:schemeClr val="tx1"/>
                </a:solidFill>
                <a:cs typeface="Arial" charset="0"/>
              </a:rPr>
              <a:t>Five Year Priority Programme on employment, poverty eradication and inclusive </a:t>
            </a:r>
            <a:r>
              <a:rPr lang="en-GB" sz="2800" dirty="0" smtClean="0">
                <a:solidFill>
                  <a:schemeClr val="tx1"/>
                </a:solidFill>
                <a:cs typeface="Arial" charset="0"/>
              </a:rPr>
              <a:t>development</a:t>
            </a:r>
          </a:p>
          <a:p>
            <a:pPr marL="457200" indent="-457200" algn="l">
              <a:buFont typeface="Wingdings" pitchFamily="2" charset="2"/>
              <a:buChar char="Ø"/>
              <a:defRPr/>
            </a:pPr>
            <a:r>
              <a:rPr lang="en-GB" sz="2800" b="1" dirty="0" smtClean="0">
                <a:solidFill>
                  <a:schemeClr val="tx1"/>
                </a:solidFill>
                <a:cs typeface="Arial" charset="0"/>
              </a:rPr>
              <a:t>Key </a:t>
            </a:r>
            <a:r>
              <a:rPr lang="en-GB" sz="2800" b="1" dirty="0">
                <a:solidFill>
                  <a:schemeClr val="tx1"/>
                </a:solidFill>
                <a:cs typeface="Arial" charset="0"/>
              </a:rPr>
              <a:t>Priority Area 2</a:t>
            </a:r>
            <a:r>
              <a:rPr lang="en-GB" sz="2800" dirty="0">
                <a:solidFill>
                  <a:schemeClr val="tx1"/>
                </a:solidFill>
                <a:cs typeface="Arial" charset="0"/>
              </a:rPr>
              <a:t>: Addresses Youth and Women Employment</a:t>
            </a:r>
          </a:p>
          <a:p>
            <a:pPr marL="457200" indent="-457200" algn="l">
              <a:buFont typeface="Wingdings" pitchFamily="2" charset="2"/>
              <a:buChar char="Ø"/>
              <a:defRPr/>
            </a:pPr>
            <a:r>
              <a:rPr lang="en-GB" sz="2800" b="1" dirty="0" smtClean="0">
                <a:solidFill>
                  <a:schemeClr val="tx1"/>
                </a:solidFill>
                <a:cs typeface="Arial" charset="0"/>
              </a:rPr>
              <a:t>KPA </a:t>
            </a:r>
            <a:r>
              <a:rPr lang="en-GB" sz="2800" b="1" dirty="0">
                <a:solidFill>
                  <a:schemeClr val="tx1"/>
                </a:solidFill>
                <a:cs typeface="Arial" charset="0"/>
              </a:rPr>
              <a:t>outcome 1:  </a:t>
            </a:r>
            <a:r>
              <a:rPr lang="en-GB" sz="2800" dirty="0">
                <a:solidFill>
                  <a:schemeClr val="tx1"/>
                </a:solidFill>
                <a:cs typeface="Arial" charset="0"/>
              </a:rPr>
              <a:t>Youth and women employment mainstreamed and given appropriate prominence (e.g. through pro-women and pro-youth initiatives) in relevant AU policies and programmes </a:t>
            </a:r>
          </a:p>
          <a:p>
            <a:pPr marL="457200" indent="-457200" algn="l">
              <a:buFont typeface="Wingdings" pitchFamily="2" charset="2"/>
              <a:buChar char="Ø"/>
              <a:defRPr/>
            </a:pPr>
            <a:r>
              <a:rPr lang="en-GB" sz="2800" b="1" dirty="0">
                <a:solidFill>
                  <a:schemeClr val="tx1"/>
                </a:solidFill>
                <a:cs typeface="Arial" charset="0"/>
              </a:rPr>
              <a:t>Indicator 1.1:</a:t>
            </a:r>
            <a:r>
              <a:rPr lang="en-GB" sz="2800" dirty="0">
                <a:solidFill>
                  <a:schemeClr val="tx1"/>
                </a:solidFill>
                <a:cs typeface="Arial" charset="0"/>
              </a:rPr>
              <a:t> Women and youth employment concerns integrated in policies of AU, </a:t>
            </a:r>
            <a:r>
              <a:rPr lang="en-GB" sz="2800" dirty="0" smtClean="0">
                <a:solidFill>
                  <a:schemeClr val="tx1"/>
                </a:solidFill>
                <a:cs typeface="Arial" charset="0"/>
              </a:rPr>
              <a:t>RECs </a:t>
            </a:r>
            <a:r>
              <a:rPr lang="en-GB" sz="2800" dirty="0">
                <a:solidFill>
                  <a:schemeClr val="tx1"/>
                </a:solidFill>
                <a:cs typeface="Arial" charset="0"/>
              </a:rPr>
              <a:t>and </a:t>
            </a:r>
            <a:r>
              <a:rPr lang="en-GB" sz="2800" dirty="0" smtClean="0">
                <a:solidFill>
                  <a:schemeClr val="tx1"/>
                </a:solidFill>
                <a:cs typeface="Arial" charset="0"/>
              </a:rPr>
              <a:t>MS</a:t>
            </a:r>
            <a:endParaRPr lang="en-GB" sz="2800" dirty="0">
              <a:solidFill>
                <a:schemeClr val="tx1"/>
              </a:solidFill>
              <a:cs typeface="Arial" charset="0"/>
            </a:endParaRPr>
          </a:p>
          <a:p>
            <a:pPr marL="457200" indent="-457200" algn="l">
              <a:buFont typeface="Wingdings" pitchFamily="2" charset="2"/>
              <a:buChar char="Ø"/>
            </a:pPr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4" name="Picture 2" descr="http://www.au.int/en/sites/all/themes/fourseasons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343649"/>
            <a:ext cx="2895600" cy="51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04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260649"/>
            <a:ext cx="8856984" cy="1008111"/>
          </a:xfrm>
        </p:spPr>
        <p:txBody>
          <a:bodyPr>
            <a:noAutofit/>
          </a:bodyPr>
          <a:lstStyle/>
          <a:p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Agenda 2063 and Youth Employment</a:t>
            </a:r>
            <a:endParaRPr lang="en-GB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1268760"/>
            <a:ext cx="8352928" cy="5112568"/>
          </a:xfrm>
        </p:spPr>
        <p:txBody>
          <a:bodyPr>
            <a:normAutofit fontScale="85000" lnSpcReduction="20000"/>
          </a:bodyPr>
          <a:lstStyle/>
          <a:p>
            <a:pPr marL="742950" indent="-742950" algn="l">
              <a:buAutoNum type="arabicPeriod"/>
            </a:pPr>
            <a:r>
              <a:rPr lang="en-GB" sz="3600" dirty="0" smtClean="0">
                <a:solidFill>
                  <a:schemeClr val="tx1"/>
                </a:solidFill>
                <a:cs typeface="Arial" pitchFamily="34" charset="0"/>
              </a:rPr>
              <a:t>Special </a:t>
            </a:r>
            <a:r>
              <a:rPr lang="en-GB" sz="3600" dirty="0">
                <a:solidFill>
                  <a:schemeClr val="tx1"/>
                </a:solidFill>
                <a:cs typeface="Arial" pitchFamily="34" charset="0"/>
              </a:rPr>
              <a:t>focus on </a:t>
            </a:r>
            <a:r>
              <a:rPr lang="en-GB" sz="3600" b="1" dirty="0">
                <a:solidFill>
                  <a:schemeClr val="tx1"/>
                </a:solidFill>
                <a:cs typeface="Arial" pitchFamily="34" charset="0"/>
              </a:rPr>
              <a:t>Agriculture,</a:t>
            </a:r>
            <a:r>
              <a:rPr lang="en-GB" sz="3600" dirty="0">
                <a:solidFill>
                  <a:schemeClr val="tx1"/>
                </a:solidFill>
                <a:cs typeface="Arial" pitchFamily="34" charset="0"/>
              </a:rPr>
              <a:t> where </a:t>
            </a:r>
            <a:r>
              <a:rPr lang="en-GB" sz="3600" dirty="0" smtClean="0">
                <a:solidFill>
                  <a:schemeClr val="tx1"/>
                </a:solidFill>
                <a:cs typeface="Arial" pitchFamily="34" charset="0"/>
              </a:rPr>
              <a:t>Africa’s Agriculture </a:t>
            </a:r>
            <a:r>
              <a:rPr lang="en-GB" sz="3600" dirty="0">
                <a:solidFill>
                  <a:schemeClr val="tx1"/>
                </a:solidFill>
                <a:cs typeface="Arial" pitchFamily="34" charset="0"/>
              </a:rPr>
              <a:t>will be </a:t>
            </a:r>
            <a:r>
              <a:rPr lang="en-GB" sz="3600" b="1" dirty="0">
                <a:solidFill>
                  <a:schemeClr val="tx1"/>
                </a:solidFill>
                <a:cs typeface="Arial" pitchFamily="34" charset="0"/>
              </a:rPr>
              <a:t>modern</a:t>
            </a:r>
            <a:r>
              <a:rPr lang="en-GB" sz="3600" dirty="0">
                <a:solidFill>
                  <a:schemeClr val="tx1"/>
                </a:solidFill>
                <a:cs typeface="Arial" pitchFamily="34" charset="0"/>
              </a:rPr>
              <a:t> and productive, using science, technology, innovation and indigenous knowledge. </a:t>
            </a:r>
            <a:endParaRPr lang="en-GB" sz="3600" dirty="0" smtClean="0">
              <a:solidFill>
                <a:schemeClr val="tx1"/>
              </a:solidFill>
              <a:cs typeface="Arial" pitchFamily="34" charset="0"/>
            </a:endParaRPr>
          </a:p>
          <a:p>
            <a:pPr marL="742950" indent="-742950" algn="l">
              <a:buFont typeface="Arial" panose="020B0604020202020204" pitchFamily="34" charset="0"/>
              <a:buAutoNum type="arabicPeriod"/>
            </a:pPr>
            <a:r>
              <a:rPr lang="en-GB" sz="3600" dirty="0" smtClean="0">
                <a:solidFill>
                  <a:schemeClr val="tx1"/>
                </a:solidFill>
              </a:rPr>
              <a:t>Youth </a:t>
            </a:r>
            <a:r>
              <a:rPr lang="en-GB" sz="3600" dirty="0">
                <a:solidFill>
                  <a:schemeClr val="tx1"/>
                </a:solidFill>
              </a:rPr>
              <a:t>unemployment will be eliminated, and Africa’s youth guaranteed full access to </a:t>
            </a:r>
            <a:r>
              <a:rPr lang="en-GB" sz="3600" b="1" dirty="0">
                <a:solidFill>
                  <a:schemeClr val="tx1"/>
                </a:solidFill>
              </a:rPr>
              <a:t>education, training, skills and technology</a:t>
            </a:r>
            <a:r>
              <a:rPr lang="en-GB" sz="3600" dirty="0">
                <a:solidFill>
                  <a:schemeClr val="tx1"/>
                </a:solidFill>
              </a:rPr>
              <a:t>, to health services, jobs and </a:t>
            </a:r>
            <a:r>
              <a:rPr lang="en-GB" sz="3600" b="1" dirty="0">
                <a:solidFill>
                  <a:schemeClr val="tx1"/>
                </a:solidFill>
              </a:rPr>
              <a:t>economic opportunities</a:t>
            </a:r>
            <a:r>
              <a:rPr lang="en-GB" sz="3600" dirty="0">
                <a:solidFill>
                  <a:schemeClr val="tx1"/>
                </a:solidFill>
              </a:rPr>
              <a:t>, recreational and cultural activities as well as </a:t>
            </a:r>
            <a:r>
              <a:rPr lang="en-GB" sz="3600" b="1" dirty="0">
                <a:solidFill>
                  <a:schemeClr val="tx1"/>
                </a:solidFill>
              </a:rPr>
              <a:t>resources and financial means</a:t>
            </a:r>
            <a:r>
              <a:rPr lang="en-GB" sz="3600" dirty="0">
                <a:solidFill>
                  <a:schemeClr val="tx1"/>
                </a:solidFill>
              </a:rPr>
              <a:t> to allow them to realize their full potential. </a:t>
            </a:r>
          </a:p>
          <a:p>
            <a:pPr marL="742950" indent="-742950" algn="l">
              <a:buAutoNum type="arabicPeriod"/>
            </a:pPr>
            <a:endParaRPr lang="en-GB" sz="3600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4" name="Picture 2" descr="http://www.au.int/en/sites/all/themes/fourseasons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343649"/>
            <a:ext cx="2895600" cy="51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86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260649"/>
            <a:ext cx="8132440" cy="1368152"/>
          </a:xfrm>
        </p:spPr>
        <p:txBody>
          <a:bodyPr>
            <a:normAutofit fontScale="90000"/>
          </a:bodyPr>
          <a:lstStyle/>
          <a:p>
            <a:pPr lvl="0"/>
            <a:r>
              <a:rPr lang="en-GB" b="1" dirty="0">
                <a:solidFill>
                  <a:srgbClr val="C00000"/>
                </a:solidFill>
              </a:rPr>
              <a:t>Commitments of the Assembly of the African Union</a:t>
            </a:r>
            <a:r>
              <a:rPr lang="en-GB" dirty="0">
                <a:solidFill>
                  <a:srgbClr val="C00000"/>
                </a:solidFill>
              </a:rPr>
              <a:t/>
            </a:r>
            <a:br>
              <a:rPr lang="en-GB" dirty="0">
                <a:solidFill>
                  <a:srgbClr val="C00000"/>
                </a:solidFill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1556792"/>
            <a:ext cx="8352928" cy="4752528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chemeClr val="tx1"/>
                </a:solidFill>
              </a:rPr>
              <a:t>Providing </a:t>
            </a:r>
            <a:r>
              <a:rPr lang="en-GB" dirty="0">
                <a:solidFill>
                  <a:schemeClr val="tx1"/>
                </a:solidFill>
              </a:rPr>
              <a:t>an enabling environment for its women, children and young people to flourish and reach their full potential. </a:t>
            </a:r>
            <a:endParaRPr lang="en-GB" dirty="0" smtClean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chemeClr val="tx1"/>
                </a:solidFill>
              </a:rPr>
              <a:t>Harnessing </a:t>
            </a:r>
            <a:r>
              <a:rPr lang="en-GB" dirty="0">
                <a:solidFill>
                  <a:schemeClr val="tx1"/>
                </a:solidFill>
              </a:rPr>
              <a:t>the continent’s comparative advantages such as its people, history and </a:t>
            </a:r>
            <a:r>
              <a:rPr lang="en-GB" dirty="0" smtClean="0">
                <a:solidFill>
                  <a:schemeClr val="tx1"/>
                </a:solidFill>
              </a:rPr>
              <a:t>cultures, </a:t>
            </a:r>
            <a:r>
              <a:rPr lang="en-GB" dirty="0">
                <a:solidFill>
                  <a:schemeClr val="tx1"/>
                </a:solidFill>
              </a:rPr>
              <a:t>its natural </a:t>
            </a:r>
            <a:r>
              <a:rPr lang="en-GB" dirty="0" smtClean="0">
                <a:solidFill>
                  <a:schemeClr val="tx1"/>
                </a:solidFill>
              </a:rPr>
              <a:t>resources, </a:t>
            </a:r>
            <a:r>
              <a:rPr lang="en-GB" dirty="0" err="1" smtClean="0">
                <a:solidFill>
                  <a:schemeClr val="tx1"/>
                </a:solidFill>
              </a:rPr>
              <a:t>etc</a:t>
            </a:r>
            <a:endParaRPr lang="en-GB" dirty="0" smtClean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chemeClr val="tx1"/>
                </a:solidFill>
              </a:rPr>
              <a:t>Developing </a:t>
            </a:r>
            <a:r>
              <a:rPr lang="en-GB" dirty="0">
                <a:solidFill>
                  <a:schemeClr val="tx1"/>
                </a:solidFill>
              </a:rPr>
              <a:t>Africa’s human capital; </a:t>
            </a:r>
            <a:r>
              <a:rPr lang="en-GB" dirty="0" smtClean="0">
                <a:solidFill>
                  <a:schemeClr val="tx1"/>
                </a:solidFill>
              </a:rPr>
              <a:t>building </a:t>
            </a:r>
            <a:r>
              <a:rPr lang="en-GB" dirty="0">
                <a:solidFill>
                  <a:schemeClr val="tx1"/>
                </a:solidFill>
              </a:rPr>
              <a:t>social assets, infrastructure and public goods; </a:t>
            </a:r>
            <a:r>
              <a:rPr lang="en-GB" dirty="0" smtClean="0">
                <a:solidFill>
                  <a:schemeClr val="tx1"/>
                </a:solidFill>
              </a:rPr>
              <a:t>empowering </a:t>
            </a:r>
            <a:r>
              <a:rPr lang="en-GB" dirty="0">
                <a:solidFill>
                  <a:schemeClr val="tx1"/>
                </a:solidFill>
              </a:rPr>
              <a:t>women and </a:t>
            </a:r>
            <a:r>
              <a:rPr lang="en-GB" dirty="0" smtClean="0">
                <a:solidFill>
                  <a:schemeClr val="tx1"/>
                </a:solidFill>
              </a:rPr>
              <a:t>youth and promoting </a:t>
            </a:r>
            <a:r>
              <a:rPr lang="en-GB" dirty="0">
                <a:solidFill>
                  <a:schemeClr val="tx1"/>
                </a:solidFill>
              </a:rPr>
              <a:t>lasting peace and security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2" descr="http://www.au.int/en/sites/all/themes/fourseasons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343649"/>
            <a:ext cx="2895600" cy="51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80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76673"/>
            <a:ext cx="7988424" cy="108012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Some AU initiatives on Youth Employment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1772816"/>
            <a:ext cx="8352928" cy="4536504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chemeClr val="tx1"/>
                </a:solidFill>
              </a:rPr>
              <a:t>Youth employment interventions being crosscutting in nature require multisectoral approach.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chemeClr val="tx1"/>
                </a:solidFill>
              </a:rPr>
              <a:t>Enables identification of value chains as opportunities for specific skilling, innovation and job creation.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chemeClr val="tx1"/>
                </a:solidFill>
              </a:rPr>
              <a:t>Management Information Systems such as Labour Market Information Systems (LMIS) Education Management Information System (EMIS) etc. Quite important for knowledge based planning.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2" descr="http://www.au.int/en/sites/all/themes/fourseasons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343649"/>
            <a:ext cx="2895600" cy="51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44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188640"/>
            <a:ext cx="8928992" cy="1440160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en-GB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GB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1. African Union Youth Volunteer Corps (</a:t>
            </a:r>
            <a:r>
              <a:rPr lang="en-ZA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AU-YVC) </a:t>
            </a:r>
            <a:r>
              <a:rPr lang="en-Z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en-Z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en-GB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1556792"/>
            <a:ext cx="8712968" cy="4968552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programme aims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to; 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914400" lvl="1" indent="-457200"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Offer 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opportunities to the young educated Africans to feel and work as Africans for Africa, </a:t>
            </a:r>
          </a:p>
          <a:p>
            <a:pPr marL="914400" lvl="1" indent="-457200"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Expose youth 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working environment in all spheres of development in Africa, not only to enhance their employability skills, build professional abilities and increase their chance to access job market, </a:t>
            </a:r>
          </a:p>
          <a:p>
            <a:pPr marL="914400" lvl="1" indent="-457200" algn="l"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but also for them to meaningfully contribute as actors to Africa’s empowerment as the needs are expressed.</a:t>
            </a:r>
          </a:p>
          <a:p>
            <a:pPr marL="457200" indent="-457200" algn="l">
              <a:buFont typeface="Wingdings" pitchFamily="2" charset="2"/>
              <a:buChar char="Ø"/>
            </a:pP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://www.au.int/en/sites/all/themes/fourseasons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343649"/>
            <a:ext cx="2895600" cy="51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87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060432" cy="1296144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C00000"/>
                </a:solidFill>
                <a:cs typeface="Arial" pitchFamily="34" charset="0"/>
              </a:rPr>
              <a:t>2. Skills Development: Continental TVET Strategy</a:t>
            </a:r>
            <a:endParaRPr lang="en-GB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95536" y="1628800"/>
            <a:ext cx="8280400" cy="5090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>
              <a:buFont typeface="Wingdings" pitchFamily="2" charset="2"/>
              <a:buChar char="Ø"/>
            </a:pPr>
            <a:r>
              <a:rPr lang="en-GB" sz="2800" kern="3000" spc="30" dirty="0" smtClean="0">
                <a:solidFill>
                  <a:schemeClr val="tx1"/>
                </a:solidFill>
                <a:cs typeface="Arial" pitchFamily="34" charset="0"/>
              </a:rPr>
              <a:t>TVET is a </a:t>
            </a:r>
            <a:r>
              <a:rPr lang="en-GB" sz="2800" kern="3000" spc="30" dirty="0" smtClean="0">
                <a:solidFill>
                  <a:schemeClr val="tx1"/>
                </a:solidFill>
                <a:cs typeface="Arial" pitchFamily="34" charset="0"/>
              </a:rPr>
              <a:t>priority </a:t>
            </a:r>
            <a:r>
              <a:rPr lang="en-GB" sz="2800" kern="3000" spc="30" dirty="0" smtClean="0">
                <a:solidFill>
                  <a:schemeClr val="tx1"/>
                </a:solidFill>
                <a:cs typeface="Arial" pitchFamily="34" charset="0"/>
              </a:rPr>
              <a:t>area of the 2</a:t>
            </a:r>
            <a:r>
              <a:rPr lang="en-GB" sz="2800" kern="3000" spc="30" baseline="30000" dirty="0" smtClean="0">
                <a:solidFill>
                  <a:schemeClr val="tx1"/>
                </a:solidFill>
                <a:cs typeface="Arial" pitchFamily="34" charset="0"/>
              </a:rPr>
              <a:t>nd</a:t>
            </a:r>
            <a:r>
              <a:rPr lang="en-GB" sz="2800" kern="3000" spc="30" dirty="0" smtClean="0">
                <a:solidFill>
                  <a:schemeClr val="tx1"/>
                </a:solidFill>
                <a:cs typeface="Arial" pitchFamily="34" charset="0"/>
              </a:rPr>
              <a:t> Decade of Education </a:t>
            </a:r>
            <a:r>
              <a:rPr lang="en-GB" sz="2800" kern="3000" spc="30" dirty="0" smtClean="0">
                <a:solidFill>
                  <a:schemeClr val="tx1"/>
                </a:solidFill>
                <a:cs typeface="Arial" pitchFamily="34" charset="0"/>
              </a:rPr>
              <a:t>&amp; continues being important area in Education &amp; Training post </a:t>
            </a:r>
            <a:r>
              <a:rPr lang="en-GB" sz="2800" kern="3000" spc="30" dirty="0" smtClean="0">
                <a:solidFill>
                  <a:schemeClr val="tx1"/>
                </a:solidFill>
                <a:cs typeface="Arial" pitchFamily="34" charset="0"/>
              </a:rPr>
              <a:t>2015.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GB" sz="2800" kern="3000" spc="30" dirty="0" smtClean="0">
                <a:solidFill>
                  <a:schemeClr val="tx1"/>
                </a:solidFill>
                <a:cs typeface="Arial" pitchFamily="34" charset="0"/>
              </a:rPr>
              <a:t>A TVET strategy </a:t>
            </a:r>
            <a:r>
              <a:rPr lang="en-GB" sz="2800" kern="3000" spc="30" dirty="0">
                <a:solidFill>
                  <a:schemeClr val="tx1"/>
                </a:solidFill>
                <a:cs typeface="Arial" pitchFamily="34" charset="0"/>
              </a:rPr>
              <a:t>was developed in 2007 </a:t>
            </a:r>
            <a:r>
              <a:rPr lang="en-GB" sz="2800" kern="3000" spc="30" dirty="0" smtClean="0">
                <a:solidFill>
                  <a:schemeClr val="tx1"/>
                </a:solidFill>
                <a:cs typeface="Arial" pitchFamily="34" charset="0"/>
              </a:rPr>
              <a:t>that was </a:t>
            </a:r>
            <a:r>
              <a:rPr lang="en-GB" sz="2800" kern="3000" spc="30" dirty="0">
                <a:solidFill>
                  <a:schemeClr val="tx1"/>
                </a:solidFill>
                <a:cs typeface="Arial" pitchFamily="34" charset="0"/>
              </a:rPr>
              <a:t>generally accepted by policy makers and key stakeholders, there has been little progress in its </a:t>
            </a:r>
            <a:r>
              <a:rPr lang="en-GB" sz="2800" kern="3000" spc="30" dirty="0" smtClean="0">
                <a:solidFill>
                  <a:schemeClr val="tx1"/>
                </a:solidFill>
                <a:cs typeface="Arial" pitchFamily="34" charset="0"/>
              </a:rPr>
              <a:t>implementation.</a:t>
            </a:r>
            <a:endParaRPr lang="en-US" sz="2800" kern="3000" spc="30" dirty="0">
              <a:solidFill>
                <a:schemeClr val="tx1"/>
              </a:solidFill>
              <a:cs typeface="Arial" pitchFamily="34" charset="0"/>
            </a:endParaRPr>
          </a:p>
          <a:p>
            <a:pPr marL="457200" indent="-457200" algn="l">
              <a:buFont typeface="Wingdings" pitchFamily="2" charset="2"/>
              <a:buChar char="Ø"/>
            </a:pPr>
            <a:r>
              <a:rPr lang="en-GB" sz="2800" kern="3000" spc="30" dirty="0" smtClean="0">
                <a:solidFill>
                  <a:schemeClr val="tx1"/>
                </a:solidFill>
                <a:cs typeface="Arial" pitchFamily="34" charset="0"/>
              </a:rPr>
              <a:t>The </a:t>
            </a:r>
            <a:r>
              <a:rPr lang="en-GB" sz="2800" kern="3000" spc="30" dirty="0">
                <a:solidFill>
                  <a:schemeClr val="tx1"/>
                </a:solidFill>
                <a:cs typeface="Arial" pitchFamily="34" charset="0"/>
              </a:rPr>
              <a:t>review of the 2007 Strategy identified the need to align it with current global trends and define a set of indicators for monitoring </a:t>
            </a:r>
            <a:r>
              <a:rPr lang="en-GB" sz="2800" kern="3000" spc="30" dirty="0" smtClean="0">
                <a:solidFill>
                  <a:schemeClr val="tx1"/>
                </a:solidFill>
                <a:cs typeface="Arial" pitchFamily="34" charset="0"/>
              </a:rPr>
              <a:t>progress.</a:t>
            </a:r>
            <a:endParaRPr lang="en-US" sz="2800" kern="3000" spc="30" dirty="0">
              <a:solidFill>
                <a:schemeClr val="tx1"/>
              </a:solidFill>
              <a:cs typeface="Arial" pitchFamily="34" charset="0"/>
            </a:endParaRPr>
          </a:p>
          <a:p>
            <a:pPr marL="457200" indent="-457200" algn="l">
              <a:buFont typeface="Wingdings" pitchFamily="2" charset="2"/>
              <a:buChar char="Ø"/>
            </a:pPr>
            <a:endParaRPr lang="en-US" sz="2800" kern="3000" spc="30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5" name="Picture 2" descr="http://www.au.int/en/sites/all/themes/fourseasons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343649"/>
            <a:ext cx="2895600" cy="51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28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260649"/>
            <a:ext cx="8204448" cy="936104"/>
          </a:xfrm>
        </p:spPr>
        <p:txBody>
          <a:bodyPr/>
          <a:lstStyle/>
          <a:p>
            <a:r>
              <a:rPr lang="en-GB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Skills Dev. Cont.</a:t>
            </a:r>
            <a:endParaRPr lang="en-GB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1340768"/>
            <a:ext cx="8352928" cy="5184576"/>
          </a:xfrm>
        </p:spPr>
        <p:txBody>
          <a:bodyPr>
            <a:normAutofit/>
          </a:bodyPr>
          <a:lstStyle/>
          <a:p>
            <a:pPr marL="457200" indent="-457200" algn="l">
              <a:buFont typeface="Wingdings" pitchFamily="2" charset="2"/>
              <a:buChar char="Ø"/>
            </a:pPr>
            <a:r>
              <a:rPr lang="en-GB" kern="3000" spc="30" dirty="0">
                <a:solidFill>
                  <a:schemeClr val="tx1"/>
                </a:solidFill>
                <a:cs typeface="Arial" pitchFamily="34" charset="0"/>
              </a:rPr>
              <a:t>The new continental strategy </a:t>
            </a:r>
            <a:r>
              <a:rPr lang="en-GB" kern="3000" spc="30" dirty="0" smtClean="0">
                <a:solidFill>
                  <a:schemeClr val="tx1"/>
                </a:solidFill>
                <a:cs typeface="Arial" pitchFamily="34" charset="0"/>
              </a:rPr>
              <a:t>examines the </a:t>
            </a:r>
            <a:r>
              <a:rPr lang="en-GB" kern="3000" spc="30" dirty="0">
                <a:solidFill>
                  <a:schemeClr val="tx1"/>
                </a:solidFill>
                <a:cs typeface="Arial" pitchFamily="34" charset="0"/>
              </a:rPr>
              <a:t>possibilities of TVET as a response to </a:t>
            </a:r>
            <a:r>
              <a:rPr lang="en-GB" kern="3000" spc="30" dirty="0" smtClean="0">
                <a:solidFill>
                  <a:schemeClr val="tx1"/>
                </a:solidFill>
                <a:cs typeface="Arial" pitchFamily="34" charset="0"/>
              </a:rPr>
              <a:t>facilitate the promotion of national development, poverty reduction and regional integration. </a:t>
            </a:r>
            <a:endParaRPr lang="en-GB" kern="3000" spc="30" dirty="0">
              <a:solidFill>
                <a:schemeClr val="tx1"/>
              </a:solidFill>
              <a:cs typeface="Arial" pitchFamily="34" charset="0"/>
            </a:endParaRPr>
          </a:p>
          <a:p>
            <a:pPr marL="457200" indent="-457200" algn="l">
              <a:buFont typeface="Wingdings" pitchFamily="2" charset="2"/>
              <a:buChar char="Ø"/>
            </a:pPr>
            <a:r>
              <a:rPr lang="en-GB" kern="3000" spc="30" dirty="0">
                <a:solidFill>
                  <a:schemeClr val="tx1"/>
                </a:solidFill>
                <a:cs typeface="Arial" pitchFamily="34" charset="0"/>
              </a:rPr>
              <a:t>It draws on recent regional and international initiatives aimed at promoting TVET to foster youth </a:t>
            </a:r>
            <a:r>
              <a:rPr lang="en-GB" kern="3000" spc="30" dirty="0" smtClean="0">
                <a:solidFill>
                  <a:schemeClr val="tx1"/>
                </a:solidFill>
                <a:cs typeface="Arial" pitchFamily="34" charset="0"/>
              </a:rPr>
              <a:t>employment.</a:t>
            </a:r>
            <a:endParaRPr lang="en-GB" kern="3000" spc="30" dirty="0">
              <a:solidFill>
                <a:schemeClr val="tx1"/>
              </a:solidFill>
              <a:cs typeface="Arial" pitchFamily="34" charset="0"/>
            </a:endParaRPr>
          </a:p>
          <a:p>
            <a:pPr marL="457200" indent="-457200" algn="l">
              <a:buFont typeface="Wingdings" pitchFamily="2" charset="2"/>
              <a:buChar char="Ø"/>
            </a:pPr>
            <a:r>
              <a:rPr lang="en-GB" kern="3000" spc="30" dirty="0">
                <a:solidFill>
                  <a:schemeClr val="tx1"/>
                </a:solidFill>
                <a:cs typeface="Arial" pitchFamily="34" charset="0"/>
              </a:rPr>
              <a:t>Approach based on a Paradigm Shift </a:t>
            </a:r>
            <a:r>
              <a:rPr lang="en-GB" kern="3000" spc="30" dirty="0" smtClean="0">
                <a:solidFill>
                  <a:schemeClr val="tx1"/>
                </a:solidFill>
                <a:cs typeface="Arial" pitchFamily="34" charset="0"/>
              </a:rPr>
              <a:t>with an emphasis on skills for job creation.</a:t>
            </a:r>
            <a:endParaRPr lang="en-US" kern="3000" spc="30" dirty="0">
              <a:solidFill>
                <a:schemeClr val="tx1"/>
              </a:solidFill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en-GB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4" name="Picture 2" descr="http://www.au.int/en/sites/all/themes/fourseasons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6343649"/>
            <a:ext cx="2483768" cy="51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96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404664"/>
            <a:ext cx="8784976" cy="1296144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>
                <a:solidFill>
                  <a:srgbClr val="C00000"/>
                </a:solidFill>
              </a:rPr>
              <a:t/>
            </a:r>
            <a:br>
              <a:rPr lang="en-GB" sz="3200" b="1" dirty="0" smtClean="0">
                <a:solidFill>
                  <a:srgbClr val="C00000"/>
                </a:solidFill>
              </a:rPr>
            </a:br>
            <a:r>
              <a:rPr lang="en-GB" sz="3200" b="1" dirty="0" smtClean="0">
                <a:solidFill>
                  <a:srgbClr val="C00000"/>
                </a:solidFill>
              </a:rPr>
              <a:t>3. Comprehensive </a:t>
            </a:r>
            <a:r>
              <a:rPr lang="en-GB" sz="3200" b="1" dirty="0">
                <a:solidFill>
                  <a:srgbClr val="C00000"/>
                </a:solidFill>
              </a:rPr>
              <a:t>African Agricultural Development Programme (</a:t>
            </a:r>
            <a:r>
              <a:rPr lang="en-ZA" sz="3200" b="1" dirty="0">
                <a:solidFill>
                  <a:srgbClr val="C00000"/>
                </a:solidFill>
              </a:rPr>
              <a:t>CAADP) </a:t>
            </a:r>
            <a:br>
              <a:rPr lang="en-ZA" sz="3200" b="1" dirty="0">
                <a:solidFill>
                  <a:srgbClr val="C00000"/>
                </a:solidFill>
              </a:rPr>
            </a:br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1700808"/>
            <a:ext cx="8136904" cy="504056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ZA" dirty="0" smtClean="0">
                <a:solidFill>
                  <a:schemeClr val="tx1"/>
                </a:solidFill>
              </a:rPr>
              <a:t>In its implementation </a:t>
            </a:r>
            <a:r>
              <a:rPr lang="en-ZA" dirty="0">
                <a:solidFill>
                  <a:schemeClr val="tx1"/>
                </a:solidFill>
              </a:rPr>
              <a:t>Strategy and Roadmap (IS&amp;R</a:t>
            </a:r>
            <a:r>
              <a:rPr lang="en-ZA" dirty="0" smtClean="0">
                <a:solidFill>
                  <a:schemeClr val="tx1"/>
                </a:solidFill>
              </a:rPr>
              <a:t>), there is commitment to inclusive Agricultural Growth &amp; </a:t>
            </a:r>
            <a:r>
              <a:rPr lang="en-ZA" dirty="0">
                <a:solidFill>
                  <a:schemeClr val="tx1"/>
                </a:solidFill>
              </a:rPr>
              <a:t>T</a:t>
            </a:r>
            <a:r>
              <a:rPr lang="en-ZA" dirty="0" smtClean="0">
                <a:solidFill>
                  <a:schemeClr val="tx1"/>
                </a:solidFill>
              </a:rPr>
              <a:t>ransformation by;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ZA" dirty="0" smtClean="0">
                <a:solidFill>
                  <a:schemeClr val="tx1"/>
                </a:solidFill>
              </a:rPr>
              <a:t>Developing &amp; implementing policies &amp; incentives that would create </a:t>
            </a:r>
            <a:r>
              <a:rPr lang="en-ZA" dirty="0">
                <a:solidFill>
                  <a:schemeClr val="tx1"/>
                </a:solidFill>
              </a:rPr>
              <a:t>job opportunities for at least 30% of </a:t>
            </a:r>
            <a:r>
              <a:rPr lang="en-ZA" dirty="0" smtClean="0">
                <a:solidFill>
                  <a:schemeClr val="tx1"/>
                </a:solidFill>
              </a:rPr>
              <a:t>the </a:t>
            </a:r>
            <a:r>
              <a:rPr lang="en-ZA" dirty="0">
                <a:solidFill>
                  <a:schemeClr val="tx1"/>
                </a:solidFill>
              </a:rPr>
              <a:t>youth in agricultural value chains. </a:t>
            </a:r>
            <a:endParaRPr lang="en-ZA" dirty="0" smtClean="0">
              <a:solidFill>
                <a:schemeClr val="tx1"/>
              </a:solidFill>
            </a:endParaRPr>
          </a:p>
          <a:p>
            <a:pPr marL="457200" indent="-457200" algn="l">
              <a:buFont typeface="Wingdings" pitchFamily="2" charset="2"/>
              <a:buChar char="Ø"/>
            </a:pPr>
            <a:r>
              <a:rPr lang="en-ZA" dirty="0">
                <a:solidFill>
                  <a:schemeClr val="tx1"/>
                </a:solidFill>
              </a:rPr>
              <a:t>Preferential entry &amp; participation by women and youth in gainful and attractive </a:t>
            </a:r>
            <a:r>
              <a:rPr lang="en-ZA" dirty="0" smtClean="0">
                <a:solidFill>
                  <a:schemeClr val="tx1"/>
                </a:solidFill>
              </a:rPr>
              <a:t>agribusiness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ZA" dirty="0">
                <a:solidFill>
                  <a:schemeClr val="tx1"/>
                </a:solidFill>
              </a:rPr>
              <a:t>I</a:t>
            </a:r>
            <a:r>
              <a:rPr lang="en-ZA" dirty="0" smtClean="0">
                <a:solidFill>
                  <a:schemeClr val="tx1"/>
                </a:solidFill>
              </a:rPr>
              <a:t>ncentives </a:t>
            </a:r>
            <a:r>
              <a:rPr lang="en-ZA" dirty="0">
                <a:solidFill>
                  <a:schemeClr val="tx1"/>
                </a:solidFill>
              </a:rPr>
              <a:t>to increase youth enrolment in agricultural disciplines in vocational and tertiary education </a:t>
            </a:r>
            <a:r>
              <a:rPr lang="en-ZA" dirty="0" smtClean="0">
                <a:solidFill>
                  <a:schemeClr val="tx1"/>
                </a:solidFill>
              </a:rPr>
              <a:t> 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2" descr="http://www.au.int/en/sites/all/themes/fourseasons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343649"/>
            <a:ext cx="2895600" cy="51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49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404664"/>
            <a:ext cx="8784976" cy="1296144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Programme Infrastructure Development for Africa (</a:t>
            </a:r>
            <a:r>
              <a:rPr lang="en-ZA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PIDA) </a:t>
            </a:r>
            <a:r>
              <a:rPr lang="en-Z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Z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GB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628800"/>
            <a:ext cx="8352928" cy="5112568"/>
          </a:xfrm>
        </p:spPr>
        <p:txBody>
          <a:bodyPr>
            <a:normAutofit/>
          </a:bodyPr>
          <a:lstStyle/>
          <a:p>
            <a:pPr marL="457200" indent="-457200" algn="l">
              <a:buFont typeface="Wingdings" pitchFamily="2" charset="2"/>
              <a:buChar char="Ø"/>
            </a:pPr>
            <a:r>
              <a:rPr lang="en-ZA" dirty="0" smtClean="0">
                <a:solidFill>
                  <a:schemeClr val="tx1"/>
                </a:solidFill>
              </a:rPr>
              <a:t>A </a:t>
            </a:r>
            <a:r>
              <a:rPr lang="en-ZA" dirty="0">
                <a:solidFill>
                  <a:schemeClr val="tx1"/>
                </a:solidFill>
              </a:rPr>
              <a:t>Multi sector programme covering </a:t>
            </a:r>
            <a:r>
              <a:rPr lang="en-ZA" dirty="0" smtClean="0">
                <a:solidFill>
                  <a:schemeClr val="tx1"/>
                </a:solidFill>
              </a:rPr>
              <a:t>Transport</a:t>
            </a:r>
            <a:r>
              <a:rPr lang="en-ZA" dirty="0">
                <a:solidFill>
                  <a:schemeClr val="tx1"/>
                </a:solidFill>
              </a:rPr>
              <a:t>, Energy, </a:t>
            </a:r>
            <a:r>
              <a:rPr lang="en-ZA" dirty="0" smtClean="0">
                <a:solidFill>
                  <a:schemeClr val="tx1"/>
                </a:solidFill>
              </a:rPr>
              <a:t>Trans boundary </a:t>
            </a:r>
            <a:r>
              <a:rPr lang="en-ZA" dirty="0">
                <a:solidFill>
                  <a:schemeClr val="tx1"/>
                </a:solidFill>
              </a:rPr>
              <a:t>water and </a:t>
            </a:r>
            <a:r>
              <a:rPr lang="en-ZA" dirty="0" smtClean="0">
                <a:solidFill>
                  <a:schemeClr val="tx1"/>
                </a:solidFill>
              </a:rPr>
              <a:t>ICT/Telecommunication.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GB" dirty="0" smtClean="0">
                <a:solidFill>
                  <a:schemeClr val="tx1"/>
                </a:solidFill>
              </a:rPr>
              <a:t>Provides the strategic framework and</a:t>
            </a:r>
            <a:endParaRPr lang="en-GB" dirty="0">
              <a:solidFill>
                <a:schemeClr val="tx1"/>
              </a:solidFill>
            </a:endParaRPr>
          </a:p>
          <a:p>
            <a:pPr marL="457200" indent="-457200" algn="l">
              <a:buFont typeface="Wingdings" pitchFamily="2" charset="2"/>
              <a:buChar char="Ø"/>
            </a:pPr>
            <a:r>
              <a:rPr lang="en-GB" dirty="0" smtClean="0">
                <a:solidFill>
                  <a:schemeClr val="tx1"/>
                </a:solidFill>
              </a:rPr>
              <a:t>Agenda of priority infrastructure projects</a:t>
            </a:r>
            <a:endParaRPr lang="en-ZA" dirty="0" smtClean="0">
              <a:solidFill>
                <a:schemeClr val="tx1"/>
              </a:solidFill>
            </a:endParaRPr>
          </a:p>
          <a:p>
            <a:pPr marL="457200" indent="-457200" algn="l">
              <a:buFont typeface="Wingdings" pitchFamily="2" charset="2"/>
              <a:buChar char="Ø"/>
            </a:pPr>
            <a:r>
              <a:rPr lang="en-ZA" dirty="0" smtClean="0">
                <a:solidFill>
                  <a:schemeClr val="tx1"/>
                </a:solidFill>
              </a:rPr>
              <a:t>Offers immense potential for job creation in the mentioned sectors, details for each </a:t>
            </a:r>
            <a:r>
              <a:rPr lang="en-ZA" dirty="0">
                <a:solidFill>
                  <a:schemeClr val="tx1"/>
                </a:solidFill>
              </a:rPr>
              <a:t>sector available at; </a:t>
            </a:r>
            <a:r>
              <a:rPr lang="en-ZA" dirty="0" smtClean="0">
                <a:solidFill>
                  <a:schemeClr val="tx1"/>
                </a:solidFill>
              </a:rPr>
              <a:t>	</a:t>
            </a:r>
            <a:r>
              <a:rPr lang="en-ZA" dirty="0" smtClean="0">
                <a:solidFill>
                  <a:srgbClr val="0070C0"/>
                </a:solidFill>
              </a:rPr>
              <a:t>http</a:t>
            </a:r>
            <a:r>
              <a:rPr lang="en-ZA" dirty="0">
                <a:solidFill>
                  <a:srgbClr val="0070C0"/>
                </a:solidFill>
              </a:rPr>
              <a:t>://www.au-pida.org/</a:t>
            </a:r>
            <a:endParaRPr lang="en-GB" dirty="0">
              <a:solidFill>
                <a:srgbClr val="0070C0"/>
              </a:solidFill>
            </a:endParaRPr>
          </a:p>
          <a:p>
            <a:pPr marL="457200" indent="-457200" algn="l">
              <a:buFont typeface="Wingdings" pitchFamily="2" charset="2"/>
              <a:buChar char="Ø"/>
            </a:pP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2" descr="http://www.au.int/en/sites/all/themes/fourseasons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343649"/>
            <a:ext cx="2895600" cy="51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039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60649"/>
            <a:ext cx="8496944" cy="1008112"/>
          </a:xfrm>
        </p:spPr>
        <p:txBody>
          <a:bodyPr/>
          <a:lstStyle/>
          <a:p>
            <a:r>
              <a:rPr lang="en-GB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Opportunities</a:t>
            </a:r>
            <a:endParaRPr lang="en-GB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424936" cy="5184576"/>
          </a:xfrm>
        </p:spPr>
        <p:txBody>
          <a:bodyPr/>
          <a:lstStyle/>
          <a:p>
            <a:pPr algn="l"/>
            <a:r>
              <a:rPr lang="en-ZA" b="1" dirty="0" err="1">
                <a:solidFill>
                  <a:schemeClr val="tx1"/>
                </a:solidFill>
              </a:rPr>
              <a:t>Mwalimu</a:t>
            </a:r>
            <a:r>
              <a:rPr lang="en-ZA" b="1" dirty="0">
                <a:solidFill>
                  <a:schemeClr val="tx1"/>
                </a:solidFill>
              </a:rPr>
              <a:t> </a:t>
            </a:r>
            <a:r>
              <a:rPr lang="en-ZA" b="1" dirty="0" err="1">
                <a:solidFill>
                  <a:schemeClr val="tx1"/>
                </a:solidFill>
              </a:rPr>
              <a:t>Nyerere</a:t>
            </a:r>
            <a:r>
              <a:rPr lang="en-ZA" b="1" dirty="0">
                <a:solidFill>
                  <a:schemeClr val="tx1"/>
                </a:solidFill>
              </a:rPr>
              <a:t> AU </a:t>
            </a:r>
            <a:r>
              <a:rPr lang="en-ZA" b="1" dirty="0" smtClean="0">
                <a:solidFill>
                  <a:schemeClr val="tx1"/>
                </a:solidFill>
              </a:rPr>
              <a:t>Scholarship 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ZA" dirty="0" smtClean="0">
                <a:solidFill>
                  <a:schemeClr val="tx1"/>
                </a:solidFill>
              </a:rPr>
              <a:t>Designed </a:t>
            </a:r>
            <a:r>
              <a:rPr lang="en-ZA" dirty="0">
                <a:solidFill>
                  <a:schemeClr val="tx1"/>
                </a:solidFill>
              </a:rPr>
              <a:t>to enable young Africans to study at leading African universities and Higher Education Institutions, in the fields of Science and Technology</a:t>
            </a:r>
            <a:r>
              <a:rPr lang="en-ZA" dirty="0" smtClean="0">
                <a:solidFill>
                  <a:schemeClr val="tx1"/>
                </a:solidFill>
              </a:rPr>
              <a:t>.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ZA" b="1" dirty="0" smtClean="0">
                <a:solidFill>
                  <a:schemeClr val="tx1"/>
                </a:solidFill>
              </a:rPr>
              <a:t>Pan African University Scientific Awards</a:t>
            </a:r>
            <a:r>
              <a:rPr lang="en-ZA" dirty="0" smtClean="0">
                <a:solidFill>
                  <a:schemeClr val="tx1"/>
                </a:solidFill>
              </a:rPr>
              <a:t> to promote Science &amp; Technology (S&amp;T). Major factors in innovation &amp; job creation. </a:t>
            </a:r>
            <a:endParaRPr lang="en-ZA" dirty="0" smtClean="0">
              <a:solidFill>
                <a:schemeClr val="tx1"/>
              </a:solidFill>
            </a:endParaRPr>
          </a:p>
        </p:txBody>
      </p:sp>
      <p:pic>
        <p:nvPicPr>
          <p:cNvPr id="4" name="Picture 2" descr="http://www.au.int/en/sites/all/themes/fourseasons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343649"/>
            <a:ext cx="2895600" cy="51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5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404</TotalTime>
  <Words>833</Words>
  <Application>Microsoft Office PowerPoint</Application>
  <PresentationFormat>On-screen Show (4:3)</PresentationFormat>
  <Paragraphs>57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Addressing the Challenge of Youth Unemployment in Africa</vt:lpstr>
      <vt:lpstr>AU Youth Employment Policy Frameworks</vt:lpstr>
      <vt:lpstr>Addressing the Challenge</vt:lpstr>
      <vt:lpstr>Ouaga+10 Declaration and Plan of Action </vt:lpstr>
      <vt:lpstr>Agenda 2063 and Youth Employment</vt:lpstr>
      <vt:lpstr>Commitments of the Assembly of the African Union </vt:lpstr>
      <vt:lpstr>Some AU initiatives on Youth Employment</vt:lpstr>
      <vt:lpstr> 1. African Union Youth Volunteer Corps (AU-YVC)  </vt:lpstr>
      <vt:lpstr>2. Skills Development: Continental TVET Strategy</vt:lpstr>
      <vt:lpstr>Skills Dev. Cont.</vt:lpstr>
      <vt:lpstr> 3. Comprehensive African Agricultural Development Programme (CAADP)  </vt:lpstr>
      <vt:lpstr> 4. Programme Infrastructure Development for Africa (PIDA)  </vt:lpstr>
      <vt:lpstr>Other Opportunities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Addressing the Challenge</dc:title>
  <dc:creator>Nicholas Omondi</dc:creator>
  <cp:lastModifiedBy>Nicholas Omondi</cp:lastModifiedBy>
  <cp:revision>26</cp:revision>
  <dcterms:created xsi:type="dcterms:W3CDTF">2015-07-17T22:21:53Z</dcterms:created>
  <dcterms:modified xsi:type="dcterms:W3CDTF">2015-07-19T22:32:27Z</dcterms:modified>
</cp:coreProperties>
</file>