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90" r:id="rId3"/>
    <p:sldMasterId id="2147483719" r:id="rId4"/>
  </p:sldMasterIdLst>
  <p:notesMasterIdLst>
    <p:notesMasterId r:id="rId31"/>
  </p:notesMasterIdLst>
  <p:handoutMasterIdLst>
    <p:handoutMasterId r:id="rId32"/>
  </p:handoutMasterIdLst>
  <p:sldIdLst>
    <p:sldId id="257" r:id="rId5"/>
    <p:sldId id="258" r:id="rId6"/>
    <p:sldId id="260" r:id="rId7"/>
    <p:sldId id="261" r:id="rId8"/>
    <p:sldId id="266" r:id="rId9"/>
    <p:sldId id="288" r:id="rId10"/>
    <p:sldId id="291" r:id="rId11"/>
    <p:sldId id="287" r:id="rId12"/>
    <p:sldId id="272" r:id="rId13"/>
    <p:sldId id="274" r:id="rId14"/>
    <p:sldId id="276" r:id="rId15"/>
    <p:sldId id="275" r:id="rId16"/>
    <p:sldId id="293" r:id="rId17"/>
    <p:sldId id="285" r:id="rId18"/>
    <p:sldId id="284" r:id="rId19"/>
    <p:sldId id="295" r:id="rId20"/>
    <p:sldId id="296" r:id="rId21"/>
    <p:sldId id="298" r:id="rId22"/>
    <p:sldId id="297" r:id="rId23"/>
    <p:sldId id="289" r:id="rId24"/>
    <p:sldId id="305" r:id="rId25"/>
    <p:sldId id="294" r:id="rId26"/>
    <p:sldId id="302" r:id="rId27"/>
    <p:sldId id="300" r:id="rId28"/>
    <p:sldId id="303" r:id="rId29"/>
    <p:sldId id="304"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086" y="3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98A274-2C0C-F34F-B51B-C6EBC461DD1E}" type="doc">
      <dgm:prSet loTypeId="urn:microsoft.com/office/officeart/2005/8/layout/venn1" loCatId="relationship" qsTypeId="urn:microsoft.com/office/officeart/2005/8/quickstyle/simple5" qsCatId="simple" csTypeId="urn:microsoft.com/office/officeart/2005/8/colors/colorful2" csCatId="colorful" phldr="1"/>
      <dgm:spPr/>
    </dgm:pt>
    <dgm:pt modelId="{9E660F1E-75B7-DF4D-ACBE-F09E3AD7A408}">
      <dgm:prSet phldrT="[Text]" custT="1"/>
      <dgm:spPr/>
      <dgm:t>
        <a:bodyPr/>
        <a:lstStyle/>
        <a:p>
          <a:r>
            <a:rPr lang="en-US" sz="2000" b="1" dirty="0" smtClean="0">
              <a:latin typeface="Calibri"/>
              <a:cs typeface="Calibri"/>
            </a:rPr>
            <a:t>Social Protection (income)</a:t>
          </a:r>
          <a:endParaRPr lang="en-US" sz="2000" b="1" dirty="0">
            <a:latin typeface="Calibri"/>
            <a:cs typeface="Calibri"/>
          </a:endParaRPr>
        </a:p>
      </dgm:t>
    </dgm:pt>
    <dgm:pt modelId="{97467832-1CAE-214D-B3B1-C65C8C7D9C0B}" type="parTrans" cxnId="{A655F923-EB78-0040-983D-3D5250310F42}">
      <dgm:prSet/>
      <dgm:spPr/>
      <dgm:t>
        <a:bodyPr/>
        <a:lstStyle/>
        <a:p>
          <a:endParaRPr lang="en-US"/>
        </a:p>
      </dgm:t>
    </dgm:pt>
    <dgm:pt modelId="{C16F00A3-F61E-0D44-986D-8DCD862546A5}" type="sibTrans" cxnId="{A655F923-EB78-0040-983D-3D5250310F42}">
      <dgm:prSet/>
      <dgm:spPr/>
      <dgm:t>
        <a:bodyPr/>
        <a:lstStyle/>
        <a:p>
          <a:endParaRPr lang="en-US"/>
        </a:p>
      </dgm:t>
    </dgm:pt>
    <dgm:pt modelId="{67EA365D-FF36-1845-9DD9-C11A16F0F77B}">
      <dgm:prSet phldrT="[Text]" custT="1"/>
      <dgm:spPr/>
      <dgm:t>
        <a:bodyPr/>
        <a:lstStyle/>
        <a:p>
          <a:r>
            <a:rPr lang="en-US" sz="2000" b="1" dirty="0" smtClean="0">
              <a:latin typeface="Calibri"/>
              <a:cs typeface="Calibri"/>
            </a:rPr>
            <a:t>Provision of Assets &amp; Services</a:t>
          </a:r>
          <a:endParaRPr lang="en-US" sz="2000" b="1" dirty="0">
            <a:latin typeface="Calibri"/>
            <a:cs typeface="Calibri"/>
          </a:endParaRPr>
        </a:p>
      </dgm:t>
    </dgm:pt>
    <dgm:pt modelId="{CBC2BB30-4C80-FF4C-9E8B-8D9E67EB706A}" type="parTrans" cxnId="{75A2ECC5-FA35-E24A-83D8-B55CB036A969}">
      <dgm:prSet/>
      <dgm:spPr/>
      <dgm:t>
        <a:bodyPr/>
        <a:lstStyle/>
        <a:p>
          <a:endParaRPr lang="en-US"/>
        </a:p>
      </dgm:t>
    </dgm:pt>
    <dgm:pt modelId="{690195BD-5ED3-0B47-8CE8-A10DDD1B0BC0}" type="sibTrans" cxnId="{75A2ECC5-FA35-E24A-83D8-B55CB036A969}">
      <dgm:prSet/>
      <dgm:spPr/>
      <dgm:t>
        <a:bodyPr/>
        <a:lstStyle/>
        <a:p>
          <a:endParaRPr lang="en-US"/>
        </a:p>
      </dgm:t>
    </dgm:pt>
    <dgm:pt modelId="{A92DE2D3-03E1-BF41-B79F-46A5F8898D80}">
      <dgm:prSet phldrT="[Text]" custT="1"/>
      <dgm:spPr/>
      <dgm:t>
        <a:bodyPr/>
        <a:lstStyle/>
        <a:p>
          <a:r>
            <a:rPr lang="en-US" sz="2000" b="1" dirty="0" smtClean="0">
              <a:latin typeface="Calibri"/>
              <a:cs typeface="Calibri"/>
            </a:rPr>
            <a:t>Employment</a:t>
          </a:r>
          <a:endParaRPr lang="en-US" sz="2000" b="1" dirty="0">
            <a:latin typeface="Calibri"/>
            <a:cs typeface="Calibri"/>
          </a:endParaRPr>
        </a:p>
      </dgm:t>
    </dgm:pt>
    <dgm:pt modelId="{048EFD14-B6B2-1142-A27E-005407081D27}" type="parTrans" cxnId="{4C541F75-63B9-B44A-88F4-2BB4953456BA}">
      <dgm:prSet/>
      <dgm:spPr/>
      <dgm:t>
        <a:bodyPr/>
        <a:lstStyle/>
        <a:p>
          <a:endParaRPr lang="en-US"/>
        </a:p>
      </dgm:t>
    </dgm:pt>
    <dgm:pt modelId="{840395CE-6E22-114E-978D-E22710F0C401}" type="sibTrans" cxnId="{4C541F75-63B9-B44A-88F4-2BB4953456BA}">
      <dgm:prSet/>
      <dgm:spPr/>
      <dgm:t>
        <a:bodyPr/>
        <a:lstStyle/>
        <a:p>
          <a:endParaRPr lang="en-US"/>
        </a:p>
      </dgm:t>
    </dgm:pt>
    <dgm:pt modelId="{45A622E9-9A09-F84D-9088-F176353077AF}" type="pres">
      <dgm:prSet presAssocID="{2198A274-2C0C-F34F-B51B-C6EBC461DD1E}" presName="compositeShape" presStyleCnt="0">
        <dgm:presLayoutVars>
          <dgm:chMax val="7"/>
          <dgm:dir/>
          <dgm:resizeHandles val="exact"/>
        </dgm:presLayoutVars>
      </dgm:prSet>
      <dgm:spPr/>
    </dgm:pt>
    <dgm:pt modelId="{CF02D33E-D184-7143-95F5-59648DE8590D}" type="pres">
      <dgm:prSet presAssocID="{9E660F1E-75B7-DF4D-ACBE-F09E3AD7A408}" presName="circ1" presStyleLbl="vennNode1" presStyleIdx="0" presStyleCnt="3"/>
      <dgm:spPr/>
      <dgm:t>
        <a:bodyPr/>
        <a:lstStyle/>
        <a:p>
          <a:endParaRPr lang="en-US"/>
        </a:p>
      </dgm:t>
    </dgm:pt>
    <dgm:pt modelId="{6C5D0BDA-BA8A-5548-A2E4-4E9562A5F5EB}" type="pres">
      <dgm:prSet presAssocID="{9E660F1E-75B7-DF4D-ACBE-F09E3AD7A408}" presName="circ1Tx" presStyleLbl="revTx" presStyleIdx="0" presStyleCnt="0">
        <dgm:presLayoutVars>
          <dgm:chMax val="0"/>
          <dgm:chPref val="0"/>
          <dgm:bulletEnabled val="1"/>
        </dgm:presLayoutVars>
      </dgm:prSet>
      <dgm:spPr/>
      <dgm:t>
        <a:bodyPr/>
        <a:lstStyle/>
        <a:p>
          <a:endParaRPr lang="en-US"/>
        </a:p>
      </dgm:t>
    </dgm:pt>
    <dgm:pt modelId="{5A31EB87-AC16-CD4E-9001-773F82A42D08}" type="pres">
      <dgm:prSet presAssocID="{67EA365D-FF36-1845-9DD9-C11A16F0F77B}" presName="circ2" presStyleLbl="vennNode1" presStyleIdx="1" presStyleCnt="3"/>
      <dgm:spPr/>
      <dgm:t>
        <a:bodyPr/>
        <a:lstStyle/>
        <a:p>
          <a:endParaRPr lang="en-US"/>
        </a:p>
      </dgm:t>
    </dgm:pt>
    <dgm:pt modelId="{A067F17E-5666-0540-8F9D-3278BD4FDC86}" type="pres">
      <dgm:prSet presAssocID="{67EA365D-FF36-1845-9DD9-C11A16F0F77B}" presName="circ2Tx" presStyleLbl="revTx" presStyleIdx="0" presStyleCnt="0">
        <dgm:presLayoutVars>
          <dgm:chMax val="0"/>
          <dgm:chPref val="0"/>
          <dgm:bulletEnabled val="1"/>
        </dgm:presLayoutVars>
      </dgm:prSet>
      <dgm:spPr/>
      <dgm:t>
        <a:bodyPr/>
        <a:lstStyle/>
        <a:p>
          <a:endParaRPr lang="en-US"/>
        </a:p>
      </dgm:t>
    </dgm:pt>
    <dgm:pt modelId="{C2E8FB3F-A07B-8F47-9C4B-27CB1CAC629E}" type="pres">
      <dgm:prSet presAssocID="{A92DE2D3-03E1-BF41-B79F-46A5F8898D80}" presName="circ3" presStyleLbl="vennNode1" presStyleIdx="2" presStyleCnt="3"/>
      <dgm:spPr/>
      <dgm:t>
        <a:bodyPr/>
        <a:lstStyle/>
        <a:p>
          <a:endParaRPr lang="en-US"/>
        </a:p>
      </dgm:t>
    </dgm:pt>
    <dgm:pt modelId="{F8996509-D2D8-D141-A6DB-FBC72DAAA432}" type="pres">
      <dgm:prSet presAssocID="{A92DE2D3-03E1-BF41-B79F-46A5F8898D80}" presName="circ3Tx" presStyleLbl="revTx" presStyleIdx="0" presStyleCnt="0">
        <dgm:presLayoutVars>
          <dgm:chMax val="0"/>
          <dgm:chPref val="0"/>
          <dgm:bulletEnabled val="1"/>
        </dgm:presLayoutVars>
      </dgm:prSet>
      <dgm:spPr/>
      <dgm:t>
        <a:bodyPr/>
        <a:lstStyle/>
        <a:p>
          <a:endParaRPr lang="en-US"/>
        </a:p>
      </dgm:t>
    </dgm:pt>
  </dgm:ptLst>
  <dgm:cxnLst>
    <dgm:cxn modelId="{20CD6790-B50B-4601-AD13-764B98EBA854}" type="presOf" srcId="{67EA365D-FF36-1845-9DD9-C11A16F0F77B}" destId="{5A31EB87-AC16-CD4E-9001-773F82A42D08}" srcOrd="0" destOrd="0" presId="urn:microsoft.com/office/officeart/2005/8/layout/venn1"/>
    <dgm:cxn modelId="{A655F923-EB78-0040-983D-3D5250310F42}" srcId="{2198A274-2C0C-F34F-B51B-C6EBC461DD1E}" destId="{9E660F1E-75B7-DF4D-ACBE-F09E3AD7A408}" srcOrd="0" destOrd="0" parTransId="{97467832-1CAE-214D-B3B1-C65C8C7D9C0B}" sibTransId="{C16F00A3-F61E-0D44-986D-8DCD862546A5}"/>
    <dgm:cxn modelId="{34731CCA-9D0E-46A2-9AA8-AE78AF9A9A43}" type="presOf" srcId="{A92DE2D3-03E1-BF41-B79F-46A5F8898D80}" destId="{F8996509-D2D8-D141-A6DB-FBC72DAAA432}" srcOrd="1" destOrd="0" presId="urn:microsoft.com/office/officeart/2005/8/layout/venn1"/>
    <dgm:cxn modelId="{27C710F7-2E69-4666-BD59-5BCDDBF34AB8}" type="presOf" srcId="{67EA365D-FF36-1845-9DD9-C11A16F0F77B}" destId="{A067F17E-5666-0540-8F9D-3278BD4FDC86}" srcOrd="1" destOrd="0" presId="urn:microsoft.com/office/officeart/2005/8/layout/venn1"/>
    <dgm:cxn modelId="{3D1D2340-7E2A-4869-8ABA-269B4548818A}" type="presOf" srcId="{9E660F1E-75B7-DF4D-ACBE-F09E3AD7A408}" destId="{CF02D33E-D184-7143-95F5-59648DE8590D}" srcOrd="0" destOrd="0" presId="urn:microsoft.com/office/officeart/2005/8/layout/venn1"/>
    <dgm:cxn modelId="{75A2ECC5-FA35-E24A-83D8-B55CB036A969}" srcId="{2198A274-2C0C-F34F-B51B-C6EBC461DD1E}" destId="{67EA365D-FF36-1845-9DD9-C11A16F0F77B}" srcOrd="1" destOrd="0" parTransId="{CBC2BB30-4C80-FF4C-9E8B-8D9E67EB706A}" sibTransId="{690195BD-5ED3-0B47-8CE8-A10DDD1B0BC0}"/>
    <dgm:cxn modelId="{4C541F75-63B9-B44A-88F4-2BB4953456BA}" srcId="{2198A274-2C0C-F34F-B51B-C6EBC461DD1E}" destId="{A92DE2D3-03E1-BF41-B79F-46A5F8898D80}" srcOrd="2" destOrd="0" parTransId="{048EFD14-B6B2-1142-A27E-005407081D27}" sibTransId="{840395CE-6E22-114E-978D-E22710F0C401}"/>
    <dgm:cxn modelId="{211FF74C-14EB-459B-A063-812C69CA9A12}" type="presOf" srcId="{A92DE2D3-03E1-BF41-B79F-46A5F8898D80}" destId="{C2E8FB3F-A07B-8F47-9C4B-27CB1CAC629E}" srcOrd="0" destOrd="0" presId="urn:microsoft.com/office/officeart/2005/8/layout/venn1"/>
    <dgm:cxn modelId="{191F916F-0460-444A-9DE3-163B77C0ED38}" type="presOf" srcId="{9E660F1E-75B7-DF4D-ACBE-F09E3AD7A408}" destId="{6C5D0BDA-BA8A-5548-A2E4-4E9562A5F5EB}" srcOrd="1" destOrd="0" presId="urn:microsoft.com/office/officeart/2005/8/layout/venn1"/>
    <dgm:cxn modelId="{A340C5B6-C6E0-4A57-9311-1C9C67DC3A20}" type="presOf" srcId="{2198A274-2C0C-F34F-B51B-C6EBC461DD1E}" destId="{45A622E9-9A09-F84D-9088-F176353077AF}" srcOrd="0" destOrd="0" presId="urn:microsoft.com/office/officeart/2005/8/layout/venn1"/>
    <dgm:cxn modelId="{F20B904D-A920-4B91-B8A2-E9F08A7F4101}" type="presParOf" srcId="{45A622E9-9A09-F84D-9088-F176353077AF}" destId="{CF02D33E-D184-7143-95F5-59648DE8590D}" srcOrd="0" destOrd="0" presId="urn:microsoft.com/office/officeart/2005/8/layout/venn1"/>
    <dgm:cxn modelId="{82D39C08-D85B-43A2-86AD-1D822862AA8A}" type="presParOf" srcId="{45A622E9-9A09-F84D-9088-F176353077AF}" destId="{6C5D0BDA-BA8A-5548-A2E4-4E9562A5F5EB}" srcOrd="1" destOrd="0" presId="urn:microsoft.com/office/officeart/2005/8/layout/venn1"/>
    <dgm:cxn modelId="{7EF53883-0B05-4A75-B7CE-1939340FFC8C}" type="presParOf" srcId="{45A622E9-9A09-F84D-9088-F176353077AF}" destId="{5A31EB87-AC16-CD4E-9001-773F82A42D08}" srcOrd="2" destOrd="0" presId="urn:microsoft.com/office/officeart/2005/8/layout/venn1"/>
    <dgm:cxn modelId="{12BCDCE0-2A29-4E0B-8CDB-F8ABCC852C4B}" type="presParOf" srcId="{45A622E9-9A09-F84D-9088-F176353077AF}" destId="{A067F17E-5666-0540-8F9D-3278BD4FDC86}" srcOrd="3" destOrd="0" presId="urn:microsoft.com/office/officeart/2005/8/layout/venn1"/>
    <dgm:cxn modelId="{473C82F2-00EC-497A-A032-9320FEFD3CF8}" type="presParOf" srcId="{45A622E9-9A09-F84D-9088-F176353077AF}" destId="{C2E8FB3F-A07B-8F47-9C4B-27CB1CAC629E}" srcOrd="4" destOrd="0" presId="urn:microsoft.com/office/officeart/2005/8/layout/venn1"/>
    <dgm:cxn modelId="{03CE91C9-4B64-42D5-9E1B-FD8E3F271F90}" type="presParOf" srcId="{45A622E9-9A09-F84D-9088-F176353077AF}" destId="{F8996509-D2D8-D141-A6DB-FBC72DAAA432}"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326A4A-10DA-4460-829E-9C98A091647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23C8235-2953-4120-8B09-254CD1FFD462}">
      <dgm:prSet phldrT="[Text]" custT="1"/>
      <dgm:spPr>
        <a:solidFill>
          <a:schemeClr val="bg1">
            <a:lumMod val="85000"/>
          </a:schemeClr>
        </a:solidFill>
      </dgm:spPr>
      <dgm:t>
        <a:bodyPr/>
        <a:lstStyle/>
        <a:p>
          <a:pPr algn="l"/>
          <a:r>
            <a:rPr lang="en-US" sz="1500" b="0" dirty="0" smtClean="0">
              <a:solidFill>
                <a:schemeClr val="tx1"/>
              </a:solidFill>
              <a:latin typeface="Arial Narrow" pitchFamily="34" charset="0"/>
            </a:rPr>
            <a:t>Adherence to the EPWP Minimum wage and employment conditions under the Ministerial Determination</a:t>
          </a:r>
          <a:endParaRPr lang="en-US" sz="1500" b="0" dirty="0">
            <a:solidFill>
              <a:schemeClr val="tx1"/>
            </a:solidFill>
            <a:latin typeface="Arial Narrow" pitchFamily="34" charset="0"/>
          </a:endParaRPr>
        </a:p>
      </dgm:t>
    </dgm:pt>
    <dgm:pt modelId="{C5BE59BA-023D-4C15-A64E-0E484F084E41}" type="parTrans" cxnId="{333AF4B1-48B5-40A1-B771-8DD7437BFB3A}">
      <dgm:prSet/>
      <dgm:spPr/>
      <dgm:t>
        <a:bodyPr/>
        <a:lstStyle/>
        <a:p>
          <a:endParaRPr lang="en-US"/>
        </a:p>
      </dgm:t>
    </dgm:pt>
    <dgm:pt modelId="{36EF068D-0210-4738-83C6-A21F74E9FA97}" type="sibTrans" cxnId="{333AF4B1-48B5-40A1-B771-8DD7437BFB3A}">
      <dgm:prSet/>
      <dgm:spPr/>
      <dgm:t>
        <a:bodyPr/>
        <a:lstStyle/>
        <a:p>
          <a:endParaRPr lang="en-US"/>
        </a:p>
      </dgm:t>
    </dgm:pt>
    <dgm:pt modelId="{55E21BCC-F141-464D-802D-919AB213B4F8}">
      <dgm:prSet phldrT="[Text]" custT="1"/>
      <dgm:spPr>
        <a:solidFill>
          <a:srgbClr val="FFC000">
            <a:alpha val="90000"/>
          </a:srgbClr>
        </a:solidFill>
      </dgm:spPr>
      <dgm:t>
        <a:bodyPr/>
        <a:lstStyle/>
        <a:p>
          <a:r>
            <a:rPr lang="en-GB" sz="1500" dirty="0" smtClean="0">
              <a:effectLst/>
              <a:latin typeface="Arial Narrow" pitchFamily="34" charset="0"/>
              <a:ea typeface="MS Mincho"/>
              <a:cs typeface="Times New Roman"/>
            </a:rPr>
            <a:t>The EPWP Ministerial determination of 2012 sets out a minimum wage for the EPWP and the EPWP must seek to achieve full compliance with this determination.  There is currently substantial non-compliance with the minimum wage. </a:t>
          </a:r>
          <a:endParaRPr lang="en-US" sz="1500" dirty="0">
            <a:latin typeface="Arial Narrow" pitchFamily="34" charset="0"/>
          </a:endParaRPr>
        </a:p>
      </dgm:t>
    </dgm:pt>
    <dgm:pt modelId="{7D3E6DAE-A62B-4DDF-9B12-0BAE84A91D2A}" type="parTrans" cxnId="{2A3C8F23-1A19-4060-B715-E5E348EC605B}">
      <dgm:prSet/>
      <dgm:spPr/>
      <dgm:t>
        <a:bodyPr/>
        <a:lstStyle/>
        <a:p>
          <a:endParaRPr lang="en-US"/>
        </a:p>
      </dgm:t>
    </dgm:pt>
    <dgm:pt modelId="{024232DD-5905-4655-B313-9169F261075D}" type="sibTrans" cxnId="{2A3C8F23-1A19-4060-B715-E5E348EC605B}">
      <dgm:prSet/>
      <dgm:spPr/>
      <dgm:t>
        <a:bodyPr/>
        <a:lstStyle/>
        <a:p>
          <a:endParaRPr lang="en-US"/>
        </a:p>
      </dgm:t>
    </dgm:pt>
    <dgm:pt modelId="{F40B5136-E2B8-4B14-B052-BF5F612D9E96}">
      <dgm:prSet phldrT="[Text]" custT="1"/>
      <dgm:spPr>
        <a:solidFill>
          <a:schemeClr val="bg1">
            <a:lumMod val="85000"/>
          </a:schemeClr>
        </a:solidFill>
      </dgm:spPr>
      <dgm:t>
        <a:bodyPr/>
        <a:lstStyle/>
        <a:p>
          <a:pPr algn="l"/>
          <a:r>
            <a:rPr lang="en-US" sz="1500" b="0" dirty="0" smtClean="0">
              <a:solidFill>
                <a:schemeClr val="tx1"/>
              </a:solidFill>
              <a:latin typeface="Arial Narrow" pitchFamily="34" charset="0"/>
            </a:rPr>
            <a:t>Selection of workers based on a clearly defined process and defined criteria</a:t>
          </a:r>
          <a:endParaRPr lang="en-US" sz="1500" b="0" dirty="0">
            <a:solidFill>
              <a:schemeClr val="tx1"/>
            </a:solidFill>
            <a:latin typeface="Arial Narrow" pitchFamily="34" charset="0"/>
          </a:endParaRPr>
        </a:p>
      </dgm:t>
    </dgm:pt>
    <dgm:pt modelId="{C71E6CAB-6928-4989-9D72-FC33A1587DDA}" type="parTrans" cxnId="{88019A39-408C-4F83-96C9-CBF72934317D}">
      <dgm:prSet/>
      <dgm:spPr/>
      <dgm:t>
        <a:bodyPr/>
        <a:lstStyle/>
        <a:p>
          <a:endParaRPr lang="en-US"/>
        </a:p>
      </dgm:t>
    </dgm:pt>
    <dgm:pt modelId="{319E1E30-5CDE-4680-9573-16DBF5B3BB96}" type="sibTrans" cxnId="{88019A39-408C-4F83-96C9-CBF72934317D}">
      <dgm:prSet/>
      <dgm:spPr/>
      <dgm:t>
        <a:bodyPr/>
        <a:lstStyle/>
        <a:p>
          <a:endParaRPr lang="en-US"/>
        </a:p>
      </dgm:t>
    </dgm:pt>
    <dgm:pt modelId="{8D06893B-792C-4078-AA56-5D3150D8219F}">
      <dgm:prSet phldrT="[Text]" custT="1"/>
      <dgm:spPr>
        <a:solidFill>
          <a:srgbClr val="FFC000">
            <a:alpha val="90000"/>
          </a:srgbClr>
        </a:solidFill>
      </dgm:spPr>
      <dgm:t>
        <a:bodyPr/>
        <a:lstStyle/>
        <a:p>
          <a:r>
            <a:rPr lang="en-GB" sz="1500" dirty="0" smtClean="0">
              <a:effectLst/>
              <a:latin typeface="Arial Narrow" pitchFamily="34" charset="0"/>
              <a:ea typeface="MS Mincho"/>
              <a:cs typeface="Times New Roman"/>
            </a:rPr>
            <a:t>The selection of each worker should be done on a clear set of criteria to minimize patronage and abuse during selection and ensure target group benefits. The selection should also happen in accordance with clear transparent and fair procedures.</a:t>
          </a:r>
          <a:endParaRPr lang="en-US" sz="1500" dirty="0">
            <a:latin typeface="Arial Narrow" pitchFamily="34" charset="0"/>
          </a:endParaRPr>
        </a:p>
      </dgm:t>
    </dgm:pt>
    <dgm:pt modelId="{3603AF28-BFF9-4E85-9BC7-BF19CD09243F}" type="parTrans" cxnId="{66E2C6B5-8BE8-424A-9535-BF3F23D029D1}">
      <dgm:prSet/>
      <dgm:spPr/>
      <dgm:t>
        <a:bodyPr/>
        <a:lstStyle/>
        <a:p>
          <a:endParaRPr lang="en-US"/>
        </a:p>
      </dgm:t>
    </dgm:pt>
    <dgm:pt modelId="{466EAC16-0A3A-48AB-AEA9-79CA0996D56B}" type="sibTrans" cxnId="{66E2C6B5-8BE8-424A-9535-BF3F23D029D1}">
      <dgm:prSet/>
      <dgm:spPr/>
      <dgm:t>
        <a:bodyPr/>
        <a:lstStyle/>
        <a:p>
          <a:endParaRPr lang="en-US"/>
        </a:p>
      </dgm:t>
    </dgm:pt>
    <dgm:pt modelId="{B02F4545-5BF2-4D58-BB0A-CD0A213F96A2}">
      <dgm:prSet phldrT="[Text]" custT="1"/>
      <dgm:spPr>
        <a:solidFill>
          <a:schemeClr val="bg1">
            <a:lumMod val="85000"/>
          </a:schemeClr>
        </a:solidFill>
      </dgm:spPr>
      <dgm:t>
        <a:bodyPr/>
        <a:lstStyle/>
        <a:p>
          <a:pPr algn="l"/>
          <a:r>
            <a:rPr lang="en-US" sz="1500" b="0" dirty="0" smtClean="0">
              <a:solidFill>
                <a:schemeClr val="tx1"/>
              </a:solidFill>
              <a:latin typeface="Arial Narrow" pitchFamily="34" charset="0"/>
            </a:rPr>
            <a:t>Work provides or enhances public goods and community services</a:t>
          </a:r>
          <a:endParaRPr lang="en-US" sz="1500" b="0" dirty="0">
            <a:solidFill>
              <a:schemeClr val="tx1"/>
            </a:solidFill>
            <a:latin typeface="Arial Narrow" pitchFamily="34" charset="0"/>
          </a:endParaRPr>
        </a:p>
      </dgm:t>
    </dgm:pt>
    <dgm:pt modelId="{20BDFC8F-C440-438F-A458-FD71FDC39163}" type="parTrans" cxnId="{B9433B64-D2E6-43E0-AFE3-894F54557B06}">
      <dgm:prSet/>
      <dgm:spPr/>
      <dgm:t>
        <a:bodyPr/>
        <a:lstStyle/>
        <a:p>
          <a:endParaRPr lang="en-US"/>
        </a:p>
      </dgm:t>
    </dgm:pt>
    <dgm:pt modelId="{3DFDE374-0E54-4E80-9431-66C0C1A15703}" type="sibTrans" cxnId="{B9433B64-D2E6-43E0-AFE3-894F54557B06}">
      <dgm:prSet/>
      <dgm:spPr/>
      <dgm:t>
        <a:bodyPr/>
        <a:lstStyle/>
        <a:p>
          <a:endParaRPr lang="en-US"/>
        </a:p>
      </dgm:t>
    </dgm:pt>
    <dgm:pt modelId="{B255C7B3-78D7-4DE3-A727-53BEAE2239B4}">
      <dgm:prSet phldrT="[Text]" custT="1"/>
      <dgm:spPr>
        <a:solidFill>
          <a:srgbClr val="FFC000">
            <a:alpha val="90000"/>
          </a:srgbClr>
        </a:solidFill>
      </dgm:spPr>
      <dgm:t>
        <a:bodyPr/>
        <a:lstStyle/>
        <a:p>
          <a:r>
            <a:rPr lang="en-GB" sz="1500" dirty="0" smtClean="0">
              <a:effectLst/>
              <a:latin typeface="Arial Narrow" pitchFamily="34" charset="0"/>
              <a:ea typeface="MS Mincho"/>
              <a:cs typeface="Times New Roman"/>
            </a:rPr>
            <a:t>The work output of each EPWP project should contribute to delivery of services and creation of community assets.</a:t>
          </a:r>
          <a:endParaRPr lang="en-US" sz="1500" dirty="0">
            <a:latin typeface="Arial Narrow" pitchFamily="34" charset="0"/>
          </a:endParaRPr>
        </a:p>
      </dgm:t>
    </dgm:pt>
    <dgm:pt modelId="{E014F1F6-D84E-44D1-9E0B-49B708D59064}" type="parTrans" cxnId="{9B56C7E3-23DA-4F84-872B-3D0BBD48BCE1}">
      <dgm:prSet/>
      <dgm:spPr/>
      <dgm:t>
        <a:bodyPr/>
        <a:lstStyle/>
        <a:p>
          <a:endParaRPr lang="en-US"/>
        </a:p>
      </dgm:t>
    </dgm:pt>
    <dgm:pt modelId="{3681142C-D515-4011-9D6C-1FDAF65EA298}" type="sibTrans" cxnId="{9B56C7E3-23DA-4F84-872B-3D0BBD48BCE1}">
      <dgm:prSet/>
      <dgm:spPr/>
      <dgm:t>
        <a:bodyPr/>
        <a:lstStyle/>
        <a:p>
          <a:endParaRPr lang="en-US"/>
        </a:p>
      </dgm:t>
    </dgm:pt>
    <dgm:pt modelId="{4CA22E2D-6B1D-42CE-BC17-C073D894A0A8}">
      <dgm:prSet custT="1"/>
      <dgm:spPr>
        <a:solidFill>
          <a:schemeClr val="bg1">
            <a:lumMod val="85000"/>
          </a:schemeClr>
        </a:solidFill>
      </dgm:spPr>
      <dgm:t>
        <a:bodyPr/>
        <a:lstStyle/>
        <a:p>
          <a:pPr algn="l"/>
          <a:r>
            <a:rPr lang="en-US" sz="1500" b="0" dirty="0" smtClean="0">
              <a:solidFill>
                <a:schemeClr val="tx1"/>
              </a:solidFill>
              <a:latin typeface="Arial Narrow" pitchFamily="34" charset="0"/>
            </a:rPr>
            <a:t>Minimum labour intensity appropriate to sector</a:t>
          </a:r>
          <a:endParaRPr lang="en-US" sz="1500" b="0" dirty="0">
            <a:solidFill>
              <a:schemeClr val="tx1"/>
            </a:solidFill>
            <a:latin typeface="Arial Narrow" pitchFamily="34" charset="0"/>
          </a:endParaRPr>
        </a:p>
      </dgm:t>
    </dgm:pt>
    <dgm:pt modelId="{D75DA2C4-D1B4-4E68-BCC7-BB6408D85B31}" type="parTrans" cxnId="{827DD009-5A1C-4FDA-BE57-CF299F14581C}">
      <dgm:prSet/>
      <dgm:spPr/>
      <dgm:t>
        <a:bodyPr/>
        <a:lstStyle/>
        <a:p>
          <a:endParaRPr lang="en-US"/>
        </a:p>
      </dgm:t>
    </dgm:pt>
    <dgm:pt modelId="{D3963103-5C9E-42EF-B37B-2D647C728EA0}" type="sibTrans" cxnId="{827DD009-5A1C-4FDA-BE57-CF299F14581C}">
      <dgm:prSet/>
      <dgm:spPr/>
      <dgm:t>
        <a:bodyPr/>
        <a:lstStyle/>
        <a:p>
          <a:endParaRPr lang="en-US"/>
        </a:p>
      </dgm:t>
    </dgm:pt>
    <dgm:pt modelId="{84A55825-1DA3-477E-A9B4-BBE53BD8A0E3}">
      <dgm:prSet custT="1"/>
      <dgm:spPr>
        <a:solidFill>
          <a:srgbClr val="FFC000">
            <a:alpha val="90000"/>
          </a:srgbClr>
        </a:solidFill>
      </dgm:spPr>
      <dgm:t>
        <a:bodyPr/>
        <a:lstStyle/>
        <a:p>
          <a:r>
            <a:rPr lang="en-GB" sz="1500" dirty="0" smtClean="0">
              <a:effectLst/>
              <a:latin typeface="Arial Narrow" pitchFamily="34" charset="0"/>
              <a:ea typeface="MS Mincho"/>
              <a:cs typeface="Times New Roman"/>
            </a:rPr>
            <a:t>A minimum labour-intensity benchmark appropriate to each sector should be set as sectors differ too much to apply a common standard across all sectors.  Furthermore programmes within each sector would also be encouraged to set their own benchmarks. </a:t>
          </a:r>
          <a:endParaRPr lang="en-US" sz="1500" dirty="0">
            <a:latin typeface="Arial Narrow" pitchFamily="34" charset="0"/>
          </a:endParaRPr>
        </a:p>
      </dgm:t>
    </dgm:pt>
    <dgm:pt modelId="{025BDA54-F244-4518-B3ED-11C851B4EFF7}" type="parTrans" cxnId="{017F6201-5752-4F82-9DDF-1CD00A806303}">
      <dgm:prSet/>
      <dgm:spPr/>
      <dgm:t>
        <a:bodyPr/>
        <a:lstStyle/>
        <a:p>
          <a:endParaRPr lang="en-US"/>
        </a:p>
      </dgm:t>
    </dgm:pt>
    <dgm:pt modelId="{8671AE2A-6846-4E66-8225-893751B1CDB3}" type="sibTrans" cxnId="{017F6201-5752-4F82-9DDF-1CD00A806303}">
      <dgm:prSet/>
      <dgm:spPr/>
      <dgm:t>
        <a:bodyPr/>
        <a:lstStyle/>
        <a:p>
          <a:endParaRPr lang="en-US"/>
        </a:p>
      </dgm:t>
    </dgm:pt>
    <dgm:pt modelId="{08BB79AE-BC16-47C4-900F-5A0E5E0DF445}" type="pres">
      <dgm:prSet presAssocID="{94326A4A-10DA-4460-829E-9C98A091647F}" presName="Name0" presStyleCnt="0">
        <dgm:presLayoutVars>
          <dgm:dir/>
          <dgm:animLvl val="lvl"/>
          <dgm:resizeHandles val="exact"/>
        </dgm:presLayoutVars>
      </dgm:prSet>
      <dgm:spPr/>
      <dgm:t>
        <a:bodyPr/>
        <a:lstStyle/>
        <a:p>
          <a:endParaRPr lang="en-US"/>
        </a:p>
      </dgm:t>
    </dgm:pt>
    <dgm:pt modelId="{3F5AA29C-8B55-4AA8-97A2-911BCF15FECC}" type="pres">
      <dgm:prSet presAssocID="{123C8235-2953-4120-8B09-254CD1FFD462}" presName="linNode" presStyleCnt="0"/>
      <dgm:spPr/>
    </dgm:pt>
    <dgm:pt modelId="{847F6347-0087-49AA-A4C4-BE4E4FC36E90}" type="pres">
      <dgm:prSet presAssocID="{123C8235-2953-4120-8B09-254CD1FFD462}" presName="parentText" presStyleLbl="node1" presStyleIdx="0" presStyleCnt="4">
        <dgm:presLayoutVars>
          <dgm:chMax val="1"/>
          <dgm:bulletEnabled val="1"/>
        </dgm:presLayoutVars>
      </dgm:prSet>
      <dgm:spPr/>
      <dgm:t>
        <a:bodyPr/>
        <a:lstStyle/>
        <a:p>
          <a:endParaRPr lang="en-US"/>
        </a:p>
      </dgm:t>
    </dgm:pt>
    <dgm:pt modelId="{173887BE-5BCE-4031-8746-92E4E08B75E4}" type="pres">
      <dgm:prSet presAssocID="{123C8235-2953-4120-8B09-254CD1FFD462}" presName="descendantText" presStyleLbl="alignAccFollowNode1" presStyleIdx="0" presStyleCnt="4">
        <dgm:presLayoutVars>
          <dgm:bulletEnabled val="1"/>
        </dgm:presLayoutVars>
      </dgm:prSet>
      <dgm:spPr/>
      <dgm:t>
        <a:bodyPr/>
        <a:lstStyle/>
        <a:p>
          <a:endParaRPr lang="en-US"/>
        </a:p>
      </dgm:t>
    </dgm:pt>
    <dgm:pt modelId="{22AFB982-E62D-4D99-A9F8-0B1585AA1A7C}" type="pres">
      <dgm:prSet presAssocID="{36EF068D-0210-4738-83C6-A21F74E9FA97}" presName="sp" presStyleCnt="0"/>
      <dgm:spPr/>
    </dgm:pt>
    <dgm:pt modelId="{BB22200C-BEC1-4706-85E4-E63A1A2767EE}" type="pres">
      <dgm:prSet presAssocID="{F40B5136-E2B8-4B14-B052-BF5F612D9E96}" presName="linNode" presStyleCnt="0"/>
      <dgm:spPr/>
    </dgm:pt>
    <dgm:pt modelId="{F47BFEAF-67B0-4056-BD1B-9209285A4A57}" type="pres">
      <dgm:prSet presAssocID="{F40B5136-E2B8-4B14-B052-BF5F612D9E96}" presName="parentText" presStyleLbl="node1" presStyleIdx="1" presStyleCnt="4">
        <dgm:presLayoutVars>
          <dgm:chMax val="1"/>
          <dgm:bulletEnabled val="1"/>
        </dgm:presLayoutVars>
      </dgm:prSet>
      <dgm:spPr/>
      <dgm:t>
        <a:bodyPr/>
        <a:lstStyle/>
        <a:p>
          <a:endParaRPr lang="en-US"/>
        </a:p>
      </dgm:t>
    </dgm:pt>
    <dgm:pt modelId="{24FAC5C5-B9F0-43B1-AA0A-2D962EBE8C95}" type="pres">
      <dgm:prSet presAssocID="{F40B5136-E2B8-4B14-B052-BF5F612D9E96}" presName="descendantText" presStyleLbl="alignAccFollowNode1" presStyleIdx="1" presStyleCnt="4">
        <dgm:presLayoutVars>
          <dgm:bulletEnabled val="1"/>
        </dgm:presLayoutVars>
      </dgm:prSet>
      <dgm:spPr/>
      <dgm:t>
        <a:bodyPr/>
        <a:lstStyle/>
        <a:p>
          <a:endParaRPr lang="en-US"/>
        </a:p>
      </dgm:t>
    </dgm:pt>
    <dgm:pt modelId="{0647E14B-BA9A-48FF-A282-9F6249F70392}" type="pres">
      <dgm:prSet presAssocID="{319E1E30-5CDE-4680-9573-16DBF5B3BB96}" presName="sp" presStyleCnt="0"/>
      <dgm:spPr/>
    </dgm:pt>
    <dgm:pt modelId="{0AF1C000-3126-4114-B846-EBFBE1F2FD52}" type="pres">
      <dgm:prSet presAssocID="{B02F4545-5BF2-4D58-BB0A-CD0A213F96A2}" presName="linNode" presStyleCnt="0"/>
      <dgm:spPr/>
    </dgm:pt>
    <dgm:pt modelId="{C6FE96A6-2D25-456C-AD06-30F1582445B0}" type="pres">
      <dgm:prSet presAssocID="{B02F4545-5BF2-4D58-BB0A-CD0A213F96A2}" presName="parentText" presStyleLbl="node1" presStyleIdx="2" presStyleCnt="4">
        <dgm:presLayoutVars>
          <dgm:chMax val="1"/>
          <dgm:bulletEnabled val="1"/>
        </dgm:presLayoutVars>
      </dgm:prSet>
      <dgm:spPr/>
      <dgm:t>
        <a:bodyPr/>
        <a:lstStyle/>
        <a:p>
          <a:endParaRPr lang="en-US"/>
        </a:p>
      </dgm:t>
    </dgm:pt>
    <dgm:pt modelId="{134E1246-BDE1-4162-9464-12DACCC7D1D8}" type="pres">
      <dgm:prSet presAssocID="{B02F4545-5BF2-4D58-BB0A-CD0A213F96A2}" presName="descendantText" presStyleLbl="alignAccFollowNode1" presStyleIdx="2" presStyleCnt="4">
        <dgm:presLayoutVars>
          <dgm:bulletEnabled val="1"/>
        </dgm:presLayoutVars>
      </dgm:prSet>
      <dgm:spPr/>
      <dgm:t>
        <a:bodyPr/>
        <a:lstStyle/>
        <a:p>
          <a:endParaRPr lang="en-US"/>
        </a:p>
      </dgm:t>
    </dgm:pt>
    <dgm:pt modelId="{EF90B46A-3E71-4759-B30C-5DE0FC604459}" type="pres">
      <dgm:prSet presAssocID="{3DFDE374-0E54-4E80-9431-66C0C1A15703}" presName="sp" presStyleCnt="0"/>
      <dgm:spPr/>
    </dgm:pt>
    <dgm:pt modelId="{4351AE84-2909-44BF-B43B-9882BF4C2D2F}" type="pres">
      <dgm:prSet presAssocID="{4CA22E2D-6B1D-42CE-BC17-C073D894A0A8}" presName="linNode" presStyleCnt="0"/>
      <dgm:spPr/>
    </dgm:pt>
    <dgm:pt modelId="{7C937349-E170-46DD-94DE-4518BE51A3AD}" type="pres">
      <dgm:prSet presAssocID="{4CA22E2D-6B1D-42CE-BC17-C073D894A0A8}" presName="parentText" presStyleLbl="node1" presStyleIdx="3" presStyleCnt="4">
        <dgm:presLayoutVars>
          <dgm:chMax val="1"/>
          <dgm:bulletEnabled val="1"/>
        </dgm:presLayoutVars>
      </dgm:prSet>
      <dgm:spPr/>
      <dgm:t>
        <a:bodyPr/>
        <a:lstStyle/>
        <a:p>
          <a:endParaRPr lang="en-US"/>
        </a:p>
      </dgm:t>
    </dgm:pt>
    <dgm:pt modelId="{F3E3C8D0-6FE3-435C-90BD-FBD0078D47E9}" type="pres">
      <dgm:prSet presAssocID="{4CA22E2D-6B1D-42CE-BC17-C073D894A0A8}" presName="descendantText" presStyleLbl="alignAccFollowNode1" presStyleIdx="3" presStyleCnt="4" custScaleY="125648">
        <dgm:presLayoutVars>
          <dgm:bulletEnabled val="1"/>
        </dgm:presLayoutVars>
      </dgm:prSet>
      <dgm:spPr/>
      <dgm:t>
        <a:bodyPr/>
        <a:lstStyle/>
        <a:p>
          <a:endParaRPr lang="en-US"/>
        </a:p>
      </dgm:t>
    </dgm:pt>
  </dgm:ptLst>
  <dgm:cxnLst>
    <dgm:cxn modelId="{F25D44A3-C027-4982-890C-ECD401E3D7D3}" type="presOf" srcId="{B255C7B3-78D7-4DE3-A727-53BEAE2239B4}" destId="{134E1246-BDE1-4162-9464-12DACCC7D1D8}" srcOrd="0" destOrd="0" presId="urn:microsoft.com/office/officeart/2005/8/layout/vList5"/>
    <dgm:cxn modelId="{333AF4B1-48B5-40A1-B771-8DD7437BFB3A}" srcId="{94326A4A-10DA-4460-829E-9C98A091647F}" destId="{123C8235-2953-4120-8B09-254CD1FFD462}" srcOrd="0" destOrd="0" parTransId="{C5BE59BA-023D-4C15-A64E-0E484F084E41}" sibTransId="{36EF068D-0210-4738-83C6-A21F74E9FA97}"/>
    <dgm:cxn modelId="{9A82111B-602F-4604-B26A-B87C5701C05C}" type="presOf" srcId="{94326A4A-10DA-4460-829E-9C98A091647F}" destId="{08BB79AE-BC16-47C4-900F-5A0E5E0DF445}" srcOrd="0" destOrd="0" presId="urn:microsoft.com/office/officeart/2005/8/layout/vList5"/>
    <dgm:cxn modelId="{66E2C6B5-8BE8-424A-9535-BF3F23D029D1}" srcId="{F40B5136-E2B8-4B14-B052-BF5F612D9E96}" destId="{8D06893B-792C-4078-AA56-5D3150D8219F}" srcOrd="0" destOrd="0" parTransId="{3603AF28-BFF9-4E85-9BC7-BF19CD09243F}" sibTransId="{466EAC16-0A3A-48AB-AEA9-79CA0996D56B}"/>
    <dgm:cxn modelId="{4F496E02-31F1-44F5-9D43-A2B5D73DBE61}" type="presOf" srcId="{123C8235-2953-4120-8B09-254CD1FFD462}" destId="{847F6347-0087-49AA-A4C4-BE4E4FC36E90}" srcOrd="0" destOrd="0" presId="urn:microsoft.com/office/officeart/2005/8/layout/vList5"/>
    <dgm:cxn modelId="{2A3C8F23-1A19-4060-B715-E5E348EC605B}" srcId="{123C8235-2953-4120-8B09-254CD1FFD462}" destId="{55E21BCC-F141-464D-802D-919AB213B4F8}" srcOrd="0" destOrd="0" parTransId="{7D3E6DAE-A62B-4DDF-9B12-0BAE84A91D2A}" sibTransId="{024232DD-5905-4655-B313-9169F261075D}"/>
    <dgm:cxn modelId="{CBC818D8-FA59-473A-B515-56D0C5831072}" type="presOf" srcId="{4CA22E2D-6B1D-42CE-BC17-C073D894A0A8}" destId="{7C937349-E170-46DD-94DE-4518BE51A3AD}" srcOrd="0" destOrd="0" presId="urn:microsoft.com/office/officeart/2005/8/layout/vList5"/>
    <dgm:cxn modelId="{A4685DA9-F458-4728-94B0-0EA64B0BF2F2}" type="presOf" srcId="{B02F4545-5BF2-4D58-BB0A-CD0A213F96A2}" destId="{C6FE96A6-2D25-456C-AD06-30F1582445B0}" srcOrd="0" destOrd="0" presId="urn:microsoft.com/office/officeart/2005/8/layout/vList5"/>
    <dgm:cxn modelId="{B9433B64-D2E6-43E0-AFE3-894F54557B06}" srcId="{94326A4A-10DA-4460-829E-9C98A091647F}" destId="{B02F4545-5BF2-4D58-BB0A-CD0A213F96A2}" srcOrd="2" destOrd="0" parTransId="{20BDFC8F-C440-438F-A458-FD71FDC39163}" sibTransId="{3DFDE374-0E54-4E80-9431-66C0C1A15703}"/>
    <dgm:cxn modelId="{017F6201-5752-4F82-9DDF-1CD00A806303}" srcId="{4CA22E2D-6B1D-42CE-BC17-C073D894A0A8}" destId="{84A55825-1DA3-477E-A9B4-BBE53BD8A0E3}" srcOrd="0" destOrd="0" parTransId="{025BDA54-F244-4518-B3ED-11C851B4EFF7}" sibTransId="{8671AE2A-6846-4E66-8225-893751B1CDB3}"/>
    <dgm:cxn modelId="{F59E8B2A-1DA4-4BD4-8896-109A915A735E}" type="presOf" srcId="{84A55825-1DA3-477E-A9B4-BBE53BD8A0E3}" destId="{F3E3C8D0-6FE3-435C-90BD-FBD0078D47E9}" srcOrd="0" destOrd="0" presId="urn:microsoft.com/office/officeart/2005/8/layout/vList5"/>
    <dgm:cxn modelId="{827DD009-5A1C-4FDA-BE57-CF299F14581C}" srcId="{94326A4A-10DA-4460-829E-9C98A091647F}" destId="{4CA22E2D-6B1D-42CE-BC17-C073D894A0A8}" srcOrd="3" destOrd="0" parTransId="{D75DA2C4-D1B4-4E68-BCC7-BB6408D85B31}" sibTransId="{D3963103-5C9E-42EF-B37B-2D647C728EA0}"/>
    <dgm:cxn modelId="{88019A39-408C-4F83-96C9-CBF72934317D}" srcId="{94326A4A-10DA-4460-829E-9C98A091647F}" destId="{F40B5136-E2B8-4B14-B052-BF5F612D9E96}" srcOrd="1" destOrd="0" parTransId="{C71E6CAB-6928-4989-9D72-FC33A1587DDA}" sibTransId="{319E1E30-5CDE-4680-9573-16DBF5B3BB96}"/>
    <dgm:cxn modelId="{D497572C-C844-4959-BB26-55BB863DF9F3}" type="presOf" srcId="{F40B5136-E2B8-4B14-B052-BF5F612D9E96}" destId="{F47BFEAF-67B0-4056-BD1B-9209285A4A57}" srcOrd="0" destOrd="0" presId="urn:microsoft.com/office/officeart/2005/8/layout/vList5"/>
    <dgm:cxn modelId="{C00FA3BA-3327-4FFE-ADEB-5DF5D9EA31CA}" type="presOf" srcId="{8D06893B-792C-4078-AA56-5D3150D8219F}" destId="{24FAC5C5-B9F0-43B1-AA0A-2D962EBE8C95}" srcOrd="0" destOrd="0" presId="urn:microsoft.com/office/officeart/2005/8/layout/vList5"/>
    <dgm:cxn modelId="{9B56C7E3-23DA-4F84-872B-3D0BBD48BCE1}" srcId="{B02F4545-5BF2-4D58-BB0A-CD0A213F96A2}" destId="{B255C7B3-78D7-4DE3-A727-53BEAE2239B4}" srcOrd="0" destOrd="0" parTransId="{E014F1F6-D84E-44D1-9E0B-49B708D59064}" sibTransId="{3681142C-D515-4011-9D6C-1FDAF65EA298}"/>
    <dgm:cxn modelId="{225A96BC-D76E-4AB0-8597-260FDE2DCCAE}" type="presOf" srcId="{55E21BCC-F141-464D-802D-919AB213B4F8}" destId="{173887BE-5BCE-4031-8746-92E4E08B75E4}" srcOrd="0" destOrd="0" presId="urn:microsoft.com/office/officeart/2005/8/layout/vList5"/>
    <dgm:cxn modelId="{B034A2F9-2417-435E-A76C-9C6A80F50B75}" type="presParOf" srcId="{08BB79AE-BC16-47C4-900F-5A0E5E0DF445}" destId="{3F5AA29C-8B55-4AA8-97A2-911BCF15FECC}" srcOrd="0" destOrd="0" presId="urn:microsoft.com/office/officeart/2005/8/layout/vList5"/>
    <dgm:cxn modelId="{6D1E83B8-8A77-4D30-A6AD-AF4C419CBF02}" type="presParOf" srcId="{3F5AA29C-8B55-4AA8-97A2-911BCF15FECC}" destId="{847F6347-0087-49AA-A4C4-BE4E4FC36E90}" srcOrd="0" destOrd="0" presId="urn:microsoft.com/office/officeart/2005/8/layout/vList5"/>
    <dgm:cxn modelId="{99A58E5C-368F-4F04-B767-3B8CB8BD52C9}" type="presParOf" srcId="{3F5AA29C-8B55-4AA8-97A2-911BCF15FECC}" destId="{173887BE-5BCE-4031-8746-92E4E08B75E4}" srcOrd="1" destOrd="0" presId="urn:microsoft.com/office/officeart/2005/8/layout/vList5"/>
    <dgm:cxn modelId="{1F25DDA1-4004-4776-AB48-515F3B3DB9C5}" type="presParOf" srcId="{08BB79AE-BC16-47C4-900F-5A0E5E0DF445}" destId="{22AFB982-E62D-4D99-A9F8-0B1585AA1A7C}" srcOrd="1" destOrd="0" presId="urn:microsoft.com/office/officeart/2005/8/layout/vList5"/>
    <dgm:cxn modelId="{A28D1596-4AA8-4CD4-814B-B7563F58CD82}" type="presParOf" srcId="{08BB79AE-BC16-47C4-900F-5A0E5E0DF445}" destId="{BB22200C-BEC1-4706-85E4-E63A1A2767EE}" srcOrd="2" destOrd="0" presId="urn:microsoft.com/office/officeart/2005/8/layout/vList5"/>
    <dgm:cxn modelId="{25D42C0F-2560-4C4B-8E3E-650DA8883B49}" type="presParOf" srcId="{BB22200C-BEC1-4706-85E4-E63A1A2767EE}" destId="{F47BFEAF-67B0-4056-BD1B-9209285A4A57}" srcOrd="0" destOrd="0" presId="urn:microsoft.com/office/officeart/2005/8/layout/vList5"/>
    <dgm:cxn modelId="{FB679590-1062-4F28-A79D-CFC7DB55F7D7}" type="presParOf" srcId="{BB22200C-BEC1-4706-85E4-E63A1A2767EE}" destId="{24FAC5C5-B9F0-43B1-AA0A-2D962EBE8C95}" srcOrd="1" destOrd="0" presId="urn:microsoft.com/office/officeart/2005/8/layout/vList5"/>
    <dgm:cxn modelId="{4356FC2E-AAA1-4728-8923-5A4B49B91871}" type="presParOf" srcId="{08BB79AE-BC16-47C4-900F-5A0E5E0DF445}" destId="{0647E14B-BA9A-48FF-A282-9F6249F70392}" srcOrd="3" destOrd="0" presId="urn:microsoft.com/office/officeart/2005/8/layout/vList5"/>
    <dgm:cxn modelId="{346AABFD-5D2C-436E-891E-7976D6613A3D}" type="presParOf" srcId="{08BB79AE-BC16-47C4-900F-5A0E5E0DF445}" destId="{0AF1C000-3126-4114-B846-EBFBE1F2FD52}" srcOrd="4" destOrd="0" presId="urn:microsoft.com/office/officeart/2005/8/layout/vList5"/>
    <dgm:cxn modelId="{C7D3143C-0CBC-454D-B611-4155EA9DC1AE}" type="presParOf" srcId="{0AF1C000-3126-4114-B846-EBFBE1F2FD52}" destId="{C6FE96A6-2D25-456C-AD06-30F1582445B0}" srcOrd="0" destOrd="0" presId="urn:microsoft.com/office/officeart/2005/8/layout/vList5"/>
    <dgm:cxn modelId="{316A8909-EA5D-405C-A2B4-498B65D373F1}" type="presParOf" srcId="{0AF1C000-3126-4114-B846-EBFBE1F2FD52}" destId="{134E1246-BDE1-4162-9464-12DACCC7D1D8}" srcOrd="1" destOrd="0" presId="urn:microsoft.com/office/officeart/2005/8/layout/vList5"/>
    <dgm:cxn modelId="{32351B03-BF04-44A0-8EF2-8F4F177E62D8}" type="presParOf" srcId="{08BB79AE-BC16-47C4-900F-5A0E5E0DF445}" destId="{EF90B46A-3E71-4759-B30C-5DE0FC604459}" srcOrd="5" destOrd="0" presId="urn:microsoft.com/office/officeart/2005/8/layout/vList5"/>
    <dgm:cxn modelId="{AA0501E6-8E5C-4B93-AF07-5CB8134ECEAA}" type="presParOf" srcId="{08BB79AE-BC16-47C4-900F-5A0E5E0DF445}" destId="{4351AE84-2909-44BF-B43B-9882BF4C2D2F}" srcOrd="6" destOrd="0" presId="urn:microsoft.com/office/officeart/2005/8/layout/vList5"/>
    <dgm:cxn modelId="{6A25A401-FE1C-418A-8480-0C1D33D40C33}" type="presParOf" srcId="{4351AE84-2909-44BF-B43B-9882BF4C2D2F}" destId="{7C937349-E170-46DD-94DE-4518BE51A3AD}" srcOrd="0" destOrd="0" presId="urn:microsoft.com/office/officeart/2005/8/layout/vList5"/>
    <dgm:cxn modelId="{5D6E69BD-E22C-4B8C-A5D7-255F1A9B2333}" type="presParOf" srcId="{4351AE84-2909-44BF-B43B-9882BF4C2D2F}" destId="{F3E3C8D0-6FE3-435C-90BD-FBD0078D47E9}"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2D33E-D184-7143-95F5-59648DE8590D}">
      <dsp:nvSpPr>
        <dsp:cNvPr id="0" name=""/>
        <dsp:cNvSpPr/>
      </dsp:nvSpPr>
      <dsp:spPr>
        <a:xfrm>
          <a:off x="3176111" y="51812"/>
          <a:ext cx="2486977" cy="2486977"/>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b="1" kern="1200" dirty="0" smtClean="0">
              <a:latin typeface="Calibri"/>
              <a:cs typeface="Calibri"/>
            </a:rPr>
            <a:t>Social Protection (income)</a:t>
          </a:r>
          <a:endParaRPr lang="en-US" sz="2000" b="1" kern="1200" dirty="0">
            <a:latin typeface="Calibri"/>
            <a:cs typeface="Calibri"/>
          </a:endParaRPr>
        </a:p>
      </dsp:txBody>
      <dsp:txXfrm>
        <a:off x="3507708" y="487033"/>
        <a:ext cx="1823783" cy="1119139"/>
      </dsp:txXfrm>
    </dsp:sp>
    <dsp:sp modelId="{5A31EB87-AC16-CD4E-9001-773F82A42D08}">
      <dsp:nvSpPr>
        <dsp:cNvPr id="0" name=""/>
        <dsp:cNvSpPr/>
      </dsp:nvSpPr>
      <dsp:spPr>
        <a:xfrm>
          <a:off x="4073495" y="1606172"/>
          <a:ext cx="2486977" cy="2486977"/>
        </a:xfrm>
        <a:prstGeom prst="ellipse">
          <a:avLst/>
        </a:prstGeom>
        <a:gradFill rotWithShape="0">
          <a:gsLst>
            <a:gs pos="0">
              <a:schemeClr val="accent2">
                <a:alpha val="50000"/>
                <a:hueOff val="-7200000"/>
                <a:satOff val="-25001"/>
                <a:lumOff val="30001"/>
                <a:alphaOff val="0"/>
                <a:shade val="51000"/>
                <a:satMod val="130000"/>
              </a:schemeClr>
            </a:gs>
            <a:gs pos="80000">
              <a:schemeClr val="accent2">
                <a:alpha val="50000"/>
                <a:hueOff val="-7200000"/>
                <a:satOff val="-25001"/>
                <a:lumOff val="30001"/>
                <a:alphaOff val="0"/>
                <a:shade val="93000"/>
                <a:satMod val="130000"/>
              </a:schemeClr>
            </a:gs>
            <a:gs pos="100000">
              <a:schemeClr val="accent2">
                <a:alpha val="50000"/>
                <a:hueOff val="-7200000"/>
                <a:satOff val="-25001"/>
                <a:lumOff val="3000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b="1" kern="1200" dirty="0" smtClean="0">
              <a:latin typeface="Calibri"/>
              <a:cs typeface="Calibri"/>
            </a:rPr>
            <a:t>Provision of Assets &amp; Services</a:t>
          </a:r>
          <a:endParaRPr lang="en-US" sz="2000" b="1" kern="1200" dirty="0">
            <a:latin typeface="Calibri"/>
            <a:cs typeface="Calibri"/>
          </a:endParaRPr>
        </a:p>
      </dsp:txBody>
      <dsp:txXfrm>
        <a:off x="4834096" y="2248641"/>
        <a:ext cx="1492186" cy="1367837"/>
      </dsp:txXfrm>
    </dsp:sp>
    <dsp:sp modelId="{C2E8FB3F-A07B-8F47-9C4B-27CB1CAC629E}">
      <dsp:nvSpPr>
        <dsp:cNvPr id="0" name=""/>
        <dsp:cNvSpPr/>
      </dsp:nvSpPr>
      <dsp:spPr>
        <a:xfrm>
          <a:off x="2278727" y="1606172"/>
          <a:ext cx="2486977" cy="2486977"/>
        </a:xfrm>
        <a:prstGeom prst="ellipse">
          <a:avLst/>
        </a:prstGeom>
        <a:gradFill rotWithShape="0">
          <a:gsLst>
            <a:gs pos="0">
              <a:schemeClr val="accent2">
                <a:alpha val="50000"/>
                <a:hueOff val="-14400000"/>
                <a:satOff val="-50003"/>
                <a:lumOff val="60001"/>
                <a:alphaOff val="0"/>
                <a:shade val="51000"/>
                <a:satMod val="130000"/>
              </a:schemeClr>
            </a:gs>
            <a:gs pos="80000">
              <a:schemeClr val="accent2">
                <a:alpha val="50000"/>
                <a:hueOff val="-14400000"/>
                <a:satOff val="-50003"/>
                <a:lumOff val="60001"/>
                <a:alphaOff val="0"/>
                <a:shade val="93000"/>
                <a:satMod val="130000"/>
              </a:schemeClr>
            </a:gs>
            <a:gs pos="100000">
              <a:schemeClr val="accent2">
                <a:alpha val="50000"/>
                <a:hueOff val="-14400000"/>
                <a:satOff val="-50003"/>
                <a:lumOff val="6000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en-US" sz="2000" b="1" kern="1200" dirty="0" smtClean="0">
              <a:latin typeface="Calibri"/>
              <a:cs typeface="Calibri"/>
            </a:rPr>
            <a:t>Employment</a:t>
          </a:r>
          <a:endParaRPr lang="en-US" sz="2000" b="1" kern="1200" dirty="0">
            <a:latin typeface="Calibri"/>
            <a:cs typeface="Calibri"/>
          </a:endParaRPr>
        </a:p>
      </dsp:txBody>
      <dsp:txXfrm>
        <a:off x="2512917" y="2248641"/>
        <a:ext cx="1492186" cy="13678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a:defRPr sz="1200"/>
            </a:lvl1pPr>
          </a:lstStyle>
          <a:p>
            <a:fld id="{51281F80-0BB8-456E-8FF3-2E7913EEFD70}" type="datetimeFigureOut">
              <a:rPr lang="en-ZA" smtClean="0"/>
              <a:t>2015-07-19</a:t>
            </a:fld>
            <a:endParaRPr lang="en-ZA"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1440" tIns="45720" rIns="91440" bIns="45720" rtlCol="0" anchor="b"/>
          <a:lstStyle>
            <a:lvl1pPr algn="r">
              <a:defRPr sz="1200"/>
            </a:lvl1pPr>
          </a:lstStyle>
          <a:p>
            <a:fld id="{23638812-33AD-4E57-9EF7-5D88DD635CF9}" type="slidenum">
              <a:rPr lang="en-ZA" smtClean="0"/>
              <a:t>‹#›</a:t>
            </a:fld>
            <a:endParaRPr lang="en-ZA" dirty="0"/>
          </a:p>
        </p:txBody>
      </p:sp>
    </p:spTree>
    <p:extLst>
      <p:ext uri="{BB962C8B-B14F-4D97-AF65-F5344CB8AC3E}">
        <p14:creationId xmlns:p14="http://schemas.microsoft.com/office/powerpoint/2010/main" val="355026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366CD784-CE62-44BF-A2E0-7563EB9BC9AE}" type="datetimeFigureOut">
              <a:rPr lang="en-US" smtClean="0"/>
              <a:t>7/19/2015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D41B6806-AD3C-4360-97C4-7AFCCBFCCB8D}" type="slidenum">
              <a:rPr lang="en-US" smtClean="0"/>
              <a:t>‹#›</a:t>
            </a:fld>
            <a:endParaRPr lang="en-US" dirty="0"/>
          </a:p>
        </p:txBody>
      </p:sp>
    </p:spTree>
    <p:extLst>
      <p:ext uri="{BB962C8B-B14F-4D97-AF65-F5344CB8AC3E}">
        <p14:creationId xmlns:p14="http://schemas.microsoft.com/office/powerpoint/2010/main" val="1935401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853" indent="-285713" eaLnBrk="0" hangingPunct="0">
              <a:defRPr>
                <a:solidFill>
                  <a:schemeClr val="tx1"/>
                </a:solidFill>
                <a:latin typeface="Arial" pitchFamily="34" charset="0"/>
              </a:defRPr>
            </a:lvl2pPr>
            <a:lvl3pPr marL="1142851" indent="-228570" eaLnBrk="0" hangingPunct="0">
              <a:defRPr>
                <a:solidFill>
                  <a:schemeClr val="tx1"/>
                </a:solidFill>
                <a:latin typeface="Arial" pitchFamily="34" charset="0"/>
              </a:defRPr>
            </a:lvl3pPr>
            <a:lvl4pPr marL="1599992" indent="-228570" eaLnBrk="0" hangingPunct="0">
              <a:defRPr>
                <a:solidFill>
                  <a:schemeClr val="tx1"/>
                </a:solidFill>
                <a:latin typeface="Arial" pitchFamily="34" charset="0"/>
              </a:defRPr>
            </a:lvl4pPr>
            <a:lvl5pPr marL="2057132" indent="-228570" eaLnBrk="0" hangingPunct="0">
              <a:defRPr>
                <a:solidFill>
                  <a:schemeClr val="tx1"/>
                </a:solidFill>
                <a:latin typeface="Arial" pitchFamily="34" charset="0"/>
              </a:defRPr>
            </a:lvl5pPr>
            <a:lvl6pPr marL="2514273" indent="-228570" eaLnBrk="0" fontAlgn="base" hangingPunct="0">
              <a:spcBef>
                <a:spcPct val="0"/>
              </a:spcBef>
              <a:spcAft>
                <a:spcPct val="0"/>
              </a:spcAft>
              <a:defRPr>
                <a:solidFill>
                  <a:schemeClr val="tx1"/>
                </a:solidFill>
                <a:latin typeface="Arial" pitchFamily="34" charset="0"/>
              </a:defRPr>
            </a:lvl6pPr>
            <a:lvl7pPr marL="2971413" indent="-228570" eaLnBrk="0" fontAlgn="base" hangingPunct="0">
              <a:spcBef>
                <a:spcPct val="0"/>
              </a:spcBef>
              <a:spcAft>
                <a:spcPct val="0"/>
              </a:spcAft>
              <a:defRPr>
                <a:solidFill>
                  <a:schemeClr val="tx1"/>
                </a:solidFill>
                <a:latin typeface="Arial" pitchFamily="34" charset="0"/>
              </a:defRPr>
            </a:lvl7pPr>
            <a:lvl8pPr marL="3428554" indent="-228570" eaLnBrk="0" fontAlgn="base" hangingPunct="0">
              <a:spcBef>
                <a:spcPct val="0"/>
              </a:spcBef>
              <a:spcAft>
                <a:spcPct val="0"/>
              </a:spcAft>
              <a:defRPr>
                <a:solidFill>
                  <a:schemeClr val="tx1"/>
                </a:solidFill>
                <a:latin typeface="Arial" pitchFamily="34" charset="0"/>
              </a:defRPr>
            </a:lvl8pPr>
            <a:lvl9pPr marL="3885694" indent="-228570" eaLnBrk="0" fontAlgn="base" hangingPunct="0">
              <a:spcBef>
                <a:spcPct val="0"/>
              </a:spcBef>
              <a:spcAft>
                <a:spcPct val="0"/>
              </a:spcAft>
              <a:defRPr>
                <a:solidFill>
                  <a:schemeClr val="tx1"/>
                </a:solidFill>
                <a:latin typeface="Arial" pitchFamily="34" charset="0"/>
              </a:defRPr>
            </a:lvl9pPr>
          </a:lstStyle>
          <a:p>
            <a:pPr eaLnBrk="1" hangingPunct="1"/>
            <a:fld id="{0DF723C4-0478-40BA-A49C-C10BFE3132FC}" type="slidenum">
              <a:rPr lang="en-ZA">
                <a:solidFill>
                  <a:prstClr val="black"/>
                </a:solidFill>
              </a:rPr>
              <a:pPr eaLnBrk="1" hangingPunct="1"/>
              <a:t>1</a:t>
            </a:fld>
            <a:endParaRPr lang="en-ZA" dirty="0">
              <a:solidFill>
                <a:prstClr val="black"/>
              </a:solidFill>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32905" indent="-281887" eaLnBrk="0" hangingPunct="0">
              <a:defRPr sz="2400">
                <a:solidFill>
                  <a:schemeClr val="tx1"/>
                </a:solidFill>
                <a:latin typeface="Times New Roman" pitchFamily="18" charset="0"/>
              </a:defRPr>
            </a:lvl2pPr>
            <a:lvl3pPr marL="1127546" indent="-225510" eaLnBrk="0" hangingPunct="0">
              <a:defRPr sz="2400">
                <a:solidFill>
                  <a:schemeClr val="tx1"/>
                </a:solidFill>
                <a:latin typeface="Times New Roman" pitchFamily="18" charset="0"/>
              </a:defRPr>
            </a:lvl3pPr>
            <a:lvl4pPr marL="1578563" indent="-225510" eaLnBrk="0" hangingPunct="0">
              <a:defRPr sz="2400">
                <a:solidFill>
                  <a:schemeClr val="tx1"/>
                </a:solidFill>
                <a:latin typeface="Times New Roman" pitchFamily="18" charset="0"/>
              </a:defRPr>
            </a:lvl4pPr>
            <a:lvl5pPr marL="2029583" indent="-225510" eaLnBrk="0" hangingPunct="0">
              <a:defRPr sz="2400">
                <a:solidFill>
                  <a:schemeClr val="tx1"/>
                </a:solidFill>
                <a:latin typeface="Times New Roman" pitchFamily="18" charset="0"/>
              </a:defRPr>
            </a:lvl5pPr>
            <a:lvl6pPr marL="2480601" indent="-225510" algn="ctr" eaLnBrk="0" fontAlgn="base" hangingPunct="0">
              <a:spcBef>
                <a:spcPct val="0"/>
              </a:spcBef>
              <a:spcAft>
                <a:spcPct val="0"/>
              </a:spcAft>
              <a:defRPr sz="2400">
                <a:solidFill>
                  <a:schemeClr val="tx1"/>
                </a:solidFill>
                <a:latin typeface="Times New Roman" pitchFamily="18" charset="0"/>
              </a:defRPr>
            </a:lvl6pPr>
            <a:lvl7pPr marL="2931620" indent="-225510" algn="ctr" eaLnBrk="0" fontAlgn="base" hangingPunct="0">
              <a:spcBef>
                <a:spcPct val="0"/>
              </a:spcBef>
              <a:spcAft>
                <a:spcPct val="0"/>
              </a:spcAft>
              <a:defRPr sz="2400">
                <a:solidFill>
                  <a:schemeClr val="tx1"/>
                </a:solidFill>
                <a:latin typeface="Times New Roman" pitchFamily="18" charset="0"/>
              </a:defRPr>
            </a:lvl7pPr>
            <a:lvl8pPr marL="3382639" indent="-225510" algn="ctr" eaLnBrk="0" fontAlgn="base" hangingPunct="0">
              <a:spcBef>
                <a:spcPct val="0"/>
              </a:spcBef>
              <a:spcAft>
                <a:spcPct val="0"/>
              </a:spcAft>
              <a:defRPr sz="2400">
                <a:solidFill>
                  <a:schemeClr val="tx1"/>
                </a:solidFill>
                <a:latin typeface="Times New Roman" pitchFamily="18" charset="0"/>
              </a:defRPr>
            </a:lvl8pPr>
            <a:lvl9pPr marL="3833655" indent="-225510" algn="ctr" eaLnBrk="0" fontAlgn="base" hangingPunct="0">
              <a:spcBef>
                <a:spcPct val="0"/>
              </a:spcBef>
              <a:spcAft>
                <a:spcPct val="0"/>
              </a:spcAft>
              <a:defRPr sz="2400">
                <a:solidFill>
                  <a:schemeClr val="tx1"/>
                </a:solidFill>
                <a:latin typeface="Times New Roman" pitchFamily="18" charset="0"/>
              </a:defRPr>
            </a:lvl9pPr>
          </a:lstStyle>
          <a:p>
            <a:pPr eaLnBrk="1" hangingPunct="1"/>
            <a:fld id="{3A844987-790F-438E-8459-073D6B273869}" type="slidenum">
              <a:rPr lang="en-ZA" sz="1200">
                <a:solidFill>
                  <a:prstClr val="black"/>
                </a:solidFill>
              </a:rPr>
              <a:pPr eaLnBrk="1" hangingPunct="1"/>
              <a:t>3</a:t>
            </a:fld>
            <a:endParaRPr lang="en-ZA" sz="1200" dirty="0">
              <a:solidFill>
                <a:prstClr val="black"/>
              </a:solidFill>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Date Placeholder 3"/>
          <p:cNvSpPr>
            <a:spLocks noGrp="1"/>
          </p:cNvSpPr>
          <p:nvPr>
            <p:ph type="dt" idx="10"/>
          </p:nvPr>
        </p:nvSpPr>
        <p:spPr/>
        <p:txBody>
          <a:bodyPr/>
          <a:lstStyle/>
          <a:p>
            <a:fld id="{AA2CEB4C-364C-674E-A933-C3977187AE0B}" type="datetime1">
              <a:rPr lang="id-ID" smtClean="0">
                <a:solidFill>
                  <a:prstClr val="black"/>
                </a:solidFill>
              </a:rPr>
              <a:pPr/>
              <a:t>19/07/2015</a:t>
            </a:fld>
            <a:endParaRPr lang="id-ID">
              <a:solidFill>
                <a:prstClr val="black"/>
              </a:solidFill>
            </a:endParaRPr>
          </a:p>
        </p:txBody>
      </p:sp>
      <p:sp>
        <p:nvSpPr>
          <p:cNvPr id="5" name="Slide Number Placeholder 4"/>
          <p:cNvSpPr>
            <a:spLocks noGrp="1"/>
          </p:cNvSpPr>
          <p:nvPr>
            <p:ph type="sldNum" sz="quarter" idx="11"/>
          </p:nvPr>
        </p:nvSpPr>
        <p:spPr/>
        <p:txBody>
          <a:bodyPr/>
          <a:lstStyle/>
          <a:p>
            <a:fld id="{58DA8B1A-13F2-1446-8603-74185E46CFC5}" type="slidenum">
              <a:rPr lang="id-ID" smtClean="0">
                <a:solidFill>
                  <a:prstClr val="black"/>
                </a:solidFill>
              </a:rPr>
              <a:pPr/>
              <a:t>5</a:t>
            </a:fld>
            <a:endParaRPr lang="id-ID">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687101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7742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32007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32007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32905" indent="-281887" eaLnBrk="0" hangingPunct="0">
              <a:defRPr sz="2400">
                <a:solidFill>
                  <a:schemeClr val="tx1"/>
                </a:solidFill>
                <a:latin typeface="Times New Roman" pitchFamily="18" charset="0"/>
              </a:defRPr>
            </a:lvl2pPr>
            <a:lvl3pPr marL="1127546" indent="-225510" eaLnBrk="0" hangingPunct="0">
              <a:defRPr sz="2400">
                <a:solidFill>
                  <a:schemeClr val="tx1"/>
                </a:solidFill>
                <a:latin typeface="Times New Roman" pitchFamily="18" charset="0"/>
              </a:defRPr>
            </a:lvl3pPr>
            <a:lvl4pPr marL="1578563" indent="-225510" eaLnBrk="0" hangingPunct="0">
              <a:defRPr sz="2400">
                <a:solidFill>
                  <a:schemeClr val="tx1"/>
                </a:solidFill>
                <a:latin typeface="Times New Roman" pitchFamily="18" charset="0"/>
              </a:defRPr>
            </a:lvl4pPr>
            <a:lvl5pPr marL="2029583" indent="-225510" eaLnBrk="0" hangingPunct="0">
              <a:defRPr sz="2400">
                <a:solidFill>
                  <a:schemeClr val="tx1"/>
                </a:solidFill>
                <a:latin typeface="Times New Roman" pitchFamily="18" charset="0"/>
              </a:defRPr>
            </a:lvl5pPr>
            <a:lvl6pPr marL="2480601" indent="-225510" algn="ctr" eaLnBrk="0" fontAlgn="base" hangingPunct="0">
              <a:spcBef>
                <a:spcPct val="0"/>
              </a:spcBef>
              <a:spcAft>
                <a:spcPct val="0"/>
              </a:spcAft>
              <a:defRPr sz="2400">
                <a:solidFill>
                  <a:schemeClr val="tx1"/>
                </a:solidFill>
                <a:latin typeface="Times New Roman" pitchFamily="18" charset="0"/>
              </a:defRPr>
            </a:lvl6pPr>
            <a:lvl7pPr marL="2931620" indent="-225510" algn="ctr" eaLnBrk="0" fontAlgn="base" hangingPunct="0">
              <a:spcBef>
                <a:spcPct val="0"/>
              </a:spcBef>
              <a:spcAft>
                <a:spcPct val="0"/>
              </a:spcAft>
              <a:defRPr sz="2400">
                <a:solidFill>
                  <a:schemeClr val="tx1"/>
                </a:solidFill>
                <a:latin typeface="Times New Roman" pitchFamily="18" charset="0"/>
              </a:defRPr>
            </a:lvl7pPr>
            <a:lvl8pPr marL="3382639" indent="-225510" algn="ctr" eaLnBrk="0" fontAlgn="base" hangingPunct="0">
              <a:spcBef>
                <a:spcPct val="0"/>
              </a:spcBef>
              <a:spcAft>
                <a:spcPct val="0"/>
              </a:spcAft>
              <a:defRPr sz="2400">
                <a:solidFill>
                  <a:schemeClr val="tx1"/>
                </a:solidFill>
                <a:latin typeface="Times New Roman" pitchFamily="18" charset="0"/>
              </a:defRPr>
            </a:lvl8pPr>
            <a:lvl9pPr marL="3833655" indent="-225510" algn="ctr" eaLnBrk="0" fontAlgn="base" hangingPunct="0">
              <a:spcBef>
                <a:spcPct val="0"/>
              </a:spcBef>
              <a:spcAft>
                <a:spcPct val="0"/>
              </a:spcAft>
              <a:defRPr sz="2400">
                <a:solidFill>
                  <a:schemeClr val="tx1"/>
                </a:solidFill>
                <a:latin typeface="Times New Roman" pitchFamily="18" charset="0"/>
              </a:defRPr>
            </a:lvl9pPr>
          </a:lstStyle>
          <a:p>
            <a:pPr eaLnBrk="1" hangingPunct="1"/>
            <a:fld id="{3A844987-790F-438E-8459-073D6B273869}" type="slidenum">
              <a:rPr lang="en-ZA" sz="1200">
                <a:solidFill>
                  <a:prstClr val="black"/>
                </a:solidFill>
              </a:rPr>
              <a:pPr eaLnBrk="1" hangingPunct="1"/>
              <a:t>13</a:t>
            </a:fld>
            <a:endParaRPr lang="en-ZA" sz="1200" dirty="0">
              <a:solidFill>
                <a:prstClr val="black"/>
              </a:solidFill>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0A77D502-EDB7-4BC9-913E-CFDA170D4C5F}"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88284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FC383D1-5BB7-4D72-969F-5D5685A82538}"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46906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14F3C5B-5382-42AE-9A14-3331D56193B0}"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470941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BFE93920-EDB2-4467-8B46-AD6872CC2E06}"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639645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a:defRPr/>
            </a:pPr>
            <a:endParaRPr lang="en-US" dirty="0">
              <a:solidFill>
                <a:prstClr val="black">
                  <a:lumMod val="65000"/>
                  <a:lumOff val="35000"/>
                </a:prstClr>
              </a:solidFill>
            </a:endParaRPr>
          </a:p>
        </p:txBody>
      </p:sp>
      <p:sp>
        <p:nvSpPr>
          <p:cNvPr id="6" name="Footer Placeholder 4"/>
          <p:cNvSpPr>
            <a:spLocks noGrp="1"/>
          </p:cNvSpPr>
          <p:nvPr>
            <p:ph type="ftr" sz="quarter" idx="15"/>
          </p:nvPr>
        </p:nvSpPr>
        <p:spPr/>
        <p:txBody>
          <a:bodyPr/>
          <a:lstStyle>
            <a:lvl1pPr>
              <a:defRPr/>
            </a:lvl1pPr>
          </a:lstStyle>
          <a:p>
            <a:pPr>
              <a:defRPr/>
            </a:pPr>
            <a:endParaRPr lang="en-US" dirty="0">
              <a:solidFill>
                <a:prstClr val="black">
                  <a:lumMod val="65000"/>
                  <a:lumOff val="35000"/>
                </a:prstClr>
              </a:solidFill>
            </a:endParaRPr>
          </a:p>
        </p:txBody>
      </p:sp>
      <p:sp>
        <p:nvSpPr>
          <p:cNvPr id="7" name="Slide Number Placeholder 5"/>
          <p:cNvSpPr>
            <a:spLocks noGrp="1"/>
          </p:cNvSpPr>
          <p:nvPr>
            <p:ph type="sldNum" sz="quarter" idx="16"/>
          </p:nvPr>
        </p:nvSpPr>
        <p:spPr/>
        <p:txBody>
          <a:bodyPr/>
          <a:lstStyle>
            <a:lvl1pPr>
              <a:defRPr/>
            </a:lvl1pPr>
          </a:lstStyle>
          <a:p>
            <a:pPr>
              <a:defRPr/>
            </a:pPr>
            <a:fld id="{5B23845A-FFEE-4461-9CD6-3CAF4F6A3359}"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147376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a:defRPr/>
            </a:pPr>
            <a:endParaRPr lang="en-US" dirty="0">
              <a:solidFill>
                <a:prstClr val="black">
                  <a:lumMod val="65000"/>
                  <a:lumOff val="35000"/>
                </a:prstClr>
              </a:solidFill>
            </a:endParaRPr>
          </a:p>
        </p:txBody>
      </p:sp>
      <p:sp>
        <p:nvSpPr>
          <p:cNvPr id="8" name="Footer Placeholder 4"/>
          <p:cNvSpPr>
            <a:spLocks noGrp="1"/>
          </p:cNvSpPr>
          <p:nvPr>
            <p:ph type="ftr" sz="quarter" idx="16"/>
          </p:nvPr>
        </p:nvSpPr>
        <p:spPr/>
        <p:txBody>
          <a:bodyPr/>
          <a:lstStyle>
            <a:lvl1pPr>
              <a:defRPr/>
            </a:lvl1pPr>
          </a:lstStyle>
          <a:p>
            <a:pPr>
              <a:defRPr/>
            </a:pPr>
            <a:endParaRPr lang="en-US" dirty="0">
              <a:solidFill>
                <a:prstClr val="black">
                  <a:lumMod val="65000"/>
                  <a:lumOff val="35000"/>
                </a:prstClr>
              </a:solidFill>
            </a:endParaRPr>
          </a:p>
        </p:txBody>
      </p:sp>
      <p:sp>
        <p:nvSpPr>
          <p:cNvPr id="9" name="Slide Number Placeholder 5"/>
          <p:cNvSpPr>
            <a:spLocks noGrp="1"/>
          </p:cNvSpPr>
          <p:nvPr>
            <p:ph type="sldNum" sz="quarter" idx="17"/>
          </p:nvPr>
        </p:nvSpPr>
        <p:spPr/>
        <p:txBody>
          <a:bodyPr/>
          <a:lstStyle>
            <a:lvl1pPr>
              <a:defRPr/>
            </a:lvl1pPr>
          </a:lstStyle>
          <a:p>
            <a:pPr>
              <a:defRPr/>
            </a:pPr>
            <a:fld id="{18E69050-BC44-4715-A201-7A506D05DBCF}"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05118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EC12DA8-407F-49E1-BC55-E5BA7D1C9EDF}"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61757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EF6C88C-101F-43CD-9623-E914FDF6D738}"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372683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5D49DA8-9F1A-4BA4-9065-ACB5985F2F13}"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652718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26D372B-4726-4A6C-BDFA-092930AC004B}"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507861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017EF0-9128-4A59-A9C5-B387B10B811C}"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884502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21EA57B-1D72-4B92-BA5A-14D3C26B99B0}"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934093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dirty="0" smtClean="0"/>
          </a:p>
        </p:txBody>
      </p:sp>
      <p:sp>
        <p:nvSpPr>
          <p:cNvPr id="4" name="Date Placeholder 3"/>
          <p:cNvSpPr>
            <a:spLocks noGrp="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42BA99-F370-4288-9208-C2A8BA3EBF55}"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304655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Z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5"/>
          <p:cNvSpPr>
            <a:spLocks noGrp="1" noChangeArrowheads="1"/>
          </p:cNvSpPr>
          <p:nvPr>
            <p:ph type="ftr" sz="quarter" idx="10"/>
          </p:nvPr>
        </p:nvSpPr>
        <p:spPr/>
        <p:txBody>
          <a:bodyPr/>
          <a:lstStyle>
            <a:lvl1pPr>
              <a:defRPr/>
            </a:lvl1pPr>
          </a:lstStyle>
          <a:p>
            <a:pPr>
              <a:defRPr/>
            </a:pPr>
            <a:endParaRPr lang="en-US" dirty="0">
              <a:solidFill>
                <a:prstClr val="black">
                  <a:lumMod val="65000"/>
                  <a:lumOff val="35000"/>
                </a:prstClr>
              </a:solidFill>
            </a:endParaRPr>
          </a:p>
        </p:txBody>
      </p:sp>
      <p:sp>
        <p:nvSpPr>
          <p:cNvPr id="6" name="Rectangle 6"/>
          <p:cNvSpPr>
            <a:spLocks noGrp="1" noChangeArrowheads="1"/>
          </p:cNvSpPr>
          <p:nvPr>
            <p:ph type="sldNum" sz="quarter" idx="11"/>
          </p:nvPr>
        </p:nvSpPr>
        <p:spPr/>
        <p:txBody>
          <a:bodyPr/>
          <a:lstStyle>
            <a:lvl1pPr>
              <a:defRPr/>
            </a:lvl1pPr>
          </a:lstStyle>
          <a:p>
            <a:pPr>
              <a:defRPr/>
            </a:pPr>
            <a:fld id="{2035FD8B-FCB6-4C30-9F91-F274FD5DE46A}"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700548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4114800"/>
          </a:xfrm>
        </p:spPr>
        <p:txBody>
          <a:bodyPr/>
          <a:lstStyle/>
          <a:p>
            <a:pPr lvl="0"/>
            <a:endParaRPr lang="en-US" noProof="0" dirty="0" smtClean="0"/>
          </a:p>
        </p:txBody>
      </p:sp>
      <p:sp>
        <p:nvSpPr>
          <p:cNvPr id="4" name="Rectangle 4"/>
          <p:cNvSpPr>
            <a:spLocks noGrp="1" noChangeArrowheads="1"/>
          </p:cNvSpPr>
          <p:nvPr>
            <p:ph type="dt" sz="half" idx="10"/>
          </p:nvPr>
        </p:nvSpPr>
        <p:spPr/>
        <p:txBody>
          <a:bodyPr/>
          <a:lstStyle>
            <a:lvl1pPr>
              <a:defRPr/>
            </a:lvl1pPr>
          </a:lstStyle>
          <a:p>
            <a:pPr>
              <a:defRPr/>
            </a:pPr>
            <a:endParaRPr lang="en-US" dirty="0">
              <a:solidFill>
                <a:prstClr val="black">
                  <a:lumMod val="65000"/>
                  <a:lumOff val="35000"/>
                </a:prstClr>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dirty="0">
              <a:solidFill>
                <a:prstClr val="black">
                  <a:lumMod val="65000"/>
                  <a:lumOff val="35000"/>
                </a:prstClr>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B60CBAB-EF2E-4B22-8C0F-175F0D7A48E5}" type="slidenum">
              <a:rPr lang="en-US">
                <a:solidFill>
                  <a:prstClr val="black">
                    <a:lumMod val="65000"/>
                    <a:lumOff val="35000"/>
                  </a:prstClr>
                </a:solidFill>
              </a:rPr>
              <a:pPr>
                <a:def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128177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82900B08-8B45-4FAA-9E10-8786D012450E}" type="datetime1">
              <a:rPr lang="en-US"/>
              <a:pPr>
                <a:defRPr/>
              </a:pPr>
              <a:t>7/19/2015</a:t>
            </a:fld>
            <a:endParaRPr lang="en-US" dirty="0"/>
          </a:p>
        </p:txBody>
      </p:sp>
      <p:sp>
        <p:nvSpPr>
          <p:cNvPr id="5"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94919093-5DA7-4B9F-8E82-0EFF2806DF7F}" type="slidenum">
              <a:rPr lang="en-US"/>
              <a:pPr>
                <a:defRPr/>
              </a:pPr>
              <a:t>‹#›</a:t>
            </a:fld>
            <a:endParaRPr lang="en-US" dirty="0"/>
          </a:p>
        </p:txBody>
      </p:sp>
    </p:spTree>
    <p:extLst>
      <p:ext uri="{BB962C8B-B14F-4D97-AF65-F5344CB8AC3E}">
        <p14:creationId xmlns:p14="http://schemas.microsoft.com/office/powerpoint/2010/main" val="2971392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AA950CBF-7183-47CA-9B8D-58B611EEDF4E}" type="datetime1">
              <a:rPr lang="en-US"/>
              <a:pPr>
                <a:defRPr/>
              </a:pPr>
              <a:t>7/19/2015</a:t>
            </a:fld>
            <a:endParaRPr lang="en-US" dirty="0"/>
          </a:p>
        </p:txBody>
      </p:sp>
      <p:sp>
        <p:nvSpPr>
          <p:cNvPr id="5"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B0231347-D582-4734-BE82-73B05E38906F}" type="slidenum">
              <a:rPr lang="en-US"/>
              <a:pPr>
                <a:defRPr/>
              </a:pPr>
              <a:t>‹#›</a:t>
            </a:fld>
            <a:endParaRPr lang="en-US" dirty="0"/>
          </a:p>
        </p:txBody>
      </p:sp>
    </p:spTree>
    <p:extLst>
      <p:ext uri="{BB962C8B-B14F-4D97-AF65-F5344CB8AC3E}">
        <p14:creationId xmlns:p14="http://schemas.microsoft.com/office/powerpoint/2010/main" val="1814261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42ECEBBF-1E2A-4569-9FA9-7D2C1AFA8D44}" type="datetime1">
              <a:rPr lang="en-US"/>
              <a:pPr>
                <a:defRPr/>
              </a:pPr>
              <a:t>7/19/2015</a:t>
            </a:fld>
            <a:endParaRPr lang="en-US" dirty="0"/>
          </a:p>
        </p:txBody>
      </p:sp>
      <p:sp>
        <p:nvSpPr>
          <p:cNvPr id="5"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B5AF396F-1AD0-46FB-A3EF-66D8CFEF0644}" type="slidenum">
              <a:rPr lang="en-US"/>
              <a:pPr>
                <a:defRPr/>
              </a:pPr>
              <a:t>‹#›</a:t>
            </a:fld>
            <a:endParaRPr lang="en-US" dirty="0"/>
          </a:p>
        </p:txBody>
      </p:sp>
    </p:spTree>
    <p:extLst>
      <p:ext uri="{BB962C8B-B14F-4D97-AF65-F5344CB8AC3E}">
        <p14:creationId xmlns:p14="http://schemas.microsoft.com/office/powerpoint/2010/main" val="2501029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5D17E300-9710-4732-BE8B-44284DAA0C41}" type="datetime1">
              <a:rPr lang="en-US"/>
              <a:pPr>
                <a:defRPr/>
              </a:pPr>
              <a:t>7/19/2015</a:t>
            </a:fld>
            <a:endParaRPr lang="en-US" dirty="0"/>
          </a:p>
        </p:txBody>
      </p:sp>
      <p:sp>
        <p:nvSpPr>
          <p:cNvPr id="6"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7D382EAF-0491-404C-9871-04779C67EC46}" type="slidenum">
              <a:rPr lang="en-US"/>
              <a:pPr>
                <a:defRPr/>
              </a:pPr>
              <a:t>‹#›</a:t>
            </a:fld>
            <a:endParaRPr lang="en-US" dirty="0"/>
          </a:p>
        </p:txBody>
      </p:sp>
    </p:spTree>
    <p:extLst>
      <p:ext uri="{BB962C8B-B14F-4D97-AF65-F5344CB8AC3E}">
        <p14:creationId xmlns:p14="http://schemas.microsoft.com/office/powerpoint/2010/main" val="899537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D08E27EE-2175-4356-A2E0-DC32F0B942DD}" type="datetime1">
              <a:rPr lang="en-US"/>
              <a:pPr>
                <a:defRPr/>
              </a:pPr>
              <a:t>7/19/2015</a:t>
            </a:fld>
            <a:endParaRPr lang="en-US" dirty="0"/>
          </a:p>
        </p:txBody>
      </p:sp>
      <p:sp>
        <p:nvSpPr>
          <p:cNvPr id="8"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F49BBA93-48F2-4ACE-8B36-FA0CFF205A73}" type="slidenum">
              <a:rPr lang="en-US"/>
              <a:pPr>
                <a:defRPr/>
              </a:pPr>
              <a:t>‹#›</a:t>
            </a:fld>
            <a:endParaRPr lang="en-US" dirty="0"/>
          </a:p>
        </p:txBody>
      </p:sp>
    </p:spTree>
    <p:extLst>
      <p:ext uri="{BB962C8B-B14F-4D97-AF65-F5344CB8AC3E}">
        <p14:creationId xmlns:p14="http://schemas.microsoft.com/office/powerpoint/2010/main" val="3873451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22BEBA08-2042-4ECD-95DD-B7C0BB7E4A85}" type="datetime1">
              <a:rPr lang="en-US"/>
              <a:pPr>
                <a:defRPr/>
              </a:pPr>
              <a:t>7/19/2015</a:t>
            </a:fld>
            <a:endParaRPr lang="en-US" dirty="0"/>
          </a:p>
        </p:txBody>
      </p:sp>
      <p:sp>
        <p:nvSpPr>
          <p:cNvPr id="4"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312A05D6-6E5E-4CEA-8A7F-8BA24EE49811}" type="slidenum">
              <a:rPr lang="en-US"/>
              <a:pPr>
                <a:defRPr/>
              </a:pPr>
              <a:t>‹#›</a:t>
            </a:fld>
            <a:endParaRPr lang="en-US" dirty="0"/>
          </a:p>
        </p:txBody>
      </p:sp>
    </p:spTree>
    <p:extLst>
      <p:ext uri="{BB962C8B-B14F-4D97-AF65-F5344CB8AC3E}">
        <p14:creationId xmlns:p14="http://schemas.microsoft.com/office/powerpoint/2010/main" val="2044073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15A588C5-E872-4788-80E5-C8773FA2E49E}" type="datetime1">
              <a:rPr lang="en-US"/>
              <a:pPr>
                <a:defRPr/>
              </a:pPr>
              <a:t>7/19/2015</a:t>
            </a:fld>
            <a:endParaRPr lang="en-US" dirty="0"/>
          </a:p>
        </p:txBody>
      </p:sp>
      <p:sp>
        <p:nvSpPr>
          <p:cNvPr id="3"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96395D26-A1F0-40CC-859F-CB724F8A22DB}" type="slidenum">
              <a:rPr lang="en-US"/>
              <a:pPr>
                <a:defRPr/>
              </a:pPr>
              <a:t>‹#›</a:t>
            </a:fld>
            <a:endParaRPr lang="en-US" dirty="0"/>
          </a:p>
        </p:txBody>
      </p:sp>
    </p:spTree>
    <p:extLst>
      <p:ext uri="{BB962C8B-B14F-4D97-AF65-F5344CB8AC3E}">
        <p14:creationId xmlns:p14="http://schemas.microsoft.com/office/powerpoint/2010/main" val="3620675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216932DE-91A3-47D7-AECF-B72B0C0702E9}" type="datetime1">
              <a:rPr lang="en-US"/>
              <a:pPr>
                <a:defRPr/>
              </a:pPr>
              <a:t>7/19/2015</a:t>
            </a:fld>
            <a:endParaRPr lang="en-US" dirty="0"/>
          </a:p>
        </p:txBody>
      </p:sp>
      <p:sp>
        <p:nvSpPr>
          <p:cNvPr id="6"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D9471D05-7C5F-4DD1-85D5-590AD427E9B9}" type="slidenum">
              <a:rPr lang="en-US"/>
              <a:pPr>
                <a:defRPr/>
              </a:pPr>
              <a:t>‹#›</a:t>
            </a:fld>
            <a:endParaRPr lang="en-US" dirty="0"/>
          </a:p>
        </p:txBody>
      </p:sp>
    </p:spTree>
    <p:extLst>
      <p:ext uri="{BB962C8B-B14F-4D97-AF65-F5344CB8AC3E}">
        <p14:creationId xmlns:p14="http://schemas.microsoft.com/office/powerpoint/2010/main" val="3812701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B3884BE3-1B6C-4118-A824-6E094F9F1A99}" type="datetime1">
              <a:rPr lang="en-US"/>
              <a:pPr>
                <a:defRPr/>
              </a:pPr>
              <a:t>7/19/2015</a:t>
            </a:fld>
            <a:endParaRPr lang="en-US" dirty="0"/>
          </a:p>
        </p:txBody>
      </p:sp>
      <p:sp>
        <p:nvSpPr>
          <p:cNvPr id="6"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FAA11D45-BA1C-4AB1-A772-661654785579}" type="slidenum">
              <a:rPr lang="en-US"/>
              <a:pPr>
                <a:defRPr/>
              </a:pPr>
              <a:t>‹#›</a:t>
            </a:fld>
            <a:endParaRPr lang="en-US" dirty="0"/>
          </a:p>
        </p:txBody>
      </p:sp>
    </p:spTree>
    <p:extLst>
      <p:ext uri="{BB962C8B-B14F-4D97-AF65-F5344CB8AC3E}">
        <p14:creationId xmlns:p14="http://schemas.microsoft.com/office/powerpoint/2010/main" val="18205283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586F1C94-0D53-4FCB-BF60-6969B1639F79}" type="datetime1">
              <a:rPr lang="en-US"/>
              <a:pPr>
                <a:defRPr/>
              </a:pPr>
              <a:t>7/19/2015</a:t>
            </a:fld>
            <a:endParaRPr lang="en-US" dirty="0"/>
          </a:p>
        </p:txBody>
      </p:sp>
      <p:sp>
        <p:nvSpPr>
          <p:cNvPr id="5"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BBDCCBC9-B116-4164-BC72-BE917556562C}" type="slidenum">
              <a:rPr lang="en-US"/>
              <a:pPr>
                <a:defRPr/>
              </a:pPr>
              <a:t>‹#›</a:t>
            </a:fld>
            <a:endParaRPr lang="en-US" dirty="0"/>
          </a:p>
        </p:txBody>
      </p:sp>
    </p:spTree>
    <p:extLst>
      <p:ext uri="{BB962C8B-B14F-4D97-AF65-F5344CB8AC3E}">
        <p14:creationId xmlns:p14="http://schemas.microsoft.com/office/powerpoint/2010/main" val="26613994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FAFE45A7-ACE1-4A24-8CF6-0FD4B625E350}" type="datetime1">
              <a:rPr lang="en-US"/>
              <a:pPr>
                <a:defRPr/>
              </a:pPr>
              <a:t>7/19/2015</a:t>
            </a:fld>
            <a:endParaRPr lang="en-US" dirty="0"/>
          </a:p>
        </p:txBody>
      </p:sp>
      <p:sp>
        <p:nvSpPr>
          <p:cNvPr id="5"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EFA2FAF5-5FC0-4660-9925-4390028D9A72}" type="slidenum">
              <a:rPr lang="en-US"/>
              <a:pPr>
                <a:defRPr/>
              </a:pPr>
              <a:t>‹#›</a:t>
            </a:fld>
            <a:endParaRPr lang="en-US" dirty="0"/>
          </a:p>
        </p:txBody>
      </p:sp>
    </p:spTree>
    <p:extLst>
      <p:ext uri="{BB962C8B-B14F-4D97-AF65-F5344CB8AC3E}">
        <p14:creationId xmlns:p14="http://schemas.microsoft.com/office/powerpoint/2010/main" val="2772005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3B36ED98-A8ED-4E58-B2D4-F9E1C51B5BB9}" type="datetime1">
              <a:rPr lang="en-US"/>
              <a:pPr>
                <a:defRPr/>
              </a:pPr>
              <a:t>7/19/2015</a:t>
            </a:fld>
            <a:endParaRPr lang="en-US" dirty="0"/>
          </a:p>
        </p:txBody>
      </p:sp>
      <p:sp>
        <p:nvSpPr>
          <p:cNvPr id="4"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A782CC07-7990-4690-B853-41ACECA477C3}" type="slidenum">
              <a:rPr lang="en-US"/>
              <a:pPr>
                <a:defRPr/>
              </a:pPr>
              <a:t>‹#›</a:t>
            </a:fld>
            <a:endParaRPr lang="en-US" dirty="0"/>
          </a:p>
        </p:txBody>
      </p:sp>
    </p:spTree>
    <p:extLst>
      <p:ext uri="{BB962C8B-B14F-4D97-AF65-F5344CB8AC3E}">
        <p14:creationId xmlns:p14="http://schemas.microsoft.com/office/powerpoint/2010/main" val="42817645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smtClean="0"/>
          </a:p>
        </p:txBody>
      </p:sp>
      <p:sp>
        <p:nvSpPr>
          <p:cNvPr id="4"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57519160-60EE-4417-B2BF-D77757B1DDA4}" type="datetime1">
              <a:rPr lang="en-US"/>
              <a:pPr>
                <a:defRPr/>
              </a:pPr>
              <a:t>7/19/2015</a:t>
            </a:fld>
            <a:endParaRPr lang="en-US" dirty="0"/>
          </a:p>
        </p:txBody>
      </p:sp>
      <p:sp>
        <p:nvSpPr>
          <p:cNvPr id="5"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1FE53C4B-A512-443A-9BEB-6BC015FBB43A}" type="slidenum">
              <a:rPr lang="en-US"/>
              <a:pPr>
                <a:defRPr/>
              </a:pPr>
              <a:t>‹#›</a:t>
            </a:fld>
            <a:endParaRPr lang="en-US" dirty="0"/>
          </a:p>
        </p:txBody>
      </p:sp>
    </p:spTree>
    <p:extLst>
      <p:ext uri="{BB962C8B-B14F-4D97-AF65-F5344CB8AC3E}">
        <p14:creationId xmlns:p14="http://schemas.microsoft.com/office/powerpoint/2010/main" val="1164634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ＭＳ Ｐゴシック" pitchFamily="-112" charset="-128"/>
              </a:defRPr>
            </a:lvl1pPr>
          </a:lstStyle>
          <a:p>
            <a:pPr>
              <a:defRPr/>
            </a:pPr>
            <a:fld id="{8841441B-221D-4DAD-967A-703BE76AF373}" type="datetime1">
              <a:rPr lang="en-US"/>
              <a:pPr>
                <a:defRPr/>
              </a:pPr>
              <a:t>7/19/2015</a:t>
            </a:fld>
            <a:endParaRPr lang="en-US" dirty="0"/>
          </a:p>
        </p:txBody>
      </p:sp>
      <p:sp>
        <p:nvSpPr>
          <p:cNvPr id="6" name="Rectangle 5"/>
          <p:cNvSpPr>
            <a:spLocks noGrp="1" noChangeArrowheads="1"/>
          </p:cNvSpPr>
          <p:nvPr>
            <p:ph type="ftr" sz="quarter" idx="11"/>
          </p:nvPr>
        </p:nvSpPr>
        <p:spPr/>
        <p:txBody>
          <a:bodyPr/>
          <a:lstStyle>
            <a:lvl1pPr>
              <a:defRPr>
                <a:ea typeface="ＭＳ Ｐゴシック" pitchFamily="-112" charset="-128"/>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ea typeface="ＭＳ Ｐゴシック" pitchFamily="-112" charset="-128"/>
              </a:defRPr>
            </a:lvl1pPr>
          </a:lstStyle>
          <a:p>
            <a:pPr>
              <a:defRPr/>
            </a:pPr>
            <a:fld id="{F6B1D697-3EFD-4BE0-8C21-0C467CCAB326}" type="slidenum">
              <a:rPr lang="en-US"/>
              <a:pPr>
                <a:defRPr/>
              </a:pPr>
              <a:t>‹#›</a:t>
            </a:fld>
            <a:endParaRPr lang="en-US" dirty="0"/>
          </a:p>
        </p:txBody>
      </p:sp>
    </p:spTree>
    <p:extLst>
      <p:ext uri="{BB962C8B-B14F-4D97-AF65-F5344CB8AC3E}">
        <p14:creationId xmlns:p14="http://schemas.microsoft.com/office/powerpoint/2010/main" val="28288639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27E38B-4403-4067-B578-EE804DB72F2E}"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3074475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7B14B0-E8B5-477A-B21B-4E1125CED59E}"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28139834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86DA75-D1BB-4EB3-B1C3-4260318AAB9D}"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4031861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5AD5EFA-D5BC-445E-8A34-D51DCA3FE26C}"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5208717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CC69DBC-FD9B-41B6-AA1D-D6057C01A554}"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7718405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1C56C7-E9AE-420A-8680-C9CD26DAB019}"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31479662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3CF0FB4-7FA7-4553-8466-2695FD0EDF74}"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744555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A9A8188-30D4-4449-B358-C7F69E14373B}"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11392134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DE443F2-36D9-4EA0-B347-D851CACB576E}"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2402076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352F74-7283-4ED7-B90E-EBCB89ECC3A1}"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30674317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0263FA-D357-42EE-B10B-8BA2FDB0747E}"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37057454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ZA"/>
          </a:p>
        </p:txBody>
      </p:sp>
      <p:sp>
        <p:nvSpPr>
          <p:cNvPr id="3" name="Table Placeholder 2"/>
          <p:cNvSpPr>
            <a:spLocks noGrp="1"/>
          </p:cNvSpPr>
          <p:nvPr>
            <p:ph type="tbl" idx="1"/>
          </p:nvPr>
        </p:nvSpPr>
        <p:spPr>
          <a:xfrm>
            <a:off x="685800" y="1981200"/>
            <a:ext cx="7772400" cy="4114800"/>
          </a:xfrm>
        </p:spPr>
        <p:txBody>
          <a:bodyPr/>
          <a:lstStyle/>
          <a:p>
            <a:pPr lvl="0"/>
            <a:endParaRPr lang="en-ZA"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803A6F1-C01C-416F-ABD8-7ECF6E5F257E}"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2269821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ZA"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ZA"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4D3466E-4E72-46B1-9DC6-1A6C1CCE7C04}" type="slidenum">
              <a:rPr lang="en-ZA">
                <a:solidFill>
                  <a:srgbClr val="000000"/>
                </a:solidFill>
              </a:rPr>
              <a:pPr>
                <a:defRPr/>
              </a:pPr>
              <a:t>‹#›</a:t>
            </a:fld>
            <a:endParaRPr lang="en-ZA" dirty="0">
              <a:solidFill>
                <a:srgbClr val="000000"/>
              </a:solidFill>
            </a:endParaRPr>
          </a:p>
        </p:txBody>
      </p:sp>
    </p:spTree>
    <p:extLst>
      <p:ext uri="{BB962C8B-B14F-4D97-AF65-F5344CB8AC3E}">
        <p14:creationId xmlns:p14="http://schemas.microsoft.com/office/powerpoint/2010/main" val="39035215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6"/>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3"/>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5" name="Footer Placeholder 4"/>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77C4C314-20FB-4EDB-AD56-D5D66F3715F4}" type="slidenum">
              <a:rPr lang="en-GB"/>
              <a:pPr>
                <a:defRPr/>
              </a:pPr>
              <a:t>‹#›</a:t>
            </a:fld>
            <a:endParaRPr lang="en-GB" dirty="0"/>
          </a:p>
        </p:txBody>
      </p:sp>
    </p:spTree>
    <p:extLst>
      <p:ext uri="{BB962C8B-B14F-4D97-AF65-F5344CB8AC3E}">
        <p14:creationId xmlns:p14="http://schemas.microsoft.com/office/powerpoint/2010/main" val="25319009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5" name="Footer Placeholder 4"/>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0DAA4168-31F5-49E0-85CF-86A183B7A389}" type="slidenum">
              <a:rPr lang="en-GB"/>
              <a:pPr>
                <a:defRPr/>
              </a:pPr>
              <a:t>‹#›</a:t>
            </a:fld>
            <a:endParaRPr lang="en-GB" dirty="0"/>
          </a:p>
        </p:txBody>
      </p:sp>
    </p:spTree>
    <p:extLst>
      <p:ext uri="{BB962C8B-B14F-4D97-AF65-F5344CB8AC3E}">
        <p14:creationId xmlns:p14="http://schemas.microsoft.com/office/powerpoint/2010/main" val="22693500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1"/>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5" name="Footer Placeholder 4"/>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0A493A02-84E1-403B-B92A-073FF2694F9D}" type="slidenum">
              <a:rPr lang="en-GB"/>
              <a:pPr>
                <a:defRPr/>
              </a:pPr>
              <a:t>‹#›</a:t>
            </a:fld>
            <a:endParaRPr lang="en-GB" dirty="0"/>
          </a:p>
        </p:txBody>
      </p:sp>
    </p:spTree>
    <p:extLst>
      <p:ext uri="{BB962C8B-B14F-4D97-AF65-F5344CB8AC3E}">
        <p14:creationId xmlns:p14="http://schemas.microsoft.com/office/powerpoint/2010/main" val="1762480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Footer Placeholder 5"/>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0CED721D-08D9-46FB-ABA3-94B837D3231F}" type="slidenum">
              <a:rPr lang="en-GB"/>
              <a:pPr>
                <a:defRPr/>
              </a:pPr>
              <a:t>‹#›</a:t>
            </a:fld>
            <a:endParaRPr lang="en-GB" dirty="0"/>
          </a:p>
        </p:txBody>
      </p:sp>
    </p:spTree>
    <p:extLst>
      <p:ext uri="{BB962C8B-B14F-4D97-AF65-F5344CB8AC3E}">
        <p14:creationId xmlns:p14="http://schemas.microsoft.com/office/powerpoint/2010/main" val="7039885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8" name="Footer Placeholder 7"/>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8162FEC1-345E-4A17-B2A2-2F5116C5A502}" type="slidenum">
              <a:rPr lang="en-GB"/>
              <a:pPr>
                <a:defRPr/>
              </a:pPr>
              <a:t>‹#›</a:t>
            </a:fld>
            <a:endParaRPr lang="en-GB" dirty="0"/>
          </a:p>
        </p:txBody>
      </p:sp>
    </p:spTree>
    <p:extLst>
      <p:ext uri="{BB962C8B-B14F-4D97-AF65-F5344CB8AC3E}">
        <p14:creationId xmlns:p14="http://schemas.microsoft.com/office/powerpoint/2010/main" val="1243462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4" name="Footer Placeholder 3"/>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10F1432-B94B-4B5B-9D9A-BF20D53B772C}" type="slidenum">
              <a:rPr lang="en-GB"/>
              <a:pPr>
                <a:defRPr/>
              </a:pPr>
              <a:t>‹#›</a:t>
            </a:fld>
            <a:endParaRPr lang="en-GB" dirty="0"/>
          </a:p>
        </p:txBody>
      </p:sp>
    </p:spTree>
    <p:extLst>
      <p:ext uri="{BB962C8B-B14F-4D97-AF65-F5344CB8AC3E}">
        <p14:creationId xmlns:p14="http://schemas.microsoft.com/office/powerpoint/2010/main" val="12640550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3" name="Footer Placeholder 2"/>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ABD2B1AD-EFB9-42E0-8922-DA5995EE056F}" type="slidenum">
              <a:rPr lang="en-GB"/>
              <a:pPr>
                <a:defRPr/>
              </a:pPr>
              <a:t>‹#›</a:t>
            </a:fld>
            <a:endParaRPr lang="en-GB" dirty="0"/>
          </a:p>
        </p:txBody>
      </p:sp>
    </p:spTree>
    <p:extLst>
      <p:ext uri="{BB962C8B-B14F-4D97-AF65-F5344CB8AC3E}">
        <p14:creationId xmlns:p14="http://schemas.microsoft.com/office/powerpoint/2010/main" val="17574296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6"/>
            <a:ext cx="5111750"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4" y="143511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Footer Placeholder 5"/>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97489BC9-F56F-4F9F-A872-8FC1F8066567}" type="slidenum">
              <a:rPr lang="en-GB"/>
              <a:pPr>
                <a:defRPr/>
              </a:pPr>
              <a:t>‹#›</a:t>
            </a:fld>
            <a:endParaRPr lang="en-GB" dirty="0"/>
          </a:p>
        </p:txBody>
      </p:sp>
    </p:spTree>
    <p:extLst>
      <p:ext uri="{BB962C8B-B14F-4D97-AF65-F5344CB8AC3E}">
        <p14:creationId xmlns:p14="http://schemas.microsoft.com/office/powerpoint/2010/main" val="7900745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41"/>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Footer Placeholder 5"/>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DB9641E8-5A7B-4D84-A1B3-5C4B0CCF1207}" type="slidenum">
              <a:rPr lang="en-GB"/>
              <a:pPr>
                <a:defRPr/>
              </a:pPr>
              <a:t>‹#›</a:t>
            </a:fld>
            <a:endParaRPr lang="en-GB" dirty="0"/>
          </a:p>
        </p:txBody>
      </p:sp>
    </p:spTree>
    <p:extLst>
      <p:ext uri="{BB962C8B-B14F-4D97-AF65-F5344CB8AC3E}">
        <p14:creationId xmlns:p14="http://schemas.microsoft.com/office/powerpoint/2010/main" val="20389629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5" name="Footer Placeholder 4"/>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A9FFBF4B-778C-4FC1-8353-8CF0EC7C5784}" type="slidenum">
              <a:rPr lang="en-GB"/>
              <a:pPr>
                <a:defRPr/>
              </a:pPr>
              <a:t>‹#›</a:t>
            </a:fld>
            <a:endParaRPr lang="en-GB" dirty="0"/>
          </a:p>
        </p:txBody>
      </p:sp>
    </p:spTree>
    <p:extLst>
      <p:ext uri="{BB962C8B-B14F-4D97-AF65-F5344CB8AC3E}">
        <p14:creationId xmlns:p14="http://schemas.microsoft.com/office/powerpoint/2010/main" val="39079461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9"/>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5" name="Footer Placeholder 4"/>
          <p:cNvSpPr>
            <a:spLocks noGrp="1"/>
          </p:cNvSpPr>
          <p:nvPr>
            <p:ph type="ftr" sz="quarter" idx="11"/>
          </p:nvPr>
        </p:nvSpPr>
        <p:spPr/>
        <p:txBody>
          <a:bodyPr/>
          <a:lstStyle>
            <a:lvl1pPr fontAlgn="base">
              <a:spcBef>
                <a:spcPct val="0"/>
              </a:spcBef>
              <a:spcAft>
                <a:spcPct val="0"/>
              </a:spcAft>
              <a:defRPr dirty="0">
                <a:latin typeface="Arial" charset="0"/>
              </a:defRPr>
            </a:lvl1pPr>
          </a:lstStyle>
          <a:p>
            <a:pPr>
              <a:defRPr/>
            </a:pPr>
            <a:endParaRPr lang="en-GB"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9CD3CEBE-0AA8-4990-B3BD-073119436088}" type="slidenum">
              <a:rPr lang="en-GB"/>
              <a:pPr>
                <a:defRPr/>
              </a:pPr>
              <a:t>‹#›</a:t>
            </a:fld>
            <a:endParaRPr lang="en-GB" dirty="0"/>
          </a:p>
        </p:txBody>
      </p:sp>
    </p:spTree>
    <p:extLst>
      <p:ext uri="{BB962C8B-B14F-4D97-AF65-F5344CB8AC3E}">
        <p14:creationId xmlns:p14="http://schemas.microsoft.com/office/powerpoint/2010/main" val="1964971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fontAlgn="base">
              <a:spcBef>
                <a:spcPct val="0"/>
              </a:spcBef>
              <a:spcAft>
                <a:spcPct val="0"/>
              </a:spcAft>
              <a:defRPr/>
            </a:pPr>
            <a:endParaRPr lang="en-US" dirty="0">
              <a:solidFill>
                <a:prstClr val="black">
                  <a:lumMod val="65000"/>
                  <a:lumOff val="35000"/>
                </a:prstClr>
              </a:solidFill>
            </a:endParaRPr>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fontAlgn="base">
              <a:spcBef>
                <a:spcPct val="0"/>
              </a:spcBef>
              <a:spcAft>
                <a:spcPct val="0"/>
              </a:spcAft>
              <a:defRPr/>
            </a:pPr>
            <a:endParaRPr lang="en-US" dirty="0">
              <a:solidFill>
                <a:prstClr val="black">
                  <a:lumMod val="65000"/>
                  <a:lumOff val="35000"/>
                </a:prstClr>
              </a:solidFill>
            </a:endParaRPr>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fontAlgn="base">
              <a:spcBef>
                <a:spcPct val="0"/>
              </a:spcBef>
              <a:spcAft>
                <a:spcPct val="0"/>
              </a:spcAft>
              <a:defRPr/>
            </a:pPr>
            <a:fld id="{B077F28B-7FF2-46BC-A5BD-E89DB36CDCBF}" type="slidenum">
              <a:rPr lang="en-US">
                <a:solidFill>
                  <a:prstClr val="black">
                    <a:lumMod val="65000"/>
                    <a:lumOff val="35000"/>
                  </a:prstClr>
                </a:solidFill>
              </a:rPr>
              <a:pPr fontAlgn="base">
                <a:spcBef>
                  <a:spcPct val="0"/>
                </a:spcBef>
                <a:spcAft>
                  <a:spcPct val="0"/>
                </a:spcAft>
                <a:defRPr/>
              </a:pPr>
              <a:t>‹#›</a:t>
            </a:fld>
            <a:endParaRPr lang="en-US" dirty="0">
              <a:solidFill>
                <a:prstClr val="black">
                  <a:lumMod val="65000"/>
                  <a:lumOff val="35000"/>
                </a:prstClr>
              </a:solidFill>
            </a:endParaRPr>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Tree>
    <p:extLst>
      <p:ext uri="{BB962C8B-B14F-4D97-AF65-F5344CB8AC3E}">
        <p14:creationId xmlns:p14="http://schemas.microsoft.com/office/powerpoint/2010/main" val="19262655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Arial" charset="0"/>
        </a:defRPr>
      </a:lvl2pPr>
      <a:lvl3pPr algn="ctr" rtl="0" eaLnBrk="0" fontAlgn="base" hangingPunct="0">
        <a:lnSpc>
          <a:spcPts val="5800"/>
        </a:lnSpc>
        <a:spcBef>
          <a:spcPct val="0"/>
        </a:spcBef>
        <a:spcAft>
          <a:spcPct val="0"/>
        </a:spcAft>
        <a:defRPr sz="5400">
          <a:solidFill>
            <a:schemeClr val="tx2"/>
          </a:solidFill>
          <a:latin typeface="Arial" charset="0"/>
        </a:defRPr>
      </a:lvl3pPr>
      <a:lvl4pPr algn="ctr" rtl="0" eaLnBrk="0" fontAlgn="base" hangingPunct="0">
        <a:lnSpc>
          <a:spcPts val="5800"/>
        </a:lnSpc>
        <a:spcBef>
          <a:spcPct val="0"/>
        </a:spcBef>
        <a:spcAft>
          <a:spcPct val="0"/>
        </a:spcAft>
        <a:defRPr sz="5400">
          <a:solidFill>
            <a:schemeClr val="tx2"/>
          </a:solidFill>
          <a:latin typeface="Arial" charset="0"/>
        </a:defRPr>
      </a:lvl4pPr>
      <a:lvl5pPr algn="ctr" rtl="0" eaLnBrk="0" fontAlgn="base" hangingPunct="0">
        <a:lnSpc>
          <a:spcPts val="5800"/>
        </a:lnSpc>
        <a:spcBef>
          <a:spcPct val="0"/>
        </a:spcBef>
        <a:spcAft>
          <a:spcPct val="0"/>
        </a:spcAft>
        <a:defRPr sz="5400">
          <a:solidFill>
            <a:schemeClr val="tx2"/>
          </a:solidFill>
          <a:latin typeface="Arial" charset="0"/>
        </a:defRPr>
      </a:lvl5pPr>
      <a:lvl6pPr marL="457200" algn="ctr" rtl="0" fontAlgn="base">
        <a:lnSpc>
          <a:spcPts val="5800"/>
        </a:lnSpc>
        <a:spcBef>
          <a:spcPct val="0"/>
        </a:spcBef>
        <a:spcAft>
          <a:spcPct val="0"/>
        </a:spcAft>
        <a:defRPr sz="5400">
          <a:solidFill>
            <a:schemeClr val="tx2"/>
          </a:solidFill>
          <a:latin typeface="Arial" charset="0"/>
        </a:defRPr>
      </a:lvl6pPr>
      <a:lvl7pPr marL="914400" algn="ctr" rtl="0" fontAlgn="base">
        <a:lnSpc>
          <a:spcPts val="5800"/>
        </a:lnSpc>
        <a:spcBef>
          <a:spcPct val="0"/>
        </a:spcBef>
        <a:spcAft>
          <a:spcPct val="0"/>
        </a:spcAft>
        <a:defRPr sz="5400">
          <a:solidFill>
            <a:schemeClr val="tx2"/>
          </a:solidFill>
          <a:latin typeface="Arial" charset="0"/>
        </a:defRPr>
      </a:lvl7pPr>
      <a:lvl8pPr marL="1371600" algn="ctr" rtl="0" fontAlgn="base">
        <a:lnSpc>
          <a:spcPts val="5800"/>
        </a:lnSpc>
        <a:spcBef>
          <a:spcPct val="0"/>
        </a:spcBef>
        <a:spcAft>
          <a:spcPct val="0"/>
        </a:spcAft>
        <a:defRPr sz="5400">
          <a:solidFill>
            <a:schemeClr val="tx2"/>
          </a:solidFill>
          <a:latin typeface="Arial" charset="0"/>
        </a:defRPr>
      </a:lvl8pPr>
      <a:lvl9pPr marL="1828800" algn="ctr" rtl="0" fontAlgn="base">
        <a:lnSpc>
          <a:spcPts val="5800"/>
        </a:lnSpc>
        <a:spcBef>
          <a:spcPct val="0"/>
        </a:spcBef>
        <a:spcAft>
          <a:spcPct val="0"/>
        </a:spcAft>
        <a:defRPr sz="5400">
          <a:solidFill>
            <a:schemeClr val="tx2"/>
          </a:solidFill>
          <a:latin typeface="Arial" charset="0"/>
        </a:defRPr>
      </a:lvl9pPr>
    </p:titleStyle>
    <p:bodyStyle>
      <a:lvl1pPr marL="342900" indent="-342900" algn="l" rtl="0" eaLnBrk="0" fontAlgn="base" hangingPunct="0">
        <a:spcBef>
          <a:spcPct val="20000"/>
        </a:spcBef>
        <a:spcAft>
          <a:spcPct val="0"/>
        </a:spcAft>
        <a:buFont typeface="Arial" pitchFamily="34"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pitchFamily="34"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pitchFamily="34"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48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defRPr>
            </a:lvl1pPr>
          </a:lstStyle>
          <a:p>
            <a:pPr eaLnBrk="0" fontAlgn="base" hangingPunct="0">
              <a:spcBef>
                <a:spcPct val="0"/>
              </a:spcBef>
              <a:spcAft>
                <a:spcPct val="0"/>
              </a:spcAft>
              <a:defRPr/>
            </a:pPr>
            <a:fld id="{73094481-4EF4-41B9-AF1C-5FF7C7D8D0CC}" type="datetime1">
              <a:rPr lang="en-US"/>
              <a:pPr eaLnBrk="0" fontAlgn="base" hangingPunct="0">
                <a:spcBef>
                  <a:spcPct val="0"/>
                </a:spcBef>
                <a:spcAft>
                  <a:spcPct val="0"/>
                </a:spcAft>
                <a:defRPr/>
              </a:pPr>
              <a:t>7/19/2015</a:t>
            </a:fld>
            <a:endParaRPr lang="en-US" dirty="0"/>
          </a:p>
        </p:txBody>
      </p:sp>
      <p:sp>
        <p:nvSpPr>
          <p:cNvPr id="2048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defRPr>
            </a:lvl1pPr>
          </a:lstStyle>
          <a:p>
            <a:pPr eaLnBrk="0" fontAlgn="base" hangingPunct="0">
              <a:spcBef>
                <a:spcPct val="0"/>
              </a:spcBef>
              <a:spcAft>
                <a:spcPct val="0"/>
              </a:spcAft>
              <a:defRPr/>
            </a:pPr>
            <a:endParaRPr lang="en-US" dirty="0"/>
          </a:p>
        </p:txBody>
      </p:sp>
      <p:sp>
        <p:nvSpPr>
          <p:cNvPr id="2048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mn-ea"/>
              </a:defRPr>
            </a:lvl1pPr>
          </a:lstStyle>
          <a:p>
            <a:pPr eaLnBrk="0" fontAlgn="base" hangingPunct="0">
              <a:spcBef>
                <a:spcPct val="0"/>
              </a:spcBef>
              <a:spcAft>
                <a:spcPct val="0"/>
              </a:spcAft>
              <a:defRPr/>
            </a:pPr>
            <a:fld id="{959C5FFE-F2D1-41C8-AA26-0E3012936195}" type="slidenum">
              <a:rPr lang="en-US"/>
              <a:pPr eaLnBrk="0" fontAlgn="base" hangingPunct="0">
                <a:spcBef>
                  <a:spcPct val="0"/>
                </a:spcBef>
                <a:spcAft>
                  <a:spcPct val="0"/>
                </a:spcAft>
                <a:defRPr/>
              </a:pPr>
              <a:t>‹#›</a:t>
            </a:fld>
            <a:endParaRPr lang="en-US" dirty="0"/>
          </a:p>
        </p:txBody>
      </p:sp>
      <p:pic>
        <p:nvPicPr>
          <p:cNvPr id="2055" name="Picture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5989638"/>
            <a:ext cx="9158288"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38891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smtClean="0"/>
              <a:t>Click to edit Master text styles</a:t>
            </a:r>
          </a:p>
          <a:p>
            <a:pPr lvl="1"/>
            <a:r>
              <a:rPr lang="en-ZA" smtClean="0"/>
              <a:t>Second level</a:t>
            </a:r>
          </a:p>
          <a:p>
            <a:pPr lvl="2"/>
            <a:r>
              <a:rPr lang="en-ZA" smtClean="0"/>
              <a:t>Third level</a:t>
            </a:r>
          </a:p>
          <a:p>
            <a:pPr lvl="3"/>
            <a:r>
              <a:rPr lang="en-ZA" smtClean="0"/>
              <a:t>Fourth level</a:t>
            </a:r>
          </a:p>
          <a:p>
            <a:pPr lvl="4"/>
            <a:r>
              <a:rPr lang="en-ZA"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fontAlgn="base">
              <a:spcBef>
                <a:spcPct val="0"/>
              </a:spcBef>
              <a:spcAft>
                <a:spcPct val="0"/>
              </a:spcAft>
              <a:defRPr/>
            </a:pPr>
            <a:endParaRPr lang="en-ZA" dirty="0">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ctr" fontAlgn="base">
              <a:spcBef>
                <a:spcPct val="0"/>
              </a:spcBef>
              <a:spcAft>
                <a:spcPct val="0"/>
              </a:spcAft>
              <a:defRPr/>
            </a:pPr>
            <a:endParaRPr lang="en-ZA" dirty="0">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E3547D6F-D31F-4879-984C-8AF9372FCDB1}" type="slidenum">
              <a:rPr lang="en-ZA">
                <a:solidFill>
                  <a:srgbClr val="000000"/>
                </a:solidFill>
              </a:rPr>
              <a:pPr fontAlgn="base">
                <a:spcBef>
                  <a:spcPct val="0"/>
                </a:spcBef>
                <a:spcAft>
                  <a:spcPct val="0"/>
                </a:spcAft>
                <a:defRPr/>
              </a:pPr>
              <a:t>‹#›</a:t>
            </a:fld>
            <a:endParaRPr lang="en-ZA" dirty="0">
              <a:solidFill>
                <a:srgbClr val="000000"/>
              </a:solidFill>
            </a:endParaRPr>
          </a:p>
        </p:txBody>
      </p:sp>
    </p:spTree>
    <p:extLst>
      <p:ext uri="{BB962C8B-B14F-4D97-AF65-F5344CB8AC3E}">
        <p14:creationId xmlns:p14="http://schemas.microsoft.com/office/powerpoint/2010/main" val="23872836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dirty="0">
                <a:solidFill>
                  <a:prstClr val="black">
                    <a:tint val="75000"/>
                  </a:prstClr>
                </a:solidFill>
                <a:latin typeface="Calibri"/>
              </a:defRPr>
            </a:lvl1pPr>
          </a:lstStyle>
          <a:p>
            <a:pPr>
              <a:defRPr/>
            </a:pPr>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prstClr val="black">
                    <a:tint val="75000"/>
                  </a:prstClr>
                </a:solidFill>
                <a:latin typeface="Calibri"/>
              </a:defRPr>
            </a:lvl1pPr>
          </a:lstStyle>
          <a:p>
            <a:pPr>
              <a:defRPr/>
            </a:pP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2D55F0A8-F0AF-4A95-BB20-CFF366ADE3CD}" type="slidenum">
              <a:rPr lang="en-GB"/>
              <a:pPr>
                <a:defRPr/>
              </a:pPr>
              <a:t>‹#›</a:t>
            </a:fld>
            <a:endParaRPr lang="en-GB" dirty="0"/>
          </a:p>
        </p:txBody>
      </p:sp>
    </p:spTree>
    <p:extLst>
      <p:ext uri="{BB962C8B-B14F-4D97-AF65-F5344CB8AC3E}">
        <p14:creationId xmlns:p14="http://schemas.microsoft.com/office/powerpoint/2010/main" val="56174170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18.jpg"/><Relationship Id="rId5" Type="http://schemas.openxmlformats.org/officeDocument/2006/relationships/image" Target="../media/image7.pn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7.pn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7.png"/><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16.xml"/><Relationship Id="rId5" Type="http://schemas.openxmlformats.org/officeDocument/2006/relationships/image" Target="../media/image24.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114300" y="152400"/>
            <a:ext cx="8858250" cy="3348038"/>
          </a:xfrm>
        </p:spPr>
        <p:txBody>
          <a:bodyPr>
            <a:noAutofit/>
          </a:bodyPr>
          <a:lstStyle/>
          <a:p>
            <a:pPr eaLnBrk="1" fontAlgn="auto" hangingPunct="1">
              <a:lnSpc>
                <a:spcPts val="3500"/>
              </a:lnSpc>
              <a:spcAft>
                <a:spcPts val="0"/>
              </a:spcAft>
              <a:defRPr/>
            </a:pPr>
            <a:r>
              <a:rPr lang="en-US" sz="3200" b="1" dirty="0" smtClean="0">
                <a:solidFill>
                  <a:srgbClr val="3333FF"/>
                </a:solidFill>
                <a:latin typeface="Calibri" pitchFamily="34" charset="0"/>
                <a:cs typeface="Calibri" pitchFamily="34" charset="0"/>
              </a:rPr>
              <a:t>EASTERN AND SOUTHERN AFRICA YOUTH EMPLOYMENT KNOWLEDGE SHARING FORUM</a:t>
            </a:r>
            <a:br>
              <a:rPr lang="en-US" sz="3200" b="1" dirty="0" smtClean="0">
                <a:solidFill>
                  <a:srgbClr val="3333FF"/>
                </a:solidFill>
                <a:latin typeface="Calibri" pitchFamily="34" charset="0"/>
                <a:cs typeface="Calibri" pitchFamily="34" charset="0"/>
              </a:rPr>
            </a:br>
            <a:r>
              <a:rPr lang="en-US" sz="2400" b="1" dirty="0" smtClean="0">
                <a:solidFill>
                  <a:srgbClr val="3333FF"/>
                </a:solidFill>
                <a:latin typeface="Calibri" pitchFamily="34" charset="0"/>
                <a:cs typeface="Calibri" pitchFamily="34" charset="0"/>
              </a:rPr>
              <a:t>HARARE, 19 TO 22 JULY 2015</a:t>
            </a:r>
            <a:br>
              <a:rPr lang="en-US" sz="2400" b="1" dirty="0" smtClean="0">
                <a:solidFill>
                  <a:srgbClr val="3333FF"/>
                </a:solidFill>
                <a:latin typeface="Calibri" pitchFamily="34" charset="0"/>
                <a:cs typeface="Calibri" pitchFamily="34" charset="0"/>
              </a:rPr>
            </a:br>
            <a:r>
              <a:rPr lang="en-US" sz="3200" b="1" dirty="0" smtClean="0">
                <a:solidFill>
                  <a:srgbClr val="3333FF"/>
                </a:solidFill>
                <a:latin typeface="Calibri" pitchFamily="34" charset="0"/>
                <a:cs typeface="Calibri" pitchFamily="34" charset="0"/>
              </a:rPr>
              <a:t/>
            </a:r>
            <a:br>
              <a:rPr lang="en-US" sz="3200" b="1" dirty="0" smtClean="0">
                <a:solidFill>
                  <a:srgbClr val="3333FF"/>
                </a:solidFill>
                <a:latin typeface="Calibri" pitchFamily="34" charset="0"/>
                <a:cs typeface="Calibri" pitchFamily="34" charset="0"/>
              </a:rPr>
            </a:br>
            <a:r>
              <a:rPr lang="en-US" sz="3200" b="1" dirty="0" smtClean="0">
                <a:solidFill>
                  <a:srgbClr val="3333FF"/>
                </a:solidFill>
                <a:latin typeface="Calibri" pitchFamily="34" charset="0"/>
                <a:cs typeface="Calibri" pitchFamily="34" charset="0"/>
              </a:rPr>
              <a:t>Lessons </a:t>
            </a:r>
            <a:r>
              <a:rPr lang="en-US" sz="3200" b="1" dirty="0">
                <a:solidFill>
                  <a:srgbClr val="3333FF"/>
                </a:solidFill>
                <a:latin typeface="Calibri" pitchFamily="34" charset="0"/>
                <a:cs typeface="Calibri" pitchFamily="34" charset="0"/>
              </a:rPr>
              <a:t>from the South Africa Expanded Public Works Programme (</a:t>
            </a:r>
            <a:r>
              <a:rPr lang="en-US" sz="3200" b="1" dirty="0" smtClean="0">
                <a:solidFill>
                  <a:srgbClr val="3333FF"/>
                </a:solidFill>
                <a:latin typeface="Calibri" pitchFamily="34" charset="0"/>
                <a:cs typeface="Calibri" pitchFamily="34" charset="0"/>
              </a:rPr>
              <a:t>EPWP)</a:t>
            </a:r>
            <a:br>
              <a:rPr lang="en-US" sz="3200" b="1" dirty="0" smtClean="0">
                <a:solidFill>
                  <a:srgbClr val="3333FF"/>
                </a:solidFill>
                <a:latin typeface="Calibri" pitchFamily="34" charset="0"/>
                <a:cs typeface="Calibri" pitchFamily="34" charset="0"/>
              </a:rPr>
            </a:br>
            <a:r>
              <a:rPr lang="en-US" sz="2000" b="1" dirty="0" smtClean="0">
                <a:solidFill>
                  <a:srgbClr val="3333FF"/>
                </a:solidFill>
                <a:latin typeface="Calibri" pitchFamily="34" charset="0"/>
                <a:cs typeface="Calibri" pitchFamily="34" charset="0"/>
              </a:rPr>
              <a:t>Presented By Gamelihle Sibanda, ILO Chief Technical Adviser to the EPWP</a:t>
            </a:r>
            <a:endParaRPr lang="en-US" sz="1800" b="1" dirty="0" smtClean="0">
              <a:solidFill>
                <a:srgbClr val="3333FF"/>
              </a:solidFill>
              <a:latin typeface="Calibri" panose="020F0502020204030204" pitchFamily="34" charset="0"/>
            </a:endParaRPr>
          </a:p>
        </p:txBody>
      </p:sp>
      <p:sp>
        <p:nvSpPr>
          <p:cNvPr id="5123" name="Line 4"/>
          <p:cNvSpPr>
            <a:spLocks noChangeShapeType="1"/>
          </p:cNvSpPr>
          <p:nvPr/>
        </p:nvSpPr>
        <p:spPr bwMode="auto">
          <a:xfrm>
            <a:off x="323850" y="3500438"/>
            <a:ext cx="8439150" cy="4762"/>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dirty="0">
              <a:solidFill>
                <a:prstClr val="black"/>
              </a:solidFill>
            </a:endParaRPr>
          </a:p>
        </p:txBody>
      </p:sp>
      <p:pic>
        <p:nvPicPr>
          <p:cNvPr id="5124" name="Picture 6" descr="EPWP letterhead temp-1_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463" y="3756025"/>
            <a:ext cx="67691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13" descr="63-IMG_628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5013325"/>
            <a:ext cx="3527425" cy="1844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6" name="Picture 4" descr="14-EPWP-00825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5013325"/>
            <a:ext cx="2916238" cy="1844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7" name="Picture 5" descr="30 EPWP-ECD- CRECH-009818.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89663" y="5013325"/>
            <a:ext cx="2954337" cy="1844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a:defRPr/>
            </a:pPr>
            <a:fld id="{EAC9F012-FC47-44B1-9BB4-CAACC7494A68}" type="slidenum">
              <a:rPr lang="en-US" smtClean="0">
                <a:solidFill>
                  <a:prstClr val="black">
                    <a:lumMod val="65000"/>
                    <a:lumOff val="35000"/>
                  </a:prstClr>
                </a:solidFill>
              </a:rPr>
              <a:pPr>
                <a:defRPr/>
              </a:pPr>
              <a:t>1</a:t>
            </a:fld>
            <a:endParaRPr lang="en-US" dirty="0">
              <a:solidFill>
                <a:prstClr val="black">
                  <a:lumMod val="65000"/>
                  <a:lumOff val="35000"/>
                </a:prstClr>
              </a:solidFill>
            </a:endParaRPr>
          </a:p>
        </p:txBody>
      </p:sp>
      <p:pic>
        <p:nvPicPr>
          <p:cNvPr id="9" name="Picture 4" descr="ILO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5028" y="4081462"/>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66576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b="1" dirty="0" smtClean="0">
                <a:solidFill>
                  <a:srgbClr val="3333FF"/>
                </a:solidFill>
                <a:latin typeface="Calibri" pitchFamily="34" charset="0"/>
                <a:cs typeface="Arial" pitchFamily="34" charset="0"/>
              </a:rPr>
              <a:t>Outline</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2">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 name="Rectangle 1"/>
          <p:cNvSpPr/>
          <p:nvPr/>
        </p:nvSpPr>
        <p:spPr>
          <a:xfrm>
            <a:off x="285750" y="849451"/>
            <a:ext cx="8591550" cy="6340197"/>
          </a:xfrm>
          <a:prstGeom prst="rect">
            <a:avLst/>
          </a:prstGeom>
        </p:spPr>
        <p:txBody>
          <a:bodyPr wrap="square">
            <a:spAutoFit/>
          </a:bodyPr>
          <a:lstStyle/>
          <a:p>
            <a:r>
              <a:rPr lang="en-ZA" sz="2000" b="1" dirty="0">
                <a:solidFill>
                  <a:srgbClr val="000000"/>
                </a:solidFill>
                <a:latin typeface="Calibri" panose="020F0502020204030204" pitchFamily="34" charset="0"/>
                <a:cs typeface="Calibri" panose="020F0502020204030204" pitchFamily="34" charset="0"/>
              </a:rPr>
              <a:t>BACKGROUND OF EPWP</a:t>
            </a:r>
          </a:p>
          <a:p>
            <a:pPr marL="800100" lvl="1" indent="-342900">
              <a:buFont typeface="Wingdings" panose="05000000000000000000" pitchFamily="2" charset="2"/>
              <a:buChar char="q"/>
            </a:pPr>
            <a:r>
              <a:rPr lang="en-US" sz="2000" dirty="0">
                <a:solidFill>
                  <a:srgbClr val="000000"/>
                </a:solidFill>
                <a:latin typeface="Calibri" panose="020F0502020204030204" pitchFamily="34" charset="0"/>
                <a:cs typeface="Calibri" panose="020F0502020204030204" pitchFamily="34" charset="0"/>
              </a:rPr>
              <a:t>Origin of EPWP</a:t>
            </a:r>
          </a:p>
          <a:p>
            <a:pPr marL="800100" lvl="1" indent="-342900">
              <a:buFont typeface="Wingdings" panose="05000000000000000000" pitchFamily="2" charset="2"/>
              <a:buChar char="q"/>
            </a:pPr>
            <a:r>
              <a:rPr lang="en-US" sz="2000" dirty="0" smtClean="0">
                <a:solidFill>
                  <a:srgbClr val="000000"/>
                </a:solidFill>
                <a:latin typeface="Calibri" panose="020F0502020204030204" pitchFamily="34" charset="0"/>
                <a:cs typeface="Calibri" panose="020F0502020204030204" pitchFamily="34" charset="0"/>
              </a:rPr>
              <a:t>The </a:t>
            </a:r>
            <a:r>
              <a:rPr lang="en-US" sz="2000" dirty="0">
                <a:solidFill>
                  <a:srgbClr val="000000"/>
                </a:solidFill>
                <a:latin typeface="Calibri" panose="020F0502020204030204" pitchFamily="34" charset="0"/>
                <a:cs typeface="Calibri" panose="020F0502020204030204" pitchFamily="34" charset="0"/>
              </a:rPr>
              <a:t>“Trilemma” facing EPWP</a:t>
            </a:r>
          </a:p>
          <a:p>
            <a:pPr marL="800100" lvl="1" indent="-342900">
              <a:buFont typeface="Wingdings" panose="05000000000000000000" pitchFamily="2" charset="2"/>
              <a:buChar char="q"/>
            </a:pPr>
            <a:r>
              <a:rPr lang="en-ZA" sz="2000" kern="0" dirty="0" smtClean="0">
                <a:solidFill>
                  <a:srgbClr val="000000"/>
                </a:solidFill>
                <a:latin typeface="Calibri" pitchFamily="34" charset="0"/>
                <a:cs typeface="Calibri" pitchFamily="34" charset="0"/>
              </a:rPr>
              <a:t>Facts about the EPWP</a:t>
            </a:r>
          </a:p>
          <a:p>
            <a:pPr marL="800100" lvl="1" indent="-342900">
              <a:buFont typeface="Wingdings" panose="05000000000000000000" pitchFamily="2" charset="2"/>
              <a:buChar char="q"/>
            </a:pPr>
            <a:r>
              <a:rPr lang="en-ZA" sz="2000" kern="0" dirty="0" smtClean="0">
                <a:solidFill>
                  <a:srgbClr val="000000"/>
                </a:solidFill>
                <a:latin typeface="Calibri" pitchFamily="34" charset="0"/>
                <a:cs typeface="Calibri" pitchFamily="34" charset="0"/>
              </a:rPr>
              <a:t>EPWP Universal Principles</a:t>
            </a:r>
          </a:p>
          <a:p>
            <a:pPr marL="800100" lvl="1" indent="-342900">
              <a:buFont typeface="Wingdings" panose="05000000000000000000" pitchFamily="2" charset="2"/>
              <a:buChar char="q"/>
            </a:pPr>
            <a:r>
              <a:rPr lang="en-US" sz="2000" kern="0" dirty="0" smtClean="0">
                <a:solidFill>
                  <a:srgbClr val="000000"/>
                </a:solidFill>
                <a:latin typeface="Calibri" pitchFamily="34" charset="0"/>
                <a:cs typeface="Calibri" pitchFamily="34" charset="0"/>
              </a:rPr>
              <a:t>Targeting of Participants in EPWP Phase 3 </a:t>
            </a:r>
          </a:p>
          <a:p>
            <a:endParaRPr lang="en-ZA" sz="2000" b="1" dirty="0">
              <a:solidFill>
                <a:srgbClr val="000000"/>
              </a:solidFill>
              <a:latin typeface="Calibri" panose="020F0502020204030204" pitchFamily="34" charset="0"/>
              <a:cs typeface="Calibri" panose="020F0502020204030204" pitchFamily="34" charset="0"/>
            </a:endParaRPr>
          </a:p>
          <a:p>
            <a:r>
              <a:rPr lang="en-ZA" sz="2000" b="1" dirty="0" smtClean="0">
                <a:solidFill>
                  <a:srgbClr val="000000"/>
                </a:solidFill>
                <a:latin typeface="Calibri" panose="020F0502020204030204" pitchFamily="34" charset="0"/>
                <a:cs typeface="Calibri" panose="020F0502020204030204" pitchFamily="34" charset="0"/>
              </a:rPr>
              <a:t>YOUTH EMPLOYMENT</a:t>
            </a:r>
            <a:endParaRPr lang="en-ZA" sz="2000" b="1" dirty="0">
              <a:solidFill>
                <a:srgbClr val="000000"/>
              </a:solidFill>
              <a:latin typeface="Calibri" panose="020F0502020204030204" pitchFamily="34" charset="0"/>
              <a:cs typeface="Calibri" panose="020F0502020204030204" pitchFamily="34" charset="0"/>
            </a:endParaRP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National Development Plan Employment Scenarios</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Youth Employment Projections</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Examples of EPWP Programmes in the four Sectors</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Case studies</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Outcomes and Mitigation</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Challenges and Mitigation</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Replicability and Upscaling</a:t>
            </a:r>
          </a:p>
          <a:p>
            <a:pPr marL="800100" lvl="1" indent="-342900">
              <a:buFont typeface="Wingdings" panose="05000000000000000000" pitchFamily="2" charset="2"/>
              <a:buChar char="q"/>
            </a:pPr>
            <a:r>
              <a:rPr lang="en-ZA" sz="2000" dirty="0" smtClean="0">
                <a:solidFill>
                  <a:srgbClr val="000000"/>
                </a:solidFill>
                <a:latin typeface="Calibri" panose="020F0502020204030204" pitchFamily="34" charset="0"/>
                <a:cs typeface="Calibri" panose="020F0502020204030204" pitchFamily="34" charset="0"/>
              </a:rPr>
              <a:t>Sustainability</a:t>
            </a:r>
            <a:endParaRPr lang="en-ZA" sz="2000" dirty="0">
              <a:solidFill>
                <a:srgbClr val="000000"/>
              </a:solidFill>
              <a:latin typeface="Calibri" panose="020F0502020204030204" pitchFamily="34" charset="0"/>
              <a:cs typeface="Calibri" panose="020F0502020204030204" pitchFamily="34" charset="0"/>
            </a:endParaRPr>
          </a:p>
          <a:p>
            <a:pPr lvl="2"/>
            <a:endParaRPr lang="en-ZA" sz="1300" b="1" dirty="0">
              <a:solidFill>
                <a:srgbClr val="000000"/>
              </a:solidFill>
              <a:latin typeface="Calibri" panose="020F0502020204030204" pitchFamily="34" charset="0"/>
              <a:cs typeface="Calibri" panose="020F0502020204030204" pitchFamily="34" charset="0"/>
            </a:endParaRPr>
          </a:p>
          <a:p>
            <a:pPr marL="800100" lvl="1" indent="-342900">
              <a:buFont typeface="Wingdings" panose="05000000000000000000" pitchFamily="2" charset="2"/>
              <a:buChar char="q"/>
            </a:pPr>
            <a:endParaRPr lang="en-ZA" sz="1300" b="1" dirty="0">
              <a:solidFill>
                <a:srgbClr val="000000"/>
              </a:solidFill>
              <a:latin typeface="Calibri" panose="020F0502020204030204" pitchFamily="34" charset="0"/>
              <a:cs typeface="Calibri" panose="020F0502020204030204" pitchFamily="34" charset="0"/>
            </a:endParaRPr>
          </a:p>
          <a:p>
            <a:r>
              <a:rPr lang="en-ZA" sz="1200" b="1" dirty="0">
                <a:solidFill>
                  <a:srgbClr val="2D2DB9"/>
                </a:solidFill>
                <a:latin typeface="Trebuchet MS" pitchFamily="34" charset="0"/>
              </a:rPr>
              <a:t/>
            </a:r>
            <a:br>
              <a:rPr lang="en-ZA" sz="1200" b="1" dirty="0">
                <a:solidFill>
                  <a:srgbClr val="2D2DB9"/>
                </a:solidFill>
                <a:latin typeface="Trebuchet MS" pitchFamily="34" charset="0"/>
              </a:rPr>
            </a:br>
            <a:endParaRPr lang="en-US" sz="1200" kern="0" dirty="0">
              <a:solidFill>
                <a:srgbClr val="000000"/>
              </a:solidFill>
              <a:latin typeface="Calibri" pitchFamily="34" charset="0"/>
              <a:cs typeface="Calibri" pitchFamily="34" charset="0"/>
            </a:endParaRPr>
          </a:p>
          <a:p>
            <a:pPr marL="342900" indent="-342900">
              <a:buFont typeface="Wingdings" panose="05000000000000000000" pitchFamily="2" charset="2"/>
              <a:buChar char="q"/>
            </a:pPr>
            <a:endParaRPr lang="en-US" sz="1200" dirty="0">
              <a:solidFill>
                <a:srgbClr val="000000"/>
              </a:solidFill>
              <a:latin typeface="Calibri" panose="020F0502020204030204" pitchFamily="34" charset="0"/>
              <a:cs typeface="Calibri" panose="020F0502020204030204" pitchFamily="34" charset="0"/>
            </a:endParaRPr>
          </a:p>
          <a:p>
            <a:pPr marL="342900" indent="-342900" algn="just">
              <a:buClr>
                <a:srgbClr val="FFC000"/>
              </a:buClr>
              <a:buFont typeface="Wingdings" pitchFamily="2" charset="2"/>
              <a:buChar char="q"/>
            </a:pPr>
            <a:endParaRPr lang="en-ZA" sz="1200" dirty="0">
              <a:solidFill>
                <a:srgbClr val="000000"/>
              </a:solidFill>
              <a:latin typeface="Calibri" pitchFamily="34" charset="0"/>
            </a:endParaRPr>
          </a:p>
          <a:p>
            <a:pPr marL="342900" indent="-342900" algn="just">
              <a:buClr>
                <a:srgbClr val="FFC000"/>
              </a:buClr>
              <a:buFont typeface="Wingdings" pitchFamily="2" charset="2"/>
              <a:buChar char="q"/>
            </a:pPr>
            <a:endParaRPr lang="en-ZA" sz="1200" dirty="0">
              <a:solidFill>
                <a:srgbClr val="000000"/>
              </a:solidFill>
              <a:latin typeface="Calibri" pitchFamily="34" charset="0"/>
            </a:endParaRPr>
          </a:p>
        </p:txBody>
      </p:sp>
    </p:spTree>
    <p:extLst>
      <p:ext uri="{BB962C8B-B14F-4D97-AF65-F5344CB8AC3E}">
        <p14:creationId xmlns:p14="http://schemas.microsoft.com/office/powerpoint/2010/main" val="22806717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333375"/>
            <a:ext cx="7772400" cy="3429000"/>
          </a:xfrm>
          <a:noFill/>
        </p:spPr>
        <p:txBody>
          <a:bodyPr/>
          <a:lstStyle/>
          <a:p>
            <a:pPr lvl="0" eaLnBrk="1" hangingPunct="1">
              <a:spcBef>
                <a:spcPct val="50000"/>
              </a:spcBef>
            </a:pPr>
            <a:r>
              <a:rPr lang="en-ZA" sz="2800" b="1" kern="1200" dirty="0" smtClean="0">
                <a:solidFill>
                  <a:srgbClr val="3333FF"/>
                </a:solidFill>
                <a:latin typeface="Calibri" panose="020F0502020204030204" pitchFamily="34" charset="0"/>
              </a:rPr>
              <a:t>EPWP BACKGROUND</a:t>
            </a:r>
            <a:r>
              <a:rPr lang="en-ZA" sz="2800" b="1" kern="1200" dirty="0">
                <a:solidFill>
                  <a:srgbClr val="3333FF"/>
                </a:solidFill>
                <a:latin typeface="Calibri" panose="020F0502020204030204" pitchFamily="34" charset="0"/>
              </a:rPr>
              <a:t/>
            </a:r>
            <a:br>
              <a:rPr lang="en-ZA" sz="2800" b="1" kern="1200" dirty="0">
                <a:solidFill>
                  <a:srgbClr val="3333FF"/>
                </a:solidFill>
                <a:latin typeface="Calibri" panose="020F0502020204030204" pitchFamily="34" charset="0"/>
              </a:rPr>
            </a:br>
            <a:endParaRPr lang="en-US" sz="4800" b="1" dirty="0" smtClean="0">
              <a:solidFill>
                <a:srgbClr val="3333FF"/>
              </a:solidFill>
              <a:latin typeface="Calibri" panose="020F0502020204030204" pitchFamily="34" charset="0"/>
            </a:endParaRPr>
          </a:p>
        </p:txBody>
      </p:sp>
      <p:sp>
        <p:nvSpPr>
          <p:cNvPr id="2051" name="Line 3"/>
          <p:cNvSpPr>
            <a:spLocks noChangeShapeType="1"/>
          </p:cNvSpPr>
          <p:nvPr/>
        </p:nvSpPr>
        <p:spPr bwMode="auto">
          <a:xfrm>
            <a:off x="533400" y="990600"/>
            <a:ext cx="8229600"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ZA" sz="2400" dirty="0">
              <a:solidFill>
                <a:srgbClr val="000000"/>
              </a:solidFill>
            </a:endParaRPr>
          </a:p>
        </p:txBody>
      </p:sp>
      <p:sp>
        <p:nvSpPr>
          <p:cNvPr id="2052" name="Line 4"/>
          <p:cNvSpPr>
            <a:spLocks noChangeShapeType="1"/>
          </p:cNvSpPr>
          <p:nvPr/>
        </p:nvSpPr>
        <p:spPr bwMode="auto">
          <a:xfrm>
            <a:off x="468313" y="3068638"/>
            <a:ext cx="8229600"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ZA" sz="2400" dirty="0">
              <a:solidFill>
                <a:srgbClr val="000000"/>
              </a:solidFill>
            </a:endParaRPr>
          </a:p>
        </p:txBody>
      </p:sp>
      <p:pic>
        <p:nvPicPr>
          <p:cNvPr id="2054" name="Picture 6" descr="EPWP letterhead temp-1_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429000"/>
            <a:ext cx="7570787"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0584" y="375443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05312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Origin of EPWP</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4</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2">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 name="Rectangle 1"/>
          <p:cNvSpPr/>
          <p:nvPr/>
        </p:nvSpPr>
        <p:spPr>
          <a:xfrm>
            <a:off x="285750" y="849451"/>
            <a:ext cx="8591550" cy="5262979"/>
          </a:xfrm>
          <a:prstGeom prst="rect">
            <a:avLst/>
          </a:prstGeom>
        </p:spPr>
        <p:txBody>
          <a:bodyPr wrap="square">
            <a:spAutoFit/>
          </a:bodyPr>
          <a:lstStyle/>
          <a:p>
            <a:pPr marL="342900" indent="-342900">
              <a:buClr>
                <a:srgbClr val="FF0000"/>
              </a:buClr>
              <a:buFont typeface="Wingdings" panose="05000000000000000000" pitchFamily="2" charset="2"/>
              <a:buChar char="q"/>
            </a:pPr>
            <a:r>
              <a:rPr lang="en-ZA" sz="2400" dirty="0"/>
              <a:t>Post the second democratic election challenges: unemployment; poverty; inequality, low skills base and poor social services.</a:t>
            </a:r>
          </a:p>
          <a:p>
            <a:pPr marL="342900" indent="-342900">
              <a:buClr>
                <a:srgbClr val="FF0000"/>
              </a:buClr>
              <a:buFont typeface="Wingdings" panose="05000000000000000000" pitchFamily="2" charset="2"/>
              <a:buChar char="q"/>
            </a:pPr>
            <a:r>
              <a:rPr lang="en-ZA" sz="2400" dirty="0" smtClean="0"/>
              <a:t>At </a:t>
            </a:r>
            <a:r>
              <a:rPr lang="en-ZA" sz="2400" dirty="0"/>
              <a:t>the Growth and Development Summit (GDS) in June 2003, Government, Business and Labour agreed government expenditure be targeted for employment-intensive programmes through the EPWP.</a:t>
            </a:r>
          </a:p>
          <a:p>
            <a:pPr marL="342900" indent="-342900">
              <a:buClr>
                <a:srgbClr val="FF0000"/>
              </a:buClr>
              <a:buFont typeface="Wingdings" panose="05000000000000000000" pitchFamily="2" charset="2"/>
              <a:buChar char="q"/>
            </a:pPr>
            <a:r>
              <a:rPr lang="en-ZA" sz="2400" dirty="0" smtClean="0"/>
              <a:t>Although </a:t>
            </a:r>
            <a:r>
              <a:rPr lang="en-ZA" sz="2400" dirty="0"/>
              <a:t>the Basic Income Grant (BIG) was policy instrument envisaged to respond to unemployment challenges. Government preferred to link productive work with income transfer.</a:t>
            </a:r>
          </a:p>
          <a:p>
            <a:pPr marL="342900" indent="-342900">
              <a:buClr>
                <a:srgbClr val="FF0000"/>
              </a:buClr>
              <a:buFont typeface="Wingdings" panose="05000000000000000000" pitchFamily="2" charset="2"/>
              <a:buChar char="q"/>
            </a:pPr>
            <a:r>
              <a:rPr lang="en-ZA" sz="2400" dirty="0" smtClean="0"/>
              <a:t>Cabinet </a:t>
            </a:r>
            <a:r>
              <a:rPr lang="en-ZA" sz="2400" dirty="0"/>
              <a:t>approved the conceptual framework for EPWP in November 2003. The programme aimed drawing significant numbers of the unemployed into productive work and that these workers gain skills while they work, and thus take an important step to get out of the pool of those who are marginalised</a:t>
            </a:r>
            <a:r>
              <a:rPr lang="en-ZA" sz="2400" dirty="0" smtClean="0"/>
              <a:t>.</a:t>
            </a:r>
            <a:endParaRPr lang="en-ZA" sz="2600" dirty="0"/>
          </a:p>
        </p:txBody>
      </p:sp>
      <p:pic>
        <p:nvPicPr>
          <p:cNvPr id="9" name="Picture 4" descr="ILO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4038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001000" cy="685800"/>
          </a:xfrm>
        </p:spPr>
        <p:txBody>
          <a:bodyPr>
            <a:normAutofit fontScale="90000"/>
          </a:bodyPr>
          <a:lstStyle/>
          <a:p>
            <a:r>
              <a:rPr lang="en-US" sz="4000" b="1" dirty="0" smtClean="0">
                <a:solidFill>
                  <a:srgbClr val="3333FF"/>
                </a:solidFill>
                <a:latin typeface="Calibri"/>
                <a:cs typeface="Calibri"/>
              </a:rPr>
              <a:t>THE “TRILEMMA” FACING EPWP</a:t>
            </a:r>
            <a:endParaRPr lang="en-US" sz="4000" b="1" dirty="0">
              <a:solidFill>
                <a:srgbClr val="3333FF"/>
              </a:solidFill>
              <a:latin typeface="Calibri"/>
              <a:cs typeface="Calibri"/>
            </a:endParaRPr>
          </a:p>
        </p:txBody>
      </p:sp>
      <p:graphicFrame>
        <p:nvGraphicFramePr>
          <p:cNvPr id="4" name="Content Placeholder 3"/>
          <p:cNvGraphicFramePr>
            <a:graphicFrameLocks noGrp="1"/>
          </p:cNvGraphicFramePr>
          <p:nvPr>
            <p:ph idx="1"/>
          </p:nvPr>
        </p:nvGraphicFramePr>
        <p:xfrm>
          <a:off x="152400" y="731838"/>
          <a:ext cx="8839200" cy="4144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p:cNvSpPr txBox="1">
            <a:spLocks/>
          </p:cNvSpPr>
          <p:nvPr/>
        </p:nvSpPr>
        <p:spPr>
          <a:xfrm>
            <a:off x="76200" y="1371600"/>
            <a:ext cx="2286000" cy="4648200"/>
          </a:xfrm>
          <a:prstGeom prst="rect">
            <a:avLst/>
          </a:prstGeom>
        </p:spPr>
        <p:txBody>
          <a:bodyPr vert="horz" lIns="91440" tIns="45720" rIns="91440" bIns="45720" rtlCol="0" anchor="ctr">
            <a:normAutofit/>
          </a:bodyPr>
          <a:lstStyle/>
          <a:p>
            <a:pPr algn="ctr" defTabSz="457200">
              <a:spcBef>
                <a:spcPct val="0"/>
              </a:spcBef>
              <a:defRPr/>
            </a:pPr>
            <a:r>
              <a:rPr lang="en-US" sz="2000" b="1" dirty="0">
                <a:solidFill>
                  <a:srgbClr val="000000"/>
                </a:solidFill>
                <a:latin typeface="Calibri"/>
                <a:ea typeface="+mj-ea"/>
                <a:cs typeface="Calibri"/>
              </a:rPr>
              <a:t>EPWP’s development contribution comes through providing all three of these outcomes- but there are trade-offs involved when one tries to maximize one</a:t>
            </a:r>
          </a:p>
          <a:p>
            <a:pPr algn="ctr" defTabSz="457200">
              <a:spcBef>
                <a:spcPct val="0"/>
              </a:spcBef>
              <a:defRPr/>
            </a:pPr>
            <a:endParaRPr lang="en-US" sz="2000" b="1" dirty="0">
              <a:solidFill>
                <a:srgbClr val="000000"/>
              </a:solidFill>
              <a:latin typeface="Calibri"/>
              <a:ea typeface="+mj-ea"/>
              <a:cs typeface="Calibri"/>
            </a:endParaRPr>
          </a:p>
        </p:txBody>
      </p:sp>
      <p:sp>
        <p:nvSpPr>
          <p:cNvPr id="6" name="Line 3"/>
          <p:cNvSpPr>
            <a:spLocks noChangeShapeType="1"/>
          </p:cNvSpPr>
          <p:nvPr/>
        </p:nvSpPr>
        <p:spPr bwMode="auto">
          <a:xfrm>
            <a:off x="0" y="609600"/>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7" name="TextBox 6"/>
          <p:cNvSpPr txBox="1"/>
          <p:nvPr/>
        </p:nvSpPr>
        <p:spPr>
          <a:xfrm>
            <a:off x="6705600" y="2011501"/>
            <a:ext cx="2286000" cy="2554545"/>
          </a:xfrm>
          <a:prstGeom prst="rect">
            <a:avLst/>
          </a:prstGeom>
          <a:noFill/>
        </p:spPr>
        <p:txBody>
          <a:bodyPr wrap="square" rtlCol="0">
            <a:spAutoFit/>
          </a:bodyPr>
          <a:lstStyle/>
          <a:p>
            <a:pPr algn="ctr"/>
            <a:r>
              <a:rPr lang="en-US" sz="2000" b="1" dirty="0">
                <a:solidFill>
                  <a:srgbClr val="000000"/>
                </a:solidFill>
                <a:latin typeface="Calibri"/>
                <a:cs typeface="Calibri"/>
              </a:rPr>
              <a:t>For different sub-programmes and sectors the balance between these three outcomes varies quite considerably</a:t>
            </a:r>
          </a:p>
          <a:p>
            <a:endParaRPr lang="en-US" sz="2000" dirty="0">
              <a:solidFill>
                <a:srgbClr val="000000"/>
              </a:solidFill>
            </a:endParaRPr>
          </a:p>
        </p:txBody>
      </p:sp>
      <p:sp>
        <p:nvSpPr>
          <p:cNvPr id="8" name="Title 1"/>
          <p:cNvSpPr txBox="1">
            <a:spLocks/>
          </p:cNvSpPr>
          <p:nvPr/>
        </p:nvSpPr>
        <p:spPr>
          <a:xfrm>
            <a:off x="1981200" y="4876800"/>
            <a:ext cx="5562600" cy="1295400"/>
          </a:xfrm>
          <a:prstGeom prst="rect">
            <a:avLst/>
          </a:prstGeom>
        </p:spPr>
        <p:txBody>
          <a:bodyPr vert="horz" lIns="91440" tIns="45720" rIns="91440" bIns="45720" rtlCol="0" anchor="ctr">
            <a:normAutofit/>
          </a:bodyPr>
          <a:lstStyle/>
          <a:p>
            <a:pPr algn="ctr" defTabSz="457200">
              <a:spcBef>
                <a:spcPct val="0"/>
              </a:spcBef>
              <a:defRPr/>
            </a:pPr>
            <a:r>
              <a:rPr lang="en-US" sz="2000" b="1" dirty="0">
                <a:solidFill>
                  <a:srgbClr val="000000"/>
                </a:solidFill>
                <a:latin typeface="Calibri"/>
                <a:ea typeface="+mj-ea"/>
                <a:cs typeface="Calibri"/>
              </a:rPr>
              <a:t>Increasing one output- results in decreases in the other- the nature of these trade-offs differ between Sectors and Sub-programmes</a:t>
            </a:r>
          </a:p>
        </p:txBody>
      </p:sp>
      <p:pic>
        <p:nvPicPr>
          <p:cNvPr id="9" name="Picture 4" descr="ILO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8998871"/>
      </p:ext>
    </p:extLst>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FACTS ABOUT THE EPWP</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6</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876823"/>
            <a:ext cx="84963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r>
              <a:rPr lang="en-ZA" sz="2400" dirty="0" smtClean="0"/>
              <a:t>It </a:t>
            </a:r>
            <a:r>
              <a:rPr lang="en-ZA" sz="2400" dirty="0"/>
              <a:t>makes systematic use of public expenditure to stimulate productive employment through application of labour-intensive methods in provision of </a:t>
            </a:r>
            <a:r>
              <a:rPr lang="en-ZA" sz="2400" dirty="0" smtClean="0"/>
              <a:t>services and assets</a:t>
            </a:r>
          </a:p>
          <a:p>
            <a:pPr marL="342900" indent="-342900">
              <a:buClr>
                <a:srgbClr val="FF0000"/>
              </a:buClr>
              <a:buFont typeface="Wingdings" panose="05000000000000000000" pitchFamily="2" charset="2"/>
              <a:buChar char="q"/>
            </a:pPr>
            <a:r>
              <a:rPr lang="en-GB" sz="2400" dirty="0"/>
              <a:t>Major strength - is that it is not donor funded; it leverages regular </a:t>
            </a:r>
            <a:r>
              <a:rPr lang="en-GB" sz="2400" dirty="0" smtClean="0"/>
              <a:t>government budget</a:t>
            </a:r>
            <a:endParaRPr lang="en-GB" sz="2400" dirty="0"/>
          </a:p>
          <a:p>
            <a:pPr marL="342900" indent="-342900">
              <a:buClr>
                <a:srgbClr val="FF0000"/>
              </a:buClr>
              <a:buFont typeface="Wingdings" panose="05000000000000000000" pitchFamily="2" charset="2"/>
              <a:buChar char="q"/>
            </a:pPr>
            <a:r>
              <a:rPr lang="en-GB" sz="2400" dirty="0" smtClean="0"/>
              <a:t>It operates </a:t>
            </a:r>
            <a:r>
              <a:rPr lang="en-GB" sz="2400" dirty="0"/>
              <a:t>in four sectors; Infrastructure, Environment and Culture, Social and Non State </a:t>
            </a:r>
            <a:r>
              <a:rPr lang="en-GB" sz="2400" dirty="0" smtClean="0"/>
              <a:t>sectors</a:t>
            </a:r>
            <a:endParaRPr lang="en-GB" sz="2400" dirty="0"/>
          </a:p>
          <a:p>
            <a:pPr marL="342900" indent="-342900">
              <a:buClr>
                <a:srgbClr val="FF0000"/>
              </a:buClr>
              <a:buFont typeface="Wingdings" panose="05000000000000000000" pitchFamily="2" charset="2"/>
              <a:buChar char="q"/>
            </a:pPr>
            <a:r>
              <a:rPr lang="en-GB" sz="2400" dirty="0"/>
              <a:t>It is implemented by public entities in all spheres of government</a:t>
            </a:r>
          </a:p>
          <a:p>
            <a:pPr marL="342900" indent="-342900">
              <a:buClr>
                <a:srgbClr val="FF0000"/>
              </a:buClr>
              <a:buFont typeface="Wingdings" panose="05000000000000000000" pitchFamily="2" charset="2"/>
              <a:buChar char="q"/>
            </a:pPr>
            <a:r>
              <a:rPr lang="en-GB" sz="2400" dirty="0" smtClean="0"/>
              <a:t>National </a:t>
            </a:r>
            <a:r>
              <a:rPr lang="en-GB" sz="2400" dirty="0"/>
              <a:t>ministries, provincial departments and local authorities are expected to prioritise the programme in their day to day </a:t>
            </a:r>
            <a:r>
              <a:rPr lang="en-GB" sz="2400" dirty="0" smtClean="0"/>
              <a:t>initiatives</a:t>
            </a:r>
          </a:p>
          <a:p>
            <a:pPr marL="342900" lvl="1" indent="-342900">
              <a:buClr>
                <a:srgbClr val="FF0000"/>
              </a:buClr>
              <a:buFont typeface="Wingdings" panose="05000000000000000000" pitchFamily="2" charset="2"/>
              <a:buChar char="q"/>
            </a:pPr>
            <a:r>
              <a:rPr lang="en-GB" altLang="en-US" sz="2400" dirty="0"/>
              <a:t>Overall coordination by EPWP unit in Department of Public Works, including policy framework, reporting, monitoring and </a:t>
            </a:r>
            <a:r>
              <a:rPr lang="en-GB" altLang="en-US" sz="2400" dirty="0" smtClean="0"/>
              <a:t>evaluation – overall link to office of Deputy President</a:t>
            </a:r>
            <a:endParaRPr lang="en-ZA" sz="20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428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FACTS ABOUT THE EPWP – THE FOUR SECTORS</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7</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extLst>
              <p:ext uri="{D42A27DB-BD31-4B8C-83A1-F6EECF244321}">
                <p14:modId xmlns:p14="http://schemas.microsoft.com/office/powerpoint/2010/main" val="1199791255"/>
              </p:ext>
            </p:extLst>
          </p:nvPr>
        </p:nvGraphicFramePr>
        <p:xfrm>
          <a:off x="76200" y="948978"/>
          <a:ext cx="8991600" cy="4922520"/>
        </p:xfrm>
        <a:graphic>
          <a:graphicData uri="http://schemas.openxmlformats.org/drawingml/2006/table">
            <a:tbl>
              <a:tblPr firstRow="1" bandRow="1">
                <a:tableStyleId>{5C22544A-7EE6-4342-B048-85BDC9FD1C3A}</a:tableStyleId>
              </a:tblPr>
              <a:tblGrid>
                <a:gridCol w="2023110"/>
                <a:gridCol w="3971290"/>
                <a:gridCol w="2997200"/>
              </a:tblGrid>
              <a:tr h="533400">
                <a:tc>
                  <a:txBody>
                    <a:bodyPr/>
                    <a:lstStyle/>
                    <a:p>
                      <a:pPr algn="l"/>
                      <a:r>
                        <a:rPr lang="en-US" sz="2000" dirty="0" smtClean="0"/>
                        <a:t>SECTOR</a:t>
                      </a:r>
                      <a:endParaRPr lang="en-US" sz="2000" dirty="0"/>
                    </a:p>
                  </a:txBody>
                  <a:tcPr/>
                </a:tc>
                <a:tc>
                  <a:txBody>
                    <a:bodyPr/>
                    <a:lstStyle/>
                    <a:p>
                      <a:pPr algn="l"/>
                      <a:r>
                        <a:rPr lang="en-US" sz="2000" dirty="0" smtClean="0"/>
                        <a:t>ACTIVITIES</a:t>
                      </a:r>
                      <a:endParaRPr lang="en-US" sz="2000" dirty="0"/>
                    </a:p>
                  </a:txBody>
                  <a:tcPr/>
                </a:tc>
                <a:tc>
                  <a:txBody>
                    <a:bodyPr/>
                    <a:lstStyle/>
                    <a:p>
                      <a:pPr algn="l"/>
                      <a:r>
                        <a:rPr lang="en-US" sz="2000" dirty="0" smtClean="0"/>
                        <a:t>AUTHORITIES</a:t>
                      </a:r>
                      <a:endParaRPr lang="en-US" sz="2000" dirty="0"/>
                    </a:p>
                  </a:txBody>
                  <a:tcPr/>
                </a:tc>
              </a:tr>
              <a:tr h="731520">
                <a:tc>
                  <a:txBody>
                    <a:bodyPr/>
                    <a:lstStyle/>
                    <a:p>
                      <a:r>
                        <a:rPr lang="en-US" sz="1850" dirty="0" smtClean="0"/>
                        <a:t>Infrastructure</a:t>
                      </a:r>
                      <a:endParaRPr lang="en-US" sz="1850" dirty="0"/>
                    </a:p>
                  </a:txBody>
                  <a:tcPr/>
                </a:tc>
                <a:tc>
                  <a:txBody>
                    <a:bodyPr/>
                    <a:lstStyle/>
                    <a:p>
                      <a:r>
                        <a:rPr lang="en-US" sz="1850" dirty="0" smtClean="0"/>
                        <a:t>Construction, rehabilitation and maintenance</a:t>
                      </a:r>
                      <a:r>
                        <a:rPr lang="en-US" sz="1850" baseline="0" dirty="0" smtClean="0"/>
                        <a:t> of roads, water services, sanitation, public housing, schools etc</a:t>
                      </a:r>
                      <a:endParaRPr lang="en-US" sz="1850" dirty="0"/>
                    </a:p>
                  </a:txBody>
                  <a:tcPr/>
                </a:tc>
                <a:tc>
                  <a:txBody>
                    <a:bodyPr/>
                    <a:lstStyle/>
                    <a:p>
                      <a:r>
                        <a:rPr lang="en-US" sz="1850" dirty="0" smtClean="0"/>
                        <a:t>Departments</a:t>
                      </a:r>
                      <a:r>
                        <a:rPr lang="en-US" sz="1850" baseline="0" dirty="0" smtClean="0"/>
                        <a:t> of Transport, Water Affairs, Human Settlements (Housing), Education</a:t>
                      </a:r>
                      <a:endParaRPr lang="en-US" sz="1850" dirty="0"/>
                    </a:p>
                  </a:txBody>
                  <a:tcPr/>
                </a:tc>
              </a:tr>
              <a:tr h="731520">
                <a:tc>
                  <a:txBody>
                    <a:bodyPr/>
                    <a:lstStyle/>
                    <a:p>
                      <a:r>
                        <a:rPr lang="en-US" sz="1850" dirty="0" smtClean="0"/>
                        <a:t>Social </a:t>
                      </a:r>
                      <a:endParaRPr lang="en-US" sz="1850" dirty="0"/>
                    </a:p>
                  </a:txBody>
                  <a:tcPr/>
                </a:tc>
                <a:tc>
                  <a:txBody>
                    <a:bodyPr/>
                    <a:lstStyle/>
                    <a:p>
                      <a:r>
                        <a:rPr lang="en-US" sz="1850" dirty="0" smtClean="0"/>
                        <a:t>Home based</a:t>
                      </a:r>
                      <a:r>
                        <a:rPr lang="en-US" sz="1850" baseline="0" dirty="0" smtClean="0"/>
                        <a:t> care, Early Childhood Development</a:t>
                      </a:r>
                      <a:endParaRPr lang="en-US" sz="1850" dirty="0"/>
                    </a:p>
                  </a:txBody>
                  <a:tcPr/>
                </a:tc>
                <a:tc>
                  <a:txBody>
                    <a:bodyPr/>
                    <a:lstStyle/>
                    <a:p>
                      <a:r>
                        <a:rPr lang="en-US" sz="1850" dirty="0" smtClean="0"/>
                        <a:t>Dept. of Social Development, Health and Education</a:t>
                      </a:r>
                      <a:endParaRPr lang="en-US" sz="1850" dirty="0"/>
                    </a:p>
                  </a:txBody>
                  <a:tcPr/>
                </a:tc>
              </a:tr>
              <a:tr h="731520">
                <a:tc>
                  <a:txBody>
                    <a:bodyPr/>
                    <a:lstStyle/>
                    <a:p>
                      <a:r>
                        <a:rPr lang="en-US" sz="1850" dirty="0" smtClean="0"/>
                        <a:t>Environmental</a:t>
                      </a:r>
                      <a:endParaRPr lang="en-US" sz="1850" dirty="0"/>
                    </a:p>
                  </a:txBody>
                  <a:tcPr/>
                </a:tc>
                <a:tc>
                  <a:txBody>
                    <a:bodyPr/>
                    <a:lstStyle/>
                    <a:p>
                      <a:r>
                        <a:rPr lang="en-US" sz="1850" dirty="0" smtClean="0"/>
                        <a:t>Protection of forests</a:t>
                      </a:r>
                      <a:r>
                        <a:rPr lang="en-US" sz="1850" baseline="0" dirty="0" smtClean="0"/>
                        <a:t> and parks, waste management, cleaning public spaces, fire prevention, removal of invasive species</a:t>
                      </a:r>
                      <a:endParaRPr lang="en-US" sz="1850" dirty="0"/>
                    </a:p>
                  </a:txBody>
                  <a:tcPr/>
                </a:tc>
                <a:tc>
                  <a:txBody>
                    <a:bodyPr/>
                    <a:lstStyle/>
                    <a:p>
                      <a:r>
                        <a:rPr lang="en-US" sz="1850" dirty="0" smtClean="0"/>
                        <a:t>Dept</a:t>
                      </a:r>
                      <a:r>
                        <a:rPr lang="en-US" sz="1850" baseline="0" dirty="0" smtClean="0"/>
                        <a:t> of Environmental Affairs, Water Affairs, Forestry</a:t>
                      </a:r>
                      <a:endParaRPr lang="en-US" sz="1850" dirty="0"/>
                    </a:p>
                  </a:txBody>
                  <a:tcPr/>
                </a:tc>
              </a:tr>
              <a:tr h="731520">
                <a:tc>
                  <a:txBody>
                    <a:bodyPr/>
                    <a:lstStyle/>
                    <a:p>
                      <a:r>
                        <a:rPr lang="en-US" sz="1850" dirty="0" smtClean="0"/>
                        <a:t>Non-state</a:t>
                      </a:r>
                      <a:endParaRPr lang="en-US" sz="1850" dirty="0"/>
                    </a:p>
                  </a:txBody>
                  <a:tcPr/>
                </a:tc>
                <a:tc>
                  <a:txBody>
                    <a:bodyPr/>
                    <a:lstStyle/>
                    <a:p>
                      <a:r>
                        <a:rPr lang="en-US" sz="1850" dirty="0" smtClean="0"/>
                        <a:t>Community driven-</a:t>
                      </a:r>
                      <a:r>
                        <a:rPr lang="en-US" sz="1850" baseline="0" dirty="0" smtClean="0"/>
                        <a:t> generally cross cutting, health, education, small infrastructure, environment</a:t>
                      </a:r>
                      <a:endParaRPr lang="en-US" sz="1850" dirty="0"/>
                    </a:p>
                  </a:txBody>
                  <a:tcPr/>
                </a:tc>
                <a:tc>
                  <a:txBody>
                    <a:bodyPr/>
                    <a:lstStyle/>
                    <a:p>
                      <a:r>
                        <a:rPr lang="en-US" sz="1850" dirty="0" smtClean="0"/>
                        <a:t>Implementation by</a:t>
                      </a:r>
                      <a:r>
                        <a:rPr lang="en-US" sz="1850" baseline="0" dirty="0" smtClean="0"/>
                        <a:t> NGOs and community based organisations with funding from government</a:t>
                      </a:r>
                      <a:endParaRPr lang="en-US" sz="1850" dirty="0"/>
                    </a:p>
                  </a:txBody>
                  <a:tcPr/>
                </a:tc>
              </a:tr>
            </a:tbl>
          </a:graphicData>
        </a:graphic>
      </p:graphicFrame>
    </p:spTree>
    <p:extLst>
      <p:ext uri="{BB962C8B-B14F-4D97-AF65-F5344CB8AC3E}">
        <p14:creationId xmlns:p14="http://schemas.microsoft.com/office/powerpoint/2010/main" val="3437653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FACTS ABOUT THE EPWP</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8</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496300" cy="78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r>
              <a:rPr lang="en-ZA" sz="2650" dirty="0" smtClean="0"/>
              <a:t> </a:t>
            </a:r>
            <a:r>
              <a:rPr lang="en-ZA" sz="2600" dirty="0" smtClean="0"/>
              <a:t>Target of 1 </a:t>
            </a:r>
            <a:r>
              <a:rPr lang="en-ZA" sz="2600" dirty="0"/>
              <a:t>million work opportunities in Phase 1 of the EPWP (2004/05 – 2008/09</a:t>
            </a:r>
            <a:r>
              <a:rPr lang="en-ZA" sz="2600" dirty="0" smtClean="0"/>
              <a:t>) achieved a year ahead of time</a:t>
            </a:r>
          </a:p>
          <a:p>
            <a:pPr marL="342900" indent="-342900">
              <a:buClr>
                <a:srgbClr val="FF0000"/>
              </a:buClr>
              <a:buFont typeface="Wingdings" panose="05000000000000000000" pitchFamily="2" charset="2"/>
              <a:buChar char="q"/>
            </a:pPr>
            <a:r>
              <a:rPr lang="en-ZA" sz="2600" dirty="0" smtClean="0"/>
              <a:t>Targeted 4.5 </a:t>
            </a:r>
            <a:r>
              <a:rPr lang="en-ZA" sz="2600" dirty="0"/>
              <a:t>million work opportunities in Phase 2 (2009/10 – 2013/14) and </a:t>
            </a:r>
            <a:r>
              <a:rPr lang="en-ZA" sz="2600" dirty="0" smtClean="0"/>
              <a:t>achieved </a:t>
            </a:r>
            <a:r>
              <a:rPr lang="en-ZA" sz="2600" dirty="0"/>
              <a:t>over 4 </a:t>
            </a:r>
            <a:r>
              <a:rPr lang="en-ZA" sz="2600" dirty="0" smtClean="0"/>
              <a:t>million</a:t>
            </a:r>
          </a:p>
          <a:p>
            <a:pPr marL="342900" indent="-342900">
              <a:buClr>
                <a:srgbClr val="FF0000"/>
              </a:buClr>
              <a:buFont typeface="Wingdings" panose="05000000000000000000" pitchFamily="2" charset="2"/>
              <a:buChar char="q"/>
            </a:pPr>
            <a:r>
              <a:rPr lang="en-ZA" sz="2600" dirty="0" smtClean="0"/>
              <a:t>Target </a:t>
            </a:r>
            <a:r>
              <a:rPr lang="en-ZA" sz="2600" dirty="0"/>
              <a:t>for Phase 3 (2014/15 – 2018/19) </a:t>
            </a:r>
            <a:r>
              <a:rPr lang="en-ZA" sz="2600" dirty="0" smtClean="0"/>
              <a:t>up-scaled </a:t>
            </a:r>
            <a:r>
              <a:rPr lang="en-ZA" sz="2600" dirty="0"/>
              <a:t>to 6.0 million work opportunities </a:t>
            </a:r>
            <a:r>
              <a:rPr lang="en-GB" sz="2600" dirty="0"/>
              <a:t>or 2.5 million Full Time Equivalent (person years) or 585 million workerdays</a:t>
            </a:r>
            <a:r>
              <a:rPr lang="en-GB" sz="2600" dirty="0" smtClean="0"/>
              <a:t>.</a:t>
            </a:r>
          </a:p>
          <a:p>
            <a:pPr marL="342900" indent="-342900">
              <a:buClr>
                <a:srgbClr val="FF0000"/>
              </a:buClr>
              <a:buFont typeface="Wingdings" panose="05000000000000000000" pitchFamily="2" charset="2"/>
              <a:buChar char="q"/>
            </a:pPr>
            <a:r>
              <a:rPr lang="en-GB" sz="2600" dirty="0" smtClean="0"/>
              <a:t>Over </a:t>
            </a:r>
            <a:r>
              <a:rPr lang="en-GB" sz="2600" dirty="0"/>
              <a:t>the next five years the programme is expected to inject over US$ 4.5 billion into local economies in the form of </a:t>
            </a:r>
            <a:r>
              <a:rPr lang="en-GB" sz="2600" dirty="0" smtClean="0"/>
              <a:t>wages – both urban and rural</a:t>
            </a:r>
          </a:p>
          <a:p>
            <a:pPr marL="342900" indent="-342900">
              <a:buClr>
                <a:srgbClr val="FF0000"/>
              </a:buClr>
              <a:buFont typeface="Wingdings" panose="05000000000000000000" pitchFamily="2" charset="2"/>
              <a:buChar char="q"/>
            </a:pPr>
            <a:r>
              <a:rPr lang="en-GB" sz="2600" dirty="0"/>
              <a:t>And upgrade skills through accredited and non accredited training to enhance future employability</a:t>
            </a:r>
          </a:p>
          <a:p>
            <a:pPr marL="1257300" lvl="2" indent="-342900" algn="just">
              <a:buFont typeface="Wingdings" pitchFamily="2" charset="2"/>
              <a:buChar char="v"/>
            </a:pPr>
            <a:endParaRPr lang="en-US" sz="2000" dirty="0">
              <a:solidFill>
                <a:srgbClr val="000000"/>
              </a:solidFill>
              <a:latin typeface="Calibri"/>
              <a:ea typeface="MS Gothic"/>
              <a:cs typeface="Times New Roman"/>
            </a:endParaRPr>
          </a:p>
          <a:p>
            <a:pPr marL="342900" indent="-342900" algn="just">
              <a:buFont typeface="Wingdings" pitchFamily="2" charset="2"/>
              <a:buChar char="q"/>
            </a:pPr>
            <a:endParaRPr lang="en-GB" sz="2000" dirty="0">
              <a:solidFill>
                <a:srgbClr val="000000"/>
              </a:solidFill>
              <a:latin typeface="Calibri" pitchFamily="34" charset="0"/>
              <a:ea typeface="MS Mincho"/>
              <a:cs typeface="Calibri" pitchFamily="34" charset="0"/>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185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OBJECTIVES OF EPWP PHASE 3</a:t>
            </a:r>
            <a:endParaRPr lang="en-US" sz="2800" b="1" dirty="0">
              <a:solidFill>
                <a:srgbClr val="3333FF"/>
              </a:solidFill>
              <a:latin typeface="Calibri" pitchFamily="34" charset="0"/>
              <a:cs typeface="Arial" pitchFamily="34" charset="0"/>
            </a:endParaRP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9</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520700" y="1268413"/>
            <a:ext cx="7561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defRPr/>
            </a:pPr>
            <a:endParaRPr lang="en-US" sz="2400" dirty="0">
              <a:solidFill>
                <a:srgbClr val="000000"/>
              </a:solidFill>
              <a:latin typeface="Lucida Grande" pitchFamily="124" charset="0"/>
            </a:endParaRPr>
          </a:p>
        </p:txBody>
      </p:sp>
      <p:sp>
        <p:nvSpPr>
          <p:cNvPr id="2" name="Rectangle 1"/>
          <p:cNvSpPr/>
          <p:nvPr/>
        </p:nvSpPr>
        <p:spPr>
          <a:xfrm>
            <a:off x="381001" y="1564922"/>
            <a:ext cx="8381999" cy="2763834"/>
          </a:xfrm>
          <a:prstGeom prst="rect">
            <a:avLst/>
          </a:prstGeom>
        </p:spPr>
        <p:txBody>
          <a:bodyPr wrap="square">
            <a:spAutoFit/>
          </a:bodyPr>
          <a:lstStyle/>
          <a:p>
            <a:pPr marL="342900" indent="-342900" algn="just" fontAlgn="base">
              <a:spcBef>
                <a:spcPct val="20000"/>
              </a:spcBef>
              <a:spcAft>
                <a:spcPct val="0"/>
              </a:spcAft>
              <a:buClr>
                <a:srgbClr val="FF872D"/>
              </a:buClr>
              <a:defRPr/>
            </a:pPr>
            <a:r>
              <a:rPr lang="en-US" sz="2000" dirty="0">
                <a:solidFill>
                  <a:prstClr val="black"/>
                </a:solidFill>
                <a:latin typeface="Arial" pitchFamily="34" charset="0"/>
              </a:rPr>
              <a:t>For the EPWP to be effective and achieve the vision set out in the NDP it is proposed that the EPWP has </a:t>
            </a:r>
            <a:r>
              <a:rPr lang="en-US" sz="2000" i="1" dirty="0">
                <a:solidFill>
                  <a:prstClr val="black"/>
                </a:solidFill>
                <a:latin typeface="Arial" pitchFamily="34" charset="0"/>
              </a:rPr>
              <a:t>a clear and limited mandate. </a:t>
            </a:r>
          </a:p>
          <a:p>
            <a:pPr marL="342900" indent="-342900" algn="just" fontAlgn="base">
              <a:spcBef>
                <a:spcPct val="20000"/>
              </a:spcBef>
              <a:spcAft>
                <a:spcPct val="0"/>
              </a:spcAft>
              <a:buClr>
                <a:srgbClr val="FF872D"/>
              </a:buClr>
              <a:buFont typeface="Wingdings" pitchFamily="2" charset="2"/>
              <a:buChar char="q"/>
              <a:defRPr/>
            </a:pPr>
            <a:endParaRPr lang="en-US" i="1" dirty="0">
              <a:solidFill>
                <a:prstClr val="black"/>
              </a:solidFill>
              <a:latin typeface="Arial" pitchFamily="34" charset="0"/>
            </a:endParaRPr>
          </a:p>
          <a:p>
            <a:pPr algn="ctr"/>
            <a:r>
              <a:rPr lang="en-US" sz="2800" b="1" i="1" dirty="0">
                <a:solidFill>
                  <a:srgbClr val="000000"/>
                </a:solidFill>
                <a:latin typeface="Calibri"/>
                <a:cs typeface="Calibri"/>
              </a:rPr>
              <a:t>“</a:t>
            </a:r>
            <a:r>
              <a:rPr lang="en-GB" sz="2800" b="1" i="1" dirty="0">
                <a:solidFill>
                  <a:srgbClr val="000000"/>
                </a:solidFill>
                <a:latin typeface="Calibri"/>
                <a:cs typeface="Calibri"/>
              </a:rPr>
              <a:t>To provide work opportunities and income support to poor and unemployed people through the labour-intensive delivery of public and community assets and services, thereby contributing to development.”</a:t>
            </a:r>
            <a:r>
              <a:rPr lang="en-US" sz="2800" b="1" dirty="0">
                <a:solidFill>
                  <a:srgbClr val="000000"/>
                </a:solidFill>
                <a:latin typeface="Calibri"/>
                <a:cs typeface="Calibri"/>
              </a:rPr>
              <a:t> </a:t>
            </a:r>
          </a:p>
        </p:txBody>
      </p:sp>
      <p:pic>
        <p:nvPicPr>
          <p:cNvPr id="10"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067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23813"/>
            <a:ext cx="8569325" cy="700088"/>
          </a:xfrm>
        </p:spPr>
        <p:txBody>
          <a:bodyPr/>
          <a:lstStyle/>
          <a:p>
            <a:pPr>
              <a:defRPr/>
            </a:pPr>
            <a:r>
              <a:rPr lang="en-US" sz="2800" b="1" dirty="0" smtClean="0">
                <a:solidFill>
                  <a:srgbClr val="3333FF"/>
                </a:solidFill>
                <a:latin typeface="Calibri" pitchFamily="34" charset="0"/>
                <a:cs typeface="Arial" pitchFamily="34" charset="0"/>
              </a:rPr>
              <a:t>EPWP Phase 3 Universal Principles</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10</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685800"/>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graphicFrame>
        <p:nvGraphicFramePr>
          <p:cNvPr id="3" name="Diagram 2"/>
          <p:cNvGraphicFramePr/>
          <p:nvPr>
            <p:extLst>
              <p:ext uri="{D42A27DB-BD31-4B8C-83A1-F6EECF244321}">
                <p14:modId xmlns:p14="http://schemas.microsoft.com/office/powerpoint/2010/main" val="2160898714"/>
              </p:ext>
            </p:extLst>
          </p:nvPr>
        </p:nvGraphicFramePr>
        <p:xfrm>
          <a:off x="323850" y="685800"/>
          <a:ext cx="8439150" cy="53514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4" descr="ILO 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003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0" y="23813"/>
            <a:ext cx="9144000" cy="700088"/>
          </a:xfrm>
        </p:spPr>
        <p:txBody>
          <a:bodyPr/>
          <a:lstStyle/>
          <a:p>
            <a:pPr>
              <a:defRPr/>
            </a:pPr>
            <a:r>
              <a:rPr lang="en-US" sz="2800" b="1" dirty="0" smtClean="0">
                <a:solidFill>
                  <a:srgbClr val="3333FF"/>
                </a:solidFill>
                <a:latin typeface="Calibri" pitchFamily="34" charset="0"/>
                <a:cs typeface="Arial" pitchFamily="34" charset="0"/>
              </a:rPr>
              <a:t>TARGETING OF PARTICIPANTS IN EPWP PHASE 3 </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11</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685800"/>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 name="Rectangle 1"/>
          <p:cNvSpPr/>
          <p:nvPr/>
        </p:nvSpPr>
        <p:spPr>
          <a:xfrm>
            <a:off x="228600" y="839245"/>
            <a:ext cx="8382000" cy="4524315"/>
          </a:xfrm>
          <a:prstGeom prst="rect">
            <a:avLst/>
          </a:prstGeom>
        </p:spPr>
        <p:txBody>
          <a:bodyPr wrap="square">
            <a:spAutoFit/>
          </a:bodyPr>
          <a:lstStyle/>
          <a:p>
            <a:pPr marL="342900" indent="-342900">
              <a:buClr>
                <a:srgbClr val="FF0000"/>
              </a:buClr>
              <a:buFont typeface="Wingdings" panose="05000000000000000000" pitchFamily="2" charset="2"/>
              <a:buChar char="q"/>
              <a:tabLst>
                <a:tab pos="-90170" algn="l"/>
                <a:tab pos="0" algn="l"/>
                <a:tab pos="457200" algn="l"/>
              </a:tabLst>
            </a:pPr>
            <a:r>
              <a:rPr lang="en-GB" sz="3200" dirty="0"/>
              <a:t>The EPWP </a:t>
            </a:r>
            <a:r>
              <a:rPr lang="en-GB" sz="3200" dirty="0" smtClean="0"/>
              <a:t>targets </a:t>
            </a:r>
            <a:r>
              <a:rPr lang="en-GB" sz="3200" dirty="0"/>
              <a:t>the poor and unemployed </a:t>
            </a:r>
            <a:endParaRPr lang="en-GB" sz="3200" dirty="0" smtClean="0"/>
          </a:p>
          <a:p>
            <a:pPr marL="342900" indent="-342900">
              <a:buClr>
                <a:srgbClr val="FF0000"/>
              </a:buClr>
              <a:buFont typeface="Wingdings" panose="05000000000000000000" pitchFamily="2" charset="2"/>
              <a:buChar char="q"/>
              <a:tabLst>
                <a:tab pos="-90170" algn="l"/>
                <a:tab pos="0" algn="l"/>
                <a:tab pos="457200" algn="l"/>
              </a:tabLst>
            </a:pPr>
            <a:r>
              <a:rPr lang="en-US" sz="3200" dirty="0" smtClean="0"/>
              <a:t>Targeting done </a:t>
            </a:r>
            <a:r>
              <a:rPr lang="en-US" sz="3200" dirty="0"/>
              <a:t>through a combination of:</a:t>
            </a:r>
          </a:p>
          <a:p>
            <a:pPr marL="914400" lvl="3" indent="-457200">
              <a:buClr>
                <a:srgbClr val="FF0000"/>
              </a:buClr>
              <a:buFont typeface="Wingdings" panose="05000000000000000000" pitchFamily="2" charset="2"/>
              <a:buChar char="§"/>
              <a:tabLst>
                <a:tab pos="-90170" algn="l"/>
                <a:tab pos="0" algn="l"/>
                <a:tab pos="457200" algn="l"/>
              </a:tabLst>
            </a:pPr>
            <a:r>
              <a:rPr lang="en-US" sz="2800" b="1" dirty="0" smtClean="0"/>
              <a:t>Geographical </a:t>
            </a:r>
            <a:r>
              <a:rPr lang="en-US" sz="2800" b="1" dirty="0"/>
              <a:t>Targeting</a:t>
            </a:r>
            <a:r>
              <a:rPr lang="en-US" sz="2800" dirty="0"/>
              <a:t>: Focus on poor communities and those with high number of unemployed</a:t>
            </a:r>
          </a:p>
          <a:p>
            <a:pPr marL="914400" lvl="3" indent="-457200">
              <a:buClr>
                <a:srgbClr val="FF0000"/>
              </a:buClr>
              <a:buFont typeface="Wingdings" panose="05000000000000000000" pitchFamily="2" charset="2"/>
              <a:buChar char="§"/>
              <a:tabLst>
                <a:tab pos="-90170" algn="l"/>
                <a:tab pos="0" algn="l"/>
                <a:tab pos="457200" algn="l"/>
              </a:tabLst>
            </a:pPr>
            <a:r>
              <a:rPr lang="en-US" sz="2800" b="1" dirty="0" smtClean="0"/>
              <a:t>Self-Targeting</a:t>
            </a:r>
            <a:r>
              <a:rPr lang="en-US" sz="2800" dirty="0"/>
              <a:t>: Through the EPWP Minimum wage rate</a:t>
            </a:r>
          </a:p>
          <a:p>
            <a:pPr marL="914400" lvl="3" indent="-457200">
              <a:buClr>
                <a:srgbClr val="FF0000"/>
              </a:buClr>
              <a:buFont typeface="Wingdings" panose="05000000000000000000" pitchFamily="2" charset="2"/>
              <a:buChar char="§"/>
              <a:tabLst>
                <a:tab pos="-90170" algn="l"/>
                <a:tab pos="0" algn="l"/>
                <a:tab pos="457200" algn="l"/>
              </a:tabLst>
            </a:pPr>
            <a:r>
              <a:rPr lang="en-US" sz="2800" b="1" dirty="0" smtClean="0"/>
              <a:t>Community </a:t>
            </a:r>
            <a:r>
              <a:rPr lang="en-US" sz="2800" b="1" dirty="0"/>
              <a:t>Targeting</a:t>
            </a:r>
            <a:r>
              <a:rPr lang="en-US" sz="2800" dirty="0"/>
              <a:t>: Community selects those most in need through based on transparent criteria and </a:t>
            </a:r>
            <a:r>
              <a:rPr lang="en-US" sz="2800" dirty="0" smtClean="0"/>
              <a:t>process</a:t>
            </a:r>
            <a:endParaRPr lang="en-GB" sz="2400" dirty="0">
              <a:solidFill>
                <a:srgbClr val="000000"/>
              </a:solidFill>
              <a:latin typeface="Calibri" pitchFamily="34" charset="0"/>
              <a:ea typeface="MS Mincho"/>
              <a:cs typeface="Calibri" pitchFamily="34" charset="0"/>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87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23813"/>
            <a:ext cx="8569325" cy="700088"/>
          </a:xfrm>
        </p:spPr>
        <p:txBody>
          <a:bodyPr/>
          <a:lstStyle/>
          <a:p>
            <a:pPr>
              <a:defRPr/>
            </a:pPr>
            <a:r>
              <a:rPr lang="en-US" sz="2800" b="1" dirty="0">
                <a:solidFill>
                  <a:srgbClr val="3333FF"/>
                </a:solidFill>
                <a:latin typeface="Calibri" pitchFamily="34" charset="0"/>
                <a:cs typeface="Arial" pitchFamily="34" charset="0"/>
              </a:rPr>
              <a:t>TARGETING OF PARTICIPANTS </a:t>
            </a:r>
            <a:r>
              <a:rPr lang="en-US" sz="2800" b="1" dirty="0" smtClean="0">
                <a:solidFill>
                  <a:srgbClr val="3333FF"/>
                </a:solidFill>
                <a:latin typeface="Calibri" pitchFamily="34" charset="0"/>
                <a:cs typeface="Arial" pitchFamily="34" charset="0"/>
              </a:rPr>
              <a:t>BY DEMOGRAPHICS</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12</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685800"/>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 name="Rectangle 1"/>
          <p:cNvSpPr/>
          <p:nvPr/>
        </p:nvSpPr>
        <p:spPr>
          <a:xfrm>
            <a:off x="457200" y="914401"/>
            <a:ext cx="8153400" cy="3477875"/>
          </a:xfrm>
          <a:prstGeom prst="rect">
            <a:avLst/>
          </a:prstGeom>
        </p:spPr>
        <p:txBody>
          <a:bodyPr wrap="square">
            <a:spAutoFit/>
          </a:bodyPr>
          <a:lstStyle/>
          <a:p>
            <a:pPr marL="342900" indent="-342900" algn="just" fontAlgn="base">
              <a:spcBef>
                <a:spcPct val="20000"/>
              </a:spcBef>
              <a:spcAft>
                <a:spcPct val="0"/>
              </a:spcAft>
              <a:buClr>
                <a:srgbClr val="FF0000"/>
              </a:buClr>
              <a:buFont typeface="Wingdings" pitchFamily="2" charset="2"/>
              <a:buChar char="q"/>
              <a:defRPr/>
            </a:pPr>
            <a:r>
              <a:rPr lang="en-GB" sz="2800" dirty="0"/>
              <a:t>Targeting of vulnerable groups</a:t>
            </a:r>
          </a:p>
          <a:p>
            <a:pPr lvl="2" algn="just" fontAlgn="base">
              <a:spcBef>
                <a:spcPct val="20000"/>
              </a:spcBef>
              <a:spcAft>
                <a:spcPct val="0"/>
              </a:spcAft>
              <a:buClr>
                <a:srgbClr val="FF872D"/>
              </a:buClr>
              <a:defRPr/>
            </a:pPr>
            <a:endParaRPr lang="en-GB" sz="2000" dirty="0">
              <a:solidFill>
                <a:srgbClr val="000000"/>
              </a:solidFill>
              <a:latin typeface="Calibri" pitchFamily="34" charset="0"/>
              <a:ea typeface="MS Mincho"/>
              <a:cs typeface="Calibri" pitchFamily="34" charset="0"/>
            </a:endParaRPr>
          </a:p>
          <a:p>
            <a:pPr lvl="2" algn="just" fontAlgn="base">
              <a:spcBef>
                <a:spcPct val="20000"/>
              </a:spcBef>
              <a:spcAft>
                <a:spcPct val="0"/>
              </a:spcAft>
              <a:buClr>
                <a:srgbClr val="FF872D"/>
              </a:buClr>
              <a:defRPr/>
            </a:pPr>
            <a:r>
              <a:rPr lang="en-GB" sz="2000" dirty="0">
                <a:solidFill>
                  <a:srgbClr val="000000"/>
                </a:solidFill>
                <a:latin typeface="Calibri" pitchFamily="34" charset="0"/>
                <a:ea typeface="MS Mincho"/>
                <a:cs typeface="Calibri" pitchFamily="34" charset="0"/>
              </a:rPr>
              <a:t>       </a:t>
            </a:r>
          </a:p>
          <a:p>
            <a:pPr algn="just" fontAlgn="base">
              <a:spcBef>
                <a:spcPct val="20000"/>
              </a:spcBef>
              <a:spcAft>
                <a:spcPct val="0"/>
              </a:spcAft>
              <a:buClr>
                <a:srgbClr val="FF872D"/>
              </a:buClr>
              <a:defRPr/>
            </a:pPr>
            <a:endParaRPr lang="en-GB" sz="2000" dirty="0">
              <a:solidFill>
                <a:srgbClr val="000000"/>
              </a:solidFill>
              <a:latin typeface="Calibri" pitchFamily="34" charset="0"/>
              <a:ea typeface="MS Mincho"/>
              <a:cs typeface="Calibri" pitchFamily="34" charset="0"/>
            </a:endParaRPr>
          </a:p>
          <a:p>
            <a:pPr marL="800100" lvl="1" indent="-342900" algn="just" fontAlgn="base">
              <a:spcBef>
                <a:spcPct val="20000"/>
              </a:spcBef>
              <a:spcAft>
                <a:spcPct val="0"/>
              </a:spcAft>
              <a:buClr>
                <a:srgbClr val="FF872D"/>
              </a:buClr>
              <a:buFont typeface="Wingdings" pitchFamily="2" charset="2"/>
              <a:buChar char="v"/>
              <a:defRPr/>
            </a:pPr>
            <a:endParaRPr lang="en-GB" sz="2000" dirty="0">
              <a:solidFill>
                <a:srgbClr val="000000"/>
              </a:solidFill>
              <a:latin typeface="Calibri" pitchFamily="34" charset="0"/>
              <a:ea typeface="MS Mincho"/>
              <a:cs typeface="Calibri" pitchFamily="34" charset="0"/>
            </a:endParaRPr>
          </a:p>
          <a:p>
            <a:pPr marL="342900" indent="-342900" algn="just" fontAlgn="base">
              <a:spcBef>
                <a:spcPct val="20000"/>
              </a:spcBef>
              <a:spcAft>
                <a:spcPct val="0"/>
              </a:spcAft>
              <a:buClr>
                <a:srgbClr val="FF872D"/>
              </a:buClr>
              <a:buFont typeface="Wingdings" pitchFamily="2" charset="2"/>
              <a:buChar char="q"/>
              <a:defRPr/>
            </a:pPr>
            <a:endParaRPr lang="en-GB" sz="2000" dirty="0">
              <a:solidFill>
                <a:srgbClr val="000000"/>
              </a:solidFill>
              <a:latin typeface="Calibri" pitchFamily="34" charset="0"/>
              <a:ea typeface="MS Mincho"/>
              <a:cs typeface="Calibri" pitchFamily="34" charset="0"/>
            </a:endParaRPr>
          </a:p>
          <a:p>
            <a:pPr marL="342900" indent="-342900" algn="just" fontAlgn="base">
              <a:spcBef>
                <a:spcPct val="20000"/>
              </a:spcBef>
              <a:spcAft>
                <a:spcPct val="0"/>
              </a:spcAft>
              <a:buClr>
                <a:srgbClr val="FF872D"/>
              </a:buClr>
              <a:buFont typeface="Wingdings" pitchFamily="2" charset="2"/>
              <a:buChar char="q"/>
              <a:defRPr/>
            </a:pPr>
            <a:endParaRPr lang="en-GB" sz="2000" dirty="0">
              <a:solidFill>
                <a:srgbClr val="000000"/>
              </a:solidFill>
              <a:latin typeface="Calibri" pitchFamily="34" charset="0"/>
              <a:ea typeface="MS Mincho"/>
              <a:cs typeface="Calibri" pitchFamily="34" charset="0"/>
            </a:endParaRPr>
          </a:p>
          <a:p>
            <a:pPr marL="342900" indent="-342900" algn="just" fontAlgn="base">
              <a:spcBef>
                <a:spcPct val="20000"/>
              </a:spcBef>
              <a:spcAft>
                <a:spcPct val="0"/>
              </a:spcAft>
              <a:buClr>
                <a:srgbClr val="FF872D"/>
              </a:buClr>
              <a:buFont typeface="Wingdings" pitchFamily="2" charset="2"/>
              <a:buChar char="q"/>
              <a:defRPr/>
            </a:pPr>
            <a:endParaRPr lang="en-GB" sz="2000" dirty="0">
              <a:solidFill>
                <a:srgbClr val="000000"/>
              </a:solidFill>
              <a:latin typeface="Calibri" pitchFamily="34" charset="0"/>
              <a:ea typeface="MS Mincho"/>
              <a:cs typeface="Calibri" pitchFamily="34" charset="0"/>
            </a:endParaRPr>
          </a:p>
          <a:p>
            <a:pPr algn="just" fontAlgn="base">
              <a:spcBef>
                <a:spcPct val="20000"/>
              </a:spcBef>
              <a:spcAft>
                <a:spcPct val="0"/>
              </a:spcAft>
              <a:buClr>
                <a:srgbClr val="FF872D"/>
              </a:buClr>
              <a:defRPr/>
            </a:pPr>
            <a:endParaRPr lang="en-GB" sz="2000" dirty="0">
              <a:solidFill>
                <a:srgbClr val="000000"/>
              </a:solidFill>
              <a:latin typeface="Calibri" pitchFamily="34" charset="0"/>
              <a:ea typeface="MS Mincho"/>
              <a:cs typeface="Calibri"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13723597"/>
              </p:ext>
            </p:extLst>
          </p:nvPr>
        </p:nvGraphicFramePr>
        <p:xfrm>
          <a:off x="1143000" y="1524000"/>
          <a:ext cx="6324600" cy="2410460"/>
        </p:xfrm>
        <a:graphic>
          <a:graphicData uri="http://schemas.openxmlformats.org/drawingml/2006/table">
            <a:tbl>
              <a:tblPr firstRow="1" bandRow="1">
                <a:tableStyleId>{D27102A9-8310-4765-A935-A1911B00CA55}</a:tableStyleId>
              </a:tblPr>
              <a:tblGrid>
                <a:gridCol w="2108200"/>
                <a:gridCol w="2108200"/>
                <a:gridCol w="2108200"/>
              </a:tblGrid>
              <a:tr h="504190">
                <a:tc>
                  <a:txBody>
                    <a:bodyPr/>
                    <a:lstStyle/>
                    <a:p>
                      <a:r>
                        <a:rPr lang="en-US" dirty="0" smtClean="0">
                          <a:latin typeface="Calibri" pitchFamily="34" charset="0"/>
                          <a:cs typeface="Calibri" pitchFamily="34" charset="0"/>
                        </a:rPr>
                        <a:t>Category</a:t>
                      </a:r>
                      <a:endParaRPr lang="en-US"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Phase</a:t>
                      </a:r>
                      <a:r>
                        <a:rPr lang="en-US" baseline="0" dirty="0" smtClean="0">
                          <a:latin typeface="Calibri" pitchFamily="34" charset="0"/>
                          <a:cs typeface="Calibri" pitchFamily="34" charset="0"/>
                        </a:rPr>
                        <a:t> II </a:t>
                      </a:r>
                      <a:r>
                        <a:rPr lang="en-US" dirty="0" smtClean="0">
                          <a:latin typeface="Calibri" pitchFamily="34" charset="0"/>
                          <a:cs typeface="Calibri" pitchFamily="34" charset="0"/>
                        </a:rPr>
                        <a:t>Targets</a:t>
                      </a:r>
                      <a:endParaRPr lang="en-US"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Phase</a:t>
                      </a:r>
                      <a:r>
                        <a:rPr lang="en-US" baseline="0" dirty="0" smtClean="0">
                          <a:latin typeface="Calibri" pitchFamily="34" charset="0"/>
                          <a:cs typeface="Calibri" pitchFamily="34" charset="0"/>
                        </a:rPr>
                        <a:t> III</a:t>
                      </a:r>
                      <a:r>
                        <a:rPr lang="en-US" dirty="0" smtClean="0">
                          <a:latin typeface="Calibri" pitchFamily="34" charset="0"/>
                          <a:cs typeface="Calibri" pitchFamily="34" charset="0"/>
                        </a:rPr>
                        <a:t> Targets</a:t>
                      </a:r>
                      <a:endParaRPr lang="en-US" dirty="0">
                        <a:latin typeface="Calibri" pitchFamily="34" charset="0"/>
                        <a:cs typeface="Calibri" pitchFamily="34" charset="0"/>
                      </a:endParaRPr>
                    </a:p>
                  </a:txBody>
                  <a:tcPr/>
                </a:tc>
              </a:tr>
              <a:tr h="504190">
                <a:tc>
                  <a:txBody>
                    <a:bodyPr/>
                    <a:lstStyle/>
                    <a:p>
                      <a:r>
                        <a:rPr lang="en-US" sz="2000" dirty="0" smtClean="0">
                          <a:latin typeface="Calibri" pitchFamily="34" charset="0"/>
                          <a:cs typeface="Calibri" pitchFamily="34" charset="0"/>
                        </a:rPr>
                        <a:t>Women</a:t>
                      </a:r>
                      <a:endParaRPr lang="en-US" sz="2000"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55%</a:t>
                      </a:r>
                      <a:endParaRPr lang="en-US"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55%</a:t>
                      </a:r>
                      <a:endParaRPr lang="en-US" dirty="0">
                        <a:latin typeface="Calibri" pitchFamily="34" charset="0"/>
                        <a:cs typeface="Calibri" pitchFamily="34" charset="0"/>
                      </a:endParaRPr>
                    </a:p>
                  </a:txBody>
                  <a:tcPr/>
                </a:tc>
              </a:tr>
              <a:tr h="504190">
                <a:tc>
                  <a:txBody>
                    <a:bodyPr/>
                    <a:lstStyle/>
                    <a:p>
                      <a:r>
                        <a:rPr lang="en-US" sz="2000" dirty="0" smtClean="0">
                          <a:latin typeface="Calibri" pitchFamily="34" charset="0"/>
                          <a:cs typeface="Calibri" pitchFamily="34" charset="0"/>
                        </a:rPr>
                        <a:t>Youth between </a:t>
                      </a:r>
                      <a:r>
                        <a:rPr lang="en-US" sz="2000" baseline="0" dirty="0" smtClean="0">
                          <a:latin typeface="Calibri" pitchFamily="34" charset="0"/>
                          <a:cs typeface="Calibri" pitchFamily="34" charset="0"/>
                        </a:rPr>
                        <a:t>16 and 35</a:t>
                      </a:r>
                      <a:endParaRPr lang="en-US" sz="2000"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40%</a:t>
                      </a:r>
                      <a:endParaRPr lang="en-US" dirty="0">
                        <a:latin typeface="Calibri" pitchFamily="34" charset="0"/>
                        <a:cs typeface="Calibri" pitchFamily="34" charset="0"/>
                      </a:endParaRPr>
                    </a:p>
                  </a:txBody>
                  <a:tcPr/>
                </a:tc>
                <a:tc>
                  <a:txBody>
                    <a:bodyPr/>
                    <a:lstStyle/>
                    <a:p>
                      <a:pPr algn="ctr"/>
                      <a:r>
                        <a:rPr lang="en-US" b="1" dirty="0" smtClean="0">
                          <a:solidFill>
                            <a:schemeClr val="tx1"/>
                          </a:solidFill>
                          <a:latin typeface="Calibri" pitchFamily="34" charset="0"/>
                          <a:cs typeface="Calibri" pitchFamily="34" charset="0"/>
                        </a:rPr>
                        <a:t>55%</a:t>
                      </a:r>
                      <a:endParaRPr lang="en-US" b="1" dirty="0">
                        <a:solidFill>
                          <a:schemeClr val="tx1"/>
                        </a:solidFill>
                        <a:latin typeface="Calibri" pitchFamily="34" charset="0"/>
                        <a:cs typeface="Calibri" pitchFamily="34" charset="0"/>
                      </a:endParaRPr>
                    </a:p>
                  </a:txBody>
                  <a:tcPr/>
                </a:tc>
              </a:tr>
              <a:tr h="504190">
                <a:tc>
                  <a:txBody>
                    <a:bodyPr/>
                    <a:lstStyle/>
                    <a:p>
                      <a:r>
                        <a:rPr lang="en-US" sz="2000" dirty="0" smtClean="0">
                          <a:latin typeface="Calibri" pitchFamily="34" charset="0"/>
                          <a:cs typeface="Calibri" pitchFamily="34" charset="0"/>
                        </a:rPr>
                        <a:t>Persons with disabilities</a:t>
                      </a:r>
                      <a:endParaRPr lang="en-US" sz="2000"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2%</a:t>
                      </a:r>
                      <a:endParaRPr lang="en-US" dirty="0">
                        <a:latin typeface="Calibri" pitchFamily="34" charset="0"/>
                        <a:cs typeface="Calibri" pitchFamily="34" charset="0"/>
                      </a:endParaRPr>
                    </a:p>
                  </a:txBody>
                  <a:tcPr/>
                </a:tc>
                <a:tc>
                  <a:txBody>
                    <a:bodyPr/>
                    <a:lstStyle/>
                    <a:p>
                      <a:pPr algn="ctr"/>
                      <a:r>
                        <a:rPr lang="en-US" dirty="0" smtClean="0">
                          <a:latin typeface="Calibri" pitchFamily="34" charset="0"/>
                          <a:cs typeface="Calibri" pitchFamily="34" charset="0"/>
                        </a:rPr>
                        <a:t>2%</a:t>
                      </a:r>
                      <a:endParaRPr lang="en-US" dirty="0">
                        <a:latin typeface="Calibri" pitchFamily="34" charset="0"/>
                        <a:cs typeface="Calibri" pitchFamily="34" charset="0"/>
                      </a:endParaRPr>
                    </a:p>
                  </a:txBody>
                  <a:tcPr/>
                </a:tc>
              </a:tr>
            </a:tbl>
          </a:graphicData>
        </a:graphic>
      </p:graphicFrame>
      <p:sp>
        <p:nvSpPr>
          <p:cNvPr id="10" name="TextBox 9"/>
          <p:cNvSpPr txBox="1"/>
          <p:nvPr/>
        </p:nvSpPr>
        <p:spPr>
          <a:xfrm>
            <a:off x="533400" y="4038600"/>
            <a:ext cx="7543800" cy="2215991"/>
          </a:xfrm>
          <a:prstGeom prst="rect">
            <a:avLst/>
          </a:prstGeom>
          <a:noFill/>
        </p:spPr>
        <p:txBody>
          <a:bodyPr wrap="square" rtlCol="0">
            <a:spAutoFit/>
          </a:bodyPr>
          <a:lstStyle/>
          <a:p>
            <a:pPr algn="just">
              <a:spcAft>
                <a:spcPts val="1200"/>
              </a:spcAft>
              <a:tabLst>
                <a:tab pos="-90170" algn="l"/>
                <a:tab pos="0" algn="l"/>
              </a:tabLst>
            </a:pPr>
            <a:endParaRPr lang="en-GB" dirty="0">
              <a:solidFill>
                <a:srgbClr val="000000"/>
              </a:solidFill>
              <a:latin typeface="Arial"/>
              <a:ea typeface="Batang"/>
              <a:cs typeface="Arial"/>
            </a:endParaRPr>
          </a:p>
          <a:p>
            <a:pPr algn="just">
              <a:spcAft>
                <a:spcPts val="1200"/>
              </a:spcAft>
              <a:tabLst>
                <a:tab pos="-90170" algn="l"/>
                <a:tab pos="0" algn="l"/>
              </a:tabLst>
            </a:pPr>
            <a:r>
              <a:rPr lang="en-GB" sz="2000" dirty="0"/>
              <a:t>The 2013 National Youth Employment Accord advocates for a Youth target of 80% for Public Employment Programmes. The EPWP Phase 3 Youth Target is 55%. This will be progressively increased towards 80% for new entrants into the EPWP. </a:t>
            </a:r>
            <a:endParaRPr lang="en-US" sz="2000" dirty="0"/>
          </a:p>
          <a:p>
            <a:endParaRPr lang="en-US" sz="2000" dirty="0">
              <a:solidFill>
                <a:srgbClr val="000000"/>
              </a:solidFill>
            </a:endParaRPr>
          </a:p>
        </p:txBody>
      </p:sp>
      <p:pic>
        <p:nvPicPr>
          <p:cNvPr id="11"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042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333375"/>
            <a:ext cx="7772400" cy="3429000"/>
          </a:xfrm>
          <a:noFill/>
        </p:spPr>
        <p:txBody>
          <a:bodyPr/>
          <a:lstStyle/>
          <a:p>
            <a:pPr lvl="0" eaLnBrk="1" hangingPunct="1">
              <a:spcBef>
                <a:spcPct val="50000"/>
              </a:spcBef>
            </a:pPr>
            <a:r>
              <a:rPr lang="en-ZA" sz="2800" b="1" kern="1200" dirty="0" smtClean="0">
                <a:solidFill>
                  <a:srgbClr val="3333FF"/>
                </a:solidFill>
                <a:latin typeface="Calibri" panose="020F0502020204030204" pitchFamily="34" charset="0"/>
              </a:rPr>
              <a:t>YOUTH EMPLOYMENT</a:t>
            </a:r>
            <a:r>
              <a:rPr lang="en-ZA" sz="2800" b="1" kern="1200" dirty="0">
                <a:solidFill>
                  <a:srgbClr val="3333FF"/>
                </a:solidFill>
                <a:latin typeface="Calibri" panose="020F0502020204030204" pitchFamily="34" charset="0"/>
              </a:rPr>
              <a:t/>
            </a:r>
            <a:br>
              <a:rPr lang="en-ZA" sz="2800" b="1" kern="1200" dirty="0">
                <a:solidFill>
                  <a:srgbClr val="3333FF"/>
                </a:solidFill>
                <a:latin typeface="Calibri" panose="020F0502020204030204" pitchFamily="34" charset="0"/>
              </a:rPr>
            </a:br>
            <a:endParaRPr lang="en-US" sz="4800" b="1" dirty="0" smtClean="0">
              <a:solidFill>
                <a:srgbClr val="3333FF"/>
              </a:solidFill>
              <a:latin typeface="Calibri" panose="020F0502020204030204" pitchFamily="34" charset="0"/>
            </a:endParaRPr>
          </a:p>
        </p:txBody>
      </p:sp>
      <p:sp>
        <p:nvSpPr>
          <p:cNvPr id="2051" name="Line 3"/>
          <p:cNvSpPr>
            <a:spLocks noChangeShapeType="1"/>
          </p:cNvSpPr>
          <p:nvPr/>
        </p:nvSpPr>
        <p:spPr bwMode="auto">
          <a:xfrm>
            <a:off x="533400" y="990600"/>
            <a:ext cx="8229600"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ZA" sz="2400" dirty="0">
              <a:solidFill>
                <a:srgbClr val="000000"/>
              </a:solidFill>
            </a:endParaRPr>
          </a:p>
        </p:txBody>
      </p:sp>
      <p:sp>
        <p:nvSpPr>
          <p:cNvPr id="2052" name="Line 4"/>
          <p:cNvSpPr>
            <a:spLocks noChangeShapeType="1"/>
          </p:cNvSpPr>
          <p:nvPr/>
        </p:nvSpPr>
        <p:spPr bwMode="auto">
          <a:xfrm>
            <a:off x="468313" y="3068638"/>
            <a:ext cx="8229600"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0"/>
              </a:spcBef>
              <a:spcAft>
                <a:spcPct val="0"/>
              </a:spcAft>
            </a:pPr>
            <a:endParaRPr lang="en-ZA" sz="2400" dirty="0">
              <a:solidFill>
                <a:srgbClr val="000000"/>
              </a:solidFill>
            </a:endParaRPr>
          </a:p>
        </p:txBody>
      </p:sp>
      <p:pic>
        <p:nvPicPr>
          <p:cNvPr id="2054" name="Picture 6" descr="EPWP letterhead temp-1_2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429000"/>
            <a:ext cx="7570787"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0584" y="375443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171782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defRPr/>
            </a:pPr>
            <a:r>
              <a:rPr lang="en-US" sz="2800" b="1" dirty="0" smtClean="0">
                <a:solidFill>
                  <a:srgbClr val="3333FF"/>
                </a:solidFill>
                <a:latin typeface="Calibri" pitchFamily="34" charset="0"/>
                <a:cs typeface="Arial" pitchFamily="34" charset="0"/>
              </a:rPr>
              <a:t>NDP EMPLOYMENT SCENARIOS</a:t>
            </a:r>
            <a:endParaRPr lang="en-US" sz="2800" b="1" dirty="0">
              <a:solidFill>
                <a:srgbClr val="3333FF"/>
              </a:solidFill>
              <a:latin typeface="Calibri" pitchFamily="34" charset="0"/>
              <a:cs typeface="Arial" pitchFamily="34" charset="0"/>
            </a:endParaRPr>
          </a:p>
        </p:txBody>
      </p:sp>
      <p:sp>
        <p:nvSpPr>
          <p:cNvPr id="5" name="TextBox 4"/>
          <p:cNvSpPr txBox="1"/>
          <p:nvPr/>
        </p:nvSpPr>
        <p:spPr>
          <a:xfrm>
            <a:off x="158751" y="6027003"/>
            <a:ext cx="8826500" cy="830997"/>
          </a:xfrm>
          <a:prstGeom prst="rect">
            <a:avLst/>
          </a:prstGeom>
          <a:solidFill>
            <a:srgbClr val="DCD9C6"/>
          </a:solidFill>
          <a:ln>
            <a:solidFill>
              <a:srgbClr val="800000"/>
            </a:solidFill>
          </a:ln>
        </p:spPr>
        <p:txBody>
          <a:bodyPr wrap="square" rtlCol="0">
            <a:spAutoFit/>
          </a:bodyPr>
          <a:lstStyle/>
          <a:p>
            <a:r>
              <a:rPr lang="en-US" i="1" dirty="0" smtClean="0"/>
              <a:t>NDP proposes that public employment programmes target 2 million FTEs by 2020 or about 50% of unemployed</a:t>
            </a:r>
            <a:endParaRPr lang="en-US" i="1" dirty="0"/>
          </a:p>
        </p:txBody>
      </p:sp>
      <p:pic>
        <p:nvPicPr>
          <p:cNvPr id="3" name="Picture 2"/>
          <p:cNvPicPr>
            <a:picLocks noChangeAspect="1"/>
          </p:cNvPicPr>
          <p:nvPr/>
        </p:nvPicPr>
        <p:blipFill>
          <a:blip r:embed="rId2"/>
          <a:stretch>
            <a:fillRect/>
          </a:stretch>
        </p:blipFill>
        <p:spPr>
          <a:xfrm>
            <a:off x="186419" y="1186487"/>
            <a:ext cx="8839200" cy="3111500"/>
          </a:xfrm>
          <a:prstGeom prst="rect">
            <a:avLst/>
          </a:prstGeom>
        </p:spPr>
      </p:pic>
      <p:pic>
        <p:nvPicPr>
          <p:cNvPr id="7" name="Picture 6"/>
          <p:cNvPicPr>
            <a:picLocks noChangeAspect="1"/>
          </p:cNvPicPr>
          <p:nvPr/>
        </p:nvPicPr>
        <p:blipFill>
          <a:blip r:embed="rId3"/>
          <a:stretch>
            <a:fillRect/>
          </a:stretch>
        </p:blipFill>
        <p:spPr>
          <a:xfrm>
            <a:off x="196398" y="4380245"/>
            <a:ext cx="8851900" cy="660400"/>
          </a:xfrm>
          <a:prstGeom prst="rect">
            <a:avLst/>
          </a:prstGeom>
        </p:spPr>
      </p:pic>
    </p:spTree>
    <p:extLst>
      <p:ext uri="{BB962C8B-B14F-4D97-AF65-F5344CB8AC3E}">
        <p14:creationId xmlns:p14="http://schemas.microsoft.com/office/powerpoint/2010/main" val="1220991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pPr>
              <a:defRPr/>
            </a:pPr>
            <a:r>
              <a:rPr lang="en-US" sz="2800" b="1" dirty="0" smtClean="0">
                <a:solidFill>
                  <a:srgbClr val="3333FF"/>
                </a:solidFill>
                <a:latin typeface="Calibri" pitchFamily="34" charset="0"/>
                <a:cs typeface="Arial" pitchFamily="34" charset="0"/>
              </a:rPr>
              <a:t>YOUTH EMPLOYMENT PROJECTIONS</a:t>
            </a:r>
            <a:endParaRPr lang="en-US" sz="2800" b="1" dirty="0">
              <a:solidFill>
                <a:srgbClr val="3333FF"/>
              </a:solidFill>
              <a:latin typeface="Calibri" pitchFamily="34" charset="0"/>
              <a:cs typeface="Arial" pitchFamily="34" charset="0"/>
            </a:endParaRPr>
          </a:p>
        </p:txBody>
      </p:sp>
      <p:pic>
        <p:nvPicPr>
          <p:cNvPr id="3" name="Picture 2"/>
          <p:cNvPicPr>
            <a:picLocks noChangeAspect="1"/>
          </p:cNvPicPr>
          <p:nvPr/>
        </p:nvPicPr>
        <p:blipFill>
          <a:blip r:embed="rId2"/>
          <a:stretch>
            <a:fillRect/>
          </a:stretch>
        </p:blipFill>
        <p:spPr>
          <a:xfrm>
            <a:off x="162379" y="1276389"/>
            <a:ext cx="8851900" cy="5245100"/>
          </a:xfrm>
          <a:prstGeom prst="rect">
            <a:avLst/>
          </a:prstGeom>
        </p:spPr>
      </p:pic>
    </p:spTree>
    <p:extLst>
      <p:ext uri="{BB962C8B-B14F-4D97-AF65-F5344CB8AC3E}">
        <p14:creationId xmlns:p14="http://schemas.microsoft.com/office/powerpoint/2010/main" val="1984549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76200" y="26945"/>
            <a:ext cx="9067800" cy="809668"/>
          </a:xfrm>
        </p:spPr>
        <p:txBody>
          <a:bodyPr/>
          <a:lstStyle/>
          <a:p>
            <a:pPr>
              <a:defRPr/>
            </a:pPr>
            <a:r>
              <a:rPr lang="en-US" sz="2600" b="1" dirty="0">
                <a:solidFill>
                  <a:srgbClr val="3333FF"/>
                </a:solidFill>
                <a:latin typeface="Calibri" pitchFamily="34" charset="0"/>
                <a:cs typeface="Arial" pitchFamily="34" charset="0"/>
              </a:rPr>
              <a:t>HIGHLIGHTS OF SOME </a:t>
            </a:r>
            <a:r>
              <a:rPr lang="en-US" sz="2600" b="1" dirty="0" smtClean="0">
                <a:solidFill>
                  <a:srgbClr val="3333FF"/>
                </a:solidFill>
                <a:latin typeface="Calibri" pitchFamily="34" charset="0"/>
                <a:cs typeface="Arial" pitchFamily="34" charset="0"/>
              </a:rPr>
              <a:t>INFRASTRUCTURE SECTOR PROGRAMMES</a:t>
            </a:r>
          </a:p>
        </p:txBody>
      </p:sp>
      <p:sp>
        <p:nvSpPr>
          <p:cNvPr id="6" name="Text Placeholder 5"/>
          <p:cNvSpPr>
            <a:spLocks noGrp="1"/>
          </p:cNvSpPr>
          <p:nvPr>
            <p:ph type="body" idx="1"/>
          </p:nvPr>
        </p:nvSpPr>
        <p:spPr>
          <a:xfrm>
            <a:off x="416405" y="852271"/>
            <a:ext cx="4040188" cy="639762"/>
          </a:xfrm>
        </p:spPr>
        <p:txBody>
          <a:bodyPr/>
          <a:lstStyle/>
          <a:p>
            <a:r>
              <a:rPr lang="en-ZA" dirty="0" smtClean="0"/>
              <a:t>Road Works</a:t>
            </a:r>
            <a:endParaRPr lang="en-GB" dirty="0"/>
          </a:p>
        </p:txBody>
      </p:sp>
      <p:sp>
        <p:nvSpPr>
          <p:cNvPr id="8" name="Text Placeholder 7"/>
          <p:cNvSpPr>
            <a:spLocks noGrp="1"/>
          </p:cNvSpPr>
          <p:nvPr>
            <p:ph type="body" sz="quarter" idx="3"/>
          </p:nvPr>
        </p:nvSpPr>
        <p:spPr>
          <a:xfrm>
            <a:off x="4645025" y="1096702"/>
            <a:ext cx="4041775" cy="1189297"/>
          </a:xfrm>
        </p:spPr>
        <p:txBody>
          <a:bodyPr/>
          <a:lstStyle/>
          <a:p>
            <a:r>
              <a:rPr lang="en-GB" dirty="0" smtClean="0"/>
              <a:t>Road Works and</a:t>
            </a:r>
          </a:p>
          <a:p>
            <a:r>
              <a:rPr lang="en-GB" dirty="0" smtClean="0"/>
              <a:t>           </a:t>
            </a:r>
          </a:p>
          <a:p>
            <a:r>
              <a:rPr lang="en-GB" dirty="0"/>
              <a:t> </a:t>
            </a:r>
            <a:r>
              <a:rPr lang="en-GB" dirty="0" smtClean="0"/>
              <a:t>           Building Construction</a:t>
            </a:r>
            <a:endParaRPr lang="en-GB" dirty="0"/>
          </a:p>
        </p:txBody>
      </p:sp>
      <p:pic>
        <p:nvPicPr>
          <p:cNvPr id="2" name="Content Placeholder 1"/>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101181" y="3276600"/>
            <a:ext cx="4041775" cy="2688555"/>
          </a:xfrm>
        </p:spPr>
      </p:pic>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16</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4">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600200"/>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pic>
        <p:nvPicPr>
          <p:cNvPr id="9" name="Picture 4" descr="ILO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6" y="836613"/>
            <a:ext cx="3816350" cy="266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5" descr="Picture 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3298521"/>
            <a:ext cx="3492500"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37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76200" y="26945"/>
            <a:ext cx="8991600" cy="809668"/>
          </a:xfrm>
        </p:spPr>
        <p:txBody>
          <a:bodyPr/>
          <a:lstStyle/>
          <a:p>
            <a:pPr>
              <a:defRPr/>
            </a:pPr>
            <a:r>
              <a:rPr lang="en-US" sz="2600" b="1" dirty="0">
                <a:solidFill>
                  <a:srgbClr val="3333FF"/>
                </a:solidFill>
                <a:latin typeface="Calibri" pitchFamily="34" charset="0"/>
                <a:cs typeface="Arial" pitchFamily="34" charset="0"/>
              </a:rPr>
              <a:t>HIGHLIGHTS OF SOME </a:t>
            </a:r>
            <a:r>
              <a:rPr lang="en-US" sz="2600" b="1" dirty="0" smtClean="0">
                <a:solidFill>
                  <a:srgbClr val="3333FF"/>
                </a:solidFill>
                <a:latin typeface="Calibri" pitchFamily="34" charset="0"/>
                <a:cs typeface="Arial" pitchFamily="34" charset="0"/>
              </a:rPr>
              <a:t>ENVIRONMENT SECTOR PROGRAMMES</a:t>
            </a:r>
          </a:p>
        </p:txBody>
      </p:sp>
      <p:sp>
        <p:nvSpPr>
          <p:cNvPr id="6" name="Text Placeholder 5"/>
          <p:cNvSpPr>
            <a:spLocks noGrp="1"/>
          </p:cNvSpPr>
          <p:nvPr>
            <p:ph type="body" idx="1"/>
          </p:nvPr>
        </p:nvSpPr>
        <p:spPr>
          <a:xfrm>
            <a:off x="457200" y="1096703"/>
            <a:ext cx="4040188" cy="639762"/>
          </a:xfrm>
        </p:spPr>
        <p:txBody>
          <a:bodyPr/>
          <a:lstStyle/>
          <a:p>
            <a:r>
              <a:rPr lang="en-ZA" dirty="0" smtClean="0"/>
              <a:t>Agricultural Production</a:t>
            </a:r>
            <a:endParaRPr lang="en-GB" dirty="0"/>
          </a:p>
        </p:txBody>
      </p:sp>
      <p:sp>
        <p:nvSpPr>
          <p:cNvPr id="8" name="Text Placeholder 7"/>
          <p:cNvSpPr>
            <a:spLocks noGrp="1"/>
          </p:cNvSpPr>
          <p:nvPr>
            <p:ph type="body" sz="quarter" idx="3"/>
          </p:nvPr>
        </p:nvSpPr>
        <p:spPr>
          <a:xfrm>
            <a:off x="4645025" y="1096703"/>
            <a:ext cx="4041775" cy="639762"/>
          </a:xfrm>
        </p:spPr>
        <p:txBody>
          <a:bodyPr/>
          <a:lstStyle/>
          <a:p>
            <a:r>
              <a:rPr lang="en-GB" dirty="0" smtClean="0"/>
              <a:t>Hotel Chefs Graduating</a:t>
            </a:r>
            <a:endParaRPr lang="en-GB" dirty="0"/>
          </a:p>
        </p:txBody>
      </p:sp>
      <p:pic>
        <p:nvPicPr>
          <p:cNvPr id="4" name="Content Placeholder 3"/>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710309" y="2285186"/>
            <a:ext cx="4256926" cy="2820214"/>
          </a:xfrm>
        </p:spPr>
      </p:pic>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17</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4">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600200"/>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pic>
        <p:nvPicPr>
          <p:cNvPr id="9" name="Picture 4" descr="ILO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bwMode="auto">
          <a:xfrm>
            <a:off x="236168" y="2321169"/>
            <a:ext cx="4309722" cy="2784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932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76200" y="26945"/>
            <a:ext cx="8915400" cy="809668"/>
          </a:xfrm>
        </p:spPr>
        <p:txBody>
          <a:bodyPr/>
          <a:lstStyle/>
          <a:p>
            <a:pPr>
              <a:defRPr/>
            </a:pPr>
            <a:r>
              <a:rPr lang="en-US" sz="2800" b="1" dirty="0">
                <a:solidFill>
                  <a:srgbClr val="3333FF"/>
                </a:solidFill>
                <a:latin typeface="Calibri" pitchFamily="34" charset="0"/>
                <a:cs typeface="Arial" pitchFamily="34" charset="0"/>
              </a:rPr>
              <a:t>HIGHLIGHTS </a:t>
            </a:r>
            <a:r>
              <a:rPr lang="en-US" sz="2800" b="1" dirty="0" smtClean="0">
                <a:solidFill>
                  <a:srgbClr val="3333FF"/>
                </a:solidFill>
                <a:latin typeface="Calibri" pitchFamily="34" charset="0"/>
                <a:cs typeface="Arial" pitchFamily="34" charset="0"/>
              </a:rPr>
              <a:t>– SOCIAL SECTOR </a:t>
            </a:r>
            <a:r>
              <a:rPr lang="en-US" sz="2800" b="1" dirty="0">
                <a:solidFill>
                  <a:srgbClr val="3333FF"/>
                </a:solidFill>
                <a:latin typeface="Calibri" pitchFamily="34" charset="0"/>
                <a:cs typeface="Arial" pitchFamily="34" charset="0"/>
              </a:rPr>
              <a:t>PROGRAMMES/PROJECTS</a:t>
            </a:r>
            <a:endParaRPr lang="en-US" sz="2800" b="1" dirty="0" smtClean="0">
              <a:solidFill>
                <a:srgbClr val="3333FF"/>
              </a:solidFill>
              <a:latin typeface="Calibri" pitchFamily="34" charset="0"/>
              <a:cs typeface="Arial" pitchFamily="34" charset="0"/>
            </a:endParaRPr>
          </a:p>
        </p:txBody>
      </p:sp>
      <p:sp>
        <p:nvSpPr>
          <p:cNvPr id="6" name="Text Placeholder 5"/>
          <p:cNvSpPr>
            <a:spLocks noGrp="1"/>
          </p:cNvSpPr>
          <p:nvPr>
            <p:ph type="body" idx="1"/>
          </p:nvPr>
        </p:nvSpPr>
        <p:spPr>
          <a:xfrm>
            <a:off x="457200" y="1096703"/>
            <a:ext cx="4040188" cy="639762"/>
          </a:xfrm>
        </p:spPr>
        <p:txBody>
          <a:bodyPr/>
          <a:lstStyle/>
          <a:p>
            <a:r>
              <a:rPr lang="en-ZA" dirty="0" smtClean="0"/>
              <a:t>Early Childhood Learning</a:t>
            </a:r>
            <a:endParaRPr lang="en-GB" dirty="0"/>
          </a:p>
        </p:txBody>
      </p:sp>
      <p:sp>
        <p:nvSpPr>
          <p:cNvPr id="8" name="Text Placeholder 7"/>
          <p:cNvSpPr>
            <a:spLocks noGrp="1"/>
          </p:cNvSpPr>
          <p:nvPr>
            <p:ph type="body" sz="quarter" idx="3"/>
          </p:nvPr>
        </p:nvSpPr>
        <p:spPr>
          <a:xfrm>
            <a:off x="4645025" y="1096703"/>
            <a:ext cx="4041775" cy="639762"/>
          </a:xfrm>
        </p:spPr>
        <p:txBody>
          <a:bodyPr/>
          <a:lstStyle/>
          <a:p>
            <a:r>
              <a:rPr lang="en-GB" dirty="0" smtClean="0"/>
              <a:t>Community Policing</a:t>
            </a:r>
            <a:endParaRPr lang="en-GB" dirty="0"/>
          </a:p>
        </p:txBody>
      </p:sp>
      <p:pic>
        <p:nvPicPr>
          <p:cNvPr id="3" name="Content Placeholder 2"/>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45025" y="2373859"/>
            <a:ext cx="4041775" cy="2677019"/>
          </a:xfrm>
        </p:spPr>
      </p:pic>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18</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4">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600200"/>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pic>
        <p:nvPicPr>
          <p:cNvPr id="9" name="Picture 4" descr="ILO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2390384"/>
            <a:ext cx="4038600" cy="2685826"/>
          </a:xfrm>
          <a:prstGeom prst="rect">
            <a:avLst/>
          </a:prstGeom>
        </p:spPr>
      </p:pic>
    </p:spTree>
    <p:extLst>
      <p:ext uri="{BB962C8B-B14F-4D97-AF65-F5344CB8AC3E}">
        <p14:creationId xmlns:p14="http://schemas.microsoft.com/office/powerpoint/2010/main" val="2610968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152400" y="26945"/>
            <a:ext cx="8839200" cy="809668"/>
          </a:xfrm>
        </p:spPr>
        <p:txBody>
          <a:bodyPr/>
          <a:lstStyle/>
          <a:p>
            <a:pPr>
              <a:defRPr/>
            </a:pPr>
            <a:r>
              <a:rPr lang="en-US" sz="2800" b="1" dirty="0">
                <a:solidFill>
                  <a:srgbClr val="3333FF"/>
                </a:solidFill>
                <a:latin typeface="Calibri" pitchFamily="34" charset="0"/>
                <a:cs typeface="Arial" pitchFamily="34" charset="0"/>
              </a:rPr>
              <a:t>HIGHLIGHTS OF SOME </a:t>
            </a:r>
            <a:r>
              <a:rPr lang="en-US" sz="2800" b="1" dirty="0" smtClean="0">
                <a:solidFill>
                  <a:srgbClr val="3333FF"/>
                </a:solidFill>
                <a:latin typeface="Calibri" pitchFamily="34" charset="0"/>
                <a:cs typeface="Arial" pitchFamily="34" charset="0"/>
              </a:rPr>
              <a:t>NON STATE SECTOR PROGRAMMES</a:t>
            </a:r>
          </a:p>
        </p:txBody>
      </p:sp>
      <p:sp>
        <p:nvSpPr>
          <p:cNvPr id="6" name="Text Placeholder 5"/>
          <p:cNvSpPr>
            <a:spLocks noGrp="1"/>
          </p:cNvSpPr>
          <p:nvPr>
            <p:ph type="body" idx="1"/>
          </p:nvPr>
        </p:nvSpPr>
        <p:spPr>
          <a:xfrm>
            <a:off x="457200" y="1096703"/>
            <a:ext cx="4040188" cy="639762"/>
          </a:xfrm>
        </p:spPr>
        <p:txBody>
          <a:bodyPr/>
          <a:lstStyle/>
          <a:p>
            <a:r>
              <a:rPr lang="en-ZA" dirty="0" smtClean="0"/>
              <a:t>Wage Subsidy</a:t>
            </a:r>
            <a:endParaRPr lang="en-GB" dirty="0"/>
          </a:p>
        </p:txBody>
      </p:sp>
      <p:sp>
        <p:nvSpPr>
          <p:cNvPr id="7" name="Content Placeholder 6"/>
          <p:cNvSpPr>
            <a:spLocks noGrp="1"/>
          </p:cNvSpPr>
          <p:nvPr>
            <p:ph sz="half" idx="2"/>
          </p:nvPr>
        </p:nvSpPr>
        <p:spPr>
          <a:xfrm>
            <a:off x="457200" y="1736465"/>
            <a:ext cx="4040188" cy="3951288"/>
          </a:xfrm>
        </p:spPr>
        <p:txBody>
          <a:bodyPr/>
          <a:lstStyle/>
          <a:p>
            <a:pPr>
              <a:buClr>
                <a:srgbClr val="FF0000"/>
              </a:buClr>
              <a:buFont typeface="Wingdings" panose="05000000000000000000" pitchFamily="2" charset="2"/>
              <a:buChar char="q"/>
            </a:pPr>
            <a:r>
              <a:rPr lang="en-ZA" sz="3600" dirty="0"/>
              <a:t>NGOs given wage subsidy to </a:t>
            </a:r>
            <a:r>
              <a:rPr lang="en-ZA" sz="3600" dirty="0" smtClean="0"/>
              <a:t>employ </a:t>
            </a:r>
            <a:r>
              <a:rPr lang="en-ZA" sz="3600" dirty="0"/>
              <a:t>more workers</a:t>
            </a:r>
          </a:p>
          <a:p>
            <a:endParaRPr lang="en-GB" dirty="0"/>
          </a:p>
        </p:txBody>
      </p:sp>
      <p:sp>
        <p:nvSpPr>
          <p:cNvPr id="8" name="Text Placeholder 7"/>
          <p:cNvSpPr>
            <a:spLocks noGrp="1"/>
          </p:cNvSpPr>
          <p:nvPr>
            <p:ph type="body" sz="quarter" idx="3"/>
          </p:nvPr>
        </p:nvSpPr>
        <p:spPr>
          <a:xfrm>
            <a:off x="4645025" y="1096703"/>
            <a:ext cx="4041775" cy="639762"/>
          </a:xfrm>
        </p:spPr>
        <p:txBody>
          <a:bodyPr/>
          <a:lstStyle/>
          <a:p>
            <a:r>
              <a:rPr lang="en-GB" dirty="0" smtClean="0"/>
              <a:t>Handing out Food Parcels</a:t>
            </a:r>
            <a:endParaRPr lang="en-GB" dirty="0"/>
          </a:p>
        </p:txBody>
      </p:sp>
      <p:pic>
        <p:nvPicPr>
          <p:cNvPr id="2" name="Content Placeholder 1"/>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45025" y="2367715"/>
            <a:ext cx="4041775" cy="2689307"/>
          </a:xfrm>
        </p:spPr>
      </p:pic>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19</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4">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600200"/>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pic>
        <p:nvPicPr>
          <p:cNvPr id="9" name="Picture 4" descr="ILO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087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CASE STUDY: ARTISAN DEVELOPMENT PGRAGRAMME</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20</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496300" cy="863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r>
              <a:rPr lang="en-ZA" sz="2650" dirty="0" smtClean="0"/>
              <a:t> Programme of the Dept. of Public Works in partnership with Manufacturing, Engineering and Related Services Sector Education and Training Authority (merSETA) +</a:t>
            </a:r>
          </a:p>
          <a:p>
            <a:pPr marL="342900" indent="-342900">
              <a:buClr>
                <a:srgbClr val="FF0000"/>
              </a:buClr>
              <a:buFont typeface="Wingdings" panose="05000000000000000000" pitchFamily="2" charset="2"/>
              <a:buChar char="q"/>
            </a:pPr>
            <a:r>
              <a:rPr lang="en-ZA" sz="2650" dirty="0" smtClean="0"/>
              <a:t>Phase 1 launched in July 2014 targeting 109 apprentices on 3 to 4 yrs. programmes - theory plus on-the-job training</a:t>
            </a:r>
          </a:p>
          <a:p>
            <a:pPr marL="342900" indent="-342900">
              <a:buClr>
                <a:srgbClr val="FF0000"/>
              </a:buClr>
              <a:buFont typeface="Wingdings" panose="05000000000000000000" pitchFamily="2" charset="2"/>
              <a:buChar char="q"/>
            </a:pPr>
            <a:r>
              <a:rPr lang="en-ZA" sz="2650" dirty="0" smtClean="0"/>
              <a:t>Phase 2 in Aug 2015 will target 221         total 330</a:t>
            </a:r>
          </a:p>
          <a:p>
            <a:pPr marL="342900" indent="-342900">
              <a:buClr>
                <a:srgbClr val="FF0000"/>
              </a:buClr>
              <a:buFont typeface="Wingdings" panose="05000000000000000000" pitchFamily="2" charset="2"/>
              <a:buChar char="q"/>
            </a:pPr>
            <a:r>
              <a:rPr lang="en-ZA" sz="2650" dirty="0" smtClean="0"/>
              <a:t>Cumulative Government expenditure by end of 2019 will be R43m (US$ 3.5 million)</a:t>
            </a:r>
          </a:p>
          <a:p>
            <a:pPr marL="342900" indent="-342900">
              <a:buClr>
                <a:srgbClr val="FF0000"/>
              </a:buClr>
              <a:buFont typeface="Wingdings" panose="05000000000000000000" pitchFamily="2" charset="2"/>
              <a:buChar char="q"/>
            </a:pPr>
            <a:r>
              <a:rPr lang="en-ZA" sz="2650" dirty="0" smtClean="0"/>
              <a:t>Trades include auto-tronic, boiler making, diesel mechanic, automotive electrician, fitter and turner, motor mechanic, auto electrician, air conditioning and refrigeration.</a:t>
            </a:r>
          </a:p>
          <a:p>
            <a:pPr marL="342900" indent="-342900">
              <a:buClr>
                <a:srgbClr val="FF0000"/>
              </a:buClr>
              <a:buFont typeface="Wingdings" panose="05000000000000000000" pitchFamily="2" charset="2"/>
              <a:buChar char="q"/>
            </a:pPr>
            <a:endParaRPr lang="en-ZA" sz="2650" dirty="0" smtClean="0"/>
          </a:p>
          <a:p>
            <a:pPr marL="342900" indent="-342900">
              <a:buClr>
                <a:srgbClr val="FF0000"/>
              </a:buClr>
              <a:buFont typeface="Wingdings" panose="05000000000000000000" pitchFamily="2" charset="2"/>
              <a:buChar char="q"/>
            </a:pPr>
            <a:endParaRPr lang="en-ZA" sz="2650" dirty="0" smtClean="0"/>
          </a:p>
          <a:p>
            <a:pPr marL="1257300" lvl="2" indent="-342900" algn="just">
              <a:buFont typeface="Wingdings" pitchFamily="2" charset="2"/>
              <a:buChar char="v"/>
            </a:pPr>
            <a:endParaRPr lang="en-US" sz="2000" dirty="0">
              <a:solidFill>
                <a:srgbClr val="000000"/>
              </a:solidFill>
              <a:latin typeface="Calibri"/>
              <a:ea typeface="MS Gothic"/>
              <a:cs typeface="Times New Roman"/>
            </a:endParaRPr>
          </a:p>
          <a:p>
            <a:pPr marL="342900" indent="-342900" algn="just">
              <a:buFont typeface="Wingdings" pitchFamily="2" charset="2"/>
              <a:buChar char="q"/>
            </a:pPr>
            <a:endParaRPr lang="en-GB" sz="2000" dirty="0">
              <a:solidFill>
                <a:srgbClr val="000000"/>
              </a:solidFill>
              <a:latin typeface="Calibri" pitchFamily="34" charset="0"/>
              <a:ea typeface="MS Mincho"/>
              <a:cs typeface="Calibri" pitchFamily="34" charset="0"/>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ight Arrow 1"/>
          <p:cNvSpPr/>
          <p:nvPr/>
        </p:nvSpPr>
        <p:spPr bwMode="auto">
          <a:xfrm>
            <a:off x="5505917" y="3085578"/>
            <a:ext cx="525463" cy="242316"/>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7168077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457200" y="53040"/>
            <a:ext cx="8229600" cy="783573"/>
          </a:xfrm>
        </p:spPr>
        <p:txBody>
          <a:bodyPr/>
          <a:lstStyle/>
          <a:p>
            <a:pPr>
              <a:defRPr/>
            </a:pPr>
            <a:r>
              <a:rPr lang="en-US" sz="2800" b="1" dirty="0" smtClean="0">
                <a:solidFill>
                  <a:srgbClr val="3333FF"/>
                </a:solidFill>
                <a:latin typeface="Calibri" pitchFamily="34" charset="0"/>
                <a:cs typeface="Arial" pitchFamily="34" charset="0"/>
              </a:rPr>
              <a:t>CASE STUDY: FORMER GANG MEMBERS JOIN EPWP</a:t>
            </a:r>
          </a:p>
        </p:txBody>
      </p:sp>
      <p:sp>
        <p:nvSpPr>
          <p:cNvPr id="3" name="Text Placeholder 2"/>
          <p:cNvSpPr>
            <a:spLocks noGrp="1"/>
          </p:cNvSpPr>
          <p:nvPr>
            <p:ph type="body" idx="1"/>
          </p:nvPr>
        </p:nvSpPr>
        <p:spPr>
          <a:xfrm>
            <a:off x="152400" y="896286"/>
            <a:ext cx="4344988" cy="2532714"/>
          </a:xfrm>
        </p:spPr>
        <p:txBody>
          <a:bodyPr/>
          <a:lstStyle/>
          <a:p>
            <a:r>
              <a:rPr lang="en-GB" dirty="0" smtClean="0"/>
              <a:t>“I will not rob people again, thanks to the EPWP that has given me a job and trained me on skills that I will use to look for another job when this project comes to an end” Youth ex-Gang member</a:t>
            </a:r>
            <a:endParaRPr lang="en-GB" dirty="0"/>
          </a:p>
        </p:txBody>
      </p:sp>
      <p:sp>
        <p:nvSpPr>
          <p:cNvPr id="4" name="Content Placeholder 3"/>
          <p:cNvSpPr>
            <a:spLocks noGrp="1"/>
          </p:cNvSpPr>
          <p:nvPr>
            <p:ph sz="half" idx="2"/>
          </p:nvPr>
        </p:nvSpPr>
        <p:spPr>
          <a:xfrm>
            <a:off x="76200" y="3581400"/>
            <a:ext cx="4421188" cy="2362200"/>
          </a:xfrm>
        </p:spPr>
        <p:txBody>
          <a:bodyPr/>
          <a:lstStyle/>
          <a:p>
            <a:r>
              <a:rPr lang="en-GB" dirty="0" smtClean="0"/>
              <a:t>About 15 former gang members who used to rob residents were offered work by EPWP and received training on various skills</a:t>
            </a:r>
          </a:p>
          <a:p>
            <a:r>
              <a:rPr lang="en-GB" dirty="0" smtClean="0"/>
              <a:t>Crime plummeted in the town</a:t>
            </a:r>
            <a:endParaRPr lang="en-GB" dirty="0"/>
          </a:p>
        </p:txBody>
      </p:sp>
      <p:sp>
        <p:nvSpPr>
          <p:cNvPr id="5" name="Text Placeholder 4"/>
          <p:cNvSpPr>
            <a:spLocks noGrp="1"/>
          </p:cNvSpPr>
          <p:nvPr>
            <p:ph type="body" sz="quarter" idx="3"/>
          </p:nvPr>
        </p:nvSpPr>
        <p:spPr>
          <a:xfrm>
            <a:off x="4645025" y="896286"/>
            <a:ext cx="4041775" cy="1313514"/>
          </a:xfrm>
        </p:spPr>
        <p:txBody>
          <a:bodyPr/>
          <a:lstStyle/>
          <a:p>
            <a:r>
              <a:rPr lang="en-GB" dirty="0" smtClean="0"/>
              <a:t>Project Engineer, Reformed Ex Gang Member, Councillor and ILO official</a:t>
            </a:r>
            <a:endParaRPr lang="en-GB" dirty="0"/>
          </a:p>
        </p:txBody>
      </p:sp>
      <p:pic>
        <p:nvPicPr>
          <p:cNvPr id="7" name="Content Placeholder 6"/>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745039" y="2422758"/>
            <a:ext cx="4075111" cy="3056334"/>
          </a:xfrm>
        </p:spPr>
      </p:pic>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21</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4">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pic>
        <p:nvPicPr>
          <p:cNvPr id="9" name="Picture 4" descr="ILO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544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SUMMARY – OUTCOMES AND IMPACT</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22</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4963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r>
              <a:rPr lang="en-ZA" sz="2400" dirty="0" smtClean="0"/>
              <a:t>Employment target of 40% youth exceeded in Phase 2. Phase 3 Target increased to 55% </a:t>
            </a:r>
          </a:p>
          <a:p>
            <a:pPr marL="342900" indent="-342900">
              <a:buClr>
                <a:srgbClr val="FF0000"/>
              </a:buClr>
              <a:buFont typeface="Wingdings" panose="05000000000000000000" pitchFamily="2" charset="2"/>
              <a:buChar char="q"/>
            </a:pPr>
            <a:r>
              <a:rPr lang="en-ZA" sz="2400" dirty="0" smtClean="0"/>
              <a:t>Employment for youth who had never worked in their lives</a:t>
            </a:r>
          </a:p>
          <a:p>
            <a:pPr marL="342900" indent="-342900">
              <a:buClr>
                <a:srgbClr val="FF0000"/>
              </a:buClr>
              <a:buFont typeface="Wingdings" panose="05000000000000000000" pitchFamily="2" charset="2"/>
              <a:buChar char="q"/>
            </a:pPr>
            <a:r>
              <a:rPr lang="en-ZA" sz="2400" dirty="0" smtClean="0"/>
              <a:t>Skills upgraded through accredited and project-based training </a:t>
            </a:r>
            <a:r>
              <a:rPr lang="en-ZA" sz="2400" dirty="0"/>
              <a:t>to </a:t>
            </a:r>
            <a:r>
              <a:rPr lang="en-ZA" sz="2400" dirty="0" smtClean="0"/>
              <a:t>enhance future employability</a:t>
            </a:r>
          </a:p>
          <a:p>
            <a:pPr marL="342900" indent="-342900">
              <a:buClr>
                <a:srgbClr val="FF0000"/>
              </a:buClr>
              <a:buFont typeface="Wingdings" panose="05000000000000000000" pitchFamily="2" charset="2"/>
              <a:buChar char="q"/>
            </a:pPr>
            <a:r>
              <a:rPr lang="en-ZA" sz="2400" dirty="0" smtClean="0"/>
              <a:t>Enhanced social capital through networks formed </a:t>
            </a:r>
            <a:r>
              <a:rPr lang="en-ZA" sz="2400" dirty="0"/>
              <a:t>at workplace</a:t>
            </a:r>
            <a:r>
              <a:rPr lang="en-ZA" sz="2400" dirty="0" smtClean="0"/>
              <a:t>, </a:t>
            </a:r>
            <a:r>
              <a:rPr lang="en-ZA" sz="2400" dirty="0"/>
              <a:t>improved self </a:t>
            </a:r>
            <a:r>
              <a:rPr lang="en-ZA" sz="2400" dirty="0" smtClean="0"/>
              <a:t>worth and ability to articulate own ideas</a:t>
            </a:r>
            <a:endParaRPr lang="en-ZA" sz="2400" dirty="0"/>
          </a:p>
          <a:p>
            <a:pPr marL="342900" indent="-342900">
              <a:buClr>
                <a:srgbClr val="FF0000"/>
              </a:buClr>
              <a:buFont typeface="Wingdings" panose="05000000000000000000" pitchFamily="2" charset="2"/>
              <a:buChar char="q"/>
            </a:pPr>
            <a:r>
              <a:rPr lang="en-ZA" sz="2400" dirty="0" smtClean="0"/>
              <a:t>Social cohesion e.g.. sense of ownership of created community assets, less social evils (crime, drugs) with fewer idle minds</a:t>
            </a:r>
          </a:p>
          <a:p>
            <a:pPr marL="342900" indent="-342900">
              <a:buClr>
                <a:srgbClr val="FF0000"/>
              </a:buClr>
              <a:buFont typeface="Wingdings" panose="05000000000000000000" pitchFamily="2" charset="2"/>
              <a:buChar char="q"/>
            </a:pPr>
            <a:r>
              <a:rPr lang="en-ZA" sz="2400" b="1" dirty="0" smtClean="0"/>
              <a:t>In 2014,  7 </a:t>
            </a:r>
            <a:r>
              <a:rPr lang="en-ZA" sz="2400" b="1" dirty="0" smtClean="0"/>
              <a:t>out of 10 </a:t>
            </a:r>
            <a:r>
              <a:rPr lang="en-ZA" sz="2400" b="1" dirty="0" smtClean="0"/>
              <a:t>of </a:t>
            </a:r>
            <a:r>
              <a:rPr lang="en-ZA" sz="2400" b="1" dirty="0" smtClean="0"/>
              <a:t>those who p</a:t>
            </a:r>
            <a:r>
              <a:rPr lang="en-ZA" sz="2400" b="1" dirty="0" smtClean="0"/>
              <a:t>articipated in the EPWP and other Government job creation programmes were employed. 4 out of 5 participants who were employed had a formal sector job (Statistics South Africa</a:t>
            </a:r>
            <a:r>
              <a:rPr lang="en-ZA" sz="2400" dirty="0" smtClean="0"/>
              <a:t>)</a:t>
            </a:r>
          </a:p>
          <a:p>
            <a:pPr marL="342900" indent="-342900">
              <a:buClr>
                <a:srgbClr val="FF0000"/>
              </a:buClr>
              <a:buFont typeface="Wingdings" panose="05000000000000000000"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2291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SUMMARY – CHALLENGES AND MITIGATION</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23</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4963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endParaRPr lang="en-US" sz="2000" dirty="0">
              <a:solidFill>
                <a:srgbClr val="000000"/>
              </a:solidFill>
              <a:latin typeface="Calibri"/>
              <a:ea typeface="MS Gothic"/>
              <a:cs typeface="Times New Roman"/>
            </a:endParaRPr>
          </a:p>
          <a:p>
            <a:pPr marL="342900" indent="-342900" algn="just">
              <a:buFont typeface="Wingdings" pitchFamily="2" charset="2"/>
              <a:buChar char="q"/>
            </a:pPr>
            <a:endParaRPr lang="en-GB" sz="2000" dirty="0">
              <a:solidFill>
                <a:srgbClr val="000000"/>
              </a:solidFill>
              <a:latin typeface="Calibri" pitchFamily="34" charset="0"/>
              <a:ea typeface="MS Mincho"/>
              <a:cs typeface="Calibri" pitchFamily="34" charset="0"/>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extLst>
              <p:ext uri="{D42A27DB-BD31-4B8C-83A1-F6EECF244321}">
                <p14:modId xmlns:p14="http://schemas.microsoft.com/office/powerpoint/2010/main" val="3768572823"/>
              </p:ext>
            </p:extLst>
          </p:nvPr>
        </p:nvGraphicFramePr>
        <p:xfrm>
          <a:off x="0" y="914399"/>
          <a:ext cx="9144000" cy="5017592"/>
        </p:xfrm>
        <a:graphic>
          <a:graphicData uri="http://schemas.openxmlformats.org/drawingml/2006/table">
            <a:tbl>
              <a:tblPr firstRow="1" bandRow="1">
                <a:tableStyleId>{5C22544A-7EE6-4342-B048-85BDC9FD1C3A}</a:tableStyleId>
              </a:tblPr>
              <a:tblGrid>
                <a:gridCol w="3810000"/>
                <a:gridCol w="5334000"/>
              </a:tblGrid>
              <a:tr h="447920">
                <a:tc>
                  <a:txBody>
                    <a:bodyPr/>
                    <a:lstStyle/>
                    <a:p>
                      <a:pPr algn="ctr"/>
                      <a:r>
                        <a:rPr lang="en-GB" sz="1800" dirty="0" smtClean="0"/>
                        <a:t>CHALLENGE</a:t>
                      </a:r>
                      <a:endParaRPr lang="en-GB" sz="1800" dirty="0"/>
                    </a:p>
                  </a:txBody>
                  <a:tcPr/>
                </a:tc>
                <a:tc>
                  <a:txBody>
                    <a:bodyPr/>
                    <a:lstStyle/>
                    <a:p>
                      <a:pPr algn="ctr"/>
                      <a:r>
                        <a:rPr lang="en-GB" sz="1800" dirty="0" smtClean="0"/>
                        <a:t>MITIGATION</a:t>
                      </a:r>
                      <a:endParaRPr lang="en-GB" sz="1800" dirty="0"/>
                    </a:p>
                  </a:txBody>
                  <a:tcPr/>
                </a:tc>
              </a:tr>
              <a:tr h="1533281">
                <a:tc>
                  <a:txBody>
                    <a:bodyPr/>
                    <a:lstStyle/>
                    <a:p>
                      <a:r>
                        <a:rPr lang="en-GB" sz="1850" dirty="0" smtClean="0"/>
                        <a:t>Facebook generation</a:t>
                      </a:r>
                      <a:r>
                        <a:rPr lang="en-GB" sz="1850" baseline="0" dirty="0" smtClean="0"/>
                        <a:t> does not find unskilled manual labour attractive</a:t>
                      </a:r>
                      <a:endParaRPr lang="en-GB" sz="1850" dirty="0"/>
                    </a:p>
                  </a:txBody>
                  <a:tcPr/>
                </a:tc>
                <a:tc>
                  <a:txBody>
                    <a:bodyPr/>
                    <a:lstStyle/>
                    <a:p>
                      <a:pPr marL="285750" indent="-285750">
                        <a:buFont typeface="Arial" panose="020B0604020202020204" pitchFamily="34" charset="0"/>
                        <a:buChar char="•"/>
                      </a:pPr>
                      <a:r>
                        <a:rPr lang="en-GB" sz="1850" dirty="0" smtClean="0"/>
                        <a:t>Self-targeting through minimum</a:t>
                      </a:r>
                      <a:r>
                        <a:rPr lang="en-GB" sz="1850" baseline="0" dirty="0" smtClean="0"/>
                        <a:t> wage</a:t>
                      </a:r>
                    </a:p>
                    <a:p>
                      <a:pPr marL="285750" indent="-285750">
                        <a:buFont typeface="Arial" panose="020B0604020202020204" pitchFamily="34" charset="0"/>
                        <a:buChar char="•"/>
                      </a:pPr>
                      <a:r>
                        <a:rPr lang="en-GB" sz="1850" baseline="0" dirty="0" smtClean="0"/>
                        <a:t>Accredited training for better jobs</a:t>
                      </a:r>
                    </a:p>
                    <a:p>
                      <a:pPr marL="285750" indent="-285750">
                        <a:buFont typeface="Arial" panose="020B0604020202020204" pitchFamily="34" charset="0"/>
                        <a:buChar char="•"/>
                      </a:pPr>
                      <a:r>
                        <a:rPr lang="en-GB" sz="1850" baseline="0" dirty="0" smtClean="0"/>
                        <a:t>Various types of work in four sectors (Infrastructure, Environment and Culture, Social and Non State) including glamorous hospitality industry</a:t>
                      </a:r>
                      <a:endParaRPr lang="en-GB" sz="1850" dirty="0"/>
                    </a:p>
                  </a:txBody>
                  <a:tcPr/>
                </a:tc>
              </a:tr>
              <a:tr h="1524000">
                <a:tc>
                  <a:txBody>
                    <a:bodyPr/>
                    <a:lstStyle/>
                    <a:p>
                      <a:r>
                        <a:rPr lang="en-GB" sz="1850" dirty="0" smtClean="0"/>
                        <a:t>Officials of some Public</a:t>
                      </a:r>
                      <a:r>
                        <a:rPr lang="en-GB" sz="1850" baseline="0" dirty="0" smtClean="0"/>
                        <a:t> Bodies (Government funded entities) have perception that employment creation is an additional burden over their already busy schedules </a:t>
                      </a:r>
                      <a:endParaRPr lang="en-GB" sz="1850" dirty="0"/>
                    </a:p>
                  </a:txBody>
                  <a:tcPr/>
                </a:tc>
                <a:tc>
                  <a:txBody>
                    <a:bodyPr/>
                    <a:lstStyle/>
                    <a:p>
                      <a:pPr marL="285750" indent="-285750">
                        <a:buFont typeface="Arial" panose="020B0604020202020204" pitchFamily="34" charset="0"/>
                        <a:buChar char="•"/>
                      </a:pPr>
                      <a:r>
                        <a:rPr lang="en-GB" sz="1850" dirty="0" smtClean="0"/>
                        <a:t>Use of stick</a:t>
                      </a:r>
                      <a:r>
                        <a:rPr lang="en-GB" sz="1850" baseline="0" dirty="0" smtClean="0"/>
                        <a:t> and carrot</a:t>
                      </a:r>
                    </a:p>
                    <a:p>
                      <a:pPr marL="285750" indent="-285750">
                        <a:buFont typeface="Arial" panose="020B0604020202020204" pitchFamily="34" charset="0"/>
                        <a:buChar char="•"/>
                      </a:pPr>
                      <a:r>
                        <a:rPr lang="en-GB" sz="1850" baseline="0" dirty="0" smtClean="0"/>
                        <a:t>Programme linked to office of Deputy President to deal with high level non-compliance</a:t>
                      </a:r>
                    </a:p>
                    <a:p>
                      <a:pPr marL="285750" indent="-285750">
                        <a:buFont typeface="Arial" panose="020B0604020202020204" pitchFamily="34" charset="0"/>
                        <a:buChar char="•"/>
                      </a:pPr>
                      <a:r>
                        <a:rPr lang="en-GB" sz="1850" baseline="0" dirty="0" smtClean="0"/>
                        <a:t>Incentives to encourage voluntary compliance</a:t>
                      </a:r>
                      <a:endParaRPr lang="en-GB" sz="1850" dirty="0"/>
                    </a:p>
                  </a:txBody>
                  <a:tcPr/>
                </a:tc>
              </a:tr>
              <a:tr h="1262592">
                <a:tc>
                  <a:txBody>
                    <a:bodyPr/>
                    <a:lstStyle/>
                    <a:p>
                      <a:r>
                        <a:rPr lang="en-GB" sz="1850" dirty="0" smtClean="0"/>
                        <a:t>Ensuring</a:t>
                      </a:r>
                      <a:r>
                        <a:rPr lang="en-GB" sz="1850" baseline="0" dirty="0" smtClean="0"/>
                        <a:t> smooth transition (avoid time delays) from theoretical training to work placement for experiential learning</a:t>
                      </a:r>
                      <a:endParaRPr lang="en-GB" sz="1850" dirty="0"/>
                    </a:p>
                  </a:txBody>
                  <a:tcPr/>
                </a:tc>
                <a:tc>
                  <a:txBody>
                    <a:bodyPr/>
                    <a:lstStyle/>
                    <a:p>
                      <a:pPr marL="285750" indent="-285750">
                        <a:buFont typeface="Arial" panose="020B0604020202020204" pitchFamily="34" charset="0"/>
                        <a:buChar char="•"/>
                      </a:pPr>
                      <a:r>
                        <a:rPr lang="en-GB" sz="1850" dirty="0" smtClean="0"/>
                        <a:t>Engaging with private sector when participants are recruited and</a:t>
                      </a:r>
                      <a:r>
                        <a:rPr lang="en-GB" sz="1850" baseline="0" dirty="0" smtClean="0"/>
                        <a:t> joint planning to foster seamless transition</a:t>
                      </a:r>
                      <a:endParaRPr lang="en-GB" sz="1850" dirty="0"/>
                    </a:p>
                  </a:txBody>
                  <a:tcPr/>
                </a:tc>
              </a:tr>
            </a:tbl>
          </a:graphicData>
        </a:graphic>
      </p:graphicFrame>
    </p:spTree>
    <p:extLst>
      <p:ext uri="{BB962C8B-B14F-4D97-AF65-F5344CB8AC3E}">
        <p14:creationId xmlns:p14="http://schemas.microsoft.com/office/powerpoint/2010/main" val="31302558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SUMMARY – REPLICABILITY AND UPSCALLING</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24</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496300" cy="754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r>
              <a:rPr lang="en-ZA" sz="3200" dirty="0" smtClean="0"/>
              <a:t>Leveraging of regular budget instead of reliance on external donor funding</a:t>
            </a:r>
          </a:p>
          <a:p>
            <a:pPr marL="342900" indent="-342900">
              <a:buClr>
                <a:srgbClr val="FF0000"/>
              </a:buClr>
              <a:buFont typeface="Wingdings" panose="05000000000000000000" pitchFamily="2" charset="2"/>
              <a:buChar char="q"/>
            </a:pPr>
            <a:r>
              <a:rPr lang="en-ZA" sz="3200" dirty="0" smtClean="0"/>
              <a:t>Clear employment creation targets disaggregated by gender, age and persons with disability</a:t>
            </a:r>
          </a:p>
          <a:p>
            <a:pPr marL="342900" indent="-342900">
              <a:buClr>
                <a:srgbClr val="FF0000"/>
              </a:buClr>
              <a:buFont typeface="Wingdings" panose="05000000000000000000" pitchFamily="2" charset="2"/>
              <a:buChar char="q"/>
            </a:pPr>
            <a:r>
              <a:rPr lang="en-ZA" sz="3200" dirty="0" smtClean="0"/>
              <a:t>Value addition to employment opportunities e.g. vocational skills training</a:t>
            </a:r>
          </a:p>
          <a:p>
            <a:pPr marL="342900" indent="-342900">
              <a:buClr>
                <a:srgbClr val="FF0000"/>
              </a:buClr>
              <a:buFont typeface="Wingdings" panose="05000000000000000000" pitchFamily="2" charset="2"/>
              <a:buChar char="q"/>
            </a:pPr>
            <a:r>
              <a:rPr lang="en-ZA" sz="3200" dirty="0" smtClean="0"/>
              <a:t> Code of Good Practice to regulate temporary employment conditions without diluting decent work principles</a:t>
            </a:r>
            <a:endParaRPr lang="en-US" sz="2800" dirty="0" smtClean="0">
              <a:solidFill>
                <a:srgbClr val="000000"/>
              </a:solidFill>
              <a:latin typeface="Calibri"/>
              <a:ea typeface="MS Gothic"/>
              <a:cs typeface="Times New Roman"/>
            </a:endParaRPr>
          </a:p>
          <a:p>
            <a:pPr marL="342900" indent="-342900" algn="just">
              <a:buFont typeface="Wingdings" pitchFamily="2" charset="2"/>
              <a:buChar char="q"/>
            </a:pPr>
            <a:endParaRPr lang="en-GB" sz="2000" dirty="0">
              <a:solidFill>
                <a:srgbClr val="000000"/>
              </a:solidFill>
              <a:latin typeface="Calibri" pitchFamily="34" charset="0"/>
              <a:ea typeface="MS Mincho"/>
              <a:cs typeface="Calibri" pitchFamily="34" charset="0"/>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5958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SUMMARY – SUSTAINABILITY</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25</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8392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buClr>
                <a:srgbClr val="FF0000"/>
              </a:buClr>
              <a:buFont typeface="Wingdings" panose="05000000000000000000" pitchFamily="2" charset="2"/>
              <a:buChar char="q"/>
            </a:pPr>
            <a:r>
              <a:rPr lang="en-ZA" sz="2650" dirty="0" smtClean="0"/>
              <a:t>EPWP is mainstreamed through Government planning and funding processes</a:t>
            </a:r>
          </a:p>
          <a:p>
            <a:pPr marL="342900" indent="-342900">
              <a:buClr>
                <a:srgbClr val="FF0000"/>
              </a:buClr>
              <a:buFont typeface="Wingdings" panose="05000000000000000000" pitchFamily="2" charset="2"/>
              <a:buChar char="q"/>
            </a:pPr>
            <a:r>
              <a:rPr lang="en-ZA" sz="2650" dirty="0" smtClean="0"/>
              <a:t>Decent work principles embedded into the labour policies and practices</a:t>
            </a:r>
          </a:p>
          <a:p>
            <a:pPr marL="342900" indent="-342900">
              <a:buClr>
                <a:srgbClr val="FF0000"/>
              </a:buClr>
              <a:buFont typeface="Wingdings" panose="05000000000000000000" pitchFamily="2" charset="2"/>
              <a:buChar char="q"/>
            </a:pPr>
            <a:r>
              <a:rPr lang="en-ZA" sz="2650" dirty="0"/>
              <a:t>“How to” Guidelines </a:t>
            </a:r>
            <a:r>
              <a:rPr lang="en-ZA" sz="2650" dirty="0" smtClean="0"/>
              <a:t>to assist new-comers in </a:t>
            </a:r>
            <a:r>
              <a:rPr lang="en-ZA" sz="2650" dirty="0"/>
              <a:t>an environment of high staff </a:t>
            </a:r>
            <a:r>
              <a:rPr lang="en-ZA" sz="2650" dirty="0" smtClean="0"/>
              <a:t>turnover</a:t>
            </a:r>
          </a:p>
          <a:p>
            <a:pPr marL="342900" indent="-342900">
              <a:buClr>
                <a:srgbClr val="FF0000"/>
              </a:buClr>
              <a:buFont typeface="Wingdings" panose="05000000000000000000" pitchFamily="2" charset="2"/>
              <a:buChar char="q"/>
            </a:pPr>
            <a:r>
              <a:rPr lang="en-ZA" sz="2650" dirty="0" smtClean="0"/>
              <a:t>Productive infrastructure to provide long term employment through maintenance work opportunities</a:t>
            </a: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05600" y="4148558"/>
            <a:ext cx="2438400" cy="1828800"/>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161084"/>
            <a:ext cx="2417521" cy="1813141"/>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4341" y="4161084"/>
            <a:ext cx="2417522" cy="1813141"/>
          </a:xfrm>
          <a:prstGeom prst="rect">
            <a:avLst/>
          </a:prstGeom>
        </p:spPr>
      </p:pic>
    </p:spTree>
    <p:extLst>
      <p:ext uri="{BB962C8B-B14F-4D97-AF65-F5344CB8AC3E}">
        <p14:creationId xmlns:p14="http://schemas.microsoft.com/office/powerpoint/2010/main" val="11443203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p:cNvSpPr>
            <a:spLocks noGrp="1"/>
          </p:cNvSpPr>
          <p:nvPr>
            <p:ph type="title"/>
          </p:nvPr>
        </p:nvSpPr>
        <p:spPr>
          <a:xfrm>
            <a:off x="323850" y="136525"/>
            <a:ext cx="8569325" cy="700088"/>
          </a:xfrm>
        </p:spPr>
        <p:txBody>
          <a:bodyPr/>
          <a:lstStyle/>
          <a:p>
            <a:pPr>
              <a:defRPr/>
            </a:pPr>
            <a:r>
              <a:rPr lang="en-US" sz="2800" b="1" dirty="0" smtClean="0">
                <a:solidFill>
                  <a:srgbClr val="3333FF"/>
                </a:solidFill>
                <a:latin typeface="Calibri" pitchFamily="34" charset="0"/>
                <a:cs typeface="Arial" pitchFamily="34" charset="0"/>
              </a:rPr>
              <a:t>EPWP LEARNERS AT EXIT WORKSHOP</a:t>
            </a:r>
          </a:p>
        </p:txBody>
      </p:sp>
      <p:sp>
        <p:nvSpPr>
          <p:cNvPr id="25603"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Grande" pitchFamily="124" charset="0"/>
                <a:ea typeface="ＭＳ Ｐゴシック" pitchFamily="34" charset="-128"/>
              </a:defRPr>
            </a:lvl1pPr>
            <a:lvl2pPr marL="742950" indent="-285750">
              <a:defRPr sz="2400">
                <a:solidFill>
                  <a:schemeClr val="tx1"/>
                </a:solidFill>
                <a:latin typeface="Lucida Grande" pitchFamily="124" charset="0"/>
                <a:ea typeface="ＭＳ Ｐゴシック" pitchFamily="34" charset="-128"/>
              </a:defRPr>
            </a:lvl2pPr>
            <a:lvl3pPr marL="1143000" indent="-228600">
              <a:defRPr sz="2400">
                <a:solidFill>
                  <a:schemeClr val="tx1"/>
                </a:solidFill>
                <a:latin typeface="Lucida Grande" pitchFamily="124" charset="0"/>
                <a:ea typeface="ＭＳ Ｐゴシック" pitchFamily="34" charset="-128"/>
              </a:defRPr>
            </a:lvl3pPr>
            <a:lvl4pPr marL="1600200" indent="-228600">
              <a:defRPr sz="2400">
                <a:solidFill>
                  <a:schemeClr val="tx1"/>
                </a:solidFill>
                <a:latin typeface="Lucida Grande" pitchFamily="124" charset="0"/>
                <a:ea typeface="ＭＳ Ｐゴシック" pitchFamily="34" charset="-128"/>
              </a:defRPr>
            </a:lvl4pPr>
            <a:lvl5pPr marL="2057400" indent="-228600">
              <a:defRPr sz="2400">
                <a:solidFill>
                  <a:schemeClr val="tx1"/>
                </a:solidFill>
                <a:latin typeface="Lucida Grande" pitchFamily="12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Lucida Grande" pitchFamily="124" charset="0"/>
                <a:ea typeface="ＭＳ Ｐゴシック" pitchFamily="34" charset="-128"/>
              </a:defRPr>
            </a:lvl9pPr>
          </a:lstStyle>
          <a:p>
            <a:fld id="{920668A4-1CEE-4085-97AA-4FEDC4F30CD8}" type="slidenum">
              <a:rPr lang="en-US" sz="1400" smtClean="0">
                <a:solidFill>
                  <a:srgbClr val="000000"/>
                </a:solidFill>
                <a:latin typeface="Arial" charset="0"/>
              </a:rPr>
              <a:pPr/>
              <a:t>26</a:t>
            </a:fld>
            <a:endParaRPr lang="en-US" sz="1400" dirty="0" smtClean="0">
              <a:solidFill>
                <a:srgbClr val="000000"/>
              </a:solidFill>
              <a:latin typeface="Arial" charset="0"/>
            </a:endParaRPr>
          </a:p>
        </p:txBody>
      </p:sp>
      <p:pic>
        <p:nvPicPr>
          <p:cNvPr id="25604" name="Picture 5" descr="EPWP letterhead temp-1 (2)"/>
          <p:cNvPicPr>
            <a:picLocks noChangeAspect="1" noChangeArrowheads="1"/>
          </p:cNvPicPr>
          <p:nvPr/>
        </p:nvPicPr>
        <p:blipFill>
          <a:blip r:embed="rId3">
            <a:extLst>
              <a:ext uri="{28A0092B-C50C-407E-A947-70E740481C1C}">
                <a14:useLocalDpi xmlns:a14="http://schemas.microsoft.com/office/drawing/2010/main" val="0"/>
              </a:ext>
            </a:extLst>
          </a:blip>
          <a:srcRect l="54251" b="12849"/>
          <a:stretch>
            <a:fillRect/>
          </a:stretch>
        </p:blipFill>
        <p:spPr bwMode="auto">
          <a:xfrm>
            <a:off x="6011863" y="6146800"/>
            <a:ext cx="19431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5605" name="Rectangle 6"/>
          <p:cNvSpPr>
            <a:spLocks noChangeArrowheads="1"/>
          </p:cNvSpPr>
          <p:nvPr/>
        </p:nvSpPr>
        <p:spPr bwMode="auto">
          <a:xfrm>
            <a:off x="323850" y="1916113"/>
            <a:ext cx="8496300" cy="187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20000"/>
              </a:spcBef>
              <a:spcAft>
                <a:spcPct val="0"/>
              </a:spcAft>
              <a:buClr>
                <a:srgbClr val="FF872D"/>
              </a:buClr>
            </a:pPr>
            <a:endParaRPr lang="en-US" sz="4000" b="1" dirty="0">
              <a:solidFill>
                <a:srgbClr val="333399"/>
              </a:solidFill>
              <a:latin typeface="Arial" charset="0"/>
            </a:endParaRPr>
          </a:p>
        </p:txBody>
      </p:sp>
      <p:sp>
        <p:nvSpPr>
          <p:cNvPr id="25606" name="Line 3"/>
          <p:cNvSpPr>
            <a:spLocks noChangeShapeType="1"/>
          </p:cNvSpPr>
          <p:nvPr/>
        </p:nvSpPr>
        <p:spPr bwMode="auto">
          <a:xfrm>
            <a:off x="0" y="238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5607" name="Line 3"/>
          <p:cNvSpPr>
            <a:spLocks noChangeShapeType="1"/>
          </p:cNvSpPr>
          <p:nvPr/>
        </p:nvSpPr>
        <p:spPr bwMode="auto">
          <a:xfrm>
            <a:off x="0" y="836613"/>
            <a:ext cx="9144000"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sz="2400" dirty="0">
              <a:solidFill>
                <a:srgbClr val="000000"/>
              </a:solidFill>
              <a:latin typeface="Lucida Grande" pitchFamily="124" charset="0"/>
            </a:endParaRPr>
          </a:p>
        </p:txBody>
      </p:sp>
      <p:sp>
        <p:nvSpPr>
          <p:cNvPr id="24584" name="Rectangle 2"/>
          <p:cNvSpPr>
            <a:spLocks noChangeArrowheads="1"/>
          </p:cNvSpPr>
          <p:nvPr/>
        </p:nvSpPr>
        <p:spPr bwMode="auto">
          <a:xfrm>
            <a:off x="152400" y="914401"/>
            <a:ext cx="84963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Wingdings" pitchFamily="2" charset="2"/>
              <a:buChar char="q"/>
            </a:pPr>
            <a:endParaRPr lang="en-GB" sz="2000" dirty="0" smtClean="0">
              <a:solidFill>
                <a:srgbClr val="000000"/>
              </a:solidFill>
              <a:latin typeface="Calibri" pitchFamily="34" charset="0"/>
              <a:ea typeface="MS Mincho"/>
              <a:cs typeface="Calibri" pitchFamily="34" charset="0"/>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GB" sz="2400" dirty="0">
              <a:solidFill>
                <a:prstClr val="black"/>
              </a:solidFill>
              <a:latin typeface="Cambria"/>
              <a:cs typeface="Times New Roman"/>
            </a:endParaRPr>
          </a:p>
          <a:p>
            <a:pPr marL="342900" indent="-342900" algn="just">
              <a:buFont typeface="Wingdings" pitchFamily="2" charset="2"/>
              <a:buChar char="q"/>
            </a:pPr>
            <a:endParaRPr lang="en-ZA" sz="2400" dirty="0">
              <a:solidFill>
                <a:prstClr val="black"/>
              </a:solidFill>
              <a:latin typeface="Arial"/>
            </a:endParaRPr>
          </a:p>
        </p:txBody>
      </p:sp>
      <p:pic>
        <p:nvPicPr>
          <p:cNvPr id="9" name="Picture 4" descr="ILO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1" y="6172777"/>
            <a:ext cx="6858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848" y="895209"/>
            <a:ext cx="7593552" cy="506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3669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ZA"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ZA"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ZA"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ZA"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647</TotalTime>
  <Words>1695</Words>
  <Application>Microsoft Office PowerPoint</Application>
  <PresentationFormat>On-screen Show (4:3)</PresentationFormat>
  <Paragraphs>242</Paragraphs>
  <Slides>26</Slides>
  <Notes>22</Notes>
  <HiddenSlides>0</HiddenSlides>
  <MMClips>0</MMClips>
  <ScaleCrop>false</ScaleCrop>
  <HeadingPairs>
    <vt:vector size="4" baseType="variant">
      <vt:variant>
        <vt:lpstr>Theme</vt:lpstr>
      </vt:variant>
      <vt:variant>
        <vt:i4>4</vt:i4>
      </vt:variant>
      <vt:variant>
        <vt:lpstr>Slide Titles</vt:lpstr>
      </vt:variant>
      <vt:variant>
        <vt:i4>26</vt:i4>
      </vt:variant>
    </vt:vector>
  </HeadingPairs>
  <TitlesOfParts>
    <vt:vector size="30" baseType="lpstr">
      <vt:lpstr>Executive</vt:lpstr>
      <vt:lpstr>Blank</vt:lpstr>
      <vt:lpstr>Default Design</vt:lpstr>
      <vt:lpstr>Office Theme</vt:lpstr>
      <vt:lpstr>EASTERN AND SOUTHERN AFRICA YOUTH EMPLOYMENT KNOWLEDGE SHARING FORUM HARARE, 19 TO 22 JULY 2015  Lessons from the South Africa Expanded Public Works Programme (EPWP) Presented By Gamelihle Sibanda, ILO Chief Technical Adviser to the EPWP</vt:lpstr>
      <vt:lpstr>Outline</vt:lpstr>
      <vt:lpstr>EPWP BACKGROUND </vt:lpstr>
      <vt:lpstr>Origin of EPWP</vt:lpstr>
      <vt:lpstr>THE “TRILEMMA” FACING EPWP</vt:lpstr>
      <vt:lpstr>FACTS ABOUT THE EPWP</vt:lpstr>
      <vt:lpstr>FACTS ABOUT THE EPWP – THE FOUR SECTORS</vt:lpstr>
      <vt:lpstr>FACTS ABOUT THE EPWP</vt:lpstr>
      <vt:lpstr>OBJECTIVES OF EPWP PHASE 3</vt:lpstr>
      <vt:lpstr>EPWP Phase 3 Universal Principles</vt:lpstr>
      <vt:lpstr>TARGETING OF PARTICIPANTS IN EPWP PHASE 3 </vt:lpstr>
      <vt:lpstr>TARGETING OF PARTICIPANTS BY DEMOGRAPHICS</vt:lpstr>
      <vt:lpstr>YOUTH EMPLOYMENT </vt:lpstr>
      <vt:lpstr>NDP EMPLOYMENT SCENARIOS</vt:lpstr>
      <vt:lpstr>YOUTH EMPLOYMENT PROJECTIONS</vt:lpstr>
      <vt:lpstr>HIGHLIGHTS OF SOME INFRASTRUCTURE SECTOR PROGRAMMES</vt:lpstr>
      <vt:lpstr>HIGHLIGHTS OF SOME ENVIRONMENT SECTOR PROGRAMMES</vt:lpstr>
      <vt:lpstr>HIGHLIGHTS – SOCIAL SECTOR PROGRAMMES/PROJECTS</vt:lpstr>
      <vt:lpstr>HIGHLIGHTS OF SOME NON STATE SECTOR PROGRAMMES</vt:lpstr>
      <vt:lpstr>CASE STUDY: ARTISAN DEVELOPMENT PGRAGRAMME</vt:lpstr>
      <vt:lpstr>CASE STUDY: FORMER GANG MEMBERS JOIN EPWP</vt:lpstr>
      <vt:lpstr>SUMMARY – OUTCOMES AND IMPACT</vt:lpstr>
      <vt:lpstr>SUMMARY – CHALLENGES AND MITIGATION</vt:lpstr>
      <vt:lpstr>SUMMARY – REPLICABILITY AND UPSCALLING</vt:lpstr>
      <vt:lpstr>SUMMARY – SUSTAINABILITY</vt:lpstr>
      <vt:lpstr>EPWP LEARNERS AT EXIT WORKSHOP</vt:lpstr>
    </vt:vector>
  </TitlesOfParts>
  <Company>NDPW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EPWP Phase 3 Presentation JANUARY 2014</dc:title>
  <dc:creator>Lindiwe Nkuna</dc:creator>
  <cp:lastModifiedBy>Sibanda</cp:lastModifiedBy>
  <cp:revision>80</cp:revision>
  <cp:lastPrinted>2014-02-05T14:48:35Z</cp:lastPrinted>
  <dcterms:created xsi:type="dcterms:W3CDTF">2014-01-28T14:32:30Z</dcterms:created>
  <dcterms:modified xsi:type="dcterms:W3CDTF">2015-07-19T15:37:38Z</dcterms:modified>
</cp:coreProperties>
</file>