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9.xml" ContentType="application/vnd.openxmlformats-officedocument.drawingml.chart+xml"/>
  <Override PartName="/ppt/theme/themeOverride2.xml" ContentType="application/vnd.openxmlformats-officedocument.themeOverride+xml"/>
  <Override PartName="/ppt/charts/chart10.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82" r:id="rId3"/>
    <p:sldId id="286" r:id="rId4"/>
    <p:sldId id="381" r:id="rId5"/>
    <p:sldId id="385" r:id="rId6"/>
    <p:sldId id="324" r:id="rId7"/>
    <p:sldId id="332" r:id="rId8"/>
    <p:sldId id="357" r:id="rId9"/>
    <p:sldId id="333" r:id="rId10"/>
    <p:sldId id="358" r:id="rId11"/>
    <p:sldId id="380" r:id="rId12"/>
    <p:sldId id="359" r:id="rId13"/>
    <p:sldId id="360" r:id="rId14"/>
    <p:sldId id="291" r:id="rId15"/>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on P. Filmer" initials="DPF"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CB8"/>
    <a:srgbClr val="FFFFCC"/>
    <a:srgbClr val="FFFFE1"/>
    <a:srgbClr val="FFEFA7"/>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292" autoAdjust="0"/>
  </p:normalViewPr>
  <p:slideViewPr>
    <p:cSldViewPr>
      <p:cViewPr varScale="1">
        <p:scale>
          <a:sx n="61" d="100"/>
          <a:sy n="61" d="100"/>
        </p:scale>
        <p:origin x="1440" y="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oleObject" Target="file:///\\AFRFILE\AFR-PROJECT\!UNITS\AFTHD\Youth%20Employment\Figures%20with%20Data\0b.%20Overview\YE%20-%20Overview%20v2013-05-15.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AFRFILE\AFR-PROJECT\!UNITS\AFTHD\Youth%20Employment\Figures%20with%20Data\Land%20Ownership.xlsx" TargetMode="External"/><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2" Type="http://schemas.openxmlformats.org/officeDocument/2006/relationships/oleObject" Target="file:///\\AFRFILE\AFR-PROJECT\!XCTRY\AFRICA%20POVERTY\Informal%20Sector%20Work\Informal%20sector%20work\Regional%20Analysis\Tables\Tables%20for%20informal%20is%20normal%20paper\HE%20characteristics%20v2013-05-02.xlsx" TargetMode="External"/><Relationship Id="rId1" Type="http://schemas.openxmlformats.org/officeDocument/2006/relationships/themeOverride" Target="../theme/themeOverride2.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wb12704\Documents\Informal%20sector%20AAA%2007-09\HESSA_June%2015.xlsx" TargetMode="External"/><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852959391313319E-2"/>
          <c:y val="4.2553191489361784E-2"/>
          <c:w val="0.80859550561797755"/>
          <c:h val="0.68411828966309063"/>
        </c:manualLayout>
      </c:layout>
      <c:barChart>
        <c:barDir val="bar"/>
        <c:grouping val="clustered"/>
        <c:varyColors val="0"/>
        <c:ser>
          <c:idx val="0"/>
          <c:order val="0"/>
          <c:tx>
            <c:strRef>
              <c:f>Sheet1!$B$1</c:f>
              <c:strCache>
                <c:ptCount val="1"/>
                <c:pt idx="0">
                  <c:v>Female 2035</c:v>
                </c:pt>
              </c:strCache>
            </c:strRef>
          </c:tx>
          <c:spPr>
            <a:solidFill>
              <a:srgbClr val="C00000"/>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Sheet1!$B$2:$B$18</c:f>
              <c:numCache>
                <c:formatCode>General</c:formatCode>
                <c:ptCount val="17"/>
                <c:pt idx="0">
                  <c:v>95.440700000000007</c:v>
                </c:pt>
                <c:pt idx="1">
                  <c:v>88.55589999999998</c:v>
                </c:pt>
                <c:pt idx="2">
                  <c:v>82.555399999999992</c:v>
                </c:pt>
                <c:pt idx="3">
                  <c:v>76.629499999999979</c:v>
                </c:pt>
                <c:pt idx="4">
                  <c:v>69.41170000000001</c:v>
                </c:pt>
                <c:pt idx="5">
                  <c:v>61.639000000000003</c:v>
                </c:pt>
                <c:pt idx="6">
                  <c:v>54.146500000000003</c:v>
                </c:pt>
                <c:pt idx="7">
                  <c:v>46.296500000000009</c:v>
                </c:pt>
                <c:pt idx="8">
                  <c:v>39.416599999999995</c:v>
                </c:pt>
                <c:pt idx="9">
                  <c:v>33.234900000000003</c:v>
                </c:pt>
                <c:pt idx="10">
                  <c:v>27.022499999999997</c:v>
                </c:pt>
                <c:pt idx="11">
                  <c:v>21.398199999999996</c:v>
                </c:pt>
                <c:pt idx="12">
                  <c:v>16.3004</c:v>
                </c:pt>
                <c:pt idx="13">
                  <c:v>12.290800000000001</c:v>
                </c:pt>
                <c:pt idx="14">
                  <c:v>9.1166500000000035</c:v>
                </c:pt>
                <c:pt idx="15">
                  <c:v>6.10107</c:v>
                </c:pt>
                <c:pt idx="16">
                  <c:v>5.0808600000000004</c:v>
                </c:pt>
              </c:numCache>
            </c:numRef>
          </c:val>
        </c:ser>
        <c:ser>
          <c:idx val="1"/>
          <c:order val="1"/>
          <c:tx>
            <c:strRef>
              <c:f>Sheet1!$C$1</c:f>
              <c:strCache>
                <c:ptCount val="1"/>
                <c:pt idx="0">
                  <c:v>Male 2035</c:v>
                </c:pt>
              </c:strCache>
            </c:strRef>
          </c:tx>
          <c:spPr>
            <a:solidFill>
              <a:schemeClr val="accent1">
                <a:lumMod val="50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Sheet1!$C$2:$C$18</c:f>
              <c:numCache>
                <c:formatCode>General</c:formatCode>
                <c:ptCount val="17"/>
                <c:pt idx="0">
                  <c:v>-98.128999999999991</c:v>
                </c:pt>
                <c:pt idx="1">
                  <c:v>-90.639299999999992</c:v>
                </c:pt>
                <c:pt idx="2">
                  <c:v>-84.302599999999998</c:v>
                </c:pt>
                <c:pt idx="3">
                  <c:v>-77.996399999999994</c:v>
                </c:pt>
                <c:pt idx="4">
                  <c:v>-70.271100000000004</c:v>
                </c:pt>
                <c:pt idx="5">
                  <c:v>-62.1875</c:v>
                </c:pt>
                <c:pt idx="6">
                  <c:v>-54.531100000000002</c:v>
                </c:pt>
                <c:pt idx="7">
                  <c:v>-46.477000000000004</c:v>
                </c:pt>
                <c:pt idx="8">
                  <c:v>-39.511699999999998</c:v>
                </c:pt>
                <c:pt idx="9">
                  <c:v>-33.354499999999994</c:v>
                </c:pt>
                <c:pt idx="10">
                  <c:v>-27.093900000000001</c:v>
                </c:pt>
                <c:pt idx="11">
                  <c:v>-21.328600000000002</c:v>
                </c:pt>
                <c:pt idx="12">
                  <c:v>-15.832100000000002</c:v>
                </c:pt>
                <c:pt idx="13">
                  <c:v>-11.1995</c:v>
                </c:pt>
                <c:pt idx="14">
                  <c:v>-7.6592799999999999</c:v>
                </c:pt>
                <c:pt idx="15">
                  <c:v>-4.6533299999999995</c:v>
                </c:pt>
                <c:pt idx="16">
                  <c:v>-3.3960399999999993</c:v>
                </c:pt>
              </c:numCache>
            </c:numRef>
          </c:val>
        </c:ser>
        <c:ser>
          <c:idx val="2"/>
          <c:order val="2"/>
          <c:tx>
            <c:strRef>
              <c:f>Sheet1!$D$1</c:f>
              <c:strCache>
                <c:ptCount val="1"/>
                <c:pt idx="0">
                  <c:v>Female 2015</c:v>
                </c:pt>
              </c:strCache>
            </c:strRef>
          </c:tx>
          <c:spPr>
            <a:solidFill>
              <a:schemeClr val="accent2">
                <a:lumMod val="60000"/>
                <a:lumOff val="40000"/>
                <a:alpha val="75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Sheet1!$D$2:$D$18</c:f>
              <c:numCache>
                <c:formatCode>General</c:formatCode>
                <c:ptCount val="17"/>
                <c:pt idx="0">
                  <c:v>74.414500000000018</c:v>
                </c:pt>
                <c:pt idx="1">
                  <c:v>65.316100000000006</c:v>
                </c:pt>
                <c:pt idx="2">
                  <c:v>58.225200000000008</c:v>
                </c:pt>
                <c:pt idx="3">
                  <c:v>51.033700000000003</c:v>
                </c:pt>
                <c:pt idx="4">
                  <c:v>44.750900000000001</c:v>
                </c:pt>
                <c:pt idx="5">
                  <c:v>38.913899999999998</c:v>
                </c:pt>
                <c:pt idx="6">
                  <c:v>32.517099999999999</c:v>
                </c:pt>
                <c:pt idx="7">
                  <c:v>26.362499999999997</c:v>
                </c:pt>
                <c:pt idx="8">
                  <c:v>20.740399999999998</c:v>
                </c:pt>
                <c:pt idx="9">
                  <c:v>16.627199999999995</c:v>
                </c:pt>
                <c:pt idx="10">
                  <c:v>13.9359</c:v>
                </c:pt>
                <c:pt idx="11">
                  <c:v>11.726299999999998</c:v>
                </c:pt>
                <c:pt idx="12">
                  <c:v>9.5223400000000016</c:v>
                </c:pt>
                <c:pt idx="13">
                  <c:v>7.2241899999999992</c:v>
                </c:pt>
                <c:pt idx="14">
                  <c:v>5.0731799999999998</c:v>
                </c:pt>
                <c:pt idx="15">
                  <c:v>3.0950299999999995</c:v>
                </c:pt>
                <c:pt idx="16">
                  <c:v>2.2733500000000002</c:v>
                </c:pt>
              </c:numCache>
            </c:numRef>
          </c:val>
        </c:ser>
        <c:ser>
          <c:idx val="3"/>
          <c:order val="3"/>
          <c:tx>
            <c:strRef>
              <c:f>Sheet1!$E$1</c:f>
              <c:strCache>
                <c:ptCount val="1"/>
                <c:pt idx="0">
                  <c:v>Male 2015</c:v>
                </c:pt>
              </c:strCache>
            </c:strRef>
          </c:tx>
          <c:spPr>
            <a:solidFill>
              <a:schemeClr val="tx2">
                <a:lumMod val="40000"/>
                <a:lumOff val="60000"/>
                <a:alpha val="75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Sheet1!$E$2:$E$18</c:f>
              <c:numCache>
                <c:formatCode>General</c:formatCode>
                <c:ptCount val="17"/>
                <c:pt idx="0">
                  <c:v>-76.348500000000001</c:v>
                </c:pt>
                <c:pt idx="1">
                  <c:v>-66.736199999999997</c:v>
                </c:pt>
                <c:pt idx="2">
                  <c:v>-59.372900000000001</c:v>
                </c:pt>
                <c:pt idx="3">
                  <c:v>-51.776200000000003</c:v>
                </c:pt>
                <c:pt idx="4">
                  <c:v>-45.0747</c:v>
                </c:pt>
                <c:pt idx="5">
                  <c:v>-39.145800000000001</c:v>
                </c:pt>
                <c:pt idx="6">
                  <c:v>-32.9345</c:v>
                </c:pt>
                <c:pt idx="7">
                  <c:v>-27.022099999999991</c:v>
                </c:pt>
                <c:pt idx="8">
                  <c:v>-21.267199999999995</c:v>
                </c:pt>
                <c:pt idx="9">
                  <c:v>-16.532299999999996</c:v>
                </c:pt>
                <c:pt idx="10">
                  <c:v>-13.244299999999999</c:v>
                </c:pt>
                <c:pt idx="11">
                  <c:v>-10.566000000000003</c:v>
                </c:pt>
                <c:pt idx="12">
                  <c:v>-8.2636900000000004</c:v>
                </c:pt>
                <c:pt idx="13">
                  <c:v>-6.1619499999999992</c:v>
                </c:pt>
                <c:pt idx="14">
                  <c:v>-4.1778199999999988</c:v>
                </c:pt>
                <c:pt idx="15">
                  <c:v>-2.4096599999999997</c:v>
                </c:pt>
                <c:pt idx="16">
                  <c:v>-1.57178</c:v>
                </c:pt>
              </c:numCache>
            </c:numRef>
          </c:val>
        </c:ser>
        <c:dLbls>
          <c:showLegendKey val="0"/>
          <c:showVal val="0"/>
          <c:showCatName val="0"/>
          <c:showSerName val="0"/>
          <c:showPercent val="0"/>
          <c:showBubbleSize val="0"/>
        </c:dLbls>
        <c:gapWidth val="0"/>
        <c:overlap val="100"/>
        <c:axId val="336244104"/>
        <c:axId val="336241360"/>
      </c:barChart>
      <c:catAx>
        <c:axId val="336244104"/>
        <c:scaling>
          <c:orientation val="minMax"/>
        </c:scaling>
        <c:delete val="0"/>
        <c:axPos val="l"/>
        <c:numFmt formatCode="General" sourceLinked="1"/>
        <c:majorTickMark val="out"/>
        <c:minorTickMark val="none"/>
        <c:tickLblPos val="low"/>
        <c:crossAx val="336241360"/>
        <c:crosses val="autoZero"/>
        <c:auto val="1"/>
        <c:lblAlgn val="ctr"/>
        <c:lblOffset val="100"/>
        <c:noMultiLvlLbl val="0"/>
      </c:catAx>
      <c:valAx>
        <c:axId val="336241360"/>
        <c:scaling>
          <c:orientation val="minMax"/>
          <c:max val="100"/>
          <c:min val="-100"/>
        </c:scaling>
        <c:delete val="0"/>
        <c:axPos val="b"/>
        <c:title>
          <c:tx>
            <c:rich>
              <a:bodyPr/>
              <a:lstStyle/>
              <a:p>
                <a:pPr>
                  <a:defRPr/>
                </a:pPr>
                <a:r>
                  <a:rPr lang="en-US" dirty="0" smtClean="0"/>
                  <a:t>Population in millions</a:t>
                </a:r>
              </a:p>
            </c:rich>
          </c:tx>
          <c:layout/>
          <c:overlay val="0"/>
        </c:title>
        <c:numFmt formatCode="General" sourceLinked="1"/>
        <c:majorTickMark val="out"/>
        <c:minorTickMark val="none"/>
        <c:tickLblPos val="nextTo"/>
        <c:crossAx val="336244104"/>
        <c:crosses val="autoZero"/>
        <c:crossBetween val="between"/>
        <c:majorUnit val="20"/>
      </c:valAx>
    </c:plotArea>
    <c:legend>
      <c:legendPos val="r"/>
      <c:layout>
        <c:manualLayout>
          <c:xMode val="edge"/>
          <c:yMode val="edge"/>
          <c:x val="0.12153105861767279"/>
          <c:y val="0.86996970401301665"/>
          <c:w val="0.85498824365704285"/>
          <c:h val="0.13003029598698396"/>
        </c:manualLayout>
      </c:layout>
      <c:overlay val="0"/>
      <c:txPr>
        <a:bodyPr/>
        <a:lstStyle/>
        <a:p>
          <a:pPr>
            <a:defRPr sz="1200"/>
          </a:pPr>
          <a:endParaRPr lang="en-US"/>
        </a:p>
      </c:txPr>
    </c:legend>
    <c:plotVisOnly val="1"/>
    <c:dispBlanksAs val="gap"/>
    <c:showDLblsOverMax val="0"/>
  </c:chart>
  <c:txPr>
    <a:bodyPr/>
    <a:lstStyle/>
    <a:p>
      <a:pPr>
        <a:defRPr sz="11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852959391313389E-2"/>
          <c:y val="4.2553191489361784E-2"/>
          <c:w val="0.80859550561797755"/>
          <c:h val="0.68411828966309063"/>
        </c:manualLayout>
      </c:layout>
      <c:barChart>
        <c:barDir val="bar"/>
        <c:grouping val="clustered"/>
        <c:varyColors val="0"/>
        <c:ser>
          <c:idx val="0"/>
          <c:order val="0"/>
          <c:tx>
            <c:strRef>
              <c:f>Sheet1!$B$1</c:f>
              <c:strCache>
                <c:ptCount val="1"/>
                <c:pt idx="0">
                  <c:v>Female 2035</c:v>
                </c:pt>
              </c:strCache>
            </c:strRef>
          </c:tx>
          <c:spPr>
            <a:solidFill>
              <a:srgbClr val="C00000"/>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Sheet1!$B$2:$B$18</c:f>
              <c:numCache>
                <c:formatCode>General</c:formatCode>
                <c:ptCount val="17"/>
                <c:pt idx="0">
                  <c:v>77.005799999999979</c:v>
                </c:pt>
                <c:pt idx="1">
                  <c:v>78.552699999999987</c:v>
                </c:pt>
                <c:pt idx="2">
                  <c:v>80.435500000000005</c:v>
                </c:pt>
                <c:pt idx="3">
                  <c:v>81.715199999999996</c:v>
                </c:pt>
                <c:pt idx="4">
                  <c:v>81.8429</c:v>
                </c:pt>
                <c:pt idx="5">
                  <c:v>80.862200000000001</c:v>
                </c:pt>
                <c:pt idx="6">
                  <c:v>78.697999999999993</c:v>
                </c:pt>
                <c:pt idx="7">
                  <c:v>77.758899999999983</c:v>
                </c:pt>
                <c:pt idx="8">
                  <c:v>75.043499999999995</c:v>
                </c:pt>
                <c:pt idx="9">
                  <c:v>70.469099999999997</c:v>
                </c:pt>
                <c:pt idx="10">
                  <c:v>63.387499999999996</c:v>
                </c:pt>
                <c:pt idx="11">
                  <c:v>55.209800000000001</c:v>
                </c:pt>
                <c:pt idx="12">
                  <c:v>45.6068</c:v>
                </c:pt>
                <c:pt idx="13">
                  <c:v>37.426100000000012</c:v>
                </c:pt>
                <c:pt idx="14">
                  <c:v>28.228299999999965</c:v>
                </c:pt>
                <c:pt idx="15">
                  <c:v>19.120999999999999</c:v>
                </c:pt>
                <c:pt idx="16">
                  <c:v>17.424999999999986</c:v>
                </c:pt>
              </c:numCache>
            </c:numRef>
          </c:val>
        </c:ser>
        <c:ser>
          <c:idx val="1"/>
          <c:order val="1"/>
          <c:tx>
            <c:strRef>
              <c:f>Sheet1!$C$1</c:f>
              <c:strCache>
                <c:ptCount val="1"/>
                <c:pt idx="0">
                  <c:v>Male 2035</c:v>
                </c:pt>
              </c:strCache>
            </c:strRef>
          </c:tx>
          <c:spPr>
            <a:solidFill>
              <a:schemeClr val="accent1">
                <a:lumMod val="50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Sheet1!$C$2:$C$18</c:f>
              <c:numCache>
                <c:formatCode>General</c:formatCode>
                <c:ptCount val="17"/>
                <c:pt idx="0">
                  <c:v>-82.605099999999979</c:v>
                </c:pt>
                <c:pt idx="1">
                  <c:v>-84.328899999999948</c:v>
                </c:pt>
                <c:pt idx="2">
                  <c:v>-86.370499999999979</c:v>
                </c:pt>
                <c:pt idx="3">
                  <c:v>-87.812000000000012</c:v>
                </c:pt>
                <c:pt idx="4">
                  <c:v>-87.994600000000148</c:v>
                </c:pt>
                <c:pt idx="5">
                  <c:v>-86.903700000000001</c:v>
                </c:pt>
                <c:pt idx="6">
                  <c:v>-84.398099999999999</c:v>
                </c:pt>
                <c:pt idx="7">
                  <c:v>-83.160399999999981</c:v>
                </c:pt>
                <c:pt idx="8">
                  <c:v>-79.793400000000005</c:v>
                </c:pt>
                <c:pt idx="9">
                  <c:v>-73.577799999999982</c:v>
                </c:pt>
                <c:pt idx="10">
                  <c:v>-65.048400000000001</c:v>
                </c:pt>
                <c:pt idx="11">
                  <c:v>-55.283000000000001</c:v>
                </c:pt>
                <c:pt idx="12">
                  <c:v>-44.332800000000006</c:v>
                </c:pt>
                <c:pt idx="13">
                  <c:v>-34.97</c:v>
                </c:pt>
                <c:pt idx="14">
                  <c:v>-25.0167</c:v>
                </c:pt>
                <c:pt idx="15">
                  <c:v>-15.943100000000001</c:v>
                </c:pt>
                <c:pt idx="16">
                  <c:v>-12.989100000000002</c:v>
                </c:pt>
              </c:numCache>
            </c:numRef>
          </c:val>
        </c:ser>
        <c:ser>
          <c:idx val="2"/>
          <c:order val="2"/>
          <c:tx>
            <c:strRef>
              <c:f>Sheet1!$D$1</c:f>
              <c:strCache>
                <c:ptCount val="1"/>
                <c:pt idx="0">
                  <c:v>Female 2015</c:v>
                </c:pt>
              </c:strCache>
            </c:strRef>
          </c:tx>
          <c:spPr>
            <a:solidFill>
              <a:schemeClr val="accent2">
                <a:lumMod val="60000"/>
                <a:lumOff val="40000"/>
                <a:alpha val="75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Sheet1!$D$2:$D$18</c:f>
              <c:numCache>
                <c:formatCode>General</c:formatCode>
                <c:ptCount val="17"/>
                <c:pt idx="0">
                  <c:v>84.518500000000003</c:v>
                </c:pt>
                <c:pt idx="1">
                  <c:v>82.996300000000005</c:v>
                </c:pt>
                <c:pt idx="2">
                  <c:v>81.089200000000005</c:v>
                </c:pt>
                <c:pt idx="3">
                  <c:v>80.446300000000022</c:v>
                </c:pt>
                <c:pt idx="4">
                  <c:v>77.877499999999998</c:v>
                </c:pt>
                <c:pt idx="5">
                  <c:v>73.537800000000004</c:v>
                </c:pt>
                <c:pt idx="6">
                  <c:v>66.918000000000006</c:v>
                </c:pt>
                <c:pt idx="7">
                  <c:v>59.656700000000001</c:v>
                </c:pt>
                <c:pt idx="8">
                  <c:v>51.562900000000013</c:v>
                </c:pt>
                <c:pt idx="9">
                  <c:v>45.704300000000003</c:v>
                </c:pt>
                <c:pt idx="10">
                  <c:v>39.296200000000013</c:v>
                </c:pt>
                <c:pt idx="11">
                  <c:v>32.902100000000011</c:v>
                </c:pt>
                <c:pt idx="12">
                  <c:v>26.472799999999943</c:v>
                </c:pt>
                <c:pt idx="13">
                  <c:v>18.5337</c:v>
                </c:pt>
                <c:pt idx="14">
                  <c:v>13.356200000000015</c:v>
                </c:pt>
                <c:pt idx="15">
                  <c:v>8.9036300000000068</c:v>
                </c:pt>
                <c:pt idx="16">
                  <c:v>7.2671199999999914</c:v>
                </c:pt>
              </c:numCache>
            </c:numRef>
          </c:val>
        </c:ser>
        <c:ser>
          <c:idx val="3"/>
          <c:order val="3"/>
          <c:tx>
            <c:strRef>
              <c:f>Sheet1!$E$1</c:f>
              <c:strCache>
                <c:ptCount val="1"/>
                <c:pt idx="0">
                  <c:v>Male 2015</c:v>
                </c:pt>
              </c:strCache>
            </c:strRef>
          </c:tx>
          <c:spPr>
            <a:solidFill>
              <a:schemeClr val="tx2">
                <a:lumMod val="40000"/>
                <a:lumOff val="60000"/>
                <a:alpha val="75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Sheet1!$E$2:$E$18</c:f>
              <c:numCache>
                <c:formatCode>General</c:formatCode>
                <c:ptCount val="17"/>
                <c:pt idx="0">
                  <c:v>-90.799000000000007</c:v>
                </c:pt>
                <c:pt idx="1">
                  <c:v>-89.478499999999983</c:v>
                </c:pt>
                <c:pt idx="2">
                  <c:v>-87.52079999999998</c:v>
                </c:pt>
                <c:pt idx="3">
                  <c:v>-86.997200000000149</c:v>
                </c:pt>
                <c:pt idx="4">
                  <c:v>-84.275699999999986</c:v>
                </c:pt>
                <c:pt idx="5">
                  <c:v>-78.709900000000005</c:v>
                </c:pt>
                <c:pt idx="6">
                  <c:v>-71.156399999999948</c:v>
                </c:pt>
                <c:pt idx="7">
                  <c:v>-62.935900000000011</c:v>
                </c:pt>
                <c:pt idx="8">
                  <c:v>-54.111499999999999</c:v>
                </c:pt>
                <c:pt idx="9">
                  <c:v>-47.753</c:v>
                </c:pt>
                <c:pt idx="10">
                  <c:v>-40.645500000000013</c:v>
                </c:pt>
                <c:pt idx="11">
                  <c:v>-33.703300000000013</c:v>
                </c:pt>
                <c:pt idx="12">
                  <c:v>-26.434699999999989</c:v>
                </c:pt>
                <c:pt idx="13">
                  <c:v>-17.363900000000001</c:v>
                </c:pt>
                <c:pt idx="14">
                  <c:v>-11.901200000000001</c:v>
                </c:pt>
                <c:pt idx="15">
                  <c:v>-7.5099900000000002</c:v>
                </c:pt>
                <c:pt idx="16">
                  <c:v>-5.9953900000000004</c:v>
                </c:pt>
              </c:numCache>
            </c:numRef>
          </c:val>
        </c:ser>
        <c:dLbls>
          <c:showLegendKey val="0"/>
          <c:showVal val="0"/>
          <c:showCatName val="0"/>
          <c:showSerName val="0"/>
          <c:showPercent val="0"/>
          <c:showBubbleSize val="0"/>
        </c:dLbls>
        <c:gapWidth val="0"/>
        <c:overlap val="100"/>
        <c:axId val="336241752"/>
        <c:axId val="336242144"/>
      </c:barChart>
      <c:catAx>
        <c:axId val="336241752"/>
        <c:scaling>
          <c:orientation val="minMax"/>
        </c:scaling>
        <c:delete val="0"/>
        <c:axPos val="l"/>
        <c:numFmt formatCode="General" sourceLinked="1"/>
        <c:majorTickMark val="out"/>
        <c:minorTickMark val="none"/>
        <c:tickLblPos val="low"/>
        <c:crossAx val="336242144"/>
        <c:crosses val="autoZero"/>
        <c:auto val="1"/>
        <c:lblAlgn val="ctr"/>
        <c:lblOffset val="100"/>
        <c:noMultiLvlLbl val="0"/>
      </c:catAx>
      <c:valAx>
        <c:axId val="336242144"/>
        <c:scaling>
          <c:orientation val="minMax"/>
          <c:max val="100"/>
          <c:min val="-100"/>
        </c:scaling>
        <c:delete val="0"/>
        <c:axPos val="b"/>
        <c:title>
          <c:tx>
            <c:rich>
              <a:bodyPr/>
              <a:lstStyle/>
              <a:p>
                <a:pPr>
                  <a:defRPr/>
                </a:pPr>
                <a:r>
                  <a:rPr lang="en-US" dirty="0" smtClean="0"/>
                  <a:t>Population in millions</a:t>
                </a:r>
              </a:p>
            </c:rich>
          </c:tx>
          <c:layout/>
          <c:overlay val="0"/>
        </c:title>
        <c:numFmt formatCode="General" sourceLinked="1"/>
        <c:majorTickMark val="out"/>
        <c:minorTickMark val="none"/>
        <c:tickLblPos val="nextTo"/>
        <c:crossAx val="336241752"/>
        <c:crosses val="autoZero"/>
        <c:crossBetween val="between"/>
        <c:majorUnit val="20"/>
      </c:valAx>
    </c:plotArea>
    <c:legend>
      <c:legendPos val="r"/>
      <c:layout>
        <c:manualLayout>
          <c:xMode val="edge"/>
          <c:yMode val="edge"/>
          <c:x val="0.12153105861767279"/>
          <c:y val="0.86996970401301665"/>
          <c:w val="0.85498824365704285"/>
          <c:h val="0.13003029598698396"/>
        </c:manualLayout>
      </c:layout>
      <c:overlay val="0"/>
      <c:txPr>
        <a:bodyPr/>
        <a:lstStyle/>
        <a:p>
          <a:pPr>
            <a:defRPr sz="1200"/>
          </a:pPr>
          <a:endParaRPr lang="en-US"/>
        </a:p>
      </c:txPr>
    </c:legend>
    <c:plotVisOnly val="1"/>
    <c:dispBlanksAs val="gap"/>
    <c:showDLblsOverMax val="0"/>
  </c:chart>
  <c:txPr>
    <a:bodyPr/>
    <a:lstStyle/>
    <a:p>
      <a:pPr>
        <a:defRPr sz="11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852959391313319E-2"/>
          <c:y val="4.2553191489361784E-2"/>
          <c:w val="0.80859550561797755"/>
          <c:h val="0.68411828966309063"/>
        </c:manualLayout>
      </c:layout>
      <c:barChart>
        <c:barDir val="bar"/>
        <c:grouping val="clustered"/>
        <c:varyColors val="0"/>
        <c:ser>
          <c:idx val="0"/>
          <c:order val="0"/>
          <c:tx>
            <c:strRef>
              <c:f>Sheet1!$B$1</c:f>
              <c:strCache>
                <c:ptCount val="1"/>
                <c:pt idx="0">
                  <c:v>Female 2035</c:v>
                </c:pt>
              </c:strCache>
            </c:strRef>
          </c:tx>
          <c:spPr>
            <a:solidFill>
              <a:srgbClr val="C00000"/>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Sheet1!$B$2:$B$18</c:f>
              <c:numCache>
                <c:formatCode>0.00</c:formatCode>
                <c:ptCount val="17"/>
                <c:pt idx="0">
                  <c:v>82.4893</c:v>
                </c:pt>
                <c:pt idx="1">
                  <c:v>84.5715</c:v>
                </c:pt>
                <c:pt idx="2">
                  <c:v>88.006299999999996</c:v>
                </c:pt>
                <c:pt idx="3">
                  <c:v>93.046999999999997</c:v>
                </c:pt>
                <c:pt idx="4">
                  <c:v>98.086199999999991</c:v>
                </c:pt>
                <c:pt idx="5">
                  <c:v>99.232500000000002</c:v>
                </c:pt>
                <c:pt idx="6">
                  <c:v>101.0772</c:v>
                </c:pt>
                <c:pt idx="7">
                  <c:v>111.46470000000001</c:v>
                </c:pt>
                <c:pt idx="8">
                  <c:v>122.41380000000002</c:v>
                </c:pt>
                <c:pt idx="9">
                  <c:v>137.4357</c:v>
                </c:pt>
                <c:pt idx="10">
                  <c:v>119.697</c:v>
                </c:pt>
                <c:pt idx="11">
                  <c:v>108.223</c:v>
                </c:pt>
                <c:pt idx="12">
                  <c:v>129.4941</c:v>
                </c:pt>
                <c:pt idx="13">
                  <c:v>123.133</c:v>
                </c:pt>
                <c:pt idx="14">
                  <c:v>88.790099999999995</c:v>
                </c:pt>
                <c:pt idx="15">
                  <c:v>63.660800000000002</c:v>
                </c:pt>
                <c:pt idx="16">
                  <c:v>74.493500000000026</c:v>
                </c:pt>
              </c:numCache>
            </c:numRef>
          </c:val>
        </c:ser>
        <c:ser>
          <c:idx val="1"/>
          <c:order val="1"/>
          <c:tx>
            <c:strRef>
              <c:f>Sheet1!$C$1</c:f>
              <c:strCache>
                <c:ptCount val="1"/>
                <c:pt idx="0">
                  <c:v>Male 2035</c:v>
                </c:pt>
              </c:strCache>
            </c:strRef>
          </c:tx>
          <c:spPr>
            <a:solidFill>
              <a:schemeClr val="accent1">
                <a:lumMod val="50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Sheet1!$C$2:$C$18</c:f>
              <c:numCache>
                <c:formatCode>0.0</c:formatCode>
                <c:ptCount val="17"/>
                <c:pt idx="0">
                  <c:v>-91.482799999999983</c:v>
                </c:pt>
                <c:pt idx="1">
                  <c:v>-94.372399999999985</c:v>
                </c:pt>
                <c:pt idx="2">
                  <c:v>-98.8506</c:v>
                </c:pt>
                <c:pt idx="3">
                  <c:v>-105.27100000000002</c:v>
                </c:pt>
                <c:pt idx="4">
                  <c:v>-112.46260000000002</c:v>
                </c:pt>
                <c:pt idx="5">
                  <c:v>-115.081</c:v>
                </c:pt>
                <c:pt idx="6">
                  <c:v>-117.73190000000001</c:v>
                </c:pt>
                <c:pt idx="7">
                  <c:v>-127.2852</c:v>
                </c:pt>
                <c:pt idx="8">
                  <c:v>-136.15210000000002</c:v>
                </c:pt>
                <c:pt idx="9">
                  <c:v>-146.2509</c:v>
                </c:pt>
                <c:pt idx="10">
                  <c:v>-122.57079999999998</c:v>
                </c:pt>
                <c:pt idx="11">
                  <c:v>-108.60329999999999</c:v>
                </c:pt>
                <c:pt idx="12">
                  <c:v>-126.65430000000001</c:v>
                </c:pt>
                <c:pt idx="13">
                  <c:v>-118.279</c:v>
                </c:pt>
                <c:pt idx="14">
                  <c:v>-80.381100000000004</c:v>
                </c:pt>
                <c:pt idx="15">
                  <c:v>-54.394100000000002</c:v>
                </c:pt>
                <c:pt idx="16">
                  <c:v>-52.274700000000003</c:v>
                </c:pt>
              </c:numCache>
            </c:numRef>
          </c:val>
        </c:ser>
        <c:ser>
          <c:idx val="2"/>
          <c:order val="2"/>
          <c:tx>
            <c:strRef>
              <c:f>Sheet1!$D$1</c:f>
              <c:strCache>
                <c:ptCount val="1"/>
                <c:pt idx="0">
                  <c:v>Female 2015</c:v>
                </c:pt>
              </c:strCache>
            </c:strRef>
          </c:tx>
          <c:spPr>
            <a:solidFill>
              <a:schemeClr val="accent2">
                <a:lumMod val="60000"/>
                <a:lumOff val="40000"/>
                <a:alpha val="75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Sheet1!$D$2:$D$18</c:f>
              <c:numCache>
                <c:formatCode>0.0</c:formatCode>
                <c:ptCount val="17"/>
                <c:pt idx="0">
                  <c:v>99.723800000000011</c:v>
                </c:pt>
                <c:pt idx="1">
                  <c:v>101.15009999999998</c:v>
                </c:pt>
                <c:pt idx="2">
                  <c:v>103.57539999999999</c:v>
                </c:pt>
                <c:pt idx="3">
                  <c:v>114.54400000000001</c:v>
                </c:pt>
                <c:pt idx="4">
                  <c:v>125.9254</c:v>
                </c:pt>
                <c:pt idx="5">
                  <c:v>141.52040000000002</c:v>
                </c:pt>
                <c:pt idx="6">
                  <c:v>124.10029999999999</c:v>
                </c:pt>
                <c:pt idx="7">
                  <c:v>113.76140000000002</c:v>
                </c:pt>
                <c:pt idx="8">
                  <c:v>139.53459999999998</c:v>
                </c:pt>
                <c:pt idx="9">
                  <c:v>138.96200000000002</c:v>
                </c:pt>
                <c:pt idx="10">
                  <c:v>109.46740000000001</c:v>
                </c:pt>
                <c:pt idx="11">
                  <c:v>91.659599999999998</c:v>
                </c:pt>
                <c:pt idx="12">
                  <c:v>86.77579999999999</c:v>
                </c:pt>
                <c:pt idx="13">
                  <c:v>59.305900000000001</c:v>
                </c:pt>
                <c:pt idx="14">
                  <c:v>40.590100000000007</c:v>
                </c:pt>
                <c:pt idx="15">
                  <c:v>30.000700000000002</c:v>
                </c:pt>
                <c:pt idx="16">
                  <c:v>30.645699999999991</c:v>
                </c:pt>
              </c:numCache>
            </c:numRef>
          </c:val>
        </c:ser>
        <c:ser>
          <c:idx val="3"/>
          <c:order val="3"/>
          <c:tx>
            <c:strRef>
              <c:f>Sheet1!$E$1</c:f>
              <c:strCache>
                <c:ptCount val="1"/>
                <c:pt idx="0">
                  <c:v>Male 2015</c:v>
                </c:pt>
              </c:strCache>
            </c:strRef>
          </c:tx>
          <c:spPr>
            <a:solidFill>
              <a:schemeClr val="tx2">
                <a:lumMod val="40000"/>
                <a:lumOff val="60000"/>
                <a:alpha val="75000"/>
              </a:schemeClr>
            </a:solidFill>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Sheet1!$E$2:$E$18</c:f>
              <c:numCache>
                <c:formatCode>0.00</c:formatCode>
                <c:ptCount val="17"/>
                <c:pt idx="0">
                  <c:v>-114.62969999999999</c:v>
                </c:pt>
                <c:pt idx="1">
                  <c:v>-117.8344</c:v>
                </c:pt>
                <c:pt idx="2">
                  <c:v>-121.48270000000001</c:v>
                </c:pt>
                <c:pt idx="3">
                  <c:v>-132.05280000000002</c:v>
                </c:pt>
                <c:pt idx="4">
                  <c:v>-141.77289999999999</c:v>
                </c:pt>
                <c:pt idx="5">
                  <c:v>-152.90600000000001</c:v>
                </c:pt>
                <c:pt idx="6">
                  <c:v>-129.67589999999998</c:v>
                </c:pt>
                <c:pt idx="7">
                  <c:v>-117.62639999999999</c:v>
                </c:pt>
                <c:pt idx="8">
                  <c:v>-143.0994</c:v>
                </c:pt>
                <c:pt idx="9">
                  <c:v>-143.97489999999999</c:v>
                </c:pt>
                <c:pt idx="10">
                  <c:v>-112.30330000000001</c:v>
                </c:pt>
                <c:pt idx="11">
                  <c:v>-95.337300000000013</c:v>
                </c:pt>
                <c:pt idx="12">
                  <c:v>-89.023600000000002</c:v>
                </c:pt>
                <c:pt idx="13">
                  <c:v>-57.216900000000003</c:v>
                </c:pt>
                <c:pt idx="14">
                  <c:v>-37.343900000000005</c:v>
                </c:pt>
                <c:pt idx="15">
                  <c:v>-25.481199999999998</c:v>
                </c:pt>
                <c:pt idx="16">
                  <c:v>-20.874140000000001</c:v>
                </c:pt>
              </c:numCache>
            </c:numRef>
          </c:val>
        </c:ser>
        <c:dLbls>
          <c:showLegendKey val="0"/>
          <c:showVal val="0"/>
          <c:showCatName val="0"/>
          <c:showSerName val="0"/>
          <c:showPercent val="0"/>
          <c:showBubbleSize val="0"/>
        </c:dLbls>
        <c:gapWidth val="0"/>
        <c:overlap val="100"/>
        <c:axId val="336245672"/>
        <c:axId val="336242928"/>
      </c:barChart>
      <c:catAx>
        <c:axId val="336245672"/>
        <c:scaling>
          <c:orientation val="minMax"/>
        </c:scaling>
        <c:delete val="0"/>
        <c:axPos val="l"/>
        <c:numFmt formatCode="General" sourceLinked="1"/>
        <c:majorTickMark val="out"/>
        <c:minorTickMark val="none"/>
        <c:tickLblPos val="low"/>
        <c:crossAx val="336242928"/>
        <c:crosses val="autoZero"/>
        <c:auto val="1"/>
        <c:lblAlgn val="ctr"/>
        <c:lblOffset val="100"/>
        <c:noMultiLvlLbl val="0"/>
      </c:catAx>
      <c:valAx>
        <c:axId val="336242928"/>
        <c:scaling>
          <c:orientation val="minMax"/>
          <c:max val="160"/>
          <c:min val="-160"/>
        </c:scaling>
        <c:delete val="0"/>
        <c:axPos val="b"/>
        <c:title>
          <c:tx>
            <c:rich>
              <a:bodyPr/>
              <a:lstStyle/>
              <a:p>
                <a:pPr>
                  <a:defRPr/>
                </a:pPr>
                <a:r>
                  <a:rPr lang="en-US" dirty="0" smtClean="0"/>
                  <a:t>Population in millions</a:t>
                </a:r>
              </a:p>
            </c:rich>
          </c:tx>
          <c:layout/>
          <c:overlay val="0"/>
        </c:title>
        <c:numFmt formatCode="0" sourceLinked="0"/>
        <c:majorTickMark val="out"/>
        <c:minorTickMark val="none"/>
        <c:tickLblPos val="nextTo"/>
        <c:crossAx val="336245672"/>
        <c:crosses val="autoZero"/>
        <c:crossBetween val="between"/>
        <c:majorUnit val="40"/>
      </c:valAx>
    </c:plotArea>
    <c:legend>
      <c:legendPos val="r"/>
      <c:layout>
        <c:manualLayout>
          <c:xMode val="edge"/>
          <c:yMode val="edge"/>
          <c:x val="0.12153105861767279"/>
          <c:y val="0.86996970401301665"/>
          <c:w val="0.85498824365704285"/>
          <c:h val="0.13003029598698396"/>
        </c:manualLayout>
      </c:layout>
      <c:overlay val="0"/>
      <c:txPr>
        <a:bodyPr/>
        <a:lstStyle/>
        <a:p>
          <a:pPr>
            <a:defRPr sz="1200"/>
          </a:pPr>
          <a:endParaRPr lang="en-US"/>
        </a:p>
      </c:txPr>
    </c:legend>
    <c:plotVisOnly val="1"/>
    <c:dispBlanksAs val="gap"/>
    <c:showDLblsOverMax val="0"/>
  </c:chart>
  <c:txPr>
    <a:bodyPr/>
    <a:lstStyle/>
    <a:p>
      <a:pPr>
        <a:defRPr sz="11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23974871993462"/>
          <c:y val="3.6837512246453076E-2"/>
          <c:w val="0.8046463147024655"/>
          <c:h val="0.59945281033419229"/>
        </c:manualLayout>
      </c:layout>
      <c:barChart>
        <c:barDir val="col"/>
        <c:grouping val="stacked"/>
        <c:varyColors val="0"/>
        <c:ser>
          <c:idx val="0"/>
          <c:order val="0"/>
          <c:tx>
            <c:strRef>
              <c:f>Sheet1!$B$1</c:f>
              <c:strCache>
                <c:ptCount val="1"/>
                <c:pt idx="0">
                  <c:v>Pre, Emergent and Basic numeracy (Levels 1,2,3)</c:v>
                </c:pt>
              </c:strCache>
            </c:strRef>
          </c:tx>
          <c:spPr>
            <a:solidFill>
              <a:srgbClr val="C00000"/>
            </a:solidFill>
          </c:spPr>
          <c:invertIfNegative val="0"/>
          <c:cat>
            <c:strRef>
              <c:f>Sheet1!$A$2:$A$17</c:f>
              <c:strCache>
                <c:ptCount val="16"/>
                <c:pt idx="0">
                  <c:v>SACMEQ</c:v>
                </c:pt>
                <c:pt idx="1">
                  <c:v>Zambia</c:v>
                </c:pt>
                <c:pt idx="2">
                  <c:v>Malawi</c:v>
                </c:pt>
                <c:pt idx="3">
                  <c:v>Namibia</c:v>
                </c:pt>
                <c:pt idx="4">
                  <c:v>Lesotho</c:v>
                </c:pt>
                <c:pt idx="5">
                  <c:v>Uganda</c:v>
                </c:pt>
                <c:pt idx="6">
                  <c:v>Mozambique</c:v>
                </c:pt>
                <c:pt idx="7">
                  <c:v>Zanzibar</c:v>
                </c:pt>
                <c:pt idx="8">
                  <c:v>South Africa</c:v>
                </c:pt>
                <c:pt idx="9">
                  <c:v>Zimbabwe</c:v>
                </c:pt>
                <c:pt idx="10">
                  <c:v>Botswana</c:v>
                </c:pt>
                <c:pt idx="11">
                  <c:v>Swaziland</c:v>
                </c:pt>
                <c:pt idx="12">
                  <c:v>Tanzania</c:v>
                </c:pt>
                <c:pt idx="13">
                  <c:v>Seychelles</c:v>
                </c:pt>
                <c:pt idx="14">
                  <c:v>Kenya</c:v>
                </c:pt>
                <c:pt idx="15">
                  <c:v>Mauritius</c:v>
                </c:pt>
              </c:strCache>
            </c:strRef>
          </c:cat>
          <c:val>
            <c:numRef>
              <c:f>Sheet1!$B$2:$B$17</c:f>
              <c:numCache>
                <c:formatCode>0</c:formatCode>
                <c:ptCount val="16"/>
                <c:pt idx="0">
                  <c:v>-63</c:v>
                </c:pt>
                <c:pt idx="1">
                  <c:v>-91.8</c:v>
                </c:pt>
                <c:pt idx="2">
                  <c:v>-91.7</c:v>
                </c:pt>
                <c:pt idx="3">
                  <c:v>-81.699999999999989</c:v>
                </c:pt>
                <c:pt idx="4">
                  <c:v>-81.099999999999994</c:v>
                </c:pt>
                <c:pt idx="5">
                  <c:v>-74.900000000000006</c:v>
                </c:pt>
                <c:pt idx="6">
                  <c:v>-74.199999999999989</c:v>
                </c:pt>
                <c:pt idx="7">
                  <c:v>-73.400000000000006</c:v>
                </c:pt>
                <c:pt idx="8">
                  <c:v>-69.2</c:v>
                </c:pt>
                <c:pt idx="9">
                  <c:v>-57.3</c:v>
                </c:pt>
                <c:pt idx="10">
                  <c:v>-56.4</c:v>
                </c:pt>
                <c:pt idx="11">
                  <c:v>-44.300000000000004</c:v>
                </c:pt>
                <c:pt idx="12">
                  <c:v>-43.1</c:v>
                </c:pt>
                <c:pt idx="13">
                  <c:v>-42.3</c:v>
                </c:pt>
                <c:pt idx="14">
                  <c:v>-38.299999999999997</c:v>
                </c:pt>
                <c:pt idx="15">
                  <c:v>-26.7</c:v>
                </c:pt>
              </c:numCache>
            </c:numRef>
          </c:val>
        </c:ser>
        <c:ser>
          <c:idx val="1"/>
          <c:order val="1"/>
          <c:tx>
            <c:strRef>
              <c:f>Sheet1!$C$1</c:f>
              <c:strCache>
                <c:ptCount val="1"/>
                <c:pt idx="0">
                  <c:v>Beginning numeracy (Level 4)</c:v>
                </c:pt>
              </c:strCache>
            </c:strRef>
          </c:tx>
          <c:spPr>
            <a:solidFill>
              <a:schemeClr val="accent1">
                <a:lumMod val="75000"/>
              </a:schemeClr>
            </a:solidFill>
          </c:spPr>
          <c:invertIfNegative val="0"/>
          <c:cat>
            <c:strRef>
              <c:f>Sheet1!$A$2:$A$17</c:f>
              <c:strCache>
                <c:ptCount val="16"/>
                <c:pt idx="0">
                  <c:v>SACMEQ</c:v>
                </c:pt>
                <c:pt idx="1">
                  <c:v>Zambia</c:v>
                </c:pt>
                <c:pt idx="2">
                  <c:v>Malawi</c:v>
                </c:pt>
                <c:pt idx="3">
                  <c:v>Namibia</c:v>
                </c:pt>
                <c:pt idx="4">
                  <c:v>Lesotho</c:v>
                </c:pt>
                <c:pt idx="5">
                  <c:v>Uganda</c:v>
                </c:pt>
                <c:pt idx="6">
                  <c:v>Mozambique</c:v>
                </c:pt>
                <c:pt idx="7">
                  <c:v>Zanzibar</c:v>
                </c:pt>
                <c:pt idx="8">
                  <c:v>South Africa</c:v>
                </c:pt>
                <c:pt idx="9">
                  <c:v>Zimbabwe</c:v>
                </c:pt>
                <c:pt idx="10">
                  <c:v>Botswana</c:v>
                </c:pt>
                <c:pt idx="11">
                  <c:v>Swaziland</c:v>
                </c:pt>
                <c:pt idx="12">
                  <c:v>Tanzania</c:v>
                </c:pt>
                <c:pt idx="13">
                  <c:v>Seychelles</c:v>
                </c:pt>
                <c:pt idx="14">
                  <c:v>Kenya</c:v>
                </c:pt>
                <c:pt idx="15">
                  <c:v>Mauritius</c:v>
                </c:pt>
              </c:strCache>
            </c:strRef>
          </c:cat>
          <c:val>
            <c:numRef>
              <c:f>Sheet1!$C$2:$C$17</c:f>
              <c:numCache>
                <c:formatCode>0</c:formatCode>
                <c:ptCount val="16"/>
                <c:pt idx="0">
                  <c:v>20.2</c:v>
                </c:pt>
                <c:pt idx="1">
                  <c:v>6.5</c:v>
                </c:pt>
                <c:pt idx="2">
                  <c:v>6.6</c:v>
                </c:pt>
                <c:pt idx="3">
                  <c:v>12.2</c:v>
                </c:pt>
                <c:pt idx="4">
                  <c:v>13.6</c:v>
                </c:pt>
                <c:pt idx="5">
                  <c:v>18</c:v>
                </c:pt>
                <c:pt idx="6">
                  <c:v>20.9</c:v>
                </c:pt>
                <c:pt idx="7">
                  <c:v>20.7</c:v>
                </c:pt>
                <c:pt idx="8">
                  <c:v>15.4</c:v>
                </c:pt>
                <c:pt idx="9">
                  <c:v>22.6</c:v>
                </c:pt>
                <c:pt idx="10">
                  <c:v>27.2</c:v>
                </c:pt>
                <c:pt idx="11">
                  <c:v>37</c:v>
                </c:pt>
                <c:pt idx="12">
                  <c:v>25.5</c:v>
                </c:pt>
                <c:pt idx="13">
                  <c:v>26.4</c:v>
                </c:pt>
                <c:pt idx="14">
                  <c:v>32.1</c:v>
                </c:pt>
                <c:pt idx="15">
                  <c:v>17.899999999999999</c:v>
                </c:pt>
              </c:numCache>
            </c:numRef>
          </c:val>
        </c:ser>
        <c:ser>
          <c:idx val="2"/>
          <c:order val="2"/>
          <c:tx>
            <c:strRef>
              <c:f>Sheet1!$D$1</c:f>
              <c:strCache>
                <c:ptCount val="1"/>
                <c:pt idx="0">
                  <c:v>Competent and above (5,6,7,8)</c:v>
                </c:pt>
              </c:strCache>
            </c:strRef>
          </c:tx>
          <c:spPr>
            <a:solidFill>
              <a:srgbClr val="B9CCB8"/>
            </a:solidFill>
          </c:spPr>
          <c:invertIfNegative val="0"/>
          <c:cat>
            <c:strRef>
              <c:f>Sheet1!$A$2:$A$17</c:f>
              <c:strCache>
                <c:ptCount val="16"/>
                <c:pt idx="0">
                  <c:v>SACMEQ</c:v>
                </c:pt>
                <c:pt idx="1">
                  <c:v>Zambia</c:v>
                </c:pt>
                <c:pt idx="2">
                  <c:v>Malawi</c:v>
                </c:pt>
                <c:pt idx="3">
                  <c:v>Namibia</c:v>
                </c:pt>
                <c:pt idx="4">
                  <c:v>Lesotho</c:v>
                </c:pt>
                <c:pt idx="5">
                  <c:v>Uganda</c:v>
                </c:pt>
                <c:pt idx="6">
                  <c:v>Mozambique</c:v>
                </c:pt>
                <c:pt idx="7">
                  <c:v>Zanzibar</c:v>
                </c:pt>
                <c:pt idx="8">
                  <c:v>South Africa</c:v>
                </c:pt>
                <c:pt idx="9">
                  <c:v>Zimbabwe</c:v>
                </c:pt>
                <c:pt idx="10">
                  <c:v>Botswana</c:v>
                </c:pt>
                <c:pt idx="11">
                  <c:v>Swaziland</c:v>
                </c:pt>
                <c:pt idx="12">
                  <c:v>Tanzania</c:v>
                </c:pt>
                <c:pt idx="13">
                  <c:v>Seychelles</c:v>
                </c:pt>
                <c:pt idx="14">
                  <c:v>Kenya</c:v>
                </c:pt>
                <c:pt idx="15">
                  <c:v>Mauritius</c:v>
                </c:pt>
              </c:strCache>
            </c:strRef>
          </c:cat>
          <c:val>
            <c:numRef>
              <c:f>Sheet1!$D$2:$D$17</c:f>
              <c:numCache>
                <c:formatCode>0</c:formatCode>
                <c:ptCount val="16"/>
                <c:pt idx="0">
                  <c:v>16.8</c:v>
                </c:pt>
                <c:pt idx="1">
                  <c:v>1.7</c:v>
                </c:pt>
                <c:pt idx="2">
                  <c:v>1.7000000000000002</c:v>
                </c:pt>
                <c:pt idx="3">
                  <c:v>6.2</c:v>
                </c:pt>
                <c:pt idx="4">
                  <c:v>5.3</c:v>
                </c:pt>
                <c:pt idx="5">
                  <c:v>7.1</c:v>
                </c:pt>
                <c:pt idx="6">
                  <c:v>5</c:v>
                </c:pt>
                <c:pt idx="7">
                  <c:v>5.9</c:v>
                </c:pt>
                <c:pt idx="8">
                  <c:v>15.5</c:v>
                </c:pt>
                <c:pt idx="9">
                  <c:v>20.100000000000001</c:v>
                </c:pt>
                <c:pt idx="10">
                  <c:v>16.5</c:v>
                </c:pt>
                <c:pt idx="11">
                  <c:v>18.600000000000001</c:v>
                </c:pt>
                <c:pt idx="12">
                  <c:v>31.5</c:v>
                </c:pt>
                <c:pt idx="13">
                  <c:v>31.299999999999997</c:v>
                </c:pt>
                <c:pt idx="14">
                  <c:v>29.5</c:v>
                </c:pt>
                <c:pt idx="15">
                  <c:v>55.3</c:v>
                </c:pt>
              </c:numCache>
            </c:numRef>
          </c:val>
        </c:ser>
        <c:dLbls>
          <c:showLegendKey val="0"/>
          <c:showVal val="0"/>
          <c:showCatName val="0"/>
          <c:showSerName val="0"/>
          <c:showPercent val="0"/>
          <c:showBubbleSize val="0"/>
        </c:dLbls>
        <c:gapWidth val="104"/>
        <c:overlap val="100"/>
        <c:axId val="336246064"/>
        <c:axId val="336244888"/>
      </c:barChart>
      <c:catAx>
        <c:axId val="336246064"/>
        <c:scaling>
          <c:orientation val="minMax"/>
        </c:scaling>
        <c:delete val="0"/>
        <c:axPos val="b"/>
        <c:numFmt formatCode="General" sourceLinked="1"/>
        <c:majorTickMark val="out"/>
        <c:minorTickMark val="none"/>
        <c:tickLblPos val="low"/>
        <c:txPr>
          <a:bodyPr rot="-2700000"/>
          <a:lstStyle/>
          <a:p>
            <a:pPr>
              <a:defRPr sz="1050"/>
            </a:pPr>
            <a:endParaRPr lang="en-US"/>
          </a:p>
        </c:txPr>
        <c:crossAx val="336244888"/>
        <c:crosses val="autoZero"/>
        <c:auto val="1"/>
        <c:lblAlgn val="ctr"/>
        <c:lblOffset val="100"/>
        <c:noMultiLvlLbl val="0"/>
      </c:catAx>
      <c:valAx>
        <c:axId val="336244888"/>
        <c:scaling>
          <c:orientation val="minMax"/>
          <c:max val="100"/>
          <c:min val="-100"/>
        </c:scaling>
        <c:delete val="0"/>
        <c:axPos val="l"/>
        <c:title>
          <c:tx>
            <c:rich>
              <a:bodyPr rot="-5400000" vert="horz"/>
              <a:lstStyle/>
              <a:p>
                <a:pPr>
                  <a:defRPr sz="1200"/>
                </a:pPr>
                <a:r>
                  <a:rPr lang="en-US" sz="1200" dirty="0" smtClean="0"/>
                  <a:t>Percent</a:t>
                </a:r>
                <a:endParaRPr lang="en-US" sz="1200" dirty="0"/>
              </a:p>
            </c:rich>
          </c:tx>
          <c:layout/>
          <c:overlay val="0"/>
        </c:title>
        <c:numFmt formatCode="0" sourceLinked="1"/>
        <c:majorTickMark val="out"/>
        <c:minorTickMark val="none"/>
        <c:tickLblPos val="nextTo"/>
        <c:txPr>
          <a:bodyPr/>
          <a:lstStyle/>
          <a:p>
            <a:pPr>
              <a:defRPr sz="1200"/>
            </a:pPr>
            <a:endParaRPr lang="en-US"/>
          </a:p>
        </c:txPr>
        <c:crossAx val="336246064"/>
        <c:crosses val="autoZero"/>
        <c:crossBetween val="between"/>
      </c:valAx>
    </c:plotArea>
    <c:legend>
      <c:legendPos val="b"/>
      <c:layout>
        <c:manualLayout>
          <c:xMode val="edge"/>
          <c:yMode val="edge"/>
          <c:x val="1.5140699625661553E-2"/>
          <c:y val="0.84430948147610585"/>
          <c:w val="0.98485930037433844"/>
          <c:h val="0.14186563373126751"/>
        </c:manualLayout>
      </c:layout>
      <c:overlay val="0"/>
      <c:txPr>
        <a:bodyPr/>
        <a:lstStyle/>
        <a:p>
          <a:pPr>
            <a:defRPr sz="11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Cannot read a single word</c:v>
                </c:pt>
              </c:strCache>
            </c:strRef>
          </c:tx>
          <c:spPr>
            <a:solidFill>
              <a:schemeClr val="accent5">
                <a:lumMod val="75000"/>
              </a:schemeClr>
            </a:solidFill>
          </c:spPr>
          <c:invertIfNegative val="0"/>
          <c:cat>
            <c:strRef>
              <c:f>Sheet1!$A$2:$A$8</c:f>
              <c:strCache>
                <c:ptCount val="7"/>
                <c:pt idx="0">
                  <c:v>Ghana       Grade 3</c:v>
                </c:pt>
                <c:pt idx="1">
                  <c:v>Kenya       End Grade 3</c:v>
                </c:pt>
                <c:pt idx="2">
                  <c:v>Liberia       End Grade 2</c:v>
                </c:pt>
                <c:pt idx="3">
                  <c:v>Mali       End Grade 2</c:v>
                </c:pt>
                <c:pt idx="4">
                  <c:v>Senegal       End Grade 3</c:v>
                </c:pt>
                <c:pt idx="5">
                  <c:v>The Gambia       End Grade 2</c:v>
                </c:pt>
                <c:pt idx="6">
                  <c:v>Uganda       End Grade 2</c:v>
                </c:pt>
              </c:strCache>
            </c:strRef>
          </c:cat>
          <c:val>
            <c:numRef>
              <c:f>Sheet1!$B$2:$B$8</c:f>
              <c:numCache>
                <c:formatCode>0</c:formatCode>
                <c:ptCount val="7"/>
                <c:pt idx="0">
                  <c:v>22</c:v>
                </c:pt>
                <c:pt idx="1">
                  <c:v>14</c:v>
                </c:pt>
                <c:pt idx="2">
                  <c:v>35</c:v>
                </c:pt>
                <c:pt idx="3">
                  <c:v>83</c:v>
                </c:pt>
                <c:pt idx="4">
                  <c:v>18</c:v>
                </c:pt>
                <c:pt idx="5">
                  <c:v>54</c:v>
                </c:pt>
                <c:pt idx="6">
                  <c:v>70.5</c:v>
                </c:pt>
              </c:numCache>
            </c:numRef>
          </c:val>
        </c:ser>
        <c:dLbls>
          <c:showLegendKey val="0"/>
          <c:showVal val="0"/>
          <c:showCatName val="0"/>
          <c:showSerName val="0"/>
          <c:showPercent val="0"/>
          <c:showBubbleSize val="0"/>
        </c:dLbls>
        <c:gapWidth val="150"/>
        <c:axId val="336239792"/>
        <c:axId val="336240184"/>
      </c:barChart>
      <c:catAx>
        <c:axId val="336239792"/>
        <c:scaling>
          <c:orientation val="minMax"/>
        </c:scaling>
        <c:delete val="0"/>
        <c:axPos val="b"/>
        <c:numFmt formatCode="General" sourceLinked="1"/>
        <c:majorTickMark val="out"/>
        <c:minorTickMark val="none"/>
        <c:tickLblPos val="nextTo"/>
        <c:txPr>
          <a:bodyPr/>
          <a:lstStyle/>
          <a:p>
            <a:pPr>
              <a:defRPr sz="1050"/>
            </a:pPr>
            <a:endParaRPr lang="en-US"/>
          </a:p>
        </c:txPr>
        <c:crossAx val="336240184"/>
        <c:crosses val="autoZero"/>
        <c:auto val="1"/>
        <c:lblAlgn val="ctr"/>
        <c:lblOffset val="100"/>
        <c:noMultiLvlLbl val="0"/>
      </c:catAx>
      <c:valAx>
        <c:axId val="336240184"/>
        <c:scaling>
          <c:orientation val="minMax"/>
          <c:max val="100"/>
          <c:min val="0"/>
        </c:scaling>
        <c:delete val="0"/>
        <c:axPos val="l"/>
        <c:title>
          <c:tx>
            <c:rich>
              <a:bodyPr rot="-5400000" vert="horz"/>
              <a:lstStyle/>
              <a:p>
                <a:pPr>
                  <a:defRPr sz="1200"/>
                </a:pPr>
                <a:r>
                  <a:rPr lang="en-US" sz="1200" dirty="0" smtClean="0"/>
                  <a:t>Percent</a:t>
                </a:r>
                <a:endParaRPr lang="en-US" sz="1200" dirty="0"/>
              </a:p>
            </c:rich>
          </c:tx>
          <c:layout/>
          <c:overlay val="0"/>
        </c:title>
        <c:numFmt formatCode="0" sourceLinked="1"/>
        <c:majorTickMark val="out"/>
        <c:minorTickMark val="none"/>
        <c:tickLblPos val="nextTo"/>
        <c:txPr>
          <a:bodyPr/>
          <a:lstStyle/>
          <a:p>
            <a:pPr>
              <a:defRPr sz="1200"/>
            </a:pPr>
            <a:endParaRPr lang="en-US"/>
          </a:p>
        </c:txPr>
        <c:crossAx val="336239792"/>
        <c:crosses val="autoZero"/>
        <c:crossBetween val="between"/>
        <c:majorUnit val="20"/>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962051618547681"/>
          <c:y val="4.1045335242185635E-2"/>
          <c:w val="0.81982392825896766"/>
          <c:h val="0.5881110828888324"/>
        </c:manualLayout>
      </c:layout>
      <c:barChart>
        <c:barDir val="col"/>
        <c:grouping val="stacked"/>
        <c:varyColors val="0"/>
        <c:ser>
          <c:idx val="2"/>
          <c:order val="0"/>
          <c:tx>
            <c:strRef>
              <c:f>Sheet1!$C$1</c:f>
              <c:strCache>
                <c:ptCount val="1"/>
                <c:pt idx="0">
                  <c:v>Agriculture</c:v>
                </c:pt>
              </c:strCache>
            </c:strRef>
          </c:tx>
          <c:spPr>
            <a:solidFill>
              <a:schemeClr val="accent1">
                <a:lumMod val="50000"/>
              </a:schemeClr>
            </a:solidFill>
            <a:ln>
              <a:noFill/>
            </a:ln>
          </c:spPr>
          <c:invertIfNegative val="0"/>
          <c:cat>
            <c:strRef>
              <c:f>Sheet1!$A$2:$B$6</c:f>
              <c:strCache>
                <c:ptCount val="5"/>
                <c:pt idx="0">
                  <c:v>Low Income                (183 m)</c:v>
                </c:pt>
                <c:pt idx="1">
                  <c:v>Lower-Middle Income         (40 m)</c:v>
                </c:pt>
                <c:pt idx="2">
                  <c:v>Resource Rich          (150 m)</c:v>
                </c:pt>
                <c:pt idx="3">
                  <c:v>Upper-Middle Income            (21 m)</c:v>
                </c:pt>
                <c:pt idx="4">
                  <c:v>Total                                  (395 m)</c:v>
                </c:pt>
              </c:strCache>
            </c:strRef>
          </c:cat>
          <c:val>
            <c:numRef>
              <c:f>Sheet1!$C$2:$C$6</c:f>
              <c:numCache>
                <c:formatCode>General</c:formatCode>
                <c:ptCount val="5"/>
                <c:pt idx="0">
                  <c:v>66.583754808498583</c:v>
                </c:pt>
                <c:pt idx="1">
                  <c:v>54.811142520313581</c:v>
                </c:pt>
                <c:pt idx="2">
                  <c:v>59.145884714900639</c:v>
                </c:pt>
                <c:pt idx="3">
                  <c:v>5.0083317802831679</c:v>
                </c:pt>
                <c:pt idx="4">
                  <c:v>59.308355191093362</c:v>
                </c:pt>
              </c:numCache>
            </c:numRef>
          </c:val>
        </c:ser>
        <c:ser>
          <c:idx val="3"/>
          <c:order val="1"/>
          <c:tx>
            <c:strRef>
              <c:f>Sheet1!$D$1</c:f>
              <c:strCache>
                <c:ptCount val="1"/>
                <c:pt idx="0">
                  <c:v>Household Enterprises</c:v>
                </c:pt>
              </c:strCache>
            </c:strRef>
          </c:tx>
          <c:spPr>
            <a:solidFill>
              <a:srgbClr val="C00000"/>
            </a:solidFill>
          </c:spPr>
          <c:invertIfNegative val="0"/>
          <c:cat>
            <c:strRef>
              <c:f>Sheet1!$A$2:$B$6</c:f>
              <c:strCache>
                <c:ptCount val="5"/>
                <c:pt idx="0">
                  <c:v>Low Income                (183 m)</c:v>
                </c:pt>
                <c:pt idx="1">
                  <c:v>Lower-Middle Income         (40 m)</c:v>
                </c:pt>
                <c:pt idx="2">
                  <c:v>Resource Rich          (150 m)</c:v>
                </c:pt>
                <c:pt idx="3">
                  <c:v>Upper-Middle Income            (21 m)</c:v>
                </c:pt>
                <c:pt idx="4">
                  <c:v>Total                                  (395 m)</c:v>
                </c:pt>
              </c:strCache>
            </c:strRef>
          </c:cat>
          <c:val>
            <c:numRef>
              <c:f>Sheet1!$D$2:$D$6</c:f>
              <c:numCache>
                <c:formatCode>General</c:formatCode>
                <c:ptCount val="5"/>
                <c:pt idx="0">
                  <c:v>17.286339948767093</c:v>
                </c:pt>
                <c:pt idx="1">
                  <c:v>25.462881509362447</c:v>
                </c:pt>
                <c:pt idx="2">
                  <c:v>26.625852030981875</c:v>
                </c:pt>
                <c:pt idx="3">
                  <c:v>12.058685555728109</c:v>
                </c:pt>
                <c:pt idx="4">
                  <c:v>21.402902174299889</c:v>
                </c:pt>
              </c:numCache>
            </c:numRef>
          </c:val>
        </c:ser>
        <c:ser>
          <c:idx val="4"/>
          <c:order val="2"/>
          <c:tx>
            <c:strRef>
              <c:f>Sheet1!$E$1</c:f>
              <c:strCache>
                <c:ptCount val="1"/>
                <c:pt idx="0">
                  <c:v>Wage Industry</c:v>
                </c:pt>
              </c:strCache>
            </c:strRef>
          </c:tx>
          <c:spPr>
            <a:solidFill>
              <a:srgbClr val="FFFFCC"/>
            </a:solidFill>
            <a:ln>
              <a:noFill/>
            </a:ln>
          </c:spPr>
          <c:invertIfNegative val="0"/>
          <c:cat>
            <c:strRef>
              <c:f>Sheet1!$A$2:$B$6</c:f>
              <c:strCache>
                <c:ptCount val="5"/>
                <c:pt idx="0">
                  <c:v>Low Income                (183 m)</c:v>
                </c:pt>
                <c:pt idx="1">
                  <c:v>Lower-Middle Income         (40 m)</c:v>
                </c:pt>
                <c:pt idx="2">
                  <c:v>Resource Rich          (150 m)</c:v>
                </c:pt>
                <c:pt idx="3">
                  <c:v>Upper-Middle Income            (21 m)</c:v>
                </c:pt>
                <c:pt idx="4">
                  <c:v>Total                                  (395 m)</c:v>
                </c:pt>
              </c:strCache>
            </c:strRef>
          </c:cat>
          <c:val>
            <c:numRef>
              <c:f>Sheet1!$E$2:$E$6</c:f>
              <c:numCache>
                <c:formatCode>General</c:formatCode>
                <c:ptCount val="5"/>
                <c:pt idx="0">
                  <c:v>2.7931155362772455</c:v>
                </c:pt>
                <c:pt idx="1">
                  <c:v>2.8503891062236044</c:v>
                </c:pt>
                <c:pt idx="2">
                  <c:v>1.3265174818939038</c:v>
                </c:pt>
                <c:pt idx="3">
                  <c:v>14.204692805135398</c:v>
                </c:pt>
                <c:pt idx="4">
                  <c:v>2.8411823828893605</c:v>
                </c:pt>
              </c:numCache>
            </c:numRef>
          </c:val>
        </c:ser>
        <c:ser>
          <c:idx val="5"/>
          <c:order val="3"/>
          <c:tx>
            <c:strRef>
              <c:f>Sheet1!$F$1</c:f>
              <c:strCache>
                <c:ptCount val="1"/>
                <c:pt idx="0">
                  <c:v>Wage Services</c:v>
                </c:pt>
              </c:strCache>
            </c:strRef>
          </c:tx>
          <c:spPr>
            <a:solidFill>
              <a:schemeClr val="accent5">
                <a:lumMod val="75000"/>
              </a:schemeClr>
            </a:solidFill>
          </c:spPr>
          <c:invertIfNegative val="0"/>
          <c:cat>
            <c:strRef>
              <c:f>Sheet1!$A$2:$B$6</c:f>
              <c:strCache>
                <c:ptCount val="5"/>
                <c:pt idx="0">
                  <c:v>Low Income                (183 m)</c:v>
                </c:pt>
                <c:pt idx="1">
                  <c:v>Lower-Middle Income         (40 m)</c:v>
                </c:pt>
                <c:pt idx="2">
                  <c:v>Resource Rich          (150 m)</c:v>
                </c:pt>
                <c:pt idx="3">
                  <c:v>Upper-Middle Income            (21 m)</c:v>
                </c:pt>
                <c:pt idx="4">
                  <c:v>Total                                  (395 m)</c:v>
                </c:pt>
              </c:strCache>
            </c:strRef>
          </c:cat>
          <c:val>
            <c:numRef>
              <c:f>Sheet1!$F$2:$F$6</c:f>
              <c:numCache>
                <c:formatCode>General</c:formatCode>
                <c:ptCount val="5"/>
                <c:pt idx="0">
                  <c:v>10.546675365175116</c:v>
                </c:pt>
                <c:pt idx="1">
                  <c:v>12.610487305066018</c:v>
                </c:pt>
                <c:pt idx="2">
                  <c:v>10.573849842026419</c:v>
                </c:pt>
                <c:pt idx="3">
                  <c:v>44.673912701509657</c:v>
                </c:pt>
                <c:pt idx="4">
                  <c:v>12.563661468946789</c:v>
                </c:pt>
              </c:numCache>
            </c:numRef>
          </c:val>
        </c:ser>
        <c:ser>
          <c:idx val="6"/>
          <c:order val="4"/>
          <c:tx>
            <c:strRef>
              <c:f>Sheet1!$G$1</c:f>
              <c:strCache>
                <c:ptCount val="1"/>
                <c:pt idx="0">
                  <c:v>Unemployed</c:v>
                </c:pt>
              </c:strCache>
            </c:strRef>
          </c:tx>
          <c:spPr>
            <a:solidFill>
              <a:srgbClr val="B9CCB8"/>
            </a:solidFill>
          </c:spPr>
          <c:invertIfNegative val="0"/>
          <c:cat>
            <c:strRef>
              <c:f>Sheet1!$A$2:$B$6</c:f>
              <c:strCache>
                <c:ptCount val="5"/>
                <c:pt idx="0">
                  <c:v>Low Income                (183 m)</c:v>
                </c:pt>
                <c:pt idx="1">
                  <c:v>Lower-Middle Income         (40 m)</c:v>
                </c:pt>
                <c:pt idx="2">
                  <c:v>Resource Rich          (150 m)</c:v>
                </c:pt>
                <c:pt idx="3">
                  <c:v>Upper-Middle Income            (21 m)</c:v>
                </c:pt>
                <c:pt idx="4">
                  <c:v>Total                                  (395 m)</c:v>
                </c:pt>
              </c:strCache>
            </c:strRef>
          </c:cat>
          <c:val>
            <c:numRef>
              <c:f>Sheet1!$G$2:$G$6</c:f>
              <c:numCache>
                <c:formatCode>General</c:formatCode>
                <c:ptCount val="5"/>
                <c:pt idx="0">
                  <c:v>2.79011434128196</c:v>
                </c:pt>
                <c:pt idx="1">
                  <c:v>4.2650995590343586</c:v>
                </c:pt>
                <c:pt idx="2">
                  <c:v>2.3278959301971622</c:v>
                </c:pt>
                <c:pt idx="3">
                  <c:v>24.054377157343662</c:v>
                </c:pt>
                <c:pt idx="4">
                  <c:v>3.8838987827705984</c:v>
                </c:pt>
              </c:numCache>
            </c:numRef>
          </c:val>
        </c:ser>
        <c:dLbls>
          <c:showLegendKey val="0"/>
          <c:showVal val="0"/>
          <c:showCatName val="0"/>
          <c:showSerName val="0"/>
          <c:showPercent val="0"/>
          <c:showBubbleSize val="0"/>
        </c:dLbls>
        <c:gapWidth val="150"/>
        <c:overlap val="100"/>
        <c:axId val="276502600"/>
        <c:axId val="276505736"/>
      </c:barChart>
      <c:catAx>
        <c:axId val="276502600"/>
        <c:scaling>
          <c:orientation val="minMax"/>
        </c:scaling>
        <c:delete val="0"/>
        <c:axPos val="b"/>
        <c:numFmt formatCode="General" sourceLinked="0"/>
        <c:majorTickMark val="out"/>
        <c:minorTickMark val="none"/>
        <c:tickLblPos val="nextTo"/>
        <c:txPr>
          <a:bodyPr rot="0"/>
          <a:lstStyle/>
          <a:p>
            <a:pPr>
              <a:defRPr sz="1000"/>
            </a:pPr>
            <a:endParaRPr lang="en-US"/>
          </a:p>
        </c:txPr>
        <c:crossAx val="276505736"/>
        <c:crosses val="autoZero"/>
        <c:auto val="1"/>
        <c:lblAlgn val="ctr"/>
        <c:lblOffset val="100"/>
        <c:noMultiLvlLbl val="0"/>
      </c:catAx>
      <c:valAx>
        <c:axId val="276505736"/>
        <c:scaling>
          <c:orientation val="minMax"/>
          <c:max val="100"/>
          <c:min val="0"/>
        </c:scaling>
        <c:delete val="0"/>
        <c:axPos val="l"/>
        <c:title>
          <c:tx>
            <c:rich>
              <a:bodyPr rot="-5400000" vert="horz"/>
              <a:lstStyle/>
              <a:p>
                <a:pPr>
                  <a:defRPr sz="1600"/>
                </a:pPr>
                <a:r>
                  <a:rPr lang="en-US" sz="1600" dirty="0" smtClean="0"/>
                  <a:t>Percent</a:t>
                </a:r>
                <a:endParaRPr lang="en-US" sz="1600" dirty="0"/>
              </a:p>
            </c:rich>
          </c:tx>
          <c:layout/>
          <c:overlay val="0"/>
        </c:title>
        <c:numFmt formatCode="General" sourceLinked="1"/>
        <c:majorTickMark val="out"/>
        <c:minorTickMark val="none"/>
        <c:tickLblPos val="nextTo"/>
        <c:txPr>
          <a:bodyPr/>
          <a:lstStyle/>
          <a:p>
            <a:pPr>
              <a:defRPr sz="1400"/>
            </a:pPr>
            <a:endParaRPr lang="en-US"/>
          </a:p>
        </c:txPr>
        <c:crossAx val="276502600"/>
        <c:crosses val="autoZero"/>
        <c:crossBetween val="between"/>
        <c:majorUnit val="20"/>
      </c:valAx>
    </c:plotArea>
    <c:legend>
      <c:legendPos val="b"/>
      <c:layout>
        <c:manualLayout>
          <c:xMode val="edge"/>
          <c:yMode val="edge"/>
          <c:x val="6.3085495460608404E-2"/>
          <c:y val="0.83924350182033702"/>
          <c:w val="0.89510778365819021"/>
          <c:h val="0.12875433917534501"/>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142657780225137"/>
          <c:y val="3.1439058398950129E-2"/>
          <c:w val="0.73857342219774857"/>
          <c:h val="0.64513310836145477"/>
        </c:manualLayout>
      </c:layout>
      <c:barChart>
        <c:barDir val="col"/>
        <c:grouping val="stacked"/>
        <c:varyColors val="0"/>
        <c:ser>
          <c:idx val="0"/>
          <c:order val="0"/>
          <c:tx>
            <c:v>2010</c:v>
          </c:tx>
          <c:spPr>
            <a:solidFill>
              <a:srgbClr val="C00000"/>
            </a:solidFill>
            <a:ln>
              <a:noFill/>
            </a:ln>
          </c:spPr>
          <c:invertIfNegative val="0"/>
          <c:cat>
            <c:strRef>
              <c:f>'Figure 6'!$K$7:$K$10</c:f>
              <c:strCache>
                <c:ptCount val="4"/>
                <c:pt idx="0">
                  <c:v>Agriculture</c:v>
                </c:pt>
                <c:pt idx="1">
                  <c:v>Household Enterprises</c:v>
                </c:pt>
                <c:pt idx="2">
                  <c:v>Wage Industry</c:v>
                </c:pt>
                <c:pt idx="3">
                  <c:v>Wage Services</c:v>
                </c:pt>
              </c:strCache>
            </c:strRef>
          </c:cat>
          <c:val>
            <c:numRef>
              <c:f>'Figure 6'!$L$7:$L$10</c:f>
              <c:numCache>
                <c:formatCode>#,##0</c:formatCode>
                <c:ptCount val="4"/>
                <c:pt idx="0">
                  <c:v>235854191.16363129</c:v>
                </c:pt>
                <c:pt idx="1">
                  <c:v>87932762.026367173</c:v>
                </c:pt>
                <c:pt idx="2">
                  <c:v>10769479.69455809</c:v>
                </c:pt>
                <c:pt idx="3">
                  <c:v>48272211.116108745</c:v>
                </c:pt>
              </c:numCache>
            </c:numRef>
          </c:val>
        </c:ser>
        <c:ser>
          <c:idx val="2"/>
          <c:order val="1"/>
          <c:tx>
            <c:v>New Jobs in 2020</c:v>
          </c:tx>
          <c:spPr>
            <a:solidFill>
              <a:schemeClr val="accent1">
                <a:lumMod val="50000"/>
              </a:schemeClr>
            </a:solidFill>
          </c:spPr>
          <c:invertIfNegative val="0"/>
          <c:cat>
            <c:strRef>
              <c:f>'Figure 6'!$K$7:$K$10</c:f>
              <c:strCache>
                <c:ptCount val="4"/>
                <c:pt idx="0">
                  <c:v>Agriculture</c:v>
                </c:pt>
                <c:pt idx="1">
                  <c:v>Household Enterprises</c:v>
                </c:pt>
                <c:pt idx="2">
                  <c:v>Wage Industry</c:v>
                </c:pt>
                <c:pt idx="3">
                  <c:v>Wage Services</c:v>
                </c:pt>
              </c:strCache>
            </c:strRef>
          </c:cat>
          <c:val>
            <c:numRef>
              <c:f>'Figure 6'!$N$7:$N$10</c:f>
              <c:numCache>
                <c:formatCode>#,##0</c:formatCode>
                <c:ptCount val="4"/>
                <c:pt idx="0">
                  <c:v>35687948.991644219</c:v>
                </c:pt>
                <c:pt idx="1">
                  <c:v>54776560.11485526</c:v>
                </c:pt>
                <c:pt idx="2">
                  <c:v>5399490.3686417863</c:v>
                </c:pt>
                <c:pt idx="3">
                  <c:v>29442485.71359989</c:v>
                </c:pt>
              </c:numCache>
            </c:numRef>
          </c:val>
        </c:ser>
        <c:dLbls>
          <c:showLegendKey val="0"/>
          <c:showVal val="0"/>
          <c:showCatName val="0"/>
          <c:showSerName val="0"/>
          <c:showPercent val="0"/>
          <c:showBubbleSize val="0"/>
        </c:dLbls>
        <c:gapWidth val="150"/>
        <c:overlap val="100"/>
        <c:axId val="276503384"/>
        <c:axId val="276506520"/>
      </c:barChart>
      <c:catAx>
        <c:axId val="276503384"/>
        <c:scaling>
          <c:orientation val="minMax"/>
        </c:scaling>
        <c:delete val="0"/>
        <c:axPos val="b"/>
        <c:numFmt formatCode="General" sourceLinked="0"/>
        <c:majorTickMark val="out"/>
        <c:minorTickMark val="none"/>
        <c:tickLblPos val="nextTo"/>
        <c:txPr>
          <a:bodyPr/>
          <a:lstStyle/>
          <a:p>
            <a:pPr>
              <a:defRPr sz="1200"/>
            </a:pPr>
            <a:endParaRPr lang="en-US"/>
          </a:p>
        </c:txPr>
        <c:crossAx val="276506520"/>
        <c:crosses val="autoZero"/>
        <c:auto val="1"/>
        <c:lblAlgn val="ctr"/>
        <c:lblOffset val="100"/>
        <c:noMultiLvlLbl val="0"/>
      </c:catAx>
      <c:valAx>
        <c:axId val="276506520"/>
        <c:scaling>
          <c:orientation val="minMax"/>
        </c:scaling>
        <c:delete val="0"/>
        <c:axPos val="l"/>
        <c:title>
          <c:tx>
            <c:rich>
              <a:bodyPr rot="-5400000" vert="horz"/>
              <a:lstStyle/>
              <a:p>
                <a:pPr>
                  <a:defRPr sz="1400"/>
                </a:pPr>
                <a:r>
                  <a:rPr lang="en-US" sz="1400"/>
                  <a:t>Labor force (millions)</a:t>
                </a:r>
              </a:p>
            </c:rich>
          </c:tx>
          <c:layout/>
          <c:overlay val="0"/>
        </c:title>
        <c:numFmt formatCode="#,##0" sourceLinked="1"/>
        <c:majorTickMark val="out"/>
        <c:minorTickMark val="none"/>
        <c:tickLblPos val="nextTo"/>
        <c:crossAx val="276503384"/>
        <c:crosses val="autoZero"/>
        <c:crossBetween val="between"/>
        <c:dispUnits>
          <c:builtInUnit val="millions"/>
        </c:dispUnits>
      </c:valAx>
    </c:plotArea>
    <c:legend>
      <c:legendPos val="b"/>
      <c:layout>
        <c:manualLayout>
          <c:xMode val="edge"/>
          <c:yMode val="edge"/>
          <c:x val="0.17595910130160139"/>
          <c:y val="0.91317960254968145"/>
          <c:w val="0.74237683526951059"/>
          <c:h val="6.4739014478028975E-2"/>
        </c:manualLayout>
      </c:layout>
      <c:overlay val="0"/>
      <c:txPr>
        <a:bodyPr/>
        <a:lstStyle/>
        <a:p>
          <a:pPr>
            <a:defRPr sz="1600"/>
          </a:pPr>
          <a:endParaRPr lang="en-US"/>
        </a:p>
      </c:txPr>
    </c:legend>
    <c:plotVisOnly val="1"/>
    <c:dispBlanksAs val="gap"/>
    <c:showDLblsOverMax val="0"/>
  </c:chart>
  <c:spPr>
    <a:ln>
      <a:noFill/>
    </a:ln>
  </c:spPr>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218687170003442"/>
          <c:y val="5.4969923731198536E-2"/>
          <c:w val="0.81228628582501849"/>
          <c:h val="0.6487272771459125"/>
        </c:manualLayout>
      </c:layout>
      <c:lineChart>
        <c:grouping val="standard"/>
        <c:varyColors val="0"/>
        <c:ser>
          <c:idx val="0"/>
          <c:order val="0"/>
          <c:tx>
            <c:strRef>
              <c:f>National!$B$2</c:f>
              <c:strCache>
                <c:ptCount val="1"/>
                <c:pt idx="0">
                  <c:v>Malawi</c:v>
                </c:pt>
              </c:strCache>
            </c:strRef>
          </c:tx>
          <c:spPr>
            <a:ln w="57150">
              <a:solidFill>
                <a:srgbClr val="4F81BD">
                  <a:lumMod val="50000"/>
                </a:srgbClr>
              </a:solidFill>
            </a:ln>
          </c:spPr>
          <c:marker>
            <c:symbol val="none"/>
          </c:marker>
          <c:cat>
            <c:strRef>
              <c:f>National!$A$3:$A$12</c:f>
              <c:strCache>
                <c:ptCount val="10"/>
                <c:pt idx="0">
                  <c:v>15-19</c:v>
                </c:pt>
                <c:pt idx="1">
                  <c:v>20-24</c:v>
                </c:pt>
                <c:pt idx="2">
                  <c:v>25-29</c:v>
                </c:pt>
                <c:pt idx="3">
                  <c:v>30-34</c:v>
                </c:pt>
                <c:pt idx="4">
                  <c:v>35-39</c:v>
                </c:pt>
                <c:pt idx="5">
                  <c:v>40-44</c:v>
                </c:pt>
                <c:pt idx="6">
                  <c:v>45-49</c:v>
                </c:pt>
                <c:pt idx="7">
                  <c:v>50-54</c:v>
                </c:pt>
                <c:pt idx="8">
                  <c:v>55-59</c:v>
                </c:pt>
                <c:pt idx="9">
                  <c:v>60+</c:v>
                </c:pt>
              </c:strCache>
            </c:strRef>
          </c:cat>
          <c:val>
            <c:numRef>
              <c:f>National!$B$3:$B$12</c:f>
              <c:numCache>
                <c:formatCode>General</c:formatCode>
                <c:ptCount val="10"/>
                <c:pt idx="0">
                  <c:v>4.3099999999999996</c:v>
                </c:pt>
                <c:pt idx="1">
                  <c:v>25.630000000000003</c:v>
                </c:pt>
                <c:pt idx="2">
                  <c:v>38</c:v>
                </c:pt>
                <c:pt idx="3">
                  <c:v>39.200000000000003</c:v>
                </c:pt>
                <c:pt idx="4">
                  <c:v>43.56</c:v>
                </c:pt>
                <c:pt idx="5">
                  <c:v>45.28</c:v>
                </c:pt>
                <c:pt idx="6">
                  <c:v>49.230000000000004</c:v>
                </c:pt>
                <c:pt idx="7">
                  <c:v>51.24</c:v>
                </c:pt>
                <c:pt idx="8">
                  <c:v>50.56</c:v>
                </c:pt>
                <c:pt idx="9">
                  <c:v>50.349999999999994</c:v>
                </c:pt>
              </c:numCache>
            </c:numRef>
          </c:val>
          <c:smooth val="0"/>
        </c:ser>
        <c:ser>
          <c:idx val="1"/>
          <c:order val="1"/>
          <c:tx>
            <c:strRef>
              <c:f>National!$C$2</c:f>
              <c:strCache>
                <c:ptCount val="1"/>
                <c:pt idx="0">
                  <c:v>Tanzania</c:v>
                </c:pt>
              </c:strCache>
            </c:strRef>
          </c:tx>
          <c:spPr>
            <a:ln w="57150">
              <a:solidFill>
                <a:srgbClr val="C00000"/>
              </a:solidFill>
            </a:ln>
          </c:spPr>
          <c:marker>
            <c:symbol val="none"/>
          </c:marker>
          <c:cat>
            <c:strRef>
              <c:f>National!$A$3:$A$12</c:f>
              <c:strCache>
                <c:ptCount val="10"/>
                <c:pt idx="0">
                  <c:v>15-19</c:v>
                </c:pt>
                <c:pt idx="1">
                  <c:v>20-24</c:v>
                </c:pt>
                <c:pt idx="2">
                  <c:v>25-29</c:v>
                </c:pt>
                <c:pt idx="3">
                  <c:v>30-34</c:v>
                </c:pt>
                <c:pt idx="4">
                  <c:v>35-39</c:v>
                </c:pt>
                <c:pt idx="5">
                  <c:v>40-44</c:v>
                </c:pt>
                <c:pt idx="6">
                  <c:v>45-49</c:v>
                </c:pt>
                <c:pt idx="7">
                  <c:v>50-54</c:v>
                </c:pt>
                <c:pt idx="8">
                  <c:v>55-59</c:v>
                </c:pt>
                <c:pt idx="9">
                  <c:v>60+</c:v>
                </c:pt>
              </c:strCache>
            </c:strRef>
          </c:cat>
          <c:val>
            <c:numRef>
              <c:f>National!$C$3:$C$12</c:f>
              <c:numCache>
                <c:formatCode>General</c:formatCode>
                <c:ptCount val="10"/>
                <c:pt idx="0">
                  <c:v>1.1000000000000001</c:v>
                </c:pt>
                <c:pt idx="1">
                  <c:v>10.88</c:v>
                </c:pt>
                <c:pt idx="2">
                  <c:v>26.12</c:v>
                </c:pt>
                <c:pt idx="3">
                  <c:v>38.050000000000004</c:v>
                </c:pt>
                <c:pt idx="4">
                  <c:v>46.8</c:v>
                </c:pt>
                <c:pt idx="5">
                  <c:v>56.49</c:v>
                </c:pt>
                <c:pt idx="6">
                  <c:v>58.809999999999995</c:v>
                </c:pt>
                <c:pt idx="7">
                  <c:v>59.64</c:v>
                </c:pt>
                <c:pt idx="8">
                  <c:v>64.61999999999999</c:v>
                </c:pt>
                <c:pt idx="9">
                  <c:v>61.56</c:v>
                </c:pt>
              </c:numCache>
            </c:numRef>
          </c:val>
          <c:smooth val="0"/>
        </c:ser>
        <c:ser>
          <c:idx val="2"/>
          <c:order val="2"/>
          <c:tx>
            <c:strRef>
              <c:f>National!$D$2</c:f>
              <c:strCache>
                <c:ptCount val="1"/>
                <c:pt idx="0">
                  <c:v>Uganda</c:v>
                </c:pt>
              </c:strCache>
            </c:strRef>
          </c:tx>
          <c:spPr>
            <a:ln w="57150">
              <a:solidFill>
                <a:srgbClr val="4BACC6">
                  <a:lumMod val="75000"/>
                </a:srgbClr>
              </a:solidFill>
            </a:ln>
          </c:spPr>
          <c:marker>
            <c:symbol val="none"/>
          </c:marker>
          <c:cat>
            <c:strRef>
              <c:f>National!$A$3:$A$12</c:f>
              <c:strCache>
                <c:ptCount val="10"/>
                <c:pt idx="0">
                  <c:v>15-19</c:v>
                </c:pt>
                <c:pt idx="1">
                  <c:v>20-24</c:v>
                </c:pt>
                <c:pt idx="2">
                  <c:v>25-29</c:v>
                </c:pt>
                <c:pt idx="3">
                  <c:v>30-34</c:v>
                </c:pt>
                <c:pt idx="4">
                  <c:v>35-39</c:v>
                </c:pt>
                <c:pt idx="5">
                  <c:v>40-44</c:v>
                </c:pt>
                <c:pt idx="6">
                  <c:v>45-49</c:v>
                </c:pt>
                <c:pt idx="7">
                  <c:v>50-54</c:v>
                </c:pt>
                <c:pt idx="8">
                  <c:v>55-59</c:v>
                </c:pt>
                <c:pt idx="9">
                  <c:v>60+</c:v>
                </c:pt>
              </c:strCache>
            </c:strRef>
          </c:cat>
          <c:val>
            <c:numRef>
              <c:f>National!$D$3:$D$12</c:f>
              <c:numCache>
                <c:formatCode>General</c:formatCode>
                <c:ptCount val="10"/>
                <c:pt idx="0">
                  <c:v>5.0199999999999996</c:v>
                </c:pt>
                <c:pt idx="1">
                  <c:v>13.19</c:v>
                </c:pt>
                <c:pt idx="2">
                  <c:v>30.259999999999998</c:v>
                </c:pt>
                <c:pt idx="3">
                  <c:v>43.37</c:v>
                </c:pt>
                <c:pt idx="4">
                  <c:v>50.760000000000005</c:v>
                </c:pt>
                <c:pt idx="5">
                  <c:v>60.18</c:v>
                </c:pt>
                <c:pt idx="6">
                  <c:v>62.63</c:v>
                </c:pt>
                <c:pt idx="7">
                  <c:v>64.349999999999994</c:v>
                </c:pt>
                <c:pt idx="8">
                  <c:v>69.7</c:v>
                </c:pt>
                <c:pt idx="9">
                  <c:v>67.86999999999999</c:v>
                </c:pt>
              </c:numCache>
            </c:numRef>
          </c:val>
          <c:smooth val="0"/>
        </c:ser>
        <c:dLbls>
          <c:showLegendKey val="0"/>
          <c:showVal val="0"/>
          <c:showCatName val="0"/>
          <c:showSerName val="0"/>
          <c:showPercent val="0"/>
          <c:showBubbleSize val="0"/>
        </c:dLbls>
        <c:smooth val="0"/>
        <c:axId val="276502992"/>
        <c:axId val="276504952"/>
      </c:lineChart>
      <c:catAx>
        <c:axId val="276502992"/>
        <c:scaling>
          <c:orientation val="minMax"/>
        </c:scaling>
        <c:delete val="0"/>
        <c:axPos val="b"/>
        <c:title>
          <c:tx>
            <c:rich>
              <a:bodyPr/>
              <a:lstStyle/>
              <a:p>
                <a:pPr>
                  <a:defRPr sz="1400"/>
                </a:pPr>
                <a:r>
                  <a:rPr lang="en-US" sz="1400"/>
                  <a:t>Age</a:t>
                </a:r>
              </a:p>
            </c:rich>
          </c:tx>
          <c:overlay val="0"/>
        </c:title>
        <c:numFmt formatCode="General" sourceLinked="0"/>
        <c:majorTickMark val="out"/>
        <c:minorTickMark val="none"/>
        <c:tickLblPos val="nextTo"/>
        <c:txPr>
          <a:bodyPr/>
          <a:lstStyle/>
          <a:p>
            <a:pPr>
              <a:defRPr sz="1400"/>
            </a:pPr>
            <a:endParaRPr lang="en-US"/>
          </a:p>
        </c:txPr>
        <c:crossAx val="276504952"/>
        <c:crosses val="autoZero"/>
        <c:auto val="1"/>
        <c:lblAlgn val="ctr"/>
        <c:lblOffset val="100"/>
        <c:noMultiLvlLbl val="0"/>
      </c:catAx>
      <c:valAx>
        <c:axId val="276504952"/>
        <c:scaling>
          <c:orientation val="minMax"/>
        </c:scaling>
        <c:delete val="0"/>
        <c:axPos val="l"/>
        <c:title>
          <c:tx>
            <c:rich>
              <a:bodyPr rot="-5400000" vert="horz"/>
              <a:lstStyle/>
              <a:p>
                <a:pPr>
                  <a:defRPr sz="1600"/>
                </a:pPr>
                <a:r>
                  <a:rPr lang="en-US" sz="1600"/>
                  <a:t>Percent</a:t>
                </a:r>
              </a:p>
            </c:rich>
          </c:tx>
          <c:overlay val="0"/>
        </c:title>
        <c:numFmt formatCode="General" sourceLinked="1"/>
        <c:majorTickMark val="out"/>
        <c:minorTickMark val="none"/>
        <c:tickLblPos val="nextTo"/>
        <c:txPr>
          <a:bodyPr/>
          <a:lstStyle/>
          <a:p>
            <a:pPr>
              <a:defRPr sz="1400"/>
            </a:pPr>
            <a:endParaRPr lang="en-US"/>
          </a:p>
        </c:txPr>
        <c:crossAx val="276502992"/>
        <c:crosses val="autoZero"/>
        <c:crossBetween val="between"/>
      </c:valAx>
    </c:plotArea>
    <c:legend>
      <c:legendPos val="b"/>
      <c:overlay val="0"/>
      <c:txPr>
        <a:bodyPr/>
        <a:lstStyle/>
        <a:p>
          <a:pPr>
            <a:defRPr sz="1600"/>
          </a:pPr>
          <a:endParaRPr lang="en-US"/>
        </a:p>
      </c:txPr>
    </c:legend>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C00000"/>
            </a:solidFill>
          </c:spPr>
          <c:invertIfNegative val="0"/>
          <c:cat>
            <c:strRef>
              <c:f>Sheet1!$B$13:$B$16</c:f>
              <c:strCache>
                <c:ptCount val="4"/>
                <c:pt idx="0">
                  <c:v>Self Employed</c:v>
                </c:pt>
                <c:pt idx="1">
                  <c:v>Self Employed with Family Helpers</c:v>
                </c:pt>
                <c:pt idx="2">
                  <c:v>With 1-4 Employees</c:v>
                </c:pt>
                <c:pt idx="3">
                  <c:v>5 + Employees</c:v>
                </c:pt>
              </c:strCache>
            </c:strRef>
          </c:cat>
          <c:val>
            <c:numRef>
              <c:f>Sheet1!$C$13:$C$16</c:f>
              <c:numCache>
                <c:formatCode>0.0</c:formatCode>
                <c:ptCount val="4"/>
                <c:pt idx="0">
                  <c:v>68.121560000000002</c:v>
                </c:pt>
                <c:pt idx="1">
                  <c:v>22.02092</c:v>
                </c:pt>
                <c:pt idx="2">
                  <c:v>7.9789209999999997</c:v>
                </c:pt>
                <c:pt idx="3">
                  <c:v>1.8786040000000002</c:v>
                </c:pt>
              </c:numCache>
            </c:numRef>
          </c:val>
        </c:ser>
        <c:dLbls>
          <c:showLegendKey val="0"/>
          <c:showVal val="0"/>
          <c:showCatName val="0"/>
          <c:showSerName val="0"/>
          <c:showPercent val="0"/>
          <c:showBubbleSize val="0"/>
        </c:dLbls>
        <c:gapWidth val="150"/>
        <c:axId val="276507304"/>
        <c:axId val="276507696"/>
      </c:barChart>
      <c:catAx>
        <c:axId val="276507304"/>
        <c:scaling>
          <c:orientation val="minMax"/>
        </c:scaling>
        <c:delete val="0"/>
        <c:axPos val="b"/>
        <c:numFmt formatCode="General" sourceLinked="0"/>
        <c:majorTickMark val="out"/>
        <c:minorTickMark val="none"/>
        <c:tickLblPos val="nextTo"/>
        <c:txPr>
          <a:bodyPr/>
          <a:lstStyle/>
          <a:p>
            <a:pPr>
              <a:defRPr sz="1400" b="0">
                <a:latin typeface="Calibri" pitchFamily="34" charset="0"/>
                <a:cs typeface="Arial" pitchFamily="34" charset="0"/>
              </a:defRPr>
            </a:pPr>
            <a:endParaRPr lang="en-US"/>
          </a:p>
        </c:txPr>
        <c:crossAx val="276507696"/>
        <c:crosses val="autoZero"/>
        <c:auto val="1"/>
        <c:lblAlgn val="ctr"/>
        <c:lblOffset val="100"/>
        <c:noMultiLvlLbl val="0"/>
      </c:catAx>
      <c:valAx>
        <c:axId val="276507696"/>
        <c:scaling>
          <c:orientation val="minMax"/>
          <c:max val="80"/>
          <c:min val="0"/>
        </c:scaling>
        <c:delete val="0"/>
        <c:axPos val="l"/>
        <c:title>
          <c:tx>
            <c:rich>
              <a:bodyPr rot="-5400000" vert="horz"/>
              <a:lstStyle/>
              <a:p>
                <a:pPr>
                  <a:defRPr/>
                </a:pPr>
                <a:r>
                  <a:rPr lang="en-US" sz="1600" dirty="0" smtClean="0">
                    <a:latin typeface="Calibri" pitchFamily="34" charset="0"/>
                  </a:rPr>
                  <a:t>Percent</a:t>
                </a:r>
                <a:endParaRPr lang="en-US" sz="1600" dirty="0">
                  <a:latin typeface="Calibri" pitchFamily="34" charset="0"/>
                </a:endParaRPr>
              </a:p>
            </c:rich>
          </c:tx>
          <c:layout/>
          <c:overlay val="0"/>
        </c:title>
        <c:numFmt formatCode="0" sourceLinked="0"/>
        <c:majorTickMark val="out"/>
        <c:minorTickMark val="none"/>
        <c:tickLblPos val="nextTo"/>
        <c:txPr>
          <a:bodyPr/>
          <a:lstStyle/>
          <a:p>
            <a:pPr>
              <a:defRPr sz="1400">
                <a:latin typeface="Calibri" pitchFamily="34" charset="0"/>
              </a:defRPr>
            </a:pPr>
            <a:endParaRPr lang="en-US"/>
          </a:p>
        </c:txPr>
        <c:crossAx val="276507304"/>
        <c:crosses val="autoZero"/>
        <c:crossBetween val="between"/>
      </c:valAx>
      <c:spPr>
        <a:noFill/>
      </c:spPr>
    </c:plotArea>
    <c:plotVisOnly val="1"/>
    <c:dispBlanksAs val="gap"/>
    <c:showDLblsOverMax val="0"/>
  </c:chart>
  <c:spPr>
    <a:noFill/>
    <a:ln>
      <a:no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91515338470192"/>
          <c:y val="4.3535424398322781E-2"/>
          <c:w val="0.76355799510558509"/>
          <c:h val="0.53359689296249724"/>
        </c:manualLayout>
      </c:layout>
      <c:barChart>
        <c:barDir val="col"/>
        <c:grouping val="clustered"/>
        <c:varyColors val="0"/>
        <c:ser>
          <c:idx val="0"/>
          <c:order val="0"/>
          <c:tx>
            <c:strRef>
              <c:f>'Figure 10'!$K$2</c:f>
              <c:strCache>
                <c:ptCount val="1"/>
                <c:pt idx="0">
                  <c:v>Distribution of HE owners</c:v>
                </c:pt>
              </c:strCache>
            </c:strRef>
          </c:tx>
          <c:spPr>
            <a:solidFill>
              <a:schemeClr val="tx2">
                <a:lumMod val="50000"/>
              </a:schemeClr>
            </a:solidFill>
          </c:spPr>
          <c:invertIfNegative val="0"/>
          <c:cat>
            <c:strRef>
              <c:f>'Figure 10'!$J$3:$J$13</c:f>
              <c:strCache>
                <c:ptCount val="11"/>
                <c:pt idx="0">
                  <c:v>15 - 19</c:v>
                </c:pt>
                <c:pt idx="1">
                  <c:v>20 - 24</c:v>
                </c:pt>
                <c:pt idx="2">
                  <c:v>25 - 29</c:v>
                </c:pt>
                <c:pt idx="3">
                  <c:v>30 - 34</c:v>
                </c:pt>
                <c:pt idx="4">
                  <c:v>35 - 39</c:v>
                </c:pt>
                <c:pt idx="5">
                  <c:v>40 - 44</c:v>
                </c:pt>
                <c:pt idx="6">
                  <c:v>45 - 49</c:v>
                </c:pt>
                <c:pt idx="7">
                  <c:v>50 - 54</c:v>
                </c:pt>
                <c:pt idx="8">
                  <c:v>55 - 59</c:v>
                </c:pt>
                <c:pt idx="9">
                  <c:v>60 - 65</c:v>
                </c:pt>
                <c:pt idx="10">
                  <c:v>66+</c:v>
                </c:pt>
              </c:strCache>
            </c:strRef>
          </c:cat>
          <c:val>
            <c:numRef>
              <c:f>'Figure 10'!$K$3:$K$13</c:f>
              <c:numCache>
                <c:formatCode>0</c:formatCode>
                <c:ptCount val="11"/>
                <c:pt idx="0">
                  <c:v>4.4450279999999998</c:v>
                </c:pt>
                <c:pt idx="1">
                  <c:v>11.450830000000002</c:v>
                </c:pt>
                <c:pt idx="2">
                  <c:v>16.634119999999999</c:v>
                </c:pt>
                <c:pt idx="3">
                  <c:v>16.145329999999998</c:v>
                </c:pt>
                <c:pt idx="4">
                  <c:v>14.25535</c:v>
                </c:pt>
                <c:pt idx="5">
                  <c:v>11.138099999999998</c:v>
                </c:pt>
                <c:pt idx="6">
                  <c:v>8.7997500000000013</c:v>
                </c:pt>
                <c:pt idx="7">
                  <c:v>6.2105049999999995</c:v>
                </c:pt>
                <c:pt idx="8">
                  <c:v>3.8299409999999994</c:v>
                </c:pt>
                <c:pt idx="9">
                  <c:v>3.4716109999999993</c:v>
                </c:pt>
                <c:pt idx="10">
                  <c:v>3.619434</c:v>
                </c:pt>
              </c:numCache>
            </c:numRef>
          </c:val>
        </c:ser>
        <c:dLbls>
          <c:showLegendKey val="0"/>
          <c:showVal val="0"/>
          <c:showCatName val="0"/>
          <c:showSerName val="0"/>
          <c:showPercent val="0"/>
          <c:showBubbleSize val="0"/>
        </c:dLbls>
        <c:gapWidth val="150"/>
        <c:axId val="274754656"/>
        <c:axId val="277291272"/>
      </c:barChart>
      <c:lineChart>
        <c:grouping val="standard"/>
        <c:varyColors val="0"/>
        <c:ser>
          <c:idx val="1"/>
          <c:order val="1"/>
          <c:tx>
            <c:strRef>
              <c:f>'Figure 10'!$L$2</c:f>
              <c:strCache>
                <c:ptCount val="1"/>
                <c:pt idx="0">
                  <c:v>Share of age group being in HE owners</c:v>
                </c:pt>
              </c:strCache>
            </c:strRef>
          </c:tx>
          <c:spPr>
            <a:ln w="57150">
              <a:solidFill>
                <a:srgbClr val="C00000"/>
              </a:solidFill>
            </a:ln>
          </c:spPr>
          <c:marker>
            <c:symbol val="none"/>
          </c:marker>
          <c:cat>
            <c:strRef>
              <c:f>'Figure 10'!$J$3:$J$13</c:f>
              <c:strCache>
                <c:ptCount val="11"/>
                <c:pt idx="0">
                  <c:v>15 - 19</c:v>
                </c:pt>
                <c:pt idx="1">
                  <c:v>20 - 24</c:v>
                </c:pt>
                <c:pt idx="2">
                  <c:v>25 - 29</c:v>
                </c:pt>
                <c:pt idx="3">
                  <c:v>30 - 34</c:v>
                </c:pt>
                <c:pt idx="4">
                  <c:v>35 - 39</c:v>
                </c:pt>
                <c:pt idx="5">
                  <c:v>40 - 44</c:v>
                </c:pt>
                <c:pt idx="6">
                  <c:v>45 - 49</c:v>
                </c:pt>
                <c:pt idx="7">
                  <c:v>50 - 54</c:v>
                </c:pt>
                <c:pt idx="8">
                  <c:v>55 - 59</c:v>
                </c:pt>
                <c:pt idx="9">
                  <c:v>60 - 65</c:v>
                </c:pt>
                <c:pt idx="10">
                  <c:v>66+</c:v>
                </c:pt>
              </c:strCache>
            </c:strRef>
          </c:cat>
          <c:val>
            <c:numRef>
              <c:f>'Figure 10'!$L$3:$L$13</c:f>
              <c:numCache>
                <c:formatCode>0</c:formatCode>
                <c:ptCount val="11"/>
                <c:pt idx="0">
                  <c:v>4.675813999999999</c:v>
                </c:pt>
                <c:pt idx="1">
                  <c:v>15.636359999999998</c:v>
                </c:pt>
                <c:pt idx="2">
                  <c:v>25.224739999999997</c:v>
                </c:pt>
                <c:pt idx="3">
                  <c:v>29.769489999999998</c:v>
                </c:pt>
                <c:pt idx="4">
                  <c:v>30.78087</c:v>
                </c:pt>
                <c:pt idx="5">
                  <c:v>30.307990000000004</c:v>
                </c:pt>
                <c:pt idx="6">
                  <c:v>28.170919999999999</c:v>
                </c:pt>
                <c:pt idx="7">
                  <c:v>24.540959999999995</c:v>
                </c:pt>
                <c:pt idx="8">
                  <c:v>21.793849999999996</c:v>
                </c:pt>
                <c:pt idx="9">
                  <c:v>17.980409999999992</c:v>
                </c:pt>
                <c:pt idx="10">
                  <c:v>12.034809999999998</c:v>
                </c:pt>
              </c:numCache>
            </c:numRef>
          </c:val>
          <c:smooth val="0"/>
        </c:ser>
        <c:dLbls>
          <c:showLegendKey val="0"/>
          <c:showVal val="0"/>
          <c:showCatName val="0"/>
          <c:showSerName val="0"/>
          <c:showPercent val="0"/>
          <c:showBubbleSize val="0"/>
        </c:dLbls>
        <c:marker val="1"/>
        <c:smooth val="0"/>
        <c:axId val="274754656"/>
        <c:axId val="277291272"/>
      </c:lineChart>
      <c:catAx>
        <c:axId val="274754656"/>
        <c:scaling>
          <c:orientation val="minMax"/>
        </c:scaling>
        <c:delete val="0"/>
        <c:axPos val="b"/>
        <c:numFmt formatCode="@" sourceLinked="0"/>
        <c:majorTickMark val="out"/>
        <c:minorTickMark val="none"/>
        <c:tickLblPos val="nextTo"/>
        <c:txPr>
          <a:bodyPr rot="-5400000" vert="horz"/>
          <a:lstStyle/>
          <a:p>
            <a:pPr>
              <a:defRPr sz="1600">
                <a:latin typeface="Calibri" pitchFamily="34" charset="0"/>
              </a:defRPr>
            </a:pPr>
            <a:endParaRPr lang="en-US"/>
          </a:p>
        </c:txPr>
        <c:crossAx val="277291272"/>
        <c:crosses val="autoZero"/>
        <c:auto val="0"/>
        <c:lblAlgn val="ctr"/>
        <c:lblOffset val="100"/>
        <c:noMultiLvlLbl val="0"/>
      </c:catAx>
      <c:valAx>
        <c:axId val="277291272"/>
        <c:scaling>
          <c:orientation val="minMax"/>
        </c:scaling>
        <c:delete val="0"/>
        <c:axPos val="l"/>
        <c:title>
          <c:tx>
            <c:rich>
              <a:bodyPr rot="-5400000" vert="horz"/>
              <a:lstStyle/>
              <a:p>
                <a:pPr>
                  <a:defRPr b="1"/>
                </a:pPr>
                <a:r>
                  <a:rPr lang="en-US" sz="1600" b="1" dirty="0" smtClean="0">
                    <a:latin typeface="Calibri" pitchFamily="34" charset="0"/>
                  </a:rPr>
                  <a:t>Percent</a:t>
                </a:r>
                <a:endParaRPr lang="en-US" sz="1600" b="1" dirty="0">
                  <a:latin typeface="Calibri" pitchFamily="34" charset="0"/>
                </a:endParaRPr>
              </a:p>
            </c:rich>
          </c:tx>
          <c:layout/>
          <c:overlay val="0"/>
        </c:title>
        <c:numFmt formatCode="0" sourceLinked="1"/>
        <c:majorTickMark val="out"/>
        <c:minorTickMark val="none"/>
        <c:tickLblPos val="nextTo"/>
        <c:txPr>
          <a:bodyPr/>
          <a:lstStyle/>
          <a:p>
            <a:pPr>
              <a:defRPr sz="1400">
                <a:latin typeface="Calibri" pitchFamily="34" charset="0"/>
              </a:defRPr>
            </a:pPr>
            <a:endParaRPr lang="en-US"/>
          </a:p>
        </c:txPr>
        <c:crossAx val="274754656"/>
        <c:crosses val="autoZero"/>
        <c:crossBetween val="between"/>
      </c:valAx>
    </c:plotArea>
    <c:legend>
      <c:legendPos val="b"/>
      <c:layout>
        <c:manualLayout>
          <c:xMode val="edge"/>
          <c:yMode val="edge"/>
          <c:x val="5.4440551369451091E-2"/>
          <c:y val="0.83001676312388784"/>
          <c:w val="0.89111889726109783"/>
          <c:h val="0.16194911895337141"/>
        </c:manualLayout>
      </c:layout>
      <c:overlay val="0"/>
      <c:txPr>
        <a:bodyPr/>
        <a:lstStyle/>
        <a:p>
          <a:pPr>
            <a:defRPr sz="1400">
              <a:latin typeface="Calibri" pitchFamily="34" charset="0"/>
            </a:defRPr>
          </a:pPr>
          <a:endParaRPr lang="en-US"/>
        </a:p>
      </c:txPr>
    </c:legend>
    <c:plotVisOnly val="1"/>
    <c:dispBlanksAs val="gap"/>
    <c:showDLblsOverMax val="0"/>
  </c:chart>
  <c:spPr>
    <a:ln>
      <a:no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c:v>
                </c:pt>
              </c:strCache>
            </c:strRef>
          </c:tx>
          <c:spPr>
            <a:solidFill>
              <a:schemeClr val="accent5">
                <a:lumMod val="75000"/>
              </a:schemeClr>
            </a:solidFill>
          </c:spPr>
          <c:invertIfNegative val="0"/>
          <c:cat>
            <c:strRef>
              <c:f>Sheet1!$A$2:$A$21</c:f>
              <c:strCache>
                <c:ptCount val="20"/>
                <c:pt idx="0">
                  <c:v>Ethiopia 1990</c:v>
                </c:pt>
                <c:pt idx="1">
                  <c:v>2007</c:v>
                </c:pt>
                <c:pt idx="3">
                  <c:v>Kenya 1990</c:v>
                </c:pt>
                <c:pt idx="4">
                  <c:v>2007</c:v>
                </c:pt>
                <c:pt idx="6">
                  <c:v>Ghana 1980</c:v>
                </c:pt>
                <c:pt idx="7">
                  <c:v>2003</c:v>
                </c:pt>
                <c:pt idx="9">
                  <c:v>Cameroon 1990</c:v>
                </c:pt>
                <c:pt idx="10">
                  <c:v>2007</c:v>
                </c:pt>
                <c:pt idx="12">
                  <c:v>Malawi 1990</c:v>
                </c:pt>
                <c:pt idx="13">
                  <c:v>2007</c:v>
                </c:pt>
                <c:pt idx="15">
                  <c:v>Senegal 1990</c:v>
                </c:pt>
                <c:pt idx="16">
                  <c:v>2000</c:v>
                </c:pt>
                <c:pt idx="18">
                  <c:v>Tanzania 1990</c:v>
                </c:pt>
                <c:pt idx="19">
                  <c:v>2007</c:v>
                </c:pt>
              </c:strCache>
            </c:strRef>
          </c:cat>
          <c:val>
            <c:numRef>
              <c:f>Sheet1!$B$2:$B$21</c:f>
              <c:numCache>
                <c:formatCode>General</c:formatCode>
                <c:ptCount val="20"/>
                <c:pt idx="0">
                  <c:v>82.378999999999991</c:v>
                </c:pt>
                <c:pt idx="1">
                  <c:v>134.96300000000002</c:v>
                </c:pt>
                <c:pt idx="3">
                  <c:v>187.68300000000002</c:v>
                </c:pt>
                <c:pt idx="4">
                  <c:v>256.11200000000002</c:v>
                </c:pt>
                <c:pt idx="6">
                  <c:v>80.315000000000012</c:v>
                </c:pt>
                <c:pt idx="7">
                  <c:v>97.762</c:v>
                </c:pt>
                <c:pt idx="9">
                  <c:v>50.491</c:v>
                </c:pt>
                <c:pt idx="10">
                  <c:v>69.440000000000012</c:v>
                </c:pt>
                <c:pt idx="12">
                  <c:v>34.147000000000006</c:v>
                </c:pt>
                <c:pt idx="13">
                  <c:v>51.306999999999995</c:v>
                </c:pt>
                <c:pt idx="15">
                  <c:v>32.476000000000006</c:v>
                </c:pt>
                <c:pt idx="16">
                  <c:v>24.417999999999999</c:v>
                </c:pt>
                <c:pt idx="18">
                  <c:v>127.295</c:v>
                </c:pt>
                <c:pt idx="19">
                  <c:v>90.236000000000004</c:v>
                </c:pt>
              </c:numCache>
            </c:numRef>
          </c:val>
        </c:ser>
        <c:dLbls>
          <c:showLegendKey val="0"/>
          <c:showVal val="0"/>
          <c:showCatName val="0"/>
          <c:showSerName val="0"/>
          <c:showPercent val="0"/>
          <c:showBubbleSize val="0"/>
        </c:dLbls>
        <c:gapWidth val="40"/>
        <c:axId val="277286568"/>
        <c:axId val="339360832"/>
      </c:barChart>
      <c:catAx>
        <c:axId val="277286568"/>
        <c:scaling>
          <c:orientation val="minMax"/>
        </c:scaling>
        <c:delete val="0"/>
        <c:axPos val="b"/>
        <c:numFmt formatCode="General" sourceLinked="0"/>
        <c:majorTickMark val="out"/>
        <c:minorTickMark val="none"/>
        <c:tickLblPos val="nextTo"/>
        <c:txPr>
          <a:bodyPr/>
          <a:lstStyle/>
          <a:p>
            <a:pPr>
              <a:defRPr sz="1200"/>
            </a:pPr>
            <a:endParaRPr lang="en-US"/>
          </a:p>
        </c:txPr>
        <c:crossAx val="339360832"/>
        <c:crosses val="autoZero"/>
        <c:auto val="1"/>
        <c:lblAlgn val="ctr"/>
        <c:lblOffset val="100"/>
        <c:noMultiLvlLbl val="0"/>
      </c:catAx>
      <c:valAx>
        <c:axId val="339360832"/>
        <c:scaling>
          <c:orientation val="minMax"/>
        </c:scaling>
        <c:delete val="0"/>
        <c:axPos val="l"/>
        <c:title>
          <c:tx>
            <c:rich>
              <a:bodyPr rot="-5400000" vert="horz"/>
              <a:lstStyle/>
              <a:p>
                <a:pPr>
                  <a:defRPr sz="1400"/>
                </a:pPr>
                <a:r>
                  <a:rPr lang="en-US" sz="1400" dirty="0" smtClean="0"/>
                  <a:t>Manufacturing Employment</a:t>
                </a:r>
              </a:p>
              <a:p>
                <a:pPr>
                  <a:defRPr sz="1400"/>
                </a:pPr>
                <a:r>
                  <a:rPr lang="en-US" sz="1400" dirty="0" smtClean="0"/>
                  <a:t>(‘000 of workers)</a:t>
                </a:r>
                <a:endParaRPr lang="en-US" sz="1400" dirty="0"/>
              </a:p>
            </c:rich>
          </c:tx>
          <c:overlay val="0"/>
        </c:title>
        <c:numFmt formatCode="General" sourceLinked="1"/>
        <c:majorTickMark val="out"/>
        <c:minorTickMark val="none"/>
        <c:tickLblPos val="nextTo"/>
        <c:crossAx val="27728656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962051618547681"/>
          <c:y val="4.1045335242185635E-2"/>
          <c:w val="0.81982392825896766"/>
          <c:h val="0.5634335686487465"/>
        </c:manualLayout>
      </c:layout>
      <c:barChart>
        <c:barDir val="col"/>
        <c:grouping val="stacked"/>
        <c:varyColors val="0"/>
        <c:ser>
          <c:idx val="2"/>
          <c:order val="0"/>
          <c:tx>
            <c:strRef>
              <c:f>Sheet1!$C$1</c:f>
              <c:strCache>
                <c:ptCount val="1"/>
                <c:pt idx="0">
                  <c:v>Agriculture</c:v>
                </c:pt>
              </c:strCache>
            </c:strRef>
          </c:tx>
          <c:spPr>
            <a:solidFill>
              <a:schemeClr val="accent1">
                <a:lumMod val="50000"/>
              </a:schemeClr>
            </a:solidFill>
            <a:ln>
              <a:noFill/>
            </a:ln>
          </c:spPr>
          <c:invertIfNegative val="0"/>
          <c:cat>
            <c:multiLvlStrRef>
              <c:f>Sheet1!$A$2:$B$5</c:f>
              <c:multiLvlStrCache>
                <c:ptCount val="4"/>
                <c:lvl>
                  <c:pt idx="0">
                    <c:v>Original</c:v>
                  </c:pt>
                  <c:pt idx="1">
                    <c:v>Alternative</c:v>
                  </c:pt>
                  <c:pt idx="2">
                    <c:v>Original</c:v>
                  </c:pt>
                  <c:pt idx="3">
                    <c:v>Alternative</c:v>
                  </c:pt>
                </c:lvl>
                <c:lvl>
                  <c:pt idx="0">
                    <c:v>Low Income 248 m)</c:v>
                  </c:pt>
                  <c:pt idx="2">
                    <c:v>Lower-middle income (52 m)</c:v>
                  </c:pt>
                </c:lvl>
              </c:multiLvlStrCache>
            </c:multiLvlStrRef>
          </c:cat>
          <c:val>
            <c:numRef>
              <c:f>Sheet1!$C$2:$C$5</c:f>
              <c:numCache>
                <c:formatCode>General</c:formatCode>
                <c:ptCount val="4"/>
                <c:pt idx="0">
                  <c:v>60.229037942423311</c:v>
                </c:pt>
                <c:pt idx="1">
                  <c:v>57.663470244293933</c:v>
                </c:pt>
                <c:pt idx="2">
                  <c:v>47.862040293963119</c:v>
                </c:pt>
                <c:pt idx="3">
                  <c:v>42.151233661636887</c:v>
                </c:pt>
              </c:numCache>
            </c:numRef>
          </c:val>
        </c:ser>
        <c:ser>
          <c:idx val="3"/>
          <c:order val="1"/>
          <c:tx>
            <c:strRef>
              <c:f>Sheet1!$D$1</c:f>
              <c:strCache>
                <c:ptCount val="1"/>
                <c:pt idx="0">
                  <c:v>Household enterprises</c:v>
                </c:pt>
              </c:strCache>
            </c:strRef>
          </c:tx>
          <c:spPr>
            <a:solidFill>
              <a:srgbClr val="C00000"/>
            </a:solidFill>
          </c:spPr>
          <c:invertIfNegative val="0"/>
          <c:cat>
            <c:multiLvlStrRef>
              <c:f>Sheet1!$A$2:$B$5</c:f>
              <c:multiLvlStrCache>
                <c:ptCount val="4"/>
                <c:lvl>
                  <c:pt idx="0">
                    <c:v>Original</c:v>
                  </c:pt>
                  <c:pt idx="1">
                    <c:v>Alternative</c:v>
                  </c:pt>
                  <c:pt idx="2">
                    <c:v>Original</c:v>
                  </c:pt>
                  <c:pt idx="3">
                    <c:v>Alternative</c:v>
                  </c:pt>
                </c:lvl>
                <c:lvl>
                  <c:pt idx="0">
                    <c:v>Low Income 248 m)</c:v>
                  </c:pt>
                  <c:pt idx="2">
                    <c:v>Lower-middle income (52 m)</c:v>
                  </c:pt>
                </c:lvl>
              </c:multiLvlStrCache>
            </c:multiLvlStrRef>
          </c:cat>
          <c:val>
            <c:numRef>
              <c:f>Sheet1!$D$2:$D$5</c:f>
              <c:numCache>
                <c:formatCode>General</c:formatCode>
                <c:ptCount val="4"/>
                <c:pt idx="0">
                  <c:v>20.596355696910322</c:v>
                </c:pt>
                <c:pt idx="1">
                  <c:v>21.069471089928488</c:v>
                </c:pt>
                <c:pt idx="2">
                  <c:v>30.163782988236846</c:v>
                </c:pt>
                <c:pt idx="3">
                  <c:v>32.12001436188438</c:v>
                </c:pt>
              </c:numCache>
            </c:numRef>
          </c:val>
        </c:ser>
        <c:ser>
          <c:idx val="4"/>
          <c:order val="2"/>
          <c:tx>
            <c:strRef>
              <c:f>Sheet1!$E$1</c:f>
              <c:strCache>
                <c:ptCount val="1"/>
                <c:pt idx="0">
                  <c:v>Wage services</c:v>
                </c:pt>
              </c:strCache>
            </c:strRef>
          </c:tx>
          <c:spPr>
            <a:solidFill>
              <a:schemeClr val="accent5">
                <a:lumMod val="75000"/>
              </a:schemeClr>
            </a:solidFill>
            <a:ln>
              <a:noFill/>
            </a:ln>
          </c:spPr>
          <c:invertIfNegative val="0"/>
          <c:cat>
            <c:multiLvlStrRef>
              <c:f>Sheet1!$A$2:$B$5</c:f>
              <c:multiLvlStrCache>
                <c:ptCount val="4"/>
                <c:lvl>
                  <c:pt idx="0">
                    <c:v>Original</c:v>
                  </c:pt>
                  <c:pt idx="1">
                    <c:v>Alternative</c:v>
                  </c:pt>
                  <c:pt idx="2">
                    <c:v>Original</c:v>
                  </c:pt>
                  <c:pt idx="3">
                    <c:v>Alternative</c:v>
                  </c:pt>
                </c:lvl>
                <c:lvl>
                  <c:pt idx="0">
                    <c:v>Low Income 248 m)</c:v>
                  </c:pt>
                  <c:pt idx="2">
                    <c:v>Lower-middle income (52 m)</c:v>
                  </c:pt>
                </c:lvl>
              </c:multiLvlStrCache>
            </c:multiLvlStrRef>
          </c:cat>
          <c:val>
            <c:numRef>
              <c:f>Sheet1!$E$2:$E$5</c:f>
              <c:numCache>
                <c:formatCode>General</c:formatCode>
                <c:ptCount val="4"/>
                <c:pt idx="0">
                  <c:v>12.456015099284574</c:v>
                </c:pt>
                <c:pt idx="1">
                  <c:v>12.456015099284574</c:v>
                </c:pt>
                <c:pt idx="2">
                  <c:v>14.179837017363917</c:v>
                </c:pt>
                <c:pt idx="3">
                  <c:v>14.179837017363916</c:v>
                </c:pt>
              </c:numCache>
            </c:numRef>
          </c:val>
        </c:ser>
        <c:ser>
          <c:idx val="5"/>
          <c:order val="3"/>
          <c:tx>
            <c:strRef>
              <c:f>Sheet1!$F$1</c:f>
              <c:strCache>
                <c:ptCount val="1"/>
                <c:pt idx="0">
                  <c:v>Wage industry</c:v>
                </c:pt>
              </c:strCache>
            </c:strRef>
          </c:tx>
          <c:spPr>
            <a:solidFill>
              <a:srgbClr val="B9CCB8"/>
            </a:solidFill>
          </c:spPr>
          <c:invertIfNegative val="0"/>
          <c:cat>
            <c:multiLvlStrRef>
              <c:f>Sheet1!$A$2:$B$5</c:f>
              <c:multiLvlStrCache>
                <c:ptCount val="4"/>
                <c:lvl>
                  <c:pt idx="0">
                    <c:v>Original</c:v>
                  </c:pt>
                  <c:pt idx="1">
                    <c:v>Alternative</c:v>
                  </c:pt>
                  <c:pt idx="2">
                    <c:v>Original</c:v>
                  </c:pt>
                  <c:pt idx="3">
                    <c:v>Alternative</c:v>
                  </c:pt>
                </c:lvl>
                <c:lvl>
                  <c:pt idx="0">
                    <c:v>Low Income 248 m)</c:v>
                  </c:pt>
                  <c:pt idx="2">
                    <c:v>Lower-middle income (52 m)</c:v>
                  </c:pt>
                </c:lvl>
              </c:multiLvlStrCache>
            </c:multiLvlStrRef>
          </c:cat>
          <c:val>
            <c:numRef>
              <c:f>Sheet1!$F$2:$F$5</c:f>
              <c:numCache>
                <c:formatCode>General</c:formatCode>
                <c:ptCount val="4"/>
                <c:pt idx="0">
                  <c:v>3.8764028523524563</c:v>
                </c:pt>
                <c:pt idx="1">
                  <c:v>6.0248226101772913</c:v>
                </c:pt>
                <c:pt idx="2">
                  <c:v>3.5184636400130147</c:v>
                </c:pt>
                <c:pt idx="3">
                  <c:v>7.2730388986917243</c:v>
                </c:pt>
              </c:numCache>
            </c:numRef>
          </c:val>
        </c:ser>
        <c:ser>
          <c:idx val="6"/>
          <c:order val="4"/>
          <c:tx>
            <c:strRef>
              <c:f>Sheet1!$G$1</c:f>
              <c:strCache>
                <c:ptCount val="1"/>
                <c:pt idx="0">
                  <c:v>Unemployed</c:v>
                </c:pt>
              </c:strCache>
            </c:strRef>
          </c:tx>
          <c:spPr>
            <a:solidFill>
              <a:srgbClr val="FFEFA7"/>
            </a:solidFill>
          </c:spPr>
          <c:invertIfNegative val="0"/>
          <c:cat>
            <c:multiLvlStrRef>
              <c:f>Sheet1!$A$2:$B$5</c:f>
              <c:multiLvlStrCache>
                <c:ptCount val="4"/>
                <c:lvl>
                  <c:pt idx="0">
                    <c:v>Original</c:v>
                  </c:pt>
                  <c:pt idx="1">
                    <c:v>Alternative</c:v>
                  </c:pt>
                  <c:pt idx="2">
                    <c:v>Original</c:v>
                  </c:pt>
                  <c:pt idx="3">
                    <c:v>Alternative</c:v>
                  </c:pt>
                </c:lvl>
                <c:lvl>
                  <c:pt idx="0">
                    <c:v>Low Income 248 m)</c:v>
                  </c:pt>
                  <c:pt idx="2">
                    <c:v>Lower-middle income (52 m)</c:v>
                  </c:pt>
                </c:lvl>
              </c:multiLvlStrCache>
            </c:multiLvlStrRef>
          </c:cat>
          <c:val>
            <c:numRef>
              <c:f>Sheet1!$G$2:$G$5</c:f>
              <c:numCache>
                <c:formatCode>General</c:formatCode>
                <c:ptCount val="4"/>
                <c:pt idx="0">
                  <c:v>2.8421884090293235</c:v>
                </c:pt>
                <c:pt idx="1">
                  <c:v>2.7862209563157041</c:v>
                </c:pt>
                <c:pt idx="2">
                  <c:v>4.2758760604230996</c:v>
                </c:pt>
                <c:pt idx="3">
                  <c:v>4.2758760604231014</c:v>
                </c:pt>
              </c:numCache>
            </c:numRef>
          </c:val>
        </c:ser>
        <c:dLbls>
          <c:showLegendKey val="0"/>
          <c:showVal val="0"/>
          <c:showCatName val="0"/>
          <c:showSerName val="0"/>
          <c:showPercent val="0"/>
          <c:showBubbleSize val="0"/>
        </c:dLbls>
        <c:gapWidth val="150"/>
        <c:overlap val="100"/>
        <c:axId val="339364360"/>
        <c:axId val="339365928"/>
      </c:barChart>
      <c:catAx>
        <c:axId val="339364360"/>
        <c:scaling>
          <c:orientation val="minMax"/>
        </c:scaling>
        <c:delete val="0"/>
        <c:axPos val="b"/>
        <c:numFmt formatCode="General" sourceLinked="0"/>
        <c:majorTickMark val="out"/>
        <c:minorTickMark val="none"/>
        <c:tickLblPos val="nextTo"/>
        <c:txPr>
          <a:bodyPr/>
          <a:lstStyle/>
          <a:p>
            <a:pPr>
              <a:defRPr sz="1100"/>
            </a:pPr>
            <a:endParaRPr lang="en-US"/>
          </a:p>
        </c:txPr>
        <c:crossAx val="339365928"/>
        <c:crosses val="autoZero"/>
        <c:auto val="1"/>
        <c:lblAlgn val="ctr"/>
        <c:lblOffset val="100"/>
        <c:noMultiLvlLbl val="0"/>
      </c:catAx>
      <c:valAx>
        <c:axId val="339365928"/>
        <c:scaling>
          <c:orientation val="minMax"/>
          <c:max val="100"/>
          <c:min val="0"/>
        </c:scaling>
        <c:delete val="0"/>
        <c:axPos val="l"/>
        <c:title>
          <c:tx>
            <c:rich>
              <a:bodyPr rot="-5400000" vert="horz"/>
              <a:lstStyle/>
              <a:p>
                <a:pPr>
                  <a:defRPr sz="1400"/>
                </a:pPr>
                <a:r>
                  <a:rPr lang="en-US" sz="1400" dirty="0" smtClean="0"/>
                  <a:t>Percent</a:t>
                </a:r>
                <a:endParaRPr lang="en-US" sz="1400" dirty="0"/>
              </a:p>
            </c:rich>
          </c:tx>
          <c:layout>
            <c:manualLayout>
              <c:xMode val="edge"/>
              <c:yMode val="edge"/>
              <c:x val="1.1111111111111112E-2"/>
              <c:y val="0.1911632068718683"/>
            </c:manualLayout>
          </c:layout>
          <c:overlay val="0"/>
        </c:title>
        <c:numFmt formatCode="General" sourceLinked="1"/>
        <c:majorTickMark val="out"/>
        <c:minorTickMark val="none"/>
        <c:tickLblPos val="nextTo"/>
        <c:txPr>
          <a:bodyPr/>
          <a:lstStyle/>
          <a:p>
            <a:pPr>
              <a:defRPr sz="1400"/>
            </a:pPr>
            <a:endParaRPr lang="en-US"/>
          </a:p>
        </c:txPr>
        <c:crossAx val="339364360"/>
        <c:crosses val="autoZero"/>
        <c:crossBetween val="between"/>
        <c:majorUnit val="20"/>
      </c:valAx>
    </c:plotArea>
    <c:legend>
      <c:legendPos val="b"/>
      <c:layout>
        <c:manualLayout>
          <c:xMode val="edge"/>
          <c:yMode val="edge"/>
          <c:x val="6.4984908136482944E-2"/>
          <c:y val="0.82837903882704311"/>
          <c:w val="0.88508377077865263"/>
          <c:h val="0.15574780523124265"/>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1440" tIns="45720" rIns="91440" bIns="45720" rtlCol="0"/>
          <a:lstStyle>
            <a:lvl1pPr algn="r">
              <a:defRPr sz="1200"/>
            </a:lvl1pPr>
          </a:lstStyle>
          <a:p>
            <a:fld id="{D08728B0-C82D-4C44-A68F-5B21BEB1F81A}" type="datetimeFigureOut">
              <a:rPr lang="en-US" smtClean="0"/>
              <a:pPr/>
              <a:t>7/19/2015</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1440" tIns="45720" rIns="91440" bIns="45720" rtlCol="0" anchor="b"/>
          <a:lstStyle>
            <a:lvl1pPr algn="r">
              <a:defRPr sz="1200"/>
            </a:lvl1pPr>
          </a:lstStyle>
          <a:p>
            <a:fld id="{649AEB87-FF5E-4FE4-9BBF-F704A24480D4}" type="slidenum">
              <a:rPr lang="en-US" smtClean="0"/>
              <a:pPr/>
              <a:t>‹#›</a:t>
            </a:fld>
            <a:endParaRPr lang="en-US"/>
          </a:p>
        </p:txBody>
      </p:sp>
    </p:spTree>
    <p:extLst>
      <p:ext uri="{BB962C8B-B14F-4D97-AF65-F5344CB8AC3E}">
        <p14:creationId xmlns:p14="http://schemas.microsoft.com/office/powerpoint/2010/main" val="1879338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Co-authors: Deon </a:t>
            </a:r>
            <a:r>
              <a:rPr lang="en-US" dirty="0" err="1" smtClean="0"/>
              <a:t>Filmer</a:t>
            </a:r>
            <a:r>
              <a:rPr lang="en-US" baseline="0" dirty="0" smtClean="0"/>
              <a:t> and Louise Fox, with a team consisting of Karen Brooks, </a:t>
            </a:r>
            <a:r>
              <a:rPr lang="en-US" baseline="0" dirty="0" err="1" smtClean="0"/>
              <a:t>Aparajita</a:t>
            </a:r>
            <a:r>
              <a:rPr lang="en-US" baseline="0" dirty="0" smtClean="0"/>
              <a:t> </a:t>
            </a:r>
            <a:r>
              <a:rPr lang="en-US" baseline="0" dirty="0" err="1" smtClean="0"/>
              <a:t>Goyal</a:t>
            </a:r>
            <a:r>
              <a:rPr lang="en-US" baseline="0" dirty="0" smtClean="0"/>
              <a:t>, </a:t>
            </a:r>
            <a:r>
              <a:rPr lang="en-US" baseline="0" dirty="0" err="1" smtClean="0"/>
              <a:t>Taye</a:t>
            </a:r>
            <a:r>
              <a:rPr lang="en-US" baseline="0" dirty="0" smtClean="0"/>
              <a:t> </a:t>
            </a:r>
            <a:r>
              <a:rPr lang="en-US" baseline="0" dirty="0" err="1" smtClean="0"/>
              <a:t>Mengistae</a:t>
            </a:r>
            <a:r>
              <a:rPr lang="en-US" baseline="0" dirty="0" smtClean="0"/>
              <a:t>, Patrick </a:t>
            </a:r>
            <a:r>
              <a:rPr lang="en-US" baseline="0" dirty="0" err="1" smtClean="0"/>
              <a:t>Premand</a:t>
            </a:r>
            <a:r>
              <a:rPr lang="en-US" baseline="0" dirty="0" smtClean="0"/>
              <a:t>, Dena </a:t>
            </a:r>
            <a:r>
              <a:rPr lang="en-US" baseline="0" dirty="0" err="1" smtClean="0"/>
              <a:t>Ringold</a:t>
            </a:r>
            <a:r>
              <a:rPr lang="en-US" baseline="0" dirty="0" smtClean="0"/>
              <a:t>, </a:t>
            </a:r>
            <a:r>
              <a:rPr lang="en-US" baseline="0" dirty="0" err="1" smtClean="0"/>
              <a:t>Siddharth</a:t>
            </a:r>
            <a:r>
              <a:rPr lang="en-US" baseline="0" dirty="0" smtClean="0"/>
              <a:t> Sharma, and </a:t>
            </a:r>
            <a:r>
              <a:rPr lang="en-US" baseline="0" dirty="0" err="1" smtClean="0"/>
              <a:t>Sergiy</a:t>
            </a:r>
            <a:r>
              <a:rPr lang="en-US" baseline="0" dirty="0" smtClean="0"/>
              <a:t> </a:t>
            </a:r>
            <a:r>
              <a:rPr lang="en-US" baseline="0" dirty="0" err="1" smtClean="0"/>
              <a:t>Zorya</a:t>
            </a:r>
            <a:r>
              <a:rPr lang="en-US" baseline="0" dirty="0" smtClean="0"/>
              <a:t>.</a:t>
            </a:r>
          </a:p>
          <a:p>
            <a:endParaRPr lang="en-US" baseline="0" dirty="0" smtClean="0"/>
          </a:p>
          <a:p>
            <a:r>
              <a:rPr lang="en-US" baseline="0" dirty="0" smtClean="0"/>
              <a:t>Recognize the leadership and guidance of: </a:t>
            </a:r>
            <a:r>
              <a:rPr lang="en-US" baseline="0" dirty="0" err="1" smtClean="0"/>
              <a:t>Shanta</a:t>
            </a:r>
            <a:r>
              <a:rPr lang="en-US" baseline="0" dirty="0" smtClean="0"/>
              <a:t> </a:t>
            </a:r>
            <a:r>
              <a:rPr lang="en-US" baseline="0" dirty="0" err="1" smtClean="0"/>
              <a:t>Devarajan</a:t>
            </a:r>
            <a:r>
              <a:rPr lang="en-US" baseline="0" dirty="0" smtClean="0"/>
              <a:t> and </a:t>
            </a:r>
            <a:r>
              <a:rPr lang="en-US" baseline="0" dirty="0" err="1" smtClean="0"/>
              <a:t>Ritva</a:t>
            </a:r>
            <a:r>
              <a:rPr lang="en-US" baseline="0" dirty="0" smtClean="0"/>
              <a:t> </a:t>
            </a:r>
            <a:r>
              <a:rPr lang="en-US" baseline="0" dirty="0" err="1" smtClean="0"/>
              <a:t>Reinikka</a:t>
            </a:r>
            <a:r>
              <a:rPr lang="en-US" baseline="0" dirty="0" smtClean="0"/>
              <a:t>.</a:t>
            </a:r>
          </a:p>
          <a:p>
            <a:endParaRPr lang="en-US" baseline="0" dirty="0" smtClean="0"/>
          </a:p>
          <a:p>
            <a:r>
              <a:rPr lang="en-US" baseline="0" dirty="0" smtClean="0"/>
              <a:t>And thanks to </a:t>
            </a:r>
            <a:r>
              <a:rPr lang="en-US" baseline="0" dirty="0" err="1" smtClean="0"/>
              <a:t>Makhtar</a:t>
            </a:r>
            <a:r>
              <a:rPr lang="en-US" baseline="0" dirty="0" smtClean="0"/>
              <a:t> </a:t>
            </a:r>
            <a:r>
              <a:rPr lang="en-US" baseline="0" dirty="0" err="1" smtClean="0"/>
              <a:t>Diop</a:t>
            </a:r>
            <a:r>
              <a:rPr lang="en-US" baseline="0" dirty="0" smtClean="0"/>
              <a:t> for encouragement and support through the process of producing this report.</a:t>
            </a:r>
            <a:endParaRPr lang="en-US" dirty="0"/>
          </a:p>
        </p:txBody>
      </p:sp>
      <p:sp>
        <p:nvSpPr>
          <p:cNvPr id="4" name="Slide Number Placeholder 3"/>
          <p:cNvSpPr>
            <a:spLocks noGrp="1"/>
          </p:cNvSpPr>
          <p:nvPr>
            <p:ph type="sldNum" sz="quarter" idx="10"/>
          </p:nvPr>
        </p:nvSpPr>
        <p:spPr/>
        <p:txBody>
          <a:bodyPr/>
          <a:lstStyle/>
          <a:p>
            <a:fld id="{649AEB87-FF5E-4FE4-9BBF-F704A24480D4}" type="slidenum">
              <a:rPr lang="en-US" smtClean="0"/>
              <a:pPr/>
              <a:t>1</a:t>
            </a:fld>
            <a:endParaRPr lang="en-US"/>
          </a:p>
        </p:txBody>
      </p:sp>
    </p:spTree>
    <p:extLst>
      <p:ext uri="{BB962C8B-B14F-4D97-AF65-F5344CB8AC3E}">
        <p14:creationId xmlns:p14="http://schemas.microsoft.com/office/powerpoint/2010/main" val="2996643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dirty="0" smtClean="0"/>
              <a:t>Lets start at the beginning: Africa is a young continent and </a:t>
            </a:r>
            <a:r>
              <a:rPr lang="en-US" smtClean="0"/>
              <a:t>will remain so for many years to come.</a:t>
            </a:r>
            <a:endParaRPr lang="en-US" dirty="0" smtClean="0"/>
          </a:p>
          <a:p>
            <a:pPr marL="171450" indent="-171450">
              <a:buFontTx/>
              <a:buChar char="-"/>
            </a:pPr>
            <a:r>
              <a:rPr lang="en-US" dirty="0" smtClean="0"/>
              <a:t>More than half the population </a:t>
            </a:r>
            <a:r>
              <a:rPr lang="en-US" baseline="0" dirty="0" smtClean="0"/>
              <a:t>in Sub-Saharan Africa is under 25 years old.  Each year between now and 2035, there will be half a million more 15 year olds than the year before.</a:t>
            </a:r>
          </a:p>
          <a:p>
            <a:pPr marL="171450" indent="-171450">
              <a:buFontTx/>
              <a:buChar char="-"/>
            </a:pPr>
            <a:r>
              <a:rPr lang="en-US" dirty="0" smtClean="0"/>
              <a:t>Population pyramids,</a:t>
            </a:r>
            <a:r>
              <a:rPr lang="en-US" baseline="0" dirty="0" smtClean="0"/>
              <a:t> illustrated here, show how the structure of SSA’s population differs from that in other regions.  The wide base shows just how many more young people there are compared to older people.  And this structure is not projected to change rapidly.</a:t>
            </a:r>
          </a:p>
          <a:p>
            <a:pPr marL="171450" indent="-171450">
              <a:buFontTx/>
              <a:buChar char="-"/>
            </a:pPr>
            <a:r>
              <a:rPr lang="en-US" dirty="0" smtClean="0"/>
              <a:t>Indeed, the fertility transition whereby family sizes fall rapidly has not happened</a:t>
            </a:r>
            <a:r>
              <a:rPr lang="en-US" baseline="0" dirty="0" smtClean="0"/>
              <a:t> at the regional level—unlike other regions.  Of some concern is that the fertility transition started in some countries but has since stalled.</a:t>
            </a:r>
          </a:p>
          <a:p>
            <a:pPr marL="171450" indent="-171450">
              <a:buFontTx/>
              <a:buChar char="-"/>
            </a:pPr>
            <a:r>
              <a:rPr lang="en-US" baseline="0" dirty="0" smtClean="0"/>
              <a:t>If Africa is to reap a so-called demographic dividend, then fertility rates must fall rapidly.</a:t>
            </a:r>
          </a:p>
          <a:p>
            <a:pPr>
              <a:buFontTx/>
              <a:buChar char="-"/>
            </a:pPr>
            <a:endParaRPr lang="en-US" baseline="0" dirty="0" smtClean="0"/>
          </a:p>
          <a:p>
            <a:pPr>
              <a:buFontTx/>
              <a:buNone/>
            </a:pPr>
            <a:r>
              <a:rPr lang="en-US" baseline="0" dirty="0" smtClean="0"/>
              <a:t>While the large youth population is a challenge it also presents opportunities—African countries should take the actions to harness those opportunities.</a:t>
            </a:r>
          </a:p>
          <a:p>
            <a:pPr>
              <a:buFontTx/>
              <a:buNone/>
            </a:pPr>
            <a:endParaRPr lang="en-US" baseline="0" dirty="0" smtClean="0"/>
          </a:p>
        </p:txBody>
      </p:sp>
      <p:sp>
        <p:nvSpPr>
          <p:cNvPr id="4" name="Slide Number Placeholder 3"/>
          <p:cNvSpPr>
            <a:spLocks noGrp="1"/>
          </p:cNvSpPr>
          <p:nvPr>
            <p:ph type="sldNum" sz="quarter" idx="10"/>
          </p:nvPr>
        </p:nvSpPr>
        <p:spPr/>
        <p:txBody>
          <a:bodyPr/>
          <a:lstStyle/>
          <a:p>
            <a:fld id="{649AEB87-FF5E-4FE4-9BBF-F704A24480D4}" type="slidenum">
              <a:rPr lang="en-US" smtClean="0"/>
              <a:pPr/>
              <a:t>3</a:t>
            </a:fld>
            <a:endParaRPr lang="en-US"/>
          </a:p>
        </p:txBody>
      </p:sp>
    </p:spTree>
    <p:extLst>
      <p:ext uri="{BB962C8B-B14F-4D97-AF65-F5344CB8AC3E}">
        <p14:creationId xmlns:p14="http://schemas.microsoft.com/office/powerpoint/2010/main" val="1525677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FontTx/>
              <a:buNone/>
            </a:pPr>
            <a:r>
              <a:rPr lang="en-US" dirty="0" smtClean="0"/>
              <a:t>Next consider a major trend in the human capital of youth in Africa.</a:t>
            </a:r>
          </a:p>
          <a:p>
            <a:pPr marL="171450" indent="-171450">
              <a:buFontTx/>
              <a:buChar char="-"/>
            </a:pPr>
            <a:endParaRPr lang="en-US" dirty="0" smtClean="0"/>
          </a:p>
          <a:p>
            <a:pPr marL="171450" indent="-171450">
              <a:buFontTx/>
              <a:buChar char="-"/>
            </a:pPr>
            <a:r>
              <a:rPr lang="en-US" dirty="0" smtClean="0"/>
              <a:t>Africa’s youth today</a:t>
            </a:r>
            <a:r>
              <a:rPr lang="en-US" baseline="0" dirty="0" smtClean="0"/>
              <a:t> are the most schooled ever.  Primary completion are over 70 percent today, up from about 50 percent in 1990.</a:t>
            </a:r>
          </a:p>
          <a:p>
            <a:pPr marL="171450" indent="-171450">
              <a:buFontTx/>
              <a:buChar char="-"/>
            </a:pPr>
            <a:r>
              <a:rPr lang="en-US" baseline="0" dirty="0" smtClean="0"/>
              <a:t>The average young Ghanaian or Zambian today has more schooling that the average French or Italian citizen had in 1960.</a:t>
            </a:r>
          </a:p>
          <a:p>
            <a:endParaRPr lang="en-US" baseline="0" dirty="0" smtClean="0"/>
          </a:p>
          <a:p>
            <a:pPr marL="0" indent="0">
              <a:buFontTx/>
              <a:buNone/>
            </a:pPr>
            <a:r>
              <a:rPr lang="en-US" dirty="0" smtClean="0"/>
              <a:t>But the quality of that education puts a sharp cap on the learning that takes place in schools, and the subsequent</a:t>
            </a:r>
            <a:r>
              <a:rPr lang="en-US" baseline="0" dirty="0" smtClean="0"/>
              <a:t> impact on how that schooling impacts productivity and earnings.</a:t>
            </a:r>
          </a:p>
          <a:p>
            <a:pPr marL="171450" indent="-171450">
              <a:buFontTx/>
              <a:buChar char="-"/>
            </a:pPr>
            <a:endParaRPr lang="en-US" baseline="0" dirty="0" smtClean="0"/>
          </a:p>
          <a:p>
            <a:pPr marL="171450" indent="-171450">
              <a:buFontTx/>
              <a:buChar char="-"/>
            </a:pPr>
            <a:r>
              <a:rPr lang="en-US" baseline="0" dirty="0" smtClean="0"/>
              <a:t>These two graphs illustrate the challenge. </a:t>
            </a:r>
          </a:p>
          <a:p>
            <a:pPr marL="171450" indent="-171450">
              <a:buFontTx/>
              <a:buChar char="-"/>
            </a:pPr>
            <a:r>
              <a:rPr lang="en-US" baseline="0" dirty="0" smtClean="0"/>
              <a:t>On the left, i</a:t>
            </a:r>
            <a:r>
              <a:rPr lang="en-US" dirty="0" smtClean="0"/>
              <a:t>n each bar, the red part shows the percentage of Grade 6 test-takers</a:t>
            </a:r>
            <a:r>
              <a:rPr lang="en-US" baseline="0" dirty="0" smtClean="0"/>
              <a:t> who performed at levels 1, 2, or three in the last The Southern and Eastern Africa Consortium for Monitoring Educational Quality assessment in mathematics.  These are students who do not make it beyond the “basic” level of numeracy.  This after 6 years of schooling. </a:t>
            </a:r>
          </a:p>
          <a:p>
            <a:pPr marL="171450" indent="-171450">
              <a:buFontTx/>
              <a:buChar char="-"/>
            </a:pPr>
            <a:r>
              <a:rPr lang="en-US" baseline="0" dirty="0" smtClean="0"/>
              <a:t>On the right, the graph shows the percentage of students in grades 2 and 3 who could not read a single word in a number of countries.</a:t>
            </a:r>
          </a:p>
          <a:p>
            <a:pPr marL="171450" indent="-171450">
              <a:buFontTx/>
              <a:buChar char="-"/>
            </a:pPr>
            <a:endParaRPr lang="en-US" baseline="0" dirty="0" smtClean="0"/>
          </a:p>
          <a:p>
            <a:pPr marL="0" indent="0">
              <a:buFontTx/>
              <a:buNone/>
            </a:pPr>
            <a:r>
              <a:rPr lang="en-US" baseline="0" dirty="0" smtClean="0"/>
              <a:t>In the report we highlight how laying a strong foundation, including nutrition and early child development as well as basic education, is an important priority for addressing youth employment.</a:t>
            </a:r>
            <a:endParaRPr lang="en-US" dirty="0"/>
          </a:p>
        </p:txBody>
      </p:sp>
      <p:sp>
        <p:nvSpPr>
          <p:cNvPr id="4" name="Slide Number Placeholder 3"/>
          <p:cNvSpPr>
            <a:spLocks noGrp="1"/>
          </p:cNvSpPr>
          <p:nvPr>
            <p:ph type="sldNum" sz="quarter" idx="10"/>
          </p:nvPr>
        </p:nvSpPr>
        <p:spPr/>
        <p:txBody>
          <a:bodyPr/>
          <a:lstStyle/>
          <a:p>
            <a:fld id="{87E1B34D-6918-44C9-ADEF-EF3E78F9423E}" type="slidenum">
              <a:rPr lang="en-US" smtClean="0"/>
              <a:pPr/>
              <a:t>4</a:t>
            </a:fld>
            <a:endParaRPr lang="en-US"/>
          </a:p>
        </p:txBody>
      </p:sp>
    </p:spTree>
    <p:extLst>
      <p:ext uri="{BB962C8B-B14F-4D97-AF65-F5344CB8AC3E}">
        <p14:creationId xmlns:p14="http://schemas.microsoft.com/office/powerpoint/2010/main" val="2456703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Third, a close look at the data highlights just where the key challenges</a:t>
            </a:r>
            <a:r>
              <a:rPr lang="en-US" baseline="0" dirty="0" smtClean="0"/>
              <a:t> lie.</a:t>
            </a:r>
          </a:p>
          <a:p>
            <a:endParaRPr lang="en-US" dirty="0" smtClean="0"/>
          </a:p>
          <a:p>
            <a:r>
              <a:rPr lang="en-US" dirty="0" smtClean="0"/>
              <a:t>We estimate that in 2010,</a:t>
            </a:r>
            <a:r>
              <a:rPr lang="en-US" baseline="0" dirty="0" smtClean="0"/>
              <a:t> </a:t>
            </a:r>
          </a:p>
          <a:p>
            <a:endParaRPr lang="en-US" baseline="0" dirty="0" smtClean="0"/>
          </a:p>
          <a:p>
            <a:r>
              <a:rPr lang="en-US" baseline="0" dirty="0" smtClean="0"/>
              <a:t>- In low-income African countries, 16% of the labor force is in wage jobs … only half of which are in the private sector. The industrial sector (mining, manufacturing, and construction) accounts for less than one-fifth these wage jobs (or about 3% of total employment).</a:t>
            </a:r>
          </a:p>
          <a:p>
            <a:pPr marL="171450" indent="-171450">
              <a:buFontTx/>
              <a:buChar char="-"/>
            </a:pPr>
            <a:r>
              <a:rPr lang="en-US" baseline="0" dirty="0" smtClean="0"/>
              <a:t>The remainder is in agriculture (comprising 62%) and in household enterprises (22%).</a:t>
            </a:r>
          </a:p>
          <a:p>
            <a:pPr marL="0" indent="0">
              <a:buFontTx/>
              <a:buNone/>
            </a:pPr>
            <a:endParaRPr lang="en-US" baseline="0" dirty="0" smtClean="0"/>
          </a:p>
          <a:p>
            <a:pPr marL="0" indent="0">
              <a:buFontTx/>
              <a:buNone/>
            </a:pPr>
            <a:r>
              <a:rPr lang="en-US" baseline="0" dirty="0" smtClean="0"/>
              <a:t>These kinds of jobs—working a small plot of land, selling vegetables on the street, sewing clothes in one’s home—often generate low earnings, partly because the “enterprises” tend to be tiny, typically involving only the family.  But they are important because so many people work in these sectors.</a:t>
            </a:r>
          </a:p>
          <a:p>
            <a:pPr marL="0" indent="0">
              <a:buFontTx/>
              <a:buNone/>
            </a:pPr>
            <a:endParaRPr lang="en-US" baseline="0" dirty="0" smtClean="0"/>
          </a:p>
          <a:p>
            <a:pPr marL="0" indent="0">
              <a:buFontTx/>
              <a:buNone/>
            </a:pPr>
            <a:r>
              <a:rPr lang="en-US" baseline="0" dirty="0" smtClean="0"/>
              <a:t>We carried out projections to understand how this picture is likely to change.  This is illustrated on the right.  Most new jobs will come in agriculture, household enterprises or wage jobs in the service sector.</a:t>
            </a:r>
            <a:endParaRPr lang="en-US" dirty="0" smtClean="0"/>
          </a:p>
          <a:p>
            <a:endParaRPr lang="en-US" dirty="0" smtClean="0"/>
          </a:p>
          <a:p>
            <a:r>
              <a:rPr lang="en-US" dirty="0" smtClean="0"/>
              <a:t>This isn’t to say that Africa isn’t generating new wage</a:t>
            </a:r>
            <a:r>
              <a:rPr lang="en-US" baseline="0" dirty="0" smtClean="0"/>
              <a:t> jobs in manufacturing—in many countries these are growing faster that GDP.  Indeed, in the report we emphasize a number of policy priorities to accelerate this progress.  But there will simply not be enough of these jobs to absorb the number of entrants into the labor market.</a:t>
            </a:r>
          </a:p>
          <a:p>
            <a:endParaRPr lang="en-US" baseline="0" dirty="0" smtClean="0"/>
          </a:p>
          <a:p>
            <a:r>
              <a:rPr lang="en-US" baseline="0" dirty="0" smtClean="0"/>
              <a:t>Addressing the youth employment challenge in its totality requires addressing low productivity and earnings in all sectors—and we try to provide policy priorities for doing so in this report.</a:t>
            </a:r>
            <a:endParaRPr lang="en-US" dirty="0" smtClean="0"/>
          </a:p>
        </p:txBody>
      </p:sp>
      <p:sp>
        <p:nvSpPr>
          <p:cNvPr id="4" name="Slide Number Placeholder 3"/>
          <p:cNvSpPr>
            <a:spLocks noGrp="1"/>
          </p:cNvSpPr>
          <p:nvPr>
            <p:ph type="sldNum" sz="quarter" idx="10"/>
          </p:nvPr>
        </p:nvSpPr>
        <p:spPr/>
        <p:txBody>
          <a:bodyPr/>
          <a:lstStyle/>
          <a:p>
            <a:fld id="{649AEB87-FF5E-4FE4-9BBF-F704A24480D4}" type="slidenum">
              <a:rPr lang="en-US" smtClean="0"/>
              <a:pPr/>
              <a:t>5</a:t>
            </a:fld>
            <a:endParaRPr lang="en-US"/>
          </a:p>
        </p:txBody>
      </p:sp>
    </p:spTree>
    <p:extLst>
      <p:ext uri="{BB962C8B-B14F-4D97-AF65-F5344CB8AC3E}">
        <p14:creationId xmlns:p14="http://schemas.microsoft.com/office/powerpoint/2010/main" val="2762527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moving to some of our more specific recommendations, we want to emphasize that there are no “silver bullets” to addressing this challenge.</a:t>
            </a:r>
          </a:p>
          <a:p>
            <a:endParaRPr lang="en-US" baseline="0" dirty="0" smtClean="0"/>
          </a:p>
          <a:p>
            <a:r>
              <a:rPr lang="en-US" baseline="0" dirty="0" smtClean="0"/>
              <a:t>Governments need to own the whole problem.</a:t>
            </a:r>
          </a:p>
          <a:p>
            <a:endParaRPr lang="en-US" baseline="0" dirty="0" smtClean="0"/>
          </a:p>
          <a:p>
            <a:pPr marL="171450" indent="-171450">
              <a:buFontTx/>
              <a:buChar char="-"/>
            </a:pPr>
            <a:r>
              <a:rPr lang="en-US" baseline="0" dirty="0" smtClean="0"/>
              <a:t>YE is about building skills through improving the quality of education, as well as behavioral and business skills</a:t>
            </a:r>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en-US" dirty="0" smtClean="0">
                <a:solidFill>
                  <a:schemeClr val="tx1"/>
                </a:solidFill>
              </a:rPr>
              <a:t>YE is about </a:t>
            </a:r>
            <a:r>
              <a:rPr lang="en-US" b="1" i="1" dirty="0" smtClean="0">
                <a:solidFill>
                  <a:schemeClr val="tx1"/>
                </a:solidFill>
              </a:rPr>
              <a:t>agriculture</a:t>
            </a:r>
            <a:r>
              <a:rPr lang="en-US" dirty="0" smtClean="0">
                <a:solidFill>
                  <a:schemeClr val="tx1"/>
                </a:solidFill>
              </a:rPr>
              <a:t> – where strategies exist but have not been implemented, and could benefit from a youth lens</a:t>
            </a:r>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en-US" dirty="0" smtClean="0">
                <a:solidFill>
                  <a:schemeClr val="tx1"/>
                </a:solidFill>
              </a:rPr>
              <a:t>YE is about </a:t>
            </a:r>
            <a:r>
              <a:rPr lang="en-US" b="1" i="1" dirty="0" smtClean="0">
                <a:solidFill>
                  <a:schemeClr val="tx1"/>
                </a:solidFill>
              </a:rPr>
              <a:t>household non-farm enterprises </a:t>
            </a:r>
            <a:r>
              <a:rPr lang="en-US" dirty="0" smtClean="0">
                <a:solidFill>
                  <a:schemeClr val="tx1"/>
                </a:solidFill>
              </a:rPr>
              <a:t>– where few strategies exist</a:t>
            </a:r>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en-US" dirty="0" smtClean="0">
                <a:solidFill>
                  <a:schemeClr val="tx1"/>
                </a:solidFill>
              </a:rPr>
              <a:t>YE is about creating more </a:t>
            </a:r>
            <a:r>
              <a:rPr lang="en-US" b="1" i="1" dirty="0" smtClean="0">
                <a:solidFill>
                  <a:schemeClr val="tx1"/>
                </a:solidFill>
              </a:rPr>
              <a:t>labor intensive enterprises</a:t>
            </a:r>
            <a:r>
              <a:rPr lang="en-US" dirty="0" smtClean="0">
                <a:solidFill>
                  <a:schemeClr val="tx1"/>
                </a:solidFill>
              </a:rPr>
              <a:t> as fast as possible to absorb the supply of new entrants with education who want wage jobs</a:t>
            </a:r>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en-US" dirty="0" smtClean="0">
                <a:solidFill>
                  <a:schemeClr val="tx1"/>
                </a:solidFill>
              </a:rPr>
              <a:t>YE is about helping youth overcome multiple constraints, including those that especially hold back particular groups such as </a:t>
            </a:r>
            <a:r>
              <a:rPr lang="en-US" b="1" i="1" dirty="0" smtClean="0">
                <a:solidFill>
                  <a:schemeClr val="tx1"/>
                </a:solidFill>
              </a:rPr>
              <a:t>young women</a:t>
            </a:r>
          </a:p>
          <a:p>
            <a:pPr marL="171450" indent="-171450">
              <a:buFontTx/>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49AEB87-FF5E-4FE4-9BBF-F704A24480D4}" type="slidenum">
              <a:rPr lang="en-US" smtClean="0"/>
              <a:pPr/>
              <a:t>6</a:t>
            </a:fld>
            <a:endParaRPr lang="en-US"/>
          </a:p>
        </p:txBody>
      </p:sp>
    </p:spTree>
    <p:extLst>
      <p:ext uri="{BB962C8B-B14F-4D97-AF65-F5344CB8AC3E}">
        <p14:creationId xmlns:p14="http://schemas.microsoft.com/office/powerpoint/2010/main" val="3944281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Agriculture is a sector of opportunity for</a:t>
            </a:r>
            <a:r>
              <a:rPr lang="en-US" baseline="0" dirty="0" smtClean="0"/>
              <a:t> youth: demand for output, and prices, are high.</a:t>
            </a:r>
            <a:endParaRPr lang="en-US" baseline="0" dirty="0"/>
          </a:p>
          <a:p>
            <a:r>
              <a:rPr lang="en-US" baseline="0" dirty="0" smtClean="0"/>
              <a:t>There is scope for production, and productivity to increase.</a:t>
            </a:r>
          </a:p>
          <a:p>
            <a:r>
              <a:rPr lang="en-US" baseline="0" dirty="0" smtClean="0"/>
              <a:t>And youth are in some respects well positioned to take advantage of these opportunities</a:t>
            </a:r>
          </a:p>
          <a:p>
            <a:endParaRPr lang="en-US" baseline="0" dirty="0" smtClean="0"/>
          </a:p>
          <a:p>
            <a:r>
              <a:rPr lang="en-US" baseline="0" dirty="0" smtClean="0"/>
              <a:t>But there are serious constraints, notably in access to land and capital</a:t>
            </a:r>
          </a:p>
        </p:txBody>
      </p:sp>
      <p:sp>
        <p:nvSpPr>
          <p:cNvPr id="4" name="Slide Number Placeholder 3"/>
          <p:cNvSpPr>
            <a:spLocks noGrp="1"/>
          </p:cNvSpPr>
          <p:nvPr>
            <p:ph type="sldNum" sz="quarter" idx="10"/>
          </p:nvPr>
        </p:nvSpPr>
        <p:spPr/>
        <p:txBody>
          <a:bodyPr/>
          <a:lstStyle/>
          <a:p>
            <a:fld id="{649AEB87-FF5E-4FE4-9BBF-F704A24480D4}" type="slidenum">
              <a:rPr lang="en-US" smtClean="0"/>
              <a:pPr/>
              <a:t>7</a:t>
            </a:fld>
            <a:endParaRPr lang="en-US"/>
          </a:p>
        </p:txBody>
      </p:sp>
    </p:spTree>
    <p:extLst>
      <p:ext uri="{BB962C8B-B14F-4D97-AF65-F5344CB8AC3E}">
        <p14:creationId xmlns:p14="http://schemas.microsoft.com/office/powerpoint/2010/main" val="2788838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 the term Household Enterprises because this emphasizes</a:t>
            </a:r>
            <a:r>
              <a:rPr lang="en-US" baseline="0" dirty="0" smtClean="0"/>
              <a:t> the fact that these operations are indeed businesses.  But they are intimately linked to the household, and a key feature is that the enterprise and household accounts are typically the same.</a:t>
            </a:r>
          </a:p>
          <a:p>
            <a:endParaRPr lang="en-US" baseline="0" dirty="0" smtClean="0"/>
          </a:p>
          <a:p>
            <a:r>
              <a:rPr lang="en-US" baseline="0" dirty="0" smtClean="0"/>
              <a:t>Most household enterprises are pure self-employment.  Some of it involves family helpers.</a:t>
            </a:r>
          </a:p>
          <a:p>
            <a:endParaRPr lang="en-US" baseline="0" dirty="0" smtClean="0"/>
          </a:p>
          <a:p>
            <a:r>
              <a:rPr lang="en-US" baseline="0" dirty="0" smtClean="0"/>
              <a:t>But youth are typically not household enterprise owners.</a:t>
            </a:r>
            <a:endParaRPr lang="en-US" dirty="0"/>
          </a:p>
        </p:txBody>
      </p:sp>
      <p:sp>
        <p:nvSpPr>
          <p:cNvPr id="4" name="Slide Number Placeholder 3"/>
          <p:cNvSpPr>
            <a:spLocks noGrp="1"/>
          </p:cNvSpPr>
          <p:nvPr>
            <p:ph type="sldNum" sz="quarter" idx="10"/>
          </p:nvPr>
        </p:nvSpPr>
        <p:spPr/>
        <p:txBody>
          <a:bodyPr/>
          <a:lstStyle/>
          <a:p>
            <a:fld id="{649AEB87-FF5E-4FE4-9BBF-F704A24480D4}" type="slidenum">
              <a:rPr lang="en-US" smtClean="0"/>
              <a:pPr/>
              <a:t>9</a:t>
            </a:fld>
            <a:endParaRPr lang="en-US"/>
          </a:p>
        </p:txBody>
      </p:sp>
    </p:spTree>
    <p:extLst>
      <p:ext uri="{BB962C8B-B14F-4D97-AF65-F5344CB8AC3E}">
        <p14:creationId xmlns:p14="http://schemas.microsoft.com/office/powerpoint/2010/main" val="2186237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the extent that training works, it works for youth</a:t>
            </a:r>
            <a:endParaRPr lang="en-US" dirty="0"/>
          </a:p>
        </p:txBody>
      </p:sp>
      <p:sp>
        <p:nvSpPr>
          <p:cNvPr id="4" name="Slide Number Placeholder 3"/>
          <p:cNvSpPr>
            <a:spLocks noGrp="1"/>
          </p:cNvSpPr>
          <p:nvPr>
            <p:ph type="sldNum" sz="quarter" idx="10"/>
          </p:nvPr>
        </p:nvSpPr>
        <p:spPr/>
        <p:txBody>
          <a:bodyPr/>
          <a:lstStyle/>
          <a:p>
            <a:fld id="{649AEB87-FF5E-4FE4-9BBF-F704A24480D4}" type="slidenum">
              <a:rPr lang="en-US" smtClean="0"/>
              <a:pPr/>
              <a:t>10</a:t>
            </a:fld>
            <a:endParaRPr lang="en-US"/>
          </a:p>
        </p:txBody>
      </p:sp>
    </p:spTree>
    <p:extLst>
      <p:ext uri="{BB962C8B-B14F-4D97-AF65-F5344CB8AC3E}">
        <p14:creationId xmlns:p14="http://schemas.microsoft.com/office/powerpoint/2010/main" val="599562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growth of employment in the manufacturing sector has been slow in Sub-Saharan</a:t>
            </a:r>
            <a:r>
              <a:rPr lang="en-US" baseline="0" dirty="0" smtClean="0"/>
              <a:t> Africa.  This has picked up in the more recent years in some countries.  </a:t>
            </a:r>
          </a:p>
          <a:p>
            <a:endParaRPr lang="en-US" baseline="0" dirty="0" smtClean="0"/>
          </a:p>
          <a:p>
            <a:r>
              <a:rPr lang="en-US" baseline="0" dirty="0" smtClean="0"/>
              <a:t>As mentioned before, we project that the vast majority of workers will remain in agriculture and household enterprises.  But what if there was a game-changer in terms of economic growth and its link to job creation.  </a:t>
            </a:r>
          </a:p>
          <a:p>
            <a:endParaRPr lang="en-US" baseline="0" dirty="0" smtClean="0"/>
          </a:p>
          <a:p>
            <a:r>
              <a:rPr lang="en-US" baseline="0" dirty="0" smtClean="0"/>
              <a:t>We simulated rapid growth, and a very high responsiveness of employment to that growth (based on the experience in East Asian countries).  </a:t>
            </a:r>
          </a:p>
          <a:p>
            <a:endParaRPr lang="en-US" baseline="0" dirty="0" smtClean="0"/>
          </a:p>
          <a:p>
            <a:r>
              <a:rPr lang="en-US" baseline="0" dirty="0" smtClean="0"/>
              <a:t>Even in this game-change scenario, the structure of the labor force in low- and lower-middle income SSA countries would not be radically different by 2020.</a:t>
            </a:r>
          </a:p>
          <a:p>
            <a:endParaRPr lang="en-US" baseline="0" dirty="0" smtClean="0"/>
          </a:p>
          <a:p>
            <a:r>
              <a:rPr lang="en-US" baseline="0" dirty="0" smtClean="0"/>
              <a:t>But this isn’t to say that policies to hasten this transformation should be implemented: it took on the order of 20 years for it to occur in Vietnam, for example.  Indeed, it means that effort must start today.</a:t>
            </a:r>
            <a:endParaRPr lang="en-US" dirty="0"/>
          </a:p>
        </p:txBody>
      </p:sp>
      <p:sp>
        <p:nvSpPr>
          <p:cNvPr id="4" name="Slide Number Placeholder 3"/>
          <p:cNvSpPr>
            <a:spLocks noGrp="1"/>
          </p:cNvSpPr>
          <p:nvPr>
            <p:ph type="sldNum" sz="quarter" idx="10"/>
          </p:nvPr>
        </p:nvSpPr>
        <p:spPr/>
        <p:txBody>
          <a:bodyPr/>
          <a:lstStyle/>
          <a:p>
            <a:fld id="{649AEB87-FF5E-4FE4-9BBF-F704A24480D4}" type="slidenum">
              <a:rPr lang="en-US" smtClean="0"/>
              <a:pPr/>
              <a:t>11</a:t>
            </a:fld>
            <a:endParaRPr lang="en-US"/>
          </a:p>
        </p:txBody>
      </p:sp>
    </p:spTree>
    <p:extLst>
      <p:ext uri="{BB962C8B-B14F-4D97-AF65-F5344CB8AC3E}">
        <p14:creationId xmlns:p14="http://schemas.microsoft.com/office/powerpoint/2010/main" val="1414928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9AEB87-FF5E-4FE4-9BBF-F704A24480D4}" type="slidenum">
              <a:rPr lang="en-US" smtClean="0"/>
              <a:pPr/>
              <a:t>14</a:t>
            </a:fld>
            <a:endParaRPr lang="en-US"/>
          </a:p>
        </p:txBody>
      </p:sp>
    </p:spTree>
    <p:extLst>
      <p:ext uri="{BB962C8B-B14F-4D97-AF65-F5344CB8AC3E}">
        <p14:creationId xmlns:p14="http://schemas.microsoft.com/office/powerpoint/2010/main" val="393474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B0481C-560D-4A37-B2C6-15951BC8827A}" type="datetimeFigureOut">
              <a:rPr lang="en-US" smtClean="0"/>
              <a:pPr/>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3601764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B0481C-560D-4A37-B2C6-15951BC8827A}" type="datetimeFigureOut">
              <a:rPr lang="en-US" smtClean="0"/>
              <a:pPr/>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384807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B0481C-560D-4A37-B2C6-15951BC8827A}" type="datetimeFigureOut">
              <a:rPr lang="en-US" smtClean="0"/>
              <a:pPr/>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928205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B0481C-560D-4A37-B2C6-15951BC8827A}" type="datetimeFigureOut">
              <a:rPr lang="en-US" smtClean="0"/>
              <a:pPr/>
              <a:t>7/19/2015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3025878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B0481C-560D-4A37-B2C6-15951BC8827A}" type="datetimeFigureOut">
              <a:rPr lang="en-US" smtClean="0"/>
              <a:pPr/>
              <a:t>7/19/2015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16569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B0481C-560D-4A37-B2C6-15951BC8827A}" type="datetimeFigureOut">
              <a:rPr lang="en-US" smtClean="0"/>
              <a:pPr/>
              <a:t>7/19/2015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432005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B0481C-560D-4A37-B2C6-15951BC8827A}" type="datetimeFigureOut">
              <a:rPr lang="en-US" smtClean="0"/>
              <a:pPr/>
              <a:t>7/19/2015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4124868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B0481C-560D-4A37-B2C6-15951BC8827A}" type="datetimeFigureOut">
              <a:rPr lang="en-US" smtClean="0"/>
              <a:pPr/>
              <a:t>7/19/2015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550365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B0481C-560D-4A37-B2C6-15951BC8827A}" type="datetimeFigureOut">
              <a:rPr lang="en-US" smtClean="0"/>
              <a:pPr/>
              <a:t>7/19/2015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4116118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B0481C-560D-4A37-B2C6-15951BC8827A}" type="datetimeFigureOut">
              <a:rPr lang="en-US" smtClean="0"/>
              <a:pPr/>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402889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B0481C-560D-4A37-B2C6-15951BC8827A}" type="datetimeFigureOut">
              <a:rPr lang="en-US" smtClean="0"/>
              <a:pPr/>
              <a:t>7/19/2015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865694-F3A7-46B5-930C-589319B7EA83}" type="slidenum">
              <a:rPr lang="en-US" smtClean="0"/>
              <a:pPr/>
              <a:t>‹#›</a:t>
            </a:fld>
            <a:endParaRPr lang="en-US"/>
          </a:p>
        </p:txBody>
      </p:sp>
    </p:spTree>
    <p:extLst>
      <p:ext uri="{BB962C8B-B14F-4D97-AF65-F5344CB8AC3E}">
        <p14:creationId xmlns:p14="http://schemas.microsoft.com/office/powerpoint/2010/main" val="3319506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B0481C-560D-4A37-B2C6-15951BC8827A}" type="datetimeFigureOut">
              <a:rPr lang="en-US" smtClean="0"/>
              <a:pPr/>
              <a:t>7/19/2015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865694-F3A7-46B5-930C-589319B7EA83}" type="slidenum">
              <a:rPr lang="en-US" smtClean="0"/>
              <a:pPr/>
              <a:t>‹#›</a:t>
            </a:fld>
            <a:endParaRPr lang="en-US"/>
          </a:p>
        </p:txBody>
      </p:sp>
    </p:spTree>
    <p:extLst>
      <p:ext uri="{BB962C8B-B14F-4D97-AF65-F5344CB8AC3E}">
        <p14:creationId xmlns:p14="http://schemas.microsoft.com/office/powerpoint/2010/main" val="419105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worldbank.org/africa/youthemploymentrepor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hart" Target="../charts/char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71474"/>
            <a:ext cx="4038600" cy="6181725"/>
          </a:xfrm>
        </p:spPr>
        <p:txBody>
          <a:bodyPr>
            <a:normAutofit/>
          </a:bodyPr>
          <a:lstStyle/>
          <a:p>
            <a:pPr>
              <a:spcBef>
                <a:spcPts val="0"/>
              </a:spcBef>
            </a:pPr>
            <a:r>
              <a:rPr lang="en-US" dirty="0" smtClean="0"/>
              <a:t>Youth Employment in Sub-Saharan Africa</a:t>
            </a:r>
            <a:br>
              <a:rPr lang="en-US" dirty="0" smtClean="0"/>
            </a:br>
            <a:r>
              <a:rPr lang="en-US" dirty="0" smtClean="0"/>
              <a:t/>
            </a:r>
            <a:br>
              <a:rPr lang="en-US" dirty="0" smtClean="0"/>
            </a:br>
            <a:r>
              <a:rPr lang="en-US" sz="2800" dirty="0" smtClean="0"/>
              <a:t/>
            </a:r>
            <a:br>
              <a:rPr lang="en-US" sz="2800" dirty="0" smtClean="0"/>
            </a:br>
            <a:r>
              <a:rPr lang="en-US" sz="2800" dirty="0" smtClean="0"/>
              <a:t>Louise Fox</a:t>
            </a:r>
            <a:br>
              <a:rPr lang="en-US" sz="2800" dirty="0" smtClean="0"/>
            </a:br>
            <a:r>
              <a:rPr lang="en-US" sz="2200" dirty="0" smtClean="0"/>
              <a:t/>
            </a:r>
            <a:br>
              <a:rPr lang="en-US" sz="2200" dirty="0" smtClean="0"/>
            </a:br>
            <a:r>
              <a:rPr lang="en-US" sz="2400" dirty="0" smtClean="0"/>
              <a:t/>
            </a:r>
            <a:br>
              <a:rPr lang="en-US" sz="2400" dirty="0" smtClean="0"/>
            </a:br>
            <a:r>
              <a:rPr lang="en-US" sz="2000" u="sng" dirty="0">
                <a:hlinkClick r:id="rId3"/>
              </a:rPr>
              <a:t>www.worldbank.org/africa/youthemploymentreport</a:t>
            </a:r>
            <a:r>
              <a:rPr lang="en-US" sz="2000" dirty="0"/>
              <a:t> </a:t>
            </a:r>
            <a:r>
              <a:rPr lang="en-US" sz="2000" dirty="0" smtClean="0"/>
              <a:t> </a:t>
            </a:r>
            <a:endParaRPr lang="en-US" sz="2000" dirty="0"/>
          </a:p>
        </p:txBody>
      </p:sp>
      <p:pic>
        <p:nvPicPr>
          <p:cNvPr id="8" name="Picture 7"/>
          <p:cNvPicPr/>
          <p:nvPr/>
        </p:nvPicPr>
        <p:blipFill rotWithShape="1">
          <a:blip r:embed="rId4" cstate="print">
            <a:extLst>
              <a:ext uri="{28A0092B-C50C-407E-A947-70E740481C1C}">
                <a14:useLocalDpi xmlns:a14="http://schemas.microsoft.com/office/drawing/2010/main" val="0"/>
              </a:ext>
            </a:extLst>
          </a:blip>
          <a:srcRect l="30436" r="-1"/>
          <a:stretch/>
        </p:blipFill>
        <p:spPr bwMode="auto">
          <a:xfrm>
            <a:off x="4800600" y="1276350"/>
            <a:ext cx="3666490" cy="3524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55898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rmAutofit/>
          </a:bodyPr>
          <a:lstStyle/>
          <a:p>
            <a:r>
              <a:rPr lang="en-US" dirty="0" smtClean="0"/>
              <a:t>Three facts</a:t>
            </a:r>
            <a:endParaRPr lang="en-US" dirty="0"/>
          </a:p>
        </p:txBody>
      </p:sp>
    </p:spTree>
    <p:extLst>
      <p:ext uri="{BB962C8B-B14F-4D97-AF65-F5344CB8AC3E}">
        <p14:creationId xmlns:p14="http://schemas.microsoft.com/office/powerpoint/2010/main" val="1717467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Fact 1: Africa in a Young Continent … and will remain so</a:t>
            </a:r>
            <a:endParaRPr lang="en-US" sz="3200" dirty="0"/>
          </a:p>
        </p:txBody>
      </p:sp>
      <p:sp>
        <p:nvSpPr>
          <p:cNvPr id="5" name="TextBox 4"/>
          <p:cNvSpPr txBox="1"/>
          <p:nvPr/>
        </p:nvSpPr>
        <p:spPr>
          <a:xfrm>
            <a:off x="910942" y="1490246"/>
            <a:ext cx="1756058" cy="338554"/>
          </a:xfrm>
          <a:prstGeom prst="rect">
            <a:avLst/>
          </a:prstGeom>
          <a:noFill/>
        </p:spPr>
        <p:txBody>
          <a:bodyPr wrap="none" rtlCol="0">
            <a:spAutoFit/>
          </a:bodyPr>
          <a:lstStyle/>
          <a:p>
            <a:r>
              <a:rPr lang="en-US" sz="1600" dirty="0" smtClean="0"/>
              <a:t>Sub-Saharan Africa</a:t>
            </a:r>
            <a:endParaRPr lang="en-US" sz="1600" dirty="0"/>
          </a:p>
        </p:txBody>
      </p:sp>
      <p:sp>
        <p:nvSpPr>
          <p:cNvPr id="7" name="Slide Number Placeholder 6"/>
          <p:cNvSpPr>
            <a:spLocks noGrp="1"/>
          </p:cNvSpPr>
          <p:nvPr>
            <p:ph type="sldNum" sz="quarter" idx="12"/>
          </p:nvPr>
        </p:nvSpPr>
        <p:spPr/>
        <p:txBody>
          <a:bodyPr/>
          <a:lstStyle/>
          <a:p>
            <a:fld id="{6CB4E761-77CA-42E0-9489-52BB86CBE6D7}" type="slidenum">
              <a:rPr lang="en-US" smtClean="0"/>
              <a:pPr/>
              <a:t>3</a:t>
            </a:fld>
            <a:endParaRPr lang="en-US"/>
          </a:p>
        </p:txBody>
      </p:sp>
      <p:sp>
        <p:nvSpPr>
          <p:cNvPr id="9" name="TextBox 8"/>
          <p:cNvSpPr txBox="1"/>
          <p:nvPr/>
        </p:nvSpPr>
        <p:spPr>
          <a:xfrm>
            <a:off x="4191000" y="1566446"/>
            <a:ext cx="1061509" cy="338554"/>
          </a:xfrm>
          <a:prstGeom prst="rect">
            <a:avLst/>
          </a:prstGeom>
          <a:noFill/>
        </p:spPr>
        <p:txBody>
          <a:bodyPr wrap="none" rtlCol="0">
            <a:spAutoFit/>
          </a:bodyPr>
          <a:lstStyle/>
          <a:p>
            <a:r>
              <a:rPr lang="en-US" sz="1600" dirty="0" smtClean="0"/>
              <a:t>South Asia</a:t>
            </a:r>
            <a:endParaRPr lang="en-US" sz="1600" dirty="0"/>
          </a:p>
        </p:txBody>
      </p:sp>
      <p:graphicFrame>
        <p:nvGraphicFramePr>
          <p:cNvPr id="10" name="Chart 9"/>
          <p:cNvGraphicFramePr>
            <a:graphicFrameLocks noChangeAspect="1"/>
          </p:cNvGraphicFramePr>
          <p:nvPr>
            <p:extLst>
              <p:ext uri="{D42A27DB-BD31-4B8C-83A1-F6EECF244321}">
                <p14:modId xmlns:p14="http://schemas.microsoft.com/office/powerpoint/2010/main" val="4153042673"/>
              </p:ext>
            </p:extLst>
          </p:nvPr>
        </p:nvGraphicFramePr>
        <p:xfrm>
          <a:off x="76200" y="2133602"/>
          <a:ext cx="2926080" cy="31089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a:graphicFrameLocks noChangeAspect="1"/>
          </p:cNvGraphicFramePr>
          <p:nvPr>
            <p:extLst>
              <p:ext uri="{D42A27DB-BD31-4B8C-83A1-F6EECF244321}">
                <p14:modId xmlns:p14="http://schemas.microsoft.com/office/powerpoint/2010/main" val="4112426857"/>
              </p:ext>
            </p:extLst>
          </p:nvPr>
        </p:nvGraphicFramePr>
        <p:xfrm>
          <a:off x="3124200" y="2133602"/>
          <a:ext cx="2926080" cy="310896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6714440" y="1490246"/>
            <a:ext cx="1896160" cy="338554"/>
          </a:xfrm>
          <a:prstGeom prst="rect">
            <a:avLst/>
          </a:prstGeom>
          <a:noFill/>
        </p:spPr>
        <p:txBody>
          <a:bodyPr wrap="none" rtlCol="0">
            <a:spAutoFit/>
          </a:bodyPr>
          <a:lstStyle/>
          <a:p>
            <a:r>
              <a:rPr lang="en-US" sz="1600" dirty="0" smtClean="0"/>
              <a:t>East Asia and Pacific</a:t>
            </a:r>
            <a:endParaRPr lang="en-US" sz="1600" dirty="0"/>
          </a:p>
        </p:txBody>
      </p:sp>
      <p:graphicFrame>
        <p:nvGraphicFramePr>
          <p:cNvPr id="13" name="Chart 12"/>
          <p:cNvGraphicFramePr>
            <a:graphicFrameLocks noChangeAspect="1"/>
          </p:cNvGraphicFramePr>
          <p:nvPr>
            <p:extLst>
              <p:ext uri="{D42A27DB-BD31-4B8C-83A1-F6EECF244321}">
                <p14:modId xmlns:p14="http://schemas.microsoft.com/office/powerpoint/2010/main" val="4201917013"/>
              </p:ext>
            </p:extLst>
          </p:nvPr>
        </p:nvGraphicFramePr>
        <p:xfrm>
          <a:off x="6065520" y="2133600"/>
          <a:ext cx="2926080" cy="310896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3202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332632431"/>
              </p:ext>
            </p:extLst>
          </p:nvPr>
        </p:nvGraphicFramePr>
        <p:xfrm>
          <a:off x="0" y="2057400"/>
          <a:ext cx="46482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p:cNvSpPr>
            <a:spLocks noGrp="1"/>
          </p:cNvSpPr>
          <p:nvPr>
            <p:ph type="title"/>
          </p:nvPr>
        </p:nvSpPr>
        <p:spPr>
          <a:xfrm>
            <a:off x="457200" y="1066799"/>
            <a:ext cx="3886200" cy="866745"/>
          </a:xfrm>
        </p:spPr>
        <p:txBody>
          <a:bodyPr>
            <a:normAutofit/>
          </a:bodyPr>
          <a:lstStyle/>
          <a:p>
            <a:r>
              <a:rPr lang="en-US" sz="1600" dirty="0" smtClean="0"/>
              <a:t>Percent of SACMEQ 6</a:t>
            </a:r>
            <a:r>
              <a:rPr lang="en-US" sz="1600" baseline="30000" dirty="0" smtClean="0"/>
              <a:t>th</a:t>
            </a:r>
            <a:r>
              <a:rPr lang="en-US" sz="1600" dirty="0" smtClean="0"/>
              <a:t> grade Math test-takers who score at each performance level</a:t>
            </a:r>
            <a:endParaRPr lang="en-US" sz="1600" dirty="0"/>
          </a:p>
        </p:txBody>
      </p:sp>
      <p:sp>
        <p:nvSpPr>
          <p:cNvPr id="2" name="Rectangle 1"/>
          <p:cNvSpPr/>
          <p:nvPr/>
        </p:nvSpPr>
        <p:spPr>
          <a:xfrm>
            <a:off x="762000" y="268069"/>
            <a:ext cx="7696200" cy="830997"/>
          </a:xfrm>
          <a:prstGeom prst="rect">
            <a:avLst/>
          </a:prstGeom>
        </p:spPr>
        <p:txBody>
          <a:bodyPr wrap="square">
            <a:spAutoFit/>
          </a:bodyPr>
          <a:lstStyle/>
          <a:p>
            <a:pPr algn="ctr"/>
            <a:r>
              <a:rPr lang="en-US" sz="2400" dirty="0" smtClean="0"/>
              <a:t>Fact 2: Africa is becoming educated … but too </a:t>
            </a:r>
            <a:r>
              <a:rPr lang="en-US" sz="2400" dirty="0"/>
              <a:t>many primary school </a:t>
            </a:r>
            <a:r>
              <a:rPr lang="en-US" sz="2400" dirty="0" smtClean="0"/>
              <a:t>students and leavers </a:t>
            </a:r>
            <a:r>
              <a:rPr lang="en-US" sz="2400" dirty="0"/>
              <a:t>do not have basic skills</a:t>
            </a:r>
          </a:p>
        </p:txBody>
      </p:sp>
      <p:graphicFrame>
        <p:nvGraphicFramePr>
          <p:cNvPr id="9" name="Chart 8"/>
          <p:cNvGraphicFramePr/>
          <p:nvPr>
            <p:extLst>
              <p:ext uri="{D42A27DB-BD31-4B8C-83A1-F6EECF244321}">
                <p14:modId xmlns:p14="http://schemas.microsoft.com/office/powerpoint/2010/main" val="44031888"/>
              </p:ext>
            </p:extLst>
          </p:nvPr>
        </p:nvGraphicFramePr>
        <p:xfrm>
          <a:off x="4610100" y="1981200"/>
          <a:ext cx="4457700" cy="42164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5638801" y="1219200"/>
            <a:ext cx="3048000" cy="830997"/>
          </a:xfrm>
          <a:prstGeom prst="rect">
            <a:avLst/>
          </a:prstGeom>
          <a:noFill/>
        </p:spPr>
        <p:txBody>
          <a:bodyPr wrap="square" rtlCol="0">
            <a:spAutoFit/>
          </a:bodyPr>
          <a:lstStyle/>
          <a:p>
            <a:pPr algn="ctr"/>
            <a:r>
              <a:rPr lang="en-US" sz="1600" dirty="0"/>
              <a:t>Percentage of students who </a:t>
            </a:r>
            <a:r>
              <a:rPr lang="en-US" sz="1600" u="sng" dirty="0"/>
              <a:t>cannot</a:t>
            </a:r>
            <a:r>
              <a:rPr lang="en-US" sz="1600" dirty="0"/>
              <a:t> read a single word of a simple paragraph, 2010</a:t>
            </a:r>
          </a:p>
        </p:txBody>
      </p:sp>
    </p:spTree>
    <p:extLst>
      <p:ext uri="{BB962C8B-B14F-4D97-AF65-F5344CB8AC3E}">
        <p14:creationId xmlns:p14="http://schemas.microsoft.com/office/powerpoint/2010/main" val="1320648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Fact 3: Most </a:t>
            </a:r>
            <a:r>
              <a:rPr lang="en-US" sz="3200" dirty="0"/>
              <a:t>Africans work in </a:t>
            </a:r>
            <a:r>
              <a:rPr lang="en-US" sz="3200" dirty="0" smtClean="0"/>
              <a:t>agriculture </a:t>
            </a:r>
            <a:r>
              <a:rPr lang="en-US" sz="3200" dirty="0"/>
              <a:t>and </a:t>
            </a:r>
            <a:r>
              <a:rPr lang="en-US" sz="3200" dirty="0" smtClean="0"/>
              <a:t>household enterprises, and this is where youth will need to look for work</a:t>
            </a:r>
            <a:endParaRPr lang="en-US" sz="3200" dirty="0"/>
          </a:p>
        </p:txBody>
      </p:sp>
      <p:graphicFrame>
        <p:nvGraphicFramePr>
          <p:cNvPr id="8" name="Chart 7"/>
          <p:cNvGraphicFramePr/>
          <p:nvPr>
            <p:extLst>
              <p:ext uri="{D42A27DB-BD31-4B8C-83A1-F6EECF244321}">
                <p14:modId xmlns:p14="http://schemas.microsoft.com/office/powerpoint/2010/main" val="448463176"/>
              </p:ext>
            </p:extLst>
          </p:nvPr>
        </p:nvGraphicFramePr>
        <p:xfrm>
          <a:off x="76200" y="2209800"/>
          <a:ext cx="46482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448201" y="1676400"/>
            <a:ext cx="1980799" cy="369332"/>
          </a:xfrm>
          <a:prstGeom prst="rect">
            <a:avLst/>
          </a:prstGeom>
          <a:noFill/>
        </p:spPr>
        <p:txBody>
          <a:bodyPr wrap="none" rtlCol="0">
            <a:spAutoFit/>
          </a:bodyPr>
          <a:lstStyle/>
          <a:p>
            <a:r>
              <a:rPr lang="en-US" dirty="0" smtClean="0"/>
              <a:t>Estimates for 2010</a:t>
            </a:r>
            <a:endParaRPr lang="en-US" dirty="0"/>
          </a:p>
        </p:txBody>
      </p:sp>
      <p:graphicFrame>
        <p:nvGraphicFramePr>
          <p:cNvPr id="5" name="Chart 4"/>
          <p:cNvGraphicFramePr/>
          <p:nvPr>
            <p:extLst>
              <p:ext uri="{D42A27DB-BD31-4B8C-83A1-F6EECF244321}">
                <p14:modId xmlns:p14="http://schemas.microsoft.com/office/powerpoint/2010/main" val="602326451"/>
              </p:ext>
            </p:extLst>
          </p:nvPr>
        </p:nvGraphicFramePr>
        <p:xfrm>
          <a:off x="4800600" y="2286000"/>
          <a:ext cx="3809999" cy="4267200"/>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5562600" y="1639669"/>
            <a:ext cx="3259931" cy="646331"/>
          </a:xfrm>
          <a:prstGeom prst="rect">
            <a:avLst/>
          </a:prstGeom>
          <a:noFill/>
        </p:spPr>
        <p:txBody>
          <a:bodyPr wrap="none" rtlCol="0">
            <a:spAutoFit/>
          </a:bodyPr>
          <a:lstStyle/>
          <a:p>
            <a:r>
              <a:rPr lang="en-US" dirty="0"/>
              <a:t>Projected new jobs in 2020 </a:t>
            </a:r>
            <a:endParaRPr lang="en-US" dirty="0" smtClean="0"/>
          </a:p>
          <a:p>
            <a:r>
              <a:rPr lang="en-US" dirty="0" smtClean="0"/>
              <a:t>compared </a:t>
            </a:r>
            <a:r>
              <a:rPr lang="en-US" dirty="0"/>
              <a:t>with structure in 2010</a:t>
            </a:r>
          </a:p>
        </p:txBody>
      </p:sp>
    </p:spTree>
    <p:extLst>
      <p:ext uri="{BB962C8B-B14F-4D97-AF65-F5344CB8AC3E}">
        <p14:creationId xmlns:p14="http://schemas.microsoft.com/office/powerpoint/2010/main" val="1019118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429000" y="1295400"/>
            <a:ext cx="5181600"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YE is about </a:t>
            </a:r>
            <a:r>
              <a:rPr lang="en-US" dirty="0" smtClean="0">
                <a:solidFill>
                  <a:schemeClr val="tx1"/>
                </a:solidFill>
              </a:rPr>
              <a:t>building skills through improving </a:t>
            </a:r>
            <a:r>
              <a:rPr lang="en-US" dirty="0">
                <a:solidFill>
                  <a:schemeClr val="tx1"/>
                </a:solidFill>
              </a:rPr>
              <a:t>the </a:t>
            </a:r>
            <a:r>
              <a:rPr lang="en-US" b="1" i="1" dirty="0">
                <a:solidFill>
                  <a:schemeClr val="tx1"/>
                </a:solidFill>
              </a:rPr>
              <a:t>quality of education</a:t>
            </a:r>
            <a:r>
              <a:rPr lang="en-US" dirty="0">
                <a:solidFill>
                  <a:schemeClr val="tx1"/>
                </a:solidFill>
              </a:rPr>
              <a:t>, </a:t>
            </a:r>
            <a:r>
              <a:rPr lang="en-US" dirty="0" smtClean="0">
                <a:solidFill>
                  <a:schemeClr val="tx1"/>
                </a:solidFill>
              </a:rPr>
              <a:t>as well as behavioral </a:t>
            </a:r>
            <a:r>
              <a:rPr lang="en-US" dirty="0">
                <a:solidFill>
                  <a:schemeClr val="tx1"/>
                </a:solidFill>
              </a:rPr>
              <a:t>and business skills</a:t>
            </a:r>
          </a:p>
        </p:txBody>
      </p:sp>
      <p:sp>
        <p:nvSpPr>
          <p:cNvPr id="10" name="Rounded Rectangle 9"/>
          <p:cNvSpPr/>
          <p:nvPr/>
        </p:nvSpPr>
        <p:spPr>
          <a:xfrm>
            <a:off x="3429000" y="2362200"/>
            <a:ext cx="5181600"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dirty="0" smtClean="0">
                <a:solidFill>
                  <a:schemeClr val="tx1"/>
                </a:solidFill>
              </a:rPr>
              <a:t>YE is about </a:t>
            </a:r>
            <a:r>
              <a:rPr lang="en-US" b="1" i="1" dirty="0" smtClean="0">
                <a:solidFill>
                  <a:schemeClr val="tx1"/>
                </a:solidFill>
              </a:rPr>
              <a:t>agriculture</a:t>
            </a:r>
            <a:r>
              <a:rPr lang="en-US" dirty="0" smtClean="0">
                <a:solidFill>
                  <a:schemeClr val="tx1"/>
                </a:solidFill>
              </a:rPr>
              <a:t> – where strategies exist but have not been implemented, and could benefit from a youth lens</a:t>
            </a:r>
            <a:endParaRPr lang="en-US" dirty="0">
              <a:solidFill>
                <a:schemeClr val="tx1"/>
              </a:solidFill>
            </a:endParaRPr>
          </a:p>
        </p:txBody>
      </p:sp>
      <p:sp>
        <p:nvSpPr>
          <p:cNvPr id="12" name="Rounded Rectangle 11"/>
          <p:cNvSpPr/>
          <p:nvPr/>
        </p:nvSpPr>
        <p:spPr>
          <a:xfrm>
            <a:off x="3429000" y="3429000"/>
            <a:ext cx="5181600"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dirty="0">
                <a:solidFill>
                  <a:schemeClr val="tx1"/>
                </a:solidFill>
              </a:rPr>
              <a:t>YE is about </a:t>
            </a:r>
            <a:r>
              <a:rPr lang="en-US" b="1" i="1" dirty="0">
                <a:solidFill>
                  <a:schemeClr val="tx1"/>
                </a:solidFill>
              </a:rPr>
              <a:t>household non-farm enterprises </a:t>
            </a:r>
            <a:r>
              <a:rPr lang="en-US" dirty="0">
                <a:solidFill>
                  <a:schemeClr val="tx1"/>
                </a:solidFill>
              </a:rPr>
              <a:t>– where few </a:t>
            </a:r>
            <a:r>
              <a:rPr lang="en-US" dirty="0" smtClean="0">
                <a:solidFill>
                  <a:schemeClr val="tx1"/>
                </a:solidFill>
              </a:rPr>
              <a:t>strategies exist</a:t>
            </a:r>
            <a:endParaRPr lang="en-US" dirty="0">
              <a:solidFill>
                <a:schemeClr val="tx1"/>
              </a:solidFill>
            </a:endParaRPr>
          </a:p>
        </p:txBody>
      </p:sp>
      <p:sp>
        <p:nvSpPr>
          <p:cNvPr id="13" name="Rounded Rectangle 12"/>
          <p:cNvSpPr/>
          <p:nvPr/>
        </p:nvSpPr>
        <p:spPr>
          <a:xfrm>
            <a:off x="3429000" y="4495800"/>
            <a:ext cx="5181600"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dirty="0">
                <a:solidFill>
                  <a:schemeClr val="tx1"/>
                </a:solidFill>
              </a:rPr>
              <a:t>YE is about creating more </a:t>
            </a:r>
            <a:r>
              <a:rPr lang="en-US" b="1" i="1" dirty="0">
                <a:solidFill>
                  <a:schemeClr val="tx1"/>
                </a:solidFill>
              </a:rPr>
              <a:t>labor intensive enterprises</a:t>
            </a:r>
            <a:r>
              <a:rPr lang="en-US" dirty="0">
                <a:solidFill>
                  <a:schemeClr val="tx1"/>
                </a:solidFill>
              </a:rPr>
              <a:t> as fast as possible to absorb the supply of new entrants with education who want wage jobs</a:t>
            </a:r>
          </a:p>
        </p:txBody>
      </p:sp>
      <p:sp>
        <p:nvSpPr>
          <p:cNvPr id="14" name="Rounded Rectangle 13"/>
          <p:cNvSpPr/>
          <p:nvPr/>
        </p:nvSpPr>
        <p:spPr>
          <a:xfrm>
            <a:off x="3429000" y="5532120"/>
            <a:ext cx="5181600"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dirty="0">
                <a:solidFill>
                  <a:schemeClr val="tx1"/>
                </a:solidFill>
              </a:rPr>
              <a:t>YE is about </a:t>
            </a:r>
            <a:r>
              <a:rPr lang="en-US" dirty="0" smtClean="0">
                <a:solidFill>
                  <a:schemeClr val="tx1"/>
                </a:solidFill>
              </a:rPr>
              <a:t>helping youth overcome multiple constraints, including those that especially hold back particular groups such as </a:t>
            </a:r>
            <a:r>
              <a:rPr lang="en-US" b="1" i="1" dirty="0" smtClean="0">
                <a:solidFill>
                  <a:schemeClr val="tx1"/>
                </a:solidFill>
              </a:rPr>
              <a:t>young women</a:t>
            </a:r>
            <a:endParaRPr lang="en-US" b="1" i="1" dirty="0">
              <a:solidFill>
                <a:schemeClr val="tx1"/>
              </a:solidFill>
            </a:endParaRPr>
          </a:p>
        </p:txBody>
      </p:sp>
      <p:sp>
        <p:nvSpPr>
          <p:cNvPr id="17" name="Title 1"/>
          <p:cNvSpPr>
            <a:spLocks noGrp="1"/>
          </p:cNvSpPr>
          <p:nvPr>
            <p:ph type="title"/>
          </p:nvPr>
        </p:nvSpPr>
        <p:spPr>
          <a:xfrm>
            <a:off x="304800" y="152400"/>
            <a:ext cx="8534400" cy="1143000"/>
          </a:xfrm>
        </p:spPr>
        <p:txBody>
          <a:bodyPr>
            <a:normAutofit/>
          </a:bodyPr>
          <a:lstStyle/>
          <a:p>
            <a:r>
              <a:rPr lang="en-US" sz="3200" dirty="0" smtClean="0"/>
              <a:t>Governments need to </a:t>
            </a:r>
            <a:r>
              <a:rPr lang="en-US" sz="3200" b="1" dirty="0" smtClean="0">
                <a:solidFill>
                  <a:srgbClr val="C00000"/>
                </a:solidFill>
              </a:rPr>
              <a:t>own the “whole” problem</a:t>
            </a:r>
            <a:endParaRPr lang="en-US" sz="3200" b="1" dirty="0">
              <a:solidFill>
                <a:srgbClr val="C00000"/>
              </a:solidFill>
            </a:endParaRPr>
          </a:p>
        </p:txBody>
      </p:sp>
      <p:sp>
        <p:nvSpPr>
          <p:cNvPr id="2" name="TextBox 1"/>
          <p:cNvSpPr txBox="1"/>
          <p:nvPr/>
        </p:nvSpPr>
        <p:spPr>
          <a:xfrm>
            <a:off x="609600" y="2667000"/>
            <a:ext cx="2438400" cy="2286000"/>
          </a:xfrm>
          <a:prstGeom prst="rect">
            <a:avLst/>
          </a:prstGeom>
          <a:noFill/>
        </p:spPr>
        <p:txBody>
          <a:bodyPr wrap="square" rtlCol="0">
            <a:spAutoFit/>
          </a:bodyPr>
          <a:lstStyle/>
          <a:p>
            <a:r>
              <a:rPr lang="en-US" sz="2800" b="1" dirty="0" smtClean="0">
                <a:solidFill>
                  <a:schemeClr val="tx2">
                    <a:lumMod val="50000"/>
                  </a:schemeClr>
                </a:solidFill>
              </a:rPr>
              <a:t>A wide ranging </a:t>
            </a:r>
          </a:p>
          <a:p>
            <a:r>
              <a:rPr lang="en-US" sz="2800" b="1" dirty="0" smtClean="0">
                <a:solidFill>
                  <a:schemeClr val="tx2">
                    <a:lumMod val="50000"/>
                  </a:schemeClr>
                </a:solidFill>
              </a:rPr>
              <a:t>agenda …</a:t>
            </a:r>
          </a:p>
          <a:p>
            <a:r>
              <a:rPr lang="en-US" sz="2800" b="1" dirty="0">
                <a:solidFill>
                  <a:schemeClr val="tx2">
                    <a:lumMod val="50000"/>
                  </a:schemeClr>
                </a:solidFill>
              </a:rPr>
              <a:t>w</a:t>
            </a:r>
            <a:r>
              <a:rPr lang="en-US" sz="2800" b="1" dirty="0" smtClean="0">
                <a:solidFill>
                  <a:schemeClr val="tx2">
                    <a:lumMod val="50000"/>
                  </a:schemeClr>
                </a:solidFill>
              </a:rPr>
              <a:t>ith no silver bullets</a:t>
            </a:r>
          </a:p>
          <a:p>
            <a:endParaRPr lang="en-US" sz="2800" b="1" dirty="0"/>
          </a:p>
        </p:txBody>
      </p:sp>
    </p:spTree>
    <p:extLst>
      <p:ext uri="{BB962C8B-B14F-4D97-AF65-F5344CB8AC3E}">
        <p14:creationId xmlns:p14="http://schemas.microsoft.com/office/powerpoint/2010/main" val="42274627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In </a:t>
            </a:r>
            <a:r>
              <a:rPr lang="en-US" b="1" dirty="0" smtClean="0">
                <a:solidFill>
                  <a:schemeClr val="accent5">
                    <a:lumMod val="75000"/>
                  </a:schemeClr>
                </a:solidFill>
              </a:rPr>
              <a:t>agriculture</a:t>
            </a:r>
            <a:r>
              <a:rPr lang="en-US" dirty="0" smtClean="0"/>
              <a:t>, youth need land and support to make it productive</a:t>
            </a:r>
            <a:endParaRPr lang="en-US" dirty="0"/>
          </a:p>
        </p:txBody>
      </p:sp>
      <p:sp>
        <p:nvSpPr>
          <p:cNvPr id="6" name="Text Placeholder 5"/>
          <p:cNvSpPr>
            <a:spLocks noGrp="1"/>
          </p:cNvSpPr>
          <p:nvPr>
            <p:ph type="body" idx="1"/>
          </p:nvPr>
        </p:nvSpPr>
        <p:spPr>
          <a:xfrm>
            <a:off x="4724400" y="1535113"/>
            <a:ext cx="4040188" cy="639762"/>
          </a:xfrm>
        </p:spPr>
        <p:txBody>
          <a:bodyPr/>
          <a:lstStyle/>
          <a:p>
            <a:r>
              <a:rPr lang="en-US" dirty="0" smtClean="0"/>
              <a:t>Land ownership by age group</a:t>
            </a:r>
            <a:endParaRPr lang="en-US" dirty="0"/>
          </a:p>
        </p:txBody>
      </p:sp>
      <p:graphicFrame>
        <p:nvGraphicFramePr>
          <p:cNvPr id="10" name="Content Placeholder 9"/>
          <p:cNvGraphicFramePr>
            <a:graphicFrameLocks noGrp="1" noChangeAspect="1"/>
          </p:cNvGraphicFramePr>
          <p:nvPr>
            <p:ph sz="half" idx="2"/>
            <p:extLst>
              <p:ext uri="{D42A27DB-BD31-4B8C-83A1-F6EECF244321}">
                <p14:modId xmlns:p14="http://schemas.microsoft.com/office/powerpoint/2010/main" val="3465997114"/>
              </p:ext>
            </p:extLst>
          </p:nvPr>
        </p:nvGraphicFramePr>
        <p:xfrm>
          <a:off x="4572000" y="2438400"/>
          <a:ext cx="42672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7"/>
          <p:cNvSpPr>
            <a:spLocks noGrp="1"/>
          </p:cNvSpPr>
          <p:nvPr>
            <p:ph type="body" sz="quarter" idx="3"/>
          </p:nvPr>
        </p:nvSpPr>
        <p:spPr>
          <a:xfrm>
            <a:off x="301625" y="1600200"/>
            <a:ext cx="4041775" cy="639762"/>
          </a:xfrm>
        </p:spPr>
        <p:txBody>
          <a:bodyPr/>
          <a:lstStyle/>
          <a:p>
            <a:r>
              <a:rPr lang="en-US" dirty="0" smtClean="0"/>
              <a:t>Opportunities and constraints</a:t>
            </a:r>
            <a:endParaRPr lang="en-US" dirty="0"/>
          </a:p>
        </p:txBody>
      </p:sp>
      <p:sp>
        <p:nvSpPr>
          <p:cNvPr id="9" name="Content Placeholder 8"/>
          <p:cNvSpPr>
            <a:spLocks noGrp="1"/>
          </p:cNvSpPr>
          <p:nvPr>
            <p:ph sz="quarter" idx="4"/>
          </p:nvPr>
        </p:nvSpPr>
        <p:spPr>
          <a:xfrm>
            <a:off x="301625" y="2590800"/>
            <a:ext cx="4041775" cy="3124200"/>
          </a:xfrm>
        </p:spPr>
        <p:txBody>
          <a:bodyPr>
            <a:normAutofit fontScale="92500" lnSpcReduction="20000"/>
          </a:bodyPr>
          <a:lstStyle/>
          <a:p>
            <a:r>
              <a:rPr lang="en-US" dirty="0"/>
              <a:t>G</a:t>
            </a:r>
            <a:r>
              <a:rPr lang="en-US" dirty="0" smtClean="0"/>
              <a:t>rowing demand for food produced on Africa’s farms – domestically and exports</a:t>
            </a:r>
          </a:p>
          <a:p>
            <a:r>
              <a:rPr lang="en-US" dirty="0" smtClean="0"/>
              <a:t>Youth can be early adopters of new technology if it is available</a:t>
            </a:r>
          </a:p>
          <a:p>
            <a:endParaRPr lang="en-US" dirty="0"/>
          </a:p>
          <a:p>
            <a:r>
              <a:rPr lang="en-US" dirty="0" smtClean="0"/>
              <a:t>… but serious constraints in  access to land and capital, technology and skills</a:t>
            </a:r>
          </a:p>
        </p:txBody>
      </p:sp>
    </p:spTree>
    <p:extLst>
      <p:ext uri="{BB962C8B-B14F-4D97-AF65-F5344CB8AC3E}">
        <p14:creationId xmlns:p14="http://schemas.microsoft.com/office/powerpoint/2010/main" val="1970955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Priorities for higher youth productivity in </a:t>
            </a:r>
            <a:r>
              <a:rPr lang="en-US" b="1" dirty="0" smtClean="0">
                <a:solidFill>
                  <a:schemeClr val="accent5">
                    <a:lumMod val="75000"/>
                  </a:schemeClr>
                </a:solidFill>
              </a:rPr>
              <a:t>agriculture</a:t>
            </a:r>
            <a:endParaRPr lang="en-US" b="1" dirty="0">
              <a:solidFill>
                <a:schemeClr val="accent5">
                  <a:lumMod val="75000"/>
                </a:schemeClr>
              </a:solidFill>
            </a:endParaRPr>
          </a:p>
        </p:txBody>
      </p:sp>
      <p:sp>
        <p:nvSpPr>
          <p:cNvPr id="3" name="Text Placeholder 2"/>
          <p:cNvSpPr>
            <a:spLocks noGrp="1"/>
          </p:cNvSpPr>
          <p:nvPr>
            <p:ph type="body" idx="1"/>
          </p:nvPr>
        </p:nvSpPr>
        <p:spPr/>
        <p:txBody>
          <a:bodyPr/>
          <a:lstStyle/>
          <a:p>
            <a:r>
              <a:rPr lang="en-US" dirty="0" smtClean="0"/>
              <a:t>Do now, for now</a:t>
            </a:r>
            <a:endParaRPr lang="en-US" dirty="0"/>
          </a:p>
        </p:txBody>
      </p:sp>
      <p:sp>
        <p:nvSpPr>
          <p:cNvPr id="4" name="Content Placeholder 3"/>
          <p:cNvSpPr>
            <a:spLocks noGrp="1"/>
          </p:cNvSpPr>
          <p:nvPr>
            <p:ph sz="half" idx="2"/>
          </p:nvPr>
        </p:nvSpPr>
        <p:spPr/>
        <p:txBody>
          <a:bodyPr>
            <a:normAutofit fontScale="92500"/>
          </a:bodyPr>
          <a:lstStyle/>
          <a:p>
            <a:pPr lvl="0"/>
            <a:r>
              <a:rPr lang="en-US" dirty="0"/>
              <a:t>Enable </a:t>
            </a:r>
            <a:r>
              <a:rPr lang="en-US" b="1" dirty="0">
                <a:solidFill>
                  <a:srgbClr val="C00000"/>
                </a:solidFill>
              </a:rPr>
              <a:t>rental markets </a:t>
            </a:r>
            <a:r>
              <a:rPr lang="en-US" dirty="0"/>
              <a:t>for land</a:t>
            </a:r>
          </a:p>
          <a:p>
            <a:pPr lvl="0"/>
            <a:r>
              <a:rPr lang="en-US" dirty="0" smtClean="0"/>
              <a:t>Support </a:t>
            </a:r>
            <a:r>
              <a:rPr lang="en-US" dirty="0"/>
              <a:t>high-quality, </a:t>
            </a:r>
            <a:r>
              <a:rPr lang="en-US" b="1" dirty="0">
                <a:solidFill>
                  <a:srgbClr val="C00000"/>
                </a:solidFill>
              </a:rPr>
              <a:t>demand-driven extension</a:t>
            </a:r>
            <a:r>
              <a:rPr lang="en-US" dirty="0"/>
              <a:t> services (covering information as well as skills)</a:t>
            </a:r>
          </a:p>
          <a:p>
            <a:pPr lvl="0"/>
            <a:r>
              <a:rPr lang="en-US" dirty="0"/>
              <a:t>Promote rural </a:t>
            </a:r>
            <a:r>
              <a:rPr lang="en-US" b="1" dirty="0">
                <a:solidFill>
                  <a:srgbClr val="C00000"/>
                </a:solidFill>
              </a:rPr>
              <a:t>village savings </a:t>
            </a:r>
            <a:r>
              <a:rPr lang="en-US" dirty="0"/>
              <a:t>and loan associations and self-help groups</a:t>
            </a:r>
          </a:p>
          <a:p>
            <a:r>
              <a:rPr lang="en-US" dirty="0"/>
              <a:t>Link agricultural </a:t>
            </a:r>
            <a:r>
              <a:rPr lang="en-US" b="1" dirty="0">
                <a:solidFill>
                  <a:srgbClr val="C00000"/>
                </a:solidFill>
              </a:rPr>
              <a:t>credit to extension</a:t>
            </a:r>
            <a:r>
              <a:rPr lang="en-US" dirty="0"/>
              <a:t> services</a:t>
            </a:r>
          </a:p>
        </p:txBody>
      </p:sp>
      <p:sp>
        <p:nvSpPr>
          <p:cNvPr id="5" name="Text Placeholder 4"/>
          <p:cNvSpPr>
            <a:spLocks noGrp="1"/>
          </p:cNvSpPr>
          <p:nvPr>
            <p:ph type="body" sz="quarter" idx="3"/>
          </p:nvPr>
        </p:nvSpPr>
        <p:spPr/>
        <p:txBody>
          <a:bodyPr/>
          <a:lstStyle/>
          <a:p>
            <a:r>
              <a:rPr lang="en-US" dirty="0" smtClean="0"/>
              <a:t>Do now, for later</a:t>
            </a:r>
            <a:endParaRPr lang="en-US" dirty="0"/>
          </a:p>
        </p:txBody>
      </p:sp>
      <p:sp>
        <p:nvSpPr>
          <p:cNvPr id="6" name="Content Placeholder 5"/>
          <p:cNvSpPr>
            <a:spLocks noGrp="1"/>
          </p:cNvSpPr>
          <p:nvPr>
            <p:ph sz="quarter" idx="4"/>
          </p:nvPr>
        </p:nvSpPr>
        <p:spPr/>
        <p:txBody>
          <a:bodyPr>
            <a:normAutofit fontScale="92500" lnSpcReduction="20000"/>
          </a:bodyPr>
          <a:lstStyle/>
          <a:p>
            <a:pPr lvl="0"/>
            <a:r>
              <a:rPr lang="en-US" dirty="0"/>
              <a:t>Establish effective </a:t>
            </a:r>
            <a:r>
              <a:rPr lang="en-US" b="1" dirty="0">
                <a:solidFill>
                  <a:srgbClr val="C00000"/>
                </a:solidFill>
              </a:rPr>
              <a:t>land registration</a:t>
            </a:r>
            <a:r>
              <a:rPr lang="en-US" dirty="0"/>
              <a:t> and transaction systems </a:t>
            </a:r>
          </a:p>
          <a:p>
            <a:pPr lvl="0"/>
            <a:r>
              <a:rPr lang="en-US" dirty="0"/>
              <a:t>Scale up </a:t>
            </a:r>
            <a:r>
              <a:rPr lang="en-US" b="1" dirty="0">
                <a:solidFill>
                  <a:srgbClr val="C00000"/>
                </a:solidFill>
              </a:rPr>
              <a:t>intergenerational</a:t>
            </a:r>
            <a:r>
              <a:rPr lang="en-US" dirty="0"/>
              <a:t> land transfer programs</a:t>
            </a:r>
          </a:p>
          <a:p>
            <a:pPr lvl="0"/>
            <a:r>
              <a:rPr lang="en-US" b="1" dirty="0">
                <a:solidFill>
                  <a:srgbClr val="C00000"/>
                </a:solidFill>
              </a:rPr>
              <a:t>Mainstream youth</a:t>
            </a:r>
            <a:r>
              <a:rPr lang="en-US" dirty="0"/>
              <a:t> into </a:t>
            </a:r>
            <a:r>
              <a:rPr lang="en-US" dirty="0" smtClean="0"/>
              <a:t>interventions (</a:t>
            </a:r>
            <a:r>
              <a:rPr lang="en-US" dirty="0"/>
              <a:t>producer organizations, livestock development, irrigation, and others)</a:t>
            </a:r>
          </a:p>
          <a:p>
            <a:r>
              <a:rPr lang="en-US" dirty="0"/>
              <a:t>Build skills through rapid improvements in </a:t>
            </a:r>
            <a:r>
              <a:rPr lang="en-US" b="1" dirty="0">
                <a:solidFill>
                  <a:srgbClr val="C00000"/>
                </a:solidFill>
              </a:rPr>
              <a:t>education systems in rural areas</a:t>
            </a:r>
          </a:p>
        </p:txBody>
      </p:sp>
    </p:spTree>
    <p:extLst>
      <p:ext uri="{BB962C8B-B14F-4D97-AF65-F5344CB8AC3E}">
        <p14:creationId xmlns:p14="http://schemas.microsoft.com/office/powerpoint/2010/main" val="9311640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74638"/>
            <a:ext cx="8839200" cy="1143000"/>
          </a:xfrm>
        </p:spPr>
        <p:txBody>
          <a:bodyPr>
            <a:noAutofit/>
          </a:bodyPr>
          <a:lstStyle/>
          <a:p>
            <a:r>
              <a:rPr lang="en-US" sz="2800" b="1" dirty="0" smtClean="0">
                <a:solidFill>
                  <a:schemeClr val="accent5">
                    <a:lumMod val="75000"/>
                  </a:schemeClr>
                </a:solidFill>
              </a:rPr>
              <a:t>Household Enterprises </a:t>
            </a:r>
            <a:r>
              <a:rPr lang="en-US" sz="2800" dirty="0" smtClean="0"/>
              <a:t>are not SMEs – they need their own approach, and youth need support to seize opportunities</a:t>
            </a:r>
            <a:endParaRPr lang="en-US" sz="2800" dirty="0"/>
          </a:p>
        </p:txBody>
      </p:sp>
      <p:sp>
        <p:nvSpPr>
          <p:cNvPr id="7" name="Text Placeholder 6"/>
          <p:cNvSpPr>
            <a:spLocks noGrp="1"/>
          </p:cNvSpPr>
          <p:nvPr>
            <p:ph type="body" idx="1"/>
          </p:nvPr>
        </p:nvSpPr>
        <p:spPr/>
        <p:txBody>
          <a:bodyPr>
            <a:normAutofit fontScale="92500" lnSpcReduction="20000"/>
          </a:bodyPr>
          <a:lstStyle/>
          <a:p>
            <a:r>
              <a:rPr lang="en-US" b="0" dirty="0" smtClean="0"/>
              <a:t>Most enterprises are family operations</a:t>
            </a:r>
            <a:endParaRPr lang="en-US" b="0" dirty="0"/>
          </a:p>
        </p:txBody>
      </p:sp>
      <p:graphicFrame>
        <p:nvGraphicFramePr>
          <p:cNvPr id="11" name="Content Placeholder 10"/>
          <p:cNvGraphicFramePr>
            <a:graphicFrameLocks noGrp="1"/>
          </p:cNvGraphicFramePr>
          <p:nvPr>
            <p:ph sz="half" idx="2"/>
            <p:extLst>
              <p:ext uri="{D42A27DB-BD31-4B8C-83A1-F6EECF244321}">
                <p14:modId xmlns:p14="http://schemas.microsoft.com/office/powerpoint/2010/main" val="4002194818"/>
              </p:ext>
            </p:extLst>
          </p:nvPr>
        </p:nvGraphicFramePr>
        <p:xfrm>
          <a:off x="304800" y="2438400"/>
          <a:ext cx="4495800" cy="395128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8"/>
          <p:cNvSpPr>
            <a:spLocks noGrp="1"/>
          </p:cNvSpPr>
          <p:nvPr>
            <p:ph type="body" sz="quarter" idx="3"/>
          </p:nvPr>
        </p:nvSpPr>
        <p:spPr>
          <a:xfrm>
            <a:off x="4645025" y="1535113"/>
            <a:ext cx="4041775" cy="446087"/>
          </a:xfrm>
        </p:spPr>
        <p:txBody>
          <a:bodyPr>
            <a:normAutofit fontScale="92500"/>
          </a:bodyPr>
          <a:lstStyle/>
          <a:p>
            <a:r>
              <a:rPr lang="en-US" b="0" dirty="0" smtClean="0"/>
              <a:t>Youth struggle to start a business</a:t>
            </a:r>
            <a:endParaRPr lang="en-US" b="0" dirty="0"/>
          </a:p>
        </p:txBody>
      </p:sp>
      <p:graphicFrame>
        <p:nvGraphicFramePr>
          <p:cNvPr id="12" name="Content Placeholder 11"/>
          <p:cNvGraphicFramePr>
            <a:graphicFrameLocks noGrp="1"/>
          </p:cNvGraphicFramePr>
          <p:nvPr>
            <p:ph sz="quarter" idx="4"/>
            <p:extLst>
              <p:ext uri="{D42A27DB-BD31-4B8C-83A1-F6EECF244321}">
                <p14:modId xmlns:p14="http://schemas.microsoft.com/office/powerpoint/2010/main" val="1185481782"/>
              </p:ext>
            </p:extLst>
          </p:nvPr>
        </p:nvGraphicFramePr>
        <p:xfrm>
          <a:off x="4724400" y="2209800"/>
          <a:ext cx="3932237" cy="39512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17960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Priorities for productivity in </a:t>
            </a:r>
            <a:r>
              <a:rPr lang="en-US" b="1" dirty="0" smtClean="0">
                <a:solidFill>
                  <a:schemeClr val="accent5">
                    <a:lumMod val="75000"/>
                  </a:schemeClr>
                </a:solidFill>
              </a:rPr>
              <a:t>household enterprises</a:t>
            </a:r>
            <a:endParaRPr lang="en-US" b="1" dirty="0">
              <a:solidFill>
                <a:schemeClr val="accent5">
                  <a:lumMod val="75000"/>
                </a:schemeClr>
              </a:solidFill>
            </a:endParaRPr>
          </a:p>
        </p:txBody>
      </p:sp>
      <p:sp>
        <p:nvSpPr>
          <p:cNvPr id="3" name="Text Placeholder 2"/>
          <p:cNvSpPr>
            <a:spLocks noGrp="1"/>
          </p:cNvSpPr>
          <p:nvPr>
            <p:ph type="body" idx="1"/>
          </p:nvPr>
        </p:nvSpPr>
        <p:spPr/>
        <p:txBody>
          <a:bodyPr/>
          <a:lstStyle/>
          <a:p>
            <a:r>
              <a:rPr lang="en-US" dirty="0" smtClean="0"/>
              <a:t>Do now, for now</a:t>
            </a:r>
            <a:endParaRPr lang="en-US" dirty="0"/>
          </a:p>
        </p:txBody>
      </p:sp>
      <p:sp>
        <p:nvSpPr>
          <p:cNvPr id="4" name="Content Placeholder 3"/>
          <p:cNvSpPr>
            <a:spLocks noGrp="1"/>
          </p:cNvSpPr>
          <p:nvPr>
            <p:ph sz="half" idx="2"/>
          </p:nvPr>
        </p:nvSpPr>
        <p:spPr/>
        <p:txBody>
          <a:bodyPr>
            <a:normAutofit fontScale="85000" lnSpcReduction="10000"/>
          </a:bodyPr>
          <a:lstStyle/>
          <a:p>
            <a:pPr lvl="0"/>
            <a:r>
              <a:rPr lang="en-US" dirty="0"/>
              <a:t>Develop a </a:t>
            </a:r>
            <a:r>
              <a:rPr lang="en-US" b="1" dirty="0">
                <a:solidFill>
                  <a:srgbClr val="C00000"/>
                </a:solidFill>
              </a:rPr>
              <a:t>national strategy </a:t>
            </a:r>
            <a:r>
              <a:rPr lang="en-US" dirty="0" smtClean="0"/>
              <a:t>that </a:t>
            </a:r>
            <a:r>
              <a:rPr lang="en-US" dirty="0"/>
              <a:t>reflects the voice of youth and household enterprise owners </a:t>
            </a:r>
          </a:p>
          <a:p>
            <a:pPr lvl="0"/>
            <a:r>
              <a:rPr lang="en-US" dirty="0"/>
              <a:t>Ensure access to workspace and infrastructure for household enterprises through improved </a:t>
            </a:r>
            <a:r>
              <a:rPr lang="en-US" b="1" dirty="0">
                <a:solidFill>
                  <a:srgbClr val="C00000"/>
                </a:solidFill>
              </a:rPr>
              <a:t>urban policy</a:t>
            </a:r>
          </a:p>
          <a:p>
            <a:r>
              <a:rPr lang="en-US" dirty="0"/>
              <a:t>Leverage </a:t>
            </a:r>
            <a:r>
              <a:rPr lang="en-US" dirty="0" smtClean="0"/>
              <a:t>NGOs to </a:t>
            </a:r>
            <a:r>
              <a:rPr lang="en-US" dirty="0"/>
              <a:t>deliver </a:t>
            </a:r>
            <a:r>
              <a:rPr lang="en-US" dirty="0" smtClean="0"/>
              <a:t>programs for </a:t>
            </a:r>
            <a:r>
              <a:rPr lang="en-US" dirty="0"/>
              <a:t>youth to </a:t>
            </a:r>
            <a:r>
              <a:rPr lang="en-US" dirty="0" smtClean="0"/>
              <a:t>address </a:t>
            </a:r>
            <a:r>
              <a:rPr lang="en-US" b="1" dirty="0">
                <a:solidFill>
                  <a:srgbClr val="C00000"/>
                </a:solidFill>
              </a:rPr>
              <a:t>multiple constraints </a:t>
            </a:r>
            <a:r>
              <a:rPr lang="en-US" dirty="0"/>
              <a:t>(building a range of skills together, building skills along with providing access to finance)</a:t>
            </a:r>
          </a:p>
        </p:txBody>
      </p:sp>
      <p:sp>
        <p:nvSpPr>
          <p:cNvPr id="5" name="Text Placeholder 4"/>
          <p:cNvSpPr>
            <a:spLocks noGrp="1"/>
          </p:cNvSpPr>
          <p:nvPr>
            <p:ph type="body" sz="quarter" idx="3"/>
          </p:nvPr>
        </p:nvSpPr>
        <p:spPr/>
        <p:txBody>
          <a:bodyPr/>
          <a:lstStyle/>
          <a:p>
            <a:r>
              <a:rPr lang="en-US" dirty="0" smtClean="0"/>
              <a:t>Do now, for later</a:t>
            </a:r>
            <a:endParaRPr lang="en-US" dirty="0"/>
          </a:p>
        </p:txBody>
      </p:sp>
      <p:sp>
        <p:nvSpPr>
          <p:cNvPr id="6" name="Content Placeholder 5"/>
          <p:cNvSpPr>
            <a:spLocks noGrp="1"/>
          </p:cNvSpPr>
          <p:nvPr>
            <p:ph sz="quarter" idx="4"/>
          </p:nvPr>
        </p:nvSpPr>
        <p:spPr/>
        <p:txBody>
          <a:bodyPr>
            <a:normAutofit/>
          </a:bodyPr>
          <a:lstStyle/>
          <a:p>
            <a:pPr lvl="0"/>
            <a:r>
              <a:rPr lang="en-US" dirty="0"/>
              <a:t>Build </a:t>
            </a:r>
            <a:r>
              <a:rPr lang="en-US" b="1" dirty="0">
                <a:solidFill>
                  <a:srgbClr val="C00000"/>
                </a:solidFill>
              </a:rPr>
              <a:t>foundational skills </a:t>
            </a:r>
            <a:r>
              <a:rPr lang="en-US" dirty="0"/>
              <a:t>through rapid improvements in education systems</a:t>
            </a:r>
          </a:p>
          <a:p>
            <a:r>
              <a:rPr lang="en-US" dirty="0"/>
              <a:t>Address </a:t>
            </a:r>
            <a:r>
              <a:rPr lang="en-US" b="1" dirty="0">
                <a:solidFill>
                  <a:srgbClr val="C00000"/>
                </a:solidFill>
              </a:rPr>
              <a:t>infrastructure needs </a:t>
            </a:r>
            <a:r>
              <a:rPr lang="en-US" dirty="0"/>
              <a:t>of household enterprises in urban development planning</a:t>
            </a:r>
            <a:endParaRPr lang="en-US" b="1" dirty="0">
              <a:solidFill>
                <a:srgbClr val="C00000"/>
              </a:solidFill>
            </a:endParaRPr>
          </a:p>
        </p:txBody>
      </p:sp>
    </p:spTree>
    <p:extLst>
      <p:ext uri="{BB962C8B-B14F-4D97-AF65-F5344CB8AC3E}">
        <p14:creationId xmlns:p14="http://schemas.microsoft.com/office/powerpoint/2010/main" val="29432600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z="2800" dirty="0" smtClean="0"/>
              <a:t>A manufacturing strategy won’t solve today’s youth employment, but it will help the next generation</a:t>
            </a:r>
            <a:endParaRPr lang="en-US" sz="2800" dirty="0"/>
          </a:p>
        </p:txBody>
      </p:sp>
      <p:sp>
        <p:nvSpPr>
          <p:cNvPr id="11" name="Text Placeholder 10"/>
          <p:cNvSpPr>
            <a:spLocks noGrp="1"/>
          </p:cNvSpPr>
          <p:nvPr>
            <p:ph type="body" idx="1"/>
          </p:nvPr>
        </p:nvSpPr>
        <p:spPr/>
        <p:txBody>
          <a:bodyPr>
            <a:normAutofit fontScale="92500" lnSpcReduction="20000"/>
          </a:bodyPr>
          <a:lstStyle/>
          <a:p>
            <a:r>
              <a:rPr lang="en-US" b="0" dirty="0" smtClean="0"/>
              <a:t>Manufacturing employment has grown slowly</a:t>
            </a:r>
            <a:endParaRPr lang="en-US" b="0" dirty="0"/>
          </a:p>
        </p:txBody>
      </p:sp>
      <p:sp>
        <p:nvSpPr>
          <p:cNvPr id="13" name="Text Placeholder 12"/>
          <p:cNvSpPr>
            <a:spLocks noGrp="1"/>
          </p:cNvSpPr>
          <p:nvPr>
            <p:ph type="body" sz="quarter" idx="3"/>
          </p:nvPr>
        </p:nvSpPr>
        <p:spPr/>
        <p:txBody>
          <a:bodyPr>
            <a:normAutofit fontScale="92500" lnSpcReduction="20000"/>
          </a:bodyPr>
          <a:lstStyle/>
          <a:p>
            <a:r>
              <a:rPr lang="en-US" b="0" dirty="0"/>
              <a:t>“Game changer” scenario takes time to have an </a:t>
            </a:r>
            <a:r>
              <a:rPr lang="en-US" b="0" dirty="0" smtClean="0"/>
              <a:t>effect</a:t>
            </a:r>
            <a:endParaRPr lang="en-US" b="0" dirty="0"/>
          </a:p>
        </p:txBody>
      </p:sp>
      <p:graphicFrame>
        <p:nvGraphicFramePr>
          <p:cNvPr id="9" name="Content Placeholder 6"/>
          <p:cNvGraphicFramePr>
            <a:graphicFrameLocks noGrp="1"/>
          </p:cNvGraphicFramePr>
          <p:nvPr>
            <p:ph sz="quarter" idx="4"/>
            <p:extLst>
              <p:ext uri="{D42A27DB-BD31-4B8C-83A1-F6EECF244321}">
                <p14:modId xmlns:p14="http://schemas.microsoft.com/office/powerpoint/2010/main" val="4686303"/>
              </p:ext>
            </p:extLst>
          </p:nvPr>
        </p:nvGraphicFramePr>
        <p:xfrm>
          <a:off x="304800" y="2209800"/>
          <a:ext cx="4041775" cy="4038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p:nvPr>
            <p:extLst>
              <p:ext uri="{D42A27DB-BD31-4B8C-83A1-F6EECF244321}">
                <p14:modId xmlns:p14="http://schemas.microsoft.com/office/powerpoint/2010/main" val="3290348189"/>
              </p:ext>
            </p:extLst>
          </p:nvPr>
        </p:nvGraphicFramePr>
        <p:xfrm>
          <a:off x="4419600" y="2209800"/>
          <a:ext cx="4572000" cy="4419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21001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Priorities for increasing </a:t>
            </a:r>
            <a:r>
              <a:rPr lang="en-US" b="1" dirty="0" smtClean="0">
                <a:solidFill>
                  <a:schemeClr val="accent5">
                    <a:lumMod val="75000"/>
                  </a:schemeClr>
                </a:solidFill>
              </a:rPr>
              <a:t>modern wage </a:t>
            </a:r>
            <a:r>
              <a:rPr lang="en-US" dirty="0" smtClean="0"/>
              <a:t>sector jobs</a:t>
            </a:r>
            <a:endParaRPr lang="en-US" b="1" dirty="0">
              <a:solidFill>
                <a:schemeClr val="accent5">
                  <a:lumMod val="75000"/>
                </a:schemeClr>
              </a:solidFill>
            </a:endParaRPr>
          </a:p>
        </p:txBody>
      </p:sp>
      <p:sp>
        <p:nvSpPr>
          <p:cNvPr id="3" name="Text Placeholder 2"/>
          <p:cNvSpPr>
            <a:spLocks noGrp="1"/>
          </p:cNvSpPr>
          <p:nvPr>
            <p:ph type="body" idx="1"/>
          </p:nvPr>
        </p:nvSpPr>
        <p:spPr/>
        <p:txBody>
          <a:bodyPr/>
          <a:lstStyle/>
          <a:p>
            <a:r>
              <a:rPr lang="en-US" dirty="0" smtClean="0"/>
              <a:t>Do now, for now</a:t>
            </a:r>
            <a:endParaRPr lang="en-US" dirty="0"/>
          </a:p>
        </p:txBody>
      </p:sp>
      <p:sp>
        <p:nvSpPr>
          <p:cNvPr id="4" name="Content Placeholder 3"/>
          <p:cNvSpPr>
            <a:spLocks noGrp="1"/>
          </p:cNvSpPr>
          <p:nvPr>
            <p:ph sz="half" idx="2"/>
          </p:nvPr>
        </p:nvSpPr>
        <p:spPr/>
        <p:txBody>
          <a:bodyPr>
            <a:normAutofit fontScale="92500" lnSpcReduction="10000"/>
          </a:bodyPr>
          <a:lstStyle/>
          <a:p>
            <a:pPr lvl="0"/>
            <a:r>
              <a:rPr lang="en-US" dirty="0"/>
              <a:t>Reduce the cost of infrastructure services by addressing </a:t>
            </a:r>
            <a:r>
              <a:rPr lang="en-US" b="1" dirty="0">
                <a:solidFill>
                  <a:srgbClr val="C00000"/>
                </a:solidFill>
              </a:rPr>
              <a:t>quality and efficiency</a:t>
            </a:r>
          </a:p>
          <a:p>
            <a:pPr lvl="0"/>
            <a:r>
              <a:rPr lang="en-US" dirty="0"/>
              <a:t>Address </a:t>
            </a:r>
            <a:r>
              <a:rPr lang="en-US" b="1" dirty="0">
                <a:solidFill>
                  <a:srgbClr val="C00000"/>
                </a:solidFill>
              </a:rPr>
              <a:t>logistics</a:t>
            </a:r>
            <a:r>
              <a:rPr lang="en-US" dirty="0">
                <a:solidFill>
                  <a:srgbClr val="C00000"/>
                </a:solidFill>
              </a:rPr>
              <a:t> </a:t>
            </a:r>
            <a:r>
              <a:rPr lang="en-US" dirty="0"/>
              <a:t>bottlenecks</a:t>
            </a:r>
          </a:p>
          <a:p>
            <a:pPr lvl="0"/>
            <a:r>
              <a:rPr lang="en-US" dirty="0"/>
              <a:t>Reduce </a:t>
            </a:r>
            <a:r>
              <a:rPr lang="en-US" b="1" dirty="0">
                <a:solidFill>
                  <a:srgbClr val="C00000"/>
                </a:solidFill>
              </a:rPr>
              <a:t>corruption</a:t>
            </a:r>
            <a:r>
              <a:rPr lang="en-US" dirty="0"/>
              <a:t> and the cost of business start-up</a:t>
            </a:r>
          </a:p>
          <a:p>
            <a:r>
              <a:rPr lang="en-US" dirty="0"/>
              <a:t>Reform technical vocational education and training and pursue </a:t>
            </a:r>
            <a:r>
              <a:rPr lang="en-US" b="1" dirty="0">
                <a:solidFill>
                  <a:srgbClr val="C00000"/>
                </a:solidFill>
              </a:rPr>
              <a:t>public-private partnerships for delivering demand-driven training </a:t>
            </a:r>
          </a:p>
        </p:txBody>
      </p:sp>
      <p:sp>
        <p:nvSpPr>
          <p:cNvPr id="5" name="Text Placeholder 4"/>
          <p:cNvSpPr>
            <a:spLocks noGrp="1"/>
          </p:cNvSpPr>
          <p:nvPr>
            <p:ph type="body" sz="quarter" idx="3"/>
          </p:nvPr>
        </p:nvSpPr>
        <p:spPr/>
        <p:txBody>
          <a:bodyPr/>
          <a:lstStyle/>
          <a:p>
            <a:r>
              <a:rPr lang="en-US" dirty="0" smtClean="0"/>
              <a:t>Do now, for later</a:t>
            </a:r>
            <a:endParaRPr lang="en-US" dirty="0"/>
          </a:p>
        </p:txBody>
      </p:sp>
      <p:sp>
        <p:nvSpPr>
          <p:cNvPr id="6" name="Content Placeholder 5"/>
          <p:cNvSpPr>
            <a:spLocks noGrp="1"/>
          </p:cNvSpPr>
          <p:nvPr>
            <p:ph sz="quarter" idx="4"/>
          </p:nvPr>
        </p:nvSpPr>
        <p:spPr/>
        <p:txBody>
          <a:bodyPr>
            <a:normAutofit lnSpcReduction="10000"/>
          </a:bodyPr>
          <a:lstStyle/>
          <a:p>
            <a:pPr lvl="0"/>
            <a:r>
              <a:rPr lang="en-US" dirty="0"/>
              <a:t>Increase the </a:t>
            </a:r>
            <a:r>
              <a:rPr lang="en-US" b="1" dirty="0">
                <a:solidFill>
                  <a:srgbClr val="C00000"/>
                </a:solidFill>
              </a:rPr>
              <a:t>quantity</a:t>
            </a:r>
            <a:r>
              <a:rPr lang="en-US" dirty="0"/>
              <a:t> of infrastructure services</a:t>
            </a:r>
          </a:p>
          <a:p>
            <a:pPr lvl="0"/>
            <a:r>
              <a:rPr lang="en-US" dirty="0"/>
              <a:t>Expand </a:t>
            </a:r>
            <a:r>
              <a:rPr lang="en-US" b="1" dirty="0">
                <a:solidFill>
                  <a:srgbClr val="C00000"/>
                </a:solidFill>
              </a:rPr>
              <a:t>regional markets </a:t>
            </a:r>
            <a:r>
              <a:rPr lang="en-US" dirty="0"/>
              <a:t>for products</a:t>
            </a:r>
          </a:p>
          <a:p>
            <a:pPr lvl="0"/>
            <a:r>
              <a:rPr lang="en-US" dirty="0"/>
              <a:t>Build </a:t>
            </a:r>
            <a:r>
              <a:rPr lang="en-US" b="1" dirty="0">
                <a:solidFill>
                  <a:srgbClr val="C00000"/>
                </a:solidFill>
              </a:rPr>
              <a:t>foundational skills </a:t>
            </a:r>
            <a:r>
              <a:rPr lang="en-US" dirty="0"/>
              <a:t>through rapid improvements in education systems</a:t>
            </a:r>
          </a:p>
          <a:p>
            <a:r>
              <a:rPr lang="en-US" dirty="0"/>
              <a:t>Improve </a:t>
            </a:r>
            <a:r>
              <a:rPr lang="en-US" b="1" dirty="0">
                <a:solidFill>
                  <a:srgbClr val="C00000"/>
                </a:solidFill>
              </a:rPr>
              <a:t>access to credit </a:t>
            </a:r>
            <a:r>
              <a:rPr lang="en-US" dirty="0"/>
              <a:t>through financial sector </a:t>
            </a:r>
            <a:r>
              <a:rPr lang="en-US" dirty="0" smtClean="0"/>
              <a:t>reform</a:t>
            </a:r>
            <a:endParaRPr lang="en-US" b="1" dirty="0">
              <a:solidFill>
                <a:srgbClr val="C00000"/>
              </a:solidFill>
            </a:endParaRPr>
          </a:p>
        </p:txBody>
      </p:sp>
    </p:spTree>
    <p:extLst>
      <p:ext uri="{BB962C8B-B14F-4D97-AF65-F5344CB8AC3E}">
        <p14:creationId xmlns:p14="http://schemas.microsoft.com/office/powerpoint/2010/main" val="29139435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5">
                    <a:lumMod val="75000"/>
                  </a:schemeClr>
                </a:solidFill>
              </a:rPr>
              <a:t>Cross-cutting</a:t>
            </a:r>
            <a:r>
              <a:rPr lang="en-US" dirty="0" smtClean="0"/>
              <a:t> priorities</a:t>
            </a:r>
            <a:endParaRPr lang="en-US" b="1" dirty="0">
              <a:solidFill>
                <a:schemeClr val="accent5">
                  <a:lumMod val="75000"/>
                </a:schemeClr>
              </a:solidFill>
            </a:endParaRPr>
          </a:p>
        </p:txBody>
      </p:sp>
      <p:sp>
        <p:nvSpPr>
          <p:cNvPr id="3" name="Text Placeholder 2"/>
          <p:cNvSpPr>
            <a:spLocks noGrp="1"/>
          </p:cNvSpPr>
          <p:nvPr>
            <p:ph type="body" idx="1"/>
          </p:nvPr>
        </p:nvSpPr>
        <p:spPr/>
        <p:txBody>
          <a:bodyPr/>
          <a:lstStyle/>
          <a:p>
            <a:r>
              <a:rPr lang="en-US" dirty="0" smtClean="0"/>
              <a:t>Do now, for now</a:t>
            </a:r>
            <a:endParaRPr lang="en-US" dirty="0"/>
          </a:p>
        </p:txBody>
      </p:sp>
      <p:sp>
        <p:nvSpPr>
          <p:cNvPr id="4" name="Content Placeholder 3"/>
          <p:cNvSpPr>
            <a:spLocks noGrp="1"/>
          </p:cNvSpPr>
          <p:nvPr>
            <p:ph sz="half" idx="2"/>
          </p:nvPr>
        </p:nvSpPr>
        <p:spPr/>
        <p:txBody>
          <a:bodyPr>
            <a:normAutofit/>
          </a:bodyPr>
          <a:lstStyle/>
          <a:p>
            <a:pPr lvl="0"/>
            <a:r>
              <a:rPr lang="en-US" dirty="0"/>
              <a:t>Use </a:t>
            </a:r>
            <a:r>
              <a:rPr lang="en-US" b="1" dirty="0">
                <a:solidFill>
                  <a:srgbClr val="C00000"/>
                </a:solidFill>
              </a:rPr>
              <a:t>safety net programs </a:t>
            </a:r>
            <a:r>
              <a:rPr lang="en-US" dirty="0"/>
              <a:t>as a platform to deliver interventions to disadvantaged youth</a:t>
            </a:r>
            <a:endParaRPr lang="en-US" dirty="0" smtClean="0"/>
          </a:p>
          <a:p>
            <a:pPr lvl="0"/>
            <a:r>
              <a:rPr lang="en-US" b="1" dirty="0" smtClean="0">
                <a:solidFill>
                  <a:srgbClr val="C00000"/>
                </a:solidFill>
              </a:rPr>
              <a:t>Increase </a:t>
            </a:r>
            <a:r>
              <a:rPr lang="en-US" b="1" dirty="0">
                <a:solidFill>
                  <a:srgbClr val="C00000"/>
                </a:solidFill>
              </a:rPr>
              <a:t>awareness </a:t>
            </a:r>
            <a:r>
              <a:rPr lang="en-US" dirty="0"/>
              <a:t>of opportunities and pathways to self-employment, especially for young women</a:t>
            </a:r>
          </a:p>
          <a:p>
            <a:pPr lvl="0"/>
            <a:r>
              <a:rPr lang="en-US" dirty="0"/>
              <a:t>Consider </a:t>
            </a:r>
            <a:r>
              <a:rPr lang="en-US" b="1" dirty="0">
                <a:solidFill>
                  <a:srgbClr val="C00000"/>
                </a:solidFill>
              </a:rPr>
              <a:t>second-chance education</a:t>
            </a:r>
            <a:r>
              <a:rPr lang="en-US" dirty="0"/>
              <a:t> for basic skills</a:t>
            </a:r>
          </a:p>
        </p:txBody>
      </p:sp>
      <p:sp>
        <p:nvSpPr>
          <p:cNvPr id="5" name="Text Placeholder 4"/>
          <p:cNvSpPr>
            <a:spLocks noGrp="1"/>
          </p:cNvSpPr>
          <p:nvPr>
            <p:ph type="body" sz="quarter" idx="3"/>
          </p:nvPr>
        </p:nvSpPr>
        <p:spPr/>
        <p:txBody>
          <a:bodyPr/>
          <a:lstStyle/>
          <a:p>
            <a:r>
              <a:rPr lang="en-US" dirty="0" smtClean="0"/>
              <a:t>Do now, for later</a:t>
            </a:r>
            <a:endParaRPr lang="en-US" dirty="0"/>
          </a:p>
        </p:txBody>
      </p:sp>
      <p:sp>
        <p:nvSpPr>
          <p:cNvPr id="6" name="Content Placeholder 5"/>
          <p:cNvSpPr>
            <a:spLocks noGrp="1"/>
          </p:cNvSpPr>
          <p:nvPr>
            <p:ph sz="quarter" idx="4"/>
          </p:nvPr>
        </p:nvSpPr>
        <p:spPr/>
        <p:txBody>
          <a:bodyPr>
            <a:normAutofit fontScale="85000" lnSpcReduction="20000"/>
          </a:bodyPr>
          <a:lstStyle/>
          <a:p>
            <a:pPr lvl="0"/>
            <a:r>
              <a:rPr lang="en-US" dirty="0" smtClean="0"/>
              <a:t>Improve quality of </a:t>
            </a:r>
            <a:r>
              <a:rPr lang="en-US" b="1" dirty="0" smtClean="0">
                <a:solidFill>
                  <a:srgbClr val="C00000"/>
                </a:solidFill>
              </a:rPr>
              <a:t>basic education</a:t>
            </a:r>
          </a:p>
          <a:p>
            <a:pPr lvl="0"/>
            <a:r>
              <a:rPr lang="en-US" dirty="0" smtClean="0"/>
              <a:t>Promote </a:t>
            </a:r>
            <a:r>
              <a:rPr lang="en-US" b="1" dirty="0" smtClean="0">
                <a:solidFill>
                  <a:srgbClr val="C00000"/>
                </a:solidFill>
              </a:rPr>
              <a:t>ECD and </a:t>
            </a:r>
            <a:r>
              <a:rPr lang="en-US" b="1" dirty="0">
                <a:solidFill>
                  <a:srgbClr val="C00000"/>
                </a:solidFill>
              </a:rPr>
              <a:t>nutrition </a:t>
            </a:r>
            <a:r>
              <a:rPr lang="en-US" dirty="0"/>
              <a:t>to build a stronger foundation for skills development</a:t>
            </a:r>
          </a:p>
          <a:p>
            <a:pPr lvl="0"/>
            <a:r>
              <a:rPr lang="en-US" dirty="0" smtClean="0"/>
              <a:t>Build </a:t>
            </a:r>
            <a:r>
              <a:rPr lang="en-US" b="1" dirty="0" err="1" smtClean="0">
                <a:solidFill>
                  <a:srgbClr val="C00000"/>
                </a:solidFill>
              </a:rPr>
              <a:t>socioemotional</a:t>
            </a:r>
            <a:r>
              <a:rPr lang="en-US" b="1" dirty="0" smtClean="0">
                <a:solidFill>
                  <a:srgbClr val="C00000"/>
                </a:solidFill>
              </a:rPr>
              <a:t> and </a:t>
            </a:r>
            <a:r>
              <a:rPr lang="en-US" b="1" dirty="0">
                <a:solidFill>
                  <a:srgbClr val="C00000"/>
                </a:solidFill>
              </a:rPr>
              <a:t>behavioral skills </a:t>
            </a:r>
            <a:r>
              <a:rPr lang="en-US" dirty="0"/>
              <a:t>(consider reforms within the school system)</a:t>
            </a:r>
          </a:p>
          <a:p>
            <a:pPr lvl="0"/>
            <a:r>
              <a:rPr lang="en-US" dirty="0"/>
              <a:t>Reduce </a:t>
            </a:r>
            <a:r>
              <a:rPr lang="en-US" b="1" dirty="0">
                <a:solidFill>
                  <a:srgbClr val="C00000"/>
                </a:solidFill>
              </a:rPr>
              <a:t>fertility rates </a:t>
            </a:r>
            <a:r>
              <a:rPr lang="en-US" dirty="0"/>
              <a:t>to lower the size of future youth </a:t>
            </a:r>
            <a:r>
              <a:rPr lang="en-US" dirty="0" smtClean="0"/>
              <a:t>cohorts</a:t>
            </a:r>
            <a:endParaRPr lang="en-US" dirty="0"/>
          </a:p>
          <a:p>
            <a:r>
              <a:rPr lang="en-US" dirty="0"/>
              <a:t>Build </a:t>
            </a:r>
            <a:r>
              <a:rPr lang="en-US" b="1" dirty="0">
                <a:solidFill>
                  <a:srgbClr val="C00000"/>
                </a:solidFill>
              </a:rPr>
              <a:t>better employment data </a:t>
            </a:r>
            <a:r>
              <a:rPr lang="en-US" dirty="0"/>
              <a:t>and a </a:t>
            </a:r>
            <a:r>
              <a:rPr lang="en-US" b="1" dirty="0">
                <a:solidFill>
                  <a:srgbClr val="C00000"/>
                </a:solidFill>
              </a:rPr>
              <a:t>stronger </a:t>
            </a:r>
            <a:r>
              <a:rPr lang="en-US" b="1" dirty="0" smtClean="0">
                <a:solidFill>
                  <a:srgbClr val="C00000"/>
                </a:solidFill>
              </a:rPr>
              <a:t>evidence base </a:t>
            </a:r>
            <a:r>
              <a:rPr lang="en-US" dirty="0" smtClean="0"/>
              <a:t>to </a:t>
            </a:r>
            <a:r>
              <a:rPr lang="en-US" dirty="0"/>
              <a:t>identify country constraints, priorities, and opportunities</a:t>
            </a:r>
            <a:endParaRPr lang="en-US" b="1" dirty="0">
              <a:solidFill>
                <a:srgbClr val="C00000"/>
              </a:solidFill>
            </a:endParaRPr>
          </a:p>
        </p:txBody>
      </p:sp>
    </p:spTree>
    <p:extLst>
      <p:ext uri="{BB962C8B-B14F-4D97-AF65-F5344CB8AC3E}">
        <p14:creationId xmlns:p14="http://schemas.microsoft.com/office/powerpoint/2010/main" val="146405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4191000" cy="2362200"/>
          </a:xfrm>
        </p:spPr>
        <p:txBody>
          <a:bodyPr/>
          <a:lstStyle/>
          <a:p>
            <a:r>
              <a:rPr lang="en-US" dirty="0" smtClean="0"/>
              <a:t>Thank you</a:t>
            </a:r>
            <a:endParaRPr lang="en-US" dirty="0"/>
          </a:p>
        </p:txBody>
      </p:sp>
      <p:pic>
        <p:nvPicPr>
          <p:cNvPr id="4" name="Picture 3" descr="Hoel_030307_P3070671_Entebbe_fishingboat_lowres_small.jpg"/>
          <p:cNvPicPr>
            <a:picLocks noChangeAspect="1"/>
          </p:cNvPicPr>
          <p:nvPr/>
        </p:nvPicPr>
        <p:blipFill>
          <a:blip r:embed="rId3" cstate="print"/>
          <a:stretch>
            <a:fillRect/>
          </a:stretch>
        </p:blipFill>
        <p:spPr>
          <a:xfrm>
            <a:off x="155712" y="4343400"/>
            <a:ext cx="2000250" cy="2286000"/>
          </a:xfrm>
          <a:prstGeom prst="rect">
            <a:avLst/>
          </a:prstGeom>
        </p:spPr>
      </p:pic>
      <p:pic>
        <p:nvPicPr>
          <p:cNvPr id="5" name="Picture 4" descr="Hoel_030311_P3111053_Kampala_internetcafe_crop_lowres_small.jpg"/>
          <p:cNvPicPr>
            <a:picLocks noChangeAspect="1"/>
          </p:cNvPicPr>
          <p:nvPr/>
        </p:nvPicPr>
        <p:blipFill>
          <a:blip r:embed="rId4" cstate="print"/>
          <a:srcRect l="2714"/>
          <a:stretch>
            <a:fillRect/>
          </a:stretch>
        </p:blipFill>
        <p:spPr>
          <a:xfrm>
            <a:off x="4419600" y="4343400"/>
            <a:ext cx="2276078" cy="2286000"/>
          </a:xfrm>
          <a:prstGeom prst="rect">
            <a:avLst/>
          </a:prstGeom>
        </p:spPr>
      </p:pic>
      <p:pic>
        <p:nvPicPr>
          <p:cNvPr id="6" name="Picture 5" descr="Hoel_030312_P3121243_Kampala_fruitboys_lowres_small.jpg"/>
          <p:cNvPicPr>
            <a:picLocks noChangeAspect="1"/>
          </p:cNvPicPr>
          <p:nvPr/>
        </p:nvPicPr>
        <p:blipFill>
          <a:blip r:embed="rId5" cstate="print"/>
          <a:srcRect l="25024"/>
          <a:stretch>
            <a:fillRect/>
          </a:stretch>
        </p:blipFill>
        <p:spPr>
          <a:xfrm>
            <a:off x="2153478" y="4343400"/>
            <a:ext cx="2283023" cy="2286000"/>
          </a:xfrm>
          <a:prstGeom prst="rect">
            <a:avLst/>
          </a:prstGeom>
        </p:spPr>
      </p:pic>
      <p:pic>
        <p:nvPicPr>
          <p:cNvPr id="7" name="Picture 6" descr="Hoel_040212_2121556_adj_lowres_small.jpg"/>
          <p:cNvPicPr>
            <a:picLocks noChangeAspect="1"/>
          </p:cNvPicPr>
          <p:nvPr/>
        </p:nvPicPr>
        <p:blipFill>
          <a:blip r:embed="rId6" cstate="print"/>
          <a:srcRect l="14302" r="14190"/>
          <a:stretch>
            <a:fillRect/>
          </a:stretch>
        </p:blipFill>
        <p:spPr>
          <a:xfrm>
            <a:off x="6694833" y="4343400"/>
            <a:ext cx="2286000" cy="2286000"/>
          </a:xfrm>
          <a:prstGeom prst="rect">
            <a:avLst/>
          </a:prstGeom>
        </p:spPr>
      </p:pic>
      <p:pic>
        <p:nvPicPr>
          <p:cNvPr id="8" name="Picture 7"/>
          <p:cNvPicPr/>
          <p:nvPr/>
        </p:nvPicPr>
        <p:blipFill rotWithShape="1">
          <a:blip r:embed="rId7" cstate="print">
            <a:extLst>
              <a:ext uri="{28A0092B-C50C-407E-A947-70E740481C1C}">
                <a14:useLocalDpi xmlns:a14="http://schemas.microsoft.com/office/drawing/2010/main" val="0"/>
              </a:ext>
            </a:extLst>
          </a:blip>
          <a:srcRect l="30436" r="-1"/>
          <a:stretch/>
        </p:blipFill>
        <p:spPr bwMode="auto">
          <a:xfrm>
            <a:off x="4944110" y="304800"/>
            <a:ext cx="3666490" cy="3524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25396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3729</TotalTime>
  <Words>1935</Words>
  <Application>Microsoft Office PowerPoint</Application>
  <PresentationFormat>On-screen Show (4:3)</PresentationFormat>
  <Paragraphs>169</Paragraphs>
  <Slides>14</Slides>
  <Notes>10</Notes>
  <HiddenSlides>3</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Youth Employment in Sub-Saharan Africa   Louise Fox   www.worldbank.org/africa/youthemploymentreport  </vt:lpstr>
      <vt:lpstr>Three facts</vt:lpstr>
      <vt:lpstr>Fact 1: Africa in a Young Continent … and will remain so</vt:lpstr>
      <vt:lpstr>Percent of SACMEQ 6th grade Math test-takers who score at each performance level</vt:lpstr>
      <vt:lpstr>Fact 3: Most Africans work in agriculture and household enterprises, and this is where youth will need to look for work</vt:lpstr>
      <vt:lpstr>Governments need to own the “whole” problem</vt:lpstr>
      <vt:lpstr>In agriculture, youth need land and support to make it productive</vt:lpstr>
      <vt:lpstr>Priorities for higher youth productivity in agriculture</vt:lpstr>
      <vt:lpstr>Household Enterprises are not SMEs – they need their own approach, and youth need support to seize opportunities</vt:lpstr>
      <vt:lpstr>Priorities for productivity in household enterprises</vt:lpstr>
      <vt:lpstr>A manufacturing strategy won’t solve today’s youth employment, but it will help the next generation</vt:lpstr>
      <vt:lpstr>Priorities for increasing modern wage sector jobs</vt:lpstr>
      <vt:lpstr>Cross-cutting priorities</vt:lpstr>
      <vt:lpstr>Thank you</vt:lpstr>
    </vt:vector>
  </TitlesOfParts>
  <Company>The World Bank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Employment in Africa: Overview</dc:title>
  <dc:creator>Shantayanan Devarajan</dc:creator>
  <cp:lastModifiedBy>Louise Fox</cp:lastModifiedBy>
  <cp:revision>333</cp:revision>
  <cp:lastPrinted>2013-03-20T14:09:03Z</cp:lastPrinted>
  <dcterms:created xsi:type="dcterms:W3CDTF">2013-01-18T03:52:02Z</dcterms:created>
  <dcterms:modified xsi:type="dcterms:W3CDTF">2015-07-19T14:57:27Z</dcterms:modified>
</cp:coreProperties>
</file>