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57" r:id="rId4"/>
    <p:sldId id="279" r:id="rId5"/>
    <p:sldId id="280" r:id="rId6"/>
    <p:sldId id="281" r:id="rId7"/>
    <p:sldId id="282" r:id="rId8"/>
    <p:sldId id="283" r:id="rId9"/>
    <p:sldId id="258" r:id="rId10"/>
    <p:sldId id="278" r:id="rId11"/>
    <p:sldId id="284" r:id="rId12"/>
    <p:sldId id="274" r:id="rId13"/>
    <p:sldId id="275" r:id="rId14"/>
    <p:sldId id="277" r:id="rId15"/>
    <p:sldId id="261" r:id="rId16"/>
    <p:sldId id="265" r:id="rId17"/>
    <p:sldId id="266" r:id="rId18"/>
    <p:sldId id="264" r:id="rId19"/>
    <p:sldId id="262" r:id="rId20"/>
    <p:sldId id="268" r:id="rId21"/>
    <p:sldId id="269" r:id="rId22"/>
    <p:sldId id="27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862" autoAdjust="0"/>
    <p:restoredTop sz="94434" autoAdjust="0"/>
  </p:normalViewPr>
  <p:slideViewPr>
    <p:cSldViewPr snapToGrid="0">
      <p:cViewPr varScale="1">
        <p:scale>
          <a:sx n="70" d="100"/>
          <a:sy n="70" d="100"/>
        </p:scale>
        <p:origin x="216"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7/20/2015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7/20/2015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7/20/2015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7/20/2015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7/20/2015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7/20/2015</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7/20/2015</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7/20/2015</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7/20/2015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7/20/2015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7/20/2015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7/20/2015</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7/20/2015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7/20/2015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duotone>
              <a:schemeClr val="bg2">
                <a:shade val="42000"/>
                <a:hueMod val="42000"/>
                <a:satMod val="124000"/>
                <a:lumMod val="62000"/>
              </a:schemeClr>
              <a:schemeClr val="bg2">
                <a:tint val="96000"/>
                <a:satMod val="130000"/>
              </a:schemeClr>
            </a:duotone>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7/20/2015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14.xml"/><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3.xml"/><Relationship Id="rId6" Type="http://schemas.openxmlformats.org/officeDocument/2006/relationships/image" Target="../media/image34.png"/><Relationship Id="rId5" Type="http://schemas.openxmlformats.org/officeDocument/2006/relationships/image" Target="../media/image33.jpg"/><Relationship Id="rId4" Type="http://schemas.openxmlformats.org/officeDocument/2006/relationships/hyperlink" Target="http://www.giraict.r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9765" y="3907758"/>
            <a:ext cx="11121996" cy="1545449"/>
          </a:xfrm>
        </p:spPr>
        <p:txBody>
          <a:bodyPr/>
          <a:lstStyle/>
          <a:p>
            <a:r>
              <a:rPr lang="en-US" sz="5400" b="1" dirty="0" smtClean="0">
                <a:solidFill>
                  <a:schemeClr val="tx1"/>
                </a:solidFill>
                <a:latin typeface="Candara" panose="020E0502030303020204" pitchFamily="34" charset="0"/>
              </a:rPr>
              <a:t>DATA SYSTEMS/GIRAICT SKILLS AND EDUCATION PROGRAM</a:t>
            </a:r>
            <a:r>
              <a:rPr lang="en-US" sz="6000" dirty="0" smtClean="0">
                <a:solidFill>
                  <a:schemeClr val="tx1"/>
                </a:solidFill>
                <a:latin typeface="Candara" panose="020E0502030303020204" pitchFamily="34" charset="0"/>
              </a:rPr>
              <a:t>.</a:t>
            </a:r>
            <a:br>
              <a:rPr lang="en-US" sz="6000" dirty="0" smtClean="0">
                <a:solidFill>
                  <a:schemeClr val="tx1"/>
                </a:solidFill>
                <a:latin typeface="Candara" panose="020E0502030303020204" pitchFamily="34" charset="0"/>
              </a:rPr>
            </a:br>
            <a:r>
              <a:rPr lang="en-US" sz="6000" dirty="0" smtClean="0">
                <a:solidFill>
                  <a:schemeClr val="tx1"/>
                </a:solidFill>
                <a:latin typeface="Candara" panose="020E0502030303020204" pitchFamily="34" charset="0"/>
              </a:rPr>
              <a:t>By: </a:t>
            </a:r>
            <a:r>
              <a:rPr lang="en-US" sz="6000" b="1" dirty="0" smtClean="0">
                <a:solidFill>
                  <a:schemeClr val="accent1"/>
                </a:solidFill>
                <a:latin typeface="Candara" panose="020E0502030303020204" pitchFamily="34" charset="0"/>
              </a:rPr>
              <a:t>Nadia Uwamahoro</a:t>
            </a:r>
            <a:br>
              <a:rPr lang="en-US" sz="6000" b="1" dirty="0" smtClean="0">
                <a:solidFill>
                  <a:schemeClr val="accent1"/>
                </a:solidFill>
                <a:latin typeface="Candara" panose="020E0502030303020204" pitchFamily="34" charset="0"/>
              </a:rPr>
            </a:br>
            <a:r>
              <a:rPr lang="en-US" sz="6000" b="1" dirty="0" smtClean="0">
                <a:solidFill>
                  <a:schemeClr val="accent1"/>
                </a:solidFill>
                <a:latin typeface="Candara" panose="020E0502030303020204" pitchFamily="34" charset="0"/>
              </a:rPr>
              <a:t>Co-founder</a:t>
            </a:r>
            <a:endParaRPr lang="en-US" sz="6000" b="1" dirty="0">
              <a:solidFill>
                <a:schemeClr val="accent1"/>
              </a:solidFill>
              <a:latin typeface="Candara" panose="020E0502030303020204" pitchFamily="34" charset="0"/>
            </a:endParaRPr>
          </a:p>
        </p:txBody>
      </p:sp>
      <p:sp>
        <p:nvSpPr>
          <p:cNvPr id="3" name="Subtitle 2"/>
          <p:cNvSpPr>
            <a:spLocks noGrp="1"/>
          </p:cNvSpPr>
          <p:nvPr>
            <p:ph type="subTitle" idx="1"/>
          </p:nvPr>
        </p:nvSpPr>
        <p:spPr>
          <a:xfrm>
            <a:off x="7036376" y="5453207"/>
            <a:ext cx="4415385" cy="582896"/>
          </a:xfrm>
        </p:spPr>
        <p:txBody>
          <a:bodyPr>
            <a:normAutofit fontScale="92500"/>
          </a:bodyPr>
          <a:lstStyle/>
          <a:p>
            <a:pPr algn="r"/>
            <a:r>
              <a:rPr lang="en-US" b="1" i="1" cap="none"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Candara" panose="020E0502030303020204" pitchFamily="34" charset="0"/>
              </a:rPr>
              <a:t>“Boosting ICT penetration in Rwanda”</a:t>
            </a:r>
            <a:endParaRPr lang="en-US" b="1" i="1" cap="none" spc="50" dirty="0">
              <a:ln w="9525" cmpd="sng">
                <a:solidFill>
                  <a:schemeClr val="accent1"/>
                </a:solidFill>
                <a:prstDash val="solid"/>
              </a:ln>
              <a:solidFill>
                <a:srgbClr val="70AD47">
                  <a:tint val="1000"/>
                </a:srgbClr>
              </a:solidFill>
              <a:effectLst>
                <a:glow rad="38100">
                  <a:schemeClr val="accent1">
                    <a:alpha val="40000"/>
                  </a:schemeClr>
                </a:glow>
              </a:effectLst>
              <a:latin typeface="Candara" panose="020E0502030303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765" y="354980"/>
            <a:ext cx="4130723" cy="1524877"/>
          </a:xfrm>
          <a:prstGeom prst="rect">
            <a:avLst/>
          </a:prstGeom>
          <a:effectLst>
            <a:outerShdw blurRad="355600" dist="317500" dir="5400000" sx="109000" sy="109000" rotWithShape="0">
              <a:prstClr val="black">
                <a:alpha val="15000"/>
              </a:prstClr>
            </a:outerShdw>
          </a:effectLst>
        </p:spPr>
      </p:pic>
    </p:spTree>
    <p:extLst>
      <p:ext uri="{BB962C8B-B14F-4D97-AF65-F5344CB8AC3E}">
        <p14:creationId xmlns:p14="http://schemas.microsoft.com/office/powerpoint/2010/main" val="36895512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2" y="452718"/>
            <a:ext cx="8947522" cy="1400530"/>
          </a:xfrm>
        </p:spPr>
        <p:txBody>
          <a:bodyPr/>
          <a:lstStyle/>
          <a:p>
            <a:r>
              <a:rPr lang="en-US" sz="4400" dirty="0" smtClean="0">
                <a:solidFill>
                  <a:srgbClr val="FFFF00"/>
                </a:solidFill>
                <a:latin typeface="Candara" panose="020E0502030303020204" pitchFamily="34" charset="0"/>
              </a:rPr>
              <a:t>Content</a:t>
            </a:r>
            <a:endParaRPr lang="en-US" sz="4400" dirty="0">
              <a:solidFill>
                <a:srgbClr val="FFFF00"/>
              </a:solidFill>
              <a:latin typeface="Candara" panose="020E0502030303020204" pitchFamily="34" charset="0"/>
            </a:endParaRPr>
          </a:p>
        </p:txBody>
      </p:sp>
      <p:sp>
        <p:nvSpPr>
          <p:cNvPr id="3" name="Content Placeholder 2"/>
          <p:cNvSpPr>
            <a:spLocks noGrp="1"/>
          </p:cNvSpPr>
          <p:nvPr>
            <p:ph idx="1"/>
          </p:nvPr>
        </p:nvSpPr>
        <p:spPr>
          <a:xfrm>
            <a:off x="967765" y="1379817"/>
            <a:ext cx="8359115" cy="5037311"/>
          </a:xfrm>
        </p:spPr>
        <p:txBody>
          <a:bodyPr>
            <a:normAutofit fontScale="85000" lnSpcReduction="20000"/>
          </a:bodyPr>
          <a:lstStyle/>
          <a:p>
            <a:r>
              <a:rPr lang="en-US" sz="2800" dirty="0" smtClean="0">
                <a:latin typeface="Candara" panose="020E0502030303020204" pitchFamily="34" charset="0"/>
              </a:rPr>
              <a:t>Data systems Ltd</a:t>
            </a:r>
          </a:p>
          <a:p>
            <a:r>
              <a:rPr lang="en-US" sz="2800" dirty="0" smtClean="0">
                <a:latin typeface="Candara" panose="020E0502030303020204" pitchFamily="34" charset="0"/>
              </a:rPr>
              <a:t>Overview of </a:t>
            </a:r>
            <a:r>
              <a:rPr lang="en-US" sz="2800" dirty="0" err="1" smtClean="0">
                <a:latin typeface="Candara" panose="020E0502030303020204" pitchFamily="34" charset="0"/>
              </a:rPr>
              <a:t>ict</a:t>
            </a:r>
            <a:r>
              <a:rPr lang="en-US" sz="2800" dirty="0" smtClean="0">
                <a:latin typeface="Candara" panose="020E0502030303020204" pitchFamily="34" charset="0"/>
              </a:rPr>
              <a:t> in Rwanda</a:t>
            </a:r>
          </a:p>
          <a:p>
            <a:r>
              <a:rPr lang="en-US" sz="2800" dirty="0" smtClean="0">
                <a:latin typeface="Candara" panose="020E0502030303020204" pitchFamily="34" charset="0"/>
              </a:rPr>
              <a:t>Job creation via outsourcing</a:t>
            </a:r>
          </a:p>
          <a:p>
            <a:r>
              <a:rPr lang="en-US" sz="2800" dirty="0" smtClean="0">
                <a:latin typeface="Candara" panose="020E0502030303020204" pitchFamily="34" charset="0"/>
              </a:rPr>
              <a:t>GiraICT </a:t>
            </a:r>
            <a:r>
              <a:rPr lang="en-US" sz="2800" dirty="0">
                <a:latin typeface="Candara" panose="020E0502030303020204" pitchFamily="34" charset="0"/>
              </a:rPr>
              <a:t>Devices Package for teachers and </a:t>
            </a:r>
            <a:r>
              <a:rPr lang="en-US" sz="2800" dirty="0" smtClean="0">
                <a:latin typeface="Candara" panose="020E0502030303020204" pitchFamily="34" charset="0"/>
              </a:rPr>
              <a:t>students</a:t>
            </a:r>
          </a:p>
          <a:p>
            <a:r>
              <a:rPr lang="en-US" sz="2800" dirty="0" smtClean="0">
                <a:latin typeface="Candara" panose="020E0502030303020204" pitchFamily="34" charset="0"/>
              </a:rPr>
              <a:t>Images</a:t>
            </a:r>
          </a:p>
          <a:p>
            <a:r>
              <a:rPr lang="en-US" sz="2800" dirty="0" smtClean="0">
                <a:latin typeface="Candara" panose="020E0502030303020204" pitchFamily="34" charset="0"/>
              </a:rPr>
              <a:t>GiraICT </a:t>
            </a:r>
            <a:r>
              <a:rPr lang="en-US" sz="2800" dirty="0">
                <a:latin typeface="Candara" panose="020E0502030303020204" pitchFamily="34" charset="0"/>
              </a:rPr>
              <a:t>Devices scheme for teachers and </a:t>
            </a:r>
            <a:r>
              <a:rPr lang="en-US" sz="2800" dirty="0" smtClean="0">
                <a:latin typeface="Candara" panose="020E0502030303020204" pitchFamily="34" charset="0"/>
              </a:rPr>
              <a:t>students</a:t>
            </a:r>
          </a:p>
          <a:p>
            <a:r>
              <a:rPr lang="en-US" sz="2800" dirty="0" smtClean="0">
                <a:latin typeface="Candara" panose="020E0502030303020204" pitchFamily="34" charset="0"/>
              </a:rPr>
              <a:t>Image </a:t>
            </a:r>
            <a:r>
              <a:rPr lang="en-US" sz="2800" dirty="0">
                <a:latin typeface="Candara" panose="020E0502030303020204" pitchFamily="34" charset="0"/>
              </a:rPr>
              <a:t>sketch, classroom interior design </a:t>
            </a:r>
            <a:r>
              <a:rPr lang="en-US" sz="2800" dirty="0" smtClean="0">
                <a:latin typeface="Candara" panose="020E0502030303020204" pitchFamily="34" charset="0"/>
              </a:rPr>
              <a:t>images, 3D view &amp; Drafted Image and Photo</a:t>
            </a:r>
          </a:p>
          <a:p>
            <a:r>
              <a:rPr lang="en-US" sz="2800" dirty="0" smtClean="0">
                <a:latin typeface="Candara" panose="020E0502030303020204" pitchFamily="34" charset="0"/>
              </a:rPr>
              <a:t>Infrastructure </a:t>
            </a:r>
            <a:r>
              <a:rPr lang="en-US" sz="2800" dirty="0">
                <a:latin typeface="Candara" panose="020E0502030303020204" pitchFamily="34" charset="0"/>
              </a:rPr>
              <a:t>image </a:t>
            </a:r>
            <a:r>
              <a:rPr lang="en-US" sz="2800" dirty="0" smtClean="0">
                <a:latin typeface="Candara" panose="020E0502030303020204" pitchFamily="34" charset="0"/>
              </a:rPr>
              <a:t>design</a:t>
            </a:r>
          </a:p>
          <a:p>
            <a:r>
              <a:rPr lang="en-US" sz="2800" dirty="0" smtClean="0">
                <a:latin typeface="Candara" panose="020E0502030303020204" pitchFamily="34" charset="0"/>
              </a:rPr>
              <a:t>Students in class (photo)</a:t>
            </a:r>
          </a:p>
          <a:p>
            <a:r>
              <a:rPr lang="en-US" sz="2800" dirty="0">
                <a:latin typeface="Candara" panose="020E0502030303020204" pitchFamily="34" charset="0"/>
              </a:rPr>
              <a:t>GiraICT Multipoint Platform Vs Traditional </a:t>
            </a:r>
            <a:r>
              <a:rPr lang="en-US" sz="2800" dirty="0" smtClean="0">
                <a:latin typeface="Candara" panose="020E0502030303020204" pitchFamily="34" charset="0"/>
              </a:rPr>
              <a:t>PC Workstation..</a:t>
            </a:r>
          </a:p>
          <a:p>
            <a:r>
              <a:rPr lang="en-US" sz="2800" dirty="0" smtClean="0">
                <a:latin typeface="Candara" panose="020E0502030303020204" pitchFamily="34" charset="0"/>
              </a:rPr>
              <a:t>Contacts </a:t>
            </a:r>
          </a:p>
          <a:p>
            <a:endParaRPr lang="en-US" sz="2800" dirty="0">
              <a:latin typeface="Candara" panose="020E0502030303020204" pitchFamily="34" charset="0"/>
            </a:endParaRPr>
          </a:p>
        </p:txBody>
      </p:sp>
    </p:spTree>
    <p:extLst>
      <p:ext uri="{BB962C8B-B14F-4D97-AF65-F5344CB8AC3E}">
        <p14:creationId xmlns:p14="http://schemas.microsoft.com/office/powerpoint/2010/main" val="2789926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3896"/>
            <a:ext cx="9055450" cy="1400530"/>
          </a:xfrm>
          <a:effectLst>
            <a:innerShdw blurRad="63500" dist="50800" dir="5400000">
              <a:schemeClr val="tx1">
                <a:alpha val="50000"/>
              </a:schemeClr>
            </a:innerShdw>
          </a:effectLst>
        </p:spPr>
        <p:txBody>
          <a:bodyPr/>
          <a:lstStyle/>
          <a:p>
            <a:r>
              <a:rPr lang="en-US" sz="4800" dirty="0" smtClean="0">
                <a:solidFill>
                  <a:srgbClr val="FFFF00"/>
                </a:solidFill>
                <a:latin typeface="Candara" panose="020E0502030303020204" pitchFamily="34" charset="0"/>
              </a:rPr>
              <a:t>     </a:t>
            </a:r>
            <a:r>
              <a:rPr lang="en-US" sz="5400" dirty="0" smtClean="0">
                <a:solidFill>
                  <a:srgbClr val="FFFF00"/>
                </a:solidFill>
                <a:latin typeface="Candara" panose="020E0502030303020204" pitchFamily="34" charset="0"/>
              </a:rPr>
              <a:t>DATA SYSTEMS LTD</a:t>
            </a:r>
            <a:endParaRPr lang="en-US" sz="5400" dirty="0">
              <a:solidFill>
                <a:srgbClr val="FFFF00"/>
              </a:solidFill>
              <a:latin typeface="Candara" panose="020E0502030303020204" pitchFamily="34" charset="0"/>
            </a:endParaRPr>
          </a:p>
        </p:txBody>
      </p:sp>
      <p:sp>
        <p:nvSpPr>
          <p:cNvPr id="3" name="Content Placeholder 2"/>
          <p:cNvSpPr>
            <a:spLocks noGrp="1"/>
          </p:cNvSpPr>
          <p:nvPr>
            <p:ph idx="1"/>
          </p:nvPr>
        </p:nvSpPr>
        <p:spPr>
          <a:xfrm>
            <a:off x="646111" y="1473055"/>
            <a:ext cx="9735673" cy="5036928"/>
          </a:xfrm>
        </p:spPr>
        <p:txBody>
          <a:bodyPr>
            <a:normAutofit fontScale="77500" lnSpcReduction="20000"/>
          </a:bodyPr>
          <a:lstStyle/>
          <a:p>
            <a:r>
              <a:rPr lang="en-US" sz="3600" b="1" dirty="0">
                <a:latin typeface="Candara" panose="020E0502030303020204" pitchFamily="34" charset="0"/>
              </a:rPr>
              <a:t>Data Systems Ltd is a professional </a:t>
            </a:r>
            <a:r>
              <a:rPr lang="en-US" sz="3600" b="1" dirty="0" smtClean="0">
                <a:latin typeface="Candara" panose="020E0502030303020204" pitchFamily="34" charset="0"/>
              </a:rPr>
              <a:t>IT </a:t>
            </a:r>
            <a:r>
              <a:rPr lang="en-US" sz="3600" b="1" dirty="0">
                <a:latin typeface="Candara" panose="020E0502030303020204" pitchFamily="34" charset="0"/>
              </a:rPr>
              <a:t>outsourcing company which is based in Kigali / Rwanda, with different branches in </a:t>
            </a:r>
            <a:r>
              <a:rPr lang="en-US" sz="3600" b="1" dirty="0" smtClean="0">
                <a:latin typeface="Candara" panose="020E0502030303020204" pitchFamily="34" charset="0"/>
              </a:rPr>
              <a:t>Uganda and </a:t>
            </a:r>
            <a:r>
              <a:rPr lang="en-US" sz="3600" b="1" dirty="0">
                <a:latin typeface="Candara" panose="020E0502030303020204" pitchFamily="34" charset="0"/>
              </a:rPr>
              <a:t>Ghana</a:t>
            </a:r>
            <a:r>
              <a:rPr lang="en-US" sz="3600" b="1" dirty="0" smtClean="0">
                <a:latin typeface="Candara" panose="020E0502030303020204" pitchFamily="34" charset="0"/>
              </a:rPr>
              <a:t>.</a:t>
            </a:r>
            <a:endParaRPr lang="en-US" sz="3600" b="1" dirty="0">
              <a:latin typeface="Candara" panose="020E0502030303020204" pitchFamily="34" charset="0"/>
            </a:endParaRPr>
          </a:p>
          <a:p>
            <a:r>
              <a:rPr lang="en-US" sz="3600" b="1" dirty="0">
                <a:latin typeface="Candara" panose="020E0502030303020204" pitchFamily="34" charset="0"/>
              </a:rPr>
              <a:t>We provide </a:t>
            </a:r>
            <a:r>
              <a:rPr lang="en-US" sz="3600" b="1" dirty="0" smtClean="0">
                <a:latin typeface="Candara" panose="020E0502030303020204" pitchFamily="34" charset="0"/>
              </a:rPr>
              <a:t>IT Outsourcing Services, management and Data analysis solution and </a:t>
            </a:r>
            <a:r>
              <a:rPr lang="en-US" sz="3600" b="1" dirty="0">
                <a:latin typeface="Candara" panose="020E0502030303020204" pitchFamily="34" charset="0"/>
              </a:rPr>
              <a:t>implement document management systems</a:t>
            </a:r>
            <a:r>
              <a:rPr lang="en-US" sz="3600" b="1" dirty="0" smtClean="0">
                <a:latin typeface="Candara" panose="020E0502030303020204" pitchFamily="34" charset="0"/>
              </a:rPr>
              <a:t>.</a:t>
            </a:r>
            <a:endParaRPr lang="en-US" sz="3600" b="1" dirty="0">
              <a:latin typeface="Candara" panose="020E0502030303020204" pitchFamily="34" charset="0"/>
            </a:endParaRPr>
          </a:p>
          <a:p>
            <a:r>
              <a:rPr lang="en-US" sz="3600" b="1" dirty="0">
                <a:latin typeface="Candara" panose="020E0502030303020204" pitchFamily="34" charset="0"/>
              </a:rPr>
              <a:t>We have a global partnership </a:t>
            </a:r>
            <a:r>
              <a:rPr lang="en-US" sz="3600" b="1" dirty="0" smtClean="0">
                <a:latin typeface="Candara" panose="020E0502030303020204" pitchFamily="34" charset="0"/>
              </a:rPr>
              <a:t>with Microsoft</a:t>
            </a:r>
            <a:r>
              <a:rPr lang="en-US" sz="3600" b="1" dirty="0">
                <a:latin typeface="Candara" panose="020E0502030303020204" pitchFamily="34" charset="0"/>
              </a:rPr>
              <a:t>, </a:t>
            </a:r>
            <a:r>
              <a:rPr lang="en-US" sz="3600" b="1" dirty="0" smtClean="0">
                <a:latin typeface="Candara" panose="020E0502030303020204" pitchFamily="34" charset="0"/>
              </a:rPr>
              <a:t>Intel, Lenovo, Lenovo</a:t>
            </a:r>
            <a:r>
              <a:rPr lang="en-US" sz="3600" b="1" dirty="0">
                <a:latin typeface="Candara" panose="020E0502030303020204" pitchFamily="34" charset="0"/>
              </a:rPr>
              <a:t>, Nokia, Samsung, Ok-PRINTER, Airtel, MTN, </a:t>
            </a:r>
            <a:r>
              <a:rPr lang="en-US" sz="3600" b="1" dirty="0" err="1">
                <a:latin typeface="Candara" panose="020E0502030303020204" pitchFamily="34" charset="0"/>
              </a:rPr>
              <a:t>Fugitsu</a:t>
            </a:r>
            <a:r>
              <a:rPr lang="en-US" sz="3600" b="1" dirty="0">
                <a:latin typeface="Candara" panose="020E0502030303020204" pitchFamily="34" charset="0"/>
              </a:rPr>
              <a:t>, </a:t>
            </a:r>
            <a:r>
              <a:rPr lang="en-US" sz="3600" b="1" dirty="0" smtClean="0">
                <a:latin typeface="Candara" panose="020E0502030303020204" pitchFamily="34" charset="0"/>
              </a:rPr>
              <a:t>Huawei, Brainshare and </a:t>
            </a:r>
            <a:r>
              <a:rPr lang="en-US" sz="3600" b="1" dirty="0" err="1">
                <a:latin typeface="Candara" panose="020E0502030303020204" pitchFamily="34" charset="0"/>
              </a:rPr>
              <a:t>Kofax</a:t>
            </a:r>
            <a:r>
              <a:rPr lang="en-US" sz="3600" b="1" dirty="0" smtClean="0">
                <a:latin typeface="Candara" panose="020E0502030303020204" pitchFamily="34" charset="0"/>
              </a:rPr>
              <a:t>.</a:t>
            </a:r>
            <a:endParaRPr lang="en-US" sz="3600" b="1" dirty="0">
              <a:latin typeface="Candara" panose="020E0502030303020204" pitchFamily="34" charset="0"/>
            </a:endParaRPr>
          </a:p>
          <a:p>
            <a:r>
              <a:rPr lang="en-US" sz="3600" b="1" dirty="0">
                <a:latin typeface="Candara" panose="020E0502030303020204" pitchFamily="34" charset="0"/>
              </a:rPr>
              <a:t>We run different projects in Rwanda including GiraICT </a:t>
            </a:r>
            <a:r>
              <a:rPr lang="en-US" sz="3600" b="1" dirty="0" smtClean="0">
                <a:latin typeface="Candara" panose="020E0502030303020204" pitchFamily="34" charset="0"/>
              </a:rPr>
              <a:t>a project with the objectives of increasing ICT skills and improve the quality of education by the use of technology in Africa starting from Rwanda.</a:t>
            </a:r>
            <a:endParaRPr lang="en-US" sz="3600" b="1" dirty="0">
              <a:latin typeface="Candara" panose="020E0502030303020204" pitchFamily="34" charset="0"/>
            </a:endParaRPr>
          </a:p>
          <a:p>
            <a:endParaRPr lang="en-US" b="1" dirty="0"/>
          </a:p>
        </p:txBody>
      </p:sp>
    </p:spTree>
    <p:extLst>
      <p:ext uri="{BB962C8B-B14F-4D97-AF65-F5344CB8AC3E}">
        <p14:creationId xmlns:p14="http://schemas.microsoft.com/office/powerpoint/2010/main" val="12820878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FFFF00"/>
                </a:solidFill>
                <a:latin typeface="Candara" panose="020E0502030303020204" pitchFamily="34" charset="0"/>
              </a:rPr>
              <a:t>OVERVIEW OF ICT IN RWANDA</a:t>
            </a:r>
            <a:endParaRPr lang="en-US" sz="4400" dirty="0">
              <a:solidFill>
                <a:schemeClr val="accent1"/>
              </a:solidFill>
              <a:latin typeface="Candara" panose="020E0502030303020204" pitchFamily="34" charset="0"/>
            </a:endParaRPr>
          </a:p>
        </p:txBody>
      </p:sp>
      <p:sp>
        <p:nvSpPr>
          <p:cNvPr id="3" name="Content Placeholder 2"/>
          <p:cNvSpPr>
            <a:spLocks noGrp="1"/>
          </p:cNvSpPr>
          <p:nvPr>
            <p:ph idx="1"/>
          </p:nvPr>
        </p:nvSpPr>
        <p:spPr>
          <a:xfrm>
            <a:off x="1103312" y="1433016"/>
            <a:ext cx="8946541" cy="4815384"/>
          </a:xfrm>
        </p:spPr>
        <p:txBody>
          <a:bodyPr>
            <a:noAutofit/>
          </a:bodyPr>
          <a:lstStyle/>
          <a:p>
            <a:r>
              <a:rPr lang="en-US" b="1" dirty="0"/>
              <a:t>Information and Communication Technology is a central engine to driving Rwanda’s transformation to a knowledge based economy, a fact Rwanda has acknowledged by allocating a budget to ICT - as a percentage of its GDP - that is at par with OECD countries. </a:t>
            </a:r>
          </a:p>
          <a:p>
            <a:r>
              <a:rPr lang="en-US" b="1" dirty="0"/>
              <a:t>Rwanda continues to be one of the fastest growing African countries in ICT and there are several avenues for growth for the ICT sector – from e-commerce and e-services, mobile technologies, applications development and automation to becoming a regional center for the training of top quality ICT professionals and research. A robust ICT industry can create wealth, jobs and entrepreneurs. </a:t>
            </a:r>
          </a:p>
          <a:p>
            <a:endParaRPr lang="en-US" sz="2800" b="1" dirty="0"/>
          </a:p>
        </p:txBody>
      </p:sp>
    </p:spTree>
    <p:extLst>
      <p:ext uri="{BB962C8B-B14F-4D97-AF65-F5344CB8AC3E}">
        <p14:creationId xmlns:p14="http://schemas.microsoft.com/office/powerpoint/2010/main" val="1763618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solidFill>
                <a:latin typeface="Candara" panose="020E0502030303020204" pitchFamily="34" charset="0"/>
              </a:rPr>
              <a:t>RWANDA’S ICT COMPETITIVE ADVANTAGE</a:t>
            </a:r>
            <a:r>
              <a:rPr lang="en-US" dirty="0" smtClean="0">
                <a:solidFill>
                  <a:schemeClr val="accent1"/>
                </a:solidFill>
                <a:latin typeface="Candara" panose="020E0502030303020204" pitchFamily="34" charset="0"/>
              </a:rPr>
              <a:t/>
            </a:r>
            <a:br>
              <a:rPr lang="en-US" dirty="0" smtClean="0">
                <a:solidFill>
                  <a:schemeClr val="accent1"/>
                </a:solidFill>
                <a:latin typeface="Candara" panose="020E0502030303020204" pitchFamily="34" charset="0"/>
              </a:rPr>
            </a:br>
            <a:endParaRPr lang="en-US" dirty="0">
              <a:solidFill>
                <a:schemeClr val="accent1"/>
              </a:solidFill>
              <a:latin typeface="Candara" panose="020E0502030303020204" pitchFamily="34" charset="0"/>
            </a:endParaRPr>
          </a:p>
        </p:txBody>
      </p:sp>
      <p:sp>
        <p:nvSpPr>
          <p:cNvPr id="3" name="Content Placeholder 2"/>
          <p:cNvSpPr>
            <a:spLocks noGrp="1"/>
          </p:cNvSpPr>
          <p:nvPr>
            <p:ph idx="1"/>
          </p:nvPr>
        </p:nvSpPr>
        <p:spPr/>
        <p:txBody>
          <a:bodyPr>
            <a:normAutofit lnSpcReduction="10000"/>
          </a:bodyPr>
          <a:lstStyle/>
          <a:p>
            <a:r>
              <a:rPr lang="en-US" b="1" dirty="0" smtClean="0"/>
              <a:t>Cheap </a:t>
            </a:r>
            <a:r>
              <a:rPr lang="en-US" b="1" dirty="0"/>
              <a:t>labor compared to other countries in the Region </a:t>
            </a:r>
          </a:p>
          <a:p>
            <a:r>
              <a:rPr lang="en-US" b="1" dirty="0"/>
              <a:t>Young and dynamic workforce (98% of the population is under 50 years and 43% is under 16 years) </a:t>
            </a:r>
          </a:p>
          <a:p>
            <a:r>
              <a:rPr lang="en-US" b="1" dirty="0"/>
              <a:t>Most favorable business environment in the Region (8th best place to do business in the world 2012) </a:t>
            </a:r>
          </a:p>
          <a:p>
            <a:r>
              <a:rPr lang="en-US" b="1" dirty="0"/>
              <a:t>Low levels of corruption - Zero tolerance (Transparency international Bribery index 2012 ranked Rwanda as least bribery prone in the EAC) </a:t>
            </a:r>
          </a:p>
          <a:p>
            <a:r>
              <a:rPr lang="en-US" b="1" dirty="0"/>
              <a:t>World class ICT infrastructure</a:t>
            </a:r>
          </a:p>
          <a:p>
            <a:r>
              <a:rPr lang="en-US" b="1" dirty="0"/>
              <a:t>Strong &amp; visionary leadership </a:t>
            </a:r>
          </a:p>
          <a:p>
            <a:r>
              <a:rPr lang="en-US" b="1" dirty="0"/>
              <a:t>Bi-lingual business environment (French and English)</a:t>
            </a:r>
          </a:p>
          <a:p>
            <a:endParaRPr lang="en-US" dirty="0"/>
          </a:p>
        </p:txBody>
      </p:sp>
    </p:spTree>
    <p:extLst>
      <p:ext uri="{BB962C8B-B14F-4D97-AF65-F5344CB8AC3E}">
        <p14:creationId xmlns:p14="http://schemas.microsoft.com/office/powerpoint/2010/main" val="3226696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accent1"/>
                </a:solidFill>
                <a:latin typeface="Candara" panose="020E0502030303020204" pitchFamily="34" charset="0"/>
              </a:rPr>
              <a:t>MOBILE BROADBAND PENETRATION</a:t>
            </a:r>
            <a:endParaRPr lang="en-US" sz="4400" dirty="0">
              <a:solidFill>
                <a:schemeClr val="accent1"/>
              </a:solidFill>
              <a:latin typeface="Candara" panose="020E0502030303020204" pitchFamily="34" charset="0"/>
            </a:endParaRPr>
          </a:p>
        </p:txBody>
      </p:sp>
      <p:sp>
        <p:nvSpPr>
          <p:cNvPr id="3" name="Content Placeholder 2"/>
          <p:cNvSpPr>
            <a:spLocks noGrp="1"/>
          </p:cNvSpPr>
          <p:nvPr>
            <p:ph idx="1"/>
          </p:nvPr>
        </p:nvSpPr>
        <p:spPr/>
        <p:txBody>
          <a:bodyPr>
            <a:normAutofit fontScale="92500" lnSpcReduction="20000"/>
          </a:bodyPr>
          <a:lstStyle/>
          <a:p>
            <a:r>
              <a:rPr lang="en-US" sz="2800" b="1" dirty="0" smtClean="0"/>
              <a:t>Rwanda’s </a:t>
            </a:r>
            <a:r>
              <a:rPr lang="en-US" sz="2800" b="1" dirty="0"/>
              <a:t>network coverage accounts for 99.79% of the country and the current subscriber base is at 63.5% ( 6,689,158 subscribers December 2013 ). The long term outlook of growth in these numbers is 7,437,196  by Q4 2016 </a:t>
            </a:r>
          </a:p>
          <a:p>
            <a:r>
              <a:rPr lang="en-US" sz="2800" b="1" dirty="0"/>
              <a:t>Rwanda’s Internet penetration grew from less than 1% in 2000 to 13% at the end of December 2013. In addition to existing ICT infrastructure as well as access network rollout program, investment in a 4G LTE network is expected to increase penetration to at least 95% by end of 2016. </a:t>
            </a:r>
          </a:p>
          <a:p>
            <a:r>
              <a:rPr lang="en-US" sz="2800" b="1" dirty="0"/>
              <a:t> </a:t>
            </a:r>
          </a:p>
          <a:p>
            <a:endParaRPr lang="en-US" dirty="0"/>
          </a:p>
        </p:txBody>
      </p:sp>
    </p:spTree>
    <p:extLst>
      <p:ext uri="{BB962C8B-B14F-4D97-AF65-F5344CB8AC3E}">
        <p14:creationId xmlns:p14="http://schemas.microsoft.com/office/powerpoint/2010/main" val="409931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chemeClr val="accent1"/>
                </a:solidFill>
                <a:latin typeface="Candara" panose="020E0502030303020204" pitchFamily="34" charset="0"/>
              </a:rPr>
              <a:t>JOB CREATION VIA OUTSOURCING DIGITAL SERVICES</a:t>
            </a:r>
            <a:endParaRPr lang="en-US" dirty="0"/>
          </a:p>
        </p:txBody>
      </p:sp>
      <p:sp>
        <p:nvSpPr>
          <p:cNvPr id="3" name="Content Placeholder 2"/>
          <p:cNvSpPr>
            <a:spLocks noGrp="1"/>
          </p:cNvSpPr>
          <p:nvPr>
            <p:ph idx="1"/>
          </p:nvPr>
        </p:nvSpPr>
        <p:spPr/>
        <p:txBody>
          <a:bodyPr>
            <a:noAutofit/>
          </a:bodyPr>
          <a:lstStyle/>
          <a:p>
            <a:r>
              <a:rPr lang="en-US" sz="2400" b="1" dirty="0" smtClean="0"/>
              <a:t>Our </a:t>
            </a:r>
            <a:r>
              <a:rPr lang="en-US" sz="2400" b="1" dirty="0"/>
              <a:t>approach to ‘delivery’ in BPO combines building and managing call </a:t>
            </a:r>
            <a:r>
              <a:rPr lang="en-US" sz="2400" b="1" dirty="0" smtClean="0"/>
              <a:t>centers , create mobile and web application for African and non African  clients (most specially in the us and Middle East) . </a:t>
            </a:r>
          </a:p>
          <a:p>
            <a:r>
              <a:rPr lang="en-US" sz="2400" b="1" dirty="0" smtClean="0"/>
              <a:t>We </a:t>
            </a:r>
            <a:r>
              <a:rPr lang="en-US" sz="2400" b="1" dirty="0"/>
              <a:t>help clients with experience- centric solutions that empower them in enhancing business efficiencies, streamlining operations and reducing costs. Through our GLOCAL delivery model we ensure that we bring the right local skill sets and global experience together to serve our customers better</a:t>
            </a:r>
            <a:r>
              <a:rPr lang="en-US" sz="2400" b="1" dirty="0" smtClean="0"/>
              <a:t>.</a:t>
            </a:r>
          </a:p>
        </p:txBody>
      </p:sp>
    </p:spTree>
    <p:extLst>
      <p:ext uri="{BB962C8B-B14F-4D97-AF65-F5344CB8AC3E}">
        <p14:creationId xmlns:p14="http://schemas.microsoft.com/office/powerpoint/2010/main" val="19614420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chemeClr val="accent1"/>
                </a:solidFill>
                <a:latin typeface="Candara" panose="020E0502030303020204" pitchFamily="34" charset="0"/>
              </a:rPr>
              <a:t>JOB CREATION VIA OUTSOURCING DIGITAL </a:t>
            </a:r>
            <a:r>
              <a:rPr lang="en-US" sz="4400" b="1" dirty="0" smtClean="0">
                <a:solidFill>
                  <a:schemeClr val="accent1"/>
                </a:solidFill>
                <a:latin typeface="Candara" panose="020E0502030303020204" pitchFamily="34" charset="0"/>
              </a:rPr>
              <a:t>SERVICES……</a:t>
            </a:r>
            <a:endParaRPr lang="en-US" dirty="0"/>
          </a:p>
        </p:txBody>
      </p:sp>
      <p:sp>
        <p:nvSpPr>
          <p:cNvPr id="3" name="Content Placeholder 2"/>
          <p:cNvSpPr>
            <a:spLocks noGrp="1"/>
          </p:cNvSpPr>
          <p:nvPr>
            <p:ph idx="1"/>
          </p:nvPr>
        </p:nvSpPr>
        <p:spPr/>
        <p:txBody>
          <a:bodyPr>
            <a:normAutofit fontScale="92500"/>
          </a:bodyPr>
          <a:lstStyle/>
          <a:p>
            <a:endParaRPr lang="en-US" dirty="0" smtClean="0"/>
          </a:p>
          <a:p>
            <a:r>
              <a:rPr lang="en-US" sz="2400" b="1" dirty="0" smtClean="0"/>
              <a:t>The Company employs an average of 10 people in Rwanda, 5 people in Ghana and 2 People in Uganda permanent</a:t>
            </a:r>
          </a:p>
          <a:p>
            <a:r>
              <a:rPr lang="en-US" sz="2400" b="1" dirty="0" smtClean="0"/>
              <a:t>We also employees an average of 100 temporary employees per year via GiraICT and our outsourcing company.</a:t>
            </a:r>
          </a:p>
          <a:p>
            <a:r>
              <a:rPr lang="en-US" sz="2400" b="1" dirty="0" smtClean="0"/>
              <a:t>One </a:t>
            </a:r>
            <a:r>
              <a:rPr lang="en-US" sz="2400" b="1" dirty="0"/>
              <a:t>of our success stories happened in Ghana where we have been able to employee 100 young people into a </a:t>
            </a:r>
            <a:r>
              <a:rPr lang="en-US" sz="2400" b="1" dirty="0" smtClean="0"/>
              <a:t>one year </a:t>
            </a:r>
            <a:r>
              <a:rPr lang="en-US" sz="2400" b="1" dirty="0"/>
              <a:t>document management and electronic archiving project (EDMS) for Ghana Revenue Authority and office of </a:t>
            </a:r>
            <a:r>
              <a:rPr lang="en-US" sz="2400" b="1" dirty="0" smtClean="0"/>
              <a:t>Ghana Birth </a:t>
            </a:r>
            <a:r>
              <a:rPr lang="en-US" sz="2400" b="1" dirty="0"/>
              <a:t>and Death registry.</a:t>
            </a:r>
          </a:p>
          <a:p>
            <a:endParaRPr lang="en-US" sz="2400" dirty="0"/>
          </a:p>
        </p:txBody>
      </p:sp>
    </p:spTree>
    <p:extLst>
      <p:ext uri="{BB962C8B-B14F-4D97-AF65-F5344CB8AC3E}">
        <p14:creationId xmlns:p14="http://schemas.microsoft.com/office/powerpoint/2010/main" val="269039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677" y="363508"/>
            <a:ext cx="9590049" cy="1400530"/>
          </a:xfrm>
        </p:spPr>
        <p:txBody>
          <a:bodyPr/>
          <a:lstStyle/>
          <a:p>
            <a:r>
              <a:rPr lang="en-US" sz="4400" dirty="0" smtClean="0">
                <a:solidFill>
                  <a:srgbClr val="FFFF00"/>
                </a:solidFill>
                <a:latin typeface="Candara" panose="020E0502030303020204" pitchFamily="34" charset="0"/>
              </a:rPr>
              <a:t>ONE LAPTOP PER TEACHER …</a:t>
            </a:r>
            <a:endParaRPr lang="en-US" sz="4400" dirty="0">
              <a:solidFill>
                <a:srgbClr val="FFFF00"/>
              </a:solidFill>
              <a:latin typeface="Candara" panose="020E0502030303020204" pitchFamily="34" charset="0"/>
            </a:endParaRPr>
          </a:p>
        </p:txBody>
      </p:sp>
      <p:sp>
        <p:nvSpPr>
          <p:cNvPr id="3" name="Content Placeholder 2"/>
          <p:cNvSpPr>
            <a:spLocks noGrp="1"/>
          </p:cNvSpPr>
          <p:nvPr>
            <p:ph idx="1"/>
          </p:nvPr>
        </p:nvSpPr>
        <p:spPr>
          <a:xfrm>
            <a:off x="713677" y="1764038"/>
            <a:ext cx="9853413" cy="4760477"/>
          </a:xfrm>
        </p:spPr>
        <p:txBody>
          <a:bodyPr>
            <a:noAutofit/>
          </a:bodyPr>
          <a:lstStyle/>
          <a:p>
            <a:r>
              <a:rPr lang="en-US" sz="2800" dirty="0" smtClean="0">
                <a:latin typeface="Candara" panose="020E0502030303020204" pitchFamily="34" charset="0"/>
              </a:rPr>
              <a:t> </a:t>
            </a:r>
            <a:r>
              <a:rPr lang="en-US" sz="2400" b="1" dirty="0" smtClean="0">
                <a:latin typeface="Candara" panose="020E0502030303020204" pitchFamily="34" charset="0"/>
              </a:rPr>
              <a:t>We provide ICT training and a Computing Devices (laptop and  tablets) to  teachers on a loan scheme.</a:t>
            </a:r>
          </a:p>
          <a:p>
            <a:r>
              <a:rPr lang="en-US" sz="2400" b="1" dirty="0" smtClean="0">
                <a:latin typeface="Candara" panose="020E0502030303020204" pitchFamily="34" charset="0"/>
              </a:rPr>
              <a:t>A range of well known brands such as Microsoft,  HP, Lenovo, Samsung, I-surf  that suits different budgets.</a:t>
            </a:r>
          </a:p>
          <a:p>
            <a:r>
              <a:rPr lang="en-US" sz="2400" b="1" dirty="0">
                <a:latin typeface="Candara" panose="020E0502030303020204" pitchFamily="34" charset="0"/>
              </a:rPr>
              <a:t>All the devices the devices provided is equipped with digital education content and books according to the country curriculum stored into our Learning platform that facilitates sharing and storage of  content on computers and phones</a:t>
            </a:r>
            <a:r>
              <a:rPr lang="en-US" sz="2400" b="1" dirty="0" smtClean="0">
                <a:latin typeface="Candara" panose="020E0502030303020204" pitchFamily="34" charset="0"/>
              </a:rPr>
              <a:t>.</a:t>
            </a:r>
          </a:p>
          <a:p>
            <a:r>
              <a:rPr lang="en-US" sz="2400" b="1" dirty="0" smtClean="0">
                <a:latin typeface="Candara" panose="020E0502030303020204" pitchFamily="34" charset="0"/>
              </a:rPr>
              <a:t>Affordable Data plan designed for academia</a:t>
            </a:r>
          </a:p>
        </p:txBody>
      </p:sp>
    </p:spTree>
    <p:extLst>
      <p:ext uri="{BB962C8B-B14F-4D97-AF65-F5344CB8AC3E}">
        <p14:creationId xmlns:p14="http://schemas.microsoft.com/office/powerpoint/2010/main" val="26052062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solidFill>
                  <a:srgbClr val="FFFF00"/>
                </a:solidFill>
                <a:latin typeface="Candara" panose="020E0502030303020204" pitchFamily="34" charset="0"/>
              </a:rPr>
              <a:t>GIRAICT  PACKAGE FOR SCHOOL AND STUDENTS…</a:t>
            </a:r>
            <a:endParaRPr lang="en-US" sz="4400" dirty="0">
              <a:latin typeface="Candara" panose="020E0502030303020204" pitchFamily="34" charset="0"/>
            </a:endParaRPr>
          </a:p>
        </p:txBody>
      </p:sp>
      <p:sp>
        <p:nvSpPr>
          <p:cNvPr id="3" name="Content Placeholder 2"/>
          <p:cNvSpPr>
            <a:spLocks noGrp="1"/>
          </p:cNvSpPr>
          <p:nvPr>
            <p:ph idx="1"/>
          </p:nvPr>
        </p:nvSpPr>
        <p:spPr/>
        <p:txBody>
          <a:bodyPr>
            <a:normAutofit fontScale="92500" lnSpcReduction="10000"/>
          </a:bodyPr>
          <a:lstStyle/>
          <a:p>
            <a:r>
              <a:rPr lang="en-US" sz="2800" b="1" dirty="0" err="1" smtClean="0">
                <a:latin typeface="Candara" panose="020E0502030303020204" pitchFamily="34" charset="0"/>
              </a:rPr>
              <a:t>Giraict</a:t>
            </a:r>
            <a:r>
              <a:rPr lang="en-US" sz="2800" b="1" dirty="0" smtClean="0">
                <a:latin typeface="Candara" panose="020E0502030303020204" pitchFamily="34" charset="0"/>
              </a:rPr>
              <a:t> also provides smart computer labs to schools and turns this labs into </a:t>
            </a:r>
            <a:r>
              <a:rPr lang="en-US" sz="2800" b="1" dirty="0" err="1" smtClean="0">
                <a:latin typeface="Candara" panose="020E0502030303020204" pitchFamily="34" charset="0"/>
              </a:rPr>
              <a:t>ict</a:t>
            </a:r>
            <a:r>
              <a:rPr lang="en-US" sz="2800" b="1" dirty="0" smtClean="0">
                <a:latin typeface="Candara" panose="020E0502030303020204" pitchFamily="34" charset="0"/>
              </a:rPr>
              <a:t> incubations that becomes hubs to train teachers and students in entrepreneurship and ICT skills that are needed into the market.</a:t>
            </a:r>
          </a:p>
          <a:p>
            <a:r>
              <a:rPr lang="en-US" sz="2800" b="1" dirty="0" smtClean="0">
                <a:latin typeface="Candara" panose="020E0502030303020204" pitchFamily="34" charset="0"/>
              </a:rPr>
              <a:t>Each student get an access to our e-learning,  a direct access to the school content and our mentorship program.</a:t>
            </a:r>
          </a:p>
          <a:p>
            <a:r>
              <a:rPr lang="en-US" sz="2800" b="1" dirty="0" smtClean="0">
                <a:latin typeface="Candara" panose="020E0502030303020204" pitchFamily="34" charset="0"/>
              </a:rPr>
              <a:t>Each student or teacher can access the school content anytime being offline or online.</a:t>
            </a:r>
          </a:p>
          <a:p>
            <a:r>
              <a:rPr lang="en-US" sz="2800" b="1" dirty="0">
                <a:latin typeface="Candara" panose="020E0502030303020204" pitchFamily="34" charset="0"/>
              </a:rPr>
              <a:t>Every student and teacher </a:t>
            </a:r>
            <a:r>
              <a:rPr lang="en-US" sz="2800" b="1" dirty="0" smtClean="0">
                <a:latin typeface="Candara" panose="020E0502030303020204" pitchFamily="34" charset="0"/>
              </a:rPr>
              <a:t>also </a:t>
            </a:r>
            <a:r>
              <a:rPr lang="en-US" sz="2800" b="1" dirty="0">
                <a:latin typeface="Candara" panose="020E0502030303020204" pitchFamily="34" charset="0"/>
              </a:rPr>
              <a:t>beneficiate of </a:t>
            </a:r>
            <a:r>
              <a:rPr lang="en-US" sz="2800" b="1" dirty="0" smtClean="0">
                <a:latin typeface="Candara" panose="020E0502030303020204" pitchFamily="34" charset="0"/>
              </a:rPr>
              <a:t>1TB </a:t>
            </a:r>
            <a:r>
              <a:rPr lang="en-US" sz="2800" b="1" dirty="0">
                <a:latin typeface="Candara" panose="020E0502030303020204" pitchFamily="34" charset="0"/>
              </a:rPr>
              <a:t>storage </a:t>
            </a:r>
            <a:r>
              <a:rPr lang="en-US" sz="2800" b="1" dirty="0" smtClean="0">
                <a:latin typeface="Candara" panose="020E0502030303020204" pitchFamily="34" charset="0"/>
              </a:rPr>
              <a:t>on our  cloud and  </a:t>
            </a:r>
            <a:r>
              <a:rPr lang="en-US" sz="2800" b="1" dirty="0">
                <a:latin typeface="Candara" panose="020E0502030303020204" pitchFamily="34" charset="0"/>
              </a:rPr>
              <a:t>hosting space </a:t>
            </a:r>
            <a:r>
              <a:rPr lang="en-US" sz="2800" b="1" dirty="0" smtClean="0">
                <a:latin typeface="Candara" panose="020E0502030303020204" pitchFamily="34" charset="0"/>
              </a:rPr>
              <a:t> for free.</a:t>
            </a:r>
          </a:p>
          <a:p>
            <a:pPr marL="0" indent="0">
              <a:buNone/>
            </a:pPr>
            <a:endParaRPr lang="en-US" sz="2800" dirty="0">
              <a:latin typeface="Candara" panose="020E0502030303020204" pitchFamily="34" charset="0"/>
            </a:endParaRPr>
          </a:p>
          <a:p>
            <a:endParaRPr lang="en-US" sz="2800" dirty="0">
              <a:latin typeface="Candara" panose="020E0502030303020204" pitchFamily="34" charset="0"/>
            </a:endParaRPr>
          </a:p>
          <a:p>
            <a:pPr marL="0" indent="0">
              <a:buNone/>
            </a:pPr>
            <a:endParaRPr lang="en-US" sz="2800" dirty="0" smtClean="0">
              <a:latin typeface="Candara" panose="020E0502030303020204" pitchFamily="34" charset="0"/>
            </a:endParaRPr>
          </a:p>
          <a:p>
            <a:endParaRPr lang="en-US" sz="2800" dirty="0" smtClean="0">
              <a:latin typeface="Candara" panose="020E0502030303020204" pitchFamily="34" charset="0"/>
            </a:endParaRPr>
          </a:p>
          <a:p>
            <a:endParaRPr lang="en-US" dirty="0" smtClean="0"/>
          </a:p>
          <a:p>
            <a:endParaRPr lang="en-US" dirty="0"/>
          </a:p>
        </p:txBody>
      </p:sp>
    </p:spTree>
    <p:extLst>
      <p:ext uri="{BB962C8B-B14F-4D97-AF65-F5344CB8AC3E}">
        <p14:creationId xmlns:p14="http://schemas.microsoft.com/office/powerpoint/2010/main" val="409486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FFFF00"/>
                </a:solidFill>
                <a:latin typeface="Candara" panose="020E0502030303020204" pitchFamily="34" charset="0"/>
              </a:rPr>
              <a:t>Different solutions for SMES and Corporate…</a:t>
            </a:r>
            <a:br>
              <a:rPr lang="en-US" sz="4000" dirty="0" smtClean="0">
                <a:solidFill>
                  <a:srgbClr val="FFFF00"/>
                </a:solidFill>
                <a:latin typeface="Candara" panose="020E0502030303020204" pitchFamily="34" charset="0"/>
              </a:rPr>
            </a:br>
            <a:endParaRPr lang="en-US" dirty="0"/>
          </a:p>
        </p:txBody>
      </p:sp>
      <p:pic>
        <p:nvPicPr>
          <p:cNvPr id="8" name="Content Placeholder 4"/>
          <p:cNvPicPr>
            <a:picLocks noGrp="1"/>
          </p:cNvPicPr>
          <p:nvPr>
            <p:ph idx="1"/>
          </p:nvPr>
        </p:nvPicPr>
        <p:blipFill>
          <a:blip r:embed="rId2"/>
          <a:srcRect/>
          <a:stretch>
            <a:fillRect/>
          </a:stretch>
        </p:blipFill>
        <p:spPr bwMode="auto">
          <a:xfrm>
            <a:off x="1845501" y="2052638"/>
            <a:ext cx="7462774" cy="4195762"/>
          </a:xfrm>
          <a:prstGeom prst="rect">
            <a:avLst/>
          </a:prstGeom>
          <a:noFill/>
          <a:ln w="9525">
            <a:noFill/>
            <a:miter lim="800000"/>
            <a:headEnd/>
            <a:tailEnd/>
          </a:ln>
        </p:spPr>
      </p:pic>
    </p:spTree>
    <p:extLst>
      <p:ext uri="{BB962C8B-B14F-4D97-AF65-F5344CB8AC3E}">
        <p14:creationId xmlns:p14="http://schemas.microsoft.com/office/powerpoint/2010/main" val="1971407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rgbClr val="FFFF00"/>
                </a:solidFill>
                <a:latin typeface="Candara" panose="020E0502030303020204" pitchFamily="34" charset="0"/>
              </a:rPr>
              <a:t>Images</a:t>
            </a:r>
            <a:endParaRPr lang="en-US" sz="2800" dirty="0">
              <a:solidFill>
                <a:srgbClr val="FFFF00"/>
              </a:solidFill>
              <a:latin typeface="Candara" panose="020E0502030303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67943" y="4149171"/>
            <a:ext cx="2376874" cy="2501781"/>
          </a:xfr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6207" y="1624979"/>
            <a:ext cx="3771901" cy="2891090"/>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072" y="4392386"/>
            <a:ext cx="4260871" cy="2241714"/>
          </a:xfrm>
          <a:prstGeom prst="rect">
            <a:avLst/>
          </a:prstGeom>
        </p:spPr>
      </p:pic>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9907" y="1681843"/>
            <a:ext cx="3688149" cy="2392422"/>
          </a:xfrm>
          <a:prstGeom prst="rect">
            <a:avLst/>
          </a:prstGeom>
        </p:spPr>
      </p:pic>
      <p:sp>
        <p:nvSpPr>
          <p:cNvPr id="28" name="Title 1"/>
          <p:cNvSpPr txBox="1">
            <a:spLocks/>
          </p:cNvSpPr>
          <p:nvPr/>
        </p:nvSpPr>
        <p:spPr>
          <a:xfrm>
            <a:off x="4428680" y="1114313"/>
            <a:ext cx="3337814" cy="492624"/>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solidFill>
                  <a:srgbClr val="FFFF00"/>
                </a:solidFill>
                <a:latin typeface="Candara" panose="020E0502030303020204" pitchFamily="34" charset="0"/>
              </a:rPr>
              <a:t>Laptops</a:t>
            </a:r>
            <a:endParaRPr lang="en-US" sz="2800" dirty="0">
              <a:solidFill>
                <a:srgbClr val="FFFF00"/>
              </a:solidFill>
              <a:latin typeface="Candara" panose="020E0502030303020204" pitchFamily="34" charset="0"/>
            </a:endParaRPr>
          </a:p>
        </p:txBody>
      </p:sp>
      <p:sp>
        <p:nvSpPr>
          <p:cNvPr id="29" name="Title 1"/>
          <p:cNvSpPr txBox="1">
            <a:spLocks/>
          </p:cNvSpPr>
          <p:nvPr/>
        </p:nvSpPr>
        <p:spPr>
          <a:xfrm>
            <a:off x="8155041" y="1152983"/>
            <a:ext cx="3585440" cy="322918"/>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solidFill>
                  <a:srgbClr val="FFFF00"/>
                </a:solidFill>
                <a:latin typeface="Candara" panose="020E0502030303020204" pitchFamily="34" charset="0"/>
              </a:rPr>
              <a:t>Tablets</a:t>
            </a:r>
            <a:endParaRPr lang="en-US" sz="2800" dirty="0">
              <a:solidFill>
                <a:srgbClr val="FFFF00"/>
              </a:solidFill>
              <a:latin typeface="Candara" panose="020E0502030303020204" pitchFamily="34" charset="0"/>
            </a:endParaRPr>
          </a:p>
        </p:txBody>
      </p:sp>
      <p:sp>
        <p:nvSpPr>
          <p:cNvPr id="30" name="Title 1"/>
          <p:cNvSpPr txBox="1">
            <a:spLocks/>
          </p:cNvSpPr>
          <p:nvPr/>
        </p:nvSpPr>
        <p:spPr>
          <a:xfrm>
            <a:off x="507071" y="4253306"/>
            <a:ext cx="5909563" cy="492624"/>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solidFill>
                  <a:srgbClr val="FFFF00"/>
                </a:solidFill>
                <a:latin typeface="Candara" panose="020E0502030303020204" pitchFamily="34" charset="0"/>
              </a:rPr>
              <a:t>All in one </a:t>
            </a:r>
            <a:endParaRPr lang="en-US" sz="2800" dirty="0">
              <a:solidFill>
                <a:srgbClr val="FFFF00"/>
              </a:solidFill>
              <a:latin typeface="Candara" panose="020E0502030303020204" pitchFamily="34" charset="0"/>
            </a:endParaRPr>
          </a:p>
        </p:txBody>
      </p:sp>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33381" y="4745930"/>
            <a:ext cx="3434906" cy="1888170"/>
          </a:xfrm>
          <a:prstGeom prst="rect">
            <a:avLst/>
          </a:prstGeom>
        </p:spPr>
      </p:pic>
    </p:spTree>
    <p:extLst>
      <p:ext uri="{BB962C8B-B14F-4D97-AF65-F5344CB8AC3E}">
        <p14:creationId xmlns:p14="http://schemas.microsoft.com/office/powerpoint/2010/main" val="3656409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754" y="273104"/>
            <a:ext cx="2162404" cy="700265"/>
          </a:xfrm>
        </p:spPr>
        <p:txBody>
          <a:bodyPr/>
          <a:lstStyle/>
          <a:p>
            <a:r>
              <a:rPr lang="en-US" sz="2800" dirty="0" smtClean="0">
                <a:solidFill>
                  <a:srgbClr val="FFFF00"/>
                </a:solidFill>
                <a:latin typeface="Candara" panose="020E0502030303020204" pitchFamily="34" charset="0"/>
              </a:rPr>
              <a:t>Office 365</a:t>
            </a:r>
            <a:endParaRPr lang="en-US" sz="2800" dirty="0">
              <a:solidFill>
                <a:srgbClr val="FFFF00"/>
              </a:solidFill>
              <a:latin typeface="Candara" panose="020E0502030303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8968" y="743180"/>
            <a:ext cx="5428118" cy="3468003"/>
          </a:xfrm>
          <a:prstGeom prst="rect">
            <a:avLst/>
          </a:prstGeom>
        </p:spPr>
      </p:pic>
      <p:sp>
        <p:nvSpPr>
          <p:cNvPr id="8" name="Title 1"/>
          <p:cNvSpPr txBox="1">
            <a:spLocks/>
          </p:cNvSpPr>
          <p:nvPr/>
        </p:nvSpPr>
        <p:spPr>
          <a:xfrm>
            <a:off x="6575058" y="4215264"/>
            <a:ext cx="4996542" cy="195126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a:solidFill>
                  <a:srgbClr val="FFFF00"/>
                </a:solidFill>
                <a:latin typeface="Candara" panose="020E0502030303020204" pitchFamily="34" charset="0"/>
              </a:rPr>
              <a:t>This Office 2013 is made available in several distinct editions aimed towards different markets. All traditional editions of Microsoft Office 2013 contain Word, Excel, PowerPoint and OneNote and are licensed for use on one computer and can be available by default (offline) and also online.</a:t>
            </a:r>
          </a:p>
        </p:txBody>
      </p:sp>
      <p:pic>
        <p:nvPicPr>
          <p:cNvPr id="12" name="Content Placeholder 1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98300" y="1297667"/>
            <a:ext cx="4550058" cy="2706914"/>
          </a:xfrm>
        </p:spPr>
      </p:pic>
      <p:sp>
        <p:nvSpPr>
          <p:cNvPr id="13" name="Flowchart: Punched Tape 12"/>
          <p:cNvSpPr/>
          <p:nvPr/>
        </p:nvSpPr>
        <p:spPr>
          <a:xfrm>
            <a:off x="521323" y="4464275"/>
            <a:ext cx="3332220" cy="1267054"/>
          </a:xfrm>
          <a:prstGeom prst="flowChartPunchedTape">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2000" b="1" i="1" dirty="0" smtClean="0">
                <a:solidFill>
                  <a:srgbClr val="FFFF00"/>
                </a:solidFill>
                <a:latin typeface="Candara" panose="020E0502030303020204" pitchFamily="34" charset="0"/>
              </a:rPr>
              <a:t>1 Year </a:t>
            </a:r>
            <a:r>
              <a:rPr lang="en-US" sz="2000" b="1" i="1" dirty="0" smtClean="0">
                <a:solidFill>
                  <a:schemeClr val="bg1"/>
                </a:solidFill>
                <a:latin typeface="Candara" panose="020E0502030303020204" pitchFamily="34" charset="0"/>
              </a:rPr>
              <a:t>FREE </a:t>
            </a:r>
            <a:r>
              <a:rPr lang="en-US" sz="2000" b="1" i="1" dirty="0">
                <a:solidFill>
                  <a:schemeClr val="bg1"/>
                </a:solidFill>
                <a:latin typeface="Candara" panose="020E0502030303020204" pitchFamily="34" charset="0"/>
              </a:rPr>
              <a:t>for STUDENTS </a:t>
            </a:r>
            <a:endParaRPr lang="en-US" sz="2000" b="1" i="1" dirty="0">
              <a:solidFill>
                <a:srgbClr val="FFFF00"/>
              </a:solidFill>
              <a:latin typeface="Candara" panose="020E0502030303020204" pitchFamily="34" charset="0"/>
            </a:endParaRPr>
          </a:p>
        </p:txBody>
      </p:sp>
    </p:spTree>
    <p:extLst>
      <p:ext uri="{BB962C8B-B14F-4D97-AF65-F5344CB8AC3E}">
        <p14:creationId xmlns:p14="http://schemas.microsoft.com/office/powerpoint/2010/main" val="3015982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169" y="436389"/>
            <a:ext cx="3142118" cy="722939"/>
          </a:xfrm>
        </p:spPr>
        <p:txBody>
          <a:bodyPr/>
          <a:lstStyle/>
          <a:p>
            <a:r>
              <a:rPr lang="en-US" sz="2800" dirty="0" smtClean="0">
                <a:solidFill>
                  <a:srgbClr val="FFFF00"/>
                </a:solidFill>
                <a:latin typeface="Candara" panose="020E0502030303020204" pitchFamily="34" charset="0"/>
              </a:rPr>
              <a:t>3D view </a:t>
            </a:r>
            <a:endParaRPr lang="en-US" sz="2800" dirty="0">
              <a:solidFill>
                <a:srgbClr val="FFFF00"/>
              </a:solidFill>
              <a:latin typeface="Candara" panose="020E0502030303020204" pitchFamily="34" charset="0"/>
            </a:endParaRPr>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27540" y="1159328"/>
            <a:ext cx="5952361" cy="5355772"/>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957" y="1159328"/>
            <a:ext cx="5477371" cy="5355772"/>
          </a:xfrm>
          <a:prstGeom prst="rect">
            <a:avLst/>
          </a:prstGeom>
        </p:spPr>
      </p:pic>
    </p:spTree>
    <p:extLst>
      <p:ext uri="{BB962C8B-B14F-4D97-AF65-F5344CB8AC3E}">
        <p14:creationId xmlns:p14="http://schemas.microsoft.com/office/powerpoint/2010/main" val="2323877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495" y="67234"/>
            <a:ext cx="9114132" cy="996941"/>
          </a:xfrm>
        </p:spPr>
        <p:txBody>
          <a:bodyPr/>
          <a:lstStyle/>
          <a:p>
            <a:r>
              <a:rPr lang="en-US" sz="2800" dirty="0" smtClean="0">
                <a:solidFill>
                  <a:srgbClr val="FFFF00"/>
                </a:solidFill>
                <a:latin typeface="Candara" panose="020E0502030303020204" pitchFamily="34" charset="0"/>
              </a:rPr>
              <a:t>Students in class..</a:t>
            </a:r>
            <a:endParaRPr lang="en-US" sz="2800" dirty="0">
              <a:solidFill>
                <a:srgbClr val="FFFF00"/>
              </a:solidFill>
              <a:latin typeface="Candara" panose="020E0502030303020204" pitchFamily="34" charset="0"/>
            </a:endParaRPr>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495" y="605118"/>
            <a:ext cx="5177669" cy="3055067"/>
          </a:xfr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0871" y="565704"/>
            <a:ext cx="4518211" cy="3055066"/>
          </a:xfrm>
          <a:prstGeom prst="rect">
            <a:avLst/>
          </a:prstGeom>
        </p:spPr>
      </p:pic>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496" y="3834997"/>
            <a:ext cx="5177669" cy="282388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0871" y="3834997"/>
            <a:ext cx="4518211" cy="2823883"/>
          </a:xfrm>
          <a:prstGeom prst="rect">
            <a:avLst/>
          </a:prstGeom>
        </p:spPr>
      </p:pic>
    </p:spTree>
    <p:extLst>
      <p:ext uri="{BB962C8B-B14F-4D97-AF65-F5344CB8AC3E}">
        <p14:creationId xmlns:p14="http://schemas.microsoft.com/office/powerpoint/2010/main" val="38617676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11" y="248454"/>
            <a:ext cx="8256589" cy="706287"/>
          </a:xfrm>
        </p:spPr>
        <p:txBody>
          <a:bodyPr/>
          <a:lstStyle/>
          <a:p>
            <a:r>
              <a:rPr lang="en-US" sz="2800" dirty="0">
                <a:solidFill>
                  <a:srgbClr val="FFFF00"/>
                </a:solidFill>
                <a:latin typeface="Candara" panose="020E0502030303020204" pitchFamily="34" charset="0"/>
              </a:rPr>
              <a:t>GiraICT Multipoint </a:t>
            </a:r>
            <a:r>
              <a:rPr lang="en-US" sz="2800" dirty="0" smtClean="0">
                <a:solidFill>
                  <a:srgbClr val="FFFF00"/>
                </a:solidFill>
                <a:latin typeface="Candara" panose="020E0502030303020204" pitchFamily="34" charset="0"/>
              </a:rPr>
              <a:t>Platform - components:</a:t>
            </a:r>
            <a:endParaRPr lang="en-US" sz="2800" dirty="0"/>
          </a:p>
        </p:txBody>
      </p:sp>
      <p:sp>
        <p:nvSpPr>
          <p:cNvPr id="3" name="Text Placeholder 2"/>
          <p:cNvSpPr>
            <a:spLocks noGrp="1"/>
          </p:cNvSpPr>
          <p:nvPr>
            <p:ph type="body" idx="1"/>
          </p:nvPr>
        </p:nvSpPr>
        <p:spPr>
          <a:xfrm>
            <a:off x="467535" y="1124003"/>
            <a:ext cx="2946866" cy="576262"/>
          </a:xfrm>
        </p:spPr>
        <p:txBody>
          <a:bodyPr/>
          <a:lstStyle/>
          <a:p>
            <a:r>
              <a:rPr lang="en-US" dirty="0" smtClean="0">
                <a:solidFill>
                  <a:srgbClr val="FFFF00"/>
                </a:solidFill>
                <a:latin typeface="Candara" panose="020E0502030303020204" pitchFamily="34" charset="0"/>
              </a:rPr>
              <a:t>Zero </a:t>
            </a:r>
            <a:r>
              <a:rPr lang="en-US" dirty="0">
                <a:solidFill>
                  <a:srgbClr val="FFFF00"/>
                </a:solidFill>
                <a:latin typeface="Candara" panose="020E0502030303020204" pitchFamily="34" charset="0"/>
              </a:rPr>
              <a:t>c</a:t>
            </a:r>
            <a:r>
              <a:rPr lang="en-US" dirty="0" smtClean="0">
                <a:solidFill>
                  <a:srgbClr val="FFFF00"/>
                </a:solidFill>
                <a:latin typeface="Candara" panose="020E0502030303020204" pitchFamily="34" charset="0"/>
              </a:rPr>
              <a:t>lient </a:t>
            </a:r>
            <a:endParaRPr lang="en-US" dirty="0">
              <a:solidFill>
                <a:srgbClr val="FFFF00"/>
              </a:solidFill>
              <a:latin typeface="Candara" panose="020E0502030303020204" pitchFamily="34" charset="0"/>
            </a:endParaRPr>
          </a:p>
        </p:txBody>
      </p:sp>
      <p:sp>
        <p:nvSpPr>
          <p:cNvPr id="4" name="Text Placeholder 3"/>
          <p:cNvSpPr>
            <a:spLocks noGrp="1"/>
          </p:cNvSpPr>
          <p:nvPr>
            <p:ph type="body" sz="half" idx="15"/>
          </p:nvPr>
        </p:nvSpPr>
        <p:spPr>
          <a:xfrm>
            <a:off x="292660" y="4195482"/>
            <a:ext cx="2652248" cy="2152184"/>
          </a:xfrm>
        </p:spPr>
        <p:txBody>
          <a:bodyPr>
            <a:normAutofit/>
          </a:bodyPr>
          <a:lstStyle/>
          <a:p>
            <a:r>
              <a:rPr lang="en-US" sz="2400" dirty="0" smtClean="0">
                <a:solidFill>
                  <a:srgbClr val="FFFF00"/>
                </a:solidFill>
                <a:latin typeface="Candara" panose="020E0502030303020204" pitchFamily="34" charset="0"/>
              </a:rPr>
              <a:t>Zero client; Power port, Ethernet port, USB ports for mouse &amp; keyboard and VGA slot.</a:t>
            </a:r>
            <a:endParaRPr lang="en-US" sz="2400" dirty="0">
              <a:solidFill>
                <a:srgbClr val="FFFF00"/>
              </a:solidFill>
              <a:latin typeface="Candara" panose="020E0502030303020204" pitchFamily="34" charset="0"/>
            </a:endParaRPr>
          </a:p>
        </p:txBody>
      </p:sp>
      <p:sp>
        <p:nvSpPr>
          <p:cNvPr id="5" name="Text Placeholder 4"/>
          <p:cNvSpPr>
            <a:spLocks noGrp="1"/>
          </p:cNvSpPr>
          <p:nvPr>
            <p:ph type="body" sz="quarter" idx="3"/>
          </p:nvPr>
        </p:nvSpPr>
        <p:spPr>
          <a:xfrm>
            <a:off x="3503733" y="1093773"/>
            <a:ext cx="4145880" cy="576262"/>
          </a:xfrm>
        </p:spPr>
        <p:txBody>
          <a:bodyPr/>
          <a:lstStyle/>
          <a:p>
            <a:r>
              <a:rPr lang="en-US" dirty="0" smtClean="0">
                <a:solidFill>
                  <a:srgbClr val="FFFF00"/>
                </a:solidFill>
                <a:latin typeface="Candara" panose="020E0502030303020204" pitchFamily="34" charset="0"/>
              </a:rPr>
              <a:t>Monitor, keyboard &amp; mouse</a:t>
            </a:r>
            <a:endParaRPr lang="en-US" dirty="0">
              <a:solidFill>
                <a:srgbClr val="FFFF00"/>
              </a:solidFill>
              <a:latin typeface="Candara" panose="020E0502030303020204" pitchFamily="34" charset="0"/>
            </a:endParaRPr>
          </a:p>
        </p:txBody>
      </p:sp>
      <p:sp>
        <p:nvSpPr>
          <p:cNvPr id="6" name="Text Placeholder 5"/>
          <p:cNvSpPr>
            <a:spLocks noGrp="1"/>
          </p:cNvSpPr>
          <p:nvPr>
            <p:ph type="body" sz="half" idx="16"/>
          </p:nvPr>
        </p:nvSpPr>
        <p:spPr>
          <a:xfrm>
            <a:off x="3873105" y="3203896"/>
            <a:ext cx="3865841" cy="3437049"/>
          </a:xfrm>
        </p:spPr>
        <p:txBody>
          <a:bodyPr/>
          <a:lstStyle/>
          <a:p>
            <a:endParaRPr lang="en-US" dirty="0"/>
          </a:p>
        </p:txBody>
      </p:sp>
      <p:sp>
        <p:nvSpPr>
          <p:cNvPr id="7" name="Text Placeholder 6"/>
          <p:cNvSpPr>
            <a:spLocks noGrp="1"/>
          </p:cNvSpPr>
          <p:nvPr>
            <p:ph type="body" sz="quarter" idx="13"/>
          </p:nvPr>
        </p:nvSpPr>
        <p:spPr>
          <a:xfrm>
            <a:off x="7913871" y="1104077"/>
            <a:ext cx="3032035" cy="576262"/>
          </a:xfrm>
        </p:spPr>
        <p:txBody>
          <a:bodyPr/>
          <a:lstStyle/>
          <a:p>
            <a:r>
              <a:rPr lang="en-US" dirty="0" smtClean="0">
                <a:solidFill>
                  <a:srgbClr val="FFFF00"/>
                </a:solidFill>
                <a:latin typeface="Candara" panose="020E0502030303020204" pitchFamily="34" charset="0"/>
              </a:rPr>
              <a:t>Server</a:t>
            </a:r>
            <a:endParaRPr lang="en-US" dirty="0">
              <a:solidFill>
                <a:srgbClr val="FFFF00"/>
              </a:solidFill>
              <a:latin typeface="Candara" panose="020E0502030303020204" pitchFamily="34" charset="0"/>
            </a:endParaRPr>
          </a:p>
        </p:txBody>
      </p:sp>
      <p:sp>
        <p:nvSpPr>
          <p:cNvPr id="8" name="Text Placeholder 7"/>
          <p:cNvSpPr>
            <a:spLocks noGrp="1"/>
          </p:cNvSpPr>
          <p:nvPr>
            <p:ph type="body" sz="half" idx="17"/>
          </p:nvPr>
        </p:nvSpPr>
        <p:spPr>
          <a:xfrm>
            <a:off x="8278447" y="2897290"/>
            <a:ext cx="2932113" cy="3589338"/>
          </a:xfrm>
        </p:spPr>
        <p:txBody>
          <a:bodyPr/>
          <a:lstStyle/>
          <a:p>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661" y="1869527"/>
            <a:ext cx="2652246" cy="2325955"/>
          </a:xfrm>
          <a:prstGeom prst="rect">
            <a:avLst/>
          </a:prstGeom>
        </p:spPr>
      </p:pic>
      <p:pic>
        <p:nvPicPr>
          <p:cNvPr id="11" name="Picture 10"/>
          <p:cNvPicPr/>
          <p:nvPr/>
        </p:nvPicPr>
        <p:blipFill>
          <a:blip r:embed="rId3">
            <a:extLst>
              <a:ext uri="{28A0092B-C50C-407E-A947-70E740481C1C}">
                <a14:useLocalDpi xmlns:a14="http://schemas.microsoft.com/office/drawing/2010/main" val="0"/>
              </a:ext>
            </a:extLst>
          </a:blip>
          <a:stretch>
            <a:fillRect/>
          </a:stretch>
        </p:blipFill>
        <p:spPr>
          <a:xfrm>
            <a:off x="3130820" y="1869527"/>
            <a:ext cx="4783052" cy="4880897"/>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2535" y="1869793"/>
            <a:ext cx="3781217" cy="4771152"/>
          </a:xfrm>
          <a:prstGeom prst="rect">
            <a:avLst/>
          </a:prstGeom>
        </p:spPr>
      </p:pic>
    </p:spTree>
    <p:extLst>
      <p:ext uri="{BB962C8B-B14F-4D97-AF65-F5344CB8AC3E}">
        <p14:creationId xmlns:p14="http://schemas.microsoft.com/office/powerpoint/2010/main" val="27519086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25" y="146988"/>
            <a:ext cx="7537075" cy="516407"/>
          </a:xfrm>
        </p:spPr>
        <p:txBody>
          <a:bodyPr/>
          <a:lstStyle/>
          <a:p>
            <a:r>
              <a:rPr lang="en-US" sz="2800" dirty="0" smtClean="0">
                <a:solidFill>
                  <a:srgbClr val="FFFF00"/>
                </a:solidFill>
                <a:latin typeface="Candara" panose="020E0502030303020204" pitchFamily="34" charset="0"/>
              </a:rPr>
              <a:t>Image sketch, </a:t>
            </a:r>
            <a:r>
              <a:rPr lang="en-US" sz="2800" dirty="0">
                <a:solidFill>
                  <a:srgbClr val="FFFF00"/>
                </a:solidFill>
                <a:latin typeface="Candara" panose="020E0502030303020204" pitchFamily="34" charset="0"/>
              </a:rPr>
              <a:t>c</a:t>
            </a:r>
            <a:r>
              <a:rPr lang="en-US" sz="2800" dirty="0" smtClean="0">
                <a:solidFill>
                  <a:srgbClr val="FFFF00"/>
                </a:solidFill>
                <a:latin typeface="Candara" panose="020E0502030303020204" pitchFamily="34" charset="0"/>
              </a:rPr>
              <a:t>lassroom interior design images..</a:t>
            </a:r>
            <a:endParaRPr lang="en-US" sz="2800" dirty="0"/>
          </a:p>
        </p:txBody>
      </p:sp>
      <p:sp>
        <p:nvSpPr>
          <p:cNvPr id="3" name="Text Placeholder 2"/>
          <p:cNvSpPr>
            <a:spLocks noGrp="1"/>
          </p:cNvSpPr>
          <p:nvPr>
            <p:ph type="body" idx="1"/>
          </p:nvPr>
        </p:nvSpPr>
        <p:spPr>
          <a:xfrm>
            <a:off x="349625" y="975895"/>
            <a:ext cx="4344554" cy="576262"/>
          </a:xfrm>
        </p:spPr>
        <p:txBody>
          <a:bodyPr/>
          <a:lstStyle/>
          <a:p>
            <a:r>
              <a:rPr lang="en-US" sz="2000" dirty="0" smtClean="0">
                <a:solidFill>
                  <a:srgbClr val="FFFF00"/>
                </a:solidFill>
                <a:latin typeface="Candara" panose="020E0502030303020204" pitchFamily="34" charset="0"/>
              </a:rPr>
              <a:t>Drafted GiraICT Multipoint Platform</a:t>
            </a:r>
            <a:endParaRPr lang="en-US" sz="2000" dirty="0">
              <a:solidFill>
                <a:srgbClr val="FFFF00"/>
              </a:solidFill>
              <a:latin typeface="Candara" panose="020E0502030303020204" pitchFamily="34" charset="0"/>
            </a:endParaRPr>
          </a:p>
        </p:txBody>
      </p:sp>
      <p:sp>
        <p:nvSpPr>
          <p:cNvPr id="5" name="Text Placeholder 4"/>
          <p:cNvSpPr>
            <a:spLocks noGrp="1"/>
          </p:cNvSpPr>
          <p:nvPr>
            <p:ph type="body" sz="quarter" idx="3"/>
          </p:nvPr>
        </p:nvSpPr>
        <p:spPr>
          <a:xfrm>
            <a:off x="5827663" y="1037452"/>
            <a:ext cx="3004458" cy="533121"/>
          </a:xfrm>
        </p:spPr>
        <p:txBody>
          <a:bodyPr/>
          <a:lstStyle/>
          <a:p>
            <a:r>
              <a:rPr lang="en-US" sz="2000" dirty="0" smtClean="0">
                <a:solidFill>
                  <a:srgbClr val="FFFF00"/>
                </a:solidFill>
                <a:latin typeface="Candara" panose="020E0502030303020204" pitchFamily="34" charset="0"/>
              </a:rPr>
              <a:t>Classroom interior design</a:t>
            </a:r>
            <a:endParaRPr lang="en-US" sz="2000" dirty="0">
              <a:solidFill>
                <a:srgbClr val="FFFF00"/>
              </a:solidFill>
              <a:latin typeface="Candara" panose="020E0502030303020204" pitchFamily="34" charset="0"/>
            </a:endParaRPr>
          </a:p>
        </p:txBody>
      </p:sp>
      <p:pic>
        <p:nvPicPr>
          <p:cNvPr id="9" name="Content Placeholder 8"/>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5812971" y="1864657"/>
            <a:ext cx="6038300" cy="4519815"/>
          </a:xfrm>
        </p:spPr>
      </p:pic>
      <p:pic>
        <p:nvPicPr>
          <p:cNvPr id="7" name="Content Placeholder 6" descr="C:\Users\Data\Desktop\All in One\computer lab - halway complete.PNG"/>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349625" y="1864657"/>
            <a:ext cx="5149476" cy="4519813"/>
          </a:xfrm>
          <a:prstGeom prst="rect">
            <a:avLst/>
          </a:prstGeom>
          <a:noFill/>
          <a:ln>
            <a:noFill/>
          </a:ln>
        </p:spPr>
      </p:pic>
    </p:spTree>
    <p:extLst>
      <p:ext uri="{BB962C8B-B14F-4D97-AF65-F5344CB8AC3E}">
        <p14:creationId xmlns:p14="http://schemas.microsoft.com/office/powerpoint/2010/main" val="494801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rgbClr val="FFFF00"/>
                </a:solidFill>
                <a:latin typeface="Candara" panose="020E0502030303020204" pitchFamily="34" charset="0"/>
              </a:rPr>
              <a:t>Drafted image &amp; photo</a:t>
            </a:r>
            <a:endParaRPr lang="en-US" sz="2800" dirty="0">
              <a:solidFill>
                <a:srgbClr val="FFFF00"/>
              </a:solidFill>
              <a:latin typeface="Candara" panose="020E0502030303020204" pitchFamily="34" charset="0"/>
            </a:endParaRPr>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0723" y="1583473"/>
            <a:ext cx="5954750" cy="4973443"/>
          </a:xfrm>
        </p:spPr>
      </p:pic>
      <p:pic>
        <p:nvPicPr>
          <p:cNvPr id="11" name="Content Placeholder 10"/>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55473" y="1583473"/>
            <a:ext cx="5709502" cy="4973443"/>
          </a:xfrm>
        </p:spPr>
      </p:pic>
    </p:spTree>
    <p:extLst>
      <p:ext uri="{BB962C8B-B14F-4D97-AF65-F5344CB8AC3E}">
        <p14:creationId xmlns:p14="http://schemas.microsoft.com/office/powerpoint/2010/main" val="37794436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211" y="440018"/>
            <a:ext cx="9404723" cy="783664"/>
          </a:xfrm>
        </p:spPr>
        <p:txBody>
          <a:bodyPr/>
          <a:lstStyle/>
          <a:p>
            <a:r>
              <a:rPr lang="en-US" sz="2800" dirty="0">
                <a:solidFill>
                  <a:srgbClr val="FFFF00"/>
                </a:solidFill>
                <a:latin typeface="Candara" panose="020E0502030303020204" pitchFamily="34" charset="0"/>
              </a:rPr>
              <a:t>I</a:t>
            </a:r>
            <a:r>
              <a:rPr lang="en-US" sz="2800" dirty="0" smtClean="0">
                <a:solidFill>
                  <a:srgbClr val="FFFF00"/>
                </a:solidFill>
                <a:latin typeface="Candara" panose="020E0502030303020204" pitchFamily="34" charset="0"/>
              </a:rPr>
              <a:t>nfrastructure image design</a:t>
            </a:r>
            <a:endParaRPr lang="en-US" sz="2800"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8419" y="1223682"/>
            <a:ext cx="5575609" cy="5444747"/>
          </a:xfrm>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11514" y="1223683"/>
            <a:ext cx="5875686" cy="5444746"/>
          </a:xfrm>
        </p:spPr>
      </p:pic>
    </p:spTree>
    <p:extLst>
      <p:ext uri="{BB962C8B-B14F-4D97-AF65-F5344CB8AC3E}">
        <p14:creationId xmlns:p14="http://schemas.microsoft.com/office/powerpoint/2010/main" val="28478343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692" y="156117"/>
            <a:ext cx="10438201" cy="1137424"/>
          </a:xfrm>
        </p:spPr>
        <p:txBody>
          <a:bodyPr/>
          <a:lstStyle/>
          <a:p>
            <a:r>
              <a:rPr lang="en-US" sz="4400" dirty="0" smtClean="0">
                <a:solidFill>
                  <a:srgbClr val="FFFF00"/>
                </a:solidFill>
                <a:latin typeface="Candara" panose="020E0502030303020204" pitchFamily="34" charset="0"/>
              </a:rPr>
              <a:t>GiraICT Multipoint Platform Vs Traditional Computing Platform..</a:t>
            </a:r>
            <a:endParaRPr lang="en-US" sz="4400" dirty="0">
              <a:solidFill>
                <a:srgbClr val="FFFF00"/>
              </a:solidFill>
              <a:latin typeface="Candara" panose="020E0502030303020204" pitchFamily="34" charset="0"/>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973583294"/>
              </p:ext>
            </p:extLst>
          </p:nvPr>
        </p:nvGraphicFramePr>
        <p:xfrm>
          <a:off x="267629" y="1578417"/>
          <a:ext cx="11418848" cy="5123466"/>
        </p:xfrm>
        <a:graphic>
          <a:graphicData uri="http://schemas.openxmlformats.org/drawingml/2006/table">
            <a:tbl>
              <a:tblPr firstRow="1" bandRow="1">
                <a:tableStyleId>{37CE84F3-28C3-443E-9E96-99CF82512B78}</a:tableStyleId>
              </a:tblPr>
              <a:tblGrid>
                <a:gridCol w="5709424"/>
                <a:gridCol w="5709424"/>
              </a:tblGrid>
              <a:tr h="673386">
                <a:tc>
                  <a:txBody>
                    <a:bodyPr/>
                    <a:lstStyle/>
                    <a:p>
                      <a:r>
                        <a:rPr lang="en-US" sz="2400" b="0" dirty="0" smtClean="0">
                          <a:latin typeface="Candara" panose="020E0502030303020204" pitchFamily="34" charset="0"/>
                        </a:rPr>
                        <a:t>GiraICT Multipoint Platform</a:t>
                      </a:r>
                      <a:endParaRPr lang="en-US" sz="2400" b="0" dirty="0">
                        <a:latin typeface="Candara" panose="020E0502030303020204" pitchFamily="34" charset="0"/>
                      </a:endParaRPr>
                    </a:p>
                  </a:txBody>
                  <a:tcPr>
                    <a:solidFill>
                      <a:schemeClr val="bg2">
                        <a:lumMod val="50000"/>
                      </a:schemeClr>
                    </a:solidFill>
                  </a:tcPr>
                </a:tc>
                <a:tc>
                  <a:txBody>
                    <a:bodyPr/>
                    <a:lstStyle/>
                    <a:p>
                      <a:r>
                        <a:rPr lang="en-US" sz="2400" b="0" dirty="0" smtClean="0">
                          <a:latin typeface="Candara" panose="020E0502030303020204" pitchFamily="34" charset="0"/>
                        </a:rPr>
                        <a:t>Traditional PC Workstation</a:t>
                      </a:r>
                      <a:endParaRPr lang="en-US" sz="2400" b="0" dirty="0">
                        <a:latin typeface="Candara" panose="020E0502030303020204" pitchFamily="34" charset="0"/>
                      </a:endParaRPr>
                    </a:p>
                  </a:txBody>
                  <a:tcPr>
                    <a:solidFill>
                      <a:schemeClr val="bg2">
                        <a:lumMod val="50000"/>
                      </a:schemeClr>
                    </a:solidFill>
                  </a:tcPr>
                </a:tc>
              </a:tr>
              <a:tr h="962171">
                <a:tc>
                  <a:txBody>
                    <a:bodyPr/>
                    <a:lstStyle/>
                    <a:p>
                      <a:r>
                        <a:rPr lang="en-US" sz="2000" b="1" kern="1200" dirty="0" smtClean="0">
                          <a:solidFill>
                            <a:schemeClr val="bg1"/>
                          </a:solidFill>
                          <a:effectLst/>
                          <a:latin typeface="Candara" panose="020E0502030303020204" pitchFamily="34" charset="0"/>
                          <a:ea typeface="+mn-ea"/>
                          <a:cs typeface="+mn-cs"/>
                        </a:rPr>
                        <a:t>* Reduce hardware cost and complexity:</a:t>
                      </a:r>
                    </a:p>
                    <a:p>
                      <a:r>
                        <a:rPr lang="en-US" sz="2000" kern="1200" dirty="0" smtClean="0">
                          <a:solidFill>
                            <a:schemeClr val="lt1"/>
                          </a:solidFill>
                          <a:effectLst/>
                          <a:latin typeface="Candara" panose="020E0502030303020204" pitchFamily="34" charset="0"/>
                          <a:ea typeface="+mn-ea"/>
                          <a:cs typeface="+mn-cs"/>
                        </a:rPr>
                        <a:t>One server + Multiple monitors depending on your option of your choice (40 or 20)</a:t>
                      </a:r>
                      <a:endParaRPr lang="en-US" sz="2000" b="0" dirty="0">
                        <a:latin typeface="Candara" panose="020E0502030303020204" pitchFamily="34" charset="0"/>
                      </a:endParaRPr>
                    </a:p>
                  </a:txBody>
                  <a:tcPr/>
                </a:tc>
                <a:tc>
                  <a:txBody>
                    <a:bodyPr/>
                    <a:lstStyle/>
                    <a:p>
                      <a:r>
                        <a:rPr lang="en-US" sz="2000" b="1" kern="1200" dirty="0" smtClean="0">
                          <a:solidFill>
                            <a:schemeClr val="bg1"/>
                          </a:solidFill>
                          <a:effectLst/>
                          <a:latin typeface="Candara" panose="020E0502030303020204" pitchFamily="34" charset="0"/>
                          <a:ea typeface="+mn-ea"/>
                          <a:cs typeface="+mn-cs"/>
                        </a:rPr>
                        <a:t>* Hardware cost and complexity:</a:t>
                      </a:r>
                    </a:p>
                    <a:p>
                      <a:r>
                        <a:rPr lang="en-US" sz="1800" kern="1200" dirty="0" smtClean="0">
                          <a:solidFill>
                            <a:schemeClr val="lt1"/>
                          </a:solidFill>
                          <a:effectLst/>
                          <a:latin typeface="Candara" panose="020E0502030303020204" pitchFamily="34" charset="0"/>
                          <a:ea typeface="+mn-ea"/>
                          <a:cs typeface="+mn-cs"/>
                        </a:rPr>
                        <a:t> No server included hence need for multiple CPUs working independently.</a:t>
                      </a:r>
                      <a:endParaRPr lang="en-US" sz="2400" b="0" dirty="0">
                        <a:latin typeface="Candara" panose="020E0502030303020204" pitchFamily="34" charset="0"/>
                      </a:endParaRPr>
                    </a:p>
                  </a:txBody>
                  <a:tcPr/>
                </a:tc>
              </a:tr>
              <a:tr h="1492777">
                <a:tc>
                  <a:txBody>
                    <a:bodyPr/>
                    <a:lstStyle/>
                    <a:p>
                      <a:r>
                        <a:rPr lang="en-US" sz="2000" b="1" kern="1200" dirty="0" smtClean="0">
                          <a:solidFill>
                            <a:schemeClr val="bg1"/>
                          </a:solidFill>
                          <a:effectLst/>
                          <a:latin typeface="Candara" panose="020E0502030303020204" pitchFamily="34" charset="0"/>
                          <a:ea typeface="+mn-ea"/>
                          <a:cs typeface="+mn-cs"/>
                        </a:rPr>
                        <a:t>* Reduce expensive licensing costs</a:t>
                      </a:r>
                      <a:r>
                        <a:rPr lang="en-US" sz="1800" kern="1200" dirty="0" smtClean="0">
                          <a:solidFill>
                            <a:schemeClr val="lt1"/>
                          </a:solidFill>
                          <a:effectLst/>
                          <a:latin typeface="Candara" panose="020E0502030303020204" pitchFamily="34" charset="0"/>
                          <a:ea typeface="+mn-ea"/>
                          <a:cs typeface="+mn-cs"/>
                        </a:rPr>
                        <a:t>:</a:t>
                      </a:r>
                    </a:p>
                    <a:p>
                      <a:r>
                        <a:rPr lang="en-US" sz="1800" kern="1200" dirty="0" smtClean="0">
                          <a:solidFill>
                            <a:schemeClr val="lt1"/>
                          </a:solidFill>
                          <a:effectLst/>
                          <a:latin typeface="Candara" panose="020E0502030303020204" pitchFamily="34" charset="0"/>
                          <a:ea typeface="+mn-ea"/>
                          <a:cs typeface="+mn-cs"/>
                        </a:rPr>
                        <a:t>Reduced volume license expense</a:t>
                      </a:r>
                    </a:p>
                    <a:p>
                      <a:r>
                        <a:rPr lang="en-US" sz="1800" kern="1200" dirty="0" smtClean="0">
                          <a:solidFill>
                            <a:schemeClr val="lt1"/>
                          </a:solidFill>
                          <a:effectLst/>
                          <a:latin typeface="Candara" panose="020E0502030303020204" pitchFamily="34" charset="0"/>
                          <a:ea typeface="+mn-ea"/>
                          <a:cs typeface="+mn-cs"/>
                        </a:rPr>
                        <a:t>since you get 1 license for a set of (20</a:t>
                      </a:r>
                    </a:p>
                    <a:p>
                      <a:r>
                        <a:rPr lang="en-US" sz="1800" kern="1200" dirty="0" smtClean="0">
                          <a:solidFill>
                            <a:schemeClr val="lt1"/>
                          </a:solidFill>
                          <a:effectLst/>
                          <a:latin typeface="Candara" panose="020E0502030303020204" pitchFamily="34" charset="0"/>
                          <a:ea typeface="+mn-ea"/>
                          <a:cs typeface="+mn-cs"/>
                        </a:rPr>
                        <a:t>clients) supposedly CPU by 80%</a:t>
                      </a:r>
                    </a:p>
                    <a:p>
                      <a:endParaRPr lang="en-US" sz="2400" b="0" dirty="0">
                        <a:latin typeface="Candara" panose="020E0502030303020204" pitchFamily="34" charset="0"/>
                      </a:endParaRPr>
                    </a:p>
                  </a:txBody>
                  <a:tcPr/>
                </a:tc>
                <a:tc>
                  <a:txBody>
                    <a:bodyPr/>
                    <a:lstStyle/>
                    <a:p>
                      <a:r>
                        <a:rPr lang="en-US" sz="2000" b="1" kern="1200" dirty="0" smtClean="0">
                          <a:solidFill>
                            <a:schemeClr val="bg1"/>
                          </a:solidFill>
                          <a:effectLst/>
                          <a:latin typeface="Candara" panose="020E0502030303020204" pitchFamily="34" charset="0"/>
                          <a:ea typeface="+mn-ea"/>
                          <a:cs typeface="+mn-cs"/>
                        </a:rPr>
                        <a:t>* Expensive licensing costs: </a:t>
                      </a:r>
                    </a:p>
                    <a:p>
                      <a:r>
                        <a:rPr lang="en-US" sz="1800" kern="1200" dirty="0" smtClean="0">
                          <a:solidFill>
                            <a:schemeClr val="lt1"/>
                          </a:solidFill>
                          <a:effectLst/>
                          <a:latin typeface="Candara" panose="020E0502030303020204" pitchFamily="34" charset="0"/>
                          <a:ea typeface="+mn-ea"/>
                          <a:cs typeface="+mn-cs"/>
                        </a:rPr>
                        <a:t>Since each CPU requires an OS, then the license will depend on how many are involved.</a:t>
                      </a:r>
                      <a:endParaRPr lang="en-US" sz="2400" b="0" dirty="0">
                        <a:latin typeface="Candara" panose="020E0502030303020204" pitchFamily="34" charset="0"/>
                      </a:endParaRPr>
                    </a:p>
                  </a:txBody>
                  <a:tcPr/>
                </a:tc>
              </a:tr>
              <a:tr h="1487655">
                <a:tc>
                  <a:txBody>
                    <a:bodyPr/>
                    <a:lstStyle/>
                    <a:p>
                      <a:r>
                        <a:rPr lang="en-US" sz="2000" b="1" kern="1200" dirty="0" smtClean="0">
                          <a:solidFill>
                            <a:schemeClr val="bg1"/>
                          </a:solidFill>
                          <a:effectLst/>
                          <a:latin typeface="Candara" panose="020E0502030303020204" pitchFamily="34" charset="0"/>
                          <a:ea typeface="+mn-ea"/>
                          <a:cs typeface="+mn-cs"/>
                        </a:rPr>
                        <a:t>* High Performance:</a:t>
                      </a:r>
                    </a:p>
                    <a:p>
                      <a:r>
                        <a:rPr lang="en-US" sz="1800" kern="1200" dirty="0" smtClean="0">
                          <a:solidFill>
                            <a:schemeClr val="lt1"/>
                          </a:solidFill>
                          <a:effectLst/>
                          <a:latin typeface="Candara" panose="020E0502030303020204" pitchFamily="34" charset="0"/>
                          <a:ea typeface="+mn-ea"/>
                          <a:cs typeface="+mn-cs"/>
                        </a:rPr>
                        <a:t>Since the systems is running one only</a:t>
                      </a:r>
                    </a:p>
                    <a:p>
                      <a:r>
                        <a:rPr lang="en-US" sz="1800" kern="1200" dirty="0" smtClean="0">
                          <a:solidFill>
                            <a:schemeClr val="lt1"/>
                          </a:solidFill>
                          <a:effectLst/>
                          <a:latin typeface="Candara" panose="020E0502030303020204" pitchFamily="34" charset="0"/>
                          <a:ea typeface="+mn-ea"/>
                          <a:cs typeface="+mn-cs"/>
                        </a:rPr>
                        <a:t>One platform, that even safer and reliable due to a processor that is designed to accumulate a heavy amount of work produced by the server.</a:t>
                      </a:r>
                    </a:p>
                    <a:p>
                      <a:endParaRPr lang="en-US" sz="2400" b="0" dirty="0">
                        <a:latin typeface="Candara" panose="020E0502030303020204" pitchFamily="34" charset="0"/>
                      </a:endParaRPr>
                    </a:p>
                  </a:txBody>
                  <a:tcPr/>
                </a:tc>
                <a:tc>
                  <a:txBody>
                    <a:bodyPr/>
                    <a:lstStyle/>
                    <a:p>
                      <a:pPr marL="0" marR="0">
                        <a:spcBef>
                          <a:spcPts val="0"/>
                        </a:spcBef>
                        <a:spcAft>
                          <a:spcPts val="0"/>
                        </a:spcAft>
                      </a:pPr>
                      <a:r>
                        <a:rPr lang="en-US" sz="2000" b="1" dirty="0">
                          <a:solidFill>
                            <a:schemeClr val="bg1"/>
                          </a:solidFill>
                          <a:effectLst/>
                          <a:latin typeface="Candara" panose="020E0502030303020204" pitchFamily="34" charset="0"/>
                          <a:ea typeface="Calibri" panose="020F0502020204030204" pitchFamily="34" charset="0"/>
                          <a:cs typeface="Times New Roman" panose="02020603050405020304" pitchFamily="18" charset="0"/>
                        </a:rPr>
                        <a:t>* Low Performance:</a:t>
                      </a:r>
                    </a:p>
                    <a:p>
                      <a:pPr marL="0" marR="0">
                        <a:spcBef>
                          <a:spcPts val="0"/>
                        </a:spcBef>
                        <a:spcAft>
                          <a:spcPts val="0"/>
                        </a:spcAft>
                      </a:pPr>
                      <a:r>
                        <a:rPr lang="en-US" sz="1800" dirty="0">
                          <a:effectLst/>
                          <a:latin typeface="Candara" panose="020E0502030303020204" pitchFamily="34" charset="0"/>
                          <a:ea typeface="Calibri" panose="020F0502020204030204" pitchFamily="34" charset="0"/>
                          <a:cs typeface="Times New Roman" panose="02020603050405020304" pitchFamily="18" charset="0"/>
                        </a:rPr>
                        <a:t>Here each CPU has its own defined processor that works independently on each machine thus less performance depending on work flow individually.</a:t>
                      </a:r>
                    </a:p>
                  </a:txBody>
                  <a:tcPr marL="68580" marR="68580" marT="0" marB="0"/>
                </a:tc>
              </a:tr>
            </a:tbl>
          </a:graphicData>
        </a:graphic>
      </p:graphicFrame>
    </p:spTree>
    <p:extLst>
      <p:ext uri="{BB962C8B-B14F-4D97-AF65-F5344CB8AC3E}">
        <p14:creationId xmlns:p14="http://schemas.microsoft.com/office/powerpoint/2010/main" val="28362295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573243706"/>
              </p:ext>
            </p:extLst>
          </p:nvPr>
        </p:nvGraphicFramePr>
        <p:xfrm>
          <a:off x="620710" y="1320800"/>
          <a:ext cx="10817344" cy="4864781"/>
        </p:xfrm>
        <a:graphic>
          <a:graphicData uri="http://schemas.openxmlformats.org/drawingml/2006/table">
            <a:tbl>
              <a:tblPr firstRow="1" bandRow="1">
                <a:tableStyleId>{37CE84F3-28C3-443E-9E96-99CF82512B78}</a:tableStyleId>
              </a:tblPr>
              <a:tblGrid>
                <a:gridCol w="5408672"/>
                <a:gridCol w="5408672"/>
              </a:tblGrid>
              <a:tr h="1007063">
                <a:tc>
                  <a:txBody>
                    <a:bodyPr/>
                    <a:lstStyle/>
                    <a:p>
                      <a:r>
                        <a:rPr lang="en-US" sz="2400" dirty="0" smtClean="0">
                          <a:latin typeface="Candara" panose="020E0502030303020204" pitchFamily="34" charset="0"/>
                        </a:rPr>
                        <a:t>GiraICT Multipoint Platform</a:t>
                      </a:r>
                      <a:endParaRPr lang="en-US" sz="2400" b="0" dirty="0">
                        <a:latin typeface="Candara" panose="020E0502030303020204" pitchFamily="34" charset="0"/>
                      </a:endParaRPr>
                    </a:p>
                  </a:txBody>
                  <a:tcPr>
                    <a:solidFill>
                      <a:schemeClr val="bg2">
                        <a:lumMod val="50000"/>
                      </a:schemeClr>
                    </a:solidFill>
                  </a:tcPr>
                </a:tc>
                <a:tc>
                  <a:txBody>
                    <a:bodyPr/>
                    <a:lstStyle/>
                    <a:p>
                      <a:r>
                        <a:rPr lang="en-US" sz="2400" dirty="0" smtClean="0">
                          <a:latin typeface="Candara" panose="020E0502030303020204" pitchFamily="34" charset="0"/>
                        </a:rPr>
                        <a:t>Traditional Computing Platform</a:t>
                      </a:r>
                      <a:endParaRPr lang="en-US" sz="2400" b="0" dirty="0">
                        <a:latin typeface="Candara" panose="020E0502030303020204" pitchFamily="34" charset="0"/>
                      </a:endParaRPr>
                    </a:p>
                  </a:txBody>
                  <a:tcPr>
                    <a:solidFill>
                      <a:schemeClr val="bg2">
                        <a:lumMod val="50000"/>
                      </a:schemeClr>
                    </a:solidFill>
                  </a:tcPr>
                </a:tc>
              </a:tr>
              <a:tr h="1928859">
                <a:tc>
                  <a:txBody>
                    <a:bodyPr/>
                    <a:lstStyle/>
                    <a:p>
                      <a:r>
                        <a:rPr lang="en-US" sz="2000" b="1" kern="1200" dirty="0" smtClean="0">
                          <a:solidFill>
                            <a:schemeClr val="bg1"/>
                          </a:solidFill>
                          <a:effectLst/>
                          <a:latin typeface="Candara" panose="020E0502030303020204" pitchFamily="34" charset="0"/>
                          <a:ea typeface="+mn-ea"/>
                          <a:cs typeface="+mn-cs"/>
                        </a:rPr>
                        <a:t>* Independent stations location:</a:t>
                      </a:r>
                    </a:p>
                    <a:p>
                      <a:r>
                        <a:rPr lang="en-US" sz="1800" kern="1200" dirty="0" smtClean="0">
                          <a:solidFill>
                            <a:schemeClr val="lt1"/>
                          </a:solidFill>
                          <a:effectLst/>
                          <a:latin typeface="Candara" panose="020E0502030303020204" pitchFamily="34" charset="0"/>
                          <a:ea typeface="+mn-ea"/>
                          <a:cs typeface="+mn-cs"/>
                        </a:rPr>
                        <a:t>Here monitors can be located</a:t>
                      </a:r>
                    </a:p>
                    <a:p>
                      <a:r>
                        <a:rPr lang="en-US" sz="1800" kern="1200" dirty="0" smtClean="0">
                          <a:solidFill>
                            <a:schemeClr val="lt1"/>
                          </a:solidFill>
                          <a:effectLst/>
                          <a:latin typeface="Candara" panose="020E0502030303020204" pitchFamily="34" charset="0"/>
                          <a:ea typeface="+mn-ea"/>
                          <a:cs typeface="+mn-cs"/>
                        </a:rPr>
                        <a:t>anywhere as long as they are assigned</a:t>
                      </a:r>
                    </a:p>
                    <a:p>
                      <a:r>
                        <a:rPr lang="en-US" sz="1800" kern="1200" dirty="0" smtClean="0">
                          <a:solidFill>
                            <a:schemeClr val="lt1"/>
                          </a:solidFill>
                          <a:effectLst/>
                          <a:latin typeface="Candara" panose="020E0502030303020204" pitchFamily="34" charset="0"/>
                          <a:ea typeface="+mn-ea"/>
                          <a:cs typeface="+mn-cs"/>
                        </a:rPr>
                        <a:t>to the server and can work even</a:t>
                      </a:r>
                    </a:p>
                    <a:p>
                      <a:r>
                        <a:rPr lang="en-US" sz="1800" kern="1200" dirty="0" smtClean="0">
                          <a:solidFill>
                            <a:schemeClr val="lt1"/>
                          </a:solidFill>
                          <a:effectLst/>
                          <a:latin typeface="Candara" panose="020E0502030303020204" pitchFamily="34" charset="0"/>
                          <a:ea typeface="+mn-ea"/>
                          <a:cs typeface="+mn-cs"/>
                        </a:rPr>
                        <a:t>virtually. </a:t>
                      </a:r>
                      <a:endParaRPr lang="en-US" dirty="0">
                        <a:latin typeface="Candara" panose="020E0502030303020204" pitchFamily="34" charset="0"/>
                      </a:endParaRPr>
                    </a:p>
                  </a:txBody>
                  <a:tcPr/>
                </a:tc>
                <a:tc>
                  <a:txBody>
                    <a:bodyPr/>
                    <a:lstStyle/>
                    <a:p>
                      <a:r>
                        <a:rPr lang="en-US" sz="2000" b="1" kern="1200" dirty="0" smtClean="0">
                          <a:solidFill>
                            <a:schemeClr val="bg1"/>
                          </a:solidFill>
                          <a:effectLst/>
                          <a:latin typeface="Candara" panose="020E0502030303020204" pitchFamily="34" charset="0"/>
                          <a:ea typeface="+mn-ea"/>
                          <a:cs typeface="+mn-cs"/>
                        </a:rPr>
                        <a:t>* Attached location of station: </a:t>
                      </a:r>
                    </a:p>
                    <a:p>
                      <a:r>
                        <a:rPr lang="en-US" sz="1800" kern="1200" dirty="0" smtClean="0">
                          <a:solidFill>
                            <a:schemeClr val="lt1"/>
                          </a:solidFill>
                          <a:effectLst/>
                          <a:latin typeface="Candara" panose="020E0502030303020204" pitchFamily="34" charset="0"/>
                          <a:ea typeface="+mn-ea"/>
                          <a:cs typeface="+mn-cs"/>
                        </a:rPr>
                        <a:t>Machines location matters very much here since there need to be available in line with the structure of Networking in place. All in one place making it easily interrupted in case of LAN orientation.</a:t>
                      </a:r>
                      <a:endParaRPr lang="en-US" dirty="0">
                        <a:latin typeface="Candara" panose="020E0502030303020204" pitchFamily="34" charset="0"/>
                      </a:endParaRPr>
                    </a:p>
                  </a:txBody>
                  <a:tcPr/>
                </a:tc>
              </a:tr>
              <a:tr h="1928859">
                <a:tc>
                  <a:txBody>
                    <a:bodyPr/>
                    <a:lstStyle/>
                    <a:p>
                      <a:r>
                        <a:rPr lang="en-US" sz="2000" b="1" kern="1200" dirty="0" smtClean="0">
                          <a:solidFill>
                            <a:schemeClr val="bg1"/>
                          </a:solidFill>
                          <a:effectLst/>
                          <a:latin typeface="Candara" panose="020E0502030303020204" pitchFamily="34" charset="0"/>
                          <a:ea typeface="+mn-ea"/>
                          <a:cs typeface="+mn-cs"/>
                        </a:rPr>
                        <a:t>* Electrical Savings:</a:t>
                      </a:r>
                    </a:p>
                    <a:p>
                      <a:r>
                        <a:rPr lang="en-US" sz="1800" kern="1200" dirty="0" smtClean="0">
                          <a:solidFill>
                            <a:schemeClr val="lt1"/>
                          </a:solidFill>
                          <a:effectLst/>
                          <a:latin typeface="Candara" panose="020E0502030303020204" pitchFamily="34" charset="0"/>
                          <a:ea typeface="+mn-ea"/>
                          <a:cs typeface="+mn-cs"/>
                        </a:rPr>
                        <a:t>Zero client devices consume 3W of</a:t>
                      </a:r>
                    </a:p>
                    <a:p>
                      <a:r>
                        <a:rPr lang="en-US" sz="1800" kern="1200" dirty="0" smtClean="0">
                          <a:solidFill>
                            <a:schemeClr val="lt1"/>
                          </a:solidFill>
                          <a:effectLst/>
                          <a:latin typeface="Candara" panose="020E0502030303020204" pitchFamily="34" charset="0"/>
                          <a:ea typeface="+mn-ea"/>
                          <a:cs typeface="+mn-cs"/>
                        </a:rPr>
                        <a:t>power</a:t>
                      </a:r>
                      <a:r>
                        <a:rPr lang="en-US" sz="1800" kern="1200" baseline="0" dirty="0" smtClean="0">
                          <a:solidFill>
                            <a:schemeClr val="lt1"/>
                          </a:solidFill>
                          <a:effectLst/>
                          <a:latin typeface="Candara" panose="020E0502030303020204" pitchFamily="34" charset="0"/>
                          <a:ea typeface="+mn-ea"/>
                          <a:cs typeface="+mn-cs"/>
                        </a:rPr>
                        <a:t> </a:t>
                      </a:r>
                      <a:r>
                        <a:rPr lang="en-US" sz="1800" kern="1200" dirty="0" smtClean="0">
                          <a:solidFill>
                            <a:schemeClr val="lt1"/>
                          </a:solidFill>
                          <a:effectLst/>
                          <a:latin typeface="Candara" panose="020E0502030303020204" pitchFamily="34" charset="0"/>
                          <a:ea typeface="+mn-ea"/>
                          <a:cs typeface="+mn-cs"/>
                        </a:rPr>
                        <a:t>and can last as long as 10</a:t>
                      </a:r>
                    </a:p>
                    <a:p>
                      <a:r>
                        <a:rPr lang="en-US" sz="1800" kern="1200" dirty="0" smtClean="0">
                          <a:solidFill>
                            <a:schemeClr val="lt1"/>
                          </a:solidFill>
                          <a:effectLst/>
                          <a:latin typeface="Candara" panose="020E0502030303020204" pitchFamily="34" charset="0"/>
                          <a:ea typeface="+mn-ea"/>
                          <a:cs typeface="+mn-cs"/>
                        </a:rPr>
                        <a:t>Years.</a:t>
                      </a:r>
                    </a:p>
                    <a:p>
                      <a:endParaRPr lang="en-US" dirty="0">
                        <a:latin typeface="Candara" panose="020E0502030303020204" pitchFamily="34" charset="0"/>
                      </a:endParaRPr>
                    </a:p>
                  </a:txBody>
                  <a:tcPr/>
                </a:tc>
                <a:tc>
                  <a:txBody>
                    <a:bodyPr/>
                    <a:lstStyle/>
                    <a:p>
                      <a:r>
                        <a:rPr lang="en-US" sz="2000" b="1" kern="1200" dirty="0" smtClean="0">
                          <a:solidFill>
                            <a:schemeClr val="bg1"/>
                          </a:solidFill>
                          <a:effectLst/>
                          <a:latin typeface="Candara" panose="020E0502030303020204" pitchFamily="34" charset="0"/>
                          <a:ea typeface="+mn-ea"/>
                          <a:cs typeface="+mn-cs"/>
                        </a:rPr>
                        <a:t>* Electrical Savings:</a:t>
                      </a:r>
                    </a:p>
                    <a:p>
                      <a:r>
                        <a:rPr lang="en-US" sz="1800" kern="1200" dirty="0" smtClean="0">
                          <a:solidFill>
                            <a:schemeClr val="lt1"/>
                          </a:solidFill>
                          <a:effectLst/>
                          <a:latin typeface="Candara" panose="020E0502030303020204" pitchFamily="34" charset="0"/>
                          <a:ea typeface="+mn-ea"/>
                          <a:cs typeface="+mn-cs"/>
                        </a:rPr>
                        <a:t>Here it is very had to maintain a steady power consumption since very machine machines are involved.</a:t>
                      </a:r>
                      <a:endParaRPr lang="en-US" dirty="0">
                        <a:latin typeface="Candara" panose="020E0502030303020204" pitchFamily="34" charset="0"/>
                      </a:endParaRPr>
                    </a:p>
                  </a:txBody>
                  <a:tcPr/>
                </a:tc>
              </a:tr>
            </a:tbl>
          </a:graphicData>
        </a:graphic>
      </p:graphicFrame>
    </p:spTree>
    <p:extLst>
      <p:ext uri="{BB962C8B-B14F-4D97-AF65-F5344CB8AC3E}">
        <p14:creationId xmlns:p14="http://schemas.microsoft.com/office/powerpoint/2010/main" val="37651832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5065" y="2410415"/>
            <a:ext cx="4117120" cy="1189552"/>
          </a:xfrm>
          <a:effectLst>
            <a:innerShdw blurRad="63500" dist="50800" dir="8100000">
              <a:prstClr val="black">
                <a:alpha val="50000"/>
              </a:prstClr>
            </a:innerShdw>
          </a:effectLst>
        </p:spPr>
        <p:txBody>
          <a:bodyPr/>
          <a:lstStyle/>
          <a:p>
            <a:r>
              <a:rPr lang="en-US" dirty="0" smtClean="0">
                <a:solidFill>
                  <a:schemeClr val="bg1">
                    <a:lumMod val="85000"/>
                    <a:lumOff val="15000"/>
                  </a:schemeClr>
                </a:solidFill>
                <a:effectLst>
                  <a:outerShdw blurRad="38100" dist="38100" dir="2700000" algn="tl">
                    <a:srgbClr val="000000">
                      <a:alpha val="43137"/>
                    </a:srgbClr>
                  </a:outerShdw>
                </a:effectLst>
                <a:latin typeface="Candara" panose="020E0502030303020204" pitchFamily="34" charset="0"/>
              </a:rPr>
              <a:t>Data systems Ltd</a:t>
            </a:r>
            <a:r>
              <a:rPr lang="en-US" dirty="0" smtClean="0">
                <a:solidFill>
                  <a:srgbClr val="C00000"/>
                </a:solidFill>
                <a:effectLst>
                  <a:outerShdw blurRad="38100" dist="38100" dir="2700000" algn="tl">
                    <a:srgbClr val="000000">
                      <a:alpha val="43137"/>
                    </a:srgbClr>
                  </a:outerShdw>
                </a:effectLst>
                <a:latin typeface="Candara" panose="020E0502030303020204" pitchFamily="34" charset="0"/>
              </a:rPr>
              <a:t/>
            </a:r>
            <a:br>
              <a:rPr lang="en-US" dirty="0" smtClean="0">
                <a:solidFill>
                  <a:srgbClr val="C00000"/>
                </a:solidFill>
                <a:effectLst>
                  <a:outerShdw blurRad="38100" dist="38100" dir="2700000" algn="tl">
                    <a:srgbClr val="000000">
                      <a:alpha val="43137"/>
                    </a:srgbClr>
                  </a:outerShdw>
                </a:effectLst>
                <a:latin typeface="Candara" panose="020E0502030303020204" pitchFamily="34" charset="0"/>
              </a:rPr>
            </a:br>
            <a:r>
              <a:rPr lang="en-US" sz="3600" dirty="0" smtClean="0">
                <a:solidFill>
                  <a:srgbClr val="FFFF00"/>
                </a:solidFill>
                <a:effectLst>
                  <a:outerShdw blurRad="38100" dist="38100" dir="2700000" algn="tl">
                    <a:srgbClr val="000000">
                      <a:alpha val="43137"/>
                    </a:srgbClr>
                  </a:outerShdw>
                </a:effectLst>
                <a:latin typeface="Candara" panose="020E0502030303020204" pitchFamily="34" charset="0"/>
              </a:rPr>
              <a:t>- GiraICT Project</a:t>
            </a:r>
            <a:endParaRPr lang="en-US" sz="3600" dirty="0">
              <a:solidFill>
                <a:srgbClr val="FFFF00"/>
              </a:solidFill>
              <a:effectLst>
                <a:outerShdw blurRad="38100" dist="38100" dir="2700000" algn="tl">
                  <a:srgbClr val="000000">
                    <a:alpha val="43137"/>
                  </a:srgbClr>
                </a:outerShdw>
              </a:effectLst>
              <a:latin typeface="Candara" panose="020E0502030303020204" pitchFamily="34" charset="0"/>
            </a:endParaRPr>
          </a:p>
        </p:txBody>
      </p:sp>
      <p:sp>
        <p:nvSpPr>
          <p:cNvPr id="6" name="Text Placeholder 5"/>
          <p:cNvSpPr>
            <a:spLocks noGrp="1"/>
          </p:cNvSpPr>
          <p:nvPr>
            <p:ph type="body" idx="1"/>
          </p:nvPr>
        </p:nvSpPr>
        <p:spPr>
          <a:xfrm>
            <a:off x="8674602" y="4304465"/>
            <a:ext cx="3003591" cy="807186"/>
          </a:xfrm>
        </p:spPr>
        <p:txBody>
          <a:bodyPr>
            <a:noAutofit/>
          </a:bodyPr>
          <a:lstStyle/>
          <a:p>
            <a:r>
              <a:rPr lang="en-US" dirty="0" smtClean="0">
                <a:solidFill>
                  <a:schemeClr val="tx1"/>
                </a:solidFill>
                <a:latin typeface="Candara" panose="020E0502030303020204" pitchFamily="34" charset="0"/>
              </a:rPr>
              <a:t>TELECOM House,</a:t>
            </a:r>
          </a:p>
          <a:p>
            <a:r>
              <a:rPr lang="en-US" dirty="0" smtClean="0">
                <a:solidFill>
                  <a:schemeClr val="tx1"/>
                </a:solidFill>
                <a:latin typeface="Candara" panose="020E0502030303020204" pitchFamily="34" charset="0"/>
              </a:rPr>
              <a:t>2</a:t>
            </a:r>
            <a:r>
              <a:rPr lang="en-US" baseline="30000" dirty="0" smtClean="0">
                <a:solidFill>
                  <a:schemeClr val="tx1"/>
                </a:solidFill>
                <a:latin typeface="Candara" panose="020E0502030303020204" pitchFamily="34" charset="0"/>
              </a:rPr>
              <a:t>nd</a:t>
            </a:r>
            <a:r>
              <a:rPr lang="en-US" dirty="0" smtClean="0">
                <a:solidFill>
                  <a:schemeClr val="tx1"/>
                </a:solidFill>
                <a:latin typeface="Candara" panose="020E0502030303020204" pitchFamily="34" charset="0"/>
              </a:rPr>
              <a:t> Floor.</a:t>
            </a:r>
            <a:endParaRPr lang="en-US" dirty="0">
              <a:solidFill>
                <a:schemeClr val="tx1"/>
              </a:solidFill>
              <a:latin typeface="Candara" panose="020E0502030303020204" pitchFamily="34" charset="0"/>
            </a:endParaRPr>
          </a:p>
        </p:txBody>
      </p:sp>
      <p:pic>
        <p:nvPicPr>
          <p:cNvPr id="5" name="Content Placeholder 4"/>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7895065" y="3896634"/>
            <a:ext cx="674169" cy="1215017"/>
          </a:xfrm>
        </p:spPr>
      </p:pic>
      <p:pic>
        <p:nvPicPr>
          <p:cNvPr id="7" name="Picture 6" descr="data sys logo web.jpg"/>
          <p:cNvPicPr>
            <a:picLocks noChangeAspect="1"/>
          </p:cNvPicPr>
          <p:nvPr/>
        </p:nvPicPr>
        <p:blipFill>
          <a:blip r:embed="rId3" cstate="print"/>
          <a:stretch>
            <a:fillRect/>
          </a:stretch>
        </p:blipFill>
        <p:spPr>
          <a:xfrm>
            <a:off x="240554" y="4951141"/>
            <a:ext cx="1365222" cy="1758195"/>
          </a:xfrm>
          <a:prstGeom prst="rect">
            <a:avLst/>
          </a:prstGeom>
        </p:spPr>
      </p:pic>
      <p:sp>
        <p:nvSpPr>
          <p:cNvPr id="8" name="Rectangle 7"/>
          <p:cNvSpPr/>
          <p:nvPr/>
        </p:nvSpPr>
        <p:spPr>
          <a:xfrm>
            <a:off x="8674603" y="5373061"/>
            <a:ext cx="5441795" cy="461665"/>
          </a:xfrm>
          <a:prstGeom prst="rect">
            <a:avLst/>
          </a:prstGeom>
        </p:spPr>
        <p:txBody>
          <a:bodyPr wrap="square">
            <a:spAutoFit/>
          </a:bodyPr>
          <a:lstStyle/>
          <a:p>
            <a:pPr>
              <a:buNone/>
            </a:pPr>
            <a:r>
              <a:rPr lang="en-US" sz="2400" u="sng" dirty="0" smtClean="0">
                <a:latin typeface="Candara" panose="020E0502030303020204" pitchFamily="34" charset="0"/>
                <a:hlinkClick r:id="rId4"/>
              </a:rPr>
              <a:t>http</a:t>
            </a:r>
            <a:r>
              <a:rPr lang="en-US" sz="2400" u="sng" dirty="0">
                <a:latin typeface="Candara" panose="020E0502030303020204" pitchFamily="34" charset="0"/>
                <a:hlinkClick r:id="rId4"/>
              </a:rPr>
              <a:t>://</a:t>
            </a:r>
            <a:r>
              <a:rPr lang="en-US" sz="2400" u="sng" dirty="0" smtClean="0">
                <a:latin typeface="Candara" panose="020E0502030303020204" pitchFamily="34" charset="0"/>
                <a:hlinkClick r:id="rId4"/>
              </a:rPr>
              <a:t>www.giraict.rw</a:t>
            </a:r>
            <a:endParaRPr lang="en-US" sz="2400" u="sng" dirty="0" smtClean="0">
              <a:latin typeface="Candara" panose="020E0502030303020204" pitchFamily="34" charset="0"/>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1072" y="5408318"/>
            <a:ext cx="743531" cy="421920"/>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9674" y="5959404"/>
            <a:ext cx="681259" cy="749932"/>
          </a:xfrm>
          <a:prstGeom prst="rect">
            <a:avLst/>
          </a:prstGeom>
        </p:spPr>
      </p:pic>
      <p:sp>
        <p:nvSpPr>
          <p:cNvPr id="13" name="Rectangle 12"/>
          <p:cNvSpPr/>
          <p:nvPr/>
        </p:nvSpPr>
        <p:spPr>
          <a:xfrm>
            <a:off x="8728771" y="6048379"/>
            <a:ext cx="1803699" cy="461665"/>
          </a:xfrm>
          <a:prstGeom prst="rect">
            <a:avLst/>
          </a:prstGeom>
        </p:spPr>
        <p:txBody>
          <a:bodyPr wrap="none">
            <a:spAutoFit/>
          </a:bodyPr>
          <a:lstStyle/>
          <a:p>
            <a:pPr>
              <a:buNone/>
            </a:pPr>
            <a:r>
              <a:rPr lang="en-US" sz="2400" dirty="0">
                <a:latin typeface="Candara" panose="020E0502030303020204" pitchFamily="34" charset="0"/>
              </a:rPr>
              <a:t>0788867992</a:t>
            </a:r>
          </a:p>
        </p:txBody>
      </p:sp>
      <p:sp>
        <p:nvSpPr>
          <p:cNvPr id="3" name="Rectangle 2"/>
          <p:cNvSpPr/>
          <p:nvPr/>
        </p:nvSpPr>
        <p:spPr>
          <a:xfrm>
            <a:off x="923165" y="1702529"/>
            <a:ext cx="6096000" cy="707886"/>
          </a:xfrm>
          <a:prstGeom prst="rect">
            <a:avLst/>
          </a:prstGeom>
        </p:spPr>
        <p:txBody>
          <a:bodyPr>
            <a:spAutoFit/>
          </a:bodyPr>
          <a:lstStyle/>
          <a:p>
            <a:r>
              <a:rPr lang="en-US" sz="40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andara" panose="020E0502030303020204" pitchFamily="34" charset="0"/>
              </a:rPr>
              <a:t>Contacts</a:t>
            </a:r>
            <a:endParaRPr lang="en-US" sz="4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6698211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TM04033917[[fn=Berlin]]</Template>
  <TotalTime>1803</TotalTime>
  <Words>1233</Words>
  <Application>Microsoft Office PowerPoint</Application>
  <PresentationFormat>Widescreen</PresentationFormat>
  <Paragraphs>115</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Candara</vt:lpstr>
      <vt:lpstr>Century Gothic</vt:lpstr>
      <vt:lpstr>Times New Roman</vt:lpstr>
      <vt:lpstr>Wingdings 3</vt:lpstr>
      <vt:lpstr>Ion</vt:lpstr>
      <vt:lpstr>DATA SYSTEMS/GIRAICT SKILLS AND EDUCATION PROGRAM. By: Nadia Uwamahoro Co-founder</vt:lpstr>
      <vt:lpstr>Content</vt:lpstr>
      <vt:lpstr>     DATA SYSTEMS LTD</vt:lpstr>
      <vt:lpstr>OVERVIEW OF ICT IN RWANDA</vt:lpstr>
      <vt:lpstr>RWANDA’S ICT COMPETITIVE ADVANTAGE </vt:lpstr>
      <vt:lpstr>MOBILE BROADBAND PENETRATION</vt:lpstr>
      <vt:lpstr>JOB CREATION VIA OUTSOURCING DIGITAL SERVICES</vt:lpstr>
      <vt:lpstr>JOB CREATION VIA OUTSOURCING DIGITAL SERVICES……</vt:lpstr>
      <vt:lpstr>ONE LAPTOP PER TEACHER …</vt:lpstr>
      <vt:lpstr>GIRAICT  PACKAGE FOR SCHOOL AND STUDENTS…</vt:lpstr>
      <vt:lpstr>Different solutions for SMES and Corporate… </vt:lpstr>
      <vt:lpstr>Images</vt:lpstr>
      <vt:lpstr>Office 365</vt:lpstr>
      <vt:lpstr>3D view </vt:lpstr>
      <vt:lpstr>Students in class..</vt:lpstr>
      <vt:lpstr>GiraICT Multipoint Platform - components:</vt:lpstr>
      <vt:lpstr>Image sketch, classroom interior design images..</vt:lpstr>
      <vt:lpstr>Drafted image &amp; photo</vt:lpstr>
      <vt:lpstr>Infrastructure image design</vt:lpstr>
      <vt:lpstr>GiraICT Multipoint Platform Vs Traditional Computing Platform..</vt:lpstr>
      <vt:lpstr>PowerPoint Presentation</vt:lpstr>
      <vt:lpstr>Data systems Ltd - GiraICT Project</vt:lpstr>
    </vt:vector>
  </TitlesOfParts>
  <Company>DATA Systems LTD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Kayonga Raul</dc:creator>
  <cp:lastModifiedBy>Sibanda, Simbarashe</cp:lastModifiedBy>
  <cp:revision>157</cp:revision>
  <dcterms:created xsi:type="dcterms:W3CDTF">2015-02-18T07:33:39Z</dcterms:created>
  <dcterms:modified xsi:type="dcterms:W3CDTF">2015-07-20T13:48:07Z</dcterms:modified>
</cp:coreProperties>
</file>