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ppt/charts/chart5.xml" ContentType="application/vnd.openxmlformats-officedocument.drawingml.chart+xml"/>
  <Override PartName="/ppt/theme/themeOverride5.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7" r:id="rId2"/>
  </p:sldMasterIdLst>
  <p:notesMasterIdLst>
    <p:notesMasterId r:id="rId25"/>
  </p:notesMasterIdLst>
  <p:sldIdLst>
    <p:sldId id="315" r:id="rId3"/>
    <p:sldId id="312" r:id="rId4"/>
    <p:sldId id="317" r:id="rId5"/>
    <p:sldId id="318" r:id="rId6"/>
    <p:sldId id="319" r:id="rId7"/>
    <p:sldId id="320" r:id="rId8"/>
    <p:sldId id="313" r:id="rId9"/>
    <p:sldId id="314" r:id="rId10"/>
    <p:sldId id="321" r:id="rId11"/>
    <p:sldId id="322" r:id="rId12"/>
    <p:sldId id="323" r:id="rId13"/>
    <p:sldId id="324" r:id="rId14"/>
    <p:sldId id="325" r:id="rId15"/>
    <p:sldId id="327" r:id="rId16"/>
    <p:sldId id="328" r:id="rId17"/>
    <p:sldId id="298" r:id="rId18"/>
    <p:sldId id="310" r:id="rId19"/>
    <p:sldId id="303" r:id="rId20"/>
    <p:sldId id="305" r:id="rId21"/>
    <p:sldId id="306" r:id="rId22"/>
    <p:sldId id="309" r:id="rId23"/>
    <p:sldId id="288"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A8EFF"/>
    <a:srgbClr val="3BB770"/>
    <a:srgbClr val="42B7A4"/>
    <a:srgbClr val="39B73A"/>
    <a:srgbClr val="86B78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6.7192937688344501E-2"/>
          <c:y val="3.3672391930733798E-2"/>
          <c:w val="0.36920324195586701"/>
          <c:h val="0.88209978738226502"/>
        </c:manualLayout>
      </c:layout>
      <c:barChart>
        <c:barDir val="col"/>
        <c:grouping val="clustered"/>
        <c:varyColors val="0"/>
        <c:ser>
          <c:idx val="0"/>
          <c:order val="0"/>
          <c:tx>
            <c:strRef>
              <c:f>Sheet1!$B$1</c:f>
              <c:strCache>
                <c:ptCount val="1"/>
                <c:pt idx="0">
                  <c:v>Programme Target</c:v>
                </c:pt>
              </c:strCache>
            </c:strRef>
          </c:tx>
          <c:invertIfNegative val="0"/>
          <c:dLbls>
            <c:dLblPos val="ctr"/>
            <c:showLegendKey val="0"/>
            <c:showVal val="1"/>
            <c:showCatName val="0"/>
            <c:showSerName val="0"/>
            <c:showPercent val="0"/>
            <c:showBubbleSize val="0"/>
            <c:showLeaderLines val="0"/>
          </c:dLbls>
          <c:cat>
            <c:strRef>
              <c:f>Sheet1!$A$2</c:f>
              <c:strCache>
                <c:ptCount val="1"/>
                <c:pt idx="0">
                  <c:v>Number of people benefitting from the Programme</c:v>
                </c:pt>
              </c:strCache>
            </c:strRef>
          </c:cat>
          <c:val>
            <c:numRef>
              <c:f>Sheet1!$B$2</c:f>
              <c:numCache>
                <c:formatCode>General</c:formatCode>
                <c:ptCount val="1"/>
                <c:pt idx="0">
                  <c:v>16000</c:v>
                </c:pt>
              </c:numCache>
            </c:numRef>
          </c:val>
        </c:ser>
        <c:ser>
          <c:idx val="1"/>
          <c:order val="1"/>
          <c:tx>
            <c:strRef>
              <c:f>Sheet1!$C$1</c:f>
              <c:strCache>
                <c:ptCount val="1"/>
                <c:pt idx="0">
                  <c:v>2014 Milestone</c:v>
                </c:pt>
              </c:strCache>
            </c:strRef>
          </c:tx>
          <c:invertIfNegative val="0"/>
          <c:dLbls>
            <c:dLblPos val="ctr"/>
            <c:showLegendKey val="0"/>
            <c:showVal val="1"/>
            <c:showCatName val="0"/>
            <c:showSerName val="0"/>
            <c:showPercent val="0"/>
            <c:showBubbleSize val="0"/>
            <c:showLeaderLines val="0"/>
          </c:dLbls>
          <c:cat>
            <c:strRef>
              <c:f>Sheet1!$A$2</c:f>
              <c:strCache>
                <c:ptCount val="1"/>
                <c:pt idx="0">
                  <c:v>Number of people benefitting from the Programme</c:v>
                </c:pt>
              </c:strCache>
            </c:strRef>
          </c:cat>
          <c:val>
            <c:numRef>
              <c:f>Sheet1!$C$2</c:f>
              <c:numCache>
                <c:formatCode>General</c:formatCode>
                <c:ptCount val="1"/>
                <c:pt idx="0">
                  <c:v>3000</c:v>
                </c:pt>
              </c:numCache>
            </c:numRef>
          </c:val>
        </c:ser>
        <c:ser>
          <c:idx val="2"/>
          <c:order val="2"/>
          <c:tx>
            <c:strRef>
              <c:f>Sheet1!$D$1</c:f>
              <c:strCache>
                <c:ptCount val="1"/>
                <c:pt idx="0">
                  <c:v>2014 Actual (Direct)</c:v>
                </c:pt>
              </c:strCache>
            </c:strRef>
          </c:tx>
          <c:invertIfNegative val="0"/>
          <c:dLbls>
            <c:dLblPos val="ctr"/>
            <c:showLegendKey val="0"/>
            <c:showVal val="1"/>
            <c:showCatName val="0"/>
            <c:showSerName val="0"/>
            <c:showPercent val="0"/>
            <c:showBubbleSize val="0"/>
            <c:showLeaderLines val="0"/>
          </c:dLbls>
          <c:cat>
            <c:strRef>
              <c:f>Sheet1!$A$2</c:f>
              <c:strCache>
                <c:ptCount val="1"/>
                <c:pt idx="0">
                  <c:v>Number of people benefitting from the Programme</c:v>
                </c:pt>
              </c:strCache>
            </c:strRef>
          </c:cat>
          <c:val>
            <c:numRef>
              <c:f>Sheet1!$D$2</c:f>
              <c:numCache>
                <c:formatCode>General</c:formatCode>
                <c:ptCount val="1"/>
                <c:pt idx="0">
                  <c:v>2699</c:v>
                </c:pt>
              </c:numCache>
            </c:numRef>
          </c:val>
        </c:ser>
        <c:dLbls>
          <c:showLegendKey val="0"/>
          <c:showVal val="0"/>
          <c:showCatName val="0"/>
          <c:showSerName val="0"/>
          <c:showPercent val="0"/>
          <c:showBubbleSize val="0"/>
        </c:dLbls>
        <c:gapWidth val="150"/>
        <c:axId val="40409728"/>
        <c:axId val="40579456"/>
      </c:barChart>
      <c:catAx>
        <c:axId val="40409728"/>
        <c:scaling>
          <c:orientation val="minMax"/>
        </c:scaling>
        <c:delete val="0"/>
        <c:axPos val="b"/>
        <c:majorTickMark val="out"/>
        <c:minorTickMark val="none"/>
        <c:tickLblPos val="nextTo"/>
        <c:crossAx val="40579456"/>
        <c:crosses val="autoZero"/>
        <c:auto val="1"/>
        <c:lblAlgn val="ctr"/>
        <c:lblOffset val="100"/>
        <c:noMultiLvlLbl val="0"/>
      </c:catAx>
      <c:valAx>
        <c:axId val="40579456"/>
        <c:scaling>
          <c:orientation val="minMax"/>
        </c:scaling>
        <c:delete val="0"/>
        <c:axPos val="l"/>
        <c:numFmt formatCode="General" sourceLinked="1"/>
        <c:majorTickMark val="out"/>
        <c:minorTickMark val="none"/>
        <c:tickLblPos val="nextTo"/>
        <c:crossAx val="40409728"/>
        <c:crosses val="autoZero"/>
        <c:crossBetween val="between"/>
      </c:valAx>
    </c:plotArea>
    <c:legend>
      <c:legendPos val="r"/>
      <c:layout>
        <c:manualLayout>
          <c:xMode val="edge"/>
          <c:yMode val="edge"/>
          <c:x val="0.68913543793137"/>
          <c:y val="0.68590596078668797"/>
          <c:w val="0.18277814231554401"/>
          <c:h val="0.18939461060552201"/>
        </c:manualLayout>
      </c:layout>
      <c:overlay val="0"/>
    </c:legend>
    <c:plotVisOnly val="1"/>
    <c:dispBlanksAs val="gap"/>
    <c:showDLblsOverMax val="0"/>
  </c:chart>
  <c:txPr>
    <a:bodyPr/>
    <a:lstStyle/>
    <a:p>
      <a:pPr>
        <a:defRPr sz="1200" b="1">
          <a:latin typeface="Helvetica"/>
          <a:cs typeface="Helvetica"/>
        </a:defRPr>
      </a:pPr>
      <a:endParaRPr lang="en-US"/>
    </a:p>
  </c:txPr>
  <c:externalData r:id="rId2">
    <c:autoUpdate val="0"/>
  </c:externalData>
  <c:userShapes r:id="rId3"/>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6137236317682498E-2"/>
          <c:y val="3.6478424591628297E-2"/>
          <c:w val="0.41734968892777302"/>
          <c:h val="0.88209978738226502"/>
        </c:manualLayout>
      </c:layout>
      <c:barChart>
        <c:barDir val="col"/>
        <c:grouping val="clustered"/>
        <c:varyColors val="0"/>
        <c:ser>
          <c:idx val="0"/>
          <c:order val="0"/>
          <c:tx>
            <c:strRef>
              <c:f>Sheet1!$B$1</c:f>
              <c:strCache>
                <c:ptCount val="1"/>
                <c:pt idx="0">
                  <c:v>MSME Business Associations</c:v>
                </c:pt>
              </c:strCache>
            </c:strRef>
          </c:tx>
          <c:invertIfNegative val="0"/>
          <c:dLbls>
            <c:dLblPos val="outEnd"/>
            <c:showLegendKey val="0"/>
            <c:showVal val="1"/>
            <c:showCatName val="0"/>
            <c:showSerName val="0"/>
            <c:showPercent val="0"/>
            <c:showBubbleSize val="0"/>
            <c:showLeaderLines val="0"/>
          </c:dLbls>
          <c:cat>
            <c:strRef>
              <c:f>Sheet1!$A$2</c:f>
              <c:strCache>
                <c:ptCount val="1"/>
                <c:pt idx="0">
                  <c:v>Number of local organizations benefitting from the Programme</c:v>
                </c:pt>
              </c:strCache>
            </c:strRef>
          </c:cat>
          <c:val>
            <c:numRef>
              <c:f>Sheet1!$B$2</c:f>
              <c:numCache>
                <c:formatCode>General</c:formatCode>
                <c:ptCount val="1"/>
                <c:pt idx="0">
                  <c:v>35</c:v>
                </c:pt>
              </c:numCache>
            </c:numRef>
          </c:val>
        </c:ser>
        <c:ser>
          <c:idx val="1"/>
          <c:order val="1"/>
          <c:tx>
            <c:strRef>
              <c:f>Sheet1!$C$1</c:f>
              <c:strCache>
                <c:ptCount val="1"/>
                <c:pt idx="0">
                  <c:v>BDS Service Providers and Trainers</c:v>
                </c:pt>
              </c:strCache>
            </c:strRef>
          </c:tx>
          <c:invertIfNegative val="0"/>
          <c:dLbls>
            <c:dLblPos val="outEnd"/>
            <c:showLegendKey val="0"/>
            <c:showVal val="1"/>
            <c:showCatName val="0"/>
            <c:showSerName val="0"/>
            <c:showPercent val="0"/>
            <c:showBubbleSize val="0"/>
            <c:showLeaderLines val="0"/>
          </c:dLbls>
          <c:cat>
            <c:strRef>
              <c:f>Sheet1!$A$2</c:f>
              <c:strCache>
                <c:ptCount val="1"/>
                <c:pt idx="0">
                  <c:v>Number of local organizations benefitting from the Programme</c:v>
                </c:pt>
              </c:strCache>
            </c:strRef>
          </c:cat>
          <c:val>
            <c:numRef>
              <c:f>Sheet1!$C$2</c:f>
              <c:numCache>
                <c:formatCode>General</c:formatCode>
                <c:ptCount val="1"/>
                <c:pt idx="0">
                  <c:v>151</c:v>
                </c:pt>
              </c:numCache>
            </c:numRef>
          </c:val>
        </c:ser>
        <c:ser>
          <c:idx val="2"/>
          <c:order val="2"/>
          <c:tx>
            <c:strRef>
              <c:f>Sheet1!$D$1</c:f>
              <c:strCache>
                <c:ptCount val="1"/>
                <c:pt idx="0">
                  <c:v>Artisans (Solar)</c:v>
                </c:pt>
              </c:strCache>
            </c:strRef>
          </c:tx>
          <c:invertIfNegative val="0"/>
          <c:dLbls>
            <c:dLblPos val="outEnd"/>
            <c:showLegendKey val="0"/>
            <c:showVal val="1"/>
            <c:showCatName val="0"/>
            <c:showSerName val="0"/>
            <c:showPercent val="0"/>
            <c:showBubbleSize val="0"/>
            <c:showLeaderLines val="0"/>
          </c:dLbls>
          <c:cat>
            <c:strRef>
              <c:f>Sheet1!$A$2</c:f>
              <c:strCache>
                <c:ptCount val="1"/>
                <c:pt idx="0">
                  <c:v>Number of local organizations benefitting from the Programme</c:v>
                </c:pt>
              </c:strCache>
            </c:strRef>
          </c:cat>
          <c:val>
            <c:numRef>
              <c:f>Sheet1!$D$2</c:f>
              <c:numCache>
                <c:formatCode>General</c:formatCode>
                <c:ptCount val="1"/>
                <c:pt idx="0">
                  <c:v>29</c:v>
                </c:pt>
              </c:numCache>
            </c:numRef>
          </c:val>
        </c:ser>
        <c:ser>
          <c:idx val="3"/>
          <c:order val="3"/>
          <c:tx>
            <c:strRef>
              <c:f>Sheet1!$E$1</c:f>
              <c:strCache>
                <c:ptCount val="1"/>
                <c:pt idx="0">
                  <c:v>Policy Makers (Government, Workers and Employers Organizations)</c:v>
                </c:pt>
              </c:strCache>
            </c:strRef>
          </c:tx>
          <c:invertIfNegative val="0"/>
          <c:dLbls>
            <c:dLblPos val="outEnd"/>
            <c:showLegendKey val="0"/>
            <c:showVal val="1"/>
            <c:showCatName val="0"/>
            <c:showSerName val="0"/>
            <c:showPercent val="0"/>
            <c:showBubbleSize val="0"/>
            <c:showLeaderLines val="0"/>
          </c:dLbls>
          <c:cat>
            <c:strRef>
              <c:f>Sheet1!$A$2</c:f>
              <c:strCache>
                <c:ptCount val="1"/>
                <c:pt idx="0">
                  <c:v>Number of local organizations benefitting from the Programme</c:v>
                </c:pt>
              </c:strCache>
            </c:strRef>
          </c:cat>
          <c:val>
            <c:numRef>
              <c:f>Sheet1!$E$2</c:f>
              <c:numCache>
                <c:formatCode>General</c:formatCode>
                <c:ptCount val="1"/>
                <c:pt idx="0">
                  <c:v>125</c:v>
                </c:pt>
              </c:numCache>
            </c:numRef>
          </c:val>
        </c:ser>
        <c:ser>
          <c:idx val="4"/>
          <c:order val="4"/>
          <c:tx>
            <c:strRef>
              <c:f>Sheet1!$F$1</c:f>
              <c:strCache>
                <c:ptCount val="1"/>
                <c:pt idx="0">
                  <c:v>Other Industry Stakeholders</c:v>
                </c:pt>
              </c:strCache>
            </c:strRef>
          </c:tx>
          <c:invertIfNegative val="0"/>
          <c:dLbls>
            <c:dLblPos val="outEnd"/>
            <c:showLegendKey val="0"/>
            <c:showVal val="1"/>
            <c:showCatName val="0"/>
            <c:showSerName val="0"/>
            <c:showPercent val="0"/>
            <c:showBubbleSize val="0"/>
            <c:showLeaderLines val="0"/>
          </c:dLbls>
          <c:cat>
            <c:strRef>
              <c:f>Sheet1!$A$2</c:f>
              <c:strCache>
                <c:ptCount val="1"/>
                <c:pt idx="0">
                  <c:v>Number of local organizations benefitting from the Programme</c:v>
                </c:pt>
              </c:strCache>
            </c:strRef>
          </c:cat>
          <c:val>
            <c:numRef>
              <c:f>Sheet1!$F$2</c:f>
              <c:numCache>
                <c:formatCode>General</c:formatCode>
                <c:ptCount val="1"/>
                <c:pt idx="0">
                  <c:v>230</c:v>
                </c:pt>
              </c:numCache>
            </c:numRef>
          </c:val>
        </c:ser>
        <c:dLbls>
          <c:showLegendKey val="0"/>
          <c:showVal val="0"/>
          <c:showCatName val="0"/>
          <c:showSerName val="0"/>
          <c:showPercent val="0"/>
          <c:showBubbleSize val="0"/>
        </c:dLbls>
        <c:gapWidth val="150"/>
        <c:axId val="89351296"/>
        <c:axId val="93620096"/>
      </c:barChart>
      <c:catAx>
        <c:axId val="89351296"/>
        <c:scaling>
          <c:orientation val="minMax"/>
        </c:scaling>
        <c:delete val="0"/>
        <c:axPos val="b"/>
        <c:majorTickMark val="none"/>
        <c:minorTickMark val="none"/>
        <c:tickLblPos val="nextTo"/>
        <c:crossAx val="93620096"/>
        <c:crosses val="autoZero"/>
        <c:auto val="1"/>
        <c:lblAlgn val="ctr"/>
        <c:lblOffset val="100"/>
        <c:noMultiLvlLbl val="0"/>
      </c:catAx>
      <c:valAx>
        <c:axId val="93620096"/>
        <c:scaling>
          <c:orientation val="minMax"/>
        </c:scaling>
        <c:delete val="0"/>
        <c:axPos val="l"/>
        <c:numFmt formatCode="General" sourceLinked="1"/>
        <c:majorTickMark val="none"/>
        <c:minorTickMark val="none"/>
        <c:tickLblPos val="nextTo"/>
        <c:crossAx val="89351296"/>
        <c:crosses val="autoZero"/>
        <c:crossBetween val="between"/>
      </c:valAx>
    </c:plotArea>
    <c:legend>
      <c:legendPos val="r"/>
      <c:layout>
        <c:manualLayout>
          <c:xMode val="edge"/>
          <c:yMode val="edge"/>
          <c:x val="0.62317828327014702"/>
          <c:y val="0.24396001469742462"/>
          <c:w val="0.3475007290755322"/>
          <c:h val="0.63131536868507321"/>
        </c:manualLayout>
      </c:layout>
      <c:overlay val="0"/>
      <c:txPr>
        <a:bodyPr/>
        <a:lstStyle/>
        <a:p>
          <a:pPr>
            <a:defRPr sz="1600"/>
          </a:pPr>
          <a:endParaRPr lang="en-US"/>
        </a:p>
      </c:txPr>
    </c:legend>
    <c:plotVisOnly val="1"/>
    <c:dispBlanksAs val="gap"/>
    <c:showDLblsOverMax val="0"/>
  </c:chart>
  <c:txPr>
    <a:bodyPr/>
    <a:lstStyle/>
    <a:p>
      <a:pPr>
        <a:defRPr sz="1200"/>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26"/>
    </mc:Choice>
    <mc:Fallback>
      <c:style val="26"/>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MSMEs access to BDS and Financial Services</c:v>
                </c:pt>
              </c:strCache>
            </c:strRef>
          </c:tx>
          <c:dLbls>
            <c:showLegendKey val="0"/>
            <c:showVal val="1"/>
            <c:showCatName val="0"/>
            <c:showSerName val="0"/>
            <c:showPercent val="0"/>
            <c:showBubbleSize val="0"/>
            <c:showLeaderLines val="1"/>
          </c:dLbls>
          <c:cat>
            <c:strRef>
              <c:f>Sheet1!$A$2:$A$5</c:f>
              <c:strCache>
                <c:ptCount val="4"/>
                <c:pt idx="0">
                  <c:v>ITC Financial Literacy</c:v>
                </c:pt>
                <c:pt idx="1">
                  <c:v>UNCTAD EMPRETEC</c:v>
                </c:pt>
                <c:pt idx="2">
                  <c:v>ILO SIYGCB</c:v>
                </c:pt>
                <c:pt idx="3">
                  <c:v>FAO MA &amp; D Forestry Enterprises</c:v>
                </c:pt>
              </c:strCache>
            </c:strRef>
          </c:cat>
          <c:val>
            <c:numRef>
              <c:f>Sheet1!$B$2:$B$5</c:f>
              <c:numCache>
                <c:formatCode>General</c:formatCode>
                <c:ptCount val="4"/>
                <c:pt idx="0">
                  <c:v>135</c:v>
                </c:pt>
                <c:pt idx="1">
                  <c:v>108</c:v>
                </c:pt>
                <c:pt idx="2">
                  <c:v>65</c:v>
                </c:pt>
                <c:pt idx="3">
                  <c:v>558</c:v>
                </c:pt>
              </c:numCache>
            </c:numRef>
          </c:val>
        </c:ser>
        <c:dLbls>
          <c:showLegendKey val="0"/>
          <c:showVal val="0"/>
          <c:showCatName val="0"/>
          <c:showSerName val="0"/>
          <c:showPercent val="0"/>
          <c:showBubbleSize val="0"/>
          <c:showLeaderLines val="1"/>
        </c:dLbls>
        <c:firstSliceAng val="0"/>
        <c:holeSize val="50"/>
      </c:doughnutChart>
    </c:plotArea>
    <c:legend>
      <c:legendPos val="r"/>
      <c:layout>
        <c:manualLayout>
          <c:xMode val="edge"/>
          <c:yMode val="edge"/>
          <c:x val="0.637969889180519"/>
          <c:y val="0.29959259499028201"/>
          <c:w val="0.34968443180713499"/>
          <c:h val="0.40081458907198297"/>
        </c:manualLayout>
      </c:layout>
      <c:overlay val="0"/>
      <c:txPr>
        <a:bodyPr/>
        <a:lstStyle/>
        <a:p>
          <a:pPr>
            <a:defRPr sz="1200"/>
          </a:pPr>
          <a:endParaRPr lang="en-US"/>
        </a:p>
      </c:txPr>
    </c:legend>
    <c:plotVisOnly val="1"/>
    <c:dispBlanksAs val="gap"/>
    <c:showDLblsOverMax val="0"/>
  </c:chart>
  <c:txPr>
    <a:bodyPr/>
    <a:lstStyle/>
    <a:p>
      <a:pPr>
        <a:defRPr sz="1400" b="0">
          <a:latin typeface="Helvetica"/>
          <a:cs typeface="Helvetica"/>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26"/>
    </mc:Choice>
    <mc:Fallback>
      <c:style val="26"/>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6.2775478192192105E-2"/>
          <c:y val="2.9139073114259399E-2"/>
          <c:w val="0.62242245361076498"/>
          <c:h val="0.87887658215109699"/>
        </c:manualLayout>
      </c:layout>
      <c:barChart>
        <c:barDir val="col"/>
        <c:grouping val="clustered"/>
        <c:varyColors val="0"/>
        <c:ser>
          <c:idx val="0"/>
          <c:order val="0"/>
          <c:tx>
            <c:strRef>
              <c:f>Sheet1!$B$1</c:f>
              <c:strCache>
                <c:ptCount val="1"/>
                <c:pt idx="0">
                  <c:v>Total</c:v>
                </c:pt>
              </c:strCache>
            </c:strRef>
          </c:tx>
          <c:invertIfNegative val="0"/>
          <c:dLbls>
            <c:showLegendKey val="0"/>
            <c:showVal val="1"/>
            <c:showCatName val="0"/>
            <c:showSerName val="1"/>
            <c:showPercent val="0"/>
            <c:showBubbleSize val="0"/>
            <c:showLeaderLines val="0"/>
          </c:dLbls>
          <c:cat>
            <c:strRef>
              <c:f>Sheet1!$A$2</c:f>
              <c:strCache>
                <c:ptCount val="1"/>
                <c:pt idx="0">
                  <c:v>Number of decent green jobs created</c:v>
                </c:pt>
              </c:strCache>
            </c:strRef>
          </c:cat>
          <c:val>
            <c:numRef>
              <c:f>Sheet1!$B$2</c:f>
              <c:numCache>
                <c:formatCode>General</c:formatCode>
                <c:ptCount val="1"/>
                <c:pt idx="0">
                  <c:v>331</c:v>
                </c:pt>
              </c:numCache>
            </c:numRef>
          </c:val>
        </c:ser>
        <c:ser>
          <c:idx val="1"/>
          <c:order val="1"/>
          <c:tx>
            <c:strRef>
              <c:f>Sheet1!$C$1</c:f>
              <c:strCache>
                <c:ptCount val="1"/>
                <c:pt idx="0">
                  <c:v>Women</c:v>
                </c:pt>
              </c:strCache>
            </c:strRef>
          </c:tx>
          <c:invertIfNegative val="0"/>
          <c:dLbls>
            <c:showLegendKey val="0"/>
            <c:showVal val="1"/>
            <c:showCatName val="0"/>
            <c:showSerName val="1"/>
            <c:showPercent val="0"/>
            <c:showBubbleSize val="0"/>
            <c:showLeaderLines val="0"/>
          </c:dLbls>
          <c:cat>
            <c:strRef>
              <c:f>Sheet1!$A$2</c:f>
              <c:strCache>
                <c:ptCount val="1"/>
                <c:pt idx="0">
                  <c:v>Number of decent green jobs created</c:v>
                </c:pt>
              </c:strCache>
            </c:strRef>
          </c:cat>
          <c:val>
            <c:numRef>
              <c:f>Sheet1!$C$2</c:f>
              <c:numCache>
                <c:formatCode>General</c:formatCode>
                <c:ptCount val="1"/>
                <c:pt idx="0">
                  <c:v>51</c:v>
                </c:pt>
              </c:numCache>
            </c:numRef>
          </c:val>
        </c:ser>
        <c:ser>
          <c:idx val="2"/>
          <c:order val="2"/>
          <c:tx>
            <c:strRef>
              <c:f>Sheet1!$D$1</c:f>
              <c:strCache>
                <c:ptCount val="1"/>
                <c:pt idx="0">
                  <c:v>Men</c:v>
                </c:pt>
              </c:strCache>
            </c:strRef>
          </c:tx>
          <c:invertIfNegative val="0"/>
          <c:dLbls>
            <c:showLegendKey val="0"/>
            <c:showVal val="1"/>
            <c:showCatName val="0"/>
            <c:showSerName val="1"/>
            <c:showPercent val="0"/>
            <c:showBubbleSize val="0"/>
            <c:showLeaderLines val="0"/>
          </c:dLbls>
          <c:cat>
            <c:strRef>
              <c:f>Sheet1!$A$2</c:f>
              <c:strCache>
                <c:ptCount val="1"/>
                <c:pt idx="0">
                  <c:v>Number of decent green jobs created</c:v>
                </c:pt>
              </c:strCache>
            </c:strRef>
          </c:cat>
          <c:val>
            <c:numRef>
              <c:f>Sheet1!$D$2</c:f>
              <c:numCache>
                <c:formatCode>General</c:formatCode>
                <c:ptCount val="1"/>
                <c:pt idx="0">
                  <c:v>280</c:v>
                </c:pt>
              </c:numCache>
            </c:numRef>
          </c:val>
        </c:ser>
        <c:ser>
          <c:idx val="3"/>
          <c:order val="3"/>
          <c:tx>
            <c:strRef>
              <c:f>Sheet1!$E$1</c:f>
              <c:strCache>
                <c:ptCount val="1"/>
                <c:pt idx="0">
                  <c:v>Young People</c:v>
                </c:pt>
              </c:strCache>
            </c:strRef>
          </c:tx>
          <c:invertIfNegative val="0"/>
          <c:dLbls>
            <c:dLbl>
              <c:idx val="0"/>
              <c:layout>
                <c:manualLayout>
                  <c:x val="3.49246123368031E-2"/>
                  <c:y val="5.1121534000247897E-3"/>
                </c:manualLayout>
              </c:layout>
              <c:showLegendKey val="0"/>
              <c:showVal val="1"/>
              <c:showCatName val="0"/>
              <c:showSerName val="1"/>
              <c:showPercent val="0"/>
              <c:showBubbleSize val="0"/>
            </c:dLbl>
            <c:showLegendKey val="0"/>
            <c:showVal val="1"/>
            <c:showCatName val="0"/>
            <c:showSerName val="1"/>
            <c:showPercent val="0"/>
            <c:showBubbleSize val="0"/>
            <c:showLeaderLines val="0"/>
          </c:dLbls>
          <c:cat>
            <c:strRef>
              <c:f>Sheet1!$A$2</c:f>
              <c:strCache>
                <c:ptCount val="1"/>
                <c:pt idx="0">
                  <c:v>Number of decent green jobs created</c:v>
                </c:pt>
              </c:strCache>
            </c:strRef>
          </c:cat>
          <c:val>
            <c:numRef>
              <c:f>Sheet1!$E$2</c:f>
              <c:numCache>
                <c:formatCode>General</c:formatCode>
                <c:ptCount val="1"/>
                <c:pt idx="0">
                  <c:v>210</c:v>
                </c:pt>
              </c:numCache>
            </c:numRef>
          </c:val>
        </c:ser>
        <c:dLbls>
          <c:showLegendKey val="0"/>
          <c:showVal val="1"/>
          <c:showCatName val="0"/>
          <c:showSerName val="0"/>
          <c:showPercent val="0"/>
          <c:showBubbleSize val="0"/>
        </c:dLbls>
        <c:gapWidth val="150"/>
        <c:axId val="149951616"/>
        <c:axId val="149953536"/>
      </c:barChart>
      <c:catAx>
        <c:axId val="149951616"/>
        <c:scaling>
          <c:orientation val="minMax"/>
        </c:scaling>
        <c:delete val="0"/>
        <c:axPos val="b"/>
        <c:majorTickMark val="out"/>
        <c:minorTickMark val="none"/>
        <c:tickLblPos val="nextTo"/>
        <c:crossAx val="149953536"/>
        <c:crosses val="autoZero"/>
        <c:auto val="1"/>
        <c:lblAlgn val="ctr"/>
        <c:lblOffset val="100"/>
        <c:noMultiLvlLbl val="0"/>
      </c:catAx>
      <c:valAx>
        <c:axId val="149953536"/>
        <c:scaling>
          <c:orientation val="minMax"/>
        </c:scaling>
        <c:delete val="0"/>
        <c:axPos val="l"/>
        <c:numFmt formatCode="General" sourceLinked="1"/>
        <c:majorTickMark val="out"/>
        <c:minorTickMark val="none"/>
        <c:tickLblPos val="nextTo"/>
        <c:crossAx val="149951616"/>
        <c:crosses val="autoZero"/>
        <c:crossBetween val="between"/>
      </c:valAx>
    </c:plotArea>
    <c:plotVisOnly val="1"/>
    <c:dispBlanksAs val="gap"/>
    <c:showDLblsOverMax val="0"/>
  </c:chart>
  <c:txPr>
    <a:bodyPr/>
    <a:lstStyle/>
    <a:p>
      <a:pPr>
        <a:defRPr sz="1200">
          <a:latin typeface="Helvetica"/>
          <a:cs typeface="Helvetica"/>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26"/>
    </mc:Choice>
    <mc:Fallback>
      <c:style val="26"/>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6.2775478192192105E-2"/>
          <c:y val="2.9139073114259399E-2"/>
          <c:w val="0.62242245361076498"/>
          <c:h val="0.87887658215109699"/>
        </c:manualLayout>
      </c:layout>
      <c:barChart>
        <c:barDir val="col"/>
        <c:grouping val="clustered"/>
        <c:varyColors val="0"/>
        <c:ser>
          <c:idx val="0"/>
          <c:order val="0"/>
          <c:tx>
            <c:strRef>
              <c:f>Sheet1!$B$1</c:f>
              <c:strCache>
                <c:ptCount val="1"/>
                <c:pt idx="0">
                  <c:v>Total</c:v>
                </c:pt>
              </c:strCache>
            </c:strRef>
          </c:tx>
          <c:spPr>
            <a:solidFill>
              <a:srgbClr val="FF6600"/>
            </a:solidFill>
          </c:spPr>
          <c:invertIfNegative val="0"/>
          <c:dLbls>
            <c:showLegendKey val="0"/>
            <c:showVal val="1"/>
            <c:showCatName val="0"/>
            <c:showSerName val="1"/>
            <c:showPercent val="0"/>
            <c:showBubbleSize val="0"/>
            <c:showLeaderLines val="0"/>
          </c:dLbls>
          <c:cat>
            <c:strRef>
              <c:f>Sheet1!$A$2</c:f>
              <c:strCache>
                <c:ptCount val="1"/>
                <c:pt idx="0">
                  <c:v>Number of decent green jobs created</c:v>
                </c:pt>
              </c:strCache>
            </c:strRef>
          </c:cat>
          <c:val>
            <c:numRef>
              <c:f>Sheet1!$B$2</c:f>
              <c:numCache>
                <c:formatCode>General</c:formatCode>
                <c:ptCount val="1"/>
                <c:pt idx="0">
                  <c:v>417</c:v>
                </c:pt>
              </c:numCache>
            </c:numRef>
          </c:val>
        </c:ser>
        <c:ser>
          <c:idx val="1"/>
          <c:order val="1"/>
          <c:tx>
            <c:strRef>
              <c:f>Sheet1!$C$1</c:f>
              <c:strCache>
                <c:ptCount val="1"/>
                <c:pt idx="0">
                  <c:v>Women</c:v>
                </c:pt>
              </c:strCache>
            </c:strRef>
          </c:tx>
          <c:invertIfNegative val="0"/>
          <c:dLbls>
            <c:showLegendKey val="0"/>
            <c:showVal val="1"/>
            <c:showCatName val="0"/>
            <c:showSerName val="1"/>
            <c:showPercent val="0"/>
            <c:showBubbleSize val="0"/>
            <c:showLeaderLines val="0"/>
          </c:dLbls>
          <c:cat>
            <c:strRef>
              <c:f>Sheet1!$A$2</c:f>
              <c:strCache>
                <c:ptCount val="1"/>
                <c:pt idx="0">
                  <c:v>Number of decent green jobs created</c:v>
                </c:pt>
              </c:strCache>
            </c:strRef>
          </c:cat>
          <c:val>
            <c:numRef>
              <c:f>Sheet1!$C$2</c:f>
              <c:numCache>
                <c:formatCode>General</c:formatCode>
                <c:ptCount val="1"/>
                <c:pt idx="0">
                  <c:v>50</c:v>
                </c:pt>
              </c:numCache>
            </c:numRef>
          </c:val>
        </c:ser>
        <c:ser>
          <c:idx val="2"/>
          <c:order val="2"/>
          <c:tx>
            <c:strRef>
              <c:f>Sheet1!$D$1</c:f>
              <c:strCache>
                <c:ptCount val="1"/>
                <c:pt idx="0">
                  <c:v>Men</c:v>
                </c:pt>
              </c:strCache>
            </c:strRef>
          </c:tx>
          <c:spPr>
            <a:solidFill>
              <a:srgbClr val="9CBEBD">
                <a:lumMod val="60000"/>
                <a:lumOff val="40000"/>
              </a:srgbClr>
            </a:solidFill>
          </c:spPr>
          <c:invertIfNegative val="0"/>
          <c:dLbls>
            <c:showLegendKey val="0"/>
            <c:showVal val="1"/>
            <c:showCatName val="0"/>
            <c:showSerName val="1"/>
            <c:showPercent val="0"/>
            <c:showBubbleSize val="0"/>
            <c:showLeaderLines val="0"/>
          </c:dLbls>
          <c:cat>
            <c:strRef>
              <c:f>Sheet1!$A$2</c:f>
              <c:strCache>
                <c:ptCount val="1"/>
                <c:pt idx="0">
                  <c:v>Number of decent green jobs created</c:v>
                </c:pt>
              </c:strCache>
            </c:strRef>
          </c:cat>
          <c:val>
            <c:numRef>
              <c:f>Sheet1!$D$2</c:f>
              <c:numCache>
                <c:formatCode>General</c:formatCode>
                <c:ptCount val="1"/>
                <c:pt idx="0">
                  <c:v>367</c:v>
                </c:pt>
              </c:numCache>
            </c:numRef>
          </c:val>
        </c:ser>
        <c:ser>
          <c:idx val="3"/>
          <c:order val="3"/>
          <c:tx>
            <c:strRef>
              <c:f>Sheet1!$E$1</c:f>
              <c:strCache>
                <c:ptCount val="1"/>
                <c:pt idx="0">
                  <c:v>Young People</c:v>
                </c:pt>
              </c:strCache>
            </c:strRef>
          </c:tx>
          <c:invertIfNegative val="0"/>
          <c:dLbls>
            <c:dLbl>
              <c:idx val="0"/>
              <c:layout>
                <c:manualLayout>
                  <c:x val="3.49246123368031E-2"/>
                  <c:y val="5.1121534000247897E-3"/>
                </c:manualLayout>
              </c:layout>
              <c:showLegendKey val="0"/>
              <c:showVal val="1"/>
              <c:showCatName val="0"/>
              <c:showSerName val="1"/>
              <c:showPercent val="0"/>
              <c:showBubbleSize val="0"/>
            </c:dLbl>
            <c:showLegendKey val="0"/>
            <c:showVal val="1"/>
            <c:showCatName val="0"/>
            <c:showSerName val="1"/>
            <c:showPercent val="0"/>
            <c:showBubbleSize val="0"/>
            <c:showLeaderLines val="0"/>
          </c:dLbls>
          <c:cat>
            <c:strRef>
              <c:f>Sheet1!$A$2</c:f>
              <c:strCache>
                <c:ptCount val="1"/>
                <c:pt idx="0">
                  <c:v>Number of decent green jobs created</c:v>
                </c:pt>
              </c:strCache>
            </c:strRef>
          </c:cat>
          <c:val>
            <c:numRef>
              <c:f>Sheet1!$E$2</c:f>
              <c:numCache>
                <c:formatCode>General</c:formatCode>
                <c:ptCount val="1"/>
                <c:pt idx="0">
                  <c:v>260</c:v>
                </c:pt>
              </c:numCache>
            </c:numRef>
          </c:val>
        </c:ser>
        <c:dLbls>
          <c:showLegendKey val="0"/>
          <c:showVal val="1"/>
          <c:showCatName val="0"/>
          <c:showSerName val="0"/>
          <c:showPercent val="0"/>
          <c:showBubbleSize val="0"/>
        </c:dLbls>
        <c:gapWidth val="150"/>
        <c:axId val="156199168"/>
        <c:axId val="157487488"/>
      </c:barChart>
      <c:catAx>
        <c:axId val="156199168"/>
        <c:scaling>
          <c:orientation val="minMax"/>
        </c:scaling>
        <c:delete val="0"/>
        <c:axPos val="b"/>
        <c:majorTickMark val="out"/>
        <c:minorTickMark val="none"/>
        <c:tickLblPos val="nextTo"/>
        <c:crossAx val="157487488"/>
        <c:crosses val="autoZero"/>
        <c:auto val="1"/>
        <c:lblAlgn val="ctr"/>
        <c:lblOffset val="100"/>
        <c:noMultiLvlLbl val="0"/>
      </c:catAx>
      <c:valAx>
        <c:axId val="157487488"/>
        <c:scaling>
          <c:orientation val="minMax"/>
        </c:scaling>
        <c:delete val="0"/>
        <c:axPos val="l"/>
        <c:numFmt formatCode="General" sourceLinked="1"/>
        <c:majorTickMark val="out"/>
        <c:minorTickMark val="none"/>
        <c:tickLblPos val="nextTo"/>
        <c:crossAx val="156199168"/>
        <c:crosses val="autoZero"/>
        <c:crossBetween val="between"/>
      </c:valAx>
    </c:plotArea>
    <c:plotVisOnly val="1"/>
    <c:dispBlanksAs val="gap"/>
    <c:showDLblsOverMax val="0"/>
  </c:chart>
  <c:txPr>
    <a:bodyPr/>
    <a:lstStyle/>
    <a:p>
      <a:pPr>
        <a:defRPr sz="1200">
          <a:latin typeface="Helvetica"/>
          <a:cs typeface="Helvetica"/>
        </a:defRPr>
      </a:pPr>
      <a:endParaRPr lang="en-US"/>
    </a:p>
  </c:txPr>
  <c:externalData r:id="rId2">
    <c:autoUpdate val="0"/>
  </c:externalData>
</c:chartSpace>
</file>

<file path=ppt/drawings/drawing1.xml><?xml version="1.0" encoding="utf-8"?>
<c:userShapes xmlns:c="http://schemas.openxmlformats.org/drawingml/2006/chart">
  <cdr:relSizeAnchor xmlns:cdr="http://schemas.openxmlformats.org/drawingml/2006/chartDrawing">
    <cdr:from>
      <cdr:x>0.3325</cdr:x>
      <cdr:y>0</cdr:y>
    </cdr:from>
    <cdr:to>
      <cdr:x>0.92749</cdr:x>
      <cdr:y>0.69362</cdr:y>
    </cdr:to>
    <cdr:sp macro="" textlink="">
      <cdr:nvSpPr>
        <cdr:cNvPr id="2" name="TextBox 1"/>
        <cdr:cNvSpPr txBox="1"/>
      </cdr:nvSpPr>
      <cdr:spPr>
        <a:xfrm xmlns:a="http://schemas.openxmlformats.org/drawingml/2006/main">
          <a:off x="2736304" y="0"/>
          <a:ext cx="4896544" cy="3139321"/>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marL="285750" indent="-285750">
            <a:buFont typeface="Arial"/>
            <a:buChar char="•"/>
          </a:pPr>
          <a:r>
            <a:rPr lang="en-US" sz="1800" b="1" dirty="0" smtClean="0">
              <a:solidFill>
                <a:schemeClr val="tx1"/>
              </a:solidFill>
            </a:rPr>
            <a:t>2,700 people directly benefited from the </a:t>
          </a:r>
          <a:r>
            <a:rPr lang="en-US" sz="1800" b="1" dirty="0">
              <a:solidFill>
                <a:schemeClr val="tx1"/>
              </a:solidFill>
            </a:rPr>
            <a:t>P</a:t>
          </a:r>
          <a:r>
            <a:rPr lang="en-US" sz="1800" b="1" dirty="0" smtClean="0">
              <a:solidFill>
                <a:schemeClr val="tx1"/>
              </a:solidFill>
            </a:rPr>
            <a:t>rogramme in 2014</a:t>
          </a:r>
        </a:p>
        <a:p xmlns:a="http://schemas.openxmlformats.org/drawingml/2006/main">
          <a:endParaRPr lang="en-US" sz="1800" b="1" dirty="0" smtClean="0">
            <a:solidFill>
              <a:schemeClr val="tx1"/>
            </a:solidFill>
          </a:endParaRPr>
        </a:p>
        <a:p xmlns:a="http://schemas.openxmlformats.org/drawingml/2006/main">
          <a:pPr marL="285750" indent="-285750">
            <a:buFont typeface="Arial"/>
            <a:buChar char="•"/>
          </a:pPr>
          <a:r>
            <a:rPr lang="en-US" sz="1800" b="1" dirty="0" smtClean="0">
              <a:solidFill>
                <a:schemeClr val="tx1"/>
              </a:solidFill>
            </a:rPr>
            <a:t>M&amp;E database of more than 3000 building construction MSMEs</a:t>
          </a:r>
        </a:p>
        <a:p xmlns:a="http://schemas.openxmlformats.org/drawingml/2006/main">
          <a:endParaRPr lang="en-US" sz="1800" b="1" dirty="0" smtClean="0">
            <a:solidFill>
              <a:schemeClr val="tx1"/>
            </a:solidFill>
          </a:endParaRPr>
        </a:p>
        <a:p xmlns:a="http://schemas.openxmlformats.org/drawingml/2006/main">
          <a:pPr marL="285750" indent="-285750">
            <a:buFont typeface="Arial"/>
            <a:buChar char="•"/>
          </a:pPr>
          <a:r>
            <a:rPr lang="en-US" b="1" dirty="0" smtClean="0">
              <a:solidFill>
                <a:schemeClr val="tx1"/>
              </a:solidFill>
            </a:rPr>
            <a:t>Poor People Process on Poverty and Housing in Zambia have more 7000 women members</a:t>
          </a:r>
          <a:endParaRPr lang="en-US" sz="1800" b="1" dirty="0" smtClean="0">
            <a:solidFill>
              <a:schemeClr val="tx1"/>
            </a:solidFill>
          </a:endParaRPr>
        </a:p>
        <a:p xmlns:a="http://schemas.openxmlformats.org/drawingml/2006/main">
          <a:endParaRPr lang="en-US" sz="1800" b="1" dirty="0" smtClean="0">
            <a:solidFill>
              <a:schemeClr val="tx1"/>
            </a:solidFill>
          </a:endParaRPr>
        </a:p>
        <a:p xmlns:a="http://schemas.openxmlformats.org/drawingml/2006/main">
          <a:pPr marL="285750" indent="-285750">
            <a:buFont typeface="Arial"/>
            <a:buChar char="•"/>
          </a:pPr>
          <a:r>
            <a:rPr lang="en-US" b="1" dirty="0" smtClean="0">
              <a:solidFill>
                <a:schemeClr val="tx1"/>
              </a:solidFill>
            </a:rPr>
            <a:t>M&amp;E System needs improvement on real time data collection</a:t>
          </a:r>
          <a:endParaRPr lang="en-US" sz="1800" b="1" dirty="0">
            <a:solidFill>
              <a:schemeClr val="tx1"/>
            </a:solidFill>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0AAA9AF-F6A0-8C4D-AD23-49A47B83F6C2}" type="datetimeFigureOut">
              <a:rPr lang="en-US" smtClean="0"/>
              <a:t>7/20/2015</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449B368-CD68-9F48-BB00-0C664ED454BD}" type="slidenum">
              <a:rPr lang="en-US" smtClean="0"/>
              <a:t>‹#›</a:t>
            </a:fld>
            <a:endParaRPr lang="en-US" dirty="0"/>
          </a:p>
        </p:txBody>
      </p:sp>
    </p:spTree>
    <p:extLst>
      <p:ext uri="{BB962C8B-B14F-4D97-AF65-F5344CB8AC3E}">
        <p14:creationId xmlns:p14="http://schemas.microsoft.com/office/powerpoint/2010/main" val="274395232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Date Placeholder 3"/>
          <p:cNvSpPr>
            <a:spLocks noGrp="1"/>
          </p:cNvSpPr>
          <p:nvPr>
            <p:ph type="dt" idx="10"/>
          </p:nvPr>
        </p:nvSpPr>
        <p:spPr/>
        <p:txBody>
          <a:bodyPr/>
          <a:lstStyle/>
          <a:p>
            <a:fld id="{AA2CEB4C-364C-674E-A933-C3977187AE0B}" type="datetime1">
              <a:rPr lang="id-ID" smtClean="0"/>
              <a:pPr/>
              <a:t>20/07/2015</a:t>
            </a:fld>
            <a:endParaRPr lang="id-ID"/>
          </a:p>
        </p:txBody>
      </p:sp>
      <p:sp>
        <p:nvSpPr>
          <p:cNvPr id="5" name="Slide Number Placeholder 4"/>
          <p:cNvSpPr>
            <a:spLocks noGrp="1"/>
          </p:cNvSpPr>
          <p:nvPr>
            <p:ph type="sldNum" sz="quarter" idx="11"/>
          </p:nvPr>
        </p:nvSpPr>
        <p:spPr/>
        <p:txBody>
          <a:bodyPr/>
          <a:lstStyle/>
          <a:p>
            <a:fld id="{58DA8B1A-13F2-1446-8603-74185E46CFC5}" type="slidenum">
              <a:rPr lang="id-ID" smtClean="0"/>
              <a:pPr/>
              <a:t>1</a:t>
            </a:fld>
            <a:endParaRPr lang="id-ID"/>
          </a:p>
        </p:txBody>
      </p:sp>
    </p:spTree>
    <p:extLst>
      <p:ext uri="{BB962C8B-B14F-4D97-AF65-F5344CB8AC3E}">
        <p14:creationId xmlns:p14="http://schemas.microsoft.com/office/powerpoint/2010/main" val="40224099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2.jpeg"/><Relationship Id="rId7" Type="http://schemas.openxmlformats.org/officeDocument/2006/relationships/image" Target="../media/image8.png"/><Relationship Id="rId2" Type="http://schemas.openxmlformats.org/officeDocument/2006/relationships/image" Target="../media/image5.jpeg"/><Relationship Id="rId1" Type="http://schemas.openxmlformats.org/officeDocument/2006/relationships/slideMaster" Target="../slideMasters/slideMaster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4C89F7C8-3DD2-4F4A-BC91-CFC9FFB4FD21}" type="datetimeFigureOut">
              <a:rPr lang="en-GB" smtClean="0"/>
              <a:t>20/07/2015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A25005B-DA82-49CA-AE32-F1E71F281426}" type="slidenum">
              <a:rPr lang="en-GB" smtClean="0"/>
              <a:t>‹#›</a:t>
            </a:fld>
            <a:endParaRPr lang="en-GB" dirty="0"/>
          </a:p>
        </p:txBody>
      </p:sp>
    </p:spTree>
    <p:extLst>
      <p:ext uri="{BB962C8B-B14F-4D97-AF65-F5344CB8AC3E}">
        <p14:creationId xmlns:p14="http://schemas.microsoft.com/office/powerpoint/2010/main" val="26204074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C89F7C8-3DD2-4F4A-BC91-CFC9FFB4FD21}" type="datetimeFigureOut">
              <a:rPr lang="en-GB" smtClean="0"/>
              <a:t>20/07/2015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A25005B-DA82-49CA-AE32-F1E71F281426}" type="slidenum">
              <a:rPr lang="en-GB" smtClean="0"/>
              <a:t>‹#›</a:t>
            </a:fld>
            <a:endParaRPr lang="en-GB" dirty="0"/>
          </a:p>
        </p:txBody>
      </p:sp>
    </p:spTree>
    <p:extLst>
      <p:ext uri="{BB962C8B-B14F-4D97-AF65-F5344CB8AC3E}">
        <p14:creationId xmlns:p14="http://schemas.microsoft.com/office/powerpoint/2010/main" val="23195973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C89F7C8-3DD2-4F4A-BC91-CFC9FFB4FD21}" type="datetimeFigureOut">
              <a:rPr lang="en-GB" smtClean="0"/>
              <a:t>20/07/2015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A25005B-DA82-49CA-AE32-F1E71F281426}" type="slidenum">
              <a:rPr lang="en-GB" smtClean="0"/>
              <a:t>‹#›</a:t>
            </a:fld>
            <a:endParaRPr lang="en-GB" dirty="0"/>
          </a:p>
        </p:txBody>
      </p:sp>
    </p:spTree>
    <p:extLst>
      <p:ext uri="{BB962C8B-B14F-4D97-AF65-F5344CB8AC3E}">
        <p14:creationId xmlns:p14="http://schemas.microsoft.com/office/powerpoint/2010/main" val="39869940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4C89F7C8-3DD2-4F4A-BC91-CFC9FFB4FD21}" type="datetimeFigureOut">
              <a:rPr lang="en-GB" smtClean="0"/>
              <a:t>20/07/2015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DA25005B-DA82-49CA-AE32-F1E71F281426}" type="slidenum">
              <a:rPr lang="en-GB" smtClean="0"/>
              <a:t>‹#›</a:t>
            </a:fld>
            <a:endParaRPr lang="en-GB" dirty="0"/>
          </a:p>
        </p:txBody>
      </p:sp>
    </p:spTree>
    <p:extLst>
      <p:ext uri="{BB962C8B-B14F-4D97-AF65-F5344CB8AC3E}">
        <p14:creationId xmlns:p14="http://schemas.microsoft.com/office/powerpoint/2010/main" val="32354697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4C89F7C8-3DD2-4F4A-BC91-CFC9FFB4FD21}" type="datetimeFigureOut">
              <a:rPr lang="en-GB" smtClean="0"/>
              <a:t>20/07/2015</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DA25005B-DA82-49CA-AE32-F1E71F281426}" type="slidenum">
              <a:rPr lang="en-GB" smtClean="0"/>
              <a:t>‹#›</a:t>
            </a:fld>
            <a:endParaRPr lang="en-GB" dirty="0"/>
          </a:p>
        </p:txBody>
      </p:sp>
    </p:spTree>
    <p:extLst>
      <p:ext uri="{BB962C8B-B14F-4D97-AF65-F5344CB8AC3E}">
        <p14:creationId xmlns:p14="http://schemas.microsoft.com/office/powerpoint/2010/main" val="42092455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4C89F7C8-3DD2-4F4A-BC91-CFC9FFB4FD21}" type="datetimeFigureOut">
              <a:rPr lang="en-GB" smtClean="0"/>
              <a:t>20/07/2015</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DA25005B-DA82-49CA-AE32-F1E71F281426}" type="slidenum">
              <a:rPr lang="en-GB" smtClean="0"/>
              <a:t>‹#›</a:t>
            </a:fld>
            <a:endParaRPr lang="en-GB" dirty="0"/>
          </a:p>
        </p:txBody>
      </p:sp>
    </p:spTree>
    <p:extLst>
      <p:ext uri="{BB962C8B-B14F-4D97-AF65-F5344CB8AC3E}">
        <p14:creationId xmlns:p14="http://schemas.microsoft.com/office/powerpoint/2010/main" val="7228638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89F7C8-3DD2-4F4A-BC91-CFC9FFB4FD21}" type="datetimeFigureOut">
              <a:rPr lang="en-GB" smtClean="0"/>
              <a:t>20/07/2015</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DA25005B-DA82-49CA-AE32-F1E71F281426}" type="slidenum">
              <a:rPr lang="en-GB" smtClean="0"/>
              <a:t>‹#›</a:t>
            </a:fld>
            <a:endParaRPr lang="en-GB" dirty="0"/>
          </a:p>
        </p:txBody>
      </p:sp>
    </p:spTree>
    <p:extLst>
      <p:ext uri="{BB962C8B-B14F-4D97-AF65-F5344CB8AC3E}">
        <p14:creationId xmlns:p14="http://schemas.microsoft.com/office/powerpoint/2010/main" val="21691151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C89F7C8-3DD2-4F4A-BC91-CFC9FFB4FD21}" type="datetimeFigureOut">
              <a:rPr lang="en-GB" smtClean="0"/>
              <a:t>20/07/2015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DA25005B-DA82-49CA-AE32-F1E71F281426}" type="slidenum">
              <a:rPr lang="en-GB" smtClean="0"/>
              <a:t>‹#›</a:t>
            </a:fld>
            <a:endParaRPr lang="en-GB" dirty="0"/>
          </a:p>
        </p:txBody>
      </p:sp>
    </p:spTree>
    <p:extLst>
      <p:ext uri="{BB962C8B-B14F-4D97-AF65-F5344CB8AC3E}">
        <p14:creationId xmlns:p14="http://schemas.microsoft.com/office/powerpoint/2010/main" val="35182320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C89F7C8-3DD2-4F4A-BC91-CFC9FFB4FD21}" type="datetimeFigureOut">
              <a:rPr lang="en-GB" smtClean="0"/>
              <a:t>20/07/2015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DA25005B-DA82-49CA-AE32-F1E71F281426}" type="slidenum">
              <a:rPr lang="en-GB" smtClean="0"/>
              <a:t>‹#›</a:t>
            </a:fld>
            <a:endParaRPr lang="en-GB" dirty="0"/>
          </a:p>
        </p:txBody>
      </p:sp>
    </p:spTree>
    <p:extLst>
      <p:ext uri="{BB962C8B-B14F-4D97-AF65-F5344CB8AC3E}">
        <p14:creationId xmlns:p14="http://schemas.microsoft.com/office/powerpoint/2010/main" val="24113039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C89F7C8-3DD2-4F4A-BC91-CFC9FFB4FD21}" type="datetimeFigureOut">
              <a:rPr lang="en-GB" smtClean="0"/>
              <a:t>20/07/2015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A25005B-DA82-49CA-AE32-F1E71F281426}" type="slidenum">
              <a:rPr lang="en-GB" smtClean="0"/>
              <a:t>‹#›</a:t>
            </a:fld>
            <a:endParaRPr lang="en-GB" dirty="0"/>
          </a:p>
        </p:txBody>
      </p:sp>
    </p:spTree>
    <p:extLst>
      <p:ext uri="{BB962C8B-B14F-4D97-AF65-F5344CB8AC3E}">
        <p14:creationId xmlns:p14="http://schemas.microsoft.com/office/powerpoint/2010/main" val="12697187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C89F7C8-3DD2-4F4A-BC91-CFC9FFB4FD21}" type="datetimeFigureOut">
              <a:rPr lang="en-GB" smtClean="0"/>
              <a:t>20/07/2015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A25005B-DA82-49CA-AE32-F1E71F281426}" type="slidenum">
              <a:rPr lang="en-GB" smtClean="0"/>
              <a:t>‹#›</a:t>
            </a:fld>
            <a:endParaRPr lang="en-GB" dirty="0"/>
          </a:p>
        </p:txBody>
      </p:sp>
    </p:spTree>
    <p:extLst>
      <p:ext uri="{BB962C8B-B14F-4D97-AF65-F5344CB8AC3E}">
        <p14:creationId xmlns:p14="http://schemas.microsoft.com/office/powerpoint/2010/main" val="436295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2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a:spLocks noGrp="1"/>
          </p:cNvSpPr>
          <p:nvPr>
            <p:ph type="title"/>
          </p:nvPr>
        </p:nvSpPr>
        <p:spPr>
          <a:xfrm>
            <a:off x="899592" y="2924944"/>
            <a:ext cx="7344816" cy="712879"/>
          </a:xfrm>
          <a:prstGeom prst="rect">
            <a:avLst/>
          </a:prstGeom>
        </p:spPr>
        <p:txBody>
          <a:bodyPr/>
          <a:lstStyle>
            <a:lvl1pPr algn="ctr">
              <a:defRPr b="1">
                <a:solidFill>
                  <a:schemeClr val="bg1"/>
                </a:solidFill>
                <a:latin typeface="+mj-lt"/>
                <a:cs typeface="Myriad Arabic" pitchFamily="50" charset="-78"/>
              </a:defRPr>
            </a:lvl1pPr>
          </a:lstStyle>
          <a:p>
            <a:r>
              <a:rPr lang="en-US" dirty="0" smtClean="0"/>
              <a:t>Click to edit Master title style</a:t>
            </a:r>
            <a:endParaRPr lang="en-GB" dirty="0"/>
          </a:p>
        </p:txBody>
      </p:sp>
      <p:pic>
        <p:nvPicPr>
          <p:cNvPr id="7" name="Picture 4" descr="L:\ILO\Zambia_Green_Jobs_Programme\Design proposals\InDesign_templates\manuela\Brochure Folder\line_zambia.jp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0"/>
            <a:ext cx="9144000" cy="9275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5"/>
          <p:cNvPicPr>
            <a:picLocks noChangeAspect="1" noChangeArrowheads="1"/>
          </p:cNvPicPr>
          <p:nvPr userDrawn="1"/>
        </p:nvPicPr>
        <p:blipFill rotWithShape="1">
          <a:blip r:embed="rId4">
            <a:extLst>
              <a:ext uri="{28A0092B-C50C-407E-A947-70E740481C1C}">
                <a14:useLocalDpi xmlns:a14="http://schemas.microsoft.com/office/drawing/2010/main" val="0"/>
              </a:ext>
            </a:extLst>
          </a:blip>
          <a:srcRect l="2330" r="12799" b="84402"/>
          <a:stretch/>
        </p:blipFill>
        <p:spPr bwMode="auto">
          <a:xfrm>
            <a:off x="-108520" y="6600098"/>
            <a:ext cx="9252520" cy="25790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L:\ILO\Zambia_Green_Jobs_Programme\Design proposals\InDesign_templates\DEFINITIVI\PPT\finland.png"/>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6876256" y="380075"/>
            <a:ext cx="1774146" cy="106236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L:\ILO\Zambia_Green_Jobs_Programme\Design proposals\InDesign_templates\DEFINITIVI\PPT\republicZambia.png"/>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971600" y="382114"/>
            <a:ext cx="804353" cy="1097943"/>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L:\ILO\Zambia_Green_Jobs_Programme\Design proposals\InDesign_templates\DEFINITIVI\PPT\unZambia.png"/>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3412697" y="382114"/>
            <a:ext cx="2318606" cy="99085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L:\ILO\Zambia_Green_Jobs_Programme\Design proposals\InDesign_templates\DEFINITIVI\PPT\gj_white.png"/>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3263002" y="5158159"/>
            <a:ext cx="2509476" cy="11671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8619348"/>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637856" y="2348880"/>
            <a:ext cx="4038600" cy="3373835"/>
          </a:xfrm>
          <a:prstGeom prst="rect">
            <a:avLst/>
          </a:prstGeom>
        </p:spPr>
        <p:txBody>
          <a:bodyPr/>
          <a:lstStyle>
            <a:lvl1pPr>
              <a:buClr>
                <a:schemeClr val="accent4"/>
              </a:buClr>
              <a:defRPr sz="2800" b="1">
                <a:solidFill>
                  <a:schemeClr val="accent4"/>
                </a:solidFill>
                <a:latin typeface="Helvetica 55 Roman" pitchFamily="34" charset="0"/>
                <a:cs typeface="Arial" pitchFamily="34" charset="0"/>
              </a:defRPr>
            </a:lvl1pPr>
            <a:lvl2pPr>
              <a:buClr>
                <a:schemeClr val="accent3"/>
              </a:buClr>
              <a:defRPr sz="2400">
                <a:latin typeface="Helvetica 45 Light" pitchFamily="34" charset="0"/>
              </a:defRPr>
            </a:lvl2pPr>
            <a:lvl3pPr marL="1371600" indent="-457200">
              <a:buClr>
                <a:schemeClr val="accent3"/>
              </a:buClr>
              <a:buFont typeface="Wingdings" pitchFamily="2" charset="2"/>
              <a:buChar char="Ø"/>
              <a:defRPr sz="2000">
                <a:latin typeface="Helvetica 45 Light" pitchFamily="34" charset="0"/>
              </a:defRPr>
            </a:lvl3pPr>
            <a:lvl4pPr>
              <a:defRPr sz="1800">
                <a:latin typeface="Helvetica 45 Light" pitchFamily="34" charset="0"/>
              </a:defRPr>
            </a:lvl4pPr>
            <a:lvl5pPr>
              <a:defRPr sz="1800">
                <a:latin typeface="Helvetica 45 Light"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TextBox 4"/>
          <p:cNvSpPr txBox="1"/>
          <p:nvPr userDrawn="1"/>
        </p:nvSpPr>
        <p:spPr>
          <a:xfrm>
            <a:off x="3419872" y="4077072"/>
            <a:ext cx="2592288" cy="369332"/>
          </a:xfrm>
          <a:prstGeom prst="rect">
            <a:avLst/>
          </a:prstGeom>
          <a:noFill/>
        </p:spPr>
        <p:txBody>
          <a:bodyPr wrap="square" rtlCol="0">
            <a:spAutoFit/>
          </a:bodyPr>
          <a:lstStyle/>
          <a:p>
            <a:pPr fontAlgn="base">
              <a:spcBef>
                <a:spcPct val="0"/>
              </a:spcBef>
              <a:spcAft>
                <a:spcPct val="0"/>
              </a:spcAft>
            </a:pPr>
            <a:endParaRPr lang="en-GB" dirty="0">
              <a:solidFill>
                <a:srgbClr val="000000"/>
              </a:solidFill>
              <a:latin typeface="Arial" charset="0"/>
              <a:ea typeface="Arial" charset="0"/>
              <a:cs typeface="Arial" charset="0"/>
            </a:endParaRPr>
          </a:p>
        </p:txBody>
      </p:sp>
      <p:sp>
        <p:nvSpPr>
          <p:cNvPr id="6" name="Content Placeholder 2"/>
          <p:cNvSpPr>
            <a:spLocks noGrp="1"/>
          </p:cNvSpPr>
          <p:nvPr>
            <p:ph sz="half" idx="10"/>
          </p:nvPr>
        </p:nvSpPr>
        <p:spPr>
          <a:xfrm>
            <a:off x="461392" y="2348880"/>
            <a:ext cx="4038600" cy="3373835"/>
          </a:xfrm>
          <a:prstGeom prst="rect">
            <a:avLst/>
          </a:prstGeom>
        </p:spPr>
        <p:txBody>
          <a:bodyPr/>
          <a:lstStyle>
            <a:lvl1pPr>
              <a:buClr>
                <a:schemeClr val="accent4"/>
              </a:buClr>
              <a:defRPr sz="2800" b="1">
                <a:solidFill>
                  <a:schemeClr val="accent4"/>
                </a:solidFill>
                <a:latin typeface="Arial" pitchFamily="34" charset="0"/>
                <a:cs typeface="Arial" pitchFamily="34" charset="0"/>
              </a:defRPr>
            </a:lvl1pPr>
            <a:lvl2pPr>
              <a:buClr>
                <a:schemeClr val="accent3"/>
              </a:buClr>
              <a:defRPr sz="2400"/>
            </a:lvl2pPr>
            <a:lvl3pPr>
              <a:buClr>
                <a:schemeClr val="accent3"/>
              </a:buCl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3341337713"/>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GB"/>
          </a:p>
        </p:txBody>
      </p:sp>
    </p:spTree>
    <p:extLst>
      <p:ext uri="{BB962C8B-B14F-4D97-AF65-F5344CB8AC3E}">
        <p14:creationId xmlns:p14="http://schemas.microsoft.com/office/powerpoint/2010/main" val="2623732141"/>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79512" y="188640"/>
            <a:ext cx="5400600" cy="1152128"/>
          </a:xfrm>
          <a:prstGeom prst="rect">
            <a:avLst/>
          </a:prstGeom>
        </p:spPr>
        <p:txBody>
          <a:bodyPr/>
          <a:lstStyle>
            <a:lvl1pPr algn="l">
              <a:defRPr sz="3600" b="1">
                <a:solidFill>
                  <a:srgbClr val="C00000"/>
                </a:solidFill>
                <a:latin typeface="+mj-lt"/>
                <a:cs typeface="Arial" pitchFamily="34" charset="0"/>
              </a:defRPr>
            </a:lvl1pPr>
          </a:lstStyle>
          <a:p>
            <a:r>
              <a:rPr lang="en-US" dirty="0" smtClean="0"/>
              <a:t>Click to edit Master title style</a:t>
            </a:r>
            <a:endParaRPr lang="en-GB" dirty="0"/>
          </a:p>
        </p:txBody>
      </p:sp>
      <p:sp>
        <p:nvSpPr>
          <p:cNvPr id="9" name="Content Placeholder 8"/>
          <p:cNvSpPr>
            <a:spLocks noGrp="1"/>
          </p:cNvSpPr>
          <p:nvPr>
            <p:ph sz="quarter" idx="13"/>
          </p:nvPr>
        </p:nvSpPr>
        <p:spPr>
          <a:xfrm>
            <a:off x="1259632" y="1772816"/>
            <a:ext cx="7489081" cy="4248472"/>
          </a:xfrm>
          <a:prstGeom prst="rect">
            <a:avLst/>
          </a:prstGeom>
        </p:spPr>
        <p:txBody>
          <a:bodyPr/>
          <a:lstStyle>
            <a:lvl1pPr>
              <a:buClr>
                <a:schemeClr val="accent4"/>
              </a:buClr>
              <a:defRPr>
                <a:latin typeface="+mn-lt"/>
              </a:defRPr>
            </a:lvl1pPr>
            <a:lvl2pPr marL="742950" indent="-285750">
              <a:buClr>
                <a:schemeClr val="tx1"/>
              </a:buClr>
              <a:buSzPct val="120000"/>
              <a:buFont typeface="Arial" pitchFamily="34" charset="0"/>
              <a:buChar char="•"/>
              <a:defRPr>
                <a:latin typeface="+mn-lt"/>
              </a:defRPr>
            </a:lvl2pPr>
            <a:lvl3pPr marL="1257300" indent="-342900">
              <a:buClr>
                <a:schemeClr val="tx1"/>
              </a:buClr>
              <a:buSzPct val="70000"/>
              <a:buFont typeface="Courier New" pitchFamily="49" charset="0"/>
              <a:buChar char="o"/>
              <a:defRPr>
                <a:latin typeface="+mn-lt"/>
              </a:defRPr>
            </a:lvl3pPr>
            <a:lvl4pPr>
              <a:defRPr>
                <a:latin typeface="+mn-lt"/>
              </a:defRPr>
            </a:lvl4pPr>
            <a:lvl5pPr>
              <a:defRPr>
                <a:latin typeface="+mn-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3435227563"/>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251520" y="260648"/>
            <a:ext cx="5400600" cy="648072"/>
          </a:xfrm>
          <a:prstGeom prst="rect">
            <a:avLst/>
          </a:prstGeom>
        </p:spPr>
        <p:txBody>
          <a:bodyPr/>
          <a:lstStyle>
            <a:lvl1pPr algn="l">
              <a:defRPr sz="2600" b="1">
                <a:solidFill>
                  <a:srgbClr val="269610"/>
                </a:solidFill>
                <a:latin typeface="+mn-lt"/>
                <a:cs typeface="Arial" pitchFamily="34" charset="0"/>
              </a:defRPr>
            </a:lvl1pPr>
          </a:lstStyle>
          <a:p>
            <a:r>
              <a:rPr lang="en-US" dirty="0" smtClean="0"/>
              <a:t>Click to edit Master title style</a:t>
            </a:r>
            <a:endParaRPr lang="en-GB" dirty="0"/>
          </a:p>
        </p:txBody>
      </p:sp>
    </p:spTree>
    <p:extLst>
      <p:ext uri="{BB962C8B-B14F-4D97-AF65-F5344CB8AC3E}">
        <p14:creationId xmlns:p14="http://schemas.microsoft.com/office/powerpoint/2010/main" val="1454894818"/>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259632" y="1484784"/>
            <a:ext cx="6570315" cy="648072"/>
          </a:xfrm>
          <a:prstGeom prst="rect">
            <a:avLst/>
          </a:prstGeom>
        </p:spPr>
        <p:txBody>
          <a:bodyPr/>
          <a:lstStyle>
            <a:lvl1pPr algn="ctr">
              <a:defRPr b="1">
                <a:solidFill>
                  <a:schemeClr val="accent4"/>
                </a:solidFill>
                <a:latin typeface="+mn-lt"/>
                <a:cs typeface="Arial" pitchFamily="34" charset="0"/>
              </a:defRPr>
            </a:lvl1pPr>
          </a:lstStyle>
          <a:p>
            <a:r>
              <a:rPr lang="en-US" dirty="0" smtClean="0"/>
              <a:t>Click to edit Master title style</a:t>
            </a:r>
            <a:endParaRPr lang="en-GB" dirty="0"/>
          </a:p>
        </p:txBody>
      </p:sp>
    </p:spTree>
    <p:extLst>
      <p:ext uri="{BB962C8B-B14F-4D97-AF65-F5344CB8AC3E}">
        <p14:creationId xmlns:p14="http://schemas.microsoft.com/office/powerpoint/2010/main" val="3902686074"/>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6" name="Text Placeholder 2"/>
          <p:cNvSpPr>
            <a:spLocks noGrp="1"/>
          </p:cNvSpPr>
          <p:nvPr>
            <p:ph type="body" idx="1"/>
          </p:nvPr>
        </p:nvSpPr>
        <p:spPr>
          <a:xfrm>
            <a:off x="539552" y="2132856"/>
            <a:ext cx="4040188" cy="639762"/>
          </a:xfrm>
          <a:prstGeom prst="rect">
            <a:avLst/>
          </a:prstGeom>
        </p:spPr>
        <p:txBody>
          <a:bodyPr anchor="b"/>
          <a:lstStyle>
            <a:lvl1pPr marL="0" indent="0">
              <a:buNone/>
              <a:defRPr sz="2400" b="1">
                <a:solidFill>
                  <a:schemeClr val="accent3"/>
                </a:solidFill>
                <a:latin typeface="+mn-lt"/>
                <a:cs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8" name="Text Placeholder 4"/>
          <p:cNvSpPr>
            <a:spLocks noGrp="1"/>
          </p:cNvSpPr>
          <p:nvPr>
            <p:ph type="body" sz="quarter" idx="3"/>
          </p:nvPr>
        </p:nvSpPr>
        <p:spPr>
          <a:xfrm>
            <a:off x="4644008" y="2132856"/>
            <a:ext cx="4041775" cy="639762"/>
          </a:xfrm>
          <a:prstGeom prst="rect">
            <a:avLst/>
          </a:prstGeom>
        </p:spPr>
        <p:txBody>
          <a:bodyPr anchor="b"/>
          <a:lstStyle>
            <a:lvl1pPr marL="0" indent="0">
              <a:buNone/>
              <a:defRPr sz="2400" b="1">
                <a:solidFill>
                  <a:schemeClr val="accent3"/>
                </a:solidFill>
                <a:latin typeface="+mn-lt"/>
                <a:cs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9" name="Content Placeholder 5"/>
          <p:cNvSpPr>
            <a:spLocks noGrp="1"/>
          </p:cNvSpPr>
          <p:nvPr>
            <p:ph sz="quarter" idx="4"/>
          </p:nvPr>
        </p:nvSpPr>
        <p:spPr>
          <a:xfrm>
            <a:off x="4644008" y="2772618"/>
            <a:ext cx="4041775" cy="3248670"/>
          </a:xfrm>
          <a:prstGeom prst="rect">
            <a:avLst/>
          </a:prstGeom>
        </p:spPr>
        <p:txBody>
          <a:bodyPr/>
          <a:lstStyle>
            <a:lvl1pPr>
              <a:buClr>
                <a:schemeClr val="accent4"/>
              </a:buClr>
              <a:defRPr sz="2400">
                <a:latin typeface="+mn-lt"/>
              </a:defRPr>
            </a:lvl1pPr>
            <a:lvl2pPr marL="800100" indent="-342900">
              <a:buClr>
                <a:schemeClr val="accent3"/>
              </a:buClr>
              <a:buFont typeface="Arial" pitchFamily="34" charset="0"/>
              <a:buChar char="•"/>
              <a:defRPr sz="2000">
                <a:latin typeface="+mn-lt"/>
              </a:defRPr>
            </a:lvl2pPr>
            <a:lvl3pPr>
              <a:buClr>
                <a:schemeClr val="accent3"/>
              </a:buClr>
              <a:defRPr sz="1800">
                <a:latin typeface="+mn-lt"/>
              </a:defRPr>
            </a:lvl3pPr>
            <a:lvl4pPr>
              <a:defRPr sz="1600">
                <a:latin typeface="+mn-lt"/>
              </a:defRPr>
            </a:lvl4pPr>
            <a:lvl5pPr>
              <a:defRPr sz="1600">
                <a:latin typeface="+mn-lt"/>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Content Placeholder 5"/>
          <p:cNvSpPr>
            <a:spLocks noGrp="1"/>
          </p:cNvSpPr>
          <p:nvPr>
            <p:ph sz="quarter" idx="10"/>
          </p:nvPr>
        </p:nvSpPr>
        <p:spPr>
          <a:xfrm>
            <a:off x="550913" y="2780928"/>
            <a:ext cx="4041775" cy="3240360"/>
          </a:xfrm>
          <a:prstGeom prst="rect">
            <a:avLst/>
          </a:prstGeom>
        </p:spPr>
        <p:txBody>
          <a:bodyPr/>
          <a:lstStyle>
            <a:lvl1pPr marL="342900" indent="-342900">
              <a:buClr>
                <a:schemeClr val="accent4"/>
              </a:buClr>
              <a:buFont typeface="Wingdings" pitchFamily="2" charset="2"/>
              <a:buChar char="§"/>
              <a:defRPr sz="2400">
                <a:latin typeface="+mn-lt"/>
              </a:defRPr>
            </a:lvl1pPr>
            <a:lvl2pPr marL="800100" indent="-342900">
              <a:buClr>
                <a:schemeClr val="accent3"/>
              </a:buClr>
              <a:buFont typeface="Arial" pitchFamily="34" charset="0"/>
              <a:buChar char="•"/>
              <a:defRPr sz="2000">
                <a:latin typeface="+mn-lt"/>
              </a:defRPr>
            </a:lvl2pPr>
            <a:lvl3pPr>
              <a:buClr>
                <a:schemeClr val="accent3"/>
              </a:buClr>
              <a:defRPr sz="1800">
                <a:latin typeface="+mn-lt"/>
              </a:defRPr>
            </a:lvl3pPr>
            <a:lvl4pPr>
              <a:defRPr sz="1600">
                <a:latin typeface="+mn-lt"/>
              </a:defRPr>
            </a:lvl4pPr>
            <a:lvl5pPr>
              <a:defRPr sz="1600">
                <a:latin typeface="+mn-lt"/>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2224397191"/>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6" name="Title 1"/>
          <p:cNvSpPr>
            <a:spLocks noGrp="1"/>
          </p:cNvSpPr>
          <p:nvPr>
            <p:ph type="title"/>
          </p:nvPr>
        </p:nvSpPr>
        <p:spPr>
          <a:xfrm>
            <a:off x="722313" y="4406900"/>
            <a:ext cx="7772400" cy="1362075"/>
          </a:xfrm>
          <a:prstGeom prst="rect">
            <a:avLst/>
          </a:prstGeom>
        </p:spPr>
        <p:txBody>
          <a:bodyPr anchor="t"/>
          <a:lstStyle>
            <a:lvl1pPr algn="l">
              <a:defRPr sz="4000" b="1" cap="all">
                <a:solidFill>
                  <a:srgbClr val="269610"/>
                </a:solidFill>
                <a:latin typeface="Arial" pitchFamily="34" charset="0"/>
                <a:cs typeface="Arial" pitchFamily="34" charset="0"/>
              </a:defRPr>
            </a:lvl1pPr>
          </a:lstStyle>
          <a:p>
            <a:r>
              <a:rPr lang="en-US" dirty="0" smtClean="0"/>
              <a:t>Click to edit Master title style</a:t>
            </a:r>
            <a:endParaRPr lang="en-GB" dirty="0"/>
          </a:p>
        </p:txBody>
      </p:sp>
      <p:sp>
        <p:nvSpPr>
          <p:cNvPr id="7" name="Text Placeholder 2"/>
          <p:cNvSpPr>
            <a:spLocks noGrp="1"/>
          </p:cNvSpPr>
          <p:nvPr>
            <p:ph type="body" idx="1"/>
          </p:nvPr>
        </p:nvSpPr>
        <p:spPr>
          <a:xfrm>
            <a:off x="722313" y="2864917"/>
            <a:ext cx="7772400" cy="1500187"/>
          </a:xfrm>
          <a:prstGeom prst="rect">
            <a:avLst/>
          </a:prstGeom>
        </p:spPr>
        <p:txBody>
          <a:bodyPr anchor="b"/>
          <a:lstStyle>
            <a:lvl1pPr marL="0" indent="0">
              <a:buNone/>
              <a:defRPr sz="2000">
                <a:solidFill>
                  <a:schemeClr val="tx1">
                    <a:tint val="75000"/>
                  </a:schemeClr>
                </a:solidFill>
                <a:latin typeface="Arial" pitchFamily="34" charset="0"/>
                <a:cs typeface="Arial"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Tree>
    <p:extLst>
      <p:ext uri="{BB962C8B-B14F-4D97-AF65-F5344CB8AC3E}">
        <p14:creationId xmlns:p14="http://schemas.microsoft.com/office/powerpoint/2010/main" val="3030490670"/>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4C89F7C8-3DD2-4F4A-BC91-CFC9FFB4FD21}" type="datetimeFigureOut">
              <a:rPr lang="en-GB" smtClean="0"/>
              <a:t>20/07/2015</a:t>
            </a:fld>
            <a:endParaRPr lang="en-GB"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DA25005B-DA82-49CA-AE32-F1E71F281426}" type="slidenum">
              <a:rPr lang="en-GB" smtClean="0"/>
              <a:t>‹#›</a:t>
            </a:fld>
            <a:endParaRPr lang="en-GB" dirty="0"/>
          </a:p>
        </p:txBody>
      </p:sp>
    </p:spTree>
    <p:extLst>
      <p:ext uri="{BB962C8B-B14F-4D97-AF65-F5344CB8AC3E}">
        <p14:creationId xmlns:p14="http://schemas.microsoft.com/office/powerpoint/2010/main" val="40913985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68931" y="685800"/>
            <a:ext cx="5808307" cy="886968"/>
          </a:xfrm>
          <a:prstGeom prst="rect">
            <a:avLst/>
          </a:prstGeom>
        </p:spPr>
        <p:txBody>
          <a:bodyPr/>
          <a:lstStyle/>
          <a:p>
            <a:r>
              <a:rPr lang="en-US" smtClean="0"/>
              <a:t>Click to edit Master title style</a:t>
            </a:r>
            <a:endParaRPr/>
          </a:p>
        </p:txBody>
      </p:sp>
      <p:sp>
        <p:nvSpPr>
          <p:cNvPr id="3" name="Content Placeholder 2"/>
          <p:cNvSpPr>
            <a:spLocks noGrp="1"/>
          </p:cNvSpPr>
          <p:nvPr>
            <p:ph idx="1"/>
          </p:nvPr>
        </p:nvSpPr>
        <p:spPr>
          <a:xfrm>
            <a:off x="2568931" y="2020888"/>
            <a:ext cx="5806671" cy="4105275"/>
          </a:xfrm>
          <a:prstGeom prst="rect">
            <a:avLst/>
          </a:prstGeom>
        </p:spPr>
        <p:txBody>
          <a:bodyPr>
            <a:normAutofit/>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a:xfrm>
            <a:off x="6553200" y="6356350"/>
            <a:ext cx="2133600" cy="365125"/>
          </a:xfrm>
          <a:prstGeom prst="rect">
            <a:avLst/>
          </a:prstGeom>
        </p:spPr>
        <p:txBody>
          <a:bodyPr/>
          <a:lstStyle/>
          <a:p>
            <a:fld id="{A2F0292D-1797-49A5-8D2D-8D50C72EF3CC}" type="datetimeFigureOut">
              <a:rPr lang="en-US" smtClean="0"/>
              <a:pPr/>
              <a:t>7/20/2015</a:t>
            </a:fld>
            <a:endParaRPr lang="en-US" dirty="0"/>
          </a:p>
        </p:txBody>
      </p:sp>
      <p:sp>
        <p:nvSpPr>
          <p:cNvPr id="5" name="Footer Placeholder 4"/>
          <p:cNvSpPr>
            <a:spLocks noGrp="1"/>
          </p:cNvSpPr>
          <p:nvPr>
            <p:ph type="ftr" sz="quarter" idx="11"/>
          </p:nvPr>
        </p:nvSpPr>
        <p:spPr>
          <a:xfrm>
            <a:off x="457200" y="6356350"/>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1143000" y="4090281"/>
            <a:ext cx="609600" cy="365125"/>
          </a:xfrm>
          <a:prstGeom prst="rect">
            <a:avLst/>
          </a:prstGeom>
        </p:spPr>
        <p:txBody>
          <a:bodyPr/>
          <a:lstStyle/>
          <a:p>
            <a:fld id="{D6CC888B-D9F9-4E54-B722-F151A9F45E95}" type="slidenum">
              <a:rPr lang="en-US" smtClean="0"/>
              <a:pPr/>
              <a:t>‹#›</a:t>
            </a:fld>
            <a:endParaRPr lang="en-US" dirty="0"/>
          </a:p>
        </p:txBody>
      </p:sp>
    </p:spTree>
    <p:extLst>
      <p:ext uri="{BB962C8B-B14F-4D97-AF65-F5344CB8AC3E}">
        <p14:creationId xmlns:p14="http://schemas.microsoft.com/office/powerpoint/2010/main" val="1180196865"/>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image" Target="../media/image1.jpe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5" Type="http://schemas.openxmlformats.org/officeDocument/2006/relationships/image" Target="../media/image4.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89F7C8-3DD2-4F4A-BC91-CFC9FFB4FD21}" type="datetimeFigureOut">
              <a:rPr lang="en-GB" smtClean="0"/>
              <a:t>20/07/2015</a:t>
            </a:fld>
            <a:endParaRPr lang="en-GB"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25005B-DA82-49CA-AE32-F1E71F281426}" type="slidenum">
              <a:rPr lang="en-GB" smtClean="0"/>
              <a:t>‹#›</a:t>
            </a:fld>
            <a:endParaRPr lang="en-GB" dirty="0"/>
          </a:p>
        </p:txBody>
      </p:sp>
    </p:spTree>
    <p:extLst>
      <p:ext uri="{BB962C8B-B14F-4D97-AF65-F5344CB8AC3E}">
        <p14:creationId xmlns:p14="http://schemas.microsoft.com/office/powerpoint/2010/main" val="365786733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Slide Number Placeholder 3"/>
          <p:cNvSpPr txBox="1">
            <a:spLocks/>
          </p:cNvSpPr>
          <p:nvPr userDrawn="1"/>
        </p:nvSpPr>
        <p:spPr>
          <a:xfrm>
            <a:off x="8442994" y="6237312"/>
            <a:ext cx="433388" cy="317500"/>
          </a:xfrm>
          <a:prstGeom prst="rect">
            <a:avLst/>
          </a:prstGeom>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defTabSz="457200" eaLnBrk="0" fontAlgn="base" hangingPunct="0">
              <a:spcBef>
                <a:spcPct val="0"/>
              </a:spcBef>
              <a:spcAft>
                <a:spcPct val="0"/>
              </a:spcAft>
              <a:defRPr>
                <a:solidFill>
                  <a:schemeClr val="tx1"/>
                </a:solidFill>
                <a:latin typeface="Arial" charset="0"/>
              </a:defRPr>
            </a:lvl6pPr>
            <a:lvl7pPr marL="2971800" indent="-228600" defTabSz="457200" eaLnBrk="0" fontAlgn="base" hangingPunct="0">
              <a:spcBef>
                <a:spcPct val="0"/>
              </a:spcBef>
              <a:spcAft>
                <a:spcPct val="0"/>
              </a:spcAft>
              <a:defRPr>
                <a:solidFill>
                  <a:schemeClr val="tx1"/>
                </a:solidFill>
                <a:latin typeface="Arial" charset="0"/>
              </a:defRPr>
            </a:lvl7pPr>
            <a:lvl8pPr marL="3429000" indent="-228600" defTabSz="457200" eaLnBrk="0" fontAlgn="base" hangingPunct="0">
              <a:spcBef>
                <a:spcPct val="0"/>
              </a:spcBef>
              <a:spcAft>
                <a:spcPct val="0"/>
              </a:spcAft>
              <a:defRPr>
                <a:solidFill>
                  <a:schemeClr val="tx1"/>
                </a:solidFill>
                <a:latin typeface="Arial" charset="0"/>
              </a:defRPr>
            </a:lvl8pPr>
            <a:lvl9pPr marL="3886200" indent="-228600" defTabSz="457200" eaLnBrk="0" fontAlgn="base" hangingPunct="0">
              <a:spcBef>
                <a:spcPct val="0"/>
              </a:spcBef>
              <a:spcAft>
                <a:spcPct val="0"/>
              </a:spcAft>
              <a:defRPr>
                <a:solidFill>
                  <a:schemeClr val="tx1"/>
                </a:solidFill>
                <a:latin typeface="Arial" charset="0"/>
              </a:defRPr>
            </a:lvl9pPr>
          </a:lstStyle>
          <a:p>
            <a:pPr algn="ctr" eaLnBrk="1" fontAlgn="base" hangingPunct="1">
              <a:spcBef>
                <a:spcPct val="0"/>
              </a:spcBef>
              <a:spcAft>
                <a:spcPct val="0"/>
              </a:spcAft>
              <a:defRPr/>
            </a:pPr>
            <a:fld id="{AC611B22-04DA-49DB-8F00-1DBB662793CA}" type="slidenum">
              <a:rPr lang="it-IT" sz="1600" smtClean="0">
                <a:solidFill>
                  <a:srgbClr val="269610"/>
                </a:solidFill>
                <a:latin typeface="Helvetica 55 Roman" pitchFamily="34" charset="0"/>
                <a:ea typeface="Arial" charset="0"/>
                <a:cs typeface="Arial" charset="0"/>
              </a:rPr>
              <a:pPr algn="ctr" eaLnBrk="1" fontAlgn="base" hangingPunct="1">
                <a:spcBef>
                  <a:spcPct val="0"/>
                </a:spcBef>
                <a:spcAft>
                  <a:spcPct val="0"/>
                </a:spcAft>
                <a:defRPr/>
              </a:pPr>
              <a:t>‹#›</a:t>
            </a:fld>
            <a:endParaRPr lang="id-ID" sz="1600" dirty="0" smtClean="0">
              <a:solidFill>
                <a:srgbClr val="269610"/>
              </a:solidFill>
              <a:latin typeface="Helvetica 55 Roman" pitchFamily="34" charset="0"/>
              <a:ea typeface="Arial" charset="0"/>
              <a:cs typeface="Arial" charset="0"/>
            </a:endParaRPr>
          </a:p>
        </p:txBody>
      </p:sp>
      <p:pic>
        <p:nvPicPr>
          <p:cNvPr id="1027" name="Picture 3" descr="L:\ILO\Zambia_Green_Jobs_Programme\Design proposals\InDesign_templates\manuela\Brochure Folder\logo.jpg"/>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6804248" y="188640"/>
            <a:ext cx="2160240" cy="60732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L:\ILO\Zambia_Green_Jobs_Programme\Design proposals\InDesign_templates\manuela\Brochure Folder\line_zambia.jp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144000" cy="9275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noChangeArrowheads="1"/>
          </p:cNvPicPr>
          <p:nvPr userDrawn="1"/>
        </p:nvPicPr>
        <p:blipFill rotWithShape="1">
          <a:blip r:embed="rId14">
            <a:extLst>
              <a:ext uri="{28A0092B-C50C-407E-A947-70E740481C1C}">
                <a14:useLocalDpi xmlns:a14="http://schemas.microsoft.com/office/drawing/2010/main" val="0"/>
              </a:ext>
            </a:extLst>
          </a:blip>
          <a:srcRect l="2330" r="12799" b="84402"/>
          <a:stretch/>
        </p:blipFill>
        <p:spPr bwMode="auto">
          <a:xfrm>
            <a:off x="-108520" y="6600098"/>
            <a:ext cx="9252520" cy="257902"/>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3" descr="L:\ILO\Zambia_Green_Jobs_Programme\Design proposals\InDesign_templates\DEFINITIVI\PPT\bg.png"/>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95536" y="2557486"/>
            <a:ext cx="4029076" cy="3838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521162"/>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8" r:id="rId10"/>
  </p:sldLayoutIdLst>
  <p:timing>
    <p:tnLst>
      <p:par>
        <p:cTn id="1" dur="indefinite" restart="never" nodeType="tmRoot"/>
      </p:par>
    </p:tnLst>
  </p:timing>
  <p:hf hdr="0" ftr="0" dt="0"/>
  <p:txStyles>
    <p:titleStyle>
      <a:lvl1pPr algn="l" rtl="0" fontAlgn="base">
        <a:spcBef>
          <a:spcPct val="0"/>
        </a:spcBef>
        <a:spcAft>
          <a:spcPct val="0"/>
        </a:spcAft>
        <a:defRPr sz="3600">
          <a:solidFill>
            <a:srgbClr val="F2650E"/>
          </a:solidFill>
          <a:latin typeface="+mj-lt"/>
          <a:ea typeface="+mj-ea"/>
          <a:cs typeface="+mj-cs"/>
        </a:defRPr>
      </a:lvl1pPr>
      <a:lvl2pPr algn="l" rtl="0" fontAlgn="base">
        <a:spcBef>
          <a:spcPct val="0"/>
        </a:spcBef>
        <a:spcAft>
          <a:spcPct val="0"/>
        </a:spcAft>
        <a:defRPr sz="3600">
          <a:solidFill>
            <a:srgbClr val="F2650E"/>
          </a:solidFill>
          <a:latin typeface="Verdana" charset="0"/>
          <a:ea typeface="Arial Unicode MS" charset="0"/>
          <a:cs typeface="Arial Unicode MS" charset="0"/>
        </a:defRPr>
      </a:lvl2pPr>
      <a:lvl3pPr algn="l" rtl="0" fontAlgn="base">
        <a:spcBef>
          <a:spcPct val="0"/>
        </a:spcBef>
        <a:spcAft>
          <a:spcPct val="0"/>
        </a:spcAft>
        <a:defRPr sz="3600">
          <a:solidFill>
            <a:srgbClr val="F2650E"/>
          </a:solidFill>
          <a:latin typeface="Verdana" charset="0"/>
          <a:ea typeface="Arial Unicode MS" charset="0"/>
          <a:cs typeface="Arial Unicode MS" charset="0"/>
        </a:defRPr>
      </a:lvl3pPr>
      <a:lvl4pPr algn="l" rtl="0" fontAlgn="base">
        <a:spcBef>
          <a:spcPct val="0"/>
        </a:spcBef>
        <a:spcAft>
          <a:spcPct val="0"/>
        </a:spcAft>
        <a:defRPr sz="3600">
          <a:solidFill>
            <a:srgbClr val="F2650E"/>
          </a:solidFill>
          <a:latin typeface="Verdana" charset="0"/>
          <a:ea typeface="Arial Unicode MS" charset="0"/>
          <a:cs typeface="Arial Unicode MS" charset="0"/>
        </a:defRPr>
      </a:lvl4pPr>
      <a:lvl5pPr algn="l" rtl="0" fontAlgn="base">
        <a:spcBef>
          <a:spcPct val="0"/>
        </a:spcBef>
        <a:spcAft>
          <a:spcPct val="0"/>
        </a:spcAft>
        <a:defRPr sz="3600">
          <a:solidFill>
            <a:srgbClr val="F2650E"/>
          </a:solidFill>
          <a:latin typeface="Verdana" charset="0"/>
          <a:ea typeface="Arial Unicode MS" charset="0"/>
          <a:cs typeface="Arial Unicode MS" charset="0"/>
        </a:defRPr>
      </a:lvl5pPr>
      <a:lvl6pPr marL="457200" algn="l" rtl="0" fontAlgn="base">
        <a:spcBef>
          <a:spcPct val="0"/>
        </a:spcBef>
        <a:spcAft>
          <a:spcPct val="0"/>
        </a:spcAft>
        <a:defRPr sz="3600">
          <a:solidFill>
            <a:srgbClr val="F2650E"/>
          </a:solidFill>
          <a:latin typeface="Verdana" charset="0"/>
          <a:ea typeface="Arial Unicode MS" charset="0"/>
          <a:cs typeface="Arial Unicode MS" charset="0"/>
        </a:defRPr>
      </a:lvl6pPr>
      <a:lvl7pPr marL="914400" algn="l" rtl="0" fontAlgn="base">
        <a:spcBef>
          <a:spcPct val="0"/>
        </a:spcBef>
        <a:spcAft>
          <a:spcPct val="0"/>
        </a:spcAft>
        <a:defRPr sz="3600">
          <a:solidFill>
            <a:srgbClr val="F2650E"/>
          </a:solidFill>
          <a:latin typeface="Verdana" charset="0"/>
          <a:ea typeface="Arial Unicode MS" charset="0"/>
          <a:cs typeface="Arial Unicode MS" charset="0"/>
        </a:defRPr>
      </a:lvl7pPr>
      <a:lvl8pPr marL="1371600" algn="l" rtl="0" fontAlgn="base">
        <a:spcBef>
          <a:spcPct val="0"/>
        </a:spcBef>
        <a:spcAft>
          <a:spcPct val="0"/>
        </a:spcAft>
        <a:defRPr sz="3600">
          <a:solidFill>
            <a:srgbClr val="F2650E"/>
          </a:solidFill>
          <a:latin typeface="Verdana" charset="0"/>
          <a:ea typeface="Arial Unicode MS" charset="0"/>
          <a:cs typeface="Arial Unicode MS" charset="0"/>
        </a:defRPr>
      </a:lvl8pPr>
      <a:lvl9pPr marL="1828800" algn="l" rtl="0" fontAlgn="base">
        <a:spcBef>
          <a:spcPct val="0"/>
        </a:spcBef>
        <a:spcAft>
          <a:spcPct val="0"/>
        </a:spcAft>
        <a:defRPr sz="3600">
          <a:solidFill>
            <a:srgbClr val="F2650E"/>
          </a:solidFill>
          <a:latin typeface="Verdana" charset="0"/>
          <a:ea typeface="Arial Unicode MS" charset="0"/>
          <a:cs typeface="Arial Unicode MS" charset="0"/>
        </a:defRPr>
      </a:lvl9pPr>
    </p:titleStyle>
    <p:bodyStyle>
      <a:lvl1pPr marL="342900" indent="-342900" algn="l" rtl="0" fontAlgn="base">
        <a:spcBef>
          <a:spcPct val="20000"/>
        </a:spcBef>
        <a:spcAft>
          <a:spcPct val="0"/>
        </a:spcAft>
        <a:buClr>
          <a:srgbClr val="F2650E"/>
        </a:buClr>
        <a:buFont typeface="Wingdings" charset="2"/>
        <a:buChar char="§"/>
        <a:defRPr sz="3000">
          <a:solidFill>
            <a:schemeClr val="tx1"/>
          </a:solidFill>
          <a:latin typeface="+mn-lt"/>
          <a:ea typeface="+mn-ea"/>
          <a:cs typeface="+mn-cs"/>
        </a:defRPr>
      </a:lvl1pPr>
      <a:lvl2pPr marL="742950" indent="-285750" algn="l" rtl="0" fontAlgn="base">
        <a:spcBef>
          <a:spcPct val="20000"/>
        </a:spcBef>
        <a:spcAft>
          <a:spcPct val="0"/>
        </a:spcAft>
        <a:buClr>
          <a:srgbClr val="0099FF"/>
        </a:buClr>
        <a:buSzPct val="120000"/>
        <a:buChar char="•"/>
        <a:defRPr sz="2800">
          <a:solidFill>
            <a:schemeClr val="tx1"/>
          </a:solidFill>
          <a:latin typeface="Arial" charset="0"/>
          <a:ea typeface="+mn-ea"/>
          <a:cs typeface="Arial" charset="0"/>
        </a:defRPr>
      </a:lvl2pPr>
      <a:lvl3pPr marL="1143000" indent="-228600" algn="l" rtl="0" fontAlgn="base">
        <a:spcBef>
          <a:spcPct val="20000"/>
        </a:spcBef>
        <a:spcAft>
          <a:spcPct val="0"/>
        </a:spcAft>
        <a:buClr>
          <a:srgbClr val="0099FF"/>
        </a:buClr>
        <a:buSzPct val="80000"/>
        <a:buFont typeface="Wingdings" charset="2"/>
        <a:buChar char="Ø"/>
        <a:defRPr sz="2400">
          <a:solidFill>
            <a:schemeClr val="tx1"/>
          </a:solidFill>
          <a:latin typeface="Arial" charset="0"/>
          <a:ea typeface="+mn-ea"/>
          <a:cs typeface="Arial" charset="0"/>
        </a:defRPr>
      </a:lvl3pPr>
      <a:lvl4pPr marL="1600200" indent="-228600" algn="l" rtl="0" fontAlgn="base">
        <a:spcBef>
          <a:spcPct val="20000"/>
        </a:spcBef>
        <a:spcAft>
          <a:spcPct val="0"/>
        </a:spcAft>
        <a:buChar char="–"/>
        <a:defRPr sz="2000">
          <a:solidFill>
            <a:schemeClr val="tx1"/>
          </a:solidFill>
          <a:latin typeface="Arial" charset="0"/>
          <a:ea typeface="+mn-ea"/>
          <a:cs typeface="Arial" charset="0"/>
        </a:defRPr>
      </a:lvl4pPr>
      <a:lvl5pPr marL="2057400" indent="-228600" algn="l" rtl="0" fontAlgn="base">
        <a:spcBef>
          <a:spcPct val="20000"/>
        </a:spcBef>
        <a:spcAft>
          <a:spcPct val="0"/>
        </a:spcAft>
        <a:buChar char="»"/>
        <a:defRPr sz="2000">
          <a:solidFill>
            <a:schemeClr val="tx1"/>
          </a:solidFill>
          <a:latin typeface="Arial" charset="0"/>
          <a:ea typeface="+mn-ea"/>
          <a:cs typeface="Arial" charset="0"/>
        </a:defRPr>
      </a:lvl5pPr>
      <a:lvl6pPr marL="2514600" indent="-228600" algn="l" rtl="0" fontAlgn="base">
        <a:spcBef>
          <a:spcPct val="20000"/>
        </a:spcBef>
        <a:spcAft>
          <a:spcPct val="0"/>
        </a:spcAft>
        <a:buChar char="»"/>
        <a:defRPr sz="2000">
          <a:solidFill>
            <a:schemeClr val="tx1"/>
          </a:solidFill>
          <a:latin typeface="Arial" charset="0"/>
          <a:ea typeface="+mn-ea"/>
          <a:cs typeface="Arial" charset="0"/>
        </a:defRPr>
      </a:lvl6pPr>
      <a:lvl7pPr marL="2971800" indent="-228600" algn="l" rtl="0" fontAlgn="base">
        <a:spcBef>
          <a:spcPct val="20000"/>
        </a:spcBef>
        <a:spcAft>
          <a:spcPct val="0"/>
        </a:spcAft>
        <a:buChar char="»"/>
        <a:defRPr sz="2000">
          <a:solidFill>
            <a:schemeClr val="tx1"/>
          </a:solidFill>
          <a:latin typeface="Arial" charset="0"/>
          <a:ea typeface="+mn-ea"/>
          <a:cs typeface="Arial" charset="0"/>
        </a:defRPr>
      </a:lvl7pPr>
      <a:lvl8pPr marL="3429000" indent="-228600" algn="l" rtl="0" fontAlgn="base">
        <a:spcBef>
          <a:spcPct val="20000"/>
        </a:spcBef>
        <a:spcAft>
          <a:spcPct val="0"/>
        </a:spcAft>
        <a:buChar char="»"/>
        <a:defRPr sz="2000">
          <a:solidFill>
            <a:schemeClr val="tx1"/>
          </a:solidFill>
          <a:latin typeface="Arial" charset="0"/>
          <a:ea typeface="+mn-ea"/>
          <a:cs typeface="Arial" charset="0"/>
        </a:defRPr>
      </a:lvl8pPr>
      <a:lvl9pPr marL="3886200" indent="-228600" algn="l" rtl="0" fontAlgn="base">
        <a:spcBef>
          <a:spcPct val="20000"/>
        </a:spcBef>
        <a:spcAft>
          <a:spcPct val="0"/>
        </a:spcAft>
        <a:buChar char="»"/>
        <a:defRPr sz="2000">
          <a:solidFill>
            <a:schemeClr val="tx1"/>
          </a:solidFill>
          <a:latin typeface="Arial" charset="0"/>
          <a:ea typeface="+mn-ea"/>
          <a:cs typeface="Arial"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899592" y="1988840"/>
            <a:ext cx="7344816" cy="1872208"/>
          </a:xfrm>
        </p:spPr>
        <p:txBody>
          <a:bodyPr/>
          <a:lstStyle/>
          <a:p>
            <a:r>
              <a:rPr lang="en-GB" sz="4400" dirty="0"/>
              <a:t>Green Jobs in the Construction Sector</a:t>
            </a:r>
            <a:endParaRPr lang="en-GB" sz="4400" b="1" dirty="0"/>
          </a:p>
        </p:txBody>
      </p:sp>
      <p:sp>
        <p:nvSpPr>
          <p:cNvPr id="6" name="TextBox 5"/>
          <p:cNvSpPr txBox="1"/>
          <p:nvPr/>
        </p:nvSpPr>
        <p:spPr>
          <a:xfrm>
            <a:off x="1043608" y="3501008"/>
            <a:ext cx="7416824" cy="1600438"/>
          </a:xfrm>
          <a:prstGeom prst="rect">
            <a:avLst/>
          </a:prstGeom>
          <a:noFill/>
        </p:spPr>
        <p:txBody>
          <a:bodyPr wrap="square" rtlCol="0">
            <a:spAutoFit/>
          </a:bodyPr>
          <a:lstStyle/>
          <a:p>
            <a:pPr algn="ctr" fontAlgn="auto">
              <a:spcBef>
                <a:spcPts val="0"/>
              </a:spcBef>
              <a:spcAft>
                <a:spcPts val="0"/>
              </a:spcAft>
            </a:pPr>
            <a:r>
              <a:rPr lang="en-GB" sz="2800" b="1" dirty="0">
                <a:solidFill>
                  <a:schemeClr val="bg1"/>
                </a:solidFill>
                <a:latin typeface="Calibri"/>
                <a:ea typeface="Calibri"/>
                <a:cs typeface="Calibri"/>
              </a:rPr>
              <a:t>Eastern and Southern Africa </a:t>
            </a:r>
            <a:r>
              <a:rPr lang="en-GB" sz="2800" b="1" dirty="0" smtClean="0">
                <a:solidFill>
                  <a:schemeClr val="bg1"/>
                </a:solidFill>
                <a:latin typeface="Calibri"/>
                <a:ea typeface="Calibri"/>
                <a:cs typeface="Calibri"/>
              </a:rPr>
              <a:t>Youth Employment </a:t>
            </a:r>
            <a:r>
              <a:rPr lang="en-GB" sz="2800" b="1" dirty="0">
                <a:solidFill>
                  <a:schemeClr val="bg1"/>
                </a:solidFill>
                <a:latin typeface="Calibri"/>
                <a:ea typeface="Calibri"/>
                <a:cs typeface="Calibri"/>
              </a:rPr>
              <a:t>Knowledge Sharing Forum</a:t>
            </a:r>
            <a:endParaRPr lang="en-US" sz="2800" b="1" dirty="0" smtClean="0">
              <a:solidFill>
                <a:schemeClr val="bg1"/>
              </a:solidFill>
              <a:latin typeface="Calibri"/>
            </a:endParaRPr>
          </a:p>
          <a:p>
            <a:pPr algn="ctr" fontAlgn="auto">
              <a:spcBef>
                <a:spcPts val="0"/>
              </a:spcBef>
              <a:spcAft>
                <a:spcPts val="0"/>
              </a:spcAft>
            </a:pPr>
            <a:r>
              <a:rPr lang="en-US" sz="2400" b="1" dirty="0" smtClean="0">
                <a:latin typeface="Calibri"/>
              </a:rPr>
              <a:t>Zambia Green Jobs Programme</a:t>
            </a:r>
            <a:endParaRPr lang="en-US" sz="2400" b="1" dirty="0" smtClean="0">
              <a:latin typeface="Calibri"/>
            </a:endParaRPr>
          </a:p>
          <a:p>
            <a:pPr algn="ctr" fontAlgn="auto">
              <a:spcBef>
                <a:spcPts val="0"/>
              </a:spcBef>
              <a:spcAft>
                <a:spcPts val="0"/>
              </a:spcAft>
            </a:pPr>
            <a:r>
              <a:rPr lang="en-US" b="1" dirty="0" smtClean="0">
                <a:latin typeface="Calibri"/>
              </a:rPr>
              <a:t>Evans </a:t>
            </a:r>
            <a:r>
              <a:rPr lang="en-US" b="1" dirty="0" err="1" smtClean="0">
                <a:latin typeface="Calibri"/>
              </a:rPr>
              <a:t>Lwanga</a:t>
            </a:r>
            <a:endParaRPr lang="en-GB" b="1" dirty="0">
              <a:latin typeface="Calibri"/>
            </a:endParaRPr>
          </a:p>
        </p:txBody>
      </p:sp>
    </p:spTree>
    <p:extLst>
      <p:ext uri="{BB962C8B-B14F-4D97-AF65-F5344CB8AC3E}">
        <p14:creationId xmlns:p14="http://schemas.microsoft.com/office/powerpoint/2010/main" val="23201889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A25005B-DA82-49CA-AE32-F1E71F281426}" type="slidenum">
              <a:rPr lang="en-GB" smtClean="0"/>
              <a:t>2</a:t>
            </a:fld>
            <a:endParaRPr lang="en-GB" dirty="0"/>
          </a:p>
        </p:txBody>
      </p:sp>
      <p:sp>
        <p:nvSpPr>
          <p:cNvPr id="8" name="Title 1"/>
          <p:cNvSpPr txBox="1">
            <a:spLocks/>
          </p:cNvSpPr>
          <p:nvPr/>
        </p:nvSpPr>
        <p:spPr>
          <a:xfrm>
            <a:off x="457200" y="2746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smtClean="0">
                <a:ln>
                  <a:noFill/>
                </a:ln>
                <a:solidFill>
                  <a:srgbClr val="2F2B20"/>
                </a:solidFill>
                <a:effectLst/>
                <a:uLnTx/>
                <a:uFillTx/>
                <a:latin typeface="Calibri"/>
              </a:rPr>
              <a:t>Background</a:t>
            </a:r>
            <a:endParaRPr kumimoji="0" lang="en-GB" sz="4400" b="0" i="0" u="none" strike="noStrike" kern="1200" cap="none" spc="0" normalizeH="0" baseline="0" noProof="0" dirty="0">
              <a:ln>
                <a:noFill/>
              </a:ln>
              <a:solidFill>
                <a:srgbClr val="2F2B20"/>
              </a:solidFill>
              <a:effectLst/>
              <a:uLnTx/>
              <a:uFillTx/>
              <a:latin typeface="Calibri"/>
            </a:endParaRPr>
          </a:p>
        </p:txBody>
      </p:sp>
      <p:sp>
        <p:nvSpPr>
          <p:cNvPr id="9" name="Content Placeholder 2"/>
          <p:cNvSpPr txBox="1">
            <a:spLocks/>
          </p:cNvSpPr>
          <p:nvPr/>
        </p:nvSpPr>
        <p:spPr>
          <a:xfrm>
            <a:off x="457200" y="1600200"/>
            <a:ext cx="8229600" cy="4525963"/>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en-US" sz="3200" b="0" i="0" u="none" strike="noStrike" kern="1200" cap="none" spc="0" normalizeH="0" baseline="0" noProof="0" dirty="0" smtClean="0">
              <a:ln>
                <a:noFill/>
              </a:ln>
              <a:solidFill>
                <a:srgbClr val="2F2B20"/>
              </a:solidFill>
              <a:effectLst/>
              <a:uLnTx/>
              <a:uFillTx/>
              <a:latin typeface="Calibri"/>
            </a:endParaRP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GB" sz="3200" b="0" i="0" u="none" strike="noStrike" kern="1200" cap="none" spc="0" normalizeH="0" baseline="0" noProof="0" dirty="0" smtClean="0">
                <a:ln>
                  <a:noFill/>
                </a:ln>
                <a:solidFill>
                  <a:srgbClr val="2F2B20"/>
                </a:solidFill>
                <a:effectLst/>
                <a:uLnTx/>
                <a:uFillTx/>
                <a:latin typeface="Calibri"/>
              </a:rPr>
              <a:t>The Zambia Green Jobs Programme is a UN joint programme, led by the International Labour Organization (ILO), with contributions from United Nations Environment Programme (UNEP), United Nations Conference on Trade and Development (UNCTAD), International Trade Centre (ITC) and Food and Agriculture Organization (FAO). </a:t>
            </a:r>
          </a:p>
          <a:p>
            <a:pPr marL="0" indent="0">
              <a:buNone/>
            </a:pPr>
            <a:endParaRPr lang="en-GB" dirty="0">
              <a:solidFill>
                <a:srgbClr val="2F2B20"/>
              </a:solidFill>
              <a:latin typeface="Calibri"/>
            </a:endParaRPr>
          </a:p>
        </p:txBody>
      </p:sp>
    </p:spTree>
    <p:extLst>
      <p:ext uri="{BB962C8B-B14F-4D97-AF65-F5344CB8AC3E}">
        <p14:creationId xmlns:p14="http://schemas.microsoft.com/office/powerpoint/2010/main" val="30811545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A25005B-DA82-49CA-AE32-F1E71F281426}" type="slidenum">
              <a:rPr lang="en-GB" smtClean="0"/>
              <a:t>3</a:t>
            </a:fld>
            <a:endParaRPr lang="en-GB" dirty="0"/>
          </a:p>
        </p:txBody>
      </p:sp>
      <p:sp>
        <p:nvSpPr>
          <p:cNvPr id="5" name="Title 1"/>
          <p:cNvSpPr txBox="1">
            <a:spLocks/>
          </p:cNvSpPr>
          <p:nvPr/>
        </p:nvSpPr>
        <p:spPr>
          <a:xfrm>
            <a:off x="755576" y="734291"/>
            <a:ext cx="5601835" cy="886968"/>
          </a:xfrm>
          <a:prstGeom prst="rect">
            <a:avLst/>
          </a:prstGeom>
          <a:solidFill>
            <a:schemeClr val="bg1"/>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4000" b="0" i="0" u="none" strike="noStrike" kern="1200" cap="none" spc="0" normalizeH="0" baseline="0" noProof="0" dirty="0" smtClean="0">
                <a:ln>
                  <a:noFill/>
                </a:ln>
                <a:solidFill>
                  <a:srgbClr val="675E47">
                    <a:lumMod val="75000"/>
                  </a:srgbClr>
                </a:solidFill>
                <a:effectLst/>
                <a:uLnTx/>
                <a:uFillTx/>
                <a:latin typeface="Calibri"/>
              </a:rPr>
              <a:t>Challenges</a:t>
            </a:r>
            <a:endParaRPr kumimoji="0" lang="en-GB" sz="4000" b="0" i="0" u="none" strike="noStrike" kern="1200" cap="none" spc="0" normalizeH="0" baseline="0" noProof="0" dirty="0">
              <a:ln>
                <a:noFill/>
              </a:ln>
              <a:solidFill>
                <a:srgbClr val="675E47">
                  <a:lumMod val="75000"/>
                </a:srgbClr>
              </a:solidFill>
              <a:effectLst/>
              <a:uLnTx/>
              <a:uFillTx/>
              <a:latin typeface="Calibri"/>
            </a:endParaRPr>
          </a:p>
        </p:txBody>
      </p:sp>
      <p:sp>
        <p:nvSpPr>
          <p:cNvPr id="6" name="Content Placeholder 2"/>
          <p:cNvSpPr txBox="1">
            <a:spLocks/>
          </p:cNvSpPr>
          <p:nvPr/>
        </p:nvSpPr>
        <p:spPr>
          <a:xfrm>
            <a:off x="755576" y="2310168"/>
            <a:ext cx="7620026" cy="381599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541338" marR="0" lvl="0" indent="-541338"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GB" sz="3600" b="0" i="0" u="none" strike="noStrike" kern="1200" cap="none" spc="0" normalizeH="0" baseline="0" noProof="0" dirty="0" smtClean="0">
                <a:ln>
                  <a:noFill/>
                </a:ln>
                <a:solidFill>
                  <a:srgbClr val="00B050"/>
                </a:solidFill>
                <a:effectLst/>
                <a:uLnTx/>
                <a:uFillTx/>
                <a:latin typeface="Calibri"/>
              </a:rPr>
              <a:t>Unemployment</a:t>
            </a:r>
            <a:r>
              <a:rPr kumimoji="0" lang="en-GB" sz="3600" b="0" i="0" u="none" strike="noStrike" kern="1200" cap="none" spc="0" normalizeH="0" baseline="0" noProof="0" dirty="0" smtClean="0">
                <a:ln>
                  <a:noFill/>
                </a:ln>
                <a:solidFill>
                  <a:srgbClr val="2F2B20"/>
                </a:solidFill>
                <a:effectLst/>
                <a:uLnTx/>
                <a:uFillTx/>
                <a:latin typeface="Calibri"/>
              </a:rPr>
              <a:t>, poverty and inequalities especially among youth and women</a:t>
            </a:r>
          </a:p>
          <a:p>
            <a:pPr marL="541338" marR="0" lvl="0" indent="-541338"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GB" sz="3600" b="0" i="0" u="none" strike="noStrike" kern="1200" cap="none" spc="0" normalizeH="0" baseline="0" noProof="0" dirty="0" smtClean="0">
                <a:ln>
                  <a:noFill/>
                </a:ln>
                <a:solidFill>
                  <a:srgbClr val="00B050"/>
                </a:solidFill>
                <a:effectLst/>
                <a:uLnTx/>
                <a:uFillTx/>
                <a:latin typeface="Calibri"/>
              </a:rPr>
              <a:t>Environmental costs </a:t>
            </a:r>
            <a:r>
              <a:rPr kumimoji="0" lang="en-GB" sz="3600" b="0" i="0" u="none" strike="noStrike" kern="1200" cap="none" spc="0" normalizeH="0" baseline="0" noProof="0" dirty="0" smtClean="0">
                <a:ln>
                  <a:noFill/>
                </a:ln>
                <a:solidFill>
                  <a:srgbClr val="2F2B20"/>
                </a:solidFill>
                <a:effectLst/>
                <a:uLnTx/>
                <a:uFillTx/>
                <a:latin typeface="Calibri"/>
              </a:rPr>
              <a:t>for present and future generations</a:t>
            </a: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en-US" sz="3600" b="0" i="0" u="none" strike="noStrike" kern="1200" cap="none" spc="0" normalizeH="0" baseline="0" noProof="0" dirty="0">
              <a:ln>
                <a:noFill/>
              </a:ln>
              <a:solidFill>
                <a:srgbClr val="2F2B20"/>
              </a:solidFill>
              <a:effectLst/>
              <a:uLnTx/>
              <a:uFillTx/>
              <a:latin typeface="Calibri"/>
            </a:endParaRPr>
          </a:p>
        </p:txBody>
      </p:sp>
    </p:spTree>
    <p:extLst>
      <p:ext uri="{BB962C8B-B14F-4D97-AF65-F5344CB8AC3E}">
        <p14:creationId xmlns:p14="http://schemas.microsoft.com/office/powerpoint/2010/main" val="18992404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A25005B-DA82-49CA-AE32-F1E71F281426}" type="slidenum">
              <a:rPr lang="en-GB" smtClean="0"/>
              <a:t>4</a:t>
            </a:fld>
            <a:endParaRPr lang="en-GB" dirty="0"/>
          </a:p>
        </p:txBody>
      </p:sp>
      <p:sp>
        <p:nvSpPr>
          <p:cNvPr id="5" name="Title 1"/>
          <p:cNvSpPr txBox="1">
            <a:spLocks/>
          </p:cNvSpPr>
          <p:nvPr/>
        </p:nvSpPr>
        <p:spPr>
          <a:xfrm>
            <a:off x="179512" y="908720"/>
            <a:ext cx="5601835" cy="886968"/>
          </a:xfrm>
          <a:prstGeom prst="rect">
            <a:avLst/>
          </a:prstGeom>
          <a:solidFill>
            <a:schemeClr val="bg1"/>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4000" b="0" i="0" u="none" strike="noStrike" kern="1200" cap="none" spc="0" normalizeH="0" baseline="0" noProof="0" smtClean="0">
                <a:ln>
                  <a:noFill/>
                </a:ln>
                <a:solidFill>
                  <a:srgbClr val="675E47">
                    <a:lumMod val="75000"/>
                  </a:srgbClr>
                </a:solidFill>
                <a:effectLst/>
                <a:uLnTx/>
                <a:uFillTx/>
                <a:latin typeface="Calibri"/>
              </a:rPr>
              <a:t>Decent Green Jobs</a:t>
            </a:r>
            <a:endParaRPr kumimoji="0" lang="en-GB" sz="4000" b="0" i="0" u="none" strike="noStrike" kern="1200" cap="none" spc="0" normalizeH="0" baseline="0" noProof="0" dirty="0">
              <a:ln>
                <a:noFill/>
              </a:ln>
              <a:solidFill>
                <a:srgbClr val="675E47">
                  <a:lumMod val="75000"/>
                </a:srgbClr>
              </a:solidFill>
              <a:effectLst/>
              <a:uLnTx/>
              <a:uFillTx/>
              <a:latin typeface="Calibri"/>
            </a:endParaRPr>
          </a:p>
        </p:txBody>
      </p:sp>
      <p:sp>
        <p:nvSpPr>
          <p:cNvPr id="6" name="Content Placeholder 2"/>
          <p:cNvSpPr txBox="1">
            <a:spLocks/>
          </p:cNvSpPr>
          <p:nvPr/>
        </p:nvSpPr>
        <p:spPr>
          <a:xfrm>
            <a:off x="1043609" y="2020888"/>
            <a:ext cx="7082914" cy="410527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42913" marR="0" lvl="0" indent="-442913"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GB" sz="3600" b="0" i="0" u="none" strike="noStrike" kern="1200" cap="none" spc="0" normalizeH="0" baseline="0" noProof="0" smtClean="0">
                <a:ln>
                  <a:noFill/>
                </a:ln>
                <a:solidFill>
                  <a:srgbClr val="00B050"/>
                </a:solidFill>
                <a:effectLst/>
                <a:uLnTx/>
                <a:uFillTx/>
                <a:latin typeface="Calibri"/>
              </a:rPr>
              <a:t>Green jobs </a:t>
            </a:r>
            <a:r>
              <a:rPr kumimoji="0" lang="en-GB" sz="3600" b="0" i="0" u="none" strike="noStrike" kern="1200" cap="none" spc="0" normalizeH="0" baseline="0" noProof="0" smtClean="0">
                <a:ln>
                  <a:noFill/>
                </a:ln>
                <a:solidFill>
                  <a:srgbClr val="2F2B20"/>
                </a:solidFill>
                <a:effectLst/>
                <a:uLnTx/>
                <a:uFillTx/>
                <a:latin typeface="Calibri"/>
              </a:rPr>
              <a:t>- preservation or improvement of environmental quality</a:t>
            </a:r>
          </a:p>
          <a:p>
            <a:pPr marL="442913" marR="0" lvl="0" indent="-442913"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GB" sz="3600" b="0" i="0" u="none" strike="noStrike" kern="1200" cap="none" spc="0" normalizeH="0" baseline="0" noProof="0" smtClean="0">
                <a:ln>
                  <a:noFill/>
                </a:ln>
                <a:solidFill>
                  <a:srgbClr val="00B050"/>
                </a:solidFill>
                <a:effectLst/>
                <a:uLnTx/>
                <a:uFillTx/>
                <a:latin typeface="Calibri"/>
              </a:rPr>
              <a:t>Decent green jobs </a:t>
            </a:r>
            <a:r>
              <a:rPr kumimoji="0" lang="en-GB" sz="3600" b="0" i="0" u="none" strike="noStrike" kern="1200" cap="none" spc="0" normalizeH="0" baseline="0" noProof="0" smtClean="0">
                <a:ln>
                  <a:noFill/>
                </a:ln>
                <a:solidFill>
                  <a:srgbClr val="2F2B20"/>
                </a:solidFill>
                <a:effectLst/>
                <a:uLnTx/>
                <a:uFillTx/>
                <a:latin typeface="Calibri"/>
              </a:rPr>
              <a:t>- rights, social dialogue and social protection embedded</a:t>
            </a:r>
            <a:endParaRPr kumimoji="0" lang="en-GB" sz="3600" b="0" i="0" u="none" strike="noStrike" kern="1200" cap="none" spc="0" normalizeH="0" baseline="0" noProof="0" dirty="0" smtClean="0">
              <a:ln>
                <a:noFill/>
              </a:ln>
              <a:solidFill>
                <a:srgbClr val="2F2B20"/>
              </a:solidFill>
              <a:effectLst/>
              <a:uLnTx/>
              <a:uFillTx/>
              <a:latin typeface="Calibri"/>
            </a:endParaRPr>
          </a:p>
        </p:txBody>
      </p:sp>
    </p:spTree>
    <p:extLst>
      <p:ext uri="{BB962C8B-B14F-4D97-AF65-F5344CB8AC3E}">
        <p14:creationId xmlns:p14="http://schemas.microsoft.com/office/powerpoint/2010/main" val="2389032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a:p>
        </p:txBody>
      </p:sp>
      <p:sp>
        <p:nvSpPr>
          <p:cNvPr id="4" name="Slide Number Placeholder 3"/>
          <p:cNvSpPr>
            <a:spLocks noGrp="1"/>
          </p:cNvSpPr>
          <p:nvPr>
            <p:ph type="sldNum" sz="quarter" idx="12"/>
          </p:nvPr>
        </p:nvSpPr>
        <p:spPr/>
        <p:txBody>
          <a:bodyPr/>
          <a:lstStyle/>
          <a:p>
            <a:fld id="{DA25005B-DA82-49CA-AE32-F1E71F281426}" type="slidenum">
              <a:rPr lang="en-GB" smtClean="0"/>
              <a:t>5</a:t>
            </a:fld>
            <a:endParaRPr lang="en-GB" dirty="0"/>
          </a:p>
        </p:txBody>
      </p:sp>
      <p:sp>
        <p:nvSpPr>
          <p:cNvPr id="5" name="Title 1"/>
          <p:cNvSpPr txBox="1">
            <a:spLocks/>
          </p:cNvSpPr>
          <p:nvPr/>
        </p:nvSpPr>
        <p:spPr>
          <a:xfrm>
            <a:off x="251520" y="188640"/>
            <a:ext cx="5976664" cy="1224136"/>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600" b="1" kern="1200">
                <a:solidFill>
                  <a:srgbClr val="C00000"/>
                </a:solidFill>
                <a:latin typeface="+mj-lt"/>
                <a:ea typeface="+mj-ea"/>
                <a:cs typeface="Arial"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smtClean="0">
                <a:ln>
                  <a:noFill/>
                </a:ln>
                <a:solidFill>
                  <a:srgbClr val="C00000"/>
                </a:solidFill>
                <a:effectLst/>
                <a:uLnTx/>
                <a:uFillTx/>
                <a:latin typeface="Calibri"/>
                <a:cs typeface="Arial" pitchFamily="34" charset="0"/>
              </a:rPr>
              <a:t>Market System and </a:t>
            </a:r>
            <a:br>
              <a:rPr kumimoji="0" lang="en-US" sz="3600" b="1" i="0" u="none" strike="noStrike" kern="1200" cap="none" spc="0" normalizeH="0" baseline="0" noProof="0" smtClean="0">
                <a:ln>
                  <a:noFill/>
                </a:ln>
                <a:solidFill>
                  <a:srgbClr val="C00000"/>
                </a:solidFill>
                <a:effectLst/>
                <a:uLnTx/>
                <a:uFillTx/>
                <a:latin typeface="Calibri"/>
                <a:cs typeface="Arial" pitchFamily="34" charset="0"/>
              </a:rPr>
            </a:br>
            <a:r>
              <a:rPr kumimoji="0" lang="en-US" sz="3600" b="1" i="0" u="none" strike="noStrike" kern="1200" cap="none" spc="0" normalizeH="0" baseline="0" noProof="0" smtClean="0">
                <a:ln>
                  <a:noFill/>
                </a:ln>
                <a:solidFill>
                  <a:srgbClr val="C00000"/>
                </a:solidFill>
                <a:effectLst/>
                <a:uLnTx/>
                <a:uFillTx/>
                <a:latin typeface="Calibri"/>
                <a:cs typeface="Arial" pitchFamily="34" charset="0"/>
              </a:rPr>
              <a:t>Value Chain Development</a:t>
            </a:r>
            <a:endParaRPr kumimoji="0" lang="en-GB" sz="3600" b="1" i="0" u="none" strike="noStrike" kern="1200" cap="none" spc="0" normalizeH="0" baseline="0" noProof="0" dirty="0">
              <a:ln>
                <a:noFill/>
              </a:ln>
              <a:solidFill>
                <a:srgbClr val="C00000"/>
              </a:solidFill>
              <a:effectLst/>
              <a:uLnTx/>
              <a:uFillTx/>
              <a:latin typeface="Calibri"/>
              <a:cs typeface="Arial" pitchFamily="34" charset="0"/>
            </a:endParaRPr>
          </a:p>
        </p:txBody>
      </p:sp>
      <p:pic>
        <p:nvPicPr>
          <p:cNvPr id="6" name="Picture 2" descr="L:\ILO\Zambia_Green_Jobs_Programme\Design proposals\InDesign_templates\DEFINITIVI\PPT\Picture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988840"/>
            <a:ext cx="7888288" cy="4181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86579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a:p>
        </p:txBody>
      </p:sp>
      <p:sp>
        <p:nvSpPr>
          <p:cNvPr id="4" name="Slide Number Placeholder 3"/>
          <p:cNvSpPr>
            <a:spLocks noGrp="1"/>
          </p:cNvSpPr>
          <p:nvPr>
            <p:ph type="sldNum" sz="quarter" idx="12"/>
          </p:nvPr>
        </p:nvSpPr>
        <p:spPr/>
        <p:txBody>
          <a:bodyPr/>
          <a:lstStyle/>
          <a:p>
            <a:fld id="{DA25005B-DA82-49CA-AE32-F1E71F281426}" type="slidenum">
              <a:rPr lang="en-GB" smtClean="0"/>
              <a:t>6</a:t>
            </a:fld>
            <a:endParaRPr lang="en-GB" dirty="0"/>
          </a:p>
        </p:txBody>
      </p:sp>
      <p:sp>
        <p:nvSpPr>
          <p:cNvPr id="5" name="Title 1"/>
          <p:cNvSpPr txBox="1">
            <a:spLocks/>
          </p:cNvSpPr>
          <p:nvPr/>
        </p:nvSpPr>
        <p:spPr>
          <a:xfrm>
            <a:off x="395536" y="404664"/>
            <a:ext cx="6639648" cy="886968"/>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4400" b="0" i="0" u="none" strike="noStrike" kern="1200" cap="none" spc="0" normalizeH="0" baseline="0" noProof="0" smtClean="0">
                <a:ln>
                  <a:noFill/>
                </a:ln>
                <a:solidFill>
                  <a:srgbClr val="2F2B20"/>
                </a:solidFill>
                <a:effectLst/>
                <a:uLnTx/>
                <a:uFillTx/>
                <a:latin typeface="Calibri"/>
              </a:rPr>
              <a:t>Outcomes and Target Groups</a:t>
            </a:r>
            <a:endParaRPr kumimoji="0" lang="en-GB" sz="4400" b="0" i="0" u="none" strike="noStrike" kern="1200" cap="none" spc="0" normalizeH="0" baseline="0" noProof="0" dirty="0">
              <a:ln>
                <a:noFill/>
              </a:ln>
              <a:solidFill>
                <a:srgbClr val="2F2B20"/>
              </a:solidFill>
              <a:effectLst/>
              <a:uLnTx/>
              <a:uFillTx/>
              <a:latin typeface="Calibri"/>
            </a:endParaRPr>
          </a:p>
        </p:txBody>
      </p:sp>
      <p:graphicFrame>
        <p:nvGraphicFramePr>
          <p:cNvPr id="6" name="Table 5"/>
          <p:cNvGraphicFramePr>
            <a:graphicFrameLocks noGrp="1"/>
          </p:cNvGraphicFramePr>
          <p:nvPr/>
        </p:nvGraphicFramePr>
        <p:xfrm>
          <a:off x="417092" y="1397000"/>
          <a:ext cx="8309812" cy="5136534"/>
        </p:xfrm>
        <a:graphic>
          <a:graphicData uri="http://schemas.openxmlformats.org/drawingml/2006/table">
            <a:tbl>
              <a:tblPr firstRow="1" bandRow="1"/>
              <a:tblGrid>
                <a:gridCol w="2812805"/>
                <a:gridCol w="5497007"/>
              </a:tblGrid>
              <a:tr h="504684">
                <a:tc>
                  <a:txBody>
                    <a:bodyPr/>
                    <a:lstStyle>
                      <a:lvl1pPr marL="0" algn="l" defTabSz="457200" rtl="0" eaLnBrk="1" latinLnBrk="0" hangingPunct="1">
                        <a:defRPr sz="1800" b="1" kern="1200">
                          <a:solidFill>
                            <a:schemeClr val="lt1"/>
                          </a:solidFill>
                          <a:latin typeface="Calibri"/>
                          <a:ea typeface=""/>
                          <a:cs typeface=""/>
                        </a:defRPr>
                      </a:lvl1pPr>
                      <a:lvl2pPr marL="457200" algn="l" defTabSz="457200" rtl="0" eaLnBrk="1" latinLnBrk="0" hangingPunct="1">
                        <a:defRPr sz="1800" b="1" kern="1200">
                          <a:solidFill>
                            <a:schemeClr val="lt1"/>
                          </a:solidFill>
                          <a:latin typeface="Calibri"/>
                          <a:ea typeface=""/>
                          <a:cs typeface=""/>
                        </a:defRPr>
                      </a:lvl2pPr>
                      <a:lvl3pPr marL="914400" algn="l" defTabSz="457200" rtl="0" eaLnBrk="1" latinLnBrk="0" hangingPunct="1">
                        <a:defRPr sz="1800" b="1" kern="1200">
                          <a:solidFill>
                            <a:schemeClr val="lt1"/>
                          </a:solidFill>
                          <a:latin typeface="Calibri"/>
                          <a:ea typeface=""/>
                          <a:cs typeface=""/>
                        </a:defRPr>
                      </a:lvl3pPr>
                      <a:lvl4pPr marL="1371600" algn="l" defTabSz="457200" rtl="0" eaLnBrk="1" latinLnBrk="0" hangingPunct="1">
                        <a:defRPr sz="1800" b="1" kern="1200">
                          <a:solidFill>
                            <a:schemeClr val="lt1"/>
                          </a:solidFill>
                          <a:latin typeface="Calibri"/>
                          <a:ea typeface=""/>
                          <a:cs typeface=""/>
                        </a:defRPr>
                      </a:lvl4pPr>
                      <a:lvl5pPr marL="1828800" algn="l" defTabSz="457200" rtl="0" eaLnBrk="1" latinLnBrk="0" hangingPunct="1">
                        <a:defRPr sz="1800" b="1" kern="1200">
                          <a:solidFill>
                            <a:schemeClr val="lt1"/>
                          </a:solidFill>
                          <a:latin typeface="Calibri"/>
                          <a:ea typeface=""/>
                          <a:cs typeface=""/>
                        </a:defRPr>
                      </a:lvl5pPr>
                      <a:lvl6pPr marL="2286000" algn="l" defTabSz="457200" rtl="0" eaLnBrk="1" latinLnBrk="0" hangingPunct="1">
                        <a:defRPr sz="1800" b="1" kern="1200">
                          <a:solidFill>
                            <a:schemeClr val="lt1"/>
                          </a:solidFill>
                          <a:latin typeface="Calibri"/>
                          <a:ea typeface=""/>
                          <a:cs typeface=""/>
                        </a:defRPr>
                      </a:lvl6pPr>
                      <a:lvl7pPr marL="2743200" algn="l" defTabSz="457200" rtl="0" eaLnBrk="1" latinLnBrk="0" hangingPunct="1">
                        <a:defRPr sz="1800" b="1" kern="1200">
                          <a:solidFill>
                            <a:schemeClr val="lt1"/>
                          </a:solidFill>
                          <a:latin typeface="Calibri"/>
                          <a:ea typeface=""/>
                          <a:cs typeface=""/>
                        </a:defRPr>
                      </a:lvl7pPr>
                      <a:lvl8pPr marL="3200400" algn="l" defTabSz="457200" rtl="0" eaLnBrk="1" latinLnBrk="0" hangingPunct="1">
                        <a:defRPr sz="1800" b="1" kern="1200">
                          <a:solidFill>
                            <a:schemeClr val="lt1"/>
                          </a:solidFill>
                          <a:latin typeface="Calibri"/>
                          <a:ea typeface=""/>
                          <a:cs typeface=""/>
                        </a:defRPr>
                      </a:lvl8pPr>
                      <a:lvl9pPr marL="3657600" algn="l" defTabSz="457200" rtl="0" eaLnBrk="1" latinLnBrk="0" hangingPunct="1">
                        <a:defRPr sz="1800" b="1" kern="1200">
                          <a:solidFill>
                            <a:schemeClr val="lt1"/>
                          </a:solidFill>
                          <a:latin typeface="Calibri"/>
                          <a:ea typeface=""/>
                          <a:cs typeface=""/>
                        </a:defRPr>
                      </a:lvl9pPr>
                    </a:lstStyle>
                    <a:p>
                      <a:pPr algn="ctr"/>
                      <a:r>
                        <a:rPr lang="en-GB" sz="1800" dirty="0" smtClean="0"/>
                        <a:t>Outcome</a:t>
                      </a:r>
                      <a:endParaRPr lang="en-GB" sz="1800" dirty="0"/>
                    </a:p>
                  </a:txBody>
                  <a:tcPr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A9A57C"/>
                    </a:solidFill>
                  </a:tcPr>
                </a:tc>
                <a:tc>
                  <a:txBody>
                    <a:bodyPr/>
                    <a:lstStyle>
                      <a:lvl1pPr marL="0" algn="l" defTabSz="457200" rtl="0" eaLnBrk="1" latinLnBrk="0" hangingPunct="1">
                        <a:defRPr sz="1800" b="1" kern="1200">
                          <a:solidFill>
                            <a:schemeClr val="lt1"/>
                          </a:solidFill>
                          <a:latin typeface="Calibri"/>
                          <a:ea typeface=""/>
                          <a:cs typeface=""/>
                        </a:defRPr>
                      </a:lvl1pPr>
                      <a:lvl2pPr marL="457200" algn="l" defTabSz="457200" rtl="0" eaLnBrk="1" latinLnBrk="0" hangingPunct="1">
                        <a:defRPr sz="1800" b="1" kern="1200">
                          <a:solidFill>
                            <a:schemeClr val="lt1"/>
                          </a:solidFill>
                          <a:latin typeface="Calibri"/>
                          <a:ea typeface=""/>
                          <a:cs typeface=""/>
                        </a:defRPr>
                      </a:lvl2pPr>
                      <a:lvl3pPr marL="914400" algn="l" defTabSz="457200" rtl="0" eaLnBrk="1" latinLnBrk="0" hangingPunct="1">
                        <a:defRPr sz="1800" b="1" kern="1200">
                          <a:solidFill>
                            <a:schemeClr val="lt1"/>
                          </a:solidFill>
                          <a:latin typeface="Calibri"/>
                          <a:ea typeface=""/>
                          <a:cs typeface=""/>
                        </a:defRPr>
                      </a:lvl3pPr>
                      <a:lvl4pPr marL="1371600" algn="l" defTabSz="457200" rtl="0" eaLnBrk="1" latinLnBrk="0" hangingPunct="1">
                        <a:defRPr sz="1800" b="1" kern="1200">
                          <a:solidFill>
                            <a:schemeClr val="lt1"/>
                          </a:solidFill>
                          <a:latin typeface="Calibri"/>
                          <a:ea typeface=""/>
                          <a:cs typeface=""/>
                        </a:defRPr>
                      </a:lvl4pPr>
                      <a:lvl5pPr marL="1828800" algn="l" defTabSz="457200" rtl="0" eaLnBrk="1" latinLnBrk="0" hangingPunct="1">
                        <a:defRPr sz="1800" b="1" kern="1200">
                          <a:solidFill>
                            <a:schemeClr val="lt1"/>
                          </a:solidFill>
                          <a:latin typeface="Calibri"/>
                          <a:ea typeface=""/>
                          <a:cs typeface=""/>
                        </a:defRPr>
                      </a:lvl5pPr>
                      <a:lvl6pPr marL="2286000" algn="l" defTabSz="457200" rtl="0" eaLnBrk="1" latinLnBrk="0" hangingPunct="1">
                        <a:defRPr sz="1800" b="1" kern="1200">
                          <a:solidFill>
                            <a:schemeClr val="lt1"/>
                          </a:solidFill>
                          <a:latin typeface="Calibri"/>
                          <a:ea typeface=""/>
                          <a:cs typeface=""/>
                        </a:defRPr>
                      </a:lvl6pPr>
                      <a:lvl7pPr marL="2743200" algn="l" defTabSz="457200" rtl="0" eaLnBrk="1" latinLnBrk="0" hangingPunct="1">
                        <a:defRPr sz="1800" b="1" kern="1200">
                          <a:solidFill>
                            <a:schemeClr val="lt1"/>
                          </a:solidFill>
                          <a:latin typeface="Calibri"/>
                          <a:ea typeface=""/>
                          <a:cs typeface=""/>
                        </a:defRPr>
                      </a:lvl7pPr>
                      <a:lvl8pPr marL="3200400" algn="l" defTabSz="457200" rtl="0" eaLnBrk="1" latinLnBrk="0" hangingPunct="1">
                        <a:defRPr sz="1800" b="1" kern="1200">
                          <a:solidFill>
                            <a:schemeClr val="lt1"/>
                          </a:solidFill>
                          <a:latin typeface="Calibri"/>
                          <a:ea typeface=""/>
                          <a:cs typeface=""/>
                        </a:defRPr>
                      </a:lvl8pPr>
                      <a:lvl9pPr marL="3657600" algn="l" defTabSz="457200" rtl="0" eaLnBrk="1" latinLnBrk="0" hangingPunct="1">
                        <a:defRPr sz="1800" b="1" kern="1200">
                          <a:solidFill>
                            <a:schemeClr val="lt1"/>
                          </a:solidFill>
                          <a:latin typeface="Calibri"/>
                          <a:ea typeface=""/>
                          <a:cs typeface=""/>
                        </a:defRPr>
                      </a:lvl9pPr>
                    </a:lstStyle>
                    <a:p>
                      <a:pPr algn="ctr"/>
                      <a:r>
                        <a:rPr lang="en-GB" sz="1800" dirty="0" smtClean="0"/>
                        <a:t>Target Group</a:t>
                      </a:r>
                      <a:endParaRPr lang="en-GB" sz="1800" dirty="0"/>
                    </a:p>
                  </a:txBody>
                  <a:tcPr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A9A57C"/>
                    </a:solidFill>
                  </a:tcPr>
                </a:tc>
              </a:tr>
              <a:tr h="961327">
                <a:tc>
                  <a:txBody>
                    <a:bodyPr/>
                    <a:lstStyle>
                      <a:lvl1pPr marL="0" algn="l" defTabSz="457200" rtl="0" eaLnBrk="1" latinLnBrk="0" hangingPunct="1">
                        <a:defRPr sz="1800" kern="1200">
                          <a:solidFill>
                            <a:schemeClr val="dk1"/>
                          </a:solidFill>
                          <a:latin typeface="Calibri"/>
                          <a:ea typeface=""/>
                          <a:cs typeface=""/>
                        </a:defRPr>
                      </a:lvl1pPr>
                      <a:lvl2pPr marL="457200" algn="l" defTabSz="457200" rtl="0" eaLnBrk="1" latinLnBrk="0" hangingPunct="1">
                        <a:defRPr sz="1800" kern="1200">
                          <a:solidFill>
                            <a:schemeClr val="dk1"/>
                          </a:solidFill>
                          <a:latin typeface="Calibri"/>
                          <a:ea typeface=""/>
                          <a:cs typeface=""/>
                        </a:defRPr>
                      </a:lvl2pPr>
                      <a:lvl3pPr marL="914400" algn="l" defTabSz="457200" rtl="0" eaLnBrk="1" latinLnBrk="0" hangingPunct="1">
                        <a:defRPr sz="1800" kern="1200">
                          <a:solidFill>
                            <a:schemeClr val="dk1"/>
                          </a:solidFill>
                          <a:latin typeface="Calibri"/>
                          <a:ea typeface=""/>
                          <a:cs typeface=""/>
                        </a:defRPr>
                      </a:lvl3pPr>
                      <a:lvl4pPr marL="1371600" algn="l" defTabSz="457200" rtl="0" eaLnBrk="1" latinLnBrk="0" hangingPunct="1">
                        <a:defRPr sz="1800" kern="1200">
                          <a:solidFill>
                            <a:schemeClr val="dk1"/>
                          </a:solidFill>
                          <a:latin typeface="Calibri"/>
                          <a:ea typeface=""/>
                          <a:cs typeface=""/>
                        </a:defRPr>
                      </a:lvl4pPr>
                      <a:lvl5pPr marL="1828800" algn="l" defTabSz="457200" rtl="0" eaLnBrk="1" latinLnBrk="0" hangingPunct="1">
                        <a:defRPr sz="1800" kern="1200">
                          <a:solidFill>
                            <a:schemeClr val="dk1"/>
                          </a:solidFill>
                          <a:latin typeface="Calibri"/>
                          <a:ea typeface=""/>
                          <a:cs typeface=""/>
                        </a:defRPr>
                      </a:lvl5pPr>
                      <a:lvl6pPr marL="2286000" algn="l" defTabSz="457200" rtl="0" eaLnBrk="1" latinLnBrk="0" hangingPunct="1">
                        <a:defRPr sz="1800" kern="1200">
                          <a:solidFill>
                            <a:schemeClr val="dk1"/>
                          </a:solidFill>
                          <a:latin typeface="Calibri"/>
                          <a:ea typeface=""/>
                          <a:cs typeface=""/>
                        </a:defRPr>
                      </a:lvl6pPr>
                      <a:lvl7pPr marL="2743200" algn="l" defTabSz="457200" rtl="0" eaLnBrk="1" latinLnBrk="0" hangingPunct="1">
                        <a:defRPr sz="1800" kern="1200">
                          <a:solidFill>
                            <a:schemeClr val="dk1"/>
                          </a:solidFill>
                          <a:latin typeface="Calibri"/>
                          <a:ea typeface=""/>
                          <a:cs typeface=""/>
                        </a:defRPr>
                      </a:lvl7pPr>
                      <a:lvl8pPr marL="3200400" algn="l" defTabSz="457200" rtl="0" eaLnBrk="1" latinLnBrk="0" hangingPunct="1">
                        <a:defRPr sz="1800" kern="1200">
                          <a:solidFill>
                            <a:schemeClr val="dk1"/>
                          </a:solidFill>
                          <a:latin typeface="Calibri"/>
                          <a:ea typeface=""/>
                          <a:cs typeface=""/>
                        </a:defRPr>
                      </a:lvl8pPr>
                      <a:lvl9pPr marL="3657600" algn="l" defTabSz="457200" rtl="0" eaLnBrk="1" latinLnBrk="0" hangingPunct="1">
                        <a:defRPr sz="1800" kern="1200">
                          <a:solidFill>
                            <a:schemeClr val="dk1"/>
                          </a:solidFill>
                          <a:latin typeface="Calibri"/>
                          <a:ea typeface=""/>
                          <a:cs typeface=""/>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chemeClr val="accent3">
                              <a:lumMod val="75000"/>
                            </a:schemeClr>
                          </a:solidFill>
                        </a:rPr>
                        <a:t>Outcome 1</a:t>
                      </a:r>
                      <a:r>
                        <a:rPr lang="en-US" sz="1800" dirty="0" smtClean="0">
                          <a:solidFill>
                            <a:schemeClr val="accent3">
                              <a:lumMod val="75000"/>
                            </a:schemeClr>
                          </a:solidFill>
                        </a:rPr>
                        <a:t>: Mindsets, Attitudes and Perceptions</a:t>
                      </a:r>
                    </a:p>
                    <a:p>
                      <a:pPr algn="ctr"/>
                      <a:endParaRPr lang="en-GB" sz="1800" dirty="0"/>
                    </a:p>
                  </a:txBody>
                  <a:tcPr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A9A57C">
                        <a:tint val="40000"/>
                      </a:srgbClr>
                    </a:solidFill>
                  </a:tcPr>
                </a:tc>
                <a:tc>
                  <a:txBody>
                    <a:bodyPr/>
                    <a:lstStyle>
                      <a:lvl1pPr marL="0" algn="l" defTabSz="457200" rtl="0" eaLnBrk="1" latinLnBrk="0" hangingPunct="1">
                        <a:defRPr sz="1800" kern="1200">
                          <a:solidFill>
                            <a:schemeClr val="dk1"/>
                          </a:solidFill>
                          <a:latin typeface="Calibri"/>
                          <a:ea typeface=""/>
                          <a:cs typeface=""/>
                        </a:defRPr>
                      </a:lvl1pPr>
                      <a:lvl2pPr marL="457200" algn="l" defTabSz="457200" rtl="0" eaLnBrk="1" latinLnBrk="0" hangingPunct="1">
                        <a:defRPr sz="1800" kern="1200">
                          <a:solidFill>
                            <a:schemeClr val="dk1"/>
                          </a:solidFill>
                          <a:latin typeface="Calibri"/>
                          <a:ea typeface=""/>
                          <a:cs typeface=""/>
                        </a:defRPr>
                      </a:lvl2pPr>
                      <a:lvl3pPr marL="914400" algn="l" defTabSz="457200" rtl="0" eaLnBrk="1" latinLnBrk="0" hangingPunct="1">
                        <a:defRPr sz="1800" kern="1200">
                          <a:solidFill>
                            <a:schemeClr val="dk1"/>
                          </a:solidFill>
                          <a:latin typeface="Calibri"/>
                          <a:ea typeface=""/>
                          <a:cs typeface=""/>
                        </a:defRPr>
                      </a:lvl3pPr>
                      <a:lvl4pPr marL="1371600" algn="l" defTabSz="457200" rtl="0" eaLnBrk="1" latinLnBrk="0" hangingPunct="1">
                        <a:defRPr sz="1800" kern="1200">
                          <a:solidFill>
                            <a:schemeClr val="dk1"/>
                          </a:solidFill>
                          <a:latin typeface="Calibri"/>
                          <a:ea typeface=""/>
                          <a:cs typeface=""/>
                        </a:defRPr>
                      </a:lvl4pPr>
                      <a:lvl5pPr marL="1828800" algn="l" defTabSz="457200" rtl="0" eaLnBrk="1" latinLnBrk="0" hangingPunct="1">
                        <a:defRPr sz="1800" kern="1200">
                          <a:solidFill>
                            <a:schemeClr val="dk1"/>
                          </a:solidFill>
                          <a:latin typeface="Calibri"/>
                          <a:ea typeface=""/>
                          <a:cs typeface=""/>
                        </a:defRPr>
                      </a:lvl5pPr>
                      <a:lvl6pPr marL="2286000" algn="l" defTabSz="457200" rtl="0" eaLnBrk="1" latinLnBrk="0" hangingPunct="1">
                        <a:defRPr sz="1800" kern="1200">
                          <a:solidFill>
                            <a:schemeClr val="dk1"/>
                          </a:solidFill>
                          <a:latin typeface="Calibri"/>
                          <a:ea typeface=""/>
                          <a:cs typeface=""/>
                        </a:defRPr>
                      </a:lvl6pPr>
                      <a:lvl7pPr marL="2743200" algn="l" defTabSz="457200" rtl="0" eaLnBrk="1" latinLnBrk="0" hangingPunct="1">
                        <a:defRPr sz="1800" kern="1200">
                          <a:solidFill>
                            <a:schemeClr val="dk1"/>
                          </a:solidFill>
                          <a:latin typeface="Calibri"/>
                          <a:ea typeface=""/>
                          <a:cs typeface=""/>
                        </a:defRPr>
                      </a:lvl7pPr>
                      <a:lvl8pPr marL="3200400" algn="l" defTabSz="457200" rtl="0" eaLnBrk="1" latinLnBrk="0" hangingPunct="1">
                        <a:defRPr sz="1800" kern="1200">
                          <a:solidFill>
                            <a:schemeClr val="dk1"/>
                          </a:solidFill>
                          <a:latin typeface="Calibri"/>
                          <a:ea typeface=""/>
                          <a:cs typeface=""/>
                        </a:defRPr>
                      </a:lvl8pPr>
                      <a:lvl9pPr marL="3657600" algn="l" defTabSz="457200" rtl="0" eaLnBrk="1" latinLnBrk="0" hangingPunct="1">
                        <a:defRPr sz="1800" kern="1200">
                          <a:solidFill>
                            <a:schemeClr val="dk1"/>
                          </a:solidFill>
                          <a:latin typeface="Calibri"/>
                          <a:ea typeface=""/>
                          <a:cs typeface=""/>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t>Housing developers, investors and</a:t>
                      </a:r>
                      <a:r>
                        <a:rPr lang="en-US" sz="1800" baseline="0" dirty="0" smtClean="0"/>
                        <a:t> owners as well as the general public</a:t>
                      </a:r>
                      <a:endParaRPr lang="en-GB" sz="1800" dirty="0"/>
                    </a:p>
                  </a:txBody>
                  <a:tcPr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A9A57C">
                        <a:tint val="40000"/>
                      </a:srgbClr>
                    </a:solidFill>
                  </a:tcPr>
                </a:tc>
              </a:tr>
              <a:tr h="1252639">
                <a:tc>
                  <a:txBody>
                    <a:bodyPr/>
                    <a:lstStyle>
                      <a:lvl1pPr marL="0" algn="l" defTabSz="457200" rtl="0" eaLnBrk="1" latinLnBrk="0" hangingPunct="1">
                        <a:defRPr sz="1800" kern="1200">
                          <a:solidFill>
                            <a:schemeClr val="dk1"/>
                          </a:solidFill>
                          <a:latin typeface="Calibri"/>
                          <a:ea typeface=""/>
                          <a:cs typeface=""/>
                        </a:defRPr>
                      </a:lvl1pPr>
                      <a:lvl2pPr marL="457200" algn="l" defTabSz="457200" rtl="0" eaLnBrk="1" latinLnBrk="0" hangingPunct="1">
                        <a:defRPr sz="1800" kern="1200">
                          <a:solidFill>
                            <a:schemeClr val="dk1"/>
                          </a:solidFill>
                          <a:latin typeface="Calibri"/>
                          <a:ea typeface=""/>
                          <a:cs typeface=""/>
                        </a:defRPr>
                      </a:lvl2pPr>
                      <a:lvl3pPr marL="914400" algn="l" defTabSz="457200" rtl="0" eaLnBrk="1" latinLnBrk="0" hangingPunct="1">
                        <a:defRPr sz="1800" kern="1200">
                          <a:solidFill>
                            <a:schemeClr val="dk1"/>
                          </a:solidFill>
                          <a:latin typeface="Calibri"/>
                          <a:ea typeface=""/>
                          <a:cs typeface=""/>
                        </a:defRPr>
                      </a:lvl3pPr>
                      <a:lvl4pPr marL="1371600" algn="l" defTabSz="457200" rtl="0" eaLnBrk="1" latinLnBrk="0" hangingPunct="1">
                        <a:defRPr sz="1800" kern="1200">
                          <a:solidFill>
                            <a:schemeClr val="dk1"/>
                          </a:solidFill>
                          <a:latin typeface="Calibri"/>
                          <a:ea typeface=""/>
                          <a:cs typeface=""/>
                        </a:defRPr>
                      </a:lvl4pPr>
                      <a:lvl5pPr marL="1828800" algn="l" defTabSz="457200" rtl="0" eaLnBrk="1" latinLnBrk="0" hangingPunct="1">
                        <a:defRPr sz="1800" kern="1200">
                          <a:solidFill>
                            <a:schemeClr val="dk1"/>
                          </a:solidFill>
                          <a:latin typeface="Calibri"/>
                          <a:ea typeface=""/>
                          <a:cs typeface=""/>
                        </a:defRPr>
                      </a:lvl5pPr>
                      <a:lvl6pPr marL="2286000" algn="l" defTabSz="457200" rtl="0" eaLnBrk="1" latinLnBrk="0" hangingPunct="1">
                        <a:defRPr sz="1800" kern="1200">
                          <a:solidFill>
                            <a:schemeClr val="dk1"/>
                          </a:solidFill>
                          <a:latin typeface="Calibri"/>
                          <a:ea typeface=""/>
                          <a:cs typeface=""/>
                        </a:defRPr>
                      </a:lvl6pPr>
                      <a:lvl7pPr marL="2743200" algn="l" defTabSz="457200" rtl="0" eaLnBrk="1" latinLnBrk="0" hangingPunct="1">
                        <a:defRPr sz="1800" kern="1200">
                          <a:solidFill>
                            <a:schemeClr val="dk1"/>
                          </a:solidFill>
                          <a:latin typeface="Calibri"/>
                          <a:ea typeface=""/>
                          <a:cs typeface=""/>
                        </a:defRPr>
                      </a:lvl7pPr>
                      <a:lvl8pPr marL="3200400" algn="l" defTabSz="457200" rtl="0" eaLnBrk="1" latinLnBrk="0" hangingPunct="1">
                        <a:defRPr sz="1800" kern="1200">
                          <a:solidFill>
                            <a:schemeClr val="dk1"/>
                          </a:solidFill>
                          <a:latin typeface="Calibri"/>
                          <a:ea typeface=""/>
                          <a:cs typeface=""/>
                        </a:defRPr>
                      </a:lvl8pPr>
                      <a:lvl9pPr marL="3657600" algn="l" defTabSz="457200" rtl="0" eaLnBrk="1" latinLnBrk="0" hangingPunct="1">
                        <a:defRPr sz="1800" kern="1200">
                          <a:solidFill>
                            <a:schemeClr val="dk1"/>
                          </a:solidFill>
                          <a:latin typeface="Calibri"/>
                          <a:ea typeface=""/>
                          <a:cs typeface=""/>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chemeClr val="accent3">
                              <a:lumMod val="75000"/>
                            </a:schemeClr>
                          </a:solidFill>
                        </a:rPr>
                        <a:t>Outcome 2</a:t>
                      </a:r>
                      <a:r>
                        <a:rPr lang="en-US" sz="1800" dirty="0" smtClean="0">
                          <a:solidFill>
                            <a:schemeClr val="accent3">
                              <a:lumMod val="75000"/>
                            </a:schemeClr>
                          </a:solidFill>
                        </a:rPr>
                        <a:t>:  Green building policy, regulatory and legal framework</a:t>
                      </a:r>
                      <a:endParaRPr lang="en-GB" sz="1800" dirty="0"/>
                    </a:p>
                  </a:txBody>
                  <a:tcPr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9A57C">
                        <a:tint val="20000"/>
                      </a:srgbClr>
                    </a:solidFill>
                  </a:tcPr>
                </a:tc>
                <a:tc>
                  <a:txBody>
                    <a:bodyPr/>
                    <a:lstStyle>
                      <a:lvl1pPr marL="0" algn="l" defTabSz="457200" rtl="0" eaLnBrk="1" latinLnBrk="0" hangingPunct="1">
                        <a:defRPr sz="1800" kern="1200">
                          <a:solidFill>
                            <a:schemeClr val="dk1"/>
                          </a:solidFill>
                          <a:latin typeface="Calibri"/>
                          <a:ea typeface=""/>
                          <a:cs typeface=""/>
                        </a:defRPr>
                      </a:lvl1pPr>
                      <a:lvl2pPr marL="457200" algn="l" defTabSz="457200" rtl="0" eaLnBrk="1" latinLnBrk="0" hangingPunct="1">
                        <a:defRPr sz="1800" kern="1200">
                          <a:solidFill>
                            <a:schemeClr val="dk1"/>
                          </a:solidFill>
                          <a:latin typeface="Calibri"/>
                          <a:ea typeface=""/>
                          <a:cs typeface=""/>
                        </a:defRPr>
                      </a:lvl2pPr>
                      <a:lvl3pPr marL="914400" algn="l" defTabSz="457200" rtl="0" eaLnBrk="1" latinLnBrk="0" hangingPunct="1">
                        <a:defRPr sz="1800" kern="1200">
                          <a:solidFill>
                            <a:schemeClr val="dk1"/>
                          </a:solidFill>
                          <a:latin typeface="Calibri"/>
                          <a:ea typeface=""/>
                          <a:cs typeface=""/>
                        </a:defRPr>
                      </a:lvl3pPr>
                      <a:lvl4pPr marL="1371600" algn="l" defTabSz="457200" rtl="0" eaLnBrk="1" latinLnBrk="0" hangingPunct="1">
                        <a:defRPr sz="1800" kern="1200">
                          <a:solidFill>
                            <a:schemeClr val="dk1"/>
                          </a:solidFill>
                          <a:latin typeface="Calibri"/>
                          <a:ea typeface=""/>
                          <a:cs typeface=""/>
                        </a:defRPr>
                      </a:lvl4pPr>
                      <a:lvl5pPr marL="1828800" algn="l" defTabSz="457200" rtl="0" eaLnBrk="1" latinLnBrk="0" hangingPunct="1">
                        <a:defRPr sz="1800" kern="1200">
                          <a:solidFill>
                            <a:schemeClr val="dk1"/>
                          </a:solidFill>
                          <a:latin typeface="Calibri"/>
                          <a:ea typeface=""/>
                          <a:cs typeface=""/>
                        </a:defRPr>
                      </a:lvl5pPr>
                      <a:lvl6pPr marL="2286000" algn="l" defTabSz="457200" rtl="0" eaLnBrk="1" latinLnBrk="0" hangingPunct="1">
                        <a:defRPr sz="1800" kern="1200">
                          <a:solidFill>
                            <a:schemeClr val="dk1"/>
                          </a:solidFill>
                          <a:latin typeface="Calibri"/>
                          <a:ea typeface=""/>
                          <a:cs typeface=""/>
                        </a:defRPr>
                      </a:lvl6pPr>
                      <a:lvl7pPr marL="2743200" algn="l" defTabSz="457200" rtl="0" eaLnBrk="1" latinLnBrk="0" hangingPunct="1">
                        <a:defRPr sz="1800" kern="1200">
                          <a:solidFill>
                            <a:schemeClr val="dk1"/>
                          </a:solidFill>
                          <a:latin typeface="Calibri"/>
                          <a:ea typeface=""/>
                          <a:cs typeface=""/>
                        </a:defRPr>
                      </a:lvl7pPr>
                      <a:lvl8pPr marL="3200400" algn="l" defTabSz="457200" rtl="0" eaLnBrk="1" latinLnBrk="0" hangingPunct="1">
                        <a:defRPr sz="1800" kern="1200">
                          <a:solidFill>
                            <a:schemeClr val="dk1"/>
                          </a:solidFill>
                          <a:latin typeface="Calibri"/>
                          <a:ea typeface=""/>
                          <a:cs typeface=""/>
                        </a:defRPr>
                      </a:lvl8pPr>
                      <a:lvl9pPr marL="3657600" algn="l" defTabSz="457200" rtl="0" eaLnBrk="1" latinLnBrk="0" hangingPunct="1">
                        <a:defRPr sz="1800" kern="1200">
                          <a:solidFill>
                            <a:schemeClr val="dk1"/>
                          </a:solidFill>
                          <a:latin typeface="Calibri"/>
                          <a:ea typeface=""/>
                          <a:cs typeface=""/>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smtClean="0"/>
                        <a:t>Makers and Implementers of the policy, regulatory and legal framework for green business</a:t>
                      </a:r>
                      <a:endParaRPr lang="en-GB" sz="1800" dirty="0"/>
                    </a:p>
                  </a:txBody>
                  <a:tcPr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9A57C">
                        <a:tint val="20000"/>
                      </a:srgbClr>
                    </a:solidFill>
                  </a:tcPr>
                </a:tc>
              </a:tr>
              <a:tr h="2417884">
                <a:tc>
                  <a:txBody>
                    <a:bodyPr/>
                    <a:lstStyle>
                      <a:lvl1pPr marL="0" algn="l" defTabSz="457200" rtl="0" eaLnBrk="1" latinLnBrk="0" hangingPunct="1">
                        <a:defRPr sz="1800" kern="1200">
                          <a:solidFill>
                            <a:schemeClr val="dk1"/>
                          </a:solidFill>
                          <a:latin typeface="Calibri"/>
                          <a:ea typeface=""/>
                          <a:cs typeface=""/>
                        </a:defRPr>
                      </a:lvl1pPr>
                      <a:lvl2pPr marL="457200" algn="l" defTabSz="457200" rtl="0" eaLnBrk="1" latinLnBrk="0" hangingPunct="1">
                        <a:defRPr sz="1800" kern="1200">
                          <a:solidFill>
                            <a:schemeClr val="dk1"/>
                          </a:solidFill>
                          <a:latin typeface="Calibri"/>
                          <a:ea typeface=""/>
                          <a:cs typeface=""/>
                        </a:defRPr>
                      </a:lvl2pPr>
                      <a:lvl3pPr marL="914400" algn="l" defTabSz="457200" rtl="0" eaLnBrk="1" latinLnBrk="0" hangingPunct="1">
                        <a:defRPr sz="1800" kern="1200">
                          <a:solidFill>
                            <a:schemeClr val="dk1"/>
                          </a:solidFill>
                          <a:latin typeface="Calibri"/>
                          <a:ea typeface=""/>
                          <a:cs typeface=""/>
                        </a:defRPr>
                      </a:lvl3pPr>
                      <a:lvl4pPr marL="1371600" algn="l" defTabSz="457200" rtl="0" eaLnBrk="1" latinLnBrk="0" hangingPunct="1">
                        <a:defRPr sz="1800" kern="1200">
                          <a:solidFill>
                            <a:schemeClr val="dk1"/>
                          </a:solidFill>
                          <a:latin typeface="Calibri"/>
                          <a:ea typeface=""/>
                          <a:cs typeface=""/>
                        </a:defRPr>
                      </a:lvl4pPr>
                      <a:lvl5pPr marL="1828800" algn="l" defTabSz="457200" rtl="0" eaLnBrk="1" latinLnBrk="0" hangingPunct="1">
                        <a:defRPr sz="1800" kern="1200">
                          <a:solidFill>
                            <a:schemeClr val="dk1"/>
                          </a:solidFill>
                          <a:latin typeface="Calibri"/>
                          <a:ea typeface=""/>
                          <a:cs typeface=""/>
                        </a:defRPr>
                      </a:lvl5pPr>
                      <a:lvl6pPr marL="2286000" algn="l" defTabSz="457200" rtl="0" eaLnBrk="1" latinLnBrk="0" hangingPunct="1">
                        <a:defRPr sz="1800" kern="1200">
                          <a:solidFill>
                            <a:schemeClr val="dk1"/>
                          </a:solidFill>
                          <a:latin typeface="Calibri"/>
                          <a:ea typeface=""/>
                          <a:cs typeface=""/>
                        </a:defRPr>
                      </a:lvl6pPr>
                      <a:lvl7pPr marL="2743200" algn="l" defTabSz="457200" rtl="0" eaLnBrk="1" latinLnBrk="0" hangingPunct="1">
                        <a:defRPr sz="1800" kern="1200">
                          <a:solidFill>
                            <a:schemeClr val="dk1"/>
                          </a:solidFill>
                          <a:latin typeface="Calibri"/>
                          <a:ea typeface=""/>
                          <a:cs typeface=""/>
                        </a:defRPr>
                      </a:lvl7pPr>
                      <a:lvl8pPr marL="3200400" algn="l" defTabSz="457200" rtl="0" eaLnBrk="1" latinLnBrk="0" hangingPunct="1">
                        <a:defRPr sz="1800" kern="1200">
                          <a:solidFill>
                            <a:schemeClr val="dk1"/>
                          </a:solidFill>
                          <a:latin typeface="Calibri"/>
                          <a:ea typeface=""/>
                          <a:cs typeface=""/>
                        </a:defRPr>
                      </a:lvl8pPr>
                      <a:lvl9pPr marL="3657600" algn="l" defTabSz="457200" rtl="0" eaLnBrk="1" latinLnBrk="0" hangingPunct="1">
                        <a:defRPr sz="1800" kern="1200">
                          <a:solidFill>
                            <a:schemeClr val="dk1"/>
                          </a:solidFill>
                          <a:latin typeface="Calibri"/>
                          <a:ea typeface=""/>
                          <a:cs typeface=""/>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chemeClr val="accent3">
                              <a:lumMod val="75000"/>
                            </a:schemeClr>
                          </a:solidFill>
                        </a:rPr>
                        <a:t>Outcome 3</a:t>
                      </a:r>
                      <a:r>
                        <a:rPr lang="en-US" sz="1800" dirty="0" smtClean="0">
                          <a:solidFill>
                            <a:schemeClr val="accent3">
                              <a:lumMod val="75000"/>
                            </a:schemeClr>
                          </a:solidFill>
                        </a:rPr>
                        <a:t>: </a:t>
                      </a:r>
                      <a:r>
                        <a:rPr lang="en-GB" sz="1800" dirty="0" smtClean="0">
                          <a:solidFill>
                            <a:schemeClr val="accent3">
                              <a:lumMod val="75000"/>
                            </a:schemeClr>
                          </a:solidFill>
                        </a:rPr>
                        <a:t>Sustainable Enterprises ; More and better (Green) Jobs</a:t>
                      </a:r>
                      <a:endParaRPr lang="en-GB" sz="1800" dirty="0"/>
                    </a:p>
                  </a:txBody>
                  <a:tcPr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9A57C">
                        <a:tint val="40000"/>
                      </a:srgbClr>
                    </a:solidFill>
                  </a:tcPr>
                </a:tc>
                <a:tc>
                  <a:txBody>
                    <a:bodyPr/>
                    <a:lstStyle>
                      <a:lvl1pPr marL="0" algn="l" defTabSz="457200" rtl="0" eaLnBrk="1" latinLnBrk="0" hangingPunct="1">
                        <a:defRPr sz="1800" kern="1200">
                          <a:solidFill>
                            <a:schemeClr val="dk1"/>
                          </a:solidFill>
                          <a:latin typeface="Calibri"/>
                          <a:ea typeface=""/>
                          <a:cs typeface=""/>
                        </a:defRPr>
                      </a:lvl1pPr>
                      <a:lvl2pPr marL="457200" algn="l" defTabSz="457200" rtl="0" eaLnBrk="1" latinLnBrk="0" hangingPunct="1">
                        <a:defRPr sz="1800" kern="1200">
                          <a:solidFill>
                            <a:schemeClr val="dk1"/>
                          </a:solidFill>
                          <a:latin typeface="Calibri"/>
                          <a:ea typeface=""/>
                          <a:cs typeface=""/>
                        </a:defRPr>
                      </a:lvl2pPr>
                      <a:lvl3pPr marL="914400" algn="l" defTabSz="457200" rtl="0" eaLnBrk="1" latinLnBrk="0" hangingPunct="1">
                        <a:defRPr sz="1800" kern="1200">
                          <a:solidFill>
                            <a:schemeClr val="dk1"/>
                          </a:solidFill>
                          <a:latin typeface="Calibri"/>
                          <a:ea typeface=""/>
                          <a:cs typeface=""/>
                        </a:defRPr>
                      </a:lvl3pPr>
                      <a:lvl4pPr marL="1371600" algn="l" defTabSz="457200" rtl="0" eaLnBrk="1" latinLnBrk="0" hangingPunct="1">
                        <a:defRPr sz="1800" kern="1200">
                          <a:solidFill>
                            <a:schemeClr val="dk1"/>
                          </a:solidFill>
                          <a:latin typeface="Calibri"/>
                          <a:ea typeface=""/>
                          <a:cs typeface=""/>
                        </a:defRPr>
                      </a:lvl4pPr>
                      <a:lvl5pPr marL="1828800" algn="l" defTabSz="457200" rtl="0" eaLnBrk="1" latinLnBrk="0" hangingPunct="1">
                        <a:defRPr sz="1800" kern="1200">
                          <a:solidFill>
                            <a:schemeClr val="dk1"/>
                          </a:solidFill>
                          <a:latin typeface="Calibri"/>
                          <a:ea typeface=""/>
                          <a:cs typeface=""/>
                        </a:defRPr>
                      </a:lvl5pPr>
                      <a:lvl6pPr marL="2286000" algn="l" defTabSz="457200" rtl="0" eaLnBrk="1" latinLnBrk="0" hangingPunct="1">
                        <a:defRPr sz="1800" kern="1200">
                          <a:solidFill>
                            <a:schemeClr val="dk1"/>
                          </a:solidFill>
                          <a:latin typeface="Calibri"/>
                          <a:ea typeface=""/>
                          <a:cs typeface=""/>
                        </a:defRPr>
                      </a:lvl6pPr>
                      <a:lvl7pPr marL="2743200" algn="l" defTabSz="457200" rtl="0" eaLnBrk="1" latinLnBrk="0" hangingPunct="1">
                        <a:defRPr sz="1800" kern="1200">
                          <a:solidFill>
                            <a:schemeClr val="dk1"/>
                          </a:solidFill>
                          <a:latin typeface="Calibri"/>
                          <a:ea typeface=""/>
                          <a:cs typeface=""/>
                        </a:defRPr>
                      </a:lvl7pPr>
                      <a:lvl8pPr marL="3200400" algn="l" defTabSz="457200" rtl="0" eaLnBrk="1" latinLnBrk="0" hangingPunct="1">
                        <a:defRPr sz="1800" kern="1200">
                          <a:solidFill>
                            <a:schemeClr val="dk1"/>
                          </a:solidFill>
                          <a:latin typeface="Calibri"/>
                          <a:ea typeface=""/>
                          <a:cs typeface=""/>
                        </a:defRPr>
                      </a:lvl8pPr>
                      <a:lvl9pPr marL="3657600" algn="l" defTabSz="457200" rtl="0" eaLnBrk="1" latinLnBrk="0" hangingPunct="1">
                        <a:defRPr sz="1800" kern="1200">
                          <a:solidFill>
                            <a:schemeClr val="dk1"/>
                          </a:solidFill>
                          <a:latin typeface="Calibri"/>
                          <a:ea typeface=""/>
                          <a:cs typeface=""/>
                        </a:defRPr>
                      </a:lvl9pPr>
                    </a:lstStyle>
                    <a:p>
                      <a:pPr marL="530225" lvl="0" indent="-530225" algn="ctr">
                        <a:buFont typeface="Arial" pitchFamily="34" charset="0"/>
                        <a:buNone/>
                      </a:pPr>
                      <a:r>
                        <a:rPr lang="en-US" sz="1800" dirty="0" smtClean="0"/>
                        <a:t>Micro, Small and Medium Enterprises (MSMEs) along the building construction value chain based</a:t>
                      </a:r>
                      <a:r>
                        <a:rPr lang="en-US" sz="1800" baseline="0" dirty="0" smtClean="0"/>
                        <a:t> on economic, social and environmentally-friendly (green) business models and practices which utilize green bu</a:t>
                      </a:r>
                      <a:r>
                        <a:rPr lang="en-US" sz="1800" dirty="0" smtClean="0"/>
                        <a:t>ilding materials, goods, technology  and services</a:t>
                      </a:r>
                      <a:endParaRPr lang="en-GB" sz="1800" dirty="0"/>
                    </a:p>
                  </a:txBody>
                  <a:tcPr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9A57C">
                        <a:tint val="40000"/>
                      </a:srgbClr>
                    </a:solidFill>
                  </a:tcPr>
                </a:tc>
              </a:tr>
            </a:tbl>
          </a:graphicData>
        </a:graphic>
      </p:graphicFrame>
    </p:spTree>
    <p:extLst>
      <p:ext uri="{BB962C8B-B14F-4D97-AF65-F5344CB8AC3E}">
        <p14:creationId xmlns:p14="http://schemas.microsoft.com/office/powerpoint/2010/main" val="15283666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1938" y="1355725"/>
            <a:ext cx="8620125" cy="4144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itle 1"/>
          <p:cNvSpPr>
            <a:spLocks noGrp="1"/>
          </p:cNvSpPr>
          <p:nvPr>
            <p:ph type="title"/>
          </p:nvPr>
        </p:nvSpPr>
        <p:spPr>
          <a:xfrm>
            <a:off x="611560" y="692696"/>
            <a:ext cx="5808307" cy="886968"/>
          </a:xfrm>
        </p:spPr>
        <p:txBody>
          <a:bodyPr>
            <a:normAutofit fontScale="90000"/>
          </a:bodyPr>
          <a:lstStyle/>
          <a:p>
            <a:r>
              <a:rPr lang="en-US" dirty="0" smtClean="0">
                <a:solidFill>
                  <a:schemeClr val="tx1"/>
                </a:solidFill>
              </a:rPr>
              <a:t>Results dashboard or snapshot</a:t>
            </a:r>
            <a:endParaRPr lang="en-US" dirty="0">
              <a:solidFill>
                <a:schemeClr val="tx1"/>
              </a:solidFill>
            </a:endParaRPr>
          </a:p>
        </p:txBody>
      </p:sp>
    </p:spTree>
    <p:extLst>
      <p:ext uri="{BB962C8B-B14F-4D97-AF65-F5344CB8AC3E}">
        <p14:creationId xmlns:p14="http://schemas.microsoft.com/office/powerpoint/2010/main" val="2929408394"/>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6CC888B-D9F9-4E54-B722-F151A9F45E95}" type="slidenum">
              <a:rPr lang="en-US" smtClean="0"/>
              <a:pPr/>
              <a:t>8</a:t>
            </a:fld>
            <a:endParaRPr lang="en-US" dirty="0"/>
          </a:p>
        </p:txBody>
      </p:sp>
      <p:sp>
        <p:nvSpPr>
          <p:cNvPr id="6" name="Title 1"/>
          <p:cNvSpPr txBox="1">
            <a:spLocks/>
          </p:cNvSpPr>
          <p:nvPr/>
        </p:nvSpPr>
        <p:spPr>
          <a:xfrm>
            <a:off x="457200" y="274638"/>
            <a:ext cx="8229600" cy="850106"/>
          </a:xfrm>
          <a:prstGeom prst="rect">
            <a:avLst/>
          </a:prstGeom>
        </p:spPr>
        <p:txBody>
          <a:bodyPr>
            <a:normAutofit/>
          </a:bodyPr>
          <a:lstStyle>
            <a:lvl1pPr algn="l" rtl="0" fontAlgn="base">
              <a:spcBef>
                <a:spcPct val="0"/>
              </a:spcBef>
              <a:spcAft>
                <a:spcPct val="0"/>
              </a:spcAft>
              <a:defRPr sz="3600">
                <a:solidFill>
                  <a:srgbClr val="F2650E"/>
                </a:solidFill>
                <a:latin typeface="+mj-lt"/>
                <a:ea typeface="+mj-ea"/>
                <a:cs typeface="+mj-cs"/>
              </a:defRPr>
            </a:lvl1pPr>
            <a:lvl2pPr algn="l" rtl="0" fontAlgn="base">
              <a:spcBef>
                <a:spcPct val="0"/>
              </a:spcBef>
              <a:spcAft>
                <a:spcPct val="0"/>
              </a:spcAft>
              <a:defRPr sz="3600">
                <a:solidFill>
                  <a:srgbClr val="F2650E"/>
                </a:solidFill>
                <a:latin typeface="Verdana" charset="0"/>
                <a:ea typeface="Arial Unicode MS" charset="0"/>
                <a:cs typeface="Arial Unicode MS" charset="0"/>
              </a:defRPr>
            </a:lvl2pPr>
            <a:lvl3pPr algn="l" rtl="0" fontAlgn="base">
              <a:spcBef>
                <a:spcPct val="0"/>
              </a:spcBef>
              <a:spcAft>
                <a:spcPct val="0"/>
              </a:spcAft>
              <a:defRPr sz="3600">
                <a:solidFill>
                  <a:srgbClr val="F2650E"/>
                </a:solidFill>
                <a:latin typeface="Verdana" charset="0"/>
                <a:ea typeface="Arial Unicode MS" charset="0"/>
                <a:cs typeface="Arial Unicode MS" charset="0"/>
              </a:defRPr>
            </a:lvl3pPr>
            <a:lvl4pPr algn="l" rtl="0" fontAlgn="base">
              <a:spcBef>
                <a:spcPct val="0"/>
              </a:spcBef>
              <a:spcAft>
                <a:spcPct val="0"/>
              </a:spcAft>
              <a:defRPr sz="3600">
                <a:solidFill>
                  <a:srgbClr val="F2650E"/>
                </a:solidFill>
                <a:latin typeface="Verdana" charset="0"/>
                <a:ea typeface="Arial Unicode MS" charset="0"/>
                <a:cs typeface="Arial Unicode MS" charset="0"/>
              </a:defRPr>
            </a:lvl4pPr>
            <a:lvl5pPr algn="l" rtl="0" fontAlgn="base">
              <a:spcBef>
                <a:spcPct val="0"/>
              </a:spcBef>
              <a:spcAft>
                <a:spcPct val="0"/>
              </a:spcAft>
              <a:defRPr sz="3600">
                <a:solidFill>
                  <a:srgbClr val="F2650E"/>
                </a:solidFill>
                <a:latin typeface="Verdana" charset="0"/>
                <a:ea typeface="Arial Unicode MS" charset="0"/>
                <a:cs typeface="Arial Unicode MS" charset="0"/>
              </a:defRPr>
            </a:lvl5pPr>
            <a:lvl6pPr marL="457200" algn="l" rtl="0" fontAlgn="base">
              <a:spcBef>
                <a:spcPct val="0"/>
              </a:spcBef>
              <a:spcAft>
                <a:spcPct val="0"/>
              </a:spcAft>
              <a:defRPr sz="3600">
                <a:solidFill>
                  <a:srgbClr val="F2650E"/>
                </a:solidFill>
                <a:latin typeface="Verdana" charset="0"/>
                <a:ea typeface="Arial Unicode MS" charset="0"/>
                <a:cs typeface="Arial Unicode MS" charset="0"/>
              </a:defRPr>
            </a:lvl6pPr>
            <a:lvl7pPr marL="914400" algn="l" rtl="0" fontAlgn="base">
              <a:spcBef>
                <a:spcPct val="0"/>
              </a:spcBef>
              <a:spcAft>
                <a:spcPct val="0"/>
              </a:spcAft>
              <a:defRPr sz="3600">
                <a:solidFill>
                  <a:srgbClr val="F2650E"/>
                </a:solidFill>
                <a:latin typeface="Verdana" charset="0"/>
                <a:ea typeface="Arial Unicode MS" charset="0"/>
                <a:cs typeface="Arial Unicode MS" charset="0"/>
              </a:defRPr>
            </a:lvl7pPr>
            <a:lvl8pPr marL="1371600" algn="l" rtl="0" fontAlgn="base">
              <a:spcBef>
                <a:spcPct val="0"/>
              </a:spcBef>
              <a:spcAft>
                <a:spcPct val="0"/>
              </a:spcAft>
              <a:defRPr sz="3600">
                <a:solidFill>
                  <a:srgbClr val="F2650E"/>
                </a:solidFill>
                <a:latin typeface="Verdana" charset="0"/>
                <a:ea typeface="Arial Unicode MS" charset="0"/>
                <a:cs typeface="Arial Unicode MS" charset="0"/>
              </a:defRPr>
            </a:lvl8pPr>
            <a:lvl9pPr marL="1828800" algn="l" rtl="0" fontAlgn="base">
              <a:spcBef>
                <a:spcPct val="0"/>
              </a:spcBef>
              <a:spcAft>
                <a:spcPct val="0"/>
              </a:spcAft>
              <a:defRPr sz="3600">
                <a:solidFill>
                  <a:srgbClr val="F2650E"/>
                </a:solidFill>
                <a:latin typeface="Verdana" charset="0"/>
                <a:ea typeface="Arial Unicode MS" charset="0"/>
                <a:cs typeface="Arial Unicode MS" charset="0"/>
              </a:defRPr>
            </a:lvl9pPr>
          </a:lstStyle>
          <a:p>
            <a:r>
              <a:rPr lang="en-GB" sz="3200" kern="0" smtClean="0">
                <a:solidFill>
                  <a:srgbClr val="00B0F0"/>
                </a:solidFill>
              </a:rPr>
              <a:t>Programme Map</a:t>
            </a:r>
            <a:endParaRPr lang="en-GB" sz="3200" kern="0" dirty="0">
              <a:solidFill>
                <a:srgbClr val="00B0F0"/>
              </a:solidFill>
            </a:endParaRP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2687" y="1124744"/>
            <a:ext cx="5811313" cy="5112958"/>
          </a:xfrm>
          <a:prstGeom prst="rect">
            <a:avLst/>
          </a:prstGeom>
        </p:spPr>
      </p:pic>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512" y="2351219"/>
            <a:ext cx="3489400" cy="3156873"/>
          </a:xfrm>
          <a:prstGeom prst="rect">
            <a:avLst/>
          </a:prstGeom>
        </p:spPr>
      </p:pic>
      <p:sp>
        <p:nvSpPr>
          <p:cNvPr id="8" name="TextBox 7"/>
          <p:cNvSpPr txBox="1"/>
          <p:nvPr/>
        </p:nvSpPr>
        <p:spPr>
          <a:xfrm>
            <a:off x="2555776" y="1628800"/>
            <a:ext cx="3528392" cy="646331"/>
          </a:xfrm>
          <a:prstGeom prst="rect">
            <a:avLst/>
          </a:prstGeom>
          <a:noFill/>
        </p:spPr>
        <p:txBody>
          <a:bodyPr wrap="square" rtlCol="0">
            <a:spAutoFit/>
          </a:bodyPr>
          <a:lstStyle/>
          <a:p>
            <a:pPr marL="285750" indent="-285750">
              <a:buFont typeface="Arial"/>
              <a:buChar char="•"/>
            </a:pPr>
            <a:r>
              <a:rPr lang="en-US" dirty="0" smtClean="0">
                <a:solidFill>
                  <a:srgbClr val="3366FF"/>
                </a:solidFill>
              </a:rPr>
              <a:t>Current outreach has extended to Six (6) Provinces in Zambia</a:t>
            </a:r>
            <a:endParaRPr lang="en-US" dirty="0">
              <a:solidFill>
                <a:srgbClr val="3366FF"/>
              </a:solidFill>
            </a:endParaRPr>
          </a:p>
        </p:txBody>
      </p:sp>
    </p:spTree>
    <p:extLst>
      <p:ext uri="{BB962C8B-B14F-4D97-AF65-F5344CB8AC3E}">
        <p14:creationId xmlns:p14="http://schemas.microsoft.com/office/powerpoint/2010/main" val="2681601208"/>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457200" y="2746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3200" b="0" i="0" u="none" strike="noStrike" kern="1200" cap="none" spc="0" normalizeH="0" baseline="0" noProof="0" dirty="0" smtClean="0">
                <a:ln>
                  <a:noFill/>
                </a:ln>
                <a:effectLst/>
                <a:uLnTx/>
                <a:uFillTx/>
                <a:latin typeface="Calibri"/>
              </a:rPr>
              <a:t>Outreach and Scale:  People</a:t>
            </a:r>
            <a:endParaRPr kumimoji="0" lang="en-GB" sz="3200" b="0" i="0" u="none" strike="noStrike" kern="1200" cap="none" spc="0" normalizeH="0" baseline="0" noProof="0" dirty="0">
              <a:ln>
                <a:noFill/>
              </a:ln>
              <a:effectLst/>
              <a:uLnTx/>
              <a:uFillTx/>
              <a:latin typeface="Calibri"/>
            </a:endParaRPr>
          </a:p>
        </p:txBody>
      </p:sp>
      <p:graphicFrame>
        <p:nvGraphicFramePr>
          <p:cNvPr id="6" name="Content Placeholder 4"/>
          <p:cNvGraphicFramePr>
            <a:graphicFrameLocks/>
          </p:cNvGraphicFramePr>
          <p:nvPr>
            <p:extLst>
              <p:ext uri="{D42A27DB-BD31-4B8C-83A1-F6EECF244321}">
                <p14:modId xmlns:p14="http://schemas.microsoft.com/office/powerpoint/2010/main" val="3756125219"/>
              </p:ext>
            </p:extLst>
          </p:nvPr>
        </p:nvGraphicFramePr>
        <p:xfrm>
          <a:off x="395536" y="1556792"/>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803023015"/>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827584" y="764704"/>
            <a:ext cx="7488832" cy="72008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2800" i="0" u="none" strike="noStrike" kern="1200" cap="none" spc="0" normalizeH="0" baseline="0" noProof="0" dirty="0" smtClean="0">
                <a:ln>
                  <a:noFill/>
                </a:ln>
                <a:effectLst/>
                <a:uLnTx/>
                <a:uFillTx/>
                <a:latin typeface="Calibri"/>
              </a:rPr>
              <a:t>Local institutional capacity and competitiveness </a:t>
            </a:r>
            <a:br>
              <a:rPr kumimoji="0" lang="en-GB" sz="2800" i="0" u="none" strike="noStrike" kern="1200" cap="none" spc="0" normalizeH="0" baseline="0" noProof="0" dirty="0" smtClean="0">
                <a:ln>
                  <a:noFill/>
                </a:ln>
                <a:effectLst/>
                <a:uLnTx/>
                <a:uFillTx/>
                <a:latin typeface="Calibri"/>
              </a:rPr>
            </a:br>
            <a:endParaRPr kumimoji="0" lang="en-GB" sz="2800" i="0" u="none" strike="noStrike" kern="1200" cap="none" spc="0" normalizeH="0" baseline="0" noProof="0" dirty="0">
              <a:ln>
                <a:noFill/>
              </a:ln>
              <a:effectLst/>
              <a:uLnTx/>
              <a:uFillTx/>
              <a:latin typeface="Calibri"/>
            </a:endParaRPr>
          </a:p>
        </p:txBody>
      </p:sp>
      <p:graphicFrame>
        <p:nvGraphicFramePr>
          <p:cNvPr id="6" name="Content Placeholder 4"/>
          <p:cNvGraphicFramePr>
            <a:graphicFrameLocks/>
          </p:cNvGraphicFramePr>
          <p:nvPr>
            <p:extLst>
              <p:ext uri="{D42A27DB-BD31-4B8C-83A1-F6EECF244321}">
                <p14:modId xmlns:p14="http://schemas.microsoft.com/office/powerpoint/2010/main" val="1529203158"/>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4211960" y="1340768"/>
            <a:ext cx="4752528" cy="923330"/>
          </a:xfrm>
          <a:prstGeom prst="rect">
            <a:avLst/>
          </a:prstGeom>
          <a:noFill/>
        </p:spPr>
        <p:txBody>
          <a:bodyPr wrap="square" rtlCol="0">
            <a:spAutoFit/>
          </a:bodyPr>
          <a:lstStyle/>
          <a:p>
            <a:pPr marL="285750" indent="-285750">
              <a:buFont typeface="Arial"/>
              <a:buChar char="•"/>
            </a:pPr>
            <a:r>
              <a:rPr lang="en-US" dirty="0" smtClean="0">
                <a:latin typeface="Calibri"/>
              </a:rPr>
              <a:t>Significant capacity for service delivery built in 570 local institutions and organizations to boost beneficiation in future years</a:t>
            </a:r>
            <a:endParaRPr lang="en-US" dirty="0">
              <a:latin typeface="Calibri"/>
            </a:endParaRPr>
          </a:p>
        </p:txBody>
      </p:sp>
    </p:spTree>
    <p:extLst>
      <p:ext uri="{BB962C8B-B14F-4D97-AF65-F5344CB8AC3E}">
        <p14:creationId xmlns:p14="http://schemas.microsoft.com/office/powerpoint/2010/main" val="3338974482"/>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79512" y="620688"/>
            <a:ext cx="7488832" cy="72008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2800" b="0" i="0" u="none" strike="noStrike" kern="1200" cap="none" spc="0" normalizeH="0" baseline="0" noProof="0" dirty="0" smtClean="0">
                <a:ln>
                  <a:noFill/>
                </a:ln>
                <a:solidFill>
                  <a:srgbClr val="00B0F0"/>
                </a:solidFill>
                <a:effectLst/>
                <a:uLnTx/>
                <a:uFillTx/>
                <a:latin typeface="Calibri"/>
              </a:rPr>
              <a:t>MSMEs access to BDS and Financial Services</a:t>
            </a:r>
            <a:br>
              <a:rPr kumimoji="0" lang="en-GB" sz="2800" b="0" i="0" u="none" strike="noStrike" kern="1200" cap="none" spc="0" normalizeH="0" baseline="0" noProof="0" dirty="0" smtClean="0">
                <a:ln>
                  <a:noFill/>
                </a:ln>
                <a:solidFill>
                  <a:srgbClr val="00B0F0"/>
                </a:solidFill>
                <a:effectLst/>
                <a:uLnTx/>
                <a:uFillTx/>
                <a:latin typeface="Calibri"/>
              </a:rPr>
            </a:br>
            <a:endParaRPr kumimoji="0" lang="en-GB" sz="2800" b="0" i="0" u="none" strike="noStrike" kern="1200" cap="none" spc="0" normalizeH="0" baseline="0" noProof="0" dirty="0">
              <a:ln>
                <a:noFill/>
              </a:ln>
              <a:solidFill>
                <a:srgbClr val="00B0F0"/>
              </a:solidFill>
              <a:effectLst/>
              <a:uLnTx/>
              <a:uFillTx/>
              <a:latin typeface="Calibri"/>
            </a:endParaRPr>
          </a:p>
        </p:txBody>
      </p:sp>
      <p:graphicFrame>
        <p:nvGraphicFramePr>
          <p:cNvPr id="6" name="Content Placeholder 4"/>
          <p:cNvGraphicFramePr>
            <a:graphicFrameLocks/>
          </p:cNvGraphicFramePr>
          <p:nvPr>
            <p:extLst>
              <p:ext uri="{D42A27DB-BD31-4B8C-83A1-F6EECF244321}">
                <p14:modId xmlns:p14="http://schemas.microsoft.com/office/powerpoint/2010/main" val="977562518"/>
              </p:ext>
            </p:extLst>
          </p:nvPr>
        </p:nvGraphicFramePr>
        <p:xfrm>
          <a:off x="1691680" y="548680"/>
          <a:ext cx="5976664"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755576" y="4725144"/>
            <a:ext cx="7200800" cy="1754327"/>
          </a:xfrm>
          <a:prstGeom prst="rect">
            <a:avLst/>
          </a:prstGeom>
          <a:noFill/>
        </p:spPr>
        <p:txBody>
          <a:bodyPr wrap="square" rtlCol="0">
            <a:spAutoFit/>
          </a:bodyPr>
          <a:lstStyle/>
          <a:p>
            <a:pPr marL="285750" indent="-285750">
              <a:buFont typeface="Arial"/>
              <a:buChar char="•"/>
            </a:pPr>
            <a:r>
              <a:rPr lang="en-US" dirty="0" smtClean="0">
                <a:solidFill>
                  <a:srgbClr val="3366FF"/>
                </a:solidFill>
                <a:latin typeface="Calibri"/>
              </a:rPr>
              <a:t>Accumulatively 866 MSMEs including Small Scale Forestry Enterprises benefitted from the business development service facilitated by the Programme.</a:t>
            </a:r>
          </a:p>
          <a:p>
            <a:endParaRPr lang="en-US" dirty="0" smtClean="0">
              <a:solidFill>
                <a:srgbClr val="3366FF"/>
              </a:solidFill>
              <a:latin typeface="Calibri"/>
            </a:endParaRPr>
          </a:p>
          <a:p>
            <a:pPr marL="285750" indent="-285750">
              <a:buFont typeface="Arial"/>
              <a:buChar char="•"/>
            </a:pPr>
            <a:r>
              <a:rPr lang="en-US" dirty="0" smtClean="0">
                <a:solidFill>
                  <a:srgbClr val="3366FF"/>
                </a:solidFill>
                <a:latin typeface="Calibri"/>
              </a:rPr>
              <a:t>Service outreach to outlying remote areas remains a challenge. Limited service provider capacity.</a:t>
            </a:r>
            <a:endParaRPr lang="en-US" dirty="0">
              <a:solidFill>
                <a:srgbClr val="3366FF"/>
              </a:solidFill>
              <a:latin typeface="Calibri"/>
            </a:endParaRPr>
          </a:p>
        </p:txBody>
      </p:sp>
    </p:spTree>
    <p:extLst>
      <p:ext uri="{BB962C8B-B14F-4D97-AF65-F5344CB8AC3E}">
        <p14:creationId xmlns:p14="http://schemas.microsoft.com/office/powerpoint/2010/main" val="2629032438"/>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457200" y="2746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smtClean="0">
                <a:ln>
                  <a:noFill/>
                </a:ln>
                <a:solidFill>
                  <a:srgbClr val="1A8EFF"/>
                </a:solidFill>
                <a:effectLst/>
                <a:uLnTx/>
                <a:uFillTx/>
                <a:latin typeface="Calibri"/>
              </a:rPr>
              <a:t>Employment: 331 new green JOBS created</a:t>
            </a:r>
            <a:endParaRPr kumimoji="0" lang="en-US" sz="3200" b="0" i="0" u="none" strike="noStrike" kern="1200" cap="none" spc="0" normalizeH="0" baseline="0" noProof="0" dirty="0">
              <a:ln>
                <a:noFill/>
              </a:ln>
              <a:solidFill>
                <a:srgbClr val="1A8EFF"/>
              </a:solidFill>
              <a:effectLst/>
              <a:uLnTx/>
              <a:uFillTx/>
              <a:latin typeface="Calibri"/>
            </a:endParaRPr>
          </a:p>
        </p:txBody>
      </p:sp>
      <p:graphicFrame>
        <p:nvGraphicFramePr>
          <p:cNvPr id="6" name="Chart 5"/>
          <p:cNvGraphicFramePr/>
          <p:nvPr>
            <p:extLst>
              <p:ext uri="{D42A27DB-BD31-4B8C-83A1-F6EECF244321}">
                <p14:modId xmlns:p14="http://schemas.microsoft.com/office/powerpoint/2010/main" val="344282009"/>
              </p:ext>
            </p:extLst>
          </p:nvPr>
        </p:nvGraphicFramePr>
        <p:xfrm>
          <a:off x="539552" y="1556792"/>
          <a:ext cx="7272808" cy="4968552"/>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5436096" y="1340768"/>
            <a:ext cx="3528392" cy="2862323"/>
          </a:xfrm>
          <a:prstGeom prst="rect">
            <a:avLst/>
          </a:prstGeom>
          <a:noFill/>
        </p:spPr>
        <p:txBody>
          <a:bodyPr wrap="square" rtlCol="0">
            <a:spAutoFit/>
          </a:bodyPr>
          <a:lstStyle/>
          <a:p>
            <a:pPr marL="285750" indent="-285750">
              <a:buFont typeface="Arial"/>
              <a:buChar char="•"/>
            </a:pPr>
            <a:r>
              <a:rPr lang="en-US" dirty="0">
                <a:solidFill>
                  <a:srgbClr val="3366FF"/>
                </a:solidFill>
                <a:latin typeface="Calibri"/>
              </a:rPr>
              <a:t>Job creation impacted more on young people and men than women</a:t>
            </a:r>
          </a:p>
          <a:p>
            <a:endParaRPr lang="en-US" dirty="0">
              <a:solidFill>
                <a:srgbClr val="3366FF"/>
              </a:solidFill>
              <a:latin typeface="Calibri"/>
            </a:endParaRPr>
          </a:p>
          <a:p>
            <a:pPr marL="285750" indent="-285750">
              <a:buFont typeface="Arial"/>
              <a:buChar char="•"/>
            </a:pPr>
            <a:r>
              <a:rPr lang="en-US" dirty="0">
                <a:solidFill>
                  <a:srgbClr val="3366FF"/>
                </a:solidFill>
                <a:latin typeface="Calibri"/>
              </a:rPr>
              <a:t>Job creation rate expected to RISE from the fruition of housing construction projects MSME linkages, competitiveness and productivity improvements from better working </a:t>
            </a:r>
            <a:r>
              <a:rPr lang="en-US" dirty="0" smtClean="0">
                <a:solidFill>
                  <a:srgbClr val="3366FF"/>
                </a:solidFill>
                <a:latin typeface="Calibri"/>
              </a:rPr>
              <a:t>conditions</a:t>
            </a:r>
            <a:endParaRPr lang="en-US" dirty="0">
              <a:solidFill>
                <a:srgbClr val="3366FF"/>
              </a:solidFill>
              <a:latin typeface="Calibri"/>
            </a:endParaRPr>
          </a:p>
        </p:txBody>
      </p:sp>
    </p:spTree>
    <p:extLst>
      <p:ext uri="{BB962C8B-B14F-4D97-AF65-F5344CB8AC3E}">
        <p14:creationId xmlns:p14="http://schemas.microsoft.com/office/powerpoint/2010/main" val="378626598"/>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457200" y="2746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smtClean="0">
                <a:ln>
                  <a:noFill/>
                </a:ln>
                <a:solidFill>
                  <a:srgbClr val="1A8EFF"/>
                </a:solidFill>
                <a:effectLst/>
                <a:uLnTx/>
                <a:uFillTx/>
                <a:latin typeface="Calibri"/>
              </a:rPr>
              <a:t>Employment: 417 of jobs better Quality</a:t>
            </a:r>
            <a:endParaRPr kumimoji="0" lang="en-US" sz="3200" b="0" i="0" u="none" strike="noStrike" kern="1200" cap="none" spc="0" normalizeH="0" baseline="0" noProof="0" dirty="0">
              <a:ln>
                <a:noFill/>
              </a:ln>
              <a:solidFill>
                <a:srgbClr val="1A8EFF"/>
              </a:solidFill>
              <a:effectLst/>
              <a:uLnTx/>
              <a:uFillTx/>
              <a:latin typeface="Calibri"/>
            </a:endParaRPr>
          </a:p>
        </p:txBody>
      </p:sp>
      <p:graphicFrame>
        <p:nvGraphicFramePr>
          <p:cNvPr id="7" name="Chart 6"/>
          <p:cNvGraphicFramePr/>
          <p:nvPr>
            <p:extLst>
              <p:ext uri="{D42A27DB-BD31-4B8C-83A1-F6EECF244321}">
                <p14:modId xmlns:p14="http://schemas.microsoft.com/office/powerpoint/2010/main" val="2321422930"/>
              </p:ext>
            </p:extLst>
          </p:nvPr>
        </p:nvGraphicFramePr>
        <p:xfrm>
          <a:off x="539552" y="1556792"/>
          <a:ext cx="7272808" cy="4968552"/>
        </p:xfrm>
        <a:graphic>
          <a:graphicData uri="http://schemas.openxmlformats.org/drawingml/2006/chart">
            <c:chart xmlns:c="http://schemas.openxmlformats.org/drawingml/2006/chart" xmlns:r="http://schemas.openxmlformats.org/officeDocument/2006/relationships" r:id="rId2"/>
          </a:graphicData>
        </a:graphic>
      </p:graphicFrame>
      <p:sp>
        <p:nvSpPr>
          <p:cNvPr id="8" name="Rectangle 7"/>
          <p:cNvSpPr/>
          <p:nvPr/>
        </p:nvSpPr>
        <p:spPr>
          <a:xfrm>
            <a:off x="5364088" y="1844824"/>
            <a:ext cx="3804734" cy="4524316"/>
          </a:xfrm>
          <a:prstGeom prst="rect">
            <a:avLst/>
          </a:prstGeom>
        </p:spPr>
        <p:txBody>
          <a:bodyPr wrap="square">
            <a:spAutoFit/>
          </a:bodyPr>
          <a:lstStyle/>
          <a:p>
            <a:pPr marL="285750" indent="-285750">
              <a:buFont typeface="Arial"/>
              <a:buChar char="•"/>
            </a:pPr>
            <a:r>
              <a:rPr lang="en-US" dirty="0">
                <a:solidFill>
                  <a:srgbClr val="3366FF"/>
                </a:solidFill>
                <a:latin typeface="Calibri"/>
              </a:rPr>
              <a:t>More job quality improvements from labour law, occupational safety and health as well as social protection services expected.</a:t>
            </a:r>
          </a:p>
          <a:p>
            <a:endParaRPr lang="en-US" dirty="0">
              <a:solidFill>
                <a:srgbClr val="3366FF"/>
              </a:solidFill>
              <a:latin typeface="Calibri"/>
            </a:endParaRPr>
          </a:p>
          <a:p>
            <a:pPr marL="285750" indent="-285750">
              <a:buFont typeface="Arial"/>
              <a:buChar char="•"/>
            </a:pPr>
            <a:r>
              <a:rPr lang="en-US" dirty="0">
                <a:solidFill>
                  <a:srgbClr val="3366FF"/>
                </a:solidFill>
                <a:latin typeface="Calibri"/>
              </a:rPr>
              <a:t>MSME Labour Law booklet and training on affordable beneficial </a:t>
            </a:r>
            <a:r>
              <a:rPr lang="en-US" dirty="0" smtClean="0">
                <a:solidFill>
                  <a:srgbClr val="3366FF"/>
                </a:solidFill>
                <a:latin typeface="Calibri"/>
              </a:rPr>
              <a:t>compliance in collaboration with other projects (NORAD)</a:t>
            </a:r>
            <a:endParaRPr lang="en-US" dirty="0">
              <a:solidFill>
                <a:srgbClr val="3366FF"/>
              </a:solidFill>
              <a:latin typeface="Calibri"/>
            </a:endParaRPr>
          </a:p>
          <a:p>
            <a:endParaRPr lang="en-US" dirty="0">
              <a:solidFill>
                <a:srgbClr val="3366FF"/>
              </a:solidFill>
              <a:latin typeface="Calibri"/>
            </a:endParaRPr>
          </a:p>
          <a:p>
            <a:pPr marL="285750" indent="-285750">
              <a:buFont typeface="Arial"/>
              <a:buChar char="•"/>
            </a:pPr>
            <a:r>
              <a:rPr lang="en-US" dirty="0">
                <a:solidFill>
                  <a:srgbClr val="3366FF"/>
                </a:solidFill>
                <a:latin typeface="Calibri"/>
              </a:rPr>
              <a:t>Social Protection and Occupational Safety and Health incubator projects for MSMEs and their </a:t>
            </a:r>
            <a:r>
              <a:rPr lang="en-US" dirty="0" smtClean="0">
                <a:solidFill>
                  <a:srgbClr val="3366FF"/>
                </a:solidFill>
                <a:latin typeface="Calibri"/>
              </a:rPr>
              <a:t>Associations while influencing policies in collaboration with other projects (FINLAND, IRELAND)</a:t>
            </a:r>
            <a:endParaRPr lang="en-US" dirty="0">
              <a:solidFill>
                <a:srgbClr val="3366FF"/>
              </a:solidFill>
              <a:latin typeface="Calibri"/>
            </a:endParaRPr>
          </a:p>
        </p:txBody>
      </p:sp>
    </p:spTree>
    <p:extLst>
      <p:ext uri="{BB962C8B-B14F-4D97-AF65-F5344CB8AC3E}">
        <p14:creationId xmlns:p14="http://schemas.microsoft.com/office/powerpoint/2010/main" val="3699574303"/>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457200" y="274638"/>
            <a:ext cx="7787208" cy="70609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3200" b="0" i="0" u="none" strike="noStrike" kern="1200" cap="none" spc="0" normalizeH="0" baseline="0" noProof="0" dirty="0" smtClean="0">
                <a:ln>
                  <a:noFill/>
                </a:ln>
                <a:effectLst/>
                <a:uLnTx/>
                <a:uFillTx/>
                <a:latin typeface="Calibri"/>
              </a:rPr>
              <a:t>Strategic partnerships</a:t>
            </a:r>
            <a:endParaRPr kumimoji="0" lang="en-GB" sz="3200" b="0" i="0" u="none" strike="noStrike" kern="1200" cap="none" spc="0" normalizeH="0" baseline="0" noProof="0" dirty="0">
              <a:ln>
                <a:noFill/>
              </a:ln>
              <a:effectLst/>
              <a:uLnTx/>
              <a:uFillTx/>
              <a:latin typeface="Calibri"/>
            </a:endParaRPr>
          </a:p>
        </p:txBody>
      </p:sp>
      <p:graphicFrame>
        <p:nvGraphicFramePr>
          <p:cNvPr id="6" name="Content Placeholder 4"/>
          <p:cNvGraphicFramePr>
            <a:graphicFrameLocks/>
          </p:cNvGraphicFramePr>
          <p:nvPr>
            <p:extLst>
              <p:ext uri="{D42A27DB-BD31-4B8C-83A1-F6EECF244321}">
                <p14:modId xmlns:p14="http://schemas.microsoft.com/office/powerpoint/2010/main" val="812984537"/>
              </p:ext>
            </p:extLst>
          </p:nvPr>
        </p:nvGraphicFramePr>
        <p:xfrm>
          <a:off x="539552" y="1268760"/>
          <a:ext cx="8064896" cy="3037840"/>
        </p:xfrm>
        <a:graphic>
          <a:graphicData uri="http://schemas.openxmlformats.org/drawingml/2006/table">
            <a:tbl>
              <a:tblPr firstRow="1" bandRow="1"/>
              <a:tblGrid>
                <a:gridCol w="3101884"/>
                <a:gridCol w="2250923"/>
                <a:gridCol w="1284674"/>
                <a:gridCol w="1427415"/>
              </a:tblGrid>
              <a:tr h="370840">
                <a:tc>
                  <a:txBody>
                    <a:bodyPr/>
                    <a:lstStyle>
                      <a:lvl1pPr marL="0" algn="l" defTabSz="457200" rtl="0" eaLnBrk="1" latinLnBrk="0" hangingPunct="1">
                        <a:defRPr sz="1800" b="1" kern="1200">
                          <a:solidFill>
                            <a:schemeClr val="lt1"/>
                          </a:solidFill>
                          <a:latin typeface="Calibri"/>
                          <a:ea typeface=""/>
                          <a:cs typeface=""/>
                        </a:defRPr>
                      </a:lvl1pPr>
                      <a:lvl2pPr marL="457200" algn="l" defTabSz="457200" rtl="0" eaLnBrk="1" latinLnBrk="0" hangingPunct="1">
                        <a:defRPr sz="1800" b="1" kern="1200">
                          <a:solidFill>
                            <a:schemeClr val="lt1"/>
                          </a:solidFill>
                          <a:latin typeface="Calibri"/>
                          <a:ea typeface=""/>
                          <a:cs typeface=""/>
                        </a:defRPr>
                      </a:lvl2pPr>
                      <a:lvl3pPr marL="914400" algn="l" defTabSz="457200" rtl="0" eaLnBrk="1" latinLnBrk="0" hangingPunct="1">
                        <a:defRPr sz="1800" b="1" kern="1200">
                          <a:solidFill>
                            <a:schemeClr val="lt1"/>
                          </a:solidFill>
                          <a:latin typeface="Calibri"/>
                          <a:ea typeface=""/>
                          <a:cs typeface=""/>
                        </a:defRPr>
                      </a:lvl3pPr>
                      <a:lvl4pPr marL="1371600" algn="l" defTabSz="457200" rtl="0" eaLnBrk="1" latinLnBrk="0" hangingPunct="1">
                        <a:defRPr sz="1800" b="1" kern="1200">
                          <a:solidFill>
                            <a:schemeClr val="lt1"/>
                          </a:solidFill>
                          <a:latin typeface="Calibri"/>
                          <a:ea typeface=""/>
                          <a:cs typeface=""/>
                        </a:defRPr>
                      </a:lvl4pPr>
                      <a:lvl5pPr marL="1828800" algn="l" defTabSz="457200" rtl="0" eaLnBrk="1" latinLnBrk="0" hangingPunct="1">
                        <a:defRPr sz="1800" b="1" kern="1200">
                          <a:solidFill>
                            <a:schemeClr val="lt1"/>
                          </a:solidFill>
                          <a:latin typeface="Calibri"/>
                          <a:ea typeface=""/>
                          <a:cs typeface=""/>
                        </a:defRPr>
                      </a:lvl5pPr>
                      <a:lvl6pPr marL="2286000" algn="l" defTabSz="457200" rtl="0" eaLnBrk="1" latinLnBrk="0" hangingPunct="1">
                        <a:defRPr sz="1800" b="1" kern="1200">
                          <a:solidFill>
                            <a:schemeClr val="lt1"/>
                          </a:solidFill>
                          <a:latin typeface="Calibri"/>
                          <a:ea typeface=""/>
                          <a:cs typeface=""/>
                        </a:defRPr>
                      </a:lvl6pPr>
                      <a:lvl7pPr marL="2743200" algn="l" defTabSz="457200" rtl="0" eaLnBrk="1" latinLnBrk="0" hangingPunct="1">
                        <a:defRPr sz="1800" b="1" kern="1200">
                          <a:solidFill>
                            <a:schemeClr val="lt1"/>
                          </a:solidFill>
                          <a:latin typeface="Calibri"/>
                          <a:ea typeface=""/>
                          <a:cs typeface=""/>
                        </a:defRPr>
                      </a:lvl7pPr>
                      <a:lvl8pPr marL="3200400" algn="l" defTabSz="457200" rtl="0" eaLnBrk="1" latinLnBrk="0" hangingPunct="1">
                        <a:defRPr sz="1800" b="1" kern="1200">
                          <a:solidFill>
                            <a:schemeClr val="lt1"/>
                          </a:solidFill>
                          <a:latin typeface="Calibri"/>
                          <a:ea typeface=""/>
                          <a:cs typeface=""/>
                        </a:defRPr>
                      </a:lvl8pPr>
                      <a:lvl9pPr marL="3657600" algn="l" defTabSz="457200" rtl="0" eaLnBrk="1" latinLnBrk="0" hangingPunct="1">
                        <a:defRPr sz="1800" b="1" kern="1200">
                          <a:solidFill>
                            <a:schemeClr val="lt1"/>
                          </a:solidFill>
                          <a:latin typeface="Calibri"/>
                          <a:ea typeface=""/>
                          <a:cs typeface=""/>
                        </a:defRPr>
                      </a:lvl9pPr>
                    </a:lstStyle>
                    <a:p>
                      <a:r>
                        <a:rPr lang="en-US" sz="1400" dirty="0" smtClean="0"/>
                        <a:t>Partnership</a:t>
                      </a:r>
                      <a:endParaRPr lang="en-US" sz="1400" dirty="0"/>
                    </a:p>
                  </a:txBody>
                  <a:tcPr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9CBEBD"/>
                    </a:solidFill>
                  </a:tcPr>
                </a:tc>
                <a:tc>
                  <a:txBody>
                    <a:bodyPr/>
                    <a:lstStyle>
                      <a:lvl1pPr marL="0" algn="l" defTabSz="457200" rtl="0" eaLnBrk="1" latinLnBrk="0" hangingPunct="1">
                        <a:defRPr sz="1800" b="1" kern="1200">
                          <a:solidFill>
                            <a:schemeClr val="lt1"/>
                          </a:solidFill>
                          <a:latin typeface="Calibri"/>
                          <a:ea typeface=""/>
                          <a:cs typeface=""/>
                        </a:defRPr>
                      </a:lvl1pPr>
                      <a:lvl2pPr marL="457200" algn="l" defTabSz="457200" rtl="0" eaLnBrk="1" latinLnBrk="0" hangingPunct="1">
                        <a:defRPr sz="1800" b="1" kern="1200">
                          <a:solidFill>
                            <a:schemeClr val="lt1"/>
                          </a:solidFill>
                          <a:latin typeface="Calibri"/>
                          <a:ea typeface=""/>
                          <a:cs typeface=""/>
                        </a:defRPr>
                      </a:lvl2pPr>
                      <a:lvl3pPr marL="914400" algn="l" defTabSz="457200" rtl="0" eaLnBrk="1" latinLnBrk="0" hangingPunct="1">
                        <a:defRPr sz="1800" b="1" kern="1200">
                          <a:solidFill>
                            <a:schemeClr val="lt1"/>
                          </a:solidFill>
                          <a:latin typeface="Calibri"/>
                          <a:ea typeface=""/>
                          <a:cs typeface=""/>
                        </a:defRPr>
                      </a:lvl3pPr>
                      <a:lvl4pPr marL="1371600" algn="l" defTabSz="457200" rtl="0" eaLnBrk="1" latinLnBrk="0" hangingPunct="1">
                        <a:defRPr sz="1800" b="1" kern="1200">
                          <a:solidFill>
                            <a:schemeClr val="lt1"/>
                          </a:solidFill>
                          <a:latin typeface="Calibri"/>
                          <a:ea typeface=""/>
                          <a:cs typeface=""/>
                        </a:defRPr>
                      </a:lvl4pPr>
                      <a:lvl5pPr marL="1828800" algn="l" defTabSz="457200" rtl="0" eaLnBrk="1" latinLnBrk="0" hangingPunct="1">
                        <a:defRPr sz="1800" b="1" kern="1200">
                          <a:solidFill>
                            <a:schemeClr val="lt1"/>
                          </a:solidFill>
                          <a:latin typeface="Calibri"/>
                          <a:ea typeface=""/>
                          <a:cs typeface=""/>
                        </a:defRPr>
                      </a:lvl5pPr>
                      <a:lvl6pPr marL="2286000" algn="l" defTabSz="457200" rtl="0" eaLnBrk="1" latinLnBrk="0" hangingPunct="1">
                        <a:defRPr sz="1800" b="1" kern="1200">
                          <a:solidFill>
                            <a:schemeClr val="lt1"/>
                          </a:solidFill>
                          <a:latin typeface="Calibri"/>
                          <a:ea typeface=""/>
                          <a:cs typeface=""/>
                        </a:defRPr>
                      </a:lvl6pPr>
                      <a:lvl7pPr marL="2743200" algn="l" defTabSz="457200" rtl="0" eaLnBrk="1" latinLnBrk="0" hangingPunct="1">
                        <a:defRPr sz="1800" b="1" kern="1200">
                          <a:solidFill>
                            <a:schemeClr val="lt1"/>
                          </a:solidFill>
                          <a:latin typeface="Calibri"/>
                          <a:ea typeface=""/>
                          <a:cs typeface=""/>
                        </a:defRPr>
                      </a:lvl7pPr>
                      <a:lvl8pPr marL="3200400" algn="l" defTabSz="457200" rtl="0" eaLnBrk="1" latinLnBrk="0" hangingPunct="1">
                        <a:defRPr sz="1800" b="1" kern="1200">
                          <a:solidFill>
                            <a:schemeClr val="lt1"/>
                          </a:solidFill>
                          <a:latin typeface="Calibri"/>
                          <a:ea typeface=""/>
                          <a:cs typeface=""/>
                        </a:defRPr>
                      </a:lvl8pPr>
                      <a:lvl9pPr marL="3657600" algn="l" defTabSz="457200" rtl="0" eaLnBrk="1" latinLnBrk="0" hangingPunct="1">
                        <a:defRPr sz="1800" b="1" kern="1200">
                          <a:solidFill>
                            <a:schemeClr val="lt1"/>
                          </a:solidFill>
                          <a:latin typeface="Calibri"/>
                          <a:ea typeface=""/>
                          <a:cs typeface=""/>
                        </a:defRPr>
                      </a:lvl9pPr>
                    </a:lstStyle>
                    <a:p>
                      <a:r>
                        <a:rPr lang="en-US" sz="1400" dirty="0" smtClean="0"/>
                        <a:t>Target Income level</a:t>
                      </a:r>
                      <a:endParaRPr lang="en-US" sz="1400" dirty="0"/>
                    </a:p>
                  </a:txBody>
                  <a:tcPr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9CBEBD"/>
                    </a:solidFill>
                  </a:tcPr>
                </a:tc>
                <a:tc>
                  <a:txBody>
                    <a:bodyPr/>
                    <a:lstStyle>
                      <a:lvl1pPr marL="0" algn="l" defTabSz="457200" rtl="0" eaLnBrk="1" latinLnBrk="0" hangingPunct="1">
                        <a:defRPr sz="1800" b="1" kern="1200">
                          <a:solidFill>
                            <a:schemeClr val="lt1"/>
                          </a:solidFill>
                          <a:latin typeface="Calibri"/>
                          <a:ea typeface=""/>
                          <a:cs typeface=""/>
                        </a:defRPr>
                      </a:lvl1pPr>
                      <a:lvl2pPr marL="457200" algn="l" defTabSz="457200" rtl="0" eaLnBrk="1" latinLnBrk="0" hangingPunct="1">
                        <a:defRPr sz="1800" b="1" kern="1200">
                          <a:solidFill>
                            <a:schemeClr val="lt1"/>
                          </a:solidFill>
                          <a:latin typeface="Calibri"/>
                          <a:ea typeface=""/>
                          <a:cs typeface=""/>
                        </a:defRPr>
                      </a:lvl2pPr>
                      <a:lvl3pPr marL="914400" algn="l" defTabSz="457200" rtl="0" eaLnBrk="1" latinLnBrk="0" hangingPunct="1">
                        <a:defRPr sz="1800" b="1" kern="1200">
                          <a:solidFill>
                            <a:schemeClr val="lt1"/>
                          </a:solidFill>
                          <a:latin typeface="Calibri"/>
                          <a:ea typeface=""/>
                          <a:cs typeface=""/>
                        </a:defRPr>
                      </a:lvl3pPr>
                      <a:lvl4pPr marL="1371600" algn="l" defTabSz="457200" rtl="0" eaLnBrk="1" latinLnBrk="0" hangingPunct="1">
                        <a:defRPr sz="1800" b="1" kern="1200">
                          <a:solidFill>
                            <a:schemeClr val="lt1"/>
                          </a:solidFill>
                          <a:latin typeface="Calibri"/>
                          <a:ea typeface=""/>
                          <a:cs typeface=""/>
                        </a:defRPr>
                      </a:lvl4pPr>
                      <a:lvl5pPr marL="1828800" algn="l" defTabSz="457200" rtl="0" eaLnBrk="1" latinLnBrk="0" hangingPunct="1">
                        <a:defRPr sz="1800" b="1" kern="1200">
                          <a:solidFill>
                            <a:schemeClr val="lt1"/>
                          </a:solidFill>
                          <a:latin typeface="Calibri"/>
                          <a:ea typeface=""/>
                          <a:cs typeface=""/>
                        </a:defRPr>
                      </a:lvl5pPr>
                      <a:lvl6pPr marL="2286000" algn="l" defTabSz="457200" rtl="0" eaLnBrk="1" latinLnBrk="0" hangingPunct="1">
                        <a:defRPr sz="1800" b="1" kern="1200">
                          <a:solidFill>
                            <a:schemeClr val="lt1"/>
                          </a:solidFill>
                          <a:latin typeface="Calibri"/>
                          <a:ea typeface=""/>
                          <a:cs typeface=""/>
                        </a:defRPr>
                      </a:lvl6pPr>
                      <a:lvl7pPr marL="2743200" algn="l" defTabSz="457200" rtl="0" eaLnBrk="1" latinLnBrk="0" hangingPunct="1">
                        <a:defRPr sz="1800" b="1" kern="1200">
                          <a:solidFill>
                            <a:schemeClr val="lt1"/>
                          </a:solidFill>
                          <a:latin typeface="Calibri"/>
                          <a:ea typeface=""/>
                          <a:cs typeface=""/>
                        </a:defRPr>
                      </a:lvl7pPr>
                      <a:lvl8pPr marL="3200400" algn="l" defTabSz="457200" rtl="0" eaLnBrk="1" latinLnBrk="0" hangingPunct="1">
                        <a:defRPr sz="1800" b="1" kern="1200">
                          <a:solidFill>
                            <a:schemeClr val="lt1"/>
                          </a:solidFill>
                          <a:latin typeface="Calibri"/>
                          <a:ea typeface=""/>
                          <a:cs typeface=""/>
                        </a:defRPr>
                      </a:lvl8pPr>
                      <a:lvl9pPr marL="3657600" algn="l" defTabSz="457200" rtl="0" eaLnBrk="1" latinLnBrk="0" hangingPunct="1">
                        <a:defRPr sz="1800" b="1" kern="1200">
                          <a:solidFill>
                            <a:schemeClr val="lt1"/>
                          </a:solidFill>
                          <a:latin typeface="Calibri"/>
                          <a:ea typeface=""/>
                          <a:cs typeface=""/>
                        </a:defRPr>
                      </a:lvl9pPr>
                    </a:lstStyle>
                    <a:p>
                      <a:r>
                        <a:rPr lang="en-US" sz="1400" dirty="0" smtClean="0"/>
                        <a:t>Housing units</a:t>
                      </a:r>
                      <a:endParaRPr lang="en-US" sz="1400" dirty="0"/>
                    </a:p>
                  </a:txBody>
                  <a:tcPr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9CBEBD"/>
                    </a:solidFill>
                  </a:tcPr>
                </a:tc>
                <a:tc>
                  <a:txBody>
                    <a:bodyPr/>
                    <a:lstStyle>
                      <a:lvl1pPr marL="0" algn="l" defTabSz="457200" rtl="0" eaLnBrk="1" latinLnBrk="0" hangingPunct="1">
                        <a:defRPr sz="1800" b="1" kern="1200">
                          <a:solidFill>
                            <a:schemeClr val="lt1"/>
                          </a:solidFill>
                          <a:latin typeface="Calibri"/>
                          <a:ea typeface=""/>
                          <a:cs typeface=""/>
                        </a:defRPr>
                      </a:lvl1pPr>
                      <a:lvl2pPr marL="457200" algn="l" defTabSz="457200" rtl="0" eaLnBrk="1" latinLnBrk="0" hangingPunct="1">
                        <a:defRPr sz="1800" b="1" kern="1200">
                          <a:solidFill>
                            <a:schemeClr val="lt1"/>
                          </a:solidFill>
                          <a:latin typeface="Calibri"/>
                          <a:ea typeface=""/>
                          <a:cs typeface=""/>
                        </a:defRPr>
                      </a:lvl2pPr>
                      <a:lvl3pPr marL="914400" algn="l" defTabSz="457200" rtl="0" eaLnBrk="1" latinLnBrk="0" hangingPunct="1">
                        <a:defRPr sz="1800" b="1" kern="1200">
                          <a:solidFill>
                            <a:schemeClr val="lt1"/>
                          </a:solidFill>
                          <a:latin typeface="Calibri"/>
                          <a:ea typeface=""/>
                          <a:cs typeface=""/>
                        </a:defRPr>
                      </a:lvl3pPr>
                      <a:lvl4pPr marL="1371600" algn="l" defTabSz="457200" rtl="0" eaLnBrk="1" latinLnBrk="0" hangingPunct="1">
                        <a:defRPr sz="1800" b="1" kern="1200">
                          <a:solidFill>
                            <a:schemeClr val="lt1"/>
                          </a:solidFill>
                          <a:latin typeface="Calibri"/>
                          <a:ea typeface=""/>
                          <a:cs typeface=""/>
                        </a:defRPr>
                      </a:lvl4pPr>
                      <a:lvl5pPr marL="1828800" algn="l" defTabSz="457200" rtl="0" eaLnBrk="1" latinLnBrk="0" hangingPunct="1">
                        <a:defRPr sz="1800" b="1" kern="1200">
                          <a:solidFill>
                            <a:schemeClr val="lt1"/>
                          </a:solidFill>
                          <a:latin typeface="Calibri"/>
                          <a:ea typeface=""/>
                          <a:cs typeface=""/>
                        </a:defRPr>
                      </a:lvl5pPr>
                      <a:lvl6pPr marL="2286000" algn="l" defTabSz="457200" rtl="0" eaLnBrk="1" latinLnBrk="0" hangingPunct="1">
                        <a:defRPr sz="1800" b="1" kern="1200">
                          <a:solidFill>
                            <a:schemeClr val="lt1"/>
                          </a:solidFill>
                          <a:latin typeface="Calibri"/>
                          <a:ea typeface=""/>
                          <a:cs typeface=""/>
                        </a:defRPr>
                      </a:lvl6pPr>
                      <a:lvl7pPr marL="2743200" algn="l" defTabSz="457200" rtl="0" eaLnBrk="1" latinLnBrk="0" hangingPunct="1">
                        <a:defRPr sz="1800" b="1" kern="1200">
                          <a:solidFill>
                            <a:schemeClr val="lt1"/>
                          </a:solidFill>
                          <a:latin typeface="Calibri"/>
                          <a:ea typeface=""/>
                          <a:cs typeface=""/>
                        </a:defRPr>
                      </a:lvl7pPr>
                      <a:lvl8pPr marL="3200400" algn="l" defTabSz="457200" rtl="0" eaLnBrk="1" latinLnBrk="0" hangingPunct="1">
                        <a:defRPr sz="1800" b="1" kern="1200">
                          <a:solidFill>
                            <a:schemeClr val="lt1"/>
                          </a:solidFill>
                          <a:latin typeface="Calibri"/>
                          <a:ea typeface=""/>
                          <a:cs typeface=""/>
                        </a:defRPr>
                      </a:lvl8pPr>
                      <a:lvl9pPr marL="3657600" algn="l" defTabSz="457200" rtl="0" eaLnBrk="1" latinLnBrk="0" hangingPunct="1">
                        <a:defRPr sz="1800" b="1" kern="1200">
                          <a:solidFill>
                            <a:schemeClr val="lt1"/>
                          </a:solidFill>
                          <a:latin typeface="Calibri"/>
                          <a:ea typeface=""/>
                          <a:cs typeface=""/>
                        </a:defRPr>
                      </a:lvl9pPr>
                    </a:lstStyle>
                    <a:p>
                      <a:r>
                        <a:rPr lang="en-US" sz="1400" dirty="0" smtClean="0"/>
                        <a:t>Area</a:t>
                      </a:r>
                      <a:endParaRPr lang="en-US" sz="1400" dirty="0"/>
                    </a:p>
                  </a:txBody>
                  <a:tcPr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9CBEBD"/>
                    </a:solidFill>
                  </a:tcPr>
                </a:tc>
              </a:tr>
              <a:tr h="370840">
                <a:tc>
                  <a:txBody>
                    <a:bodyPr/>
                    <a:lstStyle>
                      <a:lvl1pPr marL="0" algn="l" defTabSz="457200" rtl="0" eaLnBrk="1" latinLnBrk="0" hangingPunct="1">
                        <a:defRPr sz="1800" kern="1200">
                          <a:solidFill>
                            <a:schemeClr val="dk1"/>
                          </a:solidFill>
                          <a:latin typeface="Calibri"/>
                          <a:ea typeface=""/>
                          <a:cs typeface=""/>
                        </a:defRPr>
                      </a:lvl1pPr>
                      <a:lvl2pPr marL="457200" algn="l" defTabSz="457200" rtl="0" eaLnBrk="1" latinLnBrk="0" hangingPunct="1">
                        <a:defRPr sz="1800" kern="1200">
                          <a:solidFill>
                            <a:schemeClr val="dk1"/>
                          </a:solidFill>
                          <a:latin typeface="Calibri"/>
                          <a:ea typeface=""/>
                          <a:cs typeface=""/>
                        </a:defRPr>
                      </a:lvl2pPr>
                      <a:lvl3pPr marL="914400" algn="l" defTabSz="457200" rtl="0" eaLnBrk="1" latinLnBrk="0" hangingPunct="1">
                        <a:defRPr sz="1800" kern="1200">
                          <a:solidFill>
                            <a:schemeClr val="dk1"/>
                          </a:solidFill>
                          <a:latin typeface="Calibri"/>
                          <a:ea typeface=""/>
                          <a:cs typeface=""/>
                        </a:defRPr>
                      </a:lvl3pPr>
                      <a:lvl4pPr marL="1371600" algn="l" defTabSz="457200" rtl="0" eaLnBrk="1" latinLnBrk="0" hangingPunct="1">
                        <a:defRPr sz="1800" kern="1200">
                          <a:solidFill>
                            <a:schemeClr val="dk1"/>
                          </a:solidFill>
                          <a:latin typeface="Calibri"/>
                          <a:ea typeface=""/>
                          <a:cs typeface=""/>
                        </a:defRPr>
                      </a:lvl4pPr>
                      <a:lvl5pPr marL="1828800" algn="l" defTabSz="457200" rtl="0" eaLnBrk="1" latinLnBrk="0" hangingPunct="1">
                        <a:defRPr sz="1800" kern="1200">
                          <a:solidFill>
                            <a:schemeClr val="dk1"/>
                          </a:solidFill>
                          <a:latin typeface="Calibri"/>
                          <a:ea typeface=""/>
                          <a:cs typeface=""/>
                        </a:defRPr>
                      </a:lvl5pPr>
                      <a:lvl6pPr marL="2286000" algn="l" defTabSz="457200" rtl="0" eaLnBrk="1" latinLnBrk="0" hangingPunct="1">
                        <a:defRPr sz="1800" kern="1200">
                          <a:solidFill>
                            <a:schemeClr val="dk1"/>
                          </a:solidFill>
                          <a:latin typeface="Calibri"/>
                          <a:ea typeface=""/>
                          <a:cs typeface=""/>
                        </a:defRPr>
                      </a:lvl6pPr>
                      <a:lvl7pPr marL="2743200" algn="l" defTabSz="457200" rtl="0" eaLnBrk="1" latinLnBrk="0" hangingPunct="1">
                        <a:defRPr sz="1800" kern="1200">
                          <a:solidFill>
                            <a:schemeClr val="dk1"/>
                          </a:solidFill>
                          <a:latin typeface="Calibri"/>
                          <a:ea typeface=""/>
                          <a:cs typeface=""/>
                        </a:defRPr>
                      </a:lvl7pPr>
                      <a:lvl8pPr marL="3200400" algn="l" defTabSz="457200" rtl="0" eaLnBrk="1" latinLnBrk="0" hangingPunct="1">
                        <a:defRPr sz="1800" kern="1200">
                          <a:solidFill>
                            <a:schemeClr val="dk1"/>
                          </a:solidFill>
                          <a:latin typeface="Calibri"/>
                          <a:ea typeface=""/>
                          <a:cs typeface=""/>
                        </a:defRPr>
                      </a:lvl8pPr>
                      <a:lvl9pPr marL="3657600" algn="l" defTabSz="457200" rtl="0" eaLnBrk="1" latinLnBrk="0" hangingPunct="1">
                        <a:defRPr sz="1800" kern="1200">
                          <a:solidFill>
                            <a:schemeClr val="dk1"/>
                          </a:solidFill>
                          <a:latin typeface="Calibri"/>
                          <a:ea typeface=""/>
                          <a:cs typeface=""/>
                        </a:defRPr>
                      </a:lvl9pPr>
                    </a:lstStyle>
                    <a:p>
                      <a:pPr marL="342900" indent="-342900">
                        <a:buFont typeface="+mj-lt"/>
                        <a:buAutoNum type="arabicPeriod"/>
                      </a:pPr>
                      <a:r>
                        <a:rPr lang="en-US" sz="1400" dirty="0" smtClean="0"/>
                        <a:t>Lafarge (5 demos)</a:t>
                      </a:r>
                      <a:endParaRPr lang="en-US" sz="1400" dirty="0"/>
                    </a:p>
                  </a:txBody>
                  <a:tcPr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9CBEBD">
                        <a:tint val="40000"/>
                      </a:srgbClr>
                    </a:solidFill>
                  </a:tcPr>
                </a:tc>
                <a:tc>
                  <a:txBody>
                    <a:bodyPr/>
                    <a:lstStyle>
                      <a:lvl1pPr marL="0" algn="l" defTabSz="457200" rtl="0" eaLnBrk="1" latinLnBrk="0" hangingPunct="1">
                        <a:defRPr sz="1800" kern="1200">
                          <a:solidFill>
                            <a:schemeClr val="dk1"/>
                          </a:solidFill>
                          <a:latin typeface="Calibri"/>
                          <a:ea typeface=""/>
                          <a:cs typeface=""/>
                        </a:defRPr>
                      </a:lvl1pPr>
                      <a:lvl2pPr marL="457200" algn="l" defTabSz="457200" rtl="0" eaLnBrk="1" latinLnBrk="0" hangingPunct="1">
                        <a:defRPr sz="1800" kern="1200">
                          <a:solidFill>
                            <a:schemeClr val="dk1"/>
                          </a:solidFill>
                          <a:latin typeface="Calibri"/>
                          <a:ea typeface=""/>
                          <a:cs typeface=""/>
                        </a:defRPr>
                      </a:lvl2pPr>
                      <a:lvl3pPr marL="914400" algn="l" defTabSz="457200" rtl="0" eaLnBrk="1" latinLnBrk="0" hangingPunct="1">
                        <a:defRPr sz="1800" kern="1200">
                          <a:solidFill>
                            <a:schemeClr val="dk1"/>
                          </a:solidFill>
                          <a:latin typeface="Calibri"/>
                          <a:ea typeface=""/>
                          <a:cs typeface=""/>
                        </a:defRPr>
                      </a:lvl3pPr>
                      <a:lvl4pPr marL="1371600" algn="l" defTabSz="457200" rtl="0" eaLnBrk="1" latinLnBrk="0" hangingPunct="1">
                        <a:defRPr sz="1800" kern="1200">
                          <a:solidFill>
                            <a:schemeClr val="dk1"/>
                          </a:solidFill>
                          <a:latin typeface="Calibri"/>
                          <a:ea typeface=""/>
                          <a:cs typeface=""/>
                        </a:defRPr>
                      </a:lvl4pPr>
                      <a:lvl5pPr marL="1828800" algn="l" defTabSz="457200" rtl="0" eaLnBrk="1" latinLnBrk="0" hangingPunct="1">
                        <a:defRPr sz="1800" kern="1200">
                          <a:solidFill>
                            <a:schemeClr val="dk1"/>
                          </a:solidFill>
                          <a:latin typeface="Calibri"/>
                          <a:ea typeface=""/>
                          <a:cs typeface=""/>
                        </a:defRPr>
                      </a:lvl5pPr>
                      <a:lvl6pPr marL="2286000" algn="l" defTabSz="457200" rtl="0" eaLnBrk="1" latinLnBrk="0" hangingPunct="1">
                        <a:defRPr sz="1800" kern="1200">
                          <a:solidFill>
                            <a:schemeClr val="dk1"/>
                          </a:solidFill>
                          <a:latin typeface="Calibri"/>
                          <a:ea typeface=""/>
                          <a:cs typeface=""/>
                        </a:defRPr>
                      </a:lvl6pPr>
                      <a:lvl7pPr marL="2743200" algn="l" defTabSz="457200" rtl="0" eaLnBrk="1" latinLnBrk="0" hangingPunct="1">
                        <a:defRPr sz="1800" kern="1200">
                          <a:solidFill>
                            <a:schemeClr val="dk1"/>
                          </a:solidFill>
                          <a:latin typeface="Calibri"/>
                          <a:ea typeface=""/>
                          <a:cs typeface=""/>
                        </a:defRPr>
                      </a:lvl7pPr>
                      <a:lvl8pPr marL="3200400" algn="l" defTabSz="457200" rtl="0" eaLnBrk="1" latinLnBrk="0" hangingPunct="1">
                        <a:defRPr sz="1800" kern="1200">
                          <a:solidFill>
                            <a:schemeClr val="dk1"/>
                          </a:solidFill>
                          <a:latin typeface="Calibri"/>
                          <a:ea typeface=""/>
                          <a:cs typeface=""/>
                        </a:defRPr>
                      </a:lvl8pPr>
                      <a:lvl9pPr marL="3657600" algn="l" defTabSz="457200" rtl="0" eaLnBrk="1" latinLnBrk="0" hangingPunct="1">
                        <a:defRPr sz="1800" kern="1200">
                          <a:solidFill>
                            <a:schemeClr val="dk1"/>
                          </a:solidFill>
                          <a:latin typeface="Calibri"/>
                          <a:ea typeface=""/>
                          <a:cs typeface=""/>
                        </a:defRPr>
                      </a:lvl9pPr>
                    </a:lstStyle>
                    <a:p>
                      <a:r>
                        <a:rPr lang="en-US" sz="1400" dirty="0" smtClean="0"/>
                        <a:t>Middle income construction</a:t>
                      </a:r>
                      <a:endParaRPr lang="en-US" sz="1400" dirty="0"/>
                    </a:p>
                  </a:txBody>
                  <a:tcPr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9CBEBD">
                        <a:tint val="40000"/>
                      </a:srgbClr>
                    </a:solidFill>
                  </a:tcPr>
                </a:tc>
                <a:tc>
                  <a:txBody>
                    <a:bodyPr/>
                    <a:lstStyle>
                      <a:lvl1pPr marL="0" algn="l" defTabSz="457200" rtl="0" eaLnBrk="1" latinLnBrk="0" hangingPunct="1">
                        <a:defRPr sz="1800" kern="1200">
                          <a:solidFill>
                            <a:schemeClr val="dk1"/>
                          </a:solidFill>
                          <a:latin typeface="Calibri"/>
                          <a:ea typeface=""/>
                          <a:cs typeface=""/>
                        </a:defRPr>
                      </a:lvl1pPr>
                      <a:lvl2pPr marL="457200" algn="l" defTabSz="457200" rtl="0" eaLnBrk="1" latinLnBrk="0" hangingPunct="1">
                        <a:defRPr sz="1800" kern="1200">
                          <a:solidFill>
                            <a:schemeClr val="dk1"/>
                          </a:solidFill>
                          <a:latin typeface="Calibri"/>
                          <a:ea typeface=""/>
                          <a:cs typeface=""/>
                        </a:defRPr>
                      </a:lvl2pPr>
                      <a:lvl3pPr marL="914400" algn="l" defTabSz="457200" rtl="0" eaLnBrk="1" latinLnBrk="0" hangingPunct="1">
                        <a:defRPr sz="1800" kern="1200">
                          <a:solidFill>
                            <a:schemeClr val="dk1"/>
                          </a:solidFill>
                          <a:latin typeface="Calibri"/>
                          <a:ea typeface=""/>
                          <a:cs typeface=""/>
                        </a:defRPr>
                      </a:lvl3pPr>
                      <a:lvl4pPr marL="1371600" algn="l" defTabSz="457200" rtl="0" eaLnBrk="1" latinLnBrk="0" hangingPunct="1">
                        <a:defRPr sz="1800" kern="1200">
                          <a:solidFill>
                            <a:schemeClr val="dk1"/>
                          </a:solidFill>
                          <a:latin typeface="Calibri"/>
                          <a:ea typeface=""/>
                          <a:cs typeface=""/>
                        </a:defRPr>
                      </a:lvl4pPr>
                      <a:lvl5pPr marL="1828800" algn="l" defTabSz="457200" rtl="0" eaLnBrk="1" latinLnBrk="0" hangingPunct="1">
                        <a:defRPr sz="1800" kern="1200">
                          <a:solidFill>
                            <a:schemeClr val="dk1"/>
                          </a:solidFill>
                          <a:latin typeface="Calibri"/>
                          <a:ea typeface=""/>
                          <a:cs typeface=""/>
                        </a:defRPr>
                      </a:lvl5pPr>
                      <a:lvl6pPr marL="2286000" algn="l" defTabSz="457200" rtl="0" eaLnBrk="1" latinLnBrk="0" hangingPunct="1">
                        <a:defRPr sz="1800" kern="1200">
                          <a:solidFill>
                            <a:schemeClr val="dk1"/>
                          </a:solidFill>
                          <a:latin typeface="Calibri"/>
                          <a:ea typeface=""/>
                          <a:cs typeface=""/>
                        </a:defRPr>
                      </a:lvl6pPr>
                      <a:lvl7pPr marL="2743200" algn="l" defTabSz="457200" rtl="0" eaLnBrk="1" latinLnBrk="0" hangingPunct="1">
                        <a:defRPr sz="1800" kern="1200">
                          <a:solidFill>
                            <a:schemeClr val="dk1"/>
                          </a:solidFill>
                          <a:latin typeface="Calibri"/>
                          <a:ea typeface=""/>
                          <a:cs typeface=""/>
                        </a:defRPr>
                      </a:lvl7pPr>
                      <a:lvl8pPr marL="3200400" algn="l" defTabSz="457200" rtl="0" eaLnBrk="1" latinLnBrk="0" hangingPunct="1">
                        <a:defRPr sz="1800" kern="1200">
                          <a:solidFill>
                            <a:schemeClr val="dk1"/>
                          </a:solidFill>
                          <a:latin typeface="Calibri"/>
                          <a:ea typeface=""/>
                          <a:cs typeface=""/>
                        </a:defRPr>
                      </a:lvl8pPr>
                      <a:lvl9pPr marL="3657600" algn="l" defTabSz="457200" rtl="0" eaLnBrk="1" latinLnBrk="0" hangingPunct="1">
                        <a:defRPr sz="1800" kern="1200">
                          <a:solidFill>
                            <a:schemeClr val="dk1"/>
                          </a:solidFill>
                          <a:latin typeface="Calibri"/>
                          <a:ea typeface=""/>
                          <a:cs typeface=""/>
                        </a:defRPr>
                      </a:lvl9pPr>
                    </a:lstStyle>
                    <a:p>
                      <a:r>
                        <a:rPr lang="en-US" sz="1400" dirty="0" smtClean="0"/>
                        <a:t>600</a:t>
                      </a:r>
                      <a:endParaRPr lang="en-US" sz="1400" dirty="0"/>
                    </a:p>
                  </a:txBody>
                  <a:tcPr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9CBEBD">
                        <a:tint val="40000"/>
                      </a:srgbClr>
                    </a:solidFill>
                  </a:tcPr>
                </a:tc>
                <a:tc>
                  <a:txBody>
                    <a:bodyPr/>
                    <a:lstStyle>
                      <a:lvl1pPr marL="0" algn="l" defTabSz="457200" rtl="0" eaLnBrk="1" latinLnBrk="0" hangingPunct="1">
                        <a:defRPr sz="1800" kern="1200">
                          <a:solidFill>
                            <a:schemeClr val="dk1"/>
                          </a:solidFill>
                          <a:latin typeface="Calibri"/>
                          <a:ea typeface=""/>
                          <a:cs typeface=""/>
                        </a:defRPr>
                      </a:lvl1pPr>
                      <a:lvl2pPr marL="457200" algn="l" defTabSz="457200" rtl="0" eaLnBrk="1" latinLnBrk="0" hangingPunct="1">
                        <a:defRPr sz="1800" kern="1200">
                          <a:solidFill>
                            <a:schemeClr val="dk1"/>
                          </a:solidFill>
                          <a:latin typeface="Calibri"/>
                          <a:ea typeface=""/>
                          <a:cs typeface=""/>
                        </a:defRPr>
                      </a:lvl2pPr>
                      <a:lvl3pPr marL="914400" algn="l" defTabSz="457200" rtl="0" eaLnBrk="1" latinLnBrk="0" hangingPunct="1">
                        <a:defRPr sz="1800" kern="1200">
                          <a:solidFill>
                            <a:schemeClr val="dk1"/>
                          </a:solidFill>
                          <a:latin typeface="Calibri"/>
                          <a:ea typeface=""/>
                          <a:cs typeface=""/>
                        </a:defRPr>
                      </a:lvl3pPr>
                      <a:lvl4pPr marL="1371600" algn="l" defTabSz="457200" rtl="0" eaLnBrk="1" latinLnBrk="0" hangingPunct="1">
                        <a:defRPr sz="1800" kern="1200">
                          <a:solidFill>
                            <a:schemeClr val="dk1"/>
                          </a:solidFill>
                          <a:latin typeface="Calibri"/>
                          <a:ea typeface=""/>
                          <a:cs typeface=""/>
                        </a:defRPr>
                      </a:lvl4pPr>
                      <a:lvl5pPr marL="1828800" algn="l" defTabSz="457200" rtl="0" eaLnBrk="1" latinLnBrk="0" hangingPunct="1">
                        <a:defRPr sz="1800" kern="1200">
                          <a:solidFill>
                            <a:schemeClr val="dk1"/>
                          </a:solidFill>
                          <a:latin typeface="Calibri"/>
                          <a:ea typeface=""/>
                          <a:cs typeface=""/>
                        </a:defRPr>
                      </a:lvl5pPr>
                      <a:lvl6pPr marL="2286000" algn="l" defTabSz="457200" rtl="0" eaLnBrk="1" latinLnBrk="0" hangingPunct="1">
                        <a:defRPr sz="1800" kern="1200">
                          <a:solidFill>
                            <a:schemeClr val="dk1"/>
                          </a:solidFill>
                          <a:latin typeface="Calibri"/>
                          <a:ea typeface=""/>
                          <a:cs typeface=""/>
                        </a:defRPr>
                      </a:lvl6pPr>
                      <a:lvl7pPr marL="2743200" algn="l" defTabSz="457200" rtl="0" eaLnBrk="1" latinLnBrk="0" hangingPunct="1">
                        <a:defRPr sz="1800" kern="1200">
                          <a:solidFill>
                            <a:schemeClr val="dk1"/>
                          </a:solidFill>
                          <a:latin typeface="Calibri"/>
                          <a:ea typeface=""/>
                          <a:cs typeface=""/>
                        </a:defRPr>
                      </a:lvl7pPr>
                      <a:lvl8pPr marL="3200400" algn="l" defTabSz="457200" rtl="0" eaLnBrk="1" latinLnBrk="0" hangingPunct="1">
                        <a:defRPr sz="1800" kern="1200">
                          <a:solidFill>
                            <a:schemeClr val="dk1"/>
                          </a:solidFill>
                          <a:latin typeface="Calibri"/>
                          <a:ea typeface=""/>
                          <a:cs typeface=""/>
                        </a:defRPr>
                      </a:lvl8pPr>
                      <a:lvl9pPr marL="3657600" algn="l" defTabSz="457200" rtl="0" eaLnBrk="1" latinLnBrk="0" hangingPunct="1">
                        <a:defRPr sz="1800" kern="1200">
                          <a:solidFill>
                            <a:schemeClr val="dk1"/>
                          </a:solidFill>
                          <a:latin typeface="Calibri"/>
                          <a:ea typeface=""/>
                          <a:cs typeface=""/>
                        </a:defRPr>
                      </a:lvl9pPr>
                    </a:lstStyle>
                    <a:p>
                      <a:r>
                        <a:rPr lang="en-US" sz="1400" dirty="0" smtClean="0"/>
                        <a:t>Lusaka</a:t>
                      </a:r>
                    </a:p>
                    <a:p>
                      <a:r>
                        <a:rPr lang="en-US" sz="1400" dirty="0" smtClean="0"/>
                        <a:t>Ndola</a:t>
                      </a:r>
                      <a:endParaRPr lang="en-US" sz="1400" dirty="0"/>
                    </a:p>
                  </a:txBody>
                  <a:tcPr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9CBEBD">
                        <a:tint val="40000"/>
                      </a:srgbClr>
                    </a:solidFill>
                  </a:tcPr>
                </a:tc>
              </a:tr>
              <a:tr h="370840">
                <a:tc rowSpan="2">
                  <a:txBody>
                    <a:bodyPr/>
                    <a:lstStyle>
                      <a:lvl1pPr marL="0" algn="l" defTabSz="457200" rtl="0" eaLnBrk="1" latinLnBrk="0" hangingPunct="1">
                        <a:defRPr sz="1800" kern="1200">
                          <a:solidFill>
                            <a:schemeClr val="dk1"/>
                          </a:solidFill>
                          <a:latin typeface="Calibri"/>
                          <a:ea typeface=""/>
                          <a:cs typeface=""/>
                        </a:defRPr>
                      </a:lvl1pPr>
                      <a:lvl2pPr marL="457200" algn="l" defTabSz="457200" rtl="0" eaLnBrk="1" latinLnBrk="0" hangingPunct="1">
                        <a:defRPr sz="1800" kern="1200">
                          <a:solidFill>
                            <a:schemeClr val="dk1"/>
                          </a:solidFill>
                          <a:latin typeface="Calibri"/>
                          <a:ea typeface=""/>
                          <a:cs typeface=""/>
                        </a:defRPr>
                      </a:lvl2pPr>
                      <a:lvl3pPr marL="914400" algn="l" defTabSz="457200" rtl="0" eaLnBrk="1" latinLnBrk="0" hangingPunct="1">
                        <a:defRPr sz="1800" kern="1200">
                          <a:solidFill>
                            <a:schemeClr val="dk1"/>
                          </a:solidFill>
                          <a:latin typeface="Calibri"/>
                          <a:ea typeface=""/>
                          <a:cs typeface=""/>
                        </a:defRPr>
                      </a:lvl3pPr>
                      <a:lvl4pPr marL="1371600" algn="l" defTabSz="457200" rtl="0" eaLnBrk="1" latinLnBrk="0" hangingPunct="1">
                        <a:defRPr sz="1800" kern="1200">
                          <a:solidFill>
                            <a:schemeClr val="dk1"/>
                          </a:solidFill>
                          <a:latin typeface="Calibri"/>
                          <a:ea typeface=""/>
                          <a:cs typeface=""/>
                        </a:defRPr>
                      </a:lvl4pPr>
                      <a:lvl5pPr marL="1828800" algn="l" defTabSz="457200" rtl="0" eaLnBrk="1" latinLnBrk="0" hangingPunct="1">
                        <a:defRPr sz="1800" kern="1200">
                          <a:solidFill>
                            <a:schemeClr val="dk1"/>
                          </a:solidFill>
                          <a:latin typeface="Calibri"/>
                          <a:ea typeface=""/>
                          <a:cs typeface=""/>
                        </a:defRPr>
                      </a:lvl5pPr>
                      <a:lvl6pPr marL="2286000" algn="l" defTabSz="457200" rtl="0" eaLnBrk="1" latinLnBrk="0" hangingPunct="1">
                        <a:defRPr sz="1800" kern="1200">
                          <a:solidFill>
                            <a:schemeClr val="dk1"/>
                          </a:solidFill>
                          <a:latin typeface="Calibri"/>
                          <a:ea typeface=""/>
                          <a:cs typeface=""/>
                        </a:defRPr>
                      </a:lvl6pPr>
                      <a:lvl7pPr marL="2743200" algn="l" defTabSz="457200" rtl="0" eaLnBrk="1" latinLnBrk="0" hangingPunct="1">
                        <a:defRPr sz="1800" kern="1200">
                          <a:solidFill>
                            <a:schemeClr val="dk1"/>
                          </a:solidFill>
                          <a:latin typeface="Calibri"/>
                          <a:ea typeface=""/>
                          <a:cs typeface=""/>
                        </a:defRPr>
                      </a:lvl7pPr>
                      <a:lvl8pPr marL="3200400" algn="l" defTabSz="457200" rtl="0" eaLnBrk="1" latinLnBrk="0" hangingPunct="1">
                        <a:defRPr sz="1800" kern="1200">
                          <a:solidFill>
                            <a:schemeClr val="dk1"/>
                          </a:solidFill>
                          <a:latin typeface="Calibri"/>
                          <a:ea typeface=""/>
                          <a:cs typeface=""/>
                        </a:defRPr>
                      </a:lvl8pPr>
                      <a:lvl9pPr marL="3657600" algn="l" defTabSz="457200" rtl="0" eaLnBrk="1" latinLnBrk="0" hangingPunct="1">
                        <a:defRPr sz="1800" kern="1200">
                          <a:solidFill>
                            <a:schemeClr val="dk1"/>
                          </a:solidFill>
                          <a:latin typeface="Calibri"/>
                          <a:ea typeface=""/>
                          <a:cs typeface=""/>
                        </a:defRPr>
                      </a:lvl9pPr>
                    </a:lstStyle>
                    <a:p>
                      <a:pPr marL="342900" indent="-342900">
                        <a:buFont typeface="+mj-lt"/>
                        <a:buAutoNum type="arabicPeriod" startAt="2"/>
                      </a:pPr>
                      <a:r>
                        <a:rPr lang="en-US" sz="1400" dirty="0" smtClean="0"/>
                        <a:t>Kalumbira Mine (2 demos)</a:t>
                      </a:r>
                      <a:endParaRPr lang="en-US" sz="1400" dirty="0"/>
                    </a:p>
                  </a:txBody>
                  <a:tcPr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CBEBD">
                        <a:tint val="20000"/>
                      </a:srgbClr>
                    </a:solidFill>
                  </a:tcPr>
                </a:tc>
                <a:tc>
                  <a:txBody>
                    <a:bodyPr/>
                    <a:lstStyle>
                      <a:lvl1pPr marL="0" algn="l" defTabSz="457200" rtl="0" eaLnBrk="1" latinLnBrk="0" hangingPunct="1">
                        <a:defRPr sz="1800" kern="1200">
                          <a:solidFill>
                            <a:schemeClr val="dk1"/>
                          </a:solidFill>
                          <a:latin typeface="Calibri"/>
                          <a:ea typeface=""/>
                          <a:cs typeface=""/>
                        </a:defRPr>
                      </a:lvl1pPr>
                      <a:lvl2pPr marL="457200" algn="l" defTabSz="457200" rtl="0" eaLnBrk="1" latinLnBrk="0" hangingPunct="1">
                        <a:defRPr sz="1800" kern="1200">
                          <a:solidFill>
                            <a:schemeClr val="dk1"/>
                          </a:solidFill>
                          <a:latin typeface="Calibri"/>
                          <a:ea typeface=""/>
                          <a:cs typeface=""/>
                        </a:defRPr>
                      </a:lvl2pPr>
                      <a:lvl3pPr marL="914400" algn="l" defTabSz="457200" rtl="0" eaLnBrk="1" latinLnBrk="0" hangingPunct="1">
                        <a:defRPr sz="1800" kern="1200">
                          <a:solidFill>
                            <a:schemeClr val="dk1"/>
                          </a:solidFill>
                          <a:latin typeface="Calibri"/>
                          <a:ea typeface=""/>
                          <a:cs typeface=""/>
                        </a:defRPr>
                      </a:lvl3pPr>
                      <a:lvl4pPr marL="1371600" algn="l" defTabSz="457200" rtl="0" eaLnBrk="1" latinLnBrk="0" hangingPunct="1">
                        <a:defRPr sz="1800" kern="1200">
                          <a:solidFill>
                            <a:schemeClr val="dk1"/>
                          </a:solidFill>
                          <a:latin typeface="Calibri"/>
                          <a:ea typeface=""/>
                          <a:cs typeface=""/>
                        </a:defRPr>
                      </a:lvl4pPr>
                      <a:lvl5pPr marL="1828800" algn="l" defTabSz="457200" rtl="0" eaLnBrk="1" latinLnBrk="0" hangingPunct="1">
                        <a:defRPr sz="1800" kern="1200">
                          <a:solidFill>
                            <a:schemeClr val="dk1"/>
                          </a:solidFill>
                          <a:latin typeface="Calibri"/>
                          <a:ea typeface=""/>
                          <a:cs typeface=""/>
                        </a:defRPr>
                      </a:lvl5pPr>
                      <a:lvl6pPr marL="2286000" algn="l" defTabSz="457200" rtl="0" eaLnBrk="1" latinLnBrk="0" hangingPunct="1">
                        <a:defRPr sz="1800" kern="1200">
                          <a:solidFill>
                            <a:schemeClr val="dk1"/>
                          </a:solidFill>
                          <a:latin typeface="Calibri"/>
                          <a:ea typeface=""/>
                          <a:cs typeface=""/>
                        </a:defRPr>
                      </a:lvl6pPr>
                      <a:lvl7pPr marL="2743200" algn="l" defTabSz="457200" rtl="0" eaLnBrk="1" latinLnBrk="0" hangingPunct="1">
                        <a:defRPr sz="1800" kern="1200">
                          <a:solidFill>
                            <a:schemeClr val="dk1"/>
                          </a:solidFill>
                          <a:latin typeface="Calibri"/>
                          <a:ea typeface=""/>
                          <a:cs typeface=""/>
                        </a:defRPr>
                      </a:lvl7pPr>
                      <a:lvl8pPr marL="3200400" algn="l" defTabSz="457200" rtl="0" eaLnBrk="1" latinLnBrk="0" hangingPunct="1">
                        <a:defRPr sz="1800" kern="1200">
                          <a:solidFill>
                            <a:schemeClr val="dk1"/>
                          </a:solidFill>
                          <a:latin typeface="Calibri"/>
                          <a:ea typeface=""/>
                          <a:cs typeface=""/>
                        </a:defRPr>
                      </a:lvl8pPr>
                      <a:lvl9pPr marL="3657600" algn="l" defTabSz="457200" rtl="0" eaLnBrk="1" latinLnBrk="0" hangingPunct="1">
                        <a:defRPr sz="1800" kern="1200">
                          <a:solidFill>
                            <a:schemeClr val="dk1"/>
                          </a:solidFill>
                          <a:latin typeface="Calibri"/>
                          <a:ea typeface=""/>
                          <a:cs typeface=""/>
                        </a:defRPr>
                      </a:lvl9pPr>
                    </a:lstStyle>
                    <a:p>
                      <a:r>
                        <a:rPr lang="en-US" sz="1400" dirty="0" smtClean="0"/>
                        <a:t>Middle income construction</a:t>
                      </a:r>
                      <a:endParaRPr lang="en-US" sz="1400" dirty="0"/>
                    </a:p>
                  </a:txBody>
                  <a:tcPr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CBEBD">
                        <a:tint val="20000"/>
                      </a:srgbClr>
                    </a:solidFill>
                  </a:tcPr>
                </a:tc>
                <a:tc>
                  <a:txBody>
                    <a:bodyPr/>
                    <a:lstStyle>
                      <a:lvl1pPr marL="0" algn="l" defTabSz="457200" rtl="0" eaLnBrk="1" latinLnBrk="0" hangingPunct="1">
                        <a:defRPr sz="1800" kern="1200">
                          <a:solidFill>
                            <a:schemeClr val="dk1"/>
                          </a:solidFill>
                          <a:latin typeface="Calibri"/>
                          <a:ea typeface=""/>
                          <a:cs typeface=""/>
                        </a:defRPr>
                      </a:lvl1pPr>
                      <a:lvl2pPr marL="457200" algn="l" defTabSz="457200" rtl="0" eaLnBrk="1" latinLnBrk="0" hangingPunct="1">
                        <a:defRPr sz="1800" kern="1200">
                          <a:solidFill>
                            <a:schemeClr val="dk1"/>
                          </a:solidFill>
                          <a:latin typeface="Calibri"/>
                          <a:ea typeface=""/>
                          <a:cs typeface=""/>
                        </a:defRPr>
                      </a:lvl2pPr>
                      <a:lvl3pPr marL="914400" algn="l" defTabSz="457200" rtl="0" eaLnBrk="1" latinLnBrk="0" hangingPunct="1">
                        <a:defRPr sz="1800" kern="1200">
                          <a:solidFill>
                            <a:schemeClr val="dk1"/>
                          </a:solidFill>
                          <a:latin typeface="Calibri"/>
                          <a:ea typeface=""/>
                          <a:cs typeface=""/>
                        </a:defRPr>
                      </a:lvl3pPr>
                      <a:lvl4pPr marL="1371600" algn="l" defTabSz="457200" rtl="0" eaLnBrk="1" latinLnBrk="0" hangingPunct="1">
                        <a:defRPr sz="1800" kern="1200">
                          <a:solidFill>
                            <a:schemeClr val="dk1"/>
                          </a:solidFill>
                          <a:latin typeface="Calibri"/>
                          <a:ea typeface=""/>
                          <a:cs typeface=""/>
                        </a:defRPr>
                      </a:lvl4pPr>
                      <a:lvl5pPr marL="1828800" algn="l" defTabSz="457200" rtl="0" eaLnBrk="1" latinLnBrk="0" hangingPunct="1">
                        <a:defRPr sz="1800" kern="1200">
                          <a:solidFill>
                            <a:schemeClr val="dk1"/>
                          </a:solidFill>
                          <a:latin typeface="Calibri"/>
                          <a:ea typeface=""/>
                          <a:cs typeface=""/>
                        </a:defRPr>
                      </a:lvl5pPr>
                      <a:lvl6pPr marL="2286000" algn="l" defTabSz="457200" rtl="0" eaLnBrk="1" latinLnBrk="0" hangingPunct="1">
                        <a:defRPr sz="1800" kern="1200">
                          <a:solidFill>
                            <a:schemeClr val="dk1"/>
                          </a:solidFill>
                          <a:latin typeface="Calibri"/>
                          <a:ea typeface=""/>
                          <a:cs typeface=""/>
                        </a:defRPr>
                      </a:lvl6pPr>
                      <a:lvl7pPr marL="2743200" algn="l" defTabSz="457200" rtl="0" eaLnBrk="1" latinLnBrk="0" hangingPunct="1">
                        <a:defRPr sz="1800" kern="1200">
                          <a:solidFill>
                            <a:schemeClr val="dk1"/>
                          </a:solidFill>
                          <a:latin typeface="Calibri"/>
                          <a:ea typeface=""/>
                          <a:cs typeface=""/>
                        </a:defRPr>
                      </a:lvl7pPr>
                      <a:lvl8pPr marL="3200400" algn="l" defTabSz="457200" rtl="0" eaLnBrk="1" latinLnBrk="0" hangingPunct="1">
                        <a:defRPr sz="1800" kern="1200">
                          <a:solidFill>
                            <a:schemeClr val="dk1"/>
                          </a:solidFill>
                          <a:latin typeface="Calibri"/>
                          <a:ea typeface=""/>
                          <a:cs typeface=""/>
                        </a:defRPr>
                      </a:lvl8pPr>
                      <a:lvl9pPr marL="3657600" algn="l" defTabSz="457200" rtl="0" eaLnBrk="1" latinLnBrk="0" hangingPunct="1">
                        <a:defRPr sz="1800" kern="1200">
                          <a:solidFill>
                            <a:schemeClr val="dk1"/>
                          </a:solidFill>
                          <a:latin typeface="Calibri"/>
                          <a:ea typeface=""/>
                          <a:cs typeface=""/>
                        </a:defRPr>
                      </a:lvl9pPr>
                    </a:lstStyle>
                    <a:p>
                      <a:r>
                        <a:rPr lang="en-US" sz="1400" dirty="0" smtClean="0"/>
                        <a:t>1200</a:t>
                      </a:r>
                      <a:endParaRPr lang="en-US" sz="1400" dirty="0"/>
                    </a:p>
                  </a:txBody>
                  <a:tcPr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CBEBD">
                        <a:tint val="20000"/>
                      </a:srgbClr>
                    </a:solidFill>
                  </a:tcPr>
                </a:tc>
                <a:tc>
                  <a:txBody>
                    <a:bodyPr/>
                    <a:lstStyle>
                      <a:lvl1pPr marL="0" algn="l" defTabSz="457200" rtl="0" eaLnBrk="1" latinLnBrk="0" hangingPunct="1">
                        <a:defRPr sz="1800" kern="1200">
                          <a:solidFill>
                            <a:schemeClr val="dk1"/>
                          </a:solidFill>
                          <a:latin typeface="Calibri"/>
                          <a:ea typeface=""/>
                          <a:cs typeface=""/>
                        </a:defRPr>
                      </a:lvl1pPr>
                      <a:lvl2pPr marL="457200" algn="l" defTabSz="457200" rtl="0" eaLnBrk="1" latinLnBrk="0" hangingPunct="1">
                        <a:defRPr sz="1800" kern="1200">
                          <a:solidFill>
                            <a:schemeClr val="dk1"/>
                          </a:solidFill>
                          <a:latin typeface="Calibri"/>
                          <a:ea typeface=""/>
                          <a:cs typeface=""/>
                        </a:defRPr>
                      </a:lvl2pPr>
                      <a:lvl3pPr marL="914400" algn="l" defTabSz="457200" rtl="0" eaLnBrk="1" latinLnBrk="0" hangingPunct="1">
                        <a:defRPr sz="1800" kern="1200">
                          <a:solidFill>
                            <a:schemeClr val="dk1"/>
                          </a:solidFill>
                          <a:latin typeface="Calibri"/>
                          <a:ea typeface=""/>
                          <a:cs typeface=""/>
                        </a:defRPr>
                      </a:lvl3pPr>
                      <a:lvl4pPr marL="1371600" algn="l" defTabSz="457200" rtl="0" eaLnBrk="1" latinLnBrk="0" hangingPunct="1">
                        <a:defRPr sz="1800" kern="1200">
                          <a:solidFill>
                            <a:schemeClr val="dk1"/>
                          </a:solidFill>
                          <a:latin typeface="Calibri"/>
                          <a:ea typeface=""/>
                          <a:cs typeface=""/>
                        </a:defRPr>
                      </a:lvl4pPr>
                      <a:lvl5pPr marL="1828800" algn="l" defTabSz="457200" rtl="0" eaLnBrk="1" latinLnBrk="0" hangingPunct="1">
                        <a:defRPr sz="1800" kern="1200">
                          <a:solidFill>
                            <a:schemeClr val="dk1"/>
                          </a:solidFill>
                          <a:latin typeface="Calibri"/>
                          <a:ea typeface=""/>
                          <a:cs typeface=""/>
                        </a:defRPr>
                      </a:lvl5pPr>
                      <a:lvl6pPr marL="2286000" algn="l" defTabSz="457200" rtl="0" eaLnBrk="1" latinLnBrk="0" hangingPunct="1">
                        <a:defRPr sz="1800" kern="1200">
                          <a:solidFill>
                            <a:schemeClr val="dk1"/>
                          </a:solidFill>
                          <a:latin typeface="Calibri"/>
                          <a:ea typeface=""/>
                          <a:cs typeface=""/>
                        </a:defRPr>
                      </a:lvl6pPr>
                      <a:lvl7pPr marL="2743200" algn="l" defTabSz="457200" rtl="0" eaLnBrk="1" latinLnBrk="0" hangingPunct="1">
                        <a:defRPr sz="1800" kern="1200">
                          <a:solidFill>
                            <a:schemeClr val="dk1"/>
                          </a:solidFill>
                          <a:latin typeface="Calibri"/>
                          <a:ea typeface=""/>
                          <a:cs typeface=""/>
                        </a:defRPr>
                      </a:lvl7pPr>
                      <a:lvl8pPr marL="3200400" algn="l" defTabSz="457200" rtl="0" eaLnBrk="1" latinLnBrk="0" hangingPunct="1">
                        <a:defRPr sz="1800" kern="1200">
                          <a:solidFill>
                            <a:schemeClr val="dk1"/>
                          </a:solidFill>
                          <a:latin typeface="Calibri"/>
                          <a:ea typeface=""/>
                          <a:cs typeface=""/>
                        </a:defRPr>
                      </a:lvl8pPr>
                      <a:lvl9pPr marL="3657600" algn="l" defTabSz="457200" rtl="0" eaLnBrk="1" latinLnBrk="0" hangingPunct="1">
                        <a:defRPr sz="1800" kern="1200">
                          <a:solidFill>
                            <a:schemeClr val="dk1"/>
                          </a:solidFill>
                          <a:latin typeface="Calibri"/>
                          <a:ea typeface=""/>
                          <a:cs typeface=""/>
                        </a:defRPr>
                      </a:lvl9pPr>
                    </a:lstStyle>
                    <a:p>
                      <a:r>
                        <a:rPr lang="en-US" sz="1400" dirty="0" smtClean="0"/>
                        <a:t>Kalumbira Mine</a:t>
                      </a:r>
                      <a:endParaRPr lang="en-US" sz="1400" dirty="0"/>
                    </a:p>
                  </a:txBody>
                  <a:tcPr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CBEBD">
                        <a:tint val="20000"/>
                      </a:srgbClr>
                    </a:solidFill>
                  </a:tcPr>
                </a:tc>
              </a:tr>
              <a:tr h="370840">
                <a:tc vMerge="1">
                  <a:txBody>
                    <a:bodyPr/>
                    <a:lstStyle/>
                    <a:p>
                      <a:endParaRPr lang="en-US" sz="1400" dirty="0"/>
                    </a:p>
                  </a:txBody>
                  <a:tcPr/>
                </a:tc>
                <a:tc>
                  <a:txBody>
                    <a:bodyPr/>
                    <a:lstStyle>
                      <a:lvl1pPr marL="0" algn="l" defTabSz="457200" rtl="0" eaLnBrk="1" latinLnBrk="0" hangingPunct="1">
                        <a:defRPr sz="1800" kern="1200">
                          <a:solidFill>
                            <a:schemeClr val="dk1"/>
                          </a:solidFill>
                          <a:latin typeface="Calibri"/>
                          <a:ea typeface=""/>
                          <a:cs typeface=""/>
                        </a:defRPr>
                      </a:lvl1pPr>
                      <a:lvl2pPr marL="457200" algn="l" defTabSz="457200" rtl="0" eaLnBrk="1" latinLnBrk="0" hangingPunct="1">
                        <a:defRPr sz="1800" kern="1200">
                          <a:solidFill>
                            <a:schemeClr val="dk1"/>
                          </a:solidFill>
                          <a:latin typeface="Calibri"/>
                          <a:ea typeface=""/>
                          <a:cs typeface=""/>
                        </a:defRPr>
                      </a:lvl2pPr>
                      <a:lvl3pPr marL="914400" algn="l" defTabSz="457200" rtl="0" eaLnBrk="1" latinLnBrk="0" hangingPunct="1">
                        <a:defRPr sz="1800" kern="1200">
                          <a:solidFill>
                            <a:schemeClr val="dk1"/>
                          </a:solidFill>
                          <a:latin typeface="Calibri"/>
                          <a:ea typeface=""/>
                          <a:cs typeface=""/>
                        </a:defRPr>
                      </a:lvl3pPr>
                      <a:lvl4pPr marL="1371600" algn="l" defTabSz="457200" rtl="0" eaLnBrk="1" latinLnBrk="0" hangingPunct="1">
                        <a:defRPr sz="1800" kern="1200">
                          <a:solidFill>
                            <a:schemeClr val="dk1"/>
                          </a:solidFill>
                          <a:latin typeface="Calibri"/>
                          <a:ea typeface=""/>
                          <a:cs typeface=""/>
                        </a:defRPr>
                      </a:lvl4pPr>
                      <a:lvl5pPr marL="1828800" algn="l" defTabSz="457200" rtl="0" eaLnBrk="1" latinLnBrk="0" hangingPunct="1">
                        <a:defRPr sz="1800" kern="1200">
                          <a:solidFill>
                            <a:schemeClr val="dk1"/>
                          </a:solidFill>
                          <a:latin typeface="Calibri"/>
                          <a:ea typeface=""/>
                          <a:cs typeface=""/>
                        </a:defRPr>
                      </a:lvl5pPr>
                      <a:lvl6pPr marL="2286000" algn="l" defTabSz="457200" rtl="0" eaLnBrk="1" latinLnBrk="0" hangingPunct="1">
                        <a:defRPr sz="1800" kern="1200">
                          <a:solidFill>
                            <a:schemeClr val="dk1"/>
                          </a:solidFill>
                          <a:latin typeface="Calibri"/>
                          <a:ea typeface=""/>
                          <a:cs typeface=""/>
                        </a:defRPr>
                      </a:lvl6pPr>
                      <a:lvl7pPr marL="2743200" algn="l" defTabSz="457200" rtl="0" eaLnBrk="1" latinLnBrk="0" hangingPunct="1">
                        <a:defRPr sz="1800" kern="1200">
                          <a:solidFill>
                            <a:schemeClr val="dk1"/>
                          </a:solidFill>
                          <a:latin typeface="Calibri"/>
                          <a:ea typeface=""/>
                          <a:cs typeface=""/>
                        </a:defRPr>
                      </a:lvl7pPr>
                      <a:lvl8pPr marL="3200400" algn="l" defTabSz="457200" rtl="0" eaLnBrk="1" latinLnBrk="0" hangingPunct="1">
                        <a:defRPr sz="1800" kern="1200">
                          <a:solidFill>
                            <a:schemeClr val="dk1"/>
                          </a:solidFill>
                          <a:latin typeface="Calibri"/>
                          <a:ea typeface=""/>
                          <a:cs typeface=""/>
                        </a:defRPr>
                      </a:lvl8pPr>
                      <a:lvl9pPr marL="3657600" algn="l" defTabSz="457200" rtl="0" eaLnBrk="1" latinLnBrk="0" hangingPunct="1">
                        <a:defRPr sz="1800" kern="1200">
                          <a:solidFill>
                            <a:schemeClr val="dk1"/>
                          </a:solidFill>
                          <a:latin typeface="Calibri"/>
                          <a:ea typeface=""/>
                          <a:cs typeface=""/>
                        </a:defRPr>
                      </a:lvl9pPr>
                    </a:lstStyle>
                    <a:p>
                      <a:r>
                        <a:rPr lang="en-US" sz="1400" dirty="0" smtClean="0"/>
                        <a:t>Low income</a:t>
                      </a:r>
                      <a:r>
                        <a:rPr lang="en-US" sz="1400" baseline="0" dirty="0" smtClean="0"/>
                        <a:t> </a:t>
                      </a:r>
                      <a:r>
                        <a:rPr lang="en-US" sz="1400" dirty="0" smtClean="0"/>
                        <a:t>construction</a:t>
                      </a:r>
                      <a:endParaRPr lang="en-US" sz="1400" dirty="0"/>
                    </a:p>
                  </a:txBody>
                  <a:tcPr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CBEBD">
                        <a:tint val="40000"/>
                      </a:srgbClr>
                    </a:solidFill>
                  </a:tcPr>
                </a:tc>
                <a:tc>
                  <a:txBody>
                    <a:bodyPr/>
                    <a:lstStyle>
                      <a:lvl1pPr marL="0" algn="l" defTabSz="457200" rtl="0" eaLnBrk="1" latinLnBrk="0" hangingPunct="1">
                        <a:defRPr sz="1800" kern="1200">
                          <a:solidFill>
                            <a:schemeClr val="dk1"/>
                          </a:solidFill>
                          <a:latin typeface="Calibri"/>
                          <a:ea typeface=""/>
                          <a:cs typeface=""/>
                        </a:defRPr>
                      </a:lvl1pPr>
                      <a:lvl2pPr marL="457200" algn="l" defTabSz="457200" rtl="0" eaLnBrk="1" latinLnBrk="0" hangingPunct="1">
                        <a:defRPr sz="1800" kern="1200">
                          <a:solidFill>
                            <a:schemeClr val="dk1"/>
                          </a:solidFill>
                          <a:latin typeface="Calibri"/>
                          <a:ea typeface=""/>
                          <a:cs typeface=""/>
                        </a:defRPr>
                      </a:lvl2pPr>
                      <a:lvl3pPr marL="914400" algn="l" defTabSz="457200" rtl="0" eaLnBrk="1" latinLnBrk="0" hangingPunct="1">
                        <a:defRPr sz="1800" kern="1200">
                          <a:solidFill>
                            <a:schemeClr val="dk1"/>
                          </a:solidFill>
                          <a:latin typeface="Calibri"/>
                          <a:ea typeface=""/>
                          <a:cs typeface=""/>
                        </a:defRPr>
                      </a:lvl3pPr>
                      <a:lvl4pPr marL="1371600" algn="l" defTabSz="457200" rtl="0" eaLnBrk="1" latinLnBrk="0" hangingPunct="1">
                        <a:defRPr sz="1800" kern="1200">
                          <a:solidFill>
                            <a:schemeClr val="dk1"/>
                          </a:solidFill>
                          <a:latin typeface="Calibri"/>
                          <a:ea typeface=""/>
                          <a:cs typeface=""/>
                        </a:defRPr>
                      </a:lvl4pPr>
                      <a:lvl5pPr marL="1828800" algn="l" defTabSz="457200" rtl="0" eaLnBrk="1" latinLnBrk="0" hangingPunct="1">
                        <a:defRPr sz="1800" kern="1200">
                          <a:solidFill>
                            <a:schemeClr val="dk1"/>
                          </a:solidFill>
                          <a:latin typeface="Calibri"/>
                          <a:ea typeface=""/>
                          <a:cs typeface=""/>
                        </a:defRPr>
                      </a:lvl5pPr>
                      <a:lvl6pPr marL="2286000" algn="l" defTabSz="457200" rtl="0" eaLnBrk="1" latinLnBrk="0" hangingPunct="1">
                        <a:defRPr sz="1800" kern="1200">
                          <a:solidFill>
                            <a:schemeClr val="dk1"/>
                          </a:solidFill>
                          <a:latin typeface="Calibri"/>
                          <a:ea typeface=""/>
                          <a:cs typeface=""/>
                        </a:defRPr>
                      </a:lvl6pPr>
                      <a:lvl7pPr marL="2743200" algn="l" defTabSz="457200" rtl="0" eaLnBrk="1" latinLnBrk="0" hangingPunct="1">
                        <a:defRPr sz="1800" kern="1200">
                          <a:solidFill>
                            <a:schemeClr val="dk1"/>
                          </a:solidFill>
                          <a:latin typeface="Calibri"/>
                          <a:ea typeface=""/>
                          <a:cs typeface=""/>
                        </a:defRPr>
                      </a:lvl7pPr>
                      <a:lvl8pPr marL="3200400" algn="l" defTabSz="457200" rtl="0" eaLnBrk="1" latinLnBrk="0" hangingPunct="1">
                        <a:defRPr sz="1800" kern="1200">
                          <a:solidFill>
                            <a:schemeClr val="dk1"/>
                          </a:solidFill>
                          <a:latin typeface="Calibri"/>
                          <a:ea typeface=""/>
                          <a:cs typeface=""/>
                        </a:defRPr>
                      </a:lvl8pPr>
                      <a:lvl9pPr marL="3657600" algn="l" defTabSz="457200" rtl="0" eaLnBrk="1" latinLnBrk="0" hangingPunct="1">
                        <a:defRPr sz="1800" kern="1200">
                          <a:solidFill>
                            <a:schemeClr val="dk1"/>
                          </a:solidFill>
                          <a:latin typeface="Calibri"/>
                          <a:ea typeface=""/>
                          <a:cs typeface=""/>
                        </a:defRPr>
                      </a:lvl9pPr>
                    </a:lstStyle>
                    <a:p>
                      <a:r>
                        <a:rPr lang="en-US" sz="1400" dirty="0" smtClean="0"/>
                        <a:t>10000</a:t>
                      </a:r>
                      <a:endParaRPr lang="en-US" sz="1400" dirty="0"/>
                    </a:p>
                  </a:txBody>
                  <a:tcPr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CBEBD">
                        <a:tint val="40000"/>
                      </a:srgbClr>
                    </a:solidFill>
                  </a:tcPr>
                </a:tc>
                <a:tc>
                  <a:txBody>
                    <a:bodyPr/>
                    <a:lstStyle>
                      <a:lvl1pPr marL="0" algn="l" defTabSz="457200" rtl="0" eaLnBrk="1" latinLnBrk="0" hangingPunct="1">
                        <a:defRPr sz="1800" kern="1200">
                          <a:solidFill>
                            <a:schemeClr val="dk1"/>
                          </a:solidFill>
                          <a:latin typeface="Calibri"/>
                          <a:ea typeface=""/>
                          <a:cs typeface=""/>
                        </a:defRPr>
                      </a:lvl1pPr>
                      <a:lvl2pPr marL="457200" algn="l" defTabSz="457200" rtl="0" eaLnBrk="1" latinLnBrk="0" hangingPunct="1">
                        <a:defRPr sz="1800" kern="1200">
                          <a:solidFill>
                            <a:schemeClr val="dk1"/>
                          </a:solidFill>
                          <a:latin typeface="Calibri"/>
                          <a:ea typeface=""/>
                          <a:cs typeface=""/>
                        </a:defRPr>
                      </a:lvl2pPr>
                      <a:lvl3pPr marL="914400" algn="l" defTabSz="457200" rtl="0" eaLnBrk="1" latinLnBrk="0" hangingPunct="1">
                        <a:defRPr sz="1800" kern="1200">
                          <a:solidFill>
                            <a:schemeClr val="dk1"/>
                          </a:solidFill>
                          <a:latin typeface="Calibri"/>
                          <a:ea typeface=""/>
                          <a:cs typeface=""/>
                        </a:defRPr>
                      </a:lvl3pPr>
                      <a:lvl4pPr marL="1371600" algn="l" defTabSz="457200" rtl="0" eaLnBrk="1" latinLnBrk="0" hangingPunct="1">
                        <a:defRPr sz="1800" kern="1200">
                          <a:solidFill>
                            <a:schemeClr val="dk1"/>
                          </a:solidFill>
                          <a:latin typeface="Calibri"/>
                          <a:ea typeface=""/>
                          <a:cs typeface=""/>
                        </a:defRPr>
                      </a:lvl4pPr>
                      <a:lvl5pPr marL="1828800" algn="l" defTabSz="457200" rtl="0" eaLnBrk="1" latinLnBrk="0" hangingPunct="1">
                        <a:defRPr sz="1800" kern="1200">
                          <a:solidFill>
                            <a:schemeClr val="dk1"/>
                          </a:solidFill>
                          <a:latin typeface="Calibri"/>
                          <a:ea typeface=""/>
                          <a:cs typeface=""/>
                        </a:defRPr>
                      </a:lvl5pPr>
                      <a:lvl6pPr marL="2286000" algn="l" defTabSz="457200" rtl="0" eaLnBrk="1" latinLnBrk="0" hangingPunct="1">
                        <a:defRPr sz="1800" kern="1200">
                          <a:solidFill>
                            <a:schemeClr val="dk1"/>
                          </a:solidFill>
                          <a:latin typeface="Calibri"/>
                          <a:ea typeface=""/>
                          <a:cs typeface=""/>
                        </a:defRPr>
                      </a:lvl6pPr>
                      <a:lvl7pPr marL="2743200" algn="l" defTabSz="457200" rtl="0" eaLnBrk="1" latinLnBrk="0" hangingPunct="1">
                        <a:defRPr sz="1800" kern="1200">
                          <a:solidFill>
                            <a:schemeClr val="dk1"/>
                          </a:solidFill>
                          <a:latin typeface="Calibri"/>
                          <a:ea typeface=""/>
                          <a:cs typeface=""/>
                        </a:defRPr>
                      </a:lvl7pPr>
                      <a:lvl8pPr marL="3200400" algn="l" defTabSz="457200" rtl="0" eaLnBrk="1" latinLnBrk="0" hangingPunct="1">
                        <a:defRPr sz="1800" kern="1200">
                          <a:solidFill>
                            <a:schemeClr val="dk1"/>
                          </a:solidFill>
                          <a:latin typeface="Calibri"/>
                          <a:ea typeface=""/>
                          <a:cs typeface=""/>
                        </a:defRPr>
                      </a:lvl8pPr>
                      <a:lvl9pPr marL="3657600" algn="l" defTabSz="457200" rtl="0" eaLnBrk="1" latinLnBrk="0" hangingPunct="1">
                        <a:defRPr sz="1800" kern="1200">
                          <a:solidFill>
                            <a:schemeClr val="dk1"/>
                          </a:solidFill>
                          <a:latin typeface="Calibri"/>
                          <a:ea typeface=""/>
                          <a:cs typeface=""/>
                        </a:defRPr>
                      </a:lvl9pPr>
                    </a:lstStyle>
                    <a:p>
                      <a:r>
                        <a:rPr lang="en-US" sz="1400" dirty="0" smtClean="0"/>
                        <a:t>Kalumbira Town</a:t>
                      </a:r>
                      <a:endParaRPr lang="en-US" sz="1400" dirty="0"/>
                    </a:p>
                  </a:txBody>
                  <a:tcPr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CBEBD">
                        <a:tint val="40000"/>
                      </a:srgbClr>
                    </a:solidFill>
                  </a:tcPr>
                </a:tc>
              </a:tr>
              <a:tr h="370840">
                <a:tc>
                  <a:txBody>
                    <a:bodyPr/>
                    <a:lstStyle>
                      <a:lvl1pPr marL="0" algn="l" defTabSz="457200" rtl="0" eaLnBrk="1" latinLnBrk="0" hangingPunct="1">
                        <a:defRPr sz="1800" kern="1200">
                          <a:solidFill>
                            <a:schemeClr val="dk1"/>
                          </a:solidFill>
                          <a:latin typeface="Calibri"/>
                          <a:ea typeface=""/>
                          <a:cs typeface=""/>
                        </a:defRPr>
                      </a:lvl1pPr>
                      <a:lvl2pPr marL="457200" algn="l" defTabSz="457200" rtl="0" eaLnBrk="1" latinLnBrk="0" hangingPunct="1">
                        <a:defRPr sz="1800" kern="1200">
                          <a:solidFill>
                            <a:schemeClr val="dk1"/>
                          </a:solidFill>
                          <a:latin typeface="Calibri"/>
                          <a:ea typeface=""/>
                          <a:cs typeface=""/>
                        </a:defRPr>
                      </a:lvl2pPr>
                      <a:lvl3pPr marL="914400" algn="l" defTabSz="457200" rtl="0" eaLnBrk="1" latinLnBrk="0" hangingPunct="1">
                        <a:defRPr sz="1800" kern="1200">
                          <a:solidFill>
                            <a:schemeClr val="dk1"/>
                          </a:solidFill>
                          <a:latin typeface="Calibri"/>
                          <a:ea typeface=""/>
                          <a:cs typeface=""/>
                        </a:defRPr>
                      </a:lvl3pPr>
                      <a:lvl4pPr marL="1371600" algn="l" defTabSz="457200" rtl="0" eaLnBrk="1" latinLnBrk="0" hangingPunct="1">
                        <a:defRPr sz="1800" kern="1200">
                          <a:solidFill>
                            <a:schemeClr val="dk1"/>
                          </a:solidFill>
                          <a:latin typeface="Calibri"/>
                          <a:ea typeface=""/>
                          <a:cs typeface=""/>
                        </a:defRPr>
                      </a:lvl4pPr>
                      <a:lvl5pPr marL="1828800" algn="l" defTabSz="457200" rtl="0" eaLnBrk="1" latinLnBrk="0" hangingPunct="1">
                        <a:defRPr sz="1800" kern="1200">
                          <a:solidFill>
                            <a:schemeClr val="dk1"/>
                          </a:solidFill>
                          <a:latin typeface="Calibri"/>
                          <a:ea typeface=""/>
                          <a:cs typeface=""/>
                        </a:defRPr>
                      </a:lvl5pPr>
                      <a:lvl6pPr marL="2286000" algn="l" defTabSz="457200" rtl="0" eaLnBrk="1" latinLnBrk="0" hangingPunct="1">
                        <a:defRPr sz="1800" kern="1200">
                          <a:solidFill>
                            <a:schemeClr val="dk1"/>
                          </a:solidFill>
                          <a:latin typeface="Calibri"/>
                          <a:ea typeface=""/>
                          <a:cs typeface=""/>
                        </a:defRPr>
                      </a:lvl6pPr>
                      <a:lvl7pPr marL="2743200" algn="l" defTabSz="457200" rtl="0" eaLnBrk="1" latinLnBrk="0" hangingPunct="1">
                        <a:defRPr sz="1800" kern="1200">
                          <a:solidFill>
                            <a:schemeClr val="dk1"/>
                          </a:solidFill>
                          <a:latin typeface="Calibri"/>
                          <a:ea typeface=""/>
                          <a:cs typeface=""/>
                        </a:defRPr>
                      </a:lvl7pPr>
                      <a:lvl8pPr marL="3200400" algn="l" defTabSz="457200" rtl="0" eaLnBrk="1" latinLnBrk="0" hangingPunct="1">
                        <a:defRPr sz="1800" kern="1200">
                          <a:solidFill>
                            <a:schemeClr val="dk1"/>
                          </a:solidFill>
                          <a:latin typeface="Calibri"/>
                          <a:ea typeface=""/>
                          <a:cs typeface=""/>
                        </a:defRPr>
                      </a:lvl8pPr>
                      <a:lvl9pPr marL="3657600" algn="l" defTabSz="457200" rtl="0" eaLnBrk="1" latinLnBrk="0" hangingPunct="1">
                        <a:defRPr sz="1800" kern="1200">
                          <a:solidFill>
                            <a:schemeClr val="dk1"/>
                          </a:solidFill>
                          <a:latin typeface="Calibri"/>
                          <a:ea typeface=""/>
                          <a:cs typeface=""/>
                        </a:defRPr>
                      </a:lvl9pPr>
                    </a:lstStyle>
                    <a:p>
                      <a:pPr marL="342900" indent="-342900">
                        <a:buFont typeface="+mj-lt"/>
                        <a:buAutoNum type="arabicPeriod" startAt="3"/>
                      </a:pPr>
                      <a:r>
                        <a:rPr lang="en-US" sz="1400" dirty="0" smtClean="0"/>
                        <a:t>Barrick Lumwana (2 demos)</a:t>
                      </a:r>
                      <a:endParaRPr lang="en-US" sz="1400" dirty="0"/>
                    </a:p>
                  </a:txBody>
                  <a:tcPr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CBEBD">
                        <a:tint val="20000"/>
                      </a:srgbClr>
                    </a:solidFill>
                  </a:tcPr>
                </a:tc>
                <a:tc>
                  <a:txBody>
                    <a:bodyPr/>
                    <a:lstStyle>
                      <a:lvl1pPr marL="0" algn="l" defTabSz="457200" rtl="0" eaLnBrk="1" latinLnBrk="0" hangingPunct="1">
                        <a:defRPr sz="1800" kern="1200">
                          <a:solidFill>
                            <a:schemeClr val="dk1"/>
                          </a:solidFill>
                          <a:latin typeface="Calibri"/>
                          <a:ea typeface=""/>
                          <a:cs typeface=""/>
                        </a:defRPr>
                      </a:lvl1pPr>
                      <a:lvl2pPr marL="457200" algn="l" defTabSz="457200" rtl="0" eaLnBrk="1" latinLnBrk="0" hangingPunct="1">
                        <a:defRPr sz="1800" kern="1200">
                          <a:solidFill>
                            <a:schemeClr val="dk1"/>
                          </a:solidFill>
                          <a:latin typeface="Calibri"/>
                          <a:ea typeface=""/>
                          <a:cs typeface=""/>
                        </a:defRPr>
                      </a:lvl2pPr>
                      <a:lvl3pPr marL="914400" algn="l" defTabSz="457200" rtl="0" eaLnBrk="1" latinLnBrk="0" hangingPunct="1">
                        <a:defRPr sz="1800" kern="1200">
                          <a:solidFill>
                            <a:schemeClr val="dk1"/>
                          </a:solidFill>
                          <a:latin typeface="Calibri"/>
                          <a:ea typeface=""/>
                          <a:cs typeface=""/>
                        </a:defRPr>
                      </a:lvl3pPr>
                      <a:lvl4pPr marL="1371600" algn="l" defTabSz="457200" rtl="0" eaLnBrk="1" latinLnBrk="0" hangingPunct="1">
                        <a:defRPr sz="1800" kern="1200">
                          <a:solidFill>
                            <a:schemeClr val="dk1"/>
                          </a:solidFill>
                          <a:latin typeface="Calibri"/>
                          <a:ea typeface=""/>
                          <a:cs typeface=""/>
                        </a:defRPr>
                      </a:lvl4pPr>
                      <a:lvl5pPr marL="1828800" algn="l" defTabSz="457200" rtl="0" eaLnBrk="1" latinLnBrk="0" hangingPunct="1">
                        <a:defRPr sz="1800" kern="1200">
                          <a:solidFill>
                            <a:schemeClr val="dk1"/>
                          </a:solidFill>
                          <a:latin typeface="Calibri"/>
                          <a:ea typeface=""/>
                          <a:cs typeface=""/>
                        </a:defRPr>
                      </a:lvl5pPr>
                      <a:lvl6pPr marL="2286000" algn="l" defTabSz="457200" rtl="0" eaLnBrk="1" latinLnBrk="0" hangingPunct="1">
                        <a:defRPr sz="1800" kern="1200">
                          <a:solidFill>
                            <a:schemeClr val="dk1"/>
                          </a:solidFill>
                          <a:latin typeface="Calibri"/>
                          <a:ea typeface=""/>
                          <a:cs typeface=""/>
                        </a:defRPr>
                      </a:lvl6pPr>
                      <a:lvl7pPr marL="2743200" algn="l" defTabSz="457200" rtl="0" eaLnBrk="1" latinLnBrk="0" hangingPunct="1">
                        <a:defRPr sz="1800" kern="1200">
                          <a:solidFill>
                            <a:schemeClr val="dk1"/>
                          </a:solidFill>
                          <a:latin typeface="Calibri"/>
                          <a:ea typeface=""/>
                          <a:cs typeface=""/>
                        </a:defRPr>
                      </a:lvl7pPr>
                      <a:lvl8pPr marL="3200400" algn="l" defTabSz="457200" rtl="0" eaLnBrk="1" latinLnBrk="0" hangingPunct="1">
                        <a:defRPr sz="1800" kern="1200">
                          <a:solidFill>
                            <a:schemeClr val="dk1"/>
                          </a:solidFill>
                          <a:latin typeface="Calibri"/>
                          <a:ea typeface=""/>
                          <a:cs typeface=""/>
                        </a:defRPr>
                      </a:lvl8pPr>
                      <a:lvl9pPr marL="3657600" algn="l" defTabSz="457200" rtl="0" eaLnBrk="1" latinLnBrk="0" hangingPunct="1">
                        <a:defRPr sz="1800" kern="1200">
                          <a:solidFill>
                            <a:schemeClr val="dk1"/>
                          </a:solidFill>
                          <a:latin typeface="Calibri"/>
                          <a:ea typeface=""/>
                          <a:cs typeface=""/>
                        </a:defRPr>
                      </a:lvl9pPr>
                    </a:lstStyle>
                    <a:p>
                      <a:r>
                        <a:rPr lang="en-US" sz="1400" dirty="0" smtClean="0"/>
                        <a:t>Middle income construction</a:t>
                      </a:r>
                      <a:endParaRPr lang="en-US" sz="1400" dirty="0"/>
                    </a:p>
                  </a:txBody>
                  <a:tcPr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CBEBD">
                        <a:tint val="20000"/>
                      </a:srgbClr>
                    </a:solidFill>
                  </a:tcPr>
                </a:tc>
                <a:tc>
                  <a:txBody>
                    <a:bodyPr/>
                    <a:lstStyle>
                      <a:lvl1pPr marL="0" algn="l" defTabSz="457200" rtl="0" eaLnBrk="1" latinLnBrk="0" hangingPunct="1">
                        <a:defRPr sz="1800" kern="1200">
                          <a:solidFill>
                            <a:schemeClr val="dk1"/>
                          </a:solidFill>
                          <a:latin typeface="Calibri"/>
                          <a:ea typeface=""/>
                          <a:cs typeface=""/>
                        </a:defRPr>
                      </a:lvl1pPr>
                      <a:lvl2pPr marL="457200" algn="l" defTabSz="457200" rtl="0" eaLnBrk="1" latinLnBrk="0" hangingPunct="1">
                        <a:defRPr sz="1800" kern="1200">
                          <a:solidFill>
                            <a:schemeClr val="dk1"/>
                          </a:solidFill>
                          <a:latin typeface="Calibri"/>
                          <a:ea typeface=""/>
                          <a:cs typeface=""/>
                        </a:defRPr>
                      </a:lvl2pPr>
                      <a:lvl3pPr marL="914400" algn="l" defTabSz="457200" rtl="0" eaLnBrk="1" latinLnBrk="0" hangingPunct="1">
                        <a:defRPr sz="1800" kern="1200">
                          <a:solidFill>
                            <a:schemeClr val="dk1"/>
                          </a:solidFill>
                          <a:latin typeface="Calibri"/>
                          <a:ea typeface=""/>
                          <a:cs typeface=""/>
                        </a:defRPr>
                      </a:lvl3pPr>
                      <a:lvl4pPr marL="1371600" algn="l" defTabSz="457200" rtl="0" eaLnBrk="1" latinLnBrk="0" hangingPunct="1">
                        <a:defRPr sz="1800" kern="1200">
                          <a:solidFill>
                            <a:schemeClr val="dk1"/>
                          </a:solidFill>
                          <a:latin typeface="Calibri"/>
                          <a:ea typeface=""/>
                          <a:cs typeface=""/>
                        </a:defRPr>
                      </a:lvl4pPr>
                      <a:lvl5pPr marL="1828800" algn="l" defTabSz="457200" rtl="0" eaLnBrk="1" latinLnBrk="0" hangingPunct="1">
                        <a:defRPr sz="1800" kern="1200">
                          <a:solidFill>
                            <a:schemeClr val="dk1"/>
                          </a:solidFill>
                          <a:latin typeface="Calibri"/>
                          <a:ea typeface=""/>
                          <a:cs typeface=""/>
                        </a:defRPr>
                      </a:lvl5pPr>
                      <a:lvl6pPr marL="2286000" algn="l" defTabSz="457200" rtl="0" eaLnBrk="1" latinLnBrk="0" hangingPunct="1">
                        <a:defRPr sz="1800" kern="1200">
                          <a:solidFill>
                            <a:schemeClr val="dk1"/>
                          </a:solidFill>
                          <a:latin typeface="Calibri"/>
                          <a:ea typeface=""/>
                          <a:cs typeface=""/>
                        </a:defRPr>
                      </a:lvl6pPr>
                      <a:lvl7pPr marL="2743200" algn="l" defTabSz="457200" rtl="0" eaLnBrk="1" latinLnBrk="0" hangingPunct="1">
                        <a:defRPr sz="1800" kern="1200">
                          <a:solidFill>
                            <a:schemeClr val="dk1"/>
                          </a:solidFill>
                          <a:latin typeface="Calibri"/>
                          <a:ea typeface=""/>
                          <a:cs typeface=""/>
                        </a:defRPr>
                      </a:lvl7pPr>
                      <a:lvl8pPr marL="3200400" algn="l" defTabSz="457200" rtl="0" eaLnBrk="1" latinLnBrk="0" hangingPunct="1">
                        <a:defRPr sz="1800" kern="1200">
                          <a:solidFill>
                            <a:schemeClr val="dk1"/>
                          </a:solidFill>
                          <a:latin typeface="Calibri"/>
                          <a:ea typeface=""/>
                          <a:cs typeface=""/>
                        </a:defRPr>
                      </a:lvl8pPr>
                      <a:lvl9pPr marL="3657600" algn="l" defTabSz="457200" rtl="0" eaLnBrk="1" latinLnBrk="0" hangingPunct="1">
                        <a:defRPr sz="1800" kern="1200">
                          <a:solidFill>
                            <a:schemeClr val="dk1"/>
                          </a:solidFill>
                          <a:latin typeface="Calibri"/>
                          <a:ea typeface=""/>
                          <a:cs typeface=""/>
                        </a:defRPr>
                      </a:lvl9pPr>
                    </a:lstStyle>
                    <a:p>
                      <a:r>
                        <a:rPr lang="en-US" sz="1400" dirty="0" smtClean="0"/>
                        <a:t>500</a:t>
                      </a:r>
                      <a:endParaRPr lang="en-US" sz="1400" dirty="0"/>
                    </a:p>
                  </a:txBody>
                  <a:tcPr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CBEBD">
                        <a:tint val="20000"/>
                      </a:srgbClr>
                    </a:solidFill>
                  </a:tcPr>
                </a:tc>
                <a:tc>
                  <a:txBody>
                    <a:bodyPr/>
                    <a:lstStyle>
                      <a:lvl1pPr marL="0" algn="l" defTabSz="457200" rtl="0" eaLnBrk="1" latinLnBrk="0" hangingPunct="1">
                        <a:defRPr sz="1800" kern="1200">
                          <a:solidFill>
                            <a:schemeClr val="dk1"/>
                          </a:solidFill>
                          <a:latin typeface="Calibri"/>
                          <a:ea typeface=""/>
                          <a:cs typeface=""/>
                        </a:defRPr>
                      </a:lvl1pPr>
                      <a:lvl2pPr marL="457200" algn="l" defTabSz="457200" rtl="0" eaLnBrk="1" latinLnBrk="0" hangingPunct="1">
                        <a:defRPr sz="1800" kern="1200">
                          <a:solidFill>
                            <a:schemeClr val="dk1"/>
                          </a:solidFill>
                          <a:latin typeface="Calibri"/>
                          <a:ea typeface=""/>
                          <a:cs typeface=""/>
                        </a:defRPr>
                      </a:lvl2pPr>
                      <a:lvl3pPr marL="914400" algn="l" defTabSz="457200" rtl="0" eaLnBrk="1" latinLnBrk="0" hangingPunct="1">
                        <a:defRPr sz="1800" kern="1200">
                          <a:solidFill>
                            <a:schemeClr val="dk1"/>
                          </a:solidFill>
                          <a:latin typeface="Calibri"/>
                          <a:ea typeface=""/>
                          <a:cs typeface=""/>
                        </a:defRPr>
                      </a:lvl3pPr>
                      <a:lvl4pPr marL="1371600" algn="l" defTabSz="457200" rtl="0" eaLnBrk="1" latinLnBrk="0" hangingPunct="1">
                        <a:defRPr sz="1800" kern="1200">
                          <a:solidFill>
                            <a:schemeClr val="dk1"/>
                          </a:solidFill>
                          <a:latin typeface="Calibri"/>
                          <a:ea typeface=""/>
                          <a:cs typeface=""/>
                        </a:defRPr>
                      </a:lvl4pPr>
                      <a:lvl5pPr marL="1828800" algn="l" defTabSz="457200" rtl="0" eaLnBrk="1" latinLnBrk="0" hangingPunct="1">
                        <a:defRPr sz="1800" kern="1200">
                          <a:solidFill>
                            <a:schemeClr val="dk1"/>
                          </a:solidFill>
                          <a:latin typeface="Calibri"/>
                          <a:ea typeface=""/>
                          <a:cs typeface=""/>
                        </a:defRPr>
                      </a:lvl5pPr>
                      <a:lvl6pPr marL="2286000" algn="l" defTabSz="457200" rtl="0" eaLnBrk="1" latinLnBrk="0" hangingPunct="1">
                        <a:defRPr sz="1800" kern="1200">
                          <a:solidFill>
                            <a:schemeClr val="dk1"/>
                          </a:solidFill>
                          <a:latin typeface="Calibri"/>
                          <a:ea typeface=""/>
                          <a:cs typeface=""/>
                        </a:defRPr>
                      </a:lvl6pPr>
                      <a:lvl7pPr marL="2743200" algn="l" defTabSz="457200" rtl="0" eaLnBrk="1" latinLnBrk="0" hangingPunct="1">
                        <a:defRPr sz="1800" kern="1200">
                          <a:solidFill>
                            <a:schemeClr val="dk1"/>
                          </a:solidFill>
                          <a:latin typeface="Calibri"/>
                          <a:ea typeface=""/>
                          <a:cs typeface=""/>
                        </a:defRPr>
                      </a:lvl7pPr>
                      <a:lvl8pPr marL="3200400" algn="l" defTabSz="457200" rtl="0" eaLnBrk="1" latinLnBrk="0" hangingPunct="1">
                        <a:defRPr sz="1800" kern="1200">
                          <a:solidFill>
                            <a:schemeClr val="dk1"/>
                          </a:solidFill>
                          <a:latin typeface="Calibri"/>
                          <a:ea typeface=""/>
                          <a:cs typeface=""/>
                        </a:defRPr>
                      </a:lvl8pPr>
                      <a:lvl9pPr marL="3657600" algn="l" defTabSz="457200" rtl="0" eaLnBrk="1" latinLnBrk="0" hangingPunct="1">
                        <a:defRPr sz="1800" kern="1200">
                          <a:solidFill>
                            <a:schemeClr val="dk1"/>
                          </a:solidFill>
                          <a:latin typeface="Calibri"/>
                          <a:ea typeface=""/>
                          <a:cs typeface=""/>
                        </a:defRPr>
                      </a:lvl9pPr>
                    </a:lstStyle>
                    <a:p>
                      <a:r>
                        <a:rPr lang="en-US" sz="1400" dirty="0" smtClean="0"/>
                        <a:t>Lumwana</a:t>
                      </a:r>
                      <a:endParaRPr lang="en-US" sz="1400" dirty="0"/>
                    </a:p>
                  </a:txBody>
                  <a:tcPr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CBEBD">
                        <a:tint val="20000"/>
                      </a:srgbClr>
                    </a:solidFill>
                  </a:tcPr>
                </a:tc>
              </a:tr>
              <a:tr h="370840">
                <a:tc rowSpan="2">
                  <a:txBody>
                    <a:bodyPr/>
                    <a:lstStyle>
                      <a:lvl1pPr marL="0" algn="l" defTabSz="457200" rtl="0" eaLnBrk="1" latinLnBrk="0" hangingPunct="1">
                        <a:defRPr sz="1800" kern="1200">
                          <a:solidFill>
                            <a:schemeClr val="dk1"/>
                          </a:solidFill>
                          <a:latin typeface="Calibri"/>
                          <a:ea typeface=""/>
                          <a:cs typeface=""/>
                        </a:defRPr>
                      </a:lvl1pPr>
                      <a:lvl2pPr marL="457200" algn="l" defTabSz="457200" rtl="0" eaLnBrk="1" latinLnBrk="0" hangingPunct="1">
                        <a:defRPr sz="1800" kern="1200">
                          <a:solidFill>
                            <a:schemeClr val="dk1"/>
                          </a:solidFill>
                          <a:latin typeface="Calibri"/>
                          <a:ea typeface=""/>
                          <a:cs typeface=""/>
                        </a:defRPr>
                      </a:lvl2pPr>
                      <a:lvl3pPr marL="914400" algn="l" defTabSz="457200" rtl="0" eaLnBrk="1" latinLnBrk="0" hangingPunct="1">
                        <a:defRPr sz="1800" kern="1200">
                          <a:solidFill>
                            <a:schemeClr val="dk1"/>
                          </a:solidFill>
                          <a:latin typeface="Calibri"/>
                          <a:ea typeface=""/>
                          <a:cs typeface=""/>
                        </a:defRPr>
                      </a:lvl3pPr>
                      <a:lvl4pPr marL="1371600" algn="l" defTabSz="457200" rtl="0" eaLnBrk="1" latinLnBrk="0" hangingPunct="1">
                        <a:defRPr sz="1800" kern="1200">
                          <a:solidFill>
                            <a:schemeClr val="dk1"/>
                          </a:solidFill>
                          <a:latin typeface="Calibri"/>
                          <a:ea typeface=""/>
                          <a:cs typeface=""/>
                        </a:defRPr>
                      </a:lvl4pPr>
                      <a:lvl5pPr marL="1828800" algn="l" defTabSz="457200" rtl="0" eaLnBrk="1" latinLnBrk="0" hangingPunct="1">
                        <a:defRPr sz="1800" kern="1200">
                          <a:solidFill>
                            <a:schemeClr val="dk1"/>
                          </a:solidFill>
                          <a:latin typeface="Calibri"/>
                          <a:ea typeface=""/>
                          <a:cs typeface=""/>
                        </a:defRPr>
                      </a:lvl5pPr>
                      <a:lvl6pPr marL="2286000" algn="l" defTabSz="457200" rtl="0" eaLnBrk="1" latinLnBrk="0" hangingPunct="1">
                        <a:defRPr sz="1800" kern="1200">
                          <a:solidFill>
                            <a:schemeClr val="dk1"/>
                          </a:solidFill>
                          <a:latin typeface="Calibri"/>
                          <a:ea typeface=""/>
                          <a:cs typeface=""/>
                        </a:defRPr>
                      </a:lvl6pPr>
                      <a:lvl7pPr marL="2743200" algn="l" defTabSz="457200" rtl="0" eaLnBrk="1" latinLnBrk="0" hangingPunct="1">
                        <a:defRPr sz="1800" kern="1200">
                          <a:solidFill>
                            <a:schemeClr val="dk1"/>
                          </a:solidFill>
                          <a:latin typeface="Calibri"/>
                          <a:ea typeface=""/>
                          <a:cs typeface=""/>
                        </a:defRPr>
                      </a:lvl7pPr>
                      <a:lvl8pPr marL="3200400" algn="l" defTabSz="457200" rtl="0" eaLnBrk="1" latinLnBrk="0" hangingPunct="1">
                        <a:defRPr sz="1800" kern="1200">
                          <a:solidFill>
                            <a:schemeClr val="dk1"/>
                          </a:solidFill>
                          <a:latin typeface="Calibri"/>
                          <a:ea typeface=""/>
                          <a:cs typeface=""/>
                        </a:defRPr>
                      </a:lvl8pPr>
                      <a:lvl9pPr marL="3657600" algn="l" defTabSz="457200" rtl="0" eaLnBrk="1" latinLnBrk="0" hangingPunct="1">
                        <a:defRPr sz="1800" kern="1200">
                          <a:solidFill>
                            <a:schemeClr val="dk1"/>
                          </a:solidFill>
                          <a:latin typeface="Calibri"/>
                          <a:ea typeface=""/>
                          <a:cs typeface=""/>
                        </a:defRPr>
                      </a:lvl9pPr>
                    </a:lstStyle>
                    <a:p>
                      <a:pPr marL="342900" indent="-342900">
                        <a:buFont typeface="+mj-lt"/>
                        <a:buAutoNum type="arabicPeriod" startAt="4"/>
                      </a:pPr>
                      <a:r>
                        <a:rPr lang="en-US" sz="1400" dirty="0" smtClean="0"/>
                        <a:t>Poor</a:t>
                      </a:r>
                      <a:r>
                        <a:rPr lang="en-US" sz="1400" baseline="0" dirty="0" smtClean="0"/>
                        <a:t> Peoples’ Process on Housing and Poverty in Zambia (5 demos)</a:t>
                      </a:r>
                      <a:endParaRPr lang="en-US" sz="1400" dirty="0"/>
                    </a:p>
                  </a:txBody>
                  <a:tcPr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CBEBD">
                        <a:tint val="40000"/>
                      </a:srgbClr>
                    </a:solidFill>
                  </a:tcPr>
                </a:tc>
                <a:tc>
                  <a:txBody>
                    <a:bodyPr/>
                    <a:lstStyle>
                      <a:lvl1pPr marL="0" algn="l" defTabSz="457200" rtl="0" eaLnBrk="1" latinLnBrk="0" hangingPunct="1">
                        <a:defRPr sz="1800" kern="1200">
                          <a:solidFill>
                            <a:schemeClr val="dk1"/>
                          </a:solidFill>
                          <a:latin typeface="Calibri"/>
                          <a:ea typeface=""/>
                          <a:cs typeface=""/>
                        </a:defRPr>
                      </a:lvl1pPr>
                      <a:lvl2pPr marL="457200" algn="l" defTabSz="457200" rtl="0" eaLnBrk="1" latinLnBrk="0" hangingPunct="1">
                        <a:defRPr sz="1800" kern="1200">
                          <a:solidFill>
                            <a:schemeClr val="dk1"/>
                          </a:solidFill>
                          <a:latin typeface="Calibri"/>
                          <a:ea typeface=""/>
                          <a:cs typeface=""/>
                        </a:defRPr>
                      </a:lvl2pPr>
                      <a:lvl3pPr marL="914400" algn="l" defTabSz="457200" rtl="0" eaLnBrk="1" latinLnBrk="0" hangingPunct="1">
                        <a:defRPr sz="1800" kern="1200">
                          <a:solidFill>
                            <a:schemeClr val="dk1"/>
                          </a:solidFill>
                          <a:latin typeface="Calibri"/>
                          <a:ea typeface=""/>
                          <a:cs typeface=""/>
                        </a:defRPr>
                      </a:lvl3pPr>
                      <a:lvl4pPr marL="1371600" algn="l" defTabSz="457200" rtl="0" eaLnBrk="1" latinLnBrk="0" hangingPunct="1">
                        <a:defRPr sz="1800" kern="1200">
                          <a:solidFill>
                            <a:schemeClr val="dk1"/>
                          </a:solidFill>
                          <a:latin typeface="Calibri"/>
                          <a:ea typeface=""/>
                          <a:cs typeface=""/>
                        </a:defRPr>
                      </a:lvl4pPr>
                      <a:lvl5pPr marL="1828800" algn="l" defTabSz="457200" rtl="0" eaLnBrk="1" latinLnBrk="0" hangingPunct="1">
                        <a:defRPr sz="1800" kern="1200">
                          <a:solidFill>
                            <a:schemeClr val="dk1"/>
                          </a:solidFill>
                          <a:latin typeface="Calibri"/>
                          <a:ea typeface=""/>
                          <a:cs typeface=""/>
                        </a:defRPr>
                      </a:lvl5pPr>
                      <a:lvl6pPr marL="2286000" algn="l" defTabSz="457200" rtl="0" eaLnBrk="1" latinLnBrk="0" hangingPunct="1">
                        <a:defRPr sz="1800" kern="1200">
                          <a:solidFill>
                            <a:schemeClr val="dk1"/>
                          </a:solidFill>
                          <a:latin typeface="Calibri"/>
                          <a:ea typeface=""/>
                          <a:cs typeface=""/>
                        </a:defRPr>
                      </a:lvl6pPr>
                      <a:lvl7pPr marL="2743200" algn="l" defTabSz="457200" rtl="0" eaLnBrk="1" latinLnBrk="0" hangingPunct="1">
                        <a:defRPr sz="1800" kern="1200">
                          <a:solidFill>
                            <a:schemeClr val="dk1"/>
                          </a:solidFill>
                          <a:latin typeface="Calibri"/>
                          <a:ea typeface=""/>
                          <a:cs typeface=""/>
                        </a:defRPr>
                      </a:lvl7pPr>
                      <a:lvl8pPr marL="3200400" algn="l" defTabSz="457200" rtl="0" eaLnBrk="1" latinLnBrk="0" hangingPunct="1">
                        <a:defRPr sz="1800" kern="1200">
                          <a:solidFill>
                            <a:schemeClr val="dk1"/>
                          </a:solidFill>
                          <a:latin typeface="Calibri"/>
                          <a:ea typeface=""/>
                          <a:cs typeface=""/>
                        </a:defRPr>
                      </a:lvl8pPr>
                      <a:lvl9pPr marL="3657600" algn="l" defTabSz="457200" rtl="0" eaLnBrk="1" latinLnBrk="0" hangingPunct="1">
                        <a:defRPr sz="1800" kern="1200">
                          <a:solidFill>
                            <a:schemeClr val="dk1"/>
                          </a:solidFill>
                          <a:latin typeface="Calibri"/>
                          <a:ea typeface=""/>
                          <a:cs typeface=""/>
                        </a:defRPr>
                      </a:lvl9pPr>
                    </a:lstStyle>
                    <a:p>
                      <a:r>
                        <a:rPr lang="en-US" sz="1400" dirty="0" smtClean="0"/>
                        <a:t>Low Income Construction</a:t>
                      </a:r>
                      <a:endParaRPr lang="en-US" sz="1400" dirty="0"/>
                    </a:p>
                  </a:txBody>
                  <a:tcPr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CBEBD">
                        <a:tint val="40000"/>
                      </a:srgbClr>
                    </a:solidFill>
                  </a:tcPr>
                </a:tc>
                <a:tc>
                  <a:txBody>
                    <a:bodyPr/>
                    <a:lstStyle>
                      <a:lvl1pPr marL="0" algn="l" defTabSz="457200" rtl="0" eaLnBrk="1" latinLnBrk="0" hangingPunct="1">
                        <a:defRPr sz="1800" kern="1200">
                          <a:solidFill>
                            <a:schemeClr val="dk1"/>
                          </a:solidFill>
                          <a:latin typeface="Calibri"/>
                          <a:ea typeface=""/>
                          <a:cs typeface=""/>
                        </a:defRPr>
                      </a:lvl1pPr>
                      <a:lvl2pPr marL="457200" algn="l" defTabSz="457200" rtl="0" eaLnBrk="1" latinLnBrk="0" hangingPunct="1">
                        <a:defRPr sz="1800" kern="1200">
                          <a:solidFill>
                            <a:schemeClr val="dk1"/>
                          </a:solidFill>
                          <a:latin typeface="Calibri"/>
                          <a:ea typeface=""/>
                          <a:cs typeface=""/>
                        </a:defRPr>
                      </a:lvl2pPr>
                      <a:lvl3pPr marL="914400" algn="l" defTabSz="457200" rtl="0" eaLnBrk="1" latinLnBrk="0" hangingPunct="1">
                        <a:defRPr sz="1800" kern="1200">
                          <a:solidFill>
                            <a:schemeClr val="dk1"/>
                          </a:solidFill>
                          <a:latin typeface="Calibri"/>
                          <a:ea typeface=""/>
                          <a:cs typeface=""/>
                        </a:defRPr>
                      </a:lvl3pPr>
                      <a:lvl4pPr marL="1371600" algn="l" defTabSz="457200" rtl="0" eaLnBrk="1" latinLnBrk="0" hangingPunct="1">
                        <a:defRPr sz="1800" kern="1200">
                          <a:solidFill>
                            <a:schemeClr val="dk1"/>
                          </a:solidFill>
                          <a:latin typeface="Calibri"/>
                          <a:ea typeface=""/>
                          <a:cs typeface=""/>
                        </a:defRPr>
                      </a:lvl4pPr>
                      <a:lvl5pPr marL="1828800" algn="l" defTabSz="457200" rtl="0" eaLnBrk="1" latinLnBrk="0" hangingPunct="1">
                        <a:defRPr sz="1800" kern="1200">
                          <a:solidFill>
                            <a:schemeClr val="dk1"/>
                          </a:solidFill>
                          <a:latin typeface="Calibri"/>
                          <a:ea typeface=""/>
                          <a:cs typeface=""/>
                        </a:defRPr>
                      </a:lvl5pPr>
                      <a:lvl6pPr marL="2286000" algn="l" defTabSz="457200" rtl="0" eaLnBrk="1" latinLnBrk="0" hangingPunct="1">
                        <a:defRPr sz="1800" kern="1200">
                          <a:solidFill>
                            <a:schemeClr val="dk1"/>
                          </a:solidFill>
                          <a:latin typeface="Calibri"/>
                          <a:ea typeface=""/>
                          <a:cs typeface=""/>
                        </a:defRPr>
                      </a:lvl6pPr>
                      <a:lvl7pPr marL="2743200" algn="l" defTabSz="457200" rtl="0" eaLnBrk="1" latinLnBrk="0" hangingPunct="1">
                        <a:defRPr sz="1800" kern="1200">
                          <a:solidFill>
                            <a:schemeClr val="dk1"/>
                          </a:solidFill>
                          <a:latin typeface="Calibri"/>
                          <a:ea typeface=""/>
                          <a:cs typeface=""/>
                        </a:defRPr>
                      </a:lvl7pPr>
                      <a:lvl8pPr marL="3200400" algn="l" defTabSz="457200" rtl="0" eaLnBrk="1" latinLnBrk="0" hangingPunct="1">
                        <a:defRPr sz="1800" kern="1200">
                          <a:solidFill>
                            <a:schemeClr val="dk1"/>
                          </a:solidFill>
                          <a:latin typeface="Calibri"/>
                          <a:ea typeface=""/>
                          <a:cs typeface=""/>
                        </a:defRPr>
                      </a:lvl8pPr>
                      <a:lvl9pPr marL="3657600" algn="l" defTabSz="457200" rtl="0" eaLnBrk="1" latinLnBrk="0" hangingPunct="1">
                        <a:defRPr sz="1800" kern="1200">
                          <a:solidFill>
                            <a:schemeClr val="dk1"/>
                          </a:solidFill>
                          <a:latin typeface="Calibri"/>
                          <a:ea typeface=""/>
                          <a:cs typeface=""/>
                        </a:defRPr>
                      </a:lvl9pPr>
                    </a:lstStyle>
                    <a:p>
                      <a:r>
                        <a:rPr lang="en-US" sz="1400" dirty="0" smtClean="0"/>
                        <a:t>xxx</a:t>
                      </a:r>
                      <a:endParaRPr lang="en-US" sz="1400" dirty="0"/>
                    </a:p>
                  </a:txBody>
                  <a:tcPr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CBEBD">
                        <a:tint val="40000"/>
                      </a:srgbClr>
                    </a:solidFill>
                  </a:tcPr>
                </a:tc>
                <a:tc>
                  <a:txBody>
                    <a:bodyPr/>
                    <a:lstStyle>
                      <a:lvl1pPr marL="0" algn="l" defTabSz="457200" rtl="0" eaLnBrk="1" latinLnBrk="0" hangingPunct="1">
                        <a:defRPr sz="1800" kern="1200">
                          <a:solidFill>
                            <a:schemeClr val="dk1"/>
                          </a:solidFill>
                          <a:latin typeface="Calibri"/>
                          <a:ea typeface=""/>
                          <a:cs typeface=""/>
                        </a:defRPr>
                      </a:lvl1pPr>
                      <a:lvl2pPr marL="457200" algn="l" defTabSz="457200" rtl="0" eaLnBrk="1" latinLnBrk="0" hangingPunct="1">
                        <a:defRPr sz="1800" kern="1200">
                          <a:solidFill>
                            <a:schemeClr val="dk1"/>
                          </a:solidFill>
                          <a:latin typeface="Calibri"/>
                          <a:ea typeface=""/>
                          <a:cs typeface=""/>
                        </a:defRPr>
                      </a:lvl2pPr>
                      <a:lvl3pPr marL="914400" algn="l" defTabSz="457200" rtl="0" eaLnBrk="1" latinLnBrk="0" hangingPunct="1">
                        <a:defRPr sz="1800" kern="1200">
                          <a:solidFill>
                            <a:schemeClr val="dk1"/>
                          </a:solidFill>
                          <a:latin typeface="Calibri"/>
                          <a:ea typeface=""/>
                          <a:cs typeface=""/>
                        </a:defRPr>
                      </a:lvl3pPr>
                      <a:lvl4pPr marL="1371600" algn="l" defTabSz="457200" rtl="0" eaLnBrk="1" latinLnBrk="0" hangingPunct="1">
                        <a:defRPr sz="1800" kern="1200">
                          <a:solidFill>
                            <a:schemeClr val="dk1"/>
                          </a:solidFill>
                          <a:latin typeface="Calibri"/>
                          <a:ea typeface=""/>
                          <a:cs typeface=""/>
                        </a:defRPr>
                      </a:lvl4pPr>
                      <a:lvl5pPr marL="1828800" algn="l" defTabSz="457200" rtl="0" eaLnBrk="1" latinLnBrk="0" hangingPunct="1">
                        <a:defRPr sz="1800" kern="1200">
                          <a:solidFill>
                            <a:schemeClr val="dk1"/>
                          </a:solidFill>
                          <a:latin typeface="Calibri"/>
                          <a:ea typeface=""/>
                          <a:cs typeface=""/>
                        </a:defRPr>
                      </a:lvl5pPr>
                      <a:lvl6pPr marL="2286000" algn="l" defTabSz="457200" rtl="0" eaLnBrk="1" latinLnBrk="0" hangingPunct="1">
                        <a:defRPr sz="1800" kern="1200">
                          <a:solidFill>
                            <a:schemeClr val="dk1"/>
                          </a:solidFill>
                          <a:latin typeface="Calibri"/>
                          <a:ea typeface=""/>
                          <a:cs typeface=""/>
                        </a:defRPr>
                      </a:lvl6pPr>
                      <a:lvl7pPr marL="2743200" algn="l" defTabSz="457200" rtl="0" eaLnBrk="1" latinLnBrk="0" hangingPunct="1">
                        <a:defRPr sz="1800" kern="1200">
                          <a:solidFill>
                            <a:schemeClr val="dk1"/>
                          </a:solidFill>
                          <a:latin typeface="Calibri"/>
                          <a:ea typeface=""/>
                          <a:cs typeface=""/>
                        </a:defRPr>
                      </a:lvl7pPr>
                      <a:lvl8pPr marL="3200400" algn="l" defTabSz="457200" rtl="0" eaLnBrk="1" latinLnBrk="0" hangingPunct="1">
                        <a:defRPr sz="1800" kern="1200">
                          <a:solidFill>
                            <a:schemeClr val="dk1"/>
                          </a:solidFill>
                          <a:latin typeface="Calibri"/>
                          <a:ea typeface=""/>
                          <a:cs typeface=""/>
                        </a:defRPr>
                      </a:lvl8pPr>
                      <a:lvl9pPr marL="3657600" algn="l" defTabSz="457200" rtl="0" eaLnBrk="1" latinLnBrk="0" hangingPunct="1">
                        <a:defRPr sz="1800" kern="1200">
                          <a:solidFill>
                            <a:schemeClr val="dk1"/>
                          </a:solidFill>
                          <a:latin typeface="Calibri"/>
                          <a:ea typeface=""/>
                          <a:cs typeface=""/>
                        </a:defRPr>
                      </a:lvl9pPr>
                    </a:lstStyle>
                    <a:p>
                      <a:r>
                        <a:rPr lang="en-US" sz="1400" dirty="0" smtClean="0"/>
                        <a:t>Lusaka,</a:t>
                      </a:r>
                      <a:r>
                        <a:rPr lang="en-US" sz="1400" baseline="0" dirty="0" smtClean="0"/>
                        <a:t> </a:t>
                      </a:r>
                      <a:r>
                        <a:rPr lang="en-US" sz="1400" dirty="0" smtClean="0"/>
                        <a:t>Ndola,</a:t>
                      </a:r>
                    </a:p>
                    <a:p>
                      <a:r>
                        <a:rPr lang="en-US" sz="1400" dirty="0" smtClean="0"/>
                        <a:t>Kitwe</a:t>
                      </a:r>
                      <a:endParaRPr lang="en-US" sz="1400" dirty="0"/>
                    </a:p>
                  </a:txBody>
                  <a:tcPr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CBEBD">
                        <a:tint val="40000"/>
                      </a:srgbClr>
                    </a:solidFill>
                  </a:tcPr>
                </a:tc>
              </a:tr>
              <a:tr h="370840">
                <a:tc vMerge="1">
                  <a:txBody>
                    <a:bodyPr/>
                    <a:lstStyle/>
                    <a:p>
                      <a:endParaRPr lang="en-US" sz="1400" dirty="0"/>
                    </a:p>
                  </a:txBody>
                  <a:tcPr anchor="ctr"/>
                </a:tc>
                <a:tc>
                  <a:txBody>
                    <a:bodyPr/>
                    <a:lstStyle>
                      <a:lvl1pPr marL="0" algn="l" defTabSz="457200" rtl="0" eaLnBrk="1" latinLnBrk="0" hangingPunct="1">
                        <a:defRPr sz="1800" kern="1200">
                          <a:solidFill>
                            <a:schemeClr val="dk1"/>
                          </a:solidFill>
                          <a:latin typeface="Calibri"/>
                          <a:ea typeface=""/>
                          <a:cs typeface=""/>
                        </a:defRPr>
                      </a:lvl1pPr>
                      <a:lvl2pPr marL="457200" algn="l" defTabSz="457200" rtl="0" eaLnBrk="1" latinLnBrk="0" hangingPunct="1">
                        <a:defRPr sz="1800" kern="1200">
                          <a:solidFill>
                            <a:schemeClr val="dk1"/>
                          </a:solidFill>
                          <a:latin typeface="Calibri"/>
                          <a:ea typeface=""/>
                          <a:cs typeface=""/>
                        </a:defRPr>
                      </a:lvl2pPr>
                      <a:lvl3pPr marL="914400" algn="l" defTabSz="457200" rtl="0" eaLnBrk="1" latinLnBrk="0" hangingPunct="1">
                        <a:defRPr sz="1800" kern="1200">
                          <a:solidFill>
                            <a:schemeClr val="dk1"/>
                          </a:solidFill>
                          <a:latin typeface="Calibri"/>
                          <a:ea typeface=""/>
                          <a:cs typeface=""/>
                        </a:defRPr>
                      </a:lvl3pPr>
                      <a:lvl4pPr marL="1371600" algn="l" defTabSz="457200" rtl="0" eaLnBrk="1" latinLnBrk="0" hangingPunct="1">
                        <a:defRPr sz="1800" kern="1200">
                          <a:solidFill>
                            <a:schemeClr val="dk1"/>
                          </a:solidFill>
                          <a:latin typeface="Calibri"/>
                          <a:ea typeface=""/>
                          <a:cs typeface=""/>
                        </a:defRPr>
                      </a:lvl4pPr>
                      <a:lvl5pPr marL="1828800" algn="l" defTabSz="457200" rtl="0" eaLnBrk="1" latinLnBrk="0" hangingPunct="1">
                        <a:defRPr sz="1800" kern="1200">
                          <a:solidFill>
                            <a:schemeClr val="dk1"/>
                          </a:solidFill>
                          <a:latin typeface="Calibri"/>
                          <a:ea typeface=""/>
                          <a:cs typeface=""/>
                        </a:defRPr>
                      </a:lvl5pPr>
                      <a:lvl6pPr marL="2286000" algn="l" defTabSz="457200" rtl="0" eaLnBrk="1" latinLnBrk="0" hangingPunct="1">
                        <a:defRPr sz="1800" kern="1200">
                          <a:solidFill>
                            <a:schemeClr val="dk1"/>
                          </a:solidFill>
                          <a:latin typeface="Calibri"/>
                          <a:ea typeface=""/>
                          <a:cs typeface=""/>
                        </a:defRPr>
                      </a:lvl6pPr>
                      <a:lvl7pPr marL="2743200" algn="l" defTabSz="457200" rtl="0" eaLnBrk="1" latinLnBrk="0" hangingPunct="1">
                        <a:defRPr sz="1800" kern="1200">
                          <a:solidFill>
                            <a:schemeClr val="dk1"/>
                          </a:solidFill>
                          <a:latin typeface="Calibri"/>
                          <a:ea typeface=""/>
                          <a:cs typeface=""/>
                        </a:defRPr>
                      </a:lvl7pPr>
                      <a:lvl8pPr marL="3200400" algn="l" defTabSz="457200" rtl="0" eaLnBrk="1" latinLnBrk="0" hangingPunct="1">
                        <a:defRPr sz="1800" kern="1200">
                          <a:solidFill>
                            <a:schemeClr val="dk1"/>
                          </a:solidFill>
                          <a:latin typeface="Calibri"/>
                          <a:ea typeface=""/>
                          <a:cs typeface=""/>
                        </a:defRPr>
                      </a:lvl8pPr>
                      <a:lvl9pPr marL="3657600" algn="l" defTabSz="457200" rtl="0" eaLnBrk="1" latinLnBrk="0" hangingPunct="1">
                        <a:defRPr sz="1800" kern="1200">
                          <a:solidFill>
                            <a:schemeClr val="dk1"/>
                          </a:solidFill>
                          <a:latin typeface="Calibri"/>
                          <a:ea typeface=""/>
                          <a:cs typeface=""/>
                        </a:defRPr>
                      </a:lvl9pPr>
                    </a:lstStyle>
                    <a:p>
                      <a:r>
                        <a:rPr lang="en-US" sz="1400" dirty="0" smtClean="0"/>
                        <a:t>Low Income Retrofitting</a:t>
                      </a:r>
                      <a:endParaRPr lang="en-US" sz="1400" dirty="0"/>
                    </a:p>
                  </a:txBody>
                  <a:tcPr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CBEBD">
                        <a:tint val="20000"/>
                      </a:srgbClr>
                    </a:solidFill>
                  </a:tcPr>
                </a:tc>
                <a:tc>
                  <a:txBody>
                    <a:bodyPr/>
                    <a:lstStyle>
                      <a:lvl1pPr marL="0" algn="l" defTabSz="457200" rtl="0" eaLnBrk="1" latinLnBrk="0" hangingPunct="1">
                        <a:defRPr sz="1800" kern="1200">
                          <a:solidFill>
                            <a:schemeClr val="dk1"/>
                          </a:solidFill>
                          <a:latin typeface="Calibri"/>
                          <a:ea typeface=""/>
                          <a:cs typeface=""/>
                        </a:defRPr>
                      </a:lvl1pPr>
                      <a:lvl2pPr marL="457200" algn="l" defTabSz="457200" rtl="0" eaLnBrk="1" latinLnBrk="0" hangingPunct="1">
                        <a:defRPr sz="1800" kern="1200">
                          <a:solidFill>
                            <a:schemeClr val="dk1"/>
                          </a:solidFill>
                          <a:latin typeface="Calibri"/>
                          <a:ea typeface=""/>
                          <a:cs typeface=""/>
                        </a:defRPr>
                      </a:lvl2pPr>
                      <a:lvl3pPr marL="914400" algn="l" defTabSz="457200" rtl="0" eaLnBrk="1" latinLnBrk="0" hangingPunct="1">
                        <a:defRPr sz="1800" kern="1200">
                          <a:solidFill>
                            <a:schemeClr val="dk1"/>
                          </a:solidFill>
                          <a:latin typeface="Calibri"/>
                          <a:ea typeface=""/>
                          <a:cs typeface=""/>
                        </a:defRPr>
                      </a:lvl3pPr>
                      <a:lvl4pPr marL="1371600" algn="l" defTabSz="457200" rtl="0" eaLnBrk="1" latinLnBrk="0" hangingPunct="1">
                        <a:defRPr sz="1800" kern="1200">
                          <a:solidFill>
                            <a:schemeClr val="dk1"/>
                          </a:solidFill>
                          <a:latin typeface="Calibri"/>
                          <a:ea typeface=""/>
                          <a:cs typeface=""/>
                        </a:defRPr>
                      </a:lvl4pPr>
                      <a:lvl5pPr marL="1828800" algn="l" defTabSz="457200" rtl="0" eaLnBrk="1" latinLnBrk="0" hangingPunct="1">
                        <a:defRPr sz="1800" kern="1200">
                          <a:solidFill>
                            <a:schemeClr val="dk1"/>
                          </a:solidFill>
                          <a:latin typeface="Calibri"/>
                          <a:ea typeface=""/>
                          <a:cs typeface=""/>
                        </a:defRPr>
                      </a:lvl5pPr>
                      <a:lvl6pPr marL="2286000" algn="l" defTabSz="457200" rtl="0" eaLnBrk="1" latinLnBrk="0" hangingPunct="1">
                        <a:defRPr sz="1800" kern="1200">
                          <a:solidFill>
                            <a:schemeClr val="dk1"/>
                          </a:solidFill>
                          <a:latin typeface="Calibri"/>
                          <a:ea typeface=""/>
                          <a:cs typeface=""/>
                        </a:defRPr>
                      </a:lvl6pPr>
                      <a:lvl7pPr marL="2743200" algn="l" defTabSz="457200" rtl="0" eaLnBrk="1" latinLnBrk="0" hangingPunct="1">
                        <a:defRPr sz="1800" kern="1200">
                          <a:solidFill>
                            <a:schemeClr val="dk1"/>
                          </a:solidFill>
                          <a:latin typeface="Calibri"/>
                          <a:ea typeface=""/>
                          <a:cs typeface=""/>
                        </a:defRPr>
                      </a:lvl7pPr>
                      <a:lvl8pPr marL="3200400" algn="l" defTabSz="457200" rtl="0" eaLnBrk="1" latinLnBrk="0" hangingPunct="1">
                        <a:defRPr sz="1800" kern="1200">
                          <a:solidFill>
                            <a:schemeClr val="dk1"/>
                          </a:solidFill>
                          <a:latin typeface="Calibri"/>
                          <a:ea typeface=""/>
                          <a:cs typeface=""/>
                        </a:defRPr>
                      </a:lvl8pPr>
                      <a:lvl9pPr marL="3657600" algn="l" defTabSz="457200" rtl="0" eaLnBrk="1" latinLnBrk="0" hangingPunct="1">
                        <a:defRPr sz="1800" kern="1200">
                          <a:solidFill>
                            <a:schemeClr val="dk1"/>
                          </a:solidFill>
                          <a:latin typeface="Calibri"/>
                          <a:ea typeface=""/>
                          <a:cs typeface=""/>
                        </a:defRPr>
                      </a:lvl9pPr>
                    </a:lstStyle>
                    <a:p>
                      <a:r>
                        <a:rPr lang="en-US" sz="1400" dirty="0" smtClean="0"/>
                        <a:t>8 +</a:t>
                      </a:r>
                      <a:r>
                        <a:rPr lang="en-US" sz="1400" baseline="0" dirty="0" smtClean="0"/>
                        <a:t> xxx</a:t>
                      </a:r>
                      <a:endParaRPr lang="en-US" sz="1400" dirty="0"/>
                    </a:p>
                  </a:txBody>
                  <a:tcPr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CBEBD">
                        <a:tint val="20000"/>
                      </a:srgbClr>
                    </a:solidFill>
                  </a:tcPr>
                </a:tc>
                <a:tc>
                  <a:txBody>
                    <a:bodyPr/>
                    <a:lstStyle>
                      <a:lvl1pPr marL="0" algn="l" defTabSz="457200" rtl="0" eaLnBrk="1" latinLnBrk="0" hangingPunct="1">
                        <a:defRPr sz="1800" kern="1200">
                          <a:solidFill>
                            <a:schemeClr val="dk1"/>
                          </a:solidFill>
                          <a:latin typeface="Calibri"/>
                          <a:ea typeface=""/>
                          <a:cs typeface=""/>
                        </a:defRPr>
                      </a:lvl1pPr>
                      <a:lvl2pPr marL="457200" algn="l" defTabSz="457200" rtl="0" eaLnBrk="1" latinLnBrk="0" hangingPunct="1">
                        <a:defRPr sz="1800" kern="1200">
                          <a:solidFill>
                            <a:schemeClr val="dk1"/>
                          </a:solidFill>
                          <a:latin typeface="Calibri"/>
                          <a:ea typeface=""/>
                          <a:cs typeface=""/>
                        </a:defRPr>
                      </a:lvl2pPr>
                      <a:lvl3pPr marL="914400" algn="l" defTabSz="457200" rtl="0" eaLnBrk="1" latinLnBrk="0" hangingPunct="1">
                        <a:defRPr sz="1800" kern="1200">
                          <a:solidFill>
                            <a:schemeClr val="dk1"/>
                          </a:solidFill>
                          <a:latin typeface="Calibri"/>
                          <a:ea typeface=""/>
                          <a:cs typeface=""/>
                        </a:defRPr>
                      </a:lvl3pPr>
                      <a:lvl4pPr marL="1371600" algn="l" defTabSz="457200" rtl="0" eaLnBrk="1" latinLnBrk="0" hangingPunct="1">
                        <a:defRPr sz="1800" kern="1200">
                          <a:solidFill>
                            <a:schemeClr val="dk1"/>
                          </a:solidFill>
                          <a:latin typeface="Calibri"/>
                          <a:ea typeface=""/>
                          <a:cs typeface=""/>
                        </a:defRPr>
                      </a:lvl4pPr>
                      <a:lvl5pPr marL="1828800" algn="l" defTabSz="457200" rtl="0" eaLnBrk="1" latinLnBrk="0" hangingPunct="1">
                        <a:defRPr sz="1800" kern="1200">
                          <a:solidFill>
                            <a:schemeClr val="dk1"/>
                          </a:solidFill>
                          <a:latin typeface="Calibri"/>
                          <a:ea typeface=""/>
                          <a:cs typeface=""/>
                        </a:defRPr>
                      </a:lvl5pPr>
                      <a:lvl6pPr marL="2286000" algn="l" defTabSz="457200" rtl="0" eaLnBrk="1" latinLnBrk="0" hangingPunct="1">
                        <a:defRPr sz="1800" kern="1200">
                          <a:solidFill>
                            <a:schemeClr val="dk1"/>
                          </a:solidFill>
                          <a:latin typeface="Calibri"/>
                          <a:ea typeface=""/>
                          <a:cs typeface=""/>
                        </a:defRPr>
                      </a:lvl6pPr>
                      <a:lvl7pPr marL="2743200" algn="l" defTabSz="457200" rtl="0" eaLnBrk="1" latinLnBrk="0" hangingPunct="1">
                        <a:defRPr sz="1800" kern="1200">
                          <a:solidFill>
                            <a:schemeClr val="dk1"/>
                          </a:solidFill>
                          <a:latin typeface="Calibri"/>
                          <a:ea typeface=""/>
                          <a:cs typeface=""/>
                        </a:defRPr>
                      </a:lvl7pPr>
                      <a:lvl8pPr marL="3200400" algn="l" defTabSz="457200" rtl="0" eaLnBrk="1" latinLnBrk="0" hangingPunct="1">
                        <a:defRPr sz="1800" kern="1200">
                          <a:solidFill>
                            <a:schemeClr val="dk1"/>
                          </a:solidFill>
                          <a:latin typeface="Calibri"/>
                          <a:ea typeface=""/>
                          <a:cs typeface=""/>
                        </a:defRPr>
                      </a:lvl8pPr>
                      <a:lvl9pPr marL="3657600" algn="l" defTabSz="457200" rtl="0" eaLnBrk="1" latinLnBrk="0" hangingPunct="1">
                        <a:defRPr sz="1800" kern="1200">
                          <a:solidFill>
                            <a:schemeClr val="dk1"/>
                          </a:solidFill>
                          <a:latin typeface="Calibri"/>
                          <a:ea typeface=""/>
                          <a:cs typeface=""/>
                        </a:defRPr>
                      </a:lvl9pPr>
                    </a:lstStyle>
                    <a:p>
                      <a:r>
                        <a:rPr lang="en-US" sz="1400" dirty="0" smtClean="0"/>
                        <a:t>Lusaka,</a:t>
                      </a:r>
                      <a:r>
                        <a:rPr lang="en-US" sz="1400" baseline="0" dirty="0" smtClean="0"/>
                        <a:t> </a:t>
                      </a:r>
                      <a:r>
                        <a:rPr lang="en-US" sz="1400" dirty="0" smtClean="0"/>
                        <a:t>Ndola</a:t>
                      </a:r>
                    </a:p>
                    <a:p>
                      <a:r>
                        <a:rPr lang="en-US" sz="1400" dirty="0" smtClean="0"/>
                        <a:t>Kitwe</a:t>
                      </a:r>
                      <a:endParaRPr lang="en-US" sz="1400" dirty="0"/>
                    </a:p>
                  </a:txBody>
                  <a:tcPr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CBEBD">
                        <a:tint val="20000"/>
                      </a:srgbClr>
                    </a:solidFill>
                  </a:tcPr>
                </a:tc>
              </a:tr>
            </a:tbl>
          </a:graphicData>
        </a:graphic>
      </p:graphicFrame>
      <p:sp>
        <p:nvSpPr>
          <p:cNvPr id="7" name="TextBox 6"/>
          <p:cNvSpPr txBox="1"/>
          <p:nvPr/>
        </p:nvSpPr>
        <p:spPr>
          <a:xfrm>
            <a:off x="683568" y="4653136"/>
            <a:ext cx="7848872" cy="1754327"/>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285750" indent="-285750">
              <a:buFont typeface="Arial"/>
              <a:buChar char="•"/>
            </a:pPr>
            <a:r>
              <a:rPr lang="en-US" sz="1800" dirty="0" smtClean="0">
                <a:latin typeface="Calibri"/>
              </a:rPr>
              <a:t>Strategic public and private sector building and skills development partnerships can unlock the housing market for sustainable construction.</a:t>
            </a:r>
          </a:p>
          <a:p>
            <a:endParaRPr lang="en-US" sz="1800" dirty="0" smtClean="0">
              <a:latin typeface="Calibri"/>
            </a:endParaRPr>
          </a:p>
          <a:p>
            <a:pPr marL="285750" indent="-285750">
              <a:buFont typeface="Arial"/>
              <a:buChar char="•"/>
            </a:pPr>
            <a:r>
              <a:rPr lang="en-US" sz="1800" dirty="0" smtClean="0">
                <a:latin typeface="Calibri"/>
              </a:rPr>
              <a:t>Demonstration units are risk incentive tool crucial for stimulating partnerships with housing developers and investors but our allocation is limited.</a:t>
            </a:r>
          </a:p>
          <a:p>
            <a:pPr marL="285750" indent="-285750">
              <a:buFont typeface="Arial"/>
              <a:buChar char="•"/>
            </a:pPr>
            <a:endParaRPr lang="en-US" sz="1800" dirty="0">
              <a:latin typeface="Calibri"/>
            </a:endParaRPr>
          </a:p>
        </p:txBody>
      </p:sp>
    </p:spTree>
    <p:extLst>
      <p:ext uri="{BB962C8B-B14F-4D97-AF65-F5344CB8AC3E}">
        <p14:creationId xmlns:p14="http://schemas.microsoft.com/office/powerpoint/2010/main" val="3384803767"/>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p:cNvSpPr txBox="1">
            <a:spLocks/>
          </p:cNvSpPr>
          <p:nvPr/>
        </p:nvSpPr>
        <p:spPr>
          <a:xfrm>
            <a:off x="457200" y="274638"/>
            <a:ext cx="8229600" cy="490066"/>
          </a:xfrm>
          <a:prstGeom prst="rect">
            <a:avLst/>
          </a:prstGeom>
        </p:spPr>
        <p:txBody>
          <a:bodyPr vert="horz" lIns="91440" tIns="45720" rIns="91440" bIns="45720" rtlCol="0" anchor="ctr">
            <a:normAutofit fontScale="900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smtClean="0">
                <a:ln>
                  <a:noFill/>
                </a:ln>
                <a:solidFill>
                  <a:srgbClr val="1A8EFF"/>
                </a:solidFill>
                <a:effectLst/>
                <a:uLnTx/>
                <a:uFillTx/>
                <a:latin typeface="Calibri"/>
              </a:rPr>
              <a:t>Affordable Housing Project</a:t>
            </a:r>
            <a:endParaRPr kumimoji="0" lang="en-US" sz="3200" b="0" i="0" u="none" strike="noStrike" kern="1200" cap="none" spc="0" normalizeH="0" baseline="0" noProof="0" dirty="0">
              <a:ln>
                <a:noFill/>
              </a:ln>
              <a:solidFill>
                <a:srgbClr val="1A8EFF"/>
              </a:solidFill>
              <a:effectLst/>
              <a:uLnTx/>
              <a:uFillTx/>
              <a:latin typeface="Calibri"/>
            </a:endParaRPr>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2800" y="834543"/>
            <a:ext cx="5791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p:cNvPicPr/>
          <p:nvPr/>
        </p:nvPicPr>
        <p:blipFill>
          <a:blip r:embed="rId3">
            <a:extLst>
              <a:ext uri="{28A0092B-C50C-407E-A947-70E740481C1C}">
                <a14:useLocalDpi xmlns:a14="http://schemas.microsoft.com/office/drawing/2010/main" val="0"/>
              </a:ext>
            </a:extLst>
          </a:blip>
          <a:srcRect/>
          <a:stretch>
            <a:fillRect/>
          </a:stretch>
        </p:blipFill>
        <p:spPr bwMode="auto">
          <a:xfrm>
            <a:off x="251520" y="1268760"/>
            <a:ext cx="3384376" cy="2534285"/>
          </a:xfrm>
          <a:prstGeom prst="rect">
            <a:avLst/>
          </a:prstGeom>
          <a:noFill/>
        </p:spPr>
      </p:pic>
      <p:sp>
        <p:nvSpPr>
          <p:cNvPr id="8" name="TextBox 7"/>
          <p:cNvSpPr txBox="1"/>
          <p:nvPr/>
        </p:nvSpPr>
        <p:spPr>
          <a:xfrm>
            <a:off x="179512" y="4725144"/>
            <a:ext cx="3456384" cy="1200329"/>
          </a:xfrm>
          <a:prstGeom prst="rect">
            <a:avLst/>
          </a:prstGeom>
          <a:noFill/>
        </p:spPr>
        <p:txBody>
          <a:bodyPr wrap="square" rtlCol="0">
            <a:spAutoFit/>
          </a:bodyPr>
          <a:lstStyle/>
          <a:p>
            <a:pPr marL="285750" indent="-285750">
              <a:buFont typeface="Arial"/>
              <a:buChar char="•"/>
            </a:pPr>
            <a:r>
              <a:rPr lang="en-US" dirty="0" smtClean="0">
                <a:solidFill>
                  <a:srgbClr val="3366FF"/>
                </a:solidFill>
                <a:latin typeface="Calibri"/>
              </a:rPr>
              <a:t>Good value proposition even better with additional improvements such as localizing the value chain (20 </a:t>
            </a:r>
            <a:r>
              <a:rPr lang="en-US" dirty="0" smtClean="0">
                <a:solidFill>
                  <a:srgbClr val="3366FF"/>
                </a:solidFill>
                <a:latin typeface="Wingdings"/>
                <a:ea typeface="Wingdings"/>
                <a:cs typeface="Wingdings"/>
                <a:sym typeface="Wingdings"/>
              </a:rPr>
              <a:t></a:t>
            </a:r>
            <a:r>
              <a:rPr lang="en-US" dirty="0" smtClean="0">
                <a:solidFill>
                  <a:srgbClr val="3366FF"/>
                </a:solidFill>
                <a:latin typeface="Calibri"/>
              </a:rPr>
              <a:t>70%)</a:t>
            </a:r>
            <a:endParaRPr lang="en-US" dirty="0">
              <a:solidFill>
                <a:srgbClr val="3366FF"/>
              </a:solidFill>
              <a:latin typeface="Calibri"/>
            </a:endParaRPr>
          </a:p>
        </p:txBody>
      </p:sp>
      <p:sp>
        <p:nvSpPr>
          <p:cNvPr id="9" name="TextBox 8"/>
          <p:cNvSpPr txBox="1"/>
          <p:nvPr/>
        </p:nvSpPr>
        <p:spPr>
          <a:xfrm>
            <a:off x="899592" y="3212976"/>
            <a:ext cx="936104" cy="253916"/>
          </a:xfrm>
          <a:prstGeom prst="rect">
            <a:avLst/>
          </a:prstGeom>
          <a:noFill/>
        </p:spPr>
        <p:txBody>
          <a:bodyPr wrap="square" rtlCol="0">
            <a:spAutoFit/>
          </a:bodyPr>
          <a:lstStyle/>
          <a:p>
            <a:r>
              <a:rPr lang="en-US" sz="1050" dirty="0" smtClean="0">
                <a:solidFill>
                  <a:srgbClr val="FF0000"/>
                </a:solidFill>
                <a:latin typeface="Calibri"/>
              </a:rPr>
              <a:t>Demo site</a:t>
            </a:r>
            <a:endParaRPr lang="en-US" sz="1050" dirty="0">
              <a:solidFill>
                <a:srgbClr val="FF0000"/>
              </a:solidFill>
              <a:latin typeface="Calibri"/>
            </a:endParaRPr>
          </a:p>
        </p:txBody>
      </p:sp>
      <p:sp>
        <p:nvSpPr>
          <p:cNvPr id="10" name="TextBox 9"/>
          <p:cNvSpPr txBox="1"/>
          <p:nvPr/>
        </p:nvSpPr>
        <p:spPr>
          <a:xfrm>
            <a:off x="2195736" y="3140968"/>
            <a:ext cx="1152128" cy="253916"/>
          </a:xfrm>
          <a:prstGeom prst="rect">
            <a:avLst/>
          </a:prstGeom>
          <a:noFill/>
        </p:spPr>
        <p:txBody>
          <a:bodyPr wrap="square" rtlCol="0">
            <a:spAutoFit/>
          </a:bodyPr>
          <a:lstStyle/>
          <a:p>
            <a:r>
              <a:rPr lang="en-US" sz="1050" dirty="0" smtClean="0">
                <a:solidFill>
                  <a:srgbClr val="FF0000"/>
                </a:solidFill>
                <a:latin typeface="Calibri"/>
              </a:rPr>
              <a:t>Residential site</a:t>
            </a:r>
            <a:endParaRPr lang="en-US" sz="1050" dirty="0">
              <a:solidFill>
                <a:srgbClr val="FF0000"/>
              </a:solidFill>
              <a:latin typeface="Calibri"/>
            </a:endParaRPr>
          </a:p>
        </p:txBody>
      </p:sp>
    </p:spTree>
    <p:extLst>
      <p:ext uri="{BB962C8B-B14F-4D97-AF65-F5344CB8AC3E}">
        <p14:creationId xmlns:p14="http://schemas.microsoft.com/office/powerpoint/2010/main" val="743764734"/>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43608" y="1744111"/>
            <a:ext cx="7331994" cy="4493201"/>
          </a:xfrm>
        </p:spPr>
        <p:txBody>
          <a:bodyPr>
            <a:noAutofit/>
          </a:bodyPr>
          <a:lstStyle/>
          <a:p>
            <a:pPr marL="541338" indent="-541338"/>
            <a:r>
              <a:rPr lang="en-GB" sz="2400" dirty="0" smtClean="0">
                <a:solidFill>
                  <a:schemeClr val="tx1"/>
                </a:solidFill>
              </a:rPr>
              <a:t>The ZGJP is not an implementing institution</a:t>
            </a:r>
          </a:p>
          <a:p>
            <a:pPr marL="541338" indent="-541338"/>
            <a:r>
              <a:rPr lang="en-US" sz="2400" dirty="0" smtClean="0">
                <a:solidFill>
                  <a:schemeClr val="tx1"/>
                </a:solidFill>
              </a:rPr>
              <a:t>Systemic and sustainable changes (no substitution)</a:t>
            </a:r>
          </a:p>
          <a:p>
            <a:pPr marL="541338" indent="-541338"/>
            <a:r>
              <a:rPr lang="en-US" sz="2400" dirty="0" smtClean="0">
                <a:solidFill>
                  <a:schemeClr val="tx1"/>
                </a:solidFill>
              </a:rPr>
              <a:t>Capacity building of existing institutions and strengthening or nurturing existing structures and networks (rewiring where necessary)</a:t>
            </a:r>
            <a:endParaRPr lang="en-GB" sz="2400" dirty="0" smtClean="0">
              <a:solidFill>
                <a:schemeClr val="tx1"/>
              </a:solidFill>
            </a:endParaRPr>
          </a:p>
          <a:p>
            <a:pPr marL="541338" indent="-541338"/>
            <a:r>
              <a:rPr lang="en-GB" sz="2400" dirty="0" smtClean="0">
                <a:solidFill>
                  <a:schemeClr val="tx1"/>
                </a:solidFill>
              </a:rPr>
              <a:t>The ZGJP looks for strategic partnerships with key institutions and government offices </a:t>
            </a:r>
            <a:r>
              <a:rPr lang="en-GB" sz="2400" dirty="0" smtClean="0">
                <a:solidFill>
                  <a:schemeClr val="tx1"/>
                </a:solidFill>
              </a:rPr>
              <a:t>within </a:t>
            </a:r>
            <a:r>
              <a:rPr lang="en-GB" sz="2400" dirty="0" smtClean="0">
                <a:solidFill>
                  <a:schemeClr val="tx1"/>
                </a:solidFill>
              </a:rPr>
              <a:t>the wider construction and building sector</a:t>
            </a:r>
          </a:p>
          <a:p>
            <a:pPr marL="0" indent="0">
              <a:buNone/>
            </a:pPr>
            <a:endParaRPr lang="en-US" sz="2800" dirty="0"/>
          </a:p>
        </p:txBody>
      </p:sp>
      <p:sp>
        <p:nvSpPr>
          <p:cNvPr id="5" name="Title 1"/>
          <p:cNvSpPr>
            <a:spLocks noGrp="1"/>
          </p:cNvSpPr>
          <p:nvPr>
            <p:ph type="title"/>
          </p:nvPr>
        </p:nvSpPr>
        <p:spPr>
          <a:xfrm>
            <a:off x="827584" y="685800"/>
            <a:ext cx="8064895" cy="886968"/>
          </a:xfrm>
          <a:solidFill>
            <a:schemeClr val="bg1"/>
          </a:solidFill>
        </p:spPr>
        <p:txBody>
          <a:bodyPr/>
          <a:lstStyle/>
          <a:p>
            <a:r>
              <a:rPr lang="en-GB" sz="3200" dirty="0" smtClean="0">
                <a:solidFill>
                  <a:schemeClr val="tx2">
                    <a:lumMod val="75000"/>
                  </a:schemeClr>
                </a:solidFill>
              </a:rPr>
              <a:t>Replication and Sustainability - Implementation </a:t>
            </a:r>
            <a:r>
              <a:rPr lang="en-GB" sz="3200" dirty="0" smtClean="0">
                <a:solidFill>
                  <a:schemeClr val="tx2">
                    <a:lumMod val="75000"/>
                  </a:schemeClr>
                </a:solidFill>
              </a:rPr>
              <a:t>modalities of the ZGJP</a:t>
            </a:r>
            <a:endParaRPr lang="en-GB" sz="3200" dirty="0">
              <a:solidFill>
                <a:schemeClr val="tx2">
                  <a:lumMod val="75000"/>
                </a:schemeClr>
              </a:solidFill>
            </a:endParaRPr>
          </a:p>
        </p:txBody>
      </p:sp>
    </p:spTree>
    <p:extLst>
      <p:ext uri="{BB962C8B-B14F-4D97-AF65-F5344CB8AC3E}">
        <p14:creationId xmlns:p14="http://schemas.microsoft.com/office/powerpoint/2010/main" val="3474264448"/>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899592" y="685800"/>
            <a:ext cx="7704855" cy="886968"/>
          </a:xfrm>
        </p:spPr>
        <p:txBody>
          <a:bodyPr>
            <a:noAutofit/>
          </a:bodyPr>
          <a:lstStyle/>
          <a:p>
            <a:r>
              <a:rPr lang="en-GB" sz="2800" b="1" dirty="0">
                <a:solidFill>
                  <a:schemeClr val="tx1"/>
                </a:solidFill>
              </a:rPr>
              <a:t>Start </a:t>
            </a:r>
            <a:r>
              <a:rPr lang="en-GB" sz="2800" b="1" dirty="0" smtClean="0">
                <a:solidFill>
                  <a:schemeClr val="tx1"/>
                </a:solidFill>
              </a:rPr>
              <a:t>and Improve </a:t>
            </a:r>
            <a:r>
              <a:rPr lang="en-GB" sz="2800" b="1" dirty="0">
                <a:solidFill>
                  <a:schemeClr val="tx1"/>
                </a:solidFill>
              </a:rPr>
              <a:t>Your </a:t>
            </a:r>
            <a:r>
              <a:rPr lang="en-GB" sz="2800" b="1" dirty="0" smtClean="0">
                <a:solidFill>
                  <a:schemeClr val="tx1"/>
                </a:solidFill>
              </a:rPr>
              <a:t>Green Construction Business Training </a:t>
            </a:r>
            <a:r>
              <a:rPr lang="en-GB" sz="2800" b="1" dirty="0">
                <a:solidFill>
                  <a:schemeClr val="tx1"/>
                </a:solidFill>
              </a:rPr>
              <a:t>Programme</a:t>
            </a:r>
            <a:endParaRPr lang="en-GB" sz="2800" dirty="0">
              <a:solidFill>
                <a:schemeClr val="tx1"/>
              </a:solidFill>
            </a:endParaRPr>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43425" y="1916832"/>
            <a:ext cx="5080904" cy="47133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34861799"/>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smtClean="0"/>
              <a:t>Thorn Park Construction Training Centre</a:t>
            </a:r>
            <a:endParaRPr lang="en-GB" sz="3200" dirty="0"/>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52320" y="12576"/>
            <a:ext cx="152400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972616" y="1222884"/>
            <a:ext cx="5425909" cy="4069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1864" y="1536576"/>
            <a:ext cx="7982136" cy="53214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94203725"/>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074"/>
                                        </p:tgtEl>
                                        <p:attrNameLst>
                                          <p:attrName>style.visibility</p:attrName>
                                        </p:attrNameLst>
                                      </p:cBhvr>
                                      <p:to>
                                        <p:strVal val="visible"/>
                                      </p:to>
                                    </p:set>
                                    <p:animEffect transition="in" filter="fade">
                                      <p:cBhvr>
                                        <p:cTn id="11"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dirty="0" smtClean="0"/>
              <a:t>National Council For Construction</a:t>
            </a:r>
            <a:endParaRPr lang="en-GB" sz="3600" dirty="0"/>
          </a:p>
        </p:txBody>
      </p:sp>
      <p:sp>
        <p:nvSpPr>
          <p:cNvPr id="3" name="Content Placeholder 2"/>
          <p:cNvSpPr>
            <a:spLocks noGrp="1"/>
          </p:cNvSpPr>
          <p:nvPr>
            <p:ph idx="1"/>
          </p:nvPr>
        </p:nvSpPr>
        <p:spPr/>
        <p:txBody>
          <a:bodyPr/>
          <a:lstStyle/>
          <a:p>
            <a:endParaRPr lang="en-GB"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709" y="1556792"/>
            <a:ext cx="9179860" cy="18913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54" y="3448168"/>
            <a:ext cx="9092862" cy="25697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86507" y="-1"/>
            <a:ext cx="1509744" cy="15567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07556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5123"/>
                                        </p:tgtEl>
                                        <p:attrNameLst>
                                          <p:attrName>style.visibility</p:attrName>
                                        </p:attrNameLst>
                                      </p:cBhvr>
                                      <p:to>
                                        <p:strVal val="visible"/>
                                      </p:to>
                                    </p:set>
                                    <p:animEffect transition="in" filter="fade">
                                      <p:cBhvr>
                                        <p:cTn id="11" dur="1000"/>
                                        <p:tgtEl>
                                          <p:spTgt spid="5123"/>
                                        </p:tgtEl>
                                      </p:cBhvr>
                                    </p:animEffect>
                                    <p:anim calcmode="lin" valueType="num">
                                      <p:cBhvr>
                                        <p:cTn id="12" dur="1000" fill="hold"/>
                                        <p:tgtEl>
                                          <p:spTgt spid="5123"/>
                                        </p:tgtEl>
                                        <p:attrNameLst>
                                          <p:attrName>ppt_x</p:attrName>
                                        </p:attrNameLst>
                                      </p:cBhvr>
                                      <p:tavLst>
                                        <p:tav tm="0">
                                          <p:val>
                                            <p:strVal val="#ppt_x"/>
                                          </p:val>
                                        </p:tav>
                                        <p:tav tm="100000">
                                          <p:val>
                                            <p:strVal val="#ppt_x"/>
                                          </p:val>
                                        </p:tav>
                                      </p:tavLst>
                                    </p:anim>
                                    <p:anim calcmode="lin" valueType="num">
                                      <p:cBhvr>
                                        <p:cTn id="13" dur="1000" fill="hold"/>
                                        <p:tgtEl>
                                          <p:spTgt spid="51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Copperbelt University</a:t>
            </a:r>
            <a:endParaRPr lang="en-GB" dirty="0"/>
          </a:p>
        </p:txBody>
      </p:sp>
      <p:pic>
        <p:nvPicPr>
          <p:cNvPr id="6148"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07904" y="2708920"/>
            <a:ext cx="6118833" cy="45702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5227" y="1291047"/>
            <a:ext cx="5328862" cy="33597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Content Placeholder 3"/>
          <p:cNvPicPr>
            <a:picLocks/>
          </p:cNvPicPr>
          <p:nvPr/>
        </p:nvPicPr>
        <p:blipFill>
          <a:blip r:embed="rId4" cstate="print">
            <a:lum bright="-6000" contrast="12000"/>
          </a:blip>
          <a:srcRect/>
          <a:stretch>
            <a:fillRect/>
          </a:stretch>
        </p:blipFill>
        <p:spPr bwMode="auto">
          <a:xfrm>
            <a:off x="6444208" y="136203"/>
            <a:ext cx="2367304" cy="3436814"/>
          </a:xfrm>
          <a:prstGeom prst="rect">
            <a:avLst/>
          </a:prstGeom>
          <a:noFill/>
          <a:ln w="9525">
            <a:noFill/>
            <a:miter lim="800000"/>
            <a:headEnd/>
            <a:tailEnd/>
          </a:ln>
        </p:spPr>
      </p:pic>
    </p:spTree>
    <p:extLst>
      <p:ext uri="{BB962C8B-B14F-4D97-AF65-F5344CB8AC3E}">
        <p14:creationId xmlns:p14="http://schemas.microsoft.com/office/powerpoint/2010/main" val="4237403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147"/>
                                        </p:tgtEl>
                                        <p:attrNameLst>
                                          <p:attrName>style.visibility</p:attrName>
                                        </p:attrNameLst>
                                      </p:cBhvr>
                                      <p:to>
                                        <p:strVal val="visible"/>
                                      </p:to>
                                    </p:set>
                                    <p:anim calcmode="lin" valueType="num">
                                      <p:cBhvr additive="base">
                                        <p:cTn id="7" dur="500" fill="hold"/>
                                        <p:tgtEl>
                                          <p:spTgt spid="6147"/>
                                        </p:tgtEl>
                                        <p:attrNameLst>
                                          <p:attrName>ppt_x</p:attrName>
                                        </p:attrNameLst>
                                      </p:cBhvr>
                                      <p:tavLst>
                                        <p:tav tm="0">
                                          <p:val>
                                            <p:strVal val="#ppt_x"/>
                                          </p:val>
                                        </p:tav>
                                        <p:tav tm="100000">
                                          <p:val>
                                            <p:strVal val="#ppt_x"/>
                                          </p:val>
                                        </p:tav>
                                      </p:tavLst>
                                    </p:anim>
                                    <p:anim calcmode="lin" valueType="num">
                                      <p:cBhvr additive="base">
                                        <p:cTn id="8" dur="500" fill="hold"/>
                                        <p:tgtEl>
                                          <p:spTgt spid="614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6148"/>
                                        </p:tgtEl>
                                        <p:attrNameLst>
                                          <p:attrName>style.visibility</p:attrName>
                                        </p:attrNameLst>
                                      </p:cBhvr>
                                      <p:to>
                                        <p:strVal val="visible"/>
                                      </p:to>
                                    </p:set>
                                    <p:animEffect transition="in" filter="barn(inVertical)">
                                      <p:cBhvr>
                                        <p:cTn id="13" dur="500"/>
                                        <p:tgtEl>
                                          <p:spTgt spid="61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3528" y="1124744"/>
            <a:ext cx="8496944" cy="3096343"/>
          </a:xfrm>
        </p:spPr>
        <p:txBody>
          <a:bodyPr/>
          <a:lstStyle/>
          <a:p>
            <a:pPr algn="ctr"/>
            <a:r>
              <a:rPr lang="en-GB" sz="3200" dirty="0" smtClean="0">
                <a:solidFill>
                  <a:schemeClr val="tx1"/>
                </a:solidFill>
              </a:rPr>
              <a:t>Private sector </a:t>
            </a:r>
            <a:r>
              <a:rPr lang="en-GB" sz="3200" dirty="0">
                <a:solidFill>
                  <a:schemeClr val="tx1"/>
                </a:solidFill>
              </a:rPr>
              <a:t>development </a:t>
            </a:r>
            <a:r>
              <a:rPr lang="en-GB" sz="3200" dirty="0" smtClean="0">
                <a:solidFill>
                  <a:schemeClr val="tx1"/>
                </a:solidFill>
              </a:rPr>
              <a:t>thrive on promoting </a:t>
            </a:r>
            <a:r>
              <a:rPr lang="en-GB" sz="3200" dirty="0">
                <a:solidFill>
                  <a:schemeClr val="tx1"/>
                </a:solidFill>
              </a:rPr>
              <a:t>sustainable enterprises, creating more </a:t>
            </a:r>
            <a:r>
              <a:rPr lang="en-GB" sz="3200" dirty="0" smtClean="0">
                <a:solidFill>
                  <a:schemeClr val="tx1"/>
                </a:solidFill>
              </a:rPr>
              <a:t>and better </a:t>
            </a:r>
            <a:r>
              <a:rPr lang="en-GB" sz="3200" dirty="0">
                <a:solidFill>
                  <a:schemeClr val="tx1"/>
                </a:solidFill>
              </a:rPr>
              <a:t>jobs, protecting people and preserving the quality of the </a:t>
            </a:r>
            <a:r>
              <a:rPr lang="en-GB" sz="3200" dirty="0" smtClean="0">
                <a:solidFill>
                  <a:schemeClr val="tx1"/>
                </a:solidFill>
              </a:rPr>
              <a:t>environment</a:t>
            </a:r>
            <a:br>
              <a:rPr lang="en-GB" sz="3200" dirty="0" smtClean="0">
                <a:solidFill>
                  <a:schemeClr val="tx1"/>
                </a:solidFill>
              </a:rPr>
            </a:br>
            <a:r>
              <a:rPr lang="en-GB" sz="3200" dirty="0">
                <a:solidFill>
                  <a:schemeClr val="tx1"/>
                </a:solidFill>
              </a:rPr>
              <a:t/>
            </a:r>
            <a:br>
              <a:rPr lang="en-GB" sz="3200" dirty="0">
                <a:solidFill>
                  <a:schemeClr val="tx1"/>
                </a:solidFill>
              </a:rPr>
            </a:br>
            <a:endParaRPr lang="en-GB" sz="3200" dirty="0">
              <a:solidFill>
                <a:schemeClr val="tx1"/>
              </a:solidFill>
            </a:endParaRPr>
          </a:p>
        </p:txBody>
      </p:sp>
      <p:sp>
        <p:nvSpPr>
          <p:cNvPr id="5" name="TextBox 4"/>
          <p:cNvSpPr txBox="1"/>
          <p:nvPr/>
        </p:nvSpPr>
        <p:spPr>
          <a:xfrm>
            <a:off x="755576" y="4149080"/>
            <a:ext cx="7776864" cy="1754326"/>
          </a:xfrm>
          <a:prstGeom prst="rect">
            <a:avLst/>
          </a:prstGeom>
          <a:noFill/>
        </p:spPr>
        <p:txBody>
          <a:bodyPr wrap="square" rtlCol="0">
            <a:spAutoFit/>
          </a:bodyPr>
          <a:lstStyle/>
          <a:p>
            <a:pPr algn="ctr"/>
            <a:r>
              <a:rPr lang="en-GB" sz="3600" dirty="0"/>
              <a:t>“This can only be </a:t>
            </a:r>
            <a:r>
              <a:rPr lang="en-GB" sz="3600" b="1" dirty="0"/>
              <a:t>sustainable</a:t>
            </a:r>
            <a:r>
              <a:rPr lang="en-GB" sz="3600" dirty="0"/>
              <a:t> if there is </a:t>
            </a:r>
            <a:r>
              <a:rPr lang="en-GB" sz="3600" b="1" dirty="0"/>
              <a:t>effective participation </a:t>
            </a:r>
            <a:r>
              <a:rPr lang="en-GB" sz="3600" dirty="0"/>
              <a:t>of the </a:t>
            </a:r>
            <a:r>
              <a:rPr lang="en-GB" sz="3600" b="1" dirty="0"/>
              <a:t>YOUTH</a:t>
            </a:r>
            <a:r>
              <a:rPr lang="en-GB" sz="3600" dirty="0"/>
              <a:t>”</a:t>
            </a:r>
          </a:p>
        </p:txBody>
      </p:sp>
    </p:spTree>
    <p:extLst>
      <p:ext uri="{BB962C8B-B14F-4D97-AF65-F5344CB8AC3E}">
        <p14:creationId xmlns:p14="http://schemas.microsoft.com/office/powerpoint/2010/main" val="1334753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sz="4800" dirty="0" smtClean="0">
                <a:solidFill>
                  <a:schemeClr val="tx1"/>
                </a:solidFill>
              </a:rPr>
              <a:t>Thank you</a:t>
            </a:r>
            <a:r>
              <a:rPr lang="en-GB" sz="4800" dirty="0" smtClean="0">
                <a:solidFill>
                  <a:schemeClr val="tx1"/>
                </a:solidFill>
              </a:rPr>
              <a:t>!</a:t>
            </a:r>
            <a:endParaRPr lang="en-GB" sz="4800" dirty="0">
              <a:solidFill>
                <a:schemeClr val="tx1"/>
              </a:solidFill>
            </a:endParaRPr>
          </a:p>
        </p:txBody>
      </p:sp>
    </p:spTree>
    <p:extLst>
      <p:ext uri="{BB962C8B-B14F-4D97-AF65-F5344CB8AC3E}">
        <p14:creationId xmlns:p14="http://schemas.microsoft.com/office/powerpoint/2010/main" val="31612823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inside 01">
  <a:themeElements>
    <a:clrScheme name="GreenJobs">
      <a:dk1>
        <a:srgbClr val="000000"/>
      </a:dk1>
      <a:lt1>
        <a:srgbClr val="FFFFFF"/>
      </a:lt1>
      <a:dk2>
        <a:srgbClr val="000000"/>
      </a:dk2>
      <a:lt2>
        <a:srgbClr val="F2F2F2"/>
      </a:lt2>
      <a:accent1>
        <a:srgbClr val="148F40"/>
      </a:accent1>
      <a:accent2>
        <a:srgbClr val="C00000"/>
      </a:accent2>
      <a:accent3>
        <a:srgbClr val="000000"/>
      </a:accent3>
      <a:accent4>
        <a:srgbClr val="EE5D04"/>
      </a:accent4>
      <a:accent5>
        <a:srgbClr val="FFC000"/>
      </a:accent5>
      <a:accent6>
        <a:srgbClr val="92D050"/>
      </a:accent6>
      <a:hlink>
        <a:srgbClr val="148F40"/>
      </a:hlink>
      <a:folHlink>
        <a:srgbClr val="148F40"/>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inside 0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nside 0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nside 0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nside 0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nside 0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nside 0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nside 0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nside 0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nside 0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nside 0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nside 0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nside 0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inside 01 13">
        <a:dk1>
          <a:srgbClr val="000000"/>
        </a:dk1>
        <a:lt1>
          <a:srgbClr val="FFFFFF"/>
        </a:lt1>
        <a:dk2>
          <a:srgbClr val="FFFF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3607</TotalTime>
  <Words>755</Words>
  <Application>Microsoft Office PowerPoint</Application>
  <PresentationFormat>On-screen Show (4:3)</PresentationFormat>
  <Paragraphs>109</Paragraphs>
  <Slides>22</Slides>
  <Notes>1</Notes>
  <HiddenSlides>0</HiddenSlides>
  <MMClips>0</MMClips>
  <ScaleCrop>false</ScaleCrop>
  <HeadingPairs>
    <vt:vector size="4" baseType="variant">
      <vt:variant>
        <vt:lpstr>Theme</vt:lpstr>
      </vt:variant>
      <vt:variant>
        <vt:i4>2</vt:i4>
      </vt:variant>
      <vt:variant>
        <vt:lpstr>Slide Titles</vt:lpstr>
      </vt:variant>
      <vt:variant>
        <vt:i4>22</vt:i4>
      </vt:variant>
    </vt:vector>
  </HeadingPairs>
  <TitlesOfParts>
    <vt:vector size="24" baseType="lpstr">
      <vt:lpstr>Office Theme</vt:lpstr>
      <vt:lpstr>inside 01</vt:lpstr>
      <vt:lpstr>Green Jobs in the Construction Sector</vt:lpstr>
      <vt:lpstr>PowerPoint Presentation</vt:lpstr>
      <vt:lpstr>PowerPoint Presentation</vt:lpstr>
      <vt:lpstr>PowerPoint Presentation</vt:lpstr>
      <vt:lpstr>PowerPoint Presentation</vt:lpstr>
      <vt:lpstr>PowerPoint Presentation</vt:lpstr>
      <vt:lpstr>Results dashboard or snapshot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Replication and Sustainability - Implementation modalities of the ZGJP</vt:lpstr>
      <vt:lpstr>Start and Improve Your Green Construction Business Training Programme</vt:lpstr>
      <vt:lpstr>Thorn Park Construction Training Centre</vt:lpstr>
      <vt:lpstr>National Council For Construction</vt:lpstr>
      <vt:lpstr>Copperbelt University</vt:lpstr>
      <vt:lpstr>Private sector development thrive on promoting sustainable enterprises, creating more and better jobs, protecting people and preserving the quality of the environment  </vt:lpstr>
      <vt:lpstr>Thank you!</vt:lpstr>
    </vt:vector>
  </TitlesOfParts>
  <Company>ILO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Planning done. What next?</dc:title>
  <dc:creator>Muzira Tapera</dc:creator>
  <cp:lastModifiedBy>Lwanga, Evans</cp:lastModifiedBy>
  <cp:revision>216</cp:revision>
  <dcterms:created xsi:type="dcterms:W3CDTF">2015-02-11T09:18:14Z</dcterms:created>
  <dcterms:modified xsi:type="dcterms:W3CDTF">2015-07-20T06:08:08Z</dcterms:modified>
</cp:coreProperties>
</file>