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notesMasterIdLst>
    <p:notesMasterId r:id="rId19"/>
  </p:notesMasterIdLst>
  <p:handoutMasterIdLst>
    <p:handoutMasterId r:id="rId20"/>
  </p:handoutMasterIdLst>
  <p:sldIdLst>
    <p:sldId id="261" r:id="rId2"/>
    <p:sldId id="257" r:id="rId3"/>
    <p:sldId id="258" r:id="rId4"/>
    <p:sldId id="266" r:id="rId5"/>
    <p:sldId id="260" r:id="rId6"/>
    <p:sldId id="262" r:id="rId7"/>
    <p:sldId id="274" r:id="rId8"/>
    <p:sldId id="268" r:id="rId9"/>
    <p:sldId id="269" r:id="rId10"/>
    <p:sldId id="270" r:id="rId11"/>
    <p:sldId id="263" r:id="rId12"/>
    <p:sldId id="264" r:id="rId13"/>
    <p:sldId id="265" r:id="rId14"/>
    <p:sldId id="267" r:id="rId15"/>
    <p:sldId id="272" r:id="rId16"/>
    <p:sldId id="273" r:id="rId17"/>
    <p:sldId id="271"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varScale="1">
        <p:scale>
          <a:sx n="70" d="100"/>
          <a:sy n="70" d="100"/>
        </p:scale>
        <p:origin x="-1386" y="-90"/>
      </p:cViewPr>
      <p:guideLst>
        <p:guide orient="horz" pos="2160"/>
        <p:guide pos="2880"/>
      </p:guideLst>
    </p:cSldViewPr>
  </p:slideViewPr>
  <p:outlineViewPr>
    <p:cViewPr>
      <p:scale>
        <a:sx n="33" d="100"/>
        <a:sy n="33" d="100"/>
      </p:scale>
      <p:origin x="0" y="30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smtClean="0"/>
              <a:t>HACC2 - PT - G03 - R124800A</a:t>
            </a: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C7BD20-4A62-4723-B1FB-D4A3D1492205}" type="datetimeFigureOut">
              <a:rPr lang="en-US" smtClean="0"/>
              <a:pPr/>
              <a:t>7/18/2015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2423838-40D7-430E-B3A7-C35295A1F6D0}" type="slidenum">
              <a:rPr lang="en-US" smtClean="0"/>
              <a:pPr/>
              <a:t>‹#›</a:t>
            </a:fld>
            <a:endParaRPr lang="en-US"/>
          </a:p>
        </p:txBody>
      </p:sp>
    </p:spTree>
    <p:extLst>
      <p:ext uri="{BB962C8B-B14F-4D97-AF65-F5344CB8AC3E}">
        <p14:creationId xmlns:p14="http://schemas.microsoft.com/office/powerpoint/2010/main" val="2682203204"/>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smtClean="0"/>
              <a:t>HACC2 - PT - G03 - R124800A</a:t>
            </a: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68105C4-64A0-4E4B-AC01-B262280644B5}" type="datetimeFigureOut">
              <a:rPr lang="en-US" smtClean="0"/>
              <a:pPr/>
              <a:t>7/18/2015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7D5843-E69B-4297-878E-BC68173EF98F}" type="slidenum">
              <a:rPr lang="en-US" smtClean="0"/>
              <a:pPr/>
              <a:t>‹#›</a:t>
            </a:fld>
            <a:endParaRPr lang="en-US"/>
          </a:p>
        </p:txBody>
      </p:sp>
    </p:spTree>
    <p:extLst>
      <p:ext uri="{BB962C8B-B14F-4D97-AF65-F5344CB8AC3E}">
        <p14:creationId xmlns:p14="http://schemas.microsoft.com/office/powerpoint/2010/main" val="1496150452"/>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Header Placeholder 4"/>
          <p:cNvSpPr>
            <a:spLocks noGrp="1"/>
          </p:cNvSpPr>
          <p:nvPr>
            <p:ph type="hdr" sz="quarter" idx="10"/>
          </p:nvPr>
        </p:nvSpPr>
        <p:spPr/>
        <p:txBody>
          <a:bodyPr/>
          <a:lstStyle/>
          <a:p>
            <a:r>
              <a:rPr lang="en-US" smtClean="0"/>
              <a:t>HACC2 - PT - G03 - R124800A</a:t>
            </a:r>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A10B9578-BA80-4EF7-BC9D-E0E02087F1A3}" type="datetimeFigureOut">
              <a:rPr lang="en-US" smtClean="0"/>
              <a:pPr/>
              <a:t>7/18/2015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FE716F7D-5830-463A-A6D3-DB7BC8155446}"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10B9578-BA80-4EF7-BC9D-E0E02087F1A3}" type="datetimeFigureOut">
              <a:rPr lang="en-US" smtClean="0"/>
              <a:pPr/>
              <a:t>7/18/2015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716F7D-5830-463A-A6D3-DB7BC815544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A10B9578-BA80-4EF7-BC9D-E0E02087F1A3}" type="datetimeFigureOut">
              <a:rPr lang="en-US" smtClean="0"/>
              <a:pPr/>
              <a:t>7/18/2015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716F7D-5830-463A-A6D3-DB7BC8155446}"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10B9578-BA80-4EF7-BC9D-E0E02087F1A3}" type="datetimeFigureOut">
              <a:rPr lang="en-US" smtClean="0"/>
              <a:pPr/>
              <a:t>7/18/2015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716F7D-5830-463A-A6D3-DB7BC815544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A10B9578-BA80-4EF7-BC9D-E0E02087F1A3}" type="datetimeFigureOut">
              <a:rPr lang="en-US" smtClean="0"/>
              <a:pPr/>
              <a:t>7/18/2015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716F7D-5830-463A-A6D3-DB7BC815544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10B9578-BA80-4EF7-BC9D-E0E02087F1A3}" type="datetimeFigureOut">
              <a:rPr lang="en-US" smtClean="0"/>
              <a:pPr/>
              <a:t>7/18/2015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716F7D-5830-463A-A6D3-DB7BC815544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0B9578-BA80-4EF7-BC9D-E0E02087F1A3}" type="datetimeFigureOut">
              <a:rPr lang="en-US" smtClean="0"/>
              <a:pPr/>
              <a:t>7/18/2015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716F7D-5830-463A-A6D3-DB7BC815544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10B9578-BA80-4EF7-BC9D-E0E02087F1A3}" type="datetimeFigureOut">
              <a:rPr lang="en-US" smtClean="0"/>
              <a:pPr/>
              <a:t>7/18/2015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716F7D-5830-463A-A6D3-DB7BC815544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10B9578-BA80-4EF7-BC9D-E0E02087F1A3}" type="datetimeFigureOut">
              <a:rPr lang="en-US" smtClean="0"/>
              <a:pPr/>
              <a:t>7/18/2015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FE716F7D-5830-463A-A6D3-DB7BC8155446}"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10B9578-BA80-4EF7-BC9D-E0E02087F1A3}" type="datetimeFigureOut">
              <a:rPr lang="en-US" smtClean="0"/>
              <a:pPr/>
              <a:t>7/18/2015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716F7D-5830-463A-A6D3-DB7BC815544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10B9578-BA80-4EF7-BC9D-E0E02087F1A3}" type="datetimeFigureOut">
              <a:rPr lang="en-US" smtClean="0"/>
              <a:pPr/>
              <a:t>7/18/2015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716F7D-5830-463A-A6D3-DB7BC815544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10B9578-BA80-4EF7-BC9D-E0E02087F1A3}" type="datetimeFigureOut">
              <a:rPr lang="en-US" smtClean="0"/>
              <a:pPr/>
              <a:t>7/18/2015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E716F7D-5830-463A-A6D3-DB7BC8155446}"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1" algn="ctr" rtl="0">
              <a:spcBef>
                <a:spcPct val="0"/>
              </a:spcBef>
            </a:pPr>
            <a:r>
              <a:rPr lang="en-ZW" sz="3200" b="1" dirty="0" smtClean="0">
                <a:latin typeface="Times New Roman" pitchFamily="18" charset="0"/>
                <a:cs typeface="Times New Roman" pitchFamily="18" charset="0"/>
              </a:rPr>
              <a:t>EASTERN &amp; SOUTHERN AFRICA YOUTH EMPLOYMENT SHARING FORUM</a:t>
            </a:r>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endParaRPr lang="en-US" sz="2400" dirty="0">
              <a:solidFill>
                <a:srgbClr val="FF0000"/>
              </a:solidFill>
            </a:endParaRPr>
          </a:p>
        </p:txBody>
      </p:sp>
      <p:sp>
        <p:nvSpPr>
          <p:cNvPr id="3" name="Content Placeholder 2"/>
          <p:cNvSpPr>
            <a:spLocks noGrp="1"/>
          </p:cNvSpPr>
          <p:nvPr>
            <p:ph idx="1"/>
          </p:nvPr>
        </p:nvSpPr>
        <p:spPr/>
        <p:txBody>
          <a:bodyPr>
            <a:normAutofit/>
          </a:bodyPr>
          <a:lstStyle/>
          <a:p>
            <a:pPr algn="ctr">
              <a:buNone/>
            </a:pPr>
            <a:r>
              <a:rPr lang="en-ZW" sz="2400" dirty="0" smtClean="0">
                <a:latin typeface="Times New Roman" pitchFamily="18" charset="0"/>
                <a:cs typeface="Times New Roman" pitchFamily="18" charset="0"/>
              </a:rPr>
              <a:t>RAPID LABOUR INTENSIVE EMPLOYMENT GENERATION (19/07/2015 -22/07/2015)</a:t>
            </a:r>
          </a:p>
          <a:p>
            <a:pPr algn="ctr">
              <a:buNone/>
            </a:pPr>
            <a:r>
              <a:rPr lang="en-ZW" sz="2400" dirty="0" smtClean="0">
                <a:latin typeface="Times New Roman" pitchFamily="18" charset="0"/>
                <a:cs typeface="Times New Roman" pitchFamily="18" charset="0"/>
              </a:rPr>
              <a:t>CRESTA LODGE</a:t>
            </a:r>
          </a:p>
          <a:p>
            <a:pPr algn="ctr">
              <a:buNone/>
            </a:pPr>
            <a:r>
              <a:rPr lang="en-ZW" sz="2400" dirty="0" smtClean="0">
                <a:latin typeface="Times New Roman" pitchFamily="18" charset="0"/>
                <a:cs typeface="Times New Roman" pitchFamily="18" charset="0"/>
              </a:rPr>
              <a:t>HARARE, ZIMBABWE</a:t>
            </a:r>
          </a:p>
          <a:p>
            <a:pPr>
              <a:buNone/>
            </a:pPr>
            <a:endParaRPr lang="en-ZW" sz="2800" dirty="0" smtClean="0">
              <a:latin typeface="Times New Roman" pitchFamily="18" charset="0"/>
              <a:cs typeface="Times New Roman" pitchFamily="18" charset="0"/>
            </a:endParaRPr>
          </a:p>
          <a:p>
            <a:pPr algn="ctr">
              <a:buNone/>
            </a:pPr>
            <a:r>
              <a:rPr lang="en-ZW" sz="1900" dirty="0" smtClean="0">
                <a:latin typeface="Times New Roman" pitchFamily="18" charset="0"/>
                <a:cs typeface="Times New Roman" pitchFamily="18" charset="0"/>
              </a:rPr>
              <a:t>EXPERIENCE &amp; OPPORTUNITIES FOR LABOUR INTENSIVE PUBLIC WORKS</a:t>
            </a:r>
          </a:p>
          <a:p>
            <a:pPr>
              <a:buNone/>
            </a:pPr>
            <a:endParaRPr lang="en-ZW" sz="2400" dirty="0" smtClean="0">
              <a:latin typeface="Times New Roman" pitchFamily="18" charset="0"/>
              <a:cs typeface="Times New Roman" pitchFamily="18" charset="0"/>
            </a:endParaRPr>
          </a:p>
          <a:p>
            <a:pPr>
              <a:buNone/>
            </a:pPr>
            <a:r>
              <a:rPr lang="en-ZW" sz="2000" dirty="0" smtClean="0">
                <a:latin typeface="Times New Roman" pitchFamily="18" charset="0"/>
                <a:cs typeface="Times New Roman" pitchFamily="18" charset="0"/>
              </a:rPr>
              <a:t>PRESENTED BY:</a:t>
            </a:r>
          </a:p>
          <a:p>
            <a:pPr algn="ctr">
              <a:buNone/>
            </a:pPr>
            <a:r>
              <a:rPr lang="en-ZW" sz="2400" dirty="0" smtClean="0">
                <a:latin typeface="Times New Roman" pitchFamily="18" charset="0"/>
                <a:cs typeface="Times New Roman" pitchFamily="18" charset="0"/>
              </a:rPr>
              <a:t>Eng. NELSON KUDENGA</a:t>
            </a:r>
          </a:p>
          <a:p>
            <a:pPr>
              <a:buNone/>
            </a:pPr>
            <a:endParaRPr lang="en-ZW" dirty="0" smtClean="0">
              <a:latin typeface="Times New Roman" pitchFamily="18" charset="0"/>
              <a:cs typeface="Times New Roman" pitchFamily="18" charset="0"/>
            </a:endParaRPr>
          </a:p>
          <a:p>
            <a:pPr>
              <a:buNone/>
            </a:pPr>
            <a:endParaRPr lang="en-US" dirty="0">
              <a:latin typeface="Times New Roman" pitchFamily="18" charset="0"/>
              <a:cs typeface="Times New Roman" pitchFamily="18" charset="0"/>
            </a:endParaRPr>
          </a:p>
        </p:txBody>
      </p:sp>
    </p:spTree>
  </p:cSld>
  <p:clrMapOvr>
    <a:masterClrMapping/>
  </p:clrMapOvr>
  <p:transition>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smtClean="0">
                <a:latin typeface="Times New Roman" pitchFamily="18" charset="0"/>
                <a:cs typeface="Times New Roman" pitchFamily="18" charset="0"/>
              </a:rPr>
              <a:t>CONTENTS</a:t>
            </a:r>
            <a:endParaRPr lang="en-US" sz="36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marL="514350" lvl="0" indent="-514350">
              <a:buNone/>
            </a:pPr>
            <a:r>
              <a:rPr lang="en-ZW" sz="3000" b="1" dirty="0" smtClean="0">
                <a:latin typeface="Times New Roman" pitchFamily="18" charset="0"/>
                <a:cs typeface="Times New Roman" pitchFamily="18" charset="0"/>
              </a:rPr>
              <a:t>1. </a:t>
            </a:r>
            <a:r>
              <a:rPr lang="en-ZW" b="1" dirty="0" smtClean="0">
                <a:latin typeface="Times New Roman" pitchFamily="18" charset="0"/>
                <a:cs typeface="Times New Roman" pitchFamily="18" charset="0"/>
              </a:rPr>
              <a:t>BACKGROUND</a:t>
            </a:r>
          </a:p>
          <a:p>
            <a:pPr marL="514350" lvl="0" indent="-514350">
              <a:buAutoNum type="arabicPeriod"/>
            </a:pPr>
            <a:endParaRPr lang="en-US" b="1" dirty="0">
              <a:latin typeface="Times New Roman" pitchFamily="18" charset="0"/>
              <a:cs typeface="Times New Roman" pitchFamily="18" charset="0"/>
            </a:endParaRPr>
          </a:p>
          <a:p>
            <a:pPr lvl="0">
              <a:buNone/>
            </a:pPr>
            <a:r>
              <a:rPr lang="en-ZW" b="1" dirty="0" smtClean="0">
                <a:latin typeface="Times New Roman" pitchFamily="18" charset="0"/>
                <a:cs typeface="Times New Roman" pitchFamily="18" charset="0"/>
              </a:rPr>
              <a:t>2. LABOUR BASED CONTRACTORS</a:t>
            </a:r>
          </a:p>
          <a:p>
            <a:pPr lvl="0">
              <a:buNone/>
            </a:pPr>
            <a:endParaRPr lang="en-ZW" b="1" dirty="0" smtClean="0">
              <a:latin typeface="Times New Roman" pitchFamily="18" charset="0"/>
              <a:cs typeface="Times New Roman" pitchFamily="18" charset="0"/>
            </a:endParaRPr>
          </a:p>
          <a:p>
            <a:pPr lvl="0">
              <a:buNone/>
            </a:pPr>
            <a:r>
              <a:rPr lang="en-ZW" b="1" dirty="0" smtClean="0">
                <a:latin typeface="Times New Roman" pitchFamily="18" charset="0"/>
                <a:cs typeface="Times New Roman" pitchFamily="18" charset="0"/>
              </a:rPr>
              <a:t>3. PROJECTS</a:t>
            </a:r>
          </a:p>
          <a:p>
            <a:pPr lvl="0">
              <a:buNone/>
            </a:pPr>
            <a:endParaRPr lang="en-ZW" b="1" dirty="0" smtClean="0">
              <a:latin typeface="Times New Roman" pitchFamily="18" charset="0"/>
              <a:cs typeface="Times New Roman" pitchFamily="18" charset="0"/>
            </a:endParaRPr>
          </a:p>
          <a:p>
            <a:pPr lvl="0">
              <a:buNone/>
            </a:pPr>
            <a:r>
              <a:rPr lang="en-ZW" b="1" dirty="0" smtClean="0">
                <a:latin typeface="Times New Roman" pitchFamily="18" charset="0"/>
                <a:cs typeface="Times New Roman" pitchFamily="18" charset="0"/>
              </a:rPr>
              <a:t>4.LESSONS LEARNT</a:t>
            </a:r>
          </a:p>
          <a:p>
            <a:pPr lvl="0">
              <a:buNone/>
            </a:pPr>
            <a:endParaRPr lang="en-ZW" b="1" dirty="0" smtClean="0">
              <a:latin typeface="Times New Roman" pitchFamily="18" charset="0"/>
              <a:cs typeface="Times New Roman" pitchFamily="18" charset="0"/>
            </a:endParaRPr>
          </a:p>
          <a:p>
            <a:pPr lvl="0">
              <a:buNone/>
            </a:pPr>
            <a:r>
              <a:rPr lang="en-ZW" b="1" dirty="0" smtClean="0">
                <a:latin typeface="Times New Roman" pitchFamily="18" charset="0"/>
                <a:cs typeface="Times New Roman" pitchFamily="18" charset="0"/>
              </a:rPr>
              <a:t>5. RECOMMENDATIONS</a:t>
            </a:r>
            <a:endParaRPr lang="en-US" b="1" dirty="0">
              <a:latin typeface="Times New Roman" pitchFamily="18" charset="0"/>
              <a:cs typeface="Times New Roman" pitchFamily="18" charset="0"/>
            </a:endParaRPr>
          </a:p>
          <a:p>
            <a:pPr>
              <a:buNone/>
            </a:pPr>
            <a:endParaRPr lang="en-US" dirty="0"/>
          </a:p>
        </p:txBody>
      </p:sp>
    </p:spTree>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smtClean="0">
                <a:latin typeface="Times New Roman" pitchFamily="18" charset="0"/>
                <a:cs typeface="Times New Roman" pitchFamily="18" charset="0"/>
              </a:rPr>
              <a:t>1. BACKGROUND</a:t>
            </a:r>
            <a:r>
              <a:rPr lang="en-US" sz="2400" b="1" dirty="0">
                <a:solidFill>
                  <a:srgbClr val="FF0000"/>
                </a:solidFill>
              </a:rPr>
              <a:t/>
            </a:r>
            <a:br>
              <a:rPr lang="en-US" sz="2400" b="1" dirty="0">
                <a:solidFill>
                  <a:srgbClr val="FF0000"/>
                </a:solidFill>
              </a:rPr>
            </a:br>
            <a:endParaRPr lang="en-US" sz="2400" dirty="0">
              <a:solidFill>
                <a:srgbClr val="FF0000"/>
              </a:solidFill>
            </a:endParaRPr>
          </a:p>
        </p:txBody>
      </p:sp>
      <p:sp>
        <p:nvSpPr>
          <p:cNvPr id="3" name="Content Placeholder 2"/>
          <p:cNvSpPr>
            <a:spLocks noGrp="1"/>
          </p:cNvSpPr>
          <p:nvPr>
            <p:ph idx="1"/>
          </p:nvPr>
        </p:nvSpPr>
        <p:spPr/>
        <p:txBody>
          <a:bodyPr>
            <a:normAutofit fontScale="92500" lnSpcReduction="20000"/>
          </a:bodyPr>
          <a:lstStyle/>
          <a:p>
            <a:pPr lvl="0"/>
            <a:r>
              <a:rPr lang="en-ZW" dirty="0" smtClean="0">
                <a:latin typeface="Times New Roman" pitchFamily="18" charset="0"/>
                <a:cs typeface="Times New Roman" pitchFamily="18" charset="0"/>
              </a:rPr>
              <a:t>Labour Based rehabilitation of rural feeder roads done in the DOR in 1991.</a:t>
            </a:r>
          </a:p>
          <a:p>
            <a:pPr lvl="0"/>
            <a:endParaRPr lang="en-ZW" dirty="0" smtClean="0">
              <a:latin typeface="Times New Roman" pitchFamily="18" charset="0"/>
              <a:cs typeface="Times New Roman" pitchFamily="18" charset="0"/>
            </a:endParaRPr>
          </a:p>
          <a:p>
            <a:pPr lvl="0"/>
            <a:r>
              <a:rPr lang="en-ZW" dirty="0" smtClean="0">
                <a:latin typeface="Times New Roman" pitchFamily="18" charset="0"/>
                <a:cs typeface="Times New Roman" pitchFamily="18" charset="0"/>
              </a:rPr>
              <a:t>Sponsored by DANIDA, SIDA and GOZ</a:t>
            </a:r>
          </a:p>
          <a:p>
            <a:pPr lvl="0"/>
            <a:endParaRPr lang="en-ZW" dirty="0" smtClean="0">
              <a:latin typeface="Times New Roman" pitchFamily="18" charset="0"/>
              <a:cs typeface="Times New Roman" pitchFamily="18" charset="0"/>
            </a:endParaRPr>
          </a:p>
          <a:p>
            <a:pPr lvl="0"/>
            <a:r>
              <a:rPr lang="en-ZW" dirty="0" smtClean="0">
                <a:latin typeface="Times New Roman" pitchFamily="18" charset="0"/>
                <a:cs typeface="Times New Roman" pitchFamily="18" charset="0"/>
              </a:rPr>
              <a:t>To establish technical and economic viability of labour based technology</a:t>
            </a:r>
          </a:p>
          <a:p>
            <a:pPr lvl="0"/>
            <a:endParaRPr lang="en-ZW" dirty="0" smtClean="0">
              <a:latin typeface="Times New Roman" pitchFamily="18" charset="0"/>
              <a:cs typeface="Times New Roman" pitchFamily="18" charset="0"/>
            </a:endParaRPr>
          </a:p>
          <a:p>
            <a:pPr lvl="0"/>
            <a:r>
              <a:rPr lang="en-ZW" dirty="0" smtClean="0">
                <a:latin typeface="Times New Roman" pitchFamily="18" charset="0"/>
                <a:cs typeface="Times New Roman" pitchFamily="18" charset="0"/>
              </a:rPr>
              <a:t>Pilot projects in four (4) provinces using force account unit, MSE, MAT N, MAT S, &amp; Masvingo</a:t>
            </a:r>
          </a:p>
          <a:p>
            <a:pPr lvl="0"/>
            <a:endParaRPr lang="en-ZW" dirty="0" smtClean="0">
              <a:latin typeface="Times New Roman" pitchFamily="18" charset="0"/>
              <a:cs typeface="Times New Roman" pitchFamily="18" charset="0"/>
            </a:endParaRPr>
          </a:p>
          <a:p>
            <a:pPr lvl="0"/>
            <a:r>
              <a:rPr lang="en-ZW" dirty="0" smtClean="0">
                <a:latin typeface="Times New Roman" pitchFamily="18" charset="0"/>
                <a:cs typeface="Times New Roman" pitchFamily="18" charset="0"/>
              </a:rPr>
              <a:t>Once successful – labour based Contractors</a:t>
            </a:r>
            <a:endParaRPr lang="en-US" b="1" dirty="0">
              <a:latin typeface="Times New Roman" pitchFamily="18" charset="0"/>
              <a:cs typeface="Times New Roman" pitchFamily="18" charset="0"/>
            </a:endParaRPr>
          </a:p>
          <a:p>
            <a:endParaRPr lang="en-US" dirty="0"/>
          </a:p>
        </p:txBody>
      </p:sp>
    </p:spTree>
  </p:cSld>
  <p:clrMapOvr>
    <a:masterClrMapping/>
  </p:clrMapOvr>
  <p:transition>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smtClean="0">
                <a:latin typeface="Times New Roman" pitchFamily="18" charset="0"/>
                <a:cs typeface="Times New Roman" pitchFamily="18" charset="0"/>
              </a:rPr>
              <a:t>BACKGROUND (</a:t>
            </a:r>
            <a:r>
              <a:rPr lang="en-GB" sz="3600" b="1" dirty="0" err="1" smtClean="0">
                <a:latin typeface="Times New Roman" pitchFamily="18" charset="0"/>
                <a:cs typeface="Times New Roman" pitchFamily="18" charset="0"/>
              </a:rPr>
              <a:t>Contd</a:t>
            </a:r>
            <a:r>
              <a:rPr lang="en-GB" sz="3600" b="1" dirty="0" smtClean="0">
                <a:latin typeface="Times New Roman" pitchFamily="18" charset="0"/>
                <a:cs typeface="Times New Roman" pitchFamily="18" charset="0"/>
              </a:rPr>
              <a:t>)</a:t>
            </a:r>
            <a:endParaRPr lang="en-US" sz="3600" dirty="0">
              <a:latin typeface="Times New Roman" pitchFamily="18" charset="0"/>
              <a:cs typeface="Times New Roman" pitchFamily="18" charset="0"/>
            </a:endParaRPr>
          </a:p>
        </p:txBody>
      </p:sp>
      <p:pic>
        <p:nvPicPr>
          <p:cNvPr id="1026" name="Picture 2" descr="H:\zimbabwe 2.jpg"/>
          <p:cNvPicPr>
            <a:picLocks noGrp="1" noChangeAspect="1" noChangeArrowheads="1"/>
          </p:cNvPicPr>
          <p:nvPr>
            <p:ph idx="1"/>
          </p:nvPr>
        </p:nvPicPr>
        <p:blipFill>
          <a:blip r:embed="rId2"/>
          <a:stretch>
            <a:fillRect/>
          </a:stretch>
        </p:blipFill>
        <p:spPr bwMode="auto">
          <a:xfrm>
            <a:off x="770668" y="1935163"/>
            <a:ext cx="7602663" cy="4389437"/>
          </a:xfrm>
          <a:prstGeom prst="rect">
            <a:avLst/>
          </a:prstGeom>
          <a:noFill/>
        </p:spPr>
      </p:pic>
    </p:spTree>
  </p:cSld>
  <p:clrMapOvr>
    <a:masterClrMapping/>
  </p:clrMapOvr>
  <p:transition>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W" sz="3600" b="1" dirty="0" smtClean="0">
                <a:latin typeface="Times New Roman" pitchFamily="18" charset="0"/>
                <a:cs typeface="Times New Roman" pitchFamily="18" charset="0"/>
              </a:rPr>
              <a:t>2.LABOUR BASED CONTRACTORS (Maintenance/ Rehabilitation)</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20000"/>
          </a:bodyPr>
          <a:lstStyle/>
          <a:p>
            <a:pPr lvl="0"/>
            <a:r>
              <a:rPr lang="en-ZW" dirty="0" smtClean="0">
                <a:latin typeface="Times New Roman" pitchFamily="18" charset="0"/>
                <a:cs typeface="Times New Roman" pitchFamily="18" charset="0"/>
              </a:rPr>
              <a:t>An LBDU formed consisting of SWEROAD Engineers and technicians and DOR Engineers and technicians to train and supervise training and execution of projects.</a:t>
            </a:r>
          </a:p>
          <a:p>
            <a:pPr lvl="0"/>
            <a:r>
              <a:rPr lang="en-ZW" dirty="0" smtClean="0">
                <a:latin typeface="Times New Roman" pitchFamily="18" charset="0"/>
                <a:cs typeface="Times New Roman" pitchFamily="18" charset="0"/>
              </a:rPr>
              <a:t>Many DOR Engineers and Technicians were sent to </a:t>
            </a:r>
            <a:r>
              <a:rPr lang="en-ZW" dirty="0" err="1" smtClean="0">
                <a:latin typeface="Times New Roman" pitchFamily="18" charset="0"/>
                <a:cs typeface="Times New Roman" pitchFamily="18" charset="0"/>
              </a:rPr>
              <a:t>Kissi</a:t>
            </a:r>
            <a:r>
              <a:rPr lang="en-ZW" dirty="0" smtClean="0">
                <a:latin typeface="Times New Roman" pitchFamily="18" charset="0"/>
                <a:cs typeface="Times New Roman" pitchFamily="18" charset="0"/>
              </a:rPr>
              <a:t> Kenya for training on construction and maintenance of roads using labour intensive methods.</a:t>
            </a:r>
          </a:p>
          <a:p>
            <a:pPr lvl="0"/>
            <a:r>
              <a:rPr lang="en-ZW" dirty="0" smtClean="0">
                <a:latin typeface="Times New Roman" pitchFamily="18" charset="0"/>
                <a:cs typeface="Times New Roman" pitchFamily="18" charset="0"/>
              </a:rPr>
              <a:t>Twenty (20) small scale contractors trained (132 had applied)</a:t>
            </a:r>
          </a:p>
          <a:p>
            <a:pPr lvl="0"/>
            <a:r>
              <a:rPr lang="en-ZW" dirty="0" smtClean="0">
                <a:latin typeface="Times New Roman" pitchFamily="18" charset="0"/>
                <a:cs typeface="Times New Roman" pitchFamily="18" charset="0"/>
              </a:rPr>
              <a:t>Twelve (12) consultants trained out of possible 69</a:t>
            </a:r>
          </a:p>
          <a:p>
            <a:pPr lvl="0"/>
            <a:r>
              <a:rPr lang="en-ZW" dirty="0" smtClean="0">
                <a:latin typeface="Times New Roman" pitchFamily="18" charset="0"/>
                <a:cs typeface="Times New Roman" pitchFamily="18" charset="0"/>
              </a:rPr>
              <a:t>About 3000km maintained</a:t>
            </a:r>
          </a:p>
          <a:p>
            <a:pPr lvl="0"/>
            <a:r>
              <a:rPr lang="en-ZW" dirty="0" smtClean="0">
                <a:latin typeface="Times New Roman" pitchFamily="18" charset="0"/>
                <a:cs typeface="Times New Roman" pitchFamily="18" charset="0"/>
              </a:rPr>
              <a:t>Seventy two (72) out of 2553 trained as petty contractors</a:t>
            </a:r>
          </a:p>
          <a:p>
            <a:pPr lvl="0"/>
            <a:r>
              <a:rPr lang="en-ZW" dirty="0" smtClean="0">
                <a:latin typeface="Times New Roman" pitchFamily="18" charset="0"/>
                <a:cs typeface="Times New Roman" pitchFamily="18" charset="0"/>
              </a:rPr>
              <a:t>Training in labour based technology contract administration and management.</a:t>
            </a:r>
          </a:p>
          <a:p>
            <a:pPr lvl="0"/>
            <a:r>
              <a:rPr lang="en-ZW" dirty="0" smtClean="0">
                <a:latin typeface="Times New Roman" pitchFamily="18" charset="0"/>
                <a:cs typeface="Times New Roman" pitchFamily="18" charset="0"/>
              </a:rPr>
              <a:t>Twenty (20) Contractors given projects and the following equipment,</a:t>
            </a:r>
            <a:endParaRPr lang="en-US" dirty="0">
              <a:latin typeface="Times New Roman" pitchFamily="18" charset="0"/>
              <a:cs typeface="Times New Roman" pitchFamily="18" charset="0"/>
            </a:endParaRPr>
          </a:p>
          <a:p>
            <a:endParaRPr lang="en-US" dirty="0"/>
          </a:p>
        </p:txBody>
      </p:sp>
    </p:spTree>
  </p:cSld>
  <p:clrMapOvr>
    <a:masterClrMapping/>
  </p:clrMapOvr>
  <p:transition>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W" sz="4000" b="1" dirty="0" smtClean="0">
                <a:latin typeface="Times New Roman" pitchFamily="18" charset="0"/>
                <a:cs typeface="Times New Roman" pitchFamily="18" charset="0"/>
              </a:rPr>
              <a:t>LABOUR BASED CONTRACTORS (Maintenance/ Rehabilitation) </a:t>
            </a:r>
            <a:r>
              <a:rPr lang="en-ZW" sz="4000" b="1" dirty="0" err="1" smtClean="0">
                <a:latin typeface="Times New Roman" pitchFamily="18" charset="0"/>
                <a:cs typeface="Times New Roman" pitchFamily="18" charset="0"/>
              </a:rPr>
              <a:t>Cntd</a:t>
            </a:r>
            <a:endParaRPr lang="en-US" sz="40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ZW" dirty="0" smtClean="0">
                <a:latin typeface="Times New Roman" pitchFamily="18" charset="0"/>
                <a:cs typeface="Times New Roman" pitchFamily="18" charset="0"/>
              </a:rPr>
              <a:t>3 tractors, 6 trailers, towed grader, water </a:t>
            </a:r>
            <a:r>
              <a:rPr lang="en-ZW" dirty="0" err="1" smtClean="0">
                <a:latin typeface="Times New Roman" pitchFamily="18" charset="0"/>
                <a:cs typeface="Times New Roman" pitchFamily="18" charset="0"/>
              </a:rPr>
              <a:t>bowser</a:t>
            </a:r>
            <a:r>
              <a:rPr lang="en-ZW" dirty="0" smtClean="0">
                <a:latin typeface="Times New Roman" pitchFamily="18" charset="0"/>
                <a:cs typeface="Times New Roman" pitchFamily="18" charset="0"/>
              </a:rPr>
              <a:t>, pick up, water pump, motor cycle, 2 roller.</a:t>
            </a:r>
          </a:p>
          <a:p>
            <a:r>
              <a:rPr lang="en-ZW" dirty="0" smtClean="0">
                <a:latin typeface="Times New Roman" pitchFamily="18" charset="0"/>
                <a:cs typeface="Times New Roman" pitchFamily="18" charset="0"/>
              </a:rPr>
              <a:t>All paid off the loans</a:t>
            </a:r>
          </a:p>
          <a:p>
            <a:r>
              <a:rPr lang="en-ZW" dirty="0" smtClean="0">
                <a:latin typeface="Times New Roman" pitchFamily="18" charset="0"/>
                <a:cs typeface="Times New Roman" pitchFamily="18" charset="0"/>
              </a:rPr>
              <a:t>Of the Twenty (20) , Two (2) were female contractors</a:t>
            </a:r>
          </a:p>
          <a:p>
            <a:r>
              <a:rPr lang="en-ZW" dirty="0" smtClean="0">
                <a:latin typeface="Times New Roman" pitchFamily="18" charset="0"/>
                <a:cs typeface="Times New Roman" pitchFamily="18" charset="0"/>
              </a:rPr>
              <a:t>Road projects covered all provinces</a:t>
            </a:r>
          </a:p>
          <a:p>
            <a:r>
              <a:rPr lang="en-ZW" dirty="0" smtClean="0">
                <a:latin typeface="Times New Roman" pitchFamily="18" charset="0"/>
                <a:cs typeface="Times New Roman" pitchFamily="18" charset="0"/>
              </a:rPr>
              <a:t>Was extended to </a:t>
            </a:r>
            <a:r>
              <a:rPr lang="en-ZW" dirty="0">
                <a:latin typeface="Times New Roman" pitchFamily="18" charset="0"/>
                <a:cs typeface="Times New Roman" pitchFamily="18" charset="0"/>
              </a:rPr>
              <a:t>R</a:t>
            </a:r>
            <a:r>
              <a:rPr lang="en-ZW" dirty="0" smtClean="0">
                <a:latin typeface="Times New Roman" pitchFamily="18" charset="0"/>
                <a:cs typeface="Times New Roman" pitchFamily="18" charset="0"/>
              </a:rPr>
              <a:t>ural </a:t>
            </a:r>
            <a:r>
              <a:rPr lang="en-ZW" dirty="0" err="1" smtClean="0">
                <a:latin typeface="Times New Roman" pitchFamily="18" charset="0"/>
                <a:cs typeface="Times New Roman" pitchFamily="18" charset="0"/>
              </a:rPr>
              <a:t>istrict</a:t>
            </a:r>
            <a:r>
              <a:rPr lang="en-ZW" dirty="0" smtClean="0">
                <a:latin typeface="Times New Roman" pitchFamily="18" charset="0"/>
                <a:cs typeface="Times New Roman" pitchFamily="18" charset="0"/>
              </a:rPr>
              <a:t> </a:t>
            </a:r>
            <a:r>
              <a:rPr lang="en-ZW" dirty="0" smtClean="0">
                <a:latin typeface="Times New Roman" pitchFamily="18" charset="0"/>
                <a:cs typeface="Times New Roman" pitchFamily="18" charset="0"/>
              </a:rPr>
              <a:t>Councils</a:t>
            </a:r>
          </a:p>
          <a:p>
            <a:r>
              <a:rPr lang="en-ZW" dirty="0" smtClean="0">
                <a:latin typeface="Times New Roman" pitchFamily="18" charset="0"/>
                <a:cs typeface="Times New Roman" pitchFamily="18" charset="0"/>
              </a:rPr>
              <a:t>Same technology used for labour based </a:t>
            </a:r>
            <a:r>
              <a:rPr lang="en-ZW" dirty="0" err="1" smtClean="0">
                <a:latin typeface="Times New Roman" pitchFamily="18" charset="0"/>
                <a:cs typeface="Times New Roman" pitchFamily="18" charset="0"/>
              </a:rPr>
              <a:t>surfacing.Videos</a:t>
            </a:r>
            <a:r>
              <a:rPr lang="en-ZW" dirty="0" smtClean="0">
                <a:latin typeface="Times New Roman" pitchFamily="18" charset="0"/>
                <a:cs typeface="Times New Roman" pitchFamily="18" charset="0"/>
              </a:rPr>
              <a:t> produced.</a:t>
            </a:r>
            <a:endParaRPr lang="en-US" dirty="0">
              <a:latin typeface="Times New Roman" pitchFamily="18" charset="0"/>
              <a:cs typeface="Times New Roman" pitchFamily="18" charset="0"/>
            </a:endParaRPr>
          </a:p>
        </p:txBody>
      </p:sp>
    </p:spTree>
  </p:cSld>
  <p:clrMapOvr>
    <a:masterClrMapping/>
  </p:clrMapOvr>
  <p:transition>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W" sz="4000" b="1" dirty="0" smtClean="0">
                <a:latin typeface="Times New Roman" pitchFamily="18" charset="0"/>
                <a:cs typeface="Times New Roman" pitchFamily="18" charset="0"/>
              </a:rPr>
              <a:t>LABOUR BASED CONTRACTORS (Maintenance/ Rehabilitation) </a:t>
            </a:r>
            <a:r>
              <a:rPr lang="en-ZW" sz="4000" b="1" dirty="0" err="1" smtClean="0">
                <a:latin typeface="Times New Roman" pitchFamily="18" charset="0"/>
                <a:cs typeface="Times New Roman" pitchFamily="18" charset="0"/>
              </a:rPr>
              <a:t>Cntd</a:t>
            </a:r>
            <a:endParaRPr lang="en-US" sz="40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ZW" dirty="0" smtClean="0">
                <a:latin typeface="Times New Roman" pitchFamily="18" charset="0"/>
                <a:cs typeface="Times New Roman" pitchFamily="18" charset="0"/>
              </a:rPr>
              <a:t>3 tractors, 6 trailers, towed grader, water </a:t>
            </a:r>
            <a:r>
              <a:rPr lang="en-ZW" dirty="0" err="1" smtClean="0">
                <a:latin typeface="Times New Roman" pitchFamily="18" charset="0"/>
                <a:cs typeface="Times New Roman" pitchFamily="18" charset="0"/>
              </a:rPr>
              <a:t>bowser</a:t>
            </a:r>
            <a:r>
              <a:rPr lang="en-ZW" dirty="0" smtClean="0">
                <a:latin typeface="Times New Roman" pitchFamily="18" charset="0"/>
                <a:cs typeface="Times New Roman" pitchFamily="18" charset="0"/>
              </a:rPr>
              <a:t>, pick up, water pump, motor cycle, 2 roller.</a:t>
            </a:r>
          </a:p>
          <a:p>
            <a:r>
              <a:rPr lang="en-ZW" dirty="0" smtClean="0">
                <a:latin typeface="Times New Roman" pitchFamily="18" charset="0"/>
                <a:cs typeface="Times New Roman" pitchFamily="18" charset="0"/>
              </a:rPr>
              <a:t>All paid off the loans</a:t>
            </a:r>
          </a:p>
          <a:p>
            <a:r>
              <a:rPr lang="en-ZW" dirty="0" smtClean="0">
                <a:latin typeface="Times New Roman" pitchFamily="18" charset="0"/>
                <a:cs typeface="Times New Roman" pitchFamily="18" charset="0"/>
              </a:rPr>
              <a:t>Of the Twenty (20) , Two (2) were female contractors</a:t>
            </a:r>
          </a:p>
          <a:p>
            <a:r>
              <a:rPr lang="en-ZW" dirty="0" smtClean="0">
                <a:latin typeface="Times New Roman" pitchFamily="18" charset="0"/>
                <a:cs typeface="Times New Roman" pitchFamily="18" charset="0"/>
              </a:rPr>
              <a:t>Road projects covered all provinces</a:t>
            </a:r>
          </a:p>
          <a:p>
            <a:r>
              <a:rPr lang="en-ZW" dirty="0" smtClean="0">
                <a:latin typeface="Times New Roman" pitchFamily="18" charset="0"/>
                <a:cs typeface="Times New Roman" pitchFamily="18" charset="0"/>
              </a:rPr>
              <a:t>Was extended to </a:t>
            </a:r>
            <a:r>
              <a:rPr lang="en-ZW" dirty="0">
                <a:latin typeface="Times New Roman" pitchFamily="18" charset="0"/>
                <a:cs typeface="Times New Roman" pitchFamily="18" charset="0"/>
              </a:rPr>
              <a:t>R</a:t>
            </a:r>
            <a:r>
              <a:rPr lang="en-ZW" dirty="0" smtClean="0">
                <a:latin typeface="Times New Roman" pitchFamily="18" charset="0"/>
                <a:cs typeface="Times New Roman" pitchFamily="18" charset="0"/>
              </a:rPr>
              <a:t>ural District </a:t>
            </a:r>
            <a:r>
              <a:rPr lang="en-ZW" dirty="0" smtClean="0">
                <a:latin typeface="Times New Roman" pitchFamily="18" charset="0"/>
                <a:cs typeface="Times New Roman" pitchFamily="18" charset="0"/>
              </a:rPr>
              <a:t>Councils</a:t>
            </a:r>
          </a:p>
          <a:p>
            <a:r>
              <a:rPr lang="en-ZW" dirty="0" smtClean="0">
                <a:latin typeface="Times New Roman" pitchFamily="18" charset="0"/>
                <a:cs typeface="Times New Roman" pitchFamily="18" charset="0"/>
              </a:rPr>
              <a:t>Same technology used for labour based </a:t>
            </a:r>
            <a:r>
              <a:rPr lang="en-ZW" dirty="0" err="1" smtClean="0">
                <a:latin typeface="Times New Roman" pitchFamily="18" charset="0"/>
                <a:cs typeface="Times New Roman" pitchFamily="18" charset="0"/>
              </a:rPr>
              <a:t>surfacing.Videos</a:t>
            </a:r>
            <a:r>
              <a:rPr lang="en-ZW" dirty="0" smtClean="0">
                <a:latin typeface="Times New Roman" pitchFamily="18" charset="0"/>
                <a:cs typeface="Times New Roman" pitchFamily="18" charset="0"/>
              </a:rPr>
              <a:t> produced.</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421810082"/>
      </p:ext>
    </p:extLst>
  </p:cSld>
  <p:clrMapOvr>
    <a:masterClrMapping/>
  </p:clrMapOvr>
  <p:transition>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W" sz="3600" b="1" dirty="0" smtClean="0">
                <a:latin typeface="Times New Roman" pitchFamily="18" charset="0"/>
                <a:cs typeface="Times New Roman" pitchFamily="18" charset="0"/>
              </a:rPr>
              <a:t>LABOUR BASED CONTRACTORS (Maintenance/ Rehabilitation) </a:t>
            </a:r>
            <a:r>
              <a:rPr lang="en-ZW" sz="3600" b="1" dirty="0" err="1" smtClean="0">
                <a:latin typeface="Times New Roman" pitchFamily="18" charset="0"/>
                <a:cs typeface="Times New Roman" pitchFamily="18" charset="0"/>
              </a:rPr>
              <a:t>Cntd</a:t>
            </a:r>
            <a:endParaRPr lang="en-US" sz="3600"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457200" y="1935163"/>
          <a:ext cx="8229601" cy="4617720"/>
        </p:xfrm>
        <a:graphic>
          <a:graphicData uri="http://schemas.openxmlformats.org/drawingml/2006/table">
            <a:tbl>
              <a:tblPr firstRow="1" bandRow="1">
                <a:tableStyleId>{5C22544A-7EE6-4342-B048-85BDC9FD1C3A}</a:tableStyleId>
              </a:tblPr>
              <a:tblGrid>
                <a:gridCol w="2743200"/>
                <a:gridCol w="2362201"/>
                <a:gridCol w="3124200"/>
              </a:tblGrid>
              <a:tr h="370840">
                <a:tc>
                  <a:txBody>
                    <a:bodyPr/>
                    <a:lstStyle/>
                    <a:p>
                      <a:r>
                        <a:rPr lang="en-ZW" dirty="0" smtClean="0">
                          <a:latin typeface="Times New Roman" pitchFamily="18" charset="0"/>
                          <a:cs typeface="Times New Roman" pitchFamily="18" charset="0"/>
                        </a:rPr>
                        <a:t>PROVINCE</a:t>
                      </a:r>
                      <a:endParaRPr lang="en-US" dirty="0">
                        <a:latin typeface="Times New Roman" pitchFamily="18" charset="0"/>
                        <a:cs typeface="Times New Roman" pitchFamily="18" charset="0"/>
                      </a:endParaRPr>
                    </a:p>
                  </a:txBody>
                  <a:tcPr marL="91438" marR="91438"/>
                </a:tc>
                <a:tc>
                  <a:txBody>
                    <a:bodyPr/>
                    <a:lstStyle/>
                    <a:p>
                      <a:r>
                        <a:rPr lang="en-ZW" dirty="0" smtClean="0">
                          <a:latin typeface="Times New Roman" pitchFamily="18" charset="0"/>
                          <a:cs typeface="Times New Roman" pitchFamily="18" charset="0"/>
                        </a:rPr>
                        <a:t>CONTRACTOR</a:t>
                      </a:r>
                      <a:endParaRPr lang="en-US" dirty="0">
                        <a:latin typeface="Times New Roman" pitchFamily="18" charset="0"/>
                        <a:cs typeface="Times New Roman" pitchFamily="18" charset="0"/>
                      </a:endParaRPr>
                    </a:p>
                  </a:txBody>
                  <a:tcPr marL="91438" marR="91438"/>
                </a:tc>
                <a:tc>
                  <a:txBody>
                    <a:bodyPr/>
                    <a:lstStyle/>
                    <a:p>
                      <a:r>
                        <a:rPr lang="en-ZW" dirty="0" smtClean="0">
                          <a:latin typeface="Times New Roman" pitchFamily="18" charset="0"/>
                          <a:cs typeface="Times New Roman" pitchFamily="18" charset="0"/>
                        </a:rPr>
                        <a:t>PROJECT NAME</a:t>
                      </a:r>
                      <a:endParaRPr lang="en-US" dirty="0">
                        <a:latin typeface="Times New Roman" pitchFamily="18" charset="0"/>
                        <a:cs typeface="Times New Roman" pitchFamily="18" charset="0"/>
                      </a:endParaRPr>
                    </a:p>
                  </a:txBody>
                  <a:tcPr marL="91438" marR="91438"/>
                </a:tc>
              </a:tr>
              <a:tr h="370840">
                <a:tc>
                  <a:txBody>
                    <a:bodyPr/>
                    <a:lstStyle/>
                    <a:p>
                      <a:r>
                        <a:rPr lang="en-ZW" dirty="0" err="1" smtClean="0">
                          <a:latin typeface="Times New Roman" pitchFamily="18" charset="0"/>
                          <a:cs typeface="Times New Roman" pitchFamily="18" charset="0"/>
                        </a:rPr>
                        <a:t>Manicaland</a:t>
                      </a:r>
                      <a:endParaRPr lang="en-US" dirty="0">
                        <a:latin typeface="Times New Roman" pitchFamily="18" charset="0"/>
                        <a:cs typeface="Times New Roman" pitchFamily="18" charset="0"/>
                      </a:endParaRPr>
                    </a:p>
                  </a:txBody>
                  <a:tcPr marL="91438" marR="91438"/>
                </a:tc>
                <a:tc>
                  <a:txBody>
                    <a:bodyPr/>
                    <a:lstStyle/>
                    <a:p>
                      <a:r>
                        <a:rPr lang="en-ZW" dirty="0" err="1" smtClean="0">
                          <a:latin typeface="Times New Roman" pitchFamily="18" charset="0"/>
                          <a:cs typeface="Times New Roman" pitchFamily="18" charset="0"/>
                        </a:rPr>
                        <a:t>Geopta</a:t>
                      </a:r>
                      <a:r>
                        <a:rPr lang="en-ZW" dirty="0" smtClean="0">
                          <a:latin typeface="Times New Roman" pitchFamily="18" charset="0"/>
                          <a:cs typeface="Times New Roman" pitchFamily="18" charset="0"/>
                        </a:rPr>
                        <a:t> (</a:t>
                      </a:r>
                      <a:r>
                        <a:rPr lang="en-ZW" dirty="0" err="1" smtClean="0">
                          <a:latin typeface="Times New Roman" pitchFamily="18" charset="0"/>
                          <a:cs typeface="Times New Roman" pitchFamily="18" charset="0"/>
                        </a:rPr>
                        <a:t>Pvt</a:t>
                      </a:r>
                      <a:r>
                        <a:rPr lang="en-ZW" dirty="0" smtClean="0">
                          <a:latin typeface="Times New Roman" pitchFamily="18" charset="0"/>
                          <a:cs typeface="Times New Roman" pitchFamily="18" charset="0"/>
                        </a:rPr>
                        <a:t>) Ltd</a:t>
                      </a:r>
                      <a:endParaRPr lang="en-US" dirty="0">
                        <a:latin typeface="Times New Roman" pitchFamily="18" charset="0"/>
                        <a:cs typeface="Times New Roman" pitchFamily="18" charset="0"/>
                      </a:endParaRPr>
                    </a:p>
                  </a:txBody>
                  <a:tcPr marL="91438" marR="91438"/>
                </a:tc>
                <a:tc>
                  <a:txBody>
                    <a:bodyPr/>
                    <a:lstStyle/>
                    <a:p>
                      <a:r>
                        <a:rPr lang="en-ZW" dirty="0" smtClean="0">
                          <a:latin typeface="Times New Roman" pitchFamily="18" charset="0"/>
                          <a:cs typeface="Times New Roman" pitchFamily="18" charset="0"/>
                        </a:rPr>
                        <a:t>Headlands – Mayo -</a:t>
                      </a:r>
                      <a:r>
                        <a:rPr lang="en-ZW" dirty="0" err="1" smtClean="0">
                          <a:latin typeface="Times New Roman" pitchFamily="18" charset="0"/>
                          <a:cs typeface="Times New Roman" pitchFamily="18" charset="0"/>
                        </a:rPr>
                        <a:t>Chikore</a:t>
                      </a:r>
                      <a:endParaRPr lang="en-US" dirty="0">
                        <a:latin typeface="Times New Roman" pitchFamily="18" charset="0"/>
                        <a:cs typeface="Times New Roman" pitchFamily="18" charset="0"/>
                      </a:endParaRPr>
                    </a:p>
                  </a:txBody>
                  <a:tcPr marL="91438" marR="91438"/>
                </a:tc>
              </a:tr>
              <a:tr h="370840">
                <a:tc>
                  <a:txBody>
                    <a:bodyPr/>
                    <a:lstStyle/>
                    <a:p>
                      <a:endParaRPr lang="en-US" dirty="0">
                        <a:latin typeface="Times New Roman" pitchFamily="18" charset="0"/>
                        <a:cs typeface="Times New Roman" pitchFamily="18" charset="0"/>
                      </a:endParaRPr>
                    </a:p>
                  </a:txBody>
                  <a:tcPr marL="91438" marR="91438"/>
                </a:tc>
                <a:tc>
                  <a:txBody>
                    <a:bodyPr/>
                    <a:lstStyle/>
                    <a:p>
                      <a:r>
                        <a:rPr lang="en-ZW" dirty="0" smtClean="0">
                          <a:latin typeface="Times New Roman" pitchFamily="18" charset="0"/>
                          <a:cs typeface="Times New Roman" pitchFamily="18" charset="0"/>
                        </a:rPr>
                        <a:t>Martel Enterprises</a:t>
                      </a:r>
                      <a:endParaRPr lang="en-US" dirty="0">
                        <a:latin typeface="Times New Roman" pitchFamily="18" charset="0"/>
                        <a:cs typeface="Times New Roman" pitchFamily="18" charset="0"/>
                      </a:endParaRPr>
                    </a:p>
                  </a:txBody>
                  <a:tcPr marL="91438" marR="91438"/>
                </a:tc>
                <a:tc>
                  <a:txBody>
                    <a:bodyPr/>
                    <a:lstStyle/>
                    <a:p>
                      <a:r>
                        <a:rPr lang="en-ZW" dirty="0" err="1" smtClean="0">
                          <a:latin typeface="Times New Roman" pitchFamily="18" charset="0"/>
                          <a:cs typeface="Times New Roman" pitchFamily="18" charset="0"/>
                        </a:rPr>
                        <a:t>Nyanga</a:t>
                      </a:r>
                      <a:r>
                        <a:rPr lang="en-ZW" dirty="0" smtClean="0">
                          <a:latin typeface="Times New Roman" pitchFamily="18" charset="0"/>
                          <a:cs typeface="Times New Roman" pitchFamily="18" charset="0"/>
                        </a:rPr>
                        <a:t> - </a:t>
                      </a:r>
                      <a:r>
                        <a:rPr lang="en-ZW" dirty="0" err="1" smtClean="0">
                          <a:latin typeface="Times New Roman" pitchFamily="18" charset="0"/>
                          <a:cs typeface="Times New Roman" pitchFamily="18" charset="0"/>
                        </a:rPr>
                        <a:t>Nyamapanda</a:t>
                      </a:r>
                      <a:endParaRPr lang="en-US" dirty="0">
                        <a:latin typeface="Times New Roman" pitchFamily="18" charset="0"/>
                        <a:cs typeface="Times New Roman" pitchFamily="18" charset="0"/>
                      </a:endParaRPr>
                    </a:p>
                  </a:txBody>
                  <a:tcPr marL="91438" marR="91438"/>
                </a:tc>
              </a:tr>
              <a:tr h="370840">
                <a:tc>
                  <a:txBody>
                    <a:bodyPr/>
                    <a:lstStyle/>
                    <a:p>
                      <a:endParaRPr lang="en-US" dirty="0">
                        <a:latin typeface="Times New Roman" pitchFamily="18" charset="0"/>
                        <a:cs typeface="Times New Roman" pitchFamily="18" charset="0"/>
                      </a:endParaRPr>
                    </a:p>
                  </a:txBody>
                  <a:tcPr marL="91438" marR="91438"/>
                </a:tc>
                <a:tc>
                  <a:txBody>
                    <a:bodyPr/>
                    <a:lstStyle/>
                    <a:p>
                      <a:r>
                        <a:rPr lang="en-ZW" dirty="0" smtClean="0">
                          <a:latin typeface="Times New Roman" pitchFamily="18" charset="0"/>
                          <a:cs typeface="Times New Roman" pitchFamily="18" charset="0"/>
                        </a:rPr>
                        <a:t>Martel Enterprises</a:t>
                      </a:r>
                      <a:endParaRPr lang="en-US" dirty="0">
                        <a:latin typeface="Times New Roman" pitchFamily="18" charset="0"/>
                        <a:cs typeface="Times New Roman" pitchFamily="18" charset="0"/>
                      </a:endParaRPr>
                    </a:p>
                  </a:txBody>
                  <a:tcPr marL="91438" marR="91438"/>
                </a:tc>
                <a:tc>
                  <a:txBody>
                    <a:bodyPr/>
                    <a:lstStyle/>
                    <a:p>
                      <a:r>
                        <a:rPr lang="en-ZW" dirty="0" err="1" smtClean="0">
                          <a:latin typeface="Times New Roman" pitchFamily="18" charset="0"/>
                          <a:cs typeface="Times New Roman" pitchFamily="18" charset="0"/>
                        </a:rPr>
                        <a:t>Nyamaropa</a:t>
                      </a:r>
                      <a:r>
                        <a:rPr lang="en-ZW" dirty="0" smtClean="0">
                          <a:latin typeface="Times New Roman" pitchFamily="18" charset="0"/>
                          <a:cs typeface="Times New Roman" pitchFamily="18" charset="0"/>
                        </a:rPr>
                        <a:t> - </a:t>
                      </a:r>
                      <a:r>
                        <a:rPr lang="en-ZW" dirty="0" err="1" smtClean="0">
                          <a:latin typeface="Times New Roman" pitchFamily="18" charset="0"/>
                          <a:cs typeface="Times New Roman" pitchFamily="18" charset="0"/>
                        </a:rPr>
                        <a:t>Chisvo</a:t>
                      </a:r>
                      <a:endParaRPr lang="en-US" dirty="0">
                        <a:latin typeface="Times New Roman" pitchFamily="18" charset="0"/>
                        <a:cs typeface="Times New Roman" pitchFamily="18" charset="0"/>
                      </a:endParaRPr>
                    </a:p>
                  </a:txBody>
                  <a:tcPr marL="91438" marR="91438"/>
                </a:tc>
              </a:tr>
              <a:tr h="370840">
                <a:tc>
                  <a:txBody>
                    <a:bodyPr/>
                    <a:lstStyle/>
                    <a:p>
                      <a:endParaRPr lang="en-US" dirty="0">
                        <a:latin typeface="Times New Roman" pitchFamily="18" charset="0"/>
                        <a:cs typeface="Times New Roman" pitchFamily="18" charset="0"/>
                      </a:endParaRPr>
                    </a:p>
                  </a:txBody>
                  <a:tcPr marL="91438" marR="91438"/>
                </a:tc>
                <a:tc>
                  <a:txBody>
                    <a:bodyPr/>
                    <a:lstStyle/>
                    <a:p>
                      <a:endParaRPr lang="en-US">
                        <a:latin typeface="Times New Roman" pitchFamily="18" charset="0"/>
                        <a:cs typeface="Times New Roman" pitchFamily="18" charset="0"/>
                      </a:endParaRPr>
                    </a:p>
                  </a:txBody>
                  <a:tcPr marL="91438" marR="91438"/>
                </a:tc>
                <a:tc>
                  <a:txBody>
                    <a:bodyPr/>
                    <a:lstStyle/>
                    <a:p>
                      <a:r>
                        <a:rPr lang="en-ZW" dirty="0" err="1" smtClean="0">
                          <a:latin typeface="Times New Roman" pitchFamily="18" charset="0"/>
                          <a:cs typeface="Times New Roman" pitchFamily="18" charset="0"/>
                        </a:rPr>
                        <a:t>Nyamaropa</a:t>
                      </a:r>
                      <a:r>
                        <a:rPr lang="en-ZW" dirty="0" smtClean="0">
                          <a:latin typeface="Times New Roman" pitchFamily="18" charset="0"/>
                          <a:cs typeface="Times New Roman" pitchFamily="18" charset="0"/>
                        </a:rPr>
                        <a:t> – </a:t>
                      </a:r>
                      <a:r>
                        <a:rPr lang="en-ZW" dirty="0" err="1" smtClean="0">
                          <a:latin typeface="Times New Roman" pitchFamily="18" charset="0"/>
                          <a:cs typeface="Times New Roman" pitchFamily="18" charset="0"/>
                        </a:rPr>
                        <a:t>Nyafaro</a:t>
                      </a:r>
                      <a:r>
                        <a:rPr lang="en-ZW" dirty="0" smtClean="0">
                          <a:latin typeface="Times New Roman" pitchFamily="18" charset="0"/>
                          <a:cs typeface="Times New Roman" pitchFamily="18" charset="0"/>
                        </a:rPr>
                        <a:t> - </a:t>
                      </a:r>
                      <a:r>
                        <a:rPr lang="en-ZW" dirty="0" err="1" smtClean="0">
                          <a:latin typeface="Times New Roman" pitchFamily="18" charset="0"/>
                          <a:cs typeface="Times New Roman" pitchFamily="18" charset="0"/>
                        </a:rPr>
                        <a:t>Katiyo</a:t>
                      </a:r>
                      <a:endParaRPr lang="en-US" dirty="0">
                        <a:latin typeface="Times New Roman" pitchFamily="18" charset="0"/>
                        <a:cs typeface="Times New Roman" pitchFamily="18" charset="0"/>
                      </a:endParaRPr>
                    </a:p>
                  </a:txBody>
                  <a:tcPr marL="91438" marR="91438"/>
                </a:tc>
              </a:tr>
              <a:tr h="370840">
                <a:tc>
                  <a:txBody>
                    <a:bodyPr/>
                    <a:lstStyle/>
                    <a:p>
                      <a:endParaRPr lang="en-US" dirty="0">
                        <a:latin typeface="Times New Roman" pitchFamily="18" charset="0"/>
                        <a:cs typeface="Times New Roman" pitchFamily="18" charset="0"/>
                      </a:endParaRPr>
                    </a:p>
                  </a:txBody>
                  <a:tcPr marL="91438" marR="91438"/>
                </a:tc>
                <a:tc>
                  <a:txBody>
                    <a:bodyPr/>
                    <a:lstStyle/>
                    <a:p>
                      <a:endParaRPr lang="en-US">
                        <a:latin typeface="Times New Roman" pitchFamily="18" charset="0"/>
                        <a:cs typeface="Times New Roman" pitchFamily="18" charset="0"/>
                      </a:endParaRPr>
                    </a:p>
                  </a:txBody>
                  <a:tcPr marL="91438" marR="91438"/>
                </a:tc>
                <a:tc>
                  <a:txBody>
                    <a:bodyPr/>
                    <a:lstStyle/>
                    <a:p>
                      <a:endParaRPr lang="en-US" dirty="0">
                        <a:latin typeface="Times New Roman" pitchFamily="18" charset="0"/>
                        <a:cs typeface="Times New Roman" pitchFamily="18" charset="0"/>
                      </a:endParaRPr>
                    </a:p>
                  </a:txBody>
                  <a:tcPr marL="91438" marR="91438"/>
                </a:tc>
              </a:tr>
              <a:tr h="370840">
                <a:tc>
                  <a:txBody>
                    <a:bodyPr/>
                    <a:lstStyle/>
                    <a:p>
                      <a:r>
                        <a:rPr lang="en-ZW" dirty="0" smtClean="0">
                          <a:latin typeface="Times New Roman" pitchFamily="18" charset="0"/>
                          <a:cs typeface="Times New Roman" pitchFamily="18" charset="0"/>
                        </a:rPr>
                        <a:t>Masvingo</a:t>
                      </a:r>
                      <a:endParaRPr lang="en-US" dirty="0">
                        <a:latin typeface="Times New Roman" pitchFamily="18" charset="0"/>
                        <a:cs typeface="Times New Roman" pitchFamily="18" charset="0"/>
                      </a:endParaRPr>
                    </a:p>
                  </a:txBody>
                  <a:tcPr marL="91438" marR="91438"/>
                </a:tc>
                <a:tc>
                  <a:txBody>
                    <a:bodyPr/>
                    <a:lstStyle/>
                    <a:p>
                      <a:r>
                        <a:rPr lang="en-ZW" dirty="0" err="1" smtClean="0">
                          <a:latin typeface="Times New Roman" pitchFamily="18" charset="0"/>
                          <a:cs typeface="Times New Roman" pitchFamily="18" charset="0"/>
                        </a:rPr>
                        <a:t>Woodfare</a:t>
                      </a:r>
                      <a:r>
                        <a:rPr lang="en-ZW" baseline="0" dirty="0" smtClean="0">
                          <a:latin typeface="Times New Roman" pitchFamily="18" charset="0"/>
                          <a:cs typeface="Times New Roman" pitchFamily="18" charset="0"/>
                        </a:rPr>
                        <a:t> Trading,</a:t>
                      </a:r>
                    </a:p>
                    <a:p>
                      <a:r>
                        <a:rPr lang="en-ZW" baseline="0" dirty="0" err="1" smtClean="0">
                          <a:latin typeface="Times New Roman" pitchFamily="18" charset="0"/>
                          <a:cs typeface="Times New Roman" pitchFamily="18" charset="0"/>
                        </a:rPr>
                        <a:t>Strucon</a:t>
                      </a:r>
                      <a:r>
                        <a:rPr lang="en-ZW" baseline="0" dirty="0" smtClean="0">
                          <a:latin typeface="Times New Roman" pitchFamily="18" charset="0"/>
                          <a:cs typeface="Times New Roman" pitchFamily="18" charset="0"/>
                        </a:rPr>
                        <a:t> P/I</a:t>
                      </a:r>
                      <a:endParaRPr lang="en-US" dirty="0">
                        <a:latin typeface="Times New Roman" pitchFamily="18" charset="0"/>
                        <a:cs typeface="Times New Roman" pitchFamily="18" charset="0"/>
                      </a:endParaRPr>
                    </a:p>
                  </a:txBody>
                  <a:tcPr marL="91438" marR="91438"/>
                </a:tc>
                <a:tc>
                  <a:txBody>
                    <a:bodyPr/>
                    <a:lstStyle/>
                    <a:p>
                      <a:r>
                        <a:rPr lang="en-ZW" dirty="0" err="1" smtClean="0">
                          <a:latin typeface="Times New Roman" pitchFamily="18" charset="0"/>
                          <a:cs typeface="Times New Roman" pitchFamily="18" charset="0"/>
                        </a:rPr>
                        <a:t>Sarahuru</a:t>
                      </a:r>
                      <a:r>
                        <a:rPr lang="en-ZW" dirty="0" smtClean="0">
                          <a:latin typeface="Times New Roman" pitchFamily="18" charset="0"/>
                          <a:cs typeface="Times New Roman" pitchFamily="18" charset="0"/>
                        </a:rPr>
                        <a:t> - </a:t>
                      </a:r>
                      <a:r>
                        <a:rPr lang="en-ZW" dirty="0" err="1" smtClean="0">
                          <a:latin typeface="Times New Roman" pitchFamily="18" charset="0"/>
                          <a:cs typeface="Times New Roman" pitchFamily="18" charset="0"/>
                        </a:rPr>
                        <a:t>Maranda</a:t>
                      </a:r>
                      <a:endParaRPr lang="en-US" dirty="0">
                        <a:latin typeface="Times New Roman" pitchFamily="18" charset="0"/>
                        <a:cs typeface="Times New Roman" pitchFamily="18" charset="0"/>
                      </a:endParaRPr>
                    </a:p>
                  </a:txBody>
                  <a:tcPr marL="91438" marR="91438"/>
                </a:tc>
              </a:tr>
              <a:tr h="370840">
                <a:tc>
                  <a:txBody>
                    <a:bodyPr/>
                    <a:lstStyle/>
                    <a:p>
                      <a:endParaRPr lang="en-US" dirty="0">
                        <a:latin typeface="Times New Roman" pitchFamily="18" charset="0"/>
                        <a:cs typeface="Times New Roman" pitchFamily="18" charset="0"/>
                      </a:endParaRPr>
                    </a:p>
                  </a:txBody>
                  <a:tcPr marL="91438" marR="91438"/>
                </a:tc>
                <a:tc>
                  <a:txBody>
                    <a:bodyPr/>
                    <a:lstStyle/>
                    <a:p>
                      <a:r>
                        <a:rPr lang="en-ZW" dirty="0" smtClean="0">
                          <a:latin typeface="Times New Roman" pitchFamily="18" charset="0"/>
                          <a:cs typeface="Times New Roman" pitchFamily="18" charset="0"/>
                        </a:rPr>
                        <a:t>All Purpose</a:t>
                      </a:r>
                      <a:endParaRPr lang="en-US" dirty="0">
                        <a:latin typeface="Times New Roman" pitchFamily="18" charset="0"/>
                        <a:cs typeface="Times New Roman" pitchFamily="18" charset="0"/>
                      </a:endParaRPr>
                    </a:p>
                  </a:txBody>
                  <a:tcPr marL="91438" marR="91438"/>
                </a:tc>
                <a:tc>
                  <a:txBody>
                    <a:bodyPr/>
                    <a:lstStyle/>
                    <a:p>
                      <a:r>
                        <a:rPr lang="en-ZW" dirty="0" err="1" smtClean="0">
                          <a:latin typeface="Times New Roman" pitchFamily="18" charset="0"/>
                          <a:cs typeface="Times New Roman" pitchFamily="18" charset="0"/>
                        </a:rPr>
                        <a:t>Bondofi</a:t>
                      </a:r>
                      <a:r>
                        <a:rPr lang="en-ZW" dirty="0" smtClean="0">
                          <a:latin typeface="Times New Roman" pitchFamily="18" charset="0"/>
                          <a:cs typeface="Times New Roman" pitchFamily="18" charset="0"/>
                        </a:rPr>
                        <a:t> – </a:t>
                      </a:r>
                      <a:r>
                        <a:rPr lang="en-ZW" dirty="0" err="1" smtClean="0">
                          <a:latin typeface="Times New Roman" pitchFamily="18" charset="0"/>
                          <a:cs typeface="Times New Roman" pitchFamily="18" charset="0"/>
                        </a:rPr>
                        <a:t>Renco</a:t>
                      </a:r>
                      <a:r>
                        <a:rPr lang="en-ZW" dirty="0" smtClean="0">
                          <a:latin typeface="Times New Roman" pitchFamily="18" charset="0"/>
                          <a:cs typeface="Times New Roman" pitchFamily="18" charset="0"/>
                        </a:rPr>
                        <a:t> - </a:t>
                      </a:r>
                      <a:r>
                        <a:rPr lang="en-ZW" dirty="0" err="1" smtClean="0">
                          <a:latin typeface="Times New Roman" pitchFamily="18" charset="0"/>
                          <a:cs typeface="Times New Roman" pitchFamily="18" charset="0"/>
                        </a:rPr>
                        <a:t>Tokwe</a:t>
                      </a:r>
                      <a:endParaRPr lang="en-US" dirty="0">
                        <a:latin typeface="Times New Roman" pitchFamily="18" charset="0"/>
                        <a:cs typeface="Times New Roman" pitchFamily="18" charset="0"/>
                      </a:endParaRPr>
                    </a:p>
                  </a:txBody>
                  <a:tcPr marL="91438" marR="91438"/>
                </a:tc>
              </a:tr>
              <a:tr h="370840">
                <a:tc>
                  <a:txBody>
                    <a:bodyPr/>
                    <a:lstStyle/>
                    <a:p>
                      <a:endParaRPr lang="en-US" dirty="0">
                        <a:latin typeface="Times New Roman" pitchFamily="18" charset="0"/>
                        <a:cs typeface="Times New Roman" pitchFamily="18" charset="0"/>
                      </a:endParaRPr>
                    </a:p>
                  </a:txBody>
                  <a:tcPr marL="91438" marR="91438"/>
                </a:tc>
                <a:tc>
                  <a:txBody>
                    <a:bodyPr/>
                    <a:lstStyle/>
                    <a:p>
                      <a:endParaRPr lang="en-US">
                        <a:latin typeface="Times New Roman" pitchFamily="18" charset="0"/>
                        <a:cs typeface="Times New Roman" pitchFamily="18" charset="0"/>
                      </a:endParaRPr>
                    </a:p>
                  </a:txBody>
                  <a:tcPr marL="91438" marR="91438"/>
                </a:tc>
                <a:tc>
                  <a:txBody>
                    <a:bodyPr/>
                    <a:lstStyle/>
                    <a:p>
                      <a:endParaRPr lang="en-US" dirty="0">
                        <a:latin typeface="Times New Roman" pitchFamily="18" charset="0"/>
                        <a:cs typeface="Times New Roman" pitchFamily="18" charset="0"/>
                      </a:endParaRPr>
                    </a:p>
                  </a:txBody>
                  <a:tcPr marL="91438" marR="91438"/>
                </a:tc>
              </a:tr>
              <a:tr h="370840">
                <a:tc>
                  <a:txBody>
                    <a:bodyPr/>
                    <a:lstStyle/>
                    <a:p>
                      <a:r>
                        <a:rPr lang="en-ZW" dirty="0" smtClean="0">
                          <a:latin typeface="Times New Roman" pitchFamily="18" charset="0"/>
                          <a:cs typeface="Times New Roman" pitchFamily="18" charset="0"/>
                        </a:rPr>
                        <a:t>Midlands</a:t>
                      </a:r>
                      <a:endParaRPr lang="en-US" dirty="0">
                        <a:latin typeface="Times New Roman" pitchFamily="18" charset="0"/>
                        <a:cs typeface="Times New Roman" pitchFamily="18" charset="0"/>
                      </a:endParaRPr>
                    </a:p>
                  </a:txBody>
                  <a:tcPr marL="91438" marR="91438"/>
                </a:tc>
                <a:tc>
                  <a:txBody>
                    <a:bodyPr/>
                    <a:lstStyle/>
                    <a:p>
                      <a:r>
                        <a:rPr lang="en-ZW" dirty="0" err="1" smtClean="0">
                          <a:latin typeface="Times New Roman" pitchFamily="18" charset="0"/>
                          <a:cs typeface="Times New Roman" pitchFamily="18" charset="0"/>
                        </a:rPr>
                        <a:t>Muncol</a:t>
                      </a:r>
                      <a:r>
                        <a:rPr lang="en-ZW" dirty="0" smtClean="0">
                          <a:latin typeface="Times New Roman" pitchFamily="18" charset="0"/>
                          <a:cs typeface="Times New Roman" pitchFamily="18" charset="0"/>
                        </a:rPr>
                        <a:t>,</a:t>
                      </a:r>
                      <a:r>
                        <a:rPr lang="en-ZW" baseline="0" dirty="0" smtClean="0">
                          <a:latin typeface="Times New Roman" pitchFamily="18" charset="0"/>
                          <a:cs typeface="Times New Roman" pitchFamily="18" charset="0"/>
                        </a:rPr>
                        <a:t> </a:t>
                      </a:r>
                      <a:r>
                        <a:rPr lang="en-ZW" baseline="0" dirty="0" err="1" smtClean="0">
                          <a:latin typeface="Times New Roman" pitchFamily="18" charset="0"/>
                          <a:cs typeface="Times New Roman" pitchFamily="18" charset="0"/>
                        </a:rPr>
                        <a:t>Roadcon</a:t>
                      </a:r>
                      <a:r>
                        <a:rPr lang="en-ZW" baseline="0" dirty="0" smtClean="0">
                          <a:latin typeface="Times New Roman" pitchFamily="18" charset="0"/>
                          <a:cs typeface="Times New Roman" pitchFamily="18" charset="0"/>
                        </a:rPr>
                        <a:t>,</a:t>
                      </a:r>
                    </a:p>
                    <a:p>
                      <a:r>
                        <a:rPr lang="en-ZW" baseline="0" dirty="0" err="1" smtClean="0">
                          <a:latin typeface="Times New Roman" pitchFamily="18" charset="0"/>
                          <a:cs typeface="Times New Roman" pitchFamily="18" charset="0"/>
                        </a:rPr>
                        <a:t>Strucon</a:t>
                      </a:r>
                      <a:endParaRPr lang="en-US" dirty="0">
                        <a:latin typeface="Times New Roman" pitchFamily="18" charset="0"/>
                        <a:cs typeface="Times New Roman" pitchFamily="18" charset="0"/>
                      </a:endParaRPr>
                    </a:p>
                  </a:txBody>
                  <a:tcPr marL="91438" marR="91438"/>
                </a:tc>
                <a:tc>
                  <a:txBody>
                    <a:bodyPr/>
                    <a:lstStyle/>
                    <a:p>
                      <a:r>
                        <a:rPr lang="en-ZW" dirty="0" smtClean="0">
                          <a:latin typeface="Times New Roman" pitchFamily="18" charset="0"/>
                          <a:cs typeface="Times New Roman" pitchFamily="18" charset="0"/>
                        </a:rPr>
                        <a:t>Empress – Copper Queen</a:t>
                      </a:r>
                      <a:endParaRPr lang="en-US" dirty="0">
                        <a:latin typeface="Times New Roman" pitchFamily="18" charset="0"/>
                        <a:cs typeface="Times New Roman" pitchFamily="18" charset="0"/>
                      </a:endParaRPr>
                    </a:p>
                  </a:txBody>
                  <a:tcPr marL="91438" marR="91438"/>
                </a:tc>
              </a:tr>
              <a:tr h="370840">
                <a:tc>
                  <a:txBody>
                    <a:bodyPr/>
                    <a:lstStyle/>
                    <a:p>
                      <a:endParaRPr lang="en-US" dirty="0">
                        <a:latin typeface="Times New Roman" pitchFamily="18" charset="0"/>
                        <a:cs typeface="Times New Roman" pitchFamily="18" charset="0"/>
                      </a:endParaRPr>
                    </a:p>
                  </a:txBody>
                  <a:tcPr marL="91438" marR="91438"/>
                </a:tc>
                <a:tc>
                  <a:txBody>
                    <a:bodyPr/>
                    <a:lstStyle/>
                    <a:p>
                      <a:endParaRPr lang="en-US" dirty="0">
                        <a:latin typeface="Times New Roman" pitchFamily="18" charset="0"/>
                        <a:cs typeface="Times New Roman" pitchFamily="18" charset="0"/>
                      </a:endParaRPr>
                    </a:p>
                  </a:txBody>
                  <a:tcPr marL="91438" marR="91438"/>
                </a:tc>
                <a:tc>
                  <a:txBody>
                    <a:bodyPr/>
                    <a:lstStyle/>
                    <a:p>
                      <a:r>
                        <a:rPr lang="en-ZW" dirty="0" err="1" smtClean="0">
                          <a:latin typeface="Times New Roman" pitchFamily="18" charset="0"/>
                          <a:cs typeface="Times New Roman" pitchFamily="18" charset="0"/>
                        </a:rPr>
                        <a:t>Fairfields</a:t>
                      </a:r>
                      <a:r>
                        <a:rPr lang="en-ZW" dirty="0" smtClean="0">
                          <a:latin typeface="Times New Roman" pitchFamily="18" charset="0"/>
                          <a:cs typeface="Times New Roman" pitchFamily="18" charset="0"/>
                        </a:rPr>
                        <a:t> - </a:t>
                      </a:r>
                      <a:r>
                        <a:rPr lang="en-ZW" dirty="0" err="1" smtClean="0">
                          <a:latin typeface="Times New Roman" pitchFamily="18" charset="0"/>
                          <a:cs typeface="Times New Roman" pitchFamily="18" charset="0"/>
                        </a:rPr>
                        <a:t>Mashava</a:t>
                      </a:r>
                      <a:endParaRPr lang="en-US" dirty="0">
                        <a:latin typeface="Times New Roman" pitchFamily="18" charset="0"/>
                        <a:cs typeface="Times New Roman" pitchFamily="18" charset="0"/>
                      </a:endParaRPr>
                    </a:p>
                  </a:txBody>
                  <a:tcPr marL="91438" marR="91438"/>
                </a:tc>
              </a:tr>
            </a:tbl>
          </a:graphicData>
        </a:graphic>
      </p:graphicFrame>
    </p:spTree>
  </p:cSld>
  <p:clrMapOvr>
    <a:masterClrMapping/>
  </p:clrMapOvr>
  <p:transition>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W" sz="3600" b="1" dirty="0" smtClean="0">
                <a:latin typeface="Times New Roman" pitchFamily="18" charset="0"/>
                <a:cs typeface="Times New Roman" pitchFamily="18" charset="0"/>
              </a:rPr>
              <a:t>LABOUR BASED CONTRACTORS (Maintenance/ Rehabilitation) </a:t>
            </a:r>
            <a:r>
              <a:rPr lang="en-ZW" sz="3600" b="1" dirty="0" err="1" smtClean="0">
                <a:latin typeface="Times New Roman" pitchFamily="18" charset="0"/>
                <a:cs typeface="Times New Roman" pitchFamily="18" charset="0"/>
              </a:rPr>
              <a:t>Cntd</a:t>
            </a:r>
            <a:endParaRPr lang="en-US" sz="3600"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457200" y="1935163"/>
          <a:ext cx="8229599" cy="4886960"/>
        </p:xfrm>
        <a:graphic>
          <a:graphicData uri="http://schemas.openxmlformats.org/drawingml/2006/table">
            <a:tbl>
              <a:tblPr firstRow="1" bandRow="1">
                <a:tableStyleId>{5C22544A-7EE6-4342-B048-85BDC9FD1C3A}</a:tableStyleId>
              </a:tblPr>
              <a:tblGrid>
                <a:gridCol w="2667001"/>
                <a:gridCol w="2819398"/>
                <a:gridCol w="2743200"/>
              </a:tblGrid>
              <a:tr h="370840">
                <a:tc>
                  <a:txBody>
                    <a:bodyPr/>
                    <a:lstStyle/>
                    <a:p>
                      <a:r>
                        <a:rPr lang="en-ZW" dirty="0" smtClean="0"/>
                        <a:t>PROVINCE</a:t>
                      </a:r>
                      <a:endParaRPr lang="en-US" dirty="0"/>
                    </a:p>
                  </a:txBody>
                  <a:tcPr marL="91438" marR="91438"/>
                </a:tc>
                <a:tc>
                  <a:txBody>
                    <a:bodyPr/>
                    <a:lstStyle/>
                    <a:p>
                      <a:r>
                        <a:rPr lang="en-ZW" dirty="0" smtClean="0"/>
                        <a:t>CONTRACTOR</a:t>
                      </a:r>
                      <a:endParaRPr lang="en-US" dirty="0"/>
                    </a:p>
                  </a:txBody>
                  <a:tcPr marL="91438" marR="91438"/>
                </a:tc>
                <a:tc>
                  <a:txBody>
                    <a:bodyPr/>
                    <a:lstStyle/>
                    <a:p>
                      <a:r>
                        <a:rPr lang="en-ZW" dirty="0" smtClean="0"/>
                        <a:t>PROJECT NAME</a:t>
                      </a:r>
                      <a:endParaRPr lang="en-US" dirty="0"/>
                    </a:p>
                  </a:txBody>
                  <a:tcPr marL="91438" marR="91438"/>
                </a:tc>
              </a:tr>
              <a:tr h="370840">
                <a:tc>
                  <a:txBody>
                    <a:bodyPr/>
                    <a:lstStyle/>
                    <a:p>
                      <a:r>
                        <a:rPr lang="en-ZW" dirty="0" err="1" smtClean="0">
                          <a:latin typeface="Times New Roman" pitchFamily="18" charset="0"/>
                          <a:cs typeface="Times New Roman" pitchFamily="18" charset="0"/>
                        </a:rPr>
                        <a:t>Mashonaland</a:t>
                      </a:r>
                      <a:r>
                        <a:rPr lang="en-ZW" baseline="0" dirty="0" smtClean="0">
                          <a:latin typeface="Times New Roman" pitchFamily="18" charset="0"/>
                          <a:cs typeface="Times New Roman" pitchFamily="18" charset="0"/>
                        </a:rPr>
                        <a:t> Central</a:t>
                      </a:r>
                      <a:endParaRPr lang="en-US" dirty="0">
                        <a:latin typeface="Times New Roman" pitchFamily="18" charset="0"/>
                        <a:cs typeface="Times New Roman" pitchFamily="18" charset="0"/>
                      </a:endParaRPr>
                    </a:p>
                  </a:txBody>
                  <a:tcPr marL="91438" marR="91438"/>
                </a:tc>
                <a:tc>
                  <a:txBody>
                    <a:bodyPr/>
                    <a:lstStyle/>
                    <a:p>
                      <a:r>
                        <a:rPr lang="en-ZW" dirty="0" err="1" smtClean="0">
                          <a:latin typeface="Times New Roman" pitchFamily="18" charset="0"/>
                          <a:cs typeface="Times New Roman" pitchFamily="18" charset="0"/>
                        </a:rPr>
                        <a:t>Infracon</a:t>
                      </a:r>
                      <a:r>
                        <a:rPr lang="en-ZW" dirty="0" smtClean="0">
                          <a:latin typeface="Times New Roman" pitchFamily="18" charset="0"/>
                          <a:cs typeface="Times New Roman" pitchFamily="18" charset="0"/>
                        </a:rPr>
                        <a:t> (</a:t>
                      </a:r>
                      <a:r>
                        <a:rPr lang="en-ZW" dirty="0" err="1" smtClean="0">
                          <a:latin typeface="Times New Roman" pitchFamily="18" charset="0"/>
                          <a:cs typeface="Times New Roman" pitchFamily="18" charset="0"/>
                        </a:rPr>
                        <a:t>Pvt</a:t>
                      </a:r>
                      <a:r>
                        <a:rPr lang="en-ZW" dirty="0" smtClean="0">
                          <a:latin typeface="Times New Roman" pitchFamily="18" charset="0"/>
                          <a:cs typeface="Times New Roman" pitchFamily="18" charset="0"/>
                        </a:rPr>
                        <a:t>) Ltd. </a:t>
                      </a:r>
                    </a:p>
                    <a:p>
                      <a:r>
                        <a:rPr lang="en-ZW" dirty="0" err="1" smtClean="0">
                          <a:latin typeface="Times New Roman" pitchFamily="18" charset="0"/>
                          <a:cs typeface="Times New Roman" pitchFamily="18" charset="0"/>
                        </a:rPr>
                        <a:t>Kurima</a:t>
                      </a:r>
                      <a:r>
                        <a:rPr lang="en-ZW" dirty="0" smtClean="0">
                          <a:latin typeface="Times New Roman" pitchFamily="18" charset="0"/>
                          <a:cs typeface="Times New Roman" pitchFamily="18" charset="0"/>
                        </a:rPr>
                        <a:t> 2000</a:t>
                      </a:r>
                      <a:endParaRPr lang="en-US" dirty="0">
                        <a:latin typeface="Times New Roman" pitchFamily="18" charset="0"/>
                        <a:cs typeface="Times New Roman" pitchFamily="18" charset="0"/>
                      </a:endParaRPr>
                    </a:p>
                  </a:txBody>
                  <a:tcPr marL="91438" marR="91438"/>
                </a:tc>
                <a:tc>
                  <a:txBody>
                    <a:bodyPr/>
                    <a:lstStyle/>
                    <a:p>
                      <a:r>
                        <a:rPr lang="en-ZW" dirty="0" err="1" smtClean="0">
                          <a:latin typeface="Times New Roman" pitchFamily="18" charset="0"/>
                          <a:cs typeface="Times New Roman" pitchFamily="18" charset="0"/>
                        </a:rPr>
                        <a:t>Katarira</a:t>
                      </a:r>
                      <a:r>
                        <a:rPr lang="en-ZW" baseline="0" dirty="0" smtClean="0">
                          <a:latin typeface="Times New Roman" pitchFamily="18" charset="0"/>
                          <a:cs typeface="Times New Roman" pitchFamily="18" charset="0"/>
                        </a:rPr>
                        <a:t> - </a:t>
                      </a:r>
                      <a:r>
                        <a:rPr lang="en-ZW" baseline="0" dirty="0" err="1" smtClean="0">
                          <a:latin typeface="Times New Roman" pitchFamily="18" charset="0"/>
                          <a:cs typeface="Times New Roman" pitchFamily="18" charset="0"/>
                        </a:rPr>
                        <a:t>Mahuhwe</a:t>
                      </a:r>
                      <a:endParaRPr lang="en-US" dirty="0">
                        <a:latin typeface="Times New Roman" pitchFamily="18" charset="0"/>
                        <a:cs typeface="Times New Roman" pitchFamily="18" charset="0"/>
                      </a:endParaRPr>
                    </a:p>
                  </a:txBody>
                  <a:tcPr marL="91438" marR="91438"/>
                </a:tc>
              </a:tr>
              <a:tr h="370840">
                <a:tc>
                  <a:txBody>
                    <a:bodyPr/>
                    <a:lstStyle/>
                    <a:p>
                      <a:endParaRPr lang="en-US">
                        <a:latin typeface="Times New Roman" pitchFamily="18" charset="0"/>
                        <a:cs typeface="Times New Roman" pitchFamily="18" charset="0"/>
                      </a:endParaRPr>
                    </a:p>
                  </a:txBody>
                  <a:tcPr marL="91438" marR="91438"/>
                </a:tc>
                <a:tc>
                  <a:txBody>
                    <a:bodyPr/>
                    <a:lstStyle/>
                    <a:p>
                      <a:r>
                        <a:rPr lang="en-ZW" dirty="0" err="1" smtClean="0">
                          <a:latin typeface="Times New Roman" pitchFamily="18" charset="0"/>
                          <a:cs typeface="Times New Roman" pitchFamily="18" charset="0"/>
                        </a:rPr>
                        <a:t>Infracon</a:t>
                      </a:r>
                      <a:r>
                        <a:rPr lang="en-ZW" dirty="0" smtClean="0">
                          <a:latin typeface="Times New Roman" pitchFamily="18" charset="0"/>
                          <a:cs typeface="Times New Roman" pitchFamily="18" charset="0"/>
                        </a:rPr>
                        <a:t> (</a:t>
                      </a:r>
                      <a:r>
                        <a:rPr lang="en-ZW" dirty="0" err="1" smtClean="0">
                          <a:latin typeface="Times New Roman" pitchFamily="18" charset="0"/>
                          <a:cs typeface="Times New Roman" pitchFamily="18" charset="0"/>
                        </a:rPr>
                        <a:t>Pvt</a:t>
                      </a:r>
                      <a:r>
                        <a:rPr lang="en-ZW" dirty="0" smtClean="0">
                          <a:latin typeface="Times New Roman" pitchFamily="18" charset="0"/>
                          <a:cs typeface="Times New Roman" pitchFamily="18" charset="0"/>
                        </a:rPr>
                        <a:t>) Ltd</a:t>
                      </a:r>
                      <a:endParaRPr lang="en-US" dirty="0">
                        <a:latin typeface="Times New Roman" pitchFamily="18" charset="0"/>
                        <a:cs typeface="Times New Roman" pitchFamily="18" charset="0"/>
                      </a:endParaRPr>
                    </a:p>
                  </a:txBody>
                  <a:tcPr marL="91438" marR="91438"/>
                </a:tc>
                <a:tc>
                  <a:txBody>
                    <a:bodyPr/>
                    <a:lstStyle/>
                    <a:p>
                      <a:r>
                        <a:rPr lang="en-ZW" dirty="0" err="1" smtClean="0">
                          <a:latin typeface="Times New Roman" pitchFamily="18" charset="0"/>
                          <a:cs typeface="Times New Roman" pitchFamily="18" charset="0"/>
                        </a:rPr>
                        <a:t>Katarira</a:t>
                      </a:r>
                      <a:r>
                        <a:rPr lang="en-ZW" dirty="0" smtClean="0">
                          <a:latin typeface="Times New Roman" pitchFamily="18" charset="0"/>
                          <a:cs typeface="Times New Roman" pitchFamily="18" charset="0"/>
                        </a:rPr>
                        <a:t> - </a:t>
                      </a:r>
                      <a:r>
                        <a:rPr lang="en-ZW" dirty="0" err="1" smtClean="0">
                          <a:latin typeface="Times New Roman" pitchFamily="18" charset="0"/>
                          <a:cs typeface="Times New Roman" pitchFamily="18" charset="0"/>
                        </a:rPr>
                        <a:t>Bullnose</a:t>
                      </a:r>
                      <a:endParaRPr lang="en-US" dirty="0">
                        <a:latin typeface="Times New Roman" pitchFamily="18" charset="0"/>
                        <a:cs typeface="Times New Roman" pitchFamily="18" charset="0"/>
                      </a:endParaRPr>
                    </a:p>
                  </a:txBody>
                  <a:tcPr marL="91438" marR="91438"/>
                </a:tc>
              </a:tr>
              <a:tr h="370840">
                <a:tc>
                  <a:txBody>
                    <a:bodyPr/>
                    <a:lstStyle/>
                    <a:p>
                      <a:endParaRPr lang="en-US">
                        <a:latin typeface="Times New Roman" pitchFamily="18" charset="0"/>
                        <a:cs typeface="Times New Roman" pitchFamily="18" charset="0"/>
                      </a:endParaRPr>
                    </a:p>
                  </a:txBody>
                  <a:tcPr marL="91438" marR="91438"/>
                </a:tc>
                <a:tc>
                  <a:txBody>
                    <a:bodyPr/>
                    <a:lstStyle/>
                    <a:p>
                      <a:r>
                        <a:rPr lang="en-ZW" dirty="0" err="1" smtClean="0">
                          <a:latin typeface="Times New Roman" pitchFamily="18" charset="0"/>
                          <a:cs typeface="Times New Roman" pitchFamily="18" charset="0"/>
                        </a:rPr>
                        <a:t>Infracon</a:t>
                      </a:r>
                      <a:r>
                        <a:rPr lang="en-ZW" dirty="0" smtClean="0">
                          <a:latin typeface="Times New Roman" pitchFamily="18" charset="0"/>
                          <a:cs typeface="Times New Roman" pitchFamily="18" charset="0"/>
                        </a:rPr>
                        <a:t> (</a:t>
                      </a:r>
                      <a:r>
                        <a:rPr lang="en-ZW" dirty="0" err="1" smtClean="0">
                          <a:latin typeface="Times New Roman" pitchFamily="18" charset="0"/>
                          <a:cs typeface="Times New Roman" pitchFamily="18" charset="0"/>
                        </a:rPr>
                        <a:t>Pvt</a:t>
                      </a:r>
                      <a:r>
                        <a:rPr lang="en-ZW" dirty="0" smtClean="0">
                          <a:latin typeface="Times New Roman" pitchFamily="18" charset="0"/>
                          <a:cs typeface="Times New Roman" pitchFamily="18" charset="0"/>
                        </a:rPr>
                        <a:t>) Ltd</a:t>
                      </a:r>
                      <a:endParaRPr lang="en-US" dirty="0">
                        <a:latin typeface="Times New Roman" pitchFamily="18" charset="0"/>
                        <a:cs typeface="Times New Roman" pitchFamily="18" charset="0"/>
                      </a:endParaRPr>
                    </a:p>
                  </a:txBody>
                  <a:tcPr marL="91438" marR="91438"/>
                </a:tc>
                <a:tc>
                  <a:txBody>
                    <a:bodyPr/>
                    <a:lstStyle/>
                    <a:p>
                      <a:r>
                        <a:rPr lang="en-ZW" dirty="0" err="1" smtClean="0">
                          <a:latin typeface="Times New Roman" pitchFamily="18" charset="0"/>
                          <a:cs typeface="Times New Roman" pitchFamily="18" charset="0"/>
                        </a:rPr>
                        <a:t>Nahwa</a:t>
                      </a:r>
                      <a:r>
                        <a:rPr lang="en-ZW" dirty="0" smtClean="0">
                          <a:latin typeface="Times New Roman" pitchFamily="18" charset="0"/>
                          <a:cs typeface="Times New Roman" pitchFamily="18" charset="0"/>
                        </a:rPr>
                        <a:t> Junction - </a:t>
                      </a:r>
                      <a:r>
                        <a:rPr lang="en-ZW" dirty="0" err="1" smtClean="0">
                          <a:latin typeface="Times New Roman" pitchFamily="18" charset="0"/>
                          <a:cs typeface="Times New Roman" pitchFamily="18" charset="0"/>
                        </a:rPr>
                        <a:t>Katemere</a:t>
                      </a:r>
                      <a:endParaRPr lang="en-US" dirty="0">
                        <a:latin typeface="Times New Roman" pitchFamily="18" charset="0"/>
                        <a:cs typeface="Times New Roman" pitchFamily="18" charset="0"/>
                      </a:endParaRPr>
                    </a:p>
                  </a:txBody>
                  <a:tcPr marL="91438" marR="91438"/>
                </a:tc>
              </a:tr>
              <a:tr h="370840">
                <a:tc>
                  <a:txBody>
                    <a:bodyPr/>
                    <a:lstStyle/>
                    <a:p>
                      <a:endParaRPr lang="en-US">
                        <a:latin typeface="Times New Roman" pitchFamily="18" charset="0"/>
                        <a:cs typeface="Times New Roman" pitchFamily="18" charset="0"/>
                      </a:endParaRPr>
                    </a:p>
                  </a:txBody>
                  <a:tcPr marL="91438" marR="91438"/>
                </a:tc>
                <a:tc>
                  <a:txBody>
                    <a:bodyPr/>
                    <a:lstStyle/>
                    <a:p>
                      <a:r>
                        <a:rPr lang="en-ZW" dirty="0" err="1" smtClean="0">
                          <a:latin typeface="Times New Roman" pitchFamily="18" charset="0"/>
                          <a:cs typeface="Times New Roman" pitchFamily="18" charset="0"/>
                        </a:rPr>
                        <a:t>Kurima</a:t>
                      </a:r>
                      <a:r>
                        <a:rPr lang="en-ZW" dirty="0" smtClean="0">
                          <a:latin typeface="Times New Roman" pitchFamily="18" charset="0"/>
                          <a:cs typeface="Times New Roman" pitchFamily="18" charset="0"/>
                        </a:rPr>
                        <a:t> 2000, Infra</a:t>
                      </a:r>
                      <a:r>
                        <a:rPr lang="en-ZW" baseline="0" dirty="0" smtClean="0">
                          <a:latin typeface="Times New Roman" pitchFamily="18" charset="0"/>
                          <a:cs typeface="Times New Roman" pitchFamily="18" charset="0"/>
                        </a:rPr>
                        <a:t> - Con</a:t>
                      </a:r>
                      <a:endParaRPr lang="en-US" dirty="0">
                        <a:latin typeface="Times New Roman" pitchFamily="18" charset="0"/>
                        <a:cs typeface="Times New Roman" pitchFamily="18" charset="0"/>
                      </a:endParaRPr>
                    </a:p>
                  </a:txBody>
                  <a:tcPr marL="91438" marR="91438"/>
                </a:tc>
                <a:tc>
                  <a:txBody>
                    <a:bodyPr/>
                    <a:lstStyle/>
                    <a:p>
                      <a:r>
                        <a:rPr lang="en-ZW" dirty="0" err="1" smtClean="0">
                          <a:latin typeface="Times New Roman" pitchFamily="18" charset="0"/>
                          <a:cs typeface="Times New Roman" pitchFamily="18" charset="0"/>
                        </a:rPr>
                        <a:t>Mukumbura</a:t>
                      </a:r>
                      <a:r>
                        <a:rPr lang="en-ZW" baseline="0" dirty="0" smtClean="0">
                          <a:latin typeface="Times New Roman" pitchFamily="18" charset="0"/>
                          <a:cs typeface="Times New Roman" pitchFamily="18" charset="0"/>
                        </a:rPr>
                        <a:t> - </a:t>
                      </a:r>
                      <a:r>
                        <a:rPr lang="en-ZW" baseline="0" dirty="0" err="1" smtClean="0">
                          <a:latin typeface="Times New Roman" pitchFamily="18" charset="0"/>
                          <a:cs typeface="Times New Roman" pitchFamily="18" charset="0"/>
                        </a:rPr>
                        <a:t>Muzarabani</a:t>
                      </a:r>
                      <a:endParaRPr lang="en-US" dirty="0">
                        <a:latin typeface="Times New Roman" pitchFamily="18" charset="0"/>
                        <a:cs typeface="Times New Roman" pitchFamily="18" charset="0"/>
                      </a:endParaRPr>
                    </a:p>
                  </a:txBody>
                  <a:tcPr marL="91438" marR="91438"/>
                </a:tc>
              </a:tr>
              <a:tr h="370840">
                <a:tc>
                  <a:txBody>
                    <a:bodyPr/>
                    <a:lstStyle/>
                    <a:p>
                      <a:endParaRPr lang="en-US" dirty="0">
                        <a:latin typeface="Times New Roman" pitchFamily="18" charset="0"/>
                        <a:cs typeface="Times New Roman" pitchFamily="18" charset="0"/>
                      </a:endParaRPr>
                    </a:p>
                  </a:txBody>
                  <a:tcPr marL="91438" marR="91438"/>
                </a:tc>
                <a:tc>
                  <a:txBody>
                    <a:bodyPr/>
                    <a:lstStyle/>
                    <a:p>
                      <a:endParaRPr lang="en-US" dirty="0">
                        <a:latin typeface="Times New Roman" pitchFamily="18" charset="0"/>
                        <a:cs typeface="Times New Roman" pitchFamily="18" charset="0"/>
                      </a:endParaRPr>
                    </a:p>
                  </a:txBody>
                  <a:tcPr marL="91438" marR="91438"/>
                </a:tc>
                <a:tc>
                  <a:txBody>
                    <a:bodyPr/>
                    <a:lstStyle/>
                    <a:p>
                      <a:endParaRPr lang="en-US" dirty="0">
                        <a:latin typeface="Times New Roman" pitchFamily="18" charset="0"/>
                        <a:cs typeface="Times New Roman" pitchFamily="18" charset="0"/>
                      </a:endParaRPr>
                    </a:p>
                  </a:txBody>
                  <a:tcPr marL="91438" marR="91438"/>
                </a:tc>
              </a:tr>
              <a:tr h="370840">
                <a:tc>
                  <a:txBody>
                    <a:bodyPr/>
                    <a:lstStyle/>
                    <a:p>
                      <a:r>
                        <a:rPr lang="en-ZW" dirty="0" err="1" smtClean="0">
                          <a:latin typeface="Times New Roman" pitchFamily="18" charset="0"/>
                          <a:cs typeface="Times New Roman" pitchFamily="18" charset="0"/>
                        </a:rPr>
                        <a:t>Matebeleland</a:t>
                      </a:r>
                      <a:r>
                        <a:rPr lang="en-ZW" dirty="0" smtClean="0">
                          <a:latin typeface="Times New Roman" pitchFamily="18" charset="0"/>
                          <a:cs typeface="Times New Roman" pitchFamily="18" charset="0"/>
                        </a:rPr>
                        <a:t> North</a:t>
                      </a:r>
                      <a:endParaRPr lang="en-US" dirty="0">
                        <a:latin typeface="Times New Roman" pitchFamily="18" charset="0"/>
                        <a:cs typeface="Times New Roman" pitchFamily="18" charset="0"/>
                      </a:endParaRPr>
                    </a:p>
                  </a:txBody>
                  <a:tcPr marL="91438" marR="91438"/>
                </a:tc>
                <a:tc>
                  <a:txBody>
                    <a:bodyPr/>
                    <a:lstStyle/>
                    <a:p>
                      <a:r>
                        <a:rPr lang="en-ZW" dirty="0" smtClean="0">
                          <a:latin typeface="Times New Roman" pitchFamily="18" charset="0"/>
                          <a:cs typeface="Times New Roman" pitchFamily="18" charset="0"/>
                        </a:rPr>
                        <a:t>Equinox Contractors</a:t>
                      </a:r>
                      <a:endParaRPr lang="en-US" dirty="0">
                        <a:latin typeface="Times New Roman" pitchFamily="18" charset="0"/>
                        <a:cs typeface="Times New Roman" pitchFamily="18" charset="0"/>
                      </a:endParaRPr>
                    </a:p>
                  </a:txBody>
                  <a:tcPr marL="91438" marR="91438"/>
                </a:tc>
                <a:tc>
                  <a:txBody>
                    <a:bodyPr/>
                    <a:lstStyle/>
                    <a:p>
                      <a:r>
                        <a:rPr lang="en-ZW" dirty="0" err="1" smtClean="0">
                          <a:latin typeface="Times New Roman" pitchFamily="18" charset="0"/>
                          <a:cs typeface="Times New Roman" pitchFamily="18" charset="0"/>
                        </a:rPr>
                        <a:t>Berthsaida</a:t>
                      </a:r>
                      <a:r>
                        <a:rPr lang="en-ZW" dirty="0" smtClean="0">
                          <a:latin typeface="Times New Roman" pitchFamily="18" charset="0"/>
                          <a:cs typeface="Times New Roman" pitchFamily="18" charset="0"/>
                        </a:rPr>
                        <a:t> </a:t>
                      </a:r>
                      <a:r>
                        <a:rPr lang="en-ZW" dirty="0" err="1" smtClean="0">
                          <a:latin typeface="Times New Roman" pitchFamily="18" charset="0"/>
                          <a:cs typeface="Times New Roman" pitchFamily="18" charset="0"/>
                        </a:rPr>
                        <a:t>Maganja</a:t>
                      </a:r>
                      <a:endParaRPr lang="en-US" dirty="0">
                        <a:latin typeface="Times New Roman" pitchFamily="18" charset="0"/>
                        <a:cs typeface="Times New Roman" pitchFamily="18" charset="0"/>
                      </a:endParaRPr>
                    </a:p>
                  </a:txBody>
                  <a:tcPr marL="91438" marR="91438"/>
                </a:tc>
              </a:tr>
              <a:tr h="370840">
                <a:tc>
                  <a:txBody>
                    <a:bodyPr/>
                    <a:lstStyle/>
                    <a:p>
                      <a:endParaRPr lang="en-US" dirty="0">
                        <a:latin typeface="Times New Roman" pitchFamily="18" charset="0"/>
                        <a:cs typeface="Times New Roman" pitchFamily="18" charset="0"/>
                      </a:endParaRPr>
                    </a:p>
                  </a:txBody>
                  <a:tcPr marL="91438" marR="91438"/>
                </a:tc>
                <a:tc>
                  <a:txBody>
                    <a:bodyPr/>
                    <a:lstStyle/>
                    <a:p>
                      <a:r>
                        <a:rPr lang="en-ZW" dirty="0" smtClean="0">
                          <a:latin typeface="Times New Roman" pitchFamily="18" charset="0"/>
                          <a:cs typeface="Times New Roman" pitchFamily="18" charset="0"/>
                        </a:rPr>
                        <a:t>Equinox, </a:t>
                      </a:r>
                      <a:r>
                        <a:rPr lang="en-ZW" dirty="0" err="1" smtClean="0">
                          <a:latin typeface="Times New Roman" pitchFamily="18" charset="0"/>
                          <a:cs typeface="Times New Roman" pitchFamily="18" charset="0"/>
                        </a:rPr>
                        <a:t>Gekum</a:t>
                      </a:r>
                      <a:r>
                        <a:rPr lang="en-ZW" dirty="0" smtClean="0">
                          <a:latin typeface="Times New Roman" pitchFamily="18" charset="0"/>
                          <a:cs typeface="Times New Roman" pitchFamily="18" charset="0"/>
                        </a:rPr>
                        <a:t> Enterprises</a:t>
                      </a:r>
                      <a:endParaRPr lang="en-US" dirty="0">
                        <a:latin typeface="Times New Roman" pitchFamily="18" charset="0"/>
                        <a:cs typeface="Times New Roman" pitchFamily="18" charset="0"/>
                      </a:endParaRPr>
                    </a:p>
                  </a:txBody>
                  <a:tcPr marL="91438" marR="91438"/>
                </a:tc>
                <a:tc>
                  <a:txBody>
                    <a:bodyPr/>
                    <a:lstStyle/>
                    <a:p>
                      <a:r>
                        <a:rPr lang="en-ZW" dirty="0" err="1" smtClean="0">
                          <a:latin typeface="Times New Roman" pitchFamily="18" charset="0"/>
                          <a:cs typeface="Times New Roman" pitchFamily="18" charset="0"/>
                        </a:rPr>
                        <a:t>Gwaai</a:t>
                      </a:r>
                      <a:r>
                        <a:rPr lang="en-ZW" baseline="0" dirty="0" smtClean="0">
                          <a:latin typeface="Times New Roman" pitchFamily="18" charset="0"/>
                          <a:cs typeface="Times New Roman" pitchFamily="18" charset="0"/>
                        </a:rPr>
                        <a:t> - </a:t>
                      </a:r>
                      <a:r>
                        <a:rPr lang="en-ZW" baseline="0" dirty="0" err="1" smtClean="0">
                          <a:latin typeface="Times New Roman" pitchFamily="18" charset="0"/>
                          <a:cs typeface="Times New Roman" pitchFamily="18" charset="0"/>
                        </a:rPr>
                        <a:t>Binga</a:t>
                      </a:r>
                      <a:endParaRPr lang="en-US" dirty="0">
                        <a:latin typeface="Times New Roman" pitchFamily="18" charset="0"/>
                        <a:cs typeface="Times New Roman" pitchFamily="18" charset="0"/>
                      </a:endParaRPr>
                    </a:p>
                  </a:txBody>
                  <a:tcPr marL="91438" marR="91438"/>
                </a:tc>
              </a:tr>
              <a:tr h="370840">
                <a:tc>
                  <a:txBody>
                    <a:bodyPr/>
                    <a:lstStyle/>
                    <a:p>
                      <a:endParaRPr lang="en-US" dirty="0">
                        <a:latin typeface="Times New Roman" pitchFamily="18" charset="0"/>
                        <a:cs typeface="Times New Roman" pitchFamily="18" charset="0"/>
                      </a:endParaRPr>
                    </a:p>
                  </a:txBody>
                  <a:tcPr marL="91438" marR="91438"/>
                </a:tc>
                <a:tc>
                  <a:txBody>
                    <a:bodyPr/>
                    <a:lstStyle/>
                    <a:p>
                      <a:r>
                        <a:rPr lang="en-ZW" dirty="0" err="1" smtClean="0">
                          <a:latin typeface="Times New Roman" pitchFamily="18" charset="0"/>
                          <a:cs typeface="Times New Roman" pitchFamily="18" charset="0"/>
                        </a:rPr>
                        <a:t>Gekum</a:t>
                      </a:r>
                      <a:r>
                        <a:rPr lang="en-ZW" dirty="0" smtClean="0">
                          <a:latin typeface="Times New Roman" pitchFamily="18" charset="0"/>
                          <a:cs typeface="Times New Roman" pitchFamily="18" charset="0"/>
                        </a:rPr>
                        <a:t> Enterprises</a:t>
                      </a:r>
                      <a:endParaRPr lang="en-US" dirty="0">
                        <a:latin typeface="Times New Roman" pitchFamily="18" charset="0"/>
                        <a:cs typeface="Times New Roman" pitchFamily="18" charset="0"/>
                      </a:endParaRPr>
                    </a:p>
                  </a:txBody>
                  <a:tcPr marL="91438" marR="91438"/>
                </a:tc>
                <a:tc>
                  <a:txBody>
                    <a:bodyPr/>
                    <a:lstStyle/>
                    <a:p>
                      <a:r>
                        <a:rPr lang="en-ZW" dirty="0" err="1" smtClean="0">
                          <a:latin typeface="Times New Roman" pitchFamily="18" charset="0"/>
                          <a:cs typeface="Times New Roman" pitchFamily="18" charset="0"/>
                        </a:rPr>
                        <a:t>Kamativi</a:t>
                      </a:r>
                      <a:r>
                        <a:rPr lang="en-ZW" dirty="0" smtClean="0">
                          <a:latin typeface="Times New Roman" pitchFamily="18" charset="0"/>
                          <a:cs typeface="Times New Roman" pitchFamily="18" charset="0"/>
                        </a:rPr>
                        <a:t> - </a:t>
                      </a:r>
                      <a:r>
                        <a:rPr lang="en-ZW" dirty="0" err="1" smtClean="0">
                          <a:latin typeface="Times New Roman" pitchFamily="18" charset="0"/>
                          <a:cs typeface="Times New Roman" pitchFamily="18" charset="0"/>
                        </a:rPr>
                        <a:t>Pashu</a:t>
                      </a:r>
                      <a:endParaRPr lang="en-US" dirty="0">
                        <a:latin typeface="Times New Roman" pitchFamily="18" charset="0"/>
                        <a:cs typeface="Times New Roman" pitchFamily="18" charset="0"/>
                      </a:endParaRPr>
                    </a:p>
                  </a:txBody>
                  <a:tcPr marL="91438" marR="91438"/>
                </a:tc>
              </a:tr>
              <a:tr h="370840">
                <a:tc>
                  <a:txBody>
                    <a:bodyPr/>
                    <a:lstStyle/>
                    <a:p>
                      <a:endParaRPr lang="en-US" dirty="0">
                        <a:latin typeface="Times New Roman" pitchFamily="18" charset="0"/>
                        <a:cs typeface="Times New Roman" pitchFamily="18" charset="0"/>
                      </a:endParaRPr>
                    </a:p>
                  </a:txBody>
                  <a:tcPr marL="91438" marR="91438"/>
                </a:tc>
                <a:tc>
                  <a:txBody>
                    <a:bodyPr/>
                    <a:lstStyle/>
                    <a:p>
                      <a:r>
                        <a:rPr lang="en-ZW" dirty="0" smtClean="0">
                          <a:latin typeface="Times New Roman" pitchFamily="18" charset="0"/>
                          <a:cs typeface="Times New Roman" pitchFamily="18" charset="0"/>
                        </a:rPr>
                        <a:t>Force Account Unit</a:t>
                      </a:r>
                      <a:endParaRPr lang="en-US" dirty="0">
                        <a:latin typeface="Times New Roman" pitchFamily="18" charset="0"/>
                        <a:cs typeface="Times New Roman" pitchFamily="18" charset="0"/>
                      </a:endParaRPr>
                    </a:p>
                  </a:txBody>
                  <a:tcPr marL="91438" marR="91438"/>
                </a:tc>
                <a:tc>
                  <a:txBody>
                    <a:bodyPr/>
                    <a:lstStyle/>
                    <a:p>
                      <a:r>
                        <a:rPr lang="en-ZW" dirty="0" err="1" smtClean="0">
                          <a:latin typeface="Times New Roman" pitchFamily="18" charset="0"/>
                          <a:cs typeface="Times New Roman" pitchFamily="18" charset="0"/>
                        </a:rPr>
                        <a:t>Inkosikazi</a:t>
                      </a:r>
                      <a:r>
                        <a:rPr lang="en-ZW" dirty="0" smtClean="0">
                          <a:latin typeface="Times New Roman" pitchFamily="18" charset="0"/>
                          <a:cs typeface="Times New Roman" pitchFamily="18" charset="0"/>
                        </a:rPr>
                        <a:t> Road</a:t>
                      </a:r>
                      <a:endParaRPr lang="en-US" dirty="0">
                        <a:latin typeface="Times New Roman" pitchFamily="18" charset="0"/>
                        <a:cs typeface="Times New Roman" pitchFamily="18" charset="0"/>
                      </a:endParaRPr>
                    </a:p>
                  </a:txBody>
                  <a:tcPr marL="91438" marR="91438"/>
                </a:tc>
              </a:tr>
              <a:tr h="370840">
                <a:tc>
                  <a:txBody>
                    <a:bodyPr/>
                    <a:lstStyle/>
                    <a:p>
                      <a:endParaRPr lang="en-US" dirty="0">
                        <a:latin typeface="Times New Roman" pitchFamily="18" charset="0"/>
                        <a:cs typeface="Times New Roman" pitchFamily="18" charset="0"/>
                      </a:endParaRPr>
                    </a:p>
                  </a:txBody>
                  <a:tcPr marL="91438" marR="91438"/>
                </a:tc>
                <a:tc>
                  <a:txBody>
                    <a:bodyPr/>
                    <a:lstStyle/>
                    <a:p>
                      <a:r>
                        <a:rPr lang="en-ZW" dirty="0" err="1" smtClean="0">
                          <a:latin typeface="Times New Roman" pitchFamily="18" charset="0"/>
                          <a:cs typeface="Times New Roman" pitchFamily="18" charset="0"/>
                        </a:rPr>
                        <a:t>Gekum</a:t>
                      </a:r>
                      <a:r>
                        <a:rPr lang="en-ZW" dirty="0" smtClean="0">
                          <a:latin typeface="Times New Roman" pitchFamily="18" charset="0"/>
                          <a:cs typeface="Times New Roman" pitchFamily="18" charset="0"/>
                        </a:rPr>
                        <a:t> Enterprises, Equinox Contractors</a:t>
                      </a:r>
                      <a:endParaRPr lang="en-US" dirty="0">
                        <a:latin typeface="Times New Roman" pitchFamily="18" charset="0"/>
                        <a:cs typeface="Times New Roman" pitchFamily="18" charset="0"/>
                      </a:endParaRPr>
                    </a:p>
                  </a:txBody>
                  <a:tcPr marL="91438" marR="91438"/>
                </a:tc>
                <a:tc>
                  <a:txBody>
                    <a:bodyPr/>
                    <a:lstStyle/>
                    <a:p>
                      <a:r>
                        <a:rPr lang="en-ZW" dirty="0" err="1" smtClean="0">
                          <a:latin typeface="Times New Roman" pitchFamily="18" charset="0"/>
                          <a:cs typeface="Times New Roman" pitchFamily="18" charset="0"/>
                        </a:rPr>
                        <a:t>Siabuwa</a:t>
                      </a:r>
                      <a:r>
                        <a:rPr lang="en-ZW" dirty="0" smtClean="0">
                          <a:latin typeface="Times New Roman" pitchFamily="18" charset="0"/>
                          <a:cs typeface="Times New Roman" pitchFamily="18" charset="0"/>
                        </a:rPr>
                        <a:t> - </a:t>
                      </a:r>
                      <a:r>
                        <a:rPr lang="en-ZW" dirty="0" err="1" smtClean="0">
                          <a:latin typeface="Times New Roman" pitchFamily="18" charset="0"/>
                          <a:cs typeface="Times New Roman" pitchFamily="18" charset="0"/>
                        </a:rPr>
                        <a:t>Mujere</a:t>
                      </a:r>
                      <a:endParaRPr lang="en-US" dirty="0">
                        <a:latin typeface="Times New Roman" pitchFamily="18" charset="0"/>
                        <a:cs typeface="Times New Roman" pitchFamily="18" charset="0"/>
                      </a:endParaRPr>
                    </a:p>
                  </a:txBody>
                  <a:tcPr marL="91438" marR="91438"/>
                </a:tc>
              </a:tr>
            </a:tbl>
          </a:graphicData>
        </a:graphic>
      </p:graphicFrame>
    </p:spTree>
  </p:cSld>
  <p:clrMapOvr>
    <a:masterClrMapping/>
  </p:clrMapOvr>
  <p:transition>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W" sz="3600" b="1" dirty="0" smtClean="0">
                <a:latin typeface="Times New Roman" pitchFamily="18" charset="0"/>
                <a:cs typeface="Times New Roman" pitchFamily="18" charset="0"/>
              </a:rPr>
              <a:t>LABOUR BASED CONTRACTORS (Maintenance/ Rehabilitation) </a:t>
            </a:r>
            <a:r>
              <a:rPr lang="en-ZW" sz="3600" b="1" dirty="0" err="1" smtClean="0">
                <a:latin typeface="Times New Roman" pitchFamily="18" charset="0"/>
                <a:cs typeface="Times New Roman" pitchFamily="18" charset="0"/>
              </a:rPr>
              <a:t>Cntd</a:t>
            </a:r>
            <a:endParaRPr lang="en-US" sz="3600"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457200" y="1935163"/>
          <a:ext cx="8229600" cy="471932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r>
                        <a:rPr lang="en-ZW" dirty="0" smtClean="0">
                          <a:latin typeface="Times New Roman" pitchFamily="18" charset="0"/>
                          <a:cs typeface="Times New Roman" pitchFamily="18" charset="0"/>
                        </a:rPr>
                        <a:t>PROVINCE</a:t>
                      </a:r>
                      <a:endParaRPr lang="en-US" dirty="0">
                        <a:latin typeface="Times New Roman" pitchFamily="18" charset="0"/>
                        <a:cs typeface="Times New Roman" pitchFamily="18" charset="0"/>
                      </a:endParaRPr>
                    </a:p>
                  </a:txBody>
                  <a:tcPr marL="91438" marR="91438"/>
                </a:tc>
                <a:tc>
                  <a:txBody>
                    <a:bodyPr/>
                    <a:lstStyle/>
                    <a:p>
                      <a:r>
                        <a:rPr lang="en-ZW" dirty="0" smtClean="0">
                          <a:latin typeface="Times New Roman" pitchFamily="18" charset="0"/>
                          <a:cs typeface="Times New Roman" pitchFamily="18" charset="0"/>
                        </a:rPr>
                        <a:t>CONTRACTOR</a:t>
                      </a:r>
                      <a:endParaRPr lang="en-US" dirty="0">
                        <a:latin typeface="Times New Roman" pitchFamily="18" charset="0"/>
                        <a:cs typeface="Times New Roman" pitchFamily="18" charset="0"/>
                      </a:endParaRPr>
                    </a:p>
                  </a:txBody>
                  <a:tcPr marL="91438" marR="91438"/>
                </a:tc>
                <a:tc>
                  <a:txBody>
                    <a:bodyPr/>
                    <a:lstStyle/>
                    <a:p>
                      <a:r>
                        <a:rPr lang="en-ZW" dirty="0" smtClean="0">
                          <a:latin typeface="Times New Roman" pitchFamily="18" charset="0"/>
                          <a:cs typeface="Times New Roman" pitchFamily="18" charset="0"/>
                        </a:rPr>
                        <a:t>PROJECT NAME</a:t>
                      </a:r>
                      <a:endParaRPr lang="en-US" dirty="0">
                        <a:latin typeface="Times New Roman" pitchFamily="18" charset="0"/>
                        <a:cs typeface="Times New Roman" pitchFamily="18" charset="0"/>
                      </a:endParaRPr>
                    </a:p>
                  </a:txBody>
                  <a:tcPr marL="91438" marR="91438"/>
                </a:tc>
              </a:tr>
              <a:tr h="370840">
                <a:tc>
                  <a:txBody>
                    <a:bodyPr/>
                    <a:lstStyle/>
                    <a:p>
                      <a:r>
                        <a:rPr lang="en-ZW" dirty="0" err="1" smtClean="0">
                          <a:latin typeface="Times New Roman" pitchFamily="18" charset="0"/>
                          <a:cs typeface="Times New Roman" pitchFamily="18" charset="0"/>
                        </a:rPr>
                        <a:t>Mshonaland</a:t>
                      </a:r>
                      <a:r>
                        <a:rPr lang="en-ZW" baseline="0" dirty="0" smtClean="0">
                          <a:latin typeface="Times New Roman" pitchFamily="18" charset="0"/>
                          <a:cs typeface="Times New Roman" pitchFamily="18" charset="0"/>
                        </a:rPr>
                        <a:t> West</a:t>
                      </a:r>
                      <a:endParaRPr lang="en-US" dirty="0">
                        <a:latin typeface="Times New Roman" pitchFamily="18" charset="0"/>
                        <a:cs typeface="Times New Roman" pitchFamily="18" charset="0"/>
                      </a:endParaRPr>
                    </a:p>
                  </a:txBody>
                  <a:tcPr marL="91438" marR="91438"/>
                </a:tc>
                <a:tc>
                  <a:txBody>
                    <a:bodyPr/>
                    <a:lstStyle/>
                    <a:p>
                      <a:r>
                        <a:rPr lang="en-ZW" dirty="0" err="1" smtClean="0">
                          <a:latin typeface="Times New Roman" pitchFamily="18" charset="0"/>
                          <a:cs typeface="Times New Roman" pitchFamily="18" charset="0"/>
                        </a:rPr>
                        <a:t>Sibmut</a:t>
                      </a:r>
                      <a:r>
                        <a:rPr lang="en-ZW" dirty="0" smtClean="0">
                          <a:latin typeface="Times New Roman" pitchFamily="18" charset="0"/>
                          <a:cs typeface="Times New Roman" pitchFamily="18" charset="0"/>
                        </a:rPr>
                        <a:t> Construction</a:t>
                      </a:r>
                    </a:p>
                    <a:p>
                      <a:r>
                        <a:rPr lang="en-ZW" dirty="0" smtClean="0">
                          <a:latin typeface="Times New Roman" pitchFamily="18" charset="0"/>
                          <a:cs typeface="Times New Roman" pitchFamily="18" charset="0"/>
                        </a:rPr>
                        <a:t>The</a:t>
                      </a:r>
                      <a:r>
                        <a:rPr lang="en-ZW" baseline="0" dirty="0" smtClean="0">
                          <a:latin typeface="Times New Roman" pitchFamily="18" charset="0"/>
                          <a:cs typeface="Times New Roman" pitchFamily="18" charset="0"/>
                        </a:rPr>
                        <a:t> Maintenance team</a:t>
                      </a:r>
                      <a:endParaRPr lang="en-US" dirty="0">
                        <a:latin typeface="Times New Roman" pitchFamily="18" charset="0"/>
                        <a:cs typeface="Times New Roman" pitchFamily="18" charset="0"/>
                      </a:endParaRPr>
                    </a:p>
                  </a:txBody>
                  <a:tcPr marL="91438" marR="91438"/>
                </a:tc>
                <a:tc>
                  <a:txBody>
                    <a:bodyPr/>
                    <a:lstStyle/>
                    <a:p>
                      <a:r>
                        <a:rPr lang="en-ZW" dirty="0" err="1" smtClean="0">
                          <a:latin typeface="Times New Roman" pitchFamily="18" charset="0"/>
                          <a:cs typeface="Times New Roman" pitchFamily="18" charset="0"/>
                        </a:rPr>
                        <a:t>Zvimba</a:t>
                      </a:r>
                      <a:r>
                        <a:rPr lang="en-ZW" dirty="0" smtClean="0">
                          <a:latin typeface="Times New Roman" pitchFamily="18" charset="0"/>
                          <a:cs typeface="Times New Roman" pitchFamily="18" charset="0"/>
                        </a:rPr>
                        <a:t> - </a:t>
                      </a:r>
                      <a:r>
                        <a:rPr lang="en-ZW" dirty="0" err="1" smtClean="0">
                          <a:latin typeface="Times New Roman" pitchFamily="18" charset="0"/>
                          <a:cs typeface="Times New Roman" pitchFamily="18" charset="0"/>
                        </a:rPr>
                        <a:t>Mupfure</a:t>
                      </a:r>
                      <a:endParaRPr lang="en-US" dirty="0">
                        <a:latin typeface="Times New Roman" pitchFamily="18" charset="0"/>
                        <a:cs typeface="Times New Roman" pitchFamily="18" charset="0"/>
                      </a:endParaRPr>
                    </a:p>
                  </a:txBody>
                  <a:tcPr marL="91438" marR="91438"/>
                </a:tc>
              </a:tr>
              <a:tr h="370840">
                <a:tc>
                  <a:txBody>
                    <a:bodyPr/>
                    <a:lstStyle/>
                    <a:p>
                      <a:endParaRPr lang="en-US">
                        <a:latin typeface="Times New Roman" pitchFamily="18" charset="0"/>
                        <a:cs typeface="Times New Roman" pitchFamily="18" charset="0"/>
                      </a:endParaRPr>
                    </a:p>
                  </a:txBody>
                  <a:tcPr marL="91438" marR="91438"/>
                </a:tc>
                <a:tc>
                  <a:txBody>
                    <a:bodyPr/>
                    <a:lstStyle/>
                    <a:p>
                      <a:r>
                        <a:rPr lang="en-ZW" dirty="0" smtClean="0">
                          <a:latin typeface="Times New Roman" pitchFamily="18" charset="0"/>
                          <a:cs typeface="Times New Roman" pitchFamily="18" charset="0"/>
                        </a:rPr>
                        <a:t>LABCA Eng Services</a:t>
                      </a:r>
                      <a:endParaRPr lang="en-US" dirty="0">
                        <a:latin typeface="Times New Roman" pitchFamily="18" charset="0"/>
                        <a:cs typeface="Times New Roman" pitchFamily="18" charset="0"/>
                      </a:endParaRPr>
                    </a:p>
                  </a:txBody>
                  <a:tcPr marL="91438" marR="91438"/>
                </a:tc>
                <a:tc>
                  <a:txBody>
                    <a:bodyPr/>
                    <a:lstStyle/>
                    <a:p>
                      <a:r>
                        <a:rPr lang="en-ZW" dirty="0" err="1" smtClean="0">
                          <a:latin typeface="Times New Roman" pitchFamily="18" charset="0"/>
                          <a:cs typeface="Times New Roman" pitchFamily="18" charset="0"/>
                        </a:rPr>
                        <a:t>Karoi</a:t>
                      </a:r>
                      <a:r>
                        <a:rPr lang="en-ZW" dirty="0" smtClean="0">
                          <a:latin typeface="Times New Roman" pitchFamily="18" charset="0"/>
                          <a:cs typeface="Times New Roman" pitchFamily="18" charset="0"/>
                        </a:rPr>
                        <a:t> - Shamrock</a:t>
                      </a:r>
                      <a:endParaRPr lang="en-US" dirty="0">
                        <a:latin typeface="Times New Roman" pitchFamily="18" charset="0"/>
                        <a:cs typeface="Times New Roman" pitchFamily="18" charset="0"/>
                      </a:endParaRPr>
                    </a:p>
                  </a:txBody>
                  <a:tcPr marL="91438" marR="91438"/>
                </a:tc>
              </a:tr>
              <a:tr h="370840">
                <a:tc>
                  <a:txBody>
                    <a:bodyPr/>
                    <a:lstStyle/>
                    <a:p>
                      <a:endParaRPr lang="en-US" dirty="0">
                        <a:latin typeface="Times New Roman" pitchFamily="18" charset="0"/>
                        <a:cs typeface="Times New Roman" pitchFamily="18" charset="0"/>
                      </a:endParaRPr>
                    </a:p>
                  </a:txBody>
                  <a:tcPr marL="91438" marR="91438"/>
                </a:tc>
                <a:tc>
                  <a:txBody>
                    <a:bodyPr/>
                    <a:lstStyle/>
                    <a:p>
                      <a:endParaRPr lang="en-US">
                        <a:latin typeface="Times New Roman" pitchFamily="18" charset="0"/>
                        <a:cs typeface="Times New Roman" pitchFamily="18" charset="0"/>
                      </a:endParaRPr>
                    </a:p>
                  </a:txBody>
                  <a:tcPr marL="91438" marR="91438"/>
                </a:tc>
                <a:tc>
                  <a:txBody>
                    <a:bodyPr/>
                    <a:lstStyle/>
                    <a:p>
                      <a:endParaRPr lang="en-US">
                        <a:latin typeface="Times New Roman" pitchFamily="18" charset="0"/>
                        <a:cs typeface="Times New Roman" pitchFamily="18" charset="0"/>
                      </a:endParaRPr>
                    </a:p>
                  </a:txBody>
                  <a:tcPr marL="91438" marR="91438"/>
                </a:tc>
              </a:tr>
              <a:tr h="370840">
                <a:tc>
                  <a:txBody>
                    <a:bodyPr/>
                    <a:lstStyle/>
                    <a:p>
                      <a:r>
                        <a:rPr lang="en-ZW" dirty="0" err="1" smtClean="0">
                          <a:latin typeface="Times New Roman" pitchFamily="18" charset="0"/>
                          <a:cs typeface="Times New Roman" pitchFamily="18" charset="0"/>
                        </a:rPr>
                        <a:t>Mashonaland</a:t>
                      </a:r>
                      <a:r>
                        <a:rPr lang="en-ZW" dirty="0" smtClean="0">
                          <a:latin typeface="Times New Roman" pitchFamily="18" charset="0"/>
                          <a:cs typeface="Times New Roman" pitchFamily="18" charset="0"/>
                        </a:rPr>
                        <a:t> East</a:t>
                      </a:r>
                      <a:endParaRPr lang="en-US" dirty="0">
                        <a:latin typeface="Times New Roman" pitchFamily="18" charset="0"/>
                        <a:cs typeface="Times New Roman" pitchFamily="18" charset="0"/>
                      </a:endParaRPr>
                    </a:p>
                  </a:txBody>
                  <a:tcPr marL="91438" marR="91438"/>
                </a:tc>
                <a:tc>
                  <a:txBody>
                    <a:bodyPr/>
                    <a:lstStyle/>
                    <a:p>
                      <a:r>
                        <a:rPr lang="en-ZW" dirty="0" smtClean="0">
                          <a:latin typeface="Times New Roman" pitchFamily="18" charset="0"/>
                          <a:cs typeface="Times New Roman" pitchFamily="18" charset="0"/>
                        </a:rPr>
                        <a:t>The Maintenance</a:t>
                      </a:r>
                      <a:r>
                        <a:rPr lang="en-ZW" baseline="0" dirty="0" smtClean="0">
                          <a:latin typeface="Times New Roman" pitchFamily="18" charset="0"/>
                          <a:cs typeface="Times New Roman" pitchFamily="18" charset="0"/>
                        </a:rPr>
                        <a:t> team</a:t>
                      </a:r>
                      <a:endParaRPr lang="en-US" dirty="0">
                        <a:latin typeface="Times New Roman" pitchFamily="18" charset="0"/>
                        <a:cs typeface="Times New Roman" pitchFamily="18" charset="0"/>
                      </a:endParaRPr>
                    </a:p>
                  </a:txBody>
                  <a:tcPr marL="91438" marR="91438"/>
                </a:tc>
                <a:tc>
                  <a:txBody>
                    <a:bodyPr/>
                    <a:lstStyle/>
                    <a:p>
                      <a:r>
                        <a:rPr lang="en-ZW" dirty="0" err="1" smtClean="0">
                          <a:latin typeface="Times New Roman" pitchFamily="18" charset="0"/>
                          <a:cs typeface="Times New Roman" pitchFamily="18" charset="0"/>
                        </a:rPr>
                        <a:t>Mutoko</a:t>
                      </a:r>
                      <a:r>
                        <a:rPr lang="en-ZW" dirty="0" smtClean="0">
                          <a:latin typeface="Times New Roman" pitchFamily="18" charset="0"/>
                          <a:cs typeface="Times New Roman" pitchFamily="18" charset="0"/>
                        </a:rPr>
                        <a:t> - Mayo</a:t>
                      </a:r>
                      <a:endParaRPr lang="en-US" dirty="0">
                        <a:latin typeface="Times New Roman" pitchFamily="18" charset="0"/>
                        <a:cs typeface="Times New Roman" pitchFamily="18" charset="0"/>
                      </a:endParaRPr>
                    </a:p>
                  </a:txBody>
                  <a:tcPr marL="91438" marR="91438"/>
                </a:tc>
              </a:tr>
              <a:tr h="370840">
                <a:tc>
                  <a:txBody>
                    <a:bodyPr/>
                    <a:lstStyle/>
                    <a:p>
                      <a:endParaRPr lang="en-US">
                        <a:latin typeface="Times New Roman" pitchFamily="18" charset="0"/>
                        <a:cs typeface="Times New Roman" pitchFamily="18" charset="0"/>
                      </a:endParaRPr>
                    </a:p>
                  </a:txBody>
                  <a:tcPr marL="91438" marR="91438"/>
                </a:tc>
                <a:tc>
                  <a:txBody>
                    <a:bodyPr/>
                    <a:lstStyle/>
                    <a:p>
                      <a:r>
                        <a:rPr lang="en-ZW" dirty="0" err="1" smtClean="0">
                          <a:latin typeface="Times New Roman" pitchFamily="18" charset="0"/>
                          <a:cs typeface="Times New Roman" pitchFamily="18" charset="0"/>
                        </a:rPr>
                        <a:t>Sircrow</a:t>
                      </a:r>
                      <a:r>
                        <a:rPr lang="en-ZW" dirty="0" smtClean="0">
                          <a:latin typeface="Times New Roman" pitchFamily="18" charset="0"/>
                          <a:cs typeface="Times New Roman" pitchFamily="18" charset="0"/>
                        </a:rPr>
                        <a:t> (</a:t>
                      </a:r>
                      <a:r>
                        <a:rPr lang="en-ZW" dirty="0" err="1" smtClean="0">
                          <a:latin typeface="Times New Roman" pitchFamily="18" charset="0"/>
                          <a:cs typeface="Times New Roman" pitchFamily="18" charset="0"/>
                        </a:rPr>
                        <a:t>Pvt</a:t>
                      </a:r>
                      <a:r>
                        <a:rPr lang="en-ZW" dirty="0" smtClean="0">
                          <a:latin typeface="Times New Roman" pitchFamily="18" charset="0"/>
                          <a:cs typeface="Times New Roman" pitchFamily="18" charset="0"/>
                        </a:rPr>
                        <a:t>) Ltd</a:t>
                      </a:r>
                      <a:endParaRPr lang="en-US" dirty="0">
                        <a:latin typeface="Times New Roman" pitchFamily="18" charset="0"/>
                        <a:cs typeface="Times New Roman" pitchFamily="18" charset="0"/>
                      </a:endParaRPr>
                    </a:p>
                  </a:txBody>
                  <a:tcPr marL="91438" marR="91438"/>
                </a:tc>
                <a:tc>
                  <a:txBody>
                    <a:bodyPr/>
                    <a:lstStyle/>
                    <a:p>
                      <a:r>
                        <a:rPr lang="en-ZW" dirty="0" err="1" smtClean="0">
                          <a:latin typeface="Times New Roman" pitchFamily="18" charset="0"/>
                          <a:cs typeface="Times New Roman" pitchFamily="18" charset="0"/>
                        </a:rPr>
                        <a:t>Nharira</a:t>
                      </a:r>
                      <a:r>
                        <a:rPr lang="en-ZW" dirty="0" smtClean="0">
                          <a:latin typeface="Times New Roman" pitchFamily="18" charset="0"/>
                          <a:cs typeface="Times New Roman" pitchFamily="18" charset="0"/>
                        </a:rPr>
                        <a:t> - </a:t>
                      </a:r>
                      <a:r>
                        <a:rPr lang="en-ZW" dirty="0" err="1" smtClean="0">
                          <a:latin typeface="Times New Roman" pitchFamily="18" charset="0"/>
                          <a:cs typeface="Times New Roman" pitchFamily="18" charset="0"/>
                        </a:rPr>
                        <a:t>Mupatsi</a:t>
                      </a:r>
                      <a:endParaRPr lang="en-US" dirty="0">
                        <a:latin typeface="Times New Roman" pitchFamily="18" charset="0"/>
                        <a:cs typeface="Times New Roman" pitchFamily="18" charset="0"/>
                      </a:endParaRPr>
                    </a:p>
                  </a:txBody>
                  <a:tcPr marL="91438" marR="91438"/>
                </a:tc>
              </a:tr>
              <a:tr h="370840">
                <a:tc>
                  <a:txBody>
                    <a:bodyPr/>
                    <a:lstStyle/>
                    <a:p>
                      <a:endParaRPr lang="en-US">
                        <a:latin typeface="Times New Roman" pitchFamily="18" charset="0"/>
                        <a:cs typeface="Times New Roman" pitchFamily="18" charset="0"/>
                      </a:endParaRPr>
                    </a:p>
                  </a:txBody>
                  <a:tcPr marL="91438" marR="91438"/>
                </a:tc>
                <a:tc>
                  <a:txBody>
                    <a:bodyPr/>
                    <a:lstStyle/>
                    <a:p>
                      <a:r>
                        <a:rPr lang="en-ZW" dirty="0" smtClean="0">
                          <a:latin typeface="Times New Roman" pitchFamily="18" charset="0"/>
                          <a:cs typeface="Times New Roman" pitchFamily="18" charset="0"/>
                        </a:rPr>
                        <a:t>Foundation Enterprises</a:t>
                      </a:r>
                      <a:endParaRPr lang="en-US" dirty="0">
                        <a:latin typeface="Times New Roman" pitchFamily="18" charset="0"/>
                        <a:cs typeface="Times New Roman" pitchFamily="18" charset="0"/>
                      </a:endParaRPr>
                    </a:p>
                  </a:txBody>
                  <a:tcPr marL="91438" marR="91438"/>
                </a:tc>
                <a:tc>
                  <a:txBody>
                    <a:bodyPr/>
                    <a:lstStyle/>
                    <a:p>
                      <a:r>
                        <a:rPr lang="en-ZW" dirty="0" smtClean="0">
                          <a:latin typeface="Times New Roman" pitchFamily="18" charset="0"/>
                          <a:cs typeface="Times New Roman" pitchFamily="18" charset="0"/>
                        </a:rPr>
                        <a:t> </a:t>
                      </a:r>
                      <a:r>
                        <a:rPr lang="en-ZW" dirty="0" err="1" smtClean="0">
                          <a:latin typeface="Times New Roman" pitchFamily="18" charset="0"/>
                          <a:cs typeface="Times New Roman" pitchFamily="18" charset="0"/>
                        </a:rPr>
                        <a:t>Murehwa</a:t>
                      </a:r>
                      <a:r>
                        <a:rPr lang="en-ZW" dirty="0" smtClean="0">
                          <a:latin typeface="Times New Roman" pitchFamily="18" charset="0"/>
                          <a:cs typeface="Times New Roman" pitchFamily="18" charset="0"/>
                        </a:rPr>
                        <a:t> - </a:t>
                      </a:r>
                      <a:r>
                        <a:rPr lang="en-ZW" dirty="0" err="1" smtClean="0">
                          <a:latin typeface="Times New Roman" pitchFamily="18" charset="0"/>
                          <a:cs typeface="Times New Roman" pitchFamily="18" charset="0"/>
                        </a:rPr>
                        <a:t>Mandicheche</a:t>
                      </a:r>
                      <a:endParaRPr lang="en-US" dirty="0">
                        <a:latin typeface="Times New Roman" pitchFamily="18" charset="0"/>
                        <a:cs typeface="Times New Roman" pitchFamily="18" charset="0"/>
                      </a:endParaRPr>
                    </a:p>
                  </a:txBody>
                  <a:tcPr marL="91438" marR="91438"/>
                </a:tc>
              </a:tr>
              <a:tr h="370840">
                <a:tc>
                  <a:txBody>
                    <a:bodyPr/>
                    <a:lstStyle/>
                    <a:p>
                      <a:endParaRPr lang="en-US" dirty="0">
                        <a:latin typeface="Times New Roman" pitchFamily="18" charset="0"/>
                        <a:cs typeface="Times New Roman" pitchFamily="18" charset="0"/>
                      </a:endParaRPr>
                    </a:p>
                  </a:txBody>
                  <a:tcPr marL="91438" marR="91438"/>
                </a:tc>
                <a:tc>
                  <a:txBody>
                    <a:bodyPr/>
                    <a:lstStyle/>
                    <a:p>
                      <a:r>
                        <a:rPr lang="en-ZW" dirty="0" smtClean="0">
                          <a:latin typeface="Times New Roman" pitchFamily="18" charset="0"/>
                          <a:cs typeface="Times New Roman" pitchFamily="18" charset="0"/>
                        </a:rPr>
                        <a:t>LABCA Eng.</a:t>
                      </a:r>
                      <a:r>
                        <a:rPr lang="en-ZW" baseline="0" dirty="0" smtClean="0">
                          <a:latin typeface="Times New Roman" pitchFamily="18" charset="0"/>
                          <a:cs typeface="Times New Roman" pitchFamily="18" charset="0"/>
                        </a:rPr>
                        <a:t> (</a:t>
                      </a:r>
                      <a:r>
                        <a:rPr lang="en-ZW" baseline="0" dirty="0" err="1" smtClean="0">
                          <a:latin typeface="Times New Roman" pitchFamily="18" charset="0"/>
                          <a:cs typeface="Times New Roman" pitchFamily="18" charset="0"/>
                        </a:rPr>
                        <a:t>Pvt</a:t>
                      </a:r>
                      <a:r>
                        <a:rPr lang="en-ZW" baseline="0" dirty="0" smtClean="0">
                          <a:latin typeface="Times New Roman" pitchFamily="18" charset="0"/>
                          <a:cs typeface="Times New Roman" pitchFamily="18" charset="0"/>
                        </a:rPr>
                        <a:t>) Ltd</a:t>
                      </a:r>
                      <a:endParaRPr lang="en-US" dirty="0">
                        <a:latin typeface="Times New Roman" pitchFamily="18" charset="0"/>
                        <a:cs typeface="Times New Roman" pitchFamily="18" charset="0"/>
                      </a:endParaRPr>
                    </a:p>
                  </a:txBody>
                  <a:tcPr marL="91438" marR="91438"/>
                </a:tc>
                <a:tc>
                  <a:txBody>
                    <a:bodyPr/>
                    <a:lstStyle/>
                    <a:p>
                      <a:r>
                        <a:rPr lang="en-ZW" dirty="0" smtClean="0">
                          <a:latin typeface="Times New Roman" pitchFamily="18" charset="0"/>
                          <a:cs typeface="Times New Roman" pitchFamily="18" charset="0"/>
                        </a:rPr>
                        <a:t>Charter Road</a:t>
                      </a:r>
                      <a:endParaRPr lang="en-US" dirty="0">
                        <a:latin typeface="Times New Roman" pitchFamily="18" charset="0"/>
                        <a:cs typeface="Times New Roman" pitchFamily="18" charset="0"/>
                      </a:endParaRPr>
                    </a:p>
                  </a:txBody>
                  <a:tcPr marL="91438" marR="91438"/>
                </a:tc>
              </a:tr>
              <a:tr h="370840">
                <a:tc>
                  <a:txBody>
                    <a:bodyPr/>
                    <a:lstStyle/>
                    <a:p>
                      <a:endParaRPr lang="en-US" dirty="0">
                        <a:latin typeface="Times New Roman" pitchFamily="18" charset="0"/>
                        <a:cs typeface="Times New Roman" pitchFamily="18" charset="0"/>
                      </a:endParaRPr>
                    </a:p>
                  </a:txBody>
                  <a:tcPr marL="91438" marR="91438"/>
                </a:tc>
                <a:tc>
                  <a:txBody>
                    <a:bodyPr/>
                    <a:lstStyle/>
                    <a:p>
                      <a:endParaRPr lang="en-US" dirty="0">
                        <a:latin typeface="Times New Roman" pitchFamily="18" charset="0"/>
                        <a:cs typeface="Times New Roman" pitchFamily="18" charset="0"/>
                      </a:endParaRPr>
                    </a:p>
                  </a:txBody>
                  <a:tcPr marL="91438" marR="91438"/>
                </a:tc>
                <a:tc>
                  <a:txBody>
                    <a:bodyPr/>
                    <a:lstStyle/>
                    <a:p>
                      <a:endParaRPr lang="en-US" dirty="0">
                        <a:latin typeface="Times New Roman" pitchFamily="18" charset="0"/>
                        <a:cs typeface="Times New Roman" pitchFamily="18" charset="0"/>
                      </a:endParaRPr>
                    </a:p>
                  </a:txBody>
                  <a:tcPr marL="91438" marR="91438"/>
                </a:tc>
              </a:tr>
              <a:tr h="370840">
                <a:tc>
                  <a:txBody>
                    <a:bodyPr/>
                    <a:lstStyle/>
                    <a:p>
                      <a:r>
                        <a:rPr lang="en-ZW" dirty="0" err="1" smtClean="0">
                          <a:latin typeface="Times New Roman" pitchFamily="18" charset="0"/>
                          <a:cs typeface="Times New Roman" pitchFamily="18" charset="0"/>
                        </a:rPr>
                        <a:t>Matebeleland</a:t>
                      </a:r>
                      <a:r>
                        <a:rPr lang="en-ZW" dirty="0" smtClean="0">
                          <a:latin typeface="Times New Roman" pitchFamily="18" charset="0"/>
                          <a:cs typeface="Times New Roman" pitchFamily="18" charset="0"/>
                        </a:rPr>
                        <a:t> South</a:t>
                      </a:r>
                      <a:endParaRPr lang="en-US" dirty="0">
                        <a:latin typeface="Times New Roman" pitchFamily="18" charset="0"/>
                        <a:cs typeface="Times New Roman" pitchFamily="18" charset="0"/>
                      </a:endParaRPr>
                    </a:p>
                  </a:txBody>
                  <a:tcPr marL="91438" marR="91438"/>
                </a:tc>
                <a:tc>
                  <a:txBody>
                    <a:bodyPr/>
                    <a:lstStyle/>
                    <a:p>
                      <a:r>
                        <a:rPr lang="en-ZW" dirty="0" err="1" smtClean="0">
                          <a:latin typeface="Times New Roman" pitchFamily="18" charset="0"/>
                          <a:cs typeface="Times New Roman" pitchFamily="18" charset="0"/>
                        </a:rPr>
                        <a:t>Greystone</a:t>
                      </a:r>
                      <a:r>
                        <a:rPr lang="en-ZW" dirty="0" smtClean="0">
                          <a:latin typeface="Times New Roman" pitchFamily="18" charset="0"/>
                          <a:cs typeface="Times New Roman" pitchFamily="18" charset="0"/>
                        </a:rPr>
                        <a:t> Construction</a:t>
                      </a:r>
                      <a:endParaRPr lang="en-US" dirty="0">
                        <a:latin typeface="Times New Roman" pitchFamily="18" charset="0"/>
                        <a:cs typeface="Times New Roman" pitchFamily="18" charset="0"/>
                      </a:endParaRPr>
                    </a:p>
                  </a:txBody>
                  <a:tcPr marL="91438" marR="91438"/>
                </a:tc>
                <a:tc>
                  <a:txBody>
                    <a:bodyPr/>
                    <a:lstStyle/>
                    <a:p>
                      <a:r>
                        <a:rPr lang="en-ZW" dirty="0" err="1" smtClean="0">
                          <a:latin typeface="Times New Roman" pitchFamily="18" charset="0"/>
                          <a:cs typeface="Times New Roman" pitchFamily="18" charset="0"/>
                        </a:rPr>
                        <a:t>Mphoeng’s</a:t>
                      </a:r>
                      <a:r>
                        <a:rPr lang="en-ZW" dirty="0" smtClean="0">
                          <a:latin typeface="Times New Roman" pitchFamily="18" charset="0"/>
                          <a:cs typeface="Times New Roman" pitchFamily="18" charset="0"/>
                        </a:rPr>
                        <a:t> – St Josephs</a:t>
                      </a:r>
                      <a:endParaRPr lang="en-US" dirty="0">
                        <a:latin typeface="Times New Roman" pitchFamily="18" charset="0"/>
                        <a:cs typeface="Times New Roman" pitchFamily="18" charset="0"/>
                      </a:endParaRPr>
                    </a:p>
                  </a:txBody>
                  <a:tcPr marL="91438" marR="91438"/>
                </a:tc>
              </a:tr>
              <a:tr h="370840">
                <a:tc>
                  <a:txBody>
                    <a:bodyPr/>
                    <a:lstStyle/>
                    <a:p>
                      <a:endParaRPr lang="en-US" dirty="0">
                        <a:latin typeface="Times New Roman" pitchFamily="18" charset="0"/>
                        <a:cs typeface="Times New Roman" pitchFamily="18" charset="0"/>
                      </a:endParaRPr>
                    </a:p>
                  </a:txBody>
                  <a:tcPr marL="91438" marR="91438"/>
                </a:tc>
                <a:tc>
                  <a:txBody>
                    <a:bodyPr/>
                    <a:lstStyle/>
                    <a:p>
                      <a:r>
                        <a:rPr lang="en-ZW" dirty="0" err="1" smtClean="0">
                          <a:latin typeface="Times New Roman" pitchFamily="18" charset="0"/>
                          <a:cs typeface="Times New Roman" pitchFamily="18" charset="0"/>
                        </a:rPr>
                        <a:t>Luckystar</a:t>
                      </a:r>
                      <a:r>
                        <a:rPr lang="en-ZW" dirty="0" smtClean="0">
                          <a:latin typeface="Times New Roman" pitchFamily="18" charset="0"/>
                          <a:cs typeface="Times New Roman" pitchFamily="18" charset="0"/>
                        </a:rPr>
                        <a:t> Contractors</a:t>
                      </a:r>
                      <a:endParaRPr lang="en-US" dirty="0">
                        <a:latin typeface="Times New Roman" pitchFamily="18" charset="0"/>
                        <a:cs typeface="Times New Roman" pitchFamily="18" charset="0"/>
                      </a:endParaRPr>
                    </a:p>
                  </a:txBody>
                  <a:tcPr marL="91438" marR="91438"/>
                </a:tc>
                <a:tc>
                  <a:txBody>
                    <a:bodyPr/>
                    <a:lstStyle/>
                    <a:p>
                      <a:r>
                        <a:rPr lang="en-ZW" dirty="0" err="1" smtClean="0">
                          <a:latin typeface="Times New Roman" pitchFamily="18" charset="0"/>
                          <a:cs typeface="Times New Roman" pitchFamily="18" charset="0"/>
                        </a:rPr>
                        <a:t>Plumtree</a:t>
                      </a:r>
                      <a:r>
                        <a:rPr lang="en-ZW" baseline="0" dirty="0" smtClean="0">
                          <a:latin typeface="Times New Roman" pitchFamily="18" charset="0"/>
                          <a:cs typeface="Times New Roman" pitchFamily="18" charset="0"/>
                        </a:rPr>
                        <a:t> - </a:t>
                      </a:r>
                      <a:r>
                        <a:rPr lang="en-ZW" baseline="0" dirty="0" err="1" smtClean="0">
                          <a:latin typeface="Times New Roman" pitchFamily="18" charset="0"/>
                          <a:cs typeface="Times New Roman" pitchFamily="18" charset="0"/>
                        </a:rPr>
                        <a:t>Somnene</a:t>
                      </a:r>
                      <a:endParaRPr lang="en-US" dirty="0">
                        <a:latin typeface="Times New Roman" pitchFamily="18" charset="0"/>
                        <a:cs typeface="Times New Roman" pitchFamily="18" charset="0"/>
                      </a:endParaRPr>
                    </a:p>
                  </a:txBody>
                  <a:tcPr marL="91438" marR="91438"/>
                </a:tc>
              </a:tr>
              <a:tr h="370840">
                <a:tc>
                  <a:txBody>
                    <a:bodyPr/>
                    <a:lstStyle/>
                    <a:p>
                      <a:endParaRPr lang="en-US" dirty="0">
                        <a:latin typeface="Times New Roman" pitchFamily="18" charset="0"/>
                        <a:cs typeface="Times New Roman" pitchFamily="18" charset="0"/>
                      </a:endParaRPr>
                    </a:p>
                  </a:txBody>
                  <a:tcPr marL="91438" marR="91438"/>
                </a:tc>
                <a:tc>
                  <a:txBody>
                    <a:bodyPr/>
                    <a:lstStyle/>
                    <a:p>
                      <a:endParaRPr lang="en-US" dirty="0">
                        <a:latin typeface="Times New Roman" pitchFamily="18" charset="0"/>
                        <a:cs typeface="Times New Roman" pitchFamily="18" charset="0"/>
                      </a:endParaRPr>
                    </a:p>
                  </a:txBody>
                  <a:tcPr marL="91438" marR="91438"/>
                </a:tc>
                <a:tc>
                  <a:txBody>
                    <a:bodyPr/>
                    <a:lstStyle/>
                    <a:p>
                      <a:endParaRPr lang="en-US" dirty="0">
                        <a:latin typeface="Times New Roman" pitchFamily="18" charset="0"/>
                        <a:cs typeface="Times New Roman" pitchFamily="18" charset="0"/>
                      </a:endParaRPr>
                    </a:p>
                  </a:txBody>
                  <a:tcPr marL="91438" marR="91438"/>
                </a:tc>
              </a:tr>
            </a:tbl>
          </a:graphicData>
        </a:graphic>
      </p:graphicFrame>
    </p:spTree>
  </p:cSld>
  <p:clrMapOvr>
    <a:masterClrMapping/>
  </p:clrMapOvr>
  <p:transition>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W" sz="3600" b="1" dirty="0" smtClean="0">
                <a:latin typeface="Times New Roman" pitchFamily="18" charset="0"/>
                <a:cs typeface="Times New Roman" pitchFamily="18" charset="0"/>
              </a:rPr>
              <a:t>3.LESSONS LEARNT</a:t>
            </a:r>
            <a:endParaRPr lang="en-US" sz="36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marL="514350" indent="-514350">
              <a:buAutoNum type="arabicPeriod"/>
            </a:pPr>
            <a:r>
              <a:rPr lang="en-ZW" dirty="0" smtClean="0">
                <a:latin typeface="Times New Roman" pitchFamily="18" charset="0"/>
                <a:cs typeface="Times New Roman" pitchFamily="18" charset="0"/>
              </a:rPr>
              <a:t>Provided employment for some people living closed to the road</a:t>
            </a:r>
          </a:p>
          <a:p>
            <a:pPr marL="514350" indent="-514350">
              <a:buAutoNum type="arabicPeriod"/>
            </a:pPr>
            <a:r>
              <a:rPr lang="en-ZW" dirty="0" smtClean="0">
                <a:latin typeface="Times New Roman" pitchFamily="18" charset="0"/>
                <a:cs typeface="Times New Roman" pitchFamily="18" charset="0"/>
              </a:rPr>
              <a:t>Poverty alleviation – councillors and village elders chose the most disadvantaged</a:t>
            </a:r>
          </a:p>
          <a:p>
            <a:pPr marL="514350" indent="-514350">
              <a:buAutoNum type="arabicPeriod"/>
            </a:pPr>
            <a:r>
              <a:rPr lang="en-ZW" dirty="0" smtClean="0">
                <a:latin typeface="Times New Roman" pitchFamily="18" charset="0"/>
                <a:cs typeface="Times New Roman" pitchFamily="18" charset="0"/>
              </a:rPr>
              <a:t>Women were employed on programme were more responsible than men. There was affirmative action for women in all the provinces.</a:t>
            </a:r>
          </a:p>
          <a:p>
            <a:pPr marL="514350" indent="-514350">
              <a:buAutoNum type="arabicPeriod"/>
            </a:pPr>
            <a:r>
              <a:rPr lang="en-ZW" dirty="0" smtClean="0">
                <a:latin typeface="Times New Roman" pitchFamily="18" charset="0"/>
                <a:cs typeface="Times New Roman" pitchFamily="18" charset="0"/>
              </a:rPr>
              <a:t>Preliminary meetings were held with the locals first before project implementation. This helps to bring in ownership and “belonging”</a:t>
            </a:r>
          </a:p>
          <a:p>
            <a:pPr marL="514350" indent="-514350">
              <a:buNone/>
            </a:pPr>
            <a:endParaRPr lang="en-US" dirty="0"/>
          </a:p>
        </p:txBody>
      </p:sp>
    </p:spTree>
  </p:cSld>
  <p:clrMapOvr>
    <a:masterClrMapping/>
  </p:clrMapOvr>
  <p:transition>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W" sz="3600" b="1" dirty="0" smtClean="0">
                <a:latin typeface="Times New Roman" pitchFamily="18" charset="0"/>
                <a:cs typeface="Times New Roman" pitchFamily="18" charset="0"/>
              </a:rPr>
              <a:t>LESSONS LEARNT (</a:t>
            </a:r>
            <a:r>
              <a:rPr lang="en-ZW" sz="3600" b="1" dirty="0" err="1" smtClean="0">
                <a:latin typeface="Times New Roman" pitchFamily="18" charset="0"/>
                <a:cs typeface="Times New Roman" pitchFamily="18" charset="0"/>
              </a:rPr>
              <a:t>Cntd</a:t>
            </a:r>
            <a:r>
              <a:rPr lang="en-ZW" sz="3600" b="1" dirty="0" smtClean="0">
                <a:latin typeface="Times New Roman" pitchFamily="18" charset="0"/>
                <a:cs typeface="Times New Roman" pitchFamily="18" charset="0"/>
              </a:rPr>
              <a:t>)</a:t>
            </a:r>
            <a:endParaRPr lang="en-US" sz="36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a:buNone/>
            </a:pPr>
            <a:r>
              <a:rPr lang="en-ZW" dirty="0" smtClean="0"/>
              <a:t>5. </a:t>
            </a:r>
            <a:r>
              <a:rPr lang="en-ZW" dirty="0" smtClean="0">
                <a:latin typeface="Times New Roman" pitchFamily="18" charset="0"/>
                <a:cs typeface="Times New Roman" pitchFamily="18" charset="0"/>
              </a:rPr>
              <a:t>Improved roads for the communities</a:t>
            </a:r>
          </a:p>
          <a:p>
            <a:pPr>
              <a:buNone/>
            </a:pPr>
            <a:endParaRPr lang="en-ZW" dirty="0" smtClean="0">
              <a:latin typeface="Times New Roman" pitchFamily="18" charset="0"/>
              <a:cs typeface="Times New Roman" pitchFamily="18" charset="0"/>
            </a:endParaRPr>
          </a:p>
          <a:p>
            <a:pPr>
              <a:buNone/>
            </a:pPr>
            <a:r>
              <a:rPr lang="en-ZW" dirty="0" smtClean="0">
                <a:latin typeface="Times New Roman" pitchFamily="18" charset="0"/>
                <a:cs typeface="Times New Roman" pitchFamily="18" charset="0"/>
              </a:rPr>
              <a:t>6.Knowledge transfer- how to rehabilitate/ build roads and culverts and maintain the same – contractors and locals</a:t>
            </a:r>
          </a:p>
          <a:p>
            <a:pPr>
              <a:buNone/>
            </a:pPr>
            <a:endParaRPr lang="en-ZW" dirty="0" smtClean="0">
              <a:latin typeface="Times New Roman" pitchFamily="18" charset="0"/>
              <a:cs typeface="Times New Roman" pitchFamily="18" charset="0"/>
            </a:endParaRPr>
          </a:p>
          <a:p>
            <a:pPr>
              <a:buNone/>
            </a:pPr>
            <a:r>
              <a:rPr lang="en-ZW" dirty="0" smtClean="0">
                <a:latin typeface="Times New Roman" pitchFamily="18" charset="0"/>
                <a:cs typeface="Times New Roman" pitchFamily="18" charset="0"/>
              </a:rPr>
              <a:t>7.Other Contractors progressed into other businesses</a:t>
            </a:r>
          </a:p>
          <a:p>
            <a:pPr>
              <a:buNone/>
            </a:pPr>
            <a:endParaRPr lang="en-ZW" dirty="0" smtClean="0">
              <a:latin typeface="Times New Roman" pitchFamily="18" charset="0"/>
              <a:cs typeface="Times New Roman" pitchFamily="18" charset="0"/>
            </a:endParaRPr>
          </a:p>
          <a:p>
            <a:pPr>
              <a:buNone/>
            </a:pPr>
            <a:r>
              <a:rPr lang="en-ZW" dirty="0" smtClean="0">
                <a:latin typeface="Times New Roman" pitchFamily="18" charset="0"/>
                <a:cs typeface="Times New Roman" pitchFamily="18" charset="0"/>
              </a:rPr>
              <a:t>8.Problem with sustainability once the donors withdrew</a:t>
            </a:r>
          </a:p>
          <a:p>
            <a:pPr>
              <a:buNone/>
            </a:pPr>
            <a:endParaRPr lang="en-ZW" dirty="0" smtClean="0">
              <a:latin typeface="Times New Roman" pitchFamily="18" charset="0"/>
              <a:cs typeface="Times New Roman" pitchFamily="18" charset="0"/>
            </a:endParaRPr>
          </a:p>
          <a:p>
            <a:pPr>
              <a:buNone/>
            </a:pPr>
            <a:r>
              <a:rPr lang="en-ZW" dirty="0" smtClean="0">
                <a:latin typeface="Times New Roman" pitchFamily="18" charset="0"/>
                <a:cs typeface="Times New Roman" pitchFamily="18" charset="0"/>
              </a:rPr>
              <a:t>9.Principle effective in rural areas where some roads are in a bad state</a:t>
            </a:r>
            <a:endParaRPr lang="en-US" dirty="0">
              <a:latin typeface="Times New Roman" pitchFamily="18" charset="0"/>
              <a:cs typeface="Times New Roman" pitchFamily="18" charset="0"/>
            </a:endParaRPr>
          </a:p>
        </p:txBody>
      </p:sp>
    </p:spTree>
  </p:cSld>
  <p:clrMapOvr>
    <a:masterClrMapping/>
  </p:clrMapOvr>
  <p:transition>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W" sz="3600" b="1" dirty="0" smtClean="0">
                <a:latin typeface="Times New Roman" pitchFamily="18" charset="0"/>
                <a:cs typeface="Times New Roman" pitchFamily="18" charset="0"/>
              </a:rPr>
              <a:t>LESSONS LEARNT (</a:t>
            </a:r>
            <a:r>
              <a:rPr lang="en-ZW" sz="3600" b="1" dirty="0" err="1" smtClean="0">
                <a:latin typeface="Times New Roman" pitchFamily="18" charset="0"/>
                <a:cs typeface="Times New Roman" pitchFamily="18" charset="0"/>
              </a:rPr>
              <a:t>Cntd</a:t>
            </a:r>
            <a:r>
              <a:rPr lang="en-ZW" sz="3600" b="1" dirty="0" smtClean="0">
                <a:latin typeface="Times New Roman" pitchFamily="18" charset="0"/>
                <a:cs typeface="Times New Roman" pitchFamily="18" charset="0"/>
              </a:rPr>
              <a:t>)</a:t>
            </a:r>
            <a:endParaRPr lang="en-US" sz="36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r>
              <a:rPr lang="en-ZW" dirty="0" smtClean="0"/>
              <a:t>10</a:t>
            </a:r>
            <a:r>
              <a:rPr lang="en-ZW" dirty="0" smtClean="0">
                <a:latin typeface="Times New Roman" pitchFamily="18" charset="0"/>
                <a:cs typeface="Times New Roman" pitchFamily="18" charset="0"/>
              </a:rPr>
              <a:t>. The programme was not completed because the donors including SIDA and DANIDA withdrew from Zimbabwe.</a:t>
            </a:r>
          </a:p>
          <a:p>
            <a:pPr>
              <a:buNone/>
            </a:pPr>
            <a:endParaRPr lang="en-ZW" dirty="0" smtClean="0">
              <a:latin typeface="Times New Roman" pitchFamily="18" charset="0"/>
              <a:cs typeface="Times New Roman" pitchFamily="18" charset="0"/>
            </a:endParaRPr>
          </a:p>
          <a:p>
            <a:pPr>
              <a:buNone/>
            </a:pPr>
            <a:r>
              <a:rPr lang="en-ZW" dirty="0" smtClean="0">
                <a:latin typeface="Times New Roman" pitchFamily="18" charset="0"/>
                <a:cs typeface="Times New Roman" pitchFamily="18" charset="0"/>
              </a:rPr>
              <a:t>11. Was difficult in cases to get quality gravel within the economic distances. Had to make do with some “substandard” material.</a:t>
            </a:r>
          </a:p>
          <a:p>
            <a:pPr>
              <a:buNone/>
            </a:pPr>
            <a:r>
              <a:rPr lang="en-ZW" dirty="0" smtClean="0">
                <a:latin typeface="Times New Roman" pitchFamily="18" charset="0"/>
                <a:cs typeface="Times New Roman" pitchFamily="18" charset="0"/>
              </a:rPr>
              <a:t>	There were delays in the payment of certificates to Contractors. Directorate had to be involved to speed up the payments.</a:t>
            </a:r>
          </a:p>
          <a:p>
            <a:pPr>
              <a:buNone/>
            </a:pPr>
            <a:endParaRPr lang="en-ZW" dirty="0" smtClean="0"/>
          </a:p>
          <a:p>
            <a:pPr>
              <a:buNone/>
            </a:pPr>
            <a:endParaRPr lang="en-US" dirty="0"/>
          </a:p>
        </p:txBody>
      </p:sp>
    </p:spTree>
  </p:cSld>
  <p:clrMapOvr>
    <a:masterClrMapping/>
  </p:clrMapOvr>
  <p:transition>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W" sz="3600" b="1" dirty="0" smtClean="0">
                <a:latin typeface="Times New Roman" pitchFamily="18" charset="0"/>
                <a:cs typeface="Times New Roman" pitchFamily="18" charset="0"/>
              </a:rPr>
              <a:t>LESSONS LEARNT (</a:t>
            </a:r>
            <a:r>
              <a:rPr lang="en-ZW" sz="3600" b="1" dirty="0" err="1" smtClean="0">
                <a:latin typeface="Times New Roman" pitchFamily="18" charset="0"/>
                <a:cs typeface="Times New Roman" pitchFamily="18" charset="0"/>
              </a:rPr>
              <a:t>Cntd</a:t>
            </a:r>
            <a:r>
              <a:rPr lang="en-ZW" sz="3600" b="1" dirty="0" smtClean="0">
                <a:latin typeface="Times New Roman" pitchFamily="18" charset="0"/>
                <a:cs typeface="Times New Roman" pitchFamily="18" charset="0"/>
              </a:rPr>
              <a:t>)</a:t>
            </a:r>
            <a:endParaRPr lang="en-US" sz="36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a:buNone/>
            </a:pPr>
            <a:r>
              <a:rPr lang="en-ZW" dirty="0" smtClean="0">
                <a:latin typeface="Times New Roman" pitchFamily="18" charset="0"/>
                <a:cs typeface="Times New Roman" pitchFamily="18" charset="0"/>
              </a:rPr>
              <a:t>	Frequent transfer of labour based engineers to other projects – breaking continuity. The Engineers were replaced but it affected quality of work and led to delays on project implementation.</a:t>
            </a:r>
          </a:p>
          <a:p>
            <a:pPr>
              <a:buNone/>
            </a:pPr>
            <a:r>
              <a:rPr lang="en-ZW" dirty="0" smtClean="0">
                <a:latin typeface="Times New Roman" pitchFamily="18" charset="0"/>
                <a:cs typeface="Times New Roman" pitchFamily="18" charset="0"/>
              </a:rPr>
              <a:t>11. Once the Zimbabwean economy has improved the labour based principles can be used in maintaining and rehabilitating roads in the rural areas.</a:t>
            </a:r>
          </a:p>
          <a:p>
            <a:pPr>
              <a:buNone/>
            </a:pPr>
            <a:r>
              <a:rPr lang="en-ZW" dirty="0" smtClean="0">
                <a:latin typeface="Times New Roman" pitchFamily="18" charset="0"/>
                <a:cs typeface="Times New Roman" pitchFamily="18" charset="0"/>
              </a:rPr>
              <a:t>	Training will however be required . The same principle can be used in repairs, building and maintenance of schools, halls and clinics.</a:t>
            </a:r>
          </a:p>
          <a:p>
            <a:pPr>
              <a:buNone/>
            </a:pPr>
            <a:r>
              <a:rPr lang="en-ZW" dirty="0" smtClean="0">
                <a:latin typeface="Times New Roman" pitchFamily="18" charset="0"/>
                <a:cs typeface="Times New Roman" pitchFamily="18" charset="0"/>
              </a:rPr>
              <a:t>12. Right now this intervention has not been sustainable because of economic problems and donor flight.</a:t>
            </a:r>
            <a:endParaRPr lang="en-US" dirty="0">
              <a:latin typeface="Times New Roman" pitchFamily="18" charset="0"/>
              <a:cs typeface="Times New Roman" pitchFamily="18" charset="0"/>
            </a:endParaRPr>
          </a:p>
        </p:txBody>
      </p:sp>
    </p:spTree>
  </p:cSld>
  <p:clrMapOvr>
    <a:masterClrMapping/>
  </p:clrMapOvr>
  <p:transition>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W" sz="3600" b="1" dirty="0" smtClean="0">
                <a:latin typeface="Times New Roman" pitchFamily="18" charset="0"/>
                <a:cs typeface="Times New Roman" pitchFamily="18" charset="0"/>
              </a:rPr>
              <a:t>RECOMENDATIONS</a:t>
            </a:r>
            <a:endParaRPr lang="en-US" sz="36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pPr marL="514350" indent="-514350">
              <a:buAutoNum type="arabicPeriod"/>
            </a:pPr>
            <a:r>
              <a:rPr lang="en-ZW" dirty="0" smtClean="0">
                <a:latin typeface="Times New Roman" pitchFamily="18" charset="0"/>
                <a:cs typeface="Times New Roman" pitchFamily="18" charset="0"/>
              </a:rPr>
              <a:t>Labour based projects are at the moment not being done because of financial constraints. When the economic situation has improved then a certain percentage say 25% has to be reserved for disadvantaged youth and also for women.</a:t>
            </a:r>
          </a:p>
          <a:p>
            <a:pPr marL="514350" indent="-514350">
              <a:buAutoNum type="arabicPeriod" startAt="2"/>
            </a:pPr>
            <a:r>
              <a:rPr lang="en-ZW" dirty="0" smtClean="0">
                <a:latin typeface="Times New Roman" pitchFamily="18" charset="0"/>
                <a:cs typeface="Times New Roman" pitchFamily="18" charset="0"/>
              </a:rPr>
              <a:t>In Zimbabwe the principle of labour based projects was only adopted within the Ministry of Transport. Other Ministries responsible for Agriculture, Water , Public Works and Local Authorities are encouraged to use this principle in their works.</a:t>
            </a:r>
          </a:p>
          <a:p>
            <a:pPr marL="514350" indent="-514350">
              <a:buAutoNum type="arabicPeriod" startAt="3"/>
            </a:pPr>
            <a:r>
              <a:rPr lang="en-ZW" dirty="0" smtClean="0">
                <a:latin typeface="Times New Roman" pitchFamily="18" charset="0"/>
                <a:cs typeface="Times New Roman" pitchFamily="18" charset="0"/>
              </a:rPr>
              <a:t>Dialogue and collaboration has to be continued between Ministry responsible for  Youth and the Department of Roads not only for road works but for other tenders within the Department of Roads. </a:t>
            </a:r>
            <a:r>
              <a:rPr lang="en-US" dirty="0" smtClean="0">
                <a:latin typeface="Times New Roman" pitchFamily="18" charset="0"/>
                <a:cs typeface="Times New Roman" pitchFamily="18" charset="0"/>
              </a:rPr>
              <a:t>Affirmative action for Youths has to be incorporated in the relevant Ministries.</a:t>
            </a:r>
            <a:endParaRPr lang="en-ZW" dirty="0" smtClean="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W" sz="3600" b="1" dirty="0" smtClean="0">
                <a:latin typeface="Times New Roman" pitchFamily="18" charset="0"/>
                <a:cs typeface="Times New Roman" pitchFamily="18" charset="0"/>
              </a:rPr>
              <a:t>RECOMENDATIONS (</a:t>
            </a:r>
            <a:r>
              <a:rPr lang="en-ZW" sz="3600" b="1" dirty="0" err="1" smtClean="0">
                <a:latin typeface="Times New Roman" pitchFamily="18" charset="0"/>
                <a:cs typeface="Times New Roman" pitchFamily="18" charset="0"/>
              </a:rPr>
              <a:t>Cntd</a:t>
            </a:r>
            <a:r>
              <a:rPr lang="en-ZW" sz="3600" b="1" dirty="0" smtClean="0">
                <a:latin typeface="Times New Roman" pitchFamily="18" charset="0"/>
                <a:cs typeface="Times New Roman" pitchFamily="18" charset="0"/>
              </a:rPr>
              <a:t>)</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a:bodyPr>
          <a:lstStyle/>
          <a:p>
            <a:pPr marL="514350" indent="-514350">
              <a:buAutoNum type="arabicPeriod" startAt="4"/>
            </a:pPr>
            <a:r>
              <a:rPr lang="en-ZW" dirty="0" smtClean="0">
                <a:latin typeface="Times New Roman" pitchFamily="18" charset="0"/>
                <a:cs typeface="Times New Roman" pitchFamily="18" charset="0"/>
              </a:rPr>
              <a:t>While it is important to be self – reliant, Donors will still be required to restart labour intensive projects. Government needs to continue its efforts of attracting donors and the international community.</a:t>
            </a:r>
          </a:p>
          <a:p>
            <a:pPr marL="514350" indent="-514350">
              <a:buAutoNum type="arabicPeriod" startAt="5"/>
            </a:pPr>
            <a:r>
              <a:rPr lang="en-ZW" dirty="0" smtClean="0">
                <a:latin typeface="Times New Roman" pitchFamily="18" charset="0"/>
                <a:cs typeface="Times New Roman" pitchFamily="18" charset="0"/>
              </a:rPr>
              <a:t>In line with the principles of ZIMASSET, the Government needs to set aside funds for labour based projects in RDCs and Urban Councils. When this is coordinated properly, it will help create jobs / small scale contractors and transfer of technical skills to the rural and urban councils.</a:t>
            </a:r>
          </a:p>
          <a:p>
            <a:pPr marL="514350" indent="-514350">
              <a:buNone/>
            </a:pPr>
            <a:r>
              <a:rPr lang="en-ZW" dirty="0" smtClean="0">
                <a:latin typeface="Times New Roman" pitchFamily="18" charset="0"/>
                <a:cs typeface="Times New Roman" pitchFamily="18" charset="0"/>
              </a:rPr>
              <a:t>6.	Ministry of  Education could also add the principles of labour intensive  works on the school curricular.  </a:t>
            </a:r>
            <a:endParaRPr lang="en-US"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ZW" sz="3600" dirty="0" smtClean="0"/>
              <a:t>THE END</a:t>
            </a:r>
            <a:endParaRPr lang="en-US" sz="3600" dirty="0"/>
          </a:p>
        </p:txBody>
      </p:sp>
      <p:sp>
        <p:nvSpPr>
          <p:cNvPr id="3" name="Content Placeholder 2"/>
          <p:cNvSpPr>
            <a:spLocks noGrp="1"/>
          </p:cNvSpPr>
          <p:nvPr>
            <p:ph idx="1"/>
          </p:nvPr>
        </p:nvSpPr>
        <p:spPr/>
        <p:txBody>
          <a:bodyPr/>
          <a:lstStyle/>
          <a:p>
            <a:pPr>
              <a:buNone/>
            </a:pPr>
            <a:endParaRPr lang="en-ZW" dirty="0" smtClean="0"/>
          </a:p>
          <a:p>
            <a:pPr>
              <a:buNone/>
            </a:pPr>
            <a:endParaRPr lang="en-ZW" dirty="0" smtClean="0"/>
          </a:p>
          <a:p>
            <a:pPr algn="ctr">
              <a:buNone/>
            </a:pPr>
            <a:r>
              <a:rPr lang="en-ZW" sz="4400" dirty="0" smtClean="0"/>
              <a:t>THANK YOU !!!</a:t>
            </a:r>
            <a:endParaRPr lang="en-US" sz="44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1114</TotalTime>
  <Words>1013</Words>
  <Application>Microsoft Office PowerPoint</Application>
  <PresentationFormat>On-screen Show (4:3)</PresentationFormat>
  <Paragraphs>163</Paragraphs>
  <Slides>17</Slides>
  <Notes>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Flow</vt:lpstr>
      <vt:lpstr>EASTERN &amp; SOUTHERN AFRICA YOUTH EMPLOYMENT SHARING FORUM </vt:lpstr>
      <vt:lpstr>CONTENTS</vt:lpstr>
      <vt:lpstr>1. BACKGROUND </vt:lpstr>
      <vt:lpstr>BACKGROUND (Contd)</vt:lpstr>
      <vt:lpstr>2.LABOUR BASED CONTRACTORS (Maintenance/ Rehabilitation)</vt:lpstr>
      <vt:lpstr>LABOUR BASED CONTRACTORS (Maintenance/ Rehabilitation) Cntd</vt:lpstr>
      <vt:lpstr>LABOUR BASED CONTRACTORS (Maintenance/ Rehabilitation) Cntd</vt:lpstr>
      <vt:lpstr>LABOUR BASED CONTRACTORS (Maintenance/ Rehabilitation) Cntd</vt:lpstr>
      <vt:lpstr>LABOUR BASED CONTRACTORS (Maintenance/ Rehabilitation) Cntd</vt:lpstr>
      <vt:lpstr>LABOUR BASED CONTRACTORS (Maintenance/ Rehabilitation) Cntd</vt:lpstr>
      <vt:lpstr>3.LESSONS LEARNT</vt:lpstr>
      <vt:lpstr>LESSONS LEARNT (Cntd)</vt:lpstr>
      <vt:lpstr>LESSONS LEARNT (Cntd)</vt:lpstr>
      <vt:lpstr>LESSONS LEARNT (Cntd)</vt:lpstr>
      <vt:lpstr>RECOMENDATIONS</vt:lpstr>
      <vt:lpstr>RECOMENDATIONS (Cntd)</vt:lpstr>
      <vt:lpstr>THE END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an Application Package</dc:title>
  <dc:creator>china</dc:creator>
  <cp:lastModifiedBy>TRANSLATION TABERNACLE</cp:lastModifiedBy>
  <cp:revision>51</cp:revision>
  <dcterms:created xsi:type="dcterms:W3CDTF">2013-10-16T05:50:45Z</dcterms:created>
  <dcterms:modified xsi:type="dcterms:W3CDTF">2015-07-18T15:52:07Z</dcterms:modified>
</cp:coreProperties>
</file>