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934" r:id="rId2"/>
  </p:sldMasterIdLst>
  <p:notesMasterIdLst>
    <p:notesMasterId r:id="rId25"/>
  </p:notesMasterIdLst>
  <p:handoutMasterIdLst>
    <p:handoutMasterId r:id="rId26"/>
  </p:handoutMasterIdLst>
  <p:sldIdLst>
    <p:sldId id="692" r:id="rId3"/>
    <p:sldId id="693" r:id="rId4"/>
    <p:sldId id="694" r:id="rId5"/>
    <p:sldId id="695" r:id="rId6"/>
    <p:sldId id="696" r:id="rId7"/>
    <p:sldId id="697" r:id="rId8"/>
    <p:sldId id="698" r:id="rId9"/>
    <p:sldId id="699" r:id="rId10"/>
    <p:sldId id="449" r:id="rId11"/>
    <p:sldId id="635" r:id="rId12"/>
    <p:sldId id="454" r:id="rId13"/>
    <p:sldId id="655" r:id="rId14"/>
    <p:sldId id="618" r:id="rId15"/>
    <p:sldId id="619" r:id="rId16"/>
    <p:sldId id="667" r:id="rId17"/>
    <p:sldId id="653" r:id="rId18"/>
    <p:sldId id="661" r:id="rId19"/>
    <p:sldId id="687" r:id="rId20"/>
    <p:sldId id="675" r:id="rId21"/>
    <p:sldId id="690" r:id="rId22"/>
    <p:sldId id="673" r:id="rId23"/>
    <p:sldId id="299" r:id="rId2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60"/>
    <a:srgbClr val="215787"/>
    <a:srgbClr val="007D57"/>
    <a:srgbClr val="6486B0"/>
    <a:srgbClr val="00845F"/>
    <a:srgbClr val="335687"/>
    <a:srgbClr val="A4C95D"/>
    <a:srgbClr val="76D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41" autoAdjust="0"/>
    <p:restoredTop sz="94660"/>
  </p:normalViewPr>
  <p:slideViewPr>
    <p:cSldViewPr>
      <p:cViewPr varScale="1">
        <p:scale>
          <a:sx n="70" d="100"/>
          <a:sy n="70" d="100"/>
        </p:scale>
        <p:origin x="17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304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CC370FF-D500-446A-B859-6C34B4E772B2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7B02DB49-5571-4F6C-A30D-A0658AB867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955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 baseline="0">
                <a:latin typeface="Akzidenz Grotesk BE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 baseline="0">
                <a:latin typeface="Akzidenz Grotesk BE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 baseline="0">
                <a:latin typeface="Akzidenz Grotesk BE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baseline="0">
                <a:latin typeface="Akzidenz Grotesk BE"/>
                <a:ea typeface="MS PGothic" pitchFamily="34" charset="-128"/>
              </a:defRPr>
            </a:lvl1pPr>
          </a:lstStyle>
          <a:p>
            <a:pPr>
              <a:defRPr/>
            </a:pPr>
            <a:fld id="{B012300D-533D-4570-B683-F20E2F8DF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3527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BE"/>
        <a:ea typeface="MS PGothic" pitchFamily="34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BE"/>
        <a:ea typeface="MS PGothic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BE"/>
        <a:ea typeface="MS PGothic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BE"/>
        <a:ea typeface="MS PGothic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kzidenz Grotesk BE"/>
        <a:ea typeface="MS PGothic" pitchFamily="34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C2D84F3-27AC-4DBA-B458-B35B315281BE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169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5028F5-EC6C-4907-841D-0C7FAABC865A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108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0884581-919B-4699-91A7-E6874E7281D1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8736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311FCC0-5B57-42A7-A6EB-89E84F2C9B24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3992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C01D997-BF96-456D-A2AB-BD7C20DFC6EF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4329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C693CE9-82A3-4F05-BA1B-3256FFC34FCC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0987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D60370-529A-472E-AF08-75022A74A899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348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9862F6-6F34-4B28-A44F-E6EB4DC7AAB5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026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A3C21F1C-E3D3-4F26-9E33-C042D24CA61A}" type="slidenum">
              <a:rPr lang="en-US" altLang="zh-CN" sz="1200" baseline="0">
                <a:latin typeface="Akzidenz Grotesk BE"/>
                <a:ea typeface="MS PGothic" pitchFamily="34" charset="-128"/>
              </a:rPr>
              <a:pPr algn="r" defTabSz="931863"/>
              <a:t>9</a:t>
            </a:fld>
            <a:endParaRPr lang="en-US" altLang="zh-CN" sz="1200" baseline="0">
              <a:latin typeface="Akzidenz Grotesk BE"/>
              <a:ea typeface="MS PGothic" pitchFamily="34" charset="-128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708127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E22816A6-9454-44F7-9251-43B15D6AB7B5}" type="slidenum">
              <a:rPr lang="en-US" altLang="en-US" sz="1200" baseline="0">
                <a:latin typeface="Akzidenz Grotesk BE"/>
                <a:ea typeface="MS PGothic" pitchFamily="34" charset="-128"/>
              </a:rPr>
              <a:pPr algn="r" defTabSz="931863"/>
              <a:t>10</a:t>
            </a:fld>
            <a:endParaRPr lang="en-US" altLang="en-US" sz="1200" baseline="0">
              <a:latin typeface="Akzidenz Grotesk BE"/>
              <a:ea typeface="MS PGothic" pitchFamily="34" charset="-128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4168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191E34BF-BEE4-4EE5-8BB3-0E391CE8F1C7}" type="slidenum">
              <a:rPr lang="en-US" altLang="zh-CN" sz="1200" baseline="0">
                <a:latin typeface="Akzidenz Grotesk BE"/>
                <a:ea typeface="MS PGothic" pitchFamily="34" charset="-128"/>
              </a:rPr>
              <a:pPr algn="r" defTabSz="931863"/>
              <a:t>11</a:t>
            </a:fld>
            <a:endParaRPr lang="en-US" altLang="zh-CN" sz="1200" baseline="0">
              <a:latin typeface="Akzidenz Grotesk BE"/>
              <a:ea typeface="MS PGothic" pitchFamily="34" charset="-128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650603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6893FA6-1A25-4A13-B403-CC932E28AAA5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87257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EFC0CE62-4C54-4E81-8A0A-968D18787F63}" type="slidenum">
              <a:rPr lang="en-US" altLang="en-US" sz="1200" baseline="0">
                <a:latin typeface="Akzidenz Grotesk BE"/>
                <a:ea typeface="MS PGothic" pitchFamily="34" charset="-128"/>
              </a:rPr>
              <a:pPr algn="r" defTabSz="931863"/>
              <a:t>13</a:t>
            </a:fld>
            <a:endParaRPr lang="en-US" altLang="en-US" sz="1200" baseline="0">
              <a:latin typeface="Akzidenz Grotesk BE"/>
              <a:ea typeface="MS PGothic" pitchFamily="34" charset="-128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90956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76FD443B-0F50-443C-B68E-655B932B41D2}" type="slidenum">
              <a:rPr lang="en-US" altLang="en-US" sz="1200" baseline="0">
                <a:latin typeface="Akzidenz Grotesk BE"/>
                <a:ea typeface="MS PGothic" pitchFamily="34" charset="-128"/>
              </a:rPr>
              <a:pPr algn="r" defTabSz="931863"/>
              <a:t>14</a:t>
            </a:fld>
            <a:endParaRPr lang="en-US" altLang="en-US" sz="1200" baseline="0">
              <a:latin typeface="Akzidenz Grotesk BE"/>
              <a:ea typeface="MS PGothic" pitchFamily="34" charset="-128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US" smtClean="0"/>
              <a:t>Mini YEFs</a:t>
            </a:r>
          </a:p>
        </p:txBody>
      </p:sp>
    </p:spTree>
    <p:extLst>
      <p:ext uri="{BB962C8B-B14F-4D97-AF65-F5344CB8AC3E}">
        <p14:creationId xmlns:p14="http://schemas.microsoft.com/office/powerpoint/2010/main" val="1336001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868C7E0-0274-4B93-B9D8-510B7B0C2950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430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defTabSz="931863"/>
            <a:fld id="{47B8D959-5D36-47E7-AD64-6F5D560B50EA}" type="slidenum">
              <a:rPr lang="en-US" altLang="en-US" sz="1200" baseline="0">
                <a:latin typeface="Akzidenz Grotesk BE"/>
                <a:ea typeface="MS PGothic" pitchFamily="34" charset="-128"/>
              </a:rPr>
              <a:pPr algn="r" defTabSz="931863"/>
              <a:t>16</a:t>
            </a:fld>
            <a:endParaRPr lang="en-US" altLang="en-US" sz="1200" baseline="0">
              <a:latin typeface="Akzidenz Grotesk BE"/>
              <a:ea typeface="MS PGothic" pitchFamily="34" charset="-128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62367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D27C9A3-B3AA-4B09-AFD9-6825FFE3F9B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17043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D27C9A3-B3AA-4B09-AFD9-6825FFE3F9B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42899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0E71A61-32D3-43AE-878C-E31972AA5E28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2468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27C21BC-B26B-4FB3-B41C-1EE01CAB447B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8239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B8CE93-D660-48C8-9072-B0382F76B284}" type="slidenum">
              <a:rPr lang="en-US" altLang="zh-CN" smtClean="0"/>
              <a:pPr/>
              <a:t>22</a:t>
            </a:fld>
            <a:endParaRPr lang="en-US" altLang="zh-CN" smtClean="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041887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D9D5B-66FF-4C4D-8184-B773E6FA1CD0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D2EE-65C9-46AF-A122-38A5D219DF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A5760-0330-402A-BD2C-A28BDDE78F6A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C136D-C559-4BA4-AB62-536A833DC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C03B3-913F-459B-AE30-815A9EBC487C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A89E1-FBEA-4015-B94F-AC413C19E3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1EC6B-EBFA-403C-90F2-8A38FE3802F1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F57E1-E3B7-4EC4-9B9B-9466D42D9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E1738-0F3B-4234-9EF9-FBD88F70BEFD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2E6A6-534D-4517-8B68-5772DC5585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A8FB7-9CD1-438E-A218-26B8ECF1C017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0E68A-8438-477E-AD48-9B4C2AA9D0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E8977-24D3-4659-8AD3-202B1FA69217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89D13-18ED-42C3-A488-0C35D3563B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98D26-28F7-4D60-B40D-E4E730A4CB9D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FE717-E58F-487A-83EB-C33D42343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61441-32ED-404A-B4E9-5AF895F0E23E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0FB84-479C-46A5-B470-C5CB54FDBE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364D0-024A-4E99-A54A-B0EB62C495F2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CA41F-121E-487C-8A41-7F0535B0F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17231-B2A7-43C0-B199-0F393D1DBE44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BB5EB-23F3-4DB9-BF52-71BB771EC5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8EEB7-B2D5-475B-8197-CE2C4DCB9A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05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CF22D-6458-493C-91EE-0A83D02EF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32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39AEE-2EEC-4392-9772-DCAFB738CE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51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DC8E8-B31F-46D7-9F35-ACFA2A2960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794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794FA-621B-4E2D-B4EF-05A11E5775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B401A-CBDA-47BD-91E3-96AC8ECB2D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34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9724E-D2E5-4AB8-A19C-E9E3F787C82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707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39A3A-0FDF-4246-B217-38C783F521F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78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A181F-4839-4F02-8EAF-059D81381F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42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2A7AC-07F6-4464-A7F7-38281093F3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959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9975C-D65D-48A4-9500-151292628F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02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aseline="0">
                <a:latin typeface="Akzidenz Grotesk BE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B502837C-C907-4637-AF14-1D5559B4C98D}" type="datetime1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aseline="0">
                <a:latin typeface="Akzidenz Grotesk BE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Akzidenz Grotesk BE"/>
                <a:ea typeface="MS PGothic" pitchFamily="34" charset="-128"/>
              </a:defRPr>
            </a:lvl1pPr>
          </a:lstStyle>
          <a:p>
            <a:pPr>
              <a:defRPr/>
            </a:pPr>
            <a:fld id="{8788D48C-2402-421C-BF74-02D5B0D765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itchFamily="34" charset="-128"/>
          <a:cs typeface="ＭＳ Ｐゴシック" pitchFamily="-11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kzidenz Grotesk BE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kzidenz Grotesk BE"/>
          <a:ea typeface="MS PGothic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kzidenz Grotesk BE"/>
          <a:ea typeface="MS PGothic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kzidenz Grotesk BE"/>
          <a:ea typeface="MS PGothic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kzidenz Grotesk BE"/>
          <a:ea typeface="MS PGothic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aseline="0">
                <a:latin typeface="Akzidenz Grotesk BE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aseline="0">
                <a:latin typeface="Akzidenz Grotesk BE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aseline="0">
                <a:latin typeface="Akzidenz Grotesk BE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88CBD58-6B90-46F1-8A7A-48A30B19FD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11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anose="020B0600070205080204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anose="020B0600070205080204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anose="020B0600070205080204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kzidenz Grotesk BE" pitchFamily="-105" charset="0"/>
          <a:ea typeface="MS PGothic" panose="020B0600070205080204" pitchFamily="34" charset="-128"/>
          <a:cs typeface="ＭＳ Ｐゴシック" pitchFamily="-11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kzidenz Grotesk BE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kzidenz Grotesk BE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kzidenz Grotesk BE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kzidenz Grotesk BE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kzidenz Grotesk BE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19400" y="2667000"/>
            <a:ext cx="62484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335687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819400" y="3505200"/>
            <a:ext cx="6248400" cy="838200"/>
          </a:xfrm>
        </p:spPr>
        <p:txBody>
          <a:bodyPr/>
          <a:lstStyle/>
          <a:p>
            <a:pPr eaLnBrk="1" hangingPunct="1"/>
            <a:r>
              <a:rPr lang="en-US" altLang="en-US" sz="2200" smtClean="0">
                <a:solidFill>
                  <a:srgbClr val="335687"/>
                </a:solidFill>
                <a:latin typeface="Candara" panose="020E0502030303020204" pitchFamily="34" charset="0"/>
              </a:rPr>
              <a:t>Subtitle</a:t>
            </a: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0" y="2438400"/>
            <a:ext cx="9144000" cy="2895600"/>
          </a:xfrm>
          <a:prstGeom prst="rect">
            <a:avLst/>
          </a:prstGeom>
          <a:solidFill>
            <a:srgbClr val="A4C9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2667000"/>
            <a:ext cx="9144000" cy="2057400"/>
          </a:xfrm>
          <a:prstGeom prst="rect">
            <a:avLst/>
          </a:prstGeom>
          <a:solidFill>
            <a:srgbClr val="0084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914400" y="28956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40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40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/>
              <a:t>Linking BDS and Access to Finance in Government Youth funding schemes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40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                                                                                                  </a:t>
            </a:r>
            <a:r>
              <a:rPr lang="en-GB" b="1" dirty="0"/>
              <a:t>Harare, 20-22 July 2015 </a:t>
            </a:r>
            <a:endParaRPr lang="en-US" b="1" kern="0" baseline="0" dirty="0">
              <a:solidFill>
                <a:schemeClr val="bg1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17415" name="TextBox 9"/>
          <p:cNvSpPr txBox="1">
            <a:spLocks noChangeArrowheads="1"/>
          </p:cNvSpPr>
          <p:nvPr/>
        </p:nvSpPr>
        <p:spPr bwMode="auto">
          <a:xfrm>
            <a:off x="6248400" y="4876800"/>
            <a:ext cx="2895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7A60"/>
                </a:solidFill>
                <a:latin typeface="Candara" panose="020E0502030303020204" pitchFamily="34" charset="0"/>
              </a:rPr>
              <a:t>www. yefafrica.org</a:t>
            </a:r>
            <a:endParaRPr lang="en-CA" altLang="en-US" sz="2400" b="1">
              <a:solidFill>
                <a:srgbClr val="007A60"/>
              </a:solidFill>
              <a:latin typeface="Candara" panose="020E0502030303020204" pitchFamily="34" charset="0"/>
            </a:endParaRPr>
          </a:p>
        </p:txBody>
      </p:sp>
      <p:pic>
        <p:nvPicPr>
          <p:cNvPr id="17416" name="Picture 10" descr="ILO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562600"/>
            <a:ext cx="14174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7" descr="C:\Users\Robert\Desktop\Back-up\WORK 4 THE WEEK\YEF 2012 (3)\Photos 2\Retreat\Photos 4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-38100"/>
            <a:ext cx="2870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5" descr="C:\Users\Robert\Desktop\Photos\SAM_14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3048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6" descr="C:\Users\Robert\Desktop\Back-up\WORK 4 THE WEEK\YEF 2012 (3)\Photos 2\YEF\Photos 00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800600"/>
            <a:ext cx="3276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2819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3" descr="C:\Documents and Settings\Administrator\Desktop\A4D-Y2Y FIELD PHOTOS\IMG_307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0"/>
            <a:ext cx="3128963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848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2954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0850" y="376238"/>
            <a:ext cx="708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6000" dirty="0">
                <a:solidFill>
                  <a:srgbClr val="FFFFFF"/>
                </a:solidFill>
                <a:latin typeface="Calibri" pitchFamily="34" charset="0"/>
              </a:rPr>
              <a:t>Background</a:t>
            </a:r>
            <a:endParaRPr lang="en-US" sz="4400" kern="0" baseline="0" dirty="0">
              <a:solidFill>
                <a:srgbClr val="000000"/>
              </a:solidFill>
              <a:latin typeface="Candara" pitchFamily="34" charset="0"/>
              <a:ea typeface="ＭＳ Ｐゴシック"/>
              <a:cs typeface="Arial" charset="0"/>
            </a:endParaRPr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rgbClr val="FFFFFF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462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3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4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65" name="Right Arrow 1"/>
          <p:cNvSpPr>
            <a:spLocks noChangeArrowheads="1"/>
          </p:cNvSpPr>
          <p:nvPr/>
        </p:nvSpPr>
        <p:spPr bwMode="auto">
          <a:xfrm>
            <a:off x="2819400" y="1730375"/>
            <a:ext cx="2286000" cy="1366838"/>
          </a:xfrm>
          <a:prstGeom prst="rightArrow">
            <a:avLst>
              <a:gd name="adj1" fmla="val 50000"/>
              <a:gd name="adj2" fmla="val 50004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b="1" baseline="0">
                <a:solidFill>
                  <a:srgbClr val="000000"/>
                </a:solidFill>
                <a:latin typeface="Calibri" panose="020F0502020204030204" pitchFamily="34" charset="0"/>
              </a:rPr>
              <a:t>$18.2m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9466" name="Oval Callout 2"/>
          <p:cNvSpPr>
            <a:spLocks noChangeArrowheads="1"/>
          </p:cNvSpPr>
          <p:nvPr/>
        </p:nvSpPr>
        <p:spPr bwMode="auto">
          <a:xfrm>
            <a:off x="5105400" y="1473200"/>
            <a:ext cx="3581400" cy="1879600"/>
          </a:xfrm>
          <a:prstGeom prst="wedgeEllipseCallout">
            <a:avLst>
              <a:gd name="adj1" fmla="val -55741"/>
              <a:gd name="adj2" fmla="val 10274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marL="0" lvl="1" eaLnBrk="1" hangingPunct="1">
              <a:spcBef>
                <a:spcPct val="0"/>
              </a:spcBef>
              <a:buFontTx/>
              <a:buNone/>
            </a:pPr>
            <a:r>
              <a:rPr lang="en-US" altLang="en-US" sz="2400" b="1" baseline="0">
                <a:solidFill>
                  <a:srgbClr val="000000"/>
                </a:solidFill>
                <a:latin typeface="Calibri" panose="020F0502020204030204" pitchFamily="34" charset="0"/>
              </a:rPr>
              <a:t>Youth Entrepreneurship Venture Capital Fund (YEVCF)</a:t>
            </a:r>
          </a:p>
        </p:txBody>
      </p:sp>
      <p:sp>
        <p:nvSpPr>
          <p:cNvPr id="19467" name="Oval 4"/>
          <p:cNvSpPr>
            <a:spLocks noChangeArrowheads="1"/>
          </p:cNvSpPr>
          <p:nvPr/>
        </p:nvSpPr>
        <p:spPr bwMode="auto">
          <a:xfrm>
            <a:off x="76200" y="1473200"/>
            <a:ext cx="2743200" cy="18065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baseline="0">
                <a:solidFill>
                  <a:srgbClr val="000000"/>
                </a:solidFill>
                <a:latin typeface="Calibri" panose="020F0502020204030204" pitchFamily="34" charset="0"/>
              </a:rPr>
              <a:t>Presidential Pledge</a:t>
            </a:r>
            <a:endParaRPr lang="en-US" altLang="en-US" sz="28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</p:txBody>
      </p:sp>
      <p:sp>
        <p:nvSpPr>
          <p:cNvPr id="19468" name="Oval 8"/>
          <p:cNvSpPr>
            <a:spLocks noChangeArrowheads="1"/>
          </p:cNvSpPr>
          <p:nvPr/>
        </p:nvSpPr>
        <p:spPr bwMode="auto">
          <a:xfrm>
            <a:off x="947738" y="3886200"/>
            <a:ext cx="4462462" cy="25701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3000" b="1">
                <a:latin typeface="Arial" panose="020B0604020202020204" pitchFamily="34" charset="0"/>
              </a:rPr>
              <a:t>a)</a:t>
            </a:r>
            <a:r>
              <a:rPr lang="en-US" sz="3000" b="1" baseline="0">
                <a:latin typeface="Arial" panose="020B0604020202020204" pitchFamily="34" charset="0"/>
              </a:rPr>
              <a:t> </a:t>
            </a:r>
            <a:r>
              <a:rPr lang="en-US" sz="3000" b="1">
                <a:latin typeface="Arial" panose="020B0604020202020204" pitchFamily="34" charset="0"/>
              </a:rPr>
              <a:t>$10m; Youth Fund)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3000" b="1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3000" b="1">
                <a:latin typeface="Arial" panose="020B0604020202020204" pitchFamily="34" charset="0"/>
              </a:rPr>
              <a:t>b) $916,000 for Entrepreneurship Skills Training)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</p:txBody>
      </p:sp>
      <p:sp>
        <p:nvSpPr>
          <p:cNvPr id="19469" name="Oval 9"/>
          <p:cNvSpPr>
            <a:spLocks noChangeArrowheads="1"/>
          </p:cNvSpPr>
          <p:nvPr/>
        </p:nvSpPr>
        <p:spPr bwMode="auto">
          <a:xfrm>
            <a:off x="5416550" y="4419600"/>
            <a:ext cx="3543300" cy="20367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>
                <a:latin typeface="Arial" panose="020B0604020202020204" pitchFamily="34" charset="0"/>
              </a:rPr>
              <a:t>Others;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>
                <a:latin typeface="Arial" panose="020B0604020202020204" pitchFamily="34" charset="0"/>
              </a:rPr>
              <a:t>c)</a:t>
            </a:r>
            <a:r>
              <a:rPr lang="en-US" sz="2400" b="1" baseline="0">
                <a:latin typeface="Arial" panose="020B0604020202020204" pitchFamily="34" charset="0"/>
              </a:rPr>
              <a:t> </a:t>
            </a:r>
            <a:r>
              <a:rPr lang="en-US" sz="2400" b="1">
                <a:latin typeface="Arial" panose="020B0604020202020204" pitchFamily="34" charset="0"/>
              </a:rPr>
              <a:t>$6.6m;</a:t>
            </a:r>
            <a:r>
              <a:rPr lang="en-US" sz="2400" b="1" baseline="0">
                <a:latin typeface="Arial" panose="020B0604020202020204" pitchFamily="34" charset="0"/>
              </a:rPr>
              <a:t> </a:t>
            </a:r>
            <a:r>
              <a:rPr lang="en-US" sz="2400" b="1">
                <a:latin typeface="Arial" panose="020B0604020202020204" pitchFamily="34" charset="0"/>
              </a:rPr>
              <a:t>work spaces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>
                <a:latin typeface="Arial" panose="020B0604020202020204" pitchFamily="34" charset="0"/>
              </a:rPr>
              <a:t>d) </a:t>
            </a:r>
            <a:r>
              <a:rPr lang="en-US" sz="2400" b="1">
                <a:solidFill>
                  <a:srgbClr val="000000"/>
                </a:solidFill>
                <a:latin typeface="Arial" panose="020B0604020202020204" pitchFamily="34" charset="0"/>
              </a:rPr>
              <a:t>$720,000 for  apprenticeship devt</a:t>
            </a:r>
            <a:endParaRPr lang="en-GB" sz="2400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00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7" name="Content Placeholder 8"/>
          <p:cNvSpPr>
            <a:spLocks noGrp="1"/>
          </p:cNvSpPr>
          <p:nvPr>
            <p:ph idx="1"/>
          </p:nvPr>
        </p:nvSpPr>
        <p:spPr>
          <a:xfrm>
            <a:off x="193675" y="8440738"/>
            <a:ext cx="5735638" cy="2389187"/>
          </a:xfrm>
        </p:spPr>
        <p:txBody>
          <a:bodyPr/>
          <a:lstStyle/>
          <a:p>
            <a:pPr eaLnBrk="1" hangingPunct="1"/>
            <a:endParaRPr lang="en-CA" altLang="en-US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2954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381000"/>
            <a:ext cx="708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4400" kern="0" baseline="0" dirty="0">
                <a:solidFill>
                  <a:schemeClr val="bg1"/>
                </a:solidFill>
                <a:latin typeface="Candara" pitchFamily="34" charset="0"/>
                <a:ea typeface="+mj-ea"/>
                <a:cs typeface="Arial" charset="0"/>
              </a:rPr>
              <a:t>Youth Fund</a:t>
            </a:r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511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1512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1513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1514" name="Right Arrow Callout 2"/>
          <p:cNvSpPr>
            <a:spLocks noChangeArrowheads="1"/>
          </p:cNvSpPr>
          <p:nvPr/>
        </p:nvSpPr>
        <p:spPr bwMode="auto">
          <a:xfrm>
            <a:off x="320675" y="2743200"/>
            <a:ext cx="4267200" cy="2514600"/>
          </a:xfrm>
          <a:prstGeom prst="rightArrowCallout">
            <a:avLst>
              <a:gd name="adj1" fmla="val 25000"/>
              <a:gd name="adj2" fmla="val 25000"/>
              <a:gd name="adj3" fmla="val 25001"/>
              <a:gd name="adj4" fmla="val 6497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Direct loan facilities to youth through three designated commercial </a:t>
            </a:r>
            <a:r>
              <a:rPr lang="en-US" sz="2400" dirty="0" smtClean="0">
                <a:latin typeface="Arial" panose="020B0604020202020204" pitchFamily="34" charset="0"/>
              </a:rPr>
              <a:t>Banks with a matching grant;</a:t>
            </a: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a) </a:t>
            </a:r>
            <a:r>
              <a:rPr lang="en-US" sz="2400" dirty="0" err="1">
                <a:latin typeface="Arial" panose="020B0604020202020204" pitchFamily="34" charset="0"/>
              </a:rPr>
              <a:t>Stanbic</a:t>
            </a:r>
            <a:r>
              <a:rPr lang="en-US" sz="2400" dirty="0">
                <a:latin typeface="Arial" panose="020B0604020202020204" pitchFamily="34" charset="0"/>
              </a:rPr>
              <a:t> Bank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b) </a:t>
            </a:r>
            <a:r>
              <a:rPr lang="en-US" sz="2400" dirty="0" err="1">
                <a:latin typeface="Arial" panose="020B0604020202020204" pitchFamily="34" charset="0"/>
              </a:rPr>
              <a:t>Dfcu</a:t>
            </a:r>
            <a:r>
              <a:rPr lang="en-US" sz="2400" dirty="0">
                <a:latin typeface="Arial" panose="020B0604020202020204" pitchFamily="34" charset="0"/>
              </a:rPr>
              <a:t> Bank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c) Centenary Bank</a:t>
            </a:r>
          </a:p>
        </p:txBody>
      </p:sp>
      <p:sp>
        <p:nvSpPr>
          <p:cNvPr id="21515" name="Flowchart: Magnetic Disk 4"/>
          <p:cNvSpPr>
            <a:spLocks noChangeArrowheads="1"/>
          </p:cNvSpPr>
          <p:nvPr/>
        </p:nvSpPr>
        <p:spPr bwMode="auto">
          <a:xfrm>
            <a:off x="4579938" y="1458913"/>
            <a:ext cx="3886200" cy="4789487"/>
          </a:xfrm>
          <a:prstGeom prst="flowChartMagneticDisk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latin typeface="Arial" panose="020B0604020202020204" pitchFamily="34" charset="0"/>
              </a:rPr>
              <a:t>Purpose: </a:t>
            </a:r>
            <a:r>
              <a:rPr lang="en-US" sz="2000" dirty="0">
                <a:latin typeface="Arial" panose="020B0604020202020204" pitchFamily="34" charset="0"/>
              </a:rPr>
              <a:t>business growth/expansion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sz="2000" b="1" dirty="0">
                <a:latin typeface="Arial" panose="020B0604020202020204" pitchFamily="34" charset="0"/>
              </a:rPr>
              <a:t>Loan size; </a:t>
            </a:r>
            <a:r>
              <a:rPr lang="en-US" sz="2000" dirty="0">
                <a:latin typeface="Arial" panose="020B0604020202020204" pitchFamily="34" charset="0"/>
              </a:rPr>
              <a:t>From $2,000 for an individual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latin typeface="Arial" panose="020B0604020202020204" pitchFamily="34" charset="0"/>
              </a:rPr>
              <a:t>Security;</a:t>
            </a:r>
            <a:r>
              <a:rPr lang="en-US" sz="2000" b="1" baseline="0" dirty="0">
                <a:latin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</a:rPr>
              <a:t>No collateral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latin typeface="Arial" panose="020B0604020202020204" pitchFamily="34" charset="0"/>
              </a:rPr>
              <a:t>Interest Rate: </a:t>
            </a:r>
            <a:r>
              <a:rPr lang="en-US" sz="2000" dirty="0">
                <a:latin typeface="Arial" panose="020B0604020202020204" pitchFamily="34" charset="0"/>
              </a:rPr>
              <a:t>15%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000" b="1" dirty="0">
                <a:latin typeface="Arial" panose="020B0604020202020204" pitchFamily="34" charset="0"/>
              </a:rPr>
              <a:t>Repayment period; </a:t>
            </a:r>
            <a:r>
              <a:rPr lang="en-US" sz="2000" dirty="0">
                <a:latin typeface="Arial" panose="020B0604020202020204" pitchFamily="34" charset="0"/>
              </a:rPr>
              <a:t>Not exceeding 4 years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latin typeface="Arial" panose="020B0604020202020204" pitchFamily="34" charset="0"/>
              </a:rPr>
              <a:t>No legal fee but facility fee of 1%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2000" dirty="0">
                <a:latin typeface="Arial" panose="020B0604020202020204" pitchFamily="34" charset="0"/>
              </a:rPr>
              <a:t>Borrower demonstrates evidence of having invested at least 10% of the loan amount</a:t>
            </a: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sz="2400" dirty="0">
              <a:latin typeface="Arial" panose="020B0604020202020204" pitchFamily="34" charset="0"/>
            </a:endParaRPr>
          </a:p>
        </p:txBody>
      </p:sp>
      <p:pic>
        <p:nvPicPr>
          <p:cNvPr id="21516" name="Picture 13" descr="https://encrypted-tbn2.gstatic.com/images?q=tbn:ANd9GcQfcYXAnK80QQ3oxaAY8-TcuHFJoTe6_zon6T42UbQtsiOHM2rqkIm1m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53050"/>
            <a:ext cx="2980184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15" descr="https://encrypted-tbn2.gstatic.com/images?q=tbn:ANd9GcSiS18OWV1GwrTzeqTA4Vidl2haEySfxyIJI5FJtIT9JO7nCLpV7ReF11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38" y="1508125"/>
            <a:ext cx="249872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807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Content Placeholder 8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/>
          <a:lstStyle/>
          <a:p>
            <a:pPr algn="just"/>
            <a:r>
              <a:rPr lang="en-US" sz="2200" dirty="0" smtClean="0"/>
              <a:t>Ugandan citizens aged 18-35 years;</a:t>
            </a:r>
          </a:p>
          <a:p>
            <a:pPr algn="just"/>
            <a:r>
              <a:rPr lang="en-US" sz="2200" dirty="0" smtClean="0"/>
              <a:t>Proof of residence;</a:t>
            </a:r>
          </a:p>
          <a:p>
            <a:pPr algn="just"/>
            <a:r>
              <a:rPr lang="en-US" sz="2200" dirty="0" smtClean="0"/>
              <a:t>Prospects of business enterprise to provide employment for at least two youth;</a:t>
            </a:r>
          </a:p>
          <a:p>
            <a:pPr algn="just"/>
            <a:r>
              <a:rPr lang="en-US" sz="2200" dirty="0" smtClean="0"/>
              <a:t>Registered formal and on-going business enterprise that has existed for not less than three months;</a:t>
            </a:r>
          </a:p>
          <a:p>
            <a:pPr algn="just"/>
            <a:r>
              <a:rPr lang="en-US" sz="2200" dirty="0" smtClean="0"/>
              <a:t>Business proposals and work plans;</a:t>
            </a:r>
          </a:p>
          <a:p>
            <a:pPr algn="just"/>
            <a:r>
              <a:rPr lang="en-US" sz="2200" dirty="0" smtClean="0"/>
              <a:t>Other requirements in accordance with the respective bank’s house rules and procedures;</a:t>
            </a:r>
          </a:p>
          <a:p>
            <a:pPr algn="just"/>
            <a:r>
              <a:rPr lang="en-US" sz="2200" dirty="0" smtClean="0"/>
              <a:t>At least 30% of participants should be female youth </a:t>
            </a:r>
          </a:p>
          <a:p>
            <a:pPr algn="just"/>
            <a:r>
              <a:rPr lang="en-US" sz="2200" dirty="0" smtClean="0"/>
              <a:t>Affirmative action for youth with disability; </a:t>
            </a:r>
          </a:p>
          <a:p>
            <a:pPr algn="just"/>
            <a:r>
              <a:rPr lang="en-US" sz="2200" dirty="0" smtClean="0"/>
              <a:t>Guarantee letters 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2954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381000"/>
            <a:ext cx="708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6000" dirty="0">
                <a:solidFill>
                  <a:srgbClr val="FFFFFF"/>
                </a:solidFill>
                <a:latin typeface="Calibri" pitchFamily="34" charset="0"/>
              </a:rPr>
              <a:t>Target Group and criteria</a:t>
            </a:r>
          </a:p>
          <a:p>
            <a:pPr eaLnBrk="1" hangingPunct="1">
              <a:defRPr/>
            </a:pP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559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3560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3561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167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3" name="Content Placeholder 8"/>
          <p:cNvSpPr>
            <a:spLocks noGrp="1"/>
          </p:cNvSpPr>
          <p:nvPr>
            <p:ph idx="1"/>
          </p:nvPr>
        </p:nvSpPr>
        <p:spPr>
          <a:xfrm>
            <a:off x="8782050" y="9051925"/>
            <a:ext cx="3290888" cy="93821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altLang="en-US" smtClean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en-US" smtClean="0">
              <a:latin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mtClean="0">
                <a:latin typeface="Calibri" panose="020F0502020204030204" pitchFamily="34" charset="0"/>
              </a:rPr>
              <a:t/>
            </a:r>
            <a:br>
              <a:rPr lang="en-GB" altLang="en-US" smtClean="0">
                <a:latin typeface="Calibri" panose="020F0502020204030204" pitchFamily="34" charset="0"/>
              </a:rPr>
            </a:br>
            <a:endParaRPr lang="en-GB" altLang="en-US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2954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381000"/>
            <a:ext cx="708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6000" dirty="0">
                <a:solidFill>
                  <a:srgbClr val="FFFFFF"/>
                </a:solidFill>
                <a:latin typeface="Calibri" pitchFamily="34" charset="0"/>
              </a:rPr>
              <a:t>Entrepreneurship skills Training</a:t>
            </a:r>
          </a:p>
          <a:p>
            <a:pPr eaLnBrk="1" hangingPunct="1">
              <a:defRPr/>
            </a:pP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25606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607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5608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5609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5610" name="Flowchart: Sequential Access Storage 2"/>
          <p:cNvSpPr>
            <a:spLocks noChangeArrowheads="1"/>
          </p:cNvSpPr>
          <p:nvPr/>
        </p:nvSpPr>
        <p:spPr bwMode="auto">
          <a:xfrm>
            <a:off x="228600" y="1485900"/>
            <a:ext cx="3771900" cy="5067300"/>
          </a:xfrm>
          <a:prstGeom prst="flowChartMagneticTap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dirty="0" smtClean="0">
                <a:latin typeface="Arial" panose="020B0604020202020204" pitchFamily="34" charset="0"/>
              </a:rPr>
              <a:t>Implemented by</a:t>
            </a:r>
            <a:r>
              <a:rPr lang="en-US" sz="2400" b="1" baseline="0" dirty="0" smtClean="0">
                <a:latin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</a:rPr>
              <a:t>Ministry </a:t>
            </a:r>
            <a:r>
              <a:rPr lang="en-US" sz="2400" b="1" dirty="0">
                <a:latin typeface="Arial" panose="020B0604020202020204" pitchFamily="34" charset="0"/>
              </a:rPr>
              <a:t>of Gender, </a:t>
            </a:r>
            <a:r>
              <a:rPr lang="en-US" sz="2400" b="1" dirty="0" err="1">
                <a:latin typeface="Arial" panose="020B0604020202020204" pitchFamily="34" charset="0"/>
              </a:rPr>
              <a:t>Labour</a:t>
            </a:r>
            <a:r>
              <a:rPr lang="en-US" sz="2400" b="1" baseline="0" dirty="0">
                <a:latin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</a:rPr>
              <a:t>and Social Development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sz="2400" b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400" b="1" dirty="0">
                <a:latin typeface="Arial" panose="020B0604020202020204" pitchFamily="34" charset="0"/>
              </a:rPr>
              <a:t>Purpose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Equip youth with knowledge and skills required to run successful business enterprises;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sz="24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Enable youth take on Entrepreneurship as a career path of choice.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sz="2400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GB" sz="2400" dirty="0">
                <a:latin typeface="Arial" panose="020B0604020202020204" pitchFamily="34" charset="0"/>
              </a:rPr>
              <a:t>         </a:t>
            </a:r>
            <a:r>
              <a:rPr lang="en-GB" sz="2400" b="1" dirty="0">
                <a:latin typeface="Arial" panose="020B0604020202020204" pitchFamily="34" charset="0"/>
              </a:rPr>
              <a:t>7,218 Youth trained</a:t>
            </a:r>
            <a:endParaRPr lang="en-US" sz="2400" b="1" dirty="0">
              <a:latin typeface="Arial" panose="020B0604020202020204" pitchFamily="34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sz="2400" dirty="0">
                <a:latin typeface="Arial" panose="020B0604020202020204" pitchFamily="34" charset="0"/>
              </a:rPr>
              <a:t> </a:t>
            </a:r>
            <a:endParaRPr lang="en-GB" sz="2400" dirty="0">
              <a:latin typeface="Arial" panose="020B0604020202020204" pitchFamily="34" charset="0"/>
            </a:endParaRPr>
          </a:p>
        </p:txBody>
      </p:sp>
      <p:sp>
        <p:nvSpPr>
          <p:cNvPr id="25611" name="Left Arrow Callout 3"/>
          <p:cNvSpPr>
            <a:spLocks noChangeArrowheads="1"/>
          </p:cNvSpPr>
          <p:nvPr/>
        </p:nvSpPr>
        <p:spPr bwMode="auto">
          <a:xfrm>
            <a:off x="4000500" y="1485900"/>
            <a:ext cx="4838700" cy="5067300"/>
          </a:xfrm>
          <a:prstGeom prst="leftArrowCallout">
            <a:avLst>
              <a:gd name="adj1" fmla="val 49996"/>
              <a:gd name="adj2" fmla="val 24998"/>
              <a:gd name="adj3" fmla="val 25000"/>
              <a:gd name="adj4" fmla="val 6497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>
                <a:latin typeface="Arial" panose="020B0604020202020204" pitchFamily="34" charset="0"/>
              </a:rPr>
              <a:t>Role and contribution of ILO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Development of training manual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latin typeface="Arial" panose="020B0604020202020204" pitchFamily="34" charset="0"/>
              </a:rPr>
              <a:t>Development of guidelines;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Training 60 trainers;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Supported pilot</a:t>
            </a:r>
            <a:r>
              <a:rPr lang="en-GB" sz="2400" baseline="0">
                <a:latin typeface="Arial" panose="020B0604020202020204" pitchFamily="34" charset="0"/>
              </a:rPr>
              <a:t> </a:t>
            </a:r>
            <a:r>
              <a:rPr lang="en-GB" sz="2400">
                <a:latin typeface="Arial" panose="020B0604020202020204" pitchFamily="34" charset="0"/>
              </a:rPr>
              <a:t>in 15 districts;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Roll out of training in all districts;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Support towards Monitoring and technical supervision;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latin typeface="Arial" panose="020B0604020202020204" pitchFamily="34" charset="0"/>
              </a:rPr>
              <a:t>Benchmarking visit to Kenya and Swaziland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latin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Database development;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sz="2400">
                <a:latin typeface="Arial" panose="020B0604020202020204" pitchFamily="34" charset="0"/>
              </a:rPr>
              <a:t>Mini Impact survey carried out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sz="2400" b="1">
              <a:latin typeface="Arial" panose="020B0604020202020204" pitchFamily="34" charset="0"/>
            </a:endParaRPr>
          </a:p>
        </p:txBody>
      </p:sp>
      <p:pic>
        <p:nvPicPr>
          <p:cNvPr id="25612" name="Picture 12" descr="C:\Users\Robert\Desktop\Back-up\WORK 4 THE WEEK\YEF 2012 (3)\Photos 2\Photos 5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3209925"/>
            <a:ext cx="20574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178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Content Placeholder 8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/>
          <a:lstStyle/>
          <a:p>
            <a:pPr algn="just"/>
            <a:endParaRPr lang="en-US" sz="2200" smtClean="0"/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2954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87363" y="307975"/>
            <a:ext cx="708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6000" dirty="0">
                <a:solidFill>
                  <a:srgbClr val="FFFFFF"/>
                </a:solidFill>
                <a:latin typeface="Calibri" pitchFamily="34" charset="0"/>
              </a:rPr>
              <a:t>Entrepreneurship Training</a:t>
            </a:r>
            <a:r>
              <a:rPr lang="en-US" sz="6000" baseline="0" dirty="0">
                <a:solidFill>
                  <a:srgbClr val="FFFFFF"/>
                </a:solidFill>
                <a:latin typeface="Calibri" pitchFamily="34" charset="0"/>
              </a:rPr>
              <a:t>  </a:t>
            </a:r>
            <a:endParaRPr lang="en-US" sz="6000" dirty="0">
              <a:solidFill>
                <a:srgbClr val="FFFFFF"/>
              </a:solidFill>
              <a:latin typeface="Calibri" pitchFamily="34" charset="0"/>
            </a:endParaRPr>
          </a:p>
          <a:p>
            <a:pPr eaLnBrk="1" hangingPunct="1">
              <a:defRPr/>
            </a:pP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655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7656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7657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grpSp>
        <p:nvGrpSpPr>
          <p:cNvPr id="27658" name="Group 9"/>
          <p:cNvGrpSpPr>
            <a:grpSpLocks/>
          </p:cNvGrpSpPr>
          <p:nvPr/>
        </p:nvGrpSpPr>
        <p:grpSpPr bwMode="auto">
          <a:xfrm>
            <a:off x="316490" y="1431627"/>
            <a:ext cx="8077200" cy="3048000"/>
            <a:chOff x="0" y="0"/>
            <a:chExt cx="5365804" cy="2210187"/>
          </a:xfrm>
        </p:grpSpPr>
        <p:sp>
          <p:nvSpPr>
            <p:cNvPr id="27666" name="Rectangle 10"/>
            <p:cNvSpPr>
              <a:spLocks noChangeArrowheads="1"/>
            </p:cNvSpPr>
            <p:nvPr/>
          </p:nvSpPr>
          <p:spPr bwMode="auto">
            <a:xfrm>
              <a:off x="2837678" y="1802756"/>
              <a:ext cx="51623" cy="178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7667" name="Rectangle 11"/>
            <p:cNvSpPr>
              <a:spLocks noChangeArrowheads="1"/>
            </p:cNvSpPr>
            <p:nvPr/>
          </p:nvSpPr>
          <p:spPr bwMode="auto">
            <a:xfrm>
              <a:off x="5314181" y="1802756"/>
              <a:ext cx="51623" cy="178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sz="110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7668" name="Rectangle 12"/>
            <p:cNvSpPr>
              <a:spLocks noChangeArrowheads="1"/>
            </p:cNvSpPr>
            <p:nvPr/>
          </p:nvSpPr>
          <p:spPr bwMode="auto">
            <a:xfrm>
              <a:off x="0" y="2031356"/>
              <a:ext cx="4178597" cy="178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n-US" sz="3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7669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00" y="60960"/>
              <a:ext cx="2822448" cy="1850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0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7112" y="0"/>
              <a:ext cx="2417064" cy="1909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59" name="Group 15"/>
          <p:cNvGrpSpPr>
            <a:grpSpLocks/>
          </p:cNvGrpSpPr>
          <p:nvPr/>
        </p:nvGrpSpPr>
        <p:grpSpPr bwMode="auto">
          <a:xfrm>
            <a:off x="407988" y="4310063"/>
            <a:ext cx="8048625" cy="2671762"/>
            <a:chOff x="0" y="-2153"/>
            <a:chExt cx="5239312" cy="2267204"/>
          </a:xfrm>
        </p:grpSpPr>
        <p:sp>
          <p:nvSpPr>
            <p:cNvPr id="27660" name="Rectangle 16"/>
            <p:cNvSpPr>
              <a:spLocks noChangeArrowheads="1"/>
            </p:cNvSpPr>
            <p:nvPr/>
          </p:nvSpPr>
          <p:spPr bwMode="auto">
            <a:xfrm>
              <a:off x="2653283" y="1859143"/>
              <a:ext cx="51623" cy="178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sz="1100">
                  <a:solidFill>
                    <a:srgbClr val="000000"/>
                  </a:solidFill>
                  <a:latin typeface="Century Gothic" panose="020B0502020202020204" pitchFamily="34" charset="0"/>
                </a:rPr>
                <a:t> </a:t>
              </a:r>
              <a:endParaRPr lang="en-US" sz="12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1" name="Rectangle 17"/>
            <p:cNvSpPr>
              <a:spLocks noChangeArrowheads="1"/>
            </p:cNvSpPr>
            <p:nvPr/>
          </p:nvSpPr>
          <p:spPr bwMode="auto">
            <a:xfrm>
              <a:off x="5187689" y="1859143"/>
              <a:ext cx="51623" cy="178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sz="1100">
                  <a:solidFill>
                    <a:srgbClr val="000000"/>
                  </a:solidFill>
                  <a:latin typeface="Century Gothic" panose="020B0502020202020204" pitchFamily="34" charset="0"/>
                </a:rPr>
                <a:t> </a:t>
              </a:r>
              <a:endParaRPr lang="en-US" sz="12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2" name="Rectangle 18"/>
            <p:cNvSpPr>
              <a:spLocks noChangeArrowheads="1"/>
            </p:cNvSpPr>
            <p:nvPr/>
          </p:nvSpPr>
          <p:spPr bwMode="auto">
            <a:xfrm>
              <a:off x="0" y="2086219"/>
              <a:ext cx="4244616" cy="178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sz="1100">
                  <a:solidFill>
                    <a:srgbClr val="000000"/>
                  </a:solidFill>
                  <a:latin typeface="Century Gothic" panose="020B0502020202020204" pitchFamily="34" charset="0"/>
                </a:rPr>
                <a:t>Participants are guided to fill their business plan</a:t>
              </a:r>
              <a:endParaRPr lang="en-US" sz="12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3" name="Rectangle 19"/>
            <p:cNvSpPr>
              <a:spLocks noChangeArrowheads="1"/>
            </p:cNvSpPr>
            <p:nvPr/>
          </p:nvSpPr>
          <p:spPr bwMode="auto">
            <a:xfrm>
              <a:off x="3191250" y="2086219"/>
              <a:ext cx="1059029" cy="178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kzidenz Grotesk BE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en-US" sz="1100">
                  <a:solidFill>
                    <a:srgbClr val="000000"/>
                  </a:solidFill>
                  <a:latin typeface="Century Gothic" panose="020B0502020202020204" pitchFamily="34" charset="0"/>
                </a:rPr>
                <a:t> templates. </a:t>
              </a:r>
              <a:endParaRPr lang="en-US" sz="12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27664" name="Picture 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63" y="-2153"/>
              <a:ext cx="2638425" cy="196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5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2708" y="4572"/>
              <a:ext cx="2485644" cy="1965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1080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9" name="Rectangle 7"/>
          <p:cNvSpPr>
            <a:spLocks noChangeArrowheads="1"/>
          </p:cNvSpPr>
          <p:nvPr/>
        </p:nvSpPr>
        <p:spPr bwMode="auto">
          <a:xfrm>
            <a:off x="2057400" y="92075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 </a:t>
            </a:r>
          </a:p>
        </p:txBody>
      </p:sp>
      <p:sp>
        <p:nvSpPr>
          <p:cNvPr id="29700" name="Content Placeholder 8"/>
          <p:cNvSpPr>
            <a:spLocks noGrp="1"/>
          </p:cNvSpPr>
          <p:nvPr>
            <p:ph idx="1"/>
          </p:nvPr>
        </p:nvSpPr>
        <p:spPr>
          <a:xfrm>
            <a:off x="95250" y="1439863"/>
            <a:ext cx="8305800" cy="5410200"/>
          </a:xfrm>
        </p:spPr>
        <p:txBody>
          <a:bodyPr/>
          <a:lstStyle/>
          <a:p>
            <a:pPr eaLnBrk="1" hangingPunct="1"/>
            <a:endParaRPr lang="en-GB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GB" altLang="en-US" sz="2000" smtClean="0">
              <a:latin typeface="Calibri" panose="020F0502020204030204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000" kern="0" baseline="0" dirty="0">
                <a:solidFill>
                  <a:schemeClr val="bg1"/>
                </a:solidFill>
                <a:latin typeface="Candara" pitchFamily="34" charset="0"/>
                <a:ea typeface="+mj-ea"/>
                <a:cs typeface="Arial" charset="0"/>
              </a:rPr>
              <a:t>Business Improvement and Job Creation</a:t>
            </a: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aseline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29704" name="Rectangle 13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9705" name="Rectangle 14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29706" name="Rectangle 15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0663" y="1377950"/>
          <a:ext cx="8702675" cy="552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506"/>
                <a:gridCol w="1629060"/>
                <a:gridCol w="1408788"/>
                <a:gridCol w="1487054"/>
                <a:gridCol w="1815267"/>
              </a:tblGrid>
              <a:tr h="8412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Follow-up survey conducted</a:t>
                      </a: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Item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Before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After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%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 change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row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/>
                        <a:t>Out of the 514 youth trained during pilot from 15 districts,149 were sampled to assess short term impact of training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 smtClean="0"/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Turnover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470,188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809,156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72%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Costs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135,514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197,367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46%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Net Profit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82,553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134,539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63%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Contracts</a:t>
                      </a:r>
                      <a:endParaRPr lang="en-US" sz="240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74,833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-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Taxes</a:t>
                      </a:r>
                      <a:endParaRPr lang="en-US" sz="240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2,601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9,660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271%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Savings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51,634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103,926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101%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Salaries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51,874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77,759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50%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JOBS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Permanent</a:t>
                      </a:r>
                      <a:endParaRPr lang="en-US" sz="2400" b="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174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269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55%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4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Casual</a:t>
                      </a: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112</a:t>
                      </a:r>
                      <a:endParaRPr lang="en-US" sz="2400" b="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185</a:t>
                      </a:r>
                      <a:endParaRPr lang="en-US" sz="2400" b="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65%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9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7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286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7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454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7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59%</a:t>
                      </a:r>
                      <a:endParaRPr lang="en-US" sz="2400" b="1" dirty="0"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7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199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cs typeface="Arial" panose="020B0604020202020204" pitchFamily="34" charset="0"/>
              </a:rPr>
              <a:t>HEADER II I CAPS</a:t>
            </a:r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23528" y="1596788"/>
            <a:ext cx="3810000" cy="41148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b="1" dirty="0" smtClean="0">
                <a:solidFill>
                  <a:prstClr val="black"/>
                </a:solidFill>
                <a:latin typeface="Calibri"/>
              </a:rPr>
              <a:t>YOUTH FUND</a:t>
            </a:r>
            <a:endParaRPr lang="en-GB" sz="2700" b="1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>
                <a:solidFill>
                  <a:prstClr val="black"/>
                </a:solidFill>
                <a:latin typeface="Calibri"/>
              </a:rPr>
              <a:t>Inadequate funds;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>
                <a:solidFill>
                  <a:prstClr val="black"/>
                </a:solidFill>
                <a:latin typeface="Calibri"/>
              </a:rPr>
              <a:t>Lack of </a:t>
            </a: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legal </a:t>
            </a:r>
            <a:r>
              <a:rPr lang="en-GB" sz="2700" dirty="0">
                <a:solidFill>
                  <a:prstClr val="black"/>
                </a:solidFill>
                <a:latin typeface="Calibri"/>
              </a:rPr>
              <a:t>framework;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Limited branches </a:t>
            </a:r>
            <a:r>
              <a:rPr lang="en-GB" sz="2700" dirty="0">
                <a:solidFill>
                  <a:prstClr val="black"/>
                </a:solidFill>
                <a:latin typeface="Calibri"/>
              </a:rPr>
              <a:t>of financial </a:t>
            </a: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institutions;</a:t>
            </a:r>
            <a:endParaRPr lang="en-GB" sz="270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Limited </a:t>
            </a:r>
            <a:r>
              <a:rPr lang="en-GB" sz="2700" dirty="0">
                <a:solidFill>
                  <a:prstClr val="black"/>
                </a:solidFill>
                <a:latin typeface="Calibri"/>
              </a:rPr>
              <a:t>investment in awareness creation </a:t>
            </a:r>
            <a:endParaRPr lang="en-GB" sz="2700" dirty="0" smtClean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Impersonation </a:t>
            </a:r>
            <a:r>
              <a:rPr lang="en-GB" sz="2700" dirty="0">
                <a:solidFill>
                  <a:prstClr val="black"/>
                </a:solidFill>
                <a:latin typeface="Calibri"/>
              </a:rPr>
              <a:t>and age related </a:t>
            </a: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48474" y="1623136"/>
            <a:ext cx="3810000" cy="41148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700" b="1" dirty="0" smtClean="0">
                <a:latin typeface="Calibri" panose="020F0502020204030204" pitchFamily="34" charset="0"/>
              </a:rPr>
              <a:t>TRAINING</a:t>
            </a:r>
          </a:p>
          <a:p>
            <a:pPr>
              <a:defRPr/>
            </a:pPr>
            <a:r>
              <a:rPr lang="en-GB" sz="2700" dirty="0">
                <a:latin typeface="Calibri" panose="020F0502020204030204" pitchFamily="34" charset="0"/>
              </a:rPr>
              <a:t>Limited access to Youth </a:t>
            </a:r>
            <a:r>
              <a:rPr lang="en-GB" sz="2700" dirty="0" smtClean="0">
                <a:latin typeface="Calibri" panose="020F0502020204030204" pitchFamily="34" charset="0"/>
              </a:rPr>
              <a:t>Fund by trainees</a:t>
            </a:r>
            <a:endParaRPr lang="en-GB" sz="2700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n-GB" sz="2700" i="1" dirty="0" smtClean="0">
                <a:latin typeface="Calibri" panose="020F0502020204030204" pitchFamily="34" charset="0"/>
              </a:rPr>
              <a:t>Poor regional </a:t>
            </a:r>
            <a:r>
              <a:rPr lang="en-GB" sz="2700" i="1" dirty="0">
                <a:latin typeface="Calibri" panose="020F0502020204030204" pitchFamily="34" charset="0"/>
              </a:rPr>
              <a:t>representation </a:t>
            </a:r>
            <a:r>
              <a:rPr lang="en-GB" sz="2700" dirty="0">
                <a:latin typeface="Calibri" panose="020F0502020204030204" pitchFamily="34" charset="0"/>
              </a:rPr>
              <a:t>in access to Youth Fund</a:t>
            </a:r>
          </a:p>
          <a:p>
            <a:pPr>
              <a:defRPr/>
            </a:pPr>
            <a:r>
              <a:rPr lang="en-GB" sz="2700" dirty="0">
                <a:latin typeface="Calibri" panose="020F0502020204030204" pitchFamily="34" charset="0"/>
              </a:rPr>
              <a:t>Political interference</a:t>
            </a:r>
          </a:p>
          <a:p>
            <a:pPr>
              <a:defRPr/>
            </a:pPr>
            <a:r>
              <a:rPr lang="en-GB" sz="2700" dirty="0" smtClean="0">
                <a:latin typeface="Calibri" panose="020F0502020204030204" pitchFamily="34" charset="0"/>
              </a:rPr>
              <a:t>High demand </a:t>
            </a:r>
            <a:r>
              <a:rPr lang="en-GB" sz="2700" dirty="0">
                <a:latin typeface="Calibri" panose="020F0502020204030204" pitchFamily="34" charset="0"/>
              </a:rPr>
              <a:t>for </a:t>
            </a:r>
            <a:r>
              <a:rPr lang="en-GB" sz="2700" dirty="0" smtClean="0">
                <a:latin typeface="Calibri" panose="020F0502020204030204" pitchFamily="34" charset="0"/>
              </a:rPr>
              <a:t>training</a:t>
            </a:r>
          </a:p>
          <a:p>
            <a:pPr>
              <a:defRPr/>
            </a:pPr>
            <a:r>
              <a:rPr lang="en-US" sz="2700" dirty="0" smtClean="0">
                <a:latin typeface="Calibri" panose="020F0502020204030204" pitchFamily="34" charset="0"/>
              </a:rPr>
              <a:t>Limited financial resources</a:t>
            </a:r>
            <a:endParaRPr lang="en-GB" sz="2700" dirty="0">
              <a:latin typeface="Calibri" panose="020F0502020204030204" pitchFamily="34" charset="0"/>
            </a:endParaRPr>
          </a:p>
          <a:p>
            <a:pPr>
              <a:defRPr/>
            </a:pPr>
            <a:endParaRPr lang="en-GB" sz="240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2700" dirty="0">
              <a:latin typeface="Calibri" panose="020F0502020204030204" pitchFamily="34" charset="0"/>
            </a:endParaRP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2057400" y="92075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 </a:t>
            </a: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Akzidenz Grotesk BE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4000" b="1" kern="0" baseline="0" dirty="0">
                <a:solidFill>
                  <a:srgbClr val="FFFFFF"/>
                </a:solidFill>
                <a:latin typeface="Calibri" pitchFamily="34" charset="0"/>
                <a:ea typeface="+mj-ea"/>
                <a:cs typeface="Arial" charset="0"/>
              </a:rPr>
              <a:t>Challenges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aseline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31753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31754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31755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610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E1C4A4E-3E75-4BF8-A7C7-0F38301BC83E}" type="slidenum">
              <a:rPr lang="en-US" altLang="zh-CN" smtClean="0"/>
              <a:pPr/>
              <a:t>9</a:t>
            </a:fld>
            <a:endParaRPr lang="en-US" altLang="zh-CN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2819400" y="2667000"/>
            <a:ext cx="6248400" cy="1143000"/>
          </a:xfrm>
        </p:spPr>
        <p:txBody>
          <a:bodyPr/>
          <a:lstStyle/>
          <a:p>
            <a:pPr eaLnBrk="1" hangingPunct="1"/>
            <a:r>
              <a:rPr lang="en-US" altLang="zh-CN" smtClean="0">
                <a:solidFill>
                  <a:srgbClr val="335687"/>
                </a:solidFill>
                <a:latin typeface="Candara" pitchFamily="34" charset="0"/>
                <a:cs typeface="Arial" pitchFamily="34" charset="0"/>
              </a:rPr>
              <a:t>TITLE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2819400" y="3505200"/>
            <a:ext cx="6248400" cy="8382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zh-CN" sz="2200" smtClean="0">
                <a:solidFill>
                  <a:srgbClr val="335687"/>
                </a:solidFill>
                <a:latin typeface="Candara" pitchFamily="34" charset="0"/>
              </a:rPr>
              <a:t>Subtitle</a:t>
            </a: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-75289" y="2389565"/>
            <a:ext cx="9219289" cy="3199675"/>
          </a:xfrm>
          <a:prstGeom prst="rect">
            <a:avLst/>
          </a:prstGeom>
          <a:solidFill>
            <a:srgbClr val="A4C95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latin typeface="Akzidenz Grotesk BE"/>
              <a:ea typeface="MS PGothic" pitchFamily="34" charset="-128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0" y="2667000"/>
            <a:ext cx="9144000" cy="2209800"/>
          </a:xfrm>
          <a:prstGeom prst="rect">
            <a:avLst/>
          </a:prstGeom>
          <a:solidFill>
            <a:srgbClr val="0084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latin typeface="Akzidenz Grotesk BE"/>
              <a:ea typeface="MS PGothic" pitchFamily="34" charset="-128"/>
            </a:endParaRPr>
          </a:p>
        </p:txBody>
      </p:sp>
      <p:sp>
        <p:nvSpPr>
          <p:cNvPr id="3080" name="Rectangle 3"/>
          <p:cNvSpPr txBox="1">
            <a:spLocks noChangeArrowheads="1"/>
          </p:cNvSpPr>
          <p:nvPr/>
        </p:nvSpPr>
        <p:spPr bwMode="auto">
          <a:xfrm>
            <a:off x="3000375" y="3298825"/>
            <a:ext cx="6324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altLang="zh-CN" sz="3200" baseline="0" dirty="0">
                <a:solidFill>
                  <a:schemeClr val="bg1"/>
                </a:solidFill>
                <a:latin typeface="Candara" pitchFamily="34" charset="0"/>
                <a:ea typeface="MS PGothic" pitchFamily="34" charset="-128"/>
              </a:rPr>
              <a:t>Youth </a:t>
            </a:r>
            <a:r>
              <a:rPr lang="en-US" altLang="zh-CN" sz="3200" baseline="0" dirty="0" smtClean="0">
                <a:solidFill>
                  <a:schemeClr val="bg1"/>
                </a:solidFill>
                <a:latin typeface="Candara" pitchFamily="34" charset="0"/>
                <a:ea typeface="MS PGothic" pitchFamily="34" charset="-128"/>
              </a:rPr>
              <a:t>Entrepreneurship Facility</a:t>
            </a:r>
            <a:endParaRPr lang="en-US" altLang="zh-CN" sz="3200" baseline="0" dirty="0">
              <a:solidFill>
                <a:schemeClr val="bg1"/>
              </a:solidFill>
              <a:latin typeface="Candara" pitchFamily="34" charset="0"/>
              <a:ea typeface="MS PGothic" pitchFamily="34" charset="-128"/>
            </a:endParaRPr>
          </a:p>
          <a:p>
            <a:pPr algn="ctr" eaLnBrk="1" hangingPunct="1"/>
            <a:r>
              <a:rPr lang="en-GB" altLang="zh-CN" sz="3200" baseline="0" dirty="0" smtClean="0">
                <a:solidFill>
                  <a:schemeClr val="bg1"/>
                </a:solidFill>
                <a:latin typeface="Candara" pitchFamily="34" charset="0"/>
                <a:ea typeface="MS PGothic" pitchFamily="34" charset="-128"/>
              </a:rPr>
              <a:t>‘Giving Youth a Voice’</a:t>
            </a:r>
            <a:endParaRPr lang="en-GB" altLang="zh-CN" sz="3200" baseline="0" dirty="0">
              <a:solidFill>
                <a:schemeClr val="bg1"/>
              </a:solidFill>
              <a:latin typeface="Candara" pitchFamily="34" charset="0"/>
              <a:ea typeface="MS PGothic" pitchFamily="34" charset="-128"/>
            </a:endParaRPr>
          </a:p>
          <a:p>
            <a:pPr algn="ctr" eaLnBrk="1" hangingPunct="1"/>
            <a:endParaRPr lang="en-GB" altLang="zh-CN" sz="900" baseline="0" dirty="0">
              <a:solidFill>
                <a:schemeClr val="bg1"/>
              </a:solidFill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3083" name="Rectangle 3"/>
          <p:cNvSpPr txBox="1">
            <a:spLocks noChangeArrowheads="1"/>
          </p:cNvSpPr>
          <p:nvPr/>
        </p:nvSpPr>
        <p:spPr bwMode="auto">
          <a:xfrm>
            <a:off x="3348156" y="4038600"/>
            <a:ext cx="5110044" cy="84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zh-CN" sz="3200" baseline="0">
              <a:solidFill>
                <a:schemeClr val="bg1"/>
              </a:solidFill>
              <a:latin typeface="Candara" pitchFamily="34" charset="0"/>
              <a:ea typeface="MS PGothic" pitchFamily="34" charset="-128"/>
            </a:endParaRPr>
          </a:p>
        </p:txBody>
      </p:sp>
      <p:pic>
        <p:nvPicPr>
          <p:cNvPr id="3085" name="Picture 10" descr="ILO 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248" y="-3968"/>
            <a:ext cx="2127250" cy="16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0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14620"/>
            <a:ext cx="3071802" cy="2143141"/>
          </a:xfrm>
          <a:prstGeom prst="rect">
            <a:avLst/>
          </a:prstGeom>
          <a:ln w="44450" cap="sq" cmpd="thickThin">
            <a:solidFill>
              <a:srgbClr val="000000"/>
            </a:solidFill>
            <a:prstDash val="sysDot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5" descr="20040701-000435-2"/>
          <p:cNvPicPr>
            <a:picLocks noChangeAspect="1" noChangeArrowheads="1"/>
          </p:cNvPicPr>
          <p:nvPr/>
        </p:nvPicPr>
        <p:blipFill>
          <a:blip r:embed="rId5"/>
          <a:srcRect r="7089"/>
          <a:stretch>
            <a:fillRect/>
          </a:stretch>
        </p:blipFill>
        <p:spPr bwMode="auto">
          <a:xfrm>
            <a:off x="4556" y="-3968"/>
            <a:ext cx="3199679" cy="239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5186" y="5040451"/>
            <a:ext cx="42659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baseline="0" dirty="0" smtClean="0">
                <a:latin typeface="Candara" pitchFamily="34" charset="0"/>
                <a:ea typeface="MS PGothic" pitchFamily="34" charset="-128"/>
              </a:rPr>
              <a:t>YOUTH-to-YOUTH </a:t>
            </a:r>
            <a:r>
              <a:rPr lang="en-US" altLang="zh-CN" sz="3200" b="1" baseline="0" dirty="0">
                <a:latin typeface="Candara" pitchFamily="34" charset="0"/>
                <a:ea typeface="MS PGothic" pitchFamily="34" charset="-128"/>
              </a:rPr>
              <a:t>Fund</a:t>
            </a:r>
          </a:p>
        </p:txBody>
      </p:sp>
      <p:pic>
        <p:nvPicPr>
          <p:cNvPr id="1027" name="Picture 5" descr="C:\Documents and Settings\Administrator\Desktop\A4D photos\IMG_310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739"/>
            <a:ext cx="3114357" cy="232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8CEFE2-E8F6-4F58-90F6-CB97AAC3F4EA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Akzidenz Grotesk BE"/>
            </a:endParaRPr>
          </a:p>
        </p:txBody>
      </p:sp>
      <p:sp>
        <p:nvSpPr>
          <p:cNvPr id="6149" name="Content Placeholder 20"/>
          <p:cNvSpPr>
            <a:spLocks/>
          </p:cNvSpPr>
          <p:nvPr/>
        </p:nvSpPr>
        <p:spPr bwMode="auto">
          <a:xfrm>
            <a:off x="457200" y="1484313"/>
            <a:ext cx="8686800" cy="522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en-GB" altLang="en-US" baseline="0" dirty="0">
                <a:solidFill>
                  <a:srgbClr val="215787"/>
                </a:solidFill>
                <a:latin typeface="Candara" pitchFamily="34" charset="0"/>
              </a:rPr>
              <a:t>WHAT?</a:t>
            </a:r>
            <a:endParaRPr lang="en-US" altLang="en-US" baseline="0" dirty="0">
              <a:solidFill>
                <a:srgbClr val="215787"/>
              </a:solidFill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altLang="en-US" baseline="0" dirty="0">
                <a:solidFill>
                  <a:srgbClr val="215787"/>
                </a:solidFill>
                <a:latin typeface="Candara" pitchFamily="34" charset="0"/>
              </a:rPr>
              <a:t>Identify, test, and promote </a:t>
            </a:r>
            <a:r>
              <a:rPr lang="en-US" altLang="en-US" b="1" baseline="0" dirty="0">
                <a:solidFill>
                  <a:srgbClr val="215787"/>
                </a:solidFill>
                <a:latin typeface="Candara" pitchFamily="34" charset="0"/>
              </a:rPr>
              <a:t>innovative entrepreneurship solutions</a:t>
            </a:r>
            <a:r>
              <a:rPr lang="en-US" altLang="en-US" baseline="0" dirty="0">
                <a:solidFill>
                  <a:srgbClr val="215787"/>
                </a:solidFill>
                <a:latin typeface="Candara" pitchFamily="34" charset="0"/>
              </a:rPr>
              <a:t> to youth employment challenges</a:t>
            </a:r>
            <a:endParaRPr lang="en-GB" altLang="en-US" dirty="0">
              <a:solidFill>
                <a:srgbClr val="215787"/>
              </a:solidFill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altLang="en-US" baseline="0" dirty="0">
              <a:solidFill>
                <a:srgbClr val="215787"/>
              </a:solidFill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altLang="en-US" baseline="0" dirty="0">
              <a:solidFill>
                <a:srgbClr val="215787"/>
              </a:solidFill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altLang="en-US" baseline="0" dirty="0">
              <a:solidFill>
                <a:srgbClr val="215787"/>
              </a:solidFill>
              <a:latin typeface="Candara" pitchFamily="34" charset="0"/>
            </a:endParaRPr>
          </a:p>
          <a:p>
            <a:pPr lvl="0" eaLnBrk="1" hangingPunct="1"/>
            <a:endParaRPr lang="en-US" altLang="en-US" sz="4400" dirty="0" smtClean="0">
              <a:solidFill>
                <a:srgbClr val="FF0000"/>
              </a:solidFill>
            </a:endParaRPr>
          </a:p>
          <a:p>
            <a:pPr lvl="0" eaLnBrk="1" hangingPunct="1"/>
            <a:r>
              <a:rPr lang="en-US" altLang="en-US" sz="4400" dirty="0" smtClean="0">
                <a:solidFill>
                  <a:srgbClr val="FF0000"/>
                </a:solidFill>
              </a:rPr>
              <a:t>IDEA </a:t>
            </a:r>
            <a:r>
              <a:rPr lang="en-US" altLang="en-US" sz="4400" dirty="0">
                <a:solidFill>
                  <a:srgbClr val="FF0000"/>
                </a:solidFill>
              </a:rPr>
              <a:t>LABORATORY</a:t>
            </a:r>
          </a:p>
          <a:p>
            <a:pPr marL="342900" indent="-342900" eaLnBrk="1" hangingPunct="1">
              <a:spcBef>
                <a:spcPct val="20000"/>
              </a:spcBef>
            </a:pPr>
            <a:endParaRPr lang="en-GB" altLang="en-US" baseline="0" dirty="0">
              <a:solidFill>
                <a:srgbClr val="215787"/>
              </a:solidFill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r>
              <a:rPr lang="en-GB" altLang="en-US" baseline="0" dirty="0">
                <a:solidFill>
                  <a:srgbClr val="215787"/>
                </a:solidFill>
                <a:latin typeface="Candara" pitchFamily="34" charset="0"/>
              </a:rPr>
              <a:t>HOW?</a:t>
            </a:r>
            <a:endParaRPr lang="en-US" altLang="en-US" baseline="0" dirty="0">
              <a:solidFill>
                <a:srgbClr val="215787"/>
              </a:solidFill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altLang="en-US" baseline="0" dirty="0">
                <a:solidFill>
                  <a:srgbClr val="215787"/>
                </a:solidFill>
                <a:latin typeface="Candara" pitchFamily="34" charset="0"/>
              </a:rPr>
              <a:t>By giving </a:t>
            </a:r>
            <a:r>
              <a:rPr lang="en-US" altLang="en-US" i="1" baseline="0" dirty="0">
                <a:solidFill>
                  <a:srgbClr val="215787"/>
                </a:solidFill>
                <a:latin typeface="Candara" pitchFamily="34" charset="0"/>
              </a:rPr>
              <a:t>young people</a:t>
            </a:r>
            <a:r>
              <a:rPr lang="en-US" altLang="en-US" baseline="0" dirty="0">
                <a:solidFill>
                  <a:srgbClr val="215787"/>
                </a:solidFill>
                <a:latin typeface="Candara" pitchFamily="34" charset="0"/>
              </a:rPr>
              <a:t> a </a:t>
            </a:r>
            <a:r>
              <a:rPr lang="en-US" altLang="en-US" b="1" baseline="0" dirty="0">
                <a:solidFill>
                  <a:srgbClr val="215787"/>
                </a:solidFill>
                <a:latin typeface="Candara" pitchFamily="34" charset="0"/>
              </a:rPr>
              <a:t>voice, means and capacity</a:t>
            </a:r>
            <a:r>
              <a:rPr lang="en-US" altLang="en-US" baseline="0" dirty="0">
                <a:solidFill>
                  <a:srgbClr val="215787"/>
                </a:solidFill>
                <a:latin typeface="Candara" pitchFamily="34" charset="0"/>
              </a:rPr>
              <a:t> to take an active role in youth entrepreneurship development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endParaRPr lang="en-US" altLang="en-US" baseline="0" dirty="0">
              <a:solidFill>
                <a:srgbClr val="215787"/>
              </a:solidFill>
              <a:latin typeface="Candara" pitchFamily="34" charset="0"/>
            </a:endParaRPr>
          </a:p>
        </p:txBody>
      </p:sp>
      <p:sp>
        <p:nvSpPr>
          <p:cNvPr id="6150" name="Rectangle 11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6151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6152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5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000" kern="0" baseline="0" dirty="0">
                <a:solidFill>
                  <a:schemeClr val="bg1"/>
                </a:solidFill>
                <a:latin typeface="Candara" pitchFamily="34" charset="0"/>
                <a:ea typeface="+mj-ea"/>
                <a:cs typeface="Arial" charset="0"/>
              </a:rPr>
              <a:t>YOUTH-TO-YOUTH FUND</a:t>
            </a: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6154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</p:txBody>
      </p:sp>
      <p:grpSp>
        <p:nvGrpSpPr>
          <p:cNvPr id="6155" name="Group 13"/>
          <p:cNvGrpSpPr>
            <a:grpSpLocks noChangeAspect="1"/>
          </p:cNvGrpSpPr>
          <p:nvPr/>
        </p:nvGrpSpPr>
        <p:grpSpPr bwMode="auto">
          <a:xfrm>
            <a:off x="539750" y="2593975"/>
            <a:ext cx="7920038" cy="2058988"/>
            <a:chOff x="3600" y="8814"/>
            <a:chExt cx="9000" cy="2340"/>
          </a:xfrm>
        </p:grpSpPr>
        <p:sp>
          <p:nvSpPr>
            <p:cNvPr id="6157" name="AutoShape 14"/>
            <p:cNvSpPr>
              <a:spLocks noChangeAspect="1" noChangeArrowheads="1"/>
            </p:cNvSpPr>
            <p:nvPr/>
          </p:nvSpPr>
          <p:spPr bwMode="auto">
            <a:xfrm>
              <a:off x="3600" y="8814"/>
              <a:ext cx="9000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6158" name="AutoShape 15"/>
            <p:cNvSpPr>
              <a:spLocks noChangeArrowheads="1"/>
            </p:cNvSpPr>
            <p:nvPr/>
          </p:nvSpPr>
          <p:spPr bwMode="auto">
            <a:xfrm>
              <a:off x="7740" y="9714"/>
              <a:ext cx="720" cy="540"/>
            </a:xfrm>
            <a:prstGeom prst="rightArrow">
              <a:avLst>
                <a:gd name="adj1" fmla="val 50000"/>
                <a:gd name="adj2" fmla="val 33333"/>
              </a:avLst>
            </a:prstGeom>
            <a:gradFill rotWithShape="1">
              <a:gsLst>
                <a:gs pos="0">
                  <a:srgbClr val="00845F"/>
                </a:gs>
                <a:gs pos="100000">
                  <a:srgbClr val="5DB199"/>
                </a:gs>
              </a:gsLst>
              <a:lin ang="5400000" scaled="1"/>
            </a:gradFill>
            <a:ln w="9525">
              <a:solidFill>
                <a:srgbClr val="00845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6159" name="AutoShape 16"/>
            <p:cNvSpPr>
              <a:spLocks noChangeArrowheads="1"/>
            </p:cNvSpPr>
            <p:nvPr/>
          </p:nvSpPr>
          <p:spPr bwMode="auto">
            <a:xfrm>
              <a:off x="5400" y="9714"/>
              <a:ext cx="720" cy="540"/>
            </a:xfrm>
            <a:prstGeom prst="rightArrow">
              <a:avLst>
                <a:gd name="adj1" fmla="val 50000"/>
                <a:gd name="adj2" fmla="val 33333"/>
              </a:avLst>
            </a:prstGeom>
            <a:gradFill rotWithShape="1">
              <a:gsLst>
                <a:gs pos="0">
                  <a:srgbClr val="215787"/>
                </a:gs>
                <a:gs pos="100000">
                  <a:srgbClr val="6B8FAF"/>
                </a:gs>
              </a:gsLst>
              <a:lin ang="5400000" scaled="1"/>
            </a:gradFill>
            <a:ln w="9525">
              <a:solidFill>
                <a:srgbClr val="215787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6160" name="Oval 17"/>
            <p:cNvSpPr>
              <a:spLocks noChangeArrowheads="1"/>
            </p:cNvSpPr>
            <p:nvPr/>
          </p:nvSpPr>
          <p:spPr bwMode="auto">
            <a:xfrm>
              <a:off x="3780" y="9174"/>
              <a:ext cx="1800" cy="1620"/>
            </a:xfrm>
            <a:prstGeom prst="ellipse">
              <a:avLst/>
            </a:prstGeom>
            <a:gradFill rotWithShape="1">
              <a:gsLst>
                <a:gs pos="0">
                  <a:srgbClr val="215787"/>
                </a:gs>
                <a:gs pos="100000">
                  <a:srgbClr val="7294B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6161" name="Oval 18"/>
            <p:cNvSpPr>
              <a:spLocks noChangeArrowheads="1"/>
            </p:cNvSpPr>
            <p:nvPr/>
          </p:nvSpPr>
          <p:spPr bwMode="auto">
            <a:xfrm>
              <a:off x="6120" y="9174"/>
              <a:ext cx="1800" cy="1620"/>
            </a:xfrm>
            <a:prstGeom prst="ellipse">
              <a:avLst/>
            </a:prstGeom>
            <a:gradFill rotWithShape="1">
              <a:gsLst>
                <a:gs pos="0">
                  <a:srgbClr val="65B59E"/>
                </a:gs>
                <a:gs pos="50000">
                  <a:srgbClr val="00845F"/>
                </a:gs>
                <a:gs pos="100000">
                  <a:srgbClr val="65B59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6162" name="Oval 19"/>
            <p:cNvSpPr>
              <a:spLocks noChangeArrowheads="1"/>
            </p:cNvSpPr>
            <p:nvPr/>
          </p:nvSpPr>
          <p:spPr bwMode="auto">
            <a:xfrm>
              <a:off x="8460" y="9174"/>
              <a:ext cx="1800" cy="1620"/>
            </a:xfrm>
            <a:prstGeom prst="ellipse">
              <a:avLst/>
            </a:prstGeom>
            <a:gradFill rotWithShape="1">
              <a:gsLst>
                <a:gs pos="0">
                  <a:srgbClr val="A2CF62"/>
                </a:gs>
                <a:gs pos="100000">
                  <a:srgbClr val="C1DF9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en-US"/>
            </a:p>
          </p:txBody>
        </p:sp>
        <p:sp>
          <p:nvSpPr>
            <p:cNvPr id="6163" name="Text Box 20"/>
            <p:cNvSpPr txBox="1">
              <a:spLocks noChangeArrowheads="1"/>
            </p:cNvSpPr>
            <p:nvPr/>
          </p:nvSpPr>
          <p:spPr bwMode="auto">
            <a:xfrm>
              <a:off x="3960" y="9714"/>
              <a:ext cx="144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n-GB" altLang="en-US" sz="2000" b="1" baseline="0">
                  <a:latin typeface="Calibri" pitchFamily="34" charset="0"/>
                  <a:ea typeface="MS PGothic" pitchFamily="34" charset="-128"/>
                </a:rPr>
                <a:t>IDENTIFY</a:t>
              </a:r>
              <a:endParaRPr lang="en-US" altLang="en-US" sz="2000">
                <a:ea typeface="MS PGothic" pitchFamily="34" charset="-128"/>
              </a:endParaRPr>
            </a:p>
          </p:txBody>
        </p:sp>
        <p:sp>
          <p:nvSpPr>
            <p:cNvPr id="6164" name="Text Box 21"/>
            <p:cNvSpPr txBox="1">
              <a:spLocks noChangeArrowheads="1"/>
            </p:cNvSpPr>
            <p:nvPr/>
          </p:nvSpPr>
          <p:spPr bwMode="auto">
            <a:xfrm>
              <a:off x="8640" y="9714"/>
              <a:ext cx="162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n-GB" altLang="en-US" sz="2000" b="1" baseline="0">
                  <a:latin typeface="Calibri" pitchFamily="34" charset="0"/>
                  <a:ea typeface="MS PGothic" pitchFamily="34" charset="-128"/>
                </a:rPr>
                <a:t>PROMOTE</a:t>
              </a:r>
              <a:endParaRPr lang="en-US" altLang="en-US" sz="2000">
                <a:ea typeface="MS PGothic" pitchFamily="34" charset="-128"/>
              </a:endParaRPr>
            </a:p>
          </p:txBody>
        </p:sp>
        <p:sp>
          <p:nvSpPr>
            <p:cNvPr id="6165" name="Text Box 22"/>
            <p:cNvSpPr txBox="1">
              <a:spLocks noChangeArrowheads="1"/>
            </p:cNvSpPr>
            <p:nvPr/>
          </p:nvSpPr>
          <p:spPr bwMode="auto">
            <a:xfrm>
              <a:off x="6555" y="9714"/>
              <a:ext cx="90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en-GB" altLang="en-US" sz="2000" b="1" baseline="0">
                  <a:latin typeface="Calibri" pitchFamily="34" charset="0"/>
                  <a:ea typeface="MS PGothic" pitchFamily="34" charset="-128"/>
                </a:rPr>
                <a:t>TEST</a:t>
              </a:r>
              <a:endParaRPr lang="en-US" altLang="en-US" sz="2000">
                <a:ea typeface="MS PGothic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0D414A-6379-4594-9E61-8F14A0B55210}" type="slidenum">
              <a:rPr lang="en-US" altLang="zh-CN" smtClean="0"/>
              <a:pPr/>
              <a:t>11</a:t>
            </a:fld>
            <a:endParaRPr lang="en-US" altLang="zh-CN" smtClean="0"/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zh-CN">
              <a:latin typeface="Akzidenz Grotesk BE"/>
              <a:ea typeface="MS PGothic" pitchFamily="34" charset="-128"/>
            </a:endParaRPr>
          </a:p>
        </p:txBody>
      </p:sp>
      <p:sp>
        <p:nvSpPr>
          <p:cNvPr id="7173" name="Content Placeholder 20"/>
          <p:cNvSpPr>
            <a:spLocks/>
          </p:cNvSpPr>
          <p:nvPr/>
        </p:nvSpPr>
        <p:spPr bwMode="auto">
          <a:xfrm>
            <a:off x="250825" y="1052513"/>
            <a:ext cx="8686800" cy="534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endParaRPr lang="en-US" altLang="zh-CN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altLang="zh-CN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Competitive Grant Scheme for youth-led organizations to </a:t>
            </a:r>
            <a:r>
              <a:rPr lang="en-US" altLang="zh-CN" b="1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propose </a:t>
            </a:r>
            <a:r>
              <a:rPr lang="en-GB" altLang="zh-CN" b="1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innovative project ideas </a:t>
            </a:r>
            <a:r>
              <a:rPr lang="en-GB" altLang="zh-CN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on how to create entrepreneurship and business opportunities for their peers. </a:t>
            </a:r>
            <a:endParaRPr lang="en-GB" altLang="zh-CN" baseline="0" dirty="0" smtClean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GB" altLang="zh-CN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altLang="zh-CN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The organizations with the most innovative project ideas receive a grant and complementary capacity building to help them implement their projects and </a:t>
            </a:r>
            <a:r>
              <a:rPr lang="en-GB" altLang="zh-CN" b="1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test the viability of the </a:t>
            </a:r>
            <a:r>
              <a:rPr lang="en-GB" altLang="zh-CN" b="1" baseline="0" dirty="0" smtClean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ideas </a:t>
            </a:r>
            <a:r>
              <a:rPr lang="en-GB" altLang="zh-CN" b="1" baseline="0" dirty="0" smtClean="0">
                <a:solidFill>
                  <a:srgbClr val="FF0000"/>
                </a:solidFill>
                <a:latin typeface="Candara" pitchFamily="34" charset="0"/>
                <a:ea typeface="MS PGothic" pitchFamily="34" charset="-128"/>
              </a:rPr>
              <a:t>(IDENTIFY and TEST).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GB" altLang="zh-CN" b="1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GB" altLang="zh-CN" b="1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Promoting the most successful initiatives </a:t>
            </a:r>
            <a:r>
              <a:rPr lang="en-GB" altLang="zh-CN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in order for them to be taken </a:t>
            </a:r>
            <a:r>
              <a:rPr lang="en-GB" altLang="zh-CN" b="1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to scale </a:t>
            </a:r>
            <a:r>
              <a:rPr lang="en-GB" altLang="zh-CN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and </a:t>
            </a:r>
            <a:r>
              <a:rPr lang="en-GB" altLang="zh-CN" b="1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replicated</a:t>
            </a:r>
            <a:r>
              <a:rPr lang="en-GB" altLang="zh-CN" baseline="0" dirty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 </a:t>
            </a:r>
            <a:r>
              <a:rPr lang="en-GB" altLang="zh-CN" baseline="0" dirty="0" smtClean="0">
                <a:solidFill>
                  <a:srgbClr val="215787"/>
                </a:solidFill>
                <a:latin typeface="Candara" pitchFamily="34" charset="0"/>
                <a:ea typeface="MS PGothic" pitchFamily="34" charset="-128"/>
              </a:rPr>
              <a:t>elsewhere </a:t>
            </a:r>
            <a:r>
              <a:rPr lang="en-GB" altLang="zh-CN" b="1" baseline="0" dirty="0" smtClean="0">
                <a:solidFill>
                  <a:srgbClr val="FF0000"/>
                </a:solidFill>
                <a:latin typeface="Candara" pitchFamily="34" charset="0"/>
                <a:ea typeface="MS PGothic" pitchFamily="34" charset="-128"/>
              </a:rPr>
              <a:t>(PROMOTE).</a:t>
            </a:r>
            <a:endParaRPr lang="en-US" altLang="zh-CN" b="1" baseline="0" dirty="0">
              <a:solidFill>
                <a:srgbClr val="FF0000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altLang="zh-CN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altLang="zh-CN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US" altLang="zh-CN" sz="2000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endParaRPr lang="en-US" altLang="zh-CN" sz="2000" baseline="0" dirty="0">
              <a:solidFill>
                <a:srgbClr val="215787"/>
              </a:solidFill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7174" name="Rectangle 11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  <p:sp>
        <p:nvSpPr>
          <p:cNvPr id="7175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  <p:sp>
        <p:nvSpPr>
          <p:cNvPr id="7176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  <p:sp>
        <p:nvSpPr>
          <p:cNvPr id="7177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zh-CN" sz="2000" baseline="0">
              <a:solidFill>
                <a:schemeClr val="bg1"/>
              </a:solidFill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1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000" kern="0" baseline="0" dirty="0">
                <a:solidFill>
                  <a:schemeClr val="bg1"/>
                </a:solidFill>
                <a:latin typeface="Candara" pitchFamily="34" charset="0"/>
                <a:ea typeface="+mj-ea"/>
                <a:cs typeface="Arial" charset="0"/>
              </a:rPr>
              <a:t>YOUTH-TO-YOUTH FUND – “What”</a:t>
            </a: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5" name="Content Placeholder 8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mtClean="0">
                <a:latin typeface="Calibri" panose="020F0502020204030204" pitchFamily="34" charset="0"/>
              </a:rPr>
              <a:t/>
            </a:r>
            <a:br>
              <a:rPr lang="en-GB" altLang="en-US" smtClean="0">
                <a:latin typeface="Calibri" panose="020F0502020204030204" pitchFamily="34" charset="0"/>
              </a:rPr>
            </a:br>
            <a:endParaRPr lang="en-GB" altLang="en-US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  <a:p>
            <a:pPr eaLnBrk="1" hangingPunct="1"/>
            <a:endParaRPr lang="en-CA" altLang="en-US" sz="2000" smtClean="0">
              <a:latin typeface="Calibri" panose="020F0502020204030204" pitchFamily="34" charset="0"/>
            </a:endParaRP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2954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381000"/>
            <a:ext cx="708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6000" dirty="0" smtClean="0">
                <a:solidFill>
                  <a:srgbClr val="FFFFFF"/>
                </a:solidFill>
                <a:latin typeface="Calibri" pitchFamily="34" charset="0"/>
                <a:ea typeface="ＭＳ Ｐゴシック" panose="020B0600070205080204" pitchFamily="34" charset="-128"/>
              </a:rPr>
              <a:t>Giving youth a Voice</a:t>
            </a:r>
            <a:endParaRPr lang="en-US" sz="4400" kern="0" baseline="0" dirty="0">
              <a:solidFill>
                <a:srgbClr val="000000"/>
              </a:solidFill>
              <a:latin typeface="Candara" pitchFamily="34" charset="0"/>
              <a:ea typeface="ＭＳ Ｐゴシック"/>
              <a:cs typeface="Arial" charset="0"/>
            </a:endParaRP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 smtClean="0">
                <a:solidFill>
                  <a:srgbClr val="FFFFFF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680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681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8682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8683" name="Picture 2" descr="C:\Users\Robert\Desktop\Back-up\Photos (Mag)\Y2Y 11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96" y="1581150"/>
            <a:ext cx="4036326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6" name="Picture 5" descr="C:\Users\Robert\Desktop\A3 Photos\Photos 9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818" y="1575594"/>
            <a:ext cx="3659875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C:\Users\Robert\Desktop\Back-up\WORK 4 THE WEEK\YEF 2012 (3)\Photos 2\Photos 8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96" y="4242701"/>
            <a:ext cx="4036325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 descr="C:\Users\Robert\Desktop\Back-up\WORK 4 THE WEEK\YEF 2012 (3)\Photos 2\Photos 76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54" y="4177506"/>
            <a:ext cx="36957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24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B0EA75-0717-4A13-BE0A-9597DCE77ABF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Akzidenz Grotesk BE"/>
            </a:endParaRPr>
          </a:p>
        </p:txBody>
      </p:sp>
      <p:sp>
        <p:nvSpPr>
          <p:cNvPr id="11269" name="Rectangle 11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1270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1271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1272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000" baseline="0" dirty="0" smtClean="0">
                <a:solidFill>
                  <a:schemeClr val="bg1"/>
                </a:solidFill>
                <a:latin typeface="Candara" pitchFamily="34" charset="0"/>
                <a:ea typeface="MS PGothic" pitchFamily="34" charset="-128"/>
              </a:rPr>
              <a:t>Services to Grantee Organizations</a:t>
            </a:r>
            <a:endParaRPr lang="en-US" altLang="en-US" sz="4400" baseline="0" dirty="0">
              <a:solidFill>
                <a:schemeClr val="tx2"/>
              </a:solidFill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1273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11274" name="Rounded Rectangle 1"/>
          <p:cNvSpPr>
            <a:spLocks noChangeArrowheads="1"/>
          </p:cNvSpPr>
          <p:nvPr/>
        </p:nvSpPr>
        <p:spPr bwMode="auto">
          <a:xfrm>
            <a:off x="2771775" y="1484313"/>
            <a:ext cx="3311525" cy="5048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EC9D"/>
              </a:gs>
              <a:gs pos="50000">
                <a:srgbClr val="DEF2C3"/>
              </a:gs>
              <a:gs pos="100000">
                <a:srgbClr val="EEF8E2"/>
              </a:gs>
            </a:gsLst>
            <a:lin ang="27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sz="2000" b="1" baseline="0">
                <a:latin typeface="Candara" pitchFamily="34" charset="0"/>
              </a:rPr>
              <a:t>Youth-to-Youth (Y2Y) Fund</a:t>
            </a:r>
            <a:endParaRPr lang="en-US" altLang="en-US" sz="2000" b="1">
              <a:latin typeface="Candara" pitchFamily="34" charset="0"/>
            </a:endParaRPr>
          </a:p>
        </p:txBody>
      </p:sp>
      <p:cxnSp>
        <p:nvCxnSpPr>
          <p:cNvPr id="11275" name="Straight Connector 3"/>
          <p:cNvCxnSpPr>
            <a:cxnSpLocks noChangeShapeType="1"/>
          </p:cNvCxnSpPr>
          <p:nvPr/>
        </p:nvCxnSpPr>
        <p:spPr bwMode="auto">
          <a:xfrm>
            <a:off x="4427538" y="1990725"/>
            <a:ext cx="0" cy="5746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6" name="Straight Connector 5"/>
          <p:cNvCxnSpPr>
            <a:cxnSpLocks noChangeShapeType="1"/>
          </p:cNvCxnSpPr>
          <p:nvPr/>
        </p:nvCxnSpPr>
        <p:spPr bwMode="auto">
          <a:xfrm>
            <a:off x="1474788" y="2133600"/>
            <a:ext cx="58356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7" name="Straight Connector 9"/>
          <p:cNvCxnSpPr>
            <a:cxnSpLocks noChangeShapeType="1"/>
          </p:cNvCxnSpPr>
          <p:nvPr/>
        </p:nvCxnSpPr>
        <p:spPr bwMode="auto">
          <a:xfrm>
            <a:off x="1474788" y="2133600"/>
            <a:ext cx="0" cy="2873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8" name="Straight Connector 11"/>
          <p:cNvCxnSpPr>
            <a:cxnSpLocks noChangeShapeType="1"/>
          </p:cNvCxnSpPr>
          <p:nvPr/>
        </p:nvCxnSpPr>
        <p:spPr bwMode="auto">
          <a:xfrm>
            <a:off x="7310438" y="2133600"/>
            <a:ext cx="0" cy="2873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279" name="Rounded Rectangle 12"/>
          <p:cNvSpPr>
            <a:spLocks noChangeArrowheads="1"/>
          </p:cNvSpPr>
          <p:nvPr/>
        </p:nvSpPr>
        <p:spPr bwMode="auto">
          <a:xfrm>
            <a:off x="322263" y="2274888"/>
            <a:ext cx="2387600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B9D9"/>
              </a:gs>
              <a:gs pos="50000">
                <a:srgbClr val="C7D3E6"/>
              </a:gs>
              <a:gs pos="100000">
                <a:srgbClr val="E4E9F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b="1">
                <a:latin typeface="Candara" pitchFamily="34" charset="0"/>
              </a:rPr>
              <a:t>Grantee Organization</a:t>
            </a:r>
          </a:p>
          <a:p>
            <a:r>
              <a:rPr lang="en-GB" altLang="en-US" sz="2000">
                <a:latin typeface="Candara" pitchFamily="34" charset="0"/>
              </a:rPr>
              <a:t>(youth-led, non-profit NGO)</a:t>
            </a:r>
            <a:endParaRPr lang="en-US" altLang="en-US" sz="2000">
              <a:latin typeface="Candara" pitchFamily="34" charset="0"/>
            </a:endParaRPr>
          </a:p>
        </p:txBody>
      </p:sp>
      <p:sp>
        <p:nvSpPr>
          <p:cNvPr id="95" name="Flowchart: Merge 94"/>
          <p:cNvSpPr/>
          <p:nvPr/>
        </p:nvSpPr>
        <p:spPr bwMode="auto">
          <a:xfrm>
            <a:off x="395734" y="2996678"/>
            <a:ext cx="2232248" cy="752405"/>
          </a:xfrm>
          <a:prstGeom prst="flowChartMerge">
            <a:avLst/>
          </a:prstGeom>
          <a:gradFill flip="none" rotWithShape="1">
            <a:gsLst>
              <a:gs pos="0">
                <a:srgbClr val="6486B0">
                  <a:tint val="66000"/>
                  <a:satMod val="160000"/>
                </a:srgbClr>
              </a:gs>
              <a:gs pos="50000">
                <a:srgbClr val="6486B0">
                  <a:tint val="44500"/>
                  <a:satMod val="160000"/>
                </a:srgbClr>
              </a:gs>
              <a:gs pos="100000">
                <a:srgbClr val="6486B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Innovative</a:t>
            </a:r>
          </a:p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   Project</a:t>
            </a:r>
            <a:endParaRPr lang="en-US" sz="2200" dirty="0">
              <a:latin typeface="Candara" pitchFamily="34" charset="0"/>
              <a:ea typeface="ＭＳ Ｐゴシック" pitchFamily="-111" charset="-128"/>
            </a:endParaRPr>
          </a:p>
          <a:p>
            <a:pPr>
              <a:defRPr/>
            </a:pPr>
            <a:endParaRPr lang="en-US" dirty="0">
              <a:latin typeface="Arial" pitchFamily="-111" charset="0"/>
              <a:ea typeface="ＭＳ Ｐゴシック" pitchFamily="-111" charset="-128"/>
            </a:endParaRPr>
          </a:p>
        </p:txBody>
      </p:sp>
      <p:sp>
        <p:nvSpPr>
          <p:cNvPr id="11283" name="Rounded Rectangle 98"/>
          <p:cNvSpPr>
            <a:spLocks noChangeArrowheads="1"/>
          </p:cNvSpPr>
          <p:nvPr/>
        </p:nvSpPr>
        <p:spPr bwMode="auto">
          <a:xfrm>
            <a:off x="6145213" y="2274888"/>
            <a:ext cx="2386012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B9D9"/>
              </a:gs>
              <a:gs pos="50000">
                <a:srgbClr val="C7D3E6"/>
              </a:gs>
              <a:gs pos="100000">
                <a:srgbClr val="E4E9F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b="1">
                <a:latin typeface="Candara" pitchFamily="34" charset="0"/>
              </a:rPr>
              <a:t>Grantee Organization</a:t>
            </a:r>
          </a:p>
          <a:p>
            <a:r>
              <a:rPr lang="en-GB" altLang="en-US" sz="2000">
                <a:latin typeface="Candara" pitchFamily="34" charset="0"/>
              </a:rPr>
              <a:t>(youth-led, non-profit NGO)</a:t>
            </a:r>
            <a:endParaRPr lang="en-US" altLang="en-US" sz="2000">
              <a:latin typeface="Candara" pitchFamily="34" charset="0"/>
            </a:endParaRPr>
          </a:p>
        </p:txBody>
      </p:sp>
      <p:sp>
        <p:nvSpPr>
          <p:cNvPr id="100" name="Flowchart: Merge 99"/>
          <p:cNvSpPr/>
          <p:nvPr/>
        </p:nvSpPr>
        <p:spPr bwMode="auto">
          <a:xfrm>
            <a:off x="6218038" y="2996678"/>
            <a:ext cx="2232248" cy="752405"/>
          </a:xfrm>
          <a:prstGeom prst="flowChartMerge">
            <a:avLst/>
          </a:prstGeom>
          <a:gradFill flip="none" rotWithShape="1">
            <a:gsLst>
              <a:gs pos="0">
                <a:srgbClr val="6486B0">
                  <a:tint val="66000"/>
                  <a:satMod val="160000"/>
                </a:srgbClr>
              </a:gs>
              <a:gs pos="50000">
                <a:srgbClr val="6486B0">
                  <a:tint val="44500"/>
                  <a:satMod val="160000"/>
                </a:srgbClr>
              </a:gs>
              <a:gs pos="100000">
                <a:srgbClr val="6486B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Innovative</a:t>
            </a:r>
          </a:p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   Project</a:t>
            </a:r>
            <a:endParaRPr lang="en-US" sz="2200" dirty="0">
              <a:latin typeface="Candara" pitchFamily="34" charset="0"/>
              <a:ea typeface="ＭＳ Ｐゴシック" pitchFamily="-111" charset="-128"/>
            </a:endParaRPr>
          </a:p>
          <a:p>
            <a:pPr>
              <a:defRPr/>
            </a:pPr>
            <a:endParaRPr lang="en-US" dirty="0">
              <a:latin typeface="Arial" pitchFamily="-111" charset="0"/>
              <a:ea typeface="ＭＳ Ｐゴシック" pitchFamily="-111" charset="-128"/>
            </a:endParaRPr>
          </a:p>
        </p:txBody>
      </p:sp>
      <p:sp>
        <p:nvSpPr>
          <p:cNvPr id="11287" name="Rounded Rectangle 100"/>
          <p:cNvSpPr>
            <a:spLocks noChangeArrowheads="1"/>
          </p:cNvSpPr>
          <p:nvPr/>
        </p:nvSpPr>
        <p:spPr bwMode="auto">
          <a:xfrm>
            <a:off x="3265488" y="2274888"/>
            <a:ext cx="2386012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B9D9"/>
              </a:gs>
              <a:gs pos="50000">
                <a:srgbClr val="C7D3E6"/>
              </a:gs>
              <a:gs pos="100000">
                <a:srgbClr val="E4E9F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b="1">
                <a:latin typeface="Candara" pitchFamily="34" charset="0"/>
              </a:rPr>
              <a:t>Grantee Organization</a:t>
            </a:r>
          </a:p>
          <a:p>
            <a:r>
              <a:rPr lang="en-GB" altLang="en-US" sz="2000">
                <a:latin typeface="Candara" pitchFamily="34" charset="0"/>
              </a:rPr>
              <a:t>(youth-led, non-profit NGO)</a:t>
            </a:r>
            <a:endParaRPr lang="en-US" altLang="en-US" sz="2000">
              <a:latin typeface="Candara" pitchFamily="34" charset="0"/>
            </a:endParaRPr>
          </a:p>
        </p:txBody>
      </p:sp>
      <p:sp>
        <p:nvSpPr>
          <p:cNvPr id="102" name="Flowchart: Merge 101"/>
          <p:cNvSpPr/>
          <p:nvPr/>
        </p:nvSpPr>
        <p:spPr bwMode="auto">
          <a:xfrm>
            <a:off x="3337718" y="2996678"/>
            <a:ext cx="2232248" cy="752405"/>
          </a:xfrm>
          <a:prstGeom prst="flowChartMerge">
            <a:avLst/>
          </a:prstGeom>
          <a:gradFill flip="none" rotWithShape="1">
            <a:gsLst>
              <a:gs pos="0">
                <a:srgbClr val="6486B0">
                  <a:tint val="66000"/>
                  <a:satMod val="160000"/>
                </a:srgbClr>
              </a:gs>
              <a:gs pos="50000">
                <a:srgbClr val="6486B0">
                  <a:tint val="44500"/>
                  <a:satMod val="160000"/>
                </a:srgbClr>
              </a:gs>
              <a:gs pos="100000">
                <a:srgbClr val="6486B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Innovative</a:t>
            </a:r>
          </a:p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   Project</a:t>
            </a:r>
            <a:endParaRPr lang="en-US" sz="2200" dirty="0">
              <a:latin typeface="Candara" pitchFamily="34" charset="0"/>
              <a:ea typeface="ＭＳ Ｐゴシック" pitchFamily="-111" charset="-128"/>
            </a:endParaRPr>
          </a:p>
          <a:p>
            <a:pPr>
              <a:defRPr/>
            </a:pPr>
            <a:endParaRPr lang="en-US" dirty="0">
              <a:latin typeface="Arial" pitchFamily="-111" charset="0"/>
              <a:ea typeface="ＭＳ Ｐゴシック" pitchFamily="-111" charset="-128"/>
            </a:endParaRPr>
          </a:p>
        </p:txBody>
      </p:sp>
      <p:sp>
        <p:nvSpPr>
          <p:cNvPr id="11291" name="TextBox 110"/>
          <p:cNvSpPr txBox="1">
            <a:spLocks noChangeArrowheads="1"/>
          </p:cNvSpPr>
          <p:nvPr/>
        </p:nvSpPr>
        <p:spPr bwMode="auto">
          <a:xfrm>
            <a:off x="755650" y="4398963"/>
            <a:ext cx="7416800" cy="83026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b="1">
                <a:solidFill>
                  <a:srgbClr val="FF0000"/>
                </a:solidFill>
              </a:rPr>
              <a:t>Funding, Capacity Strengthening (Training &amp; one-on-one Technical Assistance) M&amp;E, Promotion, Replication and Scaling-up support</a:t>
            </a:r>
            <a:endParaRPr lang="en-US" altLang="en-US" b="1">
              <a:solidFill>
                <a:srgbClr val="FF0000"/>
              </a:solidFill>
            </a:endParaRPr>
          </a:p>
          <a:p>
            <a:pPr eaLnBrk="1" hangingPunct="1"/>
            <a:endParaRPr lang="en-US" altLang="en-US"/>
          </a:p>
        </p:txBody>
      </p:sp>
      <p:cxnSp>
        <p:nvCxnSpPr>
          <p:cNvPr id="11292" name="Straight Arrow Connector 111"/>
          <p:cNvCxnSpPr>
            <a:cxnSpLocks noChangeShapeType="1"/>
          </p:cNvCxnSpPr>
          <p:nvPr/>
        </p:nvCxnSpPr>
        <p:spPr bwMode="auto">
          <a:xfrm flipV="1">
            <a:off x="2843213" y="2093913"/>
            <a:ext cx="1584325" cy="230505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48235A-F423-45C5-996F-37D301B558AB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Akzidenz Grotesk BE"/>
            </a:endParaRPr>
          </a:p>
        </p:txBody>
      </p:sp>
      <p:sp>
        <p:nvSpPr>
          <p:cNvPr id="12293" name="Rectangle 11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2294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2295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2296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000" baseline="0" dirty="0" smtClean="0">
                <a:solidFill>
                  <a:schemeClr val="bg1"/>
                </a:solidFill>
                <a:latin typeface="Candara" pitchFamily="34" charset="0"/>
                <a:ea typeface="MS PGothic" pitchFamily="34" charset="-128"/>
              </a:rPr>
              <a:t>Services to </a:t>
            </a:r>
            <a:r>
              <a:rPr lang="en-US" altLang="en-US" sz="3000" baseline="0" dirty="0">
                <a:solidFill>
                  <a:schemeClr val="bg1"/>
                </a:solidFill>
                <a:latin typeface="Candara" pitchFamily="34" charset="0"/>
                <a:ea typeface="MS PGothic" pitchFamily="34" charset="-128"/>
              </a:rPr>
              <a:t>End Beneficiaries</a:t>
            </a:r>
            <a:endParaRPr lang="en-US" altLang="en-US" sz="4400" baseline="0" dirty="0">
              <a:solidFill>
                <a:schemeClr val="tx2"/>
              </a:solidFill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2297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12298" name="Rounded Rectangle 12"/>
          <p:cNvSpPr>
            <a:spLocks noChangeArrowheads="1"/>
          </p:cNvSpPr>
          <p:nvPr/>
        </p:nvSpPr>
        <p:spPr bwMode="auto">
          <a:xfrm>
            <a:off x="322263" y="2274888"/>
            <a:ext cx="2387600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B9D9"/>
              </a:gs>
              <a:gs pos="50000">
                <a:srgbClr val="C7D3E6"/>
              </a:gs>
              <a:gs pos="100000">
                <a:srgbClr val="E4E9F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b="1">
                <a:latin typeface="Candara" pitchFamily="34" charset="0"/>
              </a:rPr>
              <a:t>Grantee Organization</a:t>
            </a:r>
          </a:p>
          <a:p>
            <a:r>
              <a:rPr lang="en-GB" altLang="en-US" sz="2000">
                <a:latin typeface="Candara" pitchFamily="34" charset="0"/>
              </a:rPr>
              <a:t>(youth-led, non-profit NGO)</a:t>
            </a:r>
            <a:endParaRPr lang="en-US" altLang="en-US" sz="2000">
              <a:latin typeface="Candara" pitchFamily="34" charset="0"/>
            </a:endParaRPr>
          </a:p>
        </p:txBody>
      </p:sp>
      <p:sp>
        <p:nvSpPr>
          <p:cNvPr id="95" name="Flowchart: Merge 94"/>
          <p:cNvSpPr/>
          <p:nvPr/>
        </p:nvSpPr>
        <p:spPr bwMode="auto">
          <a:xfrm>
            <a:off x="395734" y="2996678"/>
            <a:ext cx="2232248" cy="752405"/>
          </a:xfrm>
          <a:prstGeom prst="flowChartMerge">
            <a:avLst/>
          </a:prstGeom>
          <a:gradFill flip="none" rotWithShape="1">
            <a:gsLst>
              <a:gs pos="0">
                <a:srgbClr val="6486B0">
                  <a:tint val="66000"/>
                  <a:satMod val="160000"/>
                </a:srgbClr>
              </a:gs>
              <a:gs pos="50000">
                <a:srgbClr val="6486B0">
                  <a:tint val="44500"/>
                  <a:satMod val="160000"/>
                </a:srgbClr>
              </a:gs>
              <a:gs pos="100000">
                <a:srgbClr val="6486B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Innovative</a:t>
            </a:r>
          </a:p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   Project</a:t>
            </a:r>
            <a:endParaRPr lang="en-US" sz="2200" dirty="0">
              <a:latin typeface="Candara" pitchFamily="34" charset="0"/>
              <a:ea typeface="ＭＳ Ｐゴシック" pitchFamily="-111" charset="-128"/>
            </a:endParaRPr>
          </a:p>
          <a:p>
            <a:pPr>
              <a:defRPr/>
            </a:pPr>
            <a:endParaRPr lang="en-US" dirty="0">
              <a:latin typeface="Arial" pitchFamily="-111" charset="0"/>
              <a:ea typeface="ＭＳ Ｐゴシック" pitchFamily="-111" charset="-128"/>
            </a:endParaRPr>
          </a:p>
        </p:txBody>
      </p:sp>
      <p:sp>
        <p:nvSpPr>
          <p:cNvPr id="12302" name="Rounded Rectangle 98"/>
          <p:cNvSpPr>
            <a:spLocks noChangeArrowheads="1"/>
          </p:cNvSpPr>
          <p:nvPr/>
        </p:nvSpPr>
        <p:spPr bwMode="auto">
          <a:xfrm>
            <a:off x="6145213" y="2274888"/>
            <a:ext cx="2386012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B9D9"/>
              </a:gs>
              <a:gs pos="50000">
                <a:srgbClr val="C7D3E6"/>
              </a:gs>
              <a:gs pos="100000">
                <a:srgbClr val="E4E9F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b="1">
                <a:latin typeface="Candara" pitchFamily="34" charset="0"/>
              </a:rPr>
              <a:t>Grantee Organization</a:t>
            </a:r>
          </a:p>
          <a:p>
            <a:r>
              <a:rPr lang="en-GB" altLang="en-US" sz="2000">
                <a:latin typeface="Candara" pitchFamily="34" charset="0"/>
              </a:rPr>
              <a:t>(youth-led, non-profit NGO)</a:t>
            </a:r>
            <a:endParaRPr lang="en-US" altLang="en-US" sz="2000">
              <a:latin typeface="Candara" pitchFamily="34" charset="0"/>
            </a:endParaRPr>
          </a:p>
        </p:txBody>
      </p:sp>
      <p:sp>
        <p:nvSpPr>
          <p:cNvPr id="100" name="Flowchart: Merge 99"/>
          <p:cNvSpPr/>
          <p:nvPr/>
        </p:nvSpPr>
        <p:spPr bwMode="auto">
          <a:xfrm>
            <a:off x="6218038" y="2996678"/>
            <a:ext cx="2232248" cy="752405"/>
          </a:xfrm>
          <a:prstGeom prst="flowChartMerge">
            <a:avLst/>
          </a:prstGeom>
          <a:gradFill flip="none" rotWithShape="1">
            <a:gsLst>
              <a:gs pos="0">
                <a:srgbClr val="6486B0">
                  <a:tint val="66000"/>
                  <a:satMod val="160000"/>
                </a:srgbClr>
              </a:gs>
              <a:gs pos="50000">
                <a:srgbClr val="6486B0">
                  <a:tint val="44500"/>
                  <a:satMod val="160000"/>
                </a:srgbClr>
              </a:gs>
              <a:gs pos="100000">
                <a:srgbClr val="6486B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Innovative</a:t>
            </a:r>
          </a:p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   Project</a:t>
            </a:r>
            <a:endParaRPr lang="en-US" sz="2200" dirty="0">
              <a:latin typeface="Candara" pitchFamily="34" charset="0"/>
              <a:ea typeface="ＭＳ Ｐゴシック" pitchFamily="-111" charset="-128"/>
            </a:endParaRPr>
          </a:p>
          <a:p>
            <a:pPr>
              <a:defRPr/>
            </a:pPr>
            <a:endParaRPr lang="en-US" dirty="0">
              <a:latin typeface="Arial" pitchFamily="-111" charset="0"/>
              <a:ea typeface="ＭＳ Ｐゴシック" pitchFamily="-111" charset="-128"/>
            </a:endParaRPr>
          </a:p>
        </p:txBody>
      </p:sp>
      <p:sp>
        <p:nvSpPr>
          <p:cNvPr id="12306" name="Rounded Rectangle 100"/>
          <p:cNvSpPr>
            <a:spLocks noChangeArrowheads="1"/>
          </p:cNvSpPr>
          <p:nvPr/>
        </p:nvSpPr>
        <p:spPr bwMode="auto">
          <a:xfrm>
            <a:off x="3265488" y="2274888"/>
            <a:ext cx="2386012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4B9D9"/>
              </a:gs>
              <a:gs pos="50000">
                <a:srgbClr val="C7D3E6"/>
              </a:gs>
              <a:gs pos="100000">
                <a:srgbClr val="E4E9F2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GB" altLang="en-US" b="1">
                <a:latin typeface="Candara" pitchFamily="34" charset="0"/>
              </a:rPr>
              <a:t>Grantee Organization</a:t>
            </a:r>
          </a:p>
          <a:p>
            <a:r>
              <a:rPr lang="en-GB" altLang="en-US" sz="2000">
                <a:latin typeface="Candara" pitchFamily="34" charset="0"/>
              </a:rPr>
              <a:t>(youth-led, non-profit NGO)</a:t>
            </a:r>
            <a:endParaRPr lang="en-US" altLang="en-US" sz="2000">
              <a:latin typeface="Candara" pitchFamily="34" charset="0"/>
            </a:endParaRPr>
          </a:p>
        </p:txBody>
      </p:sp>
      <p:sp>
        <p:nvSpPr>
          <p:cNvPr id="102" name="Flowchart: Merge 101"/>
          <p:cNvSpPr/>
          <p:nvPr/>
        </p:nvSpPr>
        <p:spPr bwMode="auto">
          <a:xfrm>
            <a:off x="3337718" y="2996678"/>
            <a:ext cx="2232248" cy="752405"/>
          </a:xfrm>
          <a:prstGeom prst="flowChartMerge">
            <a:avLst/>
          </a:prstGeom>
          <a:gradFill flip="none" rotWithShape="1">
            <a:gsLst>
              <a:gs pos="0">
                <a:srgbClr val="6486B0">
                  <a:tint val="66000"/>
                  <a:satMod val="160000"/>
                </a:srgbClr>
              </a:gs>
              <a:gs pos="50000">
                <a:srgbClr val="6486B0">
                  <a:tint val="44500"/>
                  <a:satMod val="160000"/>
                </a:srgbClr>
              </a:gs>
              <a:gs pos="100000">
                <a:srgbClr val="6486B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Innovative</a:t>
            </a:r>
          </a:p>
          <a:p>
            <a:pPr>
              <a:defRPr/>
            </a:pPr>
            <a:r>
              <a:rPr lang="en-GB" sz="2200" dirty="0">
                <a:latin typeface="Candara" pitchFamily="34" charset="0"/>
                <a:ea typeface="ＭＳ Ｐゴシック" pitchFamily="-111" charset="-128"/>
              </a:rPr>
              <a:t>     Project</a:t>
            </a:r>
            <a:endParaRPr lang="en-US" sz="2200" dirty="0">
              <a:latin typeface="Candara" pitchFamily="34" charset="0"/>
              <a:ea typeface="ＭＳ Ｐゴシック" pitchFamily="-111" charset="-128"/>
            </a:endParaRPr>
          </a:p>
          <a:p>
            <a:pPr>
              <a:defRPr/>
            </a:pPr>
            <a:endParaRPr lang="en-US" dirty="0">
              <a:latin typeface="Arial" pitchFamily="-111" charset="0"/>
              <a:ea typeface="ＭＳ Ｐゴシック" pitchFamily="-111" charset="-128"/>
            </a:endParaRPr>
          </a:p>
        </p:txBody>
      </p:sp>
      <p:sp>
        <p:nvSpPr>
          <p:cNvPr id="12310" name="TextBox 43"/>
          <p:cNvSpPr txBox="1">
            <a:spLocks noChangeArrowheads="1"/>
          </p:cNvSpPr>
          <p:nvPr/>
        </p:nvSpPr>
        <p:spPr bwMode="auto">
          <a:xfrm>
            <a:off x="395288" y="3644900"/>
            <a:ext cx="2303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GB" altLang="en-US" b="1">
                <a:latin typeface="Candara" pitchFamily="34" charset="0"/>
                <a:ea typeface="MS PGothic" pitchFamily="34" charset="-128"/>
              </a:rPr>
              <a:t>(Potential) Youth Entrepreneurs</a:t>
            </a:r>
            <a:endParaRPr lang="en-US" altLang="en-US" sz="2000"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2311" name="TextBox 43"/>
          <p:cNvSpPr txBox="1">
            <a:spLocks noChangeArrowheads="1"/>
          </p:cNvSpPr>
          <p:nvPr/>
        </p:nvSpPr>
        <p:spPr bwMode="auto">
          <a:xfrm>
            <a:off x="6300788" y="3635375"/>
            <a:ext cx="23034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GB" altLang="en-US" b="1">
                <a:latin typeface="Candara" pitchFamily="34" charset="0"/>
                <a:ea typeface="MS PGothic" pitchFamily="34" charset="-128"/>
              </a:rPr>
              <a:t>(Potential) Youth Entrepreneurs</a:t>
            </a:r>
            <a:endParaRPr lang="en-US" altLang="en-US" sz="2000"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2312" name="TextBox 43"/>
          <p:cNvSpPr txBox="1">
            <a:spLocks noChangeArrowheads="1"/>
          </p:cNvSpPr>
          <p:nvPr/>
        </p:nvSpPr>
        <p:spPr bwMode="auto">
          <a:xfrm>
            <a:off x="3348038" y="3644900"/>
            <a:ext cx="2303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GB" altLang="en-US" b="1">
                <a:latin typeface="Candara" pitchFamily="34" charset="0"/>
                <a:ea typeface="MS PGothic" pitchFamily="34" charset="-128"/>
              </a:rPr>
              <a:t>(Potential) Youth Entrepreneurs</a:t>
            </a:r>
            <a:endParaRPr lang="en-US" altLang="en-US" sz="2000"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2313" name="Smiley Face 69"/>
          <p:cNvSpPr>
            <a:spLocks noChangeArrowheads="1"/>
          </p:cNvSpPr>
          <p:nvPr/>
        </p:nvSpPr>
        <p:spPr bwMode="auto">
          <a:xfrm>
            <a:off x="3851275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14" name="Smiley Face 70"/>
          <p:cNvSpPr>
            <a:spLocks noChangeArrowheads="1"/>
          </p:cNvSpPr>
          <p:nvPr/>
        </p:nvSpPr>
        <p:spPr bwMode="auto">
          <a:xfrm>
            <a:off x="4003675" y="45180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15" name="Smiley Face 71"/>
          <p:cNvSpPr>
            <a:spLocks noChangeArrowheads="1"/>
          </p:cNvSpPr>
          <p:nvPr/>
        </p:nvSpPr>
        <p:spPr bwMode="auto">
          <a:xfrm>
            <a:off x="4140200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16" name="Smiley Face 72"/>
          <p:cNvSpPr>
            <a:spLocks noChangeArrowheads="1"/>
          </p:cNvSpPr>
          <p:nvPr/>
        </p:nvSpPr>
        <p:spPr bwMode="auto">
          <a:xfrm>
            <a:off x="4460875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17" name="Smiley Face 73"/>
          <p:cNvSpPr>
            <a:spLocks noChangeArrowheads="1"/>
          </p:cNvSpPr>
          <p:nvPr/>
        </p:nvSpPr>
        <p:spPr bwMode="auto">
          <a:xfrm>
            <a:off x="4643438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18" name="Smiley Face 74"/>
          <p:cNvSpPr>
            <a:spLocks noChangeArrowheads="1"/>
          </p:cNvSpPr>
          <p:nvPr/>
        </p:nvSpPr>
        <p:spPr bwMode="auto">
          <a:xfrm>
            <a:off x="4356100" y="4508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19" name="Smiley Face 75"/>
          <p:cNvSpPr>
            <a:spLocks noChangeArrowheads="1"/>
          </p:cNvSpPr>
          <p:nvPr/>
        </p:nvSpPr>
        <p:spPr bwMode="auto">
          <a:xfrm>
            <a:off x="3708400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0" name="Smiley Face 76"/>
          <p:cNvSpPr>
            <a:spLocks noChangeArrowheads="1"/>
          </p:cNvSpPr>
          <p:nvPr/>
        </p:nvSpPr>
        <p:spPr bwMode="auto">
          <a:xfrm>
            <a:off x="4859338" y="4292600"/>
            <a:ext cx="217487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1" name="Smiley Face 77"/>
          <p:cNvSpPr>
            <a:spLocks noChangeArrowheads="1"/>
          </p:cNvSpPr>
          <p:nvPr/>
        </p:nvSpPr>
        <p:spPr bwMode="auto">
          <a:xfrm>
            <a:off x="4932363" y="4508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2" name="Smiley Face 78"/>
          <p:cNvSpPr>
            <a:spLocks noChangeArrowheads="1"/>
          </p:cNvSpPr>
          <p:nvPr/>
        </p:nvSpPr>
        <p:spPr bwMode="auto">
          <a:xfrm>
            <a:off x="3635375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3" name="Smiley Face 79"/>
          <p:cNvSpPr>
            <a:spLocks noChangeArrowheads="1"/>
          </p:cNvSpPr>
          <p:nvPr/>
        </p:nvSpPr>
        <p:spPr bwMode="auto">
          <a:xfrm>
            <a:off x="5148263" y="42211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4" name="Smiley Face 80"/>
          <p:cNvSpPr>
            <a:spLocks noChangeArrowheads="1"/>
          </p:cNvSpPr>
          <p:nvPr/>
        </p:nvSpPr>
        <p:spPr bwMode="auto">
          <a:xfrm>
            <a:off x="3419475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5" name="Smiley Face 81"/>
          <p:cNvSpPr>
            <a:spLocks noChangeArrowheads="1"/>
          </p:cNvSpPr>
          <p:nvPr/>
        </p:nvSpPr>
        <p:spPr bwMode="auto">
          <a:xfrm>
            <a:off x="5219700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6" name="Smiley Face 82"/>
          <p:cNvSpPr>
            <a:spLocks noChangeArrowheads="1"/>
          </p:cNvSpPr>
          <p:nvPr/>
        </p:nvSpPr>
        <p:spPr bwMode="auto">
          <a:xfrm>
            <a:off x="5292725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7" name="Smiley Face 83"/>
          <p:cNvSpPr>
            <a:spLocks noChangeArrowheads="1"/>
          </p:cNvSpPr>
          <p:nvPr/>
        </p:nvSpPr>
        <p:spPr bwMode="auto">
          <a:xfrm>
            <a:off x="6804025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8" name="Smiley Face 84"/>
          <p:cNvSpPr>
            <a:spLocks noChangeArrowheads="1"/>
          </p:cNvSpPr>
          <p:nvPr/>
        </p:nvSpPr>
        <p:spPr bwMode="auto">
          <a:xfrm>
            <a:off x="6956425" y="45180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29" name="Smiley Face 85"/>
          <p:cNvSpPr>
            <a:spLocks noChangeArrowheads="1"/>
          </p:cNvSpPr>
          <p:nvPr/>
        </p:nvSpPr>
        <p:spPr bwMode="auto">
          <a:xfrm>
            <a:off x="7092950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0" name="Smiley Face 86"/>
          <p:cNvSpPr>
            <a:spLocks noChangeArrowheads="1"/>
          </p:cNvSpPr>
          <p:nvPr/>
        </p:nvSpPr>
        <p:spPr bwMode="auto">
          <a:xfrm>
            <a:off x="7413625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1" name="Smiley Face 87"/>
          <p:cNvSpPr>
            <a:spLocks noChangeArrowheads="1"/>
          </p:cNvSpPr>
          <p:nvPr/>
        </p:nvSpPr>
        <p:spPr bwMode="auto">
          <a:xfrm>
            <a:off x="7596188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2" name="Smiley Face 88"/>
          <p:cNvSpPr>
            <a:spLocks noChangeArrowheads="1"/>
          </p:cNvSpPr>
          <p:nvPr/>
        </p:nvSpPr>
        <p:spPr bwMode="auto">
          <a:xfrm>
            <a:off x="7308850" y="4508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3" name="Smiley Face 89"/>
          <p:cNvSpPr>
            <a:spLocks noChangeArrowheads="1"/>
          </p:cNvSpPr>
          <p:nvPr/>
        </p:nvSpPr>
        <p:spPr bwMode="auto">
          <a:xfrm>
            <a:off x="6659563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4" name="Smiley Face 90"/>
          <p:cNvSpPr>
            <a:spLocks noChangeArrowheads="1"/>
          </p:cNvSpPr>
          <p:nvPr/>
        </p:nvSpPr>
        <p:spPr bwMode="auto">
          <a:xfrm>
            <a:off x="7812088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5" name="Smiley Face 91"/>
          <p:cNvSpPr>
            <a:spLocks noChangeArrowheads="1"/>
          </p:cNvSpPr>
          <p:nvPr/>
        </p:nvSpPr>
        <p:spPr bwMode="auto">
          <a:xfrm>
            <a:off x="7885113" y="4508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6" name="Smiley Face 92"/>
          <p:cNvSpPr>
            <a:spLocks noChangeArrowheads="1"/>
          </p:cNvSpPr>
          <p:nvPr/>
        </p:nvSpPr>
        <p:spPr bwMode="auto">
          <a:xfrm>
            <a:off x="6588125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7" name="Smiley Face 93"/>
          <p:cNvSpPr>
            <a:spLocks noChangeArrowheads="1"/>
          </p:cNvSpPr>
          <p:nvPr/>
        </p:nvSpPr>
        <p:spPr bwMode="auto">
          <a:xfrm>
            <a:off x="8101013" y="42211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8" name="Smiley Face 95"/>
          <p:cNvSpPr>
            <a:spLocks noChangeArrowheads="1"/>
          </p:cNvSpPr>
          <p:nvPr/>
        </p:nvSpPr>
        <p:spPr bwMode="auto">
          <a:xfrm>
            <a:off x="6372225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39" name="Smiley Face 96"/>
          <p:cNvSpPr>
            <a:spLocks noChangeArrowheads="1"/>
          </p:cNvSpPr>
          <p:nvPr/>
        </p:nvSpPr>
        <p:spPr bwMode="auto">
          <a:xfrm>
            <a:off x="8172450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0" name="Smiley Face 97"/>
          <p:cNvSpPr>
            <a:spLocks noChangeArrowheads="1"/>
          </p:cNvSpPr>
          <p:nvPr/>
        </p:nvSpPr>
        <p:spPr bwMode="auto">
          <a:xfrm>
            <a:off x="8243888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1" name="Smiley Face 114"/>
          <p:cNvSpPr>
            <a:spLocks noChangeArrowheads="1"/>
          </p:cNvSpPr>
          <p:nvPr/>
        </p:nvSpPr>
        <p:spPr bwMode="auto">
          <a:xfrm>
            <a:off x="900113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2" name="Smiley Face 115"/>
          <p:cNvSpPr>
            <a:spLocks noChangeArrowheads="1"/>
          </p:cNvSpPr>
          <p:nvPr/>
        </p:nvSpPr>
        <p:spPr bwMode="auto">
          <a:xfrm>
            <a:off x="1052513" y="45894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3" name="Smiley Face 116"/>
          <p:cNvSpPr>
            <a:spLocks noChangeArrowheads="1"/>
          </p:cNvSpPr>
          <p:nvPr/>
        </p:nvSpPr>
        <p:spPr bwMode="auto">
          <a:xfrm>
            <a:off x="1187450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4" name="Smiley Face 117"/>
          <p:cNvSpPr>
            <a:spLocks noChangeArrowheads="1"/>
          </p:cNvSpPr>
          <p:nvPr/>
        </p:nvSpPr>
        <p:spPr bwMode="auto">
          <a:xfrm>
            <a:off x="1509713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5" name="Smiley Face 118"/>
          <p:cNvSpPr>
            <a:spLocks noChangeArrowheads="1"/>
          </p:cNvSpPr>
          <p:nvPr/>
        </p:nvSpPr>
        <p:spPr bwMode="auto">
          <a:xfrm>
            <a:off x="1692275" y="46529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6" name="Smiley Face 119"/>
          <p:cNvSpPr>
            <a:spLocks noChangeArrowheads="1"/>
          </p:cNvSpPr>
          <p:nvPr/>
        </p:nvSpPr>
        <p:spPr bwMode="auto">
          <a:xfrm>
            <a:off x="1403350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7" name="Smiley Face 120"/>
          <p:cNvSpPr>
            <a:spLocks noChangeArrowheads="1"/>
          </p:cNvSpPr>
          <p:nvPr/>
        </p:nvSpPr>
        <p:spPr bwMode="auto">
          <a:xfrm>
            <a:off x="755650" y="46529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8" name="Smiley Face 121"/>
          <p:cNvSpPr>
            <a:spLocks noChangeArrowheads="1"/>
          </p:cNvSpPr>
          <p:nvPr/>
        </p:nvSpPr>
        <p:spPr bwMode="auto">
          <a:xfrm>
            <a:off x="1908175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49" name="Smiley Face 122"/>
          <p:cNvSpPr>
            <a:spLocks noChangeArrowheads="1"/>
          </p:cNvSpPr>
          <p:nvPr/>
        </p:nvSpPr>
        <p:spPr bwMode="auto">
          <a:xfrm>
            <a:off x="1979613" y="45815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50" name="Smiley Face 123"/>
          <p:cNvSpPr>
            <a:spLocks noChangeArrowheads="1"/>
          </p:cNvSpPr>
          <p:nvPr/>
        </p:nvSpPr>
        <p:spPr bwMode="auto">
          <a:xfrm>
            <a:off x="684213" y="44370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51" name="Smiley Face 124"/>
          <p:cNvSpPr>
            <a:spLocks noChangeArrowheads="1"/>
          </p:cNvSpPr>
          <p:nvPr/>
        </p:nvSpPr>
        <p:spPr bwMode="auto">
          <a:xfrm>
            <a:off x="2195513" y="42926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52" name="Smiley Face 125"/>
          <p:cNvSpPr>
            <a:spLocks noChangeArrowheads="1"/>
          </p:cNvSpPr>
          <p:nvPr/>
        </p:nvSpPr>
        <p:spPr bwMode="auto">
          <a:xfrm>
            <a:off x="468313" y="43656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53" name="Smiley Face 126"/>
          <p:cNvSpPr>
            <a:spLocks noChangeArrowheads="1"/>
          </p:cNvSpPr>
          <p:nvPr/>
        </p:nvSpPr>
        <p:spPr bwMode="auto">
          <a:xfrm>
            <a:off x="2268538" y="46529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54" name="Smiley Face 127"/>
          <p:cNvSpPr>
            <a:spLocks noChangeArrowheads="1"/>
          </p:cNvSpPr>
          <p:nvPr/>
        </p:nvSpPr>
        <p:spPr bwMode="auto">
          <a:xfrm>
            <a:off x="2339975" y="44370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A9BCD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altLang="en-US">
              <a:ea typeface="MS PGothic" pitchFamily="34" charset="-128"/>
            </a:endParaRPr>
          </a:p>
        </p:txBody>
      </p:sp>
      <p:sp>
        <p:nvSpPr>
          <p:cNvPr id="12355" name="TextBox 54"/>
          <p:cNvSpPr txBox="1">
            <a:spLocks noChangeArrowheads="1"/>
          </p:cNvSpPr>
          <p:nvPr/>
        </p:nvSpPr>
        <p:spPr bwMode="auto">
          <a:xfrm>
            <a:off x="395288" y="5129213"/>
            <a:ext cx="8066087" cy="1036637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2300" b="1" dirty="0">
                <a:solidFill>
                  <a:srgbClr val="FF0000"/>
                </a:solidFill>
                <a:ea typeface="MS PGothic" pitchFamily="34" charset="-128"/>
              </a:rPr>
              <a:t>Technical Skills, Soft Skills, and Entrepreneurship Skills Training, Group Formation, Group</a:t>
            </a:r>
            <a:r>
              <a:rPr lang="en-GB" altLang="en-US" sz="2300" b="1" baseline="0" dirty="0">
                <a:solidFill>
                  <a:srgbClr val="FF0000"/>
                </a:solidFill>
                <a:ea typeface="MS PGothic" pitchFamily="34" charset="-128"/>
              </a:rPr>
              <a:t> </a:t>
            </a:r>
            <a:r>
              <a:rPr lang="en-GB" altLang="en-US" sz="2300" b="1" dirty="0">
                <a:solidFill>
                  <a:srgbClr val="FF0000"/>
                </a:solidFill>
                <a:ea typeface="MS PGothic" pitchFamily="34" charset="-128"/>
              </a:rPr>
              <a:t>Formalization, Access to</a:t>
            </a:r>
            <a:r>
              <a:rPr lang="en-GB" altLang="en-US" sz="2300" b="1" baseline="0" dirty="0">
                <a:solidFill>
                  <a:srgbClr val="FF0000"/>
                </a:solidFill>
                <a:ea typeface="MS PGothic" pitchFamily="34" charset="-128"/>
              </a:rPr>
              <a:t> </a:t>
            </a:r>
            <a:r>
              <a:rPr lang="en-GB" altLang="en-US" sz="2300" b="1" dirty="0">
                <a:solidFill>
                  <a:srgbClr val="FF0000"/>
                </a:solidFill>
                <a:ea typeface="MS PGothic" pitchFamily="34" charset="-128"/>
              </a:rPr>
              <a:t>Information, Access to Finance and Business Development Services,</a:t>
            </a:r>
            <a:r>
              <a:rPr lang="en-GB" altLang="en-US" sz="2300" b="1" baseline="0" dirty="0">
                <a:solidFill>
                  <a:srgbClr val="FF0000"/>
                </a:solidFill>
                <a:ea typeface="MS PGothic" pitchFamily="34" charset="-128"/>
              </a:rPr>
              <a:t> </a:t>
            </a:r>
            <a:r>
              <a:rPr lang="en-GB" altLang="en-US" sz="2300" b="1" dirty="0">
                <a:solidFill>
                  <a:srgbClr val="FF0000"/>
                </a:solidFill>
                <a:ea typeface="MS PGothic" pitchFamily="34" charset="-128"/>
              </a:rPr>
              <a:t>Mentoring...</a:t>
            </a:r>
            <a:endParaRPr lang="en-US" altLang="en-US" sz="2300" b="1" dirty="0">
              <a:solidFill>
                <a:srgbClr val="FF0000"/>
              </a:solidFill>
              <a:ea typeface="MS PGothic" pitchFamily="34" charset="-128"/>
            </a:endParaRPr>
          </a:p>
        </p:txBody>
      </p:sp>
      <p:cxnSp>
        <p:nvCxnSpPr>
          <p:cNvPr id="12356" name="Straight Arrow Connector 112"/>
          <p:cNvCxnSpPr>
            <a:cxnSpLocks noChangeShapeType="1"/>
          </p:cNvCxnSpPr>
          <p:nvPr/>
        </p:nvCxnSpPr>
        <p:spPr bwMode="auto">
          <a:xfrm flipV="1">
            <a:off x="4356100" y="3644900"/>
            <a:ext cx="71438" cy="1484313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2357" name="Straight Arrow Connector 131"/>
          <p:cNvCxnSpPr>
            <a:cxnSpLocks noChangeShapeType="1"/>
          </p:cNvCxnSpPr>
          <p:nvPr/>
        </p:nvCxnSpPr>
        <p:spPr bwMode="auto">
          <a:xfrm flipV="1">
            <a:off x="1476375" y="3644900"/>
            <a:ext cx="71438" cy="1484313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2358" name="Straight Arrow Connector 132"/>
          <p:cNvCxnSpPr>
            <a:cxnSpLocks noChangeShapeType="1"/>
          </p:cNvCxnSpPr>
          <p:nvPr/>
        </p:nvCxnSpPr>
        <p:spPr bwMode="auto">
          <a:xfrm flipV="1">
            <a:off x="7235825" y="3644900"/>
            <a:ext cx="73025" cy="1484313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07" name="Rectangle 7"/>
          <p:cNvSpPr>
            <a:spLocks noChangeArrowheads="1"/>
          </p:cNvSpPr>
          <p:nvPr/>
        </p:nvSpPr>
        <p:spPr bwMode="auto">
          <a:xfrm>
            <a:off x="2057400" y="92075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 </a:t>
            </a: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4000" b="1" kern="0" baseline="0" dirty="0" smtClean="0">
                <a:solidFill>
                  <a:srgbClr val="FFFFFF"/>
                </a:solidFill>
                <a:latin typeface="Calibri" pitchFamily="34" charset="0"/>
                <a:ea typeface="+mj-ea"/>
                <a:cs typeface="Arial" charset="0"/>
              </a:rPr>
              <a:t>Capacity Building</a:t>
            </a:r>
            <a:endParaRPr lang="en-US" sz="4000" b="1" kern="0" baseline="0" dirty="0">
              <a:solidFill>
                <a:srgbClr val="FFFFFF"/>
              </a:solidFill>
              <a:latin typeface="Calibri" pitchFamily="34" charset="0"/>
              <a:ea typeface="+mj-ea"/>
              <a:cs typeface="Arial" charset="0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aseline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7112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47113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47114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pic>
        <p:nvPicPr>
          <p:cNvPr id="47115" name="Picture 12" descr="C:\Users\Robert\Desktop\Back-up\WORK 4 THE WEEK\YEF 2012 (3)\Photos 2\Photos 595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447800"/>
            <a:ext cx="3771900" cy="2662735"/>
          </a:xfrm>
          <a:noFill/>
        </p:spPr>
      </p:pic>
      <p:pic>
        <p:nvPicPr>
          <p:cNvPr id="47116" name="Picture 13" descr="C:\Users\Robert\Desktop\Back-up\WORK 4 THE WEEK\YEF 2012 (3)\Photos 2\Photos 6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14450"/>
            <a:ext cx="38862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8" name="Picture 15" descr="C:\Users\Robert\Desktop\Back-up\WORK 4 THE WEEK\YEF 2012 (3)\Photos 2\Photos 10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48150"/>
            <a:ext cx="39624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C:\Users\Robert\Desktop\Back-up\Photos (Mag)\Awareness 19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54" y="4114800"/>
            <a:ext cx="379464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419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FDB99B6-9BD5-4C3D-8655-49D673BEC11C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 sz="3600" baseline="0">
              <a:solidFill>
                <a:schemeClr val="tx2"/>
              </a:solidFill>
              <a:latin typeface="Candara" pitchFamily="34" charset="0"/>
            </a:endParaRPr>
          </a:p>
        </p:txBody>
      </p:sp>
      <p:sp>
        <p:nvSpPr>
          <p:cNvPr id="18437" name="Rectangle 11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8438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8439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en-US"/>
          </a:p>
        </p:txBody>
      </p:sp>
      <p:sp>
        <p:nvSpPr>
          <p:cNvPr id="18440" name="Rectangle 6"/>
          <p:cNvSpPr txBox="1">
            <a:spLocks noChangeArrowheads="1"/>
          </p:cNvSpPr>
          <p:nvPr/>
        </p:nvSpPr>
        <p:spPr bwMode="auto">
          <a:xfrm>
            <a:off x="457200" y="26035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GB" altLang="en-US" sz="3000" baseline="0">
              <a:solidFill>
                <a:schemeClr val="bg1"/>
              </a:solidFill>
              <a:latin typeface="Candara" pitchFamily="34" charset="0"/>
              <a:ea typeface="MS PGothic" pitchFamily="34" charset="-128"/>
            </a:endParaRPr>
          </a:p>
        </p:txBody>
      </p:sp>
      <p:sp>
        <p:nvSpPr>
          <p:cNvPr id="18441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18442" name="Rectangle 2"/>
          <p:cNvSpPr>
            <a:spLocks noChangeArrowheads="1"/>
          </p:cNvSpPr>
          <p:nvPr/>
        </p:nvSpPr>
        <p:spPr bwMode="auto">
          <a:xfrm>
            <a:off x="179388" y="1484313"/>
            <a:ext cx="8686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endParaRPr lang="en-US" altLang="en-US" baseline="0">
              <a:latin typeface="Candar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altLang="en-US" baseline="0">
              <a:latin typeface="Candara" pitchFamily="34" charset="0"/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3000" kern="0" baseline="0" dirty="0">
                <a:solidFill>
                  <a:schemeClr val="bg1"/>
                </a:solidFill>
                <a:latin typeface="Candara" pitchFamily="34" charset="0"/>
                <a:ea typeface="+mj-ea"/>
                <a:cs typeface="Arial" charset="0"/>
              </a:rPr>
              <a:t>Y2Y Fund Selection Process</a:t>
            </a:r>
            <a:endParaRPr lang="en-US" sz="4400" kern="0" baseline="0" dirty="0">
              <a:solidFill>
                <a:schemeClr val="tx2"/>
              </a:solidFill>
              <a:latin typeface="Candara" pitchFamily="34" charset="0"/>
              <a:ea typeface="+mj-ea"/>
              <a:cs typeface="Arial" charset="0"/>
            </a:endParaRPr>
          </a:p>
        </p:txBody>
      </p:sp>
      <p:sp>
        <p:nvSpPr>
          <p:cNvPr id="18444" name="AutoShape 8"/>
          <p:cNvSpPr>
            <a:spLocks noChangeArrowheads="1"/>
          </p:cNvSpPr>
          <p:nvPr/>
        </p:nvSpPr>
        <p:spPr bwMode="auto">
          <a:xfrm>
            <a:off x="179388" y="5734050"/>
            <a:ext cx="3744912" cy="576263"/>
          </a:xfrm>
          <a:prstGeom prst="roundRect">
            <a:avLst>
              <a:gd name="adj" fmla="val 16667"/>
            </a:avLst>
          </a:prstGeom>
          <a:solidFill>
            <a:srgbClr val="A4C95D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228600" lvl="1" eaLnBrk="1" hangingPunct="1">
              <a:spcBef>
                <a:spcPts val="600"/>
              </a:spcBef>
            </a:pPr>
            <a:r>
              <a:rPr lang="en-US" altLang="en-US" sz="2000" b="1" baseline="0">
                <a:latin typeface="Candara" pitchFamily="34" charset="0"/>
              </a:rPr>
              <a:t>6. Scaling Up &amp; Replication </a:t>
            </a:r>
          </a:p>
        </p:txBody>
      </p:sp>
      <p:sp>
        <p:nvSpPr>
          <p:cNvPr id="18445" name="AutoShape 8"/>
          <p:cNvSpPr>
            <a:spLocks noChangeArrowheads="1"/>
          </p:cNvSpPr>
          <p:nvPr/>
        </p:nvSpPr>
        <p:spPr bwMode="auto">
          <a:xfrm>
            <a:off x="179388" y="4149725"/>
            <a:ext cx="3743325" cy="576263"/>
          </a:xfrm>
          <a:prstGeom prst="roundRect">
            <a:avLst>
              <a:gd name="adj" fmla="val 16667"/>
            </a:avLst>
          </a:prstGeom>
          <a:solidFill>
            <a:srgbClr val="A4C95D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228600" lvl="1" eaLnBrk="1" hangingPunct="1">
              <a:spcBef>
                <a:spcPts val="600"/>
              </a:spcBef>
            </a:pPr>
            <a:r>
              <a:rPr lang="en-US" altLang="en-US" sz="2000" b="1" baseline="0">
                <a:latin typeface="Candara" pitchFamily="34" charset="0"/>
              </a:rPr>
              <a:t>4. Monitoring and Evaluation</a:t>
            </a:r>
          </a:p>
        </p:txBody>
      </p:sp>
      <p:sp>
        <p:nvSpPr>
          <p:cNvPr id="18446" name="AutoShape 5"/>
          <p:cNvSpPr>
            <a:spLocks noChangeArrowheads="1"/>
          </p:cNvSpPr>
          <p:nvPr/>
        </p:nvSpPr>
        <p:spPr bwMode="auto">
          <a:xfrm>
            <a:off x="179388" y="1773238"/>
            <a:ext cx="3744912" cy="576262"/>
          </a:xfrm>
          <a:prstGeom prst="roundRect">
            <a:avLst>
              <a:gd name="adj" fmla="val 16667"/>
            </a:avLst>
          </a:prstGeom>
          <a:solidFill>
            <a:srgbClr val="A4C95D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571500" lvl="1" indent="-342900" eaLnBrk="1" hangingPunct="1"/>
            <a:r>
              <a:rPr lang="en-US" altLang="en-US" sz="2000" b="1" baseline="0">
                <a:latin typeface="Candara" pitchFamily="34" charset="0"/>
              </a:rPr>
              <a:t>1. Launch &amp; Outreach</a:t>
            </a:r>
          </a:p>
        </p:txBody>
      </p:sp>
      <p:sp>
        <p:nvSpPr>
          <p:cNvPr id="18447" name="AutoShape 6"/>
          <p:cNvSpPr>
            <a:spLocks noChangeArrowheads="1"/>
          </p:cNvSpPr>
          <p:nvPr/>
        </p:nvSpPr>
        <p:spPr bwMode="auto">
          <a:xfrm>
            <a:off x="179388" y="2565400"/>
            <a:ext cx="3743325" cy="576263"/>
          </a:xfrm>
          <a:prstGeom prst="roundRect">
            <a:avLst>
              <a:gd name="adj" fmla="val 16667"/>
            </a:avLst>
          </a:prstGeom>
          <a:solidFill>
            <a:srgbClr val="A4C95D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228600" lvl="1" eaLnBrk="1" hangingPunct="1">
              <a:spcBef>
                <a:spcPts val="600"/>
              </a:spcBef>
            </a:pPr>
            <a:r>
              <a:rPr lang="en-US" altLang="en-US" sz="2000" b="1" baseline="0">
                <a:latin typeface="Candara" pitchFamily="34" charset="0"/>
              </a:rPr>
              <a:t>2. Review &amp; Selection</a:t>
            </a:r>
          </a:p>
        </p:txBody>
      </p:sp>
      <p:sp>
        <p:nvSpPr>
          <p:cNvPr id="18448" name="AutoShape 7"/>
          <p:cNvSpPr>
            <a:spLocks noChangeArrowheads="1"/>
          </p:cNvSpPr>
          <p:nvPr/>
        </p:nvSpPr>
        <p:spPr bwMode="auto">
          <a:xfrm>
            <a:off x="179388" y="3357563"/>
            <a:ext cx="3744912" cy="576262"/>
          </a:xfrm>
          <a:prstGeom prst="roundRect">
            <a:avLst>
              <a:gd name="adj" fmla="val 16667"/>
            </a:avLst>
          </a:prstGeom>
          <a:solidFill>
            <a:srgbClr val="A4C95D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228600" lvl="1" eaLnBrk="1" hangingPunct="1">
              <a:spcBef>
                <a:spcPts val="600"/>
              </a:spcBef>
            </a:pPr>
            <a:r>
              <a:rPr lang="en-US" altLang="en-US" sz="2000" b="1" baseline="0">
                <a:latin typeface="Candara" pitchFamily="34" charset="0"/>
              </a:rPr>
              <a:t>3. Implementation</a:t>
            </a:r>
          </a:p>
        </p:txBody>
      </p:sp>
      <p:sp>
        <p:nvSpPr>
          <p:cNvPr id="18449" name="AutoShape 8"/>
          <p:cNvSpPr>
            <a:spLocks noChangeArrowheads="1"/>
          </p:cNvSpPr>
          <p:nvPr/>
        </p:nvSpPr>
        <p:spPr bwMode="auto">
          <a:xfrm>
            <a:off x="179388" y="4941888"/>
            <a:ext cx="3743325" cy="576262"/>
          </a:xfrm>
          <a:prstGeom prst="roundRect">
            <a:avLst>
              <a:gd name="adj" fmla="val 16667"/>
            </a:avLst>
          </a:prstGeom>
          <a:solidFill>
            <a:srgbClr val="A4C95D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228600" lvl="1" eaLnBrk="1" hangingPunct="1">
              <a:spcBef>
                <a:spcPts val="600"/>
              </a:spcBef>
            </a:pPr>
            <a:r>
              <a:rPr lang="en-US" altLang="en-US" sz="2000" b="1" baseline="0">
                <a:latin typeface="Candara" pitchFamily="34" charset="0"/>
              </a:rPr>
              <a:t>5. Sharing &amp; Promotion</a:t>
            </a:r>
          </a:p>
        </p:txBody>
      </p:sp>
      <p:sp>
        <p:nvSpPr>
          <p:cNvPr id="18450" name="AutoShape 10"/>
          <p:cNvSpPr>
            <a:spLocks noChangeArrowheads="1"/>
          </p:cNvSpPr>
          <p:nvPr/>
        </p:nvSpPr>
        <p:spPr bwMode="auto">
          <a:xfrm rot="5400000">
            <a:off x="1436688" y="3756025"/>
            <a:ext cx="5329238" cy="642937"/>
          </a:xfrm>
          <a:prstGeom prst="roundRect">
            <a:avLst>
              <a:gd name="adj" fmla="val 16667"/>
            </a:avLst>
          </a:prstGeom>
          <a:solidFill>
            <a:srgbClr val="00845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z="2000" b="1" baseline="0">
                <a:solidFill>
                  <a:schemeClr val="bg1"/>
                </a:solidFill>
                <a:latin typeface="Candara" pitchFamily="34" charset="0"/>
              </a:rPr>
              <a:t>Capacity Strengthening</a:t>
            </a:r>
          </a:p>
          <a:p>
            <a:pPr algn="ctr"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  <a:p>
            <a:pPr algn="ctr"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  <a:p>
            <a:pPr algn="ctr" eaLnBrk="1" hangingPunct="1"/>
            <a:endParaRPr lang="en-US" altLang="en-US" sz="2000" b="1" baseline="0">
              <a:solidFill>
                <a:schemeClr val="bg1"/>
              </a:solidFill>
              <a:latin typeface="Candara" pitchFamily="34" charset="0"/>
            </a:endParaRPr>
          </a:p>
          <a:p>
            <a:pPr algn="ctr" eaLnBrk="1" hangingPunct="1"/>
            <a:endParaRPr lang="en-US" altLang="en-US" sz="2000" baseline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18451" name="TextBox 3"/>
          <p:cNvSpPr txBox="1">
            <a:spLocks noChangeArrowheads="1"/>
          </p:cNvSpPr>
          <p:nvPr/>
        </p:nvSpPr>
        <p:spPr bwMode="auto">
          <a:xfrm>
            <a:off x="4067175" y="1500188"/>
            <a:ext cx="4752975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Self guiding short proposal form, </a:t>
            </a:r>
            <a:r>
              <a:rPr lang="en-US" altLang="en-US" sz="1800" b="1" baseline="0" dirty="0" smtClean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information note</a:t>
            </a:r>
            <a:endParaRPr lang="en-US" altLang="en-US" sz="1800" b="1" baseline="0" dirty="0">
              <a:solidFill>
                <a:srgbClr val="007D57"/>
              </a:solidFill>
              <a:latin typeface="Candara" pitchFamily="34" charset="0"/>
              <a:ea typeface="MS PGothic" pitchFamily="34" charset="-128"/>
            </a:endParaRP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Project Design and Grant Proposal Writing Workshop 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Technical Assistance in Proposal Writing 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Organizational and Project Management Training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Marketing and Communications Training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Presenting &amp; Showcasing of Projects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Reporting, Monitoring and Evaluation Training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Technical Assistance in Implementing the Projects</a:t>
            </a:r>
          </a:p>
          <a:p>
            <a:pPr lvl="1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1800" b="1" baseline="0" dirty="0">
                <a:solidFill>
                  <a:srgbClr val="007D57"/>
                </a:solidFill>
                <a:latin typeface="Candara" pitchFamily="34" charset="0"/>
                <a:ea typeface="MS PGothic" pitchFamily="34" charset="-128"/>
              </a:rPr>
              <a:t>Knowledge Sharing &amp; Passing</a:t>
            </a:r>
          </a:p>
          <a:p>
            <a:pPr eaLnBrk="1" hangingPunct="1"/>
            <a:endParaRPr lang="en-US" altLang="en-US" dirty="0">
              <a:ea typeface="MS PGothic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Rectangle 7"/>
          <p:cNvSpPr>
            <a:spLocks noChangeArrowheads="1"/>
          </p:cNvSpPr>
          <p:nvPr/>
        </p:nvSpPr>
        <p:spPr bwMode="auto">
          <a:xfrm>
            <a:off x="2057400" y="92075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 </a:t>
            </a: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4000" b="1" kern="0" baseline="0" dirty="0" smtClean="0">
                <a:solidFill>
                  <a:srgbClr val="FFFFFF"/>
                </a:solidFill>
                <a:latin typeface="Calibri" pitchFamily="34" charset="0"/>
                <a:ea typeface="ＭＳ Ｐゴシック"/>
                <a:cs typeface="Arial" charset="0"/>
              </a:rPr>
              <a:t>Implementation</a:t>
            </a:r>
            <a:endParaRPr lang="en-US" sz="4000" b="1" kern="0" baseline="0" dirty="0">
              <a:solidFill>
                <a:srgbClr val="FFFFFF"/>
              </a:solidFill>
              <a:latin typeface="Calibri" pitchFamily="34" charset="0"/>
              <a:ea typeface="ＭＳ Ｐゴシック"/>
              <a:cs typeface="Arial" charset="0"/>
            </a:endParaRP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aseline="0" smtClean="0">
              <a:solidFill>
                <a:srgbClr val="FFFFFF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0968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9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0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0971" name="Picture 3" descr="C:\Users\Robert\Desktop\Back-up\WORK 4 THE WEEK\YEF 2012 (3)\Photos 2\Photos 11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95400"/>
            <a:ext cx="396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2" name="Picture 4" descr="C:\Users\Robert\Desktop\Back-up\WORK 4 THE WEEK\YEF 2012 (3)\Photos 2\Y2Y\Photos 5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4191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3" name="Picture 5" descr="C:\Users\Robert\Desktop\Back-up\WORK 4 THE WEEK\YEF 2012 (3)\Photos 2\Y2Y\Photos 5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038600"/>
            <a:ext cx="3962400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C:\Users\Robert\Desktop\Back-up\Photos (Mag)\Photos 850.jp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225550"/>
            <a:ext cx="4076700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798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title"/>
          </p:nvPr>
        </p:nvSpPr>
        <p:spPr>
          <a:xfrm>
            <a:off x="2057400" y="1314450"/>
            <a:ext cx="7086600" cy="685800"/>
          </a:xfrm>
        </p:spPr>
        <p:txBody>
          <a:bodyPr anchor="t"/>
          <a:lstStyle/>
          <a:p>
            <a:pPr algn="l" eaLnBrk="1" hangingPunct="1"/>
            <a:r>
              <a:rPr lang="en-US" altLang="en-US" sz="3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II I CAPS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Rectangle 7"/>
          <p:cNvSpPr>
            <a:spLocks noChangeArrowheads="1"/>
          </p:cNvSpPr>
          <p:nvPr/>
        </p:nvSpPr>
        <p:spPr bwMode="auto">
          <a:xfrm>
            <a:off x="2057400" y="92075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 </a:t>
            </a: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4000" b="1" kern="0" baseline="0" dirty="0" smtClean="0">
                <a:solidFill>
                  <a:srgbClr val="FFFFFF"/>
                </a:solidFill>
                <a:latin typeface="Calibri" pitchFamily="34" charset="0"/>
                <a:ea typeface="ＭＳ Ｐゴシック"/>
                <a:cs typeface="Arial" charset="0"/>
              </a:rPr>
              <a:t>Reach out</a:t>
            </a:r>
            <a:endParaRPr lang="en-US" sz="4000" b="1" kern="0" baseline="0" dirty="0">
              <a:solidFill>
                <a:srgbClr val="FFFFFF"/>
              </a:solidFill>
              <a:latin typeface="Calibri" pitchFamily="34" charset="0"/>
              <a:ea typeface="ＭＳ Ｐゴシック"/>
              <a:cs typeface="Arial" charset="0"/>
            </a:endParaRP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aseline="0" smtClean="0">
              <a:solidFill>
                <a:srgbClr val="FFFFFF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40968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69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970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532795"/>
              </p:ext>
            </p:extLst>
          </p:nvPr>
        </p:nvGraphicFramePr>
        <p:xfrm>
          <a:off x="251520" y="1314450"/>
          <a:ext cx="8352927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1405079"/>
                <a:gridCol w="2141776"/>
                <a:gridCol w="21417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Window of Funding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Grantee Organ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Direct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Beneficiaries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Amount invested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Innovation &amp; Replication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125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9,667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3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$1.442m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Scaling-up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3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149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Businesses started: 3,069 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Jobs created: 4,922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509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/>
          </p:nvPr>
        </p:nvSpPr>
        <p:spPr>
          <a:xfrm>
            <a:off x="644434" y="539750"/>
            <a:ext cx="7772400" cy="1143000"/>
          </a:xfrm>
        </p:spPr>
        <p:txBody>
          <a:bodyPr anchor="t"/>
          <a:lstStyle/>
          <a:p>
            <a:pPr algn="l" eaLnBrk="1" hangingPunct="1"/>
            <a:r>
              <a:rPr lang="en-US" altLang="en-US" sz="3000" smtClean="0">
                <a:solidFill>
                  <a:schemeClr val="bg1"/>
                </a:solidFill>
                <a:cs typeface="Arial" panose="020B0604020202020204" pitchFamily="34" charset="0"/>
              </a:rPr>
              <a:t>HEADER II I CAPS</a:t>
            </a:r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6550"/>
            <a:ext cx="4038600" cy="499080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b="1" dirty="0" smtClean="0">
                <a:solidFill>
                  <a:prstClr val="black"/>
                </a:solidFill>
                <a:latin typeface="Calibri"/>
              </a:rPr>
              <a:t>Challenges</a:t>
            </a:r>
            <a:endParaRPr lang="en-GB" sz="2700" b="1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Long selection process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Inadequate financial resources </a:t>
            </a:r>
            <a:endParaRPr lang="en-GB" sz="270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Limited implementation capacity; </a:t>
            </a:r>
            <a:endParaRPr lang="en-GB" sz="270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Low involvement of young women;</a:t>
            </a:r>
            <a:endParaRPr lang="en-GB" sz="270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Limited internet access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700" dirty="0" smtClean="0">
                <a:solidFill>
                  <a:prstClr val="black"/>
                </a:solidFill>
                <a:latin typeface="Calibri"/>
              </a:rPr>
              <a:t>Increased population growth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27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06834" y="1606550"/>
            <a:ext cx="4069622" cy="4774778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700" b="1" dirty="0" smtClean="0">
                <a:latin typeface="Calibri" panose="020F0502020204030204" pitchFamily="34" charset="0"/>
              </a:rPr>
              <a:t>Suggestions</a:t>
            </a:r>
            <a:endParaRPr lang="en-US" sz="2700" b="1" dirty="0">
              <a:latin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2700" b="1" dirty="0" smtClean="0">
                <a:latin typeface="Calibri" panose="020F0502020204030204" pitchFamily="34" charset="0"/>
              </a:rPr>
              <a:t>   </a:t>
            </a:r>
            <a:r>
              <a:rPr lang="en-US" sz="2700" dirty="0" smtClean="0">
                <a:latin typeface="Calibri" panose="020F0502020204030204" pitchFamily="34" charset="0"/>
              </a:rPr>
              <a:t>Select</a:t>
            </a:r>
            <a:r>
              <a:rPr lang="en-US" sz="2700" b="1" dirty="0" smtClean="0">
                <a:latin typeface="Calibri" panose="020F0502020204030204" pitchFamily="34" charset="0"/>
              </a:rPr>
              <a:t> </a:t>
            </a:r>
            <a:r>
              <a:rPr lang="en-GB" sz="2700" dirty="0" smtClean="0">
                <a:latin typeface="Calibri" panose="020F0502020204030204" pitchFamily="34" charset="0"/>
              </a:rPr>
              <a:t>local partner</a:t>
            </a:r>
          </a:p>
          <a:p>
            <a:pPr marL="0" indent="0">
              <a:buNone/>
              <a:defRPr/>
            </a:pPr>
            <a:r>
              <a:rPr lang="en-GB" sz="2700" dirty="0">
                <a:latin typeface="Calibri" panose="020F0502020204030204" pitchFamily="34" charset="0"/>
              </a:rPr>
              <a:t> </a:t>
            </a:r>
            <a:r>
              <a:rPr lang="en-GB" sz="2700" dirty="0" smtClean="0">
                <a:latin typeface="Calibri" panose="020F0502020204030204" pitchFamily="34" charset="0"/>
              </a:rPr>
              <a:t> Increased resource mobilization</a:t>
            </a:r>
          </a:p>
          <a:p>
            <a:pPr marL="0" indent="0">
              <a:buNone/>
              <a:defRPr/>
            </a:pPr>
            <a:r>
              <a:rPr lang="en-GB" sz="2700" dirty="0" smtClean="0">
                <a:latin typeface="Calibri" panose="020F0502020204030204" pitchFamily="34" charset="0"/>
              </a:rPr>
              <a:t>  Provide capacity building/strengthening</a:t>
            </a:r>
            <a:endParaRPr lang="en-GB" sz="2700" dirty="0"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GB" sz="2700" dirty="0" smtClean="0">
                <a:latin typeface="Calibri" panose="020F0502020204030204" pitchFamily="34" charset="0"/>
              </a:rPr>
              <a:t>Introduce themes for  young women</a:t>
            </a:r>
            <a:endParaRPr lang="en-GB" sz="2700" dirty="0"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GB" sz="2700" dirty="0" smtClean="0">
                <a:latin typeface="Calibri" panose="020F0502020204030204" pitchFamily="34" charset="0"/>
              </a:rPr>
              <a:t>Involve other stakeholders</a:t>
            </a:r>
          </a:p>
          <a:p>
            <a:pPr marL="0" indent="0">
              <a:buNone/>
              <a:defRPr/>
            </a:pPr>
            <a:r>
              <a:rPr lang="en-GB" sz="2400" dirty="0" smtClean="0"/>
              <a:t>  Sensitization about family planning</a:t>
            </a:r>
            <a:endParaRPr lang="en-GB" sz="2400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sz="2700" dirty="0">
              <a:latin typeface="Calibri" panose="020F0502020204030204" pitchFamily="34" charset="0"/>
            </a:endParaRP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2057400" y="920750"/>
            <a:ext cx="708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I </a:t>
            </a: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0" y="152400"/>
            <a:ext cx="7543800" cy="1066800"/>
          </a:xfrm>
          <a:prstGeom prst="rect">
            <a:avLst/>
          </a:prstGeom>
          <a:solidFill>
            <a:srgbClr val="00845F"/>
          </a:solidFill>
          <a:ln w="9525">
            <a:solidFill>
              <a:srgbClr val="007D57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Akzidenz Grotesk BE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457200" y="609600"/>
            <a:ext cx="7086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4000" b="1" kern="0" baseline="0" dirty="0" smtClean="0">
                <a:solidFill>
                  <a:srgbClr val="FFFFFF"/>
                </a:solidFill>
                <a:latin typeface="Calibri" pitchFamily="34" charset="0"/>
                <a:ea typeface="+mj-ea"/>
                <a:cs typeface="Arial" charset="0"/>
              </a:rPr>
              <a:t>Challenges/Suggestions</a:t>
            </a:r>
            <a:endParaRPr lang="en-US" sz="4000" b="1" kern="0" baseline="0" dirty="0">
              <a:solidFill>
                <a:srgbClr val="FFFFFF"/>
              </a:solidFill>
              <a:latin typeface="Calibri" pitchFamily="34" charset="0"/>
              <a:ea typeface="+mj-ea"/>
              <a:cs typeface="Arial" charset="0"/>
            </a:endParaRP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457200" y="228600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aseline="0">
              <a:solidFill>
                <a:schemeClr val="bg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</p:txBody>
      </p:sp>
      <p:sp>
        <p:nvSpPr>
          <p:cNvPr id="31753" name="Rectangle 9"/>
          <p:cNvSpPr>
            <a:spLocks noChangeAspect="1"/>
          </p:cNvSpPr>
          <p:nvPr/>
        </p:nvSpPr>
        <p:spPr bwMode="auto">
          <a:xfrm>
            <a:off x="6934200" y="5334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31754" name="Rectangle 12"/>
          <p:cNvSpPr>
            <a:spLocks noChangeAspect="1"/>
          </p:cNvSpPr>
          <p:nvPr/>
        </p:nvSpPr>
        <p:spPr bwMode="auto">
          <a:xfrm>
            <a:off x="6781800" y="2286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31755" name="Rectangle 13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CA" altLang="en-US" sz="2400">
              <a:latin typeface="Arial" panose="020B0604020202020204" pitchFamily="34" charset="0"/>
            </a:endParaRPr>
          </a:p>
        </p:txBody>
      </p:sp>
      <p:sp>
        <p:nvSpPr>
          <p:cNvPr id="4" name="Right Arrow 3"/>
          <p:cNvSpPr/>
          <p:nvPr/>
        </p:nvSpPr>
        <p:spPr bwMode="auto">
          <a:xfrm>
            <a:off x="4048982" y="2219605"/>
            <a:ext cx="818194" cy="27329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3911378" y="2691717"/>
            <a:ext cx="818194" cy="26053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4304764" y="3638054"/>
            <a:ext cx="551104" cy="24491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5" name="Right Arrow 14"/>
          <p:cNvSpPr/>
          <p:nvPr/>
        </p:nvSpPr>
        <p:spPr bwMode="auto">
          <a:xfrm>
            <a:off x="3773430" y="4568769"/>
            <a:ext cx="833404" cy="28599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4139290" y="5477106"/>
            <a:ext cx="551104" cy="24491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7" name="Right Arrow 16"/>
          <p:cNvSpPr/>
          <p:nvPr/>
        </p:nvSpPr>
        <p:spPr bwMode="auto">
          <a:xfrm>
            <a:off x="3832519" y="5897088"/>
            <a:ext cx="944490" cy="31544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6853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3349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600" b="1" dirty="0" smtClean="0"/>
              <a:t>Successful implementation strategies</a:t>
            </a:r>
            <a:r>
              <a:rPr lang="en-US" sz="3600" dirty="0"/>
              <a:t> 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8388"/>
            <a:ext cx="8229600" cy="5287962"/>
          </a:xfrm>
        </p:spPr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The competitive grantee selection process</a:t>
            </a:r>
          </a:p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Training/capacity building of project managers and accountants</a:t>
            </a:r>
          </a:p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Engagement of social partners and local leaders</a:t>
            </a:r>
          </a:p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Regular monitoring with effective tools and systems</a:t>
            </a:r>
          </a:p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Openness and non-policing approach to grantees</a:t>
            </a:r>
          </a:p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Consistent and clear </a:t>
            </a:r>
          </a:p>
          <a:p>
            <a:pPr marL="0" indent="0">
              <a:buFontTx/>
              <a:buNone/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    communication</a:t>
            </a:r>
          </a:p>
          <a:p>
            <a:pPr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Beneficiary engagement </a:t>
            </a:r>
          </a:p>
          <a:p>
            <a:pPr marL="0" indent="0">
              <a:buFontTx/>
              <a:buNone/>
              <a:defRPr/>
            </a:pPr>
            <a:r>
              <a:rPr lang="en-GB" sz="7400" dirty="0" smtClean="0">
                <a:latin typeface="Calibri" panose="020F0502020204030204" pitchFamily="34" charset="0"/>
              </a:rPr>
              <a:t>     and co-operation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kzidenz Grotesk BE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DADF1D-3310-4295-B542-3FE6D87C085E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pic>
        <p:nvPicPr>
          <p:cNvPr id="3482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77071"/>
            <a:ext cx="4464496" cy="2892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563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81941"/>
            <a:ext cx="6858000" cy="751718"/>
          </a:xfrm>
        </p:spPr>
        <p:txBody>
          <a:bodyPr/>
          <a:lstStyle/>
          <a:p>
            <a:r>
              <a:rPr lang="en-US" b="1" dirty="0" smtClean="0"/>
              <a:t>Y2Y Fund Model</a:t>
            </a:r>
            <a:endParaRPr lang="en-US" b="1" dirty="0"/>
          </a:p>
        </p:txBody>
      </p:sp>
      <p:pic>
        <p:nvPicPr>
          <p:cNvPr id="4" name="Hope and Peace_xv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5836" y="1875560"/>
            <a:ext cx="4852556" cy="363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45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555901-4098-45D6-9710-B4553BE6A188}" type="slidenum">
              <a:rPr lang="en-US" altLang="zh-CN" smtClean="0"/>
              <a:pPr/>
              <a:t>22</a:t>
            </a:fld>
            <a:endParaRPr lang="en-US" altLang="zh-CN" smtClean="0"/>
          </a:p>
        </p:txBody>
      </p:sp>
      <p:sp>
        <p:nvSpPr>
          <p:cNvPr id="87043" name="Rectangle 7"/>
          <p:cNvSpPr>
            <a:spLocks noChangeArrowheads="1"/>
          </p:cNvSpPr>
          <p:nvPr/>
        </p:nvSpPr>
        <p:spPr bwMode="auto">
          <a:xfrm>
            <a:off x="0" y="2314576"/>
            <a:ext cx="9144000" cy="3274664"/>
          </a:xfrm>
          <a:prstGeom prst="rect">
            <a:avLst/>
          </a:prstGeom>
          <a:solidFill>
            <a:srgbClr val="A4C95D"/>
          </a:solidFill>
          <a:ln w="9525">
            <a:solidFill>
              <a:srgbClr val="A4C95D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latin typeface="Akzidenz Grotesk BE"/>
              <a:ea typeface="MS PGothic" pitchFamily="34" charset="-128"/>
            </a:endParaRPr>
          </a:p>
        </p:txBody>
      </p:sp>
      <p:sp>
        <p:nvSpPr>
          <p:cNvPr id="87044" name="Rectangle 2"/>
          <p:cNvSpPr>
            <a:spLocks noChangeArrowheads="1"/>
          </p:cNvSpPr>
          <p:nvPr/>
        </p:nvSpPr>
        <p:spPr bwMode="auto">
          <a:xfrm>
            <a:off x="0" y="2819400"/>
            <a:ext cx="9180513" cy="2057400"/>
          </a:xfrm>
          <a:prstGeom prst="rect">
            <a:avLst/>
          </a:prstGeom>
          <a:solidFill>
            <a:srgbClr val="00845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latin typeface="Akzidenz Grotesk BE"/>
              <a:ea typeface="MS PGothic" pitchFamily="34" charset="-128"/>
            </a:endParaRPr>
          </a:p>
        </p:txBody>
      </p:sp>
      <p:sp>
        <p:nvSpPr>
          <p:cNvPr id="87045" name="Title 7"/>
          <p:cNvSpPr>
            <a:spLocks noGrp="1"/>
          </p:cNvSpPr>
          <p:nvPr>
            <p:ph type="ctrTitle"/>
          </p:nvPr>
        </p:nvSpPr>
        <p:spPr>
          <a:xfrm>
            <a:off x="685800" y="3140968"/>
            <a:ext cx="7772400" cy="1997770"/>
          </a:xfrm>
        </p:spPr>
        <p:txBody>
          <a:bodyPr/>
          <a:lstStyle/>
          <a:p>
            <a:pPr eaLnBrk="1" hangingPunct="1"/>
            <a:r>
              <a:rPr lang="en-GB" altLang="zh-CN" b="1" i="1" dirty="0" smtClean="0">
                <a:solidFill>
                  <a:schemeClr val="tx1"/>
                </a:solidFill>
                <a:latin typeface="Candara" pitchFamily="34" charset="0"/>
              </a:rPr>
              <a:t>Thank </a:t>
            </a:r>
            <a:r>
              <a:rPr lang="en-GB" altLang="zh-CN" b="1" i="1" dirty="0" smtClean="0">
                <a:solidFill>
                  <a:schemeClr val="tx1"/>
                </a:solidFill>
                <a:latin typeface="Candara" pitchFamily="34" charset="0"/>
              </a:rPr>
              <a:t>You/ Asante </a:t>
            </a:r>
            <a:r>
              <a:rPr lang="en-GB" altLang="zh-CN" b="1" i="1" dirty="0" err="1" smtClean="0">
                <a:solidFill>
                  <a:schemeClr val="tx1"/>
                </a:solidFill>
                <a:latin typeface="Candara" pitchFamily="34" charset="0"/>
              </a:rPr>
              <a:t>sana</a:t>
            </a:r>
            <a:r>
              <a:rPr lang="en-GB" altLang="zh-CN" b="1" i="1" dirty="0" smtClean="0">
                <a:solidFill>
                  <a:schemeClr val="tx1"/>
                </a:solidFill>
                <a:latin typeface="Candara" pitchFamily="34" charset="0"/>
              </a:rPr>
              <a:t>!</a:t>
            </a:r>
            <a:endParaRPr lang="en-CA" altLang="zh-CN" b="1" i="1" dirty="0" smtClean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87047" name="TextBox 9"/>
          <p:cNvSpPr txBox="1">
            <a:spLocks noChangeArrowheads="1"/>
          </p:cNvSpPr>
          <p:nvPr/>
        </p:nvSpPr>
        <p:spPr bwMode="auto">
          <a:xfrm>
            <a:off x="6248400" y="4800600"/>
            <a:ext cx="2895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 altLang="zh-CN" b="1">
                <a:solidFill>
                  <a:srgbClr val="007A60"/>
                </a:solidFill>
                <a:latin typeface="Candara" pitchFamily="34" charset="0"/>
                <a:ea typeface="MS PGothic" pitchFamily="34" charset="-128"/>
              </a:rPr>
              <a:t>www. yefafrica.org</a:t>
            </a:r>
            <a:endParaRPr lang="en-CA" altLang="zh-CN" b="1">
              <a:solidFill>
                <a:srgbClr val="007A60"/>
              </a:solidFill>
              <a:latin typeface="Candara" pitchFamily="34" charset="0"/>
              <a:ea typeface="MS PGothic" pitchFamily="34" charset="-128"/>
            </a:endParaRPr>
          </a:p>
        </p:txBody>
      </p:sp>
      <p:pic>
        <p:nvPicPr>
          <p:cNvPr id="87048" name="Picture 6" descr="ILO 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81001"/>
            <a:ext cx="1869976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0" name="Rectangle 12"/>
          <p:cNvSpPr>
            <a:spLocks noChangeAspect="1"/>
          </p:cNvSpPr>
          <p:nvPr/>
        </p:nvSpPr>
        <p:spPr bwMode="auto">
          <a:xfrm>
            <a:off x="6629400" y="381000"/>
            <a:ext cx="457200" cy="457200"/>
          </a:xfrm>
          <a:prstGeom prst="rect">
            <a:avLst/>
          </a:prstGeom>
          <a:noFill/>
          <a:ln w="1587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  <p:sp>
        <p:nvSpPr>
          <p:cNvPr id="87051" name="Rectangle 13"/>
          <p:cNvSpPr>
            <a:spLocks noChangeAspect="1"/>
          </p:cNvSpPr>
          <p:nvPr/>
        </p:nvSpPr>
        <p:spPr bwMode="auto">
          <a:xfrm>
            <a:off x="7467600" y="990600"/>
            <a:ext cx="1143000" cy="1143000"/>
          </a:xfrm>
          <a:prstGeom prst="rect">
            <a:avLst/>
          </a:prstGeom>
          <a:noFill/>
          <a:ln w="25400" algn="ctr">
            <a:solidFill>
              <a:srgbClr val="A4C95D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  <p:sp>
        <p:nvSpPr>
          <p:cNvPr id="87052" name="Rectangle 14"/>
          <p:cNvSpPr>
            <a:spLocks noChangeAspect="1"/>
          </p:cNvSpPr>
          <p:nvPr/>
        </p:nvSpPr>
        <p:spPr bwMode="auto">
          <a:xfrm>
            <a:off x="7086600" y="228600"/>
            <a:ext cx="1143000" cy="1143000"/>
          </a:xfrm>
          <a:prstGeom prst="rect">
            <a:avLst/>
          </a:prstGeom>
          <a:noFill/>
          <a:ln w="25400" algn="ctr">
            <a:solidFill>
              <a:srgbClr val="215787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  <p:sp>
        <p:nvSpPr>
          <p:cNvPr id="87053" name="Rectangle 15"/>
          <p:cNvSpPr>
            <a:spLocks noChangeAspect="1"/>
          </p:cNvSpPr>
          <p:nvPr/>
        </p:nvSpPr>
        <p:spPr bwMode="auto">
          <a:xfrm>
            <a:off x="6705600" y="714375"/>
            <a:ext cx="1143000" cy="1143000"/>
          </a:xfrm>
          <a:prstGeom prst="rect">
            <a:avLst/>
          </a:prstGeom>
          <a:noFill/>
          <a:ln w="25400" algn="ctr">
            <a:solidFill>
              <a:srgbClr val="007D57"/>
            </a:solidFill>
            <a:round/>
            <a:headEnd/>
            <a:tailEnd/>
          </a:ln>
        </p:spPr>
        <p:txBody>
          <a:bodyPr/>
          <a:lstStyle/>
          <a:p>
            <a:endParaRPr lang="en-CA" altLang="zh-CN">
              <a:ea typeface="MS PGothic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00000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YEF PowerPoint 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ＭＳ Ｐゴシック" pitchFamily="-111" charset="-128"/>
            <a:cs typeface="ＭＳ Ｐゴシック" pitchFamily="-11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Ppt0000001</Template>
  <TotalTime>9474</TotalTime>
  <Words>1094</Words>
  <Application>Microsoft Office PowerPoint</Application>
  <PresentationFormat>On-screen Show (4:3)</PresentationFormat>
  <Paragraphs>329</Paragraphs>
  <Slides>22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ＭＳ Ｐゴシック</vt:lpstr>
      <vt:lpstr>ＭＳ Ｐゴシック</vt:lpstr>
      <vt:lpstr>宋体</vt:lpstr>
      <vt:lpstr>Akzidenz Grotesk BE</vt:lpstr>
      <vt:lpstr>Arial</vt:lpstr>
      <vt:lpstr>Calibri</vt:lpstr>
      <vt:lpstr>Candara</vt:lpstr>
      <vt:lpstr>Century Gothic</vt:lpstr>
      <vt:lpstr>Times New Roman</vt:lpstr>
      <vt:lpstr>Ppt0000001</vt:lpstr>
      <vt:lpstr>YEF PowerPoint Template</vt:lpstr>
      <vt:lpstr>TITLE</vt:lpstr>
      <vt:lpstr>HEADER II I CAPS</vt:lpstr>
      <vt:lpstr>HEADER II I CAPS</vt:lpstr>
      <vt:lpstr>HEADER II I CAPS</vt:lpstr>
      <vt:lpstr>HEADER II I CAPS</vt:lpstr>
      <vt:lpstr>HEADER II I CAPS</vt:lpstr>
      <vt:lpstr>HEADER II I CAPS</vt:lpstr>
      <vt:lpstr>HEADER II I CAPS</vt:lpstr>
      <vt:lpstr>TITLE</vt:lpstr>
      <vt:lpstr>PowerPoint Presentation</vt:lpstr>
      <vt:lpstr>PowerPoint Presentation</vt:lpstr>
      <vt:lpstr>HEADER II I CAPS</vt:lpstr>
      <vt:lpstr>PowerPoint Presentation</vt:lpstr>
      <vt:lpstr>PowerPoint Presentation</vt:lpstr>
      <vt:lpstr>HEADER II I CAPS</vt:lpstr>
      <vt:lpstr>PowerPoint Presentation</vt:lpstr>
      <vt:lpstr>HEADER II I CAPS</vt:lpstr>
      <vt:lpstr>HEADER II I CAPS</vt:lpstr>
      <vt:lpstr>HEADER II I CAPS</vt:lpstr>
      <vt:lpstr>Successful implementation strategies    </vt:lpstr>
      <vt:lpstr>Y2Y Fund Model</vt:lpstr>
      <vt:lpstr>Thank You/ Asante sana!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dyring</dc:creator>
  <cp:lastModifiedBy>mawanda</cp:lastModifiedBy>
  <cp:revision>538</cp:revision>
  <dcterms:created xsi:type="dcterms:W3CDTF">2011-04-11T09:55:38Z</dcterms:created>
  <dcterms:modified xsi:type="dcterms:W3CDTF">2015-07-20T10:34:01Z</dcterms:modified>
</cp:coreProperties>
</file>