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diagrams/colors1.xml" ContentType="application/vnd.openxmlformats-officedocument.drawingml.diagramColors+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258" r:id="rId4"/>
    <p:sldId id="259" r:id="rId5"/>
    <p:sldId id="260" r:id="rId6"/>
    <p:sldId id="261" r:id="rId7"/>
    <p:sldId id="262" r:id="rId8"/>
    <p:sldId id="268" r:id="rId9"/>
    <p:sldId id="263" r:id="rId10"/>
    <p:sldId id="264" r:id="rId11"/>
    <p:sldId id="265" r:id="rId12"/>
    <p:sldId id="266" r:id="rId13"/>
    <p:sldId id="267"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varScale="1">
        <p:scale>
          <a:sx n="75" d="100"/>
          <a:sy n="75" d="100"/>
        </p:scale>
        <p:origin x="-1014"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3FFBDE-2FE2-40A3-B673-D410898D9776}"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en-GB"/>
        </a:p>
      </dgm:t>
    </dgm:pt>
    <dgm:pt modelId="{FCC90557-AB82-4C18-887C-07EC77AA3738}">
      <dgm:prSet phldrT="[Text]"/>
      <dgm:spPr/>
      <dgm:t>
        <a:bodyPr/>
        <a:lstStyle/>
        <a:p>
          <a:r>
            <a:rPr lang="en-GB" dirty="0" smtClean="0"/>
            <a:t>MES I</a:t>
          </a:r>
          <a:endParaRPr lang="en-GB" dirty="0"/>
        </a:p>
      </dgm:t>
    </dgm:pt>
    <dgm:pt modelId="{8BA8F098-7655-4523-9796-8FBB8EBC40D9}" type="parTrans" cxnId="{1ED9A9BC-58F5-4B3C-800F-F44AC8F14EC7}">
      <dgm:prSet/>
      <dgm:spPr/>
      <dgm:t>
        <a:bodyPr/>
        <a:lstStyle/>
        <a:p>
          <a:endParaRPr lang="en-GB"/>
        </a:p>
      </dgm:t>
    </dgm:pt>
    <dgm:pt modelId="{224142A6-C06A-46BD-9F17-13274CA86EAC}" type="sibTrans" cxnId="{1ED9A9BC-58F5-4B3C-800F-F44AC8F14EC7}">
      <dgm:prSet/>
      <dgm:spPr/>
      <dgm:t>
        <a:bodyPr/>
        <a:lstStyle/>
        <a:p>
          <a:endParaRPr lang="en-GB"/>
        </a:p>
      </dgm:t>
    </dgm:pt>
    <dgm:pt modelId="{1C69E887-35F6-4A5A-B55D-45337011D879}">
      <dgm:prSet phldrT="[Text]"/>
      <dgm:spPr/>
      <dgm:t>
        <a:bodyPr/>
        <a:lstStyle/>
        <a:p>
          <a:r>
            <a:rPr lang="en-GB" dirty="0" smtClean="0"/>
            <a:t>Basic entry levels skills to labour market (could entail basic automotive repairs. </a:t>
          </a:r>
          <a:endParaRPr lang="en-GB" dirty="0"/>
        </a:p>
      </dgm:t>
    </dgm:pt>
    <dgm:pt modelId="{195154B1-AFB6-41C9-9EFC-16C32A040792}" type="parTrans" cxnId="{A81A0049-E991-414B-92C7-DC23FD7C8DA3}">
      <dgm:prSet/>
      <dgm:spPr/>
      <dgm:t>
        <a:bodyPr/>
        <a:lstStyle/>
        <a:p>
          <a:endParaRPr lang="en-GB"/>
        </a:p>
      </dgm:t>
    </dgm:pt>
    <dgm:pt modelId="{8921A10E-6FB9-42CC-B589-345BE2466611}" type="sibTrans" cxnId="{A81A0049-E991-414B-92C7-DC23FD7C8DA3}">
      <dgm:prSet/>
      <dgm:spPr/>
      <dgm:t>
        <a:bodyPr/>
        <a:lstStyle/>
        <a:p>
          <a:endParaRPr lang="en-GB"/>
        </a:p>
      </dgm:t>
    </dgm:pt>
    <dgm:pt modelId="{068C56A2-208D-47C0-A313-CD2206B958ED}">
      <dgm:prSet phldrT="[Text]"/>
      <dgm:spPr/>
      <dgm:t>
        <a:bodyPr/>
        <a:lstStyle/>
        <a:p>
          <a:r>
            <a:rPr lang="en-GB" dirty="0" smtClean="0"/>
            <a:t>MES II</a:t>
          </a:r>
          <a:endParaRPr lang="en-GB" dirty="0"/>
        </a:p>
      </dgm:t>
    </dgm:pt>
    <dgm:pt modelId="{A9BB5C1F-BF65-492F-A528-93EF048F9FF3}" type="parTrans" cxnId="{7A0B97C8-9FC1-4DB5-9F5F-6B28067A7D0E}">
      <dgm:prSet/>
      <dgm:spPr/>
      <dgm:t>
        <a:bodyPr/>
        <a:lstStyle/>
        <a:p>
          <a:endParaRPr lang="en-GB"/>
        </a:p>
      </dgm:t>
    </dgm:pt>
    <dgm:pt modelId="{2BB4D747-2F13-4F24-840F-AB80217C2203}" type="sibTrans" cxnId="{7A0B97C8-9FC1-4DB5-9F5F-6B28067A7D0E}">
      <dgm:prSet/>
      <dgm:spPr/>
      <dgm:t>
        <a:bodyPr/>
        <a:lstStyle/>
        <a:p>
          <a:endParaRPr lang="en-GB"/>
        </a:p>
      </dgm:t>
    </dgm:pt>
    <dgm:pt modelId="{E492B4EA-C505-4B20-A615-78A6366D18D4}">
      <dgm:prSet phldrT="[Text]"/>
      <dgm:spPr/>
      <dgm:t>
        <a:bodyPr/>
        <a:lstStyle/>
        <a:p>
          <a:r>
            <a:rPr lang="en-GB" dirty="0" smtClean="0"/>
            <a:t>Specialised skills (entails specific competency in specific areas e.g. roofing and ceiling) </a:t>
          </a:r>
          <a:endParaRPr lang="en-GB" dirty="0"/>
        </a:p>
      </dgm:t>
    </dgm:pt>
    <dgm:pt modelId="{90B006B4-6F63-4943-BF43-9C193F2C1B66}" type="parTrans" cxnId="{8A2DFA04-C7A4-4F6A-A291-8A0BADD67ECC}">
      <dgm:prSet/>
      <dgm:spPr/>
      <dgm:t>
        <a:bodyPr/>
        <a:lstStyle/>
        <a:p>
          <a:endParaRPr lang="en-GB"/>
        </a:p>
      </dgm:t>
    </dgm:pt>
    <dgm:pt modelId="{6E1A3107-66D5-415D-99CE-398FB7ABED9A}" type="sibTrans" cxnId="{8A2DFA04-C7A4-4F6A-A291-8A0BADD67ECC}">
      <dgm:prSet/>
      <dgm:spPr/>
      <dgm:t>
        <a:bodyPr/>
        <a:lstStyle/>
        <a:p>
          <a:endParaRPr lang="en-GB"/>
        </a:p>
      </dgm:t>
    </dgm:pt>
    <dgm:pt modelId="{15D01A20-03EB-49B0-82BB-A22E916D82A2}">
      <dgm:prSet phldrT="[Text]"/>
      <dgm:spPr/>
      <dgm:t>
        <a:bodyPr/>
        <a:lstStyle/>
        <a:p>
          <a:r>
            <a:rPr lang="en-GB" dirty="0" smtClean="0"/>
            <a:t>MES III</a:t>
          </a:r>
          <a:endParaRPr lang="en-GB" dirty="0"/>
        </a:p>
      </dgm:t>
    </dgm:pt>
    <dgm:pt modelId="{D0F0CE3F-C227-49EF-911D-6EDB08EB5E54}" type="parTrans" cxnId="{2FFA7AE1-A98B-48E8-BCAB-CBB9054DF14C}">
      <dgm:prSet/>
      <dgm:spPr/>
      <dgm:t>
        <a:bodyPr/>
        <a:lstStyle/>
        <a:p>
          <a:endParaRPr lang="en-GB"/>
        </a:p>
      </dgm:t>
    </dgm:pt>
    <dgm:pt modelId="{4CA6001A-C58B-4417-9E0A-8BF26C332E03}" type="sibTrans" cxnId="{2FFA7AE1-A98B-48E8-BCAB-CBB9054DF14C}">
      <dgm:prSet/>
      <dgm:spPr/>
      <dgm:t>
        <a:bodyPr/>
        <a:lstStyle/>
        <a:p>
          <a:endParaRPr lang="en-GB"/>
        </a:p>
      </dgm:t>
    </dgm:pt>
    <dgm:pt modelId="{6B8C7A23-6B11-4F62-8E74-1BFD55DB91D6}">
      <dgm:prSet phldrT="[Text]"/>
      <dgm:spPr/>
      <dgm:t>
        <a:bodyPr/>
        <a:lstStyle/>
        <a:p>
          <a:r>
            <a:rPr lang="en-GB" dirty="0" smtClean="0"/>
            <a:t>Supervisory and managerial skills –master craftsperson</a:t>
          </a:r>
        </a:p>
        <a:p>
          <a:r>
            <a:rPr lang="en-GB" dirty="0" smtClean="0"/>
            <a:t>Managing a contract or a workshop  </a:t>
          </a:r>
          <a:endParaRPr lang="en-GB" dirty="0"/>
        </a:p>
      </dgm:t>
    </dgm:pt>
    <dgm:pt modelId="{841A38DE-81D4-43B4-ABC7-999ABDA4DFFE}" type="parTrans" cxnId="{105F2328-E993-4BDF-8956-ED7973D7E84D}">
      <dgm:prSet/>
      <dgm:spPr/>
      <dgm:t>
        <a:bodyPr/>
        <a:lstStyle/>
        <a:p>
          <a:endParaRPr lang="en-GB"/>
        </a:p>
      </dgm:t>
    </dgm:pt>
    <dgm:pt modelId="{1FAD2D64-33A3-439F-961A-FF2927683973}" type="sibTrans" cxnId="{105F2328-E993-4BDF-8956-ED7973D7E84D}">
      <dgm:prSet/>
      <dgm:spPr/>
      <dgm:t>
        <a:bodyPr/>
        <a:lstStyle/>
        <a:p>
          <a:endParaRPr lang="en-GB"/>
        </a:p>
      </dgm:t>
    </dgm:pt>
    <dgm:pt modelId="{45F535D0-6039-4DEC-96BA-3480B960E04A}" type="pres">
      <dgm:prSet presAssocID="{D63FFBDE-2FE2-40A3-B673-D410898D9776}" presName="Name0" presStyleCnt="0">
        <dgm:presLayoutVars>
          <dgm:chMax val="5"/>
          <dgm:chPref val="5"/>
          <dgm:dir/>
          <dgm:animLvl val="lvl"/>
        </dgm:presLayoutVars>
      </dgm:prSet>
      <dgm:spPr/>
      <dgm:t>
        <a:bodyPr/>
        <a:lstStyle/>
        <a:p>
          <a:endParaRPr lang="en-GB"/>
        </a:p>
      </dgm:t>
    </dgm:pt>
    <dgm:pt modelId="{F4762ED7-A73C-456F-BEFE-F7EA38B58F12}" type="pres">
      <dgm:prSet presAssocID="{FCC90557-AB82-4C18-887C-07EC77AA3738}" presName="parentText1" presStyleLbl="node1" presStyleIdx="0" presStyleCnt="3">
        <dgm:presLayoutVars>
          <dgm:chMax/>
          <dgm:chPref val="3"/>
          <dgm:bulletEnabled val="1"/>
        </dgm:presLayoutVars>
      </dgm:prSet>
      <dgm:spPr/>
      <dgm:t>
        <a:bodyPr/>
        <a:lstStyle/>
        <a:p>
          <a:endParaRPr lang="en-GB"/>
        </a:p>
      </dgm:t>
    </dgm:pt>
    <dgm:pt modelId="{4F893008-760A-42B8-966B-736716E83571}" type="pres">
      <dgm:prSet presAssocID="{FCC90557-AB82-4C18-887C-07EC77AA3738}" presName="childText1" presStyleLbl="solidAlignAcc1" presStyleIdx="0" presStyleCnt="3">
        <dgm:presLayoutVars>
          <dgm:chMax val="0"/>
          <dgm:chPref val="0"/>
          <dgm:bulletEnabled val="1"/>
        </dgm:presLayoutVars>
      </dgm:prSet>
      <dgm:spPr/>
      <dgm:t>
        <a:bodyPr/>
        <a:lstStyle/>
        <a:p>
          <a:endParaRPr lang="en-GB"/>
        </a:p>
      </dgm:t>
    </dgm:pt>
    <dgm:pt modelId="{B616926E-8E02-44A6-91ED-B514968196FE}" type="pres">
      <dgm:prSet presAssocID="{068C56A2-208D-47C0-A313-CD2206B958ED}" presName="parentText2" presStyleLbl="node1" presStyleIdx="1" presStyleCnt="3">
        <dgm:presLayoutVars>
          <dgm:chMax/>
          <dgm:chPref val="3"/>
          <dgm:bulletEnabled val="1"/>
        </dgm:presLayoutVars>
      </dgm:prSet>
      <dgm:spPr/>
      <dgm:t>
        <a:bodyPr/>
        <a:lstStyle/>
        <a:p>
          <a:endParaRPr lang="en-GB"/>
        </a:p>
      </dgm:t>
    </dgm:pt>
    <dgm:pt modelId="{AC928B1A-81A5-4EBB-8E74-37252FAD964E}" type="pres">
      <dgm:prSet presAssocID="{068C56A2-208D-47C0-A313-CD2206B958ED}" presName="childText2" presStyleLbl="solidAlignAcc1" presStyleIdx="1" presStyleCnt="3">
        <dgm:presLayoutVars>
          <dgm:chMax val="0"/>
          <dgm:chPref val="0"/>
          <dgm:bulletEnabled val="1"/>
        </dgm:presLayoutVars>
      </dgm:prSet>
      <dgm:spPr/>
      <dgm:t>
        <a:bodyPr/>
        <a:lstStyle/>
        <a:p>
          <a:endParaRPr lang="en-GB"/>
        </a:p>
      </dgm:t>
    </dgm:pt>
    <dgm:pt modelId="{3C2E708D-2D3B-4C8D-BD42-3D7385826F13}" type="pres">
      <dgm:prSet presAssocID="{15D01A20-03EB-49B0-82BB-A22E916D82A2}" presName="parentText3" presStyleLbl="node1" presStyleIdx="2" presStyleCnt="3">
        <dgm:presLayoutVars>
          <dgm:chMax/>
          <dgm:chPref val="3"/>
          <dgm:bulletEnabled val="1"/>
        </dgm:presLayoutVars>
      </dgm:prSet>
      <dgm:spPr/>
      <dgm:t>
        <a:bodyPr/>
        <a:lstStyle/>
        <a:p>
          <a:endParaRPr lang="en-GB"/>
        </a:p>
      </dgm:t>
    </dgm:pt>
    <dgm:pt modelId="{6B3C1ED8-0AC1-48B8-BD73-0EA6398494CE}" type="pres">
      <dgm:prSet presAssocID="{15D01A20-03EB-49B0-82BB-A22E916D82A2}" presName="childText3" presStyleLbl="solidAlignAcc1" presStyleIdx="2" presStyleCnt="3" custLinFactNeighborX="61" custLinFactNeighborY="2109">
        <dgm:presLayoutVars>
          <dgm:chMax val="0"/>
          <dgm:chPref val="0"/>
          <dgm:bulletEnabled val="1"/>
        </dgm:presLayoutVars>
      </dgm:prSet>
      <dgm:spPr/>
      <dgm:t>
        <a:bodyPr/>
        <a:lstStyle/>
        <a:p>
          <a:endParaRPr lang="en-GB"/>
        </a:p>
      </dgm:t>
    </dgm:pt>
  </dgm:ptLst>
  <dgm:cxnLst>
    <dgm:cxn modelId="{A887376E-4F05-4609-938B-2219DEB215E3}" type="presOf" srcId="{E492B4EA-C505-4B20-A615-78A6366D18D4}" destId="{AC928B1A-81A5-4EBB-8E74-37252FAD964E}" srcOrd="0" destOrd="0" presId="urn:microsoft.com/office/officeart/2009/3/layout/IncreasingArrowsProcess"/>
    <dgm:cxn modelId="{313C8625-9380-482F-A195-4BA4878E54B5}" type="presOf" srcId="{068C56A2-208D-47C0-A313-CD2206B958ED}" destId="{B616926E-8E02-44A6-91ED-B514968196FE}" srcOrd="0" destOrd="0" presId="urn:microsoft.com/office/officeart/2009/3/layout/IncreasingArrowsProcess"/>
    <dgm:cxn modelId="{54F6C8A7-E83F-4F4B-A8C7-95D5157B021A}" type="presOf" srcId="{6B8C7A23-6B11-4F62-8E74-1BFD55DB91D6}" destId="{6B3C1ED8-0AC1-48B8-BD73-0EA6398494CE}" srcOrd="0" destOrd="0" presId="urn:microsoft.com/office/officeart/2009/3/layout/IncreasingArrowsProcess"/>
    <dgm:cxn modelId="{105F2328-E993-4BDF-8956-ED7973D7E84D}" srcId="{15D01A20-03EB-49B0-82BB-A22E916D82A2}" destId="{6B8C7A23-6B11-4F62-8E74-1BFD55DB91D6}" srcOrd="0" destOrd="0" parTransId="{841A38DE-81D4-43B4-ABC7-999ABDA4DFFE}" sibTransId="{1FAD2D64-33A3-439F-961A-FF2927683973}"/>
    <dgm:cxn modelId="{6DA880CC-D126-4DE3-AFF1-0E4D6CF142F1}" type="presOf" srcId="{15D01A20-03EB-49B0-82BB-A22E916D82A2}" destId="{3C2E708D-2D3B-4C8D-BD42-3D7385826F13}" srcOrd="0" destOrd="0" presId="urn:microsoft.com/office/officeart/2009/3/layout/IncreasingArrowsProcess"/>
    <dgm:cxn modelId="{6F931B2C-F7E6-4674-ACF5-DA0FF4EE11C4}" type="presOf" srcId="{1C69E887-35F6-4A5A-B55D-45337011D879}" destId="{4F893008-760A-42B8-966B-736716E83571}" srcOrd="0" destOrd="0" presId="urn:microsoft.com/office/officeart/2009/3/layout/IncreasingArrowsProcess"/>
    <dgm:cxn modelId="{BCB434D9-E650-4723-B443-AD96DDC4A46C}" type="presOf" srcId="{FCC90557-AB82-4C18-887C-07EC77AA3738}" destId="{F4762ED7-A73C-456F-BEFE-F7EA38B58F12}" srcOrd="0" destOrd="0" presId="urn:microsoft.com/office/officeart/2009/3/layout/IncreasingArrowsProcess"/>
    <dgm:cxn modelId="{1ED9A9BC-58F5-4B3C-800F-F44AC8F14EC7}" srcId="{D63FFBDE-2FE2-40A3-B673-D410898D9776}" destId="{FCC90557-AB82-4C18-887C-07EC77AA3738}" srcOrd="0" destOrd="0" parTransId="{8BA8F098-7655-4523-9796-8FBB8EBC40D9}" sibTransId="{224142A6-C06A-46BD-9F17-13274CA86EAC}"/>
    <dgm:cxn modelId="{8A2DFA04-C7A4-4F6A-A291-8A0BADD67ECC}" srcId="{068C56A2-208D-47C0-A313-CD2206B958ED}" destId="{E492B4EA-C505-4B20-A615-78A6366D18D4}" srcOrd="0" destOrd="0" parTransId="{90B006B4-6F63-4943-BF43-9C193F2C1B66}" sibTransId="{6E1A3107-66D5-415D-99CE-398FB7ABED9A}"/>
    <dgm:cxn modelId="{A81A0049-E991-414B-92C7-DC23FD7C8DA3}" srcId="{FCC90557-AB82-4C18-887C-07EC77AA3738}" destId="{1C69E887-35F6-4A5A-B55D-45337011D879}" srcOrd="0" destOrd="0" parTransId="{195154B1-AFB6-41C9-9EFC-16C32A040792}" sibTransId="{8921A10E-6FB9-42CC-B589-345BE2466611}"/>
    <dgm:cxn modelId="{2FFA7AE1-A98B-48E8-BCAB-CBB9054DF14C}" srcId="{D63FFBDE-2FE2-40A3-B673-D410898D9776}" destId="{15D01A20-03EB-49B0-82BB-A22E916D82A2}" srcOrd="2" destOrd="0" parTransId="{D0F0CE3F-C227-49EF-911D-6EDB08EB5E54}" sibTransId="{4CA6001A-C58B-4417-9E0A-8BF26C332E03}"/>
    <dgm:cxn modelId="{7A0B97C8-9FC1-4DB5-9F5F-6B28067A7D0E}" srcId="{D63FFBDE-2FE2-40A3-B673-D410898D9776}" destId="{068C56A2-208D-47C0-A313-CD2206B958ED}" srcOrd="1" destOrd="0" parTransId="{A9BB5C1F-BF65-492F-A528-93EF048F9FF3}" sibTransId="{2BB4D747-2F13-4F24-840F-AB80217C2203}"/>
    <dgm:cxn modelId="{996D7AC9-B51A-4A24-9EAD-15D20CB0EF08}" type="presOf" srcId="{D63FFBDE-2FE2-40A3-B673-D410898D9776}" destId="{45F535D0-6039-4DEC-96BA-3480B960E04A}" srcOrd="0" destOrd="0" presId="urn:microsoft.com/office/officeart/2009/3/layout/IncreasingArrowsProcess"/>
    <dgm:cxn modelId="{1BC58801-E241-4B04-898A-5282BBF4ECA8}" type="presParOf" srcId="{45F535D0-6039-4DEC-96BA-3480B960E04A}" destId="{F4762ED7-A73C-456F-BEFE-F7EA38B58F12}" srcOrd="0" destOrd="0" presId="urn:microsoft.com/office/officeart/2009/3/layout/IncreasingArrowsProcess"/>
    <dgm:cxn modelId="{890E1E74-E929-43FF-9E9F-13DE26584924}" type="presParOf" srcId="{45F535D0-6039-4DEC-96BA-3480B960E04A}" destId="{4F893008-760A-42B8-966B-736716E83571}" srcOrd="1" destOrd="0" presId="urn:microsoft.com/office/officeart/2009/3/layout/IncreasingArrowsProcess"/>
    <dgm:cxn modelId="{FFD19CB9-13CF-4EB1-B61F-BE626ED522C8}" type="presParOf" srcId="{45F535D0-6039-4DEC-96BA-3480B960E04A}" destId="{B616926E-8E02-44A6-91ED-B514968196FE}" srcOrd="2" destOrd="0" presId="urn:microsoft.com/office/officeart/2009/3/layout/IncreasingArrowsProcess"/>
    <dgm:cxn modelId="{21009BB7-8CD0-4188-9EEA-44AE0ACC02B5}" type="presParOf" srcId="{45F535D0-6039-4DEC-96BA-3480B960E04A}" destId="{AC928B1A-81A5-4EBB-8E74-37252FAD964E}" srcOrd="3" destOrd="0" presId="urn:microsoft.com/office/officeart/2009/3/layout/IncreasingArrowsProcess"/>
    <dgm:cxn modelId="{4E2D178B-BF3E-4BA1-B633-18426D3B0F67}" type="presParOf" srcId="{45F535D0-6039-4DEC-96BA-3480B960E04A}" destId="{3C2E708D-2D3B-4C8D-BD42-3D7385826F13}" srcOrd="4" destOrd="0" presId="urn:microsoft.com/office/officeart/2009/3/layout/IncreasingArrowsProcess"/>
    <dgm:cxn modelId="{2E2A6C11-0384-40A2-ACEC-ED3345AEE9B1}" type="presParOf" srcId="{45F535D0-6039-4DEC-96BA-3480B960E04A}" destId="{6B3C1ED8-0AC1-48B8-BD73-0EA6398494CE}" srcOrd="5" destOrd="0" presId="urn:microsoft.com/office/officeart/2009/3/layout/IncreasingArrowsProcess"/>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808704-0456-4B7F-901B-97E750907276}" type="datetimeFigureOut">
              <a:rPr lang="en-GB" smtClean="0"/>
              <a:pPr/>
              <a:t>21/07/2015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2B2FCD-BCEE-483B-92E5-6F350E365014}" type="slidenum">
              <a:rPr lang="en-GB" smtClean="0"/>
              <a:pPr/>
              <a:t>‹#›</a:t>
            </a:fld>
            <a:endParaRPr lang="en-GB"/>
          </a:p>
        </p:txBody>
      </p:sp>
    </p:spTree>
    <p:extLst>
      <p:ext uri="{BB962C8B-B14F-4D97-AF65-F5344CB8AC3E}">
        <p14:creationId xmlns:p14="http://schemas.microsoft.com/office/powerpoint/2010/main" xmlns="" val="1173759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92B2FCD-BCEE-483B-92E5-6F350E365014}" type="slidenum">
              <a:rPr lang="en-GB" smtClean="0"/>
              <a:pPr/>
              <a:t>4</a:t>
            </a:fld>
            <a:endParaRPr lang="en-GB"/>
          </a:p>
        </p:txBody>
      </p:sp>
    </p:spTree>
    <p:extLst>
      <p:ext uri="{BB962C8B-B14F-4D97-AF65-F5344CB8AC3E}">
        <p14:creationId xmlns:p14="http://schemas.microsoft.com/office/powerpoint/2010/main" xmlns="" val="763483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2D484C87-68F4-42B5-9B82-1203C518BB35}" type="datetimeFigureOut">
              <a:rPr lang="en-GB" smtClean="0"/>
              <a:pPr/>
              <a:t>21/07/2015</a:t>
            </a:fld>
            <a:endParaRPr lang="en-GB"/>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GB"/>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9C8BFA8-8181-4875-AF09-F4D251AAEC1B}" type="slidenum">
              <a:rPr lang="en-GB" smtClean="0"/>
              <a:pPr/>
              <a:t>‹#›</a:t>
            </a:fld>
            <a:endParaRPr lang="en-GB"/>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484C87-68F4-42B5-9B82-1203C518BB35}" type="datetimeFigureOut">
              <a:rPr lang="en-GB" smtClean="0"/>
              <a:pPr/>
              <a:t>21/07/2015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C8BFA8-8181-4875-AF09-F4D251AAEC1B}"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484C87-68F4-42B5-9B82-1203C518BB35}" type="datetimeFigureOut">
              <a:rPr lang="en-GB" smtClean="0"/>
              <a:pPr/>
              <a:t>21/07/2015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C8BFA8-8181-4875-AF09-F4D251AAEC1B}"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484C87-68F4-42B5-9B82-1203C518BB35}" type="datetimeFigureOut">
              <a:rPr lang="en-GB" smtClean="0"/>
              <a:pPr/>
              <a:t>21/07/2015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C8BFA8-8181-4875-AF09-F4D251AAEC1B}"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D484C87-68F4-42B5-9B82-1203C518BB35}" type="datetimeFigureOut">
              <a:rPr lang="en-GB" smtClean="0"/>
              <a:pPr/>
              <a:t>21/07/2015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9C8BFA8-8181-4875-AF09-F4D251AAEC1B}"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2D484C87-68F4-42B5-9B82-1203C518BB35}" type="datetimeFigureOut">
              <a:rPr lang="en-GB" smtClean="0"/>
              <a:pPr/>
              <a:t>21/07/2015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9C8BFA8-8181-4875-AF09-F4D251AAEC1B}" type="slidenum">
              <a:rPr lang="en-GB" smtClean="0"/>
              <a:pPr/>
              <a:t>‹#›</a:t>
            </a:fld>
            <a:endParaRPr lang="en-GB"/>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D484C87-68F4-42B5-9B82-1203C518BB35}" type="datetimeFigureOut">
              <a:rPr lang="en-GB" smtClean="0"/>
              <a:pPr/>
              <a:t>21/07/2015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9C8BFA8-8181-4875-AF09-F4D251AAEC1B}"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D484C87-68F4-42B5-9B82-1203C518BB35}" type="datetimeFigureOut">
              <a:rPr lang="en-GB" smtClean="0"/>
              <a:pPr/>
              <a:t>21/07/2015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9C8BFA8-8181-4875-AF09-F4D251AAEC1B}"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484C87-68F4-42B5-9B82-1203C518BB35}" type="datetimeFigureOut">
              <a:rPr lang="en-GB" smtClean="0"/>
              <a:pPr/>
              <a:t>21/07/2015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9C8BFA8-8181-4875-AF09-F4D251AAEC1B}"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2D484C87-68F4-42B5-9B82-1203C518BB35}" type="datetimeFigureOut">
              <a:rPr lang="en-GB" smtClean="0"/>
              <a:pPr/>
              <a:t>21/07/2015</a:t>
            </a:fld>
            <a:endParaRPr lang="en-GB"/>
          </a:p>
        </p:txBody>
      </p:sp>
      <p:sp>
        <p:nvSpPr>
          <p:cNvPr id="7" name="Slide Number Placeholder 6"/>
          <p:cNvSpPr>
            <a:spLocks noGrp="1"/>
          </p:cNvSpPr>
          <p:nvPr>
            <p:ph type="sldNum" sz="quarter" idx="12"/>
          </p:nvPr>
        </p:nvSpPr>
        <p:spPr/>
        <p:txBody>
          <a:bodyPr/>
          <a:lstStyle/>
          <a:p>
            <a:fld id="{B9C8BFA8-8181-4875-AF09-F4D251AAEC1B}" type="slidenum">
              <a:rPr lang="en-GB" smtClean="0"/>
              <a:pPr/>
              <a:t>‹#›</a:t>
            </a:fld>
            <a:endParaRPr lang="en-GB"/>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GB"/>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D484C87-68F4-42B5-9B82-1203C518BB35}" type="datetimeFigureOut">
              <a:rPr lang="en-GB" smtClean="0"/>
              <a:pPr/>
              <a:t>21/07/2015</a:t>
            </a:fld>
            <a:endParaRPr lang="en-GB"/>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GB"/>
          </a:p>
        </p:txBody>
      </p:sp>
      <p:sp>
        <p:nvSpPr>
          <p:cNvPr id="7" name="Slide Number Placeholder 6"/>
          <p:cNvSpPr>
            <a:spLocks noGrp="1"/>
          </p:cNvSpPr>
          <p:nvPr>
            <p:ph type="sldNum" sz="quarter" idx="12"/>
          </p:nvPr>
        </p:nvSpPr>
        <p:spPr/>
        <p:txBody>
          <a:bodyPr/>
          <a:lstStyle/>
          <a:p>
            <a:fld id="{B9C8BFA8-8181-4875-AF09-F4D251AAEC1B}"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2D484C87-68F4-42B5-9B82-1203C518BB35}" type="datetimeFigureOut">
              <a:rPr lang="en-GB" smtClean="0"/>
              <a:pPr/>
              <a:t>21/07/2015</a:t>
            </a:fld>
            <a:endParaRPr lang="en-GB"/>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GB"/>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9C8BFA8-8181-4875-AF09-F4D251AAEC1B}"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260648"/>
            <a:ext cx="7772400" cy="1470025"/>
          </a:xfrm>
        </p:spPr>
        <p:txBody>
          <a:bodyPr/>
          <a:lstStyle/>
          <a:p>
            <a:r>
              <a:rPr lang="fr-CH" dirty="0" smtClean="0"/>
              <a:t>Recognition of </a:t>
            </a:r>
            <a:r>
              <a:rPr lang="fr-CH" dirty="0"/>
              <a:t>P</a:t>
            </a:r>
            <a:r>
              <a:rPr lang="fr-CH" dirty="0" smtClean="0"/>
              <a:t>rior </a:t>
            </a:r>
            <a:r>
              <a:rPr lang="fr-CH" dirty="0"/>
              <a:t>L</a:t>
            </a:r>
            <a:r>
              <a:rPr lang="fr-CH" dirty="0" smtClean="0"/>
              <a:t>earning Assessment </a:t>
            </a:r>
            <a:endParaRPr lang="en-GB" dirty="0"/>
          </a:p>
        </p:txBody>
      </p:sp>
      <p:sp>
        <p:nvSpPr>
          <p:cNvPr id="3" name="Subtitle 2"/>
          <p:cNvSpPr>
            <a:spLocks noGrp="1"/>
          </p:cNvSpPr>
          <p:nvPr>
            <p:ph type="subTitle" idx="1"/>
          </p:nvPr>
        </p:nvSpPr>
        <p:spPr/>
        <p:txBody>
          <a:bodyPr/>
          <a:lstStyle/>
          <a:p>
            <a:r>
              <a:rPr lang="fr-CH" b="1" dirty="0" smtClean="0"/>
              <a:t>Tanzanian Experience </a:t>
            </a:r>
            <a:endParaRPr lang="en-GB"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5256000"/>
            <a:ext cx="2088000" cy="1566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040000" y="1980000"/>
            <a:ext cx="3204000" cy="2403000"/>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768000" y="5076000"/>
            <a:ext cx="2284961" cy="1713461"/>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0" y="2196000"/>
            <a:ext cx="4536000" cy="3024000"/>
          </a:xfrm>
          <a:prstGeom prst="rect">
            <a:avLst/>
          </a:prstGeom>
        </p:spPr>
      </p:pic>
      <p:sp>
        <p:nvSpPr>
          <p:cNvPr id="8" name="TextBox 7"/>
          <p:cNvSpPr txBox="1"/>
          <p:nvPr/>
        </p:nvSpPr>
        <p:spPr>
          <a:xfrm>
            <a:off x="2268000" y="6381328"/>
            <a:ext cx="4500000" cy="369332"/>
          </a:xfrm>
          <a:prstGeom prst="rect">
            <a:avLst/>
          </a:prstGeom>
          <a:noFill/>
        </p:spPr>
        <p:txBody>
          <a:bodyPr wrap="square" rtlCol="0">
            <a:spAutoFit/>
          </a:bodyPr>
          <a:lstStyle/>
          <a:p>
            <a:r>
              <a:rPr lang="en-GB" b="1" dirty="0" smtClean="0"/>
              <a:t>Albert William Okal- ILO Dar </a:t>
            </a:r>
            <a:r>
              <a:rPr lang="en-GB" b="1" dirty="0" err="1" smtClean="0"/>
              <a:t>es</a:t>
            </a:r>
            <a:r>
              <a:rPr lang="en-GB" b="1" dirty="0" smtClean="0"/>
              <a:t> salaam</a:t>
            </a:r>
          </a:p>
        </p:txBody>
      </p:sp>
      <p:sp>
        <p:nvSpPr>
          <p:cNvPr id="9" name="TextBox 8"/>
          <p:cNvSpPr txBox="1"/>
          <p:nvPr/>
        </p:nvSpPr>
        <p:spPr>
          <a:xfrm>
            <a:off x="2268000" y="5373216"/>
            <a:ext cx="4104200" cy="646331"/>
          </a:xfrm>
          <a:prstGeom prst="rect">
            <a:avLst/>
          </a:prstGeom>
          <a:noFill/>
        </p:spPr>
        <p:txBody>
          <a:bodyPr wrap="square" rtlCol="0">
            <a:spAutoFit/>
          </a:bodyPr>
          <a:lstStyle/>
          <a:p>
            <a:r>
              <a:rPr lang="en-GB" b="1" dirty="0" smtClean="0">
                <a:solidFill>
                  <a:srgbClr val="FF0000"/>
                </a:solidFill>
              </a:rPr>
              <a:t>Knowledge sharing Forum on youth Employment – Harare </a:t>
            </a:r>
            <a:endParaRPr lang="en-GB" b="1" dirty="0">
              <a:solidFill>
                <a:srgbClr val="FF0000"/>
              </a:solidFill>
            </a:endParaRPr>
          </a:p>
        </p:txBody>
      </p:sp>
    </p:spTree>
    <p:extLst>
      <p:ext uri="{BB962C8B-B14F-4D97-AF65-F5344CB8AC3E}">
        <p14:creationId xmlns:p14="http://schemas.microsoft.com/office/powerpoint/2010/main" xmlns="" val="21696585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332656"/>
            <a:ext cx="7024744" cy="1143000"/>
          </a:xfrm>
        </p:spPr>
        <p:txBody>
          <a:bodyPr/>
          <a:lstStyle/>
          <a:p>
            <a:r>
              <a:rPr lang="en-GB" b="1" dirty="0" smtClean="0"/>
              <a:t>Challenges</a:t>
            </a:r>
            <a:r>
              <a:rPr lang="en-GB" dirty="0" smtClean="0"/>
              <a:t> </a:t>
            </a:r>
            <a:endParaRPr lang="en-GB" dirty="0"/>
          </a:p>
        </p:txBody>
      </p:sp>
      <p:sp>
        <p:nvSpPr>
          <p:cNvPr id="3" name="Content Placeholder 2"/>
          <p:cNvSpPr>
            <a:spLocks noGrp="1"/>
          </p:cNvSpPr>
          <p:nvPr>
            <p:ph idx="1"/>
          </p:nvPr>
        </p:nvSpPr>
        <p:spPr>
          <a:xfrm>
            <a:off x="1043492" y="1700808"/>
            <a:ext cx="6777317" cy="4131821"/>
          </a:xfrm>
        </p:spPr>
        <p:txBody>
          <a:bodyPr>
            <a:normAutofit fontScale="92500" lnSpcReduction="20000"/>
          </a:bodyPr>
          <a:lstStyle/>
          <a:p>
            <a:r>
              <a:rPr lang="en-GB" dirty="0" smtClean="0"/>
              <a:t>Weak records/evidence gathering system ,hence costly to gather evidence </a:t>
            </a:r>
          </a:p>
          <a:p>
            <a:r>
              <a:rPr lang="en-GB" dirty="0" smtClean="0"/>
              <a:t>Most workplaces are informal; having crude or outdated machinery/technology-making it difficult to compare some competency standards</a:t>
            </a:r>
          </a:p>
          <a:p>
            <a:r>
              <a:rPr lang="en-GB" dirty="0" smtClean="0"/>
              <a:t>Institutional gap- absence of vibrant trade associations, that can jointly work with VETA to sanction  proper standards setting, aid assessments and-related to meaningful partnerships </a:t>
            </a:r>
          </a:p>
          <a:p>
            <a:r>
              <a:rPr lang="en-GB" dirty="0" smtClean="0"/>
              <a:t>Limited capacity for coordination, partnerships and supportive legal frameworks within which all might work.</a:t>
            </a:r>
          </a:p>
          <a:p>
            <a:endParaRPr lang="en-GB" dirty="0"/>
          </a:p>
        </p:txBody>
      </p:sp>
    </p:spTree>
    <p:extLst>
      <p:ext uri="{BB962C8B-B14F-4D97-AF65-F5344CB8AC3E}">
        <p14:creationId xmlns:p14="http://schemas.microsoft.com/office/powerpoint/2010/main" xmlns="" val="30525818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404664"/>
            <a:ext cx="7024744" cy="1143000"/>
          </a:xfrm>
        </p:spPr>
        <p:txBody>
          <a:bodyPr/>
          <a:lstStyle/>
          <a:p>
            <a:r>
              <a:rPr lang="en-GB" b="1" dirty="0" smtClean="0"/>
              <a:t>Next steps</a:t>
            </a:r>
            <a:endParaRPr lang="en-GB" b="1" dirty="0"/>
          </a:p>
        </p:txBody>
      </p:sp>
      <p:sp>
        <p:nvSpPr>
          <p:cNvPr id="3" name="Content Placeholder 2"/>
          <p:cNvSpPr>
            <a:spLocks noGrp="1"/>
          </p:cNvSpPr>
          <p:nvPr>
            <p:ph idx="1"/>
          </p:nvPr>
        </p:nvSpPr>
        <p:spPr/>
        <p:txBody>
          <a:bodyPr>
            <a:normAutofit fontScale="92500"/>
          </a:bodyPr>
          <a:lstStyle/>
          <a:p>
            <a:r>
              <a:rPr lang="en-GB" dirty="0" smtClean="0"/>
              <a:t>Articulate further evidence gathering mechanisms and systems</a:t>
            </a:r>
          </a:p>
          <a:p>
            <a:r>
              <a:rPr lang="en-GB" dirty="0" smtClean="0"/>
              <a:t>Mobilize support and deeper institutionalization</a:t>
            </a:r>
          </a:p>
          <a:p>
            <a:r>
              <a:rPr lang="en-GB" dirty="0" smtClean="0"/>
              <a:t>Create awareness and support conducive environment to incentivise partners </a:t>
            </a:r>
          </a:p>
          <a:p>
            <a:r>
              <a:rPr lang="en-GB" dirty="0" smtClean="0"/>
              <a:t>More capacity building to the master-craftspeople and other partners as well.</a:t>
            </a:r>
          </a:p>
          <a:p>
            <a:r>
              <a:rPr lang="en-GB" dirty="0" smtClean="0"/>
              <a:t>Integrates  external QA mechanism </a:t>
            </a:r>
            <a:endParaRPr lang="en-GB" dirty="0"/>
          </a:p>
        </p:txBody>
      </p:sp>
      <p:sp>
        <p:nvSpPr>
          <p:cNvPr id="4" name="Oval Callout 3"/>
          <p:cNvSpPr/>
          <p:nvPr/>
        </p:nvSpPr>
        <p:spPr>
          <a:xfrm>
            <a:off x="6444208" y="1916832"/>
            <a:ext cx="2304256" cy="2088232"/>
          </a:xfrm>
          <a:prstGeom prst="wedgeEllipseCallout">
            <a:avLst>
              <a:gd name="adj1" fmla="val -121276"/>
              <a:gd name="adj2" fmla="val 29799"/>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accent3"/>
                </a:solidFill>
              </a:rPr>
              <a:t>This will include sustainable funding mechanism &amp; ,coordination</a:t>
            </a:r>
            <a:endParaRPr lang="en-GB" sz="1600" dirty="0">
              <a:solidFill>
                <a:schemeClr val="accent3"/>
              </a:solidFill>
            </a:endParaRPr>
          </a:p>
        </p:txBody>
      </p:sp>
    </p:spTree>
    <p:extLst>
      <p:ext uri="{BB962C8B-B14F-4D97-AF65-F5344CB8AC3E}">
        <p14:creationId xmlns:p14="http://schemas.microsoft.com/office/powerpoint/2010/main" xmlns="" val="12365956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620688"/>
            <a:ext cx="7024744" cy="961176"/>
          </a:xfrm>
        </p:spPr>
        <p:txBody>
          <a:bodyPr/>
          <a:lstStyle/>
          <a:p>
            <a:r>
              <a:rPr lang="en-GB" b="1" dirty="0" smtClean="0"/>
              <a:t>Lessons that we have learnt </a:t>
            </a:r>
            <a:endParaRPr lang="en-GB" b="1" dirty="0"/>
          </a:p>
        </p:txBody>
      </p:sp>
      <p:sp>
        <p:nvSpPr>
          <p:cNvPr id="3" name="Content Placeholder 2"/>
          <p:cNvSpPr>
            <a:spLocks noGrp="1"/>
          </p:cNvSpPr>
          <p:nvPr>
            <p:ph idx="1"/>
          </p:nvPr>
        </p:nvSpPr>
        <p:spPr>
          <a:xfrm>
            <a:off x="1043492" y="1700808"/>
            <a:ext cx="6777317" cy="4131821"/>
          </a:xfrm>
        </p:spPr>
        <p:txBody>
          <a:bodyPr>
            <a:normAutofit/>
          </a:bodyPr>
          <a:lstStyle/>
          <a:p>
            <a:r>
              <a:rPr lang="en-GB" dirty="0" smtClean="0"/>
              <a:t>The modular certification /aggregation of competency standards into MES is more practical ways of matching specificity and relevance in the labour market </a:t>
            </a:r>
          </a:p>
          <a:p>
            <a:r>
              <a:rPr lang="en-GB" dirty="0" smtClean="0"/>
              <a:t>The skills upgrading programme prior to certification is an incentive for participation and adds value to the programme </a:t>
            </a:r>
          </a:p>
          <a:p>
            <a:r>
              <a:rPr lang="en-GB" dirty="0" smtClean="0"/>
              <a:t>A strong partnership with enterprises /industry/trade associations is very crucial </a:t>
            </a:r>
            <a:endParaRPr lang="en-GB" dirty="0"/>
          </a:p>
        </p:txBody>
      </p:sp>
    </p:spTree>
    <p:extLst>
      <p:ext uri="{BB962C8B-B14F-4D97-AF65-F5344CB8AC3E}">
        <p14:creationId xmlns:p14="http://schemas.microsoft.com/office/powerpoint/2010/main" xmlns="" val="2966743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0"/>
            <a:ext cx="7024744" cy="1143000"/>
          </a:xfrm>
        </p:spPr>
        <p:txBody>
          <a:bodyPr/>
          <a:lstStyle/>
          <a:p>
            <a:r>
              <a:rPr lang="en-GB" dirty="0" smtClean="0"/>
              <a:t>Sites </a:t>
            </a:r>
            <a:endParaRPr lang="en-GB"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467543" y="1268760"/>
            <a:ext cx="4040305" cy="2754000"/>
          </a:xfrm>
        </p:spPr>
      </p:pic>
      <p:pic>
        <p:nvPicPr>
          <p:cNvPr id="1026" name="Picture 2" descr="C:\Users\okal\Documents\albert\My Documents\My Pictures\launch photos\DSC_0143.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597874" y="3717032"/>
            <a:ext cx="4536000" cy="3024001"/>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Picture 2" descr="C:\Users\okal\Documents\albert\tot rpl\P1000384.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67541" y="4087860"/>
            <a:ext cx="4284000" cy="2770140"/>
          </a:xfrm>
          <a:prstGeom prst="rect">
            <a:avLst/>
          </a:prstGeom>
          <a:noFill/>
          <a:extLst>
            <a:ext uri="{909E8E84-426E-40DD-AFC4-6F175D3DCCD1}">
              <a14:hiddenFill xmlns:a14="http://schemas.microsoft.com/office/drawing/2010/main" xmlns="">
                <a:solidFill>
                  <a:srgbClr val="FFFFFF"/>
                </a:solidFill>
              </a14:hiddenFill>
            </a:ext>
          </a:extLst>
        </p:spPr>
      </p:pic>
      <p:pic>
        <p:nvPicPr>
          <p:cNvPr id="1027" name="Picture 3" descr="C:\Users\okal\Documents\albert\tot rpl\P1000383.JP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736334" y="1098032"/>
            <a:ext cx="4012130" cy="26190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532405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endParaRPr lang="en-GB" b="1" dirty="0" smtClean="0"/>
          </a:p>
          <a:p>
            <a:pPr marL="68580" indent="0" algn="ctr">
              <a:buNone/>
            </a:pPr>
            <a:endParaRPr lang="en-GB" b="1" dirty="0"/>
          </a:p>
          <a:p>
            <a:pPr marL="68580" indent="0" algn="ctr">
              <a:buNone/>
            </a:pPr>
            <a:endParaRPr lang="en-GB" b="1" dirty="0" smtClean="0"/>
          </a:p>
          <a:p>
            <a:pPr marL="68580" indent="0" algn="ctr">
              <a:buNone/>
            </a:pPr>
            <a:r>
              <a:rPr lang="en-GB" b="1" dirty="0" smtClean="0"/>
              <a:t>Ndatenda!</a:t>
            </a:r>
          </a:p>
          <a:p>
            <a:pPr algn="ctr"/>
            <a:endParaRPr lang="en-GB" b="1" dirty="0"/>
          </a:p>
          <a:p>
            <a:pPr algn="ctr"/>
            <a:endParaRPr lang="en-GB" b="1" dirty="0" smtClean="0"/>
          </a:p>
          <a:p>
            <a:pPr marL="68580" indent="0" algn="ctr">
              <a:buNone/>
            </a:pPr>
            <a:r>
              <a:rPr lang="en-GB" b="1" i="1" dirty="0" err="1" smtClean="0"/>
              <a:t>Mazvita</a:t>
            </a:r>
            <a:r>
              <a:rPr lang="en-GB" b="1" i="1" dirty="0" smtClean="0"/>
              <a:t>!</a:t>
            </a:r>
            <a:endParaRPr lang="en-GB" b="1" i="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419872" y="548680"/>
            <a:ext cx="1657350" cy="27622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479709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404664"/>
            <a:ext cx="7024744" cy="1143000"/>
          </a:xfrm>
        </p:spPr>
        <p:txBody>
          <a:bodyPr/>
          <a:lstStyle/>
          <a:p>
            <a:r>
              <a:rPr lang="en-GB" b="1" dirty="0" smtClean="0"/>
              <a:t>Outline </a:t>
            </a:r>
            <a:endParaRPr lang="en-GB" b="1" dirty="0"/>
          </a:p>
        </p:txBody>
      </p:sp>
      <p:sp>
        <p:nvSpPr>
          <p:cNvPr id="3" name="Content Placeholder 2"/>
          <p:cNvSpPr>
            <a:spLocks noGrp="1"/>
          </p:cNvSpPr>
          <p:nvPr>
            <p:ph idx="1"/>
          </p:nvPr>
        </p:nvSpPr>
        <p:spPr/>
        <p:txBody>
          <a:bodyPr>
            <a:normAutofit fontScale="85000" lnSpcReduction="20000"/>
          </a:bodyPr>
          <a:lstStyle/>
          <a:p>
            <a:r>
              <a:rPr lang="en-GB" dirty="0" smtClean="0"/>
              <a:t>Background and context </a:t>
            </a:r>
          </a:p>
          <a:p>
            <a:r>
              <a:rPr lang="en-GB" dirty="0" smtClean="0"/>
              <a:t>The Recognition of prior learning assessment</a:t>
            </a:r>
          </a:p>
          <a:p>
            <a:r>
              <a:rPr lang="en-GB" dirty="0" smtClean="0"/>
              <a:t>Modules of employable skills VS national VET qualifications framework</a:t>
            </a:r>
          </a:p>
          <a:p>
            <a:r>
              <a:rPr lang="en-GB" dirty="0" smtClean="0"/>
              <a:t> Certification </a:t>
            </a:r>
          </a:p>
          <a:p>
            <a:r>
              <a:rPr lang="en-GB" dirty="0" smtClean="0"/>
              <a:t>Why RPL</a:t>
            </a:r>
          </a:p>
          <a:p>
            <a:r>
              <a:rPr lang="en-GB" dirty="0" smtClean="0"/>
              <a:t>Skills upgrading </a:t>
            </a:r>
          </a:p>
          <a:p>
            <a:r>
              <a:rPr lang="en-GB" dirty="0" smtClean="0"/>
              <a:t>Successes</a:t>
            </a:r>
          </a:p>
          <a:p>
            <a:r>
              <a:rPr lang="en-GB" dirty="0" smtClean="0"/>
              <a:t>Challenges </a:t>
            </a:r>
          </a:p>
          <a:p>
            <a:r>
              <a:rPr lang="en-GB" dirty="0" smtClean="0"/>
              <a:t>Next steps </a:t>
            </a:r>
          </a:p>
          <a:p>
            <a:r>
              <a:rPr lang="en-GB" dirty="0" smtClean="0"/>
              <a:t>Lessons learnt </a:t>
            </a:r>
          </a:p>
          <a:p>
            <a:endParaRPr lang="en-GB" dirty="0"/>
          </a:p>
        </p:txBody>
      </p:sp>
    </p:spTree>
    <p:extLst>
      <p:ext uri="{BB962C8B-B14F-4D97-AF65-F5344CB8AC3E}">
        <p14:creationId xmlns:p14="http://schemas.microsoft.com/office/powerpoint/2010/main" xmlns="" val="16276244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2365" y="404664"/>
            <a:ext cx="7024744" cy="792088"/>
          </a:xfrm>
        </p:spPr>
        <p:txBody>
          <a:bodyPr/>
          <a:lstStyle/>
          <a:p>
            <a:r>
              <a:rPr lang="en-GB" b="1" dirty="0" smtClean="0"/>
              <a:t>Background and Context </a:t>
            </a:r>
            <a:endParaRPr lang="en-GB" b="1" dirty="0"/>
          </a:p>
        </p:txBody>
      </p:sp>
      <p:sp>
        <p:nvSpPr>
          <p:cNvPr id="5" name="TextBox 4"/>
          <p:cNvSpPr txBox="1"/>
          <p:nvPr/>
        </p:nvSpPr>
        <p:spPr>
          <a:xfrm>
            <a:off x="539552" y="1124744"/>
            <a:ext cx="7668308" cy="5355312"/>
          </a:xfrm>
          <a:prstGeom prst="rect">
            <a:avLst/>
          </a:prstGeom>
          <a:noFill/>
        </p:spPr>
        <p:txBody>
          <a:bodyPr wrap="square" rtlCol="0">
            <a:spAutoFit/>
          </a:bodyPr>
          <a:lstStyle/>
          <a:p>
            <a:pPr marL="285750" indent="-285750">
              <a:buFont typeface="Wingdings" panose="05000000000000000000" pitchFamily="2" charset="2"/>
              <a:buChar char="Ø"/>
            </a:pPr>
            <a:r>
              <a:rPr lang="en-GB" dirty="0"/>
              <a:t>The idea to upgrade informal apprenticeship, comes from the fact that in Tanzania, hundreds of people work and acquire skills informally. They contribute significantly in economic growth through their products and services. They are also a rich source of employment opportunities and skills </a:t>
            </a:r>
            <a:r>
              <a:rPr lang="en-GB" dirty="0" smtClean="0"/>
              <a:t>development</a:t>
            </a:r>
          </a:p>
          <a:p>
            <a:endParaRPr lang="en-GB" dirty="0" smtClean="0"/>
          </a:p>
          <a:p>
            <a:pPr marL="285750" indent="-285750">
              <a:buFont typeface="Wingdings" panose="05000000000000000000" pitchFamily="2" charset="2"/>
              <a:buChar char="Ø"/>
            </a:pPr>
            <a:r>
              <a:rPr lang="en-GB" dirty="0" smtClean="0"/>
              <a:t>Noting that, the size of young people acquiring skills informally is increasing, the social partners requested ILO support in designing a system that will upgrade informal apprenticeships.</a:t>
            </a:r>
          </a:p>
          <a:p>
            <a:endParaRPr lang="en-GB" dirty="0" smtClean="0"/>
          </a:p>
          <a:p>
            <a:pPr marL="285750" indent="-285750">
              <a:buFont typeface="Wingdings" panose="05000000000000000000" pitchFamily="2" charset="2"/>
              <a:buChar char="Ø"/>
            </a:pPr>
            <a:r>
              <a:rPr lang="en-GB" dirty="0" smtClean="0"/>
              <a:t>Working with the Vocational Authority (VETA), workplace and informal training dynamics were studied to understand how it takes place and explore linkages with the formal training  </a:t>
            </a:r>
          </a:p>
          <a:p>
            <a:endParaRPr lang="en-GB" dirty="0" smtClean="0"/>
          </a:p>
          <a:p>
            <a:pPr marL="342900" indent="-342900">
              <a:buFont typeface="Wingdings" panose="05000000000000000000" pitchFamily="2" charset="2"/>
              <a:buChar char="Ø"/>
            </a:pPr>
            <a:r>
              <a:rPr lang="en-GB" dirty="0" smtClean="0"/>
              <a:t>Upgrading informal apprenticeships takes many facets, We decided to start with Recognition Prior learning (</a:t>
            </a:r>
            <a:r>
              <a:rPr lang="en-GB" b="1" dirty="0" smtClean="0"/>
              <a:t> RPL </a:t>
            </a:r>
            <a:r>
              <a:rPr lang="en-GB" dirty="0" smtClean="0"/>
              <a:t>)–As </a:t>
            </a:r>
            <a:r>
              <a:rPr lang="en-GB" dirty="0" smtClean="0"/>
              <a:t>we mature </a:t>
            </a:r>
            <a:r>
              <a:rPr lang="en-GB" dirty="0" smtClean="0"/>
              <a:t>into this, we will adopt other facets as our capacities strengthened </a:t>
            </a:r>
          </a:p>
          <a:p>
            <a:endParaRPr lang="en-GB" dirty="0" smtClean="0"/>
          </a:p>
        </p:txBody>
      </p:sp>
    </p:spTree>
    <p:extLst>
      <p:ext uri="{BB962C8B-B14F-4D97-AF65-F5344CB8AC3E}">
        <p14:creationId xmlns:p14="http://schemas.microsoft.com/office/powerpoint/2010/main" xmlns="" val="868363897"/>
      </p:ext>
    </p:extLst>
  </p:cSld>
  <p:clrMapOvr>
    <a:masterClrMapping/>
  </p:clrMapOvr>
  <mc:AlternateContent xmlns:mc="http://schemas.openxmlformats.org/markup-compatibility/2006">
    <mc:Choice xmlns:p14="http://schemas.microsoft.com/office/powerpoint/2010/main" xmlns="" Requires="p14">
      <p:transition p14:dur="100">
        <p:cut/>
      </p:transition>
    </mc:Choice>
    <mc:Fallback>
      <p:transition>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0770" y="1045478"/>
            <a:ext cx="8229600" cy="3338789"/>
          </a:xfrm>
        </p:spPr>
        <p:txBody>
          <a:bodyPr>
            <a:normAutofit fontScale="92500" lnSpcReduction="20000"/>
          </a:bodyPr>
          <a:lstStyle/>
          <a:p>
            <a:endParaRPr lang="en-GB" dirty="0" smtClean="0"/>
          </a:p>
          <a:p>
            <a:r>
              <a:rPr lang="en-GB" dirty="0" smtClean="0"/>
              <a:t> </a:t>
            </a:r>
            <a:r>
              <a:rPr lang="en-GB" dirty="0"/>
              <a:t>Recognition of Prior Learning </a:t>
            </a:r>
            <a:r>
              <a:rPr lang="en-GB" dirty="0" smtClean="0"/>
              <a:t>(RPL</a:t>
            </a:r>
            <a:r>
              <a:rPr lang="en-GB" dirty="0"/>
              <a:t>) is a process of </a:t>
            </a:r>
            <a:r>
              <a:rPr lang="en-GB" dirty="0" smtClean="0"/>
              <a:t>assessing and </a:t>
            </a:r>
            <a:r>
              <a:rPr lang="en-GB" dirty="0"/>
              <a:t>certifying skills and knowledge of a person- regardless of how, when and where the learning has </a:t>
            </a:r>
            <a:r>
              <a:rPr lang="en-GB" dirty="0" smtClean="0"/>
              <a:t>occurred. The assessment is done against prescribed competency standards that meet minimum national standards set. </a:t>
            </a:r>
            <a:endParaRPr lang="en-GB" dirty="0"/>
          </a:p>
          <a:p>
            <a:pPr marL="68580" indent="0">
              <a:buNone/>
            </a:pPr>
            <a:endParaRPr lang="en-GB" dirty="0"/>
          </a:p>
          <a:p>
            <a:r>
              <a:rPr lang="en-GB" dirty="0"/>
              <a:t>With RPL exemptions to undertake a full training programme are possible hence reducing time (avoid repetition) and cost of learning</a:t>
            </a:r>
          </a:p>
          <a:p>
            <a:endParaRPr lang="en-GB" dirty="0"/>
          </a:p>
        </p:txBody>
      </p:sp>
      <p:sp>
        <p:nvSpPr>
          <p:cNvPr id="2" name="TextBox 1"/>
          <p:cNvSpPr txBox="1"/>
          <p:nvPr/>
        </p:nvSpPr>
        <p:spPr>
          <a:xfrm>
            <a:off x="539552" y="5301207"/>
            <a:ext cx="8136904" cy="1200329"/>
          </a:xfrm>
          <a:prstGeom prst="rect">
            <a:avLst/>
          </a:prstGeom>
          <a:gradFill>
            <a:gsLst>
              <a:gs pos="0">
                <a:srgbClr val="00B0F0"/>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r>
              <a:rPr lang="en-GB" b="1" dirty="0" smtClean="0">
                <a:solidFill>
                  <a:srgbClr val="FF0000"/>
                </a:solidFill>
              </a:rPr>
              <a:t>In the VET system, there are 3 qualification levels. Levels 2 and 3 are exit levels. But for a candidate to complete one level, they have to do  prescribed  related vocational skills plus several support subjects(</a:t>
            </a:r>
            <a:r>
              <a:rPr lang="en-GB" b="1" dirty="0">
                <a:solidFill>
                  <a:srgbClr val="FF0000"/>
                </a:solidFill>
              </a:rPr>
              <a:t>E</a:t>
            </a:r>
            <a:r>
              <a:rPr lang="en-GB" b="1" dirty="0" smtClean="0">
                <a:solidFill>
                  <a:srgbClr val="FF0000"/>
                </a:solidFill>
              </a:rPr>
              <a:t>nglish, maths, entrepreneurship, environmental studies </a:t>
            </a:r>
            <a:r>
              <a:rPr lang="en-GB" b="1" dirty="0" err="1" smtClean="0">
                <a:solidFill>
                  <a:srgbClr val="FF0000"/>
                </a:solidFill>
              </a:rPr>
              <a:t>etc</a:t>
            </a:r>
            <a:r>
              <a:rPr lang="en-GB" b="1" dirty="0" smtClean="0">
                <a:solidFill>
                  <a:srgbClr val="FF0000"/>
                </a:solidFill>
              </a:rPr>
              <a:t>)</a:t>
            </a:r>
            <a:endParaRPr lang="en-GB" b="1" dirty="0">
              <a:solidFill>
                <a:srgbClr val="FF0000"/>
              </a:solidFill>
            </a:endParaRPr>
          </a:p>
        </p:txBody>
      </p:sp>
      <p:sp>
        <p:nvSpPr>
          <p:cNvPr id="4" name="TextBox 3"/>
          <p:cNvSpPr txBox="1"/>
          <p:nvPr/>
        </p:nvSpPr>
        <p:spPr>
          <a:xfrm>
            <a:off x="899592" y="522258"/>
            <a:ext cx="7056784" cy="523220"/>
          </a:xfrm>
          <a:prstGeom prst="rect">
            <a:avLst/>
          </a:prstGeom>
          <a:noFill/>
          <a:ln>
            <a:solidFill>
              <a:schemeClr val="accent1"/>
            </a:solidFill>
          </a:ln>
        </p:spPr>
        <p:txBody>
          <a:bodyPr wrap="square" rtlCol="0">
            <a:spAutoFit/>
          </a:bodyPr>
          <a:lstStyle/>
          <a:p>
            <a:r>
              <a:rPr lang="en-GB" sz="2800" b="1" dirty="0" smtClean="0">
                <a:solidFill>
                  <a:schemeClr val="accent1"/>
                </a:solidFill>
              </a:rPr>
              <a:t>The RPL concept </a:t>
            </a:r>
            <a:endParaRPr lang="en-GB" sz="2800" b="1" dirty="0">
              <a:solidFill>
                <a:schemeClr val="accent1"/>
              </a:solidFill>
            </a:endParaRPr>
          </a:p>
        </p:txBody>
      </p:sp>
      <p:sp>
        <p:nvSpPr>
          <p:cNvPr id="5" name="TextBox 4"/>
          <p:cNvSpPr txBox="1"/>
          <p:nvPr/>
        </p:nvSpPr>
        <p:spPr>
          <a:xfrm>
            <a:off x="571636" y="4401978"/>
            <a:ext cx="8208912" cy="646331"/>
          </a:xfrm>
          <a:prstGeom prst="rect">
            <a:avLst/>
          </a:prstGeom>
          <a:solidFill>
            <a:schemeClr val="accent6"/>
          </a:solidFill>
        </p:spPr>
        <p:txBody>
          <a:bodyPr wrap="square" rtlCol="0">
            <a:spAutoFit/>
          </a:bodyPr>
          <a:lstStyle/>
          <a:p>
            <a:r>
              <a:rPr lang="en-GB" dirty="0" smtClean="0"/>
              <a:t>The recognition is done because these are skilled people, but they do not fit into the formal education systems qualification frameworks</a:t>
            </a:r>
            <a:endParaRPr lang="en-GB" dirty="0"/>
          </a:p>
        </p:txBody>
      </p:sp>
    </p:spTree>
    <p:extLst>
      <p:ext uri="{BB962C8B-B14F-4D97-AF65-F5344CB8AC3E}">
        <p14:creationId xmlns:p14="http://schemas.microsoft.com/office/powerpoint/2010/main" xmlns="" val="32674886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490" y="548680"/>
            <a:ext cx="7024744" cy="1621984"/>
          </a:xfrm>
        </p:spPr>
        <p:txBody>
          <a:bodyPr>
            <a:normAutofit fontScale="90000"/>
          </a:bodyPr>
          <a:lstStyle/>
          <a:p>
            <a:r>
              <a:rPr lang="en-GB" dirty="0" smtClean="0"/>
              <a:t>Modules of Employable skills VS VET Qualification frameworks</a:t>
            </a:r>
            <a:endParaRPr lang="en-GB" dirty="0"/>
          </a:p>
        </p:txBody>
      </p:sp>
      <p:sp>
        <p:nvSpPr>
          <p:cNvPr id="5" name="Content Placeholder 4"/>
          <p:cNvSpPr>
            <a:spLocks noGrp="1"/>
          </p:cNvSpPr>
          <p:nvPr>
            <p:ph idx="1"/>
          </p:nvPr>
        </p:nvSpPr>
        <p:spPr/>
        <p:txBody>
          <a:bodyPr>
            <a:normAutofit fontScale="92500" lnSpcReduction="20000"/>
          </a:bodyPr>
          <a:lstStyle/>
          <a:p>
            <a:pPr algn="just"/>
            <a:r>
              <a:rPr lang="en-GB" dirty="0" smtClean="0"/>
              <a:t>One of the most complex task encountered in the process was to break down competency standards to reflect work done by informal apprentices- this reflects what they train in.</a:t>
            </a:r>
          </a:p>
          <a:p>
            <a:pPr algn="just"/>
            <a:r>
              <a:rPr lang="en-GB" dirty="0" smtClean="0"/>
              <a:t>The other task was to match the same with competency standards as in national frameworks</a:t>
            </a:r>
          </a:p>
          <a:p>
            <a:pPr algn="just"/>
            <a:r>
              <a:rPr lang="en-GB" dirty="0" smtClean="0"/>
              <a:t>After study: the result shows that, the competency standards at workplace are highly specialised </a:t>
            </a:r>
            <a:r>
              <a:rPr lang="en-GB" i="1" dirty="0" smtClean="0"/>
              <a:t>vs.</a:t>
            </a:r>
            <a:r>
              <a:rPr lang="en-GB" dirty="0" smtClean="0"/>
              <a:t> national standards which are spread throughout the different levels of qualifications</a:t>
            </a:r>
            <a:endParaRPr lang="en-GB" dirty="0"/>
          </a:p>
        </p:txBody>
      </p:sp>
    </p:spTree>
    <p:extLst>
      <p:ext uri="{BB962C8B-B14F-4D97-AF65-F5344CB8AC3E}">
        <p14:creationId xmlns:p14="http://schemas.microsoft.com/office/powerpoint/2010/main" xmlns="" val="9536384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332656"/>
            <a:ext cx="7024744" cy="1143000"/>
          </a:xfrm>
        </p:spPr>
        <p:txBody>
          <a:bodyPr/>
          <a:lstStyle/>
          <a:p>
            <a:r>
              <a:rPr lang="en-GB" b="1" dirty="0" smtClean="0"/>
              <a:t>MES classifications </a:t>
            </a:r>
            <a:endParaRPr lang="en-GB"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980651052"/>
              </p:ext>
            </p:extLst>
          </p:nvPr>
        </p:nvGraphicFramePr>
        <p:xfrm>
          <a:off x="1187624" y="1772816"/>
          <a:ext cx="6120680" cy="27363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827584" y="4941168"/>
            <a:ext cx="7848872" cy="1200329"/>
          </a:xfrm>
          <a:prstGeom prst="rect">
            <a:avLst/>
          </a:prstGeom>
          <a:blipFill>
            <a:blip r:embed="rId6"/>
            <a:tile tx="0" ty="0" sx="100000" sy="100000" flip="none" algn="tl"/>
          </a:blipFill>
        </p:spPr>
        <p:txBody>
          <a:bodyPr wrap="square" rtlCol="0">
            <a:spAutoFit/>
          </a:bodyPr>
          <a:lstStyle/>
          <a:p>
            <a:r>
              <a:rPr lang="en-GB" dirty="0" smtClean="0"/>
              <a:t>The competency standards in MES reflects competency standards in the VET curricular except that,  in MES all related competencies of a particular specialization are  grouped together to form employable module. </a:t>
            </a:r>
            <a:endParaRPr lang="en-GB" dirty="0"/>
          </a:p>
        </p:txBody>
      </p:sp>
    </p:spTree>
    <p:extLst>
      <p:ext uri="{BB962C8B-B14F-4D97-AF65-F5344CB8AC3E}">
        <p14:creationId xmlns:p14="http://schemas.microsoft.com/office/powerpoint/2010/main" xmlns="" val="6287538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48680"/>
          </a:xfrm>
        </p:spPr>
        <p:txBody>
          <a:bodyPr>
            <a:normAutofit fontScale="90000"/>
          </a:bodyPr>
          <a:lstStyle/>
          <a:p>
            <a:r>
              <a:rPr lang="en-GB" b="1" dirty="0" smtClean="0"/>
              <a:t>The RPL process&amp; certifications</a:t>
            </a:r>
            <a:endParaRPr lang="en-GB" b="1" dirty="0"/>
          </a:p>
        </p:txBody>
      </p:sp>
      <p:pic>
        <p:nvPicPr>
          <p:cNvPr id="1027" name="Picture 3"/>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2653868" y="692696"/>
            <a:ext cx="3829585" cy="7525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67744" y="1600273"/>
            <a:ext cx="3987080" cy="86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267744" y="2514673"/>
            <a:ext cx="4115742" cy="914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2267744" y="3619872"/>
            <a:ext cx="4150875" cy="914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3140223" y="4947484"/>
            <a:ext cx="3152775" cy="752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6660232" y="4077072"/>
            <a:ext cx="2376264" cy="20882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Down Arrow 4"/>
          <p:cNvSpPr/>
          <p:nvPr/>
        </p:nvSpPr>
        <p:spPr>
          <a:xfrm>
            <a:off x="4621324" y="1340768"/>
            <a:ext cx="45719" cy="2595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Down Arrow 5"/>
          <p:cNvSpPr/>
          <p:nvPr/>
        </p:nvSpPr>
        <p:spPr>
          <a:xfrm>
            <a:off x="4644183" y="2348880"/>
            <a:ext cx="45719" cy="16579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Down Arrow 8"/>
          <p:cNvSpPr/>
          <p:nvPr/>
        </p:nvSpPr>
        <p:spPr>
          <a:xfrm>
            <a:off x="4716611" y="3341150"/>
            <a:ext cx="45719" cy="2879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Down Arrow 9"/>
          <p:cNvSpPr/>
          <p:nvPr/>
        </p:nvSpPr>
        <p:spPr>
          <a:xfrm>
            <a:off x="4762330" y="4534272"/>
            <a:ext cx="45719" cy="4132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Connector 11"/>
          <p:cNvCxnSpPr>
            <a:stCxn id="1027" idx="3"/>
          </p:cNvCxnSpPr>
          <p:nvPr/>
        </p:nvCxnSpPr>
        <p:spPr>
          <a:xfrm flipV="1">
            <a:off x="6483453" y="1052736"/>
            <a:ext cx="1112883" cy="1625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7596336" y="1052736"/>
            <a:ext cx="0" cy="30243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028" idx="3"/>
          </p:cNvCxnSpPr>
          <p:nvPr/>
        </p:nvCxnSpPr>
        <p:spPr>
          <a:xfrm>
            <a:off x="6254824" y="2032273"/>
            <a:ext cx="134151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029" idx="3"/>
          </p:cNvCxnSpPr>
          <p:nvPr/>
        </p:nvCxnSpPr>
        <p:spPr>
          <a:xfrm>
            <a:off x="6383486" y="2971873"/>
            <a:ext cx="121285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6383486" y="3861048"/>
            <a:ext cx="121285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6451035" y="1728629"/>
            <a:ext cx="1105709" cy="276999"/>
          </a:xfrm>
          <a:prstGeom prst="rect">
            <a:avLst/>
          </a:prstGeom>
          <a:noFill/>
        </p:spPr>
        <p:txBody>
          <a:bodyPr wrap="square" rtlCol="0">
            <a:spAutoFit/>
          </a:bodyPr>
          <a:lstStyle/>
          <a:p>
            <a:r>
              <a:rPr lang="en-GB" sz="1200" b="1" dirty="0" smtClean="0"/>
              <a:t>Not suitable</a:t>
            </a:r>
            <a:endParaRPr lang="en-GB" sz="1200" b="1" dirty="0"/>
          </a:p>
        </p:txBody>
      </p:sp>
      <p:sp>
        <p:nvSpPr>
          <p:cNvPr id="24" name="TextBox 23"/>
          <p:cNvSpPr txBox="1"/>
          <p:nvPr/>
        </p:nvSpPr>
        <p:spPr>
          <a:xfrm>
            <a:off x="6479025" y="2588260"/>
            <a:ext cx="1112883" cy="276999"/>
          </a:xfrm>
          <a:prstGeom prst="rect">
            <a:avLst/>
          </a:prstGeom>
          <a:noFill/>
        </p:spPr>
        <p:txBody>
          <a:bodyPr wrap="square" rtlCol="0">
            <a:spAutoFit/>
          </a:bodyPr>
          <a:lstStyle/>
          <a:p>
            <a:r>
              <a:rPr lang="en-GB" sz="1200" b="1" dirty="0" smtClean="0"/>
              <a:t>Not  suitable</a:t>
            </a:r>
            <a:endParaRPr lang="en-GB" sz="1200" b="1" dirty="0"/>
          </a:p>
        </p:txBody>
      </p:sp>
      <p:sp>
        <p:nvSpPr>
          <p:cNvPr id="25" name="TextBox 24"/>
          <p:cNvSpPr txBox="1"/>
          <p:nvPr/>
        </p:nvSpPr>
        <p:spPr>
          <a:xfrm>
            <a:off x="6483453" y="3629109"/>
            <a:ext cx="1040875" cy="261610"/>
          </a:xfrm>
          <a:prstGeom prst="rect">
            <a:avLst/>
          </a:prstGeom>
          <a:noFill/>
        </p:spPr>
        <p:txBody>
          <a:bodyPr wrap="square" rtlCol="0">
            <a:spAutoFit/>
          </a:bodyPr>
          <a:lstStyle/>
          <a:p>
            <a:r>
              <a:rPr lang="en-GB" sz="1100" b="1" dirty="0" smtClean="0"/>
              <a:t>Not suitable</a:t>
            </a:r>
            <a:r>
              <a:rPr lang="en-GB" sz="1100" dirty="0" smtClean="0"/>
              <a:t> </a:t>
            </a:r>
            <a:endParaRPr lang="en-GB" sz="1100" dirty="0"/>
          </a:p>
        </p:txBody>
      </p:sp>
      <p:sp>
        <p:nvSpPr>
          <p:cNvPr id="28" name="Left Arrow 27"/>
          <p:cNvSpPr/>
          <p:nvPr/>
        </p:nvSpPr>
        <p:spPr>
          <a:xfrm>
            <a:off x="2083986" y="4637575"/>
            <a:ext cx="2678344" cy="20660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p:cNvSpPr txBox="1"/>
          <p:nvPr/>
        </p:nvSpPr>
        <p:spPr>
          <a:xfrm>
            <a:off x="499810" y="4325379"/>
            <a:ext cx="1584176" cy="830997"/>
          </a:xfrm>
          <a:prstGeom prst="rect">
            <a:avLst/>
          </a:prstGeom>
          <a:noFill/>
        </p:spPr>
        <p:txBody>
          <a:bodyPr wrap="square" rtlCol="0">
            <a:spAutoFit/>
          </a:bodyPr>
          <a:lstStyle/>
          <a:p>
            <a:r>
              <a:rPr lang="en-GB" sz="1200" b="1" dirty="0" smtClean="0">
                <a:solidFill>
                  <a:srgbClr val="FF0000"/>
                </a:solidFill>
              </a:rPr>
              <a:t>For the successful tailor made skill upgrading before certification </a:t>
            </a:r>
            <a:endParaRPr lang="en-GB" sz="1200" b="1" dirty="0">
              <a:solidFill>
                <a:srgbClr val="FF0000"/>
              </a:solidFill>
            </a:endParaRPr>
          </a:p>
        </p:txBody>
      </p:sp>
      <p:sp>
        <p:nvSpPr>
          <p:cNvPr id="3" name="Rounded Rectangular Callout 2"/>
          <p:cNvSpPr/>
          <p:nvPr/>
        </p:nvSpPr>
        <p:spPr>
          <a:xfrm>
            <a:off x="251520" y="1387892"/>
            <a:ext cx="1314182" cy="2231980"/>
          </a:xfrm>
          <a:prstGeom prst="wedgeRoundRectCallout">
            <a:avLst>
              <a:gd name="adj1" fmla="val 107912"/>
              <a:gd name="adj2" fmla="val -1480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t>The target group are all who have trained/work for 3-5 years</a:t>
            </a:r>
            <a:endParaRPr lang="en-GB" sz="1600" dirty="0"/>
          </a:p>
        </p:txBody>
      </p:sp>
    </p:spTree>
    <p:extLst>
      <p:ext uri="{BB962C8B-B14F-4D97-AF65-F5344CB8AC3E}">
        <p14:creationId xmlns:p14="http://schemas.microsoft.com/office/powerpoint/2010/main" xmlns="" val="27261919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32656"/>
            <a:ext cx="7024744" cy="1143000"/>
          </a:xfrm>
        </p:spPr>
        <p:txBody>
          <a:bodyPr/>
          <a:lstStyle/>
          <a:p>
            <a:r>
              <a:rPr lang="en-GB" b="1" dirty="0" smtClean="0"/>
              <a:t>Why RPL </a:t>
            </a:r>
            <a:endParaRPr lang="en-GB" b="1" dirty="0"/>
          </a:p>
        </p:txBody>
      </p:sp>
      <p:sp>
        <p:nvSpPr>
          <p:cNvPr id="3" name="Content Placeholder 2"/>
          <p:cNvSpPr>
            <a:spLocks noGrp="1"/>
          </p:cNvSpPr>
          <p:nvPr>
            <p:ph idx="1"/>
          </p:nvPr>
        </p:nvSpPr>
        <p:spPr>
          <a:xfrm>
            <a:off x="755576" y="1484784"/>
            <a:ext cx="6777317" cy="4248472"/>
          </a:xfrm>
        </p:spPr>
        <p:txBody>
          <a:bodyPr>
            <a:normAutofit/>
          </a:bodyPr>
          <a:lstStyle/>
          <a:p>
            <a:r>
              <a:rPr lang="en-GB" dirty="0" smtClean="0"/>
              <a:t>Promoting lifelong learning; linkages to formal training</a:t>
            </a:r>
          </a:p>
          <a:p>
            <a:r>
              <a:rPr lang="en-GB" dirty="0" smtClean="0"/>
              <a:t>Opportunity to get decent jobs, formal self or wage employment </a:t>
            </a:r>
          </a:p>
          <a:p>
            <a:r>
              <a:rPr lang="en-GB" dirty="0" smtClean="0"/>
              <a:t>Improved self esteem and respect</a:t>
            </a:r>
          </a:p>
          <a:p>
            <a:r>
              <a:rPr lang="en-GB" dirty="0" smtClean="0"/>
              <a:t>Improvement of skills-through skills upgrading </a:t>
            </a:r>
          </a:p>
          <a:p>
            <a:r>
              <a:rPr lang="en-GB" dirty="0" smtClean="0"/>
              <a:t>Promotion of equality and inclusiveness</a:t>
            </a:r>
          </a:p>
          <a:p>
            <a:r>
              <a:rPr lang="en-GB" dirty="0" smtClean="0"/>
              <a:t>Better productivity and improved image of companies for having certified workers </a:t>
            </a:r>
            <a:endParaRPr lang="en-GB" dirty="0"/>
          </a:p>
        </p:txBody>
      </p:sp>
    </p:spTree>
    <p:extLst>
      <p:ext uri="{BB962C8B-B14F-4D97-AF65-F5344CB8AC3E}">
        <p14:creationId xmlns:p14="http://schemas.microsoft.com/office/powerpoint/2010/main" xmlns="" val="2798141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GB" dirty="0" smtClean="0"/>
              <a:t>Success </a:t>
            </a:r>
            <a:endParaRPr lang="en-GB" dirty="0"/>
          </a:p>
        </p:txBody>
      </p:sp>
      <p:sp>
        <p:nvSpPr>
          <p:cNvPr id="3" name="Content Placeholder 2"/>
          <p:cNvSpPr>
            <a:spLocks noGrp="1"/>
          </p:cNvSpPr>
          <p:nvPr>
            <p:ph idx="1"/>
          </p:nvPr>
        </p:nvSpPr>
        <p:spPr>
          <a:xfrm>
            <a:off x="457200" y="1124744"/>
            <a:ext cx="8229600" cy="5001419"/>
          </a:xfrm>
        </p:spPr>
        <p:txBody>
          <a:bodyPr>
            <a:normAutofit lnSpcReduction="10000"/>
          </a:bodyPr>
          <a:lstStyle/>
          <a:p>
            <a:r>
              <a:rPr lang="en-GB" dirty="0" smtClean="0"/>
              <a:t>A clear framework to guide the process is in place this has paved way for institutionalization process in the VET  that are now underway</a:t>
            </a:r>
          </a:p>
          <a:p>
            <a:r>
              <a:rPr lang="en-GB" dirty="0" smtClean="0"/>
              <a:t>Successfully aggregating competency standards into MES that reflects demand and practice</a:t>
            </a:r>
          </a:p>
          <a:p>
            <a:r>
              <a:rPr lang="en-GB" dirty="0" smtClean="0"/>
              <a:t>Adding as an incentive a skills upgrading component is very useful and encouraging  </a:t>
            </a:r>
          </a:p>
          <a:p>
            <a:r>
              <a:rPr lang="en-GB" dirty="0" smtClean="0"/>
              <a:t>600 assessments have been done, 400 are certified </a:t>
            </a:r>
          </a:p>
          <a:p>
            <a:r>
              <a:rPr lang="en-GB" dirty="0" smtClean="0"/>
              <a:t>Implementation tools developed : assessors guides, candidates guide, a bank of tools that can easily be referenced to by assessors. </a:t>
            </a:r>
          </a:p>
          <a:p>
            <a:r>
              <a:rPr lang="en-GB" dirty="0" smtClean="0"/>
              <a:t>Positive responses from key partners- Gov. enterprises and informal apprentices</a:t>
            </a:r>
          </a:p>
          <a:p>
            <a:pPr marL="0" indent="0">
              <a:buNone/>
            </a:pPr>
            <a:endParaRPr lang="en-GB" dirty="0"/>
          </a:p>
        </p:txBody>
      </p:sp>
      <p:sp>
        <p:nvSpPr>
          <p:cNvPr id="4" name="Cloud 3"/>
          <p:cNvSpPr/>
          <p:nvPr/>
        </p:nvSpPr>
        <p:spPr>
          <a:xfrm>
            <a:off x="7236296" y="2420888"/>
            <a:ext cx="1907704" cy="1368152"/>
          </a:xfrm>
          <a:prstGeom prst="clou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1200" b="1" dirty="0">
                <a:solidFill>
                  <a:schemeClr val="accent3"/>
                </a:solidFill>
              </a:rPr>
              <a:t>C</a:t>
            </a:r>
            <a:r>
              <a:rPr lang="fr-CH" sz="1200" b="1" dirty="0" smtClean="0">
                <a:solidFill>
                  <a:schemeClr val="accent3"/>
                </a:solidFill>
              </a:rPr>
              <a:t>ertificates leads to Decent jobs </a:t>
            </a:r>
            <a:r>
              <a:rPr lang="fr-CH" sz="1200" dirty="0" smtClean="0"/>
              <a:t> </a:t>
            </a:r>
            <a:endParaRPr lang="en-GB" sz="1200" dirty="0"/>
          </a:p>
        </p:txBody>
      </p:sp>
    </p:spTree>
    <p:extLst>
      <p:ext uri="{BB962C8B-B14F-4D97-AF65-F5344CB8AC3E}">
        <p14:creationId xmlns:p14="http://schemas.microsoft.com/office/powerpoint/2010/main" xmlns="" val="142289344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1286</TotalTime>
  <Words>859</Words>
  <Application>Microsoft Office PowerPoint</Application>
  <PresentationFormat>On-screen Show (4:3)</PresentationFormat>
  <Paragraphs>89</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Austin</vt:lpstr>
      <vt:lpstr>Recognition of Prior Learning Assessment </vt:lpstr>
      <vt:lpstr>Outline </vt:lpstr>
      <vt:lpstr>Background and Context </vt:lpstr>
      <vt:lpstr>Slide 4</vt:lpstr>
      <vt:lpstr>Modules of Employable skills VS VET Qualification frameworks</vt:lpstr>
      <vt:lpstr>MES classifications </vt:lpstr>
      <vt:lpstr>The RPL process&amp; certifications</vt:lpstr>
      <vt:lpstr>Why RPL </vt:lpstr>
      <vt:lpstr>Success </vt:lpstr>
      <vt:lpstr>Challenges </vt:lpstr>
      <vt:lpstr>Next steps</vt:lpstr>
      <vt:lpstr>Lessons that we have learnt </vt:lpstr>
      <vt:lpstr>Sites </vt:lpstr>
      <vt:lpstr>Slide 14</vt:lpstr>
    </vt:vector>
  </TitlesOfParts>
  <Company>ILO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Recognition of Prior Learning Assessment</dc:title>
  <dc:creator>Albert Okal</dc:creator>
  <cp:lastModifiedBy>Vickstrom</cp:lastModifiedBy>
  <cp:revision>55</cp:revision>
  <dcterms:created xsi:type="dcterms:W3CDTF">2015-07-16T07:14:50Z</dcterms:created>
  <dcterms:modified xsi:type="dcterms:W3CDTF">2015-07-21T11:45:31Z</dcterms:modified>
</cp:coreProperties>
</file>