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8" r:id="rId3"/>
    <p:sldId id="279" r:id="rId4"/>
    <p:sldId id="281" r:id="rId5"/>
    <p:sldId id="265" r:id="rId6"/>
    <p:sldId id="258" r:id="rId7"/>
    <p:sldId id="275" r:id="rId8"/>
    <p:sldId id="277" r:id="rId9"/>
    <p:sldId id="260" r:id="rId10"/>
    <p:sldId id="276" r:id="rId11"/>
    <p:sldId id="261" r:id="rId12"/>
    <p:sldId id="282" r:id="rId13"/>
    <p:sldId id="283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CE86F6-283C-4E81-A593-BC2B2EC4F0F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0D1660-1B25-4C6B-AD9B-2DDECFA33F1B}">
      <dgm:prSet phldrT="[Text]" custT="1"/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endParaRPr lang="en-US" sz="2000" dirty="0" smtClean="0"/>
        </a:p>
      </dgm:t>
    </dgm:pt>
    <dgm:pt modelId="{F7830A1E-DDA2-41D9-9DFD-313C0196C4A6}" type="parTrans" cxnId="{EC7623F7-0117-421F-B0B3-2F0FA2B4DB82}">
      <dgm:prSet/>
      <dgm:spPr/>
      <dgm:t>
        <a:bodyPr/>
        <a:lstStyle/>
        <a:p>
          <a:endParaRPr lang="en-US"/>
        </a:p>
      </dgm:t>
    </dgm:pt>
    <dgm:pt modelId="{388663C0-C085-4998-B264-D11F7E58E2EF}" type="sibTrans" cxnId="{EC7623F7-0117-421F-B0B3-2F0FA2B4DB82}">
      <dgm:prSet/>
      <dgm:spPr/>
      <dgm:t>
        <a:bodyPr/>
        <a:lstStyle/>
        <a:p>
          <a:endParaRPr lang="en-US"/>
        </a:p>
      </dgm:t>
    </dgm:pt>
    <dgm:pt modelId="{2E048800-35F9-4FAF-9A56-E933634172B2}">
      <dgm:prSet phldrT="[Text]" custT="1"/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l"/>
          <a:endParaRPr lang="en-US" sz="1600" dirty="0"/>
        </a:p>
      </dgm:t>
    </dgm:pt>
    <dgm:pt modelId="{BFD90132-7DE7-4260-9453-A832CCD253D5}" type="parTrans" cxnId="{241093BF-BA76-4C7E-9D40-3173B507D260}">
      <dgm:prSet/>
      <dgm:spPr/>
      <dgm:t>
        <a:bodyPr/>
        <a:lstStyle/>
        <a:p>
          <a:endParaRPr lang="en-US"/>
        </a:p>
      </dgm:t>
    </dgm:pt>
    <dgm:pt modelId="{EA3806D3-DEA6-44F1-B266-D9351D2AFD52}" type="sibTrans" cxnId="{241093BF-BA76-4C7E-9D40-3173B507D260}">
      <dgm:prSet/>
      <dgm:spPr/>
      <dgm:t>
        <a:bodyPr/>
        <a:lstStyle/>
        <a:p>
          <a:endParaRPr lang="en-US"/>
        </a:p>
      </dgm:t>
    </dgm:pt>
    <dgm:pt modelId="{AFA398D0-7022-4B6B-B951-32F8D49D6DAC}">
      <dgm:prSet phldrT="[Text]" custT="1"/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endParaRPr lang="en-US" sz="900" dirty="0"/>
        </a:p>
      </dgm:t>
    </dgm:pt>
    <dgm:pt modelId="{8A11AB59-80CF-4C96-878D-EC741D5B8EE1}" type="parTrans" cxnId="{5069AB22-0D52-44EC-8824-ADF5A4BD7E7D}">
      <dgm:prSet/>
      <dgm:spPr/>
      <dgm:t>
        <a:bodyPr/>
        <a:lstStyle/>
        <a:p>
          <a:endParaRPr lang="en-US"/>
        </a:p>
      </dgm:t>
    </dgm:pt>
    <dgm:pt modelId="{3022749C-25DF-41CC-8291-9B812CA49F5A}" type="sibTrans" cxnId="{5069AB22-0D52-44EC-8824-ADF5A4BD7E7D}">
      <dgm:prSet/>
      <dgm:spPr/>
      <dgm:t>
        <a:bodyPr/>
        <a:lstStyle/>
        <a:p>
          <a:endParaRPr lang="en-US"/>
        </a:p>
      </dgm:t>
    </dgm:pt>
    <dgm:pt modelId="{8CF935BA-2ED8-4A8E-A519-230DD31A9A4B}">
      <dgm:prSet phldrT="[Text]" custT="1"/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endParaRPr lang="en-US" sz="1800" dirty="0"/>
        </a:p>
      </dgm:t>
    </dgm:pt>
    <dgm:pt modelId="{B7575DAF-6CBF-4CDC-91FE-1224ECC2D406}" type="parTrans" cxnId="{A79D56CA-B2B9-45FB-BC33-8E4DF013D97F}">
      <dgm:prSet/>
      <dgm:spPr/>
      <dgm:t>
        <a:bodyPr/>
        <a:lstStyle/>
        <a:p>
          <a:endParaRPr lang="en-US"/>
        </a:p>
      </dgm:t>
    </dgm:pt>
    <dgm:pt modelId="{0D442240-5B69-43CB-AE9F-E18D9EE46418}" type="sibTrans" cxnId="{A79D56CA-B2B9-45FB-BC33-8E4DF013D97F}">
      <dgm:prSet/>
      <dgm:spPr/>
      <dgm:t>
        <a:bodyPr/>
        <a:lstStyle/>
        <a:p>
          <a:endParaRPr lang="en-US"/>
        </a:p>
      </dgm:t>
    </dgm:pt>
    <dgm:pt modelId="{416EBC74-7B89-416D-8531-3815121BE8ED}" type="pres">
      <dgm:prSet presAssocID="{2ECE86F6-283C-4E81-A593-BC2B2EC4F0F2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9CEA1F-9AF7-4176-AC32-ED5B95B205AB}" type="pres">
      <dgm:prSet presAssocID="{7B0D1660-1B25-4C6B-AD9B-2DDECFA33F1B}" presName="circ1" presStyleLbl="vennNode1" presStyleIdx="0" presStyleCnt="4" custScaleX="78325" custScaleY="71614" custLinFactNeighborX="-5426" custLinFactNeighborY="-14930"/>
      <dgm:spPr/>
      <dgm:t>
        <a:bodyPr/>
        <a:lstStyle/>
        <a:p>
          <a:endParaRPr lang="en-US"/>
        </a:p>
      </dgm:t>
    </dgm:pt>
    <dgm:pt modelId="{267EB96F-4232-438F-B3B9-A076DA758ACB}" type="pres">
      <dgm:prSet presAssocID="{7B0D1660-1B25-4C6B-AD9B-2DDECFA33F1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D6D35-572B-4100-90FE-3EAA5BAA30E2}" type="pres">
      <dgm:prSet presAssocID="{2E048800-35F9-4FAF-9A56-E933634172B2}" presName="circ2" presStyleLbl="vennNode1" presStyleIdx="1" presStyleCnt="4" custScaleX="78564" custScaleY="72362" custLinFactNeighborX="59236" custLinFactNeighborY="-6647"/>
      <dgm:spPr/>
      <dgm:t>
        <a:bodyPr/>
        <a:lstStyle/>
        <a:p>
          <a:endParaRPr lang="en-US"/>
        </a:p>
      </dgm:t>
    </dgm:pt>
    <dgm:pt modelId="{7043C95F-9398-49E5-B02D-BBBF1EA15315}" type="pres">
      <dgm:prSet presAssocID="{2E048800-35F9-4FAF-9A56-E933634172B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EAD8E8-384A-40E2-AEED-FAE54E0F4945}" type="pres">
      <dgm:prSet presAssocID="{AFA398D0-7022-4B6B-B951-32F8D49D6DAC}" presName="circ3" presStyleLbl="vennNode1" presStyleIdx="2" presStyleCnt="4" custScaleX="94727" custScaleY="94811" custLinFactNeighborX="-26633" custLinFactNeighborY="5965"/>
      <dgm:spPr/>
      <dgm:t>
        <a:bodyPr/>
        <a:lstStyle/>
        <a:p>
          <a:endParaRPr lang="en-US"/>
        </a:p>
      </dgm:t>
    </dgm:pt>
    <dgm:pt modelId="{8067CF4A-6FCE-4C77-A2BE-EE8FFAC54E3B}" type="pres">
      <dgm:prSet presAssocID="{AFA398D0-7022-4B6B-B951-32F8D49D6DA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A9096E-2258-4936-B746-19DB3D2C547C}" type="pres">
      <dgm:prSet presAssocID="{8CF935BA-2ED8-4A8E-A519-230DD31A9A4B}" presName="circ4" presStyleLbl="vennNode1" presStyleIdx="3" presStyleCnt="4" custScaleX="75050" custScaleY="74676" custLinFactNeighborX="-90376" custLinFactNeighborY="-13950"/>
      <dgm:spPr/>
      <dgm:t>
        <a:bodyPr/>
        <a:lstStyle/>
        <a:p>
          <a:endParaRPr lang="en-US"/>
        </a:p>
      </dgm:t>
    </dgm:pt>
    <dgm:pt modelId="{53AF08BB-E9BF-46F7-BDA2-CC7261D33134}" type="pres">
      <dgm:prSet presAssocID="{8CF935BA-2ED8-4A8E-A519-230DD31A9A4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5CD3FF-9C4C-44DF-A384-317FD3248C77}" type="presOf" srcId="{2E048800-35F9-4FAF-9A56-E933634172B2}" destId="{570D6D35-572B-4100-90FE-3EAA5BAA30E2}" srcOrd="0" destOrd="0" presId="urn:microsoft.com/office/officeart/2005/8/layout/venn1"/>
    <dgm:cxn modelId="{780AFF4E-C34A-43B0-BBC3-A42821DFA97C}" type="presOf" srcId="{7B0D1660-1B25-4C6B-AD9B-2DDECFA33F1B}" destId="{267EB96F-4232-438F-B3B9-A076DA758ACB}" srcOrd="1" destOrd="0" presId="urn:microsoft.com/office/officeart/2005/8/layout/venn1"/>
    <dgm:cxn modelId="{58108650-6370-47BA-B966-0FC703BEC8BA}" type="presOf" srcId="{7B0D1660-1B25-4C6B-AD9B-2DDECFA33F1B}" destId="{959CEA1F-9AF7-4176-AC32-ED5B95B205AB}" srcOrd="0" destOrd="0" presId="urn:microsoft.com/office/officeart/2005/8/layout/venn1"/>
    <dgm:cxn modelId="{F684D0A3-EA67-4B1F-A32D-478FB966ABFB}" type="presOf" srcId="{AFA398D0-7022-4B6B-B951-32F8D49D6DAC}" destId="{8067CF4A-6FCE-4C77-A2BE-EE8FFAC54E3B}" srcOrd="1" destOrd="0" presId="urn:microsoft.com/office/officeart/2005/8/layout/venn1"/>
    <dgm:cxn modelId="{5069AB22-0D52-44EC-8824-ADF5A4BD7E7D}" srcId="{2ECE86F6-283C-4E81-A593-BC2B2EC4F0F2}" destId="{AFA398D0-7022-4B6B-B951-32F8D49D6DAC}" srcOrd="2" destOrd="0" parTransId="{8A11AB59-80CF-4C96-878D-EC741D5B8EE1}" sibTransId="{3022749C-25DF-41CC-8291-9B812CA49F5A}"/>
    <dgm:cxn modelId="{7D542359-3AC3-447A-A9C2-085DEEEB27AB}" type="presOf" srcId="{2E048800-35F9-4FAF-9A56-E933634172B2}" destId="{7043C95F-9398-49E5-B02D-BBBF1EA15315}" srcOrd="1" destOrd="0" presId="urn:microsoft.com/office/officeart/2005/8/layout/venn1"/>
    <dgm:cxn modelId="{A79D56CA-B2B9-45FB-BC33-8E4DF013D97F}" srcId="{2ECE86F6-283C-4E81-A593-BC2B2EC4F0F2}" destId="{8CF935BA-2ED8-4A8E-A519-230DD31A9A4B}" srcOrd="3" destOrd="0" parTransId="{B7575DAF-6CBF-4CDC-91FE-1224ECC2D406}" sibTransId="{0D442240-5B69-43CB-AE9F-E18D9EE46418}"/>
    <dgm:cxn modelId="{CEBCADD9-7315-45A8-8078-3F03C897E994}" type="presOf" srcId="{8CF935BA-2ED8-4A8E-A519-230DD31A9A4B}" destId="{1BA9096E-2258-4936-B746-19DB3D2C547C}" srcOrd="0" destOrd="0" presId="urn:microsoft.com/office/officeart/2005/8/layout/venn1"/>
    <dgm:cxn modelId="{E3240D9E-CE35-4611-B19A-A58715123E03}" type="presOf" srcId="{2ECE86F6-283C-4E81-A593-BC2B2EC4F0F2}" destId="{416EBC74-7B89-416D-8531-3815121BE8ED}" srcOrd="0" destOrd="0" presId="urn:microsoft.com/office/officeart/2005/8/layout/venn1"/>
    <dgm:cxn modelId="{241093BF-BA76-4C7E-9D40-3173B507D260}" srcId="{2ECE86F6-283C-4E81-A593-BC2B2EC4F0F2}" destId="{2E048800-35F9-4FAF-9A56-E933634172B2}" srcOrd="1" destOrd="0" parTransId="{BFD90132-7DE7-4260-9453-A832CCD253D5}" sibTransId="{EA3806D3-DEA6-44F1-B266-D9351D2AFD52}"/>
    <dgm:cxn modelId="{8B4FD08B-EC7A-4B50-8085-5CBD2F5F96C3}" type="presOf" srcId="{8CF935BA-2ED8-4A8E-A519-230DD31A9A4B}" destId="{53AF08BB-E9BF-46F7-BDA2-CC7261D33134}" srcOrd="1" destOrd="0" presId="urn:microsoft.com/office/officeart/2005/8/layout/venn1"/>
    <dgm:cxn modelId="{DC481362-C72E-4723-8B8B-FC284F1E2D61}" type="presOf" srcId="{AFA398D0-7022-4B6B-B951-32F8D49D6DAC}" destId="{60EAD8E8-384A-40E2-AEED-FAE54E0F4945}" srcOrd="0" destOrd="0" presId="urn:microsoft.com/office/officeart/2005/8/layout/venn1"/>
    <dgm:cxn modelId="{EC7623F7-0117-421F-B0B3-2F0FA2B4DB82}" srcId="{2ECE86F6-283C-4E81-A593-BC2B2EC4F0F2}" destId="{7B0D1660-1B25-4C6B-AD9B-2DDECFA33F1B}" srcOrd="0" destOrd="0" parTransId="{F7830A1E-DDA2-41D9-9DFD-313C0196C4A6}" sibTransId="{388663C0-C085-4998-B264-D11F7E58E2EF}"/>
    <dgm:cxn modelId="{5AF1B5EF-03FD-44B2-87C7-7A23F2CA4BAE}" type="presParOf" srcId="{416EBC74-7B89-416D-8531-3815121BE8ED}" destId="{959CEA1F-9AF7-4176-AC32-ED5B95B205AB}" srcOrd="0" destOrd="0" presId="urn:microsoft.com/office/officeart/2005/8/layout/venn1"/>
    <dgm:cxn modelId="{57DC2071-6CC9-4122-AA30-A314F948FC92}" type="presParOf" srcId="{416EBC74-7B89-416D-8531-3815121BE8ED}" destId="{267EB96F-4232-438F-B3B9-A076DA758ACB}" srcOrd="1" destOrd="0" presId="urn:microsoft.com/office/officeart/2005/8/layout/venn1"/>
    <dgm:cxn modelId="{A3079C78-96B6-486C-A27B-8FEC089D609C}" type="presParOf" srcId="{416EBC74-7B89-416D-8531-3815121BE8ED}" destId="{570D6D35-572B-4100-90FE-3EAA5BAA30E2}" srcOrd="2" destOrd="0" presId="urn:microsoft.com/office/officeart/2005/8/layout/venn1"/>
    <dgm:cxn modelId="{574CEB9B-0D6B-4BA4-8B61-0F19B252D2B5}" type="presParOf" srcId="{416EBC74-7B89-416D-8531-3815121BE8ED}" destId="{7043C95F-9398-49E5-B02D-BBBF1EA15315}" srcOrd="3" destOrd="0" presId="urn:microsoft.com/office/officeart/2005/8/layout/venn1"/>
    <dgm:cxn modelId="{1F06B0DD-46E0-41DC-8DDF-842001467A39}" type="presParOf" srcId="{416EBC74-7B89-416D-8531-3815121BE8ED}" destId="{60EAD8E8-384A-40E2-AEED-FAE54E0F4945}" srcOrd="4" destOrd="0" presId="urn:microsoft.com/office/officeart/2005/8/layout/venn1"/>
    <dgm:cxn modelId="{3FE92DCA-6F88-4642-A1F0-2F3E46DD3F48}" type="presParOf" srcId="{416EBC74-7B89-416D-8531-3815121BE8ED}" destId="{8067CF4A-6FCE-4C77-A2BE-EE8FFAC54E3B}" srcOrd="5" destOrd="0" presId="urn:microsoft.com/office/officeart/2005/8/layout/venn1"/>
    <dgm:cxn modelId="{284311C2-D063-4BA8-B27A-8CC480522BA7}" type="presParOf" srcId="{416EBC74-7B89-416D-8531-3815121BE8ED}" destId="{1BA9096E-2258-4936-B746-19DB3D2C547C}" srcOrd="6" destOrd="0" presId="urn:microsoft.com/office/officeart/2005/8/layout/venn1"/>
    <dgm:cxn modelId="{C1B94465-3683-4068-8065-210C241DB2F8}" type="presParOf" srcId="{416EBC74-7B89-416D-8531-3815121BE8ED}" destId="{53AF08BB-E9BF-46F7-BDA2-CC7261D33134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1055A5-66F2-43AA-BA30-AF5F21D348BB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A456C9-E7DB-46B7-9E42-5A494BE2819E}">
      <dgm:prSet custT="1"/>
      <dgm:spPr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US" sz="2000" dirty="0" smtClean="0"/>
            <a:t>Pro gender policies</a:t>
          </a:r>
          <a:endParaRPr lang="en-US" sz="2400" dirty="0"/>
        </a:p>
      </dgm:t>
    </dgm:pt>
    <dgm:pt modelId="{5C1B579E-3541-4C63-B691-14FEA97F3E73}" type="parTrans" cxnId="{50A1F6A1-02B2-4425-89A5-0FA8BE54E706}">
      <dgm:prSet/>
      <dgm:spPr/>
      <dgm:t>
        <a:bodyPr/>
        <a:lstStyle/>
        <a:p>
          <a:endParaRPr lang="en-US"/>
        </a:p>
      </dgm:t>
    </dgm:pt>
    <dgm:pt modelId="{DFF01232-97FD-4C06-A4D2-EC7169078A50}" type="sibTrans" cxnId="{50A1F6A1-02B2-4425-89A5-0FA8BE54E706}">
      <dgm:prSet/>
      <dgm:spPr/>
      <dgm:t>
        <a:bodyPr/>
        <a:lstStyle/>
        <a:p>
          <a:endParaRPr lang="en-US"/>
        </a:p>
      </dgm:t>
    </dgm:pt>
    <dgm:pt modelId="{A35EC07C-B49B-418A-B04A-F04F72BFC8AF}" type="pres">
      <dgm:prSet presAssocID="{1E1055A5-66F2-43AA-BA30-AF5F21D348B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26FDF63-88BE-4251-8C09-8104F36ADA76}" type="pres">
      <dgm:prSet presAssocID="{62A456C9-E7DB-46B7-9E42-5A494BE2819E}" presName="circ1TxSh" presStyleLbl="vennNode1" presStyleIdx="0" presStyleCnt="1"/>
      <dgm:spPr/>
      <dgm:t>
        <a:bodyPr/>
        <a:lstStyle/>
        <a:p>
          <a:endParaRPr lang="en-US"/>
        </a:p>
      </dgm:t>
    </dgm:pt>
  </dgm:ptLst>
  <dgm:cxnLst>
    <dgm:cxn modelId="{50A1F6A1-02B2-4425-89A5-0FA8BE54E706}" srcId="{1E1055A5-66F2-43AA-BA30-AF5F21D348BB}" destId="{62A456C9-E7DB-46B7-9E42-5A494BE2819E}" srcOrd="0" destOrd="0" parTransId="{5C1B579E-3541-4C63-B691-14FEA97F3E73}" sibTransId="{DFF01232-97FD-4C06-A4D2-EC7169078A50}"/>
    <dgm:cxn modelId="{7C84908A-E191-4901-8100-F668DBB8B27C}" type="presOf" srcId="{62A456C9-E7DB-46B7-9E42-5A494BE2819E}" destId="{926FDF63-88BE-4251-8C09-8104F36ADA76}" srcOrd="0" destOrd="0" presId="urn:microsoft.com/office/officeart/2005/8/layout/venn1"/>
    <dgm:cxn modelId="{0F9B5C03-6731-404C-B4F5-DF0251E4C04B}" type="presOf" srcId="{1E1055A5-66F2-43AA-BA30-AF5F21D348BB}" destId="{A35EC07C-B49B-418A-B04A-F04F72BFC8AF}" srcOrd="0" destOrd="0" presId="urn:microsoft.com/office/officeart/2005/8/layout/venn1"/>
    <dgm:cxn modelId="{7826CBBF-642A-45C8-95E0-62C280431152}" type="presParOf" srcId="{A35EC07C-B49B-418A-B04A-F04F72BFC8AF}" destId="{926FDF63-88BE-4251-8C09-8104F36ADA76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014620-D419-4D69-AAF8-B9C65F9717AC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55856B-C81D-47A4-A211-EFE2E690246D}">
      <dgm:prSet/>
      <dgm:spPr/>
      <dgm:t>
        <a:bodyPr/>
        <a:lstStyle/>
        <a:p>
          <a:pPr rtl="0"/>
          <a:r>
            <a:rPr lang="en-US" b="1" dirty="0" smtClean="0"/>
            <a:t>Kenya</a:t>
          </a:r>
        </a:p>
        <a:p>
          <a:pPr rtl="0"/>
          <a:r>
            <a:rPr lang="en-US" b="1" dirty="0" smtClean="0"/>
            <a:t>Tanzania</a:t>
          </a:r>
        </a:p>
        <a:p>
          <a:pPr rtl="0"/>
          <a:r>
            <a:rPr lang="en-US" b="1" dirty="0" smtClean="0"/>
            <a:t> Uganda</a:t>
          </a:r>
          <a:endParaRPr lang="en-US" dirty="0"/>
        </a:p>
      </dgm:t>
    </dgm:pt>
    <dgm:pt modelId="{C828BC0D-0D66-4C8F-9FD5-2FFC4AF5DBB8}" type="parTrans" cxnId="{DEE528B5-DC81-4220-AA91-5D4EB322311F}">
      <dgm:prSet/>
      <dgm:spPr/>
      <dgm:t>
        <a:bodyPr/>
        <a:lstStyle/>
        <a:p>
          <a:endParaRPr lang="en-US"/>
        </a:p>
      </dgm:t>
    </dgm:pt>
    <dgm:pt modelId="{A1680D49-55F7-439B-9CEE-ED2C016B70F9}" type="sibTrans" cxnId="{DEE528B5-DC81-4220-AA91-5D4EB322311F}">
      <dgm:prSet/>
      <dgm:spPr/>
      <dgm:t>
        <a:bodyPr/>
        <a:lstStyle/>
        <a:p>
          <a:endParaRPr lang="en-US"/>
        </a:p>
      </dgm:t>
    </dgm:pt>
    <dgm:pt modelId="{FB88E924-A654-404D-A6FA-2F30151729A7}" type="pres">
      <dgm:prSet presAssocID="{2F014620-D419-4D69-AAF8-B9C65F9717A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5A3A12-50A0-40AE-8E65-6F3139A6F16B}" type="pres">
      <dgm:prSet presAssocID="{7055856B-C81D-47A4-A211-EFE2E690246D}" presName="circ1TxSh" presStyleLbl="vennNode1" presStyleIdx="0" presStyleCnt="1" custLinFactNeighborX="88147" custLinFactNeighborY="-8471"/>
      <dgm:spPr/>
      <dgm:t>
        <a:bodyPr/>
        <a:lstStyle/>
        <a:p>
          <a:endParaRPr lang="en-US"/>
        </a:p>
      </dgm:t>
    </dgm:pt>
  </dgm:ptLst>
  <dgm:cxnLst>
    <dgm:cxn modelId="{84C9EC06-DA25-4657-8A35-CB428B0A1B4E}" type="presOf" srcId="{2F014620-D419-4D69-AAF8-B9C65F9717AC}" destId="{FB88E924-A654-404D-A6FA-2F30151729A7}" srcOrd="0" destOrd="0" presId="urn:microsoft.com/office/officeart/2005/8/layout/venn1"/>
    <dgm:cxn modelId="{2C0149D7-0725-4D05-AC1D-2C585351B72A}" type="presOf" srcId="{7055856B-C81D-47A4-A211-EFE2E690246D}" destId="{E95A3A12-50A0-40AE-8E65-6F3139A6F16B}" srcOrd="0" destOrd="0" presId="urn:microsoft.com/office/officeart/2005/8/layout/venn1"/>
    <dgm:cxn modelId="{DEE528B5-DC81-4220-AA91-5D4EB322311F}" srcId="{2F014620-D419-4D69-AAF8-B9C65F9717AC}" destId="{7055856B-C81D-47A4-A211-EFE2E690246D}" srcOrd="0" destOrd="0" parTransId="{C828BC0D-0D66-4C8F-9FD5-2FFC4AF5DBB8}" sibTransId="{A1680D49-55F7-439B-9CEE-ED2C016B70F9}"/>
    <dgm:cxn modelId="{7929C710-94C7-4A1A-ACE6-683006734631}" type="presParOf" srcId="{FB88E924-A654-404D-A6FA-2F30151729A7}" destId="{E95A3A12-50A0-40AE-8E65-6F3139A6F16B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891BF3-ED88-4AE2-A63D-E87B0AD9E287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6123467-43B9-48A5-9AD2-2CC8AE7F34B0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SME Agencies – Public Sector, NGOs, WEAs, Private Sector</a:t>
          </a:r>
        </a:p>
        <a:p>
          <a:pPr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2E71F916-930C-49D8-8716-0D6C1E30383A}" type="parTrans" cxnId="{B508A50D-3D80-45BE-8F31-BF0490DDBF25}">
      <dgm:prSet/>
      <dgm:spPr/>
      <dgm:t>
        <a:bodyPr/>
        <a:lstStyle/>
        <a:p>
          <a:endParaRPr lang="en-US"/>
        </a:p>
      </dgm:t>
    </dgm:pt>
    <dgm:pt modelId="{6F75CD5B-A301-4A90-B918-CE474593C3E5}" type="sibTrans" cxnId="{B508A50D-3D80-45BE-8F31-BF0490DDBF25}">
      <dgm:prSet/>
      <dgm:spPr/>
      <dgm:t>
        <a:bodyPr/>
        <a:lstStyle/>
        <a:p>
          <a:endParaRPr lang="en-US"/>
        </a:p>
      </dgm:t>
    </dgm:pt>
    <dgm:pt modelId="{6EF422DA-FEBC-4041-BDFC-52D9E4037CF4}">
      <dgm:prSet custT="1"/>
      <dgm:spPr/>
      <dgm:t>
        <a:bodyPr/>
        <a:lstStyle/>
        <a:p>
          <a:pPr rtl="0"/>
          <a:r>
            <a:rPr lang="en-US" sz="1050" dirty="0" smtClean="0"/>
            <a:t>Trainers networks strengthening</a:t>
          </a:r>
          <a:endParaRPr lang="en-US" sz="1050" dirty="0"/>
        </a:p>
      </dgm:t>
    </dgm:pt>
    <dgm:pt modelId="{A3BBF9D5-55AB-47E1-8477-B54D7F0F276A}" type="parTrans" cxnId="{0EA3F384-637E-4751-89A4-3AD3059D0742}">
      <dgm:prSet/>
      <dgm:spPr/>
      <dgm:t>
        <a:bodyPr/>
        <a:lstStyle/>
        <a:p>
          <a:endParaRPr lang="en-US"/>
        </a:p>
      </dgm:t>
    </dgm:pt>
    <dgm:pt modelId="{33763F12-5C6B-436F-9A57-BB49DA596E04}" type="sibTrans" cxnId="{0EA3F384-637E-4751-89A4-3AD3059D0742}">
      <dgm:prSet/>
      <dgm:spPr/>
      <dgm:t>
        <a:bodyPr/>
        <a:lstStyle/>
        <a:p>
          <a:endParaRPr lang="en-US"/>
        </a:p>
      </dgm:t>
    </dgm:pt>
    <dgm:pt modelId="{DB32F5E5-7CC2-41B7-A503-25E3266AF8E4}">
      <dgm:prSet custT="1"/>
      <dgm:spPr/>
      <dgm:t>
        <a:bodyPr/>
        <a:lstStyle/>
        <a:p>
          <a:pPr rtl="0"/>
          <a:r>
            <a:rPr lang="en-US" sz="1200" dirty="0" smtClean="0"/>
            <a:t>Financial Services providers </a:t>
          </a:r>
          <a:endParaRPr lang="en-US" sz="1200" dirty="0"/>
        </a:p>
      </dgm:t>
    </dgm:pt>
    <dgm:pt modelId="{CBE53098-8E13-4154-94BF-551ED1119188}" type="parTrans" cxnId="{353FF7A9-35D1-4003-AC0A-379436DE8B57}">
      <dgm:prSet/>
      <dgm:spPr/>
      <dgm:t>
        <a:bodyPr/>
        <a:lstStyle/>
        <a:p>
          <a:endParaRPr lang="en-US"/>
        </a:p>
      </dgm:t>
    </dgm:pt>
    <dgm:pt modelId="{992F0279-C89B-4913-801D-D6AA21A401B7}" type="sibTrans" cxnId="{353FF7A9-35D1-4003-AC0A-379436DE8B57}">
      <dgm:prSet/>
      <dgm:spPr/>
      <dgm:t>
        <a:bodyPr/>
        <a:lstStyle/>
        <a:p>
          <a:endParaRPr lang="en-US"/>
        </a:p>
      </dgm:t>
    </dgm:pt>
    <dgm:pt modelId="{14A5630B-2C80-4632-A968-466A41FA6714}" type="pres">
      <dgm:prSet presAssocID="{8F891BF3-ED88-4AE2-A63D-E87B0AD9E287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87D5DE-C32A-4B52-BA64-339ABE38D61D}" type="pres">
      <dgm:prSet presAssocID="{E6123467-43B9-48A5-9AD2-2CC8AE7F34B0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1ACD2A-4A75-420E-A10C-DCC8B28092D7}" type="pres">
      <dgm:prSet presAssocID="{E6123467-43B9-48A5-9AD2-2CC8AE7F34B0}" presName="gear1srcNode" presStyleLbl="node1" presStyleIdx="0" presStyleCnt="3"/>
      <dgm:spPr/>
      <dgm:t>
        <a:bodyPr/>
        <a:lstStyle/>
        <a:p>
          <a:endParaRPr lang="en-US"/>
        </a:p>
      </dgm:t>
    </dgm:pt>
    <dgm:pt modelId="{2A24A047-85CD-4278-AA80-024551B4C2DD}" type="pres">
      <dgm:prSet presAssocID="{E6123467-43B9-48A5-9AD2-2CC8AE7F34B0}" presName="gear1dstNode" presStyleLbl="node1" presStyleIdx="0" presStyleCnt="3"/>
      <dgm:spPr/>
      <dgm:t>
        <a:bodyPr/>
        <a:lstStyle/>
        <a:p>
          <a:endParaRPr lang="en-US"/>
        </a:p>
      </dgm:t>
    </dgm:pt>
    <dgm:pt modelId="{79E258C8-E875-487F-A6C9-432E09447500}" type="pres">
      <dgm:prSet presAssocID="{6EF422DA-FEBC-4041-BDFC-52D9E4037CF4}" presName="gear2" presStyleLbl="node1" presStyleIdx="1" presStyleCnt="3" custScaleX="12136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7C593-290D-4BCA-B777-F884E8CBC689}" type="pres">
      <dgm:prSet presAssocID="{6EF422DA-FEBC-4041-BDFC-52D9E4037CF4}" presName="gear2srcNode" presStyleLbl="node1" presStyleIdx="1" presStyleCnt="3"/>
      <dgm:spPr/>
      <dgm:t>
        <a:bodyPr/>
        <a:lstStyle/>
        <a:p>
          <a:endParaRPr lang="en-US"/>
        </a:p>
      </dgm:t>
    </dgm:pt>
    <dgm:pt modelId="{295EE4C0-BDC2-44A0-80D1-FB0FFE4DDBF2}" type="pres">
      <dgm:prSet presAssocID="{6EF422DA-FEBC-4041-BDFC-52D9E4037CF4}" presName="gear2dstNode" presStyleLbl="node1" presStyleIdx="1" presStyleCnt="3"/>
      <dgm:spPr/>
      <dgm:t>
        <a:bodyPr/>
        <a:lstStyle/>
        <a:p>
          <a:endParaRPr lang="en-US"/>
        </a:p>
      </dgm:t>
    </dgm:pt>
    <dgm:pt modelId="{AD0477A5-5870-48C3-91B3-24273195083A}" type="pres">
      <dgm:prSet presAssocID="{DB32F5E5-7CC2-41B7-A503-25E3266AF8E4}" presName="gear3" presStyleLbl="node1" presStyleIdx="2" presStyleCnt="3"/>
      <dgm:spPr/>
      <dgm:t>
        <a:bodyPr/>
        <a:lstStyle/>
        <a:p>
          <a:endParaRPr lang="en-US"/>
        </a:p>
      </dgm:t>
    </dgm:pt>
    <dgm:pt modelId="{6D4FE24D-2941-4549-92DD-8E04D1235DDF}" type="pres">
      <dgm:prSet presAssocID="{DB32F5E5-7CC2-41B7-A503-25E3266AF8E4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6AD744-4C7E-4DB1-A6A7-412BAB14FAD9}" type="pres">
      <dgm:prSet presAssocID="{DB32F5E5-7CC2-41B7-A503-25E3266AF8E4}" presName="gear3srcNode" presStyleLbl="node1" presStyleIdx="2" presStyleCnt="3"/>
      <dgm:spPr/>
      <dgm:t>
        <a:bodyPr/>
        <a:lstStyle/>
        <a:p>
          <a:endParaRPr lang="en-US"/>
        </a:p>
      </dgm:t>
    </dgm:pt>
    <dgm:pt modelId="{50FA145B-481B-411B-96E0-65207D137AC0}" type="pres">
      <dgm:prSet presAssocID="{DB32F5E5-7CC2-41B7-A503-25E3266AF8E4}" presName="gear3dstNode" presStyleLbl="node1" presStyleIdx="2" presStyleCnt="3"/>
      <dgm:spPr/>
      <dgm:t>
        <a:bodyPr/>
        <a:lstStyle/>
        <a:p>
          <a:endParaRPr lang="en-US"/>
        </a:p>
      </dgm:t>
    </dgm:pt>
    <dgm:pt modelId="{3C74A665-AE6A-4E10-8E0D-CAD962D323F3}" type="pres">
      <dgm:prSet presAssocID="{6F75CD5B-A301-4A90-B918-CE474593C3E5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A4060FBA-C63E-4221-87B7-C634A4BCAB06}" type="pres">
      <dgm:prSet presAssocID="{33763F12-5C6B-436F-9A57-BB49DA596E04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9CD79A0F-B8E4-4C35-B578-5FDE0D550360}" type="pres">
      <dgm:prSet presAssocID="{992F0279-C89B-4913-801D-D6AA21A401B7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BD5C73F-67BD-4C0D-B156-07E3F8CD67BB}" type="presOf" srcId="{E6123467-43B9-48A5-9AD2-2CC8AE7F34B0}" destId="{AE1ACD2A-4A75-420E-A10C-DCC8B28092D7}" srcOrd="1" destOrd="0" presId="urn:microsoft.com/office/officeart/2005/8/layout/gear1"/>
    <dgm:cxn modelId="{0EA3F384-637E-4751-89A4-3AD3059D0742}" srcId="{8F891BF3-ED88-4AE2-A63D-E87B0AD9E287}" destId="{6EF422DA-FEBC-4041-BDFC-52D9E4037CF4}" srcOrd="1" destOrd="0" parTransId="{A3BBF9D5-55AB-47E1-8477-B54D7F0F276A}" sibTransId="{33763F12-5C6B-436F-9A57-BB49DA596E04}"/>
    <dgm:cxn modelId="{353FF7A9-35D1-4003-AC0A-379436DE8B57}" srcId="{8F891BF3-ED88-4AE2-A63D-E87B0AD9E287}" destId="{DB32F5E5-7CC2-41B7-A503-25E3266AF8E4}" srcOrd="2" destOrd="0" parTransId="{CBE53098-8E13-4154-94BF-551ED1119188}" sibTransId="{992F0279-C89B-4913-801D-D6AA21A401B7}"/>
    <dgm:cxn modelId="{E2379CF2-125B-492D-AE51-B8214CC2E0E4}" type="presOf" srcId="{6F75CD5B-A301-4A90-B918-CE474593C3E5}" destId="{3C74A665-AE6A-4E10-8E0D-CAD962D323F3}" srcOrd="0" destOrd="0" presId="urn:microsoft.com/office/officeart/2005/8/layout/gear1"/>
    <dgm:cxn modelId="{5C59C0E1-FBD3-4CFF-AC33-A2B8A5F31A03}" type="presOf" srcId="{33763F12-5C6B-436F-9A57-BB49DA596E04}" destId="{A4060FBA-C63E-4221-87B7-C634A4BCAB06}" srcOrd="0" destOrd="0" presId="urn:microsoft.com/office/officeart/2005/8/layout/gear1"/>
    <dgm:cxn modelId="{63F391D9-FB9B-4B34-B4E7-4BAADE10F705}" type="presOf" srcId="{E6123467-43B9-48A5-9AD2-2CC8AE7F34B0}" destId="{2A24A047-85CD-4278-AA80-024551B4C2DD}" srcOrd="2" destOrd="0" presId="urn:microsoft.com/office/officeart/2005/8/layout/gear1"/>
    <dgm:cxn modelId="{CC6DD8BB-E0C3-4AC0-90B0-C925211542E9}" type="presOf" srcId="{DB32F5E5-7CC2-41B7-A503-25E3266AF8E4}" destId="{50FA145B-481B-411B-96E0-65207D137AC0}" srcOrd="3" destOrd="0" presId="urn:microsoft.com/office/officeart/2005/8/layout/gear1"/>
    <dgm:cxn modelId="{03A7F3A6-3F7C-4EBD-8155-893AB9C5E65C}" type="presOf" srcId="{8F891BF3-ED88-4AE2-A63D-E87B0AD9E287}" destId="{14A5630B-2C80-4632-A968-466A41FA6714}" srcOrd="0" destOrd="0" presId="urn:microsoft.com/office/officeart/2005/8/layout/gear1"/>
    <dgm:cxn modelId="{88066352-6C82-4A98-BDCB-6CB2FD31D586}" type="presOf" srcId="{6EF422DA-FEBC-4041-BDFC-52D9E4037CF4}" destId="{79E258C8-E875-487F-A6C9-432E09447500}" srcOrd="0" destOrd="0" presId="urn:microsoft.com/office/officeart/2005/8/layout/gear1"/>
    <dgm:cxn modelId="{07203540-5BAB-409F-8F0F-88E27F283DD0}" type="presOf" srcId="{992F0279-C89B-4913-801D-D6AA21A401B7}" destId="{9CD79A0F-B8E4-4C35-B578-5FDE0D550360}" srcOrd="0" destOrd="0" presId="urn:microsoft.com/office/officeart/2005/8/layout/gear1"/>
    <dgm:cxn modelId="{B508A50D-3D80-45BE-8F31-BF0490DDBF25}" srcId="{8F891BF3-ED88-4AE2-A63D-E87B0AD9E287}" destId="{E6123467-43B9-48A5-9AD2-2CC8AE7F34B0}" srcOrd="0" destOrd="0" parTransId="{2E71F916-930C-49D8-8716-0D6C1E30383A}" sibTransId="{6F75CD5B-A301-4A90-B918-CE474593C3E5}"/>
    <dgm:cxn modelId="{928BE69F-91B7-4E1F-A817-BBDE191AE3D1}" type="presOf" srcId="{6EF422DA-FEBC-4041-BDFC-52D9E4037CF4}" destId="{295EE4C0-BDC2-44A0-80D1-FB0FFE4DDBF2}" srcOrd="2" destOrd="0" presId="urn:microsoft.com/office/officeart/2005/8/layout/gear1"/>
    <dgm:cxn modelId="{6A5BAE07-881C-4C4E-AAB9-8D0B318852D1}" type="presOf" srcId="{DB32F5E5-7CC2-41B7-A503-25E3266AF8E4}" destId="{6D4FE24D-2941-4549-92DD-8E04D1235DDF}" srcOrd="1" destOrd="0" presId="urn:microsoft.com/office/officeart/2005/8/layout/gear1"/>
    <dgm:cxn modelId="{2219CFBF-2E34-4C4D-ACDF-0024220EE552}" type="presOf" srcId="{DB32F5E5-7CC2-41B7-A503-25E3266AF8E4}" destId="{AD0477A5-5870-48C3-91B3-24273195083A}" srcOrd="0" destOrd="0" presId="urn:microsoft.com/office/officeart/2005/8/layout/gear1"/>
    <dgm:cxn modelId="{992851E9-9627-446E-A0FA-37EBD313D4CC}" type="presOf" srcId="{DB32F5E5-7CC2-41B7-A503-25E3266AF8E4}" destId="{C86AD744-4C7E-4DB1-A6A7-412BAB14FAD9}" srcOrd="2" destOrd="0" presId="urn:microsoft.com/office/officeart/2005/8/layout/gear1"/>
    <dgm:cxn modelId="{21A92227-2133-4218-A3C1-081697D12EA1}" type="presOf" srcId="{E6123467-43B9-48A5-9AD2-2CC8AE7F34B0}" destId="{F587D5DE-C32A-4B52-BA64-339ABE38D61D}" srcOrd="0" destOrd="0" presId="urn:microsoft.com/office/officeart/2005/8/layout/gear1"/>
    <dgm:cxn modelId="{A9FCC6B4-9739-42CA-9615-0E2BE1E1348F}" type="presOf" srcId="{6EF422DA-FEBC-4041-BDFC-52D9E4037CF4}" destId="{DBD7C593-290D-4BCA-B777-F884E8CBC689}" srcOrd="1" destOrd="0" presId="urn:microsoft.com/office/officeart/2005/8/layout/gear1"/>
    <dgm:cxn modelId="{D06BB703-E9EC-4289-A17A-23763B54B4E1}" type="presParOf" srcId="{14A5630B-2C80-4632-A968-466A41FA6714}" destId="{F587D5DE-C32A-4B52-BA64-339ABE38D61D}" srcOrd="0" destOrd="0" presId="urn:microsoft.com/office/officeart/2005/8/layout/gear1"/>
    <dgm:cxn modelId="{9FE7BFE2-D46A-4629-B704-EB795E55CDB1}" type="presParOf" srcId="{14A5630B-2C80-4632-A968-466A41FA6714}" destId="{AE1ACD2A-4A75-420E-A10C-DCC8B28092D7}" srcOrd="1" destOrd="0" presId="urn:microsoft.com/office/officeart/2005/8/layout/gear1"/>
    <dgm:cxn modelId="{958E369E-AEE2-4005-A8BB-D60B951A9AB5}" type="presParOf" srcId="{14A5630B-2C80-4632-A968-466A41FA6714}" destId="{2A24A047-85CD-4278-AA80-024551B4C2DD}" srcOrd="2" destOrd="0" presId="urn:microsoft.com/office/officeart/2005/8/layout/gear1"/>
    <dgm:cxn modelId="{A82ECBA0-2F03-4D04-A22C-7EECEF7E7D99}" type="presParOf" srcId="{14A5630B-2C80-4632-A968-466A41FA6714}" destId="{79E258C8-E875-487F-A6C9-432E09447500}" srcOrd="3" destOrd="0" presId="urn:microsoft.com/office/officeart/2005/8/layout/gear1"/>
    <dgm:cxn modelId="{00D8B6D8-9505-48EA-92F7-6341804C9754}" type="presParOf" srcId="{14A5630B-2C80-4632-A968-466A41FA6714}" destId="{DBD7C593-290D-4BCA-B777-F884E8CBC689}" srcOrd="4" destOrd="0" presId="urn:microsoft.com/office/officeart/2005/8/layout/gear1"/>
    <dgm:cxn modelId="{6D7565DE-965C-4F8F-8EB8-C9A02DC160EF}" type="presParOf" srcId="{14A5630B-2C80-4632-A968-466A41FA6714}" destId="{295EE4C0-BDC2-44A0-80D1-FB0FFE4DDBF2}" srcOrd="5" destOrd="0" presId="urn:microsoft.com/office/officeart/2005/8/layout/gear1"/>
    <dgm:cxn modelId="{4C287F7B-BF0A-4A01-A2D8-827CBD866D88}" type="presParOf" srcId="{14A5630B-2C80-4632-A968-466A41FA6714}" destId="{AD0477A5-5870-48C3-91B3-24273195083A}" srcOrd="6" destOrd="0" presId="urn:microsoft.com/office/officeart/2005/8/layout/gear1"/>
    <dgm:cxn modelId="{59F9703C-DD63-453F-ADAC-33D44AC482A5}" type="presParOf" srcId="{14A5630B-2C80-4632-A968-466A41FA6714}" destId="{6D4FE24D-2941-4549-92DD-8E04D1235DDF}" srcOrd="7" destOrd="0" presId="urn:microsoft.com/office/officeart/2005/8/layout/gear1"/>
    <dgm:cxn modelId="{3EF098D7-8C22-4CC5-AC80-4EDE4D84770F}" type="presParOf" srcId="{14A5630B-2C80-4632-A968-466A41FA6714}" destId="{C86AD744-4C7E-4DB1-A6A7-412BAB14FAD9}" srcOrd="8" destOrd="0" presId="urn:microsoft.com/office/officeart/2005/8/layout/gear1"/>
    <dgm:cxn modelId="{03848DE0-CBCA-4DC0-8D7A-56CEC1920686}" type="presParOf" srcId="{14A5630B-2C80-4632-A968-466A41FA6714}" destId="{50FA145B-481B-411B-96E0-65207D137AC0}" srcOrd="9" destOrd="0" presId="urn:microsoft.com/office/officeart/2005/8/layout/gear1"/>
    <dgm:cxn modelId="{915A437F-C59C-43FD-86A1-B4CCDB7511AE}" type="presParOf" srcId="{14A5630B-2C80-4632-A968-466A41FA6714}" destId="{3C74A665-AE6A-4E10-8E0D-CAD962D323F3}" srcOrd="10" destOrd="0" presId="urn:microsoft.com/office/officeart/2005/8/layout/gear1"/>
    <dgm:cxn modelId="{EB38D9F2-55EA-43FA-A698-1F7A8B675B65}" type="presParOf" srcId="{14A5630B-2C80-4632-A968-466A41FA6714}" destId="{A4060FBA-C63E-4221-87B7-C634A4BCAB06}" srcOrd="11" destOrd="0" presId="urn:microsoft.com/office/officeart/2005/8/layout/gear1"/>
    <dgm:cxn modelId="{1371FC5E-4B21-42D3-8F0B-204EB8DB7DC9}" type="presParOf" srcId="{14A5630B-2C80-4632-A968-466A41FA6714}" destId="{9CD79A0F-B8E4-4C35-B578-5FDE0D55036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F610316-C6E6-4CF2-A5EE-456F551202F6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02E3199-7B9F-4C30-AFC9-6D69F40F9CC7}">
      <dgm:prSet custT="1"/>
      <dgm:spPr/>
      <dgm:t>
        <a:bodyPr/>
        <a:lstStyle/>
        <a:p>
          <a:pPr rtl="0"/>
          <a:r>
            <a:rPr lang="en-US" sz="1600" dirty="0" smtClean="0"/>
            <a:t>Training</a:t>
          </a:r>
          <a:endParaRPr lang="en-US" sz="1600" dirty="0"/>
        </a:p>
      </dgm:t>
    </dgm:pt>
    <dgm:pt modelId="{1618DDF2-CE10-41D5-8048-9AFCC4949CFE}" type="parTrans" cxnId="{A4212094-C4CE-40E9-B342-EF1F4D81C40E}">
      <dgm:prSet/>
      <dgm:spPr/>
      <dgm:t>
        <a:bodyPr/>
        <a:lstStyle/>
        <a:p>
          <a:endParaRPr lang="en-US" sz="2400"/>
        </a:p>
      </dgm:t>
    </dgm:pt>
    <dgm:pt modelId="{3E98BE6B-843D-4DE1-AAFF-8B83CCFCBDCC}" type="sibTrans" cxnId="{A4212094-C4CE-40E9-B342-EF1F4D81C40E}">
      <dgm:prSet/>
      <dgm:spPr/>
      <dgm:t>
        <a:bodyPr/>
        <a:lstStyle/>
        <a:p>
          <a:endParaRPr lang="en-US" sz="2400"/>
        </a:p>
      </dgm:t>
    </dgm:pt>
    <dgm:pt modelId="{EDD9BE21-5063-46EC-89F1-C900679836FD}">
      <dgm:prSet custT="1"/>
      <dgm:spPr/>
      <dgm:t>
        <a:bodyPr/>
        <a:lstStyle/>
        <a:p>
          <a:pPr rtl="0"/>
          <a:r>
            <a:rPr lang="en-US" sz="1600" dirty="0" smtClean="0"/>
            <a:t>Mentorship</a:t>
          </a:r>
          <a:endParaRPr lang="en-US" sz="1600" dirty="0"/>
        </a:p>
      </dgm:t>
    </dgm:pt>
    <dgm:pt modelId="{3E2B4747-32EA-4277-A681-322E089FBAF7}" type="parTrans" cxnId="{F8CFB741-BDDD-4A7D-9B20-7F6235C18F11}">
      <dgm:prSet/>
      <dgm:spPr/>
      <dgm:t>
        <a:bodyPr/>
        <a:lstStyle/>
        <a:p>
          <a:endParaRPr lang="en-US" sz="2400"/>
        </a:p>
      </dgm:t>
    </dgm:pt>
    <dgm:pt modelId="{EE4B0507-1F72-43DA-B032-6303E380C91E}" type="sibTrans" cxnId="{F8CFB741-BDDD-4A7D-9B20-7F6235C18F11}">
      <dgm:prSet/>
      <dgm:spPr/>
      <dgm:t>
        <a:bodyPr/>
        <a:lstStyle/>
        <a:p>
          <a:endParaRPr lang="en-US" sz="2400"/>
        </a:p>
      </dgm:t>
    </dgm:pt>
    <dgm:pt modelId="{CBB56D4F-2C8B-45E4-8245-5ECF1CB2B841}">
      <dgm:prSet custT="1"/>
      <dgm:spPr/>
      <dgm:t>
        <a:bodyPr/>
        <a:lstStyle/>
        <a:p>
          <a:pPr rtl="0"/>
          <a:r>
            <a:rPr lang="en-US" sz="1600" dirty="0" smtClean="0"/>
            <a:t>Market Information</a:t>
          </a:r>
          <a:endParaRPr lang="en-US" sz="1600" dirty="0"/>
        </a:p>
      </dgm:t>
    </dgm:pt>
    <dgm:pt modelId="{EEE2987F-453C-4EC1-A543-266257A3819A}" type="parTrans" cxnId="{38E74534-06EC-4D35-B7EC-4C6C74E0081B}">
      <dgm:prSet/>
      <dgm:spPr/>
      <dgm:t>
        <a:bodyPr/>
        <a:lstStyle/>
        <a:p>
          <a:endParaRPr lang="en-US" sz="2400"/>
        </a:p>
      </dgm:t>
    </dgm:pt>
    <dgm:pt modelId="{BA7FF893-A60A-48E6-ABE4-93120D77B7C5}" type="sibTrans" cxnId="{38E74534-06EC-4D35-B7EC-4C6C74E0081B}">
      <dgm:prSet/>
      <dgm:spPr/>
      <dgm:t>
        <a:bodyPr/>
        <a:lstStyle/>
        <a:p>
          <a:endParaRPr lang="en-US" sz="2400"/>
        </a:p>
      </dgm:t>
    </dgm:pt>
    <dgm:pt modelId="{EFBC129A-27E4-498D-93FF-A58BC059E0C4}">
      <dgm:prSet custT="1"/>
      <dgm:spPr/>
      <dgm:t>
        <a:bodyPr/>
        <a:lstStyle/>
        <a:p>
          <a:pPr rtl="0"/>
          <a:r>
            <a:rPr lang="en-US" sz="1600" dirty="0" smtClean="0"/>
            <a:t>Market Linkages</a:t>
          </a:r>
          <a:endParaRPr lang="en-US" sz="1600" dirty="0"/>
        </a:p>
      </dgm:t>
    </dgm:pt>
    <dgm:pt modelId="{5E2A52AC-B22E-4EAA-B58A-9C5F60068CCD}" type="parTrans" cxnId="{ECE321A5-16DC-40BF-A9F0-6A80496A447A}">
      <dgm:prSet/>
      <dgm:spPr/>
      <dgm:t>
        <a:bodyPr/>
        <a:lstStyle/>
        <a:p>
          <a:endParaRPr lang="en-US" sz="2400"/>
        </a:p>
      </dgm:t>
    </dgm:pt>
    <dgm:pt modelId="{A71886AC-DAB7-483C-8442-2FE98EBE5F3E}" type="sibTrans" cxnId="{ECE321A5-16DC-40BF-A9F0-6A80496A447A}">
      <dgm:prSet/>
      <dgm:spPr/>
      <dgm:t>
        <a:bodyPr/>
        <a:lstStyle/>
        <a:p>
          <a:endParaRPr lang="en-US" sz="2400"/>
        </a:p>
      </dgm:t>
    </dgm:pt>
    <dgm:pt modelId="{0E4A855A-DEE1-4159-9506-2DA6819FBB80}">
      <dgm:prSet custT="1"/>
      <dgm:spPr/>
      <dgm:t>
        <a:bodyPr/>
        <a:lstStyle/>
        <a:p>
          <a:pPr rtl="0"/>
          <a:r>
            <a:rPr lang="en-US" sz="1600" dirty="0" smtClean="0"/>
            <a:t>Technology Access</a:t>
          </a:r>
          <a:endParaRPr lang="en-US" sz="1600" dirty="0"/>
        </a:p>
      </dgm:t>
    </dgm:pt>
    <dgm:pt modelId="{54B3550D-0898-4638-A334-1D31D78AC2D3}" type="parTrans" cxnId="{14E7530A-7F66-4EBB-BC58-CDE6AF85E5FD}">
      <dgm:prSet/>
      <dgm:spPr/>
      <dgm:t>
        <a:bodyPr/>
        <a:lstStyle/>
        <a:p>
          <a:endParaRPr lang="en-US" sz="2400"/>
        </a:p>
      </dgm:t>
    </dgm:pt>
    <dgm:pt modelId="{95F0E413-D1BE-4403-AA15-AEF809324CC3}" type="sibTrans" cxnId="{14E7530A-7F66-4EBB-BC58-CDE6AF85E5FD}">
      <dgm:prSet/>
      <dgm:spPr/>
      <dgm:t>
        <a:bodyPr/>
        <a:lstStyle/>
        <a:p>
          <a:endParaRPr lang="en-US" sz="2400"/>
        </a:p>
      </dgm:t>
    </dgm:pt>
    <dgm:pt modelId="{1E3D8AB5-3575-4D86-BFCF-4657AB10F818}">
      <dgm:prSet custT="1"/>
      <dgm:spPr/>
      <dgm:t>
        <a:bodyPr/>
        <a:lstStyle/>
        <a:p>
          <a:pPr rtl="0"/>
          <a:r>
            <a:rPr lang="en-US" sz="1600" dirty="0" smtClean="0"/>
            <a:t>Financial Access</a:t>
          </a:r>
          <a:endParaRPr lang="en-US" sz="1600" dirty="0"/>
        </a:p>
      </dgm:t>
    </dgm:pt>
    <dgm:pt modelId="{54545FF6-2D22-4D6C-9576-436D677693E7}" type="parTrans" cxnId="{3CAE78E9-91F8-448D-B46F-F07A31AB72BF}">
      <dgm:prSet/>
      <dgm:spPr/>
      <dgm:t>
        <a:bodyPr/>
        <a:lstStyle/>
        <a:p>
          <a:endParaRPr lang="en-US" sz="2400"/>
        </a:p>
      </dgm:t>
    </dgm:pt>
    <dgm:pt modelId="{D6CEAC40-35A3-43D7-B583-7B6D80F8DC62}" type="sibTrans" cxnId="{3CAE78E9-91F8-448D-B46F-F07A31AB72BF}">
      <dgm:prSet/>
      <dgm:spPr/>
      <dgm:t>
        <a:bodyPr/>
        <a:lstStyle/>
        <a:p>
          <a:endParaRPr lang="en-US" sz="2400"/>
        </a:p>
      </dgm:t>
    </dgm:pt>
    <dgm:pt modelId="{1A1C4246-93B5-4226-B439-691D11D05370}" type="pres">
      <dgm:prSet presAssocID="{BF610316-C6E6-4CF2-A5EE-456F551202F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217140-22F9-4612-BB1C-E20C495D1515}" type="pres">
      <dgm:prSet presAssocID="{202E3199-7B9F-4C30-AFC9-6D69F40F9CC7}" presName="linNode" presStyleCnt="0"/>
      <dgm:spPr/>
    </dgm:pt>
    <dgm:pt modelId="{DB489D31-B0A4-474D-8354-01860C3E9B83}" type="pres">
      <dgm:prSet presAssocID="{202E3199-7B9F-4C30-AFC9-6D69F40F9CC7}" presName="parentShp" presStyleLbl="node1" presStyleIdx="0" presStyleCnt="6" custScaleX="1451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4750CC-7312-4AAC-ACFF-0B0479291E0C}" type="pres">
      <dgm:prSet presAssocID="{202E3199-7B9F-4C30-AFC9-6D69F40F9CC7}" presName="childShp" presStyleLbl="bgAccFollowNode1" presStyleIdx="0" presStyleCnt="6">
        <dgm:presLayoutVars>
          <dgm:bulletEnabled val="1"/>
        </dgm:presLayoutVars>
      </dgm:prSet>
      <dgm:spPr/>
    </dgm:pt>
    <dgm:pt modelId="{746C9F26-DDF6-440B-BC46-57284FF5ABD1}" type="pres">
      <dgm:prSet presAssocID="{3E98BE6B-843D-4DE1-AAFF-8B83CCFCBDCC}" presName="spacing" presStyleCnt="0"/>
      <dgm:spPr/>
    </dgm:pt>
    <dgm:pt modelId="{083575CA-AD02-4FAA-A0FF-B22CD4CF3470}" type="pres">
      <dgm:prSet presAssocID="{EDD9BE21-5063-46EC-89F1-C900679836FD}" presName="linNode" presStyleCnt="0"/>
      <dgm:spPr/>
    </dgm:pt>
    <dgm:pt modelId="{E86D207F-78B2-4DA7-AE0C-FCD9CF6A6DF0}" type="pres">
      <dgm:prSet presAssocID="{EDD9BE21-5063-46EC-89F1-C900679836FD}" presName="parentShp" presStyleLbl="node1" presStyleIdx="1" presStyleCnt="6" custScaleX="1621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198DB4-474F-4924-89EF-0B61FE1F6636}" type="pres">
      <dgm:prSet presAssocID="{EDD9BE21-5063-46EC-89F1-C900679836FD}" presName="childShp" presStyleLbl="bgAccFollowNode1" presStyleIdx="1" presStyleCnt="6">
        <dgm:presLayoutVars>
          <dgm:bulletEnabled val="1"/>
        </dgm:presLayoutVars>
      </dgm:prSet>
      <dgm:spPr/>
    </dgm:pt>
    <dgm:pt modelId="{40567A06-37F1-4714-952D-FDC6C6B1151B}" type="pres">
      <dgm:prSet presAssocID="{EE4B0507-1F72-43DA-B032-6303E380C91E}" presName="spacing" presStyleCnt="0"/>
      <dgm:spPr/>
    </dgm:pt>
    <dgm:pt modelId="{921B2C24-FA18-4A7D-9398-051971E758D3}" type="pres">
      <dgm:prSet presAssocID="{CBB56D4F-2C8B-45E4-8245-5ECF1CB2B841}" presName="linNode" presStyleCnt="0"/>
      <dgm:spPr/>
    </dgm:pt>
    <dgm:pt modelId="{B5ED9B7B-F0D2-46DF-94FB-E5F7DA476A4E}" type="pres">
      <dgm:prSet presAssocID="{CBB56D4F-2C8B-45E4-8245-5ECF1CB2B841}" presName="parentShp" presStyleLbl="node1" presStyleIdx="2" presStyleCnt="6" custScaleX="154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10170-91E5-4BA8-A628-DED8F37D713A}" type="pres">
      <dgm:prSet presAssocID="{CBB56D4F-2C8B-45E4-8245-5ECF1CB2B841}" presName="childShp" presStyleLbl="bgAccFollowNode1" presStyleIdx="2" presStyleCnt="6">
        <dgm:presLayoutVars>
          <dgm:bulletEnabled val="1"/>
        </dgm:presLayoutVars>
      </dgm:prSet>
      <dgm:spPr/>
    </dgm:pt>
    <dgm:pt modelId="{D64796DD-1FDC-41D5-8DBF-B3E0D2A67397}" type="pres">
      <dgm:prSet presAssocID="{BA7FF893-A60A-48E6-ABE4-93120D77B7C5}" presName="spacing" presStyleCnt="0"/>
      <dgm:spPr/>
    </dgm:pt>
    <dgm:pt modelId="{2D3F0F88-8A2E-4740-9774-A39147835154}" type="pres">
      <dgm:prSet presAssocID="{EFBC129A-27E4-498D-93FF-A58BC059E0C4}" presName="linNode" presStyleCnt="0"/>
      <dgm:spPr/>
    </dgm:pt>
    <dgm:pt modelId="{CF61937D-D12B-4325-BD55-B95159033A5F}" type="pres">
      <dgm:prSet presAssocID="{EFBC129A-27E4-498D-93FF-A58BC059E0C4}" presName="parentShp" presStyleLbl="node1" presStyleIdx="3" presStyleCnt="6" custScaleX="1451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B8D4B-7B2A-4AD8-8D33-B2F1E75AC7B7}" type="pres">
      <dgm:prSet presAssocID="{EFBC129A-27E4-498D-93FF-A58BC059E0C4}" presName="childShp" presStyleLbl="bgAccFollowNode1" presStyleIdx="3" presStyleCnt="6">
        <dgm:presLayoutVars>
          <dgm:bulletEnabled val="1"/>
        </dgm:presLayoutVars>
      </dgm:prSet>
      <dgm:spPr/>
    </dgm:pt>
    <dgm:pt modelId="{F22715DE-85F8-40AB-BBC2-7043807E959B}" type="pres">
      <dgm:prSet presAssocID="{A71886AC-DAB7-483C-8442-2FE98EBE5F3E}" presName="spacing" presStyleCnt="0"/>
      <dgm:spPr/>
    </dgm:pt>
    <dgm:pt modelId="{5A3B8D76-8BC1-4890-A665-14FCF94AE6D3}" type="pres">
      <dgm:prSet presAssocID="{0E4A855A-DEE1-4159-9506-2DA6819FBB80}" presName="linNode" presStyleCnt="0"/>
      <dgm:spPr/>
    </dgm:pt>
    <dgm:pt modelId="{B7C15B58-E9CD-4EF5-A2DB-E93B7FFDFD1C}" type="pres">
      <dgm:prSet presAssocID="{0E4A855A-DEE1-4159-9506-2DA6819FBB80}" presName="parentShp" presStyleLbl="node1" presStyleIdx="4" presStyleCnt="6" custScaleX="1475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96E2B-57C4-4399-8BE5-47CD27D897B3}" type="pres">
      <dgm:prSet presAssocID="{0E4A855A-DEE1-4159-9506-2DA6819FBB80}" presName="childShp" presStyleLbl="bgAccFollowNode1" presStyleIdx="4" presStyleCnt="6">
        <dgm:presLayoutVars>
          <dgm:bulletEnabled val="1"/>
        </dgm:presLayoutVars>
      </dgm:prSet>
      <dgm:spPr/>
    </dgm:pt>
    <dgm:pt modelId="{E2CA6C72-94D6-4C1B-A724-7BF968374C45}" type="pres">
      <dgm:prSet presAssocID="{95F0E413-D1BE-4403-AA15-AEF809324CC3}" presName="spacing" presStyleCnt="0"/>
      <dgm:spPr/>
    </dgm:pt>
    <dgm:pt modelId="{0B348B5D-C10F-4172-BF0A-CC617F4F0A88}" type="pres">
      <dgm:prSet presAssocID="{1E3D8AB5-3575-4D86-BFCF-4657AB10F818}" presName="linNode" presStyleCnt="0"/>
      <dgm:spPr/>
    </dgm:pt>
    <dgm:pt modelId="{C6B542F4-535E-4E40-B999-FBB0D438A6FF}" type="pres">
      <dgm:prSet presAssocID="{1E3D8AB5-3575-4D86-BFCF-4657AB10F818}" presName="parentShp" presStyleLbl="node1" presStyleIdx="5" presStyleCnt="6" custScaleX="1451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E86C5E-A6AD-4635-BC8E-84B9CC514A1C}" type="pres">
      <dgm:prSet presAssocID="{1E3D8AB5-3575-4D86-BFCF-4657AB10F818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BA046B8A-D9D7-400D-8C10-ED731991FF00}" type="presOf" srcId="{1E3D8AB5-3575-4D86-BFCF-4657AB10F818}" destId="{C6B542F4-535E-4E40-B999-FBB0D438A6FF}" srcOrd="0" destOrd="0" presId="urn:microsoft.com/office/officeart/2005/8/layout/vList6"/>
    <dgm:cxn modelId="{38E74534-06EC-4D35-B7EC-4C6C74E0081B}" srcId="{BF610316-C6E6-4CF2-A5EE-456F551202F6}" destId="{CBB56D4F-2C8B-45E4-8245-5ECF1CB2B841}" srcOrd="2" destOrd="0" parTransId="{EEE2987F-453C-4EC1-A543-266257A3819A}" sibTransId="{BA7FF893-A60A-48E6-ABE4-93120D77B7C5}"/>
    <dgm:cxn modelId="{F8CFB741-BDDD-4A7D-9B20-7F6235C18F11}" srcId="{BF610316-C6E6-4CF2-A5EE-456F551202F6}" destId="{EDD9BE21-5063-46EC-89F1-C900679836FD}" srcOrd="1" destOrd="0" parTransId="{3E2B4747-32EA-4277-A681-322E089FBAF7}" sibTransId="{EE4B0507-1F72-43DA-B032-6303E380C91E}"/>
    <dgm:cxn modelId="{90F6BDFB-AFDA-417E-AC3D-D8AFB235EEF9}" type="presOf" srcId="{0E4A855A-DEE1-4159-9506-2DA6819FBB80}" destId="{B7C15B58-E9CD-4EF5-A2DB-E93B7FFDFD1C}" srcOrd="0" destOrd="0" presId="urn:microsoft.com/office/officeart/2005/8/layout/vList6"/>
    <dgm:cxn modelId="{14E7530A-7F66-4EBB-BC58-CDE6AF85E5FD}" srcId="{BF610316-C6E6-4CF2-A5EE-456F551202F6}" destId="{0E4A855A-DEE1-4159-9506-2DA6819FBB80}" srcOrd="4" destOrd="0" parTransId="{54B3550D-0898-4638-A334-1D31D78AC2D3}" sibTransId="{95F0E413-D1BE-4403-AA15-AEF809324CC3}"/>
    <dgm:cxn modelId="{DE50781C-1866-44B2-B41A-CD7F70426BED}" type="presOf" srcId="{202E3199-7B9F-4C30-AFC9-6D69F40F9CC7}" destId="{DB489D31-B0A4-474D-8354-01860C3E9B83}" srcOrd="0" destOrd="0" presId="urn:microsoft.com/office/officeart/2005/8/layout/vList6"/>
    <dgm:cxn modelId="{199B70F7-D2C4-40FE-AEB5-F960E5D72B2C}" type="presOf" srcId="{BF610316-C6E6-4CF2-A5EE-456F551202F6}" destId="{1A1C4246-93B5-4226-B439-691D11D05370}" srcOrd="0" destOrd="0" presId="urn:microsoft.com/office/officeart/2005/8/layout/vList6"/>
    <dgm:cxn modelId="{4B92BE1B-B85B-4881-A2FE-4BBF9BEB22EC}" type="presOf" srcId="{CBB56D4F-2C8B-45E4-8245-5ECF1CB2B841}" destId="{B5ED9B7B-F0D2-46DF-94FB-E5F7DA476A4E}" srcOrd="0" destOrd="0" presId="urn:microsoft.com/office/officeart/2005/8/layout/vList6"/>
    <dgm:cxn modelId="{A4212094-C4CE-40E9-B342-EF1F4D81C40E}" srcId="{BF610316-C6E6-4CF2-A5EE-456F551202F6}" destId="{202E3199-7B9F-4C30-AFC9-6D69F40F9CC7}" srcOrd="0" destOrd="0" parTransId="{1618DDF2-CE10-41D5-8048-9AFCC4949CFE}" sibTransId="{3E98BE6B-843D-4DE1-AAFF-8B83CCFCBDCC}"/>
    <dgm:cxn modelId="{ECE321A5-16DC-40BF-A9F0-6A80496A447A}" srcId="{BF610316-C6E6-4CF2-A5EE-456F551202F6}" destId="{EFBC129A-27E4-498D-93FF-A58BC059E0C4}" srcOrd="3" destOrd="0" parTransId="{5E2A52AC-B22E-4EAA-B58A-9C5F60068CCD}" sibTransId="{A71886AC-DAB7-483C-8442-2FE98EBE5F3E}"/>
    <dgm:cxn modelId="{AC280E18-DADA-4E5D-97B4-1E38FC1C0891}" type="presOf" srcId="{EDD9BE21-5063-46EC-89F1-C900679836FD}" destId="{E86D207F-78B2-4DA7-AE0C-FCD9CF6A6DF0}" srcOrd="0" destOrd="0" presId="urn:microsoft.com/office/officeart/2005/8/layout/vList6"/>
    <dgm:cxn modelId="{3D17B2DF-EDDA-4DDE-AF69-07D639EC0D3D}" type="presOf" srcId="{EFBC129A-27E4-498D-93FF-A58BC059E0C4}" destId="{CF61937D-D12B-4325-BD55-B95159033A5F}" srcOrd="0" destOrd="0" presId="urn:microsoft.com/office/officeart/2005/8/layout/vList6"/>
    <dgm:cxn modelId="{3CAE78E9-91F8-448D-B46F-F07A31AB72BF}" srcId="{BF610316-C6E6-4CF2-A5EE-456F551202F6}" destId="{1E3D8AB5-3575-4D86-BFCF-4657AB10F818}" srcOrd="5" destOrd="0" parTransId="{54545FF6-2D22-4D6C-9576-436D677693E7}" sibTransId="{D6CEAC40-35A3-43D7-B583-7B6D80F8DC62}"/>
    <dgm:cxn modelId="{842F44A8-4559-4256-8FD2-BEA50519D197}" type="presParOf" srcId="{1A1C4246-93B5-4226-B439-691D11D05370}" destId="{AA217140-22F9-4612-BB1C-E20C495D1515}" srcOrd="0" destOrd="0" presId="urn:microsoft.com/office/officeart/2005/8/layout/vList6"/>
    <dgm:cxn modelId="{42FFE70E-76B7-4B1E-9B20-35F1293F4118}" type="presParOf" srcId="{AA217140-22F9-4612-BB1C-E20C495D1515}" destId="{DB489D31-B0A4-474D-8354-01860C3E9B83}" srcOrd="0" destOrd="0" presId="urn:microsoft.com/office/officeart/2005/8/layout/vList6"/>
    <dgm:cxn modelId="{AF3BC4F5-F27D-463A-8B22-1BFAF7B6E56C}" type="presParOf" srcId="{AA217140-22F9-4612-BB1C-E20C495D1515}" destId="{874750CC-7312-4AAC-ACFF-0B0479291E0C}" srcOrd="1" destOrd="0" presId="urn:microsoft.com/office/officeart/2005/8/layout/vList6"/>
    <dgm:cxn modelId="{881DFD15-974A-4479-A852-B18ED4AC6D20}" type="presParOf" srcId="{1A1C4246-93B5-4226-B439-691D11D05370}" destId="{746C9F26-DDF6-440B-BC46-57284FF5ABD1}" srcOrd="1" destOrd="0" presId="urn:microsoft.com/office/officeart/2005/8/layout/vList6"/>
    <dgm:cxn modelId="{D4A9D91E-543D-4293-8DFA-565E5771B3A6}" type="presParOf" srcId="{1A1C4246-93B5-4226-B439-691D11D05370}" destId="{083575CA-AD02-4FAA-A0FF-B22CD4CF3470}" srcOrd="2" destOrd="0" presId="urn:microsoft.com/office/officeart/2005/8/layout/vList6"/>
    <dgm:cxn modelId="{47AEAF03-AC48-41A2-9F4D-2F30B017B578}" type="presParOf" srcId="{083575CA-AD02-4FAA-A0FF-B22CD4CF3470}" destId="{E86D207F-78B2-4DA7-AE0C-FCD9CF6A6DF0}" srcOrd="0" destOrd="0" presId="urn:microsoft.com/office/officeart/2005/8/layout/vList6"/>
    <dgm:cxn modelId="{A1B9CCFC-2E0D-4D64-BBF4-AE502DD28747}" type="presParOf" srcId="{083575CA-AD02-4FAA-A0FF-B22CD4CF3470}" destId="{85198DB4-474F-4924-89EF-0B61FE1F6636}" srcOrd="1" destOrd="0" presId="urn:microsoft.com/office/officeart/2005/8/layout/vList6"/>
    <dgm:cxn modelId="{26735FCE-15AD-4311-9C0E-DCAFCB8DBFA2}" type="presParOf" srcId="{1A1C4246-93B5-4226-B439-691D11D05370}" destId="{40567A06-37F1-4714-952D-FDC6C6B1151B}" srcOrd="3" destOrd="0" presId="urn:microsoft.com/office/officeart/2005/8/layout/vList6"/>
    <dgm:cxn modelId="{6E2A7F45-3FE7-4358-88DA-F69B06EA5844}" type="presParOf" srcId="{1A1C4246-93B5-4226-B439-691D11D05370}" destId="{921B2C24-FA18-4A7D-9398-051971E758D3}" srcOrd="4" destOrd="0" presId="urn:microsoft.com/office/officeart/2005/8/layout/vList6"/>
    <dgm:cxn modelId="{66C54743-978F-4838-87AA-46EA5B821FAC}" type="presParOf" srcId="{921B2C24-FA18-4A7D-9398-051971E758D3}" destId="{B5ED9B7B-F0D2-46DF-94FB-E5F7DA476A4E}" srcOrd="0" destOrd="0" presId="urn:microsoft.com/office/officeart/2005/8/layout/vList6"/>
    <dgm:cxn modelId="{350EE78F-5269-47C7-9809-F8844B31BFEC}" type="presParOf" srcId="{921B2C24-FA18-4A7D-9398-051971E758D3}" destId="{7EF10170-91E5-4BA8-A628-DED8F37D713A}" srcOrd="1" destOrd="0" presId="urn:microsoft.com/office/officeart/2005/8/layout/vList6"/>
    <dgm:cxn modelId="{3DF9A5B3-9514-4E0A-B424-979765D962E1}" type="presParOf" srcId="{1A1C4246-93B5-4226-B439-691D11D05370}" destId="{D64796DD-1FDC-41D5-8DBF-B3E0D2A67397}" srcOrd="5" destOrd="0" presId="urn:microsoft.com/office/officeart/2005/8/layout/vList6"/>
    <dgm:cxn modelId="{5CE38C4D-EB15-4184-889C-842BB8FC1D5D}" type="presParOf" srcId="{1A1C4246-93B5-4226-B439-691D11D05370}" destId="{2D3F0F88-8A2E-4740-9774-A39147835154}" srcOrd="6" destOrd="0" presId="urn:microsoft.com/office/officeart/2005/8/layout/vList6"/>
    <dgm:cxn modelId="{93ABD8F6-5107-403A-B9E8-4694A8720425}" type="presParOf" srcId="{2D3F0F88-8A2E-4740-9774-A39147835154}" destId="{CF61937D-D12B-4325-BD55-B95159033A5F}" srcOrd="0" destOrd="0" presId="urn:microsoft.com/office/officeart/2005/8/layout/vList6"/>
    <dgm:cxn modelId="{6D5F3220-4D53-4948-8073-69B696521700}" type="presParOf" srcId="{2D3F0F88-8A2E-4740-9774-A39147835154}" destId="{F62B8D4B-7B2A-4AD8-8D33-B2F1E75AC7B7}" srcOrd="1" destOrd="0" presId="urn:microsoft.com/office/officeart/2005/8/layout/vList6"/>
    <dgm:cxn modelId="{DE436EC2-9914-44D7-9105-5436DFA0F548}" type="presParOf" srcId="{1A1C4246-93B5-4226-B439-691D11D05370}" destId="{F22715DE-85F8-40AB-BBC2-7043807E959B}" srcOrd="7" destOrd="0" presId="urn:microsoft.com/office/officeart/2005/8/layout/vList6"/>
    <dgm:cxn modelId="{636300BA-173F-4369-BB7E-CAB01577443C}" type="presParOf" srcId="{1A1C4246-93B5-4226-B439-691D11D05370}" destId="{5A3B8D76-8BC1-4890-A665-14FCF94AE6D3}" srcOrd="8" destOrd="0" presId="urn:microsoft.com/office/officeart/2005/8/layout/vList6"/>
    <dgm:cxn modelId="{6BD1BB6C-46B1-4A06-AD12-9EF0EDEFC6AA}" type="presParOf" srcId="{5A3B8D76-8BC1-4890-A665-14FCF94AE6D3}" destId="{B7C15B58-E9CD-4EF5-A2DB-E93B7FFDFD1C}" srcOrd="0" destOrd="0" presId="urn:microsoft.com/office/officeart/2005/8/layout/vList6"/>
    <dgm:cxn modelId="{3457AEF8-6B1F-4A51-85C4-AC366B0AA936}" type="presParOf" srcId="{5A3B8D76-8BC1-4890-A665-14FCF94AE6D3}" destId="{BBF96E2B-57C4-4399-8BE5-47CD27D897B3}" srcOrd="1" destOrd="0" presId="urn:microsoft.com/office/officeart/2005/8/layout/vList6"/>
    <dgm:cxn modelId="{F9202482-B381-4CB5-BB24-1EE45469B123}" type="presParOf" srcId="{1A1C4246-93B5-4226-B439-691D11D05370}" destId="{E2CA6C72-94D6-4C1B-A724-7BF968374C45}" srcOrd="9" destOrd="0" presId="urn:microsoft.com/office/officeart/2005/8/layout/vList6"/>
    <dgm:cxn modelId="{717993C6-7729-45B2-B18A-706544886760}" type="presParOf" srcId="{1A1C4246-93B5-4226-B439-691D11D05370}" destId="{0B348B5D-C10F-4172-BF0A-CC617F4F0A88}" srcOrd="10" destOrd="0" presId="urn:microsoft.com/office/officeart/2005/8/layout/vList6"/>
    <dgm:cxn modelId="{5BD85CA9-BB47-4689-B6D3-B6287286F8B7}" type="presParOf" srcId="{0B348B5D-C10F-4172-BF0A-CC617F4F0A88}" destId="{C6B542F4-535E-4E40-B999-FBB0D438A6FF}" srcOrd="0" destOrd="0" presId="urn:microsoft.com/office/officeart/2005/8/layout/vList6"/>
    <dgm:cxn modelId="{510AC96D-E430-4C90-9F4D-741ADCEE38A1}" type="presParOf" srcId="{0B348B5D-C10F-4172-BF0A-CC617F4F0A88}" destId="{4BE86C5E-A6AD-4635-BC8E-84B9CC514A1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D501CB-290A-493D-B89A-DC0FC300D31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33BA09-994C-4F5B-8FDF-D538D27F5C5E}">
      <dgm:prSet custT="1"/>
      <dgm:spPr/>
      <dgm:t>
        <a:bodyPr/>
        <a:lstStyle/>
        <a:p>
          <a:pPr rtl="0"/>
          <a:endParaRPr lang="en-US" sz="1400" dirty="0"/>
        </a:p>
      </dgm:t>
    </dgm:pt>
    <dgm:pt modelId="{26F54B6B-0D1E-49E0-B044-BB398727EAF3}" type="parTrans" cxnId="{618D6961-FFF4-4744-8E99-9338A411EC67}">
      <dgm:prSet/>
      <dgm:spPr/>
      <dgm:t>
        <a:bodyPr/>
        <a:lstStyle/>
        <a:p>
          <a:endParaRPr lang="en-US"/>
        </a:p>
      </dgm:t>
    </dgm:pt>
    <dgm:pt modelId="{5132A6F3-1EBB-40E0-8164-282620B2EA01}" type="sibTrans" cxnId="{618D6961-FFF4-4744-8E99-9338A411EC67}">
      <dgm:prSet/>
      <dgm:spPr/>
      <dgm:t>
        <a:bodyPr/>
        <a:lstStyle/>
        <a:p>
          <a:endParaRPr lang="en-US"/>
        </a:p>
      </dgm:t>
    </dgm:pt>
    <dgm:pt modelId="{9DC49F99-3072-4CAD-AAD8-89D81BBC8815}">
      <dgm:prSet custT="1"/>
      <dgm:spPr/>
      <dgm:t>
        <a:bodyPr/>
        <a:lstStyle/>
        <a:p>
          <a:pPr algn="l" rtl="0"/>
          <a:r>
            <a:rPr lang="en-US" sz="2000" dirty="0" smtClean="0"/>
            <a:t>Partnership with the East Africa Community to simplify the Trade Protocols for utilization by women </a:t>
          </a:r>
          <a:endParaRPr lang="en-US" sz="2000" dirty="0"/>
        </a:p>
      </dgm:t>
    </dgm:pt>
    <dgm:pt modelId="{592C7EE6-471A-46A2-B6CC-C8BE0E78D6B2}" type="parTrans" cxnId="{A7358CF5-FA20-48FA-A099-1B077CE2DCDB}">
      <dgm:prSet/>
      <dgm:spPr/>
      <dgm:t>
        <a:bodyPr/>
        <a:lstStyle/>
        <a:p>
          <a:endParaRPr lang="en-US"/>
        </a:p>
      </dgm:t>
    </dgm:pt>
    <dgm:pt modelId="{23816D9A-5842-4DF2-95BD-7BB079A51C49}" type="sibTrans" cxnId="{A7358CF5-FA20-48FA-A099-1B077CE2DCDB}">
      <dgm:prSet/>
      <dgm:spPr/>
      <dgm:t>
        <a:bodyPr/>
        <a:lstStyle/>
        <a:p>
          <a:endParaRPr lang="en-US"/>
        </a:p>
      </dgm:t>
    </dgm:pt>
    <dgm:pt modelId="{F9563424-8A92-4457-B5E7-75A28291D633}" type="pres">
      <dgm:prSet presAssocID="{67D501CB-290A-493D-B89A-DC0FC300D31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C337C7-D103-4CCF-8366-8E5B26AD601C}" type="pres">
      <dgm:prSet presAssocID="{BD33BA09-994C-4F5B-8FDF-D538D27F5C5E}" presName="composite" presStyleCnt="0"/>
      <dgm:spPr/>
    </dgm:pt>
    <dgm:pt modelId="{DBE5BE9A-1212-40C5-A1EA-2545A22184EF}" type="pres">
      <dgm:prSet presAssocID="{BD33BA09-994C-4F5B-8FDF-D538D27F5C5E}" presName="imgShp" presStyleLbl="fgImgPlace1" presStyleIdx="0" presStyleCnt="2" custScaleX="77496" custScaleY="68878" custLinFactNeighborX="-4932" custLinFactNeighborY="-29325"/>
      <dgm:spPr/>
    </dgm:pt>
    <dgm:pt modelId="{C4E4F462-5198-4B68-BA53-7884C68549A6}" type="pres">
      <dgm:prSet presAssocID="{BD33BA09-994C-4F5B-8FDF-D538D27F5C5E}" presName="txShp" presStyleLbl="node1" presStyleIdx="0" presStyleCnt="2" custScaleX="79368" custScaleY="72319" custLinFactNeighborX="-1073" custLinFactNeighborY="-250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CD69F1-E9B6-4305-B812-B69A9356D0EA}" type="pres">
      <dgm:prSet presAssocID="{5132A6F3-1EBB-40E0-8164-282620B2EA01}" presName="spacing" presStyleCnt="0"/>
      <dgm:spPr/>
    </dgm:pt>
    <dgm:pt modelId="{89665812-1D24-4C93-A85A-F7573D4138C3}" type="pres">
      <dgm:prSet presAssocID="{9DC49F99-3072-4CAD-AAD8-89D81BBC8815}" presName="composite" presStyleCnt="0"/>
      <dgm:spPr/>
    </dgm:pt>
    <dgm:pt modelId="{EE1252EC-EA23-44FD-A481-663F25F99446}" type="pres">
      <dgm:prSet presAssocID="{9DC49F99-3072-4CAD-AAD8-89D81BBC8815}" presName="imgShp" presStyleLbl="fgImgPlace1" presStyleIdx="1" presStyleCnt="2" custScaleX="77767" custScaleY="66587" custLinFactNeighborX="-16425" custLinFactNeighborY="-49637"/>
      <dgm:spPr/>
    </dgm:pt>
    <dgm:pt modelId="{67545BAF-0DAF-4B7E-8687-4FD0D9169C5A}" type="pres">
      <dgm:prSet presAssocID="{9DC49F99-3072-4CAD-AAD8-89D81BBC8815}" presName="txShp" presStyleLbl="node1" presStyleIdx="1" presStyleCnt="2" custScaleX="89062" custScaleY="66587" custLinFactNeighborX="-2166" custLinFactNeighborY="-487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B49348-44C8-4E2E-87BB-53524AC5BFC7}" type="presOf" srcId="{BD33BA09-994C-4F5B-8FDF-D538D27F5C5E}" destId="{C4E4F462-5198-4B68-BA53-7884C68549A6}" srcOrd="0" destOrd="0" presId="urn:microsoft.com/office/officeart/2005/8/layout/vList3"/>
    <dgm:cxn modelId="{412326F9-269E-4FDB-ADD2-2547B3C1920C}" type="presOf" srcId="{9DC49F99-3072-4CAD-AAD8-89D81BBC8815}" destId="{67545BAF-0DAF-4B7E-8687-4FD0D9169C5A}" srcOrd="0" destOrd="0" presId="urn:microsoft.com/office/officeart/2005/8/layout/vList3"/>
    <dgm:cxn modelId="{A7358CF5-FA20-48FA-A099-1B077CE2DCDB}" srcId="{67D501CB-290A-493D-B89A-DC0FC300D31D}" destId="{9DC49F99-3072-4CAD-AAD8-89D81BBC8815}" srcOrd="1" destOrd="0" parTransId="{592C7EE6-471A-46A2-B6CC-C8BE0E78D6B2}" sibTransId="{23816D9A-5842-4DF2-95BD-7BB079A51C49}"/>
    <dgm:cxn modelId="{4CCDBC6A-C195-4A9F-A04A-841AF7FB4434}" type="presOf" srcId="{67D501CB-290A-493D-B89A-DC0FC300D31D}" destId="{F9563424-8A92-4457-B5E7-75A28291D633}" srcOrd="0" destOrd="0" presId="urn:microsoft.com/office/officeart/2005/8/layout/vList3"/>
    <dgm:cxn modelId="{618D6961-FFF4-4744-8E99-9338A411EC67}" srcId="{67D501CB-290A-493D-B89A-DC0FC300D31D}" destId="{BD33BA09-994C-4F5B-8FDF-D538D27F5C5E}" srcOrd="0" destOrd="0" parTransId="{26F54B6B-0D1E-49E0-B044-BB398727EAF3}" sibTransId="{5132A6F3-1EBB-40E0-8164-282620B2EA01}"/>
    <dgm:cxn modelId="{981678F1-6491-4808-950D-2A7EB6B918D4}" type="presParOf" srcId="{F9563424-8A92-4457-B5E7-75A28291D633}" destId="{05C337C7-D103-4CCF-8366-8E5B26AD601C}" srcOrd="0" destOrd="0" presId="urn:microsoft.com/office/officeart/2005/8/layout/vList3"/>
    <dgm:cxn modelId="{EBC3D937-FCF3-4589-9995-302D26FABAF6}" type="presParOf" srcId="{05C337C7-D103-4CCF-8366-8E5B26AD601C}" destId="{DBE5BE9A-1212-40C5-A1EA-2545A22184EF}" srcOrd="0" destOrd="0" presId="urn:microsoft.com/office/officeart/2005/8/layout/vList3"/>
    <dgm:cxn modelId="{23F6F67E-740D-497A-95D3-82D7AD2C3A42}" type="presParOf" srcId="{05C337C7-D103-4CCF-8366-8E5B26AD601C}" destId="{C4E4F462-5198-4B68-BA53-7884C68549A6}" srcOrd="1" destOrd="0" presId="urn:microsoft.com/office/officeart/2005/8/layout/vList3"/>
    <dgm:cxn modelId="{87311769-4A82-4F89-9CCD-7EB4E7CEEE21}" type="presParOf" srcId="{F9563424-8A92-4457-B5E7-75A28291D633}" destId="{54CD69F1-E9B6-4305-B812-B69A9356D0EA}" srcOrd="1" destOrd="0" presId="urn:microsoft.com/office/officeart/2005/8/layout/vList3"/>
    <dgm:cxn modelId="{187452FF-F42A-45C1-A12C-465663E2B249}" type="presParOf" srcId="{F9563424-8A92-4457-B5E7-75A28291D633}" destId="{89665812-1D24-4C93-A85A-F7573D4138C3}" srcOrd="2" destOrd="0" presId="urn:microsoft.com/office/officeart/2005/8/layout/vList3"/>
    <dgm:cxn modelId="{0C0C812F-CCF7-430F-90E0-2EDE51BC7AA1}" type="presParOf" srcId="{89665812-1D24-4C93-A85A-F7573D4138C3}" destId="{EE1252EC-EA23-44FD-A481-663F25F99446}" srcOrd="0" destOrd="0" presId="urn:microsoft.com/office/officeart/2005/8/layout/vList3"/>
    <dgm:cxn modelId="{3CB9E87F-E11D-4036-A8CC-2A127CC2C4D2}" type="presParOf" srcId="{89665812-1D24-4C93-A85A-F7573D4138C3}" destId="{67545BAF-0DAF-4B7E-8687-4FD0D9169C5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4A2439-84CB-458A-A93B-F234D80C541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77F69CF-2AA5-4551-BCB7-8934B7C32A3B}">
      <dgm:prSet/>
      <dgm:spPr/>
      <dgm:t>
        <a:bodyPr/>
        <a:lstStyle/>
        <a:p>
          <a:pPr rtl="0"/>
          <a:r>
            <a:rPr lang="en-US" dirty="0" smtClean="0"/>
            <a:t>WED Assessments</a:t>
          </a:r>
          <a:endParaRPr lang="en-US" dirty="0"/>
        </a:p>
      </dgm:t>
    </dgm:pt>
    <dgm:pt modelId="{EA175CF0-3360-44C2-9364-CA3BFFBC8E2B}" type="parTrans" cxnId="{043CA80B-367E-4E13-9706-B50256945CB5}">
      <dgm:prSet/>
      <dgm:spPr/>
      <dgm:t>
        <a:bodyPr/>
        <a:lstStyle/>
        <a:p>
          <a:endParaRPr lang="en-US"/>
        </a:p>
      </dgm:t>
    </dgm:pt>
    <dgm:pt modelId="{BBE5BE8E-3F71-4D7C-AB4D-45349EE79BE1}" type="sibTrans" cxnId="{043CA80B-367E-4E13-9706-B50256945CB5}">
      <dgm:prSet/>
      <dgm:spPr/>
      <dgm:t>
        <a:bodyPr/>
        <a:lstStyle/>
        <a:p>
          <a:endParaRPr lang="en-US"/>
        </a:p>
      </dgm:t>
    </dgm:pt>
    <dgm:pt modelId="{DD4C9005-4C9A-40D2-9A5E-B380362B3FD6}" type="pres">
      <dgm:prSet presAssocID="{494A2439-84CB-458A-A93B-F234D80C5414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25B367-F517-4375-BB40-0DA81B620951}" type="pres">
      <dgm:prSet presAssocID="{C77F69CF-2AA5-4551-BCB7-8934B7C32A3B}" presName="circ1TxSh" presStyleLbl="vennNode1" presStyleIdx="0" presStyleCnt="1" custLinFactNeighborX="-1482" custLinFactNeighborY="1852"/>
      <dgm:spPr/>
      <dgm:t>
        <a:bodyPr/>
        <a:lstStyle/>
        <a:p>
          <a:endParaRPr lang="en-US"/>
        </a:p>
      </dgm:t>
    </dgm:pt>
  </dgm:ptLst>
  <dgm:cxnLst>
    <dgm:cxn modelId="{C3D9927C-6496-4DB0-8C31-B686CD30D8AC}" type="presOf" srcId="{494A2439-84CB-458A-A93B-F234D80C5414}" destId="{DD4C9005-4C9A-40D2-9A5E-B380362B3FD6}" srcOrd="0" destOrd="0" presId="urn:microsoft.com/office/officeart/2005/8/layout/venn1"/>
    <dgm:cxn modelId="{043CA80B-367E-4E13-9706-B50256945CB5}" srcId="{494A2439-84CB-458A-A93B-F234D80C5414}" destId="{C77F69CF-2AA5-4551-BCB7-8934B7C32A3B}" srcOrd="0" destOrd="0" parTransId="{EA175CF0-3360-44C2-9364-CA3BFFBC8E2B}" sibTransId="{BBE5BE8E-3F71-4D7C-AB4D-45349EE79BE1}"/>
    <dgm:cxn modelId="{EE23194E-960D-4082-B21A-3F13C13EBC90}" type="presOf" srcId="{C77F69CF-2AA5-4551-BCB7-8934B7C32A3B}" destId="{5025B367-F517-4375-BB40-0DA81B620951}" srcOrd="0" destOrd="0" presId="urn:microsoft.com/office/officeart/2005/8/layout/venn1"/>
    <dgm:cxn modelId="{5275456D-7AD7-485A-B58F-5ECBBDD1568C}" type="presParOf" srcId="{DD4C9005-4C9A-40D2-9A5E-B380362B3FD6}" destId="{5025B367-F517-4375-BB40-0DA81B620951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106ED5-D3AE-42A9-BC51-9933DD89E2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9A3C8B-E168-4BBD-99DB-CD37BB5A1C4A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smtClean="0">
              <a:solidFill>
                <a:srgbClr val="FF0000"/>
              </a:solidFill>
            </a:rPr>
            <a:t>Uganda and Tanzania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smtClean="0"/>
            <a:t>MSME Policies 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smtClean="0"/>
            <a:t>WED Action plans</a:t>
          </a:r>
          <a:endParaRPr lang="en-US" dirty="0" smtClean="0"/>
        </a:p>
        <a:p>
          <a:pPr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36259C2B-BA93-4445-AA12-235751D7E05D}" type="parTrans" cxnId="{05043AFB-6910-47A6-BA2D-C8BF9AA99821}">
      <dgm:prSet/>
      <dgm:spPr/>
      <dgm:t>
        <a:bodyPr/>
        <a:lstStyle/>
        <a:p>
          <a:endParaRPr lang="en-US"/>
        </a:p>
      </dgm:t>
    </dgm:pt>
    <dgm:pt modelId="{D899DD9A-BD1F-4738-8531-4A3965454AA6}" type="sibTrans" cxnId="{05043AFB-6910-47A6-BA2D-C8BF9AA99821}">
      <dgm:prSet/>
      <dgm:spPr/>
      <dgm:t>
        <a:bodyPr/>
        <a:lstStyle/>
        <a:p>
          <a:endParaRPr lang="en-US"/>
        </a:p>
      </dgm:t>
    </dgm:pt>
    <dgm:pt modelId="{80DEC55F-C48A-444E-84FE-B284195D9506}" type="pres">
      <dgm:prSet presAssocID="{6C106ED5-D3AE-42A9-BC51-9933DD89E2C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57AB77-9907-4604-94D7-373AAE5B00D4}" type="pres">
      <dgm:prSet presAssocID="{6C106ED5-D3AE-42A9-BC51-9933DD89E2C2}" presName="arrow" presStyleLbl="bgShp" presStyleIdx="0" presStyleCnt="1" custScaleX="117647"/>
      <dgm:spPr/>
    </dgm:pt>
    <dgm:pt modelId="{516C3103-0F13-4663-B0CB-AF9435859554}" type="pres">
      <dgm:prSet presAssocID="{6C106ED5-D3AE-42A9-BC51-9933DD89E2C2}" presName="linearProcess" presStyleCnt="0"/>
      <dgm:spPr/>
    </dgm:pt>
    <dgm:pt modelId="{50EBE5C9-7D2C-44A8-B5E4-F0EB444064B5}" type="pres">
      <dgm:prSet presAssocID="{789A3C8B-E168-4BBD-99DB-CD37BB5A1C4A}" presName="textNode" presStyleLbl="node1" presStyleIdx="0" presStyleCnt="1" custScaleX="202589" custScaleY="2033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D56446-7018-4B27-AFF2-75222D586236}" type="presOf" srcId="{789A3C8B-E168-4BBD-99DB-CD37BB5A1C4A}" destId="{50EBE5C9-7D2C-44A8-B5E4-F0EB444064B5}" srcOrd="0" destOrd="0" presId="urn:microsoft.com/office/officeart/2005/8/layout/hProcess9"/>
    <dgm:cxn modelId="{8A8A8623-1468-46B3-8987-D651EB493B26}" type="presOf" srcId="{6C106ED5-D3AE-42A9-BC51-9933DD89E2C2}" destId="{80DEC55F-C48A-444E-84FE-B284195D9506}" srcOrd="0" destOrd="0" presId="urn:microsoft.com/office/officeart/2005/8/layout/hProcess9"/>
    <dgm:cxn modelId="{05043AFB-6910-47A6-BA2D-C8BF9AA99821}" srcId="{6C106ED5-D3AE-42A9-BC51-9933DD89E2C2}" destId="{789A3C8B-E168-4BBD-99DB-CD37BB5A1C4A}" srcOrd="0" destOrd="0" parTransId="{36259C2B-BA93-4445-AA12-235751D7E05D}" sibTransId="{D899DD9A-BD1F-4738-8531-4A3965454AA6}"/>
    <dgm:cxn modelId="{9456C913-E33C-4300-8C71-36C18C9ED83A}" type="presParOf" srcId="{80DEC55F-C48A-444E-84FE-B284195D9506}" destId="{FE57AB77-9907-4604-94D7-373AAE5B00D4}" srcOrd="0" destOrd="0" presId="urn:microsoft.com/office/officeart/2005/8/layout/hProcess9"/>
    <dgm:cxn modelId="{E229440C-A8E6-48E9-8FCC-D838C537BC24}" type="presParOf" srcId="{80DEC55F-C48A-444E-84FE-B284195D9506}" destId="{516C3103-0F13-4663-B0CB-AF9435859554}" srcOrd="1" destOrd="0" presId="urn:microsoft.com/office/officeart/2005/8/layout/hProcess9"/>
    <dgm:cxn modelId="{51E4BC3A-3AEE-46AF-9826-FB91A8FD4D65}" type="presParOf" srcId="{516C3103-0F13-4663-B0CB-AF9435859554}" destId="{50EBE5C9-7D2C-44A8-B5E4-F0EB444064B5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C106ED5-D3AE-42A9-BC51-9933DD89E2C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9A3C8B-E168-4BBD-99DB-CD37BB5A1C4A}">
      <dgm:prSet/>
      <dgm:spPr/>
      <dgm:t>
        <a:bodyPr/>
        <a:lstStyle/>
        <a:p>
          <a:pPr rtl="0"/>
          <a:r>
            <a:rPr lang="en-US" dirty="0" smtClean="0">
              <a:solidFill>
                <a:srgbClr val="FF0000"/>
              </a:solidFill>
            </a:rPr>
            <a:t>Kenya</a:t>
          </a:r>
        </a:p>
        <a:p>
          <a:pPr rtl="0"/>
          <a:r>
            <a:rPr lang="en-US" dirty="0" smtClean="0"/>
            <a:t>Women Economic Empowerment Strategy and Implementation Plan</a:t>
          </a:r>
          <a:endParaRPr lang="en-US" dirty="0"/>
        </a:p>
      </dgm:t>
    </dgm:pt>
    <dgm:pt modelId="{36259C2B-BA93-4445-AA12-235751D7E05D}" type="parTrans" cxnId="{05043AFB-6910-47A6-BA2D-C8BF9AA99821}">
      <dgm:prSet/>
      <dgm:spPr/>
      <dgm:t>
        <a:bodyPr/>
        <a:lstStyle/>
        <a:p>
          <a:endParaRPr lang="en-US"/>
        </a:p>
      </dgm:t>
    </dgm:pt>
    <dgm:pt modelId="{D899DD9A-BD1F-4738-8531-4A3965454AA6}" type="sibTrans" cxnId="{05043AFB-6910-47A6-BA2D-C8BF9AA99821}">
      <dgm:prSet/>
      <dgm:spPr/>
      <dgm:t>
        <a:bodyPr/>
        <a:lstStyle/>
        <a:p>
          <a:endParaRPr lang="en-US"/>
        </a:p>
      </dgm:t>
    </dgm:pt>
    <dgm:pt modelId="{80DEC55F-C48A-444E-84FE-B284195D9506}" type="pres">
      <dgm:prSet presAssocID="{6C106ED5-D3AE-42A9-BC51-9933DD89E2C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57AB77-9907-4604-94D7-373AAE5B00D4}" type="pres">
      <dgm:prSet presAssocID="{6C106ED5-D3AE-42A9-BC51-9933DD89E2C2}" presName="arrow" presStyleLbl="bgShp" presStyleIdx="0" presStyleCnt="1" custScaleX="117647" custLinFactNeighborX="15458" custLinFactNeighborY="-582"/>
      <dgm:spPr/>
    </dgm:pt>
    <dgm:pt modelId="{516C3103-0F13-4663-B0CB-AF9435859554}" type="pres">
      <dgm:prSet presAssocID="{6C106ED5-D3AE-42A9-BC51-9933DD89E2C2}" presName="linearProcess" presStyleCnt="0"/>
      <dgm:spPr/>
    </dgm:pt>
    <dgm:pt modelId="{50EBE5C9-7D2C-44A8-B5E4-F0EB444064B5}" type="pres">
      <dgm:prSet presAssocID="{789A3C8B-E168-4BBD-99DB-CD37BB5A1C4A}" presName="textNode" presStyleLbl="node1" presStyleIdx="0" presStyleCnt="1" custScaleY="1730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9E0B4E8-2486-471C-9A84-B1B8DF1FDD42}" type="presOf" srcId="{6C106ED5-D3AE-42A9-BC51-9933DD89E2C2}" destId="{80DEC55F-C48A-444E-84FE-B284195D9506}" srcOrd="0" destOrd="0" presId="urn:microsoft.com/office/officeart/2005/8/layout/hProcess9"/>
    <dgm:cxn modelId="{DDB830CB-46A3-4E3B-965D-6B22936E5617}" type="presOf" srcId="{789A3C8B-E168-4BBD-99DB-CD37BB5A1C4A}" destId="{50EBE5C9-7D2C-44A8-B5E4-F0EB444064B5}" srcOrd="0" destOrd="0" presId="urn:microsoft.com/office/officeart/2005/8/layout/hProcess9"/>
    <dgm:cxn modelId="{05043AFB-6910-47A6-BA2D-C8BF9AA99821}" srcId="{6C106ED5-D3AE-42A9-BC51-9933DD89E2C2}" destId="{789A3C8B-E168-4BBD-99DB-CD37BB5A1C4A}" srcOrd="0" destOrd="0" parTransId="{36259C2B-BA93-4445-AA12-235751D7E05D}" sibTransId="{D899DD9A-BD1F-4738-8531-4A3965454AA6}"/>
    <dgm:cxn modelId="{8A823C4C-FCB7-4CCE-8FD3-5469451FC957}" type="presParOf" srcId="{80DEC55F-C48A-444E-84FE-B284195D9506}" destId="{FE57AB77-9907-4604-94D7-373AAE5B00D4}" srcOrd="0" destOrd="0" presId="urn:microsoft.com/office/officeart/2005/8/layout/hProcess9"/>
    <dgm:cxn modelId="{0A33AC5C-7D50-4BA1-9B21-03B48BC92D4F}" type="presParOf" srcId="{80DEC55F-C48A-444E-84FE-B284195D9506}" destId="{516C3103-0F13-4663-B0CB-AF9435859554}" srcOrd="1" destOrd="0" presId="urn:microsoft.com/office/officeart/2005/8/layout/hProcess9"/>
    <dgm:cxn modelId="{0E7FEC91-01FD-41CB-BA0E-E07E9E441752}" type="presParOf" srcId="{516C3103-0F13-4663-B0CB-AF9435859554}" destId="{50EBE5C9-7D2C-44A8-B5E4-F0EB444064B5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610316-C6E6-4CF2-A5EE-456F551202F6}" type="doc">
      <dgm:prSet loTypeId="urn:microsoft.com/office/officeart/2005/8/layout/v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02E3199-7B9F-4C30-AFC9-6D69F40F9CC7}">
      <dgm:prSet custT="1"/>
      <dgm:spPr/>
      <dgm:t>
        <a:bodyPr/>
        <a:lstStyle/>
        <a:p>
          <a:pPr rtl="0"/>
          <a:r>
            <a:rPr lang="en-US" sz="1600" dirty="0" smtClean="0"/>
            <a:t>Gender sensitive Legal and Regulatory system</a:t>
          </a:r>
          <a:endParaRPr lang="en-US" sz="1600" dirty="0"/>
        </a:p>
      </dgm:t>
    </dgm:pt>
    <dgm:pt modelId="{1618DDF2-CE10-41D5-8048-9AFCC4949CFE}" type="parTrans" cxnId="{A4212094-C4CE-40E9-B342-EF1F4D81C40E}">
      <dgm:prSet/>
      <dgm:spPr/>
      <dgm:t>
        <a:bodyPr/>
        <a:lstStyle/>
        <a:p>
          <a:endParaRPr lang="en-US" sz="2400"/>
        </a:p>
      </dgm:t>
    </dgm:pt>
    <dgm:pt modelId="{3E98BE6B-843D-4DE1-AAFF-8B83CCFCBDCC}" type="sibTrans" cxnId="{A4212094-C4CE-40E9-B342-EF1F4D81C40E}">
      <dgm:prSet/>
      <dgm:spPr/>
      <dgm:t>
        <a:bodyPr/>
        <a:lstStyle/>
        <a:p>
          <a:endParaRPr lang="en-US" sz="2400"/>
        </a:p>
      </dgm:t>
    </dgm:pt>
    <dgm:pt modelId="{EDD9BE21-5063-46EC-89F1-C900679836FD}">
      <dgm:prSet custT="1"/>
      <dgm:spPr/>
      <dgm:t>
        <a:bodyPr/>
        <a:lstStyle/>
        <a:p>
          <a:pPr rtl="0"/>
          <a:r>
            <a:rPr lang="en-CA" altLang="en-US" sz="1400" dirty="0" smtClean="0"/>
            <a:t>Effective policy leadership and coordination for the promotion of WED</a:t>
          </a:r>
          <a:endParaRPr lang="en-US" sz="1400" dirty="0"/>
        </a:p>
      </dgm:t>
    </dgm:pt>
    <dgm:pt modelId="{3E2B4747-32EA-4277-A681-322E089FBAF7}" type="parTrans" cxnId="{F8CFB741-BDDD-4A7D-9B20-7F6235C18F11}">
      <dgm:prSet/>
      <dgm:spPr/>
      <dgm:t>
        <a:bodyPr/>
        <a:lstStyle/>
        <a:p>
          <a:endParaRPr lang="en-US" sz="2400"/>
        </a:p>
      </dgm:t>
    </dgm:pt>
    <dgm:pt modelId="{EE4B0507-1F72-43DA-B032-6303E380C91E}" type="sibTrans" cxnId="{F8CFB741-BDDD-4A7D-9B20-7F6235C18F11}">
      <dgm:prSet/>
      <dgm:spPr/>
      <dgm:t>
        <a:bodyPr/>
        <a:lstStyle/>
        <a:p>
          <a:endParaRPr lang="en-US" sz="2400"/>
        </a:p>
      </dgm:t>
    </dgm:pt>
    <dgm:pt modelId="{CBB56D4F-2C8B-45E4-8245-5ECF1CB2B841}">
      <dgm:prSet custT="1"/>
      <dgm:spPr/>
      <dgm:t>
        <a:bodyPr/>
        <a:lstStyle/>
        <a:p>
          <a:pPr rtl="0"/>
          <a:r>
            <a:rPr lang="en-US" sz="1600" dirty="0" smtClean="0"/>
            <a:t>Gender sensitive Financial services</a:t>
          </a:r>
          <a:endParaRPr lang="en-US" sz="1600" dirty="0"/>
        </a:p>
      </dgm:t>
    </dgm:pt>
    <dgm:pt modelId="{EEE2987F-453C-4EC1-A543-266257A3819A}" type="parTrans" cxnId="{38E74534-06EC-4D35-B7EC-4C6C74E0081B}">
      <dgm:prSet/>
      <dgm:spPr/>
      <dgm:t>
        <a:bodyPr/>
        <a:lstStyle/>
        <a:p>
          <a:endParaRPr lang="en-US" sz="2400"/>
        </a:p>
      </dgm:t>
    </dgm:pt>
    <dgm:pt modelId="{BA7FF893-A60A-48E6-ABE4-93120D77B7C5}" type="sibTrans" cxnId="{38E74534-06EC-4D35-B7EC-4C6C74E0081B}">
      <dgm:prSet/>
      <dgm:spPr/>
      <dgm:t>
        <a:bodyPr/>
        <a:lstStyle/>
        <a:p>
          <a:endParaRPr lang="en-US" sz="2400"/>
        </a:p>
      </dgm:t>
    </dgm:pt>
    <dgm:pt modelId="{EFBC129A-27E4-498D-93FF-A58BC059E0C4}">
      <dgm:prSet custT="1"/>
      <dgm:spPr/>
      <dgm:t>
        <a:bodyPr/>
        <a:lstStyle/>
        <a:p>
          <a:pPr rtl="0"/>
          <a:r>
            <a:rPr lang="en-US" sz="1600" dirty="0" smtClean="0"/>
            <a:t>Gender Sensitive BDS</a:t>
          </a:r>
          <a:endParaRPr lang="en-US" sz="1600" dirty="0"/>
        </a:p>
      </dgm:t>
    </dgm:pt>
    <dgm:pt modelId="{5E2A52AC-B22E-4EAA-B58A-9C5F60068CCD}" type="parTrans" cxnId="{ECE321A5-16DC-40BF-A9F0-6A80496A447A}">
      <dgm:prSet/>
      <dgm:spPr/>
      <dgm:t>
        <a:bodyPr/>
        <a:lstStyle/>
        <a:p>
          <a:endParaRPr lang="en-US" sz="2400"/>
        </a:p>
      </dgm:t>
    </dgm:pt>
    <dgm:pt modelId="{A71886AC-DAB7-483C-8442-2FE98EBE5F3E}" type="sibTrans" cxnId="{ECE321A5-16DC-40BF-A9F0-6A80496A447A}">
      <dgm:prSet/>
      <dgm:spPr/>
      <dgm:t>
        <a:bodyPr/>
        <a:lstStyle/>
        <a:p>
          <a:endParaRPr lang="en-US" sz="2400"/>
        </a:p>
      </dgm:t>
    </dgm:pt>
    <dgm:pt modelId="{0E4A855A-DEE1-4159-9506-2DA6819FBB80}">
      <dgm:prSet custT="1"/>
      <dgm:spPr/>
      <dgm:t>
        <a:bodyPr/>
        <a:lstStyle/>
        <a:p>
          <a:pPr rtl="0"/>
          <a:r>
            <a:rPr lang="en-US" sz="1600" dirty="0" smtClean="0"/>
            <a:t>Gender Sensitive Markets</a:t>
          </a:r>
        </a:p>
        <a:p>
          <a:pPr rtl="0"/>
          <a:r>
            <a:rPr lang="en-US" sz="1600" dirty="0" smtClean="0"/>
            <a:t>&amp;  Technology Access</a:t>
          </a:r>
          <a:endParaRPr lang="en-US" sz="1600" dirty="0"/>
        </a:p>
      </dgm:t>
    </dgm:pt>
    <dgm:pt modelId="{54B3550D-0898-4638-A334-1D31D78AC2D3}" type="parTrans" cxnId="{14E7530A-7F66-4EBB-BC58-CDE6AF85E5FD}">
      <dgm:prSet/>
      <dgm:spPr/>
      <dgm:t>
        <a:bodyPr/>
        <a:lstStyle/>
        <a:p>
          <a:endParaRPr lang="en-US" sz="2400"/>
        </a:p>
      </dgm:t>
    </dgm:pt>
    <dgm:pt modelId="{95F0E413-D1BE-4403-AA15-AEF809324CC3}" type="sibTrans" cxnId="{14E7530A-7F66-4EBB-BC58-CDE6AF85E5FD}">
      <dgm:prSet/>
      <dgm:spPr/>
      <dgm:t>
        <a:bodyPr/>
        <a:lstStyle/>
        <a:p>
          <a:endParaRPr lang="en-US" sz="2400"/>
        </a:p>
      </dgm:t>
    </dgm:pt>
    <dgm:pt modelId="{1E3D8AB5-3575-4D86-BFCF-4657AB10F818}">
      <dgm:prSet custT="1"/>
      <dgm:spPr/>
      <dgm:t>
        <a:bodyPr/>
        <a:lstStyle/>
        <a:p>
          <a:pPr rtl="0"/>
          <a:r>
            <a:rPr lang="en-US" sz="1600" dirty="0" smtClean="0"/>
            <a:t>Representation and voice</a:t>
          </a:r>
          <a:endParaRPr lang="en-US" sz="1600" dirty="0"/>
        </a:p>
      </dgm:t>
    </dgm:pt>
    <dgm:pt modelId="{54545FF6-2D22-4D6C-9576-436D677693E7}" type="parTrans" cxnId="{3CAE78E9-91F8-448D-B46F-F07A31AB72BF}">
      <dgm:prSet/>
      <dgm:spPr/>
      <dgm:t>
        <a:bodyPr/>
        <a:lstStyle/>
        <a:p>
          <a:endParaRPr lang="en-US" sz="2400"/>
        </a:p>
      </dgm:t>
    </dgm:pt>
    <dgm:pt modelId="{D6CEAC40-35A3-43D7-B583-7B6D80F8DC62}" type="sibTrans" cxnId="{3CAE78E9-91F8-448D-B46F-F07A31AB72BF}">
      <dgm:prSet/>
      <dgm:spPr/>
      <dgm:t>
        <a:bodyPr/>
        <a:lstStyle/>
        <a:p>
          <a:endParaRPr lang="en-US" sz="2400"/>
        </a:p>
      </dgm:t>
    </dgm:pt>
    <dgm:pt modelId="{1A1C4246-93B5-4226-B439-691D11D05370}" type="pres">
      <dgm:prSet presAssocID="{BF610316-C6E6-4CF2-A5EE-456F551202F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A217140-22F9-4612-BB1C-E20C495D1515}" type="pres">
      <dgm:prSet presAssocID="{202E3199-7B9F-4C30-AFC9-6D69F40F9CC7}" presName="linNode" presStyleCnt="0"/>
      <dgm:spPr/>
    </dgm:pt>
    <dgm:pt modelId="{DB489D31-B0A4-474D-8354-01860C3E9B83}" type="pres">
      <dgm:prSet presAssocID="{202E3199-7B9F-4C30-AFC9-6D69F40F9CC7}" presName="parentShp" presStyleLbl="node1" presStyleIdx="0" presStyleCnt="6" custScaleX="3239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4750CC-7312-4AAC-ACFF-0B0479291E0C}" type="pres">
      <dgm:prSet presAssocID="{202E3199-7B9F-4C30-AFC9-6D69F40F9CC7}" presName="childShp" presStyleLbl="bgAccFollowNode1" presStyleIdx="0" presStyleCnt="6">
        <dgm:presLayoutVars>
          <dgm:bulletEnabled val="1"/>
        </dgm:presLayoutVars>
      </dgm:prSet>
      <dgm:spPr/>
    </dgm:pt>
    <dgm:pt modelId="{746C9F26-DDF6-440B-BC46-57284FF5ABD1}" type="pres">
      <dgm:prSet presAssocID="{3E98BE6B-843D-4DE1-AAFF-8B83CCFCBDCC}" presName="spacing" presStyleCnt="0"/>
      <dgm:spPr/>
    </dgm:pt>
    <dgm:pt modelId="{083575CA-AD02-4FAA-A0FF-B22CD4CF3470}" type="pres">
      <dgm:prSet presAssocID="{EDD9BE21-5063-46EC-89F1-C900679836FD}" presName="linNode" presStyleCnt="0"/>
      <dgm:spPr/>
    </dgm:pt>
    <dgm:pt modelId="{E86D207F-78B2-4DA7-AE0C-FCD9CF6A6DF0}" type="pres">
      <dgm:prSet presAssocID="{EDD9BE21-5063-46EC-89F1-C900679836FD}" presName="parentShp" presStyleLbl="node1" presStyleIdx="1" presStyleCnt="6" custScaleX="231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198DB4-474F-4924-89EF-0B61FE1F6636}" type="pres">
      <dgm:prSet presAssocID="{EDD9BE21-5063-46EC-89F1-C900679836FD}" presName="childShp" presStyleLbl="bgAccFollowNode1" presStyleIdx="1" presStyleCnt="6">
        <dgm:presLayoutVars>
          <dgm:bulletEnabled val="1"/>
        </dgm:presLayoutVars>
      </dgm:prSet>
      <dgm:spPr/>
    </dgm:pt>
    <dgm:pt modelId="{40567A06-37F1-4714-952D-FDC6C6B1151B}" type="pres">
      <dgm:prSet presAssocID="{EE4B0507-1F72-43DA-B032-6303E380C91E}" presName="spacing" presStyleCnt="0"/>
      <dgm:spPr/>
    </dgm:pt>
    <dgm:pt modelId="{921B2C24-FA18-4A7D-9398-051971E758D3}" type="pres">
      <dgm:prSet presAssocID="{CBB56D4F-2C8B-45E4-8245-5ECF1CB2B841}" presName="linNode" presStyleCnt="0"/>
      <dgm:spPr/>
    </dgm:pt>
    <dgm:pt modelId="{B5ED9B7B-F0D2-46DF-94FB-E5F7DA476A4E}" type="pres">
      <dgm:prSet presAssocID="{CBB56D4F-2C8B-45E4-8245-5ECF1CB2B841}" presName="parentShp" presStyleLbl="node1" presStyleIdx="2" presStyleCnt="6" custScaleX="183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F10170-91E5-4BA8-A628-DED8F37D713A}" type="pres">
      <dgm:prSet presAssocID="{CBB56D4F-2C8B-45E4-8245-5ECF1CB2B841}" presName="childShp" presStyleLbl="bgAccFollowNode1" presStyleIdx="2" presStyleCnt="6">
        <dgm:presLayoutVars>
          <dgm:bulletEnabled val="1"/>
        </dgm:presLayoutVars>
      </dgm:prSet>
      <dgm:spPr/>
    </dgm:pt>
    <dgm:pt modelId="{D64796DD-1FDC-41D5-8DBF-B3E0D2A67397}" type="pres">
      <dgm:prSet presAssocID="{BA7FF893-A60A-48E6-ABE4-93120D77B7C5}" presName="spacing" presStyleCnt="0"/>
      <dgm:spPr/>
    </dgm:pt>
    <dgm:pt modelId="{2D3F0F88-8A2E-4740-9774-A39147835154}" type="pres">
      <dgm:prSet presAssocID="{EFBC129A-27E4-498D-93FF-A58BC059E0C4}" presName="linNode" presStyleCnt="0"/>
      <dgm:spPr/>
    </dgm:pt>
    <dgm:pt modelId="{CF61937D-D12B-4325-BD55-B95159033A5F}" type="pres">
      <dgm:prSet presAssocID="{EFBC129A-27E4-498D-93FF-A58BC059E0C4}" presName="parentShp" presStyleLbl="node1" presStyleIdx="3" presStyleCnt="6" custScaleX="1944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B8D4B-7B2A-4AD8-8D33-B2F1E75AC7B7}" type="pres">
      <dgm:prSet presAssocID="{EFBC129A-27E4-498D-93FF-A58BC059E0C4}" presName="childShp" presStyleLbl="bgAccFollowNode1" presStyleIdx="3" presStyleCnt="6">
        <dgm:presLayoutVars>
          <dgm:bulletEnabled val="1"/>
        </dgm:presLayoutVars>
      </dgm:prSet>
      <dgm:spPr/>
    </dgm:pt>
    <dgm:pt modelId="{F22715DE-85F8-40AB-BBC2-7043807E959B}" type="pres">
      <dgm:prSet presAssocID="{A71886AC-DAB7-483C-8442-2FE98EBE5F3E}" presName="spacing" presStyleCnt="0"/>
      <dgm:spPr/>
    </dgm:pt>
    <dgm:pt modelId="{5A3B8D76-8BC1-4890-A665-14FCF94AE6D3}" type="pres">
      <dgm:prSet presAssocID="{0E4A855A-DEE1-4159-9506-2DA6819FBB80}" presName="linNode" presStyleCnt="0"/>
      <dgm:spPr/>
    </dgm:pt>
    <dgm:pt modelId="{B7C15B58-E9CD-4EF5-A2DB-E93B7FFDFD1C}" type="pres">
      <dgm:prSet presAssocID="{0E4A855A-DEE1-4159-9506-2DA6819FBB80}" presName="parentShp" presStyleLbl="node1" presStyleIdx="4" presStyleCnt="6" custScaleX="1849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96E2B-57C4-4399-8BE5-47CD27D897B3}" type="pres">
      <dgm:prSet presAssocID="{0E4A855A-DEE1-4159-9506-2DA6819FBB80}" presName="childShp" presStyleLbl="bgAccFollowNode1" presStyleIdx="4" presStyleCnt="6">
        <dgm:presLayoutVars>
          <dgm:bulletEnabled val="1"/>
        </dgm:presLayoutVars>
      </dgm:prSet>
      <dgm:spPr/>
    </dgm:pt>
    <dgm:pt modelId="{E2CA6C72-94D6-4C1B-A724-7BF968374C45}" type="pres">
      <dgm:prSet presAssocID="{95F0E413-D1BE-4403-AA15-AEF809324CC3}" presName="spacing" presStyleCnt="0"/>
      <dgm:spPr/>
    </dgm:pt>
    <dgm:pt modelId="{0B348B5D-C10F-4172-BF0A-CC617F4F0A88}" type="pres">
      <dgm:prSet presAssocID="{1E3D8AB5-3575-4D86-BFCF-4657AB10F818}" presName="linNode" presStyleCnt="0"/>
      <dgm:spPr/>
    </dgm:pt>
    <dgm:pt modelId="{C6B542F4-535E-4E40-B999-FBB0D438A6FF}" type="pres">
      <dgm:prSet presAssocID="{1E3D8AB5-3575-4D86-BFCF-4657AB10F818}" presName="parentShp" presStyleLbl="node1" presStyleIdx="5" presStyleCnt="6" custScaleX="1697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E86C5E-A6AD-4635-BC8E-84B9CC514A1C}" type="pres">
      <dgm:prSet presAssocID="{1E3D8AB5-3575-4D86-BFCF-4657AB10F818}" presName="childShp" presStyleLbl="bgAccFollowNode1" presStyleIdx="5" presStyleCnt="6">
        <dgm:presLayoutVars>
          <dgm:bulletEnabled val="1"/>
        </dgm:presLayoutVars>
      </dgm:prSet>
      <dgm:spPr/>
    </dgm:pt>
  </dgm:ptLst>
  <dgm:cxnLst>
    <dgm:cxn modelId="{AA7B96A1-A742-499E-98CC-0957023DAB29}" type="presOf" srcId="{1E3D8AB5-3575-4D86-BFCF-4657AB10F818}" destId="{C6B542F4-535E-4E40-B999-FBB0D438A6FF}" srcOrd="0" destOrd="0" presId="urn:microsoft.com/office/officeart/2005/8/layout/vList6"/>
    <dgm:cxn modelId="{14E7530A-7F66-4EBB-BC58-CDE6AF85E5FD}" srcId="{BF610316-C6E6-4CF2-A5EE-456F551202F6}" destId="{0E4A855A-DEE1-4159-9506-2DA6819FBB80}" srcOrd="4" destOrd="0" parTransId="{54B3550D-0898-4638-A334-1D31D78AC2D3}" sibTransId="{95F0E413-D1BE-4403-AA15-AEF809324CC3}"/>
    <dgm:cxn modelId="{7A802B77-2677-4FDE-A462-2AACA2111D5B}" type="presOf" srcId="{EDD9BE21-5063-46EC-89F1-C900679836FD}" destId="{E86D207F-78B2-4DA7-AE0C-FCD9CF6A6DF0}" srcOrd="0" destOrd="0" presId="urn:microsoft.com/office/officeart/2005/8/layout/vList6"/>
    <dgm:cxn modelId="{99801A10-904D-4A6A-A3FB-1F5E5DC6531B}" type="presOf" srcId="{EFBC129A-27E4-498D-93FF-A58BC059E0C4}" destId="{CF61937D-D12B-4325-BD55-B95159033A5F}" srcOrd="0" destOrd="0" presId="urn:microsoft.com/office/officeart/2005/8/layout/vList6"/>
    <dgm:cxn modelId="{83DEB751-8CEE-4875-9790-6DB8327978FD}" type="presOf" srcId="{0E4A855A-DEE1-4159-9506-2DA6819FBB80}" destId="{B7C15B58-E9CD-4EF5-A2DB-E93B7FFDFD1C}" srcOrd="0" destOrd="0" presId="urn:microsoft.com/office/officeart/2005/8/layout/vList6"/>
    <dgm:cxn modelId="{3CAE78E9-91F8-448D-B46F-F07A31AB72BF}" srcId="{BF610316-C6E6-4CF2-A5EE-456F551202F6}" destId="{1E3D8AB5-3575-4D86-BFCF-4657AB10F818}" srcOrd="5" destOrd="0" parTransId="{54545FF6-2D22-4D6C-9576-436D677693E7}" sibTransId="{D6CEAC40-35A3-43D7-B583-7B6D80F8DC62}"/>
    <dgm:cxn modelId="{A4212094-C4CE-40E9-B342-EF1F4D81C40E}" srcId="{BF610316-C6E6-4CF2-A5EE-456F551202F6}" destId="{202E3199-7B9F-4C30-AFC9-6D69F40F9CC7}" srcOrd="0" destOrd="0" parTransId="{1618DDF2-CE10-41D5-8048-9AFCC4949CFE}" sibTransId="{3E98BE6B-843D-4DE1-AAFF-8B83CCFCBDCC}"/>
    <dgm:cxn modelId="{ECE321A5-16DC-40BF-A9F0-6A80496A447A}" srcId="{BF610316-C6E6-4CF2-A5EE-456F551202F6}" destId="{EFBC129A-27E4-498D-93FF-A58BC059E0C4}" srcOrd="3" destOrd="0" parTransId="{5E2A52AC-B22E-4EAA-B58A-9C5F60068CCD}" sibTransId="{A71886AC-DAB7-483C-8442-2FE98EBE5F3E}"/>
    <dgm:cxn modelId="{F8CFB741-BDDD-4A7D-9B20-7F6235C18F11}" srcId="{BF610316-C6E6-4CF2-A5EE-456F551202F6}" destId="{EDD9BE21-5063-46EC-89F1-C900679836FD}" srcOrd="1" destOrd="0" parTransId="{3E2B4747-32EA-4277-A681-322E089FBAF7}" sibTransId="{EE4B0507-1F72-43DA-B032-6303E380C91E}"/>
    <dgm:cxn modelId="{B8CCF114-867A-4DB8-8A29-E5345B9EB66F}" type="presOf" srcId="{CBB56D4F-2C8B-45E4-8245-5ECF1CB2B841}" destId="{B5ED9B7B-F0D2-46DF-94FB-E5F7DA476A4E}" srcOrd="0" destOrd="0" presId="urn:microsoft.com/office/officeart/2005/8/layout/vList6"/>
    <dgm:cxn modelId="{EAD721E5-508B-45D0-961D-8A535F8EADC1}" type="presOf" srcId="{BF610316-C6E6-4CF2-A5EE-456F551202F6}" destId="{1A1C4246-93B5-4226-B439-691D11D05370}" srcOrd="0" destOrd="0" presId="urn:microsoft.com/office/officeart/2005/8/layout/vList6"/>
    <dgm:cxn modelId="{38E74534-06EC-4D35-B7EC-4C6C74E0081B}" srcId="{BF610316-C6E6-4CF2-A5EE-456F551202F6}" destId="{CBB56D4F-2C8B-45E4-8245-5ECF1CB2B841}" srcOrd="2" destOrd="0" parTransId="{EEE2987F-453C-4EC1-A543-266257A3819A}" sibTransId="{BA7FF893-A60A-48E6-ABE4-93120D77B7C5}"/>
    <dgm:cxn modelId="{25B8A100-F44B-45CC-A0C5-4104C002933D}" type="presOf" srcId="{202E3199-7B9F-4C30-AFC9-6D69F40F9CC7}" destId="{DB489D31-B0A4-474D-8354-01860C3E9B83}" srcOrd="0" destOrd="0" presId="urn:microsoft.com/office/officeart/2005/8/layout/vList6"/>
    <dgm:cxn modelId="{EE152647-1044-42A3-B997-DE9ECCB7AE69}" type="presParOf" srcId="{1A1C4246-93B5-4226-B439-691D11D05370}" destId="{AA217140-22F9-4612-BB1C-E20C495D1515}" srcOrd="0" destOrd="0" presId="urn:microsoft.com/office/officeart/2005/8/layout/vList6"/>
    <dgm:cxn modelId="{6ED49E47-8ED0-4D86-BD15-098D332DB03B}" type="presParOf" srcId="{AA217140-22F9-4612-BB1C-E20C495D1515}" destId="{DB489D31-B0A4-474D-8354-01860C3E9B83}" srcOrd="0" destOrd="0" presId="urn:microsoft.com/office/officeart/2005/8/layout/vList6"/>
    <dgm:cxn modelId="{5E4D8894-8584-448D-88C4-3384F01E947F}" type="presParOf" srcId="{AA217140-22F9-4612-BB1C-E20C495D1515}" destId="{874750CC-7312-4AAC-ACFF-0B0479291E0C}" srcOrd="1" destOrd="0" presId="urn:microsoft.com/office/officeart/2005/8/layout/vList6"/>
    <dgm:cxn modelId="{17C1960B-4A19-40B2-B649-07D4A0B4BB9E}" type="presParOf" srcId="{1A1C4246-93B5-4226-B439-691D11D05370}" destId="{746C9F26-DDF6-440B-BC46-57284FF5ABD1}" srcOrd="1" destOrd="0" presId="urn:microsoft.com/office/officeart/2005/8/layout/vList6"/>
    <dgm:cxn modelId="{27912609-3BC7-443A-A4E4-6D4BFB73780D}" type="presParOf" srcId="{1A1C4246-93B5-4226-B439-691D11D05370}" destId="{083575CA-AD02-4FAA-A0FF-B22CD4CF3470}" srcOrd="2" destOrd="0" presId="urn:microsoft.com/office/officeart/2005/8/layout/vList6"/>
    <dgm:cxn modelId="{318566EB-75A4-4D05-9789-B038F227390D}" type="presParOf" srcId="{083575CA-AD02-4FAA-A0FF-B22CD4CF3470}" destId="{E86D207F-78B2-4DA7-AE0C-FCD9CF6A6DF0}" srcOrd="0" destOrd="0" presId="urn:microsoft.com/office/officeart/2005/8/layout/vList6"/>
    <dgm:cxn modelId="{F5DC6FC2-4AA5-4229-A3EE-17FB42EB0D61}" type="presParOf" srcId="{083575CA-AD02-4FAA-A0FF-B22CD4CF3470}" destId="{85198DB4-474F-4924-89EF-0B61FE1F6636}" srcOrd="1" destOrd="0" presId="urn:microsoft.com/office/officeart/2005/8/layout/vList6"/>
    <dgm:cxn modelId="{6D24E8C0-B3B1-436A-AE4E-A46FC1BA7709}" type="presParOf" srcId="{1A1C4246-93B5-4226-B439-691D11D05370}" destId="{40567A06-37F1-4714-952D-FDC6C6B1151B}" srcOrd="3" destOrd="0" presId="urn:microsoft.com/office/officeart/2005/8/layout/vList6"/>
    <dgm:cxn modelId="{354B4FDE-A767-4E8F-8630-AAC3EA2A602A}" type="presParOf" srcId="{1A1C4246-93B5-4226-B439-691D11D05370}" destId="{921B2C24-FA18-4A7D-9398-051971E758D3}" srcOrd="4" destOrd="0" presId="urn:microsoft.com/office/officeart/2005/8/layout/vList6"/>
    <dgm:cxn modelId="{BB13608C-B794-47C3-BB4F-4B6ED9CBFFEF}" type="presParOf" srcId="{921B2C24-FA18-4A7D-9398-051971E758D3}" destId="{B5ED9B7B-F0D2-46DF-94FB-E5F7DA476A4E}" srcOrd="0" destOrd="0" presId="urn:microsoft.com/office/officeart/2005/8/layout/vList6"/>
    <dgm:cxn modelId="{799CA09F-0AAC-41C4-9D54-AF58B88E350B}" type="presParOf" srcId="{921B2C24-FA18-4A7D-9398-051971E758D3}" destId="{7EF10170-91E5-4BA8-A628-DED8F37D713A}" srcOrd="1" destOrd="0" presId="urn:microsoft.com/office/officeart/2005/8/layout/vList6"/>
    <dgm:cxn modelId="{DA8BC680-B2DD-4410-9F2D-69D995B6084F}" type="presParOf" srcId="{1A1C4246-93B5-4226-B439-691D11D05370}" destId="{D64796DD-1FDC-41D5-8DBF-B3E0D2A67397}" srcOrd="5" destOrd="0" presId="urn:microsoft.com/office/officeart/2005/8/layout/vList6"/>
    <dgm:cxn modelId="{D9AD3347-66CE-4EBE-B2E1-634397534A78}" type="presParOf" srcId="{1A1C4246-93B5-4226-B439-691D11D05370}" destId="{2D3F0F88-8A2E-4740-9774-A39147835154}" srcOrd="6" destOrd="0" presId="urn:microsoft.com/office/officeart/2005/8/layout/vList6"/>
    <dgm:cxn modelId="{DDEC9A51-25AF-40E0-AD5A-C8F829E7F284}" type="presParOf" srcId="{2D3F0F88-8A2E-4740-9774-A39147835154}" destId="{CF61937D-D12B-4325-BD55-B95159033A5F}" srcOrd="0" destOrd="0" presId="urn:microsoft.com/office/officeart/2005/8/layout/vList6"/>
    <dgm:cxn modelId="{CF673330-29D0-4B48-9D30-1A2111A5737F}" type="presParOf" srcId="{2D3F0F88-8A2E-4740-9774-A39147835154}" destId="{F62B8D4B-7B2A-4AD8-8D33-B2F1E75AC7B7}" srcOrd="1" destOrd="0" presId="urn:microsoft.com/office/officeart/2005/8/layout/vList6"/>
    <dgm:cxn modelId="{42A51BE7-21D4-4E75-9A60-6DAA47DB8A14}" type="presParOf" srcId="{1A1C4246-93B5-4226-B439-691D11D05370}" destId="{F22715DE-85F8-40AB-BBC2-7043807E959B}" srcOrd="7" destOrd="0" presId="urn:microsoft.com/office/officeart/2005/8/layout/vList6"/>
    <dgm:cxn modelId="{27D1FBA8-1D51-4F17-A0DF-6B59F2F63651}" type="presParOf" srcId="{1A1C4246-93B5-4226-B439-691D11D05370}" destId="{5A3B8D76-8BC1-4890-A665-14FCF94AE6D3}" srcOrd="8" destOrd="0" presId="urn:microsoft.com/office/officeart/2005/8/layout/vList6"/>
    <dgm:cxn modelId="{EE48BAEB-D08A-4099-B176-E71ECA7AD677}" type="presParOf" srcId="{5A3B8D76-8BC1-4890-A665-14FCF94AE6D3}" destId="{B7C15B58-E9CD-4EF5-A2DB-E93B7FFDFD1C}" srcOrd="0" destOrd="0" presId="urn:microsoft.com/office/officeart/2005/8/layout/vList6"/>
    <dgm:cxn modelId="{00593425-F74F-4C73-A3B3-C8DBCC0A875C}" type="presParOf" srcId="{5A3B8D76-8BC1-4890-A665-14FCF94AE6D3}" destId="{BBF96E2B-57C4-4399-8BE5-47CD27D897B3}" srcOrd="1" destOrd="0" presId="urn:microsoft.com/office/officeart/2005/8/layout/vList6"/>
    <dgm:cxn modelId="{B178B83D-7595-4F4C-A9BC-ADD7AC4ECE68}" type="presParOf" srcId="{1A1C4246-93B5-4226-B439-691D11D05370}" destId="{E2CA6C72-94D6-4C1B-A724-7BF968374C45}" srcOrd="9" destOrd="0" presId="urn:microsoft.com/office/officeart/2005/8/layout/vList6"/>
    <dgm:cxn modelId="{876D54C4-3AFD-44A6-8210-D4D79923513D}" type="presParOf" srcId="{1A1C4246-93B5-4226-B439-691D11D05370}" destId="{0B348B5D-C10F-4172-BF0A-CC617F4F0A88}" srcOrd="10" destOrd="0" presId="urn:microsoft.com/office/officeart/2005/8/layout/vList6"/>
    <dgm:cxn modelId="{FC7F3DA3-BCCD-4DEF-B64F-AE85B755C1D2}" type="presParOf" srcId="{0B348B5D-C10F-4172-BF0A-CC617F4F0A88}" destId="{C6B542F4-535E-4E40-B999-FBB0D438A6FF}" srcOrd="0" destOrd="0" presId="urn:microsoft.com/office/officeart/2005/8/layout/vList6"/>
    <dgm:cxn modelId="{5356EFEB-6004-4D51-B903-B8A27F4DA309}" type="presParOf" srcId="{0B348B5D-C10F-4172-BF0A-CC617F4F0A88}" destId="{4BE86C5E-A6AD-4635-BC8E-84B9CC514A1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F3B6E40-A208-4F34-B0F4-221CE89D00F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FC9293-6BA4-46FA-818A-1A45900EF68A}">
      <dgm:prSet custT="1"/>
      <dgm:spPr/>
      <dgm:t>
        <a:bodyPr/>
        <a:lstStyle/>
        <a:p>
          <a:pPr rtl="0"/>
          <a:r>
            <a:rPr lang="en-US" sz="2000" dirty="0" smtClean="0"/>
            <a:t>Women Economic Empowerment Strategy for Kenya and County Implementation Plans</a:t>
          </a:r>
          <a:endParaRPr lang="en-US" sz="2000" dirty="0"/>
        </a:p>
      </dgm:t>
    </dgm:pt>
    <dgm:pt modelId="{B2DE84B7-D100-42F5-8CE7-33022B3312A4}" type="parTrans" cxnId="{2C9A021B-4C30-452B-9078-31FC00018E1D}">
      <dgm:prSet/>
      <dgm:spPr/>
      <dgm:t>
        <a:bodyPr/>
        <a:lstStyle/>
        <a:p>
          <a:endParaRPr lang="en-US"/>
        </a:p>
      </dgm:t>
    </dgm:pt>
    <dgm:pt modelId="{A8503B55-B5A3-4018-8FBA-7E5239FEDF99}" type="sibTrans" cxnId="{2C9A021B-4C30-452B-9078-31FC00018E1D}">
      <dgm:prSet/>
      <dgm:spPr/>
      <dgm:t>
        <a:bodyPr/>
        <a:lstStyle/>
        <a:p>
          <a:endParaRPr lang="en-US"/>
        </a:p>
      </dgm:t>
    </dgm:pt>
    <dgm:pt modelId="{82B0596F-6366-41B5-9D26-F0BFCB839520}">
      <dgm:prSet custT="1"/>
      <dgm:spPr/>
      <dgm:t>
        <a:bodyPr/>
        <a:lstStyle/>
        <a:p>
          <a:pPr rtl="0"/>
          <a:r>
            <a:rPr lang="en-US" sz="2400" dirty="0" smtClean="0"/>
            <a:t>Youth Empowerment Strategy and Action Plan</a:t>
          </a:r>
          <a:endParaRPr lang="en-US" sz="2400" dirty="0"/>
        </a:p>
      </dgm:t>
    </dgm:pt>
    <dgm:pt modelId="{3CD1F376-9AAB-46BC-936D-EC2340C80EFF}" type="parTrans" cxnId="{08096B5F-9971-4404-A54E-68FDC093D759}">
      <dgm:prSet/>
      <dgm:spPr/>
      <dgm:t>
        <a:bodyPr/>
        <a:lstStyle/>
        <a:p>
          <a:endParaRPr lang="en-US"/>
        </a:p>
      </dgm:t>
    </dgm:pt>
    <dgm:pt modelId="{7ED10C30-4BCD-48D6-8A0D-E477B8639BAB}" type="sibTrans" cxnId="{08096B5F-9971-4404-A54E-68FDC093D759}">
      <dgm:prSet/>
      <dgm:spPr/>
      <dgm:t>
        <a:bodyPr/>
        <a:lstStyle/>
        <a:p>
          <a:endParaRPr lang="en-US"/>
        </a:p>
      </dgm:t>
    </dgm:pt>
    <dgm:pt modelId="{B08DDA9E-5CD5-439A-AAAF-6B25350366B5}" type="pres">
      <dgm:prSet presAssocID="{4F3B6E40-A208-4F34-B0F4-221CE89D00F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FF5A3C-8651-41D6-B3F0-5D68EE33606A}" type="pres">
      <dgm:prSet presAssocID="{9FFC9293-6BA4-46FA-818A-1A45900EF68A}" presName="circ1" presStyleLbl="vennNode1" presStyleIdx="0" presStyleCnt="2" custScaleX="166556" custLinFactNeighborX="36409" custLinFactNeighborY="-56254"/>
      <dgm:spPr/>
      <dgm:t>
        <a:bodyPr/>
        <a:lstStyle/>
        <a:p>
          <a:endParaRPr lang="en-US"/>
        </a:p>
      </dgm:t>
    </dgm:pt>
    <dgm:pt modelId="{B5B052DA-CB13-4872-877C-09910FA8D1B9}" type="pres">
      <dgm:prSet presAssocID="{9FFC9293-6BA4-46FA-818A-1A45900EF6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21FC4-13F8-4D8C-9A1D-E8807DAC4921}" type="pres">
      <dgm:prSet presAssocID="{82B0596F-6366-41B5-9D26-F0BFCB839520}" presName="circ2" presStyleLbl="vennNode1" presStyleIdx="1" presStyleCnt="2" custScaleX="170769" custLinFactNeighborX="-59936" custLinFactNeighborY="58131"/>
      <dgm:spPr/>
      <dgm:t>
        <a:bodyPr/>
        <a:lstStyle/>
        <a:p>
          <a:endParaRPr lang="en-US"/>
        </a:p>
      </dgm:t>
    </dgm:pt>
    <dgm:pt modelId="{D772C7D3-E36F-457C-B004-2F94810B62BB}" type="pres">
      <dgm:prSet presAssocID="{82B0596F-6366-41B5-9D26-F0BFCB83952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096B5F-9971-4404-A54E-68FDC093D759}" srcId="{4F3B6E40-A208-4F34-B0F4-221CE89D00FE}" destId="{82B0596F-6366-41B5-9D26-F0BFCB839520}" srcOrd="1" destOrd="0" parTransId="{3CD1F376-9AAB-46BC-936D-EC2340C80EFF}" sibTransId="{7ED10C30-4BCD-48D6-8A0D-E477B8639BAB}"/>
    <dgm:cxn modelId="{29EBC0C0-E5A5-4E18-9C40-DC75EC97B623}" type="presOf" srcId="{9FFC9293-6BA4-46FA-818A-1A45900EF68A}" destId="{B5B052DA-CB13-4872-877C-09910FA8D1B9}" srcOrd="1" destOrd="0" presId="urn:microsoft.com/office/officeart/2005/8/layout/venn1"/>
    <dgm:cxn modelId="{1D5F4BBE-C116-47FE-90B5-827B22DC48F4}" type="presOf" srcId="{4F3B6E40-A208-4F34-B0F4-221CE89D00FE}" destId="{B08DDA9E-5CD5-439A-AAAF-6B25350366B5}" srcOrd="0" destOrd="0" presId="urn:microsoft.com/office/officeart/2005/8/layout/venn1"/>
    <dgm:cxn modelId="{6A37E35B-C696-47A9-AD49-A063E6B00D97}" type="presOf" srcId="{82B0596F-6366-41B5-9D26-F0BFCB839520}" destId="{E3521FC4-13F8-4D8C-9A1D-E8807DAC4921}" srcOrd="0" destOrd="0" presId="urn:microsoft.com/office/officeart/2005/8/layout/venn1"/>
    <dgm:cxn modelId="{755B105F-4B15-4EEF-8190-CB40DEE2DE69}" type="presOf" srcId="{9FFC9293-6BA4-46FA-818A-1A45900EF68A}" destId="{F7FF5A3C-8651-41D6-B3F0-5D68EE33606A}" srcOrd="0" destOrd="0" presId="urn:microsoft.com/office/officeart/2005/8/layout/venn1"/>
    <dgm:cxn modelId="{CCA50BA3-73CC-4F3F-8C3B-BF90E7F01CBE}" type="presOf" srcId="{82B0596F-6366-41B5-9D26-F0BFCB839520}" destId="{D772C7D3-E36F-457C-B004-2F94810B62BB}" srcOrd="1" destOrd="0" presId="urn:microsoft.com/office/officeart/2005/8/layout/venn1"/>
    <dgm:cxn modelId="{2C9A021B-4C30-452B-9078-31FC00018E1D}" srcId="{4F3B6E40-A208-4F34-B0F4-221CE89D00FE}" destId="{9FFC9293-6BA4-46FA-818A-1A45900EF68A}" srcOrd="0" destOrd="0" parTransId="{B2DE84B7-D100-42F5-8CE7-33022B3312A4}" sibTransId="{A8503B55-B5A3-4018-8FBA-7E5239FEDF99}"/>
    <dgm:cxn modelId="{53A1A01D-50B2-418E-BEF4-11A374BC3341}" type="presParOf" srcId="{B08DDA9E-5CD5-439A-AAAF-6B25350366B5}" destId="{F7FF5A3C-8651-41D6-B3F0-5D68EE33606A}" srcOrd="0" destOrd="0" presId="urn:microsoft.com/office/officeart/2005/8/layout/venn1"/>
    <dgm:cxn modelId="{2EE3C4CB-4633-4C49-855D-7E476C73F807}" type="presParOf" srcId="{B08DDA9E-5CD5-439A-AAAF-6B25350366B5}" destId="{B5B052DA-CB13-4872-877C-09910FA8D1B9}" srcOrd="1" destOrd="0" presId="urn:microsoft.com/office/officeart/2005/8/layout/venn1"/>
    <dgm:cxn modelId="{4BE29464-A794-49D4-A2FE-BF31581AE0F5}" type="presParOf" srcId="{B08DDA9E-5CD5-439A-AAAF-6B25350366B5}" destId="{E3521FC4-13F8-4D8C-9A1D-E8807DAC4921}" srcOrd="2" destOrd="0" presId="urn:microsoft.com/office/officeart/2005/8/layout/venn1"/>
    <dgm:cxn modelId="{554ECC0D-3B23-4958-A495-591821BAAE5D}" type="presParOf" srcId="{B08DDA9E-5CD5-439A-AAAF-6B25350366B5}" destId="{D772C7D3-E36F-457C-B004-2F94810B62BB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D01EFAE-8250-4683-A5C5-16D0FE3658C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528D71-5D9F-4125-8A4A-75607FCE9B24}">
      <dgm:prSet/>
      <dgm:spPr/>
      <dgm:t>
        <a:bodyPr/>
        <a:lstStyle/>
        <a:p>
          <a:pPr rtl="0"/>
          <a:r>
            <a:rPr lang="en-US" dirty="0" smtClean="0"/>
            <a:t>High expectations for support -strategic partnerships</a:t>
          </a:r>
          <a:endParaRPr lang="en-US" dirty="0"/>
        </a:p>
      </dgm:t>
    </dgm:pt>
    <dgm:pt modelId="{1F74E958-6C03-40EA-9AAF-C149962AAB60}" type="parTrans" cxnId="{F5F36644-EBD3-47CE-93AA-727352D638DD}">
      <dgm:prSet/>
      <dgm:spPr/>
      <dgm:t>
        <a:bodyPr/>
        <a:lstStyle/>
        <a:p>
          <a:endParaRPr lang="en-US"/>
        </a:p>
      </dgm:t>
    </dgm:pt>
    <dgm:pt modelId="{093BAE29-7512-4932-8AF6-20B6EB2B4006}" type="sibTrans" cxnId="{F5F36644-EBD3-47CE-93AA-727352D638DD}">
      <dgm:prSet/>
      <dgm:spPr/>
      <dgm:t>
        <a:bodyPr/>
        <a:lstStyle/>
        <a:p>
          <a:endParaRPr lang="en-US"/>
        </a:p>
      </dgm:t>
    </dgm:pt>
    <dgm:pt modelId="{2A595201-31C2-40ED-82CF-D7599A448216}" type="pres">
      <dgm:prSet presAssocID="{ED01EFAE-8250-4683-A5C5-16D0FE3658C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992759B-483E-4D81-9740-309D67A85AAF}" type="pres">
      <dgm:prSet presAssocID="{9C528D71-5D9F-4125-8A4A-75607FCE9B24}" presName="circ1TxSh" presStyleLbl="vennNode1" presStyleIdx="0" presStyleCnt="1" custLinFactNeighborX="-9540" custLinFactNeighborY="-657"/>
      <dgm:spPr/>
      <dgm:t>
        <a:bodyPr/>
        <a:lstStyle/>
        <a:p>
          <a:endParaRPr lang="en-US"/>
        </a:p>
      </dgm:t>
    </dgm:pt>
  </dgm:ptLst>
  <dgm:cxnLst>
    <dgm:cxn modelId="{F5F36644-EBD3-47CE-93AA-727352D638DD}" srcId="{ED01EFAE-8250-4683-A5C5-16D0FE3658C1}" destId="{9C528D71-5D9F-4125-8A4A-75607FCE9B24}" srcOrd="0" destOrd="0" parTransId="{1F74E958-6C03-40EA-9AAF-C149962AAB60}" sibTransId="{093BAE29-7512-4932-8AF6-20B6EB2B4006}"/>
    <dgm:cxn modelId="{0E036CF6-67D2-41B7-BB2B-C8284037C729}" type="presOf" srcId="{9C528D71-5D9F-4125-8A4A-75607FCE9B24}" destId="{7992759B-483E-4D81-9740-309D67A85AAF}" srcOrd="0" destOrd="0" presId="urn:microsoft.com/office/officeart/2005/8/layout/venn1"/>
    <dgm:cxn modelId="{13B5AC63-D39F-4F9F-8334-7AE0E1A94F07}" type="presOf" srcId="{ED01EFAE-8250-4683-A5C5-16D0FE3658C1}" destId="{2A595201-31C2-40ED-82CF-D7599A448216}" srcOrd="0" destOrd="0" presId="urn:microsoft.com/office/officeart/2005/8/layout/venn1"/>
    <dgm:cxn modelId="{16CDDF59-4C36-4D8E-B82E-3C769DC765B4}" type="presParOf" srcId="{2A595201-31C2-40ED-82CF-D7599A448216}" destId="{7992759B-483E-4D81-9740-309D67A85AAF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99B2E73-FD6C-428B-96EA-EB8953FAED9C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6558AA1-E88C-421D-8235-4592C3E9EEF5}">
      <dgm:prSet/>
      <dgm:spPr/>
      <dgm:t>
        <a:bodyPr/>
        <a:lstStyle/>
        <a:p>
          <a:pPr rtl="0"/>
          <a:r>
            <a:rPr lang="en-US" dirty="0" smtClean="0"/>
            <a:t>Leveraging on partnerships sometimes selective of partners</a:t>
          </a:r>
          <a:endParaRPr lang="en-US" dirty="0"/>
        </a:p>
      </dgm:t>
    </dgm:pt>
    <dgm:pt modelId="{2654D9D7-5D23-4D16-8239-4FABB26022CD}" type="parTrans" cxnId="{CDC3DD49-518A-41BD-8FF6-EAECAF781206}">
      <dgm:prSet/>
      <dgm:spPr/>
      <dgm:t>
        <a:bodyPr/>
        <a:lstStyle/>
        <a:p>
          <a:endParaRPr lang="en-US"/>
        </a:p>
      </dgm:t>
    </dgm:pt>
    <dgm:pt modelId="{4413C0EF-B2B3-40F0-A6F5-CA11EC833F9D}" type="sibTrans" cxnId="{CDC3DD49-518A-41BD-8FF6-EAECAF781206}">
      <dgm:prSet/>
      <dgm:spPr/>
      <dgm:t>
        <a:bodyPr/>
        <a:lstStyle/>
        <a:p>
          <a:endParaRPr lang="en-US"/>
        </a:p>
      </dgm:t>
    </dgm:pt>
    <dgm:pt modelId="{B61C6E10-72BE-4802-8004-D246DCC4F7A7}">
      <dgm:prSet/>
      <dgm:spPr/>
      <dgm:t>
        <a:bodyPr/>
        <a:lstStyle/>
        <a:p>
          <a:pPr rtl="0"/>
          <a:r>
            <a:rPr lang="en-US" dirty="0" smtClean="0"/>
            <a:t>Approach of providing technical Assistance vis a vis co-financing</a:t>
          </a:r>
          <a:endParaRPr lang="en-US" dirty="0"/>
        </a:p>
      </dgm:t>
    </dgm:pt>
    <dgm:pt modelId="{58CA24F2-7A7A-48D3-8009-40A1C957F168}" type="parTrans" cxnId="{70DCE55A-9A78-41C8-9FDC-587244BADC8B}">
      <dgm:prSet/>
      <dgm:spPr/>
      <dgm:t>
        <a:bodyPr/>
        <a:lstStyle/>
        <a:p>
          <a:endParaRPr lang="en-US"/>
        </a:p>
      </dgm:t>
    </dgm:pt>
    <dgm:pt modelId="{AF878923-176A-4640-B159-87F51B7CBC17}" type="sibTrans" cxnId="{70DCE55A-9A78-41C8-9FDC-587244BADC8B}">
      <dgm:prSet/>
      <dgm:spPr/>
      <dgm:t>
        <a:bodyPr/>
        <a:lstStyle/>
        <a:p>
          <a:endParaRPr lang="en-US"/>
        </a:p>
      </dgm:t>
    </dgm:pt>
    <dgm:pt modelId="{55843748-7764-4EA9-AE8A-559558952E52}">
      <dgm:prSet/>
      <dgm:spPr/>
      <dgm:t>
        <a:bodyPr/>
        <a:lstStyle/>
        <a:p>
          <a:pPr rtl="0"/>
          <a:r>
            <a:rPr lang="en-US" dirty="0" smtClean="0"/>
            <a:t>Resource Mobilization </a:t>
          </a:r>
          <a:endParaRPr lang="en-US" dirty="0"/>
        </a:p>
      </dgm:t>
    </dgm:pt>
    <dgm:pt modelId="{95A65B7C-6A9C-411E-869C-6F7E5D3D1135}" type="parTrans" cxnId="{92B11AD2-F6BE-4AE7-9D50-01AF199FD677}">
      <dgm:prSet/>
      <dgm:spPr/>
      <dgm:t>
        <a:bodyPr/>
        <a:lstStyle/>
        <a:p>
          <a:endParaRPr lang="en-US"/>
        </a:p>
      </dgm:t>
    </dgm:pt>
    <dgm:pt modelId="{7C844EDD-2555-44F5-8235-3B06C592A35A}" type="sibTrans" cxnId="{92B11AD2-F6BE-4AE7-9D50-01AF199FD677}">
      <dgm:prSet/>
      <dgm:spPr/>
      <dgm:t>
        <a:bodyPr/>
        <a:lstStyle/>
        <a:p>
          <a:endParaRPr lang="en-US"/>
        </a:p>
      </dgm:t>
    </dgm:pt>
    <dgm:pt modelId="{79CA88D3-8FD9-4428-BC0B-F3D658BD6BC1}" type="pres">
      <dgm:prSet presAssocID="{C99B2E73-FD6C-428B-96EA-EB8953FAED9C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AEEA10A-5E9E-48B9-9656-F1AFE3C43A01}" type="pres">
      <dgm:prSet presAssocID="{F6558AA1-E88C-421D-8235-4592C3E9EEF5}" presName="horFlow" presStyleCnt="0"/>
      <dgm:spPr/>
    </dgm:pt>
    <dgm:pt modelId="{4648CA7C-5C24-4711-9113-EF1288331A24}" type="pres">
      <dgm:prSet presAssocID="{F6558AA1-E88C-421D-8235-4592C3E9EEF5}" presName="bigChev" presStyleLbl="node1" presStyleIdx="0" presStyleCnt="3"/>
      <dgm:spPr/>
      <dgm:t>
        <a:bodyPr/>
        <a:lstStyle/>
        <a:p>
          <a:endParaRPr lang="en-US"/>
        </a:p>
      </dgm:t>
    </dgm:pt>
    <dgm:pt modelId="{94D60609-DAE5-4DF9-82A5-D1BFA7354921}" type="pres">
      <dgm:prSet presAssocID="{F6558AA1-E88C-421D-8235-4592C3E9EEF5}" presName="vSp" presStyleCnt="0"/>
      <dgm:spPr/>
    </dgm:pt>
    <dgm:pt modelId="{8C353B93-5CA2-414F-A998-1FF766985355}" type="pres">
      <dgm:prSet presAssocID="{B61C6E10-72BE-4802-8004-D246DCC4F7A7}" presName="horFlow" presStyleCnt="0"/>
      <dgm:spPr/>
    </dgm:pt>
    <dgm:pt modelId="{D956BBCD-9443-4346-8DF5-C9BF0EABC43C}" type="pres">
      <dgm:prSet presAssocID="{B61C6E10-72BE-4802-8004-D246DCC4F7A7}" presName="bigChev" presStyleLbl="node1" presStyleIdx="1" presStyleCnt="3"/>
      <dgm:spPr/>
      <dgm:t>
        <a:bodyPr/>
        <a:lstStyle/>
        <a:p>
          <a:endParaRPr lang="en-US"/>
        </a:p>
      </dgm:t>
    </dgm:pt>
    <dgm:pt modelId="{66DAC5B0-9880-4774-92E3-50BDC5C24695}" type="pres">
      <dgm:prSet presAssocID="{B61C6E10-72BE-4802-8004-D246DCC4F7A7}" presName="vSp" presStyleCnt="0"/>
      <dgm:spPr/>
    </dgm:pt>
    <dgm:pt modelId="{FFE8E3DF-E55A-4088-B605-48854718EF94}" type="pres">
      <dgm:prSet presAssocID="{55843748-7764-4EA9-AE8A-559558952E52}" presName="horFlow" presStyleCnt="0"/>
      <dgm:spPr/>
    </dgm:pt>
    <dgm:pt modelId="{73C30B39-9893-4760-98F5-1B6706E6E96D}" type="pres">
      <dgm:prSet presAssocID="{55843748-7764-4EA9-AE8A-559558952E52}" presName="bigChev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92B11AD2-F6BE-4AE7-9D50-01AF199FD677}" srcId="{C99B2E73-FD6C-428B-96EA-EB8953FAED9C}" destId="{55843748-7764-4EA9-AE8A-559558952E52}" srcOrd="2" destOrd="0" parTransId="{95A65B7C-6A9C-411E-869C-6F7E5D3D1135}" sibTransId="{7C844EDD-2555-44F5-8235-3B06C592A35A}"/>
    <dgm:cxn modelId="{557DBC7D-9EE4-4D79-B86A-47FD4DBAA4DE}" type="presOf" srcId="{55843748-7764-4EA9-AE8A-559558952E52}" destId="{73C30B39-9893-4760-98F5-1B6706E6E96D}" srcOrd="0" destOrd="0" presId="urn:microsoft.com/office/officeart/2005/8/layout/lProcess3"/>
    <dgm:cxn modelId="{36860CF9-B534-4693-8BE0-7D90361378B9}" type="presOf" srcId="{C99B2E73-FD6C-428B-96EA-EB8953FAED9C}" destId="{79CA88D3-8FD9-4428-BC0B-F3D658BD6BC1}" srcOrd="0" destOrd="0" presId="urn:microsoft.com/office/officeart/2005/8/layout/lProcess3"/>
    <dgm:cxn modelId="{83CD41BB-510D-47EF-98E1-D49EAFA110DC}" type="presOf" srcId="{F6558AA1-E88C-421D-8235-4592C3E9EEF5}" destId="{4648CA7C-5C24-4711-9113-EF1288331A24}" srcOrd="0" destOrd="0" presId="urn:microsoft.com/office/officeart/2005/8/layout/lProcess3"/>
    <dgm:cxn modelId="{70DCE55A-9A78-41C8-9FDC-587244BADC8B}" srcId="{C99B2E73-FD6C-428B-96EA-EB8953FAED9C}" destId="{B61C6E10-72BE-4802-8004-D246DCC4F7A7}" srcOrd="1" destOrd="0" parTransId="{58CA24F2-7A7A-48D3-8009-40A1C957F168}" sibTransId="{AF878923-176A-4640-B159-87F51B7CBC17}"/>
    <dgm:cxn modelId="{CE666BCC-C315-4CDF-B8EC-8C69328940A2}" type="presOf" srcId="{B61C6E10-72BE-4802-8004-D246DCC4F7A7}" destId="{D956BBCD-9443-4346-8DF5-C9BF0EABC43C}" srcOrd="0" destOrd="0" presId="urn:microsoft.com/office/officeart/2005/8/layout/lProcess3"/>
    <dgm:cxn modelId="{CDC3DD49-518A-41BD-8FF6-EAECAF781206}" srcId="{C99B2E73-FD6C-428B-96EA-EB8953FAED9C}" destId="{F6558AA1-E88C-421D-8235-4592C3E9EEF5}" srcOrd="0" destOrd="0" parTransId="{2654D9D7-5D23-4D16-8239-4FABB26022CD}" sibTransId="{4413C0EF-B2B3-40F0-A6F5-CA11EC833F9D}"/>
    <dgm:cxn modelId="{0472A809-FBF8-4F7A-A713-A097BFFF505D}" type="presParOf" srcId="{79CA88D3-8FD9-4428-BC0B-F3D658BD6BC1}" destId="{DAEEA10A-5E9E-48B9-9656-F1AFE3C43A01}" srcOrd="0" destOrd="0" presId="urn:microsoft.com/office/officeart/2005/8/layout/lProcess3"/>
    <dgm:cxn modelId="{1CF4BF61-1A25-4ED9-A9CD-8BF10A3688CE}" type="presParOf" srcId="{DAEEA10A-5E9E-48B9-9656-F1AFE3C43A01}" destId="{4648CA7C-5C24-4711-9113-EF1288331A24}" srcOrd="0" destOrd="0" presId="urn:microsoft.com/office/officeart/2005/8/layout/lProcess3"/>
    <dgm:cxn modelId="{E4CFE2EA-0096-4198-A708-93CEF315E089}" type="presParOf" srcId="{79CA88D3-8FD9-4428-BC0B-F3D658BD6BC1}" destId="{94D60609-DAE5-4DF9-82A5-D1BFA7354921}" srcOrd="1" destOrd="0" presId="urn:microsoft.com/office/officeart/2005/8/layout/lProcess3"/>
    <dgm:cxn modelId="{7FFCB6BA-9DA2-4A1A-998D-34437B8B2CF6}" type="presParOf" srcId="{79CA88D3-8FD9-4428-BC0B-F3D658BD6BC1}" destId="{8C353B93-5CA2-414F-A998-1FF766985355}" srcOrd="2" destOrd="0" presId="urn:microsoft.com/office/officeart/2005/8/layout/lProcess3"/>
    <dgm:cxn modelId="{C0761669-2223-4CB1-9F47-A25E812495D8}" type="presParOf" srcId="{8C353B93-5CA2-414F-A998-1FF766985355}" destId="{D956BBCD-9443-4346-8DF5-C9BF0EABC43C}" srcOrd="0" destOrd="0" presId="urn:microsoft.com/office/officeart/2005/8/layout/lProcess3"/>
    <dgm:cxn modelId="{8E4A47C0-43D0-40AE-8E1D-FBFC3EEC1DD1}" type="presParOf" srcId="{79CA88D3-8FD9-4428-BC0B-F3D658BD6BC1}" destId="{66DAC5B0-9880-4774-92E3-50BDC5C24695}" srcOrd="3" destOrd="0" presId="urn:microsoft.com/office/officeart/2005/8/layout/lProcess3"/>
    <dgm:cxn modelId="{0829E047-EDA1-40F6-B9BB-6FBF8C026446}" type="presParOf" srcId="{79CA88D3-8FD9-4428-BC0B-F3D658BD6BC1}" destId="{FFE8E3DF-E55A-4088-B605-48854718EF94}" srcOrd="4" destOrd="0" presId="urn:microsoft.com/office/officeart/2005/8/layout/lProcess3"/>
    <dgm:cxn modelId="{6F61BFC7-B3EF-4B3E-A9AE-27A200FCB8FC}" type="presParOf" srcId="{FFE8E3DF-E55A-4088-B605-48854718EF94}" destId="{73C30B39-9893-4760-98F5-1B6706E6E96D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9CEA1F-9AF7-4176-AC32-ED5B95B205AB}">
      <dsp:nvSpPr>
        <dsp:cNvPr id="0" name=""/>
        <dsp:cNvSpPr/>
      </dsp:nvSpPr>
      <dsp:spPr>
        <a:xfrm>
          <a:off x="4067730" y="0"/>
          <a:ext cx="1918838" cy="17544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</dsp:txBody>
      <dsp:txXfrm>
        <a:off x="4289134" y="236173"/>
        <a:ext cx="1476029" cy="556694"/>
      </dsp:txXfrm>
    </dsp:sp>
    <dsp:sp modelId="{570D6D35-572B-4100-90FE-3EAA5BAA30E2}">
      <dsp:nvSpPr>
        <dsp:cNvPr id="0" name=""/>
        <dsp:cNvSpPr/>
      </dsp:nvSpPr>
      <dsp:spPr>
        <a:xfrm>
          <a:off x="6732503" y="1164326"/>
          <a:ext cx="1924693" cy="17727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7768876" y="1368874"/>
        <a:ext cx="740266" cy="1363657"/>
      </dsp:txXfrm>
    </dsp:sp>
    <dsp:sp modelId="{60EAD8E8-384A-40E2-AEED-FAE54E0F4945}">
      <dsp:nvSpPr>
        <dsp:cNvPr id="0" name=""/>
        <dsp:cNvSpPr/>
      </dsp:nvSpPr>
      <dsp:spPr>
        <a:xfrm>
          <a:off x="3347281" y="2281901"/>
          <a:ext cx="2320661" cy="23227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 dirty="0"/>
        </a:p>
      </dsp:txBody>
      <dsp:txXfrm>
        <a:off x="3615049" y="3554930"/>
        <a:ext cx="1785124" cy="737016"/>
      </dsp:txXfrm>
    </dsp:sp>
    <dsp:sp modelId="{1BA9096E-2258-4936-B746-19DB3D2C547C}">
      <dsp:nvSpPr>
        <dsp:cNvPr id="0" name=""/>
        <dsp:cNvSpPr/>
      </dsp:nvSpPr>
      <dsp:spPr>
        <a:xfrm>
          <a:off x="943122" y="957069"/>
          <a:ext cx="1838606" cy="182944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/>
        </a:p>
      </dsp:txBody>
      <dsp:txXfrm>
        <a:off x="1084553" y="1168159"/>
        <a:ext cx="707156" cy="1407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6FDF63-88BE-4251-8C09-8104F36ADA76}">
      <dsp:nvSpPr>
        <dsp:cNvPr id="0" name=""/>
        <dsp:cNvSpPr/>
      </dsp:nvSpPr>
      <dsp:spPr>
        <a:xfrm>
          <a:off x="475788" y="0"/>
          <a:ext cx="1462172" cy="146217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1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Pro gender policies</a:t>
          </a:r>
          <a:endParaRPr lang="en-US" sz="2400" kern="1200" dirty="0"/>
        </a:p>
      </dsp:txBody>
      <dsp:txXfrm>
        <a:off x="689918" y="214130"/>
        <a:ext cx="1033912" cy="10339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A3A12-50A0-40AE-8E65-6F3139A6F16B}">
      <dsp:nvSpPr>
        <dsp:cNvPr id="0" name=""/>
        <dsp:cNvSpPr/>
      </dsp:nvSpPr>
      <dsp:spPr>
        <a:xfrm>
          <a:off x="147383" y="0"/>
          <a:ext cx="2515024" cy="251502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Kenya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Tanzania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 Uganda</a:t>
          </a:r>
          <a:endParaRPr lang="en-US" sz="3300" kern="1200" dirty="0"/>
        </a:p>
      </dsp:txBody>
      <dsp:txXfrm>
        <a:off x="515700" y="368317"/>
        <a:ext cx="1778390" cy="17783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87D5DE-C32A-4B52-BA64-339ABE38D61D}">
      <dsp:nvSpPr>
        <dsp:cNvPr id="0" name=""/>
        <dsp:cNvSpPr/>
      </dsp:nvSpPr>
      <dsp:spPr>
        <a:xfrm>
          <a:off x="1670930" y="1865119"/>
          <a:ext cx="2042248" cy="2042248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300" kern="1200" dirty="0" smtClean="0"/>
            <a:t>SME Agencies – Public Sector, NGOs, WEAs, Private Sector</a:t>
          </a:r>
        </a:p>
        <a:p>
          <a:pPr lvl="0" algn="ctr" defTabSz="400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2081513" y="2343506"/>
        <a:ext cx="1221082" cy="1049757"/>
      </dsp:txXfrm>
    </dsp:sp>
    <dsp:sp modelId="{79E258C8-E875-487F-A6C9-432E09447500}">
      <dsp:nvSpPr>
        <dsp:cNvPr id="0" name=""/>
        <dsp:cNvSpPr/>
      </dsp:nvSpPr>
      <dsp:spPr>
        <a:xfrm>
          <a:off x="324086" y="1382405"/>
          <a:ext cx="1802525" cy="148527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Trainers networks strengthening</a:t>
          </a:r>
          <a:endParaRPr lang="en-US" sz="1050" kern="1200" dirty="0"/>
        </a:p>
      </dsp:txBody>
      <dsp:txXfrm>
        <a:off x="744124" y="1758586"/>
        <a:ext cx="962449" cy="732909"/>
      </dsp:txXfrm>
    </dsp:sp>
    <dsp:sp modelId="{AD0477A5-5870-48C3-91B3-24273195083A}">
      <dsp:nvSpPr>
        <dsp:cNvPr id="0" name=""/>
        <dsp:cNvSpPr/>
      </dsp:nvSpPr>
      <dsp:spPr>
        <a:xfrm rot="20700000">
          <a:off x="1314616" y="357719"/>
          <a:ext cx="1455263" cy="145526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Financial Services providers </a:t>
          </a:r>
          <a:endParaRPr lang="en-US" sz="1200" kern="1200" dirty="0"/>
        </a:p>
      </dsp:txBody>
      <dsp:txXfrm rot="-20700000">
        <a:off x="1633798" y="676901"/>
        <a:ext cx="816899" cy="816899"/>
      </dsp:txXfrm>
    </dsp:sp>
    <dsp:sp modelId="{3C74A665-AE6A-4E10-8E0D-CAD962D323F3}">
      <dsp:nvSpPr>
        <dsp:cNvPr id="0" name=""/>
        <dsp:cNvSpPr/>
      </dsp:nvSpPr>
      <dsp:spPr>
        <a:xfrm>
          <a:off x="1508686" y="1559898"/>
          <a:ext cx="2614078" cy="2614078"/>
        </a:xfrm>
        <a:prstGeom prst="circularArrow">
          <a:avLst>
            <a:gd name="adj1" fmla="val 4687"/>
            <a:gd name="adj2" fmla="val 299029"/>
            <a:gd name="adj3" fmla="val 2503623"/>
            <a:gd name="adj4" fmla="val 15888565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60FBA-C63E-4221-87B7-C634A4BCAB06}">
      <dsp:nvSpPr>
        <dsp:cNvPr id="0" name=""/>
        <dsp:cNvSpPr/>
      </dsp:nvSpPr>
      <dsp:spPr>
        <a:xfrm>
          <a:off x="219674" y="1055836"/>
          <a:ext cx="1899291" cy="189929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79A0F-B8E4-4C35-B578-5FDE0D550360}">
      <dsp:nvSpPr>
        <dsp:cNvPr id="0" name=""/>
        <dsp:cNvSpPr/>
      </dsp:nvSpPr>
      <dsp:spPr>
        <a:xfrm>
          <a:off x="977999" y="41027"/>
          <a:ext cx="2047818" cy="204781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750CC-7312-4AAC-ACFF-0B0479291E0C}">
      <dsp:nvSpPr>
        <dsp:cNvPr id="0" name=""/>
        <dsp:cNvSpPr/>
      </dsp:nvSpPr>
      <dsp:spPr>
        <a:xfrm>
          <a:off x="1218880" y="513"/>
          <a:ext cx="1259099" cy="647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89D31-B0A4-474D-8354-01860C3E9B83}">
      <dsp:nvSpPr>
        <dsp:cNvPr id="0" name=""/>
        <dsp:cNvSpPr/>
      </dsp:nvSpPr>
      <dsp:spPr>
        <a:xfrm>
          <a:off x="524" y="513"/>
          <a:ext cx="1218355" cy="6472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Training</a:t>
          </a:r>
          <a:endParaRPr lang="en-US" sz="1600" kern="1200" dirty="0"/>
        </a:p>
      </dsp:txBody>
      <dsp:txXfrm>
        <a:off x="32120" y="32109"/>
        <a:ext cx="1155163" cy="584062"/>
      </dsp:txXfrm>
    </dsp:sp>
    <dsp:sp modelId="{85198DB4-474F-4924-89EF-0B61FE1F6636}">
      <dsp:nvSpPr>
        <dsp:cNvPr id="0" name=""/>
        <dsp:cNvSpPr/>
      </dsp:nvSpPr>
      <dsp:spPr>
        <a:xfrm>
          <a:off x="1287426" y="712493"/>
          <a:ext cx="1190844" cy="647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D207F-78B2-4DA7-AE0C-FCD9CF6A6DF0}">
      <dsp:nvSpPr>
        <dsp:cNvPr id="0" name=""/>
        <dsp:cNvSpPr/>
      </dsp:nvSpPr>
      <dsp:spPr>
        <a:xfrm>
          <a:off x="234" y="712493"/>
          <a:ext cx="1287191" cy="6472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Mentorship</a:t>
          </a:r>
          <a:endParaRPr lang="en-US" sz="1600" kern="1200" dirty="0"/>
        </a:p>
      </dsp:txBody>
      <dsp:txXfrm>
        <a:off x="31830" y="744089"/>
        <a:ext cx="1223999" cy="584062"/>
      </dsp:txXfrm>
    </dsp:sp>
    <dsp:sp modelId="{7EF10170-91E5-4BA8-A628-DED8F37D713A}">
      <dsp:nvSpPr>
        <dsp:cNvPr id="0" name=""/>
        <dsp:cNvSpPr/>
      </dsp:nvSpPr>
      <dsp:spPr>
        <a:xfrm>
          <a:off x="1258966" y="1424472"/>
          <a:ext cx="1218436" cy="647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D9B7B-F0D2-46DF-94FB-E5F7DA476A4E}">
      <dsp:nvSpPr>
        <dsp:cNvPr id="0" name=""/>
        <dsp:cNvSpPr/>
      </dsp:nvSpPr>
      <dsp:spPr>
        <a:xfrm>
          <a:off x="1101" y="1424472"/>
          <a:ext cx="1257865" cy="64725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Market Information</a:t>
          </a:r>
          <a:endParaRPr lang="en-US" sz="1600" kern="1200" dirty="0"/>
        </a:p>
      </dsp:txBody>
      <dsp:txXfrm>
        <a:off x="32697" y="1456068"/>
        <a:ext cx="1194673" cy="584062"/>
      </dsp:txXfrm>
    </dsp:sp>
    <dsp:sp modelId="{F62B8D4B-7B2A-4AD8-8D33-B2F1E75AC7B7}">
      <dsp:nvSpPr>
        <dsp:cNvPr id="0" name=""/>
        <dsp:cNvSpPr/>
      </dsp:nvSpPr>
      <dsp:spPr>
        <a:xfrm>
          <a:off x="1218880" y="2136452"/>
          <a:ext cx="1259099" cy="647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1937D-D12B-4325-BD55-B95159033A5F}">
      <dsp:nvSpPr>
        <dsp:cNvPr id="0" name=""/>
        <dsp:cNvSpPr/>
      </dsp:nvSpPr>
      <dsp:spPr>
        <a:xfrm>
          <a:off x="524" y="2136452"/>
          <a:ext cx="1218355" cy="64725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Market Linkages</a:t>
          </a:r>
          <a:endParaRPr lang="en-US" sz="1600" kern="1200" dirty="0"/>
        </a:p>
      </dsp:txBody>
      <dsp:txXfrm>
        <a:off x="32120" y="2168048"/>
        <a:ext cx="1155163" cy="584062"/>
      </dsp:txXfrm>
    </dsp:sp>
    <dsp:sp modelId="{BBF96E2B-57C4-4399-8BE5-47CD27D897B3}">
      <dsp:nvSpPr>
        <dsp:cNvPr id="0" name=""/>
        <dsp:cNvSpPr/>
      </dsp:nvSpPr>
      <dsp:spPr>
        <a:xfrm>
          <a:off x="1229148" y="2848431"/>
          <a:ext cx="1248934" cy="647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15B58-E9CD-4EF5-A2DB-E93B7FFDFD1C}">
      <dsp:nvSpPr>
        <dsp:cNvPr id="0" name=""/>
        <dsp:cNvSpPr/>
      </dsp:nvSpPr>
      <dsp:spPr>
        <a:xfrm>
          <a:off x="422" y="2848431"/>
          <a:ext cx="1228726" cy="64725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Technology Access</a:t>
          </a:r>
          <a:endParaRPr lang="en-US" sz="1600" kern="1200" dirty="0"/>
        </a:p>
      </dsp:txBody>
      <dsp:txXfrm>
        <a:off x="32018" y="2880027"/>
        <a:ext cx="1165534" cy="584062"/>
      </dsp:txXfrm>
    </dsp:sp>
    <dsp:sp modelId="{4BE86C5E-A6AD-4635-BC8E-84B9CC514A1C}">
      <dsp:nvSpPr>
        <dsp:cNvPr id="0" name=""/>
        <dsp:cNvSpPr/>
      </dsp:nvSpPr>
      <dsp:spPr>
        <a:xfrm>
          <a:off x="1218880" y="3560411"/>
          <a:ext cx="1259099" cy="647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542F4-535E-4E40-B999-FBB0D438A6FF}">
      <dsp:nvSpPr>
        <dsp:cNvPr id="0" name=""/>
        <dsp:cNvSpPr/>
      </dsp:nvSpPr>
      <dsp:spPr>
        <a:xfrm>
          <a:off x="524" y="3560411"/>
          <a:ext cx="1218355" cy="6472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Financial Access</a:t>
          </a:r>
          <a:endParaRPr lang="en-US" sz="1600" kern="1200" dirty="0"/>
        </a:p>
      </dsp:txBody>
      <dsp:txXfrm>
        <a:off x="32120" y="3592007"/>
        <a:ext cx="1155163" cy="5840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4F462-5198-4B68-BA53-7884C68549A6}">
      <dsp:nvSpPr>
        <dsp:cNvPr id="0" name=""/>
        <dsp:cNvSpPr/>
      </dsp:nvSpPr>
      <dsp:spPr>
        <a:xfrm rot="10800000">
          <a:off x="2474174" y="1344"/>
          <a:ext cx="3979230" cy="182654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751" tIns="53340" rIns="99568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10800000">
        <a:off x="2930809" y="1344"/>
        <a:ext cx="3522595" cy="1826540"/>
      </dsp:txXfrm>
    </dsp:sp>
    <dsp:sp modelId="{DBE5BE9A-1212-40C5-A1EA-2545A22184EF}">
      <dsp:nvSpPr>
        <dsp:cNvPr id="0" name=""/>
        <dsp:cNvSpPr/>
      </dsp:nvSpPr>
      <dsp:spPr>
        <a:xfrm>
          <a:off x="907549" y="0"/>
          <a:ext cx="1957294" cy="173963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545BAF-0DAF-4B7E-8687-4FD0D9169C5A}">
      <dsp:nvSpPr>
        <dsp:cNvPr id="0" name=""/>
        <dsp:cNvSpPr/>
      </dsp:nvSpPr>
      <dsp:spPr>
        <a:xfrm rot="10800000">
          <a:off x="2056569" y="1984444"/>
          <a:ext cx="4465253" cy="168176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13751" tIns="76200" rIns="14224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Partnership with the East Africa Community to simplify the Trade Protocols for utilization by women </a:t>
          </a:r>
          <a:endParaRPr lang="en-US" sz="2000" kern="1200" dirty="0"/>
        </a:p>
      </dsp:txBody>
      <dsp:txXfrm rot="10800000">
        <a:off x="2477011" y="1984444"/>
        <a:ext cx="4044811" cy="1681768"/>
      </dsp:txXfrm>
    </dsp:sp>
    <dsp:sp modelId="{EE1252EC-EA23-44FD-A481-663F25F99446}">
      <dsp:nvSpPr>
        <dsp:cNvPr id="0" name=""/>
        <dsp:cNvSpPr/>
      </dsp:nvSpPr>
      <dsp:spPr>
        <a:xfrm>
          <a:off x="494057" y="1961436"/>
          <a:ext cx="1964138" cy="168176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5B367-F517-4375-BB40-0DA81B620951}">
      <dsp:nvSpPr>
        <dsp:cNvPr id="0" name=""/>
        <dsp:cNvSpPr/>
      </dsp:nvSpPr>
      <dsp:spPr>
        <a:xfrm>
          <a:off x="0" y="0"/>
          <a:ext cx="2702258" cy="270225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WED Assessments</a:t>
          </a:r>
          <a:endParaRPr lang="en-US" sz="2900" kern="1200" dirty="0"/>
        </a:p>
      </dsp:txBody>
      <dsp:txXfrm>
        <a:off x="395737" y="395737"/>
        <a:ext cx="1910784" cy="191078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7AB77-9907-4604-94D7-373AAE5B00D4}">
      <dsp:nvSpPr>
        <dsp:cNvPr id="0" name=""/>
        <dsp:cNvSpPr/>
      </dsp:nvSpPr>
      <dsp:spPr>
        <a:xfrm>
          <a:off x="1" y="0"/>
          <a:ext cx="4312690" cy="229065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BE5C9-7D2C-44A8-B5E4-F0EB444064B5}">
      <dsp:nvSpPr>
        <dsp:cNvPr id="0" name=""/>
        <dsp:cNvSpPr/>
      </dsp:nvSpPr>
      <dsp:spPr>
        <a:xfrm>
          <a:off x="1949" y="213796"/>
          <a:ext cx="4308794" cy="18630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b="1" kern="1200" dirty="0" smtClean="0">
              <a:solidFill>
                <a:srgbClr val="FF0000"/>
              </a:solidFill>
            </a:rPr>
            <a:t>Uganda and Tanzania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b="1" kern="1200" dirty="0" smtClean="0"/>
            <a:t>MSME Policies </a:t>
          </a: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300" b="1" kern="1200" dirty="0" smtClean="0"/>
            <a:t>WED Action plans</a:t>
          </a:r>
          <a:endParaRPr lang="en-US" sz="2300" kern="1200" dirty="0" smtClean="0"/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>
        <a:off x="92896" y="304743"/>
        <a:ext cx="4126900" cy="16811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7AB77-9907-4604-94D7-373AAE5B00D4}">
      <dsp:nvSpPr>
        <dsp:cNvPr id="0" name=""/>
        <dsp:cNvSpPr/>
      </dsp:nvSpPr>
      <dsp:spPr>
        <a:xfrm>
          <a:off x="2" y="0"/>
          <a:ext cx="4299041" cy="229055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EBE5C9-7D2C-44A8-B5E4-F0EB444064B5}">
      <dsp:nvSpPr>
        <dsp:cNvPr id="0" name=""/>
        <dsp:cNvSpPr/>
      </dsp:nvSpPr>
      <dsp:spPr>
        <a:xfrm>
          <a:off x="47020" y="352570"/>
          <a:ext cx="4205002" cy="158540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rgbClr val="FF0000"/>
              </a:solidFill>
            </a:rPr>
            <a:t>Kenya</a:t>
          </a:r>
        </a:p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Women Economic Empowerment Strategy and Implementation Plan</a:t>
          </a:r>
          <a:endParaRPr lang="en-US" sz="2200" kern="1200" dirty="0"/>
        </a:p>
      </dsp:txBody>
      <dsp:txXfrm>
        <a:off x="124413" y="429963"/>
        <a:ext cx="4050216" cy="143062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750CC-7312-4AAC-ACFF-0B0479291E0C}">
      <dsp:nvSpPr>
        <dsp:cNvPr id="0" name=""/>
        <dsp:cNvSpPr/>
      </dsp:nvSpPr>
      <dsp:spPr>
        <a:xfrm>
          <a:off x="2455251" y="653"/>
          <a:ext cx="1136708" cy="8228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89D31-B0A4-474D-8354-01860C3E9B83}">
      <dsp:nvSpPr>
        <dsp:cNvPr id="0" name=""/>
        <dsp:cNvSpPr/>
      </dsp:nvSpPr>
      <dsp:spPr>
        <a:xfrm>
          <a:off x="598" y="653"/>
          <a:ext cx="2454652" cy="8228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Gender sensitive Legal and Regulatory system</a:t>
          </a:r>
          <a:endParaRPr lang="en-US" sz="1600" kern="1200" dirty="0"/>
        </a:p>
      </dsp:txBody>
      <dsp:txXfrm>
        <a:off x="40767" y="40822"/>
        <a:ext cx="2374314" cy="742526"/>
      </dsp:txXfrm>
    </dsp:sp>
    <dsp:sp modelId="{85198DB4-474F-4924-89EF-0B61FE1F6636}">
      <dsp:nvSpPr>
        <dsp:cNvPr id="0" name=""/>
        <dsp:cNvSpPr/>
      </dsp:nvSpPr>
      <dsp:spPr>
        <a:xfrm>
          <a:off x="2179114" y="905803"/>
          <a:ext cx="1412465" cy="8228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6D207F-78B2-4DA7-AE0C-FCD9CF6A6DF0}">
      <dsp:nvSpPr>
        <dsp:cNvPr id="0" name=""/>
        <dsp:cNvSpPr/>
      </dsp:nvSpPr>
      <dsp:spPr>
        <a:xfrm>
          <a:off x="979" y="905803"/>
          <a:ext cx="2178134" cy="82286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altLang="en-US" sz="1400" kern="1200" dirty="0" smtClean="0"/>
            <a:t>Effective policy leadership and coordination for the promotion of WED</a:t>
          </a:r>
          <a:endParaRPr lang="en-US" sz="1400" kern="1200" dirty="0"/>
        </a:p>
      </dsp:txBody>
      <dsp:txXfrm>
        <a:off x="41148" y="945972"/>
        <a:ext cx="2097796" cy="742526"/>
      </dsp:txXfrm>
    </dsp:sp>
    <dsp:sp modelId="{7EF10170-91E5-4BA8-A628-DED8F37D713A}">
      <dsp:nvSpPr>
        <dsp:cNvPr id="0" name=""/>
        <dsp:cNvSpPr/>
      </dsp:nvSpPr>
      <dsp:spPr>
        <a:xfrm>
          <a:off x="1974208" y="1810954"/>
          <a:ext cx="1616651" cy="8228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D9B7B-F0D2-46DF-94FB-E5F7DA476A4E}">
      <dsp:nvSpPr>
        <dsp:cNvPr id="0" name=""/>
        <dsp:cNvSpPr/>
      </dsp:nvSpPr>
      <dsp:spPr>
        <a:xfrm>
          <a:off x="1699" y="1810954"/>
          <a:ext cx="1972508" cy="8228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Gender sensitive Financial services</a:t>
          </a:r>
          <a:endParaRPr lang="en-US" sz="1600" kern="1200" dirty="0"/>
        </a:p>
      </dsp:txBody>
      <dsp:txXfrm>
        <a:off x="41868" y="1851123"/>
        <a:ext cx="1892170" cy="742526"/>
      </dsp:txXfrm>
    </dsp:sp>
    <dsp:sp modelId="{F62B8D4B-7B2A-4AD8-8D33-B2F1E75AC7B7}">
      <dsp:nvSpPr>
        <dsp:cNvPr id="0" name=""/>
        <dsp:cNvSpPr/>
      </dsp:nvSpPr>
      <dsp:spPr>
        <a:xfrm>
          <a:off x="2027833" y="2716104"/>
          <a:ext cx="1564026" cy="8228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61937D-D12B-4325-BD55-B95159033A5F}">
      <dsp:nvSpPr>
        <dsp:cNvPr id="0" name=""/>
        <dsp:cNvSpPr/>
      </dsp:nvSpPr>
      <dsp:spPr>
        <a:xfrm>
          <a:off x="699" y="2716104"/>
          <a:ext cx="2027134" cy="82286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Gender Sensitive BDS</a:t>
          </a:r>
          <a:endParaRPr lang="en-US" sz="1600" kern="1200" dirty="0"/>
        </a:p>
      </dsp:txBody>
      <dsp:txXfrm>
        <a:off x="40868" y="2756273"/>
        <a:ext cx="1946796" cy="742526"/>
      </dsp:txXfrm>
    </dsp:sp>
    <dsp:sp modelId="{BBF96E2B-57C4-4399-8BE5-47CD27D897B3}">
      <dsp:nvSpPr>
        <dsp:cNvPr id="0" name=""/>
        <dsp:cNvSpPr/>
      </dsp:nvSpPr>
      <dsp:spPr>
        <a:xfrm>
          <a:off x="1983461" y="3621255"/>
          <a:ext cx="1608231" cy="8228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15B58-E9CD-4EF5-A2DB-E93B7FFDFD1C}">
      <dsp:nvSpPr>
        <dsp:cNvPr id="0" name=""/>
        <dsp:cNvSpPr/>
      </dsp:nvSpPr>
      <dsp:spPr>
        <a:xfrm>
          <a:off x="865" y="3621255"/>
          <a:ext cx="1982595" cy="82286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Gender Sensitive Markets</a:t>
          </a: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&amp;  Technology Access</a:t>
          </a:r>
          <a:endParaRPr lang="en-US" sz="1600" kern="1200" dirty="0"/>
        </a:p>
      </dsp:txBody>
      <dsp:txXfrm>
        <a:off x="41034" y="3661424"/>
        <a:ext cx="1902257" cy="742526"/>
      </dsp:txXfrm>
    </dsp:sp>
    <dsp:sp modelId="{4BE86C5E-A6AD-4635-BC8E-84B9CC514A1C}">
      <dsp:nvSpPr>
        <dsp:cNvPr id="0" name=""/>
        <dsp:cNvSpPr/>
      </dsp:nvSpPr>
      <dsp:spPr>
        <a:xfrm>
          <a:off x="1906986" y="4526405"/>
          <a:ext cx="1684012" cy="822864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542F4-535E-4E40-B999-FBB0D438A6FF}">
      <dsp:nvSpPr>
        <dsp:cNvPr id="0" name=""/>
        <dsp:cNvSpPr/>
      </dsp:nvSpPr>
      <dsp:spPr>
        <a:xfrm>
          <a:off x="1560" y="4526405"/>
          <a:ext cx="1905425" cy="8228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Representation and voice</a:t>
          </a:r>
          <a:endParaRPr lang="en-US" sz="1600" kern="1200" dirty="0"/>
        </a:p>
      </dsp:txBody>
      <dsp:txXfrm>
        <a:off x="41729" y="4566574"/>
        <a:ext cx="1825087" cy="74252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F5A3C-8651-41D6-B3F0-5D68EE33606A}">
      <dsp:nvSpPr>
        <dsp:cNvPr id="0" name=""/>
        <dsp:cNvSpPr/>
      </dsp:nvSpPr>
      <dsp:spPr>
        <a:xfrm>
          <a:off x="139530" y="107300"/>
          <a:ext cx="3790007" cy="227551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Women Economic Empowerment Strategy for Kenya and County Implementation Plans</a:t>
          </a:r>
          <a:endParaRPr lang="en-US" sz="2000" kern="1200" dirty="0"/>
        </a:p>
      </dsp:txBody>
      <dsp:txXfrm>
        <a:off x="668765" y="375632"/>
        <a:ext cx="2185229" cy="1738851"/>
      </dsp:txXfrm>
    </dsp:sp>
    <dsp:sp modelId="{E3521FC4-13F8-4D8C-9A1D-E8807DAC4921}">
      <dsp:nvSpPr>
        <dsp:cNvPr id="0" name=""/>
        <dsp:cNvSpPr/>
      </dsp:nvSpPr>
      <dsp:spPr>
        <a:xfrm>
          <a:off x="0" y="2710148"/>
          <a:ext cx="3885875" cy="227551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Youth Empowerment Strategy and Action Plan</a:t>
          </a:r>
          <a:endParaRPr lang="en-US" sz="2400" kern="1200" dirty="0"/>
        </a:p>
      </dsp:txBody>
      <dsp:txXfrm>
        <a:off x="1102748" y="2978480"/>
        <a:ext cx="2240504" cy="173885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2759B-483E-4D81-9740-309D67A85AAF}">
      <dsp:nvSpPr>
        <dsp:cNvPr id="0" name=""/>
        <dsp:cNvSpPr/>
      </dsp:nvSpPr>
      <dsp:spPr>
        <a:xfrm>
          <a:off x="13" y="0"/>
          <a:ext cx="4351338" cy="435133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High expectations for support -strategic partnerships</a:t>
          </a:r>
          <a:endParaRPr lang="en-US" sz="4400" kern="1200" dirty="0"/>
        </a:p>
      </dsp:txBody>
      <dsp:txXfrm>
        <a:off x="637252" y="637239"/>
        <a:ext cx="3076860" cy="30768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48CA7C-5C24-4711-9113-EF1288331A24}">
      <dsp:nvSpPr>
        <dsp:cNvPr id="0" name=""/>
        <dsp:cNvSpPr/>
      </dsp:nvSpPr>
      <dsp:spPr>
        <a:xfrm>
          <a:off x="933598" y="1421"/>
          <a:ext cx="3314402" cy="13257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Leveraging on partnerships sometimes selective of partners</a:t>
          </a:r>
          <a:endParaRPr lang="en-US" sz="1800" kern="1200" dirty="0"/>
        </a:p>
      </dsp:txBody>
      <dsp:txXfrm>
        <a:off x="1596478" y="1421"/>
        <a:ext cx="1988642" cy="1325760"/>
      </dsp:txXfrm>
    </dsp:sp>
    <dsp:sp modelId="{D956BBCD-9443-4346-8DF5-C9BF0EABC43C}">
      <dsp:nvSpPr>
        <dsp:cNvPr id="0" name=""/>
        <dsp:cNvSpPr/>
      </dsp:nvSpPr>
      <dsp:spPr>
        <a:xfrm>
          <a:off x="933598" y="1512788"/>
          <a:ext cx="3314402" cy="13257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Approach of providing technical Assistance vis a vis co-financing</a:t>
          </a:r>
          <a:endParaRPr lang="en-US" sz="1800" kern="1200" dirty="0"/>
        </a:p>
      </dsp:txBody>
      <dsp:txXfrm>
        <a:off x="1596478" y="1512788"/>
        <a:ext cx="1988642" cy="1325760"/>
      </dsp:txXfrm>
    </dsp:sp>
    <dsp:sp modelId="{73C30B39-9893-4760-98F5-1B6706E6E96D}">
      <dsp:nvSpPr>
        <dsp:cNvPr id="0" name=""/>
        <dsp:cNvSpPr/>
      </dsp:nvSpPr>
      <dsp:spPr>
        <a:xfrm>
          <a:off x="933598" y="3024156"/>
          <a:ext cx="3314402" cy="132576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Resource Mobilization </a:t>
          </a:r>
          <a:endParaRPr lang="en-US" sz="1800" kern="1200" dirty="0"/>
        </a:p>
      </dsp:txBody>
      <dsp:txXfrm>
        <a:off x="1596478" y="3024156"/>
        <a:ext cx="1988642" cy="1325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2B564-CE9F-4B03-A0E0-56CBFAA4EAB6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5AC2D5-5C9B-4AF9-9B52-5003EC7A1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BD36F8-9DB5-47C4-AC96-81331B7AD8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01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Women Enterprise Fund, Kenya Industrial Estates, County Governments, ELCI, APTDC, VSO-J Centenary</a:t>
            </a:r>
            <a:r>
              <a:rPr lang="en-US" baseline="0" dirty="0" smtClean="0"/>
              <a:t> Bank, Equity Bank, UNWOMEN, UWEAL, FEWA, EAC – BDS, markets, finance, technologies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5AC2D5-5C9B-4AF9-9B52-5003EC7A13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94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3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8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3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1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6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8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05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838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6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AD02E-8750-4E4B-BAE9-6F11FB62CE08}" type="datetimeFigureOut">
              <a:rPr lang="en-US" smtClean="0"/>
              <a:t>7/20/2015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C05B7-3B48-41C7-AF9A-85A25499D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4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.JPG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6.jpeg"/><Relationship Id="rId12" Type="http://schemas.openxmlformats.org/officeDocument/2006/relationships/diagramLayout" Target="../diagrams/layout5.xml"/><Relationship Id="rId17" Type="http://schemas.openxmlformats.org/officeDocument/2006/relationships/image" Target="../media/image2.jpeg"/><Relationship Id="rId2" Type="http://schemas.openxmlformats.org/officeDocument/2006/relationships/diagramData" Target="../diagrams/data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11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15" Type="http://schemas.microsoft.com/office/2007/relationships/diagramDrawing" Target="../diagrams/drawing5.xml"/><Relationship Id="rId10" Type="http://schemas.openxmlformats.org/officeDocument/2006/relationships/image" Target="../media/image9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8.jpeg"/><Relationship Id="rId14" Type="http://schemas.openxmlformats.org/officeDocument/2006/relationships/diagramColors" Target="../diagrams/colors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1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11" Type="http://schemas.openxmlformats.org/officeDocument/2006/relationships/image" Target="../media/image20.png"/><Relationship Id="rId5" Type="http://schemas.openxmlformats.org/officeDocument/2006/relationships/diagramColors" Target="../diagrams/colors6.xml"/><Relationship Id="rId10" Type="http://schemas.openxmlformats.org/officeDocument/2006/relationships/image" Target="../media/image19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13" Type="http://schemas.openxmlformats.org/officeDocument/2006/relationships/diagramLayout" Target="../diagrams/layout9.xml"/><Relationship Id="rId18" Type="http://schemas.openxmlformats.org/officeDocument/2006/relationships/diagramLayout" Target="../diagrams/layout10.xml"/><Relationship Id="rId3" Type="http://schemas.openxmlformats.org/officeDocument/2006/relationships/diagramLayout" Target="../diagrams/layout7.xml"/><Relationship Id="rId21" Type="http://schemas.microsoft.com/office/2007/relationships/diagramDrawing" Target="../diagrams/drawing10.xml"/><Relationship Id="rId7" Type="http://schemas.openxmlformats.org/officeDocument/2006/relationships/diagramData" Target="../diagrams/data8.xml"/><Relationship Id="rId12" Type="http://schemas.openxmlformats.org/officeDocument/2006/relationships/diagramData" Target="../diagrams/data9.xml"/><Relationship Id="rId17" Type="http://schemas.openxmlformats.org/officeDocument/2006/relationships/diagramData" Target="../diagrams/data10.xml"/><Relationship Id="rId2" Type="http://schemas.openxmlformats.org/officeDocument/2006/relationships/diagramData" Target="../diagrams/data7.xml"/><Relationship Id="rId16" Type="http://schemas.microsoft.com/office/2007/relationships/diagramDrawing" Target="../diagrams/drawing9.xml"/><Relationship Id="rId20" Type="http://schemas.openxmlformats.org/officeDocument/2006/relationships/diagramColors" Target="../diagrams/colors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5" Type="http://schemas.openxmlformats.org/officeDocument/2006/relationships/diagramColors" Target="../diagrams/colors9.xml"/><Relationship Id="rId23" Type="http://schemas.openxmlformats.org/officeDocument/2006/relationships/image" Target="../media/image2.jpeg"/><Relationship Id="rId10" Type="http://schemas.openxmlformats.org/officeDocument/2006/relationships/diagramColors" Target="../diagrams/colors8.xml"/><Relationship Id="rId19" Type="http://schemas.openxmlformats.org/officeDocument/2006/relationships/diagramQuickStyle" Target="../diagrams/quickStyle10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Relationship Id="rId14" Type="http://schemas.openxmlformats.org/officeDocument/2006/relationships/diagramQuickStyle" Target="../diagrams/quickStyle9.xml"/><Relationship Id="rId22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diagramLayout" Target="../diagrams/layout11.xml"/><Relationship Id="rId7" Type="http://schemas.openxmlformats.org/officeDocument/2006/relationships/image" Target="../media/image10.emf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3" Type="http://schemas.openxmlformats.org/officeDocument/2006/relationships/diagramLayout" Target="../diagrams/layout12.xml"/><Relationship Id="rId7" Type="http://schemas.openxmlformats.org/officeDocument/2006/relationships/diagramData" Target="../diagrams/data13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0" Type="http://schemas.openxmlformats.org/officeDocument/2006/relationships/diagramColors" Target="../diagrams/colors13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Advancing Women Economic Empowerment:</a:t>
            </a:r>
            <a:br>
              <a:rPr lang="en-US" dirty="0" smtClean="0"/>
            </a:br>
            <a:r>
              <a:rPr lang="en-US" i="1" dirty="0" smtClean="0"/>
              <a:t>Lessons from Kenya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86188"/>
            <a:ext cx="9144000" cy="237172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Presented By: </a:t>
            </a:r>
            <a:endParaRPr lang="en-US" dirty="0" smtClean="0"/>
          </a:p>
          <a:p>
            <a:r>
              <a:rPr lang="en-US" dirty="0" smtClean="0"/>
              <a:t>Jane </a:t>
            </a:r>
            <a:r>
              <a:rPr lang="en-US" dirty="0" smtClean="0"/>
              <a:t>Maigua</a:t>
            </a:r>
          </a:p>
          <a:p>
            <a:r>
              <a:rPr lang="en-US" dirty="0" smtClean="0"/>
              <a:t>National Project </a:t>
            </a:r>
            <a:r>
              <a:rPr lang="en-US" dirty="0" smtClean="0"/>
              <a:t>Coordinator, </a:t>
            </a:r>
            <a:r>
              <a:rPr lang="en-US" b="1" dirty="0">
                <a:solidFill>
                  <a:schemeClr val="accent2"/>
                </a:solidFill>
              </a:rPr>
              <a:t>ILO </a:t>
            </a:r>
            <a:r>
              <a:rPr lang="en-US" b="1" dirty="0" smtClean="0">
                <a:solidFill>
                  <a:schemeClr val="accent2"/>
                </a:solidFill>
              </a:rPr>
              <a:t>Women </a:t>
            </a:r>
            <a:r>
              <a:rPr lang="en-US" b="1" dirty="0">
                <a:solidFill>
                  <a:schemeClr val="accent2"/>
                </a:solidFill>
              </a:rPr>
              <a:t>Entrepreneurship Development </a:t>
            </a:r>
          </a:p>
          <a:p>
            <a:r>
              <a:rPr lang="en-US" b="1" dirty="0">
                <a:solidFill>
                  <a:schemeClr val="accent2"/>
                </a:solidFill>
              </a:rPr>
              <a:t>and Economic Empowerment project</a:t>
            </a:r>
          </a:p>
          <a:p>
            <a:endParaRPr lang="en-US" dirty="0"/>
          </a:p>
          <a:p>
            <a:r>
              <a:rPr lang="en-US" dirty="0" smtClean="0"/>
              <a:t>EASTERN AND SOUTHERN AFRICA YOUTH EMPLOYMENT KNOWLEDGE SHARING FORUM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9" y="98721"/>
            <a:ext cx="1143001" cy="958006"/>
          </a:xfrm>
          <a:prstGeom prst="rect">
            <a:avLst/>
          </a:prstGeom>
        </p:spPr>
      </p:pic>
      <p:pic>
        <p:nvPicPr>
          <p:cNvPr id="5" name="Picture 10" descr="ILO 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978" y="158624"/>
            <a:ext cx="1089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05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0939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Characteristics of a Young African Woman Entrepreneur</a:t>
            </a:r>
            <a:endParaRPr lang="en-US" dirty="0"/>
          </a:p>
        </p:txBody>
      </p:sp>
      <p:pic>
        <p:nvPicPr>
          <p:cNvPr id="1026" name="Picture 2" descr="Image result for woman afric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509" y="2926869"/>
            <a:ext cx="2495550" cy="1982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32965" y="1687047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literacy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45423" y="1225382"/>
            <a:ext cx="2124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business management and technical skills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599394" y="1851979"/>
            <a:ext cx="1949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Little access to BDS and market Opportunities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200400"/>
            <a:ext cx="2268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Little Access to Capital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37130" y="4838473"/>
            <a:ext cx="2043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Low Confidence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123329" y="5647765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Competing Priorities – “overburdened”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8378639" y="3917919"/>
            <a:ext cx="161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Culturally Fixed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797548" y="1964056"/>
            <a:ext cx="1582271" cy="10797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3"/>
          </p:cNvCxnSpPr>
          <p:nvPr/>
        </p:nvCxnSpPr>
        <p:spPr>
          <a:xfrm>
            <a:off x="3106271" y="3385066"/>
            <a:ext cx="117885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106271" y="4459852"/>
            <a:ext cx="1178859" cy="5632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907741" y="4908970"/>
            <a:ext cx="0" cy="73879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3" idx="1"/>
          </p:cNvCxnSpPr>
          <p:nvPr/>
        </p:nvCxnSpPr>
        <p:spPr>
          <a:xfrm flipH="1">
            <a:off x="7159438" y="4102585"/>
            <a:ext cx="1219201" cy="1221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7159438" y="2384954"/>
            <a:ext cx="1250577" cy="6180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Arrow Connector 1026"/>
          <p:cNvCxnSpPr>
            <a:endCxn id="1026" idx="0"/>
          </p:cNvCxnSpPr>
          <p:nvPr/>
        </p:nvCxnSpPr>
        <p:spPr>
          <a:xfrm>
            <a:off x="5722284" y="2123143"/>
            <a:ext cx="0" cy="8037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Box 1028"/>
          <p:cNvSpPr txBox="1"/>
          <p:nvPr/>
        </p:nvSpPr>
        <p:spPr>
          <a:xfrm>
            <a:off x="8647578" y="5182618"/>
            <a:ext cx="240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Non-homogenous and varied categories</a:t>
            </a:r>
            <a:endParaRPr lang="en-US" dirty="0"/>
          </a:p>
        </p:txBody>
      </p:sp>
      <p:cxnSp>
        <p:nvCxnSpPr>
          <p:cNvPr id="1031" name="Straight Arrow Connector 1030"/>
          <p:cNvCxnSpPr/>
          <p:nvPr/>
        </p:nvCxnSpPr>
        <p:spPr>
          <a:xfrm flipH="1" flipV="1">
            <a:off x="7159438" y="4838473"/>
            <a:ext cx="1439956" cy="48656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0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0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Other hand….Growing Opportunities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64577773"/>
              </p:ext>
            </p:extLst>
          </p:nvPr>
        </p:nvGraphicFramePr>
        <p:xfrm>
          <a:off x="838200" y="1465729"/>
          <a:ext cx="10363200" cy="4711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900517" y="3184791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EAC/COMESA Markets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0694" y="2737822"/>
            <a:ext cx="67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05935" y="1976074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Public Procurement opportunities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6506" y="4226857"/>
            <a:ext cx="2189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Funding Windows in Financial Institutions, Social Economy Financing </a:t>
            </a:r>
            <a:r>
              <a:rPr lang="en-US" dirty="0"/>
              <a:t>and Government Funds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9464" y="3209959"/>
            <a:ext cx="1985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Private Sector Supply Chains</a:t>
            </a: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735535522"/>
              </p:ext>
            </p:extLst>
          </p:nvPr>
        </p:nvGraphicFramePr>
        <p:xfrm>
          <a:off x="8940051" y="1423307"/>
          <a:ext cx="2413749" cy="1462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39575" y="4361328"/>
            <a:ext cx="2414225" cy="1469263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7404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4" grpId="0"/>
      <p:bldGraphic spid="1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marL="0" indent="0" algn="ctr">
              <a:buNone/>
            </a:pP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Bridging the Gap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 Case of Women Entrepreneurship Development and Economic Empowerment Project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 descr="https://encrypted-tbn1.gstatic.com/images?q=tbn:ANd9GcT8nDob1XLM2ydTBFBuy5XYmuWam4P64SEgZALNX7S7lx2X5gsdx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476843"/>
            <a:ext cx="3225613" cy="341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34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19743"/>
            <a:ext cx="7467600" cy="7159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Calibri (Headings)"/>
                <a:cs typeface="Calibri" pitchFamily="34" charset="0"/>
              </a:rPr>
              <a:t>What Intervention? </a:t>
            </a:r>
            <a:endParaRPr lang="en-US" sz="4000" b="1" dirty="0">
              <a:latin typeface="Calibri (Headings)"/>
              <a:cs typeface="Calibri" pitchFamily="34" charset="0"/>
            </a:endParaRPr>
          </a:p>
        </p:txBody>
      </p:sp>
      <p:pic>
        <p:nvPicPr>
          <p:cNvPr id="5" name="Picture 10" descr="ILO log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487" y="97505"/>
            <a:ext cx="1089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9" y="98721"/>
            <a:ext cx="1143001" cy="958006"/>
          </a:xfrm>
          <a:prstGeom prst="rect">
            <a:avLst/>
          </a:prstGeom>
        </p:spPr>
      </p:pic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4520731" y="2243417"/>
            <a:ext cx="5602756" cy="1017306"/>
            <a:chOff x="288" y="3427"/>
            <a:chExt cx="5285" cy="471"/>
          </a:xfrm>
        </p:grpSpPr>
        <p:sp>
          <p:nvSpPr>
            <p:cNvPr id="8" name="AutoShape 47"/>
            <p:cNvSpPr>
              <a:spLocks noChangeArrowheads="1"/>
            </p:cNvSpPr>
            <p:nvPr/>
          </p:nvSpPr>
          <p:spPr bwMode="auto">
            <a:xfrm>
              <a:off x="288" y="3427"/>
              <a:ext cx="5095" cy="471"/>
            </a:xfrm>
            <a:prstGeom prst="leftArrowCallout">
              <a:avLst>
                <a:gd name="adj1" fmla="val 13389"/>
                <a:gd name="adj2" fmla="val 14269"/>
                <a:gd name="adj3" fmla="val 37361"/>
                <a:gd name="adj4" fmla="val 92176"/>
              </a:avLst>
            </a:prstGeom>
            <a:solidFill>
              <a:srgbClr val="6CB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pPr algn="ctr"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kern="0" dirty="0">
                  <a:solidFill>
                    <a:srgbClr val="990000"/>
                  </a:solidFill>
                  <a:latin typeface="Arial" pitchFamily="34" charset="0"/>
                  <a:cs typeface="Times New Roman"/>
                </a:rPr>
                <a:t>Outcome 1</a:t>
              </a:r>
              <a:endParaRPr lang="en-US" sz="2000" kern="0" dirty="0">
                <a:solidFill>
                  <a:srgbClr val="000000"/>
                </a:solidFill>
                <a:latin typeface="Arial" pitchFamily="34" charset="0"/>
                <a:cs typeface="Times New Roman"/>
              </a:endParaRPr>
            </a:p>
          </p:txBody>
        </p:sp>
        <p:sp>
          <p:nvSpPr>
            <p:cNvPr id="9" name="Rectangle 48"/>
            <p:cNvSpPr>
              <a:spLocks noChangeArrowheads="1"/>
            </p:cNvSpPr>
            <p:nvPr/>
          </p:nvSpPr>
          <p:spPr bwMode="auto">
            <a:xfrm>
              <a:off x="738" y="3613"/>
              <a:ext cx="4835" cy="285"/>
            </a:xfrm>
            <a:prstGeom prst="rect">
              <a:avLst/>
            </a:prstGeom>
            <a:gradFill rotWithShape="1">
              <a:gsLst>
                <a:gs pos="0">
                  <a:srgbClr val="212844">
                    <a:tint val="50000"/>
                    <a:satMod val="300000"/>
                  </a:srgbClr>
                </a:gs>
                <a:gs pos="35000">
                  <a:srgbClr val="212844">
                    <a:tint val="37000"/>
                    <a:satMod val="300000"/>
                  </a:srgbClr>
                </a:gs>
                <a:gs pos="100000">
                  <a:srgbClr val="212844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1284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>
              <a:spAutoFit/>
            </a:bodyPr>
            <a:lstStyle/>
            <a:p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b="1" kern="0" dirty="0">
                  <a:solidFill>
                    <a:srgbClr val="00264C"/>
                  </a:solidFill>
                  <a:latin typeface="Arial" pitchFamily="34" charset="0"/>
                  <a:cs typeface="Times New Roman"/>
                </a:rPr>
                <a:t>Women-led businesses increase their performance</a:t>
              </a:r>
            </a:p>
          </p:txBody>
        </p:sp>
      </p:grpSp>
      <p:grpSp>
        <p:nvGrpSpPr>
          <p:cNvPr id="10" name="Group 46"/>
          <p:cNvGrpSpPr>
            <a:grpSpLocks/>
          </p:cNvGrpSpPr>
          <p:nvPr/>
        </p:nvGrpSpPr>
        <p:grpSpPr bwMode="auto">
          <a:xfrm>
            <a:off x="4520252" y="4799817"/>
            <a:ext cx="5603235" cy="976470"/>
            <a:chOff x="452" y="3642"/>
            <a:chExt cx="5423" cy="672"/>
          </a:xfrm>
        </p:grpSpPr>
        <p:sp>
          <p:nvSpPr>
            <p:cNvPr id="11" name="AutoShape 47"/>
            <p:cNvSpPr>
              <a:spLocks noChangeArrowheads="1"/>
            </p:cNvSpPr>
            <p:nvPr/>
          </p:nvSpPr>
          <p:spPr bwMode="auto">
            <a:xfrm>
              <a:off x="452" y="3642"/>
              <a:ext cx="5091" cy="672"/>
            </a:xfrm>
            <a:prstGeom prst="leftArrowCallout">
              <a:avLst>
                <a:gd name="adj1" fmla="val 13389"/>
                <a:gd name="adj2" fmla="val 14269"/>
                <a:gd name="adj3" fmla="val 37361"/>
                <a:gd name="adj4" fmla="val 92176"/>
              </a:avLst>
            </a:prstGeom>
            <a:solidFill>
              <a:srgbClr val="6CB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pPr algn="ctr"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kern="0" dirty="0">
                  <a:solidFill>
                    <a:srgbClr val="990000"/>
                  </a:solidFill>
                  <a:latin typeface="Arial" pitchFamily="34" charset="0"/>
                  <a:cs typeface="Times New Roman"/>
                </a:rPr>
                <a:t>Outcome 3</a:t>
              </a:r>
              <a:endParaRPr lang="en-US" sz="2000" kern="0" dirty="0">
                <a:solidFill>
                  <a:srgbClr val="000000"/>
                </a:solidFill>
                <a:latin typeface="Arial" pitchFamily="34" charset="0"/>
                <a:cs typeface="Times New Roman"/>
              </a:endParaRPr>
            </a:p>
          </p:txBody>
        </p:sp>
        <p:sp>
          <p:nvSpPr>
            <p:cNvPr id="12" name="Rectangle 48"/>
            <p:cNvSpPr>
              <a:spLocks noChangeArrowheads="1"/>
            </p:cNvSpPr>
            <p:nvPr/>
          </p:nvSpPr>
          <p:spPr bwMode="auto">
            <a:xfrm>
              <a:off x="886" y="3890"/>
              <a:ext cx="4989" cy="424"/>
            </a:xfrm>
            <a:prstGeom prst="rect">
              <a:avLst/>
            </a:prstGeom>
            <a:gradFill rotWithShape="1">
              <a:gsLst>
                <a:gs pos="0">
                  <a:srgbClr val="212844">
                    <a:tint val="50000"/>
                    <a:satMod val="300000"/>
                  </a:srgbClr>
                </a:gs>
                <a:gs pos="35000">
                  <a:srgbClr val="212844">
                    <a:tint val="37000"/>
                    <a:satMod val="300000"/>
                  </a:srgbClr>
                </a:gs>
                <a:gs pos="100000">
                  <a:srgbClr val="212844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1284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wrap="square">
              <a:spAutoFit/>
            </a:bodyPr>
            <a:lstStyle/>
            <a:p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b="1" kern="0" dirty="0">
                  <a:solidFill>
                    <a:srgbClr val="00264C"/>
                  </a:solidFill>
                  <a:latin typeface="Arial" pitchFamily="34" charset="0"/>
                  <a:cs typeface="Times New Roman"/>
                </a:rPr>
                <a:t>Selected WED tools and approaches are available past the project lifespan</a:t>
              </a:r>
            </a:p>
          </p:txBody>
        </p:sp>
      </p:grpSp>
      <p:grpSp>
        <p:nvGrpSpPr>
          <p:cNvPr id="13" name="Group 46"/>
          <p:cNvGrpSpPr>
            <a:grpSpLocks/>
          </p:cNvGrpSpPr>
          <p:nvPr/>
        </p:nvGrpSpPr>
        <p:grpSpPr bwMode="auto">
          <a:xfrm>
            <a:off x="4520252" y="3736030"/>
            <a:ext cx="5607368" cy="948844"/>
            <a:chOff x="452" y="3654"/>
            <a:chExt cx="5293" cy="496"/>
          </a:xfrm>
        </p:grpSpPr>
        <p:sp>
          <p:nvSpPr>
            <p:cNvPr id="14" name="AutoShape 47"/>
            <p:cNvSpPr>
              <a:spLocks noChangeArrowheads="1"/>
            </p:cNvSpPr>
            <p:nvPr/>
          </p:nvSpPr>
          <p:spPr bwMode="auto">
            <a:xfrm>
              <a:off x="452" y="3654"/>
              <a:ext cx="5091" cy="496"/>
            </a:xfrm>
            <a:prstGeom prst="leftArrowCallout">
              <a:avLst>
                <a:gd name="adj1" fmla="val 13389"/>
                <a:gd name="adj2" fmla="val 14269"/>
                <a:gd name="adj3" fmla="val 37361"/>
                <a:gd name="adj4" fmla="val 92176"/>
              </a:avLst>
            </a:prstGeom>
            <a:solidFill>
              <a:srgbClr val="6CB1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/>
            <a:lstStyle/>
            <a:p>
              <a:pPr algn="ctr" defTabSz="7620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kern="0" dirty="0">
                  <a:solidFill>
                    <a:srgbClr val="990000"/>
                  </a:solidFill>
                  <a:latin typeface="Arial" pitchFamily="34" charset="0"/>
                  <a:cs typeface="Times New Roman"/>
                </a:rPr>
                <a:t>Outcome 2</a:t>
              </a:r>
              <a:endParaRPr lang="en-US" sz="2000" kern="0" dirty="0">
                <a:solidFill>
                  <a:srgbClr val="000000"/>
                </a:solidFill>
                <a:latin typeface="Arial" pitchFamily="34" charset="0"/>
                <a:cs typeface="Times New Roman"/>
              </a:endParaRPr>
            </a:p>
          </p:txBody>
        </p:sp>
        <p:sp>
          <p:nvSpPr>
            <p:cNvPr id="15" name="Rectangle 48"/>
            <p:cNvSpPr>
              <a:spLocks noChangeArrowheads="1"/>
            </p:cNvSpPr>
            <p:nvPr/>
          </p:nvSpPr>
          <p:spPr bwMode="auto">
            <a:xfrm>
              <a:off x="878" y="3828"/>
              <a:ext cx="4867" cy="322"/>
            </a:xfrm>
            <a:prstGeom prst="rect">
              <a:avLst/>
            </a:prstGeom>
            <a:gradFill rotWithShape="1">
              <a:gsLst>
                <a:gs pos="0">
                  <a:srgbClr val="212844">
                    <a:tint val="50000"/>
                    <a:satMod val="300000"/>
                  </a:srgbClr>
                </a:gs>
                <a:gs pos="35000">
                  <a:srgbClr val="212844">
                    <a:tint val="37000"/>
                    <a:satMod val="300000"/>
                  </a:srgbClr>
                </a:gs>
                <a:gs pos="100000">
                  <a:srgbClr val="212844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12844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>
              <a:spAutoFit/>
            </a:bodyPr>
            <a:lstStyle/>
            <a:p>
              <a:pPr defTabSz="7620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700" b="1" kern="0" dirty="0">
                  <a:solidFill>
                    <a:srgbClr val="00264C"/>
                  </a:solidFill>
                  <a:latin typeface="Arial" pitchFamily="34" charset="0"/>
                  <a:cs typeface="Times New Roman"/>
                </a:rPr>
                <a:t>Selected policies and programmes are reviewed by policy makers to mainstream WED</a:t>
              </a:r>
            </a:p>
          </p:txBody>
        </p:sp>
      </p:grp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1494427" y="1480480"/>
            <a:ext cx="8410574" cy="55039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>
            <a:normAutofit fontScale="25000" lnSpcReduction="20000"/>
          </a:bodyPr>
          <a:lstStyle/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  <a:cs typeface="Calibri" pitchFamily="34" charset="0"/>
              </a:rPr>
              <a:t>Development </a:t>
            </a:r>
            <a:r>
              <a:rPr lang="en-US" sz="7200" b="1" dirty="0">
                <a:solidFill>
                  <a:schemeClr val="accent6">
                    <a:lumMod val="75000"/>
                  </a:schemeClr>
                </a:solidFill>
                <a:latin typeface="Candara" panose="020E0502030303020204" pitchFamily="34" charset="0"/>
                <a:cs typeface="Calibri" pitchFamily="34" charset="0"/>
              </a:rPr>
              <a:t>Objective</a:t>
            </a:r>
            <a:r>
              <a:rPr lang="en-US" sz="7200" b="1" dirty="0">
                <a:latin typeface="Candara" panose="020E0502030303020204" pitchFamily="34" charset="0"/>
                <a:cs typeface="Calibri" pitchFamily="34" charset="0"/>
              </a:rPr>
              <a:t>: </a:t>
            </a:r>
            <a:r>
              <a:rPr lang="en-GB" sz="7200" b="1" dirty="0">
                <a:latin typeface="Candara" panose="020E0502030303020204" pitchFamily="34" charset="0"/>
                <a:cs typeface="Calibri" pitchFamily="34" charset="0"/>
              </a:rPr>
              <a:t>More women-led businesses contribute to job creation, economic growth and gender equality</a:t>
            </a:r>
          </a:p>
          <a:p>
            <a:pPr marL="0" indent="0">
              <a:buNone/>
              <a:defRPr/>
            </a:pPr>
            <a:endParaRPr lang="en-GB" sz="7200" b="1" dirty="0">
              <a:latin typeface="Candara" panose="020E0502030303020204" pitchFamily="34" charset="0"/>
              <a:cs typeface="Calibri" pitchFamily="34" charset="0"/>
            </a:endParaRPr>
          </a:p>
          <a:p>
            <a:pPr>
              <a:defRPr/>
            </a:pPr>
            <a:endParaRPr lang="en-US" dirty="0" smtClean="0">
              <a:cs typeface="Calibri" pitchFamily="34" charset="0"/>
            </a:endParaRP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886201" y="5943600"/>
            <a:ext cx="6567802" cy="6725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GB" b="1" dirty="0">
                <a:latin typeface="Candara" panose="020E0502030303020204" pitchFamily="34" charset="0"/>
                <a:cs typeface="Calibri" pitchFamily="34" charset="0"/>
              </a:rPr>
              <a:t>women entrepreneurs (30% young, 30%rural) and women entrepreneurs’ associations.</a:t>
            </a:r>
            <a:endParaRPr lang="en-US" b="1" dirty="0">
              <a:latin typeface="Candara" panose="020E0502030303020204" pitchFamily="34" charset="0"/>
              <a:cs typeface="Calibri" pitchFamily="34" charset="0"/>
            </a:endParaRPr>
          </a:p>
          <a:p>
            <a:pPr>
              <a:defRPr/>
            </a:pPr>
            <a:endParaRPr lang="en-US" dirty="0">
              <a:cs typeface="Calibri" pitchFamily="34" charset="0"/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</p:txBody>
      </p:sp>
      <p:sp>
        <p:nvSpPr>
          <p:cNvPr id="24" name="AutoShape 12"/>
          <p:cNvSpPr>
            <a:spLocks noChangeArrowheads="1"/>
          </p:cNvSpPr>
          <p:nvPr/>
        </p:nvSpPr>
        <p:spPr bwMode="auto">
          <a:xfrm>
            <a:off x="2128600" y="5943600"/>
            <a:ext cx="1785505" cy="575946"/>
          </a:xfrm>
          <a:prstGeom prst="rightArrowCallout">
            <a:avLst>
              <a:gd name="adj1" fmla="val 22352"/>
              <a:gd name="adj2" fmla="val 16803"/>
              <a:gd name="adj3" fmla="val 24532"/>
              <a:gd name="adj4" fmla="val 81870"/>
            </a:avLst>
          </a:prstGeom>
          <a:solidFill>
            <a:srgbClr val="F8CF2A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kern="0" dirty="0">
                <a:solidFill>
                  <a:srgbClr val="000000"/>
                </a:solidFill>
                <a:latin typeface="Candara" panose="020E0502030303020204" pitchFamily="34" charset="0"/>
              </a:rPr>
              <a:t>Target group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511491" y="803545"/>
            <a:ext cx="8410574" cy="5503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000" b="1" dirty="0">
                <a:solidFill>
                  <a:schemeClr val="tx1"/>
                </a:solidFill>
                <a:latin typeface="Calibri (Headings)"/>
                <a:ea typeface="+mj-ea"/>
                <a:cs typeface="Calibri" pitchFamily="34" charset="0"/>
              </a:rPr>
              <a:t>WOMEN </a:t>
            </a:r>
            <a:r>
              <a:rPr lang="en-US" sz="2000" b="1" dirty="0" smtClean="0">
                <a:solidFill>
                  <a:schemeClr val="tx1"/>
                </a:solidFill>
                <a:latin typeface="Calibri (Headings)"/>
                <a:ea typeface="+mj-ea"/>
                <a:cs typeface="Calibri" pitchFamily="34" charset="0"/>
              </a:rPr>
              <a:t>ENTREPRENEURSHIP </a:t>
            </a:r>
            <a:r>
              <a:rPr lang="en-US" sz="2000" b="1" dirty="0">
                <a:solidFill>
                  <a:schemeClr val="tx1"/>
                </a:solidFill>
                <a:latin typeface="Calibri (Headings)"/>
                <a:ea typeface="+mj-ea"/>
                <a:cs typeface="Calibri" pitchFamily="34" charset="0"/>
              </a:rPr>
              <a:t>DEVELOPMENT AND ECONOMIC </a:t>
            </a:r>
            <a:r>
              <a:rPr lang="en-US" sz="2000" b="1" dirty="0" smtClean="0">
                <a:solidFill>
                  <a:schemeClr val="tx1"/>
                </a:solidFill>
                <a:latin typeface="Calibri (Headings)"/>
                <a:ea typeface="+mj-ea"/>
                <a:cs typeface="Calibri" pitchFamily="34" charset="0"/>
              </a:rPr>
              <a:t>EMPOWERMENT</a:t>
            </a:r>
            <a:endParaRPr lang="en-US" sz="2000" b="1" dirty="0">
              <a:solidFill>
                <a:schemeClr val="tx1"/>
              </a:solidFill>
              <a:latin typeface="Calibri (Headings)"/>
              <a:ea typeface="+mj-ea"/>
              <a:cs typeface="Calibri" pitchFamily="34" charset="0"/>
            </a:endParaRPr>
          </a:p>
          <a:p>
            <a:pPr algn="ctr">
              <a:defRPr/>
            </a:pPr>
            <a:endParaRPr lang="en-US" sz="500" dirty="0" smtClean="0"/>
          </a:p>
          <a:p>
            <a:pPr algn="ctr">
              <a:defRPr/>
            </a:pPr>
            <a:endParaRPr lang="en-US" sz="500" dirty="0" smtClean="0"/>
          </a:p>
          <a:p>
            <a:pPr algn="ctr">
              <a:defRPr/>
            </a:pPr>
            <a:endParaRPr lang="en-US" sz="500" dirty="0" smtClean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sz="500" dirty="0" smtClean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sz="500" dirty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sz="500" dirty="0" smtClean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sz="500" dirty="0"/>
          </a:p>
          <a:p>
            <a:pPr marL="0" indent="0" algn="ctr">
              <a:buFont typeface="Arial" panose="020B0604020202020204" pitchFamily="34" charset="0"/>
              <a:buNone/>
              <a:defRPr/>
            </a:pPr>
            <a:endParaRPr lang="en-US" sz="5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403461239"/>
              </p:ext>
            </p:extLst>
          </p:nvPr>
        </p:nvGraphicFramePr>
        <p:xfrm>
          <a:off x="1223793" y="2645156"/>
          <a:ext cx="2662408" cy="2515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3025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276516" y="321433"/>
            <a:ext cx="5157787" cy="1168363"/>
          </a:xfrm>
        </p:spPr>
        <p:txBody>
          <a:bodyPr>
            <a:noAutofit/>
          </a:bodyPr>
          <a:lstStyle/>
          <a:p>
            <a:r>
              <a:rPr lang="en-US" dirty="0" smtClean="0"/>
              <a:t>Enhanced capacity for Business Development services provision and outreach by financial service providers</a:t>
            </a:r>
          </a:p>
        </p:txBody>
      </p:sp>
      <p:graphicFrame>
        <p:nvGraphicFramePr>
          <p:cNvPr id="18" name="Content Placeholder 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38450648"/>
              </p:ext>
            </p:extLst>
          </p:nvPr>
        </p:nvGraphicFramePr>
        <p:xfrm>
          <a:off x="334821" y="1561056"/>
          <a:ext cx="3713179" cy="4101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" name="Content Placeholder 19"/>
          <p:cNvPicPr>
            <a:picLocks noGrp="1" noChangeAspect="1"/>
          </p:cNvPicPr>
          <p:nvPr>
            <p:ph sz="quarter" idx="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015" y="980214"/>
            <a:ext cx="2668712" cy="2001534"/>
          </a:xfrm>
        </p:spPr>
      </p:pic>
      <p:pic>
        <p:nvPicPr>
          <p:cNvPr id="21" name="Picture 20" descr="lodg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439604" y="5042771"/>
            <a:ext cx="1595230" cy="1019175"/>
          </a:xfrm>
          <a:prstGeom prst="rect">
            <a:avLst/>
          </a:prstGeom>
        </p:spPr>
      </p:pic>
      <p:pic>
        <p:nvPicPr>
          <p:cNvPr id="22" name="Picture 21" descr="IMAGE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036224" y="4116712"/>
            <a:ext cx="1462295" cy="1013636"/>
          </a:xfrm>
          <a:prstGeom prst="rect">
            <a:avLst/>
          </a:prstGeom>
        </p:spPr>
      </p:pic>
      <p:pic>
        <p:nvPicPr>
          <p:cNvPr id="23" name="Picture 22" descr="farmin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73929" y="3245106"/>
            <a:ext cx="1462295" cy="1013636"/>
          </a:xfrm>
          <a:prstGeom prst="rect">
            <a:avLst/>
          </a:prstGeom>
        </p:spPr>
      </p:pic>
      <p:graphicFrame>
        <p:nvGraphicFramePr>
          <p:cNvPr id="26" name="Diagram 25"/>
          <p:cNvGraphicFramePr/>
          <p:nvPr>
            <p:extLst>
              <p:ext uri="{D42A27DB-BD31-4B8C-83A1-F6EECF244321}">
                <p14:modId xmlns:p14="http://schemas.microsoft.com/office/powerpoint/2010/main" val="2895110077"/>
              </p:ext>
            </p:extLst>
          </p:nvPr>
        </p:nvGraphicFramePr>
        <p:xfrm>
          <a:off x="4523873" y="1660358"/>
          <a:ext cx="2478505" cy="4208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446663" y="6291618"/>
            <a:ext cx="8843749" cy="646331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Cross Cutting : Social Security, Formalization, Outreach to Women, Outreach to Youth , </a:t>
            </a:r>
            <a:r>
              <a:rPr lang="en-US" dirty="0"/>
              <a:t>R</a:t>
            </a:r>
            <a:r>
              <a:rPr lang="en-US" dirty="0" smtClean="0"/>
              <a:t>ural outreach   </a:t>
            </a:r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1" cy="958006"/>
          </a:xfrm>
          <a:prstGeom prst="rect">
            <a:avLst/>
          </a:prstGeom>
        </p:spPr>
      </p:pic>
      <p:pic>
        <p:nvPicPr>
          <p:cNvPr id="31" name="Picture 10" descr="ILO logo.jp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1731" y="82526"/>
            <a:ext cx="1089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90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26" grpId="0">
        <p:bldAsOne/>
      </p:bldGraphic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Examples : Integrated BDS and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82057"/>
            <a:ext cx="5181600" cy="459490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3400" b="1" dirty="0" smtClean="0">
                <a:solidFill>
                  <a:srgbClr val="FF0000"/>
                </a:solidFill>
              </a:rPr>
              <a:t>Interventions in Supply and Value Chains – Horticulture, Briquetting, Fish Marketing, Fruit drying</a:t>
            </a:r>
            <a:endParaRPr lang="en-US" dirty="0" smtClean="0"/>
          </a:p>
          <a:p>
            <a:r>
              <a:rPr lang="en-US" dirty="0" smtClean="0"/>
              <a:t>Business management, life skills and production skills training for women in horticulture, mentorship and linking to supply chains 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A partnership with APDTC </a:t>
            </a:r>
          </a:p>
          <a:p>
            <a:endParaRPr lang="en-US" dirty="0" smtClean="0"/>
          </a:p>
          <a:p>
            <a:r>
              <a:rPr lang="en-US" dirty="0" smtClean="0"/>
              <a:t>Business and Life skills training for fish mongers in Western Kenya, cooling equipment, linkages with large retailers : </a:t>
            </a:r>
            <a:r>
              <a:rPr lang="en-US" dirty="0" smtClean="0">
                <a:solidFill>
                  <a:srgbClr val="FF0000"/>
                </a:solidFill>
              </a:rPr>
              <a:t>A Partnership with ELCI</a:t>
            </a:r>
          </a:p>
          <a:p>
            <a:endParaRPr lang="en-US" dirty="0" smtClean="0"/>
          </a:p>
          <a:p>
            <a:r>
              <a:rPr lang="en-US" dirty="0" smtClean="0"/>
              <a:t>Business and Life skills training for women in central and coastal areas, solar drying equipment and linkages with marketers/exporters: </a:t>
            </a:r>
            <a:r>
              <a:rPr lang="en-US" dirty="0">
                <a:solidFill>
                  <a:srgbClr val="FF0000"/>
                </a:solidFill>
              </a:rPr>
              <a:t>A Partnership with ELCI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722"/>
            <a:ext cx="1143530" cy="9557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8717" y="104980"/>
            <a:ext cx="1090165" cy="837000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4636" y="2319317"/>
            <a:ext cx="2224402" cy="1801909"/>
          </a:xfrm>
        </p:spPr>
      </p:pic>
      <p:sp>
        <p:nvSpPr>
          <p:cNvPr id="18" name="AutoShape 2" descr="Image result for women market vendors keny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277" y="4332473"/>
            <a:ext cx="2619375" cy="17430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7522" y="1399377"/>
            <a:ext cx="1903195" cy="121775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7792" y="3397904"/>
            <a:ext cx="2703902" cy="135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6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96600002"/>
              </p:ext>
            </p:extLst>
          </p:nvPr>
        </p:nvGraphicFramePr>
        <p:xfrm>
          <a:off x="838200" y="645460"/>
          <a:ext cx="7539318" cy="553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2236691" y="792822"/>
            <a:ext cx="1315419" cy="515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0206" y="1307952"/>
            <a:ext cx="906183" cy="9061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49946" y="2999693"/>
            <a:ext cx="1367382" cy="1029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8505" y="1606429"/>
            <a:ext cx="4438591" cy="3328943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584859" y="4472215"/>
            <a:ext cx="4878259" cy="1741318"/>
            <a:chOff x="1680291" y="2139"/>
            <a:chExt cx="5013646" cy="1536614"/>
          </a:xfrm>
        </p:grpSpPr>
        <p:sp>
          <p:nvSpPr>
            <p:cNvPr id="15" name="Pentagon 14"/>
            <p:cNvSpPr/>
            <p:nvPr/>
          </p:nvSpPr>
          <p:spPr>
            <a:xfrm rot="10800000">
              <a:off x="1680291" y="2139"/>
              <a:ext cx="5013646" cy="1536614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Pentagon 4"/>
            <p:cNvSpPr/>
            <p:nvPr/>
          </p:nvSpPr>
          <p:spPr>
            <a:xfrm rot="21600000">
              <a:off x="2064444" y="2139"/>
              <a:ext cx="4629493" cy="153661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77604" tIns="60960" rIns="113792" bIns="6096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/>
                <a:t>Capacity building of women and  youth for Business management and Access to government procurement opportunities: Partnership with County Governments </a:t>
              </a:r>
              <a:endParaRPr lang="en-US" kern="1200" dirty="0"/>
            </a:p>
          </p:txBody>
        </p:sp>
      </p:grpSp>
      <p:sp>
        <p:nvSpPr>
          <p:cNvPr id="14" name="Oval 13"/>
          <p:cNvSpPr/>
          <p:nvPr/>
        </p:nvSpPr>
        <p:spPr>
          <a:xfrm>
            <a:off x="1682253" y="4884822"/>
            <a:ext cx="1669823" cy="987151"/>
          </a:xfrm>
          <a:prstGeom prst="ellipse">
            <a:avLst/>
          </a:prstGeom>
          <a:blipFill rotWithShape="1">
            <a:blip r:embed="rId11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TextBox 16"/>
          <p:cNvSpPr txBox="1"/>
          <p:nvPr/>
        </p:nvSpPr>
        <p:spPr>
          <a:xfrm>
            <a:off x="9036424" y="298648"/>
            <a:ext cx="2514600" cy="751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27956" y="551543"/>
            <a:ext cx="32663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u="sng" dirty="0">
                <a:solidFill>
                  <a:schemeClr val="bg1"/>
                </a:solidFill>
              </a:rPr>
              <a:t>Business training </a:t>
            </a:r>
            <a:r>
              <a:rPr lang="en-US" dirty="0">
                <a:solidFill>
                  <a:schemeClr val="bg1"/>
                </a:solidFill>
              </a:rPr>
              <a:t>and pilot </a:t>
            </a:r>
            <a:r>
              <a:rPr lang="en-US" b="1" dirty="0">
                <a:solidFill>
                  <a:srgbClr val="FF0000"/>
                </a:solidFill>
              </a:rPr>
              <a:t>mentorship </a:t>
            </a:r>
            <a:r>
              <a:rPr lang="en-US" dirty="0" err="1">
                <a:solidFill>
                  <a:schemeClr val="bg1"/>
                </a:solidFill>
              </a:rPr>
              <a:t>programme</a:t>
            </a:r>
            <a:r>
              <a:rPr lang="en-US" dirty="0">
                <a:solidFill>
                  <a:schemeClr val="bg1"/>
                </a:solidFill>
              </a:rPr>
              <a:t> by Microfinance and Government Funds for Women and Youth  : A partnership with Women Enterprise Fund and Kenya Industrial Estates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92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0560" y="365126"/>
            <a:ext cx="9594827" cy="740344"/>
          </a:xfrm>
        </p:spPr>
        <p:txBody>
          <a:bodyPr>
            <a:normAutofit fontScale="90000"/>
          </a:bodyPr>
          <a:lstStyle/>
          <a:p>
            <a:r>
              <a:rPr lang="en-US" sz="2700" b="1" dirty="0" smtClean="0">
                <a:latin typeface="+mn-lt"/>
              </a:rPr>
              <a:t/>
            </a:r>
            <a:br>
              <a:rPr lang="en-US" sz="2700" b="1" dirty="0" smtClean="0">
                <a:latin typeface="+mn-lt"/>
              </a:rPr>
            </a:br>
            <a:r>
              <a:rPr lang="en-US" sz="2700" b="1" dirty="0" smtClean="0">
                <a:latin typeface="+mn-lt"/>
              </a:rPr>
              <a:t>Outcome 2: Support for review of policies </a:t>
            </a:r>
            <a:br>
              <a:rPr lang="en-US" sz="2700" b="1" dirty="0" smtClean="0">
                <a:latin typeface="+mn-lt"/>
              </a:rPr>
            </a:br>
            <a:r>
              <a:rPr lang="en-US" sz="2700" b="1" dirty="0" smtClean="0">
                <a:latin typeface="+mn-lt"/>
              </a:rPr>
              <a:t>and development of national </a:t>
            </a:r>
            <a:r>
              <a:rPr lang="en-US" sz="2700" b="1" dirty="0" err="1" smtClean="0">
                <a:latin typeface="+mn-lt"/>
              </a:rPr>
              <a:t>programmes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endParaRPr lang="en-US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211007"/>
              </p:ext>
            </p:extLst>
          </p:nvPr>
        </p:nvGraphicFramePr>
        <p:xfrm>
          <a:off x="321174" y="2115403"/>
          <a:ext cx="2749572" cy="2702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32978003"/>
              </p:ext>
            </p:extLst>
          </p:nvPr>
        </p:nvGraphicFramePr>
        <p:xfrm>
          <a:off x="7601803" y="3616656"/>
          <a:ext cx="4312693" cy="2290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533408851"/>
              </p:ext>
            </p:extLst>
          </p:nvPr>
        </p:nvGraphicFramePr>
        <p:xfrm>
          <a:off x="7451678" y="1039503"/>
          <a:ext cx="4299044" cy="2290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36801225"/>
              </p:ext>
            </p:extLst>
          </p:nvPr>
        </p:nvGraphicFramePr>
        <p:xfrm>
          <a:off x="3589361" y="1173707"/>
          <a:ext cx="3592559" cy="5349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pic>
        <p:nvPicPr>
          <p:cNvPr id="20" name="Picture 19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9" y="98721"/>
            <a:ext cx="1143001" cy="958006"/>
          </a:xfrm>
          <a:prstGeom prst="rect">
            <a:avLst/>
          </a:prstGeom>
        </p:spPr>
      </p:pic>
      <p:pic>
        <p:nvPicPr>
          <p:cNvPr id="21" name="Picture 10" descr="ILO logo.jpg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978" y="158624"/>
            <a:ext cx="1089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98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436" y="153865"/>
            <a:ext cx="10515600" cy="66278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/>
              <a:t>     Supporting </a:t>
            </a:r>
            <a:r>
              <a:rPr lang="en-US" sz="2800" b="1" dirty="0" smtClean="0"/>
              <a:t>Dev.</a:t>
            </a:r>
            <a:r>
              <a:rPr lang="en-US" sz="2800" b="1" dirty="0" smtClean="0"/>
              <a:t> </a:t>
            </a:r>
            <a:r>
              <a:rPr lang="en-US" sz="2800" b="1" dirty="0" smtClean="0"/>
              <a:t>of National Programming for Youth </a:t>
            </a:r>
            <a:r>
              <a:rPr lang="en-US" sz="2800" b="1" dirty="0"/>
              <a:t>a</a:t>
            </a:r>
            <a:r>
              <a:rPr lang="en-US" sz="2800" b="1" dirty="0" smtClean="0"/>
              <a:t>nd Women:</a:t>
            </a:r>
            <a:br>
              <a:rPr lang="en-US" sz="2800" b="1" dirty="0" smtClean="0"/>
            </a:br>
            <a:r>
              <a:rPr lang="en-US" sz="2800" b="1" dirty="0" smtClean="0"/>
              <a:t>      </a:t>
            </a:r>
            <a:r>
              <a:rPr lang="en-US" sz="2800" b="1" i="1" dirty="0" smtClean="0"/>
              <a:t>How it has worked</a:t>
            </a:r>
            <a:endParaRPr lang="en-US" sz="2800" b="1" i="1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39450212"/>
              </p:ext>
            </p:extLst>
          </p:nvPr>
        </p:nvGraphicFramePr>
        <p:xfrm>
          <a:off x="797436" y="1348353"/>
          <a:ext cx="4100028" cy="5050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13903" y="816645"/>
            <a:ext cx="3044125" cy="313932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WED ASSESSMENTS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Technical Assistance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Wide Stakeholder involvement BUT Government on the Driving Seat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County Consultations and Support for Action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Some of the ILO Tools and approaches institutionalized 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 rot="10800000">
            <a:off x="4726982" y="2216256"/>
            <a:ext cx="1117164" cy="7542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4726982" y="4921277"/>
            <a:ext cx="1117164" cy="8795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055236" y="4645556"/>
            <a:ext cx="3002792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Good Practice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Technical Assistance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Wide Stakeholder participation But Government on the Driving Seat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900822" y="2593404"/>
            <a:ext cx="2156859" cy="37856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Coordination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Comprehensive Results Framework and M&amp;E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Links to existing and new interventions</a:t>
            </a:r>
            <a:endParaRPr lang="en-US" sz="2000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252488" y="3130658"/>
            <a:ext cx="6483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9252488" y="3655017"/>
            <a:ext cx="6483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9252488" y="4101885"/>
            <a:ext cx="6483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9252488" y="4622309"/>
            <a:ext cx="728408" cy="232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143530" cy="95570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16700" y="-20355"/>
            <a:ext cx="1090165" cy="83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4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490" y="365125"/>
            <a:ext cx="9843898" cy="1026947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r>
              <a:rPr lang="en-US" sz="3600" b="1" dirty="0" smtClean="0">
                <a:latin typeface="+mn-lt"/>
              </a:rPr>
              <a:t>Outcome 3: Sustainability mechanisms for </a:t>
            </a:r>
            <a:br>
              <a:rPr lang="en-US" sz="3600" b="1" dirty="0" smtClean="0">
                <a:latin typeface="+mn-lt"/>
              </a:rPr>
            </a:br>
            <a:r>
              <a:rPr lang="en-US" sz="3600" b="1" dirty="0" smtClean="0">
                <a:latin typeface="+mn-lt"/>
              </a:rPr>
              <a:t>WED approaches and tools </a:t>
            </a:r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392072"/>
            <a:ext cx="5157787" cy="4797591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Trainers </a:t>
            </a:r>
            <a:r>
              <a:rPr lang="en-US" dirty="0" smtClean="0"/>
              <a:t>networks and Trainer Accreditation system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Institutionalizing the tools</a:t>
            </a:r>
          </a:p>
          <a:p>
            <a:pPr lvl="1"/>
            <a:r>
              <a:rPr lang="en-US" dirty="0" smtClean="0"/>
              <a:t>Working with national partners </a:t>
            </a:r>
          </a:p>
          <a:p>
            <a:pPr lvl="1"/>
            <a:r>
              <a:rPr lang="en-US" dirty="0" smtClean="0"/>
              <a:t>Working with partners with a mandate for SME development 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57" y="2361063"/>
            <a:ext cx="3945412" cy="341194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9" y="98721"/>
            <a:ext cx="1143001" cy="958006"/>
          </a:xfrm>
          <a:prstGeom prst="rect">
            <a:avLst/>
          </a:prstGeom>
        </p:spPr>
      </p:pic>
      <p:pic>
        <p:nvPicPr>
          <p:cNvPr id="8" name="Picture 10" descr="ILO logo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4978" y="158624"/>
            <a:ext cx="1089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510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and Impacts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833938"/>
          </a:xfrm>
          <a:ln/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dirty="0" smtClean="0"/>
              <a:t>74 accredited trainers and BDS providers</a:t>
            </a:r>
          </a:p>
          <a:p>
            <a:r>
              <a:rPr lang="en-US" dirty="0" smtClean="0"/>
              <a:t>Three network of accredited trainers and BDS providers</a:t>
            </a:r>
          </a:p>
          <a:p>
            <a:r>
              <a:rPr lang="en-US" dirty="0" smtClean="0"/>
              <a:t>+15 national, NGO and private sector partners </a:t>
            </a:r>
          </a:p>
          <a:p>
            <a:r>
              <a:rPr lang="en-US" dirty="0" smtClean="0"/>
              <a:t>+3000 women reached with training, 30% in rural and 40% Young women</a:t>
            </a:r>
          </a:p>
          <a:p>
            <a:r>
              <a:rPr lang="en-US" dirty="0" smtClean="0"/>
              <a:t>Jobs created – 2.4 jobs created per enterprise (2014)</a:t>
            </a:r>
          </a:p>
          <a:p>
            <a:r>
              <a:rPr lang="en-US" dirty="0" smtClean="0"/>
              <a:t>Commitments by over 10 national partners to support women entrepreneurship development</a:t>
            </a:r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1857375"/>
            <a:ext cx="5181600" cy="4833938"/>
          </a:xfrm>
          <a:scene3d>
            <a:camera prst="isometricOffAxis2Lef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Engendered </a:t>
            </a:r>
            <a:r>
              <a:rPr lang="en-US" dirty="0"/>
              <a:t>MSME policy in Uganda</a:t>
            </a:r>
          </a:p>
          <a:p>
            <a:r>
              <a:rPr lang="en-US" dirty="0"/>
              <a:t>Action Plan in Uganda and Tanzania</a:t>
            </a:r>
          </a:p>
          <a:p>
            <a:r>
              <a:rPr lang="en-US" dirty="0"/>
              <a:t>Women Economic Empowerment Strategy and Implementation Plan in Kenya</a:t>
            </a:r>
          </a:p>
          <a:p>
            <a:r>
              <a:rPr lang="en-US" dirty="0"/>
              <a:t>Private Sector Commitments to local procurement – at least 6 companies in Kenya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55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 </a:t>
            </a:r>
            <a:r>
              <a:rPr lang="en-US" dirty="0" smtClean="0"/>
              <a:t>and how </a:t>
            </a:r>
            <a:r>
              <a:rPr lang="en-US" dirty="0" smtClean="0"/>
              <a:t>overcame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8072747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7964057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849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964315" y="96982"/>
            <a:ext cx="8229600" cy="1143000"/>
          </a:xfrm>
        </p:spPr>
        <p:txBody>
          <a:bodyPr/>
          <a:lstStyle/>
          <a:p>
            <a:r>
              <a:rPr lang="en-US" altLang="en-US" b="1" dirty="0" smtClean="0"/>
              <a:t>Lessons/Recommendations</a:t>
            </a:r>
            <a:endParaRPr lang="en-US" altLang="en-US" b="1" dirty="0" smtClean="0"/>
          </a:p>
        </p:txBody>
      </p:sp>
      <p:pic>
        <p:nvPicPr>
          <p:cNvPr id="1024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5" y="154242"/>
            <a:ext cx="1295400" cy="108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ILO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389" y="199971"/>
            <a:ext cx="1089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eform 4"/>
          <p:cNvSpPr>
            <a:spLocks/>
          </p:cNvSpPr>
          <p:nvPr/>
        </p:nvSpPr>
        <p:spPr bwMode="auto">
          <a:xfrm>
            <a:off x="6563421" y="2641883"/>
            <a:ext cx="3754437" cy="276999"/>
          </a:xfrm>
          <a:custGeom>
            <a:avLst/>
            <a:gdLst>
              <a:gd name="T0" fmla="*/ 0 w 2365"/>
              <a:gd name="T1" fmla="*/ 448 h 448"/>
              <a:gd name="T2" fmla="*/ 349 w 2365"/>
              <a:gd name="T3" fmla="*/ 0 h 448"/>
              <a:gd name="T4" fmla="*/ 2365 w 2365"/>
              <a:gd name="T5" fmla="*/ 0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5" h="448">
                <a:moveTo>
                  <a:pt x="0" y="448"/>
                </a:moveTo>
                <a:lnTo>
                  <a:pt x="349" y="0"/>
                </a:lnTo>
                <a:lnTo>
                  <a:pt x="2365" y="0"/>
                </a:lnTo>
              </a:path>
            </a:pathLst>
          </a:custGeom>
          <a:ln>
            <a:headEnd type="none" w="med" len="lg"/>
            <a:tailEnd type="none" w="med" len="med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1775520" y="3974182"/>
            <a:ext cx="3275012" cy="0"/>
          </a:xfrm>
          <a:prstGeom prst="line">
            <a:avLst/>
          </a:prstGeom>
          <a:ln>
            <a:headEnd type="none" w="med" len="lg"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 flipH="1">
            <a:off x="1775521" y="2641883"/>
            <a:ext cx="3754437" cy="276999"/>
          </a:xfrm>
          <a:custGeom>
            <a:avLst/>
            <a:gdLst>
              <a:gd name="T0" fmla="*/ 0 w 2365"/>
              <a:gd name="T1" fmla="*/ 448 h 448"/>
              <a:gd name="T2" fmla="*/ 349 w 2365"/>
              <a:gd name="T3" fmla="*/ 0 h 448"/>
              <a:gd name="T4" fmla="*/ 2365 w 2365"/>
              <a:gd name="T5" fmla="*/ 0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5" h="448">
                <a:moveTo>
                  <a:pt x="0" y="448"/>
                </a:moveTo>
                <a:lnTo>
                  <a:pt x="349" y="0"/>
                </a:lnTo>
                <a:lnTo>
                  <a:pt x="2365" y="0"/>
                </a:lnTo>
              </a:path>
            </a:pathLst>
          </a:custGeom>
          <a:ln>
            <a:headEnd type="none" w="med" len="lg"/>
            <a:tailEnd type="none" w="med" len="med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4" name="Freeform 7"/>
          <p:cNvSpPr>
            <a:spLocks/>
          </p:cNvSpPr>
          <p:nvPr/>
        </p:nvSpPr>
        <p:spPr bwMode="auto">
          <a:xfrm flipV="1">
            <a:off x="6563421" y="5023133"/>
            <a:ext cx="3754437" cy="276999"/>
          </a:xfrm>
          <a:custGeom>
            <a:avLst/>
            <a:gdLst>
              <a:gd name="T0" fmla="*/ 0 w 2365"/>
              <a:gd name="T1" fmla="*/ 448 h 448"/>
              <a:gd name="T2" fmla="*/ 349 w 2365"/>
              <a:gd name="T3" fmla="*/ 0 h 448"/>
              <a:gd name="T4" fmla="*/ 2365 w 2365"/>
              <a:gd name="T5" fmla="*/ 0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5" h="448">
                <a:moveTo>
                  <a:pt x="0" y="448"/>
                </a:moveTo>
                <a:lnTo>
                  <a:pt x="349" y="0"/>
                </a:lnTo>
                <a:lnTo>
                  <a:pt x="2365" y="0"/>
                </a:lnTo>
              </a:path>
            </a:pathLst>
          </a:custGeom>
          <a:ln>
            <a:headEnd type="none" w="med" len="lg"/>
            <a:tailEnd type="none" w="med" len="med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flipH="1" flipV="1">
            <a:off x="1775521" y="5023133"/>
            <a:ext cx="3754437" cy="276999"/>
          </a:xfrm>
          <a:custGeom>
            <a:avLst/>
            <a:gdLst>
              <a:gd name="T0" fmla="*/ 0 w 2365"/>
              <a:gd name="T1" fmla="*/ 448 h 448"/>
              <a:gd name="T2" fmla="*/ 349 w 2365"/>
              <a:gd name="T3" fmla="*/ 0 h 448"/>
              <a:gd name="T4" fmla="*/ 2365 w 2365"/>
              <a:gd name="T5" fmla="*/ 0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5" h="448">
                <a:moveTo>
                  <a:pt x="0" y="448"/>
                </a:moveTo>
                <a:lnTo>
                  <a:pt x="349" y="0"/>
                </a:lnTo>
                <a:lnTo>
                  <a:pt x="2365" y="0"/>
                </a:lnTo>
              </a:path>
            </a:pathLst>
          </a:custGeom>
          <a:ln>
            <a:headEnd type="none" w="med" len="lg"/>
            <a:tailEnd type="none" w="med" len="med"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6" name="Line 9"/>
          <p:cNvSpPr>
            <a:spLocks noChangeShapeType="1"/>
          </p:cNvSpPr>
          <p:nvPr/>
        </p:nvSpPr>
        <p:spPr bwMode="auto">
          <a:xfrm>
            <a:off x="7042845" y="3974182"/>
            <a:ext cx="3275012" cy="0"/>
          </a:xfrm>
          <a:prstGeom prst="line">
            <a:avLst/>
          </a:prstGeom>
          <a:ln>
            <a:headEnd type="none" w="med" len="lg"/>
            <a:tailEnd/>
          </a:ln>
          <a:ex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1828777" y="1263586"/>
            <a:ext cx="2963862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  <a:latin typeface="Candara" pitchFamily="34" charset="0"/>
              </a:rPr>
              <a:t>Integrates Business Development Services – access to finance , BDS, technologies, Markets</a:t>
            </a:r>
            <a:endParaRPr lang="en-GB" sz="1700" dirty="0">
              <a:solidFill>
                <a:srgbClr val="000000"/>
              </a:solidFill>
              <a:latin typeface="Candara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7042846" y="1295912"/>
            <a:ext cx="3265487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700" dirty="0" smtClean="0">
                <a:solidFill>
                  <a:srgbClr val="000000"/>
                </a:solidFill>
                <a:latin typeface="Candara" pitchFamily="34" charset="0"/>
              </a:rPr>
              <a:t>Exit </a:t>
            </a:r>
            <a:r>
              <a:rPr lang="en-GB" sz="1700" dirty="0">
                <a:solidFill>
                  <a:srgbClr val="000000"/>
                </a:solidFill>
                <a:latin typeface="Candara" pitchFamily="34" charset="0"/>
              </a:rPr>
              <a:t>/accreditation strategy </a:t>
            </a:r>
            <a:r>
              <a:rPr lang="en-GB" sz="1700" dirty="0" err="1" smtClean="0">
                <a:solidFill>
                  <a:srgbClr val="000000"/>
                </a:solidFill>
                <a:latin typeface="Candara" pitchFamily="34" charset="0"/>
              </a:rPr>
              <a:t>strategy</a:t>
            </a:r>
            <a:r>
              <a:rPr lang="en-GB" sz="1700" dirty="0" smtClean="0">
                <a:solidFill>
                  <a:srgbClr val="000000"/>
                </a:solidFill>
                <a:latin typeface="Candara" pitchFamily="34" charset="0"/>
              </a:rPr>
              <a:t> in design in </a:t>
            </a:r>
            <a:r>
              <a:rPr lang="en-GB" sz="1700" dirty="0">
                <a:solidFill>
                  <a:srgbClr val="000000"/>
                </a:solidFill>
                <a:latin typeface="Candara" pitchFamily="34" charset="0"/>
              </a:rPr>
              <a:t>order to ensure sustainability </a:t>
            </a:r>
            <a:r>
              <a:rPr lang="en-GB" sz="1700" dirty="0" smtClean="0">
                <a:solidFill>
                  <a:srgbClr val="000000"/>
                </a:solidFill>
                <a:latin typeface="Candara" pitchFamily="34" charset="0"/>
              </a:rPr>
              <a:t>of tools and approaches</a:t>
            </a:r>
            <a:endParaRPr lang="en-GB" sz="1700" dirty="0">
              <a:solidFill>
                <a:srgbClr val="000000"/>
              </a:solidFill>
              <a:latin typeface="Candara" pitchFamily="34" charset="0"/>
            </a:endParaRP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1828777" y="2900966"/>
            <a:ext cx="2963862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 smtClean="0">
                <a:solidFill>
                  <a:srgbClr val="000000"/>
                </a:solidFill>
                <a:latin typeface="Candara" pitchFamily="34" charset="0"/>
              </a:rPr>
              <a:t>Leveraging on partners - National Partners, Partners with a mandate for SME, Private Sector Partnerships</a:t>
            </a:r>
            <a:endParaRPr lang="en-GB" sz="1600" dirty="0">
              <a:solidFill>
                <a:srgbClr val="000000"/>
              </a:solidFill>
              <a:latin typeface="Candara" pitchFamily="34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/>
        </p:nvSpPr>
        <p:spPr bwMode="auto">
          <a:xfrm>
            <a:off x="5086927" y="3326912"/>
            <a:ext cx="2111493" cy="1186815"/>
          </a:xfrm>
          <a:prstGeom prst="hexagon">
            <a:avLst>
              <a:gd name="adj" fmla="val 29819"/>
              <a:gd name="vf" fmla="val 115470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FFFF"/>
                </a:solidFill>
                <a:latin typeface="Times New Roman" pitchFamily="18" charset="0"/>
              </a:rPr>
              <a:t>Lessons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FFFFFF"/>
                </a:solidFill>
                <a:latin typeface="Times New Roman" pitchFamily="18" charset="0"/>
              </a:rPr>
              <a:t>Learnt </a:t>
            </a:r>
            <a:endParaRPr lang="en-US" sz="28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48930" y="4226733"/>
            <a:ext cx="39054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dirty="0">
                <a:solidFill>
                  <a:srgbClr val="000000"/>
                </a:solidFill>
                <a:latin typeface="Candara" pitchFamily="34" charset="0"/>
              </a:rPr>
              <a:t>C</a:t>
            </a:r>
            <a:r>
              <a:rPr lang="en-GB" sz="1600" dirty="0" smtClean="0">
                <a:solidFill>
                  <a:srgbClr val="000000"/>
                </a:solidFill>
                <a:latin typeface="Candara" pitchFamily="34" charset="0"/>
              </a:rPr>
              <a:t>onscious efforts made to ensure that changes made at the micro level cascade to the macro or policy level</a:t>
            </a:r>
            <a:endParaRPr lang="en-GB" sz="1600" dirty="0">
              <a:solidFill>
                <a:srgbClr val="000000"/>
              </a:solidFill>
              <a:latin typeface="Candar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83097" y="2773853"/>
            <a:ext cx="2825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Targeting/Affirmative </a:t>
            </a:r>
            <a:r>
              <a:rPr lang="en-US" dirty="0" err="1" smtClean="0"/>
              <a:t>programmes</a:t>
            </a:r>
            <a:r>
              <a:rPr lang="en-US" dirty="0" smtClean="0"/>
              <a:t> – Gender, Rural, youth, </a:t>
            </a:r>
            <a:r>
              <a:rPr lang="en-US" dirty="0" err="1" smtClean="0"/>
              <a:t>HiV</a:t>
            </a:r>
            <a:r>
              <a:rPr lang="en-US" dirty="0" smtClean="0"/>
              <a:t>/Aids affected,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88155" y="4171893"/>
            <a:ext cx="2951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helps to have longer term projects for greater impact and outreach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58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sz="6000" dirty="0" smtClean="0"/>
          </a:p>
          <a:p>
            <a:pPr marL="0" indent="0" algn="ctr">
              <a:buNone/>
            </a:pPr>
            <a:r>
              <a:rPr lang="en-US" sz="6000" dirty="0" smtClean="0"/>
              <a:t>Thank you!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095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6441</TotalTime>
  <Words>829</Words>
  <Application>Microsoft Office PowerPoint</Application>
  <PresentationFormat>Widescreen</PresentationFormat>
  <Paragraphs>152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(Headings)</vt:lpstr>
      <vt:lpstr>Calibri Light</vt:lpstr>
      <vt:lpstr>Candara</vt:lpstr>
      <vt:lpstr>Courier New</vt:lpstr>
      <vt:lpstr>Times New Roman</vt:lpstr>
      <vt:lpstr>Office Theme</vt:lpstr>
      <vt:lpstr>Advancing Women Economic Empowerment: Lessons from Kenya</vt:lpstr>
      <vt:lpstr>Characteristics of a Young African Woman Entrepreneur</vt:lpstr>
      <vt:lpstr>On the Other hand….Growing Opportunities</vt:lpstr>
      <vt:lpstr>PowerPoint Presentation</vt:lpstr>
      <vt:lpstr>What Intervention? </vt:lpstr>
      <vt:lpstr>PowerPoint Presentation</vt:lpstr>
      <vt:lpstr>  Examples : Integrated BDS and Partnerships</vt:lpstr>
      <vt:lpstr>PowerPoint Presentation</vt:lpstr>
      <vt:lpstr> Outcome 2: Support for review of policies  and development of national programmes </vt:lpstr>
      <vt:lpstr>     Supporting Dev. of National Programming for Youth and Women:       How it has worked</vt:lpstr>
      <vt:lpstr> Outcome 3: Sustainability mechanisms for  WED approaches and tools  </vt:lpstr>
      <vt:lpstr>Outcomes and Impacts</vt:lpstr>
      <vt:lpstr>Challenge and how overcame</vt:lpstr>
      <vt:lpstr>Lessons/Recommendations</vt:lpstr>
      <vt:lpstr>PowerPoint Presentation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Women Economic Empowerment-Lessons from Kenya</dc:title>
  <dc:creator>user</dc:creator>
  <cp:lastModifiedBy>user</cp:lastModifiedBy>
  <cp:revision>57</cp:revision>
  <dcterms:created xsi:type="dcterms:W3CDTF">2015-07-15T19:31:58Z</dcterms:created>
  <dcterms:modified xsi:type="dcterms:W3CDTF">2015-07-21T07:06:15Z</dcterms:modified>
</cp:coreProperties>
</file>