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287" r:id="rId2"/>
    <p:sldId id="270" r:id="rId3"/>
    <p:sldId id="272" r:id="rId4"/>
    <p:sldId id="271" r:id="rId5"/>
    <p:sldId id="277" r:id="rId6"/>
    <p:sldId id="278" r:id="rId7"/>
    <p:sldId id="279" r:id="rId8"/>
    <p:sldId id="280" r:id="rId9"/>
    <p:sldId id="281" r:id="rId10"/>
    <p:sldId id="282" r:id="rId11"/>
    <p:sldId id="288" r:id="rId12"/>
    <p:sldId id="283" r:id="rId13"/>
    <p:sldId id="284" r:id="rId14"/>
    <p:sldId id="285" r:id="rId15"/>
    <p:sldId id="286"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2" d="100"/>
          <a:sy n="62" d="100"/>
        </p:scale>
        <p:origin x="-159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8CE81C-1614-438B-AEBA-AADEA9519587}"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ZW"/>
        </a:p>
      </dgm:t>
    </dgm:pt>
    <dgm:pt modelId="{59D87CC3-2E83-4F36-B4CF-32D1AD52B93A}">
      <dgm:prSet phldrT="[Text]" custT="1"/>
      <dgm:spPr/>
      <dgm:t>
        <a:bodyPr/>
        <a:lstStyle/>
        <a:p>
          <a:r>
            <a:rPr lang="en-ZW" sz="1600" b="1" dirty="0" smtClean="0">
              <a:latin typeface="Georgia" pitchFamily="18" charset="0"/>
            </a:rPr>
            <a:t>Income</a:t>
          </a:r>
        </a:p>
        <a:p>
          <a:r>
            <a:rPr lang="en-ZW" sz="1600" b="1" dirty="0" smtClean="0">
              <a:latin typeface="Georgia" pitchFamily="18" charset="0"/>
            </a:rPr>
            <a:t>Jobs</a:t>
          </a:r>
          <a:endParaRPr lang="en-ZW" sz="1600" b="1" dirty="0">
            <a:latin typeface="Georgia" pitchFamily="18" charset="0"/>
          </a:endParaRPr>
        </a:p>
      </dgm:t>
    </dgm:pt>
    <dgm:pt modelId="{DED94350-43AA-44B7-8374-B3A424CF5AA2}" type="parTrans" cxnId="{AEFCCF54-AEFB-4D9D-A273-F15600ED8122}">
      <dgm:prSet/>
      <dgm:spPr/>
      <dgm:t>
        <a:bodyPr/>
        <a:lstStyle/>
        <a:p>
          <a:endParaRPr lang="en-ZW"/>
        </a:p>
      </dgm:t>
    </dgm:pt>
    <dgm:pt modelId="{E4694E52-7CC4-4929-99D1-F17D011B76B6}" type="sibTrans" cxnId="{AEFCCF54-AEFB-4D9D-A273-F15600ED8122}">
      <dgm:prSet/>
      <dgm:spPr/>
      <dgm:t>
        <a:bodyPr/>
        <a:lstStyle/>
        <a:p>
          <a:endParaRPr lang="en-ZW"/>
        </a:p>
      </dgm:t>
    </dgm:pt>
    <dgm:pt modelId="{952A83F0-914B-4E3D-89F6-C04EDC2E31DE}">
      <dgm:prSet phldrT="[Text]" custT="1"/>
      <dgm:spPr/>
      <dgm:t>
        <a:bodyPr/>
        <a:lstStyle/>
        <a:p>
          <a:r>
            <a:rPr lang="en-ZW" sz="1800" b="0" dirty="0">
              <a:latin typeface="Georgia" pitchFamily="18" charset="0"/>
            </a:rPr>
            <a:t>35% start ups </a:t>
          </a:r>
        </a:p>
      </dgm:t>
    </dgm:pt>
    <dgm:pt modelId="{5A5258AA-5EF0-4F87-90CB-F872E27768C2}" type="parTrans" cxnId="{BCADDC5C-CA21-4662-9206-5A1FB78C4635}">
      <dgm:prSet/>
      <dgm:spPr/>
      <dgm:t>
        <a:bodyPr/>
        <a:lstStyle/>
        <a:p>
          <a:endParaRPr lang="en-ZW"/>
        </a:p>
      </dgm:t>
    </dgm:pt>
    <dgm:pt modelId="{D0BA9049-C445-41CD-9D01-19DD34A92F96}" type="sibTrans" cxnId="{BCADDC5C-CA21-4662-9206-5A1FB78C4635}">
      <dgm:prSet/>
      <dgm:spPr/>
      <dgm:t>
        <a:bodyPr/>
        <a:lstStyle/>
        <a:p>
          <a:endParaRPr lang="en-ZW"/>
        </a:p>
      </dgm:t>
    </dgm:pt>
    <dgm:pt modelId="{0BD9D108-FF8E-4906-9541-38A6FCA068C5}">
      <dgm:prSet phldrT="[Text]" custT="1"/>
      <dgm:spPr/>
      <dgm:t>
        <a:bodyPr/>
        <a:lstStyle/>
        <a:p>
          <a:r>
            <a:rPr lang="en-ZW" sz="1600" dirty="0" smtClean="0">
              <a:latin typeface="Georgia" pitchFamily="18" charset="0"/>
            </a:rPr>
            <a:t>17,000</a:t>
          </a:r>
        </a:p>
        <a:p>
          <a:r>
            <a:rPr lang="en-ZW" sz="1600" dirty="0" err="1" smtClean="0">
              <a:latin typeface="Georgia" pitchFamily="18" charset="0"/>
            </a:rPr>
            <a:t>Entrepre</a:t>
          </a:r>
          <a:r>
            <a:rPr lang="en-ZW" sz="1600" dirty="0" smtClean="0">
              <a:latin typeface="Georgia" pitchFamily="18" charset="0"/>
            </a:rPr>
            <a:t>-</a:t>
          </a:r>
        </a:p>
        <a:p>
          <a:r>
            <a:rPr lang="en-ZW" sz="1600" dirty="0" err="1" smtClean="0">
              <a:latin typeface="Georgia" pitchFamily="18" charset="0"/>
            </a:rPr>
            <a:t>neurship</a:t>
          </a:r>
          <a:r>
            <a:rPr lang="en-ZW" sz="1600" dirty="0" smtClean="0">
              <a:latin typeface="Georgia" pitchFamily="18" charset="0"/>
            </a:rPr>
            <a:t> </a:t>
          </a:r>
          <a:endParaRPr lang="en-ZW" sz="1600" dirty="0">
            <a:latin typeface="Georgia" pitchFamily="18" charset="0"/>
          </a:endParaRPr>
        </a:p>
      </dgm:t>
    </dgm:pt>
    <dgm:pt modelId="{D98E3E4A-7CAC-483E-9089-DBC607CB4F1E}" type="parTrans" cxnId="{7555CD1C-6DDF-41ED-B273-7B916FF5E79F}">
      <dgm:prSet/>
      <dgm:spPr/>
      <dgm:t>
        <a:bodyPr/>
        <a:lstStyle/>
        <a:p>
          <a:endParaRPr lang="en-ZW"/>
        </a:p>
      </dgm:t>
    </dgm:pt>
    <dgm:pt modelId="{84FD38BA-1C85-4978-B3A8-FE13C31CF140}" type="sibTrans" cxnId="{7555CD1C-6DDF-41ED-B273-7B916FF5E79F}">
      <dgm:prSet/>
      <dgm:spPr/>
      <dgm:t>
        <a:bodyPr/>
        <a:lstStyle/>
        <a:p>
          <a:endParaRPr lang="en-ZW"/>
        </a:p>
      </dgm:t>
    </dgm:pt>
    <dgm:pt modelId="{C2A2F339-22DE-48B5-B121-3398B7882E55}">
      <dgm:prSet phldrT="[Text]" custT="1"/>
      <dgm:spPr/>
      <dgm:t>
        <a:bodyPr/>
        <a:lstStyle/>
        <a:p>
          <a:r>
            <a:rPr lang="en-ZW" sz="1600" b="1" dirty="0" smtClean="0">
              <a:latin typeface="Georgia" pitchFamily="18" charset="0"/>
            </a:rPr>
            <a:t>Access to  Finance </a:t>
          </a:r>
          <a:endParaRPr lang="en-ZW" sz="1600" b="1" dirty="0">
            <a:latin typeface="Georgia" pitchFamily="18" charset="0"/>
          </a:endParaRPr>
        </a:p>
      </dgm:t>
    </dgm:pt>
    <dgm:pt modelId="{13DF5C8C-1285-49BA-9B91-F7AA7E9E2AA2}" type="parTrans" cxnId="{64A2E6D0-0F8F-4A91-BFE0-D1FCB4B9B304}">
      <dgm:prSet/>
      <dgm:spPr/>
      <dgm:t>
        <a:bodyPr/>
        <a:lstStyle/>
        <a:p>
          <a:endParaRPr lang="en-ZW"/>
        </a:p>
      </dgm:t>
    </dgm:pt>
    <dgm:pt modelId="{4CD82452-8B45-4B9D-9ABD-175837323DC3}" type="sibTrans" cxnId="{64A2E6D0-0F8F-4A91-BFE0-D1FCB4B9B304}">
      <dgm:prSet/>
      <dgm:spPr/>
      <dgm:t>
        <a:bodyPr/>
        <a:lstStyle/>
        <a:p>
          <a:endParaRPr lang="en-ZW"/>
        </a:p>
      </dgm:t>
    </dgm:pt>
    <dgm:pt modelId="{9542F7FA-9C44-470E-AB2D-F2A37DF357DB}">
      <dgm:prSet phldrT="[Text]" custT="1"/>
      <dgm:spPr/>
      <dgm:t>
        <a:bodyPr/>
        <a:lstStyle/>
        <a:p>
          <a:r>
            <a:rPr lang="en-ZW" sz="1600" dirty="0">
              <a:latin typeface="Georgia" pitchFamily="18" charset="0"/>
            </a:rPr>
            <a:t>50</a:t>
          </a:r>
          <a:r>
            <a:rPr lang="en-ZW" sz="1600" dirty="0" smtClean="0">
              <a:latin typeface="Georgia" pitchFamily="18" charset="0"/>
            </a:rPr>
            <a:t>% accessing </a:t>
          </a:r>
          <a:r>
            <a:rPr lang="en-ZW" sz="1600" dirty="0">
              <a:latin typeface="Georgia" pitchFamily="18" charset="0"/>
            </a:rPr>
            <a:t>financial services</a:t>
          </a:r>
        </a:p>
      </dgm:t>
    </dgm:pt>
    <dgm:pt modelId="{6C44C66F-07A8-499C-BA6F-5EAE2A346E8F}" type="parTrans" cxnId="{85CE29A1-C9FC-4018-A6C8-CFAA2022C95A}">
      <dgm:prSet/>
      <dgm:spPr/>
      <dgm:t>
        <a:bodyPr/>
        <a:lstStyle/>
        <a:p>
          <a:endParaRPr lang="en-ZW"/>
        </a:p>
      </dgm:t>
    </dgm:pt>
    <dgm:pt modelId="{13DE67E2-3546-46A0-A9B4-DE854CCA3AAB}" type="sibTrans" cxnId="{85CE29A1-C9FC-4018-A6C8-CFAA2022C95A}">
      <dgm:prSet/>
      <dgm:spPr/>
      <dgm:t>
        <a:bodyPr/>
        <a:lstStyle/>
        <a:p>
          <a:endParaRPr lang="en-ZW"/>
        </a:p>
      </dgm:t>
    </dgm:pt>
    <dgm:pt modelId="{56C98901-201D-400F-948C-EC0045829457}">
      <dgm:prSet phldrT="[Text]" custT="1"/>
      <dgm:spPr/>
      <dgm:t>
        <a:bodyPr/>
        <a:lstStyle/>
        <a:p>
          <a:r>
            <a:rPr lang="en-ZW" sz="1600" dirty="0">
              <a:latin typeface="Georgia" pitchFamily="18" charset="0"/>
            </a:rPr>
            <a:t>9,960 Financial Literacy training</a:t>
          </a:r>
        </a:p>
      </dgm:t>
    </dgm:pt>
    <dgm:pt modelId="{6D9B25FA-2693-4D90-A4D9-8B29D8B00285}" type="parTrans" cxnId="{89D959EA-712D-48BA-8F59-6384B5F5135C}">
      <dgm:prSet/>
      <dgm:spPr/>
      <dgm:t>
        <a:bodyPr/>
        <a:lstStyle/>
        <a:p>
          <a:endParaRPr lang="en-ZW"/>
        </a:p>
      </dgm:t>
    </dgm:pt>
    <dgm:pt modelId="{3BC9248E-6AB0-4086-AF3D-E326CAE85D35}" type="sibTrans" cxnId="{89D959EA-712D-48BA-8F59-6384B5F5135C}">
      <dgm:prSet/>
      <dgm:spPr/>
      <dgm:t>
        <a:bodyPr/>
        <a:lstStyle/>
        <a:p>
          <a:endParaRPr lang="en-ZW"/>
        </a:p>
      </dgm:t>
    </dgm:pt>
    <dgm:pt modelId="{A0C1EC00-EBDB-432D-8D87-6D7F17579671}">
      <dgm:prSet phldrT="[Text]" custT="1"/>
      <dgm:spPr/>
      <dgm:t>
        <a:bodyPr/>
        <a:lstStyle/>
        <a:p>
          <a:r>
            <a:rPr lang="en-ZW" sz="1400" b="1" dirty="0">
              <a:latin typeface="Georgia" pitchFamily="18" charset="0"/>
            </a:rPr>
            <a:t>Women </a:t>
          </a:r>
          <a:r>
            <a:rPr lang="en-ZW" sz="1400" b="1" dirty="0" smtClean="0">
              <a:latin typeface="Georgia" pitchFamily="18" charset="0"/>
            </a:rPr>
            <a:t>Economic </a:t>
          </a:r>
          <a:r>
            <a:rPr lang="en-ZW" sz="1400" b="1" dirty="0">
              <a:latin typeface="Georgia" pitchFamily="18" charset="0"/>
            </a:rPr>
            <a:t>Empowerment</a:t>
          </a:r>
        </a:p>
      </dgm:t>
    </dgm:pt>
    <dgm:pt modelId="{C4577387-7913-4CA5-B2B8-D90AEBD5E30A}" type="parTrans" cxnId="{6164B26B-4C04-4FBD-B748-167B3A77A22C}">
      <dgm:prSet/>
      <dgm:spPr/>
      <dgm:t>
        <a:bodyPr/>
        <a:lstStyle/>
        <a:p>
          <a:endParaRPr lang="en-ZW"/>
        </a:p>
      </dgm:t>
    </dgm:pt>
    <dgm:pt modelId="{B2C1BD76-2599-4DDD-A229-6B63F0EF7F70}" type="sibTrans" cxnId="{6164B26B-4C04-4FBD-B748-167B3A77A22C}">
      <dgm:prSet/>
      <dgm:spPr/>
      <dgm:t>
        <a:bodyPr/>
        <a:lstStyle/>
        <a:p>
          <a:endParaRPr lang="en-ZW"/>
        </a:p>
      </dgm:t>
    </dgm:pt>
    <dgm:pt modelId="{F7493360-67E7-4F46-9DAC-A857F84DE422}">
      <dgm:prSet phldrT="[Text]" custT="1"/>
      <dgm:spPr/>
      <dgm:t>
        <a:bodyPr/>
        <a:lstStyle/>
        <a:p>
          <a:r>
            <a:rPr lang="en-ZW" sz="1600" dirty="0">
              <a:latin typeface="Georgia" pitchFamily="18" charset="0"/>
            </a:rPr>
            <a:t>60% </a:t>
          </a:r>
          <a:r>
            <a:rPr lang="en-ZW" sz="1600" dirty="0" smtClean="0">
              <a:latin typeface="Georgia" pitchFamily="18" charset="0"/>
            </a:rPr>
            <a:t>Females </a:t>
          </a:r>
          <a:endParaRPr lang="en-ZW" sz="1600" dirty="0">
            <a:latin typeface="Georgia" pitchFamily="18" charset="0"/>
          </a:endParaRPr>
        </a:p>
      </dgm:t>
    </dgm:pt>
    <dgm:pt modelId="{5E2E2FDC-1D88-4C25-AF6F-443B5BAF1399}" type="parTrans" cxnId="{345E0DF9-4D02-4400-B1B6-17485A93759C}">
      <dgm:prSet/>
      <dgm:spPr/>
      <dgm:t>
        <a:bodyPr/>
        <a:lstStyle/>
        <a:p>
          <a:endParaRPr lang="en-ZW"/>
        </a:p>
      </dgm:t>
    </dgm:pt>
    <dgm:pt modelId="{1747DB8A-0324-4F6E-9877-569096C58A26}" type="sibTrans" cxnId="{345E0DF9-4D02-4400-B1B6-17485A93759C}">
      <dgm:prSet/>
      <dgm:spPr/>
      <dgm:t>
        <a:bodyPr/>
        <a:lstStyle/>
        <a:p>
          <a:endParaRPr lang="en-ZW"/>
        </a:p>
      </dgm:t>
    </dgm:pt>
    <dgm:pt modelId="{D252E925-DB99-4737-86C5-93E6D231F827}">
      <dgm:prSet phldrT="[Text]" custT="1"/>
      <dgm:spPr/>
      <dgm:t>
        <a:bodyPr/>
        <a:lstStyle/>
        <a:p>
          <a:r>
            <a:rPr lang="en-ZW" sz="1600" dirty="0">
              <a:latin typeface="Georgia" pitchFamily="18" charset="0"/>
            </a:rPr>
            <a:t>80 % Partner gender </a:t>
          </a:r>
          <a:r>
            <a:rPr lang="en-ZW" sz="1600" dirty="0" smtClean="0">
              <a:latin typeface="Georgia" pitchFamily="18" charset="0"/>
            </a:rPr>
            <a:t>main- streamed </a:t>
          </a:r>
          <a:endParaRPr lang="en-ZW" sz="1600" dirty="0">
            <a:latin typeface="Georgia" pitchFamily="18" charset="0"/>
          </a:endParaRPr>
        </a:p>
      </dgm:t>
    </dgm:pt>
    <dgm:pt modelId="{87C65CE5-1C3A-49A1-AB5E-3E377769C7B7}" type="parTrans" cxnId="{E7E6D2DD-8E2F-48EF-9BF0-C4DE2092EC32}">
      <dgm:prSet/>
      <dgm:spPr/>
      <dgm:t>
        <a:bodyPr/>
        <a:lstStyle/>
        <a:p>
          <a:endParaRPr lang="en-ZW"/>
        </a:p>
      </dgm:t>
    </dgm:pt>
    <dgm:pt modelId="{46156C05-517B-41AE-B851-EBC466A3F74D}" type="sibTrans" cxnId="{E7E6D2DD-8E2F-48EF-9BF0-C4DE2092EC32}">
      <dgm:prSet/>
      <dgm:spPr/>
      <dgm:t>
        <a:bodyPr/>
        <a:lstStyle/>
        <a:p>
          <a:endParaRPr lang="en-ZW"/>
        </a:p>
      </dgm:t>
    </dgm:pt>
    <dgm:pt modelId="{982129D1-CEDF-410B-AE19-7586DD14FCD5}">
      <dgm:prSet custT="1"/>
      <dgm:spPr/>
      <dgm:t>
        <a:bodyPr/>
        <a:lstStyle/>
        <a:p>
          <a:r>
            <a:rPr lang="en-ZW" sz="1600" dirty="0">
              <a:latin typeface="Georgia" pitchFamily="18" charset="0"/>
            </a:rPr>
            <a:t>40 % </a:t>
          </a:r>
          <a:r>
            <a:rPr lang="en-ZW" sz="1600" dirty="0" smtClean="0">
              <a:latin typeface="Georgia" pitchFamily="18" charset="0"/>
            </a:rPr>
            <a:t>intern-ships </a:t>
          </a:r>
          <a:endParaRPr lang="en-ZW" sz="1600" dirty="0">
            <a:latin typeface="Georgia" pitchFamily="18" charset="0"/>
          </a:endParaRPr>
        </a:p>
      </dgm:t>
    </dgm:pt>
    <dgm:pt modelId="{4F128B35-AB58-4459-BA49-1B4C638045B6}" type="parTrans" cxnId="{FF071BF1-067C-415F-A525-E2DFA16F6117}">
      <dgm:prSet/>
      <dgm:spPr/>
      <dgm:t>
        <a:bodyPr/>
        <a:lstStyle/>
        <a:p>
          <a:endParaRPr lang="en-ZW"/>
        </a:p>
      </dgm:t>
    </dgm:pt>
    <dgm:pt modelId="{FF353DD0-345B-46D5-9548-17E9365B3CD1}" type="sibTrans" cxnId="{FF071BF1-067C-415F-A525-E2DFA16F6117}">
      <dgm:prSet/>
      <dgm:spPr/>
      <dgm:t>
        <a:bodyPr/>
        <a:lstStyle/>
        <a:p>
          <a:endParaRPr lang="en-ZW"/>
        </a:p>
      </dgm:t>
    </dgm:pt>
    <dgm:pt modelId="{FC0B8F4D-0FBD-4E3E-8484-C0FFC008D07B}">
      <dgm:prSet custT="1"/>
      <dgm:spPr/>
      <dgm:t>
        <a:bodyPr/>
        <a:lstStyle/>
        <a:p>
          <a:endParaRPr lang="en-ZW" sz="1600" b="1" dirty="0" smtClean="0">
            <a:latin typeface="Georgia" pitchFamily="18" charset="0"/>
          </a:endParaRPr>
        </a:p>
        <a:p>
          <a:r>
            <a:rPr lang="en-ZW" sz="1600" b="1" dirty="0" smtClean="0">
              <a:latin typeface="Georgia" pitchFamily="18" charset="0"/>
            </a:rPr>
            <a:t>Income</a:t>
          </a:r>
        </a:p>
        <a:p>
          <a:r>
            <a:rPr lang="en-ZW" sz="1600" b="1" dirty="0" smtClean="0">
              <a:latin typeface="Georgia" pitchFamily="18" charset="0"/>
            </a:rPr>
            <a:t>Jobs</a:t>
          </a:r>
          <a:endParaRPr lang="en-ZW" sz="1600" b="1" dirty="0">
            <a:latin typeface="Georgia" pitchFamily="18" charset="0"/>
          </a:endParaRPr>
        </a:p>
      </dgm:t>
    </dgm:pt>
    <dgm:pt modelId="{B4E327B8-46BB-4127-ADAA-2169E1E23702}" type="parTrans" cxnId="{49F317E2-B9C5-4185-BB78-04E76B8C4D13}">
      <dgm:prSet/>
      <dgm:spPr/>
      <dgm:t>
        <a:bodyPr/>
        <a:lstStyle/>
        <a:p>
          <a:endParaRPr lang="en-ZW"/>
        </a:p>
      </dgm:t>
    </dgm:pt>
    <dgm:pt modelId="{9A10E261-7CFA-4EA3-B554-F952EA1230A5}" type="sibTrans" cxnId="{49F317E2-B9C5-4185-BB78-04E76B8C4D13}">
      <dgm:prSet/>
      <dgm:spPr/>
      <dgm:t>
        <a:bodyPr/>
        <a:lstStyle/>
        <a:p>
          <a:endParaRPr lang="en-ZW"/>
        </a:p>
      </dgm:t>
    </dgm:pt>
    <dgm:pt modelId="{A994AC2C-E60C-4FB2-BD39-5356754449DD}">
      <dgm:prSet custT="1"/>
      <dgm:spPr/>
      <dgm:t>
        <a:bodyPr/>
        <a:lstStyle/>
        <a:p>
          <a:r>
            <a:rPr lang="en-ZW" sz="1600" dirty="0">
              <a:latin typeface="Georgia" pitchFamily="18" charset="0"/>
            </a:rPr>
            <a:t>5,500 Life skills training</a:t>
          </a:r>
        </a:p>
      </dgm:t>
    </dgm:pt>
    <dgm:pt modelId="{F1E0AD2B-B06E-4696-9AA3-1A2B7F8EB5B0}" type="parTrans" cxnId="{D8576A8F-5FE7-48DF-8F3C-2DFDC241A53B}">
      <dgm:prSet/>
      <dgm:spPr/>
      <dgm:t>
        <a:bodyPr/>
        <a:lstStyle/>
        <a:p>
          <a:endParaRPr lang="en-ZW"/>
        </a:p>
      </dgm:t>
    </dgm:pt>
    <dgm:pt modelId="{C7915BDB-15DB-4486-8376-622E5D430118}" type="sibTrans" cxnId="{D8576A8F-5FE7-48DF-8F3C-2DFDC241A53B}">
      <dgm:prSet/>
      <dgm:spPr/>
      <dgm:t>
        <a:bodyPr/>
        <a:lstStyle/>
        <a:p>
          <a:endParaRPr lang="en-ZW"/>
        </a:p>
      </dgm:t>
    </dgm:pt>
    <dgm:pt modelId="{DC0A4165-FC2D-4CA7-9B41-5F3E8C2112BD}" type="pres">
      <dgm:prSet presAssocID="{C18CE81C-1614-438B-AEBA-AADEA9519587}" presName="theList" presStyleCnt="0">
        <dgm:presLayoutVars>
          <dgm:dir/>
          <dgm:animLvl val="lvl"/>
          <dgm:resizeHandles val="exact"/>
        </dgm:presLayoutVars>
      </dgm:prSet>
      <dgm:spPr/>
      <dgm:t>
        <a:bodyPr/>
        <a:lstStyle/>
        <a:p>
          <a:endParaRPr lang="en-ZW"/>
        </a:p>
      </dgm:t>
    </dgm:pt>
    <dgm:pt modelId="{8157CD35-8B73-4D19-B7E6-8EDF32B3EDA4}" type="pres">
      <dgm:prSet presAssocID="{59D87CC3-2E83-4F36-B4CF-32D1AD52B93A}" presName="compNode" presStyleCnt="0"/>
      <dgm:spPr/>
    </dgm:pt>
    <dgm:pt modelId="{66C440E8-3AAA-4B12-BF0A-A41BEDF8945C}" type="pres">
      <dgm:prSet presAssocID="{59D87CC3-2E83-4F36-B4CF-32D1AD52B93A}" presName="aNode" presStyleLbl="bgShp" presStyleIdx="0" presStyleCnt="4" custScaleX="368397"/>
      <dgm:spPr>
        <a:prstGeom prst="upArrow">
          <a:avLst/>
        </a:prstGeom>
      </dgm:spPr>
      <dgm:t>
        <a:bodyPr/>
        <a:lstStyle/>
        <a:p>
          <a:endParaRPr lang="en-ZW"/>
        </a:p>
      </dgm:t>
    </dgm:pt>
    <dgm:pt modelId="{C108030B-74C6-4794-9633-73B870F92F66}" type="pres">
      <dgm:prSet presAssocID="{59D87CC3-2E83-4F36-B4CF-32D1AD52B93A}" presName="textNode" presStyleLbl="bgShp" presStyleIdx="0" presStyleCnt="4"/>
      <dgm:spPr>
        <a:prstGeom prst="upArrow">
          <a:avLst/>
        </a:prstGeom>
      </dgm:spPr>
      <dgm:t>
        <a:bodyPr/>
        <a:lstStyle/>
        <a:p>
          <a:endParaRPr lang="en-ZW"/>
        </a:p>
      </dgm:t>
    </dgm:pt>
    <dgm:pt modelId="{539AFBE5-6246-46EA-ADF7-20BF6EDC37BA}" type="pres">
      <dgm:prSet presAssocID="{59D87CC3-2E83-4F36-B4CF-32D1AD52B93A}" presName="compChildNode" presStyleCnt="0"/>
      <dgm:spPr/>
    </dgm:pt>
    <dgm:pt modelId="{2C237281-F4C9-4F24-B072-7528CD8C3955}" type="pres">
      <dgm:prSet presAssocID="{59D87CC3-2E83-4F36-B4CF-32D1AD52B93A}" presName="theInnerList" presStyleCnt="0"/>
      <dgm:spPr/>
    </dgm:pt>
    <dgm:pt modelId="{FD7DBE3D-DAE0-4850-BCAE-30E3AB44B469}" type="pres">
      <dgm:prSet presAssocID="{952A83F0-914B-4E3D-89F6-C04EDC2E31DE}" presName="childNode" presStyleLbl="node1" presStyleIdx="0" presStyleCnt="8" custScaleX="461256">
        <dgm:presLayoutVars>
          <dgm:bulletEnabled val="1"/>
        </dgm:presLayoutVars>
      </dgm:prSet>
      <dgm:spPr>
        <a:prstGeom prst="upArrow">
          <a:avLst/>
        </a:prstGeom>
      </dgm:spPr>
      <dgm:t>
        <a:bodyPr/>
        <a:lstStyle/>
        <a:p>
          <a:endParaRPr lang="en-ZW"/>
        </a:p>
      </dgm:t>
    </dgm:pt>
    <dgm:pt modelId="{4E7CDF61-F16A-4169-9A92-7BD2D515BE24}" type="pres">
      <dgm:prSet presAssocID="{952A83F0-914B-4E3D-89F6-C04EDC2E31DE}" presName="aSpace2" presStyleCnt="0"/>
      <dgm:spPr/>
    </dgm:pt>
    <dgm:pt modelId="{3B5F4F51-AA7F-48B5-AA4D-05D42C071724}" type="pres">
      <dgm:prSet presAssocID="{0BD9D108-FF8E-4906-9541-38A6FCA068C5}" presName="childNode" presStyleLbl="node1" presStyleIdx="1" presStyleCnt="8" custScaleX="427303">
        <dgm:presLayoutVars>
          <dgm:bulletEnabled val="1"/>
        </dgm:presLayoutVars>
      </dgm:prSet>
      <dgm:spPr>
        <a:prstGeom prst="upArrow">
          <a:avLst/>
        </a:prstGeom>
      </dgm:spPr>
      <dgm:t>
        <a:bodyPr/>
        <a:lstStyle/>
        <a:p>
          <a:endParaRPr lang="en-ZW"/>
        </a:p>
      </dgm:t>
    </dgm:pt>
    <dgm:pt modelId="{0E6B03A2-0535-4F4C-956D-563CD6F86A65}" type="pres">
      <dgm:prSet presAssocID="{59D87CC3-2E83-4F36-B4CF-32D1AD52B93A}" presName="aSpace" presStyleCnt="0"/>
      <dgm:spPr/>
    </dgm:pt>
    <dgm:pt modelId="{700432A8-0720-4B83-9C70-35DEB8F477ED}" type="pres">
      <dgm:prSet presAssocID="{C2A2F339-22DE-48B5-B121-3398B7882E55}" presName="compNode" presStyleCnt="0"/>
      <dgm:spPr/>
    </dgm:pt>
    <dgm:pt modelId="{5EB3A3ED-0CB5-402D-A111-0DEDA4E3E0B7}" type="pres">
      <dgm:prSet presAssocID="{C2A2F339-22DE-48B5-B121-3398B7882E55}" presName="aNode" presStyleLbl="bgShp" presStyleIdx="1" presStyleCnt="4" custScaleX="357864" custLinFactNeighborX="9531"/>
      <dgm:spPr>
        <a:prstGeom prst="upArrow">
          <a:avLst/>
        </a:prstGeom>
      </dgm:spPr>
      <dgm:t>
        <a:bodyPr/>
        <a:lstStyle/>
        <a:p>
          <a:endParaRPr lang="en-ZW"/>
        </a:p>
      </dgm:t>
    </dgm:pt>
    <dgm:pt modelId="{6D0DD5FB-27F6-424B-9F4D-2FC3EFB5025C}" type="pres">
      <dgm:prSet presAssocID="{C2A2F339-22DE-48B5-B121-3398B7882E55}" presName="textNode" presStyleLbl="bgShp" presStyleIdx="1" presStyleCnt="4"/>
      <dgm:spPr>
        <a:prstGeom prst="upArrow">
          <a:avLst/>
        </a:prstGeom>
      </dgm:spPr>
      <dgm:t>
        <a:bodyPr/>
        <a:lstStyle/>
        <a:p>
          <a:endParaRPr lang="en-ZW"/>
        </a:p>
      </dgm:t>
    </dgm:pt>
    <dgm:pt modelId="{CF23C2F5-5309-48D2-B897-D8A9B1019307}" type="pres">
      <dgm:prSet presAssocID="{C2A2F339-22DE-48B5-B121-3398B7882E55}" presName="compChildNode" presStyleCnt="0"/>
      <dgm:spPr/>
    </dgm:pt>
    <dgm:pt modelId="{80885184-678D-41D4-9A40-AF5E1DC915FC}" type="pres">
      <dgm:prSet presAssocID="{C2A2F339-22DE-48B5-B121-3398B7882E55}" presName="theInnerList" presStyleCnt="0"/>
      <dgm:spPr/>
    </dgm:pt>
    <dgm:pt modelId="{68077932-BF24-493F-B912-DFF8F498B24D}" type="pres">
      <dgm:prSet presAssocID="{9542F7FA-9C44-470E-AB2D-F2A37DF357DB}" presName="childNode" presStyleLbl="node1" presStyleIdx="2" presStyleCnt="8" custScaleX="453029">
        <dgm:presLayoutVars>
          <dgm:bulletEnabled val="1"/>
        </dgm:presLayoutVars>
      </dgm:prSet>
      <dgm:spPr>
        <a:prstGeom prst="upArrow">
          <a:avLst/>
        </a:prstGeom>
      </dgm:spPr>
      <dgm:t>
        <a:bodyPr/>
        <a:lstStyle/>
        <a:p>
          <a:endParaRPr lang="en-ZW"/>
        </a:p>
      </dgm:t>
    </dgm:pt>
    <dgm:pt modelId="{B9D13890-C59E-4768-990F-1914F79F11F8}" type="pres">
      <dgm:prSet presAssocID="{9542F7FA-9C44-470E-AB2D-F2A37DF357DB}" presName="aSpace2" presStyleCnt="0"/>
      <dgm:spPr/>
    </dgm:pt>
    <dgm:pt modelId="{73D5634B-E8DF-4753-81E7-CBDA858C8C69}" type="pres">
      <dgm:prSet presAssocID="{56C98901-201D-400F-948C-EC0045829457}" presName="childNode" presStyleLbl="node1" presStyleIdx="3" presStyleCnt="8" custScaleX="452720">
        <dgm:presLayoutVars>
          <dgm:bulletEnabled val="1"/>
        </dgm:presLayoutVars>
      </dgm:prSet>
      <dgm:spPr>
        <a:prstGeom prst="upArrow">
          <a:avLst/>
        </a:prstGeom>
      </dgm:spPr>
      <dgm:t>
        <a:bodyPr/>
        <a:lstStyle/>
        <a:p>
          <a:endParaRPr lang="en-ZW"/>
        </a:p>
      </dgm:t>
    </dgm:pt>
    <dgm:pt modelId="{7658FCC8-B8DE-4ED2-9324-06FA96B88174}" type="pres">
      <dgm:prSet presAssocID="{C2A2F339-22DE-48B5-B121-3398B7882E55}" presName="aSpace" presStyleCnt="0"/>
      <dgm:spPr/>
    </dgm:pt>
    <dgm:pt modelId="{BBDDD4DF-6521-4148-85B9-D6D452141F05}" type="pres">
      <dgm:prSet presAssocID="{FC0B8F4D-0FBD-4E3E-8484-C0FFC008D07B}" presName="compNode" presStyleCnt="0"/>
      <dgm:spPr/>
    </dgm:pt>
    <dgm:pt modelId="{7A01F994-2ADC-476F-9FAF-4DE02A61DFE6}" type="pres">
      <dgm:prSet presAssocID="{FC0B8F4D-0FBD-4E3E-8484-C0FFC008D07B}" presName="aNode" presStyleLbl="bgShp" presStyleIdx="2" presStyleCnt="4" custScaleX="391721"/>
      <dgm:spPr>
        <a:prstGeom prst="upArrow">
          <a:avLst/>
        </a:prstGeom>
      </dgm:spPr>
      <dgm:t>
        <a:bodyPr/>
        <a:lstStyle/>
        <a:p>
          <a:endParaRPr lang="en-ZW"/>
        </a:p>
      </dgm:t>
    </dgm:pt>
    <dgm:pt modelId="{67A61AF7-9898-4FF9-8ED9-B6E5CFE5629D}" type="pres">
      <dgm:prSet presAssocID="{FC0B8F4D-0FBD-4E3E-8484-C0FFC008D07B}" presName="textNode" presStyleLbl="bgShp" presStyleIdx="2" presStyleCnt="4"/>
      <dgm:spPr/>
      <dgm:t>
        <a:bodyPr/>
        <a:lstStyle/>
        <a:p>
          <a:endParaRPr lang="en-ZW"/>
        </a:p>
      </dgm:t>
    </dgm:pt>
    <dgm:pt modelId="{2514FF46-3402-422B-BADC-57D82078AE3B}" type="pres">
      <dgm:prSet presAssocID="{FC0B8F4D-0FBD-4E3E-8484-C0FFC008D07B}" presName="compChildNode" presStyleCnt="0"/>
      <dgm:spPr/>
    </dgm:pt>
    <dgm:pt modelId="{7D3A4CF4-E41D-423E-80EC-E451B1084970}" type="pres">
      <dgm:prSet presAssocID="{FC0B8F4D-0FBD-4E3E-8484-C0FFC008D07B}" presName="theInnerList" presStyleCnt="0"/>
      <dgm:spPr/>
    </dgm:pt>
    <dgm:pt modelId="{BD39144D-9B6F-4AFC-9448-9C42E00A65FA}" type="pres">
      <dgm:prSet presAssocID="{982129D1-CEDF-410B-AE19-7586DD14FCD5}" presName="childNode" presStyleLbl="node1" presStyleIdx="4" presStyleCnt="8" custScaleX="381733">
        <dgm:presLayoutVars>
          <dgm:bulletEnabled val="1"/>
        </dgm:presLayoutVars>
      </dgm:prSet>
      <dgm:spPr>
        <a:prstGeom prst="upArrow">
          <a:avLst/>
        </a:prstGeom>
      </dgm:spPr>
      <dgm:t>
        <a:bodyPr/>
        <a:lstStyle/>
        <a:p>
          <a:endParaRPr lang="en-ZW"/>
        </a:p>
      </dgm:t>
    </dgm:pt>
    <dgm:pt modelId="{AB524680-A52A-43D3-A30B-944CEDEDD4BC}" type="pres">
      <dgm:prSet presAssocID="{982129D1-CEDF-410B-AE19-7586DD14FCD5}" presName="aSpace2" presStyleCnt="0"/>
      <dgm:spPr/>
    </dgm:pt>
    <dgm:pt modelId="{5F9BC6E1-D52C-4C91-A0C7-CE34F2AA2FDF}" type="pres">
      <dgm:prSet presAssocID="{A994AC2C-E60C-4FB2-BD39-5356754449DD}" presName="childNode" presStyleLbl="node1" presStyleIdx="5" presStyleCnt="8" custScaleX="416861">
        <dgm:presLayoutVars>
          <dgm:bulletEnabled val="1"/>
        </dgm:presLayoutVars>
      </dgm:prSet>
      <dgm:spPr>
        <a:prstGeom prst="upArrow">
          <a:avLst/>
        </a:prstGeom>
      </dgm:spPr>
      <dgm:t>
        <a:bodyPr/>
        <a:lstStyle/>
        <a:p>
          <a:endParaRPr lang="en-ZW"/>
        </a:p>
      </dgm:t>
    </dgm:pt>
    <dgm:pt modelId="{5CD928B8-C1C4-49A8-B703-E475BA973A30}" type="pres">
      <dgm:prSet presAssocID="{FC0B8F4D-0FBD-4E3E-8484-C0FFC008D07B}" presName="aSpace" presStyleCnt="0"/>
      <dgm:spPr/>
    </dgm:pt>
    <dgm:pt modelId="{25FF0F83-D23C-4D58-92BF-FFB8EBCEB89E}" type="pres">
      <dgm:prSet presAssocID="{A0C1EC00-EBDB-432D-8D87-6D7F17579671}" presName="compNode" presStyleCnt="0"/>
      <dgm:spPr/>
    </dgm:pt>
    <dgm:pt modelId="{7F617686-0741-496B-A24F-1D2678AC6DCE}" type="pres">
      <dgm:prSet presAssocID="{A0C1EC00-EBDB-432D-8D87-6D7F17579671}" presName="aNode" presStyleLbl="bgShp" presStyleIdx="3" presStyleCnt="4" custScaleX="344334"/>
      <dgm:spPr>
        <a:prstGeom prst="upArrow">
          <a:avLst/>
        </a:prstGeom>
      </dgm:spPr>
      <dgm:t>
        <a:bodyPr/>
        <a:lstStyle/>
        <a:p>
          <a:endParaRPr lang="en-ZW"/>
        </a:p>
      </dgm:t>
    </dgm:pt>
    <dgm:pt modelId="{84775611-D869-483A-AA6D-5BEA3CD5E89F}" type="pres">
      <dgm:prSet presAssocID="{A0C1EC00-EBDB-432D-8D87-6D7F17579671}" presName="textNode" presStyleLbl="bgShp" presStyleIdx="3" presStyleCnt="4"/>
      <dgm:spPr>
        <a:prstGeom prst="upArrow">
          <a:avLst/>
        </a:prstGeom>
      </dgm:spPr>
      <dgm:t>
        <a:bodyPr/>
        <a:lstStyle/>
        <a:p>
          <a:endParaRPr lang="en-ZW"/>
        </a:p>
      </dgm:t>
    </dgm:pt>
    <dgm:pt modelId="{E563A62D-0DF7-4826-B970-72F0AA95C388}" type="pres">
      <dgm:prSet presAssocID="{A0C1EC00-EBDB-432D-8D87-6D7F17579671}" presName="compChildNode" presStyleCnt="0"/>
      <dgm:spPr/>
    </dgm:pt>
    <dgm:pt modelId="{BFC5692F-1212-4AD4-BAA0-D1EF3DFB27DC}" type="pres">
      <dgm:prSet presAssocID="{A0C1EC00-EBDB-432D-8D87-6D7F17579671}" presName="theInnerList" presStyleCnt="0"/>
      <dgm:spPr/>
    </dgm:pt>
    <dgm:pt modelId="{989F75DA-7F75-42F0-A0C4-422D60C23F6A}" type="pres">
      <dgm:prSet presAssocID="{F7493360-67E7-4F46-9DAC-A857F84DE422}" presName="childNode" presStyleLbl="node1" presStyleIdx="6" presStyleCnt="8" custScaleX="398737">
        <dgm:presLayoutVars>
          <dgm:bulletEnabled val="1"/>
        </dgm:presLayoutVars>
      </dgm:prSet>
      <dgm:spPr>
        <a:prstGeom prst="upArrow">
          <a:avLst/>
        </a:prstGeom>
      </dgm:spPr>
      <dgm:t>
        <a:bodyPr/>
        <a:lstStyle/>
        <a:p>
          <a:endParaRPr lang="en-ZW"/>
        </a:p>
      </dgm:t>
    </dgm:pt>
    <dgm:pt modelId="{0C9B99E5-105C-4093-9E76-0E6D8FC77149}" type="pres">
      <dgm:prSet presAssocID="{F7493360-67E7-4F46-9DAC-A857F84DE422}" presName="aSpace2" presStyleCnt="0"/>
      <dgm:spPr/>
    </dgm:pt>
    <dgm:pt modelId="{4129E506-B83E-47ED-A053-822CF4F1F9BF}" type="pres">
      <dgm:prSet presAssocID="{D252E925-DB99-4737-86C5-93E6D231F827}" presName="childNode" presStyleLbl="node1" presStyleIdx="7" presStyleCnt="8" custScaleX="431611">
        <dgm:presLayoutVars>
          <dgm:bulletEnabled val="1"/>
        </dgm:presLayoutVars>
      </dgm:prSet>
      <dgm:spPr>
        <a:prstGeom prst="upArrow">
          <a:avLst/>
        </a:prstGeom>
      </dgm:spPr>
      <dgm:t>
        <a:bodyPr/>
        <a:lstStyle/>
        <a:p>
          <a:endParaRPr lang="en-ZW"/>
        </a:p>
      </dgm:t>
    </dgm:pt>
  </dgm:ptLst>
  <dgm:cxnLst>
    <dgm:cxn modelId="{B6353FC8-DA04-46C8-BC4C-B972EE0C53F7}" type="presOf" srcId="{C18CE81C-1614-438B-AEBA-AADEA9519587}" destId="{DC0A4165-FC2D-4CA7-9B41-5F3E8C2112BD}" srcOrd="0" destOrd="0" presId="urn:microsoft.com/office/officeart/2005/8/layout/lProcess2"/>
    <dgm:cxn modelId="{52D8EE14-9030-4FBC-ACC6-A0B2B7EDE0C2}" type="presOf" srcId="{982129D1-CEDF-410B-AE19-7586DD14FCD5}" destId="{BD39144D-9B6F-4AFC-9448-9C42E00A65FA}" srcOrd="0" destOrd="0" presId="urn:microsoft.com/office/officeart/2005/8/layout/lProcess2"/>
    <dgm:cxn modelId="{64A2E6D0-0F8F-4A91-BFE0-D1FCB4B9B304}" srcId="{C18CE81C-1614-438B-AEBA-AADEA9519587}" destId="{C2A2F339-22DE-48B5-B121-3398B7882E55}" srcOrd="1" destOrd="0" parTransId="{13DF5C8C-1285-49BA-9B91-F7AA7E9E2AA2}" sibTransId="{4CD82452-8B45-4B9D-9ABD-175837323DC3}"/>
    <dgm:cxn modelId="{85CE29A1-C9FC-4018-A6C8-CFAA2022C95A}" srcId="{C2A2F339-22DE-48B5-B121-3398B7882E55}" destId="{9542F7FA-9C44-470E-AB2D-F2A37DF357DB}" srcOrd="0" destOrd="0" parTransId="{6C44C66F-07A8-499C-BA6F-5EAE2A346E8F}" sibTransId="{13DE67E2-3546-46A0-A9B4-DE854CCA3AAB}"/>
    <dgm:cxn modelId="{8D175657-F075-4937-97D3-406C5252518A}" type="presOf" srcId="{9542F7FA-9C44-470E-AB2D-F2A37DF357DB}" destId="{68077932-BF24-493F-B912-DFF8F498B24D}" srcOrd="0" destOrd="0" presId="urn:microsoft.com/office/officeart/2005/8/layout/lProcess2"/>
    <dgm:cxn modelId="{AEFCCF54-AEFB-4D9D-A273-F15600ED8122}" srcId="{C18CE81C-1614-438B-AEBA-AADEA9519587}" destId="{59D87CC3-2E83-4F36-B4CF-32D1AD52B93A}" srcOrd="0" destOrd="0" parTransId="{DED94350-43AA-44B7-8374-B3A424CF5AA2}" sibTransId="{E4694E52-7CC4-4929-99D1-F17D011B76B6}"/>
    <dgm:cxn modelId="{E7E6D2DD-8E2F-48EF-9BF0-C4DE2092EC32}" srcId="{A0C1EC00-EBDB-432D-8D87-6D7F17579671}" destId="{D252E925-DB99-4737-86C5-93E6D231F827}" srcOrd="1" destOrd="0" parTransId="{87C65CE5-1C3A-49A1-AB5E-3E377769C7B7}" sibTransId="{46156C05-517B-41AE-B851-EBC466A3F74D}"/>
    <dgm:cxn modelId="{DE9EACB8-E662-433C-8698-C5DCFE7772A0}" type="presOf" srcId="{0BD9D108-FF8E-4906-9541-38A6FCA068C5}" destId="{3B5F4F51-AA7F-48B5-AA4D-05D42C071724}" srcOrd="0" destOrd="0" presId="urn:microsoft.com/office/officeart/2005/8/layout/lProcess2"/>
    <dgm:cxn modelId="{D8576A8F-5FE7-48DF-8F3C-2DFDC241A53B}" srcId="{FC0B8F4D-0FBD-4E3E-8484-C0FFC008D07B}" destId="{A994AC2C-E60C-4FB2-BD39-5356754449DD}" srcOrd="1" destOrd="0" parTransId="{F1E0AD2B-B06E-4696-9AA3-1A2B7F8EB5B0}" sibTransId="{C7915BDB-15DB-4486-8376-622E5D430118}"/>
    <dgm:cxn modelId="{7267AF07-5DDA-432F-84A1-FBF606F44183}" type="presOf" srcId="{A0C1EC00-EBDB-432D-8D87-6D7F17579671}" destId="{84775611-D869-483A-AA6D-5BEA3CD5E89F}" srcOrd="1" destOrd="0" presId="urn:microsoft.com/office/officeart/2005/8/layout/lProcess2"/>
    <dgm:cxn modelId="{49F317E2-B9C5-4185-BB78-04E76B8C4D13}" srcId="{C18CE81C-1614-438B-AEBA-AADEA9519587}" destId="{FC0B8F4D-0FBD-4E3E-8484-C0FFC008D07B}" srcOrd="2" destOrd="0" parTransId="{B4E327B8-46BB-4127-ADAA-2169E1E23702}" sibTransId="{9A10E261-7CFA-4EA3-B554-F952EA1230A5}"/>
    <dgm:cxn modelId="{064AB658-9AC2-4391-B9CA-C3FEA47FB848}" type="presOf" srcId="{D252E925-DB99-4737-86C5-93E6D231F827}" destId="{4129E506-B83E-47ED-A053-822CF4F1F9BF}" srcOrd="0" destOrd="0" presId="urn:microsoft.com/office/officeart/2005/8/layout/lProcess2"/>
    <dgm:cxn modelId="{323ED49A-B829-4943-875B-31E07814D029}" type="presOf" srcId="{C2A2F339-22DE-48B5-B121-3398B7882E55}" destId="{6D0DD5FB-27F6-424B-9F4D-2FC3EFB5025C}" srcOrd="1" destOrd="0" presId="urn:microsoft.com/office/officeart/2005/8/layout/lProcess2"/>
    <dgm:cxn modelId="{DD51D1C8-3738-4A91-8CFC-BCCCC26FBA9D}" type="presOf" srcId="{A0C1EC00-EBDB-432D-8D87-6D7F17579671}" destId="{7F617686-0741-496B-A24F-1D2678AC6DCE}" srcOrd="0" destOrd="0" presId="urn:microsoft.com/office/officeart/2005/8/layout/lProcess2"/>
    <dgm:cxn modelId="{BCADDC5C-CA21-4662-9206-5A1FB78C4635}" srcId="{59D87CC3-2E83-4F36-B4CF-32D1AD52B93A}" destId="{952A83F0-914B-4E3D-89F6-C04EDC2E31DE}" srcOrd="0" destOrd="0" parTransId="{5A5258AA-5EF0-4F87-90CB-F872E27768C2}" sibTransId="{D0BA9049-C445-41CD-9D01-19DD34A92F96}"/>
    <dgm:cxn modelId="{89D959EA-712D-48BA-8F59-6384B5F5135C}" srcId="{C2A2F339-22DE-48B5-B121-3398B7882E55}" destId="{56C98901-201D-400F-948C-EC0045829457}" srcOrd="1" destOrd="0" parTransId="{6D9B25FA-2693-4D90-A4D9-8B29D8B00285}" sibTransId="{3BC9248E-6AB0-4086-AF3D-E326CAE85D35}"/>
    <dgm:cxn modelId="{E418484A-1519-41C5-9999-EAFD3DC5F688}" type="presOf" srcId="{F7493360-67E7-4F46-9DAC-A857F84DE422}" destId="{989F75DA-7F75-42F0-A0C4-422D60C23F6A}" srcOrd="0" destOrd="0" presId="urn:microsoft.com/office/officeart/2005/8/layout/lProcess2"/>
    <dgm:cxn modelId="{5383D83E-F0C9-4788-9637-7A2E71F46F05}" type="presOf" srcId="{C2A2F339-22DE-48B5-B121-3398B7882E55}" destId="{5EB3A3ED-0CB5-402D-A111-0DEDA4E3E0B7}" srcOrd="0" destOrd="0" presId="urn:microsoft.com/office/officeart/2005/8/layout/lProcess2"/>
    <dgm:cxn modelId="{7555CD1C-6DDF-41ED-B273-7B916FF5E79F}" srcId="{59D87CC3-2E83-4F36-B4CF-32D1AD52B93A}" destId="{0BD9D108-FF8E-4906-9541-38A6FCA068C5}" srcOrd="1" destOrd="0" parTransId="{D98E3E4A-7CAC-483E-9089-DBC607CB4F1E}" sibTransId="{84FD38BA-1C85-4978-B3A8-FE13C31CF140}"/>
    <dgm:cxn modelId="{6164B26B-4C04-4FBD-B748-167B3A77A22C}" srcId="{C18CE81C-1614-438B-AEBA-AADEA9519587}" destId="{A0C1EC00-EBDB-432D-8D87-6D7F17579671}" srcOrd="3" destOrd="0" parTransId="{C4577387-7913-4CA5-B2B8-D90AEBD5E30A}" sibTransId="{B2C1BD76-2599-4DDD-A229-6B63F0EF7F70}"/>
    <dgm:cxn modelId="{3146FD4D-30C3-4C11-8FD2-02BCD4B56675}" type="presOf" srcId="{FC0B8F4D-0FBD-4E3E-8484-C0FFC008D07B}" destId="{67A61AF7-9898-4FF9-8ED9-B6E5CFE5629D}" srcOrd="1" destOrd="0" presId="urn:microsoft.com/office/officeart/2005/8/layout/lProcess2"/>
    <dgm:cxn modelId="{345E0DF9-4D02-4400-B1B6-17485A93759C}" srcId="{A0C1EC00-EBDB-432D-8D87-6D7F17579671}" destId="{F7493360-67E7-4F46-9DAC-A857F84DE422}" srcOrd="0" destOrd="0" parTransId="{5E2E2FDC-1D88-4C25-AF6F-443B5BAF1399}" sibTransId="{1747DB8A-0324-4F6E-9877-569096C58A26}"/>
    <dgm:cxn modelId="{FE1BD2AA-252D-4357-913C-9788D7B793EF}" type="presOf" srcId="{59D87CC3-2E83-4F36-B4CF-32D1AD52B93A}" destId="{66C440E8-3AAA-4B12-BF0A-A41BEDF8945C}" srcOrd="0" destOrd="0" presId="urn:microsoft.com/office/officeart/2005/8/layout/lProcess2"/>
    <dgm:cxn modelId="{A60DAE49-E7D1-4E7B-B7F9-3B59A721251D}" type="presOf" srcId="{A994AC2C-E60C-4FB2-BD39-5356754449DD}" destId="{5F9BC6E1-D52C-4C91-A0C7-CE34F2AA2FDF}" srcOrd="0" destOrd="0" presId="urn:microsoft.com/office/officeart/2005/8/layout/lProcess2"/>
    <dgm:cxn modelId="{93DB33D5-507D-4C83-BC01-4A03757A9FA7}" type="presOf" srcId="{952A83F0-914B-4E3D-89F6-C04EDC2E31DE}" destId="{FD7DBE3D-DAE0-4850-BCAE-30E3AB44B469}" srcOrd="0" destOrd="0" presId="urn:microsoft.com/office/officeart/2005/8/layout/lProcess2"/>
    <dgm:cxn modelId="{9EA5390B-C29A-44DC-BAEF-3FE5F39CA5E4}" type="presOf" srcId="{FC0B8F4D-0FBD-4E3E-8484-C0FFC008D07B}" destId="{7A01F994-2ADC-476F-9FAF-4DE02A61DFE6}" srcOrd="0" destOrd="0" presId="urn:microsoft.com/office/officeart/2005/8/layout/lProcess2"/>
    <dgm:cxn modelId="{E7ABC77A-6813-441C-A419-CC5A234872A3}" type="presOf" srcId="{56C98901-201D-400F-948C-EC0045829457}" destId="{73D5634B-E8DF-4753-81E7-CBDA858C8C69}" srcOrd="0" destOrd="0" presId="urn:microsoft.com/office/officeart/2005/8/layout/lProcess2"/>
    <dgm:cxn modelId="{C2FFBBD5-226A-4E59-B1E4-574E138381B5}" type="presOf" srcId="{59D87CC3-2E83-4F36-B4CF-32D1AD52B93A}" destId="{C108030B-74C6-4794-9633-73B870F92F66}" srcOrd="1" destOrd="0" presId="urn:microsoft.com/office/officeart/2005/8/layout/lProcess2"/>
    <dgm:cxn modelId="{FF071BF1-067C-415F-A525-E2DFA16F6117}" srcId="{FC0B8F4D-0FBD-4E3E-8484-C0FFC008D07B}" destId="{982129D1-CEDF-410B-AE19-7586DD14FCD5}" srcOrd="0" destOrd="0" parTransId="{4F128B35-AB58-4459-BA49-1B4C638045B6}" sibTransId="{FF353DD0-345B-46D5-9548-17E9365B3CD1}"/>
    <dgm:cxn modelId="{C09C34E1-2E48-40E1-B26C-FE9D53443AC3}" type="presParOf" srcId="{DC0A4165-FC2D-4CA7-9B41-5F3E8C2112BD}" destId="{8157CD35-8B73-4D19-B7E6-8EDF32B3EDA4}" srcOrd="0" destOrd="0" presId="urn:microsoft.com/office/officeart/2005/8/layout/lProcess2"/>
    <dgm:cxn modelId="{680C4B50-8F8F-4B51-9083-9E02715745F2}" type="presParOf" srcId="{8157CD35-8B73-4D19-B7E6-8EDF32B3EDA4}" destId="{66C440E8-3AAA-4B12-BF0A-A41BEDF8945C}" srcOrd="0" destOrd="0" presId="urn:microsoft.com/office/officeart/2005/8/layout/lProcess2"/>
    <dgm:cxn modelId="{1B15946F-398B-4519-8244-87A654CFC68E}" type="presParOf" srcId="{8157CD35-8B73-4D19-B7E6-8EDF32B3EDA4}" destId="{C108030B-74C6-4794-9633-73B870F92F66}" srcOrd="1" destOrd="0" presId="urn:microsoft.com/office/officeart/2005/8/layout/lProcess2"/>
    <dgm:cxn modelId="{2E468AAB-4FA4-487E-9F99-534E75DD8EC6}" type="presParOf" srcId="{8157CD35-8B73-4D19-B7E6-8EDF32B3EDA4}" destId="{539AFBE5-6246-46EA-ADF7-20BF6EDC37BA}" srcOrd="2" destOrd="0" presId="urn:microsoft.com/office/officeart/2005/8/layout/lProcess2"/>
    <dgm:cxn modelId="{5D261247-00C6-4731-A245-A8680DA880EF}" type="presParOf" srcId="{539AFBE5-6246-46EA-ADF7-20BF6EDC37BA}" destId="{2C237281-F4C9-4F24-B072-7528CD8C3955}" srcOrd="0" destOrd="0" presId="urn:microsoft.com/office/officeart/2005/8/layout/lProcess2"/>
    <dgm:cxn modelId="{53D797F7-125E-43FD-82DF-1954BA02527D}" type="presParOf" srcId="{2C237281-F4C9-4F24-B072-7528CD8C3955}" destId="{FD7DBE3D-DAE0-4850-BCAE-30E3AB44B469}" srcOrd="0" destOrd="0" presId="urn:microsoft.com/office/officeart/2005/8/layout/lProcess2"/>
    <dgm:cxn modelId="{0A46EEB7-657C-41E4-AA58-86168E41B9CB}" type="presParOf" srcId="{2C237281-F4C9-4F24-B072-7528CD8C3955}" destId="{4E7CDF61-F16A-4169-9A92-7BD2D515BE24}" srcOrd="1" destOrd="0" presId="urn:microsoft.com/office/officeart/2005/8/layout/lProcess2"/>
    <dgm:cxn modelId="{656CDC3A-06D4-4699-AD0E-0078C1E47C30}" type="presParOf" srcId="{2C237281-F4C9-4F24-B072-7528CD8C3955}" destId="{3B5F4F51-AA7F-48B5-AA4D-05D42C071724}" srcOrd="2" destOrd="0" presId="urn:microsoft.com/office/officeart/2005/8/layout/lProcess2"/>
    <dgm:cxn modelId="{9CC4946D-AA79-4406-A264-6BED008EF181}" type="presParOf" srcId="{DC0A4165-FC2D-4CA7-9B41-5F3E8C2112BD}" destId="{0E6B03A2-0535-4F4C-956D-563CD6F86A65}" srcOrd="1" destOrd="0" presId="urn:microsoft.com/office/officeart/2005/8/layout/lProcess2"/>
    <dgm:cxn modelId="{8C049FAE-0498-451A-BD83-1199E258E087}" type="presParOf" srcId="{DC0A4165-FC2D-4CA7-9B41-5F3E8C2112BD}" destId="{700432A8-0720-4B83-9C70-35DEB8F477ED}" srcOrd="2" destOrd="0" presId="urn:microsoft.com/office/officeart/2005/8/layout/lProcess2"/>
    <dgm:cxn modelId="{05110047-B04E-47AB-8C59-2A8329982068}" type="presParOf" srcId="{700432A8-0720-4B83-9C70-35DEB8F477ED}" destId="{5EB3A3ED-0CB5-402D-A111-0DEDA4E3E0B7}" srcOrd="0" destOrd="0" presId="urn:microsoft.com/office/officeart/2005/8/layout/lProcess2"/>
    <dgm:cxn modelId="{D38C3CBA-9775-4BCF-9ABA-6A807B1A2A2E}" type="presParOf" srcId="{700432A8-0720-4B83-9C70-35DEB8F477ED}" destId="{6D0DD5FB-27F6-424B-9F4D-2FC3EFB5025C}" srcOrd="1" destOrd="0" presId="urn:microsoft.com/office/officeart/2005/8/layout/lProcess2"/>
    <dgm:cxn modelId="{EC8B9FFA-7A1F-4420-9465-C95A053ED659}" type="presParOf" srcId="{700432A8-0720-4B83-9C70-35DEB8F477ED}" destId="{CF23C2F5-5309-48D2-B897-D8A9B1019307}" srcOrd="2" destOrd="0" presId="urn:microsoft.com/office/officeart/2005/8/layout/lProcess2"/>
    <dgm:cxn modelId="{9D58D3E3-47D2-444D-A7F6-D1CF6CC90A98}" type="presParOf" srcId="{CF23C2F5-5309-48D2-B897-D8A9B1019307}" destId="{80885184-678D-41D4-9A40-AF5E1DC915FC}" srcOrd="0" destOrd="0" presId="urn:microsoft.com/office/officeart/2005/8/layout/lProcess2"/>
    <dgm:cxn modelId="{5F970E84-F643-46A0-B568-F8540E63BABD}" type="presParOf" srcId="{80885184-678D-41D4-9A40-AF5E1DC915FC}" destId="{68077932-BF24-493F-B912-DFF8F498B24D}" srcOrd="0" destOrd="0" presId="urn:microsoft.com/office/officeart/2005/8/layout/lProcess2"/>
    <dgm:cxn modelId="{3855B28B-188E-4588-9547-4E4BAF6594AC}" type="presParOf" srcId="{80885184-678D-41D4-9A40-AF5E1DC915FC}" destId="{B9D13890-C59E-4768-990F-1914F79F11F8}" srcOrd="1" destOrd="0" presId="urn:microsoft.com/office/officeart/2005/8/layout/lProcess2"/>
    <dgm:cxn modelId="{B9EDFEDF-4CE2-4DC9-BD04-E7A79717F305}" type="presParOf" srcId="{80885184-678D-41D4-9A40-AF5E1DC915FC}" destId="{73D5634B-E8DF-4753-81E7-CBDA858C8C69}" srcOrd="2" destOrd="0" presId="urn:microsoft.com/office/officeart/2005/8/layout/lProcess2"/>
    <dgm:cxn modelId="{35662D15-FF89-4AC5-933B-11DCCBD7AA6D}" type="presParOf" srcId="{DC0A4165-FC2D-4CA7-9B41-5F3E8C2112BD}" destId="{7658FCC8-B8DE-4ED2-9324-06FA96B88174}" srcOrd="3" destOrd="0" presId="urn:microsoft.com/office/officeart/2005/8/layout/lProcess2"/>
    <dgm:cxn modelId="{190C73BE-7DFF-4F43-9C83-4B6953EB47B8}" type="presParOf" srcId="{DC0A4165-FC2D-4CA7-9B41-5F3E8C2112BD}" destId="{BBDDD4DF-6521-4148-85B9-D6D452141F05}" srcOrd="4" destOrd="0" presId="urn:microsoft.com/office/officeart/2005/8/layout/lProcess2"/>
    <dgm:cxn modelId="{E18528F1-1632-459E-AB27-F5429885101E}" type="presParOf" srcId="{BBDDD4DF-6521-4148-85B9-D6D452141F05}" destId="{7A01F994-2ADC-476F-9FAF-4DE02A61DFE6}" srcOrd="0" destOrd="0" presId="urn:microsoft.com/office/officeart/2005/8/layout/lProcess2"/>
    <dgm:cxn modelId="{34346A40-6628-4FDC-8C91-6695FCEB9552}" type="presParOf" srcId="{BBDDD4DF-6521-4148-85B9-D6D452141F05}" destId="{67A61AF7-9898-4FF9-8ED9-B6E5CFE5629D}" srcOrd="1" destOrd="0" presId="urn:microsoft.com/office/officeart/2005/8/layout/lProcess2"/>
    <dgm:cxn modelId="{9F2C5136-8738-4015-9904-24776C7ECD40}" type="presParOf" srcId="{BBDDD4DF-6521-4148-85B9-D6D452141F05}" destId="{2514FF46-3402-422B-BADC-57D82078AE3B}" srcOrd="2" destOrd="0" presId="urn:microsoft.com/office/officeart/2005/8/layout/lProcess2"/>
    <dgm:cxn modelId="{81F15585-106E-4FFE-9D59-47E11DE9D2F0}" type="presParOf" srcId="{2514FF46-3402-422B-BADC-57D82078AE3B}" destId="{7D3A4CF4-E41D-423E-80EC-E451B1084970}" srcOrd="0" destOrd="0" presId="urn:microsoft.com/office/officeart/2005/8/layout/lProcess2"/>
    <dgm:cxn modelId="{A708C86F-0DEC-4869-A898-3B0BB485AEB1}" type="presParOf" srcId="{7D3A4CF4-E41D-423E-80EC-E451B1084970}" destId="{BD39144D-9B6F-4AFC-9448-9C42E00A65FA}" srcOrd="0" destOrd="0" presId="urn:microsoft.com/office/officeart/2005/8/layout/lProcess2"/>
    <dgm:cxn modelId="{830CCC26-C376-4AEF-8407-2F9E476B300E}" type="presParOf" srcId="{7D3A4CF4-E41D-423E-80EC-E451B1084970}" destId="{AB524680-A52A-43D3-A30B-944CEDEDD4BC}" srcOrd="1" destOrd="0" presId="urn:microsoft.com/office/officeart/2005/8/layout/lProcess2"/>
    <dgm:cxn modelId="{BCCD496D-FA6A-415E-8361-E43807948377}" type="presParOf" srcId="{7D3A4CF4-E41D-423E-80EC-E451B1084970}" destId="{5F9BC6E1-D52C-4C91-A0C7-CE34F2AA2FDF}" srcOrd="2" destOrd="0" presId="urn:microsoft.com/office/officeart/2005/8/layout/lProcess2"/>
    <dgm:cxn modelId="{95D09546-8D01-4036-88A4-260AF494185A}" type="presParOf" srcId="{DC0A4165-FC2D-4CA7-9B41-5F3E8C2112BD}" destId="{5CD928B8-C1C4-49A8-B703-E475BA973A30}" srcOrd="5" destOrd="0" presId="urn:microsoft.com/office/officeart/2005/8/layout/lProcess2"/>
    <dgm:cxn modelId="{C592D7D4-2CAC-4321-BC59-47E4B53CCEC9}" type="presParOf" srcId="{DC0A4165-FC2D-4CA7-9B41-5F3E8C2112BD}" destId="{25FF0F83-D23C-4D58-92BF-FFB8EBCEB89E}" srcOrd="6" destOrd="0" presId="urn:microsoft.com/office/officeart/2005/8/layout/lProcess2"/>
    <dgm:cxn modelId="{AE285788-51C9-4366-B698-676394E2BD56}" type="presParOf" srcId="{25FF0F83-D23C-4D58-92BF-FFB8EBCEB89E}" destId="{7F617686-0741-496B-A24F-1D2678AC6DCE}" srcOrd="0" destOrd="0" presId="urn:microsoft.com/office/officeart/2005/8/layout/lProcess2"/>
    <dgm:cxn modelId="{B538F582-FE68-4A97-B544-1629303A91A4}" type="presParOf" srcId="{25FF0F83-D23C-4D58-92BF-FFB8EBCEB89E}" destId="{84775611-D869-483A-AA6D-5BEA3CD5E89F}" srcOrd="1" destOrd="0" presId="urn:microsoft.com/office/officeart/2005/8/layout/lProcess2"/>
    <dgm:cxn modelId="{6C9E6960-4C7E-4464-BD35-08A56E62974A}" type="presParOf" srcId="{25FF0F83-D23C-4D58-92BF-FFB8EBCEB89E}" destId="{E563A62D-0DF7-4826-B970-72F0AA95C388}" srcOrd="2" destOrd="0" presId="urn:microsoft.com/office/officeart/2005/8/layout/lProcess2"/>
    <dgm:cxn modelId="{71F3E373-67A8-4860-B5F5-ACA9C5EA8692}" type="presParOf" srcId="{E563A62D-0DF7-4826-B970-72F0AA95C388}" destId="{BFC5692F-1212-4AD4-BAA0-D1EF3DFB27DC}" srcOrd="0" destOrd="0" presId="urn:microsoft.com/office/officeart/2005/8/layout/lProcess2"/>
    <dgm:cxn modelId="{2184A9AE-6069-44DA-A05D-AE8A9D94E1A6}" type="presParOf" srcId="{BFC5692F-1212-4AD4-BAA0-D1EF3DFB27DC}" destId="{989F75DA-7F75-42F0-A0C4-422D60C23F6A}" srcOrd="0" destOrd="0" presId="urn:microsoft.com/office/officeart/2005/8/layout/lProcess2"/>
    <dgm:cxn modelId="{3B0347D7-9E86-4CCF-8ACA-3670178E3CC9}" type="presParOf" srcId="{BFC5692F-1212-4AD4-BAA0-D1EF3DFB27DC}" destId="{0C9B99E5-105C-4093-9E76-0E6D8FC77149}" srcOrd="1" destOrd="0" presId="urn:microsoft.com/office/officeart/2005/8/layout/lProcess2"/>
    <dgm:cxn modelId="{587140CC-6905-44DB-A090-8B24B281BCBB}" type="presParOf" srcId="{BFC5692F-1212-4AD4-BAA0-D1EF3DFB27DC}" destId="{4129E506-B83E-47ED-A053-822CF4F1F9BF}" srcOrd="2" destOrd="0" presId="urn:microsoft.com/office/officeart/2005/8/layout/lProcess2"/>
  </dgm:cxnLst>
  <dgm:bg>
    <a:solidFill>
      <a:schemeClr val="bg1"/>
    </a:solidFill>
  </dgm:bg>
  <dgm:whole>
    <a:ln>
      <a:solidFill>
        <a:schemeClr val="tx1"/>
      </a:solidFill>
    </a:ln>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6C440E8-3AAA-4B12-BF0A-A41BEDF8945C}">
      <dsp:nvSpPr>
        <dsp:cNvPr id="0" name=""/>
        <dsp:cNvSpPr/>
      </dsp:nvSpPr>
      <dsp:spPr>
        <a:xfrm>
          <a:off x="5526" y="0"/>
          <a:ext cx="2215858" cy="5867399"/>
        </a:xfrm>
        <a:prstGeom prst="up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ZW" sz="1600" b="1" kern="1200" dirty="0" smtClean="0">
              <a:latin typeface="Georgia" pitchFamily="18" charset="0"/>
            </a:rPr>
            <a:t>Income</a:t>
          </a:r>
        </a:p>
        <a:p>
          <a:pPr lvl="0" algn="ctr" defTabSz="711200">
            <a:lnSpc>
              <a:spcPct val="90000"/>
            </a:lnSpc>
            <a:spcBef>
              <a:spcPct val="0"/>
            </a:spcBef>
            <a:spcAft>
              <a:spcPct val="35000"/>
            </a:spcAft>
          </a:pPr>
          <a:r>
            <a:rPr lang="en-ZW" sz="1600" b="1" kern="1200" dirty="0" smtClean="0">
              <a:latin typeface="Georgia" pitchFamily="18" charset="0"/>
            </a:rPr>
            <a:t>Jobs</a:t>
          </a:r>
          <a:endParaRPr lang="en-ZW" sz="1600" b="1" kern="1200" dirty="0">
            <a:latin typeface="Georgia" pitchFamily="18" charset="0"/>
          </a:endParaRPr>
        </a:p>
      </dsp:txBody>
      <dsp:txXfrm>
        <a:off x="5526" y="0"/>
        <a:ext cx="2215858" cy="1760220"/>
      </dsp:txXfrm>
    </dsp:sp>
    <dsp:sp modelId="{FD7DBE3D-DAE0-4850-BCAE-30E3AB44B469}">
      <dsp:nvSpPr>
        <dsp:cNvPr id="0" name=""/>
        <dsp:cNvSpPr/>
      </dsp:nvSpPr>
      <dsp:spPr>
        <a:xfrm>
          <a:off x="3698" y="1761938"/>
          <a:ext cx="2219514" cy="1769101"/>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ZW" sz="1800" b="0" kern="1200" dirty="0">
              <a:latin typeface="Georgia" pitchFamily="18" charset="0"/>
            </a:rPr>
            <a:t>35% start ups </a:t>
          </a:r>
        </a:p>
      </dsp:txBody>
      <dsp:txXfrm>
        <a:off x="3698" y="1761938"/>
        <a:ext cx="2219514" cy="1769101"/>
      </dsp:txXfrm>
    </dsp:sp>
    <dsp:sp modelId="{3B5F4F51-AA7F-48B5-AA4D-05D42C071724}">
      <dsp:nvSpPr>
        <dsp:cNvPr id="0" name=""/>
        <dsp:cNvSpPr/>
      </dsp:nvSpPr>
      <dsp:spPr>
        <a:xfrm>
          <a:off x="85387" y="3803209"/>
          <a:ext cx="2056136" cy="1769101"/>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ZW" sz="1600" kern="1200" dirty="0" smtClean="0">
              <a:latin typeface="Georgia" pitchFamily="18" charset="0"/>
            </a:rPr>
            <a:t>17,000</a:t>
          </a:r>
        </a:p>
        <a:p>
          <a:pPr lvl="0" algn="ctr" defTabSz="711200">
            <a:lnSpc>
              <a:spcPct val="90000"/>
            </a:lnSpc>
            <a:spcBef>
              <a:spcPct val="0"/>
            </a:spcBef>
            <a:spcAft>
              <a:spcPct val="35000"/>
            </a:spcAft>
          </a:pPr>
          <a:r>
            <a:rPr lang="en-ZW" sz="1600" kern="1200" dirty="0" err="1" smtClean="0">
              <a:latin typeface="Georgia" pitchFamily="18" charset="0"/>
            </a:rPr>
            <a:t>Entrepre</a:t>
          </a:r>
          <a:r>
            <a:rPr lang="en-ZW" sz="1600" kern="1200" dirty="0" smtClean="0">
              <a:latin typeface="Georgia" pitchFamily="18" charset="0"/>
            </a:rPr>
            <a:t>-</a:t>
          </a:r>
        </a:p>
        <a:p>
          <a:pPr lvl="0" algn="ctr" defTabSz="711200">
            <a:lnSpc>
              <a:spcPct val="90000"/>
            </a:lnSpc>
            <a:spcBef>
              <a:spcPct val="0"/>
            </a:spcBef>
            <a:spcAft>
              <a:spcPct val="35000"/>
            </a:spcAft>
          </a:pPr>
          <a:r>
            <a:rPr lang="en-ZW" sz="1600" kern="1200" dirty="0" err="1" smtClean="0">
              <a:latin typeface="Georgia" pitchFamily="18" charset="0"/>
            </a:rPr>
            <a:t>neurship</a:t>
          </a:r>
          <a:r>
            <a:rPr lang="en-ZW" sz="1600" kern="1200" dirty="0" smtClean="0">
              <a:latin typeface="Georgia" pitchFamily="18" charset="0"/>
            </a:rPr>
            <a:t> </a:t>
          </a:r>
          <a:endParaRPr lang="en-ZW" sz="1600" kern="1200" dirty="0">
            <a:latin typeface="Georgia" pitchFamily="18" charset="0"/>
          </a:endParaRPr>
        </a:p>
      </dsp:txBody>
      <dsp:txXfrm>
        <a:off x="85387" y="3803209"/>
        <a:ext cx="2056136" cy="1769101"/>
      </dsp:txXfrm>
    </dsp:sp>
    <dsp:sp modelId="{5EB3A3ED-0CB5-402D-A111-0DEDA4E3E0B7}">
      <dsp:nvSpPr>
        <dsp:cNvPr id="0" name=""/>
        <dsp:cNvSpPr/>
      </dsp:nvSpPr>
      <dsp:spPr>
        <a:xfrm>
          <a:off x="2339363" y="0"/>
          <a:ext cx="2152503" cy="5867399"/>
        </a:xfrm>
        <a:prstGeom prst="up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ZW" sz="1600" b="1" kern="1200" dirty="0" smtClean="0">
              <a:latin typeface="Georgia" pitchFamily="18" charset="0"/>
            </a:rPr>
            <a:t>Access to  Finance </a:t>
          </a:r>
          <a:endParaRPr lang="en-ZW" sz="1600" b="1" kern="1200" dirty="0">
            <a:latin typeface="Georgia" pitchFamily="18" charset="0"/>
          </a:endParaRPr>
        </a:p>
      </dsp:txBody>
      <dsp:txXfrm>
        <a:off x="2339363" y="0"/>
        <a:ext cx="2152503" cy="1760220"/>
      </dsp:txXfrm>
    </dsp:sp>
    <dsp:sp modelId="{68077932-BF24-493F-B912-DFF8F498B24D}">
      <dsp:nvSpPr>
        <dsp:cNvPr id="0" name=""/>
        <dsp:cNvSpPr/>
      </dsp:nvSpPr>
      <dsp:spPr>
        <a:xfrm>
          <a:off x="2268324" y="1761938"/>
          <a:ext cx="2179926" cy="1769101"/>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ZW" sz="1600" kern="1200" dirty="0">
              <a:latin typeface="Georgia" pitchFamily="18" charset="0"/>
            </a:rPr>
            <a:t>50</a:t>
          </a:r>
          <a:r>
            <a:rPr lang="en-ZW" sz="1600" kern="1200" dirty="0" smtClean="0">
              <a:latin typeface="Georgia" pitchFamily="18" charset="0"/>
            </a:rPr>
            <a:t>% accessing </a:t>
          </a:r>
          <a:r>
            <a:rPr lang="en-ZW" sz="1600" kern="1200" dirty="0">
              <a:latin typeface="Georgia" pitchFamily="18" charset="0"/>
            </a:rPr>
            <a:t>financial services</a:t>
          </a:r>
        </a:p>
      </dsp:txBody>
      <dsp:txXfrm>
        <a:off x="2268324" y="1761938"/>
        <a:ext cx="2179926" cy="1769101"/>
      </dsp:txXfrm>
    </dsp:sp>
    <dsp:sp modelId="{73D5634B-E8DF-4753-81E7-CBDA858C8C69}">
      <dsp:nvSpPr>
        <dsp:cNvPr id="0" name=""/>
        <dsp:cNvSpPr/>
      </dsp:nvSpPr>
      <dsp:spPr>
        <a:xfrm>
          <a:off x="2269067" y="3803209"/>
          <a:ext cx="2178440" cy="1769101"/>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ZW" sz="1600" kern="1200" dirty="0">
              <a:latin typeface="Georgia" pitchFamily="18" charset="0"/>
            </a:rPr>
            <a:t>9,960 Financial Literacy training</a:t>
          </a:r>
        </a:p>
      </dsp:txBody>
      <dsp:txXfrm>
        <a:off x="2269067" y="3803209"/>
        <a:ext cx="2178440" cy="1769101"/>
      </dsp:txXfrm>
    </dsp:sp>
    <dsp:sp modelId="{7A01F994-2ADC-476F-9FAF-4DE02A61DFE6}">
      <dsp:nvSpPr>
        <dsp:cNvPr id="0" name=""/>
        <dsp:cNvSpPr/>
      </dsp:nvSpPr>
      <dsp:spPr>
        <a:xfrm>
          <a:off x="4493362" y="0"/>
          <a:ext cx="2356149" cy="5867399"/>
        </a:xfrm>
        <a:prstGeom prst="up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en-ZW" sz="1600" b="1" kern="1200" dirty="0" smtClean="0">
            <a:latin typeface="Georgia" pitchFamily="18" charset="0"/>
          </a:endParaRPr>
        </a:p>
        <a:p>
          <a:pPr lvl="0" algn="ctr" defTabSz="711200">
            <a:lnSpc>
              <a:spcPct val="90000"/>
            </a:lnSpc>
            <a:spcBef>
              <a:spcPct val="0"/>
            </a:spcBef>
            <a:spcAft>
              <a:spcPct val="35000"/>
            </a:spcAft>
          </a:pPr>
          <a:r>
            <a:rPr lang="en-ZW" sz="1600" b="1" kern="1200" dirty="0" smtClean="0">
              <a:latin typeface="Georgia" pitchFamily="18" charset="0"/>
            </a:rPr>
            <a:t>Income</a:t>
          </a:r>
        </a:p>
        <a:p>
          <a:pPr lvl="0" algn="ctr" defTabSz="711200">
            <a:lnSpc>
              <a:spcPct val="90000"/>
            </a:lnSpc>
            <a:spcBef>
              <a:spcPct val="0"/>
            </a:spcBef>
            <a:spcAft>
              <a:spcPct val="35000"/>
            </a:spcAft>
          </a:pPr>
          <a:r>
            <a:rPr lang="en-ZW" sz="1600" b="1" kern="1200" dirty="0" smtClean="0">
              <a:latin typeface="Georgia" pitchFamily="18" charset="0"/>
            </a:rPr>
            <a:t>Jobs</a:t>
          </a:r>
          <a:endParaRPr lang="en-ZW" sz="1600" b="1" kern="1200" dirty="0">
            <a:latin typeface="Georgia" pitchFamily="18" charset="0"/>
          </a:endParaRPr>
        </a:p>
      </dsp:txBody>
      <dsp:txXfrm>
        <a:off x="4493362" y="0"/>
        <a:ext cx="2356149" cy="1760220"/>
      </dsp:txXfrm>
    </dsp:sp>
    <dsp:sp modelId="{BD39144D-9B6F-4AFC-9448-9C42E00A65FA}">
      <dsp:nvSpPr>
        <dsp:cNvPr id="0" name=""/>
        <dsp:cNvSpPr/>
      </dsp:nvSpPr>
      <dsp:spPr>
        <a:xfrm>
          <a:off x="4753008" y="1761938"/>
          <a:ext cx="1836858" cy="1769101"/>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ZW" sz="1600" kern="1200" dirty="0">
              <a:latin typeface="Georgia" pitchFamily="18" charset="0"/>
            </a:rPr>
            <a:t>40 % </a:t>
          </a:r>
          <a:r>
            <a:rPr lang="en-ZW" sz="1600" kern="1200" dirty="0" smtClean="0">
              <a:latin typeface="Georgia" pitchFamily="18" charset="0"/>
            </a:rPr>
            <a:t>intern-ships </a:t>
          </a:r>
          <a:endParaRPr lang="en-ZW" sz="1600" kern="1200" dirty="0">
            <a:latin typeface="Georgia" pitchFamily="18" charset="0"/>
          </a:endParaRPr>
        </a:p>
      </dsp:txBody>
      <dsp:txXfrm>
        <a:off x="4753008" y="1761938"/>
        <a:ext cx="1836858" cy="1769101"/>
      </dsp:txXfrm>
    </dsp:sp>
    <dsp:sp modelId="{5F9BC6E1-D52C-4C91-A0C7-CE34F2AA2FDF}">
      <dsp:nvSpPr>
        <dsp:cNvPr id="0" name=""/>
        <dsp:cNvSpPr/>
      </dsp:nvSpPr>
      <dsp:spPr>
        <a:xfrm>
          <a:off x="4668492" y="3803209"/>
          <a:ext cx="2005890" cy="1769101"/>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ZW" sz="1600" kern="1200" dirty="0">
              <a:latin typeface="Georgia" pitchFamily="18" charset="0"/>
            </a:rPr>
            <a:t>5,500 Life skills training</a:t>
          </a:r>
        </a:p>
      </dsp:txBody>
      <dsp:txXfrm>
        <a:off x="4668492" y="3803209"/>
        <a:ext cx="2005890" cy="1769101"/>
      </dsp:txXfrm>
    </dsp:sp>
    <dsp:sp modelId="{7F617686-0741-496B-A24F-1D2678AC6DCE}">
      <dsp:nvSpPr>
        <dsp:cNvPr id="0" name=""/>
        <dsp:cNvSpPr/>
      </dsp:nvSpPr>
      <dsp:spPr>
        <a:xfrm>
          <a:off x="6897495" y="0"/>
          <a:ext cx="2071122" cy="5867399"/>
        </a:xfrm>
        <a:prstGeom prst="up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ZW" sz="1400" b="1" kern="1200" dirty="0">
              <a:latin typeface="Georgia" pitchFamily="18" charset="0"/>
            </a:rPr>
            <a:t>Women </a:t>
          </a:r>
          <a:r>
            <a:rPr lang="en-ZW" sz="1400" b="1" kern="1200" dirty="0" smtClean="0">
              <a:latin typeface="Georgia" pitchFamily="18" charset="0"/>
            </a:rPr>
            <a:t>Economic </a:t>
          </a:r>
          <a:r>
            <a:rPr lang="en-ZW" sz="1400" b="1" kern="1200" dirty="0">
              <a:latin typeface="Georgia" pitchFamily="18" charset="0"/>
            </a:rPr>
            <a:t>Empowerment</a:t>
          </a:r>
        </a:p>
      </dsp:txBody>
      <dsp:txXfrm>
        <a:off x="6897495" y="0"/>
        <a:ext cx="2071122" cy="1760220"/>
      </dsp:txXfrm>
    </dsp:sp>
    <dsp:sp modelId="{989F75DA-7F75-42F0-A0C4-422D60C23F6A}">
      <dsp:nvSpPr>
        <dsp:cNvPr id="0" name=""/>
        <dsp:cNvSpPr/>
      </dsp:nvSpPr>
      <dsp:spPr>
        <a:xfrm>
          <a:off x="6973716" y="1761938"/>
          <a:ext cx="1918679" cy="1769101"/>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ZW" sz="1600" kern="1200" dirty="0">
              <a:latin typeface="Georgia" pitchFamily="18" charset="0"/>
            </a:rPr>
            <a:t>60% </a:t>
          </a:r>
          <a:r>
            <a:rPr lang="en-ZW" sz="1600" kern="1200" dirty="0" smtClean="0">
              <a:latin typeface="Georgia" pitchFamily="18" charset="0"/>
            </a:rPr>
            <a:t>Females </a:t>
          </a:r>
          <a:endParaRPr lang="en-ZW" sz="1600" kern="1200" dirty="0">
            <a:latin typeface="Georgia" pitchFamily="18" charset="0"/>
          </a:endParaRPr>
        </a:p>
      </dsp:txBody>
      <dsp:txXfrm>
        <a:off x="6973716" y="1761938"/>
        <a:ext cx="1918679" cy="1769101"/>
      </dsp:txXfrm>
    </dsp:sp>
    <dsp:sp modelId="{4129E506-B83E-47ED-A053-822CF4F1F9BF}">
      <dsp:nvSpPr>
        <dsp:cNvPr id="0" name=""/>
        <dsp:cNvSpPr/>
      </dsp:nvSpPr>
      <dsp:spPr>
        <a:xfrm>
          <a:off x="6894623" y="3803209"/>
          <a:ext cx="2076865" cy="1769101"/>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n-ZW" sz="1600" kern="1200" dirty="0">
              <a:latin typeface="Georgia" pitchFamily="18" charset="0"/>
            </a:rPr>
            <a:t>80 % Partner gender </a:t>
          </a:r>
          <a:r>
            <a:rPr lang="en-ZW" sz="1600" kern="1200" dirty="0" smtClean="0">
              <a:latin typeface="Georgia" pitchFamily="18" charset="0"/>
            </a:rPr>
            <a:t>main- streamed </a:t>
          </a:r>
          <a:endParaRPr lang="en-ZW" sz="1600" kern="1200" dirty="0">
            <a:latin typeface="Georgia" pitchFamily="18" charset="0"/>
          </a:endParaRPr>
        </a:p>
      </dsp:txBody>
      <dsp:txXfrm>
        <a:off x="6894623" y="3803209"/>
        <a:ext cx="2076865" cy="1769101"/>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91DC13-4897-412B-9621-6977B37C6F55}" type="datetimeFigureOut">
              <a:rPr lang="en-ZW" smtClean="0"/>
              <a:pPr/>
              <a:t>7/21/2015</a:t>
            </a:fld>
            <a:endParaRPr lang="en-ZW"/>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ZW"/>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3E227DD-0F57-42E3-B1BE-73B193A3E32C}" type="slidenum">
              <a:rPr lang="en-ZW" smtClean="0"/>
              <a:pPr/>
              <a:t>‹#›</a:t>
            </a:fld>
            <a:endParaRPr lang="en-Z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1FA1A7-0028-4D64-97AD-048780740C4A}" type="datetimeFigureOut">
              <a:rPr lang="en-ZW" smtClean="0"/>
              <a:pPr/>
              <a:t>7/21/2015</a:t>
            </a:fld>
            <a:endParaRPr lang="en-ZW"/>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W"/>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W"/>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AAEC4B-F5CD-441D-B0A3-7E551FD48502}" type="slidenum">
              <a:rPr lang="en-ZW" smtClean="0"/>
              <a:pPr/>
              <a:t>‹#›</a:t>
            </a:fld>
            <a:endParaRPr lang="en-ZW"/>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4801AB-E46D-664E-95F3-1F7550F663EC}" type="datetimeFigureOut">
              <a:rPr lang="en-US" smtClean="0"/>
              <a:pPr/>
              <a:t>7/21/2015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2BFDD7-38CB-CF4C-A4F3-3611A03F24FE}" type="slidenum">
              <a:rPr lang="en-US" smtClean="0"/>
              <a:pPr/>
              <a:t>‹#›</a:t>
            </a:fld>
            <a:endParaRPr lang="en-US"/>
          </a:p>
        </p:txBody>
      </p:sp>
    </p:spTree>
    <p:extLst>
      <p:ext uri="{BB962C8B-B14F-4D97-AF65-F5344CB8AC3E}">
        <p14:creationId xmlns="" xmlns:p14="http://schemas.microsoft.com/office/powerpoint/2010/main" val="3469252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801AB-E46D-664E-95F3-1F7550F663EC}" type="datetimeFigureOut">
              <a:rPr lang="en-US" smtClean="0"/>
              <a:pPr/>
              <a:t>7/21/2015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2BFDD7-38CB-CF4C-A4F3-3611A03F24FE}" type="slidenum">
              <a:rPr lang="en-US" smtClean="0"/>
              <a:pPr/>
              <a:t>‹#›</a:t>
            </a:fld>
            <a:endParaRPr lang="en-US"/>
          </a:p>
        </p:txBody>
      </p:sp>
    </p:spTree>
    <p:extLst>
      <p:ext uri="{BB962C8B-B14F-4D97-AF65-F5344CB8AC3E}">
        <p14:creationId xmlns="" xmlns:p14="http://schemas.microsoft.com/office/powerpoint/2010/main" val="3530150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801AB-E46D-664E-95F3-1F7550F663EC}" type="datetimeFigureOut">
              <a:rPr lang="en-US" smtClean="0"/>
              <a:pPr/>
              <a:t>7/21/2015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2BFDD7-38CB-CF4C-A4F3-3611A03F24FE}" type="slidenum">
              <a:rPr lang="en-US" smtClean="0"/>
              <a:pPr/>
              <a:t>‹#›</a:t>
            </a:fld>
            <a:endParaRPr lang="en-US"/>
          </a:p>
        </p:txBody>
      </p:sp>
    </p:spTree>
    <p:extLst>
      <p:ext uri="{BB962C8B-B14F-4D97-AF65-F5344CB8AC3E}">
        <p14:creationId xmlns="" xmlns:p14="http://schemas.microsoft.com/office/powerpoint/2010/main" val="299668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4801AB-E46D-664E-95F3-1F7550F663EC}" type="datetimeFigureOut">
              <a:rPr lang="en-US" smtClean="0"/>
              <a:pPr/>
              <a:t>7/21/2015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2BFDD7-38CB-CF4C-A4F3-3611A03F24FE}" type="slidenum">
              <a:rPr lang="en-US" smtClean="0"/>
              <a:pPr/>
              <a:t>‹#›</a:t>
            </a:fld>
            <a:endParaRPr lang="en-US"/>
          </a:p>
        </p:txBody>
      </p:sp>
    </p:spTree>
    <p:extLst>
      <p:ext uri="{BB962C8B-B14F-4D97-AF65-F5344CB8AC3E}">
        <p14:creationId xmlns="" xmlns:p14="http://schemas.microsoft.com/office/powerpoint/2010/main" val="206400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4801AB-E46D-664E-95F3-1F7550F663EC}" type="datetimeFigureOut">
              <a:rPr lang="en-US" smtClean="0"/>
              <a:pPr/>
              <a:t>7/21/2015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2BFDD7-38CB-CF4C-A4F3-3611A03F24FE}" type="slidenum">
              <a:rPr lang="en-US" smtClean="0"/>
              <a:pPr/>
              <a:t>‹#›</a:t>
            </a:fld>
            <a:endParaRPr lang="en-US"/>
          </a:p>
        </p:txBody>
      </p:sp>
    </p:spTree>
    <p:extLst>
      <p:ext uri="{BB962C8B-B14F-4D97-AF65-F5344CB8AC3E}">
        <p14:creationId xmlns="" xmlns:p14="http://schemas.microsoft.com/office/powerpoint/2010/main" val="707865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4801AB-E46D-664E-95F3-1F7550F663EC}" type="datetimeFigureOut">
              <a:rPr lang="en-US" smtClean="0"/>
              <a:pPr/>
              <a:t>7/21/2015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2BFDD7-38CB-CF4C-A4F3-3611A03F24FE}" type="slidenum">
              <a:rPr lang="en-US" smtClean="0"/>
              <a:pPr/>
              <a:t>‹#›</a:t>
            </a:fld>
            <a:endParaRPr lang="en-US"/>
          </a:p>
        </p:txBody>
      </p:sp>
    </p:spTree>
    <p:extLst>
      <p:ext uri="{BB962C8B-B14F-4D97-AF65-F5344CB8AC3E}">
        <p14:creationId xmlns="" xmlns:p14="http://schemas.microsoft.com/office/powerpoint/2010/main" val="1271168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4801AB-E46D-664E-95F3-1F7550F663EC}" type="datetimeFigureOut">
              <a:rPr lang="en-US" smtClean="0"/>
              <a:pPr/>
              <a:t>7/21/2015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2BFDD7-38CB-CF4C-A4F3-3611A03F24FE}" type="slidenum">
              <a:rPr lang="en-US" smtClean="0"/>
              <a:pPr/>
              <a:t>‹#›</a:t>
            </a:fld>
            <a:endParaRPr lang="en-US"/>
          </a:p>
        </p:txBody>
      </p:sp>
    </p:spTree>
    <p:extLst>
      <p:ext uri="{BB962C8B-B14F-4D97-AF65-F5344CB8AC3E}">
        <p14:creationId xmlns="" xmlns:p14="http://schemas.microsoft.com/office/powerpoint/2010/main" val="1031041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801AB-E46D-664E-95F3-1F7550F663EC}" type="datetimeFigureOut">
              <a:rPr lang="en-US" smtClean="0"/>
              <a:pPr/>
              <a:t>7/21/2015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2BFDD7-38CB-CF4C-A4F3-3611A03F24FE}" type="slidenum">
              <a:rPr lang="en-US" smtClean="0"/>
              <a:pPr/>
              <a:t>‹#›</a:t>
            </a:fld>
            <a:endParaRPr lang="en-US"/>
          </a:p>
        </p:txBody>
      </p:sp>
    </p:spTree>
    <p:extLst>
      <p:ext uri="{BB962C8B-B14F-4D97-AF65-F5344CB8AC3E}">
        <p14:creationId xmlns="" xmlns:p14="http://schemas.microsoft.com/office/powerpoint/2010/main" val="3284127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801AB-E46D-664E-95F3-1F7550F663EC}" type="datetimeFigureOut">
              <a:rPr lang="en-US" smtClean="0"/>
              <a:pPr/>
              <a:t>7/21/2015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2BFDD7-38CB-CF4C-A4F3-3611A03F24FE}" type="slidenum">
              <a:rPr lang="en-US" smtClean="0"/>
              <a:pPr/>
              <a:t>‹#›</a:t>
            </a:fld>
            <a:endParaRPr lang="en-US"/>
          </a:p>
        </p:txBody>
      </p:sp>
    </p:spTree>
    <p:extLst>
      <p:ext uri="{BB962C8B-B14F-4D97-AF65-F5344CB8AC3E}">
        <p14:creationId xmlns="" xmlns:p14="http://schemas.microsoft.com/office/powerpoint/2010/main" val="3296403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801AB-E46D-664E-95F3-1F7550F663EC}" type="datetimeFigureOut">
              <a:rPr lang="en-US" smtClean="0"/>
              <a:pPr/>
              <a:t>7/21/2015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2BFDD7-38CB-CF4C-A4F3-3611A03F24FE}" type="slidenum">
              <a:rPr lang="en-US" smtClean="0"/>
              <a:pPr/>
              <a:t>‹#›</a:t>
            </a:fld>
            <a:endParaRPr lang="en-US"/>
          </a:p>
        </p:txBody>
      </p:sp>
    </p:spTree>
    <p:extLst>
      <p:ext uri="{BB962C8B-B14F-4D97-AF65-F5344CB8AC3E}">
        <p14:creationId xmlns="" xmlns:p14="http://schemas.microsoft.com/office/powerpoint/2010/main" val="2738555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801AB-E46D-664E-95F3-1F7550F663EC}" type="datetimeFigureOut">
              <a:rPr lang="en-US" smtClean="0"/>
              <a:pPr/>
              <a:t>7/21/2015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2BFDD7-38CB-CF4C-A4F3-3611A03F24FE}" type="slidenum">
              <a:rPr lang="en-US" smtClean="0"/>
              <a:pPr/>
              <a:t>‹#›</a:t>
            </a:fld>
            <a:endParaRPr lang="en-US"/>
          </a:p>
        </p:txBody>
      </p:sp>
    </p:spTree>
    <p:extLst>
      <p:ext uri="{BB962C8B-B14F-4D97-AF65-F5344CB8AC3E}">
        <p14:creationId xmlns="" xmlns:p14="http://schemas.microsoft.com/office/powerpoint/2010/main" val="4134812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4801AB-E46D-664E-95F3-1F7550F663EC}" type="datetimeFigureOut">
              <a:rPr lang="en-US" smtClean="0"/>
              <a:pPr/>
              <a:t>7/21/2015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2BFDD7-38CB-CF4C-A4F3-3611A03F24FE}" type="slidenum">
              <a:rPr lang="en-US" smtClean="0"/>
              <a:pPr/>
              <a:t>‹#›</a:t>
            </a:fld>
            <a:endParaRPr lang="en-US"/>
          </a:p>
        </p:txBody>
      </p:sp>
      <p:pic>
        <p:nvPicPr>
          <p:cNvPr id="8" name="Picture 7" descr="ZW_event_ppt_footer.png"/>
          <p:cNvPicPr>
            <a:picLocks noChangeAspect="1"/>
          </p:cNvPicPr>
          <p:nvPr userDrawn="1"/>
        </p:nvPicPr>
        <p:blipFill>
          <a:blip r:embed="rId13">
            <a:extLst>
              <a:ext uri="{28A0092B-C50C-407E-A947-70E740481C1C}">
                <a14:useLocalDpi xmlns="" xmlns:a14="http://schemas.microsoft.com/office/drawing/2010/main" val="0"/>
              </a:ext>
            </a:extLst>
          </a:blip>
          <a:stretch>
            <a:fillRect/>
          </a:stretch>
        </p:blipFill>
        <p:spPr>
          <a:xfrm>
            <a:off x="0" y="6175428"/>
            <a:ext cx="9153338" cy="691911"/>
          </a:xfrm>
          <a:prstGeom prst="rect">
            <a:avLst/>
          </a:prstGeom>
        </p:spPr>
      </p:pic>
      <p:cxnSp>
        <p:nvCxnSpPr>
          <p:cNvPr id="9" name="Straight Connector 8"/>
          <p:cNvCxnSpPr/>
          <p:nvPr userDrawn="1"/>
        </p:nvCxnSpPr>
        <p:spPr>
          <a:xfrm flipV="1">
            <a:off x="382496" y="872079"/>
            <a:ext cx="8471746" cy="1588"/>
          </a:xfrm>
          <a:prstGeom prst="line">
            <a:avLst/>
          </a:prstGeom>
          <a:ln w="12700" cap="flat" cmpd="sng" algn="ctr">
            <a:solidFill>
              <a:srgbClr val="1F497D"/>
            </a:solidFill>
            <a:prstDash val="dot"/>
            <a:round/>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 xmlns:p14="http://schemas.microsoft.com/office/powerpoint/2010/main" val="3754187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1.umn.edu/humanrts/edumat/IHRIP/circle/modules/module10.ht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dictionary.cambridge.org/dictionary/british/particular" TargetMode="External"/><Relationship Id="rId2" Type="http://schemas.openxmlformats.org/officeDocument/2006/relationships/hyperlink" Target="http://dictionary.cambridge.org/dictionary/british/possible" TargetMode="Externa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hyperlink" Target="http://dictionary.cambridge.org/dictionary/british/happen"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cid:image001.jpg@01CE94F8.A8CED2D0"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1470025"/>
          </a:xfrm>
        </p:spPr>
        <p:txBody>
          <a:bodyPr/>
          <a:lstStyle/>
          <a:p>
            <a:r>
              <a:rPr lang="en-ZW" dirty="0" smtClean="0"/>
              <a:t>Employment as a </a:t>
            </a:r>
            <a:r>
              <a:rPr lang="en-ZW" sz="4800" i="1" dirty="0" smtClean="0">
                <a:solidFill>
                  <a:schemeClr val="accent1"/>
                </a:solidFill>
              </a:rPr>
              <a:t>Right</a:t>
            </a:r>
            <a:r>
              <a:rPr lang="en-ZW" dirty="0" smtClean="0">
                <a:solidFill>
                  <a:schemeClr val="accent1"/>
                </a:solidFill>
              </a:rPr>
              <a:t> </a:t>
            </a:r>
            <a:br>
              <a:rPr lang="en-ZW" dirty="0" smtClean="0">
                <a:solidFill>
                  <a:schemeClr val="accent1"/>
                </a:solidFill>
              </a:rPr>
            </a:br>
            <a:r>
              <a:rPr lang="en-ZW" dirty="0" smtClean="0"/>
              <a:t>and an </a:t>
            </a:r>
            <a:r>
              <a:rPr lang="en-ZW" sz="4800" i="1" dirty="0" smtClean="0">
                <a:solidFill>
                  <a:schemeClr val="accent1"/>
                </a:solidFill>
              </a:rPr>
              <a:t>Enabler</a:t>
            </a:r>
            <a:endParaRPr lang="en-ZW" i="1" dirty="0">
              <a:solidFill>
                <a:schemeClr val="accent1"/>
              </a:solidFill>
            </a:endParaRPr>
          </a:p>
        </p:txBody>
      </p:sp>
      <p:sp>
        <p:nvSpPr>
          <p:cNvPr id="3" name="Subtitle 2"/>
          <p:cNvSpPr>
            <a:spLocks noGrp="1"/>
          </p:cNvSpPr>
          <p:nvPr>
            <p:ph type="subTitle" idx="1"/>
          </p:nvPr>
        </p:nvSpPr>
        <p:spPr>
          <a:xfrm>
            <a:off x="1295400" y="4191000"/>
            <a:ext cx="6400800" cy="1447800"/>
          </a:xfrm>
        </p:spPr>
        <p:txBody>
          <a:bodyPr>
            <a:noAutofit/>
          </a:bodyPr>
          <a:lstStyle/>
          <a:p>
            <a:r>
              <a:rPr lang="en-ZW" sz="2000" dirty="0" smtClean="0"/>
              <a:t>Memory Kachambwa, </a:t>
            </a:r>
          </a:p>
          <a:p>
            <a:r>
              <a:rPr lang="en-ZW" sz="2000" dirty="0" smtClean="0"/>
              <a:t>International Youth Foundation </a:t>
            </a:r>
          </a:p>
          <a:p>
            <a:r>
              <a:rPr lang="en-ZW" sz="2000" dirty="0" smtClean="0"/>
              <a:t>Zimbabwe:Works Program</a:t>
            </a:r>
            <a:endParaRPr lang="en-ZW" sz="2000" dirty="0"/>
          </a:p>
        </p:txBody>
      </p:sp>
      <p:sp>
        <p:nvSpPr>
          <p:cNvPr id="4" name="Subtitle 2"/>
          <p:cNvSpPr txBox="1">
            <a:spLocks/>
          </p:cNvSpPr>
          <p:nvPr/>
        </p:nvSpPr>
        <p:spPr>
          <a:xfrm>
            <a:off x="304800" y="228600"/>
            <a:ext cx="8610600" cy="770206"/>
          </a:xfrm>
          <a:prstGeom prst="rect">
            <a:avLst/>
          </a:prstGeom>
        </p:spPr>
        <p:txBody>
          <a:bodyPr vert="horz" lIns="91440" tIns="45720" rIns="91440" bIns="45720" rtlCol="0">
            <a:normAutofit fontScale="9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ZW" sz="2800" b="1" i="0" u="none" strike="noStrike" kern="1200" cap="none" spc="0" normalizeH="0" baseline="0" noProof="0" dirty="0" smtClean="0">
                <a:ln>
                  <a:noFill/>
                </a:ln>
                <a:solidFill>
                  <a:schemeClr val="accent1"/>
                </a:solidFill>
                <a:effectLst/>
                <a:uLnTx/>
                <a:uFillTx/>
                <a:latin typeface="+mn-lt"/>
                <a:ea typeface="+mn-ea"/>
                <a:cs typeface="+mn-cs"/>
              </a:rPr>
              <a:t>ILO Eastern and Southern Africa Youth Employment Knowledge Sharing Forum </a:t>
            </a:r>
          </a:p>
        </p:txBody>
      </p:sp>
      <p:pic>
        <p:nvPicPr>
          <p:cNvPr id="5" name="Picture 9" descr="Pamela Moyo leading a session on advocacy -She is the Junior"/>
          <p:cNvPicPr>
            <a:picLocks noChangeAspect="1" noChangeArrowheads="1"/>
          </p:cNvPicPr>
          <p:nvPr/>
        </p:nvPicPr>
        <p:blipFill>
          <a:blip r:embed="rId2" cstate="print"/>
          <a:srcRect/>
          <a:stretch>
            <a:fillRect/>
          </a:stretch>
        </p:blipFill>
        <p:spPr bwMode="auto">
          <a:xfrm>
            <a:off x="0" y="3657600"/>
            <a:ext cx="2640013" cy="19812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lum bright="4000" contrast="14000"/>
          </a:blip>
          <a:srcRect/>
          <a:stretch>
            <a:fillRect/>
          </a:stretch>
        </p:blipFill>
        <p:spPr bwMode="auto">
          <a:xfrm>
            <a:off x="6381750" y="3763962"/>
            <a:ext cx="2411413" cy="1671638"/>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28650" y="533400"/>
            <a:ext cx="4838700" cy="523220"/>
          </a:xfrm>
          <a:prstGeom prst="rect">
            <a:avLst/>
          </a:prstGeom>
          <a:noFill/>
        </p:spPr>
        <p:txBody>
          <a:bodyPr wrap="square" rtlCol="0">
            <a:spAutoFit/>
          </a:bodyPr>
          <a:lstStyle/>
          <a:p>
            <a:r>
              <a:rPr lang="en-ZW" sz="2800" b="1" dirty="0" smtClean="0">
                <a:latin typeface="Calibri" pitchFamily="34" charset="0"/>
              </a:rPr>
              <a:t>IMPACT AND SUCCESSES</a:t>
            </a:r>
            <a:endParaRPr lang="en-ZW" sz="2800" b="1" dirty="0">
              <a:latin typeface="Calibri" pitchFamily="34" charset="0"/>
            </a:endParaRPr>
          </a:p>
        </p:txBody>
      </p:sp>
      <p:pic>
        <p:nvPicPr>
          <p:cNvPr id="4" name="Picture 13" descr="C:\Users\Kainos\AppData\Local\Microsoft\Windows\Temporary Internet Files\Content.Outlook\DM4G8UUI\DSC_0005.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7" name="Title 6"/>
          <p:cNvSpPr>
            <a:spLocks noGrp="1"/>
          </p:cNvSpPr>
          <p:nvPr>
            <p:ph type="title"/>
          </p:nvPr>
        </p:nvSpPr>
        <p:spPr>
          <a:xfrm>
            <a:off x="0" y="274638"/>
            <a:ext cx="9144000" cy="1143000"/>
          </a:xfrm>
        </p:spPr>
        <p:txBody>
          <a:bodyPr/>
          <a:lstStyle/>
          <a:p>
            <a:r>
              <a:rPr lang="en-ZW" sz="4000" dirty="0" smtClean="0"/>
              <a:t>Z:W Building of Prior Impact and Successes</a:t>
            </a:r>
            <a:endParaRPr lang="en-ZW" sz="4000" dirty="0"/>
          </a:p>
        </p:txBody>
      </p:sp>
      <p:sp>
        <p:nvSpPr>
          <p:cNvPr id="6" name="Up Arrow 5"/>
          <p:cNvSpPr/>
          <p:nvPr/>
        </p:nvSpPr>
        <p:spPr>
          <a:xfrm>
            <a:off x="1066800" y="4800600"/>
            <a:ext cx="2743200" cy="990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ZW" sz="1400" dirty="0" smtClean="0">
                <a:latin typeface="Georgia" pitchFamily="18" charset="0"/>
              </a:rPr>
              <a:t>90% Business Survival  </a:t>
            </a:r>
          </a:p>
          <a:p>
            <a:pPr algn="ctr"/>
            <a:endParaRPr lang="en-ZW" dirty="0"/>
          </a:p>
        </p:txBody>
      </p:sp>
      <p:sp>
        <p:nvSpPr>
          <p:cNvPr id="9" name="Up Arrow 8"/>
          <p:cNvSpPr/>
          <p:nvPr/>
        </p:nvSpPr>
        <p:spPr>
          <a:xfrm>
            <a:off x="1143000" y="5867400"/>
            <a:ext cx="2590800" cy="990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ZW" sz="1400" dirty="0" smtClean="0">
                <a:latin typeface="Georgia" pitchFamily="18" charset="0"/>
              </a:rPr>
              <a:t>5,500</a:t>
            </a:r>
          </a:p>
          <a:p>
            <a:pPr lvl="0" algn="ctr"/>
            <a:r>
              <a:rPr lang="en-ZW" sz="1400" dirty="0" smtClean="0">
                <a:latin typeface="Georgia" pitchFamily="18" charset="0"/>
              </a:rPr>
              <a:t>Entrepreneurship</a:t>
            </a:r>
            <a:endParaRPr lang="en-ZW" sz="1400" dirty="0" smtClean="0"/>
          </a:p>
          <a:p>
            <a:pPr algn="ctr"/>
            <a:endParaRPr lang="en-ZW" dirty="0"/>
          </a:p>
        </p:txBody>
      </p:sp>
      <p:sp>
        <p:nvSpPr>
          <p:cNvPr id="10" name="Up Arrow 9"/>
          <p:cNvSpPr/>
          <p:nvPr/>
        </p:nvSpPr>
        <p:spPr>
          <a:xfrm>
            <a:off x="4648200" y="5791200"/>
            <a:ext cx="2743200" cy="1066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ZW" sz="1400" dirty="0" smtClean="0">
                <a:latin typeface="Georgia" pitchFamily="18" charset="0"/>
              </a:rPr>
              <a:t>4800 life skills training </a:t>
            </a:r>
          </a:p>
          <a:p>
            <a:pPr algn="ctr"/>
            <a:endParaRPr lang="en-ZW" dirty="0"/>
          </a:p>
        </p:txBody>
      </p:sp>
      <p:sp>
        <p:nvSpPr>
          <p:cNvPr id="11" name="Up Arrow 10"/>
          <p:cNvSpPr/>
          <p:nvPr/>
        </p:nvSpPr>
        <p:spPr>
          <a:xfrm>
            <a:off x="4648200" y="4800600"/>
            <a:ext cx="2819400" cy="914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ZW" sz="1400" dirty="0" smtClean="0">
                <a:latin typeface="Georgia" pitchFamily="18" charset="0"/>
              </a:rPr>
              <a:t>25% Job placements </a:t>
            </a:r>
          </a:p>
          <a:p>
            <a:pPr algn="ctr"/>
            <a:endParaRPr lang="en-ZW"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39762"/>
          </a:xfrm>
        </p:spPr>
        <p:txBody>
          <a:bodyPr>
            <a:normAutofit fontScale="90000"/>
          </a:bodyPr>
          <a:lstStyle/>
          <a:p>
            <a:pPr>
              <a:defRPr/>
            </a:pPr>
            <a:r>
              <a:rPr lang="en-ZW" dirty="0" smtClean="0"/>
              <a:t>Z:W Program Targets </a:t>
            </a:r>
            <a:endParaRPr lang="en-ZW" dirty="0"/>
          </a:p>
        </p:txBody>
      </p:sp>
      <p:graphicFrame>
        <p:nvGraphicFramePr>
          <p:cNvPr id="9" name="Content Placeholder 8"/>
          <p:cNvGraphicFramePr>
            <a:graphicFrameLocks noGrp="1"/>
          </p:cNvGraphicFramePr>
          <p:nvPr>
            <p:ph idx="1"/>
          </p:nvPr>
        </p:nvGraphicFramePr>
        <p:xfrm>
          <a:off x="168812" y="990600"/>
          <a:ext cx="8975188"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IMG-20140922-WA0006"/>
          <p:cNvPicPr>
            <a:picLocks noChangeAspect="1" noChangeArrowheads="1"/>
          </p:cNvPicPr>
          <p:nvPr/>
        </p:nvPicPr>
        <p:blipFill>
          <a:blip r:embed="rId2" cstate="print"/>
          <a:srcRect/>
          <a:stretch>
            <a:fillRect/>
          </a:stretch>
        </p:blipFill>
        <p:spPr bwMode="auto">
          <a:xfrm>
            <a:off x="0" y="523220"/>
            <a:ext cx="9144000" cy="5680632"/>
          </a:xfrm>
          <a:prstGeom prst="rect">
            <a:avLst/>
          </a:prstGeom>
          <a:noFill/>
          <a:ln w="9525">
            <a:noFill/>
            <a:miter lim="800000"/>
            <a:headEnd/>
            <a:tailEnd/>
          </a:ln>
        </p:spPr>
      </p:pic>
      <p:sp>
        <p:nvSpPr>
          <p:cNvPr id="12291" name="Title 1"/>
          <p:cNvSpPr>
            <a:spLocks noGrp="1"/>
          </p:cNvSpPr>
          <p:nvPr>
            <p:ph type="title"/>
          </p:nvPr>
        </p:nvSpPr>
        <p:spPr>
          <a:xfrm>
            <a:off x="685800" y="3886200"/>
            <a:ext cx="8458200" cy="847725"/>
          </a:xfrm>
        </p:spPr>
        <p:txBody>
          <a:bodyPr>
            <a:normAutofit fontScale="90000"/>
          </a:bodyPr>
          <a:lstStyle/>
          <a:p>
            <a:pPr algn="l"/>
            <a:r>
              <a:rPr lang="en-ZW" dirty="0" smtClean="0">
                <a:solidFill>
                  <a:schemeClr val="bg1"/>
                </a:solidFill>
              </a:rPr>
              <a:t/>
            </a:r>
            <a:br>
              <a:rPr lang="en-ZW" dirty="0" smtClean="0">
                <a:solidFill>
                  <a:schemeClr val="bg1"/>
                </a:solidFill>
              </a:rPr>
            </a:br>
            <a:r>
              <a:rPr lang="en-ZW" dirty="0" smtClean="0">
                <a:solidFill>
                  <a:schemeClr val="bg1"/>
                </a:solidFill>
              </a:rPr>
              <a:t/>
            </a:r>
            <a:br>
              <a:rPr lang="en-ZW" dirty="0" smtClean="0">
                <a:solidFill>
                  <a:schemeClr val="bg1"/>
                </a:solidFill>
              </a:rPr>
            </a:br>
            <a:r>
              <a:rPr lang="en-ZW" dirty="0" smtClean="0">
                <a:solidFill>
                  <a:schemeClr val="bg1"/>
                </a:solidFill>
              </a:rPr>
              <a:t/>
            </a:r>
            <a:br>
              <a:rPr lang="en-ZW" dirty="0" smtClean="0">
                <a:solidFill>
                  <a:schemeClr val="bg1"/>
                </a:solidFill>
              </a:rPr>
            </a:br>
            <a:r>
              <a:rPr lang="en-ZW" dirty="0" smtClean="0">
                <a:solidFill>
                  <a:schemeClr val="bg1"/>
                </a:solidFill>
              </a:rPr>
              <a:t/>
            </a:r>
            <a:br>
              <a:rPr lang="en-ZW" dirty="0" smtClean="0">
                <a:solidFill>
                  <a:schemeClr val="bg1"/>
                </a:solidFill>
              </a:rPr>
            </a:br>
            <a:r>
              <a:rPr lang="en-ZW" dirty="0" smtClean="0">
                <a:solidFill>
                  <a:schemeClr val="bg1"/>
                </a:solidFill>
              </a:rPr>
              <a:t/>
            </a:r>
            <a:br>
              <a:rPr lang="en-ZW" dirty="0" smtClean="0">
                <a:solidFill>
                  <a:schemeClr val="bg1"/>
                </a:solidFill>
              </a:rPr>
            </a:br>
            <a:r>
              <a:rPr lang="en-ZW" dirty="0" smtClean="0">
                <a:solidFill>
                  <a:schemeClr val="bg1"/>
                </a:solidFill>
              </a:rPr>
              <a:t/>
            </a:r>
            <a:br>
              <a:rPr lang="en-ZW" dirty="0" smtClean="0">
                <a:solidFill>
                  <a:schemeClr val="bg1"/>
                </a:solidFill>
              </a:rPr>
            </a:br>
            <a:r>
              <a:rPr lang="en-ZW" dirty="0" smtClean="0">
                <a:solidFill>
                  <a:schemeClr val="bg1"/>
                </a:solidFill>
              </a:rPr>
              <a:t/>
            </a:r>
            <a:br>
              <a:rPr lang="en-ZW" dirty="0" smtClean="0">
                <a:solidFill>
                  <a:schemeClr val="bg1"/>
                </a:solidFill>
              </a:rPr>
            </a:br>
            <a:r>
              <a:rPr lang="en-ZW" dirty="0" smtClean="0">
                <a:solidFill>
                  <a:schemeClr val="bg1"/>
                </a:solidFill>
              </a:rPr>
              <a:t/>
            </a:r>
            <a:br>
              <a:rPr lang="en-ZW" dirty="0" smtClean="0">
                <a:solidFill>
                  <a:schemeClr val="bg1"/>
                </a:solidFill>
              </a:rPr>
            </a:br>
            <a:r>
              <a:rPr lang="en-ZW" sz="2700" b="1" dirty="0" smtClean="0">
                <a:solidFill>
                  <a:schemeClr val="bg1"/>
                </a:solidFill>
              </a:rPr>
              <a:t>Component 1:Organisational Capacity Building ,Gender Equality and Women’s Economic Empowerment</a:t>
            </a:r>
            <a:br>
              <a:rPr lang="en-ZW" sz="2700" b="1" dirty="0" smtClean="0">
                <a:solidFill>
                  <a:schemeClr val="bg1"/>
                </a:solidFill>
              </a:rPr>
            </a:br>
            <a:r>
              <a:rPr lang="en-ZW" sz="2700" b="1" dirty="0" smtClean="0">
                <a:solidFill>
                  <a:schemeClr val="bg1"/>
                </a:solidFill>
              </a:rPr>
              <a:t>Component 2: Enterprise start-up and growth</a:t>
            </a:r>
            <a:br>
              <a:rPr lang="en-ZW" sz="2700" b="1" dirty="0" smtClean="0">
                <a:solidFill>
                  <a:schemeClr val="bg1"/>
                </a:solidFill>
              </a:rPr>
            </a:br>
            <a:r>
              <a:rPr lang="en-ZW" sz="2700" b="1" dirty="0" smtClean="0">
                <a:solidFill>
                  <a:schemeClr val="bg1"/>
                </a:solidFill>
              </a:rPr>
              <a:t>Component 3: Financial inclusion</a:t>
            </a:r>
            <a:br>
              <a:rPr lang="en-ZW" sz="2700" b="1" dirty="0" smtClean="0">
                <a:solidFill>
                  <a:schemeClr val="bg1"/>
                </a:solidFill>
              </a:rPr>
            </a:br>
            <a:r>
              <a:rPr lang="en-ZW" sz="2700" b="1" dirty="0" smtClean="0">
                <a:solidFill>
                  <a:schemeClr val="bg1"/>
                </a:solidFill>
              </a:rPr>
              <a:t>Component 4: Access to formal sector employment</a:t>
            </a:r>
            <a:r>
              <a:rPr lang="en-ZW" sz="3600" dirty="0" smtClean="0"/>
              <a:t/>
            </a:r>
            <a:br>
              <a:rPr lang="en-ZW" sz="3600" dirty="0" smtClean="0"/>
            </a:br>
            <a:r>
              <a:rPr lang="en-ZW" dirty="0" smtClean="0">
                <a:solidFill>
                  <a:schemeClr val="bg1"/>
                </a:solidFill>
              </a:rPr>
              <a:t/>
            </a:r>
            <a:br>
              <a:rPr lang="en-ZW" dirty="0" smtClean="0">
                <a:solidFill>
                  <a:schemeClr val="bg1"/>
                </a:solidFill>
              </a:rPr>
            </a:br>
            <a:r>
              <a:rPr lang="en-ZW" dirty="0" smtClean="0"/>
              <a:t/>
            </a:r>
            <a:br>
              <a:rPr lang="en-ZW" dirty="0" smtClean="0"/>
            </a:br>
            <a:r>
              <a:rPr lang="en-ZW" dirty="0" smtClean="0"/>
              <a:t/>
            </a:r>
            <a:br>
              <a:rPr lang="en-ZW" dirty="0" smtClean="0"/>
            </a:br>
            <a:r>
              <a:rPr lang="en-ZW" dirty="0" smtClean="0"/>
              <a:t> </a:t>
            </a:r>
          </a:p>
        </p:txBody>
      </p:sp>
      <p:sp>
        <p:nvSpPr>
          <p:cNvPr id="5" name="Rectangle 4"/>
          <p:cNvSpPr/>
          <p:nvPr/>
        </p:nvSpPr>
        <p:spPr>
          <a:xfrm>
            <a:off x="457200" y="0"/>
            <a:ext cx="8229600" cy="523220"/>
          </a:xfrm>
          <a:prstGeom prst="rect">
            <a:avLst/>
          </a:prstGeom>
        </p:spPr>
        <p:txBody>
          <a:bodyPr wrap="square">
            <a:spAutoFit/>
          </a:bodyPr>
          <a:lstStyle/>
          <a:p>
            <a:pPr algn="ctr"/>
            <a:r>
              <a:rPr lang="en-ZW" sz="2800" b="1" dirty="0" smtClean="0"/>
              <a:t>Program Components</a:t>
            </a:r>
            <a:endParaRPr lang="en-ZW" sz="2800" dirty="0"/>
          </a:p>
        </p:txBody>
      </p:sp>
      <p:sp>
        <p:nvSpPr>
          <p:cNvPr id="6" name="Title 1"/>
          <p:cNvSpPr txBox="1">
            <a:spLocks/>
          </p:cNvSpPr>
          <p:nvPr/>
        </p:nvSpPr>
        <p:spPr>
          <a:xfrm>
            <a:off x="0" y="2634761"/>
            <a:ext cx="8458200" cy="2502877"/>
          </a:xfrm>
          <a:prstGeom prst="rect">
            <a:avLst/>
          </a:prstGeom>
        </p:spPr>
        <p:txBody>
          <a:bodyPr>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ZW" sz="1000" b="0" i="0" u="none" strike="noStrike" kern="1200" cap="none" spc="0" normalizeH="0" baseline="0" noProof="0" dirty="0" smtClean="0">
                <a:ln>
                  <a:noFill/>
                </a:ln>
                <a:solidFill>
                  <a:schemeClr val="bg1"/>
                </a:solidFill>
                <a:effectLst/>
                <a:uLnTx/>
                <a:uFillTx/>
                <a:latin typeface="+mj-lt"/>
                <a:ea typeface="+mj-ea"/>
                <a:cs typeface="+mj-cs"/>
              </a:rPr>
              <a:t/>
            </a:r>
            <a:br>
              <a:rPr kumimoji="0" lang="en-ZW" sz="1000" b="0" i="0" u="none" strike="noStrike" kern="1200" cap="none" spc="0" normalizeH="0" baseline="0" noProof="0" dirty="0" smtClean="0">
                <a:ln>
                  <a:noFill/>
                </a:ln>
                <a:solidFill>
                  <a:schemeClr val="bg1"/>
                </a:solidFill>
                <a:effectLst/>
                <a:uLnTx/>
                <a:uFillTx/>
                <a:latin typeface="+mj-lt"/>
                <a:ea typeface="+mj-ea"/>
                <a:cs typeface="+mj-cs"/>
              </a:rPr>
            </a:br>
            <a:r>
              <a:rPr kumimoji="0" lang="en-ZW" sz="1000" b="0" i="0" u="none" strike="noStrike" kern="1200" cap="none" spc="0" normalizeH="0" baseline="0" noProof="0" dirty="0" smtClean="0">
                <a:ln>
                  <a:noFill/>
                </a:ln>
                <a:solidFill>
                  <a:schemeClr val="bg1"/>
                </a:solidFill>
                <a:effectLst/>
                <a:uLnTx/>
                <a:uFillTx/>
                <a:latin typeface="+mj-lt"/>
                <a:ea typeface="+mj-ea"/>
                <a:cs typeface="+mj-cs"/>
              </a:rPr>
              <a:t/>
            </a:r>
            <a:br>
              <a:rPr kumimoji="0" lang="en-ZW" sz="1000" b="0" i="0" u="none" strike="noStrike" kern="1200" cap="none" spc="0" normalizeH="0" baseline="0" noProof="0" dirty="0" smtClean="0">
                <a:ln>
                  <a:noFill/>
                </a:ln>
                <a:solidFill>
                  <a:schemeClr val="bg1"/>
                </a:solidFill>
                <a:effectLst/>
                <a:uLnTx/>
                <a:uFillTx/>
                <a:latin typeface="+mj-lt"/>
                <a:ea typeface="+mj-ea"/>
                <a:cs typeface="+mj-cs"/>
              </a:rPr>
            </a:br>
            <a:r>
              <a:rPr kumimoji="0" lang="en-ZW" sz="1000" b="0" i="0" u="none" strike="noStrike" kern="1200" cap="none" spc="0" normalizeH="0" baseline="0" noProof="0" dirty="0" smtClean="0">
                <a:ln>
                  <a:noFill/>
                </a:ln>
                <a:solidFill>
                  <a:schemeClr val="bg1"/>
                </a:solidFill>
                <a:effectLst/>
                <a:uLnTx/>
                <a:uFillTx/>
                <a:latin typeface="+mj-lt"/>
                <a:ea typeface="+mj-ea"/>
                <a:cs typeface="+mj-cs"/>
              </a:rPr>
              <a:t/>
            </a:r>
            <a:br>
              <a:rPr kumimoji="0" lang="en-ZW" sz="1000" b="0" i="0" u="none" strike="noStrike" kern="1200" cap="none" spc="0" normalizeH="0" baseline="0" noProof="0" dirty="0" smtClean="0">
                <a:ln>
                  <a:noFill/>
                </a:ln>
                <a:solidFill>
                  <a:schemeClr val="bg1"/>
                </a:solidFill>
                <a:effectLst/>
                <a:uLnTx/>
                <a:uFillTx/>
                <a:latin typeface="+mj-lt"/>
                <a:ea typeface="+mj-ea"/>
                <a:cs typeface="+mj-cs"/>
              </a:rPr>
            </a:br>
            <a:r>
              <a:rPr kumimoji="0" lang="en-ZW" sz="1000" b="0" i="0" u="none" strike="noStrike" kern="1200" cap="none" spc="0" normalizeH="0" baseline="0" noProof="0" dirty="0" smtClean="0">
                <a:ln>
                  <a:noFill/>
                </a:ln>
                <a:solidFill>
                  <a:schemeClr val="bg1"/>
                </a:solidFill>
                <a:effectLst/>
                <a:uLnTx/>
                <a:uFillTx/>
                <a:latin typeface="+mj-lt"/>
                <a:ea typeface="+mj-ea"/>
                <a:cs typeface="+mj-cs"/>
              </a:rPr>
              <a:t/>
            </a:r>
            <a:br>
              <a:rPr kumimoji="0" lang="en-ZW" sz="1000" b="0" i="0" u="none" strike="noStrike" kern="1200" cap="none" spc="0" normalizeH="0" baseline="0" noProof="0" dirty="0" smtClean="0">
                <a:ln>
                  <a:noFill/>
                </a:ln>
                <a:solidFill>
                  <a:schemeClr val="bg1"/>
                </a:solidFill>
                <a:effectLst/>
                <a:uLnTx/>
                <a:uFillTx/>
                <a:latin typeface="+mj-lt"/>
                <a:ea typeface="+mj-ea"/>
                <a:cs typeface="+mj-cs"/>
              </a:rPr>
            </a:br>
            <a:r>
              <a:rPr kumimoji="0" lang="en-ZW" sz="1000" b="0" i="0" u="none" strike="noStrike" kern="1200" cap="none" spc="0" normalizeH="0" baseline="0" noProof="0" dirty="0" smtClean="0">
                <a:ln>
                  <a:noFill/>
                </a:ln>
                <a:solidFill>
                  <a:schemeClr val="bg1"/>
                </a:solidFill>
                <a:effectLst/>
                <a:uLnTx/>
                <a:uFillTx/>
                <a:latin typeface="+mj-lt"/>
                <a:ea typeface="+mj-ea"/>
                <a:cs typeface="+mj-cs"/>
              </a:rPr>
              <a:t/>
            </a:r>
            <a:br>
              <a:rPr kumimoji="0" lang="en-ZW" sz="1000" b="0" i="0" u="none" strike="noStrike" kern="1200" cap="none" spc="0" normalizeH="0" baseline="0" noProof="0" dirty="0" smtClean="0">
                <a:ln>
                  <a:noFill/>
                </a:ln>
                <a:solidFill>
                  <a:schemeClr val="bg1"/>
                </a:solidFill>
                <a:effectLst/>
                <a:uLnTx/>
                <a:uFillTx/>
                <a:latin typeface="+mj-lt"/>
                <a:ea typeface="+mj-ea"/>
                <a:cs typeface="+mj-cs"/>
              </a:rPr>
            </a:br>
            <a:r>
              <a:rPr kumimoji="0" lang="en-ZW" sz="1000" b="0" i="0" u="none" strike="noStrike" kern="1200" cap="none" spc="0" normalizeH="0" baseline="0" noProof="0" dirty="0" smtClean="0">
                <a:ln>
                  <a:noFill/>
                </a:ln>
                <a:solidFill>
                  <a:schemeClr val="bg1"/>
                </a:solidFill>
                <a:effectLst/>
                <a:uLnTx/>
                <a:uFillTx/>
                <a:latin typeface="+mj-lt"/>
                <a:ea typeface="+mj-ea"/>
                <a:cs typeface="+mj-cs"/>
              </a:rPr>
              <a:t/>
            </a:r>
            <a:br>
              <a:rPr kumimoji="0" lang="en-ZW" sz="1000" b="0" i="0" u="none" strike="noStrike" kern="1200" cap="none" spc="0" normalizeH="0" baseline="0" noProof="0" dirty="0" smtClean="0">
                <a:ln>
                  <a:noFill/>
                </a:ln>
                <a:solidFill>
                  <a:schemeClr val="bg1"/>
                </a:solidFill>
                <a:effectLst/>
                <a:uLnTx/>
                <a:uFillTx/>
                <a:latin typeface="+mj-lt"/>
                <a:ea typeface="+mj-ea"/>
                <a:cs typeface="+mj-cs"/>
              </a:rPr>
            </a:br>
            <a:r>
              <a:rPr kumimoji="0" lang="en-ZW" sz="1000" b="0" i="0" u="none" strike="noStrike" kern="1200" cap="none" spc="0" normalizeH="0" baseline="0" noProof="0" dirty="0" smtClean="0">
                <a:ln>
                  <a:noFill/>
                </a:ln>
                <a:solidFill>
                  <a:schemeClr val="bg1"/>
                </a:solidFill>
                <a:effectLst/>
                <a:uLnTx/>
                <a:uFillTx/>
                <a:latin typeface="+mj-lt"/>
                <a:ea typeface="+mj-ea"/>
                <a:cs typeface="+mj-cs"/>
              </a:rPr>
              <a:t/>
            </a:r>
            <a:br>
              <a:rPr kumimoji="0" lang="en-ZW" sz="1000" b="0" i="0" u="none" strike="noStrike" kern="1200" cap="none" spc="0" normalizeH="0" baseline="0" noProof="0" dirty="0" smtClean="0">
                <a:ln>
                  <a:noFill/>
                </a:ln>
                <a:solidFill>
                  <a:schemeClr val="bg1"/>
                </a:solidFill>
                <a:effectLst/>
                <a:uLnTx/>
                <a:uFillTx/>
                <a:latin typeface="+mj-lt"/>
                <a:ea typeface="+mj-ea"/>
                <a:cs typeface="+mj-cs"/>
              </a:rPr>
            </a:br>
            <a:r>
              <a:rPr kumimoji="0" lang="en-ZW" sz="1200" b="0" i="0" u="none" strike="noStrike" kern="1200" cap="none" spc="0" normalizeH="0" baseline="0" noProof="0" dirty="0" smtClean="0">
                <a:ln>
                  <a:noFill/>
                </a:ln>
                <a:solidFill>
                  <a:schemeClr val="bg1"/>
                </a:solidFill>
                <a:effectLst/>
                <a:uLnTx/>
                <a:uFillTx/>
                <a:latin typeface="+mj-lt"/>
                <a:ea typeface="+mj-ea"/>
                <a:cs typeface="+mj-cs"/>
              </a:rPr>
              <a:t/>
            </a:r>
            <a:br>
              <a:rPr kumimoji="0" lang="en-ZW" sz="1200" b="0" i="0" u="none" strike="noStrike" kern="1200" cap="none" spc="0" normalizeH="0" baseline="0" noProof="0" dirty="0" smtClean="0">
                <a:ln>
                  <a:noFill/>
                </a:ln>
                <a:solidFill>
                  <a:schemeClr val="bg1"/>
                </a:solidFill>
                <a:effectLst/>
                <a:uLnTx/>
                <a:uFillTx/>
                <a:latin typeface="+mj-lt"/>
                <a:ea typeface="+mj-ea"/>
                <a:cs typeface="+mj-cs"/>
              </a:rPr>
            </a:br>
            <a:r>
              <a:rPr kumimoji="0" lang="en-ZW" sz="2800" b="1" i="0" u="none" strike="noStrike" kern="1200" cap="none" spc="0" normalizeH="0" baseline="0" noProof="0" dirty="0" smtClean="0">
                <a:ln>
                  <a:noFill/>
                </a:ln>
                <a:solidFill>
                  <a:schemeClr val="bg1"/>
                </a:solidFill>
                <a:effectLst/>
                <a:uLnTx/>
                <a:uFillTx/>
                <a:latin typeface="+mj-lt"/>
                <a:ea typeface="+mj-ea"/>
                <a:cs typeface="+mj-cs"/>
              </a:rPr>
              <a:t>Component 1:Organisational Capacity Building ,Gender Equality and Women’s Economic Empowerment</a:t>
            </a:r>
            <a:br>
              <a:rPr kumimoji="0" lang="en-ZW" sz="2800" b="1" i="0" u="none" strike="noStrike" kern="1200" cap="none" spc="0" normalizeH="0" baseline="0" noProof="0" dirty="0" smtClean="0">
                <a:ln>
                  <a:noFill/>
                </a:ln>
                <a:solidFill>
                  <a:schemeClr val="bg1"/>
                </a:solidFill>
                <a:effectLst/>
                <a:uLnTx/>
                <a:uFillTx/>
                <a:latin typeface="+mj-lt"/>
                <a:ea typeface="+mj-ea"/>
                <a:cs typeface="+mj-cs"/>
              </a:rPr>
            </a:br>
            <a:r>
              <a:rPr kumimoji="0" lang="en-ZW" sz="2800" b="1" i="0" u="none" strike="noStrike" kern="1200" cap="none" spc="0" normalizeH="0" baseline="0" noProof="0" dirty="0" smtClean="0">
                <a:ln>
                  <a:noFill/>
                </a:ln>
                <a:solidFill>
                  <a:schemeClr val="bg1"/>
                </a:solidFill>
                <a:effectLst/>
                <a:uLnTx/>
                <a:uFillTx/>
                <a:latin typeface="+mj-lt"/>
                <a:ea typeface="+mj-ea"/>
                <a:cs typeface="+mj-cs"/>
              </a:rPr>
              <a:t>Component 2: Enterprise start-up and growth</a:t>
            </a:r>
            <a:br>
              <a:rPr kumimoji="0" lang="en-ZW" sz="2800" b="1" i="0" u="none" strike="noStrike" kern="1200" cap="none" spc="0" normalizeH="0" baseline="0" noProof="0" dirty="0" smtClean="0">
                <a:ln>
                  <a:noFill/>
                </a:ln>
                <a:solidFill>
                  <a:schemeClr val="bg1"/>
                </a:solidFill>
                <a:effectLst/>
                <a:uLnTx/>
                <a:uFillTx/>
                <a:latin typeface="+mj-lt"/>
                <a:ea typeface="+mj-ea"/>
                <a:cs typeface="+mj-cs"/>
              </a:rPr>
            </a:br>
            <a:r>
              <a:rPr kumimoji="0" lang="en-ZW" sz="2800" b="1" i="0" u="none" strike="noStrike" kern="1200" cap="none" spc="0" normalizeH="0" baseline="0" noProof="0" dirty="0" smtClean="0">
                <a:ln>
                  <a:noFill/>
                </a:ln>
                <a:solidFill>
                  <a:schemeClr val="bg1"/>
                </a:solidFill>
                <a:effectLst/>
                <a:uLnTx/>
                <a:uFillTx/>
                <a:latin typeface="+mj-lt"/>
                <a:ea typeface="+mj-ea"/>
                <a:cs typeface="+mj-cs"/>
              </a:rPr>
              <a:t>Component 3: Financial inclusion</a:t>
            </a:r>
            <a:br>
              <a:rPr kumimoji="0" lang="en-ZW" sz="2800" b="1" i="0" u="none" strike="noStrike" kern="1200" cap="none" spc="0" normalizeH="0" baseline="0" noProof="0" dirty="0" smtClean="0">
                <a:ln>
                  <a:noFill/>
                </a:ln>
                <a:solidFill>
                  <a:schemeClr val="bg1"/>
                </a:solidFill>
                <a:effectLst/>
                <a:uLnTx/>
                <a:uFillTx/>
                <a:latin typeface="+mj-lt"/>
                <a:ea typeface="+mj-ea"/>
                <a:cs typeface="+mj-cs"/>
              </a:rPr>
            </a:br>
            <a:r>
              <a:rPr kumimoji="0" lang="en-ZW" sz="2800" b="1" i="0" u="none" strike="noStrike" kern="1200" cap="none" spc="0" normalizeH="0" baseline="0" noProof="0" dirty="0" smtClean="0">
                <a:ln>
                  <a:noFill/>
                </a:ln>
                <a:solidFill>
                  <a:schemeClr val="bg1"/>
                </a:solidFill>
                <a:effectLst/>
                <a:uLnTx/>
                <a:uFillTx/>
                <a:latin typeface="+mj-lt"/>
                <a:ea typeface="+mj-ea"/>
                <a:cs typeface="+mj-cs"/>
              </a:rPr>
              <a:t>Component 4: Access to formal sector employment</a:t>
            </a:r>
            <a:r>
              <a:rPr kumimoji="0" lang="en-ZW" sz="2800" b="0" i="0" u="none" strike="noStrike" kern="1200" cap="none" spc="0" normalizeH="0" baseline="0" noProof="0" dirty="0" smtClean="0">
                <a:ln>
                  <a:noFill/>
                </a:ln>
                <a:solidFill>
                  <a:schemeClr val="tx1"/>
                </a:solidFill>
                <a:effectLst/>
                <a:uLnTx/>
                <a:uFillTx/>
                <a:latin typeface="+mj-lt"/>
                <a:ea typeface="+mj-ea"/>
                <a:cs typeface="+mj-cs"/>
              </a:rPr>
              <a:t/>
            </a:r>
            <a:br>
              <a:rPr kumimoji="0" lang="en-ZW" sz="2800" b="0" i="0" u="none" strike="noStrike" kern="1200" cap="none" spc="0" normalizeH="0" baseline="0" noProof="0" dirty="0" smtClean="0">
                <a:ln>
                  <a:noFill/>
                </a:ln>
                <a:solidFill>
                  <a:schemeClr val="tx1"/>
                </a:solidFill>
                <a:effectLst/>
                <a:uLnTx/>
                <a:uFillTx/>
                <a:latin typeface="+mj-lt"/>
                <a:ea typeface="+mj-ea"/>
                <a:cs typeface="+mj-cs"/>
              </a:rPr>
            </a:br>
            <a:r>
              <a:rPr kumimoji="0" lang="en-ZW" sz="1000" b="0" i="0" u="none" strike="noStrike" kern="1200" cap="none" spc="0" normalizeH="0" baseline="0" noProof="0" dirty="0" smtClean="0">
                <a:ln>
                  <a:noFill/>
                </a:ln>
                <a:solidFill>
                  <a:schemeClr val="bg1"/>
                </a:solidFill>
                <a:effectLst/>
                <a:uLnTx/>
                <a:uFillTx/>
                <a:latin typeface="+mj-lt"/>
                <a:ea typeface="+mj-ea"/>
                <a:cs typeface="+mj-cs"/>
              </a:rPr>
              <a:t/>
            </a:r>
            <a:br>
              <a:rPr kumimoji="0" lang="en-ZW" sz="1000" b="0" i="0" u="none" strike="noStrike" kern="1200" cap="none" spc="0" normalizeH="0" baseline="0" noProof="0" dirty="0" smtClean="0">
                <a:ln>
                  <a:noFill/>
                </a:ln>
                <a:solidFill>
                  <a:schemeClr val="bg1"/>
                </a:solidFill>
                <a:effectLst/>
                <a:uLnTx/>
                <a:uFillTx/>
                <a:latin typeface="+mj-lt"/>
                <a:ea typeface="+mj-ea"/>
                <a:cs typeface="+mj-cs"/>
              </a:rPr>
            </a:br>
            <a:r>
              <a:rPr kumimoji="0" lang="en-ZW" sz="1000" b="0" i="0" u="none" strike="noStrike" kern="1200" cap="none" spc="0" normalizeH="0" baseline="0" noProof="0" dirty="0" smtClean="0">
                <a:ln>
                  <a:noFill/>
                </a:ln>
                <a:solidFill>
                  <a:schemeClr val="tx1"/>
                </a:solidFill>
                <a:effectLst/>
                <a:uLnTx/>
                <a:uFillTx/>
                <a:latin typeface="+mj-lt"/>
                <a:ea typeface="+mj-ea"/>
                <a:cs typeface="+mj-cs"/>
              </a:rPr>
              <a:t/>
            </a:r>
            <a:br>
              <a:rPr kumimoji="0" lang="en-ZW" sz="1000" b="0" i="0" u="none" strike="noStrike" kern="1200" cap="none" spc="0" normalizeH="0" baseline="0" noProof="0" dirty="0" smtClean="0">
                <a:ln>
                  <a:noFill/>
                </a:ln>
                <a:solidFill>
                  <a:schemeClr val="tx1"/>
                </a:solidFill>
                <a:effectLst/>
                <a:uLnTx/>
                <a:uFillTx/>
                <a:latin typeface="+mj-lt"/>
                <a:ea typeface="+mj-ea"/>
                <a:cs typeface="+mj-cs"/>
              </a:rPr>
            </a:br>
            <a:r>
              <a:rPr kumimoji="0" lang="en-ZW" sz="1000" b="0" i="0" u="none" strike="noStrike" kern="1200" cap="none" spc="0" normalizeH="0" baseline="0" noProof="0" dirty="0" smtClean="0">
                <a:ln>
                  <a:noFill/>
                </a:ln>
                <a:solidFill>
                  <a:schemeClr val="tx1"/>
                </a:solidFill>
                <a:effectLst/>
                <a:uLnTx/>
                <a:uFillTx/>
                <a:latin typeface="+mj-lt"/>
                <a:ea typeface="+mj-ea"/>
                <a:cs typeface="+mj-cs"/>
              </a:rPr>
              <a:t/>
            </a:r>
            <a:br>
              <a:rPr kumimoji="0" lang="en-ZW" sz="1000" b="0" i="0" u="none" strike="noStrike" kern="1200" cap="none" spc="0" normalizeH="0" baseline="0" noProof="0" dirty="0" smtClean="0">
                <a:ln>
                  <a:noFill/>
                </a:ln>
                <a:solidFill>
                  <a:schemeClr val="tx1"/>
                </a:solidFill>
                <a:effectLst/>
                <a:uLnTx/>
                <a:uFillTx/>
                <a:latin typeface="+mj-lt"/>
                <a:ea typeface="+mj-ea"/>
                <a:cs typeface="+mj-cs"/>
              </a:rPr>
            </a:br>
            <a:r>
              <a:rPr kumimoji="0" lang="en-ZW" sz="1000" b="0" i="0" u="none" strike="noStrike" kern="1200" cap="none" spc="0" normalizeH="0" baseline="0" noProof="0" dirty="0" smtClean="0">
                <a:ln>
                  <a:noFill/>
                </a:ln>
                <a:solidFill>
                  <a:schemeClr val="tx1"/>
                </a:solidFill>
                <a:effectLst/>
                <a:uLnTx/>
                <a:uFillTx/>
                <a:latin typeface="+mj-lt"/>
                <a:ea typeface="+mj-ea"/>
                <a:cs typeface="+mj-cs"/>
              </a:rPr>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W" dirty="0" smtClean="0"/>
              <a:t>Work as a Human Right</a:t>
            </a:r>
            <a:endParaRPr lang="en-ZW" dirty="0"/>
          </a:p>
        </p:txBody>
      </p:sp>
      <p:sp>
        <p:nvSpPr>
          <p:cNvPr id="3" name="Content Placeholder 2"/>
          <p:cNvSpPr>
            <a:spLocks noGrp="1"/>
          </p:cNvSpPr>
          <p:nvPr>
            <p:ph idx="1"/>
          </p:nvPr>
        </p:nvSpPr>
        <p:spPr>
          <a:xfrm>
            <a:off x="239151" y="1111348"/>
            <a:ext cx="8447649" cy="4876800"/>
          </a:xfrm>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r>
              <a:rPr lang="en-ZW" dirty="0"/>
              <a:t>The modern view of human rights has generated a consensus that these rights are universal, indivisible, inter-dependent and interrelated. </a:t>
            </a:r>
            <a:endParaRPr lang="en-ZW" dirty="0" smtClean="0"/>
          </a:p>
          <a:p>
            <a:pPr>
              <a:buNone/>
            </a:pPr>
            <a:endParaRPr lang="en-ZW" dirty="0" smtClean="0"/>
          </a:p>
          <a:p>
            <a:r>
              <a:rPr lang="en-ZW" dirty="0" smtClean="0"/>
              <a:t>Most times we think of rights we refer to </a:t>
            </a:r>
            <a:r>
              <a:rPr lang="en-ZW" dirty="0"/>
              <a:t> </a:t>
            </a:r>
            <a:r>
              <a:rPr lang="en-ZW" dirty="0" smtClean="0"/>
              <a:t>rights to freedom, democracy, health and do not  </a:t>
            </a:r>
            <a:r>
              <a:rPr lang="en-ZW" dirty="0"/>
              <a:t>explicitly </a:t>
            </a:r>
            <a:r>
              <a:rPr lang="en-ZW" dirty="0" smtClean="0"/>
              <a:t>articulate:</a:t>
            </a:r>
          </a:p>
          <a:p>
            <a:pPr lvl="1"/>
            <a:r>
              <a:rPr lang="en-ZW" dirty="0" smtClean="0"/>
              <a:t> work as a human right as an </a:t>
            </a:r>
            <a:r>
              <a:rPr lang="en-ZW" dirty="0"/>
              <a:t>enforceable human right </a:t>
            </a:r>
            <a:r>
              <a:rPr lang="en-ZW" dirty="0" smtClean="0"/>
              <a:t>or </a:t>
            </a:r>
          </a:p>
          <a:p>
            <a:pPr lvl="1"/>
            <a:r>
              <a:rPr lang="en-ZW" dirty="0" smtClean="0"/>
              <a:t>the </a:t>
            </a:r>
            <a:r>
              <a:rPr lang="en-ZW" dirty="0"/>
              <a:t>states duty to provide employment or </a:t>
            </a:r>
            <a:endParaRPr lang="en-ZW" dirty="0" smtClean="0"/>
          </a:p>
          <a:p>
            <a:pPr lvl="1"/>
            <a:r>
              <a:rPr lang="en-ZW" dirty="0" smtClean="0"/>
              <a:t>a </a:t>
            </a:r>
            <a:r>
              <a:rPr lang="en-ZW" dirty="0"/>
              <a:t>corporate obligation to do what is possible within sound business practice to avoid unemployment strategies of doing business.</a:t>
            </a:r>
          </a:p>
          <a:p>
            <a:endParaRPr lang="en-ZW"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W" dirty="0" smtClean="0"/>
              <a:t>What is the right to work?</a:t>
            </a:r>
            <a:endParaRPr lang="en-ZW" dirty="0"/>
          </a:p>
        </p:txBody>
      </p:sp>
      <p:sp>
        <p:nvSpPr>
          <p:cNvPr id="3" name="Content Placeholder 2"/>
          <p:cNvSpPr>
            <a:spLocks noGrp="1"/>
          </p:cNvSpPr>
          <p:nvPr>
            <p:ph idx="1"/>
          </p:nvPr>
        </p:nvSpPr>
        <p:spPr/>
        <p:txBody>
          <a:bodyPr>
            <a:normAutofit fontScale="70000" lnSpcReduction="20000"/>
          </a:bodyPr>
          <a:lstStyle/>
          <a:p>
            <a:r>
              <a:rPr lang="en-ZW" dirty="0" smtClean="0"/>
              <a:t>The right to work deals exclusively with access to work, and hence persons who do not have access to work are the main concern in our context the youth.  </a:t>
            </a:r>
          </a:p>
          <a:p>
            <a:pPr>
              <a:buNone/>
            </a:pPr>
            <a:endParaRPr lang="en-ZW" dirty="0" smtClean="0"/>
          </a:p>
          <a:p>
            <a:r>
              <a:rPr lang="en-ZW" dirty="0" smtClean="0"/>
              <a:t>In spite of its great importance, the right to work itself is relatively little detailed. </a:t>
            </a:r>
          </a:p>
          <a:p>
            <a:endParaRPr lang="en-ZW" dirty="0" smtClean="0"/>
          </a:p>
          <a:p>
            <a:r>
              <a:rPr lang="en-ZW" dirty="0" smtClean="0"/>
              <a:t>Much work has been done on questions like discriminatory access to work, but not on the right to work itself</a:t>
            </a:r>
          </a:p>
          <a:p>
            <a:pPr>
              <a:buNone/>
            </a:pPr>
            <a:endParaRPr lang="en-ZW" dirty="0" smtClean="0"/>
          </a:p>
          <a:p>
            <a:r>
              <a:rPr lang="en-ZW" dirty="0" smtClean="0"/>
              <a:t>Work as a human rights standard is not to be seen as a means to have an adequate standard of living (as this is guar­anteed by another human right), but </a:t>
            </a:r>
            <a:r>
              <a:rPr lang="en-ZW" i="1" dirty="0" smtClean="0"/>
              <a:t>to earn</a:t>
            </a:r>
            <a:r>
              <a:rPr lang="en-ZW" dirty="0" smtClean="0"/>
              <a:t> such a standard of living</a:t>
            </a:r>
            <a:endParaRPr lang="en-ZW"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W" dirty="0" smtClean="0"/>
              <a:t>Defining the right to work</a:t>
            </a:r>
            <a:endParaRPr lang="en-ZW" dirty="0"/>
          </a:p>
        </p:txBody>
      </p:sp>
      <p:sp>
        <p:nvSpPr>
          <p:cNvPr id="3" name="Content Placeholder 2"/>
          <p:cNvSpPr>
            <a:spLocks noGrp="1"/>
          </p:cNvSpPr>
          <p:nvPr>
            <p:ph idx="1"/>
          </p:nvPr>
        </p:nvSpPr>
        <p:spPr>
          <a:xfrm>
            <a:off x="3581400" y="990600"/>
            <a:ext cx="5334000" cy="4876800"/>
          </a:xfrm>
        </p:spPr>
        <p:txBody>
          <a:bodyPr>
            <a:noAutofit/>
          </a:bodyPr>
          <a:lstStyle/>
          <a:p>
            <a:r>
              <a:rPr lang="en-ZW" sz="1600" dirty="0" smtClean="0"/>
              <a:t>The human right to work recognizes work as something to which each and every individual is entitled.  </a:t>
            </a:r>
          </a:p>
          <a:p>
            <a:endParaRPr lang="en-ZW" sz="1600" dirty="0" smtClean="0"/>
          </a:p>
          <a:p>
            <a:r>
              <a:rPr lang="en-ZW" sz="1600" dirty="0" smtClean="0"/>
              <a:t>The right to work means:</a:t>
            </a:r>
          </a:p>
          <a:p>
            <a:pPr lvl="1"/>
            <a:r>
              <a:rPr lang="en-ZW" sz="1400" dirty="0" smtClean="0"/>
              <a:t>the right to participate in the producing and servicing activities of human society </a:t>
            </a:r>
          </a:p>
          <a:p>
            <a:pPr lvl="1"/>
            <a:r>
              <a:rPr lang="en-ZW" sz="1400" dirty="0" smtClean="0"/>
              <a:t>the right to participate in the benefits accrued through these joint activities to an extent that guarantees an adequate standard of living.  </a:t>
            </a:r>
          </a:p>
          <a:p>
            <a:pPr lvl="1"/>
            <a:r>
              <a:rPr lang="en-ZW" sz="1400" dirty="0" smtClean="0"/>
              <a:t>the right to work thus ensures that no­body is excluded from the economic sphere.  </a:t>
            </a:r>
          </a:p>
          <a:p>
            <a:r>
              <a:rPr lang="en-ZW" sz="1600" dirty="0" smtClean="0"/>
              <a:t>The type of work a person does de­pends on:</a:t>
            </a:r>
          </a:p>
          <a:p>
            <a:pPr lvl="1"/>
            <a:r>
              <a:rPr lang="en-ZW" sz="1400" dirty="0" smtClean="0"/>
              <a:t>access to resources, education and training.  </a:t>
            </a:r>
          </a:p>
          <a:p>
            <a:r>
              <a:rPr lang="en-ZW" sz="1600" dirty="0" smtClean="0"/>
              <a:t>Work can be enjoyed as a wage-employed person or as a self-em­ployed per­son.  </a:t>
            </a:r>
          </a:p>
          <a:p>
            <a:r>
              <a:rPr lang="en-ZW" sz="1600" dirty="0" smtClean="0"/>
              <a:t>A crucial feature of work is that it allows persons to earn their living. </a:t>
            </a:r>
          </a:p>
          <a:p>
            <a:r>
              <a:rPr lang="en-ZW" sz="1600" dirty="0" smtClean="0"/>
              <a:t>Example being a full-time musician can only be considered work if it is rewarded in a way that one can earn one’s living with it</a:t>
            </a:r>
            <a:endParaRPr lang="en-ZW" sz="1600" dirty="0"/>
          </a:p>
        </p:txBody>
      </p:sp>
      <p:pic>
        <p:nvPicPr>
          <p:cNvPr id="4" name="Picture 3" descr="C:\Users\Tafadzwa\Documents\Bids Repository\2015\2015 Implementation\ZIM works\pics\20150303_113546.jpg"/>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5400000">
            <a:off x="-476250" y="1771652"/>
            <a:ext cx="4571998" cy="361949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W" dirty="0" smtClean="0"/>
              <a:t>Legal Framework on the Right to Work</a:t>
            </a:r>
            <a:endParaRPr lang="en-ZW" dirty="0"/>
          </a:p>
        </p:txBody>
      </p:sp>
      <p:sp>
        <p:nvSpPr>
          <p:cNvPr id="3" name="Content Placeholder 2"/>
          <p:cNvSpPr>
            <a:spLocks noGrp="1"/>
          </p:cNvSpPr>
          <p:nvPr>
            <p:ph idx="1"/>
          </p:nvPr>
        </p:nvSpPr>
        <p:spPr>
          <a:xfrm>
            <a:off x="304800" y="1371600"/>
            <a:ext cx="8382000" cy="4754563"/>
          </a:xfrm>
        </p:spPr>
        <p:txBody>
          <a:bodyPr>
            <a:normAutofit fontScale="62500" lnSpcReduction="20000"/>
          </a:bodyPr>
          <a:lstStyle/>
          <a:p>
            <a:r>
              <a:rPr lang="en-ZW" dirty="0" smtClean="0"/>
              <a:t>The right to work is enshrined in the Universal Declaration of Human Rights and recognised in international human rights law  through its inclusion in the  International Covenant on Economic, Social and Cultural rights.</a:t>
            </a:r>
          </a:p>
          <a:p>
            <a:pPr>
              <a:buNone/>
            </a:pPr>
            <a:endParaRPr lang="en-ZW" dirty="0" smtClean="0"/>
          </a:p>
          <a:p>
            <a:pPr>
              <a:buNone/>
            </a:pPr>
            <a:r>
              <a:rPr lang="en-ZW" dirty="0" smtClean="0"/>
              <a:t>    Article 23.1 of the  Universal Declaration of Human Rights states: </a:t>
            </a:r>
          </a:p>
          <a:p>
            <a:pPr>
              <a:buNone/>
            </a:pPr>
            <a:r>
              <a:rPr lang="en-ZW" dirty="0" smtClean="0"/>
              <a:t>      </a:t>
            </a:r>
            <a:r>
              <a:rPr lang="en-ZW" b="1" dirty="0" smtClean="0">
                <a:solidFill>
                  <a:schemeClr val="accent1"/>
                </a:solidFill>
              </a:rPr>
              <a:t>(1) Everyone has the right to work, to free choice of employment, to just and favourable conditions of work and to protection against unemployment —Universal Declaration of Human Rights, </a:t>
            </a:r>
            <a:r>
              <a:rPr lang="en-ZW" b="1" i="1" dirty="0" smtClean="0">
                <a:solidFill>
                  <a:schemeClr val="accent1"/>
                </a:solidFill>
              </a:rPr>
              <a:t>United Nations General Assembly</a:t>
            </a:r>
          </a:p>
          <a:p>
            <a:pPr>
              <a:buNone/>
            </a:pPr>
            <a:endParaRPr lang="en-ZW" i="1" dirty="0" smtClean="0"/>
          </a:p>
          <a:p>
            <a:r>
              <a:rPr lang="en-ZW" dirty="0" smtClean="0"/>
              <a:t>The African Charger on Human and People’s Rights recognises the right, emphasising conditions and pay, i.e. labour rights. Article 15, states:</a:t>
            </a:r>
          </a:p>
          <a:p>
            <a:pPr>
              <a:buNone/>
            </a:pPr>
            <a:r>
              <a:rPr lang="en-ZW" dirty="0" smtClean="0"/>
              <a:t>      </a:t>
            </a:r>
            <a:r>
              <a:rPr lang="en-ZW" b="1" dirty="0" smtClean="0">
                <a:solidFill>
                  <a:schemeClr val="accent1"/>
                </a:solidFill>
              </a:rPr>
              <a:t>Every individual shall have the right to work under equitable and satisfactory conditions, and shall receive equal pay for equal work—African Charter on Human and Peoples' Rights, </a:t>
            </a:r>
            <a:r>
              <a:rPr lang="en-ZW" b="1" i="1" dirty="0" smtClean="0">
                <a:solidFill>
                  <a:schemeClr val="accent1"/>
                </a:solidFill>
              </a:rPr>
              <a:t>Organisation of African Unity</a:t>
            </a:r>
            <a:endParaRPr lang="en-ZW" b="1" dirty="0" smtClean="0">
              <a:solidFill>
                <a:schemeClr val="accent1"/>
              </a:solidFill>
            </a:endParaRPr>
          </a:p>
          <a:p>
            <a:pPr>
              <a:buNone/>
            </a:pPr>
            <a:endParaRPr lang="en-ZW" dirty="0" smtClean="0"/>
          </a:p>
          <a:p>
            <a:endParaRPr lang="en-ZW"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sz="3600" dirty="0" smtClean="0">
                <a:solidFill>
                  <a:schemeClr val="accent1"/>
                </a:solidFill>
              </a:rPr>
              <a:t>Duty bearers obligation to the right to work</a:t>
            </a:r>
            <a:endParaRPr lang="en-ZW" sz="3600" dirty="0">
              <a:solidFill>
                <a:schemeClr val="accent1"/>
              </a:solidFill>
            </a:endParaRPr>
          </a:p>
        </p:txBody>
      </p:sp>
      <p:sp>
        <p:nvSpPr>
          <p:cNvPr id="3" name="Content Placeholder 2"/>
          <p:cNvSpPr>
            <a:spLocks noGrp="1"/>
          </p:cNvSpPr>
          <p:nvPr>
            <p:ph idx="1"/>
          </p:nvPr>
        </p:nvSpPr>
        <p:spPr>
          <a:xfrm>
            <a:off x="457200" y="1417638"/>
            <a:ext cx="8229600" cy="4525963"/>
          </a:xfrm>
        </p:spPr>
        <p:txBody>
          <a:bodyPr>
            <a:normAutofit fontScale="92500" lnSpcReduction="10000"/>
          </a:bodyPr>
          <a:lstStyle/>
          <a:p>
            <a:r>
              <a:rPr lang="en-ZW" dirty="0" smtClean="0"/>
              <a:t>The generic state obligation under the right to work includes :</a:t>
            </a:r>
          </a:p>
          <a:p>
            <a:pPr lvl="1"/>
            <a:r>
              <a:rPr lang="en-ZW" dirty="0" smtClean="0"/>
              <a:t>obligation to </a:t>
            </a:r>
            <a:r>
              <a:rPr lang="en-ZW" b="1" dirty="0" smtClean="0"/>
              <a:t>respect</a:t>
            </a:r>
            <a:r>
              <a:rPr lang="en-ZW" dirty="0" smtClean="0"/>
              <a:t>- States must not destroy a person’s opportunity to earn his or her living , </a:t>
            </a:r>
          </a:p>
          <a:p>
            <a:pPr lvl="1"/>
            <a:r>
              <a:rPr lang="en-ZW" dirty="0" smtClean="0"/>
              <a:t>obligation to </a:t>
            </a:r>
            <a:r>
              <a:rPr lang="en-ZW" b="1" dirty="0" smtClean="0"/>
              <a:t>protect -</a:t>
            </a:r>
            <a:r>
              <a:rPr lang="en-ZW" dirty="0" smtClean="0"/>
              <a:t>States must prevent this opportunity from being destroyed by third parties  and</a:t>
            </a:r>
            <a:endParaRPr lang="en-ZW" b="1" dirty="0" smtClean="0"/>
          </a:p>
          <a:p>
            <a:pPr lvl="1"/>
            <a:r>
              <a:rPr lang="en-ZW" dirty="0" smtClean="0"/>
              <a:t> obligation to </a:t>
            </a:r>
            <a:r>
              <a:rPr lang="en-ZW" b="1" dirty="0" smtClean="0"/>
              <a:t>fulfil</a:t>
            </a:r>
            <a:r>
              <a:rPr lang="en-ZW" dirty="0" smtClean="0"/>
              <a:t> each person’s access to work to earn</a:t>
            </a:r>
            <a:r>
              <a:rPr lang="en-ZW" dirty="0" smtClean="0">
                <a:hlinkClick r:id="rId2" tooltip="Click to Continue &gt; by Best Offers"/>
              </a:rPr>
              <a:t> </a:t>
            </a:r>
            <a:r>
              <a:rPr lang="en-ZW" dirty="0" smtClean="0"/>
              <a:t>one’s living and </a:t>
            </a:r>
          </a:p>
          <a:p>
            <a:pPr lvl="1"/>
            <a:r>
              <a:rPr lang="en-ZW" dirty="0" smtClean="0"/>
              <a:t>the obligation to </a:t>
            </a:r>
            <a:r>
              <a:rPr lang="en-ZW" b="1" dirty="0" smtClean="0"/>
              <a:t>guarantee</a:t>
            </a:r>
            <a:r>
              <a:rPr lang="en-ZW" dirty="0" smtClean="0"/>
              <a:t> that this work can be freely chosen or accepted.</a:t>
            </a:r>
          </a:p>
          <a:p>
            <a:endParaRPr lang="en-ZW"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15400" cy="1143000"/>
          </a:xfrm>
        </p:spPr>
        <p:txBody>
          <a:bodyPr>
            <a:noAutofit/>
          </a:bodyPr>
          <a:lstStyle/>
          <a:p>
            <a:r>
              <a:rPr lang="en-ZW" sz="2800" dirty="0" smtClean="0"/>
              <a:t>Elements of duty bearers obligations to the right to work</a:t>
            </a:r>
            <a:endParaRPr lang="en-ZW" sz="2800" dirty="0"/>
          </a:p>
        </p:txBody>
      </p:sp>
      <p:sp>
        <p:nvSpPr>
          <p:cNvPr id="3" name="Content Placeholder 2"/>
          <p:cNvSpPr>
            <a:spLocks noGrp="1"/>
          </p:cNvSpPr>
          <p:nvPr>
            <p:ph idx="1"/>
          </p:nvPr>
        </p:nvSpPr>
        <p:spPr>
          <a:xfrm>
            <a:off x="3505200" y="984738"/>
            <a:ext cx="5410200" cy="5257800"/>
          </a:xfrm>
        </p:spPr>
        <p:txBody>
          <a:bodyPr>
            <a:noAutofit/>
          </a:bodyPr>
          <a:lstStyle/>
          <a:p>
            <a:pPr>
              <a:buNone/>
            </a:pPr>
            <a:r>
              <a:rPr lang="en-ZW" sz="1800" dirty="0" smtClean="0"/>
              <a:t>Some elements of the duty bearer’s obligations to fulfil the right to work are as follows:</a:t>
            </a:r>
          </a:p>
          <a:p>
            <a:r>
              <a:rPr lang="en-ZW" sz="1800" b="1" dirty="0" smtClean="0"/>
              <a:t>Access to vocational guidance and training </a:t>
            </a:r>
            <a:r>
              <a:rPr lang="en-ZW" sz="1800" dirty="0" smtClean="0"/>
              <a:t>must be possible for everybody, and hence either free of cost or at a cost that does not limit the exercise of a person’s right to technical guidance and training programs. </a:t>
            </a:r>
          </a:p>
          <a:p>
            <a:pPr>
              <a:buNone/>
            </a:pPr>
            <a:endParaRPr lang="en-ZW" sz="1800" dirty="0" smtClean="0"/>
          </a:p>
          <a:p>
            <a:r>
              <a:rPr lang="en-ZW" sz="1800" b="1" dirty="0" smtClean="0"/>
              <a:t>Non-discrimination</a:t>
            </a:r>
            <a:r>
              <a:rPr lang="en-ZW" sz="1800" dirty="0" smtClean="0"/>
              <a:t> -  People must not be denied ac­cess to work (or to any policies or programs related to this right) on the basis of gender, eth­nic or national origin, religion, or social or other status.</a:t>
            </a:r>
          </a:p>
          <a:p>
            <a:r>
              <a:rPr lang="en-ZW" sz="1800" b="1" dirty="0" smtClean="0"/>
              <a:t>Full and productive employment- </a:t>
            </a:r>
            <a:r>
              <a:rPr lang="en-ZW" sz="1800" dirty="0" smtClean="0"/>
              <a:t>both in terms of wage employment and self-em­ployment- the state should promote the distribu­tion of the existing volume of work available on the labour market to every­body willing and able to carry it out. </a:t>
            </a:r>
          </a:p>
          <a:p>
            <a:pPr>
              <a:buNone/>
            </a:pPr>
            <a:endParaRPr lang="en-ZW" sz="1800" dirty="0" smtClean="0"/>
          </a:p>
        </p:txBody>
      </p:sp>
      <p:pic>
        <p:nvPicPr>
          <p:cNvPr id="4" name="Picture 3" descr="C:\Users\achakadenga\Documents\Bluetooth Folder\thumbs\2014-08-14-0033.jpg"/>
          <p:cNvPicPr/>
          <p:nvPr/>
        </p:nvPicPr>
        <p:blipFill>
          <a:blip r:embed="rId2" cstate="print"/>
          <a:srcRect/>
          <a:stretch>
            <a:fillRect/>
          </a:stretch>
        </p:blipFill>
        <p:spPr bwMode="auto">
          <a:xfrm>
            <a:off x="0" y="984738"/>
            <a:ext cx="3505200" cy="52578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74638"/>
            <a:ext cx="8229600" cy="563562"/>
          </a:xfrm>
        </p:spPr>
        <p:txBody>
          <a:bodyPr/>
          <a:lstStyle/>
          <a:p>
            <a:r>
              <a:rPr lang="en-ZW" sz="2400" dirty="0" smtClean="0"/>
              <a:t>Elements of duty bearers obligations to the right to work</a:t>
            </a:r>
            <a:endParaRPr lang="en-ZW" sz="2400" dirty="0"/>
          </a:p>
        </p:txBody>
      </p:sp>
      <p:sp>
        <p:nvSpPr>
          <p:cNvPr id="11" name="Content Placeholder 10"/>
          <p:cNvSpPr>
            <a:spLocks noGrp="1"/>
          </p:cNvSpPr>
          <p:nvPr>
            <p:ph sz="half" idx="2"/>
          </p:nvPr>
        </p:nvSpPr>
        <p:spPr>
          <a:xfrm>
            <a:off x="4648200" y="1051560"/>
            <a:ext cx="4038600" cy="5074603"/>
          </a:xfrm>
        </p:spPr>
        <p:txBody>
          <a:bodyPr/>
          <a:lstStyle/>
          <a:p>
            <a:r>
              <a:rPr lang="en-ZW" sz="1800" dirty="0" smtClean="0"/>
              <a:t>Even the best full employment policies in the world will not be able to provide employment via the labour market or as self-employment in the market economy to each and every person seeking such employment.  </a:t>
            </a:r>
          </a:p>
          <a:p>
            <a:pPr>
              <a:buNone/>
            </a:pPr>
            <a:endParaRPr lang="en-ZW" sz="1800" dirty="0" smtClean="0"/>
          </a:p>
          <a:p>
            <a:r>
              <a:rPr lang="en-ZW" sz="1800" dirty="0" smtClean="0"/>
              <a:t>Many activities are carried on outside the market sector mostly by women goes unpaid and should be recognised. </a:t>
            </a:r>
          </a:p>
          <a:p>
            <a:pPr>
              <a:buNone/>
            </a:pPr>
            <a:endParaRPr lang="en-ZW" sz="1800" dirty="0" smtClean="0"/>
          </a:p>
          <a:p>
            <a:r>
              <a:rPr lang="en-ZW" sz="1800" dirty="0" smtClean="0"/>
              <a:t>All these state obligations, as important as they are, may not prevent widespread unemployment particularly among the youth.</a:t>
            </a:r>
          </a:p>
          <a:p>
            <a:endParaRPr lang="en-ZW" sz="1600" dirty="0"/>
          </a:p>
        </p:txBody>
      </p:sp>
      <p:pic>
        <p:nvPicPr>
          <p:cNvPr id="12" name="Content Placeholder 11" descr="C:\Users\PGM\Pictures\2014-08-08 iyb pictres\iyb pictres 004.JPG"/>
          <p:cNvPicPr>
            <a:picLocks noGrp="1"/>
          </p:cNvPicPr>
          <p:nvPr>
            <p:ph sz="half" idx="1"/>
          </p:nvPr>
        </p:nvPicPr>
        <p:blipFill>
          <a:blip r:embed="rId2" cstate="print"/>
          <a:srcRect/>
          <a:stretch>
            <a:fillRect/>
          </a:stretch>
        </p:blipFill>
        <p:spPr bwMode="auto">
          <a:xfrm>
            <a:off x="457200" y="1051560"/>
            <a:ext cx="4038600" cy="507460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ZW" dirty="0" smtClean="0"/>
              <a:t>Why jobs are important</a:t>
            </a:r>
            <a:endParaRPr lang="en-ZW" dirty="0"/>
          </a:p>
        </p:txBody>
      </p:sp>
      <p:sp>
        <p:nvSpPr>
          <p:cNvPr id="3" name="Content Placeholder 2"/>
          <p:cNvSpPr>
            <a:spLocks noGrp="1"/>
          </p:cNvSpPr>
          <p:nvPr>
            <p:ph idx="1"/>
          </p:nvPr>
        </p:nvSpPr>
        <p:spPr>
          <a:xfrm>
            <a:off x="4343400" y="990600"/>
            <a:ext cx="4343400" cy="5257800"/>
          </a:xfrm>
        </p:spPr>
        <p:txBody>
          <a:bodyPr>
            <a:normAutofit fontScale="85000" lnSpcReduction="20000"/>
          </a:bodyPr>
          <a:lstStyle/>
          <a:p>
            <a:r>
              <a:rPr lang="en-GB" dirty="0" smtClean="0"/>
              <a:t>We </a:t>
            </a:r>
            <a:r>
              <a:rPr lang="en-GB" dirty="0"/>
              <a:t>need to create decent jobs for young people (human dignity, self worth, self </a:t>
            </a:r>
            <a:r>
              <a:rPr lang="en-GB" dirty="0" smtClean="0"/>
              <a:t>esteem.</a:t>
            </a:r>
          </a:p>
          <a:p>
            <a:pPr>
              <a:buNone/>
            </a:pPr>
            <a:endParaRPr lang="en-GB" dirty="0" smtClean="0"/>
          </a:p>
          <a:p>
            <a:r>
              <a:rPr lang="en-GB" dirty="0" smtClean="0"/>
              <a:t>Jobs </a:t>
            </a:r>
            <a:r>
              <a:rPr lang="en-GB" dirty="0"/>
              <a:t>as a right </a:t>
            </a:r>
            <a:r>
              <a:rPr lang="en-GB" i="1" dirty="0" smtClean="0"/>
              <a:t>not </a:t>
            </a:r>
            <a:r>
              <a:rPr lang="en-GB" i="1" dirty="0"/>
              <a:t>only </a:t>
            </a:r>
            <a:r>
              <a:rPr lang="en-GB" i="1" dirty="0" smtClean="0"/>
              <a:t>contribute </a:t>
            </a:r>
            <a:r>
              <a:rPr lang="en-GB" i="1" dirty="0"/>
              <a:t>to the formation of the individual, but it is also necessary if one is to be able to support oneself and one’s family, make and keep social contacts and </a:t>
            </a:r>
            <a:r>
              <a:rPr lang="en-GB" i="1" dirty="0" smtClean="0"/>
              <a:t>fulfil </a:t>
            </a:r>
            <a:r>
              <a:rPr lang="en-GB" i="1" dirty="0"/>
              <a:t>one’s duties toward society</a:t>
            </a:r>
            <a:r>
              <a:rPr lang="en-GB" dirty="0"/>
              <a:t> </a:t>
            </a:r>
            <a:endParaRPr lang="en-ZW" dirty="0"/>
          </a:p>
        </p:txBody>
      </p:sp>
      <p:pic>
        <p:nvPicPr>
          <p:cNvPr id="4" name="Picture 3"/>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o="urn:schemas-microsoft-com:office:office" xmlns:v="urn:schemas-microsoft-com:vml" xmlns:w10="urn:schemas-microsoft-com:office:word" xmlns:w="http://schemas.openxmlformats.org/wordprocessingml/2006/main" xmlns="" xmlns:a14="http://schemas.microsoft.com/office/drawing/2010/main" xmlns:pic="http://schemas.openxmlformats.org/drawingml/2006/picture" xmlns:lc="http://schemas.openxmlformats.org/drawingml/2006/lockedCanvas" val="0"/>
              </a:ext>
            </a:extLst>
          </a:blip>
          <a:stretch>
            <a:fillRect/>
          </a:stretch>
        </p:blipFill>
        <p:spPr bwMode="auto">
          <a:xfrm>
            <a:off x="0" y="990600"/>
            <a:ext cx="4343400" cy="5074920"/>
          </a:xfrm>
          <a:prstGeom prst="rect">
            <a:avLst/>
          </a:prstGeom>
          <a:noFill/>
          <a:ln w="28575">
            <a:solidFill>
              <a:schemeClr val="tx1"/>
            </a:solidFill>
            <a:miter lim="800000"/>
            <a:headEnd/>
            <a:tailEnd/>
          </a:ln>
          <a:extLst>
            <a:ext uri="{909E8E84-426E-40DD-AFC4-6F175D3DCCD1}">
              <a14:hiddenFill xmlns:ve="http://schemas.openxmlformats.org/markup-compatibility/2006" xmlns:m="http://schemas.openxmlformats.org/officeDocument/2006/math" xmlns:wp="http://schemas.openxmlformats.org/drawingml/2006/wordprocessingDrawing" xmlns:wne="http://schemas.microsoft.com/office/word/2006/wordml" xmlns:o="urn:schemas-microsoft-com:office:office" xmlns:v="urn:schemas-microsoft-com:vml" xmlns:w10="urn:schemas-microsoft-com:office:word" xmlns:w="http://schemas.openxmlformats.org/wordprocessingml/2006/main" xmlns="" xmlns:a14="http://schemas.microsoft.com/office/drawing/2010/main" xmlns:pic="http://schemas.openxmlformats.org/drawingml/2006/picture" xmlns:lc="http://schemas.openxmlformats.org/drawingml/2006/lockedCanvas">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696200" cy="715962"/>
          </a:xfrm>
        </p:spPr>
        <p:txBody>
          <a:bodyPr>
            <a:normAutofit fontScale="90000"/>
          </a:bodyPr>
          <a:lstStyle/>
          <a:p>
            <a:r>
              <a:rPr lang="en-ZW" dirty="0" smtClean="0"/>
              <a:t>Work as an enabler</a:t>
            </a:r>
            <a:endParaRPr lang="en-ZW" dirty="0"/>
          </a:p>
        </p:txBody>
      </p:sp>
      <p:sp>
        <p:nvSpPr>
          <p:cNvPr id="3" name="Content Placeholder 2"/>
          <p:cNvSpPr>
            <a:spLocks noGrp="1"/>
          </p:cNvSpPr>
          <p:nvPr>
            <p:ph idx="1"/>
          </p:nvPr>
        </p:nvSpPr>
        <p:spPr>
          <a:xfrm>
            <a:off x="3535680" y="914400"/>
            <a:ext cx="5227320" cy="5247250"/>
          </a:xfrm>
        </p:spPr>
        <p:txBody>
          <a:bodyPr>
            <a:normAutofit fontScale="55000" lnSpcReduction="20000"/>
          </a:bodyPr>
          <a:lstStyle/>
          <a:p>
            <a:r>
              <a:rPr lang="en-GB" dirty="0" smtClean="0"/>
              <a:t>Cambridge Dictionary defines an enabler as something or someone that makes it </a:t>
            </a:r>
            <a:r>
              <a:rPr lang="en-GB" dirty="0" smtClean="0">
                <a:hlinkClick r:id="rId2" tooltip="possible"/>
              </a:rPr>
              <a:t>possible</a:t>
            </a:r>
            <a:r>
              <a:rPr lang="en-GB" dirty="0" smtClean="0"/>
              <a:t> for a </a:t>
            </a:r>
            <a:r>
              <a:rPr lang="en-GB" dirty="0" smtClean="0">
                <a:hlinkClick r:id="rId3" tooltip="particular"/>
              </a:rPr>
              <a:t>particular</a:t>
            </a:r>
            <a:r>
              <a:rPr lang="en-GB" dirty="0" smtClean="0"/>
              <a:t> thing to </a:t>
            </a:r>
            <a:r>
              <a:rPr lang="en-GB" dirty="0" smtClean="0">
                <a:hlinkClick r:id="rId4" tooltip="happen"/>
              </a:rPr>
              <a:t>happen</a:t>
            </a:r>
            <a:r>
              <a:rPr lang="en-GB" dirty="0" smtClean="0"/>
              <a:t> or be done.</a:t>
            </a:r>
          </a:p>
          <a:p>
            <a:endParaRPr lang="en-GB" dirty="0" smtClean="0"/>
          </a:p>
          <a:p>
            <a:r>
              <a:rPr lang="en-GB" dirty="0" smtClean="0"/>
              <a:t>A job or decent work is an enabler, but not an end in itself but a means to dignity, an improved standard of living, development and access to resources and many more.</a:t>
            </a:r>
          </a:p>
          <a:p>
            <a:pPr>
              <a:buNone/>
            </a:pPr>
            <a:endParaRPr lang="en-GB" dirty="0" smtClean="0"/>
          </a:p>
          <a:p>
            <a:r>
              <a:rPr lang="en-GB" dirty="0" smtClean="0"/>
              <a:t>Creating jobs enables progress is other areas, gender equality/access to health - SRH-HIV-AIDS/VAW/, access to education and training/access to information and technology and participation in  civic engagement</a:t>
            </a:r>
          </a:p>
          <a:p>
            <a:pPr>
              <a:buNone/>
            </a:pPr>
            <a:endParaRPr lang="en-GB" dirty="0" smtClean="0"/>
          </a:p>
          <a:p>
            <a:r>
              <a:rPr lang="en-GB" dirty="0" smtClean="0"/>
              <a:t>With jobs  and  enterprises there is less strain on the economy – health system, education system, youths are engaged in innovative work are happy and active citizens</a:t>
            </a:r>
          </a:p>
          <a:p>
            <a:endParaRPr lang="en-ZW" dirty="0" smtClean="0"/>
          </a:p>
          <a:p>
            <a:endParaRPr lang="en-ZW" dirty="0"/>
          </a:p>
        </p:txBody>
      </p:sp>
      <p:pic>
        <p:nvPicPr>
          <p:cNvPr id="4" name="Picture 3" descr="C:\Users\simbarashe\AppData\Local\Microsoft\Windows\Temporary Internet Files\Content.Word\IMG-20141027-WA0029.jpg"/>
          <p:cNvPicPr/>
          <p:nvPr/>
        </p:nvPicPr>
        <p:blipFill>
          <a:blip r:embed="rId5"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0" y="914399"/>
            <a:ext cx="3535680" cy="52472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cid:image001.jpg@01CE94F8.A8CED2D0"/>
          <p:cNvPicPr>
            <a:picLocks noChangeAspect="1" noChangeArrowheads="1"/>
          </p:cNvPicPr>
          <p:nvPr/>
        </p:nvPicPr>
        <p:blipFill>
          <a:blip r:embed="rId2" r:link="rId3" cstate="print"/>
          <a:srcRect/>
          <a:stretch>
            <a:fillRect/>
          </a:stretch>
        </p:blipFill>
        <p:spPr bwMode="auto">
          <a:xfrm>
            <a:off x="0" y="609600"/>
            <a:ext cx="9144000" cy="6248400"/>
          </a:xfrm>
          <a:prstGeom prst="rect">
            <a:avLst/>
          </a:prstGeom>
          <a:noFill/>
          <a:ln w="9525">
            <a:noFill/>
            <a:miter lim="800000"/>
            <a:headEnd/>
            <a:tailEnd/>
          </a:ln>
        </p:spPr>
      </p:pic>
      <p:sp>
        <p:nvSpPr>
          <p:cNvPr id="2" name="Title 1"/>
          <p:cNvSpPr>
            <a:spLocks noGrp="1"/>
          </p:cNvSpPr>
          <p:nvPr>
            <p:ph type="title"/>
          </p:nvPr>
        </p:nvSpPr>
        <p:spPr>
          <a:xfrm>
            <a:off x="0" y="0"/>
            <a:ext cx="8610600" cy="563562"/>
          </a:xfrm>
        </p:spPr>
        <p:txBody>
          <a:bodyPr>
            <a:normAutofit fontScale="90000"/>
          </a:bodyPr>
          <a:lstStyle/>
          <a:p>
            <a:r>
              <a:rPr lang="en-ZW" dirty="0" smtClean="0"/>
              <a:t>Young people have a responsibility too..</a:t>
            </a:r>
            <a:endParaRPr lang="en-ZW" dirty="0"/>
          </a:p>
        </p:txBody>
      </p:sp>
      <p:sp>
        <p:nvSpPr>
          <p:cNvPr id="3" name="Content Placeholder 2"/>
          <p:cNvSpPr>
            <a:spLocks noGrp="1"/>
          </p:cNvSpPr>
          <p:nvPr>
            <p:ph idx="1"/>
          </p:nvPr>
        </p:nvSpPr>
        <p:spPr>
          <a:xfrm>
            <a:off x="0" y="3276600"/>
            <a:ext cx="7848600" cy="3581400"/>
          </a:xfrm>
        </p:spPr>
        <p:txBody>
          <a:bodyPr>
            <a:normAutofit/>
          </a:bodyPr>
          <a:lstStyle/>
          <a:p>
            <a:r>
              <a:rPr lang="en-ZW" sz="2400" dirty="0" smtClean="0">
                <a:solidFill>
                  <a:schemeClr val="bg1"/>
                </a:solidFill>
              </a:rPr>
              <a:t>In as much as young men and women have a right to decent work, to earn an income and have a decent standard of living, they have a responsibility to capitalise and take up opportunities:</a:t>
            </a:r>
          </a:p>
          <a:p>
            <a:pPr lvl="1"/>
            <a:r>
              <a:rPr lang="en-ZW" sz="2000" dirty="0" smtClean="0">
                <a:solidFill>
                  <a:schemeClr val="bg1"/>
                </a:solidFill>
              </a:rPr>
              <a:t>Invest in work readiness programmes</a:t>
            </a:r>
          </a:p>
          <a:p>
            <a:pPr lvl="1"/>
            <a:r>
              <a:rPr lang="en-ZW" sz="2000" dirty="0" smtClean="0">
                <a:solidFill>
                  <a:schemeClr val="bg1"/>
                </a:solidFill>
              </a:rPr>
              <a:t>Persevere in purist for entrepreneurial  enterprises</a:t>
            </a:r>
          </a:p>
          <a:p>
            <a:pPr lvl="1"/>
            <a:r>
              <a:rPr lang="en-ZW" sz="2000" dirty="0" smtClean="0">
                <a:solidFill>
                  <a:schemeClr val="bg1"/>
                </a:solidFill>
              </a:rPr>
              <a:t>Engage in vocational technical training</a:t>
            </a:r>
          </a:p>
          <a:p>
            <a:pPr lvl="1"/>
            <a:r>
              <a:rPr lang="en-ZW" sz="2000" dirty="0" smtClean="0">
                <a:solidFill>
                  <a:schemeClr val="bg1"/>
                </a:solidFill>
              </a:rPr>
              <a:t>Life skills training (technical skills are not enough without life skills</a:t>
            </a:r>
            <a:r>
              <a:rPr lang="en-ZW" sz="2000" dirty="0" smtClean="0"/>
              <a:t>)</a:t>
            </a:r>
            <a:endParaRPr lang="en-ZW"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3" descr="C:\Users\Elizabeth\AppData\Local\Microsoft\Windows\Temporary Internet Files\Content.Outlook\EM9DULQM\IMG_9001 (2).jpg"/>
          <p:cNvPicPr>
            <a:picLocks noGrp="1" noChangeAspect="1" noChangeArrowheads="1"/>
          </p:cNvPicPr>
          <p:nvPr>
            <p:ph sz="half" idx="2"/>
          </p:nvPr>
        </p:nvPicPr>
        <p:blipFill>
          <a:blip r:embed="rId2" cstate="print"/>
          <a:srcRect/>
          <a:stretch>
            <a:fillRect/>
          </a:stretch>
        </p:blipFill>
        <p:spPr>
          <a:xfrm>
            <a:off x="457200" y="1417638"/>
            <a:ext cx="8229600" cy="4830762"/>
          </a:xfrm>
        </p:spPr>
      </p:pic>
      <p:sp>
        <p:nvSpPr>
          <p:cNvPr id="5" name="Title 4"/>
          <p:cNvSpPr>
            <a:spLocks noGrp="1"/>
          </p:cNvSpPr>
          <p:nvPr>
            <p:ph type="title"/>
          </p:nvPr>
        </p:nvSpPr>
        <p:spPr/>
        <p:txBody>
          <a:bodyPr/>
          <a:lstStyle/>
          <a:p>
            <a:r>
              <a:rPr lang="en-ZW" dirty="0" smtClean="0"/>
              <a:t>Thank you</a:t>
            </a:r>
            <a:endParaRPr lang="en-ZW"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Theme">
  <a:themeElements>
    <a:clrScheme name="2012 Palette">
      <a:dk1>
        <a:sysClr val="windowText" lastClr="000000"/>
      </a:dk1>
      <a:lt1>
        <a:sysClr val="window" lastClr="FFFFFF"/>
      </a:lt1>
      <a:dk2>
        <a:srgbClr val="1F497D"/>
      </a:dk2>
      <a:lt2>
        <a:srgbClr val="EEECE1"/>
      </a:lt2>
      <a:accent1>
        <a:srgbClr val="00788A"/>
      </a:accent1>
      <a:accent2>
        <a:srgbClr val="B9E0F7"/>
      </a:accent2>
      <a:accent3>
        <a:srgbClr val="7CA32E"/>
      </a:accent3>
      <a:accent4>
        <a:srgbClr val="C03D2E"/>
      </a:accent4>
      <a:accent5>
        <a:srgbClr val="E45926"/>
      </a:accent5>
      <a:accent6>
        <a:srgbClr val="F79646"/>
      </a:accent6>
      <a:hlink>
        <a:srgbClr val="ED9E31"/>
      </a:hlink>
      <a:folHlink>
        <a:srgbClr val="B0ADA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289</TotalTime>
  <Words>803</Words>
  <Application>Microsoft Office PowerPoint</Application>
  <PresentationFormat>On-screen Show (4:3)</PresentationFormat>
  <Paragraphs>105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Default Theme</vt:lpstr>
      <vt:lpstr>Employment as a Right  and an Enabler</vt:lpstr>
      <vt:lpstr>Z:W Building of Prior Impact and Successes</vt:lpstr>
      <vt:lpstr>Z:W Program Targets </vt:lpstr>
      <vt:lpstr>        Component 1:Organisational Capacity Building ,Gender Equality and Women’s Economic Empowerment Component 2: Enterprise start-up and growth Component 3: Financial inclusion Component 4: Access to formal sector employment     </vt:lpstr>
      <vt:lpstr>Work as a Human Right</vt:lpstr>
      <vt:lpstr>What is the right to work?</vt:lpstr>
      <vt:lpstr>Defining the right to work</vt:lpstr>
      <vt:lpstr>Legal Framework on the Right to Work</vt:lpstr>
      <vt:lpstr>Duty bearers obligation to the right to work</vt:lpstr>
      <vt:lpstr>Elements of duty bearers obligations to the right to work</vt:lpstr>
      <vt:lpstr>Elements of duty bearers obligations to the right to work</vt:lpstr>
      <vt:lpstr>Why jobs are important</vt:lpstr>
      <vt:lpstr>Work as an enabler</vt:lpstr>
      <vt:lpstr>Young people have a responsibility too..</vt:lpstr>
      <vt:lpstr>Thank you</vt:lpstr>
    </vt:vector>
  </TitlesOfParts>
  <Company>International Youth Foundation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McCallion</dc:creator>
  <cp:lastModifiedBy>Doubt</cp:lastModifiedBy>
  <cp:revision>28</cp:revision>
  <dcterms:created xsi:type="dcterms:W3CDTF">2015-03-18T15:55:10Z</dcterms:created>
  <dcterms:modified xsi:type="dcterms:W3CDTF">2015-07-21T06:24:30Z</dcterms:modified>
</cp:coreProperties>
</file>