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24" r:id="rId3"/>
    <p:sldId id="419" r:id="rId4"/>
    <p:sldId id="425" r:id="rId5"/>
    <p:sldId id="423" r:id="rId6"/>
    <p:sldId id="422" r:id="rId7"/>
    <p:sldId id="394" r:id="rId8"/>
    <p:sldId id="428" r:id="rId9"/>
    <p:sldId id="439" r:id="rId10"/>
    <p:sldId id="395" r:id="rId11"/>
    <p:sldId id="321" r:id="rId12"/>
    <p:sldId id="434" r:id="rId13"/>
    <p:sldId id="318" r:id="rId14"/>
    <p:sldId id="411" r:id="rId15"/>
    <p:sldId id="413" r:id="rId16"/>
    <p:sldId id="415" r:id="rId17"/>
    <p:sldId id="408" r:id="rId18"/>
    <p:sldId id="435" r:id="rId19"/>
    <p:sldId id="437" r:id="rId20"/>
    <p:sldId id="438" r:id="rId21"/>
    <p:sldId id="346" r:id="rId22"/>
    <p:sldId id="388" r:id="rId23"/>
    <p:sldId id="312" r:id="rId24"/>
    <p:sldId id="440" r:id="rId25"/>
    <p:sldId id="441" r:id="rId26"/>
    <p:sldId id="442" r:id="rId27"/>
    <p:sldId id="443" r:id="rId28"/>
    <p:sldId id="444" r:id="rId2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C16"/>
    <a:srgbClr val="FFFF99"/>
    <a:srgbClr val="CC66FF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8" autoAdjust="0"/>
    <p:restoredTop sz="90170" autoAdjust="0"/>
  </p:normalViewPr>
  <p:slideViewPr>
    <p:cSldViewPr>
      <p:cViewPr varScale="1">
        <p:scale>
          <a:sx n="105" d="100"/>
          <a:sy n="105" d="100"/>
        </p:scale>
        <p:origin x="16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ikutsa\Documents\2012%20CENSUS%20FURTHER%20ANALYSIS\Further%20Analysis%20Computation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eunice.mueni\Documents\Projects\Demographic%20Dividend\DD%20Study%20in%20Zambia\Zambia%20DD%20Study%20Data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eunice.mueni\Documents\Projects\Demographic%20Dividend\DD%20Study%20in%20Zambia\Zambia%20DD%20Study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179487179487186E-2"/>
          <c:y val="3.1884057971014589E-2"/>
          <c:w val="0.92564102564102702"/>
          <c:h val="0.764233025219673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'ADJ. POP FOR UNREPOR AGE'!$M$128</c:f>
              <c:strCache>
                <c:ptCount val="1"/>
                <c:pt idx="0">
                  <c:v>Male 2012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'ADJ. POP FOR UNREPOR AGE'!$L$129:$L$144</c:f>
              <c:strCache>
                <c:ptCount val="16"/>
                <c:pt idx="0">
                  <c:v>0 - 4</c:v>
                </c:pt>
                <c:pt idx="1">
                  <c:v>5-9</c:v>
                </c:pt>
                <c:pt idx="2">
                  <c:v>10-14</c:v>
                </c:pt>
                <c:pt idx="3">
                  <c:v>15 - 19</c:v>
                </c:pt>
                <c:pt idx="4">
                  <c:v>20 - 24</c:v>
                </c:pt>
                <c:pt idx="5">
                  <c:v>25 - 29</c:v>
                </c:pt>
                <c:pt idx="6">
                  <c:v>30 - 34</c:v>
                </c:pt>
                <c:pt idx="7">
                  <c:v>35 - 39</c:v>
                </c:pt>
                <c:pt idx="8">
                  <c:v>40 - 44</c:v>
                </c:pt>
                <c:pt idx="9">
                  <c:v>45 - 49</c:v>
                </c:pt>
                <c:pt idx="10">
                  <c:v>50 - 54</c:v>
                </c:pt>
                <c:pt idx="11">
                  <c:v>55 - 59</c:v>
                </c:pt>
                <c:pt idx="12">
                  <c:v>60 - 64</c:v>
                </c:pt>
                <c:pt idx="13">
                  <c:v>65 - 69</c:v>
                </c:pt>
                <c:pt idx="14">
                  <c:v>70 - 74</c:v>
                </c:pt>
                <c:pt idx="15">
                  <c:v>75+</c:v>
                </c:pt>
              </c:strCache>
            </c:strRef>
          </c:cat>
          <c:val>
            <c:numRef>
              <c:f>'ADJ. POP FOR UNREPOR AGE'!$M$129:$M$144</c:f>
              <c:numCache>
                <c:formatCode>0.00;[Red]0.00</c:formatCode>
                <c:ptCount val="16"/>
                <c:pt idx="0">
                  <c:v>-15.740216767881915</c:v>
                </c:pt>
                <c:pt idx="1">
                  <c:v>-13.482174124261428</c:v>
                </c:pt>
                <c:pt idx="2">
                  <c:v>-13.552547505223007</c:v>
                </c:pt>
                <c:pt idx="3">
                  <c:v>-11.15556090903072</c:v>
                </c:pt>
                <c:pt idx="4">
                  <c:v>-8.670491919664931</c:v>
                </c:pt>
                <c:pt idx="5">
                  <c:v>-8.2934654542640835</c:v>
                </c:pt>
                <c:pt idx="6">
                  <c:v>-7.0762500608248873</c:v>
                </c:pt>
                <c:pt idx="7">
                  <c:v>-5.7833007205653484</c:v>
                </c:pt>
                <c:pt idx="8">
                  <c:v>-4.2830283049045388</c:v>
                </c:pt>
                <c:pt idx="9">
                  <c:v>-2.5727046687178281</c:v>
                </c:pt>
                <c:pt idx="10">
                  <c:v>-2.2192264033394999</c:v>
                </c:pt>
                <c:pt idx="11">
                  <c:v>-1.9268681611903042</c:v>
                </c:pt>
                <c:pt idx="12">
                  <c:v>-1.5440184620440829</c:v>
                </c:pt>
                <c:pt idx="13">
                  <c:v>-1.1655242226581204</c:v>
                </c:pt>
                <c:pt idx="14">
                  <c:v>-0.99282146842810326</c:v>
                </c:pt>
                <c:pt idx="15">
                  <c:v>-1.5418008470013138</c:v>
                </c:pt>
              </c:numCache>
            </c:numRef>
          </c:val>
        </c:ser>
        <c:ser>
          <c:idx val="1"/>
          <c:order val="1"/>
          <c:tx>
            <c:strRef>
              <c:f>'ADJ. POP FOR UNREPOR AGE'!$N$128</c:f>
              <c:strCache>
                <c:ptCount val="1"/>
                <c:pt idx="0">
                  <c:v>Female 2012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prstClr val="black"/>
              </a:solidFill>
            </a:ln>
          </c:spPr>
          <c:invertIfNegative val="0"/>
          <c:cat>
            <c:strRef>
              <c:f>'ADJ. POP FOR UNREPOR AGE'!$L$129:$L$144</c:f>
              <c:strCache>
                <c:ptCount val="16"/>
                <c:pt idx="0">
                  <c:v>0 - 4</c:v>
                </c:pt>
                <c:pt idx="1">
                  <c:v>5-9</c:v>
                </c:pt>
                <c:pt idx="2">
                  <c:v>10-14</c:v>
                </c:pt>
                <c:pt idx="3">
                  <c:v>15 - 19</c:v>
                </c:pt>
                <c:pt idx="4">
                  <c:v>20 - 24</c:v>
                </c:pt>
                <c:pt idx="5">
                  <c:v>25 - 29</c:v>
                </c:pt>
                <c:pt idx="6">
                  <c:v>30 - 34</c:v>
                </c:pt>
                <c:pt idx="7">
                  <c:v>35 - 39</c:v>
                </c:pt>
                <c:pt idx="8">
                  <c:v>40 - 44</c:v>
                </c:pt>
                <c:pt idx="9">
                  <c:v>45 - 49</c:v>
                </c:pt>
                <c:pt idx="10">
                  <c:v>50 - 54</c:v>
                </c:pt>
                <c:pt idx="11">
                  <c:v>55 - 59</c:v>
                </c:pt>
                <c:pt idx="12">
                  <c:v>60 - 64</c:v>
                </c:pt>
                <c:pt idx="13">
                  <c:v>65 - 69</c:v>
                </c:pt>
                <c:pt idx="14">
                  <c:v>70 - 74</c:v>
                </c:pt>
                <c:pt idx="15">
                  <c:v>75+</c:v>
                </c:pt>
              </c:strCache>
            </c:strRef>
          </c:cat>
          <c:val>
            <c:numRef>
              <c:f>'ADJ. POP FOR UNREPOR AGE'!$N$129:$N$144</c:f>
              <c:numCache>
                <c:formatCode>0.00;[Red]0.00</c:formatCode>
                <c:ptCount val="16"/>
                <c:pt idx="0">
                  <c:v>14.660647769940256</c:v>
                </c:pt>
                <c:pt idx="1">
                  <c:v>12.609382697509671</c:v>
                </c:pt>
                <c:pt idx="2">
                  <c:v>12.507041154336932</c:v>
                </c:pt>
                <c:pt idx="3">
                  <c:v>10.535724869748822</c:v>
                </c:pt>
                <c:pt idx="4">
                  <c:v>9.6399407530557983</c:v>
                </c:pt>
                <c:pt idx="5">
                  <c:v>9.0436726720144183</c:v>
                </c:pt>
                <c:pt idx="6">
                  <c:v>7.0534666571873146</c:v>
                </c:pt>
                <c:pt idx="7">
                  <c:v>5.5315870137391023</c:v>
                </c:pt>
                <c:pt idx="8">
                  <c:v>3.7886768335195464</c:v>
                </c:pt>
                <c:pt idx="9">
                  <c:v>2.760398552615078</c:v>
                </c:pt>
                <c:pt idx="10">
                  <c:v>3.1298716252159284</c:v>
                </c:pt>
                <c:pt idx="11">
                  <c:v>2.3880875862693842</c:v>
                </c:pt>
                <c:pt idx="12">
                  <c:v>1.9205593725062227</c:v>
                </c:pt>
                <c:pt idx="13">
                  <c:v>1.3902427596388285</c:v>
                </c:pt>
                <c:pt idx="14">
                  <c:v>1.1154548293782929</c:v>
                </c:pt>
                <c:pt idx="15">
                  <c:v>1.9252448533244941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7645456"/>
        <c:axId val="177646016"/>
      </c:barChart>
      <c:catAx>
        <c:axId val="1776454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>
                <a:solidFill>
                  <a:sysClr val="windowText" lastClr="000000"/>
                </a:solidFill>
                <a:latin typeface="+mj-lt"/>
              </a:defRPr>
            </a:pPr>
            <a:endParaRPr lang="en-US"/>
          </a:p>
        </c:txPr>
        <c:crossAx val="177646016"/>
        <c:crosses val="autoZero"/>
        <c:auto val="1"/>
        <c:lblAlgn val="ctr"/>
        <c:lblOffset val="100"/>
        <c:noMultiLvlLbl val="0"/>
      </c:catAx>
      <c:valAx>
        <c:axId val="177646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Percent</a:t>
                </a:r>
              </a:p>
            </c:rich>
          </c:tx>
          <c:layout/>
          <c:overlay val="0"/>
        </c:title>
        <c:numFmt formatCode="0.00;[Red]0.00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100">
                <a:solidFill>
                  <a:sysClr val="windowText" lastClr="000000"/>
                </a:solidFill>
              </a:defRPr>
            </a:pPr>
            <a:endParaRPr lang="en-US"/>
          </a:p>
        </c:txPr>
        <c:crossAx val="177645456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4.2748487960744035E-2"/>
          <c:y val="0.88086660841727826"/>
          <c:w val="0.28044505306401918"/>
          <c:h val="5.0750073053348305E-2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26858929637501"/>
          <c:y val="0.13259664662732701"/>
          <c:w val="0.77575999812733698"/>
          <c:h val="0.745341319140720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pyramid!$C$71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pyramid!$B$72:$B$92</c:f>
              <c:strCache>
                <c:ptCount val="21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95-99</c:v>
                </c:pt>
                <c:pt idx="20">
                  <c:v>100+</c:v>
                </c:pt>
              </c:strCache>
            </c:strRef>
          </c:cat>
          <c:val>
            <c:numRef>
              <c:f>pyramid!$C$72:$C$92</c:f>
              <c:numCache>
                <c:formatCode>0.0</c:formatCode>
                <c:ptCount val="21"/>
                <c:pt idx="0">
                  <c:v>-4.2611231304675004</c:v>
                </c:pt>
                <c:pt idx="1">
                  <c:v>-3.8472392060953822</c:v>
                </c:pt>
                <c:pt idx="2">
                  <c:v>-3.9224908287084941</c:v>
                </c:pt>
                <c:pt idx="3">
                  <c:v>-4.6750070548396199</c:v>
                </c:pt>
                <c:pt idx="4">
                  <c:v>-4.9477941868121533</c:v>
                </c:pt>
                <c:pt idx="5">
                  <c:v>-4.7220393189728158</c:v>
                </c:pt>
                <c:pt idx="6">
                  <c:v>-3.96952309284169</c:v>
                </c:pt>
                <c:pt idx="7">
                  <c:v>-3.2828520364970371</c:v>
                </c:pt>
                <c:pt idx="8">
                  <c:v>-3.264039130843758</c:v>
                </c:pt>
                <c:pt idx="9">
                  <c:v>-3.1417552440974519</c:v>
                </c:pt>
                <c:pt idx="10">
                  <c:v>-2.7654971310318879</c:v>
                </c:pt>
                <c:pt idx="11">
                  <c:v>-2.2293293199134601</c:v>
                </c:pt>
                <c:pt idx="12">
                  <c:v>-1.4391872824757781</c:v>
                </c:pt>
                <c:pt idx="13">
                  <c:v>-1.0629291694102161</c:v>
                </c:pt>
                <c:pt idx="14">
                  <c:v>-0.950051735490547</c:v>
                </c:pt>
                <c:pt idx="15">
                  <c:v>-0.68667105634465297</c:v>
                </c:pt>
                <c:pt idx="16">
                  <c:v>-0.35744520741228503</c:v>
                </c:pt>
                <c:pt idx="17">
                  <c:v>-0.11287743391966901</c:v>
                </c:pt>
                <c:pt idx="18">
                  <c:v>-2.82193584799172E-2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</c:ser>
        <c:ser>
          <c:idx val="1"/>
          <c:order val="1"/>
          <c:tx>
            <c:strRef>
              <c:f>pyramid!$D$71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pyramid!$B$72:$B$92</c:f>
              <c:strCache>
                <c:ptCount val="21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95-99</c:v>
                </c:pt>
                <c:pt idx="20">
                  <c:v>100+</c:v>
                </c:pt>
              </c:strCache>
            </c:strRef>
          </c:cat>
          <c:val>
            <c:numRef>
              <c:f>pyramid!$D$72:$D$92</c:f>
              <c:numCache>
                <c:formatCode>0.0</c:formatCode>
                <c:ptCount val="21"/>
                <c:pt idx="0">
                  <c:v>4.0729940739347166</c:v>
                </c:pt>
                <c:pt idx="1">
                  <c:v>3.6591101495626002</c:v>
                </c:pt>
                <c:pt idx="2">
                  <c:v>3.7343617721757139</c:v>
                </c:pt>
                <c:pt idx="3">
                  <c:v>4.4210328285203664</c:v>
                </c:pt>
                <c:pt idx="4">
                  <c:v>4.7784780359326531</c:v>
                </c:pt>
                <c:pt idx="5">
                  <c:v>4.8255103000658268</c:v>
                </c:pt>
                <c:pt idx="6">
                  <c:v>4.2893424889474199</c:v>
                </c:pt>
                <c:pt idx="7">
                  <c:v>3.593264979776126</c:v>
                </c:pt>
                <c:pt idx="8">
                  <c:v>3.5180133571630141</c:v>
                </c:pt>
                <c:pt idx="9">
                  <c:v>3.2170068667105638</c:v>
                </c:pt>
                <c:pt idx="10">
                  <c:v>2.6902455084187742</c:v>
                </c:pt>
                <c:pt idx="11">
                  <c:v>2.2575486783933778</c:v>
                </c:pt>
                <c:pt idx="12">
                  <c:v>1.54265826356881</c:v>
                </c:pt>
                <c:pt idx="13">
                  <c:v>1.2040259618098019</c:v>
                </c:pt>
                <c:pt idx="14">
                  <c:v>1.0629291694102161</c:v>
                </c:pt>
                <c:pt idx="15">
                  <c:v>0.79954849026432095</c:v>
                </c:pt>
                <c:pt idx="16">
                  <c:v>0.43269683002539699</c:v>
                </c:pt>
                <c:pt idx="17">
                  <c:v>0.169316150879503</c:v>
                </c:pt>
                <c:pt idx="18">
                  <c:v>5.6438716959834503E-2</c:v>
                </c:pt>
                <c:pt idx="19">
                  <c:v>9.4064528266390793E-3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7648816"/>
        <c:axId val="177649376"/>
      </c:barChart>
      <c:catAx>
        <c:axId val="1776488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 smtClean="0"/>
                  <a:t>Age Group</a:t>
                </a:r>
                <a:endParaRPr lang="en-GB" dirty="0"/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000"/>
            </a:pPr>
            <a:endParaRPr lang="en-US"/>
          </a:p>
        </c:txPr>
        <c:crossAx val="177649376"/>
        <c:crosses val="autoZero"/>
        <c:auto val="1"/>
        <c:lblAlgn val="ctr"/>
        <c:lblOffset val="100"/>
        <c:noMultiLvlLbl val="0"/>
      </c:catAx>
      <c:valAx>
        <c:axId val="177649376"/>
        <c:scaling>
          <c:orientation val="minMax"/>
          <c:max val="6"/>
          <c:min val="-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Percent of Total Population </a:t>
                </a:r>
              </a:p>
            </c:rich>
          </c:tx>
          <c:layout/>
          <c:overlay val="0"/>
        </c:title>
        <c:numFmt formatCode="0;0" sourceLinked="0"/>
        <c:majorTickMark val="out"/>
        <c:minorTickMark val="none"/>
        <c:tickLblPos val="nextTo"/>
        <c:crossAx val="177648816"/>
        <c:crosses val="autoZero"/>
        <c:crossBetween val="between"/>
        <c:majorUnit val="3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71374547955"/>
          <c:y val="0.13259664662732701"/>
          <c:w val="0.81465717289117201"/>
          <c:h val="0.748289766309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pyramid!$C$46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pyramid!$B$47:$B$67</c:f>
              <c:strCache>
                <c:ptCount val="21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95-99</c:v>
                </c:pt>
                <c:pt idx="20">
                  <c:v>100+</c:v>
                </c:pt>
              </c:strCache>
            </c:strRef>
          </c:cat>
          <c:val>
            <c:numRef>
              <c:f>pyramid!$C$47:$C$67</c:f>
              <c:numCache>
                <c:formatCode>0.0</c:formatCode>
                <c:ptCount val="21"/>
                <c:pt idx="0">
                  <c:v>-2.3958571636545121</c:v>
                </c:pt>
                <c:pt idx="1">
                  <c:v>-2.6371066697169501</c:v>
                </c:pt>
                <c:pt idx="2">
                  <c:v>-3.4648420439656431</c:v>
                </c:pt>
                <c:pt idx="3">
                  <c:v>-3.7809620863922802</c:v>
                </c:pt>
                <c:pt idx="4">
                  <c:v>-3.502277312147744</c:v>
                </c:pt>
                <c:pt idx="5">
                  <c:v>-3.8787097310899901</c:v>
                </c:pt>
                <c:pt idx="6">
                  <c:v>-4.0076534326061202</c:v>
                </c:pt>
                <c:pt idx="7">
                  <c:v>-4.3674479545785356</c:v>
                </c:pt>
                <c:pt idx="8">
                  <c:v>-4.3695276916997701</c:v>
                </c:pt>
                <c:pt idx="9">
                  <c:v>-4.2925774182143384</c:v>
                </c:pt>
                <c:pt idx="10">
                  <c:v>-3.901586839423496</c:v>
                </c:pt>
                <c:pt idx="11">
                  <c:v>-2.8263627477486839</c:v>
                </c:pt>
                <c:pt idx="12">
                  <c:v>-2.1920429257741678</c:v>
                </c:pt>
                <c:pt idx="13">
                  <c:v>-1.722022336376682</c:v>
                </c:pt>
                <c:pt idx="14">
                  <c:v>-1.3788657113740821</c:v>
                </c:pt>
                <c:pt idx="15">
                  <c:v>-0.83397458561237903</c:v>
                </c:pt>
                <c:pt idx="16">
                  <c:v>-0.38059189318470199</c:v>
                </c:pt>
                <c:pt idx="17">
                  <c:v>-0.158060021213319</c:v>
                </c:pt>
                <c:pt idx="18">
                  <c:v>-3.9515005303329701E-2</c:v>
                </c:pt>
                <c:pt idx="19">
                  <c:v>-6.2392113636836298E-3</c:v>
                </c:pt>
                <c:pt idx="20">
                  <c:v>0</c:v>
                </c:pt>
              </c:numCache>
            </c:numRef>
          </c:val>
        </c:ser>
        <c:ser>
          <c:idx val="1"/>
          <c:order val="1"/>
          <c:tx>
            <c:strRef>
              <c:f>pyramid!$D$46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pyramid!$B$47:$B$67</c:f>
              <c:strCache>
                <c:ptCount val="21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85-89</c:v>
                </c:pt>
                <c:pt idx="18">
                  <c:v>90-94</c:v>
                </c:pt>
                <c:pt idx="19">
                  <c:v>95-99</c:v>
                </c:pt>
                <c:pt idx="20">
                  <c:v>100+</c:v>
                </c:pt>
              </c:strCache>
            </c:strRef>
          </c:cat>
          <c:val>
            <c:numRef>
              <c:f>pyramid!$D$47:$D$67</c:f>
              <c:numCache>
                <c:formatCode>0.0</c:formatCode>
                <c:ptCount val="21"/>
                <c:pt idx="0">
                  <c:v>2.2565147765322471</c:v>
                </c:pt>
                <c:pt idx="1">
                  <c:v>2.4395316432002998</c:v>
                </c:pt>
                <c:pt idx="2">
                  <c:v>3.1736788469937398</c:v>
                </c:pt>
                <c:pt idx="3">
                  <c:v>3.3483767651768819</c:v>
                </c:pt>
                <c:pt idx="4">
                  <c:v>3.1133664704781312</c:v>
                </c:pt>
                <c:pt idx="5">
                  <c:v>3.7019320757856211</c:v>
                </c:pt>
                <c:pt idx="6">
                  <c:v>3.8891084166961281</c:v>
                </c:pt>
                <c:pt idx="7">
                  <c:v>4.2884179439718819</c:v>
                </c:pt>
                <c:pt idx="8">
                  <c:v>4.3279329492751826</c:v>
                </c:pt>
                <c:pt idx="9">
                  <c:v>4.2572218871534639</c:v>
                </c:pt>
                <c:pt idx="10">
                  <c:v>3.9431815818480551</c:v>
                </c:pt>
                <c:pt idx="11">
                  <c:v>2.9137117068402558</c:v>
                </c:pt>
                <c:pt idx="12">
                  <c:v>2.3355447871389061</c:v>
                </c:pt>
                <c:pt idx="13">
                  <c:v>2.0277436931971802</c:v>
                </c:pt>
                <c:pt idx="14">
                  <c:v>1.838487615165443</c:v>
                </c:pt>
                <c:pt idx="15">
                  <c:v>1.376785974252855</c:v>
                </c:pt>
                <c:pt idx="16">
                  <c:v>0.83605432273360702</c:v>
                </c:pt>
                <c:pt idx="17">
                  <c:v>0.40554873863943602</c:v>
                </c:pt>
                <c:pt idx="18">
                  <c:v>0.128943701516128</c:v>
                </c:pt>
                <c:pt idx="19">
                  <c:v>2.91163196971903E-2</c:v>
                </c:pt>
                <c:pt idx="20">
                  <c:v>4.1594742424557497E-3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46301376"/>
        <c:axId val="246301936"/>
      </c:barChart>
      <c:catAx>
        <c:axId val="24630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000"/>
            </a:pPr>
            <a:endParaRPr lang="en-US"/>
          </a:p>
        </c:txPr>
        <c:crossAx val="246301936"/>
        <c:crosses val="autoZero"/>
        <c:auto val="1"/>
        <c:lblAlgn val="ctr"/>
        <c:lblOffset val="100"/>
        <c:noMultiLvlLbl val="0"/>
      </c:catAx>
      <c:valAx>
        <c:axId val="246301936"/>
        <c:scaling>
          <c:orientation val="minMax"/>
          <c:max val="6"/>
          <c:min val="-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Percent of Total Population</a:t>
                </a:r>
              </a:p>
            </c:rich>
          </c:tx>
          <c:layout/>
          <c:overlay val="0"/>
        </c:title>
        <c:numFmt formatCode="0;0" sourceLinked="0"/>
        <c:majorTickMark val="out"/>
        <c:minorTickMark val="none"/>
        <c:tickLblPos val="nextTo"/>
        <c:crossAx val="246301376"/>
        <c:crosses val="autoZero"/>
        <c:crossBetween val="between"/>
        <c:majorUnit val="3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0.19375</cdr:x>
      <cdr:y>0.16667</cdr:y>
    </cdr:from>
    <cdr:to>
      <cdr:x>0.3875</cdr:x>
      <cdr:y>0.23958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5825" y="457200"/>
          <a:ext cx="885825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Male</a:t>
          </a:r>
        </a:p>
      </cdr:txBody>
    </cdr:sp>
  </cdr:relSizeAnchor>
  <cdr:relSizeAnchor xmlns:cdr="http://schemas.openxmlformats.org/drawingml/2006/chartDrawing">
    <cdr:from>
      <cdr:x>0.66875</cdr:x>
      <cdr:y>0.15972</cdr:y>
    </cdr:from>
    <cdr:to>
      <cdr:x>0.92708</cdr:x>
      <cdr:y>0.23958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57525" y="438150"/>
          <a:ext cx="1181100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Female</a:t>
          </a:r>
        </a:p>
      </cdr:txBody>
    </cdr:sp>
  </cdr:relSizeAnchor>
  <cdr:relSizeAnchor xmlns:cdr="http://schemas.openxmlformats.org/drawingml/2006/chartDrawing">
    <cdr:from>
      <cdr:x>0.45592</cdr:x>
      <cdr:y>0.06906</cdr:y>
    </cdr:from>
    <cdr:to>
      <cdr:x>0.74811</cdr:x>
      <cdr:y>0.13559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24027" y="232860"/>
          <a:ext cx="1104898" cy="224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Tunisia, 2010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0.19375</cdr:x>
      <cdr:y>0.16667</cdr:y>
    </cdr:from>
    <cdr:to>
      <cdr:x>0.3875</cdr:x>
      <cdr:y>0.23958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5825" y="457200"/>
          <a:ext cx="885825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Male</a:t>
          </a:r>
        </a:p>
      </cdr:txBody>
    </cdr:sp>
  </cdr:relSizeAnchor>
  <cdr:relSizeAnchor xmlns:cdr="http://schemas.openxmlformats.org/drawingml/2006/chartDrawing">
    <cdr:from>
      <cdr:x>0.66875</cdr:x>
      <cdr:y>0.15972</cdr:y>
    </cdr:from>
    <cdr:to>
      <cdr:x>0.92708</cdr:x>
      <cdr:y>0.23958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57525" y="438150"/>
          <a:ext cx="1181100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Female</a:t>
          </a:r>
        </a:p>
      </cdr:txBody>
    </cdr:sp>
  </cdr:relSizeAnchor>
  <cdr:relSizeAnchor xmlns:cdr="http://schemas.openxmlformats.org/drawingml/2006/chartDrawing">
    <cdr:from>
      <cdr:x>0.39547</cdr:x>
      <cdr:y>0.06906</cdr:y>
    </cdr:from>
    <cdr:to>
      <cdr:x>0.75063</cdr:x>
      <cdr:y>0.13277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95427" y="232860"/>
          <a:ext cx="1343023" cy="214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South Korea, 2013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14523-AF21-4720-8E14-E4C84C69FD86}" type="datetimeFigureOut">
              <a:rPr lang="en-US" smtClean="0"/>
              <a:pPr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FA21D-CEB3-4374-B6BD-2F77ECF8A2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63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AE229-202E-4241-93B1-D712DAEC1871}" type="datetimeFigureOut">
              <a:rPr lang="en-US" smtClean="0"/>
              <a:pPr/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71FF7-A54F-4B46-931C-B13A8A91E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7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1FF7-A54F-4B46-931C-B13A8A91EAA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741375" lvl="1" indent="-266700">
              <a:spcBef>
                <a:spcPct val="0"/>
              </a:spcBef>
              <a:buFont typeface="Arial" pitchFamily="-109" charset="0"/>
              <a:buChar char="•"/>
            </a:pP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When </a:t>
            </a:r>
            <a:r>
              <a:rPr lang="en-US" sz="24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birth rates decline significantly</a:t>
            </a: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, the age structure shifts in favor of </a:t>
            </a:r>
            <a:r>
              <a:rPr lang="en-US" sz="24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more working-aged adults</a:t>
            </a: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, which can help accelerate economic growth through </a:t>
            </a:r>
            <a:r>
              <a:rPr lang="en-US" sz="24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increased productivity</a:t>
            </a: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, </a:t>
            </a:r>
            <a:r>
              <a:rPr lang="en-US" sz="24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greater household savings</a:t>
            </a: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, and </a:t>
            </a:r>
            <a:r>
              <a:rPr lang="en-US" sz="24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lower costs for basic social services </a:t>
            </a:r>
            <a:r>
              <a:rPr lang="en-US" sz="24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provided to children</a:t>
            </a:r>
          </a:p>
          <a:p>
            <a:pPr marL="457200" indent="-457200">
              <a:spcBef>
                <a:spcPct val="0"/>
              </a:spcBef>
            </a:pPr>
            <a:r>
              <a:rPr lang="en-US" sz="28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The DD is </a:t>
            </a:r>
            <a:r>
              <a:rPr lang="en-US" sz="28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not automatic or guaranteed</a:t>
            </a:r>
            <a:r>
              <a:rPr lang="en-US" sz="28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 – it is earned through economic reforms that create jobs, investments in human capital, and efficient governance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1FF7-A54F-4B46-931C-B13A8A91EA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20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6013" y="696913"/>
            <a:ext cx="46497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Uganda 1960</a:t>
            </a:r>
            <a:r>
              <a:rPr lang="en-GB" baseline="0" dirty="0" smtClean="0"/>
              <a:t> TFR 7.1	GDP per capita 62</a:t>
            </a:r>
          </a:p>
          <a:p>
            <a:r>
              <a:rPr lang="en-GB" baseline="0" dirty="0" smtClean="0"/>
              <a:t>Malaysia 1960 TFR 6	GDP per capita 299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Uganda 2010</a:t>
            </a:r>
            <a:r>
              <a:rPr lang="en-GB" baseline="0" dirty="0" smtClean="0"/>
              <a:t> TFR 7.1	GDP per capita 506</a:t>
            </a:r>
          </a:p>
          <a:p>
            <a:r>
              <a:rPr lang="en-GB" baseline="0" dirty="0" smtClean="0"/>
              <a:t>Malaysia 2010 TFR 6	GDP per capita 8,754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8BFF-A50C-AF49-B9FF-656CBE562A0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665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1FF7-A54F-4B46-931C-B13A8A91EAA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32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6013" y="696913"/>
            <a:ext cx="46497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  <a:r>
              <a:rPr lang="en-US" baseline="0" dirty="0" smtClean="0"/>
              <a:t> 1965, South Korea’s TFR and GDP per capita was quite similar to that of many newly independent African countries. It had a TFR 5.63 and GDP per capita of USD 105. By 2010 it had realized a significant decline in TFR and a phenomenal increase in GDP. The TFR stood at 1.23 and GDP had increased to USD 22,151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7E81A4-B82D-4B4E-826C-E2F7901FEF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141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1FF7-A54F-4B46-931C-B13A8A91EAA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30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Uganda 1960</a:t>
            </a:r>
            <a:r>
              <a:rPr lang="en-GB" baseline="0" dirty="0" smtClean="0"/>
              <a:t> TFR 7.1	GDP per capita 62</a:t>
            </a:r>
          </a:p>
          <a:p>
            <a:r>
              <a:rPr lang="en-GB" baseline="0" dirty="0" smtClean="0"/>
              <a:t>Malaysia 1960 TFR 6	GDP per capita 299</a:t>
            </a:r>
          </a:p>
          <a:p>
            <a:endParaRPr lang="en-GB" dirty="0" smtClean="0"/>
          </a:p>
          <a:p>
            <a:r>
              <a:rPr lang="en-GB" dirty="0" smtClean="0"/>
              <a:t>Uganda 2010</a:t>
            </a:r>
            <a:r>
              <a:rPr lang="en-GB" baseline="0" dirty="0" smtClean="0"/>
              <a:t> TFR 7.1	GDP per capita 506</a:t>
            </a:r>
          </a:p>
          <a:p>
            <a:r>
              <a:rPr lang="en-GB" baseline="0" dirty="0" smtClean="0"/>
              <a:t>Malaysia 2010 TFR 6	GDP per capita 8,754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71FF7-A54F-4B46-931C-B13A8A91EAA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26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B30CCB-F19B-4BDF-9A68-3E5C3E599C52}" type="slidenum">
              <a:rPr lang="en-US" alt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2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B30CCB-F19B-4BDF-9A68-3E5C3E599C52}" type="slidenum">
              <a:rPr lang="en-US" alt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00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6013" y="696913"/>
            <a:ext cx="4649787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8BFF-A50C-AF49-B9FF-656CBE562A0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827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F44C4-B75C-4239-A1A7-E27E3B29AC1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5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unfpa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3581400"/>
          </a:xfrm>
          <a:prstGeom prst="rect">
            <a:avLst/>
          </a:prstGeom>
          <a:solidFill>
            <a:srgbClr val="FECC1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7772400" cy="1470025"/>
          </a:xfrm>
        </p:spPr>
        <p:txBody>
          <a:bodyPr/>
          <a:lstStyle>
            <a:lvl1pPr>
              <a:defRPr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1677D-720B-40D6-82EA-03E35E3543DB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 flipV="1">
            <a:off x="0" y="3505201"/>
            <a:ext cx="9144000" cy="76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FECC1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4A6F6-04AC-4D18-8EA5-BD95A04313B9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685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325881"/>
            <a:ext cx="9144000" cy="4571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1402081"/>
            <a:ext cx="9144000" cy="457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cid:image001.gif@01C9347A.003704F0">
            <a:hlinkClick r:id="rId2"/>
          </p:cNvPr>
          <p:cNvPicPr/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783647" y="6172200"/>
            <a:ext cx="1576705" cy="59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5EB9-26F9-4100-9DF4-E4B0C3437579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F9177-8E81-403D-B741-BE3B6408D9B3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BC13-72E2-4A67-80E9-A5E744F4C7AD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B3A1A-4AEE-4FD8-8D70-2E3C828A14F2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5ABB-943E-400C-9548-A2B3F528065D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DD520-6AC0-495B-B50D-C0C5F2DD35BF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36BA-63F3-4708-8A97-AD6B6E6BB6BB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4A36-E1D4-48C7-B773-EEBF2BD3E538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06A32-B78C-476A-B58E-F27D7127F15A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0E77EDC-1977-4DB8-8D81-C169065F7EEA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92C978B-D69B-4006-BDFC-C09CAB125A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2ADF0-746A-4244-B8A1-2A5D1BDDFA1F}" type="datetime1">
              <a:rPr lang="en-US" smtClean="0"/>
              <a:pPr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D2E2C-9EC7-4E0F-BFE1-53B9277DB6D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733800" y="304800"/>
            <a:ext cx="88582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xT6OBil1awiVHvs-U3_a01-luWNeCFVEbayLdZoVAlU/edit?usp=shar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4000" dirty="0" smtClean="0"/>
              <a:t>Demographic Dividend</a:t>
            </a:r>
            <a:br>
              <a:rPr lang="en-GB" sz="4000" dirty="0" smtClean="0"/>
            </a:br>
            <a:r>
              <a:rPr lang="en-GB" sz="4000" dirty="0"/>
              <a:t>w</a:t>
            </a:r>
            <a:r>
              <a:rPr lang="en-GB" sz="4000" dirty="0" smtClean="0"/>
              <a:t>indow to be opened for Zimbabwe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2286000"/>
          </a:xfrm>
        </p:spPr>
        <p:txBody>
          <a:bodyPr>
            <a:normAutofit fontScale="92500" lnSpcReduction="10000"/>
          </a:bodyPr>
          <a:lstStyle/>
          <a:p>
            <a:endParaRPr lang="en-GB" b="1" dirty="0" smtClean="0"/>
          </a:p>
          <a:p>
            <a:r>
              <a:rPr lang="en-GB" b="1" dirty="0" smtClean="0"/>
              <a:t>Yu </a:t>
            </a:r>
            <a:r>
              <a:rPr lang="en-GB" b="1" dirty="0" err="1" smtClean="0"/>
              <a:t>Yu</a:t>
            </a:r>
            <a:endParaRPr lang="en-GB" b="1" dirty="0" smtClean="0"/>
          </a:p>
          <a:p>
            <a:r>
              <a:rPr lang="en-GB" b="1" dirty="0" smtClean="0"/>
              <a:t>Deputy Representative, UNFPA</a:t>
            </a:r>
          </a:p>
          <a:p>
            <a:r>
              <a:rPr lang="en-GB" sz="2300" dirty="0" smtClean="0"/>
              <a:t>(Materials quoted from </a:t>
            </a:r>
            <a:r>
              <a:rPr lang="en-GB" sz="2300" dirty="0" err="1" smtClean="0"/>
              <a:t>Eliya</a:t>
            </a:r>
            <a:r>
              <a:rPr lang="en-GB" sz="2300" dirty="0" smtClean="0"/>
              <a:t> </a:t>
            </a:r>
            <a:r>
              <a:rPr lang="en-GB" sz="2300" dirty="0" err="1" smtClean="0"/>
              <a:t>Msiyaphazi</a:t>
            </a:r>
            <a:r>
              <a:rPr lang="en-GB" sz="2300" dirty="0" smtClean="0"/>
              <a:t> Zulu, PhD, AFIDEP, a joint work with UNFPA, UNPFA </a:t>
            </a:r>
            <a:r>
              <a:rPr lang="en-GB" sz="2300" dirty="0" err="1" smtClean="0"/>
              <a:t>SoWP</a:t>
            </a:r>
            <a:r>
              <a:rPr lang="en-GB" sz="2300" dirty="0" smtClean="0"/>
              <a:t> report 2014, and various IMF research)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Population Dynamics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8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  <a:r>
              <a:rPr lang="en-US" dirty="0" smtClean="0"/>
              <a:t>2063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</a:t>
            </a:r>
            <a:r>
              <a:rPr lang="en-US" dirty="0"/>
              <a:t>transform Africa into an </a:t>
            </a:r>
            <a:r>
              <a:rPr lang="en-US" b="1" dirty="0"/>
              <a:t>“integrated, prosperous and peaceful Africa, driven by its own citizens and representing a dynamic force in the global arena”</a:t>
            </a:r>
            <a:endParaRPr lang="en-US" dirty="0"/>
          </a:p>
          <a:p>
            <a:r>
              <a:rPr lang="en-US" dirty="0" smtClean="0"/>
              <a:t>Recognizes </a:t>
            </a:r>
            <a:r>
              <a:rPr lang="en-US" dirty="0"/>
              <a:t>the role of population dynamics in this transformation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of the objectives of the Agenda is to unleash the full potential of the youth and </a:t>
            </a:r>
            <a:r>
              <a:rPr lang="en-US" dirty="0" smtClean="0"/>
              <a:t>women to </a:t>
            </a:r>
            <a:r>
              <a:rPr lang="en-US" dirty="0"/>
              <a:t>boost socioeconomic development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9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90800"/>
            <a:ext cx="3261323" cy="1219200"/>
          </a:xfrm>
        </p:spPr>
        <p:txBody>
          <a:bodyPr/>
          <a:lstStyle/>
          <a:p>
            <a:r>
              <a:rPr lang="en-US" dirty="0"/>
              <a:t>Young </a:t>
            </a:r>
            <a:r>
              <a:rPr lang="en-US" dirty="0" smtClean="0"/>
              <a:t>Africa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23" y="0"/>
            <a:ext cx="5425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3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Rising Africa Labor Force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62078"/>
            <a:ext cx="6248400" cy="519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1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50% Increase in SWAP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5754"/>
            <a:ext cx="9144000" cy="518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4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F7DE-A75E-4FBA-902E-425EB4F65377}" type="slidenum">
              <a:rPr lang="en-US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44780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3600" b="1" u="sng" dirty="0">
                <a:latin typeface="Calibri" pitchFamily="-109" charset="0"/>
                <a:ea typeface="Verdana" pitchFamily="-109" charset="0"/>
                <a:cs typeface="Verdana" pitchFamily="-109" charset="0"/>
              </a:rPr>
              <a:t>The </a:t>
            </a:r>
            <a:r>
              <a:rPr lang="en-US" sz="3600" b="1" u="sng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Demographic Dividend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36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is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36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economic benefit</a:t>
            </a:r>
            <a:r>
              <a:rPr lang="en-US" sz="3600" dirty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 </a:t>
            </a:r>
            <a:r>
              <a:rPr lang="en-US" sz="3600" dirty="0">
                <a:latin typeface="Calibri" pitchFamily="-109" charset="0"/>
                <a:ea typeface="Verdana" pitchFamily="-109" charset="0"/>
                <a:cs typeface="Verdana" pitchFamily="-109" charset="0"/>
              </a:rPr>
              <a:t>arising from a </a:t>
            </a:r>
            <a:r>
              <a:rPr lang="en-US" sz="3600" dirty="0">
                <a:solidFill>
                  <a:srgbClr val="FF000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significant increase </a:t>
            </a:r>
            <a:r>
              <a:rPr lang="en-US" sz="3600" dirty="0">
                <a:latin typeface="Calibri" pitchFamily="-109" charset="0"/>
                <a:ea typeface="Verdana" pitchFamily="-109" charset="0"/>
                <a:cs typeface="Verdana" pitchFamily="-109" charset="0"/>
              </a:rPr>
              <a:t>in the ratio of </a:t>
            </a:r>
            <a:r>
              <a:rPr lang="en-US" sz="3600" dirty="0" smtClean="0">
                <a:solidFill>
                  <a:srgbClr val="FF000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working-age populations</a:t>
            </a:r>
            <a:r>
              <a:rPr lang="en-US" sz="3600" dirty="0" smtClean="0">
                <a:solidFill>
                  <a:srgbClr val="000090"/>
                </a:solidFill>
                <a:latin typeface="Calibri" pitchFamily="-109" charset="0"/>
                <a:ea typeface="Verdana" pitchFamily="-109" charset="0"/>
                <a:cs typeface="Verdana" pitchFamily="-109" charset="0"/>
              </a:rPr>
              <a:t> </a:t>
            </a:r>
            <a:r>
              <a:rPr lang="en-US" sz="3600" dirty="0">
                <a:latin typeface="Calibri" pitchFamily="-109" charset="0"/>
                <a:ea typeface="Verdana" pitchFamily="-109" charset="0"/>
                <a:cs typeface="Verdana" pitchFamily="-109" charset="0"/>
              </a:rPr>
              <a:t>relative to young dependents</a:t>
            </a:r>
            <a:r>
              <a:rPr lang="en-US" sz="3600" dirty="0" smtClean="0">
                <a:latin typeface="Calibri" pitchFamily="-109" charset="0"/>
                <a:ea typeface="Verdana" pitchFamily="-109" charset="0"/>
                <a:cs typeface="Verdana" pitchFamily="-109" charset="0"/>
              </a:rPr>
              <a:t>.</a:t>
            </a:r>
            <a:endParaRPr lang="en-US" sz="36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772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 Dividend and </a:t>
            </a:r>
            <a:r>
              <a:rPr lang="en-US" dirty="0" smtClean="0"/>
              <a:t>Growth, </a:t>
            </a:r>
            <a:r>
              <a:rPr lang="en-US" dirty="0" smtClean="0"/>
              <a:t>a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75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3675"/>
            <a:ext cx="83820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rising share of the working age </a:t>
            </a:r>
            <a:r>
              <a:rPr lang="en-US" dirty="0" smtClean="0"/>
              <a:t>population provides </a:t>
            </a:r>
            <a:r>
              <a:rPr lang="en-US" dirty="0"/>
              <a:t>a direct channel for </a:t>
            </a:r>
            <a:r>
              <a:rPr lang="en-US" dirty="0" smtClean="0"/>
              <a:t>increasing per </a:t>
            </a:r>
            <a:r>
              <a:rPr lang="en-US" dirty="0"/>
              <a:t>capita incomes. If the increased </a:t>
            </a:r>
            <a:r>
              <a:rPr lang="en-US" dirty="0" smtClean="0"/>
              <a:t>workforce is </a:t>
            </a:r>
            <a:r>
              <a:rPr lang="en-US" dirty="0"/>
              <a:t>employed, there should be greater </a:t>
            </a:r>
            <a:r>
              <a:rPr lang="en-US" dirty="0" smtClean="0"/>
              <a:t>economic output </a:t>
            </a:r>
            <a:r>
              <a:rPr lang="en-US" dirty="0"/>
              <a:t>and labor income per household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smtClean="0"/>
              <a:t>Declining </a:t>
            </a:r>
            <a:r>
              <a:rPr lang="en-US" dirty="0"/>
              <a:t>fertility rates are </a:t>
            </a:r>
            <a:r>
              <a:rPr lang="en-US" dirty="0" smtClean="0"/>
              <a:t>generally associated </a:t>
            </a:r>
            <a:r>
              <a:rPr lang="en-US" dirty="0"/>
              <a:t>with higher female labor force </a:t>
            </a:r>
            <a:r>
              <a:rPr lang="en-US" dirty="0" smtClean="0"/>
              <a:t>participation rates</a:t>
            </a:r>
            <a:r>
              <a:rPr lang="en-US" dirty="0"/>
              <a:t>, further increasing the </a:t>
            </a:r>
            <a:r>
              <a:rPr lang="en-US" dirty="0" smtClean="0"/>
              <a:t>workforce and </a:t>
            </a:r>
            <a:r>
              <a:rPr lang="en-US" dirty="0"/>
              <a:t>contributing to even larger </a:t>
            </a:r>
            <a:r>
              <a:rPr lang="en-US" dirty="0" smtClean="0"/>
              <a:t>reductions in </a:t>
            </a:r>
            <a:r>
              <a:rPr lang="en-US" dirty="0"/>
              <a:t>the fertility </a:t>
            </a:r>
            <a:r>
              <a:rPr lang="en-US" dirty="0" smtClean="0"/>
              <a:t>rate. Removing legal and institutional impediments </a:t>
            </a:r>
            <a:r>
              <a:rPr lang="en-US" dirty="0"/>
              <a:t>to female labor </a:t>
            </a:r>
            <a:r>
              <a:rPr lang="en-US" dirty="0" smtClean="0"/>
              <a:t>force participation </a:t>
            </a:r>
            <a:r>
              <a:rPr lang="en-US" dirty="0"/>
              <a:t>can enable economies to </a:t>
            </a:r>
            <a:r>
              <a:rPr lang="en-US" dirty="0" smtClean="0"/>
              <a:t>benefit from </a:t>
            </a:r>
            <a:r>
              <a:rPr lang="en-US" dirty="0"/>
              <a:t>an expanded pool of </a:t>
            </a:r>
            <a:r>
              <a:rPr lang="en-US" dirty="0" smtClean="0"/>
              <a:t>labor</a:t>
            </a:r>
          </a:p>
          <a:p>
            <a:r>
              <a:rPr lang="en-US" dirty="0" smtClean="0"/>
              <a:t>Reductions </a:t>
            </a:r>
            <a:r>
              <a:rPr lang="en-US" dirty="0"/>
              <a:t>in the number of </a:t>
            </a:r>
            <a:r>
              <a:rPr lang="en-US" dirty="0" smtClean="0"/>
              <a:t>children and </a:t>
            </a:r>
            <a:r>
              <a:rPr lang="en-US" dirty="0"/>
              <a:t>concurrent increases in life expectancy </a:t>
            </a:r>
            <a:r>
              <a:rPr lang="en-US" dirty="0" smtClean="0"/>
              <a:t>are associated </a:t>
            </a:r>
            <a:r>
              <a:rPr lang="en-US" dirty="0"/>
              <a:t>with greater private investment </a:t>
            </a:r>
            <a:r>
              <a:rPr lang="en-US" dirty="0" smtClean="0"/>
              <a:t>in education </a:t>
            </a:r>
            <a:r>
              <a:rPr lang="en-US" dirty="0"/>
              <a:t>and health care, thereby </a:t>
            </a:r>
            <a:r>
              <a:rPr lang="en-US" dirty="0" smtClean="0"/>
              <a:t>enhancing the </a:t>
            </a:r>
            <a:r>
              <a:rPr lang="en-US" dirty="0"/>
              <a:t>productivity of the </a:t>
            </a:r>
            <a:r>
              <a:rPr lang="en-US" dirty="0" smtClean="0"/>
              <a:t>workforce.</a:t>
            </a:r>
            <a:endParaRPr lang="en-US" dirty="0"/>
          </a:p>
          <a:p>
            <a:r>
              <a:rPr lang="en-US" dirty="0" smtClean="0"/>
              <a:t>Because </a:t>
            </a:r>
            <a:r>
              <a:rPr lang="en-US" dirty="0"/>
              <a:t>saving rates tend to be </a:t>
            </a:r>
            <a:r>
              <a:rPr lang="en-US" dirty="0" smtClean="0"/>
              <a:t>highest for </a:t>
            </a:r>
            <a:r>
              <a:rPr lang="en-US" dirty="0"/>
              <a:t>working age individuals, growth will </a:t>
            </a:r>
            <a:r>
              <a:rPr lang="en-US" dirty="0" smtClean="0"/>
              <a:t>receive a </a:t>
            </a:r>
            <a:r>
              <a:rPr lang="en-US" dirty="0"/>
              <a:t>further temporary boost to the extent </a:t>
            </a:r>
            <a:r>
              <a:rPr lang="en-US" dirty="0" smtClean="0"/>
              <a:t>that those </a:t>
            </a:r>
            <a:r>
              <a:rPr lang="en-US" dirty="0"/>
              <a:t>savings are channeled into </a:t>
            </a:r>
            <a:r>
              <a:rPr lang="en-US" dirty="0" smtClean="0"/>
              <a:t>investments.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69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64" y="176996"/>
            <a:ext cx="3381033" cy="966004"/>
          </a:xfrm>
        </p:spPr>
        <p:txBody>
          <a:bodyPr>
            <a:noAutofit/>
          </a:bodyPr>
          <a:lstStyle/>
          <a:p>
            <a:r>
              <a:rPr lang="en-GB" sz="3048" dirty="0" smtClean="0"/>
              <a:t>The Empirical</a:t>
            </a:r>
            <a:endParaRPr lang="en-GB" sz="3048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C54F-F705-BA4A-9AC3-49E94793C7C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15395" y="176995"/>
            <a:ext cx="5428602" cy="414288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8764" y="3778954"/>
            <a:ext cx="3533434" cy="27260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 smtClean="0"/>
              <a:t>Decline in fertility led to a structure with more working age adults relative to children in East Asia, while high child dependency remained in Africa</a:t>
            </a:r>
            <a:endParaRPr lang="en-GB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395" y="4319876"/>
            <a:ext cx="5428604" cy="25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3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Declines </a:t>
            </a:r>
            <a:r>
              <a:rPr lang="en-GB" sz="2800" dirty="0"/>
              <a:t>in fertility and mortality have historically been associated with improvements in wellbeing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F7DE-A75E-4FBA-902E-425EB4F65377}" type="slidenum">
              <a:rPr lang="en-US"/>
              <a:pPr/>
              <a:t>11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docs.google.com/spreadsheets/d/1xT6OBil1awiVHvs-U3_a01-luWNeCFVEbayLdZoVAlU/edit?usp=sharing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565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0051"/>
            <a:ext cx="8664196" cy="834809"/>
          </a:xfrm>
        </p:spPr>
        <p:txBody>
          <a:bodyPr>
            <a:noAutofit/>
          </a:bodyPr>
          <a:lstStyle/>
          <a:p>
            <a:r>
              <a:rPr lang="en-US" sz="2800" dirty="0">
                <a:ea typeface="ＭＳ Ｐゴシック" pitchFamily="-109" charset="-128"/>
                <a:cs typeface="ＭＳ Ｐゴシック" pitchFamily="-109" charset="-128"/>
              </a:rPr>
              <a:t>Asian Tigers: Success </a:t>
            </a:r>
            <a:r>
              <a:rPr lang="en-US" sz="2800" dirty="0" smtClean="0">
                <a:ea typeface="ＭＳ Ｐゴシック" pitchFamily="-109" charset="-128"/>
                <a:cs typeface="ＭＳ Ｐゴシック" pitchFamily="-109" charset="-128"/>
              </a:rPr>
              <a:t>Story</a:t>
            </a:r>
            <a:br>
              <a:rPr lang="en-US" sz="2800" dirty="0" smtClean="0">
                <a:ea typeface="ＭＳ Ｐゴシック" pitchFamily="-109" charset="-128"/>
                <a:cs typeface="ＭＳ Ｐゴシック" pitchFamily="-109" charset="-128"/>
              </a:rPr>
            </a:b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0076" y="5784722"/>
            <a:ext cx="6013938" cy="222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47" dirty="0"/>
              <a:t>Source: </a:t>
            </a:r>
            <a:r>
              <a:rPr lang="en-US" sz="847" i="1" dirty="0"/>
              <a:t>World Population Prospects: The 2012 Revision,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2" y="1880812"/>
            <a:ext cx="4191000" cy="4098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182300" y="1752600"/>
            <a:ext cx="4161099" cy="4254812"/>
          </a:xfrm>
        </p:spPr>
        <p:txBody>
          <a:bodyPr rtlCol="0">
            <a:noAutofit/>
          </a:bodyPr>
          <a:lstStyle/>
          <a:p>
            <a:pPr>
              <a:lnSpc>
                <a:spcPct val="90000"/>
              </a:lnSpc>
              <a:buFont typeface="Arial" pitchFamily="-84" charset="0"/>
              <a:buChar char="•"/>
              <a:defRPr/>
            </a:pPr>
            <a:r>
              <a:rPr lang="en-US" sz="2000" dirty="0"/>
              <a:t>Change in age structure provided a huge impetus for accelerated economic growth and development in South Korea </a:t>
            </a:r>
            <a:endParaRPr lang="en-US" sz="2000" dirty="0" smtClean="0"/>
          </a:p>
          <a:p>
            <a:pPr>
              <a:lnSpc>
                <a:spcPct val="90000"/>
              </a:lnSpc>
              <a:buFont typeface="Arial" pitchFamily="-84" charset="0"/>
              <a:buChar char="•"/>
              <a:defRPr/>
            </a:pPr>
            <a:r>
              <a:rPr lang="en-US" sz="2000" b="1" dirty="0" smtClean="0"/>
              <a:t>Between </a:t>
            </a:r>
            <a:r>
              <a:rPr lang="en-US" sz="2000" b="1" dirty="0"/>
              <a:t>¼ to 1/3 of economic growth since 1970 in East and South East Asia can be attributed to the Demographic Dividend” (Bloom and Williamson, 1998; Mason, 2001)</a:t>
            </a:r>
          </a:p>
          <a:p>
            <a:pPr>
              <a:lnSpc>
                <a:spcPct val="90000"/>
              </a:lnSpc>
              <a:buFont typeface="Arial" pitchFamily="-84" charset="0"/>
              <a:buChar char="•"/>
              <a:defRPr/>
            </a:pPr>
            <a:r>
              <a:rPr lang="en-US" sz="2000" b="1" dirty="0" smtClean="0"/>
              <a:t>The </a:t>
            </a:r>
            <a:r>
              <a:rPr lang="en-US" sz="2000" b="1" dirty="0"/>
              <a:t>economic success was made possible by sustained investments in education, health, family planning, and economic reforms</a:t>
            </a:r>
          </a:p>
        </p:txBody>
      </p:sp>
    </p:spTree>
    <p:extLst>
      <p:ext uri="{BB962C8B-B14F-4D97-AF65-F5344CB8AC3E}">
        <p14:creationId xmlns:p14="http://schemas.microsoft.com/office/powerpoint/2010/main" val="393517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 </a:t>
            </a:r>
            <a:r>
              <a:rPr lang="en-US" dirty="0"/>
              <a:t>Question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F7DE-A75E-4FBA-902E-425EB4F65377}" type="slidenum">
              <a:rPr lang="en-US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525963"/>
          </a:xfrm>
        </p:spPr>
        <p:txBody>
          <a:bodyPr>
            <a:noAutofit/>
          </a:bodyPr>
          <a:lstStyle/>
          <a:p>
            <a:endParaRPr lang="en-GB" sz="2400" b="1" dirty="0" smtClean="0"/>
          </a:p>
          <a:p>
            <a:pPr marL="0" indent="0">
              <a:buNone/>
            </a:pPr>
            <a:r>
              <a:rPr lang="en-GB" sz="2800" b="1" dirty="0" smtClean="0"/>
              <a:t>Will </a:t>
            </a:r>
            <a:r>
              <a:rPr lang="en-GB" sz="2800" b="1" dirty="0" smtClean="0"/>
              <a:t>Zimbabwe </a:t>
            </a:r>
            <a:r>
              <a:rPr lang="en-GB" sz="2800" b="1" dirty="0"/>
              <a:t>optimize the value of its most valuable resource (people) into a valuable development asset for the realization </a:t>
            </a:r>
            <a:r>
              <a:rPr lang="en-GB" sz="2800" b="1" dirty="0" smtClean="0"/>
              <a:t>ZIMASSET </a:t>
            </a:r>
            <a:r>
              <a:rPr lang="en-GB" sz="2800" b="1" dirty="0"/>
              <a:t>and the long term development </a:t>
            </a:r>
            <a:r>
              <a:rPr lang="en-GB" sz="2800" b="1" dirty="0" smtClean="0"/>
              <a:t>strategies, including the joint African Vision shared?</a:t>
            </a:r>
            <a:endParaRPr lang="en-US" sz="2800" dirty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590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 Zimbabwe’s pop structure is similar to the rest of Africa’s</a:t>
            </a:r>
            <a:endParaRPr lang="en-US" sz="3200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9F7DE-A75E-4FBA-902E-425EB4F65377}" type="slidenum">
              <a:rPr lang="en-US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0448" y="152768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42769892"/>
              </p:ext>
            </p:extLst>
          </p:nvPr>
        </p:nvGraphicFramePr>
        <p:xfrm>
          <a:off x="461962" y="1527687"/>
          <a:ext cx="7010400" cy="482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85775" y="6048374"/>
            <a:ext cx="2895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 smtClean="0"/>
              <a:t>Source: </a:t>
            </a:r>
            <a:r>
              <a:rPr lang="en-US" sz="1200" dirty="0" err="1" smtClean="0"/>
              <a:t>Zimstat</a:t>
            </a:r>
            <a:r>
              <a:rPr lang="en-US" sz="1200" dirty="0" smtClean="0"/>
              <a:t>, 2012 Population Census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036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E89583A-B916-43F8-9917-023B23375503}" type="datetime1">
              <a:rPr lang="en-US"/>
              <a:pPr>
                <a:defRPr/>
              </a:pPr>
              <a:t>7/20/2015</a:t>
            </a:fld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69090-906C-41AE-A0A6-6434E9E3E95F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Fertility rates Bouncing Back in Zimbabwe</a:t>
            </a:r>
            <a:endParaRPr lang="en-US" altLang="en-US" dirty="0" smtClean="0"/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4530725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endParaRPr lang="en-US" altLang="en-US" dirty="0" smtClean="0"/>
          </a:p>
          <a:p>
            <a:pPr eaLnBrk="1" hangingPunct="1">
              <a:buFont typeface="Arial" pitchFamily="34" charset="0"/>
              <a:buChar char="•"/>
              <a:defRPr/>
            </a:pPr>
            <a:endParaRPr lang="en-US" altLang="en-US" dirty="0" smtClean="0"/>
          </a:p>
          <a:p>
            <a:pPr eaLnBrk="1" hangingPunct="1">
              <a:buFont typeface="Arial" pitchFamily="34" charset="0"/>
              <a:buChar char="•"/>
              <a:defRPr/>
            </a:pPr>
            <a:endParaRPr lang="en-US" altLang="en-US" dirty="0" smtClean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628" y="3354068"/>
            <a:ext cx="4433888" cy="2510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2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599" y="3354067"/>
            <a:ext cx="4038601" cy="2472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1828800"/>
            <a:ext cx="39624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Pop Censuses</a:t>
            </a:r>
            <a:endParaRPr kumimoji="0" lang="en-US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800600" y="1828800"/>
            <a:ext cx="36576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b="1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ZDHSs</a:t>
            </a:r>
            <a:endParaRPr kumimoji="0" lang="en-US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7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69090-906C-41AE-A0A6-6434E9E3E95F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 smtClean="0"/>
              <a:t>Zimbabwe’s Teenage Pregnancy Rate (% of 15-19 yr olds who have started child bearing)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447800"/>
            <a:ext cx="7315200" cy="4658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083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550" y="228600"/>
            <a:ext cx="8616049" cy="957796"/>
          </a:xfrm>
        </p:spPr>
        <p:txBody>
          <a:bodyPr>
            <a:normAutofit fontScale="90000"/>
          </a:bodyPr>
          <a:lstStyle/>
          <a:p>
            <a:r>
              <a:rPr lang="en-US" sz="2200" dirty="0"/>
              <a:t>The demographic dividend is not automatic or guaranteed even in cases where fertility has declined – e.g. </a:t>
            </a:r>
            <a:r>
              <a:rPr lang="en-GB" sz="2200" dirty="0"/>
              <a:t>Tunisia and South Korea’s Age Structures are Similar, but the DD Earned by Tunisia is Much Smaller than South Korea’s</a:t>
            </a:r>
            <a:r>
              <a:rPr lang="es-PY" sz="1800" dirty="0"/>
              <a:t/>
            </a:r>
            <a:br>
              <a:rPr lang="es-PY" sz="1800" dirty="0"/>
            </a:br>
            <a:endParaRPr lang="en-US" sz="1800" b="1" dirty="0"/>
          </a:p>
        </p:txBody>
      </p:sp>
      <p:graphicFrame>
        <p:nvGraphicFramePr>
          <p:cNvPr id="4" name="Content Placeholder 9"/>
          <p:cNvGraphicFramePr>
            <a:graphicFrameLocks/>
          </p:cNvGraphicFramePr>
          <p:nvPr>
            <p:extLst/>
          </p:nvPr>
        </p:nvGraphicFramePr>
        <p:xfrm>
          <a:off x="457200" y="1880815"/>
          <a:ext cx="4038600" cy="383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6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4648200" y="1880815"/>
          <a:ext cx="4038600" cy="383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5551" y="5725277"/>
            <a:ext cx="6748075" cy="24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6" i="1" dirty="0"/>
              <a:t>Source: World Population Prospects: The 2012 Revision, Volume II: Demographic Profiles</a:t>
            </a:r>
          </a:p>
        </p:txBody>
      </p:sp>
    </p:spTree>
    <p:extLst>
      <p:ext uri="{BB962C8B-B14F-4D97-AF65-F5344CB8AC3E}">
        <p14:creationId xmlns:p14="http://schemas.microsoft.com/office/powerpoint/2010/main" val="34738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Critical Role of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East </a:t>
            </a:r>
            <a:r>
              <a:rPr lang="en-US" dirty="0"/>
              <a:t>Asian countries had a faster transition and captured a larger demographic dividend than Latin American countries. They did this </a:t>
            </a:r>
            <a:r>
              <a:rPr lang="en-US" dirty="0" smtClean="0"/>
              <a:t>by </a:t>
            </a:r>
          </a:p>
          <a:p>
            <a:pPr lvl="1"/>
            <a:r>
              <a:rPr lang="en-US" dirty="0" smtClean="0"/>
              <a:t>putting </a:t>
            </a:r>
            <a:r>
              <a:rPr lang="en-US" dirty="0"/>
              <a:t>in place a macroeconomic framework conducive to tapping the potential provided by the increase in the working age population. </a:t>
            </a:r>
            <a:endParaRPr lang="en-US" dirty="0" smtClean="0"/>
          </a:p>
          <a:p>
            <a:pPr lvl="1"/>
            <a:r>
              <a:rPr lang="en-US" dirty="0" smtClean="0"/>
              <a:t>Health </a:t>
            </a:r>
            <a:r>
              <a:rPr lang="en-US" dirty="0"/>
              <a:t>and education policies allowed east Asia to have a faster transition and improved the overall productivity of the </a:t>
            </a:r>
            <a:r>
              <a:rPr lang="en-US" dirty="0" smtClean="0"/>
              <a:t>workforce,</a:t>
            </a:r>
          </a:p>
          <a:p>
            <a:pPr lvl="1"/>
            <a:r>
              <a:rPr lang="en-US" dirty="0" smtClean="0"/>
              <a:t>while </a:t>
            </a:r>
            <a:r>
              <a:rPr lang="en-US" dirty="0"/>
              <a:t>macroeconomic stability and complementary policies—related to structural transformation and international trade—favored job creation and </a:t>
            </a:r>
            <a:r>
              <a:rPr lang="en-US" dirty="0" smtClean="0"/>
              <a:t>saving</a:t>
            </a:r>
          </a:p>
          <a:p>
            <a:pPr marL="0" indent="0">
              <a:buNone/>
            </a:pPr>
            <a:r>
              <a:rPr lang="en-US" sz="1900" i="1" u="sng" dirty="0" smtClean="0"/>
              <a:t>(Bloom</a:t>
            </a:r>
            <a:r>
              <a:rPr lang="en-US" sz="1900" i="1" u="sng" dirty="0"/>
              <a:t>, Canning, and </a:t>
            </a:r>
            <a:r>
              <a:rPr lang="en-US" sz="1900" i="1" u="sng" dirty="0" err="1"/>
              <a:t>Sevilla</a:t>
            </a:r>
            <a:r>
              <a:rPr lang="en-US" sz="1900" i="1" u="sng" dirty="0"/>
              <a:t> 2003; </a:t>
            </a:r>
            <a:r>
              <a:rPr lang="en-US" sz="1900" i="1" u="sng" dirty="0" err="1"/>
              <a:t>Reher</a:t>
            </a:r>
            <a:r>
              <a:rPr lang="en-US" sz="1900" i="1" u="sng" dirty="0"/>
              <a:t> 2011).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82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Policies contributed to a faster </a:t>
            </a:r>
            <a:r>
              <a:rPr lang="en-US" dirty="0" smtClean="0"/>
              <a:t>demographic transition.</a:t>
            </a:r>
          </a:p>
          <a:p>
            <a:r>
              <a:rPr lang="en-US" dirty="0"/>
              <a:t>Investments in human capital ensured the </a:t>
            </a:r>
            <a:r>
              <a:rPr lang="en-US" dirty="0" smtClean="0"/>
              <a:t>workforce was </a:t>
            </a:r>
            <a:r>
              <a:rPr lang="en-US" dirty="0"/>
              <a:t>more productive</a:t>
            </a:r>
            <a:r>
              <a:rPr lang="en-US" dirty="0" smtClean="0"/>
              <a:t>.</a:t>
            </a:r>
          </a:p>
          <a:p>
            <a:r>
              <a:rPr lang="en-US" dirty="0"/>
              <a:t>Job creation was facilitated by labor </a:t>
            </a:r>
            <a:r>
              <a:rPr lang="en-US" dirty="0" smtClean="0"/>
              <a:t>market flexibility </a:t>
            </a:r>
            <a:r>
              <a:rPr lang="en-US" dirty="0"/>
              <a:t>and a shift to </a:t>
            </a:r>
            <a:r>
              <a:rPr lang="en-US" dirty="0" smtClean="0"/>
              <a:t>labor-intensive manufacturing</a:t>
            </a:r>
            <a:r>
              <a:rPr lang="en-US" dirty="0"/>
              <a:t> </a:t>
            </a:r>
            <a:r>
              <a:rPr lang="en-US" dirty="0" smtClean="0"/>
              <a:t>sectors.</a:t>
            </a:r>
          </a:p>
          <a:p>
            <a:r>
              <a:rPr lang="en-US" dirty="0"/>
              <a:t>Increased savings from the demographic </a:t>
            </a:r>
            <a:r>
              <a:rPr lang="en-US" dirty="0" smtClean="0"/>
              <a:t>transition were </a:t>
            </a:r>
            <a:r>
              <a:rPr lang="en-US" dirty="0"/>
              <a:t>channeled toward investment, with </a:t>
            </a:r>
            <a:r>
              <a:rPr lang="en-US" dirty="0" smtClean="0"/>
              <a:t>simultaneous financial </a:t>
            </a:r>
            <a:r>
              <a:rPr lang="en-US" dirty="0"/>
              <a:t>sector development</a:t>
            </a:r>
            <a:r>
              <a:rPr lang="en-US" dirty="0" smtClean="0"/>
              <a:t>.</a:t>
            </a:r>
          </a:p>
          <a:p>
            <a:r>
              <a:rPr lang="en-US" dirty="0"/>
              <a:t>Higher trade integration stimulated job creation</a:t>
            </a:r>
            <a:r>
              <a:rPr lang="en-US" dirty="0" smtClean="0"/>
              <a:t>, structural </a:t>
            </a:r>
            <a:r>
              <a:rPr lang="en-US" dirty="0"/>
              <a:t>transformation, and technology transfer.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4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Opening the Window of Opportunity for Harnessing the DD in Zimbabwe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Enable </a:t>
            </a:r>
            <a:r>
              <a:rPr lang="en-US" b="1" dirty="0"/>
              <a:t>Demographic </a:t>
            </a:r>
            <a:r>
              <a:rPr lang="en-US" b="1" dirty="0" smtClean="0"/>
              <a:t>Transition</a:t>
            </a:r>
          </a:p>
          <a:p>
            <a:pPr marL="742950" lvl="2" indent="-342900"/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Cultural/Behavioral change in favor of small family size</a:t>
            </a:r>
          </a:p>
          <a:p>
            <a:pPr marL="742950" lvl="2" indent="-342900"/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Expand 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access to effective family planning to reduce </a:t>
            </a:r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unwanted pregnancies, 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especially among teenagers </a:t>
            </a:r>
          </a:p>
          <a:p>
            <a:r>
              <a:rPr lang="en-US" b="1" dirty="0"/>
              <a:t>Investing in human capital development</a:t>
            </a:r>
          </a:p>
          <a:p>
            <a:pPr marL="742950" lvl="2" indent="-342900"/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Reinforce </a:t>
            </a:r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progress in reducing maternal and child </a:t>
            </a:r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mortality</a:t>
            </a:r>
          </a:p>
          <a:p>
            <a:pPr marL="742950" lvl="2" indent="-342900"/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Reinforce gains in HIV/AIDs reduction, and intensifying effort to reduction among adolescent and youth</a:t>
            </a:r>
          </a:p>
          <a:p>
            <a:pPr marL="742950" lvl="2" indent="-342900"/>
            <a:r>
              <a:rPr lang="en-US" dirty="0">
                <a:ea typeface="ＭＳ Ｐゴシック" pitchFamily="-109" charset="-128"/>
                <a:cs typeface="ＭＳ Ｐゴシック" pitchFamily="-109" charset="-128"/>
              </a:rPr>
              <a:t>Enhance education, particularly female school enrollment and general female </a:t>
            </a:r>
            <a:r>
              <a:rPr lang="en-US" dirty="0" smtClean="0">
                <a:ea typeface="ＭＳ Ｐゴシック" pitchFamily="-109" charset="-128"/>
                <a:cs typeface="ＭＳ Ｐゴシック" pitchFamily="-109" charset="-128"/>
              </a:rPr>
              <a:t>empowerment</a:t>
            </a:r>
          </a:p>
          <a:p>
            <a:r>
              <a:rPr lang="en-US" b="1" dirty="0"/>
              <a:t>Economic </a:t>
            </a:r>
            <a:r>
              <a:rPr lang="en-US" b="1" dirty="0" smtClean="0"/>
              <a:t>reforms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500" dirty="0" smtClean="0"/>
              <a:t>Enhancing </a:t>
            </a:r>
            <a:r>
              <a:rPr lang="en-US" sz="2500" dirty="0"/>
              <a:t>economic growth and mass creation of quality jobs</a:t>
            </a:r>
          </a:p>
          <a:p>
            <a:r>
              <a:rPr lang="en-US" b="1" dirty="0" smtClean="0"/>
              <a:t>Good </a:t>
            </a:r>
            <a:r>
              <a:rPr lang="en-US" b="1" dirty="0"/>
              <a:t>Governance &amp; </a:t>
            </a:r>
            <a:r>
              <a:rPr lang="en-US" b="1" dirty="0" smtClean="0"/>
              <a:t>Accountability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500" dirty="0" smtClean="0"/>
              <a:t>Accountability </a:t>
            </a:r>
            <a:r>
              <a:rPr lang="en-US" sz="2500" dirty="0"/>
              <a:t>in use of public resources and in service delivery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dirty="0">
              <a:ea typeface="ＭＳ Ｐゴシック" pitchFamily="-109" charset="-128"/>
              <a:cs typeface="ＭＳ Ｐゴシック" pitchFamily="-109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2E2C-9EC7-4E0F-BFE1-53B9277DB6D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82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76" y="68269"/>
            <a:ext cx="8445952" cy="1120470"/>
          </a:xfrm>
        </p:spPr>
        <p:txBody>
          <a:bodyPr>
            <a:noAutofit/>
          </a:bodyPr>
          <a:lstStyle/>
          <a:p>
            <a:r>
              <a:rPr lang="en-US" sz="2709" smtClean="0"/>
              <a:t>The Framework</a:t>
            </a:r>
            <a:endParaRPr lang="en-US" sz="2709" dirty="0"/>
          </a:p>
        </p:txBody>
      </p:sp>
      <p:pic>
        <p:nvPicPr>
          <p:cNvPr id="5" name="Content Placeholder 3"/>
          <p:cNvPicPr>
            <a:picLocks noGrp="1"/>
          </p:cNvPicPr>
          <p:nvPr>
            <p:ph idx="1"/>
          </p:nvPr>
        </p:nvPicPr>
        <p:blipFill>
          <a:blip r:embed="rId3"/>
          <a:srcRect t="4767" b="4767"/>
          <a:stretch>
            <a:fillRect/>
          </a:stretch>
        </p:blipFill>
        <p:spPr>
          <a:xfrm>
            <a:off x="457203" y="2045915"/>
            <a:ext cx="8229600" cy="3666397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C54F-F705-BA4A-9AC3-49E94793C7C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24486" y="5907180"/>
            <a:ext cx="3921586" cy="326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24" dirty="0"/>
              <a:t>Adapted from African Union Commission, 2013</a:t>
            </a:r>
          </a:p>
        </p:txBody>
      </p:sp>
    </p:spTree>
    <p:extLst>
      <p:ext uri="{BB962C8B-B14F-4D97-AF65-F5344CB8AC3E}">
        <p14:creationId xmlns:p14="http://schemas.microsoft.com/office/powerpoint/2010/main" val="315593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Big Questions Beyond the Numbers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35449" indent="-435449">
              <a:buFont typeface="+mj-lt"/>
              <a:buAutoNum type="arabicPeriod"/>
            </a:pPr>
            <a:r>
              <a:rPr lang="en-US" dirty="0" smtClean="0"/>
              <a:t>What should we do? What are the game changer interventions we need to adopt?</a:t>
            </a:r>
          </a:p>
          <a:p>
            <a:pPr marL="435449" indent="-435449">
              <a:buFont typeface="+mj-lt"/>
              <a:buAutoNum type="arabicPeriod"/>
            </a:pPr>
            <a:r>
              <a:rPr lang="en-US" dirty="0" smtClean="0"/>
              <a:t>We cant do everything, how do we prioritize?  How di we balance the investments across the five wheels? Dos the evidence from East Asia provide answers to these questions?</a:t>
            </a:r>
          </a:p>
          <a:p>
            <a:pPr marL="435449" indent="-435449">
              <a:buFont typeface="+mj-lt"/>
              <a:buAutoNum type="arabicPeriod"/>
            </a:pPr>
            <a:r>
              <a:rPr lang="en-US" dirty="0" smtClean="0"/>
              <a:t>How do we go about infusing an integrated approach at planning, resource allocation, and programme implementation? </a:t>
            </a:r>
          </a:p>
          <a:p>
            <a:pPr marL="435449" indent="-435449">
              <a:buFont typeface="+mj-lt"/>
              <a:buAutoNum type="arabicPeriod"/>
            </a:pPr>
            <a:r>
              <a:rPr lang="en-US" dirty="0" smtClean="0"/>
              <a:t>How do we monitor progress and what accountability mechanisms do we need to improve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6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W" dirty="0" smtClean="0"/>
              <a:t/>
            </a:r>
            <a:br>
              <a:rPr lang="en-ZW" dirty="0" smtClean="0"/>
            </a:br>
            <a:r>
              <a:rPr lang="en-ZW" dirty="0" smtClean="0"/>
              <a:t/>
            </a:r>
            <a:br>
              <a:rPr lang="en-ZW" dirty="0" smtClean="0"/>
            </a:br>
            <a:r>
              <a:rPr lang="en-ZW" dirty="0" smtClean="0"/>
              <a:t/>
            </a:r>
            <a:br>
              <a:rPr lang="en-ZW" dirty="0" smtClean="0"/>
            </a:br>
            <a:r>
              <a:rPr lang="en-ZW" dirty="0" smtClean="0"/>
              <a:t/>
            </a:r>
            <a:br>
              <a:rPr lang="en-ZW" dirty="0" smtClean="0"/>
            </a:br>
            <a:r>
              <a:rPr lang="en-ZW" dirty="0" smtClean="0"/>
              <a:t>Thank You</a:t>
            </a:r>
            <a:endParaRPr lang="en-ZW" dirty="0"/>
          </a:p>
        </p:txBody>
      </p:sp>
      <p:pic>
        <p:nvPicPr>
          <p:cNvPr id="4" name="Picture 8" descr="C:\Program Files\Microsoft Office\Clipart\Pub60Cor\AG00158_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09800"/>
            <a:ext cx="16002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Program Files\Microsoft Office\Clipart\Pub60Cor\AG00158_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209800"/>
            <a:ext cx="16002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C:\Program Files\Microsoft Office\Clipart\Pub60Cor\AG00158_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286000"/>
            <a:ext cx="16002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29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71" y="152400"/>
            <a:ext cx="8482880" cy="1213139"/>
          </a:xfrm>
        </p:spPr>
        <p:txBody>
          <a:bodyPr>
            <a:noAutofit/>
          </a:bodyPr>
          <a:lstStyle/>
          <a:p>
            <a:r>
              <a:rPr lang="en-GB" sz="2800" dirty="0"/>
              <a:t>In 1960s, African countries were comparable to East Asian countries, with high fertility (more than five births per woman) and low per capita GDP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070" y="2057400"/>
            <a:ext cx="8892211" cy="3809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8290" y="5881801"/>
            <a:ext cx="3378938" cy="300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5" i="1" dirty="0"/>
              <a:t>Source: UN Population Division &amp; World Bank</a:t>
            </a:r>
          </a:p>
        </p:txBody>
      </p:sp>
    </p:spTree>
    <p:extLst>
      <p:ext uri="{BB962C8B-B14F-4D97-AF65-F5344CB8AC3E}">
        <p14:creationId xmlns:p14="http://schemas.microsoft.com/office/powerpoint/2010/main" val="1132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" y="0"/>
            <a:ext cx="8780001" cy="1379944"/>
          </a:xfrm>
        </p:spPr>
        <p:txBody>
          <a:bodyPr>
            <a:noAutofit/>
          </a:bodyPr>
          <a:lstStyle/>
          <a:p>
            <a:r>
              <a:rPr lang="en-GB" sz="2800" dirty="0"/>
              <a:t>By 1980, rapid fertility decline was underway in most East Asian countries while little change was noted in Africa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937" y="2133600"/>
            <a:ext cx="8535264" cy="35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8290" y="5881801"/>
            <a:ext cx="3378938" cy="300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5" i="1" dirty="0"/>
              <a:t>Source: UN Population Division &amp; World Bank</a:t>
            </a:r>
          </a:p>
        </p:txBody>
      </p:sp>
    </p:spTree>
    <p:extLst>
      <p:ext uri="{BB962C8B-B14F-4D97-AF65-F5344CB8AC3E}">
        <p14:creationId xmlns:p14="http://schemas.microsoft.com/office/powerpoint/2010/main" val="293771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027801"/>
          </a:xfrm>
        </p:spPr>
        <p:txBody>
          <a:bodyPr>
            <a:normAutofit/>
          </a:bodyPr>
          <a:lstStyle/>
          <a:p>
            <a:r>
              <a:rPr lang="en-GB" sz="3048" dirty="0"/>
              <a:t>By 1990, per capita GDP increased substantially in countries with fewer than 3 children per woman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085" y="2027384"/>
            <a:ext cx="8137830" cy="36849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8290" y="5881801"/>
            <a:ext cx="3378938" cy="300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5" i="1" dirty="0"/>
              <a:t>Source: UN Population Division &amp; World Bank</a:t>
            </a:r>
          </a:p>
        </p:txBody>
      </p:sp>
    </p:spTree>
    <p:extLst>
      <p:ext uri="{BB962C8B-B14F-4D97-AF65-F5344CB8AC3E}">
        <p14:creationId xmlns:p14="http://schemas.microsoft.com/office/powerpoint/2010/main" val="201666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638" y="304800"/>
            <a:ext cx="8229600" cy="577602"/>
          </a:xfrm>
        </p:spPr>
        <p:txBody>
          <a:bodyPr>
            <a:noAutofit/>
          </a:bodyPr>
          <a:lstStyle/>
          <a:p>
            <a:r>
              <a:rPr lang="en-GB" sz="3048" dirty="0"/>
              <a:t>By 2000, per capita GDP increased substantially in countries with fewer than 3 children per woman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100" y="1786443"/>
            <a:ext cx="8147827" cy="39258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8290" y="5881801"/>
            <a:ext cx="3378938" cy="300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5" i="1" dirty="0"/>
              <a:t>Source: UN Population Division &amp; World Bank</a:t>
            </a:r>
          </a:p>
        </p:txBody>
      </p:sp>
    </p:spTree>
    <p:extLst>
      <p:ext uri="{BB962C8B-B14F-4D97-AF65-F5344CB8AC3E}">
        <p14:creationId xmlns:p14="http://schemas.microsoft.com/office/powerpoint/2010/main" val="325297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74264"/>
          </a:xfrm>
        </p:spPr>
        <p:txBody>
          <a:bodyPr>
            <a:noAutofit/>
          </a:bodyPr>
          <a:lstStyle/>
          <a:p>
            <a:r>
              <a:rPr lang="en-GB" sz="2800" dirty="0"/>
              <a:t>By 2010, fertility had not declined much in the majority of Africa countries, and income levels in the Asian Tigers soared to high levels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148" y="1823510"/>
            <a:ext cx="8143710" cy="38888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58290" y="5881801"/>
            <a:ext cx="3378938" cy="3008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5" i="1" dirty="0"/>
              <a:t>Source: UN Population Division &amp; World Bank</a:t>
            </a:r>
          </a:p>
        </p:txBody>
      </p:sp>
    </p:spTree>
    <p:extLst>
      <p:ext uri="{BB962C8B-B14F-4D97-AF65-F5344CB8AC3E}">
        <p14:creationId xmlns:p14="http://schemas.microsoft.com/office/powerpoint/2010/main" val="105618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1255</Words>
  <Application>Microsoft Office PowerPoint</Application>
  <PresentationFormat>On-screen Show (4:3)</PresentationFormat>
  <Paragraphs>143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ＭＳ Ｐゴシック</vt:lpstr>
      <vt:lpstr>Arial</vt:lpstr>
      <vt:lpstr>Calibri</vt:lpstr>
      <vt:lpstr>Verdana</vt:lpstr>
      <vt:lpstr>Office Theme</vt:lpstr>
      <vt:lpstr>  Demographic Dividend window to be opened for Zimbabwe  </vt:lpstr>
      <vt:lpstr>Population Dynamics</vt:lpstr>
      <vt:lpstr>Agenda 2063</vt:lpstr>
      <vt:lpstr>Young Africa</vt:lpstr>
      <vt:lpstr>Rising Africa Labor Force</vt:lpstr>
      <vt:lpstr>50% Increase in SWAP</vt:lpstr>
      <vt:lpstr>PowerPoint Presentation</vt:lpstr>
      <vt:lpstr>Demographic Dividend and Growth, a comparison</vt:lpstr>
      <vt:lpstr>The Theory</vt:lpstr>
      <vt:lpstr>The Empirical</vt:lpstr>
      <vt:lpstr>Declines in fertility and mortality have historically been associated with improvements in wellbeing</vt:lpstr>
      <vt:lpstr>Asian Tigers: Success Story </vt:lpstr>
      <vt:lpstr>Big Question</vt:lpstr>
      <vt:lpstr>… Zimbabwe’s pop structure is similar to the rest of Africa’s</vt:lpstr>
      <vt:lpstr>Fertility rates Bouncing Back in Zimbabwe</vt:lpstr>
      <vt:lpstr>Zimbabwe’s Teenage Pregnancy Rate (% of 15-19 yr olds who have started child bearing)</vt:lpstr>
      <vt:lpstr>The demographic dividend is not automatic or guaranteed even in cases where fertility has declined – e.g. Tunisia and South Korea’s Age Structures are Similar, but the DD Earned by Tunisia is Much Smaller than South Korea’s </vt:lpstr>
      <vt:lpstr>The Critical Role of Policies</vt:lpstr>
      <vt:lpstr>Policy Options</vt:lpstr>
      <vt:lpstr>Opening the Window of Opportunity for Harnessing the DD in Zimbabwe</vt:lpstr>
      <vt:lpstr>The Framework</vt:lpstr>
      <vt:lpstr>Big Questions Beyond the Numbers</vt:lpstr>
      <vt:lpstr>    Thank You</vt:lpstr>
      <vt:lpstr>In 1960s, African countries were comparable to East Asian countries, with high fertility (more than five births per woman) and low per capita GDP</vt:lpstr>
      <vt:lpstr>By 1980, rapid fertility decline was underway in most East Asian countries while little change was noted in Africa</vt:lpstr>
      <vt:lpstr>By 1990, per capita GDP increased substantially in countries with fewer than 3 children per woman</vt:lpstr>
      <vt:lpstr>By 2000, per capita GDP increased substantially in countries with fewer than 3 children per woman</vt:lpstr>
      <vt:lpstr>By 2010, fertility had not declined much in the majority of Africa countries, and income levels in the Asian Tigers soared to high levels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Clemens.Benedikt</dc:creator>
  <cp:lastModifiedBy>Withers YU</cp:lastModifiedBy>
  <cp:revision>361</cp:revision>
  <cp:lastPrinted>2015-07-09T08:12:39Z</cp:lastPrinted>
  <dcterms:created xsi:type="dcterms:W3CDTF">2009-11-17T07:54:25Z</dcterms:created>
  <dcterms:modified xsi:type="dcterms:W3CDTF">2015-07-20T15:12:45Z</dcterms:modified>
</cp:coreProperties>
</file>