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sldIdLst>
    <p:sldId id="256" r:id="rId2"/>
    <p:sldId id="261" r:id="rId3"/>
    <p:sldId id="260" r:id="rId4"/>
    <p:sldId id="268" r:id="rId5"/>
    <p:sldId id="269" r:id="rId6"/>
    <p:sldId id="270" r:id="rId7"/>
    <p:sldId id="266" r:id="rId8"/>
    <p:sldId id="263" r:id="rId9"/>
    <p:sldId id="264" r:id="rId10"/>
    <p:sldId id="265" r:id="rId11"/>
    <p:sldId id="271" r:id="rId12"/>
    <p:sldId id="267" r:id="rId13"/>
    <p:sldId id="257" r:id="rId14"/>
    <p:sldId id="272" r:id="rId15"/>
    <p:sldId id="273" r:id="rId16"/>
    <p:sldId id="262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556" autoAdjust="0"/>
  </p:normalViewPr>
  <p:slideViewPr>
    <p:cSldViewPr>
      <p:cViewPr varScale="1">
        <p:scale>
          <a:sx n="41" d="100"/>
          <a:sy n="41" d="100"/>
        </p:scale>
        <p:origin x="-132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D2B91-F871-43EC-AB0F-A14BC57AA7B5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F1495-F28F-4B2A-B7CE-591CF46A2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63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EF1495-F28F-4B2A-B7CE-591CF46A221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504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8F0AE59-172B-4103-8CBD-4B062288555C}" type="datetimeFigureOut">
              <a:rPr lang="en-GB" smtClean="0"/>
              <a:t>21/07/2015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2D8C389-C45C-4DDE-A0E2-A48ADDD7895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280920" cy="1381993"/>
          </a:xfrm>
        </p:spPr>
        <p:txBody>
          <a:bodyPr>
            <a:normAutofit/>
          </a:bodyPr>
          <a:lstStyle/>
          <a:p>
            <a:r>
              <a:rPr lang="en-GB" sz="3200" dirty="0" smtClean="0"/>
              <a:t>Boosting youth employment through value </a:t>
            </a:r>
            <a:r>
              <a:rPr lang="en-GB" sz="3200" dirty="0" smtClean="0"/>
              <a:t>chain Development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620616"/>
            <a:ext cx="7920880" cy="1752600"/>
          </a:xfrm>
        </p:spPr>
        <p:txBody>
          <a:bodyPr>
            <a:normAutofit lnSpcReduction="10000"/>
          </a:bodyPr>
          <a:lstStyle/>
          <a:p>
            <a:r>
              <a:rPr lang="en-GB" dirty="0" err="1" smtClean="0">
                <a:solidFill>
                  <a:schemeClr val="tx1"/>
                </a:solidFill>
              </a:rPr>
              <a:t>Tapera</a:t>
            </a:r>
            <a:r>
              <a:rPr lang="en-GB" dirty="0" smtClean="0">
                <a:solidFill>
                  <a:schemeClr val="tx1"/>
                </a:solidFill>
              </a:rPr>
              <a:t> J. </a:t>
            </a:r>
            <a:r>
              <a:rPr lang="en-GB" dirty="0" err="1" smtClean="0">
                <a:solidFill>
                  <a:schemeClr val="tx1"/>
                </a:solidFill>
              </a:rPr>
              <a:t>Muzira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Chief Technical Advisor (CTA)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Inclusive Green Growth, Decent Green Jobs</a:t>
            </a:r>
          </a:p>
          <a:p>
            <a:r>
              <a:rPr lang="en-GB" b="1" dirty="0" smtClean="0">
                <a:solidFill>
                  <a:schemeClr val="tx1"/>
                </a:solidFill>
              </a:rPr>
              <a:t>ILO Lusaka Office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55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Programmes Projects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Zambia Green Jobs Programme (ILO, UNEP, UNCTAD, ITC and FAO). Finland.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ILO ACI4 Project on Working conditions and productivity in SMEs. Social Protection, Occupational Safety and Health.</a:t>
            </a:r>
          </a:p>
          <a:p>
            <a:endParaRPr lang="en-GB" dirty="0" smtClean="0"/>
          </a:p>
          <a:p>
            <a:r>
              <a:rPr lang="en-GB" dirty="0" smtClean="0"/>
              <a:t>LGN II Zambia on SME Labour Law and Employment Creation. Norway.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118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ILO Resources on Value Chains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Herr, M and </a:t>
            </a:r>
            <a:r>
              <a:rPr lang="en-GB" sz="2800" dirty="0" err="1"/>
              <a:t>Muzira</a:t>
            </a:r>
            <a:r>
              <a:rPr lang="en-GB" sz="2800" dirty="0"/>
              <a:t> T.J. (2009). Value Chain Development for Decent Work. A Guide for private </a:t>
            </a:r>
            <a:r>
              <a:rPr lang="en-GB" sz="2800" dirty="0" smtClean="0"/>
              <a:t>sector initiatives</a:t>
            </a:r>
            <a:r>
              <a:rPr lang="en-GB" sz="2800" dirty="0"/>
              <a:t>, governments and development organizations (English, Spanish </a:t>
            </a:r>
            <a:r>
              <a:rPr lang="en-GB" sz="2800" dirty="0" smtClean="0"/>
              <a:t>and French). Geneva</a:t>
            </a:r>
            <a:r>
              <a:rPr lang="en-GB" sz="2800" dirty="0"/>
              <a:t>. </a:t>
            </a:r>
            <a:r>
              <a:rPr lang="en-GB" sz="2800" dirty="0" smtClean="0"/>
              <a:t>International Labour Organization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ITCILO </a:t>
            </a:r>
            <a:r>
              <a:rPr lang="en-GB" sz="2800" dirty="0"/>
              <a:t>Course on Market-driven BDS and Value Chain Development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7699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a Value Chain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44534"/>
            <a:ext cx="8333977" cy="28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159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08504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67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136" y="-27384"/>
            <a:ext cx="9222136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4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55" y="620688"/>
            <a:ext cx="8541325" cy="582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80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Value Chain Development Process</a:t>
            </a:r>
          </a:p>
        </p:txBody>
      </p:sp>
      <p:pic>
        <p:nvPicPr>
          <p:cNvPr id="4099" name="Picture 2" descr="http://www.actionforenterprise.org/graphic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1628800"/>
            <a:ext cx="6248400" cy="4545013"/>
          </a:xfrm>
        </p:spPr>
      </p:pic>
    </p:spTree>
    <p:extLst>
      <p:ext uri="{BB962C8B-B14F-4D97-AF65-F5344CB8AC3E}">
        <p14:creationId xmlns:p14="http://schemas.microsoft.com/office/powerpoint/2010/main" val="130477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smtClean="0"/>
              <a:t>List of Possible Criteria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81000" y="1556792"/>
            <a:ext cx="8382000" cy="4996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b="1" dirty="0" smtClean="0"/>
              <a:t>Social</a:t>
            </a:r>
          </a:p>
          <a:p>
            <a:r>
              <a:rPr lang="en-US" altLang="en-US" sz="2800" dirty="0" smtClean="0"/>
              <a:t>Youth Employment e.g. ICTs and Decent Digital Jobs</a:t>
            </a:r>
          </a:p>
          <a:p>
            <a:r>
              <a:rPr lang="en-US" altLang="en-US" sz="2800" dirty="0" smtClean="0"/>
              <a:t>Women entrepreneurship and economic empowerment</a:t>
            </a:r>
          </a:p>
          <a:p>
            <a:r>
              <a:rPr lang="en-US" altLang="en-US" sz="2800" dirty="0"/>
              <a:t>Potential for increasing house hold income </a:t>
            </a:r>
            <a:r>
              <a:rPr lang="en-US" altLang="en-US" sz="2800" dirty="0" smtClean="0"/>
              <a:t> and food security to reduce </a:t>
            </a:r>
            <a:r>
              <a:rPr lang="en-US" altLang="en-US" sz="2800" dirty="0"/>
              <a:t>high poverty  incidence </a:t>
            </a:r>
            <a:r>
              <a:rPr lang="en-US" altLang="en-US" sz="2800" dirty="0" smtClean="0"/>
              <a:t>in selected areas</a:t>
            </a:r>
          </a:p>
          <a:p>
            <a:r>
              <a:rPr lang="en-US" altLang="en-US" sz="2800" dirty="0"/>
              <a:t>Geographic Scope and Scale of the sector, bringing development where it is most needed.</a:t>
            </a:r>
          </a:p>
          <a:p>
            <a:endParaRPr lang="en-US" altLang="en-US" sz="2800" dirty="0"/>
          </a:p>
          <a:p>
            <a:endParaRPr lang="en-US" altLang="en-US" sz="2800" dirty="0" smtClean="0"/>
          </a:p>
          <a:p>
            <a:endParaRPr lang="en-US" altLang="en-US" sz="2800" dirty="0" smtClean="0"/>
          </a:p>
          <a:p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41857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altLang="en-US" dirty="0" smtClean="0"/>
              <a:t>List of Possible Criteria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381000" y="1556792"/>
            <a:ext cx="8382000" cy="4996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800" b="1" dirty="0" smtClean="0"/>
              <a:t>Economic</a:t>
            </a:r>
          </a:p>
          <a:p>
            <a:r>
              <a:rPr lang="en-US" altLang="en-US" sz="2800" dirty="0" smtClean="0"/>
              <a:t>Economic  opportunities in local </a:t>
            </a:r>
            <a:r>
              <a:rPr lang="en-US" altLang="en-US" sz="2800" dirty="0"/>
              <a:t>r</a:t>
            </a:r>
            <a:r>
              <a:rPr lang="en-US" altLang="en-US" sz="2800" dirty="0" smtClean="0"/>
              <a:t>egional and global value chains </a:t>
            </a:r>
          </a:p>
          <a:p>
            <a:r>
              <a:rPr lang="en-US" altLang="en-US" sz="2800" dirty="0"/>
              <a:t>Potential for </a:t>
            </a:r>
            <a:r>
              <a:rPr lang="en-US" altLang="en-US" sz="2800" dirty="0" smtClean="0"/>
              <a:t>inclusive growth </a:t>
            </a:r>
            <a:r>
              <a:rPr lang="en-US" altLang="en-US" sz="2800" dirty="0"/>
              <a:t>and increased competitiveness </a:t>
            </a:r>
            <a:r>
              <a:rPr lang="en-US" altLang="en-US" sz="2800" dirty="0" smtClean="0"/>
              <a:t>(productivity  </a:t>
            </a:r>
            <a:r>
              <a:rPr lang="en-US" altLang="en-US" sz="2800" dirty="0"/>
              <a:t>&amp; </a:t>
            </a:r>
            <a:r>
              <a:rPr lang="en-US" altLang="en-US" sz="2800" dirty="0" smtClean="0"/>
              <a:t>value addition) e.g. organic agriculture or ecotourism</a:t>
            </a:r>
            <a:endParaRPr lang="en-US" altLang="en-US" sz="2800" dirty="0"/>
          </a:p>
          <a:p>
            <a:r>
              <a:rPr lang="en-US" altLang="en-US" sz="2800" dirty="0" smtClean="0"/>
              <a:t>High potential for private sector investment  and economic recovery </a:t>
            </a:r>
          </a:p>
          <a:p>
            <a:endParaRPr lang="en-US" altLang="en-US" sz="2800" dirty="0" smtClean="0"/>
          </a:p>
          <a:p>
            <a:endParaRPr lang="en-US" altLang="en-US" sz="2800" dirty="0" smtClean="0"/>
          </a:p>
          <a:p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2514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VCD Selection Principles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37423"/>
            <a:ext cx="6552728" cy="4773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51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VCD Timeline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8352928" cy="402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44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b="1" dirty="0" smtClean="0"/>
              <a:t>69 Cents for a Chocolate bar</a:t>
            </a:r>
            <a:endParaRPr lang="en-GB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48"/>
          <a:stretch/>
        </p:blipFill>
        <p:spPr bwMode="auto">
          <a:xfrm>
            <a:off x="538161" y="2132856"/>
            <a:ext cx="8067675" cy="380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58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74"/>
            <a:ext cx="9178759" cy="68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87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550" y="1967511"/>
            <a:ext cx="5994885" cy="4845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275" y="404664"/>
            <a:ext cx="6431433" cy="158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39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ILO Support in Value Chain Development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8"/>
          <a:stretch/>
        </p:blipFill>
        <p:spPr bwMode="auto">
          <a:xfrm>
            <a:off x="538160" y="1556792"/>
            <a:ext cx="8029575" cy="4377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54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208" y="1340768"/>
            <a:ext cx="5087056" cy="1311424"/>
          </a:xfrm>
        </p:spPr>
        <p:txBody>
          <a:bodyPr>
            <a:noAutofit/>
          </a:bodyPr>
          <a:lstStyle/>
          <a:p>
            <a:pPr algn="ctr"/>
            <a:r>
              <a:rPr lang="en-GB" sz="6000" dirty="0" smtClean="0"/>
              <a:t>Thank You</a:t>
            </a:r>
            <a:endParaRPr lang="en-GB" sz="6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43" y="3068960"/>
            <a:ext cx="829329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464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109</TotalTime>
  <Words>255</Words>
  <Application>Microsoft Office PowerPoint</Application>
  <PresentationFormat>On-screen Show (4:3)</PresentationFormat>
  <Paragraphs>37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Clarity</vt:lpstr>
      <vt:lpstr>Boosting youth employment through value chain Development</vt:lpstr>
      <vt:lpstr>Programmes Projects</vt:lpstr>
      <vt:lpstr>ILO Resources on Value Chains</vt:lpstr>
      <vt:lpstr>What is a Value Chain</vt:lpstr>
      <vt:lpstr>PowerPoint Presentation</vt:lpstr>
      <vt:lpstr>PowerPoint Presentation</vt:lpstr>
      <vt:lpstr>PowerPoint Presentation</vt:lpstr>
      <vt:lpstr>Value Chain Development Process</vt:lpstr>
      <vt:lpstr>List of Possible Criteria</vt:lpstr>
      <vt:lpstr>List of Possible Criteria</vt:lpstr>
      <vt:lpstr>VCD Selection Principles</vt:lpstr>
      <vt:lpstr>VCD Timeline</vt:lpstr>
      <vt:lpstr>69 Cents for a Chocolate bar</vt:lpstr>
      <vt:lpstr>PowerPoint Presentation</vt:lpstr>
      <vt:lpstr>PowerPoint Presentation</vt:lpstr>
      <vt:lpstr>ILO Support in Value Chain Development</vt:lpstr>
      <vt:lpstr>Thank You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Muzira, Tapera</dc:creator>
  <cp:lastModifiedBy>Muzira, Tapera</cp:lastModifiedBy>
  <cp:revision>28</cp:revision>
  <dcterms:created xsi:type="dcterms:W3CDTF">2015-07-20T08:41:07Z</dcterms:created>
  <dcterms:modified xsi:type="dcterms:W3CDTF">2015-07-21T05:07:01Z</dcterms:modified>
</cp:coreProperties>
</file>