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9" r:id="rId5"/>
    <p:sldId id="263" r:id="rId6"/>
    <p:sldId id="264" r:id="rId7"/>
    <p:sldId id="265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2490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9453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744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4580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5959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45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906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921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0126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7223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6781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71E02-52E0-4CC1-9530-0D7CB5F465C5}" type="datetimeFigureOut">
              <a:rPr lang="en-GB" smtClean="0"/>
              <a:t>22/07/2015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52980-13F2-4464-A87A-A06818B65D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172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lgerian" panose="04020705040A02060702" pitchFamily="82" charset="0"/>
              </a:rPr>
              <a:t>Rethinking Youth Employment Coordination</a:t>
            </a:r>
            <a:endParaRPr lang="en-GB" b="1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82602"/>
            <a:ext cx="9144000" cy="117519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Youth Employment Knowledge Sharing Forum</a:t>
            </a:r>
          </a:p>
          <a:p>
            <a:r>
              <a:rPr lang="en-US" dirty="0" smtClean="0"/>
              <a:t>19-22 July 2015</a:t>
            </a:r>
          </a:p>
          <a:p>
            <a:r>
              <a:rPr lang="en-US" dirty="0" smtClean="0"/>
              <a:t>Harare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586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Algerian" panose="04020705040A02060702" pitchFamily="82" charset="0"/>
              </a:rPr>
              <a:t>Why better youth employment coordination is needed?</a:t>
            </a:r>
            <a:endParaRPr lang="en-GB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national priority and of interest to several players</a:t>
            </a:r>
          </a:p>
          <a:p>
            <a:r>
              <a:rPr lang="en-US" dirty="0" smtClean="0"/>
              <a:t>Complex problem with no clear answers</a:t>
            </a:r>
          </a:p>
          <a:p>
            <a:r>
              <a:rPr lang="en-US" dirty="0" smtClean="0"/>
              <a:t>Cross cutting issue involving many players</a:t>
            </a:r>
          </a:p>
          <a:p>
            <a:r>
              <a:rPr lang="en-US" dirty="0" smtClean="0"/>
              <a:t>No single entity has resources or autonomy to address alone</a:t>
            </a:r>
          </a:p>
          <a:p>
            <a:r>
              <a:rPr lang="en-US" dirty="0" smtClean="0"/>
              <a:t>Better use of limited resources</a:t>
            </a:r>
          </a:p>
          <a:p>
            <a:r>
              <a:rPr lang="en-US" dirty="0" smtClean="0"/>
              <a:t>To avoid overlaps and duplication since numerous interventions at micro, </a:t>
            </a:r>
            <a:r>
              <a:rPr lang="en-US" dirty="0" err="1" smtClean="0"/>
              <a:t>meso</a:t>
            </a:r>
            <a:r>
              <a:rPr lang="en-US" dirty="0" smtClean="0"/>
              <a:t> and macro level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To exploit untapped potential for synergies and cooperation</a:t>
            </a:r>
          </a:p>
          <a:p>
            <a:r>
              <a:rPr lang="en-US" dirty="0" smtClean="0"/>
              <a:t>Poor documentation and systematic dissemination of information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22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lgerian" panose="04020705040A02060702" pitchFamily="82" charset="0"/>
              </a:rPr>
              <a:t>Many players… </a:t>
            </a:r>
            <a:endParaRPr lang="en-GB" b="1" dirty="0">
              <a:latin typeface="Algerian" panose="04020705040A02060702" pitchFamily="8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flipH="1">
            <a:off x="1514876" y="2627290"/>
            <a:ext cx="1976264" cy="669702"/>
          </a:xfrm>
          <a:prstGeom prst="roundRect">
            <a:avLst/>
          </a:prstGeom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NGO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481070" y="3789944"/>
            <a:ext cx="2253803" cy="1026755"/>
          </a:xfrm>
          <a:prstGeom prst="ellipse">
            <a:avLst/>
          </a:prstGeom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GOVERNMENT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30909" y="4816699"/>
            <a:ext cx="1442433" cy="914400"/>
          </a:xfrm>
          <a:prstGeom prst="roundRect">
            <a:avLst/>
          </a:prstGeom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NGO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86077" y="5273899"/>
            <a:ext cx="914400" cy="914400"/>
          </a:xfrm>
          <a:prstGeom prst="ellipse">
            <a:avLst/>
          </a:prstGeom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UN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912178" y="3747752"/>
            <a:ext cx="2266683" cy="9144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GOVERNMENT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90586" y="5512158"/>
            <a:ext cx="1899633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PRIVATE SECTOR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105550" y="3210059"/>
            <a:ext cx="1468192" cy="914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UN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79751" y="4816699"/>
            <a:ext cx="914400" cy="914400"/>
          </a:xfrm>
          <a:prstGeom prst="ellipse">
            <a:avLst/>
          </a:prstGeom>
          <a:solidFill>
            <a:schemeClr val="bg2"/>
          </a:solidFill>
          <a:effectLst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UN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985545" y="4713666"/>
            <a:ext cx="914400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CSO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504385" y="5003443"/>
            <a:ext cx="1651715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UN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432862" y="2894528"/>
            <a:ext cx="1396714" cy="126212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DP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762144" y="4443212"/>
            <a:ext cx="1312352" cy="914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DP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753549" y="3830023"/>
            <a:ext cx="2024554" cy="102675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PRIVATE SECTOR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19084" y="2703122"/>
            <a:ext cx="1237015" cy="914400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NGO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211523" y="3759911"/>
            <a:ext cx="1417321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TU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017824" y="2523269"/>
            <a:ext cx="1835241" cy="914400"/>
          </a:xfrm>
          <a:prstGeom prst="roundRect">
            <a:avLst/>
          </a:prstGeom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DP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 flipH="1">
            <a:off x="5048517" y="5917843"/>
            <a:ext cx="2111490" cy="676140"/>
          </a:xfrm>
          <a:prstGeom prst="roundRect">
            <a:avLst/>
          </a:prstGeom>
          <a:scene3d>
            <a:camera prst="isometricOffAxis1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GOVERNMENT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230924" y="2971800"/>
            <a:ext cx="103088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DP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674018" y="2497015"/>
            <a:ext cx="1091807" cy="663306"/>
          </a:xfrm>
          <a:prstGeom prst="roundRect">
            <a:avLst/>
          </a:prstGeom>
          <a:ln w="57150"/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TU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1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lgerian" panose="04020705040A02060702" pitchFamily="82" charset="0"/>
              </a:rPr>
              <a:t>Several efforts…</a:t>
            </a:r>
            <a:endParaRPr lang="en-GB" b="1" dirty="0">
              <a:latin typeface="Algerian" panose="04020705040A02060702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30320" y="2595093"/>
            <a:ext cx="2781837" cy="914400"/>
          </a:xfrm>
          <a:prstGeom prst="rect">
            <a:avLst/>
          </a:prstGeom>
          <a:solidFill>
            <a:schemeClr val="bg2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Creation of enabling policy environment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18974" y="1690687"/>
            <a:ext cx="2562895" cy="1245695"/>
          </a:xfrm>
          <a:prstGeom prst="roundRect">
            <a:avLst/>
          </a:prstGeom>
          <a:ln w="28575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Mainstreaming youth employment into development frameworks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76671" y="4027529"/>
            <a:ext cx="3000777" cy="1339403"/>
          </a:xfrm>
          <a:prstGeom prst="ellipse">
            <a:avLst/>
          </a:prstGeom>
          <a:solidFill>
            <a:schemeClr val="bg2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Resources allocated to address youth employment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33375" y="3168203"/>
            <a:ext cx="3193959" cy="927279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Establishment of institutions addressing youth employment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 flipH="1">
            <a:off x="2253803" y="3451537"/>
            <a:ext cx="2537137" cy="1429555"/>
          </a:xfrm>
          <a:prstGeom prst="round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Implementation of youth employment interventions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07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lgerian" panose="04020705040A02060702" pitchFamily="82" charset="0"/>
              </a:rPr>
              <a:t>Coordination is many things:</a:t>
            </a:r>
            <a:endParaRPr lang="en-GB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establishment of a Ministry or agency dealing with youth employment</a:t>
            </a:r>
          </a:p>
          <a:p>
            <a:r>
              <a:rPr lang="en-US" dirty="0" smtClean="0"/>
              <a:t>Youth </a:t>
            </a:r>
            <a:r>
              <a:rPr lang="en-US" dirty="0" smtClean="0"/>
              <a:t>policies</a:t>
            </a:r>
            <a:endParaRPr lang="en-US" dirty="0" smtClean="0"/>
          </a:p>
          <a:p>
            <a:r>
              <a:rPr lang="en-US" dirty="0" smtClean="0"/>
              <a:t>Employment policy frameworks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76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lgerian" panose="04020705040A02060702" pitchFamily="82" charset="0"/>
              </a:rPr>
              <a:t>But have any of these worked and resulted in the coordination of youth employment?</a:t>
            </a:r>
            <a:endParaRPr lang="en-GB" b="1" dirty="0">
              <a:latin typeface="Algerian" panose="04020705040A02060702" pitchFamily="8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113" y="2421227"/>
            <a:ext cx="5254579" cy="3850783"/>
          </a:xfr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3662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lgerian" panose="04020705040A02060702" pitchFamily="82" charset="0"/>
              </a:rPr>
              <a:t>The Collective Impact approach</a:t>
            </a:r>
            <a:endParaRPr lang="en-GB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Propose one </a:t>
            </a:r>
            <a:r>
              <a:rPr lang="en-US" dirty="0" smtClean="0"/>
              <a:t>approach to address coordination</a:t>
            </a:r>
          </a:p>
          <a:p>
            <a:r>
              <a:rPr lang="en-US" dirty="0" smtClean="0"/>
              <a:t>Requires a commitment by a group of actors to a common agenda for solving youth employment </a:t>
            </a:r>
          </a:p>
          <a:p>
            <a:r>
              <a:rPr lang="en-US" dirty="0" smtClean="0"/>
              <a:t>Requires five components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Common agenda;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Shared measurement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Mutually reinforcing activities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Continuous communication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Backbone support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709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195" y="808892"/>
            <a:ext cx="7018986" cy="3880339"/>
          </a:xfrm>
          <a:prstGeom prst="rect">
            <a:avLst/>
          </a:prstGeom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68923" y="4589463"/>
            <a:ext cx="11066585" cy="1506537"/>
          </a:xfrm>
        </p:spPr>
        <p:txBody>
          <a:bodyPr>
            <a:normAutofit fontScale="77500" lnSpcReduction="20000"/>
          </a:bodyPr>
          <a:lstStyle/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http</a:t>
            </a:r>
            <a:r>
              <a:rPr lang="en-GB" sz="2800" dirty="0">
                <a:solidFill>
                  <a:schemeClr val="tx1"/>
                </a:solidFill>
              </a:rPr>
              <a:t>://www.ilo.org/public/english/region/afpro/daressalaam/download/rethink_hops.pdf</a:t>
            </a:r>
          </a:p>
        </p:txBody>
      </p:sp>
    </p:spTree>
    <p:extLst>
      <p:ext uri="{BB962C8B-B14F-4D97-AF65-F5344CB8AC3E}">
        <p14:creationId xmlns:p14="http://schemas.microsoft.com/office/powerpoint/2010/main" val="29332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222</Words>
  <Application>Microsoft Office PowerPoint</Application>
  <PresentationFormat>Custom</PresentationFormat>
  <Paragraphs>57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Rethinking Youth Employment Coordination</vt:lpstr>
      <vt:lpstr>Why better youth employment coordination is needed?</vt:lpstr>
      <vt:lpstr>Many players… </vt:lpstr>
      <vt:lpstr>Several efforts…</vt:lpstr>
      <vt:lpstr>Coordination is many things:</vt:lpstr>
      <vt:lpstr>But have any of these worked and resulted in the coordination of youth employment?</vt:lpstr>
      <vt:lpstr>The Collective Impact approach</vt:lpstr>
      <vt:lpstr>PowerPoint Presentation</vt:lpstr>
    </vt:vector>
  </TitlesOfParts>
  <Company>ILO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Phororo, Hopolang</dc:creator>
  <cp:lastModifiedBy>Hopolang Phororo</cp:lastModifiedBy>
  <cp:revision>13</cp:revision>
  <dcterms:created xsi:type="dcterms:W3CDTF">2015-07-18T19:25:36Z</dcterms:created>
  <dcterms:modified xsi:type="dcterms:W3CDTF">2015-07-22T10:39:20Z</dcterms:modified>
</cp:coreProperties>
</file>