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1"/>
  </p:sldMasterIdLst>
  <p:notesMasterIdLst>
    <p:notesMasterId r:id="rId43"/>
  </p:notesMasterIdLst>
  <p:handoutMasterIdLst>
    <p:handoutMasterId r:id="rId44"/>
  </p:handoutMasterIdLst>
  <p:sldIdLst>
    <p:sldId id="256" r:id="rId2"/>
    <p:sldId id="258" r:id="rId3"/>
    <p:sldId id="347" r:id="rId4"/>
    <p:sldId id="346" r:id="rId5"/>
    <p:sldId id="289" r:id="rId6"/>
    <p:sldId id="291" r:id="rId7"/>
    <p:sldId id="292" r:id="rId8"/>
    <p:sldId id="432" r:id="rId9"/>
    <p:sldId id="358" r:id="rId10"/>
    <p:sldId id="311" r:id="rId11"/>
    <p:sldId id="293" r:id="rId12"/>
    <p:sldId id="313" r:id="rId13"/>
    <p:sldId id="321" r:id="rId14"/>
    <p:sldId id="323" r:id="rId15"/>
    <p:sldId id="549" r:id="rId16"/>
    <p:sldId id="437" r:id="rId17"/>
    <p:sldId id="447" r:id="rId18"/>
    <p:sldId id="448" r:id="rId19"/>
    <p:sldId id="497" r:id="rId20"/>
    <p:sldId id="550" r:id="rId21"/>
    <p:sldId id="500" r:id="rId22"/>
    <p:sldId id="551" r:id="rId23"/>
    <p:sldId id="535" r:id="rId24"/>
    <p:sldId id="548" r:id="rId25"/>
    <p:sldId id="519" r:id="rId26"/>
    <p:sldId id="532" r:id="rId27"/>
    <p:sldId id="506" r:id="rId28"/>
    <p:sldId id="523" r:id="rId29"/>
    <p:sldId id="528" r:id="rId30"/>
    <p:sldId id="552" r:id="rId31"/>
    <p:sldId id="537" r:id="rId32"/>
    <p:sldId id="539" r:id="rId33"/>
    <p:sldId id="465" r:id="rId34"/>
    <p:sldId id="466" r:id="rId35"/>
    <p:sldId id="454" r:id="rId36"/>
    <p:sldId id="455" r:id="rId37"/>
    <p:sldId id="457" r:id="rId38"/>
    <p:sldId id="469" r:id="rId39"/>
    <p:sldId id="540" r:id="rId40"/>
    <p:sldId id="527" r:id="rId41"/>
    <p:sldId id="545" r:id="rId42"/>
  </p:sldIdLst>
  <p:sldSz cx="9144000" cy="6858000" type="screen4x3"/>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1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dgm:spPr/>
      <dgm:t>
        <a:bodyPr/>
        <a:lstStyle/>
        <a:p>
          <a:r>
            <a:rPr lang="en-US" dirty="0" smtClean="0"/>
            <a:t>What is SD</a:t>
          </a:r>
          <a:endParaRPr lang="en-US"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10A732AF-7A2A-7A4E-8F34-653769529293}">
      <dgm:prSet phldrT="[Text]"/>
      <dgm:spPr/>
      <dgm:t>
        <a:bodyPr/>
        <a:lstStyle/>
        <a:p>
          <a:r>
            <a:rPr lang="en-US" dirty="0" smtClean="0"/>
            <a:t>Share your experience</a:t>
          </a:r>
          <a:endParaRPr lang="en-US" dirty="0"/>
        </a:p>
      </dgm:t>
    </dgm:pt>
    <dgm:pt modelId="{53D377F5-E1CE-7C42-A306-04022FF04501}" type="parTrans" cxnId="{B5AB8D25-9BC5-6C4A-A6FD-D9546E08A2EC}">
      <dgm:prSet/>
      <dgm:spPr/>
      <dgm:t>
        <a:bodyPr/>
        <a:lstStyle/>
        <a:p>
          <a:endParaRPr lang="en-US"/>
        </a:p>
      </dgm:t>
    </dgm:pt>
    <dgm:pt modelId="{B63C739B-F6E1-A744-95F8-0F33F44FD03D}" type="sibTrans" cxnId="{B5AB8D25-9BC5-6C4A-A6FD-D9546E08A2EC}">
      <dgm:prSet/>
      <dgm:spPr/>
      <dgm:t>
        <a:bodyPr/>
        <a:lstStyle/>
        <a:p>
          <a:endParaRPr lang="en-US"/>
        </a:p>
      </dgm:t>
    </dgm:pt>
    <dgm:pt modelId="{23B4B556-6555-3446-BAAE-472213B4201F}">
      <dgm:prSet phldrT="[Text]"/>
      <dgm:spPr/>
      <dgm:t>
        <a:bodyPr/>
        <a:lstStyle/>
        <a:p>
          <a:r>
            <a:rPr lang="en-US" dirty="0" smtClean="0"/>
            <a:t>SWOT exercise</a:t>
          </a:r>
          <a:endParaRPr lang="en-US" dirty="0"/>
        </a:p>
      </dgm:t>
    </dgm:pt>
    <dgm:pt modelId="{24E0F92D-EAFB-164D-BFFD-0F269318FD3D}" type="parTrans" cxnId="{CABE8154-E9D2-9141-A1AD-5526509265E3}">
      <dgm:prSet/>
      <dgm:spPr/>
      <dgm:t>
        <a:bodyPr/>
        <a:lstStyle/>
        <a:p>
          <a:endParaRPr lang="en-US"/>
        </a:p>
      </dgm:t>
    </dgm:pt>
    <dgm:pt modelId="{8D5035A3-0E6E-CD4E-8748-403AE73A51E1}" type="sibTrans" cxnId="{CABE8154-E9D2-9141-A1AD-5526509265E3}">
      <dgm:prSet/>
      <dgm:spPr/>
      <dgm:t>
        <a:bodyPr/>
        <a:lstStyle/>
        <a:p>
          <a:endParaRPr lang="en-US"/>
        </a:p>
      </dgm:t>
    </dgm:pt>
    <dgm:pt modelId="{AA6C5F22-D73A-E446-BC0B-3210236CB9AF}">
      <dgm:prSet/>
      <dgm:spPr/>
      <dgm:t>
        <a:bodyPr/>
        <a:lstStyle/>
        <a:p>
          <a:r>
            <a:rPr lang="en-US" dirty="0" smtClean="0"/>
            <a:t>Negotiation and collective bargaining</a:t>
          </a:r>
          <a:endParaRPr lang="en-US" dirty="0"/>
        </a:p>
      </dgm:t>
    </dgm:pt>
    <dgm:pt modelId="{5E2C69B1-EE4B-3A46-AFBE-933861405233}" type="parTrans" cxnId="{BC0446BE-34C9-2D45-9529-574B0EF5FBFD}">
      <dgm:prSet/>
      <dgm:spPr/>
      <dgm:t>
        <a:bodyPr/>
        <a:lstStyle/>
        <a:p>
          <a:endParaRPr lang="en-US"/>
        </a:p>
      </dgm:t>
    </dgm:pt>
    <dgm:pt modelId="{2E7ADFF2-552B-274E-B446-F088C5A96665}" type="sibTrans" cxnId="{BC0446BE-34C9-2D45-9529-574B0EF5FBFD}">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4">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8F3EE540-DA94-FB4E-B5B2-6B40DE50CD35}" type="pres">
      <dgm:prSet presAssocID="{E4249C98-E8BA-2C40-907D-515618ACD784}" presName="space" presStyleCnt="0"/>
      <dgm:spPr/>
    </dgm:pt>
    <dgm:pt modelId="{EA35EC60-7793-B343-85AD-010A87FEB5B0}" type="pres">
      <dgm:prSet presAssocID="{10A732AF-7A2A-7A4E-8F34-653769529293}" presName="linV" presStyleCnt="0"/>
      <dgm:spPr/>
    </dgm:pt>
    <dgm:pt modelId="{F6BC1A16-C1B1-7843-B28A-EAE1851BD0F4}" type="pres">
      <dgm:prSet presAssocID="{10A732AF-7A2A-7A4E-8F34-653769529293}" presName="spVertical1" presStyleCnt="0"/>
      <dgm:spPr/>
    </dgm:pt>
    <dgm:pt modelId="{2BA56CA4-2A36-4C4B-8EE2-85B29FE6946B}" type="pres">
      <dgm:prSet presAssocID="{10A732AF-7A2A-7A4E-8F34-653769529293}" presName="parTx" presStyleLbl="revTx" presStyleIdx="1" presStyleCnt="4">
        <dgm:presLayoutVars>
          <dgm:chMax val="0"/>
          <dgm:chPref val="0"/>
          <dgm:bulletEnabled val="1"/>
        </dgm:presLayoutVars>
      </dgm:prSet>
      <dgm:spPr/>
      <dgm:t>
        <a:bodyPr/>
        <a:lstStyle/>
        <a:p>
          <a:endParaRPr lang="en-US"/>
        </a:p>
      </dgm:t>
    </dgm:pt>
    <dgm:pt modelId="{F8A9F2C7-C397-C041-8294-3FB1548BFBBC}" type="pres">
      <dgm:prSet presAssocID="{10A732AF-7A2A-7A4E-8F34-653769529293}" presName="spVertical2" presStyleCnt="0"/>
      <dgm:spPr/>
    </dgm:pt>
    <dgm:pt modelId="{942206E2-48DF-6040-BF03-AEE9860D1834}" type="pres">
      <dgm:prSet presAssocID="{10A732AF-7A2A-7A4E-8F34-653769529293}" presName="spVertical3" presStyleCnt="0"/>
      <dgm:spPr/>
    </dgm:pt>
    <dgm:pt modelId="{EA8BAEBD-F56C-7040-B14A-E80B5E04EAFE}" type="pres">
      <dgm:prSet presAssocID="{B63C739B-F6E1-A744-95F8-0F33F44FD03D}" presName="space" presStyleCnt="0"/>
      <dgm:spPr/>
    </dgm:pt>
    <dgm:pt modelId="{756E1422-0700-2149-9D08-C791FD890CCB}" type="pres">
      <dgm:prSet presAssocID="{AA6C5F22-D73A-E446-BC0B-3210236CB9AF}" presName="linV" presStyleCnt="0"/>
      <dgm:spPr/>
    </dgm:pt>
    <dgm:pt modelId="{F5C3242D-97C9-6640-A336-50300CF50211}" type="pres">
      <dgm:prSet presAssocID="{AA6C5F22-D73A-E446-BC0B-3210236CB9AF}" presName="spVertical1" presStyleCnt="0"/>
      <dgm:spPr/>
    </dgm:pt>
    <dgm:pt modelId="{76CFB305-FEDF-1240-B69C-1D1B1C22D950}" type="pres">
      <dgm:prSet presAssocID="{AA6C5F22-D73A-E446-BC0B-3210236CB9AF}" presName="parTx" presStyleLbl="revTx" presStyleIdx="2" presStyleCnt="4">
        <dgm:presLayoutVars>
          <dgm:chMax val="0"/>
          <dgm:chPref val="0"/>
          <dgm:bulletEnabled val="1"/>
        </dgm:presLayoutVars>
      </dgm:prSet>
      <dgm:spPr/>
      <dgm:t>
        <a:bodyPr/>
        <a:lstStyle/>
        <a:p>
          <a:endParaRPr lang="en-US"/>
        </a:p>
      </dgm:t>
    </dgm:pt>
    <dgm:pt modelId="{FB29D1B1-C906-DE46-B17D-181691954A1E}" type="pres">
      <dgm:prSet presAssocID="{AA6C5F22-D73A-E446-BC0B-3210236CB9AF}" presName="spVertical2" presStyleCnt="0"/>
      <dgm:spPr/>
    </dgm:pt>
    <dgm:pt modelId="{BDE96BE1-6A73-4B43-BD53-FC6EAB7B1135}" type="pres">
      <dgm:prSet presAssocID="{AA6C5F22-D73A-E446-BC0B-3210236CB9AF}" presName="spVertical3" presStyleCnt="0"/>
      <dgm:spPr/>
    </dgm:pt>
    <dgm:pt modelId="{CE4AF400-516F-3045-B3E4-016AB8A7DAE4}" type="pres">
      <dgm:prSet presAssocID="{2E7ADFF2-552B-274E-B446-F088C5A96665}" presName="space" presStyleCnt="0"/>
      <dgm:spPr/>
    </dgm:pt>
    <dgm:pt modelId="{010E1765-F235-0748-AB15-FC4E2EEF170F}" type="pres">
      <dgm:prSet presAssocID="{23B4B556-6555-3446-BAAE-472213B4201F}" presName="linV" presStyleCnt="0"/>
      <dgm:spPr/>
    </dgm:pt>
    <dgm:pt modelId="{03FF2E19-FC57-B443-A325-EF47E85F15C3}" type="pres">
      <dgm:prSet presAssocID="{23B4B556-6555-3446-BAAE-472213B4201F}" presName="spVertical1" presStyleCnt="0"/>
      <dgm:spPr/>
    </dgm:pt>
    <dgm:pt modelId="{97D761CD-84CE-C744-A294-3625DAF39F69}" type="pres">
      <dgm:prSet presAssocID="{23B4B556-6555-3446-BAAE-472213B4201F}" presName="parTx" presStyleLbl="revTx" presStyleIdx="3" presStyleCnt="4">
        <dgm:presLayoutVars>
          <dgm:chMax val="0"/>
          <dgm:chPref val="0"/>
          <dgm:bulletEnabled val="1"/>
        </dgm:presLayoutVars>
      </dgm:prSet>
      <dgm:spPr/>
      <dgm:t>
        <a:bodyPr/>
        <a:lstStyle/>
        <a:p>
          <a:endParaRPr lang="en-US"/>
        </a:p>
      </dgm:t>
    </dgm:pt>
    <dgm:pt modelId="{30E36C7A-15E0-A94D-9746-A0C37E48090C}" type="pres">
      <dgm:prSet presAssocID="{23B4B556-6555-3446-BAAE-472213B4201F}" presName="spVertical2" presStyleCnt="0"/>
      <dgm:spPr/>
    </dgm:pt>
    <dgm:pt modelId="{8C6FAE03-2C40-8D4A-9291-9F5743525A38}" type="pres">
      <dgm:prSet presAssocID="{23B4B556-6555-3446-BAAE-472213B4201F}"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dgm:spPr/>
    </dgm:pt>
  </dgm:ptLst>
  <dgm:cxnLst>
    <dgm:cxn modelId="{CABE8154-E9D2-9141-A1AD-5526509265E3}" srcId="{566D01EC-C8C9-6844-AEDA-AAB1DC6C2DF0}" destId="{23B4B556-6555-3446-BAAE-472213B4201F}" srcOrd="3" destOrd="0" parTransId="{24E0F92D-EAFB-164D-BFFD-0F269318FD3D}" sibTransId="{8D5035A3-0E6E-CD4E-8748-403AE73A51E1}"/>
    <dgm:cxn modelId="{3BEC51D6-61CA-5C4A-B414-540DD50129FD}" type="presOf" srcId="{566D01EC-C8C9-6844-AEDA-AAB1DC6C2DF0}" destId="{B9900A09-0664-474B-AF04-781EB7943ED1}" srcOrd="0" destOrd="0" presId="urn:microsoft.com/office/officeart/2005/8/layout/hProcess3"/>
    <dgm:cxn modelId="{883FF42B-63CB-B14C-BA29-8D1C82E610F4}" type="presOf" srcId="{AA6C5F22-D73A-E446-BC0B-3210236CB9AF}" destId="{76CFB305-FEDF-1240-B69C-1D1B1C22D950}" srcOrd="0" destOrd="0" presId="urn:microsoft.com/office/officeart/2005/8/layout/hProcess3"/>
    <dgm:cxn modelId="{7CB58F08-F0FD-774E-B4DD-565DBE43EA60}" type="presOf" srcId="{10A732AF-7A2A-7A4E-8F34-653769529293}" destId="{2BA56CA4-2A36-4C4B-8EE2-85B29FE6946B}" srcOrd="0" destOrd="0" presId="urn:microsoft.com/office/officeart/2005/8/layout/hProcess3"/>
    <dgm:cxn modelId="{794C2139-92F0-F244-AA97-924301BFDA5C}" type="presOf" srcId="{43B232FD-8B68-EA4D-B531-653C28D1CEB8}" destId="{2329BFC1-569D-7F4F-8B68-147E0C6B023B}" srcOrd="0" destOrd="0" presId="urn:microsoft.com/office/officeart/2005/8/layout/hProcess3"/>
    <dgm:cxn modelId="{C1128FE4-6F8A-2A4A-B180-F7A362A0E925}" type="presOf" srcId="{23B4B556-6555-3446-BAAE-472213B4201F}" destId="{97D761CD-84CE-C744-A294-3625DAF39F69}" srcOrd="0" destOrd="0" presId="urn:microsoft.com/office/officeart/2005/8/layout/hProcess3"/>
    <dgm:cxn modelId="{B5AB8D25-9BC5-6C4A-A6FD-D9546E08A2EC}" srcId="{566D01EC-C8C9-6844-AEDA-AAB1DC6C2DF0}" destId="{10A732AF-7A2A-7A4E-8F34-653769529293}" srcOrd="1" destOrd="0" parTransId="{53D377F5-E1CE-7C42-A306-04022FF04501}" sibTransId="{B63C739B-F6E1-A744-95F8-0F33F44FD03D}"/>
    <dgm:cxn modelId="{BC0446BE-34C9-2D45-9529-574B0EF5FBFD}" srcId="{566D01EC-C8C9-6844-AEDA-AAB1DC6C2DF0}" destId="{AA6C5F22-D73A-E446-BC0B-3210236CB9AF}" srcOrd="2" destOrd="0" parTransId="{5E2C69B1-EE4B-3A46-AFBE-933861405233}" sibTransId="{2E7ADFF2-552B-274E-B446-F088C5A96665}"/>
    <dgm:cxn modelId="{8C9D7920-3A8E-024C-881A-E388124993EA}" srcId="{566D01EC-C8C9-6844-AEDA-AAB1DC6C2DF0}" destId="{43B232FD-8B68-EA4D-B531-653C28D1CEB8}" srcOrd="0" destOrd="0" parTransId="{B6F7EAF0-770C-444E-B495-E243417870AE}" sibTransId="{E4249C98-E8BA-2C40-907D-515618ACD784}"/>
    <dgm:cxn modelId="{236C8B69-D363-874C-9571-E065D7D1FE8E}" type="presParOf" srcId="{B9900A09-0664-474B-AF04-781EB7943ED1}" destId="{D824F7CD-B068-4A4C-AF7A-9FE663AE7111}" srcOrd="0" destOrd="0" presId="urn:microsoft.com/office/officeart/2005/8/layout/hProcess3"/>
    <dgm:cxn modelId="{B06905AD-5DBA-AE4C-A511-E85C518F7A7E}" type="presParOf" srcId="{B9900A09-0664-474B-AF04-781EB7943ED1}" destId="{513793B6-B12A-5242-83B4-15355065ED97}" srcOrd="1" destOrd="0" presId="urn:microsoft.com/office/officeart/2005/8/layout/hProcess3"/>
    <dgm:cxn modelId="{7BB7CE8B-DCC1-2945-96ED-90864451817C}" type="presParOf" srcId="{513793B6-B12A-5242-83B4-15355065ED97}" destId="{6E59456E-FC3A-0349-89F1-126270FFCB32}" srcOrd="0" destOrd="0" presId="urn:microsoft.com/office/officeart/2005/8/layout/hProcess3"/>
    <dgm:cxn modelId="{C47DA225-2ECB-814A-8DCD-9F1DF63FF2B3}" type="presParOf" srcId="{513793B6-B12A-5242-83B4-15355065ED97}" destId="{19D24FAD-9829-CA47-82A8-79F0141B3771}" srcOrd="1" destOrd="0" presId="urn:microsoft.com/office/officeart/2005/8/layout/hProcess3"/>
    <dgm:cxn modelId="{01BBCBDC-CA81-9A49-851D-0268D45A66E9}" type="presParOf" srcId="{19D24FAD-9829-CA47-82A8-79F0141B3771}" destId="{40763A19-441D-F948-A6B8-96C8F6D83B42}" srcOrd="0" destOrd="0" presId="urn:microsoft.com/office/officeart/2005/8/layout/hProcess3"/>
    <dgm:cxn modelId="{664DDE03-7FD6-EE4D-AFAF-57E2343B99F1}" type="presParOf" srcId="{19D24FAD-9829-CA47-82A8-79F0141B3771}" destId="{2329BFC1-569D-7F4F-8B68-147E0C6B023B}" srcOrd="1" destOrd="0" presId="urn:microsoft.com/office/officeart/2005/8/layout/hProcess3"/>
    <dgm:cxn modelId="{3ED550A6-64B0-8445-B018-D08E7FAE9EFD}" type="presParOf" srcId="{19D24FAD-9829-CA47-82A8-79F0141B3771}" destId="{1110B41C-7B72-6945-9BB5-2F27513234EB}" srcOrd="2" destOrd="0" presId="urn:microsoft.com/office/officeart/2005/8/layout/hProcess3"/>
    <dgm:cxn modelId="{B4F57483-C195-764E-91CE-127FEC8CC015}" type="presParOf" srcId="{19D24FAD-9829-CA47-82A8-79F0141B3771}" destId="{ADB088AB-8CC3-A84A-8555-BCFC65008E5D}" srcOrd="3" destOrd="0" presId="urn:microsoft.com/office/officeart/2005/8/layout/hProcess3"/>
    <dgm:cxn modelId="{3D251D4F-4A42-444F-A4FF-56629CB94C8C}" type="presParOf" srcId="{513793B6-B12A-5242-83B4-15355065ED97}" destId="{8F3EE540-DA94-FB4E-B5B2-6B40DE50CD35}" srcOrd="2" destOrd="0" presId="urn:microsoft.com/office/officeart/2005/8/layout/hProcess3"/>
    <dgm:cxn modelId="{0C3C49B0-2E81-4048-97E9-5F2D309B62F3}" type="presParOf" srcId="{513793B6-B12A-5242-83B4-15355065ED97}" destId="{EA35EC60-7793-B343-85AD-010A87FEB5B0}" srcOrd="3" destOrd="0" presId="urn:microsoft.com/office/officeart/2005/8/layout/hProcess3"/>
    <dgm:cxn modelId="{E38A3979-E53E-3643-844B-CFAE41A4A83A}" type="presParOf" srcId="{EA35EC60-7793-B343-85AD-010A87FEB5B0}" destId="{F6BC1A16-C1B1-7843-B28A-EAE1851BD0F4}" srcOrd="0" destOrd="0" presId="urn:microsoft.com/office/officeart/2005/8/layout/hProcess3"/>
    <dgm:cxn modelId="{27665B73-4B5C-CB45-B4B5-11216374719C}" type="presParOf" srcId="{EA35EC60-7793-B343-85AD-010A87FEB5B0}" destId="{2BA56CA4-2A36-4C4B-8EE2-85B29FE6946B}" srcOrd="1" destOrd="0" presId="urn:microsoft.com/office/officeart/2005/8/layout/hProcess3"/>
    <dgm:cxn modelId="{0F3DD87D-3DB7-C846-ABF2-D900CD7F8B0E}" type="presParOf" srcId="{EA35EC60-7793-B343-85AD-010A87FEB5B0}" destId="{F8A9F2C7-C397-C041-8294-3FB1548BFBBC}" srcOrd="2" destOrd="0" presId="urn:microsoft.com/office/officeart/2005/8/layout/hProcess3"/>
    <dgm:cxn modelId="{CBFD0C23-C60B-714A-813B-9F9A7EEDBF60}" type="presParOf" srcId="{EA35EC60-7793-B343-85AD-010A87FEB5B0}" destId="{942206E2-48DF-6040-BF03-AEE9860D1834}" srcOrd="3" destOrd="0" presId="urn:microsoft.com/office/officeart/2005/8/layout/hProcess3"/>
    <dgm:cxn modelId="{64A29B6D-4A84-5343-9860-1D99C65C2FC2}" type="presParOf" srcId="{513793B6-B12A-5242-83B4-15355065ED97}" destId="{EA8BAEBD-F56C-7040-B14A-E80B5E04EAFE}" srcOrd="4" destOrd="0" presId="urn:microsoft.com/office/officeart/2005/8/layout/hProcess3"/>
    <dgm:cxn modelId="{31BEAC45-2F0E-4744-A7F7-FFAE8934132A}" type="presParOf" srcId="{513793B6-B12A-5242-83B4-15355065ED97}" destId="{756E1422-0700-2149-9D08-C791FD890CCB}" srcOrd="5" destOrd="0" presId="urn:microsoft.com/office/officeart/2005/8/layout/hProcess3"/>
    <dgm:cxn modelId="{20A0EE33-F5A7-0349-9DA8-4DB0E52D7B3E}" type="presParOf" srcId="{756E1422-0700-2149-9D08-C791FD890CCB}" destId="{F5C3242D-97C9-6640-A336-50300CF50211}" srcOrd="0" destOrd="0" presId="urn:microsoft.com/office/officeart/2005/8/layout/hProcess3"/>
    <dgm:cxn modelId="{C5375BF2-9D9E-A340-B341-E1D7B19BB345}" type="presParOf" srcId="{756E1422-0700-2149-9D08-C791FD890CCB}" destId="{76CFB305-FEDF-1240-B69C-1D1B1C22D950}" srcOrd="1" destOrd="0" presId="urn:microsoft.com/office/officeart/2005/8/layout/hProcess3"/>
    <dgm:cxn modelId="{3BCAE1DE-5474-6E4A-B813-9E40B5968E97}" type="presParOf" srcId="{756E1422-0700-2149-9D08-C791FD890CCB}" destId="{FB29D1B1-C906-DE46-B17D-181691954A1E}" srcOrd="2" destOrd="0" presId="urn:microsoft.com/office/officeart/2005/8/layout/hProcess3"/>
    <dgm:cxn modelId="{79F805FA-FD86-5E4B-8ADD-A51430F82CF0}" type="presParOf" srcId="{756E1422-0700-2149-9D08-C791FD890CCB}" destId="{BDE96BE1-6A73-4B43-BD53-FC6EAB7B1135}" srcOrd="3" destOrd="0" presId="urn:microsoft.com/office/officeart/2005/8/layout/hProcess3"/>
    <dgm:cxn modelId="{E483A1AB-49E0-AE48-9C62-24BE6AC80419}" type="presParOf" srcId="{513793B6-B12A-5242-83B4-15355065ED97}" destId="{CE4AF400-516F-3045-B3E4-016AB8A7DAE4}" srcOrd="6" destOrd="0" presId="urn:microsoft.com/office/officeart/2005/8/layout/hProcess3"/>
    <dgm:cxn modelId="{BF3C92EE-C855-5E4A-A4AA-BB0FBE966F06}" type="presParOf" srcId="{513793B6-B12A-5242-83B4-15355065ED97}" destId="{010E1765-F235-0748-AB15-FC4E2EEF170F}" srcOrd="7" destOrd="0" presId="urn:microsoft.com/office/officeart/2005/8/layout/hProcess3"/>
    <dgm:cxn modelId="{A9DFC748-E0A7-FD43-90DD-43C3A89127EC}" type="presParOf" srcId="{010E1765-F235-0748-AB15-FC4E2EEF170F}" destId="{03FF2E19-FC57-B443-A325-EF47E85F15C3}" srcOrd="0" destOrd="0" presId="urn:microsoft.com/office/officeart/2005/8/layout/hProcess3"/>
    <dgm:cxn modelId="{A9C63DDB-3C6D-654C-8FC7-A462EE7EC2D2}" type="presParOf" srcId="{010E1765-F235-0748-AB15-FC4E2EEF170F}" destId="{97D761CD-84CE-C744-A294-3625DAF39F69}" srcOrd="1" destOrd="0" presId="urn:microsoft.com/office/officeart/2005/8/layout/hProcess3"/>
    <dgm:cxn modelId="{0D0E678F-BA99-9641-8FE0-81787E6175F7}" type="presParOf" srcId="{010E1765-F235-0748-AB15-FC4E2EEF170F}" destId="{30E36C7A-15E0-A94D-9746-A0C37E48090C}" srcOrd="2" destOrd="0" presId="urn:microsoft.com/office/officeart/2005/8/layout/hProcess3"/>
    <dgm:cxn modelId="{BAC92EA9-6C1A-D546-A909-54773E4C6B62}" type="presParOf" srcId="{010E1765-F235-0748-AB15-FC4E2EEF170F}" destId="{8C6FAE03-2C40-8D4A-9291-9F5743525A38}" srcOrd="3" destOrd="0" presId="urn:microsoft.com/office/officeart/2005/8/layout/hProcess3"/>
    <dgm:cxn modelId="{D2A8DB3E-665A-7C4B-9219-E3EE8719ED39}" type="presParOf" srcId="{513793B6-B12A-5242-83B4-15355065ED97}" destId="{690CE776-E98A-2648-BB85-9622FC6D08A7}" srcOrd="8" destOrd="0" presId="urn:microsoft.com/office/officeart/2005/8/layout/hProcess3"/>
    <dgm:cxn modelId="{6FB93AEE-561C-0643-8401-07383EEF364C}" type="presParOf" srcId="{513793B6-B12A-5242-83B4-15355065ED97}" destId="{04A7BA1E-C344-B24C-B506-E2D2962421E4}" srcOrd="9" destOrd="0" presId="urn:microsoft.com/office/officeart/2005/8/layout/hProcess3"/>
    <dgm:cxn modelId="{89E622E9-CFFD-F94E-B9E8-E6BFB5B40EFC}" type="presParOf" srcId="{513793B6-B12A-5242-83B4-15355065ED97}" destId="{D684BED1-AB52-1C44-B1E5-D0D34732D378}" srcOrd="10"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dgm:spPr/>
      <dgm:t>
        <a:bodyPr/>
        <a:lstStyle/>
        <a:p>
          <a:r>
            <a:rPr lang="en-US" dirty="0" smtClean="0"/>
            <a:t>Pluralism and the political context of CB</a:t>
          </a:r>
          <a:endParaRPr lang="en-US"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10A732AF-7A2A-7A4E-8F34-653769529293}">
      <dgm:prSet phldrT="[Text]"/>
      <dgm:spPr/>
      <dgm:t>
        <a:bodyPr/>
        <a:lstStyle/>
        <a:p>
          <a:r>
            <a:rPr lang="en-US" dirty="0" smtClean="0"/>
            <a:t>CB as a way to manage diverse interests</a:t>
          </a:r>
          <a:endParaRPr lang="en-US" dirty="0"/>
        </a:p>
      </dgm:t>
    </dgm:pt>
    <dgm:pt modelId="{53D377F5-E1CE-7C42-A306-04022FF04501}" type="parTrans" cxnId="{B5AB8D25-9BC5-6C4A-A6FD-D9546E08A2EC}">
      <dgm:prSet/>
      <dgm:spPr/>
      <dgm:t>
        <a:bodyPr/>
        <a:lstStyle/>
        <a:p>
          <a:endParaRPr lang="en-US"/>
        </a:p>
      </dgm:t>
    </dgm:pt>
    <dgm:pt modelId="{B63C739B-F6E1-A744-95F8-0F33F44FD03D}" type="sibTrans" cxnId="{B5AB8D25-9BC5-6C4A-A6FD-D9546E08A2EC}">
      <dgm:prSet/>
      <dgm:spPr/>
      <dgm:t>
        <a:bodyPr/>
        <a:lstStyle/>
        <a:p>
          <a:endParaRPr lang="en-US"/>
        </a:p>
      </dgm:t>
    </dgm:pt>
    <dgm:pt modelId="{F9D7510B-F05D-1E40-8B29-F8B063AE552A}">
      <dgm:prSet/>
      <dgm:spPr/>
      <dgm:t>
        <a:bodyPr/>
        <a:lstStyle/>
        <a:p>
          <a:r>
            <a:rPr lang="en-US" dirty="0" smtClean="0"/>
            <a:t>Role play: positional bargaining</a:t>
          </a:r>
          <a:endParaRPr lang="en-US" dirty="0"/>
        </a:p>
      </dgm:t>
    </dgm:pt>
    <dgm:pt modelId="{3B4F0508-9DAF-E44B-9AD5-74A31ADBB59A}" type="parTrans" cxnId="{E4A8D431-2A54-B84A-83B1-1D78EAB9A7E8}">
      <dgm:prSet/>
      <dgm:spPr/>
      <dgm:t>
        <a:bodyPr/>
        <a:lstStyle/>
        <a:p>
          <a:endParaRPr lang="en-US"/>
        </a:p>
      </dgm:t>
    </dgm:pt>
    <dgm:pt modelId="{2897A615-1F08-D742-81F9-661BD9651278}" type="sibTrans" cxnId="{E4A8D431-2A54-B84A-83B1-1D78EAB9A7E8}">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3">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8F3EE540-DA94-FB4E-B5B2-6B40DE50CD35}" type="pres">
      <dgm:prSet presAssocID="{E4249C98-E8BA-2C40-907D-515618ACD784}" presName="space" presStyleCnt="0"/>
      <dgm:spPr/>
    </dgm:pt>
    <dgm:pt modelId="{EA35EC60-7793-B343-85AD-010A87FEB5B0}" type="pres">
      <dgm:prSet presAssocID="{10A732AF-7A2A-7A4E-8F34-653769529293}" presName="linV" presStyleCnt="0"/>
      <dgm:spPr/>
    </dgm:pt>
    <dgm:pt modelId="{F6BC1A16-C1B1-7843-B28A-EAE1851BD0F4}" type="pres">
      <dgm:prSet presAssocID="{10A732AF-7A2A-7A4E-8F34-653769529293}" presName="spVertical1" presStyleCnt="0"/>
      <dgm:spPr/>
    </dgm:pt>
    <dgm:pt modelId="{2BA56CA4-2A36-4C4B-8EE2-85B29FE6946B}" type="pres">
      <dgm:prSet presAssocID="{10A732AF-7A2A-7A4E-8F34-653769529293}" presName="parTx" presStyleLbl="revTx" presStyleIdx="1" presStyleCnt="3">
        <dgm:presLayoutVars>
          <dgm:chMax val="0"/>
          <dgm:chPref val="0"/>
          <dgm:bulletEnabled val="1"/>
        </dgm:presLayoutVars>
      </dgm:prSet>
      <dgm:spPr/>
      <dgm:t>
        <a:bodyPr/>
        <a:lstStyle/>
        <a:p>
          <a:endParaRPr lang="en-US"/>
        </a:p>
      </dgm:t>
    </dgm:pt>
    <dgm:pt modelId="{F8A9F2C7-C397-C041-8294-3FB1548BFBBC}" type="pres">
      <dgm:prSet presAssocID="{10A732AF-7A2A-7A4E-8F34-653769529293}" presName="spVertical2" presStyleCnt="0"/>
      <dgm:spPr/>
    </dgm:pt>
    <dgm:pt modelId="{942206E2-48DF-6040-BF03-AEE9860D1834}" type="pres">
      <dgm:prSet presAssocID="{10A732AF-7A2A-7A4E-8F34-653769529293}" presName="spVertical3" presStyleCnt="0"/>
      <dgm:spPr/>
    </dgm:pt>
    <dgm:pt modelId="{EA8BAEBD-F56C-7040-B14A-E80B5E04EAFE}" type="pres">
      <dgm:prSet presAssocID="{B63C739B-F6E1-A744-95F8-0F33F44FD03D}" presName="space" presStyleCnt="0"/>
      <dgm:spPr/>
    </dgm:pt>
    <dgm:pt modelId="{C7487960-D3F9-8046-BF5A-925A8704191A}" type="pres">
      <dgm:prSet presAssocID="{F9D7510B-F05D-1E40-8B29-F8B063AE552A}" presName="linV" presStyleCnt="0"/>
      <dgm:spPr/>
    </dgm:pt>
    <dgm:pt modelId="{84198996-502C-CB44-8B6F-74526D864CCE}" type="pres">
      <dgm:prSet presAssocID="{F9D7510B-F05D-1E40-8B29-F8B063AE552A}" presName="spVertical1" presStyleCnt="0"/>
      <dgm:spPr/>
    </dgm:pt>
    <dgm:pt modelId="{F6751C4A-4B73-ED4F-9B60-908FA0ADE7ED}" type="pres">
      <dgm:prSet presAssocID="{F9D7510B-F05D-1E40-8B29-F8B063AE552A}" presName="parTx" presStyleLbl="revTx" presStyleIdx="2" presStyleCnt="3">
        <dgm:presLayoutVars>
          <dgm:chMax val="0"/>
          <dgm:chPref val="0"/>
          <dgm:bulletEnabled val="1"/>
        </dgm:presLayoutVars>
      </dgm:prSet>
      <dgm:spPr/>
      <dgm:t>
        <a:bodyPr/>
        <a:lstStyle/>
        <a:p>
          <a:endParaRPr lang="en-US"/>
        </a:p>
      </dgm:t>
    </dgm:pt>
    <dgm:pt modelId="{E842FF62-C102-5D4D-BF10-AF6ACA7C63EE}" type="pres">
      <dgm:prSet presAssocID="{F9D7510B-F05D-1E40-8B29-F8B063AE552A}" presName="spVertical2" presStyleCnt="0"/>
      <dgm:spPr/>
    </dgm:pt>
    <dgm:pt modelId="{176C45B3-FB6A-5F4F-B5A2-68EC6ADC4E5E}" type="pres">
      <dgm:prSet presAssocID="{F9D7510B-F05D-1E40-8B29-F8B063AE552A}"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dgm:spPr/>
    </dgm:pt>
  </dgm:ptLst>
  <dgm:cxnLst>
    <dgm:cxn modelId="{48D9B4E4-BE0E-A949-9312-62E475CB312A}" type="presOf" srcId="{10A732AF-7A2A-7A4E-8F34-653769529293}" destId="{2BA56CA4-2A36-4C4B-8EE2-85B29FE6946B}" srcOrd="0" destOrd="0" presId="urn:microsoft.com/office/officeart/2005/8/layout/hProcess3"/>
    <dgm:cxn modelId="{DC87B2D3-4B58-434E-AB2C-E67182FA790A}" type="presOf" srcId="{566D01EC-C8C9-6844-AEDA-AAB1DC6C2DF0}" destId="{B9900A09-0664-474B-AF04-781EB7943ED1}" srcOrd="0" destOrd="0" presId="urn:microsoft.com/office/officeart/2005/8/layout/hProcess3"/>
    <dgm:cxn modelId="{F6D44EA6-C609-CB4B-9B1C-C0C3B1064B82}" type="presOf" srcId="{F9D7510B-F05D-1E40-8B29-F8B063AE552A}" destId="{F6751C4A-4B73-ED4F-9B60-908FA0ADE7ED}" srcOrd="0" destOrd="0" presId="urn:microsoft.com/office/officeart/2005/8/layout/hProcess3"/>
    <dgm:cxn modelId="{8C9D7920-3A8E-024C-881A-E388124993EA}" srcId="{566D01EC-C8C9-6844-AEDA-AAB1DC6C2DF0}" destId="{43B232FD-8B68-EA4D-B531-653C28D1CEB8}" srcOrd="0" destOrd="0" parTransId="{B6F7EAF0-770C-444E-B495-E243417870AE}" sibTransId="{E4249C98-E8BA-2C40-907D-515618ACD784}"/>
    <dgm:cxn modelId="{B5AB8D25-9BC5-6C4A-A6FD-D9546E08A2EC}" srcId="{566D01EC-C8C9-6844-AEDA-AAB1DC6C2DF0}" destId="{10A732AF-7A2A-7A4E-8F34-653769529293}" srcOrd="1" destOrd="0" parTransId="{53D377F5-E1CE-7C42-A306-04022FF04501}" sibTransId="{B63C739B-F6E1-A744-95F8-0F33F44FD03D}"/>
    <dgm:cxn modelId="{E4A8D431-2A54-B84A-83B1-1D78EAB9A7E8}" srcId="{566D01EC-C8C9-6844-AEDA-AAB1DC6C2DF0}" destId="{F9D7510B-F05D-1E40-8B29-F8B063AE552A}" srcOrd="2" destOrd="0" parTransId="{3B4F0508-9DAF-E44B-9AD5-74A31ADBB59A}" sibTransId="{2897A615-1F08-D742-81F9-661BD9651278}"/>
    <dgm:cxn modelId="{91FEF2AA-E29A-A844-9FC8-0CB4D928F228}" type="presOf" srcId="{43B232FD-8B68-EA4D-B531-653C28D1CEB8}" destId="{2329BFC1-569D-7F4F-8B68-147E0C6B023B}" srcOrd="0" destOrd="0" presId="urn:microsoft.com/office/officeart/2005/8/layout/hProcess3"/>
    <dgm:cxn modelId="{A1901931-00EB-D245-9965-9F761DB87E1E}" type="presParOf" srcId="{B9900A09-0664-474B-AF04-781EB7943ED1}" destId="{D824F7CD-B068-4A4C-AF7A-9FE663AE7111}" srcOrd="0" destOrd="0" presId="urn:microsoft.com/office/officeart/2005/8/layout/hProcess3"/>
    <dgm:cxn modelId="{0E37E407-6792-9644-80D4-9C5B4E286C16}" type="presParOf" srcId="{B9900A09-0664-474B-AF04-781EB7943ED1}" destId="{513793B6-B12A-5242-83B4-15355065ED97}" srcOrd="1" destOrd="0" presId="urn:microsoft.com/office/officeart/2005/8/layout/hProcess3"/>
    <dgm:cxn modelId="{21B33A06-7519-0F47-9CF6-64704A4446D2}" type="presParOf" srcId="{513793B6-B12A-5242-83B4-15355065ED97}" destId="{6E59456E-FC3A-0349-89F1-126270FFCB32}" srcOrd="0" destOrd="0" presId="urn:microsoft.com/office/officeart/2005/8/layout/hProcess3"/>
    <dgm:cxn modelId="{CADBE94E-E1F3-8F48-9D22-B5D9B082597E}" type="presParOf" srcId="{513793B6-B12A-5242-83B4-15355065ED97}" destId="{19D24FAD-9829-CA47-82A8-79F0141B3771}" srcOrd="1" destOrd="0" presId="urn:microsoft.com/office/officeart/2005/8/layout/hProcess3"/>
    <dgm:cxn modelId="{1F776FBA-1F24-5C4A-8BD4-148AFEE317A2}" type="presParOf" srcId="{19D24FAD-9829-CA47-82A8-79F0141B3771}" destId="{40763A19-441D-F948-A6B8-96C8F6D83B42}" srcOrd="0" destOrd="0" presId="urn:microsoft.com/office/officeart/2005/8/layout/hProcess3"/>
    <dgm:cxn modelId="{30DBC8D7-CAE3-BE44-8C14-4890A5F6B969}" type="presParOf" srcId="{19D24FAD-9829-CA47-82A8-79F0141B3771}" destId="{2329BFC1-569D-7F4F-8B68-147E0C6B023B}" srcOrd="1" destOrd="0" presId="urn:microsoft.com/office/officeart/2005/8/layout/hProcess3"/>
    <dgm:cxn modelId="{4783E9E4-8289-0741-8C66-7693F7E30333}" type="presParOf" srcId="{19D24FAD-9829-CA47-82A8-79F0141B3771}" destId="{1110B41C-7B72-6945-9BB5-2F27513234EB}" srcOrd="2" destOrd="0" presId="urn:microsoft.com/office/officeart/2005/8/layout/hProcess3"/>
    <dgm:cxn modelId="{4E835B8D-EC54-0B4A-8489-F000EF48E173}" type="presParOf" srcId="{19D24FAD-9829-CA47-82A8-79F0141B3771}" destId="{ADB088AB-8CC3-A84A-8555-BCFC65008E5D}" srcOrd="3" destOrd="0" presId="urn:microsoft.com/office/officeart/2005/8/layout/hProcess3"/>
    <dgm:cxn modelId="{1EA8B7DA-C42A-1849-9330-A61D2153172F}" type="presParOf" srcId="{513793B6-B12A-5242-83B4-15355065ED97}" destId="{8F3EE540-DA94-FB4E-B5B2-6B40DE50CD35}" srcOrd="2" destOrd="0" presId="urn:microsoft.com/office/officeart/2005/8/layout/hProcess3"/>
    <dgm:cxn modelId="{8B6E7D77-10C9-3F43-94F0-07A4A1D45525}" type="presParOf" srcId="{513793B6-B12A-5242-83B4-15355065ED97}" destId="{EA35EC60-7793-B343-85AD-010A87FEB5B0}" srcOrd="3" destOrd="0" presId="urn:microsoft.com/office/officeart/2005/8/layout/hProcess3"/>
    <dgm:cxn modelId="{5F44D7B1-1925-414B-B00B-5B7128945291}" type="presParOf" srcId="{EA35EC60-7793-B343-85AD-010A87FEB5B0}" destId="{F6BC1A16-C1B1-7843-B28A-EAE1851BD0F4}" srcOrd="0" destOrd="0" presId="urn:microsoft.com/office/officeart/2005/8/layout/hProcess3"/>
    <dgm:cxn modelId="{BB769938-3845-5340-9216-D4025E5E9FF0}" type="presParOf" srcId="{EA35EC60-7793-B343-85AD-010A87FEB5B0}" destId="{2BA56CA4-2A36-4C4B-8EE2-85B29FE6946B}" srcOrd="1" destOrd="0" presId="urn:microsoft.com/office/officeart/2005/8/layout/hProcess3"/>
    <dgm:cxn modelId="{6D9F31B1-99AC-A14C-BA19-5A8AEFF9A5D0}" type="presParOf" srcId="{EA35EC60-7793-B343-85AD-010A87FEB5B0}" destId="{F8A9F2C7-C397-C041-8294-3FB1548BFBBC}" srcOrd="2" destOrd="0" presId="urn:microsoft.com/office/officeart/2005/8/layout/hProcess3"/>
    <dgm:cxn modelId="{3CFAA877-7280-A847-923F-CDCCBDCB53AB}" type="presParOf" srcId="{EA35EC60-7793-B343-85AD-010A87FEB5B0}" destId="{942206E2-48DF-6040-BF03-AEE9860D1834}" srcOrd="3" destOrd="0" presId="urn:microsoft.com/office/officeart/2005/8/layout/hProcess3"/>
    <dgm:cxn modelId="{B2934741-35C1-C94A-908B-4FADBD430C1E}" type="presParOf" srcId="{513793B6-B12A-5242-83B4-15355065ED97}" destId="{EA8BAEBD-F56C-7040-B14A-E80B5E04EAFE}" srcOrd="4" destOrd="0" presId="urn:microsoft.com/office/officeart/2005/8/layout/hProcess3"/>
    <dgm:cxn modelId="{5F0CE630-3FCE-F84B-9FF5-03F22F7FCE52}" type="presParOf" srcId="{513793B6-B12A-5242-83B4-15355065ED97}" destId="{C7487960-D3F9-8046-BF5A-925A8704191A}" srcOrd="5" destOrd="0" presId="urn:microsoft.com/office/officeart/2005/8/layout/hProcess3"/>
    <dgm:cxn modelId="{76E45737-058B-604E-8815-8C824854B61B}" type="presParOf" srcId="{C7487960-D3F9-8046-BF5A-925A8704191A}" destId="{84198996-502C-CB44-8B6F-74526D864CCE}" srcOrd="0" destOrd="0" presId="urn:microsoft.com/office/officeart/2005/8/layout/hProcess3"/>
    <dgm:cxn modelId="{B343D3C1-A607-F44A-86CE-89D8509A1F53}" type="presParOf" srcId="{C7487960-D3F9-8046-BF5A-925A8704191A}" destId="{F6751C4A-4B73-ED4F-9B60-908FA0ADE7ED}" srcOrd="1" destOrd="0" presId="urn:microsoft.com/office/officeart/2005/8/layout/hProcess3"/>
    <dgm:cxn modelId="{B7B3116F-211C-354A-AC9A-C9DE94066094}" type="presParOf" srcId="{C7487960-D3F9-8046-BF5A-925A8704191A}" destId="{E842FF62-C102-5D4D-BF10-AF6ACA7C63EE}" srcOrd="2" destOrd="0" presId="urn:microsoft.com/office/officeart/2005/8/layout/hProcess3"/>
    <dgm:cxn modelId="{4C3E50B0-41A1-9749-8FC9-70AEA0DF2016}" type="presParOf" srcId="{C7487960-D3F9-8046-BF5A-925A8704191A}" destId="{176C45B3-FB6A-5F4F-B5A2-68EC6ADC4E5E}" srcOrd="3" destOrd="0" presId="urn:microsoft.com/office/officeart/2005/8/layout/hProcess3"/>
    <dgm:cxn modelId="{6899302B-A376-1940-8D8D-52FA91E84379}" type="presParOf" srcId="{513793B6-B12A-5242-83B4-15355065ED97}" destId="{690CE776-E98A-2648-BB85-9622FC6D08A7}" srcOrd="6" destOrd="0" presId="urn:microsoft.com/office/officeart/2005/8/layout/hProcess3"/>
    <dgm:cxn modelId="{3B1F79A4-3AB2-E543-8837-7AA85E552F32}" type="presParOf" srcId="{513793B6-B12A-5242-83B4-15355065ED97}" destId="{04A7BA1E-C344-B24C-B506-E2D2962421E4}" srcOrd="7" destOrd="0" presId="urn:microsoft.com/office/officeart/2005/8/layout/hProcess3"/>
    <dgm:cxn modelId="{84A6EE44-2104-DE4E-AA66-E74E470C1B10}" type="presParOf" srcId="{513793B6-B12A-5242-83B4-15355065ED97}" destId="{D684BED1-AB52-1C44-B1E5-D0D34732D378}" srcOrd="8"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C59A02-176D-F34E-8378-621CE8CD7379}" type="doc">
      <dgm:prSet loTypeId="urn:microsoft.com/office/officeart/2005/8/layout/arrow1" loCatId="" qsTypeId="urn:microsoft.com/office/officeart/2005/8/quickstyle/simple4" qsCatId="simple" csTypeId="urn:microsoft.com/office/officeart/2005/8/colors/accent1_2" csCatId="accent1" phldr="1"/>
      <dgm:spPr/>
      <dgm:t>
        <a:bodyPr/>
        <a:lstStyle/>
        <a:p>
          <a:endParaRPr lang="en-US"/>
        </a:p>
      </dgm:t>
    </dgm:pt>
    <dgm:pt modelId="{A0427DBE-664E-124C-A5E3-059D98BE9A7F}">
      <dgm:prSet phldrT="[Text]" custT="1"/>
      <dgm:spPr/>
      <dgm:t>
        <a:bodyPr/>
        <a:lstStyle/>
        <a:p>
          <a:r>
            <a:rPr lang="en-US" sz="3600" dirty="0" smtClean="0">
              <a:solidFill>
                <a:schemeClr val="tx1"/>
              </a:solidFill>
            </a:rPr>
            <a:t>Take it</a:t>
          </a:r>
          <a:endParaRPr lang="en-US" sz="3600" dirty="0">
            <a:solidFill>
              <a:schemeClr val="tx1"/>
            </a:solidFill>
          </a:endParaRPr>
        </a:p>
      </dgm:t>
    </dgm:pt>
    <dgm:pt modelId="{56F43188-B91D-3A41-A9CC-105B56AFD0B1}" type="parTrans" cxnId="{07630009-E42C-0448-9E42-1AB64E961C4F}">
      <dgm:prSet/>
      <dgm:spPr/>
      <dgm:t>
        <a:bodyPr/>
        <a:lstStyle/>
        <a:p>
          <a:endParaRPr lang="en-US"/>
        </a:p>
      </dgm:t>
    </dgm:pt>
    <dgm:pt modelId="{3B8E4ABB-7E92-D947-BEA6-9CBC30375F5D}" type="sibTrans" cxnId="{07630009-E42C-0448-9E42-1AB64E961C4F}">
      <dgm:prSet/>
      <dgm:spPr/>
      <dgm:t>
        <a:bodyPr/>
        <a:lstStyle/>
        <a:p>
          <a:endParaRPr lang="en-US"/>
        </a:p>
      </dgm:t>
    </dgm:pt>
    <dgm:pt modelId="{44E857B2-FC4E-EB45-8453-95B93B38D254}">
      <dgm:prSet phldrT="[Text]" custT="1"/>
      <dgm:spPr/>
      <dgm:t>
        <a:bodyPr/>
        <a:lstStyle/>
        <a:p>
          <a:r>
            <a:rPr lang="en-US" sz="3600" dirty="0" smtClean="0">
              <a:solidFill>
                <a:srgbClr val="000000"/>
              </a:solidFill>
            </a:rPr>
            <a:t>. . . or leave it</a:t>
          </a:r>
          <a:endParaRPr lang="en-US" sz="3600" dirty="0">
            <a:solidFill>
              <a:srgbClr val="000000"/>
            </a:solidFill>
          </a:endParaRPr>
        </a:p>
      </dgm:t>
    </dgm:pt>
    <dgm:pt modelId="{96365006-FB83-D84D-B2E4-4AD6B182009B}" type="parTrans" cxnId="{B4AC07F2-B098-3A43-A218-64FA56B69C12}">
      <dgm:prSet/>
      <dgm:spPr/>
      <dgm:t>
        <a:bodyPr/>
        <a:lstStyle/>
        <a:p>
          <a:endParaRPr lang="en-US"/>
        </a:p>
      </dgm:t>
    </dgm:pt>
    <dgm:pt modelId="{3C85FAE1-4DCD-A145-8F6D-C830049C91B3}" type="sibTrans" cxnId="{B4AC07F2-B098-3A43-A218-64FA56B69C12}">
      <dgm:prSet/>
      <dgm:spPr/>
      <dgm:t>
        <a:bodyPr/>
        <a:lstStyle/>
        <a:p>
          <a:endParaRPr lang="en-US"/>
        </a:p>
      </dgm:t>
    </dgm:pt>
    <dgm:pt modelId="{63FEFEB5-C893-9A4A-9F0A-B7E3BDC5F512}" type="pres">
      <dgm:prSet presAssocID="{80C59A02-176D-F34E-8378-621CE8CD7379}" presName="cycle" presStyleCnt="0">
        <dgm:presLayoutVars>
          <dgm:dir/>
          <dgm:resizeHandles val="exact"/>
        </dgm:presLayoutVars>
      </dgm:prSet>
      <dgm:spPr/>
      <dgm:t>
        <a:bodyPr/>
        <a:lstStyle/>
        <a:p>
          <a:endParaRPr lang="en-US"/>
        </a:p>
      </dgm:t>
    </dgm:pt>
    <dgm:pt modelId="{AEADAB69-9498-D449-9027-094C41433D6C}" type="pres">
      <dgm:prSet presAssocID="{A0427DBE-664E-124C-A5E3-059D98BE9A7F}" presName="arrow" presStyleLbl="node1" presStyleIdx="0" presStyleCnt="2">
        <dgm:presLayoutVars>
          <dgm:bulletEnabled val="1"/>
        </dgm:presLayoutVars>
      </dgm:prSet>
      <dgm:spPr/>
      <dgm:t>
        <a:bodyPr/>
        <a:lstStyle/>
        <a:p>
          <a:endParaRPr lang="en-US"/>
        </a:p>
      </dgm:t>
    </dgm:pt>
    <dgm:pt modelId="{17DD4812-F526-1E49-ABE9-C1C5C5FCC043}" type="pres">
      <dgm:prSet presAssocID="{44E857B2-FC4E-EB45-8453-95B93B38D254}" presName="arrow" presStyleLbl="node1" presStyleIdx="1" presStyleCnt="2">
        <dgm:presLayoutVars>
          <dgm:bulletEnabled val="1"/>
        </dgm:presLayoutVars>
      </dgm:prSet>
      <dgm:spPr/>
      <dgm:t>
        <a:bodyPr/>
        <a:lstStyle/>
        <a:p>
          <a:endParaRPr lang="en-US"/>
        </a:p>
      </dgm:t>
    </dgm:pt>
  </dgm:ptLst>
  <dgm:cxnLst>
    <dgm:cxn modelId="{B4AC07F2-B098-3A43-A218-64FA56B69C12}" srcId="{80C59A02-176D-F34E-8378-621CE8CD7379}" destId="{44E857B2-FC4E-EB45-8453-95B93B38D254}" srcOrd="1" destOrd="0" parTransId="{96365006-FB83-D84D-B2E4-4AD6B182009B}" sibTransId="{3C85FAE1-4DCD-A145-8F6D-C830049C91B3}"/>
    <dgm:cxn modelId="{07630009-E42C-0448-9E42-1AB64E961C4F}" srcId="{80C59A02-176D-F34E-8378-621CE8CD7379}" destId="{A0427DBE-664E-124C-A5E3-059D98BE9A7F}" srcOrd="0" destOrd="0" parTransId="{56F43188-B91D-3A41-A9CC-105B56AFD0B1}" sibTransId="{3B8E4ABB-7E92-D947-BEA6-9CBC30375F5D}"/>
    <dgm:cxn modelId="{B3D93193-6226-9043-8353-1D7A9E30F962}" type="presOf" srcId="{44E857B2-FC4E-EB45-8453-95B93B38D254}" destId="{17DD4812-F526-1E49-ABE9-C1C5C5FCC043}" srcOrd="0" destOrd="0" presId="urn:microsoft.com/office/officeart/2005/8/layout/arrow1"/>
    <dgm:cxn modelId="{9AF549A1-9D9D-3E4E-B286-23FDF4F08EE8}" type="presOf" srcId="{A0427DBE-664E-124C-A5E3-059D98BE9A7F}" destId="{AEADAB69-9498-D449-9027-094C41433D6C}" srcOrd="0" destOrd="0" presId="urn:microsoft.com/office/officeart/2005/8/layout/arrow1"/>
    <dgm:cxn modelId="{7AF5283C-602E-9647-8F7B-8E836DB1EC43}" type="presOf" srcId="{80C59A02-176D-F34E-8378-621CE8CD7379}" destId="{63FEFEB5-C893-9A4A-9F0A-B7E3BDC5F512}" srcOrd="0" destOrd="0" presId="urn:microsoft.com/office/officeart/2005/8/layout/arrow1"/>
    <dgm:cxn modelId="{5C0B9448-61E0-E345-819B-74A47E5CC934}" type="presParOf" srcId="{63FEFEB5-C893-9A4A-9F0A-B7E3BDC5F512}" destId="{AEADAB69-9498-D449-9027-094C41433D6C}" srcOrd="0" destOrd="0" presId="urn:microsoft.com/office/officeart/2005/8/layout/arrow1"/>
    <dgm:cxn modelId="{05F09C91-E55A-D343-B3D6-DF938E98648B}" type="presParOf" srcId="{63FEFEB5-C893-9A4A-9F0A-B7E3BDC5F512}" destId="{17DD4812-F526-1E49-ABE9-C1C5C5FCC043}"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2400" dirty="0" smtClean="0"/>
            <a:t>Setting the stage</a:t>
          </a:r>
          <a:endParaRPr lang="en-US" sz="2400"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10A732AF-7A2A-7A4E-8F34-653769529293}">
      <dgm:prSet phldrT="[Text]" custT="1"/>
      <dgm:spPr/>
      <dgm:t>
        <a:bodyPr/>
        <a:lstStyle/>
        <a:p>
          <a:r>
            <a:rPr lang="en-US" sz="2400" dirty="0" smtClean="0"/>
            <a:t>What is IBN: theories and principles</a:t>
          </a:r>
          <a:endParaRPr lang="en-US" sz="2400" dirty="0"/>
        </a:p>
      </dgm:t>
    </dgm:pt>
    <dgm:pt modelId="{53D377F5-E1CE-7C42-A306-04022FF04501}" type="parTrans" cxnId="{B5AB8D25-9BC5-6C4A-A6FD-D9546E08A2EC}">
      <dgm:prSet/>
      <dgm:spPr/>
      <dgm:t>
        <a:bodyPr/>
        <a:lstStyle/>
        <a:p>
          <a:endParaRPr lang="en-US"/>
        </a:p>
      </dgm:t>
    </dgm:pt>
    <dgm:pt modelId="{B63C739B-F6E1-A744-95F8-0F33F44FD03D}" type="sibTrans" cxnId="{B5AB8D25-9BC5-6C4A-A6FD-D9546E08A2EC}">
      <dgm:prSet/>
      <dgm:spPr/>
      <dgm:t>
        <a:bodyPr/>
        <a:lstStyle/>
        <a:p>
          <a:endParaRPr lang="en-US"/>
        </a:p>
      </dgm:t>
    </dgm:pt>
    <dgm:pt modelId="{23B4B556-6555-3446-BAAE-472213B4201F}">
      <dgm:prSet phldrT="[Text]" custT="1"/>
      <dgm:spPr/>
      <dgm:t>
        <a:bodyPr/>
        <a:lstStyle/>
        <a:p>
          <a:r>
            <a:rPr lang="en-US" sz="2400" dirty="0" smtClean="0"/>
            <a:t>Role plays: applications</a:t>
          </a:r>
          <a:endParaRPr lang="en-US" sz="2400" dirty="0"/>
        </a:p>
      </dgm:t>
    </dgm:pt>
    <dgm:pt modelId="{24E0F92D-EAFB-164D-BFFD-0F269318FD3D}" type="parTrans" cxnId="{CABE8154-E9D2-9141-A1AD-5526509265E3}">
      <dgm:prSet/>
      <dgm:spPr/>
      <dgm:t>
        <a:bodyPr/>
        <a:lstStyle/>
        <a:p>
          <a:endParaRPr lang="en-US"/>
        </a:p>
      </dgm:t>
    </dgm:pt>
    <dgm:pt modelId="{8D5035A3-0E6E-CD4E-8748-403AE73A51E1}" type="sibTrans" cxnId="{CABE8154-E9D2-9141-A1AD-5526509265E3}">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3">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8F3EE540-DA94-FB4E-B5B2-6B40DE50CD35}" type="pres">
      <dgm:prSet presAssocID="{E4249C98-E8BA-2C40-907D-515618ACD784}" presName="space" presStyleCnt="0"/>
      <dgm:spPr/>
    </dgm:pt>
    <dgm:pt modelId="{EA35EC60-7793-B343-85AD-010A87FEB5B0}" type="pres">
      <dgm:prSet presAssocID="{10A732AF-7A2A-7A4E-8F34-653769529293}" presName="linV" presStyleCnt="0"/>
      <dgm:spPr/>
    </dgm:pt>
    <dgm:pt modelId="{F6BC1A16-C1B1-7843-B28A-EAE1851BD0F4}" type="pres">
      <dgm:prSet presAssocID="{10A732AF-7A2A-7A4E-8F34-653769529293}" presName="spVertical1" presStyleCnt="0"/>
      <dgm:spPr/>
    </dgm:pt>
    <dgm:pt modelId="{2BA56CA4-2A36-4C4B-8EE2-85B29FE6946B}" type="pres">
      <dgm:prSet presAssocID="{10A732AF-7A2A-7A4E-8F34-653769529293}" presName="parTx" presStyleLbl="revTx" presStyleIdx="1" presStyleCnt="3">
        <dgm:presLayoutVars>
          <dgm:chMax val="0"/>
          <dgm:chPref val="0"/>
          <dgm:bulletEnabled val="1"/>
        </dgm:presLayoutVars>
      </dgm:prSet>
      <dgm:spPr/>
      <dgm:t>
        <a:bodyPr/>
        <a:lstStyle/>
        <a:p>
          <a:endParaRPr lang="en-US"/>
        </a:p>
      </dgm:t>
    </dgm:pt>
    <dgm:pt modelId="{F8A9F2C7-C397-C041-8294-3FB1548BFBBC}" type="pres">
      <dgm:prSet presAssocID="{10A732AF-7A2A-7A4E-8F34-653769529293}" presName="spVertical2" presStyleCnt="0"/>
      <dgm:spPr/>
    </dgm:pt>
    <dgm:pt modelId="{942206E2-48DF-6040-BF03-AEE9860D1834}" type="pres">
      <dgm:prSet presAssocID="{10A732AF-7A2A-7A4E-8F34-653769529293}" presName="spVertical3" presStyleCnt="0"/>
      <dgm:spPr/>
    </dgm:pt>
    <dgm:pt modelId="{EA8BAEBD-F56C-7040-B14A-E80B5E04EAFE}" type="pres">
      <dgm:prSet presAssocID="{B63C739B-F6E1-A744-95F8-0F33F44FD03D}" presName="space" presStyleCnt="0"/>
      <dgm:spPr/>
    </dgm:pt>
    <dgm:pt modelId="{010E1765-F235-0748-AB15-FC4E2EEF170F}" type="pres">
      <dgm:prSet presAssocID="{23B4B556-6555-3446-BAAE-472213B4201F}" presName="linV" presStyleCnt="0"/>
      <dgm:spPr/>
    </dgm:pt>
    <dgm:pt modelId="{03FF2E19-FC57-B443-A325-EF47E85F15C3}" type="pres">
      <dgm:prSet presAssocID="{23B4B556-6555-3446-BAAE-472213B4201F}" presName="spVertical1" presStyleCnt="0"/>
      <dgm:spPr/>
    </dgm:pt>
    <dgm:pt modelId="{97D761CD-84CE-C744-A294-3625DAF39F69}" type="pres">
      <dgm:prSet presAssocID="{23B4B556-6555-3446-BAAE-472213B4201F}" presName="parTx" presStyleLbl="revTx" presStyleIdx="2" presStyleCnt="3">
        <dgm:presLayoutVars>
          <dgm:chMax val="0"/>
          <dgm:chPref val="0"/>
          <dgm:bulletEnabled val="1"/>
        </dgm:presLayoutVars>
      </dgm:prSet>
      <dgm:spPr/>
      <dgm:t>
        <a:bodyPr/>
        <a:lstStyle/>
        <a:p>
          <a:endParaRPr lang="en-US"/>
        </a:p>
      </dgm:t>
    </dgm:pt>
    <dgm:pt modelId="{30E36C7A-15E0-A94D-9746-A0C37E48090C}" type="pres">
      <dgm:prSet presAssocID="{23B4B556-6555-3446-BAAE-472213B4201F}" presName="spVertical2" presStyleCnt="0"/>
      <dgm:spPr/>
    </dgm:pt>
    <dgm:pt modelId="{8C6FAE03-2C40-8D4A-9291-9F5743525A38}" type="pres">
      <dgm:prSet presAssocID="{23B4B556-6555-3446-BAAE-472213B4201F}"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dgm:spPr/>
    </dgm:pt>
  </dgm:ptLst>
  <dgm:cxnLst>
    <dgm:cxn modelId="{B6EF27C6-47E9-CF41-AE0A-FFFF31289A23}" type="presOf" srcId="{10A732AF-7A2A-7A4E-8F34-653769529293}" destId="{2BA56CA4-2A36-4C4B-8EE2-85B29FE6946B}" srcOrd="0" destOrd="0" presId="urn:microsoft.com/office/officeart/2005/8/layout/hProcess3"/>
    <dgm:cxn modelId="{356CEEC1-3AAE-DD49-8357-E7F21794EDB6}" type="presOf" srcId="{566D01EC-C8C9-6844-AEDA-AAB1DC6C2DF0}" destId="{B9900A09-0664-474B-AF04-781EB7943ED1}" srcOrd="0" destOrd="0" presId="urn:microsoft.com/office/officeart/2005/8/layout/hProcess3"/>
    <dgm:cxn modelId="{8C9D7920-3A8E-024C-881A-E388124993EA}" srcId="{566D01EC-C8C9-6844-AEDA-AAB1DC6C2DF0}" destId="{43B232FD-8B68-EA4D-B531-653C28D1CEB8}" srcOrd="0" destOrd="0" parTransId="{B6F7EAF0-770C-444E-B495-E243417870AE}" sibTransId="{E4249C98-E8BA-2C40-907D-515618ACD784}"/>
    <dgm:cxn modelId="{9194AC5F-CE78-B942-8410-9B0F0B3FDD38}" type="presOf" srcId="{23B4B556-6555-3446-BAAE-472213B4201F}" destId="{97D761CD-84CE-C744-A294-3625DAF39F69}" srcOrd="0" destOrd="0" presId="urn:microsoft.com/office/officeart/2005/8/layout/hProcess3"/>
    <dgm:cxn modelId="{2DB7984D-8782-B34B-B066-56BC27CF8F1B}" type="presOf" srcId="{43B232FD-8B68-EA4D-B531-653C28D1CEB8}" destId="{2329BFC1-569D-7F4F-8B68-147E0C6B023B}" srcOrd="0" destOrd="0" presId="urn:microsoft.com/office/officeart/2005/8/layout/hProcess3"/>
    <dgm:cxn modelId="{B5AB8D25-9BC5-6C4A-A6FD-D9546E08A2EC}" srcId="{566D01EC-C8C9-6844-AEDA-AAB1DC6C2DF0}" destId="{10A732AF-7A2A-7A4E-8F34-653769529293}" srcOrd="1" destOrd="0" parTransId="{53D377F5-E1CE-7C42-A306-04022FF04501}" sibTransId="{B63C739B-F6E1-A744-95F8-0F33F44FD03D}"/>
    <dgm:cxn modelId="{CABE8154-E9D2-9141-A1AD-5526509265E3}" srcId="{566D01EC-C8C9-6844-AEDA-AAB1DC6C2DF0}" destId="{23B4B556-6555-3446-BAAE-472213B4201F}" srcOrd="2" destOrd="0" parTransId="{24E0F92D-EAFB-164D-BFFD-0F269318FD3D}" sibTransId="{8D5035A3-0E6E-CD4E-8748-403AE73A51E1}"/>
    <dgm:cxn modelId="{EC6BB7ED-12A9-B847-ABC8-34716549EE82}" type="presParOf" srcId="{B9900A09-0664-474B-AF04-781EB7943ED1}" destId="{D824F7CD-B068-4A4C-AF7A-9FE663AE7111}" srcOrd="0" destOrd="0" presId="urn:microsoft.com/office/officeart/2005/8/layout/hProcess3"/>
    <dgm:cxn modelId="{23D718B6-7C55-3C44-A6C1-63965160F269}" type="presParOf" srcId="{B9900A09-0664-474B-AF04-781EB7943ED1}" destId="{513793B6-B12A-5242-83B4-15355065ED97}" srcOrd="1" destOrd="0" presId="urn:microsoft.com/office/officeart/2005/8/layout/hProcess3"/>
    <dgm:cxn modelId="{5BB9E00F-B3A5-4F43-A33D-4574D0AA7007}" type="presParOf" srcId="{513793B6-B12A-5242-83B4-15355065ED97}" destId="{6E59456E-FC3A-0349-89F1-126270FFCB32}" srcOrd="0" destOrd="0" presId="urn:microsoft.com/office/officeart/2005/8/layout/hProcess3"/>
    <dgm:cxn modelId="{8E5C89D1-EB53-9C41-9CA5-78CF5779D385}" type="presParOf" srcId="{513793B6-B12A-5242-83B4-15355065ED97}" destId="{19D24FAD-9829-CA47-82A8-79F0141B3771}" srcOrd="1" destOrd="0" presId="urn:microsoft.com/office/officeart/2005/8/layout/hProcess3"/>
    <dgm:cxn modelId="{5E5ABE0A-5348-4048-9A98-11FABC7231F3}" type="presParOf" srcId="{19D24FAD-9829-CA47-82A8-79F0141B3771}" destId="{40763A19-441D-F948-A6B8-96C8F6D83B42}" srcOrd="0" destOrd="0" presId="urn:microsoft.com/office/officeart/2005/8/layout/hProcess3"/>
    <dgm:cxn modelId="{B21F1269-842D-834A-9782-98E5BF18363E}" type="presParOf" srcId="{19D24FAD-9829-CA47-82A8-79F0141B3771}" destId="{2329BFC1-569D-7F4F-8B68-147E0C6B023B}" srcOrd="1" destOrd="0" presId="urn:microsoft.com/office/officeart/2005/8/layout/hProcess3"/>
    <dgm:cxn modelId="{5BC304C7-704D-BE48-8E8D-40EB8C3BAE59}" type="presParOf" srcId="{19D24FAD-9829-CA47-82A8-79F0141B3771}" destId="{1110B41C-7B72-6945-9BB5-2F27513234EB}" srcOrd="2" destOrd="0" presId="urn:microsoft.com/office/officeart/2005/8/layout/hProcess3"/>
    <dgm:cxn modelId="{394F43C2-7CF2-E648-BED9-881B0C46595B}" type="presParOf" srcId="{19D24FAD-9829-CA47-82A8-79F0141B3771}" destId="{ADB088AB-8CC3-A84A-8555-BCFC65008E5D}" srcOrd="3" destOrd="0" presId="urn:microsoft.com/office/officeart/2005/8/layout/hProcess3"/>
    <dgm:cxn modelId="{9B605348-ED51-E54A-9C4A-C519C9AB0FE0}" type="presParOf" srcId="{513793B6-B12A-5242-83B4-15355065ED97}" destId="{8F3EE540-DA94-FB4E-B5B2-6B40DE50CD35}" srcOrd="2" destOrd="0" presId="urn:microsoft.com/office/officeart/2005/8/layout/hProcess3"/>
    <dgm:cxn modelId="{C593CAEB-FE1C-1E44-A142-98E773DD1B44}" type="presParOf" srcId="{513793B6-B12A-5242-83B4-15355065ED97}" destId="{EA35EC60-7793-B343-85AD-010A87FEB5B0}" srcOrd="3" destOrd="0" presId="urn:microsoft.com/office/officeart/2005/8/layout/hProcess3"/>
    <dgm:cxn modelId="{B7B2E09F-2B18-A941-8749-ADA3F58BD6D9}" type="presParOf" srcId="{EA35EC60-7793-B343-85AD-010A87FEB5B0}" destId="{F6BC1A16-C1B1-7843-B28A-EAE1851BD0F4}" srcOrd="0" destOrd="0" presId="urn:microsoft.com/office/officeart/2005/8/layout/hProcess3"/>
    <dgm:cxn modelId="{4CF70BDB-D3CC-8341-AAE2-A4E4430E6A87}" type="presParOf" srcId="{EA35EC60-7793-B343-85AD-010A87FEB5B0}" destId="{2BA56CA4-2A36-4C4B-8EE2-85B29FE6946B}" srcOrd="1" destOrd="0" presId="urn:microsoft.com/office/officeart/2005/8/layout/hProcess3"/>
    <dgm:cxn modelId="{078DB604-9B73-5544-AAD6-24FAB9F66498}" type="presParOf" srcId="{EA35EC60-7793-B343-85AD-010A87FEB5B0}" destId="{F8A9F2C7-C397-C041-8294-3FB1548BFBBC}" srcOrd="2" destOrd="0" presId="urn:microsoft.com/office/officeart/2005/8/layout/hProcess3"/>
    <dgm:cxn modelId="{E22324A8-F517-4D40-9B0B-E9428F818CE3}" type="presParOf" srcId="{EA35EC60-7793-B343-85AD-010A87FEB5B0}" destId="{942206E2-48DF-6040-BF03-AEE9860D1834}" srcOrd="3" destOrd="0" presId="urn:microsoft.com/office/officeart/2005/8/layout/hProcess3"/>
    <dgm:cxn modelId="{7791C348-BE65-5E42-8F5E-05FA6ADDF47A}" type="presParOf" srcId="{513793B6-B12A-5242-83B4-15355065ED97}" destId="{EA8BAEBD-F56C-7040-B14A-E80B5E04EAFE}" srcOrd="4" destOrd="0" presId="urn:microsoft.com/office/officeart/2005/8/layout/hProcess3"/>
    <dgm:cxn modelId="{31C17455-0A2C-7049-BE6E-FDA5D8C00AA7}" type="presParOf" srcId="{513793B6-B12A-5242-83B4-15355065ED97}" destId="{010E1765-F235-0748-AB15-FC4E2EEF170F}" srcOrd="5" destOrd="0" presId="urn:microsoft.com/office/officeart/2005/8/layout/hProcess3"/>
    <dgm:cxn modelId="{D24E8FBF-6C27-6E43-A594-6D4A930329C3}" type="presParOf" srcId="{010E1765-F235-0748-AB15-FC4E2EEF170F}" destId="{03FF2E19-FC57-B443-A325-EF47E85F15C3}" srcOrd="0" destOrd="0" presId="urn:microsoft.com/office/officeart/2005/8/layout/hProcess3"/>
    <dgm:cxn modelId="{B368A147-5A5F-7C4D-866F-730990FFF6B3}" type="presParOf" srcId="{010E1765-F235-0748-AB15-FC4E2EEF170F}" destId="{97D761CD-84CE-C744-A294-3625DAF39F69}" srcOrd="1" destOrd="0" presId="urn:microsoft.com/office/officeart/2005/8/layout/hProcess3"/>
    <dgm:cxn modelId="{286E10DA-2363-8B48-A4A0-6040014BC70F}" type="presParOf" srcId="{010E1765-F235-0748-AB15-FC4E2EEF170F}" destId="{30E36C7A-15E0-A94D-9746-A0C37E48090C}" srcOrd="2" destOrd="0" presId="urn:microsoft.com/office/officeart/2005/8/layout/hProcess3"/>
    <dgm:cxn modelId="{85CBA1F7-C03E-324A-8D6D-56B1E7FF02EF}" type="presParOf" srcId="{010E1765-F235-0748-AB15-FC4E2EEF170F}" destId="{8C6FAE03-2C40-8D4A-9291-9F5743525A38}" srcOrd="3" destOrd="0" presId="urn:microsoft.com/office/officeart/2005/8/layout/hProcess3"/>
    <dgm:cxn modelId="{0FB1844B-3371-FB46-BE7A-AD8E7295A949}" type="presParOf" srcId="{513793B6-B12A-5242-83B4-15355065ED97}" destId="{690CE776-E98A-2648-BB85-9622FC6D08A7}" srcOrd="6" destOrd="0" presId="urn:microsoft.com/office/officeart/2005/8/layout/hProcess3"/>
    <dgm:cxn modelId="{2BD7E27C-EBCF-6B48-AD2F-A1642DAC31FF}" type="presParOf" srcId="{513793B6-B12A-5242-83B4-15355065ED97}" destId="{04A7BA1E-C344-B24C-B506-E2D2962421E4}" srcOrd="7" destOrd="0" presId="urn:microsoft.com/office/officeart/2005/8/layout/hProcess3"/>
    <dgm:cxn modelId="{2DBAE615-3A67-1146-BD1F-FB3CB25AD9C8}" type="presParOf" srcId="{513793B6-B12A-5242-83B4-15355065ED97}" destId="{D684BED1-AB52-1C44-B1E5-D0D34732D378}" srcOrd="8"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2000" b="1" dirty="0" smtClean="0"/>
            <a:t>Negotiation as a conflict resolution approach</a:t>
          </a:r>
          <a:endParaRPr lang="en-US" sz="2000" b="1"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10A732AF-7A2A-7A4E-8F34-653769529293}">
      <dgm:prSet phldrT="[Text]" custT="1"/>
      <dgm:spPr/>
      <dgm:t>
        <a:bodyPr/>
        <a:lstStyle/>
        <a:p>
          <a:r>
            <a:rPr lang="en-US" sz="2000" b="1" dirty="0" smtClean="0"/>
            <a:t>Notes on conflicts and disputes</a:t>
          </a:r>
          <a:endParaRPr lang="en-US" sz="2000" b="1" dirty="0"/>
        </a:p>
      </dgm:t>
    </dgm:pt>
    <dgm:pt modelId="{53D377F5-E1CE-7C42-A306-04022FF04501}" type="parTrans" cxnId="{B5AB8D25-9BC5-6C4A-A6FD-D9546E08A2EC}">
      <dgm:prSet/>
      <dgm:spPr/>
      <dgm:t>
        <a:bodyPr/>
        <a:lstStyle/>
        <a:p>
          <a:endParaRPr lang="en-US"/>
        </a:p>
      </dgm:t>
    </dgm:pt>
    <dgm:pt modelId="{B63C739B-F6E1-A744-95F8-0F33F44FD03D}" type="sibTrans" cxnId="{B5AB8D25-9BC5-6C4A-A6FD-D9546E08A2EC}">
      <dgm:prSet/>
      <dgm:spPr/>
      <dgm:t>
        <a:bodyPr/>
        <a:lstStyle/>
        <a:p>
          <a:endParaRPr lang="en-US"/>
        </a:p>
      </dgm:t>
    </dgm:pt>
    <dgm:pt modelId="{23B4B556-6555-3446-BAAE-472213B4201F}">
      <dgm:prSet phldrT="[Text]" custT="1"/>
      <dgm:spPr/>
      <dgm:t>
        <a:bodyPr/>
        <a:lstStyle/>
        <a:p>
          <a:r>
            <a:rPr lang="en-US" sz="2000" b="1" dirty="0" smtClean="0"/>
            <a:t>Preparing to negotiate: some tips</a:t>
          </a:r>
          <a:endParaRPr lang="en-US" sz="2000" b="1" dirty="0"/>
        </a:p>
      </dgm:t>
    </dgm:pt>
    <dgm:pt modelId="{24E0F92D-EAFB-164D-BFFD-0F269318FD3D}" type="parTrans" cxnId="{CABE8154-E9D2-9141-A1AD-5526509265E3}">
      <dgm:prSet/>
      <dgm:spPr/>
      <dgm:t>
        <a:bodyPr/>
        <a:lstStyle/>
        <a:p>
          <a:endParaRPr lang="en-US"/>
        </a:p>
      </dgm:t>
    </dgm:pt>
    <dgm:pt modelId="{8D5035A3-0E6E-CD4E-8748-403AE73A51E1}" type="sibTrans" cxnId="{CABE8154-E9D2-9141-A1AD-5526509265E3}">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3">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8F3EE540-DA94-FB4E-B5B2-6B40DE50CD35}" type="pres">
      <dgm:prSet presAssocID="{E4249C98-E8BA-2C40-907D-515618ACD784}" presName="space" presStyleCnt="0"/>
      <dgm:spPr/>
    </dgm:pt>
    <dgm:pt modelId="{EA35EC60-7793-B343-85AD-010A87FEB5B0}" type="pres">
      <dgm:prSet presAssocID="{10A732AF-7A2A-7A4E-8F34-653769529293}" presName="linV" presStyleCnt="0"/>
      <dgm:spPr/>
    </dgm:pt>
    <dgm:pt modelId="{F6BC1A16-C1B1-7843-B28A-EAE1851BD0F4}" type="pres">
      <dgm:prSet presAssocID="{10A732AF-7A2A-7A4E-8F34-653769529293}" presName="spVertical1" presStyleCnt="0"/>
      <dgm:spPr/>
    </dgm:pt>
    <dgm:pt modelId="{2BA56CA4-2A36-4C4B-8EE2-85B29FE6946B}" type="pres">
      <dgm:prSet presAssocID="{10A732AF-7A2A-7A4E-8F34-653769529293}" presName="parTx" presStyleLbl="revTx" presStyleIdx="1" presStyleCnt="3">
        <dgm:presLayoutVars>
          <dgm:chMax val="0"/>
          <dgm:chPref val="0"/>
          <dgm:bulletEnabled val="1"/>
        </dgm:presLayoutVars>
      </dgm:prSet>
      <dgm:spPr/>
      <dgm:t>
        <a:bodyPr/>
        <a:lstStyle/>
        <a:p>
          <a:endParaRPr lang="en-US"/>
        </a:p>
      </dgm:t>
    </dgm:pt>
    <dgm:pt modelId="{F8A9F2C7-C397-C041-8294-3FB1548BFBBC}" type="pres">
      <dgm:prSet presAssocID="{10A732AF-7A2A-7A4E-8F34-653769529293}" presName="spVertical2" presStyleCnt="0"/>
      <dgm:spPr/>
    </dgm:pt>
    <dgm:pt modelId="{942206E2-48DF-6040-BF03-AEE9860D1834}" type="pres">
      <dgm:prSet presAssocID="{10A732AF-7A2A-7A4E-8F34-653769529293}" presName="spVertical3" presStyleCnt="0"/>
      <dgm:spPr/>
    </dgm:pt>
    <dgm:pt modelId="{EA8BAEBD-F56C-7040-B14A-E80B5E04EAFE}" type="pres">
      <dgm:prSet presAssocID="{B63C739B-F6E1-A744-95F8-0F33F44FD03D}" presName="space" presStyleCnt="0"/>
      <dgm:spPr/>
    </dgm:pt>
    <dgm:pt modelId="{010E1765-F235-0748-AB15-FC4E2EEF170F}" type="pres">
      <dgm:prSet presAssocID="{23B4B556-6555-3446-BAAE-472213B4201F}" presName="linV" presStyleCnt="0"/>
      <dgm:spPr/>
    </dgm:pt>
    <dgm:pt modelId="{03FF2E19-FC57-B443-A325-EF47E85F15C3}" type="pres">
      <dgm:prSet presAssocID="{23B4B556-6555-3446-BAAE-472213B4201F}" presName="spVertical1" presStyleCnt="0"/>
      <dgm:spPr/>
    </dgm:pt>
    <dgm:pt modelId="{97D761CD-84CE-C744-A294-3625DAF39F69}" type="pres">
      <dgm:prSet presAssocID="{23B4B556-6555-3446-BAAE-472213B4201F}" presName="parTx" presStyleLbl="revTx" presStyleIdx="2" presStyleCnt="3">
        <dgm:presLayoutVars>
          <dgm:chMax val="0"/>
          <dgm:chPref val="0"/>
          <dgm:bulletEnabled val="1"/>
        </dgm:presLayoutVars>
      </dgm:prSet>
      <dgm:spPr/>
      <dgm:t>
        <a:bodyPr/>
        <a:lstStyle/>
        <a:p>
          <a:endParaRPr lang="en-US"/>
        </a:p>
      </dgm:t>
    </dgm:pt>
    <dgm:pt modelId="{30E36C7A-15E0-A94D-9746-A0C37E48090C}" type="pres">
      <dgm:prSet presAssocID="{23B4B556-6555-3446-BAAE-472213B4201F}" presName="spVertical2" presStyleCnt="0"/>
      <dgm:spPr/>
    </dgm:pt>
    <dgm:pt modelId="{8C6FAE03-2C40-8D4A-9291-9F5743525A38}" type="pres">
      <dgm:prSet presAssocID="{23B4B556-6555-3446-BAAE-472213B4201F}"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dgm:spPr/>
    </dgm:pt>
  </dgm:ptLst>
  <dgm:cxnLst>
    <dgm:cxn modelId="{CABE8154-E9D2-9141-A1AD-5526509265E3}" srcId="{566D01EC-C8C9-6844-AEDA-AAB1DC6C2DF0}" destId="{23B4B556-6555-3446-BAAE-472213B4201F}" srcOrd="2" destOrd="0" parTransId="{24E0F92D-EAFB-164D-BFFD-0F269318FD3D}" sibTransId="{8D5035A3-0E6E-CD4E-8748-403AE73A51E1}"/>
    <dgm:cxn modelId="{CAE02172-1755-6D4E-B600-C382B0C1E4BD}" type="presOf" srcId="{43B232FD-8B68-EA4D-B531-653C28D1CEB8}" destId="{2329BFC1-569D-7F4F-8B68-147E0C6B023B}" srcOrd="0" destOrd="0" presId="urn:microsoft.com/office/officeart/2005/8/layout/hProcess3"/>
    <dgm:cxn modelId="{B5AB8D25-9BC5-6C4A-A6FD-D9546E08A2EC}" srcId="{566D01EC-C8C9-6844-AEDA-AAB1DC6C2DF0}" destId="{10A732AF-7A2A-7A4E-8F34-653769529293}" srcOrd="1" destOrd="0" parTransId="{53D377F5-E1CE-7C42-A306-04022FF04501}" sibTransId="{B63C739B-F6E1-A744-95F8-0F33F44FD03D}"/>
    <dgm:cxn modelId="{5A7F94EB-B461-4749-A6BE-D8A0EAD2508B}" type="presOf" srcId="{10A732AF-7A2A-7A4E-8F34-653769529293}" destId="{2BA56CA4-2A36-4C4B-8EE2-85B29FE6946B}" srcOrd="0" destOrd="0" presId="urn:microsoft.com/office/officeart/2005/8/layout/hProcess3"/>
    <dgm:cxn modelId="{8C9D7920-3A8E-024C-881A-E388124993EA}" srcId="{566D01EC-C8C9-6844-AEDA-AAB1DC6C2DF0}" destId="{43B232FD-8B68-EA4D-B531-653C28D1CEB8}" srcOrd="0" destOrd="0" parTransId="{B6F7EAF0-770C-444E-B495-E243417870AE}" sibTransId="{E4249C98-E8BA-2C40-907D-515618ACD784}"/>
    <dgm:cxn modelId="{9827CED6-6DEF-9A4A-AF19-D59E0DB5AFBA}" type="presOf" srcId="{23B4B556-6555-3446-BAAE-472213B4201F}" destId="{97D761CD-84CE-C744-A294-3625DAF39F69}" srcOrd="0" destOrd="0" presId="urn:microsoft.com/office/officeart/2005/8/layout/hProcess3"/>
    <dgm:cxn modelId="{C17BC849-3A3C-754B-8952-66026096FDA3}" type="presOf" srcId="{566D01EC-C8C9-6844-AEDA-AAB1DC6C2DF0}" destId="{B9900A09-0664-474B-AF04-781EB7943ED1}" srcOrd="0" destOrd="0" presId="urn:microsoft.com/office/officeart/2005/8/layout/hProcess3"/>
    <dgm:cxn modelId="{49EED544-C652-8844-97EE-5F65B012F1B2}" type="presParOf" srcId="{B9900A09-0664-474B-AF04-781EB7943ED1}" destId="{D824F7CD-B068-4A4C-AF7A-9FE663AE7111}" srcOrd="0" destOrd="0" presId="urn:microsoft.com/office/officeart/2005/8/layout/hProcess3"/>
    <dgm:cxn modelId="{BC51D79E-4275-804D-AC35-73F38AE66933}" type="presParOf" srcId="{B9900A09-0664-474B-AF04-781EB7943ED1}" destId="{513793B6-B12A-5242-83B4-15355065ED97}" srcOrd="1" destOrd="0" presId="urn:microsoft.com/office/officeart/2005/8/layout/hProcess3"/>
    <dgm:cxn modelId="{0B201B40-BA4D-E743-BA8A-55C1D7F3C0F0}" type="presParOf" srcId="{513793B6-B12A-5242-83B4-15355065ED97}" destId="{6E59456E-FC3A-0349-89F1-126270FFCB32}" srcOrd="0" destOrd="0" presId="urn:microsoft.com/office/officeart/2005/8/layout/hProcess3"/>
    <dgm:cxn modelId="{C0AE708B-1EE3-7F46-AFE1-8EACA3775EBD}" type="presParOf" srcId="{513793B6-B12A-5242-83B4-15355065ED97}" destId="{19D24FAD-9829-CA47-82A8-79F0141B3771}" srcOrd="1" destOrd="0" presId="urn:microsoft.com/office/officeart/2005/8/layout/hProcess3"/>
    <dgm:cxn modelId="{B8608C2C-5CF8-E043-877A-2239B413D69D}" type="presParOf" srcId="{19D24FAD-9829-CA47-82A8-79F0141B3771}" destId="{40763A19-441D-F948-A6B8-96C8F6D83B42}" srcOrd="0" destOrd="0" presId="urn:microsoft.com/office/officeart/2005/8/layout/hProcess3"/>
    <dgm:cxn modelId="{D145D826-05AE-EE4B-8BF0-B6D5B266FBF5}" type="presParOf" srcId="{19D24FAD-9829-CA47-82A8-79F0141B3771}" destId="{2329BFC1-569D-7F4F-8B68-147E0C6B023B}" srcOrd="1" destOrd="0" presId="urn:microsoft.com/office/officeart/2005/8/layout/hProcess3"/>
    <dgm:cxn modelId="{25AB0C6D-E677-914B-8710-555220C62AAE}" type="presParOf" srcId="{19D24FAD-9829-CA47-82A8-79F0141B3771}" destId="{1110B41C-7B72-6945-9BB5-2F27513234EB}" srcOrd="2" destOrd="0" presId="urn:microsoft.com/office/officeart/2005/8/layout/hProcess3"/>
    <dgm:cxn modelId="{5DB5FC0B-417F-2241-B87B-FAE9844CFF9A}" type="presParOf" srcId="{19D24FAD-9829-CA47-82A8-79F0141B3771}" destId="{ADB088AB-8CC3-A84A-8555-BCFC65008E5D}" srcOrd="3" destOrd="0" presId="urn:microsoft.com/office/officeart/2005/8/layout/hProcess3"/>
    <dgm:cxn modelId="{0A05CD36-186D-144F-BEBF-88776ED1C1D3}" type="presParOf" srcId="{513793B6-B12A-5242-83B4-15355065ED97}" destId="{8F3EE540-DA94-FB4E-B5B2-6B40DE50CD35}" srcOrd="2" destOrd="0" presId="urn:microsoft.com/office/officeart/2005/8/layout/hProcess3"/>
    <dgm:cxn modelId="{9D78AAC2-7AFA-C74A-851B-0A1BF473AD7A}" type="presParOf" srcId="{513793B6-B12A-5242-83B4-15355065ED97}" destId="{EA35EC60-7793-B343-85AD-010A87FEB5B0}" srcOrd="3" destOrd="0" presId="urn:microsoft.com/office/officeart/2005/8/layout/hProcess3"/>
    <dgm:cxn modelId="{922D3020-1559-DC47-91D8-5ABEE6F96F7C}" type="presParOf" srcId="{EA35EC60-7793-B343-85AD-010A87FEB5B0}" destId="{F6BC1A16-C1B1-7843-B28A-EAE1851BD0F4}" srcOrd="0" destOrd="0" presId="urn:microsoft.com/office/officeart/2005/8/layout/hProcess3"/>
    <dgm:cxn modelId="{BCE29368-D429-5F4E-82AB-DD4EAB220A7B}" type="presParOf" srcId="{EA35EC60-7793-B343-85AD-010A87FEB5B0}" destId="{2BA56CA4-2A36-4C4B-8EE2-85B29FE6946B}" srcOrd="1" destOrd="0" presId="urn:microsoft.com/office/officeart/2005/8/layout/hProcess3"/>
    <dgm:cxn modelId="{74A73B14-5735-5B46-97E8-5D0DD1E9AD3A}" type="presParOf" srcId="{EA35EC60-7793-B343-85AD-010A87FEB5B0}" destId="{F8A9F2C7-C397-C041-8294-3FB1548BFBBC}" srcOrd="2" destOrd="0" presId="urn:microsoft.com/office/officeart/2005/8/layout/hProcess3"/>
    <dgm:cxn modelId="{3854C8AA-1F90-F545-99FF-71C4E637CA3E}" type="presParOf" srcId="{EA35EC60-7793-B343-85AD-010A87FEB5B0}" destId="{942206E2-48DF-6040-BF03-AEE9860D1834}" srcOrd="3" destOrd="0" presId="urn:microsoft.com/office/officeart/2005/8/layout/hProcess3"/>
    <dgm:cxn modelId="{ACDDA846-D6E2-F247-BB9D-0180E446FFBE}" type="presParOf" srcId="{513793B6-B12A-5242-83B4-15355065ED97}" destId="{EA8BAEBD-F56C-7040-B14A-E80B5E04EAFE}" srcOrd="4" destOrd="0" presId="urn:microsoft.com/office/officeart/2005/8/layout/hProcess3"/>
    <dgm:cxn modelId="{162EA7AC-C210-4F47-AEF7-F17CC2B1C7AD}" type="presParOf" srcId="{513793B6-B12A-5242-83B4-15355065ED97}" destId="{010E1765-F235-0748-AB15-FC4E2EEF170F}" srcOrd="5" destOrd="0" presId="urn:microsoft.com/office/officeart/2005/8/layout/hProcess3"/>
    <dgm:cxn modelId="{88492BE6-5FF5-2A48-B070-EF2FB164F524}" type="presParOf" srcId="{010E1765-F235-0748-AB15-FC4E2EEF170F}" destId="{03FF2E19-FC57-B443-A325-EF47E85F15C3}" srcOrd="0" destOrd="0" presId="urn:microsoft.com/office/officeart/2005/8/layout/hProcess3"/>
    <dgm:cxn modelId="{F795FA30-621B-FD4F-B127-9CDDF4654CD7}" type="presParOf" srcId="{010E1765-F235-0748-AB15-FC4E2EEF170F}" destId="{97D761CD-84CE-C744-A294-3625DAF39F69}" srcOrd="1" destOrd="0" presId="urn:microsoft.com/office/officeart/2005/8/layout/hProcess3"/>
    <dgm:cxn modelId="{80A2D41F-A0A4-9B44-8148-7801F63AAF70}" type="presParOf" srcId="{010E1765-F235-0748-AB15-FC4E2EEF170F}" destId="{30E36C7A-15E0-A94D-9746-A0C37E48090C}" srcOrd="2" destOrd="0" presId="urn:microsoft.com/office/officeart/2005/8/layout/hProcess3"/>
    <dgm:cxn modelId="{5FA3D8E4-A976-7440-9301-56A04F4668D0}" type="presParOf" srcId="{010E1765-F235-0748-AB15-FC4E2EEF170F}" destId="{8C6FAE03-2C40-8D4A-9291-9F5743525A38}" srcOrd="3" destOrd="0" presId="urn:microsoft.com/office/officeart/2005/8/layout/hProcess3"/>
    <dgm:cxn modelId="{7CF3356C-68AE-DC4E-B539-9E8982501803}" type="presParOf" srcId="{513793B6-B12A-5242-83B4-15355065ED97}" destId="{690CE776-E98A-2648-BB85-9622FC6D08A7}" srcOrd="6" destOrd="0" presId="urn:microsoft.com/office/officeart/2005/8/layout/hProcess3"/>
    <dgm:cxn modelId="{3C10BDB8-9838-B942-880C-C146935575AE}" type="presParOf" srcId="{513793B6-B12A-5242-83B4-15355065ED97}" destId="{04A7BA1E-C344-B24C-B506-E2D2962421E4}" srcOrd="7" destOrd="0" presId="urn:microsoft.com/office/officeart/2005/8/layout/hProcess3"/>
    <dgm:cxn modelId="{923AC65F-CCC9-234F-8B78-0858DE7487B9}" type="presParOf" srcId="{513793B6-B12A-5242-83B4-15355065ED97}" destId="{D684BED1-AB52-1C44-B1E5-D0D34732D378}" srcOrd="8"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2000" b="1" dirty="0" smtClean="0"/>
            <a:t>Know your negotiating goals</a:t>
          </a:r>
          <a:endParaRPr lang="en-US" sz="2000" b="1"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10A732AF-7A2A-7A4E-8F34-653769529293}">
      <dgm:prSet phldrT="[Text]" custT="1"/>
      <dgm:spPr/>
      <dgm:t>
        <a:bodyPr/>
        <a:lstStyle/>
        <a:p>
          <a:r>
            <a:rPr lang="en-US" sz="2000" b="1" dirty="0" smtClean="0"/>
            <a:t>Complete the SWOT</a:t>
          </a:r>
          <a:endParaRPr lang="en-US" sz="2000" b="1" dirty="0"/>
        </a:p>
      </dgm:t>
    </dgm:pt>
    <dgm:pt modelId="{53D377F5-E1CE-7C42-A306-04022FF04501}" type="parTrans" cxnId="{B5AB8D25-9BC5-6C4A-A6FD-D9546E08A2EC}">
      <dgm:prSet/>
      <dgm:spPr/>
      <dgm:t>
        <a:bodyPr/>
        <a:lstStyle/>
        <a:p>
          <a:endParaRPr lang="en-US"/>
        </a:p>
      </dgm:t>
    </dgm:pt>
    <dgm:pt modelId="{B63C739B-F6E1-A744-95F8-0F33F44FD03D}" type="sibTrans" cxnId="{B5AB8D25-9BC5-6C4A-A6FD-D9546E08A2EC}">
      <dgm:prSet/>
      <dgm:spPr/>
      <dgm:t>
        <a:bodyPr/>
        <a:lstStyle/>
        <a:p>
          <a:endParaRPr lang="en-US"/>
        </a:p>
      </dgm:t>
    </dgm:pt>
    <dgm:pt modelId="{23B4B556-6555-3446-BAAE-472213B4201F}">
      <dgm:prSet phldrT="[Text]" custT="1"/>
      <dgm:spPr/>
      <dgm:t>
        <a:bodyPr/>
        <a:lstStyle/>
        <a:p>
          <a:endParaRPr lang="en-US" sz="2000" b="1" dirty="0"/>
        </a:p>
      </dgm:t>
    </dgm:pt>
    <dgm:pt modelId="{24E0F92D-EAFB-164D-BFFD-0F269318FD3D}" type="parTrans" cxnId="{CABE8154-E9D2-9141-A1AD-5526509265E3}">
      <dgm:prSet/>
      <dgm:spPr/>
      <dgm:t>
        <a:bodyPr/>
        <a:lstStyle/>
        <a:p>
          <a:endParaRPr lang="en-US"/>
        </a:p>
      </dgm:t>
    </dgm:pt>
    <dgm:pt modelId="{8D5035A3-0E6E-CD4E-8748-403AE73A51E1}" type="sibTrans" cxnId="{CABE8154-E9D2-9141-A1AD-5526509265E3}">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3">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8F3EE540-DA94-FB4E-B5B2-6B40DE50CD35}" type="pres">
      <dgm:prSet presAssocID="{E4249C98-E8BA-2C40-907D-515618ACD784}" presName="space" presStyleCnt="0"/>
      <dgm:spPr/>
    </dgm:pt>
    <dgm:pt modelId="{EA35EC60-7793-B343-85AD-010A87FEB5B0}" type="pres">
      <dgm:prSet presAssocID="{10A732AF-7A2A-7A4E-8F34-653769529293}" presName="linV" presStyleCnt="0"/>
      <dgm:spPr/>
    </dgm:pt>
    <dgm:pt modelId="{F6BC1A16-C1B1-7843-B28A-EAE1851BD0F4}" type="pres">
      <dgm:prSet presAssocID="{10A732AF-7A2A-7A4E-8F34-653769529293}" presName="spVertical1" presStyleCnt="0"/>
      <dgm:spPr/>
    </dgm:pt>
    <dgm:pt modelId="{2BA56CA4-2A36-4C4B-8EE2-85B29FE6946B}" type="pres">
      <dgm:prSet presAssocID="{10A732AF-7A2A-7A4E-8F34-653769529293}" presName="parTx" presStyleLbl="revTx" presStyleIdx="1" presStyleCnt="3">
        <dgm:presLayoutVars>
          <dgm:chMax val="0"/>
          <dgm:chPref val="0"/>
          <dgm:bulletEnabled val="1"/>
        </dgm:presLayoutVars>
      </dgm:prSet>
      <dgm:spPr/>
      <dgm:t>
        <a:bodyPr/>
        <a:lstStyle/>
        <a:p>
          <a:endParaRPr lang="en-US"/>
        </a:p>
      </dgm:t>
    </dgm:pt>
    <dgm:pt modelId="{F8A9F2C7-C397-C041-8294-3FB1548BFBBC}" type="pres">
      <dgm:prSet presAssocID="{10A732AF-7A2A-7A4E-8F34-653769529293}" presName="spVertical2" presStyleCnt="0"/>
      <dgm:spPr/>
    </dgm:pt>
    <dgm:pt modelId="{942206E2-48DF-6040-BF03-AEE9860D1834}" type="pres">
      <dgm:prSet presAssocID="{10A732AF-7A2A-7A4E-8F34-653769529293}" presName="spVertical3" presStyleCnt="0"/>
      <dgm:spPr/>
    </dgm:pt>
    <dgm:pt modelId="{EA8BAEBD-F56C-7040-B14A-E80B5E04EAFE}" type="pres">
      <dgm:prSet presAssocID="{B63C739B-F6E1-A744-95F8-0F33F44FD03D}" presName="space" presStyleCnt="0"/>
      <dgm:spPr/>
    </dgm:pt>
    <dgm:pt modelId="{010E1765-F235-0748-AB15-FC4E2EEF170F}" type="pres">
      <dgm:prSet presAssocID="{23B4B556-6555-3446-BAAE-472213B4201F}" presName="linV" presStyleCnt="0"/>
      <dgm:spPr/>
    </dgm:pt>
    <dgm:pt modelId="{03FF2E19-FC57-B443-A325-EF47E85F15C3}" type="pres">
      <dgm:prSet presAssocID="{23B4B556-6555-3446-BAAE-472213B4201F}" presName="spVertical1" presStyleCnt="0"/>
      <dgm:spPr/>
    </dgm:pt>
    <dgm:pt modelId="{97D761CD-84CE-C744-A294-3625DAF39F69}" type="pres">
      <dgm:prSet presAssocID="{23B4B556-6555-3446-BAAE-472213B4201F}" presName="parTx" presStyleLbl="revTx" presStyleIdx="2" presStyleCnt="3">
        <dgm:presLayoutVars>
          <dgm:chMax val="0"/>
          <dgm:chPref val="0"/>
          <dgm:bulletEnabled val="1"/>
        </dgm:presLayoutVars>
      </dgm:prSet>
      <dgm:spPr/>
      <dgm:t>
        <a:bodyPr/>
        <a:lstStyle/>
        <a:p>
          <a:endParaRPr lang="en-US"/>
        </a:p>
      </dgm:t>
    </dgm:pt>
    <dgm:pt modelId="{30E36C7A-15E0-A94D-9746-A0C37E48090C}" type="pres">
      <dgm:prSet presAssocID="{23B4B556-6555-3446-BAAE-472213B4201F}" presName="spVertical2" presStyleCnt="0"/>
      <dgm:spPr/>
    </dgm:pt>
    <dgm:pt modelId="{8C6FAE03-2C40-8D4A-9291-9F5743525A38}" type="pres">
      <dgm:prSet presAssocID="{23B4B556-6555-3446-BAAE-472213B4201F}"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dgm:spPr/>
    </dgm:pt>
  </dgm:ptLst>
  <dgm:cxnLst>
    <dgm:cxn modelId="{CABE8154-E9D2-9141-A1AD-5526509265E3}" srcId="{566D01EC-C8C9-6844-AEDA-AAB1DC6C2DF0}" destId="{23B4B556-6555-3446-BAAE-472213B4201F}" srcOrd="2" destOrd="0" parTransId="{24E0F92D-EAFB-164D-BFFD-0F269318FD3D}" sibTransId="{8D5035A3-0E6E-CD4E-8748-403AE73A51E1}"/>
    <dgm:cxn modelId="{2556AC7F-F502-1D41-B6E6-A5C6B0B32FDE}" type="presOf" srcId="{566D01EC-C8C9-6844-AEDA-AAB1DC6C2DF0}" destId="{B9900A09-0664-474B-AF04-781EB7943ED1}" srcOrd="0" destOrd="0" presId="urn:microsoft.com/office/officeart/2005/8/layout/hProcess3"/>
    <dgm:cxn modelId="{B5AB8D25-9BC5-6C4A-A6FD-D9546E08A2EC}" srcId="{566D01EC-C8C9-6844-AEDA-AAB1DC6C2DF0}" destId="{10A732AF-7A2A-7A4E-8F34-653769529293}" srcOrd="1" destOrd="0" parTransId="{53D377F5-E1CE-7C42-A306-04022FF04501}" sibTransId="{B63C739B-F6E1-A744-95F8-0F33F44FD03D}"/>
    <dgm:cxn modelId="{8C9D7920-3A8E-024C-881A-E388124993EA}" srcId="{566D01EC-C8C9-6844-AEDA-AAB1DC6C2DF0}" destId="{43B232FD-8B68-EA4D-B531-653C28D1CEB8}" srcOrd="0" destOrd="0" parTransId="{B6F7EAF0-770C-444E-B495-E243417870AE}" sibTransId="{E4249C98-E8BA-2C40-907D-515618ACD784}"/>
    <dgm:cxn modelId="{B4AE1907-A45A-9648-A141-7EAF24DA0609}" type="presOf" srcId="{10A732AF-7A2A-7A4E-8F34-653769529293}" destId="{2BA56CA4-2A36-4C4B-8EE2-85B29FE6946B}" srcOrd="0" destOrd="0" presId="urn:microsoft.com/office/officeart/2005/8/layout/hProcess3"/>
    <dgm:cxn modelId="{0B9F5E39-A85F-CA4D-94B4-EDF88FC882ED}" type="presOf" srcId="{23B4B556-6555-3446-BAAE-472213B4201F}" destId="{97D761CD-84CE-C744-A294-3625DAF39F69}" srcOrd="0" destOrd="0" presId="urn:microsoft.com/office/officeart/2005/8/layout/hProcess3"/>
    <dgm:cxn modelId="{C38FD82B-623C-4040-B0FF-FAB5845D67A9}" type="presOf" srcId="{43B232FD-8B68-EA4D-B531-653C28D1CEB8}" destId="{2329BFC1-569D-7F4F-8B68-147E0C6B023B}" srcOrd="0" destOrd="0" presId="urn:microsoft.com/office/officeart/2005/8/layout/hProcess3"/>
    <dgm:cxn modelId="{1065295D-A9C0-DB4E-87C1-612A1808645A}" type="presParOf" srcId="{B9900A09-0664-474B-AF04-781EB7943ED1}" destId="{D824F7CD-B068-4A4C-AF7A-9FE663AE7111}" srcOrd="0" destOrd="0" presId="urn:microsoft.com/office/officeart/2005/8/layout/hProcess3"/>
    <dgm:cxn modelId="{CC07A3FF-3DC7-1240-A3B2-033526F0ADAA}" type="presParOf" srcId="{B9900A09-0664-474B-AF04-781EB7943ED1}" destId="{513793B6-B12A-5242-83B4-15355065ED97}" srcOrd="1" destOrd="0" presId="urn:microsoft.com/office/officeart/2005/8/layout/hProcess3"/>
    <dgm:cxn modelId="{A50991F4-3A26-1644-8E68-9FD7BCD3A944}" type="presParOf" srcId="{513793B6-B12A-5242-83B4-15355065ED97}" destId="{6E59456E-FC3A-0349-89F1-126270FFCB32}" srcOrd="0" destOrd="0" presId="urn:microsoft.com/office/officeart/2005/8/layout/hProcess3"/>
    <dgm:cxn modelId="{430A908C-0A30-0D4E-BEEC-190A325C41B9}" type="presParOf" srcId="{513793B6-B12A-5242-83B4-15355065ED97}" destId="{19D24FAD-9829-CA47-82A8-79F0141B3771}" srcOrd="1" destOrd="0" presId="urn:microsoft.com/office/officeart/2005/8/layout/hProcess3"/>
    <dgm:cxn modelId="{88E8AAF0-14D7-5E43-8954-9D04699E77F5}" type="presParOf" srcId="{19D24FAD-9829-CA47-82A8-79F0141B3771}" destId="{40763A19-441D-F948-A6B8-96C8F6D83B42}" srcOrd="0" destOrd="0" presId="urn:microsoft.com/office/officeart/2005/8/layout/hProcess3"/>
    <dgm:cxn modelId="{C6D715D6-C567-4A48-94E1-66FD3994B1B4}" type="presParOf" srcId="{19D24FAD-9829-CA47-82A8-79F0141B3771}" destId="{2329BFC1-569D-7F4F-8B68-147E0C6B023B}" srcOrd="1" destOrd="0" presId="urn:microsoft.com/office/officeart/2005/8/layout/hProcess3"/>
    <dgm:cxn modelId="{3BAFA3F7-E423-DA44-8158-DC3A1486044A}" type="presParOf" srcId="{19D24FAD-9829-CA47-82A8-79F0141B3771}" destId="{1110B41C-7B72-6945-9BB5-2F27513234EB}" srcOrd="2" destOrd="0" presId="urn:microsoft.com/office/officeart/2005/8/layout/hProcess3"/>
    <dgm:cxn modelId="{6B55C2AB-D26A-BE47-B88D-31C379C2ED91}" type="presParOf" srcId="{19D24FAD-9829-CA47-82A8-79F0141B3771}" destId="{ADB088AB-8CC3-A84A-8555-BCFC65008E5D}" srcOrd="3" destOrd="0" presId="urn:microsoft.com/office/officeart/2005/8/layout/hProcess3"/>
    <dgm:cxn modelId="{806B9B7F-7823-F74C-8AEF-805E1F19E1C1}" type="presParOf" srcId="{513793B6-B12A-5242-83B4-15355065ED97}" destId="{8F3EE540-DA94-FB4E-B5B2-6B40DE50CD35}" srcOrd="2" destOrd="0" presId="urn:microsoft.com/office/officeart/2005/8/layout/hProcess3"/>
    <dgm:cxn modelId="{685FEC6D-2961-974C-9AAF-6AD31F205D29}" type="presParOf" srcId="{513793B6-B12A-5242-83B4-15355065ED97}" destId="{EA35EC60-7793-B343-85AD-010A87FEB5B0}" srcOrd="3" destOrd="0" presId="urn:microsoft.com/office/officeart/2005/8/layout/hProcess3"/>
    <dgm:cxn modelId="{C2D1FB66-9FA5-E048-B6E6-224A74EAC7D0}" type="presParOf" srcId="{EA35EC60-7793-B343-85AD-010A87FEB5B0}" destId="{F6BC1A16-C1B1-7843-B28A-EAE1851BD0F4}" srcOrd="0" destOrd="0" presId="urn:microsoft.com/office/officeart/2005/8/layout/hProcess3"/>
    <dgm:cxn modelId="{483906DF-9D13-C14B-B305-B457D3164535}" type="presParOf" srcId="{EA35EC60-7793-B343-85AD-010A87FEB5B0}" destId="{2BA56CA4-2A36-4C4B-8EE2-85B29FE6946B}" srcOrd="1" destOrd="0" presId="urn:microsoft.com/office/officeart/2005/8/layout/hProcess3"/>
    <dgm:cxn modelId="{3B1F7BA3-2636-FC41-84CA-0A18F98A480E}" type="presParOf" srcId="{EA35EC60-7793-B343-85AD-010A87FEB5B0}" destId="{F8A9F2C7-C397-C041-8294-3FB1548BFBBC}" srcOrd="2" destOrd="0" presId="urn:microsoft.com/office/officeart/2005/8/layout/hProcess3"/>
    <dgm:cxn modelId="{F6CBDB5B-C892-784A-82E4-372CAC1D41AC}" type="presParOf" srcId="{EA35EC60-7793-B343-85AD-010A87FEB5B0}" destId="{942206E2-48DF-6040-BF03-AEE9860D1834}" srcOrd="3" destOrd="0" presId="urn:microsoft.com/office/officeart/2005/8/layout/hProcess3"/>
    <dgm:cxn modelId="{95877F8A-A314-0842-B869-71E3152EABC3}" type="presParOf" srcId="{513793B6-B12A-5242-83B4-15355065ED97}" destId="{EA8BAEBD-F56C-7040-B14A-E80B5E04EAFE}" srcOrd="4" destOrd="0" presId="urn:microsoft.com/office/officeart/2005/8/layout/hProcess3"/>
    <dgm:cxn modelId="{DA027467-C282-8E4A-BDA3-57E4B804BB98}" type="presParOf" srcId="{513793B6-B12A-5242-83B4-15355065ED97}" destId="{010E1765-F235-0748-AB15-FC4E2EEF170F}" srcOrd="5" destOrd="0" presId="urn:microsoft.com/office/officeart/2005/8/layout/hProcess3"/>
    <dgm:cxn modelId="{8953FBC7-88F2-7E49-82BE-3DB5B32787F8}" type="presParOf" srcId="{010E1765-F235-0748-AB15-FC4E2EEF170F}" destId="{03FF2E19-FC57-B443-A325-EF47E85F15C3}" srcOrd="0" destOrd="0" presId="urn:microsoft.com/office/officeart/2005/8/layout/hProcess3"/>
    <dgm:cxn modelId="{D571C82E-DFF3-9348-999A-B7A3F431BC4A}" type="presParOf" srcId="{010E1765-F235-0748-AB15-FC4E2EEF170F}" destId="{97D761CD-84CE-C744-A294-3625DAF39F69}" srcOrd="1" destOrd="0" presId="urn:microsoft.com/office/officeart/2005/8/layout/hProcess3"/>
    <dgm:cxn modelId="{AABC07E3-5903-0341-87E9-171AE6213A19}" type="presParOf" srcId="{010E1765-F235-0748-AB15-FC4E2EEF170F}" destId="{30E36C7A-15E0-A94D-9746-A0C37E48090C}" srcOrd="2" destOrd="0" presId="urn:microsoft.com/office/officeart/2005/8/layout/hProcess3"/>
    <dgm:cxn modelId="{317D6E99-CEA0-F54B-BA71-92B76A880AF7}" type="presParOf" srcId="{010E1765-F235-0748-AB15-FC4E2EEF170F}" destId="{8C6FAE03-2C40-8D4A-9291-9F5743525A38}" srcOrd="3" destOrd="0" presId="urn:microsoft.com/office/officeart/2005/8/layout/hProcess3"/>
    <dgm:cxn modelId="{66236B21-22BE-9949-AF24-07E7F0771A8D}" type="presParOf" srcId="{513793B6-B12A-5242-83B4-15355065ED97}" destId="{690CE776-E98A-2648-BB85-9622FC6D08A7}" srcOrd="6" destOrd="0" presId="urn:microsoft.com/office/officeart/2005/8/layout/hProcess3"/>
    <dgm:cxn modelId="{2CE75CC4-8D70-3841-A228-3FD7BC2A204F}" type="presParOf" srcId="{513793B6-B12A-5242-83B4-15355065ED97}" destId="{04A7BA1E-C344-B24C-B506-E2D2962421E4}" srcOrd="7" destOrd="0" presId="urn:microsoft.com/office/officeart/2005/8/layout/hProcess3"/>
    <dgm:cxn modelId="{8E967308-1E12-0C41-872F-ED13B44CC5AB}" type="presParOf" srcId="{513793B6-B12A-5242-83B4-15355065ED97}" destId="{D684BED1-AB52-1C44-B1E5-D0D34732D378}" srcOrd="8"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r>
              <a:rPr lang="en-US" smtClean="0"/>
              <a:t>Capacity Building Workshop on Promoting Collective Bargaining and Social Dialogue at the Enterprise Level</a:t>
            </a: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r>
              <a:rPr lang="en-US" smtClean="0"/>
              <a:t>28-30 September 2015</a:t>
            </a:r>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A1CBFEB4-09F8-4A44-81E2-AE749B20921F}" type="slidenum">
              <a:rPr lang="en-US" smtClean="0"/>
              <a:t>‹#›</a:t>
            </a:fld>
            <a:endParaRPr lang="en-US"/>
          </a:p>
        </p:txBody>
      </p:sp>
    </p:spTree>
    <p:extLst>
      <p:ext uri="{BB962C8B-B14F-4D97-AF65-F5344CB8AC3E}">
        <p14:creationId xmlns:p14="http://schemas.microsoft.com/office/powerpoint/2010/main" val="365288450"/>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r>
              <a:rPr lang="en-US" smtClean="0"/>
              <a:t>Capacity Building Workshop on Promoting Collective Bargaining and Social Dialogue at the Enterprise Level</a:t>
            </a:r>
            <a:endParaRPr lang="en-US"/>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r>
              <a:rPr lang="en-US" smtClean="0"/>
              <a:t>28-30 September 2015</a:t>
            </a:r>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BCF9B51C-0E74-D945-8638-3D02B2EB9295}" type="slidenum">
              <a:rPr lang="en-US" smtClean="0"/>
              <a:pPr/>
              <a:t>‹#›</a:t>
            </a:fld>
            <a:endParaRPr lang="en-US"/>
          </a:p>
        </p:txBody>
      </p:sp>
    </p:spTree>
    <p:extLst>
      <p:ext uri="{BB962C8B-B14F-4D97-AF65-F5344CB8AC3E}">
        <p14:creationId xmlns:p14="http://schemas.microsoft.com/office/powerpoint/2010/main" val="282833817"/>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F9B51C-0E74-D945-8638-3D02B2EB9295}" type="slidenum">
              <a:rPr lang="en-US" smtClean="0"/>
              <a:pPr/>
              <a:t>1</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1291004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 The Ministry shall help promote and gradually develop, with the agreement of labor organizations and employers, labor-management cooperation programs at appropriate levels of the enterprise based on the shared responsibility and mutual respect in order to ensure industrial peace and improvement in productivity, working conditions and the quality of working life. </a:t>
            </a:r>
            <a:r>
              <a:rPr lang="en-US" sz="1200" i="1" kern="1200" dirty="0" smtClean="0">
                <a:solidFill>
                  <a:schemeClr val="tx1"/>
                </a:solidFill>
                <a:effectLst/>
                <a:latin typeface="+mn-lt"/>
                <a:ea typeface="+mn-ea"/>
                <a:cs typeface="+mn-cs"/>
              </a:rPr>
              <a:t>(Incorporated by Batas </a:t>
            </a:r>
            <a:r>
              <a:rPr lang="en-US" sz="1200" i="1" kern="1200" dirty="0" err="1" smtClean="0">
                <a:solidFill>
                  <a:schemeClr val="tx1"/>
                </a:solidFill>
                <a:effectLst/>
                <a:latin typeface="+mn-lt"/>
                <a:ea typeface="+mn-ea"/>
                <a:cs typeface="+mn-cs"/>
              </a:rPr>
              <a:t>Pambansa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Bilang</a:t>
            </a:r>
            <a:r>
              <a:rPr lang="en-US" sz="1200" i="1" kern="1200" dirty="0" smtClean="0">
                <a:solidFill>
                  <a:schemeClr val="tx1"/>
                </a:solidFill>
                <a:effectLst/>
                <a:latin typeface="+mn-lt"/>
                <a:ea typeface="+mn-ea"/>
                <a:cs typeface="+mn-cs"/>
              </a:rPr>
              <a:t> 130, August 21, 1981). </a:t>
            </a:r>
            <a:r>
              <a:rPr lang="en-US" sz="1200" kern="1200" dirty="0" err="1" smtClean="0">
                <a:solidFill>
                  <a:schemeClr val="tx1"/>
                </a:solidFill>
                <a:effectLst/>
                <a:latin typeface="+mn-lt"/>
                <a:ea typeface="+mn-ea"/>
                <a:cs typeface="+mn-cs"/>
              </a:rPr>
              <a:t>chanroblespublishingcompany</a:t>
            </a:r>
            <a:r>
              <a:rPr lang="en-US" sz="1200" kern="1200" dirty="0" smtClean="0">
                <a:solidFill>
                  <a:schemeClr val="tx1"/>
                </a:solidFill>
                <a:effectLst/>
                <a:latin typeface="+mn-lt"/>
                <a:ea typeface="+mn-ea"/>
                <a:cs typeface="+mn-cs"/>
              </a:rPr>
              <a:t> </a:t>
            </a:r>
            <a:endParaRPr lang="en-US" dirty="0" smtClean="0"/>
          </a:p>
          <a:p>
            <a:r>
              <a:rPr lang="en-US" sz="1200" b="1" kern="1200" dirty="0" smtClean="0">
                <a:solidFill>
                  <a:schemeClr val="tx1"/>
                </a:solidFill>
                <a:effectLst/>
                <a:latin typeface="+mn-lt"/>
                <a:ea typeface="+mn-ea"/>
                <a:cs typeface="+mn-cs"/>
              </a:rPr>
              <a:t>(h) In establishments where no legitimate labor organization exists, labor-management committees may be formed voluntarily by workers and employers </a:t>
            </a:r>
            <a:endParaRPr lang="en-US" dirty="0" smtClean="0"/>
          </a:p>
          <a:p>
            <a:r>
              <a:rPr lang="en-US" sz="1200" kern="1200" dirty="0" smtClean="0">
                <a:solidFill>
                  <a:schemeClr val="tx1"/>
                </a:solidFill>
                <a:effectLst/>
                <a:latin typeface="+mn-lt"/>
                <a:ea typeface="+mn-ea"/>
                <a:cs typeface="+mn-cs"/>
              </a:rPr>
              <a:t>162 </a:t>
            </a:r>
            <a:endParaRPr lang="en-US" dirty="0" smtClean="0"/>
          </a:p>
          <a:p>
            <a:r>
              <a:rPr lang="en-US" sz="1200" b="1" kern="1200" dirty="0" smtClean="0">
                <a:solidFill>
                  <a:schemeClr val="tx1"/>
                </a:solidFill>
                <a:effectLst/>
                <a:latin typeface="+mn-lt"/>
                <a:ea typeface="+mn-ea"/>
                <a:cs typeface="+mn-cs"/>
              </a:rPr>
              <a:t>PRESIDENTIAL DECREE No. 442 THE LABOR CODE OF THE PHILIPPINES </a:t>
            </a:r>
            <a:endParaRPr lang="en-US" dirty="0" smtClean="0"/>
          </a:p>
          <a:p>
            <a:r>
              <a:rPr lang="en-US" sz="1200" b="1" kern="1200" dirty="0" smtClean="0">
                <a:solidFill>
                  <a:schemeClr val="tx1"/>
                </a:solidFill>
                <a:effectLst/>
                <a:latin typeface="+mn-lt"/>
                <a:ea typeface="+mn-ea"/>
                <a:cs typeface="+mn-cs"/>
              </a:rPr>
              <a:t>for the purpose of promoting industrial peace. The Department of Labor and Employment shall endeavor to enlighten and educate the workers and employers on their rights and responsibilities through labor education with emphasis on the policy thrusts of this Code. </a:t>
            </a:r>
            <a:r>
              <a:rPr lang="en-US" sz="1200" i="1" kern="1200" dirty="0" smtClean="0">
                <a:solidFill>
                  <a:schemeClr val="tx1"/>
                </a:solidFill>
                <a:effectLst/>
                <a:latin typeface="+mn-lt"/>
                <a:ea typeface="+mn-ea"/>
                <a:cs typeface="+mn-cs"/>
              </a:rPr>
              <a:t>(As amended by Section 33, Republic Act No. 6715, March 21, 1989). </a:t>
            </a:r>
            <a:endParaRPr lang="en-US" dirty="0" smtClean="0"/>
          </a:p>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17</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 The Ministry shall help promote and gradually develop, with the agreement of labor organizations and employers, labor-management cooperation programs at appropriate levels of the enterprise based on the shared responsibility and mutual respect in order to ensure industrial peace and improvement in productivity, working conditions and the quality of working life. </a:t>
            </a:r>
            <a:r>
              <a:rPr lang="en-US" sz="1200" i="1" kern="1200" dirty="0" smtClean="0">
                <a:solidFill>
                  <a:schemeClr val="tx1"/>
                </a:solidFill>
                <a:effectLst/>
                <a:latin typeface="+mn-lt"/>
                <a:ea typeface="+mn-ea"/>
                <a:cs typeface="+mn-cs"/>
              </a:rPr>
              <a:t>(Incorporated by Batas </a:t>
            </a:r>
            <a:r>
              <a:rPr lang="en-US" sz="1200" i="1" kern="1200" dirty="0" err="1" smtClean="0">
                <a:solidFill>
                  <a:schemeClr val="tx1"/>
                </a:solidFill>
                <a:effectLst/>
                <a:latin typeface="+mn-lt"/>
                <a:ea typeface="+mn-ea"/>
                <a:cs typeface="+mn-cs"/>
              </a:rPr>
              <a:t>Pambansa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Bilang</a:t>
            </a:r>
            <a:r>
              <a:rPr lang="en-US" sz="1200" i="1" kern="1200" dirty="0" smtClean="0">
                <a:solidFill>
                  <a:schemeClr val="tx1"/>
                </a:solidFill>
                <a:effectLst/>
                <a:latin typeface="+mn-lt"/>
                <a:ea typeface="+mn-ea"/>
                <a:cs typeface="+mn-cs"/>
              </a:rPr>
              <a:t> 130, August 21, 1981). </a:t>
            </a:r>
            <a:r>
              <a:rPr lang="en-US" sz="1200" kern="1200" dirty="0" err="1" smtClean="0">
                <a:solidFill>
                  <a:schemeClr val="tx1"/>
                </a:solidFill>
                <a:effectLst/>
                <a:latin typeface="+mn-lt"/>
                <a:ea typeface="+mn-ea"/>
                <a:cs typeface="+mn-cs"/>
              </a:rPr>
              <a:t>chanroblespublishingcompany</a:t>
            </a:r>
            <a:r>
              <a:rPr lang="en-US" sz="1200" kern="1200" dirty="0" smtClean="0">
                <a:solidFill>
                  <a:schemeClr val="tx1"/>
                </a:solidFill>
                <a:effectLst/>
                <a:latin typeface="+mn-lt"/>
                <a:ea typeface="+mn-ea"/>
                <a:cs typeface="+mn-cs"/>
              </a:rPr>
              <a:t> </a:t>
            </a:r>
            <a:endParaRPr lang="en-US" dirty="0" smtClean="0"/>
          </a:p>
          <a:p>
            <a:r>
              <a:rPr lang="en-US" sz="1200" b="1" kern="1200" dirty="0" smtClean="0">
                <a:solidFill>
                  <a:schemeClr val="tx1"/>
                </a:solidFill>
                <a:effectLst/>
                <a:latin typeface="+mn-lt"/>
                <a:ea typeface="+mn-ea"/>
                <a:cs typeface="+mn-cs"/>
              </a:rPr>
              <a:t>(h) In establishments where no legitimate labor organization exists, labor-management committees may be formed voluntarily by workers and employers </a:t>
            </a:r>
            <a:endParaRPr lang="en-US" dirty="0" smtClean="0"/>
          </a:p>
          <a:p>
            <a:r>
              <a:rPr lang="en-US" sz="1200" kern="1200" dirty="0" smtClean="0">
                <a:solidFill>
                  <a:schemeClr val="tx1"/>
                </a:solidFill>
                <a:effectLst/>
                <a:latin typeface="+mn-lt"/>
                <a:ea typeface="+mn-ea"/>
                <a:cs typeface="+mn-cs"/>
              </a:rPr>
              <a:t>162 </a:t>
            </a:r>
            <a:endParaRPr lang="en-US" dirty="0" smtClean="0"/>
          </a:p>
          <a:p>
            <a:r>
              <a:rPr lang="en-US" sz="1200" b="1" kern="1200" dirty="0" smtClean="0">
                <a:solidFill>
                  <a:schemeClr val="tx1"/>
                </a:solidFill>
                <a:effectLst/>
                <a:latin typeface="+mn-lt"/>
                <a:ea typeface="+mn-ea"/>
                <a:cs typeface="+mn-cs"/>
              </a:rPr>
              <a:t>PRESIDENTIAL DECREE No. 442 THE LABOR CODE OF THE PHILIPPINES </a:t>
            </a:r>
            <a:endParaRPr lang="en-US" dirty="0" smtClean="0"/>
          </a:p>
          <a:p>
            <a:r>
              <a:rPr lang="en-US" sz="1200" b="1" kern="1200" dirty="0" smtClean="0">
                <a:solidFill>
                  <a:schemeClr val="tx1"/>
                </a:solidFill>
                <a:effectLst/>
                <a:latin typeface="+mn-lt"/>
                <a:ea typeface="+mn-ea"/>
                <a:cs typeface="+mn-cs"/>
              </a:rPr>
              <a:t>for the purpose of promoting industrial peace. The Department of Labor and Employment shall endeavor to enlighten and educate the workers and employers on their rights and responsibilities through labor education with emphasis on the policy thrusts of this Code. </a:t>
            </a:r>
            <a:r>
              <a:rPr lang="en-US" sz="1200" i="1" kern="1200" dirty="0" smtClean="0">
                <a:solidFill>
                  <a:schemeClr val="tx1"/>
                </a:solidFill>
                <a:effectLst/>
                <a:latin typeface="+mn-lt"/>
                <a:ea typeface="+mn-ea"/>
                <a:cs typeface="+mn-cs"/>
              </a:rPr>
              <a:t>(As amended by Section 33, Republic Act No. 6715, March 21, 1989). </a:t>
            </a:r>
            <a:endParaRPr lang="en-US" dirty="0" smtClean="0"/>
          </a:p>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18</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23</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24</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26</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27</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 The Ministry shall help promote and gradually develop, with the agreement of labor organizations and employers, labor-management cooperation programs at appropriate levels of the enterprise based on the shared responsibility and mutual respect in order to ensure industrial peace and improvement in productivity, working conditions and the quality of working life. </a:t>
            </a:r>
            <a:r>
              <a:rPr lang="en-US" sz="1200" i="1" kern="1200" dirty="0" smtClean="0">
                <a:solidFill>
                  <a:schemeClr val="tx1"/>
                </a:solidFill>
                <a:effectLst/>
                <a:latin typeface="+mn-lt"/>
                <a:ea typeface="+mn-ea"/>
                <a:cs typeface="+mn-cs"/>
              </a:rPr>
              <a:t>(Incorporated by Batas </a:t>
            </a:r>
            <a:r>
              <a:rPr lang="en-US" sz="1200" i="1" kern="1200" dirty="0" err="1" smtClean="0">
                <a:solidFill>
                  <a:schemeClr val="tx1"/>
                </a:solidFill>
                <a:effectLst/>
                <a:latin typeface="+mn-lt"/>
                <a:ea typeface="+mn-ea"/>
                <a:cs typeface="+mn-cs"/>
              </a:rPr>
              <a:t>Pambansa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Bilang</a:t>
            </a:r>
            <a:r>
              <a:rPr lang="en-US" sz="1200" i="1" kern="1200" dirty="0" smtClean="0">
                <a:solidFill>
                  <a:schemeClr val="tx1"/>
                </a:solidFill>
                <a:effectLst/>
                <a:latin typeface="+mn-lt"/>
                <a:ea typeface="+mn-ea"/>
                <a:cs typeface="+mn-cs"/>
              </a:rPr>
              <a:t> 130, August 21, 1981). </a:t>
            </a:r>
            <a:r>
              <a:rPr lang="en-US" sz="1200" kern="1200" dirty="0" err="1" smtClean="0">
                <a:solidFill>
                  <a:schemeClr val="tx1"/>
                </a:solidFill>
                <a:effectLst/>
                <a:latin typeface="+mn-lt"/>
                <a:ea typeface="+mn-ea"/>
                <a:cs typeface="+mn-cs"/>
              </a:rPr>
              <a:t>chanroblespublishingcompany</a:t>
            </a:r>
            <a:r>
              <a:rPr lang="en-US" sz="1200" kern="1200" dirty="0" smtClean="0">
                <a:solidFill>
                  <a:schemeClr val="tx1"/>
                </a:solidFill>
                <a:effectLst/>
                <a:latin typeface="+mn-lt"/>
                <a:ea typeface="+mn-ea"/>
                <a:cs typeface="+mn-cs"/>
              </a:rPr>
              <a:t> </a:t>
            </a:r>
            <a:endParaRPr lang="en-US" dirty="0" smtClean="0"/>
          </a:p>
          <a:p>
            <a:r>
              <a:rPr lang="en-US" sz="1200" b="1" kern="1200" dirty="0" smtClean="0">
                <a:solidFill>
                  <a:schemeClr val="tx1"/>
                </a:solidFill>
                <a:effectLst/>
                <a:latin typeface="+mn-lt"/>
                <a:ea typeface="+mn-ea"/>
                <a:cs typeface="+mn-cs"/>
              </a:rPr>
              <a:t>(h) In establishments where no legitimate labor organization exists, labor-management committees may be formed voluntarily by workers and employers </a:t>
            </a:r>
            <a:endParaRPr lang="en-US" dirty="0" smtClean="0"/>
          </a:p>
          <a:p>
            <a:r>
              <a:rPr lang="en-US" sz="1200" kern="1200" dirty="0" smtClean="0">
                <a:solidFill>
                  <a:schemeClr val="tx1"/>
                </a:solidFill>
                <a:effectLst/>
                <a:latin typeface="+mn-lt"/>
                <a:ea typeface="+mn-ea"/>
                <a:cs typeface="+mn-cs"/>
              </a:rPr>
              <a:t>162 </a:t>
            </a:r>
            <a:endParaRPr lang="en-US" dirty="0" smtClean="0"/>
          </a:p>
          <a:p>
            <a:r>
              <a:rPr lang="en-US" sz="1200" b="1" kern="1200" dirty="0" smtClean="0">
                <a:solidFill>
                  <a:schemeClr val="tx1"/>
                </a:solidFill>
                <a:effectLst/>
                <a:latin typeface="+mn-lt"/>
                <a:ea typeface="+mn-ea"/>
                <a:cs typeface="+mn-cs"/>
              </a:rPr>
              <a:t>PRESIDENTIAL DECREE No. 442 THE LABOR CODE OF THE PHILIPPINES </a:t>
            </a:r>
            <a:endParaRPr lang="en-US" dirty="0" smtClean="0"/>
          </a:p>
          <a:p>
            <a:r>
              <a:rPr lang="en-US" sz="1200" b="1" kern="1200" dirty="0" smtClean="0">
                <a:solidFill>
                  <a:schemeClr val="tx1"/>
                </a:solidFill>
                <a:effectLst/>
                <a:latin typeface="+mn-lt"/>
                <a:ea typeface="+mn-ea"/>
                <a:cs typeface="+mn-cs"/>
              </a:rPr>
              <a:t>for the purpose of promoting industrial peace. The Department of Labor and Employment shall endeavor to enlighten and educate the workers and employers on their rights and responsibilities through labor education with emphasis on the policy thrusts of this Code. </a:t>
            </a:r>
            <a:r>
              <a:rPr lang="en-US" sz="1200" i="1" kern="1200" dirty="0" smtClean="0">
                <a:solidFill>
                  <a:schemeClr val="tx1"/>
                </a:solidFill>
                <a:effectLst/>
                <a:latin typeface="+mn-lt"/>
                <a:ea typeface="+mn-ea"/>
                <a:cs typeface="+mn-cs"/>
              </a:rPr>
              <a:t>(As amended by Section 33, Republic Act No. 6715, March 21, 1989). </a:t>
            </a:r>
            <a:endParaRPr lang="en-US" dirty="0" smtClean="0"/>
          </a:p>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28</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(g) The Ministry shall help promote and gradually develop, with the agreement of labor organizations and employers, labor-management cooperation programs at appropriate levels of the enterprise based on the shared responsibility and mutual respect in order to ensure industrial peace and improvement in productivity, working conditions and the quality of working life. </a:t>
            </a:r>
            <a:r>
              <a:rPr lang="en-US" sz="1200" i="1" kern="1200" dirty="0" smtClean="0">
                <a:solidFill>
                  <a:schemeClr val="tx1"/>
                </a:solidFill>
                <a:effectLst/>
                <a:latin typeface="+mn-lt"/>
                <a:ea typeface="+mn-ea"/>
                <a:cs typeface="+mn-cs"/>
              </a:rPr>
              <a:t>(Incorporated by Batas </a:t>
            </a:r>
            <a:r>
              <a:rPr lang="en-US" sz="1200" i="1" kern="1200" dirty="0" err="1" smtClean="0">
                <a:solidFill>
                  <a:schemeClr val="tx1"/>
                </a:solidFill>
                <a:effectLst/>
                <a:latin typeface="+mn-lt"/>
                <a:ea typeface="+mn-ea"/>
                <a:cs typeface="+mn-cs"/>
              </a:rPr>
              <a:t>Pambansa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Bilang</a:t>
            </a:r>
            <a:r>
              <a:rPr lang="en-US" sz="1200" i="1" kern="1200" dirty="0" smtClean="0">
                <a:solidFill>
                  <a:schemeClr val="tx1"/>
                </a:solidFill>
                <a:effectLst/>
                <a:latin typeface="+mn-lt"/>
                <a:ea typeface="+mn-ea"/>
                <a:cs typeface="+mn-cs"/>
              </a:rPr>
              <a:t> 130, August 21, 1981). </a:t>
            </a:r>
            <a:r>
              <a:rPr lang="en-US" sz="1200" kern="1200" dirty="0" err="1" smtClean="0">
                <a:solidFill>
                  <a:schemeClr val="tx1"/>
                </a:solidFill>
                <a:effectLst/>
                <a:latin typeface="+mn-lt"/>
                <a:ea typeface="+mn-ea"/>
                <a:cs typeface="+mn-cs"/>
              </a:rPr>
              <a:t>chanroblespublishingcompany</a:t>
            </a:r>
            <a:r>
              <a:rPr lang="en-US" sz="1200" kern="1200" dirty="0" smtClean="0">
                <a:solidFill>
                  <a:schemeClr val="tx1"/>
                </a:solidFill>
                <a:effectLst/>
                <a:latin typeface="+mn-lt"/>
                <a:ea typeface="+mn-ea"/>
                <a:cs typeface="+mn-cs"/>
              </a:rPr>
              <a:t> </a:t>
            </a:r>
            <a:endParaRPr lang="en-US" dirty="0" smtClean="0"/>
          </a:p>
          <a:p>
            <a:r>
              <a:rPr lang="en-US" sz="1200" b="1" kern="1200" dirty="0" smtClean="0">
                <a:solidFill>
                  <a:schemeClr val="tx1"/>
                </a:solidFill>
                <a:effectLst/>
                <a:latin typeface="+mn-lt"/>
                <a:ea typeface="+mn-ea"/>
                <a:cs typeface="+mn-cs"/>
              </a:rPr>
              <a:t>(h) In establishments where no legitimate labor organization exists, labor-management committees may be formed voluntarily by workers and employers </a:t>
            </a:r>
            <a:endParaRPr lang="en-US" dirty="0" smtClean="0"/>
          </a:p>
          <a:p>
            <a:r>
              <a:rPr lang="en-US" sz="1200" kern="1200" dirty="0" smtClean="0">
                <a:solidFill>
                  <a:schemeClr val="tx1"/>
                </a:solidFill>
                <a:effectLst/>
                <a:latin typeface="+mn-lt"/>
                <a:ea typeface="+mn-ea"/>
                <a:cs typeface="+mn-cs"/>
              </a:rPr>
              <a:t>162 </a:t>
            </a:r>
            <a:endParaRPr lang="en-US" dirty="0" smtClean="0"/>
          </a:p>
          <a:p>
            <a:r>
              <a:rPr lang="en-US" sz="1200" b="1" kern="1200" dirty="0" smtClean="0">
                <a:solidFill>
                  <a:schemeClr val="tx1"/>
                </a:solidFill>
                <a:effectLst/>
                <a:latin typeface="+mn-lt"/>
                <a:ea typeface="+mn-ea"/>
                <a:cs typeface="+mn-cs"/>
              </a:rPr>
              <a:t>PRESIDENTIAL DECREE No. 442 THE LABOR CODE OF THE PHILIPPINES </a:t>
            </a:r>
            <a:endParaRPr lang="en-US" dirty="0" smtClean="0"/>
          </a:p>
          <a:p>
            <a:r>
              <a:rPr lang="en-US" sz="1200" b="1" kern="1200" dirty="0" smtClean="0">
                <a:solidFill>
                  <a:schemeClr val="tx1"/>
                </a:solidFill>
                <a:effectLst/>
                <a:latin typeface="+mn-lt"/>
                <a:ea typeface="+mn-ea"/>
                <a:cs typeface="+mn-cs"/>
              </a:rPr>
              <a:t>for the purpose of promoting industrial peace. The Department of Labor and Employment shall endeavor to enlighten and educate the workers and employers on their rights and responsibilities through labor education with emphasis on the policy thrusts of this Code. </a:t>
            </a:r>
            <a:r>
              <a:rPr lang="en-US" sz="1200" i="1" kern="1200" dirty="0" smtClean="0">
                <a:solidFill>
                  <a:schemeClr val="tx1"/>
                </a:solidFill>
                <a:effectLst/>
                <a:latin typeface="+mn-lt"/>
                <a:ea typeface="+mn-ea"/>
                <a:cs typeface="+mn-cs"/>
              </a:rPr>
              <a:t>(As amended by Section 33, Republic Act No. 6715, March 21, 1989). </a:t>
            </a:r>
            <a:endParaRPr lang="en-US" dirty="0" smtClean="0"/>
          </a:p>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29</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39</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40</a:t>
            </a:fld>
            <a:endParaRPr lang="en-US"/>
          </a:p>
        </p:txBody>
      </p:sp>
      <p:sp>
        <p:nvSpPr>
          <p:cNvPr id="5" name="Header Placeholder 4"/>
          <p:cNvSpPr>
            <a:spLocks noGrp="1"/>
          </p:cNvSpPr>
          <p:nvPr>
            <p:ph type="hdr" sz="quarter" idx="11"/>
          </p:nvPr>
        </p:nvSpPr>
        <p:spPr/>
        <p:txBody>
          <a:bodyPr/>
          <a:lstStyle/>
          <a:p>
            <a:r>
              <a:rPr lang="en-US" smtClean="0"/>
              <a:t>Capacity Building Workshop on Promoting Collective Bargaining and Social Dialogue at the Enterprise Level</a:t>
            </a:r>
            <a:endParaRPr lang="en-US"/>
          </a:p>
        </p:txBody>
      </p:sp>
      <p:sp>
        <p:nvSpPr>
          <p:cNvPr id="6" name="Date Placeholder 5"/>
          <p:cNvSpPr>
            <a:spLocks noGrp="1"/>
          </p:cNvSpPr>
          <p:nvPr>
            <p:ph type="dt" idx="12"/>
          </p:nvPr>
        </p:nvSpPr>
        <p:spPr/>
        <p:txBody>
          <a:bodyPr/>
          <a:lstStyle/>
          <a:p>
            <a:r>
              <a:rPr lang="en-US" smtClean="0"/>
              <a:t>28-30 September 2015</a:t>
            </a:r>
            <a:endParaRPr lang="en-US"/>
          </a:p>
        </p:txBody>
      </p:sp>
    </p:spTree>
    <p:extLst>
      <p:ext uri="{BB962C8B-B14F-4D97-AF65-F5344CB8AC3E}">
        <p14:creationId xmlns:p14="http://schemas.microsoft.com/office/powerpoint/2010/main" val="875516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EB6418-68BC-1940-86D6-B20DBDFD48C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4EFF58B-DCCF-F442-8842-1C2415F1C06E}" type="datetimeFigureOut">
              <a:rPr lang="en-US" smtClean="0"/>
              <a:pPr/>
              <a:t>11/24/2015</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FBEB6418-68BC-1940-86D6-B20DBDFD48C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4EFF58B-DCCF-F442-8842-1C2415F1C06E}" type="datetimeFigureOut">
              <a:rPr lang="en-US" smtClean="0"/>
              <a:pPr/>
              <a:t>11/24/2015</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BEB6418-68BC-1940-86D6-B20DBDFD48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15472"/>
            <a:ext cx="8077200" cy="1673352"/>
          </a:xfrm>
        </p:spPr>
        <p:txBody>
          <a:bodyPr>
            <a:noAutofit/>
          </a:bodyPr>
          <a:lstStyle/>
          <a:p>
            <a:pPr algn="ctr"/>
            <a:r>
              <a:rPr lang="en-US" sz="3600" dirty="0" smtClean="0"/>
              <a:t>TRIPARTITE WORKSHOP </a:t>
            </a:r>
            <a:br>
              <a:rPr lang="en-US" sz="3600" dirty="0" smtClean="0"/>
            </a:br>
            <a:r>
              <a:rPr lang="en-US" sz="3600" dirty="0" smtClean="0"/>
              <a:t>ON ENTERPRISE-LEVEL </a:t>
            </a:r>
            <a:br>
              <a:rPr lang="en-US" sz="3600" dirty="0" smtClean="0"/>
            </a:br>
            <a:r>
              <a:rPr lang="en-US" sz="3600" dirty="0" smtClean="0"/>
              <a:t>SOCIAL DIALOGUE AND COLLECTIVE BARGAINING </a:t>
            </a:r>
            <a:br>
              <a:rPr lang="en-US" sz="3600" dirty="0" smtClean="0"/>
            </a:br>
            <a:endParaRPr lang="en-US" sz="3600" dirty="0"/>
          </a:p>
        </p:txBody>
      </p:sp>
      <p:sp>
        <p:nvSpPr>
          <p:cNvPr id="3" name="Subtitle 2"/>
          <p:cNvSpPr>
            <a:spLocks noGrp="1"/>
          </p:cNvSpPr>
          <p:nvPr>
            <p:ph type="subTitle" idx="1"/>
          </p:nvPr>
        </p:nvSpPr>
        <p:spPr>
          <a:xfrm>
            <a:off x="685800" y="2831578"/>
            <a:ext cx="8077200" cy="1499616"/>
          </a:xfrm>
        </p:spPr>
        <p:txBody>
          <a:bodyPr>
            <a:normAutofit/>
          </a:bodyPr>
          <a:lstStyle/>
          <a:p>
            <a:pPr algn="ctr"/>
            <a:r>
              <a:rPr lang="en-US" sz="2600" dirty="0" smtClean="0"/>
              <a:t>28-30 September 2015</a:t>
            </a:r>
          </a:p>
          <a:p>
            <a:pPr algn="ctr"/>
            <a:r>
              <a:rPr lang="en-US" sz="2600" dirty="0" smtClean="0"/>
              <a:t>Fontana Hotel, Clark Special Economic Zone, Pampanga</a:t>
            </a:r>
            <a:endParaRPr lang="en-US" sz="2600" dirty="0"/>
          </a:p>
        </p:txBody>
      </p:sp>
      <p:sp>
        <p:nvSpPr>
          <p:cNvPr id="4" name="TextBox 3"/>
          <p:cNvSpPr txBox="1"/>
          <p:nvPr/>
        </p:nvSpPr>
        <p:spPr>
          <a:xfrm>
            <a:off x="1666703" y="5548803"/>
            <a:ext cx="6158958" cy="830997"/>
          </a:xfrm>
          <a:prstGeom prst="rect">
            <a:avLst/>
          </a:prstGeom>
          <a:noFill/>
        </p:spPr>
        <p:txBody>
          <a:bodyPr wrap="none" rtlCol="0">
            <a:spAutoFit/>
          </a:bodyPr>
          <a:lstStyle/>
          <a:p>
            <a:pPr algn="ctr"/>
            <a:r>
              <a:rPr lang="en-US" sz="2400" b="1" dirty="0" smtClean="0"/>
              <a:t>ATTY. BENEDICTO ERNESTO R. BITONIO JR.</a:t>
            </a:r>
          </a:p>
          <a:p>
            <a:pPr algn="ctr"/>
            <a:r>
              <a:rPr lang="en-US" sz="2400" b="1" dirty="0" smtClean="0"/>
              <a:t>Consultant</a:t>
            </a:r>
            <a:endParaRPr lang="en-US" sz="2400" b="1" dirty="0"/>
          </a:p>
        </p:txBody>
      </p:sp>
    </p:spTree>
    <p:extLst>
      <p:ext uri="{BB962C8B-B14F-4D97-AF65-F5344CB8AC3E}">
        <p14:creationId xmlns:p14="http://schemas.microsoft.com/office/powerpoint/2010/main" val="2363473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Outline</a:t>
            </a:r>
            <a:endParaRPr lang="en-US" sz="4000" dirty="0"/>
          </a:p>
        </p:txBody>
      </p:sp>
      <p:sp>
        <p:nvSpPr>
          <p:cNvPr id="3" name="Content Placeholder 2"/>
          <p:cNvSpPr>
            <a:spLocks noGrp="1"/>
          </p:cNvSpPr>
          <p:nvPr>
            <p:ph idx="1"/>
          </p:nvPr>
        </p:nvSpPr>
        <p:spPr>
          <a:xfrm>
            <a:off x="732618" y="1775191"/>
            <a:ext cx="7954182" cy="4625609"/>
          </a:xfrm>
        </p:spPr>
        <p:txBody>
          <a:bodyPr>
            <a:normAutofit lnSpcReduction="10000"/>
          </a:bodyPr>
          <a:lstStyle/>
          <a:p>
            <a:pPr marL="640080" lvl="1" indent="-571500">
              <a:buClr>
                <a:schemeClr val="accent1"/>
              </a:buClr>
              <a:buSzPct val="100000"/>
              <a:buFont typeface="+mj-lt"/>
              <a:buAutoNum type="romanUcPeriod"/>
              <a:defRPr/>
            </a:pPr>
            <a:r>
              <a:rPr lang="en-US" sz="3200" dirty="0" smtClean="0"/>
              <a:t>Concepts, principles and practice of social dialogue (SD) and collective bargaining (CB)</a:t>
            </a:r>
          </a:p>
          <a:p>
            <a:pPr marL="640080" lvl="1" indent="-571500">
              <a:buClr>
                <a:schemeClr val="accent1"/>
              </a:buClr>
              <a:buSzPct val="100000"/>
              <a:buFont typeface="+mj-lt"/>
              <a:buAutoNum type="romanUcPeriod"/>
              <a:defRPr/>
            </a:pPr>
            <a:r>
              <a:rPr lang="en-US" sz="3200" dirty="0" smtClean="0"/>
              <a:t>Context of negotiation and CB</a:t>
            </a:r>
          </a:p>
          <a:p>
            <a:pPr marL="640080" lvl="1" indent="-571500">
              <a:buClr>
                <a:schemeClr val="accent1"/>
              </a:buClr>
              <a:buSzPct val="100000"/>
              <a:buFont typeface="+mj-lt"/>
              <a:buAutoNum type="romanUcPeriod"/>
              <a:defRPr/>
            </a:pPr>
            <a:r>
              <a:rPr lang="en-US" sz="3200" dirty="0" smtClean="0"/>
              <a:t>Interest-based negotiation (IBN) and its application to CB</a:t>
            </a:r>
          </a:p>
          <a:p>
            <a:pPr marL="640080" lvl="1" indent="-571500">
              <a:buClr>
                <a:schemeClr val="accent1"/>
              </a:buClr>
              <a:buSzPct val="100000"/>
              <a:buFont typeface="+mj-lt"/>
              <a:buAutoNum type="romanUcPeriod"/>
              <a:defRPr/>
            </a:pPr>
            <a:r>
              <a:rPr lang="en-US" sz="3200" dirty="0" smtClean="0"/>
              <a:t>Notes on conflict and negotiation techniques </a:t>
            </a:r>
          </a:p>
          <a:p>
            <a:pPr marL="640080" lvl="1" indent="-571500">
              <a:buClr>
                <a:schemeClr val="accent1"/>
              </a:buClr>
              <a:buSzPct val="100000"/>
              <a:buFont typeface="+mj-lt"/>
              <a:buAutoNum type="romanUcPeriod"/>
              <a:defRPr/>
            </a:pPr>
            <a:r>
              <a:rPr lang="en-US" sz="3200" dirty="0" smtClean="0"/>
              <a:t>Planning for CB</a:t>
            </a:r>
          </a:p>
          <a:p>
            <a:pPr marL="118872" indent="0">
              <a:buNone/>
            </a:pPr>
            <a:endParaRPr lang="en-US"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88384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Part I. Concepts, principles and practice</a:t>
            </a:r>
            <a:endParaRPr lang="en-US" sz="40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21462047"/>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90047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is SD</a:t>
            </a:r>
            <a:endParaRPr lang="en-US" sz="4000" dirty="0"/>
          </a:p>
        </p:txBody>
      </p:sp>
      <p:sp>
        <p:nvSpPr>
          <p:cNvPr id="3" name="Content Placeholder 2"/>
          <p:cNvSpPr>
            <a:spLocks noGrp="1"/>
          </p:cNvSpPr>
          <p:nvPr>
            <p:ph idx="1"/>
          </p:nvPr>
        </p:nvSpPr>
        <p:spPr/>
        <p:txBody>
          <a:bodyPr>
            <a:normAutofit lnSpcReduction="10000"/>
          </a:bodyPr>
          <a:lstStyle/>
          <a:p>
            <a:pPr marL="114300" lvl="1" indent="0">
              <a:buClr>
                <a:schemeClr val="accent1"/>
              </a:buClr>
              <a:buNone/>
              <a:defRPr/>
            </a:pPr>
            <a:r>
              <a:rPr lang="en-US" sz="2600" b="1" i="1" dirty="0" smtClean="0">
                <a:solidFill>
                  <a:srgbClr val="000000"/>
                </a:solidFill>
              </a:rPr>
              <a:t>SD is engagement, participation </a:t>
            </a:r>
            <a:r>
              <a:rPr lang="en-US" sz="2600" b="1" i="1" dirty="0">
                <a:solidFill>
                  <a:srgbClr val="000000"/>
                </a:solidFill>
              </a:rPr>
              <a:t>and </a:t>
            </a:r>
            <a:r>
              <a:rPr lang="en-US" sz="2600" b="1" i="1" dirty="0" smtClean="0">
                <a:solidFill>
                  <a:srgbClr val="000000"/>
                </a:solidFill>
              </a:rPr>
              <a:t>collaboration among partners. It includes –</a:t>
            </a:r>
            <a:endParaRPr lang="en-US" sz="2600" b="1" i="1" dirty="0">
              <a:solidFill>
                <a:srgbClr val="000000"/>
              </a:solidFill>
            </a:endParaRPr>
          </a:p>
          <a:p>
            <a:pPr marL="342900" lvl="1">
              <a:buClr>
                <a:schemeClr val="accent1"/>
              </a:buClr>
              <a:buFont typeface="Arial" pitchFamily="34" charset="0"/>
              <a:buChar char="•"/>
              <a:defRPr/>
            </a:pPr>
            <a:r>
              <a:rPr lang="en-US" sz="2600" dirty="0" smtClean="0">
                <a:solidFill>
                  <a:srgbClr val="000000"/>
                </a:solidFill>
              </a:rPr>
              <a:t>All </a:t>
            </a:r>
            <a:r>
              <a:rPr lang="en-US" sz="2600" dirty="0">
                <a:solidFill>
                  <a:srgbClr val="000000"/>
                </a:solidFill>
              </a:rPr>
              <a:t>types of </a:t>
            </a:r>
            <a:r>
              <a:rPr lang="en-US" sz="2600" b="1" i="1" dirty="0">
                <a:solidFill>
                  <a:srgbClr val="000000"/>
                </a:solidFill>
              </a:rPr>
              <a:t>negotiation</a:t>
            </a:r>
            <a:r>
              <a:rPr lang="en-US" sz="2600" dirty="0">
                <a:solidFill>
                  <a:srgbClr val="000000"/>
                </a:solidFill>
              </a:rPr>
              <a:t>, </a:t>
            </a:r>
            <a:r>
              <a:rPr lang="en-US" sz="2600" b="1" i="1" dirty="0">
                <a:solidFill>
                  <a:srgbClr val="000000"/>
                </a:solidFill>
              </a:rPr>
              <a:t>consultation</a:t>
            </a:r>
            <a:r>
              <a:rPr lang="en-US" sz="2600" dirty="0">
                <a:solidFill>
                  <a:srgbClr val="000000"/>
                </a:solidFill>
              </a:rPr>
              <a:t> or </a:t>
            </a:r>
            <a:r>
              <a:rPr lang="en-US" sz="2600" b="1" i="1" dirty="0" smtClean="0">
                <a:solidFill>
                  <a:srgbClr val="000000"/>
                </a:solidFill>
              </a:rPr>
              <a:t>exchange </a:t>
            </a:r>
            <a:r>
              <a:rPr lang="en-US" sz="2600" b="1" i="1" dirty="0">
                <a:solidFill>
                  <a:srgbClr val="000000"/>
                </a:solidFill>
              </a:rPr>
              <a:t>of information </a:t>
            </a:r>
            <a:endParaRPr lang="en-US" sz="2600" b="1" i="1" dirty="0" smtClean="0">
              <a:solidFill>
                <a:srgbClr val="000000"/>
              </a:solidFill>
            </a:endParaRPr>
          </a:p>
          <a:p>
            <a:pPr marL="342900" lvl="1">
              <a:buClr>
                <a:schemeClr val="accent1"/>
              </a:buClr>
              <a:buFont typeface="Arial" pitchFamily="34" charset="0"/>
              <a:buChar char="•"/>
              <a:defRPr/>
            </a:pPr>
            <a:r>
              <a:rPr lang="en-US" sz="2600" dirty="0" smtClean="0">
                <a:solidFill>
                  <a:srgbClr val="000000"/>
                </a:solidFill>
              </a:rPr>
              <a:t>Between </a:t>
            </a:r>
            <a:r>
              <a:rPr lang="en-US" sz="2600" dirty="0">
                <a:solidFill>
                  <a:srgbClr val="000000"/>
                </a:solidFill>
              </a:rPr>
              <a:t>or among, representatives of </a:t>
            </a:r>
            <a:r>
              <a:rPr lang="en-US" sz="2600" b="1" i="1" dirty="0">
                <a:solidFill>
                  <a:srgbClr val="000000"/>
                </a:solidFill>
              </a:rPr>
              <a:t>governments</a:t>
            </a:r>
            <a:r>
              <a:rPr lang="en-US" sz="2600" dirty="0">
                <a:solidFill>
                  <a:srgbClr val="000000"/>
                </a:solidFill>
              </a:rPr>
              <a:t>, </a:t>
            </a:r>
            <a:r>
              <a:rPr lang="en-US" sz="2600" b="1" i="1" dirty="0">
                <a:solidFill>
                  <a:srgbClr val="000000"/>
                </a:solidFill>
              </a:rPr>
              <a:t>employers</a:t>
            </a:r>
            <a:r>
              <a:rPr lang="en-US" sz="2600" dirty="0">
                <a:solidFill>
                  <a:srgbClr val="000000"/>
                </a:solidFill>
              </a:rPr>
              <a:t> and </a:t>
            </a:r>
            <a:r>
              <a:rPr lang="en-US" sz="2600" b="1" i="1" dirty="0">
                <a:solidFill>
                  <a:srgbClr val="000000"/>
                </a:solidFill>
              </a:rPr>
              <a:t>workers</a:t>
            </a:r>
            <a:r>
              <a:rPr lang="en-US" sz="2600" dirty="0">
                <a:solidFill>
                  <a:srgbClr val="000000"/>
                </a:solidFill>
              </a:rPr>
              <a:t> </a:t>
            </a:r>
            <a:endParaRPr lang="en-US" sz="2600" dirty="0" smtClean="0">
              <a:solidFill>
                <a:srgbClr val="000000"/>
              </a:solidFill>
            </a:endParaRPr>
          </a:p>
          <a:p>
            <a:pPr marL="342900" lvl="1">
              <a:buClr>
                <a:schemeClr val="accent1"/>
              </a:buClr>
              <a:buFont typeface="Arial" pitchFamily="34" charset="0"/>
              <a:buChar char="•"/>
              <a:defRPr/>
            </a:pPr>
            <a:r>
              <a:rPr lang="en-US" sz="2600" dirty="0">
                <a:solidFill>
                  <a:srgbClr val="000000"/>
                </a:solidFill>
              </a:rPr>
              <a:t>O</a:t>
            </a:r>
            <a:r>
              <a:rPr lang="en-US" sz="2600" dirty="0" smtClean="0">
                <a:solidFill>
                  <a:srgbClr val="000000"/>
                </a:solidFill>
              </a:rPr>
              <a:t>n </a:t>
            </a:r>
            <a:r>
              <a:rPr lang="en-US" sz="2600" b="1" i="1" dirty="0">
                <a:solidFill>
                  <a:srgbClr val="000000"/>
                </a:solidFill>
              </a:rPr>
              <a:t>issues of common interest</a:t>
            </a:r>
            <a:r>
              <a:rPr lang="en-US" sz="2600" dirty="0">
                <a:solidFill>
                  <a:srgbClr val="000000"/>
                </a:solidFill>
              </a:rPr>
              <a:t> relating </a:t>
            </a:r>
            <a:r>
              <a:rPr lang="en-US" sz="2600" dirty="0" smtClean="0">
                <a:solidFill>
                  <a:srgbClr val="000000"/>
                </a:solidFill>
              </a:rPr>
              <a:t>to - </a:t>
            </a:r>
          </a:p>
          <a:p>
            <a:pPr marL="790956" lvl="2" indent="-457200">
              <a:buClr>
                <a:schemeClr val="accent1"/>
              </a:buClr>
              <a:defRPr/>
            </a:pPr>
            <a:r>
              <a:rPr lang="en-US" sz="2600" b="1" i="1" dirty="0" smtClean="0">
                <a:solidFill>
                  <a:srgbClr val="000000"/>
                </a:solidFill>
              </a:rPr>
              <a:t>economic </a:t>
            </a:r>
            <a:r>
              <a:rPr lang="en-US" sz="2600" b="1" i="1" dirty="0">
                <a:solidFill>
                  <a:srgbClr val="000000"/>
                </a:solidFill>
              </a:rPr>
              <a:t>and social </a:t>
            </a:r>
            <a:r>
              <a:rPr lang="en-US" sz="2600" b="1" i="1" dirty="0" smtClean="0">
                <a:solidFill>
                  <a:srgbClr val="000000"/>
                </a:solidFill>
              </a:rPr>
              <a:t>policy</a:t>
            </a:r>
          </a:p>
          <a:p>
            <a:pPr marL="790956" lvl="2" indent="-457200">
              <a:buClr>
                <a:schemeClr val="accent1"/>
              </a:buClr>
              <a:defRPr/>
            </a:pPr>
            <a:r>
              <a:rPr lang="en-US" sz="2600" b="1" i="1" dirty="0">
                <a:solidFill>
                  <a:srgbClr val="000000"/>
                </a:solidFill>
              </a:rPr>
              <a:t>p</a:t>
            </a:r>
            <a:r>
              <a:rPr lang="en-US" sz="2600" b="1" i="1" dirty="0" smtClean="0">
                <a:solidFill>
                  <a:srgbClr val="000000"/>
                </a:solidFill>
              </a:rPr>
              <a:t>roductivity and </a:t>
            </a:r>
            <a:r>
              <a:rPr lang="en-US" sz="2600" b="1" i="1" dirty="0">
                <a:solidFill>
                  <a:srgbClr val="000000"/>
                </a:solidFill>
              </a:rPr>
              <a:t>terms and conditions of </a:t>
            </a:r>
            <a:r>
              <a:rPr lang="en-US" sz="2600" b="1" i="1" dirty="0" smtClean="0">
                <a:solidFill>
                  <a:srgbClr val="000000"/>
                </a:solidFill>
              </a:rPr>
              <a:t>employment</a:t>
            </a:r>
            <a:r>
              <a:rPr lang="en-US" sz="2600" dirty="0" smtClean="0">
                <a:solidFill>
                  <a:srgbClr val="000000"/>
                </a:solidFill>
              </a:rPr>
              <a:t> </a:t>
            </a:r>
          </a:p>
          <a:p>
            <a:pPr marL="790956" lvl="2" indent="-457200">
              <a:buClr>
                <a:schemeClr val="accent1"/>
              </a:buClr>
              <a:defRPr/>
            </a:pPr>
            <a:r>
              <a:rPr lang="en-US" sz="2600" b="1" i="1" dirty="0" smtClean="0">
                <a:solidFill>
                  <a:srgbClr val="000000"/>
                </a:solidFill>
              </a:rPr>
              <a:t>welfare </a:t>
            </a:r>
            <a:r>
              <a:rPr lang="en-US" sz="2600" b="1" i="1" dirty="0">
                <a:solidFill>
                  <a:srgbClr val="000000"/>
                </a:solidFill>
              </a:rPr>
              <a:t>and well-being of workers</a:t>
            </a:r>
            <a:r>
              <a:rPr lang="en-US" sz="2600" dirty="0">
                <a:solidFill>
                  <a:srgbClr val="000000"/>
                </a:solidFill>
              </a:rPr>
              <a:t>. </a:t>
            </a:r>
          </a:p>
          <a:p>
            <a:pPr marL="118872" indent="0">
              <a:buNone/>
            </a:pPr>
            <a:endParaRPr lang="en-US"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642889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An expanded term </a:t>
            </a:r>
            <a:br>
              <a:rPr lang="en-US" sz="4000" dirty="0" smtClean="0"/>
            </a:br>
            <a:r>
              <a:rPr lang="en-US" sz="4000" dirty="0" smtClean="0"/>
              <a:t>for a familiar concept</a:t>
            </a:r>
            <a:endParaRPr lang="en-US" sz="4000" dirty="0"/>
          </a:p>
        </p:txBody>
      </p:sp>
      <p:sp>
        <p:nvSpPr>
          <p:cNvPr id="3" name="Content Placeholder 2"/>
          <p:cNvSpPr>
            <a:spLocks noGrp="1"/>
          </p:cNvSpPr>
          <p:nvPr>
            <p:ph idx="1"/>
          </p:nvPr>
        </p:nvSpPr>
        <p:spPr/>
        <p:txBody>
          <a:bodyPr>
            <a:normAutofit/>
          </a:bodyPr>
          <a:lstStyle/>
          <a:p>
            <a:pPr marL="114300" indent="0">
              <a:lnSpc>
                <a:spcPct val="110000"/>
              </a:lnSpc>
              <a:buFont typeface="Arial" charset="0"/>
              <a:buNone/>
              <a:defRPr/>
            </a:pPr>
            <a:r>
              <a:rPr lang="en-US" sz="2800" b="1" i="1" dirty="0" smtClean="0"/>
              <a:t>ILO </a:t>
            </a:r>
            <a:r>
              <a:rPr lang="en-US" sz="2800" b="1" i="1" dirty="0"/>
              <a:t>started using SD </a:t>
            </a:r>
            <a:r>
              <a:rPr lang="en-US" sz="2800" b="1" i="1" dirty="0" smtClean="0"/>
              <a:t>in 1998 as one of the four pillars of its DECENT WORK agenda. </a:t>
            </a:r>
            <a:endParaRPr lang="en-US" sz="2800" b="1" i="1" dirty="0"/>
          </a:p>
          <a:p>
            <a:pPr>
              <a:lnSpc>
                <a:spcPct val="110000"/>
              </a:lnSpc>
              <a:defRPr/>
            </a:pPr>
            <a:r>
              <a:rPr lang="en-US" sz="2700" dirty="0"/>
              <a:t>But </a:t>
            </a:r>
            <a:r>
              <a:rPr lang="en-US" sz="2700" dirty="0" smtClean="0"/>
              <a:t>SD processes such </a:t>
            </a:r>
            <a:r>
              <a:rPr lang="en-US" sz="2700" dirty="0"/>
              <a:t>as NEGOTIATION, CONSULTATION or EXCHANGE OF INFORMATION, and TRIPARTISM </a:t>
            </a:r>
            <a:r>
              <a:rPr lang="en-US" sz="2700" dirty="0" smtClean="0"/>
              <a:t>have </a:t>
            </a:r>
            <a:r>
              <a:rPr lang="en-US" sz="2700" dirty="0"/>
              <a:t>been practiced for a long time in many countries, including in the </a:t>
            </a:r>
            <a:r>
              <a:rPr lang="en-US" sz="2700" dirty="0" smtClean="0"/>
              <a:t>Philippines . . .</a:t>
            </a:r>
          </a:p>
          <a:p>
            <a:pPr>
              <a:lnSpc>
                <a:spcPct val="110000"/>
              </a:lnSpc>
              <a:defRPr/>
            </a:pPr>
            <a:r>
              <a:rPr lang="en-US" sz="2700" dirty="0" smtClean="0"/>
              <a:t>. . . as a strategic and democratic approach of promoting harmonious and productive relations between workers and employers.</a:t>
            </a:r>
          </a:p>
          <a:p>
            <a:pPr marL="118872" indent="0">
              <a:buNone/>
              <a:defRPr/>
            </a:pPr>
            <a:endParaRPr lang="en-US" sz="26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3030720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SD is part of the country’s </a:t>
            </a:r>
            <a:br>
              <a:rPr lang="en-US" sz="4000" dirty="0" smtClean="0"/>
            </a:br>
            <a:r>
              <a:rPr lang="en-US" sz="4000" dirty="0" smtClean="0"/>
              <a:t>industrial relations system  </a:t>
            </a:r>
            <a:endParaRPr lang="en-US" sz="4000" dirty="0"/>
          </a:p>
        </p:txBody>
      </p:sp>
      <p:sp>
        <p:nvSpPr>
          <p:cNvPr id="3" name="Content Placeholder 2"/>
          <p:cNvSpPr>
            <a:spLocks noGrp="1"/>
          </p:cNvSpPr>
          <p:nvPr>
            <p:ph idx="1"/>
          </p:nvPr>
        </p:nvSpPr>
        <p:spPr/>
        <p:txBody>
          <a:bodyPr>
            <a:normAutofit/>
          </a:bodyPr>
          <a:lstStyle/>
          <a:p>
            <a:pPr marL="114300" indent="0">
              <a:lnSpc>
                <a:spcPct val="110000"/>
              </a:lnSpc>
              <a:buFont typeface="Arial" charset="0"/>
              <a:buNone/>
              <a:defRPr/>
            </a:pPr>
            <a:r>
              <a:rPr lang="en-US" sz="2800" b="1" i="1" dirty="0" smtClean="0"/>
              <a:t>Institutionalized and embedded in the IR system -</a:t>
            </a:r>
            <a:endParaRPr lang="en-US" sz="2800" b="1" i="1" dirty="0"/>
          </a:p>
          <a:p>
            <a:pPr>
              <a:lnSpc>
                <a:spcPct val="110000"/>
              </a:lnSpc>
              <a:defRPr/>
            </a:pPr>
            <a:r>
              <a:rPr lang="en-US" sz="2600" dirty="0" smtClean="0">
                <a:latin typeface="Calibri" charset="0"/>
              </a:rPr>
              <a:t>ILO </a:t>
            </a:r>
            <a:r>
              <a:rPr lang="en-US" sz="2600" dirty="0">
                <a:latin typeface="Calibri" charset="0"/>
              </a:rPr>
              <a:t>Conventions </a:t>
            </a:r>
            <a:r>
              <a:rPr lang="en-US" sz="2600" dirty="0" smtClean="0">
                <a:latin typeface="Calibri" charset="0"/>
              </a:rPr>
              <a:t>87, 98, and 144, which the Philippines ratified</a:t>
            </a:r>
            <a:endParaRPr lang="en-US" sz="2600" dirty="0">
              <a:latin typeface="Calibri" charset="0"/>
            </a:endParaRPr>
          </a:p>
          <a:p>
            <a:pPr>
              <a:lnSpc>
                <a:spcPct val="110000"/>
              </a:lnSpc>
              <a:defRPr/>
            </a:pPr>
            <a:r>
              <a:rPr lang="en-US" sz="2600" dirty="0" smtClean="0">
                <a:latin typeface="Calibri" charset="0"/>
              </a:rPr>
              <a:t>Constitution, which recognizes the rights to self-organization and collective bargaining, workers’ participation, just sharing in the fruits of production, and reasonable returns on investments for employers. </a:t>
            </a:r>
            <a:endParaRPr lang="en-US" sz="2600" dirty="0">
              <a:latin typeface="Calibri" charset="0"/>
            </a:endParaRPr>
          </a:p>
          <a:p>
            <a:pPr>
              <a:lnSpc>
                <a:spcPct val="110000"/>
              </a:lnSpc>
              <a:defRPr/>
            </a:pPr>
            <a:r>
              <a:rPr lang="en-US" sz="2600" dirty="0" smtClean="0">
                <a:latin typeface="Calibri" charset="0"/>
              </a:rPr>
              <a:t>Labor </a:t>
            </a:r>
            <a:r>
              <a:rPr lang="en-US" sz="2600" dirty="0">
                <a:latin typeface="Calibri" charset="0"/>
              </a:rPr>
              <a:t>Code, as </a:t>
            </a:r>
            <a:r>
              <a:rPr lang="en-US" sz="2600" dirty="0" smtClean="0">
                <a:latin typeface="Calibri" charset="0"/>
              </a:rPr>
              <a:t>amended, thru free trade unionism, enterprise level collective bargaining and, beyond the enterprise level, </a:t>
            </a:r>
            <a:r>
              <a:rPr lang="en-US" sz="2600" dirty="0" err="1" smtClean="0">
                <a:latin typeface="Calibri" charset="0"/>
              </a:rPr>
              <a:t>tripartism</a:t>
            </a:r>
            <a:r>
              <a:rPr lang="en-US" sz="2600" dirty="0" smtClean="0">
                <a:latin typeface="Calibri" charset="0"/>
              </a:rPr>
              <a:t>.</a:t>
            </a:r>
            <a:endParaRPr lang="en-US" sz="26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54693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SD is a common practice in enterprises, </a:t>
            </a:r>
            <a:br>
              <a:rPr lang="en-US" sz="4000" dirty="0" smtClean="0"/>
            </a:br>
            <a:r>
              <a:rPr lang="en-US" sz="4000" dirty="0" smtClean="0"/>
              <a:t>in obligatory and voluntary forms</a:t>
            </a:r>
            <a:endParaRPr lang="en-US" sz="4000" dirty="0"/>
          </a:p>
        </p:txBody>
      </p:sp>
      <p:sp>
        <p:nvSpPr>
          <p:cNvPr id="3" name="Content Placeholder 2"/>
          <p:cNvSpPr>
            <a:spLocks noGrp="1"/>
          </p:cNvSpPr>
          <p:nvPr>
            <p:ph idx="1"/>
          </p:nvPr>
        </p:nvSpPr>
        <p:spPr>
          <a:xfrm>
            <a:off x="579608" y="1775191"/>
            <a:ext cx="8187620" cy="4625609"/>
          </a:xfrm>
        </p:spPr>
        <p:txBody>
          <a:bodyPr>
            <a:noAutofit/>
          </a:bodyPr>
          <a:lstStyle/>
          <a:p>
            <a:pPr marL="114300" lvl="1" indent="0">
              <a:buClr>
                <a:schemeClr val="accent1"/>
              </a:buClr>
              <a:buNone/>
              <a:defRPr/>
            </a:pPr>
            <a:r>
              <a:rPr lang="en-US" b="1" i="1" dirty="0" smtClean="0">
                <a:solidFill>
                  <a:srgbClr val="000000"/>
                </a:solidFill>
              </a:rPr>
              <a:t>As when workers and employers,</a:t>
            </a:r>
            <a:endParaRPr lang="en-US" b="1" i="1" dirty="0">
              <a:solidFill>
                <a:srgbClr val="000000"/>
              </a:solidFill>
            </a:endParaRPr>
          </a:p>
          <a:p>
            <a:pPr marL="342900" lvl="1">
              <a:buClr>
                <a:schemeClr val="accent1"/>
              </a:buClr>
              <a:buFont typeface="Arial" pitchFamily="34" charset="0"/>
              <a:buChar char="•"/>
              <a:defRPr/>
            </a:pPr>
            <a:r>
              <a:rPr lang="en-US" sz="2700" b="1" i="1" dirty="0" smtClean="0">
                <a:solidFill>
                  <a:srgbClr val="000000"/>
                </a:solidFill>
              </a:rPr>
              <a:t>As a matter of obligation and duty, </a:t>
            </a:r>
            <a:r>
              <a:rPr lang="en-US" sz="2700" dirty="0" smtClean="0">
                <a:solidFill>
                  <a:srgbClr val="000000"/>
                </a:solidFill>
              </a:rPr>
              <a:t>engage in </a:t>
            </a:r>
            <a:r>
              <a:rPr lang="en-US" sz="2700" b="1" i="1" dirty="0" smtClean="0">
                <a:solidFill>
                  <a:srgbClr val="000000"/>
                </a:solidFill>
              </a:rPr>
              <a:t>collective bargaining</a:t>
            </a:r>
            <a:r>
              <a:rPr lang="en-US" sz="2700" dirty="0" smtClean="0">
                <a:solidFill>
                  <a:srgbClr val="000000"/>
                </a:solidFill>
              </a:rPr>
              <a:t>, negotiate, conclude and administer a CBA, or solve differences thru the </a:t>
            </a:r>
            <a:r>
              <a:rPr lang="en-US" sz="2700" b="1" i="1" dirty="0" smtClean="0">
                <a:solidFill>
                  <a:srgbClr val="000000"/>
                </a:solidFill>
              </a:rPr>
              <a:t>grievance mechanism</a:t>
            </a:r>
            <a:r>
              <a:rPr lang="en-US" sz="2700" dirty="0" smtClean="0">
                <a:solidFill>
                  <a:srgbClr val="000000"/>
                </a:solidFill>
              </a:rPr>
              <a:t>. </a:t>
            </a:r>
          </a:p>
          <a:p>
            <a:pPr marL="342900" lvl="1">
              <a:buClr>
                <a:schemeClr val="accent1"/>
              </a:buClr>
              <a:buFont typeface="Arial" pitchFamily="34" charset="0"/>
              <a:buChar char="•"/>
              <a:defRPr/>
            </a:pPr>
            <a:r>
              <a:rPr lang="en-US" sz="2700" b="1" i="1" dirty="0" smtClean="0">
                <a:solidFill>
                  <a:srgbClr val="000000"/>
                </a:solidFill>
              </a:rPr>
              <a:t>Or voluntarily </a:t>
            </a:r>
            <a:r>
              <a:rPr lang="en-US" sz="2700" dirty="0" smtClean="0">
                <a:solidFill>
                  <a:srgbClr val="000000"/>
                </a:solidFill>
              </a:rPr>
              <a:t>set up</a:t>
            </a:r>
            <a:r>
              <a:rPr lang="en-US" sz="2700" b="1" i="1" dirty="0" smtClean="0">
                <a:solidFill>
                  <a:srgbClr val="000000"/>
                </a:solidFill>
              </a:rPr>
              <a:t> </a:t>
            </a:r>
            <a:r>
              <a:rPr lang="en-US" sz="2700" dirty="0" smtClean="0">
                <a:solidFill>
                  <a:srgbClr val="000000"/>
                </a:solidFill>
              </a:rPr>
              <a:t>communication and problem solving mechanisms, such as </a:t>
            </a:r>
            <a:r>
              <a:rPr lang="en-US" sz="2700" dirty="0" smtClean="0"/>
              <a:t>LMCs, general assemblies and the like, whether or not the employees in the enterprise are represented by a union</a:t>
            </a: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505655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SD is practiced in similar forms </a:t>
            </a:r>
            <a:br>
              <a:rPr lang="en-US" sz="4000" dirty="0" smtClean="0"/>
            </a:br>
            <a:r>
              <a:rPr lang="en-US" sz="4000" dirty="0" smtClean="0"/>
              <a:t>outside enterprises</a:t>
            </a:r>
            <a:endParaRPr lang="en-US" sz="4000" dirty="0"/>
          </a:p>
        </p:txBody>
      </p:sp>
      <p:sp>
        <p:nvSpPr>
          <p:cNvPr id="3" name="Content Placeholder 2"/>
          <p:cNvSpPr>
            <a:spLocks noGrp="1"/>
          </p:cNvSpPr>
          <p:nvPr>
            <p:ph idx="1"/>
          </p:nvPr>
        </p:nvSpPr>
        <p:spPr>
          <a:xfrm>
            <a:off x="457199" y="1622201"/>
            <a:ext cx="8355925" cy="4625609"/>
          </a:xfrm>
        </p:spPr>
        <p:txBody>
          <a:bodyPr>
            <a:noAutofit/>
          </a:bodyPr>
          <a:lstStyle/>
          <a:p>
            <a:pPr marL="114300" lvl="1" indent="0">
              <a:buClr>
                <a:schemeClr val="accent1"/>
              </a:buClr>
              <a:buNone/>
              <a:defRPr/>
            </a:pPr>
            <a:r>
              <a:rPr lang="en-US" sz="2600" b="1" i="1" dirty="0" smtClean="0">
                <a:solidFill>
                  <a:srgbClr val="000000"/>
                </a:solidFill>
              </a:rPr>
              <a:t>It mostly takes place in tripartite bodies, as when representatives of workers, employers and government –</a:t>
            </a:r>
          </a:p>
          <a:p>
            <a:pPr marL="342900" lvl="1">
              <a:buClr>
                <a:schemeClr val="accent1"/>
              </a:buClr>
              <a:buFont typeface="Arial" pitchFamily="34" charset="0"/>
              <a:buChar char="•"/>
              <a:defRPr/>
            </a:pPr>
            <a:r>
              <a:rPr lang="en-US" sz="2500" dirty="0" smtClean="0">
                <a:solidFill>
                  <a:srgbClr val="000000"/>
                </a:solidFill>
              </a:rPr>
              <a:t>Decide minimum wage adjustments (RTWPBs)</a:t>
            </a:r>
          </a:p>
          <a:p>
            <a:pPr marL="342900" lvl="1">
              <a:buClr>
                <a:schemeClr val="accent1"/>
              </a:buClr>
              <a:buFont typeface="Arial" pitchFamily="34" charset="0"/>
              <a:buChar char="•"/>
              <a:defRPr/>
            </a:pPr>
            <a:r>
              <a:rPr lang="en-US" sz="2500" dirty="0" smtClean="0">
                <a:solidFill>
                  <a:srgbClr val="000000"/>
                </a:solidFill>
              </a:rPr>
              <a:t>Adjudicate appeals (NLRC proper)</a:t>
            </a:r>
          </a:p>
          <a:p>
            <a:pPr marL="342900" lvl="1">
              <a:buClr>
                <a:schemeClr val="accent1"/>
              </a:buClr>
              <a:buFont typeface="Arial" pitchFamily="34" charset="0"/>
              <a:buChar char="•"/>
              <a:defRPr/>
            </a:pPr>
            <a:r>
              <a:rPr lang="en-US" sz="2500" dirty="0" smtClean="0">
                <a:solidFill>
                  <a:srgbClr val="000000"/>
                </a:solidFill>
              </a:rPr>
              <a:t>Decide on policy matters (NWPC, TESDA, POEA, OWWA, SSS)</a:t>
            </a:r>
          </a:p>
          <a:p>
            <a:pPr marL="342900" lvl="1">
              <a:buClr>
                <a:schemeClr val="accent1"/>
              </a:buClr>
              <a:buFont typeface="Arial" pitchFamily="34" charset="0"/>
              <a:buChar char="•"/>
              <a:defRPr/>
            </a:pPr>
            <a:r>
              <a:rPr lang="en-US" sz="2500" dirty="0" smtClean="0">
                <a:solidFill>
                  <a:srgbClr val="000000"/>
                </a:solidFill>
              </a:rPr>
              <a:t>Formulate policy recommendations (TIPC, TVAC)</a:t>
            </a:r>
          </a:p>
          <a:p>
            <a:pPr marL="342900" lvl="1">
              <a:buClr>
                <a:schemeClr val="accent1"/>
              </a:buClr>
              <a:buFont typeface="Arial" pitchFamily="34" charset="0"/>
              <a:buChar char="•"/>
              <a:defRPr/>
            </a:pPr>
            <a:r>
              <a:rPr lang="en-US" sz="2500" dirty="0" smtClean="0">
                <a:solidFill>
                  <a:srgbClr val="000000"/>
                </a:solidFill>
              </a:rPr>
              <a:t>Settle cases thru conciliation and mediation (DOLE’s SEADOs, NCMB, NLRC)</a:t>
            </a:r>
          </a:p>
          <a:p>
            <a:pPr marL="342900" lvl="1">
              <a:buClr>
                <a:schemeClr val="accent1"/>
              </a:buClr>
              <a:buFont typeface="Arial" pitchFamily="34" charset="0"/>
              <a:buChar char="•"/>
              <a:defRPr/>
            </a:pPr>
            <a:r>
              <a:rPr lang="en-US" sz="2500" dirty="0" smtClean="0">
                <a:solidFill>
                  <a:srgbClr val="000000"/>
                </a:solidFill>
              </a:rPr>
              <a:t>Affirm commitment to good principles (ITCs)</a:t>
            </a: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580805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938" y="211138"/>
            <a:ext cx="8137525" cy="1143000"/>
          </a:xfrm>
        </p:spPr>
        <p:txBody>
          <a:bodyPr>
            <a:noAutofit/>
          </a:bodyPr>
          <a:lstStyle/>
          <a:p>
            <a:pPr eaLnBrk="1" fontAlgn="auto" hangingPunct="1">
              <a:spcAft>
                <a:spcPts val="0"/>
              </a:spcAft>
              <a:defRPr/>
            </a:pPr>
            <a:r>
              <a:rPr lang="en-US" sz="3600" dirty="0" smtClean="0">
                <a:ea typeface="+mj-ea"/>
                <a:cs typeface="+mj-cs"/>
              </a:rPr>
              <a:t>Worksheet 1 (individual activity): </a:t>
            </a:r>
            <a:br>
              <a:rPr lang="en-US" sz="3600" dirty="0" smtClean="0">
                <a:ea typeface="+mj-ea"/>
                <a:cs typeface="+mj-cs"/>
              </a:rPr>
            </a:br>
            <a:r>
              <a:rPr lang="en-US" sz="3600" dirty="0" smtClean="0">
                <a:ea typeface="+mj-ea"/>
                <a:cs typeface="+mj-cs"/>
              </a:rPr>
              <a:t>two-step assessment of SD mechanisms</a:t>
            </a:r>
            <a:endParaRPr lang="en-US" sz="3600" dirty="0">
              <a:ea typeface="+mj-ea"/>
              <a:cs typeface="+mj-cs"/>
            </a:endParaRPr>
          </a:p>
        </p:txBody>
      </p:sp>
      <p:sp>
        <p:nvSpPr>
          <p:cNvPr id="46082" name="Content Placeholder 2"/>
          <p:cNvSpPr>
            <a:spLocks noGrp="1"/>
          </p:cNvSpPr>
          <p:nvPr>
            <p:ph idx="1"/>
          </p:nvPr>
        </p:nvSpPr>
        <p:spPr>
          <a:xfrm>
            <a:off x="457200" y="2153629"/>
            <a:ext cx="8229600" cy="3256875"/>
          </a:xfrm>
        </p:spPr>
        <p:txBody>
          <a:bodyPr>
            <a:noAutofit/>
          </a:bodyPr>
          <a:lstStyle/>
          <a:p>
            <a:pPr lvl="0"/>
            <a:r>
              <a:rPr lang="en-US" b="1" dirty="0" smtClean="0">
                <a:solidFill>
                  <a:srgbClr val="000000"/>
                </a:solidFill>
              </a:rPr>
              <a:t>First step: </a:t>
            </a:r>
            <a:r>
              <a:rPr lang="en-US" dirty="0" smtClean="0">
                <a:solidFill>
                  <a:srgbClr val="000000"/>
                </a:solidFill>
              </a:rPr>
              <a:t>process involved and level of development</a:t>
            </a:r>
          </a:p>
          <a:p>
            <a:pPr lvl="0"/>
            <a:r>
              <a:rPr lang="en-US" b="1" dirty="0" smtClean="0">
                <a:solidFill>
                  <a:srgbClr val="000000"/>
                </a:solidFill>
              </a:rPr>
              <a:t>Second step: </a:t>
            </a:r>
            <a:r>
              <a:rPr lang="en-US" dirty="0" smtClean="0">
                <a:solidFill>
                  <a:srgbClr val="000000"/>
                </a:solidFill>
              </a:rPr>
              <a:t>sharing your SD experience</a:t>
            </a:r>
            <a:endParaRPr lang="en-US" dirty="0">
              <a:solidFill>
                <a:srgbClr val="000000"/>
              </a:solidFill>
            </a:endParaRPr>
          </a:p>
        </p:txBody>
      </p:sp>
      <p:sp>
        <p:nvSpPr>
          <p:cNvPr id="7" name="TextBox 6"/>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532932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Negotiation </a:t>
            </a:r>
            <a:br>
              <a:rPr lang="en-US" sz="3600" dirty="0" smtClean="0"/>
            </a:br>
            <a:r>
              <a:rPr lang="en-US" sz="3600" dirty="0" smtClean="0"/>
              <a:t>is the most developed process of SD</a:t>
            </a:r>
            <a:endParaRPr lang="en-US" sz="3600" dirty="0"/>
          </a:p>
        </p:txBody>
      </p:sp>
      <p:sp>
        <p:nvSpPr>
          <p:cNvPr id="3" name="Content Placeholder 2"/>
          <p:cNvSpPr>
            <a:spLocks noGrp="1"/>
          </p:cNvSpPr>
          <p:nvPr>
            <p:ph idx="1"/>
          </p:nvPr>
        </p:nvSpPr>
        <p:spPr/>
        <p:txBody>
          <a:bodyPr>
            <a:normAutofit fontScale="92500" lnSpcReduction="10000"/>
          </a:bodyPr>
          <a:lstStyle/>
          <a:p>
            <a:pPr marL="438912" lvl="1" indent="-320040">
              <a:lnSpc>
                <a:spcPct val="110000"/>
              </a:lnSpc>
              <a:spcBef>
                <a:spcPts val="0"/>
              </a:spcBef>
              <a:buClr>
                <a:schemeClr val="accent1"/>
              </a:buClr>
              <a:buSzPct val="80000"/>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000" b="1" i="1" dirty="0" smtClean="0"/>
              <a:t>Negotiation</a:t>
            </a:r>
            <a:r>
              <a:rPr lang="en-US" sz="3000" dirty="0" smtClean="0"/>
              <a:t> is </a:t>
            </a:r>
            <a:r>
              <a:rPr lang="en-US" sz="3000" dirty="0"/>
              <a:t>a process by which </a:t>
            </a:r>
            <a:r>
              <a:rPr lang="en-US" sz="3000" dirty="0" smtClean="0"/>
              <a:t>two or </a:t>
            </a:r>
            <a:r>
              <a:rPr lang="en-US" sz="3000" dirty="0"/>
              <a:t>more </a:t>
            </a:r>
            <a:r>
              <a:rPr lang="en-US" sz="3000" b="1" i="1" dirty="0"/>
              <a:t>parties</a:t>
            </a:r>
            <a:r>
              <a:rPr lang="en-US" sz="3000" dirty="0"/>
              <a:t> seek to </a:t>
            </a:r>
            <a:r>
              <a:rPr lang="en-US" sz="3000" b="1" i="1" dirty="0"/>
              <a:t>exchange</a:t>
            </a:r>
            <a:r>
              <a:rPr lang="en-US" sz="3000" dirty="0"/>
              <a:t> with each other or among themselves </a:t>
            </a:r>
            <a:r>
              <a:rPr lang="en-US" sz="3000" b="1" i="1" dirty="0"/>
              <a:t>things that they respectively value</a:t>
            </a:r>
            <a:r>
              <a:rPr lang="en-US" sz="3000" dirty="0"/>
              <a:t> under </a:t>
            </a:r>
            <a:r>
              <a:rPr lang="en-US" sz="3000" b="1" i="1" dirty="0"/>
              <a:t>terms and conditions mutually acceptable</a:t>
            </a:r>
            <a:r>
              <a:rPr lang="en-US" sz="3000" dirty="0"/>
              <a:t> to all concerned</a:t>
            </a:r>
            <a:r>
              <a:rPr lang="en-US" sz="3000" dirty="0" smtClean="0"/>
              <a:t>.</a:t>
            </a:r>
          </a:p>
          <a:p>
            <a:pPr marL="704088" lvl="2" indent="-320040">
              <a:lnSpc>
                <a:spcPct val="110000"/>
              </a:lnSpc>
              <a:spcBef>
                <a:spcPts val="0"/>
              </a:spcBef>
              <a:buClr>
                <a:schemeClr val="accent1"/>
              </a:buClr>
              <a:buSzPct val="80000"/>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i="1" dirty="0" smtClean="0"/>
              <a:t>May or may not lead to an agreement</a:t>
            </a:r>
            <a:r>
              <a:rPr lang="en-US" sz="2800" dirty="0" smtClean="0"/>
              <a:t> to exchange </a:t>
            </a:r>
          </a:p>
          <a:p>
            <a:pPr marL="704088" lvl="2" indent="-320040">
              <a:lnSpc>
                <a:spcPct val="110000"/>
              </a:lnSpc>
              <a:spcBef>
                <a:spcPts val="0"/>
              </a:spcBef>
              <a:buClr>
                <a:schemeClr val="accent1"/>
              </a:buClr>
              <a:buSzPct val="80000"/>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i="1" dirty="0" smtClean="0"/>
              <a:t>Always involves decision-making</a:t>
            </a:r>
            <a:r>
              <a:rPr lang="en-US" sz="2800" dirty="0" smtClean="0"/>
              <a:t> by the parties, </a:t>
            </a:r>
            <a:r>
              <a:rPr lang="en-US" sz="2800" b="1" i="1" dirty="0" smtClean="0"/>
              <a:t>jointly and on their own</a:t>
            </a:r>
            <a:r>
              <a:rPr lang="en-US" sz="2800" dirty="0" smtClean="0"/>
              <a:t> or </a:t>
            </a:r>
            <a:r>
              <a:rPr lang="en-US" sz="2800" b="1" i="1" dirty="0" smtClean="0"/>
              <a:t>facilitated by a third person</a:t>
            </a:r>
            <a:r>
              <a:rPr lang="en-US" sz="2800" dirty="0" smtClean="0"/>
              <a:t> if they come to an agreement, </a:t>
            </a:r>
            <a:r>
              <a:rPr lang="en-US" sz="2800" b="1" i="1" dirty="0" smtClean="0"/>
              <a:t>separately</a:t>
            </a:r>
            <a:r>
              <a:rPr lang="en-US" sz="2800" dirty="0" smtClean="0"/>
              <a:t> if they don’t.</a:t>
            </a:r>
          </a:p>
          <a:p>
            <a:pPr marL="704088" lvl="2" indent="-320040">
              <a:spcBef>
                <a:spcPts val="0"/>
              </a:spcBef>
              <a:buClr>
                <a:schemeClr val="accent1"/>
              </a:buClr>
              <a:buSzPct val="80000"/>
              <a:buFont typeface="Wingdings 2"/>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US" sz="28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690937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Collective bargaining is SD</a:t>
            </a:r>
            <a:endParaRPr lang="en-US" sz="3600" dirty="0"/>
          </a:p>
        </p:txBody>
      </p:sp>
      <p:sp>
        <p:nvSpPr>
          <p:cNvPr id="3" name="Content Placeholder 2"/>
          <p:cNvSpPr>
            <a:spLocks noGrp="1"/>
          </p:cNvSpPr>
          <p:nvPr>
            <p:ph idx="1"/>
          </p:nvPr>
        </p:nvSpPr>
        <p:spPr/>
        <p:txBody>
          <a:bodyPr>
            <a:normAutofit/>
          </a:bodyPr>
          <a:lstStyle/>
          <a:p>
            <a:pPr marL="118872" inden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i="1" dirty="0" smtClean="0"/>
              <a:t>Collective bargaining (CB) is a special type </a:t>
            </a:r>
            <a:r>
              <a:rPr lang="en-US" sz="2800" b="1" i="1" dirty="0"/>
              <a:t>of negotiation governed by </a:t>
            </a:r>
            <a:r>
              <a:rPr lang="en-US" sz="2800" b="1" i="1" dirty="0" smtClean="0"/>
              <a:t>law -</a:t>
            </a:r>
          </a:p>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t>Where </a:t>
            </a:r>
            <a:r>
              <a:rPr lang="en-US" sz="2800" dirty="0"/>
              <a:t>employees and their employer, thru their representatives, negotiate and come to an </a:t>
            </a:r>
            <a:r>
              <a:rPr lang="en-US" sz="2800" dirty="0" smtClean="0"/>
              <a:t>agreement . . .</a:t>
            </a:r>
          </a:p>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t>on terms </a:t>
            </a:r>
            <a:r>
              <a:rPr lang="en-US" sz="2800" dirty="0"/>
              <a:t>and conditions of </a:t>
            </a:r>
            <a:r>
              <a:rPr lang="en-US" sz="2800" dirty="0" smtClean="0"/>
              <a:t>employment</a:t>
            </a:r>
          </a:p>
          <a:p>
            <a:pP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dirty="0" smtClean="0"/>
              <a:t>. . . and the </a:t>
            </a:r>
            <a:r>
              <a:rPr lang="en-US" sz="2800" dirty="0"/>
              <a:t>mechanism to administer the agreement and to resolve disputes or differences arising from </a:t>
            </a:r>
            <a:r>
              <a:rPr lang="en-US" sz="2800" dirty="0" smtClean="0"/>
              <a:t>it.</a:t>
            </a:r>
            <a:endParaRPr lang="en-US" sz="28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71391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155448"/>
            <a:ext cx="8609040" cy="1252728"/>
          </a:xfrm>
        </p:spPr>
        <p:txBody>
          <a:bodyPr>
            <a:normAutofit/>
          </a:bodyPr>
          <a:lstStyle/>
          <a:p>
            <a:r>
              <a:rPr lang="en-US" sz="3600" dirty="0" smtClean="0"/>
              <a:t>Collective bargaining is SD</a:t>
            </a:r>
            <a:endParaRPr lang="en-US" sz="3600" dirty="0"/>
          </a:p>
        </p:txBody>
      </p:sp>
      <p:sp>
        <p:nvSpPr>
          <p:cNvPr id="3" name="Content Placeholder 2"/>
          <p:cNvSpPr>
            <a:spLocks noGrp="1"/>
          </p:cNvSpPr>
          <p:nvPr>
            <p:ph idx="1"/>
          </p:nvPr>
        </p:nvSpPr>
        <p:spPr>
          <a:xfrm>
            <a:off x="640806" y="1545699"/>
            <a:ext cx="8229600" cy="4625609"/>
          </a:xfrm>
        </p:spPr>
        <p:txBody>
          <a:bodyPr>
            <a:normAutofit fontScale="85000" lnSpcReduction="20000"/>
          </a:bodyPr>
          <a:lstStyle/>
          <a:p>
            <a:pPr marL="118872" indent="0">
              <a:lnSpc>
                <a:spcPct val="12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000" b="1" i="1" dirty="0" smtClean="0"/>
              <a:t>CB is the most institutionalized process of SD, in the Philippines and elsewhere  -</a:t>
            </a:r>
            <a:endParaRPr lang="en-US" sz="2600" b="1" dirty="0"/>
          </a:p>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000" dirty="0" smtClean="0"/>
              <a:t>Formally promoted as a State policy </a:t>
            </a:r>
          </a:p>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000" dirty="0" smtClean="0"/>
              <a:t>Recognized by law as a protected right and governed by special procedures</a:t>
            </a:r>
          </a:p>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000" dirty="0" smtClean="0"/>
              <a:t>Subsumes </a:t>
            </a:r>
            <a:r>
              <a:rPr lang="en-US" sz="3000" dirty="0"/>
              <a:t>exchange of information and consultation</a:t>
            </a:r>
          </a:p>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000" dirty="0" smtClean="0"/>
              <a:t>Regarded </a:t>
            </a:r>
            <a:r>
              <a:rPr lang="en-US" sz="3000" dirty="0"/>
              <a:t>as the </a:t>
            </a:r>
            <a:r>
              <a:rPr lang="en-US" sz="3000" dirty="0" smtClean="0"/>
              <a:t>highest level of employee participation in the workplace in policy </a:t>
            </a:r>
            <a:r>
              <a:rPr lang="en-US" sz="3000" dirty="0"/>
              <a:t>and decision making processes directly affecting </a:t>
            </a:r>
            <a:r>
              <a:rPr lang="en-US" sz="3000" dirty="0" smtClean="0"/>
              <a:t>employees. </a:t>
            </a:r>
          </a:p>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3000" dirty="0" smtClean="0"/>
              <a:t>Enables parties to reach agreements with the force of law and with binding effects</a:t>
            </a:r>
            <a:endParaRPr lang="en-US" sz="30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916805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State promotes CB by enabling parties </a:t>
            </a:r>
            <a:br>
              <a:rPr lang="en-US" sz="3600" dirty="0" smtClean="0"/>
            </a:br>
            <a:r>
              <a:rPr lang="en-US" sz="3600" dirty="0" smtClean="0"/>
              <a:t>to exercise </a:t>
            </a:r>
            <a:r>
              <a:rPr lang="en-US" sz="3600" dirty="0" err="1" smtClean="0"/>
              <a:t>FoA</a:t>
            </a:r>
            <a:r>
              <a:rPr lang="en-US" sz="3600" dirty="0" smtClean="0"/>
              <a:t> and CB rights</a:t>
            </a:r>
            <a:endParaRPr lang="en-US" sz="3600" dirty="0"/>
          </a:p>
        </p:txBody>
      </p:sp>
      <p:sp>
        <p:nvSpPr>
          <p:cNvPr id="3" name="Content Placeholder 2"/>
          <p:cNvSpPr>
            <a:spLocks noGrp="1"/>
          </p:cNvSpPr>
          <p:nvPr>
            <p:ph idx="1"/>
          </p:nvPr>
        </p:nvSpPr>
        <p:spPr>
          <a:xfrm>
            <a:off x="767806" y="1656824"/>
            <a:ext cx="7995194" cy="5201176"/>
          </a:xfrm>
        </p:spPr>
        <p:txBody>
          <a:bodyPr>
            <a:normAutofit fontScale="70000" lnSpcReduction="20000"/>
          </a:bodyPr>
          <a:lstStyle/>
          <a:p>
            <a:pPr>
              <a:lnSpc>
                <a:spcPct val="120000"/>
              </a:lnSpc>
              <a:defRPr/>
            </a:pPr>
            <a:r>
              <a:rPr lang="en-US" sz="3900" dirty="0" smtClean="0">
                <a:solidFill>
                  <a:srgbClr val="000000"/>
                </a:solidFill>
              </a:rPr>
              <a:t>By giving parties freedom and responsibility to set rules to govern their relationship, consistent with principles of fairness, equity and </a:t>
            </a:r>
            <a:r>
              <a:rPr lang="en-US" sz="3900" dirty="0">
                <a:solidFill>
                  <a:srgbClr val="000000"/>
                </a:solidFill>
              </a:rPr>
              <a:t>necessity. </a:t>
            </a:r>
            <a:endParaRPr lang="en-US" sz="3900" dirty="0" smtClean="0">
              <a:solidFill>
                <a:srgbClr val="000000"/>
              </a:solidFill>
            </a:endParaRPr>
          </a:p>
          <a:p>
            <a:pPr>
              <a:lnSpc>
                <a:spcPct val="120000"/>
              </a:lnSpc>
              <a:defRPr/>
            </a:pPr>
            <a:r>
              <a:rPr lang="en-US" sz="3900" dirty="0" smtClean="0">
                <a:solidFill>
                  <a:srgbClr val="000000"/>
                </a:solidFill>
              </a:rPr>
              <a:t>By </a:t>
            </a:r>
            <a:r>
              <a:rPr lang="en-US" sz="3900" dirty="0">
                <a:solidFill>
                  <a:srgbClr val="000000"/>
                </a:solidFill>
              </a:rPr>
              <a:t>providing legal recognition and protection </a:t>
            </a:r>
            <a:r>
              <a:rPr lang="en-US" sz="3900" dirty="0" smtClean="0">
                <a:solidFill>
                  <a:srgbClr val="000000"/>
                </a:solidFill>
              </a:rPr>
              <a:t>to </a:t>
            </a:r>
            <a:r>
              <a:rPr lang="en-US" sz="3900" dirty="0" err="1" smtClean="0">
                <a:solidFill>
                  <a:srgbClr val="000000"/>
                </a:solidFill>
              </a:rPr>
              <a:t>FoA</a:t>
            </a:r>
            <a:r>
              <a:rPr lang="en-US" sz="3900" dirty="0" smtClean="0">
                <a:solidFill>
                  <a:srgbClr val="000000"/>
                </a:solidFill>
              </a:rPr>
              <a:t> and CB rights</a:t>
            </a:r>
          </a:p>
          <a:p>
            <a:pPr>
              <a:lnSpc>
                <a:spcPct val="120000"/>
              </a:lnSpc>
              <a:defRPr/>
            </a:pPr>
            <a:r>
              <a:rPr lang="en-US" sz="3900" dirty="0" smtClean="0">
                <a:solidFill>
                  <a:srgbClr val="000000"/>
                </a:solidFill>
              </a:rPr>
              <a:t>By </a:t>
            </a:r>
            <a:r>
              <a:rPr lang="en-US" sz="3900" dirty="0">
                <a:solidFill>
                  <a:srgbClr val="000000"/>
                </a:solidFill>
              </a:rPr>
              <a:t>prohibiting unfair labor practices and prescribing sanctions against such </a:t>
            </a:r>
            <a:r>
              <a:rPr lang="en-US" sz="3900" dirty="0" smtClean="0">
                <a:solidFill>
                  <a:srgbClr val="000000"/>
                </a:solidFill>
              </a:rPr>
              <a:t>practices.</a:t>
            </a:r>
            <a:endParaRPr lang="en-US" sz="3900" dirty="0">
              <a:solidFill>
                <a:srgbClr val="000000"/>
              </a:solidFill>
            </a:endParaRPr>
          </a:p>
          <a:p>
            <a:pPr>
              <a:lnSpc>
                <a:spcPct val="120000"/>
              </a:lnSpc>
              <a:defRPr/>
            </a:pPr>
            <a:r>
              <a:rPr lang="en-US" sz="3900" dirty="0">
                <a:solidFill>
                  <a:srgbClr val="000000"/>
                </a:solidFill>
              </a:rPr>
              <a:t>By providing for an orderly procedure </a:t>
            </a:r>
            <a:r>
              <a:rPr lang="en-US" sz="3900" dirty="0" smtClean="0">
                <a:solidFill>
                  <a:srgbClr val="000000"/>
                </a:solidFill>
              </a:rPr>
              <a:t>to form unions and to engage in CB. </a:t>
            </a:r>
          </a:p>
          <a:p>
            <a:pPr>
              <a:lnSpc>
                <a:spcPct val="120000"/>
              </a:lnSpc>
              <a:defRPr/>
            </a:pPr>
            <a:r>
              <a:rPr lang="en-US" sz="3900" dirty="0" smtClean="0">
                <a:solidFill>
                  <a:srgbClr val="000000"/>
                </a:solidFill>
              </a:rPr>
              <a:t>By </a:t>
            </a:r>
            <a:r>
              <a:rPr lang="en-US" sz="3900" dirty="0">
                <a:solidFill>
                  <a:srgbClr val="000000"/>
                </a:solidFill>
              </a:rPr>
              <a:t>regulating the exercise of bargaining </a:t>
            </a:r>
            <a:r>
              <a:rPr lang="en-US" sz="3900" dirty="0" smtClean="0">
                <a:solidFill>
                  <a:srgbClr val="000000"/>
                </a:solidFill>
              </a:rPr>
              <a:t>rights.</a:t>
            </a:r>
            <a:endParaRPr lang="en-US" sz="3900" dirty="0">
              <a:solidFill>
                <a:srgbClr val="000000"/>
              </a:solidFill>
            </a:endParaRPr>
          </a:p>
          <a:p>
            <a:pPr>
              <a:defRPr/>
            </a:pPr>
            <a:endParaRPr lang="en-US" sz="2800" b="1" i="1" dirty="0">
              <a:solidFill>
                <a:srgbClr val="000000"/>
              </a:solidFill>
            </a:endParaRPr>
          </a:p>
          <a:p>
            <a:pPr>
              <a:defRPr/>
            </a:pPr>
            <a:endParaRPr lang="en-US" sz="2800" b="1" i="1" dirty="0">
              <a:solidFill>
                <a:srgbClr val="000000"/>
              </a:solidFill>
            </a:endParaRPr>
          </a:p>
          <a:p>
            <a:pPr marL="118872" indent="0">
              <a:buNone/>
              <a:defRPr/>
            </a:pPr>
            <a:r>
              <a:rPr lang="en-US" sz="2800" b="1" i="1" dirty="0" smtClean="0">
                <a:solidFill>
                  <a:srgbClr val="000000"/>
                </a:solidFill>
              </a:rPr>
              <a:t> </a:t>
            </a: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3800289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State promotes CB </a:t>
            </a:r>
            <a:br>
              <a:rPr lang="en-US" sz="3600" dirty="0" smtClean="0"/>
            </a:br>
            <a:r>
              <a:rPr lang="en-US" sz="3600" dirty="0" smtClean="0"/>
              <a:t>by limiting the role of the State in CB</a:t>
            </a:r>
            <a:endParaRPr lang="en-US" sz="3600" dirty="0"/>
          </a:p>
        </p:txBody>
      </p:sp>
      <p:sp>
        <p:nvSpPr>
          <p:cNvPr id="3" name="Content Placeholder 2"/>
          <p:cNvSpPr>
            <a:spLocks noGrp="1"/>
          </p:cNvSpPr>
          <p:nvPr>
            <p:ph idx="1"/>
          </p:nvPr>
        </p:nvSpPr>
        <p:spPr>
          <a:xfrm>
            <a:off x="640806" y="1545699"/>
            <a:ext cx="8229600" cy="4625609"/>
          </a:xfrm>
        </p:spPr>
        <p:txBody>
          <a:bodyPr>
            <a:normAutofit/>
          </a:bodyPr>
          <a:lstStyle/>
          <a:p>
            <a:pPr marL="118872" indent="0">
              <a:buNone/>
              <a:defRPr/>
            </a:pPr>
            <a:r>
              <a:rPr lang="en-US" sz="2800" b="1" i="1" dirty="0" smtClean="0">
                <a:solidFill>
                  <a:srgbClr val="000000"/>
                </a:solidFill>
              </a:rPr>
              <a:t>The State may not intervene in the exercise by the parties of their CB rights. Role </a:t>
            </a:r>
            <a:r>
              <a:rPr lang="en-US" sz="2800" b="1" i="1" dirty="0">
                <a:solidFill>
                  <a:srgbClr val="000000"/>
                </a:solidFill>
              </a:rPr>
              <a:t>of the </a:t>
            </a:r>
            <a:r>
              <a:rPr lang="en-US" sz="2800" b="1" i="1" dirty="0" smtClean="0">
                <a:solidFill>
                  <a:srgbClr val="000000"/>
                </a:solidFill>
              </a:rPr>
              <a:t>State is to -</a:t>
            </a:r>
            <a:endParaRPr lang="en-US" sz="2800" b="1" i="1" dirty="0">
              <a:solidFill>
                <a:srgbClr val="000000"/>
              </a:solidFill>
            </a:endParaRPr>
          </a:p>
          <a:p>
            <a:pPr lvl="1">
              <a:defRPr/>
            </a:pPr>
            <a:r>
              <a:rPr lang="en-US" dirty="0" smtClean="0">
                <a:solidFill>
                  <a:srgbClr val="000000"/>
                </a:solidFill>
              </a:rPr>
              <a:t>Set </a:t>
            </a:r>
            <a:r>
              <a:rPr lang="en-US" dirty="0">
                <a:solidFill>
                  <a:srgbClr val="000000"/>
                </a:solidFill>
              </a:rPr>
              <a:t>minimum labor standards or terms and conditions of employment</a:t>
            </a:r>
          </a:p>
          <a:p>
            <a:pPr lvl="1">
              <a:defRPr/>
            </a:pPr>
            <a:r>
              <a:rPr lang="en-US" dirty="0" smtClean="0">
                <a:solidFill>
                  <a:srgbClr val="000000"/>
                </a:solidFill>
              </a:rPr>
              <a:t>Organize </a:t>
            </a:r>
            <a:r>
              <a:rPr lang="en-US" dirty="0">
                <a:solidFill>
                  <a:srgbClr val="000000"/>
                </a:solidFill>
              </a:rPr>
              <a:t>the bargaining process</a:t>
            </a:r>
          </a:p>
          <a:p>
            <a:pPr lvl="1">
              <a:defRPr/>
            </a:pPr>
            <a:r>
              <a:rPr lang="en-US" dirty="0" smtClean="0">
                <a:solidFill>
                  <a:srgbClr val="000000"/>
                </a:solidFill>
              </a:rPr>
              <a:t>Prescribe </a:t>
            </a:r>
            <a:r>
              <a:rPr lang="en-US" dirty="0">
                <a:solidFill>
                  <a:srgbClr val="000000"/>
                </a:solidFill>
              </a:rPr>
              <a:t>standards of bargaining behavior</a:t>
            </a:r>
          </a:p>
          <a:p>
            <a:pPr lvl="1">
              <a:defRPr/>
            </a:pPr>
            <a:r>
              <a:rPr lang="en-US" dirty="0" smtClean="0">
                <a:solidFill>
                  <a:srgbClr val="000000"/>
                </a:solidFill>
              </a:rPr>
              <a:t>Provide </a:t>
            </a:r>
            <a:r>
              <a:rPr lang="en-US" dirty="0">
                <a:solidFill>
                  <a:srgbClr val="000000"/>
                </a:solidFill>
              </a:rPr>
              <a:t>a mechanism for dispute settlement in case the parties fail to reach an agreement or violate the standards of bargaining </a:t>
            </a:r>
            <a:r>
              <a:rPr lang="en-US" dirty="0" smtClean="0">
                <a:solidFill>
                  <a:srgbClr val="000000"/>
                </a:solidFill>
              </a:rPr>
              <a:t>behavior</a:t>
            </a:r>
            <a:endParaRPr lang="en-US" dirty="0">
              <a:solidFill>
                <a:srgbClr val="000000"/>
              </a:solidFill>
            </a:endParaRP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286982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938" y="211138"/>
            <a:ext cx="8137525" cy="1143000"/>
          </a:xfrm>
        </p:spPr>
        <p:txBody>
          <a:bodyPr>
            <a:noAutofit/>
          </a:bodyPr>
          <a:lstStyle/>
          <a:p>
            <a:pPr eaLnBrk="1" fontAlgn="auto" hangingPunct="1">
              <a:spcAft>
                <a:spcPts val="0"/>
              </a:spcAft>
              <a:defRPr/>
            </a:pPr>
            <a:r>
              <a:rPr lang="en-US" sz="3600" dirty="0" smtClean="0">
                <a:ea typeface="+mj-ea"/>
                <a:cs typeface="+mj-cs"/>
              </a:rPr>
              <a:t>Worksheet 2 (individual activity) : </a:t>
            </a:r>
            <a:br>
              <a:rPr lang="en-US" sz="3600" dirty="0" smtClean="0">
                <a:ea typeface="+mj-ea"/>
                <a:cs typeface="+mj-cs"/>
              </a:rPr>
            </a:br>
            <a:r>
              <a:rPr lang="en-US" sz="3600" dirty="0" smtClean="0">
                <a:ea typeface="+mj-ea"/>
                <a:cs typeface="+mj-cs"/>
              </a:rPr>
              <a:t>SWOT analysis for CB</a:t>
            </a:r>
            <a:endParaRPr lang="en-US" sz="3600" dirty="0">
              <a:ea typeface="+mj-ea"/>
              <a:cs typeface="+mj-cs"/>
            </a:endParaRPr>
          </a:p>
        </p:txBody>
      </p:sp>
      <p:sp>
        <p:nvSpPr>
          <p:cNvPr id="46082" name="Content Placeholder 2"/>
          <p:cNvSpPr>
            <a:spLocks noGrp="1"/>
          </p:cNvSpPr>
          <p:nvPr>
            <p:ph idx="1"/>
          </p:nvPr>
        </p:nvSpPr>
        <p:spPr>
          <a:xfrm>
            <a:off x="457200" y="1600063"/>
            <a:ext cx="8229600" cy="4841036"/>
          </a:xfrm>
        </p:spPr>
        <p:txBody>
          <a:bodyPr>
            <a:noAutofit/>
          </a:bodyPr>
          <a:lstStyle/>
          <a:p>
            <a:r>
              <a:rPr lang="en-US" sz="2500" b="1" dirty="0" smtClean="0">
                <a:cs typeface="Arial" charset="0"/>
                <a:sym typeface="Arial" charset="0"/>
              </a:rPr>
              <a:t>STRENGTHS.</a:t>
            </a:r>
            <a:r>
              <a:rPr lang="en-US" sz="2500" dirty="0" smtClean="0">
                <a:cs typeface="Arial" charset="0"/>
                <a:sym typeface="Arial" charset="0"/>
              </a:rPr>
              <a:t> What </a:t>
            </a:r>
            <a:r>
              <a:rPr lang="en-US" sz="2500" dirty="0">
                <a:cs typeface="Arial" charset="0"/>
                <a:sym typeface="Arial" charset="0"/>
              </a:rPr>
              <a:t>internal factors (i.e., policies, values, nature of business) in the Company and in the Union </a:t>
            </a:r>
            <a:r>
              <a:rPr lang="en-US" sz="2500" dirty="0"/>
              <a:t>can facilitate agreement for a a new CBA? </a:t>
            </a:r>
            <a:endParaRPr lang="en-US" sz="2500" dirty="0" smtClean="0"/>
          </a:p>
          <a:p>
            <a:r>
              <a:rPr lang="en-US" sz="2500" b="1" dirty="0" smtClean="0"/>
              <a:t>WEAKNESSES.</a:t>
            </a:r>
            <a:r>
              <a:rPr lang="en-US" sz="2500" dirty="0" smtClean="0"/>
              <a:t> What </a:t>
            </a:r>
            <a:r>
              <a:rPr lang="en-US" sz="2500" dirty="0"/>
              <a:t>internal factors in the Company and in the Union can hinder or prevent the parties from agreeing to a new CBA by themselves? </a:t>
            </a:r>
            <a:endParaRPr lang="en-US" sz="2500" dirty="0" smtClean="0"/>
          </a:p>
          <a:p>
            <a:r>
              <a:rPr lang="en-US" sz="2500" b="1" dirty="0" smtClean="0"/>
              <a:t>OPPORTUNITIES.</a:t>
            </a:r>
            <a:r>
              <a:rPr lang="en-US" sz="2500" dirty="0" smtClean="0"/>
              <a:t> What </a:t>
            </a:r>
            <a:r>
              <a:rPr lang="en-US" sz="2500" dirty="0"/>
              <a:t>external factors (i.e., economic and business conditions, government regulation or assistance) can facilitate the agreement of the parties for a new CBA? </a:t>
            </a:r>
            <a:endParaRPr lang="en-US" sz="2500" dirty="0" smtClean="0"/>
          </a:p>
          <a:p>
            <a:r>
              <a:rPr lang="en-US" sz="2500" b="1" dirty="0" smtClean="0"/>
              <a:t>THREATS.</a:t>
            </a:r>
            <a:r>
              <a:rPr lang="en-US" sz="2500" dirty="0" smtClean="0"/>
              <a:t> What </a:t>
            </a:r>
            <a:r>
              <a:rPr lang="en-US" sz="2500" dirty="0"/>
              <a:t>external factors can hinder or prevent the parties from agreeing to a new CBA by themselves? </a:t>
            </a:r>
          </a:p>
          <a:p>
            <a:endParaRPr lang="en-US" sz="2800" b="1" dirty="0"/>
          </a:p>
          <a:p>
            <a:endParaRPr lang="en-US" sz="2600" dirty="0">
              <a:cs typeface="Helvetica" charset="0"/>
            </a:endParaRPr>
          </a:p>
          <a:p>
            <a:endParaRPr lang="en-US" b="1" dirty="0"/>
          </a:p>
        </p:txBody>
      </p:sp>
      <p:sp>
        <p:nvSpPr>
          <p:cNvPr id="7" name="TextBox 6"/>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988728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Part II. Context of negotiation and CB</a:t>
            </a:r>
            <a:endParaRPr lang="en-US" sz="40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28470510"/>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460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Some notes on political pluralism</a:t>
            </a:r>
            <a:endParaRPr lang="en-US" sz="3600" dirty="0"/>
          </a:p>
        </p:txBody>
      </p:sp>
      <p:sp>
        <p:nvSpPr>
          <p:cNvPr id="3" name="Content Placeholder 2"/>
          <p:cNvSpPr>
            <a:spLocks noGrp="1"/>
          </p:cNvSpPr>
          <p:nvPr>
            <p:ph idx="1"/>
          </p:nvPr>
        </p:nvSpPr>
        <p:spPr>
          <a:xfrm>
            <a:off x="613980" y="1424369"/>
            <a:ext cx="8102807" cy="4890911"/>
          </a:xfrm>
        </p:spPr>
        <p:txBody>
          <a:bodyPr>
            <a:noAutofit/>
          </a:bodyPr>
          <a:lstStyle/>
          <a:p>
            <a:pPr>
              <a:lnSpc>
                <a:spcPct val="110000"/>
              </a:lnSpc>
            </a:pPr>
            <a:r>
              <a:rPr lang="en-US" sz="2800" dirty="0" smtClean="0">
                <a:cs typeface="Calibri"/>
              </a:rPr>
              <a:t>Society is made up of </a:t>
            </a:r>
            <a:r>
              <a:rPr lang="en-US" sz="2800" b="1" i="1" dirty="0" smtClean="0">
                <a:cs typeface="Calibri"/>
              </a:rPr>
              <a:t>many distinct groups</a:t>
            </a:r>
            <a:r>
              <a:rPr lang="en-US" sz="2800" dirty="0" smtClean="0">
                <a:cs typeface="Calibri"/>
              </a:rPr>
              <a:t>. </a:t>
            </a:r>
          </a:p>
          <a:p>
            <a:pPr>
              <a:lnSpc>
                <a:spcPct val="110000"/>
              </a:lnSpc>
            </a:pPr>
            <a:r>
              <a:rPr lang="en-US" sz="2800" dirty="0" smtClean="0">
                <a:cs typeface="Calibri"/>
              </a:rPr>
              <a:t>Each group has its own</a:t>
            </a:r>
            <a:r>
              <a:rPr lang="en-US" sz="2800" b="1" i="1" dirty="0" smtClean="0">
                <a:cs typeface="Calibri"/>
              </a:rPr>
              <a:t> interests.</a:t>
            </a:r>
            <a:r>
              <a:rPr lang="en-US" sz="2800" dirty="0" smtClean="0">
                <a:cs typeface="Calibri"/>
              </a:rPr>
              <a:t> </a:t>
            </a:r>
          </a:p>
          <a:p>
            <a:pPr>
              <a:lnSpc>
                <a:spcPct val="110000"/>
              </a:lnSpc>
            </a:pPr>
            <a:r>
              <a:rPr lang="en-US" sz="2800" dirty="0" smtClean="0">
                <a:cs typeface="Calibri"/>
              </a:rPr>
              <a:t>Interests are the </a:t>
            </a:r>
            <a:r>
              <a:rPr lang="en-US" sz="2800" b="1" i="1" dirty="0" smtClean="0">
                <a:cs typeface="Calibri"/>
              </a:rPr>
              <a:t>needs and wants</a:t>
            </a:r>
            <a:r>
              <a:rPr lang="en-US" sz="2800" dirty="0" smtClean="0">
                <a:cs typeface="Calibri"/>
              </a:rPr>
              <a:t> which the group needs </a:t>
            </a:r>
            <a:r>
              <a:rPr lang="en-US" sz="2800" b="1" i="1" dirty="0" smtClean="0">
                <a:cs typeface="Calibri"/>
              </a:rPr>
              <a:t>to be satisfied</a:t>
            </a:r>
            <a:r>
              <a:rPr lang="en-US" sz="2800" dirty="0" smtClean="0">
                <a:cs typeface="Calibri"/>
              </a:rPr>
              <a:t> at an </a:t>
            </a:r>
            <a:r>
              <a:rPr lang="en-US" sz="2800" b="1" i="1" dirty="0">
                <a:cs typeface="Calibri"/>
              </a:rPr>
              <a:t>acceptable level in order to </a:t>
            </a:r>
            <a:r>
              <a:rPr lang="en-US" sz="2800" b="1" i="1" dirty="0" smtClean="0">
                <a:cs typeface="Calibri"/>
              </a:rPr>
              <a:t>be content</a:t>
            </a:r>
            <a:r>
              <a:rPr lang="en-US" sz="2800" dirty="0">
                <a:cs typeface="Calibri"/>
              </a:rPr>
              <a:t>.</a:t>
            </a:r>
          </a:p>
          <a:p>
            <a:pPr>
              <a:lnSpc>
                <a:spcPct val="110000"/>
              </a:lnSpc>
            </a:pPr>
            <a:r>
              <a:rPr lang="en-US" sz="2800" dirty="0" smtClean="0">
                <a:cs typeface="Calibri"/>
              </a:rPr>
              <a:t>The interests of one group may be </a:t>
            </a:r>
            <a:r>
              <a:rPr lang="en-US" sz="2800" b="1" i="1" dirty="0" smtClean="0">
                <a:cs typeface="Calibri"/>
              </a:rPr>
              <a:t>mutual,</a:t>
            </a:r>
            <a:r>
              <a:rPr lang="en-US" sz="2800" dirty="0" smtClean="0">
                <a:cs typeface="Calibri"/>
              </a:rPr>
              <a:t> </a:t>
            </a:r>
            <a:r>
              <a:rPr lang="en-US" sz="2800" b="1" i="1" dirty="0" smtClean="0">
                <a:cs typeface="Calibri"/>
              </a:rPr>
              <a:t>common</a:t>
            </a:r>
            <a:r>
              <a:rPr lang="en-US" sz="2800" dirty="0" smtClean="0">
                <a:cs typeface="Calibri"/>
              </a:rPr>
              <a:t>, </a:t>
            </a:r>
            <a:r>
              <a:rPr lang="en-US" sz="2800" b="1" i="1" dirty="0" smtClean="0">
                <a:cs typeface="Calibri"/>
              </a:rPr>
              <a:t>separate</a:t>
            </a:r>
            <a:r>
              <a:rPr lang="en-US" sz="2800" dirty="0" smtClean="0">
                <a:cs typeface="Calibri"/>
              </a:rPr>
              <a:t> or </a:t>
            </a:r>
            <a:r>
              <a:rPr lang="en-US" sz="2800" b="1" i="1" dirty="0" smtClean="0">
                <a:cs typeface="Calibri"/>
              </a:rPr>
              <a:t>conflicting</a:t>
            </a:r>
            <a:r>
              <a:rPr lang="en-US" sz="2800" dirty="0" smtClean="0">
                <a:cs typeface="Calibri"/>
              </a:rPr>
              <a:t> with other groups. </a:t>
            </a:r>
          </a:p>
          <a:p>
            <a:pPr>
              <a:lnSpc>
                <a:spcPct val="110000"/>
              </a:lnSpc>
            </a:pPr>
            <a:r>
              <a:rPr lang="en-US" sz="2800" dirty="0" smtClean="0">
                <a:cs typeface="Calibri"/>
              </a:rPr>
              <a:t>The </a:t>
            </a:r>
            <a:r>
              <a:rPr lang="en-US" sz="2800" b="1" i="1" dirty="0" smtClean="0">
                <a:cs typeface="Calibri"/>
              </a:rPr>
              <a:t>rational behavior</a:t>
            </a:r>
            <a:r>
              <a:rPr lang="en-US" sz="2800" dirty="0" smtClean="0">
                <a:cs typeface="Calibri"/>
              </a:rPr>
              <a:t> of each group is </a:t>
            </a:r>
            <a:r>
              <a:rPr lang="en-US" sz="2800" b="1" i="1" dirty="0" smtClean="0">
                <a:cs typeface="Calibri"/>
              </a:rPr>
              <a:t>to protect, advance and maximize its own interests</a:t>
            </a:r>
            <a:r>
              <a:rPr lang="en-US" sz="2800" dirty="0" smtClean="0">
                <a:cs typeface="Calibri"/>
              </a:rPr>
              <a:t>. </a:t>
            </a:r>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3980535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Industrial and employment relations </a:t>
            </a:r>
            <a:br>
              <a:rPr lang="en-US" sz="3600" dirty="0" smtClean="0"/>
            </a:br>
            <a:r>
              <a:rPr lang="en-US" sz="3600" dirty="0" smtClean="0"/>
              <a:t>is a mirror of political pluralism</a:t>
            </a:r>
            <a:endParaRPr lang="en-US" sz="3600" dirty="0"/>
          </a:p>
        </p:txBody>
      </p:sp>
      <p:sp>
        <p:nvSpPr>
          <p:cNvPr id="3" name="Content Placeholder 2"/>
          <p:cNvSpPr>
            <a:spLocks noGrp="1"/>
          </p:cNvSpPr>
          <p:nvPr>
            <p:ph idx="1"/>
          </p:nvPr>
        </p:nvSpPr>
        <p:spPr>
          <a:xfrm>
            <a:off x="473694" y="1490349"/>
            <a:ext cx="8229600" cy="4890911"/>
          </a:xfrm>
        </p:spPr>
        <p:txBody>
          <a:bodyPr>
            <a:noAutofit/>
          </a:bodyPr>
          <a:lstStyle/>
          <a:p>
            <a:pPr>
              <a:lnSpc>
                <a:spcPct val="110000"/>
              </a:lnSpc>
            </a:pPr>
            <a:r>
              <a:rPr lang="en-US" sz="2500" b="1" i="1" dirty="0" smtClean="0">
                <a:cs typeface="Calibri"/>
              </a:rPr>
              <a:t>Workers </a:t>
            </a:r>
            <a:r>
              <a:rPr lang="en-US" sz="2500" b="1" i="1" dirty="0">
                <a:cs typeface="Calibri"/>
              </a:rPr>
              <a:t>and employers are </a:t>
            </a:r>
            <a:r>
              <a:rPr lang="en-US" sz="2500" b="1" i="1" dirty="0" smtClean="0">
                <a:cs typeface="Calibri"/>
              </a:rPr>
              <a:t>the distinct groups</a:t>
            </a:r>
            <a:r>
              <a:rPr lang="en-US" sz="2500" dirty="0" smtClean="0">
                <a:cs typeface="Calibri"/>
              </a:rPr>
              <a:t>.</a:t>
            </a:r>
          </a:p>
          <a:p>
            <a:pPr>
              <a:lnSpc>
                <a:spcPct val="110000"/>
              </a:lnSpc>
            </a:pPr>
            <a:r>
              <a:rPr lang="en-US" sz="2500" b="1" i="1" dirty="0" smtClean="0">
                <a:cs typeface="Calibri"/>
              </a:rPr>
              <a:t>They have their </a:t>
            </a:r>
            <a:r>
              <a:rPr lang="en-US" sz="2500" b="1" i="1" dirty="0">
                <a:cs typeface="Calibri"/>
              </a:rPr>
              <a:t>own set of interests</a:t>
            </a:r>
            <a:r>
              <a:rPr lang="en-US" sz="2500" dirty="0">
                <a:cs typeface="Calibri"/>
              </a:rPr>
              <a:t>. Some </a:t>
            </a:r>
            <a:r>
              <a:rPr lang="en-US" sz="2500" dirty="0" smtClean="0">
                <a:cs typeface="Calibri"/>
              </a:rPr>
              <a:t>are mutual or </a:t>
            </a:r>
            <a:r>
              <a:rPr lang="en-US" sz="2500" dirty="0">
                <a:cs typeface="Calibri"/>
              </a:rPr>
              <a:t>common, </a:t>
            </a:r>
            <a:r>
              <a:rPr lang="en-US" sz="2500" dirty="0" smtClean="0">
                <a:cs typeface="Calibri"/>
              </a:rPr>
              <a:t>others separate </a:t>
            </a:r>
            <a:r>
              <a:rPr lang="en-US" sz="2500" dirty="0">
                <a:cs typeface="Calibri"/>
              </a:rPr>
              <a:t>or conflicting</a:t>
            </a:r>
            <a:r>
              <a:rPr lang="en-US" sz="2500" dirty="0" smtClean="0">
                <a:cs typeface="Calibri"/>
              </a:rPr>
              <a:t>.</a:t>
            </a:r>
          </a:p>
          <a:p>
            <a:pPr>
              <a:lnSpc>
                <a:spcPct val="110000"/>
              </a:lnSpc>
            </a:pPr>
            <a:r>
              <a:rPr lang="en-US" sz="2500" b="1" i="1" dirty="0" smtClean="0">
                <a:cs typeface="Calibri"/>
              </a:rPr>
              <a:t>To manage these interests, the State follows the mixed regulation model of industrial relations</a:t>
            </a:r>
            <a:r>
              <a:rPr lang="en-US" sz="2500" dirty="0" smtClean="0">
                <a:cs typeface="Calibri"/>
              </a:rPr>
              <a:t> –</a:t>
            </a:r>
          </a:p>
          <a:p>
            <a:pPr lvl="1">
              <a:lnSpc>
                <a:spcPct val="110000"/>
              </a:lnSpc>
            </a:pPr>
            <a:r>
              <a:rPr lang="en-US" sz="2500" b="1" i="1" dirty="0" smtClean="0">
                <a:cs typeface="Calibri"/>
              </a:rPr>
              <a:t>Minimum labor standards</a:t>
            </a:r>
            <a:r>
              <a:rPr lang="en-US" sz="2500" dirty="0" smtClean="0">
                <a:cs typeface="Calibri"/>
              </a:rPr>
              <a:t> which provide for minimum levels of protection, entitlements and benefits to workers</a:t>
            </a:r>
          </a:p>
          <a:p>
            <a:pPr lvl="1">
              <a:lnSpc>
                <a:spcPct val="110000"/>
              </a:lnSpc>
            </a:pPr>
            <a:r>
              <a:rPr lang="en-US" sz="2500" b="1" i="1" dirty="0" err="1" smtClean="0">
                <a:cs typeface="Calibri"/>
              </a:rPr>
              <a:t>FoA</a:t>
            </a:r>
            <a:r>
              <a:rPr lang="en-US" sz="2500" b="1" i="1" dirty="0" smtClean="0">
                <a:cs typeface="Calibri"/>
              </a:rPr>
              <a:t> and CB</a:t>
            </a:r>
            <a:r>
              <a:rPr lang="en-US" sz="2500" dirty="0" smtClean="0">
                <a:cs typeface="Calibri"/>
              </a:rPr>
              <a:t> to improve on the minimum labor standards</a:t>
            </a:r>
          </a:p>
          <a:p>
            <a:pPr>
              <a:lnSpc>
                <a:spcPct val="110000"/>
              </a:lnSpc>
            </a:pPr>
            <a:r>
              <a:rPr lang="en-US" sz="2500" b="1" i="1" dirty="0" smtClean="0">
                <a:cs typeface="Calibri"/>
              </a:rPr>
              <a:t>Thus, CB is a way to manage diverse interests.</a:t>
            </a:r>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834775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Role Play 1: </a:t>
            </a:r>
            <a:br>
              <a:rPr lang="en-US" sz="4000" dirty="0" smtClean="0"/>
            </a:br>
            <a:r>
              <a:rPr lang="en-US" sz="4000" dirty="0" smtClean="0"/>
              <a:t>positions and interests</a:t>
            </a:r>
            <a:endParaRPr lang="en-US" sz="40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80147718"/>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2322495" y="1905000"/>
            <a:ext cx="4477508" cy="892552"/>
          </a:xfrm>
          <a:prstGeom prst="rect">
            <a:avLst/>
          </a:prstGeom>
          <a:noFill/>
        </p:spPr>
        <p:txBody>
          <a:bodyPr wrap="none" rtlCol="0">
            <a:spAutoFit/>
          </a:bodyPr>
          <a:lstStyle/>
          <a:p>
            <a:pPr algn="ctr"/>
            <a:r>
              <a:rPr lang="en-US" sz="2600" b="1" i="1" dirty="0" smtClean="0">
                <a:latin typeface="Calibri"/>
                <a:cs typeface="Calibri"/>
              </a:rPr>
              <a:t>Position</a:t>
            </a:r>
            <a:r>
              <a:rPr lang="en-US" sz="2600" dirty="0" smtClean="0">
                <a:latin typeface="Calibri"/>
                <a:cs typeface="Calibri"/>
              </a:rPr>
              <a:t> </a:t>
            </a:r>
            <a:r>
              <a:rPr lang="en-US" sz="2600" dirty="0">
                <a:latin typeface="Calibri"/>
                <a:cs typeface="Calibri"/>
              </a:rPr>
              <a:t>is </a:t>
            </a:r>
            <a:r>
              <a:rPr lang="en-US" sz="2600" dirty="0" smtClean="0">
                <a:latin typeface="Calibri"/>
                <a:cs typeface="Calibri"/>
              </a:rPr>
              <a:t>how a party states </a:t>
            </a:r>
          </a:p>
          <a:p>
            <a:pPr algn="ctr"/>
            <a:r>
              <a:rPr lang="en-US" sz="2600" dirty="0">
                <a:latin typeface="Calibri"/>
                <a:cs typeface="Calibri"/>
              </a:rPr>
              <a:t>t</a:t>
            </a:r>
            <a:r>
              <a:rPr lang="en-US" sz="2600" dirty="0" smtClean="0">
                <a:latin typeface="Calibri"/>
                <a:cs typeface="Calibri"/>
              </a:rPr>
              <a:t>he conflict should be resolved.</a:t>
            </a:r>
            <a:endParaRPr lang="en-US" sz="2600" dirty="0"/>
          </a:p>
        </p:txBody>
      </p:sp>
      <p:sp>
        <p:nvSpPr>
          <p:cNvPr id="6" name="TextBox 5"/>
          <p:cNvSpPr txBox="1"/>
          <p:nvPr/>
        </p:nvSpPr>
        <p:spPr>
          <a:xfrm>
            <a:off x="2159000" y="5207000"/>
            <a:ext cx="4870582" cy="1661994"/>
          </a:xfrm>
          <a:prstGeom prst="rect">
            <a:avLst/>
          </a:prstGeom>
          <a:noFill/>
        </p:spPr>
        <p:txBody>
          <a:bodyPr wrap="none" rtlCol="0">
            <a:spAutoFit/>
          </a:bodyPr>
          <a:lstStyle/>
          <a:p>
            <a:pPr algn="ctr"/>
            <a:r>
              <a:rPr lang="en-US" sz="2600" b="1" i="1" dirty="0" smtClean="0">
                <a:latin typeface="Calibri"/>
                <a:cs typeface="Calibri"/>
              </a:rPr>
              <a:t>Interest</a:t>
            </a:r>
            <a:r>
              <a:rPr lang="en-US" sz="2600" dirty="0" smtClean="0">
                <a:latin typeface="Calibri"/>
                <a:cs typeface="Calibri"/>
              </a:rPr>
              <a:t> </a:t>
            </a:r>
            <a:r>
              <a:rPr lang="en-US" sz="2600" dirty="0">
                <a:latin typeface="Calibri"/>
                <a:cs typeface="Calibri"/>
              </a:rPr>
              <a:t>is the essential underlying </a:t>
            </a:r>
            <a:endParaRPr lang="en-US" sz="2600" dirty="0" smtClean="0">
              <a:latin typeface="Calibri"/>
              <a:cs typeface="Calibri"/>
            </a:endParaRPr>
          </a:p>
          <a:p>
            <a:pPr algn="ctr"/>
            <a:r>
              <a:rPr lang="en-US" sz="2600" dirty="0">
                <a:latin typeface="Calibri"/>
                <a:cs typeface="Calibri"/>
              </a:rPr>
              <a:t>c</a:t>
            </a:r>
            <a:r>
              <a:rPr lang="en-US" sz="2600" dirty="0" smtClean="0">
                <a:latin typeface="Calibri"/>
                <a:cs typeface="Calibri"/>
              </a:rPr>
              <a:t>oncern that </a:t>
            </a:r>
            <a:r>
              <a:rPr lang="en-US" sz="2600" dirty="0">
                <a:latin typeface="Calibri"/>
                <a:cs typeface="Calibri"/>
              </a:rPr>
              <a:t>motivates a party </a:t>
            </a:r>
            <a:endParaRPr lang="en-US" sz="2600" dirty="0" smtClean="0">
              <a:latin typeface="Calibri"/>
              <a:cs typeface="Calibri"/>
            </a:endParaRPr>
          </a:p>
          <a:p>
            <a:pPr algn="ctr"/>
            <a:r>
              <a:rPr lang="en-US" sz="2600" dirty="0" smtClean="0">
                <a:latin typeface="Calibri"/>
                <a:cs typeface="Calibri"/>
              </a:rPr>
              <a:t>to </a:t>
            </a:r>
            <a:r>
              <a:rPr lang="en-US" sz="2600" dirty="0">
                <a:latin typeface="Calibri"/>
                <a:cs typeface="Calibri"/>
              </a:rPr>
              <a:t>choose a position. </a:t>
            </a:r>
          </a:p>
          <a:p>
            <a:endParaRPr lang="en-US" sz="2400" dirty="0"/>
          </a:p>
        </p:txBody>
      </p:sp>
    </p:spTree>
    <p:extLst>
      <p:ext uri="{BB962C8B-B14F-4D97-AF65-F5344CB8AC3E}">
        <p14:creationId xmlns:p14="http://schemas.microsoft.com/office/powerpoint/2010/main" val="2726182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938" y="211138"/>
            <a:ext cx="8137525" cy="1143000"/>
          </a:xfrm>
        </p:spPr>
        <p:txBody>
          <a:bodyPr>
            <a:noAutofit/>
          </a:bodyPr>
          <a:lstStyle/>
          <a:p>
            <a:pPr eaLnBrk="1" fontAlgn="auto" hangingPunct="1">
              <a:spcAft>
                <a:spcPts val="0"/>
              </a:spcAft>
              <a:defRPr/>
            </a:pPr>
            <a:r>
              <a:rPr lang="en-US" sz="3600" dirty="0" smtClean="0">
                <a:ea typeface="+mj-ea"/>
                <a:cs typeface="+mj-cs"/>
              </a:rPr>
              <a:t>Worksheet 3 (group activity): </a:t>
            </a:r>
            <a:br>
              <a:rPr lang="en-US" sz="3600" dirty="0" smtClean="0">
                <a:ea typeface="+mj-ea"/>
                <a:cs typeface="+mj-cs"/>
              </a:rPr>
            </a:br>
            <a:r>
              <a:rPr lang="en-US" sz="3600" dirty="0" smtClean="0">
                <a:ea typeface="+mj-ea"/>
                <a:cs typeface="+mj-cs"/>
              </a:rPr>
              <a:t>What did we learn?</a:t>
            </a:r>
            <a:endParaRPr lang="en-US" sz="3600" dirty="0">
              <a:ea typeface="+mj-ea"/>
              <a:cs typeface="+mj-cs"/>
            </a:endParaRPr>
          </a:p>
        </p:txBody>
      </p:sp>
      <p:sp>
        <p:nvSpPr>
          <p:cNvPr id="46082" name="Content Placeholder 2"/>
          <p:cNvSpPr>
            <a:spLocks noGrp="1"/>
          </p:cNvSpPr>
          <p:nvPr>
            <p:ph idx="1"/>
          </p:nvPr>
        </p:nvSpPr>
        <p:spPr>
          <a:xfrm>
            <a:off x="457200" y="1896973"/>
            <a:ext cx="8229600" cy="3843449"/>
          </a:xfrm>
        </p:spPr>
        <p:txBody>
          <a:bodyPr>
            <a:noAutofit/>
          </a:bodyPr>
          <a:lstStyle/>
          <a:p>
            <a:pPr>
              <a:lnSpc>
                <a:spcPct val="110000"/>
              </a:lnSpc>
            </a:pPr>
            <a:r>
              <a:rPr lang="en-US" sz="3000" dirty="0" smtClean="0">
                <a:cs typeface="Arial" charset="0"/>
                <a:sym typeface="Arial" charset="0"/>
              </a:rPr>
              <a:t>Defining ISSUES</a:t>
            </a:r>
          </a:p>
          <a:p>
            <a:pPr>
              <a:lnSpc>
                <a:spcPct val="110000"/>
              </a:lnSpc>
            </a:pPr>
            <a:r>
              <a:rPr lang="en-US" sz="3000" dirty="0" smtClean="0">
                <a:cs typeface="Arial" charset="0"/>
                <a:sym typeface="Arial" charset="0"/>
              </a:rPr>
              <a:t>Identifying POSITIONS</a:t>
            </a:r>
          </a:p>
          <a:p>
            <a:pPr>
              <a:lnSpc>
                <a:spcPct val="110000"/>
              </a:lnSpc>
            </a:pPr>
            <a:r>
              <a:rPr lang="en-US" sz="3000" dirty="0" smtClean="0">
                <a:cs typeface="Arial" charset="0"/>
                <a:sym typeface="Arial" charset="0"/>
              </a:rPr>
              <a:t>Recognizing INTERESTS</a:t>
            </a:r>
          </a:p>
          <a:p>
            <a:pPr>
              <a:lnSpc>
                <a:spcPct val="110000"/>
              </a:lnSpc>
            </a:pPr>
            <a:r>
              <a:rPr lang="en-US" sz="3000" dirty="0" smtClean="0">
                <a:cs typeface="Arial" charset="0"/>
                <a:sym typeface="Arial" charset="0"/>
              </a:rPr>
              <a:t>Converting POSITIONS to INTERESTS</a:t>
            </a:r>
          </a:p>
          <a:p>
            <a:pPr>
              <a:lnSpc>
                <a:spcPct val="110000"/>
              </a:lnSpc>
            </a:pPr>
            <a:r>
              <a:rPr lang="en-US" sz="3000" dirty="0" smtClean="0">
                <a:cs typeface="Arial" charset="0"/>
                <a:sym typeface="Arial" charset="0"/>
              </a:rPr>
              <a:t>Generating OPTIONS and ALTERNATIVES</a:t>
            </a:r>
            <a:endParaRPr lang="en-US" sz="3000" dirty="0"/>
          </a:p>
          <a:p>
            <a:endParaRPr lang="en-US" sz="2600" dirty="0">
              <a:cs typeface="Helvetica" charset="0"/>
            </a:endParaRPr>
          </a:p>
          <a:p>
            <a:endParaRPr lang="en-US" b="1" dirty="0"/>
          </a:p>
        </p:txBody>
      </p:sp>
      <p:sp>
        <p:nvSpPr>
          <p:cNvPr id="7" name="TextBox 6"/>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795099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Part III. Interest-based negotiation (IBN)</a:t>
            </a:r>
            <a:endParaRPr lang="en-US" sz="40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60275474"/>
              </p:ext>
            </p:extLst>
          </p:nvPr>
        </p:nvGraphicFramePr>
        <p:xfrm>
          <a:off x="457200" y="2363026"/>
          <a:ext cx="8229600" cy="3423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6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938" y="211138"/>
            <a:ext cx="8137525" cy="1143000"/>
          </a:xfrm>
        </p:spPr>
        <p:txBody>
          <a:bodyPr>
            <a:noAutofit/>
          </a:bodyPr>
          <a:lstStyle/>
          <a:p>
            <a:pPr eaLnBrk="1" fontAlgn="auto" hangingPunct="1">
              <a:spcAft>
                <a:spcPts val="0"/>
              </a:spcAft>
              <a:defRPr/>
            </a:pPr>
            <a:r>
              <a:rPr lang="en-US" sz="3600" dirty="0" smtClean="0">
                <a:ea typeface="+mj-ea"/>
                <a:cs typeface="+mj-cs"/>
              </a:rPr>
              <a:t>Worksheet 4 (group activity): </a:t>
            </a:r>
            <a:br>
              <a:rPr lang="en-US" sz="3600" dirty="0" smtClean="0">
                <a:ea typeface="+mj-ea"/>
                <a:cs typeface="+mj-cs"/>
              </a:rPr>
            </a:br>
            <a:r>
              <a:rPr lang="en-US" sz="3600" dirty="0" smtClean="0">
                <a:ea typeface="+mj-ea"/>
                <a:cs typeface="+mj-cs"/>
              </a:rPr>
              <a:t>Setting the stage</a:t>
            </a:r>
            <a:endParaRPr lang="en-US" sz="3600" dirty="0">
              <a:ea typeface="+mj-ea"/>
              <a:cs typeface="+mj-cs"/>
            </a:endParaRPr>
          </a:p>
        </p:txBody>
      </p:sp>
      <p:sp>
        <p:nvSpPr>
          <p:cNvPr id="46082" name="Content Placeholder 2"/>
          <p:cNvSpPr>
            <a:spLocks noGrp="1"/>
          </p:cNvSpPr>
          <p:nvPr>
            <p:ph idx="1"/>
          </p:nvPr>
        </p:nvSpPr>
        <p:spPr>
          <a:xfrm>
            <a:off x="457200" y="1896973"/>
            <a:ext cx="8229600" cy="3843449"/>
          </a:xfrm>
        </p:spPr>
        <p:txBody>
          <a:bodyPr>
            <a:noAutofit/>
          </a:bodyPr>
          <a:lstStyle/>
          <a:p>
            <a:pPr>
              <a:lnSpc>
                <a:spcPct val="110000"/>
              </a:lnSpc>
            </a:pPr>
            <a:r>
              <a:rPr lang="en-US" dirty="0" smtClean="0">
                <a:cs typeface="Arial" charset="0"/>
                <a:sym typeface="Arial" charset="0"/>
              </a:rPr>
              <a:t>Oil pricing exercise</a:t>
            </a:r>
            <a:endParaRPr lang="en-US" dirty="0">
              <a:cs typeface="Helvetica" charset="0"/>
            </a:endParaRPr>
          </a:p>
          <a:p>
            <a:pPr marL="118872" indent="0">
              <a:buNone/>
            </a:pPr>
            <a:endParaRPr lang="en-US" b="1" dirty="0"/>
          </a:p>
        </p:txBody>
      </p:sp>
      <p:sp>
        <p:nvSpPr>
          <p:cNvPr id="7" name="TextBox 6"/>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7558975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rmAutofit/>
          </a:bodyPr>
          <a:lstStyle/>
          <a:p>
            <a:r>
              <a:rPr lang="en-US" sz="3600" dirty="0" smtClean="0"/>
              <a:t>CB = Process + Output + Outcome</a:t>
            </a:r>
            <a:endParaRPr lang="en-US" sz="3600" dirty="0"/>
          </a:p>
        </p:txBody>
      </p:sp>
      <p:sp>
        <p:nvSpPr>
          <p:cNvPr id="3" name="Content Placeholder 2"/>
          <p:cNvSpPr>
            <a:spLocks noGrp="1"/>
          </p:cNvSpPr>
          <p:nvPr>
            <p:ph idx="1"/>
          </p:nvPr>
        </p:nvSpPr>
        <p:spPr>
          <a:xfrm>
            <a:off x="457200" y="1424369"/>
            <a:ext cx="8229600" cy="4890911"/>
          </a:xfrm>
        </p:spPr>
        <p:txBody>
          <a:bodyPr>
            <a:normAutofit fontScale="77500" lnSpcReduction="20000"/>
          </a:bodyPr>
          <a:lstStyle/>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dirty="0" smtClean="0"/>
              <a:t>PROCESS</a:t>
            </a:r>
            <a:r>
              <a:rPr lang="en-US" sz="2800" dirty="0" smtClean="0"/>
              <a:t>: workers and employers, thru their representatives, negotiate and agree on</a:t>
            </a:r>
          </a:p>
          <a:p>
            <a:pPr lvl="1">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Terms and conditions of employment, and </a:t>
            </a:r>
          </a:p>
          <a:p>
            <a:pPr lvl="1">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The mechanism to administer the agreement and resolve disputes or differences arising from it.</a:t>
            </a:r>
          </a:p>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dirty="0" smtClean="0"/>
              <a:t>OUTPUT</a:t>
            </a:r>
            <a:r>
              <a:rPr lang="en-US" sz="2800" dirty="0" smtClean="0"/>
              <a:t>: Collective Bargaining Agreement (CBA)</a:t>
            </a:r>
          </a:p>
          <a:p>
            <a:pPr>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sz="2800" b="1" dirty="0" smtClean="0"/>
              <a:t>OUTCOME</a:t>
            </a:r>
            <a:r>
              <a:rPr lang="en-US" sz="2800" dirty="0" smtClean="0"/>
              <a:t>:</a:t>
            </a:r>
          </a:p>
          <a:p>
            <a:pPr lvl="1">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Fair terms and conditions of employment</a:t>
            </a:r>
          </a:p>
          <a:p>
            <a:pPr lvl="1">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Industrial peace and stability</a:t>
            </a:r>
          </a:p>
          <a:p>
            <a:pPr lvl="1">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Increased productivity</a:t>
            </a:r>
          </a:p>
          <a:p>
            <a:pPr lvl="1">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Effective employee participation</a:t>
            </a:r>
          </a:p>
          <a:p>
            <a:pPr lvl="1">
              <a:lnSpc>
                <a:spcPct val="120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dirty="0" smtClean="0"/>
              <a:t>Shared responsibility</a:t>
            </a:r>
          </a:p>
          <a:p>
            <a:endParaRPr lang="en-US" dirty="0"/>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4287995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rmAutofit/>
          </a:bodyPr>
          <a:lstStyle/>
          <a:p>
            <a:r>
              <a:rPr lang="en-US" sz="3600" dirty="0" smtClean="0"/>
              <a:t>IBN is a technique</a:t>
            </a:r>
            <a:endParaRPr lang="en-US" sz="3600" dirty="0"/>
          </a:p>
        </p:txBody>
      </p:sp>
      <p:sp>
        <p:nvSpPr>
          <p:cNvPr id="3" name="Content Placeholder 2"/>
          <p:cNvSpPr>
            <a:spLocks noGrp="1"/>
          </p:cNvSpPr>
          <p:nvPr>
            <p:ph idx="1"/>
          </p:nvPr>
        </p:nvSpPr>
        <p:spPr>
          <a:xfrm>
            <a:off x="457200" y="1424369"/>
            <a:ext cx="8229600" cy="4890911"/>
          </a:xfrm>
        </p:spPr>
        <p:txBody>
          <a:bodyPr>
            <a:normAutofit fontScale="85000" lnSpcReduction="10000"/>
          </a:bodyPr>
          <a:lstStyle/>
          <a:p>
            <a:r>
              <a:rPr lang="en-US" sz="3000" dirty="0">
                <a:cs typeface="Calibri"/>
              </a:rPr>
              <a:t>An established technique for negotiation in which the parties meet to identify and discuss the issues and attempt to arrive at a mutually acceptable solution. It is a positive effort by the parties to resolve a dispute in collaboration rather than competition. The main focus is to negotiate on common interests of the parties rather than their relative power or position. It helps to reduce the importance of how the dispute occurred. It creates options that satisfy both mutual and individual interests. Interest based negotiations are also referred to as principled or win-win negotiations or interest based bargaining. This informal process is one of the most important methods of dispute resolution. </a:t>
            </a:r>
          </a:p>
          <a:p>
            <a:endParaRPr lang="en-US" dirty="0"/>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555776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3"/>
          <p:cNvSpPr>
            <a:spLocks noGrp="1"/>
          </p:cNvSpPr>
          <p:nvPr>
            <p:ph type="title"/>
          </p:nvPr>
        </p:nvSpPr>
        <p:spPr>
          <a:xfrm>
            <a:off x="397826" y="120603"/>
            <a:ext cx="8747213" cy="1182687"/>
          </a:xfrm>
        </p:spPr>
        <p:txBody>
          <a:bodyPr>
            <a:noAutofit/>
          </a:bodyPr>
          <a:lstStyle/>
          <a:p>
            <a:r>
              <a:rPr lang="en-US" sz="3600" b="1" dirty="0" smtClean="0">
                <a:latin typeface="+mn-lt"/>
                <a:cs typeface="Calibri"/>
              </a:rPr>
              <a:t>IBN shifts the focus of negotiation</a:t>
            </a:r>
            <a:br>
              <a:rPr lang="en-US" sz="3600" b="1" dirty="0" smtClean="0">
                <a:latin typeface="+mn-lt"/>
                <a:cs typeface="Calibri"/>
              </a:rPr>
            </a:br>
            <a:r>
              <a:rPr lang="en-US" sz="3600" b="1" dirty="0" smtClean="0">
                <a:latin typeface="+mn-lt"/>
                <a:cs typeface="Calibri"/>
              </a:rPr>
              <a:t>toward common interest and mutual gains</a:t>
            </a:r>
            <a:endParaRPr lang="en-US" sz="3600" b="1" i="1" dirty="0">
              <a:latin typeface="+mn-lt"/>
              <a:cs typeface="Calibri"/>
            </a:endParaRPr>
          </a:p>
        </p:txBody>
      </p:sp>
      <p:sp>
        <p:nvSpPr>
          <p:cNvPr id="48130" name="Text Placeholder 4"/>
          <p:cNvSpPr>
            <a:spLocks noGrp="1"/>
          </p:cNvSpPr>
          <p:nvPr>
            <p:ph type="body" idx="1"/>
          </p:nvPr>
        </p:nvSpPr>
        <p:spPr>
          <a:xfrm>
            <a:off x="685800" y="1439863"/>
            <a:ext cx="3565525" cy="577850"/>
          </a:xfrm>
        </p:spPr>
        <p:txBody>
          <a:bodyPr/>
          <a:lstStyle/>
          <a:p>
            <a:pPr algn="ctr"/>
            <a:r>
              <a:rPr lang="en-US" dirty="0" smtClean="0"/>
              <a:t>POSITION-BASED</a:t>
            </a:r>
            <a:endParaRPr lang="en-US" dirty="0"/>
          </a:p>
        </p:txBody>
      </p:sp>
      <p:sp>
        <p:nvSpPr>
          <p:cNvPr id="6" name="Content Placeholder 5"/>
          <p:cNvSpPr>
            <a:spLocks noGrp="1"/>
          </p:cNvSpPr>
          <p:nvPr>
            <p:ph sz="half" idx="2"/>
          </p:nvPr>
        </p:nvSpPr>
        <p:spPr>
          <a:xfrm>
            <a:off x="304800" y="2162175"/>
            <a:ext cx="4108450" cy="4114800"/>
          </a:xfrm>
        </p:spPr>
        <p:txBody>
          <a:bodyPr>
            <a:normAutofit fontScale="92500" lnSpcReduction="10000"/>
          </a:bodyPr>
          <a:lstStyle/>
          <a:p>
            <a:pPr>
              <a:defRPr/>
            </a:pPr>
            <a:r>
              <a:rPr lang="en-US" sz="2100" b="1" dirty="0"/>
              <a:t>We are dividing a pie of a fixed size and every slice I give is a slice I do not </a:t>
            </a:r>
            <a:r>
              <a:rPr lang="en-US" sz="2100" b="1" dirty="0" smtClean="0"/>
              <a:t>get. Thus</a:t>
            </a:r>
            <a:r>
              <a:rPr lang="en-US" sz="2100" b="1" dirty="0"/>
              <a:t>, I need to claim as much value as possible by giving as little as possible.</a:t>
            </a:r>
          </a:p>
          <a:p>
            <a:pPr>
              <a:defRPr/>
            </a:pPr>
            <a:r>
              <a:rPr lang="en-US" sz="2100" b="1" dirty="0" smtClean="0"/>
              <a:t>Objective is to maximize self-interest (Rational choice)</a:t>
            </a:r>
          </a:p>
          <a:p>
            <a:pPr lvl="1">
              <a:defRPr/>
            </a:pPr>
            <a:r>
              <a:rPr lang="en-US" sz="2100" b="1" dirty="0" smtClean="0"/>
              <a:t>Start high/low, concede slowly</a:t>
            </a:r>
          </a:p>
          <a:p>
            <a:pPr lvl="1">
              <a:defRPr/>
            </a:pPr>
            <a:r>
              <a:rPr lang="en-US" sz="2100" b="1" dirty="0" smtClean="0"/>
              <a:t>Exaggerate value of concessions</a:t>
            </a:r>
          </a:p>
          <a:p>
            <a:pPr lvl="1">
              <a:defRPr/>
            </a:pPr>
            <a:r>
              <a:rPr lang="en-US" sz="2100" b="1" dirty="0" smtClean="0"/>
              <a:t>Argue forcefully</a:t>
            </a:r>
          </a:p>
          <a:p>
            <a:pPr lvl="1">
              <a:defRPr/>
            </a:pPr>
            <a:r>
              <a:rPr lang="en-US" sz="2100" b="1" dirty="0" smtClean="0"/>
              <a:t>Ridicule, attack, intimidate</a:t>
            </a:r>
          </a:p>
          <a:p>
            <a:pPr lvl="1">
              <a:defRPr/>
            </a:pPr>
            <a:r>
              <a:rPr lang="en-US" sz="2100" b="1" dirty="0" smtClean="0"/>
              <a:t>I win, you lose.</a:t>
            </a:r>
            <a:endParaRPr lang="en-US" sz="2100" b="1" dirty="0"/>
          </a:p>
          <a:p>
            <a:pPr>
              <a:defRPr/>
            </a:pPr>
            <a:endParaRPr lang="en-US" dirty="0"/>
          </a:p>
          <a:p>
            <a:pPr>
              <a:defRPr/>
            </a:pPr>
            <a:endParaRPr lang="en-US" dirty="0"/>
          </a:p>
        </p:txBody>
      </p:sp>
      <p:sp>
        <p:nvSpPr>
          <p:cNvPr id="48132" name="Text Placeholder 6"/>
          <p:cNvSpPr>
            <a:spLocks noGrp="1"/>
          </p:cNvSpPr>
          <p:nvPr>
            <p:ph type="body" sz="quarter" idx="3"/>
          </p:nvPr>
        </p:nvSpPr>
        <p:spPr>
          <a:xfrm>
            <a:off x="4984750" y="1452563"/>
            <a:ext cx="3565525" cy="565150"/>
          </a:xfrm>
        </p:spPr>
        <p:txBody>
          <a:bodyPr/>
          <a:lstStyle/>
          <a:p>
            <a:pPr algn="ctr"/>
            <a:r>
              <a:rPr lang="en-US" dirty="0" smtClean="0"/>
              <a:t>IBN</a:t>
            </a:r>
            <a:endParaRPr lang="en-US" dirty="0"/>
          </a:p>
        </p:txBody>
      </p:sp>
      <p:sp>
        <p:nvSpPr>
          <p:cNvPr id="8" name="Content Placeholder 7"/>
          <p:cNvSpPr>
            <a:spLocks noGrp="1"/>
          </p:cNvSpPr>
          <p:nvPr>
            <p:ph sz="quarter" idx="4"/>
          </p:nvPr>
        </p:nvSpPr>
        <p:spPr>
          <a:xfrm>
            <a:off x="4724400" y="2162175"/>
            <a:ext cx="4124325" cy="4114800"/>
          </a:xfrm>
        </p:spPr>
        <p:txBody>
          <a:bodyPr>
            <a:normAutofit fontScale="92500" lnSpcReduction="10000"/>
          </a:bodyPr>
          <a:lstStyle/>
          <a:p>
            <a:pPr marL="342900" lvl="1" indent="-342900" algn="just">
              <a:spcBef>
                <a:spcPts val="2000"/>
              </a:spcBef>
              <a:buClr>
                <a:schemeClr val="tx2">
                  <a:lumMod val="75000"/>
                </a:schemeClr>
              </a:buClr>
              <a:defRPr/>
            </a:pPr>
            <a:r>
              <a:rPr lang="en-US" sz="2100" b="1" dirty="0" smtClean="0"/>
              <a:t>Negotiation is expanding the pie and creating </a:t>
            </a:r>
            <a:r>
              <a:rPr lang="en-US" sz="2100" b="1" dirty="0"/>
              <a:t>more </a:t>
            </a:r>
            <a:r>
              <a:rPr lang="en-US" sz="2100" b="1" dirty="0" smtClean="0"/>
              <a:t>value. What can the </a:t>
            </a:r>
            <a:r>
              <a:rPr lang="en-US" sz="2100" b="1" dirty="0"/>
              <a:t>other person </a:t>
            </a:r>
            <a:r>
              <a:rPr lang="en-US" sz="2100" b="1" dirty="0" smtClean="0"/>
              <a:t>accept </a:t>
            </a:r>
            <a:r>
              <a:rPr lang="en-US" sz="2100" b="1" dirty="0"/>
              <a:t>which, if I were in his or her shoes, I would also accept?</a:t>
            </a:r>
          </a:p>
          <a:p>
            <a:pPr algn="just">
              <a:defRPr/>
            </a:pPr>
            <a:r>
              <a:rPr lang="en-US" sz="2100" b="1" dirty="0" smtClean="0"/>
              <a:t>Objective is to create mutual gains (Strategic choice)</a:t>
            </a:r>
            <a:endParaRPr lang="en-US" sz="2100" b="1" dirty="0"/>
          </a:p>
          <a:p>
            <a:pPr lvl="1">
              <a:defRPr/>
            </a:pPr>
            <a:r>
              <a:rPr lang="en-US" sz="2100" b="1" dirty="0"/>
              <a:t>Inventiveness, cooperation</a:t>
            </a:r>
          </a:p>
          <a:p>
            <a:pPr lvl="1">
              <a:defRPr/>
            </a:pPr>
            <a:r>
              <a:rPr lang="en-US" sz="2100" b="1" dirty="0"/>
              <a:t>Joint-problem solving</a:t>
            </a:r>
          </a:p>
          <a:p>
            <a:pPr lvl="1">
              <a:defRPr/>
            </a:pPr>
            <a:r>
              <a:rPr lang="en-US" sz="2100" b="1" dirty="0"/>
              <a:t>Creating/improving a relationship </a:t>
            </a:r>
          </a:p>
          <a:p>
            <a:pPr lvl="1">
              <a:defRPr/>
            </a:pPr>
            <a:r>
              <a:rPr lang="en-US" sz="2100" b="1" dirty="0"/>
              <a:t>Exploring mutually held norms and principles</a:t>
            </a:r>
          </a:p>
          <a:p>
            <a:pPr>
              <a:defRPr/>
            </a:pPr>
            <a:endParaRPr lang="en-US" dirty="0">
              <a:cs typeface="Tahoma"/>
            </a:endParaRPr>
          </a:p>
          <a:p>
            <a:pPr>
              <a:defRPr/>
            </a:pPr>
            <a:endParaRPr lang="en-US" dirty="0">
              <a:cs typeface="Tahoma"/>
            </a:endParaRPr>
          </a:p>
          <a:p>
            <a:pPr>
              <a:defRPr/>
            </a:pPr>
            <a:endParaRPr lang="en-US" dirty="0"/>
          </a:p>
        </p:txBody>
      </p:sp>
      <p:sp>
        <p:nvSpPr>
          <p:cNvPr id="10" name="TextBox 9"/>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3892184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But IBN is equally useful </a:t>
            </a:r>
            <a:br>
              <a:rPr lang="en-US" sz="3600" dirty="0" smtClean="0"/>
            </a:br>
            <a:r>
              <a:rPr lang="en-US" sz="3600" dirty="0" smtClean="0"/>
              <a:t>in resolving conflicting interests</a:t>
            </a:r>
            <a:endParaRPr lang="en-US" sz="3600" dirty="0"/>
          </a:p>
        </p:txBody>
      </p:sp>
      <p:sp>
        <p:nvSpPr>
          <p:cNvPr id="3" name="Content Placeholder 2"/>
          <p:cNvSpPr>
            <a:spLocks noGrp="1"/>
          </p:cNvSpPr>
          <p:nvPr>
            <p:ph idx="1"/>
          </p:nvPr>
        </p:nvSpPr>
        <p:spPr>
          <a:xfrm>
            <a:off x="457200" y="1424369"/>
            <a:ext cx="8229600" cy="4890911"/>
          </a:xfrm>
        </p:spPr>
        <p:txBody>
          <a:bodyPr>
            <a:normAutofit/>
          </a:bodyPr>
          <a:lstStyle/>
          <a:p>
            <a:pPr marL="365125" indent="-255588">
              <a:buFont typeface="Arial" charset="0"/>
              <a:buChar char="•"/>
              <a:defRPr/>
            </a:pPr>
            <a:r>
              <a:rPr lang="en-US" sz="3000" b="1" i="1" dirty="0" smtClean="0">
                <a:cs typeface="Calibri"/>
              </a:rPr>
              <a:t>Thus  </a:t>
            </a:r>
            <a:r>
              <a:rPr lang="en-US" sz="3000" b="1" i="1" dirty="0">
                <a:cs typeface="Calibri"/>
              </a:rPr>
              <a:t>–</a:t>
            </a:r>
          </a:p>
          <a:p>
            <a:pPr marL="657733" lvl="1" indent="-255588">
              <a:buFont typeface="Arial" charset="0"/>
              <a:buChar char="•"/>
              <a:defRPr/>
            </a:pPr>
            <a:r>
              <a:rPr lang="en-US" dirty="0">
                <a:cs typeface="Calibri"/>
              </a:rPr>
              <a:t>The main focus is to negotiate on common interests of the parties rather than their relative power or position</a:t>
            </a:r>
            <a:r>
              <a:rPr lang="en-US" dirty="0" smtClean="0">
                <a:cs typeface="Calibri"/>
              </a:rPr>
              <a:t>.</a:t>
            </a:r>
          </a:p>
          <a:p>
            <a:pPr marL="365125" indent="-255588">
              <a:buFont typeface="Arial" charset="0"/>
              <a:buChar char="•"/>
              <a:defRPr/>
            </a:pPr>
            <a:r>
              <a:rPr lang="en-US" sz="3000" b="1" i="1" dirty="0" smtClean="0">
                <a:cs typeface="Calibri"/>
              </a:rPr>
              <a:t>But -</a:t>
            </a:r>
          </a:p>
          <a:p>
            <a:pPr marL="657733" lvl="1" indent="-255588">
              <a:buFont typeface="Arial" charset="0"/>
              <a:buChar char="•"/>
              <a:defRPr/>
            </a:pPr>
            <a:r>
              <a:rPr lang="en-US" b="1" i="1" dirty="0" smtClean="0">
                <a:cs typeface="Calibri"/>
              </a:rPr>
              <a:t>IBN is equally useful in resolving conflict</a:t>
            </a:r>
            <a:r>
              <a:rPr lang="en-US" dirty="0" smtClean="0">
                <a:cs typeface="Calibri"/>
              </a:rPr>
              <a:t>, or a </a:t>
            </a:r>
            <a:r>
              <a:rPr lang="en-US" dirty="0">
                <a:cs typeface="Calibri"/>
              </a:rPr>
              <a:t>situation when the interest/s of one or more persons or groups are or seem be in </a:t>
            </a:r>
            <a:r>
              <a:rPr lang="en-US" b="1" i="1" dirty="0">
                <a:cs typeface="Calibri"/>
              </a:rPr>
              <a:t>opposition</a:t>
            </a:r>
            <a:r>
              <a:rPr lang="en-US" dirty="0">
                <a:cs typeface="Calibri"/>
              </a:rPr>
              <a:t> to the interest/s of some other person(s) or group(s). </a:t>
            </a:r>
          </a:p>
          <a:p>
            <a:pPr marL="118872" indent="0">
              <a:buNone/>
            </a:pPr>
            <a:endParaRPr lang="en-US" dirty="0"/>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024036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rmAutofit/>
          </a:bodyPr>
          <a:lstStyle/>
          <a:p>
            <a:r>
              <a:rPr lang="en-US" sz="3600" dirty="0" smtClean="0"/>
              <a:t>IBN steps and techniques</a:t>
            </a:r>
            <a:endParaRPr lang="en-US" sz="3600" dirty="0"/>
          </a:p>
        </p:txBody>
      </p:sp>
      <p:sp>
        <p:nvSpPr>
          <p:cNvPr id="3" name="Content Placeholder 2"/>
          <p:cNvSpPr>
            <a:spLocks noGrp="1"/>
          </p:cNvSpPr>
          <p:nvPr>
            <p:ph idx="1"/>
          </p:nvPr>
        </p:nvSpPr>
        <p:spPr>
          <a:xfrm>
            <a:off x="457200" y="1424369"/>
            <a:ext cx="8229600" cy="4890911"/>
          </a:xfrm>
        </p:spPr>
        <p:txBody>
          <a:bodyPr>
            <a:normAutofit/>
          </a:bodyPr>
          <a:lstStyle/>
          <a:p>
            <a:pPr>
              <a:lnSpc>
                <a:spcPct val="110000"/>
              </a:lnSpc>
              <a:spcBef>
                <a:spcPts val="200"/>
              </a:spcBef>
            </a:pPr>
            <a:r>
              <a:rPr lang="en-US" sz="2400" dirty="0" smtClean="0">
                <a:latin typeface="Calibri"/>
                <a:cs typeface="Calibri"/>
              </a:rPr>
              <a:t>Separate the people from the problem. Attack the problem, not each other.</a:t>
            </a:r>
          </a:p>
          <a:p>
            <a:pPr>
              <a:lnSpc>
                <a:spcPct val="110000"/>
              </a:lnSpc>
              <a:spcBef>
                <a:spcPts val="200"/>
              </a:spcBef>
            </a:pPr>
            <a:r>
              <a:rPr lang="en-US" sz="2400" dirty="0" smtClean="0">
                <a:latin typeface="Calibri"/>
                <a:cs typeface="Calibri"/>
              </a:rPr>
              <a:t>Focus on interests rather than positions. Don’t confuse people's stated positions with their underlying interests. Positions often tend to obscure what people truly hope to gain thru negotiation.</a:t>
            </a:r>
          </a:p>
          <a:p>
            <a:pPr>
              <a:lnSpc>
                <a:spcPct val="110000"/>
              </a:lnSpc>
              <a:spcBef>
                <a:spcPts val="200"/>
              </a:spcBef>
            </a:pPr>
            <a:r>
              <a:rPr lang="en-US" sz="2400" dirty="0" smtClean="0">
                <a:latin typeface="Calibri"/>
                <a:cs typeface="Calibri"/>
              </a:rPr>
              <a:t>Generate a variety of options before deciding what to do. Develop a wide range of possible solutions as part of the negotiating process. These possible solutions should attempt to advance shared interests and reconcile differences.</a:t>
            </a:r>
          </a:p>
          <a:p>
            <a:pPr>
              <a:lnSpc>
                <a:spcPct val="110000"/>
              </a:lnSpc>
              <a:spcBef>
                <a:spcPts val="200"/>
              </a:spcBef>
            </a:pPr>
            <a:r>
              <a:rPr lang="en-US" sz="2400" dirty="0" smtClean="0">
                <a:latin typeface="Calibri"/>
                <a:cs typeface="Calibri"/>
              </a:rPr>
              <a:t>Base the result on objective and fair criteria. </a:t>
            </a:r>
          </a:p>
          <a:p>
            <a:endParaRPr lang="en-US" dirty="0"/>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4087634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rmAutofit/>
          </a:bodyPr>
          <a:lstStyle/>
          <a:p>
            <a:r>
              <a:rPr lang="en-US" sz="3600" dirty="0" smtClean="0"/>
              <a:t>Some useful and practical terms</a:t>
            </a:r>
            <a:endParaRPr lang="en-US" sz="3600" dirty="0"/>
          </a:p>
        </p:txBody>
      </p:sp>
      <p:sp>
        <p:nvSpPr>
          <p:cNvPr id="3" name="Content Placeholder 2"/>
          <p:cNvSpPr>
            <a:spLocks noGrp="1"/>
          </p:cNvSpPr>
          <p:nvPr>
            <p:ph idx="1"/>
          </p:nvPr>
        </p:nvSpPr>
        <p:spPr>
          <a:xfrm>
            <a:off x="457200" y="1424369"/>
            <a:ext cx="8229600" cy="4890911"/>
          </a:xfrm>
        </p:spPr>
        <p:txBody>
          <a:bodyPr>
            <a:normAutofit/>
          </a:bodyPr>
          <a:lstStyle/>
          <a:p>
            <a:pPr>
              <a:spcBef>
                <a:spcPts val="800"/>
              </a:spcBef>
            </a:pPr>
            <a:r>
              <a:rPr lang="en-US" sz="2600" b="1" i="1" dirty="0" smtClean="0">
                <a:cs typeface="Calibri"/>
              </a:rPr>
              <a:t>ISSUES</a:t>
            </a:r>
            <a:r>
              <a:rPr lang="en-US" sz="2600" dirty="0" smtClean="0">
                <a:cs typeface="Calibri"/>
              </a:rPr>
              <a:t> are </a:t>
            </a:r>
            <a:r>
              <a:rPr lang="en-US" sz="2600" dirty="0">
                <a:cs typeface="Calibri"/>
              </a:rPr>
              <a:t>the problems or matters that need to be addressed by the parties.</a:t>
            </a:r>
          </a:p>
          <a:p>
            <a:pPr>
              <a:spcBef>
                <a:spcPts val="800"/>
              </a:spcBef>
            </a:pPr>
            <a:r>
              <a:rPr lang="en-US" sz="2600" b="1" i="1" dirty="0">
                <a:cs typeface="Calibri"/>
              </a:rPr>
              <a:t>OPTIONS</a:t>
            </a:r>
            <a:r>
              <a:rPr lang="en-US" sz="2600" dirty="0">
                <a:cs typeface="Calibri"/>
              </a:rPr>
              <a:t> are courses of action that can be pursued simultaneously</a:t>
            </a:r>
          </a:p>
          <a:p>
            <a:pPr>
              <a:spcBef>
                <a:spcPts val="800"/>
              </a:spcBef>
            </a:pPr>
            <a:r>
              <a:rPr lang="en-US" sz="2600" b="1" i="1" dirty="0">
                <a:cs typeface="Calibri"/>
              </a:rPr>
              <a:t>ALTERNATIVES</a:t>
            </a:r>
            <a:r>
              <a:rPr lang="en-US" sz="2600" dirty="0">
                <a:cs typeface="Calibri"/>
              </a:rPr>
              <a:t> are courses of action that are mutually exclusive</a:t>
            </a:r>
          </a:p>
          <a:p>
            <a:pPr>
              <a:spcBef>
                <a:spcPts val="800"/>
              </a:spcBef>
            </a:pPr>
            <a:r>
              <a:rPr lang="en-US" sz="2600" dirty="0">
                <a:cs typeface="Calibri"/>
              </a:rPr>
              <a:t>Viable </a:t>
            </a:r>
            <a:r>
              <a:rPr lang="en-US" sz="2600" b="1" i="1" dirty="0">
                <a:cs typeface="Calibri"/>
              </a:rPr>
              <a:t>OPTIONS</a:t>
            </a:r>
            <a:r>
              <a:rPr lang="en-US" sz="2600" dirty="0">
                <a:cs typeface="Calibri"/>
              </a:rPr>
              <a:t> and </a:t>
            </a:r>
            <a:r>
              <a:rPr lang="en-US" sz="2600" b="1" i="1" dirty="0">
                <a:cs typeface="Calibri"/>
              </a:rPr>
              <a:t>ALTERNATIVES</a:t>
            </a:r>
            <a:r>
              <a:rPr lang="en-US" sz="2600" dirty="0">
                <a:cs typeface="Calibri"/>
              </a:rPr>
              <a:t> are those which have a value to the other party and are not illegal</a:t>
            </a:r>
          </a:p>
          <a:p>
            <a:pPr>
              <a:spcBef>
                <a:spcPts val="800"/>
              </a:spcBef>
            </a:pPr>
            <a:r>
              <a:rPr lang="en-US" sz="2600" b="1" i="1" dirty="0">
                <a:cs typeface="Calibri"/>
              </a:rPr>
              <a:t>“TRADEABLES”</a:t>
            </a:r>
            <a:r>
              <a:rPr lang="en-US" sz="2600" dirty="0">
                <a:cs typeface="Calibri"/>
              </a:rPr>
              <a:t> are options or alternatives which can be exchanged to get concessions</a:t>
            </a:r>
          </a:p>
          <a:p>
            <a:pPr marL="118872" indent="0">
              <a:buNone/>
            </a:pPr>
            <a:endParaRPr lang="en-US" dirty="0"/>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774454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What if negotiation </a:t>
            </a:r>
            <a:br>
              <a:rPr lang="en-US" sz="3600" dirty="0" smtClean="0"/>
            </a:br>
            <a:r>
              <a:rPr lang="en-US" sz="3600" dirty="0" smtClean="0"/>
              <a:t>does not lead to an agreement?</a:t>
            </a:r>
            <a:endParaRPr lang="en-US" sz="3600" dirty="0"/>
          </a:p>
        </p:txBody>
      </p:sp>
      <p:sp>
        <p:nvSpPr>
          <p:cNvPr id="3" name="Content Placeholder 2"/>
          <p:cNvSpPr>
            <a:spLocks noGrp="1"/>
          </p:cNvSpPr>
          <p:nvPr>
            <p:ph idx="1"/>
          </p:nvPr>
        </p:nvSpPr>
        <p:spPr>
          <a:xfrm>
            <a:off x="457200" y="1473854"/>
            <a:ext cx="8229600" cy="4890911"/>
          </a:xfrm>
        </p:spPr>
        <p:txBody>
          <a:bodyPr>
            <a:normAutofit lnSpcReduction="10000"/>
          </a:bodyPr>
          <a:lstStyle/>
          <a:p>
            <a:pPr marL="438912" lvl="1" indent="-320040">
              <a:lnSpc>
                <a:spcPct val="110000"/>
              </a:lnSpc>
              <a:spcBef>
                <a:spcPts val="800"/>
              </a:spcBef>
              <a:buClr>
                <a:schemeClr val="accent1"/>
              </a:buClr>
              <a:buSzPct val="80000"/>
              <a:buFont typeface="Wingdings 2"/>
              <a:buChar char=""/>
            </a:pPr>
            <a:r>
              <a:rPr lang="en-GB" sz="2600" i="1" dirty="0" smtClean="0">
                <a:cs typeface="Calibri"/>
              </a:rPr>
              <a:t>There arises a</a:t>
            </a:r>
            <a:r>
              <a:rPr lang="en-GB" sz="2600" b="1" i="1" dirty="0" smtClean="0">
                <a:cs typeface="Calibri"/>
              </a:rPr>
              <a:t> dispute, </a:t>
            </a:r>
            <a:r>
              <a:rPr lang="en-GB" sz="2600" i="1" dirty="0" smtClean="0">
                <a:cs typeface="Calibri"/>
              </a:rPr>
              <a:t>defined as an</a:t>
            </a:r>
            <a:r>
              <a:rPr lang="en-GB" sz="2600" b="1" i="1" dirty="0" smtClean="0">
                <a:cs typeface="Calibri"/>
              </a:rPr>
              <a:t> overt manifestation of a conflict, </a:t>
            </a:r>
            <a:r>
              <a:rPr lang="en-GB" sz="2600" i="1" dirty="0" smtClean="0">
                <a:cs typeface="Calibri"/>
              </a:rPr>
              <a:t>that can can either be –</a:t>
            </a:r>
            <a:endParaRPr lang="en-US" dirty="0" smtClean="0">
              <a:cs typeface="Calibri"/>
            </a:endParaRPr>
          </a:p>
          <a:p>
            <a:pPr lvl="1">
              <a:lnSpc>
                <a:spcPct val="110000"/>
              </a:lnSpc>
              <a:spcBef>
                <a:spcPts val="800"/>
              </a:spcBef>
            </a:pPr>
            <a:r>
              <a:rPr lang="en-US" sz="2500" dirty="0">
                <a:cs typeface="Calibri"/>
              </a:rPr>
              <a:t>a</a:t>
            </a:r>
            <a:r>
              <a:rPr lang="en-GB" sz="2500" dirty="0" smtClean="0">
                <a:cs typeface="Calibri"/>
              </a:rPr>
              <a:t>n </a:t>
            </a:r>
            <a:r>
              <a:rPr lang="en-GB" sz="2500" b="1" i="1" dirty="0" smtClean="0">
                <a:cs typeface="Calibri"/>
              </a:rPr>
              <a:t>interest dispute</a:t>
            </a:r>
            <a:r>
              <a:rPr lang="en-GB" sz="2500" dirty="0" smtClean="0">
                <a:cs typeface="Calibri"/>
              </a:rPr>
              <a:t>, which involves </a:t>
            </a:r>
            <a:r>
              <a:rPr lang="en-GB" sz="2500" b="1" i="1" dirty="0" smtClean="0">
                <a:cs typeface="Calibri"/>
              </a:rPr>
              <a:t>fixing</a:t>
            </a:r>
            <a:r>
              <a:rPr lang="en-GB" sz="2500" dirty="0" smtClean="0">
                <a:cs typeface="Calibri"/>
              </a:rPr>
              <a:t> terms and conditions of employment. In CB, this is a bargaining deadlock. </a:t>
            </a:r>
          </a:p>
          <a:p>
            <a:pPr lvl="1">
              <a:lnSpc>
                <a:spcPct val="110000"/>
              </a:lnSpc>
              <a:spcBef>
                <a:spcPts val="800"/>
              </a:spcBef>
            </a:pPr>
            <a:r>
              <a:rPr lang="en-GB" sz="2500" dirty="0" smtClean="0">
                <a:cs typeface="Calibri"/>
              </a:rPr>
              <a:t>. . . or a </a:t>
            </a:r>
            <a:r>
              <a:rPr lang="en-GB" sz="2500" b="1" i="1" dirty="0" smtClean="0">
                <a:cs typeface="Calibri"/>
              </a:rPr>
              <a:t>rights dispute</a:t>
            </a:r>
            <a:r>
              <a:rPr lang="en-GB" sz="2500" dirty="0" smtClean="0">
                <a:cs typeface="Calibri"/>
              </a:rPr>
              <a:t>, which involves implementation or interpretation of terms</a:t>
            </a:r>
            <a:r>
              <a:rPr lang="en-GB" sz="2500" dirty="0">
                <a:cs typeface="Calibri"/>
              </a:rPr>
              <a:t>/conditions of </a:t>
            </a:r>
            <a:r>
              <a:rPr lang="en-GB" sz="2500" dirty="0" smtClean="0">
                <a:cs typeface="Calibri"/>
              </a:rPr>
              <a:t>employment based on existing </a:t>
            </a:r>
            <a:r>
              <a:rPr lang="en-GB" sz="2500" dirty="0">
                <a:cs typeface="Calibri"/>
              </a:rPr>
              <a:t>law, CBA or company personnel policies. </a:t>
            </a:r>
          </a:p>
          <a:p>
            <a:pPr>
              <a:lnSpc>
                <a:spcPct val="110000"/>
              </a:lnSpc>
              <a:spcBef>
                <a:spcPts val="800"/>
              </a:spcBef>
            </a:pPr>
            <a:r>
              <a:rPr lang="en-GB" sz="2600" i="1" dirty="0" smtClean="0">
                <a:cs typeface="Calibri"/>
              </a:rPr>
              <a:t>- involving individual employees (</a:t>
            </a:r>
            <a:r>
              <a:rPr lang="en-GB" sz="2600" b="1" i="1" dirty="0" smtClean="0">
                <a:cs typeface="Calibri"/>
              </a:rPr>
              <a:t>individual dispute</a:t>
            </a:r>
            <a:r>
              <a:rPr lang="en-GB" sz="2600" i="1" dirty="0" smtClean="0">
                <a:cs typeface="Calibri"/>
              </a:rPr>
              <a:t>) or a group of employees (</a:t>
            </a:r>
            <a:r>
              <a:rPr lang="en-GB" sz="2600" b="1" i="1" dirty="0" smtClean="0">
                <a:cs typeface="Calibri"/>
              </a:rPr>
              <a:t>collective dispute</a:t>
            </a:r>
            <a:r>
              <a:rPr lang="en-GB" sz="2600" i="1" dirty="0" smtClean="0">
                <a:cs typeface="Calibri"/>
              </a:rPr>
              <a:t>).</a:t>
            </a:r>
            <a:endParaRPr lang="en-GB" sz="2600" i="1" dirty="0">
              <a:cs typeface="Calibri"/>
            </a:endParaRPr>
          </a:p>
          <a:p>
            <a:pPr marL="118872" indent="0">
              <a:buNone/>
            </a:pPr>
            <a:endParaRPr lang="en-US" dirty="0"/>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804640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938" y="211138"/>
            <a:ext cx="8137525" cy="1143000"/>
          </a:xfrm>
        </p:spPr>
        <p:txBody>
          <a:bodyPr>
            <a:noAutofit/>
          </a:bodyPr>
          <a:lstStyle/>
          <a:p>
            <a:pPr eaLnBrk="1" fontAlgn="auto" hangingPunct="1">
              <a:spcAft>
                <a:spcPts val="0"/>
              </a:spcAft>
              <a:defRPr/>
            </a:pPr>
            <a:r>
              <a:rPr lang="en-US" sz="3600" dirty="0" smtClean="0">
                <a:ea typeface="+mj-ea"/>
                <a:cs typeface="+mj-cs"/>
              </a:rPr>
              <a:t>Applying the theories and principles</a:t>
            </a:r>
            <a:br>
              <a:rPr lang="en-US" sz="3600" dirty="0" smtClean="0">
                <a:ea typeface="+mj-ea"/>
                <a:cs typeface="+mj-cs"/>
              </a:rPr>
            </a:br>
            <a:r>
              <a:rPr lang="en-US" sz="3600" dirty="0" smtClean="0">
                <a:ea typeface="+mj-ea"/>
                <a:cs typeface="+mj-cs"/>
              </a:rPr>
              <a:t>(</a:t>
            </a:r>
            <a:r>
              <a:rPr lang="en-US" sz="3600" dirty="0" smtClean="0"/>
              <a:t>group activities)</a:t>
            </a:r>
            <a:endParaRPr lang="en-US" sz="3600" dirty="0">
              <a:ea typeface="+mj-ea"/>
              <a:cs typeface="+mj-cs"/>
            </a:endParaRPr>
          </a:p>
        </p:txBody>
      </p:sp>
      <p:sp>
        <p:nvSpPr>
          <p:cNvPr id="46082" name="Content Placeholder 2"/>
          <p:cNvSpPr>
            <a:spLocks noGrp="1"/>
          </p:cNvSpPr>
          <p:nvPr>
            <p:ph idx="1"/>
          </p:nvPr>
        </p:nvSpPr>
        <p:spPr>
          <a:xfrm>
            <a:off x="457200" y="1896973"/>
            <a:ext cx="8229600" cy="3843449"/>
          </a:xfrm>
        </p:spPr>
        <p:txBody>
          <a:bodyPr>
            <a:noAutofit/>
          </a:bodyPr>
          <a:lstStyle/>
          <a:p>
            <a:pPr>
              <a:lnSpc>
                <a:spcPct val="110000"/>
              </a:lnSpc>
            </a:pPr>
            <a:r>
              <a:rPr lang="en-US" sz="2900" b="1" dirty="0" smtClean="0">
                <a:cs typeface="Arial" charset="0"/>
                <a:sym typeface="Arial" charset="0"/>
              </a:rPr>
              <a:t>Role Play 2</a:t>
            </a:r>
            <a:r>
              <a:rPr lang="en-US" sz="2900" dirty="0" smtClean="0">
                <a:cs typeface="Arial" charset="0"/>
                <a:sym typeface="Arial" charset="0"/>
              </a:rPr>
              <a:t>. Negotiating rest days and emergencies</a:t>
            </a:r>
          </a:p>
          <a:p>
            <a:pPr>
              <a:lnSpc>
                <a:spcPct val="110000"/>
              </a:lnSpc>
            </a:pPr>
            <a:r>
              <a:rPr lang="en-US" sz="2900" b="1" dirty="0" smtClean="0">
                <a:cs typeface="Arial" charset="0"/>
                <a:sym typeface="Arial" charset="0"/>
              </a:rPr>
              <a:t>Role Play 3.</a:t>
            </a:r>
            <a:r>
              <a:rPr lang="en-US" sz="2900" dirty="0" smtClean="0">
                <a:cs typeface="Arial" charset="0"/>
                <a:sym typeface="Arial" charset="0"/>
              </a:rPr>
              <a:t> Negotiating the scope of the bargaining unit</a:t>
            </a:r>
          </a:p>
          <a:p>
            <a:pPr>
              <a:lnSpc>
                <a:spcPct val="110000"/>
              </a:lnSpc>
            </a:pPr>
            <a:r>
              <a:rPr lang="en-US" sz="2900" b="1" dirty="0" smtClean="0">
                <a:cs typeface="Arial" charset="0"/>
                <a:sym typeface="Arial" charset="0"/>
              </a:rPr>
              <a:t>Role Play 4.</a:t>
            </a:r>
            <a:r>
              <a:rPr lang="en-US" sz="2900" dirty="0" smtClean="0">
                <a:cs typeface="Arial" charset="0"/>
                <a:sym typeface="Arial" charset="0"/>
              </a:rPr>
              <a:t> Negotiating the rules of discipline</a:t>
            </a:r>
          </a:p>
          <a:p>
            <a:pPr>
              <a:lnSpc>
                <a:spcPct val="110000"/>
              </a:lnSpc>
            </a:pPr>
            <a:r>
              <a:rPr lang="en-US" sz="2900" b="1" dirty="0" smtClean="0">
                <a:cs typeface="Arial" charset="0"/>
                <a:sym typeface="Arial" charset="0"/>
              </a:rPr>
              <a:t>Role Play 5.</a:t>
            </a:r>
            <a:r>
              <a:rPr lang="en-US" sz="2900" dirty="0" smtClean="0">
                <a:cs typeface="Arial" charset="0"/>
                <a:sym typeface="Arial" charset="0"/>
              </a:rPr>
              <a:t> Negotiating under exceptional conditions</a:t>
            </a:r>
          </a:p>
          <a:p>
            <a:pPr>
              <a:lnSpc>
                <a:spcPct val="110000"/>
              </a:lnSpc>
            </a:pPr>
            <a:r>
              <a:rPr lang="en-US" sz="2900" b="1" dirty="0" smtClean="0">
                <a:cs typeface="Arial" charset="0"/>
                <a:sym typeface="Arial" charset="0"/>
              </a:rPr>
              <a:t>Role Play 6.</a:t>
            </a:r>
            <a:r>
              <a:rPr lang="en-US" sz="2900" dirty="0" smtClean="0">
                <a:cs typeface="Arial" charset="0"/>
                <a:sym typeface="Arial" charset="0"/>
              </a:rPr>
              <a:t> Negotiating wages and performance</a:t>
            </a:r>
            <a:endParaRPr lang="en-US" sz="2900" b="1" dirty="0"/>
          </a:p>
        </p:txBody>
      </p:sp>
      <p:sp>
        <p:nvSpPr>
          <p:cNvPr id="7" name="TextBox 6"/>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755897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What did we learn? </a:t>
            </a:r>
            <a:br>
              <a:rPr lang="en-US" sz="3600" dirty="0" smtClean="0"/>
            </a:br>
            <a:r>
              <a:rPr lang="en-US" sz="3600" dirty="0"/>
              <a:t>o</a:t>
            </a:r>
            <a:r>
              <a:rPr lang="en-US" sz="3600" dirty="0" smtClean="0"/>
              <a:t>bjectives of negotiation</a:t>
            </a:r>
            <a:endParaRPr lang="en-US" sz="3600" dirty="0"/>
          </a:p>
        </p:txBody>
      </p:sp>
      <p:sp>
        <p:nvSpPr>
          <p:cNvPr id="3" name="Content Placeholder 2"/>
          <p:cNvSpPr>
            <a:spLocks noGrp="1"/>
          </p:cNvSpPr>
          <p:nvPr>
            <p:ph idx="1"/>
          </p:nvPr>
        </p:nvSpPr>
        <p:spPr>
          <a:xfrm>
            <a:off x="640806" y="1752074"/>
            <a:ext cx="8229600" cy="4625609"/>
          </a:xfrm>
        </p:spPr>
        <p:txBody>
          <a:bodyPr>
            <a:normAutofit lnSpcReduction="10000"/>
          </a:bodyPr>
          <a:lstStyle/>
          <a:p>
            <a:pPr marL="365125" indent="-255588">
              <a:buFont typeface="Arial" charset="0"/>
              <a:buChar char="•"/>
              <a:defRPr/>
            </a:pPr>
            <a:r>
              <a:rPr lang="en-US" sz="3000" b="1" i="1" dirty="0" smtClean="0">
                <a:cs typeface="Calibri"/>
              </a:rPr>
              <a:t>When workers and employers voluntarily exchange things that they respectively value, they . . .</a:t>
            </a:r>
          </a:p>
          <a:p>
            <a:pPr marL="657733" lvl="1" indent="-255588">
              <a:buFont typeface="Arial" charset="0"/>
              <a:buChar char="•"/>
              <a:defRPr/>
            </a:pPr>
            <a:r>
              <a:rPr lang="en-US" dirty="0" smtClean="0">
                <a:cs typeface="Calibri"/>
              </a:rPr>
              <a:t>Strengthen their respective rights</a:t>
            </a:r>
          </a:p>
          <a:p>
            <a:pPr marL="657733" lvl="1" indent="-255588">
              <a:buFont typeface="Arial" charset="0"/>
              <a:buChar char="•"/>
              <a:defRPr/>
            </a:pPr>
            <a:r>
              <a:rPr lang="en-US" dirty="0" smtClean="0">
                <a:cs typeface="Calibri"/>
              </a:rPr>
              <a:t>Create more mutual value out of their common interests</a:t>
            </a:r>
          </a:p>
          <a:p>
            <a:pPr marL="657733" lvl="1" indent="-255588">
              <a:buFont typeface="Arial" charset="0"/>
              <a:buChar char="•"/>
              <a:defRPr/>
            </a:pPr>
            <a:r>
              <a:rPr lang="en-US" dirty="0" smtClean="0">
                <a:cs typeface="Calibri"/>
              </a:rPr>
              <a:t>Minimize the consequences of their conflicting interests</a:t>
            </a:r>
          </a:p>
          <a:p>
            <a:pPr marL="365125" indent="-255588">
              <a:buFont typeface="Arial" charset="0"/>
              <a:buChar char="•"/>
              <a:defRPr/>
            </a:pPr>
            <a:r>
              <a:rPr lang="en-US" sz="3000" b="1" i="1" dirty="0" smtClean="0">
                <a:cs typeface="Calibri"/>
              </a:rPr>
              <a:t>. . . enabling them to focus on cooperation rather than on conflict or competition. </a:t>
            </a: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316900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Part IV. Practical notes</a:t>
            </a:r>
            <a:endParaRPr lang="en-US" sz="40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13200821"/>
              </p:ext>
            </p:extLst>
          </p:nvPr>
        </p:nvGraphicFramePr>
        <p:xfrm>
          <a:off x="457200" y="2363026"/>
          <a:ext cx="8229600" cy="3423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8095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Negotiation and CB</a:t>
            </a:r>
            <a:br>
              <a:rPr lang="en-US" sz="3600" dirty="0" smtClean="0"/>
            </a:br>
            <a:r>
              <a:rPr lang="en-US" sz="3600" dirty="0" smtClean="0"/>
              <a:t>are means to address conflicts</a:t>
            </a:r>
            <a:endParaRPr lang="en-US" sz="3600" dirty="0"/>
          </a:p>
        </p:txBody>
      </p:sp>
      <p:sp>
        <p:nvSpPr>
          <p:cNvPr id="3" name="Content Placeholder 2"/>
          <p:cNvSpPr>
            <a:spLocks noGrp="1"/>
          </p:cNvSpPr>
          <p:nvPr>
            <p:ph idx="1"/>
          </p:nvPr>
        </p:nvSpPr>
        <p:spPr>
          <a:xfrm>
            <a:off x="640806" y="1879075"/>
            <a:ext cx="7995194" cy="4121676"/>
          </a:xfrm>
        </p:spPr>
        <p:txBody>
          <a:bodyPr>
            <a:normAutofit/>
          </a:bodyPr>
          <a:lstStyle/>
          <a:p>
            <a:pPr marL="365125" indent="-255588">
              <a:buFont typeface="Arial" charset="0"/>
              <a:buChar char="•"/>
              <a:defRPr/>
            </a:pPr>
            <a:r>
              <a:rPr lang="en-US" sz="3000" b="1" i="1" dirty="0" smtClean="0">
                <a:cs typeface="Calibri"/>
              </a:rPr>
              <a:t>Useful concepts –</a:t>
            </a:r>
          </a:p>
          <a:p>
            <a:pPr marL="657733" lvl="1" indent="-255588">
              <a:buFont typeface="Arial" charset="0"/>
              <a:buChar char="•"/>
              <a:defRPr/>
            </a:pPr>
            <a:r>
              <a:rPr lang="en-US" dirty="0" smtClean="0">
                <a:cs typeface="Calibri"/>
              </a:rPr>
              <a:t>A</a:t>
            </a:r>
            <a:r>
              <a:rPr lang="en-US" b="1" dirty="0" smtClean="0">
                <a:cs typeface="Calibri"/>
              </a:rPr>
              <a:t> </a:t>
            </a:r>
            <a:r>
              <a:rPr lang="en-US" b="1" i="1" dirty="0" smtClean="0">
                <a:cs typeface="Calibri"/>
              </a:rPr>
              <a:t>conflict</a:t>
            </a:r>
            <a:r>
              <a:rPr lang="en-US" dirty="0" smtClean="0">
                <a:cs typeface="Calibri"/>
              </a:rPr>
              <a:t> </a:t>
            </a:r>
            <a:r>
              <a:rPr lang="en-US" dirty="0">
                <a:cs typeface="Calibri"/>
              </a:rPr>
              <a:t>is a situation when the interest/s of one or more persons or groups are or seem be in </a:t>
            </a:r>
            <a:r>
              <a:rPr lang="en-US" b="1" i="1" dirty="0" smtClean="0">
                <a:cs typeface="Calibri"/>
              </a:rPr>
              <a:t>opposition</a:t>
            </a:r>
            <a:r>
              <a:rPr lang="en-US" dirty="0" smtClean="0">
                <a:cs typeface="Calibri"/>
              </a:rPr>
              <a:t> </a:t>
            </a:r>
            <a:r>
              <a:rPr lang="en-US" dirty="0">
                <a:cs typeface="Calibri"/>
              </a:rPr>
              <a:t>to the interest/s of some other person(s) or group(s). </a:t>
            </a:r>
          </a:p>
          <a:p>
            <a:pPr marL="657733" lvl="1" indent="-255588">
              <a:buFont typeface="Arial" charset="0"/>
              <a:buChar char="•"/>
              <a:defRPr/>
            </a:pPr>
            <a:r>
              <a:rPr lang="en-US" dirty="0">
                <a:cs typeface="Calibri"/>
              </a:rPr>
              <a:t>A </a:t>
            </a:r>
            <a:r>
              <a:rPr lang="en-US" b="1" i="1" dirty="0" smtClean="0">
                <a:cs typeface="Calibri"/>
              </a:rPr>
              <a:t>dispute</a:t>
            </a:r>
            <a:r>
              <a:rPr lang="en-US" dirty="0" smtClean="0">
                <a:cs typeface="Calibri"/>
              </a:rPr>
              <a:t> </a:t>
            </a:r>
            <a:r>
              <a:rPr lang="en-US" dirty="0">
                <a:cs typeface="Calibri"/>
              </a:rPr>
              <a:t>is the overt manifestation of a conflict, such as a deadlock in negotiations or a grievance</a:t>
            </a:r>
            <a:r>
              <a:rPr lang="en-US" dirty="0" smtClean="0">
                <a:cs typeface="Calibri"/>
              </a:rPr>
              <a:t>.</a:t>
            </a:r>
            <a:endParaRPr lang="en-US" dirty="0">
              <a:cs typeface="Calibri"/>
            </a:endParaRP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3858030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Labor disputes</a:t>
            </a:r>
            <a:endParaRPr lang="en-US" sz="3600" dirty="0"/>
          </a:p>
        </p:txBody>
      </p:sp>
      <p:sp>
        <p:nvSpPr>
          <p:cNvPr id="3" name="Content Placeholder 2"/>
          <p:cNvSpPr>
            <a:spLocks noGrp="1"/>
          </p:cNvSpPr>
          <p:nvPr>
            <p:ph idx="1"/>
          </p:nvPr>
        </p:nvSpPr>
        <p:spPr>
          <a:xfrm>
            <a:off x="640806" y="1545699"/>
            <a:ext cx="8229600" cy="4625609"/>
          </a:xfrm>
        </p:spPr>
        <p:txBody>
          <a:bodyPr>
            <a:normAutofit fontScale="92500" lnSpcReduction="10000"/>
          </a:bodyPr>
          <a:lstStyle/>
          <a:p>
            <a:pPr marL="365125" indent="-255588">
              <a:lnSpc>
                <a:spcPct val="110000"/>
              </a:lnSpc>
              <a:buFont typeface="Arial" charset="0"/>
              <a:buChar char="•"/>
              <a:defRPr/>
            </a:pPr>
            <a:r>
              <a:rPr lang="en-US" sz="2800" dirty="0" smtClean="0">
                <a:cs typeface="Calibri"/>
              </a:rPr>
              <a:t>A </a:t>
            </a:r>
            <a:r>
              <a:rPr lang="en-US" sz="2800" b="1" i="1" dirty="0" smtClean="0">
                <a:cs typeface="Calibri"/>
              </a:rPr>
              <a:t>labor dispute</a:t>
            </a:r>
            <a:r>
              <a:rPr lang="en-US" sz="2800" dirty="0" smtClean="0">
                <a:cs typeface="Calibri"/>
              </a:rPr>
              <a:t> </a:t>
            </a:r>
            <a:r>
              <a:rPr lang="en-US" sz="2800" dirty="0">
                <a:cs typeface="Calibri"/>
              </a:rPr>
              <a:t>is any controversy or matter concerning terms and conditions of employment or the association or representation of persons in negotiating, fixing, maintaining, changing or arranging the terms and conditions of employment, regardless of whether the disputants stand in the proximate relation of employer and employee.</a:t>
            </a:r>
          </a:p>
          <a:p>
            <a:pPr marL="365125" indent="-255588">
              <a:lnSpc>
                <a:spcPct val="110000"/>
              </a:lnSpc>
              <a:buFont typeface="Arial" charset="0"/>
              <a:buChar char="•"/>
              <a:defRPr/>
            </a:pPr>
            <a:r>
              <a:rPr lang="en-US" sz="2800" dirty="0">
                <a:cs typeface="Calibri"/>
              </a:rPr>
              <a:t>A </a:t>
            </a:r>
            <a:r>
              <a:rPr lang="en-US" sz="2800" b="1" i="1" dirty="0" smtClean="0">
                <a:cs typeface="Calibri"/>
              </a:rPr>
              <a:t>grievance</a:t>
            </a:r>
            <a:r>
              <a:rPr lang="en-US" sz="2800" dirty="0" smtClean="0">
                <a:cs typeface="Calibri"/>
              </a:rPr>
              <a:t> </a:t>
            </a:r>
            <a:r>
              <a:rPr lang="en-US" sz="2800" dirty="0">
                <a:cs typeface="Calibri"/>
              </a:rPr>
              <a:t>is any dispute arising from the interpretation or implementation of company </a:t>
            </a:r>
            <a:r>
              <a:rPr lang="en-US" sz="2800" dirty="0" smtClean="0">
                <a:cs typeface="Calibri"/>
              </a:rPr>
              <a:t>personnel </a:t>
            </a:r>
            <a:r>
              <a:rPr lang="en-US" sz="2800" dirty="0">
                <a:cs typeface="Calibri"/>
              </a:rPr>
              <a:t>policies, or any dissatisfaction between superiors and subordinates or between employees. </a:t>
            </a: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7073004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Types and sources of conflicts</a:t>
            </a:r>
            <a:endParaRPr 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15726050"/>
              </p:ext>
            </p:extLst>
          </p:nvPr>
        </p:nvGraphicFramePr>
        <p:xfrm>
          <a:off x="549544" y="1546225"/>
          <a:ext cx="8229600" cy="4800600"/>
        </p:xfrm>
        <a:graphic>
          <a:graphicData uri="http://schemas.openxmlformats.org/drawingml/2006/table">
            <a:tbl>
              <a:tblPr firstRow="1" bandRow="1">
                <a:tableStyleId>{5C22544A-7EE6-4342-B048-85BDC9FD1C3A}</a:tableStyleId>
              </a:tblPr>
              <a:tblGrid>
                <a:gridCol w="3290895"/>
                <a:gridCol w="4938705"/>
              </a:tblGrid>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1" u="none" strike="noStrike" cap="none" normalizeH="0" baseline="0" dirty="0" smtClean="0">
                          <a:ln>
                            <a:noFill/>
                          </a:ln>
                          <a:solidFill>
                            <a:schemeClr val="tx1"/>
                          </a:solidFill>
                          <a:effectLst/>
                          <a:latin typeface="Times New Roman" pitchFamily="18" charset="0"/>
                          <a:cs typeface="Times New Roman" pitchFamily="18" charset="0"/>
                        </a:rPr>
                        <a:t>Interest conflicts</a:t>
                      </a:r>
                      <a:endParaRPr kumimoji="1" lang="en-GB" sz="3000" b="0" i="1"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actual or perceived competition over substantive, procedural or psychological interests.</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Structural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unequal control, ownership or distribution of resources, or  environmental or time constraints.</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Value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differing ideologies, religious beliefs,</a:t>
                      </a:r>
                      <a:r>
                        <a:rPr kumimoji="1" lang="en-US" sz="3000" b="0" i="1" u="none" strike="noStrike" cap="none" normalizeH="0" baseline="0" dirty="0" smtClean="0">
                          <a:ln>
                            <a:noFill/>
                          </a:ln>
                          <a:solidFill>
                            <a:schemeClr val="tx1"/>
                          </a:solidFill>
                          <a:effectLst/>
                          <a:latin typeface="Times New Roman" pitchFamily="18" charset="0"/>
                          <a:cs typeface="Times New Roman" pitchFamily="18" charset="0"/>
                        </a:rPr>
                        <a:t> </a:t>
                      </a: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cultural norms and ethnicity.</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bl>
          </a:graphicData>
        </a:graphic>
      </p:graphicFrame>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3195619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Types and sources of conflicts</a:t>
            </a:r>
            <a:endParaRPr lang="en-US" sz="36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58972596"/>
              </p:ext>
            </p:extLst>
          </p:nvPr>
        </p:nvGraphicFramePr>
        <p:xfrm>
          <a:off x="457200" y="1774825"/>
          <a:ext cx="8229600" cy="3886200"/>
        </p:xfrm>
        <a:graphic>
          <a:graphicData uri="http://schemas.openxmlformats.org/drawingml/2006/table">
            <a:tbl>
              <a:tblPr firstRow="1" bandRow="1">
                <a:tableStyleId>{5C22544A-7EE6-4342-B048-85BDC9FD1C3A}</a:tableStyleId>
              </a:tblPr>
              <a:tblGrid>
                <a:gridCol w="3429143"/>
                <a:gridCol w="4800457"/>
              </a:tblGrid>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Data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lack of information, misunderstanding, or differences over the interpretation or relevance of data.</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Relationship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breakdown in interpersonal acceptance, liking, communications and understanding.</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bl>
          </a:graphicData>
        </a:graphic>
      </p:graphicFrame>
    </p:spTree>
    <p:extLst>
      <p:ext uri="{BB962C8B-B14F-4D97-AF65-F5344CB8AC3E}">
        <p14:creationId xmlns:p14="http://schemas.microsoft.com/office/powerpoint/2010/main" val="2217836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Policies and principles</a:t>
            </a:r>
            <a:br>
              <a:rPr lang="en-US" sz="3600" dirty="0" smtClean="0"/>
            </a:br>
            <a:r>
              <a:rPr lang="en-US" sz="3600" dirty="0" smtClean="0"/>
              <a:t>in managing labor disputes</a:t>
            </a:r>
            <a:endParaRPr lang="en-US" sz="3600" dirty="0"/>
          </a:p>
        </p:txBody>
      </p:sp>
      <p:sp>
        <p:nvSpPr>
          <p:cNvPr id="3" name="Content Placeholder 2"/>
          <p:cNvSpPr>
            <a:spLocks noGrp="1"/>
          </p:cNvSpPr>
          <p:nvPr>
            <p:ph idx="1"/>
          </p:nvPr>
        </p:nvSpPr>
        <p:spPr>
          <a:xfrm>
            <a:off x="640806" y="1776630"/>
            <a:ext cx="8229600" cy="4359686"/>
          </a:xfrm>
        </p:spPr>
        <p:txBody>
          <a:bodyPr>
            <a:normAutofit/>
          </a:bodyPr>
          <a:lstStyle/>
          <a:p>
            <a:pPr>
              <a:spcBef>
                <a:spcPts val="200"/>
              </a:spcBef>
            </a:pPr>
            <a:r>
              <a:rPr lang="en-US" sz="3000" dirty="0" smtClean="0">
                <a:cs typeface="Calibri"/>
              </a:rPr>
              <a:t>The </a:t>
            </a:r>
            <a:r>
              <a:rPr lang="en-US" sz="3000" b="1" i="1" dirty="0" smtClean="0">
                <a:cs typeface="Calibri"/>
              </a:rPr>
              <a:t>preferred policy</a:t>
            </a:r>
            <a:r>
              <a:rPr lang="en-US" sz="3000" dirty="0" smtClean="0">
                <a:cs typeface="Calibri"/>
              </a:rPr>
              <a:t> is for </a:t>
            </a:r>
            <a:r>
              <a:rPr lang="en-US" sz="3000" b="1" i="1" dirty="0" smtClean="0">
                <a:cs typeface="Calibri"/>
              </a:rPr>
              <a:t>shared responsibility</a:t>
            </a:r>
            <a:r>
              <a:rPr lang="en-US" sz="3000" dirty="0" smtClean="0">
                <a:cs typeface="Calibri"/>
              </a:rPr>
              <a:t> </a:t>
            </a:r>
            <a:r>
              <a:rPr lang="en-US" sz="3000" dirty="0">
                <a:cs typeface="Calibri"/>
              </a:rPr>
              <a:t>and </a:t>
            </a:r>
            <a:r>
              <a:rPr lang="en-US" sz="3000" b="1" i="1" dirty="0" smtClean="0">
                <a:cs typeface="Calibri"/>
              </a:rPr>
              <a:t>consensual </a:t>
            </a:r>
            <a:r>
              <a:rPr lang="en-US" sz="3000" b="1" i="1" dirty="0">
                <a:cs typeface="Calibri"/>
              </a:rPr>
              <a:t>modes of dispute settlement</a:t>
            </a:r>
          </a:p>
          <a:p>
            <a:pPr lvl="1">
              <a:spcBef>
                <a:spcPts val="200"/>
              </a:spcBef>
            </a:pPr>
            <a:r>
              <a:rPr lang="en-US" sz="3000" dirty="0" smtClean="0">
                <a:cs typeface="Calibri"/>
              </a:rPr>
              <a:t>Dialogue</a:t>
            </a:r>
          </a:p>
          <a:p>
            <a:pPr lvl="1">
              <a:spcBef>
                <a:spcPts val="200"/>
              </a:spcBef>
            </a:pPr>
            <a:r>
              <a:rPr lang="en-US" sz="3000" dirty="0" smtClean="0">
                <a:cs typeface="Calibri"/>
              </a:rPr>
              <a:t>Collective bargaining</a:t>
            </a:r>
            <a:endParaRPr lang="en-US" sz="3000" dirty="0">
              <a:cs typeface="Calibri"/>
            </a:endParaRPr>
          </a:p>
          <a:p>
            <a:pPr lvl="1">
              <a:spcBef>
                <a:spcPts val="200"/>
              </a:spcBef>
            </a:pPr>
            <a:r>
              <a:rPr lang="en-US" sz="3000" dirty="0">
                <a:cs typeface="Calibri"/>
              </a:rPr>
              <a:t>Conciliation and mediation</a:t>
            </a:r>
          </a:p>
          <a:p>
            <a:pPr lvl="1">
              <a:spcBef>
                <a:spcPts val="200"/>
              </a:spcBef>
            </a:pPr>
            <a:r>
              <a:rPr lang="en-US" sz="3000" dirty="0">
                <a:cs typeface="Calibri"/>
              </a:rPr>
              <a:t>Voluntary </a:t>
            </a:r>
            <a:r>
              <a:rPr lang="en-US" sz="3000" dirty="0" smtClean="0">
                <a:cs typeface="Calibri"/>
              </a:rPr>
              <a:t>arbitration</a:t>
            </a:r>
            <a:endParaRPr lang="en-US" sz="3000" dirty="0">
              <a:cs typeface="Calibri"/>
            </a:endParaRP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3949576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Policies and principles</a:t>
            </a:r>
            <a:br>
              <a:rPr lang="en-US" sz="3600" dirty="0" smtClean="0"/>
            </a:br>
            <a:r>
              <a:rPr lang="en-US" sz="3600" dirty="0" smtClean="0"/>
              <a:t>in managing labor disputes</a:t>
            </a:r>
            <a:endParaRPr lang="en-US" sz="3600" dirty="0"/>
          </a:p>
        </p:txBody>
      </p:sp>
      <p:sp>
        <p:nvSpPr>
          <p:cNvPr id="3" name="Content Placeholder 2"/>
          <p:cNvSpPr>
            <a:spLocks noGrp="1"/>
          </p:cNvSpPr>
          <p:nvPr>
            <p:ph idx="1"/>
          </p:nvPr>
        </p:nvSpPr>
        <p:spPr>
          <a:xfrm>
            <a:off x="640806" y="1545699"/>
            <a:ext cx="8229600" cy="4625609"/>
          </a:xfrm>
        </p:spPr>
        <p:txBody>
          <a:bodyPr>
            <a:normAutofit/>
          </a:bodyPr>
          <a:lstStyle/>
          <a:p>
            <a:pPr>
              <a:spcBef>
                <a:spcPts val="200"/>
              </a:spcBef>
            </a:pPr>
            <a:r>
              <a:rPr lang="en-US" sz="3000" dirty="0" smtClean="0">
                <a:cs typeface="Calibri"/>
              </a:rPr>
              <a:t>The </a:t>
            </a:r>
            <a:r>
              <a:rPr lang="en-US" sz="3000" b="1" i="1" dirty="0" smtClean="0">
                <a:cs typeface="Calibri"/>
              </a:rPr>
              <a:t>preferred policy</a:t>
            </a:r>
            <a:r>
              <a:rPr lang="en-US" sz="3000" dirty="0" smtClean="0">
                <a:cs typeface="Calibri"/>
              </a:rPr>
              <a:t> translates to the following </a:t>
            </a:r>
            <a:r>
              <a:rPr lang="en-US" sz="3000" b="1" i="1" dirty="0" smtClean="0">
                <a:cs typeface="Calibri"/>
              </a:rPr>
              <a:t>sequential principles</a:t>
            </a:r>
            <a:r>
              <a:rPr lang="en-US" sz="3000" dirty="0" smtClean="0">
                <a:cs typeface="Calibri"/>
              </a:rPr>
              <a:t> -</a:t>
            </a:r>
            <a:endParaRPr lang="en-US" sz="3000" b="1" i="1" dirty="0">
              <a:cs typeface="Calibri"/>
            </a:endParaRPr>
          </a:p>
          <a:p>
            <a:pPr lvl="1">
              <a:spcBef>
                <a:spcPts val="200"/>
              </a:spcBef>
            </a:pPr>
            <a:r>
              <a:rPr lang="en-US" sz="3000" dirty="0">
                <a:cs typeface="Calibri"/>
              </a:rPr>
              <a:t>Prevention is better than resolution.</a:t>
            </a:r>
          </a:p>
          <a:p>
            <a:pPr lvl="1">
              <a:spcBef>
                <a:spcPts val="200"/>
              </a:spcBef>
            </a:pPr>
            <a:r>
              <a:rPr lang="en-US" sz="3000" dirty="0">
                <a:cs typeface="Calibri"/>
              </a:rPr>
              <a:t>If preventive measures fail, parties themselves should resolve the problem.</a:t>
            </a:r>
          </a:p>
          <a:p>
            <a:pPr lvl="1">
              <a:spcBef>
                <a:spcPts val="200"/>
              </a:spcBef>
            </a:pPr>
            <a:r>
              <a:rPr lang="en-US" sz="3000" dirty="0">
                <a:cs typeface="Calibri"/>
              </a:rPr>
              <a:t>If parties cannot resolve the problem, neutral 3</a:t>
            </a:r>
            <a:r>
              <a:rPr lang="en-US" sz="3000" baseline="30000" dirty="0">
                <a:cs typeface="Calibri"/>
              </a:rPr>
              <a:t>rd</a:t>
            </a:r>
            <a:r>
              <a:rPr lang="en-US" sz="3000" dirty="0">
                <a:cs typeface="Calibri"/>
              </a:rPr>
              <a:t> party intervention should involve the parties as much as possible</a:t>
            </a:r>
            <a:r>
              <a:rPr lang="en-US" sz="3000" dirty="0" smtClean="0">
                <a:cs typeface="Calibri"/>
              </a:rPr>
              <a:t>.</a:t>
            </a:r>
            <a:endParaRPr lang="en-GB" sz="3000" dirty="0">
              <a:cs typeface="Calibri"/>
            </a:endParaRPr>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17378272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Preparing to negotiate</a:t>
            </a:r>
            <a:endParaRPr lang="en-US" sz="3600" dirty="0"/>
          </a:p>
        </p:txBody>
      </p:sp>
      <p:sp>
        <p:nvSpPr>
          <p:cNvPr id="3" name="Content Placeholder 2"/>
          <p:cNvSpPr>
            <a:spLocks noGrp="1"/>
          </p:cNvSpPr>
          <p:nvPr>
            <p:ph idx="1"/>
          </p:nvPr>
        </p:nvSpPr>
        <p:spPr>
          <a:xfrm>
            <a:off x="457200" y="1897138"/>
            <a:ext cx="8229600" cy="4299160"/>
          </a:xfrm>
        </p:spPr>
        <p:txBody>
          <a:bodyPr>
            <a:normAutofit/>
          </a:bodyPr>
          <a:lstStyle/>
          <a:p>
            <a:pPr marL="365125" indent="-255588"/>
            <a:r>
              <a:rPr kumimoji="1" lang="en-US" sz="3000" dirty="0" smtClean="0">
                <a:latin typeface="Calibri" charset="0"/>
              </a:rPr>
              <a:t>Be aware and understand negotiation and conflict management styles</a:t>
            </a:r>
          </a:p>
          <a:p>
            <a:pPr marL="657733" lvl="1" indent="-255588"/>
            <a:r>
              <a:rPr kumimoji="1" lang="en-US" dirty="0" smtClean="0">
                <a:latin typeface="Calibri" charset="0"/>
              </a:rPr>
              <a:t>With individual exercise</a:t>
            </a:r>
          </a:p>
          <a:p>
            <a:pPr marL="365125" indent="-255588"/>
            <a:r>
              <a:rPr kumimoji="1" lang="en-US" sz="3000" dirty="0" smtClean="0">
                <a:latin typeface="Calibri" charset="0"/>
              </a:rPr>
              <a:t>Constitute a negotiating panel whose members have the attributes of good negotiators</a:t>
            </a:r>
          </a:p>
          <a:p>
            <a:pPr marL="365125" indent="-255588"/>
            <a:r>
              <a:rPr kumimoji="1" lang="en-US" sz="3000" dirty="0" smtClean="0">
                <a:latin typeface="Calibri" charset="0"/>
              </a:rPr>
              <a:t>Know the negotiating objectives</a:t>
            </a:r>
          </a:p>
          <a:p>
            <a:pPr marL="365125" indent="-255588"/>
            <a:r>
              <a:rPr kumimoji="1" lang="en-US" sz="3000" dirty="0" smtClean="0">
                <a:latin typeface="Calibri" charset="0"/>
              </a:rPr>
              <a:t>Know the range of the panel’s authority</a:t>
            </a:r>
          </a:p>
          <a:p>
            <a:endParaRPr lang="en-US" dirty="0"/>
          </a:p>
        </p:txBody>
      </p:sp>
      <p:sp>
        <p:nvSpPr>
          <p:cNvPr id="6" name="TextBox 5"/>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spTree>
    <p:extLst>
      <p:ext uri="{BB962C8B-B14F-4D97-AF65-F5344CB8AC3E}">
        <p14:creationId xmlns:p14="http://schemas.microsoft.com/office/powerpoint/2010/main" val="2507763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Useful bargaining theories</a:t>
            </a:r>
            <a:endParaRPr lang="en-US" sz="3600" dirty="0"/>
          </a:p>
        </p:txBody>
      </p:sp>
      <p:sp>
        <p:nvSpPr>
          <p:cNvPr id="3" name="Content Placeholder 2"/>
          <p:cNvSpPr>
            <a:spLocks noGrp="1"/>
          </p:cNvSpPr>
          <p:nvPr>
            <p:ph idx="1"/>
          </p:nvPr>
        </p:nvSpPr>
        <p:spPr>
          <a:xfrm>
            <a:off x="457200" y="1897138"/>
            <a:ext cx="8229600" cy="4299160"/>
          </a:xfrm>
        </p:spPr>
        <p:txBody>
          <a:bodyPr>
            <a:normAutofit/>
          </a:bodyPr>
          <a:lstStyle/>
          <a:p>
            <a:pPr marL="341313" lvl="1" indent="-341313">
              <a:spcBef>
                <a:spcPts val="700"/>
              </a:spcBef>
              <a:buClr>
                <a:schemeClr val="accent1"/>
              </a:buClr>
              <a:buSzPct val="60000"/>
              <a:buFont typeface="Wingdings"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ja-JP" sz="3000" dirty="0">
                <a:latin typeface="Calibri" charset="0"/>
              </a:rPr>
              <a:t>Behavioral theory of bargaining</a:t>
            </a:r>
          </a:p>
          <a:p>
            <a:pPr marL="741363" lvl="2" indent="-341313">
              <a:spcBef>
                <a:spcPts val="700"/>
              </a:spcBef>
              <a:buClr>
                <a:schemeClr val="accent1"/>
              </a:buClr>
              <a:buSzPct val="60000"/>
              <a:buFont typeface="Wingdings"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ja-JP" sz="2600" dirty="0">
                <a:latin typeface="Calibri" charset="0"/>
              </a:rPr>
              <a:t>Intra-organizational bargaining</a:t>
            </a:r>
          </a:p>
          <a:p>
            <a:pPr marL="741363" lvl="2" indent="-341313">
              <a:spcBef>
                <a:spcPts val="700"/>
              </a:spcBef>
              <a:buClr>
                <a:schemeClr val="accent1"/>
              </a:buClr>
              <a:buSzPct val="60000"/>
              <a:buFont typeface="Wingdings"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ja-JP" sz="2600" dirty="0">
                <a:latin typeface="Calibri" charset="0"/>
              </a:rPr>
              <a:t>Attitudinal structuring</a:t>
            </a:r>
          </a:p>
          <a:p>
            <a:pPr marL="741363" lvl="2" indent="-341313">
              <a:spcBef>
                <a:spcPts val="700"/>
              </a:spcBef>
              <a:buClr>
                <a:schemeClr val="accent1"/>
              </a:buClr>
              <a:buSzPct val="60000"/>
              <a:buFont typeface="Wingdings"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ja-JP" sz="2600" dirty="0">
                <a:latin typeface="Calibri" charset="0"/>
              </a:rPr>
              <a:t>Integrative bargaining</a:t>
            </a:r>
          </a:p>
          <a:p>
            <a:pPr marL="741363" lvl="2" indent="-341313">
              <a:spcBef>
                <a:spcPts val="700"/>
              </a:spcBef>
              <a:buClr>
                <a:schemeClr val="accent1"/>
              </a:buClr>
              <a:buSzPct val="60000"/>
              <a:buFont typeface="Wingdings"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ja-JP" sz="2600" dirty="0">
                <a:latin typeface="Calibri" charset="0"/>
              </a:rPr>
              <a:t>Distributive bargaining</a:t>
            </a:r>
          </a:p>
          <a:p>
            <a:pPr marL="341313" lvl="1" indent="-341313">
              <a:spcBef>
                <a:spcPts val="700"/>
              </a:spcBef>
              <a:buClr>
                <a:schemeClr val="accent1"/>
              </a:buClr>
              <a:buSzPct val="60000"/>
              <a:buFont typeface="Wingdings"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ja-JP" sz="3000" dirty="0">
                <a:latin typeface="Calibri" charset="0"/>
              </a:rPr>
              <a:t>Bargaining range theory: negotiating wages</a:t>
            </a:r>
          </a:p>
          <a:p>
            <a:pPr marL="341313" lvl="1" indent="-341313">
              <a:spcBef>
                <a:spcPts val="700"/>
              </a:spcBef>
              <a:buClr>
                <a:schemeClr val="accent1"/>
              </a:buClr>
              <a:buSzPct val="60000"/>
              <a:buFont typeface="Wingdings"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US" altLang="ja-JP" sz="3000" dirty="0">
                <a:latin typeface="Calibri" charset="0"/>
              </a:rPr>
              <a:t>Economic bargaining: assigning  utility values</a:t>
            </a:r>
            <a:endParaRPr lang="en-US" sz="3000" dirty="0">
              <a:latin typeface="Calibri" charset="0"/>
            </a:endParaRPr>
          </a:p>
          <a:p>
            <a:pPr marL="118872" indent="0">
              <a:buSzPct val="100000"/>
              <a:buNone/>
            </a:pPr>
            <a:endParaRPr lang="en-US" dirty="0"/>
          </a:p>
        </p:txBody>
      </p:sp>
      <p:sp>
        <p:nvSpPr>
          <p:cNvPr id="5" name="TextBox 4"/>
          <p:cNvSpPr txBox="1"/>
          <p:nvPr/>
        </p:nvSpPr>
        <p:spPr>
          <a:xfrm>
            <a:off x="6045090" y="6451605"/>
            <a:ext cx="3008143" cy="307777"/>
          </a:xfrm>
          <a:prstGeom prst="rect">
            <a:avLst/>
          </a:prstGeom>
          <a:noFill/>
        </p:spPr>
        <p:txBody>
          <a:bodyPr wrap="none" rtlCol="0">
            <a:spAutoFit/>
          </a:bodyPr>
          <a:lstStyle/>
          <a:p>
            <a:r>
              <a:rPr lang="en-US" sz="1400" i="1" dirty="0" err="1" smtClean="0"/>
              <a:t>BERBitonioJr</a:t>
            </a:r>
            <a:r>
              <a:rPr lang="en-US" sz="1400" i="1" dirty="0" smtClean="0"/>
              <a:t>/LMC and Social Dialogue</a:t>
            </a:r>
            <a:endParaRPr lang="en-US" sz="1400" i="1" dirty="0"/>
          </a:p>
        </p:txBody>
      </p:sp>
    </p:spTree>
    <p:extLst>
      <p:ext uri="{BB962C8B-B14F-4D97-AF65-F5344CB8AC3E}">
        <p14:creationId xmlns:p14="http://schemas.microsoft.com/office/powerpoint/2010/main" val="1684694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Part V. Planning for CB </a:t>
            </a:r>
            <a:endParaRPr lang="en-US" sz="4000" dirty="0"/>
          </a:p>
        </p:txBody>
      </p:sp>
      <p:sp>
        <p:nvSpPr>
          <p:cNvPr id="4" name="TextBox 3"/>
          <p:cNvSpPr txBox="1"/>
          <p:nvPr/>
        </p:nvSpPr>
        <p:spPr>
          <a:xfrm>
            <a:off x="5615299" y="6441099"/>
            <a:ext cx="3450941" cy="338554"/>
          </a:xfrm>
          <a:prstGeom prst="rect">
            <a:avLst/>
          </a:prstGeom>
          <a:noFill/>
        </p:spPr>
        <p:txBody>
          <a:bodyPr wrap="none" rtlCol="0">
            <a:spAutoFit/>
          </a:bodyPr>
          <a:lstStyle/>
          <a:p>
            <a:r>
              <a:rPr lang="en-US" sz="1600" i="1" dirty="0" smtClean="0"/>
              <a:t>SD &amp; CB at the Enterprise/</a:t>
            </a:r>
            <a:r>
              <a:rPr lang="en-US" sz="1600" i="1" dirty="0" err="1" smtClean="0"/>
              <a:t>BERBitonioJr</a:t>
            </a:r>
            <a:endParaRPr lang="en-US" sz="16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69538106"/>
              </p:ext>
            </p:extLst>
          </p:nvPr>
        </p:nvGraphicFramePr>
        <p:xfrm>
          <a:off x="457200" y="2363026"/>
          <a:ext cx="8229600" cy="3423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544322" y="1781522"/>
            <a:ext cx="4105210" cy="1077218"/>
          </a:xfrm>
          <a:prstGeom prst="rect">
            <a:avLst/>
          </a:prstGeom>
          <a:noFill/>
        </p:spPr>
        <p:txBody>
          <a:bodyPr wrap="none" rtlCol="0">
            <a:spAutoFit/>
          </a:bodyPr>
          <a:lstStyle/>
          <a:p>
            <a:r>
              <a:rPr lang="en-US" sz="3200" b="1" dirty="0" smtClean="0"/>
              <a:t>Worksheet 5: </a:t>
            </a:r>
          </a:p>
          <a:p>
            <a:r>
              <a:rPr lang="en-US" sz="3200" b="1" dirty="0" smtClean="0"/>
              <a:t>WHAT’S YOUR PLAN?</a:t>
            </a:r>
            <a:endParaRPr lang="en-US" sz="3200" b="1" dirty="0"/>
          </a:p>
        </p:txBody>
      </p:sp>
      <p:pic>
        <p:nvPicPr>
          <p:cNvPr id="5" name="Picture 4"/>
          <p:cNvPicPr>
            <a:picLocks noChangeAspect="1"/>
          </p:cNvPicPr>
          <p:nvPr/>
        </p:nvPicPr>
        <p:blipFill>
          <a:blip r:embed="rId7"/>
          <a:stretch>
            <a:fillRect/>
          </a:stretch>
        </p:blipFill>
        <p:spPr>
          <a:xfrm>
            <a:off x="5558544" y="3430430"/>
            <a:ext cx="1963847" cy="1302685"/>
          </a:xfrm>
          <a:prstGeom prst="rect">
            <a:avLst/>
          </a:prstGeom>
        </p:spPr>
      </p:pic>
    </p:spTree>
    <p:extLst>
      <p:ext uri="{BB962C8B-B14F-4D97-AF65-F5344CB8AC3E}">
        <p14:creationId xmlns:p14="http://schemas.microsoft.com/office/powerpoint/2010/main" val="12094933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3777</TotalTime>
  <Words>3510</Words>
  <Application>Microsoft Office PowerPoint</Application>
  <PresentationFormat>On-screen Show (4:3)</PresentationFormat>
  <Paragraphs>331</Paragraphs>
  <Slides>41</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ＭＳ ゴシック</vt:lpstr>
      <vt:lpstr>Arial</vt:lpstr>
      <vt:lpstr>Calibri</vt:lpstr>
      <vt:lpstr>Corbel</vt:lpstr>
      <vt:lpstr>Helvetica</vt:lpstr>
      <vt:lpstr>Tahoma</vt:lpstr>
      <vt:lpstr>Times New Roman</vt:lpstr>
      <vt:lpstr>Wingdings</vt:lpstr>
      <vt:lpstr>Wingdings 2</vt:lpstr>
      <vt:lpstr>Wingdings 3</vt:lpstr>
      <vt:lpstr>Module</vt:lpstr>
      <vt:lpstr>TRIPARTITE WORKSHOP  ON ENTERPRISE-LEVEL  SOCIAL DIALOGUE AND COLLECTIVE BARGAINING  </vt:lpstr>
      <vt:lpstr>Outline</vt:lpstr>
      <vt:lpstr>Part I. Concepts, principles and practice</vt:lpstr>
      <vt:lpstr>What is SD</vt:lpstr>
      <vt:lpstr>An expanded term  for a familiar concept</vt:lpstr>
      <vt:lpstr>SD is part of the country’s  industrial relations system  </vt:lpstr>
      <vt:lpstr>SD is a common practice in enterprises,  in obligatory and voluntary forms</vt:lpstr>
      <vt:lpstr>SD is practiced in similar forms  outside enterprises</vt:lpstr>
      <vt:lpstr>Worksheet 1 (individual activity):  two-step assessment of SD mechanisms</vt:lpstr>
      <vt:lpstr>Negotiation  is the most developed process of SD</vt:lpstr>
      <vt:lpstr>Collective bargaining is SD</vt:lpstr>
      <vt:lpstr>Collective bargaining is SD</vt:lpstr>
      <vt:lpstr>State promotes CB by enabling parties  to exercise FoA and CB rights</vt:lpstr>
      <vt:lpstr>State promotes CB  by limiting the role of the State in CB</vt:lpstr>
      <vt:lpstr>Worksheet 2 (individual activity) :  SWOT analysis for CB</vt:lpstr>
      <vt:lpstr>Part II. Context of negotiation and CB</vt:lpstr>
      <vt:lpstr>Some notes on political pluralism</vt:lpstr>
      <vt:lpstr>Industrial and employment relations  is a mirror of political pluralism</vt:lpstr>
      <vt:lpstr>Role Play 1:  positions and interests</vt:lpstr>
      <vt:lpstr>Worksheet 3 (group activity):  What did we learn?</vt:lpstr>
      <vt:lpstr>Part III. Interest-based negotiation (IBN)</vt:lpstr>
      <vt:lpstr>Worksheet 4 (group activity):  Setting the stage</vt:lpstr>
      <vt:lpstr>CB = Process + Output + Outcome</vt:lpstr>
      <vt:lpstr>IBN is a technique</vt:lpstr>
      <vt:lpstr>IBN shifts the focus of negotiation toward common interest and mutual gains</vt:lpstr>
      <vt:lpstr>But IBN is equally useful  in resolving conflicting interests</vt:lpstr>
      <vt:lpstr>IBN steps and techniques</vt:lpstr>
      <vt:lpstr>Some useful and practical terms</vt:lpstr>
      <vt:lpstr>What if negotiation  does not lead to an agreement?</vt:lpstr>
      <vt:lpstr>Applying the theories and principles (group activities)</vt:lpstr>
      <vt:lpstr>What did we learn?  objectives of negotiation</vt:lpstr>
      <vt:lpstr>Part IV. Practical notes</vt:lpstr>
      <vt:lpstr>Negotiation and CB are means to address conflicts</vt:lpstr>
      <vt:lpstr>Labor disputes</vt:lpstr>
      <vt:lpstr>Types and sources of conflicts</vt:lpstr>
      <vt:lpstr>Types and sources of conflicts</vt:lpstr>
      <vt:lpstr>Policies and principles in managing labor disputes</vt:lpstr>
      <vt:lpstr>Policies and principles in managing labor disputes</vt:lpstr>
      <vt:lpstr>Preparing to negotiate</vt:lpstr>
      <vt:lpstr>Useful bargaining theories</vt:lpstr>
      <vt:lpstr>Part V. Planning for CB </vt:lpstr>
    </vt:vector>
  </TitlesOfParts>
  <Company>Bitonio Law</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TRIPARTITE WORKSHOP  ON ENTERPRISE-LEVEL  SOCIAL DIALOGUE AND COLLECTIVE BARGAINING</dc:title>
  <dc:creator>Benedicto Bitonio</dc:creator>
  <cp:lastModifiedBy>Julita Yap</cp:lastModifiedBy>
  <cp:revision>143</cp:revision>
  <dcterms:created xsi:type="dcterms:W3CDTF">2015-09-11T06:45:24Z</dcterms:created>
  <dcterms:modified xsi:type="dcterms:W3CDTF">2015-11-24T06:58:34Z</dcterms:modified>
</cp:coreProperties>
</file>