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notesMasterIdLst>
    <p:notesMasterId r:id="rId55"/>
  </p:notesMasterIdLst>
  <p:sldIdLst>
    <p:sldId id="256" r:id="rId6"/>
    <p:sldId id="257" r:id="rId7"/>
    <p:sldId id="258" r:id="rId8"/>
    <p:sldId id="259"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2"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5" d="100"/>
          <a:sy n="75" d="100"/>
        </p:scale>
        <p:origin x="7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c:style val="2"/>
  <c:chart>
    <c:autoTitleDeleted val="1"/>
    <c:plotArea>
      <c:layout/>
      <c:lineChart>
        <c:grouping val="standard"/>
        <c:varyColors val="1"/>
        <c:ser>
          <c:idx val="0"/>
          <c:order val="0"/>
          <c:spPr>
            <a:ln w="28440">
              <a:solidFill>
                <a:srgbClr val="4A7EBB"/>
              </a:solidFill>
              <a:round/>
            </a:ln>
          </c:spPr>
          <c:marker>
            <c:symbol val="square"/>
            <c:size val="5"/>
            <c:spPr>
              <a:solidFill>
                <a:srgbClr val="4A7EBB"/>
              </a:solidFill>
            </c:spPr>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val>
            <c:numRef>
              <c:f>0</c:f>
              <c:numCache>
                <c:formatCode>General</c:formatCode>
                <c:ptCount val="30"/>
                <c:pt idx="0">
                  <c:v>0.93869999999999998</c:v>
                </c:pt>
                <c:pt idx="1">
                  <c:v>0.96509999999999996</c:v>
                </c:pt>
                <c:pt idx="2">
                  <c:v>0.96350000000000002</c:v>
                </c:pt>
                <c:pt idx="3">
                  <c:v>0.96389999999999998</c:v>
                </c:pt>
                <c:pt idx="4">
                  <c:v>0.96909999999999996</c:v>
                </c:pt>
                <c:pt idx="5">
                  <c:v>0.96479999999999999</c:v>
                </c:pt>
                <c:pt idx="6">
                  <c:v>0.97230000000000005</c:v>
                </c:pt>
                <c:pt idx="7">
                  <c:v>0.92179999999999995</c:v>
                </c:pt>
                <c:pt idx="8">
                  <c:v>0.92769999999999997</c:v>
                </c:pt>
                <c:pt idx="9">
                  <c:v>0.9516</c:v>
                </c:pt>
                <c:pt idx="10">
                  <c:v>0.91569999999999996</c:v>
                </c:pt>
                <c:pt idx="11">
                  <c:v>0.95699999999999996</c:v>
                </c:pt>
                <c:pt idx="12">
                  <c:v>0.95709999999999995</c:v>
                </c:pt>
                <c:pt idx="13">
                  <c:v>0.94910000000000005</c:v>
                </c:pt>
                <c:pt idx="14">
                  <c:v>0.9516</c:v>
                </c:pt>
                <c:pt idx="15">
                  <c:v>0.96870000000000001</c:v>
                </c:pt>
                <c:pt idx="16">
                  <c:v>0.97240000000000004</c:v>
                </c:pt>
                <c:pt idx="17">
                  <c:v>0.95940000000000003</c:v>
                </c:pt>
                <c:pt idx="18">
                  <c:v>0.96419999999999995</c:v>
                </c:pt>
                <c:pt idx="19">
                  <c:v>0.99299999999999999</c:v>
                </c:pt>
                <c:pt idx="20">
                  <c:v>0.99519999999999997</c:v>
                </c:pt>
                <c:pt idx="21">
                  <c:v>0.99219999999999997</c:v>
                </c:pt>
                <c:pt idx="22">
                  <c:v>0.99329999999999996</c:v>
                </c:pt>
                <c:pt idx="23">
                  <c:v>0.9647</c:v>
                </c:pt>
                <c:pt idx="24">
                  <c:v>0.96809999999999996</c:v>
                </c:pt>
                <c:pt idx="25">
                  <c:v>0.96799999999999997</c:v>
                </c:pt>
                <c:pt idx="26">
                  <c:v>0.9718</c:v>
                </c:pt>
                <c:pt idx="27">
                  <c:v>0.95679999999999998</c:v>
                </c:pt>
                <c:pt idx="28">
                  <c:v>0.96009999999999995</c:v>
                </c:pt>
                <c:pt idx="29">
                  <c:v>0.98340000000000005</c:v>
                </c:pt>
              </c:numCache>
            </c:numRef>
          </c:val>
          <c:smooth val="0"/>
        </c:ser>
        <c:dLbls>
          <c:showLegendKey val="0"/>
          <c:showVal val="0"/>
          <c:showCatName val="0"/>
          <c:showSerName val="0"/>
          <c:showPercent val="0"/>
          <c:showBubbleSize val="0"/>
        </c:dLbls>
        <c:hiLowLines>
          <c:spPr>
            <a:ln>
              <a:noFill/>
            </a:ln>
          </c:spPr>
        </c:hiLowLines>
        <c:marker val="1"/>
        <c:smooth val="0"/>
        <c:axId val="225125640"/>
        <c:axId val="224797616"/>
      </c:lineChart>
      <c:catAx>
        <c:axId val="225125640"/>
        <c:scaling>
          <c:orientation val="minMax"/>
        </c:scaling>
        <c:delete val="0"/>
        <c:axPos val="b"/>
        <c:numFmt formatCode="mm/dd/yyyy" sourceLinked="1"/>
        <c:majorTickMark val="out"/>
        <c:minorTickMark val="none"/>
        <c:tickLblPos val="nextTo"/>
        <c:spPr>
          <a:ln w="9360">
            <a:solidFill>
              <a:srgbClr val="878787"/>
            </a:solidFill>
            <a:round/>
          </a:ln>
        </c:spPr>
        <c:txPr>
          <a:bodyPr/>
          <a:lstStyle/>
          <a:p>
            <a:pPr>
              <a:defRPr sz="1600" spc="-1">
                <a:solidFill>
                  <a:srgbClr val="000000"/>
                </a:solidFill>
                <a:latin typeface="Calibri"/>
              </a:defRPr>
            </a:pPr>
            <a:endParaRPr lang="en-US"/>
          </a:p>
        </c:txPr>
        <c:crossAx val="224797616"/>
        <c:crosses val="autoZero"/>
        <c:auto val="1"/>
        <c:lblAlgn val="ctr"/>
        <c:lblOffset val="100"/>
        <c:noMultiLvlLbl val="1"/>
      </c:catAx>
      <c:valAx>
        <c:axId val="224797616"/>
        <c:scaling>
          <c:orientation val="minMax"/>
          <c:max val="1"/>
        </c:scaling>
        <c:delete val="0"/>
        <c:axPos val="l"/>
        <c:majorGridlines>
          <c:spPr>
            <a:ln w="9360">
              <a:solidFill>
                <a:srgbClr val="878787"/>
              </a:solidFill>
              <a:round/>
            </a:ln>
          </c:spPr>
        </c:majorGridlines>
        <c:numFmt formatCode="0%" sourceLinked="0"/>
        <c:majorTickMark val="out"/>
        <c:minorTickMark val="none"/>
        <c:tickLblPos val="nextTo"/>
        <c:spPr>
          <a:ln w="9360">
            <a:solidFill>
              <a:srgbClr val="878787"/>
            </a:solidFill>
            <a:round/>
          </a:ln>
        </c:spPr>
        <c:txPr>
          <a:bodyPr/>
          <a:lstStyle/>
          <a:p>
            <a:pPr>
              <a:defRPr sz="2000" spc="-1">
                <a:solidFill>
                  <a:srgbClr val="000000"/>
                </a:solidFill>
                <a:latin typeface="Calibri"/>
              </a:defRPr>
            </a:pPr>
            <a:endParaRPr lang="en-US"/>
          </a:p>
        </c:txPr>
        <c:crossAx val="225125640"/>
        <c:crosses val="autoZero"/>
        <c:crossBetween val="between"/>
      </c:valAx>
      <c:spPr>
        <a:solidFill>
          <a:srgbClr val="FFFFFF"/>
        </a:solidFill>
        <a:ln>
          <a:noFill/>
        </a:ln>
      </c:spPr>
    </c:plotArea>
    <c:plotVisOnly val="1"/>
    <c:dispBlanksAs val="gap"/>
    <c:showDLblsOverMax val="1"/>
  </c:chart>
  <c:spPr>
    <a:noFill/>
    <a:ln>
      <a:noFill/>
    </a:ln>
  </c:spPr>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roundedCorners val="0"/>
  <c:style val="2"/>
  <c:chart>
    <c:autoTitleDeleted val="1"/>
    <c:plotArea>
      <c:layout/>
      <c:lineChart>
        <c:grouping val="standard"/>
        <c:varyColors val="1"/>
        <c:ser>
          <c:idx val="0"/>
          <c:order val="0"/>
          <c:spPr>
            <a:ln w="28440">
              <a:solidFill>
                <a:srgbClr val="4A7EBB"/>
              </a:solidFill>
              <a:round/>
            </a:ln>
          </c:spPr>
          <c:marker>
            <c:symbol val="square"/>
            <c:size val="5"/>
            <c:spPr>
              <a:solidFill>
                <a:srgbClr val="4A7EBB"/>
              </a:solidFill>
            </c:spPr>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val>
            <c:numRef>
              <c:f>0</c:f>
              <c:numCache>
                <c:formatCode>General</c:formatCode>
                <c:ptCount val="24"/>
                <c:pt idx="0">
                  <c:v>0.93769999999999998</c:v>
                </c:pt>
                <c:pt idx="1">
                  <c:v>0.96140000000000003</c:v>
                </c:pt>
                <c:pt idx="2">
                  <c:v>0.96250000000000002</c:v>
                </c:pt>
                <c:pt idx="3">
                  <c:v>0.96599999999999997</c:v>
                </c:pt>
                <c:pt idx="4">
                  <c:v>0.96909999999999996</c:v>
                </c:pt>
                <c:pt idx="5">
                  <c:v>0.97019999999999995</c:v>
                </c:pt>
                <c:pt idx="6">
                  <c:v>0.97519999999999996</c:v>
                </c:pt>
                <c:pt idx="7">
                  <c:v>0.96479999999999999</c:v>
                </c:pt>
                <c:pt idx="8">
                  <c:v>0.9708</c:v>
                </c:pt>
                <c:pt idx="9">
                  <c:v>0.98809999999999998</c:v>
                </c:pt>
                <c:pt idx="10">
                  <c:v>0.93720000000000003</c:v>
                </c:pt>
                <c:pt idx="11">
                  <c:v>0.95799999999999996</c:v>
                </c:pt>
                <c:pt idx="12">
                  <c:v>0.95750000000000002</c:v>
                </c:pt>
                <c:pt idx="13">
                  <c:v>0.96360000000000001</c:v>
                </c:pt>
                <c:pt idx="14">
                  <c:v>0.96619999999999995</c:v>
                </c:pt>
                <c:pt idx="15">
                  <c:v>0.96930000000000005</c:v>
                </c:pt>
                <c:pt idx="16">
                  <c:v>0.97340000000000004</c:v>
                </c:pt>
                <c:pt idx="17">
                  <c:v>0.96209999999999996</c:v>
                </c:pt>
                <c:pt idx="18">
                  <c:v>0.96679999999999999</c:v>
                </c:pt>
                <c:pt idx="19">
                  <c:v>0.98740000000000006</c:v>
                </c:pt>
                <c:pt idx="20">
                  <c:v>0.9486</c:v>
                </c:pt>
                <c:pt idx="21">
                  <c:v>0.94720000000000004</c:v>
                </c:pt>
                <c:pt idx="22">
                  <c:v>0.96630000000000005</c:v>
                </c:pt>
                <c:pt idx="23">
                  <c:v>0.96609999999999996</c:v>
                </c:pt>
              </c:numCache>
            </c:numRef>
          </c:val>
          <c:smooth val="0"/>
        </c:ser>
        <c:dLbls>
          <c:showLegendKey val="0"/>
          <c:showVal val="0"/>
          <c:showCatName val="0"/>
          <c:showSerName val="0"/>
          <c:showPercent val="0"/>
          <c:showBubbleSize val="0"/>
        </c:dLbls>
        <c:hiLowLines>
          <c:spPr>
            <a:ln>
              <a:noFill/>
            </a:ln>
          </c:spPr>
        </c:hiLowLines>
        <c:marker val="1"/>
        <c:smooth val="0"/>
        <c:axId val="224686392"/>
        <c:axId val="225034384"/>
      </c:lineChart>
      <c:catAx>
        <c:axId val="224686392"/>
        <c:scaling>
          <c:orientation val="minMax"/>
        </c:scaling>
        <c:delete val="0"/>
        <c:axPos val="b"/>
        <c:numFmt formatCode="mm/dd/yyyy" sourceLinked="1"/>
        <c:majorTickMark val="out"/>
        <c:minorTickMark val="none"/>
        <c:tickLblPos val="nextTo"/>
        <c:spPr>
          <a:ln w="9360">
            <a:solidFill>
              <a:srgbClr val="878787"/>
            </a:solidFill>
            <a:round/>
          </a:ln>
        </c:spPr>
        <c:txPr>
          <a:bodyPr/>
          <a:lstStyle/>
          <a:p>
            <a:pPr>
              <a:defRPr sz="1600" spc="-1">
                <a:solidFill>
                  <a:srgbClr val="000000"/>
                </a:solidFill>
                <a:latin typeface="Calibri"/>
              </a:defRPr>
            </a:pPr>
            <a:endParaRPr lang="en-US"/>
          </a:p>
        </c:txPr>
        <c:crossAx val="225034384"/>
        <c:crosses val="autoZero"/>
        <c:auto val="1"/>
        <c:lblAlgn val="ctr"/>
        <c:lblOffset val="100"/>
        <c:noMultiLvlLbl val="1"/>
      </c:catAx>
      <c:valAx>
        <c:axId val="225034384"/>
        <c:scaling>
          <c:orientation val="minMax"/>
          <c:min val="0.86"/>
        </c:scaling>
        <c:delete val="0"/>
        <c:axPos val="l"/>
        <c:majorGridlines>
          <c:spPr>
            <a:ln w="9360">
              <a:solidFill>
                <a:srgbClr val="878787"/>
              </a:solidFill>
              <a:round/>
            </a:ln>
          </c:spPr>
        </c:majorGridlines>
        <c:numFmt formatCode="0.00%" sourceLinked="0"/>
        <c:majorTickMark val="out"/>
        <c:minorTickMark val="none"/>
        <c:tickLblPos val="nextTo"/>
        <c:spPr>
          <a:ln w="9360">
            <a:solidFill>
              <a:srgbClr val="878787"/>
            </a:solidFill>
            <a:round/>
          </a:ln>
        </c:spPr>
        <c:txPr>
          <a:bodyPr/>
          <a:lstStyle/>
          <a:p>
            <a:pPr>
              <a:defRPr sz="2000" spc="-1">
                <a:solidFill>
                  <a:srgbClr val="000000"/>
                </a:solidFill>
                <a:latin typeface="Calibri"/>
              </a:defRPr>
            </a:pPr>
            <a:endParaRPr lang="en-US"/>
          </a:p>
        </c:txPr>
        <c:crossAx val="224686392"/>
        <c:crosses val="autoZero"/>
        <c:crossBetween val="between"/>
      </c:valAx>
      <c:spPr>
        <a:solidFill>
          <a:srgbClr val="FFFFFF"/>
        </a:solidFill>
        <a:ln>
          <a:noFill/>
        </a:ln>
      </c:spPr>
    </c:plotArea>
    <c:plotVisOnly val="1"/>
    <c:dispBlanksAs val="gap"/>
    <c:showDLblsOverMax val="1"/>
  </c:chart>
  <c:spPr>
    <a:noFill/>
    <a:ln>
      <a:noFill/>
    </a:ln>
  </c:spPr>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roundedCorners val="0"/>
  <c:style val="2"/>
  <c:chart>
    <c:autoTitleDeleted val="1"/>
    <c:plotArea>
      <c:layout/>
      <c:lineChart>
        <c:grouping val="standard"/>
        <c:varyColors val="1"/>
        <c:ser>
          <c:idx val="0"/>
          <c:order val="0"/>
          <c:spPr>
            <a:ln w="28440">
              <a:solidFill>
                <a:srgbClr val="4A7EBB"/>
              </a:solidFill>
              <a:round/>
            </a:ln>
          </c:spPr>
          <c:marker>
            <c:symbol val="square"/>
            <c:size val="5"/>
            <c:spPr>
              <a:solidFill>
                <a:srgbClr val="4A7EBB"/>
              </a:solidFill>
            </c:spPr>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val>
            <c:numRef>
              <c:f>0</c:f>
              <c:numCache>
                <c:formatCode>General</c:formatCode>
                <c:ptCount val="36"/>
                <c:pt idx="0">
                  <c:v>0.85329999999999995</c:v>
                </c:pt>
                <c:pt idx="1">
                  <c:v>0.87260000000000004</c:v>
                </c:pt>
                <c:pt idx="2">
                  <c:v>0.87209999999999999</c:v>
                </c:pt>
                <c:pt idx="3">
                  <c:v>0.94389999999999996</c:v>
                </c:pt>
                <c:pt idx="4">
                  <c:v>0.95540000000000003</c:v>
                </c:pt>
                <c:pt idx="5">
                  <c:v>0.95550000000000002</c:v>
                </c:pt>
                <c:pt idx="6">
                  <c:v>0.94879999999999998</c:v>
                </c:pt>
                <c:pt idx="7">
                  <c:v>0.9607</c:v>
                </c:pt>
                <c:pt idx="8">
                  <c:v>0.96160000000000001</c:v>
                </c:pt>
                <c:pt idx="9">
                  <c:v>0.9597</c:v>
                </c:pt>
                <c:pt idx="10">
                  <c:v>0.96899999999999997</c:v>
                </c:pt>
                <c:pt idx="11">
                  <c:v>0.96989999999999998</c:v>
                </c:pt>
                <c:pt idx="12">
                  <c:v>0.92959999999999998</c:v>
                </c:pt>
                <c:pt idx="13">
                  <c:v>0.94099999999999995</c:v>
                </c:pt>
                <c:pt idx="14">
                  <c:v>0.95089999999999997</c:v>
                </c:pt>
                <c:pt idx="15">
                  <c:v>0.9597</c:v>
                </c:pt>
                <c:pt idx="16">
                  <c:v>0.95299999999999996</c:v>
                </c:pt>
                <c:pt idx="17">
                  <c:v>0.9556</c:v>
                </c:pt>
                <c:pt idx="18">
                  <c:v>0.95889999999999997</c:v>
                </c:pt>
                <c:pt idx="19">
                  <c:v>0.96099999999999997</c:v>
                </c:pt>
                <c:pt idx="20">
                  <c:v>0.9546</c:v>
                </c:pt>
                <c:pt idx="21">
                  <c:v>0.95689999999999997</c:v>
                </c:pt>
                <c:pt idx="22">
                  <c:v>0.96609999999999996</c:v>
                </c:pt>
                <c:pt idx="23">
                  <c:v>0.96779999999999999</c:v>
                </c:pt>
                <c:pt idx="24">
                  <c:v>0.95779999999999998</c:v>
                </c:pt>
                <c:pt idx="25">
                  <c:v>0.95989999999999998</c:v>
                </c:pt>
                <c:pt idx="26">
                  <c:v>0.95369999999999999</c:v>
                </c:pt>
                <c:pt idx="27">
                  <c:v>0.95479999999999998</c:v>
                </c:pt>
                <c:pt idx="28">
                  <c:v>0.9546</c:v>
                </c:pt>
                <c:pt idx="29">
                  <c:v>0.95579999999999998</c:v>
                </c:pt>
                <c:pt idx="30">
                  <c:v>0.96140000000000003</c:v>
                </c:pt>
                <c:pt idx="31">
                  <c:v>0.96260000000000001</c:v>
                </c:pt>
                <c:pt idx="32">
                  <c:v>0.96120000000000005</c:v>
                </c:pt>
                <c:pt idx="33">
                  <c:v>0.96260000000000001</c:v>
                </c:pt>
                <c:pt idx="34">
                  <c:v>0.96430000000000005</c:v>
                </c:pt>
                <c:pt idx="35">
                  <c:v>0.96560000000000001</c:v>
                </c:pt>
              </c:numCache>
            </c:numRef>
          </c:val>
          <c:smooth val="0"/>
        </c:ser>
        <c:dLbls>
          <c:showLegendKey val="0"/>
          <c:showVal val="0"/>
          <c:showCatName val="0"/>
          <c:showSerName val="0"/>
          <c:showPercent val="0"/>
          <c:showBubbleSize val="0"/>
        </c:dLbls>
        <c:hiLowLines>
          <c:spPr>
            <a:ln>
              <a:noFill/>
            </a:ln>
          </c:spPr>
        </c:hiLowLines>
        <c:marker val="1"/>
        <c:smooth val="0"/>
        <c:axId val="171504512"/>
        <c:axId val="223869480"/>
      </c:lineChart>
      <c:catAx>
        <c:axId val="171504512"/>
        <c:scaling>
          <c:orientation val="minMax"/>
        </c:scaling>
        <c:delete val="0"/>
        <c:axPos val="b"/>
        <c:numFmt formatCode="mm/dd/yyyy" sourceLinked="1"/>
        <c:majorTickMark val="none"/>
        <c:minorTickMark val="none"/>
        <c:tickLblPos val="nextTo"/>
        <c:spPr>
          <a:ln w="9360">
            <a:solidFill>
              <a:srgbClr val="878787"/>
            </a:solidFill>
            <a:round/>
          </a:ln>
        </c:spPr>
        <c:txPr>
          <a:bodyPr/>
          <a:lstStyle/>
          <a:p>
            <a:pPr>
              <a:defRPr sz="1200" spc="-1">
                <a:solidFill>
                  <a:srgbClr val="000000"/>
                </a:solidFill>
                <a:latin typeface="Calibri"/>
              </a:defRPr>
            </a:pPr>
            <a:endParaRPr lang="en-US"/>
          </a:p>
        </c:txPr>
        <c:crossAx val="223869480"/>
        <c:crosses val="autoZero"/>
        <c:auto val="1"/>
        <c:lblAlgn val="ctr"/>
        <c:lblOffset val="100"/>
        <c:noMultiLvlLbl val="1"/>
      </c:catAx>
      <c:valAx>
        <c:axId val="223869480"/>
        <c:scaling>
          <c:orientation val="minMax"/>
        </c:scaling>
        <c:delete val="0"/>
        <c:axPos val="l"/>
        <c:majorGridlines>
          <c:spPr>
            <a:ln w="9360">
              <a:solidFill>
                <a:srgbClr val="878787"/>
              </a:solidFill>
              <a:round/>
            </a:ln>
          </c:spPr>
        </c:majorGridlines>
        <c:numFmt formatCode="0.00%" sourceLinked="0"/>
        <c:majorTickMark val="none"/>
        <c:minorTickMark val="none"/>
        <c:tickLblPos val="nextTo"/>
        <c:spPr>
          <a:ln w="9360">
            <a:noFill/>
          </a:ln>
        </c:spPr>
        <c:txPr>
          <a:bodyPr/>
          <a:lstStyle/>
          <a:p>
            <a:pPr>
              <a:defRPr sz="2000" spc="-1">
                <a:solidFill>
                  <a:srgbClr val="000000"/>
                </a:solidFill>
                <a:latin typeface="Calibri"/>
              </a:defRPr>
            </a:pPr>
            <a:endParaRPr lang="en-US"/>
          </a:p>
        </c:txPr>
        <c:crossAx val="171504512"/>
        <c:crosses val="autoZero"/>
        <c:crossBetween val="between"/>
      </c:valAx>
      <c:spPr>
        <a:solidFill>
          <a:srgbClr val="FFFFFF"/>
        </a:solidFill>
        <a:ln>
          <a:noFill/>
        </a:ln>
      </c:spPr>
    </c:plotArea>
    <c:legend>
      <c:legendPos val="b"/>
      <c:layout/>
      <c:overlay val="0"/>
      <c:spPr>
        <a:noFill/>
        <a:ln>
          <a:noFill/>
        </a:ln>
      </c:spPr>
      <c:txPr>
        <a:bodyPr/>
        <a:lstStyle/>
        <a:p>
          <a:pPr rtl="0">
            <a:defRPr/>
          </a:pPr>
          <a:endParaRPr lang="en-US"/>
        </a:p>
      </c:txPr>
    </c:legend>
    <c:plotVisOnly val="1"/>
    <c:dispBlanksAs val="gap"/>
    <c:showDLblsOverMax val="1"/>
  </c:chart>
  <c:spPr>
    <a:noFill/>
    <a:ln>
      <a:noFill/>
    </a:ln>
  </c:spPr>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roundedCorners val="0"/>
  <c:style val="2"/>
  <c:chart>
    <c:autoTitleDeleted val="1"/>
    <c:plotArea>
      <c:layout/>
      <c:lineChart>
        <c:grouping val="standard"/>
        <c:varyColors val="1"/>
        <c:ser>
          <c:idx val="0"/>
          <c:order val="0"/>
          <c:spPr>
            <a:ln w="28440">
              <a:solidFill>
                <a:srgbClr val="4A7EBB"/>
              </a:solidFill>
              <a:round/>
            </a:ln>
          </c:spPr>
          <c:marker>
            <c:symbol val="square"/>
            <c:size val="5"/>
            <c:spPr>
              <a:solidFill>
                <a:srgbClr val="4A7EBB"/>
              </a:solidFill>
            </c:spPr>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val>
            <c:numRef>
              <c:f>0</c:f>
              <c:numCache>
                <c:formatCode>General</c:formatCode>
                <c:ptCount val="33"/>
                <c:pt idx="0">
                  <c:v>0.94710000000000005</c:v>
                </c:pt>
                <c:pt idx="1">
                  <c:v>0.95020000000000004</c:v>
                </c:pt>
                <c:pt idx="2">
                  <c:v>0.95350000000000001</c:v>
                </c:pt>
                <c:pt idx="3">
                  <c:v>0.95599999999999996</c:v>
                </c:pt>
                <c:pt idx="4">
                  <c:v>0.96099999999999997</c:v>
                </c:pt>
                <c:pt idx="5">
                  <c:v>0.96479999999999999</c:v>
                </c:pt>
                <c:pt idx="6">
                  <c:v>0.95209999999999995</c:v>
                </c:pt>
                <c:pt idx="7">
                  <c:v>0.95479999999999998</c:v>
                </c:pt>
                <c:pt idx="8">
                  <c:v>0.95069999999999999</c:v>
                </c:pt>
                <c:pt idx="9">
                  <c:v>0.9536</c:v>
                </c:pt>
                <c:pt idx="10">
                  <c:v>0.95930000000000004</c:v>
                </c:pt>
                <c:pt idx="11">
                  <c:v>0.9617</c:v>
                </c:pt>
                <c:pt idx="12">
                  <c:v>0.95469999999999999</c:v>
                </c:pt>
                <c:pt idx="13">
                  <c:v>0.95730000000000004</c:v>
                </c:pt>
                <c:pt idx="14">
                  <c:v>0.95820000000000005</c:v>
                </c:pt>
                <c:pt idx="15">
                  <c:v>0.96050000000000002</c:v>
                </c:pt>
                <c:pt idx="16">
                  <c:v>0.95030000000000003</c:v>
                </c:pt>
                <c:pt idx="17">
                  <c:v>0.95330000000000004</c:v>
                </c:pt>
                <c:pt idx="18">
                  <c:v>0.95399999999999996</c:v>
                </c:pt>
                <c:pt idx="19">
                  <c:v>0.95679999999999998</c:v>
                </c:pt>
                <c:pt idx="20">
                  <c:v>0.96020000000000005</c:v>
                </c:pt>
                <c:pt idx="21">
                  <c:v>0.96309999999999996</c:v>
                </c:pt>
                <c:pt idx="22">
                  <c:v>0.96579999999999999</c:v>
                </c:pt>
                <c:pt idx="23">
                  <c:v>0.96830000000000005</c:v>
                </c:pt>
                <c:pt idx="24">
                  <c:v>0.95669999999999999</c:v>
                </c:pt>
                <c:pt idx="25">
                  <c:v>0.95979999999999999</c:v>
                </c:pt>
                <c:pt idx="26">
                  <c:v>0.95799999999999996</c:v>
                </c:pt>
                <c:pt idx="27">
                  <c:v>0.96099999999999997</c:v>
                </c:pt>
                <c:pt idx="28">
                  <c:v>0.95779999999999998</c:v>
                </c:pt>
                <c:pt idx="29">
                  <c:v>0.95450000000000002</c:v>
                </c:pt>
                <c:pt idx="30">
                  <c:v>0.95440000000000003</c:v>
                </c:pt>
                <c:pt idx="31">
                  <c:v>0.9546</c:v>
                </c:pt>
                <c:pt idx="32">
                  <c:v>0.9546</c:v>
                </c:pt>
              </c:numCache>
            </c:numRef>
          </c:val>
          <c:smooth val="0"/>
        </c:ser>
        <c:dLbls>
          <c:showLegendKey val="0"/>
          <c:showVal val="0"/>
          <c:showCatName val="0"/>
          <c:showSerName val="0"/>
          <c:showPercent val="0"/>
          <c:showBubbleSize val="0"/>
        </c:dLbls>
        <c:hiLowLines>
          <c:spPr>
            <a:ln>
              <a:noFill/>
            </a:ln>
          </c:spPr>
        </c:hiLowLines>
        <c:marker val="1"/>
        <c:smooth val="0"/>
        <c:axId val="226171616"/>
        <c:axId val="226172008"/>
      </c:lineChart>
      <c:catAx>
        <c:axId val="226171616"/>
        <c:scaling>
          <c:orientation val="minMax"/>
        </c:scaling>
        <c:delete val="0"/>
        <c:axPos val="b"/>
        <c:numFmt formatCode="mm/dd/yyyy" sourceLinked="1"/>
        <c:majorTickMark val="none"/>
        <c:minorTickMark val="none"/>
        <c:tickLblPos val="nextTo"/>
        <c:spPr>
          <a:ln w="9360">
            <a:solidFill>
              <a:srgbClr val="878787"/>
            </a:solidFill>
            <a:round/>
          </a:ln>
        </c:spPr>
        <c:txPr>
          <a:bodyPr/>
          <a:lstStyle/>
          <a:p>
            <a:pPr>
              <a:defRPr sz="1400" spc="-1">
                <a:solidFill>
                  <a:srgbClr val="000000"/>
                </a:solidFill>
                <a:latin typeface="Calibri"/>
              </a:defRPr>
            </a:pPr>
            <a:endParaRPr lang="en-US"/>
          </a:p>
        </c:txPr>
        <c:crossAx val="226172008"/>
        <c:crosses val="autoZero"/>
        <c:auto val="1"/>
        <c:lblAlgn val="ctr"/>
        <c:lblOffset val="100"/>
        <c:noMultiLvlLbl val="1"/>
      </c:catAx>
      <c:valAx>
        <c:axId val="226172008"/>
        <c:scaling>
          <c:orientation val="minMax"/>
          <c:min val="0.78"/>
        </c:scaling>
        <c:delete val="0"/>
        <c:axPos val="l"/>
        <c:majorGridlines>
          <c:spPr>
            <a:ln w="9360">
              <a:solidFill>
                <a:srgbClr val="878787"/>
              </a:solidFill>
              <a:round/>
            </a:ln>
          </c:spPr>
        </c:majorGridlines>
        <c:numFmt formatCode="0%" sourceLinked="0"/>
        <c:majorTickMark val="none"/>
        <c:minorTickMark val="none"/>
        <c:tickLblPos val="nextTo"/>
        <c:spPr>
          <a:ln w="9360">
            <a:noFill/>
          </a:ln>
        </c:spPr>
        <c:txPr>
          <a:bodyPr/>
          <a:lstStyle/>
          <a:p>
            <a:pPr>
              <a:defRPr sz="2000" spc="-1">
                <a:solidFill>
                  <a:srgbClr val="000000"/>
                </a:solidFill>
                <a:latin typeface="Calibri"/>
              </a:defRPr>
            </a:pPr>
            <a:endParaRPr lang="en-US"/>
          </a:p>
        </c:txPr>
        <c:crossAx val="226171616"/>
        <c:crosses val="autoZero"/>
        <c:crossBetween val="between"/>
      </c:valAx>
      <c:spPr>
        <a:solidFill>
          <a:srgbClr val="FFFFFF"/>
        </a:solidFill>
        <a:ln>
          <a:noFill/>
        </a:ln>
      </c:spPr>
    </c:plotArea>
    <c:plotVisOnly val="1"/>
    <c:dispBlanksAs val="gap"/>
    <c:showDLblsOverMax val="1"/>
  </c:chart>
  <c:spPr>
    <a:noFill/>
    <a:ln>
      <a:noFill/>
    </a:ln>
  </c:spPr>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roundedCorners val="0"/>
  <c:style val="2"/>
  <c:chart>
    <c:autoTitleDeleted val="1"/>
    <c:plotArea>
      <c:layout/>
      <c:lineChart>
        <c:grouping val="standard"/>
        <c:varyColors val="1"/>
        <c:ser>
          <c:idx val="0"/>
          <c:order val="0"/>
          <c:spPr>
            <a:ln w="28440">
              <a:solidFill>
                <a:srgbClr val="4A7EBB"/>
              </a:solidFill>
              <a:round/>
            </a:ln>
          </c:spPr>
          <c:marker>
            <c:symbol val="square"/>
            <c:size val="5"/>
            <c:spPr>
              <a:solidFill>
                <a:srgbClr val="4A7EBB"/>
              </a:solidFill>
            </c:spPr>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val>
            <c:numRef>
              <c:f>0</c:f>
              <c:numCache>
                <c:formatCode>General</c:formatCode>
                <c:ptCount val="36"/>
                <c:pt idx="0">
                  <c:v>0.95299999999999996</c:v>
                </c:pt>
                <c:pt idx="1">
                  <c:v>0.96060000000000001</c:v>
                </c:pt>
                <c:pt idx="2">
                  <c:v>0.94359999999999999</c:v>
                </c:pt>
                <c:pt idx="3">
                  <c:v>0.95820000000000005</c:v>
                </c:pt>
                <c:pt idx="4">
                  <c:v>0.96279999999999999</c:v>
                </c:pt>
                <c:pt idx="5">
                  <c:v>0.95960000000000001</c:v>
                </c:pt>
                <c:pt idx="6">
                  <c:v>0.95530000000000004</c:v>
                </c:pt>
                <c:pt idx="7">
                  <c:v>0.95069999999999999</c:v>
                </c:pt>
                <c:pt idx="8">
                  <c:v>0.95550000000000002</c:v>
                </c:pt>
                <c:pt idx="9">
                  <c:v>0.96060000000000001</c:v>
                </c:pt>
                <c:pt idx="10">
                  <c:v>0.96020000000000005</c:v>
                </c:pt>
                <c:pt idx="11">
                  <c:v>0.97299999999999998</c:v>
                </c:pt>
                <c:pt idx="12">
                  <c:v>0.97089999999999999</c:v>
                </c:pt>
                <c:pt idx="13">
                  <c:v>0.97230000000000005</c:v>
                </c:pt>
                <c:pt idx="14">
                  <c:v>0.9748</c:v>
                </c:pt>
                <c:pt idx="15">
                  <c:v>0.97289999999999999</c:v>
                </c:pt>
                <c:pt idx="16">
                  <c:v>0.97340000000000004</c:v>
                </c:pt>
                <c:pt idx="17">
                  <c:v>0.97370000000000001</c:v>
                </c:pt>
                <c:pt idx="18">
                  <c:v>0.96809999999999996</c:v>
                </c:pt>
                <c:pt idx="19">
                  <c:v>0.96599999999999997</c:v>
                </c:pt>
                <c:pt idx="20">
                  <c:v>0.96799999999999997</c:v>
                </c:pt>
                <c:pt idx="21">
                  <c:v>0.96679999999999999</c:v>
                </c:pt>
                <c:pt idx="22">
                  <c:v>0.96640000000000004</c:v>
                </c:pt>
                <c:pt idx="23">
                  <c:v>0.97040000000000004</c:v>
                </c:pt>
                <c:pt idx="24">
                  <c:v>0.95879999999999999</c:v>
                </c:pt>
                <c:pt idx="25">
                  <c:v>0.95689999999999997</c:v>
                </c:pt>
                <c:pt idx="26">
                  <c:v>0.96319999999999995</c:v>
                </c:pt>
                <c:pt idx="27">
                  <c:v>0.95979999999999999</c:v>
                </c:pt>
                <c:pt idx="28">
                  <c:v>0.9607</c:v>
                </c:pt>
                <c:pt idx="29">
                  <c:v>0.96540000000000004</c:v>
                </c:pt>
                <c:pt idx="30">
                  <c:v>0.96</c:v>
                </c:pt>
                <c:pt idx="31">
                  <c:v>0.96099999999999997</c:v>
                </c:pt>
                <c:pt idx="32">
                  <c:v>0.95830000000000004</c:v>
                </c:pt>
                <c:pt idx="33">
                  <c:v>0.95850000000000002</c:v>
                </c:pt>
                <c:pt idx="34">
                  <c:v>0.96140000000000003</c:v>
                </c:pt>
                <c:pt idx="35">
                  <c:v>0.96609999999999996</c:v>
                </c:pt>
              </c:numCache>
            </c:numRef>
          </c:val>
          <c:smooth val="0"/>
        </c:ser>
        <c:dLbls>
          <c:showLegendKey val="0"/>
          <c:showVal val="0"/>
          <c:showCatName val="0"/>
          <c:showSerName val="0"/>
          <c:showPercent val="0"/>
          <c:showBubbleSize val="0"/>
        </c:dLbls>
        <c:hiLowLines>
          <c:spPr>
            <a:ln>
              <a:noFill/>
            </a:ln>
          </c:spPr>
        </c:hiLowLines>
        <c:marker val="1"/>
        <c:smooth val="0"/>
        <c:axId val="226172792"/>
        <c:axId val="226173184"/>
      </c:lineChart>
      <c:catAx>
        <c:axId val="226172792"/>
        <c:scaling>
          <c:orientation val="minMax"/>
        </c:scaling>
        <c:delete val="0"/>
        <c:axPos val="b"/>
        <c:numFmt formatCode="mm/dd/yyyy" sourceLinked="1"/>
        <c:majorTickMark val="out"/>
        <c:minorTickMark val="none"/>
        <c:tickLblPos val="nextTo"/>
        <c:spPr>
          <a:ln w="9360">
            <a:solidFill>
              <a:srgbClr val="878787"/>
            </a:solidFill>
            <a:round/>
          </a:ln>
        </c:spPr>
        <c:txPr>
          <a:bodyPr/>
          <a:lstStyle/>
          <a:p>
            <a:pPr>
              <a:defRPr sz="1300" spc="-1">
                <a:solidFill>
                  <a:srgbClr val="000000"/>
                </a:solidFill>
                <a:latin typeface="Calibri"/>
              </a:defRPr>
            </a:pPr>
            <a:endParaRPr lang="en-US"/>
          </a:p>
        </c:txPr>
        <c:crossAx val="226173184"/>
        <c:crosses val="autoZero"/>
        <c:auto val="1"/>
        <c:lblAlgn val="ctr"/>
        <c:lblOffset val="100"/>
        <c:noMultiLvlLbl val="1"/>
      </c:catAx>
      <c:valAx>
        <c:axId val="226173184"/>
        <c:scaling>
          <c:orientation val="minMax"/>
          <c:max val="1"/>
        </c:scaling>
        <c:delete val="0"/>
        <c:axPos val="l"/>
        <c:majorGridlines>
          <c:spPr>
            <a:ln w="9360">
              <a:solidFill>
                <a:srgbClr val="878787"/>
              </a:solidFill>
              <a:round/>
            </a:ln>
          </c:spPr>
        </c:majorGridlines>
        <c:numFmt formatCode="0%" sourceLinked="0"/>
        <c:majorTickMark val="out"/>
        <c:minorTickMark val="none"/>
        <c:tickLblPos val="nextTo"/>
        <c:spPr>
          <a:ln w="9360">
            <a:solidFill>
              <a:srgbClr val="878787"/>
            </a:solidFill>
            <a:round/>
          </a:ln>
        </c:spPr>
        <c:txPr>
          <a:bodyPr/>
          <a:lstStyle/>
          <a:p>
            <a:pPr>
              <a:defRPr sz="2000" spc="-1">
                <a:solidFill>
                  <a:srgbClr val="000000"/>
                </a:solidFill>
                <a:latin typeface="Calibri"/>
              </a:defRPr>
            </a:pPr>
            <a:endParaRPr lang="en-US"/>
          </a:p>
        </c:txPr>
        <c:crossAx val="226172792"/>
        <c:crosses val="autoZero"/>
        <c:crossBetween val="between"/>
      </c:valAx>
      <c:spPr>
        <a:solidFill>
          <a:srgbClr val="FFFFFF"/>
        </a:solidFill>
        <a:ln>
          <a:noFill/>
        </a:ln>
      </c:spPr>
    </c:plotArea>
    <c:plotVisOnly val="1"/>
    <c:dispBlanksAs val="gap"/>
    <c:showDLblsOverMax val="1"/>
  </c:chart>
  <c:spPr>
    <a:noFill/>
    <a:ln>
      <a:noFill/>
    </a:ln>
  </c:spPr>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roundedCorners val="0"/>
  <c:style val="2"/>
  <c:chart>
    <c:autoTitleDeleted val="1"/>
    <c:plotArea>
      <c:layout/>
      <c:lineChart>
        <c:grouping val="standard"/>
        <c:varyColors val="1"/>
        <c:ser>
          <c:idx val="0"/>
          <c:order val="0"/>
          <c:spPr>
            <a:ln w="28440">
              <a:solidFill>
                <a:srgbClr val="4A7EBB"/>
              </a:solidFill>
              <a:round/>
            </a:ln>
          </c:spPr>
          <c:marker>
            <c:symbol val="square"/>
            <c:size val="5"/>
            <c:spPr>
              <a:solidFill>
                <a:srgbClr val="4A7EBB"/>
              </a:solidFill>
            </c:spPr>
          </c:marker>
          <c:dLbls>
            <c:spPr>
              <a:noFill/>
              <a:ln>
                <a:noFill/>
              </a:ln>
              <a:effectLst/>
            </c:spPr>
            <c:dLblPos val="r"/>
            <c:showLegendKey val="0"/>
            <c:showVal val="0"/>
            <c:showCatName val="0"/>
            <c:showSerName val="0"/>
            <c:showPercent val="0"/>
            <c:showBubbleSize val="1"/>
            <c:showLeaderLines val="0"/>
            <c:extLst>
              <c:ext xmlns:c15="http://schemas.microsoft.com/office/drawing/2012/chart" uri="{CE6537A1-D6FC-4f65-9D91-7224C49458BB}">
                <c15:showLeaderLines val="0"/>
              </c:ext>
            </c:extLst>
          </c:dLbls>
          <c:val>
            <c:numRef>
              <c:f>0</c:f>
              <c:numCache>
                <c:formatCode>General</c:formatCode>
                <c:ptCount val="33"/>
                <c:pt idx="0">
                  <c:v>0.96230000000000004</c:v>
                </c:pt>
                <c:pt idx="1">
                  <c:v>0.96140000000000003</c:v>
                </c:pt>
                <c:pt idx="2">
                  <c:v>0.95860000000000001</c:v>
                </c:pt>
                <c:pt idx="3">
                  <c:v>0.95399999999999996</c:v>
                </c:pt>
                <c:pt idx="4">
                  <c:v>0.96099999999999997</c:v>
                </c:pt>
                <c:pt idx="5">
                  <c:v>0.96479999999999999</c:v>
                </c:pt>
                <c:pt idx="6">
                  <c:v>0.96209999999999996</c:v>
                </c:pt>
                <c:pt idx="7">
                  <c:v>0.96279999999999999</c:v>
                </c:pt>
                <c:pt idx="8">
                  <c:v>0.95730000000000004</c:v>
                </c:pt>
                <c:pt idx="9">
                  <c:v>0.95750000000000002</c:v>
                </c:pt>
                <c:pt idx="10">
                  <c:v>0.95309999999999995</c:v>
                </c:pt>
                <c:pt idx="11">
                  <c:v>0.95620000000000005</c:v>
                </c:pt>
                <c:pt idx="12">
                  <c:v>0.94930000000000003</c:v>
                </c:pt>
                <c:pt idx="13">
                  <c:v>0.94950000000000001</c:v>
                </c:pt>
                <c:pt idx="14">
                  <c:v>0.95220000000000005</c:v>
                </c:pt>
                <c:pt idx="15">
                  <c:v>0.94940000000000002</c:v>
                </c:pt>
                <c:pt idx="16">
                  <c:v>0.9476</c:v>
                </c:pt>
                <c:pt idx="17">
                  <c:v>0.95240000000000002</c:v>
                </c:pt>
                <c:pt idx="18">
                  <c:v>0.95069999999999999</c:v>
                </c:pt>
                <c:pt idx="19">
                  <c:v>0.95189999999999997</c:v>
                </c:pt>
                <c:pt idx="20">
                  <c:v>0.9476</c:v>
                </c:pt>
                <c:pt idx="21">
                  <c:v>0.94950000000000001</c:v>
                </c:pt>
                <c:pt idx="22">
                  <c:v>0.95550000000000002</c:v>
                </c:pt>
                <c:pt idx="23">
                  <c:v>0.95909999999999995</c:v>
                </c:pt>
                <c:pt idx="24">
                  <c:v>0.95150000000000001</c:v>
                </c:pt>
                <c:pt idx="25">
                  <c:v>0.95440000000000003</c:v>
                </c:pt>
                <c:pt idx="26">
                  <c:v>0.94899999999999995</c:v>
                </c:pt>
                <c:pt idx="27">
                  <c:v>0.94789999999999996</c:v>
                </c:pt>
                <c:pt idx="28">
                  <c:v>0.94430000000000003</c:v>
                </c:pt>
                <c:pt idx="29">
                  <c:v>0.95309999999999995</c:v>
                </c:pt>
                <c:pt idx="30">
                  <c:v>0.94830000000000003</c:v>
                </c:pt>
                <c:pt idx="31">
                  <c:v>0.95369999999999999</c:v>
                </c:pt>
                <c:pt idx="32">
                  <c:v>0.95240000000000002</c:v>
                </c:pt>
              </c:numCache>
            </c:numRef>
          </c:val>
          <c:smooth val="0"/>
        </c:ser>
        <c:dLbls>
          <c:showLegendKey val="0"/>
          <c:showVal val="0"/>
          <c:showCatName val="0"/>
          <c:showSerName val="0"/>
          <c:showPercent val="0"/>
          <c:showBubbleSize val="0"/>
        </c:dLbls>
        <c:hiLowLines>
          <c:spPr>
            <a:ln>
              <a:noFill/>
            </a:ln>
          </c:spPr>
        </c:hiLowLines>
        <c:marker val="1"/>
        <c:smooth val="0"/>
        <c:axId val="226173968"/>
        <c:axId val="226174360"/>
      </c:lineChart>
      <c:catAx>
        <c:axId val="226173968"/>
        <c:scaling>
          <c:orientation val="minMax"/>
        </c:scaling>
        <c:delete val="0"/>
        <c:axPos val="b"/>
        <c:numFmt formatCode="mm/dd/yyyy" sourceLinked="1"/>
        <c:majorTickMark val="out"/>
        <c:minorTickMark val="none"/>
        <c:tickLblPos val="nextTo"/>
        <c:spPr>
          <a:ln w="9360">
            <a:solidFill>
              <a:srgbClr val="878787"/>
            </a:solidFill>
            <a:round/>
          </a:ln>
        </c:spPr>
        <c:txPr>
          <a:bodyPr/>
          <a:lstStyle/>
          <a:p>
            <a:pPr>
              <a:defRPr sz="1400" spc="-1">
                <a:solidFill>
                  <a:srgbClr val="000000"/>
                </a:solidFill>
                <a:latin typeface="Calibri"/>
              </a:defRPr>
            </a:pPr>
            <a:endParaRPr lang="en-US"/>
          </a:p>
        </c:txPr>
        <c:crossAx val="226174360"/>
        <c:crosses val="autoZero"/>
        <c:auto val="1"/>
        <c:lblAlgn val="ctr"/>
        <c:lblOffset val="100"/>
        <c:noMultiLvlLbl val="1"/>
      </c:catAx>
      <c:valAx>
        <c:axId val="226174360"/>
        <c:scaling>
          <c:orientation val="minMax"/>
          <c:max val="1"/>
        </c:scaling>
        <c:delete val="0"/>
        <c:axPos val="l"/>
        <c:majorGridlines>
          <c:spPr>
            <a:ln w="9360">
              <a:solidFill>
                <a:srgbClr val="878787"/>
              </a:solidFill>
              <a:round/>
            </a:ln>
          </c:spPr>
        </c:majorGridlines>
        <c:numFmt formatCode="0.00%" sourceLinked="0"/>
        <c:majorTickMark val="out"/>
        <c:minorTickMark val="none"/>
        <c:tickLblPos val="nextTo"/>
        <c:spPr>
          <a:ln w="9360">
            <a:solidFill>
              <a:srgbClr val="878787"/>
            </a:solidFill>
            <a:round/>
          </a:ln>
        </c:spPr>
        <c:txPr>
          <a:bodyPr/>
          <a:lstStyle/>
          <a:p>
            <a:pPr>
              <a:defRPr sz="2000" spc="-1">
                <a:solidFill>
                  <a:srgbClr val="000000"/>
                </a:solidFill>
                <a:latin typeface="Calibri"/>
              </a:defRPr>
            </a:pPr>
            <a:endParaRPr lang="en-US"/>
          </a:p>
        </c:txPr>
        <c:crossAx val="226173968"/>
        <c:crosses val="autoZero"/>
        <c:crossBetween val="between"/>
      </c:valAx>
      <c:spPr>
        <a:solidFill>
          <a:srgbClr val="FFFFFF"/>
        </a:solidFill>
        <a:ln>
          <a:noFill/>
        </a:ln>
      </c:spPr>
    </c:plotArea>
    <c:plotVisOnly val="1"/>
    <c:dispBlanksAs val="gap"/>
    <c:showDLblsOverMax val="1"/>
  </c:chart>
  <c:spPr>
    <a:noFill/>
    <a:ln>
      <a:noFill/>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7" name="PlaceHolder 1"/>
          <p:cNvSpPr>
            <a:spLocks noGrp="1"/>
          </p:cNvSpPr>
          <p:nvPr>
            <p:ph type="body"/>
          </p:nvPr>
        </p:nvSpPr>
        <p:spPr>
          <a:xfrm>
            <a:off x="777240" y="4777560"/>
            <a:ext cx="6217560" cy="4525920"/>
          </a:xfrm>
          <a:prstGeom prst="rect">
            <a:avLst/>
          </a:prstGeom>
        </p:spPr>
        <p:txBody>
          <a:bodyPr lIns="0" tIns="0" rIns="0" bIns="0"/>
          <a:lstStyle/>
          <a:p>
            <a:r>
              <a:rPr lang="en-US" sz="2000" spc="-1">
                <a:latin typeface="Arial"/>
              </a:rPr>
              <a:t>Click to edit the notes format</a:t>
            </a:r>
            <a:endParaRPr/>
          </a:p>
        </p:txBody>
      </p:sp>
      <p:sp>
        <p:nvSpPr>
          <p:cNvPr id="198" name="PlaceHolder 2"/>
          <p:cNvSpPr>
            <a:spLocks noGrp="1"/>
          </p:cNvSpPr>
          <p:nvPr>
            <p:ph type="hdr"/>
          </p:nvPr>
        </p:nvSpPr>
        <p:spPr>
          <a:xfrm>
            <a:off x="0" y="0"/>
            <a:ext cx="3372840" cy="502560"/>
          </a:xfrm>
          <a:prstGeom prst="rect">
            <a:avLst/>
          </a:prstGeom>
        </p:spPr>
        <p:txBody>
          <a:bodyPr lIns="0" tIns="0" rIns="0" bIns="0"/>
          <a:lstStyle/>
          <a:p>
            <a:r>
              <a:rPr lang="en-US" sz="1400" spc="-1">
                <a:latin typeface="Times New Roman"/>
              </a:rPr>
              <a:t>&lt;header&gt;</a:t>
            </a:r>
            <a:endParaRPr/>
          </a:p>
        </p:txBody>
      </p:sp>
      <p:sp>
        <p:nvSpPr>
          <p:cNvPr id="199" name="PlaceHolder 3"/>
          <p:cNvSpPr>
            <a:spLocks noGrp="1"/>
          </p:cNvSpPr>
          <p:nvPr>
            <p:ph type="dt"/>
          </p:nvPr>
        </p:nvSpPr>
        <p:spPr>
          <a:xfrm>
            <a:off x="4399200" y="0"/>
            <a:ext cx="3372840" cy="502560"/>
          </a:xfrm>
          <a:prstGeom prst="rect">
            <a:avLst/>
          </a:prstGeom>
        </p:spPr>
        <p:txBody>
          <a:bodyPr lIns="0" tIns="0" rIns="0" bIns="0"/>
          <a:lstStyle/>
          <a:p>
            <a:pPr algn="r"/>
            <a:r>
              <a:rPr lang="en-US" sz="1400" spc="-1">
                <a:latin typeface="Times New Roman"/>
              </a:rPr>
              <a:t>&lt;date/time&gt;</a:t>
            </a:r>
            <a:endParaRPr/>
          </a:p>
        </p:txBody>
      </p:sp>
      <p:sp>
        <p:nvSpPr>
          <p:cNvPr id="200" name="PlaceHolder 4"/>
          <p:cNvSpPr>
            <a:spLocks noGrp="1"/>
          </p:cNvSpPr>
          <p:nvPr>
            <p:ph type="ftr"/>
          </p:nvPr>
        </p:nvSpPr>
        <p:spPr>
          <a:xfrm>
            <a:off x="0" y="9555480"/>
            <a:ext cx="3372840" cy="502560"/>
          </a:xfrm>
          <a:prstGeom prst="rect">
            <a:avLst/>
          </a:prstGeom>
        </p:spPr>
        <p:txBody>
          <a:bodyPr lIns="0" tIns="0" rIns="0" bIns="0" anchor="b"/>
          <a:lstStyle/>
          <a:p>
            <a:r>
              <a:rPr lang="en-US" sz="1400" spc="-1">
                <a:latin typeface="Times New Roman"/>
              </a:rPr>
              <a:t>&lt;footer&gt;</a:t>
            </a:r>
            <a:endParaRPr/>
          </a:p>
        </p:txBody>
      </p:sp>
      <p:sp>
        <p:nvSpPr>
          <p:cNvPr id="201" name="PlaceHolder 5"/>
          <p:cNvSpPr>
            <a:spLocks noGrp="1"/>
          </p:cNvSpPr>
          <p:nvPr>
            <p:ph type="sldNum"/>
          </p:nvPr>
        </p:nvSpPr>
        <p:spPr>
          <a:xfrm>
            <a:off x="4399200" y="9555480"/>
            <a:ext cx="3372840" cy="502560"/>
          </a:xfrm>
          <a:prstGeom prst="rect">
            <a:avLst/>
          </a:prstGeom>
        </p:spPr>
        <p:txBody>
          <a:bodyPr lIns="0" tIns="0" rIns="0" bIns="0" anchor="b"/>
          <a:lstStyle/>
          <a:p>
            <a:pPr algn="r"/>
            <a:fld id="{659FB2FA-6E3D-449C-889C-5E8512CFF325}" type="slidenum">
              <a:rPr lang="en-US" sz="1400" spc="-1">
                <a:latin typeface="Times New Roman"/>
              </a:rPr>
              <a:t>‹#›</a:t>
            </a:fld>
            <a:endParaRPr/>
          </a:p>
        </p:txBody>
      </p:sp>
    </p:spTree>
    <p:extLst>
      <p:ext uri="{BB962C8B-B14F-4D97-AF65-F5344CB8AC3E}">
        <p14:creationId xmlns:p14="http://schemas.microsoft.com/office/powerpoint/2010/main" val="396304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PlaceHolder 1"/>
          <p:cNvSpPr>
            <a:spLocks noGrp="1"/>
          </p:cNvSpPr>
          <p:nvPr>
            <p:ph type="body"/>
          </p:nvPr>
        </p:nvSpPr>
        <p:spPr>
          <a:xfrm>
            <a:off x="685800" y="4343400"/>
            <a:ext cx="5486040" cy="4114440"/>
          </a:xfrm>
          <a:prstGeom prst="rect">
            <a:avLst/>
          </a:prstGeom>
        </p:spPr>
        <p:txBody>
          <a:bodyPr/>
          <a:lstStyle/>
          <a:p>
            <a:endParaRPr/>
          </a:p>
        </p:txBody>
      </p:sp>
      <p:sp>
        <p:nvSpPr>
          <p:cNvPr id="396" name="TextShape 2"/>
          <p:cNvSpPr txBox="1"/>
          <p:nvPr/>
        </p:nvSpPr>
        <p:spPr>
          <a:xfrm>
            <a:off x="3884760" y="8685360"/>
            <a:ext cx="2971440" cy="456840"/>
          </a:xfrm>
          <a:prstGeom prst="rect">
            <a:avLst/>
          </a:prstGeom>
          <a:noFill/>
          <a:ln>
            <a:noFill/>
          </a:ln>
        </p:spPr>
        <p:txBody>
          <a:bodyPr anchor="b"/>
          <a:lstStyle/>
          <a:p>
            <a:pPr algn="r">
              <a:lnSpc>
                <a:spcPct val="100000"/>
              </a:lnSpc>
            </a:pPr>
            <a:fld id="{C0F6AF18-2889-4DD9-81A4-9735CB6CE9A5}" type="slidenum">
              <a:rPr lang="en-US" sz="1200" strike="noStrike" spc="-1">
                <a:solidFill>
                  <a:srgbClr val="000000"/>
                </a:solidFill>
                <a:uFill>
                  <a:solidFill>
                    <a:srgbClr val="FFFFFF"/>
                  </a:solidFill>
                </a:uFill>
                <a:latin typeface="+mn-lt"/>
                <a:ea typeface="+mn-ea"/>
              </a:rPr>
              <a:t>1</a:t>
            </a:fld>
            <a:endParaRPr/>
          </a:p>
        </p:txBody>
      </p:sp>
    </p:spTree>
    <p:extLst>
      <p:ext uri="{BB962C8B-B14F-4D97-AF65-F5344CB8AC3E}">
        <p14:creationId xmlns:p14="http://schemas.microsoft.com/office/powerpoint/2010/main" val="1850282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PlaceHolder 1"/>
          <p:cNvSpPr>
            <a:spLocks noGrp="1"/>
          </p:cNvSpPr>
          <p:nvPr>
            <p:ph type="body"/>
          </p:nvPr>
        </p:nvSpPr>
        <p:spPr>
          <a:xfrm>
            <a:off x="679320" y="4714920"/>
            <a:ext cx="5436720" cy="4465440"/>
          </a:xfrm>
          <a:prstGeom prst="rect">
            <a:avLst/>
          </a:prstGeom>
        </p:spPr>
        <p:txBody>
          <a:bodyPr/>
          <a:lstStyle/>
          <a:p>
            <a:pPr marL="216000" indent="-216000">
              <a:lnSpc>
                <a:spcPct val="100000"/>
              </a:lnSpc>
            </a:pPr>
            <a:r>
              <a:rPr lang="en-US" sz="2000" strike="noStrike" spc="-1">
                <a:uFill>
                  <a:solidFill>
                    <a:srgbClr val="FFFFFF"/>
                  </a:solidFill>
                </a:uFill>
                <a:latin typeface="+mj-lt"/>
              </a:rPr>
              <a:t>First is the </a:t>
            </a:r>
            <a:r>
              <a:rPr lang="en-US" sz="2000" b="1" strike="noStrike" spc="-1">
                <a:uFill>
                  <a:solidFill>
                    <a:srgbClr val="FFFFFF"/>
                  </a:solidFill>
                </a:uFill>
                <a:latin typeface="+mj-lt"/>
              </a:rPr>
              <a:t>Pantawid Pamilya Pilipino Program</a:t>
            </a:r>
            <a:r>
              <a:rPr lang="en-US" sz="2000" strike="noStrike" spc="-1">
                <a:uFill>
                  <a:solidFill>
                    <a:srgbClr val="FFFFFF"/>
                  </a:solidFill>
                </a:uFill>
                <a:latin typeface="+mj-lt"/>
              </a:rPr>
              <a:t>.</a:t>
            </a:r>
            <a:endParaRPr/>
          </a:p>
          <a:p>
            <a:pPr marL="216000" indent="-216000">
              <a:lnSpc>
                <a:spcPct val="100000"/>
              </a:lnSpc>
            </a:pPr>
            <a:endParaRPr/>
          </a:p>
          <a:p>
            <a:pPr marL="216000" indent="-216000">
              <a:lnSpc>
                <a:spcPct val="100000"/>
              </a:lnSpc>
            </a:pPr>
            <a:r>
              <a:rPr lang="en-US" sz="2000" strike="noStrike" spc="-1">
                <a:uFill>
                  <a:solidFill>
                    <a:srgbClr val="FFFFFF"/>
                  </a:solidFill>
                </a:uFill>
                <a:latin typeface="+mj-lt"/>
              </a:rPr>
              <a:t>The Pantawid Pamilya is a </a:t>
            </a:r>
            <a:r>
              <a:rPr lang="en-US" sz="2000" strike="noStrike" spc="-1">
                <a:solidFill>
                  <a:srgbClr val="FF0000"/>
                </a:solidFill>
                <a:uFill>
                  <a:solidFill>
                    <a:srgbClr val="FFFFFF"/>
                  </a:solidFill>
                </a:uFill>
                <a:latin typeface="+mj-lt"/>
              </a:rPr>
              <a:t>social protection program of the Philippine government.  It is an investment in human capital development through health and education. </a:t>
            </a:r>
            <a:endParaRPr/>
          </a:p>
          <a:p>
            <a:pPr marL="216000" indent="-216000">
              <a:lnSpc>
                <a:spcPct val="100000"/>
              </a:lnSpc>
            </a:pPr>
            <a:endParaRPr/>
          </a:p>
          <a:p>
            <a:pPr marL="216000" indent="-216000">
              <a:lnSpc>
                <a:spcPct val="100000"/>
              </a:lnSpc>
            </a:pPr>
            <a:r>
              <a:rPr lang="en-US" sz="2000" strike="noStrike" spc="-1">
                <a:solidFill>
                  <a:srgbClr val="FF0000"/>
                </a:solidFill>
                <a:uFill>
                  <a:solidFill>
                    <a:srgbClr val="FFFFFF"/>
                  </a:solidFill>
                </a:uFill>
                <a:latin typeface="+mj-lt"/>
              </a:rPr>
              <a:t>Conditional Health and Education Cash Grants are being provided to eligible families.  The Program provides an amount of  P300/month/child attending primary education and/or P500/month/child in the secondary education, but not exceeding 3 children per family. For health component, an amount of P500/month/family is granted.</a:t>
            </a:r>
            <a:endParaRPr/>
          </a:p>
          <a:p>
            <a:pPr marL="216000" indent="-216000">
              <a:lnSpc>
                <a:spcPct val="100000"/>
              </a:lnSpc>
            </a:pPr>
            <a:endParaRPr/>
          </a:p>
          <a:p>
            <a:pPr marL="216000" indent="-216000">
              <a:lnSpc>
                <a:spcPct val="100000"/>
              </a:lnSpc>
            </a:pPr>
            <a:r>
              <a:rPr lang="en-US" sz="2000" strike="noStrike" spc="-1">
                <a:solidFill>
                  <a:srgbClr val="FF0000"/>
                </a:solidFill>
                <a:uFill>
                  <a:solidFill>
                    <a:srgbClr val="FFFFFF"/>
                  </a:solidFill>
                </a:uFill>
                <a:latin typeface="+mj-lt"/>
              </a:rPr>
              <a:t>They will continue to receive the Cash Grants as long as they comply with the </a:t>
            </a:r>
            <a:r>
              <a:rPr lang="en-US" sz="2000" i="1" strike="noStrike" spc="-1">
                <a:solidFill>
                  <a:srgbClr val="FF0000"/>
                </a:solidFill>
                <a:uFill>
                  <a:solidFill>
                    <a:srgbClr val="FFFFFF"/>
                  </a:solidFill>
                </a:uFill>
                <a:latin typeface="+mj-lt"/>
              </a:rPr>
              <a:t>conditionalities</a:t>
            </a:r>
            <a:r>
              <a:rPr lang="en-US" sz="2000" strike="noStrike" spc="-1">
                <a:solidFill>
                  <a:srgbClr val="FF0000"/>
                </a:solidFill>
                <a:uFill>
                  <a:solidFill>
                    <a:srgbClr val="FFFFFF"/>
                  </a:solidFill>
                </a:uFill>
                <a:latin typeface="+mj-lt"/>
              </a:rPr>
              <a:t> to ensure that children are in school and healthy, while pregnant mothers regularly seek health check-ups.</a:t>
            </a:r>
            <a:endParaRPr/>
          </a:p>
        </p:txBody>
      </p:sp>
      <p:sp>
        <p:nvSpPr>
          <p:cNvPr id="398" name="TextShape 2"/>
          <p:cNvSpPr txBox="1"/>
          <p:nvPr/>
        </p:nvSpPr>
        <p:spPr>
          <a:xfrm>
            <a:off x="3884760" y="8685360"/>
            <a:ext cx="2971440" cy="456840"/>
          </a:xfrm>
          <a:prstGeom prst="rect">
            <a:avLst/>
          </a:prstGeom>
          <a:noFill/>
          <a:ln>
            <a:noFill/>
          </a:ln>
        </p:spPr>
        <p:txBody>
          <a:bodyPr anchor="b"/>
          <a:lstStyle/>
          <a:p>
            <a:pPr algn="r">
              <a:lnSpc>
                <a:spcPct val="100000"/>
              </a:lnSpc>
            </a:pPr>
            <a:fld id="{4A7CB283-7D3B-4EB9-AC82-CFA2B2D2185E}" type="slidenum">
              <a:rPr lang="en-US" sz="1200" strike="noStrike" spc="-1">
                <a:uFill>
                  <a:solidFill>
                    <a:srgbClr val="FFFFFF"/>
                  </a:solidFill>
                </a:uFill>
                <a:latin typeface="Times New Roman"/>
              </a:rPr>
              <a:t>3</a:t>
            </a:fld>
            <a:endParaRPr/>
          </a:p>
        </p:txBody>
      </p:sp>
    </p:spTree>
    <p:extLst>
      <p:ext uri="{BB962C8B-B14F-4D97-AF65-F5344CB8AC3E}">
        <p14:creationId xmlns:p14="http://schemas.microsoft.com/office/powerpoint/2010/main" val="1243699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PlaceHolder 1"/>
          <p:cNvSpPr>
            <a:spLocks noGrp="1"/>
          </p:cNvSpPr>
          <p:nvPr>
            <p:ph type="body"/>
          </p:nvPr>
        </p:nvSpPr>
        <p:spPr>
          <a:xfrm>
            <a:off x="685800" y="4343400"/>
            <a:ext cx="5486040" cy="4114440"/>
          </a:xfrm>
          <a:prstGeom prst="rect">
            <a:avLst/>
          </a:prstGeom>
        </p:spPr>
        <p:txBody>
          <a:bodyPr/>
          <a:lstStyle/>
          <a:p>
            <a:pPr marL="171360" indent="-171000">
              <a:lnSpc>
                <a:spcPct val="100000"/>
              </a:lnSpc>
              <a:buClr>
                <a:srgbClr val="FFFFFF"/>
              </a:buClr>
              <a:buFont typeface="Arial"/>
              <a:buChar char="•"/>
            </a:pPr>
            <a:r>
              <a:rPr lang="en-US" sz="1200" strike="noStrike" spc="-1">
                <a:uFill>
                  <a:solidFill>
                    <a:srgbClr val="FFFFFF"/>
                  </a:solidFill>
                </a:uFill>
                <a:latin typeface="Arial"/>
              </a:rPr>
              <a:t>Piloted in 2007</a:t>
            </a:r>
            <a:endParaRPr/>
          </a:p>
          <a:p>
            <a:pPr marL="171360" indent="-171000">
              <a:lnSpc>
                <a:spcPct val="100000"/>
              </a:lnSpc>
              <a:buClr>
                <a:srgbClr val="FFFFFF"/>
              </a:buClr>
              <a:buFont typeface="Arial"/>
              <a:buChar char="•"/>
            </a:pPr>
            <a:r>
              <a:rPr lang="en-US" sz="1200" strike="noStrike" spc="-1">
                <a:uFill>
                  <a:solidFill>
                    <a:srgbClr val="FFFFFF"/>
                  </a:solidFill>
                </a:uFill>
                <a:latin typeface="Arial"/>
              </a:rPr>
              <a:t>Scaled up since 2008</a:t>
            </a:r>
            <a:endParaRPr/>
          </a:p>
          <a:p>
            <a:pPr marL="171360" indent="-171000">
              <a:lnSpc>
                <a:spcPct val="100000"/>
              </a:lnSpc>
              <a:buClr>
                <a:srgbClr val="FFFFFF"/>
              </a:buClr>
              <a:buFont typeface="Arial"/>
              <a:buChar char="•"/>
            </a:pPr>
            <a:r>
              <a:rPr lang="en-US" sz="1200" strike="noStrike" spc="-1">
                <a:uFill>
                  <a:solidFill>
                    <a:srgbClr val="FFFFFF"/>
                  </a:solidFill>
                </a:uFill>
                <a:latin typeface="Arial"/>
              </a:rPr>
              <a:t>Total registered as of  June 2015: 4.39 Million Households</a:t>
            </a:r>
            <a:endParaRPr/>
          </a:p>
          <a:p>
            <a:pPr marL="171360" indent="-171000">
              <a:lnSpc>
                <a:spcPct val="100000"/>
              </a:lnSpc>
              <a:buClr>
                <a:srgbClr val="FFFFFF"/>
              </a:buClr>
              <a:buFont typeface="Arial"/>
              <a:buChar char="•"/>
            </a:pPr>
            <a:r>
              <a:rPr lang="en-US" sz="1200" strike="noStrike" spc="-1">
                <a:uFill>
                  <a:solidFill>
                    <a:srgbClr val="FFFFFF"/>
                  </a:solidFill>
                </a:uFill>
                <a:latin typeface="Arial"/>
              </a:rPr>
              <a:t>More than 8 Million children supported</a:t>
            </a:r>
            <a:endParaRPr/>
          </a:p>
          <a:p>
            <a:pPr marL="171360" indent="-171000">
              <a:lnSpc>
                <a:spcPct val="100000"/>
              </a:lnSpc>
              <a:buClr>
                <a:srgbClr val="FFFFFF"/>
              </a:buClr>
              <a:buFont typeface="Arial"/>
              <a:buChar char="•"/>
            </a:pPr>
            <a:r>
              <a:rPr lang="en-US" sz="1200" strike="noStrike" spc="-1">
                <a:uFill>
                  <a:solidFill>
                    <a:srgbClr val="FFFFFF"/>
                  </a:solidFill>
                </a:uFill>
                <a:latin typeface="Arial"/>
              </a:rPr>
              <a:t>100% geographic coverage</a:t>
            </a:r>
            <a:endParaRPr/>
          </a:p>
          <a:p>
            <a:pPr marL="171360" indent="-171000">
              <a:lnSpc>
                <a:spcPct val="100000"/>
              </a:lnSpc>
              <a:buClr>
                <a:srgbClr val="FFFFFF"/>
              </a:buClr>
              <a:buFont typeface="Arial"/>
              <a:buChar char="•"/>
            </a:pPr>
            <a:r>
              <a:rPr lang="en-US" sz="1200" strike="noStrike" spc="-1">
                <a:uFill>
                  <a:solidFill>
                    <a:srgbClr val="FFFFFF"/>
                  </a:solidFill>
                </a:uFill>
                <a:latin typeface="Arial"/>
              </a:rPr>
              <a:t>Partly supported through loan financing from WB &amp; ADB (less than 1 million beneficiaries)</a:t>
            </a:r>
            <a:endParaRPr/>
          </a:p>
          <a:p>
            <a:pPr>
              <a:lnSpc>
                <a:spcPct val="100000"/>
              </a:lnSpc>
            </a:pPr>
            <a:endParaRPr/>
          </a:p>
        </p:txBody>
      </p:sp>
      <p:sp>
        <p:nvSpPr>
          <p:cNvPr id="410" name="TextShape 2"/>
          <p:cNvSpPr txBox="1"/>
          <p:nvPr/>
        </p:nvSpPr>
        <p:spPr>
          <a:xfrm>
            <a:off x="3884760" y="8685360"/>
            <a:ext cx="2971440" cy="456840"/>
          </a:xfrm>
          <a:prstGeom prst="rect">
            <a:avLst/>
          </a:prstGeom>
          <a:noFill/>
          <a:ln>
            <a:noFill/>
          </a:ln>
        </p:spPr>
        <p:txBody>
          <a:bodyPr anchor="b"/>
          <a:lstStyle/>
          <a:p>
            <a:pPr algn="r">
              <a:lnSpc>
                <a:spcPct val="100000"/>
              </a:lnSpc>
            </a:pPr>
            <a:fld id="{EC319812-5440-4BAD-820D-8F314F3937F5}" type="slidenum">
              <a:rPr lang="en-US" sz="1200" strike="noStrike" spc="-1">
                <a:solidFill>
                  <a:srgbClr val="000000"/>
                </a:solidFill>
                <a:uFill>
                  <a:solidFill>
                    <a:srgbClr val="FFFFFF"/>
                  </a:solidFill>
                </a:uFill>
                <a:latin typeface="+mn-lt"/>
                <a:ea typeface="+mn-ea"/>
              </a:rPr>
              <a:t>8</a:t>
            </a:fld>
            <a:endParaRPr/>
          </a:p>
        </p:txBody>
      </p:sp>
    </p:spTree>
    <p:extLst>
      <p:ext uri="{BB962C8B-B14F-4D97-AF65-F5344CB8AC3E}">
        <p14:creationId xmlns:p14="http://schemas.microsoft.com/office/powerpoint/2010/main" val="311379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PlaceHolder 1"/>
          <p:cNvSpPr>
            <a:spLocks noGrp="1"/>
          </p:cNvSpPr>
          <p:nvPr>
            <p:ph type="body"/>
          </p:nvPr>
        </p:nvSpPr>
        <p:spPr>
          <a:xfrm>
            <a:off x="685800" y="4343400"/>
            <a:ext cx="5486040" cy="4114440"/>
          </a:xfrm>
          <a:prstGeom prst="rect">
            <a:avLst/>
          </a:prstGeom>
        </p:spPr>
        <p:txBody>
          <a:bodyPr/>
          <a:lstStyle/>
          <a:p>
            <a:endParaRPr/>
          </a:p>
        </p:txBody>
      </p:sp>
      <p:sp>
        <p:nvSpPr>
          <p:cNvPr id="412" name="TextShape 2"/>
          <p:cNvSpPr txBox="1"/>
          <p:nvPr/>
        </p:nvSpPr>
        <p:spPr>
          <a:xfrm>
            <a:off x="3884760" y="8685360"/>
            <a:ext cx="2971440" cy="456840"/>
          </a:xfrm>
          <a:prstGeom prst="rect">
            <a:avLst/>
          </a:prstGeom>
          <a:noFill/>
          <a:ln>
            <a:noFill/>
          </a:ln>
        </p:spPr>
        <p:txBody>
          <a:bodyPr anchor="b"/>
          <a:lstStyle/>
          <a:p>
            <a:pPr algn="r">
              <a:lnSpc>
                <a:spcPct val="100000"/>
              </a:lnSpc>
            </a:pPr>
            <a:fld id="{438BB965-9DA9-4DEB-8EAD-D43EB486EAB4}" type="slidenum">
              <a:rPr lang="en-US" sz="1200" strike="noStrike" spc="-1">
                <a:solidFill>
                  <a:srgbClr val="000000"/>
                </a:solidFill>
                <a:uFill>
                  <a:solidFill>
                    <a:srgbClr val="FFFFFF"/>
                  </a:solidFill>
                </a:uFill>
                <a:latin typeface="+mn-lt"/>
                <a:ea typeface="+mn-ea"/>
              </a:rPr>
              <a:t>11</a:t>
            </a:fld>
            <a:endParaRPr/>
          </a:p>
        </p:txBody>
      </p:sp>
    </p:spTree>
    <p:extLst>
      <p:ext uri="{BB962C8B-B14F-4D97-AF65-F5344CB8AC3E}">
        <p14:creationId xmlns:p14="http://schemas.microsoft.com/office/powerpoint/2010/main" val="925292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28"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29"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31"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32"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33"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34"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36"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37"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38" name="Picture 37"/>
          <p:cNvPicPr/>
          <p:nvPr/>
        </p:nvPicPr>
        <p:blipFill>
          <a:blip/>
          <a:stretch/>
        </p:blipFill>
        <p:spPr>
          <a:xfrm>
            <a:off x="457200" y="1600200"/>
            <a:ext cx="8229240" cy="4525560"/>
          </a:xfrm>
          <a:prstGeom prst="rect">
            <a:avLst/>
          </a:prstGeom>
          <a:ln>
            <a:noFill/>
          </a:ln>
        </p:spPr>
      </p:pic>
      <p:pic>
        <p:nvPicPr>
          <p:cNvPr id="39" name="Picture 38"/>
          <p:cNvPicPr/>
          <p:nvPr/>
        </p:nvPicPr>
        <p:blipFill>
          <a:blip/>
          <a:stretch/>
        </p:blipFill>
        <p:spPr>
          <a:xfrm>
            <a:off x="457200" y="1600200"/>
            <a:ext cx="8229240" cy="452556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46"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48"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50"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51"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55"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56"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57"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7"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59"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60"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61"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63"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64"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65"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67"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68"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70"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71"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72"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73"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75"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76"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77" name="Picture 76"/>
          <p:cNvPicPr/>
          <p:nvPr/>
        </p:nvPicPr>
        <p:blipFill>
          <a:blip/>
          <a:stretch/>
        </p:blipFill>
        <p:spPr>
          <a:xfrm>
            <a:off x="457200" y="1600200"/>
            <a:ext cx="8229240" cy="4525560"/>
          </a:xfrm>
          <a:prstGeom prst="rect">
            <a:avLst/>
          </a:prstGeom>
          <a:ln>
            <a:noFill/>
          </a:ln>
        </p:spPr>
      </p:pic>
      <p:pic>
        <p:nvPicPr>
          <p:cNvPr id="78" name="Picture 77"/>
          <p:cNvPicPr/>
          <p:nvPr/>
        </p:nvPicPr>
        <p:blipFill>
          <a:blip/>
          <a:stretch/>
        </p:blipFill>
        <p:spPr>
          <a:xfrm>
            <a:off x="457200" y="1600200"/>
            <a:ext cx="8229240" cy="452556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85"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87"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89"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90"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9"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2"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94"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95"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96"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98"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99"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00"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02"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03"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04"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06"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107"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09"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10"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11"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112"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14"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115"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116" name="Picture 115"/>
          <p:cNvPicPr/>
          <p:nvPr/>
        </p:nvPicPr>
        <p:blipFill>
          <a:blip/>
          <a:stretch/>
        </p:blipFill>
        <p:spPr>
          <a:xfrm>
            <a:off x="457200" y="1600200"/>
            <a:ext cx="8229240" cy="4525560"/>
          </a:xfrm>
          <a:prstGeom prst="rect">
            <a:avLst/>
          </a:prstGeom>
          <a:ln>
            <a:noFill/>
          </a:ln>
        </p:spPr>
      </p:pic>
      <p:pic>
        <p:nvPicPr>
          <p:cNvPr id="117" name="Picture 116"/>
          <p:cNvPicPr/>
          <p:nvPr/>
        </p:nvPicPr>
        <p:blipFill>
          <a:blip/>
          <a:stretch/>
        </p:blipFill>
        <p:spPr>
          <a:xfrm>
            <a:off x="457200" y="1600200"/>
            <a:ext cx="8229240" cy="4525560"/>
          </a:xfrm>
          <a:prstGeom prst="rect">
            <a:avLst/>
          </a:prstGeom>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24"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26"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1"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2"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28"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29"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1"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33"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34"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135"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37"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38"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39"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41"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42"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43"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45"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146"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48"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49"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50"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151"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53"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154"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155" name="Picture 154"/>
          <p:cNvPicPr/>
          <p:nvPr/>
        </p:nvPicPr>
        <p:blipFill>
          <a:blip/>
          <a:stretch/>
        </p:blipFill>
        <p:spPr>
          <a:xfrm>
            <a:off x="457200" y="1600200"/>
            <a:ext cx="8229240" cy="4525560"/>
          </a:xfrm>
          <a:prstGeom prst="rect">
            <a:avLst/>
          </a:prstGeom>
          <a:ln>
            <a:noFill/>
          </a:ln>
        </p:spPr>
      </p:pic>
      <p:pic>
        <p:nvPicPr>
          <p:cNvPr id="156" name="Picture 155"/>
          <p:cNvPicPr/>
          <p:nvPr/>
        </p:nvPicPr>
        <p:blipFill>
          <a:blip/>
          <a:stretch/>
        </p:blipFill>
        <p:spPr>
          <a:xfrm>
            <a:off x="457200" y="1600200"/>
            <a:ext cx="8229240" cy="4525560"/>
          </a:xfrm>
          <a:prstGeom prst="rect">
            <a:avLst/>
          </a:prstGeom>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64"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66" name="PlaceHolder 2"/>
          <p:cNvSpPr>
            <a:spLocks noGrp="1"/>
          </p:cNvSpPr>
          <p:nvPr>
            <p:ph type="body"/>
          </p:nvPr>
        </p:nvSpPr>
        <p:spPr>
          <a:xfrm>
            <a:off x="457200" y="1600200"/>
            <a:ext cx="8229240" cy="4525560"/>
          </a:xfrm>
          <a:prstGeom prst="rect">
            <a:avLst/>
          </a:prstGeom>
        </p:spPr>
        <p:txBody>
          <a:bodyPr lIns="0" tIns="0" rIns="0" bIns="0"/>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68"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69" name="PlaceHolder 3"/>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1"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73"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74"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175"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77"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178"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79"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81"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82"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83"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85" name="PlaceHolder 2"/>
          <p:cNvSpPr>
            <a:spLocks noGrp="1"/>
          </p:cNvSpPr>
          <p:nvPr>
            <p:ph type="body"/>
          </p:nvPr>
        </p:nvSpPr>
        <p:spPr>
          <a:xfrm>
            <a:off x="457200" y="1600200"/>
            <a:ext cx="8229240" cy="2158560"/>
          </a:xfrm>
          <a:prstGeom prst="rect">
            <a:avLst/>
          </a:prstGeom>
        </p:spPr>
        <p:txBody>
          <a:bodyPr lIns="0" tIns="0" rIns="0" bIns="0"/>
          <a:lstStyle/>
          <a:p>
            <a:endParaRPr/>
          </a:p>
        </p:txBody>
      </p:sp>
      <p:sp>
        <p:nvSpPr>
          <p:cNvPr id="186" name="PlaceHolder 3"/>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88"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89"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190" name="PlaceHolder 4"/>
          <p:cNvSpPr>
            <a:spLocks noGrp="1"/>
          </p:cNvSpPr>
          <p:nvPr>
            <p:ph type="body"/>
          </p:nvPr>
        </p:nvSpPr>
        <p:spPr>
          <a:xfrm>
            <a:off x="4674240" y="3964320"/>
            <a:ext cx="4015800" cy="2158560"/>
          </a:xfrm>
          <a:prstGeom prst="rect">
            <a:avLst/>
          </a:prstGeom>
        </p:spPr>
        <p:txBody>
          <a:bodyPr lIns="0" tIns="0" rIns="0" bIns="0"/>
          <a:lstStyle/>
          <a:p>
            <a:endParaRPr/>
          </a:p>
        </p:txBody>
      </p:sp>
      <p:sp>
        <p:nvSpPr>
          <p:cNvPr id="191" name="PlaceHolder 5"/>
          <p:cNvSpPr>
            <a:spLocks noGrp="1"/>
          </p:cNvSpPr>
          <p:nvPr>
            <p:ph type="body"/>
          </p:nvPr>
        </p:nvSpPr>
        <p:spPr>
          <a:xfrm>
            <a:off x="457200" y="3964320"/>
            <a:ext cx="4015800" cy="2158560"/>
          </a:xfrm>
          <a:prstGeom prst="rect">
            <a:avLst/>
          </a:prstGeom>
        </p:spPr>
        <p:txBody>
          <a:bodyPr lIns="0" tIns="0" rIns="0" bIns="0"/>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93" name="PlaceHolder 2"/>
          <p:cNvSpPr>
            <a:spLocks noGrp="1"/>
          </p:cNvSpPr>
          <p:nvPr>
            <p:ph type="body"/>
          </p:nvPr>
        </p:nvSpPr>
        <p:spPr>
          <a:xfrm>
            <a:off x="457200" y="1600200"/>
            <a:ext cx="8229240" cy="4525560"/>
          </a:xfrm>
          <a:prstGeom prst="rect">
            <a:avLst/>
          </a:prstGeom>
        </p:spPr>
        <p:txBody>
          <a:bodyPr lIns="0" tIns="0" rIns="0" bIns="0"/>
          <a:lstStyle/>
          <a:p>
            <a:endParaRPr/>
          </a:p>
        </p:txBody>
      </p:sp>
      <p:sp>
        <p:nvSpPr>
          <p:cNvPr id="194" name="PlaceHolder 3"/>
          <p:cNvSpPr>
            <a:spLocks noGrp="1"/>
          </p:cNvSpPr>
          <p:nvPr>
            <p:ph type="body"/>
          </p:nvPr>
        </p:nvSpPr>
        <p:spPr>
          <a:xfrm>
            <a:off x="457200" y="1600200"/>
            <a:ext cx="8229240" cy="4525560"/>
          </a:xfrm>
          <a:prstGeom prst="rect">
            <a:avLst/>
          </a:prstGeom>
        </p:spPr>
        <p:txBody>
          <a:bodyPr lIns="0" tIns="0" rIns="0" bIns="0"/>
          <a:lstStyle/>
          <a:p>
            <a:endParaRPr/>
          </a:p>
        </p:txBody>
      </p:sp>
      <p:pic>
        <p:nvPicPr>
          <p:cNvPr id="195" name="Picture 194"/>
          <p:cNvPicPr/>
          <p:nvPr/>
        </p:nvPicPr>
        <p:blipFill>
          <a:blip/>
          <a:stretch/>
        </p:blipFill>
        <p:spPr>
          <a:xfrm>
            <a:off x="457200" y="1600200"/>
            <a:ext cx="8229240" cy="4525560"/>
          </a:xfrm>
          <a:prstGeom prst="rect">
            <a:avLst/>
          </a:prstGeom>
          <a:ln>
            <a:noFill/>
          </a:ln>
        </p:spPr>
      </p:pic>
      <p:pic>
        <p:nvPicPr>
          <p:cNvPr id="196" name="Picture 195"/>
          <p:cNvPicPr/>
          <p:nvPr/>
        </p:nvPicPr>
        <p:blipFill>
          <a:blip/>
          <a:stretch/>
        </p:blipFill>
        <p:spPr>
          <a:xfrm>
            <a:off x="457200" y="1600200"/>
            <a:ext cx="8229240" cy="4525560"/>
          </a:xfrm>
          <a:prstGeom prst="rect">
            <a:avLst/>
          </a:prstGeom>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16"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17" name="PlaceHolder 3"/>
          <p:cNvSpPr>
            <a:spLocks noGrp="1"/>
          </p:cNvSpPr>
          <p:nvPr>
            <p:ph type="body"/>
          </p:nvPr>
        </p:nvSpPr>
        <p:spPr>
          <a:xfrm>
            <a:off x="457200" y="3964320"/>
            <a:ext cx="4015800" cy="2158560"/>
          </a:xfrm>
          <a:prstGeom prst="rect">
            <a:avLst/>
          </a:prstGeom>
        </p:spPr>
        <p:txBody>
          <a:bodyPr lIns="0" tIns="0" rIns="0" bIns="0"/>
          <a:lstStyle/>
          <a:p>
            <a:endParaRPr/>
          </a:p>
        </p:txBody>
      </p:sp>
      <p:sp>
        <p:nvSpPr>
          <p:cNvPr id="18" name="PlaceHolder 4"/>
          <p:cNvSpPr>
            <a:spLocks noGrp="1"/>
          </p:cNvSpPr>
          <p:nvPr>
            <p:ph type="body"/>
          </p:nvPr>
        </p:nvSpPr>
        <p:spPr>
          <a:xfrm>
            <a:off x="4674240" y="1600200"/>
            <a:ext cx="4015800" cy="452556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20" name="PlaceHolder 2"/>
          <p:cNvSpPr>
            <a:spLocks noGrp="1"/>
          </p:cNvSpPr>
          <p:nvPr>
            <p:ph type="body"/>
          </p:nvPr>
        </p:nvSpPr>
        <p:spPr>
          <a:xfrm>
            <a:off x="457200" y="1600200"/>
            <a:ext cx="4015800" cy="4525560"/>
          </a:xfrm>
          <a:prstGeom prst="rect">
            <a:avLst/>
          </a:prstGeom>
        </p:spPr>
        <p:txBody>
          <a:bodyPr lIns="0" tIns="0" rIns="0" bIns="0"/>
          <a:lstStyle/>
          <a:p>
            <a:endParaRPr/>
          </a:p>
        </p:txBody>
      </p:sp>
      <p:sp>
        <p:nvSpPr>
          <p:cNvPr id="21"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2" name="PlaceHolder 4"/>
          <p:cNvSpPr>
            <a:spLocks noGrp="1"/>
          </p:cNvSpPr>
          <p:nvPr>
            <p:ph type="body"/>
          </p:nvPr>
        </p:nvSpPr>
        <p:spPr>
          <a:xfrm>
            <a:off x="4674240" y="3964320"/>
            <a:ext cx="4015800" cy="21585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4680"/>
            <a:ext cx="8229240" cy="1142640"/>
          </a:xfrm>
          <a:prstGeom prst="rect">
            <a:avLst/>
          </a:prstGeom>
        </p:spPr>
        <p:txBody>
          <a:bodyPr lIns="0" tIns="0" rIns="0" bIns="0" anchor="ctr"/>
          <a:lstStyle/>
          <a:p>
            <a:endParaRPr/>
          </a:p>
        </p:txBody>
      </p:sp>
      <p:sp>
        <p:nvSpPr>
          <p:cNvPr id="24" name="PlaceHolder 2"/>
          <p:cNvSpPr>
            <a:spLocks noGrp="1"/>
          </p:cNvSpPr>
          <p:nvPr>
            <p:ph type="body"/>
          </p:nvPr>
        </p:nvSpPr>
        <p:spPr>
          <a:xfrm>
            <a:off x="457200" y="1600200"/>
            <a:ext cx="4015800" cy="2158560"/>
          </a:xfrm>
          <a:prstGeom prst="rect">
            <a:avLst/>
          </a:prstGeom>
        </p:spPr>
        <p:txBody>
          <a:bodyPr lIns="0" tIns="0" rIns="0" bIns="0"/>
          <a:lstStyle/>
          <a:p>
            <a:endParaRPr/>
          </a:p>
        </p:txBody>
      </p:sp>
      <p:sp>
        <p:nvSpPr>
          <p:cNvPr id="25" name="PlaceHolder 3"/>
          <p:cNvSpPr>
            <a:spLocks noGrp="1"/>
          </p:cNvSpPr>
          <p:nvPr>
            <p:ph type="body"/>
          </p:nvPr>
        </p:nvSpPr>
        <p:spPr>
          <a:xfrm>
            <a:off x="4674240" y="1600200"/>
            <a:ext cx="4015800" cy="2158560"/>
          </a:xfrm>
          <a:prstGeom prst="rect">
            <a:avLst/>
          </a:prstGeom>
        </p:spPr>
        <p:txBody>
          <a:bodyPr lIns="0" tIns="0" rIns="0" bIns="0"/>
          <a:lstStyle/>
          <a:p>
            <a:endParaRPr/>
          </a:p>
        </p:txBody>
      </p:sp>
      <p:sp>
        <p:nvSpPr>
          <p:cNvPr id="26" name="PlaceHolder 4"/>
          <p:cNvSpPr>
            <a:spLocks noGrp="1"/>
          </p:cNvSpPr>
          <p:nvPr>
            <p:ph type="body"/>
          </p:nvPr>
        </p:nvSpPr>
        <p:spPr>
          <a:xfrm>
            <a:off x="457200" y="3964320"/>
            <a:ext cx="8229240" cy="21585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FD11A-355E-4DE0-901E-99085DEAD90D}" type="datetimeFigureOut">
              <a:rPr lang="en-GB" smtClean="0"/>
              <a:t>17/05/2016</a:t>
            </a:fld>
            <a:endParaRPr lang="en-GB"/>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FE91B6-A3D9-4078-98A1-E27D8386499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rPr>
              <a:t>Click to edit Master title style</a:t>
            </a:r>
            <a:endParaRPr/>
          </a:p>
        </p:txBody>
      </p:sp>
      <p:sp>
        <p:nvSpPr>
          <p:cNvPr id="41" name="PlaceHolder 2"/>
          <p:cNvSpPr>
            <a:spLocks noGrp="1"/>
          </p:cNvSpPr>
          <p:nvPr>
            <p:ph type="body"/>
          </p:nvPr>
        </p:nvSpPr>
        <p:spPr>
          <a:xfrm>
            <a:off x="457200" y="1600200"/>
            <a:ext cx="8229240" cy="4525560"/>
          </a:xfrm>
          <a:prstGeom prst="rect">
            <a:avLst/>
          </a:prstGeom>
        </p:spPr>
        <p:txBody>
          <a:bodyPr/>
          <a:lstStyle/>
          <a:p>
            <a:pPr marL="432000" indent="-324000">
              <a:buClr>
                <a:srgbClr val="FFFFFF"/>
              </a:buClr>
              <a:buSzPct val="45000"/>
              <a:buFont typeface="Wingdings" charset="2"/>
              <a:buChar char=""/>
            </a:pPr>
            <a:r>
              <a:rPr lang="en-US" sz="3200" strike="noStrike" spc="-1">
                <a:solidFill>
                  <a:srgbClr val="000000"/>
                </a:solidFill>
                <a:uFill>
                  <a:solidFill>
                    <a:srgbClr val="FFFFFF"/>
                  </a:solidFill>
                </a:uFill>
                <a:latin typeface="Calibri"/>
              </a:rPr>
              <a:t>Click to edit the outline text format</a:t>
            </a:r>
            <a:endParaRPr/>
          </a:p>
          <a:p>
            <a:pPr marL="864000" lvl="1" indent="-324000">
              <a:buClr>
                <a:srgbClr val="FFFFFF"/>
              </a:buClr>
              <a:buSzPct val="75000"/>
              <a:buFont typeface="Symbol" charset="2"/>
              <a:buChar char=""/>
            </a:pPr>
            <a:r>
              <a:rPr lang="en-US" sz="3200" strike="noStrike" spc="-1">
                <a:solidFill>
                  <a:srgbClr val="000000"/>
                </a:solidFill>
                <a:uFill>
                  <a:solidFill>
                    <a:srgbClr val="FFFFFF"/>
                  </a:solidFill>
                </a:uFill>
                <a:latin typeface="Calibri"/>
              </a:rPr>
              <a:t>Second Outline Level</a:t>
            </a:r>
            <a:endParaRPr/>
          </a:p>
          <a:p>
            <a:pPr marL="1296000" lvl="2" indent="-288000">
              <a:buClr>
                <a:srgbClr val="FFFFFF"/>
              </a:buClr>
              <a:buSzPct val="45000"/>
              <a:buFont typeface="Wingdings" charset="2"/>
              <a:buChar char=""/>
            </a:pPr>
            <a:r>
              <a:rPr lang="en-US" sz="3200" strike="noStrike" spc="-1">
                <a:solidFill>
                  <a:srgbClr val="000000"/>
                </a:solidFill>
                <a:uFill>
                  <a:solidFill>
                    <a:srgbClr val="FFFFFF"/>
                  </a:solidFill>
                </a:uFill>
                <a:latin typeface="Calibri"/>
              </a:rPr>
              <a:t>Third Outline Level</a:t>
            </a:r>
            <a:endParaRPr/>
          </a:p>
          <a:p>
            <a:pPr marL="1728000" lvl="3" indent="-216000">
              <a:buClr>
                <a:srgbClr val="FFFFFF"/>
              </a:buClr>
              <a:buSzPct val="75000"/>
              <a:buFont typeface="Symbol" charset="2"/>
              <a:buChar char=""/>
            </a:pPr>
            <a:r>
              <a:rPr lang="en-US" sz="3200" strike="noStrike" spc="-1">
                <a:solidFill>
                  <a:srgbClr val="000000"/>
                </a:solidFill>
                <a:uFill>
                  <a:solidFill>
                    <a:srgbClr val="FFFFFF"/>
                  </a:solidFill>
                </a:uFill>
                <a:latin typeface="Calibri"/>
              </a:rPr>
              <a:t>Fourth Outline Level</a:t>
            </a:r>
            <a:endParaRPr/>
          </a:p>
          <a:p>
            <a:pPr marL="2160000" lvl="4" indent="-216000">
              <a:buClr>
                <a:srgbClr val="FFFFFF"/>
              </a:buClr>
              <a:buSzPct val="45000"/>
              <a:buFont typeface="Wingdings" charset="2"/>
              <a:buChar char=""/>
            </a:pPr>
            <a:r>
              <a:rPr lang="en-US" sz="3200" strike="noStrike" spc="-1">
                <a:solidFill>
                  <a:srgbClr val="000000"/>
                </a:solidFill>
                <a:uFill>
                  <a:solidFill>
                    <a:srgbClr val="FFFFFF"/>
                  </a:solidFill>
                </a:uFill>
                <a:latin typeface="Calibri"/>
              </a:rPr>
              <a:t>Fifth Outline Level</a:t>
            </a:r>
            <a:endParaRPr/>
          </a:p>
          <a:p>
            <a:pPr marL="2592000" lvl="5" indent="-216000">
              <a:buClr>
                <a:srgbClr val="FFFFFF"/>
              </a:buClr>
              <a:buSzPct val="45000"/>
              <a:buFont typeface="Wingdings" charset="2"/>
              <a:buChar char=""/>
            </a:pPr>
            <a:r>
              <a:rPr lang="en-US" sz="3200" strike="noStrike" spc="-1">
                <a:solidFill>
                  <a:srgbClr val="000000"/>
                </a:solidFill>
                <a:uFill>
                  <a:solidFill>
                    <a:srgbClr val="FFFFFF"/>
                  </a:solidFill>
                </a:uFill>
                <a:latin typeface="Calibri"/>
              </a:rPr>
              <a:t>Sixth Outline Level</a:t>
            </a:r>
            <a:endParaRPr/>
          </a:p>
          <a:p>
            <a:pPr marL="343080" indent="-342720">
              <a:lnSpc>
                <a:spcPct val="100000"/>
              </a:lnSpc>
              <a:buFont typeface="Arial"/>
              <a:buChar char="•"/>
            </a:pPr>
            <a:r>
              <a:rPr lang="en-US" sz="3200" strike="noStrike" spc="-1">
                <a:solidFill>
                  <a:srgbClr val="000000"/>
                </a:solidFill>
                <a:uFill>
                  <a:solidFill>
                    <a:srgbClr val="FFFFFF"/>
                  </a:solidFill>
                </a:uFill>
                <a:latin typeface="Calibri"/>
              </a:rPr>
              <a:t>Seventh Outline LevelClick to edit Master text styles</a:t>
            </a:r>
            <a:endParaRPr/>
          </a:p>
          <a:p>
            <a:pPr marL="743040" lvl="1" indent="-285480">
              <a:lnSpc>
                <a:spcPct val="100000"/>
              </a:lnSpc>
              <a:buFont typeface="Arial"/>
              <a:buChar char="–"/>
            </a:pPr>
            <a:r>
              <a:rPr lang="en-US" sz="2800" strike="noStrike" spc="-1">
                <a:solidFill>
                  <a:srgbClr val="000000"/>
                </a:solidFill>
                <a:uFill>
                  <a:solidFill>
                    <a:srgbClr val="FFFFFF"/>
                  </a:solidFill>
                </a:uFill>
                <a:latin typeface="Calibri"/>
              </a:rPr>
              <a:t>Second level</a:t>
            </a:r>
            <a:endParaRPr/>
          </a:p>
          <a:p>
            <a:pPr marL="1143000" lvl="2" indent="-228240">
              <a:lnSpc>
                <a:spcPct val="100000"/>
              </a:lnSpc>
              <a:buFont typeface="Arial"/>
              <a:buChar char="•"/>
            </a:pPr>
            <a:r>
              <a:rPr lang="en-US" sz="2400" strike="noStrike" spc="-1">
                <a:solidFill>
                  <a:srgbClr val="000000"/>
                </a:solidFill>
                <a:uFill>
                  <a:solidFill>
                    <a:srgbClr val="FFFFFF"/>
                  </a:solidFill>
                </a:uFill>
                <a:latin typeface="Calibri"/>
              </a:rPr>
              <a:t>Third level</a:t>
            </a:r>
            <a:endParaRPr/>
          </a:p>
          <a:p>
            <a:pPr marL="1600200" lvl="3" indent="-228240">
              <a:lnSpc>
                <a:spcPct val="100000"/>
              </a:lnSpc>
              <a:buFont typeface="Arial"/>
              <a:buChar char="–"/>
            </a:pPr>
            <a:r>
              <a:rPr lang="en-US" sz="2000" strike="noStrike" spc="-1">
                <a:solidFill>
                  <a:srgbClr val="000000"/>
                </a:solidFill>
                <a:uFill>
                  <a:solidFill>
                    <a:srgbClr val="FFFFFF"/>
                  </a:solidFill>
                </a:uFill>
                <a:latin typeface="Calibri"/>
              </a:rPr>
              <a:t>Fourth level</a:t>
            </a:r>
            <a:endParaRPr/>
          </a:p>
          <a:p>
            <a:pPr marL="2057400" lvl="4" indent="-228240">
              <a:lnSpc>
                <a:spcPct val="100000"/>
              </a:lnSpc>
              <a:buFont typeface="Arial"/>
              <a:buChar char="»"/>
            </a:pPr>
            <a:r>
              <a:rPr lang="en-US" sz="2000" strike="noStrike" spc="-1">
                <a:solidFill>
                  <a:srgbClr val="000000"/>
                </a:solidFill>
                <a:uFill>
                  <a:solidFill>
                    <a:srgbClr val="FFFFFF"/>
                  </a:solidFill>
                </a:uFill>
                <a:latin typeface="Calibri"/>
              </a:rPr>
              <a:t>Fifth level</a:t>
            </a:r>
            <a:endParaRPr/>
          </a:p>
        </p:txBody>
      </p:sp>
      <p:sp>
        <p:nvSpPr>
          <p:cNvPr id="42"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B8B8B"/>
                </a:solidFill>
                <a:uFill>
                  <a:solidFill>
                    <a:srgbClr val="FFFFFF"/>
                  </a:solidFill>
                </a:uFill>
                <a:latin typeface="Calibri"/>
              </a:rPr>
              <a:t>4/12/16</a:t>
            </a:r>
            <a:endParaRPr/>
          </a:p>
        </p:txBody>
      </p:sp>
      <p:sp>
        <p:nvSpPr>
          <p:cNvPr id="43" name="PlaceHolder 4"/>
          <p:cNvSpPr>
            <a:spLocks noGrp="1"/>
          </p:cNvSpPr>
          <p:nvPr>
            <p:ph type="ftr"/>
          </p:nvPr>
        </p:nvSpPr>
        <p:spPr>
          <a:xfrm>
            <a:off x="3124080" y="6356520"/>
            <a:ext cx="2895120" cy="364680"/>
          </a:xfrm>
          <a:prstGeom prst="rect">
            <a:avLst/>
          </a:prstGeom>
        </p:spPr>
        <p:txBody>
          <a:bodyPr anchor="ctr"/>
          <a:lstStyle/>
          <a:p>
            <a:endParaRPr/>
          </a:p>
        </p:txBody>
      </p:sp>
      <p:sp>
        <p:nvSpPr>
          <p:cNvPr id="44"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11E7FD53-A3A8-47F5-A924-2735727C6571}" type="slidenum">
              <a:rPr lang="en-US" sz="1200" strike="noStrike" spc="-1">
                <a:solidFill>
                  <a:srgbClr val="8B8B8B"/>
                </a:solidFill>
                <a:uFill>
                  <a:solidFill>
                    <a:srgbClr val="FFFFFF"/>
                  </a:solidFill>
                </a:uFill>
                <a:latin typeface="Calibri"/>
              </a:rPr>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rPr>
              <a:t>Click to edit Master title style</a:t>
            </a:r>
            <a:endParaRPr/>
          </a:p>
        </p:txBody>
      </p:sp>
      <p:sp>
        <p:nvSpPr>
          <p:cNvPr id="80" name="PlaceHolder 2"/>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B8B8B"/>
                </a:solidFill>
                <a:uFill>
                  <a:solidFill>
                    <a:srgbClr val="FFFFFF"/>
                  </a:solidFill>
                </a:uFill>
                <a:latin typeface="Calibri"/>
              </a:rPr>
              <a:t>4/12/16</a:t>
            </a:r>
            <a:endParaRPr/>
          </a:p>
        </p:txBody>
      </p:sp>
      <p:sp>
        <p:nvSpPr>
          <p:cNvPr id="81" name="PlaceHolder 3"/>
          <p:cNvSpPr>
            <a:spLocks noGrp="1"/>
          </p:cNvSpPr>
          <p:nvPr>
            <p:ph type="ftr"/>
          </p:nvPr>
        </p:nvSpPr>
        <p:spPr>
          <a:xfrm>
            <a:off x="3124080" y="6356520"/>
            <a:ext cx="2895120" cy="364680"/>
          </a:xfrm>
          <a:prstGeom prst="rect">
            <a:avLst/>
          </a:prstGeom>
        </p:spPr>
        <p:txBody>
          <a:bodyPr anchor="ctr"/>
          <a:lstStyle/>
          <a:p>
            <a:endParaRPr/>
          </a:p>
        </p:txBody>
      </p:sp>
      <p:sp>
        <p:nvSpPr>
          <p:cNvPr id="82" name="PlaceHolder 4"/>
          <p:cNvSpPr>
            <a:spLocks noGrp="1"/>
          </p:cNvSpPr>
          <p:nvPr>
            <p:ph type="sldNum"/>
          </p:nvPr>
        </p:nvSpPr>
        <p:spPr>
          <a:xfrm>
            <a:off x="6553080" y="6356520"/>
            <a:ext cx="2133360" cy="364680"/>
          </a:xfrm>
          <a:prstGeom prst="rect">
            <a:avLst/>
          </a:prstGeom>
        </p:spPr>
        <p:txBody>
          <a:bodyPr anchor="ctr"/>
          <a:lstStyle/>
          <a:p>
            <a:pPr algn="r">
              <a:lnSpc>
                <a:spcPct val="100000"/>
              </a:lnSpc>
            </a:pPr>
            <a:fld id="{1122C1C6-083B-44B3-AE8B-DE7D0789F744}" type="slidenum">
              <a:rPr lang="en-US" sz="1200" strike="noStrike" spc="-1">
                <a:solidFill>
                  <a:srgbClr val="8B8B8B"/>
                </a:solidFill>
                <a:uFill>
                  <a:solidFill>
                    <a:srgbClr val="FFFFFF"/>
                  </a:solidFill>
                </a:uFill>
                <a:latin typeface="Calibri"/>
              </a:rPr>
              <a:t>‹#›</a:t>
            </a:fld>
            <a:endParaRPr/>
          </a:p>
        </p:txBody>
      </p:sp>
      <p:sp>
        <p:nvSpPr>
          <p:cNvPr id="83" name="PlaceHolder 5"/>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Wingdings" charset="2"/>
              <a:buChar char=""/>
            </a:pPr>
            <a:r>
              <a:rPr lang="en-US" sz="3200" spc="-1">
                <a:latin typeface="Calibri"/>
              </a:rPr>
              <a:t>Click to edit the outline text format</a:t>
            </a:r>
            <a:endParaRPr/>
          </a:p>
          <a:p>
            <a:pPr marL="864000" lvl="1" indent="-324000">
              <a:buClr>
                <a:srgbClr val="FFFFFF"/>
              </a:buClr>
              <a:buSzPct val="75000"/>
              <a:buFont typeface="Symbol" charset="2"/>
              <a:buChar char=""/>
            </a:pPr>
            <a:r>
              <a:rPr lang="en-US" sz="2400" spc="-1">
                <a:latin typeface="Calibri"/>
              </a:rPr>
              <a:t>Second Outline Level</a:t>
            </a:r>
            <a:endParaRPr/>
          </a:p>
          <a:p>
            <a:pPr marL="1296000" lvl="2" indent="-288000">
              <a:buClr>
                <a:srgbClr val="FFFFFF"/>
              </a:buClr>
              <a:buSzPct val="45000"/>
              <a:buFont typeface="Wingdings" charset="2"/>
              <a:buChar char=""/>
            </a:pPr>
            <a:r>
              <a:rPr lang="en-US" sz="2000" spc="-1">
                <a:latin typeface="Calibri"/>
              </a:rPr>
              <a:t>Third Outline Level</a:t>
            </a:r>
            <a:endParaRPr/>
          </a:p>
          <a:p>
            <a:pPr marL="1728000" lvl="3" indent="-216000">
              <a:buClr>
                <a:srgbClr val="FFFFFF"/>
              </a:buClr>
              <a:buSzPct val="75000"/>
              <a:buFont typeface="Symbol" charset="2"/>
              <a:buChar char=""/>
            </a:pPr>
            <a:r>
              <a:rPr lang="en-US" sz="2000" spc="-1">
                <a:latin typeface="Calibri"/>
              </a:rPr>
              <a:t>Fourth Outline Level</a:t>
            </a:r>
            <a:endParaRPr/>
          </a:p>
          <a:p>
            <a:pPr marL="2160000" lvl="4" indent="-216000">
              <a:buClr>
                <a:srgbClr val="FFFFFF"/>
              </a:buClr>
              <a:buSzPct val="45000"/>
              <a:buFont typeface="Wingdings" charset="2"/>
              <a:buChar char=""/>
            </a:pPr>
            <a:r>
              <a:rPr lang="en-US" sz="2000" spc="-1">
                <a:latin typeface="Calibri"/>
              </a:rPr>
              <a:t>Fifth Outline Level</a:t>
            </a:r>
            <a:endParaRPr/>
          </a:p>
          <a:p>
            <a:pPr marL="2592000" lvl="5" indent="-216000">
              <a:buClr>
                <a:srgbClr val="FFFFFF"/>
              </a:buClr>
              <a:buSzPct val="45000"/>
              <a:buFont typeface="Wingdings" charset="2"/>
              <a:buChar char=""/>
            </a:pPr>
            <a:r>
              <a:rPr lang="en-US" sz="2000" spc="-1">
                <a:latin typeface="Calibri"/>
              </a:rPr>
              <a:t>Sixth Outline Level</a:t>
            </a:r>
            <a:endParaRPr/>
          </a:p>
          <a:p>
            <a:pPr marL="3024000" lvl="6" indent="-216000">
              <a:buClr>
                <a:srgbClr val="FFFFFF"/>
              </a:buClr>
              <a:buSzPct val="45000"/>
              <a:buFont typeface="Wingdings" charset="2"/>
              <a:buChar char=""/>
            </a:pPr>
            <a:r>
              <a:rPr lang="en-US" sz="2000" spc="-1">
                <a:latin typeface="Calibri"/>
              </a:rPr>
              <a:t>Seventh Outline Level</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rPr>
              <a:t>Click to edit Master title style</a:t>
            </a:r>
            <a:endParaRPr/>
          </a:p>
        </p:txBody>
      </p:sp>
      <p:sp>
        <p:nvSpPr>
          <p:cNvPr id="119" name="PlaceHolder 2"/>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B8B8B"/>
                </a:solidFill>
                <a:uFill>
                  <a:solidFill>
                    <a:srgbClr val="FFFFFF"/>
                  </a:solidFill>
                </a:uFill>
                <a:latin typeface="Calibri"/>
              </a:rPr>
              <a:t>4/12/16</a:t>
            </a:r>
            <a:endParaRPr/>
          </a:p>
        </p:txBody>
      </p:sp>
      <p:sp>
        <p:nvSpPr>
          <p:cNvPr id="120" name="PlaceHolder 3"/>
          <p:cNvSpPr>
            <a:spLocks noGrp="1"/>
          </p:cNvSpPr>
          <p:nvPr>
            <p:ph type="ftr"/>
          </p:nvPr>
        </p:nvSpPr>
        <p:spPr>
          <a:xfrm>
            <a:off x="3124080" y="6356520"/>
            <a:ext cx="2895120" cy="364680"/>
          </a:xfrm>
          <a:prstGeom prst="rect">
            <a:avLst/>
          </a:prstGeom>
        </p:spPr>
        <p:txBody>
          <a:bodyPr anchor="ctr"/>
          <a:lstStyle/>
          <a:p>
            <a:endParaRPr/>
          </a:p>
        </p:txBody>
      </p:sp>
      <p:sp>
        <p:nvSpPr>
          <p:cNvPr id="121" name="PlaceHolder 4"/>
          <p:cNvSpPr>
            <a:spLocks noGrp="1"/>
          </p:cNvSpPr>
          <p:nvPr>
            <p:ph type="sldNum"/>
          </p:nvPr>
        </p:nvSpPr>
        <p:spPr>
          <a:xfrm>
            <a:off x="6553080" y="6356520"/>
            <a:ext cx="2133360" cy="364680"/>
          </a:xfrm>
          <a:prstGeom prst="rect">
            <a:avLst/>
          </a:prstGeom>
        </p:spPr>
        <p:txBody>
          <a:bodyPr anchor="ctr"/>
          <a:lstStyle/>
          <a:p>
            <a:pPr algn="r">
              <a:lnSpc>
                <a:spcPct val="100000"/>
              </a:lnSpc>
            </a:pPr>
            <a:fld id="{CE9330A9-D401-4CB7-A5CD-30F32A2B14C0}" type="slidenum">
              <a:rPr lang="en-US" sz="1200" strike="noStrike" spc="-1">
                <a:solidFill>
                  <a:srgbClr val="8B8B8B"/>
                </a:solidFill>
                <a:uFill>
                  <a:solidFill>
                    <a:srgbClr val="FFFFFF"/>
                  </a:solidFill>
                </a:uFill>
                <a:latin typeface="Calibri"/>
              </a:rPr>
              <a:t>‹#›</a:t>
            </a:fld>
            <a:endParaRPr/>
          </a:p>
        </p:txBody>
      </p:sp>
      <p:sp>
        <p:nvSpPr>
          <p:cNvPr id="122" name="PlaceHolder 5"/>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Wingdings" charset="2"/>
              <a:buChar char=""/>
            </a:pPr>
            <a:r>
              <a:rPr lang="en-US" sz="3200" spc="-1">
                <a:latin typeface="Calibri"/>
              </a:rPr>
              <a:t>Click to edit the outline text format</a:t>
            </a:r>
            <a:endParaRPr/>
          </a:p>
          <a:p>
            <a:pPr marL="864000" lvl="1" indent="-324000">
              <a:buClr>
                <a:srgbClr val="FFFFFF"/>
              </a:buClr>
              <a:buSzPct val="75000"/>
              <a:buFont typeface="Symbol" charset="2"/>
              <a:buChar char=""/>
            </a:pPr>
            <a:r>
              <a:rPr lang="en-US" sz="2400" spc="-1">
                <a:latin typeface="Calibri"/>
              </a:rPr>
              <a:t>Second Outline Level</a:t>
            </a:r>
            <a:endParaRPr/>
          </a:p>
          <a:p>
            <a:pPr marL="1296000" lvl="2" indent="-288000">
              <a:buClr>
                <a:srgbClr val="FFFFFF"/>
              </a:buClr>
              <a:buSzPct val="45000"/>
              <a:buFont typeface="Wingdings" charset="2"/>
              <a:buChar char=""/>
            </a:pPr>
            <a:r>
              <a:rPr lang="en-US" sz="2000" spc="-1">
                <a:latin typeface="Calibri"/>
              </a:rPr>
              <a:t>Third Outline Level</a:t>
            </a:r>
            <a:endParaRPr/>
          </a:p>
          <a:p>
            <a:pPr marL="1728000" lvl="3" indent="-216000">
              <a:buClr>
                <a:srgbClr val="FFFFFF"/>
              </a:buClr>
              <a:buSzPct val="75000"/>
              <a:buFont typeface="Symbol" charset="2"/>
              <a:buChar char=""/>
            </a:pPr>
            <a:r>
              <a:rPr lang="en-US" sz="2000" spc="-1">
                <a:latin typeface="Calibri"/>
              </a:rPr>
              <a:t>Fourth Outline Level</a:t>
            </a:r>
            <a:endParaRPr/>
          </a:p>
          <a:p>
            <a:pPr marL="2160000" lvl="4" indent="-216000">
              <a:buClr>
                <a:srgbClr val="FFFFFF"/>
              </a:buClr>
              <a:buSzPct val="45000"/>
              <a:buFont typeface="Wingdings" charset="2"/>
              <a:buChar char=""/>
            </a:pPr>
            <a:r>
              <a:rPr lang="en-US" sz="2000" spc="-1">
                <a:latin typeface="Calibri"/>
              </a:rPr>
              <a:t>Fifth Outline Level</a:t>
            </a:r>
            <a:endParaRPr/>
          </a:p>
          <a:p>
            <a:pPr marL="2592000" lvl="5" indent="-216000">
              <a:buClr>
                <a:srgbClr val="FFFFFF"/>
              </a:buClr>
              <a:buSzPct val="45000"/>
              <a:buFont typeface="Wingdings" charset="2"/>
              <a:buChar char=""/>
            </a:pPr>
            <a:r>
              <a:rPr lang="en-US" sz="2000" spc="-1">
                <a:latin typeface="Calibri"/>
              </a:rPr>
              <a:t>Sixth Outline Level</a:t>
            </a:r>
            <a:endParaRPr/>
          </a:p>
          <a:p>
            <a:pPr marL="3024000" lvl="6" indent="-216000">
              <a:buClr>
                <a:srgbClr val="FFFFFF"/>
              </a:buClr>
              <a:buSzPct val="45000"/>
              <a:buFont typeface="Wingdings" charset="2"/>
              <a:buChar char=""/>
            </a:pPr>
            <a:r>
              <a:rPr lang="en-US" sz="2000" spc="-1">
                <a:latin typeface="Calibri"/>
              </a:rPr>
              <a:t>Seventh Outline Level</a:t>
            </a:r>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rPr>
              <a:t>Click to edit Master title style</a:t>
            </a:r>
            <a:endParaRPr/>
          </a:p>
        </p:txBody>
      </p:sp>
      <p:sp>
        <p:nvSpPr>
          <p:cNvPr id="158" name="PlaceHolder 2"/>
          <p:cNvSpPr>
            <a:spLocks noGrp="1"/>
          </p:cNvSpPr>
          <p:nvPr>
            <p:ph type="body"/>
          </p:nvPr>
        </p:nvSpPr>
        <p:spPr>
          <a:xfrm>
            <a:off x="457200" y="1600200"/>
            <a:ext cx="4038120" cy="4525560"/>
          </a:xfrm>
          <a:prstGeom prst="rect">
            <a:avLst/>
          </a:prstGeom>
        </p:spPr>
        <p:txBody>
          <a:bodyPr/>
          <a:lstStyle/>
          <a:p>
            <a:pPr marL="432000" indent="-324000">
              <a:buClr>
                <a:srgbClr val="FFFFFF"/>
              </a:buClr>
              <a:buSzPct val="45000"/>
              <a:buFont typeface="Wingdings" charset="2"/>
              <a:buChar char=""/>
            </a:pPr>
            <a:r>
              <a:rPr lang="en-US" sz="2800" strike="noStrike" spc="-1">
                <a:solidFill>
                  <a:srgbClr val="000000"/>
                </a:solidFill>
                <a:uFill>
                  <a:solidFill>
                    <a:srgbClr val="FFFFFF"/>
                  </a:solidFill>
                </a:uFill>
                <a:latin typeface="Calibri"/>
              </a:rPr>
              <a:t>Click to edit the outline text format</a:t>
            </a:r>
            <a:endParaRPr/>
          </a:p>
          <a:p>
            <a:pPr marL="864000" lvl="1" indent="-324000">
              <a:buClr>
                <a:srgbClr val="FFFFFF"/>
              </a:buClr>
              <a:buSzPct val="75000"/>
              <a:buFont typeface="Symbol" charset="2"/>
              <a:buChar char=""/>
            </a:pPr>
            <a:r>
              <a:rPr lang="en-US" sz="2800" strike="noStrike" spc="-1">
                <a:solidFill>
                  <a:srgbClr val="000000"/>
                </a:solidFill>
                <a:uFill>
                  <a:solidFill>
                    <a:srgbClr val="FFFFFF"/>
                  </a:solidFill>
                </a:uFill>
                <a:latin typeface="Calibri"/>
              </a:rPr>
              <a:t>Second Outline Level</a:t>
            </a:r>
            <a:endParaRPr/>
          </a:p>
          <a:p>
            <a:pPr marL="1296000" lvl="2" indent="-288000">
              <a:buClr>
                <a:srgbClr val="FFFFFF"/>
              </a:buClr>
              <a:buSzPct val="45000"/>
              <a:buFont typeface="Wingdings" charset="2"/>
              <a:buChar char=""/>
            </a:pPr>
            <a:r>
              <a:rPr lang="en-US" sz="2800" strike="noStrike" spc="-1">
                <a:solidFill>
                  <a:srgbClr val="000000"/>
                </a:solidFill>
                <a:uFill>
                  <a:solidFill>
                    <a:srgbClr val="FFFFFF"/>
                  </a:solidFill>
                </a:uFill>
                <a:latin typeface="Calibri"/>
              </a:rPr>
              <a:t>Third Outline Level</a:t>
            </a:r>
            <a:endParaRPr/>
          </a:p>
          <a:p>
            <a:pPr marL="1728000" lvl="3" indent="-216000">
              <a:buClr>
                <a:srgbClr val="FFFFFF"/>
              </a:buClr>
              <a:buSzPct val="75000"/>
              <a:buFont typeface="Symbol" charset="2"/>
              <a:buChar char=""/>
            </a:pPr>
            <a:r>
              <a:rPr lang="en-US" sz="2800" strike="noStrike" spc="-1">
                <a:solidFill>
                  <a:srgbClr val="000000"/>
                </a:solidFill>
                <a:uFill>
                  <a:solidFill>
                    <a:srgbClr val="FFFFFF"/>
                  </a:solidFill>
                </a:uFill>
                <a:latin typeface="Calibri"/>
              </a:rPr>
              <a:t>Fourth Outline Level</a:t>
            </a:r>
            <a:endParaRPr/>
          </a:p>
          <a:p>
            <a:pPr marL="2160000" lvl="4"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rPr>
              <a:t>Fifth Outline Level</a:t>
            </a:r>
            <a:endParaRPr/>
          </a:p>
          <a:p>
            <a:pPr marL="2592000" lvl="5"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rPr>
              <a:t>Sixth Outline Level</a:t>
            </a:r>
            <a:endParaRPr/>
          </a:p>
          <a:p>
            <a:pPr marL="343080" indent="-342720">
              <a:lnSpc>
                <a:spcPct val="100000"/>
              </a:lnSpc>
              <a:buFont typeface="Arial"/>
              <a:buChar char="•"/>
            </a:pPr>
            <a:r>
              <a:rPr lang="en-US" sz="2800" strike="noStrike" spc="-1">
                <a:solidFill>
                  <a:srgbClr val="000000"/>
                </a:solidFill>
                <a:uFill>
                  <a:solidFill>
                    <a:srgbClr val="FFFFFF"/>
                  </a:solidFill>
                </a:uFill>
                <a:latin typeface="Calibri"/>
              </a:rPr>
              <a:t>Seventh Outline LevelClick to edit Master text styles</a:t>
            </a:r>
            <a:endParaRPr/>
          </a:p>
          <a:p>
            <a:pPr marL="743040" lvl="1" indent="-285480">
              <a:lnSpc>
                <a:spcPct val="100000"/>
              </a:lnSpc>
              <a:buFont typeface="Arial"/>
              <a:buChar char="–"/>
            </a:pPr>
            <a:r>
              <a:rPr lang="en-US" sz="2400" strike="noStrike" spc="-1">
                <a:solidFill>
                  <a:srgbClr val="000000"/>
                </a:solidFill>
                <a:uFill>
                  <a:solidFill>
                    <a:srgbClr val="FFFFFF"/>
                  </a:solidFill>
                </a:uFill>
                <a:latin typeface="Calibri"/>
              </a:rPr>
              <a:t>Second level</a:t>
            </a:r>
            <a:endParaRPr/>
          </a:p>
          <a:p>
            <a:pPr marL="1143000" lvl="2" indent="-228240">
              <a:lnSpc>
                <a:spcPct val="100000"/>
              </a:lnSpc>
              <a:buFont typeface="Arial"/>
              <a:buChar char="•"/>
            </a:pPr>
            <a:r>
              <a:rPr lang="en-US" sz="2000" strike="noStrike" spc="-1">
                <a:solidFill>
                  <a:srgbClr val="000000"/>
                </a:solidFill>
                <a:uFill>
                  <a:solidFill>
                    <a:srgbClr val="FFFFFF"/>
                  </a:solidFill>
                </a:uFill>
                <a:latin typeface="Calibri"/>
              </a:rPr>
              <a:t>Third level</a:t>
            </a:r>
            <a:endParaRPr/>
          </a:p>
          <a:p>
            <a:pPr marL="1600200" lvl="3" indent="-228240">
              <a:lnSpc>
                <a:spcPct val="100000"/>
              </a:lnSpc>
              <a:buFont typeface="Arial"/>
              <a:buChar char="–"/>
            </a:pPr>
            <a:r>
              <a:rPr lang="en-US" sz="1800" strike="noStrike" spc="-1">
                <a:solidFill>
                  <a:srgbClr val="000000"/>
                </a:solidFill>
                <a:uFill>
                  <a:solidFill>
                    <a:srgbClr val="FFFFFF"/>
                  </a:solidFill>
                </a:uFill>
                <a:latin typeface="Calibri"/>
              </a:rPr>
              <a:t>Fourth level</a:t>
            </a:r>
            <a:endParaRPr/>
          </a:p>
          <a:p>
            <a:pPr marL="2057400" lvl="4" indent="-228240">
              <a:lnSpc>
                <a:spcPct val="100000"/>
              </a:lnSpc>
              <a:buFont typeface="Arial"/>
              <a:buChar char="»"/>
            </a:pPr>
            <a:r>
              <a:rPr lang="en-US" sz="1800" strike="noStrike" spc="-1">
                <a:solidFill>
                  <a:srgbClr val="000000"/>
                </a:solidFill>
                <a:uFill>
                  <a:solidFill>
                    <a:srgbClr val="FFFFFF"/>
                  </a:solidFill>
                </a:uFill>
                <a:latin typeface="Calibri"/>
              </a:rPr>
              <a:t>Fifth level</a:t>
            </a:r>
            <a:endParaRPr/>
          </a:p>
        </p:txBody>
      </p:sp>
      <p:sp>
        <p:nvSpPr>
          <p:cNvPr id="159" name="PlaceHolder 3"/>
          <p:cNvSpPr>
            <a:spLocks noGrp="1"/>
          </p:cNvSpPr>
          <p:nvPr>
            <p:ph type="body"/>
          </p:nvPr>
        </p:nvSpPr>
        <p:spPr>
          <a:xfrm>
            <a:off x="4648320" y="1600200"/>
            <a:ext cx="4038120" cy="4525560"/>
          </a:xfrm>
          <a:prstGeom prst="rect">
            <a:avLst/>
          </a:prstGeom>
        </p:spPr>
        <p:txBody>
          <a:bodyPr/>
          <a:lstStyle/>
          <a:p>
            <a:pPr marL="432000" indent="-324000">
              <a:buClr>
                <a:srgbClr val="FFFFFF"/>
              </a:buClr>
              <a:buSzPct val="45000"/>
              <a:buFont typeface="Wingdings" charset="2"/>
              <a:buChar char=""/>
            </a:pPr>
            <a:r>
              <a:rPr lang="en-US" sz="2800" strike="noStrike" spc="-1">
                <a:solidFill>
                  <a:srgbClr val="000000"/>
                </a:solidFill>
                <a:uFill>
                  <a:solidFill>
                    <a:srgbClr val="FFFFFF"/>
                  </a:solidFill>
                </a:uFill>
                <a:latin typeface="Calibri"/>
              </a:rPr>
              <a:t>Click to edit the outline text format</a:t>
            </a:r>
            <a:endParaRPr/>
          </a:p>
          <a:p>
            <a:pPr marL="864000" lvl="1" indent="-324000">
              <a:buClr>
                <a:srgbClr val="FFFFFF"/>
              </a:buClr>
              <a:buSzPct val="75000"/>
              <a:buFont typeface="Symbol" charset="2"/>
              <a:buChar char=""/>
            </a:pPr>
            <a:r>
              <a:rPr lang="en-US" sz="2800" strike="noStrike" spc="-1">
                <a:solidFill>
                  <a:srgbClr val="000000"/>
                </a:solidFill>
                <a:uFill>
                  <a:solidFill>
                    <a:srgbClr val="FFFFFF"/>
                  </a:solidFill>
                </a:uFill>
                <a:latin typeface="Calibri"/>
              </a:rPr>
              <a:t>Second Outline Level</a:t>
            </a:r>
            <a:endParaRPr/>
          </a:p>
          <a:p>
            <a:pPr marL="1296000" lvl="2" indent="-288000">
              <a:buClr>
                <a:srgbClr val="FFFFFF"/>
              </a:buClr>
              <a:buSzPct val="45000"/>
              <a:buFont typeface="Wingdings" charset="2"/>
              <a:buChar char=""/>
            </a:pPr>
            <a:r>
              <a:rPr lang="en-US" sz="2800" strike="noStrike" spc="-1">
                <a:solidFill>
                  <a:srgbClr val="000000"/>
                </a:solidFill>
                <a:uFill>
                  <a:solidFill>
                    <a:srgbClr val="FFFFFF"/>
                  </a:solidFill>
                </a:uFill>
                <a:latin typeface="Calibri"/>
              </a:rPr>
              <a:t>Third Outline Level</a:t>
            </a:r>
            <a:endParaRPr/>
          </a:p>
          <a:p>
            <a:pPr marL="1728000" lvl="3" indent="-216000">
              <a:buClr>
                <a:srgbClr val="FFFFFF"/>
              </a:buClr>
              <a:buSzPct val="75000"/>
              <a:buFont typeface="Symbol" charset="2"/>
              <a:buChar char=""/>
            </a:pPr>
            <a:r>
              <a:rPr lang="en-US" sz="2800" strike="noStrike" spc="-1">
                <a:solidFill>
                  <a:srgbClr val="000000"/>
                </a:solidFill>
                <a:uFill>
                  <a:solidFill>
                    <a:srgbClr val="FFFFFF"/>
                  </a:solidFill>
                </a:uFill>
                <a:latin typeface="Calibri"/>
              </a:rPr>
              <a:t>Fourth Outline Level</a:t>
            </a:r>
            <a:endParaRPr/>
          </a:p>
          <a:p>
            <a:pPr marL="2160000" lvl="4"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rPr>
              <a:t>Fifth Outline Level</a:t>
            </a:r>
            <a:endParaRPr/>
          </a:p>
          <a:p>
            <a:pPr marL="2592000" lvl="5"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rPr>
              <a:t>Sixth Outline Level</a:t>
            </a:r>
            <a:endParaRPr/>
          </a:p>
          <a:p>
            <a:pPr marL="343080" indent="-342720">
              <a:lnSpc>
                <a:spcPct val="100000"/>
              </a:lnSpc>
              <a:buFont typeface="Arial"/>
              <a:buChar char="•"/>
            </a:pPr>
            <a:r>
              <a:rPr lang="en-US" sz="2800" strike="noStrike" spc="-1">
                <a:solidFill>
                  <a:srgbClr val="000000"/>
                </a:solidFill>
                <a:uFill>
                  <a:solidFill>
                    <a:srgbClr val="FFFFFF"/>
                  </a:solidFill>
                </a:uFill>
                <a:latin typeface="Calibri"/>
              </a:rPr>
              <a:t>Seventh Outline LevelClick to edit Master text styles</a:t>
            </a:r>
            <a:endParaRPr/>
          </a:p>
          <a:p>
            <a:pPr marL="743040" lvl="1" indent="-285480">
              <a:lnSpc>
                <a:spcPct val="100000"/>
              </a:lnSpc>
              <a:buFont typeface="Arial"/>
              <a:buChar char="–"/>
            </a:pPr>
            <a:r>
              <a:rPr lang="en-US" sz="2400" strike="noStrike" spc="-1">
                <a:solidFill>
                  <a:srgbClr val="000000"/>
                </a:solidFill>
                <a:uFill>
                  <a:solidFill>
                    <a:srgbClr val="FFFFFF"/>
                  </a:solidFill>
                </a:uFill>
                <a:latin typeface="Calibri"/>
              </a:rPr>
              <a:t>Second level</a:t>
            </a:r>
            <a:endParaRPr/>
          </a:p>
          <a:p>
            <a:pPr marL="1143000" lvl="2" indent="-228240">
              <a:lnSpc>
                <a:spcPct val="100000"/>
              </a:lnSpc>
              <a:buFont typeface="Arial"/>
              <a:buChar char="•"/>
            </a:pPr>
            <a:r>
              <a:rPr lang="en-US" sz="2000" strike="noStrike" spc="-1">
                <a:solidFill>
                  <a:srgbClr val="000000"/>
                </a:solidFill>
                <a:uFill>
                  <a:solidFill>
                    <a:srgbClr val="FFFFFF"/>
                  </a:solidFill>
                </a:uFill>
                <a:latin typeface="Calibri"/>
              </a:rPr>
              <a:t>Third level</a:t>
            </a:r>
            <a:endParaRPr/>
          </a:p>
          <a:p>
            <a:pPr marL="1600200" lvl="3" indent="-228240">
              <a:lnSpc>
                <a:spcPct val="100000"/>
              </a:lnSpc>
              <a:buFont typeface="Arial"/>
              <a:buChar char="–"/>
            </a:pPr>
            <a:r>
              <a:rPr lang="en-US" sz="1800" strike="noStrike" spc="-1">
                <a:solidFill>
                  <a:srgbClr val="000000"/>
                </a:solidFill>
                <a:uFill>
                  <a:solidFill>
                    <a:srgbClr val="FFFFFF"/>
                  </a:solidFill>
                </a:uFill>
                <a:latin typeface="Calibri"/>
              </a:rPr>
              <a:t>Fourth level</a:t>
            </a:r>
            <a:endParaRPr/>
          </a:p>
          <a:p>
            <a:pPr marL="2057400" lvl="4" indent="-228240">
              <a:lnSpc>
                <a:spcPct val="100000"/>
              </a:lnSpc>
              <a:buFont typeface="Arial"/>
              <a:buChar char="»"/>
            </a:pPr>
            <a:r>
              <a:rPr lang="en-US" sz="1800" strike="noStrike" spc="-1">
                <a:solidFill>
                  <a:srgbClr val="000000"/>
                </a:solidFill>
                <a:uFill>
                  <a:solidFill>
                    <a:srgbClr val="FFFFFF"/>
                  </a:solidFill>
                </a:uFill>
                <a:latin typeface="Calibri"/>
              </a:rPr>
              <a:t>Fifth level</a:t>
            </a:r>
            <a:endParaRPr/>
          </a:p>
        </p:txBody>
      </p:sp>
      <p:sp>
        <p:nvSpPr>
          <p:cNvPr id="160" name="PlaceHolder 4"/>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B8B8B"/>
                </a:solidFill>
                <a:uFill>
                  <a:solidFill>
                    <a:srgbClr val="FFFFFF"/>
                  </a:solidFill>
                </a:uFill>
                <a:latin typeface="Calibri"/>
              </a:rPr>
              <a:t>4/12/16</a:t>
            </a:r>
            <a:endParaRPr/>
          </a:p>
        </p:txBody>
      </p:sp>
      <p:sp>
        <p:nvSpPr>
          <p:cNvPr id="161" name="PlaceHolder 5"/>
          <p:cNvSpPr>
            <a:spLocks noGrp="1"/>
          </p:cNvSpPr>
          <p:nvPr>
            <p:ph type="ftr"/>
          </p:nvPr>
        </p:nvSpPr>
        <p:spPr>
          <a:xfrm>
            <a:off x="3124080" y="6356520"/>
            <a:ext cx="2895120" cy="364680"/>
          </a:xfrm>
          <a:prstGeom prst="rect">
            <a:avLst/>
          </a:prstGeom>
        </p:spPr>
        <p:txBody>
          <a:bodyPr anchor="ctr"/>
          <a:lstStyle/>
          <a:p>
            <a:endParaRPr/>
          </a:p>
        </p:txBody>
      </p:sp>
      <p:sp>
        <p:nvSpPr>
          <p:cNvPr id="162" name="PlaceHolder 6"/>
          <p:cNvSpPr>
            <a:spLocks noGrp="1"/>
          </p:cNvSpPr>
          <p:nvPr>
            <p:ph type="sldNum"/>
          </p:nvPr>
        </p:nvSpPr>
        <p:spPr>
          <a:xfrm>
            <a:off x="6553080" y="6356520"/>
            <a:ext cx="2133360" cy="364680"/>
          </a:xfrm>
          <a:prstGeom prst="rect">
            <a:avLst/>
          </a:prstGeom>
        </p:spPr>
        <p:txBody>
          <a:bodyPr anchor="ctr"/>
          <a:lstStyle/>
          <a:p>
            <a:pPr algn="r">
              <a:lnSpc>
                <a:spcPct val="100000"/>
              </a:lnSpc>
            </a:pPr>
            <a:fld id="{0A6E26AF-DB48-45D1-BF16-7828F7C916F5}" type="slidenum">
              <a:rPr lang="en-US" sz="1200" strike="noStrike" spc="-1">
                <a:solidFill>
                  <a:srgbClr val="8B8B8B"/>
                </a:solidFill>
                <a:uFill>
                  <a:solidFill>
                    <a:srgbClr val="FFFFFF"/>
                  </a:solidFill>
                </a:uFill>
                <a:latin typeface="Calibri"/>
              </a:rPr>
              <a:t>‹#›</a:t>
            </a:fld>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Shape 1"/>
          <p:cNvSpPr txBox="1"/>
          <p:nvPr/>
        </p:nvSpPr>
        <p:spPr>
          <a:xfrm>
            <a:off x="934200" y="2057400"/>
            <a:ext cx="7389360" cy="2361960"/>
          </a:xfrm>
          <a:prstGeom prst="rect">
            <a:avLst/>
          </a:prstGeom>
          <a:noFill/>
          <a:ln>
            <a:noFill/>
          </a:ln>
        </p:spPr>
        <p:txBody>
          <a:bodyPr anchor="ctr"/>
          <a:lstStyle/>
          <a:p>
            <a:pPr>
              <a:lnSpc>
                <a:spcPct val="100000"/>
              </a:lnSpc>
            </a:pPr>
            <a:r>
              <a:rPr lang="en-US" sz="4000" b="1" strike="noStrike" spc="-1">
                <a:solidFill>
                  <a:srgbClr val="FFFFFF"/>
                </a:solidFill>
                <a:uFill>
                  <a:solidFill>
                    <a:srgbClr val="FFFFFF"/>
                  </a:solidFill>
                </a:uFill>
                <a:latin typeface="Calibri"/>
              </a:rPr>
              <a:t>The Philippines’ Conditional Cash Transfer (CCT) Program 
</a:t>
            </a:r>
            <a:r>
              <a:rPr lang="en-US" sz="3200" b="1" i="1" strike="noStrike" spc="-1">
                <a:solidFill>
                  <a:srgbClr val="FFFFFF"/>
                </a:solidFill>
                <a:uFill>
                  <a:solidFill>
                    <a:srgbClr val="FFFFFF"/>
                  </a:solidFill>
                </a:uFill>
                <a:latin typeface="Calibri"/>
              </a:rPr>
              <a:t>(Pantawid Pamilyang Pilipino Program) :  Efforts in Eliminating Child Labour</a:t>
            </a:r>
            <a:endParaRPr/>
          </a:p>
        </p:txBody>
      </p:sp>
      <p:pic>
        <p:nvPicPr>
          <p:cNvPr id="203" name="Picture 3"/>
          <p:cNvPicPr/>
          <p:nvPr/>
        </p:nvPicPr>
        <p:blipFill>
          <a:blip r:embed="rId3"/>
          <a:stretch/>
        </p:blipFill>
        <p:spPr>
          <a:xfrm>
            <a:off x="5126760" y="373680"/>
            <a:ext cx="1349640" cy="1149840"/>
          </a:xfrm>
          <a:prstGeom prst="rect">
            <a:avLst/>
          </a:prstGeom>
          <a:ln>
            <a:noFill/>
          </a:ln>
        </p:spPr>
      </p:pic>
      <p:sp>
        <p:nvSpPr>
          <p:cNvPr id="204" name="CustomShape 2"/>
          <p:cNvSpPr/>
          <p:nvPr/>
        </p:nvSpPr>
        <p:spPr>
          <a:xfrm>
            <a:off x="3371760" y="2590920"/>
            <a:ext cx="1714320" cy="380520"/>
          </a:xfrm>
          <a:prstGeom prst="rect">
            <a:avLst/>
          </a:prstGeom>
          <a:noFill/>
          <a:ln>
            <a:noFill/>
          </a:ln>
        </p:spPr>
        <p:style>
          <a:lnRef idx="0">
            <a:scrgbClr r="0" g="0" b="0"/>
          </a:lnRef>
          <a:fillRef idx="0">
            <a:scrgbClr r="0" g="0" b="0"/>
          </a:fillRef>
          <a:effectRef idx="0">
            <a:scrgbClr r="0" g="0" b="0"/>
          </a:effectRef>
          <a:fontRef idx="minor"/>
        </p:style>
      </p:sp>
      <p:sp>
        <p:nvSpPr>
          <p:cNvPr id="205" name="CustomShape 3"/>
          <p:cNvSpPr/>
          <p:nvPr/>
        </p:nvSpPr>
        <p:spPr>
          <a:xfrm>
            <a:off x="380880" y="1808640"/>
            <a:ext cx="228240" cy="455904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p:style>
      </p:sp>
      <p:sp>
        <p:nvSpPr>
          <p:cNvPr id="206" name="CustomShape 4"/>
          <p:cNvSpPr/>
          <p:nvPr/>
        </p:nvSpPr>
        <p:spPr>
          <a:xfrm>
            <a:off x="6623640" y="5648400"/>
            <a:ext cx="2038680" cy="719280"/>
          </a:xfrm>
          <a:prstGeom prst="rect">
            <a:avLst/>
          </a:prstGeom>
          <a:noFill/>
          <a:ln>
            <a:noFill/>
          </a:ln>
        </p:spPr>
        <p:style>
          <a:lnRef idx="0">
            <a:scrgbClr r="0" g="0" b="0"/>
          </a:lnRef>
          <a:fillRef idx="0">
            <a:scrgbClr r="0" g="0" b="0"/>
          </a:fillRef>
          <a:effectRef idx="0">
            <a:scrgbClr r="0" g="0" b="0"/>
          </a:effectRef>
          <a:fontRef idx="minor"/>
        </p:style>
        <p:txBody>
          <a:bodyPr anchor="b"/>
          <a:lstStyle/>
          <a:p>
            <a:pPr>
              <a:lnSpc>
                <a:spcPct val="100000"/>
              </a:lnSpc>
            </a:pPr>
            <a:r>
              <a:rPr lang="en-US" sz="2000" b="1" strike="noStrike" spc="-1">
                <a:solidFill>
                  <a:srgbClr val="FFFFFF"/>
                </a:solidFill>
                <a:uFill>
                  <a:solidFill>
                    <a:srgbClr val="FFFFFF"/>
                  </a:solidFill>
                </a:uFill>
                <a:latin typeface="Calibri"/>
              </a:rPr>
              <a:t>11 April 2016</a:t>
            </a:r>
            <a:endParaRPr/>
          </a:p>
        </p:txBody>
      </p:sp>
      <p:pic>
        <p:nvPicPr>
          <p:cNvPr id="207" name="Picture 2"/>
          <p:cNvPicPr/>
          <p:nvPr/>
        </p:nvPicPr>
        <p:blipFill>
          <a:blip r:embed="rId4"/>
          <a:srcRect t="9887" b="8939"/>
          <a:stretch/>
        </p:blipFill>
        <p:spPr>
          <a:xfrm>
            <a:off x="380880" y="297360"/>
            <a:ext cx="4247640" cy="1149840"/>
          </a:xfrm>
          <a:prstGeom prst="rect">
            <a:avLst/>
          </a:prstGeom>
          <a:ln>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31" presetClass="entr" fill="hold" nodeType="clickEffect">
                                  <p:stCondLst>
                                    <p:cond delay="0"/>
                                  </p:stCondLst>
                                  <p:childTnLst>
                                    <p:set>
                                      <p:cBhvr>
                                        <p:cTn id="6" dur="1" fill="hold">
                                          <p:stCondLst>
                                            <p:cond delay="0"/>
                                          </p:stCondLst>
                                        </p:cTn>
                                        <p:tgtEl>
                                          <p:spTgt spid="202"/>
                                        </p:tgtEl>
                                        <p:attrNameLst>
                                          <p:attrName>style.visibility</p:attrName>
                                        </p:attrNameLst>
                                      </p:cBhvr>
                                      <p:to>
                                        <p:strVal val="visible"/>
                                      </p:to>
                                    </p:set>
                                    <p:anim calcmode="lin" valueType="num">
                                      <p:cBhvr additive="repl">
                                        <p:cTn id="7" dur="1000" fill="hold"/>
                                        <p:tgtEl>
                                          <p:spTgt spid="202"/>
                                        </p:tgtEl>
                                        <p:attrNameLst>
                                          <p:attrName/>
                                        </p:attrNameLst>
                                      </p:cBhvr>
                                      <p:tavLst>
                                        <p:tav tm="0">
                                          <p:val>
                                            <p:boolVal val="0"/>
                                          </p:val>
                                        </p:tav>
                                        <p:tav tm="100000">
                                          <p:val>
                                            <p:strVal val="#ppt_w"/>
                                          </p:val>
                                        </p:tav>
                                      </p:tavLst>
                                    </p:anim>
                                    <p:anim calcmode="lin" valueType="num">
                                      <p:cBhvr additive="repl">
                                        <p:cTn id="8" dur="1000" fill="hold"/>
                                        <p:tgtEl>
                                          <p:spTgt spid="202"/>
                                        </p:tgtEl>
                                        <p:attrNameLst>
                                          <p:attrName/>
                                        </p:attrNameLst>
                                      </p:cBhvr>
                                      <p:tavLst>
                                        <p:tav tm="0">
                                          <p:val>
                                            <p:boolVal val="0"/>
                                          </p:val>
                                        </p:tav>
                                        <p:tav tm="100000">
                                          <p:val>
                                            <p:strVal val="#ppt_h"/>
                                          </p:val>
                                        </p:tav>
                                      </p:tavLst>
                                    </p:anim>
                                    <p:anim calcmode="lin" valueType="num">
                                      <p:cBhvr additive="repl">
                                        <p:cTn id="9" dur="1000" fill="hold"/>
                                        <p:tgtEl>
                                          <p:spTgt spid="202"/>
                                        </p:tgtEl>
                                        <p:attrNameLst>
                                          <p:attrName/>
                                        </p:attrNameLst>
                                      </p:cBhvr>
                                      <p:tavLst>
                                        <p:tav tm="0">
                                          <p:val>
                                            <p:strVal val="90"/>
                                          </p:val>
                                        </p:tav>
                                        <p:tav tm="100000">
                                          <p:val>
                                            <p:strVal val="0"/>
                                          </p:val>
                                        </p:tav>
                                      </p:tavLst>
                                    </p:anim>
                                    <p:animEffect transition="in" filter="fade">
                                      <p:cBhvr additive="repl">
                                        <p:cTn id="10" dur="1000"/>
                                        <p:tgtEl>
                                          <p:spTgt spid="202"/>
                                        </p:tgtEl>
                                      </p:cBhvr>
                                    </p:animEffect>
                                  </p:childTnLst>
                                </p:cTn>
                              </p:par>
                              <p:par>
                                <p:cTn id="11" presetID="31" presetClass="entr" fill="hold" nodeType="withEffect">
                                  <p:stCondLst>
                                    <p:cond delay="0"/>
                                  </p:stCondLst>
                                  <p:childTnLst>
                                    <p:set>
                                      <p:cBhvr>
                                        <p:cTn id="12" dur="1" fill="hold">
                                          <p:stCondLst>
                                            <p:cond delay="0"/>
                                          </p:stCondLst>
                                        </p:cTn>
                                        <p:tgtEl>
                                          <p:spTgt spid="203"/>
                                        </p:tgtEl>
                                        <p:attrNameLst>
                                          <p:attrName>style.visibility</p:attrName>
                                        </p:attrNameLst>
                                      </p:cBhvr>
                                      <p:to>
                                        <p:strVal val="visible"/>
                                      </p:to>
                                    </p:set>
                                    <p:anim calcmode="lin" valueType="num">
                                      <p:cBhvr additive="repl">
                                        <p:cTn id="13" dur="1000" fill="hold"/>
                                        <p:tgtEl>
                                          <p:spTgt spid="203"/>
                                        </p:tgtEl>
                                        <p:attrNameLst>
                                          <p:attrName/>
                                        </p:attrNameLst>
                                      </p:cBhvr>
                                      <p:tavLst>
                                        <p:tav tm="0">
                                          <p:val>
                                            <p:boolVal val="0"/>
                                          </p:val>
                                        </p:tav>
                                        <p:tav tm="100000">
                                          <p:val>
                                            <p:strVal val="#ppt_w"/>
                                          </p:val>
                                        </p:tav>
                                      </p:tavLst>
                                    </p:anim>
                                    <p:anim calcmode="lin" valueType="num">
                                      <p:cBhvr additive="repl">
                                        <p:cTn id="14" dur="1000" fill="hold"/>
                                        <p:tgtEl>
                                          <p:spTgt spid="203"/>
                                        </p:tgtEl>
                                        <p:attrNameLst>
                                          <p:attrName/>
                                        </p:attrNameLst>
                                      </p:cBhvr>
                                      <p:tavLst>
                                        <p:tav tm="0">
                                          <p:val>
                                            <p:boolVal val="0"/>
                                          </p:val>
                                        </p:tav>
                                        <p:tav tm="100000">
                                          <p:val>
                                            <p:strVal val="#ppt_h"/>
                                          </p:val>
                                        </p:tav>
                                      </p:tavLst>
                                    </p:anim>
                                    <p:anim calcmode="lin" valueType="num">
                                      <p:cBhvr additive="repl">
                                        <p:cTn id="15" dur="1000" fill="hold"/>
                                        <p:tgtEl>
                                          <p:spTgt spid="203"/>
                                        </p:tgtEl>
                                        <p:attrNameLst>
                                          <p:attrName/>
                                        </p:attrNameLst>
                                      </p:cBhvr>
                                      <p:tavLst>
                                        <p:tav tm="0">
                                          <p:val>
                                            <p:strVal val="90"/>
                                          </p:val>
                                        </p:tav>
                                        <p:tav tm="100000">
                                          <p:val>
                                            <p:strVal val="0"/>
                                          </p:val>
                                        </p:tav>
                                      </p:tavLst>
                                    </p:anim>
                                    <p:animEffect transition="in" filter="fade">
                                      <p:cBhvr additive="repl">
                                        <p:cTn id="16" dur="1000"/>
                                        <p:tgtEl>
                                          <p:spTgt spid="203"/>
                                        </p:tgtEl>
                                      </p:cBhvr>
                                    </p:animEffect>
                                  </p:childTnLst>
                                </p:cTn>
                              </p:par>
                              <p:par>
                                <p:cTn id="17" presetID="31" presetClass="entr" fill="hold" nodeType="withEffect">
                                  <p:stCondLst>
                                    <p:cond delay="0"/>
                                  </p:stCondLst>
                                  <p:endCondLst>
                                    <p:cond delay="17000"/>
                                  </p:endCondLst>
                                  <p:childTnLst>
                                    <p:set>
                                      <p:cBhvr>
                                        <p:cTn id="18" dur="1" fill="hold">
                                          <p:stCondLst>
                                            <p:cond delay="0"/>
                                          </p:stCondLst>
                                        </p:cTn>
                                        <p:tgtEl>
                                          <p:spTgt spid="204"/>
                                        </p:tgtEl>
                                        <p:attrNameLst>
                                          <p:attrName>style.visibility</p:attrName>
                                        </p:attrNameLst>
                                      </p:cBhvr>
                                      <p:to>
                                        <p:strVal val="visible"/>
                                      </p:to>
                                    </p:set>
                                    <p:anim calcmode="lin" valueType="num">
                                      <p:cBhvr additive="repl">
                                        <p:cTn id="19" dur="1000" fill="hold"/>
                                        <p:tgtEl>
                                          <p:spTgt spid="204"/>
                                        </p:tgtEl>
                                        <p:attrNameLst>
                                          <p:attrName/>
                                        </p:attrNameLst>
                                      </p:cBhvr>
                                      <p:tavLst>
                                        <p:tav tm="0">
                                          <p:val>
                                            <p:boolVal val="0"/>
                                          </p:val>
                                        </p:tav>
                                        <p:tav tm="100000">
                                          <p:val>
                                            <p:strVal val="#ppt_w"/>
                                          </p:val>
                                        </p:tav>
                                      </p:tavLst>
                                    </p:anim>
                                    <p:anim calcmode="lin" valueType="num">
                                      <p:cBhvr additive="repl">
                                        <p:cTn id="20" dur="1000" fill="hold"/>
                                        <p:tgtEl>
                                          <p:spTgt spid="204"/>
                                        </p:tgtEl>
                                        <p:attrNameLst>
                                          <p:attrName/>
                                        </p:attrNameLst>
                                      </p:cBhvr>
                                      <p:tavLst>
                                        <p:tav tm="0">
                                          <p:val>
                                            <p:boolVal val="0"/>
                                          </p:val>
                                        </p:tav>
                                        <p:tav tm="100000">
                                          <p:val>
                                            <p:strVal val="#ppt_h"/>
                                          </p:val>
                                        </p:tav>
                                      </p:tavLst>
                                    </p:anim>
                                    <p:anim calcmode="lin" valueType="num">
                                      <p:cBhvr additive="repl">
                                        <p:cTn id="21" dur="1000" fill="hold"/>
                                        <p:tgtEl>
                                          <p:spTgt spid="204"/>
                                        </p:tgtEl>
                                        <p:attrNameLst>
                                          <p:attrName/>
                                        </p:attrNameLst>
                                      </p:cBhvr>
                                      <p:tavLst>
                                        <p:tav tm="0">
                                          <p:val>
                                            <p:strVal val="90"/>
                                          </p:val>
                                        </p:tav>
                                        <p:tav tm="100000">
                                          <p:val>
                                            <p:strVal val="0"/>
                                          </p:val>
                                        </p:tav>
                                      </p:tavLst>
                                    </p:anim>
                                    <p:animEffect transition="in" filter="fade">
                                      <p:cBhvr additive="repl">
                                        <p:cTn id="22" dur="1000"/>
                                        <p:tgtEl>
                                          <p:spTgt spid="204"/>
                                        </p:tgtEl>
                                      </p:cBhvr>
                                    </p:animEffect>
                                  </p:childTnLst>
                                </p:cTn>
                              </p:par>
                              <p:par>
                                <p:cTn id="23" presetID="31" presetClass="entr" fill="hold" nodeType="withEffect">
                                  <p:stCondLst>
                                    <p:cond delay="0"/>
                                  </p:stCondLst>
                                  <p:childTnLst>
                                    <p:set>
                                      <p:cBhvr>
                                        <p:cTn id="24" dur="1" fill="hold">
                                          <p:stCondLst>
                                            <p:cond delay="0"/>
                                          </p:stCondLst>
                                        </p:cTn>
                                        <p:tgtEl>
                                          <p:spTgt spid="205"/>
                                        </p:tgtEl>
                                        <p:attrNameLst>
                                          <p:attrName>style.visibility</p:attrName>
                                        </p:attrNameLst>
                                      </p:cBhvr>
                                      <p:to>
                                        <p:strVal val="visible"/>
                                      </p:to>
                                    </p:set>
                                    <p:anim calcmode="lin" valueType="num">
                                      <p:cBhvr additive="repl">
                                        <p:cTn id="25" dur="1000" fill="hold"/>
                                        <p:tgtEl>
                                          <p:spTgt spid="205"/>
                                        </p:tgtEl>
                                        <p:attrNameLst>
                                          <p:attrName/>
                                        </p:attrNameLst>
                                      </p:cBhvr>
                                      <p:tavLst>
                                        <p:tav tm="0">
                                          <p:val>
                                            <p:boolVal val="0"/>
                                          </p:val>
                                        </p:tav>
                                        <p:tav tm="100000">
                                          <p:val>
                                            <p:strVal val="#ppt_w"/>
                                          </p:val>
                                        </p:tav>
                                      </p:tavLst>
                                    </p:anim>
                                    <p:anim calcmode="lin" valueType="num">
                                      <p:cBhvr additive="repl">
                                        <p:cTn id="26" dur="1000" fill="hold"/>
                                        <p:tgtEl>
                                          <p:spTgt spid="205"/>
                                        </p:tgtEl>
                                        <p:attrNameLst>
                                          <p:attrName/>
                                        </p:attrNameLst>
                                      </p:cBhvr>
                                      <p:tavLst>
                                        <p:tav tm="0">
                                          <p:val>
                                            <p:boolVal val="0"/>
                                          </p:val>
                                        </p:tav>
                                        <p:tav tm="100000">
                                          <p:val>
                                            <p:strVal val="#ppt_h"/>
                                          </p:val>
                                        </p:tav>
                                      </p:tavLst>
                                    </p:anim>
                                    <p:anim calcmode="lin" valueType="num">
                                      <p:cBhvr additive="repl">
                                        <p:cTn id="27" dur="1000" fill="hold"/>
                                        <p:tgtEl>
                                          <p:spTgt spid="205"/>
                                        </p:tgtEl>
                                        <p:attrNameLst>
                                          <p:attrName/>
                                        </p:attrNameLst>
                                      </p:cBhvr>
                                      <p:tavLst>
                                        <p:tav tm="0">
                                          <p:val>
                                            <p:strVal val="90"/>
                                          </p:val>
                                        </p:tav>
                                        <p:tav tm="100000">
                                          <p:val>
                                            <p:strVal val="0"/>
                                          </p:val>
                                        </p:tav>
                                      </p:tavLst>
                                    </p:anim>
                                    <p:animEffect transition="in" filter="fade">
                                      <p:cBhvr additive="repl">
                                        <p:cTn id="28" dur="1000"/>
                                        <p:tgtEl>
                                          <p:spTgt spid="205"/>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fill="hold" nodeType="clickEffect">
                                  <p:stCondLst>
                                    <p:cond delay="0"/>
                                  </p:stCondLst>
                                  <p:childTnLst>
                                    <p:set>
                                      <p:cBhvr>
                                        <p:cTn id="32" dur="1" fill="hold">
                                          <p:stCondLst>
                                            <p:cond delay="0"/>
                                          </p:stCondLst>
                                        </p:cTn>
                                        <p:tgtEl>
                                          <p:spTgt spid="206"/>
                                        </p:tgtEl>
                                        <p:attrNameLst>
                                          <p:attrName>style.visibility</p:attrName>
                                        </p:attrNameLst>
                                      </p:cBhvr>
                                      <p:to>
                                        <p:strVal val="visible"/>
                                      </p:to>
                                    </p:set>
                                    <p:anim calcmode="lin" valueType="num">
                                      <p:cBhvr additive="repl">
                                        <p:cTn id="33" dur="1000" fill="hold"/>
                                        <p:tgtEl>
                                          <p:spTgt spid="206"/>
                                        </p:tgtEl>
                                        <p:attrNameLst>
                                          <p:attrName/>
                                        </p:attrNameLst>
                                      </p:cBhvr>
                                      <p:tavLst>
                                        <p:tav tm="0">
                                          <p:val>
                                            <p:boolVal val="0"/>
                                          </p:val>
                                        </p:tav>
                                        <p:tav tm="100000">
                                          <p:val>
                                            <p:strVal val="#ppt_w"/>
                                          </p:val>
                                        </p:tav>
                                      </p:tavLst>
                                    </p:anim>
                                    <p:anim calcmode="lin" valueType="num">
                                      <p:cBhvr additive="repl">
                                        <p:cTn id="34" dur="1000" fill="hold"/>
                                        <p:tgtEl>
                                          <p:spTgt spid="206"/>
                                        </p:tgtEl>
                                        <p:attrNameLst>
                                          <p:attrName/>
                                        </p:attrNameLst>
                                      </p:cBhvr>
                                      <p:tavLst>
                                        <p:tav tm="0">
                                          <p:val>
                                            <p:boolVal val="0"/>
                                          </p:val>
                                        </p:tav>
                                        <p:tav tm="100000">
                                          <p:val>
                                            <p:strVal val="#ppt_h"/>
                                          </p:val>
                                        </p:tav>
                                      </p:tavLst>
                                    </p:anim>
                                    <p:anim calcmode="lin" valueType="num">
                                      <p:cBhvr additive="repl">
                                        <p:cTn id="35" dur="1000" fill="hold"/>
                                        <p:tgtEl>
                                          <p:spTgt spid="206"/>
                                        </p:tgtEl>
                                        <p:attrNameLst>
                                          <p:attrName/>
                                        </p:attrNameLst>
                                      </p:cBhvr>
                                      <p:tavLst>
                                        <p:tav tm="0">
                                          <p:val>
                                            <p:strVal val="90"/>
                                          </p:val>
                                        </p:tav>
                                        <p:tav tm="100000">
                                          <p:val>
                                            <p:strVal val="0"/>
                                          </p:val>
                                        </p:tav>
                                      </p:tavLst>
                                    </p:anim>
                                    <p:animEffect transition="in" filter="fade">
                                      <p:cBhvr additive="repl">
                                        <p:cTn id="36" dur="10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TextShape 1"/>
          <p:cNvSpPr txBox="1"/>
          <p:nvPr/>
        </p:nvSpPr>
        <p:spPr>
          <a:xfrm>
            <a:off x="571680" y="1273680"/>
            <a:ext cx="8049600" cy="4430160"/>
          </a:xfrm>
          <a:prstGeom prst="rect">
            <a:avLst/>
          </a:prstGeom>
          <a:noFill/>
          <a:ln>
            <a:noFill/>
          </a:ln>
        </p:spPr>
        <p:txBody>
          <a:bodyPr anchor="ctr"/>
          <a:lstStyle/>
          <a:p>
            <a:pPr algn="ctr">
              <a:lnSpc>
                <a:spcPct val="100000"/>
              </a:lnSpc>
            </a:pPr>
            <a:r>
              <a:rPr lang="en-US" sz="6000" b="1" strike="noStrike" spc="-1">
                <a:solidFill>
                  <a:srgbClr val="FFFFFF"/>
                </a:solidFill>
                <a:uFill>
                  <a:solidFill>
                    <a:srgbClr val="FFFFFF"/>
                  </a:solidFill>
                </a:uFill>
                <a:latin typeface="Calibri"/>
              </a:rPr>
              <a:t>The 10.18 million Pantawid Pamilya Children:  We want to keep them  healthy and keep them in school;</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9" name="CustomShape 1"/>
          <p:cNvSpPr/>
          <p:nvPr/>
        </p:nvSpPr>
        <p:spPr>
          <a:xfrm>
            <a:off x="383400" y="152280"/>
            <a:ext cx="8457840" cy="761760"/>
          </a:xfrm>
          <a:prstGeom prst="rect">
            <a:avLst/>
          </a:prstGeom>
          <a:noFill/>
          <a:ln>
            <a:noFill/>
          </a:ln>
        </p:spPr>
        <p:style>
          <a:lnRef idx="0">
            <a:scrgbClr r="0" g="0" b="0"/>
          </a:lnRef>
          <a:fillRef idx="0">
            <a:scrgbClr r="0" g="0" b="0"/>
          </a:fillRef>
          <a:effectRef idx="0">
            <a:scrgbClr r="0" g="0" b="0"/>
          </a:effectRef>
          <a:fontRef idx="minor"/>
        </p:style>
        <p:txBody>
          <a:bodyPr anchor="ctr"/>
          <a:lstStyle/>
          <a:p>
            <a:pPr algn="ctr">
              <a:lnSpc>
                <a:spcPct val="100000"/>
              </a:lnSpc>
            </a:pPr>
            <a:r>
              <a:rPr lang="en-US" sz="2800" b="1" strike="noStrike" spc="-1">
                <a:solidFill>
                  <a:srgbClr val="000000"/>
                </a:solidFill>
                <a:uFill>
                  <a:solidFill>
                    <a:srgbClr val="FFFFFF"/>
                  </a:solidFill>
                </a:uFill>
                <a:latin typeface="Calibri"/>
              </a:rPr>
              <a:t>Children of Pantawid Pamilya partner beneficiaries, by Region and age bracket as of 23 March 2016</a:t>
            </a:r>
            <a:endParaRPr/>
          </a:p>
        </p:txBody>
      </p:sp>
      <p:pic>
        <p:nvPicPr>
          <p:cNvPr id="310" name="Picture 4"/>
          <p:cNvPicPr/>
          <p:nvPr/>
        </p:nvPicPr>
        <p:blipFill>
          <a:blip r:embed="rId3"/>
          <a:stretch/>
        </p:blipFill>
        <p:spPr>
          <a:xfrm>
            <a:off x="228600" y="990720"/>
            <a:ext cx="8610120" cy="5626800"/>
          </a:xfrm>
          <a:prstGeom prst="rect">
            <a:avLst/>
          </a:prstGeom>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1" name="CustomShape 1"/>
          <p:cNvSpPr/>
          <p:nvPr/>
        </p:nvSpPr>
        <p:spPr>
          <a:xfrm>
            <a:off x="728640" y="162720"/>
            <a:ext cx="8089200" cy="1142640"/>
          </a:xfrm>
          <a:prstGeom prst="rect">
            <a:avLst/>
          </a:prstGeom>
          <a:noFill/>
          <a:ln>
            <a:noFill/>
          </a:ln>
        </p:spPr>
        <p:style>
          <a:lnRef idx="0">
            <a:scrgbClr r="0" g="0" b="0"/>
          </a:lnRef>
          <a:fillRef idx="0">
            <a:scrgbClr r="0" g="0" b="0"/>
          </a:fillRef>
          <a:effectRef idx="0">
            <a:scrgbClr r="0" g="0" b="0"/>
          </a:effectRef>
          <a:fontRef idx="minor"/>
        </p:style>
        <p:txBody>
          <a:bodyPr anchor="ctr"/>
          <a:lstStyle/>
          <a:p>
            <a:pPr>
              <a:lnSpc>
                <a:spcPct val="100000"/>
              </a:lnSpc>
            </a:pPr>
            <a:r>
              <a:rPr lang="en-US" sz="5800" b="1" strike="noStrike" spc="-1">
                <a:solidFill>
                  <a:srgbClr val="000000"/>
                </a:solidFill>
                <a:uFill>
                  <a:solidFill>
                    <a:srgbClr val="FFFFFF"/>
                  </a:solidFill>
                </a:uFill>
                <a:latin typeface="Calibri"/>
              </a:rPr>
              <a:t>Distribution of Children Aged 0-18 by Level of Education</a:t>
            </a:r>
            <a:r>
              <a:rPr lang="en-US" sz="4000" b="1" strike="noStrike" spc="-1">
                <a:solidFill>
                  <a:srgbClr val="000000"/>
                </a:solidFill>
                <a:uFill>
                  <a:solidFill>
                    <a:srgbClr val="FFFFFF"/>
                  </a:solidFill>
                </a:uFill>
                <a:latin typeface="Calibri"/>
              </a:rPr>
              <a:t>  </a:t>
            </a:r>
            <a:r>
              <a:rPr lang="en-US" sz="5100" i="1" strike="noStrike" spc="-1">
                <a:solidFill>
                  <a:srgbClr val="000000"/>
                </a:solidFill>
                <a:uFill>
                  <a:solidFill>
                    <a:srgbClr val="FFFFFF"/>
                  </a:solidFill>
                </a:uFill>
                <a:latin typeface="Calibri"/>
              </a:rPr>
              <a:t>as of 23 March 2016</a:t>
            </a:r>
            <a:endParaRPr/>
          </a:p>
        </p:txBody>
      </p:sp>
      <p:pic>
        <p:nvPicPr>
          <p:cNvPr id="312" name="Picture 2"/>
          <p:cNvPicPr/>
          <p:nvPr/>
        </p:nvPicPr>
        <p:blipFill>
          <a:blip r:embed="rId2"/>
          <a:stretch/>
        </p:blipFill>
        <p:spPr>
          <a:xfrm>
            <a:off x="304920" y="2209680"/>
            <a:ext cx="8659080" cy="3962160"/>
          </a:xfrm>
          <a:prstGeom prst="rect">
            <a:avLst/>
          </a:prstGeom>
          <a:ln>
            <a:noFill/>
          </a:ln>
        </p:spPr>
      </p:pic>
      <p:pic>
        <p:nvPicPr>
          <p:cNvPr id="313" name="Picture 3"/>
          <p:cNvPicPr/>
          <p:nvPr/>
        </p:nvPicPr>
        <p:blipFill>
          <a:blip r:embed="rId3"/>
          <a:srcRect t="20336" b="27450"/>
          <a:stretch/>
        </p:blipFill>
        <p:spPr>
          <a:xfrm>
            <a:off x="1246320" y="3733920"/>
            <a:ext cx="1267920" cy="456840"/>
          </a:xfrm>
          <a:prstGeom prst="rect">
            <a:avLst/>
          </a:prstGeom>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TextShape 1"/>
          <p:cNvSpPr txBox="1"/>
          <p:nvPr/>
        </p:nvSpPr>
        <p:spPr>
          <a:xfrm>
            <a:off x="457200" y="274680"/>
            <a:ext cx="8229240" cy="1142640"/>
          </a:xfrm>
          <a:prstGeom prst="rect">
            <a:avLst/>
          </a:prstGeom>
          <a:noFill/>
          <a:ln>
            <a:noFill/>
          </a:ln>
        </p:spPr>
        <p:txBody>
          <a:bodyPr anchor="ctr"/>
          <a:lstStyle/>
          <a:p>
            <a:pPr>
              <a:lnSpc>
                <a:spcPct val="100000"/>
              </a:lnSpc>
            </a:pPr>
            <a:r>
              <a:rPr lang="en-US" sz="4400" b="1" strike="noStrike" spc="-1">
                <a:solidFill>
                  <a:srgbClr val="FFFFFF"/>
                </a:solidFill>
                <a:uFill>
                  <a:solidFill>
                    <a:srgbClr val="FFFFFF"/>
                  </a:solidFill>
                </a:uFill>
                <a:latin typeface="Cambria"/>
              </a:rPr>
              <a:t>Compliance Rates </a:t>
            </a:r>
            <a:r>
              <a:rPr lang="en-US" sz="4400" strike="noStrike" spc="-1">
                <a:solidFill>
                  <a:srgbClr val="FFFFFF"/>
                </a:solidFill>
                <a:uFill>
                  <a:solidFill>
                    <a:srgbClr val="FFFFFF"/>
                  </a:solidFill>
                </a:uFill>
                <a:latin typeface="Cambria"/>
              </a:rPr>
              <a:t>
</a:t>
            </a:r>
            <a:r>
              <a:rPr lang="en-US" sz="2400" b="1" strike="noStrike" spc="-1">
                <a:solidFill>
                  <a:srgbClr val="FFFFFF"/>
                </a:solidFill>
                <a:uFill>
                  <a:solidFill>
                    <a:srgbClr val="FFFFFF"/>
                  </a:solidFill>
                </a:uFill>
                <a:latin typeface="Cambria"/>
              </a:rPr>
              <a:t>Period Covered: January  to December 2015</a:t>
            </a:r>
            <a:endParaRPr/>
          </a:p>
        </p:txBody>
      </p:sp>
      <p:graphicFrame>
        <p:nvGraphicFramePr>
          <p:cNvPr id="315" name="Table 2"/>
          <p:cNvGraphicFramePr/>
          <p:nvPr/>
        </p:nvGraphicFramePr>
        <p:xfrm>
          <a:off x="609480" y="1752480"/>
          <a:ext cx="8152920" cy="4190760"/>
        </p:xfrm>
        <a:graphic>
          <a:graphicData uri="http://schemas.openxmlformats.org/drawingml/2006/table">
            <a:tbl>
              <a:tblPr/>
              <a:tblGrid>
                <a:gridCol w="5722920"/>
                <a:gridCol w="2430000"/>
              </a:tblGrid>
              <a:tr h="598680">
                <a:tc>
                  <a:txBody>
                    <a:bodyPr/>
                    <a:lstStyle/>
                    <a:p>
                      <a:pPr algn="ctr">
                        <a:lnSpc>
                          <a:spcPct val="100000"/>
                        </a:lnSpc>
                      </a:pPr>
                      <a:r>
                        <a:rPr lang="en-US" sz="2400" b="1" strike="noStrike" spc="-1">
                          <a:solidFill>
                            <a:srgbClr val="000000"/>
                          </a:solidFill>
                          <a:uFill>
                            <a:solidFill>
                              <a:srgbClr val="FFFFFF"/>
                            </a:solidFill>
                          </a:uFill>
                          <a:latin typeface="Cambria"/>
                        </a:rPr>
                        <a:t>CONDITIONALITY</a:t>
                      </a:r>
                      <a:endParaRPr/>
                    </a:p>
                  </a:txBody>
                  <a:tcPr marL="9360" marR="9360">
                    <a:solidFill>
                      <a:srgbClr val="729FCF"/>
                    </a:solidFill>
                  </a:tcPr>
                </a:tc>
                <a:tc>
                  <a:txBody>
                    <a:bodyPr/>
                    <a:lstStyle/>
                    <a:p>
                      <a:pPr algn="ctr">
                        <a:lnSpc>
                          <a:spcPct val="100000"/>
                        </a:lnSpc>
                      </a:pPr>
                      <a:r>
                        <a:rPr lang="en-US" sz="2400" b="1" strike="noStrike" spc="-1">
                          <a:solidFill>
                            <a:srgbClr val="000000"/>
                          </a:solidFill>
                          <a:uFill>
                            <a:solidFill>
                              <a:srgbClr val="FFFFFF"/>
                            </a:solidFill>
                          </a:uFill>
                          <a:latin typeface="Cambria"/>
                        </a:rPr>
                        <a:t>RATE</a:t>
                      </a:r>
                      <a:endParaRPr/>
                    </a:p>
                  </a:txBody>
                  <a:tcPr marL="9360" marR="9360">
                    <a:solidFill>
                      <a:srgbClr val="729FCF"/>
                    </a:solidFill>
                  </a:tcPr>
                </a:tc>
              </a:tr>
              <a:tr h="598680">
                <a:tc>
                  <a:txBody>
                    <a:bodyPr/>
                    <a:lstStyle/>
                    <a:p>
                      <a:pPr>
                        <a:lnSpc>
                          <a:spcPct val="100000"/>
                        </a:lnSpc>
                      </a:pPr>
                      <a:r>
                        <a:rPr lang="en-US" sz="2400" b="1" strike="noStrike" spc="-1">
                          <a:solidFill>
                            <a:srgbClr val="000000"/>
                          </a:solidFill>
                          <a:uFill>
                            <a:solidFill>
                              <a:srgbClr val="FFFFFF"/>
                            </a:solidFill>
                          </a:uFill>
                          <a:latin typeface="Cambria"/>
                        </a:rPr>
                        <a:t>  Health Center Visits</a:t>
                      </a:r>
                      <a:endParaRPr/>
                    </a:p>
                  </a:txBody>
                  <a:tcPr marL="9360" marR="9360">
                    <a:solidFill>
                      <a:srgbClr val="729FCF"/>
                    </a:solidFill>
                  </a:tcPr>
                </a:tc>
                <a:tc>
                  <a:txBody>
                    <a:bodyPr/>
                    <a:lstStyle/>
                    <a:p>
                      <a:pPr algn="ctr">
                        <a:lnSpc>
                          <a:spcPct val="100000"/>
                        </a:lnSpc>
                      </a:pPr>
                      <a:r>
                        <a:rPr lang="en-US" sz="2400" b="1" strike="noStrike" spc="-1">
                          <a:solidFill>
                            <a:srgbClr val="000000"/>
                          </a:solidFill>
                          <a:uFill>
                            <a:solidFill>
                              <a:srgbClr val="FFFFFF"/>
                            </a:solidFill>
                          </a:uFill>
                          <a:latin typeface="Cambria"/>
                        </a:rPr>
                        <a:t>95.46%</a:t>
                      </a:r>
                      <a:endParaRPr/>
                    </a:p>
                  </a:txBody>
                  <a:tcPr marL="9360" marR="9360">
                    <a:solidFill>
                      <a:srgbClr val="729FCF"/>
                    </a:solidFill>
                  </a:tcPr>
                </a:tc>
              </a:tr>
              <a:tr h="598680">
                <a:tc>
                  <a:txBody>
                    <a:bodyPr/>
                    <a:lstStyle/>
                    <a:p>
                      <a:pPr>
                        <a:lnSpc>
                          <a:spcPct val="100000"/>
                        </a:lnSpc>
                      </a:pPr>
                      <a:r>
                        <a:rPr lang="en-US" sz="2400" b="1" strike="noStrike" spc="-1">
                          <a:solidFill>
                            <a:srgbClr val="000000"/>
                          </a:solidFill>
                          <a:uFill>
                            <a:solidFill>
                              <a:srgbClr val="FFFFFF"/>
                            </a:solidFill>
                          </a:uFill>
                          <a:latin typeface="Cambria"/>
                        </a:rPr>
                        <a:t>  Deworming</a:t>
                      </a:r>
                      <a:endParaRPr/>
                    </a:p>
                  </a:txBody>
                  <a:tcPr marL="9360" marR="9360">
                    <a:solidFill>
                      <a:srgbClr val="729FCF"/>
                    </a:solidFill>
                  </a:tcPr>
                </a:tc>
                <a:tc>
                  <a:txBody>
                    <a:bodyPr/>
                    <a:lstStyle/>
                    <a:p>
                      <a:pPr algn="ctr">
                        <a:lnSpc>
                          <a:spcPct val="100000"/>
                        </a:lnSpc>
                      </a:pPr>
                      <a:r>
                        <a:rPr lang="en-US" sz="2400" b="1" strike="noStrike" spc="-1">
                          <a:solidFill>
                            <a:srgbClr val="000000"/>
                          </a:solidFill>
                          <a:uFill>
                            <a:solidFill>
                              <a:srgbClr val="FFFFFF"/>
                            </a:solidFill>
                          </a:uFill>
                          <a:latin typeface="Cambria"/>
                        </a:rPr>
                        <a:t>99.20%</a:t>
                      </a:r>
                      <a:endParaRPr/>
                    </a:p>
                  </a:txBody>
                  <a:tcPr marL="9360" marR="9360">
                    <a:solidFill>
                      <a:srgbClr val="729FCF"/>
                    </a:solidFill>
                  </a:tcPr>
                </a:tc>
              </a:tr>
              <a:tr h="598680">
                <a:tc>
                  <a:txBody>
                    <a:bodyPr/>
                    <a:lstStyle/>
                    <a:p>
                      <a:pPr>
                        <a:lnSpc>
                          <a:spcPct val="100000"/>
                        </a:lnSpc>
                      </a:pPr>
                      <a:r>
                        <a:rPr lang="en-US" sz="2400" b="1" strike="noStrike" spc="-1">
                          <a:solidFill>
                            <a:srgbClr val="000000"/>
                          </a:solidFill>
                          <a:uFill>
                            <a:solidFill>
                              <a:srgbClr val="FFFFFF"/>
                            </a:solidFill>
                          </a:uFill>
                          <a:latin typeface="Cambria"/>
                        </a:rPr>
                        <a:t>  Day Care</a:t>
                      </a:r>
                      <a:endParaRPr/>
                    </a:p>
                  </a:txBody>
                  <a:tcPr marL="9360" marR="9360">
                    <a:solidFill>
                      <a:srgbClr val="729FCF"/>
                    </a:solidFill>
                  </a:tcPr>
                </a:tc>
                <a:tc>
                  <a:txBody>
                    <a:bodyPr/>
                    <a:lstStyle/>
                    <a:p>
                      <a:pPr algn="ctr">
                        <a:lnSpc>
                          <a:spcPct val="100000"/>
                        </a:lnSpc>
                      </a:pPr>
                      <a:r>
                        <a:rPr lang="en-US" sz="2400" b="1" strike="noStrike" spc="-1">
                          <a:solidFill>
                            <a:srgbClr val="000000"/>
                          </a:solidFill>
                          <a:uFill>
                            <a:solidFill>
                              <a:srgbClr val="FFFFFF"/>
                            </a:solidFill>
                          </a:uFill>
                          <a:latin typeface="Cambria"/>
                        </a:rPr>
                        <a:t>94.83%</a:t>
                      </a:r>
                      <a:endParaRPr/>
                    </a:p>
                  </a:txBody>
                  <a:tcPr marL="9360" marR="9360">
                    <a:solidFill>
                      <a:srgbClr val="729FCF"/>
                    </a:solidFill>
                  </a:tcPr>
                </a:tc>
              </a:tr>
              <a:tr h="598680">
                <a:tc>
                  <a:txBody>
                    <a:bodyPr/>
                    <a:lstStyle/>
                    <a:p>
                      <a:pPr>
                        <a:lnSpc>
                          <a:spcPct val="100000"/>
                        </a:lnSpc>
                      </a:pPr>
                      <a:r>
                        <a:rPr lang="en-US" sz="2400" b="1" strike="noStrike" spc="-1">
                          <a:solidFill>
                            <a:srgbClr val="000000"/>
                          </a:solidFill>
                          <a:uFill>
                            <a:solidFill>
                              <a:srgbClr val="FFFFFF"/>
                            </a:solidFill>
                          </a:uFill>
                          <a:latin typeface="Cambria"/>
                        </a:rPr>
                        <a:t>  Elementary</a:t>
                      </a:r>
                      <a:endParaRPr/>
                    </a:p>
                  </a:txBody>
                  <a:tcPr marL="9360" marR="9360">
                    <a:solidFill>
                      <a:srgbClr val="729FCF"/>
                    </a:solidFill>
                  </a:tcPr>
                </a:tc>
                <a:tc>
                  <a:txBody>
                    <a:bodyPr/>
                    <a:lstStyle/>
                    <a:p>
                      <a:pPr algn="ctr">
                        <a:lnSpc>
                          <a:spcPct val="100000"/>
                        </a:lnSpc>
                      </a:pPr>
                      <a:r>
                        <a:rPr lang="en-US" sz="2400" b="1" strike="noStrike" spc="-1">
                          <a:solidFill>
                            <a:srgbClr val="000000"/>
                          </a:solidFill>
                          <a:uFill>
                            <a:solidFill>
                              <a:srgbClr val="FFFFFF"/>
                            </a:solidFill>
                          </a:uFill>
                          <a:latin typeface="Cambria"/>
                        </a:rPr>
                        <a:t>97.16%</a:t>
                      </a:r>
                      <a:endParaRPr/>
                    </a:p>
                  </a:txBody>
                  <a:tcPr marL="9360" marR="9360">
                    <a:solidFill>
                      <a:srgbClr val="729FCF"/>
                    </a:solidFill>
                  </a:tcPr>
                </a:tc>
              </a:tr>
              <a:tr h="598680">
                <a:tc>
                  <a:txBody>
                    <a:bodyPr/>
                    <a:lstStyle/>
                    <a:p>
                      <a:pPr>
                        <a:lnSpc>
                          <a:spcPct val="100000"/>
                        </a:lnSpc>
                      </a:pPr>
                      <a:r>
                        <a:rPr lang="en-US" sz="2400" b="1" strike="noStrike" spc="-1">
                          <a:solidFill>
                            <a:srgbClr val="000000"/>
                          </a:solidFill>
                          <a:uFill>
                            <a:solidFill>
                              <a:srgbClr val="FFFFFF"/>
                            </a:solidFill>
                          </a:uFill>
                          <a:latin typeface="Cambria"/>
                        </a:rPr>
                        <a:t>  High School</a:t>
                      </a:r>
                      <a:endParaRPr/>
                    </a:p>
                  </a:txBody>
                  <a:tcPr marL="9360" marR="9360">
                    <a:solidFill>
                      <a:srgbClr val="729FCF"/>
                    </a:solidFill>
                  </a:tcPr>
                </a:tc>
                <a:tc>
                  <a:txBody>
                    <a:bodyPr/>
                    <a:lstStyle/>
                    <a:p>
                      <a:pPr algn="ctr">
                        <a:lnSpc>
                          <a:spcPct val="100000"/>
                        </a:lnSpc>
                      </a:pPr>
                      <a:r>
                        <a:rPr lang="en-US" sz="2400" b="1" strike="noStrike" spc="-1">
                          <a:solidFill>
                            <a:srgbClr val="000000"/>
                          </a:solidFill>
                          <a:uFill>
                            <a:solidFill>
                              <a:srgbClr val="FFFFFF"/>
                            </a:solidFill>
                          </a:uFill>
                          <a:latin typeface="Cambria"/>
                        </a:rPr>
                        <a:t>94.02%</a:t>
                      </a:r>
                      <a:endParaRPr/>
                    </a:p>
                  </a:txBody>
                  <a:tcPr marL="9360" marR="9360">
                    <a:solidFill>
                      <a:srgbClr val="729FCF"/>
                    </a:solidFill>
                  </a:tcPr>
                </a:tc>
              </a:tr>
              <a:tr h="598680">
                <a:tc>
                  <a:txBody>
                    <a:bodyPr/>
                    <a:lstStyle/>
                    <a:p>
                      <a:pPr>
                        <a:lnSpc>
                          <a:spcPct val="100000"/>
                        </a:lnSpc>
                      </a:pPr>
                      <a:r>
                        <a:rPr lang="en-US" sz="2400" b="1" strike="noStrike" spc="-1">
                          <a:solidFill>
                            <a:srgbClr val="000000"/>
                          </a:solidFill>
                          <a:uFill>
                            <a:solidFill>
                              <a:srgbClr val="FFFFFF"/>
                            </a:solidFill>
                          </a:uFill>
                          <a:latin typeface="Cambria"/>
                        </a:rPr>
                        <a:t>  Family Development Sessions</a:t>
                      </a:r>
                      <a:endParaRPr/>
                    </a:p>
                  </a:txBody>
                  <a:tcPr marL="9360" marR="9360">
                    <a:solidFill>
                      <a:srgbClr val="729FCF"/>
                    </a:solidFill>
                  </a:tcPr>
                </a:tc>
                <a:tc>
                  <a:txBody>
                    <a:bodyPr/>
                    <a:lstStyle/>
                    <a:p>
                      <a:pPr algn="ctr">
                        <a:lnSpc>
                          <a:spcPct val="100000"/>
                        </a:lnSpc>
                      </a:pPr>
                      <a:r>
                        <a:rPr lang="en-US" sz="2400" b="1" strike="noStrike" spc="-1">
                          <a:solidFill>
                            <a:srgbClr val="000000"/>
                          </a:solidFill>
                          <a:uFill>
                            <a:solidFill>
                              <a:srgbClr val="FFFFFF"/>
                            </a:solidFill>
                          </a:uFill>
                          <a:latin typeface="Cambria"/>
                        </a:rPr>
                        <a:t>95.31%</a:t>
                      </a:r>
                      <a:endParaRPr/>
                    </a:p>
                  </a:txBody>
                  <a:tcPr marL="9360" marR="9360">
                    <a:solidFill>
                      <a:srgbClr val="729FCF"/>
                    </a:solidFill>
                  </a:tcPr>
                </a:tc>
              </a:tr>
            </a:tbl>
          </a:graphicData>
        </a:graphic>
      </p:graphicFrame>
      <p:sp>
        <p:nvSpPr>
          <p:cNvPr id="316" name="TextShape 3"/>
          <p:cNvSpPr txBox="1"/>
          <p:nvPr/>
        </p:nvSpPr>
        <p:spPr>
          <a:xfrm>
            <a:off x="6553080" y="6356520"/>
            <a:ext cx="2133360" cy="364680"/>
          </a:xfrm>
          <a:prstGeom prst="rect">
            <a:avLst/>
          </a:prstGeom>
          <a:noFill/>
          <a:ln>
            <a:noFill/>
          </a:ln>
        </p:spPr>
        <p:txBody>
          <a:bodyPr anchor="ctr"/>
          <a:lstStyle/>
          <a:p>
            <a:pPr algn="r">
              <a:lnSpc>
                <a:spcPct val="100000"/>
              </a:lnSpc>
            </a:pPr>
            <a:fld id="{F83D23B5-B632-475B-BBEA-FF70EC7FEEEE}" type="slidenum">
              <a:rPr lang="en-US" sz="1200" strike="noStrike" spc="-1">
                <a:solidFill>
                  <a:srgbClr val="FFFFFF"/>
                </a:solidFill>
                <a:uFill>
                  <a:solidFill>
                    <a:srgbClr val="FFFFFF"/>
                  </a:solidFill>
                </a:uFill>
                <a:latin typeface="Calibri"/>
              </a:rPr>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 name="TextShape 1"/>
          <p:cNvSpPr txBox="1"/>
          <p:nvPr/>
        </p:nvSpPr>
        <p:spPr>
          <a:xfrm>
            <a:off x="457200" y="2590920"/>
            <a:ext cx="8229240" cy="1142640"/>
          </a:xfrm>
          <a:prstGeom prst="rect">
            <a:avLst/>
          </a:prstGeom>
          <a:noFill/>
          <a:ln>
            <a:noFill/>
          </a:ln>
        </p:spPr>
        <p:txBody>
          <a:bodyPr anchor="ctr"/>
          <a:lstStyle/>
          <a:p>
            <a:pPr algn="ctr">
              <a:lnSpc>
                <a:spcPct val="100000"/>
              </a:lnSpc>
            </a:pPr>
            <a:r>
              <a:rPr lang="en-US" sz="4400" strike="noStrike" spc="-1">
                <a:solidFill>
                  <a:srgbClr val="000000"/>
                </a:solidFill>
                <a:uFill>
                  <a:solidFill>
                    <a:srgbClr val="FFFFFF"/>
                  </a:solidFill>
                </a:uFill>
                <a:latin typeface="Cambria"/>
              </a:rPr>
              <a:t>Compliance Trends (2010-2015)</a:t>
            </a:r>
            <a:endParaRPr/>
          </a:p>
        </p:txBody>
      </p:sp>
      <p:sp>
        <p:nvSpPr>
          <p:cNvPr id="318" name="TextShape 2"/>
          <p:cNvSpPr txBox="1"/>
          <p:nvPr/>
        </p:nvSpPr>
        <p:spPr>
          <a:xfrm>
            <a:off x="6553080" y="6356520"/>
            <a:ext cx="2133360" cy="364680"/>
          </a:xfrm>
          <a:prstGeom prst="rect">
            <a:avLst/>
          </a:prstGeom>
          <a:noFill/>
          <a:ln>
            <a:noFill/>
          </a:ln>
        </p:spPr>
        <p:txBody>
          <a:bodyPr anchor="ctr"/>
          <a:lstStyle/>
          <a:p>
            <a:pPr algn="r">
              <a:lnSpc>
                <a:spcPct val="100000"/>
              </a:lnSpc>
            </a:pPr>
            <a:fld id="{32119210-3E00-443F-945E-D65A0FC8956B}" type="slidenum">
              <a:rPr lang="en-US" sz="1200" strike="noStrike" spc="-1">
                <a:solidFill>
                  <a:srgbClr val="8B8B8B"/>
                </a:solidFill>
                <a:uFill>
                  <a:solidFill>
                    <a:srgbClr val="FFFFFF"/>
                  </a:solidFill>
                </a:uFill>
                <a:latin typeface="Calibri"/>
              </a:rPr>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9" name="TextShape 1"/>
          <p:cNvSpPr txBox="1"/>
          <p:nvPr/>
        </p:nvSpPr>
        <p:spPr>
          <a:xfrm>
            <a:off x="457200" y="274680"/>
            <a:ext cx="8229240" cy="1142640"/>
          </a:xfrm>
          <a:prstGeom prst="rect">
            <a:avLst/>
          </a:prstGeom>
          <a:noFill/>
          <a:ln>
            <a:noFill/>
          </a:ln>
        </p:spPr>
        <p:txBody>
          <a:bodyPr anchor="ctr"/>
          <a:lstStyle/>
          <a:p>
            <a:pPr algn="ctr">
              <a:lnSpc>
                <a:spcPct val="100000"/>
              </a:lnSpc>
            </a:pPr>
            <a:r>
              <a:rPr lang="en-US" sz="4400" strike="noStrike" spc="-1">
                <a:solidFill>
                  <a:srgbClr val="000000"/>
                </a:solidFill>
                <a:uFill>
                  <a:solidFill>
                    <a:srgbClr val="FFFFFF"/>
                  </a:solidFill>
                </a:uFill>
                <a:latin typeface="Calibri"/>
              </a:rPr>
              <a:t>Education Compliance 2010-2012</a:t>
            </a:r>
            <a:endParaRPr/>
          </a:p>
        </p:txBody>
      </p:sp>
      <p:graphicFrame>
        <p:nvGraphicFramePr>
          <p:cNvPr id="320" name="Chart 3"/>
          <p:cNvGraphicFramePr/>
          <p:nvPr/>
        </p:nvGraphicFramePr>
        <p:xfrm>
          <a:off x="152280" y="1195920"/>
          <a:ext cx="8838720" cy="52045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1" name="TextShape 1"/>
          <p:cNvSpPr txBox="1"/>
          <p:nvPr/>
        </p:nvSpPr>
        <p:spPr>
          <a:xfrm>
            <a:off x="457200" y="274680"/>
            <a:ext cx="8229240" cy="1142640"/>
          </a:xfrm>
          <a:prstGeom prst="rect">
            <a:avLst/>
          </a:prstGeom>
          <a:noFill/>
          <a:ln>
            <a:noFill/>
          </a:ln>
        </p:spPr>
        <p:txBody>
          <a:bodyPr anchor="ctr"/>
          <a:lstStyle/>
          <a:p>
            <a:pPr algn="ctr">
              <a:lnSpc>
                <a:spcPct val="100000"/>
              </a:lnSpc>
            </a:pPr>
            <a:r>
              <a:rPr lang="en-US" sz="4400" strike="noStrike" spc="-1">
                <a:solidFill>
                  <a:srgbClr val="000000"/>
                </a:solidFill>
                <a:uFill>
                  <a:solidFill>
                    <a:srgbClr val="FFFFFF"/>
                  </a:solidFill>
                </a:uFill>
                <a:latin typeface="Calibri"/>
              </a:rPr>
              <a:t>Education Compliance 2013-2015</a:t>
            </a:r>
            <a:endParaRPr/>
          </a:p>
        </p:txBody>
      </p:sp>
      <p:graphicFrame>
        <p:nvGraphicFramePr>
          <p:cNvPr id="322" name="Chart 3"/>
          <p:cNvGraphicFramePr/>
          <p:nvPr/>
        </p:nvGraphicFramePr>
        <p:xfrm>
          <a:off x="152280" y="1219320"/>
          <a:ext cx="8838720" cy="54097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3" name="TextShape 1"/>
          <p:cNvSpPr txBox="1"/>
          <p:nvPr/>
        </p:nvSpPr>
        <p:spPr>
          <a:xfrm>
            <a:off x="457200" y="274680"/>
            <a:ext cx="8229240" cy="1142640"/>
          </a:xfrm>
          <a:prstGeom prst="rect">
            <a:avLst/>
          </a:prstGeom>
          <a:noFill/>
          <a:ln>
            <a:noFill/>
          </a:ln>
        </p:spPr>
        <p:txBody>
          <a:bodyPr anchor="ctr"/>
          <a:lstStyle/>
          <a:p>
            <a:pPr algn="ctr">
              <a:lnSpc>
                <a:spcPct val="100000"/>
              </a:lnSpc>
            </a:pPr>
            <a:r>
              <a:rPr lang="en-US" sz="4400" strike="noStrike" spc="-1">
                <a:solidFill>
                  <a:srgbClr val="000000"/>
                </a:solidFill>
                <a:uFill>
                  <a:solidFill>
                    <a:srgbClr val="FFFFFF"/>
                  </a:solidFill>
                </a:uFill>
                <a:latin typeface="Calibri"/>
              </a:rPr>
              <a:t>Health Compliance 2010-2012</a:t>
            </a:r>
            <a:endParaRPr/>
          </a:p>
        </p:txBody>
      </p:sp>
      <p:graphicFrame>
        <p:nvGraphicFramePr>
          <p:cNvPr id="324" name="Chart 3"/>
          <p:cNvGraphicFramePr/>
          <p:nvPr/>
        </p:nvGraphicFramePr>
        <p:xfrm>
          <a:off x="152280" y="1219320"/>
          <a:ext cx="8838720" cy="52574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5" name="TextShape 1"/>
          <p:cNvSpPr txBox="1"/>
          <p:nvPr/>
        </p:nvSpPr>
        <p:spPr>
          <a:xfrm>
            <a:off x="457200" y="274680"/>
            <a:ext cx="8229240" cy="1142640"/>
          </a:xfrm>
          <a:prstGeom prst="rect">
            <a:avLst/>
          </a:prstGeom>
          <a:noFill/>
          <a:ln>
            <a:noFill/>
          </a:ln>
        </p:spPr>
        <p:txBody>
          <a:bodyPr anchor="ctr"/>
          <a:lstStyle/>
          <a:p>
            <a:pPr algn="ctr">
              <a:lnSpc>
                <a:spcPct val="100000"/>
              </a:lnSpc>
            </a:pPr>
            <a:r>
              <a:rPr lang="en-US" sz="4400" strike="noStrike" spc="-1">
                <a:solidFill>
                  <a:srgbClr val="000000"/>
                </a:solidFill>
                <a:uFill>
                  <a:solidFill>
                    <a:srgbClr val="FFFFFF"/>
                  </a:solidFill>
                </a:uFill>
                <a:latin typeface="Calibri"/>
              </a:rPr>
              <a:t>Health Compliance 2013-2015</a:t>
            </a:r>
            <a:endParaRPr/>
          </a:p>
        </p:txBody>
      </p:sp>
      <p:graphicFrame>
        <p:nvGraphicFramePr>
          <p:cNvPr id="326" name="Chart 3"/>
          <p:cNvGraphicFramePr/>
          <p:nvPr/>
        </p:nvGraphicFramePr>
        <p:xfrm>
          <a:off x="152280" y="1676520"/>
          <a:ext cx="8838720" cy="49525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 name="TextShape 1"/>
          <p:cNvSpPr txBox="1"/>
          <p:nvPr/>
        </p:nvSpPr>
        <p:spPr>
          <a:xfrm>
            <a:off x="457200" y="274680"/>
            <a:ext cx="8229240" cy="1142640"/>
          </a:xfrm>
          <a:prstGeom prst="rect">
            <a:avLst/>
          </a:prstGeom>
          <a:noFill/>
          <a:ln>
            <a:noFill/>
          </a:ln>
        </p:spPr>
        <p:txBody>
          <a:bodyPr anchor="ctr"/>
          <a:lstStyle/>
          <a:p>
            <a:pPr algn="ctr">
              <a:lnSpc>
                <a:spcPct val="100000"/>
              </a:lnSpc>
            </a:pPr>
            <a:r>
              <a:rPr lang="en-US" sz="4400" strike="noStrike" spc="-1">
                <a:solidFill>
                  <a:srgbClr val="000000"/>
                </a:solidFill>
                <a:uFill>
                  <a:solidFill>
                    <a:srgbClr val="FFFFFF"/>
                  </a:solidFill>
                </a:uFill>
                <a:latin typeface="Calibri"/>
              </a:rPr>
              <a:t>FDS Compliance 2010-2012</a:t>
            </a:r>
            <a:endParaRPr/>
          </a:p>
        </p:txBody>
      </p:sp>
      <p:graphicFrame>
        <p:nvGraphicFramePr>
          <p:cNvPr id="328" name="Chart 4"/>
          <p:cNvGraphicFramePr/>
          <p:nvPr/>
        </p:nvGraphicFramePr>
        <p:xfrm>
          <a:off x="152280" y="1143000"/>
          <a:ext cx="8762760" cy="54860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Shape 1"/>
          <p:cNvSpPr txBox="1"/>
          <p:nvPr/>
        </p:nvSpPr>
        <p:spPr>
          <a:xfrm>
            <a:off x="380880" y="1981080"/>
            <a:ext cx="8229240" cy="4525560"/>
          </a:xfrm>
          <a:prstGeom prst="rect">
            <a:avLst/>
          </a:prstGeom>
          <a:noFill/>
          <a:ln>
            <a:noFill/>
          </a:ln>
        </p:spPr>
        <p:txBody>
          <a:bodyPr/>
          <a:lstStyle/>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Design of the CCT in the Philippines</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Beneficiary Tracking Report: monitoring of non-compliant partner beneficiaries</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Family Development Session</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Case Management </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Partnership with CSOs and National Government agencies and the Local Council for the Protection of Children (LCPC);</a:t>
            </a:r>
            <a:endParaRPr/>
          </a:p>
        </p:txBody>
      </p:sp>
      <p:sp>
        <p:nvSpPr>
          <p:cNvPr id="209" name="CustomShape 2"/>
          <p:cNvSpPr/>
          <p:nvPr/>
        </p:nvSpPr>
        <p:spPr>
          <a:xfrm>
            <a:off x="395640" y="228600"/>
            <a:ext cx="8457840" cy="1904760"/>
          </a:xfrm>
          <a:prstGeom prst="rect">
            <a:avLst/>
          </a:prstGeom>
          <a:noFill/>
          <a:ln>
            <a:noFill/>
          </a:ln>
        </p:spPr>
        <p:style>
          <a:lnRef idx="0">
            <a:scrgbClr r="0" g="0" b="0"/>
          </a:lnRef>
          <a:fillRef idx="0">
            <a:scrgbClr r="0" g="0" b="0"/>
          </a:fillRef>
          <a:effectRef idx="0">
            <a:scrgbClr r="0" g="0" b="0"/>
          </a:effectRef>
          <a:fontRef idx="minor"/>
        </p:style>
        <p:txBody>
          <a:bodyPr anchor="ctr"/>
          <a:lstStyle/>
          <a:p>
            <a:pPr algn="ctr">
              <a:lnSpc>
                <a:spcPct val="100000"/>
              </a:lnSpc>
            </a:pPr>
            <a:r>
              <a:rPr lang="en-US" sz="3600" b="1" strike="noStrike" spc="-1">
                <a:solidFill>
                  <a:srgbClr val="FFFF00"/>
                </a:solidFill>
                <a:uFill>
                  <a:solidFill>
                    <a:srgbClr val="FFFFFF"/>
                  </a:solidFill>
                </a:uFill>
                <a:latin typeface="Calibri"/>
              </a:rPr>
              <a:t>Discussion Flow: </a:t>
            </a:r>
            <a:endParaRPr/>
          </a:p>
          <a:p>
            <a:pPr algn="ctr">
              <a:lnSpc>
                <a:spcPct val="100000"/>
              </a:lnSpc>
            </a:pPr>
            <a:r>
              <a:rPr lang="en-US" sz="3600" b="1" strike="noStrike" spc="-1">
                <a:solidFill>
                  <a:srgbClr val="FFFF00"/>
                </a:solidFill>
                <a:uFill>
                  <a:solidFill>
                    <a:srgbClr val="FFFFFF"/>
                  </a:solidFill>
                </a:uFill>
                <a:latin typeface="Calibri"/>
              </a:rPr>
              <a:t>Features of Philippines’ CCT that may contribute to elimination of Child Labour</a:t>
            </a:r>
            <a:endParaRPr/>
          </a:p>
          <a:p>
            <a:pPr algn="ctr">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9" name="TextShape 1"/>
          <p:cNvSpPr txBox="1"/>
          <p:nvPr/>
        </p:nvSpPr>
        <p:spPr>
          <a:xfrm>
            <a:off x="457200" y="274680"/>
            <a:ext cx="8229240" cy="1142640"/>
          </a:xfrm>
          <a:prstGeom prst="rect">
            <a:avLst/>
          </a:prstGeom>
          <a:noFill/>
          <a:ln>
            <a:noFill/>
          </a:ln>
        </p:spPr>
        <p:txBody>
          <a:bodyPr anchor="ctr"/>
          <a:lstStyle/>
          <a:p>
            <a:pPr algn="ctr">
              <a:lnSpc>
                <a:spcPct val="100000"/>
              </a:lnSpc>
            </a:pPr>
            <a:r>
              <a:rPr lang="en-US" sz="4400" strike="noStrike" spc="-1">
                <a:solidFill>
                  <a:srgbClr val="000000"/>
                </a:solidFill>
                <a:uFill>
                  <a:solidFill>
                    <a:srgbClr val="FFFFFF"/>
                  </a:solidFill>
                </a:uFill>
                <a:latin typeface="Calibri"/>
              </a:rPr>
              <a:t>FDS Compliance 2013-2015</a:t>
            </a:r>
            <a:endParaRPr/>
          </a:p>
        </p:txBody>
      </p:sp>
      <p:graphicFrame>
        <p:nvGraphicFramePr>
          <p:cNvPr id="330" name="Chart 2"/>
          <p:cNvGraphicFramePr/>
          <p:nvPr/>
        </p:nvGraphicFramePr>
        <p:xfrm>
          <a:off x="0" y="1371600"/>
          <a:ext cx="9143640" cy="548604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TextShape 1"/>
          <p:cNvSpPr txBox="1"/>
          <p:nvPr/>
        </p:nvSpPr>
        <p:spPr>
          <a:xfrm>
            <a:off x="515160" y="152280"/>
            <a:ext cx="7772040" cy="1294920"/>
          </a:xfrm>
          <a:prstGeom prst="rect">
            <a:avLst/>
          </a:prstGeom>
          <a:noFill/>
          <a:ln>
            <a:noFill/>
          </a:ln>
        </p:spPr>
        <p:txBody>
          <a:bodyPr anchor="ctr"/>
          <a:lstStyle/>
          <a:p>
            <a:pPr algn="ctr">
              <a:lnSpc>
                <a:spcPct val="100000"/>
              </a:lnSpc>
            </a:pPr>
            <a:r>
              <a:rPr lang="en-US" sz="4800" b="1" strike="noStrike" spc="-1">
                <a:solidFill>
                  <a:srgbClr val="FFFF00"/>
                </a:solidFill>
                <a:uFill>
                  <a:solidFill>
                    <a:srgbClr val="FFFFFF"/>
                  </a:solidFill>
                </a:uFill>
                <a:latin typeface="Calibri"/>
              </a:rPr>
              <a:t>Beneficiary Tracking Report (BTR)</a:t>
            </a:r>
            <a:endParaRPr/>
          </a:p>
        </p:txBody>
      </p:sp>
      <p:sp>
        <p:nvSpPr>
          <p:cNvPr id="332" name="TextShape 2"/>
          <p:cNvSpPr txBox="1"/>
          <p:nvPr/>
        </p:nvSpPr>
        <p:spPr>
          <a:xfrm>
            <a:off x="478800" y="1554840"/>
            <a:ext cx="8189280" cy="4419360"/>
          </a:xfrm>
          <a:prstGeom prst="rect">
            <a:avLst/>
          </a:prstGeom>
          <a:noFill/>
          <a:ln>
            <a:noFill/>
          </a:ln>
        </p:spPr>
        <p:txBody>
          <a:bodyPr/>
          <a:lstStyle/>
          <a:p>
            <a:pPr marL="457200" indent="-456840">
              <a:lnSpc>
                <a:spcPct val="100000"/>
              </a:lnSpc>
              <a:buClr>
                <a:srgbClr val="FFFFFF"/>
              </a:buClr>
              <a:buFont typeface="Wingdings" charset="2"/>
              <a:buChar char=""/>
            </a:pPr>
            <a:r>
              <a:rPr lang="en-US" sz="3200" strike="noStrike" spc="-1">
                <a:solidFill>
                  <a:srgbClr val="FFFFFF"/>
                </a:solidFill>
                <a:uFill>
                  <a:solidFill>
                    <a:srgbClr val="FFFFFF"/>
                  </a:solidFill>
                </a:uFill>
                <a:latin typeface="Calibri"/>
              </a:rPr>
              <a:t>Tracking mechanism to facilitate the proper monitoring of partner beneficiaries who were </a:t>
            </a:r>
            <a:r>
              <a:rPr lang="en-US" sz="3200" b="1" strike="noStrike" spc="-1">
                <a:solidFill>
                  <a:srgbClr val="FFFF00"/>
                </a:solidFill>
                <a:uFill>
                  <a:solidFill>
                    <a:srgbClr val="FFFFFF"/>
                  </a:solidFill>
                </a:uFill>
                <a:latin typeface="Calibri"/>
              </a:rPr>
              <a:t>not compliant </a:t>
            </a:r>
            <a:r>
              <a:rPr lang="en-US" sz="3200" strike="noStrike" spc="-1">
                <a:solidFill>
                  <a:srgbClr val="FFFFFF"/>
                </a:solidFill>
                <a:uFill>
                  <a:solidFill>
                    <a:srgbClr val="FFFFFF"/>
                  </a:solidFill>
                </a:uFill>
                <a:latin typeface="Calibri"/>
              </a:rPr>
              <a:t>to program conditions ;</a:t>
            </a:r>
            <a:endParaRPr/>
          </a:p>
          <a:p>
            <a:pPr marL="457200" indent="-456840">
              <a:lnSpc>
                <a:spcPct val="100000"/>
              </a:lnSpc>
              <a:buClr>
                <a:srgbClr val="FFFFFF"/>
              </a:buClr>
              <a:buFont typeface="Wingdings" charset="2"/>
              <a:buChar char=""/>
            </a:pPr>
            <a:r>
              <a:rPr lang="en-US" sz="3200" strike="noStrike" spc="-1">
                <a:solidFill>
                  <a:srgbClr val="FFFFFF"/>
                </a:solidFill>
                <a:uFill>
                  <a:solidFill>
                    <a:srgbClr val="FFFFFF"/>
                  </a:solidFill>
                </a:uFill>
                <a:latin typeface="Calibri"/>
              </a:rPr>
              <a:t>Capture the validated reasons.</a:t>
            </a:r>
            <a:endParaRPr/>
          </a:p>
          <a:p>
            <a:pPr marL="457200" indent="-456840">
              <a:lnSpc>
                <a:spcPct val="100000"/>
              </a:lnSpc>
              <a:buClr>
                <a:srgbClr val="FFFFFF"/>
              </a:buClr>
              <a:buFont typeface="Wingdings" charset="2"/>
              <a:buChar char=""/>
            </a:pPr>
            <a:r>
              <a:rPr lang="en-US" sz="3200" strike="noStrike" spc="-1">
                <a:solidFill>
                  <a:srgbClr val="FFFFFF"/>
                </a:solidFill>
                <a:uFill>
                  <a:solidFill>
                    <a:srgbClr val="FFFFFF"/>
                  </a:solidFill>
                </a:uFill>
                <a:latin typeface="Calibri"/>
              </a:rPr>
              <a:t>Capture the initial interventions.</a:t>
            </a:r>
            <a:endParaRPr/>
          </a:p>
          <a:p>
            <a:pPr marL="457200" indent="-456840">
              <a:lnSpc>
                <a:spcPct val="100000"/>
              </a:lnSpc>
              <a:buClr>
                <a:srgbClr val="FFFFFF"/>
              </a:buClr>
              <a:buFont typeface="Wingdings" charset="2"/>
              <a:buChar char=""/>
            </a:pPr>
            <a:r>
              <a:rPr lang="en-US" sz="3200" strike="noStrike" spc="-1">
                <a:solidFill>
                  <a:srgbClr val="FFFFFF"/>
                </a:solidFill>
                <a:uFill>
                  <a:solidFill>
                    <a:srgbClr val="FFFFFF"/>
                  </a:solidFill>
                </a:uFill>
                <a:latin typeface="Calibri"/>
              </a:rPr>
              <a:t>Outputs from the BTR will be forwarded to the concerned divisions for the possible resolution of the household case. </a:t>
            </a:r>
            <a:endParaRPr/>
          </a:p>
        </p:txBody>
      </p:sp>
      <p:sp>
        <p:nvSpPr>
          <p:cNvPr id="333" name="CustomShape 3"/>
          <p:cNvSpPr/>
          <p:nvPr/>
        </p:nvSpPr>
        <p:spPr>
          <a:xfrm>
            <a:off x="515160" y="5981760"/>
            <a:ext cx="8152920" cy="685440"/>
          </a:xfrm>
          <a:prstGeom prst="rect">
            <a:avLst/>
          </a:prstGeom>
          <a:noFill/>
          <a:ln>
            <a:noFill/>
          </a:ln>
        </p:spPr>
        <p:style>
          <a:lnRef idx="0">
            <a:scrgbClr r="0" g="0" b="0"/>
          </a:lnRef>
          <a:fillRef idx="0">
            <a:scrgbClr r="0" g="0" b="0"/>
          </a:fillRef>
          <a:effectRef idx="0">
            <a:scrgbClr r="0" g="0" b="0"/>
          </a:effectRef>
          <a:fontRef idx="minor"/>
        </p:style>
        <p:txBody>
          <a:bodyPr anchor="ctr"/>
          <a:lstStyle/>
          <a:p>
            <a:pPr algn="ctr">
              <a:lnSpc>
                <a:spcPct val="100000"/>
              </a:lnSpc>
            </a:pPr>
            <a:r>
              <a:rPr lang="en-US" sz="4400" b="1" strike="noStrike" spc="-1">
                <a:solidFill>
                  <a:srgbClr val="FFFF00"/>
                </a:solidFill>
                <a:uFill>
                  <a:solidFill>
                    <a:srgbClr val="FFFFFF"/>
                  </a:solidFill>
                </a:uFill>
                <a:latin typeface="Calibri"/>
              </a:rPr>
              <a:t>* </a:t>
            </a:r>
            <a:r>
              <a:rPr lang="en-US" sz="4600" b="1" strike="noStrike" spc="-1">
                <a:solidFill>
                  <a:srgbClr val="FFFF00"/>
                </a:solidFill>
                <a:uFill>
                  <a:solidFill>
                    <a:srgbClr val="FFFFFF"/>
                  </a:solidFill>
                </a:uFill>
                <a:latin typeface="Calibri"/>
              </a:rPr>
              <a:t>A work in progress; Started the manual and offline application in 2014 and online application on March 17, 2016</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4" name="TextShape 1"/>
          <p:cNvSpPr txBox="1"/>
          <p:nvPr/>
        </p:nvSpPr>
        <p:spPr>
          <a:xfrm>
            <a:off x="152280" y="152280"/>
            <a:ext cx="8838720" cy="914040"/>
          </a:xfrm>
          <a:prstGeom prst="rect">
            <a:avLst/>
          </a:prstGeom>
          <a:noFill/>
          <a:ln>
            <a:noFill/>
          </a:ln>
        </p:spPr>
        <p:txBody>
          <a:bodyPr anchor="ctr"/>
          <a:lstStyle/>
          <a:p>
            <a:pPr algn="ctr">
              <a:lnSpc>
                <a:spcPct val="100000"/>
              </a:lnSpc>
            </a:pPr>
            <a:r>
              <a:rPr lang="en-US" sz="3200" b="1" strike="noStrike" spc="-1">
                <a:solidFill>
                  <a:srgbClr val="000000"/>
                </a:solidFill>
                <a:uFill>
                  <a:solidFill>
                    <a:srgbClr val="FFFFFF"/>
                  </a:solidFill>
                </a:uFill>
                <a:latin typeface="Calibri"/>
              </a:rPr>
              <a:t>Standardized Codes 
Reasons for non-compliance in Education</a:t>
            </a:r>
            <a:endParaRPr/>
          </a:p>
        </p:txBody>
      </p:sp>
      <p:graphicFrame>
        <p:nvGraphicFramePr>
          <p:cNvPr id="335" name="Table 2"/>
          <p:cNvGraphicFramePr/>
          <p:nvPr/>
        </p:nvGraphicFramePr>
        <p:xfrm>
          <a:off x="533520" y="1219320"/>
          <a:ext cx="8305560" cy="6220224"/>
        </p:xfrm>
        <a:graphic>
          <a:graphicData uri="http://schemas.openxmlformats.org/drawingml/2006/table">
            <a:tbl>
              <a:tblPr/>
              <a:tblGrid>
                <a:gridCol w="2214720"/>
                <a:gridCol w="6090840"/>
              </a:tblGrid>
              <a:tr h="404640">
                <a:tc>
                  <a:txBody>
                    <a:bodyPr/>
                    <a:lstStyle/>
                    <a:p>
                      <a:pPr algn="ctr">
                        <a:lnSpc>
                          <a:spcPct val="115000"/>
                        </a:lnSpc>
                      </a:pPr>
                      <a:r>
                        <a:rPr lang="en-US" sz="1600" b="1" strike="noStrike" spc="-1">
                          <a:solidFill>
                            <a:srgbClr val="FFFFFF"/>
                          </a:solidFill>
                          <a:uFill>
                            <a:solidFill>
                              <a:srgbClr val="FFFFFF"/>
                            </a:solidFill>
                          </a:uFill>
                          <a:latin typeface="Calibri"/>
                          <a:ea typeface="Calibri"/>
                        </a:rPr>
                        <a:t>BTR Code No.</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c>
                  <a:txBody>
                    <a:bodyPr/>
                    <a:lstStyle/>
                    <a:p>
                      <a:pPr algn="ctr">
                        <a:lnSpc>
                          <a:spcPct val="115000"/>
                        </a:lnSpc>
                      </a:pPr>
                      <a:r>
                        <a:rPr lang="en-US" sz="1600" b="1" strike="noStrike" spc="-1">
                          <a:solidFill>
                            <a:srgbClr val="FFFFFF"/>
                          </a:solidFill>
                          <a:uFill>
                            <a:solidFill>
                              <a:srgbClr val="FFFFFF"/>
                            </a:solidFill>
                          </a:uFill>
                          <a:latin typeface="Calibri"/>
                          <a:ea typeface="Calibri"/>
                        </a:rPr>
                        <a:t>REASON</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r>
              <a:tr h="3585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Abandoned Child/Neglected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D0D8E7"/>
                    </a:solidFill>
                  </a:tcPr>
                </a:tc>
              </a:tr>
              <a:tr h="3585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Attend Personal Matters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r>
              <a:tr h="3585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3</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Beneficiaries nowhere to be found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D0D8E7"/>
                    </a:solidFill>
                  </a:tcPr>
                </a:tc>
              </a:tr>
              <a:tr h="3585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4</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Beneficiary registered under other facility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r>
              <a:tr h="3585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5</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Bullied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D0D8E7"/>
                    </a:solidFill>
                  </a:tcPr>
                </a:tc>
              </a:tr>
              <a:tr h="3585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6</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Can no longer cope with the demands of school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r>
              <a:tr h="3585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7</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Child in conflict with the law</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D0D8E7"/>
                    </a:solidFill>
                  </a:tcPr>
                </a:tc>
              </a:tr>
              <a:tr h="432360">
                <a:tc>
                  <a:txBody>
                    <a:bodyPr/>
                    <a:lstStyle/>
                    <a:p>
                      <a:pPr algn="ctr">
                        <a:lnSpc>
                          <a:spcPct val="115000"/>
                        </a:lnSpc>
                      </a:pPr>
                      <a:r>
                        <a:rPr lang="en-US" sz="2400" b="1" strike="noStrike" spc="-1">
                          <a:solidFill>
                            <a:srgbClr val="000000"/>
                          </a:solidFill>
                          <a:uFill>
                            <a:solidFill>
                              <a:srgbClr val="FFFFFF"/>
                            </a:solidFill>
                          </a:uFill>
                          <a:latin typeface="Calibri"/>
                          <a:ea typeface="Times New Roman"/>
                        </a:rPr>
                        <a:t>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c>
                  <a:txBody>
                    <a:bodyPr/>
                    <a:lstStyle/>
                    <a:p>
                      <a:pPr algn="just">
                        <a:lnSpc>
                          <a:spcPct val="115000"/>
                        </a:lnSpc>
                      </a:pPr>
                      <a:r>
                        <a:rPr lang="en-US" sz="2400" b="1" strike="noStrike" spc="-1">
                          <a:solidFill>
                            <a:srgbClr val="000000"/>
                          </a:solidFill>
                          <a:uFill>
                            <a:solidFill>
                              <a:srgbClr val="FFFFFF"/>
                            </a:solidFill>
                          </a:uFill>
                          <a:latin typeface="Calibri"/>
                          <a:ea typeface="Times New Roman"/>
                        </a:rPr>
                        <a:t>Child Work - Fishery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r>
              <a:tr h="432360">
                <a:tc>
                  <a:txBody>
                    <a:bodyPr/>
                    <a:lstStyle/>
                    <a:p>
                      <a:pPr algn="ctr">
                        <a:lnSpc>
                          <a:spcPct val="115000"/>
                        </a:lnSpc>
                      </a:pPr>
                      <a:r>
                        <a:rPr lang="en-US" sz="2400" b="1" strike="noStrike" spc="-1">
                          <a:solidFill>
                            <a:srgbClr val="000000"/>
                          </a:solidFill>
                          <a:uFill>
                            <a:solidFill>
                              <a:srgbClr val="FFFFFF"/>
                            </a:solidFill>
                          </a:uFill>
                          <a:latin typeface="Calibri"/>
                          <a:ea typeface="Times New Roman"/>
                        </a:rPr>
                        <a:t>9</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c>
                  <a:txBody>
                    <a:bodyPr/>
                    <a:lstStyle/>
                    <a:p>
                      <a:pPr algn="just">
                        <a:lnSpc>
                          <a:spcPct val="115000"/>
                        </a:lnSpc>
                      </a:pPr>
                      <a:r>
                        <a:rPr lang="en-US" sz="2400" b="1" strike="noStrike" spc="-1">
                          <a:solidFill>
                            <a:srgbClr val="000000"/>
                          </a:solidFill>
                          <a:uFill>
                            <a:solidFill>
                              <a:srgbClr val="FFFFFF"/>
                            </a:solidFill>
                          </a:uFill>
                          <a:latin typeface="Calibri"/>
                          <a:ea typeface="Times New Roman"/>
                        </a:rPr>
                        <a:t>Child Work - Mining</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r>
              <a:tr h="432360">
                <a:tc>
                  <a:txBody>
                    <a:bodyPr/>
                    <a:lstStyle/>
                    <a:p>
                      <a:pPr algn="ctr">
                        <a:lnSpc>
                          <a:spcPct val="115000"/>
                        </a:lnSpc>
                      </a:pPr>
                      <a:r>
                        <a:rPr lang="en-US" sz="2400" b="1" strike="noStrike" spc="-1">
                          <a:solidFill>
                            <a:srgbClr val="000000"/>
                          </a:solidFill>
                          <a:uFill>
                            <a:solidFill>
                              <a:srgbClr val="FFFFFF"/>
                            </a:solidFill>
                          </a:uFill>
                          <a:latin typeface="Calibri"/>
                          <a:ea typeface="Times New Roman"/>
                        </a:rPr>
                        <a:t>10</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c>
                  <a:txBody>
                    <a:bodyPr/>
                    <a:lstStyle/>
                    <a:p>
                      <a:pPr algn="just">
                        <a:lnSpc>
                          <a:spcPct val="115000"/>
                        </a:lnSpc>
                      </a:pPr>
                      <a:r>
                        <a:rPr lang="en-US" sz="2400" b="1" strike="noStrike" spc="-1">
                          <a:solidFill>
                            <a:srgbClr val="000000"/>
                          </a:solidFill>
                          <a:uFill>
                            <a:solidFill>
                              <a:srgbClr val="FFFFFF"/>
                            </a:solidFill>
                          </a:uFill>
                          <a:latin typeface="Calibri"/>
                          <a:ea typeface="Times New Roman"/>
                        </a:rPr>
                        <a:t>Child Work - Farming</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r>
              <a:tr h="432360">
                <a:tc>
                  <a:txBody>
                    <a:bodyPr/>
                    <a:lstStyle/>
                    <a:p>
                      <a:pPr algn="ctr">
                        <a:lnSpc>
                          <a:spcPct val="115000"/>
                        </a:lnSpc>
                      </a:pPr>
                      <a:r>
                        <a:rPr lang="en-US" sz="2400" b="1" strike="noStrike" spc="-1">
                          <a:solidFill>
                            <a:srgbClr val="000000"/>
                          </a:solidFill>
                          <a:uFill>
                            <a:solidFill>
                              <a:srgbClr val="FFFFFF"/>
                            </a:solidFill>
                          </a:uFill>
                          <a:latin typeface="Calibri"/>
                          <a:ea typeface="Times New Roman"/>
                        </a:rPr>
                        <a:t>11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c>
                  <a:txBody>
                    <a:bodyPr/>
                    <a:lstStyle/>
                    <a:p>
                      <a:pPr algn="just">
                        <a:lnSpc>
                          <a:spcPct val="115000"/>
                        </a:lnSpc>
                      </a:pPr>
                      <a:r>
                        <a:rPr lang="en-US" sz="2400" b="1" strike="noStrike" spc="-1">
                          <a:solidFill>
                            <a:srgbClr val="000000"/>
                          </a:solidFill>
                          <a:uFill>
                            <a:solidFill>
                              <a:srgbClr val="FFFFFF"/>
                            </a:solidFill>
                          </a:uFill>
                          <a:latin typeface="Calibri"/>
                          <a:ea typeface="Times New Roman"/>
                        </a:rPr>
                        <a:t>Child Work - Domestic</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r>
              <a:tr h="432360">
                <a:tc>
                  <a:txBody>
                    <a:bodyPr/>
                    <a:lstStyle/>
                    <a:p>
                      <a:pPr algn="ctr">
                        <a:lnSpc>
                          <a:spcPct val="115000"/>
                        </a:lnSpc>
                      </a:pPr>
                      <a:r>
                        <a:rPr lang="en-US" sz="2400" b="1" strike="noStrike" spc="-1">
                          <a:solidFill>
                            <a:srgbClr val="000000"/>
                          </a:solidFill>
                          <a:uFill>
                            <a:solidFill>
                              <a:srgbClr val="FFFFFF"/>
                            </a:solidFill>
                          </a:uFill>
                          <a:latin typeface="Calibri"/>
                          <a:ea typeface="Times New Roman"/>
                        </a:rPr>
                        <a:t>12</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c>
                  <a:txBody>
                    <a:bodyPr/>
                    <a:lstStyle/>
                    <a:p>
                      <a:pPr algn="just">
                        <a:lnSpc>
                          <a:spcPct val="115000"/>
                        </a:lnSpc>
                      </a:pPr>
                      <a:r>
                        <a:rPr lang="en-US" sz="2400" b="1" strike="noStrike" spc="-1">
                          <a:solidFill>
                            <a:srgbClr val="000000"/>
                          </a:solidFill>
                          <a:uFill>
                            <a:solidFill>
                              <a:srgbClr val="FFFFFF"/>
                            </a:solidFill>
                          </a:uFill>
                          <a:latin typeface="Calibri"/>
                          <a:ea typeface="Times New Roman"/>
                        </a:rPr>
                        <a:t>Child Work (Others)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r>
              <a:tr h="33336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13</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9ECF3"/>
                    </a:solidFill>
                  </a:tcPr>
                </a:tc>
                <a:tc>
                  <a:txBody>
                    <a:bodyPr/>
                    <a:lstStyle/>
                    <a:p>
                      <a:pPr>
                        <a:lnSpc>
                          <a:spcPct val="115000"/>
                        </a:lnSpc>
                      </a:pPr>
                      <a:r>
                        <a:rPr lang="en-US" sz="1800" b="1" strike="noStrike" spc="-1">
                          <a:solidFill>
                            <a:srgbClr val="000000"/>
                          </a:solidFill>
                          <a:uFill>
                            <a:solidFill>
                              <a:srgbClr val="FFFFFF"/>
                            </a:solidFill>
                          </a:uFill>
                          <a:latin typeface="Calibri"/>
                          <a:ea typeface="Times New Roman"/>
                        </a:rPr>
                        <a:t>Conflict with Culture/Belief/ Tradition</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D0D8E7"/>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36" name="TextShape 1"/>
          <p:cNvSpPr txBox="1"/>
          <p:nvPr/>
        </p:nvSpPr>
        <p:spPr>
          <a:xfrm>
            <a:off x="152280" y="152280"/>
            <a:ext cx="8838720" cy="609120"/>
          </a:xfrm>
          <a:prstGeom prst="rect">
            <a:avLst/>
          </a:prstGeom>
          <a:noFill/>
          <a:ln>
            <a:noFill/>
          </a:ln>
        </p:spPr>
        <p:txBody>
          <a:bodyPr anchor="ctr"/>
          <a:lstStyle/>
          <a:p>
            <a:pPr algn="ctr">
              <a:lnSpc>
                <a:spcPct val="100000"/>
              </a:lnSpc>
            </a:pPr>
            <a:r>
              <a:rPr lang="en-US" sz="2400" b="1" strike="noStrike" spc="-1">
                <a:solidFill>
                  <a:srgbClr val="FFFF00"/>
                </a:solidFill>
                <a:uFill>
                  <a:solidFill>
                    <a:srgbClr val="FFFFFF"/>
                  </a:solidFill>
                </a:uFill>
                <a:latin typeface="Calibri"/>
              </a:rPr>
              <a:t>Standardized Codes: Reasons for non-compliance to
 85% Attendance to School</a:t>
            </a:r>
            <a:endParaRPr/>
          </a:p>
        </p:txBody>
      </p:sp>
      <p:graphicFrame>
        <p:nvGraphicFramePr>
          <p:cNvPr id="337" name="Table 2"/>
          <p:cNvGraphicFramePr/>
          <p:nvPr/>
        </p:nvGraphicFramePr>
        <p:xfrm>
          <a:off x="457200" y="914400"/>
          <a:ext cx="8229600" cy="5851536"/>
        </p:xfrm>
        <a:graphic>
          <a:graphicData uri="http://schemas.openxmlformats.org/drawingml/2006/table">
            <a:tbl>
              <a:tblPr/>
              <a:tblGrid>
                <a:gridCol w="2194560"/>
                <a:gridCol w="6035040"/>
              </a:tblGrid>
              <a:tr h="406800">
                <a:tc>
                  <a:txBody>
                    <a:bodyPr/>
                    <a:lstStyle/>
                    <a:p>
                      <a:pPr algn="ctr">
                        <a:lnSpc>
                          <a:spcPct val="115000"/>
                        </a:lnSpc>
                      </a:pPr>
                      <a:r>
                        <a:rPr lang="en-US" sz="2000" b="1" strike="noStrike" spc="-1">
                          <a:solidFill>
                            <a:srgbClr val="FFFFFF"/>
                          </a:solidFill>
                          <a:uFill>
                            <a:solidFill>
                              <a:srgbClr val="FFFFFF"/>
                            </a:solidFill>
                          </a:uFill>
                          <a:latin typeface="Calibri"/>
                          <a:ea typeface="Calibri"/>
                        </a:rPr>
                        <a:t>BTR Code No.</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c>
                  <a:txBody>
                    <a:bodyPr/>
                    <a:lstStyle/>
                    <a:p>
                      <a:pPr algn="ctr">
                        <a:lnSpc>
                          <a:spcPct val="115000"/>
                        </a:lnSpc>
                      </a:pPr>
                      <a:r>
                        <a:rPr lang="en-US" sz="2000" b="1" strike="noStrike" spc="-1">
                          <a:solidFill>
                            <a:srgbClr val="FFFFFF"/>
                          </a:solidFill>
                          <a:uFill>
                            <a:solidFill>
                              <a:srgbClr val="FFFFFF"/>
                            </a:solidFill>
                          </a:uFill>
                          <a:latin typeface="Calibri"/>
                          <a:ea typeface="Calibri"/>
                        </a:rPr>
                        <a:t>REASON</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14</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Conflict with Livelihood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15</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Contested Compliance</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16</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Cutting Classes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17</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nSpc>
                          <a:spcPct val="115000"/>
                        </a:lnSpc>
                      </a:pPr>
                      <a:r>
                        <a:rPr lang="en-US" sz="1800" b="1" strike="noStrike" spc="-1">
                          <a:solidFill>
                            <a:srgbClr val="000000"/>
                          </a:solidFill>
                          <a:uFill>
                            <a:solidFill>
                              <a:srgbClr val="FFFFFF"/>
                            </a:solidFill>
                          </a:uFill>
                          <a:latin typeface="Calibri"/>
                          <a:ea typeface="Times New Roman"/>
                        </a:rPr>
                        <a:t>Death in the Family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Deceased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19</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Disability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20</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Distance</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Emotionally Unprepared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22</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Family Conflict</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23</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Financial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52668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24</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Inaccessible due Terrain</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46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25</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Inaccessible due to no proper road access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06440">
                <a:tc>
                  <a:txBody>
                    <a:bodyPr/>
                    <a:lstStyle/>
                    <a:p>
                      <a:pPr algn="ctr">
                        <a:lnSpc>
                          <a:spcPct val="115000"/>
                        </a:lnSpc>
                      </a:pPr>
                      <a:r>
                        <a:rPr lang="en-US" sz="1800" b="1" strike="noStrike" spc="-1">
                          <a:solidFill>
                            <a:srgbClr val="000000"/>
                          </a:solidFill>
                          <a:uFill>
                            <a:solidFill>
                              <a:srgbClr val="FFFFFF"/>
                            </a:solidFill>
                          </a:uFill>
                          <a:latin typeface="Calibri"/>
                          <a:ea typeface="Times New Roman"/>
                        </a:rPr>
                        <a:t>26</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800" b="1" strike="noStrike" spc="-1">
                          <a:solidFill>
                            <a:srgbClr val="000000"/>
                          </a:solidFill>
                          <a:uFill>
                            <a:solidFill>
                              <a:srgbClr val="FFFFFF"/>
                            </a:solidFill>
                          </a:uFill>
                          <a:latin typeface="Calibri"/>
                          <a:ea typeface="Times New Roman"/>
                        </a:rPr>
                        <a:t>Inaccurate Data</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38" name="TextShape 1"/>
          <p:cNvSpPr txBox="1"/>
          <p:nvPr/>
        </p:nvSpPr>
        <p:spPr>
          <a:xfrm>
            <a:off x="152280" y="152280"/>
            <a:ext cx="8838720" cy="380520"/>
          </a:xfrm>
          <a:prstGeom prst="rect">
            <a:avLst/>
          </a:prstGeom>
          <a:noFill/>
          <a:ln>
            <a:noFill/>
          </a:ln>
        </p:spPr>
        <p:txBody>
          <a:bodyPr anchor="ctr"/>
          <a:lstStyle/>
          <a:p>
            <a:pPr algn="ctr">
              <a:lnSpc>
                <a:spcPct val="100000"/>
              </a:lnSpc>
            </a:pPr>
            <a:r>
              <a:rPr lang="en-US" sz="2000" b="1" strike="noStrike" spc="-1">
                <a:solidFill>
                  <a:srgbClr val="FFFF00"/>
                </a:solidFill>
                <a:uFill>
                  <a:solidFill>
                    <a:srgbClr val="FFFFFF"/>
                  </a:solidFill>
                </a:uFill>
                <a:latin typeface="Calibri"/>
              </a:rPr>
              <a:t>Standardized Codes:  Reasons for non-compliance to 85% attendance in school</a:t>
            </a:r>
            <a:endParaRPr/>
          </a:p>
        </p:txBody>
      </p:sp>
      <p:graphicFrame>
        <p:nvGraphicFramePr>
          <p:cNvPr id="339" name="Table 2"/>
          <p:cNvGraphicFramePr/>
          <p:nvPr/>
        </p:nvGraphicFramePr>
        <p:xfrm>
          <a:off x="533520" y="609480"/>
          <a:ext cx="8229600" cy="6385296"/>
        </p:xfrm>
        <a:graphic>
          <a:graphicData uri="http://schemas.openxmlformats.org/drawingml/2006/table">
            <a:tbl>
              <a:tblPr/>
              <a:tblGrid>
                <a:gridCol w="2194560"/>
                <a:gridCol w="6035040"/>
              </a:tblGrid>
              <a:tr h="342720">
                <a:tc>
                  <a:txBody>
                    <a:bodyPr/>
                    <a:lstStyle/>
                    <a:p>
                      <a:pPr algn="ctr">
                        <a:lnSpc>
                          <a:spcPct val="115000"/>
                        </a:lnSpc>
                      </a:pPr>
                      <a:r>
                        <a:rPr lang="en-US" sz="1600" b="1" strike="noStrike" spc="-1">
                          <a:solidFill>
                            <a:srgbClr val="FFFFFF"/>
                          </a:solidFill>
                          <a:uFill>
                            <a:solidFill>
                              <a:srgbClr val="FFFFFF"/>
                            </a:solidFill>
                          </a:uFill>
                          <a:latin typeface="Calibri"/>
                          <a:ea typeface="Calibri"/>
                        </a:rPr>
                        <a:t>BTR Code No.</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c>
                  <a:txBody>
                    <a:bodyPr/>
                    <a:lstStyle/>
                    <a:p>
                      <a:pPr algn="ctr">
                        <a:lnSpc>
                          <a:spcPct val="115000"/>
                        </a:lnSpc>
                      </a:pPr>
                      <a:r>
                        <a:rPr lang="en-US" sz="1600" b="1" strike="noStrike" spc="-1">
                          <a:solidFill>
                            <a:srgbClr val="FFFFFF"/>
                          </a:solidFill>
                          <a:uFill>
                            <a:solidFill>
                              <a:srgbClr val="FFFFFF"/>
                            </a:solidFill>
                          </a:uFill>
                          <a:latin typeface="Calibri"/>
                          <a:ea typeface="Calibri"/>
                        </a:rPr>
                        <a:t>REASON</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27</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Inclusion Error/Waived/Fraud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28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Ineligible for Compliance Verification (CV) Monitoring </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29</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Lack or Loss of Interest in School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30</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Moved-out but no updates filed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Moved-out with updates already filed</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32</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Multiple names reflected in CV Form</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33</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No one to accompany in School</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34</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Overage</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35</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Peer Pressure</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36</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Reduced Grants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43560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37</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Sibling Care</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Sick</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39</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Sickly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40</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Supply-Side due to Unavailability of School facility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092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41</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Supply-Side due to Unavailability of Teacher/DCW</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345600">
                <a:tc>
                  <a:txBody>
                    <a:bodyPr/>
                    <a:lstStyle/>
                    <a:p>
                      <a:pPr algn="ctr">
                        <a:lnSpc>
                          <a:spcPct val="115000"/>
                        </a:lnSpc>
                      </a:pPr>
                      <a:r>
                        <a:rPr lang="en-US" sz="1600" b="1" strike="noStrike" spc="-1">
                          <a:solidFill>
                            <a:srgbClr val="000000"/>
                          </a:solidFill>
                          <a:uFill>
                            <a:solidFill>
                              <a:srgbClr val="FFFFFF"/>
                            </a:solidFill>
                          </a:uFill>
                          <a:latin typeface="Calibri"/>
                          <a:ea typeface="Times New Roman"/>
                        </a:rPr>
                        <a:t>42</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1600" b="1" strike="noStrike" spc="-1">
                          <a:solidFill>
                            <a:srgbClr val="000000"/>
                          </a:solidFill>
                          <a:uFill>
                            <a:solidFill>
                              <a:srgbClr val="FFFFFF"/>
                            </a:solidFill>
                          </a:uFill>
                          <a:latin typeface="Calibri"/>
                          <a:ea typeface="Times New Roman"/>
                        </a:rPr>
                        <a:t>Teenage Pregnancy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40" name="TextShape 1"/>
          <p:cNvSpPr txBox="1"/>
          <p:nvPr/>
        </p:nvSpPr>
        <p:spPr>
          <a:xfrm>
            <a:off x="152280" y="228600"/>
            <a:ext cx="8838720" cy="380520"/>
          </a:xfrm>
          <a:prstGeom prst="rect">
            <a:avLst/>
          </a:prstGeom>
          <a:noFill/>
          <a:ln>
            <a:noFill/>
          </a:ln>
        </p:spPr>
        <p:txBody>
          <a:bodyPr anchor="ctr"/>
          <a:lstStyle/>
          <a:p>
            <a:pPr algn="ctr">
              <a:lnSpc>
                <a:spcPct val="100000"/>
              </a:lnSpc>
            </a:pPr>
            <a:r>
              <a:rPr lang="en-US" sz="2000" b="1" strike="noStrike" spc="-1">
                <a:solidFill>
                  <a:srgbClr val="FFFF00"/>
                </a:solidFill>
                <a:uFill>
                  <a:solidFill>
                    <a:srgbClr val="FFFFFF"/>
                  </a:solidFill>
                </a:uFill>
                <a:latin typeface="Calibri"/>
              </a:rPr>
              <a:t>Standardized Codes: Reasons for non-compliance to 85% attendance in school</a:t>
            </a:r>
            <a:endParaRPr/>
          </a:p>
        </p:txBody>
      </p:sp>
      <p:graphicFrame>
        <p:nvGraphicFramePr>
          <p:cNvPr id="341" name="Table 2"/>
          <p:cNvGraphicFramePr/>
          <p:nvPr/>
        </p:nvGraphicFramePr>
        <p:xfrm>
          <a:off x="609480" y="990720"/>
          <a:ext cx="7695720" cy="5105160"/>
        </p:xfrm>
        <a:graphic>
          <a:graphicData uri="http://schemas.openxmlformats.org/drawingml/2006/table">
            <a:tbl>
              <a:tblPr/>
              <a:tblGrid>
                <a:gridCol w="2052000"/>
                <a:gridCol w="5643720"/>
              </a:tblGrid>
              <a:tr h="732600">
                <a:tc>
                  <a:txBody>
                    <a:bodyPr/>
                    <a:lstStyle/>
                    <a:p>
                      <a:pPr algn="ctr">
                        <a:lnSpc>
                          <a:spcPct val="115000"/>
                        </a:lnSpc>
                      </a:pPr>
                      <a:r>
                        <a:rPr lang="en-US" sz="1800" b="1" strike="noStrike" spc="-1">
                          <a:solidFill>
                            <a:srgbClr val="FFFFFF"/>
                          </a:solidFill>
                          <a:uFill>
                            <a:solidFill>
                              <a:srgbClr val="FFFFFF"/>
                            </a:solidFill>
                          </a:uFill>
                          <a:latin typeface="Calibri"/>
                          <a:ea typeface="Calibri"/>
                        </a:rPr>
                        <a:t>BTR Code No.</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c>
                  <a:txBody>
                    <a:bodyPr/>
                    <a:lstStyle/>
                    <a:p>
                      <a:pPr algn="ctr">
                        <a:lnSpc>
                          <a:spcPct val="115000"/>
                        </a:lnSpc>
                      </a:pPr>
                      <a:r>
                        <a:rPr lang="en-US" sz="1800" b="1" strike="noStrike" spc="-1">
                          <a:solidFill>
                            <a:srgbClr val="FFFFFF"/>
                          </a:solidFill>
                          <a:uFill>
                            <a:solidFill>
                              <a:srgbClr val="FFFFFF"/>
                            </a:solidFill>
                          </a:uFill>
                          <a:latin typeface="Calibri"/>
                          <a:ea typeface="Calibri"/>
                        </a:rPr>
                        <a:t>REASON</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548DD4"/>
                    </a:solidFill>
                  </a:tcPr>
                </a:tc>
              </a:tr>
              <a:tr h="728640">
                <a:tc>
                  <a:txBody>
                    <a:bodyPr/>
                    <a:lstStyle/>
                    <a:p>
                      <a:pPr algn="ctr">
                        <a:lnSpc>
                          <a:spcPct val="115000"/>
                        </a:lnSpc>
                      </a:pPr>
                      <a:r>
                        <a:rPr lang="en-US" sz="2000" b="1" strike="noStrike" spc="-1">
                          <a:solidFill>
                            <a:srgbClr val="000000"/>
                          </a:solidFill>
                          <a:uFill>
                            <a:solidFill>
                              <a:srgbClr val="FFFFFF"/>
                            </a:solidFill>
                          </a:uFill>
                          <a:latin typeface="Calibri"/>
                          <a:ea typeface="Times New Roman"/>
                        </a:rPr>
                        <a:t>43</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2000" b="1" strike="noStrike" spc="-1">
                          <a:solidFill>
                            <a:srgbClr val="000000"/>
                          </a:solidFill>
                          <a:uFill>
                            <a:solidFill>
                              <a:srgbClr val="FFFFFF"/>
                            </a:solidFill>
                          </a:uFill>
                          <a:latin typeface="Calibri"/>
                          <a:ea typeface="Times New Roman"/>
                        </a:rPr>
                        <a:t>Unavoidable Circumstances</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728640">
                <a:tc>
                  <a:txBody>
                    <a:bodyPr/>
                    <a:lstStyle/>
                    <a:p>
                      <a:pPr algn="ctr">
                        <a:lnSpc>
                          <a:spcPct val="115000"/>
                        </a:lnSpc>
                      </a:pPr>
                      <a:r>
                        <a:rPr lang="en-US" sz="2000" b="1" strike="noStrike" spc="-1">
                          <a:solidFill>
                            <a:srgbClr val="000000"/>
                          </a:solidFill>
                          <a:uFill>
                            <a:solidFill>
                              <a:srgbClr val="FFFFFF"/>
                            </a:solidFill>
                          </a:uFill>
                          <a:latin typeface="Calibri"/>
                          <a:ea typeface="Times New Roman"/>
                        </a:rPr>
                        <a:t>44</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2000" b="1" strike="noStrike" spc="-1">
                          <a:solidFill>
                            <a:srgbClr val="000000"/>
                          </a:solidFill>
                          <a:uFill>
                            <a:solidFill>
                              <a:srgbClr val="FFFFFF"/>
                            </a:solidFill>
                          </a:uFill>
                          <a:latin typeface="Calibri"/>
                          <a:ea typeface="Times New Roman"/>
                        </a:rPr>
                        <a:t>Victim of Armed Conflict</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728640">
                <a:tc>
                  <a:txBody>
                    <a:bodyPr/>
                    <a:lstStyle/>
                    <a:p>
                      <a:pPr algn="ctr">
                        <a:lnSpc>
                          <a:spcPct val="115000"/>
                        </a:lnSpc>
                      </a:pPr>
                      <a:r>
                        <a:rPr lang="en-US" sz="2000" b="1" strike="noStrike" spc="-1">
                          <a:solidFill>
                            <a:srgbClr val="000000"/>
                          </a:solidFill>
                          <a:uFill>
                            <a:solidFill>
                              <a:srgbClr val="FFFFFF"/>
                            </a:solidFill>
                          </a:uFill>
                          <a:latin typeface="Calibri"/>
                          <a:ea typeface="Times New Roman"/>
                        </a:rPr>
                        <a:t>45</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2000" b="1" strike="noStrike" spc="-1">
                          <a:solidFill>
                            <a:srgbClr val="000000"/>
                          </a:solidFill>
                          <a:uFill>
                            <a:solidFill>
                              <a:srgbClr val="FFFFFF"/>
                            </a:solidFill>
                          </a:uFill>
                          <a:latin typeface="Calibri"/>
                          <a:ea typeface="Times New Roman"/>
                        </a:rPr>
                        <a:t>Victim of Domestic Violence</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728640">
                <a:tc>
                  <a:txBody>
                    <a:bodyPr/>
                    <a:lstStyle/>
                    <a:p>
                      <a:pPr algn="ctr">
                        <a:lnSpc>
                          <a:spcPct val="115000"/>
                        </a:lnSpc>
                      </a:pPr>
                      <a:r>
                        <a:rPr lang="en-US" sz="2000" b="1" strike="noStrike" spc="-1">
                          <a:solidFill>
                            <a:srgbClr val="000000"/>
                          </a:solidFill>
                          <a:uFill>
                            <a:solidFill>
                              <a:srgbClr val="FFFFFF"/>
                            </a:solidFill>
                          </a:uFill>
                          <a:latin typeface="Calibri"/>
                          <a:ea typeface="Times New Roman"/>
                        </a:rPr>
                        <a:t>46</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2000" b="1" strike="noStrike" spc="-1">
                          <a:solidFill>
                            <a:srgbClr val="000000"/>
                          </a:solidFill>
                          <a:uFill>
                            <a:solidFill>
                              <a:srgbClr val="FFFFFF"/>
                            </a:solidFill>
                          </a:uFill>
                          <a:latin typeface="Calibri"/>
                          <a:ea typeface="Times New Roman"/>
                        </a:rPr>
                        <a:t>With Common Law Partner/Early Marriage</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728640">
                <a:tc>
                  <a:txBody>
                    <a:bodyPr/>
                    <a:lstStyle/>
                    <a:p>
                      <a:pPr algn="ctr">
                        <a:lnSpc>
                          <a:spcPct val="115000"/>
                        </a:lnSpc>
                      </a:pPr>
                      <a:r>
                        <a:rPr lang="en-US" sz="2000" b="1" strike="noStrike" spc="-1">
                          <a:solidFill>
                            <a:srgbClr val="000000"/>
                          </a:solidFill>
                          <a:uFill>
                            <a:solidFill>
                              <a:srgbClr val="FFFFFF"/>
                            </a:solidFill>
                          </a:uFill>
                          <a:latin typeface="Calibri"/>
                          <a:ea typeface="Times New Roman"/>
                        </a:rPr>
                        <a:t>47</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2000" b="1" strike="noStrike" spc="-1">
                          <a:solidFill>
                            <a:srgbClr val="000000"/>
                          </a:solidFill>
                          <a:uFill>
                            <a:solidFill>
                              <a:srgbClr val="FFFFFF"/>
                            </a:solidFill>
                          </a:uFill>
                          <a:latin typeface="Calibri"/>
                          <a:ea typeface="Times New Roman"/>
                        </a:rPr>
                        <a:t>Wrong Entry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r h="729360">
                <a:tc>
                  <a:txBody>
                    <a:bodyPr/>
                    <a:lstStyle/>
                    <a:p>
                      <a:pPr algn="ctr">
                        <a:lnSpc>
                          <a:spcPct val="115000"/>
                        </a:lnSpc>
                      </a:pPr>
                      <a:r>
                        <a:rPr lang="en-US" sz="2000" b="1" strike="noStrike" spc="-1">
                          <a:solidFill>
                            <a:srgbClr val="000000"/>
                          </a:solidFill>
                          <a:uFill>
                            <a:solidFill>
                              <a:srgbClr val="FFFFFF"/>
                            </a:solidFill>
                          </a:uFill>
                          <a:latin typeface="Calibri"/>
                          <a:ea typeface="Times New Roman"/>
                        </a:rPr>
                        <a:t>48</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c>
                  <a:txBody>
                    <a:bodyPr/>
                    <a:lstStyle/>
                    <a:p>
                      <a:pPr algn="just">
                        <a:lnSpc>
                          <a:spcPct val="115000"/>
                        </a:lnSpc>
                      </a:pPr>
                      <a:r>
                        <a:rPr lang="en-US" sz="2000" b="1" strike="noStrike" spc="-1">
                          <a:solidFill>
                            <a:srgbClr val="000000"/>
                          </a:solidFill>
                          <a:uFill>
                            <a:solidFill>
                              <a:srgbClr val="FFFFFF"/>
                            </a:solidFill>
                          </a:uFill>
                          <a:latin typeface="Calibri"/>
                          <a:ea typeface="Times New Roman"/>
                        </a:rPr>
                        <a:t>Other Reasons</a:t>
                      </a:r>
                      <a:r>
                        <a:rPr lang="en-US" sz="2000" strike="noStrike" spc="-1">
                          <a:solidFill>
                            <a:srgbClr val="000000"/>
                          </a:solidFill>
                          <a:uFill>
                            <a:solidFill>
                              <a:srgbClr val="FFFFFF"/>
                            </a:solidFill>
                          </a:uFill>
                          <a:latin typeface="Calibri"/>
                          <a:ea typeface="Times New Roman"/>
                        </a:rPr>
                        <a:t> (Pls. Specify)</a:t>
                      </a:r>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EBF1DE"/>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2" name="TextShape 1"/>
          <p:cNvSpPr txBox="1"/>
          <p:nvPr/>
        </p:nvSpPr>
        <p:spPr>
          <a:xfrm>
            <a:off x="152280" y="380880"/>
            <a:ext cx="8838720" cy="685440"/>
          </a:xfrm>
          <a:prstGeom prst="rect">
            <a:avLst/>
          </a:prstGeom>
          <a:noFill/>
          <a:ln>
            <a:noFill/>
          </a:ln>
        </p:spPr>
        <p:txBody>
          <a:bodyPr anchor="ctr"/>
          <a:lstStyle/>
          <a:p>
            <a:pPr algn="ctr">
              <a:lnSpc>
                <a:spcPct val="100000"/>
              </a:lnSpc>
            </a:pPr>
            <a:r>
              <a:rPr lang="en-US" sz="3200" b="1" strike="noStrike" spc="-1">
                <a:solidFill>
                  <a:srgbClr val="000000"/>
                </a:solidFill>
                <a:uFill>
                  <a:solidFill>
                    <a:srgbClr val="FFFFFF"/>
                  </a:solidFill>
                </a:uFill>
                <a:latin typeface="Calibri"/>
              </a:rPr>
              <a:t>BTR Module - NPMO</a:t>
            </a:r>
            <a:endParaRPr/>
          </a:p>
        </p:txBody>
      </p:sp>
      <p:sp>
        <p:nvSpPr>
          <p:cNvPr id="343" name="TextShape 2"/>
          <p:cNvSpPr txBox="1"/>
          <p:nvPr/>
        </p:nvSpPr>
        <p:spPr>
          <a:xfrm>
            <a:off x="533520" y="1143000"/>
            <a:ext cx="8076960" cy="1980720"/>
          </a:xfrm>
          <a:prstGeom prst="rect">
            <a:avLst/>
          </a:prstGeom>
          <a:noFill/>
          <a:ln>
            <a:noFill/>
          </a:ln>
        </p:spPr>
        <p:txBody>
          <a:bodyPr/>
          <a:lstStyle/>
          <a:p>
            <a:pPr algn="ctr"/>
            <a:endParaRPr/>
          </a:p>
        </p:txBody>
      </p:sp>
      <p:pic>
        <p:nvPicPr>
          <p:cNvPr id="344" name="Picture 2"/>
          <p:cNvPicPr/>
          <p:nvPr/>
        </p:nvPicPr>
        <p:blipFill>
          <a:blip r:embed="rId2"/>
          <a:stretch/>
        </p:blipFill>
        <p:spPr>
          <a:xfrm>
            <a:off x="380880" y="1066680"/>
            <a:ext cx="8229240" cy="5409720"/>
          </a:xfrm>
          <a:prstGeom prst="rect">
            <a:avLst/>
          </a:prstGeom>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5" name="TextShape 1"/>
          <p:cNvSpPr txBox="1"/>
          <p:nvPr/>
        </p:nvSpPr>
        <p:spPr>
          <a:xfrm>
            <a:off x="152280" y="380880"/>
            <a:ext cx="8838720" cy="685440"/>
          </a:xfrm>
          <a:prstGeom prst="rect">
            <a:avLst/>
          </a:prstGeom>
          <a:noFill/>
          <a:ln>
            <a:noFill/>
          </a:ln>
        </p:spPr>
        <p:txBody>
          <a:bodyPr anchor="ctr"/>
          <a:lstStyle/>
          <a:p>
            <a:pPr algn="ctr">
              <a:lnSpc>
                <a:spcPct val="100000"/>
              </a:lnSpc>
            </a:pPr>
            <a:r>
              <a:rPr lang="en-US" sz="3200" b="1" strike="noStrike" spc="-1">
                <a:solidFill>
                  <a:srgbClr val="000000"/>
                </a:solidFill>
                <a:uFill>
                  <a:solidFill>
                    <a:srgbClr val="FFFFFF"/>
                  </a:solidFill>
                </a:uFill>
                <a:latin typeface="Calibri"/>
              </a:rPr>
              <a:t>BTR Module - NPMO</a:t>
            </a:r>
            <a:endParaRPr/>
          </a:p>
        </p:txBody>
      </p:sp>
      <p:sp>
        <p:nvSpPr>
          <p:cNvPr id="346" name="TextShape 2"/>
          <p:cNvSpPr txBox="1"/>
          <p:nvPr/>
        </p:nvSpPr>
        <p:spPr>
          <a:xfrm>
            <a:off x="533520" y="1143000"/>
            <a:ext cx="8076960" cy="1980720"/>
          </a:xfrm>
          <a:prstGeom prst="rect">
            <a:avLst/>
          </a:prstGeom>
          <a:noFill/>
          <a:ln>
            <a:noFill/>
          </a:ln>
        </p:spPr>
        <p:txBody>
          <a:bodyPr/>
          <a:lstStyle/>
          <a:p>
            <a:pPr algn="ctr"/>
            <a:endParaRPr/>
          </a:p>
        </p:txBody>
      </p:sp>
      <p:pic>
        <p:nvPicPr>
          <p:cNvPr id="347" name="Picture 2"/>
          <p:cNvPicPr/>
          <p:nvPr/>
        </p:nvPicPr>
        <p:blipFill>
          <a:blip r:embed="rId2"/>
          <a:stretch/>
        </p:blipFill>
        <p:spPr>
          <a:xfrm>
            <a:off x="504720" y="1143000"/>
            <a:ext cx="8257680" cy="5333760"/>
          </a:xfrm>
          <a:prstGeom prst="rect">
            <a:avLst/>
          </a:prstGeom>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 name="TextShape 1"/>
          <p:cNvSpPr txBox="1"/>
          <p:nvPr/>
        </p:nvSpPr>
        <p:spPr>
          <a:xfrm>
            <a:off x="152280" y="380880"/>
            <a:ext cx="8838720" cy="685440"/>
          </a:xfrm>
          <a:prstGeom prst="rect">
            <a:avLst/>
          </a:prstGeom>
          <a:noFill/>
          <a:ln>
            <a:noFill/>
          </a:ln>
        </p:spPr>
        <p:txBody>
          <a:bodyPr anchor="ctr"/>
          <a:lstStyle/>
          <a:p>
            <a:pPr algn="ctr">
              <a:lnSpc>
                <a:spcPct val="100000"/>
              </a:lnSpc>
            </a:pPr>
            <a:r>
              <a:rPr lang="en-US" sz="3200" b="1" strike="noStrike" spc="-1">
                <a:solidFill>
                  <a:srgbClr val="000000"/>
                </a:solidFill>
                <a:uFill>
                  <a:solidFill>
                    <a:srgbClr val="FFFFFF"/>
                  </a:solidFill>
                </a:uFill>
                <a:latin typeface="Calibri"/>
              </a:rPr>
              <a:t>BTR Module - RPMO</a:t>
            </a:r>
            <a:endParaRPr/>
          </a:p>
        </p:txBody>
      </p:sp>
      <p:sp>
        <p:nvSpPr>
          <p:cNvPr id="349" name="TextShape 2"/>
          <p:cNvSpPr txBox="1"/>
          <p:nvPr/>
        </p:nvSpPr>
        <p:spPr>
          <a:xfrm>
            <a:off x="533520" y="1143000"/>
            <a:ext cx="8076960" cy="1980720"/>
          </a:xfrm>
          <a:prstGeom prst="rect">
            <a:avLst/>
          </a:prstGeom>
          <a:noFill/>
          <a:ln>
            <a:noFill/>
          </a:ln>
        </p:spPr>
        <p:txBody>
          <a:bodyPr/>
          <a:lstStyle/>
          <a:p>
            <a:pPr algn="ctr"/>
            <a:endParaRPr/>
          </a:p>
        </p:txBody>
      </p:sp>
      <p:pic>
        <p:nvPicPr>
          <p:cNvPr id="350" name="Picture 2"/>
          <p:cNvPicPr/>
          <p:nvPr/>
        </p:nvPicPr>
        <p:blipFill>
          <a:blip r:embed="rId2"/>
          <a:stretch/>
        </p:blipFill>
        <p:spPr>
          <a:xfrm>
            <a:off x="380880" y="228600"/>
            <a:ext cx="8457840" cy="6400440"/>
          </a:xfrm>
          <a:prstGeom prst="rect">
            <a:avLst/>
          </a:prstGeom>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1" name="TextShape 1"/>
          <p:cNvSpPr txBox="1"/>
          <p:nvPr/>
        </p:nvSpPr>
        <p:spPr>
          <a:xfrm>
            <a:off x="152280" y="380880"/>
            <a:ext cx="8838720" cy="685440"/>
          </a:xfrm>
          <a:prstGeom prst="rect">
            <a:avLst/>
          </a:prstGeom>
          <a:noFill/>
          <a:ln>
            <a:noFill/>
          </a:ln>
        </p:spPr>
        <p:txBody>
          <a:bodyPr anchor="ctr"/>
          <a:lstStyle/>
          <a:p>
            <a:pPr algn="ctr">
              <a:lnSpc>
                <a:spcPct val="100000"/>
              </a:lnSpc>
            </a:pPr>
            <a:r>
              <a:rPr lang="en-US" sz="3200" b="1" strike="noStrike" spc="-1">
                <a:solidFill>
                  <a:srgbClr val="000000"/>
                </a:solidFill>
                <a:uFill>
                  <a:solidFill>
                    <a:srgbClr val="FFFFFF"/>
                  </a:solidFill>
                </a:uFill>
                <a:latin typeface="Calibri"/>
              </a:rPr>
              <a:t>BTR Module - RPMO</a:t>
            </a:r>
            <a:endParaRPr/>
          </a:p>
        </p:txBody>
      </p:sp>
      <p:sp>
        <p:nvSpPr>
          <p:cNvPr id="352" name="TextShape 2"/>
          <p:cNvSpPr txBox="1"/>
          <p:nvPr/>
        </p:nvSpPr>
        <p:spPr>
          <a:xfrm>
            <a:off x="533520" y="1143000"/>
            <a:ext cx="8076960" cy="1980720"/>
          </a:xfrm>
          <a:prstGeom prst="rect">
            <a:avLst/>
          </a:prstGeom>
          <a:noFill/>
          <a:ln>
            <a:noFill/>
          </a:ln>
        </p:spPr>
        <p:txBody>
          <a:bodyPr/>
          <a:lstStyle/>
          <a:p>
            <a:pPr algn="ctr"/>
            <a:endParaRPr/>
          </a:p>
        </p:txBody>
      </p:sp>
      <p:pic>
        <p:nvPicPr>
          <p:cNvPr id="353" name="Picture 2"/>
          <p:cNvPicPr/>
          <p:nvPr/>
        </p:nvPicPr>
        <p:blipFill>
          <a:blip r:embed="rId2"/>
          <a:stretch/>
        </p:blipFill>
        <p:spPr>
          <a:xfrm>
            <a:off x="380880" y="335880"/>
            <a:ext cx="8457840" cy="6216840"/>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a:off x="914400" y="1382400"/>
            <a:ext cx="2631960" cy="2590560"/>
          </a:xfrm>
          <a:prstGeom prst="roundRect">
            <a:avLst>
              <a:gd name="adj" fmla="val 16667"/>
            </a:avLst>
          </a:prstGeom>
          <a:solidFill>
            <a:srgbClr val="AFFFB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2400" b="1" strike="noStrike" spc="-1">
                <a:solidFill>
                  <a:srgbClr val="000000"/>
                </a:solidFill>
                <a:uFill>
                  <a:solidFill>
                    <a:srgbClr val="FFFFFF"/>
                  </a:solidFill>
                </a:uFill>
                <a:latin typeface="Rockwell"/>
              </a:rPr>
              <a:t>A human investment program for children thru health &amp; education</a:t>
            </a:r>
            <a:endParaRPr/>
          </a:p>
        </p:txBody>
      </p:sp>
      <p:sp>
        <p:nvSpPr>
          <p:cNvPr id="211" name="CustomShape 2"/>
          <p:cNvSpPr/>
          <p:nvPr/>
        </p:nvSpPr>
        <p:spPr>
          <a:xfrm>
            <a:off x="5847840" y="1364760"/>
            <a:ext cx="2631960" cy="2590560"/>
          </a:xfrm>
          <a:prstGeom prst="roundRect">
            <a:avLst>
              <a:gd name="adj" fmla="val 16667"/>
            </a:avLst>
          </a:prstGeom>
          <a:solidFill>
            <a:srgbClr val="AFFFB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2400" b="1" strike="noStrike" spc="-1">
                <a:solidFill>
                  <a:srgbClr val="000000"/>
                </a:solidFill>
                <a:uFill>
                  <a:solidFill>
                    <a:srgbClr val="FFFFFF"/>
                  </a:solidFill>
                </a:uFill>
                <a:latin typeface="Rockwell"/>
              </a:rPr>
              <a:t>Provides grants to poor families with children 0-18 years old and pregnant mothers</a:t>
            </a:r>
            <a:endParaRPr/>
          </a:p>
        </p:txBody>
      </p:sp>
      <p:pic>
        <p:nvPicPr>
          <p:cNvPr id="212" name="Picture 2"/>
          <p:cNvPicPr/>
          <p:nvPr/>
        </p:nvPicPr>
        <p:blipFill>
          <a:blip r:embed="rId3"/>
          <a:stretch/>
        </p:blipFill>
        <p:spPr>
          <a:xfrm>
            <a:off x="3891960" y="1918080"/>
            <a:ext cx="1371240" cy="1518840"/>
          </a:xfrm>
          <a:prstGeom prst="rect">
            <a:avLst/>
          </a:prstGeom>
          <a:ln>
            <a:noFill/>
          </a:ln>
        </p:spPr>
      </p:pic>
      <p:sp>
        <p:nvSpPr>
          <p:cNvPr id="213" name="CustomShape 3"/>
          <p:cNvSpPr/>
          <p:nvPr/>
        </p:nvSpPr>
        <p:spPr>
          <a:xfrm>
            <a:off x="821880" y="462240"/>
            <a:ext cx="7511400" cy="495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1" i="1" strike="noStrike" spc="299">
                <a:solidFill>
                  <a:srgbClr val="FFFFFF"/>
                </a:solidFill>
                <a:uFill>
                  <a:solidFill>
                    <a:srgbClr val="FFFFFF"/>
                  </a:solidFill>
                </a:uFill>
                <a:latin typeface="Palatino Linotype"/>
              </a:rPr>
              <a:t>Pantawid Pamilya Pilipino Program</a:t>
            </a:r>
            <a:endParaRPr/>
          </a:p>
        </p:txBody>
      </p:sp>
      <p:sp>
        <p:nvSpPr>
          <p:cNvPr id="214" name="CustomShape 4"/>
          <p:cNvSpPr/>
          <p:nvPr/>
        </p:nvSpPr>
        <p:spPr>
          <a:xfrm>
            <a:off x="3429000" y="4005000"/>
            <a:ext cx="2631960" cy="2590560"/>
          </a:xfrm>
          <a:prstGeom prst="roundRect">
            <a:avLst>
              <a:gd name="adj" fmla="val 16667"/>
            </a:avLst>
          </a:prstGeom>
          <a:solidFill>
            <a:srgbClr val="AFFFB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2400" b="1" strike="noStrike" spc="-1">
                <a:solidFill>
                  <a:srgbClr val="000000"/>
                </a:solidFill>
                <a:uFill>
                  <a:solidFill>
                    <a:srgbClr val="FFFFFF"/>
                  </a:solidFill>
                </a:uFill>
                <a:latin typeface="Rockwell"/>
              </a:rPr>
              <a:t>Main Goals:</a:t>
            </a:r>
            <a:endParaRPr/>
          </a:p>
          <a:p>
            <a:pPr algn="ctr">
              <a:lnSpc>
                <a:spcPct val="100000"/>
              </a:lnSpc>
            </a:pPr>
            <a:r>
              <a:rPr lang="en-US" sz="2400" b="1" strike="noStrike" spc="-1">
                <a:solidFill>
                  <a:srgbClr val="000000"/>
                </a:solidFill>
                <a:uFill>
                  <a:solidFill>
                    <a:srgbClr val="FFFFFF"/>
                  </a:solidFill>
                </a:uFill>
                <a:latin typeface="Rockwell"/>
              </a:rPr>
              <a:t>To keep the children healthy;</a:t>
            </a:r>
            <a:endParaRPr/>
          </a:p>
          <a:p>
            <a:pPr algn="ctr">
              <a:lnSpc>
                <a:spcPct val="100000"/>
              </a:lnSpc>
            </a:pPr>
            <a:r>
              <a:rPr lang="en-US" sz="2400" b="1" strike="noStrike" spc="-1">
                <a:solidFill>
                  <a:srgbClr val="000000"/>
                </a:solidFill>
                <a:uFill>
                  <a:solidFill>
                    <a:srgbClr val="FFFFFF"/>
                  </a:solidFill>
                </a:uFill>
                <a:latin typeface="Rockwell"/>
              </a:rPr>
              <a:t>To keep the children in school;</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TextShape 1"/>
          <p:cNvSpPr txBox="1"/>
          <p:nvPr/>
        </p:nvSpPr>
        <p:spPr>
          <a:xfrm>
            <a:off x="380880" y="1905120"/>
            <a:ext cx="8457840" cy="4495320"/>
          </a:xfrm>
          <a:prstGeom prst="rect">
            <a:avLst/>
          </a:prstGeom>
          <a:noFill/>
          <a:ln>
            <a:noFill/>
          </a:ln>
        </p:spPr>
        <p:txBody>
          <a:bodyPr/>
          <a:lstStyle/>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Monitoring of non-compliant children resulted to </a:t>
            </a:r>
            <a:r>
              <a:rPr lang="en-US" sz="2800" b="1" strike="noStrike" spc="-1">
                <a:solidFill>
                  <a:srgbClr val="FFFF00"/>
                </a:solidFill>
                <a:uFill>
                  <a:solidFill>
                    <a:srgbClr val="FFFFFF"/>
                  </a:solidFill>
                </a:uFill>
                <a:latin typeface="Calibri"/>
              </a:rPr>
              <a:t>reduction by </a:t>
            </a:r>
            <a:r>
              <a:rPr lang="en-US" sz="2800" b="1" u="sng" strike="noStrike" spc="-1">
                <a:solidFill>
                  <a:srgbClr val="FFFF00"/>
                </a:solidFill>
                <a:uFill>
                  <a:solidFill>
                    <a:srgbClr val="FFFFFF"/>
                  </a:solidFill>
                </a:uFill>
                <a:latin typeface="Calibri"/>
              </a:rPr>
              <a:t>230,000 of the number children not in school from 908,901 in Dec, 2014 to 676,136 in June, 2015 </a:t>
            </a:r>
            <a:r>
              <a:rPr lang="en-US" sz="2800" b="1" strike="noStrike" spc="-1">
                <a:solidFill>
                  <a:srgbClr val="FFFF00"/>
                </a:solidFill>
                <a:uFill>
                  <a:solidFill>
                    <a:srgbClr val="FFFFFF"/>
                  </a:solidFill>
                </a:uFill>
                <a:latin typeface="Calibri"/>
              </a:rPr>
              <a:t>and an </a:t>
            </a:r>
            <a:r>
              <a:rPr lang="en-US" sz="2800" b="1" u="sng" strike="noStrike" spc="-1">
                <a:solidFill>
                  <a:srgbClr val="FFFF00"/>
                </a:solidFill>
                <a:uFill>
                  <a:solidFill>
                    <a:srgbClr val="FFFFFF"/>
                  </a:solidFill>
                </a:uFill>
                <a:latin typeface="Calibri"/>
              </a:rPr>
              <a:t>increase by 150,000  the number of children in school from 7,801,611 in Dec, 2014 to 7,950,079 in June, 2015 </a:t>
            </a:r>
            <a:r>
              <a:rPr lang="en-US" sz="2800" b="1" strike="noStrike" spc="-1">
                <a:solidFill>
                  <a:srgbClr val="FFFF00"/>
                </a:solidFill>
                <a:uFill>
                  <a:solidFill>
                    <a:srgbClr val="FFFFFF"/>
                  </a:solidFill>
                </a:uFill>
                <a:latin typeface="Calibri"/>
              </a:rPr>
              <a:t>even if we have an attrition of 92,000 HHs which have graduated and we have no newly registered households</a:t>
            </a:r>
            <a:r>
              <a:rPr lang="en-US" sz="2800" b="1" strike="noStrike" spc="-1">
                <a:solidFill>
                  <a:srgbClr val="FFFFFF"/>
                </a:solidFill>
                <a:uFill>
                  <a:solidFill>
                    <a:srgbClr val="FFFFFF"/>
                  </a:solidFill>
                </a:uFill>
                <a:latin typeface="Calibri"/>
              </a:rPr>
              <a:t>;</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We hope to have another significant reduction of children not in school by June, 2016;</a:t>
            </a:r>
            <a:endParaRPr/>
          </a:p>
          <a:p>
            <a:pPr>
              <a:lnSpc>
                <a:spcPct val="100000"/>
              </a:lnSpc>
            </a:pPr>
            <a:endParaRPr/>
          </a:p>
          <a:p>
            <a:pPr>
              <a:lnSpc>
                <a:spcPct val="100000"/>
              </a:lnSpc>
            </a:pPr>
            <a:endParaRPr/>
          </a:p>
        </p:txBody>
      </p:sp>
      <p:sp>
        <p:nvSpPr>
          <p:cNvPr id="359" name="TextShape 2"/>
          <p:cNvSpPr txBox="1"/>
          <p:nvPr/>
        </p:nvSpPr>
        <p:spPr>
          <a:xfrm>
            <a:off x="245520" y="259200"/>
            <a:ext cx="8669520" cy="1340640"/>
          </a:xfrm>
          <a:prstGeom prst="rect">
            <a:avLst/>
          </a:prstGeom>
          <a:noFill/>
          <a:ln>
            <a:noFill/>
          </a:ln>
        </p:spPr>
        <p:txBody>
          <a:bodyPr anchor="ctr"/>
          <a:lstStyle/>
          <a:p>
            <a:pPr algn="ctr">
              <a:lnSpc>
                <a:spcPct val="100000"/>
              </a:lnSpc>
            </a:pPr>
            <a:r>
              <a:rPr lang="en-US" sz="4400" b="1" strike="noStrike" spc="-1">
                <a:solidFill>
                  <a:srgbClr val="FFFF00"/>
                </a:solidFill>
                <a:uFill>
                  <a:solidFill>
                    <a:srgbClr val="FFFFFF"/>
                  </a:solidFill>
                </a:uFill>
                <a:latin typeface="Calibri"/>
              </a:rPr>
              <a:t>Initial Results of Monitoring Non-Compliant Beneficiaries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TextShape 1"/>
          <p:cNvSpPr txBox="1"/>
          <p:nvPr/>
        </p:nvSpPr>
        <p:spPr>
          <a:xfrm>
            <a:off x="465120" y="152280"/>
            <a:ext cx="8229240" cy="715680"/>
          </a:xfrm>
          <a:prstGeom prst="rect">
            <a:avLst/>
          </a:prstGeom>
          <a:noFill/>
          <a:ln>
            <a:noFill/>
          </a:ln>
        </p:spPr>
        <p:txBody>
          <a:bodyPr anchor="ctr"/>
          <a:lstStyle/>
          <a:p>
            <a:pPr algn="ctr">
              <a:lnSpc>
                <a:spcPct val="100000"/>
              </a:lnSpc>
            </a:pPr>
            <a:r>
              <a:rPr lang="en-US" sz="4400" strike="noStrike" spc="-1">
                <a:solidFill>
                  <a:srgbClr val="FFFFFF"/>
                </a:solidFill>
                <a:uFill>
                  <a:solidFill>
                    <a:srgbClr val="FFFFFF"/>
                  </a:solidFill>
                </a:uFill>
                <a:latin typeface="Calibri"/>
              </a:rPr>
              <a:t>Family Development Session</a:t>
            </a:r>
            <a:endParaRPr/>
          </a:p>
        </p:txBody>
      </p:sp>
      <p:sp>
        <p:nvSpPr>
          <p:cNvPr id="362" name="TextShape 2"/>
          <p:cNvSpPr txBox="1"/>
          <p:nvPr/>
        </p:nvSpPr>
        <p:spPr>
          <a:xfrm>
            <a:off x="466200" y="990720"/>
            <a:ext cx="8229240" cy="5486040"/>
          </a:xfrm>
          <a:prstGeom prst="rect">
            <a:avLst/>
          </a:prstGeom>
          <a:noFill/>
          <a:ln>
            <a:noFill/>
          </a:ln>
        </p:spPr>
        <p:txBody>
          <a:bodyPr/>
          <a:lstStyle/>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A neighborhood-based monthly session designed for parent-grantees of the Conditional Cash Transfer (CCT) program to discuss interactively topics along enhancement of family life such as husband and wife relationship, child and parent relationship, home and financial management and  other parenting concerns. It also include topics on livelihood development, disaster risk management, community and environmental protection, among others.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TextShape 1"/>
          <p:cNvSpPr txBox="1"/>
          <p:nvPr/>
        </p:nvSpPr>
        <p:spPr>
          <a:xfrm>
            <a:off x="457200" y="274680"/>
            <a:ext cx="8229240" cy="715680"/>
          </a:xfrm>
          <a:prstGeom prst="rect">
            <a:avLst/>
          </a:prstGeom>
          <a:noFill/>
          <a:ln>
            <a:noFill/>
          </a:ln>
        </p:spPr>
        <p:txBody>
          <a:bodyPr anchor="ctr"/>
          <a:lstStyle/>
          <a:p>
            <a:pPr algn="ctr">
              <a:lnSpc>
                <a:spcPct val="100000"/>
              </a:lnSpc>
            </a:pPr>
            <a:r>
              <a:rPr lang="en-US" sz="4400" strike="noStrike" spc="-1">
                <a:solidFill>
                  <a:srgbClr val="FFFFFF"/>
                </a:solidFill>
                <a:uFill>
                  <a:solidFill>
                    <a:srgbClr val="FFFFFF"/>
                  </a:solidFill>
                </a:uFill>
                <a:latin typeface="Calibri"/>
              </a:rPr>
              <a:t>Objectives of the FDS</a:t>
            </a:r>
            <a:endParaRPr/>
          </a:p>
        </p:txBody>
      </p:sp>
      <p:sp>
        <p:nvSpPr>
          <p:cNvPr id="364" name="TextShape 2"/>
          <p:cNvSpPr txBox="1"/>
          <p:nvPr/>
        </p:nvSpPr>
        <p:spPr>
          <a:xfrm>
            <a:off x="457200" y="1143000"/>
            <a:ext cx="8229240" cy="4982760"/>
          </a:xfrm>
          <a:prstGeom prst="rect">
            <a:avLst/>
          </a:prstGeom>
          <a:noFill/>
          <a:ln>
            <a:noFill/>
          </a:ln>
        </p:spPr>
        <p:txBody>
          <a:bodyPr/>
          <a:lstStyle/>
          <a:p>
            <a:pPr marL="514440" indent="-514080">
              <a:lnSpc>
                <a:spcPct val="100000"/>
              </a:lnSpc>
              <a:buClr>
                <a:srgbClr val="FFFFFF"/>
              </a:buClr>
              <a:buFont typeface="Arial"/>
              <a:buAutoNum type="arabicParenR"/>
            </a:pPr>
            <a:r>
              <a:rPr lang="en-US" sz="3200" strike="noStrike" spc="-1">
                <a:solidFill>
                  <a:srgbClr val="FFFFFF"/>
                </a:solidFill>
                <a:uFill>
                  <a:solidFill>
                    <a:srgbClr val="FFFFFF"/>
                  </a:solidFill>
                </a:uFill>
                <a:latin typeface="Calibri"/>
              </a:rPr>
              <a:t>To capacitate the household beneficiaries to become more productive and responsive to meet family needs; </a:t>
            </a:r>
            <a:endParaRPr/>
          </a:p>
          <a:p>
            <a:pPr marL="514440" indent="-514080">
              <a:lnSpc>
                <a:spcPct val="100000"/>
              </a:lnSpc>
              <a:buClr>
                <a:srgbClr val="FFFFFF"/>
              </a:buClr>
              <a:buFont typeface="Arial"/>
              <a:buAutoNum type="arabicParenR"/>
            </a:pPr>
            <a:r>
              <a:rPr lang="en-US" sz="3200" strike="noStrike" spc="-1">
                <a:solidFill>
                  <a:srgbClr val="FFFFFF"/>
                </a:solidFill>
                <a:uFill>
                  <a:solidFill>
                    <a:srgbClr val="FFFFFF"/>
                  </a:solidFill>
                </a:uFill>
                <a:latin typeface="Calibri"/>
              </a:rPr>
              <a:t>To enhance the skills and knowledge of household grantees and parents promote positive family values, strengthen marital relationships &amp; parental roles and responsibilities particularly on the health, nutrition and education needs of children. </a:t>
            </a:r>
            <a:endParaRPr/>
          </a:p>
          <a:p>
            <a:pPr marL="514440" indent="-514080">
              <a:lnSpc>
                <a:spcPct val="100000"/>
              </a:lnSpc>
              <a:buClr>
                <a:srgbClr val="FFFFFF"/>
              </a:buClr>
              <a:buFont typeface="Arial"/>
              <a:buAutoNum type="arabicParenR"/>
            </a:pPr>
            <a:r>
              <a:rPr lang="en-US" sz="3200" strike="noStrike" spc="-1">
                <a:solidFill>
                  <a:srgbClr val="FFFFFF"/>
                </a:solidFill>
                <a:uFill>
                  <a:solidFill>
                    <a:srgbClr val="FFFFFF"/>
                  </a:solidFill>
                </a:uFill>
                <a:latin typeface="Calibri"/>
              </a:rPr>
              <a:t>To promote social awareness, participation and involvement in community development efforts.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TextShape 1"/>
          <p:cNvSpPr txBox="1"/>
          <p:nvPr/>
        </p:nvSpPr>
        <p:spPr>
          <a:xfrm>
            <a:off x="457200" y="274680"/>
            <a:ext cx="8229240" cy="791640"/>
          </a:xfrm>
          <a:prstGeom prst="rect">
            <a:avLst/>
          </a:prstGeom>
          <a:noFill/>
          <a:ln>
            <a:noFill/>
          </a:ln>
        </p:spPr>
        <p:txBody>
          <a:bodyPr anchor="ctr"/>
          <a:lstStyle/>
          <a:p>
            <a:pPr algn="ctr">
              <a:lnSpc>
                <a:spcPct val="100000"/>
              </a:lnSpc>
            </a:pPr>
            <a:r>
              <a:rPr lang="en-US" sz="4400" strike="noStrike" spc="-1">
                <a:solidFill>
                  <a:srgbClr val="FFFFFF"/>
                </a:solidFill>
                <a:uFill>
                  <a:solidFill>
                    <a:srgbClr val="FFFFFF"/>
                  </a:solidFill>
                </a:uFill>
                <a:latin typeface="Calibri"/>
              </a:rPr>
              <a:t>Creation of Parent Groups &amp; the FDS</a:t>
            </a:r>
            <a:endParaRPr/>
          </a:p>
        </p:txBody>
      </p:sp>
      <p:sp>
        <p:nvSpPr>
          <p:cNvPr id="366" name="TextShape 2"/>
          <p:cNvSpPr txBox="1"/>
          <p:nvPr/>
        </p:nvSpPr>
        <p:spPr>
          <a:xfrm>
            <a:off x="457200" y="1295280"/>
            <a:ext cx="8229240" cy="4830480"/>
          </a:xfrm>
          <a:prstGeom prst="rect">
            <a:avLst/>
          </a:prstGeom>
          <a:noFill/>
          <a:ln>
            <a:noFill/>
          </a:ln>
        </p:spPr>
        <p:txBody>
          <a:bodyPr/>
          <a:lstStyle/>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Geographical clustering of Pantawid Pamilya grantees into groups of 25 to 30 households;</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The members of each group select a parent leader by consensus;</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Parent Groups are organized for the conduct of Family Development Session;</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Venues of Session: Neighborhood, brgy hall, DCC,  house of member;</a:t>
            </a:r>
            <a:endParaRPr/>
          </a:p>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2 hours per session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TextShape 1"/>
          <p:cNvSpPr txBox="1"/>
          <p:nvPr/>
        </p:nvSpPr>
        <p:spPr>
          <a:xfrm>
            <a:off x="3581280" y="1646280"/>
            <a:ext cx="5214960" cy="4906440"/>
          </a:xfrm>
          <a:prstGeom prst="rect">
            <a:avLst/>
          </a:prstGeom>
          <a:noFill/>
          <a:ln>
            <a:noFill/>
          </a:ln>
        </p:spPr>
        <p:txBody>
          <a:bodyPr/>
          <a:lstStyle/>
          <a:p>
            <a:pPr>
              <a:lnSpc>
                <a:spcPct val="100000"/>
              </a:lnSpc>
            </a:pPr>
            <a:r>
              <a:rPr lang="en-US" sz="3600" strike="noStrike" spc="-1">
                <a:solidFill>
                  <a:srgbClr val="FFFFFF"/>
                </a:solidFill>
                <a:uFill>
                  <a:solidFill>
                    <a:srgbClr val="FFFFFF"/>
                  </a:solidFill>
                </a:uFill>
                <a:latin typeface="Calibri"/>
              </a:rPr>
              <a:t>which should be complied by the beneficiaries for them to avail of the cash grant; </a:t>
            </a:r>
            <a:endParaRPr/>
          </a:p>
          <a:p>
            <a:pPr>
              <a:lnSpc>
                <a:spcPct val="100000"/>
              </a:lnSpc>
            </a:pPr>
            <a:r>
              <a:rPr lang="en-US" sz="3600" strike="noStrike" spc="-1">
                <a:solidFill>
                  <a:srgbClr val="FFFFFF"/>
                </a:solidFill>
                <a:uFill>
                  <a:solidFill>
                    <a:srgbClr val="FFFFFF"/>
                  </a:solidFill>
                </a:uFill>
                <a:latin typeface="Calibri"/>
              </a:rPr>
              <a:t>Non-attendance of grantee or  representative to FDS is equivalent to P500.00 deduction of cash grant;</a:t>
            </a:r>
            <a:endParaRPr/>
          </a:p>
        </p:txBody>
      </p:sp>
      <p:pic>
        <p:nvPicPr>
          <p:cNvPr id="368" name="Picture 4"/>
          <p:cNvPicPr/>
          <p:nvPr/>
        </p:nvPicPr>
        <p:blipFill>
          <a:blip r:embed="rId2"/>
          <a:stretch/>
        </p:blipFill>
        <p:spPr>
          <a:xfrm>
            <a:off x="430920" y="1810800"/>
            <a:ext cx="2685600" cy="3580920"/>
          </a:xfrm>
          <a:prstGeom prst="rect">
            <a:avLst/>
          </a:prstGeom>
          <a:ln>
            <a:noFill/>
          </a:ln>
        </p:spPr>
      </p:pic>
      <p:sp>
        <p:nvSpPr>
          <p:cNvPr id="369" name="CustomShape 2"/>
          <p:cNvSpPr/>
          <p:nvPr/>
        </p:nvSpPr>
        <p:spPr>
          <a:xfrm>
            <a:off x="228600" y="5429160"/>
            <a:ext cx="290736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i="1" strike="noStrike" spc="-1">
                <a:solidFill>
                  <a:srgbClr val="FFFFFF"/>
                </a:solidFill>
                <a:uFill>
                  <a:solidFill>
                    <a:srgbClr val="FFFFFF"/>
                  </a:solidFill>
                </a:uFill>
                <a:latin typeface="Calibri"/>
              </a:rPr>
              <a:t>Couples from Brgy. Bulibulihan, Mabinay, Negros Oriental joins a special Family Development Session</a:t>
            </a:r>
            <a:endParaRPr/>
          </a:p>
        </p:txBody>
      </p:sp>
      <p:sp>
        <p:nvSpPr>
          <p:cNvPr id="370" name="TextShape 3"/>
          <p:cNvSpPr txBox="1"/>
          <p:nvPr/>
        </p:nvSpPr>
        <p:spPr>
          <a:xfrm>
            <a:off x="262080" y="457200"/>
            <a:ext cx="8348040" cy="1447560"/>
          </a:xfrm>
          <a:prstGeom prst="rect">
            <a:avLst/>
          </a:prstGeom>
          <a:noFill/>
          <a:ln>
            <a:noFill/>
          </a:ln>
        </p:spPr>
        <p:txBody>
          <a:bodyPr/>
          <a:lstStyle/>
          <a:p>
            <a:pPr marL="343080" indent="-34272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Attendance to Family Development Session </a:t>
            </a:r>
            <a:r>
              <a:rPr lang="en-US" sz="3600" strike="noStrike" spc="-1">
                <a:solidFill>
                  <a:srgbClr val="FFFFFF"/>
                </a:solidFill>
                <a:uFill>
                  <a:solidFill>
                    <a:srgbClr val="FFFFFF"/>
                  </a:solidFill>
                </a:uFill>
                <a:latin typeface="Calibri"/>
              </a:rPr>
              <a:t>is among the conditions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TextShape 1"/>
          <p:cNvSpPr txBox="1"/>
          <p:nvPr/>
        </p:nvSpPr>
        <p:spPr>
          <a:xfrm>
            <a:off x="457200" y="152280"/>
            <a:ext cx="8229240" cy="563040"/>
          </a:xfrm>
          <a:prstGeom prst="rect">
            <a:avLst/>
          </a:prstGeom>
          <a:noFill/>
          <a:ln>
            <a:noFill/>
          </a:ln>
        </p:spPr>
        <p:txBody>
          <a:bodyPr anchor="ctr"/>
          <a:lstStyle/>
          <a:p>
            <a:pPr algn="ctr">
              <a:lnSpc>
                <a:spcPct val="100000"/>
              </a:lnSpc>
            </a:pPr>
            <a:r>
              <a:rPr lang="en-US" sz="4400" strike="noStrike" spc="-1">
                <a:solidFill>
                  <a:srgbClr val="FFFFFF"/>
                </a:solidFill>
                <a:uFill>
                  <a:solidFill>
                    <a:srgbClr val="FFFFFF"/>
                  </a:solidFill>
                </a:uFill>
                <a:latin typeface="Calibri"/>
              </a:rPr>
              <a:t>The FDS Module</a:t>
            </a:r>
            <a:endParaRPr/>
          </a:p>
        </p:txBody>
      </p:sp>
      <p:sp>
        <p:nvSpPr>
          <p:cNvPr id="372" name="TextShape 2"/>
          <p:cNvSpPr txBox="1"/>
          <p:nvPr/>
        </p:nvSpPr>
        <p:spPr>
          <a:xfrm>
            <a:off x="457200" y="1066680"/>
            <a:ext cx="8229240" cy="5181120"/>
          </a:xfrm>
          <a:prstGeom prst="rect">
            <a:avLst/>
          </a:prstGeom>
          <a:noFill/>
          <a:ln>
            <a:noFill/>
          </a:ln>
        </p:spPr>
        <p:txBody>
          <a:bodyPr/>
          <a:lstStyle/>
          <a:p>
            <a:pPr marL="343080" indent="-342720">
              <a:lnSpc>
                <a:spcPct val="100000"/>
              </a:lnSpc>
              <a:buClr>
                <a:srgbClr val="FFFFFF"/>
              </a:buClr>
              <a:buFont typeface="Arial"/>
              <a:buChar char="•"/>
            </a:pPr>
            <a:r>
              <a:rPr lang="en-US" sz="2400" strike="noStrike" spc="-1">
                <a:solidFill>
                  <a:srgbClr val="FFFFFF"/>
                </a:solidFill>
                <a:uFill>
                  <a:solidFill>
                    <a:srgbClr val="FFFFFF"/>
                  </a:solidFill>
                </a:uFill>
                <a:latin typeface="Calibri"/>
              </a:rPr>
              <a:t>A module has been developed to guide the FDS implementers and partners in the conduct of the sessions.  </a:t>
            </a:r>
            <a:endParaRPr/>
          </a:p>
          <a:p>
            <a:pPr marL="343080" indent="-342720">
              <a:lnSpc>
                <a:spcPct val="100000"/>
              </a:lnSpc>
              <a:buClr>
                <a:srgbClr val="FFFFFF"/>
              </a:buClr>
              <a:buFont typeface="Arial"/>
              <a:buChar char="•"/>
            </a:pPr>
            <a:r>
              <a:rPr lang="en-US" sz="2400" strike="noStrike" spc="-1">
                <a:solidFill>
                  <a:srgbClr val="FFFFFF"/>
                </a:solidFill>
                <a:uFill>
                  <a:solidFill>
                    <a:srgbClr val="FFFFFF"/>
                  </a:solidFill>
                </a:uFill>
                <a:latin typeface="Calibri"/>
              </a:rPr>
              <a:t>CWC member- agencies, UNICEF provided support in the development of the FDS module;</a:t>
            </a:r>
            <a:endParaRPr/>
          </a:p>
          <a:p>
            <a:pPr marL="343080" indent="-342720">
              <a:lnSpc>
                <a:spcPct val="100000"/>
              </a:lnSpc>
              <a:buClr>
                <a:srgbClr val="FFFFFF"/>
              </a:buClr>
              <a:buFont typeface="Arial"/>
              <a:buChar char="•"/>
            </a:pPr>
            <a:r>
              <a:rPr lang="en-US" sz="2400" strike="noStrike" spc="-1">
                <a:solidFill>
                  <a:srgbClr val="FFFFFF"/>
                </a:solidFill>
                <a:uFill>
                  <a:solidFill>
                    <a:srgbClr val="FFFFFF"/>
                  </a:solidFill>
                </a:uFill>
                <a:latin typeface="Calibri"/>
              </a:rPr>
              <a:t>Basic topics in the family development sessions include Understanding Oneself as a Person and as a Parent, Parenting Roles and Duties, Laws on Parenting, Early Childhood Care and Development, Rights and Duties of Parents and Children, Behavior Management, Health and Nutrition, and Home Management, among others.</a:t>
            </a:r>
            <a:endParaRPr/>
          </a:p>
          <a:p>
            <a:pPr marL="343080" indent="-342720">
              <a:lnSpc>
                <a:spcPct val="100000"/>
              </a:lnSpc>
              <a:buClr>
                <a:srgbClr val="FFFFFF"/>
              </a:buClr>
              <a:buFont typeface="Arial"/>
              <a:buChar char="•"/>
            </a:pPr>
            <a:r>
              <a:rPr lang="en-US" sz="2400" strike="noStrike" spc="-1">
                <a:solidFill>
                  <a:srgbClr val="FFFFFF"/>
                </a:solidFill>
                <a:uFill>
                  <a:solidFill>
                    <a:srgbClr val="FFFFFF"/>
                  </a:solidFill>
                </a:uFill>
                <a:latin typeface="Calibri"/>
              </a:rPr>
              <a:t>Supplemental modules: Positive Discipline, Active Citizenship, Interventions for PWDs, Regional Modules for Indigenous Peoples; </a:t>
            </a:r>
            <a:endParaRPr/>
          </a:p>
          <a:p>
            <a:pPr>
              <a:lnSpc>
                <a:spcPct val="100000"/>
              </a:lnSpc>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628560" y="152280"/>
            <a:ext cx="7886520" cy="771840"/>
          </a:xfrm>
          <a:prstGeom prst="rect">
            <a:avLst/>
          </a:prstGeom>
          <a:noFill/>
          <a:ln>
            <a:noFill/>
          </a:ln>
        </p:spPr>
        <p:txBody>
          <a:bodyPr anchor="ctr"/>
          <a:lstStyle/>
          <a:p>
            <a:pPr algn="ctr">
              <a:lnSpc>
                <a:spcPct val="100000"/>
              </a:lnSpc>
            </a:pPr>
            <a:r>
              <a:rPr lang="en-US" sz="4500" b="1" strike="noStrike" spc="-1">
                <a:solidFill>
                  <a:srgbClr val="FFFFFF"/>
                </a:solidFill>
                <a:uFill>
                  <a:solidFill>
                    <a:srgbClr val="FFFFFF"/>
                  </a:solidFill>
                </a:uFill>
                <a:latin typeface="Calibri"/>
              </a:rPr>
              <a:t>Content of FDS Module</a:t>
            </a:r>
            <a:endParaRPr/>
          </a:p>
        </p:txBody>
      </p:sp>
      <p:sp>
        <p:nvSpPr>
          <p:cNvPr id="374" name="TextShape 2"/>
          <p:cNvSpPr txBox="1"/>
          <p:nvPr/>
        </p:nvSpPr>
        <p:spPr>
          <a:xfrm>
            <a:off x="457200" y="1295280"/>
            <a:ext cx="8432280" cy="4699440"/>
          </a:xfrm>
          <a:prstGeom prst="rect">
            <a:avLst/>
          </a:prstGeom>
          <a:noFill/>
          <a:ln>
            <a:noFill/>
          </a:ln>
        </p:spPr>
        <p:txBody>
          <a:bodyPr/>
          <a:lstStyle/>
          <a:p>
            <a:pPr>
              <a:lnSpc>
                <a:spcPct val="100000"/>
              </a:lnSpc>
            </a:pPr>
            <a:r>
              <a:rPr lang="en-US" sz="2800" b="1" strike="noStrike" spc="-1">
                <a:solidFill>
                  <a:srgbClr val="FFFFFF"/>
                </a:solidFill>
                <a:uFill>
                  <a:solidFill>
                    <a:srgbClr val="FFFFFF"/>
                  </a:solidFill>
                </a:uFill>
                <a:latin typeface="Calibri"/>
              </a:rPr>
              <a:t>Module 1: Laying the Foundation of the CCT</a:t>
            </a:r>
            <a:endParaRPr/>
          </a:p>
          <a:p>
            <a:pPr>
              <a:lnSpc>
                <a:spcPct val="100000"/>
              </a:lnSpc>
            </a:pPr>
            <a:r>
              <a:rPr lang="en-US" sz="2800" b="1" strike="noStrike" spc="-1">
                <a:solidFill>
                  <a:srgbClr val="FFFFFF"/>
                </a:solidFill>
                <a:uFill>
                  <a:solidFill>
                    <a:srgbClr val="FFFFFF"/>
                  </a:solidFill>
                </a:uFill>
                <a:latin typeface="Calibri"/>
              </a:rPr>
              <a:t>       Topic  1: Overview of the CCT (Pantawid Pamilya)</a:t>
            </a:r>
            <a:endParaRPr/>
          </a:p>
          <a:p>
            <a:pPr marL="1608120" indent="-1607760">
              <a:lnSpc>
                <a:spcPct val="100000"/>
              </a:lnSpc>
            </a:pPr>
            <a:r>
              <a:rPr lang="en-US" sz="2800" b="1" strike="noStrike" spc="-1">
                <a:solidFill>
                  <a:srgbClr val="FFFFFF"/>
                </a:solidFill>
                <a:uFill>
                  <a:solidFill>
                    <a:srgbClr val="FFFFFF"/>
                  </a:solidFill>
                </a:uFill>
                <a:latin typeface="Calibri"/>
              </a:rPr>
              <a:t>       Topic 2: Guiding Principles of Pantawid Pamilyang Pilipino Program</a:t>
            </a:r>
            <a:endParaRPr/>
          </a:p>
          <a:p>
            <a:pPr marL="2806560" indent="-2806200">
              <a:lnSpc>
                <a:spcPct val="100000"/>
              </a:lnSpc>
            </a:pPr>
            <a:r>
              <a:rPr lang="en-US" sz="2800" b="1" strike="noStrike" spc="-1">
                <a:solidFill>
                  <a:srgbClr val="FFFFFF"/>
                </a:solidFill>
                <a:uFill>
                  <a:solidFill>
                    <a:srgbClr val="FFFFFF"/>
                  </a:solidFill>
                </a:uFill>
                <a:latin typeface="Calibri"/>
              </a:rPr>
              <a:t>             </a:t>
            </a:r>
            <a:r>
              <a:rPr lang="en-US" sz="3200" b="1" strike="noStrike" spc="-1">
                <a:solidFill>
                  <a:srgbClr val="FFFF00"/>
                </a:solidFill>
                <a:uFill>
                  <a:solidFill>
                    <a:srgbClr val="FFFFFF"/>
                  </a:solidFill>
                </a:uFill>
                <a:latin typeface="Calibri"/>
              </a:rPr>
              <a:t>Session 1: Protecting the Rights of Children</a:t>
            </a:r>
            <a:endParaRPr/>
          </a:p>
          <a:p>
            <a:pPr>
              <a:lnSpc>
                <a:spcPct val="100000"/>
              </a:lnSpc>
            </a:pPr>
            <a:r>
              <a:rPr lang="en-US" sz="2800" b="1" strike="noStrike" spc="-1">
                <a:solidFill>
                  <a:srgbClr val="FFFFFF"/>
                </a:solidFill>
                <a:uFill>
                  <a:solidFill>
                    <a:srgbClr val="FFFFFF"/>
                  </a:solidFill>
                </a:uFill>
                <a:latin typeface="Calibri"/>
              </a:rPr>
              <a:t>             Session 2: Promoting Gender Equality and Equity</a:t>
            </a:r>
            <a:endParaRPr/>
          </a:p>
          <a:p>
            <a:pPr marL="1630080" indent="-1629720">
              <a:lnSpc>
                <a:spcPct val="100000"/>
              </a:lnSpc>
            </a:pPr>
            <a:r>
              <a:rPr lang="en-US" sz="2800" b="1" strike="noStrike" spc="-1">
                <a:solidFill>
                  <a:srgbClr val="FFFFFF"/>
                </a:solidFill>
                <a:uFill>
                  <a:solidFill>
                    <a:srgbClr val="FFFFFF"/>
                  </a:solidFill>
                </a:uFill>
                <a:latin typeface="Calibri"/>
              </a:rPr>
              <a:t>             Session 3: Recognition and Respect of Indigenous Peoples Cultural Communities (IPCCs)	</a:t>
            </a:r>
            <a:endParaRPr/>
          </a:p>
          <a:p>
            <a:pPr>
              <a:lnSpc>
                <a:spcPct val="100000"/>
              </a:lnSpc>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TextShape 1"/>
          <p:cNvSpPr txBox="1"/>
          <p:nvPr/>
        </p:nvSpPr>
        <p:spPr>
          <a:xfrm>
            <a:off x="304920" y="152280"/>
            <a:ext cx="8610120" cy="6400440"/>
          </a:xfrm>
          <a:prstGeom prst="rect">
            <a:avLst/>
          </a:prstGeom>
          <a:noFill/>
          <a:ln>
            <a:noFill/>
          </a:ln>
        </p:spPr>
        <p:txBody>
          <a:bodyPr/>
          <a:lstStyle/>
          <a:p>
            <a:pPr marL="1071720" indent="-1071360">
              <a:lnSpc>
                <a:spcPct val="100000"/>
              </a:lnSpc>
            </a:pPr>
            <a:r>
              <a:rPr lang="en-US" sz="1000" b="1" strike="noStrike" spc="-1">
                <a:solidFill>
                  <a:srgbClr val="FFFFFF"/>
                </a:solidFill>
                <a:uFill>
                  <a:solidFill>
                    <a:srgbClr val="FFFFFF"/>
                  </a:solidFill>
                </a:uFill>
                <a:latin typeface="Calibri"/>
              </a:rPr>
              <a:t>      </a:t>
            </a:r>
            <a:r>
              <a:rPr lang="en-US" sz="2800" b="1" strike="noStrike" spc="-1">
                <a:solidFill>
                  <a:srgbClr val="FFFFFF"/>
                </a:solidFill>
                <a:uFill>
                  <a:solidFill>
                    <a:srgbClr val="FFFFFF"/>
                  </a:solidFill>
                </a:uFill>
                <a:latin typeface="Calibri"/>
              </a:rPr>
              <a:t>Topic 3: Recognition of Self as a Person, Part of the Family, and Beneficiary of Pantawid Pamilya</a:t>
            </a:r>
            <a:endParaRPr/>
          </a:p>
          <a:p>
            <a:pPr>
              <a:lnSpc>
                <a:spcPct val="100000"/>
              </a:lnSpc>
            </a:pPr>
            <a:r>
              <a:rPr lang="en-US" sz="2800" b="1" strike="noStrike" spc="-1">
                <a:solidFill>
                  <a:srgbClr val="FFFFFF"/>
                </a:solidFill>
                <a:uFill>
                  <a:solidFill>
                    <a:srgbClr val="FFFFFF"/>
                  </a:solidFill>
                </a:uFill>
                <a:latin typeface="Calibri"/>
              </a:rPr>
              <a:t>Module 2: Preparing and Nurturing the Filipino Family</a:t>
            </a:r>
            <a:endParaRPr/>
          </a:p>
          <a:p>
            <a:pPr>
              <a:lnSpc>
                <a:spcPct val="100000"/>
              </a:lnSpc>
            </a:pPr>
            <a:r>
              <a:rPr lang="en-US" sz="2800" b="1" strike="noStrike" spc="-1">
                <a:solidFill>
                  <a:srgbClr val="FFFFFF"/>
                </a:solidFill>
                <a:uFill>
                  <a:solidFill>
                    <a:srgbClr val="FFFFFF"/>
                  </a:solidFill>
                </a:uFill>
                <a:latin typeface="Calibri"/>
              </a:rPr>
              <a:t>Sub-Module 2.1: Preparing for Family Life</a:t>
            </a:r>
            <a:endParaRPr/>
          </a:p>
          <a:p>
            <a:pPr>
              <a:lnSpc>
                <a:spcPct val="100000"/>
              </a:lnSpc>
            </a:pPr>
            <a:r>
              <a:rPr lang="en-US" sz="2800" b="1" strike="noStrike" spc="-1">
                <a:solidFill>
                  <a:srgbClr val="FFFFFF"/>
                </a:solidFill>
                <a:uFill>
                  <a:solidFill>
                    <a:srgbClr val="FFFFFF"/>
                  </a:solidFill>
                </a:uFill>
                <a:latin typeface="Calibri"/>
              </a:rPr>
              <a:t>      Topic 1: Equal Treatment between  Husband and Wife</a:t>
            </a:r>
            <a:endParaRPr/>
          </a:p>
          <a:p>
            <a:pPr>
              <a:lnSpc>
                <a:spcPct val="100000"/>
              </a:lnSpc>
            </a:pPr>
            <a:r>
              <a:rPr lang="en-US" sz="2800" b="1" strike="noStrike" spc="-1">
                <a:solidFill>
                  <a:srgbClr val="FFFFFF"/>
                </a:solidFill>
                <a:uFill>
                  <a:solidFill>
                    <a:srgbClr val="FFFFFF"/>
                  </a:solidFill>
                </a:uFill>
                <a:latin typeface="Calibri"/>
              </a:rPr>
              <a:t>                 Session 1: Unique Qualities of Husband &amp; Wife</a:t>
            </a:r>
            <a:endParaRPr/>
          </a:p>
          <a:p>
            <a:pPr marL="2513160" indent="-2512800">
              <a:lnSpc>
                <a:spcPct val="100000"/>
              </a:lnSpc>
            </a:pPr>
            <a:r>
              <a:rPr lang="en-US" sz="2800" b="1" strike="noStrike" spc="-1">
                <a:solidFill>
                  <a:srgbClr val="FFFFFF"/>
                </a:solidFill>
                <a:uFill>
                  <a:solidFill>
                    <a:srgbClr val="FFFFFF"/>
                  </a:solidFill>
                </a:uFill>
                <a:latin typeface="Calibri"/>
              </a:rPr>
              <a:t>                 Session 2: Strengthening of Husband—Wife Relationship</a:t>
            </a:r>
            <a:endParaRPr/>
          </a:p>
          <a:p>
            <a:pPr>
              <a:lnSpc>
                <a:spcPct val="100000"/>
              </a:lnSpc>
            </a:pPr>
            <a:r>
              <a:rPr lang="en-US" sz="2800" b="1" strike="noStrike" spc="-1">
                <a:solidFill>
                  <a:srgbClr val="FFFFFF"/>
                </a:solidFill>
                <a:uFill>
                  <a:solidFill>
                    <a:srgbClr val="FFFFFF"/>
                  </a:solidFill>
                </a:uFill>
                <a:latin typeface="Calibri"/>
              </a:rPr>
              <a:t>        Topic 2: Good Relationship of Parents and Children</a:t>
            </a:r>
            <a:endParaRPr/>
          </a:p>
          <a:p>
            <a:pPr marL="2513160" indent="-2512800">
              <a:lnSpc>
                <a:spcPct val="100000"/>
              </a:lnSpc>
            </a:pPr>
            <a:r>
              <a:rPr lang="en-US" sz="2800" b="1" strike="noStrike" spc="-1">
                <a:solidFill>
                  <a:srgbClr val="FFFFFF"/>
                </a:solidFill>
                <a:uFill>
                  <a:solidFill>
                    <a:srgbClr val="FFFFFF"/>
                  </a:solidFill>
                </a:uFill>
                <a:latin typeface="Calibri"/>
              </a:rPr>
              <a:t>                  Session 1: Parents –Children Interaction</a:t>
            </a:r>
            <a:endParaRPr/>
          </a:p>
          <a:p>
            <a:pPr>
              <a:lnSpc>
                <a:spcPct val="100000"/>
              </a:lnSpc>
            </a:pPr>
            <a:endParaRPr/>
          </a:p>
          <a:p>
            <a:pPr>
              <a:lnSpc>
                <a:spcPct val="100000"/>
              </a:lnSpc>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TextShape 1"/>
          <p:cNvSpPr txBox="1"/>
          <p:nvPr/>
        </p:nvSpPr>
        <p:spPr>
          <a:xfrm>
            <a:off x="457200" y="304920"/>
            <a:ext cx="8431920" cy="6171840"/>
          </a:xfrm>
          <a:prstGeom prst="rect">
            <a:avLst/>
          </a:prstGeom>
          <a:noFill/>
          <a:ln>
            <a:noFill/>
          </a:ln>
        </p:spPr>
        <p:txBody>
          <a:bodyPr/>
          <a:lstStyle/>
          <a:p>
            <a:pPr>
              <a:lnSpc>
                <a:spcPct val="100000"/>
              </a:lnSpc>
            </a:pPr>
            <a:r>
              <a:rPr lang="en-US" sz="3200" b="1" strike="noStrike" spc="-1">
                <a:solidFill>
                  <a:srgbClr val="FFFFFF"/>
                </a:solidFill>
                <a:uFill>
                  <a:solidFill>
                    <a:srgbClr val="FFFFFF"/>
                  </a:solidFill>
                </a:uFill>
                <a:latin typeface="Calibri"/>
              </a:rPr>
              <a:t>Sub-Module 2.2: Being Responsible Parents and Planning the Family</a:t>
            </a:r>
            <a:endParaRPr/>
          </a:p>
          <a:p>
            <a:pPr>
              <a:lnSpc>
                <a:spcPct val="100000"/>
              </a:lnSpc>
            </a:pPr>
            <a:r>
              <a:rPr lang="en-US" sz="3200" b="1" strike="noStrike" spc="-1">
                <a:solidFill>
                  <a:srgbClr val="FFFFFF"/>
                </a:solidFill>
                <a:uFill>
                  <a:solidFill>
                    <a:srgbClr val="FFFFFF"/>
                  </a:solidFill>
                </a:uFill>
                <a:latin typeface="Calibri"/>
              </a:rPr>
              <a:t>Topic 1: Starting and Building a Family </a:t>
            </a:r>
            <a:endParaRPr/>
          </a:p>
          <a:p>
            <a:pPr>
              <a:lnSpc>
                <a:spcPct val="100000"/>
              </a:lnSpc>
            </a:pPr>
            <a:r>
              <a:rPr lang="en-US" sz="3200" b="1" strike="noStrike" spc="-1">
                <a:solidFill>
                  <a:srgbClr val="FFFFFF"/>
                </a:solidFill>
                <a:uFill>
                  <a:solidFill>
                    <a:srgbClr val="FFFFFF"/>
                  </a:solidFill>
                </a:uFill>
                <a:latin typeface="Calibri"/>
              </a:rPr>
              <a:t>Topic 2: Caring for Pregnant Women</a:t>
            </a:r>
            <a:endParaRPr/>
          </a:p>
          <a:p>
            <a:pPr>
              <a:lnSpc>
                <a:spcPct val="100000"/>
              </a:lnSpc>
            </a:pPr>
            <a:r>
              <a:rPr lang="en-US" sz="3200" b="1" strike="noStrike" spc="-1">
                <a:solidFill>
                  <a:srgbClr val="FFFFFF"/>
                </a:solidFill>
                <a:uFill>
                  <a:solidFill>
                    <a:srgbClr val="FFFFFF"/>
                  </a:solidFill>
                </a:uFill>
                <a:latin typeface="Calibri"/>
              </a:rPr>
              <a:t>Topic 3: Caring for the Newborn</a:t>
            </a:r>
            <a:endParaRPr/>
          </a:p>
          <a:p>
            <a:pPr marL="1260360" indent="-1260000">
              <a:lnSpc>
                <a:spcPct val="100000"/>
              </a:lnSpc>
            </a:pPr>
            <a:r>
              <a:rPr lang="en-US" sz="3200" b="1" strike="noStrike" spc="-1">
                <a:solidFill>
                  <a:srgbClr val="FFFFFF"/>
                </a:solidFill>
                <a:uFill>
                  <a:solidFill>
                    <a:srgbClr val="FFFFFF"/>
                  </a:solidFill>
                </a:uFill>
                <a:latin typeface="Calibri"/>
              </a:rPr>
              <a:t>Topic 4: Understanding the Proper Care &amp; Development of a Child</a:t>
            </a:r>
            <a:endParaRPr/>
          </a:p>
          <a:p>
            <a:pPr>
              <a:lnSpc>
                <a:spcPct val="100000"/>
              </a:lnSpc>
            </a:pPr>
            <a:endParaRPr/>
          </a:p>
          <a:p>
            <a:pPr>
              <a:lnSpc>
                <a:spcPct val="100000"/>
              </a:lnSpc>
            </a:pPr>
            <a:r>
              <a:rPr lang="en-US" sz="3200" b="1" strike="noStrike" spc="-1">
                <a:solidFill>
                  <a:srgbClr val="FFFFFF"/>
                </a:solidFill>
                <a:uFill>
                  <a:solidFill>
                    <a:srgbClr val="FFFFFF"/>
                  </a:solidFill>
                </a:uFill>
                <a:latin typeface="Calibri"/>
              </a:rPr>
              <a:t>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TextShape 1"/>
          <p:cNvSpPr txBox="1"/>
          <p:nvPr/>
        </p:nvSpPr>
        <p:spPr>
          <a:xfrm>
            <a:off x="457200" y="457200"/>
            <a:ext cx="8305560" cy="5866920"/>
          </a:xfrm>
          <a:prstGeom prst="rect">
            <a:avLst/>
          </a:prstGeom>
          <a:noFill/>
          <a:ln w="38160">
            <a:solidFill>
              <a:srgbClr val="FFFFFF"/>
            </a:solidFill>
            <a:round/>
          </a:ln>
        </p:spPr>
        <p:txBody>
          <a:bodyPr/>
          <a:lstStyle/>
          <a:p>
            <a:pPr>
              <a:lnSpc>
                <a:spcPct val="100000"/>
              </a:lnSpc>
            </a:pPr>
            <a:r>
              <a:rPr lang="en-US" sz="3600" b="1" strike="noStrike" spc="-1">
                <a:solidFill>
                  <a:srgbClr val="FFFF00"/>
                </a:solidFill>
                <a:uFill>
                  <a:solidFill>
                    <a:srgbClr val="FFFFFF"/>
                  </a:solidFill>
                </a:uFill>
                <a:latin typeface="Calibri"/>
              </a:rPr>
              <a:t>Sub-Module 2.3: Protecting the Child from Abuse, Violence and Exploitation</a:t>
            </a:r>
            <a:endParaRPr/>
          </a:p>
          <a:p>
            <a:pPr>
              <a:lnSpc>
                <a:spcPct val="100000"/>
              </a:lnSpc>
            </a:pPr>
            <a:r>
              <a:rPr lang="en-US" sz="3200" b="1" strike="noStrike" spc="-1">
                <a:solidFill>
                  <a:srgbClr val="FFFF00"/>
                </a:solidFill>
                <a:uFill>
                  <a:solidFill>
                    <a:srgbClr val="FFFFFF"/>
                  </a:solidFill>
                </a:uFill>
                <a:latin typeface="Calibri"/>
              </a:rPr>
              <a:t>Topic 1: Ways to Prevent Violence, Abuse and Exploitation of Children</a:t>
            </a:r>
            <a:endParaRPr/>
          </a:p>
          <a:p>
            <a:pPr>
              <a:lnSpc>
                <a:spcPct val="100000"/>
              </a:lnSpc>
            </a:pPr>
            <a:r>
              <a:rPr lang="en-US" sz="3200" b="1" strike="noStrike" spc="-1">
                <a:solidFill>
                  <a:srgbClr val="FFFF00"/>
                </a:solidFill>
                <a:uFill>
                  <a:solidFill>
                    <a:srgbClr val="FFFFFF"/>
                  </a:solidFill>
                </a:uFill>
                <a:latin typeface="Calibri"/>
              </a:rPr>
              <a:t>Topic 2: Monitoring of Children Against Violence, Abuse &amp; Exploitation</a:t>
            </a:r>
            <a:endParaRPr/>
          </a:p>
          <a:p>
            <a:pPr marL="343080" indent="-342720">
              <a:lnSpc>
                <a:spcPct val="100000"/>
              </a:lnSpc>
              <a:buClr>
                <a:srgbClr val="FFFF00"/>
              </a:buClr>
              <a:buFont typeface="Arial"/>
              <a:buChar char="•"/>
            </a:pPr>
            <a:r>
              <a:rPr lang="en-US" sz="3200" b="1" strike="noStrike" spc="-1">
                <a:solidFill>
                  <a:srgbClr val="FFFF00"/>
                </a:solidFill>
                <a:uFill>
                  <a:solidFill>
                    <a:srgbClr val="FFFFFF"/>
                  </a:solidFill>
                </a:uFill>
                <a:latin typeface="Calibri"/>
              </a:rPr>
              <a:t>RA 7610: Special Protection of Children Against Child Abuse , Exploitation and Discrimination;</a:t>
            </a:r>
            <a:endParaRPr/>
          </a:p>
          <a:p>
            <a:pPr marL="343080" indent="-342720">
              <a:lnSpc>
                <a:spcPct val="100000"/>
              </a:lnSpc>
              <a:buClr>
                <a:srgbClr val="FFFF00"/>
              </a:buClr>
              <a:buFont typeface="Arial"/>
              <a:buChar char="•"/>
            </a:pPr>
            <a:r>
              <a:rPr lang="en-US" sz="3200" b="1" strike="noStrike" spc="-1">
                <a:solidFill>
                  <a:srgbClr val="FFFF00"/>
                </a:solidFill>
                <a:uFill>
                  <a:solidFill>
                    <a:srgbClr val="FFFFFF"/>
                  </a:solidFill>
                </a:uFill>
                <a:latin typeface="Calibri"/>
              </a:rPr>
              <a:t>RA  9231:  Elimination of Worst Forms of Child Labor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extShape 1"/>
          <p:cNvSpPr txBox="1"/>
          <p:nvPr/>
        </p:nvSpPr>
        <p:spPr>
          <a:xfrm>
            <a:off x="304920" y="0"/>
            <a:ext cx="8534160" cy="1371240"/>
          </a:xfrm>
          <a:prstGeom prst="rect">
            <a:avLst/>
          </a:prstGeom>
          <a:noFill/>
          <a:ln>
            <a:noFill/>
          </a:ln>
        </p:spPr>
        <p:txBody>
          <a:bodyPr anchor="ctr"/>
          <a:lstStyle/>
          <a:p>
            <a:pPr algn="ctr">
              <a:lnSpc>
                <a:spcPct val="100000"/>
              </a:lnSpc>
            </a:pPr>
            <a:r>
              <a:rPr lang="en-US" sz="4000" b="1" strike="noStrike" spc="-1">
                <a:solidFill>
                  <a:srgbClr val="FFFFFF"/>
                </a:solidFill>
                <a:uFill>
                  <a:solidFill>
                    <a:srgbClr val="FFFFFF"/>
                  </a:solidFill>
                </a:uFill>
                <a:latin typeface="Calibri"/>
              </a:rPr>
              <a:t>Pantawid Pamilyang Pilipino Program                                                             </a:t>
            </a:r>
            <a:r>
              <a:rPr lang="en-US" sz="2800" b="1" strike="noStrike" spc="-1">
                <a:solidFill>
                  <a:srgbClr val="FFFFFF"/>
                </a:solidFill>
                <a:uFill>
                  <a:solidFill>
                    <a:srgbClr val="FFFFFF"/>
                  </a:solidFill>
                </a:uFill>
                <a:latin typeface="Calibri"/>
              </a:rPr>
              <a:t>(Generic Name: </a:t>
            </a:r>
            <a:r>
              <a:rPr lang="en-US" sz="2800" b="1" i="1" u="sng" strike="noStrike" spc="-1">
                <a:solidFill>
                  <a:srgbClr val="FFFFFF"/>
                </a:solidFill>
                <a:uFill>
                  <a:solidFill>
                    <a:srgbClr val="FFFFFF"/>
                  </a:solidFill>
                </a:uFill>
                <a:latin typeface="Calibri"/>
              </a:rPr>
              <a:t>Conditiona</a:t>
            </a:r>
            <a:r>
              <a:rPr lang="en-US" sz="2800" b="1" i="1" strike="noStrike" spc="-1">
                <a:solidFill>
                  <a:srgbClr val="FFFFFF"/>
                </a:solidFill>
                <a:uFill>
                  <a:solidFill>
                    <a:srgbClr val="FFFFFF"/>
                  </a:solidFill>
                </a:uFill>
                <a:latin typeface="Calibri"/>
              </a:rPr>
              <a:t>l Cash Transfer)</a:t>
            </a:r>
            <a:endParaRPr/>
          </a:p>
        </p:txBody>
      </p:sp>
      <p:sp>
        <p:nvSpPr>
          <p:cNvPr id="216" name="TextShape 2"/>
          <p:cNvSpPr txBox="1"/>
          <p:nvPr/>
        </p:nvSpPr>
        <p:spPr>
          <a:xfrm>
            <a:off x="304920" y="1447920"/>
            <a:ext cx="8610120" cy="5105160"/>
          </a:xfrm>
          <a:prstGeom prst="rect">
            <a:avLst/>
          </a:prstGeom>
          <a:noFill/>
          <a:ln>
            <a:noFill/>
          </a:ln>
        </p:spPr>
        <p:txBody>
          <a:bodyPr/>
          <a:lstStyle/>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Focuses on human capital investment through provision of health and education cash grants to eligible poor households;</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The provision of cash grants is based upon the compliance of the beneficiaries with the conditions of the program</a:t>
            </a:r>
            <a:r>
              <a:rPr lang="en-US" sz="2800" strike="noStrike" spc="-1">
                <a:solidFill>
                  <a:srgbClr val="FFFFFF"/>
                </a:solidFill>
                <a:uFill>
                  <a:solidFill>
                    <a:srgbClr val="FFFFFF"/>
                  </a:solidFill>
                </a:uFill>
                <a:latin typeface="Calibri"/>
              </a:rPr>
              <a:t>. </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Pantawid Pamilya contributes to the improvement of attendance of children in school, maternal and child health, nutrition, and efforts in preventing child labour.</a:t>
            </a:r>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31" presetClass="entr" fill="hold" nodeType="clickEffect">
                                  <p:stCondLst>
                                    <p:cond delay="0"/>
                                  </p:stCondLst>
                                  <p:childTnLst>
                                    <p:set>
                                      <p:cBhvr>
                                        <p:cTn id="6" dur="1" fill="hold">
                                          <p:stCondLst>
                                            <p:cond delay="0"/>
                                          </p:stCondLst>
                                        </p:cTn>
                                        <p:tgtEl>
                                          <p:spTgt spid="215"/>
                                        </p:tgtEl>
                                        <p:attrNameLst>
                                          <p:attrName>style.visibility</p:attrName>
                                        </p:attrNameLst>
                                      </p:cBhvr>
                                      <p:to>
                                        <p:strVal val="visible"/>
                                      </p:to>
                                    </p:set>
                                    <p:anim calcmode="lin" valueType="num">
                                      <p:cBhvr additive="repl">
                                        <p:cTn id="7" dur="1000" fill="hold"/>
                                        <p:tgtEl>
                                          <p:spTgt spid="215"/>
                                        </p:tgtEl>
                                        <p:attrNameLst>
                                          <p:attrName/>
                                        </p:attrNameLst>
                                      </p:cBhvr>
                                      <p:tavLst>
                                        <p:tav tm="0">
                                          <p:val>
                                            <p:boolVal val="0"/>
                                          </p:val>
                                        </p:tav>
                                        <p:tav tm="100000">
                                          <p:val>
                                            <p:strVal val="#ppt_w"/>
                                          </p:val>
                                        </p:tav>
                                      </p:tavLst>
                                    </p:anim>
                                    <p:anim calcmode="lin" valueType="num">
                                      <p:cBhvr additive="repl">
                                        <p:cTn id="8" dur="1000" fill="hold"/>
                                        <p:tgtEl>
                                          <p:spTgt spid="215"/>
                                        </p:tgtEl>
                                        <p:attrNameLst>
                                          <p:attrName/>
                                        </p:attrNameLst>
                                      </p:cBhvr>
                                      <p:tavLst>
                                        <p:tav tm="0">
                                          <p:val>
                                            <p:boolVal val="0"/>
                                          </p:val>
                                        </p:tav>
                                        <p:tav tm="100000">
                                          <p:val>
                                            <p:strVal val="#ppt_h"/>
                                          </p:val>
                                        </p:tav>
                                      </p:tavLst>
                                    </p:anim>
                                    <p:anim calcmode="lin" valueType="num">
                                      <p:cBhvr additive="repl">
                                        <p:cTn id="9" dur="1000" fill="hold"/>
                                        <p:tgtEl>
                                          <p:spTgt spid="215"/>
                                        </p:tgtEl>
                                        <p:attrNameLst>
                                          <p:attrName/>
                                        </p:attrNameLst>
                                      </p:cBhvr>
                                      <p:tavLst>
                                        <p:tav tm="0">
                                          <p:val>
                                            <p:strVal val="90"/>
                                          </p:val>
                                        </p:tav>
                                        <p:tav tm="100000">
                                          <p:val>
                                            <p:strVal val="0"/>
                                          </p:val>
                                        </p:tav>
                                      </p:tavLst>
                                    </p:anim>
                                    <p:animEffect transition="in" filter="fade">
                                      <p:cBhvr additive="repl">
                                        <p:cTn id="10" dur="1000"/>
                                        <p:tgtEl>
                                          <p:spTgt spid="21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fill="hold" nodeType="clickEffect">
                                  <p:stCondLst>
                                    <p:cond delay="0"/>
                                  </p:stCondLst>
                                  <p:childTnLst>
                                    <p:set>
                                      <p:cBhvr>
                                        <p:cTn id="14" dur="1" fill="hold">
                                          <p:stCondLst>
                                            <p:cond delay="0"/>
                                          </p:stCondLst>
                                        </p:cTn>
                                        <p:tgtEl>
                                          <p:spTgt spid="216">
                                            <p:txEl>
                                              <p:pRg st="0" end="119"/>
                                            </p:txEl>
                                          </p:spTgt>
                                        </p:tgtEl>
                                        <p:attrNameLst>
                                          <p:attrName>style.visibility</p:attrName>
                                        </p:attrNameLst>
                                      </p:cBhvr>
                                      <p:to>
                                        <p:strVal val="visible"/>
                                      </p:to>
                                    </p:set>
                                    <p:anim calcmode="lin" valueType="num">
                                      <p:cBhvr additive="repl">
                                        <p:cTn id="15" dur="1000" fill="hold"/>
                                        <p:tgtEl>
                                          <p:spTgt spid="216">
                                            <p:txEl>
                                              <p:pRg st="0" end="119"/>
                                            </p:txEl>
                                          </p:spTgt>
                                        </p:tgtEl>
                                        <p:attrNameLst>
                                          <p:attrName/>
                                        </p:attrNameLst>
                                      </p:cBhvr>
                                      <p:tavLst>
                                        <p:tav tm="0">
                                          <p:val>
                                            <p:boolVal val="0"/>
                                          </p:val>
                                        </p:tav>
                                        <p:tav tm="100000">
                                          <p:val>
                                            <p:strVal val="#ppt_w"/>
                                          </p:val>
                                        </p:tav>
                                      </p:tavLst>
                                    </p:anim>
                                    <p:anim calcmode="lin" valueType="num">
                                      <p:cBhvr additive="repl">
                                        <p:cTn id="16" dur="1000" fill="hold"/>
                                        <p:tgtEl>
                                          <p:spTgt spid="216">
                                            <p:txEl>
                                              <p:pRg st="0" end="119"/>
                                            </p:txEl>
                                          </p:spTgt>
                                        </p:tgtEl>
                                        <p:attrNameLst>
                                          <p:attrName/>
                                        </p:attrNameLst>
                                      </p:cBhvr>
                                      <p:tavLst>
                                        <p:tav tm="0">
                                          <p:val>
                                            <p:boolVal val="0"/>
                                          </p:val>
                                        </p:tav>
                                        <p:tav tm="100000">
                                          <p:val>
                                            <p:strVal val="#ppt_h"/>
                                          </p:val>
                                        </p:tav>
                                      </p:tavLst>
                                    </p:anim>
                                    <p:anim calcmode="lin" valueType="num">
                                      <p:cBhvr additive="repl">
                                        <p:cTn id="17" dur="1000" fill="hold"/>
                                        <p:tgtEl>
                                          <p:spTgt spid="216">
                                            <p:txEl>
                                              <p:pRg st="0" end="119"/>
                                            </p:txEl>
                                          </p:spTgt>
                                        </p:tgtEl>
                                        <p:attrNameLst>
                                          <p:attrName/>
                                        </p:attrNameLst>
                                      </p:cBhvr>
                                      <p:tavLst>
                                        <p:tav tm="0">
                                          <p:val>
                                            <p:strVal val="90"/>
                                          </p:val>
                                        </p:tav>
                                        <p:tav tm="100000">
                                          <p:val>
                                            <p:strVal val="0"/>
                                          </p:val>
                                        </p:tav>
                                      </p:tavLst>
                                    </p:anim>
                                    <p:animEffect transition="in" filter="fade">
                                      <p:cBhvr additive="repl">
                                        <p:cTn id="18" dur="1000"/>
                                        <p:tgtEl>
                                          <p:spTgt spid="216">
                                            <p:txEl>
                                              <p:pRg st="0" end="119"/>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fill="hold" nodeType="clickEffect">
                                  <p:stCondLst>
                                    <p:cond delay="0"/>
                                  </p:stCondLst>
                                  <p:childTnLst>
                                    <p:set>
                                      <p:cBhvr>
                                        <p:cTn id="22" dur="1" fill="hold">
                                          <p:stCondLst>
                                            <p:cond delay="0"/>
                                          </p:stCondLst>
                                        </p:cTn>
                                        <p:tgtEl>
                                          <p:spTgt spid="216">
                                            <p:txEl>
                                              <p:pRg st="119" end="235"/>
                                            </p:txEl>
                                          </p:spTgt>
                                        </p:tgtEl>
                                        <p:attrNameLst>
                                          <p:attrName>style.visibility</p:attrName>
                                        </p:attrNameLst>
                                      </p:cBhvr>
                                      <p:to>
                                        <p:strVal val="visible"/>
                                      </p:to>
                                    </p:set>
                                    <p:anim calcmode="lin" valueType="num">
                                      <p:cBhvr additive="repl">
                                        <p:cTn id="23" dur="1000" fill="hold"/>
                                        <p:tgtEl>
                                          <p:spTgt spid="216">
                                            <p:txEl>
                                              <p:pRg st="119" end="235"/>
                                            </p:txEl>
                                          </p:spTgt>
                                        </p:tgtEl>
                                        <p:attrNameLst>
                                          <p:attrName/>
                                        </p:attrNameLst>
                                      </p:cBhvr>
                                      <p:tavLst>
                                        <p:tav tm="0">
                                          <p:val>
                                            <p:boolVal val="0"/>
                                          </p:val>
                                        </p:tav>
                                        <p:tav tm="100000">
                                          <p:val>
                                            <p:strVal val="#ppt_w"/>
                                          </p:val>
                                        </p:tav>
                                      </p:tavLst>
                                    </p:anim>
                                    <p:anim calcmode="lin" valueType="num">
                                      <p:cBhvr additive="repl">
                                        <p:cTn id="24" dur="1000" fill="hold"/>
                                        <p:tgtEl>
                                          <p:spTgt spid="216">
                                            <p:txEl>
                                              <p:pRg st="119" end="235"/>
                                            </p:txEl>
                                          </p:spTgt>
                                        </p:tgtEl>
                                        <p:attrNameLst>
                                          <p:attrName/>
                                        </p:attrNameLst>
                                      </p:cBhvr>
                                      <p:tavLst>
                                        <p:tav tm="0">
                                          <p:val>
                                            <p:boolVal val="0"/>
                                          </p:val>
                                        </p:tav>
                                        <p:tav tm="100000">
                                          <p:val>
                                            <p:strVal val="#ppt_h"/>
                                          </p:val>
                                        </p:tav>
                                      </p:tavLst>
                                    </p:anim>
                                    <p:anim calcmode="lin" valueType="num">
                                      <p:cBhvr additive="repl">
                                        <p:cTn id="25" dur="1000" fill="hold"/>
                                        <p:tgtEl>
                                          <p:spTgt spid="216">
                                            <p:txEl>
                                              <p:pRg st="119" end="235"/>
                                            </p:txEl>
                                          </p:spTgt>
                                        </p:tgtEl>
                                        <p:attrNameLst>
                                          <p:attrName/>
                                        </p:attrNameLst>
                                      </p:cBhvr>
                                      <p:tavLst>
                                        <p:tav tm="0">
                                          <p:val>
                                            <p:strVal val="90"/>
                                          </p:val>
                                        </p:tav>
                                        <p:tav tm="100000">
                                          <p:val>
                                            <p:strVal val="0"/>
                                          </p:val>
                                        </p:tav>
                                      </p:tavLst>
                                    </p:anim>
                                    <p:animEffect transition="in" filter="fade">
                                      <p:cBhvr additive="repl">
                                        <p:cTn id="26" dur="1000"/>
                                        <p:tgtEl>
                                          <p:spTgt spid="216">
                                            <p:txEl>
                                              <p:pRg st="119" end="23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fill="hold" nodeType="clickEffect">
                                  <p:stCondLst>
                                    <p:cond delay="0"/>
                                  </p:stCondLst>
                                  <p:childTnLst>
                                    <p:set>
                                      <p:cBhvr>
                                        <p:cTn id="30" dur="1" fill="hold">
                                          <p:stCondLst>
                                            <p:cond delay="0"/>
                                          </p:stCondLst>
                                        </p:cTn>
                                        <p:tgtEl>
                                          <p:spTgt spid="216">
                                            <p:txEl>
                                              <p:pRg st="235" end="398"/>
                                            </p:txEl>
                                          </p:spTgt>
                                        </p:tgtEl>
                                        <p:attrNameLst>
                                          <p:attrName>style.visibility</p:attrName>
                                        </p:attrNameLst>
                                      </p:cBhvr>
                                      <p:to>
                                        <p:strVal val="visible"/>
                                      </p:to>
                                    </p:set>
                                    <p:anim calcmode="lin" valueType="num">
                                      <p:cBhvr additive="repl">
                                        <p:cTn id="31" dur="1000" fill="hold"/>
                                        <p:tgtEl>
                                          <p:spTgt spid="216">
                                            <p:txEl>
                                              <p:pRg st="235" end="398"/>
                                            </p:txEl>
                                          </p:spTgt>
                                        </p:tgtEl>
                                        <p:attrNameLst>
                                          <p:attrName/>
                                        </p:attrNameLst>
                                      </p:cBhvr>
                                      <p:tavLst>
                                        <p:tav tm="0">
                                          <p:val>
                                            <p:boolVal val="0"/>
                                          </p:val>
                                        </p:tav>
                                        <p:tav tm="100000">
                                          <p:val>
                                            <p:strVal val="#ppt_w"/>
                                          </p:val>
                                        </p:tav>
                                      </p:tavLst>
                                    </p:anim>
                                    <p:anim calcmode="lin" valueType="num">
                                      <p:cBhvr additive="repl">
                                        <p:cTn id="32" dur="1000" fill="hold"/>
                                        <p:tgtEl>
                                          <p:spTgt spid="216">
                                            <p:txEl>
                                              <p:pRg st="235" end="398"/>
                                            </p:txEl>
                                          </p:spTgt>
                                        </p:tgtEl>
                                        <p:attrNameLst>
                                          <p:attrName/>
                                        </p:attrNameLst>
                                      </p:cBhvr>
                                      <p:tavLst>
                                        <p:tav tm="0">
                                          <p:val>
                                            <p:boolVal val="0"/>
                                          </p:val>
                                        </p:tav>
                                        <p:tav tm="100000">
                                          <p:val>
                                            <p:strVal val="#ppt_h"/>
                                          </p:val>
                                        </p:tav>
                                      </p:tavLst>
                                    </p:anim>
                                    <p:anim calcmode="lin" valueType="num">
                                      <p:cBhvr additive="repl">
                                        <p:cTn id="33" dur="1000" fill="hold"/>
                                        <p:tgtEl>
                                          <p:spTgt spid="216">
                                            <p:txEl>
                                              <p:pRg st="235" end="398"/>
                                            </p:txEl>
                                          </p:spTgt>
                                        </p:tgtEl>
                                        <p:attrNameLst>
                                          <p:attrName/>
                                        </p:attrNameLst>
                                      </p:cBhvr>
                                      <p:tavLst>
                                        <p:tav tm="0">
                                          <p:val>
                                            <p:strVal val="90"/>
                                          </p:val>
                                        </p:tav>
                                        <p:tav tm="100000">
                                          <p:val>
                                            <p:strVal val="0"/>
                                          </p:val>
                                        </p:tav>
                                      </p:tavLst>
                                    </p:anim>
                                    <p:animEffect transition="in" filter="fade">
                                      <p:cBhvr additive="repl">
                                        <p:cTn id="34" dur="1000"/>
                                        <p:tgtEl>
                                          <p:spTgt spid="216">
                                            <p:txEl>
                                              <p:pRg st="235" end="39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TextShape 1"/>
          <p:cNvSpPr txBox="1"/>
          <p:nvPr/>
        </p:nvSpPr>
        <p:spPr>
          <a:xfrm>
            <a:off x="228600" y="304920"/>
            <a:ext cx="8610120" cy="6095520"/>
          </a:xfrm>
          <a:prstGeom prst="rect">
            <a:avLst/>
          </a:prstGeom>
          <a:noFill/>
          <a:ln>
            <a:noFill/>
          </a:ln>
        </p:spPr>
        <p:txBody>
          <a:bodyPr/>
          <a:lstStyle/>
          <a:p>
            <a:pPr>
              <a:lnSpc>
                <a:spcPct val="100000"/>
              </a:lnSpc>
            </a:pPr>
            <a:r>
              <a:rPr lang="en-US" sz="3200" strike="noStrike" spc="-1">
                <a:solidFill>
                  <a:srgbClr val="FFFFFF"/>
                </a:solidFill>
                <a:uFill>
                  <a:solidFill>
                    <a:srgbClr val="FFFFFF"/>
                  </a:solidFill>
                </a:uFill>
                <a:latin typeface="Calibri"/>
              </a:rPr>
              <a:t>Sub-Module 2.4: Promoting the Welfare of the Family</a:t>
            </a:r>
            <a:endParaRPr/>
          </a:p>
          <a:p>
            <a:pPr>
              <a:lnSpc>
                <a:spcPct val="100000"/>
              </a:lnSpc>
            </a:pPr>
            <a:r>
              <a:rPr lang="en-US" sz="3200" strike="noStrike" spc="-1">
                <a:solidFill>
                  <a:srgbClr val="FFFFFF"/>
                </a:solidFill>
                <a:uFill>
                  <a:solidFill>
                    <a:srgbClr val="FFFFFF"/>
                  </a:solidFill>
                </a:uFill>
                <a:latin typeface="Calibri"/>
              </a:rPr>
              <a:t>Topic 1: Home Management</a:t>
            </a:r>
            <a:endParaRPr/>
          </a:p>
          <a:p>
            <a:pPr>
              <a:lnSpc>
                <a:spcPct val="100000"/>
              </a:lnSpc>
            </a:pPr>
            <a:r>
              <a:rPr lang="en-US" sz="3200" strike="noStrike" spc="-1">
                <a:solidFill>
                  <a:srgbClr val="FFFFFF"/>
                </a:solidFill>
                <a:uFill>
                  <a:solidFill>
                    <a:srgbClr val="FFFFFF"/>
                  </a:solidFill>
                </a:uFill>
                <a:latin typeface="Calibri"/>
              </a:rPr>
              <a:t>	Session 1: Effective Time Management</a:t>
            </a:r>
            <a:endParaRPr/>
          </a:p>
          <a:p>
            <a:pPr>
              <a:lnSpc>
                <a:spcPct val="100000"/>
              </a:lnSpc>
            </a:pPr>
            <a:r>
              <a:rPr lang="en-US" sz="3200" strike="noStrike" spc="-1">
                <a:solidFill>
                  <a:srgbClr val="FFFFFF"/>
                </a:solidFill>
                <a:uFill>
                  <a:solidFill>
                    <a:srgbClr val="FFFFFF"/>
                  </a:solidFill>
                </a:uFill>
                <a:latin typeface="Calibri"/>
              </a:rPr>
              <a:t>	Session 2: Proper Handling of Finances</a:t>
            </a:r>
            <a:endParaRPr/>
          </a:p>
          <a:p>
            <a:pPr>
              <a:lnSpc>
                <a:spcPct val="100000"/>
              </a:lnSpc>
            </a:pPr>
            <a:r>
              <a:rPr lang="en-US" sz="3200" strike="noStrike" spc="-1">
                <a:solidFill>
                  <a:srgbClr val="FFFFFF"/>
                </a:solidFill>
                <a:uFill>
                  <a:solidFill>
                    <a:srgbClr val="FFFFFF"/>
                  </a:solidFill>
                </a:uFill>
                <a:latin typeface="Calibri"/>
              </a:rPr>
              <a:t>	Session 3: The Importance of Savings</a:t>
            </a:r>
            <a:endParaRPr/>
          </a:p>
          <a:p>
            <a:pPr marL="2174760" indent="-2174400">
              <a:lnSpc>
                <a:spcPct val="100000"/>
              </a:lnSpc>
            </a:pPr>
            <a:r>
              <a:rPr lang="en-US" sz="3200" strike="noStrike" spc="-1">
                <a:solidFill>
                  <a:srgbClr val="FFFFFF"/>
                </a:solidFill>
                <a:uFill>
                  <a:solidFill>
                    <a:srgbClr val="FFFFFF"/>
                  </a:solidFill>
                </a:uFill>
                <a:latin typeface="Calibri"/>
              </a:rPr>
              <a:t>             Session 4: Preparing Nutritious Foods for Proper Nutrition</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TextShape 1"/>
          <p:cNvSpPr txBox="1"/>
          <p:nvPr/>
        </p:nvSpPr>
        <p:spPr>
          <a:xfrm>
            <a:off x="228600" y="304920"/>
            <a:ext cx="8610120" cy="6095520"/>
          </a:xfrm>
          <a:prstGeom prst="rect">
            <a:avLst/>
          </a:prstGeom>
          <a:noFill/>
          <a:ln>
            <a:noFill/>
          </a:ln>
        </p:spPr>
        <p:txBody>
          <a:bodyPr/>
          <a:lstStyle/>
          <a:p>
            <a:pPr>
              <a:lnSpc>
                <a:spcPct val="100000"/>
              </a:lnSpc>
            </a:pPr>
            <a:r>
              <a:rPr lang="en-US" sz="3600" b="1" strike="noStrike" spc="-1">
                <a:solidFill>
                  <a:srgbClr val="FFFFFF"/>
                </a:solidFill>
                <a:uFill>
                  <a:solidFill>
                    <a:srgbClr val="FFFFFF"/>
                  </a:solidFill>
                </a:uFill>
                <a:latin typeface="Calibri"/>
              </a:rPr>
              <a:t>Topic 2: Strengthening and Ensuring Order in the Home</a:t>
            </a:r>
            <a:endParaRPr/>
          </a:p>
          <a:p>
            <a:pPr marL="2859120" indent="-2858760">
              <a:lnSpc>
                <a:spcPct val="100000"/>
              </a:lnSpc>
            </a:pPr>
            <a:r>
              <a:rPr lang="en-US" sz="3600" b="1" strike="noStrike" spc="-1">
                <a:solidFill>
                  <a:srgbClr val="FFFFFF"/>
                </a:solidFill>
                <a:uFill>
                  <a:solidFill>
                    <a:srgbClr val="FFFFFF"/>
                  </a:solidFill>
                </a:uFill>
                <a:latin typeface="Calibri"/>
              </a:rPr>
              <a:t>      Session 1: Avoiding Violence in the Home</a:t>
            </a:r>
            <a:endParaRPr/>
          </a:p>
          <a:p>
            <a:pPr marL="2174760" indent="-2174400">
              <a:lnSpc>
                <a:spcPct val="100000"/>
              </a:lnSpc>
            </a:pPr>
            <a:r>
              <a:rPr lang="en-US" sz="3600" b="1" strike="noStrike" spc="-1">
                <a:solidFill>
                  <a:srgbClr val="FFFFFF"/>
                </a:solidFill>
                <a:uFill>
                  <a:solidFill>
                    <a:srgbClr val="FFFFFF"/>
                  </a:solidFill>
                </a:uFill>
                <a:latin typeface="Calibri"/>
              </a:rPr>
              <a:t>      Session 2: Avoiding Vices/ Other Threats to Family Peace</a:t>
            </a:r>
            <a:endParaRPr/>
          </a:p>
          <a:p>
            <a:pPr marL="2174760" indent="-2174400">
              <a:lnSpc>
                <a:spcPct val="100000"/>
              </a:lnSpc>
            </a:pPr>
            <a:r>
              <a:rPr lang="en-US" sz="3600" b="1" strike="noStrike" spc="-1">
                <a:solidFill>
                  <a:srgbClr val="FFFFFF"/>
                </a:solidFill>
                <a:uFill>
                  <a:solidFill>
                    <a:srgbClr val="FFFFFF"/>
                  </a:solidFill>
                </a:uFill>
                <a:latin typeface="Calibri"/>
              </a:rPr>
              <a:t>       Session 3: Stress / Anger Management</a:t>
            </a:r>
            <a:endParaRPr/>
          </a:p>
          <a:p>
            <a:pPr marL="2174760" indent="-2174400">
              <a:lnSpc>
                <a:spcPct val="100000"/>
              </a:lnSpc>
            </a:pPr>
            <a:r>
              <a:rPr lang="en-US" sz="3600" b="1" strike="noStrike" spc="-1">
                <a:solidFill>
                  <a:srgbClr val="FFFFFF"/>
                </a:solidFill>
                <a:uFill>
                  <a:solidFill>
                    <a:srgbClr val="FFFFFF"/>
                  </a:solidFill>
                </a:uFill>
                <a:latin typeface="Calibri"/>
              </a:rPr>
              <a:t>       Session 4: Enriching the Spiritual Life of the Family</a:t>
            </a:r>
            <a:endParaRPr/>
          </a:p>
          <a:p>
            <a:pPr>
              <a:lnSpc>
                <a:spcPct val="100000"/>
              </a:lnSpc>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316800" y="228600"/>
            <a:ext cx="8521920" cy="4367520"/>
          </a:xfrm>
          <a:prstGeom prst="rect">
            <a:avLst/>
          </a:prstGeom>
          <a:noFill/>
          <a:ln>
            <a:noFill/>
          </a:ln>
        </p:spPr>
        <p:txBody>
          <a:bodyPr/>
          <a:lstStyle/>
          <a:p>
            <a:pPr>
              <a:lnSpc>
                <a:spcPct val="100000"/>
              </a:lnSpc>
            </a:pPr>
            <a:r>
              <a:rPr lang="en-US" sz="2400" b="1" strike="noStrike" spc="-1">
                <a:solidFill>
                  <a:srgbClr val="FFFFFF"/>
                </a:solidFill>
                <a:uFill>
                  <a:solidFill>
                    <a:srgbClr val="FFFFFF"/>
                  </a:solidFill>
                </a:uFill>
                <a:latin typeface="Calibri"/>
              </a:rPr>
              <a:t>Module 3: Participation of the Filipino Family in Community Development</a:t>
            </a:r>
            <a:endParaRPr/>
          </a:p>
          <a:p>
            <a:pPr>
              <a:lnSpc>
                <a:spcPct val="100000"/>
              </a:lnSpc>
            </a:pPr>
            <a:r>
              <a:rPr lang="en-US" sz="2400" b="1" strike="noStrike" spc="-1">
                <a:solidFill>
                  <a:srgbClr val="FFFFFF"/>
                </a:solidFill>
                <a:uFill>
                  <a:solidFill>
                    <a:srgbClr val="FFFFFF"/>
                  </a:solidFill>
                </a:uFill>
                <a:latin typeface="Calibri"/>
              </a:rPr>
              <a:t>Topic 1: The  Community and I</a:t>
            </a:r>
            <a:endParaRPr/>
          </a:p>
          <a:p>
            <a:pPr>
              <a:lnSpc>
                <a:spcPct val="100000"/>
              </a:lnSpc>
            </a:pPr>
            <a:r>
              <a:rPr lang="en-US" sz="2400" b="1" strike="noStrike" spc="-1">
                <a:solidFill>
                  <a:srgbClr val="FFFFFF"/>
                </a:solidFill>
                <a:uFill>
                  <a:solidFill>
                    <a:srgbClr val="FFFFFF"/>
                  </a:solidFill>
                </a:uFill>
                <a:latin typeface="Calibri"/>
              </a:rPr>
              <a:t>	Session 1: My Community and I</a:t>
            </a:r>
            <a:endParaRPr/>
          </a:p>
          <a:p>
            <a:pPr>
              <a:lnSpc>
                <a:spcPct val="100000"/>
              </a:lnSpc>
            </a:pPr>
            <a:r>
              <a:rPr lang="en-US" sz="2400" b="1" strike="noStrike" spc="-1">
                <a:solidFill>
                  <a:srgbClr val="FFFFFF"/>
                </a:solidFill>
                <a:uFill>
                  <a:solidFill>
                    <a:srgbClr val="FFFFFF"/>
                  </a:solidFill>
                </a:uFill>
                <a:latin typeface="Calibri"/>
              </a:rPr>
              <a:t>	Session 2: My Dream Community</a:t>
            </a:r>
            <a:endParaRPr/>
          </a:p>
          <a:p>
            <a:pPr marL="2174760" indent="-2174400">
              <a:lnSpc>
                <a:spcPct val="100000"/>
              </a:lnSpc>
            </a:pPr>
            <a:r>
              <a:rPr lang="en-US" sz="2400" b="1" strike="noStrike" spc="-1">
                <a:solidFill>
                  <a:srgbClr val="FFFFFF"/>
                </a:solidFill>
                <a:uFill>
                  <a:solidFill>
                    <a:srgbClr val="FFFFFF"/>
                  </a:solidFill>
                </a:uFill>
                <a:latin typeface="Calibri"/>
              </a:rPr>
              <a:t>              Session 3: Collective Action &amp; Implementing Community Activities</a:t>
            </a:r>
            <a:endParaRPr/>
          </a:p>
          <a:p>
            <a:pPr>
              <a:lnSpc>
                <a:spcPct val="100000"/>
              </a:lnSpc>
            </a:pPr>
            <a:r>
              <a:rPr lang="en-US" sz="2400" b="1" strike="noStrike" spc="-1">
                <a:solidFill>
                  <a:srgbClr val="FFFFFF"/>
                </a:solidFill>
                <a:uFill>
                  <a:solidFill>
                    <a:srgbClr val="FFFFFF"/>
                  </a:solidFill>
                </a:uFill>
                <a:latin typeface="Calibri"/>
              </a:rPr>
              <a:t>Topic 2: Maintenance and Improvement of our Community</a:t>
            </a:r>
            <a:endParaRPr/>
          </a:p>
          <a:p>
            <a:pPr>
              <a:lnSpc>
                <a:spcPct val="100000"/>
              </a:lnSpc>
            </a:pPr>
            <a:r>
              <a:rPr lang="en-US" sz="2400" b="1" strike="noStrike" spc="-1">
                <a:solidFill>
                  <a:srgbClr val="FFFFFF"/>
                </a:solidFill>
                <a:uFill>
                  <a:solidFill>
                    <a:srgbClr val="FFFFFF"/>
                  </a:solidFill>
                </a:uFill>
                <a:latin typeface="Calibri"/>
              </a:rPr>
              <a:t>	Session 1: Backyard /Bio-intensive Gardening (BIG)</a:t>
            </a:r>
            <a:endParaRPr/>
          </a:p>
          <a:p>
            <a:pPr>
              <a:lnSpc>
                <a:spcPct val="100000"/>
              </a:lnSpc>
            </a:pPr>
            <a:r>
              <a:rPr lang="en-US" sz="2400" b="1" strike="noStrike" spc="-1">
                <a:solidFill>
                  <a:srgbClr val="FFFFFF"/>
                </a:solidFill>
                <a:uFill>
                  <a:solidFill>
                    <a:srgbClr val="FFFFFF"/>
                  </a:solidFill>
                </a:uFill>
                <a:latin typeface="Calibri"/>
              </a:rPr>
              <a:t>	Session 2: Indigenous Farming Practices</a:t>
            </a:r>
            <a:endParaRPr/>
          </a:p>
          <a:p>
            <a:pPr>
              <a:lnSpc>
                <a:spcPct val="100000"/>
              </a:lnSpc>
            </a:pPr>
            <a:r>
              <a:rPr lang="en-US" sz="2400" b="1" strike="noStrike" spc="-1">
                <a:solidFill>
                  <a:srgbClr val="FFFFFF"/>
                </a:solidFill>
                <a:uFill>
                  <a:solidFill>
                    <a:srgbClr val="FFFFFF"/>
                  </a:solidFill>
                </a:uFill>
                <a:latin typeface="Calibri"/>
              </a:rPr>
              <a:t>	Session 3: Keeping the Surroundings  Clean and Orderly</a:t>
            </a:r>
            <a:endParaRPr/>
          </a:p>
          <a:p>
            <a:pPr>
              <a:lnSpc>
                <a:spcPct val="100000"/>
              </a:lnSpc>
            </a:pPr>
            <a:r>
              <a:rPr lang="en-US" sz="2400" b="1" strike="noStrike" spc="-1">
                <a:solidFill>
                  <a:srgbClr val="FFFFFF"/>
                </a:solidFill>
                <a:uFill>
                  <a:solidFill>
                    <a:srgbClr val="FFFFFF"/>
                  </a:solidFill>
                </a:uFill>
                <a:latin typeface="Calibri"/>
              </a:rPr>
              <a:t>Topic 3: Preparing a Safe Community</a:t>
            </a:r>
            <a:endParaRPr/>
          </a:p>
          <a:p>
            <a:pPr>
              <a:lnSpc>
                <a:spcPct val="100000"/>
              </a:lnSpc>
            </a:pPr>
            <a:r>
              <a:rPr lang="en-US" sz="2400" b="1" strike="noStrike" spc="-1">
                <a:solidFill>
                  <a:srgbClr val="FFFFFF"/>
                </a:solidFill>
                <a:uFill>
                  <a:solidFill>
                    <a:srgbClr val="FFFFFF"/>
                  </a:solidFill>
                </a:uFill>
                <a:latin typeface="Calibri"/>
              </a:rPr>
              <a:t>	Session 1: Disaster: Why is there Disaster? What can I do?</a:t>
            </a:r>
            <a:endParaRPr/>
          </a:p>
          <a:p>
            <a:pPr>
              <a:lnSpc>
                <a:spcPct val="100000"/>
              </a:lnSpc>
            </a:pPr>
            <a:r>
              <a:rPr lang="en-US" sz="2400" b="1" strike="noStrike" spc="-1">
                <a:solidFill>
                  <a:srgbClr val="FFFFFF"/>
                </a:solidFill>
                <a:uFill>
                  <a:solidFill>
                    <a:srgbClr val="FFFFFF"/>
                  </a:solidFill>
                </a:uFill>
                <a:latin typeface="Calibri"/>
              </a:rPr>
              <a:t>	Session 2: Community Preparedness</a:t>
            </a:r>
            <a:endParaRPr/>
          </a:p>
          <a:p>
            <a:pPr>
              <a:lnSpc>
                <a:spcPct val="100000"/>
              </a:lnSpc>
            </a:pPr>
            <a:r>
              <a:rPr lang="en-US" sz="2400" b="1" strike="noStrike" spc="-1">
                <a:solidFill>
                  <a:srgbClr val="FFFFFF"/>
                </a:solidFill>
                <a:uFill>
                  <a:solidFill>
                    <a:srgbClr val="FFFFFF"/>
                  </a:solidFill>
                </a:uFill>
                <a:latin typeface="Calibri"/>
              </a:rPr>
              <a:t>	Session 3: Are we Prepared? How Families can Prepare</a:t>
            </a:r>
            <a:endParaRPr/>
          </a:p>
          <a:p>
            <a:pPr>
              <a:lnSpc>
                <a:spcPct val="100000"/>
              </a:lnSpc>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TextShape 1"/>
          <p:cNvSpPr txBox="1"/>
          <p:nvPr/>
        </p:nvSpPr>
        <p:spPr>
          <a:xfrm>
            <a:off x="685800" y="274680"/>
            <a:ext cx="8000640" cy="1706040"/>
          </a:xfrm>
          <a:prstGeom prst="rect">
            <a:avLst/>
          </a:prstGeom>
          <a:noFill/>
          <a:ln>
            <a:noFill/>
          </a:ln>
        </p:spPr>
        <p:txBody>
          <a:bodyPr anchor="ctr"/>
          <a:lstStyle/>
          <a:p>
            <a:pPr algn="ctr">
              <a:lnSpc>
                <a:spcPct val="100000"/>
              </a:lnSpc>
            </a:pPr>
            <a:r>
              <a:rPr lang="en-US" sz="4400" b="1" strike="noStrike" spc="-1">
                <a:solidFill>
                  <a:srgbClr val="FFFF00"/>
                </a:solidFill>
                <a:uFill>
                  <a:solidFill>
                    <a:srgbClr val="FFFFFF"/>
                  </a:solidFill>
                </a:uFill>
                <a:latin typeface="Calibri"/>
              </a:rPr>
              <a:t>The Pantawid Pamilya Beneficiaries’ Journal or </a:t>
            </a:r>
            <a:r>
              <a:rPr lang="en-US" sz="4400" b="1" i="1" strike="noStrike" spc="-1">
                <a:solidFill>
                  <a:srgbClr val="FFFF00"/>
                </a:solidFill>
                <a:uFill>
                  <a:solidFill>
                    <a:srgbClr val="FFFFFF"/>
                  </a:solidFill>
                </a:uFill>
                <a:latin typeface="Calibri"/>
              </a:rPr>
              <a:t>Talaarawan</a:t>
            </a:r>
            <a:endParaRPr/>
          </a:p>
        </p:txBody>
      </p:sp>
      <p:sp>
        <p:nvSpPr>
          <p:cNvPr id="382" name="TextShape 2"/>
          <p:cNvSpPr txBox="1"/>
          <p:nvPr/>
        </p:nvSpPr>
        <p:spPr>
          <a:xfrm>
            <a:off x="4646880" y="1905120"/>
            <a:ext cx="4038120" cy="3611160"/>
          </a:xfrm>
          <a:prstGeom prst="rect">
            <a:avLst/>
          </a:prstGeom>
          <a:noFill/>
          <a:ln>
            <a:noFill/>
          </a:ln>
        </p:spPr>
        <p:txBody>
          <a:bodyPr/>
          <a:lstStyle/>
          <a:p>
            <a:pPr marL="343080" indent="-34272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Diary</a:t>
            </a:r>
            <a:endParaRPr/>
          </a:p>
          <a:p>
            <a:pPr marL="343080" indent="-34272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Record of learning and insights on the topics discussed during the Family Development Session;</a:t>
            </a:r>
            <a:endParaRPr/>
          </a:p>
          <a:p>
            <a:pPr>
              <a:lnSpc>
                <a:spcPct val="100000"/>
              </a:lnSpc>
            </a:pPr>
            <a:endParaRPr/>
          </a:p>
        </p:txBody>
      </p:sp>
      <p:pic>
        <p:nvPicPr>
          <p:cNvPr id="383" name="Picture 2"/>
          <p:cNvPicPr/>
          <p:nvPr/>
        </p:nvPicPr>
        <p:blipFill>
          <a:blip r:embed="rId2"/>
          <a:srcRect l="18004" r="14000"/>
          <a:stretch/>
        </p:blipFill>
        <p:spPr>
          <a:xfrm>
            <a:off x="304920" y="2186640"/>
            <a:ext cx="4038120" cy="4266720"/>
          </a:xfrm>
          <a:prstGeom prst="rect">
            <a:avLst/>
          </a:prstGeom>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TextShape 1"/>
          <p:cNvSpPr txBox="1"/>
          <p:nvPr/>
        </p:nvSpPr>
        <p:spPr>
          <a:xfrm>
            <a:off x="533520" y="152280"/>
            <a:ext cx="8229240" cy="867960"/>
          </a:xfrm>
          <a:prstGeom prst="rect">
            <a:avLst/>
          </a:prstGeom>
          <a:noFill/>
          <a:ln>
            <a:noFill/>
          </a:ln>
        </p:spPr>
        <p:txBody>
          <a:bodyPr anchor="ctr"/>
          <a:lstStyle/>
          <a:p>
            <a:pPr algn="ctr">
              <a:lnSpc>
                <a:spcPct val="100000"/>
              </a:lnSpc>
            </a:pPr>
            <a:r>
              <a:rPr lang="en-US" sz="4400" b="1" strike="noStrike" spc="-1">
                <a:solidFill>
                  <a:srgbClr val="FFFF00"/>
                </a:solidFill>
                <a:uFill>
                  <a:solidFill>
                    <a:srgbClr val="FFFFFF"/>
                  </a:solidFill>
                </a:uFill>
                <a:latin typeface="Calibri"/>
              </a:rPr>
              <a:t>Social Case Management</a:t>
            </a:r>
            <a:endParaRPr/>
          </a:p>
        </p:txBody>
      </p:sp>
      <p:sp>
        <p:nvSpPr>
          <p:cNvPr id="385" name="TextShape 2"/>
          <p:cNvSpPr txBox="1"/>
          <p:nvPr/>
        </p:nvSpPr>
        <p:spPr>
          <a:xfrm>
            <a:off x="457200" y="1143000"/>
            <a:ext cx="8229240" cy="4982760"/>
          </a:xfrm>
          <a:prstGeom prst="rect">
            <a:avLst/>
          </a:prstGeom>
          <a:noFill/>
          <a:ln>
            <a:noFill/>
          </a:ln>
        </p:spPr>
        <p:txBody>
          <a:bodyPr/>
          <a:lstStyle/>
          <a:p>
            <a:pPr marL="343080" indent="-342720">
              <a:lnSpc>
                <a:spcPct val="100000"/>
              </a:lnSpc>
              <a:buClr>
                <a:srgbClr val="FFFFFF"/>
              </a:buClr>
              <a:buFont typeface="Arial"/>
              <a:buChar char="•"/>
            </a:pPr>
            <a:r>
              <a:rPr lang="en-US" sz="3200" strike="noStrike" spc="-1">
                <a:solidFill>
                  <a:srgbClr val="FFFFFF"/>
                </a:solidFill>
                <a:uFill>
                  <a:solidFill>
                    <a:srgbClr val="FFFFFF"/>
                  </a:solidFill>
                </a:uFill>
                <a:latin typeface="Calibri"/>
              </a:rPr>
              <a:t>Social Casework management practice focuses on enabling individuals and primary groups to reach their full potential and on facilitating more effective interaction with the larger social environment. </a:t>
            </a:r>
            <a:endParaRPr/>
          </a:p>
          <a:p>
            <a:pPr marL="343080" indent="-34272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Focus of case management in Pantawid Pamilya: Non-compliant partner beneficiaries</a:t>
            </a:r>
            <a:endParaRPr/>
          </a:p>
          <a:p>
            <a:pPr>
              <a:lnSpc>
                <a:spcPct val="100000"/>
              </a:lnSpc>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TextShape 1"/>
          <p:cNvSpPr txBox="1"/>
          <p:nvPr/>
        </p:nvSpPr>
        <p:spPr>
          <a:xfrm>
            <a:off x="533520" y="152280"/>
            <a:ext cx="8229240" cy="1142640"/>
          </a:xfrm>
          <a:prstGeom prst="rect">
            <a:avLst/>
          </a:prstGeom>
          <a:noFill/>
          <a:ln>
            <a:noFill/>
          </a:ln>
        </p:spPr>
        <p:txBody>
          <a:bodyPr anchor="ctr"/>
          <a:lstStyle/>
          <a:p>
            <a:pPr algn="ctr">
              <a:lnSpc>
                <a:spcPct val="100000"/>
              </a:lnSpc>
            </a:pPr>
            <a:r>
              <a:rPr lang="en-US" sz="4400" b="1" strike="noStrike" spc="-1">
                <a:solidFill>
                  <a:srgbClr val="FFFF00"/>
                </a:solidFill>
                <a:uFill>
                  <a:solidFill>
                    <a:srgbClr val="FFFFFF"/>
                  </a:solidFill>
                </a:uFill>
                <a:latin typeface="Calibri"/>
              </a:rPr>
              <a:t>Social Case Management 
as a helping process</a:t>
            </a:r>
            <a:endParaRPr/>
          </a:p>
        </p:txBody>
      </p:sp>
      <p:sp>
        <p:nvSpPr>
          <p:cNvPr id="387" name="TextShape 2"/>
          <p:cNvSpPr txBox="1"/>
          <p:nvPr/>
        </p:nvSpPr>
        <p:spPr>
          <a:xfrm>
            <a:off x="457200" y="1523880"/>
            <a:ext cx="8229240" cy="5028840"/>
          </a:xfrm>
          <a:prstGeom prst="rect">
            <a:avLst/>
          </a:prstGeom>
          <a:noFill/>
          <a:ln>
            <a:noFill/>
          </a:ln>
        </p:spPr>
        <p:txBody>
          <a:bodyPr/>
          <a:lstStyle/>
          <a:p>
            <a:pPr marL="343080" indent="-34272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Home visit </a:t>
            </a:r>
            <a:endParaRPr/>
          </a:p>
          <a:p>
            <a:pPr marL="343080" indent="-34272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Assessment of the problem by the Municipal/ City Links;</a:t>
            </a:r>
            <a:endParaRPr/>
          </a:p>
          <a:p>
            <a:pPr marL="343080" indent="-342720">
              <a:lnSpc>
                <a:spcPct val="100000"/>
              </a:lnSpc>
              <a:buClr>
                <a:srgbClr val="FFFF00"/>
              </a:buClr>
              <a:buFont typeface="Arial"/>
              <a:buChar char="•"/>
            </a:pPr>
            <a:r>
              <a:rPr lang="en-US" sz="3600" b="1" strike="noStrike" spc="-1">
                <a:solidFill>
                  <a:srgbClr val="FFFF00"/>
                </a:solidFill>
                <a:uFill>
                  <a:solidFill>
                    <a:srgbClr val="FFFFFF"/>
                  </a:solidFill>
                </a:uFill>
                <a:latin typeface="Calibri"/>
              </a:rPr>
              <a:t>Intervention Planning with the Municipal Action Team or MSWDO and partner agencies;</a:t>
            </a:r>
            <a:endParaRPr/>
          </a:p>
          <a:p>
            <a:pPr marL="343080" indent="-342720">
              <a:lnSpc>
                <a:spcPct val="100000"/>
              </a:lnSpc>
              <a:buClr>
                <a:srgbClr val="FFFF00"/>
              </a:buClr>
              <a:buFont typeface="Arial"/>
              <a:buChar char="•"/>
            </a:pPr>
            <a:r>
              <a:rPr lang="en-US" sz="3900" b="1" strike="noStrike" spc="-1">
                <a:solidFill>
                  <a:srgbClr val="FFFF00"/>
                </a:solidFill>
                <a:uFill>
                  <a:solidFill>
                    <a:srgbClr val="FFFFFF"/>
                  </a:solidFill>
                </a:uFill>
                <a:latin typeface="Calibri"/>
              </a:rPr>
              <a:t>Implementation of the intervention plan;</a:t>
            </a:r>
            <a:endParaRPr/>
          </a:p>
          <a:p>
            <a:pPr marL="343080" indent="-34272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Monitoring, evaluation, exit, closure of case;</a:t>
            </a:r>
            <a:endParaRPr/>
          </a:p>
          <a:p>
            <a:pPr>
              <a:lnSpc>
                <a:spcPct val="100000"/>
              </a:lnSpc>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TextShape 1"/>
          <p:cNvSpPr txBox="1"/>
          <p:nvPr/>
        </p:nvSpPr>
        <p:spPr>
          <a:xfrm>
            <a:off x="457200" y="274680"/>
            <a:ext cx="8229240" cy="944280"/>
          </a:xfrm>
          <a:prstGeom prst="rect">
            <a:avLst/>
          </a:prstGeom>
          <a:noFill/>
          <a:ln>
            <a:noFill/>
          </a:ln>
        </p:spPr>
        <p:txBody>
          <a:bodyPr anchor="ctr"/>
          <a:lstStyle/>
          <a:p>
            <a:pPr algn="ctr">
              <a:lnSpc>
                <a:spcPct val="100000"/>
              </a:lnSpc>
            </a:pPr>
            <a:r>
              <a:rPr lang="en-US" sz="3600" b="1" strike="noStrike" spc="-1">
                <a:solidFill>
                  <a:srgbClr val="FFFF00"/>
                </a:solidFill>
                <a:uFill>
                  <a:solidFill>
                    <a:srgbClr val="FFFFFF"/>
                  </a:solidFill>
                </a:uFill>
                <a:latin typeface="Calibri"/>
              </a:rPr>
              <a:t>Linkage with the Local Council for the Protection of Children </a:t>
            </a:r>
            <a:endParaRPr/>
          </a:p>
        </p:txBody>
      </p:sp>
      <p:sp>
        <p:nvSpPr>
          <p:cNvPr id="389" name="TextShape 2"/>
          <p:cNvSpPr txBox="1"/>
          <p:nvPr/>
        </p:nvSpPr>
        <p:spPr>
          <a:xfrm>
            <a:off x="380880" y="1523880"/>
            <a:ext cx="8229240" cy="4906440"/>
          </a:xfrm>
          <a:prstGeom prst="rect">
            <a:avLst/>
          </a:prstGeom>
          <a:noFill/>
          <a:ln>
            <a:noFill/>
          </a:ln>
        </p:spPr>
        <p:txBody>
          <a:bodyPr/>
          <a:lstStyle/>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June 17, 1967 – passage of R.A. 4881, An Act Creating a Council for the Protection of Children in every City and Municipality of the Philippines;</a:t>
            </a:r>
            <a:endParaRPr/>
          </a:p>
          <a:p>
            <a:pPr>
              <a:lnSpc>
                <a:spcPct val="100000"/>
              </a:lnSpc>
            </a:pPr>
            <a:r>
              <a:rPr lang="en-US" sz="2800" b="1" strike="noStrike" spc="-1">
                <a:solidFill>
                  <a:srgbClr val="FFFF00"/>
                </a:solidFill>
                <a:uFill>
                  <a:solidFill>
                    <a:srgbClr val="FFFFFF"/>
                  </a:solidFill>
                </a:uFill>
                <a:latin typeface="Calibri"/>
              </a:rPr>
              <a:t>The local council for children prepares the following:</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Local Dev’t Plan for Children;</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Local Investment Plan for Children;</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Local Code for Children;</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Local State of Children Report;</a:t>
            </a:r>
            <a:endParaRPr/>
          </a:p>
          <a:p>
            <a:pPr marL="343080" indent="-342720">
              <a:lnSpc>
                <a:spcPct val="100000"/>
              </a:lnSpc>
              <a:buClr>
                <a:srgbClr val="FFFFFF"/>
              </a:buClr>
              <a:buFont typeface="Arial"/>
              <a:buChar char="•"/>
            </a:pPr>
            <a:r>
              <a:rPr lang="en-US" sz="2800" b="1" strike="noStrike" spc="-1">
                <a:solidFill>
                  <a:srgbClr val="FFFFFF"/>
                </a:solidFill>
                <a:uFill>
                  <a:solidFill>
                    <a:srgbClr val="FFFFFF"/>
                  </a:solidFill>
                </a:uFill>
                <a:latin typeface="Calibri"/>
              </a:rPr>
              <a:t>Responsive Ordinances and policies for children</a:t>
            </a:r>
            <a:endParaRPr/>
          </a:p>
          <a:p>
            <a:pPr>
              <a:lnSpc>
                <a:spcPct val="100000"/>
              </a:lnSpc>
            </a:pPr>
            <a:endParaRPr/>
          </a:p>
          <a:p>
            <a:pPr>
              <a:lnSpc>
                <a:spcPct val="100000"/>
              </a:lnSpc>
            </a:pPr>
            <a:endParaRPr/>
          </a:p>
          <a:p>
            <a:pPr>
              <a:lnSpc>
                <a:spcPct val="100000"/>
              </a:lnSpc>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TextShape 1"/>
          <p:cNvSpPr txBox="1"/>
          <p:nvPr/>
        </p:nvSpPr>
        <p:spPr>
          <a:xfrm>
            <a:off x="457200" y="274680"/>
            <a:ext cx="8229240" cy="639360"/>
          </a:xfrm>
          <a:prstGeom prst="rect">
            <a:avLst/>
          </a:prstGeom>
          <a:noFill/>
          <a:ln>
            <a:noFill/>
          </a:ln>
        </p:spPr>
        <p:txBody>
          <a:bodyPr anchor="ctr"/>
          <a:lstStyle/>
          <a:p>
            <a:pPr algn="ctr">
              <a:lnSpc>
                <a:spcPct val="100000"/>
              </a:lnSpc>
            </a:pPr>
            <a:r>
              <a:rPr lang="en-US" sz="4400" b="1" strike="noStrike" spc="-1">
                <a:solidFill>
                  <a:srgbClr val="FFFF00"/>
                </a:solidFill>
                <a:uFill>
                  <a:solidFill>
                    <a:srgbClr val="FFFFFF"/>
                  </a:solidFill>
                </a:uFill>
                <a:latin typeface="Calibri"/>
              </a:rPr>
              <a:t>Next Step</a:t>
            </a:r>
            <a:endParaRPr/>
          </a:p>
        </p:txBody>
      </p:sp>
      <p:sp>
        <p:nvSpPr>
          <p:cNvPr id="391" name="TextShape 2"/>
          <p:cNvSpPr txBox="1"/>
          <p:nvPr/>
        </p:nvSpPr>
        <p:spPr>
          <a:xfrm>
            <a:off x="380880" y="1219320"/>
            <a:ext cx="8229240" cy="5211360"/>
          </a:xfrm>
          <a:prstGeom prst="rect">
            <a:avLst/>
          </a:prstGeom>
          <a:noFill/>
          <a:ln>
            <a:noFill/>
          </a:ln>
        </p:spPr>
        <p:txBody>
          <a:bodyPr/>
          <a:lstStyle/>
          <a:p>
            <a:pPr marL="343080" indent="-342720">
              <a:lnSpc>
                <a:spcPct val="100000"/>
              </a:lnSpc>
              <a:buClr>
                <a:srgbClr val="FFFFFF"/>
              </a:buClr>
              <a:buFont typeface="Arial"/>
              <a:buChar char="•"/>
            </a:pPr>
            <a:r>
              <a:rPr lang="en-US" sz="2800" strike="noStrike" spc="-1">
                <a:solidFill>
                  <a:srgbClr val="FFFFFF"/>
                </a:solidFill>
                <a:uFill>
                  <a:solidFill>
                    <a:srgbClr val="FFFFFF"/>
                  </a:solidFill>
                </a:uFill>
                <a:latin typeface="Calibri"/>
              </a:rPr>
              <a:t>Strengthening of DSWD partnership with the Department of Labor and Employment (DOLE), Department of Interior and Local Government (DILG), Council for the Welfare of Children (CWC) and International Labor Organization (ILO);</a:t>
            </a:r>
            <a:endParaRPr/>
          </a:p>
          <a:p>
            <a:pPr marL="343080" indent="-342720">
              <a:lnSpc>
                <a:spcPct val="100000"/>
              </a:lnSpc>
              <a:buClr>
                <a:srgbClr val="FFFFFF"/>
              </a:buClr>
              <a:buFont typeface="Arial"/>
              <a:buChar char="•"/>
            </a:pPr>
            <a:r>
              <a:rPr lang="en-US" sz="2800" strike="noStrike" spc="-1">
                <a:solidFill>
                  <a:srgbClr val="FFFFFF"/>
                </a:solidFill>
                <a:uFill>
                  <a:solidFill>
                    <a:srgbClr val="FFFFFF"/>
                  </a:solidFill>
                </a:uFill>
                <a:latin typeface="Calibri"/>
              </a:rPr>
              <a:t>Capacitate field personnel of DSWD, DOLE and LGUs on provision of interventions to cases of child labor with the assistance of ILO;</a:t>
            </a:r>
            <a:endParaRPr/>
          </a:p>
          <a:p>
            <a:pPr marL="343080" indent="-342720">
              <a:lnSpc>
                <a:spcPct val="100000"/>
              </a:lnSpc>
              <a:buClr>
                <a:srgbClr val="FFFFFF"/>
              </a:buClr>
              <a:buFont typeface="Arial"/>
              <a:buChar char="•"/>
            </a:pPr>
            <a:r>
              <a:rPr lang="en-US" sz="2800" strike="noStrike" spc="-1">
                <a:solidFill>
                  <a:srgbClr val="FFFFFF"/>
                </a:solidFill>
                <a:uFill>
                  <a:solidFill>
                    <a:srgbClr val="FFFFFF"/>
                  </a:solidFill>
                </a:uFill>
                <a:latin typeface="Calibri"/>
              </a:rPr>
              <a:t>Development of a supplemental module on Child Labor prevention and intervention with the assistance of ILO which can be used as reference during </a:t>
            </a:r>
            <a:r>
              <a:rPr lang="en-US" sz="2800" b="1" strike="noStrike" spc="-1">
                <a:solidFill>
                  <a:srgbClr val="FFFF00"/>
                </a:solidFill>
                <a:uFill>
                  <a:solidFill>
                    <a:srgbClr val="FFFFFF"/>
                  </a:solidFill>
                </a:uFill>
                <a:latin typeface="Calibri"/>
              </a:rPr>
              <a:t>Family Development Sessions</a:t>
            </a:r>
            <a:r>
              <a:rPr lang="en-US" sz="2800" strike="noStrike" spc="-1">
                <a:solidFill>
                  <a:srgbClr val="FFFFFF"/>
                </a:solidFill>
                <a:uFill>
                  <a:solidFill>
                    <a:srgbClr val="FFFFFF"/>
                  </a:solidFill>
                </a:uFill>
                <a:latin typeface="Calibri"/>
              </a:rPr>
              <a:t>;</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446760" y="2057400"/>
            <a:ext cx="8229240" cy="4525560"/>
          </a:xfrm>
          <a:prstGeom prst="rect">
            <a:avLst/>
          </a:prstGeom>
          <a:noFill/>
          <a:ln>
            <a:noFill/>
          </a:ln>
        </p:spPr>
        <p:txBody>
          <a:bodyPr/>
          <a:lstStyle/>
          <a:p>
            <a:pPr marL="285840" indent="-285480">
              <a:lnSpc>
                <a:spcPct val="100000"/>
              </a:lnSpc>
              <a:buClr>
                <a:srgbClr val="FFFFFF"/>
              </a:buClr>
              <a:buFont typeface="Arial"/>
              <a:buChar char="•"/>
            </a:pPr>
            <a:r>
              <a:rPr lang="en-US" sz="3200" b="1" strike="noStrike" spc="-1">
                <a:solidFill>
                  <a:srgbClr val="FFFFFF"/>
                </a:solidFill>
                <a:uFill>
                  <a:solidFill>
                    <a:srgbClr val="FFFFFF"/>
                  </a:solidFill>
                </a:uFill>
                <a:latin typeface="Calibri"/>
              </a:rPr>
              <a:t>Provision of Cash Grants for Education , Health and Nutrition;</a:t>
            </a:r>
            <a:endParaRPr/>
          </a:p>
          <a:p>
            <a:pPr marL="285840" indent="-285480">
              <a:lnSpc>
                <a:spcPct val="100000"/>
              </a:lnSpc>
              <a:buClr>
                <a:srgbClr val="FFFFFF"/>
              </a:buClr>
              <a:buFont typeface="Arial"/>
              <a:buChar char="•"/>
            </a:pPr>
            <a:r>
              <a:rPr lang="en-US" sz="3200" b="1" strike="noStrike" spc="-1">
                <a:solidFill>
                  <a:srgbClr val="FFFFFF"/>
                </a:solidFill>
                <a:uFill>
                  <a:solidFill>
                    <a:srgbClr val="FFFFFF"/>
                  </a:solidFill>
                </a:uFill>
                <a:latin typeface="Calibri"/>
              </a:rPr>
              <a:t>Family Development Session;</a:t>
            </a:r>
            <a:endParaRPr/>
          </a:p>
          <a:p>
            <a:pPr marL="285840" indent="-285480">
              <a:lnSpc>
                <a:spcPct val="100000"/>
              </a:lnSpc>
              <a:buClr>
                <a:srgbClr val="FFFFFF"/>
              </a:buClr>
              <a:buFont typeface="Arial"/>
              <a:buChar char="•"/>
            </a:pPr>
            <a:r>
              <a:rPr lang="en-US" sz="3200" b="1" strike="noStrike" spc="-1">
                <a:solidFill>
                  <a:srgbClr val="FFFFFF"/>
                </a:solidFill>
                <a:uFill>
                  <a:solidFill>
                    <a:srgbClr val="FFFFFF"/>
                  </a:solidFill>
                </a:uFill>
                <a:latin typeface="Calibri"/>
              </a:rPr>
              <a:t>Tracking of beneficiaries  including child workers who were not compliant to program conditions ;</a:t>
            </a:r>
            <a:endParaRPr/>
          </a:p>
          <a:p>
            <a:pPr marL="285840" indent="-285480">
              <a:lnSpc>
                <a:spcPct val="100000"/>
              </a:lnSpc>
              <a:buClr>
                <a:srgbClr val="FFFFFF"/>
              </a:buClr>
              <a:buFont typeface="Arial"/>
              <a:buChar char="•"/>
            </a:pPr>
            <a:r>
              <a:rPr lang="en-US" sz="3200" b="1" strike="noStrike" spc="-1">
                <a:solidFill>
                  <a:srgbClr val="FFFFFF"/>
                </a:solidFill>
                <a:uFill>
                  <a:solidFill>
                    <a:srgbClr val="FFFFFF"/>
                  </a:solidFill>
                </a:uFill>
                <a:latin typeface="Calibri"/>
              </a:rPr>
              <a:t>Case Management </a:t>
            </a:r>
            <a:endParaRPr/>
          </a:p>
          <a:p>
            <a:pPr marL="285840" indent="-285480">
              <a:lnSpc>
                <a:spcPct val="100000"/>
              </a:lnSpc>
              <a:buClr>
                <a:srgbClr val="FFFFFF"/>
              </a:buClr>
              <a:buFont typeface="Arial"/>
              <a:buChar char="•"/>
            </a:pPr>
            <a:r>
              <a:rPr lang="en-US" sz="3200" b="1" strike="noStrike" spc="-1">
                <a:solidFill>
                  <a:srgbClr val="FFFFFF"/>
                </a:solidFill>
                <a:uFill>
                  <a:solidFill>
                    <a:srgbClr val="FFFFFF"/>
                  </a:solidFill>
                </a:uFill>
                <a:latin typeface="Calibri"/>
              </a:rPr>
              <a:t>Partnership DOLE,  NGAs, LCPC  including the MSWDO, CSO partners for appropriate interventions;</a:t>
            </a:r>
            <a:endParaRPr/>
          </a:p>
          <a:p>
            <a:pPr>
              <a:lnSpc>
                <a:spcPct val="100000"/>
              </a:lnSpc>
            </a:pPr>
            <a:endParaRPr/>
          </a:p>
        </p:txBody>
      </p:sp>
      <p:sp>
        <p:nvSpPr>
          <p:cNvPr id="393" name="CustomShape 2"/>
          <p:cNvSpPr/>
          <p:nvPr/>
        </p:nvSpPr>
        <p:spPr>
          <a:xfrm>
            <a:off x="449280" y="304920"/>
            <a:ext cx="8457840" cy="1599840"/>
          </a:xfrm>
          <a:prstGeom prst="rect">
            <a:avLst/>
          </a:prstGeom>
          <a:noFill/>
          <a:ln>
            <a:noFill/>
          </a:ln>
        </p:spPr>
        <p:style>
          <a:lnRef idx="0">
            <a:scrgbClr r="0" g="0" b="0"/>
          </a:lnRef>
          <a:fillRef idx="0">
            <a:scrgbClr r="0" g="0" b="0"/>
          </a:fillRef>
          <a:effectRef idx="0">
            <a:scrgbClr r="0" g="0" b="0"/>
          </a:effectRef>
          <a:fontRef idx="minor"/>
        </p:style>
        <p:txBody>
          <a:bodyPr anchor="ctr"/>
          <a:lstStyle/>
          <a:p>
            <a:pPr algn="ctr">
              <a:lnSpc>
                <a:spcPct val="100000"/>
              </a:lnSpc>
            </a:pPr>
            <a:r>
              <a:rPr lang="en-US" sz="3600" b="1" strike="noStrike" spc="-1">
                <a:solidFill>
                  <a:srgbClr val="FFFF00"/>
                </a:solidFill>
                <a:uFill>
                  <a:solidFill>
                    <a:srgbClr val="FFFFFF"/>
                  </a:solidFill>
                </a:uFill>
                <a:latin typeface="Calibri"/>
              </a:rPr>
              <a:t>Summary: </a:t>
            </a:r>
            <a:endParaRPr/>
          </a:p>
          <a:p>
            <a:pPr algn="ctr">
              <a:lnSpc>
                <a:spcPct val="100000"/>
              </a:lnSpc>
            </a:pPr>
            <a:r>
              <a:rPr lang="en-US" sz="3600" b="1" strike="noStrike" spc="-1">
                <a:solidFill>
                  <a:srgbClr val="FFFF00"/>
                </a:solidFill>
                <a:uFill>
                  <a:solidFill>
                    <a:srgbClr val="FFFFFF"/>
                  </a:solidFill>
                </a:uFill>
                <a:latin typeface="Calibri"/>
              </a:rPr>
              <a:t>CCT’s interventions  to efforts for  the elimination of Child Labor</a:t>
            </a:r>
            <a:endParaRPr/>
          </a:p>
          <a:p>
            <a:pPr algn="ctr">
              <a:lnSpc>
                <a:spcPct val="100000"/>
              </a:lnSpc>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TextShape 1"/>
          <p:cNvSpPr txBox="1"/>
          <p:nvPr/>
        </p:nvSpPr>
        <p:spPr>
          <a:xfrm>
            <a:off x="380880" y="3048120"/>
            <a:ext cx="8229240" cy="1142640"/>
          </a:xfrm>
          <a:prstGeom prst="rect">
            <a:avLst/>
          </a:prstGeom>
          <a:noFill/>
          <a:ln>
            <a:noFill/>
          </a:ln>
        </p:spPr>
        <p:txBody>
          <a:bodyPr anchor="ctr"/>
          <a:lstStyle/>
          <a:p>
            <a:pPr algn="ctr">
              <a:lnSpc>
                <a:spcPct val="100000"/>
              </a:lnSpc>
            </a:pPr>
            <a:r>
              <a:rPr lang="en-US" sz="4400" strike="noStrike" spc="-1">
                <a:solidFill>
                  <a:srgbClr val="FFFFFF"/>
                </a:solidFill>
                <a:uFill>
                  <a:solidFill>
                    <a:srgbClr val="FFFFFF"/>
                  </a:solidFill>
                </a:uFill>
                <a:latin typeface="Calibri"/>
              </a:rPr>
              <a:t>Thank you.</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TextShape 1"/>
          <p:cNvSpPr txBox="1"/>
          <p:nvPr/>
        </p:nvSpPr>
        <p:spPr>
          <a:xfrm>
            <a:off x="457200" y="274680"/>
            <a:ext cx="8229240" cy="867960"/>
          </a:xfrm>
          <a:prstGeom prst="rect">
            <a:avLst/>
          </a:prstGeom>
          <a:noFill/>
          <a:ln>
            <a:noFill/>
          </a:ln>
        </p:spPr>
        <p:txBody>
          <a:bodyPr anchor="ctr"/>
          <a:lstStyle/>
          <a:p>
            <a:pPr algn="ctr">
              <a:lnSpc>
                <a:spcPct val="100000"/>
              </a:lnSpc>
            </a:pPr>
            <a:r>
              <a:rPr lang="en-US" sz="4400" b="1" strike="noStrike" spc="-1">
                <a:solidFill>
                  <a:srgbClr val="FFFFFF"/>
                </a:solidFill>
                <a:uFill>
                  <a:solidFill>
                    <a:srgbClr val="FFFFFF"/>
                  </a:solidFill>
                </a:uFill>
                <a:latin typeface="Calibri"/>
              </a:rPr>
              <a:t>MODES of payment</a:t>
            </a:r>
            <a:endParaRPr/>
          </a:p>
        </p:txBody>
      </p:sp>
      <p:sp>
        <p:nvSpPr>
          <p:cNvPr id="299" name="TextShape 2"/>
          <p:cNvSpPr txBox="1"/>
          <p:nvPr/>
        </p:nvSpPr>
        <p:spPr>
          <a:xfrm>
            <a:off x="457200" y="1143000"/>
            <a:ext cx="8229240" cy="5028840"/>
          </a:xfrm>
          <a:prstGeom prst="rect">
            <a:avLst/>
          </a:prstGeom>
          <a:noFill/>
          <a:ln>
            <a:noFill/>
          </a:ln>
        </p:spPr>
        <p:txBody>
          <a:bodyPr/>
          <a:lstStyle/>
          <a:p>
            <a:pPr marL="343080" indent="-342720">
              <a:lnSpc>
                <a:spcPct val="100000"/>
              </a:lnSpc>
              <a:buClr>
                <a:srgbClr val="FFFFFF"/>
              </a:buClr>
              <a:buFont typeface="Arial"/>
              <a:buChar char="•"/>
            </a:pPr>
            <a:r>
              <a:rPr lang="en-US" sz="4000" strike="noStrike" spc="-1">
                <a:solidFill>
                  <a:srgbClr val="FFFFFF"/>
                </a:solidFill>
                <a:uFill>
                  <a:solidFill>
                    <a:srgbClr val="FFFFFF"/>
                  </a:solidFill>
                </a:uFill>
                <a:latin typeface="Calibri"/>
              </a:rPr>
              <a:t>Land bank ATM (Cash Cash)</a:t>
            </a:r>
            <a:endParaRPr/>
          </a:p>
          <a:p>
            <a:pPr marL="343080" indent="-342720">
              <a:lnSpc>
                <a:spcPct val="100000"/>
              </a:lnSpc>
              <a:buClr>
                <a:srgbClr val="FFFFFF"/>
              </a:buClr>
              <a:buFont typeface="Arial"/>
              <a:buChar char="•"/>
            </a:pPr>
            <a:r>
              <a:rPr lang="en-US" sz="4000" strike="noStrike" spc="-1">
                <a:solidFill>
                  <a:srgbClr val="FFFFFF"/>
                </a:solidFill>
                <a:uFill>
                  <a:solidFill>
                    <a:srgbClr val="FFFFFF"/>
                  </a:solidFill>
                </a:uFill>
                <a:latin typeface="Calibri"/>
              </a:rPr>
              <a:t>Land bank Over-the Counter (Off-site) through conduits e.g. rural banks, cooperatives &amp; other institutions engaged in money remittances authorized by the BSP;</a:t>
            </a:r>
            <a:endParaRPr/>
          </a:p>
          <a:p>
            <a:pPr marL="343080" indent="-342720">
              <a:lnSpc>
                <a:spcPct val="100000"/>
              </a:lnSpc>
              <a:buClr>
                <a:srgbClr val="FFFFFF"/>
              </a:buClr>
              <a:buFont typeface="Arial"/>
              <a:buChar char="•"/>
            </a:pPr>
            <a:r>
              <a:rPr lang="en-US" sz="4000" strike="noStrike" spc="-1">
                <a:solidFill>
                  <a:srgbClr val="FFFFFF"/>
                </a:solidFill>
                <a:uFill>
                  <a:solidFill>
                    <a:srgbClr val="FFFFFF"/>
                  </a:solidFill>
                </a:uFill>
                <a:latin typeface="Calibri"/>
              </a:rPr>
              <a:t>Land Bank EMV Card (on process);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TextShape 1"/>
          <p:cNvSpPr txBox="1"/>
          <p:nvPr/>
        </p:nvSpPr>
        <p:spPr>
          <a:xfrm>
            <a:off x="209160" y="133200"/>
            <a:ext cx="8532000" cy="1314360"/>
          </a:xfrm>
          <a:prstGeom prst="rect">
            <a:avLst/>
          </a:prstGeom>
          <a:noFill/>
          <a:ln>
            <a:noFill/>
          </a:ln>
        </p:spPr>
        <p:txBody>
          <a:bodyPr anchor="ctr"/>
          <a:lstStyle/>
          <a:p>
            <a:pPr algn="ctr">
              <a:lnSpc>
                <a:spcPct val="100000"/>
              </a:lnSpc>
            </a:pPr>
            <a:r>
              <a:rPr lang="en-US" sz="2400" b="1" strike="noStrike" spc="-1">
                <a:solidFill>
                  <a:srgbClr val="FFFFFF"/>
                </a:solidFill>
                <a:uFill>
                  <a:solidFill>
                    <a:srgbClr val="FFFFFF"/>
                  </a:solidFill>
                </a:uFill>
                <a:latin typeface="Calibri"/>
              </a:rPr>
              <a:t>Pantawid Pamilya Card Holders or Authorized Recipients of Grants: 3,922,476 or 89.15% of the beneficiary grantees are female and 477,546 or 10.85% are males (as of march 23, 2016)</a:t>
            </a:r>
            <a:endParaRPr/>
          </a:p>
        </p:txBody>
      </p:sp>
      <p:pic>
        <p:nvPicPr>
          <p:cNvPr id="301" name="Picture 2"/>
          <p:cNvPicPr/>
          <p:nvPr/>
        </p:nvPicPr>
        <p:blipFill>
          <a:blip r:embed="rId2"/>
          <a:stretch/>
        </p:blipFill>
        <p:spPr>
          <a:xfrm>
            <a:off x="121680" y="1523880"/>
            <a:ext cx="9021960" cy="5038200"/>
          </a:xfrm>
          <a:prstGeom prst="rect">
            <a:avLst/>
          </a:prstGeom>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TextShape 1"/>
          <p:cNvSpPr txBox="1"/>
          <p:nvPr/>
        </p:nvSpPr>
        <p:spPr>
          <a:xfrm>
            <a:off x="387720" y="0"/>
            <a:ext cx="8438040" cy="1523520"/>
          </a:xfrm>
          <a:prstGeom prst="rect">
            <a:avLst/>
          </a:prstGeom>
          <a:noFill/>
          <a:ln>
            <a:noFill/>
          </a:ln>
        </p:spPr>
        <p:txBody>
          <a:bodyPr anchor="ctr"/>
          <a:lstStyle/>
          <a:p>
            <a:pPr algn="ctr">
              <a:lnSpc>
                <a:spcPct val="100000"/>
              </a:lnSpc>
            </a:pPr>
            <a:r>
              <a:rPr lang="en-US" sz="4000" b="1" strike="noStrike" spc="-1">
                <a:solidFill>
                  <a:srgbClr val="FFFFFF"/>
                </a:solidFill>
                <a:uFill>
                  <a:solidFill>
                    <a:srgbClr val="FFFFFF"/>
                  </a:solidFill>
                </a:uFill>
                <a:latin typeface="Calibri"/>
              </a:rPr>
              <a:t>Registered and Active Household Beneficiaries as of  23 March 2016</a:t>
            </a:r>
            <a:endParaRPr/>
          </a:p>
        </p:txBody>
      </p:sp>
      <p:sp>
        <p:nvSpPr>
          <p:cNvPr id="303" name="TextShape 2"/>
          <p:cNvSpPr txBox="1"/>
          <p:nvPr/>
        </p:nvSpPr>
        <p:spPr>
          <a:xfrm>
            <a:off x="380880" y="1981080"/>
            <a:ext cx="8335800" cy="4495320"/>
          </a:xfrm>
          <a:prstGeom prst="rect">
            <a:avLst/>
          </a:prstGeom>
          <a:noFill/>
          <a:ln>
            <a:noFill/>
          </a:ln>
        </p:spPr>
        <p:txBody>
          <a:bodyPr/>
          <a:lstStyle/>
          <a:p>
            <a:pPr marL="460440" indent="-460080">
              <a:lnSpc>
                <a:spcPct val="100000"/>
              </a:lnSpc>
              <a:buClr>
                <a:srgbClr val="FFFFFF"/>
              </a:buClr>
              <a:buFont typeface="Arial"/>
              <a:buChar char="•"/>
            </a:pPr>
            <a:r>
              <a:rPr lang="en-US" sz="3600" b="1" strike="noStrike" spc="-1">
                <a:solidFill>
                  <a:srgbClr val="FFFFFF"/>
                </a:solidFill>
                <a:uFill>
                  <a:solidFill>
                    <a:srgbClr val="FFFFFF"/>
                  </a:solidFill>
                </a:uFill>
                <a:latin typeface="Calibri"/>
              </a:rPr>
              <a:t>There are 4,400,022 active household beneficiaries or 95.23% of  2016 target of 4,620,630 household beneficiaries. </a:t>
            </a:r>
            <a:endParaRPr/>
          </a:p>
          <a:p>
            <a:pPr>
              <a:lnSpc>
                <a:spcPct val="100000"/>
              </a:lnSpc>
            </a:pPr>
            <a:r>
              <a:rPr lang="en-US" sz="3600" b="1" strike="noStrike" spc="-1">
                <a:solidFill>
                  <a:srgbClr val="FFFFFF"/>
                </a:solidFill>
                <a:uFill>
                  <a:solidFill>
                    <a:srgbClr val="FFFFFF"/>
                  </a:solidFill>
                </a:uFill>
                <a:latin typeface="Calibri"/>
              </a:rPr>
              <a:t>       </a:t>
            </a:r>
            <a:r>
              <a:rPr lang="en-US" sz="3600" strike="noStrike" spc="-1">
                <a:solidFill>
                  <a:srgbClr val="FFFFFF"/>
                </a:solidFill>
                <a:uFill>
                  <a:solidFill>
                    <a:srgbClr val="FFFFFF"/>
                  </a:solidFill>
                </a:uFill>
                <a:latin typeface="Calibri"/>
              </a:rPr>
              <a:t>Regular CCT …… 4,162,163 or 94.59%</a:t>
            </a:r>
            <a:endParaRPr/>
          </a:p>
          <a:p>
            <a:pPr>
              <a:lnSpc>
                <a:spcPct val="100000"/>
              </a:lnSpc>
            </a:pPr>
            <a:r>
              <a:rPr lang="en-US" sz="3600" strike="noStrike" spc="-1">
                <a:solidFill>
                  <a:srgbClr val="FFFFFF"/>
                </a:solidFill>
                <a:uFill>
                  <a:solidFill>
                    <a:srgbClr val="FFFFFF"/>
                  </a:solidFill>
                </a:uFill>
                <a:latin typeface="Calibri"/>
              </a:rPr>
              <a:t>       Modified CCT ……. 237,859 or  5.41</a:t>
            </a:r>
            <a:r>
              <a:rPr lang="en-US" sz="2800" strike="noStrike" spc="-1">
                <a:solidFill>
                  <a:srgbClr val="FFFFFF"/>
                </a:solidFill>
                <a:uFill>
                  <a:solidFill>
                    <a:srgbClr val="FFFFFF"/>
                  </a:solidFill>
                </a:uFill>
                <a:latin typeface="Calibri"/>
              </a:rPr>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CustomShape 1"/>
          <p:cNvSpPr/>
          <p:nvPr/>
        </p:nvSpPr>
        <p:spPr>
          <a:xfrm>
            <a:off x="1326600" y="1447920"/>
            <a:ext cx="3061440" cy="3843000"/>
          </a:xfrm>
          <a:prstGeom prst="rect">
            <a:avLst/>
          </a:prstGeom>
          <a:noFill/>
          <a:ln>
            <a:noFill/>
          </a:ln>
        </p:spPr>
        <p:style>
          <a:lnRef idx="0">
            <a:scrgbClr r="0" g="0" b="0"/>
          </a:lnRef>
          <a:fillRef idx="0">
            <a:scrgbClr r="0" g="0" b="0"/>
          </a:fillRef>
          <a:effectRef idx="0">
            <a:scrgbClr r="0" g="0" b="0"/>
          </a:effectRef>
          <a:fontRef idx="minor"/>
        </p:style>
      </p:sp>
      <p:pic>
        <p:nvPicPr>
          <p:cNvPr id="305" name="Picture 4"/>
          <p:cNvPicPr/>
          <p:nvPr/>
        </p:nvPicPr>
        <p:blipFill>
          <a:blip r:embed="rId3"/>
          <a:stretch/>
        </p:blipFill>
        <p:spPr>
          <a:xfrm>
            <a:off x="135000" y="0"/>
            <a:ext cx="9143640" cy="6857640"/>
          </a:xfrm>
          <a:prstGeom prst="rect">
            <a:avLst/>
          </a:prstGeom>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TextShape 1"/>
          <p:cNvSpPr txBox="1"/>
          <p:nvPr/>
        </p:nvSpPr>
        <p:spPr>
          <a:xfrm>
            <a:off x="360000" y="1117440"/>
            <a:ext cx="3525840" cy="4122360"/>
          </a:xfrm>
          <a:prstGeom prst="rect">
            <a:avLst/>
          </a:prstGeom>
          <a:noFill/>
          <a:ln>
            <a:noFill/>
          </a:ln>
        </p:spPr>
        <p:txBody>
          <a:bodyPr anchor="ctr"/>
          <a:lstStyle/>
          <a:p>
            <a:pPr algn="ctr">
              <a:lnSpc>
                <a:spcPct val="100000"/>
              </a:lnSpc>
            </a:pPr>
            <a:r>
              <a:rPr lang="en-US" sz="4400" b="1" strike="noStrike" spc="-1">
                <a:solidFill>
                  <a:srgbClr val="FFFFFF"/>
                </a:solidFill>
                <a:uFill>
                  <a:solidFill>
                    <a:srgbClr val="FFFFFF"/>
                  </a:solidFill>
                </a:uFill>
                <a:latin typeface="Calibri"/>
              </a:rPr>
              <a:t>Number of Household Beneficiaries by Region as of 23 March 2016</a:t>
            </a:r>
            <a:endParaRPr/>
          </a:p>
        </p:txBody>
      </p:sp>
      <p:graphicFrame>
        <p:nvGraphicFramePr>
          <p:cNvPr id="307" name="Table 2"/>
          <p:cNvGraphicFramePr/>
          <p:nvPr/>
        </p:nvGraphicFramePr>
        <p:xfrm>
          <a:off x="4495680" y="152280"/>
          <a:ext cx="2895120" cy="6949440"/>
        </p:xfrm>
        <a:graphic>
          <a:graphicData uri="http://schemas.openxmlformats.org/drawingml/2006/table">
            <a:tbl>
              <a:tblPr/>
              <a:tblGrid>
                <a:gridCol w="1105920"/>
                <a:gridCol w="1789200"/>
              </a:tblGrid>
              <a:tr h="340560">
                <a:tc>
                  <a:txBody>
                    <a:bodyPr/>
                    <a:lstStyle/>
                    <a:p>
                      <a:pPr algn="ctr">
                        <a:lnSpc>
                          <a:spcPct val="100000"/>
                        </a:lnSpc>
                      </a:pPr>
                      <a:r>
                        <a:rPr lang="en-US" sz="1800" b="1" strike="noStrike" spc="-1">
                          <a:solidFill>
                            <a:srgbClr val="000000"/>
                          </a:solidFill>
                          <a:uFill>
                            <a:solidFill>
                              <a:srgbClr val="FFFFFF"/>
                            </a:solidFill>
                          </a:uFill>
                          <a:latin typeface="Calibri"/>
                        </a:rPr>
                        <a:t>NCR</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233,696</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CAR</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63,549</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202,822</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II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103,113</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III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289,476</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IV A</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318,350</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IV B</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198,352</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V</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375,260</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NIR</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195,380</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VI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195,339</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VII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218,082</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VIII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285,808</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IX</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323,576</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X</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272,357</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XI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264,156</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XII</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254,816</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CARAGA</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188,521</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0560">
                <a:tc>
                  <a:txBody>
                    <a:bodyPr/>
                    <a:lstStyle/>
                    <a:p>
                      <a:pPr algn="ctr">
                        <a:lnSpc>
                          <a:spcPct val="100000"/>
                        </a:lnSpc>
                      </a:pPr>
                      <a:r>
                        <a:rPr lang="en-US" sz="1800" b="1" strike="noStrike" spc="-1">
                          <a:solidFill>
                            <a:srgbClr val="000000"/>
                          </a:solidFill>
                          <a:uFill>
                            <a:solidFill>
                              <a:srgbClr val="FFFFFF"/>
                            </a:solidFill>
                          </a:uFill>
                          <a:latin typeface="Calibri"/>
                        </a:rPr>
                        <a:t>ARMM</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417,369</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r h="346680">
                <a:tc>
                  <a:txBody>
                    <a:bodyPr/>
                    <a:lstStyle/>
                    <a:p>
                      <a:pPr algn="ctr">
                        <a:lnSpc>
                          <a:spcPct val="100000"/>
                        </a:lnSpc>
                      </a:pPr>
                      <a:r>
                        <a:rPr lang="en-US" sz="1800" b="1" strike="noStrike" spc="-1">
                          <a:solidFill>
                            <a:srgbClr val="000000"/>
                          </a:solidFill>
                          <a:uFill>
                            <a:solidFill>
                              <a:srgbClr val="FFFFFF"/>
                            </a:solidFill>
                          </a:uFill>
                          <a:latin typeface="Calibri"/>
                        </a:rPr>
                        <a:t>Total</a:t>
                      </a:r>
                      <a:endParaRPr/>
                    </a:p>
                  </a:txBody>
                  <a:tcPr marL="6480" marR="648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c>
                  <a:txBody>
                    <a:bodyPr/>
                    <a:lstStyle/>
                    <a:p>
                      <a:pPr algn="r">
                        <a:lnSpc>
                          <a:spcPct val="100000"/>
                        </a:lnSpc>
                      </a:pPr>
                      <a:r>
                        <a:rPr lang="en-US" sz="1800" b="1" strike="noStrike" spc="-1">
                          <a:solidFill>
                            <a:srgbClr val="000000"/>
                          </a:solidFill>
                          <a:uFill>
                            <a:solidFill>
                              <a:srgbClr val="FFFFFF"/>
                            </a:solidFill>
                          </a:uFill>
                          <a:latin typeface="Calibri"/>
                        </a:rPr>
                        <a:t>4,400,022</a:t>
                      </a:r>
                      <a:endParaRPr/>
                    </a:p>
                  </a:txBody>
                  <a:tcPr marL="6480" marR="178560">
                    <a:lnL w="12240">
                      <a:solidFill>
                        <a:srgbClr val="000000"/>
                      </a:solidFill>
                    </a:lnL>
                    <a:lnR w="12240">
                      <a:solidFill>
                        <a:srgbClr val="000000"/>
                      </a:solidFill>
                    </a:lnR>
                    <a:lnT w="12240">
                      <a:solidFill>
                        <a:srgbClr val="000000"/>
                      </a:solidFill>
                    </a:lnT>
                    <a:lnB w="12240">
                      <a:solidFill>
                        <a:srgbClr val="000000"/>
                      </a:solidFill>
                    </a:lnB>
                    <a:solidFill>
                      <a:srgbClr val="E9EDF4"/>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TotalTime>
  <Words>2151</Words>
  <Application>Microsoft Office PowerPoint</Application>
  <PresentationFormat>On-screen Show (4:3)</PresentationFormat>
  <Paragraphs>337</Paragraphs>
  <Slides>49</Slides>
  <Notes>4</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49</vt:i4>
      </vt:variant>
    </vt:vector>
  </HeadingPairs>
  <TitlesOfParts>
    <vt:vector size="64" baseType="lpstr">
      <vt:lpstr>Arial</vt:lpstr>
      <vt:lpstr>Calibri</vt:lpstr>
      <vt:lpstr>Calibri Light</vt:lpstr>
      <vt:lpstr>Cambria</vt:lpstr>
      <vt:lpstr>DejaVu Sans</vt:lpstr>
      <vt:lpstr>Palatino Linotype</vt:lpstr>
      <vt:lpstr>Rockwell</vt:lpstr>
      <vt:lpstr>Symbol</vt:lpstr>
      <vt:lpstr>Times New Roman</vt:lpstr>
      <vt:lpstr>Wingdings</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Julita Yap</cp:lastModifiedBy>
  <cp:revision>80</cp:revision>
  <dcterms:created xsi:type="dcterms:W3CDTF">2016-04-06T04:43:47Z</dcterms:created>
  <dcterms:modified xsi:type="dcterms:W3CDTF">2016-05-17T07:26:02Z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9</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57</vt:i4>
  </property>
</Properties>
</file>