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5" r:id="rId3"/>
  </p:sldMasterIdLst>
  <p:notesMasterIdLst>
    <p:notesMasterId r:id="rId23"/>
  </p:notesMasterIdLst>
  <p:handoutMasterIdLst>
    <p:handoutMasterId r:id="rId24"/>
  </p:handoutMasterIdLst>
  <p:sldIdLst>
    <p:sldId id="273" r:id="rId4"/>
    <p:sldId id="274" r:id="rId5"/>
    <p:sldId id="283" r:id="rId6"/>
    <p:sldId id="287" r:id="rId7"/>
    <p:sldId id="286" r:id="rId8"/>
    <p:sldId id="290" r:id="rId9"/>
    <p:sldId id="285" r:id="rId10"/>
    <p:sldId id="297" r:id="rId11"/>
    <p:sldId id="298" r:id="rId12"/>
    <p:sldId id="299" r:id="rId13"/>
    <p:sldId id="269" r:id="rId14"/>
    <p:sldId id="291" r:id="rId15"/>
    <p:sldId id="293" r:id="rId16"/>
    <p:sldId id="292" r:id="rId17"/>
    <p:sldId id="295" r:id="rId18"/>
    <p:sldId id="294" r:id="rId19"/>
    <p:sldId id="296" r:id="rId20"/>
    <p:sldId id="282" r:id="rId21"/>
    <p:sldId id="280" r:id="rId22"/>
  </p:sldIdLst>
  <p:sldSz cx="12192000" cy="6858000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580" autoAdjust="0"/>
    <p:restoredTop sz="86410" autoAdjust="0"/>
  </p:normalViewPr>
  <p:slideViewPr>
    <p:cSldViewPr snapToGrid="0">
      <p:cViewPr varScale="1">
        <p:scale>
          <a:sx n="53" d="100"/>
          <a:sy n="53" d="100"/>
        </p:scale>
        <p:origin x="72" y="101"/>
      </p:cViewPr>
      <p:guideLst/>
    </p:cSldViewPr>
  </p:slideViewPr>
  <p:outlineViewPr>
    <p:cViewPr>
      <p:scale>
        <a:sx n="33" d="100"/>
        <a:sy n="33" d="100"/>
      </p:scale>
      <p:origin x="0" y="-124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39" d="100"/>
          <a:sy n="39" d="100"/>
        </p:scale>
        <p:origin x="2410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2.xml"/><Relationship Id="rId4" Type="http://schemas.openxmlformats.org/officeDocument/2006/relationships/oleObject" Target="file:///C:\Users\lapeyre\AppData\Local\Microsoft\Windows\Temporary%20Internet%20Files\Content.Outlook\1W1A8G05\Copy%20of%20New_BRICS_GRAPH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.ilo.org\gva\USER\V-USER-03\wijegunasekera\Book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147117693753749E-2"/>
          <c:y val="0.13928076604500417"/>
          <c:w val="0.9684542729217982"/>
          <c:h val="0.845652063441092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1998-2007</c:v>
                </c:pt>
              </c:strCache>
            </c:strRef>
          </c:tx>
          <c:spPr>
            <a:solidFill>
              <a:schemeClr val="accent5">
                <a:shade val="53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Brazil</c:v>
                </c:pt>
                <c:pt idx="1">
                  <c:v>Russia</c:v>
                </c:pt>
                <c:pt idx="2">
                  <c:v>India</c:v>
                </c:pt>
                <c:pt idx="3">
                  <c:v>China</c:v>
                </c:pt>
                <c:pt idx="4">
                  <c:v>South Africa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5.8</c:v>
                </c:pt>
                <c:pt idx="2">
                  <c:v>7.1</c:v>
                </c:pt>
                <c:pt idx="3">
                  <c:v>9.9</c:v>
                </c:pt>
                <c:pt idx="4">
                  <c:v>3.7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2008-2014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Brazil</c:v>
                </c:pt>
                <c:pt idx="1">
                  <c:v>Russia</c:v>
                </c:pt>
                <c:pt idx="2">
                  <c:v>India</c:v>
                </c:pt>
                <c:pt idx="3">
                  <c:v>China</c:v>
                </c:pt>
                <c:pt idx="4">
                  <c:v>South Africa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3.2</c:v>
                </c:pt>
                <c:pt idx="1">
                  <c:v>1.7</c:v>
                </c:pt>
                <c:pt idx="2">
                  <c:v>7</c:v>
                </c:pt>
                <c:pt idx="3">
                  <c:v>8.8000000000000007</c:v>
                </c:pt>
                <c:pt idx="4">
                  <c:v>1.7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Brazil</c:v>
                </c:pt>
                <c:pt idx="1">
                  <c:v>Russia</c:v>
                </c:pt>
                <c:pt idx="2">
                  <c:v>India</c:v>
                </c:pt>
                <c:pt idx="3">
                  <c:v>China</c:v>
                </c:pt>
                <c:pt idx="4">
                  <c:v>South Africa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-3.8</c:v>
                </c:pt>
                <c:pt idx="1">
                  <c:v>-3.7</c:v>
                </c:pt>
                <c:pt idx="2">
                  <c:v>7.6</c:v>
                </c:pt>
                <c:pt idx="3">
                  <c:v>6.9</c:v>
                </c:pt>
                <c:pt idx="4">
                  <c:v>1.3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2016*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Brazil</c:v>
                </c:pt>
                <c:pt idx="1">
                  <c:v>Russia</c:v>
                </c:pt>
                <c:pt idx="2">
                  <c:v>India</c:v>
                </c:pt>
                <c:pt idx="3">
                  <c:v>China</c:v>
                </c:pt>
                <c:pt idx="4">
                  <c:v>South Africa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-3.3</c:v>
                </c:pt>
                <c:pt idx="1">
                  <c:v>-1.2</c:v>
                </c:pt>
                <c:pt idx="2">
                  <c:v>7.4</c:v>
                </c:pt>
                <c:pt idx="3">
                  <c:v>6.6</c:v>
                </c:pt>
                <c:pt idx="4">
                  <c:v>0.1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2017*</c:v>
                </c:pt>
              </c:strCache>
            </c:strRef>
          </c:tx>
          <c:spPr>
            <a:solidFill>
              <a:schemeClr val="accent5">
                <a:tint val="54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Brazil</c:v>
                </c:pt>
                <c:pt idx="1">
                  <c:v>Russia</c:v>
                </c:pt>
                <c:pt idx="2">
                  <c:v>India</c:v>
                </c:pt>
                <c:pt idx="3">
                  <c:v>China</c:v>
                </c:pt>
                <c:pt idx="4">
                  <c:v>South Africa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0.5</c:v>
                </c:pt>
                <c:pt idx="1">
                  <c:v>1</c:v>
                </c:pt>
                <c:pt idx="2">
                  <c:v>7.4</c:v>
                </c:pt>
                <c:pt idx="3">
                  <c:v>6.2</c:v>
                </c:pt>
                <c:pt idx="4">
                  <c:v>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338296368"/>
        <c:axId val="338296760"/>
      </c:barChart>
      <c:catAx>
        <c:axId val="3382963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296760"/>
        <c:crosses val="autoZero"/>
        <c:auto val="1"/>
        <c:lblAlgn val="ctr"/>
        <c:lblOffset val="100"/>
        <c:noMultiLvlLbl val="0"/>
      </c:catAx>
      <c:valAx>
        <c:axId val="338296760"/>
        <c:scaling>
          <c:orientation val="minMax"/>
          <c:max val="10"/>
          <c:min val="-5"/>
        </c:scaling>
        <c:delete val="1"/>
        <c:axPos val="l"/>
        <c:numFmt formatCode="General" sourceLinked="1"/>
        <c:majorTickMark val="none"/>
        <c:minorTickMark val="none"/>
        <c:tickLblPos val="nextTo"/>
        <c:crossAx val="33829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4.9972910592727314E-2"/>
          <c:y val="2.5111950856505371E-2"/>
          <c:w val="0.95002708940727287"/>
          <c:h val="5.13889380472353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04839261769204"/>
          <c:y val="4.7613228159834091E-2"/>
          <c:w val="0.84431735544012065"/>
          <c:h val="0.682957063156188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8'!$B$3</c:f>
              <c:strCache>
                <c:ptCount val="1"/>
                <c:pt idx="0">
                  <c:v>Youth (ages 15-24)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'Figure 8'!$A$4:$A$10</c:f>
              <c:strCache>
                <c:ptCount val="7"/>
                <c:pt idx="0">
                  <c:v>BRICS (2015)</c:v>
                </c:pt>
                <c:pt idx="1">
                  <c:v>World excluding BRICS (2015)</c:v>
                </c:pt>
                <c:pt idx="2">
                  <c:v>Brazil (2014)</c:v>
                </c:pt>
                <c:pt idx="3">
                  <c:v>Russian Federation (2015)</c:v>
                </c:pt>
                <c:pt idx="4">
                  <c:v>India (2012)</c:v>
                </c:pt>
                <c:pt idx="5">
                  <c:v>China (2014)</c:v>
                </c:pt>
                <c:pt idx="6">
                  <c:v>South Africa (2015)</c:v>
                </c:pt>
              </c:strCache>
            </c:strRef>
          </c:cat>
          <c:val>
            <c:numRef>
              <c:f>'Figure 8'!$B$4:$B$10</c:f>
              <c:numCache>
                <c:formatCode>0.0</c:formatCode>
                <c:ptCount val="7"/>
                <c:pt idx="0">
                  <c:v>0.1215</c:v>
                </c:pt>
                <c:pt idx="1">
                  <c:v>0.1338</c:v>
                </c:pt>
                <c:pt idx="2">
                  <c:v>0.16975626105234806</c:v>
                </c:pt>
                <c:pt idx="3" formatCode="General">
                  <c:v>0.16001850925216721</c:v>
                </c:pt>
                <c:pt idx="4">
                  <c:v>8.1000000000000003E-2</c:v>
                </c:pt>
                <c:pt idx="6" formatCode="General">
                  <c:v>0.501276906238599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6"/>
        <c:overlap val="-14"/>
        <c:axId val="152238048"/>
        <c:axId val="152238440"/>
      </c:barChart>
      <c:scatterChart>
        <c:scatterStyle val="lineMarker"/>
        <c:varyColors val="0"/>
        <c:ser>
          <c:idx val="1"/>
          <c:order val="1"/>
          <c:tx>
            <c:strRef>
              <c:f>'Figure 8'!$C$3</c:f>
              <c:strCache>
                <c:ptCount val="1"/>
                <c:pt idx="0">
                  <c:v>Total (ages 15+)</c:v>
                </c:pt>
              </c:strCache>
            </c:strRef>
          </c:tx>
          <c:spPr>
            <a:ln w="38051" cap="rnd" cmpd="sng" algn="ctr">
              <a:noFill/>
              <a:prstDash val="solid"/>
              <a:round/>
            </a:ln>
            <a:effectLst/>
          </c:spPr>
          <c:marker>
            <c:symbol val="diamond"/>
            <c:size val="10"/>
            <c:spPr>
              <a:solidFill>
                <a:schemeClr val="accent2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</a:ln>
              <a:effectLst/>
            </c:spPr>
          </c:marker>
          <c:xVal>
            <c:strRef>
              <c:f>'Figure 8'!$A$4:$A$10</c:f>
              <c:strCache>
                <c:ptCount val="7"/>
                <c:pt idx="0">
                  <c:v>BRICS (2015)</c:v>
                </c:pt>
                <c:pt idx="1">
                  <c:v>World excluding BRICS (2015)</c:v>
                </c:pt>
                <c:pt idx="2">
                  <c:v>Brazil (2014)</c:v>
                </c:pt>
                <c:pt idx="3">
                  <c:v>Russian Federation (2015)</c:v>
                </c:pt>
                <c:pt idx="4">
                  <c:v>India (2012)</c:v>
                </c:pt>
                <c:pt idx="5">
                  <c:v>China (2014)</c:v>
                </c:pt>
                <c:pt idx="6">
                  <c:v>South Africa (2015)</c:v>
                </c:pt>
              </c:strCache>
            </c:strRef>
          </c:xVal>
          <c:yVal>
            <c:numRef>
              <c:f>'Figure 8'!$C$4:$C$10</c:f>
              <c:numCache>
                <c:formatCode>0.0</c:formatCode>
                <c:ptCount val="7"/>
                <c:pt idx="0">
                  <c:v>4.8899999999999999E-2</c:v>
                </c:pt>
                <c:pt idx="1">
                  <c:v>6.4500000000000002E-2</c:v>
                </c:pt>
                <c:pt idx="2">
                  <c:v>6.8516835694578393E-2</c:v>
                </c:pt>
                <c:pt idx="3" formatCode="General">
                  <c:v>5.5673892893478023E-2</c:v>
                </c:pt>
                <c:pt idx="4">
                  <c:v>3.5999999999999997E-2</c:v>
                </c:pt>
                <c:pt idx="5">
                  <c:v>0.04</c:v>
                </c:pt>
                <c:pt idx="6" formatCode="General">
                  <c:v>0.25150375939849623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2238048"/>
        <c:axId val="152238440"/>
      </c:scatterChart>
      <c:catAx>
        <c:axId val="15223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4269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238440"/>
        <c:crosses val="autoZero"/>
        <c:auto val="0"/>
        <c:lblAlgn val="ctr"/>
        <c:lblOffset val="100"/>
        <c:noMultiLvlLbl val="0"/>
      </c:catAx>
      <c:valAx>
        <c:axId val="152238440"/>
        <c:scaling>
          <c:orientation val="minMax"/>
        </c:scaling>
        <c:delete val="0"/>
        <c:axPos val="l"/>
        <c:majorGridlines>
          <c:spPr>
            <a:ln w="14269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98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238048"/>
        <c:crosses val="autoZero"/>
        <c:crossBetween val="between"/>
      </c:valAx>
      <c:spPr>
        <a:noFill/>
        <a:ln w="38051">
          <a:noFill/>
        </a:ln>
        <a:effectLst/>
      </c:spPr>
    </c:plotArea>
    <c:legend>
      <c:legendPos val="b"/>
      <c:layout>
        <c:manualLayout>
          <c:xMode val="edge"/>
          <c:yMode val="edge"/>
          <c:x val="0.47730508703448404"/>
          <c:y val="0.94491668893827641"/>
          <c:w val="0.51956682067634108"/>
          <c:h val="4.57115632823125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3620380187011701E-2"/>
          <c:y val="4.3225728498178226E-2"/>
          <c:w val="0.89250464661381002"/>
          <c:h val="0.749226592526519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'Figure 1'!$B$1</c:f>
              <c:strCache>
                <c:ptCount val="1"/>
                <c:pt idx="0">
                  <c:v>Informal employment in the informal sector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1'!$A$2:$A$6</c:f>
              <c:strCache>
                <c:ptCount val="5"/>
                <c:pt idx="0">
                  <c:v>Brazil (2013)</c:v>
                </c:pt>
                <c:pt idx="1">
                  <c:v>China (2010)</c:v>
                </c:pt>
                <c:pt idx="2">
                  <c:v>India (2012)</c:v>
                </c:pt>
                <c:pt idx="3">
                  <c:v>Russian Federation (2012) </c:v>
                </c:pt>
                <c:pt idx="4">
                  <c:v>South Africa (2015)</c:v>
                </c:pt>
              </c:strCache>
            </c:strRef>
          </c:cat>
          <c:val>
            <c:numRef>
              <c:f>'Figure 1'!$B$2:$B$6</c:f>
              <c:numCache>
                <c:formatCode>General</c:formatCode>
                <c:ptCount val="5"/>
                <c:pt idx="0">
                  <c:v>21.7</c:v>
                </c:pt>
                <c:pt idx="1">
                  <c:v>21.9</c:v>
                </c:pt>
                <c:pt idx="2">
                  <c:v>66.8</c:v>
                </c:pt>
                <c:pt idx="3">
                  <c:v>19</c:v>
                </c:pt>
              </c:numCache>
            </c:numRef>
          </c:val>
        </c:ser>
        <c:ser>
          <c:idx val="1"/>
          <c:order val="1"/>
          <c:tx>
            <c:strRef>
              <c:f>'Figure 1'!$C$1</c:f>
              <c:strCache>
                <c:ptCount val="1"/>
                <c:pt idx="0">
                  <c:v>Informal employment outside the informal sector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1'!$A$2:$A$6</c:f>
              <c:strCache>
                <c:ptCount val="5"/>
                <c:pt idx="0">
                  <c:v>Brazil (2013)</c:v>
                </c:pt>
                <c:pt idx="1">
                  <c:v>China (2010)</c:v>
                </c:pt>
                <c:pt idx="2">
                  <c:v>India (2012)</c:v>
                </c:pt>
                <c:pt idx="3">
                  <c:v>Russian Federation (2012) </c:v>
                </c:pt>
                <c:pt idx="4">
                  <c:v>South Africa (2015)</c:v>
                </c:pt>
              </c:strCache>
            </c:strRef>
          </c:cat>
          <c:val>
            <c:numRef>
              <c:f>'Figure 1'!$C$2:$C$6</c:f>
              <c:numCache>
                <c:formatCode>General</c:formatCode>
                <c:ptCount val="5"/>
                <c:pt idx="0">
                  <c:v>15</c:v>
                </c:pt>
                <c:pt idx="1">
                  <c:v>12.5</c:v>
                </c:pt>
                <c:pt idx="2">
                  <c:v>17.899999999999999</c:v>
                </c:pt>
              </c:numCache>
            </c:numRef>
          </c:val>
        </c:ser>
        <c:ser>
          <c:idx val="2"/>
          <c:order val="2"/>
          <c:tx>
            <c:strRef>
              <c:f>'Figure 1'!$D$1</c:f>
              <c:strCache>
                <c:ptCount val="1"/>
                <c:pt idx="0">
                  <c:v>Informal employment in both the informal and formal sectors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1'!$A$2:$A$6</c:f>
              <c:strCache>
                <c:ptCount val="5"/>
                <c:pt idx="0">
                  <c:v>Brazil (2013)</c:v>
                </c:pt>
                <c:pt idx="1">
                  <c:v>China (2010)</c:v>
                </c:pt>
                <c:pt idx="2">
                  <c:v>India (2012)</c:v>
                </c:pt>
                <c:pt idx="3">
                  <c:v>Russian Federation (2012) </c:v>
                </c:pt>
                <c:pt idx="4">
                  <c:v>South Africa (2015)</c:v>
                </c:pt>
              </c:strCache>
            </c:strRef>
          </c:cat>
          <c:val>
            <c:numRef>
              <c:f>'Figure 1'!$D$2:$D$6</c:f>
              <c:numCache>
                <c:formatCode>General</c:formatCode>
                <c:ptCount val="5"/>
                <c:pt idx="4">
                  <c:v>25.1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2"/>
        <c:overlap val="100"/>
        <c:axId val="224405232"/>
        <c:axId val="340641592"/>
      </c:barChart>
      <c:catAx>
        <c:axId val="22440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41592"/>
        <c:crosses val="autoZero"/>
        <c:auto val="1"/>
        <c:lblAlgn val="ctr"/>
        <c:lblOffset val="100"/>
        <c:noMultiLvlLbl val="0"/>
      </c:catAx>
      <c:valAx>
        <c:axId val="34064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405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61017388782848936"/>
          <c:y val="5.4425033385675857E-2"/>
          <c:w val="0.3898261121715107"/>
          <c:h val="0.455636861092492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GB" dirty="0">
                <a:solidFill>
                  <a:sysClr val="windowText" lastClr="000000"/>
                </a:solidFill>
              </a:rPr>
              <a:t>Labour productivity evolution from 2005 to 2015</a:t>
            </a:r>
          </a:p>
          <a:p>
            <a:pPr>
              <a:defRPr>
                <a:solidFill>
                  <a:sysClr val="windowText" lastClr="000000"/>
                </a:solidFill>
              </a:defRPr>
            </a:pPr>
            <a:r>
              <a:rPr lang="en-GB" sz="1100" dirty="0">
                <a:solidFill>
                  <a:sysClr val="windowText" lastClr="000000"/>
                </a:solidFill>
              </a:rPr>
              <a:t>(GDP per person engaged - constant 1990 US$</a:t>
            </a:r>
            <a:r>
              <a:rPr lang="en-GB" sz="1100" baseline="0" dirty="0">
                <a:solidFill>
                  <a:sysClr val="windowText" lastClr="000000"/>
                </a:solidFill>
              </a:rPr>
              <a:t> at PPP)</a:t>
            </a:r>
            <a:endParaRPr lang="en-GB" sz="1100" dirty="0">
              <a:solidFill>
                <a:sysClr val="windowText" lastClr="000000"/>
              </a:solidFill>
            </a:endParaRPr>
          </a:p>
          <a:p>
            <a:pPr>
              <a:defRPr>
                <a:solidFill>
                  <a:sysClr val="windowText" lastClr="000000"/>
                </a:solidFill>
              </a:defRPr>
            </a:pPr>
            <a:endParaRPr lang="en-GB" dirty="0">
              <a:solidFill>
                <a:sysClr val="windowText" lastClr="000000"/>
              </a:solidFill>
            </a:endParaRPr>
          </a:p>
        </c:rich>
      </c:tx>
      <c:layout>
        <c:manualLayout>
          <c:xMode val="edge"/>
          <c:yMode val="edge"/>
          <c:x val="0.22942834475575574"/>
          <c:y val="4.1871111158733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076807834032815"/>
          <c:y val="0.19176680428634896"/>
          <c:w val="0.77033532133560889"/>
          <c:h val="0.62917279004192883"/>
        </c:manualLayout>
      </c:layout>
      <c:lineChart>
        <c:grouping val="standard"/>
        <c:varyColors val="0"/>
        <c:ser>
          <c:idx val="1"/>
          <c:order val="0"/>
          <c:tx>
            <c:strRef>
              <c:f>'Figure 4'!$C$4</c:f>
              <c:strCache>
                <c:ptCount val="1"/>
                <c:pt idx="0">
                  <c:v>Brazil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'Figure 4'!$B$5:$B$15</c:f>
              <c:numCache>
                <c:formatCode>General</c:formatCod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</c:numCache>
            </c:numRef>
          </c:cat>
          <c:val>
            <c:numRef>
              <c:f>'Figure 4'!$C$5:$C$15</c:f>
              <c:numCache>
                <c:formatCode>General</c:formatCode>
                <c:ptCount val="11"/>
                <c:pt idx="0">
                  <c:v>12059</c:v>
                </c:pt>
                <c:pt idx="1">
                  <c:v>12221</c:v>
                </c:pt>
                <c:pt idx="2">
                  <c:v>12765</c:v>
                </c:pt>
                <c:pt idx="3">
                  <c:v>13213</c:v>
                </c:pt>
                <c:pt idx="4">
                  <c:v>13113</c:v>
                </c:pt>
                <c:pt idx="5">
                  <c:v>13554</c:v>
                </c:pt>
                <c:pt idx="6">
                  <c:v>13650</c:v>
                </c:pt>
                <c:pt idx="7">
                  <c:v>13500</c:v>
                </c:pt>
                <c:pt idx="8">
                  <c:v>13741</c:v>
                </c:pt>
                <c:pt idx="9">
                  <c:v>13778</c:v>
                </c:pt>
                <c:pt idx="10">
                  <c:v>13505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'Figure 4'!$D$4</c:f>
              <c:strCache>
                <c:ptCount val="1"/>
                <c:pt idx="0">
                  <c:v>China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'Figure 4'!$B$5:$B$15</c:f>
              <c:numCache>
                <c:formatCode>General</c:formatCod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</c:numCache>
            </c:numRef>
          </c:cat>
          <c:val>
            <c:numRef>
              <c:f>'Figure 4'!$D$5:$D$15</c:f>
              <c:numCache>
                <c:formatCode>General</c:formatCode>
                <c:ptCount val="11"/>
                <c:pt idx="0">
                  <c:v>7772</c:v>
                </c:pt>
                <c:pt idx="1">
                  <c:v>8690</c:v>
                </c:pt>
                <c:pt idx="2">
                  <c:v>9849</c:v>
                </c:pt>
                <c:pt idx="3">
                  <c:v>10719</c:v>
                </c:pt>
                <c:pt idx="4">
                  <c:v>11665</c:v>
                </c:pt>
                <c:pt idx="5">
                  <c:v>12831</c:v>
                </c:pt>
                <c:pt idx="6">
                  <c:v>13966</c:v>
                </c:pt>
                <c:pt idx="7">
                  <c:v>14986</c:v>
                </c:pt>
                <c:pt idx="8">
                  <c:v>16083</c:v>
                </c:pt>
                <c:pt idx="9">
                  <c:v>17211</c:v>
                </c:pt>
                <c:pt idx="10">
                  <c:v>18360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'Figure 4'!$E$4</c:f>
              <c:strCache>
                <c:ptCount val="1"/>
                <c:pt idx="0">
                  <c:v>India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'Figure 4'!$B$5:$B$15</c:f>
              <c:numCache>
                <c:formatCode>General</c:formatCod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</c:numCache>
            </c:numRef>
          </c:cat>
          <c:val>
            <c:numRef>
              <c:f>'Figure 4'!$E$5:$E$15</c:f>
              <c:numCache>
                <c:formatCode>General</c:formatCode>
                <c:ptCount val="11"/>
                <c:pt idx="0">
                  <c:v>5595</c:v>
                </c:pt>
                <c:pt idx="1">
                  <c:v>6048</c:v>
                </c:pt>
                <c:pt idx="2">
                  <c:v>6578</c:v>
                </c:pt>
                <c:pt idx="3">
                  <c:v>7360</c:v>
                </c:pt>
                <c:pt idx="4">
                  <c:v>7899</c:v>
                </c:pt>
                <c:pt idx="5">
                  <c:v>8551</c:v>
                </c:pt>
                <c:pt idx="6">
                  <c:v>9041</c:v>
                </c:pt>
                <c:pt idx="7">
                  <c:v>9285</c:v>
                </c:pt>
                <c:pt idx="8">
                  <c:v>9544</c:v>
                </c:pt>
                <c:pt idx="9">
                  <c:v>9907</c:v>
                </c:pt>
                <c:pt idx="10">
                  <c:v>10320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'Figure 4'!$F$4</c:f>
              <c:strCache>
                <c:ptCount val="1"/>
                <c:pt idx="0">
                  <c:v>Russian Federation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'Figure 4'!$B$5:$B$15</c:f>
              <c:numCache>
                <c:formatCode>General</c:formatCod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</c:numCache>
            </c:numRef>
          </c:cat>
          <c:val>
            <c:numRef>
              <c:f>'Figure 4'!$F$5:$F$15</c:f>
              <c:numCache>
                <c:formatCode>General</c:formatCode>
                <c:ptCount val="11"/>
                <c:pt idx="0">
                  <c:v>15282</c:v>
                </c:pt>
                <c:pt idx="1">
                  <c:v>16363</c:v>
                </c:pt>
                <c:pt idx="2">
                  <c:v>17328</c:v>
                </c:pt>
                <c:pt idx="3">
                  <c:v>18136</c:v>
                </c:pt>
                <c:pt idx="4">
                  <c:v>17123</c:v>
                </c:pt>
                <c:pt idx="5">
                  <c:v>17761</c:v>
                </c:pt>
                <c:pt idx="6">
                  <c:v>18275</c:v>
                </c:pt>
                <c:pt idx="7">
                  <c:v>18723</c:v>
                </c:pt>
                <c:pt idx="8">
                  <c:v>19010</c:v>
                </c:pt>
                <c:pt idx="9">
                  <c:v>19091</c:v>
                </c:pt>
                <c:pt idx="10">
                  <c:v>18481</c:v>
                </c:pt>
              </c:numCache>
            </c:numRef>
          </c:val>
          <c:smooth val="0"/>
        </c:ser>
        <c:ser>
          <c:idx val="5"/>
          <c:order val="4"/>
          <c:tx>
            <c:strRef>
              <c:f>'Figure 4'!$G$4</c:f>
              <c:strCache>
                <c:ptCount val="1"/>
                <c:pt idx="0">
                  <c:v>South Africa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'Figure 4'!$B$5:$B$15</c:f>
              <c:numCache>
                <c:formatCode>General</c:formatCod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</c:numCache>
            </c:numRef>
          </c:cat>
          <c:val>
            <c:numRef>
              <c:f>'Figure 4'!$G$5:$G$15</c:f>
              <c:numCache>
                <c:formatCode>General</c:formatCode>
                <c:ptCount val="11"/>
                <c:pt idx="0">
                  <c:v>15192</c:v>
                </c:pt>
                <c:pt idx="1">
                  <c:v>15124</c:v>
                </c:pt>
                <c:pt idx="2">
                  <c:v>16136</c:v>
                </c:pt>
                <c:pt idx="3">
                  <c:v>16191</c:v>
                </c:pt>
                <c:pt idx="4">
                  <c:v>16300</c:v>
                </c:pt>
                <c:pt idx="5">
                  <c:v>17110</c:v>
                </c:pt>
                <c:pt idx="6">
                  <c:v>17046</c:v>
                </c:pt>
                <c:pt idx="7">
                  <c:v>17037</c:v>
                </c:pt>
                <c:pt idx="8">
                  <c:v>16844</c:v>
                </c:pt>
                <c:pt idx="9">
                  <c:v>16784</c:v>
                </c:pt>
                <c:pt idx="10">
                  <c:v>17086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644512"/>
        <c:axId val="340645296"/>
      </c:lineChart>
      <c:dateAx>
        <c:axId val="340644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45296"/>
        <c:crosses val="autoZero"/>
        <c:auto val="0"/>
        <c:lblOffset val="100"/>
        <c:baseTimeUnit val="days"/>
      </c:dateAx>
      <c:valAx>
        <c:axId val="340645296"/>
        <c:scaling>
          <c:orientation val="minMax"/>
          <c:max val="20000"/>
          <c:min val="5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050"/>
                  <a:t>GDP per person engaged, in constant 1990 US$ at PPP</a:t>
                </a:r>
              </a:p>
            </c:rich>
          </c:tx>
          <c:layout>
            <c:manualLayout>
              <c:xMode val="edge"/>
              <c:yMode val="edge"/>
              <c:x val="1.8878625748704487E-2"/>
              <c:y val="0.153481624758220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44512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92540616214175675"/>
          <c:w val="1"/>
          <c:h val="6.05270402481934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Sheet1!$C$31</c:f>
              <c:strCache>
                <c:ptCount val="1"/>
                <c:pt idx="0">
                  <c:v>Agriculture 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Sheet1!$A$32:$B$41</c:f>
              <c:multiLvlStrCache>
                <c:ptCount val="10"/>
                <c:lvl>
                  <c:pt idx="0">
                    <c:v>2013</c:v>
                  </c:pt>
                  <c:pt idx="1">
                    <c:v>2005</c:v>
                  </c:pt>
                  <c:pt idx="2">
                    <c:v>2013</c:v>
                  </c:pt>
                  <c:pt idx="3">
                    <c:v>2005</c:v>
                  </c:pt>
                  <c:pt idx="4">
                    <c:v>2012</c:v>
                  </c:pt>
                  <c:pt idx="5">
                    <c:v>2005</c:v>
                  </c:pt>
                  <c:pt idx="6">
                    <c:v>2013</c:v>
                  </c:pt>
                  <c:pt idx="7">
                    <c:v>2005</c:v>
                  </c:pt>
                  <c:pt idx="8">
                    <c:v>2013</c:v>
                  </c:pt>
                  <c:pt idx="9">
                    <c:v>2005</c:v>
                  </c:pt>
                </c:lvl>
                <c:lvl>
                  <c:pt idx="0">
                    <c:v>Brazil</c:v>
                  </c:pt>
                  <c:pt idx="2">
                    <c:v>Russia</c:v>
                  </c:pt>
                  <c:pt idx="4">
                    <c:v>India</c:v>
                  </c:pt>
                  <c:pt idx="6">
                    <c:v>China</c:v>
                  </c:pt>
                  <c:pt idx="8">
                    <c:v>South Africa</c:v>
                  </c:pt>
                </c:lvl>
              </c:multiLvlStrCache>
            </c:multiLvlStrRef>
          </c:cat>
          <c:val>
            <c:numRef>
              <c:f>Sheet1!$C$32:$C$41</c:f>
              <c:numCache>
                <c:formatCode>General</c:formatCode>
                <c:ptCount val="10"/>
                <c:pt idx="0">
                  <c:v>14.4</c:v>
                </c:pt>
                <c:pt idx="1">
                  <c:v>20.399999999999999</c:v>
                </c:pt>
                <c:pt idx="2">
                  <c:v>7</c:v>
                </c:pt>
                <c:pt idx="3">
                  <c:v>10.1</c:v>
                </c:pt>
                <c:pt idx="4">
                  <c:v>47.1</c:v>
                </c:pt>
                <c:pt idx="5">
                  <c:v>55.9</c:v>
                </c:pt>
                <c:pt idx="6">
                  <c:v>31.4</c:v>
                </c:pt>
                <c:pt idx="7">
                  <c:v>44.8</c:v>
                </c:pt>
                <c:pt idx="8">
                  <c:v>5.0999999999999996</c:v>
                </c:pt>
                <c:pt idx="9">
                  <c:v>7.5</c:v>
                </c:pt>
              </c:numCache>
            </c:numRef>
          </c:val>
        </c:ser>
        <c:ser>
          <c:idx val="1"/>
          <c:order val="1"/>
          <c:tx>
            <c:strRef>
              <c:f>Sheet1!$D$31</c:f>
              <c:strCache>
                <c:ptCount val="1"/>
                <c:pt idx="0">
                  <c:v>Industry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Sheet1!$A$32:$B$41</c:f>
              <c:multiLvlStrCache>
                <c:ptCount val="10"/>
                <c:lvl>
                  <c:pt idx="0">
                    <c:v>2013</c:v>
                  </c:pt>
                  <c:pt idx="1">
                    <c:v>2005</c:v>
                  </c:pt>
                  <c:pt idx="2">
                    <c:v>2013</c:v>
                  </c:pt>
                  <c:pt idx="3">
                    <c:v>2005</c:v>
                  </c:pt>
                  <c:pt idx="4">
                    <c:v>2012</c:v>
                  </c:pt>
                  <c:pt idx="5">
                    <c:v>2005</c:v>
                  </c:pt>
                  <c:pt idx="6">
                    <c:v>2013</c:v>
                  </c:pt>
                  <c:pt idx="7">
                    <c:v>2005</c:v>
                  </c:pt>
                  <c:pt idx="8">
                    <c:v>2013</c:v>
                  </c:pt>
                  <c:pt idx="9">
                    <c:v>2005</c:v>
                  </c:pt>
                </c:lvl>
                <c:lvl>
                  <c:pt idx="0">
                    <c:v>Brazil</c:v>
                  </c:pt>
                  <c:pt idx="2">
                    <c:v>Russia</c:v>
                  </c:pt>
                  <c:pt idx="4">
                    <c:v>India</c:v>
                  </c:pt>
                  <c:pt idx="6">
                    <c:v>China</c:v>
                  </c:pt>
                  <c:pt idx="8">
                    <c:v>South Africa</c:v>
                  </c:pt>
                </c:lvl>
              </c:multiLvlStrCache>
            </c:multiLvlStrRef>
          </c:cat>
          <c:val>
            <c:numRef>
              <c:f>Sheet1!$D$32:$D$41</c:f>
              <c:numCache>
                <c:formatCode>General</c:formatCode>
                <c:ptCount val="10"/>
                <c:pt idx="0">
                  <c:v>22.6</c:v>
                </c:pt>
                <c:pt idx="1">
                  <c:v>21.4</c:v>
                </c:pt>
                <c:pt idx="2">
                  <c:v>27.8</c:v>
                </c:pt>
                <c:pt idx="3">
                  <c:v>29.8</c:v>
                </c:pt>
                <c:pt idx="4">
                  <c:v>24.8</c:v>
                </c:pt>
                <c:pt idx="5">
                  <c:v>19</c:v>
                </c:pt>
                <c:pt idx="6">
                  <c:v>30.1</c:v>
                </c:pt>
                <c:pt idx="7">
                  <c:v>23.8</c:v>
                </c:pt>
                <c:pt idx="8">
                  <c:v>23.6</c:v>
                </c:pt>
                <c:pt idx="9">
                  <c:v>25.6</c:v>
                </c:pt>
              </c:numCache>
            </c:numRef>
          </c:val>
        </c:ser>
        <c:ser>
          <c:idx val="2"/>
          <c:order val="2"/>
          <c:tx>
            <c:strRef>
              <c:f>Sheet1!$E$31</c:f>
              <c:strCache>
                <c:ptCount val="1"/>
                <c:pt idx="0">
                  <c:v>Services (%)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Sheet1!$A$32:$B$41</c:f>
              <c:multiLvlStrCache>
                <c:ptCount val="10"/>
                <c:lvl>
                  <c:pt idx="0">
                    <c:v>2013</c:v>
                  </c:pt>
                  <c:pt idx="1">
                    <c:v>2005</c:v>
                  </c:pt>
                  <c:pt idx="2">
                    <c:v>2013</c:v>
                  </c:pt>
                  <c:pt idx="3">
                    <c:v>2005</c:v>
                  </c:pt>
                  <c:pt idx="4">
                    <c:v>2012</c:v>
                  </c:pt>
                  <c:pt idx="5">
                    <c:v>2005</c:v>
                  </c:pt>
                  <c:pt idx="6">
                    <c:v>2013</c:v>
                  </c:pt>
                  <c:pt idx="7">
                    <c:v>2005</c:v>
                  </c:pt>
                  <c:pt idx="8">
                    <c:v>2013</c:v>
                  </c:pt>
                  <c:pt idx="9">
                    <c:v>2005</c:v>
                  </c:pt>
                </c:lvl>
                <c:lvl>
                  <c:pt idx="0">
                    <c:v>Brazil</c:v>
                  </c:pt>
                  <c:pt idx="2">
                    <c:v>Russia</c:v>
                  </c:pt>
                  <c:pt idx="4">
                    <c:v>India</c:v>
                  </c:pt>
                  <c:pt idx="6">
                    <c:v>China</c:v>
                  </c:pt>
                  <c:pt idx="8">
                    <c:v>South Africa</c:v>
                  </c:pt>
                </c:lvl>
              </c:multiLvlStrCache>
            </c:multiLvlStrRef>
          </c:cat>
          <c:val>
            <c:numRef>
              <c:f>Sheet1!$E$32:$E$41</c:f>
              <c:numCache>
                <c:formatCode>General</c:formatCode>
                <c:ptCount val="10"/>
                <c:pt idx="0">
                  <c:v>62.8</c:v>
                </c:pt>
                <c:pt idx="1">
                  <c:v>58</c:v>
                </c:pt>
                <c:pt idx="2">
                  <c:v>65.5</c:v>
                </c:pt>
                <c:pt idx="3">
                  <c:v>60</c:v>
                </c:pt>
                <c:pt idx="4">
                  <c:v>28.1</c:v>
                </c:pt>
                <c:pt idx="5">
                  <c:v>25.2</c:v>
                </c:pt>
                <c:pt idx="6">
                  <c:v>38.4</c:v>
                </c:pt>
                <c:pt idx="7">
                  <c:v>31.4</c:v>
                </c:pt>
                <c:pt idx="8">
                  <c:v>71.2</c:v>
                </c:pt>
                <c:pt idx="9">
                  <c:v>66.599999999999994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8"/>
        <c:overlap val="100"/>
        <c:axId val="249031552"/>
        <c:axId val="251188784"/>
      </c:barChart>
      <c:catAx>
        <c:axId val="249031552"/>
        <c:scaling>
          <c:orientation val="maxMin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188784"/>
        <c:crosses val="autoZero"/>
        <c:auto val="1"/>
        <c:lblAlgn val="ctr"/>
        <c:lblOffset val="100"/>
        <c:noMultiLvlLbl val="0"/>
      </c:catAx>
      <c:valAx>
        <c:axId val="251188784"/>
        <c:scaling>
          <c:orientation val="minMax"/>
          <c:max val="100"/>
        </c:scaling>
        <c:delete val="1"/>
        <c:axPos val="t"/>
        <c:numFmt formatCode="General" sourceLinked="1"/>
        <c:majorTickMark val="none"/>
        <c:minorTickMark val="none"/>
        <c:tickLblPos val="nextTo"/>
        <c:crossAx val="24903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0508675051982139"/>
          <c:y val="4.7551235175560244E-2"/>
          <c:w val="0.7345485059559862"/>
          <c:h val="4.85440235859164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0.31673</cdr:x>
      <cdr:y>0.12741</cdr:y>
    </cdr:from>
    <cdr:to>
      <cdr:x>0.3199</cdr:x>
      <cdr:y>0.78206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2387750" y="687144"/>
          <a:ext cx="23934" cy="3530615"/>
        </a:xfrm>
        <a:prstGeom xmlns:a="http://schemas.openxmlformats.org/drawingml/2006/main" prst="line">
          <a:avLst/>
        </a:prstGeom>
        <a:ln xmlns:a="http://schemas.openxmlformats.org/drawingml/2006/main" w="19050"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0.00822</cdr:x>
      <cdr:y>0.90866</cdr:y>
    </cdr:from>
    <cdr:to>
      <cdr:x>0.86224</cdr:x>
      <cdr:y>0.98183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62006" y="4900555"/>
          <a:ext cx="6438303" cy="3945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GB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0.11894</cdr:x>
      <cdr:y>0.05683</cdr:y>
    </cdr:from>
    <cdr:to>
      <cdr:x>0.33558</cdr:x>
      <cdr:y>0.16016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06405" y="233772"/>
          <a:ext cx="2379531" cy="4250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400" b="1" dirty="0"/>
            <a:t>In percentage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FCDCC6-20A3-4799-9BED-6D8FBD2EDABE}" type="datetimeFigureOut">
              <a:rPr lang="en-GB" smtClean="0"/>
              <a:t>26/09/2016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947C65-B022-4DC3-A9ED-E872F3399C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2757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CBD34B4-090C-48C6-B27F-E05C3F42B5A7}" type="datetimeFigureOut">
              <a:rPr lang="en-GB"/>
              <a:pPr>
                <a:defRPr/>
              </a:pPr>
              <a:t>26/09/2016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702BDC7-42C8-491B-8F9F-3EBA5CA5E5E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1877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02BDC7-42C8-491B-8F9F-3EBA5CA5E5E1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1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02BDC7-42C8-491B-8F9F-3EBA5CA5E5E1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276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4806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z="900" dirty="0" smtClean="0"/>
          </a:p>
        </p:txBody>
      </p:sp>
    </p:spTree>
    <p:extLst>
      <p:ext uri="{BB962C8B-B14F-4D97-AF65-F5344CB8AC3E}">
        <p14:creationId xmlns:p14="http://schemas.microsoft.com/office/powerpoint/2010/main" val="1860670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buFont typeface="Wingdings" panose="05000000000000000000" pitchFamily="2" charset="2"/>
              <a:buNone/>
            </a:pPr>
            <a:endParaRPr lang="en-GB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02BDC7-42C8-491B-8F9F-3EBA5CA5E5E1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255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02BDC7-42C8-491B-8F9F-3EBA5CA5E5E1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27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02BDC7-42C8-491B-8F9F-3EBA5CA5E5E1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1394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4284663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sz="105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02BDC7-42C8-491B-8F9F-3EBA5CA5E5E1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80713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02BDC7-42C8-491B-8F9F-3EBA5CA5E5E1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209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529BF-7259-4E0A-8DE2-ECAF1F49C93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2896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69011"/>
            <a:ext cx="5486400" cy="4176291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529BF-7259-4E0A-8DE2-ECAF1F49C938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0280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arenR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02BDC7-42C8-491B-8F9F-3EBA5CA5E5E1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47523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9692F-F0A1-4A0E-AD06-97D597CC59A8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4073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9692F-F0A1-4A0E-AD06-97D597CC59A8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8009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02BDC7-42C8-491B-8F9F-3EBA5CA5E5E1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59494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02BDC7-42C8-491B-8F9F-3EBA5CA5E5E1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9253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02BDC7-42C8-491B-8F9F-3EBA5CA5E5E1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6976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02BDC7-42C8-491B-8F9F-3EBA5CA5E5E1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4859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02BDC7-42C8-491B-8F9F-3EBA5CA5E5E1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71741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02BDC7-42C8-491B-8F9F-3EBA5CA5E5E1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52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8B75D-96F0-456A-88E2-910EF10C1D58}" type="datetimeFigureOut">
              <a:rPr lang="en-GB"/>
              <a:pPr>
                <a:defRPr/>
              </a:pPr>
              <a:t>26/09/2016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9039E-F74A-4EE2-84F6-FDC903CD81F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317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2C4EF-27A8-431D-BA4F-2F35504478CE}" type="datetimeFigureOut">
              <a:rPr lang="en-GB"/>
              <a:pPr>
                <a:defRPr/>
              </a:pPr>
              <a:t>26/09/2016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C6312-858A-4A13-8D32-5ADD0FAB718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370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6F35A-1540-44D3-86EC-85582B20BEA4}" type="datetimeFigureOut">
              <a:rPr lang="en-GB"/>
              <a:pPr>
                <a:defRPr/>
              </a:pPr>
              <a:t>26/09/2016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68836-0525-486C-9BDF-CB9B09CCA18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874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D7967-6394-4FF6-BAD2-14A9B6E4731B}" type="datetimeFigureOut">
              <a:rPr lang="en-GB"/>
              <a:pPr>
                <a:defRPr/>
              </a:pPr>
              <a:t>26/09/2016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C92CE-0032-46D3-9421-082A23C457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786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19DFC-E1C6-401F-AF15-4BAF9DC0EF73}" type="datetimeFigureOut">
              <a:rPr lang="en-GB"/>
              <a:pPr>
                <a:defRPr/>
              </a:pPr>
              <a:t>26/09/2016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951BC-A041-4C75-97A6-49D8AB68FED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787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9558C-F415-4530-B39B-F4C7EEC84175}" type="datetimeFigureOut">
              <a:rPr lang="en-GB"/>
              <a:pPr>
                <a:defRPr/>
              </a:pPr>
              <a:t>26/09/2016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7FDAD-0024-4774-B206-EEFCF735D30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246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29AA6-3569-4ECB-9284-BF6336B1DF6C}" type="datetimeFigureOut">
              <a:rPr lang="en-GB"/>
              <a:pPr>
                <a:defRPr/>
              </a:pPr>
              <a:t>26/09/2016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4B21B-64E8-474C-BE2B-381B4045157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999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B58F6-8539-4D26-A13E-F6F15A7137D8}" type="datetimeFigureOut">
              <a:rPr lang="en-GB"/>
              <a:pPr>
                <a:defRPr/>
              </a:pPr>
              <a:t>26/09/2016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ED88D-4C27-4052-9A2D-9C82DD0FB02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6548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2D28B-3EC6-4BAF-B806-FFA85F349ED9}" type="datetimeFigureOut">
              <a:rPr lang="en-GB"/>
              <a:pPr>
                <a:defRPr/>
              </a:pPr>
              <a:t>26/09/2016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50C45-CE28-421E-B521-59D157DC39D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054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9BFEB-CEF4-45BD-AB06-FD528ED51212}" type="datetimeFigureOut">
              <a:rPr lang="en-GB"/>
              <a:pPr>
                <a:defRPr/>
              </a:pPr>
              <a:t>26/09/2016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F473B-0BBF-4AAA-8131-DE0A2DB12E1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309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8859C-2D65-4044-AE2F-FF0A782D6BCF}" type="datetimeFigureOut">
              <a:rPr lang="en-GB"/>
              <a:pPr>
                <a:defRPr/>
              </a:pPr>
              <a:t>26/09/2016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ECCE6-2B97-45B2-A784-8BFA3E33BC9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1004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D00C-4C4B-4227-B909-4871770F5BE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5351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D00C-4C4B-4227-B909-4871770F5BE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941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D00C-4C4B-4227-B909-4871770F5BE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054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D00C-4C4B-4227-B909-4871770F5BE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6396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D00C-4C4B-4227-B909-4871770F5BE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8319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D00C-4C4B-4227-B909-4871770F5BE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0789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D00C-4C4B-4227-B909-4871770F5BE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3394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CD00C-4C4B-4227-B909-4871770F5BE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758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713A8FA-994B-4C59-9EE8-9642E5E83699}" type="datetimeFigureOut">
              <a:rPr lang="en-GB"/>
              <a:pPr>
                <a:defRPr/>
              </a:pPr>
              <a:t>26/09/2016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337D928-9A52-46E7-A510-DF3BC5AB836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2" y="6356353"/>
            <a:ext cx="2844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716CD00C-4C4B-4227-B909-4871770F5BEE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4406" y="5877275"/>
            <a:ext cx="1869018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870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Palatino Linotype" panose="02040502050505030304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2" y="6356353"/>
            <a:ext cx="2844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716CD00C-4C4B-4227-B909-4871770F5BEE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4406" y="5877275"/>
            <a:ext cx="1869018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5440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Palatino Linotype" panose="02040502050505030304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98570" y="630108"/>
            <a:ext cx="6929977" cy="1904544"/>
          </a:xfrm>
          <a:prstGeom prst="rect">
            <a:avLst/>
          </a:prstGeom>
        </p:spPr>
        <p:txBody>
          <a:bodyPr vert="horz" anchor="b">
            <a:normAutofit fontScale="25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en-GB" sz="11200" dirty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BRICS </a:t>
            </a:r>
            <a:r>
              <a:rPr lang="en-GB" sz="11200" dirty="0" smtClean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2016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fr-CH" sz="11200" dirty="0" smtClean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Meeting </a:t>
            </a:r>
            <a:r>
              <a:rPr lang="fr-CH" sz="11200" dirty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of the </a:t>
            </a:r>
            <a:r>
              <a:rPr lang="fr-CH" sz="11200" dirty="0" err="1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Ministers</a:t>
            </a:r>
            <a:r>
              <a:rPr lang="fr-CH" sz="11200" dirty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 of </a:t>
            </a:r>
            <a:r>
              <a:rPr lang="fr-CH" sz="11200" dirty="0" smtClean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Labour and </a:t>
            </a:r>
            <a:r>
              <a:rPr lang="fr-CH" sz="11200" dirty="0" err="1" smtClean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Employment</a:t>
            </a:r>
            <a:endParaRPr lang="fr-CH" sz="11200" dirty="0" smtClean="0">
              <a:solidFill>
                <a:srgbClr val="1F497D"/>
              </a:solidFill>
              <a:effectLst/>
              <a:latin typeface="Palatino Linotype" panose="02040502050505030304" pitchFamily="18" charset="0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n-GB" sz="11200" dirty="0" smtClean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New- Delhi, 27-28 </a:t>
            </a:r>
            <a:r>
              <a:rPr lang="en-GB" sz="11200" dirty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September 2016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 </a:t>
            </a:r>
            <a:endParaRPr lang="en-GB" sz="2200" dirty="0">
              <a:solidFill>
                <a:srgbClr val="1F497D"/>
              </a:solidFill>
              <a:effectLst/>
              <a:latin typeface="Palatino Linotype" panose="02040502050505030304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09125" y="1752604"/>
            <a:ext cx="7773750" cy="3033709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Session1- Employment Generation </a:t>
            </a:r>
            <a:br>
              <a:rPr lang="en-GB" dirty="0" smtClean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</a:br>
            <a:r>
              <a:rPr lang="en-GB" sz="2200" dirty="0" smtClean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 </a:t>
            </a:r>
            <a:endParaRPr lang="en-GB" sz="2200" dirty="0">
              <a:solidFill>
                <a:srgbClr val="1F497D"/>
              </a:solidFill>
              <a:effectLst/>
              <a:latin typeface="Palatino Linotype" panose="02040502050505030304" pitchFamily="18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3380" y="4451757"/>
            <a:ext cx="5193862" cy="1457052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en-GB" sz="2400" dirty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Azita </a:t>
            </a:r>
            <a:r>
              <a:rPr lang="en-GB" sz="2400" dirty="0" smtClean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Berar Awad</a:t>
            </a:r>
            <a:endParaRPr lang="en-GB" sz="2400" dirty="0">
              <a:solidFill>
                <a:srgbClr val="1F497D"/>
              </a:solidFill>
              <a:effectLst/>
              <a:latin typeface="Palatino Linotype" panose="02040502050505030304" pitchFamily="18" charset="0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fr-CH" sz="2400" dirty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International Labour  </a:t>
            </a:r>
            <a:r>
              <a:rPr lang="en-GB" sz="2400" dirty="0" smtClean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Organization</a:t>
            </a:r>
            <a:endParaRPr lang="en-GB" sz="2400" dirty="0">
              <a:solidFill>
                <a:srgbClr val="1F497D"/>
              </a:solidFill>
              <a:effectLst/>
              <a:latin typeface="Palatino Linotype" panose="02040502050505030304" pitchFamily="18" charset="0"/>
            </a:endParaRPr>
          </a:p>
        </p:txBody>
      </p:sp>
      <p:pic>
        <p:nvPicPr>
          <p:cNvPr id="10" name="Image 3" descr="EFS-ILO-org-V3-Blue.tif"/>
          <p:cNvPicPr>
            <a:picLocks noChangeAspect="1"/>
          </p:cNvPicPr>
          <p:nvPr/>
        </p:nvPicPr>
        <p:blipFill>
          <a:blip r:embed="rId3">
            <a:lum brigh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417" b="70206"/>
          <a:stretch>
            <a:fillRect/>
          </a:stretch>
        </p:blipFill>
        <p:spPr bwMode="auto">
          <a:xfrm>
            <a:off x="8519886" y="4807856"/>
            <a:ext cx="3672114" cy="1959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984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5400000">
            <a:off x="5640845" y="-4117637"/>
            <a:ext cx="908722" cy="9144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3593" y="206113"/>
            <a:ext cx="741682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Topics for </a:t>
            </a:r>
            <a:r>
              <a:rPr lang="en-US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discussion</a:t>
            </a:r>
            <a:endParaRPr lang="en-GB" sz="32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9" name="Content Placeholder 4"/>
          <p:cNvSpPr>
            <a:spLocks noGrp="1"/>
          </p:cNvSpPr>
          <p:nvPr>
            <p:ph idx="1"/>
          </p:nvPr>
        </p:nvSpPr>
        <p:spPr>
          <a:xfrm>
            <a:off x="1189377" y="1455060"/>
            <a:ext cx="10972800" cy="4525963"/>
          </a:xfrm>
        </p:spPr>
        <p:txBody>
          <a:bodyPr>
            <a:noAutofit/>
          </a:bodyPr>
          <a:lstStyle/>
          <a:p>
            <a:pPr marL="514350" indent="-514350">
              <a:spcBef>
                <a:spcPts val="1000"/>
              </a:spcBef>
              <a:spcAft>
                <a:spcPts val="1200"/>
              </a:spcAft>
              <a:buAutoNum type="alphaUcPeriod"/>
            </a:pPr>
            <a:r>
              <a:rPr lang="en-US" sz="3000" dirty="0" smtClean="0"/>
              <a:t>Growth </a:t>
            </a:r>
            <a:r>
              <a:rPr lang="en-US" sz="3000" dirty="0"/>
              <a:t>and Employment in the BRICS</a:t>
            </a:r>
          </a:p>
          <a:p>
            <a:pPr marL="514350" indent="-514350">
              <a:spcBef>
                <a:spcPts val="1000"/>
              </a:spcBef>
              <a:spcAft>
                <a:spcPts val="1200"/>
              </a:spcAft>
              <a:buAutoNum type="alphaUcPeriod"/>
            </a:pPr>
            <a:r>
              <a:rPr lang="en-US" sz="3000" dirty="0"/>
              <a:t>Enhancing Employability and Skills</a:t>
            </a:r>
          </a:p>
          <a:p>
            <a:pPr marL="514350" indent="-514350">
              <a:spcBef>
                <a:spcPts val="1000"/>
              </a:spcBef>
              <a:spcAft>
                <a:spcPts val="1200"/>
              </a:spcAft>
              <a:buAutoNum type="alphaUcPeriod"/>
            </a:pPr>
            <a:r>
              <a:rPr lang="en-US" sz="3000" dirty="0"/>
              <a:t>Creating Employment Opportunities</a:t>
            </a:r>
          </a:p>
          <a:p>
            <a:pPr marL="514350" indent="-514350">
              <a:spcBef>
                <a:spcPts val="1000"/>
              </a:spcBef>
              <a:spcAft>
                <a:spcPts val="1200"/>
              </a:spcAft>
              <a:buAutoNum type="alphaUcPeriod" startAt="4"/>
            </a:pPr>
            <a:r>
              <a:rPr lang="en-US" sz="3000" dirty="0"/>
              <a:t>Strengthening Public Employment Services</a:t>
            </a:r>
          </a:p>
          <a:p>
            <a:pPr marL="514350" indent="-514350">
              <a:spcBef>
                <a:spcPts val="1000"/>
              </a:spcBef>
              <a:spcAft>
                <a:spcPts val="1200"/>
              </a:spcAft>
              <a:buAutoNum type="arabicPeriod" startAt="3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3042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5400000">
            <a:off x="5376068" y="-5376068"/>
            <a:ext cx="1439863" cy="121920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124" name="TextBox 1"/>
          <p:cNvSpPr txBox="1">
            <a:spLocks noChangeArrowheads="1"/>
          </p:cNvSpPr>
          <p:nvPr/>
        </p:nvSpPr>
        <p:spPr bwMode="auto">
          <a:xfrm>
            <a:off x="502920" y="442934"/>
            <a:ext cx="1101583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A1 </a:t>
            </a:r>
            <a:r>
              <a:rPr lang="en-GB" alt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Synchronous Growth Slowdown</a:t>
            </a:r>
            <a:endParaRPr lang="en-GB" altLang="en-US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5125" name="Rectangle 2"/>
          <p:cNvSpPr>
            <a:spLocks noChangeArrowheads="1"/>
          </p:cNvSpPr>
          <p:nvPr/>
        </p:nvSpPr>
        <p:spPr bwMode="auto">
          <a:xfrm>
            <a:off x="860612" y="6470089"/>
            <a:ext cx="98551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CA" altLang="en-US" sz="12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Source: All estimates are derived from IMF (2016) </a:t>
            </a:r>
            <a:r>
              <a:rPr lang="en-CA" altLang="en-US" sz="1200" i="1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World Economic Outlook</a:t>
            </a:r>
            <a:r>
              <a:rPr lang="en-CA" altLang="en-US" sz="12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, April and its </a:t>
            </a:r>
            <a:r>
              <a:rPr lang="en-CA" altLang="en-US" sz="1200" i="1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Update</a:t>
            </a:r>
            <a:r>
              <a:rPr lang="en-CA" altLang="en-US" sz="12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 in July 2016. Figures for 2016 and 2017 are projections.</a:t>
            </a:r>
            <a:endParaRPr lang="en-GB" altLang="en-US" sz="1200" dirty="0">
              <a:latin typeface="+mj-lt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1943261"/>
              </p:ext>
            </p:extLst>
          </p:nvPr>
        </p:nvGraphicFramePr>
        <p:xfrm>
          <a:off x="1188720" y="2438400"/>
          <a:ext cx="9945445" cy="3818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8063" y="1651964"/>
            <a:ext cx="6012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BRICS, GDP Growth </a:t>
            </a:r>
            <a:r>
              <a:rPr lang="en-GB" sz="2400" b="1" dirty="0" smtClean="0"/>
              <a:t>Rates 1998-2017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61784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5400000">
            <a:off x="5376068" y="-5376068"/>
            <a:ext cx="1439863" cy="121920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430307" y="372309"/>
            <a:ext cx="11166212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A2  A Tightened Labour Market Situation for the Youth</a:t>
            </a:r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1524000" y="44450"/>
            <a:ext cx="1841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graphicFrame>
        <p:nvGraphicFramePr>
          <p:cNvPr id="2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5868775"/>
              </p:ext>
            </p:extLst>
          </p:nvPr>
        </p:nvGraphicFramePr>
        <p:xfrm>
          <a:off x="971925" y="2326104"/>
          <a:ext cx="9342646" cy="3926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222" name="Rectangle 3"/>
          <p:cNvSpPr>
            <a:spLocks noChangeArrowheads="1"/>
          </p:cNvSpPr>
          <p:nvPr/>
        </p:nvSpPr>
        <p:spPr bwMode="auto">
          <a:xfrm>
            <a:off x="1876684" y="6417325"/>
            <a:ext cx="843788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Source: ILOSTAT and KILM 9th edition for country-level data, ILO, Trends Econometric Models, April 2016 for regional aggregates</a:t>
            </a:r>
            <a:endParaRPr lang="en-GB" altLang="en-US" sz="12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24" name="TextBox 3"/>
          <p:cNvSpPr txBox="1">
            <a:spLocks noChangeArrowheads="1"/>
          </p:cNvSpPr>
          <p:nvPr/>
        </p:nvSpPr>
        <p:spPr bwMode="auto">
          <a:xfrm>
            <a:off x="430307" y="1658171"/>
            <a:ext cx="63589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b="1" dirty="0">
                <a:solidFill>
                  <a:srgbClr val="000000"/>
                </a:solidFill>
              </a:rPr>
              <a:t>Total and </a:t>
            </a:r>
            <a:r>
              <a:rPr lang="en-GB" altLang="en-US" sz="2000" b="1" dirty="0" smtClean="0">
                <a:solidFill>
                  <a:srgbClr val="000000"/>
                </a:solidFill>
              </a:rPr>
              <a:t>Youth </a:t>
            </a:r>
            <a:r>
              <a:rPr lang="en-GB" altLang="en-US" sz="2000" b="1" dirty="0">
                <a:solidFill>
                  <a:srgbClr val="000000"/>
                </a:solidFill>
              </a:rPr>
              <a:t>U</a:t>
            </a:r>
            <a:r>
              <a:rPr lang="en-GB" altLang="en-US" sz="2000" b="1" dirty="0" smtClean="0">
                <a:solidFill>
                  <a:srgbClr val="000000"/>
                </a:solidFill>
              </a:rPr>
              <a:t>nemployment </a:t>
            </a:r>
            <a:r>
              <a:rPr lang="en-GB" altLang="en-US" sz="2000" b="1" dirty="0">
                <a:solidFill>
                  <a:srgbClr val="000000"/>
                </a:solidFill>
              </a:rPr>
              <a:t>R</a:t>
            </a:r>
            <a:r>
              <a:rPr lang="en-GB" altLang="en-US" sz="2000" b="1" dirty="0" smtClean="0">
                <a:solidFill>
                  <a:srgbClr val="000000"/>
                </a:solidFill>
              </a:rPr>
              <a:t>ates </a:t>
            </a:r>
            <a:r>
              <a:rPr lang="en-GB" altLang="en-US" sz="1400" dirty="0" smtClean="0">
                <a:solidFill>
                  <a:srgbClr val="000000"/>
                </a:solidFill>
              </a:rPr>
              <a:t>(Latest </a:t>
            </a:r>
            <a:r>
              <a:rPr lang="en-GB" altLang="en-US" sz="1400" dirty="0">
                <a:solidFill>
                  <a:srgbClr val="000000"/>
                </a:solidFill>
              </a:rPr>
              <a:t>year available)</a:t>
            </a:r>
          </a:p>
        </p:txBody>
      </p:sp>
    </p:spTree>
    <p:extLst>
      <p:ext uri="{BB962C8B-B14F-4D97-AF65-F5344CB8AC3E}">
        <p14:creationId xmlns:p14="http://schemas.microsoft.com/office/powerpoint/2010/main" val="259335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5400000">
            <a:off x="5316537" y="-5316538"/>
            <a:ext cx="1558925" cy="121920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785933270"/>
              </p:ext>
            </p:extLst>
          </p:nvPr>
        </p:nvGraphicFramePr>
        <p:xfrm>
          <a:off x="217595" y="2344599"/>
          <a:ext cx="10860713" cy="4113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292" name="TextBox 1"/>
          <p:cNvSpPr txBox="1">
            <a:spLocks noChangeArrowheads="1"/>
          </p:cNvSpPr>
          <p:nvPr/>
        </p:nvSpPr>
        <p:spPr bwMode="auto">
          <a:xfrm>
            <a:off x="-6032500" y="3113088"/>
            <a:ext cx="5343525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200">
                <a:latin typeface="Times New Roman" panose="02020603050405020304" pitchFamily="18" charset="0"/>
                <a:ea typeface="Malgun Gothic" panose="020B0503020000020004" pitchFamily="34" charset="-127"/>
              </a:rPr>
              <a:t> </a:t>
            </a:r>
          </a:p>
          <a:p>
            <a:pPr eaLnBrk="1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n-GB" altLang="en-US" sz="1100"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</a:p>
        </p:txBody>
      </p:sp>
      <p:sp>
        <p:nvSpPr>
          <p:cNvPr id="12293" name="Rectangle 3"/>
          <p:cNvSpPr>
            <a:spLocks noChangeArrowheads="1"/>
          </p:cNvSpPr>
          <p:nvPr/>
        </p:nvSpPr>
        <p:spPr bwMode="auto">
          <a:xfrm>
            <a:off x="368438" y="415768"/>
            <a:ext cx="11455124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A3 Avoiding </a:t>
            </a:r>
            <a:r>
              <a:rPr lang="en-GB" alt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a </a:t>
            </a:r>
            <a:r>
              <a:rPr lang="en-GB" alt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Reversal in Employment Quality</a:t>
            </a:r>
            <a:endParaRPr lang="en-GB" altLang="en-US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  <p:sp>
        <p:nvSpPr>
          <p:cNvPr id="12294" name="Rectangle 5"/>
          <p:cNvSpPr>
            <a:spLocks noChangeArrowheads="1"/>
          </p:cNvSpPr>
          <p:nvPr/>
        </p:nvSpPr>
        <p:spPr bwMode="auto">
          <a:xfrm>
            <a:off x="1524000" y="119063"/>
            <a:ext cx="18415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800"/>
              <a:t/>
            </a:r>
            <a:br>
              <a:rPr lang="en-GB" altLang="en-US" sz="800"/>
            </a:br>
            <a:endParaRPr lang="en-GB" altLang="en-US" sz="1200"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2295" name="Rectangle 6"/>
          <p:cNvSpPr>
            <a:spLocks noChangeArrowheads="1"/>
          </p:cNvSpPr>
          <p:nvPr/>
        </p:nvSpPr>
        <p:spPr bwMode="auto">
          <a:xfrm>
            <a:off x="368438" y="6457890"/>
            <a:ext cx="1145512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800" dirty="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200" b="1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Source:</a:t>
            </a:r>
            <a:r>
              <a:rPr lang="en-GB" altLang="en-US" sz="1200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en-GB" altLang="en-US" sz="1200" dirty="0" smtClean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ILOSTAT and KILM 9</a:t>
            </a:r>
            <a:r>
              <a:rPr lang="en-GB" altLang="en-US" sz="1200" baseline="30000" dirty="0" smtClean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th</a:t>
            </a:r>
            <a:r>
              <a:rPr lang="en-GB" altLang="en-US" sz="1200" dirty="0" smtClean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Edition and </a:t>
            </a:r>
            <a:r>
              <a:rPr lang="en-GB" altLang="en-US" sz="1200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d</a:t>
            </a:r>
            <a:r>
              <a:rPr lang="en-GB" altLang="en-US" sz="1200" dirty="0" smtClean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ata </a:t>
            </a:r>
            <a:r>
              <a:rPr lang="en-GB" altLang="en-US" sz="1200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on China and India from ILO, Women and men in the informal economy: a statistical picture (second edition), ILO: Geneva, </a:t>
            </a:r>
            <a:r>
              <a:rPr lang="en-GB" altLang="en-US" sz="1200" dirty="0" smtClean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2013a </a:t>
            </a:r>
            <a:endParaRPr lang="en-GB" altLang="en-US" sz="1200" dirty="0"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3232" y="1590408"/>
            <a:ext cx="93203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b="1" dirty="0" smtClean="0">
                <a:latin typeface="+mn-lt"/>
                <a:ea typeface="Malgun Gothic" panose="020B0503020000020004" pitchFamily="34" charset="-127"/>
                <a:cs typeface="Times New Roman" panose="02020603050405020304" pitchFamily="18" charset="0"/>
              </a:rPr>
              <a:t>Composition of informal employment in the BRICS, in % of total non-agricultural employment</a:t>
            </a:r>
          </a:p>
          <a:p>
            <a:r>
              <a:rPr lang="en-GB" altLang="en-US" sz="1400" dirty="0" smtClean="0">
                <a:latin typeface="+mn-lt"/>
                <a:ea typeface="Malgun Gothic" panose="020B0503020000020004" pitchFamily="34" charset="-127"/>
                <a:cs typeface="Times New Roman" panose="02020603050405020304" pitchFamily="18" charset="0"/>
              </a:rPr>
              <a:t> (Latest year available)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289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5400000">
            <a:off x="5376068" y="-5376068"/>
            <a:ext cx="1439863" cy="121920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304801" y="442934"/>
            <a:ext cx="9177140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A4  Uneven Trends in </a:t>
            </a:r>
            <a:r>
              <a:rPr lang="en-GB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R</a:t>
            </a:r>
            <a:r>
              <a:rPr lang="en-GB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eal </a:t>
            </a:r>
            <a:r>
              <a:rPr lang="en-GB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W</a:t>
            </a:r>
            <a:r>
              <a:rPr lang="en-GB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ages</a:t>
            </a:r>
            <a:endParaRPr lang="en-GB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13316" name="Rectangle 2"/>
          <p:cNvSpPr>
            <a:spLocks noChangeArrowheads="1"/>
          </p:cNvSpPr>
          <p:nvPr/>
        </p:nvSpPr>
        <p:spPr bwMode="auto">
          <a:xfrm>
            <a:off x="1524000" y="44450"/>
            <a:ext cx="1841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13319" name="Rectangle 5"/>
          <p:cNvSpPr>
            <a:spLocks noChangeArrowheads="1"/>
          </p:cNvSpPr>
          <p:nvPr/>
        </p:nvSpPr>
        <p:spPr bwMode="auto">
          <a:xfrm>
            <a:off x="4729163" y="2208213"/>
            <a:ext cx="1841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495" y="1689734"/>
            <a:ext cx="9256294" cy="443835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331495" y="6269392"/>
            <a:ext cx="5534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Source: ILO estimates based on national statistics</a:t>
            </a:r>
          </a:p>
        </p:txBody>
      </p:sp>
    </p:spTree>
    <p:extLst>
      <p:ext uri="{BB962C8B-B14F-4D97-AF65-F5344CB8AC3E}">
        <p14:creationId xmlns:p14="http://schemas.microsoft.com/office/powerpoint/2010/main" val="195641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5400000">
            <a:off x="5376068" y="-5376068"/>
            <a:ext cx="1439863" cy="121920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72122" y="481032"/>
            <a:ext cx="11833411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CH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A5 </a:t>
            </a:r>
            <a:r>
              <a:rPr lang="fr-CH" sz="3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Premature</a:t>
            </a:r>
            <a:r>
              <a:rPr lang="fr-CH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fr-CH" sz="3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Deindustrialization</a:t>
            </a:r>
            <a:r>
              <a:rPr lang="fr-CH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? </a:t>
            </a:r>
            <a:endParaRPr lang="en-GB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1631950" y="1384300"/>
            <a:ext cx="797718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8198" name="Rectangle 10"/>
          <p:cNvSpPr>
            <a:spLocks noChangeArrowheads="1"/>
          </p:cNvSpPr>
          <p:nvPr/>
        </p:nvSpPr>
        <p:spPr bwMode="auto">
          <a:xfrm>
            <a:off x="1131345" y="6568049"/>
            <a:ext cx="10874188" cy="28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7000"/>
              </a:lnSpc>
              <a:spcBef>
                <a:spcPct val="0"/>
              </a:spcBef>
              <a:buFontTx/>
              <a:buNone/>
            </a:pPr>
            <a:r>
              <a:rPr lang="en-GB" altLang="en-US" sz="1200" dirty="0" smtClean="0">
                <a:latin typeface="+mn-lt"/>
                <a:ea typeface="Calibri" panose="020F0502020204030204" pitchFamily="34" charset="0"/>
                <a:cs typeface="Mangal" panose="02040503050203030202" pitchFamily="18" charset="0"/>
              </a:rPr>
              <a:t>Source: </a:t>
            </a:r>
            <a:r>
              <a:rPr lang="en-GB" sz="1200" dirty="0" smtClean="0">
                <a:latin typeface="+mn-lt"/>
              </a:rPr>
              <a:t>Labour </a:t>
            </a:r>
            <a:r>
              <a:rPr lang="en-GB" sz="1200" dirty="0">
                <a:latin typeface="+mn-lt"/>
              </a:rPr>
              <a:t>Bureau for Indian data; </a:t>
            </a:r>
            <a:r>
              <a:rPr lang="en-GB" altLang="en-US" sz="1200" dirty="0" smtClean="0">
                <a:latin typeface="+mn-lt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GB" altLang="en-US" sz="1200" dirty="0">
                <a:latin typeface="+mn-lt"/>
                <a:ea typeface="Calibri" panose="020F0502020204030204" pitchFamily="34" charset="0"/>
                <a:cs typeface="Mangal" panose="02040503050203030202" pitchFamily="18" charset="0"/>
              </a:rPr>
              <a:t>ILOSTAT and KILM 9th edition for country-level data, ILO, Trends Econometric Models, April 2016 for regional aggregates</a:t>
            </a:r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2177445243"/>
              </p:ext>
            </p:extLst>
          </p:nvPr>
        </p:nvGraphicFramePr>
        <p:xfrm>
          <a:off x="6229350" y="1433696"/>
          <a:ext cx="6152699" cy="4852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1922426"/>
              </p:ext>
            </p:extLst>
          </p:nvPr>
        </p:nvGraphicFramePr>
        <p:xfrm>
          <a:off x="172122" y="1754187"/>
          <a:ext cx="5908638" cy="4283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628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5400000">
            <a:off x="5376068" y="-5376068"/>
            <a:ext cx="1439863" cy="121920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15363" name="TextBox 5"/>
          <p:cNvSpPr txBox="1">
            <a:spLocks noChangeArrowheads="1"/>
          </p:cNvSpPr>
          <p:nvPr/>
        </p:nvSpPr>
        <p:spPr bwMode="auto">
          <a:xfrm>
            <a:off x="510539" y="427545"/>
            <a:ext cx="1132242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B1 Enhancing </a:t>
            </a:r>
            <a:r>
              <a:rPr lang="en-US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Employability and Skills</a:t>
            </a:r>
            <a:endParaRPr lang="en-GB" altLang="en-US" sz="32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350882" y="1577008"/>
            <a:ext cx="11170919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fr-CH" altLang="en-US" b="1" dirty="0" smtClean="0">
                <a:solidFill>
                  <a:prstClr val="black"/>
                </a:solidFill>
              </a:rPr>
              <a:t> </a:t>
            </a:r>
            <a:r>
              <a:rPr lang="fr-CH" altLang="en-US" b="1" dirty="0" err="1" smtClean="0">
                <a:solidFill>
                  <a:prstClr val="black"/>
                </a:solidFill>
              </a:rPr>
              <a:t>Reform</a:t>
            </a:r>
            <a:r>
              <a:rPr lang="fr-CH" altLang="en-US" b="1" dirty="0" smtClean="0">
                <a:solidFill>
                  <a:prstClr val="black"/>
                </a:solidFill>
              </a:rPr>
              <a:t> </a:t>
            </a:r>
            <a:r>
              <a:rPr lang="fr-CH" altLang="en-US" dirty="0" smtClean="0">
                <a:solidFill>
                  <a:prstClr val="black"/>
                </a:solidFill>
              </a:rPr>
              <a:t>efforts </a:t>
            </a:r>
            <a:r>
              <a:rPr lang="fr-CH" altLang="en-US" dirty="0" err="1" smtClean="0">
                <a:solidFill>
                  <a:prstClr val="black"/>
                </a:solidFill>
              </a:rPr>
              <a:t>should</a:t>
            </a:r>
            <a:r>
              <a:rPr lang="fr-CH" altLang="en-US" dirty="0" smtClean="0">
                <a:solidFill>
                  <a:prstClr val="black"/>
                </a:solidFill>
              </a:rPr>
              <a:t> continue  </a:t>
            </a:r>
            <a:r>
              <a:rPr lang="fr-CH" altLang="en-US" dirty="0" err="1">
                <a:solidFill>
                  <a:prstClr val="black"/>
                </a:solidFill>
              </a:rPr>
              <a:t>improve</a:t>
            </a:r>
            <a:r>
              <a:rPr lang="fr-CH" altLang="en-US" dirty="0">
                <a:solidFill>
                  <a:prstClr val="black"/>
                </a:solidFill>
              </a:rPr>
              <a:t> the </a:t>
            </a:r>
            <a:r>
              <a:rPr lang="fr-CH" altLang="en-US" dirty="0" err="1">
                <a:solidFill>
                  <a:prstClr val="black"/>
                </a:solidFill>
              </a:rPr>
              <a:t>quality</a:t>
            </a:r>
            <a:r>
              <a:rPr lang="fr-CH" altLang="en-US" dirty="0">
                <a:solidFill>
                  <a:prstClr val="black"/>
                </a:solidFill>
              </a:rPr>
              <a:t> and relevance of TVET and </a:t>
            </a:r>
            <a:r>
              <a:rPr lang="fr-CH" altLang="en-US" dirty="0" err="1">
                <a:solidFill>
                  <a:prstClr val="black"/>
                </a:solidFill>
              </a:rPr>
              <a:t>skills</a:t>
            </a:r>
            <a:r>
              <a:rPr lang="fr-CH" altLang="en-US" dirty="0">
                <a:solidFill>
                  <a:prstClr val="black"/>
                </a:solidFill>
              </a:rPr>
              <a:t> </a:t>
            </a:r>
            <a:r>
              <a:rPr lang="fr-CH" altLang="en-US" dirty="0" err="1">
                <a:solidFill>
                  <a:prstClr val="black"/>
                </a:solidFill>
              </a:rPr>
              <a:t>systems</a:t>
            </a:r>
            <a:r>
              <a:rPr lang="fr-CH" altLang="en-US" dirty="0">
                <a:solidFill>
                  <a:prstClr val="black"/>
                </a:solidFill>
              </a:rPr>
              <a:t>,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CA" altLang="en-US" dirty="0">
                <a:solidFill>
                  <a:prstClr val="black"/>
                </a:solidFill>
              </a:rPr>
              <a:t>i</a:t>
            </a:r>
            <a:r>
              <a:rPr lang="en-CA" altLang="en-US" dirty="0" smtClean="0">
                <a:solidFill>
                  <a:prstClr val="black"/>
                </a:solidFill>
              </a:rPr>
              <a:t>mprove access and outreach </a:t>
            </a:r>
            <a:r>
              <a:rPr lang="en-CA" altLang="en-US" dirty="0" smtClean="0">
                <a:solidFill>
                  <a:prstClr val="black"/>
                </a:solidFill>
              </a:rPr>
              <a:t>to support </a:t>
            </a:r>
            <a:r>
              <a:rPr lang="en-CA" altLang="en-US" dirty="0" smtClean="0">
                <a:solidFill>
                  <a:prstClr val="black"/>
                </a:solidFill>
              </a:rPr>
              <a:t>the agriculture sector and engage with the informal economy;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CA" altLang="en-US" dirty="0">
                <a:solidFill>
                  <a:prstClr val="black"/>
                </a:solidFill>
              </a:rPr>
              <a:t>d</a:t>
            </a:r>
            <a:r>
              <a:rPr lang="en-CA" altLang="en-US" dirty="0" smtClean="0">
                <a:solidFill>
                  <a:prstClr val="black"/>
                </a:solidFill>
              </a:rPr>
              <a:t>eliver </a:t>
            </a:r>
            <a:r>
              <a:rPr lang="en-CA" altLang="en-US" dirty="0">
                <a:solidFill>
                  <a:prstClr val="black"/>
                </a:solidFill>
              </a:rPr>
              <a:t>greater social equity by increasing </a:t>
            </a:r>
            <a:r>
              <a:rPr lang="en-CA" altLang="en-US" dirty="0" smtClean="0">
                <a:solidFill>
                  <a:prstClr val="black"/>
                </a:solidFill>
              </a:rPr>
              <a:t>educational attainment of women and expanding apprenticeships to target youth NEET;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CA" altLang="en-US" dirty="0">
                <a:solidFill>
                  <a:prstClr val="black"/>
                </a:solidFill>
              </a:rPr>
              <a:t>i</a:t>
            </a:r>
            <a:r>
              <a:rPr lang="en-CA" altLang="en-US" dirty="0" smtClean="0">
                <a:solidFill>
                  <a:prstClr val="black"/>
                </a:solidFill>
              </a:rPr>
              <a:t>nvest in TVET institutions, managers and trainers to improve quality and lift the social status of programs and pathways; and </a:t>
            </a:r>
            <a:endParaRPr lang="en-CA" altLang="en-US" dirty="0">
              <a:solidFill>
                <a:prstClr val="black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CA" altLang="en-US" dirty="0">
                <a:solidFill>
                  <a:prstClr val="black"/>
                </a:solidFill>
              </a:rPr>
              <a:t>i</a:t>
            </a:r>
            <a:r>
              <a:rPr lang="en-CA" altLang="en-US" dirty="0" smtClean="0">
                <a:solidFill>
                  <a:prstClr val="black"/>
                </a:solidFill>
              </a:rPr>
              <a:t>ncrease measures to promote innovation and productivity growth in enterprises through on-the-job training.</a:t>
            </a:r>
            <a:endParaRPr lang="en-CA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18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5400000">
            <a:off x="5376068" y="-5376068"/>
            <a:ext cx="1439863" cy="121920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5363" name="TextBox 5"/>
          <p:cNvSpPr txBox="1">
            <a:spLocks noChangeArrowheads="1"/>
          </p:cNvSpPr>
          <p:nvPr/>
        </p:nvSpPr>
        <p:spPr bwMode="auto">
          <a:xfrm>
            <a:off x="510539" y="181324"/>
            <a:ext cx="1132242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B2 </a:t>
            </a:r>
            <a:r>
              <a:rPr lang="en-IE" altLang="en-US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Anticipating labour </a:t>
            </a:r>
            <a:r>
              <a:rPr lang="en-IE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market needs and </a:t>
            </a:r>
            <a:r>
              <a:rPr lang="en-IE" altLang="en-US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labour </a:t>
            </a:r>
            <a:r>
              <a:rPr lang="en-IE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force </a:t>
            </a:r>
            <a:r>
              <a:rPr lang="en-IE" altLang="en-US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availability</a:t>
            </a:r>
            <a:endParaRPr lang="en-GB" altLang="en-US" sz="32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510539" y="1533464"/>
            <a:ext cx="11170919" cy="446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Arial" panose="020B0604020202020204" pitchFamily="34" charset="0"/>
              <a:buNone/>
            </a:pPr>
            <a:r>
              <a:rPr lang="fr-CH" altLang="en-US" b="1" dirty="0" err="1" smtClean="0">
                <a:solidFill>
                  <a:prstClr val="black"/>
                </a:solidFill>
              </a:rPr>
              <a:t>Technological</a:t>
            </a:r>
            <a:r>
              <a:rPr lang="fr-CH" altLang="en-US" b="1" dirty="0" smtClean="0">
                <a:solidFill>
                  <a:prstClr val="black"/>
                </a:solidFill>
              </a:rPr>
              <a:t> and structural change drive constant change in </a:t>
            </a:r>
            <a:r>
              <a:rPr lang="fr-CH" altLang="en-US" b="1" dirty="0" err="1" smtClean="0">
                <a:solidFill>
                  <a:prstClr val="black"/>
                </a:solidFill>
              </a:rPr>
              <a:t>skills</a:t>
            </a:r>
            <a:r>
              <a:rPr lang="fr-CH" altLang="en-US" b="1" dirty="0" smtClean="0">
                <a:solidFill>
                  <a:prstClr val="black"/>
                </a:solidFill>
              </a:rPr>
              <a:t> </a:t>
            </a:r>
            <a:r>
              <a:rPr lang="fr-CH" altLang="en-US" b="1" dirty="0" err="1" smtClean="0">
                <a:solidFill>
                  <a:prstClr val="black"/>
                </a:solidFill>
              </a:rPr>
              <a:t>needs</a:t>
            </a:r>
            <a:endParaRPr lang="fr-CH" altLang="en-US" b="1" dirty="0" smtClean="0">
              <a:solidFill>
                <a:prstClr val="black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CA" altLang="en-US" dirty="0" smtClean="0">
                <a:solidFill>
                  <a:prstClr val="black"/>
                </a:solidFill>
              </a:rPr>
              <a:t>make TVET and skills development systems responsive to evolving industry skills needs;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CA" altLang="en-US" dirty="0" smtClean="0">
                <a:solidFill>
                  <a:prstClr val="black"/>
                </a:solidFill>
              </a:rPr>
              <a:t>anticipate future needs  enabling skills development systems to keep pace with change, and share good practices in skills anticipation systems;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CA" altLang="en-US" dirty="0" smtClean="0">
                <a:solidFill>
                  <a:prstClr val="black"/>
                </a:solidFill>
              </a:rPr>
              <a:t>effective skills anticipation systems promote policy coherence between ministries ( education , labour and line ministries)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CA" altLang="en-US" dirty="0" smtClean="0">
                <a:solidFill>
                  <a:prstClr val="black"/>
                </a:solidFill>
              </a:rPr>
              <a:t>And  engage employers, workers’ representatives, skills system</a:t>
            </a:r>
          </a:p>
        </p:txBody>
      </p:sp>
    </p:spTree>
    <p:extLst>
      <p:ext uri="{BB962C8B-B14F-4D97-AF65-F5344CB8AC3E}">
        <p14:creationId xmlns:p14="http://schemas.microsoft.com/office/powerpoint/2010/main" val="396053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5400000">
            <a:off x="5376068" y="-5376068"/>
            <a:ext cx="1439863" cy="121920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15363" name="TextBox 5"/>
          <p:cNvSpPr txBox="1">
            <a:spLocks noChangeArrowheads="1"/>
          </p:cNvSpPr>
          <p:nvPr/>
        </p:nvSpPr>
        <p:spPr bwMode="auto">
          <a:xfrm>
            <a:off x="510539" y="181324"/>
            <a:ext cx="1132242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B3 </a:t>
            </a:r>
            <a:r>
              <a:rPr lang="en-IE" altLang="en-US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Anticipating labour </a:t>
            </a:r>
            <a:r>
              <a:rPr lang="en-IE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market needs and </a:t>
            </a:r>
            <a:r>
              <a:rPr lang="en-IE" altLang="en-US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labour </a:t>
            </a:r>
            <a:r>
              <a:rPr lang="en-IE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force </a:t>
            </a:r>
            <a:r>
              <a:rPr lang="en-IE" altLang="en-US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availability – examples of good practices from BRICS</a:t>
            </a:r>
            <a:endParaRPr lang="en-GB" altLang="en-US" sz="32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510539" y="1533464"/>
            <a:ext cx="11170919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Arial" panose="020B0604020202020204" pitchFamily="34" charset="0"/>
              <a:buNone/>
            </a:pPr>
            <a:r>
              <a:rPr lang="fr-CH" altLang="en-US" b="1" dirty="0" err="1" smtClean="0">
                <a:solidFill>
                  <a:prstClr val="black"/>
                </a:solidFill>
              </a:rPr>
              <a:t>Some</a:t>
            </a:r>
            <a:r>
              <a:rPr lang="fr-CH" altLang="en-US" b="1" dirty="0" smtClean="0">
                <a:solidFill>
                  <a:prstClr val="black"/>
                </a:solidFill>
              </a:rPr>
              <a:t> </a:t>
            </a:r>
            <a:r>
              <a:rPr lang="fr-CH" altLang="en-US" b="1" dirty="0" err="1" smtClean="0">
                <a:solidFill>
                  <a:prstClr val="black"/>
                </a:solidFill>
              </a:rPr>
              <a:t>opportunities</a:t>
            </a:r>
            <a:r>
              <a:rPr lang="fr-CH" altLang="en-US" b="1" dirty="0" smtClean="0">
                <a:solidFill>
                  <a:prstClr val="black"/>
                </a:solidFill>
              </a:rPr>
              <a:t> to </a:t>
            </a:r>
            <a:r>
              <a:rPr lang="fr-CH" altLang="en-US" b="1" dirty="0" err="1" smtClean="0">
                <a:solidFill>
                  <a:prstClr val="black"/>
                </a:solidFill>
              </a:rPr>
              <a:t>learn</a:t>
            </a:r>
            <a:r>
              <a:rPr lang="fr-CH" altLang="en-US" b="1" dirty="0" smtClean="0">
                <a:solidFill>
                  <a:prstClr val="black"/>
                </a:solidFill>
              </a:rPr>
              <a:t> </a:t>
            </a:r>
            <a:r>
              <a:rPr lang="fr-CH" altLang="en-US" b="1" dirty="0" err="1" smtClean="0">
                <a:solidFill>
                  <a:prstClr val="black"/>
                </a:solidFill>
              </a:rPr>
              <a:t>between</a:t>
            </a:r>
            <a:r>
              <a:rPr lang="fr-CH" altLang="en-US" b="1" dirty="0" smtClean="0">
                <a:solidFill>
                  <a:prstClr val="black"/>
                </a:solidFill>
              </a:rPr>
              <a:t> BRICS countries</a:t>
            </a:r>
            <a:endParaRPr lang="fr-CH" altLang="en-US" b="1" dirty="0"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IE" altLang="en-US" dirty="0" smtClean="0">
                <a:solidFill>
                  <a:prstClr val="black"/>
                </a:solidFill>
              </a:rPr>
              <a:t>Sectoral </a:t>
            </a:r>
            <a:r>
              <a:rPr lang="en-IE" altLang="en-US" dirty="0">
                <a:solidFill>
                  <a:prstClr val="black"/>
                </a:solidFill>
              </a:rPr>
              <a:t>approaches led by industry towards achieving sectoral vision (e.g. SETAs in South Africa, </a:t>
            </a:r>
            <a:r>
              <a:rPr lang="en-IE" altLang="en-US" dirty="0" smtClean="0">
                <a:solidFill>
                  <a:prstClr val="black"/>
                </a:solidFill>
              </a:rPr>
              <a:t>SSCs linked to NSDA </a:t>
            </a:r>
            <a:r>
              <a:rPr lang="en-IE" altLang="en-US" dirty="0">
                <a:solidFill>
                  <a:prstClr val="black"/>
                </a:solidFill>
              </a:rPr>
              <a:t>in India)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IE" altLang="en-US" dirty="0" smtClean="0">
                <a:solidFill>
                  <a:prstClr val="black"/>
                </a:solidFill>
              </a:rPr>
              <a:t>Technology foresight in skills needs anticipation (e.g. Russian Federation inter-ministerial collaboration)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IE" altLang="en-US" dirty="0" smtClean="0">
                <a:solidFill>
                  <a:prstClr val="black"/>
                </a:solidFill>
              </a:rPr>
              <a:t>A </a:t>
            </a:r>
            <a:r>
              <a:rPr lang="en-IE" altLang="en-US" dirty="0">
                <a:solidFill>
                  <a:prstClr val="black"/>
                </a:solidFill>
              </a:rPr>
              <a:t>shared vision for the industry / economy (SENAI’s “</a:t>
            </a:r>
            <a:r>
              <a:rPr lang="en-IE" altLang="en-US" dirty="0" err="1">
                <a:solidFill>
                  <a:prstClr val="black"/>
                </a:solidFill>
              </a:rPr>
              <a:t>Antenas</a:t>
            </a:r>
            <a:r>
              <a:rPr lang="en-IE" altLang="en-US" dirty="0">
                <a:solidFill>
                  <a:prstClr val="black"/>
                </a:solidFill>
              </a:rPr>
              <a:t> </a:t>
            </a:r>
            <a:r>
              <a:rPr lang="en-IE" altLang="en-US" dirty="0" err="1">
                <a:solidFill>
                  <a:prstClr val="black"/>
                </a:solidFill>
              </a:rPr>
              <a:t>Thematicas</a:t>
            </a:r>
            <a:r>
              <a:rPr lang="en-IE" altLang="en-US" dirty="0">
                <a:solidFill>
                  <a:prstClr val="black"/>
                </a:solidFill>
              </a:rPr>
              <a:t>” in Brazil</a:t>
            </a:r>
            <a:r>
              <a:rPr lang="en-IE" altLang="en-US" dirty="0" smtClean="0">
                <a:solidFill>
                  <a:prstClr val="black"/>
                </a:solidFill>
              </a:rPr>
              <a:t>)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IE" altLang="en-US" dirty="0" smtClean="0">
                <a:solidFill>
                  <a:prstClr val="black"/>
                </a:solidFill>
              </a:rPr>
              <a:t>China State </a:t>
            </a:r>
            <a:r>
              <a:rPr lang="en-IE" altLang="en-US" dirty="0">
                <a:solidFill>
                  <a:prstClr val="black"/>
                </a:solidFill>
              </a:rPr>
              <a:t>Council’s </a:t>
            </a:r>
            <a:r>
              <a:rPr lang="en-IE" altLang="en-US" i="1" dirty="0">
                <a:solidFill>
                  <a:prstClr val="black"/>
                </a:solidFill>
              </a:rPr>
              <a:t>Decision to Push Ahead the Development of Modern Vocational Education</a:t>
            </a:r>
          </a:p>
        </p:txBody>
      </p:sp>
    </p:spTree>
    <p:extLst>
      <p:ext uri="{BB962C8B-B14F-4D97-AF65-F5344CB8AC3E}">
        <p14:creationId xmlns:p14="http://schemas.microsoft.com/office/powerpoint/2010/main" val="26368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5400000">
            <a:off x="5376067" y="-5376070"/>
            <a:ext cx="1439863" cy="121920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92739" y="406895"/>
            <a:ext cx="11806517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 1 </a:t>
            </a:r>
            <a:r>
              <a:rPr 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Employment generation: An integrated </a:t>
            </a: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p</a:t>
            </a:r>
            <a:r>
              <a:rPr 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olicy  approach</a:t>
            </a:r>
            <a:endParaRPr lang="en-GB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16388" name="TextBox 4"/>
          <p:cNvSpPr txBox="1">
            <a:spLocks noChangeArrowheads="1"/>
          </p:cNvSpPr>
          <p:nvPr/>
        </p:nvSpPr>
        <p:spPr bwMode="auto">
          <a:xfrm>
            <a:off x="161365" y="1439863"/>
            <a:ext cx="11887199" cy="5986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None/>
            </a:pPr>
            <a:r>
              <a:rPr lang="en-GB" altLang="en-US" b="1" dirty="0"/>
              <a:t>Pro-employment macroeconomic </a:t>
            </a:r>
            <a:r>
              <a:rPr lang="en-GB" altLang="en-US" b="1" dirty="0" smtClean="0"/>
              <a:t>policies and economic diversification strategies</a:t>
            </a:r>
            <a:endParaRPr lang="en-GB" altLang="en-US" b="1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GB" altLang="en-US" dirty="0" smtClean="0"/>
              <a:t>Avoid excessive public expenditure </a:t>
            </a:r>
            <a:r>
              <a:rPr lang="en-GB" altLang="en-US" dirty="0"/>
              <a:t>cuts </a:t>
            </a:r>
            <a:r>
              <a:rPr lang="en-GB" altLang="en-US" dirty="0" smtClean="0"/>
              <a:t> and use </a:t>
            </a:r>
            <a:r>
              <a:rPr lang="en-GB" altLang="en-US" dirty="0"/>
              <a:t>available fiscal </a:t>
            </a:r>
            <a:r>
              <a:rPr lang="en-GB" altLang="en-US" dirty="0" smtClean="0"/>
              <a:t>space and fiscal policy :  </a:t>
            </a:r>
            <a:r>
              <a:rPr lang="en-GB" altLang="en-US" dirty="0"/>
              <a:t>to increase well-targeted </a:t>
            </a:r>
            <a:r>
              <a:rPr lang="en-GB" altLang="en-US" dirty="0" smtClean="0"/>
              <a:t>investments in infrastructure, quality public services to support aggregate demand and enhance productivity </a:t>
            </a:r>
            <a:r>
              <a:rPr lang="en-GB" altLang="en-US" dirty="0" smtClean="0">
                <a:solidFill>
                  <a:prstClr val="black"/>
                </a:solidFill>
              </a:rPr>
              <a:t>and </a:t>
            </a:r>
            <a:r>
              <a:rPr lang="en-GB" altLang="en-US" dirty="0">
                <a:solidFill>
                  <a:prstClr val="black"/>
                </a:solidFill>
              </a:rPr>
              <a:t>labour market policies in particular for youth </a:t>
            </a:r>
            <a:endParaRPr lang="en-GB" altLang="en-US" dirty="0" smtClean="0">
              <a:solidFill>
                <a:prstClr val="black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fr-CH" altLang="en-US" dirty="0" err="1" smtClean="0"/>
              <a:t>Industrial</a:t>
            </a:r>
            <a:r>
              <a:rPr lang="fr-CH" altLang="en-US" dirty="0" smtClean="0"/>
              <a:t> </a:t>
            </a:r>
            <a:r>
              <a:rPr lang="fr-CH" altLang="en-US" dirty="0" err="1" smtClean="0"/>
              <a:t>policy</a:t>
            </a:r>
            <a:r>
              <a:rPr lang="fr-CH" altLang="en-US" dirty="0" smtClean="0"/>
              <a:t>, value </a:t>
            </a:r>
            <a:r>
              <a:rPr lang="fr-CH" altLang="en-US" dirty="0" err="1" smtClean="0"/>
              <a:t>chain</a:t>
            </a:r>
            <a:r>
              <a:rPr lang="fr-CH" altLang="en-US" dirty="0" smtClean="0"/>
              <a:t> </a:t>
            </a:r>
            <a:r>
              <a:rPr lang="fr-CH" altLang="en-US" dirty="0" err="1" smtClean="0"/>
              <a:t>upgrading</a:t>
            </a:r>
            <a:r>
              <a:rPr lang="fr-CH" altLang="en-US" dirty="0" smtClean="0"/>
              <a:t> and </a:t>
            </a:r>
            <a:r>
              <a:rPr lang="fr-CH" altLang="en-US" dirty="0" err="1" smtClean="0"/>
              <a:t>economic</a:t>
            </a:r>
            <a:r>
              <a:rPr lang="fr-CH" altLang="en-US" dirty="0"/>
              <a:t> </a:t>
            </a:r>
            <a:r>
              <a:rPr lang="fr-CH" altLang="en-US" dirty="0" smtClean="0"/>
              <a:t>diversification</a:t>
            </a:r>
            <a:endParaRPr lang="en-GB" altLang="en-US" dirty="0" smtClean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fr-CH" altLang="en-US" dirty="0" err="1" smtClean="0"/>
              <a:t>Promote</a:t>
            </a:r>
            <a:r>
              <a:rPr lang="fr-CH" altLang="en-US" dirty="0" smtClean="0"/>
              <a:t> </a:t>
            </a:r>
            <a:r>
              <a:rPr lang="fr-CH" altLang="en-US" dirty="0" err="1" smtClean="0"/>
              <a:t>financial</a:t>
            </a:r>
            <a:r>
              <a:rPr lang="fr-CH" altLang="en-US" dirty="0" smtClean="0"/>
              <a:t> exclusion for </a:t>
            </a:r>
            <a:r>
              <a:rPr lang="fr-CH" altLang="en-US" dirty="0" err="1" smtClean="0"/>
              <a:t>SMEs</a:t>
            </a:r>
            <a:endParaRPr lang="fr-CH" altLang="en-US" dirty="0" smtClean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fr-CH" altLang="en-US" dirty="0" err="1" smtClean="0"/>
              <a:t>Wage</a:t>
            </a:r>
            <a:r>
              <a:rPr lang="fr-CH" altLang="en-US" dirty="0" smtClean="0"/>
              <a:t> </a:t>
            </a:r>
            <a:r>
              <a:rPr lang="fr-CH" altLang="en-US" dirty="0" err="1" smtClean="0"/>
              <a:t>policy</a:t>
            </a:r>
            <a:r>
              <a:rPr lang="fr-CH" altLang="en-US" dirty="0" smtClean="0"/>
              <a:t> and social protection to </a:t>
            </a:r>
            <a:r>
              <a:rPr lang="fr-CH" altLang="en-US" dirty="0" err="1" smtClean="0"/>
              <a:t>stabilize</a:t>
            </a:r>
            <a:r>
              <a:rPr lang="fr-CH" altLang="en-US" dirty="0" smtClean="0"/>
              <a:t> </a:t>
            </a:r>
            <a:r>
              <a:rPr lang="fr-CH" altLang="en-US" dirty="0" err="1" smtClean="0"/>
              <a:t>economy</a:t>
            </a:r>
            <a:r>
              <a:rPr lang="fr-CH" altLang="en-US" dirty="0" smtClean="0"/>
              <a:t> and combat </a:t>
            </a:r>
            <a:r>
              <a:rPr lang="fr-CH" altLang="en-US" dirty="0" err="1" smtClean="0"/>
              <a:t>inequality</a:t>
            </a:r>
            <a:r>
              <a:rPr lang="fr-CH" altLang="en-US" dirty="0" smtClean="0"/>
              <a:t> and exclusion</a:t>
            </a: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None/>
            </a:pPr>
            <a:endParaRPr lang="fr-CH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5400000">
            <a:off x="5461620" y="-5461620"/>
            <a:ext cx="1268760" cy="1219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390144" y="357381"/>
            <a:ext cx="11582400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CH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C2  </a:t>
            </a:r>
            <a:r>
              <a:rPr lang="fr-CH" sz="3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ALMPs</a:t>
            </a:r>
            <a:r>
              <a:rPr lang="fr-CH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fr-CH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in BRICS</a:t>
            </a:r>
            <a:endParaRPr lang="en-GB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2295" y="1752688"/>
            <a:ext cx="11860249" cy="510531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eaLnBrk="1" hangingPunct="1"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fr-CH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All </a:t>
            </a:r>
            <a:r>
              <a:rPr lang="fr-CH" sz="2800" dirty="0">
                <a:solidFill>
                  <a:schemeClr val="tx1"/>
                </a:solidFill>
                <a:latin typeface="Calibri" panose="020F0502020204030204" pitchFamily="34" charset="0"/>
              </a:rPr>
              <a:t>the BRICS </a:t>
            </a:r>
            <a:r>
              <a:rPr lang="fr-CH" sz="28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implement</a:t>
            </a:r>
            <a:r>
              <a:rPr lang="fr-CH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fr-CH" sz="2800" dirty="0">
                <a:solidFill>
                  <a:schemeClr val="tx1"/>
                </a:solidFill>
                <a:latin typeface="Calibri" panose="020F0502020204030204" pitchFamily="34" charset="0"/>
              </a:rPr>
              <a:t>active labour </a:t>
            </a:r>
            <a:r>
              <a:rPr lang="fr-CH" sz="2800" dirty="0" err="1">
                <a:solidFill>
                  <a:schemeClr val="tx1"/>
                </a:solidFill>
                <a:latin typeface="Calibri" panose="020F0502020204030204" pitchFamily="34" charset="0"/>
              </a:rPr>
              <a:t>market</a:t>
            </a:r>
            <a:r>
              <a:rPr lang="fr-CH" sz="2800" dirty="0">
                <a:solidFill>
                  <a:schemeClr val="tx1"/>
                </a:solidFill>
                <a:latin typeface="Calibri" panose="020F0502020204030204" pitchFamily="34" charset="0"/>
              </a:rPr>
              <a:t> programmes </a:t>
            </a:r>
            <a:r>
              <a:rPr lang="fr-CH" sz="28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addressing</a:t>
            </a:r>
            <a:r>
              <a:rPr lang="fr-CH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 </a:t>
            </a:r>
            <a:r>
              <a:rPr lang="fr-CH" sz="2800" dirty="0" err="1">
                <a:solidFill>
                  <a:schemeClr val="tx1"/>
                </a:solidFill>
                <a:latin typeface="Calibri" panose="020F0502020204030204" pitchFamily="34" charset="0"/>
              </a:rPr>
              <a:t>women</a:t>
            </a:r>
            <a:r>
              <a:rPr lang="fr-CH" sz="2800" dirty="0">
                <a:solidFill>
                  <a:schemeClr val="tx1"/>
                </a:solidFill>
                <a:latin typeface="Calibri" panose="020F0502020204030204" pitchFamily="34" charset="0"/>
              </a:rPr>
              <a:t>, </a:t>
            </a:r>
            <a:r>
              <a:rPr lang="fr-CH" sz="28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youth</a:t>
            </a:r>
            <a:r>
              <a:rPr lang="fr-CH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, rural </a:t>
            </a:r>
            <a:r>
              <a:rPr lang="fr-CH" sz="28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poor</a:t>
            </a:r>
            <a:r>
              <a:rPr lang="fr-CH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and migrants</a:t>
            </a:r>
            <a:endParaRPr lang="fr-CH" sz="28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457200" indent="-457200" eaLnBrk="1" hangingPunct="1"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fr-CH" sz="28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Successful</a:t>
            </a:r>
            <a:r>
              <a:rPr lang="fr-CH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fr-CH" sz="28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examples</a:t>
            </a:r>
            <a:r>
              <a:rPr lang="fr-CH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:  public </a:t>
            </a:r>
            <a:r>
              <a:rPr lang="fr-CH" sz="28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employment</a:t>
            </a:r>
            <a:r>
              <a:rPr lang="fr-CH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fr-CH" sz="2800" dirty="0">
                <a:solidFill>
                  <a:schemeClr val="tx1"/>
                </a:solidFill>
                <a:latin typeface="Calibri" panose="020F0502020204030204" pitchFamily="34" charset="0"/>
              </a:rPr>
              <a:t>programmes </a:t>
            </a:r>
            <a:r>
              <a:rPr lang="fr-CH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(EPWP </a:t>
            </a:r>
            <a:r>
              <a:rPr lang="fr-CH" sz="2800" dirty="0">
                <a:solidFill>
                  <a:schemeClr val="tx1"/>
                </a:solidFill>
                <a:latin typeface="Calibri" panose="020F0502020204030204" pitchFamily="34" charset="0"/>
              </a:rPr>
              <a:t>in South </a:t>
            </a:r>
            <a:r>
              <a:rPr lang="fr-CH" sz="2800" dirty="0" err="1">
                <a:solidFill>
                  <a:schemeClr val="tx1"/>
                </a:solidFill>
                <a:latin typeface="Calibri" panose="020F0502020204030204" pitchFamily="34" charset="0"/>
              </a:rPr>
              <a:t>Africa</a:t>
            </a:r>
            <a:r>
              <a:rPr lang="fr-CH" sz="2800" dirty="0">
                <a:solidFill>
                  <a:schemeClr val="tx1"/>
                </a:solidFill>
                <a:latin typeface="Calibri" panose="020F0502020204030204" pitchFamily="34" charset="0"/>
              </a:rPr>
              <a:t>, NREGA in </a:t>
            </a:r>
            <a:r>
              <a:rPr lang="fr-CH" sz="2800" dirty="0" err="1">
                <a:solidFill>
                  <a:schemeClr val="tx1"/>
                </a:solidFill>
                <a:latin typeface="Calibri" panose="020F0502020204030204" pitchFamily="34" charset="0"/>
              </a:rPr>
              <a:t>India</a:t>
            </a:r>
            <a:r>
              <a:rPr lang="fr-CH" sz="2800" dirty="0">
                <a:solidFill>
                  <a:schemeClr val="tx1"/>
                </a:solidFill>
                <a:latin typeface="Calibri" panose="020F0502020204030204" pitchFamily="34" charset="0"/>
              </a:rPr>
              <a:t>); labour </a:t>
            </a:r>
            <a:r>
              <a:rPr lang="fr-CH" sz="2800" dirty="0" err="1">
                <a:solidFill>
                  <a:schemeClr val="tx1"/>
                </a:solidFill>
                <a:latin typeface="Calibri" panose="020F0502020204030204" pitchFamily="34" charset="0"/>
              </a:rPr>
              <a:t>market</a:t>
            </a:r>
            <a:r>
              <a:rPr lang="fr-CH" sz="2800" dirty="0">
                <a:solidFill>
                  <a:schemeClr val="tx1"/>
                </a:solidFill>
                <a:latin typeface="Calibri" panose="020F0502020204030204" pitchFamily="34" charset="0"/>
              </a:rPr>
              <a:t> training (</a:t>
            </a:r>
            <a:r>
              <a:rPr lang="fr-CH" sz="2800" dirty="0" err="1">
                <a:solidFill>
                  <a:schemeClr val="tx1"/>
                </a:solidFill>
                <a:latin typeface="Calibri" panose="020F0502020204030204" pitchFamily="34" charset="0"/>
              </a:rPr>
              <a:t>Brazil’s</a:t>
            </a:r>
            <a:r>
              <a:rPr lang="fr-CH" sz="2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GB" sz="2800" dirty="0" err="1">
                <a:solidFill>
                  <a:schemeClr val="tx1"/>
                </a:solidFill>
                <a:latin typeface="Calibri" panose="020F0502020204030204" pitchFamily="34" charset="0"/>
              </a:rPr>
              <a:t>Estação</a:t>
            </a: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GB" sz="2800" dirty="0" err="1">
                <a:solidFill>
                  <a:schemeClr val="tx1"/>
                </a:solidFill>
                <a:latin typeface="Calibri" panose="020F0502020204030204" pitchFamily="34" charset="0"/>
              </a:rPr>
              <a:t>Juventude</a:t>
            </a: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</a:rPr>
              <a:t>) </a:t>
            </a:r>
            <a:r>
              <a:rPr lang="fr-CH" sz="2800" dirty="0">
                <a:solidFill>
                  <a:schemeClr val="tx1"/>
                </a:solidFill>
                <a:latin typeface="Calibri" panose="020F0502020204030204" pitchFamily="34" charset="0"/>
              </a:rPr>
              <a:t>; self-</a:t>
            </a:r>
            <a:r>
              <a:rPr lang="fr-CH" sz="2800" dirty="0" err="1">
                <a:solidFill>
                  <a:schemeClr val="tx1"/>
                </a:solidFill>
                <a:latin typeface="Calibri" panose="020F0502020204030204" pitchFamily="34" charset="0"/>
              </a:rPr>
              <a:t>employment</a:t>
            </a:r>
            <a:r>
              <a:rPr lang="fr-CH" sz="2800" dirty="0">
                <a:solidFill>
                  <a:schemeClr val="tx1"/>
                </a:solidFill>
                <a:latin typeface="Calibri" panose="020F0502020204030204" pitchFamily="34" charset="0"/>
              </a:rPr>
              <a:t> support and </a:t>
            </a:r>
            <a:r>
              <a:rPr lang="fr-CH" sz="2800" dirty="0" err="1">
                <a:solidFill>
                  <a:schemeClr val="tx1"/>
                </a:solidFill>
                <a:latin typeface="Calibri" panose="020F0502020204030204" pitchFamily="34" charset="0"/>
              </a:rPr>
              <a:t>entrepreneurship</a:t>
            </a:r>
            <a:r>
              <a:rPr lang="fr-CH" sz="2800" dirty="0">
                <a:solidFill>
                  <a:schemeClr val="tx1"/>
                </a:solidFill>
                <a:latin typeface="Calibri" panose="020F0502020204030204" pitchFamily="34" charset="0"/>
              </a:rPr>
              <a:t> (PROGER in </a:t>
            </a:r>
            <a:r>
              <a:rPr lang="fr-CH" sz="2800" dirty="0" err="1">
                <a:solidFill>
                  <a:schemeClr val="tx1"/>
                </a:solidFill>
                <a:latin typeface="Calibri" panose="020F0502020204030204" pitchFamily="34" charset="0"/>
              </a:rPr>
              <a:t>Brazil</a:t>
            </a:r>
            <a:r>
              <a:rPr lang="fr-CH" sz="2800" dirty="0">
                <a:solidFill>
                  <a:schemeClr val="tx1"/>
                </a:solidFill>
                <a:latin typeface="Calibri" panose="020F0502020204030204" pitchFamily="34" charset="0"/>
              </a:rPr>
              <a:t>, </a:t>
            </a:r>
            <a:r>
              <a:rPr lang="fr-CH" sz="2800" dirty="0" err="1">
                <a:solidFill>
                  <a:schemeClr val="tx1"/>
                </a:solidFill>
                <a:latin typeface="Calibri" panose="020F0502020204030204" pitchFamily="34" charset="0"/>
              </a:rPr>
              <a:t>Russia’s</a:t>
            </a:r>
            <a:r>
              <a:rPr lang="fr-CH" sz="2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fr-CH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TVET program</a:t>
            </a:r>
            <a:r>
              <a:rPr lang="fr-CH" sz="2800" dirty="0">
                <a:solidFill>
                  <a:schemeClr val="tx1"/>
                </a:solidFill>
                <a:latin typeface="Calibri" panose="020F0502020204030204" pitchFamily="34" charset="0"/>
              </a:rPr>
              <a:t>); and  </a:t>
            </a:r>
            <a:r>
              <a:rPr lang="fr-CH" sz="28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youth</a:t>
            </a:r>
            <a:r>
              <a:rPr lang="fr-CH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fr-CH" sz="28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employment</a:t>
            </a:r>
            <a:r>
              <a:rPr lang="fr-CH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fr-CH" sz="2800" dirty="0">
                <a:solidFill>
                  <a:schemeClr val="tx1"/>
                </a:solidFill>
                <a:latin typeface="Calibri" panose="020F0502020204030204" pitchFamily="34" charset="0"/>
              </a:rPr>
              <a:t>subsidies </a:t>
            </a:r>
            <a:r>
              <a:rPr lang="fr-CH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(China, South </a:t>
            </a:r>
            <a:r>
              <a:rPr lang="fr-CH" sz="28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Africa</a:t>
            </a:r>
            <a:r>
              <a:rPr lang="fr-CH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</a:p>
          <a:p>
            <a:pPr marL="457200" indent="-457200" eaLnBrk="1" hangingPunct="1"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GB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Evidence that well-designed </a:t>
            </a: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</a:rPr>
              <a:t>targeted interventions enable </a:t>
            </a:r>
            <a:r>
              <a:rPr lang="en-GB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target groups </a:t>
            </a: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</a:rPr>
              <a:t>to gain </a:t>
            </a:r>
            <a:r>
              <a:rPr lang="en-GB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foothold </a:t>
            </a: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</a:rPr>
              <a:t>in the labour </a:t>
            </a:r>
            <a:r>
              <a:rPr lang="en-GB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market: more impact assessment needed including the </a:t>
            </a:r>
            <a:r>
              <a:rPr lang="en-GB" sz="2800" dirty="0" err="1">
                <a:solidFill>
                  <a:schemeClr val="tx1"/>
                </a:solidFill>
                <a:latin typeface="Calibri" panose="020F0502020204030204" pitchFamily="34" charset="0"/>
              </a:rPr>
              <a:t>spillovers</a:t>
            </a: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</a:rPr>
              <a:t> for the local economy</a:t>
            </a:r>
          </a:p>
          <a:p>
            <a:pPr marL="457200" indent="-457200" eaLnBrk="1" hangingPunct="1"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GB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esign, implementation and monitoring matter .</a:t>
            </a:r>
            <a:endParaRPr lang="fr-CH" sz="28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457200" indent="-457200" eaLnBrk="1" hangingPunct="1"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endParaRPr lang="en-GB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86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5400000">
            <a:off x="5461620" y="-5461620"/>
            <a:ext cx="1268760" cy="1219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451104" y="446544"/>
            <a:ext cx="11740896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D1 Strengthening </a:t>
            </a: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Public Employment Services</a:t>
            </a:r>
            <a:endParaRPr lang="en-GB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8968" y="1385403"/>
            <a:ext cx="10959325" cy="547259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 dirty="0" smtClean="0"/>
              <a:t>BRICS </a:t>
            </a:r>
            <a:r>
              <a:rPr lang="en-GB" sz="3200" dirty="0"/>
              <a:t>have graduated from basic to intermediate level </a:t>
            </a:r>
            <a:r>
              <a:rPr lang="en-GB" sz="3200" dirty="0" smtClean="0"/>
              <a:t>of PES </a:t>
            </a:r>
            <a:r>
              <a:rPr lang="en-GB" sz="3200" dirty="0"/>
              <a:t>service </a:t>
            </a:r>
            <a:r>
              <a:rPr lang="en-GB" sz="3200" dirty="0" smtClean="0"/>
              <a:t>provision but </a:t>
            </a:r>
            <a:r>
              <a:rPr lang="fr-CH" sz="3200" dirty="0" err="1" smtClean="0"/>
              <a:t>differentiation</a:t>
            </a:r>
            <a:r>
              <a:rPr lang="fr-CH" sz="3200" dirty="0" smtClean="0"/>
              <a:t> of services </a:t>
            </a:r>
            <a:r>
              <a:rPr lang="fr-CH" sz="3200" dirty="0" err="1" smtClean="0"/>
              <a:t>remains</a:t>
            </a:r>
            <a:r>
              <a:rPr lang="fr-CH" sz="3200" dirty="0" smtClean="0"/>
              <a:t> </a:t>
            </a:r>
            <a:r>
              <a:rPr lang="fr-CH" sz="3200" dirty="0" err="1" smtClean="0"/>
              <a:t>low</a:t>
            </a:r>
            <a:r>
              <a:rPr lang="fr-CH" sz="3200" dirty="0" smtClean="0"/>
              <a:t> and </a:t>
            </a:r>
            <a:r>
              <a:rPr lang="fr-CH" sz="3200" dirty="0" err="1" smtClean="0"/>
              <a:t>individualised</a:t>
            </a:r>
            <a:r>
              <a:rPr lang="fr-CH" sz="3200" dirty="0" smtClean="0"/>
              <a:t> services are rare.</a:t>
            </a:r>
          </a:p>
          <a:p>
            <a:r>
              <a:rPr lang="fr-CH" sz="32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3200" dirty="0" smtClean="0"/>
              <a:t>The </a:t>
            </a:r>
            <a:r>
              <a:rPr lang="fr-CH" sz="3200" dirty="0" err="1" smtClean="0"/>
              <a:t>market</a:t>
            </a:r>
            <a:r>
              <a:rPr lang="fr-CH" sz="3200" dirty="0" smtClean="0"/>
              <a:t> </a:t>
            </a:r>
            <a:r>
              <a:rPr lang="fr-CH" sz="3200" dirty="0" err="1" smtClean="0"/>
              <a:t>penetration</a:t>
            </a:r>
            <a:r>
              <a:rPr lang="fr-CH" sz="3200" dirty="0" smtClean="0"/>
              <a:t> rates </a:t>
            </a:r>
            <a:r>
              <a:rPr lang="fr-CH" sz="3200" dirty="0" err="1" smtClean="0"/>
              <a:t>remain</a:t>
            </a:r>
            <a:r>
              <a:rPr lang="fr-CH" sz="3200" dirty="0" smtClean="0"/>
              <a:t> </a:t>
            </a:r>
            <a:r>
              <a:rPr lang="fr-CH" sz="3200" dirty="0" err="1" smtClean="0"/>
              <a:t>very</a:t>
            </a:r>
            <a:r>
              <a:rPr lang="fr-CH" sz="3200" dirty="0" smtClean="0"/>
              <a:t> </a:t>
            </a:r>
            <a:r>
              <a:rPr lang="fr-CH" sz="3200" dirty="0" err="1" smtClean="0"/>
              <a:t>low</a:t>
            </a:r>
            <a:endParaRPr lang="fr-CH" sz="3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sz="3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3200" dirty="0" smtClean="0"/>
              <a:t>In all countries, the use of e-services has been </a:t>
            </a:r>
            <a:r>
              <a:rPr lang="fr-CH" sz="3200" dirty="0" err="1" smtClean="0"/>
              <a:t>adopted</a:t>
            </a:r>
            <a:endParaRPr lang="fr-CH" sz="3200" dirty="0" smtClean="0"/>
          </a:p>
          <a:p>
            <a:endParaRPr lang="fr-CH" sz="32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sz="3200" dirty="0" err="1" smtClean="0"/>
              <a:t>Only</a:t>
            </a:r>
            <a:r>
              <a:rPr lang="fr-CH" sz="3200" dirty="0" smtClean="0"/>
              <a:t> </a:t>
            </a:r>
            <a:r>
              <a:rPr lang="fr-CH" sz="3200" dirty="0" err="1" smtClean="0"/>
              <a:t>Brazil</a:t>
            </a:r>
            <a:r>
              <a:rPr lang="fr-CH" sz="3200" dirty="0" smtClean="0"/>
              <a:t> and </a:t>
            </a:r>
            <a:r>
              <a:rPr lang="fr-CH" sz="3200" dirty="0" err="1" smtClean="0"/>
              <a:t>India</a:t>
            </a:r>
            <a:r>
              <a:rPr lang="fr-CH" sz="3200" dirty="0" smtClean="0"/>
              <a:t> have </a:t>
            </a:r>
            <a:r>
              <a:rPr lang="fr-CH" sz="3200" dirty="0" err="1" smtClean="0"/>
              <a:t>ratified</a:t>
            </a:r>
            <a:r>
              <a:rPr lang="fr-CH" sz="3200" dirty="0" smtClean="0"/>
              <a:t> the </a:t>
            </a:r>
            <a:r>
              <a:rPr lang="fr-CH" sz="3200" dirty="0" err="1" smtClean="0"/>
              <a:t>Employment</a:t>
            </a:r>
            <a:r>
              <a:rPr lang="fr-CH" sz="3200" dirty="0" smtClean="0"/>
              <a:t> Services Convention, 1988 (No.88).</a:t>
            </a:r>
            <a:endParaRPr lang="en-GB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46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5400000">
            <a:off x="5376068" y="-5376068"/>
            <a:ext cx="1439863" cy="121920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-2" y="442934"/>
            <a:ext cx="11033762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D2. Public </a:t>
            </a:r>
            <a:r>
              <a:rPr lang="en-US" sz="3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Employment </a:t>
            </a:r>
            <a:r>
              <a:rPr lang="en-U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Services –current challenges</a:t>
            </a:r>
            <a:endParaRPr lang="en-GB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1024130" y="2031503"/>
            <a:ext cx="10009631" cy="337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CA" altLang="en-US" dirty="0" smtClean="0"/>
              <a:t>the </a:t>
            </a:r>
            <a:r>
              <a:rPr lang="en-CA" altLang="en-US" dirty="0" smtClean="0"/>
              <a:t>capacity for the provision of a full range of services and outreach to vulnerable groups</a:t>
            </a:r>
            <a:endParaRPr lang="en-CA" altLang="en-US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CA" altLang="en-US" dirty="0" smtClean="0"/>
              <a:t>ensuring policy coherence, coordination and service integration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CA" altLang="en-US" dirty="0" smtClean="0"/>
              <a:t>Finding </a:t>
            </a:r>
            <a:r>
              <a:rPr lang="en-CA" altLang="en-US" dirty="0" smtClean="0"/>
              <a:t>sustainable means of financing PES and ALMPs</a:t>
            </a:r>
            <a:endParaRPr lang="en-CA" altLang="en-US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CA" altLang="en-US" dirty="0" smtClean="0"/>
              <a:t>Promoting </a:t>
            </a:r>
            <a:r>
              <a:rPr lang="en-CA" altLang="en-US" dirty="0" smtClean="0"/>
              <a:t>partnerships and ensure decent work through progressive regulation of private employment agencies</a:t>
            </a: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91439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5400000">
            <a:off x="5376068" y="-5376068"/>
            <a:ext cx="1439863" cy="121920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07264" y="442934"/>
            <a:ext cx="11301983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CH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D3  Policy </a:t>
            </a:r>
            <a:r>
              <a:rPr lang="fr-CH" sz="3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coherence</a:t>
            </a:r>
            <a:r>
              <a:rPr lang="fr-CH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, </a:t>
            </a:r>
            <a:r>
              <a:rPr lang="fr-CH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coordination and service </a:t>
            </a:r>
            <a:r>
              <a:rPr lang="fr-CH" sz="3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integration</a:t>
            </a:r>
            <a:endParaRPr lang="en-GB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368968" y="1439863"/>
            <a:ext cx="11823033" cy="435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fr-CH" sz="2400" dirty="0" smtClean="0"/>
          </a:p>
          <a:p>
            <a:r>
              <a:rPr lang="fr-CH" sz="3200" dirty="0" smtClean="0"/>
              <a:t>PES </a:t>
            </a:r>
            <a:r>
              <a:rPr lang="fr-CH" sz="3200" dirty="0"/>
              <a:t>and </a:t>
            </a:r>
            <a:r>
              <a:rPr lang="fr-CH" sz="3200" dirty="0" err="1"/>
              <a:t>ALMPs</a:t>
            </a:r>
            <a:r>
              <a:rPr lang="fr-CH" sz="3200" dirty="0"/>
              <a:t> are part </a:t>
            </a:r>
            <a:r>
              <a:rPr lang="fr-CH" sz="3200" dirty="0" smtClean="0"/>
              <a:t>of a </a:t>
            </a:r>
            <a:r>
              <a:rPr lang="fr-CH" sz="3200" dirty="0" err="1" smtClean="0"/>
              <a:t>comprehensive</a:t>
            </a:r>
            <a:r>
              <a:rPr lang="fr-CH" sz="3200" dirty="0" smtClean="0"/>
              <a:t> </a:t>
            </a:r>
            <a:r>
              <a:rPr lang="fr-CH" sz="3200" dirty="0" err="1"/>
              <a:t>employment</a:t>
            </a:r>
            <a:r>
              <a:rPr lang="fr-CH" sz="3200" dirty="0"/>
              <a:t> </a:t>
            </a:r>
            <a:r>
              <a:rPr lang="fr-CH" sz="3200" dirty="0" err="1"/>
              <a:t>policy</a:t>
            </a:r>
            <a:r>
              <a:rPr lang="fr-CH" sz="3200" dirty="0"/>
              <a:t> </a:t>
            </a:r>
            <a:r>
              <a:rPr lang="fr-CH" sz="3200" dirty="0" err="1"/>
              <a:t>framework</a:t>
            </a:r>
            <a:r>
              <a:rPr lang="fr-CH" sz="3200" dirty="0"/>
              <a:t> and must </a:t>
            </a:r>
            <a:r>
              <a:rPr lang="fr-CH" sz="3200" dirty="0" err="1" smtClean="0"/>
              <a:t>operate</a:t>
            </a:r>
            <a:r>
              <a:rPr lang="fr-CH" sz="3200" dirty="0" smtClean="0"/>
              <a:t> in </a:t>
            </a:r>
            <a:r>
              <a:rPr lang="fr-CH" sz="3200" dirty="0" err="1" smtClean="0"/>
              <a:t>synergy</a:t>
            </a:r>
            <a:r>
              <a:rPr lang="fr-CH" sz="3200" dirty="0" smtClean="0"/>
              <a:t> </a:t>
            </a:r>
            <a:r>
              <a:rPr lang="fr-CH" sz="3200" dirty="0" err="1" smtClean="0"/>
              <a:t>with</a:t>
            </a:r>
            <a:r>
              <a:rPr lang="fr-CH" sz="3200" dirty="0" smtClean="0"/>
              <a:t> </a:t>
            </a:r>
            <a:r>
              <a:rPr lang="fr-CH" sz="3200" dirty="0" err="1" smtClean="0"/>
              <a:t>broader</a:t>
            </a:r>
            <a:r>
              <a:rPr lang="fr-CH" sz="3200" dirty="0" smtClean="0"/>
              <a:t> </a:t>
            </a:r>
            <a:r>
              <a:rPr lang="fr-CH" sz="3200" dirty="0" err="1"/>
              <a:t>macroeconomic</a:t>
            </a:r>
            <a:r>
              <a:rPr lang="fr-CH" sz="3200" dirty="0"/>
              <a:t> and </a:t>
            </a:r>
            <a:r>
              <a:rPr lang="fr-CH" sz="3200" dirty="0" err="1"/>
              <a:t>sectoral</a:t>
            </a:r>
            <a:r>
              <a:rPr lang="fr-CH" sz="3200" dirty="0"/>
              <a:t> </a:t>
            </a:r>
            <a:r>
              <a:rPr lang="fr-CH" sz="3200" dirty="0" err="1" smtClean="0"/>
              <a:t>policies</a:t>
            </a:r>
            <a:r>
              <a:rPr lang="fr-CH" sz="3200" dirty="0" smtClean="0"/>
              <a:t>;</a:t>
            </a:r>
          </a:p>
          <a:p>
            <a:r>
              <a:rPr lang="fr-CH" sz="3200" dirty="0" smtClean="0"/>
              <a:t>China </a:t>
            </a:r>
            <a:r>
              <a:rPr lang="fr-CH" sz="3200" dirty="0"/>
              <a:t>has </a:t>
            </a:r>
            <a:r>
              <a:rPr lang="fr-CH" sz="3200" dirty="0" smtClean="0"/>
              <a:t>a </a:t>
            </a:r>
            <a:r>
              <a:rPr lang="fr-CH" sz="3200" dirty="0" err="1" smtClean="0"/>
              <a:t>highly</a:t>
            </a:r>
            <a:r>
              <a:rPr lang="fr-CH" sz="3200" dirty="0" smtClean="0"/>
              <a:t> </a:t>
            </a:r>
            <a:r>
              <a:rPr lang="fr-CH" sz="3200" dirty="0" err="1" smtClean="0"/>
              <a:t>coordinated</a:t>
            </a:r>
            <a:r>
              <a:rPr lang="fr-CH" sz="3200" dirty="0" smtClean="0"/>
              <a:t> system, </a:t>
            </a:r>
            <a:r>
              <a:rPr lang="en-GB" sz="3200" dirty="0"/>
              <a:t>i</a:t>
            </a:r>
            <a:r>
              <a:rPr lang="en-GB" sz="3200" dirty="0" smtClean="0"/>
              <a:t>n other countries </a:t>
            </a:r>
            <a:r>
              <a:rPr lang="en-GB" sz="3200" dirty="0"/>
              <a:t>more deliberate efforts are required to strengthen policy coherence at macro, </a:t>
            </a:r>
            <a:r>
              <a:rPr lang="en-GB" sz="3200" dirty="0" err="1"/>
              <a:t>sectoral</a:t>
            </a:r>
            <a:r>
              <a:rPr lang="en-GB" sz="3200" dirty="0"/>
              <a:t> and labour market </a:t>
            </a:r>
            <a:r>
              <a:rPr lang="en-GB" sz="3200" dirty="0" smtClean="0"/>
              <a:t>levels.</a:t>
            </a:r>
            <a:endParaRPr lang="en-GB" sz="3200" dirty="0"/>
          </a:p>
          <a:p>
            <a:r>
              <a:rPr lang="fr-CH" sz="3200" dirty="0" smtClean="0"/>
              <a:t>Coordination </a:t>
            </a:r>
            <a:r>
              <a:rPr lang="fr-CH" sz="3200" dirty="0"/>
              <a:t>and </a:t>
            </a:r>
            <a:r>
              <a:rPr lang="fr-CH" sz="3200" dirty="0" err="1"/>
              <a:t>integration</a:t>
            </a:r>
            <a:r>
              <a:rPr lang="fr-CH" sz="3200" dirty="0"/>
              <a:t> </a:t>
            </a:r>
            <a:r>
              <a:rPr lang="fr-CH" sz="3200" dirty="0" smtClean="0"/>
              <a:t>are </a:t>
            </a:r>
            <a:r>
              <a:rPr lang="fr-CH" sz="3200" dirty="0" err="1" smtClean="0"/>
              <a:t>also</a:t>
            </a:r>
            <a:r>
              <a:rPr lang="fr-CH" sz="3200" dirty="0" smtClean="0"/>
              <a:t> </a:t>
            </a:r>
            <a:r>
              <a:rPr lang="fr-CH" sz="3200" dirty="0" err="1" smtClean="0"/>
              <a:t>needed</a:t>
            </a:r>
            <a:r>
              <a:rPr lang="fr-CH" sz="3200" dirty="0" smtClean="0"/>
              <a:t> to </a:t>
            </a:r>
            <a:r>
              <a:rPr lang="fr-CH" sz="3200" dirty="0" err="1" smtClean="0"/>
              <a:t>avoid</a:t>
            </a:r>
            <a:r>
              <a:rPr lang="fr-CH" sz="3200" dirty="0" smtClean="0"/>
              <a:t> fragmentation and duplication of service provision. </a:t>
            </a:r>
            <a:endParaRPr lang="fr-CH" sz="3200" dirty="0"/>
          </a:p>
        </p:txBody>
      </p:sp>
    </p:spTree>
    <p:extLst>
      <p:ext uri="{BB962C8B-B14F-4D97-AF65-F5344CB8AC3E}">
        <p14:creationId xmlns:p14="http://schemas.microsoft.com/office/powerpoint/2010/main" val="145116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5400000">
            <a:off x="5468112" y="-5468112"/>
            <a:ext cx="1255774" cy="121920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341376" y="322797"/>
            <a:ext cx="11301983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CH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D4  </a:t>
            </a:r>
            <a:r>
              <a:rPr lang="fr-CH" sz="3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Sustainable</a:t>
            </a:r>
            <a:r>
              <a:rPr lang="fr-CH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fr-CH" sz="3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funding</a:t>
            </a:r>
            <a:endParaRPr lang="en-GB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585216" y="1342329"/>
            <a:ext cx="10399775" cy="243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CH" sz="3200" dirty="0" smtClean="0"/>
              <a:t>A </a:t>
            </a:r>
            <a:r>
              <a:rPr lang="fr-CH" sz="3200" dirty="0" err="1"/>
              <a:t>sustainable</a:t>
            </a:r>
            <a:r>
              <a:rPr lang="fr-CH" sz="3200" dirty="0"/>
              <a:t> </a:t>
            </a:r>
            <a:r>
              <a:rPr lang="fr-CH" sz="3200" dirty="0" err="1"/>
              <a:t>financing</a:t>
            </a:r>
            <a:r>
              <a:rPr lang="fr-CH" sz="3200" dirty="0"/>
              <a:t> system </a:t>
            </a:r>
            <a:r>
              <a:rPr lang="fr-CH" sz="3200" dirty="0" err="1"/>
              <a:t>is</a:t>
            </a:r>
            <a:r>
              <a:rPr lang="fr-CH" sz="3200" dirty="0"/>
              <a:t> vital for PES </a:t>
            </a:r>
            <a:r>
              <a:rPr lang="fr-CH" sz="3200" dirty="0" smtClean="0"/>
              <a:t>(and </a:t>
            </a:r>
            <a:r>
              <a:rPr lang="fr-CH" sz="3200" dirty="0" err="1" smtClean="0"/>
              <a:t>ALMPs</a:t>
            </a:r>
            <a:r>
              <a:rPr lang="fr-CH" sz="3200" dirty="0" smtClean="0"/>
              <a:t>) to </a:t>
            </a:r>
            <a:r>
              <a:rPr lang="fr-CH" sz="3200" dirty="0" err="1"/>
              <a:t>be</a:t>
            </a:r>
            <a:r>
              <a:rPr lang="fr-CH" sz="3200" dirty="0"/>
              <a:t> effective.</a:t>
            </a:r>
          </a:p>
          <a:p>
            <a:r>
              <a:rPr lang="fr-CH" sz="3200" dirty="0" err="1" smtClean="0"/>
              <a:t>Experience</a:t>
            </a:r>
            <a:r>
              <a:rPr lang="fr-CH" sz="3200" dirty="0" smtClean="0"/>
              <a:t> </a:t>
            </a:r>
            <a:r>
              <a:rPr lang="fr-CH" sz="3200" dirty="0"/>
              <a:t>in BRICS </a:t>
            </a:r>
            <a:r>
              <a:rPr lang="fr-CH" sz="3200" dirty="0" err="1"/>
              <a:t>vary</a:t>
            </a:r>
            <a:r>
              <a:rPr lang="fr-CH" sz="3200" dirty="0"/>
              <a:t> </a:t>
            </a:r>
            <a:r>
              <a:rPr lang="fr-CH" sz="3200" dirty="0" err="1"/>
              <a:t>from</a:t>
            </a:r>
            <a:r>
              <a:rPr lang="fr-CH" sz="3200" dirty="0"/>
              <a:t> </a:t>
            </a:r>
            <a:r>
              <a:rPr lang="fr-CH" sz="3200" dirty="0" smtClean="0"/>
              <a:t>state </a:t>
            </a:r>
            <a:r>
              <a:rPr lang="fr-CH" sz="3200" dirty="0" err="1"/>
              <a:t>funding</a:t>
            </a:r>
            <a:r>
              <a:rPr lang="fr-CH" sz="3200" dirty="0"/>
              <a:t> at the central </a:t>
            </a:r>
            <a:r>
              <a:rPr lang="fr-CH" sz="3200" dirty="0" err="1"/>
              <a:t>level</a:t>
            </a:r>
            <a:r>
              <a:rPr lang="fr-CH" sz="3200" dirty="0"/>
              <a:t> in South </a:t>
            </a:r>
            <a:r>
              <a:rPr lang="fr-CH" sz="3200" dirty="0" err="1"/>
              <a:t>Africa</a:t>
            </a:r>
            <a:r>
              <a:rPr lang="fr-CH" sz="3200" dirty="0"/>
              <a:t> to local </a:t>
            </a:r>
            <a:r>
              <a:rPr lang="fr-CH" sz="3200" dirty="0" err="1"/>
              <a:t>funding</a:t>
            </a:r>
            <a:r>
              <a:rPr lang="fr-CH" sz="3200" dirty="0"/>
              <a:t> in </a:t>
            </a:r>
            <a:r>
              <a:rPr lang="fr-CH" sz="3200" dirty="0" err="1"/>
              <a:t>India</a:t>
            </a:r>
            <a:r>
              <a:rPr lang="fr-CH" sz="3200" dirty="0"/>
              <a:t> </a:t>
            </a:r>
            <a:r>
              <a:rPr lang="fr-CH" sz="3200" dirty="0" smtClean="0"/>
              <a:t>to </a:t>
            </a:r>
            <a:r>
              <a:rPr lang="fr-CH" sz="3200" dirty="0"/>
              <a:t>multiple </a:t>
            </a:r>
            <a:r>
              <a:rPr lang="fr-CH" sz="3200" dirty="0" err="1"/>
              <a:t>funding</a:t>
            </a:r>
            <a:r>
              <a:rPr lang="fr-CH" sz="3200" dirty="0"/>
              <a:t> in </a:t>
            </a:r>
            <a:r>
              <a:rPr lang="fr-CH" sz="3200" dirty="0" err="1"/>
              <a:t>China,Brazil</a:t>
            </a:r>
            <a:r>
              <a:rPr lang="fr-CH" sz="3200" dirty="0"/>
              <a:t> and </a:t>
            </a:r>
            <a:r>
              <a:rPr lang="fr-CH" sz="3200" dirty="0" err="1" smtClean="0"/>
              <a:t>Russia</a:t>
            </a:r>
            <a:endParaRPr lang="fr-CH" sz="3200" dirty="0"/>
          </a:p>
        </p:txBody>
      </p:sp>
    </p:spTree>
    <p:extLst>
      <p:ext uri="{BB962C8B-B14F-4D97-AF65-F5344CB8AC3E}">
        <p14:creationId xmlns:p14="http://schemas.microsoft.com/office/powerpoint/2010/main" val="215871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5400000">
            <a:off x="5468112" y="-5468112"/>
            <a:ext cx="1255774" cy="121920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341376" y="322798"/>
            <a:ext cx="11301983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CH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D5  Public-</a:t>
            </a:r>
            <a:r>
              <a:rPr lang="fr-CH" sz="3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P</a:t>
            </a:r>
            <a:r>
              <a:rPr lang="fr-CH" sz="3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rivate</a:t>
            </a:r>
            <a:r>
              <a:rPr lang="fr-CH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fr-CH" sz="3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Partnerships</a:t>
            </a:r>
            <a:endParaRPr lang="en-GB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617301" y="1578573"/>
            <a:ext cx="11335213" cy="4871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CH" dirty="0" err="1" smtClean="0"/>
              <a:t>Partnerships</a:t>
            </a:r>
            <a:r>
              <a:rPr lang="fr-CH" dirty="0" smtClean="0"/>
              <a:t> </a:t>
            </a:r>
            <a:r>
              <a:rPr lang="fr-CH" dirty="0" err="1" smtClean="0"/>
              <a:t>can</a:t>
            </a:r>
            <a:r>
              <a:rPr lang="fr-CH" dirty="0" smtClean="0"/>
              <a:t> </a:t>
            </a:r>
            <a:r>
              <a:rPr lang="fr-CH" dirty="0" err="1" smtClean="0"/>
              <a:t>be</a:t>
            </a:r>
            <a:r>
              <a:rPr lang="fr-CH" dirty="0" smtClean="0"/>
              <a:t> </a:t>
            </a:r>
            <a:r>
              <a:rPr lang="fr-CH" dirty="0" err="1" smtClean="0"/>
              <a:t>necessary</a:t>
            </a:r>
            <a:r>
              <a:rPr lang="fr-CH" dirty="0" smtClean="0"/>
              <a:t> in </a:t>
            </a:r>
            <a:r>
              <a:rPr lang="fr-CH" dirty="0" err="1" smtClean="0"/>
              <a:t>order</a:t>
            </a:r>
            <a:r>
              <a:rPr lang="fr-CH" dirty="0" smtClean="0"/>
              <a:t> to </a:t>
            </a:r>
            <a:r>
              <a:rPr lang="fr-CH" dirty="0" err="1"/>
              <a:t>expand</a:t>
            </a:r>
            <a:r>
              <a:rPr lang="fr-CH" dirty="0"/>
              <a:t> the </a:t>
            </a:r>
            <a:r>
              <a:rPr lang="fr-CH" dirty="0" err="1" smtClean="0"/>
              <a:t>outreach</a:t>
            </a:r>
            <a:r>
              <a:rPr lang="fr-CH" dirty="0" smtClean="0"/>
              <a:t> </a:t>
            </a:r>
            <a:r>
              <a:rPr lang="fr-CH" dirty="0"/>
              <a:t>of </a:t>
            </a:r>
            <a:r>
              <a:rPr lang="fr-CH" dirty="0" err="1"/>
              <a:t>employment</a:t>
            </a:r>
            <a:r>
              <a:rPr lang="fr-CH" dirty="0"/>
              <a:t> </a:t>
            </a:r>
            <a:r>
              <a:rPr lang="fr-CH" dirty="0" smtClean="0"/>
              <a:t>services</a:t>
            </a:r>
            <a:endParaRPr lang="fr-CH" dirty="0"/>
          </a:p>
          <a:p>
            <a:r>
              <a:rPr lang="fr-CH" dirty="0"/>
              <a:t>All BRICS </a:t>
            </a:r>
            <a:r>
              <a:rPr lang="fr-CH" dirty="0" err="1" smtClean="0"/>
              <a:t>cooperate</a:t>
            </a:r>
            <a:r>
              <a:rPr lang="fr-CH" dirty="0" smtClean="0"/>
              <a:t> </a:t>
            </a:r>
            <a:r>
              <a:rPr lang="fr-CH" dirty="0"/>
              <a:t>to </a:t>
            </a:r>
            <a:r>
              <a:rPr lang="fr-CH" dirty="0" err="1"/>
              <a:t>different</a:t>
            </a:r>
            <a:r>
              <a:rPr lang="fr-CH" dirty="0"/>
              <a:t> </a:t>
            </a:r>
            <a:r>
              <a:rPr lang="fr-CH" dirty="0" err="1" smtClean="0"/>
              <a:t>extent</a:t>
            </a:r>
            <a:r>
              <a:rPr lang="fr-CH" dirty="0" smtClean="0"/>
              <a:t>, </a:t>
            </a:r>
            <a:r>
              <a:rPr lang="fr-CH" dirty="0" err="1"/>
              <a:t>with</a:t>
            </a:r>
            <a:r>
              <a:rPr lang="fr-CH" dirty="0"/>
              <a:t> </a:t>
            </a:r>
            <a:r>
              <a:rPr lang="fr-CH" dirty="0" err="1"/>
              <a:t>private</a:t>
            </a:r>
            <a:r>
              <a:rPr lang="fr-CH" dirty="0"/>
              <a:t> and non profit providers at national and local </a:t>
            </a:r>
            <a:r>
              <a:rPr lang="fr-CH" dirty="0" err="1"/>
              <a:t>levels</a:t>
            </a:r>
            <a:r>
              <a:rPr lang="fr-CH" dirty="0"/>
              <a:t>. </a:t>
            </a:r>
            <a:r>
              <a:rPr lang="fr-CH" dirty="0" smtClean="0"/>
              <a:t>China has </a:t>
            </a:r>
            <a:r>
              <a:rPr lang="fr-CH" dirty="0"/>
              <a:t>the </a:t>
            </a:r>
            <a:r>
              <a:rPr lang="fr-CH" dirty="0" err="1"/>
              <a:t>largest</a:t>
            </a:r>
            <a:r>
              <a:rPr lang="fr-CH" dirty="0"/>
              <a:t> </a:t>
            </a:r>
            <a:r>
              <a:rPr lang="fr-CH" dirty="0" err="1"/>
              <a:t>share</a:t>
            </a:r>
            <a:r>
              <a:rPr lang="fr-CH" dirty="0"/>
              <a:t> of </a:t>
            </a:r>
            <a:r>
              <a:rPr lang="fr-CH" dirty="0" smtClean="0"/>
              <a:t>global </a:t>
            </a:r>
            <a:r>
              <a:rPr lang="fr-CH" dirty="0" err="1" smtClean="0"/>
              <a:t>staffing</a:t>
            </a:r>
            <a:r>
              <a:rPr lang="fr-CH" dirty="0" smtClean="0"/>
              <a:t> </a:t>
            </a:r>
            <a:r>
              <a:rPr lang="fr-CH" dirty="0" err="1" smtClean="0"/>
              <a:t>industry</a:t>
            </a:r>
            <a:r>
              <a:rPr lang="fr-CH" dirty="0" smtClean="0"/>
              <a:t> revenue(23%) </a:t>
            </a:r>
            <a:r>
              <a:rPr lang="fr-CH" dirty="0" err="1" smtClean="0"/>
              <a:t>followed</a:t>
            </a:r>
            <a:r>
              <a:rPr lang="fr-CH" dirty="0" smtClean="0"/>
              <a:t> by </a:t>
            </a:r>
            <a:r>
              <a:rPr lang="fr-CH" dirty="0" err="1" smtClean="0"/>
              <a:t>Brazil</a:t>
            </a:r>
            <a:r>
              <a:rPr lang="fr-CH" dirty="0" smtClean="0"/>
              <a:t> (7%) (CIETT</a:t>
            </a:r>
            <a:r>
              <a:rPr lang="fr-CH" dirty="0"/>
              <a:t>, 2015)</a:t>
            </a:r>
          </a:p>
          <a:p>
            <a:r>
              <a:rPr lang="fr-CH" dirty="0"/>
              <a:t>The </a:t>
            </a:r>
            <a:r>
              <a:rPr lang="fr-CH" dirty="0" err="1"/>
              <a:t>role</a:t>
            </a:r>
            <a:r>
              <a:rPr lang="fr-CH" dirty="0"/>
              <a:t> of </a:t>
            </a:r>
            <a:r>
              <a:rPr lang="fr-CH" dirty="0" err="1"/>
              <a:t>private</a:t>
            </a:r>
            <a:r>
              <a:rPr lang="fr-CH" dirty="0"/>
              <a:t> </a:t>
            </a:r>
            <a:r>
              <a:rPr lang="fr-CH" dirty="0" err="1"/>
              <a:t>employment</a:t>
            </a:r>
            <a:r>
              <a:rPr lang="fr-CH" dirty="0"/>
              <a:t> </a:t>
            </a:r>
            <a:r>
              <a:rPr lang="fr-CH" dirty="0" smtClean="0"/>
              <a:t>providers - </a:t>
            </a:r>
            <a:r>
              <a:rPr lang="fr-CH" dirty="0"/>
              <a:t>esp. </a:t>
            </a:r>
            <a:r>
              <a:rPr lang="fr-CH" dirty="0" err="1"/>
              <a:t>temporary</a:t>
            </a:r>
            <a:r>
              <a:rPr lang="fr-CH" dirty="0"/>
              <a:t> </a:t>
            </a:r>
            <a:r>
              <a:rPr lang="fr-CH" dirty="0" err="1"/>
              <a:t>agency</a:t>
            </a:r>
            <a:r>
              <a:rPr lang="fr-CH" dirty="0"/>
              <a:t> </a:t>
            </a:r>
            <a:r>
              <a:rPr lang="fr-CH" dirty="0" err="1" smtClean="0"/>
              <a:t>work</a:t>
            </a:r>
            <a:r>
              <a:rPr lang="fr-CH" dirty="0" smtClean="0"/>
              <a:t> - </a:t>
            </a:r>
            <a:r>
              <a:rPr lang="fr-CH" dirty="0" err="1"/>
              <a:t>remains</a:t>
            </a:r>
            <a:r>
              <a:rPr lang="fr-CH" dirty="0"/>
              <a:t> a </a:t>
            </a:r>
            <a:r>
              <a:rPr lang="fr-CH" dirty="0" smtClean="0"/>
              <a:t>sensitive issue. </a:t>
            </a:r>
            <a:r>
              <a:rPr lang="fr-CH" dirty="0"/>
              <a:t>Efforts are </a:t>
            </a:r>
            <a:r>
              <a:rPr lang="fr-CH" dirty="0" err="1" smtClean="0"/>
              <a:t>underway</a:t>
            </a:r>
            <a:r>
              <a:rPr lang="fr-CH" dirty="0" smtClean="0"/>
              <a:t> in </a:t>
            </a:r>
            <a:r>
              <a:rPr lang="fr-CH" dirty="0"/>
              <a:t>all </a:t>
            </a:r>
            <a:r>
              <a:rPr lang="fr-CH" dirty="0" smtClean="0"/>
              <a:t>BRICS to </a:t>
            </a:r>
            <a:r>
              <a:rPr lang="fr-CH" dirty="0" err="1"/>
              <a:t>develop</a:t>
            </a:r>
            <a:r>
              <a:rPr lang="fr-CH" dirty="0"/>
              <a:t> </a:t>
            </a:r>
            <a:r>
              <a:rPr lang="fr-CH" dirty="0" err="1"/>
              <a:t>appropriate</a:t>
            </a:r>
            <a:r>
              <a:rPr lang="fr-CH" dirty="0"/>
              <a:t> </a:t>
            </a:r>
            <a:r>
              <a:rPr lang="fr-CH" dirty="0" err="1"/>
              <a:t>legal</a:t>
            </a:r>
            <a:r>
              <a:rPr lang="fr-CH" dirty="0"/>
              <a:t> </a:t>
            </a:r>
            <a:r>
              <a:rPr lang="fr-CH" dirty="0" err="1" smtClean="0"/>
              <a:t>systems</a:t>
            </a:r>
            <a:r>
              <a:rPr lang="fr-CH" dirty="0" smtClean="0"/>
              <a:t> </a:t>
            </a:r>
          </a:p>
          <a:p>
            <a:r>
              <a:rPr lang="fr-CH" dirty="0" smtClean="0"/>
              <a:t>None </a:t>
            </a:r>
            <a:r>
              <a:rPr lang="fr-CH" dirty="0"/>
              <a:t>of the BRICS countries have </a:t>
            </a:r>
            <a:r>
              <a:rPr lang="fr-CH" dirty="0" err="1"/>
              <a:t>ratified</a:t>
            </a:r>
            <a:r>
              <a:rPr lang="fr-CH" dirty="0"/>
              <a:t> the </a:t>
            </a:r>
            <a:r>
              <a:rPr lang="fr-CH" dirty="0" err="1"/>
              <a:t>Private</a:t>
            </a:r>
            <a:r>
              <a:rPr lang="fr-CH" dirty="0"/>
              <a:t> </a:t>
            </a:r>
            <a:r>
              <a:rPr lang="fr-CH" dirty="0" err="1"/>
              <a:t>Employment</a:t>
            </a:r>
            <a:r>
              <a:rPr lang="fr-CH" dirty="0"/>
              <a:t> </a:t>
            </a:r>
            <a:r>
              <a:rPr lang="fr-CH" dirty="0" err="1"/>
              <a:t>Agencies</a:t>
            </a:r>
            <a:r>
              <a:rPr lang="fr-CH" dirty="0"/>
              <a:t> Convention, 1977 (No. 181)</a:t>
            </a:r>
          </a:p>
          <a:p>
            <a:r>
              <a:rPr lang="fr-CH" dirty="0"/>
              <a:t>Social </a:t>
            </a:r>
            <a:r>
              <a:rPr lang="fr-CH" dirty="0" smtClean="0"/>
              <a:t>dialogue </a:t>
            </a:r>
            <a:r>
              <a:rPr lang="fr-CH" dirty="0" err="1" smtClean="0"/>
              <a:t>should</a:t>
            </a:r>
            <a:r>
              <a:rPr lang="fr-CH" dirty="0" smtClean="0"/>
              <a:t> </a:t>
            </a:r>
            <a:r>
              <a:rPr lang="fr-CH" dirty="0" err="1"/>
              <a:t>be</a:t>
            </a:r>
            <a:r>
              <a:rPr lang="fr-CH" dirty="0"/>
              <a:t> </a:t>
            </a:r>
            <a:r>
              <a:rPr lang="fr-CH" dirty="0" err="1"/>
              <a:t>promoted</a:t>
            </a:r>
            <a:r>
              <a:rPr lang="fr-CH" dirty="0"/>
              <a:t> to </a:t>
            </a:r>
            <a:r>
              <a:rPr lang="fr-CH" dirty="0" err="1"/>
              <a:t>adopt</a:t>
            </a:r>
            <a:r>
              <a:rPr lang="fr-CH" dirty="0"/>
              <a:t> a </a:t>
            </a:r>
            <a:r>
              <a:rPr lang="fr-CH" dirty="0" err="1"/>
              <a:t>balanced</a:t>
            </a:r>
            <a:r>
              <a:rPr lang="fr-CH" dirty="0"/>
              <a:t> </a:t>
            </a:r>
            <a:r>
              <a:rPr lang="fr-CH" dirty="0" smtClean="0"/>
              <a:t>system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51163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5400000">
            <a:off x="5376068" y="-5376068"/>
            <a:ext cx="1439863" cy="121920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449944" y="181324"/>
            <a:ext cx="9746568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Summary: innovative policies for sustaining employment and growth</a:t>
            </a:r>
            <a:endParaRPr lang="en-GB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247299" y="1811051"/>
            <a:ext cx="11944702" cy="483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None/>
            </a:pPr>
            <a:r>
              <a:rPr lang="en-GB" altLang="en-US" sz="2610" b="1" dirty="0" smtClean="0"/>
              <a:t>In the context of economic slowdown : innovative policies including anti-cyclical measures, as well as long term measures addressing structural changes and economic diversification can help maintain achievements and improve labour market outcomes including through: </a:t>
            </a:r>
            <a:endParaRPr lang="en-GB" altLang="en-US" sz="2610" b="1" dirty="0" smtClean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</a:pPr>
            <a:r>
              <a:rPr lang="en-GB" altLang="en-US" sz="2400" dirty="0" smtClean="0"/>
              <a:t>Pro-employment macroeconomic policies to sustain demand and enhance productivity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GB" altLang="en-US" sz="2400" dirty="0" smtClean="0"/>
              <a:t>Strategies </a:t>
            </a:r>
            <a:r>
              <a:rPr lang="en-GB" altLang="en-US" sz="2400" dirty="0"/>
              <a:t>to support private sector productive investment and facilitate transition to formality;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GB" altLang="en-US" sz="2400" dirty="0" smtClean="0"/>
              <a:t>Well-designed </a:t>
            </a:r>
            <a:r>
              <a:rPr lang="en-GB" altLang="en-US" sz="2400" dirty="0"/>
              <a:t>and targeted active labour market policies </a:t>
            </a:r>
            <a:r>
              <a:rPr lang="en-GB" altLang="en-US" sz="2400" dirty="0" smtClean="0"/>
              <a:t>for employability, skills development and  entrepreneurship especially for women and youth; </a:t>
            </a:r>
            <a:endParaRPr lang="en-GB" altLang="en-US" sz="24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GB" altLang="en-US" sz="2400" dirty="0" smtClean="0"/>
              <a:t>Stronger employment </a:t>
            </a:r>
            <a:r>
              <a:rPr lang="en-GB" altLang="en-US" sz="2400" dirty="0"/>
              <a:t>policy support systems </a:t>
            </a:r>
            <a:r>
              <a:rPr lang="en-GB" altLang="en-US" sz="2400" dirty="0" err="1"/>
              <a:t>eg</a:t>
            </a:r>
            <a:r>
              <a:rPr lang="en-GB" altLang="en-US" sz="2400" dirty="0"/>
              <a:t> employment </a:t>
            </a:r>
            <a:r>
              <a:rPr lang="en-GB" altLang="en-US" sz="2400" dirty="0" smtClean="0"/>
              <a:t>services systems</a:t>
            </a:r>
            <a:endParaRPr lang="en-GB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0608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005475" y="694277"/>
            <a:ext cx="2654141" cy="1379983"/>
          </a:xfrm>
          <a:prstGeom prst="rect">
            <a:avLst/>
          </a:prstGeom>
        </p:spPr>
        <p:txBody>
          <a:bodyPr vert="horz" anchor="b">
            <a:normAutofit fontScale="92500" lnSpcReduction="1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en-GB" dirty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BRICS 2016</a:t>
            </a:r>
            <a:endParaRPr lang="en-GB" sz="2200" dirty="0">
              <a:solidFill>
                <a:srgbClr val="1F497D"/>
              </a:solidFill>
              <a:effectLst/>
              <a:latin typeface="Palatino Linotype" panose="02040502050505030304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67182" y="2592904"/>
            <a:ext cx="7773750" cy="2515065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 algn="ctr" eaLnBrk="1" fontAlgn="auto" hangingPunct="1">
              <a:spcAft>
                <a:spcPts val="0"/>
              </a:spcAft>
              <a:defRPr/>
            </a:pPr>
            <a:endParaRPr lang="en-GB" dirty="0" smtClean="0">
              <a:solidFill>
                <a:srgbClr val="1F497D"/>
              </a:solidFill>
              <a:effectLst/>
              <a:latin typeface="Palatino Linotype" panose="02040502050505030304" pitchFamily="18" charset="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Thank </a:t>
            </a:r>
            <a:r>
              <a:rPr lang="en-GB" dirty="0" smtClean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You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GB" sz="2200" dirty="0">
              <a:solidFill>
                <a:srgbClr val="1F497D"/>
              </a:solidFill>
              <a:effectLst/>
              <a:latin typeface="Palatino Linotype" panose="02040502050505030304" pitchFamily="18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005474" y="4786313"/>
            <a:ext cx="5193862" cy="1457052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itchFamily="34" charset="0"/>
              </a:defRPr>
            </a:lvl9pPr>
            <a:extLst/>
          </a:lstStyle>
          <a:p>
            <a:pPr algn="l" eaLnBrk="1" fontAlgn="auto" hangingPunct="1">
              <a:spcAft>
                <a:spcPts val="0"/>
              </a:spcAft>
              <a:defRPr/>
            </a:pPr>
            <a:r>
              <a:rPr lang="en-GB" sz="2000" dirty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Azita </a:t>
            </a:r>
            <a:r>
              <a:rPr lang="en-GB" sz="2000" dirty="0" err="1" smtClean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BerarAwad</a:t>
            </a:r>
            <a:endParaRPr lang="en-GB" sz="2000" dirty="0" smtClean="0">
              <a:solidFill>
                <a:srgbClr val="1F497D"/>
              </a:solidFill>
              <a:effectLst/>
              <a:latin typeface="Palatino Linotype" panose="02040502050505030304" pitchFamily="18" charset="0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fr-CH" sz="2000" dirty="0" smtClean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Director, </a:t>
            </a:r>
            <a:r>
              <a:rPr lang="fr-CH" sz="2000" dirty="0" err="1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E</a:t>
            </a:r>
            <a:r>
              <a:rPr lang="fr-CH" sz="2000" dirty="0" err="1" smtClean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mployment</a:t>
            </a:r>
            <a:r>
              <a:rPr lang="fr-CH" sz="2000" dirty="0" smtClean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 </a:t>
            </a:r>
            <a:r>
              <a:rPr lang="fr-CH" sz="2000" dirty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P</a:t>
            </a:r>
            <a:r>
              <a:rPr lang="fr-CH" sz="2000" dirty="0" smtClean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olicy </a:t>
            </a:r>
            <a:endParaRPr lang="en-GB" sz="2000" dirty="0">
              <a:solidFill>
                <a:srgbClr val="1F497D"/>
              </a:solidFill>
              <a:effectLst/>
              <a:latin typeface="Palatino Linotype" panose="02040502050505030304" pitchFamily="18" charset="0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fr-CH" sz="2000" dirty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International Labour  </a:t>
            </a:r>
            <a:r>
              <a:rPr lang="en-GB" sz="2000" dirty="0" smtClean="0">
                <a:solidFill>
                  <a:srgbClr val="1F497D"/>
                </a:solidFill>
                <a:effectLst/>
                <a:latin typeface="Palatino Linotype" panose="02040502050505030304" pitchFamily="18" charset="0"/>
              </a:rPr>
              <a:t>Organization</a:t>
            </a:r>
            <a:endParaRPr lang="en-GB" sz="2000" dirty="0">
              <a:solidFill>
                <a:srgbClr val="1F497D"/>
              </a:solidFill>
              <a:effectLst/>
              <a:latin typeface="Palatino Linotype" panose="02040502050505030304" pitchFamily="18" charset="0"/>
            </a:endParaRPr>
          </a:p>
        </p:txBody>
      </p:sp>
      <p:pic>
        <p:nvPicPr>
          <p:cNvPr id="10" name="Image 3" descr="EFS-ILO-org-V3-Blue.tif"/>
          <p:cNvPicPr>
            <a:picLocks noChangeAspect="1"/>
          </p:cNvPicPr>
          <p:nvPr/>
        </p:nvPicPr>
        <p:blipFill>
          <a:blip r:embed="rId3">
            <a:lum brigh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417" b="70206"/>
          <a:stretch>
            <a:fillRect/>
          </a:stretch>
        </p:blipFill>
        <p:spPr bwMode="auto">
          <a:xfrm>
            <a:off x="7201092" y="4786316"/>
            <a:ext cx="3467702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328550" y="2074260"/>
            <a:ext cx="76063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H" sz="2400" dirty="0">
                <a:solidFill>
                  <a:srgbClr val="1F497D"/>
                </a:solidFill>
                <a:latin typeface="Palatino Linotype" panose="02040502050505030304" pitchFamily="18" charset="0"/>
              </a:rPr>
              <a:t>Meeting of the </a:t>
            </a:r>
            <a:r>
              <a:rPr lang="fr-CH" sz="2400" dirty="0" err="1">
                <a:solidFill>
                  <a:srgbClr val="1F497D"/>
                </a:solidFill>
                <a:latin typeface="Palatino Linotype" panose="02040502050505030304" pitchFamily="18" charset="0"/>
              </a:rPr>
              <a:t>Ministers</a:t>
            </a:r>
            <a:r>
              <a:rPr lang="fr-CH" sz="2400" dirty="0">
                <a:solidFill>
                  <a:srgbClr val="1F497D"/>
                </a:solidFill>
                <a:latin typeface="Palatino Linotype" panose="02040502050505030304" pitchFamily="18" charset="0"/>
              </a:rPr>
              <a:t> of Labour and </a:t>
            </a:r>
            <a:r>
              <a:rPr lang="fr-CH" sz="2400" dirty="0" err="1">
                <a:solidFill>
                  <a:srgbClr val="1F497D"/>
                </a:solidFill>
                <a:latin typeface="Palatino Linotype" panose="02040502050505030304" pitchFamily="18" charset="0"/>
              </a:rPr>
              <a:t>Employment</a:t>
            </a:r>
            <a:r>
              <a:rPr lang="fr-CH" sz="2400" dirty="0">
                <a:solidFill>
                  <a:srgbClr val="1F497D"/>
                </a:solidFill>
                <a:latin typeface="Palatino Linotype" panose="02040502050505030304" pitchFamily="18" charset="0"/>
              </a:rPr>
              <a:t> of BRICS countries</a:t>
            </a:r>
            <a:endParaRPr lang="en-GB" sz="2400" dirty="0">
              <a:solidFill>
                <a:srgbClr val="1F497D"/>
              </a:solidFill>
              <a:latin typeface="Palatino Linotype" panose="020405020505050303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400" dirty="0">
                <a:solidFill>
                  <a:srgbClr val="1F497D"/>
                </a:solidFill>
                <a:latin typeface="Palatino Linotype" panose="02040502050505030304" pitchFamily="18" charset="0"/>
              </a:rPr>
              <a:t>27-28 September 2016 </a:t>
            </a:r>
            <a:endParaRPr lang="en-GB" sz="2400" dirty="0">
              <a:solidFill>
                <a:srgbClr val="1F497D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96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C27CE9C-6331-4344-9D50-75A9D23D7F04}" vid="{8B13E60F-71CD-499B-91EB-4CEAC7AB8DB0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1145</TotalTime>
  <Words>1212</Words>
  <Application>Microsoft Office PowerPoint</Application>
  <PresentationFormat>Widescreen</PresentationFormat>
  <Paragraphs>122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Malgun Gothic</vt:lpstr>
      <vt:lpstr>Arial</vt:lpstr>
      <vt:lpstr>Calibri</vt:lpstr>
      <vt:lpstr>Calibri Light</vt:lpstr>
      <vt:lpstr>Mangal</vt:lpstr>
      <vt:lpstr>Palatino Linotype</vt:lpstr>
      <vt:lpstr>Times New Roman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Wijegunasekera, Nelu</dc:creator>
  <cp:lastModifiedBy>Berar Awad, Azita</cp:lastModifiedBy>
  <cp:revision>120</cp:revision>
  <cp:lastPrinted>2016-09-21T07:45:23Z</cp:lastPrinted>
  <dcterms:created xsi:type="dcterms:W3CDTF">2016-09-20T14:12:26Z</dcterms:created>
  <dcterms:modified xsi:type="dcterms:W3CDTF">2016-09-26T10:35:22Z</dcterms:modified>
</cp:coreProperties>
</file>