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2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15.xml" ContentType="application/vnd.openxmlformats-officedocument.presentationml.notesSl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256" r:id="rId2"/>
    <p:sldId id="310" r:id="rId3"/>
    <p:sldId id="311" r:id="rId4"/>
    <p:sldId id="312" r:id="rId5"/>
    <p:sldId id="334" r:id="rId6"/>
    <p:sldId id="336" r:id="rId7"/>
    <p:sldId id="335" r:id="rId8"/>
    <p:sldId id="337" r:id="rId9"/>
    <p:sldId id="313" r:id="rId10"/>
    <p:sldId id="338" r:id="rId11"/>
    <p:sldId id="339" r:id="rId12"/>
    <p:sldId id="340" r:id="rId13"/>
    <p:sldId id="342" r:id="rId14"/>
    <p:sldId id="343" r:id="rId15"/>
    <p:sldId id="341" r:id="rId16"/>
    <p:sldId id="344" r:id="rId17"/>
    <p:sldId id="345" r:id="rId18"/>
    <p:sldId id="349" r:id="rId19"/>
    <p:sldId id="350" r:id="rId20"/>
    <p:sldId id="316" r:id="rId21"/>
    <p:sldId id="329" r:id="rId22"/>
    <p:sldId id="331" r:id="rId23"/>
    <p:sldId id="319" r:id="rId24"/>
    <p:sldId id="346" r:id="rId25"/>
    <p:sldId id="348" r:id="rId26"/>
    <p:sldId id="330" r:id="rId27"/>
    <p:sldId id="347" r:id="rId28"/>
    <p:sldId id="351" r:id="rId29"/>
    <p:sldId id="333" r:id="rId30"/>
    <p:sldId id="332" r:id="rId31"/>
    <p:sldId id="324" r:id="rId32"/>
    <p:sldId id="325" r:id="rId33"/>
    <p:sldId id="326" r:id="rId34"/>
    <p:sldId id="352" r:id="rId35"/>
    <p:sldId id="328" r:id="rId36"/>
    <p:sldId id="259" r:id="rId37"/>
  </p:sldIdLst>
  <p:sldSz cx="9144000" cy="6858000" type="screen4x3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99"/>
    <a:srgbClr val="5B62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matsumoto\Data\Thailand\LFSQ_2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D:\matsumoto\Data\Thailand\LFSQ_2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matsumoto\Data\Thailand\LFSQ_2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matsumoto\Data\Thailand\LFSQ_2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matsumoto\Data\Thailand\LFSQ_2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matsumoto\Data\Thailand\LFSQ_2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matsumoto\Data\Thailand\LFSQ_2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matsumoto\Data\Thailand\LFSQ_2.xlsx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tsumoto\Desktop\MNG\KILM16a.xls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file:///D:\matsumoto\Data\Thailand\LFSQ_2.xlsx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oleObject" Target="file:///D:\matsumoto\Data\Thailand\LFSQ_2.xlsx" TargetMode="External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matsumoto\Data\Thailand\LFSQ_2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oleObject" Target="file:///D:\matsumoto\Data\Thailand\LFSQ_2.xlsx" TargetMode="External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matsumoto\Data\Thailand\LFSQ_2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matsumoto\Data\Thailand\LFSQ_2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matsumoto\Data\Thailand\LFSQ_2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matsumoto\Data\Thailand\LFSQ_2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matsumoto\Data\Thailand\LFSQ_2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D:\matsumoto\Data\Thailand\LFSQ_2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D:\matsumoto\Data\Thailand\LFSQ_2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b="1"/>
              <a:t>Total</a:t>
            </a:r>
            <a:r>
              <a:rPr lang="en-GB" b="1" baseline="0"/>
              <a:t> (Q1)</a:t>
            </a:r>
            <a:endParaRPr lang="en-GB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areaChart>
        <c:grouping val="standard"/>
        <c:varyColors val="0"/>
        <c:ser>
          <c:idx val="2"/>
          <c:order val="2"/>
          <c:tx>
            <c:strRef>
              <c:f>LF!$AL$5</c:f>
              <c:strCache>
                <c:ptCount val="1"/>
                <c:pt idx="0">
                  <c:v>UE (R-axis)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cat>
            <c:numRef>
              <c:f>LF!$C$4:$Q$4</c:f>
              <c:numCache>
                <c:formatCode>General</c:formatCode>
                <c:ptCount val="15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</c:numCache>
            </c:numRef>
          </c:cat>
          <c:val>
            <c:numRef>
              <c:f>LF!$AM$5:$BA$5</c:f>
              <c:numCache>
                <c:formatCode>_-* #,##0_-;\-* #,##0_-;_-* "-"??_-;_-@_-</c:formatCode>
                <c:ptCount val="15"/>
                <c:pt idx="0">
                  <c:v>1582.4196000000011</c:v>
                </c:pt>
                <c:pt idx="1">
                  <c:v>1083.4338999999964</c:v>
                </c:pt>
                <c:pt idx="2">
                  <c:v>968.93209290000232</c:v>
                </c:pt>
                <c:pt idx="3">
                  <c:v>1000.1221000000005</c:v>
                </c:pt>
                <c:pt idx="4">
                  <c:v>888.14372159999766</c:v>
                </c:pt>
                <c:pt idx="5">
                  <c:v>666.16995029999816</c:v>
                </c:pt>
                <c:pt idx="6">
                  <c:v>587.07302000000345</c:v>
                </c:pt>
                <c:pt idx="7">
                  <c:v>605.46707739999692</c:v>
                </c:pt>
                <c:pt idx="8">
                  <c:v>779.41428989999986</c:v>
                </c:pt>
                <c:pt idx="9">
                  <c:v>431.69042040000204</c:v>
                </c:pt>
                <c:pt idx="10">
                  <c:v>317.89230269999825</c:v>
                </c:pt>
                <c:pt idx="11">
                  <c:v>279.14734370000224</c:v>
                </c:pt>
                <c:pt idx="12">
                  <c:v>280.45382509999763</c:v>
                </c:pt>
                <c:pt idx="13">
                  <c:v>341.11620550000225</c:v>
                </c:pt>
                <c:pt idx="14">
                  <c:v>361.29670240000269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54292736"/>
        <c:axId val="654292344"/>
      </c:areaChart>
      <c:lineChart>
        <c:grouping val="standard"/>
        <c:varyColors val="0"/>
        <c:ser>
          <c:idx val="0"/>
          <c:order val="0"/>
          <c:tx>
            <c:strRef>
              <c:f>LF!$B$5</c:f>
              <c:strCache>
                <c:ptCount val="1"/>
                <c:pt idx="0">
                  <c:v>LF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LF!$C$4:$Q$4</c:f>
              <c:numCache>
                <c:formatCode>General</c:formatCode>
                <c:ptCount val="15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</c:numCache>
            </c:numRef>
          </c:cat>
          <c:val>
            <c:numRef>
              <c:f>LF!$C$5:$Q$5</c:f>
              <c:numCache>
                <c:formatCode>_-* #,##0_-;\-* #,##0_-;_-* "-"??_-;_-@_-</c:formatCode>
                <c:ptCount val="15"/>
                <c:pt idx="0">
                  <c:v>32027.0906</c:v>
                </c:pt>
                <c:pt idx="1">
                  <c:v>32851.355899999995</c:v>
                </c:pt>
                <c:pt idx="2">
                  <c:v>33731.191092900001</c:v>
                </c:pt>
                <c:pt idx="3">
                  <c:v>34423.693100000004</c:v>
                </c:pt>
                <c:pt idx="4">
                  <c:v>34938.2447216</c:v>
                </c:pt>
                <c:pt idx="5">
                  <c:v>35304.260950299999</c:v>
                </c:pt>
                <c:pt idx="6">
                  <c:v>35839.724020000001</c:v>
                </c:pt>
                <c:pt idx="7">
                  <c:v>36425.539077399997</c:v>
                </c:pt>
                <c:pt idx="8">
                  <c:v>37282.228289899998</c:v>
                </c:pt>
                <c:pt idx="9">
                  <c:v>37866.003420400004</c:v>
                </c:pt>
                <c:pt idx="10">
                  <c:v>37965.038302699999</c:v>
                </c:pt>
                <c:pt idx="11">
                  <c:v>38287.519343700005</c:v>
                </c:pt>
                <c:pt idx="12">
                  <c:v>38796.825825100001</c:v>
                </c:pt>
                <c:pt idx="13">
                  <c:v>38152.753205500005</c:v>
                </c:pt>
                <c:pt idx="14">
                  <c:v>37972.817702400003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LF!$T$5</c:f>
              <c:strCache>
                <c:ptCount val="1"/>
                <c:pt idx="0">
                  <c:v>EMP</c:v>
                </c:pt>
              </c:strCache>
            </c:strRef>
          </c:tx>
          <c:spPr>
            <a:ln w="28575" cap="rnd">
              <a:solidFill>
                <a:schemeClr val="accent2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LF!$C$4:$Q$4</c:f>
              <c:numCache>
                <c:formatCode>General</c:formatCode>
                <c:ptCount val="15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</c:numCache>
            </c:numRef>
          </c:cat>
          <c:val>
            <c:numRef>
              <c:f>LF!$U$5:$AI$5</c:f>
              <c:numCache>
                <c:formatCode>_-* #,##0_-;\-* #,##0_-;_-* "-"??_-;_-@_-</c:formatCode>
                <c:ptCount val="15"/>
                <c:pt idx="0">
                  <c:v>30444.670999999998</c:v>
                </c:pt>
                <c:pt idx="1">
                  <c:v>31767.921999999999</c:v>
                </c:pt>
                <c:pt idx="2">
                  <c:v>32762.258999999998</c:v>
                </c:pt>
                <c:pt idx="3">
                  <c:v>33423.571000000004</c:v>
                </c:pt>
                <c:pt idx="4">
                  <c:v>34050.101000000002</c:v>
                </c:pt>
                <c:pt idx="5">
                  <c:v>34638.091</c:v>
                </c:pt>
                <c:pt idx="6">
                  <c:v>35252.650999999998</c:v>
                </c:pt>
                <c:pt idx="7">
                  <c:v>35820.072</c:v>
                </c:pt>
                <c:pt idx="8">
                  <c:v>36502.813999999998</c:v>
                </c:pt>
                <c:pt idx="9">
                  <c:v>37434.313000000002</c:v>
                </c:pt>
                <c:pt idx="10">
                  <c:v>37647.146000000001</c:v>
                </c:pt>
                <c:pt idx="11">
                  <c:v>38008.372000000003</c:v>
                </c:pt>
                <c:pt idx="12">
                  <c:v>38516.372000000003</c:v>
                </c:pt>
                <c:pt idx="13">
                  <c:v>37811.637000000002</c:v>
                </c:pt>
                <c:pt idx="14">
                  <c:v>37611.521000000001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13522160"/>
        <c:axId val="513522552"/>
      </c:lineChart>
      <c:catAx>
        <c:axId val="513522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13522552"/>
        <c:crosses val="autoZero"/>
        <c:auto val="1"/>
        <c:lblAlgn val="ctr"/>
        <c:lblOffset val="100"/>
        <c:noMultiLvlLbl val="0"/>
      </c:catAx>
      <c:valAx>
        <c:axId val="513522552"/>
        <c:scaling>
          <c:orientation val="minMax"/>
          <c:max val="4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_-;\-* #,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13522160"/>
        <c:crosses val="autoZero"/>
        <c:crossBetween val="between"/>
      </c:valAx>
      <c:valAx>
        <c:axId val="654292344"/>
        <c:scaling>
          <c:orientation val="minMax"/>
          <c:max val="1600"/>
        </c:scaling>
        <c:delete val="0"/>
        <c:axPos val="r"/>
        <c:numFmt formatCode="_-* #,##0_-;\-* #,##0_-;_-* &quot;-&quot;??_-;_-@_-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54292736"/>
        <c:crosses val="max"/>
        <c:crossBetween val="between"/>
      </c:valAx>
      <c:catAx>
        <c:axId val="65429273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654292344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b="1"/>
              <a:t>Total</a:t>
            </a:r>
            <a:r>
              <a:rPr lang="en-GB" b="1" baseline="0"/>
              <a:t> (</a:t>
            </a:r>
            <a:r>
              <a:rPr lang="en-GB" b="1"/>
              <a:t>Q2)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areaChart>
        <c:grouping val="standard"/>
        <c:varyColors val="0"/>
        <c:ser>
          <c:idx val="2"/>
          <c:order val="1"/>
          <c:tx>
            <c:strRef>
              <c:f>LF_I!$A$10</c:f>
              <c:strCache>
                <c:ptCount val="1"/>
                <c:pt idx="0">
                  <c:v>UER</c:v>
                </c:pt>
              </c:strCache>
            </c:strRef>
          </c:tx>
          <c:spPr>
            <a:solidFill>
              <a:schemeClr val="accent3"/>
            </a:solidFill>
            <a:ln w="25400">
              <a:noFill/>
            </a:ln>
            <a:effectLst/>
          </c:spPr>
          <c:cat>
            <c:numRef>
              <c:f>LF_I!$B$8:$P$8</c:f>
              <c:numCache>
                <c:formatCode>General</c:formatCode>
                <c:ptCount val="15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</c:numCache>
            </c:numRef>
          </c:cat>
          <c:val>
            <c:numRef>
              <c:f>LF_I!$B$10:$P$10</c:f>
              <c:numCache>
                <c:formatCode>_-* #,##0.0_-;\-* #,##0.0_-;_-* "-"??_-;_-@_-</c:formatCode>
                <c:ptCount val="15"/>
                <c:pt idx="0">
                  <c:v>3.6479905229716678</c:v>
                </c:pt>
                <c:pt idx="1">
                  <c:v>2.9278952275832637</c:v>
                </c:pt>
                <c:pt idx="2">
                  <c:v>2.527739033407248</c:v>
                </c:pt>
                <c:pt idx="3">
                  <c:v>2.2760469429340704</c:v>
                </c:pt>
                <c:pt idx="4">
                  <c:v>2.0657647286200231</c:v>
                </c:pt>
                <c:pt idx="5">
                  <c:v>1.6800132808166897</c:v>
                </c:pt>
                <c:pt idx="6">
                  <c:v>1.6224694759263998</c:v>
                </c:pt>
                <c:pt idx="7">
                  <c:v>1.4035112214483105</c:v>
                </c:pt>
                <c:pt idx="8">
                  <c:v>1.753739606493538</c:v>
                </c:pt>
                <c:pt idx="9">
                  <c:v>1.3311398715414611</c:v>
                </c:pt>
                <c:pt idx="10">
                  <c:v>0.60419750081027734</c:v>
                </c:pt>
                <c:pt idx="11">
                  <c:v>0.86945140144064093</c:v>
                </c:pt>
                <c:pt idx="12">
                  <c:v>0.74517175533281477</c:v>
                </c:pt>
                <c:pt idx="13">
                  <c:v>1.0096657708094969</c:v>
                </c:pt>
                <c:pt idx="14">
                  <c:v>0.88239021767237014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47058536"/>
        <c:axId val="647058144"/>
      </c:areaChart>
      <c:lineChart>
        <c:grouping val="standard"/>
        <c:varyColors val="0"/>
        <c:ser>
          <c:idx val="1"/>
          <c:order val="0"/>
          <c:tx>
            <c:strRef>
              <c:f>LF_I!$A$9</c:f>
              <c:strCache>
                <c:ptCount val="1"/>
                <c:pt idx="0">
                  <c:v>EPR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LF_I!$B$8:$P$8</c:f>
              <c:numCache>
                <c:formatCode>General</c:formatCode>
                <c:ptCount val="15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</c:numCache>
            </c:numRef>
          </c:cat>
          <c:val>
            <c:numRef>
              <c:f>LF_I!$B$9:$P$9</c:f>
              <c:numCache>
                <c:formatCode>_-* #,##0.0_-;\-* #,##0.0_-;_-* "-"??_-;_-@_-</c:formatCode>
                <c:ptCount val="15"/>
                <c:pt idx="0">
                  <c:v>66.811297771482913</c:v>
                </c:pt>
                <c:pt idx="1">
                  <c:v>67.970631420075236</c:v>
                </c:pt>
                <c:pt idx="2">
                  <c:v>69.174381727702254</c:v>
                </c:pt>
                <c:pt idx="3">
                  <c:v>70.744996442967107</c:v>
                </c:pt>
                <c:pt idx="4">
                  <c:v>69.923588786789722</c:v>
                </c:pt>
                <c:pt idx="5">
                  <c:v>70.440390026641552</c:v>
                </c:pt>
                <c:pt idx="6">
                  <c:v>70.138798021415155</c:v>
                </c:pt>
                <c:pt idx="7">
                  <c:v>71.485223525817318</c:v>
                </c:pt>
                <c:pt idx="8">
                  <c:v>71.487766261202381</c:v>
                </c:pt>
                <c:pt idx="9">
                  <c:v>70.260506903011176</c:v>
                </c:pt>
                <c:pt idx="10">
                  <c:v>70.49217385061786</c:v>
                </c:pt>
                <c:pt idx="11">
                  <c:v>70.855870835854176</c:v>
                </c:pt>
                <c:pt idx="12">
                  <c:v>70.793845061486323</c:v>
                </c:pt>
                <c:pt idx="13">
                  <c:v>69.01305011384261</c:v>
                </c:pt>
                <c:pt idx="14">
                  <c:v>68.400087504772131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48502792"/>
        <c:axId val="548503184"/>
      </c:lineChart>
      <c:catAx>
        <c:axId val="5485027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48503184"/>
        <c:crosses val="autoZero"/>
        <c:auto val="1"/>
        <c:lblAlgn val="ctr"/>
        <c:lblOffset val="100"/>
        <c:noMultiLvlLbl val="0"/>
      </c:catAx>
      <c:valAx>
        <c:axId val="548503184"/>
        <c:scaling>
          <c:orientation val="minMax"/>
          <c:max val="73"/>
          <c:min val="64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.0_-;\-* #,##0.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48502792"/>
        <c:crosses val="autoZero"/>
        <c:crossBetween val="between"/>
        <c:majorUnit val="1"/>
      </c:valAx>
      <c:valAx>
        <c:axId val="647058144"/>
        <c:scaling>
          <c:orientation val="minMax"/>
          <c:max val="5"/>
        </c:scaling>
        <c:delete val="0"/>
        <c:axPos val="r"/>
        <c:numFmt formatCode="_-* #,##0.0_-;\-* #,##0.0_-;_-* &quot;-&quot;??_-;_-@_-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47058536"/>
        <c:crosses val="max"/>
        <c:crossBetween val="between"/>
      </c:valAx>
      <c:catAx>
        <c:axId val="64705853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647058144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b="1"/>
              <a:t>Total (Q3)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areaChart>
        <c:grouping val="standard"/>
        <c:varyColors val="0"/>
        <c:ser>
          <c:idx val="2"/>
          <c:order val="1"/>
          <c:tx>
            <c:strRef>
              <c:f>LF_I!$A$14</c:f>
              <c:strCache>
                <c:ptCount val="1"/>
                <c:pt idx="0">
                  <c:v>UER</c:v>
                </c:pt>
              </c:strCache>
            </c:strRef>
          </c:tx>
          <c:spPr>
            <a:solidFill>
              <a:schemeClr val="accent3"/>
            </a:solidFill>
            <a:ln w="25400">
              <a:noFill/>
            </a:ln>
            <a:effectLst/>
          </c:spPr>
          <c:cat>
            <c:numRef>
              <c:f>LF_I!$B$12:$P$12</c:f>
              <c:numCache>
                <c:formatCode>General</c:formatCode>
                <c:ptCount val="15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</c:numCache>
            </c:numRef>
          </c:cat>
          <c:val>
            <c:numRef>
              <c:f>LF_I!$B$14:$P$14</c:f>
              <c:numCache>
                <c:formatCode>_-* #,##0.0_-;\-* #,##0.0_-;_-* "-"??_-;_-@_-</c:formatCode>
                <c:ptCount val="15"/>
                <c:pt idx="0">
                  <c:v>2.6070585121222716</c:v>
                </c:pt>
                <c:pt idx="1">
                  <c:v>1.7664431827191476</c:v>
                </c:pt>
                <c:pt idx="2">
                  <c:v>1.5437768146352548</c:v>
                </c:pt>
                <c:pt idx="3">
                  <c:v>1.5137790547729946</c:v>
                </c:pt>
                <c:pt idx="4">
                  <c:v>1.3474439635381097</c:v>
                </c:pt>
                <c:pt idx="5">
                  <c:v>1.2226329386308166</c:v>
                </c:pt>
                <c:pt idx="6">
                  <c:v>1.1772591784923434</c:v>
                </c:pt>
                <c:pt idx="7">
                  <c:v>1.1776779260996415</c:v>
                </c:pt>
                <c:pt idx="8">
                  <c:v>1.1746123883035249</c:v>
                </c:pt>
                <c:pt idx="9">
                  <c:v>0.87364794603198359</c:v>
                </c:pt>
                <c:pt idx="10">
                  <c:v>0.66306767079471718</c:v>
                </c:pt>
                <c:pt idx="11">
                  <c:v>0.57980339135456538</c:v>
                </c:pt>
                <c:pt idx="12">
                  <c:v>0.77528907494693056</c:v>
                </c:pt>
                <c:pt idx="13">
                  <c:v>0.84293320618876832</c:v>
                </c:pt>
                <c:pt idx="14">
                  <c:v>0.92028123326835742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65117272"/>
        <c:axId val="665116880"/>
      </c:areaChart>
      <c:lineChart>
        <c:grouping val="standard"/>
        <c:varyColors val="0"/>
        <c:ser>
          <c:idx val="1"/>
          <c:order val="0"/>
          <c:tx>
            <c:strRef>
              <c:f>LF_I!$A$13</c:f>
              <c:strCache>
                <c:ptCount val="1"/>
                <c:pt idx="0">
                  <c:v>EPR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LF_I!$B$12:$P$12</c:f>
              <c:numCache>
                <c:formatCode>General</c:formatCode>
                <c:ptCount val="15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</c:numCache>
            </c:numRef>
          </c:cat>
          <c:val>
            <c:numRef>
              <c:f>LF_I!$B$13:$P$13</c:f>
              <c:numCache>
                <c:formatCode>_-* #,##0.0_-;\-* #,##0.0_-;_-* "-"??_-;_-@_-</c:formatCode>
                <c:ptCount val="15"/>
                <c:pt idx="0">
                  <c:v>71.038854451185685</c:v>
                </c:pt>
                <c:pt idx="1">
                  <c:v>71.746876751787553</c:v>
                </c:pt>
                <c:pt idx="2">
                  <c:v>71.669440899340259</c:v>
                </c:pt>
                <c:pt idx="3">
                  <c:v>72.220839945025588</c:v>
                </c:pt>
                <c:pt idx="4">
                  <c:v>72.598505631369065</c:v>
                </c:pt>
                <c:pt idx="5">
                  <c:v>71.911030826539815</c:v>
                </c:pt>
                <c:pt idx="6">
                  <c:v>72.619116878473349</c:v>
                </c:pt>
                <c:pt idx="7">
                  <c:v>72.431888745465486</c:v>
                </c:pt>
                <c:pt idx="8">
                  <c:v>72.531217067370918</c:v>
                </c:pt>
                <c:pt idx="9">
                  <c:v>72.253199148389939</c:v>
                </c:pt>
                <c:pt idx="10">
                  <c:v>72.713060672326236</c:v>
                </c:pt>
                <c:pt idx="11">
                  <c:v>72.512856617120761</c:v>
                </c:pt>
                <c:pt idx="12">
                  <c:v>70.996395127522277</c:v>
                </c:pt>
                <c:pt idx="13">
                  <c:v>69.985402870691075</c:v>
                </c:pt>
                <c:pt idx="14">
                  <c:v>69.325344020843147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47059320"/>
        <c:axId val="647059712"/>
      </c:lineChart>
      <c:catAx>
        <c:axId val="6470593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47059712"/>
        <c:crosses val="autoZero"/>
        <c:auto val="1"/>
        <c:lblAlgn val="ctr"/>
        <c:lblOffset val="100"/>
        <c:noMultiLvlLbl val="0"/>
      </c:catAx>
      <c:valAx>
        <c:axId val="647059712"/>
        <c:scaling>
          <c:orientation val="minMax"/>
          <c:max val="73"/>
          <c:min val="64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.0_-;\-* #,##0.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47059320"/>
        <c:crosses val="autoZero"/>
        <c:crossBetween val="between"/>
      </c:valAx>
      <c:valAx>
        <c:axId val="665116880"/>
        <c:scaling>
          <c:orientation val="minMax"/>
          <c:max val="5"/>
        </c:scaling>
        <c:delete val="0"/>
        <c:axPos val="r"/>
        <c:numFmt formatCode="_-* #,##0.0_-;\-* #,##0.0_-;_-* &quot;-&quot;??_-;_-@_-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65117272"/>
        <c:crosses val="max"/>
        <c:crossBetween val="between"/>
        <c:majorUnit val="1"/>
      </c:valAx>
      <c:catAx>
        <c:axId val="66511727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66511688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b="1"/>
              <a:t>Total (Q4)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areaChart>
        <c:grouping val="standard"/>
        <c:varyColors val="0"/>
        <c:ser>
          <c:idx val="2"/>
          <c:order val="1"/>
          <c:tx>
            <c:strRef>
              <c:f>LF_I!$A$18</c:f>
              <c:strCache>
                <c:ptCount val="1"/>
                <c:pt idx="0">
                  <c:v>UER</c:v>
                </c:pt>
              </c:strCache>
            </c:strRef>
          </c:tx>
          <c:spPr>
            <a:solidFill>
              <a:schemeClr val="accent3"/>
            </a:solidFill>
            <a:ln w="25400">
              <a:noFill/>
            </a:ln>
            <a:effectLst/>
          </c:spPr>
          <c:cat>
            <c:numRef>
              <c:f>LF_I!$B$16:$P$16</c:f>
              <c:numCache>
                <c:formatCode>General</c:formatCode>
                <c:ptCount val="15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</c:numCache>
            </c:numRef>
          </c:cat>
          <c:val>
            <c:numRef>
              <c:f>LF_I!$B$18:$P$18</c:f>
              <c:numCache>
                <c:formatCode>_-* #,##0.0_-;\-* #,##0.0_-;_-* "-"??_-;_-@_-</c:formatCode>
                <c:ptCount val="15"/>
                <c:pt idx="0">
                  <c:v>2.4423236486035016</c:v>
                </c:pt>
                <c:pt idx="1">
                  <c:v>1.7867308222671585</c:v>
                </c:pt>
                <c:pt idx="2">
                  <c:v>1.8151409379037551</c:v>
                </c:pt>
                <c:pt idx="3">
                  <c:v>1.4804328798040269</c:v>
                </c:pt>
                <c:pt idx="4">
                  <c:v>1.4683821630081388</c:v>
                </c:pt>
                <c:pt idx="5">
                  <c:v>1.3180206131592038</c:v>
                </c:pt>
                <c:pt idx="6">
                  <c:v>1.1129465285382538</c:v>
                </c:pt>
                <c:pt idx="7">
                  <c:v>1.3318345088192736</c:v>
                </c:pt>
                <c:pt idx="8">
                  <c:v>0.9859693485859361</c:v>
                </c:pt>
                <c:pt idx="9">
                  <c:v>0.84945226427954135</c:v>
                </c:pt>
                <c:pt idx="10">
                  <c:v>0.62861002779788744</c:v>
                </c:pt>
                <c:pt idx="11">
                  <c:v>0.47269070006659714</c:v>
                </c:pt>
                <c:pt idx="12">
                  <c:v>0.65040212957885268</c:v>
                </c:pt>
                <c:pt idx="13">
                  <c:v>0.61629340444861191</c:v>
                </c:pt>
                <c:pt idx="14">
                  <c:v>0.79845622662174442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17318896"/>
        <c:axId val="517318504"/>
      </c:areaChart>
      <c:lineChart>
        <c:grouping val="standard"/>
        <c:varyColors val="0"/>
        <c:ser>
          <c:idx val="1"/>
          <c:order val="0"/>
          <c:tx>
            <c:strRef>
              <c:f>LF_I!$A$17</c:f>
              <c:strCache>
                <c:ptCount val="1"/>
                <c:pt idx="0">
                  <c:v>EPR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LF_I!$B$16:$P$16</c:f>
              <c:numCache>
                <c:formatCode>General</c:formatCode>
                <c:ptCount val="15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</c:numCache>
            </c:numRef>
          </c:cat>
          <c:val>
            <c:numRef>
              <c:f>LF_I!$B$17:$P$17</c:f>
              <c:numCache>
                <c:formatCode>_-* #,##0.0_-;\-* #,##0.0_-;_-* "-"??_-;_-@_-</c:formatCode>
                <c:ptCount val="15"/>
                <c:pt idx="0">
                  <c:v>69.998280313095648</c:v>
                </c:pt>
                <c:pt idx="1">
                  <c:v>70.673195406870121</c:v>
                </c:pt>
                <c:pt idx="2">
                  <c:v>71.159790630954774</c:v>
                </c:pt>
                <c:pt idx="3">
                  <c:v>71.912239482114288</c:v>
                </c:pt>
                <c:pt idx="4">
                  <c:v>71.812943596282707</c:v>
                </c:pt>
                <c:pt idx="5">
                  <c:v>71.540499626158706</c:v>
                </c:pt>
                <c:pt idx="6">
                  <c:v>71.927081827006432</c:v>
                </c:pt>
                <c:pt idx="7">
                  <c:v>71.661320136296311</c:v>
                </c:pt>
                <c:pt idx="8">
                  <c:v>72.087145399309421</c:v>
                </c:pt>
                <c:pt idx="9">
                  <c:v>71.740608574272045</c:v>
                </c:pt>
                <c:pt idx="10">
                  <c:v>71.722289953613711</c:v>
                </c:pt>
                <c:pt idx="11">
                  <c:v>72.371473860911166</c:v>
                </c:pt>
                <c:pt idx="12">
                  <c:v>70.795291675999223</c:v>
                </c:pt>
                <c:pt idx="13">
                  <c:v>69.576428946274888</c:v>
                </c:pt>
                <c:pt idx="14">
                  <c:v>69.286294782324916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65118056"/>
        <c:axId val="665118448"/>
      </c:lineChart>
      <c:catAx>
        <c:axId val="665118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65118448"/>
        <c:crosses val="autoZero"/>
        <c:auto val="1"/>
        <c:lblAlgn val="ctr"/>
        <c:lblOffset val="100"/>
        <c:noMultiLvlLbl val="0"/>
      </c:catAx>
      <c:valAx>
        <c:axId val="665118448"/>
        <c:scaling>
          <c:orientation val="minMax"/>
          <c:min val="64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.0_-;\-* #,##0.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65118056"/>
        <c:crosses val="autoZero"/>
        <c:crossBetween val="between"/>
      </c:valAx>
      <c:valAx>
        <c:axId val="517318504"/>
        <c:scaling>
          <c:orientation val="minMax"/>
          <c:max val="5"/>
        </c:scaling>
        <c:delete val="0"/>
        <c:axPos val="r"/>
        <c:numFmt formatCode="_-* #,##0.0_-;\-* #,##0.0_-;_-* &quot;-&quot;??_-;_-@_-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17318896"/>
        <c:crosses val="max"/>
        <c:crossBetween val="between"/>
        <c:majorUnit val="1"/>
      </c:valAx>
      <c:catAx>
        <c:axId val="51731889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517318504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b="1"/>
              <a:t>15-24 </a:t>
            </a:r>
            <a:r>
              <a:rPr lang="en-GB" b="1" baseline="0"/>
              <a:t>(Q3)</a:t>
            </a:r>
            <a:endParaRPr lang="en-GB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areaChart>
        <c:grouping val="standard"/>
        <c:varyColors val="0"/>
        <c:ser>
          <c:idx val="2"/>
          <c:order val="1"/>
          <c:tx>
            <c:strRef>
              <c:f>LF_I!$A$22</c:f>
              <c:strCache>
                <c:ptCount val="1"/>
                <c:pt idx="0">
                  <c:v>UER</c:v>
                </c:pt>
              </c:strCache>
            </c:strRef>
          </c:tx>
          <c:spPr>
            <a:solidFill>
              <a:schemeClr val="accent3"/>
            </a:solidFill>
            <a:ln w="25400">
              <a:noFill/>
            </a:ln>
            <a:effectLst/>
          </c:spPr>
          <c:cat>
            <c:numRef>
              <c:f>LF_I!$B$20:$P$20</c:f>
              <c:numCache>
                <c:formatCode>General</c:formatCode>
                <c:ptCount val="15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</c:numCache>
            </c:numRef>
          </c:cat>
          <c:val>
            <c:numRef>
              <c:f>LF_I!$B$22:$P$22</c:f>
              <c:numCache>
                <c:formatCode>_-* #,##0.0_-;\-* #,##0.0_-;_-* "-"??_-;_-@_-</c:formatCode>
                <c:ptCount val="15"/>
                <c:pt idx="0">
                  <c:v>7.6199033854993505</c:v>
                </c:pt>
                <c:pt idx="1">
                  <c:v>5.682741414288305</c:v>
                </c:pt>
                <c:pt idx="2">
                  <c:v>5.0437030009339949</c:v>
                </c:pt>
                <c:pt idx="3">
                  <c:v>4.5046519124772511</c:v>
                </c:pt>
                <c:pt idx="4">
                  <c:v>4.7632576218401255</c:v>
                </c:pt>
                <c:pt idx="5">
                  <c:v>4.7914406867297252</c:v>
                </c:pt>
                <c:pt idx="6">
                  <c:v>4.4748308215785171</c:v>
                </c:pt>
                <c:pt idx="7">
                  <c:v>4.7836946317950844</c:v>
                </c:pt>
                <c:pt idx="8">
                  <c:v>4.2637713050080901</c:v>
                </c:pt>
                <c:pt idx="9">
                  <c:v>3.3723343553930833</c:v>
                </c:pt>
                <c:pt idx="10">
                  <c:v>2.890199650044758</c:v>
                </c:pt>
                <c:pt idx="11">
                  <c:v>2.7047480863338134</c:v>
                </c:pt>
                <c:pt idx="12">
                  <c:v>3.4444457289931929</c:v>
                </c:pt>
                <c:pt idx="13">
                  <c:v>4.4445073384807738</c:v>
                </c:pt>
                <c:pt idx="14">
                  <c:v>4.878670904069442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48785320"/>
        <c:axId val="548784928"/>
      </c:areaChart>
      <c:lineChart>
        <c:grouping val="standard"/>
        <c:varyColors val="0"/>
        <c:ser>
          <c:idx val="1"/>
          <c:order val="0"/>
          <c:tx>
            <c:strRef>
              <c:f>LF_I!$A$21</c:f>
              <c:strCache>
                <c:ptCount val="1"/>
                <c:pt idx="0">
                  <c:v>EPR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LF_I!$B$4:$P$4</c:f>
              <c:numCache>
                <c:formatCode>General</c:formatCode>
                <c:ptCount val="15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</c:numCache>
            </c:numRef>
          </c:cat>
          <c:val>
            <c:numRef>
              <c:f>LF_I!$B$21:$P$21</c:f>
              <c:numCache>
                <c:formatCode>_-* #,##0.0_-;\-* #,##0.0_-;_-* "-"??_-;_-@_-</c:formatCode>
                <c:ptCount val="15"/>
                <c:pt idx="0">
                  <c:v>49.817244956258008</c:v>
                </c:pt>
                <c:pt idx="1">
                  <c:v>49.609119217341771</c:v>
                </c:pt>
                <c:pt idx="2">
                  <c:v>48.63035473020345</c:v>
                </c:pt>
                <c:pt idx="3">
                  <c:v>49.806580593744286</c:v>
                </c:pt>
                <c:pt idx="4">
                  <c:v>49.140637975402498</c:v>
                </c:pt>
                <c:pt idx="5">
                  <c:v>46.343716362688909</c:v>
                </c:pt>
                <c:pt idx="6">
                  <c:v>47.178590441537729</c:v>
                </c:pt>
                <c:pt idx="7">
                  <c:v>46.478687765203112</c:v>
                </c:pt>
                <c:pt idx="8">
                  <c:v>46.965979933384787</c:v>
                </c:pt>
                <c:pt idx="9">
                  <c:v>47.240292496614671</c:v>
                </c:pt>
                <c:pt idx="10">
                  <c:v>46.476587390488007</c:v>
                </c:pt>
                <c:pt idx="11">
                  <c:v>46.072140825952786</c:v>
                </c:pt>
                <c:pt idx="12">
                  <c:v>43.900739581939042</c:v>
                </c:pt>
                <c:pt idx="13">
                  <c:v>41.531515547868032</c:v>
                </c:pt>
                <c:pt idx="14">
                  <c:v>40.768952683727676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17319680"/>
        <c:axId val="517320072"/>
      </c:lineChart>
      <c:catAx>
        <c:axId val="517319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17320072"/>
        <c:crosses val="autoZero"/>
        <c:auto val="1"/>
        <c:lblAlgn val="ctr"/>
        <c:lblOffset val="100"/>
        <c:noMultiLvlLbl val="0"/>
      </c:catAx>
      <c:valAx>
        <c:axId val="517320072"/>
        <c:scaling>
          <c:orientation val="minMax"/>
          <c:max val="92"/>
          <c:min val="4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.0_-;\-* #,##0.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17319680"/>
        <c:crosses val="autoZero"/>
        <c:crossBetween val="between"/>
      </c:valAx>
      <c:valAx>
        <c:axId val="548784928"/>
        <c:scaling>
          <c:orientation val="minMax"/>
          <c:max val="8"/>
        </c:scaling>
        <c:delete val="0"/>
        <c:axPos val="r"/>
        <c:numFmt formatCode="_-* #,##0.0_-;\-* #,##0.0_-;_-* &quot;-&quot;??_-;_-@_-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48785320"/>
        <c:crosses val="max"/>
        <c:crossBetween val="between"/>
      </c:valAx>
      <c:catAx>
        <c:axId val="54878532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54878492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b="1"/>
              <a:t>25-34 </a:t>
            </a:r>
            <a:r>
              <a:rPr lang="en-GB" b="1" baseline="0"/>
              <a:t>(</a:t>
            </a:r>
            <a:r>
              <a:rPr lang="en-GB" b="1"/>
              <a:t>Q3)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areaChart>
        <c:grouping val="standard"/>
        <c:varyColors val="0"/>
        <c:ser>
          <c:idx val="2"/>
          <c:order val="1"/>
          <c:tx>
            <c:strRef>
              <c:f>LF_I!$A$26</c:f>
              <c:strCache>
                <c:ptCount val="1"/>
                <c:pt idx="0">
                  <c:v>UER</c:v>
                </c:pt>
              </c:strCache>
            </c:strRef>
          </c:tx>
          <c:spPr>
            <a:solidFill>
              <a:schemeClr val="accent3"/>
            </a:solidFill>
            <a:ln w="25400">
              <a:noFill/>
            </a:ln>
            <a:effectLst/>
          </c:spPr>
          <c:cat>
            <c:numRef>
              <c:f>LF_I!$B$24:$P$24</c:f>
              <c:numCache>
                <c:formatCode>General</c:formatCode>
                <c:ptCount val="15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</c:numCache>
            </c:numRef>
          </c:cat>
          <c:val>
            <c:numRef>
              <c:f>LF_I!$B$26:$P$26</c:f>
              <c:numCache>
                <c:formatCode>_-* #,##0.0_-;\-* #,##0.0_-;_-* "-"??_-;_-@_-</c:formatCode>
                <c:ptCount val="15"/>
                <c:pt idx="0">
                  <c:v>2.4443772884177801</c:v>
                </c:pt>
                <c:pt idx="1">
                  <c:v>1.7461118723141558</c:v>
                </c:pt>
                <c:pt idx="2">
                  <c:v>1.545402616647829</c:v>
                </c:pt>
                <c:pt idx="3">
                  <c:v>1.7156767054122921</c:v>
                </c:pt>
                <c:pt idx="4">
                  <c:v>1.5044171323675259</c:v>
                </c:pt>
                <c:pt idx="5">
                  <c:v>1.2734778465660561</c:v>
                </c:pt>
                <c:pt idx="6">
                  <c:v>1.1365769011975193</c:v>
                </c:pt>
                <c:pt idx="7">
                  <c:v>1.3099487269123047</c:v>
                </c:pt>
                <c:pt idx="8">
                  <c:v>1.5359195479771413</c:v>
                </c:pt>
                <c:pt idx="9">
                  <c:v>1.178976686500709</c:v>
                </c:pt>
                <c:pt idx="10">
                  <c:v>0.81122068017101556</c:v>
                </c:pt>
                <c:pt idx="11">
                  <c:v>0.64033378850139222</c:v>
                </c:pt>
                <c:pt idx="12">
                  <c:v>1.0532808520127481</c:v>
                </c:pt>
                <c:pt idx="13">
                  <c:v>1.0047237815554566</c:v>
                </c:pt>
                <c:pt idx="14">
                  <c:v>1.1117672101767855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48787280"/>
        <c:axId val="548786888"/>
      </c:areaChart>
      <c:lineChart>
        <c:grouping val="standard"/>
        <c:varyColors val="0"/>
        <c:ser>
          <c:idx val="1"/>
          <c:order val="0"/>
          <c:tx>
            <c:strRef>
              <c:f>LF_I!$A$25</c:f>
              <c:strCache>
                <c:ptCount val="1"/>
                <c:pt idx="0">
                  <c:v>EPR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LF_I!$B$8:$P$8</c:f>
              <c:numCache>
                <c:formatCode>General</c:formatCode>
                <c:ptCount val="15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</c:numCache>
            </c:numRef>
          </c:cat>
          <c:val>
            <c:numRef>
              <c:f>LF_I!$B$25:$P$25</c:f>
              <c:numCache>
                <c:formatCode>_-* #,##0.0_-;\-* #,##0.0_-;_-* "-"??_-;_-@_-</c:formatCode>
                <c:ptCount val="15"/>
                <c:pt idx="0">
                  <c:v>86.769394621973348</c:v>
                </c:pt>
                <c:pt idx="1">
                  <c:v>87.446540198844076</c:v>
                </c:pt>
                <c:pt idx="2">
                  <c:v>87.835181713737271</c:v>
                </c:pt>
                <c:pt idx="3">
                  <c:v>87.61423949972658</c:v>
                </c:pt>
                <c:pt idx="4">
                  <c:v>87.716310055003916</c:v>
                </c:pt>
                <c:pt idx="5">
                  <c:v>87.599449575077955</c:v>
                </c:pt>
                <c:pt idx="6">
                  <c:v>87.845844350435897</c:v>
                </c:pt>
                <c:pt idx="7">
                  <c:v>87.974539310704714</c:v>
                </c:pt>
                <c:pt idx="8">
                  <c:v>87.403678266842803</c:v>
                </c:pt>
                <c:pt idx="9">
                  <c:v>87.420715908039838</c:v>
                </c:pt>
                <c:pt idx="10">
                  <c:v>88.315601961310406</c:v>
                </c:pt>
                <c:pt idx="11">
                  <c:v>88.137348906541973</c:v>
                </c:pt>
                <c:pt idx="12">
                  <c:v>86.630024741642856</c:v>
                </c:pt>
                <c:pt idx="13">
                  <c:v>87.148931372991299</c:v>
                </c:pt>
                <c:pt idx="14">
                  <c:v>87.353806723329399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48786104"/>
        <c:axId val="548786496"/>
      </c:lineChart>
      <c:catAx>
        <c:axId val="5487861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48786496"/>
        <c:crosses val="autoZero"/>
        <c:auto val="1"/>
        <c:lblAlgn val="ctr"/>
        <c:lblOffset val="100"/>
        <c:noMultiLvlLbl val="0"/>
      </c:catAx>
      <c:valAx>
        <c:axId val="548786496"/>
        <c:scaling>
          <c:orientation val="minMax"/>
          <c:max val="92"/>
          <c:min val="4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.0_-;\-* #,##0.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48786104"/>
        <c:crosses val="autoZero"/>
        <c:crossBetween val="between"/>
      </c:valAx>
      <c:valAx>
        <c:axId val="548786888"/>
        <c:scaling>
          <c:orientation val="minMax"/>
          <c:max val="8"/>
        </c:scaling>
        <c:delete val="0"/>
        <c:axPos val="r"/>
        <c:numFmt formatCode="_-* #,##0.0_-;\-* #,##0.0_-;_-* &quot;-&quot;??_-;_-@_-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48787280"/>
        <c:crosses val="max"/>
        <c:crossBetween val="between"/>
      </c:valAx>
      <c:catAx>
        <c:axId val="54878728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54878688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b="1"/>
              <a:t>35-44 (Q3)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areaChart>
        <c:grouping val="standard"/>
        <c:varyColors val="0"/>
        <c:ser>
          <c:idx val="2"/>
          <c:order val="1"/>
          <c:tx>
            <c:strRef>
              <c:f>LF_I!$A$30</c:f>
              <c:strCache>
                <c:ptCount val="1"/>
                <c:pt idx="0">
                  <c:v>UER</c:v>
                </c:pt>
              </c:strCache>
            </c:strRef>
          </c:tx>
          <c:spPr>
            <a:solidFill>
              <a:schemeClr val="accent3"/>
            </a:solidFill>
            <a:ln w="25400">
              <a:noFill/>
            </a:ln>
            <a:effectLst/>
          </c:spPr>
          <c:cat>
            <c:numRef>
              <c:f>LF_I!$B$28:$P$28</c:f>
              <c:numCache>
                <c:formatCode>General</c:formatCode>
                <c:ptCount val="15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</c:numCache>
            </c:numRef>
          </c:cat>
          <c:val>
            <c:numRef>
              <c:f>LF_I!$B$30:$P$30</c:f>
              <c:numCache>
                <c:formatCode>_-* #,##0.0_-;\-* #,##0.0_-;_-* "-"??_-;_-@_-</c:formatCode>
                <c:ptCount val="15"/>
                <c:pt idx="0">
                  <c:v>1.2665357452346753</c:v>
                </c:pt>
                <c:pt idx="1">
                  <c:v>0.69186374751887436</c:v>
                </c:pt>
                <c:pt idx="2">
                  <c:v>0.60545904069638423</c:v>
                </c:pt>
                <c:pt idx="3">
                  <c:v>0.78692782420585927</c:v>
                </c:pt>
                <c:pt idx="4">
                  <c:v>0.56969376732264965</c:v>
                </c:pt>
                <c:pt idx="5">
                  <c:v>0.49276876464364211</c:v>
                </c:pt>
                <c:pt idx="6">
                  <c:v>0.52332345167111249</c:v>
                </c:pt>
                <c:pt idx="7">
                  <c:v>0.44321263444250697</c:v>
                </c:pt>
                <c:pt idx="8">
                  <c:v>0.48750130648804846</c:v>
                </c:pt>
                <c:pt idx="9">
                  <c:v>0.35188475956288501</c:v>
                </c:pt>
                <c:pt idx="10">
                  <c:v>0.2496057853135962</c:v>
                </c:pt>
                <c:pt idx="11">
                  <c:v>0.2021312406716711</c:v>
                </c:pt>
                <c:pt idx="12">
                  <c:v>0.27496687292986294</c:v>
                </c:pt>
                <c:pt idx="13">
                  <c:v>0.3069429586764722</c:v>
                </c:pt>
                <c:pt idx="14">
                  <c:v>0.30686241273072279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35781760"/>
        <c:axId val="535781368"/>
      </c:areaChart>
      <c:lineChart>
        <c:grouping val="standard"/>
        <c:varyColors val="0"/>
        <c:ser>
          <c:idx val="1"/>
          <c:order val="0"/>
          <c:tx>
            <c:strRef>
              <c:f>LF_I!$A$29</c:f>
              <c:strCache>
                <c:ptCount val="1"/>
                <c:pt idx="0">
                  <c:v>EPR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LF_I!$B$12:$P$12</c:f>
              <c:numCache>
                <c:formatCode>General</c:formatCode>
                <c:ptCount val="15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</c:numCache>
            </c:numRef>
          </c:cat>
          <c:val>
            <c:numRef>
              <c:f>LF_I!$B$29:$P$29</c:f>
              <c:numCache>
                <c:formatCode>_-* #,##0.0_-;\-* #,##0.0_-;_-* "-"??_-;_-@_-</c:formatCode>
                <c:ptCount val="15"/>
                <c:pt idx="0">
                  <c:v>89.223782089758629</c:v>
                </c:pt>
                <c:pt idx="1">
                  <c:v>90.192324070880787</c:v>
                </c:pt>
                <c:pt idx="2">
                  <c:v>90.241958013200346</c:v>
                </c:pt>
                <c:pt idx="3">
                  <c:v>89.936057447119111</c:v>
                </c:pt>
                <c:pt idx="4">
                  <c:v>90.122241168492096</c:v>
                </c:pt>
                <c:pt idx="5">
                  <c:v>90.22262363991392</c:v>
                </c:pt>
                <c:pt idx="6">
                  <c:v>90.598635606738114</c:v>
                </c:pt>
                <c:pt idx="7">
                  <c:v>90.879439085940803</c:v>
                </c:pt>
                <c:pt idx="8">
                  <c:v>90.537465623187472</c:v>
                </c:pt>
                <c:pt idx="9">
                  <c:v>91.302491423274958</c:v>
                </c:pt>
                <c:pt idx="10">
                  <c:v>91.309565929414887</c:v>
                </c:pt>
                <c:pt idx="11">
                  <c:v>91.383862772463019</c:v>
                </c:pt>
                <c:pt idx="12">
                  <c:v>90.135782265387775</c:v>
                </c:pt>
                <c:pt idx="13">
                  <c:v>89.759093166294619</c:v>
                </c:pt>
                <c:pt idx="14">
                  <c:v>89.490464410928865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48788064"/>
        <c:axId val="548788456"/>
      </c:lineChart>
      <c:catAx>
        <c:axId val="5487880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48788456"/>
        <c:crosses val="autoZero"/>
        <c:auto val="1"/>
        <c:lblAlgn val="ctr"/>
        <c:lblOffset val="100"/>
        <c:noMultiLvlLbl val="0"/>
      </c:catAx>
      <c:valAx>
        <c:axId val="548788456"/>
        <c:scaling>
          <c:orientation val="minMax"/>
          <c:max val="92"/>
          <c:min val="4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.0_-;\-* #,##0.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48788064"/>
        <c:crosses val="autoZero"/>
        <c:crossBetween val="between"/>
      </c:valAx>
      <c:valAx>
        <c:axId val="535781368"/>
        <c:scaling>
          <c:orientation val="minMax"/>
          <c:max val="8"/>
        </c:scaling>
        <c:delete val="0"/>
        <c:axPos val="r"/>
        <c:numFmt formatCode="_-* #,##0.0_-;\-* #,##0.0_-;_-* &quot;-&quot;??_-;_-@_-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5781760"/>
        <c:crosses val="max"/>
        <c:crossBetween val="between"/>
      </c:valAx>
      <c:catAx>
        <c:axId val="53578176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53578136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b="1"/>
              <a:t>45-54 (Q3)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areaChart>
        <c:grouping val="standard"/>
        <c:varyColors val="0"/>
        <c:ser>
          <c:idx val="2"/>
          <c:order val="1"/>
          <c:tx>
            <c:strRef>
              <c:f>LF_I!$A$34</c:f>
              <c:strCache>
                <c:ptCount val="1"/>
                <c:pt idx="0">
                  <c:v>UER</c:v>
                </c:pt>
              </c:strCache>
            </c:strRef>
          </c:tx>
          <c:spPr>
            <a:solidFill>
              <a:schemeClr val="accent3"/>
            </a:solidFill>
            <a:ln w="25400">
              <a:noFill/>
            </a:ln>
            <a:effectLst/>
          </c:spPr>
          <c:cat>
            <c:numRef>
              <c:f>LF_I!$B$32:$P$32</c:f>
              <c:numCache>
                <c:formatCode>General</c:formatCode>
                <c:ptCount val="15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</c:numCache>
            </c:numRef>
          </c:cat>
          <c:val>
            <c:numRef>
              <c:f>LF_I!$B$34:$P$34</c:f>
              <c:numCache>
                <c:formatCode>_-* #,##0.0_-;\-* #,##0.0_-;_-* "-"??_-;_-@_-</c:formatCode>
                <c:ptCount val="15"/>
                <c:pt idx="0">
                  <c:v>0.9539550943756574</c:v>
                </c:pt>
                <c:pt idx="1">
                  <c:v>0.52371254570805126</c:v>
                </c:pt>
                <c:pt idx="2">
                  <c:v>0.47401113031071618</c:v>
                </c:pt>
                <c:pt idx="3">
                  <c:v>0.41084097368955924</c:v>
                </c:pt>
                <c:pt idx="4">
                  <c:v>0.32948383831682398</c:v>
                </c:pt>
                <c:pt idx="5">
                  <c:v>0.33580707812001176</c:v>
                </c:pt>
                <c:pt idx="6">
                  <c:v>0.43074365642563123</c:v>
                </c:pt>
                <c:pt idx="7">
                  <c:v>0.34928758697174939</c:v>
                </c:pt>
                <c:pt idx="8">
                  <c:v>0.37877726051449673</c:v>
                </c:pt>
                <c:pt idx="9">
                  <c:v>0.15942442555429712</c:v>
                </c:pt>
                <c:pt idx="10">
                  <c:v>0.11123565371792331</c:v>
                </c:pt>
                <c:pt idx="11">
                  <c:v>0.14338932603124641</c:v>
                </c:pt>
                <c:pt idx="12">
                  <c:v>0.14912859826505287</c:v>
                </c:pt>
                <c:pt idx="13">
                  <c:v>0.20403200264968169</c:v>
                </c:pt>
                <c:pt idx="14">
                  <c:v>0.24177723667361048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35783720"/>
        <c:axId val="535783328"/>
      </c:areaChart>
      <c:lineChart>
        <c:grouping val="standard"/>
        <c:varyColors val="0"/>
        <c:ser>
          <c:idx val="1"/>
          <c:order val="0"/>
          <c:tx>
            <c:strRef>
              <c:f>LF_I!$A$33</c:f>
              <c:strCache>
                <c:ptCount val="1"/>
                <c:pt idx="0">
                  <c:v>EPR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LF_I!$B$16:$P$16</c:f>
              <c:numCache>
                <c:formatCode>General</c:formatCode>
                <c:ptCount val="15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</c:numCache>
            </c:numRef>
          </c:cat>
          <c:val>
            <c:numRef>
              <c:f>LF_I!$B$33:$P$33</c:f>
              <c:numCache>
                <c:formatCode>_-* #,##0.0_-;\-* #,##0.0_-;_-* "-"??_-;_-@_-</c:formatCode>
                <c:ptCount val="15"/>
                <c:pt idx="0">
                  <c:v>84.903667125506459</c:v>
                </c:pt>
                <c:pt idx="1">
                  <c:v>85.891898966977749</c:v>
                </c:pt>
                <c:pt idx="2">
                  <c:v>85.607222594075367</c:v>
                </c:pt>
                <c:pt idx="3">
                  <c:v>85.869469548721867</c:v>
                </c:pt>
                <c:pt idx="4">
                  <c:v>86.138213238295876</c:v>
                </c:pt>
                <c:pt idx="5">
                  <c:v>86.656453028686116</c:v>
                </c:pt>
                <c:pt idx="6">
                  <c:v>87.302765102640251</c:v>
                </c:pt>
                <c:pt idx="7">
                  <c:v>87.317198996703155</c:v>
                </c:pt>
                <c:pt idx="8">
                  <c:v>87.323525122416626</c:v>
                </c:pt>
                <c:pt idx="9">
                  <c:v>87.160165801190885</c:v>
                </c:pt>
                <c:pt idx="10">
                  <c:v>88.604432040685467</c:v>
                </c:pt>
                <c:pt idx="11">
                  <c:v>88.00071734482303</c:v>
                </c:pt>
                <c:pt idx="12">
                  <c:v>86.981321848043862</c:v>
                </c:pt>
                <c:pt idx="13">
                  <c:v>86.81728721857958</c:v>
                </c:pt>
                <c:pt idx="14">
                  <c:v>86.354911356164095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35782544"/>
        <c:axId val="535782936"/>
      </c:lineChart>
      <c:catAx>
        <c:axId val="5357825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5782936"/>
        <c:crosses val="autoZero"/>
        <c:auto val="1"/>
        <c:lblAlgn val="ctr"/>
        <c:lblOffset val="100"/>
        <c:noMultiLvlLbl val="0"/>
      </c:catAx>
      <c:valAx>
        <c:axId val="535782936"/>
        <c:scaling>
          <c:orientation val="minMax"/>
          <c:max val="92"/>
          <c:min val="4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.0_-;\-* #,##0.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5782544"/>
        <c:crosses val="autoZero"/>
        <c:crossBetween val="between"/>
      </c:valAx>
      <c:valAx>
        <c:axId val="535783328"/>
        <c:scaling>
          <c:orientation val="minMax"/>
          <c:max val="8"/>
        </c:scaling>
        <c:delete val="0"/>
        <c:axPos val="r"/>
        <c:numFmt formatCode="_-* #,##0.0_-;\-* #,##0.0_-;_-* &quot;-&quot;??_-;_-@_-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5783720"/>
        <c:crosses val="max"/>
        <c:crossBetween val="between"/>
      </c:valAx>
      <c:catAx>
        <c:axId val="53578372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53578332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b="1"/>
              <a:t>Labour productivity growth (%), ILO estimates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LP!$B$63</c:f>
              <c:strCache>
                <c:ptCount val="1"/>
                <c:pt idx="0">
                  <c:v>CHN</c:v>
                </c:pt>
              </c:strCache>
            </c:strRef>
          </c:tx>
          <c:spPr>
            <a:ln w="381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LP!$D$44:$AA$44</c:f>
              <c:numCache>
                <c:formatCode>General</c:formatCode>
                <c:ptCount val="24"/>
                <c:pt idx="0">
                  <c:v>1992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  <c:pt idx="22">
                  <c:v>2014</c:v>
                </c:pt>
                <c:pt idx="23">
                  <c:v>2015</c:v>
                </c:pt>
              </c:numCache>
            </c:numRef>
          </c:cat>
          <c:val>
            <c:numRef>
              <c:f>LP!$D$63:$AA$63</c:f>
              <c:numCache>
                <c:formatCode>0.0</c:formatCode>
                <c:ptCount val="24"/>
                <c:pt idx="0">
                  <c:v>11.985932841320279</c:v>
                </c:pt>
                <c:pt idx="1">
                  <c:v>12.085313482190664</c:v>
                </c:pt>
                <c:pt idx="2">
                  <c:v>11.515964623268093</c:v>
                </c:pt>
                <c:pt idx="3">
                  <c:v>9.8408413173233455</c:v>
                </c:pt>
                <c:pt idx="4">
                  <c:v>8.5499548052483156</c:v>
                </c:pt>
                <c:pt idx="5">
                  <c:v>8.0935269397399487</c:v>
                </c:pt>
                <c:pt idx="6">
                  <c:v>7.1608699336067838</c:v>
                </c:pt>
                <c:pt idx="7">
                  <c:v>6.5611772697119264</c:v>
                </c:pt>
                <c:pt idx="8">
                  <c:v>7.0397918234450296</c:v>
                </c:pt>
                <c:pt idx="9">
                  <c:v>7.5948823363344964</c:v>
                </c:pt>
                <c:pt idx="10">
                  <c:v>8.1388110328573848</c:v>
                </c:pt>
                <c:pt idx="11">
                  <c:v>8.9786645582052405</c:v>
                </c:pt>
                <c:pt idx="12">
                  <c:v>9.0500625128714152</c:v>
                </c:pt>
                <c:pt idx="13">
                  <c:v>10.425488839233111</c:v>
                </c:pt>
                <c:pt idx="14">
                  <c:v>11.952130635285618</c:v>
                </c:pt>
                <c:pt idx="15">
                  <c:v>13.179578330368912</c:v>
                </c:pt>
                <c:pt idx="16">
                  <c:v>9.2990593458983639</c:v>
                </c:pt>
                <c:pt idx="17">
                  <c:v>9.2024009162544829</c:v>
                </c:pt>
                <c:pt idx="18">
                  <c:v>10.050927659273135</c:v>
                </c:pt>
                <c:pt idx="19">
                  <c:v>8.7750103339094174</c:v>
                </c:pt>
                <c:pt idx="20">
                  <c:v>7.393613960206924</c:v>
                </c:pt>
                <c:pt idx="21">
                  <c:v>6.9360044585278668</c:v>
                </c:pt>
                <c:pt idx="22">
                  <c:v>7.0586364590303763</c:v>
                </c:pt>
                <c:pt idx="23">
                  <c:v>6.5058710883925341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LP!$B$66</c:f>
              <c:strCache>
                <c:ptCount val="1"/>
                <c:pt idx="0">
                  <c:v>MYS</c:v>
                </c:pt>
              </c:strCache>
            </c:strRef>
          </c:tx>
          <c:spPr>
            <a:ln w="38100" cap="rnd" cmpd="dbl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LP!$D$44:$AA$44</c:f>
              <c:numCache>
                <c:formatCode>General</c:formatCode>
                <c:ptCount val="24"/>
                <c:pt idx="0">
                  <c:v>1992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  <c:pt idx="22">
                  <c:v>2014</c:v>
                </c:pt>
                <c:pt idx="23">
                  <c:v>2015</c:v>
                </c:pt>
              </c:numCache>
            </c:numRef>
          </c:cat>
          <c:val>
            <c:numRef>
              <c:f>LP!$D$66:$AA$66</c:f>
              <c:numCache>
                <c:formatCode>0.0</c:formatCode>
                <c:ptCount val="24"/>
                <c:pt idx="0">
                  <c:v>6.064193201032575</c:v>
                </c:pt>
                <c:pt idx="1">
                  <c:v>7.1852180588900971</c:v>
                </c:pt>
                <c:pt idx="2">
                  <c:v>5.5031225167794684</c:v>
                </c:pt>
                <c:pt idx="3">
                  <c:v>5.7963871360235952</c:v>
                </c:pt>
                <c:pt idx="4">
                  <c:v>5.9124211503480684</c:v>
                </c:pt>
                <c:pt idx="5">
                  <c:v>3.7012727801163603</c:v>
                </c:pt>
                <c:pt idx="6">
                  <c:v>-9.4988657273578312</c:v>
                </c:pt>
                <c:pt idx="7">
                  <c:v>3.2537896709005087</c:v>
                </c:pt>
                <c:pt idx="8">
                  <c:v>3.3113081944278422</c:v>
                </c:pt>
                <c:pt idx="9">
                  <c:v>-1.3759118703038475</c:v>
                </c:pt>
                <c:pt idx="10">
                  <c:v>3.0988879725279306</c:v>
                </c:pt>
                <c:pt idx="11">
                  <c:v>3.6232196023421537</c:v>
                </c:pt>
                <c:pt idx="12">
                  <c:v>4.2061986145585761</c:v>
                </c:pt>
                <c:pt idx="13">
                  <c:v>2.7350017018141104</c:v>
                </c:pt>
                <c:pt idx="14">
                  <c:v>3.5864398783059137</c:v>
                </c:pt>
                <c:pt idx="15">
                  <c:v>4.2573274117160276</c:v>
                </c:pt>
                <c:pt idx="16">
                  <c:v>3.3289136582931311</c:v>
                </c:pt>
                <c:pt idx="17">
                  <c:v>-3.8733873430813581</c:v>
                </c:pt>
                <c:pt idx="18">
                  <c:v>4.7130727787407567</c:v>
                </c:pt>
                <c:pt idx="19">
                  <c:v>0.40856275100304984</c:v>
                </c:pt>
                <c:pt idx="20">
                  <c:v>1.3933902236557882</c:v>
                </c:pt>
                <c:pt idx="21">
                  <c:v>0.29126014534177624</c:v>
                </c:pt>
                <c:pt idx="22">
                  <c:v>3.6572054026440481</c:v>
                </c:pt>
                <c:pt idx="23">
                  <c:v>2.448547274273305</c:v>
                </c:pt>
              </c:numCache>
            </c:numRef>
          </c:val>
          <c:smooth val="0"/>
        </c:ser>
        <c:ser>
          <c:idx val="5"/>
          <c:order val="5"/>
          <c:tx>
            <c:strRef>
              <c:f>LP!$B$68</c:f>
              <c:strCache>
                <c:ptCount val="1"/>
                <c:pt idx="0">
                  <c:v>MNG</c:v>
                </c:pt>
              </c:strCache>
            </c:strRef>
          </c:tx>
          <c:spPr>
            <a:ln w="38100" cap="rnd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LP!$D$44:$AA$44</c:f>
              <c:numCache>
                <c:formatCode>General</c:formatCode>
                <c:ptCount val="24"/>
                <c:pt idx="0">
                  <c:v>1992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  <c:pt idx="22">
                  <c:v>2014</c:v>
                </c:pt>
                <c:pt idx="23">
                  <c:v>2015</c:v>
                </c:pt>
              </c:numCache>
            </c:numRef>
          </c:cat>
          <c:val>
            <c:numRef>
              <c:f>LP!$D$68:$AA$68</c:f>
              <c:numCache>
                <c:formatCode>0.0</c:formatCode>
                <c:ptCount val="24"/>
                <c:pt idx="0">
                  <c:v>-12.119044279104784</c:v>
                </c:pt>
                <c:pt idx="1">
                  <c:v>-5.3595999456301442</c:v>
                </c:pt>
                <c:pt idx="2">
                  <c:v>0.36381225803527872</c:v>
                </c:pt>
                <c:pt idx="3">
                  <c:v>5.397283422609811</c:v>
                </c:pt>
                <c:pt idx="4">
                  <c:v>-0.85890407889779308</c:v>
                </c:pt>
                <c:pt idx="5">
                  <c:v>2.2316027724705867</c:v>
                </c:pt>
                <c:pt idx="6">
                  <c:v>0.72404969795265561</c:v>
                </c:pt>
                <c:pt idx="7">
                  <c:v>0.48747603042513798</c:v>
                </c:pt>
                <c:pt idx="8">
                  <c:v>-0.91576899352076024</c:v>
                </c:pt>
                <c:pt idx="9">
                  <c:v>0.29878834247241137</c:v>
                </c:pt>
                <c:pt idx="10">
                  <c:v>1.7978573721043611</c:v>
                </c:pt>
                <c:pt idx="11">
                  <c:v>5.6350064775757103</c:v>
                </c:pt>
                <c:pt idx="12">
                  <c:v>7.8775366542824798</c:v>
                </c:pt>
                <c:pt idx="13">
                  <c:v>3.8977601093433512</c:v>
                </c:pt>
                <c:pt idx="14">
                  <c:v>5.0916947293594861</c:v>
                </c:pt>
                <c:pt idx="15">
                  <c:v>8.7855078541221321</c:v>
                </c:pt>
                <c:pt idx="16">
                  <c:v>7.7131006187937556</c:v>
                </c:pt>
                <c:pt idx="17">
                  <c:v>-6.273587561191885</c:v>
                </c:pt>
                <c:pt idx="18">
                  <c:v>5.271386790316801</c:v>
                </c:pt>
                <c:pt idx="19">
                  <c:v>12.095828247977835</c:v>
                </c:pt>
                <c:pt idx="20">
                  <c:v>11.182484865021758</c:v>
                </c:pt>
                <c:pt idx="21">
                  <c:v>13.097771815415825</c:v>
                </c:pt>
                <c:pt idx="22">
                  <c:v>5.7445898738506918</c:v>
                </c:pt>
                <c:pt idx="23">
                  <c:v>1.4623840575760605</c:v>
                </c:pt>
              </c:numCache>
            </c:numRef>
          </c:val>
          <c:smooth val="0"/>
        </c:ser>
        <c:ser>
          <c:idx val="6"/>
          <c:order val="6"/>
          <c:tx>
            <c:strRef>
              <c:f>LP!$B$69</c:f>
              <c:strCache>
                <c:ptCount val="1"/>
                <c:pt idx="0">
                  <c:v>THA</c:v>
                </c:pt>
              </c:strCache>
            </c:strRef>
          </c:tx>
          <c:spPr>
            <a:ln w="38100" cap="rnd">
              <a:solidFill>
                <a:schemeClr val="accent1">
                  <a:lumMod val="80000"/>
                  <a:lumOff val="20000"/>
                </a:schemeClr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LP!$D$44:$AA$44</c:f>
              <c:numCache>
                <c:formatCode>General</c:formatCode>
                <c:ptCount val="24"/>
                <c:pt idx="0">
                  <c:v>1992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  <c:pt idx="22">
                  <c:v>2014</c:v>
                </c:pt>
                <c:pt idx="23">
                  <c:v>2015</c:v>
                </c:pt>
              </c:numCache>
            </c:numRef>
          </c:cat>
          <c:val>
            <c:numRef>
              <c:f>LP!$D$69:$AA$69</c:f>
              <c:numCache>
                <c:formatCode>0.0</c:formatCode>
                <c:ptCount val="24"/>
                <c:pt idx="0">
                  <c:v>7.3666179617846383</c:v>
                </c:pt>
                <c:pt idx="1">
                  <c:v>9.3605308572602741</c:v>
                </c:pt>
                <c:pt idx="2">
                  <c:v>9.9165042671081274</c:v>
                </c:pt>
                <c:pt idx="3">
                  <c:v>6.9038341792075242</c:v>
                </c:pt>
                <c:pt idx="4">
                  <c:v>3.1477415334036474</c:v>
                </c:pt>
                <c:pt idx="5">
                  <c:v>-3.8141228900275714</c:v>
                </c:pt>
                <c:pt idx="6">
                  <c:v>-8.8005447059140369</c:v>
                </c:pt>
                <c:pt idx="7">
                  <c:v>3.8693100341437692</c:v>
                </c:pt>
                <c:pt idx="8">
                  <c:v>1.258620143439293</c:v>
                </c:pt>
                <c:pt idx="9">
                  <c:v>9.8737621662881025E-2</c:v>
                </c:pt>
                <c:pt idx="10">
                  <c:v>3.0645022703295943</c:v>
                </c:pt>
                <c:pt idx="11">
                  <c:v>5.23813987952646</c:v>
                </c:pt>
                <c:pt idx="12">
                  <c:v>4.4199320597076097</c:v>
                </c:pt>
                <c:pt idx="13">
                  <c:v>3.2102334434775504</c:v>
                </c:pt>
                <c:pt idx="14">
                  <c:v>4.4093639775177884</c:v>
                </c:pt>
                <c:pt idx="15">
                  <c:v>2.8652536495714198</c:v>
                </c:pt>
                <c:pt idx="16">
                  <c:v>1.8205645670866355</c:v>
                </c:pt>
                <c:pt idx="17">
                  <c:v>-2.0268624446036942</c:v>
                </c:pt>
                <c:pt idx="18">
                  <c:v>6.8784185414476173</c:v>
                </c:pt>
                <c:pt idx="19">
                  <c:v>-2.1787935977134243</c:v>
                </c:pt>
                <c:pt idx="20">
                  <c:v>6.2469531645745313</c:v>
                </c:pt>
                <c:pt idx="21">
                  <c:v>4.1172860525539257</c:v>
                </c:pt>
                <c:pt idx="22">
                  <c:v>0.24517950525135834</c:v>
                </c:pt>
                <c:pt idx="23">
                  <c:v>2.3823821972194903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27483304"/>
        <c:axId val="427483696"/>
        <c:extLst>
          <c:ext xmlns:c15="http://schemas.microsoft.com/office/drawing/2012/chart" uri="{02D57815-91ED-43cb-92C2-25804820EDAC}">
            <c15:filteredLineSeries>
              <c15:ser>
                <c:idx val="1"/>
                <c:order val="1"/>
                <c:tx>
                  <c:strRef>
                    <c:extLst>
                      <c:ext uri="{02D57815-91ED-43cb-92C2-25804820EDAC}">
                        <c15:formulaRef>
                          <c15:sqref>LP!$B$64</c15:sqref>
                        </c15:formulaRef>
                      </c:ext>
                    </c:extLst>
                    <c:strCache>
                      <c:ptCount val="1"/>
                      <c:pt idx="0">
                        <c:v>FJI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>
                      <c:ext uri="{02D57815-91ED-43cb-92C2-25804820EDAC}">
                        <c15:formulaRef>
                          <c15:sqref>LP!$D$44:$AA$44</c15:sqref>
                        </c15:formulaRef>
                      </c:ext>
                    </c:extLst>
                    <c:numCache>
                      <c:formatCode>General</c:formatCode>
                      <c:ptCount val="24"/>
                      <c:pt idx="0">
                        <c:v>1992</c:v>
                      </c:pt>
                      <c:pt idx="1">
                        <c:v>1993</c:v>
                      </c:pt>
                      <c:pt idx="2">
                        <c:v>1994</c:v>
                      </c:pt>
                      <c:pt idx="3">
                        <c:v>1995</c:v>
                      </c:pt>
                      <c:pt idx="4">
                        <c:v>1996</c:v>
                      </c:pt>
                      <c:pt idx="5">
                        <c:v>1997</c:v>
                      </c:pt>
                      <c:pt idx="6">
                        <c:v>1998</c:v>
                      </c:pt>
                      <c:pt idx="7">
                        <c:v>1999</c:v>
                      </c:pt>
                      <c:pt idx="8">
                        <c:v>2000</c:v>
                      </c:pt>
                      <c:pt idx="9">
                        <c:v>2001</c:v>
                      </c:pt>
                      <c:pt idx="10">
                        <c:v>2002</c:v>
                      </c:pt>
                      <c:pt idx="11">
                        <c:v>2003</c:v>
                      </c:pt>
                      <c:pt idx="12">
                        <c:v>2004</c:v>
                      </c:pt>
                      <c:pt idx="13">
                        <c:v>2005</c:v>
                      </c:pt>
                      <c:pt idx="14">
                        <c:v>2006</c:v>
                      </c:pt>
                      <c:pt idx="15">
                        <c:v>2007</c:v>
                      </c:pt>
                      <c:pt idx="16">
                        <c:v>2008</c:v>
                      </c:pt>
                      <c:pt idx="17">
                        <c:v>2009</c:v>
                      </c:pt>
                      <c:pt idx="18">
                        <c:v>2010</c:v>
                      </c:pt>
                      <c:pt idx="19">
                        <c:v>2011</c:v>
                      </c:pt>
                      <c:pt idx="20">
                        <c:v>2012</c:v>
                      </c:pt>
                      <c:pt idx="21">
                        <c:v>2013</c:v>
                      </c:pt>
                      <c:pt idx="22">
                        <c:v>2014</c:v>
                      </c:pt>
                      <c:pt idx="23">
                        <c:v>2015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LP!$D$64:$AA$64</c15:sqref>
                        </c15:formulaRef>
                      </c:ext>
                    </c:extLst>
                    <c:numCache>
                      <c:formatCode>0.0</c:formatCode>
                      <c:ptCount val="24"/>
                      <c:pt idx="0">
                        <c:v>2.9861169629942008</c:v>
                      </c:pt>
                      <c:pt idx="1">
                        <c:v>-0.16666571033470134</c:v>
                      </c:pt>
                      <c:pt idx="2">
                        <c:v>2.0244899404287198</c:v>
                      </c:pt>
                      <c:pt idx="3">
                        <c:v>-0.87778143831451771</c:v>
                      </c:pt>
                      <c:pt idx="4">
                        <c:v>3.0071484780342495</c:v>
                      </c:pt>
                      <c:pt idx="5">
                        <c:v>-2.0337246631351835</c:v>
                      </c:pt>
                      <c:pt idx="6">
                        <c:v>3.1242783961871634</c:v>
                      </c:pt>
                      <c:pt idx="7">
                        <c:v>7.5761529480475653</c:v>
                      </c:pt>
                      <c:pt idx="8">
                        <c:v>-2.5563598297046242</c:v>
                      </c:pt>
                      <c:pt idx="9">
                        <c:v>-1.437772220485567</c:v>
                      </c:pt>
                      <c:pt idx="10">
                        <c:v>4.6342447634886375</c:v>
                      </c:pt>
                      <c:pt idx="11">
                        <c:v>5.2913041251057003E-2</c:v>
                      </c:pt>
                      <c:pt idx="12">
                        <c:v>0.19577670851962381</c:v>
                      </c:pt>
                      <c:pt idx="13">
                        <c:v>-0.47502543591283475</c:v>
                      </c:pt>
                      <c:pt idx="14">
                        <c:v>3.9610271048823753</c:v>
                      </c:pt>
                      <c:pt idx="15">
                        <c:v>1.0268547397533023</c:v>
                      </c:pt>
                      <c:pt idx="16">
                        <c:v>0.25747664785922275</c:v>
                      </c:pt>
                      <c:pt idx="17">
                        <c:v>-3.3335320870194973</c:v>
                      </c:pt>
                      <c:pt idx="18">
                        <c:v>1.9749579789295257</c:v>
                      </c:pt>
                      <c:pt idx="19">
                        <c:v>1.9971184440846779</c:v>
                      </c:pt>
                      <c:pt idx="20">
                        <c:v>1.1647750016906322</c:v>
                      </c:pt>
                      <c:pt idx="21">
                        <c:v>3.282031848541167</c:v>
                      </c:pt>
                      <c:pt idx="22">
                        <c:v>2.0974912989017103</c:v>
                      </c:pt>
                      <c:pt idx="23">
                        <c:v>3.0333165571913456</c:v>
                      </c:pt>
                    </c:numCache>
                  </c:numRef>
                </c:val>
                <c:smooth val="0"/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LP!$B$65</c15:sqref>
                        </c15:formulaRef>
                      </c:ext>
                    </c:extLst>
                    <c:strCache>
                      <c:ptCount val="1"/>
                      <c:pt idx="0">
                        <c:v>IRN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LP!$D$44:$AA$44</c15:sqref>
                        </c15:formulaRef>
                      </c:ext>
                    </c:extLst>
                    <c:numCache>
                      <c:formatCode>General</c:formatCode>
                      <c:ptCount val="24"/>
                      <c:pt idx="0">
                        <c:v>1992</c:v>
                      </c:pt>
                      <c:pt idx="1">
                        <c:v>1993</c:v>
                      </c:pt>
                      <c:pt idx="2">
                        <c:v>1994</c:v>
                      </c:pt>
                      <c:pt idx="3">
                        <c:v>1995</c:v>
                      </c:pt>
                      <c:pt idx="4">
                        <c:v>1996</c:v>
                      </c:pt>
                      <c:pt idx="5">
                        <c:v>1997</c:v>
                      </c:pt>
                      <c:pt idx="6">
                        <c:v>1998</c:v>
                      </c:pt>
                      <c:pt idx="7">
                        <c:v>1999</c:v>
                      </c:pt>
                      <c:pt idx="8">
                        <c:v>2000</c:v>
                      </c:pt>
                      <c:pt idx="9">
                        <c:v>2001</c:v>
                      </c:pt>
                      <c:pt idx="10">
                        <c:v>2002</c:v>
                      </c:pt>
                      <c:pt idx="11">
                        <c:v>2003</c:v>
                      </c:pt>
                      <c:pt idx="12">
                        <c:v>2004</c:v>
                      </c:pt>
                      <c:pt idx="13">
                        <c:v>2005</c:v>
                      </c:pt>
                      <c:pt idx="14">
                        <c:v>2006</c:v>
                      </c:pt>
                      <c:pt idx="15">
                        <c:v>2007</c:v>
                      </c:pt>
                      <c:pt idx="16">
                        <c:v>2008</c:v>
                      </c:pt>
                      <c:pt idx="17">
                        <c:v>2009</c:v>
                      </c:pt>
                      <c:pt idx="18">
                        <c:v>2010</c:v>
                      </c:pt>
                      <c:pt idx="19">
                        <c:v>2011</c:v>
                      </c:pt>
                      <c:pt idx="20">
                        <c:v>2012</c:v>
                      </c:pt>
                      <c:pt idx="21">
                        <c:v>2013</c:v>
                      </c:pt>
                      <c:pt idx="22">
                        <c:v>2014</c:v>
                      </c:pt>
                      <c:pt idx="23">
                        <c:v>2015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LP!$D$65:$AA$65</c15:sqref>
                        </c15:formulaRef>
                      </c:ext>
                    </c:extLst>
                    <c:numCache>
                      <c:formatCode>0.0</c:formatCode>
                      <c:ptCount val="24"/>
                      <c:pt idx="0">
                        <c:v>3.9433522866370252</c:v>
                      </c:pt>
                      <c:pt idx="1">
                        <c:v>-3.7079060997837976</c:v>
                      </c:pt>
                      <c:pt idx="2">
                        <c:v>-1.6454504117750735</c:v>
                      </c:pt>
                      <c:pt idx="3">
                        <c:v>1.7248627155218799</c:v>
                      </c:pt>
                      <c:pt idx="4">
                        <c:v>5.3379036764971355</c:v>
                      </c:pt>
                      <c:pt idx="5">
                        <c:v>-3.4226988235590672</c:v>
                      </c:pt>
                      <c:pt idx="6">
                        <c:v>-0.98373687093253892</c:v>
                      </c:pt>
                      <c:pt idx="7">
                        <c:v>-2.9999220763317958</c:v>
                      </c:pt>
                      <c:pt idx="8">
                        <c:v>0.25455292023235376</c:v>
                      </c:pt>
                      <c:pt idx="9">
                        <c:v>-0.94509208890652951</c:v>
                      </c:pt>
                      <c:pt idx="10">
                        <c:v>2.3292081557294342</c:v>
                      </c:pt>
                      <c:pt idx="11">
                        <c:v>0.300425781031044</c:v>
                      </c:pt>
                      <c:pt idx="12">
                        <c:v>-1.9730511938565898</c:v>
                      </c:pt>
                      <c:pt idx="13">
                        <c:v>1.0773000381573805</c:v>
                      </c:pt>
                      <c:pt idx="14">
                        <c:v>4.9231988894376633</c:v>
                      </c:pt>
                      <c:pt idx="15">
                        <c:v>5.7188390500142683</c:v>
                      </c:pt>
                      <c:pt idx="16">
                        <c:v>4.8199723923896487</c:v>
                      </c:pt>
                      <c:pt idx="17">
                        <c:v>1.5687243122480821</c:v>
                      </c:pt>
                      <c:pt idx="18">
                        <c:v>7.5745943162064178</c:v>
                      </c:pt>
                      <c:pt idx="19">
                        <c:v>0.83983615667337919</c:v>
                      </c:pt>
                      <c:pt idx="20">
                        <c:v>-7.5420601698725882</c:v>
                      </c:pt>
                      <c:pt idx="21">
                        <c:v>-7.154120117121221</c:v>
                      </c:pt>
                      <c:pt idx="22">
                        <c:v>0.224849070450861</c:v>
                      </c:pt>
                      <c:pt idx="23">
                        <c:v>-0.76043528908564806</c:v>
                      </c:pt>
                    </c:numCache>
                  </c:numRef>
                </c:val>
                <c:smooth val="0"/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LP!$B$67</c15:sqref>
                        </c15:formulaRef>
                      </c:ext>
                    </c:extLst>
                    <c:strCache>
                      <c:ptCount val="1"/>
                      <c:pt idx="0">
                        <c:v>MDV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LP!$D$44:$AA$44</c15:sqref>
                        </c15:formulaRef>
                      </c:ext>
                    </c:extLst>
                    <c:numCache>
                      <c:formatCode>General</c:formatCode>
                      <c:ptCount val="24"/>
                      <c:pt idx="0">
                        <c:v>1992</c:v>
                      </c:pt>
                      <c:pt idx="1">
                        <c:v>1993</c:v>
                      </c:pt>
                      <c:pt idx="2">
                        <c:v>1994</c:v>
                      </c:pt>
                      <c:pt idx="3">
                        <c:v>1995</c:v>
                      </c:pt>
                      <c:pt idx="4">
                        <c:v>1996</c:v>
                      </c:pt>
                      <c:pt idx="5">
                        <c:v>1997</c:v>
                      </c:pt>
                      <c:pt idx="6">
                        <c:v>1998</c:v>
                      </c:pt>
                      <c:pt idx="7">
                        <c:v>1999</c:v>
                      </c:pt>
                      <c:pt idx="8">
                        <c:v>2000</c:v>
                      </c:pt>
                      <c:pt idx="9">
                        <c:v>2001</c:v>
                      </c:pt>
                      <c:pt idx="10">
                        <c:v>2002</c:v>
                      </c:pt>
                      <c:pt idx="11">
                        <c:v>2003</c:v>
                      </c:pt>
                      <c:pt idx="12">
                        <c:v>2004</c:v>
                      </c:pt>
                      <c:pt idx="13">
                        <c:v>2005</c:v>
                      </c:pt>
                      <c:pt idx="14">
                        <c:v>2006</c:v>
                      </c:pt>
                      <c:pt idx="15">
                        <c:v>2007</c:v>
                      </c:pt>
                      <c:pt idx="16">
                        <c:v>2008</c:v>
                      </c:pt>
                      <c:pt idx="17">
                        <c:v>2009</c:v>
                      </c:pt>
                      <c:pt idx="18">
                        <c:v>2010</c:v>
                      </c:pt>
                      <c:pt idx="19">
                        <c:v>2011</c:v>
                      </c:pt>
                      <c:pt idx="20">
                        <c:v>2012</c:v>
                      </c:pt>
                      <c:pt idx="21">
                        <c:v>2013</c:v>
                      </c:pt>
                      <c:pt idx="22">
                        <c:v>2014</c:v>
                      </c:pt>
                      <c:pt idx="23">
                        <c:v>2015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LP!$D$67:$AA$67</c15:sqref>
                        </c15:formulaRef>
                      </c:ext>
                    </c:extLst>
                    <c:numCache>
                      <c:formatCode>0.0</c:formatCode>
                      <c:ptCount val="24"/>
                      <c:pt idx="0">
                        <c:v>2.7840901648465977</c:v>
                      </c:pt>
                      <c:pt idx="1">
                        <c:v>1.6791317699818453</c:v>
                      </c:pt>
                      <c:pt idx="2">
                        <c:v>3.4994853914795288</c:v>
                      </c:pt>
                      <c:pt idx="3">
                        <c:v>3.1671466098319501</c:v>
                      </c:pt>
                      <c:pt idx="4">
                        <c:v>3.6142215756835405</c:v>
                      </c:pt>
                      <c:pt idx="5">
                        <c:v>4.8531572462930717</c:v>
                      </c:pt>
                      <c:pt idx="6">
                        <c:v>4.147126163782322</c:v>
                      </c:pt>
                      <c:pt idx="7">
                        <c:v>1.5931805543314637</c:v>
                      </c:pt>
                      <c:pt idx="8">
                        <c:v>-0.68495054932136146</c:v>
                      </c:pt>
                      <c:pt idx="9">
                        <c:v>4.4803482561058594</c:v>
                      </c:pt>
                      <c:pt idx="10">
                        <c:v>-0.70929522242878518</c:v>
                      </c:pt>
                      <c:pt idx="11">
                        <c:v>6.9553032262148262</c:v>
                      </c:pt>
                      <c:pt idx="12">
                        <c:v>7.0971095874879708</c:v>
                      </c:pt>
                      <c:pt idx="13">
                        <c:v>-13.034587751543125</c:v>
                      </c:pt>
                      <c:pt idx="14">
                        <c:v>14.33536770373378</c:v>
                      </c:pt>
                      <c:pt idx="15">
                        <c:v>4.1770589431102456</c:v>
                      </c:pt>
                      <c:pt idx="16">
                        <c:v>7.4001424355639056</c:v>
                      </c:pt>
                      <c:pt idx="17">
                        <c:v>-9.978400333213532</c:v>
                      </c:pt>
                      <c:pt idx="18">
                        <c:v>2.695097856574602</c:v>
                      </c:pt>
                      <c:pt idx="19">
                        <c:v>7.1468569980321917</c:v>
                      </c:pt>
                      <c:pt idx="20">
                        <c:v>-1.6541272619869152</c:v>
                      </c:pt>
                      <c:pt idx="21">
                        <c:v>4.344623568336492</c:v>
                      </c:pt>
                      <c:pt idx="22">
                        <c:v>5.6464903072216854</c:v>
                      </c:pt>
                      <c:pt idx="23">
                        <c:v>0.34741291672022445</c:v>
                      </c:pt>
                    </c:numCache>
                  </c:numRef>
                </c:val>
                <c:smooth val="0"/>
              </c15:ser>
            </c15:filteredLineSeries>
            <c15:filteredLine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LP!$B$70</c15:sqref>
                        </c15:formulaRef>
                      </c:ext>
                    </c:extLst>
                    <c:strCache>
                      <c:ptCount val="1"/>
                      <c:pt idx="0">
                        <c:v>TON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LP!$D$44:$AA$44</c15:sqref>
                        </c15:formulaRef>
                      </c:ext>
                    </c:extLst>
                    <c:numCache>
                      <c:formatCode>General</c:formatCode>
                      <c:ptCount val="24"/>
                      <c:pt idx="0">
                        <c:v>1992</c:v>
                      </c:pt>
                      <c:pt idx="1">
                        <c:v>1993</c:v>
                      </c:pt>
                      <c:pt idx="2">
                        <c:v>1994</c:v>
                      </c:pt>
                      <c:pt idx="3">
                        <c:v>1995</c:v>
                      </c:pt>
                      <c:pt idx="4">
                        <c:v>1996</c:v>
                      </c:pt>
                      <c:pt idx="5">
                        <c:v>1997</c:v>
                      </c:pt>
                      <c:pt idx="6">
                        <c:v>1998</c:v>
                      </c:pt>
                      <c:pt idx="7">
                        <c:v>1999</c:v>
                      </c:pt>
                      <c:pt idx="8">
                        <c:v>2000</c:v>
                      </c:pt>
                      <c:pt idx="9">
                        <c:v>2001</c:v>
                      </c:pt>
                      <c:pt idx="10">
                        <c:v>2002</c:v>
                      </c:pt>
                      <c:pt idx="11">
                        <c:v>2003</c:v>
                      </c:pt>
                      <c:pt idx="12">
                        <c:v>2004</c:v>
                      </c:pt>
                      <c:pt idx="13">
                        <c:v>2005</c:v>
                      </c:pt>
                      <c:pt idx="14">
                        <c:v>2006</c:v>
                      </c:pt>
                      <c:pt idx="15">
                        <c:v>2007</c:v>
                      </c:pt>
                      <c:pt idx="16">
                        <c:v>2008</c:v>
                      </c:pt>
                      <c:pt idx="17">
                        <c:v>2009</c:v>
                      </c:pt>
                      <c:pt idx="18">
                        <c:v>2010</c:v>
                      </c:pt>
                      <c:pt idx="19">
                        <c:v>2011</c:v>
                      </c:pt>
                      <c:pt idx="20">
                        <c:v>2012</c:v>
                      </c:pt>
                      <c:pt idx="21">
                        <c:v>2013</c:v>
                      </c:pt>
                      <c:pt idx="22">
                        <c:v>2014</c:v>
                      </c:pt>
                      <c:pt idx="23">
                        <c:v>2015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LP!$D$70:$AA$70</c15:sqref>
                        </c15:formulaRef>
                      </c:ext>
                    </c:extLst>
                    <c:numCache>
                      <c:formatCode>0.0</c:formatCode>
                      <c:ptCount val="24"/>
                      <c:pt idx="0">
                        <c:v>-3.2032086815790062</c:v>
                      </c:pt>
                      <c:pt idx="1">
                        <c:v>2.1447418937177387</c:v>
                      </c:pt>
                      <c:pt idx="2">
                        <c:v>3.3192051660906552</c:v>
                      </c:pt>
                      <c:pt idx="3">
                        <c:v>2.9574586404579772</c:v>
                      </c:pt>
                      <c:pt idx="4">
                        <c:v>-1.1910641246775544</c:v>
                      </c:pt>
                      <c:pt idx="5">
                        <c:v>-1.7700275904272145</c:v>
                      </c:pt>
                      <c:pt idx="6">
                        <c:v>2.3529758761105635</c:v>
                      </c:pt>
                      <c:pt idx="7">
                        <c:v>2.4663227349639216</c:v>
                      </c:pt>
                      <c:pt idx="8">
                        <c:v>2.2794190308147666</c:v>
                      </c:pt>
                      <c:pt idx="9">
                        <c:v>1.5436809246043515</c:v>
                      </c:pt>
                      <c:pt idx="10">
                        <c:v>1.3741405543881813</c:v>
                      </c:pt>
                      <c:pt idx="11">
                        <c:v>0.36209215655644833</c:v>
                      </c:pt>
                      <c:pt idx="12">
                        <c:v>-0.16104197332882375</c:v>
                      </c:pt>
                      <c:pt idx="13">
                        <c:v>0.51411246598647153</c:v>
                      </c:pt>
                      <c:pt idx="14">
                        <c:v>-2.3646649986486468</c:v>
                      </c:pt>
                      <c:pt idx="15">
                        <c:v>-5.5962928801195133</c:v>
                      </c:pt>
                      <c:pt idx="16">
                        <c:v>1.9508491446236453</c:v>
                      </c:pt>
                      <c:pt idx="17">
                        <c:v>0.47961946670138644</c:v>
                      </c:pt>
                      <c:pt idx="18">
                        <c:v>3.7571171394304104</c:v>
                      </c:pt>
                      <c:pt idx="19">
                        <c:v>1.4882215242761454</c:v>
                      </c:pt>
                      <c:pt idx="20">
                        <c:v>-1.159094529795679E-2</c:v>
                      </c:pt>
                      <c:pt idx="21">
                        <c:v>-2.9431517244911554</c:v>
                      </c:pt>
                      <c:pt idx="22">
                        <c:v>2.2004331359807283</c:v>
                      </c:pt>
                      <c:pt idx="23">
                        <c:v>1.8312760335502887</c:v>
                      </c:pt>
                    </c:numCache>
                  </c:numRef>
                </c:val>
                <c:smooth val="0"/>
              </c15:ser>
            </c15:filteredLineSeries>
          </c:ext>
        </c:extLst>
      </c:lineChart>
      <c:catAx>
        <c:axId val="4274833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7483696"/>
        <c:crosses val="autoZero"/>
        <c:auto val="1"/>
        <c:lblAlgn val="ctr"/>
        <c:lblOffset val="100"/>
        <c:noMultiLvlLbl val="0"/>
      </c:catAx>
      <c:valAx>
        <c:axId val="4274836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74833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Managers and educational matching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1"/>
          <c:order val="0"/>
          <c:tx>
            <c:strRef>
              <c:f>'EDUOCC%'!$A$41</c:f>
              <c:strCache>
                <c:ptCount val="1"/>
                <c:pt idx="0">
                  <c:v>Undereducated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'EDUOCC%'!$B$40:$P$40</c:f>
              <c:numCache>
                <c:formatCode>General</c:formatCode>
                <c:ptCount val="15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</c:numCache>
            </c:numRef>
          </c:cat>
          <c:val>
            <c:numRef>
              <c:f>'EDUOCC%'!$B$41:$P$41</c:f>
              <c:numCache>
                <c:formatCode>_-* #,##0.0_-;\-* #,##0.0_-;_-* "-"??_-;_-@_-</c:formatCode>
                <c:ptCount val="15"/>
                <c:pt idx="0">
                  <c:v>76.371544817877165</c:v>
                </c:pt>
                <c:pt idx="1">
                  <c:v>77.399441739443475</c:v>
                </c:pt>
                <c:pt idx="2">
                  <c:v>76.192957856206831</c:v>
                </c:pt>
                <c:pt idx="3">
                  <c:v>75.126208280484263</c:v>
                </c:pt>
                <c:pt idx="4">
                  <c:v>73.902779739935013</c:v>
                </c:pt>
                <c:pt idx="5">
                  <c:v>73.087231515279683</c:v>
                </c:pt>
                <c:pt idx="6">
                  <c:v>73.003896842694758</c:v>
                </c:pt>
                <c:pt idx="7">
                  <c:v>54.567103037085751</c:v>
                </c:pt>
                <c:pt idx="8">
                  <c:v>53.599968363088102</c:v>
                </c:pt>
                <c:pt idx="9">
                  <c:v>55.382709582764825</c:v>
                </c:pt>
                <c:pt idx="10">
                  <c:v>45.206906872524286</c:v>
                </c:pt>
                <c:pt idx="11">
                  <c:v>45.86378219301352</c:v>
                </c:pt>
                <c:pt idx="12">
                  <c:v>53.872998798095708</c:v>
                </c:pt>
                <c:pt idx="13">
                  <c:v>43.138016062381247</c:v>
                </c:pt>
                <c:pt idx="14">
                  <c:v>42.019388084134263</c:v>
                </c:pt>
              </c:numCache>
            </c:numRef>
          </c:val>
          <c:smooth val="0"/>
        </c:ser>
        <c:ser>
          <c:idx val="2"/>
          <c:order val="1"/>
          <c:tx>
            <c:strRef>
              <c:f>'EDUOCC%'!$A$42</c:f>
              <c:strCache>
                <c:ptCount val="1"/>
                <c:pt idx="0">
                  <c:v>Matched</c:v>
                </c:pt>
              </c:strCache>
            </c:strRef>
          </c:tx>
          <c:spPr>
            <a:ln w="28575" cap="rnd">
              <a:solidFill>
                <a:schemeClr val="accent3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'EDUOCC%'!$B$40:$P$40</c:f>
              <c:numCache>
                <c:formatCode>General</c:formatCode>
                <c:ptCount val="15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</c:numCache>
            </c:numRef>
          </c:cat>
          <c:val>
            <c:numRef>
              <c:f>'EDUOCC%'!$B$42:$P$42</c:f>
              <c:numCache>
                <c:formatCode>_-* #,##0.0_-;\-* #,##0.0_-;_-* "-"??_-;_-@_-</c:formatCode>
                <c:ptCount val="15"/>
                <c:pt idx="0">
                  <c:v>23.628456413284859</c:v>
                </c:pt>
                <c:pt idx="1">
                  <c:v>22.600572211286199</c:v>
                </c:pt>
                <c:pt idx="2">
                  <c:v>23.807043414704264</c:v>
                </c:pt>
                <c:pt idx="3">
                  <c:v>24.873792140693642</c:v>
                </c:pt>
                <c:pt idx="4">
                  <c:v>26.097219210471216</c:v>
                </c:pt>
                <c:pt idx="5">
                  <c:v>26.912769734748579</c:v>
                </c:pt>
                <c:pt idx="6">
                  <c:v>26.147542763252183</c:v>
                </c:pt>
                <c:pt idx="7">
                  <c:v>44.740648278774543</c:v>
                </c:pt>
                <c:pt idx="8">
                  <c:v>46.200668966800407</c:v>
                </c:pt>
                <c:pt idx="9">
                  <c:v>43.417653637360949</c:v>
                </c:pt>
                <c:pt idx="10">
                  <c:v>54.195526939336162</c:v>
                </c:pt>
                <c:pt idx="11">
                  <c:v>53.254258660312651</c:v>
                </c:pt>
                <c:pt idx="12">
                  <c:v>45.467702088209997</c:v>
                </c:pt>
                <c:pt idx="13">
                  <c:v>56.272205682643175</c:v>
                </c:pt>
                <c:pt idx="14">
                  <c:v>57.43086354455545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27482520"/>
        <c:axId val="427482128"/>
      </c:lineChart>
      <c:catAx>
        <c:axId val="4274825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7482128"/>
        <c:crosses val="autoZero"/>
        <c:auto val="1"/>
        <c:lblAlgn val="ctr"/>
        <c:lblOffset val="100"/>
        <c:noMultiLvlLbl val="0"/>
      </c:catAx>
      <c:valAx>
        <c:axId val="4274821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.0_-;\-* #,##0.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74825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1"/>
      </a:pPr>
      <a:endParaRPr lang="en-US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Elementary occupation and educational matching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1"/>
          <c:order val="0"/>
          <c:tx>
            <c:strRef>
              <c:f>'EDUOCC%'!$EG$42</c:f>
              <c:strCache>
                <c:ptCount val="1"/>
                <c:pt idx="0">
                  <c:v>Matched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'EDUOCC%'!$EH$40:$EV$40</c:f>
              <c:numCache>
                <c:formatCode>General</c:formatCode>
                <c:ptCount val="15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</c:numCache>
            </c:numRef>
          </c:cat>
          <c:val>
            <c:numRef>
              <c:f>'EDUOCC%'!$EH$42:$EV$42</c:f>
              <c:numCache>
                <c:formatCode>_-* #,##0.0_-;\-* #,##0.0_-;_-* "-"??_-;_-@_-</c:formatCode>
                <c:ptCount val="15"/>
                <c:pt idx="0">
                  <c:v>78.383044390059766</c:v>
                </c:pt>
                <c:pt idx="1">
                  <c:v>76.712387147358186</c:v>
                </c:pt>
                <c:pt idx="2">
                  <c:v>75.371681443812633</c:v>
                </c:pt>
                <c:pt idx="3">
                  <c:v>74.096051342011549</c:v>
                </c:pt>
                <c:pt idx="4">
                  <c:v>76.119379952624541</c:v>
                </c:pt>
                <c:pt idx="5">
                  <c:v>73.917985436357071</c:v>
                </c:pt>
                <c:pt idx="6">
                  <c:v>71.615979911382254</c:v>
                </c:pt>
                <c:pt idx="7">
                  <c:v>70.517742980316001</c:v>
                </c:pt>
                <c:pt idx="8">
                  <c:v>69.335608814272803</c:v>
                </c:pt>
                <c:pt idx="9">
                  <c:v>68.327827755995358</c:v>
                </c:pt>
                <c:pt idx="10">
                  <c:v>68.767941315755877</c:v>
                </c:pt>
                <c:pt idx="11">
                  <c:v>65.789968329699633</c:v>
                </c:pt>
                <c:pt idx="12">
                  <c:v>65.13299666834385</c:v>
                </c:pt>
                <c:pt idx="13">
                  <c:v>64.709687696553729</c:v>
                </c:pt>
                <c:pt idx="14">
                  <c:v>63.680363337398198</c:v>
                </c:pt>
              </c:numCache>
            </c:numRef>
          </c:val>
          <c:smooth val="0"/>
        </c:ser>
        <c:ser>
          <c:idx val="2"/>
          <c:order val="1"/>
          <c:tx>
            <c:strRef>
              <c:f>'EDUOCC%'!$EG$43</c:f>
              <c:strCache>
                <c:ptCount val="1"/>
                <c:pt idx="0">
                  <c:v>Overeducated</c:v>
                </c:pt>
              </c:strCache>
            </c:strRef>
          </c:tx>
          <c:spPr>
            <a:ln w="28575" cap="rnd">
              <a:solidFill>
                <a:schemeClr val="accent3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'EDUOCC%'!$EH$40:$EV$40</c:f>
              <c:numCache>
                <c:formatCode>General</c:formatCode>
                <c:ptCount val="15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</c:numCache>
            </c:numRef>
          </c:cat>
          <c:val>
            <c:numRef>
              <c:f>'EDUOCC%'!$EH$43:$EV$43</c:f>
              <c:numCache>
                <c:formatCode>_-* #,##0.0_-;\-* #,##0.0_-;_-* "-"??_-;_-@_-</c:formatCode>
                <c:ptCount val="15"/>
                <c:pt idx="0">
                  <c:v>21.616956427409985</c:v>
                </c:pt>
                <c:pt idx="1">
                  <c:v>23.287601498410115</c:v>
                </c:pt>
                <c:pt idx="2">
                  <c:v>24.628318592435829</c:v>
                </c:pt>
                <c:pt idx="3">
                  <c:v>25.903951037283356</c:v>
                </c:pt>
                <c:pt idx="4">
                  <c:v>23.880613655258752</c:v>
                </c:pt>
                <c:pt idx="5">
                  <c:v>26.082012994557488</c:v>
                </c:pt>
                <c:pt idx="6">
                  <c:v>27.698048505530384</c:v>
                </c:pt>
                <c:pt idx="7">
                  <c:v>28.971973297616838</c:v>
                </c:pt>
                <c:pt idx="8">
                  <c:v>30.299932725440144</c:v>
                </c:pt>
                <c:pt idx="9">
                  <c:v>31.074740712815185</c:v>
                </c:pt>
                <c:pt idx="10">
                  <c:v>30.399569682002831</c:v>
                </c:pt>
                <c:pt idx="11">
                  <c:v>33.545848079080272</c:v>
                </c:pt>
                <c:pt idx="12">
                  <c:v>33.697432144761713</c:v>
                </c:pt>
                <c:pt idx="13">
                  <c:v>33.308240120050563</c:v>
                </c:pt>
                <c:pt idx="14">
                  <c:v>33.945887866036372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27484088"/>
        <c:axId val="427484480"/>
      </c:lineChart>
      <c:catAx>
        <c:axId val="4274840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7484480"/>
        <c:crosses val="autoZero"/>
        <c:auto val="1"/>
        <c:lblAlgn val="ctr"/>
        <c:lblOffset val="100"/>
        <c:noMultiLvlLbl val="0"/>
      </c:catAx>
      <c:valAx>
        <c:axId val="4274844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.0_-;\-* #,##0.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74840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1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b="1"/>
              <a:t>Total</a:t>
            </a:r>
            <a:r>
              <a:rPr lang="en-GB" b="1" baseline="0"/>
              <a:t> (</a:t>
            </a:r>
            <a:r>
              <a:rPr lang="en-GB" b="1"/>
              <a:t>Q2)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areaChart>
        <c:grouping val="standard"/>
        <c:varyColors val="0"/>
        <c:ser>
          <c:idx val="2"/>
          <c:order val="2"/>
          <c:tx>
            <c:strRef>
              <c:f>LF!$AL$16</c:f>
              <c:strCache>
                <c:ptCount val="1"/>
                <c:pt idx="0">
                  <c:v>UE (R-axis)</c:v>
                </c:pt>
              </c:strCache>
            </c:strRef>
          </c:tx>
          <c:spPr>
            <a:solidFill>
              <a:schemeClr val="accent3"/>
            </a:solidFill>
            <a:ln w="25400">
              <a:noFill/>
            </a:ln>
            <a:effectLst/>
          </c:spPr>
          <c:cat>
            <c:numRef>
              <c:f>LF!$C$15:$Q$15</c:f>
              <c:numCache>
                <c:formatCode>General</c:formatCode>
                <c:ptCount val="15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</c:numCache>
            </c:numRef>
          </c:cat>
          <c:val>
            <c:numRef>
              <c:f>LF!$AM$16:$BA$16</c:f>
              <c:numCache>
                <c:formatCode>_-* #,##0_-;\-* #,##0_-;_-* "-"??_-;_-@_-</c:formatCode>
                <c:ptCount val="15"/>
                <c:pt idx="0">
                  <c:v>1188.3921999999984</c:v>
                </c:pt>
                <c:pt idx="1">
                  <c:v>975.81271950000155</c:v>
                </c:pt>
                <c:pt idx="2">
                  <c:v>865.13854059999721</c:v>
                </c:pt>
                <c:pt idx="3">
                  <c:v>813.45161209999787</c:v>
                </c:pt>
                <c:pt idx="4">
                  <c:v>731.40168480000284</c:v>
                </c:pt>
                <c:pt idx="5">
                  <c:v>606.63425260000076</c:v>
                </c:pt>
                <c:pt idx="6">
                  <c:v>589.60749229999783</c:v>
                </c:pt>
                <c:pt idx="7">
                  <c:v>524.69591809999838</c:v>
                </c:pt>
                <c:pt idx="8">
                  <c:v>672.95008419999795</c:v>
                </c:pt>
                <c:pt idx="9">
                  <c:v>506.11393430000317</c:v>
                </c:pt>
                <c:pt idx="10">
                  <c:v>231.13724779999757</c:v>
                </c:pt>
                <c:pt idx="11">
                  <c:v>338.40210220000154</c:v>
                </c:pt>
                <c:pt idx="12">
                  <c:v>292.13637770000059</c:v>
                </c:pt>
                <c:pt idx="13">
                  <c:v>385.69965110000339</c:v>
                </c:pt>
                <c:pt idx="14">
                  <c:v>336.08332420000079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24806984"/>
        <c:axId val="524806592"/>
      </c:areaChart>
      <c:lineChart>
        <c:grouping val="standard"/>
        <c:varyColors val="0"/>
        <c:ser>
          <c:idx val="0"/>
          <c:order val="0"/>
          <c:tx>
            <c:strRef>
              <c:f>LF!$B$16</c:f>
              <c:strCache>
                <c:ptCount val="1"/>
                <c:pt idx="0">
                  <c:v>LF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LF!$C$4:$Q$4</c:f>
              <c:numCache>
                <c:formatCode>General</c:formatCode>
                <c:ptCount val="15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</c:numCache>
            </c:numRef>
          </c:cat>
          <c:val>
            <c:numRef>
              <c:f>LF!$C$16:$Q$16</c:f>
              <c:numCache>
                <c:formatCode>_-* #,##0_-;\-* #,##0_-;_-* "-"??_-;_-@_-</c:formatCode>
                <c:ptCount val="15"/>
                <c:pt idx="0">
                  <c:v>32576.625199999999</c:v>
                </c:pt>
                <c:pt idx="1">
                  <c:v>33328.129719500001</c:v>
                </c:pt>
                <c:pt idx="2">
                  <c:v>34225.785540599994</c:v>
                </c:pt>
                <c:pt idx="3">
                  <c:v>35739.667612099998</c:v>
                </c:pt>
                <c:pt idx="4">
                  <c:v>35405.8559848</c:v>
                </c:pt>
                <c:pt idx="5">
                  <c:v>36108.896252600003</c:v>
                </c:pt>
                <c:pt idx="6">
                  <c:v>36340.128492299998</c:v>
                </c:pt>
                <c:pt idx="7">
                  <c:v>37384.518918099995</c:v>
                </c:pt>
                <c:pt idx="8">
                  <c:v>38372.292084199995</c:v>
                </c:pt>
                <c:pt idx="9">
                  <c:v>38021.093434300004</c:v>
                </c:pt>
                <c:pt idx="10">
                  <c:v>38255.247247799998</c:v>
                </c:pt>
                <c:pt idx="11">
                  <c:v>38921.336102200003</c:v>
                </c:pt>
                <c:pt idx="12">
                  <c:v>39203.898377700003</c:v>
                </c:pt>
                <c:pt idx="13">
                  <c:v>38200.725651100001</c:v>
                </c:pt>
                <c:pt idx="14">
                  <c:v>38087.834324199997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LF!$T$16</c:f>
              <c:strCache>
                <c:ptCount val="1"/>
                <c:pt idx="0">
                  <c:v>EMP</c:v>
                </c:pt>
              </c:strCache>
            </c:strRef>
          </c:tx>
          <c:spPr>
            <a:ln w="28575" cap="rnd">
              <a:solidFill>
                <a:schemeClr val="accent2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LF!$C$4:$Q$4</c:f>
              <c:numCache>
                <c:formatCode>General</c:formatCode>
                <c:ptCount val="15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</c:numCache>
            </c:numRef>
          </c:cat>
          <c:val>
            <c:numRef>
              <c:f>LF!$U$16:$AI$16</c:f>
              <c:numCache>
                <c:formatCode>_-* #,##0_-;\-* #,##0_-;_-* "-"??_-;_-@_-</c:formatCode>
                <c:ptCount val="15"/>
                <c:pt idx="0">
                  <c:v>31388.233</c:v>
                </c:pt>
                <c:pt idx="1">
                  <c:v>32352.316999999999</c:v>
                </c:pt>
                <c:pt idx="2">
                  <c:v>33360.646999999997</c:v>
                </c:pt>
                <c:pt idx="3">
                  <c:v>34926.216</c:v>
                </c:pt>
                <c:pt idx="4">
                  <c:v>34674.454299999998</c:v>
                </c:pt>
                <c:pt idx="5">
                  <c:v>35502.262000000002</c:v>
                </c:pt>
                <c:pt idx="6">
                  <c:v>35750.521000000001</c:v>
                </c:pt>
                <c:pt idx="7">
                  <c:v>36859.822999999997</c:v>
                </c:pt>
                <c:pt idx="8">
                  <c:v>37699.341999999997</c:v>
                </c:pt>
                <c:pt idx="9">
                  <c:v>37514.979500000001</c:v>
                </c:pt>
                <c:pt idx="10">
                  <c:v>38024.11</c:v>
                </c:pt>
                <c:pt idx="11">
                  <c:v>38582.934000000001</c:v>
                </c:pt>
                <c:pt idx="12">
                  <c:v>38911.762000000002</c:v>
                </c:pt>
                <c:pt idx="13">
                  <c:v>37815.025999999998</c:v>
                </c:pt>
                <c:pt idx="14">
                  <c:v>37751.750999999997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54293520"/>
        <c:axId val="654293912"/>
      </c:lineChart>
      <c:catAx>
        <c:axId val="6542935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54293912"/>
        <c:crosses val="autoZero"/>
        <c:auto val="1"/>
        <c:lblAlgn val="ctr"/>
        <c:lblOffset val="100"/>
        <c:noMultiLvlLbl val="0"/>
      </c:catAx>
      <c:valAx>
        <c:axId val="654293912"/>
        <c:scaling>
          <c:orientation val="minMax"/>
          <c:max val="4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_-;\-* #,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54293520"/>
        <c:crosses val="autoZero"/>
        <c:crossBetween val="between"/>
      </c:valAx>
      <c:valAx>
        <c:axId val="524806592"/>
        <c:scaling>
          <c:orientation val="minMax"/>
          <c:max val="1600"/>
        </c:scaling>
        <c:delete val="0"/>
        <c:axPos val="r"/>
        <c:numFmt formatCode="_-* #,##0_-;\-* #,##0_-;_-* &quot;-&quot;??_-;_-@_-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4806984"/>
        <c:crosses val="max"/>
        <c:crossBetween val="between"/>
      </c:valAx>
      <c:catAx>
        <c:axId val="52480698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524806592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Clerks and educational matching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2"/>
          <c:order val="0"/>
          <c:tx>
            <c:strRef>
              <c:f>'EDUOCC%'!$AZ$41</c:f>
              <c:strCache>
                <c:ptCount val="1"/>
                <c:pt idx="0">
                  <c:v>Undereducated</c:v>
                </c:pt>
              </c:strCache>
            </c:strRef>
          </c:tx>
          <c:spPr>
            <a:ln w="28575" cap="rnd">
              <a:solidFill>
                <a:schemeClr val="accent3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'EDUOCC%'!$BA$40:$BO$40</c:f>
              <c:numCache>
                <c:formatCode>General</c:formatCode>
                <c:ptCount val="15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</c:numCache>
            </c:numRef>
          </c:cat>
          <c:val>
            <c:numRef>
              <c:f>'EDUOCC%'!$BA$41:$BO$41</c:f>
              <c:numCache>
                <c:formatCode>_-* #,##0.0_-;\-* #,##0.0_-;_-* "-"??_-;_-@_-</c:formatCode>
                <c:ptCount val="15"/>
                <c:pt idx="0">
                  <c:v>9.2949350505186459</c:v>
                </c:pt>
                <c:pt idx="1">
                  <c:v>9.5678401116675218</c:v>
                </c:pt>
                <c:pt idx="2">
                  <c:v>8.5235383342772106</c:v>
                </c:pt>
                <c:pt idx="3">
                  <c:v>8.7929286793715917</c:v>
                </c:pt>
                <c:pt idx="4">
                  <c:v>8.5708805361191089</c:v>
                </c:pt>
                <c:pt idx="5">
                  <c:v>8.2081662355716212</c:v>
                </c:pt>
                <c:pt idx="6">
                  <c:v>8.0078101794745464</c:v>
                </c:pt>
                <c:pt idx="7">
                  <c:v>8.0462052323359217</c:v>
                </c:pt>
                <c:pt idx="8">
                  <c:v>7.8362393553535119</c:v>
                </c:pt>
                <c:pt idx="9">
                  <c:v>6.2969575886013569</c:v>
                </c:pt>
                <c:pt idx="10">
                  <c:v>4.3138056610295656</c:v>
                </c:pt>
                <c:pt idx="11">
                  <c:v>5.3350523849369509</c:v>
                </c:pt>
                <c:pt idx="12">
                  <c:v>5.125818345317529</c:v>
                </c:pt>
                <c:pt idx="13">
                  <c:v>4.242425183643153</c:v>
                </c:pt>
                <c:pt idx="14">
                  <c:v>3.8902941588098683</c:v>
                </c:pt>
              </c:numCache>
            </c:numRef>
          </c:val>
          <c:smooth val="0"/>
        </c:ser>
        <c:ser>
          <c:idx val="0"/>
          <c:order val="1"/>
          <c:tx>
            <c:strRef>
              <c:f>'EDUOCC%'!$AZ$42</c:f>
              <c:strCache>
                <c:ptCount val="1"/>
                <c:pt idx="0">
                  <c:v>Matched</c:v>
                </c:pt>
              </c:strCache>
            </c:strRef>
          </c:tx>
          <c:spPr>
            <a:ln w="28575" cap="rnd" cmpd="sng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'EDUOCC%'!$BA$40:$BO$40</c:f>
              <c:numCache>
                <c:formatCode>General</c:formatCode>
                <c:ptCount val="15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</c:numCache>
            </c:numRef>
          </c:cat>
          <c:val>
            <c:numRef>
              <c:f>'EDUOCC%'!$BA$42:$BO$42</c:f>
              <c:numCache>
                <c:formatCode>_-* #,##0.0_-;\-* #,##0.0_-;_-* "-"??_-;_-@_-</c:formatCode>
                <c:ptCount val="15"/>
                <c:pt idx="0">
                  <c:v>44.553082966484816</c:v>
                </c:pt>
                <c:pt idx="1">
                  <c:v>43.035199521648764</c:v>
                </c:pt>
                <c:pt idx="2">
                  <c:v>41.991891573100546</c:v>
                </c:pt>
                <c:pt idx="3">
                  <c:v>41.296234014807666</c:v>
                </c:pt>
                <c:pt idx="4">
                  <c:v>41.905167494671034</c:v>
                </c:pt>
                <c:pt idx="5">
                  <c:v>39.920893765892103</c:v>
                </c:pt>
                <c:pt idx="6">
                  <c:v>37.024407297745718</c:v>
                </c:pt>
                <c:pt idx="7">
                  <c:v>34.87529354941082</c:v>
                </c:pt>
                <c:pt idx="8">
                  <c:v>33.111362773802043</c:v>
                </c:pt>
                <c:pt idx="9">
                  <c:v>33.353694684349868</c:v>
                </c:pt>
                <c:pt idx="10">
                  <c:v>30.354703911815278</c:v>
                </c:pt>
                <c:pt idx="11">
                  <c:v>30.81651522025016</c:v>
                </c:pt>
                <c:pt idx="12">
                  <c:v>32.797278911799594</c:v>
                </c:pt>
                <c:pt idx="13">
                  <c:v>34.104375572809886</c:v>
                </c:pt>
                <c:pt idx="14">
                  <c:v>33.731080358281091</c:v>
                </c:pt>
              </c:numCache>
            </c:numRef>
          </c:val>
          <c:smooth val="0"/>
        </c:ser>
        <c:ser>
          <c:idx val="3"/>
          <c:order val="2"/>
          <c:tx>
            <c:strRef>
              <c:f>'EDUOCC%'!$AZ$43</c:f>
              <c:strCache>
                <c:ptCount val="1"/>
                <c:pt idx="0">
                  <c:v>Overeducated</c:v>
                </c:pt>
              </c:strCache>
            </c:strRef>
          </c:tx>
          <c:spPr>
            <a:ln w="28575" cap="rnd" cmpd="dbl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'EDUOCC%'!$BA$40:$BO$40</c:f>
              <c:numCache>
                <c:formatCode>General</c:formatCode>
                <c:ptCount val="15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</c:numCache>
            </c:numRef>
          </c:cat>
          <c:val>
            <c:numRef>
              <c:f>'EDUOCC%'!$BA$43:$BO$43</c:f>
              <c:numCache>
                <c:formatCode>_-* #,##0.0_-;\-* #,##0.0_-;_-* "-"??_-;_-@_-</c:formatCode>
                <c:ptCount val="15"/>
                <c:pt idx="0">
                  <c:v>46.151978515163101</c:v>
                </c:pt>
                <c:pt idx="1">
                  <c:v>47.396958345656856</c:v>
                </c:pt>
                <c:pt idx="2">
                  <c:v>49.484570899354843</c:v>
                </c:pt>
                <c:pt idx="3">
                  <c:v>49.91084082247513</c:v>
                </c:pt>
                <c:pt idx="4">
                  <c:v>49.523951865609092</c:v>
                </c:pt>
                <c:pt idx="5">
                  <c:v>51.870942941645424</c:v>
                </c:pt>
                <c:pt idx="6">
                  <c:v>54.625851043064252</c:v>
                </c:pt>
                <c:pt idx="7">
                  <c:v>56.432389798457123</c:v>
                </c:pt>
                <c:pt idx="8">
                  <c:v>58.838856282262178</c:v>
                </c:pt>
                <c:pt idx="9">
                  <c:v>59.978497836734562</c:v>
                </c:pt>
                <c:pt idx="10">
                  <c:v>65.125896697506661</c:v>
                </c:pt>
                <c:pt idx="11">
                  <c:v>63.084007596790833</c:v>
                </c:pt>
                <c:pt idx="12">
                  <c:v>61.277868521781912</c:v>
                </c:pt>
                <c:pt idx="13">
                  <c:v>61.274439101591284</c:v>
                </c:pt>
                <c:pt idx="14">
                  <c:v>62.043560889494891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27485264"/>
        <c:axId val="535784896"/>
      </c:lineChart>
      <c:catAx>
        <c:axId val="427485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5784896"/>
        <c:crosses val="autoZero"/>
        <c:auto val="1"/>
        <c:lblAlgn val="ctr"/>
        <c:lblOffset val="100"/>
        <c:noMultiLvlLbl val="0"/>
      </c:catAx>
      <c:valAx>
        <c:axId val="5357848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.0_-;\-* #,##0.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74852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1"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b="1"/>
              <a:t>Total (Q3)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areaChart>
        <c:grouping val="standard"/>
        <c:varyColors val="0"/>
        <c:ser>
          <c:idx val="2"/>
          <c:order val="2"/>
          <c:tx>
            <c:strRef>
              <c:f>LF!$AL$27</c:f>
              <c:strCache>
                <c:ptCount val="1"/>
                <c:pt idx="0">
                  <c:v>UE (R-axis)</c:v>
                </c:pt>
              </c:strCache>
            </c:strRef>
          </c:tx>
          <c:spPr>
            <a:solidFill>
              <a:schemeClr val="accent3"/>
            </a:solidFill>
            <a:ln w="25400">
              <a:noFill/>
            </a:ln>
            <a:effectLst/>
          </c:spPr>
          <c:cat>
            <c:numRef>
              <c:f>LF!$C$26:$Q$26</c:f>
              <c:numCache>
                <c:formatCode>General</c:formatCode>
                <c:ptCount val="15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</c:numCache>
            </c:numRef>
          </c:cat>
          <c:val>
            <c:numRef>
              <c:f>LF!$AM$27:$BA$27</c:f>
              <c:numCache>
                <c:formatCode>_-* #,##0_-;\-* #,##0_-;_-* "-"??_-;_-@_-</c:formatCode>
                <c:ptCount val="15"/>
                <c:pt idx="0">
                  <c:v>896.30753869999899</c:v>
                </c:pt>
                <c:pt idx="1">
                  <c:v>616.10900930000207</c:v>
                </c:pt>
                <c:pt idx="2">
                  <c:v>543.71987490000174</c:v>
                </c:pt>
                <c:pt idx="3">
                  <c:v>548.89974800000346</c:v>
                </c:pt>
                <c:pt idx="4">
                  <c:v>495.83505799999693</c:v>
                </c:pt>
                <c:pt idx="5">
                  <c:v>449.85945699999866</c:v>
                </c:pt>
                <c:pt idx="6">
                  <c:v>442.22805179999705</c:v>
                </c:pt>
                <c:pt idx="7">
                  <c:v>450.90298829999665</c:v>
                </c:pt>
                <c:pt idx="8">
                  <c:v>456.07379729999957</c:v>
                </c:pt>
                <c:pt idx="9">
                  <c:v>341.00740689999657</c:v>
                </c:pt>
                <c:pt idx="10">
                  <c:v>262.44003599999996</c:v>
                </c:pt>
                <c:pt idx="11">
                  <c:v>230.81485309999698</c:v>
                </c:pt>
                <c:pt idx="12">
                  <c:v>305.60347449999972</c:v>
                </c:pt>
                <c:pt idx="13">
                  <c:v>326.61646679999831</c:v>
                </c:pt>
                <c:pt idx="14">
                  <c:v>356.02407729999686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32462952"/>
        <c:axId val="432462560"/>
      </c:areaChart>
      <c:lineChart>
        <c:grouping val="standard"/>
        <c:varyColors val="0"/>
        <c:ser>
          <c:idx val="0"/>
          <c:order val="0"/>
          <c:tx>
            <c:strRef>
              <c:f>LF!$B$27</c:f>
              <c:strCache>
                <c:ptCount val="1"/>
                <c:pt idx="0">
                  <c:v>LF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LF!$C$4:$Q$4</c:f>
              <c:numCache>
                <c:formatCode>General</c:formatCode>
                <c:ptCount val="15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</c:numCache>
            </c:numRef>
          </c:cat>
          <c:val>
            <c:numRef>
              <c:f>LF!$C$27:$Q$27</c:f>
              <c:numCache>
                <c:formatCode>_-* #,##0_-;\-* #,##0_-;_-* "-"??_-;_-@_-</c:formatCode>
                <c:ptCount val="15"/>
                <c:pt idx="0">
                  <c:v>34380.031538700001</c:v>
                </c:pt>
                <c:pt idx="1">
                  <c:v>34878.507009300003</c:v>
                </c:pt>
                <c:pt idx="2">
                  <c:v>35220.108874900005</c:v>
                </c:pt>
                <c:pt idx="3">
                  <c:v>36260.228748000001</c:v>
                </c:pt>
                <c:pt idx="4">
                  <c:v>36798.195057999998</c:v>
                </c:pt>
                <c:pt idx="5">
                  <c:v>36794.318457000001</c:v>
                </c:pt>
                <c:pt idx="6">
                  <c:v>37564.205051799996</c:v>
                </c:pt>
                <c:pt idx="7">
                  <c:v>38287.461988299998</c:v>
                </c:pt>
                <c:pt idx="8">
                  <c:v>38827.599797299998</c:v>
                </c:pt>
                <c:pt idx="9">
                  <c:v>39032.588406899995</c:v>
                </c:pt>
                <c:pt idx="10">
                  <c:v>39579.676035999997</c:v>
                </c:pt>
                <c:pt idx="11">
                  <c:v>39809.158853099994</c:v>
                </c:pt>
                <c:pt idx="12">
                  <c:v>39418.003474500001</c:v>
                </c:pt>
                <c:pt idx="13">
                  <c:v>38747.609466800001</c:v>
                </c:pt>
                <c:pt idx="14">
                  <c:v>38686.443277300001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LF!$T$27</c:f>
              <c:strCache>
                <c:ptCount val="1"/>
                <c:pt idx="0">
                  <c:v>EMP</c:v>
                </c:pt>
              </c:strCache>
            </c:strRef>
          </c:tx>
          <c:spPr>
            <a:ln w="28575" cap="rnd">
              <a:solidFill>
                <a:schemeClr val="accent2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LF!$C$4:$Q$4</c:f>
              <c:numCache>
                <c:formatCode>General</c:formatCode>
                <c:ptCount val="15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</c:numCache>
            </c:numRef>
          </c:cat>
          <c:val>
            <c:numRef>
              <c:f>LF!$U$27:$AI$27</c:f>
              <c:numCache>
                <c:formatCode>_-* #,##0_-;\-* #,##0_-;_-* "-"??_-;_-@_-</c:formatCode>
                <c:ptCount val="15"/>
                <c:pt idx="0">
                  <c:v>33483.724000000002</c:v>
                </c:pt>
                <c:pt idx="1">
                  <c:v>34262.398000000001</c:v>
                </c:pt>
                <c:pt idx="2">
                  <c:v>34676.389000000003</c:v>
                </c:pt>
                <c:pt idx="3">
                  <c:v>35711.328999999998</c:v>
                </c:pt>
                <c:pt idx="4">
                  <c:v>36302.36</c:v>
                </c:pt>
                <c:pt idx="5">
                  <c:v>36344.459000000003</c:v>
                </c:pt>
                <c:pt idx="6">
                  <c:v>37121.976999999999</c:v>
                </c:pt>
                <c:pt idx="7">
                  <c:v>37836.559000000001</c:v>
                </c:pt>
                <c:pt idx="8">
                  <c:v>38371.525999999998</c:v>
                </c:pt>
                <c:pt idx="9">
                  <c:v>38691.580999999998</c:v>
                </c:pt>
                <c:pt idx="10">
                  <c:v>39317.235999999997</c:v>
                </c:pt>
                <c:pt idx="11">
                  <c:v>39578.343999999997</c:v>
                </c:pt>
                <c:pt idx="12">
                  <c:v>39112.400000000001</c:v>
                </c:pt>
                <c:pt idx="13">
                  <c:v>38420.993000000002</c:v>
                </c:pt>
                <c:pt idx="14">
                  <c:v>38330.419200000004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24807768"/>
        <c:axId val="524808160"/>
      </c:lineChart>
      <c:catAx>
        <c:axId val="524807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4808160"/>
        <c:crosses val="autoZero"/>
        <c:auto val="1"/>
        <c:lblAlgn val="ctr"/>
        <c:lblOffset val="100"/>
        <c:noMultiLvlLbl val="0"/>
      </c:catAx>
      <c:valAx>
        <c:axId val="524808160"/>
        <c:scaling>
          <c:orientation val="minMax"/>
          <c:max val="400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_-;\-* #,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4807768"/>
        <c:crosses val="autoZero"/>
        <c:crossBetween val="between"/>
      </c:valAx>
      <c:valAx>
        <c:axId val="432462560"/>
        <c:scaling>
          <c:orientation val="minMax"/>
          <c:max val="1600"/>
        </c:scaling>
        <c:delete val="0"/>
        <c:axPos val="r"/>
        <c:numFmt formatCode="_-* #,##0_-;\-* #,##0_-;_-* &quot;-&quot;??_-;_-@_-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2462952"/>
        <c:crosses val="max"/>
        <c:crossBetween val="between"/>
      </c:valAx>
      <c:catAx>
        <c:axId val="43246295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43246256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b="1"/>
              <a:t>Total (Q4)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areaChart>
        <c:grouping val="standard"/>
        <c:varyColors val="0"/>
        <c:ser>
          <c:idx val="2"/>
          <c:order val="2"/>
          <c:tx>
            <c:strRef>
              <c:f>LF!$AL$38</c:f>
              <c:strCache>
                <c:ptCount val="1"/>
                <c:pt idx="0">
                  <c:v>UE (R-axis)</c:v>
                </c:pt>
              </c:strCache>
            </c:strRef>
          </c:tx>
          <c:spPr>
            <a:solidFill>
              <a:schemeClr val="accent3"/>
            </a:solidFill>
            <a:ln w="25400">
              <a:noFill/>
            </a:ln>
            <a:effectLst/>
          </c:spPr>
          <c:cat>
            <c:numRef>
              <c:f>LF!$C$37:$Q$37</c:f>
              <c:numCache>
                <c:formatCode>General</c:formatCode>
                <c:ptCount val="15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</c:numCache>
            </c:numRef>
          </c:cat>
          <c:val>
            <c:numRef>
              <c:f>LF!$AM$38:$BA$38</c:f>
              <c:numCache>
                <c:formatCode>_-* #,##0_-;\-* #,##0_-;_-* "-"??_-;_-@_-</c:formatCode>
                <c:ptCount val="15"/>
                <c:pt idx="0">
                  <c:v>828.65656630000012</c:v>
                </c:pt>
                <c:pt idx="1">
                  <c:v>616.00826000000234</c:v>
                </c:pt>
                <c:pt idx="2">
                  <c:v>638.99848539999948</c:v>
                </c:pt>
                <c:pt idx="3">
                  <c:v>534.82500170000276</c:v>
                </c:pt>
                <c:pt idx="4">
                  <c:v>536.52184380000108</c:v>
                </c:pt>
                <c:pt idx="5">
                  <c:v>484.26141900000221</c:v>
                </c:pt>
                <c:pt idx="6">
                  <c:v>414.99168059999647</c:v>
                </c:pt>
                <c:pt idx="7">
                  <c:v>506.85423779999837</c:v>
                </c:pt>
                <c:pt idx="8">
                  <c:v>380.90467440000066</c:v>
                </c:pt>
                <c:pt idx="9">
                  <c:v>329.91374589999759</c:v>
                </c:pt>
                <c:pt idx="10">
                  <c:v>245.8874913000036</c:v>
                </c:pt>
                <c:pt idx="11">
                  <c:v>188.01217039999756</c:v>
                </c:pt>
                <c:pt idx="12">
                  <c:v>255.88711219999823</c:v>
                </c:pt>
                <c:pt idx="13">
                  <c:v>237.26881809999759</c:v>
                </c:pt>
                <c:pt idx="14">
                  <c:v>308.84148299999651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26174400"/>
        <c:axId val="526174008"/>
      </c:areaChart>
      <c:lineChart>
        <c:grouping val="standard"/>
        <c:varyColors val="0"/>
        <c:ser>
          <c:idx val="0"/>
          <c:order val="0"/>
          <c:tx>
            <c:strRef>
              <c:f>LF!$B$38</c:f>
              <c:strCache>
                <c:ptCount val="1"/>
                <c:pt idx="0">
                  <c:v>LF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LF!$C$4:$Q$4</c:f>
              <c:numCache>
                <c:formatCode>General</c:formatCode>
                <c:ptCount val="15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</c:numCache>
            </c:numRef>
          </c:cat>
          <c:val>
            <c:numRef>
              <c:f>LF!$C$38:$Q$38</c:f>
              <c:numCache>
                <c:formatCode>_-* #,##0_-;\-* #,##0_-;_-* "-"??_-;_-@_-</c:formatCode>
                <c:ptCount val="15"/>
                <c:pt idx="0">
                  <c:v>33929.023566299998</c:v>
                </c:pt>
                <c:pt idx="1">
                  <c:v>34476.836260000004</c:v>
                </c:pt>
                <c:pt idx="2">
                  <c:v>35203.794485400002</c:v>
                </c:pt>
                <c:pt idx="3">
                  <c:v>36126.2580017</c:v>
                </c:pt>
                <c:pt idx="4">
                  <c:v>36538.297543799999</c:v>
                </c:pt>
                <c:pt idx="5">
                  <c:v>36741.566419000002</c:v>
                </c:pt>
                <c:pt idx="6">
                  <c:v>37287.656680599997</c:v>
                </c:pt>
                <c:pt idx="7">
                  <c:v>38056.848237799997</c:v>
                </c:pt>
                <c:pt idx="8">
                  <c:v>38632.5066744</c:v>
                </c:pt>
                <c:pt idx="9">
                  <c:v>38838.409145899997</c:v>
                </c:pt>
                <c:pt idx="10">
                  <c:v>39116.062491300007</c:v>
                </c:pt>
                <c:pt idx="11">
                  <c:v>39774.8824704</c:v>
                </c:pt>
                <c:pt idx="12">
                  <c:v>39342.908112199999</c:v>
                </c:pt>
                <c:pt idx="13">
                  <c:v>38499.327818099999</c:v>
                </c:pt>
                <c:pt idx="14">
                  <c:v>38679.826482999997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LF!$T$38</c:f>
              <c:strCache>
                <c:ptCount val="1"/>
                <c:pt idx="0">
                  <c:v>EMP</c:v>
                </c:pt>
              </c:strCache>
            </c:strRef>
          </c:tx>
          <c:spPr>
            <a:ln w="28575" cap="rnd">
              <a:solidFill>
                <a:schemeClr val="accent2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LF!$C$4:$Q$4</c:f>
              <c:numCache>
                <c:formatCode>General</c:formatCode>
                <c:ptCount val="15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</c:numCache>
            </c:numRef>
          </c:cat>
          <c:val>
            <c:numRef>
              <c:f>LF!$U$38:$AI$38</c:f>
              <c:numCache>
                <c:formatCode>_-* #,##0_-;\-* #,##0_-;_-* "-"??_-;_-@_-</c:formatCode>
                <c:ptCount val="15"/>
                <c:pt idx="0">
                  <c:v>33100.366999999998</c:v>
                </c:pt>
                <c:pt idx="1">
                  <c:v>33860.828000000001</c:v>
                </c:pt>
                <c:pt idx="2">
                  <c:v>34564.796000000002</c:v>
                </c:pt>
                <c:pt idx="3">
                  <c:v>35591.432999999997</c:v>
                </c:pt>
                <c:pt idx="4">
                  <c:v>36001.775699999998</c:v>
                </c:pt>
                <c:pt idx="5">
                  <c:v>36257.305</c:v>
                </c:pt>
                <c:pt idx="6">
                  <c:v>36872.665000000001</c:v>
                </c:pt>
                <c:pt idx="7">
                  <c:v>37549.993999999999</c:v>
                </c:pt>
                <c:pt idx="8">
                  <c:v>38251.601999999999</c:v>
                </c:pt>
                <c:pt idx="9">
                  <c:v>38508.4954</c:v>
                </c:pt>
                <c:pt idx="10">
                  <c:v>38870.175000000003</c:v>
                </c:pt>
                <c:pt idx="11">
                  <c:v>39586.870300000002</c:v>
                </c:pt>
                <c:pt idx="12">
                  <c:v>39087.021000000001</c:v>
                </c:pt>
                <c:pt idx="13">
                  <c:v>38262.059000000001</c:v>
                </c:pt>
                <c:pt idx="14">
                  <c:v>38370.985000000001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32463736"/>
        <c:axId val="432464128"/>
      </c:lineChart>
      <c:catAx>
        <c:axId val="4324637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2464128"/>
        <c:crosses val="autoZero"/>
        <c:auto val="1"/>
        <c:lblAlgn val="ctr"/>
        <c:lblOffset val="100"/>
        <c:noMultiLvlLbl val="0"/>
      </c:catAx>
      <c:valAx>
        <c:axId val="432464128"/>
        <c:scaling>
          <c:orientation val="minMax"/>
          <c:max val="4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_-;\-* #,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2463736"/>
        <c:crosses val="autoZero"/>
        <c:crossBetween val="between"/>
      </c:valAx>
      <c:valAx>
        <c:axId val="526174008"/>
        <c:scaling>
          <c:orientation val="minMax"/>
          <c:max val="1600"/>
        </c:scaling>
        <c:delete val="0"/>
        <c:axPos val="r"/>
        <c:numFmt formatCode="_-* #,##0_-;\-* #,##0_-;_-* &quot;-&quot;??_-;_-@_-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6174400"/>
        <c:crosses val="max"/>
        <c:crossBetween val="between"/>
      </c:valAx>
      <c:catAx>
        <c:axId val="52617440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52617400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b="1"/>
              <a:t>15-24 (Q3)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areaChart>
        <c:grouping val="standard"/>
        <c:varyColors val="0"/>
        <c:ser>
          <c:idx val="2"/>
          <c:order val="2"/>
          <c:tx>
            <c:strRef>
              <c:f>LF!$AL$30</c:f>
              <c:strCache>
                <c:ptCount val="1"/>
                <c:pt idx="0">
                  <c:v>UE (R-axis)</c:v>
                </c:pt>
              </c:strCache>
            </c:strRef>
          </c:tx>
          <c:spPr>
            <a:solidFill>
              <a:schemeClr val="accent3"/>
            </a:solidFill>
            <a:ln w="25400">
              <a:noFill/>
            </a:ln>
            <a:effectLst/>
          </c:spPr>
          <c:cat>
            <c:numRef>
              <c:f>LF!$C$26:$Q$26</c:f>
              <c:numCache>
                <c:formatCode>General</c:formatCode>
                <c:ptCount val="15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</c:numCache>
            </c:numRef>
          </c:cat>
          <c:val>
            <c:numRef>
              <c:f>LF!$AM$30:$BA$30</c:f>
              <c:numCache>
                <c:formatCode>_-* #,##0_-;\-* #,##0_-;_-* "-"??_-;_-@_-</c:formatCode>
                <c:ptCount val="15"/>
                <c:pt idx="0">
                  <c:v>468.70531000000028</c:v>
                </c:pt>
                <c:pt idx="1">
                  <c:v>338.62916000000041</c:v>
                </c:pt>
                <c:pt idx="2">
                  <c:v>290.36699000000044</c:v>
                </c:pt>
                <c:pt idx="3">
                  <c:v>264.80681000000004</c:v>
                </c:pt>
                <c:pt idx="4">
                  <c:v>259.97508000000016</c:v>
                </c:pt>
                <c:pt idx="5">
                  <c:v>246.1821200000004</c:v>
                </c:pt>
                <c:pt idx="6">
                  <c:v>232.93188999999984</c:v>
                </c:pt>
                <c:pt idx="7">
                  <c:v>245.7189699999999</c:v>
                </c:pt>
                <c:pt idx="8">
                  <c:v>219.51666999999998</c:v>
                </c:pt>
                <c:pt idx="9">
                  <c:v>172.25296999999955</c:v>
                </c:pt>
                <c:pt idx="10">
                  <c:v>143.61041999999998</c:v>
                </c:pt>
                <c:pt idx="11">
                  <c:v>131.86787999999979</c:v>
                </c:pt>
                <c:pt idx="12">
                  <c:v>159.72469000000001</c:v>
                </c:pt>
                <c:pt idx="13">
                  <c:v>186.18291999999974</c:v>
                </c:pt>
                <c:pt idx="14">
                  <c:v>201.37972999999965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33287952"/>
        <c:axId val="433287560"/>
      </c:areaChart>
      <c:lineChart>
        <c:grouping val="standard"/>
        <c:varyColors val="0"/>
        <c:ser>
          <c:idx val="0"/>
          <c:order val="0"/>
          <c:tx>
            <c:strRef>
              <c:f>LF!$B$30</c:f>
              <c:strCache>
                <c:ptCount val="1"/>
                <c:pt idx="0">
                  <c:v>LF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LF!$C$4:$Q$4</c:f>
              <c:numCache>
                <c:formatCode>General</c:formatCode>
                <c:ptCount val="15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</c:numCache>
            </c:numRef>
          </c:cat>
          <c:val>
            <c:numRef>
              <c:f>LF!$C$30:$Q$30</c:f>
              <c:numCache>
                <c:formatCode>_-* #,##0_-;\-* #,##0_-;_-* "-"??_-;_-@_-</c:formatCode>
                <c:ptCount val="15"/>
                <c:pt idx="0">
                  <c:v>6151.0663100000002</c:v>
                </c:pt>
                <c:pt idx="1">
                  <c:v>5958.9049600000008</c:v>
                </c:pt>
                <c:pt idx="2">
                  <c:v>5757.0199900000007</c:v>
                </c:pt>
                <c:pt idx="3">
                  <c:v>5878.5188100000005</c:v>
                </c:pt>
                <c:pt idx="4">
                  <c:v>5457.9260800000002</c:v>
                </c:pt>
                <c:pt idx="5">
                  <c:v>5137.9561200000007</c:v>
                </c:pt>
                <c:pt idx="6">
                  <c:v>5205.3786899999996</c:v>
                </c:pt>
                <c:pt idx="7">
                  <c:v>5136.5939699999999</c:v>
                </c:pt>
                <c:pt idx="8">
                  <c:v>5148.4156700000003</c:v>
                </c:pt>
                <c:pt idx="9">
                  <c:v>5107.8259699999999</c:v>
                </c:pt>
                <c:pt idx="10">
                  <c:v>4968.8754200000003</c:v>
                </c:pt>
                <c:pt idx="11">
                  <c:v>4875.4218799999999</c:v>
                </c:pt>
                <c:pt idx="12">
                  <c:v>4637.16669</c:v>
                </c:pt>
                <c:pt idx="13">
                  <c:v>4189.0564199999999</c:v>
                </c:pt>
                <c:pt idx="14">
                  <c:v>4127.75803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LF!$T$30</c:f>
              <c:strCache>
                <c:ptCount val="1"/>
                <c:pt idx="0">
                  <c:v>EMP</c:v>
                </c:pt>
              </c:strCache>
            </c:strRef>
          </c:tx>
          <c:spPr>
            <a:ln w="28575" cap="rnd">
              <a:solidFill>
                <a:schemeClr val="accent2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LF!$C$4:$Q$4</c:f>
              <c:numCache>
                <c:formatCode>General</c:formatCode>
                <c:ptCount val="15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</c:numCache>
            </c:numRef>
          </c:cat>
          <c:val>
            <c:numRef>
              <c:f>LF!$U$30:$AI$30</c:f>
              <c:numCache>
                <c:formatCode>_-* #,##0_-;\-* #,##0_-;_-* "-"??_-;_-@_-</c:formatCode>
                <c:ptCount val="15"/>
                <c:pt idx="0">
                  <c:v>5682.3609999999999</c:v>
                </c:pt>
                <c:pt idx="1">
                  <c:v>5620.2758000000003</c:v>
                </c:pt>
                <c:pt idx="2">
                  <c:v>5466.6530000000002</c:v>
                </c:pt>
                <c:pt idx="3">
                  <c:v>5613.7120000000004</c:v>
                </c:pt>
                <c:pt idx="4">
                  <c:v>5197.951</c:v>
                </c:pt>
                <c:pt idx="5">
                  <c:v>4891.7740000000003</c:v>
                </c:pt>
                <c:pt idx="6">
                  <c:v>4972.4467999999997</c:v>
                </c:pt>
                <c:pt idx="7">
                  <c:v>4890.875</c:v>
                </c:pt>
                <c:pt idx="8">
                  <c:v>4928.8990000000003</c:v>
                </c:pt>
                <c:pt idx="9">
                  <c:v>4935.5730000000003</c:v>
                </c:pt>
                <c:pt idx="10">
                  <c:v>4825.2650000000003</c:v>
                </c:pt>
                <c:pt idx="11">
                  <c:v>4743.5540000000001</c:v>
                </c:pt>
                <c:pt idx="12">
                  <c:v>4477.442</c:v>
                </c:pt>
                <c:pt idx="13">
                  <c:v>4002.8735000000001</c:v>
                </c:pt>
                <c:pt idx="14">
                  <c:v>3926.3783000000003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26175184"/>
        <c:axId val="526175576"/>
      </c:lineChart>
      <c:catAx>
        <c:axId val="526175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6175576"/>
        <c:crosses val="autoZero"/>
        <c:auto val="1"/>
        <c:lblAlgn val="ctr"/>
        <c:lblOffset val="100"/>
        <c:noMultiLvlLbl val="0"/>
      </c:catAx>
      <c:valAx>
        <c:axId val="526175576"/>
        <c:scaling>
          <c:orientation val="minMax"/>
          <c:max val="1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_-;\-* #,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6175184"/>
        <c:crosses val="autoZero"/>
        <c:crossBetween val="between"/>
      </c:valAx>
      <c:valAx>
        <c:axId val="433287560"/>
        <c:scaling>
          <c:orientation val="minMax"/>
        </c:scaling>
        <c:delete val="0"/>
        <c:axPos val="r"/>
        <c:numFmt formatCode="_-* #,##0_-;\-* #,##0_-;_-* &quot;-&quot;??_-;_-@_-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3287952"/>
        <c:crosses val="max"/>
        <c:crossBetween val="between"/>
      </c:valAx>
      <c:catAx>
        <c:axId val="43328795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43328756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b="1"/>
              <a:t>25-34 (Q3)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areaChart>
        <c:grouping val="standard"/>
        <c:varyColors val="0"/>
        <c:ser>
          <c:idx val="2"/>
          <c:order val="2"/>
          <c:tx>
            <c:strRef>
              <c:f>LF!$AL$31</c:f>
              <c:strCache>
                <c:ptCount val="1"/>
                <c:pt idx="0">
                  <c:v>UE (R-axis)</c:v>
                </c:pt>
              </c:strCache>
            </c:strRef>
          </c:tx>
          <c:spPr>
            <a:solidFill>
              <a:schemeClr val="accent3"/>
            </a:solidFill>
            <a:ln w="25400">
              <a:noFill/>
            </a:ln>
            <a:effectLst/>
          </c:spPr>
          <c:cat>
            <c:numRef>
              <c:f>LF!$C$26:$Q$26</c:f>
              <c:numCache>
                <c:formatCode>General</c:formatCode>
                <c:ptCount val="15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</c:numCache>
            </c:numRef>
          </c:cat>
          <c:val>
            <c:numRef>
              <c:f>LF!$AM$31:$BA$31</c:f>
              <c:numCache>
                <c:formatCode>_-* #,##0_-;\-* #,##0_-;_-* "-"??_-;_-@_-</c:formatCode>
                <c:ptCount val="15"/>
                <c:pt idx="0">
                  <c:v>240.48961000000054</c:v>
                </c:pt>
                <c:pt idx="1">
                  <c:v>173.13258999999925</c:v>
                </c:pt>
                <c:pt idx="2">
                  <c:v>154.57709000000068</c:v>
                </c:pt>
                <c:pt idx="3">
                  <c:v>173.88830000000053</c:v>
                </c:pt>
                <c:pt idx="4">
                  <c:v>145.61658999999963</c:v>
                </c:pt>
                <c:pt idx="5">
                  <c:v>122.00314000000071</c:v>
                </c:pt>
                <c:pt idx="6">
                  <c:v>108.4984199999999</c:v>
                </c:pt>
                <c:pt idx="7">
                  <c:v>125.61242999999922</c:v>
                </c:pt>
                <c:pt idx="8">
                  <c:v>146.01245999999992</c:v>
                </c:pt>
                <c:pt idx="9">
                  <c:v>111.22337999999945</c:v>
                </c:pt>
                <c:pt idx="10">
                  <c:v>76.713390999999319</c:v>
                </c:pt>
                <c:pt idx="11">
                  <c:v>60.099929600000905</c:v>
                </c:pt>
                <c:pt idx="12">
                  <c:v>97.214467600000717</c:v>
                </c:pt>
                <c:pt idx="13">
                  <c:v>86.108605900000839</c:v>
                </c:pt>
                <c:pt idx="14">
                  <c:v>94.462870499999553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37726216"/>
        <c:axId val="637725824"/>
      </c:areaChart>
      <c:lineChart>
        <c:grouping val="standard"/>
        <c:varyColors val="0"/>
        <c:ser>
          <c:idx val="0"/>
          <c:order val="0"/>
          <c:tx>
            <c:strRef>
              <c:f>LF!$B$31</c:f>
              <c:strCache>
                <c:ptCount val="1"/>
                <c:pt idx="0">
                  <c:v>LF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LF!$C$4:$Q$4</c:f>
              <c:numCache>
                <c:formatCode>General</c:formatCode>
                <c:ptCount val="15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</c:numCache>
            </c:numRef>
          </c:cat>
          <c:val>
            <c:numRef>
              <c:f>LF!$C$31:$Q$31</c:f>
              <c:numCache>
                <c:formatCode>_-* #,##0_-;\-* #,##0_-;_-* "-"??_-;_-@_-</c:formatCode>
                <c:ptCount val="15"/>
                <c:pt idx="0">
                  <c:v>9838.4816100000007</c:v>
                </c:pt>
                <c:pt idx="1">
                  <c:v>9915.3205899999994</c:v>
                </c:pt>
                <c:pt idx="2">
                  <c:v>10002.383090000001</c:v>
                </c:pt>
                <c:pt idx="3">
                  <c:v>10135.2603</c:v>
                </c:pt>
                <c:pt idx="4">
                  <c:v>9679.2695899999999</c:v>
                </c:pt>
                <c:pt idx="5">
                  <c:v>9580.3111400000016</c:v>
                </c:pt>
                <c:pt idx="6">
                  <c:v>9546.0694199999998</c:v>
                </c:pt>
                <c:pt idx="7">
                  <c:v>9589.1104299999988</c:v>
                </c:pt>
                <c:pt idx="8">
                  <c:v>9506.5174599999991</c:v>
                </c:pt>
                <c:pt idx="9">
                  <c:v>9433.8913799999991</c:v>
                </c:pt>
                <c:pt idx="10">
                  <c:v>9456.5378909999999</c:v>
                </c:pt>
                <c:pt idx="11">
                  <c:v>9385.7189296000015</c:v>
                </c:pt>
                <c:pt idx="12">
                  <c:v>9229.6814676000013</c:v>
                </c:pt>
                <c:pt idx="13">
                  <c:v>8570.3760059000015</c:v>
                </c:pt>
                <c:pt idx="14">
                  <c:v>8496.6411704999991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LF!$T$31</c:f>
              <c:strCache>
                <c:ptCount val="1"/>
                <c:pt idx="0">
                  <c:v>EMP</c:v>
                </c:pt>
              </c:strCache>
            </c:strRef>
          </c:tx>
          <c:spPr>
            <a:ln w="28575" cap="rnd">
              <a:solidFill>
                <a:schemeClr val="accent2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LF!$C$4:$Q$4</c:f>
              <c:numCache>
                <c:formatCode>General</c:formatCode>
                <c:ptCount val="15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</c:numCache>
            </c:numRef>
          </c:cat>
          <c:val>
            <c:numRef>
              <c:f>LF!$U$31:$AI$31</c:f>
              <c:numCache>
                <c:formatCode>_-* #,##0_-;\-* #,##0_-;_-* "-"??_-;_-@_-</c:formatCode>
                <c:ptCount val="15"/>
                <c:pt idx="0">
                  <c:v>9597.9920000000002</c:v>
                </c:pt>
                <c:pt idx="1">
                  <c:v>9742.1880000000001</c:v>
                </c:pt>
                <c:pt idx="2">
                  <c:v>9847.8060000000005</c:v>
                </c:pt>
                <c:pt idx="3">
                  <c:v>9961.3719999999994</c:v>
                </c:pt>
                <c:pt idx="4">
                  <c:v>9533.6530000000002</c:v>
                </c:pt>
                <c:pt idx="5">
                  <c:v>9458.3080000000009</c:v>
                </c:pt>
                <c:pt idx="6">
                  <c:v>9437.5709999999999</c:v>
                </c:pt>
                <c:pt idx="7">
                  <c:v>9463.4979999999996</c:v>
                </c:pt>
                <c:pt idx="8">
                  <c:v>9360.5049999999992</c:v>
                </c:pt>
                <c:pt idx="9">
                  <c:v>9322.6679999999997</c:v>
                </c:pt>
                <c:pt idx="10">
                  <c:v>9379.8245000000006</c:v>
                </c:pt>
                <c:pt idx="11">
                  <c:v>9325.6190000000006</c:v>
                </c:pt>
                <c:pt idx="12">
                  <c:v>9132.4670000000006</c:v>
                </c:pt>
                <c:pt idx="13">
                  <c:v>8484.2674000000006</c:v>
                </c:pt>
                <c:pt idx="14">
                  <c:v>8402.1782999999996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33288736"/>
        <c:axId val="433289128"/>
      </c:lineChart>
      <c:catAx>
        <c:axId val="4332887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3289128"/>
        <c:crosses val="autoZero"/>
        <c:auto val="1"/>
        <c:lblAlgn val="ctr"/>
        <c:lblOffset val="100"/>
        <c:noMultiLvlLbl val="0"/>
      </c:catAx>
      <c:valAx>
        <c:axId val="433289128"/>
        <c:scaling>
          <c:orientation val="minMax"/>
          <c:max val="110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_-;\-* #,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3288736"/>
        <c:crosses val="autoZero"/>
        <c:crossBetween val="between"/>
      </c:valAx>
      <c:valAx>
        <c:axId val="637725824"/>
        <c:scaling>
          <c:orientation val="minMax"/>
          <c:max val="500"/>
        </c:scaling>
        <c:delete val="0"/>
        <c:axPos val="r"/>
        <c:numFmt formatCode="_-* #,##0_-;\-* #,##0_-;_-* &quot;-&quot;??_-;_-@_-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37726216"/>
        <c:crosses val="max"/>
        <c:crossBetween val="between"/>
        <c:majorUnit val="100"/>
      </c:valAx>
      <c:catAx>
        <c:axId val="63772621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637725824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b="1"/>
              <a:t>35-44 (Q3)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areaChart>
        <c:grouping val="standard"/>
        <c:varyColors val="0"/>
        <c:ser>
          <c:idx val="2"/>
          <c:order val="2"/>
          <c:tx>
            <c:strRef>
              <c:f>LF!$AL$32</c:f>
              <c:strCache>
                <c:ptCount val="1"/>
                <c:pt idx="0">
                  <c:v>UE (R-axis)</c:v>
                </c:pt>
              </c:strCache>
            </c:strRef>
          </c:tx>
          <c:spPr>
            <a:solidFill>
              <a:schemeClr val="accent3"/>
            </a:solidFill>
            <a:ln w="25400">
              <a:noFill/>
            </a:ln>
            <a:effectLst/>
          </c:spPr>
          <c:cat>
            <c:numRef>
              <c:f>LF!$C$26:$Q$26</c:f>
              <c:numCache>
                <c:formatCode>General</c:formatCode>
                <c:ptCount val="15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</c:numCache>
            </c:numRef>
          </c:cat>
          <c:val>
            <c:numRef>
              <c:f>LF!$AM$32:$BA$32</c:f>
              <c:numCache>
                <c:formatCode>_-* #,##0_-;\-* #,##0_-;_-* "-"??_-;_-@_-</c:formatCode>
                <c:ptCount val="15"/>
                <c:pt idx="0">
                  <c:v>109.02116999999998</c:v>
                </c:pt>
                <c:pt idx="1">
                  <c:v>58.941334799999822</c:v>
                </c:pt>
                <c:pt idx="2">
                  <c:v>52.785758300000452</c:v>
                </c:pt>
                <c:pt idx="3">
                  <c:v>70.649439200000415</c:v>
                </c:pt>
                <c:pt idx="4">
                  <c:v>55.168669700000464</c:v>
                </c:pt>
                <c:pt idx="5">
                  <c:v>47.906751399999848</c:v>
                </c:pt>
                <c:pt idx="6">
                  <c:v>51.61016489999929</c:v>
                </c:pt>
                <c:pt idx="7">
                  <c:v>44.763044699999227</c:v>
                </c:pt>
                <c:pt idx="8">
                  <c:v>49.041419600000154</c:v>
                </c:pt>
                <c:pt idx="9">
                  <c:v>35.538172599999598</c:v>
                </c:pt>
                <c:pt idx="10">
                  <c:v>24.964838899999449</c:v>
                </c:pt>
                <c:pt idx="11">
                  <c:v>20.107995599999413</c:v>
                </c:pt>
                <c:pt idx="12">
                  <c:v>26.74769870000091</c:v>
                </c:pt>
                <c:pt idx="13">
                  <c:v>29.706749099999797</c:v>
                </c:pt>
                <c:pt idx="14">
                  <c:v>29.227373399999124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17286192"/>
        <c:axId val="517285800"/>
      </c:areaChart>
      <c:lineChart>
        <c:grouping val="standard"/>
        <c:varyColors val="0"/>
        <c:ser>
          <c:idx val="0"/>
          <c:order val="0"/>
          <c:tx>
            <c:strRef>
              <c:f>LF!$B$32</c:f>
              <c:strCache>
                <c:ptCount val="1"/>
                <c:pt idx="0">
                  <c:v>LF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LF!$C$4:$Q$4</c:f>
              <c:numCache>
                <c:formatCode>General</c:formatCode>
                <c:ptCount val="15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</c:numCache>
            </c:numRef>
          </c:cat>
          <c:val>
            <c:numRef>
              <c:f>LF!$C$32:$Q$32</c:f>
              <c:numCache>
                <c:formatCode>_-* #,##0_-;\-* #,##0_-;_-* "-"??_-;_-@_-</c:formatCode>
                <c:ptCount val="15"/>
                <c:pt idx="0">
                  <c:v>8607.8241699999999</c:v>
                </c:pt>
                <c:pt idx="1">
                  <c:v>8519.2113348000003</c:v>
                </c:pt>
                <c:pt idx="2">
                  <c:v>8718.3037583000005</c:v>
                </c:pt>
                <c:pt idx="3">
                  <c:v>8977.8804392000002</c:v>
                </c:pt>
                <c:pt idx="4">
                  <c:v>9683.9166697000001</c:v>
                </c:pt>
                <c:pt idx="5">
                  <c:v>9721.9537514000003</c:v>
                </c:pt>
                <c:pt idx="6">
                  <c:v>9862.0011648999989</c:v>
                </c:pt>
                <c:pt idx="7">
                  <c:v>10099.6770447</c:v>
                </c:pt>
                <c:pt idx="8">
                  <c:v>10059.751419599999</c:v>
                </c:pt>
                <c:pt idx="9">
                  <c:v>10099.3781726</c:v>
                </c:pt>
                <c:pt idx="10">
                  <c:v>10001.7068389</c:v>
                </c:pt>
                <c:pt idx="11">
                  <c:v>9947.989995599999</c:v>
                </c:pt>
                <c:pt idx="12">
                  <c:v>9727.6076987000015</c:v>
                </c:pt>
                <c:pt idx="13">
                  <c:v>9678.2637490999987</c:v>
                </c:pt>
                <c:pt idx="14">
                  <c:v>9524.585673399999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LF!$T$32</c:f>
              <c:strCache>
                <c:ptCount val="1"/>
                <c:pt idx="0">
                  <c:v>EMP</c:v>
                </c:pt>
              </c:strCache>
            </c:strRef>
          </c:tx>
          <c:spPr>
            <a:ln w="28575" cap="rnd">
              <a:solidFill>
                <a:schemeClr val="accent2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LF!$C$4:$Q$4</c:f>
              <c:numCache>
                <c:formatCode>General</c:formatCode>
                <c:ptCount val="15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</c:numCache>
            </c:numRef>
          </c:cat>
          <c:val>
            <c:numRef>
              <c:f>LF!$U$32:$AI$32</c:f>
              <c:numCache>
                <c:formatCode>_-* #,##0_-;\-* #,##0_-;_-* "-"??_-;_-@_-</c:formatCode>
                <c:ptCount val="15"/>
                <c:pt idx="0">
                  <c:v>8498.8029999999999</c:v>
                </c:pt>
                <c:pt idx="1">
                  <c:v>8460.27</c:v>
                </c:pt>
                <c:pt idx="2">
                  <c:v>8665.518</c:v>
                </c:pt>
                <c:pt idx="3">
                  <c:v>8907.2309999999998</c:v>
                </c:pt>
                <c:pt idx="4">
                  <c:v>9628.7479999999996</c:v>
                </c:pt>
                <c:pt idx="5">
                  <c:v>9674.0470000000005</c:v>
                </c:pt>
                <c:pt idx="6">
                  <c:v>9810.3909999999996</c:v>
                </c:pt>
                <c:pt idx="7">
                  <c:v>10054.914000000001</c:v>
                </c:pt>
                <c:pt idx="8">
                  <c:v>10010.709999999999</c:v>
                </c:pt>
                <c:pt idx="9">
                  <c:v>10063.84</c:v>
                </c:pt>
                <c:pt idx="10">
                  <c:v>9976.7420000000002</c:v>
                </c:pt>
                <c:pt idx="11">
                  <c:v>9927.8819999999996</c:v>
                </c:pt>
                <c:pt idx="12">
                  <c:v>9700.86</c:v>
                </c:pt>
                <c:pt idx="13">
                  <c:v>9648.5569999999989</c:v>
                </c:pt>
                <c:pt idx="14">
                  <c:v>9495.3582999999999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37727000"/>
        <c:axId val="637727392"/>
      </c:lineChart>
      <c:catAx>
        <c:axId val="637727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37727392"/>
        <c:crosses val="autoZero"/>
        <c:auto val="1"/>
        <c:lblAlgn val="ctr"/>
        <c:lblOffset val="100"/>
        <c:noMultiLvlLbl val="0"/>
      </c:catAx>
      <c:valAx>
        <c:axId val="637727392"/>
        <c:scaling>
          <c:orientation val="minMax"/>
          <c:max val="110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_-;\-* #,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37727000"/>
        <c:crosses val="autoZero"/>
        <c:crossBetween val="between"/>
      </c:valAx>
      <c:valAx>
        <c:axId val="517285800"/>
        <c:scaling>
          <c:orientation val="minMax"/>
          <c:max val="500"/>
        </c:scaling>
        <c:delete val="0"/>
        <c:axPos val="r"/>
        <c:numFmt formatCode="_-* #,##0_-;\-* #,##0_-;_-* &quot;-&quot;??_-;_-@_-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17286192"/>
        <c:crosses val="max"/>
        <c:crossBetween val="between"/>
      </c:valAx>
      <c:catAx>
        <c:axId val="51728619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51728580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b="1"/>
              <a:t>45-54 (Q3)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areaChart>
        <c:grouping val="standard"/>
        <c:varyColors val="0"/>
        <c:ser>
          <c:idx val="2"/>
          <c:order val="2"/>
          <c:tx>
            <c:strRef>
              <c:f>LF!$AL$33</c:f>
              <c:strCache>
                <c:ptCount val="1"/>
                <c:pt idx="0">
                  <c:v>UE (R-axis)</c:v>
                </c:pt>
              </c:strCache>
            </c:strRef>
          </c:tx>
          <c:spPr>
            <a:solidFill>
              <a:schemeClr val="accent3"/>
            </a:solidFill>
            <a:ln w="25400">
              <a:noFill/>
            </a:ln>
            <a:effectLst/>
          </c:spPr>
          <c:cat>
            <c:numRef>
              <c:f>LF!$C$26:$Q$26</c:f>
              <c:numCache>
                <c:formatCode>General</c:formatCode>
                <c:ptCount val="15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</c:numCache>
            </c:numRef>
          </c:cat>
          <c:val>
            <c:numRef>
              <c:f>LF!$AM$33:$BA$33</c:f>
              <c:numCache>
                <c:formatCode>_-* #,##0_-;\-* #,##0_-;_-* "-"??_-;_-@_-</c:formatCode>
                <c:ptCount val="15"/>
                <c:pt idx="0">
                  <c:v>57.000799200000074</c:v>
                </c:pt>
                <c:pt idx="1">
                  <c:v>33.888807799999995</c:v>
                </c:pt>
                <c:pt idx="2">
                  <c:v>31.064735300000393</c:v>
                </c:pt>
                <c:pt idx="3">
                  <c:v>27.597867999999835</c:v>
                </c:pt>
                <c:pt idx="4">
                  <c:v>23.743420599999808</c:v>
                </c:pt>
                <c:pt idx="5">
                  <c:v>25.151309799999581</c:v>
                </c:pt>
                <c:pt idx="6">
                  <c:v>33.152714099999685</c:v>
                </c:pt>
                <c:pt idx="7">
                  <c:v>28.12009610000041</c:v>
                </c:pt>
                <c:pt idx="8">
                  <c:v>31.776573499999358</c:v>
                </c:pt>
                <c:pt idx="9">
                  <c:v>13.528141599999799</c:v>
                </c:pt>
                <c:pt idx="10">
                  <c:v>9.8878117999993265</c:v>
                </c:pt>
                <c:pt idx="11">
                  <c:v>12.763761800000793</c:v>
                </c:pt>
                <c:pt idx="12">
                  <c:v>13.432304100000692</c:v>
                </c:pt>
                <c:pt idx="13">
                  <c:v>18.46253280000019</c:v>
                </c:pt>
                <c:pt idx="14">
                  <c:v>22.08455259999937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43644688"/>
        <c:axId val="343644296"/>
      </c:areaChart>
      <c:lineChart>
        <c:grouping val="standard"/>
        <c:varyColors val="0"/>
        <c:ser>
          <c:idx val="0"/>
          <c:order val="0"/>
          <c:tx>
            <c:strRef>
              <c:f>LF!$B$33</c:f>
              <c:strCache>
                <c:ptCount val="1"/>
                <c:pt idx="0">
                  <c:v>LF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LF!$C$4:$Q$4</c:f>
              <c:numCache>
                <c:formatCode>General</c:formatCode>
                <c:ptCount val="15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</c:numCache>
            </c:numRef>
          </c:cat>
          <c:val>
            <c:numRef>
              <c:f>LF!$C$33:$Q$33</c:f>
              <c:numCache>
                <c:formatCode>_-* #,##0_-;\-* #,##0_-;_-* "-"??_-;_-@_-</c:formatCode>
                <c:ptCount val="15"/>
                <c:pt idx="0">
                  <c:v>5975.2077992000004</c:v>
                </c:pt>
                <c:pt idx="1">
                  <c:v>6470.8795078000003</c:v>
                </c:pt>
                <c:pt idx="2">
                  <c:v>6553.5877353000005</c:v>
                </c:pt>
                <c:pt idx="3">
                  <c:v>6717.4088679999995</c:v>
                </c:pt>
                <c:pt idx="4">
                  <c:v>7206.2474205999997</c:v>
                </c:pt>
                <c:pt idx="5">
                  <c:v>7489.8093097999999</c:v>
                </c:pt>
                <c:pt idx="6">
                  <c:v>7696.6227140999999</c:v>
                </c:pt>
                <c:pt idx="7">
                  <c:v>8050.7000961000003</c:v>
                </c:pt>
                <c:pt idx="8">
                  <c:v>8389.2505734999995</c:v>
                </c:pt>
                <c:pt idx="9">
                  <c:v>8485.6141415999991</c:v>
                </c:pt>
                <c:pt idx="10">
                  <c:v>8889.0670117999998</c:v>
                </c:pt>
                <c:pt idx="11">
                  <c:v>8901.4727618000015</c:v>
                </c:pt>
                <c:pt idx="12">
                  <c:v>9007.1953041000015</c:v>
                </c:pt>
                <c:pt idx="13">
                  <c:v>9048.8416328000003</c:v>
                </c:pt>
                <c:pt idx="14">
                  <c:v>9134.2563525999994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LF!$T$33</c:f>
              <c:strCache>
                <c:ptCount val="1"/>
                <c:pt idx="0">
                  <c:v>EMP</c:v>
                </c:pt>
              </c:strCache>
            </c:strRef>
          </c:tx>
          <c:spPr>
            <a:ln w="28575" cap="rnd">
              <a:solidFill>
                <a:schemeClr val="accent2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LF!$C$4:$Q$4</c:f>
              <c:numCache>
                <c:formatCode>General</c:formatCode>
                <c:ptCount val="15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</c:numCache>
            </c:numRef>
          </c:cat>
          <c:val>
            <c:numRef>
              <c:f>LF!$U$33:$AI$33</c:f>
              <c:numCache>
                <c:formatCode>_-* #,##0_-;\-* #,##0_-;_-* "-"??_-;_-@_-</c:formatCode>
                <c:ptCount val="15"/>
                <c:pt idx="0">
                  <c:v>5918.2070000000003</c:v>
                </c:pt>
                <c:pt idx="1">
                  <c:v>6436.9907000000003</c:v>
                </c:pt>
                <c:pt idx="2">
                  <c:v>6522.5230000000001</c:v>
                </c:pt>
                <c:pt idx="3">
                  <c:v>6689.8109999999997</c:v>
                </c:pt>
                <c:pt idx="4">
                  <c:v>7182.5039999999999</c:v>
                </c:pt>
                <c:pt idx="5">
                  <c:v>7464.6580000000004</c:v>
                </c:pt>
                <c:pt idx="6">
                  <c:v>7663.47</c:v>
                </c:pt>
                <c:pt idx="7">
                  <c:v>8022.58</c:v>
                </c:pt>
                <c:pt idx="8">
                  <c:v>8357.4740000000002</c:v>
                </c:pt>
                <c:pt idx="9">
                  <c:v>8472.0859999999993</c:v>
                </c:pt>
                <c:pt idx="10">
                  <c:v>8879.1792000000005</c:v>
                </c:pt>
                <c:pt idx="11">
                  <c:v>8888.7090000000007</c:v>
                </c:pt>
                <c:pt idx="12">
                  <c:v>8993.7630000000008</c:v>
                </c:pt>
                <c:pt idx="13">
                  <c:v>9030.3791000000001</c:v>
                </c:pt>
                <c:pt idx="14">
                  <c:v>9112.1718000000001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17286976"/>
        <c:axId val="517287368"/>
      </c:lineChart>
      <c:catAx>
        <c:axId val="5172869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17287368"/>
        <c:crosses val="autoZero"/>
        <c:auto val="1"/>
        <c:lblAlgn val="ctr"/>
        <c:lblOffset val="100"/>
        <c:noMultiLvlLbl val="0"/>
      </c:catAx>
      <c:valAx>
        <c:axId val="5172873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_-;\-* #,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17286976"/>
        <c:crosses val="autoZero"/>
        <c:crossBetween val="between"/>
        <c:majorUnit val="2000"/>
      </c:valAx>
      <c:valAx>
        <c:axId val="343644296"/>
        <c:scaling>
          <c:orientation val="minMax"/>
          <c:max val="500"/>
        </c:scaling>
        <c:delete val="0"/>
        <c:axPos val="r"/>
        <c:numFmt formatCode="_-* #,##0_-;\-* #,##0_-;_-* &quot;-&quot;??_-;_-@_-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43644688"/>
        <c:crosses val="max"/>
        <c:crossBetween val="between"/>
      </c:valAx>
      <c:catAx>
        <c:axId val="34364468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43644296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b="1"/>
              <a:t>Total</a:t>
            </a:r>
            <a:r>
              <a:rPr lang="en-GB" b="1" baseline="0"/>
              <a:t> (Q1)</a:t>
            </a:r>
            <a:endParaRPr lang="en-GB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areaChart>
        <c:grouping val="standard"/>
        <c:varyColors val="0"/>
        <c:ser>
          <c:idx val="2"/>
          <c:order val="1"/>
          <c:tx>
            <c:strRef>
              <c:f>LF_I!$A$6</c:f>
              <c:strCache>
                <c:ptCount val="1"/>
                <c:pt idx="0">
                  <c:v>UER</c:v>
                </c:pt>
              </c:strCache>
            </c:strRef>
          </c:tx>
          <c:spPr>
            <a:solidFill>
              <a:schemeClr val="accent3"/>
            </a:solidFill>
            <a:ln w="25400">
              <a:noFill/>
            </a:ln>
            <a:effectLst/>
          </c:spPr>
          <c:cat>
            <c:numRef>
              <c:f>LF_I!$B$4:$P$4</c:f>
              <c:numCache>
                <c:formatCode>General</c:formatCode>
                <c:ptCount val="15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</c:numCache>
            </c:numRef>
          </c:cat>
          <c:val>
            <c:numRef>
              <c:f>LF_I!$B$6:$P$6</c:f>
              <c:numCache>
                <c:formatCode>_-* #,##0.0_-;\-* #,##0.0_-;_-* "-"??_-;_-@_-</c:formatCode>
                <c:ptCount val="15"/>
                <c:pt idx="0">
                  <c:v>4.9408783949922697</c:v>
                </c:pt>
                <c:pt idx="1">
                  <c:v>3.2979883792254681</c:v>
                </c:pt>
                <c:pt idx="2">
                  <c:v>2.8725107578663249</c:v>
                </c:pt>
                <c:pt idx="3">
                  <c:v>2.9053306311285927</c:v>
                </c:pt>
                <c:pt idx="4">
                  <c:v>2.542038756317142</c:v>
                </c:pt>
                <c:pt idx="5">
                  <c:v>1.8869392316066573</c:v>
                </c:pt>
                <c:pt idx="6">
                  <c:v>1.6380511738103503</c:v>
                </c:pt>
                <c:pt idx="7">
                  <c:v>1.6622048505952196</c:v>
                </c:pt>
                <c:pt idx="8">
                  <c:v>2.0905786098390164</c:v>
                </c:pt>
                <c:pt idx="9">
                  <c:v>1.1400474869429456</c:v>
                </c:pt>
                <c:pt idx="10">
                  <c:v>0.83732907146149815</c:v>
                </c:pt>
                <c:pt idx="11">
                  <c:v>0.72908182218374029</c:v>
                </c:pt>
                <c:pt idx="12">
                  <c:v>0.72287827453801023</c:v>
                </c:pt>
                <c:pt idx="13">
                  <c:v>0.89408018253011812</c:v>
                </c:pt>
                <c:pt idx="14">
                  <c:v>0.95146139860241374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48502008"/>
        <c:axId val="548501616"/>
      </c:areaChart>
      <c:lineChart>
        <c:grouping val="standard"/>
        <c:varyColors val="0"/>
        <c:ser>
          <c:idx val="1"/>
          <c:order val="0"/>
          <c:tx>
            <c:strRef>
              <c:f>LF_I!$A$5</c:f>
              <c:strCache>
                <c:ptCount val="1"/>
                <c:pt idx="0">
                  <c:v>EPR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LF_I!$B$4:$P$4</c:f>
              <c:numCache>
                <c:formatCode>General</c:formatCode>
                <c:ptCount val="15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</c:numCache>
            </c:numRef>
          </c:cat>
          <c:val>
            <c:numRef>
              <c:f>LF_I!$B$5:$P$5</c:f>
              <c:numCache>
                <c:formatCode>_-* #,##0.0_-;\-* #,##0.0_-;_-* "-"??_-;_-@_-</c:formatCode>
                <c:ptCount val="15"/>
                <c:pt idx="0">
                  <c:v>65.016141315085122</c:v>
                </c:pt>
                <c:pt idx="1">
                  <c:v>66.961975362930005</c:v>
                </c:pt>
                <c:pt idx="2">
                  <c:v>68.157006744023946</c:v>
                </c:pt>
                <c:pt idx="3">
                  <c:v>68.182191708243295</c:v>
                </c:pt>
                <c:pt idx="4">
                  <c:v>68.731193868464686</c:v>
                </c:pt>
                <c:pt idx="5">
                  <c:v>68.915576171362005</c:v>
                </c:pt>
                <c:pt idx="6">
                  <c:v>69.361932046229398</c:v>
                </c:pt>
                <c:pt idx="7">
                  <c:v>69.672588169299374</c:v>
                </c:pt>
                <c:pt idx="8">
                  <c:v>69.442897323780841</c:v>
                </c:pt>
                <c:pt idx="9">
                  <c:v>70.330148438135367</c:v>
                </c:pt>
                <c:pt idx="10">
                  <c:v>69.966003540143319</c:v>
                </c:pt>
                <c:pt idx="11">
                  <c:v>69.968240866489722</c:v>
                </c:pt>
                <c:pt idx="12">
                  <c:v>70.247241082849982</c:v>
                </c:pt>
                <c:pt idx="13">
                  <c:v>69.142057182326482</c:v>
                </c:pt>
                <c:pt idx="14">
                  <c:v>68.27246632416562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43645472"/>
        <c:axId val="343645864"/>
      </c:lineChart>
      <c:catAx>
        <c:axId val="3436454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43645864"/>
        <c:crosses val="autoZero"/>
        <c:auto val="1"/>
        <c:lblAlgn val="ctr"/>
        <c:lblOffset val="100"/>
        <c:noMultiLvlLbl val="0"/>
      </c:catAx>
      <c:valAx>
        <c:axId val="343645864"/>
        <c:scaling>
          <c:orientation val="minMax"/>
          <c:max val="73"/>
          <c:min val="64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.0_-;\-* #,##0.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43645472"/>
        <c:crosses val="autoZero"/>
        <c:crossBetween val="between"/>
        <c:majorUnit val="1"/>
      </c:valAx>
      <c:valAx>
        <c:axId val="548501616"/>
        <c:scaling>
          <c:orientation val="minMax"/>
          <c:max val="5"/>
        </c:scaling>
        <c:delete val="0"/>
        <c:axPos val="r"/>
        <c:numFmt formatCode="_-* #,##0.0_-;\-* #,##0.0_-;_-* &quot;-&quot;??_-;_-@_-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48502008"/>
        <c:crosses val="max"/>
        <c:crossBetween val="between"/>
      </c:valAx>
      <c:catAx>
        <c:axId val="54850200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548501616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768E638-CD8B-4A21-B5E5-08C5BA613B74}" type="doc">
      <dgm:prSet loTypeId="urn:microsoft.com/office/officeart/2005/8/layout/equation1" loCatId="process" qsTypeId="urn:microsoft.com/office/officeart/2005/8/quickstyle/simple1" qsCatId="simple" csTypeId="urn:microsoft.com/office/officeart/2005/8/colors/accent1_2" csCatId="accent1" phldr="1"/>
      <dgm:spPr/>
    </dgm:pt>
    <dgm:pt modelId="{4483E323-404E-47CF-9991-7FB06A6961C1}">
      <dgm:prSet phldrT="[Text]"/>
      <dgm:spPr/>
      <dgm:t>
        <a:bodyPr/>
        <a:lstStyle/>
        <a:p>
          <a:r>
            <a:rPr lang="en-GB" noProof="0" dirty="0" smtClean="0"/>
            <a:t>Employed + Unemployed</a:t>
          </a:r>
          <a:endParaRPr lang="en-GB" noProof="0" dirty="0"/>
        </a:p>
      </dgm:t>
    </dgm:pt>
    <dgm:pt modelId="{D97943FA-253D-46E1-8B61-9A6CC04E1A45}" type="parTrans" cxnId="{6CA1B64B-1172-43BF-8033-6417371110AF}">
      <dgm:prSet/>
      <dgm:spPr/>
      <dgm:t>
        <a:bodyPr/>
        <a:lstStyle/>
        <a:p>
          <a:endParaRPr lang="en-GB"/>
        </a:p>
      </dgm:t>
    </dgm:pt>
    <dgm:pt modelId="{02C7A11F-3711-4273-ABA0-572DBC2A05E7}" type="sibTrans" cxnId="{6CA1B64B-1172-43BF-8033-6417371110AF}">
      <dgm:prSet/>
      <dgm:spPr/>
      <dgm:t>
        <a:bodyPr/>
        <a:lstStyle/>
        <a:p>
          <a:endParaRPr lang="en-GB"/>
        </a:p>
      </dgm:t>
    </dgm:pt>
    <dgm:pt modelId="{3F2779A0-97C7-4406-99EE-4C2BDE4CF47A}">
      <dgm:prSet phldrT="[Text]"/>
      <dgm:spPr/>
      <dgm:t>
        <a:bodyPr/>
        <a:lstStyle/>
        <a:p>
          <a:r>
            <a:rPr lang="en-GB" noProof="0" dirty="0" smtClean="0"/>
            <a:t>Working- age population</a:t>
          </a:r>
          <a:endParaRPr lang="en-GB" noProof="0" dirty="0"/>
        </a:p>
      </dgm:t>
    </dgm:pt>
    <dgm:pt modelId="{6CFB8238-950A-4D20-8B4C-B08910596BE3}" type="parTrans" cxnId="{BFA8560A-95B3-4D45-8848-AB49BAEADF93}">
      <dgm:prSet/>
      <dgm:spPr/>
      <dgm:t>
        <a:bodyPr/>
        <a:lstStyle/>
        <a:p>
          <a:endParaRPr lang="en-GB"/>
        </a:p>
      </dgm:t>
    </dgm:pt>
    <dgm:pt modelId="{4C8B7F6C-4C9A-4FBC-8E59-87FA86F838F2}" type="sibTrans" cxnId="{BFA8560A-95B3-4D45-8848-AB49BAEADF93}">
      <dgm:prSet/>
      <dgm:spPr/>
      <dgm:t>
        <a:bodyPr/>
        <a:lstStyle/>
        <a:p>
          <a:endParaRPr lang="en-GB"/>
        </a:p>
      </dgm:t>
    </dgm:pt>
    <dgm:pt modelId="{56A43F7F-1CD1-4B85-85AE-8BD0451FAE92}">
      <dgm:prSet phldrT="[Text]"/>
      <dgm:spPr/>
      <dgm:t>
        <a:bodyPr/>
        <a:lstStyle/>
        <a:p>
          <a:r>
            <a:rPr lang="fr-CH" dirty="0" smtClean="0"/>
            <a:t>LFPR (%)</a:t>
          </a:r>
          <a:endParaRPr lang="en-GB" dirty="0"/>
        </a:p>
      </dgm:t>
    </dgm:pt>
    <dgm:pt modelId="{286C4852-1200-4D84-87EB-D64E7CF9990D}" type="parTrans" cxnId="{0C87D01A-E722-4CFC-96CB-E235C0F4FB0F}">
      <dgm:prSet/>
      <dgm:spPr/>
      <dgm:t>
        <a:bodyPr/>
        <a:lstStyle/>
        <a:p>
          <a:endParaRPr lang="en-GB"/>
        </a:p>
      </dgm:t>
    </dgm:pt>
    <dgm:pt modelId="{4263484E-6A18-4167-9568-D65AABB3D558}" type="sibTrans" cxnId="{0C87D01A-E722-4CFC-96CB-E235C0F4FB0F}">
      <dgm:prSet/>
      <dgm:spPr/>
      <dgm:t>
        <a:bodyPr/>
        <a:lstStyle/>
        <a:p>
          <a:endParaRPr lang="en-GB"/>
        </a:p>
      </dgm:t>
    </dgm:pt>
    <dgm:pt modelId="{5B28EA70-1B14-4597-8598-54D58836BB2B}">
      <dgm:prSet phldrT="[Text]"/>
      <dgm:spPr/>
      <dgm:t>
        <a:bodyPr/>
        <a:lstStyle/>
        <a:p>
          <a:r>
            <a:rPr lang="fr-CH" dirty="0" smtClean="0"/>
            <a:t>100</a:t>
          </a:r>
          <a:endParaRPr lang="en-GB" dirty="0"/>
        </a:p>
      </dgm:t>
    </dgm:pt>
    <dgm:pt modelId="{C26636A8-8AC3-4841-9DCE-77786E5674A0}" type="parTrans" cxnId="{896B2077-3A9B-405C-BAD1-ED2F2B519C79}">
      <dgm:prSet/>
      <dgm:spPr/>
      <dgm:t>
        <a:bodyPr/>
        <a:lstStyle/>
        <a:p>
          <a:endParaRPr lang="en-GB"/>
        </a:p>
      </dgm:t>
    </dgm:pt>
    <dgm:pt modelId="{65902E91-ECF1-497E-B79C-DE7358A022F7}" type="sibTrans" cxnId="{896B2077-3A9B-405C-BAD1-ED2F2B519C79}">
      <dgm:prSet/>
      <dgm:spPr/>
      <dgm:t>
        <a:bodyPr/>
        <a:lstStyle/>
        <a:p>
          <a:endParaRPr lang="en-GB"/>
        </a:p>
      </dgm:t>
    </dgm:pt>
    <dgm:pt modelId="{33603CC5-8A31-4BF9-9D53-9453E80418B2}" type="pres">
      <dgm:prSet presAssocID="{E768E638-CD8B-4A21-B5E5-08C5BA613B74}" presName="linearFlow" presStyleCnt="0">
        <dgm:presLayoutVars>
          <dgm:dir/>
          <dgm:resizeHandles val="exact"/>
        </dgm:presLayoutVars>
      </dgm:prSet>
      <dgm:spPr/>
    </dgm:pt>
    <dgm:pt modelId="{819EA491-FD42-4F9A-81BB-1EB45F584680}" type="pres">
      <dgm:prSet presAssocID="{4483E323-404E-47CF-9991-7FB06A6961C1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A9DA282-9268-4CF6-86BB-A29F9B1E0C1B}" type="pres">
      <dgm:prSet presAssocID="{02C7A11F-3711-4273-ABA0-572DBC2A05E7}" presName="spacerL" presStyleCnt="0"/>
      <dgm:spPr/>
    </dgm:pt>
    <dgm:pt modelId="{341770F6-6F6E-4BB1-A197-8D7A6D5726DA}" type="pres">
      <dgm:prSet presAssocID="{02C7A11F-3711-4273-ABA0-572DBC2A05E7}" presName="sibTrans" presStyleLbl="sibTrans2D1" presStyleIdx="0" presStyleCnt="3" custScaleX="46780" custScaleY="55666"/>
      <dgm:spPr>
        <a:prstGeom prst="mathDivide">
          <a:avLst/>
        </a:prstGeom>
      </dgm:spPr>
      <dgm:t>
        <a:bodyPr/>
        <a:lstStyle/>
        <a:p>
          <a:endParaRPr lang="en-GB"/>
        </a:p>
      </dgm:t>
    </dgm:pt>
    <dgm:pt modelId="{7888185E-8981-4B65-99D9-B0047178AA1D}" type="pres">
      <dgm:prSet presAssocID="{02C7A11F-3711-4273-ABA0-572DBC2A05E7}" presName="spacerR" presStyleCnt="0"/>
      <dgm:spPr/>
    </dgm:pt>
    <dgm:pt modelId="{7C6F5C61-8AEF-4F89-B98C-1DECAA22F530}" type="pres">
      <dgm:prSet presAssocID="{3F2779A0-97C7-4406-99EE-4C2BDE4CF47A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9188B87-80C2-44C4-AB00-CF47E77BFBD3}" type="pres">
      <dgm:prSet presAssocID="{4C8B7F6C-4C9A-4FBC-8E59-87FA86F838F2}" presName="spacerL" presStyleCnt="0"/>
      <dgm:spPr/>
    </dgm:pt>
    <dgm:pt modelId="{D63A6D46-51AD-4D5D-B4E4-747B5CC9030F}" type="pres">
      <dgm:prSet presAssocID="{4C8B7F6C-4C9A-4FBC-8E59-87FA86F838F2}" presName="sibTrans" presStyleLbl="sibTrans2D1" presStyleIdx="1" presStyleCnt="3" custScaleX="36881" custScaleY="51224"/>
      <dgm:spPr>
        <a:prstGeom prst="mathMultiply">
          <a:avLst/>
        </a:prstGeom>
      </dgm:spPr>
      <dgm:t>
        <a:bodyPr/>
        <a:lstStyle/>
        <a:p>
          <a:endParaRPr lang="en-GB"/>
        </a:p>
      </dgm:t>
    </dgm:pt>
    <dgm:pt modelId="{158A2446-D100-41C9-B52A-D6DE15FA6C1B}" type="pres">
      <dgm:prSet presAssocID="{4C8B7F6C-4C9A-4FBC-8E59-87FA86F838F2}" presName="spacerR" presStyleCnt="0"/>
      <dgm:spPr/>
    </dgm:pt>
    <dgm:pt modelId="{15FF6D8E-5761-4EE6-BCFC-31398F0F1A9D}" type="pres">
      <dgm:prSet presAssocID="{5B28EA70-1B14-4597-8598-54D58836BB2B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0B5C2CE-F0C1-4EBE-BD65-6E69A8846D9B}" type="pres">
      <dgm:prSet presAssocID="{65902E91-ECF1-497E-B79C-DE7358A022F7}" presName="spacerL" presStyleCnt="0"/>
      <dgm:spPr/>
    </dgm:pt>
    <dgm:pt modelId="{5E9B1C6C-1DB1-4A74-9A3E-0D6373191E59}" type="pres">
      <dgm:prSet presAssocID="{65902E91-ECF1-497E-B79C-DE7358A022F7}" presName="sibTrans" presStyleLbl="sibTrans2D1" presStyleIdx="2" presStyleCnt="3" custScaleX="38078" custScaleY="47911"/>
      <dgm:spPr/>
      <dgm:t>
        <a:bodyPr/>
        <a:lstStyle/>
        <a:p>
          <a:endParaRPr lang="en-GB"/>
        </a:p>
      </dgm:t>
    </dgm:pt>
    <dgm:pt modelId="{76E23548-E680-4D50-9CE5-FF30C70FD7A7}" type="pres">
      <dgm:prSet presAssocID="{65902E91-ECF1-497E-B79C-DE7358A022F7}" presName="spacerR" presStyleCnt="0"/>
      <dgm:spPr/>
    </dgm:pt>
    <dgm:pt modelId="{33AA7EAB-5C01-490E-928B-7B55EB69A9D4}" type="pres">
      <dgm:prSet presAssocID="{56A43F7F-1CD1-4B85-85AE-8BD0451FAE92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A31D3176-60B6-4E13-BD3D-06A07E806671}" type="presOf" srcId="{4C8B7F6C-4C9A-4FBC-8E59-87FA86F838F2}" destId="{D63A6D46-51AD-4D5D-B4E4-747B5CC9030F}" srcOrd="0" destOrd="0" presId="urn:microsoft.com/office/officeart/2005/8/layout/equation1"/>
    <dgm:cxn modelId="{B035F24F-BFCD-43A8-9CEE-A7A968690208}" type="presOf" srcId="{5B28EA70-1B14-4597-8598-54D58836BB2B}" destId="{15FF6D8E-5761-4EE6-BCFC-31398F0F1A9D}" srcOrd="0" destOrd="0" presId="urn:microsoft.com/office/officeart/2005/8/layout/equation1"/>
    <dgm:cxn modelId="{BFA8560A-95B3-4D45-8848-AB49BAEADF93}" srcId="{E768E638-CD8B-4A21-B5E5-08C5BA613B74}" destId="{3F2779A0-97C7-4406-99EE-4C2BDE4CF47A}" srcOrd="1" destOrd="0" parTransId="{6CFB8238-950A-4D20-8B4C-B08910596BE3}" sibTransId="{4C8B7F6C-4C9A-4FBC-8E59-87FA86F838F2}"/>
    <dgm:cxn modelId="{7DB87738-8330-4788-AE1C-4D382A7AF01D}" type="presOf" srcId="{3F2779A0-97C7-4406-99EE-4C2BDE4CF47A}" destId="{7C6F5C61-8AEF-4F89-B98C-1DECAA22F530}" srcOrd="0" destOrd="0" presId="urn:microsoft.com/office/officeart/2005/8/layout/equation1"/>
    <dgm:cxn modelId="{896B2077-3A9B-405C-BAD1-ED2F2B519C79}" srcId="{E768E638-CD8B-4A21-B5E5-08C5BA613B74}" destId="{5B28EA70-1B14-4597-8598-54D58836BB2B}" srcOrd="2" destOrd="0" parTransId="{C26636A8-8AC3-4841-9DCE-77786E5674A0}" sibTransId="{65902E91-ECF1-497E-B79C-DE7358A022F7}"/>
    <dgm:cxn modelId="{50CF6D68-B807-4F07-97DF-319C685315E6}" type="presOf" srcId="{E768E638-CD8B-4A21-B5E5-08C5BA613B74}" destId="{33603CC5-8A31-4BF9-9D53-9453E80418B2}" srcOrd="0" destOrd="0" presId="urn:microsoft.com/office/officeart/2005/8/layout/equation1"/>
    <dgm:cxn modelId="{D498EC37-711B-499E-86F4-B7F6FB0A6103}" type="presOf" srcId="{4483E323-404E-47CF-9991-7FB06A6961C1}" destId="{819EA491-FD42-4F9A-81BB-1EB45F584680}" srcOrd="0" destOrd="0" presId="urn:microsoft.com/office/officeart/2005/8/layout/equation1"/>
    <dgm:cxn modelId="{6CA1B64B-1172-43BF-8033-6417371110AF}" srcId="{E768E638-CD8B-4A21-B5E5-08C5BA613B74}" destId="{4483E323-404E-47CF-9991-7FB06A6961C1}" srcOrd="0" destOrd="0" parTransId="{D97943FA-253D-46E1-8B61-9A6CC04E1A45}" sibTransId="{02C7A11F-3711-4273-ABA0-572DBC2A05E7}"/>
    <dgm:cxn modelId="{548855B3-256E-44A0-BF88-33F25D7BBC78}" type="presOf" srcId="{02C7A11F-3711-4273-ABA0-572DBC2A05E7}" destId="{341770F6-6F6E-4BB1-A197-8D7A6D5726DA}" srcOrd="0" destOrd="0" presId="urn:microsoft.com/office/officeart/2005/8/layout/equation1"/>
    <dgm:cxn modelId="{0C87D01A-E722-4CFC-96CB-E235C0F4FB0F}" srcId="{E768E638-CD8B-4A21-B5E5-08C5BA613B74}" destId="{56A43F7F-1CD1-4B85-85AE-8BD0451FAE92}" srcOrd="3" destOrd="0" parTransId="{286C4852-1200-4D84-87EB-D64E7CF9990D}" sibTransId="{4263484E-6A18-4167-9568-D65AABB3D558}"/>
    <dgm:cxn modelId="{290B9821-9389-4AF5-8652-48A30F865028}" type="presOf" srcId="{56A43F7F-1CD1-4B85-85AE-8BD0451FAE92}" destId="{33AA7EAB-5C01-490E-928B-7B55EB69A9D4}" srcOrd="0" destOrd="0" presId="urn:microsoft.com/office/officeart/2005/8/layout/equation1"/>
    <dgm:cxn modelId="{E734EE70-3123-4CE5-8ED6-CFCC46EC911E}" type="presOf" srcId="{65902E91-ECF1-497E-B79C-DE7358A022F7}" destId="{5E9B1C6C-1DB1-4A74-9A3E-0D6373191E59}" srcOrd="0" destOrd="0" presId="urn:microsoft.com/office/officeart/2005/8/layout/equation1"/>
    <dgm:cxn modelId="{D09FEE2E-78BF-49C5-8E2C-8A4052577654}" type="presParOf" srcId="{33603CC5-8A31-4BF9-9D53-9453E80418B2}" destId="{819EA491-FD42-4F9A-81BB-1EB45F584680}" srcOrd="0" destOrd="0" presId="urn:microsoft.com/office/officeart/2005/8/layout/equation1"/>
    <dgm:cxn modelId="{A4B5BE2D-C180-4C34-B3C9-61B0747E8B11}" type="presParOf" srcId="{33603CC5-8A31-4BF9-9D53-9453E80418B2}" destId="{3A9DA282-9268-4CF6-86BB-A29F9B1E0C1B}" srcOrd="1" destOrd="0" presId="urn:microsoft.com/office/officeart/2005/8/layout/equation1"/>
    <dgm:cxn modelId="{7C77D4EA-4B0E-4A01-B81F-16B8F4E3702A}" type="presParOf" srcId="{33603CC5-8A31-4BF9-9D53-9453E80418B2}" destId="{341770F6-6F6E-4BB1-A197-8D7A6D5726DA}" srcOrd="2" destOrd="0" presId="urn:microsoft.com/office/officeart/2005/8/layout/equation1"/>
    <dgm:cxn modelId="{791B2A62-8029-4494-A33C-BF43BD8C964E}" type="presParOf" srcId="{33603CC5-8A31-4BF9-9D53-9453E80418B2}" destId="{7888185E-8981-4B65-99D9-B0047178AA1D}" srcOrd="3" destOrd="0" presId="urn:microsoft.com/office/officeart/2005/8/layout/equation1"/>
    <dgm:cxn modelId="{CD8400DE-C2C9-4B93-BD7F-040063452D60}" type="presParOf" srcId="{33603CC5-8A31-4BF9-9D53-9453E80418B2}" destId="{7C6F5C61-8AEF-4F89-B98C-1DECAA22F530}" srcOrd="4" destOrd="0" presId="urn:microsoft.com/office/officeart/2005/8/layout/equation1"/>
    <dgm:cxn modelId="{89C001D8-3E74-40A7-B293-7325BF314FED}" type="presParOf" srcId="{33603CC5-8A31-4BF9-9D53-9453E80418B2}" destId="{A9188B87-80C2-44C4-AB00-CF47E77BFBD3}" srcOrd="5" destOrd="0" presId="urn:microsoft.com/office/officeart/2005/8/layout/equation1"/>
    <dgm:cxn modelId="{59DED6C9-6EA2-4EB5-B9EE-0054DD902CCC}" type="presParOf" srcId="{33603CC5-8A31-4BF9-9D53-9453E80418B2}" destId="{D63A6D46-51AD-4D5D-B4E4-747B5CC9030F}" srcOrd="6" destOrd="0" presId="urn:microsoft.com/office/officeart/2005/8/layout/equation1"/>
    <dgm:cxn modelId="{0C839F43-2FC5-411D-B2C5-BB00086D1048}" type="presParOf" srcId="{33603CC5-8A31-4BF9-9D53-9453E80418B2}" destId="{158A2446-D100-41C9-B52A-D6DE15FA6C1B}" srcOrd="7" destOrd="0" presId="urn:microsoft.com/office/officeart/2005/8/layout/equation1"/>
    <dgm:cxn modelId="{5C2BB330-1C79-471F-9F18-5A9D5B10B41B}" type="presParOf" srcId="{33603CC5-8A31-4BF9-9D53-9453E80418B2}" destId="{15FF6D8E-5761-4EE6-BCFC-31398F0F1A9D}" srcOrd="8" destOrd="0" presId="urn:microsoft.com/office/officeart/2005/8/layout/equation1"/>
    <dgm:cxn modelId="{994995FA-46E8-41AB-8109-C1C5CC399631}" type="presParOf" srcId="{33603CC5-8A31-4BF9-9D53-9453E80418B2}" destId="{00B5C2CE-F0C1-4EBE-BD65-6E69A8846D9B}" srcOrd="9" destOrd="0" presId="urn:microsoft.com/office/officeart/2005/8/layout/equation1"/>
    <dgm:cxn modelId="{7D3BD554-367C-460A-84A4-FBE103EEDCC5}" type="presParOf" srcId="{33603CC5-8A31-4BF9-9D53-9453E80418B2}" destId="{5E9B1C6C-1DB1-4A74-9A3E-0D6373191E59}" srcOrd="10" destOrd="0" presId="urn:microsoft.com/office/officeart/2005/8/layout/equation1"/>
    <dgm:cxn modelId="{7DFB824F-66A3-46FE-822F-0211B8E54DDA}" type="presParOf" srcId="{33603CC5-8A31-4BF9-9D53-9453E80418B2}" destId="{76E23548-E680-4D50-9CE5-FF30C70FD7A7}" srcOrd="11" destOrd="0" presId="urn:microsoft.com/office/officeart/2005/8/layout/equation1"/>
    <dgm:cxn modelId="{5C449069-D889-406C-9FAC-6BC07129DACC}" type="presParOf" srcId="{33603CC5-8A31-4BF9-9D53-9453E80418B2}" destId="{33AA7EAB-5C01-490E-928B-7B55EB69A9D4}" srcOrd="12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768E638-CD8B-4A21-B5E5-08C5BA613B74}" type="doc">
      <dgm:prSet loTypeId="urn:microsoft.com/office/officeart/2005/8/layout/equation1" loCatId="process" qsTypeId="urn:microsoft.com/office/officeart/2005/8/quickstyle/simple1" qsCatId="simple" csTypeId="urn:microsoft.com/office/officeart/2005/8/colors/accent1_2" csCatId="accent1" phldr="1"/>
      <dgm:spPr/>
    </dgm:pt>
    <dgm:pt modelId="{4483E323-404E-47CF-9991-7FB06A6961C1}">
      <dgm:prSet phldrT="[Text]"/>
      <dgm:spPr/>
      <dgm:t>
        <a:bodyPr/>
        <a:lstStyle/>
        <a:p>
          <a:r>
            <a:rPr lang="en-GB" noProof="0" dirty="0" smtClean="0"/>
            <a:t>Employed</a:t>
          </a:r>
          <a:endParaRPr lang="en-GB" noProof="0" dirty="0"/>
        </a:p>
      </dgm:t>
    </dgm:pt>
    <dgm:pt modelId="{D97943FA-253D-46E1-8B61-9A6CC04E1A45}" type="parTrans" cxnId="{6CA1B64B-1172-43BF-8033-6417371110AF}">
      <dgm:prSet/>
      <dgm:spPr/>
      <dgm:t>
        <a:bodyPr/>
        <a:lstStyle/>
        <a:p>
          <a:endParaRPr lang="en-GB"/>
        </a:p>
      </dgm:t>
    </dgm:pt>
    <dgm:pt modelId="{02C7A11F-3711-4273-ABA0-572DBC2A05E7}" type="sibTrans" cxnId="{6CA1B64B-1172-43BF-8033-6417371110AF}">
      <dgm:prSet/>
      <dgm:spPr/>
      <dgm:t>
        <a:bodyPr/>
        <a:lstStyle/>
        <a:p>
          <a:endParaRPr lang="en-GB"/>
        </a:p>
      </dgm:t>
    </dgm:pt>
    <dgm:pt modelId="{3F2779A0-97C7-4406-99EE-4C2BDE4CF47A}">
      <dgm:prSet phldrT="[Text]"/>
      <dgm:spPr/>
      <dgm:t>
        <a:bodyPr/>
        <a:lstStyle/>
        <a:p>
          <a:r>
            <a:rPr lang="en-GB" noProof="0" dirty="0" smtClean="0"/>
            <a:t>Working- age population</a:t>
          </a:r>
          <a:endParaRPr lang="en-GB" noProof="0" dirty="0"/>
        </a:p>
      </dgm:t>
    </dgm:pt>
    <dgm:pt modelId="{6CFB8238-950A-4D20-8B4C-B08910596BE3}" type="parTrans" cxnId="{BFA8560A-95B3-4D45-8848-AB49BAEADF93}">
      <dgm:prSet/>
      <dgm:spPr/>
      <dgm:t>
        <a:bodyPr/>
        <a:lstStyle/>
        <a:p>
          <a:endParaRPr lang="en-GB"/>
        </a:p>
      </dgm:t>
    </dgm:pt>
    <dgm:pt modelId="{4C8B7F6C-4C9A-4FBC-8E59-87FA86F838F2}" type="sibTrans" cxnId="{BFA8560A-95B3-4D45-8848-AB49BAEADF93}">
      <dgm:prSet/>
      <dgm:spPr/>
      <dgm:t>
        <a:bodyPr/>
        <a:lstStyle/>
        <a:p>
          <a:endParaRPr lang="en-GB"/>
        </a:p>
      </dgm:t>
    </dgm:pt>
    <dgm:pt modelId="{56A43F7F-1CD1-4B85-85AE-8BD0451FAE92}">
      <dgm:prSet phldrT="[Text]"/>
      <dgm:spPr/>
      <dgm:t>
        <a:bodyPr/>
        <a:lstStyle/>
        <a:p>
          <a:r>
            <a:rPr lang="fr-CH" dirty="0" smtClean="0"/>
            <a:t>EPR (%)</a:t>
          </a:r>
          <a:endParaRPr lang="en-GB" dirty="0"/>
        </a:p>
      </dgm:t>
    </dgm:pt>
    <dgm:pt modelId="{286C4852-1200-4D84-87EB-D64E7CF9990D}" type="parTrans" cxnId="{0C87D01A-E722-4CFC-96CB-E235C0F4FB0F}">
      <dgm:prSet/>
      <dgm:spPr/>
      <dgm:t>
        <a:bodyPr/>
        <a:lstStyle/>
        <a:p>
          <a:endParaRPr lang="en-GB"/>
        </a:p>
      </dgm:t>
    </dgm:pt>
    <dgm:pt modelId="{4263484E-6A18-4167-9568-D65AABB3D558}" type="sibTrans" cxnId="{0C87D01A-E722-4CFC-96CB-E235C0F4FB0F}">
      <dgm:prSet/>
      <dgm:spPr/>
      <dgm:t>
        <a:bodyPr/>
        <a:lstStyle/>
        <a:p>
          <a:endParaRPr lang="en-GB"/>
        </a:p>
      </dgm:t>
    </dgm:pt>
    <dgm:pt modelId="{5B28EA70-1B14-4597-8598-54D58836BB2B}">
      <dgm:prSet phldrT="[Text]"/>
      <dgm:spPr/>
      <dgm:t>
        <a:bodyPr/>
        <a:lstStyle/>
        <a:p>
          <a:r>
            <a:rPr lang="fr-CH" dirty="0" smtClean="0"/>
            <a:t>100</a:t>
          </a:r>
          <a:endParaRPr lang="en-GB" dirty="0"/>
        </a:p>
      </dgm:t>
    </dgm:pt>
    <dgm:pt modelId="{C26636A8-8AC3-4841-9DCE-77786E5674A0}" type="parTrans" cxnId="{896B2077-3A9B-405C-BAD1-ED2F2B519C79}">
      <dgm:prSet/>
      <dgm:spPr/>
      <dgm:t>
        <a:bodyPr/>
        <a:lstStyle/>
        <a:p>
          <a:endParaRPr lang="en-GB"/>
        </a:p>
      </dgm:t>
    </dgm:pt>
    <dgm:pt modelId="{65902E91-ECF1-497E-B79C-DE7358A022F7}" type="sibTrans" cxnId="{896B2077-3A9B-405C-BAD1-ED2F2B519C79}">
      <dgm:prSet/>
      <dgm:spPr/>
      <dgm:t>
        <a:bodyPr/>
        <a:lstStyle/>
        <a:p>
          <a:endParaRPr lang="en-GB"/>
        </a:p>
      </dgm:t>
    </dgm:pt>
    <dgm:pt modelId="{33603CC5-8A31-4BF9-9D53-9453E80418B2}" type="pres">
      <dgm:prSet presAssocID="{E768E638-CD8B-4A21-B5E5-08C5BA613B74}" presName="linearFlow" presStyleCnt="0">
        <dgm:presLayoutVars>
          <dgm:dir/>
          <dgm:resizeHandles val="exact"/>
        </dgm:presLayoutVars>
      </dgm:prSet>
      <dgm:spPr/>
    </dgm:pt>
    <dgm:pt modelId="{819EA491-FD42-4F9A-81BB-1EB45F584680}" type="pres">
      <dgm:prSet presAssocID="{4483E323-404E-47CF-9991-7FB06A6961C1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A9DA282-9268-4CF6-86BB-A29F9B1E0C1B}" type="pres">
      <dgm:prSet presAssocID="{02C7A11F-3711-4273-ABA0-572DBC2A05E7}" presName="spacerL" presStyleCnt="0"/>
      <dgm:spPr/>
    </dgm:pt>
    <dgm:pt modelId="{341770F6-6F6E-4BB1-A197-8D7A6D5726DA}" type="pres">
      <dgm:prSet presAssocID="{02C7A11F-3711-4273-ABA0-572DBC2A05E7}" presName="sibTrans" presStyleLbl="sibTrans2D1" presStyleIdx="0" presStyleCnt="3" custScaleX="46780" custScaleY="55666"/>
      <dgm:spPr>
        <a:prstGeom prst="mathDivide">
          <a:avLst/>
        </a:prstGeom>
      </dgm:spPr>
      <dgm:t>
        <a:bodyPr/>
        <a:lstStyle/>
        <a:p>
          <a:endParaRPr lang="en-GB"/>
        </a:p>
      </dgm:t>
    </dgm:pt>
    <dgm:pt modelId="{7888185E-8981-4B65-99D9-B0047178AA1D}" type="pres">
      <dgm:prSet presAssocID="{02C7A11F-3711-4273-ABA0-572DBC2A05E7}" presName="spacerR" presStyleCnt="0"/>
      <dgm:spPr/>
    </dgm:pt>
    <dgm:pt modelId="{7C6F5C61-8AEF-4F89-B98C-1DECAA22F530}" type="pres">
      <dgm:prSet presAssocID="{3F2779A0-97C7-4406-99EE-4C2BDE4CF47A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9188B87-80C2-44C4-AB00-CF47E77BFBD3}" type="pres">
      <dgm:prSet presAssocID="{4C8B7F6C-4C9A-4FBC-8E59-87FA86F838F2}" presName="spacerL" presStyleCnt="0"/>
      <dgm:spPr/>
    </dgm:pt>
    <dgm:pt modelId="{D63A6D46-51AD-4D5D-B4E4-747B5CC9030F}" type="pres">
      <dgm:prSet presAssocID="{4C8B7F6C-4C9A-4FBC-8E59-87FA86F838F2}" presName="sibTrans" presStyleLbl="sibTrans2D1" presStyleIdx="1" presStyleCnt="3" custScaleX="36881" custScaleY="51224"/>
      <dgm:spPr>
        <a:prstGeom prst="mathMultiply">
          <a:avLst/>
        </a:prstGeom>
      </dgm:spPr>
      <dgm:t>
        <a:bodyPr/>
        <a:lstStyle/>
        <a:p>
          <a:endParaRPr lang="en-GB"/>
        </a:p>
      </dgm:t>
    </dgm:pt>
    <dgm:pt modelId="{158A2446-D100-41C9-B52A-D6DE15FA6C1B}" type="pres">
      <dgm:prSet presAssocID="{4C8B7F6C-4C9A-4FBC-8E59-87FA86F838F2}" presName="spacerR" presStyleCnt="0"/>
      <dgm:spPr/>
    </dgm:pt>
    <dgm:pt modelId="{15FF6D8E-5761-4EE6-BCFC-31398F0F1A9D}" type="pres">
      <dgm:prSet presAssocID="{5B28EA70-1B14-4597-8598-54D58836BB2B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0B5C2CE-F0C1-4EBE-BD65-6E69A8846D9B}" type="pres">
      <dgm:prSet presAssocID="{65902E91-ECF1-497E-B79C-DE7358A022F7}" presName="spacerL" presStyleCnt="0"/>
      <dgm:spPr/>
    </dgm:pt>
    <dgm:pt modelId="{5E9B1C6C-1DB1-4A74-9A3E-0D6373191E59}" type="pres">
      <dgm:prSet presAssocID="{65902E91-ECF1-497E-B79C-DE7358A022F7}" presName="sibTrans" presStyleLbl="sibTrans2D1" presStyleIdx="2" presStyleCnt="3" custScaleX="38078" custScaleY="47911"/>
      <dgm:spPr/>
      <dgm:t>
        <a:bodyPr/>
        <a:lstStyle/>
        <a:p>
          <a:endParaRPr lang="en-GB"/>
        </a:p>
      </dgm:t>
    </dgm:pt>
    <dgm:pt modelId="{76E23548-E680-4D50-9CE5-FF30C70FD7A7}" type="pres">
      <dgm:prSet presAssocID="{65902E91-ECF1-497E-B79C-DE7358A022F7}" presName="spacerR" presStyleCnt="0"/>
      <dgm:spPr/>
    </dgm:pt>
    <dgm:pt modelId="{33AA7EAB-5C01-490E-928B-7B55EB69A9D4}" type="pres">
      <dgm:prSet presAssocID="{56A43F7F-1CD1-4B85-85AE-8BD0451FAE92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8CD0141C-CD23-48EE-BD1C-5461E8B6967D}" type="presOf" srcId="{4C8B7F6C-4C9A-4FBC-8E59-87FA86F838F2}" destId="{D63A6D46-51AD-4D5D-B4E4-747B5CC9030F}" srcOrd="0" destOrd="0" presId="urn:microsoft.com/office/officeart/2005/8/layout/equation1"/>
    <dgm:cxn modelId="{6CA1B64B-1172-43BF-8033-6417371110AF}" srcId="{E768E638-CD8B-4A21-B5E5-08C5BA613B74}" destId="{4483E323-404E-47CF-9991-7FB06A6961C1}" srcOrd="0" destOrd="0" parTransId="{D97943FA-253D-46E1-8B61-9A6CC04E1A45}" sibTransId="{02C7A11F-3711-4273-ABA0-572DBC2A05E7}"/>
    <dgm:cxn modelId="{CEC1EE47-F42C-4C87-85EA-0BC2BE694C35}" type="presOf" srcId="{E768E638-CD8B-4A21-B5E5-08C5BA613B74}" destId="{33603CC5-8A31-4BF9-9D53-9453E80418B2}" srcOrd="0" destOrd="0" presId="urn:microsoft.com/office/officeart/2005/8/layout/equation1"/>
    <dgm:cxn modelId="{0C87D01A-E722-4CFC-96CB-E235C0F4FB0F}" srcId="{E768E638-CD8B-4A21-B5E5-08C5BA613B74}" destId="{56A43F7F-1CD1-4B85-85AE-8BD0451FAE92}" srcOrd="3" destOrd="0" parTransId="{286C4852-1200-4D84-87EB-D64E7CF9990D}" sibTransId="{4263484E-6A18-4167-9568-D65AABB3D558}"/>
    <dgm:cxn modelId="{BFA8560A-95B3-4D45-8848-AB49BAEADF93}" srcId="{E768E638-CD8B-4A21-B5E5-08C5BA613B74}" destId="{3F2779A0-97C7-4406-99EE-4C2BDE4CF47A}" srcOrd="1" destOrd="0" parTransId="{6CFB8238-950A-4D20-8B4C-B08910596BE3}" sibTransId="{4C8B7F6C-4C9A-4FBC-8E59-87FA86F838F2}"/>
    <dgm:cxn modelId="{859AC4FC-BE64-4A93-AFAA-792D5189C723}" type="presOf" srcId="{4483E323-404E-47CF-9991-7FB06A6961C1}" destId="{819EA491-FD42-4F9A-81BB-1EB45F584680}" srcOrd="0" destOrd="0" presId="urn:microsoft.com/office/officeart/2005/8/layout/equation1"/>
    <dgm:cxn modelId="{2A272F79-5571-4F69-B002-A3C71C435317}" type="presOf" srcId="{65902E91-ECF1-497E-B79C-DE7358A022F7}" destId="{5E9B1C6C-1DB1-4A74-9A3E-0D6373191E59}" srcOrd="0" destOrd="0" presId="urn:microsoft.com/office/officeart/2005/8/layout/equation1"/>
    <dgm:cxn modelId="{EC559E7A-644B-48EE-A503-13BFEC1DAD9F}" type="presOf" srcId="{5B28EA70-1B14-4597-8598-54D58836BB2B}" destId="{15FF6D8E-5761-4EE6-BCFC-31398F0F1A9D}" srcOrd="0" destOrd="0" presId="urn:microsoft.com/office/officeart/2005/8/layout/equation1"/>
    <dgm:cxn modelId="{327DA4FD-0DEC-4F8C-AB29-20025565BAE8}" type="presOf" srcId="{56A43F7F-1CD1-4B85-85AE-8BD0451FAE92}" destId="{33AA7EAB-5C01-490E-928B-7B55EB69A9D4}" srcOrd="0" destOrd="0" presId="urn:microsoft.com/office/officeart/2005/8/layout/equation1"/>
    <dgm:cxn modelId="{896B2077-3A9B-405C-BAD1-ED2F2B519C79}" srcId="{E768E638-CD8B-4A21-B5E5-08C5BA613B74}" destId="{5B28EA70-1B14-4597-8598-54D58836BB2B}" srcOrd="2" destOrd="0" parTransId="{C26636A8-8AC3-4841-9DCE-77786E5674A0}" sibTransId="{65902E91-ECF1-497E-B79C-DE7358A022F7}"/>
    <dgm:cxn modelId="{7FD89C6F-410E-4F57-93E9-3F721F69A6EB}" type="presOf" srcId="{02C7A11F-3711-4273-ABA0-572DBC2A05E7}" destId="{341770F6-6F6E-4BB1-A197-8D7A6D5726DA}" srcOrd="0" destOrd="0" presId="urn:microsoft.com/office/officeart/2005/8/layout/equation1"/>
    <dgm:cxn modelId="{AABB9154-97E0-4333-8421-A88CD8AFD7F7}" type="presOf" srcId="{3F2779A0-97C7-4406-99EE-4C2BDE4CF47A}" destId="{7C6F5C61-8AEF-4F89-B98C-1DECAA22F530}" srcOrd="0" destOrd="0" presId="urn:microsoft.com/office/officeart/2005/8/layout/equation1"/>
    <dgm:cxn modelId="{6C5977F4-ACC1-45A8-965B-92452F0D850D}" type="presParOf" srcId="{33603CC5-8A31-4BF9-9D53-9453E80418B2}" destId="{819EA491-FD42-4F9A-81BB-1EB45F584680}" srcOrd="0" destOrd="0" presId="urn:microsoft.com/office/officeart/2005/8/layout/equation1"/>
    <dgm:cxn modelId="{08D29B87-B286-4AD6-9CA1-2A397C6B4F28}" type="presParOf" srcId="{33603CC5-8A31-4BF9-9D53-9453E80418B2}" destId="{3A9DA282-9268-4CF6-86BB-A29F9B1E0C1B}" srcOrd="1" destOrd="0" presId="urn:microsoft.com/office/officeart/2005/8/layout/equation1"/>
    <dgm:cxn modelId="{B5F56718-CEF3-4EAB-A493-8A3557E88030}" type="presParOf" srcId="{33603CC5-8A31-4BF9-9D53-9453E80418B2}" destId="{341770F6-6F6E-4BB1-A197-8D7A6D5726DA}" srcOrd="2" destOrd="0" presId="urn:microsoft.com/office/officeart/2005/8/layout/equation1"/>
    <dgm:cxn modelId="{81DF9351-B557-4072-B4F3-B4CBA4D06389}" type="presParOf" srcId="{33603CC5-8A31-4BF9-9D53-9453E80418B2}" destId="{7888185E-8981-4B65-99D9-B0047178AA1D}" srcOrd="3" destOrd="0" presId="urn:microsoft.com/office/officeart/2005/8/layout/equation1"/>
    <dgm:cxn modelId="{0DB8BA22-C82D-4D7C-98C0-519DBFA34951}" type="presParOf" srcId="{33603CC5-8A31-4BF9-9D53-9453E80418B2}" destId="{7C6F5C61-8AEF-4F89-B98C-1DECAA22F530}" srcOrd="4" destOrd="0" presId="urn:microsoft.com/office/officeart/2005/8/layout/equation1"/>
    <dgm:cxn modelId="{1A182AC9-D2BD-4634-B40D-8503F37ADCDF}" type="presParOf" srcId="{33603CC5-8A31-4BF9-9D53-9453E80418B2}" destId="{A9188B87-80C2-44C4-AB00-CF47E77BFBD3}" srcOrd="5" destOrd="0" presId="urn:microsoft.com/office/officeart/2005/8/layout/equation1"/>
    <dgm:cxn modelId="{67C1A5BB-3497-4FE0-B1CE-60F11A92DCA6}" type="presParOf" srcId="{33603CC5-8A31-4BF9-9D53-9453E80418B2}" destId="{D63A6D46-51AD-4D5D-B4E4-747B5CC9030F}" srcOrd="6" destOrd="0" presId="urn:microsoft.com/office/officeart/2005/8/layout/equation1"/>
    <dgm:cxn modelId="{A8B036EA-FB1B-40A8-9A85-E88C07500FB0}" type="presParOf" srcId="{33603CC5-8A31-4BF9-9D53-9453E80418B2}" destId="{158A2446-D100-41C9-B52A-D6DE15FA6C1B}" srcOrd="7" destOrd="0" presId="urn:microsoft.com/office/officeart/2005/8/layout/equation1"/>
    <dgm:cxn modelId="{4D5055DA-5C4C-4874-86F8-266E8E797434}" type="presParOf" srcId="{33603CC5-8A31-4BF9-9D53-9453E80418B2}" destId="{15FF6D8E-5761-4EE6-BCFC-31398F0F1A9D}" srcOrd="8" destOrd="0" presId="urn:microsoft.com/office/officeart/2005/8/layout/equation1"/>
    <dgm:cxn modelId="{223E2C85-A3A9-421F-961C-2CADB17B1041}" type="presParOf" srcId="{33603CC5-8A31-4BF9-9D53-9453E80418B2}" destId="{00B5C2CE-F0C1-4EBE-BD65-6E69A8846D9B}" srcOrd="9" destOrd="0" presId="urn:microsoft.com/office/officeart/2005/8/layout/equation1"/>
    <dgm:cxn modelId="{40860E62-4757-4EA7-B582-9CFD871AB597}" type="presParOf" srcId="{33603CC5-8A31-4BF9-9D53-9453E80418B2}" destId="{5E9B1C6C-1DB1-4A74-9A3E-0D6373191E59}" srcOrd="10" destOrd="0" presId="urn:microsoft.com/office/officeart/2005/8/layout/equation1"/>
    <dgm:cxn modelId="{20BD72BD-05DC-4E61-B5E8-6C5D77F281A2}" type="presParOf" srcId="{33603CC5-8A31-4BF9-9D53-9453E80418B2}" destId="{76E23548-E680-4D50-9CE5-FF30C70FD7A7}" srcOrd="11" destOrd="0" presId="urn:microsoft.com/office/officeart/2005/8/layout/equation1"/>
    <dgm:cxn modelId="{F5570F82-BD28-461A-903C-C5C44097B250}" type="presParOf" srcId="{33603CC5-8A31-4BF9-9D53-9453E80418B2}" destId="{33AA7EAB-5C01-490E-928B-7B55EB69A9D4}" srcOrd="12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768E638-CD8B-4A21-B5E5-08C5BA613B74}" type="doc">
      <dgm:prSet loTypeId="urn:microsoft.com/office/officeart/2005/8/layout/equation1" loCatId="process" qsTypeId="urn:microsoft.com/office/officeart/2005/8/quickstyle/simple1" qsCatId="simple" csTypeId="urn:microsoft.com/office/officeart/2005/8/colors/accent1_2" csCatId="accent1" phldr="1"/>
      <dgm:spPr/>
    </dgm:pt>
    <dgm:pt modelId="{4483E323-404E-47CF-9991-7FB06A6961C1}">
      <dgm:prSet phldrT="[Text]"/>
      <dgm:spPr/>
      <dgm:t>
        <a:bodyPr/>
        <a:lstStyle/>
        <a:p>
          <a:r>
            <a:rPr lang="fr-CH" dirty="0" err="1" smtClean="0"/>
            <a:t>Unemployed</a:t>
          </a:r>
          <a:endParaRPr lang="en-GB" dirty="0"/>
        </a:p>
      </dgm:t>
    </dgm:pt>
    <dgm:pt modelId="{D97943FA-253D-46E1-8B61-9A6CC04E1A45}" type="parTrans" cxnId="{6CA1B64B-1172-43BF-8033-6417371110AF}">
      <dgm:prSet/>
      <dgm:spPr/>
      <dgm:t>
        <a:bodyPr/>
        <a:lstStyle/>
        <a:p>
          <a:endParaRPr lang="en-GB"/>
        </a:p>
      </dgm:t>
    </dgm:pt>
    <dgm:pt modelId="{02C7A11F-3711-4273-ABA0-572DBC2A05E7}" type="sibTrans" cxnId="{6CA1B64B-1172-43BF-8033-6417371110AF}">
      <dgm:prSet/>
      <dgm:spPr/>
      <dgm:t>
        <a:bodyPr/>
        <a:lstStyle/>
        <a:p>
          <a:endParaRPr lang="en-GB"/>
        </a:p>
      </dgm:t>
    </dgm:pt>
    <dgm:pt modelId="{3F2779A0-97C7-4406-99EE-4C2BDE4CF47A}">
      <dgm:prSet phldrT="[Text]"/>
      <dgm:spPr/>
      <dgm:t>
        <a:bodyPr/>
        <a:lstStyle/>
        <a:p>
          <a:r>
            <a:rPr lang="fr-CH" dirty="0" smtClean="0"/>
            <a:t>Labour force</a:t>
          </a:r>
          <a:endParaRPr lang="en-GB" dirty="0"/>
        </a:p>
      </dgm:t>
    </dgm:pt>
    <dgm:pt modelId="{6CFB8238-950A-4D20-8B4C-B08910596BE3}" type="parTrans" cxnId="{BFA8560A-95B3-4D45-8848-AB49BAEADF93}">
      <dgm:prSet/>
      <dgm:spPr/>
      <dgm:t>
        <a:bodyPr/>
        <a:lstStyle/>
        <a:p>
          <a:endParaRPr lang="en-GB"/>
        </a:p>
      </dgm:t>
    </dgm:pt>
    <dgm:pt modelId="{4C8B7F6C-4C9A-4FBC-8E59-87FA86F838F2}" type="sibTrans" cxnId="{BFA8560A-95B3-4D45-8848-AB49BAEADF93}">
      <dgm:prSet/>
      <dgm:spPr/>
      <dgm:t>
        <a:bodyPr/>
        <a:lstStyle/>
        <a:p>
          <a:endParaRPr lang="en-GB"/>
        </a:p>
      </dgm:t>
    </dgm:pt>
    <dgm:pt modelId="{56A43F7F-1CD1-4B85-85AE-8BD0451FAE92}">
      <dgm:prSet phldrT="[Text]"/>
      <dgm:spPr/>
      <dgm:t>
        <a:bodyPr/>
        <a:lstStyle/>
        <a:p>
          <a:r>
            <a:rPr lang="fr-CH" dirty="0" smtClean="0"/>
            <a:t>UER (%)</a:t>
          </a:r>
          <a:endParaRPr lang="en-GB" dirty="0"/>
        </a:p>
      </dgm:t>
    </dgm:pt>
    <dgm:pt modelId="{286C4852-1200-4D84-87EB-D64E7CF9990D}" type="parTrans" cxnId="{0C87D01A-E722-4CFC-96CB-E235C0F4FB0F}">
      <dgm:prSet/>
      <dgm:spPr/>
      <dgm:t>
        <a:bodyPr/>
        <a:lstStyle/>
        <a:p>
          <a:endParaRPr lang="en-GB"/>
        </a:p>
      </dgm:t>
    </dgm:pt>
    <dgm:pt modelId="{4263484E-6A18-4167-9568-D65AABB3D558}" type="sibTrans" cxnId="{0C87D01A-E722-4CFC-96CB-E235C0F4FB0F}">
      <dgm:prSet/>
      <dgm:spPr/>
      <dgm:t>
        <a:bodyPr/>
        <a:lstStyle/>
        <a:p>
          <a:endParaRPr lang="en-GB"/>
        </a:p>
      </dgm:t>
    </dgm:pt>
    <dgm:pt modelId="{BD451745-AE31-421C-BC0E-1EAD5736F6F5}">
      <dgm:prSet phldrT="[Text]"/>
      <dgm:spPr/>
      <dgm:t>
        <a:bodyPr/>
        <a:lstStyle/>
        <a:p>
          <a:r>
            <a:rPr lang="fr-CH" dirty="0" smtClean="0"/>
            <a:t>100</a:t>
          </a:r>
          <a:endParaRPr lang="en-GB" dirty="0"/>
        </a:p>
      </dgm:t>
    </dgm:pt>
    <dgm:pt modelId="{A779B435-3144-4C89-B5DF-36230495D7F2}" type="parTrans" cxnId="{4C9EB01C-AC4A-429E-9423-5D9FC112F618}">
      <dgm:prSet/>
      <dgm:spPr/>
      <dgm:t>
        <a:bodyPr/>
        <a:lstStyle/>
        <a:p>
          <a:endParaRPr lang="en-GB"/>
        </a:p>
      </dgm:t>
    </dgm:pt>
    <dgm:pt modelId="{E6A6F422-CD48-4D91-8DE7-A7AE1FC2E772}" type="sibTrans" cxnId="{4C9EB01C-AC4A-429E-9423-5D9FC112F618}">
      <dgm:prSet/>
      <dgm:spPr/>
      <dgm:t>
        <a:bodyPr/>
        <a:lstStyle/>
        <a:p>
          <a:endParaRPr lang="en-GB"/>
        </a:p>
      </dgm:t>
    </dgm:pt>
    <dgm:pt modelId="{33603CC5-8A31-4BF9-9D53-9453E80418B2}" type="pres">
      <dgm:prSet presAssocID="{E768E638-CD8B-4A21-B5E5-08C5BA613B74}" presName="linearFlow" presStyleCnt="0">
        <dgm:presLayoutVars>
          <dgm:dir/>
          <dgm:resizeHandles val="exact"/>
        </dgm:presLayoutVars>
      </dgm:prSet>
      <dgm:spPr/>
    </dgm:pt>
    <dgm:pt modelId="{819EA491-FD42-4F9A-81BB-1EB45F584680}" type="pres">
      <dgm:prSet presAssocID="{4483E323-404E-47CF-9991-7FB06A6961C1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A9DA282-9268-4CF6-86BB-A29F9B1E0C1B}" type="pres">
      <dgm:prSet presAssocID="{02C7A11F-3711-4273-ABA0-572DBC2A05E7}" presName="spacerL" presStyleCnt="0"/>
      <dgm:spPr/>
    </dgm:pt>
    <dgm:pt modelId="{341770F6-6F6E-4BB1-A197-8D7A6D5726DA}" type="pres">
      <dgm:prSet presAssocID="{02C7A11F-3711-4273-ABA0-572DBC2A05E7}" presName="sibTrans" presStyleLbl="sibTrans2D1" presStyleIdx="0" presStyleCnt="3" custScaleX="29890" custScaleY="49071"/>
      <dgm:spPr>
        <a:prstGeom prst="mathDivide">
          <a:avLst/>
        </a:prstGeom>
      </dgm:spPr>
      <dgm:t>
        <a:bodyPr/>
        <a:lstStyle/>
        <a:p>
          <a:endParaRPr lang="en-GB"/>
        </a:p>
      </dgm:t>
    </dgm:pt>
    <dgm:pt modelId="{7888185E-8981-4B65-99D9-B0047178AA1D}" type="pres">
      <dgm:prSet presAssocID="{02C7A11F-3711-4273-ABA0-572DBC2A05E7}" presName="spacerR" presStyleCnt="0"/>
      <dgm:spPr/>
    </dgm:pt>
    <dgm:pt modelId="{7C6F5C61-8AEF-4F89-B98C-1DECAA22F530}" type="pres">
      <dgm:prSet presAssocID="{3F2779A0-97C7-4406-99EE-4C2BDE4CF47A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9188B87-80C2-44C4-AB00-CF47E77BFBD3}" type="pres">
      <dgm:prSet presAssocID="{4C8B7F6C-4C9A-4FBC-8E59-87FA86F838F2}" presName="spacerL" presStyleCnt="0"/>
      <dgm:spPr/>
    </dgm:pt>
    <dgm:pt modelId="{D63A6D46-51AD-4D5D-B4E4-747B5CC9030F}" type="pres">
      <dgm:prSet presAssocID="{4C8B7F6C-4C9A-4FBC-8E59-87FA86F838F2}" presName="sibTrans" presStyleLbl="sibTrans2D1" presStyleIdx="1" presStyleCnt="3" custScaleX="35575" custScaleY="51292"/>
      <dgm:spPr>
        <a:prstGeom prst="mathMultiply">
          <a:avLst/>
        </a:prstGeom>
      </dgm:spPr>
      <dgm:t>
        <a:bodyPr/>
        <a:lstStyle/>
        <a:p>
          <a:endParaRPr lang="en-GB"/>
        </a:p>
      </dgm:t>
    </dgm:pt>
    <dgm:pt modelId="{158A2446-D100-41C9-B52A-D6DE15FA6C1B}" type="pres">
      <dgm:prSet presAssocID="{4C8B7F6C-4C9A-4FBC-8E59-87FA86F838F2}" presName="spacerR" presStyleCnt="0"/>
      <dgm:spPr/>
    </dgm:pt>
    <dgm:pt modelId="{30E2FE57-1278-4ACA-920C-1034A8D20EBE}" type="pres">
      <dgm:prSet presAssocID="{BD451745-AE31-421C-BC0E-1EAD5736F6F5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4B8D225-34F3-4EE6-BB3D-AE4CDF33BCDE}" type="pres">
      <dgm:prSet presAssocID="{E6A6F422-CD48-4D91-8DE7-A7AE1FC2E772}" presName="spacerL" presStyleCnt="0"/>
      <dgm:spPr/>
    </dgm:pt>
    <dgm:pt modelId="{F9D9680C-10A1-4B9A-BE9F-84E5A3CE5FBD}" type="pres">
      <dgm:prSet presAssocID="{E6A6F422-CD48-4D91-8DE7-A7AE1FC2E772}" presName="sibTrans" presStyleLbl="sibTrans2D1" presStyleIdx="2" presStyleCnt="3" custScaleX="28745" custScaleY="49071"/>
      <dgm:spPr/>
      <dgm:t>
        <a:bodyPr/>
        <a:lstStyle/>
        <a:p>
          <a:endParaRPr lang="en-GB"/>
        </a:p>
      </dgm:t>
    </dgm:pt>
    <dgm:pt modelId="{931CE14F-22F9-43AE-92BC-961AE0913491}" type="pres">
      <dgm:prSet presAssocID="{E6A6F422-CD48-4D91-8DE7-A7AE1FC2E772}" presName="spacerR" presStyleCnt="0"/>
      <dgm:spPr/>
    </dgm:pt>
    <dgm:pt modelId="{33AA7EAB-5C01-490E-928B-7B55EB69A9D4}" type="pres">
      <dgm:prSet presAssocID="{56A43F7F-1CD1-4B85-85AE-8BD0451FAE92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FC6555AF-29F2-4A4F-AA8D-B35255B612B3}" type="presOf" srcId="{4483E323-404E-47CF-9991-7FB06A6961C1}" destId="{819EA491-FD42-4F9A-81BB-1EB45F584680}" srcOrd="0" destOrd="0" presId="urn:microsoft.com/office/officeart/2005/8/layout/equation1"/>
    <dgm:cxn modelId="{6CA1B64B-1172-43BF-8033-6417371110AF}" srcId="{E768E638-CD8B-4A21-B5E5-08C5BA613B74}" destId="{4483E323-404E-47CF-9991-7FB06A6961C1}" srcOrd="0" destOrd="0" parTransId="{D97943FA-253D-46E1-8B61-9A6CC04E1A45}" sibTransId="{02C7A11F-3711-4273-ABA0-572DBC2A05E7}"/>
    <dgm:cxn modelId="{427D40CA-104D-4152-B81F-1E5AD804622D}" type="presOf" srcId="{E6A6F422-CD48-4D91-8DE7-A7AE1FC2E772}" destId="{F9D9680C-10A1-4B9A-BE9F-84E5A3CE5FBD}" srcOrd="0" destOrd="0" presId="urn:microsoft.com/office/officeart/2005/8/layout/equation1"/>
    <dgm:cxn modelId="{BFA8560A-95B3-4D45-8848-AB49BAEADF93}" srcId="{E768E638-CD8B-4A21-B5E5-08C5BA613B74}" destId="{3F2779A0-97C7-4406-99EE-4C2BDE4CF47A}" srcOrd="1" destOrd="0" parTransId="{6CFB8238-950A-4D20-8B4C-B08910596BE3}" sibTransId="{4C8B7F6C-4C9A-4FBC-8E59-87FA86F838F2}"/>
    <dgm:cxn modelId="{2B3D1323-501E-4F0D-A803-C934DD9F30AA}" type="presOf" srcId="{4C8B7F6C-4C9A-4FBC-8E59-87FA86F838F2}" destId="{D63A6D46-51AD-4D5D-B4E4-747B5CC9030F}" srcOrd="0" destOrd="0" presId="urn:microsoft.com/office/officeart/2005/8/layout/equation1"/>
    <dgm:cxn modelId="{3FDACACF-2465-403D-A923-A5D4DAE8993B}" type="presOf" srcId="{02C7A11F-3711-4273-ABA0-572DBC2A05E7}" destId="{341770F6-6F6E-4BB1-A197-8D7A6D5726DA}" srcOrd="0" destOrd="0" presId="urn:microsoft.com/office/officeart/2005/8/layout/equation1"/>
    <dgm:cxn modelId="{F704D87A-5BA9-48E9-B2E6-0E93A3F7CD73}" type="presOf" srcId="{3F2779A0-97C7-4406-99EE-4C2BDE4CF47A}" destId="{7C6F5C61-8AEF-4F89-B98C-1DECAA22F530}" srcOrd="0" destOrd="0" presId="urn:microsoft.com/office/officeart/2005/8/layout/equation1"/>
    <dgm:cxn modelId="{479447C9-057B-4B88-B552-2A7E4A3B76AA}" type="presOf" srcId="{BD451745-AE31-421C-BC0E-1EAD5736F6F5}" destId="{30E2FE57-1278-4ACA-920C-1034A8D20EBE}" srcOrd="0" destOrd="0" presId="urn:microsoft.com/office/officeart/2005/8/layout/equation1"/>
    <dgm:cxn modelId="{0C87D01A-E722-4CFC-96CB-E235C0F4FB0F}" srcId="{E768E638-CD8B-4A21-B5E5-08C5BA613B74}" destId="{56A43F7F-1CD1-4B85-85AE-8BD0451FAE92}" srcOrd="3" destOrd="0" parTransId="{286C4852-1200-4D84-87EB-D64E7CF9990D}" sibTransId="{4263484E-6A18-4167-9568-D65AABB3D558}"/>
    <dgm:cxn modelId="{3EA8A941-109B-41D7-BB5E-8B746FC2A40D}" type="presOf" srcId="{56A43F7F-1CD1-4B85-85AE-8BD0451FAE92}" destId="{33AA7EAB-5C01-490E-928B-7B55EB69A9D4}" srcOrd="0" destOrd="0" presId="urn:microsoft.com/office/officeart/2005/8/layout/equation1"/>
    <dgm:cxn modelId="{BF5BAB95-74CA-4B2A-915E-06429778A974}" type="presOf" srcId="{E768E638-CD8B-4A21-B5E5-08C5BA613B74}" destId="{33603CC5-8A31-4BF9-9D53-9453E80418B2}" srcOrd="0" destOrd="0" presId="urn:microsoft.com/office/officeart/2005/8/layout/equation1"/>
    <dgm:cxn modelId="{4C9EB01C-AC4A-429E-9423-5D9FC112F618}" srcId="{E768E638-CD8B-4A21-B5E5-08C5BA613B74}" destId="{BD451745-AE31-421C-BC0E-1EAD5736F6F5}" srcOrd="2" destOrd="0" parTransId="{A779B435-3144-4C89-B5DF-36230495D7F2}" sibTransId="{E6A6F422-CD48-4D91-8DE7-A7AE1FC2E772}"/>
    <dgm:cxn modelId="{8F35908B-6F50-41C8-A618-F244C8C7D24D}" type="presParOf" srcId="{33603CC5-8A31-4BF9-9D53-9453E80418B2}" destId="{819EA491-FD42-4F9A-81BB-1EB45F584680}" srcOrd="0" destOrd="0" presId="urn:microsoft.com/office/officeart/2005/8/layout/equation1"/>
    <dgm:cxn modelId="{55039A4A-416C-462B-BEFE-9D238EE0B8EF}" type="presParOf" srcId="{33603CC5-8A31-4BF9-9D53-9453E80418B2}" destId="{3A9DA282-9268-4CF6-86BB-A29F9B1E0C1B}" srcOrd="1" destOrd="0" presId="urn:microsoft.com/office/officeart/2005/8/layout/equation1"/>
    <dgm:cxn modelId="{4E304131-089B-4EF4-9554-AF7C34B63189}" type="presParOf" srcId="{33603CC5-8A31-4BF9-9D53-9453E80418B2}" destId="{341770F6-6F6E-4BB1-A197-8D7A6D5726DA}" srcOrd="2" destOrd="0" presId="urn:microsoft.com/office/officeart/2005/8/layout/equation1"/>
    <dgm:cxn modelId="{DA5DD5D5-AC73-483A-B51C-1F4016EB29AF}" type="presParOf" srcId="{33603CC5-8A31-4BF9-9D53-9453E80418B2}" destId="{7888185E-8981-4B65-99D9-B0047178AA1D}" srcOrd="3" destOrd="0" presId="urn:microsoft.com/office/officeart/2005/8/layout/equation1"/>
    <dgm:cxn modelId="{9A5639D9-3FF6-4EAB-95E5-4E995679D01D}" type="presParOf" srcId="{33603CC5-8A31-4BF9-9D53-9453E80418B2}" destId="{7C6F5C61-8AEF-4F89-B98C-1DECAA22F530}" srcOrd="4" destOrd="0" presId="urn:microsoft.com/office/officeart/2005/8/layout/equation1"/>
    <dgm:cxn modelId="{81AE7E08-5D5A-445A-A065-501AA4CD9E72}" type="presParOf" srcId="{33603CC5-8A31-4BF9-9D53-9453E80418B2}" destId="{A9188B87-80C2-44C4-AB00-CF47E77BFBD3}" srcOrd="5" destOrd="0" presId="urn:microsoft.com/office/officeart/2005/8/layout/equation1"/>
    <dgm:cxn modelId="{64F79DE7-0557-45EC-A3AA-AA7E9937CDF3}" type="presParOf" srcId="{33603CC5-8A31-4BF9-9D53-9453E80418B2}" destId="{D63A6D46-51AD-4D5D-B4E4-747B5CC9030F}" srcOrd="6" destOrd="0" presId="urn:microsoft.com/office/officeart/2005/8/layout/equation1"/>
    <dgm:cxn modelId="{A69ED53B-2558-466E-8FBC-83C1745A06C6}" type="presParOf" srcId="{33603CC5-8A31-4BF9-9D53-9453E80418B2}" destId="{158A2446-D100-41C9-B52A-D6DE15FA6C1B}" srcOrd="7" destOrd="0" presId="urn:microsoft.com/office/officeart/2005/8/layout/equation1"/>
    <dgm:cxn modelId="{4213F3F6-1282-4E90-B746-EC3518B98FA5}" type="presParOf" srcId="{33603CC5-8A31-4BF9-9D53-9453E80418B2}" destId="{30E2FE57-1278-4ACA-920C-1034A8D20EBE}" srcOrd="8" destOrd="0" presId="urn:microsoft.com/office/officeart/2005/8/layout/equation1"/>
    <dgm:cxn modelId="{F9F0A5DC-40BC-418F-BC13-D5E389AF7683}" type="presParOf" srcId="{33603CC5-8A31-4BF9-9D53-9453E80418B2}" destId="{84B8D225-34F3-4EE6-BB3D-AE4CDF33BCDE}" srcOrd="9" destOrd="0" presId="urn:microsoft.com/office/officeart/2005/8/layout/equation1"/>
    <dgm:cxn modelId="{2D80D93E-DF56-45FB-94A5-EB82688ABD28}" type="presParOf" srcId="{33603CC5-8A31-4BF9-9D53-9453E80418B2}" destId="{F9D9680C-10A1-4B9A-BE9F-84E5A3CE5FBD}" srcOrd="10" destOrd="0" presId="urn:microsoft.com/office/officeart/2005/8/layout/equation1"/>
    <dgm:cxn modelId="{6F9E9A81-83C1-4EBB-863C-81B80EE49BDE}" type="presParOf" srcId="{33603CC5-8A31-4BF9-9D53-9453E80418B2}" destId="{931CE14F-22F9-43AE-92BC-961AE0913491}" srcOrd="11" destOrd="0" presId="urn:microsoft.com/office/officeart/2005/8/layout/equation1"/>
    <dgm:cxn modelId="{2484CCAD-917F-41EE-A39C-C370872F9F4D}" type="presParOf" srcId="{33603CC5-8A31-4BF9-9D53-9453E80418B2}" destId="{33AA7EAB-5C01-490E-928B-7B55EB69A9D4}" srcOrd="12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768E638-CD8B-4A21-B5E5-08C5BA613B74}" type="doc">
      <dgm:prSet loTypeId="urn:microsoft.com/office/officeart/2005/8/layout/equation1" loCatId="process" qsTypeId="urn:microsoft.com/office/officeart/2005/8/quickstyle/simple1" qsCatId="simple" csTypeId="urn:microsoft.com/office/officeart/2005/8/colors/accent1_2" csCatId="accent1" phldr="1"/>
      <dgm:spPr/>
    </dgm:pt>
    <dgm:pt modelId="{4483E323-404E-47CF-9991-7FB06A6961C1}">
      <dgm:prSet phldrT="[Text]"/>
      <dgm:spPr/>
      <dgm:t>
        <a:bodyPr/>
        <a:lstStyle/>
        <a:p>
          <a:r>
            <a:rPr lang="en-GB" dirty="0" smtClean="0"/>
            <a:t>Total nominal wages</a:t>
          </a:r>
          <a:endParaRPr lang="en-GB" dirty="0"/>
        </a:p>
      </dgm:t>
    </dgm:pt>
    <dgm:pt modelId="{D97943FA-253D-46E1-8B61-9A6CC04E1A45}" type="parTrans" cxnId="{6CA1B64B-1172-43BF-8033-6417371110AF}">
      <dgm:prSet/>
      <dgm:spPr/>
      <dgm:t>
        <a:bodyPr/>
        <a:lstStyle/>
        <a:p>
          <a:endParaRPr lang="en-GB"/>
        </a:p>
      </dgm:t>
    </dgm:pt>
    <dgm:pt modelId="{02C7A11F-3711-4273-ABA0-572DBC2A05E7}" type="sibTrans" cxnId="{6CA1B64B-1172-43BF-8033-6417371110AF}">
      <dgm:prSet/>
      <dgm:spPr/>
      <dgm:t>
        <a:bodyPr/>
        <a:lstStyle/>
        <a:p>
          <a:endParaRPr lang="en-GB"/>
        </a:p>
      </dgm:t>
    </dgm:pt>
    <dgm:pt modelId="{56A43F7F-1CD1-4B85-85AE-8BD0451FAE92}">
      <dgm:prSet phldrT="[Text]"/>
      <dgm:spPr/>
      <dgm:t>
        <a:bodyPr/>
        <a:lstStyle/>
        <a:p>
          <a:r>
            <a:rPr lang="en-GB" noProof="0" dirty="0" smtClean="0"/>
            <a:t>Average nominal wages</a:t>
          </a:r>
          <a:endParaRPr lang="en-GB" noProof="0" dirty="0"/>
        </a:p>
      </dgm:t>
    </dgm:pt>
    <dgm:pt modelId="{286C4852-1200-4D84-87EB-D64E7CF9990D}" type="parTrans" cxnId="{0C87D01A-E722-4CFC-96CB-E235C0F4FB0F}">
      <dgm:prSet/>
      <dgm:spPr/>
      <dgm:t>
        <a:bodyPr/>
        <a:lstStyle/>
        <a:p>
          <a:endParaRPr lang="en-GB"/>
        </a:p>
      </dgm:t>
    </dgm:pt>
    <dgm:pt modelId="{4263484E-6A18-4167-9568-D65AABB3D558}" type="sibTrans" cxnId="{0C87D01A-E722-4CFC-96CB-E235C0F4FB0F}">
      <dgm:prSet/>
      <dgm:spPr/>
      <dgm:t>
        <a:bodyPr/>
        <a:lstStyle/>
        <a:p>
          <a:endParaRPr lang="en-GB"/>
        </a:p>
      </dgm:t>
    </dgm:pt>
    <dgm:pt modelId="{BD451745-AE31-421C-BC0E-1EAD5736F6F5}">
      <dgm:prSet phldrT="[Text]"/>
      <dgm:spPr/>
      <dgm:t>
        <a:bodyPr/>
        <a:lstStyle/>
        <a:p>
          <a:r>
            <a:rPr lang="en-GB" noProof="0" dirty="0" smtClean="0"/>
            <a:t>Total employees</a:t>
          </a:r>
          <a:endParaRPr lang="en-GB" noProof="0" dirty="0"/>
        </a:p>
      </dgm:t>
    </dgm:pt>
    <dgm:pt modelId="{E6A6F422-CD48-4D91-8DE7-A7AE1FC2E772}" type="sibTrans" cxnId="{4C9EB01C-AC4A-429E-9423-5D9FC112F618}">
      <dgm:prSet/>
      <dgm:spPr/>
      <dgm:t>
        <a:bodyPr/>
        <a:lstStyle/>
        <a:p>
          <a:endParaRPr lang="en-GB"/>
        </a:p>
      </dgm:t>
    </dgm:pt>
    <dgm:pt modelId="{A779B435-3144-4C89-B5DF-36230495D7F2}" type="parTrans" cxnId="{4C9EB01C-AC4A-429E-9423-5D9FC112F618}">
      <dgm:prSet/>
      <dgm:spPr/>
      <dgm:t>
        <a:bodyPr/>
        <a:lstStyle/>
        <a:p>
          <a:endParaRPr lang="en-GB"/>
        </a:p>
      </dgm:t>
    </dgm:pt>
    <dgm:pt modelId="{33603CC5-8A31-4BF9-9D53-9453E80418B2}" type="pres">
      <dgm:prSet presAssocID="{E768E638-CD8B-4A21-B5E5-08C5BA613B74}" presName="linearFlow" presStyleCnt="0">
        <dgm:presLayoutVars>
          <dgm:dir/>
          <dgm:resizeHandles val="exact"/>
        </dgm:presLayoutVars>
      </dgm:prSet>
      <dgm:spPr/>
    </dgm:pt>
    <dgm:pt modelId="{819EA491-FD42-4F9A-81BB-1EB45F584680}" type="pres">
      <dgm:prSet presAssocID="{4483E323-404E-47CF-9991-7FB06A6961C1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A9DA282-9268-4CF6-86BB-A29F9B1E0C1B}" type="pres">
      <dgm:prSet presAssocID="{02C7A11F-3711-4273-ABA0-572DBC2A05E7}" presName="spacerL" presStyleCnt="0"/>
      <dgm:spPr/>
    </dgm:pt>
    <dgm:pt modelId="{341770F6-6F6E-4BB1-A197-8D7A6D5726DA}" type="pres">
      <dgm:prSet presAssocID="{02C7A11F-3711-4273-ABA0-572DBC2A05E7}" presName="sibTrans" presStyleLbl="sibTrans2D1" presStyleIdx="0" presStyleCnt="2" custScaleX="29890" custScaleY="49071"/>
      <dgm:spPr>
        <a:prstGeom prst="mathDivide">
          <a:avLst/>
        </a:prstGeom>
      </dgm:spPr>
      <dgm:t>
        <a:bodyPr/>
        <a:lstStyle/>
        <a:p>
          <a:endParaRPr lang="en-GB"/>
        </a:p>
      </dgm:t>
    </dgm:pt>
    <dgm:pt modelId="{7888185E-8981-4B65-99D9-B0047178AA1D}" type="pres">
      <dgm:prSet presAssocID="{02C7A11F-3711-4273-ABA0-572DBC2A05E7}" presName="spacerR" presStyleCnt="0"/>
      <dgm:spPr/>
    </dgm:pt>
    <dgm:pt modelId="{30E2FE57-1278-4ACA-920C-1034A8D20EBE}" type="pres">
      <dgm:prSet presAssocID="{BD451745-AE31-421C-BC0E-1EAD5736F6F5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4B8D225-34F3-4EE6-BB3D-AE4CDF33BCDE}" type="pres">
      <dgm:prSet presAssocID="{E6A6F422-CD48-4D91-8DE7-A7AE1FC2E772}" presName="spacerL" presStyleCnt="0"/>
      <dgm:spPr/>
    </dgm:pt>
    <dgm:pt modelId="{F9D9680C-10A1-4B9A-BE9F-84E5A3CE5FBD}" type="pres">
      <dgm:prSet presAssocID="{E6A6F422-CD48-4D91-8DE7-A7AE1FC2E772}" presName="sibTrans" presStyleLbl="sibTrans2D1" presStyleIdx="1" presStyleCnt="2" custScaleX="28745" custScaleY="49071"/>
      <dgm:spPr/>
      <dgm:t>
        <a:bodyPr/>
        <a:lstStyle/>
        <a:p>
          <a:endParaRPr lang="en-GB"/>
        </a:p>
      </dgm:t>
    </dgm:pt>
    <dgm:pt modelId="{931CE14F-22F9-43AE-92BC-961AE0913491}" type="pres">
      <dgm:prSet presAssocID="{E6A6F422-CD48-4D91-8DE7-A7AE1FC2E772}" presName="spacerR" presStyleCnt="0"/>
      <dgm:spPr/>
    </dgm:pt>
    <dgm:pt modelId="{33AA7EAB-5C01-490E-928B-7B55EB69A9D4}" type="pres">
      <dgm:prSet presAssocID="{56A43F7F-1CD1-4B85-85AE-8BD0451FAE92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4C9EB01C-AC4A-429E-9423-5D9FC112F618}" srcId="{E768E638-CD8B-4A21-B5E5-08C5BA613B74}" destId="{BD451745-AE31-421C-BC0E-1EAD5736F6F5}" srcOrd="1" destOrd="0" parTransId="{A779B435-3144-4C89-B5DF-36230495D7F2}" sibTransId="{E6A6F422-CD48-4D91-8DE7-A7AE1FC2E772}"/>
    <dgm:cxn modelId="{2074E0AA-C181-4E10-908C-54D73CF04CC2}" type="presOf" srcId="{E768E638-CD8B-4A21-B5E5-08C5BA613B74}" destId="{33603CC5-8A31-4BF9-9D53-9453E80418B2}" srcOrd="0" destOrd="0" presId="urn:microsoft.com/office/officeart/2005/8/layout/equation1"/>
    <dgm:cxn modelId="{F5EB3537-91A8-44A0-9935-F7CCCBB60134}" type="presOf" srcId="{E6A6F422-CD48-4D91-8DE7-A7AE1FC2E772}" destId="{F9D9680C-10A1-4B9A-BE9F-84E5A3CE5FBD}" srcOrd="0" destOrd="0" presId="urn:microsoft.com/office/officeart/2005/8/layout/equation1"/>
    <dgm:cxn modelId="{BFE8938F-9975-4B8E-8712-2B773356BB30}" type="presOf" srcId="{02C7A11F-3711-4273-ABA0-572DBC2A05E7}" destId="{341770F6-6F6E-4BB1-A197-8D7A6D5726DA}" srcOrd="0" destOrd="0" presId="urn:microsoft.com/office/officeart/2005/8/layout/equation1"/>
    <dgm:cxn modelId="{6CA1B64B-1172-43BF-8033-6417371110AF}" srcId="{E768E638-CD8B-4A21-B5E5-08C5BA613B74}" destId="{4483E323-404E-47CF-9991-7FB06A6961C1}" srcOrd="0" destOrd="0" parTransId="{D97943FA-253D-46E1-8B61-9A6CC04E1A45}" sibTransId="{02C7A11F-3711-4273-ABA0-572DBC2A05E7}"/>
    <dgm:cxn modelId="{B8005EE3-24D7-4A35-813B-3D3270270B4A}" type="presOf" srcId="{56A43F7F-1CD1-4B85-85AE-8BD0451FAE92}" destId="{33AA7EAB-5C01-490E-928B-7B55EB69A9D4}" srcOrd="0" destOrd="0" presId="urn:microsoft.com/office/officeart/2005/8/layout/equation1"/>
    <dgm:cxn modelId="{0C87D01A-E722-4CFC-96CB-E235C0F4FB0F}" srcId="{E768E638-CD8B-4A21-B5E5-08C5BA613B74}" destId="{56A43F7F-1CD1-4B85-85AE-8BD0451FAE92}" srcOrd="2" destOrd="0" parTransId="{286C4852-1200-4D84-87EB-D64E7CF9990D}" sibTransId="{4263484E-6A18-4167-9568-D65AABB3D558}"/>
    <dgm:cxn modelId="{4C58C64B-CC3B-462F-B4A2-37FE6E9CF400}" type="presOf" srcId="{BD451745-AE31-421C-BC0E-1EAD5736F6F5}" destId="{30E2FE57-1278-4ACA-920C-1034A8D20EBE}" srcOrd="0" destOrd="0" presId="urn:microsoft.com/office/officeart/2005/8/layout/equation1"/>
    <dgm:cxn modelId="{D020502E-D06B-4943-9310-DECA051BD946}" type="presOf" srcId="{4483E323-404E-47CF-9991-7FB06A6961C1}" destId="{819EA491-FD42-4F9A-81BB-1EB45F584680}" srcOrd="0" destOrd="0" presId="urn:microsoft.com/office/officeart/2005/8/layout/equation1"/>
    <dgm:cxn modelId="{1CDB4BC1-6B6B-4E59-B275-976C70B2DAA6}" type="presParOf" srcId="{33603CC5-8A31-4BF9-9D53-9453E80418B2}" destId="{819EA491-FD42-4F9A-81BB-1EB45F584680}" srcOrd="0" destOrd="0" presId="urn:microsoft.com/office/officeart/2005/8/layout/equation1"/>
    <dgm:cxn modelId="{57D56E32-11AE-4687-9533-4D7948CCB98F}" type="presParOf" srcId="{33603CC5-8A31-4BF9-9D53-9453E80418B2}" destId="{3A9DA282-9268-4CF6-86BB-A29F9B1E0C1B}" srcOrd="1" destOrd="0" presId="urn:microsoft.com/office/officeart/2005/8/layout/equation1"/>
    <dgm:cxn modelId="{EAE64988-69C1-4AFC-B1EB-576E38A2E80A}" type="presParOf" srcId="{33603CC5-8A31-4BF9-9D53-9453E80418B2}" destId="{341770F6-6F6E-4BB1-A197-8D7A6D5726DA}" srcOrd="2" destOrd="0" presId="urn:microsoft.com/office/officeart/2005/8/layout/equation1"/>
    <dgm:cxn modelId="{E2F475CF-C96E-4739-BF9D-79AEB3684FD5}" type="presParOf" srcId="{33603CC5-8A31-4BF9-9D53-9453E80418B2}" destId="{7888185E-8981-4B65-99D9-B0047178AA1D}" srcOrd="3" destOrd="0" presId="urn:microsoft.com/office/officeart/2005/8/layout/equation1"/>
    <dgm:cxn modelId="{618DBB4E-50F1-480A-981C-F8960423CEA1}" type="presParOf" srcId="{33603CC5-8A31-4BF9-9D53-9453E80418B2}" destId="{30E2FE57-1278-4ACA-920C-1034A8D20EBE}" srcOrd="4" destOrd="0" presId="urn:microsoft.com/office/officeart/2005/8/layout/equation1"/>
    <dgm:cxn modelId="{FEF32080-F5B6-432C-B8A5-79103ACCE7D5}" type="presParOf" srcId="{33603CC5-8A31-4BF9-9D53-9453E80418B2}" destId="{84B8D225-34F3-4EE6-BB3D-AE4CDF33BCDE}" srcOrd="5" destOrd="0" presId="urn:microsoft.com/office/officeart/2005/8/layout/equation1"/>
    <dgm:cxn modelId="{2C63A599-56C1-4EE2-B9AC-21F6B1F28D5D}" type="presParOf" srcId="{33603CC5-8A31-4BF9-9D53-9453E80418B2}" destId="{F9D9680C-10A1-4B9A-BE9F-84E5A3CE5FBD}" srcOrd="6" destOrd="0" presId="urn:microsoft.com/office/officeart/2005/8/layout/equation1"/>
    <dgm:cxn modelId="{6CE413C5-CE1E-4FD1-AAC3-EDC781E48478}" type="presParOf" srcId="{33603CC5-8A31-4BF9-9D53-9453E80418B2}" destId="{931CE14F-22F9-43AE-92BC-961AE0913491}" srcOrd="7" destOrd="0" presId="urn:microsoft.com/office/officeart/2005/8/layout/equation1"/>
    <dgm:cxn modelId="{1167AA44-ACB6-4AFD-AB77-85689392F865}" type="presParOf" srcId="{33603CC5-8A31-4BF9-9D53-9453E80418B2}" destId="{33AA7EAB-5C01-490E-928B-7B55EB69A9D4}" srcOrd="8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F5CF8C-7A64-4F57-83ED-7A652EE853FD}" type="datetimeFigureOut">
              <a:rPr lang="en-US" smtClean="0"/>
              <a:t>11/20/2016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C25359-EDB6-43FA-AE22-43F72AE31A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0274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15569254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11297479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dirty="0" smtClean="0"/>
              <a:t>The</a:t>
            </a:r>
            <a:r>
              <a:rPr lang="en-US" baseline="0" dirty="0" smtClean="0"/>
              <a:t> absolute number of LF and EMP have been falling in recent years, across all quarters – first around 2010-2011 and since around 2013.</a:t>
            </a:r>
          </a:p>
          <a:p>
            <a:r>
              <a:rPr lang="en-US" baseline="0" dirty="0" smtClean="0"/>
              <a:t>At the same time, the number of unemployed had risen, though the absolute number remains small.</a:t>
            </a:r>
          </a:p>
          <a:p>
            <a:r>
              <a:rPr lang="en-US" baseline="0" dirty="0" smtClean="0"/>
              <a:t>What does this mean? Should it be a concern? What is driving this?</a:t>
            </a:r>
          </a:p>
          <a:p>
            <a:r>
              <a:rPr lang="en-US" baseline="0" dirty="0" smtClean="0"/>
              <a:t>First area to look when faced with numbers like this is to disaggregate by socio-economic groups.</a:t>
            </a:r>
          </a:p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18012211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3364860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1967215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36331569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20527965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345266991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177209129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369978477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13007129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285832106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95612571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389658123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323858318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385587472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14553061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283309683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361539014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98983845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219583613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2270622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243918345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137558797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177941043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39444402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209731155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2037321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40767196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19130413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31762422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27845839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23889119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10248613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EF33D-4549-461C-BEEE-CCF8DF80E9D6}" type="datetimeFigureOut">
              <a:rPr lang="th-TH" smtClean="0"/>
              <a:t>20/11/59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B9575-BE3D-4D75-AA19-3C7925123D0D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EF33D-4549-461C-BEEE-CCF8DF80E9D6}" type="datetimeFigureOut">
              <a:rPr lang="th-TH" smtClean="0"/>
              <a:t>20/11/59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B9575-BE3D-4D75-AA19-3C7925123D0D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EF33D-4549-461C-BEEE-CCF8DF80E9D6}" type="datetimeFigureOut">
              <a:rPr lang="th-TH" smtClean="0"/>
              <a:t>20/11/59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B9575-BE3D-4D75-AA19-3C7925123D0D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EF33D-4549-461C-BEEE-CCF8DF80E9D6}" type="datetimeFigureOut">
              <a:rPr lang="th-TH" smtClean="0"/>
              <a:t>20/11/59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B9575-BE3D-4D75-AA19-3C7925123D0D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EF33D-4549-461C-BEEE-CCF8DF80E9D6}" type="datetimeFigureOut">
              <a:rPr lang="th-TH" smtClean="0"/>
              <a:t>20/11/59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B9575-BE3D-4D75-AA19-3C7925123D0D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EF33D-4549-461C-BEEE-CCF8DF80E9D6}" type="datetimeFigureOut">
              <a:rPr lang="th-TH" smtClean="0"/>
              <a:t>20/11/59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B9575-BE3D-4D75-AA19-3C7925123D0D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EF33D-4549-461C-BEEE-CCF8DF80E9D6}" type="datetimeFigureOut">
              <a:rPr lang="th-TH" smtClean="0"/>
              <a:t>20/11/59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B9575-BE3D-4D75-AA19-3C7925123D0D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EF33D-4549-461C-BEEE-CCF8DF80E9D6}" type="datetimeFigureOut">
              <a:rPr lang="th-TH" smtClean="0"/>
              <a:t>20/11/59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B9575-BE3D-4D75-AA19-3C7925123D0D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EF33D-4549-461C-BEEE-CCF8DF80E9D6}" type="datetimeFigureOut">
              <a:rPr lang="th-TH" smtClean="0"/>
              <a:t>20/11/59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B9575-BE3D-4D75-AA19-3C7925123D0D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EF33D-4549-461C-BEEE-CCF8DF80E9D6}" type="datetimeFigureOut">
              <a:rPr lang="th-TH" smtClean="0"/>
              <a:t>20/11/59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B9575-BE3D-4D75-AA19-3C7925123D0D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EF33D-4549-461C-BEEE-CCF8DF80E9D6}" type="datetimeFigureOut">
              <a:rPr lang="th-TH" smtClean="0"/>
              <a:t>20/11/59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B9575-BE3D-4D75-AA19-3C7925123D0D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DEF33D-4549-461C-BEEE-CCF8DF80E9D6}" type="datetimeFigureOut">
              <a:rPr lang="th-TH" smtClean="0"/>
              <a:t>20/11/59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2B9575-BE3D-4D75-AA19-3C7925123D0D}" type="slidenum">
              <a:rPr lang="th-TH" smtClean="0"/>
              <a:t>‹#›</a:t>
            </a:fld>
            <a:endParaRPr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chart" Target="../charts/chart4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chart" Target="../charts/chart8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7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chart" Target="../charts/chart1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11.xml"/><Relationship Id="rId5" Type="http://schemas.openxmlformats.org/officeDocument/2006/relationships/chart" Target="../charts/chart10.xml"/><Relationship Id="rId4" Type="http://schemas.openxmlformats.org/officeDocument/2006/relationships/chart" Target="../charts/char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chart" Target="../charts/chart16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15.xml"/><Relationship Id="rId5" Type="http://schemas.openxmlformats.org/officeDocument/2006/relationships/chart" Target="../charts/chart14.xml"/><Relationship Id="rId4" Type="http://schemas.openxmlformats.org/officeDocument/2006/relationships/chart" Target="../charts/char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20.xml"/><Relationship Id="rId5" Type="http://schemas.openxmlformats.org/officeDocument/2006/relationships/chart" Target="../charts/chart19.xml"/><Relationship Id="rId4" Type="http://schemas.openxmlformats.org/officeDocument/2006/relationships/chart" Target="../charts/chart1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://www.ilo.org/asia/whatwedo/publications/WCMS_099163/lang--en/index.htm" TargetMode="External"/><Relationship Id="rId7" Type="http://schemas.openxmlformats.org/officeDocument/2006/relationships/hyperlink" Target="http://www.ilo.org/global/statistics-and-databases/standards-and-guidelines/lang--en/index.htm" TargetMode="Externa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ilo.org/kilm" TargetMode="External"/><Relationship Id="rId5" Type="http://schemas.openxmlformats.org/officeDocument/2006/relationships/hyperlink" Target="http://www.ilo.org/global/topics/post-2015/documents/WCMS_208796/lang--en/index.htm" TargetMode="External"/><Relationship Id="rId4" Type="http://schemas.openxmlformats.org/officeDocument/2006/relationships/hyperlink" Target="http://www.ilo.org/integration/resources/pubs/WCMS_229374/lang--en/index.htm" TargetMode="Externa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4019238"/>
            <a:ext cx="6948264" cy="2862389"/>
          </a:xfrm>
          <a:prstGeom prst="rect">
            <a:avLst/>
          </a:prstGeom>
        </p:spPr>
      </p:pic>
      <p:pic>
        <p:nvPicPr>
          <p:cNvPr id="6" name="Picture 5" descr="cover_pic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-18000" y="3336"/>
            <a:ext cx="9180000" cy="687829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8" y="1629925"/>
            <a:ext cx="8424936" cy="1470025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</a:rPr>
              <a:t>Labour market </a:t>
            </a:r>
            <a:r>
              <a:rPr lang="en-US" sz="3200" b="1" dirty="0">
                <a:solidFill>
                  <a:schemeClr val="bg1"/>
                </a:solidFill>
              </a:rPr>
              <a:t>i</a:t>
            </a:r>
            <a:r>
              <a:rPr lang="en-US" sz="3200" b="1" dirty="0" smtClean="0">
                <a:solidFill>
                  <a:schemeClr val="bg1"/>
                </a:solidFill>
              </a:rPr>
              <a:t>ndicators in Asia-Pacific in the context of the Sustainable Development Goals: Concepts and methods</a:t>
            </a:r>
            <a:endParaRPr lang="th-TH" sz="3200" b="1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600" y="3259813"/>
            <a:ext cx="7488832" cy="933118"/>
          </a:xfrm>
        </p:spPr>
        <p:txBody>
          <a:bodyPr>
            <a:normAutofit fontScale="85000" lnSpcReduction="20000"/>
          </a:bodyPr>
          <a:lstStyle/>
          <a:p>
            <a:r>
              <a:rPr lang="en-GB" sz="2400" dirty="0" smtClean="0">
                <a:solidFill>
                  <a:schemeClr val="bg1"/>
                </a:solidFill>
              </a:rPr>
              <a:t>Introductory Training for Analysis of Labour Market Information</a:t>
            </a:r>
          </a:p>
          <a:p>
            <a:r>
              <a:rPr lang="en-US" sz="2400" dirty="0" smtClean="0">
                <a:solidFill>
                  <a:schemeClr val="bg1"/>
                </a:solidFill>
              </a:rPr>
              <a:t>Makiko Matsumoto, Employment Specialist, ILO DWT-Bangkok</a:t>
            </a:r>
            <a:endParaRPr lang="en-GB" sz="2400" dirty="0" smtClean="0">
              <a:solidFill>
                <a:schemeClr val="bg1"/>
              </a:solidFill>
            </a:endParaRPr>
          </a:p>
          <a:p>
            <a:r>
              <a:rPr lang="en-GB" sz="2100" dirty="0" smtClean="0">
                <a:solidFill>
                  <a:schemeClr val="bg1"/>
                </a:solidFill>
              </a:rPr>
              <a:t>Ulaanbaatar, Mongolia | </a:t>
            </a:r>
            <a:r>
              <a:rPr lang="en-GB" sz="2000" dirty="0" smtClean="0">
                <a:solidFill>
                  <a:schemeClr val="bg1"/>
                </a:solidFill>
              </a:rPr>
              <a:t>22 November 2016</a:t>
            </a:r>
            <a:endParaRPr lang="en-GB" sz="2000" dirty="0">
              <a:solidFill>
                <a:schemeClr val="bg1"/>
              </a:solidFill>
            </a:endParaRPr>
          </a:p>
          <a:p>
            <a:endParaRPr lang="en-GB" sz="2100" dirty="0" smtClean="0">
              <a:solidFill>
                <a:schemeClr val="bg1"/>
              </a:solidFill>
            </a:endParaRPr>
          </a:p>
          <a:p>
            <a:endParaRPr lang="th-TH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457200" y="1628795"/>
            <a:ext cx="8382000" cy="3816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US" altLang="zh-CN" sz="2000" b="1" dirty="0" smtClean="0">
                <a:ea typeface="SimSun" pitchFamily="2" charset="-122"/>
              </a:rPr>
              <a:t>From the basic numbers, when it is disaggregated and monitored over time, a lot of insight on the dynamism of the </a:t>
            </a:r>
            <a:r>
              <a:rPr lang="en-US" altLang="zh-CN" sz="2000" b="1" dirty="0" err="1" smtClean="0">
                <a:ea typeface="SimSun" pitchFamily="2" charset="-122"/>
              </a:rPr>
              <a:t>labour</a:t>
            </a:r>
            <a:r>
              <a:rPr lang="en-US" altLang="zh-CN" sz="2000" b="1" dirty="0" smtClean="0">
                <a:ea typeface="SimSun" pitchFamily="2" charset="-122"/>
              </a:rPr>
              <a:t> market can be gained</a:t>
            </a:r>
          </a:p>
          <a:p>
            <a:pPr eaLnBrk="1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US" altLang="zh-CN" sz="2000" b="1" dirty="0" smtClean="0">
                <a:ea typeface="SimSun" pitchFamily="2" charset="-122"/>
              </a:rPr>
              <a:t>Using standard survey-based data:</a:t>
            </a:r>
          </a:p>
          <a:p>
            <a:pPr marL="800100" lvl="1" indent="-342900" eaLnBrk="1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en-US" altLang="zh-CN" sz="2000" dirty="0" smtClean="0">
                <a:ea typeface="SimSun" pitchFamily="2" charset="-122"/>
              </a:rPr>
              <a:t>Demand is </a:t>
            </a:r>
            <a:r>
              <a:rPr lang="en-US" altLang="zh-CN" sz="2000" dirty="0" err="1" smtClean="0">
                <a:ea typeface="SimSun" pitchFamily="2" charset="-122"/>
              </a:rPr>
              <a:t>proxied</a:t>
            </a:r>
            <a:r>
              <a:rPr lang="en-US" altLang="zh-CN" sz="2000" dirty="0" smtClean="0">
                <a:ea typeface="SimSun" pitchFamily="2" charset="-122"/>
              </a:rPr>
              <a:t> by total </a:t>
            </a:r>
            <a:r>
              <a:rPr lang="en-US" altLang="zh-CN" sz="2000" b="1" dirty="0" smtClean="0">
                <a:solidFill>
                  <a:srgbClr val="C00000"/>
                </a:solidFill>
                <a:ea typeface="SimSun" pitchFamily="2" charset="-122"/>
              </a:rPr>
              <a:t>employment</a:t>
            </a:r>
          </a:p>
          <a:p>
            <a:pPr marL="800100" lvl="1" indent="-342900" eaLnBrk="1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en-US" altLang="zh-CN" sz="2000" dirty="0" smtClean="0">
                <a:ea typeface="SimSun" pitchFamily="2" charset="-122"/>
              </a:rPr>
              <a:t>Supply is </a:t>
            </a:r>
            <a:r>
              <a:rPr lang="en-US" altLang="zh-CN" sz="2000" dirty="0" err="1" smtClean="0">
                <a:ea typeface="SimSun" pitchFamily="2" charset="-122"/>
              </a:rPr>
              <a:t>proxied</a:t>
            </a:r>
            <a:r>
              <a:rPr lang="en-US" altLang="zh-CN" sz="2000" dirty="0" smtClean="0">
                <a:ea typeface="SimSun" pitchFamily="2" charset="-122"/>
              </a:rPr>
              <a:t> by total </a:t>
            </a:r>
            <a:r>
              <a:rPr lang="en-US" altLang="zh-CN" sz="2000" b="1" dirty="0" err="1" smtClean="0">
                <a:solidFill>
                  <a:srgbClr val="C00000"/>
                </a:solidFill>
                <a:ea typeface="SimSun" pitchFamily="2" charset="-122"/>
              </a:rPr>
              <a:t>labour</a:t>
            </a:r>
            <a:r>
              <a:rPr lang="en-US" altLang="zh-CN" sz="2000" b="1" dirty="0" smtClean="0">
                <a:solidFill>
                  <a:srgbClr val="C00000"/>
                </a:solidFill>
                <a:ea typeface="SimSun" pitchFamily="2" charset="-122"/>
              </a:rPr>
              <a:t> force</a:t>
            </a:r>
          </a:p>
          <a:p>
            <a:pPr marL="800100" lvl="1" indent="-342900" eaLnBrk="1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en-US" altLang="zh-CN" sz="2000" dirty="0" smtClean="0">
                <a:ea typeface="SimSun" pitchFamily="2" charset="-122"/>
              </a:rPr>
              <a:t>The gap proxies </a:t>
            </a:r>
            <a:r>
              <a:rPr lang="en-US" altLang="zh-CN" sz="2000" b="1" dirty="0" smtClean="0">
                <a:solidFill>
                  <a:srgbClr val="C00000"/>
                </a:solidFill>
                <a:ea typeface="SimSun" pitchFamily="2" charset="-122"/>
              </a:rPr>
              <a:t>lack of opportunities</a:t>
            </a:r>
            <a:r>
              <a:rPr lang="en-US" altLang="zh-CN" sz="2000" dirty="0" smtClean="0">
                <a:ea typeface="SimSun" pitchFamily="2" charset="-122"/>
              </a:rPr>
              <a:t> for those who want/need employment</a:t>
            </a:r>
            <a:r>
              <a:rPr lang="en-US" altLang="zh-CN" sz="2000" b="1" dirty="0" smtClean="0">
                <a:ea typeface="SimSun" pitchFamily="2" charset="-122"/>
              </a:rPr>
              <a:t> </a:t>
            </a:r>
            <a:endParaRPr lang="en-US" altLang="zh-CN" sz="2000" b="1" dirty="0">
              <a:ea typeface="SimSun" pitchFamily="2" charset="-122"/>
            </a:endParaRPr>
          </a:p>
          <a:p>
            <a:pPr eaLnBrk="1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US" altLang="zh-CN" sz="2000" b="1" dirty="0" smtClean="0">
                <a:ea typeface="SimSun" pitchFamily="2" charset="-122"/>
              </a:rPr>
              <a:t>How many (numbers) vs how ‘sufficient’ (indicators)</a:t>
            </a:r>
            <a:endParaRPr lang="en-US" altLang="zh-CN" sz="2000" b="1" dirty="0">
              <a:ea typeface="SimSun" pitchFamily="2" charset="-122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381000" y="457200"/>
            <a:ext cx="792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en-US" sz="3200" b="1">
              <a:solidFill>
                <a:srgbClr val="333399"/>
              </a:solidFill>
            </a:endParaRPr>
          </a:p>
        </p:txBody>
      </p:sp>
      <p:sp>
        <p:nvSpPr>
          <p:cNvPr id="11268" name="Line 6"/>
          <p:cNvSpPr>
            <a:spLocks noChangeShapeType="1"/>
          </p:cNvSpPr>
          <p:nvPr/>
        </p:nvSpPr>
        <p:spPr bwMode="auto">
          <a:xfrm>
            <a:off x="457200" y="1143000"/>
            <a:ext cx="784860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11269" name="Picture 4" descr="E-org-V1-Blue-tra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117475"/>
            <a:ext cx="658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Rectangle 3"/>
          <p:cNvSpPr>
            <a:spLocks noChangeArrowheads="1"/>
          </p:cNvSpPr>
          <p:nvPr/>
        </p:nvSpPr>
        <p:spPr bwMode="auto">
          <a:xfrm>
            <a:off x="381000" y="457200"/>
            <a:ext cx="8355013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3200" b="1" dirty="0" smtClean="0">
                <a:solidFill>
                  <a:srgbClr val="333399"/>
                </a:solidFill>
              </a:rPr>
              <a:t>Key </a:t>
            </a:r>
            <a:r>
              <a:rPr lang="en-US" sz="3200" b="1" dirty="0" err="1" smtClean="0">
                <a:solidFill>
                  <a:srgbClr val="333399"/>
                </a:solidFill>
              </a:rPr>
              <a:t>labour</a:t>
            </a:r>
            <a:r>
              <a:rPr lang="en-US" sz="3200" b="1" dirty="0" smtClean="0">
                <a:solidFill>
                  <a:srgbClr val="333399"/>
                </a:solidFill>
              </a:rPr>
              <a:t> market indicators…</a:t>
            </a:r>
            <a:endParaRPr lang="en-US" sz="3200" b="1" dirty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219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457200" y="1628795"/>
            <a:ext cx="8382000" cy="3816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US" altLang="zh-CN" sz="2000" b="1" dirty="0" smtClean="0">
                <a:ea typeface="SimSun" pitchFamily="2" charset="-122"/>
              </a:rPr>
              <a:t>From the basic numbers, when it is disaggregated and monitored over time, a lot of insight on the dynamism of the </a:t>
            </a:r>
            <a:r>
              <a:rPr lang="en-US" altLang="zh-CN" sz="2000" b="1" dirty="0" err="1" smtClean="0">
                <a:ea typeface="SimSun" pitchFamily="2" charset="-122"/>
              </a:rPr>
              <a:t>labour</a:t>
            </a:r>
            <a:r>
              <a:rPr lang="en-US" altLang="zh-CN" sz="2000" b="1" dirty="0" smtClean="0">
                <a:ea typeface="SimSun" pitchFamily="2" charset="-122"/>
              </a:rPr>
              <a:t> market can be gained</a:t>
            </a:r>
          </a:p>
          <a:p>
            <a:pPr eaLnBrk="1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US" altLang="zh-CN" sz="2000" b="1" dirty="0" smtClean="0">
                <a:ea typeface="SimSun" pitchFamily="2" charset="-122"/>
              </a:rPr>
              <a:t>Using standard survey-based data:</a:t>
            </a:r>
          </a:p>
          <a:p>
            <a:pPr marL="800100" lvl="1" indent="-342900" eaLnBrk="1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en-US" altLang="zh-CN" sz="2000" dirty="0" smtClean="0">
                <a:ea typeface="SimSun" pitchFamily="2" charset="-122"/>
              </a:rPr>
              <a:t>Demand is </a:t>
            </a:r>
            <a:r>
              <a:rPr lang="en-US" altLang="zh-CN" sz="2000" dirty="0" err="1" smtClean="0">
                <a:ea typeface="SimSun" pitchFamily="2" charset="-122"/>
              </a:rPr>
              <a:t>proxied</a:t>
            </a:r>
            <a:r>
              <a:rPr lang="en-US" altLang="zh-CN" sz="2000" dirty="0" smtClean="0">
                <a:ea typeface="SimSun" pitchFamily="2" charset="-122"/>
              </a:rPr>
              <a:t> by total </a:t>
            </a:r>
            <a:r>
              <a:rPr lang="en-US" altLang="zh-CN" sz="2000" b="1" dirty="0" smtClean="0">
                <a:solidFill>
                  <a:srgbClr val="C00000"/>
                </a:solidFill>
                <a:ea typeface="SimSun" pitchFamily="2" charset="-122"/>
              </a:rPr>
              <a:t>employment</a:t>
            </a:r>
          </a:p>
          <a:p>
            <a:pPr marL="800100" lvl="1" indent="-342900" eaLnBrk="1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en-US" altLang="zh-CN" sz="2000" dirty="0" smtClean="0">
                <a:ea typeface="SimSun" pitchFamily="2" charset="-122"/>
              </a:rPr>
              <a:t>Supply is </a:t>
            </a:r>
            <a:r>
              <a:rPr lang="en-US" altLang="zh-CN" sz="2000" dirty="0" err="1" smtClean="0">
                <a:ea typeface="SimSun" pitchFamily="2" charset="-122"/>
              </a:rPr>
              <a:t>proxied</a:t>
            </a:r>
            <a:r>
              <a:rPr lang="en-US" altLang="zh-CN" sz="2000" dirty="0" smtClean="0">
                <a:ea typeface="SimSun" pitchFamily="2" charset="-122"/>
              </a:rPr>
              <a:t> by total </a:t>
            </a:r>
            <a:r>
              <a:rPr lang="en-US" altLang="zh-CN" sz="2000" b="1" dirty="0" err="1" smtClean="0">
                <a:solidFill>
                  <a:srgbClr val="C00000"/>
                </a:solidFill>
                <a:ea typeface="SimSun" pitchFamily="2" charset="-122"/>
              </a:rPr>
              <a:t>labour</a:t>
            </a:r>
            <a:r>
              <a:rPr lang="en-US" altLang="zh-CN" sz="2000" b="1" dirty="0" smtClean="0">
                <a:solidFill>
                  <a:srgbClr val="C00000"/>
                </a:solidFill>
                <a:ea typeface="SimSun" pitchFamily="2" charset="-122"/>
              </a:rPr>
              <a:t> force</a:t>
            </a:r>
          </a:p>
          <a:p>
            <a:pPr marL="800100" lvl="1" indent="-342900" eaLnBrk="1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en-US" altLang="zh-CN" sz="2000" dirty="0" smtClean="0">
                <a:ea typeface="SimSun" pitchFamily="2" charset="-122"/>
              </a:rPr>
              <a:t>The gap proxies </a:t>
            </a:r>
            <a:r>
              <a:rPr lang="en-US" altLang="zh-CN" sz="2000" b="1" dirty="0" smtClean="0">
                <a:solidFill>
                  <a:srgbClr val="C00000"/>
                </a:solidFill>
                <a:ea typeface="SimSun" pitchFamily="2" charset="-122"/>
              </a:rPr>
              <a:t>lack of opportunities</a:t>
            </a:r>
            <a:r>
              <a:rPr lang="en-US" altLang="zh-CN" sz="2000" dirty="0" smtClean="0">
                <a:ea typeface="SimSun" pitchFamily="2" charset="-122"/>
              </a:rPr>
              <a:t> for those who want/need employment</a:t>
            </a:r>
            <a:r>
              <a:rPr lang="en-US" altLang="zh-CN" sz="2000" b="1" dirty="0" smtClean="0">
                <a:ea typeface="SimSun" pitchFamily="2" charset="-122"/>
              </a:rPr>
              <a:t> </a:t>
            </a:r>
            <a:endParaRPr lang="en-US" altLang="zh-CN" sz="2000" b="1" dirty="0">
              <a:ea typeface="SimSun" pitchFamily="2" charset="-122"/>
            </a:endParaRPr>
          </a:p>
          <a:p>
            <a:pPr eaLnBrk="1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US" altLang="zh-CN" sz="2000" b="1" dirty="0" smtClean="0">
                <a:ea typeface="SimSun" pitchFamily="2" charset="-122"/>
              </a:rPr>
              <a:t>How many (numbers) vs how ‘sufficient’ or ‘likely’ (indicators)</a:t>
            </a:r>
            <a:endParaRPr lang="en-US" altLang="zh-CN" sz="2000" b="1" dirty="0">
              <a:ea typeface="SimSun" pitchFamily="2" charset="-122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381000" y="457200"/>
            <a:ext cx="792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en-US" sz="3200" b="1">
              <a:solidFill>
                <a:srgbClr val="333399"/>
              </a:solidFill>
            </a:endParaRPr>
          </a:p>
        </p:txBody>
      </p:sp>
      <p:sp>
        <p:nvSpPr>
          <p:cNvPr id="11268" name="Line 6"/>
          <p:cNvSpPr>
            <a:spLocks noChangeShapeType="1"/>
          </p:cNvSpPr>
          <p:nvPr/>
        </p:nvSpPr>
        <p:spPr bwMode="auto">
          <a:xfrm>
            <a:off x="457200" y="1143000"/>
            <a:ext cx="784860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11269" name="Picture 4" descr="E-org-V1-Blue-tra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117475"/>
            <a:ext cx="658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Rectangle 3"/>
          <p:cNvSpPr>
            <a:spLocks noChangeArrowheads="1"/>
          </p:cNvSpPr>
          <p:nvPr/>
        </p:nvSpPr>
        <p:spPr bwMode="auto">
          <a:xfrm>
            <a:off x="381000" y="457200"/>
            <a:ext cx="8355013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3200" b="1" dirty="0" smtClean="0">
                <a:solidFill>
                  <a:srgbClr val="333399"/>
                </a:solidFill>
              </a:rPr>
              <a:t>Key </a:t>
            </a:r>
            <a:r>
              <a:rPr lang="en-US" sz="3200" b="1" dirty="0" err="1" smtClean="0">
                <a:solidFill>
                  <a:srgbClr val="333399"/>
                </a:solidFill>
              </a:rPr>
              <a:t>labour</a:t>
            </a:r>
            <a:r>
              <a:rPr lang="en-US" sz="3200" b="1" dirty="0" smtClean="0">
                <a:solidFill>
                  <a:srgbClr val="333399"/>
                </a:solidFill>
              </a:rPr>
              <a:t> market indicators…</a:t>
            </a:r>
            <a:endParaRPr lang="en-US" sz="3200" b="1" dirty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34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457200" y="1268760"/>
            <a:ext cx="8382000" cy="96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US" altLang="zh-CN" sz="2000" b="1" dirty="0" err="1" smtClean="0">
                <a:ea typeface="SimSun" pitchFamily="2" charset="-122"/>
              </a:rPr>
              <a:t>Labour</a:t>
            </a:r>
            <a:r>
              <a:rPr lang="en-US" altLang="zh-CN" sz="2000" b="1" dirty="0" smtClean="0">
                <a:ea typeface="SimSun" pitchFamily="2" charset="-122"/>
              </a:rPr>
              <a:t> force, employment and unemployment</a:t>
            </a:r>
          </a:p>
          <a:p>
            <a:pPr eaLnBrk="1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endParaRPr lang="en-US" altLang="zh-CN" sz="2000" b="1" dirty="0">
              <a:ea typeface="SimSun" pitchFamily="2" charset="-122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381000" y="457200"/>
            <a:ext cx="792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en-US" sz="3200" b="1">
              <a:solidFill>
                <a:srgbClr val="333399"/>
              </a:solidFill>
            </a:endParaRPr>
          </a:p>
        </p:txBody>
      </p:sp>
      <p:sp>
        <p:nvSpPr>
          <p:cNvPr id="11268" name="Line 6"/>
          <p:cNvSpPr>
            <a:spLocks noChangeShapeType="1"/>
          </p:cNvSpPr>
          <p:nvPr/>
        </p:nvSpPr>
        <p:spPr bwMode="auto">
          <a:xfrm>
            <a:off x="457200" y="1143000"/>
            <a:ext cx="784860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11269" name="Picture 4" descr="E-org-V1-Blue-tra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117475"/>
            <a:ext cx="658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Rectangle 3"/>
          <p:cNvSpPr>
            <a:spLocks noChangeArrowheads="1"/>
          </p:cNvSpPr>
          <p:nvPr/>
        </p:nvSpPr>
        <p:spPr bwMode="auto">
          <a:xfrm>
            <a:off x="381000" y="457200"/>
            <a:ext cx="8355013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3200" b="1" dirty="0" smtClean="0">
                <a:solidFill>
                  <a:srgbClr val="333399"/>
                </a:solidFill>
              </a:rPr>
              <a:t>Key </a:t>
            </a:r>
            <a:r>
              <a:rPr lang="en-US" sz="3200" b="1" dirty="0" err="1" smtClean="0">
                <a:solidFill>
                  <a:srgbClr val="333399"/>
                </a:solidFill>
              </a:rPr>
              <a:t>labour</a:t>
            </a:r>
            <a:r>
              <a:rPr lang="en-US" sz="3200" b="1" dirty="0" smtClean="0">
                <a:solidFill>
                  <a:srgbClr val="333399"/>
                </a:solidFill>
              </a:rPr>
              <a:t> market numbers: Example</a:t>
            </a:r>
            <a:endParaRPr lang="en-US" sz="3200" b="1" dirty="0">
              <a:solidFill>
                <a:srgbClr val="333399"/>
              </a:solidFill>
            </a:endParaRPr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75307863"/>
              </p:ext>
            </p:extLst>
          </p:nvPr>
        </p:nvGraphicFramePr>
        <p:xfrm>
          <a:off x="827584" y="1742051"/>
          <a:ext cx="3960440" cy="26230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42900866"/>
              </p:ext>
            </p:extLst>
          </p:nvPr>
        </p:nvGraphicFramePr>
        <p:xfrm>
          <a:off x="4788024" y="1742051"/>
          <a:ext cx="3947988" cy="26230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47320833"/>
              </p:ext>
            </p:extLst>
          </p:nvPr>
        </p:nvGraphicFramePr>
        <p:xfrm>
          <a:off x="827584" y="4365104"/>
          <a:ext cx="3960440" cy="24928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0" name="Char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66486245"/>
              </p:ext>
            </p:extLst>
          </p:nvPr>
        </p:nvGraphicFramePr>
        <p:xfrm>
          <a:off x="4788024" y="4365104"/>
          <a:ext cx="3947988" cy="24928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2" name="Oval 1"/>
          <p:cNvSpPr/>
          <p:nvPr/>
        </p:nvSpPr>
        <p:spPr>
          <a:xfrm>
            <a:off x="457200" y="4221088"/>
            <a:ext cx="4546848" cy="26369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7967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457200" y="1268760"/>
            <a:ext cx="8382000" cy="98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US" altLang="zh-CN" sz="2000" b="1" dirty="0" smtClean="0">
                <a:ea typeface="SimSun" pitchFamily="2" charset="-122"/>
              </a:rPr>
              <a:t>Focusing on Q3 and disaggregating by age groups….</a:t>
            </a:r>
          </a:p>
          <a:p>
            <a:pPr eaLnBrk="1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endParaRPr lang="en-US" altLang="zh-CN" sz="2000" b="1" dirty="0">
              <a:ea typeface="SimSun" pitchFamily="2" charset="-122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381000" y="457200"/>
            <a:ext cx="792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en-US" sz="3200" b="1">
              <a:solidFill>
                <a:srgbClr val="333399"/>
              </a:solidFill>
            </a:endParaRPr>
          </a:p>
        </p:txBody>
      </p:sp>
      <p:sp>
        <p:nvSpPr>
          <p:cNvPr id="11268" name="Line 6"/>
          <p:cNvSpPr>
            <a:spLocks noChangeShapeType="1"/>
          </p:cNvSpPr>
          <p:nvPr/>
        </p:nvSpPr>
        <p:spPr bwMode="auto">
          <a:xfrm>
            <a:off x="457200" y="1143000"/>
            <a:ext cx="784860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11269" name="Picture 4" descr="E-org-V1-Blue-tra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117475"/>
            <a:ext cx="658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Rectangle 3"/>
          <p:cNvSpPr>
            <a:spLocks noChangeArrowheads="1"/>
          </p:cNvSpPr>
          <p:nvPr/>
        </p:nvSpPr>
        <p:spPr bwMode="auto">
          <a:xfrm>
            <a:off x="381000" y="457200"/>
            <a:ext cx="8355013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3200" b="1" dirty="0" smtClean="0">
                <a:solidFill>
                  <a:srgbClr val="333399"/>
                </a:solidFill>
              </a:rPr>
              <a:t>Key </a:t>
            </a:r>
            <a:r>
              <a:rPr lang="en-US" sz="3200" b="1" dirty="0" err="1" smtClean="0">
                <a:solidFill>
                  <a:srgbClr val="333399"/>
                </a:solidFill>
              </a:rPr>
              <a:t>labour</a:t>
            </a:r>
            <a:r>
              <a:rPr lang="en-US" sz="3200" b="1" dirty="0" smtClean="0">
                <a:solidFill>
                  <a:srgbClr val="333399"/>
                </a:solidFill>
              </a:rPr>
              <a:t> market numbers: Example</a:t>
            </a:r>
            <a:endParaRPr lang="en-US" sz="3200" b="1" dirty="0">
              <a:solidFill>
                <a:srgbClr val="333399"/>
              </a:solidFill>
            </a:endParaRPr>
          </a:p>
        </p:txBody>
      </p:sp>
      <p:graphicFrame>
        <p:nvGraphicFramePr>
          <p:cNvPr id="11" name="Chart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68622803"/>
              </p:ext>
            </p:extLst>
          </p:nvPr>
        </p:nvGraphicFramePr>
        <p:xfrm>
          <a:off x="611560" y="1819906"/>
          <a:ext cx="3429000" cy="25451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2" name="Chart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7291657"/>
              </p:ext>
            </p:extLst>
          </p:nvPr>
        </p:nvGraphicFramePr>
        <p:xfrm>
          <a:off x="4725380" y="1761202"/>
          <a:ext cx="3429000" cy="26039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3" name="Chart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23083641"/>
              </p:ext>
            </p:extLst>
          </p:nvPr>
        </p:nvGraphicFramePr>
        <p:xfrm>
          <a:off x="611560" y="4365104"/>
          <a:ext cx="3429000" cy="24928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4" name="Chart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81489437"/>
              </p:ext>
            </p:extLst>
          </p:nvPr>
        </p:nvGraphicFramePr>
        <p:xfrm>
          <a:off x="4725380" y="4365103"/>
          <a:ext cx="3429000" cy="24341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1252962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438472" y="1124744"/>
            <a:ext cx="8382000" cy="5816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US" altLang="zh-CN" sz="2000" b="1" dirty="0" err="1" smtClean="0">
                <a:ea typeface="SimSun" pitchFamily="2" charset="-122"/>
              </a:rPr>
              <a:t>Labour</a:t>
            </a:r>
            <a:r>
              <a:rPr lang="en-US" altLang="zh-CN" sz="2000" b="1" dirty="0" smtClean="0">
                <a:ea typeface="SimSun" pitchFamily="2" charset="-122"/>
              </a:rPr>
              <a:t> force and employment had been increasing, but they gradually decline since 2012.</a:t>
            </a:r>
          </a:p>
          <a:p>
            <a:pPr eaLnBrk="1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endParaRPr lang="en-US" altLang="zh-CN" sz="2000" b="1" dirty="0" smtClean="0">
              <a:ea typeface="SimSun" pitchFamily="2" charset="-122"/>
            </a:endParaRPr>
          </a:p>
          <a:p>
            <a:pPr eaLnBrk="1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US" altLang="zh-CN" sz="2000" b="1" dirty="0" smtClean="0">
                <a:ea typeface="SimSun" pitchFamily="2" charset="-122"/>
              </a:rPr>
              <a:t>Much of the recent decline in the </a:t>
            </a:r>
            <a:r>
              <a:rPr lang="en-US" altLang="zh-CN" sz="2000" b="1" dirty="0" err="1" smtClean="0">
                <a:ea typeface="SimSun" pitchFamily="2" charset="-122"/>
              </a:rPr>
              <a:t>labour</a:t>
            </a:r>
            <a:r>
              <a:rPr lang="en-US" altLang="zh-CN" sz="2000" b="1" dirty="0" smtClean="0">
                <a:ea typeface="SimSun" pitchFamily="2" charset="-122"/>
              </a:rPr>
              <a:t> force and employment is driven by the situation of younger cohorts (particularly 15-24 year olds), while the number remained fairly steady for the middle-age group of 35-44, and increasing for the upper middle-age group of 45-54. </a:t>
            </a:r>
          </a:p>
          <a:p>
            <a:pPr eaLnBrk="1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endParaRPr lang="en-US" altLang="zh-CN" sz="2000" b="1" dirty="0">
              <a:ea typeface="SimSun" pitchFamily="2" charset="-122"/>
            </a:endParaRPr>
          </a:p>
          <a:p>
            <a:pPr eaLnBrk="1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US" altLang="zh-CN" sz="2000" b="1" dirty="0" smtClean="0">
                <a:ea typeface="SimSun" pitchFamily="2" charset="-122"/>
              </a:rPr>
              <a:t>Disaggregating the numbers first by different population groups start to give hint on the movements in the aggregate numbers.</a:t>
            </a:r>
          </a:p>
          <a:p>
            <a:pPr eaLnBrk="1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endParaRPr lang="en-US" altLang="zh-CN" sz="2000" b="1" dirty="0">
              <a:ea typeface="SimSun" pitchFamily="2" charset="-122"/>
            </a:endParaRPr>
          </a:p>
          <a:p>
            <a:pPr eaLnBrk="1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US" altLang="zh-CN" sz="2000" b="1" dirty="0" smtClean="0">
                <a:ea typeface="SimSun" pitchFamily="2" charset="-122"/>
              </a:rPr>
              <a:t>But should the observed trend be a concern for the policymakers, workers, employers?</a:t>
            </a: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381000" y="457200"/>
            <a:ext cx="792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en-US" sz="3200" b="1">
              <a:solidFill>
                <a:srgbClr val="333399"/>
              </a:solidFill>
            </a:endParaRPr>
          </a:p>
        </p:txBody>
      </p:sp>
      <p:sp>
        <p:nvSpPr>
          <p:cNvPr id="11268" name="Line 6"/>
          <p:cNvSpPr>
            <a:spLocks noChangeShapeType="1"/>
          </p:cNvSpPr>
          <p:nvPr/>
        </p:nvSpPr>
        <p:spPr bwMode="auto">
          <a:xfrm>
            <a:off x="457200" y="1143000"/>
            <a:ext cx="784860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11269" name="Picture 4" descr="E-org-V1-Blue-tra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117475"/>
            <a:ext cx="658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Rectangle 3"/>
          <p:cNvSpPr>
            <a:spLocks noChangeArrowheads="1"/>
          </p:cNvSpPr>
          <p:nvPr/>
        </p:nvSpPr>
        <p:spPr bwMode="auto">
          <a:xfrm>
            <a:off x="381000" y="457200"/>
            <a:ext cx="8355013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3200" b="1" dirty="0" smtClean="0">
                <a:solidFill>
                  <a:srgbClr val="333399"/>
                </a:solidFill>
              </a:rPr>
              <a:t>Key </a:t>
            </a:r>
            <a:r>
              <a:rPr lang="en-US" sz="3200" b="1" dirty="0" err="1" smtClean="0">
                <a:solidFill>
                  <a:srgbClr val="333399"/>
                </a:solidFill>
              </a:rPr>
              <a:t>labour</a:t>
            </a:r>
            <a:r>
              <a:rPr lang="en-US" sz="3200" b="1" dirty="0" smtClean="0">
                <a:solidFill>
                  <a:srgbClr val="333399"/>
                </a:solidFill>
              </a:rPr>
              <a:t> market numbers: Example</a:t>
            </a:r>
            <a:endParaRPr lang="en-US" sz="3200" b="1" dirty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1246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457200" y="1196752"/>
            <a:ext cx="8382000" cy="96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US" altLang="zh-CN" sz="2000" b="1" dirty="0" smtClean="0">
                <a:ea typeface="SimSun" pitchFamily="2" charset="-122"/>
              </a:rPr>
              <a:t>Employment-to-population ratio and unemployment rate</a:t>
            </a:r>
          </a:p>
          <a:p>
            <a:pPr eaLnBrk="1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endParaRPr lang="en-US" altLang="zh-CN" sz="2000" b="1" dirty="0">
              <a:ea typeface="SimSun" pitchFamily="2" charset="-122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381000" y="457200"/>
            <a:ext cx="792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en-US" sz="3200" b="1">
              <a:solidFill>
                <a:srgbClr val="333399"/>
              </a:solidFill>
            </a:endParaRPr>
          </a:p>
        </p:txBody>
      </p:sp>
      <p:sp>
        <p:nvSpPr>
          <p:cNvPr id="11268" name="Line 6"/>
          <p:cNvSpPr>
            <a:spLocks noChangeShapeType="1"/>
          </p:cNvSpPr>
          <p:nvPr/>
        </p:nvSpPr>
        <p:spPr bwMode="auto">
          <a:xfrm>
            <a:off x="457200" y="1143000"/>
            <a:ext cx="784860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11269" name="Picture 4" descr="E-org-V1-Blue-tra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117475"/>
            <a:ext cx="658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Rectangle 3"/>
          <p:cNvSpPr>
            <a:spLocks noChangeArrowheads="1"/>
          </p:cNvSpPr>
          <p:nvPr/>
        </p:nvSpPr>
        <p:spPr bwMode="auto">
          <a:xfrm>
            <a:off x="381000" y="457200"/>
            <a:ext cx="8355013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3200" b="1" dirty="0" smtClean="0">
                <a:solidFill>
                  <a:srgbClr val="333399"/>
                </a:solidFill>
              </a:rPr>
              <a:t>Key </a:t>
            </a:r>
            <a:r>
              <a:rPr lang="en-US" sz="3200" b="1" dirty="0" err="1" smtClean="0">
                <a:solidFill>
                  <a:srgbClr val="333399"/>
                </a:solidFill>
              </a:rPr>
              <a:t>labour</a:t>
            </a:r>
            <a:r>
              <a:rPr lang="en-US" sz="3200" b="1" dirty="0" smtClean="0">
                <a:solidFill>
                  <a:srgbClr val="333399"/>
                </a:solidFill>
              </a:rPr>
              <a:t> market indicators: Example</a:t>
            </a:r>
            <a:endParaRPr lang="en-US" sz="3200" b="1" dirty="0">
              <a:solidFill>
                <a:srgbClr val="333399"/>
              </a:solidFill>
            </a:endParaRPr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83807939"/>
              </p:ext>
            </p:extLst>
          </p:nvPr>
        </p:nvGraphicFramePr>
        <p:xfrm>
          <a:off x="457200" y="1556792"/>
          <a:ext cx="4186808" cy="2376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78001367"/>
              </p:ext>
            </p:extLst>
          </p:nvPr>
        </p:nvGraphicFramePr>
        <p:xfrm>
          <a:off x="4765143" y="1556792"/>
          <a:ext cx="4301069" cy="2376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54247024"/>
              </p:ext>
            </p:extLst>
          </p:nvPr>
        </p:nvGraphicFramePr>
        <p:xfrm>
          <a:off x="457200" y="4194448"/>
          <a:ext cx="4186808" cy="26723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0" name="Char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99536999"/>
              </p:ext>
            </p:extLst>
          </p:nvPr>
        </p:nvGraphicFramePr>
        <p:xfrm>
          <a:off x="4765142" y="4194448"/>
          <a:ext cx="4301069" cy="27058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464259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457200" y="1196752"/>
            <a:ext cx="8382000" cy="98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US" altLang="zh-CN" sz="2000" b="1" dirty="0" smtClean="0">
                <a:ea typeface="SimSun" pitchFamily="2" charset="-122"/>
              </a:rPr>
              <a:t>Employment-to-population ratio and unemployment rate, by age groups</a:t>
            </a:r>
          </a:p>
          <a:p>
            <a:pPr eaLnBrk="1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endParaRPr lang="en-US" altLang="zh-CN" sz="2000" b="1" dirty="0">
              <a:ea typeface="SimSun" pitchFamily="2" charset="-122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381000" y="457200"/>
            <a:ext cx="792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en-US" sz="3200" b="1">
              <a:solidFill>
                <a:srgbClr val="333399"/>
              </a:solidFill>
            </a:endParaRPr>
          </a:p>
        </p:txBody>
      </p:sp>
      <p:sp>
        <p:nvSpPr>
          <p:cNvPr id="11268" name="Line 6"/>
          <p:cNvSpPr>
            <a:spLocks noChangeShapeType="1"/>
          </p:cNvSpPr>
          <p:nvPr/>
        </p:nvSpPr>
        <p:spPr bwMode="auto">
          <a:xfrm>
            <a:off x="457200" y="1143000"/>
            <a:ext cx="784860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11269" name="Picture 4" descr="E-org-V1-Blue-tra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117475"/>
            <a:ext cx="658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Rectangle 3"/>
          <p:cNvSpPr>
            <a:spLocks noChangeArrowheads="1"/>
          </p:cNvSpPr>
          <p:nvPr/>
        </p:nvSpPr>
        <p:spPr bwMode="auto">
          <a:xfrm>
            <a:off x="381000" y="457200"/>
            <a:ext cx="8355013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3200" b="1" dirty="0" smtClean="0">
                <a:solidFill>
                  <a:srgbClr val="333399"/>
                </a:solidFill>
              </a:rPr>
              <a:t>Key </a:t>
            </a:r>
            <a:r>
              <a:rPr lang="en-US" sz="3200" b="1" dirty="0" err="1" smtClean="0">
                <a:solidFill>
                  <a:srgbClr val="333399"/>
                </a:solidFill>
              </a:rPr>
              <a:t>labour</a:t>
            </a:r>
            <a:r>
              <a:rPr lang="en-US" sz="3200" b="1" dirty="0" smtClean="0">
                <a:solidFill>
                  <a:srgbClr val="333399"/>
                </a:solidFill>
              </a:rPr>
              <a:t> market indicators: Example</a:t>
            </a:r>
            <a:endParaRPr lang="en-US" sz="3200" b="1" dirty="0">
              <a:solidFill>
                <a:srgbClr val="333399"/>
              </a:solidFill>
            </a:endParaRPr>
          </a:p>
        </p:txBody>
      </p:sp>
      <p:graphicFrame>
        <p:nvGraphicFramePr>
          <p:cNvPr id="11" name="Chart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36581827"/>
              </p:ext>
            </p:extLst>
          </p:nvPr>
        </p:nvGraphicFramePr>
        <p:xfrm>
          <a:off x="457200" y="1556792"/>
          <a:ext cx="4080930" cy="2376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2" name="Chart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18165946"/>
              </p:ext>
            </p:extLst>
          </p:nvPr>
        </p:nvGraphicFramePr>
        <p:xfrm>
          <a:off x="4765141" y="1561776"/>
          <a:ext cx="4301069" cy="2371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3" name="Chart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49675234"/>
              </p:ext>
            </p:extLst>
          </p:nvPr>
        </p:nvGraphicFramePr>
        <p:xfrm>
          <a:off x="457200" y="4152164"/>
          <a:ext cx="4080930" cy="27058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4" name="Chart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6708935"/>
              </p:ext>
            </p:extLst>
          </p:nvPr>
        </p:nvGraphicFramePr>
        <p:xfrm>
          <a:off x="4765140" y="4152164"/>
          <a:ext cx="4301069" cy="27058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817465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438472" y="1340768"/>
            <a:ext cx="8382000" cy="5293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US" altLang="zh-CN" sz="2000" b="1" dirty="0" smtClean="0">
                <a:ea typeface="SimSun" pitchFamily="2" charset="-122"/>
              </a:rPr>
              <a:t>The general trend in the numbers (</a:t>
            </a:r>
            <a:r>
              <a:rPr lang="en-US" altLang="zh-CN" sz="2000" b="1" dirty="0" err="1" smtClean="0">
                <a:ea typeface="SimSun" pitchFamily="2" charset="-122"/>
              </a:rPr>
              <a:t>labour</a:t>
            </a:r>
            <a:r>
              <a:rPr lang="en-US" altLang="zh-CN" sz="2000" b="1" dirty="0" smtClean="0">
                <a:ea typeface="SimSun" pitchFamily="2" charset="-122"/>
              </a:rPr>
              <a:t> force, employment, unemployment) is confirmed by movement in the EPR (general increase, followed by a slight decline) and UER (decline followed by a slight increase).</a:t>
            </a:r>
          </a:p>
          <a:p>
            <a:pPr eaLnBrk="1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US" altLang="zh-CN" sz="2000" b="1" dirty="0" smtClean="0">
                <a:ea typeface="SimSun" pitchFamily="2" charset="-122"/>
              </a:rPr>
              <a:t>The trend in numbers is mainly driven by demographics and changes in the cohort size – except for 15-24.</a:t>
            </a:r>
          </a:p>
          <a:p>
            <a:pPr eaLnBrk="1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US" altLang="zh-CN" sz="2000" b="1" dirty="0" smtClean="0">
                <a:ea typeface="SimSun" pitchFamily="2" charset="-122"/>
              </a:rPr>
              <a:t>For young people, the rise in number of unemployed in recent years is also marked by a rise in unemployment rate – insufficient number of jobs for those who want/need a job.</a:t>
            </a:r>
          </a:p>
          <a:p>
            <a:pPr eaLnBrk="1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US" altLang="zh-CN" sz="2000" b="1" dirty="0" smtClean="0">
                <a:ea typeface="SimSun" pitchFamily="2" charset="-122"/>
              </a:rPr>
              <a:t>Indicators ‘normalize’ the numbers in relation to the denominator chosen</a:t>
            </a:r>
          </a:p>
          <a:p>
            <a:pPr marL="800100" lvl="1" indent="-342900" eaLnBrk="1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en-US" altLang="zh-CN" sz="2000" dirty="0" smtClean="0">
                <a:ea typeface="SimSun" pitchFamily="2" charset="-122"/>
              </a:rPr>
              <a:t>For LFPR/EPR –the population movement</a:t>
            </a:r>
          </a:p>
          <a:p>
            <a:pPr marL="800100" lvl="1" indent="-342900" eaLnBrk="1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en-US" altLang="zh-CN" sz="2000" dirty="0" smtClean="0">
                <a:ea typeface="SimSun" pitchFamily="2" charset="-122"/>
              </a:rPr>
              <a:t>For UER – the size of the </a:t>
            </a:r>
            <a:r>
              <a:rPr lang="en-US" altLang="zh-CN" sz="2000" dirty="0" err="1" smtClean="0">
                <a:ea typeface="SimSun" pitchFamily="2" charset="-122"/>
              </a:rPr>
              <a:t>labour</a:t>
            </a:r>
            <a:r>
              <a:rPr lang="en-US" altLang="zh-CN" sz="2000" dirty="0" smtClean="0">
                <a:ea typeface="SimSun" pitchFamily="2" charset="-122"/>
              </a:rPr>
              <a:t> force</a:t>
            </a:r>
            <a:endParaRPr lang="en-US" altLang="zh-CN" sz="2000" dirty="0">
              <a:ea typeface="SimSun" pitchFamily="2" charset="-122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381000" y="457200"/>
            <a:ext cx="792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en-US" sz="3200" b="1">
              <a:solidFill>
                <a:srgbClr val="333399"/>
              </a:solidFill>
            </a:endParaRPr>
          </a:p>
        </p:txBody>
      </p:sp>
      <p:sp>
        <p:nvSpPr>
          <p:cNvPr id="11268" name="Line 6"/>
          <p:cNvSpPr>
            <a:spLocks noChangeShapeType="1"/>
          </p:cNvSpPr>
          <p:nvPr/>
        </p:nvSpPr>
        <p:spPr bwMode="auto">
          <a:xfrm>
            <a:off x="457200" y="1143000"/>
            <a:ext cx="784860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11269" name="Picture 4" descr="E-org-V1-Blue-tra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117475"/>
            <a:ext cx="658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Rectangle 3"/>
          <p:cNvSpPr>
            <a:spLocks noChangeArrowheads="1"/>
          </p:cNvSpPr>
          <p:nvPr/>
        </p:nvSpPr>
        <p:spPr bwMode="auto">
          <a:xfrm>
            <a:off x="381000" y="457200"/>
            <a:ext cx="8355013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3200" b="1" dirty="0" smtClean="0">
                <a:solidFill>
                  <a:srgbClr val="333399"/>
                </a:solidFill>
              </a:rPr>
              <a:t>Key </a:t>
            </a:r>
            <a:r>
              <a:rPr lang="en-US" sz="3200" b="1" dirty="0" err="1" smtClean="0">
                <a:solidFill>
                  <a:srgbClr val="333399"/>
                </a:solidFill>
              </a:rPr>
              <a:t>labour</a:t>
            </a:r>
            <a:r>
              <a:rPr lang="en-US" sz="3200" b="1" dirty="0" smtClean="0">
                <a:solidFill>
                  <a:srgbClr val="333399"/>
                </a:solidFill>
              </a:rPr>
              <a:t> market indicators: Example</a:t>
            </a:r>
            <a:endParaRPr lang="en-US" sz="3200" b="1" dirty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1568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457200" y="1233488"/>
            <a:ext cx="8382000" cy="5207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US" altLang="zh-CN" sz="2000" b="1" dirty="0" smtClean="0">
                <a:ea typeface="SimSun" pitchFamily="2" charset="-122"/>
              </a:rPr>
              <a:t>Based on short reference </a:t>
            </a:r>
            <a:r>
              <a:rPr lang="en-US" altLang="zh-CN" sz="2000" b="1" dirty="0">
                <a:ea typeface="SimSun" pitchFamily="2" charset="-122"/>
              </a:rPr>
              <a:t>period </a:t>
            </a:r>
            <a:r>
              <a:rPr lang="en-US" altLang="zh-CN" sz="2000" b="1" dirty="0" smtClean="0">
                <a:ea typeface="SimSun" pitchFamily="2" charset="-122"/>
              </a:rPr>
              <a:t>(usually past </a:t>
            </a:r>
            <a:r>
              <a:rPr lang="en-US" altLang="zh-CN" sz="2000" b="1" dirty="0">
                <a:ea typeface="SimSun" pitchFamily="2" charset="-122"/>
              </a:rPr>
              <a:t>7 days</a:t>
            </a:r>
            <a:r>
              <a:rPr lang="en-US" altLang="zh-CN" sz="2000" b="1" dirty="0" smtClean="0">
                <a:ea typeface="SimSun" pitchFamily="2" charset="-122"/>
              </a:rPr>
              <a:t>)</a:t>
            </a:r>
          </a:p>
          <a:p>
            <a:pPr eaLnBrk="1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US" altLang="zh-CN" sz="2000" b="1" dirty="0" smtClean="0">
                <a:ea typeface="SimSun" pitchFamily="2" charset="-122"/>
              </a:rPr>
              <a:t>Above working age (usually 15+)</a:t>
            </a:r>
          </a:p>
          <a:p>
            <a:pPr eaLnBrk="1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US" altLang="zh-CN" sz="2000" b="1" dirty="0">
                <a:ea typeface="SimSun" pitchFamily="2" charset="-122"/>
              </a:rPr>
              <a:t>Defining features</a:t>
            </a:r>
          </a:p>
          <a:p>
            <a:pPr marL="800100" lvl="1" indent="-342900" eaLnBrk="1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en-GB" altLang="zh-CN" sz="2000" b="1" dirty="0" smtClean="0">
                <a:solidFill>
                  <a:srgbClr val="990033"/>
                </a:solidFill>
                <a:ea typeface="SimSun" pitchFamily="2" charset="-122"/>
              </a:rPr>
              <a:t>Work</a:t>
            </a:r>
            <a:r>
              <a:rPr lang="en-GB" altLang="zh-CN" sz="2000" b="1" dirty="0" smtClean="0">
                <a:ea typeface="SimSun" pitchFamily="2" charset="-122"/>
              </a:rPr>
              <a:t>: </a:t>
            </a:r>
            <a:r>
              <a:rPr lang="en-GB" altLang="zh-CN" sz="2000" b="1" dirty="0">
                <a:ea typeface="SimSun" pitchFamily="2" charset="-122"/>
              </a:rPr>
              <a:t>any activity performed </a:t>
            </a:r>
            <a:r>
              <a:rPr lang="en-GB" altLang="zh-CN" sz="2000" b="1" dirty="0" smtClean="0">
                <a:ea typeface="SimSun" pitchFamily="2" charset="-122"/>
              </a:rPr>
              <a:t>to </a:t>
            </a:r>
            <a:r>
              <a:rPr lang="en-GB" altLang="zh-CN" sz="2000" b="1" dirty="0">
                <a:ea typeface="SimSun" pitchFamily="2" charset="-122"/>
              </a:rPr>
              <a:t>produce goods or </a:t>
            </a:r>
            <a:r>
              <a:rPr lang="en-GB" altLang="zh-CN" sz="2000" b="1" dirty="0" smtClean="0">
                <a:ea typeface="SimSun" pitchFamily="2" charset="-122"/>
              </a:rPr>
              <a:t>provide </a:t>
            </a:r>
            <a:r>
              <a:rPr lang="en-GB" altLang="zh-CN" sz="2000" b="1" dirty="0">
                <a:ea typeface="SimSun" pitchFamily="2" charset="-122"/>
              </a:rPr>
              <a:t>services for use by others or for own use</a:t>
            </a:r>
          </a:p>
          <a:p>
            <a:pPr marL="800100" lvl="1" indent="-342900" eaLnBrk="1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en-GB" altLang="zh-CN" sz="2000" b="1" dirty="0" smtClean="0">
                <a:solidFill>
                  <a:srgbClr val="990033"/>
                </a:solidFill>
                <a:ea typeface="SimSun" pitchFamily="2" charset="-122"/>
              </a:rPr>
              <a:t>Paid </a:t>
            </a:r>
            <a:r>
              <a:rPr lang="en-GB" altLang="zh-CN" sz="2000" b="1" dirty="0">
                <a:solidFill>
                  <a:srgbClr val="990033"/>
                </a:solidFill>
                <a:ea typeface="SimSun" pitchFamily="2" charset="-122"/>
              </a:rPr>
              <a:t>employment</a:t>
            </a:r>
            <a:r>
              <a:rPr lang="en-GB" altLang="zh-CN" sz="2000" b="1" dirty="0">
                <a:ea typeface="SimSun" pitchFamily="2" charset="-122"/>
              </a:rPr>
              <a:t>: </a:t>
            </a:r>
            <a:r>
              <a:rPr lang="en-GB" altLang="zh-CN" sz="2000" b="1" dirty="0" smtClean="0">
                <a:ea typeface="SimSun" pitchFamily="2" charset="-122"/>
              </a:rPr>
              <a:t>performed </a:t>
            </a:r>
            <a:r>
              <a:rPr lang="en-GB" altLang="zh-CN" sz="2000" b="1" dirty="0">
                <a:ea typeface="SimSun" pitchFamily="2" charset="-122"/>
              </a:rPr>
              <a:t>some work for wage or salary in cash or in </a:t>
            </a:r>
            <a:r>
              <a:rPr lang="en-GB" altLang="zh-CN" sz="2000" b="1" dirty="0" smtClean="0">
                <a:ea typeface="SimSun" pitchFamily="2" charset="-122"/>
              </a:rPr>
              <a:t>kind, or </a:t>
            </a:r>
          </a:p>
          <a:p>
            <a:pPr marL="800100" lvl="1" indent="-342900" eaLnBrk="1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en-GB" altLang="zh-CN" sz="2000" b="1" dirty="0" smtClean="0">
                <a:solidFill>
                  <a:srgbClr val="990033"/>
                </a:solidFill>
                <a:ea typeface="SimSun" pitchFamily="2" charset="-122"/>
              </a:rPr>
              <a:t>Self-employed</a:t>
            </a:r>
            <a:r>
              <a:rPr lang="en-GB" altLang="zh-CN" sz="2000" b="1" dirty="0" smtClean="0">
                <a:ea typeface="SimSun" pitchFamily="2" charset="-122"/>
              </a:rPr>
              <a:t>: performed some work for profit or family gain, in cash or in kind, or with an enterprise</a:t>
            </a:r>
          </a:p>
          <a:p>
            <a:pPr marL="800100" lvl="1" indent="-342900" eaLnBrk="1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en-GB" altLang="zh-CN" sz="2000" b="1" dirty="0" smtClean="0">
                <a:ea typeface="SimSun" pitchFamily="2" charset="-122"/>
              </a:rPr>
              <a:t>Can </a:t>
            </a:r>
            <a:r>
              <a:rPr lang="en-GB" altLang="zh-CN" sz="2000" b="1" dirty="0">
                <a:ea typeface="SimSun" pitchFamily="2" charset="-122"/>
              </a:rPr>
              <a:t>be </a:t>
            </a:r>
            <a:r>
              <a:rPr lang="en-GB" altLang="zh-CN" sz="2000" b="1" dirty="0">
                <a:solidFill>
                  <a:srgbClr val="990033"/>
                </a:solidFill>
                <a:ea typeface="SimSun" pitchFamily="2" charset="-122"/>
              </a:rPr>
              <a:t>temporarily </a:t>
            </a:r>
            <a:r>
              <a:rPr lang="en-GB" altLang="zh-CN" sz="2000" b="1" dirty="0" smtClean="0">
                <a:solidFill>
                  <a:srgbClr val="990033"/>
                </a:solidFill>
                <a:ea typeface="SimSun" pitchFamily="2" charset="-122"/>
              </a:rPr>
              <a:t>absent</a:t>
            </a:r>
            <a:r>
              <a:rPr lang="en-GB" altLang="zh-CN" sz="2000" b="1" dirty="0" smtClean="0">
                <a:ea typeface="SimSun" pitchFamily="2" charset="-122"/>
              </a:rPr>
              <a:t>, </a:t>
            </a:r>
            <a:r>
              <a:rPr lang="en-GB" altLang="zh-CN" sz="2000" b="1" dirty="0">
                <a:ea typeface="SimSun" pitchFamily="2" charset="-122"/>
              </a:rPr>
              <a:t>but </a:t>
            </a:r>
            <a:r>
              <a:rPr lang="en-GB" altLang="zh-CN" sz="2000" b="1" dirty="0" smtClean="0">
                <a:ea typeface="SimSun" pitchFamily="2" charset="-122"/>
              </a:rPr>
              <a:t>with formal </a:t>
            </a:r>
            <a:r>
              <a:rPr lang="en-GB" altLang="zh-CN" sz="2000" b="1" dirty="0">
                <a:ea typeface="SimSun" pitchFamily="2" charset="-122"/>
              </a:rPr>
              <a:t>attachment to </a:t>
            </a:r>
            <a:r>
              <a:rPr lang="en-GB" altLang="zh-CN" sz="2000" b="1" dirty="0" smtClean="0">
                <a:ea typeface="SimSun" pitchFamily="2" charset="-122"/>
              </a:rPr>
              <a:t>job</a:t>
            </a:r>
            <a:endParaRPr lang="en-GB" altLang="zh-CN" sz="2000" b="1" dirty="0">
              <a:ea typeface="SimSun" pitchFamily="2" charset="-122"/>
            </a:endParaRPr>
          </a:p>
          <a:p>
            <a:pPr marL="800100" lvl="1" indent="-342900" eaLnBrk="1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en-US" altLang="zh-CN" sz="2000" b="1" dirty="0">
                <a:ea typeface="SimSun" pitchFamily="2" charset="-122"/>
              </a:rPr>
              <a:t>Minimum </a:t>
            </a:r>
            <a:r>
              <a:rPr lang="en-US" altLang="zh-CN" sz="2000" b="1" dirty="0" smtClean="0">
                <a:ea typeface="SimSun" pitchFamily="2" charset="-122"/>
              </a:rPr>
              <a:t>criteria of </a:t>
            </a:r>
            <a:r>
              <a:rPr lang="en-US" altLang="zh-CN" sz="2000" b="1" dirty="0">
                <a:solidFill>
                  <a:srgbClr val="990033"/>
                </a:solidFill>
                <a:ea typeface="SimSun" pitchFamily="2" charset="-122"/>
              </a:rPr>
              <a:t>1 hour </a:t>
            </a:r>
            <a:r>
              <a:rPr lang="en-US" altLang="zh-CN" sz="2000" b="1" dirty="0">
                <a:ea typeface="SimSun" pitchFamily="2" charset="-122"/>
              </a:rPr>
              <a:t>of </a:t>
            </a:r>
            <a:r>
              <a:rPr lang="en-US" altLang="zh-CN" sz="2000" b="1" dirty="0" smtClean="0">
                <a:ea typeface="SimSun" pitchFamily="2" charset="-122"/>
              </a:rPr>
              <a:t>work</a:t>
            </a: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381000" y="457200"/>
            <a:ext cx="792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en-US" sz="3200" b="1">
              <a:solidFill>
                <a:srgbClr val="333399"/>
              </a:solidFill>
            </a:endParaRPr>
          </a:p>
        </p:txBody>
      </p:sp>
      <p:sp>
        <p:nvSpPr>
          <p:cNvPr id="11268" name="Line 6"/>
          <p:cNvSpPr>
            <a:spLocks noChangeShapeType="1"/>
          </p:cNvSpPr>
          <p:nvPr/>
        </p:nvSpPr>
        <p:spPr bwMode="auto">
          <a:xfrm>
            <a:off x="457200" y="1143000"/>
            <a:ext cx="784860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11269" name="Picture 4" descr="E-org-V1-Blue-tra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117475"/>
            <a:ext cx="658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Rectangle 3"/>
          <p:cNvSpPr>
            <a:spLocks noChangeArrowheads="1"/>
          </p:cNvSpPr>
          <p:nvPr/>
        </p:nvSpPr>
        <p:spPr bwMode="auto">
          <a:xfrm>
            <a:off x="381000" y="457200"/>
            <a:ext cx="8355013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3200" b="1" dirty="0" smtClean="0">
                <a:solidFill>
                  <a:srgbClr val="333399"/>
                </a:solidFill>
              </a:rPr>
              <a:t>What determines if someone is </a:t>
            </a:r>
            <a:r>
              <a:rPr lang="en-US" sz="3200" b="1" dirty="0" smtClean="0">
                <a:solidFill>
                  <a:srgbClr val="990033"/>
                </a:solidFill>
              </a:rPr>
              <a:t>employed</a:t>
            </a:r>
            <a:r>
              <a:rPr lang="en-US" sz="3200" b="1" dirty="0" smtClean="0">
                <a:solidFill>
                  <a:srgbClr val="333399"/>
                </a:solidFill>
              </a:rPr>
              <a:t>?</a:t>
            </a:r>
            <a:endParaRPr lang="en-US" sz="3200" b="1" dirty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656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457200" y="1233488"/>
            <a:ext cx="8382000" cy="3447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US" altLang="zh-CN" sz="2000" b="1" dirty="0" smtClean="0">
                <a:ea typeface="SimSun" pitchFamily="2" charset="-122"/>
              </a:rPr>
              <a:t>Based on short reference </a:t>
            </a:r>
            <a:r>
              <a:rPr lang="en-US" altLang="zh-CN" sz="2000" b="1" dirty="0">
                <a:ea typeface="SimSun" pitchFamily="2" charset="-122"/>
              </a:rPr>
              <a:t>period </a:t>
            </a:r>
            <a:r>
              <a:rPr lang="en-US" altLang="zh-CN" sz="2000" b="1" dirty="0" smtClean="0">
                <a:ea typeface="SimSun" pitchFamily="2" charset="-122"/>
              </a:rPr>
              <a:t>(usually past </a:t>
            </a:r>
            <a:r>
              <a:rPr lang="en-US" altLang="zh-CN" sz="2000" b="1" dirty="0">
                <a:ea typeface="SimSun" pitchFamily="2" charset="-122"/>
              </a:rPr>
              <a:t>7 days</a:t>
            </a:r>
            <a:r>
              <a:rPr lang="en-US" altLang="zh-CN" sz="2000" b="1" dirty="0" smtClean="0">
                <a:ea typeface="SimSun" pitchFamily="2" charset="-122"/>
              </a:rPr>
              <a:t>)</a:t>
            </a:r>
          </a:p>
          <a:p>
            <a:pPr eaLnBrk="1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US" altLang="zh-CN" sz="2000" b="1" dirty="0">
                <a:ea typeface="SimSun" pitchFamily="2" charset="-122"/>
              </a:rPr>
              <a:t>Above working age (usually 15+)</a:t>
            </a:r>
          </a:p>
          <a:p>
            <a:pPr eaLnBrk="1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US" altLang="zh-CN" sz="2000" b="1" dirty="0" smtClean="0">
                <a:ea typeface="SimSun" pitchFamily="2" charset="-122"/>
              </a:rPr>
              <a:t>Defining </a:t>
            </a:r>
            <a:r>
              <a:rPr lang="en-US" altLang="zh-CN" sz="2000" b="1" dirty="0">
                <a:ea typeface="SimSun" pitchFamily="2" charset="-122"/>
              </a:rPr>
              <a:t>features</a:t>
            </a:r>
          </a:p>
          <a:p>
            <a:pPr marL="800100" lvl="1" indent="-342900" eaLnBrk="1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en-GB" altLang="zh-CN" sz="2000" b="1" dirty="0" smtClean="0">
                <a:solidFill>
                  <a:srgbClr val="990033"/>
                </a:solidFill>
                <a:ea typeface="SimSun" pitchFamily="2" charset="-122"/>
              </a:rPr>
              <a:t>Without</a:t>
            </a:r>
            <a:r>
              <a:rPr lang="en-GB" altLang="zh-CN" sz="2000" b="1" dirty="0" smtClean="0">
                <a:solidFill>
                  <a:srgbClr val="C00000"/>
                </a:solidFill>
                <a:ea typeface="SimSun" pitchFamily="2" charset="-122"/>
              </a:rPr>
              <a:t> </a:t>
            </a:r>
            <a:r>
              <a:rPr lang="en-GB" altLang="zh-CN" sz="2000" b="1" dirty="0" smtClean="0">
                <a:ea typeface="SimSun" pitchFamily="2" charset="-122"/>
              </a:rPr>
              <a:t>work</a:t>
            </a:r>
          </a:p>
          <a:p>
            <a:pPr marL="800100" lvl="1" indent="-342900" eaLnBrk="1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en-GB" altLang="zh-CN" sz="2000" b="1" dirty="0" smtClean="0">
                <a:solidFill>
                  <a:srgbClr val="990033"/>
                </a:solidFill>
                <a:ea typeface="SimSun" pitchFamily="2" charset="-122"/>
              </a:rPr>
              <a:t>Available</a:t>
            </a:r>
            <a:r>
              <a:rPr lang="en-GB" altLang="zh-CN" sz="2000" b="1" dirty="0" smtClean="0">
                <a:solidFill>
                  <a:srgbClr val="C00000"/>
                </a:solidFill>
                <a:ea typeface="SimSun" pitchFamily="2" charset="-122"/>
              </a:rPr>
              <a:t> </a:t>
            </a:r>
            <a:r>
              <a:rPr lang="en-GB" altLang="zh-CN" sz="2000" b="1" dirty="0" smtClean="0">
                <a:ea typeface="SimSun" pitchFamily="2" charset="-122"/>
              </a:rPr>
              <a:t>for paid employment or self-employment</a:t>
            </a:r>
          </a:p>
          <a:p>
            <a:pPr marL="800100" lvl="1" indent="-342900" eaLnBrk="1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en-GB" altLang="zh-CN" sz="2000" b="1" dirty="0" smtClean="0">
                <a:solidFill>
                  <a:srgbClr val="990033"/>
                </a:solidFill>
                <a:ea typeface="SimSun" pitchFamily="2" charset="-122"/>
              </a:rPr>
              <a:t>Seeking</a:t>
            </a:r>
            <a:r>
              <a:rPr lang="en-GB" altLang="zh-CN" sz="2000" b="1" dirty="0" smtClean="0">
                <a:ea typeface="SimSun" pitchFamily="2" charset="-122"/>
              </a:rPr>
              <a:t> work (registration at job fair, application to employer, sought family assistance, took measures to set up business)</a:t>
            </a: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381000" y="457200"/>
            <a:ext cx="792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en-US" sz="3200" b="1">
              <a:solidFill>
                <a:srgbClr val="333399"/>
              </a:solidFill>
            </a:endParaRPr>
          </a:p>
        </p:txBody>
      </p:sp>
      <p:sp>
        <p:nvSpPr>
          <p:cNvPr id="11268" name="Line 6"/>
          <p:cNvSpPr>
            <a:spLocks noChangeShapeType="1"/>
          </p:cNvSpPr>
          <p:nvPr/>
        </p:nvSpPr>
        <p:spPr bwMode="auto">
          <a:xfrm>
            <a:off x="457200" y="1143000"/>
            <a:ext cx="784860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11269" name="Picture 4" descr="E-org-V1-Blue-tra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117475"/>
            <a:ext cx="658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Rectangle 3"/>
          <p:cNvSpPr>
            <a:spLocks noChangeArrowheads="1"/>
          </p:cNvSpPr>
          <p:nvPr/>
        </p:nvSpPr>
        <p:spPr bwMode="auto">
          <a:xfrm>
            <a:off x="381000" y="457200"/>
            <a:ext cx="8355013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3200" b="1" dirty="0" smtClean="0">
                <a:solidFill>
                  <a:srgbClr val="333399"/>
                </a:solidFill>
              </a:rPr>
              <a:t>Who are the </a:t>
            </a:r>
            <a:r>
              <a:rPr lang="en-US" sz="3200" b="1" dirty="0" smtClean="0">
                <a:solidFill>
                  <a:srgbClr val="990033"/>
                </a:solidFill>
              </a:rPr>
              <a:t>unemployed</a:t>
            </a:r>
            <a:r>
              <a:rPr lang="en-US" sz="3200" b="1" dirty="0" smtClean="0">
                <a:solidFill>
                  <a:srgbClr val="333399"/>
                </a:solidFill>
              </a:rPr>
              <a:t>?</a:t>
            </a:r>
            <a:endParaRPr lang="en-US" sz="3200" b="1" dirty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333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457200" y="1724323"/>
            <a:ext cx="8077200" cy="300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endParaRPr lang="en-GB" altLang="zh-CN" sz="2400" b="1" dirty="0" smtClean="0">
              <a:ea typeface="SimSun" pitchFamily="2" charset="-122"/>
            </a:endParaRPr>
          </a:p>
          <a:p>
            <a:pPr eaLnBrk="1" hangingPunct="1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GB" altLang="zh-CN" sz="2400" b="1" dirty="0" smtClean="0">
                <a:ea typeface="SimSun" pitchFamily="2" charset="-122"/>
              </a:rPr>
              <a:t>Introduction: What do we want to know?</a:t>
            </a:r>
          </a:p>
          <a:p>
            <a:pPr eaLnBrk="1" hangingPunct="1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US" altLang="zh-CN" sz="2400" b="1" dirty="0" smtClean="0">
                <a:ea typeface="SimSun" pitchFamily="2" charset="-122"/>
              </a:rPr>
              <a:t>Key </a:t>
            </a:r>
            <a:r>
              <a:rPr lang="en-US" altLang="zh-CN" sz="2400" b="1" dirty="0" err="1" smtClean="0">
                <a:ea typeface="SimSun" pitchFamily="2" charset="-122"/>
              </a:rPr>
              <a:t>labour</a:t>
            </a:r>
            <a:r>
              <a:rPr lang="en-US" altLang="zh-CN" sz="2400" b="1" dirty="0" smtClean="0">
                <a:ea typeface="SimSun" pitchFamily="2" charset="-122"/>
              </a:rPr>
              <a:t> market </a:t>
            </a:r>
            <a:r>
              <a:rPr lang="en-US" altLang="zh-CN" sz="2400" b="1" dirty="0" err="1" smtClean="0">
                <a:ea typeface="SimSun" pitchFamily="2" charset="-122"/>
              </a:rPr>
              <a:t>indiactors</a:t>
            </a:r>
            <a:r>
              <a:rPr lang="en-US" altLang="zh-CN" sz="2400" b="1" dirty="0" smtClean="0">
                <a:ea typeface="SimSun" pitchFamily="2" charset="-122"/>
              </a:rPr>
              <a:t> and interpretation</a:t>
            </a:r>
            <a:endParaRPr lang="en-GB" altLang="zh-CN" sz="2400" b="1" dirty="0" smtClean="0">
              <a:ea typeface="SimSun" pitchFamily="2" charset="-122"/>
            </a:endParaRPr>
          </a:p>
          <a:p>
            <a:pPr eaLnBrk="1" hangingPunct="1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US" altLang="zh-CN" sz="2400" b="1" dirty="0" smtClean="0">
                <a:ea typeface="SimSun" pitchFamily="2" charset="-122"/>
              </a:rPr>
              <a:t>Accessing online information resources</a:t>
            </a:r>
            <a:endParaRPr lang="en-GB" altLang="zh-CN" sz="2400" b="1" dirty="0" smtClean="0">
              <a:ea typeface="SimSun" pitchFamily="2" charset="-122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381000" y="457200"/>
            <a:ext cx="792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3200" b="1" dirty="0" smtClean="0">
                <a:solidFill>
                  <a:srgbClr val="333399"/>
                </a:solidFill>
              </a:rPr>
              <a:t>Overview and objectives</a:t>
            </a:r>
            <a:endParaRPr lang="en-US" sz="3200" b="1" dirty="0">
              <a:solidFill>
                <a:srgbClr val="333399"/>
              </a:solidFill>
            </a:endParaRPr>
          </a:p>
        </p:txBody>
      </p:sp>
      <p:sp>
        <p:nvSpPr>
          <p:cNvPr id="3076" name="Line 6"/>
          <p:cNvSpPr>
            <a:spLocks noChangeShapeType="1"/>
          </p:cNvSpPr>
          <p:nvPr/>
        </p:nvSpPr>
        <p:spPr bwMode="auto">
          <a:xfrm>
            <a:off x="457200" y="1143000"/>
            <a:ext cx="784860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3077" name="Picture 4" descr="E-org-V1-Blue-tra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117475"/>
            <a:ext cx="658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3696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457200" y="1445870"/>
            <a:ext cx="8382000" cy="4647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US" altLang="zh-CN" sz="2000" b="1" dirty="0" smtClean="0">
                <a:ea typeface="SimSun" pitchFamily="2" charset="-122"/>
              </a:rPr>
              <a:t>Based on short reference </a:t>
            </a:r>
            <a:r>
              <a:rPr lang="en-US" altLang="zh-CN" sz="2000" b="1" dirty="0">
                <a:ea typeface="SimSun" pitchFamily="2" charset="-122"/>
              </a:rPr>
              <a:t>period </a:t>
            </a:r>
            <a:r>
              <a:rPr lang="en-US" altLang="zh-CN" sz="2000" b="1" dirty="0" smtClean="0">
                <a:ea typeface="SimSun" pitchFamily="2" charset="-122"/>
              </a:rPr>
              <a:t>(usually past </a:t>
            </a:r>
            <a:r>
              <a:rPr lang="en-US" altLang="zh-CN" sz="2000" b="1" dirty="0">
                <a:ea typeface="SimSun" pitchFamily="2" charset="-122"/>
              </a:rPr>
              <a:t>7 days</a:t>
            </a:r>
            <a:r>
              <a:rPr lang="en-US" altLang="zh-CN" sz="2000" b="1" dirty="0" smtClean="0">
                <a:ea typeface="SimSun" pitchFamily="2" charset="-122"/>
              </a:rPr>
              <a:t>)</a:t>
            </a:r>
          </a:p>
          <a:p>
            <a:pPr eaLnBrk="1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US" altLang="zh-CN" sz="2000" b="1" dirty="0" err="1" smtClean="0">
                <a:ea typeface="SimSun" pitchFamily="2" charset="-122"/>
              </a:rPr>
              <a:t>Labour</a:t>
            </a:r>
            <a:r>
              <a:rPr lang="en-US" altLang="zh-CN" sz="2000" b="1" dirty="0" smtClean="0">
                <a:ea typeface="SimSun" pitchFamily="2" charset="-122"/>
              </a:rPr>
              <a:t> force</a:t>
            </a:r>
          </a:p>
          <a:p>
            <a:pPr marL="800100" lvl="1" indent="-342900" eaLnBrk="1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en-US" altLang="zh-CN" sz="2000" dirty="0" smtClean="0">
                <a:ea typeface="SimSun" pitchFamily="2" charset="-122"/>
              </a:rPr>
              <a:t>In working age population (15+)</a:t>
            </a:r>
            <a:endParaRPr lang="en-US" altLang="zh-CN" sz="2000" dirty="0">
              <a:ea typeface="SimSun" pitchFamily="2" charset="-122"/>
            </a:endParaRPr>
          </a:p>
          <a:p>
            <a:pPr marL="800100" lvl="1" indent="-342900" eaLnBrk="1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en-GB" altLang="zh-CN" sz="2000" dirty="0">
                <a:ea typeface="SimSun" pitchFamily="2" charset="-122"/>
              </a:rPr>
              <a:t>Employed</a:t>
            </a:r>
          </a:p>
          <a:p>
            <a:pPr marL="800100" lvl="1" indent="-342900" eaLnBrk="1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en-GB" altLang="zh-CN" sz="2000" dirty="0">
                <a:ea typeface="SimSun" pitchFamily="2" charset="-122"/>
              </a:rPr>
              <a:t>Unemployed</a:t>
            </a:r>
          </a:p>
          <a:p>
            <a:pPr eaLnBrk="1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US" altLang="zh-CN" sz="2000" b="1" dirty="0" smtClean="0">
                <a:ea typeface="SimSun" pitchFamily="2" charset="-122"/>
              </a:rPr>
              <a:t>Outside </a:t>
            </a:r>
            <a:r>
              <a:rPr lang="en-US" altLang="zh-CN" sz="2000" b="1" dirty="0" err="1" smtClean="0">
                <a:ea typeface="SimSun" pitchFamily="2" charset="-122"/>
              </a:rPr>
              <a:t>labour</a:t>
            </a:r>
            <a:r>
              <a:rPr lang="en-US" altLang="zh-CN" sz="2000" b="1" dirty="0" smtClean="0">
                <a:ea typeface="SimSun" pitchFamily="2" charset="-122"/>
              </a:rPr>
              <a:t> force</a:t>
            </a:r>
            <a:endParaRPr lang="en-US" altLang="zh-CN" sz="2000" b="1" dirty="0">
              <a:ea typeface="SimSun" pitchFamily="2" charset="-122"/>
            </a:endParaRPr>
          </a:p>
          <a:p>
            <a:pPr marL="800100" lvl="1" indent="-342900" eaLnBrk="1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en-US" altLang="zh-CN" sz="2000" dirty="0" smtClean="0">
                <a:ea typeface="SimSun" pitchFamily="2" charset="-122"/>
              </a:rPr>
              <a:t>Population below working age</a:t>
            </a:r>
            <a:endParaRPr lang="en-GB" altLang="zh-CN" sz="2000" dirty="0" smtClean="0">
              <a:ea typeface="SimSun" pitchFamily="2" charset="-122"/>
            </a:endParaRPr>
          </a:p>
          <a:p>
            <a:pPr marL="800100" lvl="1" indent="-342900" eaLnBrk="1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en-GB" altLang="zh-CN" sz="2000" dirty="0" smtClean="0">
                <a:ea typeface="SimSun" pitchFamily="2" charset="-122"/>
              </a:rPr>
              <a:t>Population above working age, but </a:t>
            </a:r>
            <a:r>
              <a:rPr lang="en-GB" altLang="zh-CN" sz="2000" dirty="0" smtClean="0">
                <a:solidFill>
                  <a:srgbClr val="990033"/>
                </a:solidFill>
                <a:ea typeface="SimSun" pitchFamily="2" charset="-122"/>
              </a:rPr>
              <a:t>not</a:t>
            </a:r>
            <a:r>
              <a:rPr lang="en-GB" altLang="zh-CN" sz="2000" dirty="0" smtClean="0">
                <a:ea typeface="SimSun" pitchFamily="2" charset="-122"/>
              </a:rPr>
              <a:t> employed or unemployed</a:t>
            </a:r>
          </a:p>
          <a:p>
            <a:pPr marL="800100" lvl="1" indent="-342900" eaLnBrk="1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en-US" altLang="zh-CN" sz="2000" dirty="0" smtClean="0">
                <a:ea typeface="SimSun" pitchFamily="2" charset="-122"/>
              </a:rPr>
              <a:t>In school, retired, disability, discouraged, no need to work, others</a:t>
            </a:r>
            <a:endParaRPr lang="en-GB" altLang="zh-CN" sz="2000" dirty="0" smtClean="0">
              <a:ea typeface="SimSun" pitchFamily="2" charset="-122"/>
            </a:endParaRPr>
          </a:p>
        </p:txBody>
      </p:sp>
      <p:sp>
        <p:nvSpPr>
          <p:cNvPr id="11268" name="Line 6"/>
          <p:cNvSpPr>
            <a:spLocks noChangeShapeType="1"/>
          </p:cNvSpPr>
          <p:nvPr/>
        </p:nvSpPr>
        <p:spPr bwMode="auto">
          <a:xfrm>
            <a:off x="457200" y="1143000"/>
            <a:ext cx="784860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11269" name="Picture 4" descr="E-org-V1-Blue-tra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117475"/>
            <a:ext cx="658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381000" y="457200"/>
            <a:ext cx="8355013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3200" b="1" dirty="0" smtClean="0">
                <a:solidFill>
                  <a:srgbClr val="333399"/>
                </a:solidFill>
              </a:rPr>
              <a:t>What constitutes the </a:t>
            </a:r>
            <a:r>
              <a:rPr lang="en-US" sz="3200" b="1" dirty="0" smtClean="0">
                <a:solidFill>
                  <a:srgbClr val="990033"/>
                </a:solidFill>
              </a:rPr>
              <a:t>labour force</a:t>
            </a:r>
            <a:r>
              <a:rPr lang="en-US" sz="3200" b="1" dirty="0" smtClean="0">
                <a:solidFill>
                  <a:srgbClr val="333399"/>
                </a:solidFill>
              </a:rPr>
              <a:t>?</a:t>
            </a:r>
            <a:endParaRPr lang="en-US" sz="3200" b="1" dirty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7771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457199" y="1233488"/>
            <a:ext cx="8609013" cy="3857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US" altLang="zh-CN" sz="2000" b="1" dirty="0" smtClean="0">
                <a:ea typeface="SimSun" pitchFamily="2" charset="-122"/>
              </a:rPr>
              <a:t>Definition: Sum of employed and unemployed as % of working-age population</a:t>
            </a:r>
          </a:p>
          <a:p>
            <a:pPr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US" altLang="zh-CN" sz="2000" b="1" dirty="0">
                <a:ea typeface="SimSun" pitchFamily="2" charset="-122"/>
              </a:rPr>
              <a:t>Interpretation guidelines</a:t>
            </a: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en-GB" altLang="zh-CN" sz="2000" b="1" dirty="0" smtClean="0">
                <a:ea typeface="SimSun" pitchFamily="2" charset="-122"/>
              </a:rPr>
              <a:t>Reflects supply of labour or those who want to be economically active </a:t>
            </a: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en-GB" altLang="zh-CN" sz="2000" b="1" dirty="0" smtClean="0">
                <a:ea typeface="SimSun" pitchFamily="2" charset="-122"/>
              </a:rPr>
              <a:t>Signals magnitude of the employment challenge</a:t>
            </a: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en-US" altLang="zh-CN" sz="2000" b="1" dirty="0" smtClean="0">
                <a:ea typeface="SimSun" pitchFamily="2" charset="-122"/>
              </a:rPr>
              <a:t>Gender gaps can indicate labour market discrimination</a:t>
            </a:r>
            <a:endParaRPr lang="en-GB" altLang="zh-CN" sz="2000" b="1" dirty="0" smtClean="0">
              <a:ea typeface="SimSun" pitchFamily="2" charset="-122"/>
            </a:endParaRP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en-GB" altLang="zh-CN" sz="2000" b="1" dirty="0" smtClean="0">
                <a:ea typeface="SimSun" pitchFamily="2" charset="-122"/>
              </a:rPr>
              <a:t>No target level: Changes can reflect varied factors (e.g. schooling)</a:t>
            </a: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en-GB" altLang="zh-CN" sz="2000" b="1" dirty="0" smtClean="0">
                <a:ea typeface="SimSun" pitchFamily="2" charset="-122"/>
              </a:rPr>
              <a:t>Short-term trends are relatively stable</a:t>
            </a: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en-GB" altLang="zh-CN" sz="2000" b="1" dirty="0" smtClean="0">
                <a:ea typeface="SimSun" pitchFamily="2" charset="-122"/>
              </a:rPr>
              <a:t>Look </a:t>
            </a:r>
            <a:r>
              <a:rPr lang="en-GB" altLang="zh-CN" sz="2000" b="1" dirty="0">
                <a:ea typeface="SimSun" pitchFamily="2" charset="-122"/>
              </a:rPr>
              <a:t>at sub-groups (youth/adults, female/male, </a:t>
            </a:r>
            <a:r>
              <a:rPr lang="en-GB" altLang="zh-CN" sz="2000" b="1" dirty="0" smtClean="0">
                <a:ea typeface="SimSun" pitchFamily="2" charset="-122"/>
              </a:rPr>
              <a:t>education </a:t>
            </a:r>
            <a:r>
              <a:rPr lang="en-GB" altLang="zh-CN" sz="2000" b="1" dirty="0">
                <a:ea typeface="SimSun" pitchFamily="2" charset="-122"/>
              </a:rPr>
              <a:t>level</a:t>
            </a:r>
            <a:r>
              <a:rPr lang="en-GB" altLang="zh-CN" sz="2000" b="1" dirty="0" smtClean="0">
                <a:ea typeface="SimSun" pitchFamily="2" charset="-122"/>
              </a:rPr>
              <a:t>)</a:t>
            </a:r>
            <a:endParaRPr lang="en-GB" altLang="zh-CN" sz="2000" b="1" dirty="0">
              <a:ea typeface="SimSun" pitchFamily="2" charset="-122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381000" y="457200"/>
            <a:ext cx="792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en-US" sz="3200" b="1">
              <a:solidFill>
                <a:srgbClr val="333399"/>
              </a:solidFill>
            </a:endParaRPr>
          </a:p>
        </p:txBody>
      </p:sp>
      <p:sp>
        <p:nvSpPr>
          <p:cNvPr id="11268" name="Line 6"/>
          <p:cNvSpPr>
            <a:spLocks noChangeShapeType="1"/>
          </p:cNvSpPr>
          <p:nvPr/>
        </p:nvSpPr>
        <p:spPr bwMode="auto">
          <a:xfrm>
            <a:off x="457200" y="1143000"/>
            <a:ext cx="784860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11269" name="Picture 4" descr="E-org-V1-Blue-tra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117475"/>
            <a:ext cx="658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Rectangle 3"/>
          <p:cNvSpPr>
            <a:spLocks noChangeArrowheads="1"/>
          </p:cNvSpPr>
          <p:nvPr/>
        </p:nvSpPr>
        <p:spPr bwMode="auto">
          <a:xfrm>
            <a:off x="381000" y="457200"/>
            <a:ext cx="8355013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3200" b="1" dirty="0" smtClean="0">
                <a:solidFill>
                  <a:srgbClr val="333399"/>
                </a:solidFill>
              </a:rPr>
              <a:t>Labour force participation rate</a:t>
            </a:r>
            <a:endParaRPr lang="en-US" sz="3200" b="1" dirty="0">
              <a:solidFill>
                <a:srgbClr val="333399"/>
              </a:solidFill>
            </a:endParaRPr>
          </a:p>
        </p:txBody>
      </p:sp>
      <p:graphicFrame>
        <p:nvGraphicFramePr>
          <p:cNvPr id="8" name="Diagram 7"/>
          <p:cNvGraphicFramePr/>
          <p:nvPr>
            <p:extLst/>
          </p:nvPr>
        </p:nvGraphicFramePr>
        <p:xfrm>
          <a:off x="953475" y="5129808"/>
          <a:ext cx="7200800" cy="17281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424928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457199" y="1233488"/>
            <a:ext cx="8609013" cy="351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US" altLang="zh-CN" sz="2000" b="1" dirty="0" smtClean="0">
                <a:ea typeface="SimSun" pitchFamily="2" charset="-122"/>
              </a:rPr>
              <a:t>Definition: Employment as % of working-age population</a:t>
            </a:r>
          </a:p>
          <a:p>
            <a:pPr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US" altLang="zh-CN" sz="2000" b="1" dirty="0">
                <a:ea typeface="SimSun" pitchFamily="2" charset="-122"/>
              </a:rPr>
              <a:t>Interpretation guidelines</a:t>
            </a: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en-GB" altLang="zh-CN" sz="2000" b="1" dirty="0" smtClean="0">
                <a:ea typeface="SimSun" pitchFamily="2" charset="-122"/>
              </a:rPr>
              <a:t>Reflects extent that economy generates work</a:t>
            </a: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en-GB" altLang="zh-CN" sz="2000" b="1" dirty="0" smtClean="0">
                <a:ea typeface="SimSun" pitchFamily="2" charset="-122"/>
              </a:rPr>
              <a:t>Signals quantity (not quality) of employment</a:t>
            </a: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en-US" altLang="zh-CN" sz="2000" b="1" dirty="0" smtClean="0">
                <a:ea typeface="SimSun" pitchFamily="2" charset="-122"/>
              </a:rPr>
              <a:t>Gender gaps can indicate labour market discrimination</a:t>
            </a:r>
            <a:endParaRPr lang="en-GB" altLang="zh-CN" sz="2000" b="1" dirty="0" smtClean="0">
              <a:ea typeface="SimSun" pitchFamily="2" charset="-122"/>
            </a:endParaRP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en-GB" altLang="zh-CN" sz="2000" b="1" dirty="0" smtClean="0">
                <a:ea typeface="SimSun" pitchFamily="2" charset="-122"/>
              </a:rPr>
              <a:t>No target level: Changes can reflect varied factors (e.g. schooling)</a:t>
            </a: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en-GB" altLang="zh-CN" sz="2000" b="1" dirty="0" smtClean="0">
                <a:ea typeface="SimSun" pitchFamily="2" charset="-122"/>
              </a:rPr>
              <a:t>Short-term trends are relatively stable</a:t>
            </a: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en-GB" altLang="zh-CN" sz="2000" b="1" dirty="0" smtClean="0">
                <a:ea typeface="SimSun" pitchFamily="2" charset="-122"/>
              </a:rPr>
              <a:t>Look </a:t>
            </a:r>
            <a:r>
              <a:rPr lang="en-GB" altLang="zh-CN" sz="2000" b="1" dirty="0">
                <a:ea typeface="SimSun" pitchFamily="2" charset="-122"/>
              </a:rPr>
              <a:t>at sub-groups (youth/adults, female/male, </a:t>
            </a:r>
            <a:r>
              <a:rPr lang="en-GB" altLang="zh-CN" sz="2000" b="1" dirty="0" smtClean="0">
                <a:ea typeface="SimSun" pitchFamily="2" charset="-122"/>
              </a:rPr>
              <a:t>urban/rural)</a:t>
            </a:r>
            <a:endParaRPr lang="en-GB" altLang="zh-CN" sz="2000" b="1" dirty="0">
              <a:ea typeface="SimSun" pitchFamily="2" charset="-122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381000" y="457200"/>
            <a:ext cx="792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en-US" sz="3200" b="1">
              <a:solidFill>
                <a:srgbClr val="333399"/>
              </a:solidFill>
            </a:endParaRPr>
          </a:p>
        </p:txBody>
      </p:sp>
      <p:sp>
        <p:nvSpPr>
          <p:cNvPr id="11268" name="Line 6"/>
          <p:cNvSpPr>
            <a:spLocks noChangeShapeType="1"/>
          </p:cNvSpPr>
          <p:nvPr/>
        </p:nvSpPr>
        <p:spPr bwMode="auto">
          <a:xfrm>
            <a:off x="457200" y="1143000"/>
            <a:ext cx="784860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11269" name="Picture 4" descr="E-org-V1-Blue-tra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117475"/>
            <a:ext cx="658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Rectangle 3"/>
          <p:cNvSpPr>
            <a:spLocks noChangeArrowheads="1"/>
          </p:cNvSpPr>
          <p:nvPr/>
        </p:nvSpPr>
        <p:spPr bwMode="auto">
          <a:xfrm>
            <a:off x="381000" y="457200"/>
            <a:ext cx="8355013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3200" b="1" dirty="0" smtClean="0">
                <a:solidFill>
                  <a:srgbClr val="333399"/>
                </a:solidFill>
              </a:rPr>
              <a:t>Employment-to-population ratio</a:t>
            </a:r>
            <a:endParaRPr lang="en-US" sz="3200" b="1" dirty="0">
              <a:solidFill>
                <a:srgbClr val="333399"/>
              </a:solidFill>
            </a:endParaRPr>
          </a:p>
        </p:txBody>
      </p:sp>
      <p:graphicFrame>
        <p:nvGraphicFramePr>
          <p:cNvPr id="8" name="Diagram 7"/>
          <p:cNvGraphicFramePr/>
          <p:nvPr>
            <p:extLst/>
          </p:nvPr>
        </p:nvGraphicFramePr>
        <p:xfrm>
          <a:off x="953475" y="5129808"/>
          <a:ext cx="7200800" cy="17281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37947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457200" y="1233488"/>
            <a:ext cx="8382000" cy="3857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US" altLang="zh-CN" sz="2000" b="1" dirty="0" smtClean="0">
                <a:ea typeface="SimSun" pitchFamily="2" charset="-122"/>
              </a:rPr>
              <a:t>Definition: Unemployed as % of labour force</a:t>
            </a:r>
          </a:p>
          <a:p>
            <a:pPr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US" altLang="zh-CN" sz="2000" b="1" dirty="0">
                <a:ea typeface="SimSun" pitchFamily="2" charset="-122"/>
              </a:rPr>
              <a:t>Interpretation guidelines</a:t>
            </a: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en-GB" altLang="zh-CN" sz="2000" b="1" dirty="0">
                <a:ea typeface="SimSun" pitchFamily="2" charset="-122"/>
              </a:rPr>
              <a:t>Signals </a:t>
            </a:r>
            <a:r>
              <a:rPr lang="en-GB" altLang="zh-CN" sz="2000" b="1" dirty="0" smtClean="0">
                <a:ea typeface="SimSun" pitchFamily="2" charset="-122"/>
              </a:rPr>
              <a:t>part of labour </a:t>
            </a:r>
            <a:r>
              <a:rPr lang="en-GB" altLang="zh-CN" sz="2000" b="1" dirty="0">
                <a:ea typeface="SimSun" pitchFamily="2" charset="-122"/>
              </a:rPr>
              <a:t>underutilization </a:t>
            </a:r>
            <a:r>
              <a:rPr lang="en-GB" altLang="zh-CN" sz="2000" b="1" dirty="0" smtClean="0">
                <a:ea typeface="SimSun" pitchFamily="2" charset="-122"/>
              </a:rPr>
              <a:t>when unemployment </a:t>
            </a:r>
            <a:r>
              <a:rPr lang="en-GB" altLang="zh-CN" sz="2000" b="1" dirty="0">
                <a:ea typeface="SimSun" pitchFamily="2" charset="-122"/>
              </a:rPr>
              <a:t>is an option </a:t>
            </a: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en-US" altLang="zh-CN" sz="2000" b="1" dirty="0">
                <a:ea typeface="SimSun" pitchFamily="2" charset="-122"/>
              </a:rPr>
              <a:t>Does not </a:t>
            </a:r>
            <a:r>
              <a:rPr lang="en-US" altLang="zh-CN" sz="2000" b="1" dirty="0" smtClean="0">
                <a:ea typeface="SimSun" pitchFamily="2" charset="-122"/>
              </a:rPr>
              <a:t>reflect </a:t>
            </a:r>
            <a:r>
              <a:rPr lang="en-US" altLang="zh-CN" sz="2000" b="1" dirty="0">
                <a:ea typeface="SimSun" pitchFamily="2" charset="-122"/>
              </a:rPr>
              <a:t>the quality of employment</a:t>
            </a:r>
            <a:endParaRPr lang="en-GB" altLang="zh-CN" sz="2000" b="1" dirty="0">
              <a:ea typeface="SimSun" pitchFamily="2" charset="-122"/>
            </a:endParaRP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en-GB" altLang="zh-CN" sz="2000" b="1" dirty="0">
                <a:ea typeface="SimSun" pitchFamily="2" charset="-122"/>
              </a:rPr>
              <a:t>Shaped by economic </a:t>
            </a:r>
            <a:r>
              <a:rPr lang="en-GB" altLang="zh-CN" sz="2000" b="1" dirty="0" smtClean="0">
                <a:ea typeface="SimSun" pitchFamily="2" charset="-122"/>
              </a:rPr>
              <a:t>structure/demand </a:t>
            </a:r>
            <a:r>
              <a:rPr lang="en-GB" altLang="zh-CN" sz="2000" b="1" dirty="0">
                <a:ea typeface="SimSun" pitchFamily="2" charset="-122"/>
              </a:rPr>
              <a:t>and the supply of labour</a:t>
            </a: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en-GB" altLang="zh-CN" sz="2000" b="1" dirty="0" smtClean="0">
                <a:ea typeface="SimSun" pitchFamily="2" charset="-122"/>
              </a:rPr>
              <a:t>Progress measured </a:t>
            </a:r>
            <a:r>
              <a:rPr lang="en-GB" altLang="zh-CN" sz="2000" b="1" dirty="0">
                <a:ea typeface="SimSun" pitchFamily="2" charset="-122"/>
              </a:rPr>
              <a:t>by achieving acceptably low levels </a:t>
            </a: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en-GB" altLang="zh-CN" sz="2000" b="1" dirty="0">
                <a:ea typeface="SimSun" pitchFamily="2" charset="-122"/>
              </a:rPr>
              <a:t>Short-term trends can be relatively volatile</a:t>
            </a: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en-GB" altLang="zh-CN" sz="2000" b="1" dirty="0" smtClean="0">
                <a:ea typeface="SimSun" pitchFamily="2" charset="-122"/>
              </a:rPr>
              <a:t>Look </a:t>
            </a:r>
            <a:r>
              <a:rPr lang="en-GB" altLang="zh-CN" sz="2000" b="1" dirty="0">
                <a:ea typeface="SimSun" pitchFamily="2" charset="-122"/>
              </a:rPr>
              <a:t>at sub-groups (youth/adults, female/male, education level</a:t>
            </a:r>
            <a:r>
              <a:rPr lang="en-GB" altLang="zh-CN" sz="2000" b="1" dirty="0" smtClean="0">
                <a:ea typeface="SimSun" pitchFamily="2" charset="-122"/>
              </a:rPr>
              <a:t>)</a:t>
            </a:r>
            <a:endParaRPr lang="en-US" altLang="zh-CN" sz="2000" b="1" dirty="0" smtClean="0">
              <a:ea typeface="SimSun" pitchFamily="2" charset="-122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381000" y="457200"/>
            <a:ext cx="792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en-US" sz="3200" b="1">
              <a:solidFill>
                <a:srgbClr val="333399"/>
              </a:solidFill>
            </a:endParaRPr>
          </a:p>
        </p:txBody>
      </p:sp>
      <p:sp>
        <p:nvSpPr>
          <p:cNvPr id="11268" name="Line 6"/>
          <p:cNvSpPr>
            <a:spLocks noChangeShapeType="1"/>
          </p:cNvSpPr>
          <p:nvPr/>
        </p:nvSpPr>
        <p:spPr bwMode="auto">
          <a:xfrm>
            <a:off x="457200" y="1143000"/>
            <a:ext cx="784860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11269" name="Picture 4" descr="E-org-V1-Blue-tra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117475"/>
            <a:ext cx="658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Rectangle 3"/>
          <p:cNvSpPr>
            <a:spLocks noChangeArrowheads="1"/>
          </p:cNvSpPr>
          <p:nvPr/>
        </p:nvSpPr>
        <p:spPr bwMode="auto">
          <a:xfrm>
            <a:off x="381000" y="457200"/>
            <a:ext cx="8355013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3200" b="1" dirty="0" smtClean="0">
                <a:solidFill>
                  <a:srgbClr val="333399"/>
                </a:solidFill>
              </a:rPr>
              <a:t>Unemployment rate (SDG)</a:t>
            </a:r>
            <a:endParaRPr lang="en-US" sz="3200" b="1" dirty="0">
              <a:solidFill>
                <a:srgbClr val="333399"/>
              </a:solidFill>
            </a:endParaRPr>
          </a:p>
        </p:txBody>
      </p:sp>
      <p:graphicFrame>
        <p:nvGraphicFramePr>
          <p:cNvPr id="8" name="Diagram 7"/>
          <p:cNvGraphicFramePr>
            <a:graphicFrameLocks/>
          </p:cNvGraphicFramePr>
          <p:nvPr>
            <p:extLst/>
          </p:nvPr>
        </p:nvGraphicFramePr>
        <p:xfrm>
          <a:off x="954000" y="5129999"/>
          <a:ext cx="7200000" cy="172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94601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457200" y="1233488"/>
            <a:ext cx="8382000" cy="429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US" altLang="zh-CN" sz="2000" b="1" dirty="0" smtClean="0">
                <a:ea typeface="SimSun" pitchFamily="2" charset="-122"/>
              </a:rPr>
              <a:t>Definition: Annual(</a:t>
            </a:r>
            <a:r>
              <a:rPr lang="en-US" altLang="zh-CN" sz="2000" b="1" dirty="0" err="1" smtClean="0">
                <a:ea typeface="SimSun" pitchFamily="2" charset="-122"/>
              </a:rPr>
              <a:t>ized</a:t>
            </a:r>
            <a:r>
              <a:rPr lang="en-US" altLang="zh-CN" sz="2000" b="1" dirty="0" smtClean="0">
                <a:ea typeface="SimSun" pitchFamily="2" charset="-122"/>
              </a:rPr>
              <a:t>) growth of gross domestic product per employed person</a:t>
            </a:r>
          </a:p>
          <a:p>
            <a:pPr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US" altLang="zh-CN" sz="2000" b="1" dirty="0">
                <a:ea typeface="SimSun" pitchFamily="2" charset="-122"/>
              </a:rPr>
              <a:t>Interpretation guidelines</a:t>
            </a: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en-GB" altLang="zh-CN" sz="2000" b="1" dirty="0" smtClean="0">
                <a:ea typeface="SimSun" pitchFamily="2" charset="-122"/>
              </a:rPr>
              <a:t>Reflects the role of labour input in terms of GDP growth</a:t>
            </a: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en-US" altLang="zh-CN" sz="2000" b="1" dirty="0" smtClean="0">
                <a:ea typeface="SimSun" pitchFamily="2" charset="-122"/>
              </a:rPr>
              <a:t>Some growth rates capturing initial low base in the level of LP</a:t>
            </a:r>
            <a:endParaRPr lang="en-GB" altLang="zh-CN" sz="2000" b="1" dirty="0" smtClean="0">
              <a:ea typeface="SimSun" pitchFamily="2" charset="-122"/>
            </a:endParaRP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en-US" altLang="zh-CN" sz="2000" b="1" dirty="0">
                <a:ea typeface="SimSun" pitchFamily="2" charset="-122"/>
              </a:rPr>
              <a:t>Does not reflect contribution of other inputs (capital, technology, etc.) </a:t>
            </a:r>
            <a:endParaRPr lang="en-US" altLang="zh-CN" sz="2000" b="1" dirty="0" smtClean="0">
              <a:ea typeface="SimSun" pitchFamily="2" charset="-122"/>
            </a:endParaRP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en-US" altLang="zh-CN" sz="2000" b="1" dirty="0" smtClean="0">
                <a:ea typeface="SimSun" pitchFamily="2" charset="-122"/>
              </a:rPr>
              <a:t>Can signal </a:t>
            </a:r>
            <a:r>
              <a:rPr lang="en-US" altLang="zh-CN" sz="2000" b="1" dirty="0">
                <a:ea typeface="SimSun" pitchFamily="2" charset="-122"/>
              </a:rPr>
              <a:t>the quality of employment at a macro-level</a:t>
            </a: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en-GB" altLang="zh-CN" sz="2000" b="1" dirty="0" smtClean="0">
                <a:ea typeface="SimSun" pitchFamily="2" charset="-122"/>
              </a:rPr>
              <a:t>Higher LP associated with better earnings and working conditions  </a:t>
            </a:r>
            <a:endParaRPr lang="en-GB" altLang="zh-CN" sz="2000" b="1" dirty="0">
              <a:ea typeface="SimSun" pitchFamily="2" charset="-122"/>
            </a:endParaRP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en-GB" altLang="zh-CN" sz="2000" b="1" dirty="0">
                <a:ea typeface="SimSun" pitchFamily="2" charset="-122"/>
              </a:rPr>
              <a:t>Shaped by economic structure (low LP in agriculture)</a:t>
            </a: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en-GB" altLang="zh-CN" sz="2000" b="1" dirty="0" smtClean="0">
                <a:ea typeface="SimSun" pitchFamily="2" charset="-122"/>
              </a:rPr>
              <a:t>Look </a:t>
            </a:r>
            <a:r>
              <a:rPr lang="en-GB" altLang="zh-CN" sz="2000" b="1" dirty="0">
                <a:ea typeface="SimSun" pitchFamily="2" charset="-122"/>
              </a:rPr>
              <a:t>at </a:t>
            </a:r>
            <a:r>
              <a:rPr lang="en-GB" altLang="zh-CN" sz="2000" b="1" dirty="0" smtClean="0">
                <a:ea typeface="SimSun" pitchFamily="2" charset="-122"/>
              </a:rPr>
              <a:t>economic sub-sectors (agriculture, industry, services)</a:t>
            </a:r>
            <a:endParaRPr lang="en-US" altLang="zh-CN" sz="2000" b="1" dirty="0" smtClean="0">
              <a:ea typeface="SimSun" pitchFamily="2" charset="-122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381000" y="457200"/>
            <a:ext cx="792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en-US" sz="3200" b="1">
              <a:solidFill>
                <a:srgbClr val="333399"/>
              </a:solidFill>
            </a:endParaRPr>
          </a:p>
        </p:txBody>
      </p:sp>
      <p:sp>
        <p:nvSpPr>
          <p:cNvPr id="11268" name="Line 6"/>
          <p:cNvSpPr>
            <a:spLocks noChangeShapeType="1"/>
          </p:cNvSpPr>
          <p:nvPr/>
        </p:nvSpPr>
        <p:spPr bwMode="auto">
          <a:xfrm>
            <a:off x="457200" y="1143000"/>
            <a:ext cx="784860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11269" name="Picture 4" descr="E-org-V1-Blue-tra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117475"/>
            <a:ext cx="658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Rectangle 3"/>
          <p:cNvSpPr>
            <a:spLocks noChangeArrowheads="1"/>
          </p:cNvSpPr>
          <p:nvPr/>
        </p:nvSpPr>
        <p:spPr bwMode="auto">
          <a:xfrm>
            <a:off x="381000" y="457200"/>
            <a:ext cx="8355013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3200" b="1" dirty="0" smtClean="0">
                <a:solidFill>
                  <a:srgbClr val="333399"/>
                </a:solidFill>
              </a:rPr>
              <a:t>Labour productivity growth (DWI/SDG8)</a:t>
            </a:r>
            <a:endParaRPr lang="en-US" sz="3200" b="1" dirty="0">
              <a:solidFill>
                <a:srgbClr val="333399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907704" y="5733256"/>
                <a:ext cx="5721053" cy="69525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f>
                              <m:fPr>
                                <m:type m:val="lin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d>
                                  <m:d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𝐺𝐷</m:t>
                                    </m:r>
                                    <m:sSub>
                                      <m:sSub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𝑃</m:t>
                                        </m:r>
                                      </m:e>
                                      <m:sub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+1</m:t>
                                        </m:r>
                                      </m:sub>
                                    </m:sSub>
                                  </m:e>
                                </m:d>
                              </m:num>
                              <m:den>
                                <m:d>
                                  <m:d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𝑇𝑜𝑡𝑎𝑙</m:t>
                                    </m:r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𝑒𝑚𝑝𝑙𝑜𝑦𝑚𝑒𝑛</m:t>
                                    </m:r>
                                    <m:sSub>
                                      <m:sSub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e>
                                      <m:sub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+1</m:t>
                                        </m:r>
                                      </m:sub>
                                    </m:sSub>
                                  </m:e>
                                </m:d>
                              </m:den>
                            </m:f>
                          </m:num>
                          <m:den>
                            <m:f>
                              <m:fPr>
                                <m:type m:val="lin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d>
                                  <m:d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𝐺𝐷</m:t>
                                    </m:r>
                                    <m:sSub>
                                      <m:sSub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𝑃</m:t>
                                        </m:r>
                                      </m:e>
                                      <m:sub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sub>
                                    </m:sSub>
                                  </m:e>
                                </m:d>
                              </m:num>
                              <m:den>
                                <m:d>
                                  <m:d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𝑇𝑜𝑡𝑎𝑙</m:t>
                                    </m:r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𝑒𝑚𝑝𝑙𝑜𝑦𝑚𝑒𝑛</m:t>
                                    </m:r>
                                    <m:sSub>
                                      <m:sSub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e>
                                      <m:sub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sub>
                                    </m:sSub>
                                  </m:e>
                                </m:d>
                              </m:den>
                            </m:f>
                          </m:den>
                        </m:f>
                        <m:r>
                          <m:rPr>
                            <m:nor/>
                          </m:rPr>
                          <a:rPr lang="en-GB" dirty="0"/>
                          <m:t>−1</m:t>
                        </m:r>
                      </m:e>
                    </m:d>
                  </m:oMath>
                </a14:m>
                <a:r>
                  <a:rPr lang="en-GB" dirty="0" smtClean="0"/>
                  <a:t>*100</a:t>
                </a:r>
                <a:endParaRPr lang="en-GB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7704" y="5733256"/>
                <a:ext cx="5721053" cy="695255"/>
              </a:xfrm>
              <a:prstGeom prst="rect">
                <a:avLst/>
              </a:prstGeom>
              <a:blipFill rotWithShape="0">
                <a:blip r:embed="rId4"/>
                <a:stretch>
                  <a:fillRect r="-2559" b="-1043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38445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457200" y="1233488"/>
            <a:ext cx="8382000" cy="121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US" altLang="zh-CN" sz="2000" b="1" dirty="0" smtClean="0">
                <a:ea typeface="SimSun" pitchFamily="2" charset="-122"/>
              </a:rPr>
              <a:t>Example: Selected higher middle-income countries in AP – signs of slowdown</a:t>
            </a:r>
          </a:p>
          <a:p>
            <a:pPr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endParaRPr lang="en-US" altLang="zh-CN" sz="2000" b="1" dirty="0" smtClean="0">
              <a:ea typeface="SimSun" pitchFamily="2" charset="-122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381000" y="457200"/>
            <a:ext cx="792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en-US" sz="3200" b="1">
              <a:solidFill>
                <a:srgbClr val="333399"/>
              </a:solidFill>
            </a:endParaRPr>
          </a:p>
        </p:txBody>
      </p:sp>
      <p:sp>
        <p:nvSpPr>
          <p:cNvPr id="11268" name="Line 6"/>
          <p:cNvSpPr>
            <a:spLocks noChangeShapeType="1"/>
          </p:cNvSpPr>
          <p:nvPr/>
        </p:nvSpPr>
        <p:spPr bwMode="auto">
          <a:xfrm>
            <a:off x="457200" y="1143000"/>
            <a:ext cx="784860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11269" name="Picture 4" descr="E-org-V1-Blue-tra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117475"/>
            <a:ext cx="658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Rectangle 3"/>
          <p:cNvSpPr>
            <a:spLocks noChangeArrowheads="1"/>
          </p:cNvSpPr>
          <p:nvPr/>
        </p:nvSpPr>
        <p:spPr bwMode="auto">
          <a:xfrm>
            <a:off x="381000" y="457200"/>
            <a:ext cx="8355013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3200" b="1" dirty="0" smtClean="0">
                <a:solidFill>
                  <a:srgbClr val="333399"/>
                </a:solidFill>
              </a:rPr>
              <a:t>Labour productivity growth (DWI/SDG8)</a:t>
            </a:r>
            <a:endParaRPr lang="en-US" sz="3200" b="1" dirty="0">
              <a:solidFill>
                <a:srgbClr val="333399"/>
              </a:solidFill>
            </a:endParaRPr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/>
          </p:nvPr>
        </p:nvGraphicFramePr>
        <p:xfrm>
          <a:off x="899592" y="1962150"/>
          <a:ext cx="7200800" cy="45631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259771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457200" y="1124744"/>
            <a:ext cx="8382000" cy="58580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US" altLang="zh-CN" sz="2000" b="1" dirty="0" smtClean="0">
                <a:ea typeface="SimSun" pitchFamily="2" charset="-122"/>
              </a:rPr>
              <a:t>Definition: </a:t>
            </a:r>
            <a:r>
              <a:rPr lang="en-US" altLang="zh-CN" sz="2000" b="1" dirty="0">
                <a:ea typeface="SimSun" pitchFamily="2" charset="-122"/>
              </a:rPr>
              <a:t>E</a:t>
            </a:r>
            <a:r>
              <a:rPr lang="en-US" altLang="zh-CN" sz="2000" b="1" dirty="0" smtClean="0">
                <a:ea typeface="SimSun" pitchFamily="2" charset="-122"/>
              </a:rPr>
              <a:t>mployment as % distribution by main occupational groups</a:t>
            </a:r>
          </a:p>
          <a:p>
            <a:pPr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US" altLang="zh-CN" sz="2000" b="1" dirty="0">
                <a:ea typeface="SimSun" pitchFamily="2" charset="-122"/>
              </a:rPr>
              <a:t>Interpretation guidelines</a:t>
            </a: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en-US" altLang="zh-CN" sz="2000" b="1" dirty="0" smtClean="0">
                <a:ea typeface="SimSun" pitchFamily="2" charset="-122"/>
              </a:rPr>
              <a:t>A rough proxy for skills required</a:t>
            </a:r>
          </a:p>
          <a:p>
            <a:pPr marL="1200150" lvl="2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§"/>
              <a:defRPr/>
            </a:pPr>
            <a:r>
              <a:rPr lang="en-US" altLang="zh-CN" sz="2000" b="1" dirty="0" smtClean="0">
                <a:ea typeface="SimSun" pitchFamily="2" charset="-122"/>
              </a:rPr>
              <a:t>High-skill (ISCO 1-3): managers, professionals and technicians</a:t>
            </a:r>
          </a:p>
          <a:p>
            <a:pPr marL="1200150" lvl="2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§"/>
              <a:defRPr/>
            </a:pPr>
            <a:r>
              <a:rPr lang="en-US" altLang="zh-CN" sz="2000" b="1" dirty="0" smtClean="0">
                <a:ea typeface="SimSun" pitchFamily="2" charset="-122"/>
              </a:rPr>
              <a:t>Medium-skill (ISCO 4-8): clerks, service and sales staff, skilled agriculture, craft and trades workers, machine operators</a:t>
            </a:r>
          </a:p>
          <a:p>
            <a:pPr marL="1200150" lvl="2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§"/>
              <a:defRPr/>
            </a:pPr>
            <a:r>
              <a:rPr lang="en-US" altLang="zh-CN" sz="2000" b="1" dirty="0" smtClean="0">
                <a:ea typeface="SimSun" pitchFamily="2" charset="-122"/>
              </a:rPr>
              <a:t>Low-skill (ISCO 9): elementary occupations</a:t>
            </a: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en-US" altLang="zh-CN" sz="2000" b="1" dirty="0" smtClean="0">
                <a:ea typeface="SimSun" pitchFamily="2" charset="-122"/>
              </a:rPr>
              <a:t>Can signal </a:t>
            </a:r>
            <a:r>
              <a:rPr lang="en-US" altLang="zh-CN" sz="2000" b="1" dirty="0">
                <a:ea typeface="SimSun" pitchFamily="2" charset="-122"/>
              </a:rPr>
              <a:t>the quality of </a:t>
            </a:r>
            <a:r>
              <a:rPr lang="en-US" altLang="zh-CN" sz="2000" b="1" dirty="0" smtClean="0">
                <a:ea typeface="SimSun" pitchFamily="2" charset="-122"/>
              </a:rPr>
              <a:t>employment</a:t>
            </a:r>
            <a:endParaRPr lang="en-GB" altLang="zh-CN" sz="2000" b="1" dirty="0">
              <a:ea typeface="SimSun" pitchFamily="2" charset="-122"/>
            </a:endParaRP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en-GB" altLang="zh-CN" sz="2000" b="1" dirty="0">
                <a:ea typeface="SimSun" pitchFamily="2" charset="-122"/>
              </a:rPr>
              <a:t>Progress measured by </a:t>
            </a:r>
            <a:r>
              <a:rPr lang="en-GB" altLang="zh-CN" sz="2000" b="1" dirty="0" smtClean="0">
                <a:ea typeface="SimSun" pitchFamily="2" charset="-122"/>
              </a:rPr>
              <a:t>increasing share of high-skill occupations  </a:t>
            </a:r>
            <a:endParaRPr lang="en-GB" altLang="zh-CN" sz="2000" b="1" dirty="0">
              <a:ea typeface="SimSun" pitchFamily="2" charset="-122"/>
            </a:endParaRP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en-GB" altLang="zh-CN" sz="2000" b="1" dirty="0" smtClean="0">
                <a:ea typeface="SimSun" pitchFamily="2" charset="-122"/>
              </a:rPr>
              <a:t>Shaped </a:t>
            </a:r>
            <a:r>
              <a:rPr lang="en-GB" altLang="zh-CN" sz="2000" b="1" dirty="0">
                <a:ea typeface="SimSun" pitchFamily="2" charset="-122"/>
              </a:rPr>
              <a:t>by economic structure </a:t>
            </a:r>
            <a:r>
              <a:rPr lang="en-GB" altLang="zh-CN" sz="2000" b="1" dirty="0" smtClean="0">
                <a:ea typeface="SimSun" pitchFamily="2" charset="-122"/>
              </a:rPr>
              <a:t>(low-skill pervasive in subsistence agriculture)</a:t>
            </a: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en-US" altLang="zh-CN" sz="2000" b="1" dirty="0" smtClean="0">
                <a:ea typeface="SimSun" pitchFamily="2" charset="-122"/>
              </a:rPr>
              <a:t>Not good at capturing different skills requirement for medium-skill occupations</a:t>
            </a:r>
            <a:endParaRPr lang="en-GB" altLang="zh-CN" sz="2000" b="1" dirty="0">
              <a:ea typeface="SimSun" pitchFamily="2" charset="-122"/>
            </a:endParaRP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en-GB" altLang="zh-CN" sz="2000" b="1" dirty="0" smtClean="0">
                <a:ea typeface="SimSun" pitchFamily="2" charset="-122"/>
              </a:rPr>
              <a:t>Disaggregation by sex can help assess occupational segregation</a:t>
            </a: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381000" y="457200"/>
            <a:ext cx="792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en-US" sz="3200" b="1">
              <a:solidFill>
                <a:srgbClr val="333399"/>
              </a:solidFill>
            </a:endParaRPr>
          </a:p>
        </p:txBody>
      </p:sp>
      <p:sp>
        <p:nvSpPr>
          <p:cNvPr id="11268" name="Line 6"/>
          <p:cNvSpPr>
            <a:spLocks noChangeShapeType="1"/>
          </p:cNvSpPr>
          <p:nvPr/>
        </p:nvSpPr>
        <p:spPr bwMode="auto">
          <a:xfrm>
            <a:off x="457200" y="1143000"/>
            <a:ext cx="784860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11269" name="Picture 4" descr="E-org-V1-Blue-tra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117475"/>
            <a:ext cx="658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Rectangle 3"/>
          <p:cNvSpPr>
            <a:spLocks noChangeArrowheads="1"/>
          </p:cNvSpPr>
          <p:nvPr/>
        </p:nvSpPr>
        <p:spPr bwMode="auto">
          <a:xfrm>
            <a:off x="381000" y="457200"/>
            <a:ext cx="8355013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3200" b="1" dirty="0" smtClean="0">
                <a:solidFill>
                  <a:srgbClr val="333399"/>
                </a:solidFill>
              </a:rPr>
              <a:t>Employment by occupation</a:t>
            </a:r>
            <a:endParaRPr lang="en-US" sz="3200" b="1" dirty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932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457200" y="1286849"/>
            <a:ext cx="8382000" cy="121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US" altLang="zh-CN" sz="2000" b="1" dirty="0" smtClean="0">
                <a:ea typeface="SimSun" pitchFamily="2" charset="-122"/>
              </a:rPr>
              <a:t>The proxy matching of skills to occupation by education is clearer at the extreme, more difficult to interpret for the mid-levels</a:t>
            </a:r>
          </a:p>
          <a:p>
            <a:pPr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endParaRPr lang="en-GB" altLang="zh-CN" sz="2000" b="1" dirty="0" smtClean="0">
              <a:ea typeface="SimSun" pitchFamily="2" charset="-122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381000" y="457200"/>
            <a:ext cx="792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en-US" sz="3200" b="1">
              <a:solidFill>
                <a:srgbClr val="333399"/>
              </a:solidFill>
            </a:endParaRPr>
          </a:p>
        </p:txBody>
      </p:sp>
      <p:sp>
        <p:nvSpPr>
          <p:cNvPr id="11268" name="Line 6"/>
          <p:cNvSpPr>
            <a:spLocks noChangeShapeType="1"/>
          </p:cNvSpPr>
          <p:nvPr/>
        </p:nvSpPr>
        <p:spPr bwMode="auto">
          <a:xfrm>
            <a:off x="457200" y="1143000"/>
            <a:ext cx="784860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11269" name="Picture 4" descr="E-org-V1-Blue-tra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117475"/>
            <a:ext cx="658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Rectangle 3"/>
          <p:cNvSpPr>
            <a:spLocks noChangeArrowheads="1"/>
          </p:cNvSpPr>
          <p:nvPr/>
        </p:nvSpPr>
        <p:spPr bwMode="auto">
          <a:xfrm>
            <a:off x="381000" y="457200"/>
            <a:ext cx="8355013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3200" b="1" dirty="0" smtClean="0">
                <a:solidFill>
                  <a:srgbClr val="333399"/>
                </a:solidFill>
              </a:rPr>
              <a:t>Employment by occupation: Example</a:t>
            </a:r>
            <a:endParaRPr lang="en-US" sz="3200" b="1" dirty="0">
              <a:solidFill>
                <a:srgbClr val="333399"/>
              </a:solidFill>
            </a:endParaRPr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79723935"/>
              </p:ext>
            </p:extLst>
          </p:nvPr>
        </p:nvGraphicFramePr>
        <p:xfrm>
          <a:off x="323527" y="2125049"/>
          <a:ext cx="4392487" cy="23840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79627177"/>
              </p:ext>
            </p:extLst>
          </p:nvPr>
        </p:nvGraphicFramePr>
        <p:xfrm>
          <a:off x="4716015" y="2125049"/>
          <a:ext cx="4350197" cy="23840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56037882"/>
              </p:ext>
            </p:extLst>
          </p:nvPr>
        </p:nvGraphicFramePr>
        <p:xfrm>
          <a:off x="2051720" y="4581128"/>
          <a:ext cx="4536504" cy="22768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84671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457200" y="1281529"/>
            <a:ext cx="8382000" cy="4739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US" altLang="zh-CN" sz="2000" b="1" dirty="0" smtClean="0">
                <a:ea typeface="SimSun" pitchFamily="2" charset="-122"/>
              </a:rPr>
              <a:t>Definition: ICSE-93 (currently being revised)</a:t>
            </a:r>
            <a:endParaRPr lang="en-US" altLang="zh-CN" sz="2000" b="1" dirty="0">
              <a:ea typeface="SimSun" pitchFamily="2" charset="-122"/>
            </a:endParaRPr>
          </a:p>
          <a:p>
            <a:pPr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US" altLang="zh-CN" sz="2000" b="1" dirty="0" smtClean="0">
                <a:ea typeface="SimSun" pitchFamily="2" charset="-122"/>
              </a:rPr>
              <a:t>Interpretation </a:t>
            </a:r>
            <a:r>
              <a:rPr lang="en-US" altLang="zh-CN" sz="2000" b="1" dirty="0">
                <a:ea typeface="SimSun" pitchFamily="2" charset="-122"/>
              </a:rPr>
              <a:t>guidelines</a:t>
            </a: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en-US" altLang="zh-CN" sz="2000" b="1" dirty="0" smtClean="0">
                <a:ea typeface="SimSun" pitchFamily="2" charset="-122"/>
              </a:rPr>
              <a:t>Distinguishes paid employment vs self-employment</a:t>
            </a: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en-US" altLang="zh-CN" sz="2000" b="1" dirty="0" smtClean="0">
                <a:ea typeface="SimSun" pitchFamily="2" charset="-122"/>
              </a:rPr>
              <a:t>Captures the economic risks or the degree of autonomy that workers have with respect to explicit/implicit employment contract</a:t>
            </a: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en-US" altLang="zh-CN" sz="2000" b="1" dirty="0" smtClean="0">
                <a:ea typeface="SimSun" pitchFamily="2" charset="-122"/>
              </a:rPr>
              <a:t>5 main groups:</a:t>
            </a:r>
          </a:p>
          <a:p>
            <a:pPr marL="1200150" lvl="2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Arial" panose="020B0604020202020204" pitchFamily="34" charset="0"/>
              <a:buChar char="•"/>
              <a:defRPr/>
            </a:pPr>
            <a:r>
              <a:rPr lang="en-US" altLang="zh-CN" sz="2000" dirty="0" smtClean="0">
                <a:ea typeface="SimSun" pitchFamily="2" charset="-122"/>
              </a:rPr>
              <a:t>Employees</a:t>
            </a:r>
          </a:p>
          <a:p>
            <a:pPr marL="1200150" lvl="2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Arial" panose="020B0604020202020204" pitchFamily="34" charset="0"/>
              <a:buChar char="•"/>
              <a:defRPr/>
            </a:pPr>
            <a:r>
              <a:rPr lang="en-US" altLang="zh-CN" sz="2000" dirty="0" smtClean="0">
                <a:ea typeface="SimSun" pitchFamily="2" charset="-122"/>
              </a:rPr>
              <a:t>Employers</a:t>
            </a:r>
          </a:p>
          <a:p>
            <a:pPr marL="1200150" lvl="2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Arial" panose="020B0604020202020204" pitchFamily="34" charset="0"/>
              <a:buChar char="•"/>
              <a:defRPr/>
            </a:pPr>
            <a:r>
              <a:rPr lang="en-US" altLang="zh-CN" sz="2000" dirty="0" smtClean="0">
                <a:solidFill>
                  <a:srgbClr val="C00000"/>
                </a:solidFill>
                <a:ea typeface="SimSun" pitchFamily="2" charset="-122"/>
              </a:rPr>
              <a:t>Own-account workers</a:t>
            </a:r>
          </a:p>
          <a:p>
            <a:pPr marL="1200150" lvl="2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Arial" panose="020B0604020202020204" pitchFamily="34" charset="0"/>
              <a:buChar char="•"/>
              <a:defRPr/>
            </a:pPr>
            <a:r>
              <a:rPr lang="en-US" altLang="zh-CN" sz="2000" dirty="0" smtClean="0">
                <a:ea typeface="SimSun" pitchFamily="2" charset="-122"/>
              </a:rPr>
              <a:t>Members of producers’ cooperatives</a:t>
            </a:r>
          </a:p>
          <a:p>
            <a:pPr marL="1200150" lvl="2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Arial" panose="020B0604020202020204" pitchFamily="34" charset="0"/>
              <a:buChar char="•"/>
              <a:defRPr/>
            </a:pPr>
            <a:r>
              <a:rPr lang="en-US" altLang="zh-CN" sz="2000" dirty="0" smtClean="0">
                <a:solidFill>
                  <a:srgbClr val="C00000"/>
                </a:solidFill>
                <a:ea typeface="SimSun" pitchFamily="2" charset="-122"/>
              </a:rPr>
              <a:t>Contributing family workers</a:t>
            </a:r>
            <a:endParaRPr lang="en-US" altLang="zh-CN" sz="2000" dirty="0">
              <a:solidFill>
                <a:srgbClr val="C00000"/>
              </a:solidFill>
              <a:ea typeface="SimSun" pitchFamily="2" charset="-122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381000" y="457200"/>
            <a:ext cx="792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en-US" sz="3200" b="1">
              <a:solidFill>
                <a:srgbClr val="333399"/>
              </a:solidFill>
            </a:endParaRPr>
          </a:p>
        </p:txBody>
      </p:sp>
      <p:sp>
        <p:nvSpPr>
          <p:cNvPr id="11268" name="Line 6"/>
          <p:cNvSpPr>
            <a:spLocks noChangeShapeType="1"/>
          </p:cNvSpPr>
          <p:nvPr/>
        </p:nvSpPr>
        <p:spPr bwMode="auto">
          <a:xfrm>
            <a:off x="457200" y="1143000"/>
            <a:ext cx="784860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11269" name="Picture 4" descr="E-org-V1-Blue-tra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117475"/>
            <a:ext cx="658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Rectangle 3"/>
          <p:cNvSpPr>
            <a:spLocks noChangeArrowheads="1"/>
          </p:cNvSpPr>
          <p:nvPr/>
        </p:nvSpPr>
        <p:spPr bwMode="auto">
          <a:xfrm>
            <a:off x="381000" y="457200"/>
            <a:ext cx="8355013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3200" b="1" dirty="0" smtClean="0">
                <a:solidFill>
                  <a:srgbClr val="333399"/>
                </a:solidFill>
              </a:rPr>
              <a:t>Employment by status</a:t>
            </a:r>
            <a:endParaRPr lang="en-US" sz="3200" b="1" dirty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0183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457200" y="1233488"/>
            <a:ext cx="8382000" cy="5345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GB" altLang="zh-CN" sz="2000" b="1" dirty="0" smtClean="0">
                <a:ea typeface="SimSun" pitchFamily="2" charset="-122"/>
              </a:rPr>
              <a:t>Total </a:t>
            </a:r>
            <a:r>
              <a:rPr lang="en-GB" altLang="zh-CN" sz="2000" b="1" dirty="0" smtClean="0">
                <a:solidFill>
                  <a:srgbClr val="C00000"/>
                </a:solidFill>
                <a:ea typeface="SimSun" pitchFamily="2" charset="-122"/>
              </a:rPr>
              <a:t>earnings</a:t>
            </a:r>
            <a:r>
              <a:rPr lang="en-GB" altLang="zh-CN" sz="2000" b="1" dirty="0" smtClean="0">
                <a:ea typeface="SimSun" pitchFamily="2" charset="-122"/>
              </a:rPr>
              <a:t> (i.e</a:t>
            </a:r>
            <a:r>
              <a:rPr lang="en-GB" altLang="zh-CN" sz="2000" b="1" dirty="0">
                <a:ea typeface="SimSun" pitchFamily="2" charset="-122"/>
              </a:rPr>
              <a:t>. </a:t>
            </a:r>
            <a:r>
              <a:rPr lang="en-GB" altLang="zh-CN" sz="2000" b="1" dirty="0" smtClean="0">
                <a:ea typeface="SimSun" pitchFamily="2" charset="-122"/>
              </a:rPr>
              <a:t>regular </a:t>
            </a:r>
            <a:r>
              <a:rPr lang="en-GB" altLang="zh-CN" sz="2000" b="1" dirty="0">
                <a:ea typeface="SimSun" pitchFamily="2" charset="-122"/>
              </a:rPr>
              <a:t>remuneration </a:t>
            </a:r>
            <a:r>
              <a:rPr lang="en-GB" altLang="zh-CN" sz="2000" b="1" dirty="0" smtClean="0">
                <a:ea typeface="SimSun" pitchFamily="2" charset="-122"/>
              </a:rPr>
              <a:t>received from employers) </a:t>
            </a:r>
            <a:r>
              <a:rPr lang="en-GB" altLang="zh-CN" sz="2000" b="1" dirty="0">
                <a:ea typeface="SimSun" pitchFamily="2" charset="-122"/>
              </a:rPr>
              <a:t>in </a:t>
            </a:r>
            <a:r>
              <a:rPr lang="en-GB" altLang="zh-CN" sz="2000" b="1" dirty="0">
                <a:solidFill>
                  <a:srgbClr val="C00000"/>
                </a:solidFill>
                <a:ea typeface="SimSun" pitchFamily="2" charset="-122"/>
              </a:rPr>
              <a:t>cash</a:t>
            </a:r>
            <a:r>
              <a:rPr lang="en-GB" altLang="zh-CN" sz="2000" b="1" dirty="0">
                <a:ea typeface="SimSun" pitchFamily="2" charset="-122"/>
              </a:rPr>
              <a:t> and </a:t>
            </a:r>
            <a:r>
              <a:rPr lang="en-GB" altLang="zh-CN" sz="2000" b="1" dirty="0">
                <a:solidFill>
                  <a:srgbClr val="C00000"/>
                </a:solidFill>
                <a:ea typeface="SimSun" pitchFamily="2" charset="-122"/>
              </a:rPr>
              <a:t>in </a:t>
            </a:r>
            <a:r>
              <a:rPr lang="en-GB" altLang="zh-CN" sz="2000" b="1" dirty="0" smtClean="0">
                <a:solidFill>
                  <a:srgbClr val="C00000"/>
                </a:solidFill>
                <a:ea typeface="SimSun" pitchFamily="2" charset="-122"/>
              </a:rPr>
              <a:t>kind</a:t>
            </a:r>
            <a:r>
              <a:rPr lang="en-GB" altLang="zh-CN" sz="2000" b="1" dirty="0" smtClean="0">
                <a:ea typeface="SimSun" pitchFamily="2" charset="-122"/>
              </a:rPr>
              <a:t>, including:</a:t>
            </a:r>
          </a:p>
          <a:p>
            <a:pPr marL="800100" lvl="1" indent="-342900" eaLnBrk="1" hangingPunct="1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en-GB" altLang="zh-CN" sz="2000" b="1" dirty="0" smtClean="0">
                <a:ea typeface="SimSun" pitchFamily="2" charset="-122"/>
              </a:rPr>
              <a:t>Direct </a:t>
            </a:r>
            <a:r>
              <a:rPr lang="en-GB" altLang="zh-CN" sz="2000" b="1" dirty="0">
                <a:ea typeface="SimSun" pitchFamily="2" charset="-122"/>
              </a:rPr>
              <a:t>wages and salaries for time worked </a:t>
            </a:r>
            <a:r>
              <a:rPr lang="en-GB" altLang="zh-CN" sz="2000" b="1" dirty="0" smtClean="0">
                <a:ea typeface="SimSun" pitchFamily="2" charset="-122"/>
              </a:rPr>
              <a:t>(including overtime) or </a:t>
            </a:r>
            <a:r>
              <a:rPr lang="en-GB" altLang="zh-CN" sz="2000" b="1" dirty="0">
                <a:ea typeface="SimSun" pitchFamily="2" charset="-122"/>
              </a:rPr>
              <a:t>work </a:t>
            </a:r>
            <a:r>
              <a:rPr lang="en-GB" altLang="zh-CN" sz="2000" b="1" dirty="0" smtClean="0">
                <a:ea typeface="SimSun" pitchFamily="2" charset="-122"/>
              </a:rPr>
              <a:t>done (including piece-rate and sales commissions)</a:t>
            </a:r>
          </a:p>
          <a:p>
            <a:pPr marL="800100" lvl="1" indent="-342900" eaLnBrk="1" hangingPunct="1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en-GB" altLang="zh-CN" sz="2000" b="1" dirty="0" smtClean="0">
                <a:ea typeface="SimSun" pitchFamily="2" charset="-122"/>
              </a:rPr>
              <a:t>Remuneration </a:t>
            </a:r>
            <a:r>
              <a:rPr lang="en-GB" altLang="zh-CN" sz="2000" b="1" dirty="0">
                <a:ea typeface="SimSun" pitchFamily="2" charset="-122"/>
              </a:rPr>
              <a:t>for time not worked </a:t>
            </a:r>
            <a:r>
              <a:rPr lang="en-GB" altLang="zh-CN" sz="2000" b="1" dirty="0" smtClean="0">
                <a:ea typeface="SimSun" pitchFamily="2" charset="-122"/>
              </a:rPr>
              <a:t>(e.g. paid </a:t>
            </a:r>
            <a:r>
              <a:rPr lang="en-GB" altLang="zh-CN" sz="2000" b="1" dirty="0">
                <a:ea typeface="SimSun" pitchFamily="2" charset="-122"/>
              </a:rPr>
              <a:t>annual leave</a:t>
            </a:r>
            <a:r>
              <a:rPr lang="en-GB" altLang="zh-CN" sz="2000" b="1" dirty="0" smtClean="0">
                <a:ea typeface="SimSun" pitchFamily="2" charset="-122"/>
              </a:rPr>
              <a:t>)</a:t>
            </a:r>
          </a:p>
          <a:p>
            <a:pPr marL="800100" lvl="1" indent="-342900" eaLnBrk="1" hangingPunct="1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en-GB" altLang="zh-CN" sz="2000" b="1" dirty="0" smtClean="0">
                <a:ea typeface="SimSun" pitchFamily="2" charset="-122"/>
              </a:rPr>
              <a:t>Bonuses </a:t>
            </a:r>
            <a:r>
              <a:rPr lang="en-GB" altLang="zh-CN" sz="2000" b="1" dirty="0">
                <a:ea typeface="SimSun" pitchFamily="2" charset="-122"/>
              </a:rPr>
              <a:t>and </a:t>
            </a:r>
            <a:r>
              <a:rPr lang="en-GB" altLang="zh-CN" sz="2000" b="1" dirty="0" smtClean="0">
                <a:ea typeface="SimSun" pitchFamily="2" charset="-122"/>
              </a:rPr>
              <a:t>gratuities</a:t>
            </a:r>
          </a:p>
          <a:p>
            <a:pPr eaLnBrk="1" hangingPunct="1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US" altLang="zh-CN" sz="2000" b="1" dirty="0" smtClean="0">
                <a:ea typeface="SimSun" pitchFamily="2" charset="-122"/>
              </a:rPr>
              <a:t>Should be reported </a:t>
            </a:r>
            <a:r>
              <a:rPr lang="en-US" altLang="zh-CN" sz="2000" b="1" dirty="0" smtClean="0">
                <a:solidFill>
                  <a:srgbClr val="C00000"/>
                </a:solidFill>
                <a:ea typeface="SimSun" pitchFamily="2" charset="-122"/>
              </a:rPr>
              <a:t>gross</a:t>
            </a:r>
            <a:r>
              <a:rPr lang="en-US" altLang="zh-CN" sz="2000" b="1" dirty="0" smtClean="0">
                <a:ea typeface="SimSun" pitchFamily="2" charset="-122"/>
              </a:rPr>
              <a:t>, not net:</a:t>
            </a:r>
          </a:p>
          <a:p>
            <a:pPr marL="800100" lvl="1" indent="-342900" eaLnBrk="1" hangingPunct="1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en-US" altLang="zh-CN" sz="2000" b="1" dirty="0" smtClean="0">
                <a:ea typeface="SimSun" pitchFamily="2" charset="-122"/>
              </a:rPr>
              <a:t>Before</a:t>
            </a:r>
            <a:r>
              <a:rPr lang="en-GB" altLang="zh-CN" sz="2000" b="1" dirty="0" smtClean="0">
                <a:ea typeface="SimSun" pitchFamily="2" charset="-122"/>
              </a:rPr>
              <a:t> </a:t>
            </a:r>
            <a:r>
              <a:rPr lang="en-GB" altLang="zh-CN" sz="2000" b="1" dirty="0">
                <a:ea typeface="SimSun" pitchFamily="2" charset="-122"/>
              </a:rPr>
              <a:t>deduction of </a:t>
            </a:r>
            <a:r>
              <a:rPr lang="en-GB" altLang="zh-CN" sz="2000" b="1" dirty="0" smtClean="0">
                <a:ea typeface="SimSun" pitchFamily="2" charset="-122"/>
              </a:rPr>
              <a:t>taxes and </a:t>
            </a:r>
            <a:r>
              <a:rPr lang="en-GB" altLang="zh-CN" sz="2000" b="1" dirty="0">
                <a:ea typeface="SimSun" pitchFamily="2" charset="-122"/>
              </a:rPr>
              <a:t>mandatory </a:t>
            </a:r>
            <a:r>
              <a:rPr lang="en-GB" altLang="zh-CN" sz="2000" b="1" dirty="0" smtClean="0">
                <a:ea typeface="SimSun" pitchFamily="2" charset="-122"/>
              </a:rPr>
              <a:t>social security contributions</a:t>
            </a:r>
          </a:p>
          <a:p>
            <a:pPr marL="800100" lvl="1" indent="-342900" eaLnBrk="1" hangingPunct="1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en-GB" altLang="zh-CN" sz="2000" b="1" dirty="0" smtClean="0">
                <a:ea typeface="SimSun" pitchFamily="2" charset="-122"/>
              </a:rPr>
              <a:t>Exclude </a:t>
            </a:r>
            <a:r>
              <a:rPr lang="en-GB" altLang="zh-CN" sz="2000" b="1" dirty="0">
                <a:ea typeface="SimSun" pitchFamily="2" charset="-122"/>
              </a:rPr>
              <a:t>employers’ contributions </a:t>
            </a:r>
            <a:r>
              <a:rPr lang="en-GB" altLang="zh-CN" sz="2000" b="1" dirty="0" smtClean="0">
                <a:ea typeface="SimSun" pitchFamily="2" charset="-122"/>
              </a:rPr>
              <a:t>to social </a:t>
            </a:r>
            <a:r>
              <a:rPr lang="en-GB" altLang="zh-CN" sz="2000" b="1" dirty="0">
                <a:ea typeface="SimSun" pitchFamily="2" charset="-122"/>
              </a:rPr>
              <a:t>security and pension </a:t>
            </a:r>
            <a:r>
              <a:rPr lang="en-GB" altLang="zh-CN" sz="2000" b="1" dirty="0" smtClean="0">
                <a:ea typeface="SimSun" pitchFamily="2" charset="-122"/>
              </a:rPr>
              <a:t>schemes</a:t>
            </a:r>
          </a:p>
          <a:p>
            <a:pPr marL="800100" lvl="1" indent="-342900" eaLnBrk="1" hangingPunct="1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en-GB" altLang="zh-CN" sz="2000" b="1" dirty="0" smtClean="0">
                <a:ea typeface="SimSun" pitchFamily="2" charset="-122"/>
              </a:rPr>
              <a:t>Excludes </a:t>
            </a:r>
            <a:r>
              <a:rPr lang="en-GB" altLang="zh-CN" sz="2000" b="1" dirty="0">
                <a:ea typeface="SimSun" pitchFamily="2" charset="-122"/>
              </a:rPr>
              <a:t>severance and termination </a:t>
            </a:r>
            <a:r>
              <a:rPr lang="en-GB" altLang="zh-CN" sz="2000" b="1" dirty="0" smtClean="0">
                <a:ea typeface="SimSun" pitchFamily="2" charset="-122"/>
              </a:rPr>
              <a:t>pay</a:t>
            </a:r>
            <a:endParaRPr lang="en-GB" altLang="zh-CN" sz="2000" b="1" dirty="0">
              <a:ea typeface="SimSun" pitchFamily="2" charset="-122"/>
            </a:endParaRPr>
          </a:p>
          <a:p>
            <a:pPr eaLnBrk="1" hangingPunct="1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US" altLang="zh-CN" sz="2000" b="1" dirty="0" smtClean="0">
                <a:ea typeface="SimSun" pitchFamily="2" charset="-122"/>
              </a:rPr>
              <a:t>Covers </a:t>
            </a:r>
            <a:r>
              <a:rPr lang="en-US" altLang="zh-CN" sz="2000" b="1" dirty="0" smtClean="0">
                <a:solidFill>
                  <a:srgbClr val="C00000"/>
                </a:solidFill>
                <a:ea typeface="SimSun" pitchFamily="2" charset="-122"/>
              </a:rPr>
              <a:t>paid employees </a:t>
            </a:r>
            <a:r>
              <a:rPr lang="en-US" altLang="zh-CN" sz="2000" b="1" dirty="0" smtClean="0">
                <a:ea typeface="SimSun" pitchFamily="2" charset="-122"/>
              </a:rPr>
              <a:t>with employment relationship with an employer</a:t>
            </a:r>
            <a:endParaRPr lang="en-GB" altLang="zh-CN" sz="2000" b="1" dirty="0" smtClean="0">
              <a:ea typeface="SimSun" pitchFamily="2" charset="-122"/>
            </a:endParaRPr>
          </a:p>
        </p:txBody>
      </p:sp>
      <p:sp>
        <p:nvSpPr>
          <p:cNvPr id="11268" name="Line 6"/>
          <p:cNvSpPr>
            <a:spLocks noChangeShapeType="1"/>
          </p:cNvSpPr>
          <p:nvPr/>
        </p:nvSpPr>
        <p:spPr bwMode="auto">
          <a:xfrm>
            <a:off x="457200" y="1143000"/>
            <a:ext cx="784860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11269" name="Picture 4" descr="E-org-V1-Blue-tra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117475"/>
            <a:ext cx="658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381000" y="457200"/>
            <a:ext cx="8355013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3200" b="1" dirty="0" smtClean="0">
                <a:solidFill>
                  <a:srgbClr val="333399"/>
                </a:solidFill>
              </a:rPr>
              <a:t>What do </a:t>
            </a:r>
            <a:r>
              <a:rPr lang="en-US" sz="3200" b="1" dirty="0" smtClean="0">
                <a:solidFill>
                  <a:srgbClr val="C00000"/>
                </a:solidFill>
              </a:rPr>
              <a:t>wages</a:t>
            </a:r>
            <a:r>
              <a:rPr lang="en-US" sz="3200" b="1" dirty="0" smtClean="0">
                <a:solidFill>
                  <a:srgbClr val="333399"/>
                </a:solidFill>
              </a:rPr>
              <a:t> include?</a:t>
            </a:r>
            <a:endParaRPr lang="en-US" sz="3200" b="1" dirty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9130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457200" y="1580307"/>
            <a:ext cx="8077200" cy="300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endParaRPr lang="en-GB" altLang="zh-CN" sz="2400" b="1" dirty="0" smtClean="0">
              <a:ea typeface="SimSun" pitchFamily="2" charset="-122"/>
            </a:endParaRPr>
          </a:p>
          <a:p>
            <a:pPr eaLnBrk="1" hangingPunct="1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GB" altLang="zh-CN" sz="2400" b="1" dirty="0" smtClean="0">
                <a:solidFill>
                  <a:srgbClr val="C00000"/>
                </a:solidFill>
                <a:ea typeface="SimSun" pitchFamily="2" charset="-122"/>
              </a:rPr>
              <a:t>Introduction: What do we want to know?</a:t>
            </a:r>
          </a:p>
          <a:p>
            <a:pPr eaLnBrk="1" hangingPunct="1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US" altLang="zh-CN" sz="2400" b="1" dirty="0" smtClean="0">
                <a:solidFill>
                  <a:schemeClr val="bg1">
                    <a:lumMod val="65000"/>
                  </a:schemeClr>
                </a:solidFill>
                <a:ea typeface="SimSun" pitchFamily="2" charset="-122"/>
              </a:rPr>
              <a:t>Key </a:t>
            </a:r>
            <a:r>
              <a:rPr lang="en-US" altLang="zh-CN" sz="2400" b="1" dirty="0" err="1" smtClean="0">
                <a:solidFill>
                  <a:schemeClr val="bg1">
                    <a:lumMod val="65000"/>
                  </a:schemeClr>
                </a:solidFill>
                <a:ea typeface="SimSun" pitchFamily="2" charset="-122"/>
              </a:rPr>
              <a:t>labour</a:t>
            </a:r>
            <a:r>
              <a:rPr lang="en-US" altLang="zh-CN" sz="2400" b="1" dirty="0" smtClean="0">
                <a:solidFill>
                  <a:schemeClr val="bg1">
                    <a:lumMod val="65000"/>
                  </a:schemeClr>
                </a:solidFill>
                <a:ea typeface="SimSun" pitchFamily="2" charset="-122"/>
              </a:rPr>
              <a:t> market indicators and interpretations</a:t>
            </a:r>
            <a:endParaRPr lang="en-GB" altLang="zh-CN" sz="2400" b="1" dirty="0" smtClean="0">
              <a:solidFill>
                <a:schemeClr val="bg1">
                  <a:lumMod val="65000"/>
                </a:schemeClr>
              </a:solidFill>
              <a:ea typeface="SimSun" pitchFamily="2" charset="-122"/>
            </a:endParaRPr>
          </a:p>
          <a:p>
            <a:pPr eaLnBrk="1" hangingPunct="1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US" altLang="zh-CN" sz="2400" b="1" dirty="0" smtClean="0">
                <a:solidFill>
                  <a:schemeClr val="bg1">
                    <a:lumMod val="65000"/>
                  </a:schemeClr>
                </a:solidFill>
                <a:ea typeface="SimSun" pitchFamily="2" charset="-122"/>
              </a:rPr>
              <a:t>Accessing online information resources</a:t>
            </a:r>
            <a:endParaRPr lang="en-GB" altLang="zh-CN" sz="2400" b="1" dirty="0" smtClean="0">
              <a:solidFill>
                <a:schemeClr val="bg1">
                  <a:lumMod val="65000"/>
                </a:schemeClr>
              </a:solidFill>
              <a:ea typeface="SimSun" pitchFamily="2" charset="-122"/>
            </a:endParaRPr>
          </a:p>
        </p:txBody>
      </p:sp>
      <p:pic>
        <p:nvPicPr>
          <p:cNvPr id="3077" name="Picture 4" descr="E-org-V1-Blue-tra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117475"/>
            <a:ext cx="658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2200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457200" y="1233488"/>
            <a:ext cx="8382000" cy="3754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US" altLang="zh-CN" sz="2000" b="1" dirty="0" smtClean="0">
                <a:ea typeface="SimSun" pitchFamily="2" charset="-122"/>
              </a:rPr>
              <a:t>Definition: Arithmetic mean of total monthly (hourly for SDG) earnings for employees for all jobs, disaggregated by 9 main occupational groups</a:t>
            </a:r>
          </a:p>
          <a:p>
            <a:pPr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US" altLang="zh-CN" sz="2000" b="1" dirty="0">
                <a:ea typeface="SimSun" pitchFamily="2" charset="-122"/>
              </a:rPr>
              <a:t>Interpretation guidelines</a:t>
            </a: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en-US" altLang="zh-CN" sz="2000" b="1" dirty="0" smtClean="0">
                <a:ea typeface="SimSun" pitchFamily="2" charset="-122"/>
              </a:rPr>
              <a:t>Can signal </a:t>
            </a:r>
            <a:r>
              <a:rPr lang="en-US" altLang="zh-CN" sz="2000" b="1" dirty="0">
                <a:ea typeface="SimSun" pitchFamily="2" charset="-122"/>
              </a:rPr>
              <a:t>the quality </a:t>
            </a:r>
            <a:r>
              <a:rPr lang="en-US" altLang="zh-CN" sz="2000" b="1" dirty="0" smtClean="0">
                <a:ea typeface="SimSun" pitchFamily="2" charset="-122"/>
              </a:rPr>
              <a:t>and conditions of employment</a:t>
            </a:r>
            <a:endParaRPr lang="en-US" altLang="zh-CN" sz="2000" b="1" dirty="0">
              <a:ea typeface="SimSun" pitchFamily="2" charset="-122"/>
            </a:endParaRP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en-GB" altLang="zh-CN" sz="2000" b="1" dirty="0" smtClean="0">
                <a:ea typeface="SimSun" pitchFamily="2" charset="-122"/>
              </a:rPr>
              <a:t>Higher wages associated with more productive and higher skilled jobs  </a:t>
            </a:r>
            <a:endParaRPr lang="en-GB" altLang="zh-CN" sz="2000" b="1" dirty="0">
              <a:ea typeface="SimSun" pitchFamily="2" charset="-122"/>
            </a:endParaRP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en-GB" altLang="zh-CN" sz="2000" b="1" dirty="0">
                <a:ea typeface="SimSun" pitchFamily="2" charset="-122"/>
              </a:rPr>
              <a:t>Shaped by economic structure (low </a:t>
            </a:r>
            <a:r>
              <a:rPr lang="en-GB" altLang="zh-CN" sz="2000" b="1" dirty="0" smtClean="0">
                <a:ea typeface="SimSun" pitchFamily="2" charset="-122"/>
              </a:rPr>
              <a:t>wages in agriculture)</a:t>
            </a:r>
            <a:endParaRPr lang="en-GB" altLang="zh-CN" sz="2000" b="1" dirty="0">
              <a:ea typeface="SimSun" pitchFamily="2" charset="-122"/>
            </a:endParaRP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en-GB" altLang="zh-CN" sz="2000" b="1" dirty="0" smtClean="0">
                <a:ea typeface="SimSun" pitchFamily="2" charset="-122"/>
              </a:rPr>
              <a:t>Progress </a:t>
            </a:r>
            <a:r>
              <a:rPr lang="en-GB" altLang="zh-CN" sz="2000" b="1" dirty="0">
                <a:ea typeface="SimSun" pitchFamily="2" charset="-122"/>
              </a:rPr>
              <a:t>measured by achieving </a:t>
            </a:r>
            <a:r>
              <a:rPr lang="en-GB" altLang="zh-CN" sz="2000" b="1" dirty="0" smtClean="0">
                <a:ea typeface="SimSun" pitchFamily="2" charset="-122"/>
              </a:rPr>
              <a:t>higher average </a:t>
            </a:r>
            <a:r>
              <a:rPr lang="en-GB" altLang="zh-CN" sz="2000" b="1" dirty="0" smtClean="0">
                <a:solidFill>
                  <a:srgbClr val="C00000"/>
                </a:solidFill>
                <a:ea typeface="SimSun" pitchFamily="2" charset="-122"/>
              </a:rPr>
              <a:t>real</a:t>
            </a:r>
            <a:r>
              <a:rPr lang="en-GB" altLang="zh-CN" sz="2000" b="1" dirty="0" smtClean="0">
                <a:ea typeface="SimSun" pitchFamily="2" charset="-122"/>
              </a:rPr>
              <a:t> wages (applying consumer price index)</a:t>
            </a: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en-GB" altLang="zh-CN" sz="2000" b="1" dirty="0" smtClean="0">
                <a:ea typeface="SimSun" pitchFamily="2" charset="-122"/>
              </a:rPr>
              <a:t>Look </a:t>
            </a:r>
            <a:r>
              <a:rPr lang="en-GB" altLang="zh-CN" sz="2000" b="1" dirty="0">
                <a:ea typeface="SimSun" pitchFamily="2" charset="-122"/>
              </a:rPr>
              <a:t>at </a:t>
            </a:r>
            <a:r>
              <a:rPr lang="en-GB" altLang="zh-CN" sz="2000" b="1" dirty="0" smtClean="0">
                <a:ea typeface="SimSun" pitchFamily="2" charset="-122"/>
              </a:rPr>
              <a:t>disparities </a:t>
            </a:r>
            <a:r>
              <a:rPr lang="en-GB" altLang="zh-CN" sz="2000" b="1" dirty="0">
                <a:ea typeface="SimSun" pitchFamily="2" charset="-122"/>
              </a:rPr>
              <a:t>(female/male, </a:t>
            </a:r>
            <a:r>
              <a:rPr lang="en-GB" altLang="zh-CN" sz="2000" b="1" dirty="0" smtClean="0">
                <a:ea typeface="SimSun" pitchFamily="2" charset="-122"/>
              </a:rPr>
              <a:t>industry, education)</a:t>
            </a:r>
            <a:endParaRPr lang="en-US" altLang="zh-CN" sz="2000" b="1" dirty="0" smtClean="0">
              <a:ea typeface="SimSun" pitchFamily="2" charset="-122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381000" y="457200"/>
            <a:ext cx="792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en-US" sz="3200" b="1">
              <a:solidFill>
                <a:srgbClr val="333399"/>
              </a:solidFill>
            </a:endParaRPr>
          </a:p>
        </p:txBody>
      </p:sp>
      <p:sp>
        <p:nvSpPr>
          <p:cNvPr id="11268" name="Line 6"/>
          <p:cNvSpPr>
            <a:spLocks noChangeShapeType="1"/>
          </p:cNvSpPr>
          <p:nvPr/>
        </p:nvSpPr>
        <p:spPr bwMode="auto">
          <a:xfrm>
            <a:off x="457200" y="1143000"/>
            <a:ext cx="784860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11269" name="Picture 4" descr="E-org-V1-Blue-tra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117475"/>
            <a:ext cx="658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Rectangle 3"/>
          <p:cNvSpPr>
            <a:spLocks noChangeArrowheads="1"/>
          </p:cNvSpPr>
          <p:nvPr/>
        </p:nvSpPr>
        <p:spPr bwMode="auto">
          <a:xfrm>
            <a:off x="381000" y="457200"/>
            <a:ext cx="8355013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3200" b="1" dirty="0" smtClean="0">
                <a:solidFill>
                  <a:srgbClr val="333399"/>
                </a:solidFill>
              </a:rPr>
              <a:t>Average nominal wages by occupation</a:t>
            </a:r>
            <a:endParaRPr lang="en-US" sz="3200" b="1" dirty="0">
              <a:solidFill>
                <a:srgbClr val="333399"/>
              </a:solidFill>
            </a:endParaRPr>
          </a:p>
        </p:txBody>
      </p:sp>
      <p:graphicFrame>
        <p:nvGraphicFramePr>
          <p:cNvPr id="8" name="Diagram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22976763"/>
              </p:ext>
            </p:extLst>
          </p:nvPr>
        </p:nvGraphicFramePr>
        <p:xfrm>
          <a:off x="954000" y="4982217"/>
          <a:ext cx="7200000" cy="172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821983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457200" y="1233488"/>
            <a:ext cx="8382000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US" altLang="zh-CN" sz="2000" b="1" dirty="0" smtClean="0">
                <a:solidFill>
                  <a:srgbClr val="990033"/>
                </a:solidFill>
                <a:ea typeface="SimSun" pitchFamily="2" charset="-122"/>
              </a:rPr>
              <a:t>Moderating economic </a:t>
            </a:r>
            <a:r>
              <a:rPr lang="en-US" altLang="zh-CN" sz="2000" b="1" dirty="0" smtClean="0">
                <a:ea typeface="SimSun" pitchFamily="2" charset="-122"/>
              </a:rPr>
              <a:t>growth and </a:t>
            </a:r>
            <a:r>
              <a:rPr lang="en-US" altLang="zh-CN" sz="2000" b="1" dirty="0" smtClean="0">
                <a:solidFill>
                  <a:srgbClr val="990033"/>
                </a:solidFill>
                <a:ea typeface="SimSun" pitchFamily="2" charset="-122"/>
              </a:rPr>
              <a:t>ageing</a:t>
            </a:r>
            <a:r>
              <a:rPr lang="en-US" altLang="zh-CN" sz="2000" b="1" dirty="0" smtClean="0">
                <a:ea typeface="SimSun" pitchFamily="2" charset="-122"/>
              </a:rPr>
              <a:t> demographics </a:t>
            </a:r>
            <a:endParaRPr lang="en-US" altLang="zh-CN" sz="2000" b="1" dirty="0">
              <a:ea typeface="SimSun" pitchFamily="2" charset="-122"/>
            </a:endParaRP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en-GB" altLang="zh-CN" sz="2000" b="1" dirty="0" smtClean="0">
                <a:ea typeface="SimSun" pitchFamily="2" charset="-122"/>
              </a:rPr>
              <a:t>Slowing economic demand and contracting labour supply</a:t>
            </a: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en-GB" altLang="zh-CN" sz="2000" b="1" dirty="0" smtClean="0">
                <a:ea typeface="SimSun" pitchFamily="2" charset="-122"/>
              </a:rPr>
              <a:t>Unemployment remains low and generally unchanged</a:t>
            </a: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en-GB" altLang="zh-CN" sz="2000" b="1" dirty="0" smtClean="0">
                <a:ea typeface="SimSun" pitchFamily="2" charset="-122"/>
              </a:rPr>
              <a:t>Vulnerable employment rising: Could indicate </a:t>
            </a:r>
            <a:r>
              <a:rPr lang="en-GB" altLang="zh-CN" sz="2000" b="1" dirty="0" smtClean="0">
                <a:solidFill>
                  <a:srgbClr val="990033"/>
                </a:solidFill>
                <a:ea typeface="SimSun" pitchFamily="2" charset="-122"/>
              </a:rPr>
              <a:t>worsening job quality</a:t>
            </a: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381000" y="457200"/>
            <a:ext cx="792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en-US" sz="3200" b="1">
              <a:solidFill>
                <a:srgbClr val="333399"/>
              </a:solidFill>
            </a:endParaRPr>
          </a:p>
        </p:txBody>
      </p:sp>
      <p:sp>
        <p:nvSpPr>
          <p:cNvPr id="11268" name="Line 6"/>
          <p:cNvSpPr>
            <a:spLocks noChangeShapeType="1"/>
          </p:cNvSpPr>
          <p:nvPr/>
        </p:nvSpPr>
        <p:spPr bwMode="auto">
          <a:xfrm>
            <a:off x="457200" y="1143000"/>
            <a:ext cx="784860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11269" name="Picture 4" descr="E-org-V1-Blue-tra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117475"/>
            <a:ext cx="658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Rectangle 3"/>
          <p:cNvSpPr>
            <a:spLocks noChangeArrowheads="1"/>
          </p:cNvSpPr>
          <p:nvPr/>
        </p:nvSpPr>
        <p:spPr bwMode="auto">
          <a:xfrm>
            <a:off x="381000" y="457200"/>
            <a:ext cx="8355013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3200" b="1" dirty="0" smtClean="0">
                <a:solidFill>
                  <a:srgbClr val="333399"/>
                </a:solidFill>
              </a:rPr>
              <a:t>Interpretation example: Thailand</a:t>
            </a:r>
            <a:endParaRPr lang="en-US" sz="3200" b="1" dirty="0">
              <a:solidFill>
                <a:srgbClr val="333399"/>
              </a:solidFill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205230"/>
              </p:ext>
            </p:extLst>
          </p:nvPr>
        </p:nvGraphicFramePr>
        <p:xfrm>
          <a:off x="1008000" y="3083875"/>
          <a:ext cx="7289801" cy="345141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98538"/>
                <a:gridCol w="1339201"/>
                <a:gridCol w="1339201"/>
                <a:gridCol w="1212861"/>
              </a:tblGrid>
              <a:tr h="502834">
                <a:tc>
                  <a:txBody>
                    <a:bodyPr/>
                    <a:lstStyle/>
                    <a:p>
                      <a:pPr algn="l" fontAlgn="b"/>
                      <a:endParaRPr lang="en-GB" sz="1600" b="1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7580" marR="7580" marT="758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1" u="none" strike="noStrike" dirty="0">
                          <a:effectLst/>
                          <a:latin typeface="Gill Sans MT" panose="020B0502020104020203" pitchFamily="34" charset="0"/>
                        </a:rPr>
                        <a:t>2012</a:t>
                      </a:r>
                      <a:endParaRPr lang="en-GB" sz="1600" b="1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7580" marR="7580" marT="758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1" u="none" strike="noStrike">
                          <a:effectLst/>
                          <a:latin typeface="Gill Sans MT" panose="020B0502020104020203" pitchFamily="34" charset="0"/>
                        </a:rPr>
                        <a:t>2013</a:t>
                      </a:r>
                      <a:endParaRPr lang="en-GB" sz="1600" b="1" i="0" u="none" strike="noStrike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7580" marR="7580" marT="758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1" u="none" strike="noStrike" dirty="0" smtClean="0">
                          <a:effectLst/>
                          <a:latin typeface="Gill Sans MT" panose="020B0502020104020203" pitchFamily="34" charset="0"/>
                        </a:rPr>
                        <a:t>Change</a:t>
                      </a:r>
                    </a:p>
                    <a:p>
                      <a:pPr algn="ctr" fontAlgn="b"/>
                      <a:r>
                        <a:rPr lang="en-GB" sz="1600" b="1" u="none" strike="noStrike" dirty="0" smtClean="0">
                          <a:effectLst/>
                          <a:latin typeface="Gill Sans MT" panose="020B0502020104020203" pitchFamily="34" charset="0"/>
                        </a:rPr>
                        <a:t>2012-13</a:t>
                      </a:r>
                      <a:endParaRPr lang="en-GB" sz="1600" b="1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7580" marR="7580" marT="758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417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 dirty="0">
                          <a:effectLst/>
                          <a:latin typeface="Gill Sans MT" panose="020B0502020104020203" pitchFamily="34" charset="0"/>
                        </a:rPr>
                        <a:t>Working-age </a:t>
                      </a:r>
                      <a:r>
                        <a:rPr lang="en-GB" sz="1600" u="none" strike="noStrike" dirty="0" smtClean="0">
                          <a:effectLst/>
                          <a:latin typeface="Gill Sans MT" panose="020B0502020104020203" pitchFamily="34" charset="0"/>
                        </a:rPr>
                        <a:t>population (000s)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7580" marR="7580" marT="758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 dirty="0" smtClean="0">
                          <a:effectLst/>
                          <a:latin typeface="Gill Sans MT" panose="020B0502020104020203" pitchFamily="34" charset="0"/>
                        </a:rPr>
                        <a:t>54 004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7580" marR="7580" marT="758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 dirty="0" smtClean="0">
                          <a:effectLst/>
                          <a:latin typeface="Gill Sans MT" panose="020B0502020104020203" pitchFamily="34" charset="0"/>
                        </a:rPr>
                        <a:t>54 514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7580" marR="7580" marT="758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  <a:latin typeface="Gill Sans MT" panose="020B0502020104020203" pitchFamily="34" charset="0"/>
                        </a:rPr>
                        <a:t>510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7580" marR="7580" marT="758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51417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  <a:latin typeface="Gill Sans MT" panose="020B0502020104020203" pitchFamily="34" charset="0"/>
                        </a:rPr>
                        <a:t>Labour force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90965" marR="7580" marT="75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 dirty="0" smtClean="0">
                          <a:effectLst/>
                          <a:latin typeface="Gill Sans MT" panose="020B0502020104020203" pitchFamily="34" charset="0"/>
                        </a:rPr>
                        <a:t>39 198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7580" marR="7580" marT="75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 dirty="0" smtClean="0">
                          <a:effectLst/>
                          <a:latin typeface="Gill Sans MT" panose="020B0502020104020203" pitchFamily="34" charset="0"/>
                        </a:rPr>
                        <a:t>39 190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7580" marR="7580" marT="75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  <a:latin typeface="Gill Sans MT" panose="020B0502020104020203" pitchFamily="34" charset="0"/>
                        </a:rPr>
                        <a:t>-8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7580" marR="7580" marT="7580" marB="0" anchor="b"/>
                </a:tc>
              </a:tr>
              <a:tr h="251417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 dirty="0">
                          <a:effectLst/>
                          <a:latin typeface="Gill Sans MT" panose="020B0502020104020203" pitchFamily="34" charset="0"/>
                        </a:rPr>
                        <a:t>Employment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181929" marR="7580" marT="75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 dirty="0" smtClean="0">
                          <a:effectLst/>
                          <a:latin typeface="Gill Sans MT" panose="020B0502020104020203" pitchFamily="34" charset="0"/>
                        </a:rPr>
                        <a:t>38 939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7580" marR="7580" marT="75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 dirty="0" smtClean="0">
                          <a:effectLst/>
                          <a:latin typeface="Gill Sans MT" panose="020B0502020104020203" pitchFamily="34" charset="0"/>
                        </a:rPr>
                        <a:t>38 907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7580" marR="7580" marT="75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  <a:latin typeface="Gill Sans MT" panose="020B0502020104020203" pitchFamily="34" charset="0"/>
                        </a:rPr>
                        <a:t>-32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7580" marR="7580" marT="7580" marB="0" anchor="b"/>
                </a:tc>
              </a:tr>
              <a:tr h="251417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 dirty="0">
                          <a:solidFill>
                            <a:srgbClr val="990033"/>
                          </a:solidFill>
                          <a:effectLst/>
                          <a:latin typeface="Gill Sans MT" panose="020B0502020104020203" pitchFamily="34" charset="0"/>
                        </a:rPr>
                        <a:t>Vulnerable employment</a:t>
                      </a:r>
                      <a:endParaRPr lang="en-GB" sz="1600" b="0" i="0" u="none" strike="noStrike" dirty="0">
                        <a:solidFill>
                          <a:srgbClr val="990033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272894" marR="7580" marT="75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 dirty="0" smtClean="0">
                          <a:solidFill>
                            <a:srgbClr val="990033"/>
                          </a:solidFill>
                          <a:effectLst/>
                          <a:latin typeface="Gill Sans MT" panose="020B0502020104020203" pitchFamily="34" charset="0"/>
                        </a:rPr>
                        <a:t>20 832</a:t>
                      </a:r>
                      <a:endParaRPr lang="en-GB" sz="1600" b="0" i="0" u="none" strike="noStrike" dirty="0">
                        <a:solidFill>
                          <a:srgbClr val="990033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7580" marR="7580" marT="75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 dirty="0" smtClean="0">
                          <a:solidFill>
                            <a:srgbClr val="990033"/>
                          </a:solidFill>
                          <a:effectLst/>
                          <a:latin typeface="Gill Sans MT" panose="020B0502020104020203" pitchFamily="34" charset="0"/>
                        </a:rPr>
                        <a:t>20 943</a:t>
                      </a:r>
                      <a:endParaRPr lang="en-GB" sz="1600" b="0" i="0" u="none" strike="noStrike" dirty="0">
                        <a:solidFill>
                          <a:srgbClr val="990033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7580" marR="7580" marT="75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 dirty="0">
                          <a:solidFill>
                            <a:srgbClr val="990033"/>
                          </a:solidFill>
                          <a:effectLst/>
                          <a:latin typeface="Gill Sans MT" panose="020B0502020104020203" pitchFamily="34" charset="0"/>
                        </a:rPr>
                        <a:t>111</a:t>
                      </a:r>
                      <a:endParaRPr lang="en-GB" sz="1600" b="0" i="0" u="none" strike="noStrike" dirty="0">
                        <a:solidFill>
                          <a:srgbClr val="990033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7580" marR="7580" marT="7580" marB="0" anchor="b"/>
                </a:tc>
              </a:tr>
              <a:tr h="251417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  <a:latin typeface="Gill Sans MT" panose="020B0502020104020203" pitchFamily="34" charset="0"/>
                        </a:rPr>
                        <a:t>Unemployed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181929" marR="7580" marT="75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 dirty="0">
                          <a:effectLst/>
                          <a:latin typeface="Gill Sans MT" panose="020B0502020104020203" pitchFamily="34" charset="0"/>
                        </a:rPr>
                        <a:t>259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7580" marR="7580" marT="75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 dirty="0">
                          <a:effectLst/>
                          <a:latin typeface="Gill Sans MT" panose="020B0502020104020203" pitchFamily="34" charset="0"/>
                        </a:rPr>
                        <a:t>284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7580" marR="7580" marT="75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  <a:latin typeface="Gill Sans MT" panose="020B0502020104020203" pitchFamily="34" charset="0"/>
                        </a:rPr>
                        <a:t>24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7580" marR="7580" marT="7580" marB="0" anchor="b"/>
                </a:tc>
              </a:tr>
              <a:tr h="251417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 dirty="0">
                          <a:effectLst/>
                          <a:latin typeface="Gill Sans MT" panose="020B0502020104020203" pitchFamily="34" charset="0"/>
                        </a:rPr>
                        <a:t>Inactive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90965" marR="7580" marT="75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 dirty="0" smtClean="0">
                          <a:effectLst/>
                          <a:latin typeface="Gill Sans MT" panose="020B0502020104020203" pitchFamily="34" charset="0"/>
                        </a:rPr>
                        <a:t>14 806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7580" marR="7580" marT="75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 dirty="0" smtClean="0">
                          <a:effectLst/>
                          <a:latin typeface="Gill Sans MT" panose="020B0502020104020203" pitchFamily="34" charset="0"/>
                        </a:rPr>
                        <a:t>15 324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7580" marR="7580" marT="75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  <a:latin typeface="Gill Sans MT" panose="020B0502020104020203" pitchFamily="34" charset="0"/>
                        </a:rPr>
                        <a:t>518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7580" marR="7580" marT="7580" marB="0" anchor="b"/>
                </a:tc>
              </a:tr>
              <a:tr h="277987">
                <a:tc>
                  <a:txBody>
                    <a:bodyPr/>
                    <a:lstStyle/>
                    <a:p>
                      <a:pPr algn="l" fontAlgn="b"/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7580" marR="7580" marT="7580" marB="0" anchor="b"/>
                </a:tc>
                <a:tc>
                  <a:txBody>
                    <a:bodyPr/>
                    <a:lstStyle/>
                    <a:p>
                      <a:endParaRPr lang="en-GB">
                        <a:latin typeface="Gill Sans MT" panose="020B0502020104020203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endParaRPr lang="en-GB">
                        <a:latin typeface="Gill Sans MT" panose="020B0502020104020203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endParaRPr lang="en-GB" dirty="0">
                        <a:latin typeface="Gill Sans MT" panose="020B0502020104020203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5141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</a:rPr>
                        <a:t>Labour force participation rate, %</a:t>
                      </a:r>
                      <a:endParaRPr lang="en-GB" sz="1600" b="0" i="0" u="none" strike="noStrike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7580" marR="7580" marT="75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72.6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71.9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-0.7 p.p.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51417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</a:rPr>
                        <a:t>Unemployment rate, %</a:t>
                      </a:r>
                      <a:endParaRPr lang="en-GB" sz="1600" b="0" i="0" u="none" strike="noStrike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7580" marR="7580" marT="75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</a:rPr>
                        <a:t>0.7</a:t>
                      </a:r>
                      <a:endParaRPr lang="en-GB" sz="1600" b="0" i="0" u="none" strike="noStrike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7580" marR="7580" marT="75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</a:rPr>
                        <a:t>0.7</a:t>
                      </a:r>
                      <a:endParaRPr lang="en-GB" sz="1600" b="0" i="0" u="none" strike="noStrike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7580" marR="7580" marT="75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 dirty="0" smtClean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</a:rPr>
                        <a:t>+0.1 </a:t>
                      </a:r>
                      <a:r>
                        <a:rPr lang="en-GB" sz="1600" u="none" strike="noStrike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</a:rPr>
                        <a:t>p.p.</a:t>
                      </a:r>
                      <a:endParaRPr lang="en-GB" sz="1600" b="0" i="0" u="none" strike="noStrike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7580" marR="7580" marT="7580" marB="0" anchor="b"/>
                </a:tc>
              </a:tr>
              <a:tr h="251417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 dirty="0">
                          <a:solidFill>
                            <a:srgbClr val="990033"/>
                          </a:solidFill>
                          <a:effectLst/>
                          <a:latin typeface="Gill Sans MT" panose="020B0502020104020203" pitchFamily="34" charset="0"/>
                        </a:rPr>
                        <a:t>Vulnerable employment rate, %</a:t>
                      </a:r>
                      <a:endParaRPr lang="en-GB" sz="1600" b="1" i="0" u="none" strike="noStrike" dirty="0">
                        <a:solidFill>
                          <a:srgbClr val="990033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7580" marR="7580" marT="75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1" u="none" strike="noStrike" dirty="0">
                          <a:solidFill>
                            <a:srgbClr val="990033"/>
                          </a:solidFill>
                          <a:effectLst/>
                          <a:latin typeface="Gill Sans MT" panose="020B0502020104020203" pitchFamily="34" charset="0"/>
                        </a:rPr>
                        <a:t>53.5</a:t>
                      </a:r>
                      <a:endParaRPr lang="en-GB" sz="1600" b="1" i="0" u="none" strike="noStrike" dirty="0">
                        <a:solidFill>
                          <a:srgbClr val="990033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7580" marR="7580" marT="75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1" u="none" strike="noStrike" dirty="0">
                          <a:solidFill>
                            <a:srgbClr val="990033"/>
                          </a:solidFill>
                          <a:effectLst/>
                          <a:latin typeface="Gill Sans MT" panose="020B0502020104020203" pitchFamily="34" charset="0"/>
                        </a:rPr>
                        <a:t>53.8</a:t>
                      </a:r>
                      <a:endParaRPr lang="en-GB" sz="1600" b="1" i="0" u="none" strike="noStrike" dirty="0">
                        <a:solidFill>
                          <a:srgbClr val="990033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7580" marR="7580" marT="75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1" u="none" strike="noStrike" dirty="0" smtClean="0">
                          <a:solidFill>
                            <a:srgbClr val="990033"/>
                          </a:solidFill>
                          <a:effectLst/>
                          <a:latin typeface="Gill Sans MT" panose="020B0502020104020203" pitchFamily="34" charset="0"/>
                        </a:rPr>
                        <a:t>+0.3 </a:t>
                      </a:r>
                      <a:r>
                        <a:rPr lang="en-GB" sz="1600" b="1" u="none" strike="noStrike" dirty="0">
                          <a:solidFill>
                            <a:srgbClr val="990033"/>
                          </a:solidFill>
                          <a:effectLst/>
                          <a:latin typeface="Gill Sans MT" panose="020B0502020104020203" pitchFamily="34" charset="0"/>
                        </a:rPr>
                        <a:t>p.p.</a:t>
                      </a:r>
                      <a:endParaRPr lang="en-GB" sz="1600" b="1" i="0" u="none" strike="noStrike" dirty="0">
                        <a:solidFill>
                          <a:srgbClr val="990033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7580" marR="7580" marT="7580" marB="0" anchor="b"/>
                </a:tc>
              </a:tr>
              <a:tr h="251417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</a:rPr>
                        <a:t>GDP growth rate, %</a:t>
                      </a:r>
                      <a:endParaRPr lang="en-GB" sz="1600" b="0" i="0" u="none" strike="noStrike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7580" marR="7580" marT="758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</a:rPr>
                        <a:t>6.5</a:t>
                      </a:r>
                      <a:endParaRPr lang="en-GB" sz="1600" b="0" i="0" u="none" strike="noStrike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7580" marR="7580" marT="758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</a:rPr>
                        <a:t>2.9</a:t>
                      </a:r>
                      <a:endParaRPr lang="en-GB" sz="1600" b="0" i="0" u="none" strike="noStrike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7580" marR="7580" marT="758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</a:rPr>
                        <a:t>-3.6 p.p.</a:t>
                      </a:r>
                      <a:endParaRPr lang="en-GB" sz="1600" b="0" i="0" u="none" strike="noStrike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7580" marR="7580" marT="758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0118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457200" y="1233488"/>
            <a:ext cx="8382000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US" altLang="zh-CN" sz="2000" b="1" dirty="0" smtClean="0">
                <a:solidFill>
                  <a:srgbClr val="990033"/>
                </a:solidFill>
                <a:ea typeface="SimSun" pitchFamily="2" charset="-122"/>
              </a:rPr>
              <a:t>Robust economic </a:t>
            </a:r>
            <a:r>
              <a:rPr lang="en-US" altLang="zh-CN" sz="2000" b="1" dirty="0" smtClean="0">
                <a:ea typeface="SimSun" pitchFamily="2" charset="-122"/>
              </a:rPr>
              <a:t>growth and </a:t>
            </a:r>
            <a:r>
              <a:rPr lang="en-US" altLang="zh-CN" sz="2000" b="1" dirty="0" smtClean="0">
                <a:solidFill>
                  <a:srgbClr val="990033"/>
                </a:solidFill>
                <a:ea typeface="SimSun" pitchFamily="2" charset="-122"/>
              </a:rPr>
              <a:t>youthful</a:t>
            </a:r>
            <a:r>
              <a:rPr lang="en-US" altLang="zh-CN" sz="2000" b="1" dirty="0" smtClean="0">
                <a:ea typeface="SimSun" pitchFamily="2" charset="-122"/>
              </a:rPr>
              <a:t> demographics </a:t>
            </a:r>
            <a:endParaRPr lang="en-US" altLang="zh-CN" sz="2000" b="1" dirty="0">
              <a:ea typeface="SimSun" pitchFamily="2" charset="-122"/>
            </a:endParaRP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en-GB" altLang="zh-CN" sz="2000" b="1" dirty="0" smtClean="0">
                <a:ea typeface="SimSun" pitchFamily="2" charset="-122"/>
              </a:rPr>
              <a:t>Accelerating economic demand and expanding labour supply</a:t>
            </a: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en-GB" altLang="zh-CN" sz="2000" b="1" dirty="0" smtClean="0">
                <a:ea typeface="SimSun" pitchFamily="2" charset="-122"/>
              </a:rPr>
              <a:t>Unemployment remains high and generally unchanged</a:t>
            </a: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en-GB" altLang="zh-CN" sz="2000" b="1" dirty="0" smtClean="0">
                <a:ea typeface="SimSun" pitchFamily="2" charset="-122"/>
              </a:rPr>
              <a:t>Vulnerable employment falling: Could indicate </a:t>
            </a:r>
            <a:r>
              <a:rPr lang="en-GB" altLang="zh-CN" sz="2000" b="1" dirty="0" smtClean="0">
                <a:solidFill>
                  <a:srgbClr val="990033"/>
                </a:solidFill>
                <a:ea typeface="SimSun" pitchFamily="2" charset="-122"/>
              </a:rPr>
              <a:t>progress in job quality</a:t>
            </a: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381000" y="457200"/>
            <a:ext cx="792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en-US" sz="3200" b="1">
              <a:solidFill>
                <a:srgbClr val="333399"/>
              </a:solidFill>
            </a:endParaRPr>
          </a:p>
        </p:txBody>
      </p:sp>
      <p:sp>
        <p:nvSpPr>
          <p:cNvPr id="11268" name="Line 6"/>
          <p:cNvSpPr>
            <a:spLocks noChangeShapeType="1"/>
          </p:cNvSpPr>
          <p:nvPr/>
        </p:nvSpPr>
        <p:spPr bwMode="auto">
          <a:xfrm>
            <a:off x="457200" y="1143000"/>
            <a:ext cx="784860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11269" name="Picture 4" descr="E-org-V1-Blue-tra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117475"/>
            <a:ext cx="658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Rectangle 3"/>
          <p:cNvSpPr>
            <a:spLocks noChangeArrowheads="1"/>
          </p:cNvSpPr>
          <p:nvPr/>
        </p:nvSpPr>
        <p:spPr bwMode="auto">
          <a:xfrm>
            <a:off x="381000" y="457200"/>
            <a:ext cx="8355013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3200" b="1" dirty="0" smtClean="0">
                <a:solidFill>
                  <a:srgbClr val="333399"/>
                </a:solidFill>
              </a:rPr>
              <a:t>Interpretation example: Philippines</a:t>
            </a:r>
            <a:endParaRPr lang="en-US" sz="3200" b="1" dirty="0">
              <a:solidFill>
                <a:srgbClr val="333399"/>
              </a:solidFill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1188505"/>
              </p:ext>
            </p:extLst>
          </p:nvPr>
        </p:nvGraphicFramePr>
        <p:xfrm>
          <a:off x="1008000" y="3083875"/>
          <a:ext cx="7289801" cy="34490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98538"/>
                <a:gridCol w="1339201"/>
                <a:gridCol w="1339201"/>
                <a:gridCol w="1212861"/>
              </a:tblGrid>
              <a:tr h="530627">
                <a:tc>
                  <a:txBody>
                    <a:bodyPr/>
                    <a:lstStyle/>
                    <a:p>
                      <a:pPr algn="l" fontAlgn="b"/>
                      <a:endParaRPr lang="en-GB" sz="1600" b="1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7580" marR="7580" marT="758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1" u="none" strike="noStrike" dirty="0">
                          <a:effectLst/>
                          <a:latin typeface="Gill Sans MT" panose="020B0502020104020203" pitchFamily="34" charset="0"/>
                        </a:rPr>
                        <a:t>2012</a:t>
                      </a:r>
                      <a:endParaRPr lang="en-GB" sz="1600" b="1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7580" marR="7580" marT="758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1" u="none" strike="noStrike">
                          <a:effectLst/>
                          <a:latin typeface="Gill Sans MT" panose="020B0502020104020203" pitchFamily="34" charset="0"/>
                        </a:rPr>
                        <a:t>2013</a:t>
                      </a:r>
                      <a:endParaRPr lang="en-GB" sz="1600" b="1" i="0" u="none" strike="noStrike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7580" marR="7580" marT="758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1" u="none" strike="noStrike" dirty="0" smtClean="0">
                          <a:effectLst/>
                          <a:latin typeface="Gill Sans MT" panose="020B0502020104020203" pitchFamily="34" charset="0"/>
                        </a:rPr>
                        <a:t>Change</a:t>
                      </a:r>
                    </a:p>
                    <a:p>
                      <a:pPr algn="ctr" fontAlgn="b"/>
                      <a:r>
                        <a:rPr lang="en-GB" sz="1600" b="1" u="none" strike="noStrike" dirty="0" smtClean="0">
                          <a:effectLst/>
                          <a:latin typeface="Gill Sans MT" panose="020B0502020104020203" pitchFamily="34" charset="0"/>
                        </a:rPr>
                        <a:t>2012-13</a:t>
                      </a:r>
                      <a:endParaRPr lang="en-GB" sz="1600" b="1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7580" marR="7580" marT="758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5313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Working-age </a:t>
                      </a:r>
                      <a:r>
                        <a:rPr lang="en-GB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population (000s)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62</a:t>
                      </a:r>
                      <a:r>
                        <a:rPr lang="en-GB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 </a:t>
                      </a:r>
                      <a:r>
                        <a:rPr lang="en-GB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985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64 173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1 188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65313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Labour force</a:t>
                      </a:r>
                    </a:p>
                  </a:txBody>
                  <a:tcPr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40</a:t>
                      </a:r>
                      <a:r>
                        <a:rPr lang="en-GB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 </a:t>
                      </a:r>
                      <a:r>
                        <a:rPr lang="en-GB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426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41</a:t>
                      </a:r>
                      <a:r>
                        <a:rPr lang="en-GB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 </a:t>
                      </a:r>
                      <a:r>
                        <a:rPr lang="en-GB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022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596</a:t>
                      </a:r>
                    </a:p>
                  </a:txBody>
                  <a:tcPr marL="7620" marR="7620" marT="7620" marB="0" anchor="b"/>
                </a:tc>
              </a:tr>
              <a:tr h="265313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Employment</a:t>
                      </a:r>
                    </a:p>
                  </a:txBody>
                  <a:tcPr marL="18288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37</a:t>
                      </a:r>
                      <a:r>
                        <a:rPr lang="en-GB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 </a:t>
                      </a:r>
                      <a:r>
                        <a:rPr lang="en-GB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600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38</a:t>
                      </a:r>
                      <a:r>
                        <a:rPr lang="en-GB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 </a:t>
                      </a:r>
                      <a:r>
                        <a:rPr lang="en-GB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118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518</a:t>
                      </a:r>
                    </a:p>
                  </a:txBody>
                  <a:tcPr marL="7620" marR="7620" marT="7620" marB="0" anchor="b"/>
                </a:tc>
              </a:tr>
              <a:tr h="265313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 dirty="0">
                          <a:solidFill>
                            <a:srgbClr val="990033"/>
                          </a:solidFill>
                          <a:effectLst/>
                          <a:latin typeface="Gill Sans MT" panose="020B0502020104020203" pitchFamily="34" charset="0"/>
                        </a:rPr>
                        <a:t>Vulnerable employment</a:t>
                      </a:r>
                    </a:p>
                  </a:txBody>
                  <a:tcPr marL="2743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 dirty="0" smtClean="0">
                          <a:solidFill>
                            <a:srgbClr val="990033"/>
                          </a:solidFill>
                          <a:effectLst/>
                          <a:latin typeface="Gill Sans MT" panose="020B0502020104020203" pitchFamily="34" charset="0"/>
                        </a:rPr>
                        <a:t>14</a:t>
                      </a:r>
                      <a:r>
                        <a:rPr lang="en-GB" sz="1600" b="0" i="0" u="none" strike="noStrike" baseline="0" dirty="0" smtClean="0">
                          <a:solidFill>
                            <a:srgbClr val="990033"/>
                          </a:solidFill>
                          <a:effectLst/>
                          <a:latin typeface="Gill Sans MT" panose="020B0502020104020203" pitchFamily="34" charset="0"/>
                        </a:rPr>
                        <a:t> </a:t>
                      </a:r>
                      <a:r>
                        <a:rPr lang="en-GB" sz="1600" b="0" i="0" u="none" strike="noStrike" dirty="0" smtClean="0">
                          <a:solidFill>
                            <a:srgbClr val="990033"/>
                          </a:solidFill>
                          <a:effectLst/>
                          <a:latin typeface="Gill Sans MT" panose="020B0502020104020203" pitchFamily="34" charset="0"/>
                        </a:rPr>
                        <a:t>773</a:t>
                      </a:r>
                      <a:endParaRPr lang="en-GB" sz="1600" b="0" i="0" u="none" strike="noStrike" dirty="0">
                        <a:solidFill>
                          <a:srgbClr val="990033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 dirty="0" smtClean="0">
                          <a:solidFill>
                            <a:srgbClr val="990033"/>
                          </a:solidFill>
                          <a:effectLst/>
                          <a:latin typeface="Gill Sans MT" panose="020B0502020104020203" pitchFamily="34" charset="0"/>
                        </a:rPr>
                        <a:t>14</a:t>
                      </a:r>
                      <a:r>
                        <a:rPr lang="en-GB" sz="1600" b="0" i="0" u="none" strike="noStrike" baseline="0" dirty="0" smtClean="0">
                          <a:solidFill>
                            <a:srgbClr val="990033"/>
                          </a:solidFill>
                          <a:effectLst/>
                          <a:latin typeface="Gill Sans MT" panose="020B0502020104020203" pitchFamily="34" charset="0"/>
                        </a:rPr>
                        <a:t> </a:t>
                      </a:r>
                      <a:r>
                        <a:rPr lang="en-GB" sz="1600" b="0" i="0" u="none" strike="noStrike" dirty="0" smtClean="0">
                          <a:solidFill>
                            <a:srgbClr val="990033"/>
                          </a:solidFill>
                          <a:effectLst/>
                          <a:latin typeface="Gill Sans MT" panose="020B0502020104020203" pitchFamily="34" charset="0"/>
                        </a:rPr>
                        <a:t>598</a:t>
                      </a:r>
                      <a:endParaRPr lang="en-GB" sz="1600" b="0" i="0" u="none" strike="noStrike" dirty="0">
                        <a:solidFill>
                          <a:srgbClr val="990033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 dirty="0">
                          <a:solidFill>
                            <a:srgbClr val="990033"/>
                          </a:solidFill>
                          <a:effectLst/>
                          <a:latin typeface="Gill Sans MT" panose="020B0502020104020203" pitchFamily="34" charset="0"/>
                        </a:rPr>
                        <a:t>-175</a:t>
                      </a:r>
                    </a:p>
                  </a:txBody>
                  <a:tcPr marL="7620" marR="7620" marT="7620" marB="0" anchor="b"/>
                </a:tc>
              </a:tr>
              <a:tr h="265313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Unemployed</a:t>
                      </a:r>
                    </a:p>
                  </a:txBody>
                  <a:tcPr marL="18288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2</a:t>
                      </a:r>
                      <a:r>
                        <a:rPr lang="en-GB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 </a:t>
                      </a:r>
                      <a:r>
                        <a:rPr lang="en-GB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826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2</a:t>
                      </a:r>
                      <a:r>
                        <a:rPr lang="en-GB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 </a:t>
                      </a:r>
                      <a:r>
                        <a:rPr lang="en-GB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905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79</a:t>
                      </a:r>
                    </a:p>
                  </a:txBody>
                  <a:tcPr marL="7620" marR="7620" marT="7620" marB="0" anchor="b"/>
                </a:tc>
              </a:tr>
              <a:tr h="265313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Inactive</a:t>
                      </a:r>
                    </a:p>
                  </a:txBody>
                  <a:tcPr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22</a:t>
                      </a:r>
                      <a:r>
                        <a:rPr lang="en-GB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 </a:t>
                      </a:r>
                      <a:r>
                        <a:rPr lang="en-GB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559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23</a:t>
                      </a:r>
                      <a:r>
                        <a:rPr lang="en-GB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 </a:t>
                      </a:r>
                      <a:r>
                        <a:rPr lang="en-GB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151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592</a:t>
                      </a:r>
                    </a:p>
                  </a:txBody>
                  <a:tcPr marL="7620" marR="7620" marT="7620" marB="0" anchor="b"/>
                </a:tc>
              </a:tr>
              <a:tr h="265313">
                <a:tc>
                  <a:txBody>
                    <a:bodyPr/>
                    <a:lstStyle/>
                    <a:p>
                      <a:pPr algn="l" fontAlgn="b"/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6531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Labour force participation rate, %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64.2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63.9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-0.3 </a:t>
                      </a:r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p.p.</a:t>
                      </a:r>
                    </a:p>
                  </a:txBody>
                  <a:tcPr marL="7620" marR="7620" marT="7620" marB="0" anchor="b"/>
                </a:tc>
              </a:tr>
              <a:tr h="265313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</a:rPr>
                        <a:t>Unemployment rate, %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</a:rPr>
                        <a:t>7.0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</a:rPr>
                        <a:t>7.1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</a:rPr>
                        <a:t>+0.1 </a:t>
                      </a:r>
                      <a:r>
                        <a:rPr lang="en-GB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</a:rPr>
                        <a:t>p.p.</a:t>
                      </a:r>
                    </a:p>
                  </a:txBody>
                  <a:tcPr marL="7620" marR="7620" marT="7620" marB="0" anchor="b"/>
                </a:tc>
              </a:tr>
              <a:tr h="265313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i="0" u="none" strike="noStrike" dirty="0">
                          <a:solidFill>
                            <a:srgbClr val="990033"/>
                          </a:solidFill>
                          <a:effectLst/>
                          <a:latin typeface="Gill Sans MT" panose="020B0502020104020203" pitchFamily="34" charset="0"/>
                        </a:rPr>
                        <a:t>Vulnerable employment rate, %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1" i="0" u="none" strike="noStrike">
                          <a:solidFill>
                            <a:srgbClr val="990033"/>
                          </a:solidFill>
                          <a:effectLst/>
                          <a:latin typeface="Gill Sans MT" panose="020B0502020104020203" pitchFamily="34" charset="0"/>
                        </a:rPr>
                        <a:t>39.3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1" i="0" u="none" strike="noStrike">
                          <a:solidFill>
                            <a:srgbClr val="990033"/>
                          </a:solidFill>
                          <a:effectLst/>
                          <a:latin typeface="Gill Sans MT" panose="020B0502020104020203" pitchFamily="34" charset="0"/>
                        </a:rPr>
                        <a:t>38.3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1" i="0" u="none" strike="noStrike" dirty="0" smtClean="0">
                          <a:solidFill>
                            <a:srgbClr val="990033"/>
                          </a:solidFill>
                          <a:effectLst/>
                          <a:latin typeface="Gill Sans MT" panose="020B0502020104020203" pitchFamily="34" charset="0"/>
                        </a:rPr>
                        <a:t>-1.0 </a:t>
                      </a:r>
                      <a:r>
                        <a:rPr lang="en-GB" sz="1600" b="1" i="0" u="none" strike="noStrike" dirty="0">
                          <a:solidFill>
                            <a:srgbClr val="990033"/>
                          </a:solidFill>
                          <a:effectLst/>
                          <a:latin typeface="Gill Sans MT" panose="020B0502020104020203" pitchFamily="34" charset="0"/>
                        </a:rPr>
                        <a:t>p.p.</a:t>
                      </a:r>
                    </a:p>
                  </a:txBody>
                  <a:tcPr marL="7620" marR="7620" marT="7620" marB="0" anchor="b"/>
                </a:tc>
              </a:tr>
              <a:tr h="265313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</a:rPr>
                        <a:t>GDP growth rate, %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</a:rPr>
                        <a:t>6.8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</a:rPr>
                        <a:t>7.2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</a:rPr>
                        <a:t>+0.4 </a:t>
                      </a:r>
                      <a:r>
                        <a:rPr lang="en-GB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</a:rPr>
                        <a:t>p.p.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1442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457200" y="1233488"/>
            <a:ext cx="8382000" cy="1737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US" altLang="zh-CN" sz="2000" b="1" dirty="0" smtClean="0">
                <a:solidFill>
                  <a:srgbClr val="990033"/>
                </a:solidFill>
                <a:ea typeface="SimSun" pitchFamily="2" charset="-122"/>
              </a:rPr>
              <a:t>Strong economic </a:t>
            </a:r>
            <a:r>
              <a:rPr lang="en-US" altLang="zh-CN" sz="2000" b="1" dirty="0" smtClean="0">
                <a:ea typeface="SimSun" pitchFamily="2" charset="-122"/>
              </a:rPr>
              <a:t>growth and </a:t>
            </a:r>
            <a:r>
              <a:rPr lang="en-US" altLang="zh-CN" sz="2000" b="1" dirty="0" smtClean="0">
                <a:solidFill>
                  <a:srgbClr val="990033"/>
                </a:solidFill>
                <a:ea typeface="SimSun" pitchFamily="2" charset="-122"/>
              </a:rPr>
              <a:t>transitioning</a:t>
            </a:r>
            <a:r>
              <a:rPr lang="en-US" altLang="zh-CN" sz="2000" b="1" dirty="0" smtClean="0">
                <a:ea typeface="SimSun" pitchFamily="2" charset="-122"/>
              </a:rPr>
              <a:t> demographics </a:t>
            </a:r>
            <a:endParaRPr lang="en-US" altLang="zh-CN" sz="2000" b="1" dirty="0">
              <a:ea typeface="SimSun" pitchFamily="2" charset="-122"/>
            </a:endParaRP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en-GB" altLang="zh-CN" sz="2000" b="1" dirty="0" smtClean="0">
                <a:ea typeface="SimSun" pitchFamily="2" charset="-122"/>
              </a:rPr>
              <a:t>Accelerating economic demand and expanding labour supply</a:t>
            </a: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en-GB" altLang="zh-CN" sz="2000" b="1" dirty="0" smtClean="0">
                <a:ea typeface="SimSun" pitchFamily="2" charset="-122"/>
              </a:rPr>
              <a:t>Unemployment remains low and generally unchanged</a:t>
            </a:r>
          </a:p>
          <a:p>
            <a:pPr marL="800100" lvl="1" indent="-342900" eaLnBrk="1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en-GB" altLang="zh-CN" sz="2000" b="1" dirty="0" smtClean="0">
                <a:ea typeface="SimSun" pitchFamily="2" charset="-122"/>
              </a:rPr>
              <a:t>Vulnerable employment rising: Could indicate </a:t>
            </a:r>
            <a:r>
              <a:rPr lang="en-GB" altLang="zh-CN" sz="2000" b="1" dirty="0">
                <a:solidFill>
                  <a:srgbClr val="990033"/>
                </a:solidFill>
                <a:ea typeface="SimSun" pitchFamily="2" charset="-122"/>
              </a:rPr>
              <a:t>worsening job quality </a:t>
            </a:r>
            <a:endParaRPr lang="en-GB" altLang="zh-CN" sz="2000" b="1" dirty="0" smtClean="0">
              <a:solidFill>
                <a:srgbClr val="990033"/>
              </a:solidFill>
              <a:ea typeface="SimSun" pitchFamily="2" charset="-122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381000" y="457200"/>
            <a:ext cx="792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en-US" sz="3200" b="1">
              <a:solidFill>
                <a:srgbClr val="333399"/>
              </a:solidFill>
            </a:endParaRPr>
          </a:p>
        </p:txBody>
      </p:sp>
      <p:sp>
        <p:nvSpPr>
          <p:cNvPr id="11268" name="Line 6"/>
          <p:cNvSpPr>
            <a:spLocks noChangeShapeType="1"/>
          </p:cNvSpPr>
          <p:nvPr/>
        </p:nvSpPr>
        <p:spPr bwMode="auto">
          <a:xfrm>
            <a:off x="457200" y="1143000"/>
            <a:ext cx="784860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11269" name="Picture 4" descr="E-org-V1-Blue-tra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117475"/>
            <a:ext cx="658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Rectangle 3"/>
          <p:cNvSpPr>
            <a:spLocks noChangeArrowheads="1"/>
          </p:cNvSpPr>
          <p:nvPr/>
        </p:nvSpPr>
        <p:spPr bwMode="auto">
          <a:xfrm>
            <a:off x="381000" y="457200"/>
            <a:ext cx="8355013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3200" b="1" dirty="0" smtClean="0">
                <a:solidFill>
                  <a:srgbClr val="333399"/>
                </a:solidFill>
              </a:rPr>
              <a:t>Interpretation example: Viet Nam</a:t>
            </a:r>
            <a:endParaRPr lang="en-US" sz="3200" b="1" dirty="0">
              <a:solidFill>
                <a:srgbClr val="333399"/>
              </a:solidFill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1174843"/>
              </p:ext>
            </p:extLst>
          </p:nvPr>
        </p:nvGraphicFramePr>
        <p:xfrm>
          <a:off x="1008000" y="3083875"/>
          <a:ext cx="7289801" cy="34490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98538"/>
                <a:gridCol w="1339201"/>
                <a:gridCol w="1339201"/>
                <a:gridCol w="1212861"/>
              </a:tblGrid>
              <a:tr h="530627">
                <a:tc>
                  <a:txBody>
                    <a:bodyPr/>
                    <a:lstStyle/>
                    <a:p>
                      <a:pPr algn="l" fontAlgn="b"/>
                      <a:endParaRPr lang="en-GB" sz="1600" b="1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7580" marR="7580" marT="758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1" u="none" strike="noStrike" dirty="0">
                          <a:effectLst/>
                          <a:latin typeface="Gill Sans MT" panose="020B0502020104020203" pitchFamily="34" charset="0"/>
                        </a:rPr>
                        <a:t>2012</a:t>
                      </a:r>
                      <a:endParaRPr lang="en-GB" sz="1600" b="1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7580" marR="7580" marT="758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1" u="none" strike="noStrike">
                          <a:effectLst/>
                          <a:latin typeface="Gill Sans MT" panose="020B0502020104020203" pitchFamily="34" charset="0"/>
                        </a:rPr>
                        <a:t>2013</a:t>
                      </a:r>
                      <a:endParaRPr lang="en-GB" sz="1600" b="1" i="0" u="none" strike="noStrike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7580" marR="7580" marT="758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1" u="none" strike="noStrike" dirty="0" smtClean="0">
                          <a:effectLst/>
                          <a:latin typeface="Gill Sans MT" panose="020B0502020104020203" pitchFamily="34" charset="0"/>
                        </a:rPr>
                        <a:t>Change</a:t>
                      </a:r>
                    </a:p>
                    <a:p>
                      <a:pPr algn="ctr" fontAlgn="b"/>
                      <a:r>
                        <a:rPr lang="en-GB" sz="1600" b="1" u="none" strike="noStrike" dirty="0" smtClean="0">
                          <a:effectLst/>
                          <a:latin typeface="Gill Sans MT" panose="020B0502020104020203" pitchFamily="34" charset="0"/>
                        </a:rPr>
                        <a:t>2012-13</a:t>
                      </a:r>
                      <a:endParaRPr lang="en-GB" sz="1600" b="1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7580" marR="7580" marT="758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5313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Working-age population (000s)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68</a:t>
                      </a:r>
                      <a:r>
                        <a:rPr lang="en-GB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 </a:t>
                      </a:r>
                      <a:r>
                        <a:rPr lang="en-GB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195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68 687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492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65313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Labour force</a:t>
                      </a:r>
                    </a:p>
                  </a:txBody>
                  <a:tcPr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52</a:t>
                      </a:r>
                      <a:r>
                        <a:rPr lang="en-GB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 </a:t>
                      </a:r>
                      <a:r>
                        <a:rPr lang="en-GB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348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53</a:t>
                      </a:r>
                      <a:r>
                        <a:rPr lang="en-GB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 </a:t>
                      </a:r>
                      <a:r>
                        <a:rPr lang="en-GB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246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898</a:t>
                      </a:r>
                    </a:p>
                  </a:txBody>
                  <a:tcPr marL="7620" marR="7620" marT="7620" marB="0" anchor="b"/>
                </a:tc>
              </a:tr>
              <a:tr h="265313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Employment</a:t>
                      </a:r>
                    </a:p>
                  </a:txBody>
                  <a:tcPr marL="18288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51</a:t>
                      </a:r>
                      <a:r>
                        <a:rPr lang="en-GB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 </a:t>
                      </a:r>
                      <a:r>
                        <a:rPr lang="en-GB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422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52</a:t>
                      </a:r>
                      <a:r>
                        <a:rPr lang="en-GB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 </a:t>
                      </a:r>
                      <a:r>
                        <a:rPr lang="en-GB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208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786</a:t>
                      </a:r>
                    </a:p>
                  </a:txBody>
                  <a:tcPr marL="7620" marR="7620" marT="7620" marB="0" anchor="b"/>
                </a:tc>
              </a:tr>
              <a:tr h="265313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 dirty="0">
                          <a:solidFill>
                            <a:srgbClr val="990033"/>
                          </a:solidFill>
                          <a:effectLst/>
                          <a:latin typeface="Gill Sans MT" panose="020B0502020104020203" pitchFamily="34" charset="0"/>
                        </a:rPr>
                        <a:t>Vulnerable employment</a:t>
                      </a:r>
                    </a:p>
                  </a:txBody>
                  <a:tcPr marL="2743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 dirty="0" smtClean="0">
                          <a:solidFill>
                            <a:srgbClr val="990033"/>
                          </a:solidFill>
                          <a:effectLst/>
                          <a:latin typeface="Gill Sans MT" panose="020B0502020104020203" pitchFamily="34" charset="0"/>
                        </a:rPr>
                        <a:t>32</a:t>
                      </a:r>
                      <a:r>
                        <a:rPr lang="en-GB" sz="1600" b="0" i="0" u="none" strike="noStrike" baseline="0" dirty="0" smtClean="0">
                          <a:solidFill>
                            <a:srgbClr val="990033"/>
                          </a:solidFill>
                          <a:effectLst/>
                          <a:latin typeface="Gill Sans MT" panose="020B0502020104020203" pitchFamily="34" charset="0"/>
                        </a:rPr>
                        <a:t> </a:t>
                      </a:r>
                      <a:r>
                        <a:rPr lang="en-GB" sz="1600" b="0" i="0" u="none" strike="noStrike" dirty="0" smtClean="0">
                          <a:solidFill>
                            <a:srgbClr val="990033"/>
                          </a:solidFill>
                          <a:effectLst/>
                          <a:latin typeface="Gill Sans MT" panose="020B0502020104020203" pitchFamily="34" charset="0"/>
                        </a:rPr>
                        <a:t>130</a:t>
                      </a:r>
                      <a:endParaRPr lang="en-GB" sz="1600" b="0" i="0" u="none" strike="noStrike" dirty="0">
                        <a:solidFill>
                          <a:srgbClr val="990033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 dirty="0" smtClean="0">
                          <a:solidFill>
                            <a:srgbClr val="990033"/>
                          </a:solidFill>
                          <a:effectLst/>
                          <a:latin typeface="Gill Sans MT" panose="020B0502020104020203" pitchFamily="34" charset="0"/>
                        </a:rPr>
                        <a:t>32</a:t>
                      </a:r>
                      <a:r>
                        <a:rPr lang="en-GB" sz="1600" b="0" i="0" u="none" strike="noStrike" baseline="0" dirty="0" smtClean="0">
                          <a:solidFill>
                            <a:srgbClr val="990033"/>
                          </a:solidFill>
                          <a:effectLst/>
                          <a:latin typeface="Gill Sans MT" panose="020B0502020104020203" pitchFamily="34" charset="0"/>
                        </a:rPr>
                        <a:t> </a:t>
                      </a:r>
                      <a:r>
                        <a:rPr lang="en-GB" sz="1600" b="0" i="0" u="none" strike="noStrike" dirty="0" smtClean="0">
                          <a:solidFill>
                            <a:srgbClr val="990033"/>
                          </a:solidFill>
                          <a:effectLst/>
                          <a:latin typeface="Gill Sans MT" panose="020B0502020104020203" pitchFamily="34" charset="0"/>
                        </a:rPr>
                        <a:t>705</a:t>
                      </a:r>
                      <a:endParaRPr lang="en-GB" sz="1600" b="0" i="0" u="none" strike="noStrike" dirty="0">
                        <a:solidFill>
                          <a:srgbClr val="990033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 dirty="0">
                          <a:solidFill>
                            <a:srgbClr val="990033"/>
                          </a:solidFill>
                          <a:effectLst/>
                          <a:latin typeface="Gill Sans MT" panose="020B0502020104020203" pitchFamily="34" charset="0"/>
                        </a:rPr>
                        <a:t>575</a:t>
                      </a:r>
                    </a:p>
                  </a:txBody>
                  <a:tcPr marL="7620" marR="7620" marT="7620" marB="0" anchor="b"/>
                </a:tc>
              </a:tr>
              <a:tr h="265313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Unemployed</a:t>
                      </a:r>
                    </a:p>
                  </a:txBody>
                  <a:tcPr marL="18288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926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1</a:t>
                      </a:r>
                      <a:r>
                        <a:rPr lang="en-GB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 </a:t>
                      </a:r>
                      <a:r>
                        <a:rPr lang="en-GB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038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112</a:t>
                      </a:r>
                    </a:p>
                  </a:txBody>
                  <a:tcPr marL="7620" marR="7620" marT="7620" marB="0" anchor="b"/>
                </a:tc>
              </a:tr>
              <a:tr h="265313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Inactive</a:t>
                      </a:r>
                    </a:p>
                  </a:txBody>
                  <a:tcPr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15</a:t>
                      </a:r>
                      <a:r>
                        <a:rPr lang="en-GB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 </a:t>
                      </a:r>
                      <a:r>
                        <a:rPr lang="en-GB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847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15</a:t>
                      </a:r>
                      <a:r>
                        <a:rPr lang="en-GB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 </a:t>
                      </a:r>
                      <a:r>
                        <a:rPr lang="en-GB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441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-406</a:t>
                      </a:r>
                    </a:p>
                  </a:txBody>
                  <a:tcPr marL="7620" marR="7620" marT="7620" marB="0" anchor="b"/>
                </a:tc>
              </a:tr>
              <a:tr h="265313">
                <a:tc>
                  <a:txBody>
                    <a:bodyPr/>
                    <a:lstStyle/>
                    <a:p>
                      <a:pPr algn="l" fontAlgn="b"/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6531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</a:rPr>
                        <a:t>Labour force participation</a:t>
                      </a:r>
                      <a:r>
                        <a:rPr lang="en-US" sz="16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</a:rPr>
                        <a:t> rate, %</a:t>
                      </a:r>
                      <a:endParaRPr lang="en-GB" sz="1600" b="0" i="0" u="none" strike="noStrike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76.8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77.5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+0.8 </a:t>
                      </a:r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p.p.</a:t>
                      </a:r>
                    </a:p>
                  </a:txBody>
                  <a:tcPr marL="7620" marR="7620" marT="7620" marB="0" anchor="b"/>
                </a:tc>
              </a:tr>
              <a:tr h="265313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</a:rPr>
                        <a:t>Unemployment rate, %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</a:rPr>
                        <a:t>1.8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</a:rPr>
                        <a:t>1.9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</a:rPr>
                        <a:t>+0.1 </a:t>
                      </a:r>
                      <a:r>
                        <a:rPr lang="en-GB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</a:rPr>
                        <a:t>p.p.</a:t>
                      </a:r>
                    </a:p>
                  </a:txBody>
                  <a:tcPr marL="7620" marR="7620" marT="7620" marB="0" anchor="b"/>
                </a:tc>
              </a:tr>
              <a:tr h="265313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i="0" u="none" strike="noStrike" dirty="0">
                          <a:solidFill>
                            <a:srgbClr val="990033"/>
                          </a:solidFill>
                          <a:effectLst/>
                          <a:latin typeface="Gill Sans MT" panose="020B0502020104020203" pitchFamily="34" charset="0"/>
                        </a:rPr>
                        <a:t>Vulnerable employment rate, %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1" i="0" u="none" strike="noStrike" dirty="0">
                          <a:solidFill>
                            <a:srgbClr val="990033"/>
                          </a:solidFill>
                          <a:effectLst/>
                          <a:latin typeface="Gill Sans MT" panose="020B0502020104020203" pitchFamily="34" charset="0"/>
                        </a:rPr>
                        <a:t>62.5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1" i="0" u="none" strike="noStrike">
                          <a:solidFill>
                            <a:srgbClr val="990033"/>
                          </a:solidFill>
                          <a:effectLst/>
                          <a:latin typeface="Gill Sans MT" panose="020B0502020104020203" pitchFamily="34" charset="0"/>
                        </a:rPr>
                        <a:t>62.6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1" i="0" u="none" strike="noStrike" dirty="0" smtClean="0">
                          <a:solidFill>
                            <a:srgbClr val="990033"/>
                          </a:solidFill>
                          <a:effectLst/>
                          <a:latin typeface="Gill Sans MT" panose="020B0502020104020203" pitchFamily="34" charset="0"/>
                        </a:rPr>
                        <a:t>+0.1 </a:t>
                      </a:r>
                      <a:r>
                        <a:rPr lang="en-GB" sz="1600" b="1" i="0" u="none" strike="noStrike" dirty="0">
                          <a:solidFill>
                            <a:srgbClr val="990033"/>
                          </a:solidFill>
                          <a:effectLst/>
                          <a:latin typeface="Gill Sans MT" panose="020B0502020104020203" pitchFamily="34" charset="0"/>
                        </a:rPr>
                        <a:t>p.p.</a:t>
                      </a:r>
                    </a:p>
                  </a:txBody>
                  <a:tcPr marL="7620" marR="7620" marT="7620" marB="0" anchor="b"/>
                </a:tc>
              </a:tr>
              <a:tr h="265313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</a:rPr>
                        <a:t>GDP growth rate, %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</a:rPr>
                        <a:t>5.2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</a:rPr>
                        <a:t>5.4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</a:rPr>
                        <a:t>+0.2 </a:t>
                      </a:r>
                      <a:r>
                        <a:rPr lang="en-GB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</a:rPr>
                        <a:t>p.p.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9277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457200" y="1233488"/>
            <a:ext cx="8077200" cy="300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endParaRPr lang="en-GB" altLang="zh-CN" sz="2400" b="1" dirty="0" smtClean="0">
              <a:ea typeface="SimSun" pitchFamily="2" charset="-122"/>
            </a:endParaRPr>
          </a:p>
          <a:p>
            <a:pPr eaLnBrk="1" hangingPunct="1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GB" altLang="zh-CN" sz="2400" b="1" dirty="0" smtClean="0">
                <a:solidFill>
                  <a:schemeClr val="bg1">
                    <a:lumMod val="65000"/>
                  </a:schemeClr>
                </a:solidFill>
                <a:ea typeface="SimSun" pitchFamily="2" charset="-122"/>
              </a:rPr>
              <a:t>Introduction: What do we want to know?</a:t>
            </a:r>
          </a:p>
          <a:p>
            <a:pPr eaLnBrk="1" hangingPunct="1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GB" altLang="zh-CN" sz="2400" b="1" dirty="0" smtClean="0">
                <a:solidFill>
                  <a:schemeClr val="bg1">
                    <a:lumMod val="65000"/>
                  </a:schemeClr>
                </a:solidFill>
                <a:ea typeface="SimSun" pitchFamily="2" charset="-122"/>
              </a:rPr>
              <a:t>Key labour market indicators</a:t>
            </a:r>
            <a:r>
              <a:rPr lang="en-US" altLang="zh-CN" sz="2400" b="1" dirty="0" smtClean="0">
                <a:solidFill>
                  <a:schemeClr val="bg1">
                    <a:lumMod val="65000"/>
                  </a:schemeClr>
                </a:solidFill>
                <a:ea typeface="SimSun" pitchFamily="2" charset="-122"/>
              </a:rPr>
              <a:t> and interpretations</a:t>
            </a:r>
            <a:endParaRPr lang="en-GB" altLang="zh-CN" sz="2400" b="1" dirty="0" smtClean="0">
              <a:solidFill>
                <a:schemeClr val="bg1">
                  <a:lumMod val="65000"/>
                </a:schemeClr>
              </a:solidFill>
              <a:ea typeface="SimSun" pitchFamily="2" charset="-122"/>
            </a:endParaRPr>
          </a:p>
          <a:p>
            <a:pPr eaLnBrk="1" hangingPunct="1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US" altLang="zh-CN" sz="2400" b="1" dirty="0" smtClean="0">
                <a:solidFill>
                  <a:srgbClr val="C00000"/>
                </a:solidFill>
                <a:ea typeface="SimSun" pitchFamily="2" charset="-122"/>
              </a:rPr>
              <a:t>Accessing online information resources</a:t>
            </a:r>
            <a:endParaRPr lang="en-GB" altLang="zh-CN" sz="2400" b="1" dirty="0" smtClean="0">
              <a:solidFill>
                <a:srgbClr val="C00000"/>
              </a:solidFill>
              <a:ea typeface="SimSun" pitchFamily="2" charset="-122"/>
            </a:endParaRPr>
          </a:p>
        </p:txBody>
      </p:sp>
      <p:pic>
        <p:nvPicPr>
          <p:cNvPr id="3077" name="Picture 4" descr="E-org-V1-Blue-tra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117475"/>
            <a:ext cx="658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0076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457200" y="1233488"/>
            <a:ext cx="8382000" cy="507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US" altLang="zh-CN" sz="1800" b="1" dirty="0" smtClean="0">
                <a:ea typeface="SimSun" pitchFamily="2" charset="-122"/>
              </a:rPr>
              <a:t>ILO: Decent Work Indicators for Asia and the Pacific (</a:t>
            </a:r>
            <a:r>
              <a:rPr lang="en-US" altLang="zh-CN" sz="1800" b="1" dirty="0">
                <a:ea typeface="SimSun" pitchFamily="2" charset="-122"/>
              </a:rPr>
              <a:t>2008) </a:t>
            </a:r>
            <a:r>
              <a:rPr lang="en-US" altLang="zh-CN" sz="1600" b="1" dirty="0">
                <a:ea typeface="SimSun" pitchFamily="2" charset="-122"/>
                <a:hlinkClick r:id="rId3"/>
              </a:rPr>
              <a:t>http://www.ilo.org/asia/whatwedo/publications/WCMS_099163/lang--</a:t>
            </a:r>
            <a:r>
              <a:rPr lang="en-US" altLang="zh-CN" sz="1600" b="1" dirty="0" smtClean="0">
                <a:ea typeface="SimSun" pitchFamily="2" charset="-122"/>
                <a:hlinkClick r:id="rId3"/>
              </a:rPr>
              <a:t>en/index.htm</a:t>
            </a:r>
            <a:r>
              <a:rPr lang="en-US" altLang="zh-CN" sz="1600" b="1" dirty="0" smtClean="0">
                <a:ea typeface="SimSun" pitchFamily="2" charset="-122"/>
              </a:rPr>
              <a:t> </a:t>
            </a:r>
          </a:p>
          <a:p>
            <a:pPr eaLnBrk="1" hangingPunct="1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US" altLang="zh-CN" sz="1800" b="1" dirty="0" smtClean="0">
                <a:ea typeface="SimSun" pitchFamily="2" charset="-122"/>
              </a:rPr>
              <a:t>ILO: Decent Work Indicators: Concepts and definitions (</a:t>
            </a:r>
            <a:r>
              <a:rPr lang="en-US" altLang="zh-CN" sz="1800" b="1" dirty="0">
                <a:ea typeface="SimSun" pitchFamily="2" charset="-122"/>
              </a:rPr>
              <a:t>2012) </a:t>
            </a:r>
            <a:r>
              <a:rPr lang="en-US" altLang="zh-CN" sz="1600" b="1" dirty="0">
                <a:ea typeface="SimSun" pitchFamily="2" charset="-122"/>
                <a:hlinkClick r:id="rId4"/>
              </a:rPr>
              <a:t>http://www.ilo.org/integration/resources/pubs/WCMS_229374/lang--</a:t>
            </a:r>
            <a:r>
              <a:rPr lang="en-US" altLang="zh-CN" sz="1600" b="1" dirty="0" smtClean="0">
                <a:ea typeface="SimSun" pitchFamily="2" charset="-122"/>
                <a:hlinkClick r:id="rId4"/>
              </a:rPr>
              <a:t>en/index.htm</a:t>
            </a:r>
            <a:r>
              <a:rPr lang="en-US" altLang="zh-CN" sz="1600" b="1" dirty="0" smtClean="0">
                <a:ea typeface="SimSun" pitchFamily="2" charset="-122"/>
              </a:rPr>
              <a:t> </a:t>
            </a:r>
          </a:p>
          <a:p>
            <a:pPr eaLnBrk="1" hangingPunct="1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US" altLang="zh-CN" sz="1800" b="1" dirty="0" smtClean="0">
                <a:ea typeface="SimSun" pitchFamily="2" charset="-122"/>
              </a:rPr>
              <a:t>ILO: Guide to the Millennium Development Goals </a:t>
            </a:r>
            <a:r>
              <a:rPr lang="en-US" altLang="zh-CN" sz="1800" b="1" dirty="0">
                <a:ea typeface="SimSun" pitchFamily="2" charset="-122"/>
              </a:rPr>
              <a:t>Employment Indicators (2013</a:t>
            </a:r>
            <a:r>
              <a:rPr lang="en-US" altLang="zh-CN" sz="1800" b="1" dirty="0" smtClean="0">
                <a:ea typeface="SimSun" pitchFamily="2" charset="-122"/>
              </a:rPr>
              <a:t>) </a:t>
            </a:r>
            <a:r>
              <a:rPr lang="en-US" altLang="zh-CN" sz="1600" b="1" dirty="0" smtClean="0">
                <a:ea typeface="SimSun" pitchFamily="2" charset="-122"/>
                <a:hlinkClick r:id="rId5"/>
              </a:rPr>
              <a:t>http</a:t>
            </a:r>
            <a:r>
              <a:rPr lang="en-US" altLang="zh-CN" sz="1600" b="1" dirty="0">
                <a:ea typeface="SimSun" pitchFamily="2" charset="-122"/>
                <a:hlinkClick r:id="rId5"/>
              </a:rPr>
              <a:t>://www.ilo.org/global/topics/post-2015/documents/WCMS_208796/lang--</a:t>
            </a:r>
            <a:r>
              <a:rPr lang="en-US" altLang="zh-CN" sz="1600" b="1" dirty="0" smtClean="0">
                <a:ea typeface="SimSun" pitchFamily="2" charset="-122"/>
                <a:hlinkClick r:id="rId5"/>
              </a:rPr>
              <a:t>en/index.htm</a:t>
            </a:r>
            <a:r>
              <a:rPr lang="en-US" altLang="zh-CN" sz="1600" b="1" dirty="0" smtClean="0">
                <a:ea typeface="SimSun" pitchFamily="2" charset="-122"/>
              </a:rPr>
              <a:t> </a:t>
            </a:r>
          </a:p>
          <a:p>
            <a:pPr eaLnBrk="1" hangingPunct="1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US" altLang="zh-CN" sz="1800" b="1" dirty="0" smtClean="0">
                <a:ea typeface="SimSun" pitchFamily="2" charset="-122"/>
              </a:rPr>
              <a:t>ILO: Key Indicators of </a:t>
            </a:r>
            <a:r>
              <a:rPr lang="en-US" altLang="zh-CN" sz="1800" b="1" dirty="0">
                <a:ea typeface="SimSun" pitchFamily="2" charset="-122"/>
              </a:rPr>
              <a:t>the Labour Market (2013</a:t>
            </a:r>
            <a:r>
              <a:rPr lang="en-US" altLang="zh-CN" sz="1800" b="1" dirty="0" smtClean="0">
                <a:ea typeface="SimSun" pitchFamily="2" charset="-122"/>
              </a:rPr>
              <a:t>)		 </a:t>
            </a:r>
            <a:r>
              <a:rPr lang="en-US" altLang="zh-CN" sz="1600" b="1" dirty="0">
                <a:ea typeface="SimSun" pitchFamily="2" charset="-122"/>
                <a:hlinkClick r:id="rId6"/>
              </a:rPr>
              <a:t>http://</a:t>
            </a:r>
            <a:r>
              <a:rPr lang="en-US" altLang="zh-CN" sz="1600" b="1" dirty="0" smtClean="0">
                <a:ea typeface="SimSun" pitchFamily="2" charset="-122"/>
                <a:hlinkClick r:id="rId6"/>
              </a:rPr>
              <a:t>www.ilo.org/kilm</a:t>
            </a:r>
            <a:r>
              <a:rPr lang="en-US" altLang="zh-CN" sz="1600" b="1" dirty="0" smtClean="0">
                <a:ea typeface="SimSun" pitchFamily="2" charset="-122"/>
              </a:rPr>
              <a:t> </a:t>
            </a:r>
            <a:endParaRPr lang="en-US" altLang="zh-CN" sz="1600" b="1" dirty="0">
              <a:ea typeface="SimSun" pitchFamily="2" charset="-122"/>
            </a:endParaRPr>
          </a:p>
          <a:p>
            <a:pPr eaLnBrk="1" hangingPunct="1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US" altLang="zh-CN" sz="1800" b="1" dirty="0" smtClean="0">
                <a:ea typeface="SimSun" pitchFamily="2" charset="-122"/>
              </a:rPr>
              <a:t>Resolutions of the 13</a:t>
            </a:r>
            <a:r>
              <a:rPr lang="en-US" altLang="zh-CN" sz="1800" b="1" baseline="30000" dirty="0" smtClean="0">
                <a:ea typeface="SimSun" pitchFamily="2" charset="-122"/>
              </a:rPr>
              <a:t>th</a:t>
            </a:r>
            <a:r>
              <a:rPr lang="en-US" altLang="zh-CN" sz="1800" b="1" dirty="0" smtClean="0">
                <a:ea typeface="SimSun" pitchFamily="2" charset="-122"/>
              </a:rPr>
              <a:t> (1982) and 19</a:t>
            </a:r>
            <a:r>
              <a:rPr lang="en-US" altLang="zh-CN" sz="1800" b="1" baseline="30000" dirty="0" smtClean="0">
                <a:ea typeface="SimSun" pitchFamily="2" charset="-122"/>
              </a:rPr>
              <a:t>th</a:t>
            </a:r>
            <a:r>
              <a:rPr lang="en-US" altLang="zh-CN" sz="1800" b="1" dirty="0" smtClean="0">
                <a:ea typeface="SimSun" pitchFamily="2" charset="-122"/>
              </a:rPr>
              <a:t> (2013) International Conference of Labour Statisticians (</a:t>
            </a:r>
            <a:r>
              <a:rPr lang="en-US" altLang="zh-CN" sz="1800" b="1" dirty="0">
                <a:ea typeface="SimSun" pitchFamily="2" charset="-122"/>
              </a:rPr>
              <a:t>2013</a:t>
            </a:r>
            <a:r>
              <a:rPr lang="en-US" altLang="zh-CN" sz="1800" b="1" dirty="0" smtClean="0">
                <a:ea typeface="SimSun" pitchFamily="2" charset="-122"/>
              </a:rPr>
              <a:t>)				 </a:t>
            </a:r>
            <a:r>
              <a:rPr lang="en-US" altLang="zh-CN" sz="1600" b="1" dirty="0">
                <a:ea typeface="SimSun" pitchFamily="2" charset="-122"/>
                <a:hlinkClick r:id="rId7"/>
              </a:rPr>
              <a:t>http://www.ilo.org/global/statistics-and-databases/standards-and-guidelines/lang--</a:t>
            </a:r>
            <a:r>
              <a:rPr lang="en-US" altLang="zh-CN" sz="1600" b="1" dirty="0" smtClean="0">
                <a:ea typeface="SimSun" pitchFamily="2" charset="-122"/>
                <a:hlinkClick r:id="rId7"/>
              </a:rPr>
              <a:t>en/index.htm</a:t>
            </a:r>
            <a:r>
              <a:rPr lang="en-US" altLang="zh-CN" sz="1600" b="1" dirty="0" smtClean="0">
                <a:ea typeface="SimSun" pitchFamily="2" charset="-122"/>
              </a:rPr>
              <a:t> </a:t>
            </a: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381000" y="457200"/>
            <a:ext cx="792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en-US" sz="3200" b="1">
              <a:solidFill>
                <a:srgbClr val="333399"/>
              </a:solidFill>
            </a:endParaRPr>
          </a:p>
        </p:txBody>
      </p:sp>
      <p:sp>
        <p:nvSpPr>
          <p:cNvPr id="11268" name="Line 6"/>
          <p:cNvSpPr>
            <a:spLocks noChangeShapeType="1"/>
          </p:cNvSpPr>
          <p:nvPr/>
        </p:nvSpPr>
        <p:spPr bwMode="auto">
          <a:xfrm>
            <a:off x="457200" y="1143000"/>
            <a:ext cx="784860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11269" name="Picture 4" descr="E-org-V1-Blue-trans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117475"/>
            <a:ext cx="658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Rectangle 3"/>
          <p:cNvSpPr>
            <a:spLocks noChangeArrowheads="1"/>
          </p:cNvSpPr>
          <p:nvPr/>
        </p:nvSpPr>
        <p:spPr bwMode="auto">
          <a:xfrm>
            <a:off x="381000" y="457200"/>
            <a:ext cx="8355013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3200" b="1" dirty="0" smtClean="0">
                <a:solidFill>
                  <a:srgbClr val="333399"/>
                </a:solidFill>
              </a:rPr>
              <a:t>Further information resources</a:t>
            </a:r>
            <a:endParaRPr lang="en-US" sz="3200" b="1" dirty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4673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t="-1000" r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357554" y="2357438"/>
            <a:ext cx="4572032" cy="1143000"/>
          </a:xfrm>
        </p:spPr>
        <p:txBody>
          <a:bodyPr>
            <a:noAutofit/>
          </a:bodyPr>
          <a:lstStyle/>
          <a:p>
            <a:r>
              <a:rPr lang="en-US" sz="7000" dirty="0" smtClean="0">
                <a:solidFill>
                  <a:schemeClr val="bg1"/>
                </a:solidFill>
              </a:rPr>
              <a:t>Thank you</a:t>
            </a:r>
            <a:endParaRPr lang="th-TH" sz="7000" dirty="0">
              <a:solidFill>
                <a:schemeClr val="bg1"/>
              </a:solidFill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3273474" y="3643314"/>
            <a:ext cx="4814846" cy="571504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Makiko Matsumoto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000" dirty="0" smtClean="0">
                <a:solidFill>
                  <a:schemeClr val="bg1"/>
                </a:solidFill>
              </a:rPr>
              <a:t>Employment Specialist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ILO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Regional Office for Asia and the Pacific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000" dirty="0" err="1" smtClean="0">
                <a:solidFill>
                  <a:schemeClr val="bg1"/>
                </a:solidFill>
              </a:rPr>
              <a:t>matsumoto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@ilo.org</a:t>
            </a:r>
            <a:endParaRPr kumimoji="0" lang="th-TH" sz="20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457200" y="1233488"/>
            <a:ext cx="8382000" cy="5478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endParaRPr lang="en-US" altLang="zh-CN" sz="2000" b="1" dirty="0" smtClean="0">
              <a:ea typeface="SimSun" pitchFamily="2" charset="-122"/>
            </a:endParaRPr>
          </a:p>
          <a:p>
            <a:pPr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US" altLang="zh-CN" sz="2000" b="1" dirty="0" smtClean="0">
                <a:ea typeface="SimSun" pitchFamily="2" charset="-122"/>
              </a:rPr>
              <a:t>How is the labour market responding to </a:t>
            </a:r>
            <a:r>
              <a:rPr lang="en-US" altLang="zh-CN" sz="2000" b="1" dirty="0" smtClean="0">
                <a:solidFill>
                  <a:srgbClr val="990033"/>
                </a:solidFill>
                <a:ea typeface="SimSun" pitchFamily="2" charset="-122"/>
              </a:rPr>
              <a:t>economic</a:t>
            </a:r>
            <a:r>
              <a:rPr lang="en-US" altLang="zh-CN" sz="2000" b="1" dirty="0" smtClean="0">
                <a:ea typeface="SimSun" pitchFamily="2" charset="-122"/>
              </a:rPr>
              <a:t> conditions?</a:t>
            </a:r>
          </a:p>
          <a:p>
            <a:pPr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US" altLang="zh-CN" sz="2000" b="1" dirty="0" smtClean="0">
                <a:ea typeface="SimSun" pitchFamily="2" charset="-122"/>
              </a:rPr>
              <a:t>How is the labour market adjusting to </a:t>
            </a:r>
            <a:r>
              <a:rPr lang="en-US" altLang="zh-CN" sz="2000" b="1" dirty="0" smtClean="0">
                <a:solidFill>
                  <a:srgbClr val="990033"/>
                </a:solidFill>
                <a:ea typeface="SimSun" pitchFamily="2" charset="-122"/>
              </a:rPr>
              <a:t>demographic</a:t>
            </a:r>
            <a:r>
              <a:rPr lang="en-US" altLang="zh-CN" sz="2000" b="1" dirty="0" smtClean="0">
                <a:ea typeface="SimSun" pitchFamily="2" charset="-122"/>
              </a:rPr>
              <a:t> pressures?</a:t>
            </a:r>
          </a:p>
          <a:p>
            <a:pPr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US" altLang="zh-CN" sz="2000" b="1" dirty="0" smtClean="0">
                <a:ea typeface="SimSun" pitchFamily="2" charset="-122"/>
              </a:rPr>
              <a:t>What is the </a:t>
            </a:r>
            <a:r>
              <a:rPr lang="en-US" altLang="zh-CN" sz="2000" b="1" dirty="0" smtClean="0">
                <a:solidFill>
                  <a:srgbClr val="990033"/>
                </a:solidFill>
                <a:ea typeface="SimSun" pitchFamily="2" charset="-122"/>
              </a:rPr>
              <a:t>quantity</a:t>
            </a:r>
            <a:r>
              <a:rPr lang="en-US" altLang="zh-CN" sz="2000" b="1" dirty="0" smtClean="0">
                <a:ea typeface="SimSun" pitchFamily="2" charset="-122"/>
              </a:rPr>
              <a:t> of employment?</a:t>
            </a:r>
          </a:p>
          <a:p>
            <a:pPr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US" altLang="zh-CN" sz="2000" b="1" dirty="0" smtClean="0">
                <a:ea typeface="SimSun" pitchFamily="2" charset="-122"/>
              </a:rPr>
              <a:t>What is the </a:t>
            </a:r>
            <a:r>
              <a:rPr lang="en-US" altLang="zh-CN" sz="2000" b="1" dirty="0" smtClean="0">
                <a:solidFill>
                  <a:srgbClr val="990033"/>
                </a:solidFill>
                <a:ea typeface="SimSun" pitchFamily="2" charset="-122"/>
              </a:rPr>
              <a:t>quality</a:t>
            </a:r>
            <a:r>
              <a:rPr lang="en-US" altLang="zh-CN" sz="2000" b="1" dirty="0" smtClean="0">
                <a:ea typeface="SimSun" pitchFamily="2" charset="-122"/>
              </a:rPr>
              <a:t> of employment?</a:t>
            </a:r>
          </a:p>
          <a:p>
            <a:pPr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US" altLang="zh-CN" sz="2000" b="1" dirty="0" smtClean="0">
                <a:ea typeface="SimSun" pitchFamily="2" charset="-122"/>
              </a:rPr>
              <a:t>What kind of workers are in demand and what is the supply?</a:t>
            </a:r>
          </a:p>
          <a:p>
            <a:pPr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US" altLang="zh-CN" sz="2000" b="1" dirty="0" smtClean="0">
                <a:ea typeface="SimSun" pitchFamily="2" charset="-122"/>
              </a:rPr>
              <a:t>Are we making </a:t>
            </a:r>
            <a:r>
              <a:rPr lang="en-US" altLang="zh-CN" sz="2000" b="1" dirty="0" smtClean="0">
                <a:solidFill>
                  <a:srgbClr val="990033"/>
                </a:solidFill>
                <a:ea typeface="SimSun" pitchFamily="2" charset="-122"/>
              </a:rPr>
              <a:t>progress</a:t>
            </a:r>
            <a:r>
              <a:rPr lang="en-US" altLang="zh-CN" sz="2000" b="1" dirty="0" smtClean="0">
                <a:ea typeface="SimSun" pitchFamily="2" charset="-122"/>
              </a:rPr>
              <a:t> in the labour market?</a:t>
            </a:r>
          </a:p>
          <a:p>
            <a:pPr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US" altLang="zh-CN" sz="2000" b="1" dirty="0" smtClean="0">
                <a:ea typeface="SimSun" pitchFamily="2" charset="-122"/>
              </a:rPr>
              <a:t>What should be </a:t>
            </a:r>
            <a:r>
              <a:rPr lang="en-US" altLang="zh-CN" sz="2000" b="1" dirty="0" smtClean="0">
                <a:solidFill>
                  <a:srgbClr val="990033"/>
                </a:solidFill>
                <a:ea typeface="SimSun" pitchFamily="2" charset="-122"/>
              </a:rPr>
              <a:t>priorities</a:t>
            </a:r>
            <a:r>
              <a:rPr lang="en-US" altLang="zh-CN" sz="2000" b="1" dirty="0" smtClean="0">
                <a:ea typeface="SimSun" pitchFamily="2" charset="-122"/>
              </a:rPr>
              <a:t> for addressing labour market gaps</a:t>
            </a:r>
          </a:p>
          <a:p>
            <a:pPr marL="457200" lvl="1" indent="0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defRPr/>
            </a:pPr>
            <a:endParaRPr lang="en-US" altLang="zh-CN" sz="2000" b="1" dirty="0" smtClean="0">
              <a:ea typeface="SimSun" pitchFamily="2" charset="-122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381000" y="457200"/>
            <a:ext cx="792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en-US" sz="3200" b="1">
              <a:solidFill>
                <a:srgbClr val="333399"/>
              </a:solidFill>
            </a:endParaRPr>
          </a:p>
        </p:txBody>
      </p:sp>
      <p:sp>
        <p:nvSpPr>
          <p:cNvPr id="11268" name="Line 6"/>
          <p:cNvSpPr>
            <a:spLocks noChangeShapeType="1"/>
          </p:cNvSpPr>
          <p:nvPr/>
        </p:nvSpPr>
        <p:spPr bwMode="auto">
          <a:xfrm>
            <a:off x="457200" y="1143000"/>
            <a:ext cx="784860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11269" name="Picture 4" descr="E-org-V1-Blue-tra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117475"/>
            <a:ext cx="658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Rectangle 3"/>
          <p:cNvSpPr>
            <a:spLocks noChangeArrowheads="1"/>
          </p:cNvSpPr>
          <p:nvPr/>
        </p:nvSpPr>
        <p:spPr bwMode="auto">
          <a:xfrm>
            <a:off x="381000" y="457200"/>
            <a:ext cx="8355013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3200" b="1" dirty="0" smtClean="0">
                <a:solidFill>
                  <a:srgbClr val="333399"/>
                </a:solidFill>
              </a:rPr>
              <a:t>What do we want to know?</a:t>
            </a:r>
            <a:endParaRPr lang="en-US" sz="3200" b="1" dirty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5285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457200" y="1233488"/>
            <a:ext cx="8382000" cy="5406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US" altLang="zh-CN" sz="2000" b="1" dirty="0" smtClean="0">
                <a:ea typeface="SimSun" pitchFamily="2" charset="-122"/>
              </a:rPr>
              <a:t>Promote sustained, inclusive and sustainable economic growth, </a:t>
            </a:r>
            <a:r>
              <a:rPr lang="en-US" altLang="zh-CN" sz="2000" b="1" dirty="0" smtClean="0">
                <a:solidFill>
                  <a:srgbClr val="C00000"/>
                </a:solidFill>
                <a:ea typeface="SimSun" pitchFamily="2" charset="-122"/>
              </a:rPr>
              <a:t>full</a:t>
            </a:r>
            <a:r>
              <a:rPr lang="en-US" altLang="zh-CN" sz="2000" b="1" dirty="0" smtClean="0">
                <a:ea typeface="SimSun" pitchFamily="2" charset="-122"/>
              </a:rPr>
              <a:t> and </a:t>
            </a:r>
            <a:r>
              <a:rPr lang="en-US" altLang="zh-CN" sz="2000" b="1" dirty="0" smtClean="0">
                <a:solidFill>
                  <a:srgbClr val="C00000"/>
                </a:solidFill>
                <a:ea typeface="SimSun" pitchFamily="2" charset="-122"/>
              </a:rPr>
              <a:t>productive employment </a:t>
            </a:r>
            <a:r>
              <a:rPr lang="en-US" altLang="zh-CN" sz="2000" b="1" dirty="0" smtClean="0">
                <a:ea typeface="SimSun" pitchFamily="2" charset="-122"/>
              </a:rPr>
              <a:t>and </a:t>
            </a:r>
            <a:r>
              <a:rPr lang="en-US" altLang="zh-CN" sz="2000" b="1" dirty="0" smtClean="0">
                <a:solidFill>
                  <a:srgbClr val="C00000"/>
                </a:solidFill>
                <a:ea typeface="SimSun" pitchFamily="2" charset="-122"/>
              </a:rPr>
              <a:t>decent work </a:t>
            </a:r>
            <a:r>
              <a:rPr lang="en-US" altLang="zh-CN" sz="2000" b="1" dirty="0" smtClean="0">
                <a:ea typeface="SimSun" pitchFamily="2" charset="-122"/>
              </a:rPr>
              <a:t>for all</a:t>
            </a:r>
          </a:p>
          <a:p>
            <a:pPr eaLnBrk="1" hangingPunct="1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US" altLang="zh-CN" sz="2000" b="1" dirty="0" smtClean="0">
                <a:ea typeface="SimSun" pitchFamily="2" charset="-122"/>
              </a:rPr>
              <a:t>Selected targets</a:t>
            </a:r>
          </a:p>
          <a:p>
            <a:pPr marL="800100" lvl="1" indent="-342900" eaLnBrk="1" hangingPunct="1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en-GB" altLang="zh-CN" sz="2000" b="1" dirty="0" smtClean="0">
                <a:ea typeface="SimSun" pitchFamily="2" charset="-122"/>
              </a:rPr>
              <a:t>8.2: Achieve </a:t>
            </a:r>
            <a:r>
              <a:rPr lang="en-GB" altLang="zh-CN" sz="2000" b="1" dirty="0">
                <a:ea typeface="SimSun" pitchFamily="2" charset="-122"/>
              </a:rPr>
              <a:t>higher levels of economic </a:t>
            </a:r>
            <a:r>
              <a:rPr lang="en-GB" altLang="zh-CN" sz="2000" b="1" dirty="0" smtClean="0">
                <a:solidFill>
                  <a:srgbClr val="C00000"/>
                </a:solidFill>
                <a:ea typeface="SimSun" pitchFamily="2" charset="-122"/>
              </a:rPr>
              <a:t>productivity</a:t>
            </a:r>
            <a:r>
              <a:rPr lang="en-GB" altLang="zh-CN" sz="2000" b="1" dirty="0" smtClean="0">
                <a:ea typeface="SimSun" pitchFamily="2" charset="-122"/>
              </a:rPr>
              <a:t>… </a:t>
            </a:r>
            <a:r>
              <a:rPr lang="en-GB" altLang="zh-CN" sz="2000" b="1" dirty="0">
                <a:ea typeface="SimSun" pitchFamily="2" charset="-122"/>
              </a:rPr>
              <a:t>including through a focus on high-value added and labour-intensive sectors</a:t>
            </a:r>
          </a:p>
          <a:p>
            <a:pPr marL="800100" lvl="1" indent="-342900" eaLnBrk="1" hangingPunct="1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en-GB" altLang="zh-CN" sz="2000" b="1" dirty="0" smtClean="0">
                <a:ea typeface="SimSun" pitchFamily="2" charset="-122"/>
              </a:rPr>
              <a:t>8.3: Promote </a:t>
            </a:r>
            <a:r>
              <a:rPr lang="en-GB" altLang="zh-CN" sz="2000" b="1" dirty="0">
                <a:ea typeface="SimSun" pitchFamily="2" charset="-122"/>
              </a:rPr>
              <a:t>development-oriented policies that support productive activities, </a:t>
            </a:r>
            <a:r>
              <a:rPr lang="en-GB" altLang="zh-CN" sz="2000" b="1" dirty="0">
                <a:solidFill>
                  <a:srgbClr val="C00000"/>
                </a:solidFill>
                <a:ea typeface="SimSun" pitchFamily="2" charset="-122"/>
              </a:rPr>
              <a:t>decent job </a:t>
            </a:r>
            <a:r>
              <a:rPr lang="en-GB" altLang="zh-CN" sz="2000" b="1" dirty="0" smtClean="0">
                <a:solidFill>
                  <a:srgbClr val="C00000"/>
                </a:solidFill>
                <a:ea typeface="SimSun" pitchFamily="2" charset="-122"/>
              </a:rPr>
              <a:t>creation</a:t>
            </a:r>
            <a:r>
              <a:rPr lang="en-GB" altLang="zh-CN" sz="2000" b="1" dirty="0" smtClean="0">
                <a:ea typeface="SimSun" pitchFamily="2" charset="-122"/>
              </a:rPr>
              <a:t>… and </a:t>
            </a:r>
            <a:r>
              <a:rPr lang="en-GB" altLang="zh-CN" sz="2000" b="1" dirty="0">
                <a:ea typeface="SimSun" pitchFamily="2" charset="-122"/>
              </a:rPr>
              <a:t>encourage the </a:t>
            </a:r>
            <a:r>
              <a:rPr lang="en-GB" altLang="zh-CN" sz="2000" b="1" dirty="0">
                <a:solidFill>
                  <a:srgbClr val="C00000"/>
                </a:solidFill>
                <a:ea typeface="SimSun" pitchFamily="2" charset="-122"/>
              </a:rPr>
              <a:t>formalization</a:t>
            </a:r>
            <a:r>
              <a:rPr lang="en-GB" altLang="zh-CN" sz="2000" b="1" dirty="0">
                <a:ea typeface="SimSun" pitchFamily="2" charset="-122"/>
              </a:rPr>
              <a:t> and growth of micro-, small- and medium-sized </a:t>
            </a:r>
            <a:r>
              <a:rPr lang="en-GB" altLang="zh-CN" sz="2000" b="1" dirty="0" smtClean="0">
                <a:ea typeface="SimSun" pitchFamily="2" charset="-122"/>
              </a:rPr>
              <a:t>enterprises…</a:t>
            </a:r>
            <a:endParaRPr lang="en-GB" altLang="zh-CN" sz="2000" b="1" dirty="0">
              <a:ea typeface="SimSun" pitchFamily="2" charset="-122"/>
            </a:endParaRPr>
          </a:p>
          <a:p>
            <a:pPr marL="800100" lvl="1" indent="-342900" eaLnBrk="1" hangingPunct="1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en-GB" altLang="zh-CN" sz="2000" b="1" dirty="0" smtClean="0">
                <a:ea typeface="SimSun" pitchFamily="2" charset="-122"/>
              </a:rPr>
              <a:t>8.5: By </a:t>
            </a:r>
            <a:r>
              <a:rPr lang="en-GB" altLang="zh-CN" sz="2000" b="1" dirty="0">
                <a:ea typeface="SimSun" pitchFamily="2" charset="-122"/>
              </a:rPr>
              <a:t>2030, achieve </a:t>
            </a:r>
            <a:r>
              <a:rPr lang="en-GB" altLang="zh-CN" sz="2000" b="1" dirty="0">
                <a:solidFill>
                  <a:srgbClr val="C00000"/>
                </a:solidFill>
                <a:ea typeface="SimSun" pitchFamily="2" charset="-122"/>
              </a:rPr>
              <a:t>full and productive employment </a:t>
            </a:r>
            <a:r>
              <a:rPr lang="en-GB" altLang="zh-CN" sz="2000" b="1" dirty="0">
                <a:ea typeface="SimSun" pitchFamily="2" charset="-122"/>
              </a:rPr>
              <a:t>and decent work for all women and men, including for young people and persons with disabilities, and </a:t>
            </a:r>
            <a:r>
              <a:rPr lang="en-GB" altLang="zh-CN" sz="2000" b="1" dirty="0">
                <a:solidFill>
                  <a:srgbClr val="C00000"/>
                </a:solidFill>
                <a:ea typeface="SimSun" pitchFamily="2" charset="-122"/>
              </a:rPr>
              <a:t>equal pay </a:t>
            </a:r>
            <a:r>
              <a:rPr lang="en-GB" altLang="zh-CN" sz="2000" b="1" dirty="0">
                <a:ea typeface="SimSun" pitchFamily="2" charset="-122"/>
              </a:rPr>
              <a:t>for work of equal value</a:t>
            </a:r>
          </a:p>
          <a:p>
            <a:pPr marL="800100" lvl="1" indent="-342900" eaLnBrk="1" hangingPunct="1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en-GB" altLang="zh-CN" sz="2000" b="1" dirty="0" smtClean="0">
                <a:ea typeface="SimSun" pitchFamily="2" charset="-122"/>
              </a:rPr>
              <a:t>8.6: By </a:t>
            </a:r>
            <a:r>
              <a:rPr lang="en-GB" altLang="zh-CN" sz="2000" b="1" dirty="0">
                <a:ea typeface="SimSun" pitchFamily="2" charset="-122"/>
              </a:rPr>
              <a:t>2020, substantially reduce the proportion of </a:t>
            </a:r>
            <a:r>
              <a:rPr lang="en-GB" altLang="zh-CN" sz="2000" b="1" dirty="0">
                <a:solidFill>
                  <a:srgbClr val="C00000"/>
                </a:solidFill>
                <a:ea typeface="SimSun" pitchFamily="2" charset="-122"/>
              </a:rPr>
              <a:t>youth</a:t>
            </a:r>
            <a:r>
              <a:rPr lang="en-GB" altLang="zh-CN" sz="2000" b="1" dirty="0">
                <a:ea typeface="SimSun" pitchFamily="2" charset="-122"/>
              </a:rPr>
              <a:t> not in employment, education or </a:t>
            </a:r>
            <a:r>
              <a:rPr lang="en-GB" altLang="zh-CN" sz="2000" b="1" dirty="0" smtClean="0">
                <a:ea typeface="SimSun" pitchFamily="2" charset="-122"/>
              </a:rPr>
              <a:t>training</a:t>
            </a:r>
            <a:endParaRPr lang="en-GB" altLang="zh-CN" sz="2000" b="1" dirty="0">
              <a:ea typeface="SimSun" pitchFamily="2" charset="-122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381000" y="457200"/>
            <a:ext cx="792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en-US" sz="3200" b="1">
              <a:solidFill>
                <a:srgbClr val="333399"/>
              </a:solidFill>
            </a:endParaRPr>
          </a:p>
        </p:txBody>
      </p:sp>
      <p:sp>
        <p:nvSpPr>
          <p:cNvPr id="11268" name="Line 6"/>
          <p:cNvSpPr>
            <a:spLocks noChangeShapeType="1"/>
          </p:cNvSpPr>
          <p:nvPr/>
        </p:nvSpPr>
        <p:spPr bwMode="auto">
          <a:xfrm>
            <a:off x="457200" y="1143000"/>
            <a:ext cx="784860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11269" name="Picture 4" descr="E-org-V1-Blue-tra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117475"/>
            <a:ext cx="658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Rectangle 3"/>
          <p:cNvSpPr>
            <a:spLocks noChangeArrowheads="1"/>
          </p:cNvSpPr>
          <p:nvPr/>
        </p:nvSpPr>
        <p:spPr bwMode="auto">
          <a:xfrm>
            <a:off x="381000" y="457200"/>
            <a:ext cx="8355013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3200" b="1" dirty="0" smtClean="0">
                <a:solidFill>
                  <a:srgbClr val="333399"/>
                </a:solidFill>
              </a:rPr>
              <a:t>Sustainable Development Goal 8: Decent Work</a:t>
            </a:r>
            <a:endParaRPr lang="en-US" sz="3200" b="1" dirty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9175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457200" y="1233488"/>
            <a:ext cx="8382000" cy="5304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US" altLang="zh-CN" sz="2000" b="1" dirty="0" smtClean="0">
                <a:ea typeface="SimSun" pitchFamily="2" charset="-122"/>
              </a:rPr>
              <a:t>Selected targets (cont.)</a:t>
            </a:r>
          </a:p>
          <a:p>
            <a:pPr marL="800100" lvl="1" indent="-342900" eaLnBrk="1" hangingPunct="1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en-GB" altLang="zh-CN" sz="2000" b="1" dirty="0" smtClean="0">
                <a:ea typeface="SimSun" pitchFamily="2" charset="-122"/>
              </a:rPr>
              <a:t>8.7: Take </a:t>
            </a:r>
            <a:r>
              <a:rPr lang="en-GB" altLang="zh-CN" sz="2000" b="1" dirty="0">
                <a:ea typeface="SimSun" pitchFamily="2" charset="-122"/>
              </a:rPr>
              <a:t>immediate and effective measures to eradicate </a:t>
            </a:r>
            <a:r>
              <a:rPr lang="en-GB" altLang="zh-CN" sz="2000" b="1" dirty="0">
                <a:solidFill>
                  <a:srgbClr val="C00000"/>
                </a:solidFill>
                <a:ea typeface="SimSun" pitchFamily="2" charset="-122"/>
              </a:rPr>
              <a:t>forced labour</a:t>
            </a:r>
            <a:r>
              <a:rPr lang="en-GB" altLang="zh-CN" sz="2000" b="1" dirty="0">
                <a:ea typeface="SimSun" pitchFamily="2" charset="-122"/>
              </a:rPr>
              <a:t>, end modern slavery and human trafficking and secure the prohibition and elimination of the worst forms of </a:t>
            </a:r>
            <a:r>
              <a:rPr lang="en-GB" altLang="zh-CN" sz="2000" b="1" dirty="0">
                <a:solidFill>
                  <a:srgbClr val="C00000"/>
                </a:solidFill>
                <a:ea typeface="SimSun" pitchFamily="2" charset="-122"/>
              </a:rPr>
              <a:t>child </a:t>
            </a:r>
            <a:r>
              <a:rPr lang="en-GB" altLang="zh-CN" sz="2000" b="1" dirty="0" smtClean="0">
                <a:solidFill>
                  <a:srgbClr val="C00000"/>
                </a:solidFill>
                <a:ea typeface="SimSun" pitchFamily="2" charset="-122"/>
              </a:rPr>
              <a:t>labour</a:t>
            </a:r>
            <a:r>
              <a:rPr lang="en-GB" altLang="zh-CN" sz="2000" b="1" dirty="0" smtClean="0">
                <a:ea typeface="SimSun" pitchFamily="2" charset="-122"/>
              </a:rPr>
              <a:t>… and </a:t>
            </a:r>
            <a:r>
              <a:rPr lang="en-GB" altLang="zh-CN" sz="2000" b="1" dirty="0">
                <a:ea typeface="SimSun" pitchFamily="2" charset="-122"/>
              </a:rPr>
              <a:t>by 2025 end child labour in all its forms</a:t>
            </a:r>
          </a:p>
          <a:p>
            <a:pPr marL="800100" lvl="1" indent="-342900" eaLnBrk="1" hangingPunct="1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en-GB" altLang="zh-CN" sz="2000" b="1" dirty="0" smtClean="0">
                <a:ea typeface="SimSun" pitchFamily="2" charset="-122"/>
              </a:rPr>
              <a:t>8.8: Protect </a:t>
            </a:r>
            <a:r>
              <a:rPr lang="en-GB" altLang="zh-CN" sz="2000" b="1" dirty="0">
                <a:solidFill>
                  <a:srgbClr val="C00000"/>
                </a:solidFill>
                <a:ea typeface="SimSun" pitchFamily="2" charset="-122"/>
              </a:rPr>
              <a:t>labour rights </a:t>
            </a:r>
            <a:r>
              <a:rPr lang="en-GB" altLang="zh-CN" sz="2000" b="1" dirty="0">
                <a:ea typeface="SimSun" pitchFamily="2" charset="-122"/>
              </a:rPr>
              <a:t>and promote safe and secure working environments for all workers, including </a:t>
            </a:r>
            <a:r>
              <a:rPr lang="en-GB" altLang="zh-CN" sz="2000" b="1" dirty="0">
                <a:solidFill>
                  <a:srgbClr val="C00000"/>
                </a:solidFill>
                <a:ea typeface="SimSun" pitchFamily="2" charset="-122"/>
              </a:rPr>
              <a:t>migrant workers</a:t>
            </a:r>
            <a:r>
              <a:rPr lang="en-GB" altLang="zh-CN" sz="2000" b="1" dirty="0">
                <a:ea typeface="SimSun" pitchFamily="2" charset="-122"/>
              </a:rPr>
              <a:t>, in particular women migrants, and those in precarious employment</a:t>
            </a:r>
          </a:p>
          <a:p>
            <a:pPr marL="800100" lvl="1" indent="-342900" eaLnBrk="1" hangingPunct="1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en-GB" altLang="zh-CN" sz="2000" b="1" dirty="0" smtClean="0">
                <a:ea typeface="SimSun" pitchFamily="2" charset="-122"/>
              </a:rPr>
              <a:t>8.9: By </a:t>
            </a:r>
            <a:r>
              <a:rPr lang="en-GB" altLang="zh-CN" sz="2000" b="1" dirty="0">
                <a:ea typeface="SimSun" pitchFamily="2" charset="-122"/>
              </a:rPr>
              <a:t>2030, devise and implement policies to promote sustainable </a:t>
            </a:r>
            <a:r>
              <a:rPr lang="en-GB" altLang="zh-CN" sz="2000" b="1" dirty="0">
                <a:solidFill>
                  <a:srgbClr val="C00000"/>
                </a:solidFill>
                <a:ea typeface="SimSun" pitchFamily="2" charset="-122"/>
              </a:rPr>
              <a:t>tourism</a:t>
            </a:r>
            <a:r>
              <a:rPr lang="en-GB" altLang="zh-CN" sz="2000" b="1" dirty="0">
                <a:ea typeface="SimSun" pitchFamily="2" charset="-122"/>
              </a:rPr>
              <a:t> that creates </a:t>
            </a:r>
            <a:r>
              <a:rPr lang="en-GB" altLang="zh-CN" sz="2000" b="1" dirty="0">
                <a:solidFill>
                  <a:srgbClr val="C00000"/>
                </a:solidFill>
                <a:ea typeface="SimSun" pitchFamily="2" charset="-122"/>
              </a:rPr>
              <a:t>jobs </a:t>
            </a:r>
            <a:r>
              <a:rPr lang="en-GB" altLang="zh-CN" sz="2000" b="1" dirty="0">
                <a:ea typeface="SimSun" pitchFamily="2" charset="-122"/>
              </a:rPr>
              <a:t>and promotes local culture and products</a:t>
            </a:r>
          </a:p>
          <a:p>
            <a:pPr marL="800100" lvl="1" indent="-342900" eaLnBrk="1" hangingPunct="1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en-GB" altLang="zh-CN" sz="2000" b="1" dirty="0" smtClean="0">
                <a:ea typeface="SimSun" pitchFamily="2" charset="-122"/>
              </a:rPr>
              <a:t>8.b: By </a:t>
            </a:r>
            <a:r>
              <a:rPr lang="en-GB" altLang="zh-CN" sz="2000" b="1" dirty="0">
                <a:ea typeface="SimSun" pitchFamily="2" charset="-122"/>
              </a:rPr>
              <a:t>2020, develop and operationalize a global strategy for </a:t>
            </a:r>
            <a:r>
              <a:rPr lang="en-GB" altLang="zh-CN" sz="2000" b="1" dirty="0">
                <a:solidFill>
                  <a:srgbClr val="C00000"/>
                </a:solidFill>
                <a:ea typeface="SimSun" pitchFamily="2" charset="-122"/>
              </a:rPr>
              <a:t>youth employment </a:t>
            </a:r>
            <a:r>
              <a:rPr lang="en-GB" altLang="zh-CN" sz="2000" b="1" dirty="0">
                <a:ea typeface="SimSun" pitchFamily="2" charset="-122"/>
              </a:rPr>
              <a:t>and implement the </a:t>
            </a:r>
            <a:r>
              <a:rPr lang="en-GB" altLang="zh-CN" sz="2000" b="1" dirty="0">
                <a:solidFill>
                  <a:srgbClr val="C00000"/>
                </a:solidFill>
                <a:ea typeface="SimSun" pitchFamily="2" charset="-122"/>
              </a:rPr>
              <a:t>Global Jobs Pact </a:t>
            </a:r>
            <a:r>
              <a:rPr lang="en-GB" altLang="zh-CN" sz="2000" b="1" dirty="0">
                <a:ea typeface="SimSun" pitchFamily="2" charset="-122"/>
              </a:rPr>
              <a:t>of the International Labour </a:t>
            </a:r>
            <a:r>
              <a:rPr lang="en-GB" altLang="zh-CN" sz="2000" b="1" dirty="0" smtClean="0">
                <a:ea typeface="SimSun" pitchFamily="2" charset="-122"/>
              </a:rPr>
              <a:t>Organization</a:t>
            </a:r>
            <a:endParaRPr lang="en-GB" altLang="zh-CN" sz="2000" b="1" dirty="0">
              <a:ea typeface="SimSun" pitchFamily="2" charset="-122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381000" y="457200"/>
            <a:ext cx="792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en-US" sz="3200" b="1">
              <a:solidFill>
                <a:srgbClr val="333399"/>
              </a:solidFill>
            </a:endParaRPr>
          </a:p>
        </p:txBody>
      </p:sp>
      <p:sp>
        <p:nvSpPr>
          <p:cNvPr id="11268" name="Line 6"/>
          <p:cNvSpPr>
            <a:spLocks noChangeShapeType="1"/>
          </p:cNvSpPr>
          <p:nvPr/>
        </p:nvSpPr>
        <p:spPr bwMode="auto">
          <a:xfrm>
            <a:off x="457200" y="1143000"/>
            <a:ext cx="784860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11269" name="Picture 4" descr="E-org-V1-Blue-tra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117475"/>
            <a:ext cx="658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Rectangle 3"/>
          <p:cNvSpPr>
            <a:spLocks noChangeArrowheads="1"/>
          </p:cNvSpPr>
          <p:nvPr/>
        </p:nvSpPr>
        <p:spPr bwMode="auto">
          <a:xfrm>
            <a:off x="381000" y="457200"/>
            <a:ext cx="8355013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3200" b="1" dirty="0" smtClean="0">
                <a:solidFill>
                  <a:srgbClr val="333399"/>
                </a:solidFill>
              </a:rPr>
              <a:t>Sustainable Development Goal 8: Decent Work</a:t>
            </a:r>
            <a:endParaRPr lang="en-US" sz="3200" b="1" dirty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320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457200" y="1233488"/>
            <a:ext cx="8382000" cy="4555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US" altLang="zh-CN" sz="2000" b="1" dirty="0" smtClean="0">
                <a:solidFill>
                  <a:srgbClr val="C00000"/>
                </a:solidFill>
                <a:ea typeface="SimSun" pitchFamily="2" charset="-122"/>
              </a:rPr>
              <a:t>Goal 1</a:t>
            </a:r>
            <a:r>
              <a:rPr lang="en-US" altLang="zh-CN" sz="2000" b="1" dirty="0" smtClean="0">
                <a:ea typeface="SimSun" pitchFamily="2" charset="-122"/>
              </a:rPr>
              <a:t>: End </a:t>
            </a:r>
            <a:r>
              <a:rPr lang="en-US" altLang="zh-CN" sz="2000" b="1" dirty="0" smtClean="0">
                <a:solidFill>
                  <a:srgbClr val="C00000"/>
                </a:solidFill>
                <a:ea typeface="SimSun" pitchFamily="2" charset="-122"/>
              </a:rPr>
              <a:t>poverty</a:t>
            </a:r>
            <a:r>
              <a:rPr lang="en-US" altLang="zh-CN" sz="2000" b="1" dirty="0" smtClean="0">
                <a:ea typeface="SimSun" pitchFamily="2" charset="-122"/>
              </a:rPr>
              <a:t> in all its forms everywhere</a:t>
            </a:r>
          </a:p>
          <a:p>
            <a:pPr marL="800100" lvl="1" indent="-342900" eaLnBrk="1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en-GB" altLang="zh-CN" sz="2000" b="1" dirty="0" smtClean="0">
                <a:ea typeface="SimSun" pitchFamily="2" charset="-122"/>
              </a:rPr>
              <a:t>1.1: By </a:t>
            </a:r>
            <a:r>
              <a:rPr lang="en-GB" altLang="zh-CN" sz="2000" b="1" dirty="0">
                <a:ea typeface="SimSun" pitchFamily="2" charset="-122"/>
              </a:rPr>
              <a:t>2030, eradicate </a:t>
            </a:r>
            <a:r>
              <a:rPr lang="en-GB" altLang="zh-CN" sz="2000" b="1" dirty="0">
                <a:solidFill>
                  <a:srgbClr val="C00000"/>
                </a:solidFill>
                <a:ea typeface="SimSun" pitchFamily="2" charset="-122"/>
              </a:rPr>
              <a:t>extreme poverty </a:t>
            </a:r>
            <a:r>
              <a:rPr lang="en-GB" altLang="zh-CN" sz="2000" b="1" dirty="0">
                <a:ea typeface="SimSun" pitchFamily="2" charset="-122"/>
              </a:rPr>
              <a:t>for all </a:t>
            </a:r>
            <a:r>
              <a:rPr lang="en-GB" altLang="zh-CN" sz="2000" b="1" dirty="0" smtClean="0">
                <a:ea typeface="SimSun" pitchFamily="2" charset="-122"/>
              </a:rPr>
              <a:t>people…</a:t>
            </a:r>
          </a:p>
          <a:p>
            <a:pPr marL="800100" lvl="1" indent="-342900" eaLnBrk="1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en-GB" altLang="zh-CN" sz="2000" b="1" dirty="0" smtClean="0">
                <a:ea typeface="SimSun" pitchFamily="2" charset="-122"/>
              </a:rPr>
              <a:t>1.3: Implement </a:t>
            </a:r>
            <a:r>
              <a:rPr lang="en-GB" altLang="zh-CN" sz="2000" b="1" dirty="0">
                <a:ea typeface="SimSun" pitchFamily="2" charset="-122"/>
              </a:rPr>
              <a:t>nationally appropriate </a:t>
            </a:r>
            <a:r>
              <a:rPr lang="en-GB" altLang="zh-CN" sz="2000" b="1" dirty="0">
                <a:solidFill>
                  <a:srgbClr val="C00000"/>
                </a:solidFill>
                <a:ea typeface="SimSun" pitchFamily="2" charset="-122"/>
              </a:rPr>
              <a:t>social protection </a:t>
            </a:r>
            <a:r>
              <a:rPr lang="en-GB" altLang="zh-CN" sz="2000" b="1" dirty="0" smtClean="0">
                <a:ea typeface="SimSun" pitchFamily="2" charset="-122"/>
              </a:rPr>
              <a:t>systems…</a:t>
            </a:r>
          </a:p>
          <a:p>
            <a:pPr eaLnBrk="1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US" altLang="zh-CN" sz="2000" b="1" dirty="0" smtClean="0">
                <a:solidFill>
                  <a:srgbClr val="C00000"/>
                </a:solidFill>
                <a:ea typeface="SimSun" pitchFamily="2" charset="-122"/>
              </a:rPr>
              <a:t>Goal 4</a:t>
            </a:r>
            <a:r>
              <a:rPr lang="en-US" altLang="zh-CN" sz="2000" b="1" dirty="0" smtClean="0">
                <a:ea typeface="SimSun" pitchFamily="2" charset="-122"/>
              </a:rPr>
              <a:t>: Ensure inclusive and equitable quality </a:t>
            </a:r>
            <a:r>
              <a:rPr lang="en-US" altLang="zh-CN" sz="2000" b="1" dirty="0" smtClean="0">
                <a:solidFill>
                  <a:srgbClr val="C00000"/>
                </a:solidFill>
                <a:ea typeface="SimSun" pitchFamily="2" charset="-122"/>
              </a:rPr>
              <a:t>education</a:t>
            </a:r>
            <a:r>
              <a:rPr lang="en-US" altLang="zh-CN" sz="2000" b="1" dirty="0" smtClean="0">
                <a:ea typeface="SimSun" pitchFamily="2" charset="-122"/>
              </a:rPr>
              <a:t> and promote lifelong learning</a:t>
            </a:r>
          </a:p>
          <a:p>
            <a:pPr marL="800100" lvl="1" indent="-342900" eaLnBrk="1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en-GB" altLang="zh-CN" sz="2000" b="1" dirty="0" smtClean="0">
                <a:ea typeface="SimSun" pitchFamily="2" charset="-122"/>
              </a:rPr>
              <a:t>4.3: By </a:t>
            </a:r>
            <a:r>
              <a:rPr lang="en-GB" altLang="zh-CN" sz="2000" b="1" dirty="0">
                <a:ea typeface="SimSun" pitchFamily="2" charset="-122"/>
              </a:rPr>
              <a:t>2030, ensure equal </a:t>
            </a:r>
            <a:r>
              <a:rPr lang="en-GB" altLang="zh-CN" sz="2000" b="1" dirty="0" smtClean="0">
                <a:ea typeface="SimSun" pitchFamily="2" charset="-122"/>
              </a:rPr>
              <a:t>access… </a:t>
            </a:r>
            <a:r>
              <a:rPr lang="en-GB" altLang="zh-CN" sz="2000" b="1" dirty="0">
                <a:ea typeface="SimSun" pitchFamily="2" charset="-122"/>
              </a:rPr>
              <a:t>to affordable and quality </a:t>
            </a:r>
            <a:r>
              <a:rPr lang="en-GB" altLang="zh-CN" sz="2000" b="1" dirty="0">
                <a:solidFill>
                  <a:srgbClr val="C00000"/>
                </a:solidFill>
                <a:ea typeface="SimSun" pitchFamily="2" charset="-122"/>
              </a:rPr>
              <a:t>technical, vocational and tertiary </a:t>
            </a:r>
            <a:r>
              <a:rPr lang="en-GB" altLang="zh-CN" sz="2000" b="1" dirty="0" smtClean="0">
                <a:solidFill>
                  <a:srgbClr val="C00000"/>
                </a:solidFill>
                <a:ea typeface="SimSun" pitchFamily="2" charset="-122"/>
              </a:rPr>
              <a:t>education</a:t>
            </a:r>
            <a:endParaRPr lang="en-GB" altLang="zh-CN" sz="2000" b="1" dirty="0">
              <a:solidFill>
                <a:srgbClr val="C00000"/>
              </a:solidFill>
              <a:ea typeface="SimSun" pitchFamily="2" charset="-122"/>
            </a:endParaRPr>
          </a:p>
          <a:p>
            <a:pPr marL="800100" lvl="1" indent="-342900" eaLnBrk="1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en-GB" altLang="zh-CN" sz="2000" b="1" dirty="0" smtClean="0">
                <a:ea typeface="SimSun" pitchFamily="2" charset="-122"/>
              </a:rPr>
              <a:t>4.4: By </a:t>
            </a:r>
            <a:r>
              <a:rPr lang="en-GB" altLang="zh-CN" sz="2000" b="1" dirty="0">
                <a:ea typeface="SimSun" pitchFamily="2" charset="-122"/>
              </a:rPr>
              <a:t>2030, substantially increase the number of youth and adults who have </a:t>
            </a:r>
            <a:r>
              <a:rPr lang="en-GB" altLang="zh-CN" sz="2000" b="1" dirty="0">
                <a:solidFill>
                  <a:srgbClr val="C00000"/>
                </a:solidFill>
                <a:ea typeface="SimSun" pitchFamily="2" charset="-122"/>
              </a:rPr>
              <a:t>relevant skills</a:t>
            </a:r>
            <a:r>
              <a:rPr lang="en-GB" altLang="zh-CN" sz="2000" b="1" dirty="0">
                <a:ea typeface="SimSun" pitchFamily="2" charset="-122"/>
              </a:rPr>
              <a:t>, including technical and vocational skills, for employment, decent jobs and </a:t>
            </a:r>
            <a:r>
              <a:rPr lang="en-GB" altLang="zh-CN" sz="2000" b="1" dirty="0" smtClean="0">
                <a:ea typeface="SimSun" pitchFamily="2" charset="-122"/>
              </a:rPr>
              <a:t>entrepreneurship</a:t>
            </a: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381000" y="457200"/>
            <a:ext cx="792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en-US" sz="3200" b="1">
              <a:solidFill>
                <a:srgbClr val="333399"/>
              </a:solidFill>
            </a:endParaRPr>
          </a:p>
        </p:txBody>
      </p:sp>
      <p:sp>
        <p:nvSpPr>
          <p:cNvPr id="11268" name="Line 6"/>
          <p:cNvSpPr>
            <a:spLocks noChangeShapeType="1"/>
          </p:cNvSpPr>
          <p:nvPr/>
        </p:nvSpPr>
        <p:spPr bwMode="auto">
          <a:xfrm>
            <a:off x="457200" y="1143000"/>
            <a:ext cx="784860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11269" name="Picture 4" descr="E-org-V1-Blue-tra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117475"/>
            <a:ext cx="658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Rectangle 3"/>
          <p:cNvSpPr>
            <a:spLocks noChangeArrowheads="1"/>
          </p:cNvSpPr>
          <p:nvPr/>
        </p:nvSpPr>
        <p:spPr bwMode="auto">
          <a:xfrm>
            <a:off x="381000" y="457200"/>
            <a:ext cx="8355013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3200" b="1" dirty="0" smtClean="0">
                <a:solidFill>
                  <a:srgbClr val="333399"/>
                </a:solidFill>
              </a:rPr>
              <a:t>Other related SDG and targets</a:t>
            </a:r>
            <a:endParaRPr lang="en-US" sz="3200" b="1" dirty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6434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457200" y="1233488"/>
            <a:ext cx="8382000" cy="4555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US" altLang="zh-CN" sz="2000" b="1" dirty="0" smtClean="0">
                <a:solidFill>
                  <a:srgbClr val="C00000"/>
                </a:solidFill>
                <a:ea typeface="SimSun" pitchFamily="2" charset="-122"/>
              </a:rPr>
              <a:t>Goal 5</a:t>
            </a:r>
            <a:r>
              <a:rPr lang="en-US" altLang="zh-CN" sz="2000" b="1" dirty="0" smtClean="0">
                <a:ea typeface="SimSun" pitchFamily="2" charset="-122"/>
              </a:rPr>
              <a:t>: Achieve </a:t>
            </a:r>
            <a:r>
              <a:rPr lang="en-US" altLang="zh-CN" sz="2000" b="1" dirty="0" smtClean="0">
                <a:solidFill>
                  <a:srgbClr val="C00000"/>
                </a:solidFill>
                <a:ea typeface="SimSun" pitchFamily="2" charset="-122"/>
              </a:rPr>
              <a:t>gender</a:t>
            </a:r>
            <a:r>
              <a:rPr lang="en-US" altLang="zh-CN" sz="2000" b="1" dirty="0" smtClean="0">
                <a:ea typeface="SimSun" pitchFamily="2" charset="-122"/>
              </a:rPr>
              <a:t> equality and empower all women and girls</a:t>
            </a:r>
          </a:p>
          <a:p>
            <a:pPr marL="800100" lvl="1" indent="-342900" eaLnBrk="1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en-GB" altLang="zh-CN" sz="2000" b="1" dirty="0" smtClean="0">
                <a:ea typeface="SimSun" pitchFamily="2" charset="-122"/>
              </a:rPr>
              <a:t>5.4: Recognize </a:t>
            </a:r>
            <a:r>
              <a:rPr lang="en-GB" altLang="zh-CN" sz="2000" b="1" dirty="0">
                <a:ea typeface="SimSun" pitchFamily="2" charset="-122"/>
              </a:rPr>
              <a:t>and value unpaid care and </a:t>
            </a:r>
            <a:r>
              <a:rPr lang="en-GB" altLang="zh-CN" sz="2000" b="1" dirty="0">
                <a:solidFill>
                  <a:srgbClr val="C00000"/>
                </a:solidFill>
                <a:ea typeface="SimSun" pitchFamily="2" charset="-122"/>
              </a:rPr>
              <a:t>domestic </a:t>
            </a:r>
            <a:r>
              <a:rPr lang="en-GB" altLang="zh-CN" sz="2000" b="1" dirty="0" smtClean="0">
                <a:solidFill>
                  <a:srgbClr val="C00000"/>
                </a:solidFill>
                <a:ea typeface="SimSun" pitchFamily="2" charset="-122"/>
              </a:rPr>
              <a:t>work</a:t>
            </a:r>
            <a:r>
              <a:rPr lang="en-GB" altLang="zh-CN" sz="2000" b="1" dirty="0" smtClean="0">
                <a:ea typeface="SimSun" pitchFamily="2" charset="-122"/>
              </a:rPr>
              <a:t>…</a:t>
            </a:r>
          </a:p>
          <a:p>
            <a:pPr marL="800100" lvl="1" indent="-342900" eaLnBrk="1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en-GB" altLang="zh-CN" sz="2000" b="1" dirty="0" smtClean="0">
                <a:ea typeface="SimSun" pitchFamily="2" charset="-122"/>
              </a:rPr>
              <a:t>5.5: Ensure </a:t>
            </a:r>
            <a:r>
              <a:rPr lang="en-GB" altLang="zh-CN" sz="2000" b="1" dirty="0">
                <a:ea typeface="SimSun" pitchFamily="2" charset="-122"/>
              </a:rPr>
              <a:t>women’s full and effective participation and equal opportunities for leadership at all levels of </a:t>
            </a:r>
            <a:r>
              <a:rPr lang="en-GB" altLang="zh-CN" sz="2000" b="1" dirty="0" smtClean="0">
                <a:ea typeface="SimSun" pitchFamily="2" charset="-122"/>
              </a:rPr>
              <a:t>decision-making</a:t>
            </a:r>
          </a:p>
          <a:p>
            <a:pPr eaLnBrk="1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US" altLang="zh-CN" sz="2000" b="1" dirty="0" smtClean="0">
                <a:solidFill>
                  <a:srgbClr val="C00000"/>
                </a:solidFill>
                <a:ea typeface="SimSun" pitchFamily="2" charset="-122"/>
              </a:rPr>
              <a:t>Goal 10</a:t>
            </a:r>
            <a:r>
              <a:rPr lang="en-US" altLang="zh-CN" sz="2000" b="1" dirty="0" smtClean="0">
                <a:ea typeface="SimSun" pitchFamily="2" charset="-122"/>
              </a:rPr>
              <a:t>: Reduce </a:t>
            </a:r>
            <a:r>
              <a:rPr lang="en-US" altLang="zh-CN" sz="2000" b="1" dirty="0" smtClean="0">
                <a:solidFill>
                  <a:srgbClr val="C00000"/>
                </a:solidFill>
                <a:ea typeface="SimSun" pitchFamily="2" charset="-122"/>
              </a:rPr>
              <a:t>inequality</a:t>
            </a:r>
            <a:r>
              <a:rPr lang="en-US" altLang="zh-CN" sz="2000" b="1" dirty="0" smtClean="0">
                <a:ea typeface="SimSun" pitchFamily="2" charset="-122"/>
              </a:rPr>
              <a:t> within and among countries</a:t>
            </a:r>
          </a:p>
          <a:p>
            <a:pPr marL="800100" lvl="1" indent="-342900" eaLnBrk="1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en-GB" altLang="zh-CN" sz="2000" b="1" dirty="0" smtClean="0">
                <a:ea typeface="SimSun" pitchFamily="2" charset="-122"/>
              </a:rPr>
              <a:t>10.1: By </a:t>
            </a:r>
            <a:r>
              <a:rPr lang="en-GB" altLang="zh-CN" sz="2000" b="1" dirty="0">
                <a:ea typeface="SimSun" pitchFamily="2" charset="-122"/>
              </a:rPr>
              <a:t>2030, progressively achieve and sustain income growth of the </a:t>
            </a:r>
            <a:r>
              <a:rPr lang="en-GB" altLang="zh-CN" sz="2000" b="1" dirty="0">
                <a:solidFill>
                  <a:srgbClr val="C00000"/>
                </a:solidFill>
                <a:ea typeface="SimSun" pitchFamily="2" charset="-122"/>
              </a:rPr>
              <a:t>bottom 40 per cent </a:t>
            </a:r>
            <a:r>
              <a:rPr lang="en-GB" altLang="zh-CN" sz="2000" b="1" dirty="0">
                <a:ea typeface="SimSun" pitchFamily="2" charset="-122"/>
              </a:rPr>
              <a:t>of the population at a rate higher than the national average</a:t>
            </a:r>
          </a:p>
          <a:p>
            <a:pPr marL="800100" lvl="1" indent="-342900" eaLnBrk="1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en-GB" altLang="zh-CN" sz="2000" b="1" dirty="0" smtClean="0">
                <a:ea typeface="SimSun" pitchFamily="2" charset="-122"/>
              </a:rPr>
              <a:t>10.4: Adopt </a:t>
            </a:r>
            <a:r>
              <a:rPr lang="en-GB" altLang="zh-CN" sz="2000" b="1" dirty="0">
                <a:ea typeface="SimSun" pitchFamily="2" charset="-122"/>
              </a:rPr>
              <a:t>policies, especially fiscal, </a:t>
            </a:r>
            <a:r>
              <a:rPr lang="en-GB" altLang="zh-CN" sz="2000" b="1" dirty="0">
                <a:solidFill>
                  <a:srgbClr val="C00000"/>
                </a:solidFill>
                <a:ea typeface="SimSun" pitchFamily="2" charset="-122"/>
              </a:rPr>
              <a:t>wage and social protection </a:t>
            </a:r>
            <a:r>
              <a:rPr lang="en-GB" altLang="zh-CN" sz="2000" b="1" dirty="0">
                <a:ea typeface="SimSun" pitchFamily="2" charset="-122"/>
              </a:rPr>
              <a:t>policies, and progressively achieve greater equality </a:t>
            </a:r>
            <a:endParaRPr lang="en-GB" altLang="zh-CN" sz="2000" b="1" dirty="0" smtClean="0">
              <a:ea typeface="SimSun" pitchFamily="2" charset="-122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381000" y="457200"/>
            <a:ext cx="792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en-US" sz="3200" b="1">
              <a:solidFill>
                <a:srgbClr val="333399"/>
              </a:solidFill>
            </a:endParaRPr>
          </a:p>
        </p:txBody>
      </p:sp>
      <p:sp>
        <p:nvSpPr>
          <p:cNvPr id="11268" name="Line 6"/>
          <p:cNvSpPr>
            <a:spLocks noChangeShapeType="1"/>
          </p:cNvSpPr>
          <p:nvPr/>
        </p:nvSpPr>
        <p:spPr bwMode="auto">
          <a:xfrm>
            <a:off x="457200" y="1143000"/>
            <a:ext cx="784860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11269" name="Picture 4" descr="E-org-V1-Blue-tra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117475"/>
            <a:ext cx="658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Rectangle 3"/>
          <p:cNvSpPr>
            <a:spLocks noChangeArrowheads="1"/>
          </p:cNvSpPr>
          <p:nvPr/>
        </p:nvSpPr>
        <p:spPr bwMode="auto">
          <a:xfrm>
            <a:off x="381000" y="457200"/>
            <a:ext cx="8355013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3200" b="1" dirty="0" smtClean="0">
                <a:solidFill>
                  <a:srgbClr val="333399"/>
                </a:solidFill>
              </a:rPr>
              <a:t>Other related SDG and targets (cont.)</a:t>
            </a:r>
            <a:endParaRPr lang="en-US" sz="3200" b="1" dirty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5602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457200" y="1233488"/>
            <a:ext cx="8077200" cy="300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endParaRPr lang="en-GB" altLang="zh-CN" sz="2400" b="1" dirty="0" smtClean="0">
              <a:ea typeface="SimSun" pitchFamily="2" charset="-122"/>
            </a:endParaRPr>
          </a:p>
          <a:p>
            <a:pPr eaLnBrk="1" hangingPunct="1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GB" altLang="zh-CN" sz="2400" b="1" dirty="0" smtClean="0">
                <a:solidFill>
                  <a:schemeClr val="bg1">
                    <a:lumMod val="65000"/>
                  </a:schemeClr>
                </a:solidFill>
                <a:ea typeface="SimSun" pitchFamily="2" charset="-122"/>
              </a:rPr>
              <a:t>Introduction: What do we want to know?</a:t>
            </a:r>
          </a:p>
          <a:p>
            <a:pPr eaLnBrk="1" hangingPunct="1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GB" altLang="zh-CN" sz="2400" b="1" dirty="0" smtClean="0">
                <a:solidFill>
                  <a:srgbClr val="990033"/>
                </a:solidFill>
                <a:ea typeface="SimSun" pitchFamily="2" charset="-122"/>
              </a:rPr>
              <a:t>Key labour market indicators</a:t>
            </a:r>
            <a:r>
              <a:rPr lang="en-US" altLang="zh-CN" sz="2400" b="1" dirty="0" smtClean="0">
                <a:solidFill>
                  <a:srgbClr val="990033"/>
                </a:solidFill>
                <a:ea typeface="SimSun" pitchFamily="2" charset="-122"/>
              </a:rPr>
              <a:t> and interpretations</a:t>
            </a:r>
            <a:endParaRPr lang="en-GB" altLang="zh-CN" sz="2400" b="1" dirty="0" smtClean="0">
              <a:solidFill>
                <a:schemeClr val="bg1">
                  <a:lumMod val="65000"/>
                </a:schemeClr>
              </a:solidFill>
              <a:ea typeface="SimSun" pitchFamily="2" charset="-122"/>
            </a:endParaRPr>
          </a:p>
          <a:p>
            <a:pPr eaLnBrk="1" hangingPunct="1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US" altLang="zh-CN" sz="2400" b="1" dirty="0" smtClean="0">
                <a:solidFill>
                  <a:schemeClr val="bg1">
                    <a:lumMod val="65000"/>
                  </a:schemeClr>
                </a:solidFill>
                <a:ea typeface="SimSun" pitchFamily="2" charset="-122"/>
              </a:rPr>
              <a:t>Accessing online information resources</a:t>
            </a:r>
            <a:endParaRPr lang="en-GB" altLang="zh-CN" sz="2400" b="1" dirty="0" smtClean="0">
              <a:solidFill>
                <a:schemeClr val="bg1">
                  <a:lumMod val="65000"/>
                </a:schemeClr>
              </a:solidFill>
              <a:ea typeface="SimSun" pitchFamily="2" charset="-122"/>
            </a:endParaRPr>
          </a:p>
        </p:txBody>
      </p:sp>
      <p:pic>
        <p:nvPicPr>
          <p:cNvPr id="3077" name="Picture 4" descr="E-org-V1-Blue-tra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117475"/>
            <a:ext cx="658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6403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5643</TotalTime>
  <Words>2636</Words>
  <Application>Microsoft Office PowerPoint</Application>
  <PresentationFormat>On-screen Show (4:3)</PresentationFormat>
  <Paragraphs>400</Paragraphs>
  <Slides>36</Slides>
  <Notes>34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6" baseType="lpstr">
      <vt:lpstr>SimSun</vt:lpstr>
      <vt:lpstr>Angsana New</vt:lpstr>
      <vt:lpstr>Arial</vt:lpstr>
      <vt:lpstr>Calibri</vt:lpstr>
      <vt:lpstr>Cambria Math</vt:lpstr>
      <vt:lpstr>Cordia New</vt:lpstr>
      <vt:lpstr>Gill Sans MT</vt:lpstr>
      <vt:lpstr>Wingdings</vt:lpstr>
      <vt:lpstr>Wingdings 3</vt:lpstr>
      <vt:lpstr>Office Theme</vt:lpstr>
      <vt:lpstr>Labour market indicators in Asia-Pacific in the context of the Sustainable Development Goals: Concepts and methods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</vt:lpstr>
    </vt:vector>
  </TitlesOfParts>
  <Company>Sky123.Org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Sky123.Org</dc:creator>
  <cp:lastModifiedBy>Matsumoto, Makiko</cp:lastModifiedBy>
  <cp:revision>143</cp:revision>
  <dcterms:created xsi:type="dcterms:W3CDTF">2015-10-01T08:43:30Z</dcterms:created>
  <dcterms:modified xsi:type="dcterms:W3CDTF">2016-11-20T08:47:57Z</dcterms:modified>
</cp:coreProperties>
</file>