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3.xml" ContentType="application/vnd.openxmlformats-officedocument.presentationml.notesSlid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2.xml" ContentType="application/vnd.openxmlformats-officedocument.drawingml.chartshapes+xml"/>
  <Override PartName="/ppt/notesSlides/notesSlide14.xml" ContentType="application/vnd.openxmlformats-officedocument.presentationml.notesSlid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310" r:id="rId3"/>
    <p:sldId id="311" r:id="rId4"/>
    <p:sldId id="312" r:id="rId5"/>
    <p:sldId id="334" r:id="rId6"/>
    <p:sldId id="336" r:id="rId7"/>
    <p:sldId id="338" r:id="rId8"/>
    <p:sldId id="335" r:id="rId9"/>
    <p:sldId id="337" r:id="rId10"/>
    <p:sldId id="339" r:id="rId11"/>
    <p:sldId id="340" r:id="rId12"/>
    <p:sldId id="341" r:id="rId13"/>
    <p:sldId id="342" r:id="rId14"/>
    <p:sldId id="343" r:id="rId15"/>
    <p:sldId id="344" r:id="rId16"/>
    <p:sldId id="345" r:id="rId17"/>
    <p:sldId id="346" r:id="rId18"/>
    <p:sldId id="347" r:id="rId19"/>
    <p:sldId id="348" r:id="rId20"/>
    <p:sldId id="349" r:id="rId21"/>
    <p:sldId id="350" r:id="rId22"/>
    <p:sldId id="351" r:id="rId23"/>
    <p:sldId id="352" r:id="rId24"/>
    <p:sldId id="353" r:id="rId25"/>
    <p:sldId id="354" r:id="rId26"/>
    <p:sldId id="355" r:id="rId27"/>
    <p:sldId id="356" r:id="rId28"/>
    <p:sldId id="259" r:id="rId29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3814F63-A770-46BF-973E-99D97B12B435}">
          <p14:sldIdLst>
            <p14:sldId id="256"/>
            <p14:sldId id="310"/>
            <p14:sldId id="311"/>
            <p14:sldId id="312"/>
          </p14:sldIdLst>
        </p14:section>
        <p14:section name="Untitled Section" id="{591259BF-C307-4671-9BC0-0C41288C3B60}">
          <p14:sldIdLst>
            <p14:sldId id="334"/>
            <p14:sldId id="336"/>
            <p14:sldId id="338"/>
            <p14:sldId id="335"/>
            <p14:sldId id="337"/>
            <p14:sldId id="339"/>
            <p14:sldId id="340"/>
            <p14:sldId id="341"/>
            <p14:sldId id="342"/>
            <p14:sldId id="343"/>
            <p14:sldId id="344"/>
            <p14:sldId id="345"/>
            <p14:sldId id="346"/>
            <p14:sldId id="347"/>
            <p14:sldId id="348"/>
            <p14:sldId id="349"/>
            <p14:sldId id="350"/>
            <p14:sldId id="351"/>
            <p14:sldId id="352"/>
            <p14:sldId id="353"/>
            <p14:sldId id="354"/>
            <p14:sldId id="355"/>
            <p14:sldId id="356"/>
            <p14:sldId id="2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5B62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Book1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ad.ilo.org\bkk\USERDATA\matsumoto\PES\LMI_dta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ad.ilo.org\bkk\USERDATA\matsumoto\PES\LMI_dta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ad.ilo.org\bkk\USERDATA\matsumoto\PES\LMI_d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ad.ilo.org\bkk\USERDATA\matsumoto\PES\LMI_dt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ad.ilo.org\bkk\USERDATA\matsumoto\PES\LMI_dt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ad.ilo.org\bkk\USERDATA\matsumoto\PES\LMI_dt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ad.ilo.org\bkk\USERDATA\matsumoto\PES\LMI_dta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ad.ilo.org\bkk\USERDATA\matsumoto\PES\LMI_dt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ad.ilo.org\bkk\USERDATA\matsumoto\PES\LMI_dta.xlsx" TargetMode="Externa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2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ad.ilo.org\bkk\USERDATA\matsumoto\PES\LMI_dta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0"/>
    </mc:Choice>
    <mc:Fallback>
      <c:style val="20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cat>
            <c:strRef>
              <c:f>Sheet1!$A$1:$U$1</c:f>
              <c:strCache>
                <c:ptCount val="21"/>
                <c:pt idx="0">
                  <c:v>M09_2008</c:v>
                </c:pt>
                <c:pt idx="1">
                  <c:v>M10_2008</c:v>
                </c:pt>
                <c:pt idx="2">
                  <c:v>M11_2008</c:v>
                </c:pt>
                <c:pt idx="3">
                  <c:v>M12_2008</c:v>
                </c:pt>
                <c:pt idx="4">
                  <c:v>M01_2009</c:v>
                </c:pt>
                <c:pt idx="5">
                  <c:v>M02_2009</c:v>
                </c:pt>
                <c:pt idx="6">
                  <c:v>M03_2009</c:v>
                </c:pt>
                <c:pt idx="7">
                  <c:v>M04_2009</c:v>
                </c:pt>
                <c:pt idx="8">
                  <c:v>M05_2009</c:v>
                </c:pt>
                <c:pt idx="9">
                  <c:v>M06_2009</c:v>
                </c:pt>
                <c:pt idx="10">
                  <c:v>M07_2009</c:v>
                </c:pt>
                <c:pt idx="11">
                  <c:v>M08_2009</c:v>
                </c:pt>
                <c:pt idx="12">
                  <c:v>M09_2009</c:v>
                </c:pt>
                <c:pt idx="13">
                  <c:v>M10_2009</c:v>
                </c:pt>
                <c:pt idx="14">
                  <c:v>M11_2009</c:v>
                </c:pt>
                <c:pt idx="15">
                  <c:v>M12_2009</c:v>
                </c:pt>
                <c:pt idx="16">
                  <c:v>M01_2010</c:v>
                </c:pt>
                <c:pt idx="17">
                  <c:v>M02_2010</c:v>
                </c:pt>
                <c:pt idx="18">
                  <c:v>M03_2010</c:v>
                </c:pt>
                <c:pt idx="19">
                  <c:v>M04_2010</c:v>
                </c:pt>
                <c:pt idx="20">
                  <c:v>M05_2010</c:v>
                </c:pt>
              </c:strCache>
            </c:strRef>
          </c:cat>
          <c:val>
            <c:numRef>
              <c:f>Sheet1!$A$2:$U$2</c:f>
              <c:numCache>
                <c:formatCode>0.0</c:formatCode>
                <c:ptCount val="21"/>
                <c:pt idx="0">
                  <c:v>7.7</c:v>
                </c:pt>
                <c:pt idx="1">
                  <c:v>8</c:v>
                </c:pt>
                <c:pt idx="2">
                  <c:v>8.7000000000000011</c:v>
                </c:pt>
                <c:pt idx="3">
                  <c:v>11.2</c:v>
                </c:pt>
                <c:pt idx="4">
                  <c:v>10.900000000000002</c:v>
                </c:pt>
                <c:pt idx="5">
                  <c:v>10.4</c:v>
                </c:pt>
                <c:pt idx="6">
                  <c:v>10.200000000000001</c:v>
                </c:pt>
                <c:pt idx="7">
                  <c:v>9.2000000000000011</c:v>
                </c:pt>
                <c:pt idx="8">
                  <c:v>9</c:v>
                </c:pt>
                <c:pt idx="9">
                  <c:v>10.7</c:v>
                </c:pt>
                <c:pt idx="10">
                  <c:v>10.5</c:v>
                </c:pt>
                <c:pt idx="11">
                  <c:v>9.2000000000000011</c:v>
                </c:pt>
                <c:pt idx="12">
                  <c:v>8.9000000000000021</c:v>
                </c:pt>
                <c:pt idx="13">
                  <c:v>8.7000000000000011</c:v>
                </c:pt>
                <c:pt idx="14">
                  <c:v>10</c:v>
                </c:pt>
                <c:pt idx="15">
                  <c:v>10.200000000000001</c:v>
                </c:pt>
                <c:pt idx="16">
                  <c:v>12.8</c:v>
                </c:pt>
                <c:pt idx="17">
                  <c:v>12.1</c:v>
                </c:pt>
                <c:pt idx="18">
                  <c:v>11</c:v>
                </c:pt>
                <c:pt idx="19">
                  <c:v>10.5</c:v>
                </c:pt>
                <c:pt idx="20">
                  <c:v>7.4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[2]UR!$X$1:$AQ$1</c:f>
              <c:strCache>
                <c:ptCount val="1"/>
                <c:pt idx="0">
                  <c:v>M09_2008 M10_2008 M11_2008 M12_2008 M01_2009 M02_2009 M03_2009 M04_2009 M05_2009 M06_2009 M07_2009 M08_2009 M09_2009 M10_2009 M11_2009 M12_2009 M01_2010 M02_2010 M03_2010 M04_2010</c:v>
                </c:pt>
              </c:strCache>
            </c:strRef>
          </c:tx>
          <c:marker>
            <c:symbol val="none"/>
          </c:marker>
          <c:cat>
            <c:strRef>
              <c:f>Sheet1!$A$1:$U$1</c:f>
              <c:strCache>
                <c:ptCount val="21"/>
                <c:pt idx="0">
                  <c:v>M09_2008</c:v>
                </c:pt>
                <c:pt idx="1">
                  <c:v>M10_2008</c:v>
                </c:pt>
                <c:pt idx="2">
                  <c:v>M11_2008</c:v>
                </c:pt>
                <c:pt idx="3">
                  <c:v>M12_2008</c:v>
                </c:pt>
                <c:pt idx="4">
                  <c:v>M01_2009</c:v>
                </c:pt>
                <c:pt idx="5">
                  <c:v>M02_2009</c:v>
                </c:pt>
                <c:pt idx="6">
                  <c:v>M03_2009</c:v>
                </c:pt>
                <c:pt idx="7">
                  <c:v>M04_2009</c:v>
                </c:pt>
                <c:pt idx="8">
                  <c:v>M05_2009</c:v>
                </c:pt>
                <c:pt idx="9">
                  <c:v>M06_2009</c:v>
                </c:pt>
                <c:pt idx="10">
                  <c:v>M07_2009</c:v>
                </c:pt>
                <c:pt idx="11">
                  <c:v>M08_2009</c:v>
                </c:pt>
                <c:pt idx="12">
                  <c:v>M09_2009</c:v>
                </c:pt>
                <c:pt idx="13">
                  <c:v>M10_2009</c:v>
                </c:pt>
                <c:pt idx="14">
                  <c:v>M11_2009</c:v>
                </c:pt>
                <c:pt idx="15">
                  <c:v>M12_2009</c:v>
                </c:pt>
                <c:pt idx="16">
                  <c:v>M01_2010</c:v>
                </c:pt>
                <c:pt idx="17">
                  <c:v>M02_2010</c:v>
                </c:pt>
                <c:pt idx="18">
                  <c:v>M03_2010</c:v>
                </c:pt>
                <c:pt idx="19">
                  <c:v>M04_2010</c:v>
                </c:pt>
                <c:pt idx="20">
                  <c:v>M05_2010</c:v>
                </c:pt>
              </c:strCache>
            </c:strRef>
          </c:cat>
          <c:val>
            <c:numRef>
              <c:f>[2]UR!$AR$1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34702760"/>
        <c:axId val="520657288"/>
      </c:lineChart>
      <c:catAx>
        <c:axId val="4347027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en-US"/>
          </a:p>
        </c:txPr>
        <c:crossAx val="520657288"/>
        <c:crosses val="autoZero"/>
        <c:auto val="1"/>
        <c:lblAlgn val="ctr"/>
        <c:lblOffset val="100"/>
        <c:noMultiLvlLbl val="0"/>
      </c:catAx>
      <c:valAx>
        <c:axId val="520657288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crossAx val="4347027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pPr>
            <a:r>
              <a:rPr lang="en-GB" b="1"/>
              <a:t>Youth unemployment rate (%)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onsolas" panose="020B0609020204030204" pitchFamily="49" charset="0"/>
              <a:ea typeface="+mn-ea"/>
              <a:cs typeface="Consolas" panose="020B0609020204030204" pitchFamily="49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PHP!$A$4</c:f>
              <c:strCache>
                <c:ptCount val="1"/>
                <c:pt idx="0">
                  <c:v>Male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PHP!$B$3:$Q$3</c:f>
              <c:numCache>
                <c:formatCode>General</c:formatCod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</c:numCache>
            </c:numRef>
          </c:cat>
          <c:val>
            <c:numRef>
              <c:f>PHP!$B$4:$Q$4</c:f>
              <c:numCache>
                <c:formatCode>0.0</c:formatCode>
                <c:ptCount val="16"/>
                <c:pt idx="0">
                  <c:v>22.1</c:v>
                </c:pt>
                <c:pt idx="1">
                  <c:v>20.8</c:v>
                </c:pt>
                <c:pt idx="2">
                  <c:v>21.8</c:v>
                </c:pt>
                <c:pt idx="3">
                  <c:v>20.8</c:v>
                </c:pt>
                <c:pt idx="4">
                  <c:v>21.6</c:v>
                </c:pt>
                <c:pt idx="5">
                  <c:v>15.8</c:v>
                </c:pt>
                <c:pt idx="6">
                  <c:v>16.8</c:v>
                </c:pt>
                <c:pt idx="7">
                  <c:v>15.7</c:v>
                </c:pt>
                <c:pt idx="8">
                  <c:v>16.2</c:v>
                </c:pt>
                <c:pt idx="9">
                  <c:v>16.2</c:v>
                </c:pt>
                <c:pt idx="10">
                  <c:v>16.5</c:v>
                </c:pt>
                <c:pt idx="11">
                  <c:v>15.2</c:v>
                </c:pt>
                <c:pt idx="12">
                  <c:v>14.9</c:v>
                </c:pt>
                <c:pt idx="13">
                  <c:v>15.1</c:v>
                </c:pt>
                <c:pt idx="14">
                  <c:v>14.3</c:v>
                </c:pt>
                <c:pt idx="15">
                  <c:v>14.3</c:v>
                </c:pt>
              </c:numCache>
            </c:numRef>
          </c:val>
          <c:smooth val="0"/>
        </c:ser>
        <c:ser>
          <c:idx val="2"/>
          <c:order val="1"/>
          <c:tx>
            <c:strRef>
              <c:f>PHP!$A$5</c:f>
              <c:strCache>
                <c:ptCount val="1"/>
                <c:pt idx="0">
                  <c:v>Female</c:v>
                </c:pt>
              </c:strCache>
            </c:strRef>
          </c:tx>
          <c:spPr>
            <a:ln w="31750" cap="rnd">
              <a:solidFill>
                <a:schemeClr val="bg2">
                  <a:lumMod val="50000"/>
                </a:schemeClr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PHP!$B$3:$Q$3</c:f>
              <c:numCache>
                <c:formatCode>General</c:formatCod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</c:numCache>
            </c:numRef>
          </c:cat>
          <c:val>
            <c:numRef>
              <c:f>PHP!$B$5:$Q$5</c:f>
              <c:numCache>
                <c:formatCode>0.0</c:formatCode>
                <c:ptCount val="16"/>
                <c:pt idx="0">
                  <c:v>27.9</c:v>
                </c:pt>
                <c:pt idx="1">
                  <c:v>27.4</c:v>
                </c:pt>
                <c:pt idx="2">
                  <c:v>28</c:v>
                </c:pt>
                <c:pt idx="3">
                  <c:v>27.2</c:v>
                </c:pt>
                <c:pt idx="4">
                  <c:v>27.8</c:v>
                </c:pt>
                <c:pt idx="5">
                  <c:v>19.5</c:v>
                </c:pt>
                <c:pt idx="6">
                  <c:v>19.399999999999999</c:v>
                </c:pt>
                <c:pt idx="7">
                  <c:v>18.399999999999999</c:v>
                </c:pt>
                <c:pt idx="8">
                  <c:v>19.399999999999999</c:v>
                </c:pt>
                <c:pt idx="9">
                  <c:v>19.8</c:v>
                </c:pt>
                <c:pt idx="10">
                  <c:v>19.5</c:v>
                </c:pt>
                <c:pt idx="11">
                  <c:v>18.3</c:v>
                </c:pt>
                <c:pt idx="12">
                  <c:v>18.3</c:v>
                </c:pt>
                <c:pt idx="13">
                  <c:v>17.8</c:v>
                </c:pt>
                <c:pt idx="14">
                  <c:v>16.899999999999999</c:v>
                </c:pt>
                <c:pt idx="15">
                  <c:v>16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8536296"/>
        <c:axId val="528536688"/>
      </c:lineChart>
      <c:catAx>
        <c:axId val="528536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pPr>
            <a:endParaRPr lang="en-US"/>
          </a:p>
        </c:txPr>
        <c:crossAx val="528536688"/>
        <c:crosses val="autoZero"/>
        <c:auto val="1"/>
        <c:lblAlgn val="ctr"/>
        <c:lblOffset val="100"/>
        <c:noMultiLvlLbl val="0"/>
      </c:catAx>
      <c:valAx>
        <c:axId val="52853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pPr>
            <a:endParaRPr lang="en-US"/>
          </a:p>
        </c:txPr>
        <c:crossAx val="528536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onsolas" panose="020B0609020204030204" pitchFamily="49" charset="0"/>
              <a:ea typeface="+mn-ea"/>
              <a:cs typeface="Consolas" panose="020B0609020204030204" pitchFamily="49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latin typeface="Consolas" panose="020B0609020204030204" pitchFamily="49" charset="0"/>
          <a:cs typeface="Consolas" panose="020B0609020204030204" pitchFamily="49" charset="0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pPr>
            <a:r>
              <a:rPr lang="en-GB" b="1"/>
              <a:t>Labour turnover rate (%), Metro Manila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onsolas" panose="020B0609020204030204" pitchFamily="49" charset="0"/>
              <a:ea typeface="+mn-ea"/>
              <a:cs typeface="Consolas" panose="020B0609020204030204" pitchFamily="49" charset="0"/>
            </a:defRPr>
          </a:pPr>
          <a:endParaRPr lang="en-US"/>
        </a:p>
      </c:txPr>
    </c:title>
    <c:autoTitleDeleted val="0"/>
    <c:plotArea>
      <c:layout/>
      <c:areaChart>
        <c:grouping val="standard"/>
        <c:varyColors val="0"/>
        <c:ser>
          <c:idx val="0"/>
          <c:order val="2"/>
          <c:tx>
            <c:strRef>
              <c:f>'PHP2'!$A$6</c:f>
              <c:strCache>
                <c:ptCount val="1"/>
                <c:pt idx="0">
                  <c:v>Turnover rate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'PHP2'!$F$3:$AL$3</c:f>
              <c:strCache>
                <c:ptCount val="33"/>
                <c:pt idx="0">
                  <c:v>2008Q1</c:v>
                </c:pt>
                <c:pt idx="1">
                  <c:v>2008Q2</c:v>
                </c:pt>
                <c:pt idx="2">
                  <c:v>2008Q3</c:v>
                </c:pt>
                <c:pt idx="3">
                  <c:v>2008Q4</c:v>
                </c:pt>
                <c:pt idx="4">
                  <c:v>2009Q1</c:v>
                </c:pt>
                <c:pt idx="5">
                  <c:v>2009Q2</c:v>
                </c:pt>
                <c:pt idx="6">
                  <c:v>2009Q3</c:v>
                </c:pt>
                <c:pt idx="7">
                  <c:v>2009Q4</c:v>
                </c:pt>
                <c:pt idx="8">
                  <c:v>2010Q1</c:v>
                </c:pt>
                <c:pt idx="9">
                  <c:v>2010Q2</c:v>
                </c:pt>
                <c:pt idx="10">
                  <c:v>2010Q3</c:v>
                </c:pt>
                <c:pt idx="11">
                  <c:v>2010Q4</c:v>
                </c:pt>
                <c:pt idx="12">
                  <c:v>2011Q1</c:v>
                </c:pt>
                <c:pt idx="13">
                  <c:v>2011Q2</c:v>
                </c:pt>
                <c:pt idx="14">
                  <c:v>2011Q3</c:v>
                </c:pt>
                <c:pt idx="15">
                  <c:v>2011Q4</c:v>
                </c:pt>
                <c:pt idx="16">
                  <c:v>2012Q1</c:v>
                </c:pt>
                <c:pt idx="17">
                  <c:v>2012Q2</c:v>
                </c:pt>
                <c:pt idx="18">
                  <c:v>2012Q3</c:v>
                </c:pt>
                <c:pt idx="19">
                  <c:v>2012Q4</c:v>
                </c:pt>
                <c:pt idx="20">
                  <c:v>2013Q1</c:v>
                </c:pt>
                <c:pt idx="21">
                  <c:v>2013Q2</c:v>
                </c:pt>
                <c:pt idx="22">
                  <c:v>2013Q3</c:v>
                </c:pt>
                <c:pt idx="23">
                  <c:v>2013Q4</c:v>
                </c:pt>
                <c:pt idx="24">
                  <c:v>2014Q1</c:v>
                </c:pt>
                <c:pt idx="25">
                  <c:v>2014Q2</c:v>
                </c:pt>
                <c:pt idx="26">
                  <c:v>2014Q3</c:v>
                </c:pt>
                <c:pt idx="27">
                  <c:v>2014Q4</c:v>
                </c:pt>
                <c:pt idx="28">
                  <c:v>2015Q1</c:v>
                </c:pt>
                <c:pt idx="29">
                  <c:v>2015Q2</c:v>
                </c:pt>
                <c:pt idx="30">
                  <c:v>2015Q3</c:v>
                </c:pt>
                <c:pt idx="31">
                  <c:v>2015Q4</c:v>
                </c:pt>
                <c:pt idx="32">
                  <c:v>2016Q1</c:v>
                </c:pt>
              </c:strCache>
            </c:strRef>
          </c:cat>
          <c:val>
            <c:numRef>
              <c:f>'PHP2'!$F$6:$AL$6</c:f>
              <c:numCache>
                <c:formatCode>0.00</c:formatCode>
                <c:ptCount val="33"/>
                <c:pt idx="0">
                  <c:v>4.76</c:v>
                </c:pt>
                <c:pt idx="1">
                  <c:v>1.9900000000000002</c:v>
                </c:pt>
                <c:pt idx="2">
                  <c:v>2.0500000000000007</c:v>
                </c:pt>
                <c:pt idx="3">
                  <c:v>0.69</c:v>
                </c:pt>
                <c:pt idx="4">
                  <c:v>0.26999999999999957</c:v>
                </c:pt>
                <c:pt idx="5">
                  <c:v>2.21</c:v>
                </c:pt>
                <c:pt idx="6">
                  <c:v>0.37000000000000099</c:v>
                </c:pt>
                <c:pt idx="7">
                  <c:v>1.0500000000000007</c:v>
                </c:pt>
                <c:pt idx="8">
                  <c:v>-0.87999999999999901</c:v>
                </c:pt>
                <c:pt idx="9">
                  <c:v>2.8599999999999994</c:v>
                </c:pt>
                <c:pt idx="10">
                  <c:v>4.22</c:v>
                </c:pt>
                <c:pt idx="11">
                  <c:v>4.0500000000000007</c:v>
                </c:pt>
                <c:pt idx="12">
                  <c:v>1.8899999999999988</c:v>
                </c:pt>
                <c:pt idx="13">
                  <c:v>-2.0500000000000007</c:v>
                </c:pt>
                <c:pt idx="14">
                  <c:v>2.5099999999999998</c:v>
                </c:pt>
                <c:pt idx="15">
                  <c:v>1.8800000000000008</c:v>
                </c:pt>
                <c:pt idx="16">
                  <c:v>0.62999999999999989</c:v>
                </c:pt>
                <c:pt idx="17">
                  <c:v>0.84999999999999964</c:v>
                </c:pt>
                <c:pt idx="18">
                  <c:v>2.3499999999999996</c:v>
                </c:pt>
                <c:pt idx="19">
                  <c:v>2.4700000000000006</c:v>
                </c:pt>
                <c:pt idx="20">
                  <c:v>-1.9999999999999574E-2</c:v>
                </c:pt>
                <c:pt idx="21">
                  <c:v>2.4899999999999993</c:v>
                </c:pt>
                <c:pt idx="22">
                  <c:v>2.379999999999999</c:v>
                </c:pt>
                <c:pt idx="23">
                  <c:v>3.2199999999999998</c:v>
                </c:pt>
                <c:pt idx="24">
                  <c:v>0.58999999999999986</c:v>
                </c:pt>
                <c:pt idx="25">
                  <c:v>0.88000000000000078</c:v>
                </c:pt>
                <c:pt idx="26">
                  <c:v>2.3499999999999996</c:v>
                </c:pt>
                <c:pt idx="27">
                  <c:v>1.0200000000000014</c:v>
                </c:pt>
                <c:pt idx="28">
                  <c:v>0.52999999999999936</c:v>
                </c:pt>
                <c:pt idx="29">
                  <c:v>1.1499999999999999</c:v>
                </c:pt>
                <c:pt idx="30">
                  <c:v>3.2</c:v>
                </c:pt>
                <c:pt idx="31">
                  <c:v>0.62000000000000011</c:v>
                </c:pt>
                <c:pt idx="32">
                  <c:v>0.96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24817224"/>
        <c:axId val="519765216"/>
      </c:areaChart>
      <c:lineChart>
        <c:grouping val="standard"/>
        <c:varyColors val="0"/>
        <c:ser>
          <c:idx val="1"/>
          <c:order val="0"/>
          <c:tx>
            <c:strRef>
              <c:f>'PHP2'!$A$4</c:f>
              <c:strCache>
                <c:ptCount val="1"/>
                <c:pt idx="0">
                  <c:v>New hires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'PHP2'!$F$3:$AL$3</c:f>
              <c:strCache>
                <c:ptCount val="33"/>
                <c:pt idx="0">
                  <c:v>2008Q1</c:v>
                </c:pt>
                <c:pt idx="1">
                  <c:v>2008Q2</c:v>
                </c:pt>
                <c:pt idx="2">
                  <c:v>2008Q3</c:v>
                </c:pt>
                <c:pt idx="3">
                  <c:v>2008Q4</c:v>
                </c:pt>
                <c:pt idx="4">
                  <c:v>2009Q1</c:v>
                </c:pt>
                <c:pt idx="5">
                  <c:v>2009Q2</c:v>
                </c:pt>
                <c:pt idx="6">
                  <c:v>2009Q3</c:v>
                </c:pt>
                <c:pt idx="7">
                  <c:v>2009Q4</c:v>
                </c:pt>
                <c:pt idx="8">
                  <c:v>2010Q1</c:v>
                </c:pt>
                <c:pt idx="9">
                  <c:v>2010Q2</c:v>
                </c:pt>
                <c:pt idx="10">
                  <c:v>2010Q3</c:v>
                </c:pt>
                <c:pt idx="11">
                  <c:v>2010Q4</c:v>
                </c:pt>
                <c:pt idx="12">
                  <c:v>2011Q1</c:v>
                </c:pt>
                <c:pt idx="13">
                  <c:v>2011Q2</c:v>
                </c:pt>
                <c:pt idx="14">
                  <c:v>2011Q3</c:v>
                </c:pt>
                <c:pt idx="15">
                  <c:v>2011Q4</c:v>
                </c:pt>
                <c:pt idx="16">
                  <c:v>2012Q1</c:v>
                </c:pt>
                <c:pt idx="17">
                  <c:v>2012Q2</c:v>
                </c:pt>
                <c:pt idx="18">
                  <c:v>2012Q3</c:v>
                </c:pt>
                <c:pt idx="19">
                  <c:v>2012Q4</c:v>
                </c:pt>
                <c:pt idx="20">
                  <c:v>2013Q1</c:v>
                </c:pt>
                <c:pt idx="21">
                  <c:v>2013Q2</c:v>
                </c:pt>
                <c:pt idx="22">
                  <c:v>2013Q3</c:v>
                </c:pt>
                <c:pt idx="23">
                  <c:v>2013Q4</c:v>
                </c:pt>
                <c:pt idx="24">
                  <c:v>2014Q1</c:v>
                </c:pt>
                <c:pt idx="25">
                  <c:v>2014Q2</c:v>
                </c:pt>
                <c:pt idx="26">
                  <c:v>2014Q3</c:v>
                </c:pt>
                <c:pt idx="27">
                  <c:v>2014Q4</c:v>
                </c:pt>
                <c:pt idx="28">
                  <c:v>2015Q1</c:v>
                </c:pt>
                <c:pt idx="29">
                  <c:v>2015Q2</c:v>
                </c:pt>
                <c:pt idx="30">
                  <c:v>2015Q3</c:v>
                </c:pt>
                <c:pt idx="31">
                  <c:v>2015Q4</c:v>
                </c:pt>
                <c:pt idx="32">
                  <c:v>2016Q1</c:v>
                </c:pt>
              </c:strCache>
            </c:strRef>
          </c:cat>
          <c:val>
            <c:numRef>
              <c:f>'PHP2'!$F$4:$AL$4</c:f>
              <c:numCache>
                <c:formatCode>0.00</c:formatCode>
                <c:ptCount val="33"/>
                <c:pt idx="0">
                  <c:v>12.23</c:v>
                </c:pt>
                <c:pt idx="1">
                  <c:v>10.56</c:v>
                </c:pt>
                <c:pt idx="2">
                  <c:v>11.05</c:v>
                </c:pt>
                <c:pt idx="3">
                  <c:v>9.14</c:v>
                </c:pt>
                <c:pt idx="4">
                  <c:v>9.2899999999999991</c:v>
                </c:pt>
                <c:pt idx="5">
                  <c:v>9.74</c:v>
                </c:pt>
                <c:pt idx="6">
                  <c:v>9.99</c:v>
                </c:pt>
                <c:pt idx="7">
                  <c:v>8.48</c:v>
                </c:pt>
                <c:pt idx="8">
                  <c:v>10.23</c:v>
                </c:pt>
                <c:pt idx="9">
                  <c:v>13.52</c:v>
                </c:pt>
                <c:pt idx="10">
                  <c:v>12.11</c:v>
                </c:pt>
                <c:pt idx="11">
                  <c:v>12.56</c:v>
                </c:pt>
                <c:pt idx="12">
                  <c:v>11.36</c:v>
                </c:pt>
                <c:pt idx="13">
                  <c:v>8.6</c:v>
                </c:pt>
                <c:pt idx="14">
                  <c:v>11.05</c:v>
                </c:pt>
                <c:pt idx="15">
                  <c:v>10.38</c:v>
                </c:pt>
                <c:pt idx="16">
                  <c:v>8.1</c:v>
                </c:pt>
                <c:pt idx="17">
                  <c:v>8.93</c:v>
                </c:pt>
                <c:pt idx="18">
                  <c:v>8.43</c:v>
                </c:pt>
                <c:pt idx="19">
                  <c:v>8.14</c:v>
                </c:pt>
                <c:pt idx="20">
                  <c:v>7.49</c:v>
                </c:pt>
                <c:pt idx="21">
                  <c:v>8.77</c:v>
                </c:pt>
                <c:pt idx="22">
                  <c:v>8.3699999999999992</c:v>
                </c:pt>
                <c:pt idx="23">
                  <c:v>8.86</c:v>
                </c:pt>
                <c:pt idx="24">
                  <c:v>10.06</c:v>
                </c:pt>
                <c:pt idx="25">
                  <c:v>11.47</c:v>
                </c:pt>
                <c:pt idx="26">
                  <c:v>13.11</c:v>
                </c:pt>
                <c:pt idx="27">
                  <c:v>9.31</c:v>
                </c:pt>
                <c:pt idx="28">
                  <c:v>10.7</c:v>
                </c:pt>
                <c:pt idx="29">
                  <c:v>10.75</c:v>
                </c:pt>
                <c:pt idx="30">
                  <c:v>11.07</c:v>
                </c:pt>
                <c:pt idx="31">
                  <c:v>8.5</c:v>
                </c:pt>
                <c:pt idx="32">
                  <c:v>7.87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'PHP2'!$A$8</c:f>
              <c:strCache>
                <c:ptCount val="1"/>
                <c:pt idx="0">
                  <c:v>GDP growth (%), y-o-y</c:v>
                </c:pt>
              </c:strCache>
            </c:strRef>
          </c:tx>
          <c:spPr>
            <a:ln w="31750" cap="rnd" cmpd="dbl">
              <a:solidFill>
                <a:schemeClr val="accent4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'PHP2'!$F$3:$AL$3</c:f>
              <c:strCache>
                <c:ptCount val="33"/>
                <c:pt idx="0">
                  <c:v>2008Q1</c:v>
                </c:pt>
                <c:pt idx="1">
                  <c:v>2008Q2</c:v>
                </c:pt>
                <c:pt idx="2">
                  <c:v>2008Q3</c:v>
                </c:pt>
                <c:pt idx="3">
                  <c:v>2008Q4</c:v>
                </c:pt>
                <c:pt idx="4">
                  <c:v>2009Q1</c:v>
                </c:pt>
                <c:pt idx="5">
                  <c:v>2009Q2</c:v>
                </c:pt>
                <c:pt idx="6">
                  <c:v>2009Q3</c:v>
                </c:pt>
                <c:pt idx="7">
                  <c:v>2009Q4</c:v>
                </c:pt>
                <c:pt idx="8">
                  <c:v>2010Q1</c:v>
                </c:pt>
                <c:pt idx="9">
                  <c:v>2010Q2</c:v>
                </c:pt>
                <c:pt idx="10">
                  <c:v>2010Q3</c:v>
                </c:pt>
                <c:pt idx="11">
                  <c:v>2010Q4</c:v>
                </c:pt>
                <c:pt idx="12">
                  <c:v>2011Q1</c:v>
                </c:pt>
                <c:pt idx="13">
                  <c:v>2011Q2</c:v>
                </c:pt>
                <c:pt idx="14">
                  <c:v>2011Q3</c:v>
                </c:pt>
                <c:pt idx="15">
                  <c:v>2011Q4</c:v>
                </c:pt>
                <c:pt idx="16">
                  <c:v>2012Q1</c:v>
                </c:pt>
                <c:pt idx="17">
                  <c:v>2012Q2</c:v>
                </c:pt>
                <c:pt idx="18">
                  <c:v>2012Q3</c:v>
                </c:pt>
                <c:pt idx="19">
                  <c:v>2012Q4</c:v>
                </c:pt>
                <c:pt idx="20">
                  <c:v>2013Q1</c:v>
                </c:pt>
                <c:pt idx="21">
                  <c:v>2013Q2</c:v>
                </c:pt>
                <c:pt idx="22">
                  <c:v>2013Q3</c:v>
                </c:pt>
                <c:pt idx="23">
                  <c:v>2013Q4</c:v>
                </c:pt>
                <c:pt idx="24">
                  <c:v>2014Q1</c:v>
                </c:pt>
                <c:pt idx="25">
                  <c:v>2014Q2</c:v>
                </c:pt>
                <c:pt idx="26">
                  <c:v>2014Q3</c:v>
                </c:pt>
                <c:pt idx="27">
                  <c:v>2014Q4</c:v>
                </c:pt>
                <c:pt idx="28">
                  <c:v>2015Q1</c:v>
                </c:pt>
                <c:pt idx="29">
                  <c:v>2015Q2</c:v>
                </c:pt>
                <c:pt idx="30">
                  <c:v>2015Q3</c:v>
                </c:pt>
                <c:pt idx="31">
                  <c:v>2015Q4</c:v>
                </c:pt>
                <c:pt idx="32">
                  <c:v>2016Q1</c:v>
                </c:pt>
              </c:strCache>
            </c:strRef>
          </c:cat>
          <c:val>
            <c:numRef>
              <c:f>'PHP2'!$F$8:$AL$8</c:f>
              <c:numCache>
                <c:formatCode>_(* #,##0.00_);_(* \(#,##0.00\);_(* "-"??_);_(@_)</c:formatCode>
                <c:ptCount val="33"/>
                <c:pt idx="0">
                  <c:v>3.9581928628265604</c:v>
                </c:pt>
                <c:pt idx="1">
                  <c:v>3.8618089639676403</c:v>
                </c:pt>
                <c:pt idx="2">
                  <c:v>4.9418558652373195</c:v>
                </c:pt>
                <c:pt idx="3">
                  <c:v>3.1832901383570635</c:v>
                </c:pt>
                <c:pt idx="4">
                  <c:v>0.90005007565358752</c:v>
                </c:pt>
                <c:pt idx="5">
                  <c:v>1.1127110080950049</c:v>
                </c:pt>
                <c:pt idx="6">
                  <c:v>0.61065523741338001</c:v>
                </c:pt>
                <c:pt idx="7">
                  <c:v>1.9005112979397265</c:v>
                </c:pt>
                <c:pt idx="8">
                  <c:v>7.3257637350025631</c:v>
                </c:pt>
                <c:pt idx="9">
                  <c:v>7.8594035356791796</c:v>
                </c:pt>
                <c:pt idx="10">
                  <c:v>6.874919797135572</c:v>
                </c:pt>
                <c:pt idx="11">
                  <c:v>6.3198807663752312</c:v>
                </c:pt>
                <c:pt idx="12">
                  <c:v>3.8911834844101136</c:v>
                </c:pt>
                <c:pt idx="13">
                  <c:v>2.9379457533533864</c:v>
                </c:pt>
                <c:pt idx="14">
                  <c:v>3.2089871621612498</c:v>
                </c:pt>
                <c:pt idx="15">
                  <c:v>4.0765321375186847</c:v>
                </c:pt>
                <c:pt idx="16">
                  <c:v>5.5666674887045504</c:v>
                </c:pt>
                <c:pt idx="17">
                  <c:v>5.6120805964450611</c:v>
                </c:pt>
                <c:pt idx="18">
                  <c:v>6.8090216596074216</c:v>
                </c:pt>
                <c:pt idx="19">
                  <c:v>7.0232427995130191</c:v>
                </c:pt>
                <c:pt idx="20">
                  <c:v>7.0434991391386079</c:v>
                </c:pt>
                <c:pt idx="21">
                  <c:v>7.0729074767510696</c:v>
                </c:pt>
                <c:pt idx="22">
                  <c:v>6.5067747904161326</c:v>
                </c:pt>
                <c:pt idx="23">
                  <c:v>5.7954637366013575</c:v>
                </c:pt>
                <c:pt idx="24">
                  <c:v>5.5771094089547955</c:v>
                </c:pt>
                <c:pt idx="25">
                  <c:v>6.1436299929922917</c:v>
                </c:pt>
                <c:pt idx="26">
                  <c:v>5.5073659032151214</c:v>
                </c:pt>
                <c:pt idx="27">
                  <c:v>6.1794182805220386</c:v>
                </c:pt>
                <c:pt idx="28">
                  <c:v>4.9849647336950165</c:v>
                </c:pt>
                <c:pt idx="29">
                  <c:v>5.3081076432481957</c:v>
                </c:pt>
                <c:pt idx="30">
                  <c:v>5.8224153885448464</c:v>
                </c:pt>
                <c:pt idx="31">
                  <c:v>6.1520080253384286</c:v>
                </c:pt>
                <c:pt idx="32">
                  <c:v>6.5123158043335154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24817224"/>
        <c:axId val="519765216"/>
        <c:extLst>
          <c:ext xmlns:c15="http://schemas.microsoft.com/office/drawing/2012/chart" uri="{02D57815-91ED-43cb-92C2-25804820EDAC}">
            <c15:filteredLineSeries>
              <c15:ser>
                <c:idx val="2"/>
                <c:order val="1"/>
                <c:tx>
                  <c:strRef>
                    <c:extLst>
                      <c:ext uri="{02D57815-91ED-43cb-92C2-25804820EDAC}">
                        <c15:formulaRef>
                          <c15:sqref>'PHP2'!$A$5</c15:sqref>
                        </c15:formulaRef>
                      </c:ext>
                    </c:extLst>
                    <c:strCache>
                      <c:ptCount val="1"/>
                      <c:pt idx="0">
                        <c:v>Separation</c:v>
                      </c:pt>
                    </c:strCache>
                  </c:strRef>
                </c:tx>
                <c:spPr>
                  <a:ln w="28575" cap="rnd">
                    <a:solidFill>
                      <a:schemeClr val="bg2">
                        <a:lumMod val="50000"/>
                      </a:schemeClr>
                    </a:solidFill>
                    <a:prstDash val="sysDash"/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'PHP2'!$F$3:$AL$3</c15:sqref>
                        </c15:formulaRef>
                      </c:ext>
                    </c:extLst>
                    <c:strCache>
                      <c:ptCount val="33"/>
                      <c:pt idx="0">
                        <c:v>2008Q1</c:v>
                      </c:pt>
                      <c:pt idx="1">
                        <c:v>2008Q2</c:v>
                      </c:pt>
                      <c:pt idx="2">
                        <c:v>2008Q3</c:v>
                      </c:pt>
                      <c:pt idx="3">
                        <c:v>2008Q4</c:v>
                      </c:pt>
                      <c:pt idx="4">
                        <c:v>2009Q1</c:v>
                      </c:pt>
                      <c:pt idx="5">
                        <c:v>2009Q2</c:v>
                      </c:pt>
                      <c:pt idx="6">
                        <c:v>2009Q3</c:v>
                      </c:pt>
                      <c:pt idx="7">
                        <c:v>2009Q4</c:v>
                      </c:pt>
                      <c:pt idx="8">
                        <c:v>2010Q1</c:v>
                      </c:pt>
                      <c:pt idx="9">
                        <c:v>2010Q2</c:v>
                      </c:pt>
                      <c:pt idx="10">
                        <c:v>2010Q3</c:v>
                      </c:pt>
                      <c:pt idx="11">
                        <c:v>2010Q4</c:v>
                      </c:pt>
                      <c:pt idx="12">
                        <c:v>2011Q1</c:v>
                      </c:pt>
                      <c:pt idx="13">
                        <c:v>2011Q2</c:v>
                      </c:pt>
                      <c:pt idx="14">
                        <c:v>2011Q3</c:v>
                      </c:pt>
                      <c:pt idx="15">
                        <c:v>2011Q4</c:v>
                      </c:pt>
                      <c:pt idx="16">
                        <c:v>2012Q1</c:v>
                      </c:pt>
                      <c:pt idx="17">
                        <c:v>2012Q2</c:v>
                      </c:pt>
                      <c:pt idx="18">
                        <c:v>2012Q3</c:v>
                      </c:pt>
                      <c:pt idx="19">
                        <c:v>2012Q4</c:v>
                      </c:pt>
                      <c:pt idx="20">
                        <c:v>2013Q1</c:v>
                      </c:pt>
                      <c:pt idx="21">
                        <c:v>2013Q2</c:v>
                      </c:pt>
                      <c:pt idx="22">
                        <c:v>2013Q3</c:v>
                      </c:pt>
                      <c:pt idx="23">
                        <c:v>2013Q4</c:v>
                      </c:pt>
                      <c:pt idx="24">
                        <c:v>2014Q1</c:v>
                      </c:pt>
                      <c:pt idx="25">
                        <c:v>2014Q2</c:v>
                      </c:pt>
                      <c:pt idx="26">
                        <c:v>2014Q3</c:v>
                      </c:pt>
                      <c:pt idx="27">
                        <c:v>2014Q4</c:v>
                      </c:pt>
                      <c:pt idx="28">
                        <c:v>2015Q1</c:v>
                      </c:pt>
                      <c:pt idx="29">
                        <c:v>2015Q2</c:v>
                      </c:pt>
                      <c:pt idx="30">
                        <c:v>2015Q3</c:v>
                      </c:pt>
                      <c:pt idx="31">
                        <c:v>2015Q4</c:v>
                      </c:pt>
                      <c:pt idx="32">
                        <c:v>2016Q1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'PHP2'!$F$5:$AL$5</c15:sqref>
                        </c15:formulaRef>
                      </c:ext>
                    </c:extLst>
                    <c:numCache>
                      <c:formatCode>0.00</c:formatCode>
                      <c:ptCount val="33"/>
                      <c:pt idx="0">
                        <c:v>7.46</c:v>
                      </c:pt>
                      <c:pt idx="1">
                        <c:v>8.57</c:v>
                      </c:pt>
                      <c:pt idx="2">
                        <c:v>9</c:v>
                      </c:pt>
                      <c:pt idx="3">
                        <c:v>8.4499999999999993</c:v>
                      </c:pt>
                      <c:pt idx="4">
                        <c:v>9.02</c:v>
                      </c:pt>
                      <c:pt idx="5">
                        <c:v>7.53</c:v>
                      </c:pt>
                      <c:pt idx="6">
                        <c:v>9.6199999999999992</c:v>
                      </c:pt>
                      <c:pt idx="7">
                        <c:v>7.43</c:v>
                      </c:pt>
                      <c:pt idx="8">
                        <c:v>11.11</c:v>
                      </c:pt>
                      <c:pt idx="9">
                        <c:v>10.66</c:v>
                      </c:pt>
                      <c:pt idx="10">
                        <c:v>7.88</c:v>
                      </c:pt>
                      <c:pt idx="11">
                        <c:v>8.51</c:v>
                      </c:pt>
                      <c:pt idx="12">
                        <c:v>9.4700000000000006</c:v>
                      </c:pt>
                      <c:pt idx="13">
                        <c:v>10.65</c:v>
                      </c:pt>
                      <c:pt idx="14">
                        <c:v>8.5500000000000007</c:v>
                      </c:pt>
                      <c:pt idx="15">
                        <c:v>8.5</c:v>
                      </c:pt>
                      <c:pt idx="16">
                        <c:v>7.47</c:v>
                      </c:pt>
                      <c:pt idx="17">
                        <c:v>8.08</c:v>
                      </c:pt>
                      <c:pt idx="18">
                        <c:v>6.08</c:v>
                      </c:pt>
                      <c:pt idx="19">
                        <c:v>5.67</c:v>
                      </c:pt>
                      <c:pt idx="20">
                        <c:v>7.51</c:v>
                      </c:pt>
                      <c:pt idx="21">
                        <c:v>6.28</c:v>
                      </c:pt>
                      <c:pt idx="22">
                        <c:v>5.99</c:v>
                      </c:pt>
                      <c:pt idx="23">
                        <c:v>5.64</c:v>
                      </c:pt>
                      <c:pt idx="24">
                        <c:v>9.4700000000000006</c:v>
                      </c:pt>
                      <c:pt idx="25">
                        <c:v>10.59</c:v>
                      </c:pt>
                      <c:pt idx="26">
                        <c:v>10.76</c:v>
                      </c:pt>
                      <c:pt idx="27">
                        <c:v>8.2899999999999991</c:v>
                      </c:pt>
                      <c:pt idx="28">
                        <c:v>10.17</c:v>
                      </c:pt>
                      <c:pt idx="29">
                        <c:v>9.59</c:v>
                      </c:pt>
                      <c:pt idx="30">
                        <c:v>7.87</c:v>
                      </c:pt>
                      <c:pt idx="31">
                        <c:v>7.88</c:v>
                      </c:pt>
                      <c:pt idx="32">
                        <c:v>6.91</c:v>
                      </c:pt>
                    </c:numCache>
                  </c:numRef>
                </c:val>
                <c:smooth val="0"/>
              </c15:ser>
            </c15:filteredLineSeries>
          </c:ext>
        </c:extLst>
      </c:lineChart>
      <c:catAx>
        <c:axId val="524817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pPr>
            <a:endParaRPr lang="en-US"/>
          </a:p>
        </c:txPr>
        <c:crossAx val="519765216"/>
        <c:crosses val="autoZero"/>
        <c:auto val="1"/>
        <c:lblAlgn val="ctr"/>
        <c:lblOffset val="100"/>
        <c:noMultiLvlLbl val="0"/>
      </c:catAx>
      <c:valAx>
        <c:axId val="519765216"/>
        <c:scaling>
          <c:orientation val="minMax"/>
          <c:max val="1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pPr>
            <a:endParaRPr lang="en-US"/>
          </a:p>
        </c:txPr>
        <c:crossAx val="524817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onsolas" panose="020B0609020204030204" pitchFamily="49" charset="0"/>
              <a:ea typeface="+mn-ea"/>
              <a:cs typeface="Consolas" panose="020B0609020204030204" pitchFamily="49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latin typeface="Consolas" panose="020B0609020204030204" pitchFamily="49" charset="0"/>
          <a:cs typeface="Consolas" panose="020B0609020204030204" pitchFamily="49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/>
              <a:t>Male youth unemployment rate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KOR!$A$10</c:f>
              <c:strCache>
                <c:ptCount val="1"/>
                <c:pt idx="0">
                  <c:v>Q1</c:v>
                </c:pt>
              </c:strCache>
            </c:strRef>
          </c:tx>
          <c:spPr>
            <a:ln w="28575" cap="rnd">
              <a:solidFill>
                <a:srgbClr val="3366FF"/>
              </a:solidFill>
              <a:round/>
            </a:ln>
            <a:effectLst/>
          </c:spPr>
          <c:marker>
            <c:symbol val="none"/>
          </c:marker>
          <c:cat>
            <c:numRef>
              <c:f>KOR!$B$9:$K$9</c:f>
              <c:numCache>
                <c:formatCode>General</c:formatCod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numCache>
            </c:numRef>
          </c:cat>
          <c:val>
            <c:numRef>
              <c:f>KOR!$B$10:$K$10</c:f>
              <c:numCache>
                <c:formatCode>0.0</c:formatCode>
                <c:ptCount val="10"/>
                <c:pt idx="0">
                  <c:v>11.9</c:v>
                </c:pt>
                <c:pt idx="1">
                  <c:v>11.5</c:v>
                </c:pt>
                <c:pt idx="2">
                  <c:v>13.8</c:v>
                </c:pt>
                <c:pt idx="3">
                  <c:v>13.8</c:v>
                </c:pt>
                <c:pt idx="4">
                  <c:v>13.4</c:v>
                </c:pt>
                <c:pt idx="5">
                  <c:v>9.9</c:v>
                </c:pt>
                <c:pt idx="6">
                  <c:v>10.4</c:v>
                </c:pt>
                <c:pt idx="7">
                  <c:v>12.8</c:v>
                </c:pt>
                <c:pt idx="8">
                  <c:v>13.4</c:v>
                </c:pt>
                <c:pt idx="9">
                  <c:v>13.1</c:v>
                </c:pt>
              </c:numCache>
            </c:numRef>
          </c:val>
          <c:smooth val="0"/>
        </c:ser>
        <c:ser>
          <c:idx val="2"/>
          <c:order val="1"/>
          <c:tx>
            <c:strRef>
              <c:f>KOR!$A$11</c:f>
              <c:strCache>
                <c:ptCount val="1"/>
                <c:pt idx="0">
                  <c:v>Q2</c:v>
                </c:pt>
              </c:strCache>
            </c:strRef>
          </c:tx>
          <c:spPr>
            <a:ln w="28575" cap="rnd" cmpd="dbl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KOR!$B$9:$K$9</c:f>
              <c:numCache>
                <c:formatCode>General</c:formatCod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numCache>
            </c:numRef>
          </c:cat>
          <c:val>
            <c:numRef>
              <c:f>KOR!$B$11:$K$11</c:f>
              <c:numCache>
                <c:formatCode>0.0</c:formatCode>
                <c:ptCount val="10"/>
                <c:pt idx="0">
                  <c:v>11.4</c:v>
                </c:pt>
                <c:pt idx="1">
                  <c:v>10.7</c:v>
                </c:pt>
                <c:pt idx="2">
                  <c:v>12.2</c:v>
                </c:pt>
                <c:pt idx="3">
                  <c:v>12</c:v>
                </c:pt>
                <c:pt idx="4">
                  <c:v>11.7</c:v>
                </c:pt>
                <c:pt idx="5">
                  <c:v>9.9</c:v>
                </c:pt>
                <c:pt idx="6">
                  <c:v>9.1</c:v>
                </c:pt>
                <c:pt idx="7">
                  <c:v>11.3</c:v>
                </c:pt>
                <c:pt idx="8">
                  <c:v>12</c:v>
                </c:pt>
                <c:pt idx="9">
                  <c:v>11</c:v>
                </c:pt>
              </c:numCache>
            </c:numRef>
          </c:val>
          <c:smooth val="0"/>
        </c:ser>
        <c:ser>
          <c:idx val="3"/>
          <c:order val="2"/>
          <c:tx>
            <c:strRef>
              <c:f>KOR!$A$12</c:f>
              <c:strCache>
                <c:ptCount val="1"/>
                <c:pt idx="0">
                  <c:v>Q3</c:v>
                </c:pt>
              </c:strCache>
            </c:strRef>
          </c:tx>
          <c:spPr>
            <a:ln w="28575" cap="rnd" cmpd="dbl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KOR!$B$9:$K$9</c:f>
              <c:numCache>
                <c:formatCode>General</c:formatCod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numCache>
            </c:numRef>
          </c:cat>
          <c:val>
            <c:numRef>
              <c:f>KOR!$B$12:$K$12</c:f>
              <c:numCache>
                <c:formatCode>0.0</c:formatCode>
                <c:ptCount val="10"/>
                <c:pt idx="0">
                  <c:v>11.8</c:v>
                </c:pt>
                <c:pt idx="1">
                  <c:v>12.2</c:v>
                </c:pt>
                <c:pt idx="2">
                  <c:v>11.2</c:v>
                </c:pt>
                <c:pt idx="3">
                  <c:v>10.4</c:v>
                </c:pt>
                <c:pt idx="4">
                  <c:v>11.9</c:v>
                </c:pt>
                <c:pt idx="5">
                  <c:v>9.6999999999999993</c:v>
                </c:pt>
                <c:pt idx="6">
                  <c:v>10.5</c:v>
                </c:pt>
                <c:pt idx="7">
                  <c:v>11</c:v>
                </c:pt>
                <c:pt idx="8">
                  <c:v>10.3</c:v>
                </c:pt>
                <c:pt idx="9">
                  <c:v>11.2</c:v>
                </c:pt>
              </c:numCache>
            </c:numRef>
          </c:val>
          <c:smooth val="0"/>
        </c:ser>
        <c:ser>
          <c:idx val="4"/>
          <c:order val="3"/>
          <c:tx>
            <c:strRef>
              <c:f>KOR!$A$13</c:f>
              <c:strCache>
                <c:ptCount val="1"/>
                <c:pt idx="0">
                  <c:v>Q4</c:v>
                </c:pt>
              </c:strCache>
            </c:strRef>
          </c:tx>
          <c:spPr>
            <a:ln w="28575" cap="rnd">
              <a:solidFill>
                <a:schemeClr val="bg2">
                  <a:lumMod val="75000"/>
                </a:schemeClr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KOR!$B$9:$K$9</c:f>
              <c:numCache>
                <c:formatCode>General</c:formatCod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numCache>
            </c:numRef>
          </c:cat>
          <c:val>
            <c:numRef>
              <c:f>KOR!$B$13:$K$13</c:f>
              <c:numCache>
                <c:formatCode>0.0</c:formatCode>
                <c:ptCount val="10"/>
                <c:pt idx="0">
                  <c:v>10.3</c:v>
                </c:pt>
                <c:pt idx="1">
                  <c:v>11.7</c:v>
                </c:pt>
                <c:pt idx="2">
                  <c:v>10.6</c:v>
                </c:pt>
                <c:pt idx="3">
                  <c:v>8.6999999999999993</c:v>
                </c:pt>
                <c:pt idx="4">
                  <c:v>11.2</c:v>
                </c:pt>
                <c:pt idx="5">
                  <c:v>9.4</c:v>
                </c:pt>
                <c:pt idx="6">
                  <c:v>9.1</c:v>
                </c:pt>
                <c:pt idx="7">
                  <c:v>9.6</c:v>
                </c:pt>
                <c:pt idx="8">
                  <c:v>9.5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35505016"/>
        <c:axId val="541151200"/>
      </c:lineChart>
      <c:catAx>
        <c:axId val="435505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1151200"/>
        <c:crosses val="autoZero"/>
        <c:auto val="1"/>
        <c:lblAlgn val="ctr"/>
        <c:lblOffset val="100"/>
        <c:noMultiLvlLbl val="0"/>
      </c:catAx>
      <c:valAx>
        <c:axId val="541151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5505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/>
              <a:t>Female youth unemployment rate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KOR!$A$16</c:f>
              <c:strCache>
                <c:ptCount val="1"/>
                <c:pt idx="0">
                  <c:v>Q1</c:v>
                </c:pt>
              </c:strCache>
            </c:strRef>
          </c:tx>
          <c:spPr>
            <a:ln w="28575" cap="rnd">
              <a:solidFill>
                <a:srgbClr val="3366FF"/>
              </a:solidFill>
              <a:round/>
            </a:ln>
            <a:effectLst/>
          </c:spPr>
          <c:marker>
            <c:symbol val="none"/>
          </c:marker>
          <c:cat>
            <c:numRef>
              <c:f>KOR!$B$15:$K$15</c:f>
              <c:numCache>
                <c:formatCode>General</c:formatCod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numCache>
            </c:numRef>
          </c:cat>
          <c:val>
            <c:numRef>
              <c:f>KOR!$B$16:$K$16</c:f>
              <c:numCache>
                <c:formatCode>0.0</c:formatCode>
                <c:ptCount val="10"/>
                <c:pt idx="0">
                  <c:v>8.1</c:v>
                </c:pt>
                <c:pt idx="1">
                  <c:v>8.1999999999999993</c:v>
                </c:pt>
                <c:pt idx="2">
                  <c:v>9</c:v>
                </c:pt>
                <c:pt idx="3">
                  <c:v>11.4</c:v>
                </c:pt>
                <c:pt idx="4">
                  <c:v>9.9</c:v>
                </c:pt>
                <c:pt idx="5">
                  <c:v>10.5</c:v>
                </c:pt>
                <c:pt idx="6">
                  <c:v>10.199999999999999</c:v>
                </c:pt>
                <c:pt idx="7">
                  <c:v>10.8</c:v>
                </c:pt>
                <c:pt idx="8">
                  <c:v>11.7</c:v>
                </c:pt>
                <c:pt idx="9">
                  <c:v>12.3</c:v>
                </c:pt>
              </c:numCache>
            </c:numRef>
          </c:val>
          <c:smooth val="0"/>
        </c:ser>
        <c:ser>
          <c:idx val="2"/>
          <c:order val="1"/>
          <c:tx>
            <c:strRef>
              <c:f>KOR!$A$17</c:f>
              <c:strCache>
                <c:ptCount val="1"/>
                <c:pt idx="0">
                  <c:v>Q2</c:v>
                </c:pt>
              </c:strCache>
            </c:strRef>
          </c:tx>
          <c:spPr>
            <a:ln w="28575" cap="rnd" cmpd="dbl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KOR!$B$15:$K$15</c:f>
              <c:numCache>
                <c:formatCode>General</c:formatCod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numCache>
            </c:numRef>
          </c:cat>
          <c:val>
            <c:numRef>
              <c:f>KOR!$B$17:$K$17</c:f>
              <c:numCache>
                <c:formatCode>0.0</c:formatCode>
                <c:ptCount val="10"/>
                <c:pt idx="0">
                  <c:v>7.3</c:v>
                </c:pt>
                <c:pt idx="1">
                  <c:v>8.6</c:v>
                </c:pt>
                <c:pt idx="2">
                  <c:v>8.1999999999999993</c:v>
                </c:pt>
                <c:pt idx="3">
                  <c:v>8.6</c:v>
                </c:pt>
                <c:pt idx="4">
                  <c:v>7.7</c:v>
                </c:pt>
                <c:pt idx="5">
                  <c:v>9.1999999999999993</c:v>
                </c:pt>
                <c:pt idx="6">
                  <c:v>9.4</c:v>
                </c:pt>
                <c:pt idx="7">
                  <c:v>9.5</c:v>
                </c:pt>
                <c:pt idx="8">
                  <c:v>10.6</c:v>
                </c:pt>
                <c:pt idx="9">
                  <c:v>11.2</c:v>
                </c:pt>
              </c:numCache>
            </c:numRef>
          </c:val>
          <c:smooth val="0"/>
        </c:ser>
        <c:ser>
          <c:idx val="3"/>
          <c:order val="2"/>
          <c:tx>
            <c:strRef>
              <c:f>KOR!$A$18</c:f>
              <c:strCache>
                <c:ptCount val="1"/>
                <c:pt idx="0">
                  <c:v>Q3</c:v>
                </c:pt>
              </c:strCache>
            </c:strRef>
          </c:tx>
          <c:spPr>
            <a:ln w="28575" cap="rnd" cmpd="dbl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KOR!$B$15:$K$15</c:f>
              <c:numCache>
                <c:formatCode>General</c:formatCod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numCache>
            </c:numRef>
          </c:cat>
          <c:val>
            <c:numRef>
              <c:f>KOR!$B$18:$K$18</c:f>
              <c:numCache>
                <c:formatCode>0.0</c:formatCode>
                <c:ptCount val="10"/>
                <c:pt idx="0">
                  <c:v>6.6</c:v>
                </c:pt>
                <c:pt idx="1">
                  <c:v>7.3</c:v>
                </c:pt>
                <c:pt idx="2">
                  <c:v>8.4</c:v>
                </c:pt>
                <c:pt idx="3">
                  <c:v>7.8</c:v>
                </c:pt>
                <c:pt idx="4">
                  <c:v>7.2</c:v>
                </c:pt>
                <c:pt idx="5">
                  <c:v>7.4</c:v>
                </c:pt>
                <c:pt idx="6">
                  <c:v>8.1</c:v>
                </c:pt>
                <c:pt idx="7">
                  <c:v>7.7</c:v>
                </c:pt>
                <c:pt idx="8">
                  <c:v>8.8000000000000007</c:v>
                </c:pt>
                <c:pt idx="9">
                  <c:v>9.6999999999999993</c:v>
                </c:pt>
              </c:numCache>
            </c:numRef>
          </c:val>
          <c:smooth val="0"/>
        </c:ser>
        <c:ser>
          <c:idx val="4"/>
          <c:order val="3"/>
          <c:tx>
            <c:strRef>
              <c:f>KOR!$A$19</c:f>
              <c:strCache>
                <c:ptCount val="1"/>
                <c:pt idx="0">
                  <c:v>Q4</c:v>
                </c:pt>
              </c:strCache>
            </c:strRef>
          </c:tx>
          <c:spPr>
            <a:ln w="28575" cap="rnd">
              <a:solidFill>
                <a:schemeClr val="bg2">
                  <a:lumMod val="75000"/>
                </a:schemeClr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KOR!$B$15:$K$15</c:f>
              <c:numCache>
                <c:formatCode>General</c:formatCod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numCache>
            </c:numRef>
          </c:cat>
          <c:val>
            <c:numRef>
              <c:f>KOR!$B$19:$K$19</c:f>
              <c:numCache>
                <c:formatCode>0.0</c:formatCode>
                <c:ptCount val="10"/>
                <c:pt idx="0">
                  <c:v>6.6</c:v>
                </c:pt>
                <c:pt idx="1">
                  <c:v>7.6</c:v>
                </c:pt>
                <c:pt idx="2">
                  <c:v>8.6999999999999993</c:v>
                </c:pt>
                <c:pt idx="3">
                  <c:v>8</c:v>
                </c:pt>
                <c:pt idx="4">
                  <c:v>7.6</c:v>
                </c:pt>
                <c:pt idx="5">
                  <c:v>6.9</c:v>
                </c:pt>
                <c:pt idx="6">
                  <c:v>8.4</c:v>
                </c:pt>
                <c:pt idx="7">
                  <c:v>8.9</c:v>
                </c:pt>
                <c:pt idx="8">
                  <c:v>8.6999999999999993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36822176"/>
        <c:axId val="436822568"/>
      </c:lineChart>
      <c:catAx>
        <c:axId val="436822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6822568"/>
        <c:crosses val="autoZero"/>
        <c:auto val="1"/>
        <c:lblAlgn val="ctr"/>
        <c:lblOffset val="100"/>
        <c:noMultiLvlLbl val="0"/>
      </c:catAx>
      <c:valAx>
        <c:axId val="436822568"/>
        <c:scaling>
          <c:orientation val="minMax"/>
          <c:max val="1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6822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/>
              <a:t>GDP growth rate (%)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KOR!$A$34</c:f>
              <c:strCache>
                <c:ptCount val="1"/>
                <c:pt idx="0">
                  <c:v>Q1</c:v>
                </c:pt>
              </c:strCache>
            </c:strRef>
          </c:tx>
          <c:spPr>
            <a:ln w="28575" cap="rnd">
              <a:solidFill>
                <a:srgbClr val="3366FF"/>
              </a:solidFill>
              <a:round/>
            </a:ln>
            <a:effectLst/>
          </c:spPr>
          <c:marker>
            <c:symbol val="none"/>
          </c:marker>
          <c:cat>
            <c:numRef>
              <c:f>KOR!$B$33:$K$33</c:f>
              <c:numCache>
                <c:formatCode>General</c:formatCod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numCache>
            </c:numRef>
          </c:cat>
          <c:val>
            <c:numRef>
              <c:f>KOR!$B$34:$K$34</c:f>
              <c:numCache>
                <c:formatCode>0.0</c:formatCode>
                <c:ptCount val="10"/>
                <c:pt idx="0">
                  <c:v>1.7</c:v>
                </c:pt>
                <c:pt idx="1">
                  <c:v>0.5</c:v>
                </c:pt>
                <c:pt idx="2">
                  <c:v>0.1</c:v>
                </c:pt>
                <c:pt idx="3">
                  <c:v>2.2000000000000002</c:v>
                </c:pt>
                <c:pt idx="4">
                  <c:v>1</c:v>
                </c:pt>
                <c:pt idx="5">
                  <c:v>0.6</c:v>
                </c:pt>
                <c:pt idx="6">
                  <c:v>0.7</c:v>
                </c:pt>
                <c:pt idx="7">
                  <c:v>1.1000000000000001</c:v>
                </c:pt>
                <c:pt idx="8">
                  <c:v>0.8</c:v>
                </c:pt>
                <c:pt idx="9">
                  <c:v>0.5</c:v>
                </c:pt>
              </c:numCache>
            </c:numRef>
          </c:val>
          <c:smooth val="0"/>
        </c:ser>
        <c:ser>
          <c:idx val="2"/>
          <c:order val="1"/>
          <c:tx>
            <c:strRef>
              <c:f>KOR!$A$35</c:f>
              <c:strCache>
                <c:ptCount val="1"/>
                <c:pt idx="0">
                  <c:v>Q2</c:v>
                </c:pt>
              </c:strCache>
            </c:strRef>
          </c:tx>
          <c:spPr>
            <a:ln w="28575" cap="rnd" cmpd="dbl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KOR!$B$33:$K$33</c:f>
              <c:numCache>
                <c:formatCode>General</c:formatCod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numCache>
            </c:numRef>
          </c:cat>
          <c:val>
            <c:numRef>
              <c:f>KOR!$B$35:$K$35</c:f>
              <c:numCache>
                <c:formatCode>0.0</c:formatCode>
                <c:ptCount val="10"/>
                <c:pt idx="0">
                  <c:v>1.6</c:v>
                </c:pt>
                <c:pt idx="1">
                  <c:v>0.5</c:v>
                </c:pt>
                <c:pt idx="2">
                  <c:v>1.5</c:v>
                </c:pt>
                <c:pt idx="3">
                  <c:v>1.7</c:v>
                </c:pt>
                <c:pt idx="4">
                  <c:v>0.7</c:v>
                </c:pt>
                <c:pt idx="5">
                  <c:v>0.5</c:v>
                </c:pt>
                <c:pt idx="6">
                  <c:v>1</c:v>
                </c:pt>
                <c:pt idx="7">
                  <c:v>0.6</c:v>
                </c:pt>
                <c:pt idx="8">
                  <c:v>0.4</c:v>
                </c:pt>
                <c:pt idx="9">
                  <c:v>0.8</c:v>
                </c:pt>
              </c:numCache>
            </c:numRef>
          </c:val>
          <c:smooth val="0"/>
        </c:ser>
        <c:ser>
          <c:idx val="3"/>
          <c:order val="2"/>
          <c:tx>
            <c:strRef>
              <c:f>KOR!$A$36</c:f>
              <c:strCache>
                <c:ptCount val="1"/>
                <c:pt idx="0">
                  <c:v>Q3</c:v>
                </c:pt>
              </c:strCache>
            </c:strRef>
          </c:tx>
          <c:spPr>
            <a:ln w="28575" cap="rnd" cmpd="dbl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KOR!$B$33:$K$33</c:f>
              <c:numCache>
                <c:formatCode>General</c:formatCod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numCache>
            </c:numRef>
          </c:cat>
          <c:val>
            <c:numRef>
              <c:f>KOR!$B$36:$K$36</c:f>
              <c:numCache>
                <c:formatCode>0.0</c:formatCode>
                <c:ptCount val="10"/>
                <c:pt idx="0">
                  <c:v>1.1000000000000001</c:v>
                </c:pt>
                <c:pt idx="1">
                  <c:v>0.9</c:v>
                </c:pt>
                <c:pt idx="2">
                  <c:v>2.8</c:v>
                </c:pt>
                <c:pt idx="3">
                  <c:v>1</c:v>
                </c:pt>
                <c:pt idx="4">
                  <c:v>0.7</c:v>
                </c:pt>
                <c:pt idx="5">
                  <c:v>0.3</c:v>
                </c:pt>
                <c:pt idx="6">
                  <c:v>0.8</c:v>
                </c:pt>
                <c:pt idx="7">
                  <c:v>0.7</c:v>
                </c:pt>
                <c:pt idx="8">
                  <c:v>1.2</c:v>
                </c:pt>
                <c:pt idx="9">
                  <c:v>0.7</c:v>
                </c:pt>
              </c:numCache>
            </c:numRef>
          </c:val>
          <c:smooth val="0"/>
        </c:ser>
        <c:ser>
          <c:idx val="4"/>
          <c:order val="3"/>
          <c:tx>
            <c:strRef>
              <c:f>KOR!$A$37</c:f>
              <c:strCache>
                <c:ptCount val="1"/>
                <c:pt idx="0">
                  <c:v>Q4</c:v>
                </c:pt>
              </c:strCache>
            </c:strRef>
          </c:tx>
          <c:spPr>
            <a:ln w="28575" cap="rnd">
              <a:solidFill>
                <a:schemeClr val="bg2">
                  <a:lumMod val="75000"/>
                </a:schemeClr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KOR!$B$33:$K$33</c:f>
              <c:numCache>
                <c:formatCode>General</c:formatCode>
                <c:ptCount val="1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numCache>
            </c:numRef>
          </c:cat>
          <c:val>
            <c:numRef>
              <c:f>KOR!$B$37:$K$37</c:f>
              <c:numCache>
                <c:formatCode>0.0</c:formatCode>
                <c:ptCount val="10"/>
                <c:pt idx="0">
                  <c:v>1.9</c:v>
                </c:pt>
                <c:pt idx="1">
                  <c:v>-3.3</c:v>
                </c:pt>
                <c:pt idx="2">
                  <c:v>0.4</c:v>
                </c:pt>
                <c:pt idx="3">
                  <c:v>1</c:v>
                </c:pt>
                <c:pt idx="4">
                  <c:v>0.6</c:v>
                </c:pt>
                <c:pt idx="5">
                  <c:v>0.6</c:v>
                </c:pt>
                <c:pt idx="6">
                  <c:v>0.9</c:v>
                </c:pt>
                <c:pt idx="7">
                  <c:v>0.3</c:v>
                </c:pt>
                <c:pt idx="8">
                  <c:v>0.7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36823352"/>
        <c:axId val="436823744"/>
      </c:lineChart>
      <c:catAx>
        <c:axId val="436823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6823744"/>
        <c:crosses val="autoZero"/>
        <c:auto val="1"/>
        <c:lblAlgn val="ctr"/>
        <c:lblOffset val="100"/>
        <c:noMultiLvlLbl val="0"/>
      </c:catAx>
      <c:valAx>
        <c:axId val="436823744"/>
        <c:scaling>
          <c:orientation val="minMax"/>
          <c:max val="3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6823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96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/>
              <a:t>Agriculture (% GDP and employment)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6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2"/>
          <c:order val="1"/>
          <c:tx>
            <c:strRef>
              <c:f>'VNM2'!$A$6:$B$6</c:f>
              <c:strCache>
                <c:ptCount val="2"/>
                <c:pt idx="0">
                  <c:v>Agriculture, forestry &amp; fishisng</c:v>
                </c:pt>
                <c:pt idx="1">
                  <c:v>(% GDP)</c:v>
                </c:pt>
              </c:strCache>
              <c:extLst xmlns:c15="http://schemas.microsoft.com/office/drawing/2012/chart"/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'VNM2'!$D$3:$L$3</c:f>
              <c:numCache>
                <c:formatCode>General</c:formatCode>
                <c:ptCount val="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</c:numCache>
              <c:extLst xmlns:c15="http://schemas.microsoft.com/office/drawing/2012/chart"/>
            </c:numRef>
          </c:cat>
          <c:val>
            <c:numRef>
              <c:f>'VNM2'!$C$6:$L$6</c:f>
              <c:numCache>
                <c:formatCode>_-* #,##0.0_-;\-* #,##0.0_-;_-* "-"??_-;_-@_-</c:formatCode>
                <c:ptCount val="9"/>
                <c:pt idx="0">
                  <c:v>20.317004702122905</c:v>
                </c:pt>
                <c:pt idx="1">
                  <c:v>20.130588761839512</c:v>
                </c:pt>
                <c:pt idx="2">
                  <c:v>19.464379157334985</c:v>
                </c:pt>
                <c:pt idx="3">
                  <c:v>18.378480583253161</c:v>
                </c:pt>
                <c:pt idx="4">
                  <c:v>18.031453232150469</c:v>
                </c:pt>
                <c:pt idx="5">
                  <c:v>17.63303544710703</c:v>
                </c:pt>
                <c:pt idx="6">
                  <c:v>17.166326727986679</c:v>
                </c:pt>
                <c:pt idx="7">
                  <c:v>16.754198017950912</c:v>
                </c:pt>
                <c:pt idx="8">
                  <c:v>16.083420032157385</c:v>
                </c:pt>
              </c:numCache>
              <c:extLst xmlns:c15="http://schemas.microsoft.com/office/drawing/2012/chart"/>
            </c:numRef>
          </c:val>
        </c:ser>
        <c:ser>
          <c:idx val="4"/>
          <c:order val="4"/>
          <c:tx>
            <c:strRef>
              <c:f>'VNM2'!$A$9:$B$9</c:f>
              <c:strCache>
                <c:ptCount val="2"/>
                <c:pt idx="0">
                  <c:v>Agriculture, forestry &amp; fishisng</c:v>
                </c:pt>
                <c:pt idx="1">
                  <c:v>(% employment)</c:v>
                </c:pt>
              </c:strCache>
              <c:extLst xmlns:c15="http://schemas.microsoft.com/office/drawing/2012/chart"/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'VNM2'!$D$3:$L$3</c:f>
              <c:numCache>
                <c:formatCode>General</c:formatCode>
                <c:ptCount val="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</c:numCache>
              <c:extLst xmlns:c15="http://schemas.microsoft.com/office/drawing/2012/chart"/>
            </c:numRef>
          </c:cat>
          <c:val>
            <c:numRef>
              <c:f>'VNM2'!$C$9:$L$9</c:f>
              <c:numCache>
                <c:formatCode>_-* #,##0.0_-;\-* #,##0.0_-;_-* "-"??_-;_-@_-</c:formatCode>
                <c:ptCount val="9"/>
                <c:pt idx="0">
                  <c:v>52.936427181029913</c:v>
                </c:pt>
                <c:pt idx="1">
                  <c:v>52.309473792960951</c:v>
                </c:pt>
                <c:pt idx="2">
                  <c:v>51.537797736241089</c:v>
                </c:pt>
                <c:pt idx="3">
                  <c:v>49.499984709012509</c:v>
                </c:pt>
                <c:pt idx="4">
                  <c:v>48.385168414362887</c:v>
                </c:pt>
                <c:pt idx="5">
                  <c:v>47.366906250972342</c:v>
                </c:pt>
                <c:pt idx="6">
                  <c:v>46.734970636571546</c:v>
                </c:pt>
                <c:pt idx="7">
                  <c:v>46.277242176909446</c:v>
                </c:pt>
                <c:pt idx="8">
                  <c:v>44.017978803936408</c:v>
                </c:pt>
              </c:numCache>
              <c:extLst xmlns:c15="http://schemas.microsoft.com/office/drawing/2012/chart"/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0504472"/>
        <c:axId val="440504864"/>
        <c:extLst>
          <c:ext xmlns:c15="http://schemas.microsoft.com/office/drawing/2012/chart" uri="{02D57815-91ED-43cb-92C2-25804820EDAC}">
            <c15:filteredBarSeries>
              <c15:ser>
                <c:idx val="0"/>
                <c:order val="2"/>
                <c:tx>
                  <c:strRef>
                    <c:extLst>
                      <c:ext uri="{02D57815-91ED-43cb-92C2-25804820EDAC}">
                        <c15:formulaRef>
                          <c15:sqref>'VNM2'!$A$7:$B$7</c15:sqref>
                        </c15:formulaRef>
                      </c:ext>
                    </c:extLst>
                    <c:strCache>
                      <c:ptCount val="2"/>
                      <c:pt idx="0">
                        <c:v>Manufacturing</c:v>
                      </c:pt>
                      <c:pt idx="1">
                        <c:v>(% GDP)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'VNM2'!$D$3:$L$3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'VNM2'!$C$7:$L$7</c15:sqref>
                        </c15:formulaRef>
                      </c:ext>
                    </c:extLst>
                    <c:numCache>
                      <c:formatCode>_-* #,##0.0_-;\-* #,##0.0_-;_-* "-"??_-;_-@_-</c:formatCode>
                      <c:ptCount val="9"/>
                      <c:pt idx="0">
                        <c:v>17.400875613168139</c:v>
                      </c:pt>
                      <c:pt idx="1">
                        <c:v>18.079697507315142</c:v>
                      </c:pt>
                      <c:pt idx="2">
                        <c:v>17.627568873604194</c:v>
                      </c:pt>
                      <c:pt idx="3">
                        <c:v>12.946351609118057</c:v>
                      </c:pt>
                      <c:pt idx="4">
                        <c:v>13.901520752825647</c:v>
                      </c:pt>
                      <c:pt idx="5">
                        <c:v>14.403438691831575</c:v>
                      </c:pt>
                      <c:pt idx="6">
                        <c:v>14.648434735704885</c:v>
                      </c:pt>
                      <c:pt idx="7">
                        <c:v>14.845040203338828</c:v>
                      </c:pt>
                      <c:pt idx="8">
                        <c:v>15.390617610895676</c:v>
                      </c:pt>
                    </c:numCache>
                  </c:numRef>
                </c:val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'VNM2'!$A$8:$B$8</c15:sqref>
                        </c15:formulaRef>
                      </c:ext>
                    </c:extLst>
                    <c:strCache>
                      <c:ptCount val="2"/>
                      <c:pt idx="0">
                        <c:v>Wholesale &amp; retail trade; repair of motor vehicles &amp; motorcycles</c:v>
                      </c:pt>
                      <c:pt idx="1">
                        <c:v>(% GDP)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'VNM2'!$D$3:$L$3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'VNM2'!$C$8:$L$8</c15:sqref>
                        </c15:formulaRef>
                      </c:ext>
                    </c:extLst>
                    <c:numCache>
                      <c:formatCode>_-* #,##0.0_-;\-* #,##0.0_-;_-* "-"??_-;_-@_-</c:formatCode>
                      <c:ptCount val="9"/>
                      <c:pt idx="0">
                        <c:v>12.549082286876184</c:v>
                      </c:pt>
                      <c:pt idx="1">
                        <c:v>12.681228164381112</c:v>
                      </c:pt>
                      <c:pt idx="2">
                        <c:v>12.955571414550567</c:v>
                      </c:pt>
                      <c:pt idx="3">
                        <c:v>7.99915470556504</c:v>
                      </c:pt>
                      <c:pt idx="4">
                        <c:v>8.3268665460114644</c:v>
                      </c:pt>
                      <c:pt idx="5">
                        <c:v>8.7287350929095009</c:v>
                      </c:pt>
                      <c:pt idx="6">
                        <c:v>8.8765275617668831</c:v>
                      </c:pt>
                      <c:pt idx="7">
                        <c:v>9.0526137734457652</c:v>
                      </c:pt>
                      <c:pt idx="8">
                        <c:v>9.2546358371211905</c:v>
                      </c:pt>
                    </c:numCache>
                  </c:numRef>
                </c:val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'VNM2'!$A$10:$B$10</c15:sqref>
                        </c15:formulaRef>
                      </c:ext>
                    </c:extLst>
                    <c:strCache>
                      <c:ptCount val="2"/>
                      <c:pt idx="0">
                        <c:v>Manufacturing</c:v>
                      </c:pt>
                      <c:pt idx="1">
                        <c:v>(% employment)</c:v>
                      </c:pt>
                    </c:strCache>
                  </c:strRef>
                </c:tx>
                <c:spPr>
                  <a:solidFill>
                    <a:schemeClr val="accent5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'VNM2'!$D$3:$L$3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'VNM2'!$C$10:$L$10</c15:sqref>
                        </c15:formulaRef>
                      </c:ext>
                    </c:extLst>
                    <c:numCache>
                      <c:formatCode>_-* #,##0.0_-;\-* #,##0.0_-;_-* "-"??_-;_-@_-</c:formatCode>
                      <c:ptCount val="9"/>
                      <c:pt idx="0">
                        <c:v>12.530967970270748</c:v>
                      </c:pt>
                      <c:pt idx="1">
                        <c:v>12.911529719677665</c:v>
                      </c:pt>
                      <c:pt idx="2">
                        <c:v>13.507569600951753</c:v>
                      </c:pt>
                      <c:pt idx="3">
                        <c:v>13.549445956553207</c:v>
                      </c:pt>
                      <c:pt idx="4">
                        <c:v>13.84771210676835</c:v>
                      </c:pt>
                      <c:pt idx="5">
                        <c:v>13.811490712218799</c:v>
                      </c:pt>
                      <c:pt idx="6">
                        <c:v>13.91995065871383</c:v>
                      </c:pt>
                      <c:pt idx="7">
                        <c:v>14.057769056489303</c:v>
                      </c:pt>
                      <c:pt idx="8">
                        <c:v>15.29674489023467</c:v>
                      </c:pt>
                    </c:numCache>
                  </c:numRef>
                </c:val>
              </c15:ser>
            </c15:filteredBarSeries>
            <c15:filteredBa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'VNM2'!$A$11:$B$11</c15:sqref>
                        </c15:formulaRef>
                      </c:ext>
                    </c:extLst>
                    <c:strCache>
                      <c:ptCount val="2"/>
                      <c:pt idx="0">
                        <c:v>Wholesale &amp; retail trade; repair of motor vehicles &amp; motorcycles</c:v>
                      </c:pt>
                      <c:pt idx="1">
                        <c:v>(% employment)</c:v>
                      </c:pt>
                    </c:strCache>
                  </c:strRef>
                </c:tx>
                <c:spPr>
                  <a:solidFill>
                    <a:schemeClr val="accent1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'VNM2'!$D$3:$L$3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'VNM2'!$C$11:$L$11</c15:sqref>
                        </c15:formulaRef>
                      </c:ext>
                    </c:extLst>
                    <c:numCache>
                      <c:formatCode>_-* #,##0.0_-;\-* #,##0.0_-;_-* "-"??_-;_-@_-</c:formatCode>
                      <c:ptCount val="9"/>
                      <c:pt idx="0">
                        <c:v>10.904043532118209</c:v>
                      </c:pt>
                      <c:pt idx="1">
                        <c:v>10.977856601694331</c:v>
                      </c:pt>
                      <c:pt idx="2">
                        <c:v>10.788252247421644</c:v>
                      </c:pt>
                      <c:pt idx="3">
                        <c:v>11.314719104559771</c:v>
                      </c:pt>
                      <c:pt idx="4">
                        <c:v>11.573721004130919</c:v>
                      </c:pt>
                      <c:pt idx="5">
                        <c:v>12.278501197921528</c:v>
                      </c:pt>
                      <c:pt idx="6">
                        <c:v>12.56996081045361</c:v>
                      </c:pt>
                      <c:pt idx="7">
                        <c:v>12.610983135682394</c:v>
                      </c:pt>
                      <c:pt idx="8">
                        <c:v>12.698334595003786</c:v>
                      </c:pt>
                    </c:numCache>
                  </c:numRef>
                </c:val>
              </c15:ser>
            </c15:filteredBarSeries>
          </c:ext>
        </c:extLst>
      </c:barChart>
      <c:lineChart>
        <c:grouping val="standard"/>
        <c:varyColors val="0"/>
        <c:ser>
          <c:idx val="1"/>
          <c:order val="0"/>
          <c:tx>
            <c:strRef>
              <c:f>'VNM2'!$A$5:$B$5</c:f>
              <c:strCache>
                <c:ptCount val="2"/>
                <c:pt idx="0">
                  <c:v>GDP growth (%)</c:v>
                </c:pt>
              </c:strCache>
            </c:strRef>
          </c:tx>
          <c:spPr>
            <a:ln w="31750" cap="rnd">
              <a:solidFill>
                <a:srgbClr val="3366FF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'VNM2'!$D$3:$L$3</c:f>
              <c:numCache>
                <c:formatCode>General</c:formatCode>
                <c:ptCount val="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</c:numCache>
            </c:numRef>
          </c:cat>
          <c:val>
            <c:numRef>
              <c:f>'VNM2'!$C$5:$L$5</c:f>
              <c:numCache>
                <c:formatCode>0.0</c:formatCode>
                <c:ptCount val="9"/>
                <c:pt idx="0">
                  <c:v>7.1295044839632338</c:v>
                </c:pt>
                <c:pt idx="1">
                  <c:v>5.6617712080243114</c:v>
                </c:pt>
                <c:pt idx="2">
                  <c:v>5.3978975427667537</c:v>
                </c:pt>
                <c:pt idx="3">
                  <c:v>6.4232382171749629</c:v>
                </c:pt>
                <c:pt idx="4">
                  <c:v>6.2403027488752576</c:v>
                </c:pt>
                <c:pt idx="5">
                  <c:v>5.2473671560487034</c:v>
                </c:pt>
                <c:pt idx="6">
                  <c:v>5.4218829913071156</c:v>
                </c:pt>
                <c:pt idx="7">
                  <c:v>5.983654636978514</c:v>
                </c:pt>
                <c:pt idx="8">
                  <c:v>6.6792887889142953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28286328"/>
        <c:axId val="528285936"/>
      </c:lineChart>
      <c:catAx>
        <c:axId val="440504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0504864"/>
        <c:crosses val="autoZero"/>
        <c:auto val="1"/>
        <c:lblAlgn val="ctr"/>
        <c:lblOffset val="100"/>
        <c:noMultiLvlLbl val="0"/>
      </c:catAx>
      <c:valAx>
        <c:axId val="440504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0504472"/>
        <c:crosses val="autoZero"/>
        <c:crossBetween val="between"/>
      </c:valAx>
      <c:valAx>
        <c:axId val="528285936"/>
        <c:scaling>
          <c:orientation val="minMax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8286328"/>
        <c:crosses val="max"/>
        <c:crossBetween val="between"/>
      </c:valAx>
      <c:catAx>
        <c:axId val="5282863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2828593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96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/>
              <a:t>Manufacturing (% GDP and employment)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6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2"/>
          <c:tx>
            <c:strRef>
              <c:f>'VNM2'!$A$7:$B$7</c:f>
              <c:strCache>
                <c:ptCount val="2"/>
                <c:pt idx="0">
                  <c:v>Manufacturing</c:v>
                </c:pt>
                <c:pt idx="1">
                  <c:v>(% GDP)</c:v>
                </c:pt>
              </c:strCache>
              <c:extLst xmlns:c15="http://schemas.microsoft.com/office/drawing/2012/chart"/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'VNM2'!$D$3:$L$3</c:f>
              <c:numCache>
                <c:formatCode>General</c:formatCode>
                <c:ptCount val="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</c:numCache>
              <c:extLst xmlns:c15="http://schemas.microsoft.com/office/drawing/2012/chart"/>
            </c:numRef>
          </c:cat>
          <c:val>
            <c:numRef>
              <c:f>'VNM2'!$C$7:$L$7</c:f>
              <c:numCache>
                <c:formatCode>_-* #,##0.0_-;\-* #,##0.0_-;_-* "-"??_-;_-@_-</c:formatCode>
                <c:ptCount val="9"/>
                <c:pt idx="0">
                  <c:v>17.400875613168139</c:v>
                </c:pt>
                <c:pt idx="1">
                  <c:v>18.079697507315142</c:v>
                </c:pt>
                <c:pt idx="2">
                  <c:v>17.627568873604194</c:v>
                </c:pt>
                <c:pt idx="3">
                  <c:v>12.946351609118057</c:v>
                </c:pt>
                <c:pt idx="4">
                  <c:v>13.901520752825647</c:v>
                </c:pt>
                <c:pt idx="5">
                  <c:v>14.403438691831575</c:v>
                </c:pt>
                <c:pt idx="6">
                  <c:v>14.648434735704885</c:v>
                </c:pt>
                <c:pt idx="7">
                  <c:v>14.845040203338828</c:v>
                </c:pt>
                <c:pt idx="8">
                  <c:v>15.390617610895676</c:v>
                </c:pt>
              </c:numCache>
              <c:extLst xmlns:c15="http://schemas.microsoft.com/office/drawing/2012/chart"/>
            </c:numRef>
          </c:val>
        </c:ser>
        <c:ser>
          <c:idx val="5"/>
          <c:order val="5"/>
          <c:tx>
            <c:strRef>
              <c:f>'VNM2'!$A$10:$B$10</c:f>
              <c:strCache>
                <c:ptCount val="2"/>
                <c:pt idx="0">
                  <c:v>Manufacturing</c:v>
                </c:pt>
                <c:pt idx="1">
                  <c:v>(% employment)</c:v>
                </c:pt>
              </c:strCache>
              <c:extLst xmlns:c15="http://schemas.microsoft.com/office/drawing/2012/chart"/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'VNM2'!$D$3:$L$3</c:f>
              <c:numCache>
                <c:formatCode>General</c:formatCode>
                <c:ptCount val="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</c:numCache>
              <c:extLst xmlns:c15="http://schemas.microsoft.com/office/drawing/2012/chart"/>
            </c:numRef>
          </c:cat>
          <c:val>
            <c:numRef>
              <c:f>'VNM2'!$C$10:$L$10</c:f>
              <c:numCache>
                <c:formatCode>_-* #,##0.0_-;\-* #,##0.0_-;_-* "-"??_-;_-@_-</c:formatCode>
                <c:ptCount val="9"/>
                <c:pt idx="0">
                  <c:v>12.530967970270748</c:v>
                </c:pt>
                <c:pt idx="1">
                  <c:v>12.911529719677665</c:v>
                </c:pt>
                <c:pt idx="2">
                  <c:v>13.507569600951753</c:v>
                </c:pt>
                <c:pt idx="3">
                  <c:v>13.549445956553207</c:v>
                </c:pt>
                <c:pt idx="4">
                  <c:v>13.84771210676835</c:v>
                </c:pt>
                <c:pt idx="5">
                  <c:v>13.811490712218799</c:v>
                </c:pt>
                <c:pt idx="6">
                  <c:v>13.91995065871383</c:v>
                </c:pt>
                <c:pt idx="7">
                  <c:v>14.057769056489303</c:v>
                </c:pt>
                <c:pt idx="8">
                  <c:v>15.29674489023467</c:v>
                </c:pt>
              </c:numCache>
              <c:extLst xmlns:c15="http://schemas.microsoft.com/office/drawing/2012/chart"/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28287112"/>
        <c:axId val="528287504"/>
        <c:extLst>
          <c:ext xmlns:c15="http://schemas.microsoft.com/office/drawing/2012/chart" uri="{02D57815-91ED-43cb-92C2-25804820EDAC}">
            <c15:filteredBarSeries>
              <c15:ser>
                <c:idx val="2"/>
                <c:order val="1"/>
                <c:tx>
                  <c:strRef>
                    <c:extLst>
                      <c:ext uri="{02D57815-91ED-43cb-92C2-25804820EDAC}">
                        <c15:formulaRef>
                          <c15:sqref>'VNM2'!$A$6:$B$6</c15:sqref>
                        </c15:formulaRef>
                      </c:ext>
                    </c:extLst>
                    <c:strCache>
                      <c:ptCount val="2"/>
                      <c:pt idx="0">
                        <c:v>Agriculture, forestry &amp; fishisng</c:v>
                      </c:pt>
                      <c:pt idx="1">
                        <c:v>(% GDP)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'VNM2'!$D$3:$L$3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'VNM2'!$C$6:$L$6</c15:sqref>
                        </c15:formulaRef>
                      </c:ext>
                    </c:extLst>
                    <c:numCache>
                      <c:formatCode>_-* #,##0.0_-;\-* #,##0.0_-;_-* "-"??_-;_-@_-</c:formatCode>
                      <c:ptCount val="9"/>
                      <c:pt idx="0">
                        <c:v>20.317004702122905</c:v>
                      </c:pt>
                      <c:pt idx="1">
                        <c:v>20.130588761839512</c:v>
                      </c:pt>
                      <c:pt idx="2">
                        <c:v>19.464379157334985</c:v>
                      </c:pt>
                      <c:pt idx="3">
                        <c:v>18.378480583253161</c:v>
                      </c:pt>
                      <c:pt idx="4">
                        <c:v>18.031453232150469</c:v>
                      </c:pt>
                      <c:pt idx="5">
                        <c:v>17.63303544710703</c:v>
                      </c:pt>
                      <c:pt idx="6">
                        <c:v>17.166326727986679</c:v>
                      </c:pt>
                      <c:pt idx="7">
                        <c:v>16.754198017950912</c:v>
                      </c:pt>
                      <c:pt idx="8">
                        <c:v>16.083420032157385</c:v>
                      </c:pt>
                    </c:numCache>
                  </c:numRef>
                </c:val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'VNM2'!$A$8:$B$8</c15:sqref>
                        </c15:formulaRef>
                      </c:ext>
                    </c:extLst>
                    <c:strCache>
                      <c:ptCount val="2"/>
                      <c:pt idx="0">
                        <c:v>Wholesale &amp; retail trade; repair of motor vehicles &amp; motorcycles</c:v>
                      </c:pt>
                      <c:pt idx="1">
                        <c:v>(% GDP)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'VNM2'!$D$3:$L$3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'VNM2'!$C$8:$L$8</c15:sqref>
                        </c15:formulaRef>
                      </c:ext>
                    </c:extLst>
                    <c:numCache>
                      <c:formatCode>_-* #,##0.0_-;\-* #,##0.0_-;_-* "-"??_-;_-@_-</c:formatCode>
                      <c:ptCount val="9"/>
                      <c:pt idx="0">
                        <c:v>12.549082286876184</c:v>
                      </c:pt>
                      <c:pt idx="1">
                        <c:v>12.681228164381112</c:v>
                      </c:pt>
                      <c:pt idx="2">
                        <c:v>12.955571414550567</c:v>
                      </c:pt>
                      <c:pt idx="3">
                        <c:v>7.99915470556504</c:v>
                      </c:pt>
                      <c:pt idx="4">
                        <c:v>8.3268665460114644</c:v>
                      </c:pt>
                      <c:pt idx="5">
                        <c:v>8.7287350929095009</c:v>
                      </c:pt>
                      <c:pt idx="6">
                        <c:v>8.8765275617668831</c:v>
                      </c:pt>
                      <c:pt idx="7">
                        <c:v>9.0526137734457652</c:v>
                      </c:pt>
                      <c:pt idx="8">
                        <c:v>9.2546358371211905</c:v>
                      </c:pt>
                    </c:numCache>
                  </c:numRef>
                </c:val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'VNM2'!$A$9:$B$9</c15:sqref>
                        </c15:formulaRef>
                      </c:ext>
                    </c:extLst>
                    <c:strCache>
                      <c:ptCount val="2"/>
                      <c:pt idx="0">
                        <c:v>Agriculture, forestry &amp; fishisng</c:v>
                      </c:pt>
                      <c:pt idx="1">
                        <c:v>(% employment)</c:v>
                      </c:pt>
                    </c:strCache>
                  </c:strRef>
                </c:tx>
                <c:spPr>
                  <a:solidFill>
                    <a:schemeClr val="accent3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'VNM2'!$D$3:$L$3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'VNM2'!$C$9:$L$9</c15:sqref>
                        </c15:formulaRef>
                      </c:ext>
                    </c:extLst>
                    <c:numCache>
                      <c:formatCode>_-* #,##0.0_-;\-* #,##0.0_-;_-* "-"??_-;_-@_-</c:formatCode>
                      <c:ptCount val="9"/>
                      <c:pt idx="0">
                        <c:v>52.936427181029913</c:v>
                      </c:pt>
                      <c:pt idx="1">
                        <c:v>52.309473792960951</c:v>
                      </c:pt>
                      <c:pt idx="2">
                        <c:v>51.537797736241089</c:v>
                      </c:pt>
                      <c:pt idx="3">
                        <c:v>49.499984709012509</c:v>
                      </c:pt>
                      <c:pt idx="4">
                        <c:v>48.385168414362887</c:v>
                      </c:pt>
                      <c:pt idx="5">
                        <c:v>47.366906250972342</c:v>
                      </c:pt>
                      <c:pt idx="6">
                        <c:v>46.734970636571546</c:v>
                      </c:pt>
                      <c:pt idx="7">
                        <c:v>46.277242176909446</c:v>
                      </c:pt>
                      <c:pt idx="8">
                        <c:v>44.017978803936408</c:v>
                      </c:pt>
                    </c:numCache>
                  </c:numRef>
                </c:val>
              </c15:ser>
            </c15:filteredBarSeries>
            <c15:filteredBa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'VNM2'!$A$11:$B$11</c15:sqref>
                        </c15:formulaRef>
                      </c:ext>
                    </c:extLst>
                    <c:strCache>
                      <c:ptCount val="2"/>
                      <c:pt idx="0">
                        <c:v>Wholesale &amp; retail trade; repair of motor vehicles &amp; motorcycles</c:v>
                      </c:pt>
                      <c:pt idx="1">
                        <c:v>(% employment)</c:v>
                      </c:pt>
                    </c:strCache>
                  </c:strRef>
                </c:tx>
                <c:spPr>
                  <a:solidFill>
                    <a:schemeClr val="accent1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'VNM2'!$D$3:$L$3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'VNM2'!$C$11:$L$11</c15:sqref>
                        </c15:formulaRef>
                      </c:ext>
                    </c:extLst>
                    <c:numCache>
                      <c:formatCode>_-* #,##0.0_-;\-* #,##0.0_-;_-* "-"??_-;_-@_-</c:formatCode>
                      <c:ptCount val="9"/>
                      <c:pt idx="0">
                        <c:v>10.904043532118209</c:v>
                      </c:pt>
                      <c:pt idx="1">
                        <c:v>10.977856601694331</c:v>
                      </c:pt>
                      <c:pt idx="2">
                        <c:v>10.788252247421644</c:v>
                      </c:pt>
                      <c:pt idx="3">
                        <c:v>11.314719104559771</c:v>
                      </c:pt>
                      <c:pt idx="4">
                        <c:v>11.573721004130919</c:v>
                      </c:pt>
                      <c:pt idx="5">
                        <c:v>12.278501197921528</c:v>
                      </c:pt>
                      <c:pt idx="6">
                        <c:v>12.56996081045361</c:v>
                      </c:pt>
                      <c:pt idx="7">
                        <c:v>12.610983135682394</c:v>
                      </c:pt>
                      <c:pt idx="8">
                        <c:v>12.698334595003786</c:v>
                      </c:pt>
                    </c:numCache>
                  </c:numRef>
                </c:val>
              </c15:ser>
            </c15:filteredBarSeries>
          </c:ext>
        </c:extLst>
      </c:barChart>
      <c:lineChart>
        <c:grouping val="standard"/>
        <c:varyColors val="0"/>
        <c:ser>
          <c:idx val="1"/>
          <c:order val="0"/>
          <c:tx>
            <c:strRef>
              <c:f>'VNM2'!$A$5:$B$5</c:f>
              <c:strCache>
                <c:ptCount val="2"/>
                <c:pt idx="0">
                  <c:v>GDP growth (%)</c:v>
                </c:pt>
              </c:strCache>
            </c:strRef>
          </c:tx>
          <c:spPr>
            <a:ln w="31750" cap="rnd">
              <a:solidFill>
                <a:srgbClr val="3366FF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'VNM2'!$D$3:$L$3</c:f>
              <c:numCache>
                <c:formatCode>General</c:formatCode>
                <c:ptCount val="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</c:numCache>
            </c:numRef>
          </c:cat>
          <c:val>
            <c:numRef>
              <c:f>'VNM2'!$C$5:$L$5</c:f>
              <c:numCache>
                <c:formatCode>0.0</c:formatCode>
                <c:ptCount val="9"/>
                <c:pt idx="0">
                  <c:v>7.1295044839632338</c:v>
                </c:pt>
                <c:pt idx="1">
                  <c:v>5.6617712080243114</c:v>
                </c:pt>
                <c:pt idx="2">
                  <c:v>5.3978975427667537</c:v>
                </c:pt>
                <c:pt idx="3">
                  <c:v>6.4232382171749629</c:v>
                </c:pt>
                <c:pt idx="4">
                  <c:v>6.2403027488752576</c:v>
                </c:pt>
                <c:pt idx="5">
                  <c:v>5.2473671560487034</c:v>
                </c:pt>
                <c:pt idx="6">
                  <c:v>5.4218829913071156</c:v>
                </c:pt>
                <c:pt idx="7">
                  <c:v>5.983654636978514</c:v>
                </c:pt>
                <c:pt idx="8">
                  <c:v>6.6792887889142953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39820144"/>
        <c:axId val="539819752"/>
      </c:lineChart>
      <c:catAx>
        <c:axId val="528287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8287504"/>
        <c:crosses val="autoZero"/>
        <c:auto val="1"/>
        <c:lblAlgn val="ctr"/>
        <c:lblOffset val="100"/>
        <c:noMultiLvlLbl val="0"/>
      </c:catAx>
      <c:valAx>
        <c:axId val="528287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8287112"/>
        <c:crosses val="autoZero"/>
        <c:crossBetween val="between"/>
      </c:valAx>
      <c:valAx>
        <c:axId val="539819752"/>
        <c:scaling>
          <c:orientation val="minMax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9820144"/>
        <c:crosses val="max"/>
        <c:crossBetween val="between"/>
      </c:valAx>
      <c:catAx>
        <c:axId val="5398201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3981975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96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/>
              <a:t>Wholesale &amp; retail trade (% GDP and employment)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6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6"/>
          <c:order val="6"/>
          <c:tx>
            <c:strRef>
              <c:f>'VNM2'!$A$11:$B$11</c:f>
              <c:strCache>
                <c:ptCount val="2"/>
                <c:pt idx="0">
                  <c:v>Wholesale &amp; retail trade; repair of motor vehicles &amp; motorcycles</c:v>
                </c:pt>
                <c:pt idx="1">
                  <c:v>(% employment)</c:v>
                </c:pt>
              </c:strCache>
            </c:strRef>
          </c:tx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numRef>
              <c:f>'VNM2'!$D$3:$L$3</c:f>
              <c:numCache>
                <c:formatCode>General</c:formatCode>
                <c:ptCount val="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</c:numCache>
            </c:numRef>
          </c:cat>
          <c:val>
            <c:numRef>
              <c:f>'VNM2'!$C$11:$L$11</c:f>
              <c:numCache>
                <c:formatCode>_-* #,##0.0_-;\-* #,##0.0_-;_-* "-"??_-;_-@_-</c:formatCode>
                <c:ptCount val="9"/>
                <c:pt idx="0">
                  <c:v>10.904043532118209</c:v>
                </c:pt>
                <c:pt idx="1">
                  <c:v>10.977856601694331</c:v>
                </c:pt>
                <c:pt idx="2">
                  <c:v>10.788252247421644</c:v>
                </c:pt>
                <c:pt idx="3">
                  <c:v>11.314719104559771</c:v>
                </c:pt>
                <c:pt idx="4">
                  <c:v>11.573721004130919</c:v>
                </c:pt>
                <c:pt idx="5">
                  <c:v>12.278501197921528</c:v>
                </c:pt>
                <c:pt idx="6">
                  <c:v>12.56996081045361</c:v>
                </c:pt>
                <c:pt idx="7">
                  <c:v>12.610983135682394</c:v>
                </c:pt>
                <c:pt idx="8">
                  <c:v>12.698334595003786</c:v>
                </c:pt>
              </c:numCache>
            </c:numRef>
          </c:val>
        </c:ser>
        <c:ser>
          <c:idx val="3"/>
          <c:order val="3"/>
          <c:tx>
            <c:strRef>
              <c:f>'VNM2'!$A$8:$B$8</c:f>
              <c:strCache>
                <c:ptCount val="2"/>
                <c:pt idx="0">
                  <c:v>Wholesale &amp; retail trade; repair of motor vehicles &amp; motorcycles</c:v>
                </c:pt>
                <c:pt idx="1">
                  <c:v>(% GDP)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'VNM2'!$D$3:$L$3</c:f>
              <c:numCache>
                <c:formatCode>General</c:formatCode>
                <c:ptCount val="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</c:numCache>
            </c:numRef>
          </c:cat>
          <c:val>
            <c:numRef>
              <c:f>'VNM2'!$C$8:$L$8</c:f>
              <c:numCache>
                <c:formatCode>_-* #,##0.0_-;\-* #,##0.0_-;_-* "-"??_-;_-@_-</c:formatCode>
                <c:ptCount val="9"/>
                <c:pt idx="0">
                  <c:v>12.549082286876184</c:v>
                </c:pt>
                <c:pt idx="1">
                  <c:v>12.681228164381112</c:v>
                </c:pt>
                <c:pt idx="2">
                  <c:v>12.955571414550567</c:v>
                </c:pt>
                <c:pt idx="3">
                  <c:v>7.99915470556504</c:v>
                </c:pt>
                <c:pt idx="4">
                  <c:v>8.3268665460114644</c:v>
                </c:pt>
                <c:pt idx="5">
                  <c:v>8.7287350929095009</c:v>
                </c:pt>
                <c:pt idx="6">
                  <c:v>8.8765275617668831</c:v>
                </c:pt>
                <c:pt idx="7">
                  <c:v>9.0526137734457652</c:v>
                </c:pt>
                <c:pt idx="8">
                  <c:v>9.2546358371211905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39820928"/>
        <c:axId val="539821320"/>
        <c:extLst>
          <c:ext xmlns:c15="http://schemas.microsoft.com/office/drawing/2012/chart" uri="{02D57815-91ED-43cb-92C2-25804820EDAC}">
            <c15:filteredBarSeries>
              <c15:ser>
                <c:idx val="2"/>
                <c:order val="1"/>
                <c:tx>
                  <c:strRef>
                    <c:extLst>
                      <c:ext uri="{02D57815-91ED-43cb-92C2-25804820EDAC}">
                        <c15:formulaRef>
                          <c15:sqref>'VNM2'!$A$6:$B$6</c15:sqref>
                        </c15:formulaRef>
                      </c:ext>
                    </c:extLst>
                    <c:strCache>
                      <c:ptCount val="2"/>
                      <c:pt idx="0">
                        <c:v>Agriculture, forestry &amp; fishisng</c:v>
                      </c:pt>
                      <c:pt idx="1">
                        <c:v>(% GDP)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'VNM2'!$D$3:$L$3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'VNM2'!$C$6:$L$6</c15:sqref>
                        </c15:formulaRef>
                      </c:ext>
                    </c:extLst>
                    <c:numCache>
                      <c:formatCode>_-* #,##0.0_-;\-* #,##0.0_-;_-* "-"??_-;_-@_-</c:formatCode>
                      <c:ptCount val="9"/>
                      <c:pt idx="0">
                        <c:v>20.317004702122905</c:v>
                      </c:pt>
                      <c:pt idx="1">
                        <c:v>20.130588761839512</c:v>
                      </c:pt>
                      <c:pt idx="2">
                        <c:v>19.464379157334985</c:v>
                      </c:pt>
                      <c:pt idx="3">
                        <c:v>18.378480583253161</c:v>
                      </c:pt>
                      <c:pt idx="4">
                        <c:v>18.031453232150469</c:v>
                      </c:pt>
                      <c:pt idx="5">
                        <c:v>17.63303544710703</c:v>
                      </c:pt>
                      <c:pt idx="6">
                        <c:v>17.166326727986679</c:v>
                      </c:pt>
                      <c:pt idx="7">
                        <c:v>16.754198017950912</c:v>
                      </c:pt>
                      <c:pt idx="8">
                        <c:v>16.083420032157385</c:v>
                      </c:pt>
                    </c:numCache>
                  </c:numRef>
                </c:val>
              </c15:ser>
            </c15:filteredBarSeries>
            <c15:filteredBarSeries>
              <c15:ser>
                <c:idx val="0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'VNM2'!$A$7:$B$7</c15:sqref>
                        </c15:formulaRef>
                      </c:ext>
                    </c:extLst>
                    <c:strCache>
                      <c:ptCount val="2"/>
                      <c:pt idx="0">
                        <c:v>Manufacturing</c:v>
                      </c:pt>
                      <c:pt idx="1">
                        <c:v>(% GDP)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'VNM2'!$D$3:$L$3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'VNM2'!$C$7:$L$7</c15:sqref>
                        </c15:formulaRef>
                      </c:ext>
                    </c:extLst>
                    <c:numCache>
                      <c:formatCode>_-* #,##0.0_-;\-* #,##0.0_-;_-* "-"??_-;_-@_-</c:formatCode>
                      <c:ptCount val="9"/>
                      <c:pt idx="0">
                        <c:v>17.400875613168139</c:v>
                      </c:pt>
                      <c:pt idx="1">
                        <c:v>18.079697507315142</c:v>
                      </c:pt>
                      <c:pt idx="2">
                        <c:v>17.627568873604194</c:v>
                      </c:pt>
                      <c:pt idx="3">
                        <c:v>12.946351609118057</c:v>
                      </c:pt>
                      <c:pt idx="4">
                        <c:v>13.901520752825647</c:v>
                      </c:pt>
                      <c:pt idx="5">
                        <c:v>14.403438691831575</c:v>
                      </c:pt>
                      <c:pt idx="6">
                        <c:v>14.648434735704885</c:v>
                      </c:pt>
                      <c:pt idx="7">
                        <c:v>14.845040203338828</c:v>
                      </c:pt>
                      <c:pt idx="8">
                        <c:v>15.390617610895676</c:v>
                      </c:pt>
                    </c:numCache>
                  </c:numRef>
                </c:val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'VNM2'!$A$9:$B$9</c15:sqref>
                        </c15:formulaRef>
                      </c:ext>
                    </c:extLst>
                    <c:strCache>
                      <c:ptCount val="2"/>
                      <c:pt idx="0">
                        <c:v>Agriculture, forestry &amp; fishisng</c:v>
                      </c:pt>
                      <c:pt idx="1">
                        <c:v>(% employment)</c:v>
                      </c:pt>
                    </c:strCache>
                  </c:strRef>
                </c:tx>
                <c:spPr>
                  <a:solidFill>
                    <a:schemeClr val="accent3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'VNM2'!$D$3:$L$3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'VNM2'!$C$9:$L$9</c15:sqref>
                        </c15:formulaRef>
                      </c:ext>
                    </c:extLst>
                    <c:numCache>
                      <c:formatCode>_-* #,##0.0_-;\-* #,##0.0_-;_-* "-"??_-;_-@_-</c:formatCode>
                      <c:ptCount val="9"/>
                      <c:pt idx="0">
                        <c:v>52.936427181029913</c:v>
                      </c:pt>
                      <c:pt idx="1">
                        <c:v>52.309473792960951</c:v>
                      </c:pt>
                      <c:pt idx="2">
                        <c:v>51.537797736241089</c:v>
                      </c:pt>
                      <c:pt idx="3">
                        <c:v>49.499984709012509</c:v>
                      </c:pt>
                      <c:pt idx="4">
                        <c:v>48.385168414362887</c:v>
                      </c:pt>
                      <c:pt idx="5">
                        <c:v>47.366906250972342</c:v>
                      </c:pt>
                      <c:pt idx="6">
                        <c:v>46.734970636571546</c:v>
                      </c:pt>
                      <c:pt idx="7">
                        <c:v>46.277242176909446</c:v>
                      </c:pt>
                      <c:pt idx="8">
                        <c:v>44.017978803936408</c:v>
                      </c:pt>
                    </c:numCache>
                  </c:numRef>
                </c:val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'VNM2'!$A$10:$B$10</c15:sqref>
                        </c15:formulaRef>
                      </c:ext>
                    </c:extLst>
                    <c:strCache>
                      <c:ptCount val="2"/>
                      <c:pt idx="0">
                        <c:v>Manufacturing</c:v>
                      </c:pt>
                      <c:pt idx="1">
                        <c:v>(% employment)</c:v>
                      </c:pt>
                    </c:strCache>
                  </c:strRef>
                </c:tx>
                <c:spPr>
                  <a:solidFill>
                    <a:schemeClr val="accent5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'VNM2'!$D$3:$L$3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'VNM2'!$C$10:$L$10</c15:sqref>
                        </c15:formulaRef>
                      </c:ext>
                    </c:extLst>
                    <c:numCache>
                      <c:formatCode>_-* #,##0.0_-;\-* #,##0.0_-;_-* "-"??_-;_-@_-</c:formatCode>
                      <c:ptCount val="9"/>
                      <c:pt idx="0">
                        <c:v>12.530967970270748</c:v>
                      </c:pt>
                      <c:pt idx="1">
                        <c:v>12.911529719677665</c:v>
                      </c:pt>
                      <c:pt idx="2">
                        <c:v>13.507569600951753</c:v>
                      </c:pt>
                      <c:pt idx="3">
                        <c:v>13.549445956553207</c:v>
                      </c:pt>
                      <c:pt idx="4">
                        <c:v>13.84771210676835</c:v>
                      </c:pt>
                      <c:pt idx="5">
                        <c:v>13.811490712218799</c:v>
                      </c:pt>
                      <c:pt idx="6">
                        <c:v>13.91995065871383</c:v>
                      </c:pt>
                      <c:pt idx="7">
                        <c:v>14.057769056489303</c:v>
                      </c:pt>
                      <c:pt idx="8">
                        <c:v>15.29674489023467</c:v>
                      </c:pt>
                    </c:numCache>
                  </c:numRef>
                </c:val>
              </c15:ser>
            </c15:filteredBarSeries>
          </c:ext>
        </c:extLst>
      </c:barChart>
      <c:lineChart>
        <c:grouping val="standard"/>
        <c:varyColors val="0"/>
        <c:ser>
          <c:idx val="1"/>
          <c:order val="0"/>
          <c:tx>
            <c:strRef>
              <c:f>'VNM2'!$A$5:$B$5</c:f>
              <c:strCache>
                <c:ptCount val="2"/>
                <c:pt idx="0">
                  <c:v>GDP growth (%)</c:v>
                </c:pt>
              </c:strCache>
            </c:strRef>
          </c:tx>
          <c:spPr>
            <a:ln w="31750" cap="rnd">
              <a:solidFill>
                <a:srgbClr val="3366FF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'VNM2'!$D$3:$L$3</c:f>
              <c:numCache>
                <c:formatCode>General</c:formatCode>
                <c:ptCount val="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</c:numCache>
            </c:numRef>
          </c:cat>
          <c:val>
            <c:numRef>
              <c:f>'VNM2'!$C$5:$L$5</c:f>
              <c:numCache>
                <c:formatCode>0.0</c:formatCode>
                <c:ptCount val="9"/>
                <c:pt idx="0">
                  <c:v>7.1295044839632338</c:v>
                </c:pt>
                <c:pt idx="1">
                  <c:v>5.6617712080243114</c:v>
                </c:pt>
                <c:pt idx="2">
                  <c:v>5.3978975427667537</c:v>
                </c:pt>
                <c:pt idx="3">
                  <c:v>6.4232382171749629</c:v>
                </c:pt>
                <c:pt idx="4">
                  <c:v>6.2403027488752576</c:v>
                </c:pt>
                <c:pt idx="5">
                  <c:v>5.2473671560487034</c:v>
                </c:pt>
                <c:pt idx="6">
                  <c:v>5.4218829913071156</c:v>
                </c:pt>
                <c:pt idx="7">
                  <c:v>5.983654636978514</c:v>
                </c:pt>
                <c:pt idx="8">
                  <c:v>6.6792887889142953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39764176"/>
        <c:axId val="539763784"/>
      </c:lineChart>
      <c:catAx>
        <c:axId val="539820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9821320"/>
        <c:crosses val="autoZero"/>
        <c:auto val="1"/>
        <c:lblAlgn val="ctr"/>
        <c:lblOffset val="100"/>
        <c:noMultiLvlLbl val="0"/>
      </c:catAx>
      <c:valAx>
        <c:axId val="539821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9820928"/>
        <c:crosses val="autoZero"/>
        <c:crossBetween val="between"/>
      </c:valAx>
      <c:valAx>
        <c:axId val="539763784"/>
        <c:scaling>
          <c:orientation val="minMax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9764176"/>
        <c:crosses val="max"/>
        <c:crossBetween val="between"/>
      </c:valAx>
      <c:catAx>
        <c:axId val="5397641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3976378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pPr>
            <a:r>
              <a:rPr lang="en-GB" b="1"/>
              <a:t>Labour productivity and capital formation as % of GDP (2000=100)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onsolas" panose="020B0609020204030204" pitchFamily="49" charset="0"/>
              <a:ea typeface="+mn-ea"/>
              <a:cs typeface="Consolas" panose="020B0609020204030204" pitchFamily="49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2"/>
          <c:order val="1"/>
          <c:tx>
            <c:strRef>
              <c:f>'PHP1'!$A$14</c:f>
              <c:strCache>
                <c:ptCount val="1"/>
                <c:pt idx="0">
                  <c:v>CF, % GDP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numRef>
              <c:f>'PHP1'!$B$11:$Q$11</c:f>
              <c:numCache>
                <c:formatCode>General</c:formatCod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</c:numCache>
            </c:numRef>
          </c:cat>
          <c:val>
            <c:numRef>
              <c:f>'PHP1'!$B$14:$Q$14</c:f>
              <c:numCache>
                <c:formatCode>General</c:formatCode>
                <c:ptCount val="16"/>
                <c:pt idx="0">
                  <c:v>18.399999999999999</c:v>
                </c:pt>
                <c:pt idx="1">
                  <c:v>22.1</c:v>
                </c:pt>
                <c:pt idx="2">
                  <c:v>24.7</c:v>
                </c:pt>
                <c:pt idx="3">
                  <c:v>23.4</c:v>
                </c:pt>
                <c:pt idx="4">
                  <c:v>21.5</c:v>
                </c:pt>
                <c:pt idx="5">
                  <c:v>21.1</c:v>
                </c:pt>
                <c:pt idx="6" formatCode="0.0">
                  <c:v>17</c:v>
                </c:pt>
                <c:pt idx="7">
                  <c:v>15.9</c:v>
                </c:pt>
                <c:pt idx="8">
                  <c:v>18.8</c:v>
                </c:pt>
                <c:pt idx="9" formatCode="0.0">
                  <c:v>17</c:v>
                </c:pt>
                <c:pt idx="10">
                  <c:v>20.8</c:v>
                </c:pt>
                <c:pt idx="11">
                  <c:v>20.6</c:v>
                </c:pt>
                <c:pt idx="12">
                  <c:v>18.5</c:v>
                </c:pt>
                <c:pt idx="13">
                  <c:v>22.1</c:v>
                </c:pt>
                <c:pt idx="14">
                  <c:v>21.9</c:v>
                </c:pt>
                <c:pt idx="15">
                  <c:v>23.8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40860360"/>
        <c:axId val="399269992"/>
      </c:barChart>
      <c:lineChart>
        <c:grouping val="standard"/>
        <c:varyColors val="0"/>
        <c:ser>
          <c:idx val="1"/>
          <c:order val="0"/>
          <c:tx>
            <c:strRef>
              <c:f>'PHP1'!$A$13</c:f>
              <c:strCache>
                <c:ptCount val="1"/>
                <c:pt idx="0">
                  <c:v>Labour productivity (2000=100)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'PHP1'!$B$11:$Q$11</c:f>
              <c:numCache>
                <c:formatCode>General</c:formatCod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</c:numCache>
            </c:numRef>
          </c:cat>
          <c:val>
            <c:numRef>
              <c:f>'PHP1'!$B$13:$Q$13</c:f>
              <c:numCache>
                <c:formatCode>0.0</c:formatCode>
                <c:ptCount val="16"/>
                <c:pt idx="0">
                  <c:v>100</c:v>
                </c:pt>
                <c:pt idx="1">
                  <c:v>96.88043853260244</c:v>
                </c:pt>
                <c:pt idx="2">
                  <c:v>97.386437689270522</c:v>
                </c:pt>
                <c:pt idx="3">
                  <c:v>100.31509947483421</c:v>
                </c:pt>
                <c:pt idx="4">
                  <c:v>103.72292712845478</c:v>
                </c:pt>
                <c:pt idx="5">
                  <c:v>106.47678920535132</c:v>
                </c:pt>
                <c:pt idx="6">
                  <c:v>110.79081534864108</c:v>
                </c:pt>
                <c:pt idx="7">
                  <c:v>114.86947521754129</c:v>
                </c:pt>
                <c:pt idx="8">
                  <c:v>117.78280369532716</c:v>
                </c:pt>
                <c:pt idx="9">
                  <c:v>115.83240694598842</c:v>
                </c:pt>
                <c:pt idx="10">
                  <c:v>121.30333116111474</c:v>
                </c:pt>
                <c:pt idx="11">
                  <c:v>121.83156361406064</c:v>
                </c:pt>
                <c:pt idx="12">
                  <c:v>128.56365239391266</c:v>
                </c:pt>
                <c:pt idx="13">
                  <c:v>135.77490704182159</c:v>
                </c:pt>
                <c:pt idx="14">
                  <c:v>142.22946295089508</c:v>
                </c:pt>
                <c:pt idx="15">
                  <c:v>150.27791620347298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42585328"/>
        <c:axId val="399269600"/>
      </c:lineChart>
      <c:catAx>
        <c:axId val="54258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pPr>
            <a:endParaRPr lang="en-US"/>
          </a:p>
        </c:txPr>
        <c:crossAx val="399269600"/>
        <c:crosses val="autoZero"/>
        <c:auto val="1"/>
        <c:lblAlgn val="ctr"/>
        <c:lblOffset val="100"/>
        <c:noMultiLvlLbl val="0"/>
      </c:catAx>
      <c:valAx>
        <c:axId val="399269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pPr>
            <a:endParaRPr lang="en-US"/>
          </a:p>
        </c:txPr>
        <c:crossAx val="542585328"/>
        <c:crosses val="autoZero"/>
        <c:crossBetween val="between"/>
      </c:valAx>
      <c:valAx>
        <c:axId val="399269992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pPr>
            <a:endParaRPr lang="en-US"/>
          </a:p>
        </c:txPr>
        <c:crossAx val="540860360"/>
        <c:crosses val="max"/>
        <c:crossBetween val="between"/>
      </c:valAx>
      <c:catAx>
        <c:axId val="5408603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9926999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onsolas" panose="020B0609020204030204" pitchFamily="49" charset="0"/>
              <a:ea typeface="+mn-ea"/>
              <a:cs typeface="Consolas" panose="020B0609020204030204" pitchFamily="49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latin typeface="Consolas" panose="020B0609020204030204" pitchFamily="49" charset="0"/>
          <a:cs typeface="Consolas" panose="020B0609020204030204" pitchFamily="49" charset="0"/>
        </a:defRPr>
      </a:pPr>
      <a:endParaRPr lang="en-US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pPr>
            <a:r>
              <a:rPr lang="en-GB" b="1"/>
              <a:t>% of vulnerable employment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onsolas" panose="020B0609020204030204" pitchFamily="49" charset="0"/>
              <a:ea typeface="+mn-ea"/>
              <a:cs typeface="Consolas" panose="020B0609020204030204" pitchFamily="49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PHP!$A$8</c:f>
              <c:strCache>
                <c:ptCount val="1"/>
                <c:pt idx="0">
                  <c:v>Male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PHP!$B$7:$Q$7</c:f>
              <c:numCache>
                <c:formatCode>General</c:formatCod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</c:numCache>
            </c:numRef>
          </c:cat>
          <c:val>
            <c:numRef>
              <c:f>PHP!$B$8:$Q$8</c:f>
              <c:numCache>
                <c:formatCode>0.0</c:formatCode>
                <c:ptCount val="16"/>
                <c:pt idx="0">
                  <c:v>43.2</c:v>
                </c:pt>
                <c:pt idx="1">
                  <c:v>43</c:v>
                </c:pt>
                <c:pt idx="2">
                  <c:v>43.4</c:v>
                </c:pt>
                <c:pt idx="3">
                  <c:v>42.6</c:v>
                </c:pt>
                <c:pt idx="4">
                  <c:v>40.700000000000003</c:v>
                </c:pt>
                <c:pt idx="5">
                  <c:v>43.1</c:v>
                </c:pt>
                <c:pt idx="6">
                  <c:v>42.9</c:v>
                </c:pt>
                <c:pt idx="7">
                  <c:v>41.9</c:v>
                </c:pt>
                <c:pt idx="8">
                  <c:v>41.8</c:v>
                </c:pt>
                <c:pt idx="9">
                  <c:v>40.700000000000003</c:v>
                </c:pt>
                <c:pt idx="10">
                  <c:v>39.799999999999997</c:v>
                </c:pt>
                <c:pt idx="11">
                  <c:v>39</c:v>
                </c:pt>
                <c:pt idx="12">
                  <c:v>36.799999999999997</c:v>
                </c:pt>
                <c:pt idx="13">
                  <c:v>35.799999999999997</c:v>
                </c:pt>
                <c:pt idx="14">
                  <c:v>36.299999999999997</c:v>
                </c:pt>
                <c:pt idx="15">
                  <c:v>35.200000000000003</c:v>
                </c:pt>
              </c:numCache>
            </c:numRef>
          </c:val>
          <c:smooth val="0"/>
        </c:ser>
        <c:ser>
          <c:idx val="2"/>
          <c:order val="1"/>
          <c:tx>
            <c:strRef>
              <c:f>PHP!$A$9</c:f>
              <c:strCache>
                <c:ptCount val="1"/>
                <c:pt idx="0">
                  <c:v>Female</c:v>
                </c:pt>
              </c:strCache>
            </c:strRef>
          </c:tx>
          <c:spPr>
            <a:ln w="31750" cap="rnd">
              <a:solidFill>
                <a:schemeClr val="bg2">
                  <a:lumMod val="50000"/>
                </a:schemeClr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PHP!$B$7:$Q$7</c:f>
              <c:numCache>
                <c:formatCode>General</c:formatCod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</c:numCache>
            </c:numRef>
          </c:cat>
          <c:val>
            <c:numRef>
              <c:f>PHP!$B$9:$Q$9</c:f>
              <c:numCache>
                <c:formatCode>0.0</c:formatCode>
                <c:ptCount val="16"/>
                <c:pt idx="0">
                  <c:v>46.7</c:v>
                </c:pt>
                <c:pt idx="1">
                  <c:v>48.6</c:v>
                </c:pt>
                <c:pt idx="2">
                  <c:v>49.3</c:v>
                </c:pt>
                <c:pt idx="3">
                  <c:v>48</c:v>
                </c:pt>
                <c:pt idx="4">
                  <c:v>46.4</c:v>
                </c:pt>
                <c:pt idx="5">
                  <c:v>47.6</c:v>
                </c:pt>
                <c:pt idx="6">
                  <c:v>47.2</c:v>
                </c:pt>
                <c:pt idx="7">
                  <c:v>46.1</c:v>
                </c:pt>
                <c:pt idx="8">
                  <c:v>46.1</c:v>
                </c:pt>
                <c:pt idx="9">
                  <c:v>45.6</c:v>
                </c:pt>
                <c:pt idx="10">
                  <c:v>44.6</c:v>
                </c:pt>
                <c:pt idx="11">
                  <c:v>44.5</c:v>
                </c:pt>
                <c:pt idx="12">
                  <c:v>43.1</c:v>
                </c:pt>
                <c:pt idx="13">
                  <c:v>42.1</c:v>
                </c:pt>
                <c:pt idx="14">
                  <c:v>42.8</c:v>
                </c:pt>
                <c:pt idx="15">
                  <c:v>41.2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8468112"/>
        <c:axId val="528468504"/>
      </c:lineChart>
      <c:catAx>
        <c:axId val="528468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pPr>
            <a:endParaRPr lang="en-US"/>
          </a:p>
        </c:txPr>
        <c:crossAx val="528468504"/>
        <c:crosses val="autoZero"/>
        <c:auto val="1"/>
        <c:lblAlgn val="ctr"/>
        <c:lblOffset val="100"/>
        <c:noMultiLvlLbl val="0"/>
      </c:catAx>
      <c:valAx>
        <c:axId val="528468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pPr>
            <a:endParaRPr lang="en-US"/>
          </a:p>
        </c:txPr>
        <c:crossAx val="528468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onsolas" panose="020B0609020204030204" pitchFamily="49" charset="0"/>
              <a:ea typeface="+mn-ea"/>
              <a:cs typeface="Consolas" panose="020B0609020204030204" pitchFamily="49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latin typeface="Consolas" panose="020B0609020204030204" pitchFamily="49" charset="0"/>
          <a:cs typeface="Consolas" panose="020B0609020204030204" pitchFamily="49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5AFD18-F8E4-442D-8EFD-59B65F9DBC88}" type="doc">
      <dgm:prSet loTypeId="urn:microsoft.com/office/officeart/2005/8/layout/hProcess7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E3D8E0C-5835-4D15-8D79-646FAB56CF40}">
      <dgm:prSet phldrT="[Text]" custT="1"/>
      <dgm:spPr/>
      <dgm:t>
        <a:bodyPr/>
        <a:lstStyle/>
        <a:p>
          <a:r>
            <a:rPr lang="en-US" sz="1800" b="1" dirty="0" smtClean="0"/>
            <a:t>Demand</a:t>
          </a:r>
          <a:endParaRPr lang="en-GB" sz="1800" b="1" dirty="0"/>
        </a:p>
      </dgm:t>
    </dgm:pt>
    <dgm:pt modelId="{D50D1DDD-7979-4BED-BBD2-EC308E1F2DB8}" type="parTrans" cxnId="{06EBC172-025F-40D8-B46B-FF27383A8956}">
      <dgm:prSet/>
      <dgm:spPr/>
      <dgm:t>
        <a:bodyPr/>
        <a:lstStyle/>
        <a:p>
          <a:endParaRPr lang="en-GB" sz="1800"/>
        </a:p>
      </dgm:t>
    </dgm:pt>
    <dgm:pt modelId="{2685D453-28A5-4852-B422-F4F6D3A02382}" type="sibTrans" cxnId="{06EBC172-025F-40D8-B46B-FF27383A8956}">
      <dgm:prSet/>
      <dgm:spPr/>
      <dgm:t>
        <a:bodyPr/>
        <a:lstStyle/>
        <a:p>
          <a:endParaRPr lang="en-GB" sz="1800"/>
        </a:p>
      </dgm:t>
    </dgm:pt>
    <dgm:pt modelId="{EBFD361E-FE6A-4187-A539-74449568D501}">
      <dgm:prSet phldrT="[Text]" custT="1"/>
      <dgm:spPr/>
      <dgm:t>
        <a:bodyPr/>
        <a:lstStyle/>
        <a:p>
          <a:r>
            <a:rPr lang="en-US" sz="1800" dirty="0" smtClean="0"/>
            <a:t>Vacancies</a:t>
          </a:r>
          <a:endParaRPr lang="en-GB" sz="1800" dirty="0"/>
        </a:p>
      </dgm:t>
    </dgm:pt>
    <dgm:pt modelId="{78DA0D13-F3BF-442E-BA33-CC044F9C4A49}" type="parTrans" cxnId="{809770ED-4669-41D7-BAE2-754206231D44}">
      <dgm:prSet/>
      <dgm:spPr/>
      <dgm:t>
        <a:bodyPr/>
        <a:lstStyle/>
        <a:p>
          <a:endParaRPr lang="en-GB" sz="1800"/>
        </a:p>
      </dgm:t>
    </dgm:pt>
    <dgm:pt modelId="{672FC352-CBE5-4D7E-A91F-F09C49B28510}" type="sibTrans" cxnId="{809770ED-4669-41D7-BAE2-754206231D44}">
      <dgm:prSet/>
      <dgm:spPr/>
      <dgm:t>
        <a:bodyPr/>
        <a:lstStyle/>
        <a:p>
          <a:endParaRPr lang="en-GB" sz="1800"/>
        </a:p>
      </dgm:t>
    </dgm:pt>
    <dgm:pt modelId="{98158D0D-5351-4E00-8909-AE43E8EC00B8}">
      <dgm:prSet phldrT="[Text]" custT="1"/>
      <dgm:spPr/>
      <dgm:t>
        <a:bodyPr/>
        <a:lstStyle/>
        <a:p>
          <a:r>
            <a:rPr lang="en-US" sz="1800" dirty="0" smtClean="0"/>
            <a:t>Birth and death of companies</a:t>
          </a:r>
          <a:endParaRPr lang="en-GB" sz="1800" dirty="0"/>
        </a:p>
      </dgm:t>
    </dgm:pt>
    <dgm:pt modelId="{B379D4D1-67AA-422C-B6E1-85E11BF785CA}" type="parTrans" cxnId="{A01BFB8D-4660-4E48-8AFC-65F25406D9D0}">
      <dgm:prSet/>
      <dgm:spPr/>
      <dgm:t>
        <a:bodyPr/>
        <a:lstStyle/>
        <a:p>
          <a:endParaRPr lang="en-GB" sz="1800"/>
        </a:p>
      </dgm:t>
    </dgm:pt>
    <dgm:pt modelId="{0579CFB7-396F-4D67-A9B9-BF760076A0CA}" type="sibTrans" cxnId="{A01BFB8D-4660-4E48-8AFC-65F25406D9D0}">
      <dgm:prSet/>
      <dgm:spPr/>
      <dgm:t>
        <a:bodyPr/>
        <a:lstStyle/>
        <a:p>
          <a:endParaRPr lang="en-GB" sz="1800"/>
        </a:p>
      </dgm:t>
    </dgm:pt>
    <dgm:pt modelId="{2E1DCE64-5990-462E-A73E-9C3EB9B39921}">
      <dgm:prSet phldrT="[Text]" custT="1"/>
      <dgm:spPr/>
      <dgm:t>
        <a:bodyPr/>
        <a:lstStyle/>
        <a:p>
          <a:r>
            <a:rPr lang="en-US" sz="1800" b="1" dirty="0" smtClean="0"/>
            <a:t>Outcome</a:t>
          </a:r>
          <a:endParaRPr lang="en-GB" sz="1800" b="1" dirty="0"/>
        </a:p>
      </dgm:t>
    </dgm:pt>
    <dgm:pt modelId="{14532693-F38E-4AFA-9BE2-E8D7E5F05BDE}" type="parTrans" cxnId="{0FD80DA6-7EF0-4ACD-8C0F-630D433F6508}">
      <dgm:prSet/>
      <dgm:spPr/>
      <dgm:t>
        <a:bodyPr/>
        <a:lstStyle/>
        <a:p>
          <a:endParaRPr lang="en-GB" sz="1800"/>
        </a:p>
      </dgm:t>
    </dgm:pt>
    <dgm:pt modelId="{BECFBFED-AF8B-40C6-99F9-FABEBB78F185}" type="sibTrans" cxnId="{0FD80DA6-7EF0-4ACD-8C0F-630D433F6508}">
      <dgm:prSet/>
      <dgm:spPr/>
      <dgm:t>
        <a:bodyPr/>
        <a:lstStyle/>
        <a:p>
          <a:endParaRPr lang="en-GB" sz="1800"/>
        </a:p>
      </dgm:t>
    </dgm:pt>
    <dgm:pt modelId="{7F7B3BA6-A5C4-4B66-9E47-9D4BA8BE6294}">
      <dgm:prSet phldrT="[Text]" custT="1"/>
      <dgm:spPr/>
      <dgm:t>
        <a:bodyPr/>
        <a:lstStyle/>
        <a:p>
          <a:r>
            <a:rPr lang="en-US" sz="1800" dirty="0" smtClean="0"/>
            <a:t>Average wages</a:t>
          </a:r>
          <a:endParaRPr lang="en-GB" sz="1800" dirty="0"/>
        </a:p>
      </dgm:t>
    </dgm:pt>
    <dgm:pt modelId="{69867927-CF78-42E3-8B60-0A988D099F28}" type="parTrans" cxnId="{69E988CC-05D0-411F-9BC6-B64B46DC105D}">
      <dgm:prSet/>
      <dgm:spPr/>
      <dgm:t>
        <a:bodyPr/>
        <a:lstStyle/>
        <a:p>
          <a:endParaRPr lang="en-GB" sz="1800"/>
        </a:p>
      </dgm:t>
    </dgm:pt>
    <dgm:pt modelId="{7534D18E-C630-404C-8CDB-8176AD7B7CEB}" type="sibTrans" cxnId="{69E988CC-05D0-411F-9BC6-B64B46DC105D}">
      <dgm:prSet/>
      <dgm:spPr/>
      <dgm:t>
        <a:bodyPr/>
        <a:lstStyle/>
        <a:p>
          <a:endParaRPr lang="en-GB" sz="1800"/>
        </a:p>
      </dgm:t>
    </dgm:pt>
    <dgm:pt modelId="{2B98C0B3-90D0-4E78-9F82-C6E0DAEC33D3}">
      <dgm:prSet phldrT="[Text]" custT="1"/>
      <dgm:spPr/>
      <dgm:t>
        <a:bodyPr/>
        <a:lstStyle/>
        <a:p>
          <a:r>
            <a:rPr lang="en-US" sz="1800" dirty="0" smtClean="0"/>
            <a:t>Unemployment</a:t>
          </a:r>
          <a:endParaRPr lang="en-GB" sz="1800" dirty="0"/>
        </a:p>
      </dgm:t>
    </dgm:pt>
    <dgm:pt modelId="{5983DFAF-F6E4-41EF-B2E6-8E2DC825B613}" type="parTrans" cxnId="{D255062D-4C35-4B79-90A6-0CE0E393AB0F}">
      <dgm:prSet/>
      <dgm:spPr/>
      <dgm:t>
        <a:bodyPr/>
        <a:lstStyle/>
        <a:p>
          <a:endParaRPr lang="en-GB" sz="1800"/>
        </a:p>
      </dgm:t>
    </dgm:pt>
    <dgm:pt modelId="{9EC7DEEF-6C98-4637-BD99-34DE4D2960F0}" type="sibTrans" cxnId="{D255062D-4C35-4B79-90A6-0CE0E393AB0F}">
      <dgm:prSet/>
      <dgm:spPr/>
      <dgm:t>
        <a:bodyPr/>
        <a:lstStyle/>
        <a:p>
          <a:endParaRPr lang="en-GB" sz="1800"/>
        </a:p>
      </dgm:t>
    </dgm:pt>
    <dgm:pt modelId="{343E98CD-B3A8-4B54-8533-930C8535FD71}">
      <dgm:prSet phldrT="[Text]" custT="1"/>
      <dgm:spPr/>
      <dgm:t>
        <a:bodyPr/>
        <a:lstStyle/>
        <a:p>
          <a:r>
            <a:rPr lang="en-US" sz="1800" b="1" dirty="0" smtClean="0"/>
            <a:t>Supply</a:t>
          </a:r>
          <a:endParaRPr lang="en-GB" sz="1800" b="1" dirty="0"/>
        </a:p>
      </dgm:t>
    </dgm:pt>
    <dgm:pt modelId="{E808BBB5-9C8D-4A11-9D5F-2F0943336484}" type="parTrans" cxnId="{264C2A05-DD8A-4A36-8982-B3DA71C7E67D}">
      <dgm:prSet/>
      <dgm:spPr/>
      <dgm:t>
        <a:bodyPr/>
        <a:lstStyle/>
        <a:p>
          <a:endParaRPr lang="en-GB" sz="1800"/>
        </a:p>
      </dgm:t>
    </dgm:pt>
    <dgm:pt modelId="{FE4D55C9-7487-4002-8EE9-BECCB3E3A7DF}" type="sibTrans" cxnId="{264C2A05-DD8A-4A36-8982-B3DA71C7E67D}">
      <dgm:prSet/>
      <dgm:spPr/>
      <dgm:t>
        <a:bodyPr/>
        <a:lstStyle/>
        <a:p>
          <a:endParaRPr lang="en-GB" sz="1800"/>
        </a:p>
      </dgm:t>
    </dgm:pt>
    <dgm:pt modelId="{0A53AA66-C99C-4C51-AA40-4EC75962EA25}">
      <dgm:prSet phldrT="[Text]" custT="1"/>
      <dgm:spPr/>
      <dgm:t>
        <a:bodyPr/>
        <a:lstStyle/>
        <a:p>
          <a:r>
            <a:rPr lang="en-US" sz="1800" dirty="0" smtClean="0"/>
            <a:t>Number of young people entering the </a:t>
          </a:r>
          <a:r>
            <a:rPr lang="en-US" sz="1800" dirty="0" err="1" smtClean="0"/>
            <a:t>labour</a:t>
          </a:r>
          <a:r>
            <a:rPr lang="en-US" sz="1800" dirty="0" smtClean="0"/>
            <a:t> market</a:t>
          </a:r>
          <a:endParaRPr lang="en-GB" sz="1800" dirty="0"/>
        </a:p>
      </dgm:t>
    </dgm:pt>
    <dgm:pt modelId="{B5DEF83B-C4D1-4A00-A813-29A67360F614}" type="parTrans" cxnId="{1C30F25B-F3BC-45B2-AD18-BC163C1A4BA2}">
      <dgm:prSet/>
      <dgm:spPr/>
      <dgm:t>
        <a:bodyPr/>
        <a:lstStyle/>
        <a:p>
          <a:endParaRPr lang="en-GB" sz="1800"/>
        </a:p>
      </dgm:t>
    </dgm:pt>
    <dgm:pt modelId="{8DD22647-1799-4630-8A23-01DE732FB77B}" type="sibTrans" cxnId="{1C30F25B-F3BC-45B2-AD18-BC163C1A4BA2}">
      <dgm:prSet/>
      <dgm:spPr/>
      <dgm:t>
        <a:bodyPr/>
        <a:lstStyle/>
        <a:p>
          <a:endParaRPr lang="en-GB" sz="1800"/>
        </a:p>
      </dgm:t>
    </dgm:pt>
    <dgm:pt modelId="{3F4B9A3D-58F0-4529-A964-EF1FCA2C9AF0}">
      <dgm:prSet phldrT="[Text]" custT="1"/>
      <dgm:spPr/>
      <dgm:t>
        <a:bodyPr/>
        <a:lstStyle/>
        <a:p>
          <a:r>
            <a:rPr lang="en-US" sz="1800" dirty="0" smtClean="0"/>
            <a:t>Number of graduates produced in various skills fields per year</a:t>
          </a:r>
          <a:endParaRPr lang="en-GB" sz="1800" dirty="0"/>
        </a:p>
      </dgm:t>
    </dgm:pt>
    <dgm:pt modelId="{6769B2F9-17C5-48DC-9347-F527B4A30562}" type="parTrans" cxnId="{702C84CC-17C8-4430-B3D3-F377779449BA}">
      <dgm:prSet/>
      <dgm:spPr/>
      <dgm:t>
        <a:bodyPr/>
        <a:lstStyle/>
        <a:p>
          <a:endParaRPr lang="en-GB" sz="1800"/>
        </a:p>
      </dgm:t>
    </dgm:pt>
    <dgm:pt modelId="{33804BF8-779E-42DD-88B5-6EF0473AC287}" type="sibTrans" cxnId="{702C84CC-17C8-4430-B3D3-F377779449BA}">
      <dgm:prSet/>
      <dgm:spPr/>
      <dgm:t>
        <a:bodyPr/>
        <a:lstStyle/>
        <a:p>
          <a:endParaRPr lang="en-GB" sz="1800"/>
        </a:p>
      </dgm:t>
    </dgm:pt>
    <dgm:pt modelId="{17420C85-3E2F-4B58-9C93-A1F7AEE787B2}">
      <dgm:prSet phldrT="[Text]" custT="1"/>
      <dgm:spPr/>
      <dgm:t>
        <a:bodyPr/>
        <a:lstStyle/>
        <a:p>
          <a:r>
            <a:rPr lang="en-US" sz="1800" dirty="0" smtClean="0"/>
            <a:t>Redundancies</a:t>
          </a:r>
          <a:endParaRPr lang="en-GB" sz="1800" dirty="0"/>
        </a:p>
      </dgm:t>
    </dgm:pt>
    <dgm:pt modelId="{A67AB746-2191-4F77-A565-7C9F03400E01}" type="parTrans" cxnId="{9B058D8E-AF0A-4BA6-811F-32A7B8E5114E}">
      <dgm:prSet/>
      <dgm:spPr/>
      <dgm:t>
        <a:bodyPr/>
        <a:lstStyle/>
        <a:p>
          <a:endParaRPr lang="en-GB" sz="1800"/>
        </a:p>
      </dgm:t>
    </dgm:pt>
    <dgm:pt modelId="{B0EA3F30-A363-49CA-864B-26B39CFD4482}" type="sibTrans" cxnId="{9B058D8E-AF0A-4BA6-811F-32A7B8E5114E}">
      <dgm:prSet/>
      <dgm:spPr/>
      <dgm:t>
        <a:bodyPr/>
        <a:lstStyle/>
        <a:p>
          <a:endParaRPr lang="en-GB" sz="1800"/>
        </a:p>
      </dgm:t>
    </dgm:pt>
    <dgm:pt modelId="{DA34E942-B932-45AE-9149-6C0AFBDD78C2}">
      <dgm:prSet phldrT="[Text]" custT="1"/>
      <dgm:spPr/>
      <dgm:t>
        <a:bodyPr/>
        <a:lstStyle/>
        <a:p>
          <a:r>
            <a:rPr lang="en-US" sz="1800" dirty="0" smtClean="0"/>
            <a:t>Skills demand and shortages</a:t>
          </a:r>
          <a:endParaRPr lang="en-GB" sz="1800" dirty="0"/>
        </a:p>
      </dgm:t>
    </dgm:pt>
    <dgm:pt modelId="{D2325DD6-4B7A-43DD-8892-BF1975A0F15D}" type="parTrans" cxnId="{FA126B92-0BD1-4156-B988-AD14F8E7607A}">
      <dgm:prSet/>
      <dgm:spPr/>
      <dgm:t>
        <a:bodyPr/>
        <a:lstStyle/>
        <a:p>
          <a:endParaRPr lang="en-GB" sz="1800"/>
        </a:p>
      </dgm:t>
    </dgm:pt>
    <dgm:pt modelId="{1F19F1BF-7B87-4C8E-AD77-E3A0352D71A4}" type="sibTrans" cxnId="{FA126B92-0BD1-4156-B988-AD14F8E7607A}">
      <dgm:prSet/>
      <dgm:spPr/>
      <dgm:t>
        <a:bodyPr/>
        <a:lstStyle/>
        <a:p>
          <a:endParaRPr lang="en-GB" sz="1800"/>
        </a:p>
      </dgm:t>
    </dgm:pt>
    <dgm:pt modelId="{1D2D1CF7-F8AF-40C9-9406-03F011C2D09D}">
      <dgm:prSet phldrT="[Text]" custT="1"/>
      <dgm:spPr/>
      <dgm:t>
        <a:bodyPr/>
        <a:lstStyle/>
        <a:p>
          <a:r>
            <a:rPr lang="en-US" sz="1800" dirty="0" smtClean="0"/>
            <a:t># </a:t>
          </a:r>
          <a:r>
            <a:rPr lang="en-US" sz="1800" dirty="0" smtClean="0"/>
            <a:t>of </a:t>
          </a:r>
          <a:r>
            <a:rPr lang="en-US" sz="1800" dirty="0" smtClean="0"/>
            <a:t>training  </a:t>
          </a:r>
          <a:r>
            <a:rPr lang="en-US" sz="1800" dirty="0" smtClean="0"/>
            <a:t>institutions</a:t>
          </a:r>
          <a:endParaRPr lang="en-GB" sz="1800" dirty="0"/>
        </a:p>
      </dgm:t>
    </dgm:pt>
    <dgm:pt modelId="{496CF0F8-0BD5-490F-80CC-5A11A6C70D9C}" type="parTrans" cxnId="{E2093D9F-E0F0-4ADD-B4B2-3A341FDCB67C}">
      <dgm:prSet/>
      <dgm:spPr/>
      <dgm:t>
        <a:bodyPr/>
        <a:lstStyle/>
        <a:p>
          <a:endParaRPr lang="en-GB" sz="1800"/>
        </a:p>
      </dgm:t>
    </dgm:pt>
    <dgm:pt modelId="{B97B0D54-1E5C-40D2-9F72-6338E391C1B6}" type="sibTrans" cxnId="{E2093D9F-E0F0-4ADD-B4B2-3A341FDCB67C}">
      <dgm:prSet/>
      <dgm:spPr/>
      <dgm:t>
        <a:bodyPr/>
        <a:lstStyle/>
        <a:p>
          <a:endParaRPr lang="en-GB" sz="1800"/>
        </a:p>
      </dgm:t>
    </dgm:pt>
    <dgm:pt modelId="{8D087882-9FD7-4B9F-B5B3-56A5F9E3471E}">
      <dgm:prSet phldrT="[Text]" custT="1"/>
      <dgm:spPr/>
      <dgm:t>
        <a:bodyPr/>
        <a:lstStyle/>
        <a:p>
          <a:r>
            <a:rPr lang="en-US" sz="1800" dirty="0" smtClean="0"/>
            <a:t>Economic growth of sectors/regions</a:t>
          </a:r>
          <a:endParaRPr lang="en-GB" sz="1800" dirty="0"/>
        </a:p>
      </dgm:t>
    </dgm:pt>
    <dgm:pt modelId="{9A6060BE-F172-40D8-8921-E7D7B7E3F5EA}" type="parTrans" cxnId="{2D74058C-8EED-4CA4-AA25-7BC6A5B87A32}">
      <dgm:prSet/>
      <dgm:spPr/>
      <dgm:t>
        <a:bodyPr/>
        <a:lstStyle/>
        <a:p>
          <a:endParaRPr lang="en-GB" sz="1800"/>
        </a:p>
      </dgm:t>
    </dgm:pt>
    <dgm:pt modelId="{246C1C62-E072-42E0-AAE2-9A496349ED04}" type="sibTrans" cxnId="{2D74058C-8EED-4CA4-AA25-7BC6A5B87A32}">
      <dgm:prSet/>
      <dgm:spPr/>
      <dgm:t>
        <a:bodyPr/>
        <a:lstStyle/>
        <a:p>
          <a:endParaRPr lang="en-GB" sz="1800"/>
        </a:p>
      </dgm:t>
    </dgm:pt>
    <dgm:pt modelId="{CCF575F0-0E3C-4A5B-BCF2-221D115924CF}">
      <dgm:prSet phldrT="[Text]" custT="1"/>
      <dgm:spPr/>
      <dgm:t>
        <a:bodyPr/>
        <a:lstStyle/>
        <a:p>
          <a:r>
            <a:rPr lang="en-US" sz="1800" dirty="0" smtClean="0"/>
            <a:t>Number of job seekers</a:t>
          </a:r>
          <a:endParaRPr lang="en-GB" sz="1800" dirty="0"/>
        </a:p>
      </dgm:t>
    </dgm:pt>
    <dgm:pt modelId="{B7AF461D-991C-4990-A3F0-69C9316F243B}" type="parTrans" cxnId="{ABE91DBD-B10A-4583-9B0E-2BFDDAAB6B0C}">
      <dgm:prSet/>
      <dgm:spPr/>
      <dgm:t>
        <a:bodyPr/>
        <a:lstStyle/>
        <a:p>
          <a:endParaRPr lang="en-GB" sz="1800"/>
        </a:p>
      </dgm:t>
    </dgm:pt>
    <dgm:pt modelId="{E1590F43-937F-497B-BAC8-973F6CE8F526}" type="sibTrans" cxnId="{ABE91DBD-B10A-4583-9B0E-2BFDDAAB6B0C}">
      <dgm:prSet/>
      <dgm:spPr/>
      <dgm:t>
        <a:bodyPr/>
        <a:lstStyle/>
        <a:p>
          <a:endParaRPr lang="en-GB" sz="1800"/>
        </a:p>
      </dgm:t>
    </dgm:pt>
    <dgm:pt modelId="{3E870EF0-E727-4143-AAC5-8432B03141C7}">
      <dgm:prSet phldrT="[Text]" custT="1"/>
      <dgm:spPr/>
      <dgm:t>
        <a:bodyPr/>
        <a:lstStyle/>
        <a:p>
          <a:r>
            <a:rPr lang="en-US" sz="1800" dirty="0" smtClean="0"/>
            <a:t>Employment-to-population ratio</a:t>
          </a:r>
          <a:endParaRPr lang="en-GB" sz="1800" dirty="0"/>
        </a:p>
      </dgm:t>
    </dgm:pt>
    <dgm:pt modelId="{B8B6854C-9DD4-454D-8A98-B56BEC071FF2}" type="parTrans" cxnId="{563E6CAC-6CB1-4940-B7E1-BE2E06E9E2D4}">
      <dgm:prSet/>
      <dgm:spPr/>
      <dgm:t>
        <a:bodyPr/>
        <a:lstStyle/>
        <a:p>
          <a:endParaRPr lang="en-GB" sz="1800"/>
        </a:p>
      </dgm:t>
    </dgm:pt>
    <dgm:pt modelId="{9EE48AF0-36FC-4D80-BEBA-E7FA23C14629}" type="sibTrans" cxnId="{563E6CAC-6CB1-4940-B7E1-BE2E06E9E2D4}">
      <dgm:prSet/>
      <dgm:spPr/>
      <dgm:t>
        <a:bodyPr/>
        <a:lstStyle/>
        <a:p>
          <a:endParaRPr lang="en-GB" sz="1800"/>
        </a:p>
      </dgm:t>
    </dgm:pt>
    <dgm:pt modelId="{A065F416-FD87-459D-A648-8052E7BAF693}">
      <dgm:prSet phldrT="[Text]" custT="1"/>
      <dgm:spPr/>
      <dgm:t>
        <a:bodyPr/>
        <a:lstStyle/>
        <a:p>
          <a:r>
            <a:rPr lang="en-US" sz="1800" dirty="0" smtClean="0"/>
            <a:t>Average hours of work</a:t>
          </a:r>
          <a:endParaRPr lang="en-GB" sz="1800" dirty="0"/>
        </a:p>
      </dgm:t>
    </dgm:pt>
    <dgm:pt modelId="{C32E5098-8B06-4B3E-9495-3BEFB29E4FD6}" type="parTrans" cxnId="{01818C12-E5E4-4E98-8808-1B5CF96C9C31}">
      <dgm:prSet/>
      <dgm:spPr/>
      <dgm:t>
        <a:bodyPr/>
        <a:lstStyle/>
        <a:p>
          <a:endParaRPr lang="en-GB" sz="1800"/>
        </a:p>
      </dgm:t>
    </dgm:pt>
    <dgm:pt modelId="{EDE4E47F-6DC2-4F6A-A036-6E5419F332BD}" type="sibTrans" cxnId="{01818C12-E5E4-4E98-8808-1B5CF96C9C31}">
      <dgm:prSet/>
      <dgm:spPr/>
      <dgm:t>
        <a:bodyPr/>
        <a:lstStyle/>
        <a:p>
          <a:endParaRPr lang="en-GB" sz="1800"/>
        </a:p>
      </dgm:t>
    </dgm:pt>
    <dgm:pt modelId="{FBE572DF-82F7-402F-AC77-CD1CEED4B385}">
      <dgm:prSet phldrT="[Text]" custT="1"/>
      <dgm:spPr/>
      <dgm:t>
        <a:bodyPr/>
        <a:lstStyle/>
        <a:p>
          <a:r>
            <a:rPr lang="en-US" sz="1800" dirty="0" err="1" smtClean="0"/>
            <a:t>Labour</a:t>
          </a:r>
          <a:r>
            <a:rPr lang="en-US" sz="1800" dirty="0" smtClean="0"/>
            <a:t> productivity</a:t>
          </a:r>
          <a:endParaRPr lang="en-GB" sz="1800" dirty="0"/>
        </a:p>
      </dgm:t>
    </dgm:pt>
    <dgm:pt modelId="{7EE7C4EF-6762-41E0-A9BE-D40880E772BE}" type="parTrans" cxnId="{136EBE2B-1534-4821-8E1C-FCAE975D4544}">
      <dgm:prSet/>
      <dgm:spPr/>
      <dgm:t>
        <a:bodyPr/>
        <a:lstStyle/>
        <a:p>
          <a:endParaRPr lang="en-GB" sz="1800"/>
        </a:p>
      </dgm:t>
    </dgm:pt>
    <dgm:pt modelId="{3C8CA089-72C7-4B0F-880C-82BF41121570}" type="sibTrans" cxnId="{136EBE2B-1534-4821-8E1C-FCAE975D4544}">
      <dgm:prSet/>
      <dgm:spPr/>
      <dgm:t>
        <a:bodyPr/>
        <a:lstStyle/>
        <a:p>
          <a:endParaRPr lang="en-GB" sz="1800"/>
        </a:p>
      </dgm:t>
    </dgm:pt>
    <dgm:pt modelId="{D01A2E87-2CD9-4241-9449-8F39C39860C3}">
      <dgm:prSet phldrT="[Text]" custT="1"/>
      <dgm:spPr/>
      <dgm:t>
        <a:bodyPr/>
        <a:lstStyle/>
        <a:p>
          <a:r>
            <a:rPr lang="en-US" sz="1800" dirty="0" smtClean="0"/>
            <a:t>Offered wages</a:t>
          </a:r>
          <a:endParaRPr lang="en-GB" sz="1800" dirty="0"/>
        </a:p>
      </dgm:t>
    </dgm:pt>
    <dgm:pt modelId="{E57DB2E5-3D3B-4E5B-BCAD-3AA8BAA93C3C}" type="parTrans" cxnId="{26D9F546-4134-4622-9AF5-125B8F535F2B}">
      <dgm:prSet/>
      <dgm:spPr/>
      <dgm:t>
        <a:bodyPr/>
        <a:lstStyle/>
        <a:p>
          <a:endParaRPr lang="en-GB" sz="1800"/>
        </a:p>
      </dgm:t>
    </dgm:pt>
    <dgm:pt modelId="{1C072BE5-E151-426B-8707-C528C68F8381}" type="sibTrans" cxnId="{26D9F546-4134-4622-9AF5-125B8F535F2B}">
      <dgm:prSet/>
      <dgm:spPr/>
      <dgm:t>
        <a:bodyPr/>
        <a:lstStyle/>
        <a:p>
          <a:endParaRPr lang="en-GB" sz="1800"/>
        </a:p>
      </dgm:t>
    </dgm:pt>
    <dgm:pt modelId="{0C94943F-9633-4B2F-ABC7-7DBBD6B4E903}">
      <dgm:prSet phldrT="[Text]" custT="1"/>
      <dgm:spPr/>
      <dgm:t>
        <a:bodyPr/>
        <a:lstStyle/>
        <a:p>
          <a:r>
            <a:rPr lang="en-US" sz="1800" dirty="0" smtClean="0"/>
            <a:t>Employment by status</a:t>
          </a:r>
          <a:endParaRPr lang="en-GB" sz="1800" dirty="0"/>
        </a:p>
      </dgm:t>
    </dgm:pt>
    <dgm:pt modelId="{0AD25EEC-3D1A-4E58-9840-3C88FF276DBF}" type="parTrans" cxnId="{A4F7559A-9944-443A-86F1-368DD26C9A73}">
      <dgm:prSet/>
      <dgm:spPr/>
      <dgm:t>
        <a:bodyPr/>
        <a:lstStyle/>
        <a:p>
          <a:endParaRPr lang="en-GB" sz="1800"/>
        </a:p>
      </dgm:t>
    </dgm:pt>
    <dgm:pt modelId="{9E213BA5-8BD7-46E3-992A-AC625CA71B9B}" type="sibTrans" cxnId="{A4F7559A-9944-443A-86F1-368DD26C9A73}">
      <dgm:prSet/>
      <dgm:spPr/>
      <dgm:t>
        <a:bodyPr/>
        <a:lstStyle/>
        <a:p>
          <a:endParaRPr lang="en-GB" sz="1800"/>
        </a:p>
      </dgm:t>
    </dgm:pt>
    <dgm:pt modelId="{CAE16989-D7EB-4C89-92C5-4CB5AA58FD81}" type="pres">
      <dgm:prSet presAssocID="{655AFD18-F8E4-442D-8EFD-59B65F9DBC8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CAD6CDC5-2A83-4408-ADFD-5915EAA0728D}" type="pres">
      <dgm:prSet presAssocID="{4E3D8E0C-5835-4D15-8D79-646FAB56CF40}" presName="compositeNode" presStyleCnt="0">
        <dgm:presLayoutVars>
          <dgm:bulletEnabled val="1"/>
        </dgm:presLayoutVars>
      </dgm:prSet>
      <dgm:spPr/>
    </dgm:pt>
    <dgm:pt modelId="{061A80DE-773A-4F3B-83F9-63FF032DF83A}" type="pres">
      <dgm:prSet presAssocID="{4E3D8E0C-5835-4D15-8D79-646FAB56CF40}" presName="bgRect" presStyleLbl="node1" presStyleIdx="0" presStyleCnt="3"/>
      <dgm:spPr/>
      <dgm:t>
        <a:bodyPr/>
        <a:lstStyle/>
        <a:p>
          <a:endParaRPr lang="en-GB"/>
        </a:p>
      </dgm:t>
    </dgm:pt>
    <dgm:pt modelId="{CA7F4371-18D0-48AE-9BDC-7B0EC429EADD}" type="pres">
      <dgm:prSet presAssocID="{4E3D8E0C-5835-4D15-8D79-646FAB56CF40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45E64EB-2A98-4E5C-8872-C6636B671039}" type="pres">
      <dgm:prSet presAssocID="{4E3D8E0C-5835-4D15-8D79-646FAB56CF40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BB8EB79-0D39-48C1-953A-23E8D9A45C77}" type="pres">
      <dgm:prSet presAssocID="{2685D453-28A5-4852-B422-F4F6D3A02382}" presName="hSp" presStyleCnt="0"/>
      <dgm:spPr/>
    </dgm:pt>
    <dgm:pt modelId="{F44468F1-0156-4501-9327-D1256CF5CCCA}" type="pres">
      <dgm:prSet presAssocID="{2685D453-28A5-4852-B422-F4F6D3A02382}" presName="vProcSp" presStyleCnt="0"/>
      <dgm:spPr/>
    </dgm:pt>
    <dgm:pt modelId="{7E319F4D-0880-4AE9-89E0-BC3AC8415897}" type="pres">
      <dgm:prSet presAssocID="{2685D453-28A5-4852-B422-F4F6D3A02382}" presName="vSp1" presStyleCnt="0"/>
      <dgm:spPr/>
    </dgm:pt>
    <dgm:pt modelId="{4094E4F8-4E30-4A3A-AD82-BAF2EC74BC48}" type="pres">
      <dgm:prSet presAssocID="{2685D453-28A5-4852-B422-F4F6D3A02382}" presName="simulatedConn" presStyleLbl="solidFgAcc1" presStyleIdx="0" presStyleCnt="2" custLinFactNeighborX="-10786" custLinFactNeighborY="80264"/>
      <dgm:spPr>
        <a:ln w="25400"/>
      </dgm:spPr>
    </dgm:pt>
    <dgm:pt modelId="{BFD18B6D-10BE-4F12-AB9B-934B09C8029C}" type="pres">
      <dgm:prSet presAssocID="{2685D453-28A5-4852-B422-F4F6D3A02382}" presName="vSp2" presStyleCnt="0"/>
      <dgm:spPr/>
    </dgm:pt>
    <dgm:pt modelId="{0ED83470-D23B-4702-AD55-546A41A6ED59}" type="pres">
      <dgm:prSet presAssocID="{2685D453-28A5-4852-B422-F4F6D3A02382}" presName="sibTrans" presStyleCnt="0"/>
      <dgm:spPr/>
    </dgm:pt>
    <dgm:pt modelId="{D48EEAAC-56CA-4095-BCD0-FA9860EF3F9F}" type="pres">
      <dgm:prSet presAssocID="{2E1DCE64-5990-462E-A73E-9C3EB9B39921}" presName="compositeNode" presStyleCnt="0">
        <dgm:presLayoutVars>
          <dgm:bulletEnabled val="1"/>
        </dgm:presLayoutVars>
      </dgm:prSet>
      <dgm:spPr/>
    </dgm:pt>
    <dgm:pt modelId="{37F21F03-C721-43D5-B27F-AF94E8B9889B}" type="pres">
      <dgm:prSet presAssocID="{2E1DCE64-5990-462E-A73E-9C3EB9B39921}" presName="bgRect" presStyleLbl="node1" presStyleIdx="1" presStyleCnt="3"/>
      <dgm:spPr/>
      <dgm:t>
        <a:bodyPr/>
        <a:lstStyle/>
        <a:p>
          <a:endParaRPr lang="en-GB"/>
        </a:p>
      </dgm:t>
    </dgm:pt>
    <dgm:pt modelId="{478F4F70-27DB-4B58-ABED-2DEBA0372A57}" type="pres">
      <dgm:prSet presAssocID="{2E1DCE64-5990-462E-A73E-9C3EB9B39921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60D1389-7DCB-49E2-962B-A8CD43A82E46}" type="pres">
      <dgm:prSet presAssocID="{2E1DCE64-5990-462E-A73E-9C3EB9B39921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0C89AA9-3A6D-48B3-9254-6012F305CFED}" type="pres">
      <dgm:prSet presAssocID="{BECFBFED-AF8B-40C6-99F9-FABEBB78F185}" presName="hSp" presStyleCnt="0"/>
      <dgm:spPr/>
    </dgm:pt>
    <dgm:pt modelId="{9EE6FBB4-71F1-43D6-B551-F9E02EB18CC8}" type="pres">
      <dgm:prSet presAssocID="{BECFBFED-AF8B-40C6-99F9-FABEBB78F185}" presName="vProcSp" presStyleCnt="0"/>
      <dgm:spPr/>
    </dgm:pt>
    <dgm:pt modelId="{F4EF7A48-B60C-43A3-B2A6-7A5838AF267E}" type="pres">
      <dgm:prSet presAssocID="{BECFBFED-AF8B-40C6-99F9-FABEBB78F185}" presName="vSp1" presStyleCnt="0"/>
      <dgm:spPr/>
    </dgm:pt>
    <dgm:pt modelId="{D050CB05-824F-4473-9B18-A50B411AE233}" type="pres">
      <dgm:prSet presAssocID="{BECFBFED-AF8B-40C6-99F9-FABEBB78F185}" presName="simulatedConn" presStyleLbl="solidFgAcc1" presStyleIdx="1" presStyleCnt="2" custAng="10800000" custLinFactNeighborX="-30867" custLinFactNeighborY="69558"/>
      <dgm:spPr>
        <a:ln w="25400"/>
      </dgm:spPr>
    </dgm:pt>
    <dgm:pt modelId="{138D1427-E126-4DDD-AA35-1B6C20BD3AC9}" type="pres">
      <dgm:prSet presAssocID="{BECFBFED-AF8B-40C6-99F9-FABEBB78F185}" presName="vSp2" presStyleCnt="0"/>
      <dgm:spPr/>
    </dgm:pt>
    <dgm:pt modelId="{80DAD2F6-9D24-4567-A799-5F167BC59925}" type="pres">
      <dgm:prSet presAssocID="{BECFBFED-AF8B-40C6-99F9-FABEBB78F185}" presName="sibTrans" presStyleCnt="0"/>
      <dgm:spPr/>
    </dgm:pt>
    <dgm:pt modelId="{C56A00D3-8678-476B-A6F2-7FF2A4940ACB}" type="pres">
      <dgm:prSet presAssocID="{343E98CD-B3A8-4B54-8533-930C8535FD71}" presName="compositeNode" presStyleCnt="0">
        <dgm:presLayoutVars>
          <dgm:bulletEnabled val="1"/>
        </dgm:presLayoutVars>
      </dgm:prSet>
      <dgm:spPr/>
    </dgm:pt>
    <dgm:pt modelId="{50D9A15C-937A-4206-A2AF-AF5F485BFC97}" type="pres">
      <dgm:prSet presAssocID="{343E98CD-B3A8-4B54-8533-930C8535FD71}" presName="bgRect" presStyleLbl="node1" presStyleIdx="2" presStyleCnt="3"/>
      <dgm:spPr/>
      <dgm:t>
        <a:bodyPr/>
        <a:lstStyle/>
        <a:p>
          <a:endParaRPr lang="en-GB"/>
        </a:p>
      </dgm:t>
    </dgm:pt>
    <dgm:pt modelId="{E1640940-2E5D-4714-A587-FDD0D5556B8D}" type="pres">
      <dgm:prSet presAssocID="{343E98CD-B3A8-4B54-8533-930C8535FD71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B2F0523-87C0-4B17-A9D0-8229DB9F89D4}" type="pres">
      <dgm:prSet presAssocID="{343E98CD-B3A8-4B54-8533-930C8535FD71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64C2A05-DD8A-4A36-8982-B3DA71C7E67D}" srcId="{655AFD18-F8E4-442D-8EFD-59B65F9DBC88}" destId="{343E98CD-B3A8-4B54-8533-930C8535FD71}" srcOrd="2" destOrd="0" parTransId="{E808BBB5-9C8D-4A11-9D5F-2F0943336484}" sibTransId="{FE4D55C9-7487-4002-8EE9-BECCB3E3A7DF}"/>
    <dgm:cxn modelId="{2D74058C-8EED-4CA4-AA25-7BC6A5B87A32}" srcId="{4E3D8E0C-5835-4D15-8D79-646FAB56CF40}" destId="{8D087882-9FD7-4B9F-B5B3-56A5F9E3471E}" srcOrd="4" destOrd="0" parTransId="{9A6060BE-F172-40D8-8921-E7D7B7E3F5EA}" sibTransId="{246C1C62-E072-42E0-AAE2-9A496349ED04}"/>
    <dgm:cxn modelId="{702C84CC-17C8-4430-B3D3-F377779449BA}" srcId="{343E98CD-B3A8-4B54-8533-930C8535FD71}" destId="{3F4B9A3D-58F0-4529-A964-EF1FCA2C9AF0}" srcOrd="1" destOrd="0" parTransId="{6769B2F9-17C5-48DC-9347-F527B4A30562}" sibTransId="{33804BF8-779E-42DD-88B5-6EF0473AC287}"/>
    <dgm:cxn modelId="{1066CE13-5F76-4555-9486-0B49C0A22A8A}" type="presOf" srcId="{DA34E942-B932-45AE-9149-6C0AFBDD78C2}" destId="{A45E64EB-2A98-4E5C-8872-C6636B671039}" srcOrd="0" destOrd="5" presId="urn:microsoft.com/office/officeart/2005/8/layout/hProcess7"/>
    <dgm:cxn modelId="{809770ED-4669-41D7-BAE2-754206231D44}" srcId="{4E3D8E0C-5835-4D15-8D79-646FAB56CF40}" destId="{EBFD361E-FE6A-4187-A539-74449568D501}" srcOrd="0" destOrd="0" parTransId="{78DA0D13-F3BF-442E-BA33-CC044F9C4A49}" sibTransId="{672FC352-CBE5-4D7E-A91F-F09C49B28510}"/>
    <dgm:cxn modelId="{D49D83F6-93CA-4D15-9131-5AAA3AE8EA89}" type="presOf" srcId="{3E870EF0-E727-4143-AAC5-8432B03141C7}" destId="{760D1389-7DCB-49E2-962B-A8CD43A82E46}" srcOrd="0" destOrd="3" presId="urn:microsoft.com/office/officeart/2005/8/layout/hProcess7"/>
    <dgm:cxn modelId="{949B372E-E8AB-4AF6-875C-C48C699E28BD}" type="presOf" srcId="{D01A2E87-2CD9-4241-9449-8F39C39860C3}" destId="{A45E64EB-2A98-4E5C-8872-C6636B671039}" srcOrd="0" destOrd="1" presId="urn:microsoft.com/office/officeart/2005/8/layout/hProcess7"/>
    <dgm:cxn modelId="{01818C12-E5E4-4E98-8808-1B5CF96C9C31}" srcId="{2E1DCE64-5990-462E-A73E-9C3EB9B39921}" destId="{A065F416-FD87-459D-A648-8052E7BAF693}" srcOrd="5" destOrd="0" parTransId="{C32E5098-8B06-4B3E-9495-3BEFB29E4FD6}" sibTransId="{EDE4E47F-6DC2-4F6A-A036-6E5419F332BD}"/>
    <dgm:cxn modelId="{AD976E39-B05C-4415-9797-8FBDE925D49C}" type="presOf" srcId="{2B98C0B3-90D0-4E78-9F82-C6E0DAEC33D3}" destId="{760D1389-7DCB-49E2-962B-A8CD43A82E46}" srcOrd="0" destOrd="1" presId="urn:microsoft.com/office/officeart/2005/8/layout/hProcess7"/>
    <dgm:cxn modelId="{136EBE2B-1534-4821-8E1C-FCAE975D4544}" srcId="{2E1DCE64-5990-462E-A73E-9C3EB9B39921}" destId="{FBE572DF-82F7-402F-AC77-CD1CEED4B385}" srcOrd="2" destOrd="0" parTransId="{7EE7C4EF-6762-41E0-A9BE-D40880E772BE}" sibTransId="{3C8CA089-72C7-4B0F-880C-82BF41121570}"/>
    <dgm:cxn modelId="{A4F7559A-9944-443A-86F1-368DD26C9A73}" srcId="{2E1DCE64-5990-462E-A73E-9C3EB9B39921}" destId="{0C94943F-9633-4B2F-ABC7-7DBBD6B4E903}" srcOrd="4" destOrd="0" parTransId="{0AD25EEC-3D1A-4E58-9840-3C88FF276DBF}" sibTransId="{9E213BA5-8BD7-46E3-992A-AC625CA71B9B}"/>
    <dgm:cxn modelId="{1E08925B-9DC5-42BF-8B51-8985D89B97FF}" type="presOf" srcId="{EBFD361E-FE6A-4187-A539-74449568D501}" destId="{A45E64EB-2A98-4E5C-8872-C6636B671039}" srcOrd="0" destOrd="0" presId="urn:microsoft.com/office/officeart/2005/8/layout/hProcess7"/>
    <dgm:cxn modelId="{B5C4C528-B80F-4427-8EA3-B379A79D0C7D}" type="presOf" srcId="{655AFD18-F8E4-442D-8EFD-59B65F9DBC88}" destId="{CAE16989-D7EB-4C89-92C5-4CB5AA58FD81}" srcOrd="0" destOrd="0" presId="urn:microsoft.com/office/officeart/2005/8/layout/hProcess7"/>
    <dgm:cxn modelId="{A80372E0-8DBF-4DC6-A83E-258DBEC4D65A}" type="presOf" srcId="{CCF575F0-0E3C-4A5B-BCF2-221D115924CF}" destId="{3B2F0523-87C0-4B17-A9D0-8229DB9F89D4}" srcOrd="0" destOrd="3" presId="urn:microsoft.com/office/officeart/2005/8/layout/hProcess7"/>
    <dgm:cxn modelId="{9EA8791D-8265-4BBF-9FF6-D8417E34B0E5}" type="presOf" srcId="{7F7B3BA6-A5C4-4B66-9E47-9D4BA8BE6294}" destId="{760D1389-7DCB-49E2-962B-A8CD43A82E46}" srcOrd="0" destOrd="0" presId="urn:microsoft.com/office/officeart/2005/8/layout/hProcess7"/>
    <dgm:cxn modelId="{4B9EEB39-8CA0-4063-BD37-E8E619E7E95F}" type="presOf" srcId="{17420C85-3E2F-4B58-9C93-A1F7AEE787B2}" destId="{A45E64EB-2A98-4E5C-8872-C6636B671039}" srcOrd="0" destOrd="3" presId="urn:microsoft.com/office/officeart/2005/8/layout/hProcess7"/>
    <dgm:cxn modelId="{D255062D-4C35-4B79-90A6-0CE0E393AB0F}" srcId="{2E1DCE64-5990-462E-A73E-9C3EB9B39921}" destId="{2B98C0B3-90D0-4E78-9F82-C6E0DAEC33D3}" srcOrd="1" destOrd="0" parTransId="{5983DFAF-F6E4-41EF-B2E6-8E2DC825B613}" sibTransId="{9EC7DEEF-6C98-4637-BD99-34DE4D2960F0}"/>
    <dgm:cxn modelId="{06EBC172-025F-40D8-B46B-FF27383A8956}" srcId="{655AFD18-F8E4-442D-8EFD-59B65F9DBC88}" destId="{4E3D8E0C-5835-4D15-8D79-646FAB56CF40}" srcOrd="0" destOrd="0" parTransId="{D50D1DDD-7979-4BED-BBD2-EC308E1F2DB8}" sibTransId="{2685D453-28A5-4852-B422-F4F6D3A02382}"/>
    <dgm:cxn modelId="{563E6CAC-6CB1-4940-B7E1-BE2E06E9E2D4}" srcId="{2E1DCE64-5990-462E-A73E-9C3EB9B39921}" destId="{3E870EF0-E727-4143-AAC5-8432B03141C7}" srcOrd="3" destOrd="0" parTransId="{B8B6854C-9DD4-454D-8A98-B56BEC071FF2}" sibTransId="{9EE48AF0-36FC-4D80-BEBA-E7FA23C14629}"/>
    <dgm:cxn modelId="{7A53967C-8ADC-4391-81A0-28D38E860268}" type="presOf" srcId="{3F4B9A3D-58F0-4529-A964-EF1FCA2C9AF0}" destId="{3B2F0523-87C0-4B17-A9D0-8229DB9F89D4}" srcOrd="0" destOrd="1" presId="urn:microsoft.com/office/officeart/2005/8/layout/hProcess7"/>
    <dgm:cxn modelId="{FB365190-5B40-4330-973D-A62158CEB1B0}" type="presOf" srcId="{1D2D1CF7-F8AF-40C9-9406-03F011C2D09D}" destId="{3B2F0523-87C0-4B17-A9D0-8229DB9F89D4}" srcOrd="0" destOrd="2" presId="urn:microsoft.com/office/officeart/2005/8/layout/hProcess7"/>
    <dgm:cxn modelId="{60950414-8D8E-4492-AA07-059981075951}" type="presOf" srcId="{98158D0D-5351-4E00-8909-AE43E8EC00B8}" destId="{A45E64EB-2A98-4E5C-8872-C6636B671039}" srcOrd="0" destOrd="2" presId="urn:microsoft.com/office/officeart/2005/8/layout/hProcess7"/>
    <dgm:cxn modelId="{60B06C1E-2086-4678-9AED-FA9AA84BBD7E}" type="presOf" srcId="{2E1DCE64-5990-462E-A73E-9C3EB9B39921}" destId="{37F21F03-C721-43D5-B27F-AF94E8B9889B}" srcOrd="0" destOrd="0" presId="urn:microsoft.com/office/officeart/2005/8/layout/hProcess7"/>
    <dgm:cxn modelId="{1C30F25B-F3BC-45B2-AD18-BC163C1A4BA2}" srcId="{343E98CD-B3A8-4B54-8533-930C8535FD71}" destId="{0A53AA66-C99C-4C51-AA40-4EC75962EA25}" srcOrd="0" destOrd="0" parTransId="{B5DEF83B-C4D1-4A00-A813-29A67360F614}" sibTransId="{8DD22647-1799-4630-8A23-01DE732FB77B}"/>
    <dgm:cxn modelId="{212EA13D-F002-4741-ACAF-1F75EF3C5BEB}" type="presOf" srcId="{4E3D8E0C-5835-4D15-8D79-646FAB56CF40}" destId="{061A80DE-773A-4F3B-83F9-63FF032DF83A}" srcOrd="0" destOrd="0" presId="urn:microsoft.com/office/officeart/2005/8/layout/hProcess7"/>
    <dgm:cxn modelId="{0ABD7E89-002B-4948-AE7D-4CAA7357EFBF}" type="presOf" srcId="{343E98CD-B3A8-4B54-8533-930C8535FD71}" destId="{50D9A15C-937A-4206-A2AF-AF5F485BFC97}" srcOrd="0" destOrd="0" presId="urn:microsoft.com/office/officeart/2005/8/layout/hProcess7"/>
    <dgm:cxn modelId="{69E988CC-05D0-411F-9BC6-B64B46DC105D}" srcId="{2E1DCE64-5990-462E-A73E-9C3EB9B39921}" destId="{7F7B3BA6-A5C4-4B66-9E47-9D4BA8BE6294}" srcOrd="0" destOrd="0" parTransId="{69867927-CF78-42E3-8B60-0A988D099F28}" sibTransId="{7534D18E-C630-404C-8CDB-8176AD7B7CEB}"/>
    <dgm:cxn modelId="{ABE91DBD-B10A-4583-9B0E-2BFDDAAB6B0C}" srcId="{343E98CD-B3A8-4B54-8533-930C8535FD71}" destId="{CCF575F0-0E3C-4A5B-BCF2-221D115924CF}" srcOrd="3" destOrd="0" parTransId="{B7AF461D-991C-4990-A3F0-69C9316F243B}" sibTransId="{E1590F43-937F-497B-BAC8-973F6CE8F526}"/>
    <dgm:cxn modelId="{F238DA99-5831-44F2-9B70-3B8B94F57E8E}" type="presOf" srcId="{A065F416-FD87-459D-A648-8052E7BAF693}" destId="{760D1389-7DCB-49E2-962B-A8CD43A82E46}" srcOrd="0" destOrd="5" presId="urn:microsoft.com/office/officeart/2005/8/layout/hProcess7"/>
    <dgm:cxn modelId="{E2093D9F-E0F0-4ADD-B4B2-3A341FDCB67C}" srcId="{343E98CD-B3A8-4B54-8533-930C8535FD71}" destId="{1D2D1CF7-F8AF-40C9-9406-03F011C2D09D}" srcOrd="2" destOrd="0" parTransId="{496CF0F8-0BD5-490F-80CC-5A11A6C70D9C}" sibTransId="{B97B0D54-1E5C-40D2-9F72-6338E391C1B6}"/>
    <dgm:cxn modelId="{A01BFB8D-4660-4E48-8AFC-65F25406D9D0}" srcId="{4E3D8E0C-5835-4D15-8D79-646FAB56CF40}" destId="{98158D0D-5351-4E00-8909-AE43E8EC00B8}" srcOrd="2" destOrd="0" parTransId="{B379D4D1-67AA-422C-B6E1-85E11BF785CA}" sibTransId="{0579CFB7-396F-4D67-A9B9-BF760076A0CA}"/>
    <dgm:cxn modelId="{FD5BE182-3A8C-40CC-8538-8DF6DF5AA827}" type="presOf" srcId="{0A53AA66-C99C-4C51-AA40-4EC75962EA25}" destId="{3B2F0523-87C0-4B17-A9D0-8229DB9F89D4}" srcOrd="0" destOrd="0" presId="urn:microsoft.com/office/officeart/2005/8/layout/hProcess7"/>
    <dgm:cxn modelId="{0FD80DA6-7EF0-4ACD-8C0F-630D433F6508}" srcId="{655AFD18-F8E4-442D-8EFD-59B65F9DBC88}" destId="{2E1DCE64-5990-462E-A73E-9C3EB9B39921}" srcOrd="1" destOrd="0" parTransId="{14532693-F38E-4AFA-9BE2-E8D7E5F05BDE}" sibTransId="{BECFBFED-AF8B-40C6-99F9-FABEBB78F185}"/>
    <dgm:cxn modelId="{B1B4D7E7-EB35-401D-ABB5-56BCBA2D61AD}" type="presOf" srcId="{0C94943F-9633-4B2F-ABC7-7DBBD6B4E903}" destId="{760D1389-7DCB-49E2-962B-A8CD43A82E46}" srcOrd="0" destOrd="4" presId="urn:microsoft.com/office/officeart/2005/8/layout/hProcess7"/>
    <dgm:cxn modelId="{9B058D8E-AF0A-4BA6-811F-32A7B8E5114E}" srcId="{4E3D8E0C-5835-4D15-8D79-646FAB56CF40}" destId="{17420C85-3E2F-4B58-9C93-A1F7AEE787B2}" srcOrd="3" destOrd="0" parTransId="{A67AB746-2191-4F77-A565-7C9F03400E01}" sibTransId="{B0EA3F30-A363-49CA-864B-26B39CFD4482}"/>
    <dgm:cxn modelId="{576F4786-F34D-4070-A1F1-C4AA2997DEF0}" type="presOf" srcId="{FBE572DF-82F7-402F-AC77-CD1CEED4B385}" destId="{760D1389-7DCB-49E2-962B-A8CD43A82E46}" srcOrd="0" destOrd="2" presId="urn:microsoft.com/office/officeart/2005/8/layout/hProcess7"/>
    <dgm:cxn modelId="{538180C3-3AF9-47C2-B9ED-F5C3BD791DD8}" type="presOf" srcId="{343E98CD-B3A8-4B54-8533-930C8535FD71}" destId="{E1640940-2E5D-4714-A587-FDD0D5556B8D}" srcOrd="1" destOrd="0" presId="urn:microsoft.com/office/officeart/2005/8/layout/hProcess7"/>
    <dgm:cxn modelId="{FD3E3710-17EA-4E6F-9078-03DDA78D468C}" type="presOf" srcId="{2E1DCE64-5990-462E-A73E-9C3EB9B39921}" destId="{478F4F70-27DB-4B58-ABED-2DEBA0372A57}" srcOrd="1" destOrd="0" presId="urn:microsoft.com/office/officeart/2005/8/layout/hProcess7"/>
    <dgm:cxn modelId="{26D9F546-4134-4622-9AF5-125B8F535F2B}" srcId="{4E3D8E0C-5835-4D15-8D79-646FAB56CF40}" destId="{D01A2E87-2CD9-4241-9449-8F39C39860C3}" srcOrd="1" destOrd="0" parTransId="{E57DB2E5-3D3B-4E5B-BCAD-3AA8BAA93C3C}" sibTransId="{1C072BE5-E151-426B-8707-C528C68F8381}"/>
    <dgm:cxn modelId="{FA126B92-0BD1-4156-B988-AD14F8E7607A}" srcId="{4E3D8E0C-5835-4D15-8D79-646FAB56CF40}" destId="{DA34E942-B932-45AE-9149-6C0AFBDD78C2}" srcOrd="5" destOrd="0" parTransId="{D2325DD6-4B7A-43DD-8892-BF1975A0F15D}" sibTransId="{1F19F1BF-7B87-4C8E-AD77-E3A0352D71A4}"/>
    <dgm:cxn modelId="{E5453B0A-4E88-4ED4-B5DD-BE459331D7EF}" type="presOf" srcId="{8D087882-9FD7-4B9F-B5B3-56A5F9E3471E}" destId="{A45E64EB-2A98-4E5C-8872-C6636B671039}" srcOrd="0" destOrd="4" presId="urn:microsoft.com/office/officeart/2005/8/layout/hProcess7"/>
    <dgm:cxn modelId="{0AA1CC3C-5995-4A37-A487-F6A460012CE1}" type="presOf" srcId="{4E3D8E0C-5835-4D15-8D79-646FAB56CF40}" destId="{CA7F4371-18D0-48AE-9BDC-7B0EC429EADD}" srcOrd="1" destOrd="0" presId="urn:microsoft.com/office/officeart/2005/8/layout/hProcess7"/>
    <dgm:cxn modelId="{7AD8C8FB-03E4-4A2C-9F8B-EF97D6ADAACC}" type="presParOf" srcId="{CAE16989-D7EB-4C89-92C5-4CB5AA58FD81}" destId="{CAD6CDC5-2A83-4408-ADFD-5915EAA0728D}" srcOrd="0" destOrd="0" presId="urn:microsoft.com/office/officeart/2005/8/layout/hProcess7"/>
    <dgm:cxn modelId="{9EC406CA-681A-4660-9351-09CDC5B08D00}" type="presParOf" srcId="{CAD6CDC5-2A83-4408-ADFD-5915EAA0728D}" destId="{061A80DE-773A-4F3B-83F9-63FF032DF83A}" srcOrd="0" destOrd="0" presId="urn:microsoft.com/office/officeart/2005/8/layout/hProcess7"/>
    <dgm:cxn modelId="{7BFA2580-A83F-430A-AEF1-D332470273B2}" type="presParOf" srcId="{CAD6CDC5-2A83-4408-ADFD-5915EAA0728D}" destId="{CA7F4371-18D0-48AE-9BDC-7B0EC429EADD}" srcOrd="1" destOrd="0" presId="urn:microsoft.com/office/officeart/2005/8/layout/hProcess7"/>
    <dgm:cxn modelId="{97BC1889-9AB8-45CB-AAC8-1C9A1376D32D}" type="presParOf" srcId="{CAD6CDC5-2A83-4408-ADFD-5915EAA0728D}" destId="{A45E64EB-2A98-4E5C-8872-C6636B671039}" srcOrd="2" destOrd="0" presId="urn:microsoft.com/office/officeart/2005/8/layout/hProcess7"/>
    <dgm:cxn modelId="{5DA9CAEC-F1E9-43A3-B006-994E439320F4}" type="presParOf" srcId="{CAE16989-D7EB-4C89-92C5-4CB5AA58FD81}" destId="{5BB8EB79-0D39-48C1-953A-23E8D9A45C77}" srcOrd="1" destOrd="0" presId="urn:microsoft.com/office/officeart/2005/8/layout/hProcess7"/>
    <dgm:cxn modelId="{CA21F934-6E30-4B0D-B077-F376EA9AAF94}" type="presParOf" srcId="{CAE16989-D7EB-4C89-92C5-4CB5AA58FD81}" destId="{F44468F1-0156-4501-9327-D1256CF5CCCA}" srcOrd="2" destOrd="0" presId="urn:microsoft.com/office/officeart/2005/8/layout/hProcess7"/>
    <dgm:cxn modelId="{94CA152E-C452-452C-B841-BE8A542154A7}" type="presParOf" srcId="{F44468F1-0156-4501-9327-D1256CF5CCCA}" destId="{7E319F4D-0880-4AE9-89E0-BC3AC8415897}" srcOrd="0" destOrd="0" presId="urn:microsoft.com/office/officeart/2005/8/layout/hProcess7"/>
    <dgm:cxn modelId="{FACF5724-BA86-4FAB-8F71-5905375609C5}" type="presParOf" srcId="{F44468F1-0156-4501-9327-D1256CF5CCCA}" destId="{4094E4F8-4E30-4A3A-AD82-BAF2EC74BC48}" srcOrd="1" destOrd="0" presId="urn:microsoft.com/office/officeart/2005/8/layout/hProcess7"/>
    <dgm:cxn modelId="{84F1B869-78D5-4DFA-A14A-F31885690295}" type="presParOf" srcId="{F44468F1-0156-4501-9327-D1256CF5CCCA}" destId="{BFD18B6D-10BE-4F12-AB9B-934B09C8029C}" srcOrd="2" destOrd="0" presId="urn:microsoft.com/office/officeart/2005/8/layout/hProcess7"/>
    <dgm:cxn modelId="{198467CB-8E58-46C4-8879-5E20E87282AA}" type="presParOf" srcId="{CAE16989-D7EB-4C89-92C5-4CB5AA58FD81}" destId="{0ED83470-D23B-4702-AD55-546A41A6ED59}" srcOrd="3" destOrd="0" presId="urn:microsoft.com/office/officeart/2005/8/layout/hProcess7"/>
    <dgm:cxn modelId="{217ECB05-CC1D-4CBD-B4D4-34CBC8624D78}" type="presParOf" srcId="{CAE16989-D7EB-4C89-92C5-4CB5AA58FD81}" destId="{D48EEAAC-56CA-4095-BCD0-FA9860EF3F9F}" srcOrd="4" destOrd="0" presId="urn:microsoft.com/office/officeart/2005/8/layout/hProcess7"/>
    <dgm:cxn modelId="{5647886C-8755-41B8-A477-5CC7AFE901A1}" type="presParOf" srcId="{D48EEAAC-56CA-4095-BCD0-FA9860EF3F9F}" destId="{37F21F03-C721-43D5-B27F-AF94E8B9889B}" srcOrd="0" destOrd="0" presId="urn:microsoft.com/office/officeart/2005/8/layout/hProcess7"/>
    <dgm:cxn modelId="{ECA14469-31FF-45FB-96ED-D8E64595281A}" type="presParOf" srcId="{D48EEAAC-56CA-4095-BCD0-FA9860EF3F9F}" destId="{478F4F70-27DB-4B58-ABED-2DEBA0372A57}" srcOrd="1" destOrd="0" presId="urn:microsoft.com/office/officeart/2005/8/layout/hProcess7"/>
    <dgm:cxn modelId="{D019B150-FE3B-4C5D-93A2-B509A04C51DF}" type="presParOf" srcId="{D48EEAAC-56CA-4095-BCD0-FA9860EF3F9F}" destId="{760D1389-7DCB-49E2-962B-A8CD43A82E46}" srcOrd="2" destOrd="0" presId="urn:microsoft.com/office/officeart/2005/8/layout/hProcess7"/>
    <dgm:cxn modelId="{DC5C0AF3-1ED7-4D69-B1E2-6D4C187F82E9}" type="presParOf" srcId="{CAE16989-D7EB-4C89-92C5-4CB5AA58FD81}" destId="{50C89AA9-3A6D-48B3-9254-6012F305CFED}" srcOrd="5" destOrd="0" presId="urn:microsoft.com/office/officeart/2005/8/layout/hProcess7"/>
    <dgm:cxn modelId="{78E41099-A1CD-4C34-B9DD-D7B59728185E}" type="presParOf" srcId="{CAE16989-D7EB-4C89-92C5-4CB5AA58FD81}" destId="{9EE6FBB4-71F1-43D6-B551-F9E02EB18CC8}" srcOrd="6" destOrd="0" presId="urn:microsoft.com/office/officeart/2005/8/layout/hProcess7"/>
    <dgm:cxn modelId="{3555929C-FBCC-48DB-BE66-8612009DF517}" type="presParOf" srcId="{9EE6FBB4-71F1-43D6-B551-F9E02EB18CC8}" destId="{F4EF7A48-B60C-43A3-B2A6-7A5838AF267E}" srcOrd="0" destOrd="0" presId="urn:microsoft.com/office/officeart/2005/8/layout/hProcess7"/>
    <dgm:cxn modelId="{C20F0ED0-13E7-49C6-848D-A1F6770542CF}" type="presParOf" srcId="{9EE6FBB4-71F1-43D6-B551-F9E02EB18CC8}" destId="{D050CB05-824F-4473-9B18-A50B411AE233}" srcOrd="1" destOrd="0" presId="urn:microsoft.com/office/officeart/2005/8/layout/hProcess7"/>
    <dgm:cxn modelId="{8455C03A-4850-48F2-8C47-877CFD363F86}" type="presParOf" srcId="{9EE6FBB4-71F1-43D6-B551-F9E02EB18CC8}" destId="{138D1427-E126-4DDD-AA35-1B6C20BD3AC9}" srcOrd="2" destOrd="0" presId="urn:microsoft.com/office/officeart/2005/8/layout/hProcess7"/>
    <dgm:cxn modelId="{7B7FF5A1-2EE6-429E-B6F6-41967455FCFF}" type="presParOf" srcId="{CAE16989-D7EB-4C89-92C5-4CB5AA58FD81}" destId="{80DAD2F6-9D24-4567-A799-5F167BC59925}" srcOrd="7" destOrd="0" presId="urn:microsoft.com/office/officeart/2005/8/layout/hProcess7"/>
    <dgm:cxn modelId="{EB521158-A9F5-4FBC-A50F-A7D817D2493B}" type="presParOf" srcId="{CAE16989-D7EB-4C89-92C5-4CB5AA58FD81}" destId="{C56A00D3-8678-476B-A6F2-7FF2A4940ACB}" srcOrd="8" destOrd="0" presId="urn:microsoft.com/office/officeart/2005/8/layout/hProcess7"/>
    <dgm:cxn modelId="{875DD5F5-896C-441D-8681-73FAFBC06467}" type="presParOf" srcId="{C56A00D3-8678-476B-A6F2-7FF2A4940ACB}" destId="{50D9A15C-937A-4206-A2AF-AF5F485BFC97}" srcOrd="0" destOrd="0" presId="urn:microsoft.com/office/officeart/2005/8/layout/hProcess7"/>
    <dgm:cxn modelId="{98F9A79A-3CE2-4BF5-A921-DBBA7F965016}" type="presParOf" srcId="{C56A00D3-8678-476B-A6F2-7FF2A4940ACB}" destId="{E1640940-2E5D-4714-A587-FDD0D5556B8D}" srcOrd="1" destOrd="0" presId="urn:microsoft.com/office/officeart/2005/8/layout/hProcess7"/>
    <dgm:cxn modelId="{7AD5FFDF-C7AA-4630-870B-F8CDBD34CFB8}" type="presParOf" srcId="{C56A00D3-8678-476B-A6F2-7FF2A4940ACB}" destId="{3B2F0523-87C0-4B17-A9D0-8229DB9F89D4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F6E8DA-2A7F-464F-812B-A8A11863047D}" type="doc">
      <dgm:prSet loTypeId="urn:microsoft.com/office/officeart/2011/layout/Tab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9899CAA-6157-4980-8D3D-3999E4E970FF}">
      <dgm:prSet phldrT="[Text]" custT="1"/>
      <dgm:spPr/>
      <dgm:t>
        <a:bodyPr/>
        <a:lstStyle/>
        <a:p>
          <a:r>
            <a:rPr lang="en-US" sz="2000" dirty="0" smtClean="0">
              <a:solidFill>
                <a:schemeClr val="accent1">
                  <a:lumMod val="25000"/>
                </a:schemeClr>
              </a:solidFill>
            </a:rPr>
            <a:t>Individual data</a:t>
          </a:r>
          <a:endParaRPr lang="en-GB" sz="2000" dirty="0">
            <a:solidFill>
              <a:schemeClr val="accent1">
                <a:lumMod val="25000"/>
              </a:schemeClr>
            </a:solidFill>
          </a:endParaRPr>
        </a:p>
      </dgm:t>
    </dgm:pt>
    <dgm:pt modelId="{4B4F5278-DCAB-4E6A-A3FF-2E84409FD298}" type="parTrans" cxnId="{84B077BE-7AD6-4C51-8A30-92B00BBD7068}">
      <dgm:prSet/>
      <dgm:spPr/>
      <dgm:t>
        <a:bodyPr/>
        <a:lstStyle/>
        <a:p>
          <a:endParaRPr lang="en-GB"/>
        </a:p>
      </dgm:t>
    </dgm:pt>
    <dgm:pt modelId="{6D07CF96-348C-41F1-943D-0CDD7C42F508}" type="sibTrans" cxnId="{84B077BE-7AD6-4C51-8A30-92B00BBD7068}">
      <dgm:prSet/>
      <dgm:spPr/>
      <dgm:t>
        <a:bodyPr/>
        <a:lstStyle/>
        <a:p>
          <a:endParaRPr lang="en-GB"/>
        </a:p>
      </dgm:t>
    </dgm:pt>
    <dgm:pt modelId="{E63DB765-4F6E-4D7C-A400-3F6083FAD411}">
      <dgm:prSet phldrT="[Text]" custT="1"/>
      <dgm:spPr/>
      <dgm:t>
        <a:bodyPr/>
        <a:lstStyle/>
        <a:p>
          <a:r>
            <a:rPr lang="en-US" sz="1800" b="1" dirty="0" smtClean="0"/>
            <a:t>Household surveys (e.g. LFS, HIES)</a:t>
          </a:r>
          <a:endParaRPr lang="en-GB" sz="1800" b="1" dirty="0"/>
        </a:p>
      </dgm:t>
    </dgm:pt>
    <dgm:pt modelId="{B58381CA-0B0F-44F2-B65A-5FAD99F6A311}" type="parTrans" cxnId="{CF404E5C-1E43-433A-9B4B-DEA60DC0B6A8}">
      <dgm:prSet/>
      <dgm:spPr/>
      <dgm:t>
        <a:bodyPr/>
        <a:lstStyle/>
        <a:p>
          <a:endParaRPr lang="en-GB"/>
        </a:p>
      </dgm:t>
    </dgm:pt>
    <dgm:pt modelId="{A98D726D-5BFA-4F50-ABDB-4E986304084D}" type="sibTrans" cxnId="{CF404E5C-1E43-433A-9B4B-DEA60DC0B6A8}">
      <dgm:prSet/>
      <dgm:spPr/>
      <dgm:t>
        <a:bodyPr/>
        <a:lstStyle/>
        <a:p>
          <a:endParaRPr lang="en-GB"/>
        </a:p>
      </dgm:t>
    </dgm:pt>
    <dgm:pt modelId="{5741D3C9-EADA-42DC-B52C-E5820F042BE3}">
      <dgm:prSet phldrT="[Text]" custT="1"/>
      <dgm:spPr/>
      <dgm:t>
        <a:bodyPr/>
        <a:lstStyle/>
        <a:p>
          <a:r>
            <a:rPr lang="en-US" sz="1400" dirty="0" smtClean="0"/>
            <a:t>Employment outcomes (by gender, age, sectors, occupations, etc.)</a:t>
          </a:r>
          <a:endParaRPr lang="en-GB" sz="1400" dirty="0"/>
        </a:p>
      </dgm:t>
    </dgm:pt>
    <dgm:pt modelId="{5179E2A9-4734-4420-B354-D8153865DA5E}" type="parTrans" cxnId="{7FD34B5F-7EAB-478B-953B-83A95FF94C28}">
      <dgm:prSet/>
      <dgm:spPr/>
      <dgm:t>
        <a:bodyPr/>
        <a:lstStyle/>
        <a:p>
          <a:endParaRPr lang="en-GB"/>
        </a:p>
      </dgm:t>
    </dgm:pt>
    <dgm:pt modelId="{FFDE8FC7-8B25-4B5C-B72E-BF99E4750134}" type="sibTrans" cxnId="{7FD34B5F-7EAB-478B-953B-83A95FF94C28}">
      <dgm:prSet/>
      <dgm:spPr/>
      <dgm:t>
        <a:bodyPr/>
        <a:lstStyle/>
        <a:p>
          <a:endParaRPr lang="en-GB"/>
        </a:p>
      </dgm:t>
    </dgm:pt>
    <dgm:pt modelId="{9F3A6D5B-6B5E-4894-A943-A1A8E7D3B2F8}">
      <dgm:prSet phldrT="[Text]" custT="1"/>
      <dgm:spPr/>
      <dgm:t>
        <a:bodyPr/>
        <a:lstStyle/>
        <a:p>
          <a:r>
            <a:rPr lang="en-US" sz="2000" dirty="0" smtClean="0">
              <a:solidFill>
                <a:schemeClr val="accent1">
                  <a:lumMod val="25000"/>
                </a:schemeClr>
              </a:solidFill>
            </a:rPr>
            <a:t>Enterprise data</a:t>
          </a:r>
          <a:endParaRPr lang="en-GB" sz="2000" dirty="0">
            <a:solidFill>
              <a:schemeClr val="accent1">
                <a:lumMod val="25000"/>
              </a:schemeClr>
            </a:solidFill>
          </a:endParaRPr>
        </a:p>
      </dgm:t>
    </dgm:pt>
    <dgm:pt modelId="{072C3DF7-D2F4-49E8-9784-171C698D8188}" type="parTrans" cxnId="{B5B6A8AE-315B-4294-AE71-83C69F7AA415}">
      <dgm:prSet/>
      <dgm:spPr/>
      <dgm:t>
        <a:bodyPr/>
        <a:lstStyle/>
        <a:p>
          <a:endParaRPr lang="en-GB"/>
        </a:p>
      </dgm:t>
    </dgm:pt>
    <dgm:pt modelId="{D1093BCC-BB5F-4A00-B290-5902043C19BF}" type="sibTrans" cxnId="{B5B6A8AE-315B-4294-AE71-83C69F7AA415}">
      <dgm:prSet/>
      <dgm:spPr/>
      <dgm:t>
        <a:bodyPr/>
        <a:lstStyle/>
        <a:p>
          <a:endParaRPr lang="en-GB"/>
        </a:p>
      </dgm:t>
    </dgm:pt>
    <dgm:pt modelId="{A2D3810B-3A80-425A-95F6-86C9E3E76F9D}">
      <dgm:prSet phldrT="[Text]" custT="1"/>
      <dgm:spPr/>
      <dgm:t>
        <a:bodyPr/>
        <a:lstStyle/>
        <a:p>
          <a:r>
            <a:rPr lang="en-US" sz="1800" b="1" dirty="0" smtClean="0"/>
            <a:t>Establishment surveys</a:t>
          </a:r>
          <a:endParaRPr lang="en-GB" sz="1800" b="1" dirty="0"/>
        </a:p>
      </dgm:t>
    </dgm:pt>
    <dgm:pt modelId="{2AA0660B-59BD-4427-8A02-0BFB856FFC21}" type="parTrans" cxnId="{672AF1D1-F0D0-42F7-A61C-29AAE3BE6959}">
      <dgm:prSet/>
      <dgm:spPr/>
      <dgm:t>
        <a:bodyPr/>
        <a:lstStyle/>
        <a:p>
          <a:endParaRPr lang="en-GB"/>
        </a:p>
      </dgm:t>
    </dgm:pt>
    <dgm:pt modelId="{6B3D84F7-A501-4312-8A64-ADB0BEFFDC8C}" type="sibTrans" cxnId="{672AF1D1-F0D0-42F7-A61C-29AAE3BE6959}">
      <dgm:prSet/>
      <dgm:spPr/>
      <dgm:t>
        <a:bodyPr/>
        <a:lstStyle/>
        <a:p>
          <a:endParaRPr lang="en-GB"/>
        </a:p>
      </dgm:t>
    </dgm:pt>
    <dgm:pt modelId="{8E4724CA-7A96-4C55-AC88-E4847F4C2F15}">
      <dgm:prSet phldrT="[Text]" custT="1"/>
      <dgm:spPr/>
      <dgm:t>
        <a:bodyPr/>
        <a:lstStyle/>
        <a:p>
          <a:r>
            <a:rPr lang="en-US" sz="1400" dirty="0" err="1" smtClean="0"/>
            <a:t>Labour</a:t>
          </a:r>
          <a:r>
            <a:rPr lang="en-US" sz="1400" dirty="0" smtClean="0"/>
            <a:t> cost, average wage bills</a:t>
          </a:r>
          <a:endParaRPr lang="en-GB" sz="1400" dirty="0"/>
        </a:p>
      </dgm:t>
    </dgm:pt>
    <dgm:pt modelId="{4A015594-2B68-4BDB-BB53-976CD1565538}" type="parTrans" cxnId="{3348BCC7-C697-4C65-AA05-55500882603C}">
      <dgm:prSet/>
      <dgm:spPr/>
      <dgm:t>
        <a:bodyPr/>
        <a:lstStyle/>
        <a:p>
          <a:endParaRPr lang="en-GB"/>
        </a:p>
      </dgm:t>
    </dgm:pt>
    <dgm:pt modelId="{6892215F-4F71-460E-BF76-59DF50920184}" type="sibTrans" cxnId="{3348BCC7-C697-4C65-AA05-55500882603C}">
      <dgm:prSet/>
      <dgm:spPr/>
      <dgm:t>
        <a:bodyPr/>
        <a:lstStyle/>
        <a:p>
          <a:endParaRPr lang="en-GB"/>
        </a:p>
      </dgm:t>
    </dgm:pt>
    <dgm:pt modelId="{6700753C-DEBD-477A-96E5-60699E48D1B4}">
      <dgm:prSet phldrT="[Text]" custT="1"/>
      <dgm:spPr/>
      <dgm:t>
        <a:bodyPr/>
        <a:lstStyle/>
        <a:p>
          <a:r>
            <a:rPr lang="en-US" sz="2000" dirty="0" smtClean="0">
              <a:solidFill>
                <a:schemeClr val="accent1">
                  <a:lumMod val="25000"/>
                </a:schemeClr>
              </a:solidFill>
            </a:rPr>
            <a:t>Administrative data</a:t>
          </a:r>
          <a:endParaRPr lang="en-GB" sz="2000" dirty="0">
            <a:solidFill>
              <a:schemeClr val="accent1">
                <a:lumMod val="25000"/>
              </a:schemeClr>
            </a:solidFill>
          </a:endParaRPr>
        </a:p>
      </dgm:t>
    </dgm:pt>
    <dgm:pt modelId="{B35D3077-DE55-402B-B3D1-557D65355EC0}" type="parTrans" cxnId="{66FCBE93-7950-43DC-A80F-2CE57244A368}">
      <dgm:prSet/>
      <dgm:spPr/>
      <dgm:t>
        <a:bodyPr/>
        <a:lstStyle/>
        <a:p>
          <a:endParaRPr lang="en-GB"/>
        </a:p>
      </dgm:t>
    </dgm:pt>
    <dgm:pt modelId="{90DB9AD3-D5A2-4991-BE57-3B84AAB61EBE}" type="sibTrans" cxnId="{66FCBE93-7950-43DC-A80F-2CE57244A368}">
      <dgm:prSet/>
      <dgm:spPr/>
      <dgm:t>
        <a:bodyPr/>
        <a:lstStyle/>
        <a:p>
          <a:endParaRPr lang="en-GB"/>
        </a:p>
      </dgm:t>
    </dgm:pt>
    <dgm:pt modelId="{E281F2F8-5D59-4BFC-BAC1-635C0E38ED8C}">
      <dgm:prSet phldrT="[Text]" custT="1"/>
      <dgm:spPr/>
      <dgm:t>
        <a:bodyPr/>
        <a:lstStyle/>
        <a:p>
          <a:r>
            <a:rPr lang="en-US" sz="1800" b="1" dirty="0" smtClean="0"/>
            <a:t>Registration &amp; administrative information</a:t>
          </a:r>
          <a:endParaRPr lang="en-GB" sz="1800" b="1" dirty="0"/>
        </a:p>
      </dgm:t>
    </dgm:pt>
    <dgm:pt modelId="{924A9B6D-EAAB-4236-8E4E-07492FFCF98C}" type="parTrans" cxnId="{74244C77-6F81-4767-9802-509D7F28FDA4}">
      <dgm:prSet/>
      <dgm:spPr/>
      <dgm:t>
        <a:bodyPr/>
        <a:lstStyle/>
        <a:p>
          <a:endParaRPr lang="en-GB"/>
        </a:p>
      </dgm:t>
    </dgm:pt>
    <dgm:pt modelId="{D3D05E80-D5AA-4A1E-BEC3-B537DDE8A837}" type="sibTrans" cxnId="{74244C77-6F81-4767-9802-509D7F28FDA4}">
      <dgm:prSet/>
      <dgm:spPr/>
      <dgm:t>
        <a:bodyPr/>
        <a:lstStyle/>
        <a:p>
          <a:endParaRPr lang="en-GB"/>
        </a:p>
      </dgm:t>
    </dgm:pt>
    <dgm:pt modelId="{0156704B-B175-467B-BA00-18A00C7FC48D}">
      <dgm:prSet phldrT="[Text]" custT="1"/>
      <dgm:spPr/>
      <dgm:t>
        <a:bodyPr/>
        <a:lstStyle/>
        <a:p>
          <a:r>
            <a:rPr lang="en-US" sz="1400" dirty="0" smtClean="0"/>
            <a:t>Number of job seekers (by profiles of job seekers)</a:t>
          </a:r>
          <a:endParaRPr lang="en-GB" sz="1400" dirty="0"/>
        </a:p>
      </dgm:t>
    </dgm:pt>
    <dgm:pt modelId="{9465ED64-ED8C-4765-BD82-DFD633141DA5}" type="parTrans" cxnId="{20D7F902-4655-4C03-8ECF-13BAF2FDB553}">
      <dgm:prSet/>
      <dgm:spPr/>
      <dgm:t>
        <a:bodyPr/>
        <a:lstStyle/>
        <a:p>
          <a:endParaRPr lang="en-GB"/>
        </a:p>
      </dgm:t>
    </dgm:pt>
    <dgm:pt modelId="{CAEB3DAA-3E60-4FB3-ADA2-62ACB693653D}" type="sibTrans" cxnId="{20D7F902-4655-4C03-8ECF-13BAF2FDB553}">
      <dgm:prSet/>
      <dgm:spPr/>
      <dgm:t>
        <a:bodyPr/>
        <a:lstStyle/>
        <a:p>
          <a:endParaRPr lang="en-GB"/>
        </a:p>
      </dgm:t>
    </dgm:pt>
    <dgm:pt modelId="{155C6F46-90AB-4992-84A7-7B45CE10DF9D}">
      <dgm:prSet phldrT="[Text]" custT="1"/>
      <dgm:spPr/>
      <dgm:t>
        <a:bodyPr/>
        <a:lstStyle/>
        <a:p>
          <a:r>
            <a:rPr lang="en-US" sz="1400" dirty="0" smtClean="0"/>
            <a:t>Monthly earnings</a:t>
          </a:r>
          <a:endParaRPr lang="en-GB" sz="1400" dirty="0"/>
        </a:p>
      </dgm:t>
    </dgm:pt>
    <dgm:pt modelId="{82B359AB-1D20-4B18-98F8-5DCFBD78FA10}" type="parTrans" cxnId="{13721B2B-3553-45F3-9ECC-262E4E889B7B}">
      <dgm:prSet/>
      <dgm:spPr/>
      <dgm:t>
        <a:bodyPr/>
        <a:lstStyle/>
        <a:p>
          <a:endParaRPr lang="en-GB"/>
        </a:p>
      </dgm:t>
    </dgm:pt>
    <dgm:pt modelId="{255DB3B3-C143-4113-8C35-5FBB7A38E32C}" type="sibTrans" cxnId="{13721B2B-3553-45F3-9ECC-262E4E889B7B}">
      <dgm:prSet/>
      <dgm:spPr/>
      <dgm:t>
        <a:bodyPr/>
        <a:lstStyle/>
        <a:p>
          <a:endParaRPr lang="en-GB"/>
        </a:p>
      </dgm:t>
    </dgm:pt>
    <dgm:pt modelId="{0CE7E0E0-8A4D-4AF1-B528-D63474055CB3}">
      <dgm:prSet phldrT="[Text]" custT="1"/>
      <dgm:spPr/>
      <dgm:t>
        <a:bodyPr/>
        <a:lstStyle/>
        <a:p>
          <a:r>
            <a:rPr lang="en-US" sz="1400" dirty="0" smtClean="0"/>
            <a:t>Hours of work</a:t>
          </a:r>
          <a:endParaRPr lang="en-GB" sz="1400" dirty="0"/>
        </a:p>
      </dgm:t>
    </dgm:pt>
    <dgm:pt modelId="{93C09C69-E7F1-4EFF-8AA0-C2073E7AA588}" type="parTrans" cxnId="{EA96713A-8D11-4415-A9ED-2DCE169133D5}">
      <dgm:prSet/>
      <dgm:spPr/>
      <dgm:t>
        <a:bodyPr/>
        <a:lstStyle/>
        <a:p>
          <a:endParaRPr lang="en-GB"/>
        </a:p>
      </dgm:t>
    </dgm:pt>
    <dgm:pt modelId="{1045B2FF-6B11-4A10-B3CC-CDB28950AE8C}" type="sibTrans" cxnId="{EA96713A-8D11-4415-A9ED-2DCE169133D5}">
      <dgm:prSet/>
      <dgm:spPr/>
      <dgm:t>
        <a:bodyPr/>
        <a:lstStyle/>
        <a:p>
          <a:endParaRPr lang="en-GB"/>
        </a:p>
      </dgm:t>
    </dgm:pt>
    <dgm:pt modelId="{34D2B6BE-E34F-4027-AAF2-4EEBFBF393B8}">
      <dgm:prSet phldrT="[Text]" custT="1"/>
      <dgm:spPr/>
      <dgm:t>
        <a:bodyPr/>
        <a:lstStyle/>
        <a:p>
          <a:r>
            <a:rPr lang="en-US" sz="1400" dirty="0" smtClean="0"/>
            <a:t>Productivity</a:t>
          </a:r>
          <a:endParaRPr lang="en-GB" sz="1400" dirty="0"/>
        </a:p>
      </dgm:t>
    </dgm:pt>
    <dgm:pt modelId="{DEB2F92F-0832-4F2F-8FF8-0589DC09DDEA}" type="parTrans" cxnId="{C9BED75E-33AF-4448-8BCC-3EF27B9B2879}">
      <dgm:prSet/>
      <dgm:spPr/>
      <dgm:t>
        <a:bodyPr/>
        <a:lstStyle/>
        <a:p>
          <a:endParaRPr lang="en-GB"/>
        </a:p>
      </dgm:t>
    </dgm:pt>
    <dgm:pt modelId="{F2E0F797-060B-4D97-8B09-C37F5BE75610}" type="sibTrans" cxnId="{C9BED75E-33AF-4448-8BCC-3EF27B9B2879}">
      <dgm:prSet/>
      <dgm:spPr/>
      <dgm:t>
        <a:bodyPr/>
        <a:lstStyle/>
        <a:p>
          <a:endParaRPr lang="en-GB"/>
        </a:p>
      </dgm:t>
    </dgm:pt>
    <dgm:pt modelId="{25C893CE-7027-40AB-9407-553195A72FE2}">
      <dgm:prSet phldrT="[Text]" custT="1"/>
      <dgm:spPr/>
      <dgm:t>
        <a:bodyPr/>
        <a:lstStyle/>
        <a:p>
          <a:r>
            <a:rPr lang="en-US" sz="1400" dirty="0" err="1" smtClean="0"/>
            <a:t>Sectoral</a:t>
          </a:r>
          <a:r>
            <a:rPr lang="en-US" sz="1400" dirty="0" smtClean="0"/>
            <a:t> composition</a:t>
          </a:r>
          <a:endParaRPr lang="en-GB" sz="1400" dirty="0"/>
        </a:p>
      </dgm:t>
    </dgm:pt>
    <dgm:pt modelId="{D720B235-65C5-41D0-9BCC-3A3A66E98CFA}" type="parTrans" cxnId="{B1DDAAA0-BA28-437A-8CE7-456F05B892AF}">
      <dgm:prSet/>
      <dgm:spPr/>
      <dgm:t>
        <a:bodyPr/>
        <a:lstStyle/>
        <a:p>
          <a:endParaRPr lang="en-GB"/>
        </a:p>
      </dgm:t>
    </dgm:pt>
    <dgm:pt modelId="{E5A5A6C6-D6F4-46DE-A3C0-216412087150}" type="sibTrans" cxnId="{B1DDAAA0-BA28-437A-8CE7-456F05B892AF}">
      <dgm:prSet/>
      <dgm:spPr/>
      <dgm:t>
        <a:bodyPr/>
        <a:lstStyle/>
        <a:p>
          <a:endParaRPr lang="en-GB"/>
        </a:p>
      </dgm:t>
    </dgm:pt>
    <dgm:pt modelId="{B08BCF82-0683-4EA8-A0A1-2C4549D45D36}">
      <dgm:prSet phldrT="[Text]" custT="1"/>
      <dgm:spPr/>
      <dgm:t>
        <a:bodyPr/>
        <a:lstStyle/>
        <a:p>
          <a:r>
            <a:rPr lang="en-US" sz="1400" dirty="0" smtClean="0"/>
            <a:t>Number of employees (regular, others)</a:t>
          </a:r>
          <a:endParaRPr lang="en-GB" sz="1400" dirty="0"/>
        </a:p>
      </dgm:t>
    </dgm:pt>
    <dgm:pt modelId="{79C5CF45-9D53-474E-A154-04549BFAF93B}" type="parTrans" cxnId="{09CDC0E5-EA42-45AC-A649-510F4B75D9D0}">
      <dgm:prSet/>
      <dgm:spPr/>
      <dgm:t>
        <a:bodyPr/>
        <a:lstStyle/>
        <a:p>
          <a:endParaRPr lang="en-GB"/>
        </a:p>
      </dgm:t>
    </dgm:pt>
    <dgm:pt modelId="{A10F98EA-6AD7-49C8-A529-0711C9FBFDA3}" type="sibTrans" cxnId="{09CDC0E5-EA42-45AC-A649-510F4B75D9D0}">
      <dgm:prSet/>
      <dgm:spPr/>
      <dgm:t>
        <a:bodyPr/>
        <a:lstStyle/>
        <a:p>
          <a:endParaRPr lang="en-GB"/>
        </a:p>
      </dgm:t>
    </dgm:pt>
    <dgm:pt modelId="{49CB8AED-3270-4BA0-9804-11D0440623C8}">
      <dgm:prSet phldrT="[Text]" custT="1"/>
      <dgm:spPr/>
      <dgm:t>
        <a:bodyPr/>
        <a:lstStyle/>
        <a:p>
          <a:r>
            <a:rPr lang="en-US" sz="1400" dirty="0" smtClean="0"/>
            <a:t>Number of vacancies (by types of enterprises)</a:t>
          </a:r>
          <a:endParaRPr lang="en-GB" sz="1400" dirty="0"/>
        </a:p>
      </dgm:t>
    </dgm:pt>
    <dgm:pt modelId="{A06D9F25-B81B-4789-A93F-F17B1B9558E4}" type="parTrans" cxnId="{C0C3595A-1158-45E7-893F-A8023207B840}">
      <dgm:prSet/>
      <dgm:spPr/>
      <dgm:t>
        <a:bodyPr/>
        <a:lstStyle/>
        <a:p>
          <a:endParaRPr lang="en-GB"/>
        </a:p>
      </dgm:t>
    </dgm:pt>
    <dgm:pt modelId="{E85D66E9-0354-4038-BEC5-84A1BB5FD098}" type="sibTrans" cxnId="{C0C3595A-1158-45E7-893F-A8023207B840}">
      <dgm:prSet/>
      <dgm:spPr/>
      <dgm:t>
        <a:bodyPr/>
        <a:lstStyle/>
        <a:p>
          <a:endParaRPr lang="en-GB"/>
        </a:p>
      </dgm:t>
    </dgm:pt>
    <dgm:pt modelId="{75A17309-5AD9-4CF1-A858-19F548CDEA16}">
      <dgm:prSet phldrT="[Text]" custT="1"/>
      <dgm:spPr/>
      <dgm:t>
        <a:bodyPr/>
        <a:lstStyle/>
        <a:p>
          <a:r>
            <a:rPr lang="en-US" sz="1400" dirty="0" smtClean="0"/>
            <a:t>Number of social security beneficiaries</a:t>
          </a:r>
          <a:endParaRPr lang="en-GB" sz="1400" dirty="0"/>
        </a:p>
      </dgm:t>
    </dgm:pt>
    <dgm:pt modelId="{6082ABD5-BC17-4884-A3D7-B0A6AA1BC4C0}" type="parTrans" cxnId="{1A6B3FB8-5D7D-4424-A7ED-B51D943B9DC3}">
      <dgm:prSet/>
      <dgm:spPr/>
      <dgm:t>
        <a:bodyPr/>
        <a:lstStyle/>
        <a:p>
          <a:endParaRPr lang="en-GB"/>
        </a:p>
      </dgm:t>
    </dgm:pt>
    <dgm:pt modelId="{45FCD228-D8B7-44A1-8A76-8A8404DF7584}" type="sibTrans" cxnId="{1A6B3FB8-5D7D-4424-A7ED-B51D943B9DC3}">
      <dgm:prSet/>
      <dgm:spPr/>
      <dgm:t>
        <a:bodyPr/>
        <a:lstStyle/>
        <a:p>
          <a:endParaRPr lang="en-GB"/>
        </a:p>
      </dgm:t>
    </dgm:pt>
    <dgm:pt modelId="{3DFC6122-4ADD-45D9-9DD0-A43E6401E713}">
      <dgm:prSet phldrT="[Text]" custT="1"/>
      <dgm:spPr/>
      <dgm:t>
        <a:bodyPr/>
        <a:lstStyle/>
        <a:p>
          <a:r>
            <a:rPr lang="en-US" sz="1400" dirty="0" err="1" smtClean="0"/>
            <a:t>Labour</a:t>
          </a:r>
          <a:r>
            <a:rPr lang="en-US" sz="1400" dirty="0" smtClean="0"/>
            <a:t> market history (employers + job seekers)</a:t>
          </a:r>
          <a:endParaRPr lang="en-GB" sz="1400" dirty="0"/>
        </a:p>
      </dgm:t>
    </dgm:pt>
    <dgm:pt modelId="{129A9F1E-7EE8-46BA-A477-471913D7A790}" type="parTrans" cxnId="{5B5BACA4-57CB-4384-AB37-AE1016DBD201}">
      <dgm:prSet/>
      <dgm:spPr/>
      <dgm:t>
        <a:bodyPr/>
        <a:lstStyle/>
        <a:p>
          <a:endParaRPr lang="en-GB"/>
        </a:p>
      </dgm:t>
    </dgm:pt>
    <dgm:pt modelId="{F2CC7C7E-7BD8-4F8E-BA9B-E43A8DC5F7EE}" type="sibTrans" cxnId="{5B5BACA4-57CB-4384-AB37-AE1016DBD201}">
      <dgm:prSet/>
      <dgm:spPr/>
      <dgm:t>
        <a:bodyPr/>
        <a:lstStyle/>
        <a:p>
          <a:endParaRPr lang="en-GB"/>
        </a:p>
      </dgm:t>
    </dgm:pt>
    <dgm:pt modelId="{D82ECB0B-20B6-46C5-9224-0DFA06BFBC62}">
      <dgm:prSet phldrT="[Text]" custT="1"/>
      <dgm:spPr/>
      <dgm:t>
        <a:bodyPr/>
        <a:lstStyle/>
        <a:p>
          <a:r>
            <a:rPr lang="en-US" sz="1400" dirty="0" smtClean="0"/>
            <a:t>Skills need surveys</a:t>
          </a:r>
          <a:endParaRPr lang="en-GB" sz="1400" dirty="0"/>
        </a:p>
      </dgm:t>
    </dgm:pt>
    <dgm:pt modelId="{471154C5-F84B-485D-92C9-923B065E1E78}" type="parTrans" cxnId="{A63B65C8-3BC9-4026-94E0-1EDF834A47DD}">
      <dgm:prSet/>
      <dgm:spPr/>
      <dgm:t>
        <a:bodyPr/>
        <a:lstStyle/>
        <a:p>
          <a:endParaRPr lang="en-GB"/>
        </a:p>
      </dgm:t>
    </dgm:pt>
    <dgm:pt modelId="{B72435CA-53E9-4F1B-B52B-FB9F59CF7F38}" type="sibTrans" cxnId="{A63B65C8-3BC9-4026-94E0-1EDF834A47DD}">
      <dgm:prSet/>
      <dgm:spPr/>
      <dgm:t>
        <a:bodyPr/>
        <a:lstStyle/>
        <a:p>
          <a:endParaRPr lang="en-GB"/>
        </a:p>
      </dgm:t>
    </dgm:pt>
    <dgm:pt modelId="{E2B2E633-C5D7-4378-80E3-ABD5AFA6BA6C}" type="pres">
      <dgm:prSet presAssocID="{B2F6E8DA-2A7F-464F-812B-A8A11863047D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28B86F19-8168-4680-8B9B-73397510E405}" type="pres">
      <dgm:prSet presAssocID="{39899CAA-6157-4980-8D3D-3999E4E970FF}" presName="composite" presStyleCnt="0"/>
      <dgm:spPr/>
    </dgm:pt>
    <dgm:pt modelId="{E8BDA2EC-DC00-4F0C-B712-0BEA0E333C91}" type="pres">
      <dgm:prSet presAssocID="{39899CAA-6157-4980-8D3D-3999E4E970FF}" presName="FirstChild" presStyleLbl="revTx" presStyleIdx="0" presStyleCnt="6" custScaleX="8599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3F718E4-6226-41AE-941B-655CD0F33C00}" type="pres">
      <dgm:prSet presAssocID="{39899CAA-6157-4980-8D3D-3999E4E970FF}" presName="Parent" presStyleLbl="alignNode1" presStyleIdx="0" presStyleCnt="3" custScaleX="138833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758D1E6-436D-481F-8271-9CE7BE435204}" type="pres">
      <dgm:prSet presAssocID="{39899CAA-6157-4980-8D3D-3999E4E970FF}" presName="Accent" presStyleLbl="parChTrans1D1" presStyleIdx="0" presStyleCnt="3"/>
      <dgm:spPr/>
    </dgm:pt>
    <dgm:pt modelId="{388B3276-2CC0-459B-9EFE-3DBDB8A7DE96}" type="pres">
      <dgm:prSet presAssocID="{39899CAA-6157-4980-8D3D-3999E4E970FF}" presName="Child" presStyleLbl="revTx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39C66F0-E837-43C8-9309-B0C8A7D0A381}" type="pres">
      <dgm:prSet presAssocID="{6D07CF96-348C-41F1-943D-0CDD7C42F508}" presName="sibTrans" presStyleCnt="0"/>
      <dgm:spPr/>
    </dgm:pt>
    <dgm:pt modelId="{1FCDB55D-162C-4D92-B7DC-D6A40C2E57F5}" type="pres">
      <dgm:prSet presAssocID="{9F3A6D5B-6B5E-4894-A943-A1A8E7D3B2F8}" presName="composite" presStyleCnt="0"/>
      <dgm:spPr/>
    </dgm:pt>
    <dgm:pt modelId="{707E12AD-2B90-42D2-AE8D-EEA23227070B}" type="pres">
      <dgm:prSet presAssocID="{9F3A6D5B-6B5E-4894-A943-A1A8E7D3B2F8}" presName="FirstChild" presStyleLbl="revTx" presStyleIdx="2" presStyleCnt="6" custScaleX="8599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71BA6EE-11C5-4D4B-ACFD-B59FB92984C0}" type="pres">
      <dgm:prSet presAssocID="{9F3A6D5B-6B5E-4894-A943-A1A8E7D3B2F8}" presName="Parent" presStyleLbl="alignNode1" presStyleIdx="1" presStyleCnt="3" custScaleX="138833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46FC311-5B62-4294-AF51-D8BF7043E4A7}" type="pres">
      <dgm:prSet presAssocID="{9F3A6D5B-6B5E-4894-A943-A1A8E7D3B2F8}" presName="Accent" presStyleLbl="parChTrans1D1" presStyleIdx="1" presStyleCnt="3"/>
      <dgm:spPr/>
    </dgm:pt>
    <dgm:pt modelId="{C9DD80D7-A747-425D-8E00-06577E341A9B}" type="pres">
      <dgm:prSet presAssocID="{9F3A6D5B-6B5E-4894-A943-A1A8E7D3B2F8}" presName="Child" presStyleLbl="revTx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D45765A-CD7E-49D0-9492-A4024BF1AD3D}" type="pres">
      <dgm:prSet presAssocID="{D1093BCC-BB5F-4A00-B290-5902043C19BF}" presName="sibTrans" presStyleCnt="0"/>
      <dgm:spPr/>
    </dgm:pt>
    <dgm:pt modelId="{F37E17A1-791B-4C13-BA21-517B0D024DC2}" type="pres">
      <dgm:prSet presAssocID="{6700753C-DEBD-477A-96E5-60699E48D1B4}" presName="composite" presStyleCnt="0"/>
      <dgm:spPr/>
    </dgm:pt>
    <dgm:pt modelId="{755F5CDC-9640-415E-B9F9-9B917CC450C2}" type="pres">
      <dgm:prSet presAssocID="{6700753C-DEBD-477A-96E5-60699E48D1B4}" presName="FirstChild" presStyleLbl="revTx" presStyleIdx="4" presStyleCnt="6" custScaleX="8599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0D97DF3-BE28-4A3F-9345-245608E8CC31}" type="pres">
      <dgm:prSet presAssocID="{6700753C-DEBD-477A-96E5-60699E48D1B4}" presName="Parent" presStyleLbl="alignNode1" presStyleIdx="2" presStyleCnt="3" custScaleX="138833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0344E2E-A903-4E98-B94B-92E0DD591A83}" type="pres">
      <dgm:prSet presAssocID="{6700753C-DEBD-477A-96E5-60699E48D1B4}" presName="Accent" presStyleLbl="parChTrans1D1" presStyleIdx="2" presStyleCnt="3"/>
      <dgm:spPr/>
    </dgm:pt>
    <dgm:pt modelId="{F106CD00-55B6-4BE7-9106-D3701E2F2417}" type="pres">
      <dgm:prSet presAssocID="{6700753C-DEBD-477A-96E5-60699E48D1B4}" presName="Child" presStyleLbl="revTx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7C30A038-E7BC-4DFB-A8DA-14E652BC90B7}" type="presOf" srcId="{0156704B-B175-467B-BA00-18A00C7FC48D}" destId="{F106CD00-55B6-4BE7-9106-D3701E2F2417}" srcOrd="0" destOrd="0" presId="urn:microsoft.com/office/officeart/2011/layout/TabList"/>
    <dgm:cxn modelId="{84B077BE-7AD6-4C51-8A30-92B00BBD7068}" srcId="{B2F6E8DA-2A7F-464F-812B-A8A11863047D}" destId="{39899CAA-6157-4980-8D3D-3999E4E970FF}" srcOrd="0" destOrd="0" parTransId="{4B4F5278-DCAB-4E6A-A3FF-2E84409FD298}" sibTransId="{6D07CF96-348C-41F1-943D-0CDD7C42F508}"/>
    <dgm:cxn modelId="{620C51AD-69BE-4E2B-AACC-43408D400259}" type="presOf" srcId="{0CE7E0E0-8A4D-4AF1-B528-D63474055CB3}" destId="{388B3276-2CC0-459B-9EFE-3DBDB8A7DE96}" srcOrd="0" destOrd="2" presId="urn:microsoft.com/office/officeart/2011/layout/TabList"/>
    <dgm:cxn modelId="{20D7F902-4655-4C03-8ECF-13BAF2FDB553}" srcId="{6700753C-DEBD-477A-96E5-60699E48D1B4}" destId="{0156704B-B175-467B-BA00-18A00C7FC48D}" srcOrd="1" destOrd="0" parTransId="{9465ED64-ED8C-4765-BD82-DFD633141DA5}" sibTransId="{CAEB3DAA-3E60-4FB3-ADA2-62ACB693653D}"/>
    <dgm:cxn modelId="{5A600E8F-22F3-4517-A333-C82EF237AC59}" type="presOf" srcId="{B08BCF82-0683-4EA8-A0A1-2C4549D45D36}" destId="{C9DD80D7-A747-425D-8E00-06577E341A9B}" srcOrd="0" destOrd="0" presId="urn:microsoft.com/office/officeart/2011/layout/TabList"/>
    <dgm:cxn modelId="{508BDBE5-F22E-4DA7-9358-5CB30700E9DF}" type="presOf" srcId="{75A17309-5AD9-4CF1-A858-19F548CDEA16}" destId="{F106CD00-55B6-4BE7-9106-D3701E2F2417}" srcOrd="0" destOrd="2" presId="urn:microsoft.com/office/officeart/2011/layout/TabList"/>
    <dgm:cxn modelId="{A63B65C8-3BC9-4026-94E0-1EDF834A47DD}" srcId="{9F3A6D5B-6B5E-4894-A943-A1A8E7D3B2F8}" destId="{D82ECB0B-20B6-46C5-9224-0DFA06BFBC62}" srcOrd="5" destOrd="0" parTransId="{471154C5-F84B-485D-92C9-923B065E1E78}" sibTransId="{B72435CA-53E9-4F1B-B52B-FB9F59CF7F38}"/>
    <dgm:cxn modelId="{66FCBE93-7950-43DC-A80F-2CE57244A368}" srcId="{B2F6E8DA-2A7F-464F-812B-A8A11863047D}" destId="{6700753C-DEBD-477A-96E5-60699E48D1B4}" srcOrd="2" destOrd="0" parTransId="{B35D3077-DE55-402B-B3D1-557D65355EC0}" sibTransId="{90DB9AD3-D5A2-4991-BE57-3B84AAB61EBE}"/>
    <dgm:cxn modelId="{70D13150-445B-495C-B3DD-AF4825FE051C}" type="presOf" srcId="{49CB8AED-3270-4BA0-9804-11D0440623C8}" destId="{F106CD00-55B6-4BE7-9106-D3701E2F2417}" srcOrd="0" destOrd="1" presId="urn:microsoft.com/office/officeart/2011/layout/TabList"/>
    <dgm:cxn modelId="{B1DDAAA0-BA28-437A-8CE7-456F05B892AF}" srcId="{9F3A6D5B-6B5E-4894-A943-A1A8E7D3B2F8}" destId="{25C893CE-7027-40AB-9407-553195A72FE2}" srcOrd="4" destOrd="0" parTransId="{D720B235-65C5-41D0-9BCC-3A3A66E98CFA}" sibTransId="{E5A5A6C6-D6F4-46DE-A3C0-216412087150}"/>
    <dgm:cxn modelId="{A3459AC7-B688-4571-89C6-177997BF8E2C}" type="presOf" srcId="{A2D3810B-3A80-425A-95F6-86C9E3E76F9D}" destId="{707E12AD-2B90-42D2-AE8D-EEA23227070B}" srcOrd="0" destOrd="0" presId="urn:microsoft.com/office/officeart/2011/layout/TabList"/>
    <dgm:cxn modelId="{C0C3595A-1158-45E7-893F-A8023207B840}" srcId="{6700753C-DEBD-477A-96E5-60699E48D1B4}" destId="{49CB8AED-3270-4BA0-9804-11D0440623C8}" srcOrd="2" destOrd="0" parTransId="{A06D9F25-B81B-4789-A93F-F17B1B9558E4}" sibTransId="{E85D66E9-0354-4038-BEC5-84A1BB5FD098}"/>
    <dgm:cxn modelId="{13721B2B-3553-45F3-9ECC-262E4E889B7B}" srcId="{39899CAA-6157-4980-8D3D-3999E4E970FF}" destId="{155C6F46-90AB-4992-84A7-7B45CE10DF9D}" srcOrd="2" destOrd="0" parTransId="{82B359AB-1D20-4B18-98F8-5DCFBD78FA10}" sibTransId="{255DB3B3-C143-4113-8C35-5FBB7A38E32C}"/>
    <dgm:cxn modelId="{CADF4624-46BD-4E60-B54F-21F82980612E}" type="presOf" srcId="{E281F2F8-5D59-4BFC-BAC1-635C0E38ED8C}" destId="{755F5CDC-9640-415E-B9F9-9B917CC450C2}" srcOrd="0" destOrd="0" presId="urn:microsoft.com/office/officeart/2011/layout/TabList"/>
    <dgm:cxn modelId="{CF404E5C-1E43-433A-9B4B-DEA60DC0B6A8}" srcId="{39899CAA-6157-4980-8D3D-3999E4E970FF}" destId="{E63DB765-4F6E-4D7C-A400-3F6083FAD411}" srcOrd="0" destOrd="0" parTransId="{B58381CA-0B0F-44F2-B65A-5FAD99F6A311}" sibTransId="{A98D726D-5BFA-4F50-ABDB-4E986304084D}"/>
    <dgm:cxn modelId="{3348BCC7-C697-4C65-AA05-55500882603C}" srcId="{9F3A6D5B-6B5E-4894-A943-A1A8E7D3B2F8}" destId="{8E4724CA-7A96-4C55-AC88-E4847F4C2F15}" srcOrd="2" destOrd="0" parTransId="{4A015594-2B68-4BDB-BB53-976CD1565538}" sibTransId="{6892215F-4F71-460E-BF76-59DF50920184}"/>
    <dgm:cxn modelId="{B1337699-3018-460B-BE42-D24959FFA41F}" type="presOf" srcId="{D82ECB0B-20B6-46C5-9224-0DFA06BFBC62}" destId="{C9DD80D7-A747-425D-8E00-06577E341A9B}" srcOrd="0" destOrd="4" presId="urn:microsoft.com/office/officeart/2011/layout/TabList"/>
    <dgm:cxn modelId="{CB2DD691-FF95-4EDC-94E8-1012D81EA444}" type="presOf" srcId="{155C6F46-90AB-4992-84A7-7B45CE10DF9D}" destId="{388B3276-2CC0-459B-9EFE-3DBDB8A7DE96}" srcOrd="0" destOrd="1" presId="urn:microsoft.com/office/officeart/2011/layout/TabList"/>
    <dgm:cxn modelId="{A3E58284-E094-41BB-99C5-36778CCB407F}" type="presOf" srcId="{34D2B6BE-E34F-4027-AAF2-4EEBFBF393B8}" destId="{C9DD80D7-A747-425D-8E00-06577E341A9B}" srcOrd="0" destOrd="2" presId="urn:microsoft.com/office/officeart/2011/layout/TabList"/>
    <dgm:cxn modelId="{7FD34B5F-7EAB-478B-953B-83A95FF94C28}" srcId="{39899CAA-6157-4980-8D3D-3999E4E970FF}" destId="{5741D3C9-EADA-42DC-B52C-E5820F042BE3}" srcOrd="1" destOrd="0" parTransId="{5179E2A9-4734-4420-B354-D8153865DA5E}" sibTransId="{FFDE8FC7-8B25-4B5C-B72E-BF99E4750134}"/>
    <dgm:cxn modelId="{4B44C1AD-17F9-4F62-B7D7-6815F2C5848A}" type="presOf" srcId="{9F3A6D5B-6B5E-4894-A943-A1A8E7D3B2F8}" destId="{471BA6EE-11C5-4D4B-ACFD-B59FB92984C0}" srcOrd="0" destOrd="0" presId="urn:microsoft.com/office/officeart/2011/layout/TabList"/>
    <dgm:cxn modelId="{1A6B3FB8-5D7D-4424-A7ED-B51D943B9DC3}" srcId="{6700753C-DEBD-477A-96E5-60699E48D1B4}" destId="{75A17309-5AD9-4CF1-A858-19F548CDEA16}" srcOrd="3" destOrd="0" parTransId="{6082ABD5-BC17-4884-A3D7-B0A6AA1BC4C0}" sibTransId="{45FCD228-D8B7-44A1-8A76-8A8404DF7584}"/>
    <dgm:cxn modelId="{09CDC0E5-EA42-45AC-A649-510F4B75D9D0}" srcId="{9F3A6D5B-6B5E-4894-A943-A1A8E7D3B2F8}" destId="{B08BCF82-0683-4EA8-A0A1-2C4549D45D36}" srcOrd="1" destOrd="0" parTransId="{79C5CF45-9D53-474E-A154-04549BFAF93B}" sibTransId="{A10F98EA-6AD7-49C8-A529-0711C9FBFDA3}"/>
    <dgm:cxn modelId="{5279D7E7-98B0-4DF2-B6E9-C7C4760F57B5}" type="presOf" srcId="{25C893CE-7027-40AB-9407-553195A72FE2}" destId="{C9DD80D7-A747-425D-8E00-06577E341A9B}" srcOrd="0" destOrd="3" presId="urn:microsoft.com/office/officeart/2011/layout/TabList"/>
    <dgm:cxn modelId="{D50F813C-FBD2-463D-8521-D1037CE42D0E}" type="presOf" srcId="{5741D3C9-EADA-42DC-B52C-E5820F042BE3}" destId="{388B3276-2CC0-459B-9EFE-3DBDB8A7DE96}" srcOrd="0" destOrd="0" presId="urn:microsoft.com/office/officeart/2011/layout/TabList"/>
    <dgm:cxn modelId="{5B5BACA4-57CB-4384-AB37-AE1016DBD201}" srcId="{6700753C-DEBD-477A-96E5-60699E48D1B4}" destId="{3DFC6122-4ADD-45D9-9DD0-A43E6401E713}" srcOrd="4" destOrd="0" parTransId="{129A9F1E-7EE8-46BA-A477-471913D7A790}" sibTransId="{F2CC7C7E-7BD8-4F8E-BA9B-E43A8DC5F7EE}"/>
    <dgm:cxn modelId="{EA96713A-8D11-4415-A9ED-2DCE169133D5}" srcId="{39899CAA-6157-4980-8D3D-3999E4E970FF}" destId="{0CE7E0E0-8A4D-4AF1-B528-D63474055CB3}" srcOrd="3" destOrd="0" parTransId="{93C09C69-E7F1-4EFF-8AA0-C2073E7AA588}" sibTransId="{1045B2FF-6B11-4A10-B3CC-CDB28950AE8C}"/>
    <dgm:cxn modelId="{B5B6A8AE-315B-4294-AE71-83C69F7AA415}" srcId="{B2F6E8DA-2A7F-464F-812B-A8A11863047D}" destId="{9F3A6D5B-6B5E-4894-A943-A1A8E7D3B2F8}" srcOrd="1" destOrd="0" parTransId="{072C3DF7-D2F4-49E8-9784-171C698D8188}" sibTransId="{D1093BCC-BB5F-4A00-B290-5902043C19BF}"/>
    <dgm:cxn modelId="{C9BED75E-33AF-4448-8BCC-3EF27B9B2879}" srcId="{9F3A6D5B-6B5E-4894-A943-A1A8E7D3B2F8}" destId="{34D2B6BE-E34F-4027-AAF2-4EEBFBF393B8}" srcOrd="3" destOrd="0" parTransId="{DEB2F92F-0832-4F2F-8FF8-0589DC09DDEA}" sibTransId="{F2E0F797-060B-4D97-8B09-C37F5BE75610}"/>
    <dgm:cxn modelId="{743673DB-BE69-439B-B9B1-D32EEDDD875A}" type="presOf" srcId="{6700753C-DEBD-477A-96E5-60699E48D1B4}" destId="{B0D97DF3-BE28-4A3F-9345-245608E8CC31}" srcOrd="0" destOrd="0" presId="urn:microsoft.com/office/officeart/2011/layout/TabList"/>
    <dgm:cxn modelId="{B7540389-DE90-4EF6-8AB7-7F5EC34B2D77}" type="presOf" srcId="{E63DB765-4F6E-4D7C-A400-3F6083FAD411}" destId="{E8BDA2EC-DC00-4F0C-B712-0BEA0E333C91}" srcOrd="0" destOrd="0" presId="urn:microsoft.com/office/officeart/2011/layout/TabList"/>
    <dgm:cxn modelId="{7D753B01-19CA-4964-B1BD-5CE6BF4B4D04}" type="presOf" srcId="{39899CAA-6157-4980-8D3D-3999E4E970FF}" destId="{83F718E4-6226-41AE-941B-655CD0F33C00}" srcOrd="0" destOrd="0" presId="urn:microsoft.com/office/officeart/2011/layout/TabList"/>
    <dgm:cxn modelId="{672AF1D1-F0D0-42F7-A61C-29AAE3BE6959}" srcId="{9F3A6D5B-6B5E-4894-A943-A1A8E7D3B2F8}" destId="{A2D3810B-3A80-425A-95F6-86C9E3E76F9D}" srcOrd="0" destOrd="0" parTransId="{2AA0660B-59BD-4427-8A02-0BFB856FFC21}" sibTransId="{6B3D84F7-A501-4312-8A64-ADB0BEFFDC8C}"/>
    <dgm:cxn modelId="{3CE02C31-8117-4722-959A-A4E20441673E}" type="presOf" srcId="{B2F6E8DA-2A7F-464F-812B-A8A11863047D}" destId="{E2B2E633-C5D7-4378-80E3-ABD5AFA6BA6C}" srcOrd="0" destOrd="0" presId="urn:microsoft.com/office/officeart/2011/layout/TabList"/>
    <dgm:cxn modelId="{C11C5E04-450D-4DED-ABBB-9DF6385FE501}" type="presOf" srcId="{8E4724CA-7A96-4C55-AC88-E4847F4C2F15}" destId="{C9DD80D7-A747-425D-8E00-06577E341A9B}" srcOrd="0" destOrd="1" presId="urn:microsoft.com/office/officeart/2011/layout/TabList"/>
    <dgm:cxn modelId="{48DCBF50-95D1-4558-A32E-F2AB9FB4F0A2}" type="presOf" srcId="{3DFC6122-4ADD-45D9-9DD0-A43E6401E713}" destId="{F106CD00-55B6-4BE7-9106-D3701E2F2417}" srcOrd="0" destOrd="3" presId="urn:microsoft.com/office/officeart/2011/layout/TabList"/>
    <dgm:cxn modelId="{74244C77-6F81-4767-9802-509D7F28FDA4}" srcId="{6700753C-DEBD-477A-96E5-60699E48D1B4}" destId="{E281F2F8-5D59-4BFC-BAC1-635C0E38ED8C}" srcOrd="0" destOrd="0" parTransId="{924A9B6D-EAAB-4236-8E4E-07492FFCF98C}" sibTransId="{D3D05E80-D5AA-4A1E-BEC3-B537DDE8A837}"/>
    <dgm:cxn modelId="{D1957FFB-BE83-4F5D-9409-02AB4B20A861}" type="presParOf" srcId="{E2B2E633-C5D7-4378-80E3-ABD5AFA6BA6C}" destId="{28B86F19-8168-4680-8B9B-73397510E405}" srcOrd="0" destOrd="0" presId="urn:microsoft.com/office/officeart/2011/layout/TabList"/>
    <dgm:cxn modelId="{83033CA9-39D8-4B42-A0D3-E6D58C65189E}" type="presParOf" srcId="{28B86F19-8168-4680-8B9B-73397510E405}" destId="{E8BDA2EC-DC00-4F0C-B712-0BEA0E333C91}" srcOrd="0" destOrd="0" presId="urn:microsoft.com/office/officeart/2011/layout/TabList"/>
    <dgm:cxn modelId="{DF755C59-496F-4F3C-91A4-4E230D20D740}" type="presParOf" srcId="{28B86F19-8168-4680-8B9B-73397510E405}" destId="{83F718E4-6226-41AE-941B-655CD0F33C00}" srcOrd="1" destOrd="0" presId="urn:microsoft.com/office/officeart/2011/layout/TabList"/>
    <dgm:cxn modelId="{91FE79D9-DBA9-45A1-9220-752EF315F497}" type="presParOf" srcId="{28B86F19-8168-4680-8B9B-73397510E405}" destId="{C758D1E6-436D-481F-8271-9CE7BE435204}" srcOrd="2" destOrd="0" presId="urn:microsoft.com/office/officeart/2011/layout/TabList"/>
    <dgm:cxn modelId="{867C794E-CF98-4388-A3E4-884611214A6B}" type="presParOf" srcId="{E2B2E633-C5D7-4378-80E3-ABD5AFA6BA6C}" destId="{388B3276-2CC0-459B-9EFE-3DBDB8A7DE96}" srcOrd="1" destOrd="0" presId="urn:microsoft.com/office/officeart/2011/layout/TabList"/>
    <dgm:cxn modelId="{49C99D01-13DE-46BB-AE40-AB3DBE1C177C}" type="presParOf" srcId="{E2B2E633-C5D7-4378-80E3-ABD5AFA6BA6C}" destId="{239C66F0-E837-43C8-9309-B0C8A7D0A381}" srcOrd="2" destOrd="0" presId="urn:microsoft.com/office/officeart/2011/layout/TabList"/>
    <dgm:cxn modelId="{F08029DF-9070-45CA-A1A6-B23D8F1B3D78}" type="presParOf" srcId="{E2B2E633-C5D7-4378-80E3-ABD5AFA6BA6C}" destId="{1FCDB55D-162C-4D92-B7DC-D6A40C2E57F5}" srcOrd="3" destOrd="0" presId="urn:microsoft.com/office/officeart/2011/layout/TabList"/>
    <dgm:cxn modelId="{0CBCF1D8-8456-48FA-BE67-0962BFA0372B}" type="presParOf" srcId="{1FCDB55D-162C-4D92-B7DC-D6A40C2E57F5}" destId="{707E12AD-2B90-42D2-AE8D-EEA23227070B}" srcOrd="0" destOrd="0" presId="urn:microsoft.com/office/officeart/2011/layout/TabList"/>
    <dgm:cxn modelId="{90947163-ABA0-4976-ADDF-D1F32631D084}" type="presParOf" srcId="{1FCDB55D-162C-4D92-B7DC-D6A40C2E57F5}" destId="{471BA6EE-11C5-4D4B-ACFD-B59FB92984C0}" srcOrd="1" destOrd="0" presId="urn:microsoft.com/office/officeart/2011/layout/TabList"/>
    <dgm:cxn modelId="{5D681B72-0505-4CF8-8289-E9843BB04E67}" type="presParOf" srcId="{1FCDB55D-162C-4D92-B7DC-D6A40C2E57F5}" destId="{D46FC311-5B62-4294-AF51-D8BF7043E4A7}" srcOrd="2" destOrd="0" presId="urn:microsoft.com/office/officeart/2011/layout/TabList"/>
    <dgm:cxn modelId="{634AB7EF-3976-4E24-B2CB-BE51596737EF}" type="presParOf" srcId="{E2B2E633-C5D7-4378-80E3-ABD5AFA6BA6C}" destId="{C9DD80D7-A747-425D-8E00-06577E341A9B}" srcOrd="4" destOrd="0" presId="urn:microsoft.com/office/officeart/2011/layout/TabList"/>
    <dgm:cxn modelId="{720A28C4-5546-4838-BAF1-6F594441033F}" type="presParOf" srcId="{E2B2E633-C5D7-4378-80E3-ABD5AFA6BA6C}" destId="{0D45765A-CD7E-49D0-9492-A4024BF1AD3D}" srcOrd="5" destOrd="0" presId="urn:microsoft.com/office/officeart/2011/layout/TabList"/>
    <dgm:cxn modelId="{0AB54698-CB24-49DD-886E-8830586B0B5D}" type="presParOf" srcId="{E2B2E633-C5D7-4378-80E3-ABD5AFA6BA6C}" destId="{F37E17A1-791B-4C13-BA21-517B0D024DC2}" srcOrd="6" destOrd="0" presId="urn:microsoft.com/office/officeart/2011/layout/TabList"/>
    <dgm:cxn modelId="{F8FA00EC-4B99-4007-A409-31353B896E75}" type="presParOf" srcId="{F37E17A1-791B-4C13-BA21-517B0D024DC2}" destId="{755F5CDC-9640-415E-B9F9-9B917CC450C2}" srcOrd="0" destOrd="0" presId="urn:microsoft.com/office/officeart/2011/layout/TabList"/>
    <dgm:cxn modelId="{A340E023-FA3E-4293-AB08-DB401FE7C39A}" type="presParOf" srcId="{F37E17A1-791B-4C13-BA21-517B0D024DC2}" destId="{B0D97DF3-BE28-4A3F-9345-245608E8CC31}" srcOrd="1" destOrd="0" presId="urn:microsoft.com/office/officeart/2011/layout/TabList"/>
    <dgm:cxn modelId="{EF42AC2B-1F22-48FB-B6FB-7EB47DD4977F}" type="presParOf" srcId="{F37E17A1-791B-4C13-BA21-517B0D024DC2}" destId="{D0344E2E-A903-4E98-B94B-92E0DD591A83}" srcOrd="2" destOrd="0" presId="urn:microsoft.com/office/officeart/2011/layout/TabList"/>
    <dgm:cxn modelId="{FAD7188B-3158-4A25-9FEF-DD1C89A09220}" type="presParOf" srcId="{E2B2E633-C5D7-4378-80E3-ABD5AFA6BA6C}" destId="{F106CD00-55B6-4BE7-9106-D3701E2F2417}" srcOrd="7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0401FDC-CD6C-4993-B85C-AC0F84FC5654}" type="doc">
      <dgm:prSet loTypeId="urn:microsoft.com/office/officeart/2005/8/layout/default#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C5FDF07A-7CEE-4A0B-9268-1EA4F229BD08}">
      <dgm:prSet phldrT="[Text]" custT="1"/>
      <dgm:spPr/>
      <dgm:t>
        <a:bodyPr/>
        <a:lstStyle/>
        <a:p>
          <a:r>
            <a:rPr lang="en-US" sz="1600" dirty="0" smtClean="0">
              <a:latin typeface="+mj-lt"/>
            </a:rPr>
            <a:t>Document the current strengths and weaknesses of the workforce</a:t>
          </a:r>
          <a:endParaRPr lang="en-GB" sz="1600" dirty="0"/>
        </a:p>
      </dgm:t>
    </dgm:pt>
    <dgm:pt modelId="{54A58BEE-463A-41C4-AF7A-9BC499498C89}" type="parTrans" cxnId="{78F9847D-C4A8-4495-BA82-17F31C052448}">
      <dgm:prSet/>
      <dgm:spPr/>
      <dgm:t>
        <a:bodyPr/>
        <a:lstStyle/>
        <a:p>
          <a:endParaRPr lang="en-GB"/>
        </a:p>
      </dgm:t>
    </dgm:pt>
    <dgm:pt modelId="{56A1E06D-7AD2-4AC9-8D96-6BFA2DD1826F}" type="sibTrans" cxnId="{78F9847D-C4A8-4495-BA82-17F31C052448}">
      <dgm:prSet/>
      <dgm:spPr/>
      <dgm:t>
        <a:bodyPr/>
        <a:lstStyle/>
        <a:p>
          <a:endParaRPr lang="en-GB"/>
        </a:p>
      </dgm:t>
    </dgm:pt>
    <dgm:pt modelId="{2A05784C-CC6E-4E21-A500-1FB55F3D9723}">
      <dgm:prSet phldrT="[Text]" custT="1"/>
      <dgm:spPr/>
      <dgm:t>
        <a:bodyPr/>
        <a:lstStyle/>
        <a:p>
          <a:r>
            <a:rPr lang="en-US" sz="1600" dirty="0" smtClean="0">
              <a:latin typeface="+mj-lt"/>
            </a:rPr>
            <a:t>Quantify labor supply and quality</a:t>
          </a:r>
          <a:endParaRPr lang="en-GB" sz="1600" dirty="0" smtClean="0">
            <a:latin typeface="+mj-lt"/>
          </a:endParaRPr>
        </a:p>
      </dgm:t>
    </dgm:pt>
    <dgm:pt modelId="{216405F8-29A5-4637-A097-AABFAF043B82}" type="parTrans" cxnId="{DD04BF34-DFB0-491F-AEB3-4D78FD3CED13}">
      <dgm:prSet/>
      <dgm:spPr/>
      <dgm:t>
        <a:bodyPr/>
        <a:lstStyle/>
        <a:p>
          <a:endParaRPr lang="en-GB"/>
        </a:p>
      </dgm:t>
    </dgm:pt>
    <dgm:pt modelId="{8DFEDBDA-CBE6-4DBE-8E4A-EB17F520AE37}" type="sibTrans" cxnId="{DD04BF34-DFB0-491F-AEB3-4D78FD3CED13}">
      <dgm:prSet/>
      <dgm:spPr/>
      <dgm:t>
        <a:bodyPr/>
        <a:lstStyle/>
        <a:p>
          <a:endParaRPr lang="en-GB"/>
        </a:p>
      </dgm:t>
    </dgm:pt>
    <dgm:pt modelId="{505DE1B6-D076-4BC9-935D-D46774CD07DC}">
      <dgm:prSet phldrT="[Text]" custT="1"/>
      <dgm:spPr/>
      <dgm:t>
        <a:bodyPr/>
        <a:lstStyle/>
        <a:p>
          <a:r>
            <a:rPr lang="en-US" sz="1600" dirty="0" smtClean="0">
              <a:latin typeface="+mj-lt"/>
            </a:rPr>
            <a:t>Identify unmet training needs</a:t>
          </a:r>
          <a:endParaRPr lang="en-GB" sz="1600" dirty="0" smtClean="0">
            <a:latin typeface="+mj-lt"/>
          </a:endParaRPr>
        </a:p>
      </dgm:t>
    </dgm:pt>
    <dgm:pt modelId="{D6310BC4-ED4B-406C-9750-7ABDC2708F58}" type="parTrans" cxnId="{42FA872E-2783-451A-9C12-9A84281D6E31}">
      <dgm:prSet/>
      <dgm:spPr/>
      <dgm:t>
        <a:bodyPr/>
        <a:lstStyle/>
        <a:p>
          <a:endParaRPr lang="en-GB"/>
        </a:p>
      </dgm:t>
    </dgm:pt>
    <dgm:pt modelId="{BEE17FCC-9B8A-4FBC-A321-0F50BB6D6568}" type="sibTrans" cxnId="{42FA872E-2783-451A-9C12-9A84281D6E31}">
      <dgm:prSet/>
      <dgm:spPr/>
      <dgm:t>
        <a:bodyPr/>
        <a:lstStyle/>
        <a:p>
          <a:endParaRPr lang="en-GB"/>
        </a:p>
      </dgm:t>
    </dgm:pt>
    <dgm:pt modelId="{66EDBD4D-CD96-4E62-B602-F37BAC5480B6}">
      <dgm:prSet phldrT="[Text]" custT="1"/>
      <dgm:spPr/>
      <dgm:t>
        <a:bodyPr/>
        <a:lstStyle/>
        <a:p>
          <a:r>
            <a:rPr lang="en-US" sz="1600" dirty="0" smtClean="0">
              <a:latin typeface="+mj-lt"/>
            </a:rPr>
            <a:t>Define emerging employment trends and economic opportunities</a:t>
          </a:r>
          <a:endParaRPr lang="en-GB" sz="1600" dirty="0" smtClean="0">
            <a:latin typeface="+mj-lt"/>
          </a:endParaRPr>
        </a:p>
      </dgm:t>
    </dgm:pt>
    <dgm:pt modelId="{455D57D8-1BC0-4544-9ABE-507EA0F5998F}" type="parTrans" cxnId="{E6019AD2-B6E4-46E6-B130-0F0CEB682A40}">
      <dgm:prSet/>
      <dgm:spPr/>
      <dgm:t>
        <a:bodyPr/>
        <a:lstStyle/>
        <a:p>
          <a:endParaRPr lang="en-GB"/>
        </a:p>
      </dgm:t>
    </dgm:pt>
    <dgm:pt modelId="{03182CA9-25F0-4902-9E4C-F174EE919C14}" type="sibTrans" cxnId="{E6019AD2-B6E4-46E6-B130-0F0CEB682A40}">
      <dgm:prSet/>
      <dgm:spPr/>
      <dgm:t>
        <a:bodyPr/>
        <a:lstStyle/>
        <a:p>
          <a:endParaRPr lang="en-GB"/>
        </a:p>
      </dgm:t>
    </dgm:pt>
    <dgm:pt modelId="{717C522C-9A2E-4BC2-9FAB-A06BC57D50B9}">
      <dgm:prSet phldrT="[Text]" custT="1"/>
      <dgm:spPr/>
      <dgm:t>
        <a:bodyPr/>
        <a:lstStyle/>
        <a:p>
          <a:r>
            <a:rPr lang="en-US" sz="1600" dirty="0" smtClean="0">
              <a:latin typeface="+mj-lt"/>
            </a:rPr>
            <a:t>Assist existing businesses in finding qualified workers</a:t>
          </a:r>
          <a:endParaRPr lang="en-GB" sz="1600" dirty="0" smtClean="0">
            <a:latin typeface="+mj-lt"/>
          </a:endParaRPr>
        </a:p>
      </dgm:t>
    </dgm:pt>
    <dgm:pt modelId="{3027E2A9-83AD-4892-8EF6-C3B76C0EB5D0}" type="parTrans" cxnId="{4E1613FA-075A-4D01-A04B-A78565EEC883}">
      <dgm:prSet/>
      <dgm:spPr/>
      <dgm:t>
        <a:bodyPr/>
        <a:lstStyle/>
        <a:p>
          <a:endParaRPr lang="en-GB"/>
        </a:p>
      </dgm:t>
    </dgm:pt>
    <dgm:pt modelId="{4447400A-D72E-43AA-89E6-AD0453A61365}" type="sibTrans" cxnId="{4E1613FA-075A-4D01-A04B-A78565EEC883}">
      <dgm:prSet/>
      <dgm:spPr/>
      <dgm:t>
        <a:bodyPr/>
        <a:lstStyle/>
        <a:p>
          <a:endParaRPr lang="en-GB"/>
        </a:p>
      </dgm:t>
    </dgm:pt>
    <dgm:pt modelId="{E645E339-53EA-4AF9-A44C-255D84EB2880}">
      <dgm:prSet custT="1"/>
      <dgm:spPr/>
      <dgm:t>
        <a:bodyPr/>
        <a:lstStyle/>
        <a:p>
          <a:r>
            <a:rPr lang="en-US" sz="1600" dirty="0" smtClean="0">
              <a:latin typeface="+mj-lt"/>
            </a:rPr>
            <a:t>Match workers with jobs and training programs</a:t>
          </a:r>
          <a:endParaRPr lang="en-GB" sz="1600" dirty="0" smtClean="0">
            <a:latin typeface="+mj-lt"/>
          </a:endParaRPr>
        </a:p>
      </dgm:t>
    </dgm:pt>
    <dgm:pt modelId="{94015765-D9C8-48E8-93B5-7F12FC4B93F9}" type="parTrans" cxnId="{93FC9CB5-1CAD-43E7-9B54-D669B542226F}">
      <dgm:prSet/>
      <dgm:spPr/>
      <dgm:t>
        <a:bodyPr/>
        <a:lstStyle/>
        <a:p>
          <a:endParaRPr lang="en-GB"/>
        </a:p>
      </dgm:t>
    </dgm:pt>
    <dgm:pt modelId="{6E2248E9-987D-463B-87A1-8E12EC5C04E6}" type="sibTrans" cxnId="{93FC9CB5-1CAD-43E7-9B54-D669B542226F}">
      <dgm:prSet/>
      <dgm:spPr/>
      <dgm:t>
        <a:bodyPr/>
        <a:lstStyle/>
        <a:p>
          <a:endParaRPr lang="en-GB"/>
        </a:p>
      </dgm:t>
    </dgm:pt>
    <dgm:pt modelId="{28AAEB03-CB9A-493C-9EFD-6DF83E2FFC53}">
      <dgm:prSet custT="1"/>
      <dgm:spPr/>
      <dgm:t>
        <a:bodyPr/>
        <a:lstStyle/>
        <a:p>
          <a:r>
            <a:rPr lang="en-US" sz="1600" dirty="0" smtClean="0">
              <a:latin typeface="+mj-lt"/>
            </a:rPr>
            <a:t>Guide training providers in preparing the workforce for existing and emerging employment opportunities</a:t>
          </a:r>
        </a:p>
      </dgm:t>
    </dgm:pt>
    <dgm:pt modelId="{67A45AEF-A52C-4B57-BC28-7C1D82346AC2}" type="parTrans" cxnId="{84090FF3-5C55-4E1D-82C5-792C558552A7}">
      <dgm:prSet/>
      <dgm:spPr/>
      <dgm:t>
        <a:bodyPr/>
        <a:lstStyle/>
        <a:p>
          <a:endParaRPr lang="en-GB"/>
        </a:p>
      </dgm:t>
    </dgm:pt>
    <dgm:pt modelId="{8A339C14-663F-4B01-9C6A-57B69FCC00DF}" type="sibTrans" cxnId="{84090FF3-5C55-4E1D-82C5-792C558552A7}">
      <dgm:prSet/>
      <dgm:spPr/>
      <dgm:t>
        <a:bodyPr/>
        <a:lstStyle/>
        <a:p>
          <a:endParaRPr lang="en-GB"/>
        </a:p>
      </dgm:t>
    </dgm:pt>
    <dgm:pt modelId="{F5173680-9DBD-4065-A6C3-020047AB7CE2}" type="pres">
      <dgm:prSet presAssocID="{90401FDC-CD6C-4993-B85C-AC0F84FC565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811D6FF-B5C0-43B2-AD71-1D2A11819AB2}" type="pres">
      <dgm:prSet presAssocID="{C5FDF07A-7CEE-4A0B-9268-1EA4F229BD08}" presName="node" presStyleLbl="node1" presStyleIdx="0" presStyleCnt="7" custScaleY="12459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BBEB18F-BB8E-40F0-97C6-CC564DE329B5}" type="pres">
      <dgm:prSet presAssocID="{56A1E06D-7AD2-4AC9-8D96-6BFA2DD1826F}" presName="sibTrans" presStyleCnt="0"/>
      <dgm:spPr/>
    </dgm:pt>
    <dgm:pt modelId="{2F2D9000-671D-419F-AACA-2E46FC77F1A6}" type="pres">
      <dgm:prSet presAssocID="{2A05784C-CC6E-4E21-A500-1FB55F3D9723}" presName="node" presStyleLbl="node1" presStyleIdx="1" presStyleCnt="7" custScaleY="12459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03883D9-B569-4650-8686-BCD23135A712}" type="pres">
      <dgm:prSet presAssocID="{8DFEDBDA-CBE6-4DBE-8E4A-EB17F520AE37}" presName="sibTrans" presStyleCnt="0"/>
      <dgm:spPr/>
    </dgm:pt>
    <dgm:pt modelId="{57EE4945-461C-46B6-8F11-D3B2CFEAABDF}" type="pres">
      <dgm:prSet presAssocID="{505DE1B6-D076-4BC9-935D-D46774CD07DC}" presName="node" presStyleLbl="node1" presStyleIdx="2" presStyleCnt="7" custScaleY="12459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B64B30F-DA43-41BF-ACCE-9B536288190C}" type="pres">
      <dgm:prSet presAssocID="{BEE17FCC-9B8A-4FBC-A321-0F50BB6D6568}" presName="sibTrans" presStyleCnt="0"/>
      <dgm:spPr/>
    </dgm:pt>
    <dgm:pt modelId="{1CCA2A89-15FC-4FEE-814D-1035240C068A}" type="pres">
      <dgm:prSet presAssocID="{66EDBD4D-CD96-4E62-B602-F37BAC5480B6}" presName="node" presStyleLbl="node1" presStyleIdx="3" presStyleCnt="7" custScaleY="12459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E7BBDE5-01C4-4900-BDEB-D152A60D8AA5}" type="pres">
      <dgm:prSet presAssocID="{03182CA9-25F0-4902-9E4C-F174EE919C14}" presName="sibTrans" presStyleCnt="0"/>
      <dgm:spPr/>
    </dgm:pt>
    <dgm:pt modelId="{F63BD446-3886-4E32-BE89-27D039072C7B}" type="pres">
      <dgm:prSet presAssocID="{717C522C-9A2E-4BC2-9FAB-A06BC57D50B9}" presName="node" presStyleLbl="node1" presStyleIdx="4" presStyleCnt="7" custScaleX="117138" custScaleY="127859" custLinFactNeighborX="-1893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01BA198-CC69-49EA-833A-0A5A50332523}" type="pres">
      <dgm:prSet presAssocID="{4447400A-D72E-43AA-89E6-AD0453A61365}" presName="sibTrans" presStyleCnt="0"/>
      <dgm:spPr/>
    </dgm:pt>
    <dgm:pt modelId="{8526A7D8-7CE5-42EB-BE9A-81C9C3047671}" type="pres">
      <dgm:prSet presAssocID="{E645E339-53EA-4AF9-A44C-255D84EB2880}" presName="node" presStyleLbl="node1" presStyleIdx="5" presStyleCnt="7" custScaleX="117138" custScaleY="12785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1B9062F-0144-419D-AC43-EF0069C74A7A}" type="pres">
      <dgm:prSet presAssocID="{6E2248E9-987D-463B-87A1-8E12EC5C04E6}" presName="sibTrans" presStyleCnt="0"/>
      <dgm:spPr/>
    </dgm:pt>
    <dgm:pt modelId="{BAC9FD92-979F-4EC1-B74D-3B81FABD524E}" type="pres">
      <dgm:prSet presAssocID="{28AAEB03-CB9A-493C-9EFD-6DF83E2FFC53}" presName="node" presStyleLbl="node1" presStyleIdx="6" presStyleCnt="7" custScaleX="117138" custScaleY="127859" custLinFactNeighborX="184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6019AD2-B6E4-46E6-B130-0F0CEB682A40}" srcId="{90401FDC-CD6C-4993-B85C-AC0F84FC5654}" destId="{66EDBD4D-CD96-4E62-B602-F37BAC5480B6}" srcOrd="3" destOrd="0" parTransId="{455D57D8-1BC0-4544-9ABE-507EA0F5998F}" sibTransId="{03182CA9-25F0-4902-9E4C-F174EE919C14}"/>
    <dgm:cxn modelId="{93FC9CB5-1CAD-43E7-9B54-D669B542226F}" srcId="{90401FDC-CD6C-4993-B85C-AC0F84FC5654}" destId="{E645E339-53EA-4AF9-A44C-255D84EB2880}" srcOrd="5" destOrd="0" parTransId="{94015765-D9C8-48E8-93B5-7F12FC4B93F9}" sibTransId="{6E2248E9-987D-463B-87A1-8E12EC5C04E6}"/>
    <dgm:cxn modelId="{35DAB050-A316-4134-BED3-5EC08212C254}" type="presOf" srcId="{2A05784C-CC6E-4E21-A500-1FB55F3D9723}" destId="{2F2D9000-671D-419F-AACA-2E46FC77F1A6}" srcOrd="0" destOrd="0" presId="urn:microsoft.com/office/officeart/2005/8/layout/default#2"/>
    <dgm:cxn modelId="{5E3AB9CE-5B4A-4A92-9913-85A1FCC15F29}" type="presOf" srcId="{90401FDC-CD6C-4993-B85C-AC0F84FC5654}" destId="{F5173680-9DBD-4065-A6C3-020047AB7CE2}" srcOrd="0" destOrd="0" presId="urn:microsoft.com/office/officeart/2005/8/layout/default#2"/>
    <dgm:cxn modelId="{924DE6F9-D2CF-4A33-838E-1B8618CB8666}" type="presOf" srcId="{717C522C-9A2E-4BC2-9FAB-A06BC57D50B9}" destId="{F63BD446-3886-4E32-BE89-27D039072C7B}" srcOrd="0" destOrd="0" presId="urn:microsoft.com/office/officeart/2005/8/layout/default#2"/>
    <dgm:cxn modelId="{02CCE637-FBB4-440C-991D-4E8B2A684121}" type="presOf" srcId="{66EDBD4D-CD96-4E62-B602-F37BAC5480B6}" destId="{1CCA2A89-15FC-4FEE-814D-1035240C068A}" srcOrd="0" destOrd="0" presId="urn:microsoft.com/office/officeart/2005/8/layout/default#2"/>
    <dgm:cxn modelId="{84090FF3-5C55-4E1D-82C5-792C558552A7}" srcId="{90401FDC-CD6C-4993-B85C-AC0F84FC5654}" destId="{28AAEB03-CB9A-493C-9EFD-6DF83E2FFC53}" srcOrd="6" destOrd="0" parTransId="{67A45AEF-A52C-4B57-BC28-7C1D82346AC2}" sibTransId="{8A339C14-663F-4B01-9C6A-57B69FCC00DF}"/>
    <dgm:cxn modelId="{3004ABFE-9BD4-4E2C-9ACE-F7F3DE2EDF2E}" type="presOf" srcId="{28AAEB03-CB9A-493C-9EFD-6DF83E2FFC53}" destId="{BAC9FD92-979F-4EC1-B74D-3B81FABD524E}" srcOrd="0" destOrd="0" presId="urn:microsoft.com/office/officeart/2005/8/layout/default#2"/>
    <dgm:cxn modelId="{4E1613FA-075A-4D01-A04B-A78565EEC883}" srcId="{90401FDC-CD6C-4993-B85C-AC0F84FC5654}" destId="{717C522C-9A2E-4BC2-9FAB-A06BC57D50B9}" srcOrd="4" destOrd="0" parTransId="{3027E2A9-83AD-4892-8EF6-C3B76C0EB5D0}" sibTransId="{4447400A-D72E-43AA-89E6-AD0453A61365}"/>
    <dgm:cxn modelId="{DD04BF34-DFB0-491F-AEB3-4D78FD3CED13}" srcId="{90401FDC-CD6C-4993-B85C-AC0F84FC5654}" destId="{2A05784C-CC6E-4E21-A500-1FB55F3D9723}" srcOrd="1" destOrd="0" parTransId="{216405F8-29A5-4637-A097-AABFAF043B82}" sibTransId="{8DFEDBDA-CBE6-4DBE-8E4A-EB17F520AE37}"/>
    <dgm:cxn modelId="{78F9847D-C4A8-4495-BA82-17F31C052448}" srcId="{90401FDC-CD6C-4993-B85C-AC0F84FC5654}" destId="{C5FDF07A-7CEE-4A0B-9268-1EA4F229BD08}" srcOrd="0" destOrd="0" parTransId="{54A58BEE-463A-41C4-AF7A-9BC499498C89}" sibTransId="{56A1E06D-7AD2-4AC9-8D96-6BFA2DD1826F}"/>
    <dgm:cxn modelId="{A5AC49A1-7070-43C3-88A0-04EB001F5776}" type="presOf" srcId="{E645E339-53EA-4AF9-A44C-255D84EB2880}" destId="{8526A7D8-7CE5-42EB-BE9A-81C9C3047671}" srcOrd="0" destOrd="0" presId="urn:microsoft.com/office/officeart/2005/8/layout/default#2"/>
    <dgm:cxn modelId="{D56CA804-5710-4880-85FD-5DF88E303A91}" type="presOf" srcId="{505DE1B6-D076-4BC9-935D-D46774CD07DC}" destId="{57EE4945-461C-46B6-8F11-D3B2CFEAABDF}" srcOrd="0" destOrd="0" presId="urn:microsoft.com/office/officeart/2005/8/layout/default#2"/>
    <dgm:cxn modelId="{42FA872E-2783-451A-9C12-9A84281D6E31}" srcId="{90401FDC-CD6C-4993-B85C-AC0F84FC5654}" destId="{505DE1B6-D076-4BC9-935D-D46774CD07DC}" srcOrd="2" destOrd="0" parTransId="{D6310BC4-ED4B-406C-9750-7ABDC2708F58}" sibTransId="{BEE17FCC-9B8A-4FBC-A321-0F50BB6D6568}"/>
    <dgm:cxn modelId="{B7F36DBA-BA97-4013-81F6-3DEC967EF403}" type="presOf" srcId="{C5FDF07A-7CEE-4A0B-9268-1EA4F229BD08}" destId="{7811D6FF-B5C0-43B2-AD71-1D2A11819AB2}" srcOrd="0" destOrd="0" presId="urn:microsoft.com/office/officeart/2005/8/layout/default#2"/>
    <dgm:cxn modelId="{736E1900-F284-46B0-ACF4-5092888AFD0A}" type="presParOf" srcId="{F5173680-9DBD-4065-A6C3-020047AB7CE2}" destId="{7811D6FF-B5C0-43B2-AD71-1D2A11819AB2}" srcOrd="0" destOrd="0" presId="urn:microsoft.com/office/officeart/2005/8/layout/default#2"/>
    <dgm:cxn modelId="{E0055673-5A4B-4FCB-B230-756D73A137A1}" type="presParOf" srcId="{F5173680-9DBD-4065-A6C3-020047AB7CE2}" destId="{ABBEB18F-BB8E-40F0-97C6-CC564DE329B5}" srcOrd="1" destOrd="0" presId="urn:microsoft.com/office/officeart/2005/8/layout/default#2"/>
    <dgm:cxn modelId="{3BFAD6DE-DC25-43EB-9D8B-A7A7A410CF43}" type="presParOf" srcId="{F5173680-9DBD-4065-A6C3-020047AB7CE2}" destId="{2F2D9000-671D-419F-AACA-2E46FC77F1A6}" srcOrd="2" destOrd="0" presId="urn:microsoft.com/office/officeart/2005/8/layout/default#2"/>
    <dgm:cxn modelId="{37A81FB4-6597-4E43-8310-E72D62256584}" type="presParOf" srcId="{F5173680-9DBD-4065-A6C3-020047AB7CE2}" destId="{403883D9-B569-4650-8686-BCD23135A712}" srcOrd="3" destOrd="0" presId="urn:microsoft.com/office/officeart/2005/8/layout/default#2"/>
    <dgm:cxn modelId="{314C601E-19DB-454C-B5E6-D86C9E4FF129}" type="presParOf" srcId="{F5173680-9DBD-4065-A6C3-020047AB7CE2}" destId="{57EE4945-461C-46B6-8F11-D3B2CFEAABDF}" srcOrd="4" destOrd="0" presId="urn:microsoft.com/office/officeart/2005/8/layout/default#2"/>
    <dgm:cxn modelId="{C08697EF-D0DB-4D13-BE7B-93BF39145212}" type="presParOf" srcId="{F5173680-9DBD-4065-A6C3-020047AB7CE2}" destId="{5B64B30F-DA43-41BF-ACCE-9B536288190C}" srcOrd="5" destOrd="0" presId="urn:microsoft.com/office/officeart/2005/8/layout/default#2"/>
    <dgm:cxn modelId="{94AFC680-D01C-47FE-8A55-7A96C13D7868}" type="presParOf" srcId="{F5173680-9DBD-4065-A6C3-020047AB7CE2}" destId="{1CCA2A89-15FC-4FEE-814D-1035240C068A}" srcOrd="6" destOrd="0" presId="urn:microsoft.com/office/officeart/2005/8/layout/default#2"/>
    <dgm:cxn modelId="{10B4888C-636F-407E-8796-F8F1DF7BE1D4}" type="presParOf" srcId="{F5173680-9DBD-4065-A6C3-020047AB7CE2}" destId="{3E7BBDE5-01C4-4900-BDEB-D152A60D8AA5}" srcOrd="7" destOrd="0" presId="urn:microsoft.com/office/officeart/2005/8/layout/default#2"/>
    <dgm:cxn modelId="{C724FDFE-0142-48E3-9C07-05534D0E5DDF}" type="presParOf" srcId="{F5173680-9DBD-4065-A6C3-020047AB7CE2}" destId="{F63BD446-3886-4E32-BE89-27D039072C7B}" srcOrd="8" destOrd="0" presId="urn:microsoft.com/office/officeart/2005/8/layout/default#2"/>
    <dgm:cxn modelId="{76328840-C8ED-44A1-8197-DA800EB0C9FF}" type="presParOf" srcId="{F5173680-9DBD-4065-A6C3-020047AB7CE2}" destId="{601BA198-CC69-49EA-833A-0A5A50332523}" srcOrd="9" destOrd="0" presId="urn:microsoft.com/office/officeart/2005/8/layout/default#2"/>
    <dgm:cxn modelId="{83146939-E7BA-4FB3-8D9A-5ACF67965D5F}" type="presParOf" srcId="{F5173680-9DBD-4065-A6C3-020047AB7CE2}" destId="{8526A7D8-7CE5-42EB-BE9A-81C9C3047671}" srcOrd="10" destOrd="0" presId="urn:microsoft.com/office/officeart/2005/8/layout/default#2"/>
    <dgm:cxn modelId="{B61CD5F9-DDEA-4757-8833-C1DDB32286BC}" type="presParOf" srcId="{F5173680-9DBD-4065-A6C3-020047AB7CE2}" destId="{D1B9062F-0144-419D-AC43-EF0069C74A7A}" srcOrd="11" destOrd="0" presId="urn:microsoft.com/office/officeart/2005/8/layout/default#2"/>
    <dgm:cxn modelId="{A669A976-63E0-4A62-B079-B2E085CD38D0}" type="presParOf" srcId="{F5173680-9DBD-4065-A6C3-020047AB7CE2}" destId="{BAC9FD92-979F-4EC1-B74D-3B81FABD524E}" srcOrd="12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F94A17A-FDBB-423F-9B9F-83BA87CE9C03}" type="doc">
      <dgm:prSet loTypeId="urn:microsoft.com/office/officeart/2005/8/layout/architecture" loCatId="relationship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GB"/>
        </a:p>
      </dgm:t>
    </dgm:pt>
    <dgm:pt modelId="{B08EDB2B-729F-4FE3-B360-FEBEC4C63DAE}">
      <dgm:prSet phldrT="[Text]" custT="1"/>
      <dgm:spPr/>
      <dgm:t>
        <a:bodyPr/>
        <a:lstStyle/>
        <a:p>
          <a:r>
            <a:rPr lang="en-US" sz="3000" dirty="0" smtClean="0"/>
            <a:t>ES/LMI – collect, manage, process/analyze, disseminate</a:t>
          </a:r>
          <a:endParaRPr lang="en-GB" sz="3000" dirty="0"/>
        </a:p>
      </dgm:t>
    </dgm:pt>
    <dgm:pt modelId="{FA48DDA2-2DEC-4A6C-AA79-89E402DDB6A9}" type="parTrans" cxnId="{F217E537-7B0E-40AD-91A5-A8A8125AFACB}">
      <dgm:prSet/>
      <dgm:spPr/>
      <dgm:t>
        <a:bodyPr/>
        <a:lstStyle/>
        <a:p>
          <a:endParaRPr lang="en-GB"/>
        </a:p>
      </dgm:t>
    </dgm:pt>
    <dgm:pt modelId="{B632C02A-CFD1-42F6-9240-682B169EB5EF}" type="sibTrans" cxnId="{F217E537-7B0E-40AD-91A5-A8A8125AFACB}">
      <dgm:prSet/>
      <dgm:spPr/>
      <dgm:t>
        <a:bodyPr/>
        <a:lstStyle/>
        <a:p>
          <a:endParaRPr lang="en-GB"/>
        </a:p>
      </dgm:t>
    </dgm:pt>
    <dgm:pt modelId="{2E289A40-49D5-4C8C-9C2E-8CC7B34441B8}">
      <dgm:prSet phldrT="[Text]"/>
      <dgm:spPr/>
      <dgm:t>
        <a:bodyPr/>
        <a:lstStyle/>
        <a:p>
          <a:r>
            <a:rPr lang="en-US" b="1" dirty="0" smtClean="0"/>
            <a:t>NSO</a:t>
          </a:r>
          <a:r>
            <a:rPr lang="en-US" dirty="0" smtClean="0"/>
            <a:t>: survey-based data &amp; statistics</a:t>
          </a:r>
          <a:endParaRPr lang="en-GB" dirty="0"/>
        </a:p>
      </dgm:t>
    </dgm:pt>
    <dgm:pt modelId="{B1159C70-AE10-4909-AB09-269FECA12779}" type="parTrans" cxnId="{F414E86C-B729-4321-9A5A-310AC1A260CD}">
      <dgm:prSet/>
      <dgm:spPr/>
      <dgm:t>
        <a:bodyPr/>
        <a:lstStyle/>
        <a:p>
          <a:endParaRPr lang="en-GB"/>
        </a:p>
      </dgm:t>
    </dgm:pt>
    <dgm:pt modelId="{4EEF9DC4-75BC-48C6-B1FA-69D1BFE6FB73}" type="sibTrans" cxnId="{F414E86C-B729-4321-9A5A-310AC1A260CD}">
      <dgm:prSet/>
      <dgm:spPr/>
      <dgm:t>
        <a:bodyPr/>
        <a:lstStyle/>
        <a:p>
          <a:endParaRPr lang="en-GB"/>
        </a:p>
      </dgm:t>
    </dgm:pt>
    <dgm:pt modelId="{CA8E1E87-CBF6-4B6E-9E20-AB9974965B30}">
      <dgm:prSet phldrT="[Text]"/>
      <dgm:spPr/>
      <dgm:t>
        <a:bodyPr/>
        <a:lstStyle/>
        <a:p>
          <a:r>
            <a:rPr lang="en-US" b="1" dirty="0" smtClean="0"/>
            <a:t>MOL</a:t>
          </a:r>
          <a:r>
            <a:rPr lang="en-US" dirty="0" smtClean="0"/>
            <a:t>: employment dept., training dept., OSH dept., etc.</a:t>
          </a:r>
          <a:endParaRPr lang="en-GB" dirty="0"/>
        </a:p>
      </dgm:t>
    </dgm:pt>
    <dgm:pt modelId="{0E422E8D-AC59-4D04-87AE-1F003564AF2F}" type="parTrans" cxnId="{393C7D71-B089-454C-8419-65F5EF0C6FA0}">
      <dgm:prSet/>
      <dgm:spPr/>
      <dgm:t>
        <a:bodyPr/>
        <a:lstStyle/>
        <a:p>
          <a:endParaRPr lang="en-GB"/>
        </a:p>
      </dgm:t>
    </dgm:pt>
    <dgm:pt modelId="{A01140F6-AF5F-4DFF-BE5A-6BE1DBA5ADB9}" type="sibTrans" cxnId="{393C7D71-B089-454C-8419-65F5EF0C6FA0}">
      <dgm:prSet/>
      <dgm:spPr/>
      <dgm:t>
        <a:bodyPr/>
        <a:lstStyle/>
        <a:p>
          <a:endParaRPr lang="en-GB"/>
        </a:p>
      </dgm:t>
    </dgm:pt>
    <dgm:pt modelId="{65FF5412-4A43-4037-A9DF-C2A69E2B9DC3}">
      <dgm:prSet phldrT="[Text]"/>
      <dgm:spPr/>
      <dgm:t>
        <a:bodyPr/>
        <a:lstStyle/>
        <a:p>
          <a:r>
            <a:rPr lang="en-US" dirty="0" smtClean="0"/>
            <a:t>Other ministries &amp; agencies:  </a:t>
          </a:r>
          <a:r>
            <a:rPr lang="en-US" dirty="0" err="1" smtClean="0"/>
            <a:t>MoC</a:t>
          </a:r>
          <a:r>
            <a:rPr lang="en-US" dirty="0" smtClean="0"/>
            <a:t>, </a:t>
          </a:r>
          <a:r>
            <a:rPr lang="en-US" dirty="0" err="1" smtClean="0"/>
            <a:t>MoA</a:t>
          </a:r>
          <a:r>
            <a:rPr lang="en-US" dirty="0" smtClean="0"/>
            <a:t>, </a:t>
          </a:r>
          <a:r>
            <a:rPr lang="en-US" dirty="0" err="1" smtClean="0"/>
            <a:t>MoI</a:t>
          </a:r>
          <a:r>
            <a:rPr lang="en-US" dirty="0" smtClean="0"/>
            <a:t>, Investment Board, etc.</a:t>
          </a:r>
          <a:endParaRPr lang="en-GB" dirty="0"/>
        </a:p>
      </dgm:t>
    </dgm:pt>
    <dgm:pt modelId="{69E16DDE-0A46-44C6-9884-BA4DE9ADF8E4}" type="parTrans" cxnId="{17BA095A-7E73-4F4A-B39D-78CC342A88EA}">
      <dgm:prSet/>
      <dgm:spPr/>
      <dgm:t>
        <a:bodyPr/>
        <a:lstStyle/>
        <a:p>
          <a:endParaRPr lang="en-GB"/>
        </a:p>
      </dgm:t>
    </dgm:pt>
    <dgm:pt modelId="{53E2B373-C141-49DF-B62E-98CC9B2A8850}" type="sibTrans" cxnId="{17BA095A-7E73-4F4A-B39D-78CC342A88EA}">
      <dgm:prSet/>
      <dgm:spPr/>
      <dgm:t>
        <a:bodyPr/>
        <a:lstStyle/>
        <a:p>
          <a:endParaRPr lang="en-GB"/>
        </a:p>
      </dgm:t>
    </dgm:pt>
    <dgm:pt modelId="{54F0CA79-4BC8-440A-BDCC-E01E5E0BD67B}" type="pres">
      <dgm:prSet presAssocID="{2F94A17A-FDBB-423F-9B9F-83BA87CE9C0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6212B481-A9E1-48EB-8D6A-7EF2652C9B40}" type="pres">
      <dgm:prSet presAssocID="{B08EDB2B-729F-4FE3-B360-FEBEC4C63DAE}" presName="vertOne" presStyleCnt="0"/>
      <dgm:spPr/>
    </dgm:pt>
    <dgm:pt modelId="{74FBEBD6-05F9-416F-94E4-CF5D612D7E8B}" type="pres">
      <dgm:prSet presAssocID="{B08EDB2B-729F-4FE3-B360-FEBEC4C63DAE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ABC1C417-383D-43FC-BC00-804C5C58E417}" type="pres">
      <dgm:prSet presAssocID="{B08EDB2B-729F-4FE3-B360-FEBEC4C63DAE}" presName="parTransOne" presStyleCnt="0"/>
      <dgm:spPr/>
    </dgm:pt>
    <dgm:pt modelId="{85E462F0-F41E-4FBB-BAF5-B0EA4B5DFAFA}" type="pres">
      <dgm:prSet presAssocID="{B08EDB2B-729F-4FE3-B360-FEBEC4C63DAE}" presName="horzOne" presStyleCnt="0"/>
      <dgm:spPr/>
    </dgm:pt>
    <dgm:pt modelId="{44B54EDD-EAD9-491F-92E3-9822C07021A2}" type="pres">
      <dgm:prSet presAssocID="{2E289A40-49D5-4C8C-9C2E-8CC7B34441B8}" presName="vertTwo" presStyleCnt="0"/>
      <dgm:spPr/>
    </dgm:pt>
    <dgm:pt modelId="{FDEF531B-9B25-4BEA-BFD4-2F8CF95CD93D}" type="pres">
      <dgm:prSet presAssocID="{2E289A40-49D5-4C8C-9C2E-8CC7B34441B8}" presName="txTwo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DF94C8E5-E79C-4450-AEFD-202983278EB2}" type="pres">
      <dgm:prSet presAssocID="{2E289A40-49D5-4C8C-9C2E-8CC7B34441B8}" presName="horzTwo" presStyleCnt="0"/>
      <dgm:spPr/>
    </dgm:pt>
    <dgm:pt modelId="{D1505E01-FB26-4AE8-9482-E7AED1C0D008}" type="pres">
      <dgm:prSet presAssocID="{4EEF9DC4-75BC-48C6-B1FA-69D1BFE6FB73}" presName="sibSpaceTwo" presStyleCnt="0"/>
      <dgm:spPr/>
    </dgm:pt>
    <dgm:pt modelId="{BE70721B-A2E8-4825-9886-59B3D8EF0C1D}" type="pres">
      <dgm:prSet presAssocID="{CA8E1E87-CBF6-4B6E-9E20-AB9974965B30}" presName="vertTwo" presStyleCnt="0"/>
      <dgm:spPr/>
    </dgm:pt>
    <dgm:pt modelId="{3FC0F967-B13C-4804-9646-A90021425129}" type="pres">
      <dgm:prSet presAssocID="{CA8E1E87-CBF6-4B6E-9E20-AB9974965B30}" presName="txTwo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BC30159D-3E1D-4EDD-8CD8-C5889CC558C1}" type="pres">
      <dgm:prSet presAssocID="{CA8E1E87-CBF6-4B6E-9E20-AB9974965B30}" presName="horzTwo" presStyleCnt="0"/>
      <dgm:spPr/>
    </dgm:pt>
    <dgm:pt modelId="{5AA5511E-B2C4-4361-A505-EAF75A5AF615}" type="pres">
      <dgm:prSet presAssocID="{A01140F6-AF5F-4DFF-BE5A-6BE1DBA5ADB9}" presName="sibSpaceTwo" presStyleCnt="0"/>
      <dgm:spPr/>
    </dgm:pt>
    <dgm:pt modelId="{750E0C39-2C3F-44BB-86DD-5E5F995BE435}" type="pres">
      <dgm:prSet presAssocID="{65FF5412-4A43-4037-A9DF-C2A69E2B9DC3}" presName="vertTwo" presStyleCnt="0"/>
      <dgm:spPr/>
    </dgm:pt>
    <dgm:pt modelId="{2EC8152D-8BF5-45D7-A134-4C894AB7CD32}" type="pres">
      <dgm:prSet presAssocID="{65FF5412-4A43-4037-A9DF-C2A69E2B9DC3}" presName="txTwo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96FB1736-3E3F-40AE-B412-37D5D1895749}" type="pres">
      <dgm:prSet presAssocID="{65FF5412-4A43-4037-A9DF-C2A69E2B9DC3}" presName="horzTwo" presStyleCnt="0"/>
      <dgm:spPr/>
    </dgm:pt>
  </dgm:ptLst>
  <dgm:cxnLst>
    <dgm:cxn modelId="{F414E86C-B729-4321-9A5A-310AC1A260CD}" srcId="{B08EDB2B-729F-4FE3-B360-FEBEC4C63DAE}" destId="{2E289A40-49D5-4C8C-9C2E-8CC7B34441B8}" srcOrd="0" destOrd="0" parTransId="{B1159C70-AE10-4909-AB09-269FECA12779}" sibTransId="{4EEF9DC4-75BC-48C6-B1FA-69D1BFE6FB73}"/>
    <dgm:cxn modelId="{E94031A9-E758-4527-8514-635ABB0A1214}" type="presOf" srcId="{B08EDB2B-729F-4FE3-B360-FEBEC4C63DAE}" destId="{74FBEBD6-05F9-416F-94E4-CF5D612D7E8B}" srcOrd="0" destOrd="0" presId="urn:microsoft.com/office/officeart/2005/8/layout/architecture"/>
    <dgm:cxn modelId="{7EE7D512-AA14-4695-8757-4E0722822C7A}" type="presOf" srcId="{2F94A17A-FDBB-423F-9B9F-83BA87CE9C03}" destId="{54F0CA79-4BC8-440A-BDCC-E01E5E0BD67B}" srcOrd="0" destOrd="0" presId="urn:microsoft.com/office/officeart/2005/8/layout/architecture"/>
    <dgm:cxn modelId="{2E785CBA-5E4E-487C-8CE9-EC9A6EBD73FB}" type="presOf" srcId="{2E289A40-49D5-4C8C-9C2E-8CC7B34441B8}" destId="{FDEF531B-9B25-4BEA-BFD4-2F8CF95CD93D}" srcOrd="0" destOrd="0" presId="urn:microsoft.com/office/officeart/2005/8/layout/architecture"/>
    <dgm:cxn modelId="{17BA095A-7E73-4F4A-B39D-78CC342A88EA}" srcId="{B08EDB2B-729F-4FE3-B360-FEBEC4C63DAE}" destId="{65FF5412-4A43-4037-A9DF-C2A69E2B9DC3}" srcOrd="2" destOrd="0" parTransId="{69E16DDE-0A46-44C6-9884-BA4DE9ADF8E4}" sibTransId="{53E2B373-C141-49DF-B62E-98CC9B2A8850}"/>
    <dgm:cxn modelId="{FFDF2608-47DF-41B1-96EC-30B5226621AE}" type="presOf" srcId="{65FF5412-4A43-4037-A9DF-C2A69E2B9DC3}" destId="{2EC8152D-8BF5-45D7-A134-4C894AB7CD32}" srcOrd="0" destOrd="0" presId="urn:microsoft.com/office/officeart/2005/8/layout/architecture"/>
    <dgm:cxn modelId="{F217E537-7B0E-40AD-91A5-A8A8125AFACB}" srcId="{2F94A17A-FDBB-423F-9B9F-83BA87CE9C03}" destId="{B08EDB2B-729F-4FE3-B360-FEBEC4C63DAE}" srcOrd="0" destOrd="0" parTransId="{FA48DDA2-2DEC-4A6C-AA79-89E402DDB6A9}" sibTransId="{B632C02A-CFD1-42F6-9240-682B169EB5EF}"/>
    <dgm:cxn modelId="{393C7D71-B089-454C-8419-65F5EF0C6FA0}" srcId="{B08EDB2B-729F-4FE3-B360-FEBEC4C63DAE}" destId="{CA8E1E87-CBF6-4B6E-9E20-AB9974965B30}" srcOrd="1" destOrd="0" parTransId="{0E422E8D-AC59-4D04-87AE-1F003564AF2F}" sibTransId="{A01140F6-AF5F-4DFF-BE5A-6BE1DBA5ADB9}"/>
    <dgm:cxn modelId="{5319213F-5A82-4226-8330-318F19C815E2}" type="presOf" srcId="{CA8E1E87-CBF6-4B6E-9E20-AB9974965B30}" destId="{3FC0F967-B13C-4804-9646-A90021425129}" srcOrd="0" destOrd="0" presId="urn:microsoft.com/office/officeart/2005/8/layout/architecture"/>
    <dgm:cxn modelId="{2B608316-8C3A-4790-94F5-69A8CFC7AAE9}" type="presParOf" srcId="{54F0CA79-4BC8-440A-BDCC-E01E5E0BD67B}" destId="{6212B481-A9E1-48EB-8D6A-7EF2652C9B40}" srcOrd="0" destOrd="0" presId="urn:microsoft.com/office/officeart/2005/8/layout/architecture"/>
    <dgm:cxn modelId="{E60ADC34-CB70-44D4-A3DE-F2B838646335}" type="presParOf" srcId="{6212B481-A9E1-48EB-8D6A-7EF2652C9B40}" destId="{74FBEBD6-05F9-416F-94E4-CF5D612D7E8B}" srcOrd="0" destOrd="0" presId="urn:microsoft.com/office/officeart/2005/8/layout/architecture"/>
    <dgm:cxn modelId="{5DE77229-54F6-494D-9E74-1755A0E40B41}" type="presParOf" srcId="{6212B481-A9E1-48EB-8D6A-7EF2652C9B40}" destId="{ABC1C417-383D-43FC-BC00-804C5C58E417}" srcOrd="1" destOrd="0" presId="urn:microsoft.com/office/officeart/2005/8/layout/architecture"/>
    <dgm:cxn modelId="{0E8FF5BA-552E-48B0-B25C-14279B364026}" type="presParOf" srcId="{6212B481-A9E1-48EB-8D6A-7EF2652C9B40}" destId="{85E462F0-F41E-4FBB-BAF5-B0EA4B5DFAFA}" srcOrd="2" destOrd="0" presId="urn:microsoft.com/office/officeart/2005/8/layout/architecture"/>
    <dgm:cxn modelId="{109B2BDC-8F00-4A4B-8307-7FCE6301319A}" type="presParOf" srcId="{85E462F0-F41E-4FBB-BAF5-B0EA4B5DFAFA}" destId="{44B54EDD-EAD9-491F-92E3-9822C07021A2}" srcOrd="0" destOrd="0" presId="urn:microsoft.com/office/officeart/2005/8/layout/architecture"/>
    <dgm:cxn modelId="{03134792-6C2D-42F6-8D36-6097F35F17A7}" type="presParOf" srcId="{44B54EDD-EAD9-491F-92E3-9822C07021A2}" destId="{FDEF531B-9B25-4BEA-BFD4-2F8CF95CD93D}" srcOrd="0" destOrd="0" presId="urn:microsoft.com/office/officeart/2005/8/layout/architecture"/>
    <dgm:cxn modelId="{98D62D32-71DC-4D54-8D59-AC5B1EAA98E3}" type="presParOf" srcId="{44B54EDD-EAD9-491F-92E3-9822C07021A2}" destId="{DF94C8E5-E79C-4450-AEFD-202983278EB2}" srcOrd="1" destOrd="0" presId="urn:microsoft.com/office/officeart/2005/8/layout/architecture"/>
    <dgm:cxn modelId="{D4353FAC-84C0-463D-A8B1-4961ED427DFE}" type="presParOf" srcId="{85E462F0-F41E-4FBB-BAF5-B0EA4B5DFAFA}" destId="{D1505E01-FB26-4AE8-9482-E7AED1C0D008}" srcOrd="1" destOrd="0" presId="urn:microsoft.com/office/officeart/2005/8/layout/architecture"/>
    <dgm:cxn modelId="{5A51D86A-D2BA-4DB3-BE6F-F86A14CF4A66}" type="presParOf" srcId="{85E462F0-F41E-4FBB-BAF5-B0EA4B5DFAFA}" destId="{BE70721B-A2E8-4825-9886-59B3D8EF0C1D}" srcOrd="2" destOrd="0" presId="urn:microsoft.com/office/officeart/2005/8/layout/architecture"/>
    <dgm:cxn modelId="{E6A69904-923D-4E8D-AA51-E4CE51FE1833}" type="presParOf" srcId="{BE70721B-A2E8-4825-9886-59B3D8EF0C1D}" destId="{3FC0F967-B13C-4804-9646-A90021425129}" srcOrd="0" destOrd="0" presId="urn:microsoft.com/office/officeart/2005/8/layout/architecture"/>
    <dgm:cxn modelId="{8CCFB399-74A6-40C3-BB69-9549EBA466AF}" type="presParOf" srcId="{BE70721B-A2E8-4825-9886-59B3D8EF0C1D}" destId="{BC30159D-3E1D-4EDD-8CD8-C5889CC558C1}" srcOrd="1" destOrd="0" presId="urn:microsoft.com/office/officeart/2005/8/layout/architecture"/>
    <dgm:cxn modelId="{EFD421E7-42D3-4570-B93E-28893537C834}" type="presParOf" srcId="{85E462F0-F41E-4FBB-BAF5-B0EA4B5DFAFA}" destId="{5AA5511E-B2C4-4361-A505-EAF75A5AF615}" srcOrd="3" destOrd="0" presId="urn:microsoft.com/office/officeart/2005/8/layout/architecture"/>
    <dgm:cxn modelId="{4A3C3173-8A7C-4C38-AEEC-A8C05876848B}" type="presParOf" srcId="{85E462F0-F41E-4FBB-BAF5-B0EA4B5DFAFA}" destId="{750E0C39-2C3F-44BB-86DD-5E5F995BE435}" srcOrd="4" destOrd="0" presId="urn:microsoft.com/office/officeart/2005/8/layout/architecture"/>
    <dgm:cxn modelId="{FB1B9D8E-0161-4DB4-B5D2-B2ABA005EEC8}" type="presParOf" srcId="{750E0C39-2C3F-44BB-86DD-5E5F995BE435}" destId="{2EC8152D-8BF5-45D7-A134-4C894AB7CD32}" srcOrd="0" destOrd="0" presId="urn:microsoft.com/office/officeart/2005/8/layout/architecture"/>
    <dgm:cxn modelId="{E40CF9FD-C8D3-4674-889F-ADC3AF309195}" type="presParOf" srcId="{750E0C39-2C3F-44BB-86DD-5E5F995BE435}" destId="{96FB1736-3E3F-40AE-B412-37D5D1895749}" srcOrd="1" destOrd="0" presId="urn:microsoft.com/office/officeart/2005/8/layout/architecture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1A80DE-773A-4F3B-83F9-63FF032DF83A}">
      <dsp:nvSpPr>
        <dsp:cNvPr id="0" name=""/>
        <dsp:cNvSpPr/>
      </dsp:nvSpPr>
      <dsp:spPr>
        <a:xfrm>
          <a:off x="599" y="724251"/>
          <a:ext cx="2579700" cy="3095640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1722" rIns="80010" bIns="0" numCol="1" spcCol="1270" anchor="t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Demand</a:t>
          </a:r>
          <a:endParaRPr lang="en-GB" sz="1800" b="1" kern="1200" dirty="0"/>
        </a:p>
      </dsp:txBody>
      <dsp:txXfrm rot="16200000">
        <a:off x="-1010643" y="1735494"/>
        <a:ext cx="2538425" cy="515940"/>
      </dsp:txXfrm>
    </dsp:sp>
    <dsp:sp modelId="{A45E64EB-2A98-4E5C-8872-C6636B671039}">
      <dsp:nvSpPr>
        <dsp:cNvPr id="0" name=""/>
        <dsp:cNvSpPr/>
      </dsp:nvSpPr>
      <dsp:spPr>
        <a:xfrm>
          <a:off x="516539" y="724251"/>
          <a:ext cx="1921876" cy="3095640"/>
        </a:xfrm>
        <a:prstGeom prst="rect">
          <a:avLst/>
        </a:prstGeom>
        <a:noFill/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Vacancies</a:t>
          </a:r>
          <a:endParaRPr lang="en-GB" sz="1800" kern="1200" dirty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Offered wages</a:t>
          </a:r>
          <a:endParaRPr lang="en-GB" sz="1800" kern="1200" dirty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Birth and death of companies</a:t>
          </a:r>
          <a:endParaRPr lang="en-GB" sz="1800" kern="1200" dirty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Redundancies</a:t>
          </a:r>
          <a:endParaRPr lang="en-GB" sz="1800" kern="1200" dirty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Economic growth of sectors/regions</a:t>
          </a:r>
          <a:endParaRPr lang="en-GB" sz="1800" kern="1200" dirty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Skills demand and shortages</a:t>
          </a:r>
          <a:endParaRPr lang="en-GB" sz="1800" kern="1200" dirty="0"/>
        </a:p>
      </dsp:txBody>
      <dsp:txXfrm>
        <a:off x="516539" y="724251"/>
        <a:ext cx="1921876" cy="3095640"/>
      </dsp:txXfrm>
    </dsp:sp>
    <dsp:sp modelId="{37F21F03-C721-43D5-B27F-AF94E8B9889B}">
      <dsp:nvSpPr>
        <dsp:cNvPr id="0" name=""/>
        <dsp:cNvSpPr/>
      </dsp:nvSpPr>
      <dsp:spPr>
        <a:xfrm>
          <a:off x="2670589" y="724251"/>
          <a:ext cx="2579700" cy="3095640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1722" rIns="80010" bIns="0" numCol="1" spcCol="1270" anchor="t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Outcome</a:t>
          </a:r>
          <a:endParaRPr lang="en-GB" sz="1800" b="1" kern="1200" dirty="0"/>
        </a:p>
      </dsp:txBody>
      <dsp:txXfrm rot="16200000">
        <a:off x="1659346" y="1735494"/>
        <a:ext cx="2538425" cy="515940"/>
      </dsp:txXfrm>
    </dsp:sp>
    <dsp:sp modelId="{4094E4F8-4E30-4A3A-AD82-BAF2EC74BC48}">
      <dsp:nvSpPr>
        <dsp:cNvPr id="0" name=""/>
        <dsp:cNvSpPr/>
      </dsp:nvSpPr>
      <dsp:spPr>
        <a:xfrm rot="5400000">
          <a:off x="2414367" y="3353915"/>
          <a:ext cx="454766" cy="386955"/>
        </a:xfrm>
        <a:prstGeom prst="flowChartExtra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25400" cap="flat" cmpd="sng" algn="ctr">
          <a:solidFill>
            <a:scrgbClr r="0" g="0" b="0">
              <a:shade val="95000"/>
              <a:satMod val="105000"/>
            </a:scrgb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760D1389-7DCB-49E2-962B-A8CD43A82E46}">
      <dsp:nvSpPr>
        <dsp:cNvPr id="0" name=""/>
        <dsp:cNvSpPr/>
      </dsp:nvSpPr>
      <dsp:spPr>
        <a:xfrm>
          <a:off x="3186529" y="724251"/>
          <a:ext cx="1921876" cy="3095640"/>
        </a:xfrm>
        <a:prstGeom prst="rect">
          <a:avLst/>
        </a:prstGeom>
        <a:noFill/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Average wages</a:t>
          </a:r>
          <a:endParaRPr lang="en-GB" sz="1800" kern="1200" dirty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Unemployment</a:t>
          </a:r>
          <a:endParaRPr lang="en-GB" sz="1800" kern="1200" dirty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Labour</a:t>
          </a:r>
          <a:r>
            <a:rPr lang="en-US" sz="1800" kern="1200" dirty="0" smtClean="0"/>
            <a:t> productivity</a:t>
          </a:r>
          <a:endParaRPr lang="en-GB" sz="1800" kern="1200" dirty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Employment-to-population ratio</a:t>
          </a:r>
          <a:endParaRPr lang="en-GB" sz="1800" kern="1200" dirty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Employment by status</a:t>
          </a:r>
          <a:endParaRPr lang="en-GB" sz="1800" kern="1200" dirty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Average hours of work</a:t>
          </a:r>
          <a:endParaRPr lang="en-GB" sz="1800" kern="1200" dirty="0"/>
        </a:p>
      </dsp:txBody>
      <dsp:txXfrm>
        <a:off x="3186529" y="724251"/>
        <a:ext cx="1921876" cy="3095640"/>
      </dsp:txXfrm>
    </dsp:sp>
    <dsp:sp modelId="{50D9A15C-937A-4206-A2AF-AF5F485BFC97}">
      <dsp:nvSpPr>
        <dsp:cNvPr id="0" name=""/>
        <dsp:cNvSpPr/>
      </dsp:nvSpPr>
      <dsp:spPr>
        <a:xfrm>
          <a:off x="5340579" y="724251"/>
          <a:ext cx="2579700" cy="3095640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1722" rIns="80010" bIns="0" numCol="1" spcCol="1270" anchor="t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Supply</a:t>
          </a:r>
          <a:endParaRPr lang="en-GB" sz="1800" b="1" kern="1200" dirty="0"/>
        </a:p>
      </dsp:txBody>
      <dsp:txXfrm rot="16200000">
        <a:off x="4329336" y="1735494"/>
        <a:ext cx="2538425" cy="515940"/>
      </dsp:txXfrm>
    </dsp:sp>
    <dsp:sp modelId="{D050CB05-824F-4473-9B18-A50B411AE233}">
      <dsp:nvSpPr>
        <dsp:cNvPr id="0" name=""/>
        <dsp:cNvSpPr/>
      </dsp:nvSpPr>
      <dsp:spPr>
        <a:xfrm rot="16200000">
          <a:off x="5006653" y="3331194"/>
          <a:ext cx="454766" cy="386955"/>
        </a:xfrm>
        <a:prstGeom prst="flowChartExtra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25400" cap="flat" cmpd="sng" algn="ctr">
          <a:solidFill>
            <a:scrgbClr r="0" g="0" b="0">
              <a:shade val="95000"/>
              <a:satMod val="105000"/>
            </a:scrgb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3B2F0523-87C0-4B17-A9D0-8229DB9F89D4}">
      <dsp:nvSpPr>
        <dsp:cNvPr id="0" name=""/>
        <dsp:cNvSpPr/>
      </dsp:nvSpPr>
      <dsp:spPr>
        <a:xfrm>
          <a:off x="5856519" y="724251"/>
          <a:ext cx="1921876" cy="3095640"/>
        </a:xfrm>
        <a:prstGeom prst="rect">
          <a:avLst/>
        </a:prstGeom>
        <a:noFill/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Number of young people entering the </a:t>
          </a:r>
          <a:r>
            <a:rPr lang="en-US" sz="1800" kern="1200" dirty="0" err="1" smtClean="0"/>
            <a:t>labour</a:t>
          </a:r>
          <a:r>
            <a:rPr lang="en-US" sz="1800" kern="1200" dirty="0" smtClean="0"/>
            <a:t> market</a:t>
          </a:r>
          <a:endParaRPr lang="en-GB" sz="1800" kern="1200" dirty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Number of graduates produced in various skills fields per year</a:t>
          </a:r>
          <a:endParaRPr lang="en-GB" sz="1800" kern="1200" dirty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# </a:t>
          </a:r>
          <a:r>
            <a:rPr lang="en-US" sz="1800" kern="1200" dirty="0" smtClean="0"/>
            <a:t>of </a:t>
          </a:r>
          <a:r>
            <a:rPr lang="en-US" sz="1800" kern="1200" dirty="0" smtClean="0"/>
            <a:t>training  </a:t>
          </a:r>
          <a:r>
            <a:rPr lang="en-US" sz="1800" kern="1200" dirty="0" smtClean="0"/>
            <a:t>institutions</a:t>
          </a:r>
          <a:endParaRPr lang="en-GB" sz="1800" kern="1200" dirty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Number of job seekers</a:t>
          </a:r>
          <a:endParaRPr lang="en-GB" sz="1800" kern="1200" dirty="0"/>
        </a:p>
      </dsp:txBody>
      <dsp:txXfrm>
        <a:off x="5856519" y="724251"/>
        <a:ext cx="1921876" cy="30956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344E2E-A903-4E98-B94B-92E0DD591A83}">
      <dsp:nvSpPr>
        <dsp:cNvPr id="0" name=""/>
        <dsp:cNvSpPr/>
      </dsp:nvSpPr>
      <dsp:spPr>
        <a:xfrm>
          <a:off x="209650" y="3891936"/>
          <a:ext cx="8305801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6FC311-5B62-4294-AF51-D8BF7043E4A7}">
      <dsp:nvSpPr>
        <dsp:cNvPr id="0" name=""/>
        <dsp:cNvSpPr/>
      </dsp:nvSpPr>
      <dsp:spPr>
        <a:xfrm>
          <a:off x="209650" y="2220287"/>
          <a:ext cx="8305801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58D1E6-436D-481F-8271-9CE7BE435204}">
      <dsp:nvSpPr>
        <dsp:cNvPr id="0" name=""/>
        <dsp:cNvSpPr/>
      </dsp:nvSpPr>
      <dsp:spPr>
        <a:xfrm>
          <a:off x="209650" y="548639"/>
          <a:ext cx="8305801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BDA2EC-DC00-4F0C-B712-0BEA0E333C91}">
      <dsp:nvSpPr>
        <dsp:cNvPr id="0" name=""/>
        <dsp:cNvSpPr/>
      </dsp:nvSpPr>
      <dsp:spPr>
        <a:xfrm>
          <a:off x="2799706" y="611"/>
          <a:ext cx="5285197" cy="548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b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Household surveys (e.g. LFS, HIES)</a:t>
          </a:r>
          <a:endParaRPr lang="en-GB" sz="1800" b="1" kern="1200" dirty="0"/>
        </a:p>
      </dsp:txBody>
      <dsp:txXfrm>
        <a:off x="2799706" y="611"/>
        <a:ext cx="5285197" cy="548027"/>
      </dsp:txXfrm>
    </dsp:sp>
    <dsp:sp modelId="{83F718E4-6226-41AE-941B-655CD0F33C00}">
      <dsp:nvSpPr>
        <dsp:cNvPr id="0" name=""/>
        <dsp:cNvSpPr/>
      </dsp:nvSpPr>
      <dsp:spPr>
        <a:xfrm>
          <a:off x="-209650" y="611"/>
          <a:ext cx="2998110" cy="548027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accent1">
                  <a:lumMod val="25000"/>
                </a:schemeClr>
              </a:solidFill>
            </a:rPr>
            <a:t>Individual data</a:t>
          </a:r>
          <a:endParaRPr lang="en-GB" sz="2000" kern="1200" dirty="0">
            <a:solidFill>
              <a:schemeClr val="accent1">
                <a:lumMod val="25000"/>
              </a:schemeClr>
            </a:solidFill>
          </a:endParaRPr>
        </a:p>
      </dsp:txBody>
      <dsp:txXfrm>
        <a:off x="-182893" y="27368"/>
        <a:ext cx="2944596" cy="521270"/>
      </dsp:txXfrm>
    </dsp:sp>
    <dsp:sp modelId="{388B3276-2CC0-459B-9EFE-3DBDB8A7DE96}">
      <dsp:nvSpPr>
        <dsp:cNvPr id="0" name=""/>
        <dsp:cNvSpPr/>
      </dsp:nvSpPr>
      <dsp:spPr>
        <a:xfrm>
          <a:off x="0" y="548639"/>
          <a:ext cx="8305801" cy="10962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Employment outcomes (by gender, age, sectors, occupations, etc.)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Monthly earnings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Hours of work</a:t>
          </a:r>
          <a:endParaRPr lang="en-GB" sz="1400" kern="1200" dirty="0"/>
        </a:p>
      </dsp:txBody>
      <dsp:txXfrm>
        <a:off x="0" y="548639"/>
        <a:ext cx="8305801" cy="1096219"/>
      </dsp:txXfrm>
    </dsp:sp>
    <dsp:sp modelId="{707E12AD-2B90-42D2-AE8D-EEA23227070B}">
      <dsp:nvSpPr>
        <dsp:cNvPr id="0" name=""/>
        <dsp:cNvSpPr/>
      </dsp:nvSpPr>
      <dsp:spPr>
        <a:xfrm>
          <a:off x="2799706" y="1672260"/>
          <a:ext cx="5285197" cy="548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b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Establishment surveys</a:t>
          </a:r>
          <a:endParaRPr lang="en-GB" sz="1800" b="1" kern="1200" dirty="0"/>
        </a:p>
      </dsp:txBody>
      <dsp:txXfrm>
        <a:off x="2799706" y="1672260"/>
        <a:ext cx="5285197" cy="548027"/>
      </dsp:txXfrm>
    </dsp:sp>
    <dsp:sp modelId="{471BA6EE-11C5-4D4B-ACFD-B59FB92984C0}">
      <dsp:nvSpPr>
        <dsp:cNvPr id="0" name=""/>
        <dsp:cNvSpPr/>
      </dsp:nvSpPr>
      <dsp:spPr>
        <a:xfrm>
          <a:off x="-209650" y="1672260"/>
          <a:ext cx="2998110" cy="548027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accent1">
                  <a:lumMod val="25000"/>
                </a:schemeClr>
              </a:solidFill>
            </a:rPr>
            <a:t>Enterprise data</a:t>
          </a:r>
          <a:endParaRPr lang="en-GB" sz="2000" kern="1200" dirty="0">
            <a:solidFill>
              <a:schemeClr val="accent1">
                <a:lumMod val="25000"/>
              </a:schemeClr>
            </a:solidFill>
          </a:endParaRPr>
        </a:p>
      </dsp:txBody>
      <dsp:txXfrm>
        <a:off x="-182893" y="1699017"/>
        <a:ext cx="2944596" cy="521270"/>
      </dsp:txXfrm>
    </dsp:sp>
    <dsp:sp modelId="{C9DD80D7-A747-425D-8E00-06577E341A9B}">
      <dsp:nvSpPr>
        <dsp:cNvPr id="0" name=""/>
        <dsp:cNvSpPr/>
      </dsp:nvSpPr>
      <dsp:spPr>
        <a:xfrm>
          <a:off x="0" y="2220287"/>
          <a:ext cx="8305801" cy="10962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Number of employees (regular, others)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/>
            <a:t>Labour</a:t>
          </a:r>
          <a:r>
            <a:rPr lang="en-US" sz="1400" kern="1200" dirty="0" smtClean="0"/>
            <a:t> cost, average wage bills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Productivity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/>
            <a:t>Sectoral</a:t>
          </a:r>
          <a:r>
            <a:rPr lang="en-US" sz="1400" kern="1200" dirty="0" smtClean="0"/>
            <a:t> composition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Skills need surveys</a:t>
          </a:r>
          <a:endParaRPr lang="en-GB" sz="1400" kern="1200" dirty="0"/>
        </a:p>
      </dsp:txBody>
      <dsp:txXfrm>
        <a:off x="0" y="2220287"/>
        <a:ext cx="8305801" cy="1096219"/>
      </dsp:txXfrm>
    </dsp:sp>
    <dsp:sp modelId="{755F5CDC-9640-415E-B9F9-9B917CC450C2}">
      <dsp:nvSpPr>
        <dsp:cNvPr id="0" name=""/>
        <dsp:cNvSpPr/>
      </dsp:nvSpPr>
      <dsp:spPr>
        <a:xfrm>
          <a:off x="2799706" y="3343909"/>
          <a:ext cx="5285197" cy="548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b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Registration &amp; administrative information</a:t>
          </a:r>
          <a:endParaRPr lang="en-GB" sz="1800" b="1" kern="1200" dirty="0"/>
        </a:p>
      </dsp:txBody>
      <dsp:txXfrm>
        <a:off x="2799706" y="3343909"/>
        <a:ext cx="5285197" cy="548027"/>
      </dsp:txXfrm>
    </dsp:sp>
    <dsp:sp modelId="{B0D97DF3-BE28-4A3F-9345-245608E8CC31}">
      <dsp:nvSpPr>
        <dsp:cNvPr id="0" name=""/>
        <dsp:cNvSpPr/>
      </dsp:nvSpPr>
      <dsp:spPr>
        <a:xfrm>
          <a:off x="-209650" y="3343909"/>
          <a:ext cx="2998110" cy="548027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accent1">
                  <a:lumMod val="25000"/>
                </a:schemeClr>
              </a:solidFill>
            </a:rPr>
            <a:t>Administrative data</a:t>
          </a:r>
          <a:endParaRPr lang="en-GB" sz="2000" kern="1200" dirty="0">
            <a:solidFill>
              <a:schemeClr val="accent1">
                <a:lumMod val="25000"/>
              </a:schemeClr>
            </a:solidFill>
          </a:endParaRPr>
        </a:p>
      </dsp:txBody>
      <dsp:txXfrm>
        <a:off x="-182893" y="3370666"/>
        <a:ext cx="2944596" cy="521270"/>
      </dsp:txXfrm>
    </dsp:sp>
    <dsp:sp modelId="{F106CD00-55B6-4BE7-9106-D3701E2F2417}">
      <dsp:nvSpPr>
        <dsp:cNvPr id="0" name=""/>
        <dsp:cNvSpPr/>
      </dsp:nvSpPr>
      <dsp:spPr>
        <a:xfrm>
          <a:off x="0" y="3891936"/>
          <a:ext cx="8305801" cy="10962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Number of job seekers (by profiles of job seekers)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Number of vacancies (by types of enterprises)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Number of social security beneficiaries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/>
            <a:t>Labour</a:t>
          </a:r>
          <a:r>
            <a:rPr lang="en-US" sz="1400" kern="1200" dirty="0" smtClean="0"/>
            <a:t> market history (employers + job seekers)</a:t>
          </a:r>
          <a:endParaRPr lang="en-GB" sz="1400" kern="1200" dirty="0"/>
        </a:p>
      </dsp:txBody>
      <dsp:txXfrm>
        <a:off x="0" y="3891936"/>
        <a:ext cx="8305801" cy="10962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11D6FF-B5C0-43B2-AD71-1D2A11819AB2}">
      <dsp:nvSpPr>
        <dsp:cNvPr id="0" name=""/>
        <dsp:cNvSpPr/>
      </dsp:nvSpPr>
      <dsp:spPr>
        <a:xfrm>
          <a:off x="2388" y="260720"/>
          <a:ext cx="1895028" cy="141667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j-lt"/>
            </a:rPr>
            <a:t>Document the current strengths and weaknesses of the workforce</a:t>
          </a:r>
          <a:endParaRPr lang="en-GB" sz="1600" kern="1200" dirty="0"/>
        </a:p>
      </dsp:txBody>
      <dsp:txXfrm>
        <a:off x="2388" y="260720"/>
        <a:ext cx="1895028" cy="1416677"/>
      </dsp:txXfrm>
    </dsp:sp>
    <dsp:sp modelId="{2F2D9000-671D-419F-AACA-2E46FC77F1A6}">
      <dsp:nvSpPr>
        <dsp:cNvPr id="0" name=""/>
        <dsp:cNvSpPr/>
      </dsp:nvSpPr>
      <dsp:spPr>
        <a:xfrm>
          <a:off x="2086920" y="260720"/>
          <a:ext cx="1895028" cy="141667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j-lt"/>
            </a:rPr>
            <a:t>Quantify labor supply and quality</a:t>
          </a:r>
          <a:endParaRPr lang="en-GB" sz="1600" kern="1200" dirty="0" smtClean="0">
            <a:latin typeface="+mj-lt"/>
          </a:endParaRPr>
        </a:p>
      </dsp:txBody>
      <dsp:txXfrm>
        <a:off x="2086920" y="260720"/>
        <a:ext cx="1895028" cy="1416677"/>
      </dsp:txXfrm>
    </dsp:sp>
    <dsp:sp modelId="{57EE4945-461C-46B6-8F11-D3B2CFEAABDF}">
      <dsp:nvSpPr>
        <dsp:cNvPr id="0" name=""/>
        <dsp:cNvSpPr/>
      </dsp:nvSpPr>
      <dsp:spPr>
        <a:xfrm>
          <a:off x="4171451" y="260720"/>
          <a:ext cx="1895028" cy="141667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j-lt"/>
            </a:rPr>
            <a:t>Identify unmet training needs</a:t>
          </a:r>
          <a:endParaRPr lang="en-GB" sz="1600" kern="1200" dirty="0" smtClean="0">
            <a:latin typeface="+mj-lt"/>
          </a:endParaRPr>
        </a:p>
      </dsp:txBody>
      <dsp:txXfrm>
        <a:off x="4171451" y="260720"/>
        <a:ext cx="1895028" cy="1416677"/>
      </dsp:txXfrm>
    </dsp:sp>
    <dsp:sp modelId="{1CCA2A89-15FC-4FEE-814D-1035240C068A}">
      <dsp:nvSpPr>
        <dsp:cNvPr id="0" name=""/>
        <dsp:cNvSpPr/>
      </dsp:nvSpPr>
      <dsp:spPr>
        <a:xfrm>
          <a:off x="6255982" y="260720"/>
          <a:ext cx="1895028" cy="141667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j-lt"/>
            </a:rPr>
            <a:t>Define emerging employment trends and economic opportunities</a:t>
          </a:r>
          <a:endParaRPr lang="en-GB" sz="1600" kern="1200" dirty="0" smtClean="0">
            <a:latin typeface="+mj-lt"/>
          </a:endParaRPr>
        </a:p>
      </dsp:txBody>
      <dsp:txXfrm>
        <a:off x="6255982" y="260720"/>
        <a:ext cx="1895028" cy="1416677"/>
      </dsp:txXfrm>
    </dsp:sp>
    <dsp:sp modelId="{F63BD446-3886-4E32-BE89-27D039072C7B}">
      <dsp:nvSpPr>
        <dsp:cNvPr id="0" name=""/>
        <dsp:cNvSpPr/>
      </dsp:nvSpPr>
      <dsp:spPr>
        <a:xfrm>
          <a:off x="198637" y="1866900"/>
          <a:ext cx="2219798" cy="145377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j-lt"/>
            </a:rPr>
            <a:t>Assist existing businesses in finding qualified workers</a:t>
          </a:r>
          <a:endParaRPr lang="en-GB" sz="1600" kern="1200" dirty="0" smtClean="0">
            <a:latin typeface="+mj-lt"/>
          </a:endParaRPr>
        </a:p>
      </dsp:txBody>
      <dsp:txXfrm>
        <a:off x="198637" y="1866900"/>
        <a:ext cx="2219798" cy="1453778"/>
      </dsp:txXfrm>
    </dsp:sp>
    <dsp:sp modelId="{8526A7D8-7CE5-42EB-BE9A-81C9C3047671}">
      <dsp:nvSpPr>
        <dsp:cNvPr id="0" name=""/>
        <dsp:cNvSpPr/>
      </dsp:nvSpPr>
      <dsp:spPr>
        <a:xfrm>
          <a:off x="2966800" y="1866900"/>
          <a:ext cx="2219798" cy="145377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j-lt"/>
            </a:rPr>
            <a:t>Match workers with jobs and training programs</a:t>
          </a:r>
          <a:endParaRPr lang="en-GB" sz="1600" kern="1200" dirty="0" smtClean="0">
            <a:latin typeface="+mj-lt"/>
          </a:endParaRPr>
        </a:p>
      </dsp:txBody>
      <dsp:txXfrm>
        <a:off x="2966800" y="1866900"/>
        <a:ext cx="2219798" cy="1453778"/>
      </dsp:txXfrm>
    </dsp:sp>
    <dsp:sp modelId="{BAC9FD92-979F-4EC1-B74D-3B81FABD524E}">
      <dsp:nvSpPr>
        <dsp:cNvPr id="0" name=""/>
        <dsp:cNvSpPr/>
      </dsp:nvSpPr>
      <dsp:spPr>
        <a:xfrm>
          <a:off x="5724976" y="1866900"/>
          <a:ext cx="2219798" cy="145377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j-lt"/>
            </a:rPr>
            <a:t>Guide training providers in preparing the workforce for existing and emerging employment opportunities</a:t>
          </a:r>
        </a:p>
      </dsp:txBody>
      <dsp:txXfrm>
        <a:off x="5724976" y="1866900"/>
        <a:ext cx="2219798" cy="14537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FBEBD6-05F9-416F-94E4-CF5D612D7E8B}">
      <dsp:nvSpPr>
        <dsp:cNvPr id="0" name=""/>
        <dsp:cNvSpPr/>
      </dsp:nvSpPr>
      <dsp:spPr>
        <a:xfrm>
          <a:off x="2546" y="1983299"/>
          <a:ext cx="7081506" cy="1793192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ES/LMI – collect, manage, process/analyze, disseminate</a:t>
          </a:r>
          <a:endParaRPr lang="en-GB" sz="3000" kern="1200" dirty="0"/>
        </a:p>
      </dsp:txBody>
      <dsp:txXfrm>
        <a:off x="55067" y="2035820"/>
        <a:ext cx="6976464" cy="1688150"/>
      </dsp:txXfrm>
    </dsp:sp>
    <dsp:sp modelId="{FDEF531B-9B25-4BEA-BFD4-2F8CF95CD93D}">
      <dsp:nvSpPr>
        <dsp:cNvPr id="0" name=""/>
        <dsp:cNvSpPr/>
      </dsp:nvSpPr>
      <dsp:spPr>
        <a:xfrm>
          <a:off x="2546" y="1757"/>
          <a:ext cx="2235324" cy="1793192"/>
        </a:xfrm>
        <a:prstGeom prst="roundRect">
          <a:avLst>
            <a:gd name="adj" fmla="val 10000"/>
          </a:avLst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/>
            <a:t>NSO</a:t>
          </a:r>
          <a:r>
            <a:rPr lang="en-US" sz="2100" kern="1200" dirty="0" smtClean="0"/>
            <a:t>: survey-based data &amp; statistics</a:t>
          </a:r>
          <a:endParaRPr lang="en-GB" sz="2100" kern="1200" dirty="0"/>
        </a:p>
      </dsp:txBody>
      <dsp:txXfrm>
        <a:off x="55067" y="54278"/>
        <a:ext cx="2130282" cy="1688150"/>
      </dsp:txXfrm>
    </dsp:sp>
    <dsp:sp modelId="{3FC0F967-B13C-4804-9646-A90021425129}">
      <dsp:nvSpPr>
        <dsp:cNvPr id="0" name=""/>
        <dsp:cNvSpPr/>
      </dsp:nvSpPr>
      <dsp:spPr>
        <a:xfrm>
          <a:off x="2425637" y="1757"/>
          <a:ext cx="2235324" cy="1793192"/>
        </a:xfrm>
        <a:prstGeom prst="roundRect">
          <a:avLst>
            <a:gd name="adj" fmla="val 10000"/>
          </a:avLst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/>
            <a:t>MOL</a:t>
          </a:r>
          <a:r>
            <a:rPr lang="en-US" sz="2100" kern="1200" dirty="0" smtClean="0"/>
            <a:t>: employment dept., training dept., OSH dept., etc.</a:t>
          </a:r>
          <a:endParaRPr lang="en-GB" sz="2100" kern="1200" dirty="0"/>
        </a:p>
      </dsp:txBody>
      <dsp:txXfrm>
        <a:off x="2478158" y="54278"/>
        <a:ext cx="2130282" cy="1688150"/>
      </dsp:txXfrm>
    </dsp:sp>
    <dsp:sp modelId="{2EC8152D-8BF5-45D7-A134-4C894AB7CD32}">
      <dsp:nvSpPr>
        <dsp:cNvPr id="0" name=""/>
        <dsp:cNvSpPr/>
      </dsp:nvSpPr>
      <dsp:spPr>
        <a:xfrm>
          <a:off x="4848729" y="1757"/>
          <a:ext cx="2235324" cy="1793192"/>
        </a:xfrm>
        <a:prstGeom prst="roundRect">
          <a:avLst>
            <a:gd name="adj" fmla="val 10000"/>
          </a:avLst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Other ministries &amp; agencies:  </a:t>
          </a:r>
          <a:r>
            <a:rPr lang="en-US" sz="2100" kern="1200" dirty="0" err="1" smtClean="0"/>
            <a:t>MoC</a:t>
          </a:r>
          <a:r>
            <a:rPr lang="en-US" sz="2100" kern="1200" dirty="0" smtClean="0"/>
            <a:t>, </a:t>
          </a:r>
          <a:r>
            <a:rPr lang="en-US" sz="2100" kern="1200" dirty="0" err="1" smtClean="0"/>
            <a:t>MoA</a:t>
          </a:r>
          <a:r>
            <a:rPr lang="en-US" sz="2100" kern="1200" dirty="0" smtClean="0"/>
            <a:t>, </a:t>
          </a:r>
          <a:r>
            <a:rPr lang="en-US" sz="2100" kern="1200" dirty="0" err="1" smtClean="0"/>
            <a:t>MoI</a:t>
          </a:r>
          <a:r>
            <a:rPr lang="en-US" sz="2100" kern="1200" dirty="0" smtClean="0"/>
            <a:t>, Investment Board, etc.</a:t>
          </a:r>
          <a:endParaRPr lang="en-GB" sz="2100" kern="1200" dirty="0"/>
        </a:p>
      </dsp:txBody>
      <dsp:txXfrm>
        <a:off x="4901250" y="54278"/>
        <a:ext cx="2130282" cy="16881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chitecture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</cdr:x>
      <cdr:y>0.11765</cdr:y>
    </cdr:from>
    <cdr:to>
      <cdr:x>0.3</cdr:x>
      <cdr:y>0.47059</cdr:y>
    </cdr:to>
    <cdr:sp macro="" textlink="">
      <cdr:nvSpPr>
        <cdr:cNvPr id="2" name="타원 1"/>
        <cdr:cNvSpPr/>
      </cdr:nvSpPr>
      <cdr:spPr>
        <a:xfrm xmlns:a="http://schemas.openxmlformats.org/drawingml/2006/main">
          <a:off x="762000" y="457200"/>
          <a:ext cx="1524000" cy="1371600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ko-KR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0.65556</cdr:x>
      <cdr:y>0.15385</cdr:y>
    </cdr:from>
    <cdr:to>
      <cdr:x>0.95483</cdr:x>
      <cdr:y>0.50635</cdr:y>
    </cdr:to>
    <cdr:sp macro="" textlink="">
      <cdr:nvSpPr>
        <cdr:cNvPr id="2" name="Oval 1"/>
        <cdr:cNvSpPr/>
      </cdr:nvSpPr>
      <cdr:spPr>
        <a:xfrm xmlns:a="http://schemas.openxmlformats.org/drawingml/2006/main">
          <a:off x="5022425" y="609600"/>
          <a:ext cx="2292776" cy="1396761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19050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en-GB" sz="110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5CF8C-7A64-4F57-83ED-7A652EE853FD}" type="datetimeFigureOut">
              <a:rPr lang="en-US" smtClean="0"/>
              <a:t>11/14/2016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C25359-EDB6-43FA-AE22-43F72AE31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027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5569254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5652102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ko-KR" dirty="0" smtClean="0">
              <a:solidFill>
                <a:srgbClr val="333399"/>
              </a:solidFill>
              <a:latin typeface="Arial" charset="0"/>
              <a:ea typeface="굴림" pitchFamily="34" charset="-127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6692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ko-KR" dirty="0" smtClean="0">
                <a:solidFill>
                  <a:srgbClr val="333399"/>
                </a:solidFill>
                <a:latin typeface="Arial" charset="0"/>
                <a:ea typeface="굴림" pitchFamily="34" charset="-127"/>
                <a:cs typeface="Arial" charset="0"/>
              </a:rPr>
              <a:t>Institute of </a:t>
            </a:r>
            <a:r>
              <a:rPr lang="en-US" altLang="ko-KR" dirty="0" err="1" smtClean="0">
                <a:solidFill>
                  <a:srgbClr val="333399"/>
                </a:solidFill>
                <a:latin typeface="Arial" charset="0"/>
                <a:ea typeface="굴림" pitchFamily="34" charset="-127"/>
                <a:cs typeface="Arial" charset="0"/>
              </a:rPr>
              <a:t>Labour</a:t>
            </a:r>
            <a:r>
              <a:rPr lang="en-US" altLang="ko-KR" dirty="0" smtClean="0">
                <a:solidFill>
                  <a:srgbClr val="333399"/>
                </a:solidFill>
                <a:latin typeface="Arial" charset="0"/>
                <a:ea typeface="굴림" pitchFamily="34" charset="-127"/>
                <a:cs typeface="Arial" charset="0"/>
              </a:rPr>
              <a:t> Science and Social Affairs.</a:t>
            </a:r>
          </a:p>
        </p:txBody>
      </p:sp>
    </p:spTree>
    <p:extLst>
      <p:ext uri="{BB962C8B-B14F-4D97-AF65-F5344CB8AC3E}">
        <p14:creationId xmlns:p14="http://schemas.microsoft.com/office/powerpoint/2010/main" val="39159316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ko-KR" dirty="0" smtClean="0">
                <a:solidFill>
                  <a:srgbClr val="333399"/>
                </a:solidFill>
                <a:latin typeface="Arial" charset="0"/>
                <a:ea typeface="굴림" pitchFamily="34" charset="-127"/>
                <a:cs typeface="Arial" charset="0"/>
              </a:rPr>
              <a:t>Good growth on </a:t>
            </a:r>
            <a:r>
              <a:rPr lang="en-US" altLang="ko-KR" dirty="0" err="1" smtClean="0">
                <a:solidFill>
                  <a:srgbClr val="333399"/>
                </a:solidFill>
                <a:latin typeface="Arial" charset="0"/>
                <a:ea typeface="굴림" pitchFamily="34" charset="-127"/>
                <a:cs typeface="Arial" charset="0"/>
              </a:rPr>
              <a:t>labour</a:t>
            </a:r>
            <a:r>
              <a:rPr lang="en-US" altLang="ko-KR" dirty="0" smtClean="0">
                <a:solidFill>
                  <a:srgbClr val="333399"/>
                </a:solidFill>
                <a:latin typeface="Arial" charset="0"/>
                <a:ea typeface="굴림" pitchFamily="34" charset="-127"/>
                <a:cs typeface="Arial" charset="0"/>
              </a:rPr>
              <a:t> productivity, recording one</a:t>
            </a:r>
            <a:r>
              <a:rPr lang="en-US" altLang="ko-KR" baseline="0" dirty="0" smtClean="0">
                <a:solidFill>
                  <a:srgbClr val="333399"/>
                </a:solidFill>
                <a:latin typeface="Arial" charset="0"/>
                <a:ea typeface="굴림" pitchFamily="34" charset="-127"/>
                <a:cs typeface="Arial" charset="0"/>
              </a:rPr>
              <a:t> of the highest growth rates in the last decade and a half; </a:t>
            </a:r>
            <a:r>
              <a:rPr lang="en-US" altLang="ko-KR" dirty="0" smtClean="0">
                <a:solidFill>
                  <a:srgbClr val="333399"/>
                </a:solidFill>
                <a:latin typeface="Arial" charset="0"/>
                <a:ea typeface="굴림" pitchFamily="34" charset="-127"/>
                <a:cs typeface="Arial" charset="0"/>
              </a:rPr>
              <a:t>but progress in promoting investment has</a:t>
            </a:r>
            <a:r>
              <a:rPr lang="en-US" altLang="ko-KR" baseline="0" dirty="0" smtClean="0">
                <a:solidFill>
                  <a:srgbClr val="333399"/>
                </a:solidFill>
                <a:latin typeface="Arial" charset="0"/>
                <a:ea typeface="굴림" pitchFamily="34" charset="-127"/>
                <a:cs typeface="Arial" charset="0"/>
              </a:rPr>
              <a:t> stalled, compared to the early 2000s.</a:t>
            </a:r>
            <a:endParaRPr lang="en-US" altLang="ko-KR" dirty="0" smtClean="0">
              <a:solidFill>
                <a:srgbClr val="333399"/>
              </a:solidFill>
              <a:latin typeface="Arial" charset="0"/>
              <a:ea typeface="굴림" pitchFamily="34" charset="-127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296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ko-KR" dirty="0" smtClean="0">
                <a:solidFill>
                  <a:srgbClr val="333399"/>
                </a:solidFill>
                <a:latin typeface="Arial" charset="0"/>
                <a:ea typeface="굴림" pitchFamily="34" charset="-127"/>
                <a:cs typeface="Arial" charset="0"/>
              </a:rPr>
              <a:t>Some progress in reducing youth UER,</a:t>
            </a:r>
            <a:r>
              <a:rPr lang="en-US" altLang="ko-KR" baseline="0" dirty="0" smtClean="0">
                <a:solidFill>
                  <a:srgbClr val="333399"/>
                </a:solidFill>
                <a:latin typeface="Arial" charset="0"/>
                <a:ea typeface="굴림" pitchFamily="34" charset="-127"/>
                <a:cs typeface="Arial" charset="0"/>
              </a:rPr>
              <a:t> particularly for young women.</a:t>
            </a:r>
          </a:p>
          <a:p>
            <a:r>
              <a:rPr lang="en-US" altLang="ko-KR" baseline="0" dirty="0" smtClean="0">
                <a:solidFill>
                  <a:srgbClr val="333399"/>
                </a:solidFill>
                <a:latin typeface="Arial" charset="0"/>
                <a:ea typeface="굴림" pitchFamily="34" charset="-127"/>
                <a:cs typeface="Arial" charset="0"/>
              </a:rPr>
              <a:t>Progress on reducing vulnerable employment rate slow, particularly for women.</a:t>
            </a:r>
            <a:endParaRPr lang="en-US" altLang="ko-KR" dirty="0" smtClean="0">
              <a:solidFill>
                <a:srgbClr val="333399"/>
              </a:solidFill>
              <a:latin typeface="Arial" charset="0"/>
              <a:ea typeface="굴림" pitchFamily="34" charset="-127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1454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ko-KR" dirty="0" smtClean="0">
              <a:solidFill>
                <a:srgbClr val="333399"/>
              </a:solidFill>
              <a:latin typeface="Arial" charset="0"/>
              <a:ea typeface="굴림" pitchFamily="34" charset="-127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4115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ko-KR" dirty="0" smtClean="0">
              <a:solidFill>
                <a:srgbClr val="333399"/>
              </a:solidFill>
              <a:latin typeface="Arial" charset="0"/>
              <a:ea typeface="굴림" pitchFamily="34" charset="-127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9394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855F9C1E-6B7B-4C84-ABA8-0388C0DA8564}" type="slidenum">
              <a:rPr lang="en-US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1177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ko-KR" dirty="0" smtClean="0">
              <a:latin typeface="Arial" charset="0"/>
              <a:ea typeface="굴림" pitchFamily="34" charset="-127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1899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ko-KR" dirty="0" smtClean="0">
              <a:latin typeface="Arial" charset="0"/>
              <a:ea typeface="굴림" pitchFamily="34" charset="-127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057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8583210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ko-KR" dirty="0" smtClean="0">
                <a:latin typeface="Arial" charset="0"/>
                <a:ea typeface="굴림" pitchFamily="34" charset="-127"/>
                <a:cs typeface="Arial" charset="0"/>
              </a:rPr>
              <a:t>And</a:t>
            </a:r>
            <a:r>
              <a:rPr lang="en-US" altLang="ko-KR" baseline="0" dirty="0" smtClean="0">
                <a:latin typeface="Arial" charset="0"/>
                <a:ea typeface="굴림" pitchFamily="34" charset="-127"/>
                <a:cs typeface="Arial" charset="0"/>
              </a:rPr>
              <a:t> other socioeconomic data, collected through other surveys, censuses, tax records, etc. that are used to compile national accounts statistics.</a:t>
            </a:r>
            <a:endParaRPr lang="en-US" altLang="ko-KR" dirty="0" smtClean="0">
              <a:latin typeface="Arial" charset="0"/>
              <a:ea typeface="굴림" pitchFamily="34" charset="-127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6064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0016566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ko-KR" dirty="0" smtClean="0">
                <a:latin typeface="Arial" charset="0"/>
                <a:ea typeface="굴림" pitchFamily="34" charset="-127"/>
                <a:cs typeface="Arial" charset="0"/>
              </a:rPr>
              <a:t>How comprehensive LMIA</a:t>
            </a:r>
            <a:r>
              <a:rPr lang="en-US" altLang="ko-KR" baseline="0" dirty="0" smtClean="0">
                <a:latin typeface="Arial" charset="0"/>
                <a:ea typeface="굴림" pitchFamily="34" charset="-127"/>
                <a:cs typeface="Arial" charset="0"/>
              </a:rPr>
              <a:t> can be provided depends on the extent to which data can be collected,….</a:t>
            </a:r>
          </a:p>
          <a:p>
            <a:r>
              <a:rPr lang="en-US" altLang="ko-KR" dirty="0" smtClean="0">
                <a:latin typeface="Arial" charset="0"/>
                <a:ea typeface="굴림" pitchFamily="34" charset="-127"/>
                <a:cs typeface="Arial" charset="0"/>
              </a:rPr>
              <a:t>More comprehensive</a:t>
            </a:r>
            <a:r>
              <a:rPr lang="en-US" altLang="ko-KR" baseline="0" dirty="0" smtClean="0">
                <a:latin typeface="Arial" charset="0"/>
                <a:ea typeface="굴림" pitchFamily="34" charset="-127"/>
                <a:cs typeface="Arial" charset="0"/>
              </a:rPr>
              <a:t> LMI is useful, but building the system takes enormous efforts and has to be fit for </a:t>
            </a:r>
            <a:r>
              <a:rPr lang="en-US" altLang="ko-KR" baseline="0" dirty="0" err="1" smtClean="0">
                <a:latin typeface="Arial" charset="0"/>
                <a:ea typeface="굴림" pitchFamily="34" charset="-127"/>
                <a:cs typeface="Arial" charset="0"/>
              </a:rPr>
              <a:t>purpuposes</a:t>
            </a:r>
            <a:endParaRPr lang="en-US" altLang="ko-KR" dirty="0" smtClean="0">
              <a:latin typeface="Arial" charset="0"/>
              <a:ea typeface="굴림" pitchFamily="34" charset="-127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1113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ko-KR" dirty="0" smtClean="0">
                <a:latin typeface="Arial" charset="0"/>
                <a:ea typeface="굴림" pitchFamily="34" charset="-127"/>
                <a:cs typeface="Arial" charset="0"/>
              </a:rPr>
              <a:t>How comprehensive LMIA</a:t>
            </a:r>
            <a:r>
              <a:rPr lang="en-US" altLang="ko-KR" baseline="0" dirty="0" smtClean="0">
                <a:latin typeface="Arial" charset="0"/>
                <a:ea typeface="굴림" pitchFamily="34" charset="-127"/>
                <a:cs typeface="Arial" charset="0"/>
              </a:rPr>
              <a:t> can be provided depends on the extent to which data can be collected,….</a:t>
            </a:r>
          </a:p>
          <a:p>
            <a:r>
              <a:rPr lang="en-US" altLang="ko-KR" dirty="0" smtClean="0">
                <a:latin typeface="Arial" charset="0"/>
                <a:ea typeface="굴림" pitchFamily="34" charset="-127"/>
                <a:cs typeface="Arial" charset="0"/>
              </a:rPr>
              <a:t>More comprehensive</a:t>
            </a:r>
            <a:r>
              <a:rPr lang="en-US" altLang="ko-KR" baseline="0" dirty="0" smtClean="0">
                <a:latin typeface="Arial" charset="0"/>
                <a:ea typeface="굴림" pitchFamily="34" charset="-127"/>
                <a:cs typeface="Arial" charset="0"/>
              </a:rPr>
              <a:t> LMI is useful, but building the system takes enormous efforts and has to be fit for </a:t>
            </a:r>
            <a:r>
              <a:rPr lang="en-US" altLang="ko-KR" baseline="0" dirty="0" err="1" smtClean="0">
                <a:latin typeface="Arial" charset="0"/>
                <a:ea typeface="굴림" pitchFamily="34" charset="-127"/>
                <a:cs typeface="Arial" charset="0"/>
              </a:rPr>
              <a:t>purpuposes</a:t>
            </a:r>
            <a:endParaRPr lang="en-US" altLang="ko-KR" dirty="0" smtClean="0">
              <a:latin typeface="Arial" charset="0"/>
              <a:ea typeface="굴림" pitchFamily="34" charset="-127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5791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0089497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ko-KR" dirty="0" smtClean="0">
              <a:latin typeface="Arial" charset="0"/>
              <a:ea typeface="굴림" pitchFamily="34" charset="-127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91269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ko-KR" dirty="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2708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439183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40767196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9130413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5552732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1762422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7845839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635898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14/11/59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14/11/59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14/11/59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14/11/59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14/11/59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14/11/59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14/11/59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14/11/59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14/11/59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14/11/59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EF33D-4549-461C-BEEE-CCF8DF80E9D6}" type="datetimeFigureOut">
              <a:rPr lang="th-TH" smtClean="0"/>
              <a:t>14/11/59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DEF33D-4549-461C-BEEE-CCF8DF80E9D6}" type="datetimeFigureOut">
              <a:rPr lang="th-TH" smtClean="0"/>
              <a:t>14/11/59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B9575-BE3D-4D75-AA19-3C7925123D0D}" type="slidenum">
              <a:rPr lang="th-TH" smtClean="0"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7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8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0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1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4077072"/>
            <a:ext cx="6894256" cy="2804556"/>
          </a:xfrm>
          <a:prstGeom prst="rect">
            <a:avLst/>
          </a:prstGeom>
        </p:spPr>
      </p:pic>
      <p:pic>
        <p:nvPicPr>
          <p:cNvPr id="6" name="Picture 5" descr="cover_pic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18000" y="3336"/>
            <a:ext cx="9180000" cy="68782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629925"/>
            <a:ext cx="8424936" cy="1470025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What is </a:t>
            </a:r>
            <a:r>
              <a:rPr lang="en-US" sz="3200" b="1" dirty="0" err="1" smtClean="0">
                <a:solidFill>
                  <a:schemeClr val="bg1"/>
                </a:solidFill>
              </a:rPr>
              <a:t>labour</a:t>
            </a:r>
            <a:r>
              <a:rPr lang="en-US" sz="3200" b="1" dirty="0" smtClean="0">
                <a:solidFill>
                  <a:schemeClr val="bg1"/>
                </a:solidFill>
              </a:rPr>
              <a:t> market information and analysis?</a:t>
            </a:r>
            <a:endParaRPr lang="th-TH" sz="3200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600" y="3259813"/>
            <a:ext cx="7488832" cy="933118"/>
          </a:xfrm>
        </p:spPr>
        <p:txBody>
          <a:bodyPr>
            <a:normAutofit fontScale="85000" lnSpcReduction="20000"/>
          </a:bodyPr>
          <a:lstStyle/>
          <a:p>
            <a:r>
              <a:rPr lang="en-GB" sz="2400" dirty="0" smtClean="0">
                <a:solidFill>
                  <a:schemeClr val="bg1"/>
                </a:solidFill>
              </a:rPr>
              <a:t>Introductory Training for Analysis of Labour Market </a:t>
            </a:r>
            <a:r>
              <a:rPr lang="en-GB" sz="2400" dirty="0" smtClean="0">
                <a:solidFill>
                  <a:schemeClr val="bg1"/>
                </a:solidFill>
              </a:rPr>
              <a:t>Information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Makiko Matsumoto, Employment Specialist, ILO DWT-Bangkok</a:t>
            </a:r>
            <a:endParaRPr lang="en-GB" sz="2400" dirty="0" smtClean="0">
              <a:solidFill>
                <a:schemeClr val="bg1"/>
              </a:solidFill>
            </a:endParaRPr>
          </a:p>
          <a:p>
            <a:r>
              <a:rPr lang="en-GB" sz="2100" dirty="0" smtClean="0">
                <a:solidFill>
                  <a:schemeClr val="bg1"/>
                </a:solidFill>
              </a:rPr>
              <a:t>Ulaanbaatar, Mongolia | </a:t>
            </a:r>
            <a:r>
              <a:rPr lang="en-GB" sz="2000" dirty="0" smtClean="0">
                <a:solidFill>
                  <a:schemeClr val="bg1"/>
                </a:solidFill>
              </a:rPr>
              <a:t>22 November 2016</a:t>
            </a:r>
            <a:endParaRPr lang="en-GB" sz="2000" dirty="0">
              <a:solidFill>
                <a:schemeClr val="bg1"/>
              </a:solidFill>
            </a:endParaRPr>
          </a:p>
          <a:p>
            <a:endParaRPr lang="en-GB" sz="2100" dirty="0" smtClean="0">
              <a:solidFill>
                <a:schemeClr val="bg1"/>
              </a:solidFill>
            </a:endParaRPr>
          </a:p>
          <a:p>
            <a:endParaRPr lang="th-TH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67544" y="5117701"/>
            <a:ext cx="8424936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+mj-lt"/>
              <a:buAutoNum type="arabicPeriod"/>
              <a:defRPr/>
            </a:pPr>
            <a:r>
              <a:rPr lang="en-US" altLang="zh-CN" sz="2200" b="1" dirty="0" smtClean="0">
                <a:ea typeface="SimSun" pitchFamily="2" charset="-122"/>
              </a:rPr>
              <a:t>Sharp rise in youth unemployment (GFC)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+mj-lt"/>
              <a:buAutoNum type="arabicPeriod"/>
              <a:defRPr/>
            </a:pPr>
            <a:r>
              <a:rPr lang="en-US" altLang="zh-CN" sz="2200" b="1" dirty="0" smtClean="0">
                <a:ea typeface="SimSun" pitchFamily="2" charset="-122"/>
              </a:rPr>
              <a:t>Korea announces economic stimulus measures, including internships, wage subsidies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+mj-lt"/>
              <a:buAutoNum type="arabicPeriod"/>
              <a:defRPr/>
            </a:pPr>
            <a:r>
              <a:rPr lang="en-US" altLang="zh-CN" sz="2200" b="1" dirty="0" smtClean="0">
                <a:ea typeface="SimSun" pitchFamily="2" charset="-122"/>
              </a:rPr>
              <a:t>Measures at youth employment phase out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260648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LMIA in action: Korea – design and monitoring of policies</a:t>
            </a:r>
            <a:endParaRPr lang="en-US" sz="3200" b="1" dirty="0">
              <a:solidFill>
                <a:srgbClr val="333399"/>
              </a:solidFill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133600" y="1219200"/>
            <a:ext cx="5181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tabLst>
                <a:tab pos="1169988" algn="l"/>
              </a:tabLst>
            </a:pPr>
            <a:r>
              <a:rPr lang="en-GB" sz="1600" b="1" dirty="0" smtClean="0"/>
              <a:t>Youth unemployment rate (%), Republic in Korea</a:t>
            </a:r>
            <a:endParaRPr lang="en-US" altLang="ko-KR" sz="1600" b="1" dirty="0">
              <a:ea typeface="굴림" pitchFamily="34" charset="-127"/>
            </a:endParaRP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457200" y="4906963"/>
            <a:ext cx="4800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333399"/>
              </a:buClr>
              <a:buFont typeface="Wingdings" pitchFamily="2" charset="2"/>
              <a:buNone/>
            </a:pPr>
            <a:r>
              <a:rPr lang="en-GB" sz="1200" i="1" dirty="0"/>
              <a:t>Source: </a:t>
            </a:r>
            <a:r>
              <a:rPr lang="en-GB" sz="1200" dirty="0" smtClean="0"/>
              <a:t>Korea National Statistics Office</a:t>
            </a:r>
            <a:r>
              <a:rPr lang="en-GB" sz="1200" i="1" dirty="0" smtClean="0"/>
              <a:t>.</a:t>
            </a:r>
            <a:endParaRPr lang="en-US" altLang="ko-KR" sz="1200" i="1" dirty="0">
              <a:ea typeface="굴림" pitchFamily="34" charset="-127"/>
            </a:endParaRPr>
          </a:p>
        </p:txBody>
      </p:sp>
      <p:graphicFrame>
        <p:nvGraphicFramePr>
          <p:cNvPr id="9" name="차트 10"/>
          <p:cNvGraphicFramePr/>
          <p:nvPr/>
        </p:nvGraphicFramePr>
        <p:xfrm>
          <a:off x="457200" y="1524000"/>
          <a:ext cx="7620000" cy="350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2122487" y="1447800"/>
            <a:ext cx="315913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r" eaLnBrk="0" hangingPunct="0">
              <a:lnSpc>
                <a:spcPct val="90000"/>
              </a:lnSpc>
            </a:pPr>
            <a:r>
              <a:rPr lang="en-US" altLang="ko-KR" sz="2600" b="1" dirty="0" smtClean="0">
                <a:solidFill>
                  <a:srgbClr val="333399"/>
                </a:solidFill>
                <a:ea typeface="굴림" pitchFamily="34" charset="-127"/>
              </a:rPr>
              <a:t>1</a:t>
            </a:r>
            <a:endParaRPr lang="en-US" altLang="ko-KR" sz="2600" b="1" dirty="0">
              <a:solidFill>
                <a:srgbClr val="333399"/>
              </a:solidFill>
              <a:ea typeface="굴림" pitchFamily="34" charset="-127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2579687" y="1690687"/>
            <a:ext cx="315913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r" eaLnBrk="0" hangingPunct="0">
              <a:lnSpc>
                <a:spcPct val="90000"/>
              </a:lnSpc>
            </a:pPr>
            <a:r>
              <a:rPr lang="en-US" altLang="ko-KR" sz="2600" b="1" dirty="0">
                <a:solidFill>
                  <a:srgbClr val="333399"/>
                </a:solidFill>
                <a:ea typeface="굴림" pitchFamily="34" charset="-127"/>
              </a:rPr>
              <a:t>2</a:t>
            </a: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7685087" y="1995487"/>
            <a:ext cx="315913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r" eaLnBrk="0" hangingPunct="0">
              <a:lnSpc>
                <a:spcPct val="90000"/>
              </a:lnSpc>
            </a:pPr>
            <a:r>
              <a:rPr lang="en-US" altLang="ko-KR" sz="2600" b="1" dirty="0" smtClean="0">
                <a:solidFill>
                  <a:srgbClr val="333399"/>
                </a:solidFill>
                <a:ea typeface="굴림" pitchFamily="34" charset="-127"/>
              </a:rPr>
              <a:t>3</a:t>
            </a:r>
            <a:endParaRPr lang="en-US" altLang="ko-KR" sz="2600" b="1" dirty="0">
              <a:solidFill>
                <a:srgbClr val="333399"/>
              </a:solidFill>
              <a:ea typeface="굴림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4701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67544" y="5117701"/>
            <a:ext cx="8424936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+mj-lt"/>
              <a:buAutoNum type="arabicPeriod"/>
              <a:defRPr/>
            </a:pPr>
            <a:r>
              <a:rPr lang="en-US" altLang="zh-CN" sz="1800" b="1" dirty="0" smtClean="0">
                <a:ea typeface="SimSun" pitchFamily="2" charset="-122"/>
              </a:rPr>
              <a:t>Recovery in the LM up to 2012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+mj-lt"/>
              <a:buAutoNum type="arabicPeriod"/>
              <a:defRPr/>
            </a:pPr>
            <a:r>
              <a:rPr lang="en-US" altLang="zh-CN" sz="1800" b="1" dirty="0" smtClean="0">
                <a:ea typeface="SimSun" pitchFamily="2" charset="-122"/>
              </a:rPr>
              <a:t>Continued slow GDP growth of around or less than 1% may be contributing to a gradual rise and persistence of high youth UER, particularly for women.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+mj-lt"/>
              <a:buAutoNum type="arabicPeriod"/>
              <a:defRPr/>
            </a:pPr>
            <a:r>
              <a:rPr lang="en-US" altLang="zh-CN" sz="1800" b="1" dirty="0" smtClean="0">
                <a:ea typeface="SimSun" pitchFamily="2" charset="-122"/>
              </a:rPr>
              <a:t>Youth employment </a:t>
            </a:r>
            <a:r>
              <a:rPr lang="en-US" altLang="zh-CN" sz="1800" b="1" dirty="0" err="1" smtClean="0">
                <a:ea typeface="SimSun" pitchFamily="2" charset="-122"/>
              </a:rPr>
              <a:t>programmes</a:t>
            </a:r>
            <a:r>
              <a:rPr lang="en-US" altLang="zh-CN" sz="1800" b="1" dirty="0" smtClean="0">
                <a:ea typeface="SimSun" pitchFamily="2" charset="-122"/>
              </a:rPr>
              <a:t> have been continuing, but important to draw lessons learned on what works/fails.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260648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LMIA in action: Korea – need for in-depth assessment of policies/</a:t>
            </a:r>
            <a:r>
              <a:rPr lang="en-US" sz="3200" b="1" dirty="0" err="1" smtClean="0">
                <a:solidFill>
                  <a:srgbClr val="333399"/>
                </a:solidFill>
              </a:rPr>
              <a:t>programmes</a:t>
            </a:r>
            <a:endParaRPr lang="en-US" sz="3200" b="1" dirty="0">
              <a:solidFill>
                <a:srgbClr val="333399"/>
              </a:solidFill>
            </a:endParaRP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457200" y="4810547"/>
            <a:ext cx="4800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333399"/>
              </a:buClr>
              <a:buFont typeface="Wingdings" pitchFamily="2" charset="2"/>
              <a:buNone/>
            </a:pPr>
            <a:r>
              <a:rPr lang="en-GB" sz="1200" i="1" dirty="0"/>
              <a:t>Source: </a:t>
            </a:r>
            <a:r>
              <a:rPr lang="en-GB" sz="1200" dirty="0" smtClean="0"/>
              <a:t>Korea National Statistics Office</a:t>
            </a:r>
            <a:r>
              <a:rPr lang="en-GB" sz="1200" i="1" dirty="0" smtClean="0"/>
              <a:t>.</a:t>
            </a:r>
            <a:endParaRPr lang="en-US" altLang="ko-KR" sz="1200" i="1" dirty="0">
              <a:ea typeface="굴림" pitchFamily="34" charset="-127"/>
            </a:endParaRPr>
          </a:p>
        </p:txBody>
      </p:sp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8648752"/>
              </p:ext>
            </p:extLst>
          </p:nvPr>
        </p:nvGraphicFramePr>
        <p:xfrm>
          <a:off x="245857" y="1136737"/>
          <a:ext cx="2906713" cy="37702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3519236"/>
              </p:ext>
            </p:extLst>
          </p:nvPr>
        </p:nvGraphicFramePr>
        <p:xfrm>
          <a:off x="3184373" y="1174836"/>
          <a:ext cx="2819400" cy="37321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6388404"/>
              </p:ext>
            </p:extLst>
          </p:nvPr>
        </p:nvGraphicFramePr>
        <p:xfrm>
          <a:off x="6019800" y="1204837"/>
          <a:ext cx="2944688" cy="3702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56738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4" descr="E-org-V1-Blue-tran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4675" y="152400"/>
            <a:ext cx="6588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Line 6"/>
          <p:cNvSpPr>
            <a:spLocks noChangeShapeType="1"/>
          </p:cNvSpPr>
          <p:nvPr/>
        </p:nvSpPr>
        <p:spPr bwMode="auto">
          <a:xfrm>
            <a:off x="457200" y="1143000"/>
            <a:ext cx="76200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173" name="Rectangle 3"/>
          <p:cNvSpPr>
            <a:spLocks noChangeArrowheads="1"/>
          </p:cNvSpPr>
          <p:nvPr/>
        </p:nvSpPr>
        <p:spPr bwMode="auto">
          <a:xfrm>
            <a:off x="4876801" y="3657600"/>
            <a:ext cx="4038600" cy="74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eaLnBrk="0" hangingPunct="0">
              <a:lnSpc>
                <a:spcPct val="90000"/>
              </a:lnSpc>
              <a:buAutoNum type="arabicPeriod"/>
            </a:pPr>
            <a:r>
              <a:rPr lang="en-US" altLang="ko-KR" b="1" dirty="0" smtClean="0">
                <a:solidFill>
                  <a:srgbClr val="333399"/>
                </a:solidFill>
                <a:ea typeface="굴림" pitchFamily="34" charset="-127"/>
              </a:rPr>
              <a:t>Crisis: Unemployment in Indonesia continues to decrease but informal employment jumps</a:t>
            </a:r>
          </a:p>
          <a:p>
            <a:pPr marL="514350" indent="-514350" eaLnBrk="0" hangingPunct="0">
              <a:lnSpc>
                <a:spcPct val="90000"/>
              </a:lnSpc>
              <a:buAutoNum type="arabicPeriod"/>
            </a:pPr>
            <a:endParaRPr lang="en-US" altLang="ko-KR" sz="800" b="1" dirty="0" smtClean="0">
              <a:solidFill>
                <a:srgbClr val="333399"/>
              </a:solidFill>
              <a:ea typeface="굴림" pitchFamily="34" charset="-127"/>
            </a:endParaRPr>
          </a:p>
          <a:p>
            <a:pPr marL="514350" indent="-514350" eaLnBrk="0" hangingPunct="0">
              <a:lnSpc>
                <a:spcPct val="90000"/>
              </a:lnSpc>
              <a:buAutoNum type="arabicPeriod"/>
            </a:pPr>
            <a:r>
              <a:rPr lang="en-US" altLang="ko-KR" b="1" dirty="0" smtClean="0">
                <a:solidFill>
                  <a:srgbClr val="333399"/>
                </a:solidFill>
                <a:ea typeface="굴림" pitchFamily="34" charset="-127"/>
              </a:rPr>
              <a:t>Need to closely monitor informal economy recognized</a:t>
            </a:r>
          </a:p>
          <a:p>
            <a:pPr marL="514350" indent="-514350" eaLnBrk="0" hangingPunct="0">
              <a:lnSpc>
                <a:spcPct val="90000"/>
              </a:lnSpc>
              <a:buAutoNum type="arabicPeriod"/>
            </a:pPr>
            <a:endParaRPr lang="en-US" altLang="ko-KR" sz="800" b="1" dirty="0" smtClean="0">
              <a:solidFill>
                <a:srgbClr val="333399"/>
              </a:solidFill>
              <a:ea typeface="굴림" pitchFamily="34" charset="-127"/>
            </a:endParaRPr>
          </a:p>
        </p:txBody>
      </p:sp>
      <p:sp>
        <p:nvSpPr>
          <p:cNvPr id="7175" name="Rectangle 3"/>
          <p:cNvSpPr>
            <a:spLocks noChangeArrowheads="1"/>
          </p:cNvSpPr>
          <p:nvPr/>
        </p:nvSpPr>
        <p:spPr bwMode="auto">
          <a:xfrm>
            <a:off x="304800" y="304800"/>
            <a:ext cx="8229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altLang="ko-KR" sz="2800" b="1" dirty="0" smtClean="0">
                <a:solidFill>
                  <a:srgbClr val="333399"/>
                </a:solidFill>
                <a:ea typeface="굴림" pitchFamily="34" charset="-127"/>
              </a:rPr>
              <a:t>LMIA in action: Indonesia – basis for further information and analysis </a:t>
            </a:r>
            <a:endParaRPr lang="en-US" altLang="ko-KR" sz="2800" b="1" dirty="0">
              <a:solidFill>
                <a:srgbClr val="333399"/>
              </a:solidFill>
              <a:ea typeface="굴림" pitchFamily="34" charset="-127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457200" y="5516563"/>
            <a:ext cx="4800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333399"/>
              </a:buClr>
              <a:buFont typeface="Wingdings" pitchFamily="2" charset="2"/>
              <a:buNone/>
            </a:pPr>
            <a:r>
              <a:rPr lang="en-GB" sz="1200" i="1" dirty="0"/>
              <a:t>Source: World Bank: World Development Indicators, 2008.</a:t>
            </a:r>
            <a:endParaRPr lang="en-US" altLang="ko-KR" sz="1200" i="1" dirty="0">
              <a:ea typeface="굴림" pitchFamily="34" charset="-127"/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1752600"/>
            <a:ext cx="4648200" cy="437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381000" y="6230938"/>
            <a:ext cx="77724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altLang="ko-KR" sz="1000" i="1" dirty="0">
                <a:ea typeface="굴림" pitchFamily="34" charset="-127"/>
              </a:rPr>
              <a:t>Source:</a:t>
            </a:r>
            <a:r>
              <a:rPr lang="en-GB" altLang="ko-KR" sz="1000" dirty="0">
                <a:ea typeface="굴림" pitchFamily="34" charset="-127"/>
              </a:rPr>
              <a:t> Statistics Indonesia. </a:t>
            </a:r>
            <a:endParaRPr lang="en-US" altLang="ko-KR" sz="1000" dirty="0">
              <a:latin typeface="Calibri" pitchFamily="34" charset="0"/>
              <a:ea typeface="굴림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16725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4" descr="E-org-V1-Blue-tran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4675" y="152400"/>
            <a:ext cx="6588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Line 6"/>
          <p:cNvSpPr>
            <a:spLocks noChangeShapeType="1"/>
          </p:cNvSpPr>
          <p:nvPr/>
        </p:nvSpPr>
        <p:spPr bwMode="auto">
          <a:xfrm>
            <a:off x="457200" y="1143000"/>
            <a:ext cx="76200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173" name="Rectangle 3"/>
          <p:cNvSpPr>
            <a:spLocks noChangeArrowheads="1"/>
          </p:cNvSpPr>
          <p:nvPr/>
        </p:nvSpPr>
        <p:spPr bwMode="auto">
          <a:xfrm>
            <a:off x="4876801" y="3657600"/>
            <a:ext cx="4038600" cy="74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eaLnBrk="0" hangingPunct="0">
              <a:lnSpc>
                <a:spcPct val="90000"/>
              </a:lnSpc>
              <a:buAutoNum type="arabicPeriod"/>
            </a:pPr>
            <a:r>
              <a:rPr lang="en-US" altLang="ko-KR" sz="2000" b="1" dirty="0" smtClean="0">
                <a:solidFill>
                  <a:srgbClr val="333399"/>
                </a:solidFill>
                <a:ea typeface="굴림" pitchFamily="34" charset="-127"/>
              </a:rPr>
              <a:t>Recovery in economic growth supported by recovery in manufacturing </a:t>
            </a:r>
            <a:r>
              <a:rPr lang="en-US" altLang="ko-KR" sz="2000" b="1" dirty="0" smtClean="0">
                <a:solidFill>
                  <a:srgbClr val="333399"/>
                </a:solidFill>
                <a:ea typeface="굴림" pitchFamily="34" charset="-127"/>
              </a:rPr>
              <a:t>sector, employment-wise.</a:t>
            </a:r>
            <a:endParaRPr lang="en-US" altLang="ko-KR" sz="2000" b="1" dirty="0" smtClean="0">
              <a:solidFill>
                <a:srgbClr val="333399"/>
              </a:solidFill>
              <a:ea typeface="굴림" pitchFamily="34" charset="-127"/>
            </a:endParaRPr>
          </a:p>
          <a:p>
            <a:pPr marL="514350" indent="-514350" eaLnBrk="0" hangingPunct="0">
              <a:lnSpc>
                <a:spcPct val="90000"/>
              </a:lnSpc>
              <a:buAutoNum type="arabicPeriod"/>
            </a:pPr>
            <a:r>
              <a:rPr lang="en-US" altLang="ko-KR" sz="2000" b="1" dirty="0" smtClean="0">
                <a:solidFill>
                  <a:srgbClr val="333399"/>
                </a:solidFill>
                <a:ea typeface="굴림" pitchFamily="34" charset="-127"/>
              </a:rPr>
              <a:t>Continued decline in agricultural employment, though its share remains above 40%.</a:t>
            </a:r>
          </a:p>
          <a:p>
            <a:pPr marL="514350" indent="-514350" eaLnBrk="0" hangingPunct="0">
              <a:lnSpc>
                <a:spcPct val="90000"/>
              </a:lnSpc>
              <a:buAutoNum type="arabicPeriod"/>
            </a:pPr>
            <a:r>
              <a:rPr lang="en-US" altLang="ko-KR" sz="2000" b="1" dirty="0" smtClean="0">
                <a:solidFill>
                  <a:srgbClr val="333399"/>
                </a:solidFill>
                <a:ea typeface="굴림" pitchFamily="34" charset="-127"/>
              </a:rPr>
              <a:t>Wholesale &amp; retail trade constitutes lower share of GDP, post-crisis.</a:t>
            </a:r>
          </a:p>
          <a:p>
            <a:pPr marL="514350" indent="-514350" eaLnBrk="0" hangingPunct="0">
              <a:lnSpc>
                <a:spcPct val="90000"/>
              </a:lnSpc>
              <a:buAutoNum type="arabicPeriod"/>
            </a:pPr>
            <a:r>
              <a:rPr lang="en-US" altLang="ko-KR" sz="2000" b="1" dirty="0" smtClean="0">
                <a:solidFill>
                  <a:srgbClr val="333399"/>
                </a:solidFill>
                <a:ea typeface="굴림" pitchFamily="34" charset="-127"/>
              </a:rPr>
              <a:t>But % of employment in wholesale &amp; retail trade increasing in importance. Some concerns for productivity.</a:t>
            </a:r>
          </a:p>
        </p:txBody>
      </p:sp>
      <p:sp>
        <p:nvSpPr>
          <p:cNvPr id="7175" name="Rectangle 3"/>
          <p:cNvSpPr>
            <a:spLocks noChangeArrowheads="1"/>
          </p:cNvSpPr>
          <p:nvPr/>
        </p:nvSpPr>
        <p:spPr bwMode="auto">
          <a:xfrm>
            <a:off x="304800" y="304800"/>
            <a:ext cx="8229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altLang="ko-KR" sz="2800" b="1" dirty="0" smtClean="0">
                <a:solidFill>
                  <a:srgbClr val="333399"/>
                </a:solidFill>
                <a:ea typeface="굴림" pitchFamily="34" charset="-127"/>
              </a:rPr>
              <a:t>LMIA in action: Viet Nam – economic recovery and structural change</a:t>
            </a:r>
            <a:endParaRPr lang="en-US" altLang="ko-KR" sz="2800" b="1" dirty="0">
              <a:solidFill>
                <a:srgbClr val="333399"/>
              </a:solidFill>
              <a:ea typeface="굴림" pitchFamily="34" charset="-127"/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225" y="6216650"/>
            <a:ext cx="1397000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Chart 10"/>
          <p:cNvGraphicFramePr>
            <a:graphicFrameLocks/>
          </p:cNvGraphicFramePr>
          <p:nvPr>
            <p:extLst/>
          </p:nvPr>
        </p:nvGraphicFramePr>
        <p:xfrm>
          <a:off x="484340" y="1198323"/>
          <a:ext cx="4335780" cy="19258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8008733"/>
              </p:ext>
            </p:extLst>
          </p:nvPr>
        </p:nvGraphicFramePr>
        <p:xfrm>
          <a:off x="508349" y="2996952"/>
          <a:ext cx="4343400" cy="188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148175"/>
              </p:ext>
            </p:extLst>
          </p:nvPr>
        </p:nvGraphicFramePr>
        <p:xfrm>
          <a:off x="533401" y="4884753"/>
          <a:ext cx="4351020" cy="2035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019236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4" descr="E-org-V1-Blue-tran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4675" y="152400"/>
            <a:ext cx="6588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Line 6"/>
          <p:cNvSpPr>
            <a:spLocks noChangeShapeType="1"/>
          </p:cNvSpPr>
          <p:nvPr/>
        </p:nvSpPr>
        <p:spPr bwMode="auto">
          <a:xfrm>
            <a:off x="457200" y="1143000"/>
            <a:ext cx="76200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175" name="Rectangle 3"/>
          <p:cNvSpPr>
            <a:spLocks noChangeArrowheads="1"/>
          </p:cNvSpPr>
          <p:nvPr/>
        </p:nvSpPr>
        <p:spPr bwMode="auto">
          <a:xfrm>
            <a:off x="304800" y="304800"/>
            <a:ext cx="788987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altLang="ko-KR" sz="2800" b="1" dirty="0" smtClean="0">
                <a:solidFill>
                  <a:srgbClr val="333399"/>
                </a:solidFill>
                <a:ea typeface="굴림" pitchFamily="34" charset="-127"/>
              </a:rPr>
              <a:t>LMIA in action: Philippines – Monitoring Employment Plan 2011-16</a:t>
            </a:r>
            <a:endParaRPr lang="en-US" altLang="ko-KR" sz="2800" b="1" dirty="0">
              <a:solidFill>
                <a:srgbClr val="333399"/>
              </a:solidFill>
              <a:ea typeface="굴림" pitchFamily="34" charset="-127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225" y="6216650"/>
            <a:ext cx="1397000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457200" y="1250951"/>
            <a:ext cx="8164513" cy="4997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t" anchorCtr="0"/>
          <a:lstStyle/>
          <a:p>
            <a:pPr eaLnBrk="0" hangingPunct="0">
              <a:lnSpc>
                <a:spcPct val="90000"/>
              </a:lnSpc>
            </a:pPr>
            <a:r>
              <a:rPr lang="en-US" altLang="ko-KR" sz="2400" b="1" dirty="0" smtClean="0">
                <a:solidFill>
                  <a:srgbClr val="333399"/>
                </a:solidFill>
                <a:ea typeface="굴림" pitchFamily="34" charset="-127"/>
              </a:rPr>
              <a:t>The strategic response on employment focused on improving access to employment opportunities by improving employment </a:t>
            </a:r>
            <a:r>
              <a:rPr lang="en-US" altLang="ko-KR" sz="2400" b="1" dirty="0" smtClean="0">
                <a:solidFill>
                  <a:srgbClr val="FF0000"/>
                </a:solidFill>
                <a:ea typeface="굴림" pitchFamily="34" charset="-127"/>
              </a:rPr>
              <a:t>levels</a:t>
            </a:r>
            <a:r>
              <a:rPr lang="en-US" altLang="ko-KR" sz="2400" b="1" dirty="0" smtClean="0">
                <a:solidFill>
                  <a:srgbClr val="333399"/>
                </a:solidFill>
                <a:ea typeface="굴림" pitchFamily="34" charset="-127"/>
              </a:rPr>
              <a:t> and improving </a:t>
            </a:r>
            <a:r>
              <a:rPr lang="en-US" altLang="ko-KR" sz="2400" b="1" dirty="0" smtClean="0">
                <a:solidFill>
                  <a:srgbClr val="FF0000"/>
                </a:solidFill>
                <a:ea typeface="굴림" pitchFamily="34" charset="-127"/>
              </a:rPr>
              <a:t>access</a:t>
            </a:r>
            <a:r>
              <a:rPr lang="en-US" altLang="ko-KR" sz="2400" b="1" dirty="0" smtClean="0">
                <a:solidFill>
                  <a:srgbClr val="333399"/>
                </a:solidFill>
                <a:ea typeface="굴림" pitchFamily="34" charset="-127"/>
              </a:rPr>
              <a:t> to employment opportunities</a:t>
            </a:r>
          </a:p>
          <a:p>
            <a:pPr eaLnBrk="0" hangingPunct="0">
              <a:lnSpc>
                <a:spcPct val="90000"/>
              </a:lnSpc>
            </a:pPr>
            <a:endParaRPr lang="en-US" altLang="ko-KR" b="1" dirty="0" smtClean="0">
              <a:solidFill>
                <a:srgbClr val="333399"/>
              </a:solidFill>
              <a:ea typeface="굴림" pitchFamily="34" charset="-127"/>
            </a:endParaRPr>
          </a:p>
          <a:p>
            <a:pPr eaLnBrk="0" hangingPunct="0">
              <a:lnSpc>
                <a:spcPct val="90000"/>
              </a:lnSpc>
            </a:pPr>
            <a:endParaRPr lang="en-US" altLang="ko-KR" b="1" dirty="0">
              <a:solidFill>
                <a:srgbClr val="333399"/>
              </a:solidFill>
              <a:ea typeface="굴림" pitchFamily="34" charset="-127"/>
            </a:endParaRPr>
          </a:p>
        </p:txBody>
      </p:sp>
      <p:graphicFrame>
        <p:nvGraphicFramePr>
          <p:cNvPr id="20" name="Chart 19"/>
          <p:cNvGraphicFramePr>
            <a:graphicFrameLocks/>
          </p:cNvGraphicFramePr>
          <p:nvPr>
            <p:extLst/>
          </p:nvPr>
        </p:nvGraphicFramePr>
        <p:xfrm>
          <a:off x="533399" y="2667000"/>
          <a:ext cx="7661275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288385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Chart 18"/>
          <p:cNvGraphicFramePr>
            <a:graphicFrameLocks/>
          </p:cNvGraphicFramePr>
          <p:nvPr>
            <p:extLst/>
          </p:nvPr>
        </p:nvGraphicFramePr>
        <p:xfrm>
          <a:off x="4210050" y="2667000"/>
          <a:ext cx="424815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171" name="Picture 4" descr="E-org-V1-Blue-tran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94675" y="152400"/>
            <a:ext cx="6588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Line 6"/>
          <p:cNvSpPr>
            <a:spLocks noChangeShapeType="1"/>
          </p:cNvSpPr>
          <p:nvPr/>
        </p:nvSpPr>
        <p:spPr bwMode="auto">
          <a:xfrm>
            <a:off x="457200" y="1143000"/>
            <a:ext cx="76200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175" name="Rectangle 3"/>
          <p:cNvSpPr>
            <a:spLocks noChangeArrowheads="1"/>
          </p:cNvSpPr>
          <p:nvPr/>
        </p:nvSpPr>
        <p:spPr bwMode="auto">
          <a:xfrm>
            <a:off x="304800" y="304800"/>
            <a:ext cx="788987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altLang="ko-KR" sz="2800" b="1" dirty="0" smtClean="0">
                <a:solidFill>
                  <a:srgbClr val="333399"/>
                </a:solidFill>
                <a:ea typeface="굴림" pitchFamily="34" charset="-127"/>
              </a:rPr>
              <a:t>LMIA in action: Philippines – Monitoring Employment Plan 2011-16</a:t>
            </a:r>
            <a:endParaRPr lang="en-US" altLang="ko-KR" sz="2800" b="1" dirty="0">
              <a:solidFill>
                <a:srgbClr val="333399"/>
              </a:solidFill>
              <a:ea typeface="굴림" pitchFamily="34" charset="-127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225" y="6216650"/>
            <a:ext cx="1397000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457200" y="1250951"/>
            <a:ext cx="8164513" cy="4997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t" anchorCtr="0"/>
          <a:lstStyle/>
          <a:p>
            <a:pPr eaLnBrk="0" hangingPunct="0">
              <a:lnSpc>
                <a:spcPct val="90000"/>
              </a:lnSpc>
            </a:pPr>
            <a:r>
              <a:rPr lang="en-US" altLang="ko-KR" sz="2400" b="1" dirty="0" smtClean="0">
                <a:solidFill>
                  <a:srgbClr val="333399"/>
                </a:solidFill>
                <a:ea typeface="굴림" pitchFamily="34" charset="-127"/>
              </a:rPr>
              <a:t>The strategic response on employment focused on improving access to employment opportunities by improving employment </a:t>
            </a:r>
            <a:r>
              <a:rPr lang="en-US" altLang="ko-KR" sz="2400" b="1" dirty="0" smtClean="0">
                <a:solidFill>
                  <a:srgbClr val="FF0000"/>
                </a:solidFill>
                <a:ea typeface="굴림" pitchFamily="34" charset="-127"/>
              </a:rPr>
              <a:t>levels</a:t>
            </a:r>
            <a:r>
              <a:rPr lang="en-US" altLang="ko-KR" sz="2400" b="1" dirty="0" smtClean="0">
                <a:solidFill>
                  <a:srgbClr val="333399"/>
                </a:solidFill>
                <a:ea typeface="굴림" pitchFamily="34" charset="-127"/>
              </a:rPr>
              <a:t> and improving </a:t>
            </a:r>
            <a:r>
              <a:rPr lang="en-US" altLang="ko-KR" sz="2400" b="1" dirty="0" smtClean="0">
                <a:solidFill>
                  <a:srgbClr val="FF0000"/>
                </a:solidFill>
                <a:ea typeface="굴림" pitchFamily="34" charset="-127"/>
              </a:rPr>
              <a:t>access</a:t>
            </a:r>
            <a:r>
              <a:rPr lang="en-US" altLang="ko-KR" sz="2400" b="1" dirty="0" smtClean="0">
                <a:solidFill>
                  <a:srgbClr val="333399"/>
                </a:solidFill>
                <a:ea typeface="굴림" pitchFamily="34" charset="-127"/>
              </a:rPr>
              <a:t> to employment opportunities</a:t>
            </a:r>
          </a:p>
          <a:p>
            <a:pPr eaLnBrk="0" hangingPunct="0">
              <a:lnSpc>
                <a:spcPct val="90000"/>
              </a:lnSpc>
            </a:pPr>
            <a:endParaRPr lang="en-US" altLang="ko-KR" b="1" dirty="0" smtClean="0">
              <a:solidFill>
                <a:srgbClr val="333399"/>
              </a:solidFill>
              <a:ea typeface="굴림" pitchFamily="34" charset="-127"/>
            </a:endParaRPr>
          </a:p>
          <a:p>
            <a:pPr eaLnBrk="0" hangingPunct="0">
              <a:lnSpc>
                <a:spcPct val="90000"/>
              </a:lnSpc>
            </a:pPr>
            <a:endParaRPr lang="en-US" altLang="ko-KR" b="1" dirty="0">
              <a:solidFill>
                <a:srgbClr val="333399"/>
              </a:solidFill>
              <a:ea typeface="굴림" pitchFamily="34" charset="-127"/>
            </a:endParaRPr>
          </a:p>
        </p:txBody>
      </p:sp>
      <p:graphicFrame>
        <p:nvGraphicFramePr>
          <p:cNvPr id="15" name="Chart 14"/>
          <p:cNvGraphicFramePr>
            <a:graphicFrameLocks/>
          </p:cNvGraphicFramePr>
          <p:nvPr>
            <p:extLst/>
          </p:nvPr>
        </p:nvGraphicFramePr>
        <p:xfrm>
          <a:off x="533400" y="2667000"/>
          <a:ext cx="35814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6" name="Oval 15"/>
          <p:cNvSpPr/>
          <p:nvPr/>
        </p:nvSpPr>
        <p:spPr>
          <a:xfrm>
            <a:off x="3048000" y="3962400"/>
            <a:ext cx="990600" cy="99931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120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7239000" y="3657600"/>
            <a:ext cx="1132616" cy="78422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1100"/>
          </a:p>
        </p:txBody>
      </p:sp>
    </p:spTree>
    <p:extLst>
      <p:ext uri="{BB962C8B-B14F-4D97-AF65-F5344CB8AC3E}">
        <p14:creationId xmlns:p14="http://schemas.microsoft.com/office/powerpoint/2010/main" val="1515103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4" descr="E-org-V1-Blue-tran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4675" y="152400"/>
            <a:ext cx="6588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Line 6"/>
          <p:cNvSpPr>
            <a:spLocks noChangeShapeType="1"/>
          </p:cNvSpPr>
          <p:nvPr/>
        </p:nvSpPr>
        <p:spPr bwMode="auto">
          <a:xfrm>
            <a:off x="457200" y="1143000"/>
            <a:ext cx="76200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175" name="Rectangle 3"/>
          <p:cNvSpPr>
            <a:spLocks noChangeArrowheads="1"/>
          </p:cNvSpPr>
          <p:nvPr/>
        </p:nvSpPr>
        <p:spPr bwMode="auto">
          <a:xfrm>
            <a:off x="304800" y="304800"/>
            <a:ext cx="788987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altLang="ko-KR" sz="2800" b="1" dirty="0" smtClean="0">
                <a:solidFill>
                  <a:srgbClr val="333399"/>
                </a:solidFill>
                <a:ea typeface="굴림" pitchFamily="34" charset="-127"/>
              </a:rPr>
              <a:t>LMIA in action: Philippines – data organization and management, a portal for DWIs</a:t>
            </a:r>
            <a:endParaRPr lang="en-US" altLang="ko-KR" sz="2800" b="1" dirty="0">
              <a:solidFill>
                <a:srgbClr val="333399"/>
              </a:solidFill>
              <a:ea typeface="굴림" pitchFamily="34" charset="-127"/>
            </a:endParaRP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381000" y="6248400"/>
            <a:ext cx="77724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altLang="ko-KR" sz="1200" i="1" dirty="0">
                <a:ea typeface="굴림" pitchFamily="34" charset="-127"/>
              </a:rPr>
              <a:t>Source:</a:t>
            </a:r>
            <a:r>
              <a:rPr lang="en-GB" altLang="ko-KR" sz="1200" dirty="0">
                <a:ea typeface="굴림" pitchFamily="34" charset="-127"/>
              </a:rPr>
              <a:t> http://labstat.psa.gov.ph/dews/Dbase.aspx.</a:t>
            </a:r>
            <a:endParaRPr lang="en-US" altLang="ko-KR" sz="1000" dirty="0">
              <a:latin typeface="Calibri" pitchFamily="34" charset="0"/>
              <a:ea typeface="굴림" pitchFamily="34" charset="-127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225" y="6216650"/>
            <a:ext cx="1397000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" y="1219200"/>
            <a:ext cx="89916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456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4" descr="E-org-V1-Blue-tran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4675" y="152400"/>
            <a:ext cx="6588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Line 6"/>
          <p:cNvSpPr>
            <a:spLocks noChangeShapeType="1"/>
          </p:cNvSpPr>
          <p:nvPr/>
        </p:nvSpPr>
        <p:spPr bwMode="auto">
          <a:xfrm>
            <a:off x="457200" y="1143000"/>
            <a:ext cx="76200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175" name="Rectangle 3"/>
          <p:cNvSpPr>
            <a:spLocks noChangeArrowheads="1"/>
          </p:cNvSpPr>
          <p:nvPr/>
        </p:nvSpPr>
        <p:spPr bwMode="auto">
          <a:xfrm>
            <a:off x="304800" y="304800"/>
            <a:ext cx="788987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altLang="ko-KR" sz="2800" b="1" dirty="0" smtClean="0">
                <a:solidFill>
                  <a:srgbClr val="333399"/>
                </a:solidFill>
                <a:ea typeface="굴림" pitchFamily="34" charset="-127"/>
              </a:rPr>
              <a:t>LMIA in action: Philippines – using thematic surveys for </a:t>
            </a:r>
            <a:r>
              <a:rPr lang="en-US" altLang="ko-KR" sz="2800" b="1" dirty="0" err="1" smtClean="0">
                <a:solidFill>
                  <a:srgbClr val="333399"/>
                </a:solidFill>
                <a:ea typeface="굴림" pitchFamily="34" charset="-127"/>
              </a:rPr>
              <a:t>labour</a:t>
            </a:r>
            <a:r>
              <a:rPr lang="en-US" altLang="ko-KR" sz="2800" b="1" dirty="0" smtClean="0">
                <a:solidFill>
                  <a:srgbClr val="333399"/>
                </a:solidFill>
                <a:ea typeface="굴림" pitchFamily="34" charset="-127"/>
              </a:rPr>
              <a:t> turnover statistics (establishment-based)</a:t>
            </a:r>
            <a:endParaRPr lang="en-US" altLang="ko-KR" sz="2800" b="1" dirty="0">
              <a:solidFill>
                <a:srgbClr val="333399"/>
              </a:solidFill>
              <a:ea typeface="굴림" pitchFamily="34" charset="-127"/>
            </a:endParaRP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609600" y="6047601"/>
            <a:ext cx="7772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altLang="ko-KR" sz="1200" i="1" dirty="0">
                <a:ea typeface="굴림" pitchFamily="34" charset="-127"/>
              </a:rPr>
              <a:t>Source:</a:t>
            </a:r>
            <a:r>
              <a:rPr lang="en-GB" altLang="ko-KR" sz="1200" dirty="0">
                <a:ea typeface="굴림" pitchFamily="34" charset="-127"/>
              </a:rPr>
              <a:t> </a:t>
            </a:r>
            <a:r>
              <a:rPr lang="en-GB" altLang="ko-KR" sz="1200" dirty="0" smtClean="0">
                <a:ea typeface="굴림" pitchFamily="34" charset="-127"/>
              </a:rPr>
              <a:t>Philippines Department of </a:t>
            </a:r>
            <a:r>
              <a:rPr lang="en-GB" altLang="ko-KR" sz="1200" dirty="0" err="1" smtClean="0">
                <a:ea typeface="굴림" pitchFamily="34" charset="-127"/>
              </a:rPr>
              <a:t>Labor</a:t>
            </a:r>
            <a:r>
              <a:rPr lang="en-GB" altLang="ko-KR" sz="1200" dirty="0" smtClean="0">
                <a:ea typeface="굴림" pitchFamily="34" charset="-127"/>
              </a:rPr>
              <a:t> and Employment</a:t>
            </a:r>
          </a:p>
          <a:p>
            <a:r>
              <a:rPr lang="en-GB" altLang="ko-KR" sz="1200" dirty="0" smtClean="0">
                <a:ea typeface="굴림" pitchFamily="34" charset="-127"/>
              </a:rPr>
              <a:t>	 and National Statistical Coordination Board.</a:t>
            </a:r>
            <a:endParaRPr lang="en-US" altLang="ko-KR" sz="1000" dirty="0">
              <a:latin typeface="Calibri" pitchFamily="34" charset="0"/>
              <a:ea typeface="굴림" pitchFamily="34" charset="-127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225" y="6216650"/>
            <a:ext cx="1397000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4571999" y="3733800"/>
            <a:ext cx="4191001" cy="74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eaLnBrk="0" hangingPunct="0">
              <a:lnSpc>
                <a:spcPct val="90000"/>
              </a:lnSpc>
              <a:buAutoNum type="arabicPeriod"/>
            </a:pPr>
            <a:r>
              <a:rPr lang="en-US" altLang="ko-KR" sz="2000" b="1" dirty="0" smtClean="0">
                <a:solidFill>
                  <a:srgbClr val="333399"/>
                </a:solidFill>
                <a:ea typeface="굴림" pitchFamily="34" charset="-127"/>
              </a:rPr>
              <a:t>Separation rate exceeded rate of new hire only in few periods: 2010Q1 (immediately after the crisis) and 2011Q2</a:t>
            </a:r>
          </a:p>
          <a:p>
            <a:pPr marL="514350" indent="-514350" eaLnBrk="0" hangingPunct="0">
              <a:lnSpc>
                <a:spcPct val="90000"/>
              </a:lnSpc>
              <a:buAutoNum type="arabicPeriod"/>
            </a:pPr>
            <a:r>
              <a:rPr lang="en-US" altLang="ko-KR" sz="2000" b="1" dirty="0" smtClean="0">
                <a:solidFill>
                  <a:srgbClr val="333399"/>
                </a:solidFill>
                <a:ea typeface="굴림" pitchFamily="34" charset="-127"/>
              </a:rPr>
              <a:t>Rate of new hires in Metro Manila roughly mirrored the national trend in GDP growth rates, up until about 2012Q1</a:t>
            </a:r>
          </a:p>
          <a:p>
            <a:pPr marL="514350" indent="-514350" eaLnBrk="0" hangingPunct="0">
              <a:lnSpc>
                <a:spcPct val="90000"/>
              </a:lnSpc>
              <a:buAutoNum type="arabicPeriod"/>
            </a:pPr>
            <a:r>
              <a:rPr lang="en-US" altLang="ko-KR" sz="2000" b="1" dirty="0" smtClean="0">
                <a:solidFill>
                  <a:srgbClr val="333399"/>
                </a:solidFill>
                <a:ea typeface="굴림" pitchFamily="34" charset="-127"/>
              </a:rPr>
              <a:t>Potential impact of typhoons and other natural shocks, affecting overall GDP growth, whereas Manila LM less affected.</a:t>
            </a:r>
          </a:p>
          <a:p>
            <a:pPr marL="514350" indent="-514350" eaLnBrk="0" hangingPunct="0">
              <a:lnSpc>
                <a:spcPct val="90000"/>
              </a:lnSpc>
              <a:buAutoNum type="arabicPeriod"/>
            </a:pPr>
            <a:r>
              <a:rPr lang="en-US" altLang="ko-KR" sz="2000" b="1" dirty="0" smtClean="0">
                <a:solidFill>
                  <a:srgbClr val="333399"/>
                </a:solidFill>
                <a:ea typeface="굴림" pitchFamily="34" charset="-127"/>
              </a:rPr>
              <a:t>Highlights the need to examine regionally disaggregated LM trend</a:t>
            </a:r>
          </a:p>
          <a:p>
            <a:pPr marL="514350" indent="-514350" eaLnBrk="0" hangingPunct="0">
              <a:lnSpc>
                <a:spcPct val="90000"/>
              </a:lnSpc>
              <a:buAutoNum type="arabicPeriod"/>
            </a:pPr>
            <a:endParaRPr lang="en-US" altLang="ko-KR" sz="2000" b="1" dirty="0" smtClean="0">
              <a:solidFill>
                <a:srgbClr val="333399"/>
              </a:solidFill>
              <a:ea typeface="굴림" pitchFamily="34" charset="-127"/>
            </a:endParaRPr>
          </a:p>
        </p:txBody>
      </p:sp>
      <p:graphicFrame>
        <p:nvGraphicFramePr>
          <p:cNvPr id="12" name="Chart 11"/>
          <p:cNvGraphicFramePr>
            <a:graphicFrameLocks/>
          </p:cNvGraphicFramePr>
          <p:nvPr>
            <p:extLst/>
          </p:nvPr>
        </p:nvGraphicFramePr>
        <p:xfrm>
          <a:off x="304800" y="1447800"/>
          <a:ext cx="4267200" cy="459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95592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381000" y="128588"/>
            <a:ext cx="8229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 dirty="0" smtClean="0">
                <a:solidFill>
                  <a:srgbClr val="000000"/>
                </a:solidFill>
              </a:rPr>
              <a:t>Sources of </a:t>
            </a:r>
            <a:r>
              <a:rPr lang="en-US" b="1" dirty="0" smtClean="0">
                <a:solidFill>
                  <a:srgbClr val="000000"/>
                </a:solidFill>
              </a:rPr>
              <a:t>LMI for employment opportunities</a:t>
            </a:r>
            <a:endParaRPr lang="en-US" sz="2400" b="1" dirty="0">
              <a:solidFill>
                <a:srgbClr val="000000"/>
              </a:solidFill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-180975" y="871536"/>
            <a:ext cx="9144001" cy="685801"/>
            <a:chOff x="-114" y="587"/>
            <a:chExt cx="5760" cy="432"/>
          </a:xfrm>
        </p:grpSpPr>
        <p:sp>
          <p:nvSpPr>
            <p:cNvPr id="11289" name="AutoShape 4"/>
            <p:cNvSpPr>
              <a:spLocks noChangeArrowheads="1"/>
            </p:cNvSpPr>
            <p:nvPr/>
          </p:nvSpPr>
          <p:spPr bwMode="auto">
            <a:xfrm>
              <a:off x="-114" y="587"/>
              <a:ext cx="5760" cy="432"/>
            </a:xfrm>
            <a:prstGeom prst="leftRightArrow">
              <a:avLst>
                <a:gd name="adj1" fmla="val 50000"/>
                <a:gd name="adj2" fmla="val 265432"/>
              </a:avLst>
            </a:prstGeom>
            <a:solidFill>
              <a:srgbClr val="0000FF">
                <a:alpha val="65097"/>
              </a:srgbClr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0" name="Text Box 5"/>
            <p:cNvSpPr txBox="1">
              <a:spLocks noChangeArrowheads="1"/>
            </p:cNvSpPr>
            <p:nvPr/>
          </p:nvSpPr>
          <p:spPr bwMode="auto">
            <a:xfrm>
              <a:off x="703" y="642"/>
              <a:ext cx="4490" cy="33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square" lIns="90000" tIns="46800" rIns="90000" bIns="46800">
              <a:spAutoFit/>
            </a:bodyPr>
            <a:lstStyle/>
            <a:p>
              <a:pPr>
                <a:spcBef>
                  <a:spcPts val="112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b="1" dirty="0">
                  <a:solidFill>
                    <a:srgbClr val="000000"/>
                  </a:solidFill>
                </a:rPr>
                <a:t>Quantitative   </a:t>
              </a:r>
              <a:r>
                <a:rPr lang="en-US" b="1" dirty="0" smtClean="0">
                  <a:solidFill>
                    <a:srgbClr val="000000"/>
                  </a:solidFill>
                </a:rPr>
                <a:t>                                       Qualitative</a:t>
              </a:r>
              <a:endParaRPr lang="en-US" b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5278438" y="3187700"/>
            <a:ext cx="1522412" cy="1217613"/>
            <a:chOff x="2592" y="2352"/>
            <a:chExt cx="959" cy="767"/>
          </a:xfrm>
        </p:grpSpPr>
        <p:sp>
          <p:nvSpPr>
            <p:cNvPr id="11287" name="Rectangle 7"/>
            <p:cNvSpPr>
              <a:spLocks noChangeArrowheads="1"/>
            </p:cNvSpPr>
            <p:nvPr/>
          </p:nvSpPr>
          <p:spPr bwMode="auto">
            <a:xfrm>
              <a:off x="2592" y="2352"/>
              <a:ext cx="960" cy="768"/>
            </a:xfrm>
            <a:prstGeom prst="rect">
              <a:avLst/>
            </a:prstGeom>
            <a:solidFill>
              <a:srgbClr val="FF99CC">
                <a:alpha val="58038"/>
              </a:srgbClr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CC"/>
              </a:extrusionClr>
            </a:sp3d>
          </p:spPr>
          <p:txBody>
            <a:bodyPr wrap="none" lIns="90000" tIns="46800" rIns="90000" bIns="46800" anchor="ctr">
              <a:flatTx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dirty="0" smtClean="0">
                  <a:solidFill>
                    <a:srgbClr val="000000"/>
                  </a:solidFill>
                  <a:latin typeface="Myriad Pro" pitchFamily="34" charset="0"/>
                </a:rPr>
                <a:t>Sector/LED</a:t>
              </a:r>
              <a:endParaRPr lang="en-US" sz="1600" b="1" dirty="0">
                <a:solidFill>
                  <a:srgbClr val="000000"/>
                </a:solidFill>
                <a:latin typeface="Myriad Pro" pitchFamily="34" charset="0"/>
              </a:endParaRP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dirty="0" smtClean="0">
                  <a:solidFill>
                    <a:srgbClr val="000000"/>
                  </a:solidFill>
                  <a:latin typeface="Myriad Pro" pitchFamily="34" charset="0"/>
                </a:rPr>
                <a:t>analyses</a:t>
              </a:r>
              <a:endParaRPr lang="en-US" sz="1600" b="1" dirty="0">
                <a:solidFill>
                  <a:srgbClr val="000000"/>
                </a:solidFill>
                <a:latin typeface="Myriad Pro" pitchFamily="34" charset="0"/>
              </a:endParaRPr>
            </a:p>
          </p:txBody>
        </p:sp>
        <p:sp>
          <p:nvSpPr>
            <p:cNvPr id="11288" name="Text Box 8"/>
            <p:cNvSpPr txBox="1">
              <a:spLocks noChangeArrowheads="1"/>
            </p:cNvSpPr>
            <p:nvPr/>
          </p:nvSpPr>
          <p:spPr bwMode="auto">
            <a:xfrm>
              <a:off x="2592" y="2352"/>
              <a:ext cx="960" cy="44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ts val="10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600" b="1">
                <a:solidFill>
                  <a:srgbClr val="000000"/>
                </a:solidFill>
                <a:latin typeface="Myriad Pro" pitchFamily="34" charset="0"/>
              </a:endParaRPr>
            </a:p>
            <a:p>
              <a:pPr>
                <a:spcBef>
                  <a:spcPts val="10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600" b="1">
                <a:solidFill>
                  <a:srgbClr val="000000"/>
                </a:solidFill>
                <a:latin typeface="Myriad Pro" pitchFamily="34" charset="0"/>
              </a:endParaRPr>
            </a:p>
          </p:txBody>
        </p:sp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971550" y="1752599"/>
            <a:ext cx="1524001" cy="1219199"/>
            <a:chOff x="624" y="2915"/>
            <a:chExt cx="960" cy="768"/>
          </a:xfrm>
        </p:grpSpPr>
        <p:sp>
          <p:nvSpPr>
            <p:cNvPr id="11285" name="Rectangle 10"/>
            <p:cNvSpPr>
              <a:spLocks noChangeArrowheads="1"/>
            </p:cNvSpPr>
            <p:nvPr/>
          </p:nvSpPr>
          <p:spPr bwMode="auto">
            <a:xfrm>
              <a:off x="624" y="2915"/>
              <a:ext cx="960" cy="768"/>
            </a:xfrm>
            <a:prstGeom prst="rect">
              <a:avLst/>
            </a:prstGeom>
            <a:solidFill>
              <a:srgbClr val="99CCFF">
                <a:alpha val="58038"/>
              </a:srgbClr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FF"/>
              </a:extrusionClr>
            </a:sp3d>
          </p:spPr>
          <p:txBody>
            <a:bodyPr wrap="none" lIns="90000" tIns="46800" rIns="90000" bIns="46800" anchor="ctr">
              <a:flatTx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dirty="0" smtClean="0">
                  <a:solidFill>
                    <a:srgbClr val="000000"/>
                  </a:solidFill>
                  <a:latin typeface="Myriad Pro" pitchFamily="34" charset="0"/>
                </a:rPr>
                <a:t>Employment </a:t>
              </a: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dirty="0" smtClean="0">
                  <a:solidFill>
                    <a:srgbClr val="000000"/>
                  </a:solidFill>
                  <a:latin typeface="Myriad Pro" pitchFamily="34" charset="0"/>
                </a:rPr>
                <a:t>projections </a:t>
              </a: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dirty="0" smtClean="0">
                  <a:solidFill>
                    <a:srgbClr val="000000"/>
                  </a:solidFill>
                  <a:latin typeface="Myriad Pro" pitchFamily="34" charset="0"/>
                </a:rPr>
                <a:t>based on </a:t>
              </a: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dirty="0" smtClean="0">
                  <a:solidFill>
                    <a:srgbClr val="000000"/>
                  </a:solidFill>
                  <a:latin typeface="Myriad Pro" pitchFamily="34" charset="0"/>
                </a:rPr>
                <a:t>modeling</a:t>
              </a:r>
            </a:p>
          </p:txBody>
        </p:sp>
        <p:sp>
          <p:nvSpPr>
            <p:cNvPr id="11286" name="Text Box 11"/>
            <p:cNvSpPr txBox="1">
              <a:spLocks noChangeArrowheads="1"/>
            </p:cNvSpPr>
            <p:nvPr/>
          </p:nvSpPr>
          <p:spPr bwMode="auto">
            <a:xfrm>
              <a:off x="624" y="2928"/>
              <a:ext cx="960" cy="44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ts val="10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600" b="1">
                <a:solidFill>
                  <a:srgbClr val="000000"/>
                </a:solidFill>
                <a:latin typeface="Myriad Pro" pitchFamily="34" charset="0"/>
              </a:endParaRPr>
            </a:p>
            <a:p>
              <a:pPr>
                <a:spcBef>
                  <a:spcPts val="10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600" b="1">
                <a:solidFill>
                  <a:srgbClr val="000000"/>
                </a:solidFill>
                <a:latin typeface="Myriad Pro" pitchFamily="34" charset="0"/>
              </a:endParaRPr>
            </a:p>
          </p:txBody>
        </p:sp>
      </p:grpSp>
      <p:grpSp>
        <p:nvGrpSpPr>
          <p:cNvPr id="6" name="Group 18"/>
          <p:cNvGrpSpPr>
            <a:grpSpLocks/>
          </p:cNvGrpSpPr>
          <p:nvPr/>
        </p:nvGrpSpPr>
        <p:grpSpPr bwMode="auto">
          <a:xfrm>
            <a:off x="3276600" y="3241675"/>
            <a:ext cx="1522413" cy="1217613"/>
            <a:chOff x="1776" y="1392"/>
            <a:chExt cx="959" cy="767"/>
          </a:xfrm>
        </p:grpSpPr>
        <p:sp>
          <p:nvSpPr>
            <p:cNvPr id="11281" name="Rectangle 19"/>
            <p:cNvSpPr>
              <a:spLocks noChangeArrowheads="1"/>
            </p:cNvSpPr>
            <p:nvPr/>
          </p:nvSpPr>
          <p:spPr bwMode="auto">
            <a:xfrm>
              <a:off x="1776" y="1392"/>
              <a:ext cx="960" cy="768"/>
            </a:xfrm>
            <a:prstGeom prst="rect">
              <a:avLst/>
            </a:prstGeom>
            <a:solidFill>
              <a:srgbClr val="99CCFF">
                <a:alpha val="58038"/>
              </a:srgbClr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FF"/>
              </a:extrusionClr>
            </a:sp3d>
          </p:spPr>
          <p:txBody>
            <a:bodyPr wrap="none" lIns="90000" tIns="46800" rIns="90000" bIns="46800" anchor="ctr">
              <a:flatTx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dirty="0">
                  <a:solidFill>
                    <a:srgbClr val="000000"/>
                  </a:solidFill>
                  <a:latin typeface="Myriad Pro" pitchFamily="34" charset="0"/>
                </a:rPr>
                <a:t>Enterprise </a:t>
              </a: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dirty="0">
                  <a:solidFill>
                    <a:srgbClr val="000000"/>
                  </a:solidFill>
                  <a:latin typeface="Myriad Pro" pitchFamily="34" charset="0"/>
                </a:rPr>
                <a:t>Survey</a:t>
              </a:r>
            </a:p>
          </p:txBody>
        </p:sp>
        <p:sp>
          <p:nvSpPr>
            <p:cNvPr id="11282" name="Text Box 20"/>
            <p:cNvSpPr txBox="1">
              <a:spLocks noChangeArrowheads="1"/>
            </p:cNvSpPr>
            <p:nvPr/>
          </p:nvSpPr>
          <p:spPr bwMode="auto">
            <a:xfrm>
              <a:off x="1776" y="1392"/>
              <a:ext cx="960" cy="44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ts val="10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600" b="1">
                <a:solidFill>
                  <a:srgbClr val="000000"/>
                </a:solidFill>
                <a:latin typeface="Myriad Pro" pitchFamily="34" charset="0"/>
              </a:endParaRPr>
            </a:p>
            <a:p>
              <a:pPr>
                <a:spcBef>
                  <a:spcPts val="10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600" b="1">
                <a:solidFill>
                  <a:srgbClr val="000000"/>
                </a:solidFill>
                <a:latin typeface="Myriad Pro" pitchFamily="34" charset="0"/>
              </a:endParaRPr>
            </a:p>
          </p:txBody>
        </p:sp>
      </p:grpSp>
      <p:grpSp>
        <p:nvGrpSpPr>
          <p:cNvPr id="7" name="Group 21"/>
          <p:cNvGrpSpPr>
            <a:grpSpLocks/>
          </p:cNvGrpSpPr>
          <p:nvPr/>
        </p:nvGrpSpPr>
        <p:grpSpPr bwMode="auto">
          <a:xfrm>
            <a:off x="5292725" y="4645025"/>
            <a:ext cx="1724025" cy="1395413"/>
            <a:chOff x="3940" y="2928"/>
            <a:chExt cx="1086" cy="879"/>
          </a:xfrm>
        </p:grpSpPr>
        <p:sp>
          <p:nvSpPr>
            <p:cNvPr id="11279" name="Rectangle 22"/>
            <p:cNvSpPr>
              <a:spLocks noChangeArrowheads="1"/>
            </p:cNvSpPr>
            <p:nvPr/>
          </p:nvSpPr>
          <p:spPr bwMode="auto">
            <a:xfrm>
              <a:off x="4066" y="3039"/>
              <a:ext cx="960" cy="768"/>
            </a:xfrm>
            <a:prstGeom prst="rect">
              <a:avLst/>
            </a:prstGeom>
            <a:solidFill>
              <a:srgbClr val="FF99CC">
                <a:alpha val="58038"/>
              </a:srgbClr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CC"/>
              </a:extrusionClr>
            </a:sp3d>
          </p:spPr>
          <p:txBody>
            <a:bodyPr wrap="none" lIns="90000" tIns="46800" rIns="90000" bIns="46800" anchor="ctr">
              <a:flatTx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>
                  <a:solidFill>
                    <a:srgbClr val="000000"/>
                  </a:solidFill>
                  <a:latin typeface="Myriad Pro" pitchFamily="34" charset="0"/>
                </a:rPr>
                <a:t>Tracer study of </a:t>
              </a: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>
                  <a:solidFill>
                    <a:srgbClr val="000000"/>
                  </a:solidFill>
                  <a:latin typeface="Myriad Pro" pitchFamily="34" charset="0"/>
                </a:rPr>
                <a:t>TVET graduates</a:t>
              </a:r>
            </a:p>
          </p:txBody>
        </p:sp>
        <p:sp>
          <p:nvSpPr>
            <p:cNvPr id="11280" name="Text Box 23"/>
            <p:cNvSpPr txBox="1">
              <a:spLocks noChangeArrowheads="1"/>
            </p:cNvSpPr>
            <p:nvPr/>
          </p:nvSpPr>
          <p:spPr bwMode="auto">
            <a:xfrm>
              <a:off x="3940" y="2928"/>
              <a:ext cx="960" cy="44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ts val="10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600" b="1">
                <a:solidFill>
                  <a:srgbClr val="000000"/>
                </a:solidFill>
                <a:latin typeface="Myriad Pro" pitchFamily="34" charset="0"/>
              </a:endParaRPr>
            </a:p>
            <a:p>
              <a:pPr>
                <a:spcBef>
                  <a:spcPts val="10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600" b="1">
                <a:solidFill>
                  <a:srgbClr val="000000"/>
                </a:solidFill>
                <a:latin typeface="Myriad Pro" pitchFamily="34" charset="0"/>
              </a:endParaRPr>
            </a:p>
          </p:txBody>
        </p:sp>
      </p:grpSp>
      <p:grpSp>
        <p:nvGrpSpPr>
          <p:cNvPr id="8" name="Group 24"/>
          <p:cNvGrpSpPr>
            <a:grpSpLocks/>
          </p:cNvGrpSpPr>
          <p:nvPr/>
        </p:nvGrpSpPr>
        <p:grpSpPr bwMode="auto">
          <a:xfrm>
            <a:off x="6254750" y="1768477"/>
            <a:ext cx="1897063" cy="1223963"/>
            <a:chOff x="3696" y="2075"/>
            <a:chExt cx="1195" cy="771"/>
          </a:xfrm>
        </p:grpSpPr>
        <p:sp>
          <p:nvSpPr>
            <p:cNvPr id="11277" name="Rectangle 25"/>
            <p:cNvSpPr>
              <a:spLocks noChangeArrowheads="1"/>
            </p:cNvSpPr>
            <p:nvPr/>
          </p:nvSpPr>
          <p:spPr bwMode="auto">
            <a:xfrm>
              <a:off x="3931" y="2078"/>
              <a:ext cx="960" cy="768"/>
            </a:xfrm>
            <a:prstGeom prst="rect">
              <a:avLst/>
            </a:prstGeom>
            <a:solidFill>
              <a:srgbClr val="FF99CC">
                <a:alpha val="58038"/>
              </a:srgbClr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CC"/>
              </a:extrusionClr>
            </a:sp3d>
          </p:spPr>
          <p:txBody>
            <a:bodyPr wrap="none" lIns="90000" tIns="46800" rIns="90000" bIns="46800" anchor="ctr">
              <a:flatTx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dirty="0" smtClean="0">
                  <a:solidFill>
                    <a:srgbClr val="000000"/>
                  </a:solidFill>
                  <a:latin typeface="Myriad Pro" pitchFamily="34" charset="0"/>
                </a:rPr>
                <a:t>Stakeholder</a:t>
              </a:r>
              <a:endParaRPr lang="en-US" sz="1600" b="1" dirty="0">
                <a:solidFill>
                  <a:srgbClr val="000000"/>
                </a:solidFill>
                <a:latin typeface="Myriad Pro" pitchFamily="34" charset="0"/>
              </a:endParaRP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dirty="0">
                  <a:solidFill>
                    <a:srgbClr val="000000"/>
                  </a:solidFill>
                  <a:latin typeface="Myriad Pro" pitchFamily="34" charset="0"/>
                </a:rPr>
                <a:t>f</a:t>
              </a:r>
              <a:r>
                <a:rPr lang="en-US" sz="1600" b="1" dirty="0" smtClean="0">
                  <a:solidFill>
                    <a:srgbClr val="000000"/>
                  </a:solidFill>
                  <a:latin typeface="Myriad Pro" pitchFamily="34" charset="0"/>
                </a:rPr>
                <a:t>orums</a:t>
              </a:r>
              <a:endParaRPr lang="en-US" sz="1600" b="1" dirty="0">
                <a:solidFill>
                  <a:srgbClr val="000000"/>
                </a:solidFill>
                <a:latin typeface="Myriad Pro" pitchFamily="34" charset="0"/>
              </a:endParaRP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dirty="0">
                  <a:solidFill>
                    <a:srgbClr val="000000"/>
                  </a:solidFill>
                  <a:latin typeface="Myriad Pro" pitchFamily="34" charset="0"/>
                </a:rPr>
                <a:t>Focus group </a:t>
              </a: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dirty="0">
                  <a:solidFill>
                    <a:srgbClr val="000000"/>
                  </a:solidFill>
                  <a:latin typeface="Myriad Pro" pitchFamily="34" charset="0"/>
                </a:rPr>
                <a:t>discussion</a:t>
              </a:r>
            </a:p>
          </p:txBody>
        </p:sp>
        <p:sp>
          <p:nvSpPr>
            <p:cNvPr id="11278" name="Text Box 26"/>
            <p:cNvSpPr txBox="1">
              <a:spLocks noChangeArrowheads="1"/>
            </p:cNvSpPr>
            <p:nvPr/>
          </p:nvSpPr>
          <p:spPr bwMode="auto">
            <a:xfrm>
              <a:off x="3696" y="2075"/>
              <a:ext cx="960" cy="44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ts val="10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600" b="1">
                <a:solidFill>
                  <a:srgbClr val="000000"/>
                </a:solidFill>
                <a:latin typeface="Myriad Pro" pitchFamily="34" charset="0"/>
              </a:endParaRPr>
            </a:p>
            <a:p>
              <a:pPr>
                <a:spcBef>
                  <a:spcPts val="10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600" b="1">
                <a:solidFill>
                  <a:srgbClr val="000000"/>
                </a:solidFill>
                <a:latin typeface="Myriad Pro" pitchFamily="34" charset="0"/>
              </a:endParaRPr>
            </a:p>
          </p:txBody>
        </p:sp>
      </p:grpSp>
      <p:grpSp>
        <p:nvGrpSpPr>
          <p:cNvPr id="9" name="Group 27"/>
          <p:cNvGrpSpPr>
            <a:grpSpLocks/>
          </p:cNvGrpSpPr>
          <p:nvPr/>
        </p:nvGrpSpPr>
        <p:grpSpPr bwMode="auto">
          <a:xfrm>
            <a:off x="3419872" y="4868863"/>
            <a:ext cx="1522412" cy="1217612"/>
            <a:chOff x="3696" y="1104"/>
            <a:chExt cx="959" cy="767"/>
          </a:xfrm>
        </p:grpSpPr>
        <p:sp>
          <p:nvSpPr>
            <p:cNvPr id="11275" name="Rectangle 28"/>
            <p:cNvSpPr>
              <a:spLocks noChangeArrowheads="1"/>
            </p:cNvSpPr>
            <p:nvPr/>
          </p:nvSpPr>
          <p:spPr bwMode="auto">
            <a:xfrm>
              <a:off x="3696" y="1104"/>
              <a:ext cx="960" cy="768"/>
            </a:xfrm>
            <a:prstGeom prst="rect">
              <a:avLst/>
            </a:prstGeom>
            <a:solidFill>
              <a:srgbClr val="99CCFF">
                <a:alpha val="58038"/>
              </a:srgbClr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FF"/>
              </a:extrusionClr>
            </a:sp3d>
          </p:spPr>
          <p:txBody>
            <a:bodyPr wrap="none" lIns="90000" tIns="46800" rIns="90000" bIns="46800" anchor="ctr">
              <a:flatTx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dirty="0">
                  <a:solidFill>
                    <a:srgbClr val="000000"/>
                  </a:solidFill>
                  <a:latin typeface="Myriad Pro" pitchFamily="34" charset="0"/>
                </a:rPr>
                <a:t>Use of</a:t>
              </a: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dirty="0">
                  <a:solidFill>
                    <a:srgbClr val="000000"/>
                  </a:solidFill>
                  <a:latin typeface="Myriad Pro" pitchFamily="34" charset="0"/>
                </a:rPr>
                <a:t>Administrative</a:t>
              </a: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dirty="0">
                  <a:solidFill>
                    <a:srgbClr val="000000"/>
                  </a:solidFill>
                  <a:latin typeface="Myriad Pro" pitchFamily="34" charset="0"/>
                </a:rPr>
                <a:t>Data </a:t>
              </a:r>
            </a:p>
          </p:txBody>
        </p:sp>
        <p:sp>
          <p:nvSpPr>
            <p:cNvPr id="11276" name="Text Box 29"/>
            <p:cNvSpPr txBox="1">
              <a:spLocks noChangeArrowheads="1"/>
            </p:cNvSpPr>
            <p:nvPr/>
          </p:nvSpPr>
          <p:spPr bwMode="auto">
            <a:xfrm>
              <a:off x="3696" y="1104"/>
              <a:ext cx="960" cy="44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ts val="10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600" b="1">
                <a:solidFill>
                  <a:srgbClr val="000000"/>
                </a:solidFill>
                <a:latin typeface="Myriad Pro" pitchFamily="34" charset="0"/>
              </a:endParaRPr>
            </a:p>
            <a:p>
              <a:pPr>
                <a:spcBef>
                  <a:spcPts val="10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600" b="1">
                <a:solidFill>
                  <a:srgbClr val="000000"/>
                </a:solidFill>
                <a:latin typeface="Myriad Pro" pitchFamily="34" charset="0"/>
              </a:endParaRPr>
            </a:p>
          </p:txBody>
        </p:sp>
      </p:grpSp>
      <p:grpSp>
        <p:nvGrpSpPr>
          <p:cNvPr id="27" name="Group 18"/>
          <p:cNvGrpSpPr>
            <a:grpSpLocks/>
          </p:cNvGrpSpPr>
          <p:nvPr/>
        </p:nvGrpSpPr>
        <p:grpSpPr bwMode="auto">
          <a:xfrm>
            <a:off x="1403648" y="3212976"/>
            <a:ext cx="1522413" cy="1217613"/>
            <a:chOff x="1776" y="1392"/>
            <a:chExt cx="959" cy="767"/>
          </a:xfrm>
        </p:grpSpPr>
        <p:sp>
          <p:nvSpPr>
            <p:cNvPr id="28" name="Rectangle 19"/>
            <p:cNvSpPr>
              <a:spLocks noChangeArrowheads="1"/>
            </p:cNvSpPr>
            <p:nvPr/>
          </p:nvSpPr>
          <p:spPr bwMode="auto">
            <a:xfrm>
              <a:off x="1776" y="1392"/>
              <a:ext cx="960" cy="768"/>
            </a:xfrm>
            <a:prstGeom prst="rect">
              <a:avLst/>
            </a:prstGeom>
            <a:solidFill>
              <a:srgbClr val="99CCFF">
                <a:alpha val="58038"/>
              </a:srgbClr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FF"/>
              </a:extrusionClr>
            </a:sp3d>
          </p:spPr>
          <p:txBody>
            <a:bodyPr wrap="none" lIns="90000" tIns="46800" rIns="90000" bIns="46800" anchor="ctr">
              <a:flatTx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dirty="0" smtClean="0">
                  <a:solidFill>
                    <a:srgbClr val="000000"/>
                  </a:solidFill>
                  <a:latin typeface="Myriad Pro" pitchFamily="34" charset="0"/>
                </a:rPr>
                <a:t>Household</a:t>
              </a:r>
              <a:endParaRPr lang="en-US" sz="1600" b="1" dirty="0">
                <a:solidFill>
                  <a:srgbClr val="000000"/>
                </a:solidFill>
                <a:latin typeface="Myriad Pro" pitchFamily="34" charset="0"/>
              </a:endParaRPr>
            </a:p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dirty="0">
                  <a:solidFill>
                    <a:srgbClr val="000000"/>
                  </a:solidFill>
                  <a:latin typeface="Myriad Pro" pitchFamily="34" charset="0"/>
                </a:rPr>
                <a:t>Survey</a:t>
              </a:r>
            </a:p>
          </p:txBody>
        </p:sp>
        <p:sp>
          <p:nvSpPr>
            <p:cNvPr id="29" name="Text Box 20"/>
            <p:cNvSpPr txBox="1">
              <a:spLocks noChangeArrowheads="1"/>
            </p:cNvSpPr>
            <p:nvPr/>
          </p:nvSpPr>
          <p:spPr bwMode="auto">
            <a:xfrm>
              <a:off x="1776" y="1392"/>
              <a:ext cx="960" cy="44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ts val="10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600" b="1" dirty="0">
                <a:solidFill>
                  <a:srgbClr val="000000"/>
                </a:solidFill>
                <a:latin typeface="Myriad Pro" pitchFamily="34" charset="0"/>
              </a:endParaRPr>
            </a:p>
            <a:p>
              <a:pPr>
                <a:spcBef>
                  <a:spcPts val="10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600" b="1" dirty="0">
                <a:solidFill>
                  <a:srgbClr val="000000"/>
                </a:solidFill>
                <a:latin typeface="Myriad Pro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8076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4" descr="E-org-V1-Blue-tran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4675" y="152400"/>
            <a:ext cx="6588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Line 6"/>
          <p:cNvSpPr>
            <a:spLocks noChangeShapeType="1"/>
          </p:cNvSpPr>
          <p:nvPr/>
        </p:nvSpPr>
        <p:spPr bwMode="auto">
          <a:xfrm>
            <a:off x="457200" y="1143000"/>
            <a:ext cx="76200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9156" name="Rectangle 3"/>
          <p:cNvSpPr>
            <a:spLocks noChangeArrowheads="1"/>
          </p:cNvSpPr>
          <p:nvPr/>
        </p:nvSpPr>
        <p:spPr bwMode="auto">
          <a:xfrm>
            <a:off x="381000" y="381000"/>
            <a:ext cx="7924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en-US" altLang="ko-KR" sz="2800" b="1" dirty="0" smtClean="0">
                <a:solidFill>
                  <a:srgbClr val="333399"/>
                </a:solidFill>
                <a:latin typeface="+mj-lt"/>
                <a:ea typeface="굴림" pitchFamily="34" charset="-127"/>
              </a:rPr>
              <a:t>LMI analysis - approaches</a:t>
            </a:r>
            <a:endParaRPr lang="en-US" altLang="ko-KR" sz="2800" b="1" dirty="0">
              <a:solidFill>
                <a:srgbClr val="333399"/>
              </a:solidFill>
              <a:latin typeface="+mj-lt"/>
              <a:ea typeface="굴림" pitchFamily="34" charset="-127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457200" y="1219200"/>
            <a:ext cx="8229601" cy="499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spcBef>
                <a:spcPct val="20000"/>
              </a:spcBef>
              <a:buFont typeface="Wingdings" pitchFamily="2" charset="2"/>
              <a:buChar char="Ø"/>
              <a:tabLst>
                <a:tab pos="1169988" algn="l"/>
              </a:tabLst>
            </a:pPr>
            <a:r>
              <a:rPr lang="en-US" sz="2600" b="1" dirty="0" smtClean="0">
                <a:latin typeface="+mn-lt"/>
              </a:rPr>
              <a:t>Descriptive:</a:t>
            </a:r>
          </a:p>
          <a:p>
            <a:pPr marL="800100" lvl="2" indent="-342900">
              <a:spcBef>
                <a:spcPct val="20000"/>
              </a:spcBef>
              <a:buFont typeface="Wingdings" panose="05000000000000000000" pitchFamily="2" charset="2"/>
              <a:buChar char="v"/>
              <a:tabLst>
                <a:tab pos="1169988" algn="l"/>
              </a:tabLst>
            </a:pPr>
            <a:r>
              <a:rPr lang="en-US" sz="2400" dirty="0" smtClean="0">
                <a:solidFill>
                  <a:srgbClr val="FF0000"/>
                </a:solidFill>
                <a:latin typeface="+mn-lt"/>
              </a:rPr>
              <a:t>Trends</a:t>
            </a:r>
            <a:r>
              <a:rPr lang="en-US" sz="2400" dirty="0" smtClean="0">
                <a:latin typeface="+mn-lt"/>
              </a:rPr>
              <a:t> in indicators, including disaggregation</a:t>
            </a:r>
          </a:p>
          <a:p>
            <a:pPr marL="800100" lvl="2" indent="-342900">
              <a:spcBef>
                <a:spcPct val="20000"/>
              </a:spcBef>
              <a:buFont typeface="Wingdings" panose="05000000000000000000" pitchFamily="2" charset="2"/>
              <a:buChar char="v"/>
              <a:tabLst>
                <a:tab pos="1169988" algn="l"/>
              </a:tabLst>
            </a:pPr>
            <a:r>
              <a:rPr lang="en-US" sz="2400" dirty="0" smtClean="0">
                <a:solidFill>
                  <a:srgbClr val="FF0000"/>
                </a:solidFill>
                <a:latin typeface="+mn-lt"/>
              </a:rPr>
              <a:t>Cross-sectional</a:t>
            </a:r>
            <a:r>
              <a:rPr lang="en-US" sz="2400" dirty="0" smtClean="0">
                <a:latin typeface="+mn-lt"/>
              </a:rPr>
              <a:t>: single-period, comparisons across men/women, rural/urban, age groups, sectors, occupations, education + training, ethnicity, disability</a:t>
            </a:r>
          </a:p>
          <a:p>
            <a:pPr marL="800100" lvl="2" indent="-342900">
              <a:spcBef>
                <a:spcPct val="20000"/>
              </a:spcBef>
              <a:buFont typeface="Wingdings" panose="05000000000000000000" pitchFamily="2" charset="2"/>
              <a:buChar char="v"/>
              <a:tabLst>
                <a:tab pos="1169988" algn="l"/>
              </a:tabLst>
            </a:pPr>
            <a:r>
              <a:rPr lang="en-US" sz="2400" dirty="0" smtClean="0">
                <a:solidFill>
                  <a:srgbClr val="FF0000"/>
                </a:solidFill>
                <a:latin typeface="+mn-lt"/>
              </a:rPr>
              <a:t>Qualitative</a:t>
            </a:r>
            <a:endParaRPr lang="en-US" sz="2400" dirty="0" smtClean="0">
              <a:latin typeface="+mn-lt"/>
            </a:endParaRPr>
          </a:p>
          <a:p>
            <a:pPr marL="342900" lvl="1" indent="-342900">
              <a:spcBef>
                <a:spcPct val="20000"/>
              </a:spcBef>
              <a:buFont typeface="Wingdings" pitchFamily="2" charset="2"/>
              <a:buChar char="Ø"/>
              <a:tabLst>
                <a:tab pos="1169988" algn="l"/>
              </a:tabLst>
            </a:pPr>
            <a:r>
              <a:rPr lang="en-US" sz="2600" b="1" dirty="0" smtClean="0">
                <a:latin typeface="+mj-lt"/>
              </a:rPr>
              <a:t>More data-intensive</a:t>
            </a:r>
            <a:endParaRPr lang="en-US" sz="2600" b="1" dirty="0">
              <a:latin typeface="+mj-lt"/>
            </a:endParaRPr>
          </a:p>
          <a:p>
            <a:pPr marL="800100" lvl="2" indent="-342900">
              <a:spcBef>
                <a:spcPct val="20000"/>
              </a:spcBef>
              <a:buFont typeface="Wingdings" panose="05000000000000000000" pitchFamily="2" charset="2"/>
              <a:buChar char="v"/>
              <a:tabLst>
                <a:tab pos="1169988" algn="l"/>
              </a:tabLst>
            </a:pPr>
            <a:r>
              <a:rPr lang="en-US" sz="2400" dirty="0" smtClean="0">
                <a:solidFill>
                  <a:srgbClr val="FF0000"/>
                </a:solidFill>
                <a:latin typeface="+mj-lt"/>
              </a:rPr>
              <a:t>Regressions: </a:t>
            </a:r>
            <a:r>
              <a:rPr lang="en-US" sz="2400" dirty="0" smtClean="0">
                <a:latin typeface="+mj-lt"/>
              </a:rPr>
              <a:t>E(</a:t>
            </a:r>
            <a:r>
              <a:rPr lang="en-US" sz="2400" i="1" dirty="0" smtClean="0">
                <a:latin typeface="+mj-lt"/>
              </a:rPr>
              <a:t>y</a:t>
            </a:r>
            <a:r>
              <a:rPr lang="en-US" sz="2400" dirty="0" smtClean="0">
                <a:latin typeface="+mj-lt"/>
              </a:rPr>
              <a:t> | </a:t>
            </a:r>
            <a:r>
              <a:rPr lang="en-US" sz="2400" i="1" dirty="0" smtClean="0">
                <a:latin typeface="+mj-lt"/>
              </a:rPr>
              <a:t>X</a:t>
            </a:r>
            <a:r>
              <a:rPr lang="en-US" sz="2400" dirty="0" smtClean="0">
                <a:latin typeface="+mj-lt"/>
              </a:rPr>
              <a:t>) – very large families of empirical estimators</a:t>
            </a:r>
          </a:p>
          <a:p>
            <a:pPr marL="800100" lvl="2" indent="-342900">
              <a:spcBef>
                <a:spcPct val="20000"/>
              </a:spcBef>
              <a:buFont typeface="Wingdings" panose="05000000000000000000" pitchFamily="2" charset="2"/>
              <a:buChar char="v"/>
              <a:tabLst>
                <a:tab pos="1169988" algn="l"/>
              </a:tabLst>
            </a:pPr>
            <a:r>
              <a:rPr lang="en-US" sz="2400" dirty="0" smtClean="0">
                <a:latin typeface="+mj-lt"/>
              </a:rPr>
              <a:t>Simple frameworks usually estimate associational relationships</a:t>
            </a:r>
          </a:p>
          <a:p>
            <a:pPr marL="342900" lvl="1" indent="-342900">
              <a:spcBef>
                <a:spcPct val="20000"/>
              </a:spcBef>
              <a:buFont typeface="Wingdings" pitchFamily="2" charset="2"/>
              <a:buChar char="Ø"/>
              <a:tabLst>
                <a:tab pos="1169988" algn="l"/>
              </a:tabLst>
            </a:pPr>
            <a:r>
              <a:rPr lang="en-US" sz="2600" b="1" dirty="0" smtClean="0">
                <a:latin typeface="+mj-lt"/>
              </a:rPr>
              <a:t>Analytical – </a:t>
            </a:r>
            <a:r>
              <a:rPr lang="en-US" sz="2600" b="1" dirty="0" smtClean="0">
                <a:solidFill>
                  <a:srgbClr val="FF0000"/>
                </a:solidFill>
                <a:latin typeface="+mj-lt"/>
              </a:rPr>
              <a:t>causal</a:t>
            </a:r>
            <a:r>
              <a:rPr lang="en-US" sz="2600" b="1" dirty="0" smtClean="0">
                <a:latin typeface="+mj-lt"/>
              </a:rPr>
              <a:t>, usually involving counterfactual distributions</a:t>
            </a:r>
            <a:endParaRPr lang="en-US" sz="2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56679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07720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GB" altLang="zh-CN" sz="2400" b="1" dirty="0" smtClean="0">
              <a:ea typeface="SimSun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GB" altLang="zh-CN" sz="2400" b="1" dirty="0" smtClean="0">
                <a:ea typeface="SimSun" pitchFamily="2" charset="-122"/>
              </a:rPr>
              <a:t>The definition of labour market information (LMI)</a:t>
            </a:r>
            <a:endParaRPr lang="en-GB" altLang="zh-CN" sz="2400" b="1" dirty="0" smtClean="0">
              <a:ea typeface="SimSun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GB" altLang="zh-CN" sz="2400" b="1" dirty="0" smtClean="0">
                <a:ea typeface="SimSun" pitchFamily="2" charset="-122"/>
              </a:rPr>
              <a:t>The importance of LMI/LMIA</a:t>
            </a:r>
            <a:endParaRPr lang="en-GB" altLang="zh-CN" sz="2400" b="1" dirty="0" smtClean="0">
              <a:ea typeface="SimSun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400" b="1" dirty="0" smtClean="0">
                <a:ea typeface="SimSun" pitchFamily="2" charset="-122"/>
              </a:rPr>
              <a:t>LMI/A and policies</a:t>
            </a:r>
            <a:endParaRPr lang="en-GB" altLang="zh-CN" sz="2400" b="1" dirty="0" smtClean="0">
              <a:ea typeface="SimSun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400" b="1" dirty="0" smtClean="0">
                <a:ea typeface="SimSun" pitchFamily="2" charset="-122"/>
              </a:rPr>
              <a:t>Role of tripartite partners in LMI/LMIA</a:t>
            </a:r>
            <a:endParaRPr lang="en-GB" altLang="zh-CN" sz="2400" b="1" dirty="0" smtClean="0">
              <a:ea typeface="SimSun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Overview and objectives</a:t>
            </a:r>
            <a:endParaRPr lang="en-US" sz="3200" b="1" dirty="0">
              <a:solidFill>
                <a:srgbClr val="333399"/>
              </a:solidFill>
            </a:endParaRPr>
          </a:p>
        </p:txBody>
      </p:sp>
      <p:sp>
        <p:nvSpPr>
          <p:cNvPr id="3076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3077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369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4" descr="E-org-V1-Blue-tran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4675" y="152400"/>
            <a:ext cx="6588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Line 6"/>
          <p:cNvSpPr>
            <a:spLocks noChangeShapeType="1"/>
          </p:cNvSpPr>
          <p:nvPr/>
        </p:nvSpPr>
        <p:spPr bwMode="auto">
          <a:xfrm>
            <a:off x="457200" y="1143000"/>
            <a:ext cx="76200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9156" name="Rectangle 3"/>
          <p:cNvSpPr>
            <a:spLocks noChangeArrowheads="1"/>
          </p:cNvSpPr>
          <p:nvPr/>
        </p:nvSpPr>
        <p:spPr bwMode="auto">
          <a:xfrm>
            <a:off x="381000" y="381000"/>
            <a:ext cx="7924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en-US" altLang="ko-KR" sz="2800" b="1" dirty="0" smtClean="0">
                <a:solidFill>
                  <a:srgbClr val="333399"/>
                </a:solidFill>
                <a:latin typeface="+mj-lt"/>
                <a:ea typeface="굴림" pitchFamily="34" charset="-127"/>
              </a:rPr>
              <a:t>LMI analysis – aggregation levels</a:t>
            </a:r>
            <a:endParaRPr lang="en-US" altLang="ko-KR" sz="2800" b="1" dirty="0">
              <a:solidFill>
                <a:srgbClr val="333399"/>
              </a:solidFill>
              <a:latin typeface="+mj-lt"/>
              <a:ea typeface="굴림" pitchFamily="34" charset="-127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457200" y="1250950"/>
            <a:ext cx="8229601" cy="499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spcBef>
                <a:spcPct val="20000"/>
              </a:spcBef>
              <a:buFont typeface="Wingdings" pitchFamily="2" charset="2"/>
              <a:buChar char="Ø"/>
              <a:tabLst>
                <a:tab pos="1169988" algn="l"/>
              </a:tabLst>
            </a:pPr>
            <a:r>
              <a:rPr lang="en-US" b="1" dirty="0" smtClean="0">
                <a:latin typeface="+mn-lt"/>
              </a:rPr>
              <a:t>Macroeconomic</a:t>
            </a:r>
            <a:r>
              <a:rPr lang="en-US" dirty="0" smtClean="0">
                <a:latin typeface="+mn-lt"/>
              </a:rPr>
              <a:t> – e.g.:</a:t>
            </a:r>
            <a:endParaRPr lang="en-US" b="1" dirty="0" smtClean="0">
              <a:latin typeface="+mn-lt"/>
            </a:endParaRPr>
          </a:p>
          <a:p>
            <a:pPr marL="800100" lvl="2" indent="-342900">
              <a:spcBef>
                <a:spcPct val="20000"/>
              </a:spcBef>
              <a:buFont typeface="Wingdings" panose="05000000000000000000" pitchFamily="2" charset="2"/>
              <a:buChar char="v"/>
              <a:tabLst>
                <a:tab pos="1169988" algn="l"/>
              </a:tabLst>
            </a:pPr>
            <a:r>
              <a:rPr lang="en-US" dirty="0" smtClean="0">
                <a:latin typeface="+mn-lt"/>
              </a:rPr>
              <a:t>National unemployment rate</a:t>
            </a:r>
          </a:p>
          <a:p>
            <a:pPr marL="800100" lvl="2" indent="-342900">
              <a:spcBef>
                <a:spcPct val="20000"/>
              </a:spcBef>
              <a:buFont typeface="Wingdings" panose="05000000000000000000" pitchFamily="2" charset="2"/>
              <a:buChar char="v"/>
              <a:tabLst>
                <a:tab pos="1169988" algn="l"/>
              </a:tabLst>
            </a:pPr>
            <a:r>
              <a:rPr lang="en-US" dirty="0" smtClean="0">
                <a:latin typeface="+mn-lt"/>
              </a:rPr>
              <a:t>Wage share in income</a:t>
            </a:r>
          </a:p>
          <a:p>
            <a:pPr marL="342900" lvl="1" indent="-342900">
              <a:spcBef>
                <a:spcPct val="20000"/>
              </a:spcBef>
              <a:buFont typeface="Wingdings" pitchFamily="2" charset="2"/>
              <a:buChar char="Ø"/>
              <a:tabLst>
                <a:tab pos="1169988" algn="l"/>
              </a:tabLst>
            </a:pPr>
            <a:r>
              <a:rPr lang="en-US" b="1" dirty="0" smtClean="0">
                <a:latin typeface="+mj-lt"/>
              </a:rPr>
              <a:t>Aggregation up to a certain level</a:t>
            </a:r>
            <a:r>
              <a:rPr lang="en-US" dirty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– e.g.:</a:t>
            </a:r>
            <a:endParaRPr lang="en-US" b="1" dirty="0">
              <a:latin typeface="+mj-lt"/>
            </a:endParaRPr>
          </a:p>
          <a:p>
            <a:pPr marL="800100" lvl="2" indent="-342900">
              <a:spcBef>
                <a:spcPct val="20000"/>
              </a:spcBef>
              <a:buFont typeface="Wingdings" panose="05000000000000000000" pitchFamily="2" charset="2"/>
              <a:buChar char="v"/>
              <a:tabLst>
                <a:tab pos="1169988" algn="l"/>
              </a:tabLst>
            </a:pPr>
            <a:r>
              <a:rPr lang="en-US" dirty="0" smtClean="0">
                <a:latin typeface="+mj-lt"/>
              </a:rPr>
              <a:t>Sectors &amp; sub-sectors</a:t>
            </a:r>
          </a:p>
          <a:p>
            <a:pPr marL="800100" lvl="2" indent="-342900">
              <a:spcBef>
                <a:spcPct val="20000"/>
              </a:spcBef>
              <a:buFont typeface="Wingdings" panose="05000000000000000000" pitchFamily="2" charset="2"/>
              <a:buChar char="v"/>
              <a:tabLst>
                <a:tab pos="1169988" algn="l"/>
              </a:tabLst>
            </a:pPr>
            <a:r>
              <a:rPr lang="en-US" dirty="0" smtClean="0">
                <a:latin typeface="+mj-lt"/>
              </a:rPr>
              <a:t>Regions, provinces, villages, districts</a:t>
            </a:r>
          </a:p>
          <a:p>
            <a:pPr marL="800100" lvl="2" indent="-342900">
              <a:spcBef>
                <a:spcPct val="20000"/>
              </a:spcBef>
              <a:buFont typeface="Wingdings" panose="05000000000000000000" pitchFamily="2" charset="2"/>
              <a:buChar char="v"/>
              <a:tabLst>
                <a:tab pos="1169988" algn="l"/>
              </a:tabLst>
            </a:pPr>
            <a:r>
              <a:rPr lang="en-US" dirty="0" smtClean="0">
                <a:latin typeface="+mj-lt"/>
              </a:rPr>
              <a:t>Other representative sub-groups from survey data</a:t>
            </a:r>
          </a:p>
          <a:p>
            <a:pPr marL="342900" lvl="1" indent="-342900">
              <a:spcBef>
                <a:spcPct val="20000"/>
              </a:spcBef>
              <a:buFont typeface="Wingdings" pitchFamily="2" charset="2"/>
              <a:buChar char="Ø"/>
              <a:tabLst>
                <a:tab pos="1169988" algn="l"/>
              </a:tabLst>
            </a:pPr>
            <a:r>
              <a:rPr lang="en-US" b="1" dirty="0" err="1" smtClean="0">
                <a:latin typeface="+mj-lt"/>
              </a:rPr>
              <a:t>Microdata</a:t>
            </a:r>
            <a:r>
              <a:rPr lang="en-US" dirty="0" smtClean="0">
                <a:latin typeface="+mj-lt"/>
              </a:rPr>
              <a:t> – e.g.:</a:t>
            </a:r>
          </a:p>
          <a:p>
            <a:pPr marL="800100" lvl="2" indent="-342900">
              <a:spcBef>
                <a:spcPct val="20000"/>
              </a:spcBef>
              <a:buFont typeface="Wingdings" panose="05000000000000000000" pitchFamily="2" charset="2"/>
              <a:buChar char="v"/>
              <a:tabLst>
                <a:tab pos="1169988" algn="l"/>
              </a:tabLst>
            </a:pPr>
            <a:r>
              <a:rPr lang="en-US" dirty="0" smtClean="0">
                <a:latin typeface="+mj-lt"/>
              </a:rPr>
              <a:t>Individuals</a:t>
            </a:r>
          </a:p>
          <a:p>
            <a:pPr marL="800100" lvl="2" indent="-342900">
              <a:spcBef>
                <a:spcPct val="20000"/>
              </a:spcBef>
              <a:buFont typeface="Wingdings" panose="05000000000000000000" pitchFamily="2" charset="2"/>
              <a:buChar char="v"/>
              <a:tabLst>
                <a:tab pos="1169988" algn="l"/>
              </a:tabLst>
            </a:pPr>
            <a:r>
              <a:rPr lang="en-US" dirty="0" smtClean="0">
                <a:latin typeface="+mj-lt"/>
              </a:rPr>
              <a:t>Workers</a:t>
            </a:r>
          </a:p>
          <a:p>
            <a:pPr marL="800100" lvl="2" indent="-342900">
              <a:spcBef>
                <a:spcPct val="20000"/>
              </a:spcBef>
              <a:buFont typeface="Wingdings" panose="05000000000000000000" pitchFamily="2" charset="2"/>
              <a:buChar char="v"/>
              <a:tabLst>
                <a:tab pos="1169988" algn="l"/>
              </a:tabLst>
            </a:pPr>
            <a:r>
              <a:rPr lang="en-US" dirty="0" smtClean="0">
                <a:latin typeface="+mj-lt"/>
              </a:rPr>
              <a:t>Enterprises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3024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4" descr="E-org-V1-Blue-tran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4675" y="152400"/>
            <a:ext cx="6588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Line 6"/>
          <p:cNvSpPr>
            <a:spLocks noChangeShapeType="1"/>
          </p:cNvSpPr>
          <p:nvPr/>
        </p:nvSpPr>
        <p:spPr bwMode="auto">
          <a:xfrm>
            <a:off x="457200" y="1143000"/>
            <a:ext cx="76200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9156" name="Rectangle 3"/>
          <p:cNvSpPr>
            <a:spLocks noChangeArrowheads="1"/>
          </p:cNvSpPr>
          <p:nvPr/>
        </p:nvSpPr>
        <p:spPr bwMode="auto">
          <a:xfrm>
            <a:off x="381000" y="381000"/>
            <a:ext cx="7924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en-US" altLang="ko-KR" sz="2800" b="1" dirty="0" smtClean="0">
                <a:solidFill>
                  <a:srgbClr val="333399"/>
                </a:solidFill>
                <a:latin typeface="+mj-lt"/>
                <a:ea typeface="굴림" pitchFamily="34" charset="-127"/>
              </a:rPr>
              <a:t>Sources of LMI</a:t>
            </a:r>
            <a:endParaRPr lang="en-US" altLang="ko-KR" sz="2800" b="1" dirty="0">
              <a:solidFill>
                <a:srgbClr val="333399"/>
              </a:solidFill>
              <a:latin typeface="+mj-lt"/>
              <a:ea typeface="굴림" pitchFamily="34" charset="-127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457200" y="1222169"/>
            <a:ext cx="8229601" cy="499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spcBef>
                <a:spcPct val="20000"/>
              </a:spcBef>
              <a:buFont typeface="Wingdings" pitchFamily="2" charset="2"/>
              <a:buChar char="Ø"/>
              <a:tabLst>
                <a:tab pos="1169988" algn="l"/>
              </a:tabLst>
            </a:pPr>
            <a:r>
              <a:rPr lang="en-US" b="1" dirty="0" smtClean="0">
                <a:latin typeface="+mn-lt"/>
              </a:rPr>
              <a:t>LMI is collected/generated from…</a:t>
            </a:r>
            <a:r>
              <a:rPr lang="en-US" b="1" dirty="0" smtClean="0">
                <a:latin typeface="+mj-lt"/>
              </a:rPr>
              <a:t> </a:t>
            </a:r>
          </a:p>
          <a:p>
            <a:pPr marL="0" lvl="1">
              <a:spcBef>
                <a:spcPct val="20000"/>
              </a:spcBef>
              <a:tabLst>
                <a:tab pos="1169988" algn="l"/>
              </a:tabLst>
            </a:pPr>
            <a:endParaRPr lang="en-US" b="1" dirty="0">
              <a:latin typeface="+mj-lt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100199465"/>
              </p:ext>
            </p:extLst>
          </p:nvPr>
        </p:nvGraphicFramePr>
        <p:xfrm>
          <a:off x="457200" y="1752600"/>
          <a:ext cx="8305801" cy="4988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6388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07720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GB" altLang="zh-CN" sz="2400" b="1" dirty="0" smtClean="0">
              <a:ea typeface="SimSun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GB" altLang="zh-CN" sz="2400" b="1" dirty="0" smtClean="0">
                <a:solidFill>
                  <a:schemeClr val="bg1">
                    <a:lumMod val="65000"/>
                  </a:schemeClr>
                </a:solidFill>
                <a:ea typeface="SimSun" pitchFamily="2" charset="-122"/>
              </a:rPr>
              <a:t>The definition of labour market information (LMI)</a:t>
            </a:r>
            <a:endParaRPr lang="en-GB" altLang="zh-CN" sz="2400" b="1" dirty="0" smtClean="0">
              <a:solidFill>
                <a:schemeClr val="bg1">
                  <a:lumMod val="65000"/>
                </a:schemeClr>
              </a:solidFill>
              <a:ea typeface="SimSun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GB" altLang="zh-CN" sz="2400" b="1" dirty="0" smtClean="0">
                <a:solidFill>
                  <a:schemeClr val="bg1">
                    <a:lumMod val="65000"/>
                  </a:schemeClr>
                </a:solidFill>
                <a:ea typeface="SimSun" pitchFamily="2" charset="-122"/>
              </a:rPr>
              <a:t>The importance of LMI/LMIA</a:t>
            </a:r>
            <a:endParaRPr lang="en-GB" altLang="zh-CN" sz="2400" b="1" dirty="0" smtClean="0">
              <a:solidFill>
                <a:schemeClr val="bg1">
                  <a:lumMod val="65000"/>
                </a:schemeClr>
              </a:solidFill>
              <a:ea typeface="SimSun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400" b="1" dirty="0" smtClean="0">
                <a:solidFill>
                  <a:srgbClr val="C00000"/>
                </a:solidFill>
                <a:ea typeface="SimSun" pitchFamily="2" charset="-122"/>
              </a:rPr>
              <a:t>LMI/A and policies</a:t>
            </a:r>
            <a:endParaRPr lang="en-GB" altLang="zh-CN" sz="2400" b="1" dirty="0" smtClean="0">
              <a:solidFill>
                <a:srgbClr val="C00000"/>
              </a:solidFill>
              <a:ea typeface="SimSun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400" b="1" dirty="0" smtClean="0">
                <a:solidFill>
                  <a:schemeClr val="bg1">
                    <a:lumMod val="65000"/>
                  </a:schemeClr>
                </a:solidFill>
                <a:ea typeface="SimSun" pitchFamily="2" charset="-122"/>
              </a:rPr>
              <a:t>Role of tripartite partners in LMI/LMIA</a:t>
            </a:r>
            <a:endParaRPr lang="en-GB" altLang="zh-CN" sz="2400" b="1" dirty="0" smtClean="0">
              <a:solidFill>
                <a:schemeClr val="bg1">
                  <a:lumMod val="65000"/>
                </a:schemeClr>
              </a:solidFill>
              <a:ea typeface="SimSun" pitchFamily="2" charset="-122"/>
            </a:endParaRPr>
          </a:p>
        </p:txBody>
      </p:sp>
      <p:pic>
        <p:nvPicPr>
          <p:cNvPr id="3077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07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4" descr="E-org-V1-Blue-tran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4675" y="152400"/>
            <a:ext cx="6588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Line 6"/>
          <p:cNvSpPr>
            <a:spLocks noChangeShapeType="1"/>
          </p:cNvSpPr>
          <p:nvPr/>
        </p:nvSpPr>
        <p:spPr bwMode="auto">
          <a:xfrm>
            <a:off x="457200" y="1143000"/>
            <a:ext cx="76200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9156" name="Rectangle 3"/>
          <p:cNvSpPr>
            <a:spLocks noChangeArrowheads="1"/>
          </p:cNvSpPr>
          <p:nvPr/>
        </p:nvSpPr>
        <p:spPr bwMode="auto">
          <a:xfrm>
            <a:off x="381000" y="381000"/>
            <a:ext cx="7924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en-US" altLang="ko-KR" sz="3200" b="1" dirty="0" smtClean="0">
                <a:solidFill>
                  <a:srgbClr val="333399"/>
                </a:solidFill>
                <a:latin typeface="Arial" pitchFamily="34" charset="0"/>
                <a:ea typeface="굴림" pitchFamily="34" charset="-127"/>
                <a:cs typeface="Arial" pitchFamily="34" charset="0"/>
              </a:rPr>
              <a:t>LMI/LMIA and policies</a:t>
            </a:r>
            <a:endParaRPr lang="en-US" altLang="ko-KR" sz="3200" b="1" dirty="0">
              <a:solidFill>
                <a:srgbClr val="333399"/>
              </a:solidFill>
              <a:latin typeface="Arial" pitchFamily="34" charset="0"/>
              <a:ea typeface="굴림" pitchFamily="34" charset="-127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199" y="1295400"/>
            <a:ext cx="806688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800" dirty="0" smtClean="0">
                <a:latin typeface="+mj-lt"/>
              </a:rPr>
              <a:t>LMIA  consist </a:t>
            </a:r>
            <a:r>
              <a:rPr lang="en-GB" sz="1800" dirty="0">
                <a:latin typeface="+mj-lt"/>
              </a:rPr>
              <a:t>of three main elements: </a:t>
            </a:r>
          </a:p>
          <a:p>
            <a:r>
              <a:rPr lang="en-GB" sz="1800" dirty="0">
                <a:latin typeface="+mj-lt"/>
              </a:rPr>
              <a:t>• collection and compilation of data and </a:t>
            </a:r>
            <a:r>
              <a:rPr lang="en-GB" sz="1800" dirty="0" smtClean="0">
                <a:latin typeface="+mj-lt"/>
              </a:rPr>
              <a:t>information</a:t>
            </a:r>
            <a:r>
              <a:rPr lang="en-GB" sz="1800" dirty="0">
                <a:latin typeface="+mj-lt"/>
              </a:rPr>
              <a:t>; </a:t>
            </a:r>
          </a:p>
          <a:p>
            <a:r>
              <a:rPr lang="en-GB" sz="1800" dirty="0">
                <a:latin typeface="+mj-lt"/>
              </a:rPr>
              <a:t>• analytical capacity and tools; </a:t>
            </a:r>
            <a:r>
              <a:rPr lang="en-GB" sz="1800" dirty="0" smtClean="0">
                <a:latin typeface="+mj-lt"/>
              </a:rPr>
              <a:t>and</a:t>
            </a:r>
          </a:p>
          <a:p>
            <a:r>
              <a:rPr lang="en-GB" sz="1800" dirty="0" smtClean="0">
                <a:latin typeface="+mj-lt"/>
              </a:rPr>
              <a:t>• </a:t>
            </a:r>
            <a:r>
              <a:rPr lang="en-GB" sz="1800" dirty="0">
                <a:latin typeface="+mj-lt"/>
              </a:rPr>
              <a:t>institutional arrangements and </a:t>
            </a:r>
            <a:r>
              <a:rPr lang="en-GB" sz="1800" dirty="0" smtClean="0">
                <a:latin typeface="+mj-lt"/>
              </a:rPr>
              <a:t>networks to access to LMIA and disseminate. </a:t>
            </a:r>
            <a:endParaRPr lang="en-GB" sz="1800" dirty="0">
              <a:latin typeface="+mj-lt"/>
            </a:endParaRPr>
          </a:p>
          <a:p>
            <a:endParaRPr lang="en-GB" sz="1800" dirty="0" smtClean="0">
              <a:latin typeface="+mj-lt"/>
            </a:endParaRPr>
          </a:p>
          <a:p>
            <a:r>
              <a:rPr lang="en-US" sz="1800" dirty="0" smtClean="0">
                <a:latin typeface="+mj-lt"/>
              </a:rPr>
              <a:t>A comprehensive </a:t>
            </a:r>
            <a:r>
              <a:rPr lang="en-US" sz="1800" b="1" i="1" dirty="0" smtClean="0">
                <a:latin typeface="+mj-lt"/>
              </a:rPr>
              <a:t>labor market  information analysis </a:t>
            </a:r>
            <a:r>
              <a:rPr lang="en-US" sz="1800" dirty="0" smtClean="0">
                <a:latin typeface="+mj-lt"/>
              </a:rPr>
              <a:t>can:</a:t>
            </a:r>
          </a:p>
        </p:txBody>
      </p:sp>
      <p:graphicFrame>
        <p:nvGraphicFramePr>
          <p:cNvPr id="7" name="Diagram 6"/>
          <p:cNvGraphicFramePr/>
          <p:nvPr>
            <p:extLst/>
          </p:nvPr>
        </p:nvGraphicFramePr>
        <p:xfrm>
          <a:off x="381000" y="2819400"/>
          <a:ext cx="8153400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1190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4" descr="E-org-V1-Blue-tran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4675" y="152400"/>
            <a:ext cx="6588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Line 6"/>
          <p:cNvSpPr>
            <a:spLocks noChangeShapeType="1"/>
          </p:cNvSpPr>
          <p:nvPr/>
        </p:nvSpPr>
        <p:spPr bwMode="auto">
          <a:xfrm>
            <a:off x="457200" y="1143000"/>
            <a:ext cx="76200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9156" name="Rectangle 3"/>
          <p:cNvSpPr>
            <a:spLocks noChangeArrowheads="1"/>
          </p:cNvSpPr>
          <p:nvPr/>
        </p:nvSpPr>
        <p:spPr bwMode="auto">
          <a:xfrm>
            <a:off x="381000" y="260648"/>
            <a:ext cx="7924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en-US" altLang="ko-KR" sz="3200" b="1" dirty="0" smtClean="0">
                <a:solidFill>
                  <a:srgbClr val="333399"/>
                </a:solidFill>
                <a:latin typeface="Arial" pitchFamily="34" charset="0"/>
                <a:ea typeface="굴림" pitchFamily="34" charset="-127"/>
                <a:cs typeface="Arial" pitchFamily="34" charset="0"/>
              </a:rPr>
              <a:t>LMI/LMIA for policies: Institutional </a:t>
            </a:r>
            <a:r>
              <a:rPr lang="en-US" altLang="ko-KR" sz="3200" b="1" dirty="0" smtClean="0">
                <a:solidFill>
                  <a:srgbClr val="333399"/>
                </a:solidFill>
                <a:latin typeface="Arial" pitchFamily="34" charset="0"/>
                <a:ea typeface="굴림" pitchFamily="34" charset="-127"/>
                <a:cs typeface="Arial" pitchFamily="34" charset="0"/>
              </a:rPr>
              <a:t>coordination</a:t>
            </a:r>
            <a:endParaRPr lang="en-US" altLang="ko-KR" sz="3200" b="1" dirty="0">
              <a:solidFill>
                <a:srgbClr val="333399"/>
              </a:solidFill>
              <a:latin typeface="Arial" pitchFamily="34" charset="0"/>
              <a:ea typeface="굴림" pitchFamily="34" charset="-127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199" y="1295400"/>
            <a:ext cx="806688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>
                <a:latin typeface="+mj-lt"/>
              </a:rPr>
              <a:t>LMIA requires institutional coordination within the government, and </a:t>
            </a:r>
            <a:r>
              <a:rPr lang="en-GB" sz="2000" dirty="0" err="1" smtClean="0">
                <a:latin typeface="+mj-lt"/>
              </a:rPr>
              <a:t>rgw</a:t>
            </a:r>
            <a:r>
              <a:rPr lang="en-GB" sz="2000" dirty="0" smtClean="0">
                <a:latin typeface="+mj-lt"/>
              </a:rPr>
              <a:t> capacity to </a:t>
            </a:r>
            <a:r>
              <a:rPr lang="en-GB" sz="2000" dirty="0" smtClean="0">
                <a:solidFill>
                  <a:srgbClr val="FF0000"/>
                </a:solidFill>
                <a:latin typeface="+mj-lt"/>
              </a:rPr>
              <a:t>manage and </a:t>
            </a:r>
            <a:r>
              <a:rPr lang="en-GB" sz="2000" dirty="0" err="1" smtClean="0">
                <a:solidFill>
                  <a:srgbClr val="FF0000"/>
                </a:solidFill>
                <a:latin typeface="+mj-lt"/>
              </a:rPr>
              <a:t>analyze</a:t>
            </a:r>
            <a:r>
              <a:rPr lang="en-GB" sz="2000" dirty="0" smtClean="0">
                <a:latin typeface="+mj-lt"/>
              </a:rPr>
              <a:t> collected information.</a:t>
            </a:r>
          </a:p>
          <a:p>
            <a:endParaRPr lang="en-US" sz="2000" dirty="0">
              <a:latin typeface="+mj-lt"/>
            </a:endParaRPr>
          </a:p>
          <a:p>
            <a:endParaRPr lang="en-US" sz="2000" dirty="0" smtClean="0">
              <a:latin typeface="+mj-lt"/>
            </a:endParaRPr>
          </a:p>
          <a:p>
            <a:endParaRPr lang="en-GB" sz="2000" dirty="0">
              <a:latin typeface="+mj-lt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832784511"/>
              </p:ext>
            </p:extLst>
          </p:nvPr>
        </p:nvGraphicFramePr>
        <p:xfrm>
          <a:off x="990600" y="2438400"/>
          <a:ext cx="7086600" cy="3778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9462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07720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GB" altLang="zh-CN" sz="2400" b="1" dirty="0" smtClean="0">
              <a:ea typeface="SimSun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GB" altLang="zh-CN" sz="2400" b="1" dirty="0" smtClean="0">
                <a:solidFill>
                  <a:schemeClr val="bg1">
                    <a:lumMod val="65000"/>
                  </a:schemeClr>
                </a:solidFill>
                <a:ea typeface="SimSun" pitchFamily="2" charset="-122"/>
              </a:rPr>
              <a:t>The definition of labour market information (LMI)</a:t>
            </a:r>
            <a:endParaRPr lang="en-GB" altLang="zh-CN" sz="2400" b="1" dirty="0" smtClean="0">
              <a:solidFill>
                <a:schemeClr val="bg1">
                  <a:lumMod val="65000"/>
                </a:schemeClr>
              </a:solidFill>
              <a:ea typeface="SimSun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GB" altLang="zh-CN" sz="2400" b="1" dirty="0" smtClean="0">
                <a:solidFill>
                  <a:schemeClr val="bg1">
                    <a:lumMod val="65000"/>
                  </a:schemeClr>
                </a:solidFill>
                <a:ea typeface="SimSun" pitchFamily="2" charset="-122"/>
              </a:rPr>
              <a:t>The importance of LMI/LMIA</a:t>
            </a:r>
            <a:endParaRPr lang="en-GB" altLang="zh-CN" sz="2400" b="1" dirty="0" smtClean="0">
              <a:solidFill>
                <a:schemeClr val="bg1">
                  <a:lumMod val="65000"/>
                </a:schemeClr>
              </a:solidFill>
              <a:ea typeface="SimSun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400" b="1" dirty="0" smtClean="0">
                <a:solidFill>
                  <a:schemeClr val="bg1">
                    <a:lumMod val="65000"/>
                  </a:schemeClr>
                </a:solidFill>
                <a:ea typeface="SimSun" pitchFamily="2" charset="-122"/>
              </a:rPr>
              <a:t>LMI/A and policies</a:t>
            </a:r>
            <a:endParaRPr lang="en-GB" altLang="zh-CN" sz="2400" b="1" dirty="0" smtClean="0">
              <a:solidFill>
                <a:schemeClr val="bg1">
                  <a:lumMod val="65000"/>
                </a:schemeClr>
              </a:solidFill>
              <a:ea typeface="SimSun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400" b="1" dirty="0" smtClean="0">
                <a:solidFill>
                  <a:srgbClr val="C00000"/>
                </a:solidFill>
                <a:ea typeface="SimSun" pitchFamily="2" charset="-122"/>
              </a:rPr>
              <a:t>Role of tripartite partners in LMI/LMIA</a:t>
            </a:r>
            <a:endParaRPr lang="en-GB" altLang="zh-CN" sz="2400" b="1" dirty="0" smtClean="0">
              <a:solidFill>
                <a:srgbClr val="C00000"/>
              </a:solidFill>
              <a:ea typeface="SimSun" pitchFamily="2" charset="-122"/>
            </a:endParaRPr>
          </a:p>
        </p:txBody>
      </p:sp>
      <p:pic>
        <p:nvPicPr>
          <p:cNvPr id="3077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590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4" descr="E-org-V1-Blue-tran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4675" y="152400"/>
            <a:ext cx="6588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Line 6"/>
          <p:cNvSpPr>
            <a:spLocks noChangeShapeType="1"/>
          </p:cNvSpPr>
          <p:nvPr/>
        </p:nvSpPr>
        <p:spPr bwMode="auto">
          <a:xfrm>
            <a:off x="457200" y="1143000"/>
            <a:ext cx="76200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9156" name="Rectangle 3"/>
          <p:cNvSpPr>
            <a:spLocks noChangeArrowheads="1"/>
          </p:cNvSpPr>
          <p:nvPr/>
        </p:nvSpPr>
        <p:spPr bwMode="auto">
          <a:xfrm>
            <a:off x="381000" y="381000"/>
            <a:ext cx="7924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en-US" altLang="ko-KR" sz="3200" b="1" dirty="0" smtClean="0">
                <a:solidFill>
                  <a:srgbClr val="333399"/>
                </a:solidFill>
                <a:latin typeface="Arial" pitchFamily="34" charset="0"/>
                <a:ea typeface="굴림" pitchFamily="34" charset="-127"/>
                <a:cs typeface="Arial" pitchFamily="34" charset="0"/>
              </a:rPr>
              <a:t>Roles of Tripartite Partners in LMI </a:t>
            </a:r>
            <a:endParaRPr lang="en-US" altLang="ko-KR" sz="3200" b="1" dirty="0">
              <a:solidFill>
                <a:srgbClr val="333399"/>
              </a:solidFill>
              <a:latin typeface="Arial" pitchFamily="34" charset="0"/>
              <a:ea typeface="굴림" pitchFamily="34" charset="-127"/>
              <a:cs typeface="Arial" pitchFamily="34" charset="0"/>
            </a:endParaRPr>
          </a:p>
        </p:txBody>
      </p:sp>
      <p:sp>
        <p:nvSpPr>
          <p:cNvPr id="49160" name="Rectangle 5"/>
          <p:cNvSpPr>
            <a:spLocks noChangeArrowheads="1"/>
          </p:cNvSpPr>
          <p:nvPr/>
        </p:nvSpPr>
        <p:spPr bwMode="auto">
          <a:xfrm>
            <a:off x="381000" y="1295400"/>
            <a:ext cx="79248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tabLst>
                <a:tab pos="1169988" algn="l"/>
              </a:tabLst>
            </a:pPr>
            <a:endParaRPr lang="en-GB" b="1" dirty="0" smtClean="0">
              <a:cs typeface="Calibri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98950" y="1447800"/>
            <a:ext cx="8135938" cy="487521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1313" indent="-341313" eaLnBrk="1" hangingPunct="1">
              <a:lnSpc>
                <a:spcPct val="80000"/>
              </a:lnSpc>
              <a:buFont typeface="Wingdings" pitchFamily="2" charset="2"/>
              <a:buChar char="Ø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ja-JP" sz="2800" b="1" dirty="0" smtClean="0">
                <a:ea typeface="ＭＳ Ｐゴシック" charset="-128"/>
              </a:rPr>
              <a:t>Government</a:t>
            </a:r>
            <a:r>
              <a:rPr lang="en-US" altLang="ja-JP" sz="2800" dirty="0" smtClean="0">
                <a:ea typeface="ＭＳ Ｐゴシック" charset="-128"/>
              </a:rPr>
              <a:t>: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ja-JP" sz="2000" dirty="0" smtClean="0">
                <a:ea typeface="ＭＳ Ｐゴシック" charset="-128"/>
              </a:rPr>
              <a:t>Survey-based information collection, analysis and dissemination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ja-JP" sz="2000" dirty="0" smtClean="0">
                <a:ea typeface="ＭＳ Ｐゴシック" charset="-128"/>
              </a:rPr>
              <a:t>Compilation of sector or state/local levels data to present a national data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ja-JP" sz="2000" dirty="0" smtClean="0">
                <a:solidFill>
                  <a:srgbClr val="FF0000"/>
                </a:solidFill>
                <a:ea typeface="ＭＳ Ｐゴシック" charset="-128"/>
              </a:rPr>
              <a:t>Dissemination of LMI to guide the training provision  &amp; employment services</a:t>
            </a:r>
          </a:p>
          <a:p>
            <a:pPr marL="341313" indent="-341313" eaLnBrk="1" hangingPunct="1">
              <a:lnSpc>
                <a:spcPct val="80000"/>
              </a:lnSpc>
              <a:buFont typeface="Wingdings" pitchFamily="2" charset="2"/>
              <a:buChar char="Ø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ja-JP" sz="2800" b="1" dirty="0" smtClean="0">
                <a:ea typeface="ＭＳ Ｐゴシック" charset="-128"/>
              </a:rPr>
              <a:t>Employers</a:t>
            </a:r>
            <a:r>
              <a:rPr lang="en-US" altLang="ja-JP" sz="2800" dirty="0" smtClean="0">
                <a:ea typeface="ＭＳ Ｐゴシック" charset="-128"/>
              </a:rPr>
              <a:t>: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ja-JP" sz="2000" dirty="0" smtClean="0">
                <a:ea typeface="ＭＳ Ｐゴシック" charset="-128"/>
              </a:rPr>
              <a:t>Undertaking, and/or participating national employer survey, or sector based surveys/studies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ja-JP" sz="2000" dirty="0" smtClean="0">
                <a:ea typeface="ＭＳ Ｐゴシック" charset="-128"/>
              </a:rPr>
              <a:t>Providing sector-based LMI (e.g. through SSCs)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ja-JP" sz="2000" dirty="0" smtClean="0">
                <a:ea typeface="ＭＳ Ｐゴシック" charset="-128"/>
              </a:rPr>
              <a:t>Reflect the LMI in their own HRD/skills investment planning </a:t>
            </a:r>
          </a:p>
          <a:p>
            <a:pPr marL="341313" indent="-341313" eaLnBrk="1" hangingPunct="1">
              <a:lnSpc>
                <a:spcPct val="80000"/>
              </a:lnSpc>
              <a:buFont typeface="Wingdings" pitchFamily="2" charset="2"/>
              <a:buChar char="Ø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ja-JP" sz="2800" b="1" dirty="0" smtClean="0">
                <a:ea typeface="ＭＳ Ｐゴシック" charset="-128"/>
              </a:rPr>
              <a:t>Workers</a:t>
            </a:r>
            <a:r>
              <a:rPr lang="en-US" altLang="ja-JP" sz="2800" dirty="0" smtClean="0">
                <a:ea typeface="ＭＳ Ｐゴシック" charset="-128"/>
              </a:rPr>
              <a:t>: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ja-JP" sz="2000" dirty="0" smtClean="0">
                <a:ea typeface="ＭＳ Ｐゴシック" charset="-128"/>
              </a:rPr>
              <a:t>Undertaking, and/or participating in national industry/</a:t>
            </a:r>
            <a:r>
              <a:rPr lang="en-US" altLang="ja-JP" sz="2000" dirty="0" err="1" smtClean="0">
                <a:ea typeface="ＭＳ Ｐゴシック" charset="-128"/>
              </a:rPr>
              <a:t>sectoral</a:t>
            </a:r>
            <a:r>
              <a:rPr lang="en-US" altLang="ja-JP" sz="2000" dirty="0" smtClean="0">
                <a:ea typeface="ＭＳ Ｐゴシック" charset="-128"/>
              </a:rPr>
              <a:t> survey and studies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ja-JP" sz="2000" dirty="0" smtClean="0">
                <a:ea typeface="ＭＳ Ｐゴシック" charset="-128"/>
              </a:rPr>
              <a:t>Use the information to give advice to individual workers (e.g. wages levels, changing demands of skills) </a:t>
            </a:r>
          </a:p>
        </p:txBody>
      </p:sp>
    </p:spTree>
    <p:extLst>
      <p:ext uri="{BB962C8B-B14F-4D97-AF65-F5344CB8AC3E}">
        <p14:creationId xmlns:p14="http://schemas.microsoft.com/office/powerpoint/2010/main" val="2384351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E-org-V1-Blue-tran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4675" y="152400"/>
            <a:ext cx="6588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5"/>
          <p:cNvSpPr txBox="1">
            <a:spLocks noChangeArrowheads="1"/>
          </p:cNvSpPr>
          <p:nvPr/>
        </p:nvSpPr>
        <p:spPr bwMode="auto">
          <a:xfrm>
            <a:off x="457200" y="1340768"/>
            <a:ext cx="7848600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spcBef>
                <a:spcPts val="600"/>
              </a:spcBef>
              <a:buClr>
                <a:srgbClr val="3366FF"/>
              </a:buClr>
              <a:buFont typeface="Wingdings" pitchFamily="2" charset="2"/>
              <a:buChar char="§"/>
            </a:pPr>
            <a:r>
              <a:rPr lang="en-GB" altLang="zh-CN" sz="2400" b="1" dirty="0" smtClean="0">
                <a:latin typeface="Arial" pitchFamily="34" charset="0"/>
                <a:ea typeface="SimSun" pitchFamily="2" charset="-122"/>
                <a:cs typeface="Arial" pitchFamily="34" charset="0"/>
              </a:rPr>
              <a:t>LMIA plays a critical role in the identification and prioritization of economic, labour and social policies</a:t>
            </a:r>
          </a:p>
          <a:p>
            <a:pPr marL="285750" indent="-285750">
              <a:spcBef>
                <a:spcPts val="600"/>
              </a:spcBef>
              <a:buClr>
                <a:srgbClr val="3366FF"/>
              </a:buClr>
              <a:buFont typeface="Wingdings" pitchFamily="2" charset="2"/>
              <a:buChar char="§"/>
            </a:pPr>
            <a:endParaRPr lang="en-GB" altLang="zh-CN" sz="2400" b="1" dirty="0" smtClean="0">
              <a:latin typeface="Arial" pitchFamily="34" charset="0"/>
              <a:ea typeface="SimSun" pitchFamily="2" charset="-122"/>
              <a:cs typeface="Arial" pitchFamily="34" charset="0"/>
            </a:endParaRPr>
          </a:p>
          <a:p>
            <a:pPr marL="285750" indent="-285750">
              <a:spcBef>
                <a:spcPts val="600"/>
              </a:spcBef>
              <a:buClr>
                <a:srgbClr val="3366FF"/>
              </a:buClr>
              <a:buFont typeface="Wingdings" pitchFamily="2" charset="2"/>
              <a:buChar char="§"/>
            </a:pPr>
            <a:r>
              <a:rPr lang="en-GB" altLang="zh-CN" sz="2400" b="1" dirty="0" smtClean="0">
                <a:latin typeface="Arial" pitchFamily="34" charset="0"/>
                <a:ea typeface="SimSun" pitchFamily="2" charset="-122"/>
                <a:cs typeface="Arial" pitchFamily="34" charset="0"/>
              </a:rPr>
              <a:t>Plays an important role in informing choices, whether by young jobseekers, enterprises or others</a:t>
            </a:r>
          </a:p>
          <a:p>
            <a:pPr marL="285750" indent="-285750">
              <a:spcBef>
                <a:spcPts val="600"/>
              </a:spcBef>
              <a:buClr>
                <a:srgbClr val="3366FF"/>
              </a:buClr>
              <a:buFont typeface="Wingdings" pitchFamily="2" charset="2"/>
              <a:buChar char="§"/>
            </a:pPr>
            <a:endParaRPr lang="en-GB" altLang="zh-CN" sz="2400" b="1" dirty="0" smtClean="0">
              <a:latin typeface="Arial" pitchFamily="34" charset="0"/>
              <a:ea typeface="SimSun" pitchFamily="2" charset="-122"/>
              <a:cs typeface="Arial" pitchFamily="34" charset="0"/>
            </a:endParaRPr>
          </a:p>
          <a:p>
            <a:pPr marL="285750" indent="-285750">
              <a:spcBef>
                <a:spcPts val="600"/>
              </a:spcBef>
              <a:buClr>
                <a:srgbClr val="3366FF"/>
              </a:buClr>
              <a:buFont typeface="Wingdings" pitchFamily="2" charset="2"/>
              <a:buChar char="§"/>
            </a:pPr>
            <a:r>
              <a:rPr lang="en-GB" altLang="zh-CN" sz="2400" b="1" dirty="0" smtClean="0">
                <a:latin typeface="Arial" pitchFamily="34" charset="0"/>
                <a:ea typeface="SimSun" pitchFamily="2" charset="-122"/>
                <a:cs typeface="Arial" pitchFamily="34" charset="0"/>
              </a:rPr>
              <a:t>To be useful, LMI/</a:t>
            </a:r>
            <a:r>
              <a:rPr lang="en-GB" sz="2400" b="1" dirty="0" smtClean="0">
                <a:latin typeface="Arial" pitchFamily="34" charset="0"/>
                <a:cs typeface="Arial" pitchFamily="34" charset="0"/>
              </a:rPr>
              <a:t>LMIA </a:t>
            </a:r>
            <a:r>
              <a:rPr lang="en-GB" sz="2400" b="1" dirty="0">
                <a:latin typeface="Arial" pitchFamily="34" charset="0"/>
                <a:cs typeface="Arial" pitchFamily="34" charset="0"/>
              </a:rPr>
              <a:t>has to be </a:t>
            </a:r>
            <a:r>
              <a:rPr lang="en-GB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reasonably</a:t>
            </a:r>
            <a:r>
              <a:rPr lang="en-GB" sz="2400" b="1" dirty="0" smtClean="0">
                <a:latin typeface="Arial" pitchFamily="34" charset="0"/>
                <a:cs typeface="Arial" pitchFamily="34" charset="0"/>
              </a:rPr>
              <a:t> accurate, timely</a:t>
            </a:r>
            <a:r>
              <a:rPr lang="en-GB" sz="2400" b="1" dirty="0">
                <a:latin typeface="Arial" pitchFamily="34" charset="0"/>
                <a:cs typeface="Arial" pitchFamily="34" charset="0"/>
              </a:rPr>
              <a:t>, accessible and </a:t>
            </a:r>
            <a:r>
              <a:rPr lang="en-GB" sz="2400" b="1" dirty="0" smtClean="0">
                <a:latin typeface="Arial" pitchFamily="34" charset="0"/>
                <a:cs typeface="Arial" pitchFamily="34" charset="0"/>
              </a:rPr>
              <a:t>usable, however, it </a:t>
            </a:r>
            <a:r>
              <a:rPr lang="en-GB" sz="2400" b="1" dirty="0" smtClean="0">
                <a:latin typeface="Arial" pitchFamily="34" charset="0"/>
                <a:cs typeface="Arial" pitchFamily="34" charset="0"/>
              </a:rPr>
              <a:t>is more useful if it is </a:t>
            </a:r>
            <a:r>
              <a:rPr lang="en-GB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sustainable</a:t>
            </a:r>
            <a:endParaRPr lang="en-U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spcBef>
                <a:spcPts val="600"/>
              </a:spcBef>
              <a:buClr>
                <a:srgbClr val="3366FF"/>
              </a:buClr>
              <a:buFont typeface="Wingdings" pitchFamily="2" charset="2"/>
              <a:buChar char="§"/>
            </a:pPr>
            <a:endParaRPr lang="en-GB" altLang="zh-CN" sz="2400" b="1" dirty="0">
              <a:latin typeface="Arial" pitchFamily="34" charset="0"/>
              <a:ea typeface="SimSun" pitchFamily="2" charset="-122"/>
              <a:cs typeface="Arial" pitchFamily="34" charset="0"/>
            </a:endParaRPr>
          </a:p>
          <a:p>
            <a:pPr marL="285750" indent="-285750">
              <a:spcBef>
                <a:spcPts val="600"/>
              </a:spcBef>
              <a:buClr>
                <a:srgbClr val="3366FF"/>
              </a:buClr>
              <a:buFont typeface="Wingdings" pitchFamily="2" charset="2"/>
              <a:buChar char="§"/>
            </a:pPr>
            <a:r>
              <a:rPr lang="en-GB" altLang="zh-CN" sz="2400" b="1" dirty="0" smtClean="0">
                <a:latin typeface="Arial" pitchFamily="34" charset="0"/>
                <a:ea typeface="SimSun" pitchFamily="2" charset="-122"/>
                <a:cs typeface="Arial" pitchFamily="34" charset="0"/>
              </a:rPr>
              <a:t>Strengthened capacities in </a:t>
            </a:r>
            <a:r>
              <a:rPr lang="en-GB" altLang="zh-CN" sz="2400" b="1" dirty="0" smtClean="0">
                <a:latin typeface="Arial" pitchFamily="34" charset="0"/>
                <a:ea typeface="SimSun" pitchFamily="2" charset="-122"/>
                <a:cs typeface="Arial" pitchFamily="34" charset="0"/>
              </a:rPr>
              <a:t>analysis required </a:t>
            </a:r>
            <a:endParaRPr lang="en-GB" altLang="zh-CN" sz="2400" dirty="0">
              <a:latin typeface="Arial" pitchFamily="34" charset="0"/>
              <a:ea typeface="SimSun" pitchFamily="2" charset="-122"/>
              <a:cs typeface="Arial" pitchFamily="34" charset="0"/>
            </a:endParaRPr>
          </a:p>
        </p:txBody>
      </p:sp>
      <p:sp>
        <p:nvSpPr>
          <p:cNvPr id="17412" name="Line 6"/>
          <p:cNvSpPr>
            <a:spLocks noChangeShapeType="1"/>
          </p:cNvSpPr>
          <p:nvPr/>
        </p:nvSpPr>
        <p:spPr bwMode="auto">
          <a:xfrm>
            <a:off x="457200" y="1143000"/>
            <a:ext cx="76200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7413" name="Rectangle 3"/>
          <p:cNvSpPr>
            <a:spLocks noChangeArrowheads="1"/>
          </p:cNvSpPr>
          <p:nvPr/>
        </p:nvSpPr>
        <p:spPr bwMode="auto">
          <a:xfrm>
            <a:off x="381000" y="455613"/>
            <a:ext cx="7924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en-US" altLang="ko-KR" sz="3200" b="1" dirty="0" smtClean="0">
                <a:solidFill>
                  <a:srgbClr val="333399"/>
                </a:solidFill>
                <a:latin typeface="Arial" pitchFamily="34" charset="0"/>
                <a:ea typeface="굴림" pitchFamily="34" charset="-127"/>
                <a:cs typeface="Arial" pitchFamily="34" charset="0"/>
              </a:rPr>
              <a:t>Summary</a:t>
            </a:r>
            <a:endParaRPr lang="en-US" altLang="ko-KR" dirty="0">
              <a:latin typeface="Arial" pitchFamily="34" charset="0"/>
              <a:ea typeface="굴림" pitchFamily="34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946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1000" r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357554" y="2357438"/>
            <a:ext cx="4572032" cy="1143000"/>
          </a:xfrm>
        </p:spPr>
        <p:txBody>
          <a:bodyPr>
            <a:noAutofit/>
          </a:bodyPr>
          <a:lstStyle/>
          <a:p>
            <a:r>
              <a:rPr lang="en-US" sz="7000" dirty="0" smtClean="0">
                <a:solidFill>
                  <a:schemeClr val="bg1"/>
                </a:solidFill>
              </a:rPr>
              <a:t>Thank you</a:t>
            </a:r>
            <a:endParaRPr lang="th-TH" sz="7000" dirty="0">
              <a:solidFill>
                <a:schemeClr val="bg1"/>
              </a:solidFill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3273474" y="3643314"/>
            <a:ext cx="4814846" cy="5715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Makiko Matsumoto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Employment Specialist</a:t>
            </a:r>
            <a:endParaRPr lang="en-US" sz="2000" dirty="0" smtClean="0">
              <a:solidFill>
                <a:schemeClr val="bg1"/>
              </a:solidFill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ILO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Regional Office for Asia and the Pacific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dirty="0">
                <a:solidFill>
                  <a:schemeClr val="bg1"/>
                </a:solidFill>
              </a:rPr>
              <a:t>h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uynh@ilo.org</a:t>
            </a:r>
            <a:endParaRPr kumimoji="0" lang="th-TH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07720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GB" altLang="zh-CN" sz="2400" b="1" dirty="0" smtClean="0">
              <a:ea typeface="SimSun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GB" altLang="zh-CN" sz="2400" b="1" dirty="0" smtClean="0">
                <a:solidFill>
                  <a:srgbClr val="C00000"/>
                </a:solidFill>
                <a:ea typeface="SimSun" pitchFamily="2" charset="-122"/>
              </a:rPr>
              <a:t>The definition of labour market information (LMI)</a:t>
            </a:r>
            <a:endParaRPr lang="en-GB" altLang="zh-CN" sz="2400" b="1" dirty="0" smtClean="0">
              <a:solidFill>
                <a:srgbClr val="C00000"/>
              </a:solidFill>
              <a:ea typeface="SimSun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GB" altLang="zh-CN" sz="2400" b="1" dirty="0" smtClean="0">
                <a:solidFill>
                  <a:schemeClr val="bg1">
                    <a:lumMod val="65000"/>
                  </a:schemeClr>
                </a:solidFill>
                <a:ea typeface="SimSun" pitchFamily="2" charset="-122"/>
              </a:rPr>
              <a:t>The importance of LMI/LMIA</a:t>
            </a:r>
            <a:endParaRPr lang="en-GB" altLang="zh-CN" sz="2400" b="1" dirty="0" smtClean="0">
              <a:solidFill>
                <a:schemeClr val="bg1">
                  <a:lumMod val="65000"/>
                </a:schemeClr>
              </a:solidFill>
              <a:ea typeface="SimSun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400" b="1" dirty="0" smtClean="0">
                <a:solidFill>
                  <a:schemeClr val="bg1">
                    <a:lumMod val="65000"/>
                  </a:schemeClr>
                </a:solidFill>
                <a:ea typeface="SimSun" pitchFamily="2" charset="-122"/>
              </a:rPr>
              <a:t>LMI/A and policies</a:t>
            </a:r>
            <a:endParaRPr lang="en-GB" altLang="zh-CN" sz="2400" b="1" dirty="0" smtClean="0">
              <a:solidFill>
                <a:schemeClr val="bg1">
                  <a:lumMod val="65000"/>
                </a:schemeClr>
              </a:solidFill>
              <a:ea typeface="SimSun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400" b="1" dirty="0" smtClean="0">
                <a:solidFill>
                  <a:schemeClr val="bg1">
                    <a:lumMod val="65000"/>
                  </a:schemeClr>
                </a:solidFill>
                <a:ea typeface="SimSun" pitchFamily="2" charset="-122"/>
              </a:rPr>
              <a:t>Role of tripartite partners in LMI/LMIA</a:t>
            </a:r>
            <a:endParaRPr lang="en-GB" altLang="zh-CN" sz="2400" b="1" dirty="0" smtClean="0">
              <a:solidFill>
                <a:schemeClr val="bg1">
                  <a:lumMod val="65000"/>
                </a:schemeClr>
              </a:solidFill>
              <a:ea typeface="SimSun" pitchFamily="2" charset="-122"/>
            </a:endParaRPr>
          </a:p>
        </p:txBody>
      </p:sp>
      <p:pic>
        <p:nvPicPr>
          <p:cNvPr id="3077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220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382000" cy="4262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200" b="1" dirty="0" smtClean="0">
                <a:ea typeface="SimSun" pitchFamily="2" charset="-122"/>
              </a:rPr>
              <a:t>LMI is the information that….</a:t>
            </a:r>
            <a:endParaRPr lang="en-US" altLang="zh-CN" sz="2200" b="1" dirty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US" altLang="zh-CN" sz="2200" dirty="0" smtClean="0">
                <a:ea typeface="SimSun" pitchFamily="2" charset="-122"/>
              </a:rPr>
              <a:t>Concerns the </a:t>
            </a:r>
            <a:r>
              <a:rPr lang="en-US" altLang="zh-CN" sz="2200" b="1" dirty="0" smtClean="0">
                <a:solidFill>
                  <a:srgbClr val="FF0000"/>
                </a:solidFill>
                <a:ea typeface="SimSun" pitchFamily="2" charset="-122"/>
              </a:rPr>
              <a:t>size</a:t>
            </a:r>
            <a:r>
              <a:rPr lang="en-US" altLang="zh-CN" sz="2200" dirty="0" smtClean="0">
                <a:ea typeface="SimSun" pitchFamily="2" charset="-122"/>
              </a:rPr>
              <a:t> and </a:t>
            </a:r>
            <a:r>
              <a:rPr lang="en-US" altLang="zh-CN" sz="2200" b="1" dirty="0" smtClean="0">
                <a:solidFill>
                  <a:srgbClr val="FF0000"/>
                </a:solidFill>
                <a:ea typeface="SimSun" pitchFamily="2" charset="-122"/>
              </a:rPr>
              <a:t>composition</a:t>
            </a:r>
            <a:r>
              <a:rPr lang="en-US" altLang="zh-CN" sz="2200" dirty="0" smtClean="0">
                <a:ea typeface="SimSun" pitchFamily="2" charset="-122"/>
              </a:rPr>
              <a:t> of </a:t>
            </a:r>
            <a:r>
              <a:rPr lang="en-US" altLang="zh-CN" sz="2200" dirty="0" err="1" smtClean="0">
                <a:ea typeface="SimSun" pitchFamily="2" charset="-122"/>
              </a:rPr>
              <a:t>labour</a:t>
            </a:r>
            <a:r>
              <a:rPr lang="en-US" altLang="zh-CN" sz="2200" dirty="0" smtClean="0">
                <a:ea typeface="SimSun" pitchFamily="2" charset="-122"/>
              </a:rPr>
              <a:t> market</a:t>
            </a:r>
          </a:p>
          <a:p>
            <a:pPr marL="800100" lvl="1" indent="-342900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US" altLang="zh-CN" sz="2200" dirty="0" smtClean="0">
                <a:ea typeface="SimSun" pitchFamily="2" charset="-122"/>
              </a:rPr>
              <a:t>Indicates the </a:t>
            </a:r>
            <a:r>
              <a:rPr lang="en-US" altLang="zh-CN" sz="2200" b="1" dirty="0" smtClean="0">
                <a:solidFill>
                  <a:srgbClr val="FF0000"/>
                </a:solidFill>
                <a:ea typeface="SimSun" pitchFamily="2" charset="-122"/>
              </a:rPr>
              <a:t>supply</a:t>
            </a:r>
            <a:r>
              <a:rPr lang="en-US" altLang="zh-CN" sz="2200" dirty="0" smtClean="0">
                <a:ea typeface="SimSun" pitchFamily="2" charset="-122"/>
              </a:rPr>
              <a:t> and </a:t>
            </a:r>
            <a:r>
              <a:rPr lang="en-US" altLang="zh-CN" sz="2200" b="1" dirty="0" smtClean="0">
                <a:solidFill>
                  <a:srgbClr val="FF0000"/>
                </a:solidFill>
                <a:ea typeface="SimSun" pitchFamily="2" charset="-122"/>
              </a:rPr>
              <a:t>demand</a:t>
            </a:r>
            <a:r>
              <a:rPr lang="en-US" altLang="zh-CN" sz="2200" dirty="0" smtClean="0">
                <a:ea typeface="SimSun" pitchFamily="2" charset="-122"/>
              </a:rPr>
              <a:t> for </a:t>
            </a:r>
            <a:r>
              <a:rPr lang="en-US" altLang="zh-CN" sz="2200" dirty="0" err="1" smtClean="0">
                <a:ea typeface="SimSun" pitchFamily="2" charset="-122"/>
              </a:rPr>
              <a:t>labour</a:t>
            </a:r>
            <a:r>
              <a:rPr lang="en-US" altLang="zh-CN" sz="2200" dirty="0" smtClean="0">
                <a:ea typeface="SimSun" pitchFamily="2" charset="-122"/>
              </a:rPr>
              <a:t> within a certain </a:t>
            </a:r>
            <a:r>
              <a:rPr lang="en-US" altLang="zh-CN" sz="2200" dirty="0" err="1" smtClean="0">
                <a:ea typeface="SimSun" pitchFamily="2" charset="-122"/>
              </a:rPr>
              <a:t>labour</a:t>
            </a:r>
            <a:r>
              <a:rPr lang="en-US" altLang="zh-CN" sz="2200" dirty="0" smtClean="0">
                <a:ea typeface="SimSun" pitchFamily="2" charset="-122"/>
              </a:rPr>
              <a:t> market</a:t>
            </a:r>
          </a:p>
          <a:p>
            <a:pPr marL="800100" lvl="1" indent="-342900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US" altLang="zh-CN" sz="2200" dirty="0" smtClean="0">
                <a:ea typeface="SimSun" pitchFamily="2" charset="-122"/>
              </a:rPr>
              <a:t>Captures the </a:t>
            </a:r>
            <a:r>
              <a:rPr lang="en-US" altLang="zh-CN" sz="2200" b="1" dirty="0" smtClean="0">
                <a:solidFill>
                  <a:srgbClr val="FF0000"/>
                </a:solidFill>
                <a:ea typeface="SimSun" pitchFamily="2" charset="-122"/>
              </a:rPr>
              <a:t>functioning</a:t>
            </a:r>
            <a:r>
              <a:rPr lang="en-US" altLang="zh-CN" sz="2200" dirty="0" smtClean="0">
                <a:ea typeface="SimSun" pitchFamily="2" charset="-122"/>
              </a:rPr>
              <a:t> of </a:t>
            </a:r>
            <a:r>
              <a:rPr lang="en-US" altLang="zh-CN" sz="2200" dirty="0" err="1" smtClean="0">
                <a:ea typeface="SimSun" pitchFamily="2" charset="-122"/>
              </a:rPr>
              <a:t>labour</a:t>
            </a:r>
            <a:r>
              <a:rPr lang="en-US" altLang="zh-CN" sz="2200" dirty="0" smtClean="0">
                <a:ea typeface="SimSun" pitchFamily="2" charset="-122"/>
              </a:rPr>
              <a:t> markets (incl. problems and opportunities)</a:t>
            </a:r>
          </a:p>
          <a:p>
            <a:pPr marL="800100" lvl="1" indent="-342900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US" altLang="zh-CN" sz="2200" dirty="0" smtClean="0">
                <a:ea typeface="SimSun" pitchFamily="2" charset="-122"/>
              </a:rPr>
              <a:t>Monitors </a:t>
            </a:r>
            <a:r>
              <a:rPr lang="en-US" altLang="zh-CN" sz="2200" dirty="0" err="1" smtClean="0">
                <a:ea typeface="SimSun" pitchFamily="2" charset="-122"/>
              </a:rPr>
              <a:t>labour</a:t>
            </a:r>
            <a:r>
              <a:rPr lang="en-US" altLang="zh-CN" sz="2200" dirty="0" smtClean="0">
                <a:ea typeface="SimSun" pitchFamily="2" charset="-122"/>
              </a:rPr>
              <a:t> market </a:t>
            </a:r>
            <a:r>
              <a:rPr lang="en-US" altLang="zh-CN" sz="2200" b="1" dirty="0" smtClean="0">
                <a:solidFill>
                  <a:srgbClr val="FF0000"/>
                </a:solidFill>
                <a:ea typeface="SimSun" pitchFamily="2" charset="-122"/>
              </a:rPr>
              <a:t>outcomes</a:t>
            </a:r>
            <a:r>
              <a:rPr lang="en-US" altLang="zh-CN" sz="2200" dirty="0" smtClean="0">
                <a:ea typeface="SimSun" pitchFamily="2" charset="-122"/>
              </a:rPr>
              <a:t> over time</a:t>
            </a:r>
            <a:endParaRPr lang="en-US" altLang="zh-CN" sz="2200" dirty="0" smtClean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Definition - LMI</a:t>
            </a:r>
            <a:endParaRPr lang="en-US" sz="32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28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382000" cy="1895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indent="0"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defRPr/>
            </a:pPr>
            <a:r>
              <a:rPr lang="en-US" altLang="zh-CN" sz="2200" dirty="0" smtClean="0">
                <a:ea typeface="SimSun" pitchFamily="2" charset="-122"/>
              </a:rPr>
              <a:t>LMI includes all that information about two sides of the </a:t>
            </a:r>
            <a:r>
              <a:rPr lang="en-US" altLang="zh-CN" sz="2200" dirty="0" err="1" smtClean="0">
                <a:ea typeface="SimSun" pitchFamily="2" charset="-122"/>
              </a:rPr>
              <a:t>labour</a:t>
            </a:r>
            <a:r>
              <a:rPr lang="en-US" altLang="zh-CN" sz="2200" dirty="0" smtClean="0">
                <a:ea typeface="SimSun" pitchFamily="2" charset="-122"/>
              </a:rPr>
              <a:t> market: </a:t>
            </a:r>
            <a:r>
              <a:rPr lang="en-US" altLang="zh-CN" sz="2200" b="1" dirty="0" smtClean="0">
                <a:solidFill>
                  <a:srgbClr val="FF0000"/>
                </a:solidFill>
                <a:ea typeface="SimSun" pitchFamily="2" charset="-122"/>
              </a:rPr>
              <a:t>SUPPLY AND DEMAND</a:t>
            </a:r>
            <a:r>
              <a:rPr lang="en-US" altLang="zh-CN" sz="2200" dirty="0" smtClean="0">
                <a:ea typeface="SimSun" pitchFamily="2" charset="-122"/>
              </a:rPr>
              <a:t>, and how they interact with each other</a:t>
            </a:r>
          </a:p>
          <a:p>
            <a:pPr marL="0" indent="0"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defRPr/>
            </a:pPr>
            <a:r>
              <a:rPr lang="en-US" altLang="zh-CN" sz="2200" i="1" dirty="0" smtClean="0">
                <a:ea typeface="SimSun" pitchFamily="2" charset="-122"/>
              </a:rPr>
              <a:t>Some examples:</a:t>
            </a:r>
            <a:endParaRPr lang="en-US" altLang="zh-CN" sz="2200" dirty="0" smtClean="0">
              <a:ea typeface="SimSun" pitchFamily="2" charset="-122"/>
            </a:endParaRPr>
          </a:p>
          <a:p>
            <a:pPr marL="0" indent="0"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defRPr/>
            </a:pPr>
            <a:endParaRPr lang="en-US" altLang="zh-CN" sz="2200" i="1" dirty="0" smtClean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What is LMI?</a:t>
            </a:r>
            <a:endParaRPr lang="en-US" sz="3200" b="1" dirty="0">
              <a:solidFill>
                <a:srgbClr val="333399"/>
              </a:solidFill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44097827"/>
              </p:ext>
            </p:extLst>
          </p:nvPr>
        </p:nvGraphicFramePr>
        <p:xfrm>
          <a:off x="1043609" y="1981200"/>
          <a:ext cx="7920879" cy="4544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Rounded Rectangle 8"/>
          <p:cNvSpPr/>
          <p:nvPr/>
        </p:nvSpPr>
        <p:spPr>
          <a:xfrm>
            <a:off x="1122818" y="6042075"/>
            <a:ext cx="7646950" cy="699293"/>
          </a:xfrm>
          <a:prstGeom prst="roundRect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Policy/institutional data</a:t>
            </a:r>
          </a:p>
          <a:p>
            <a:pPr algn="ctr"/>
            <a:r>
              <a:rPr lang="en-US" sz="2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Other economic data</a:t>
            </a:r>
            <a:endParaRPr lang="en-GB" sz="2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Curved Left Arrow 9"/>
          <p:cNvSpPr/>
          <p:nvPr/>
        </p:nvSpPr>
        <p:spPr>
          <a:xfrm flipH="1" flipV="1">
            <a:off x="251520" y="3352798"/>
            <a:ext cx="792088" cy="2863851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Analysis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17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348542"/>
            <a:ext cx="8382000" cy="5176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200" b="1" dirty="0" smtClean="0">
                <a:ea typeface="SimSun" pitchFamily="2" charset="-122"/>
              </a:rPr>
              <a:t>Develop a </a:t>
            </a:r>
            <a:r>
              <a:rPr lang="en-US" altLang="zh-CN" sz="2200" b="1" dirty="0" smtClean="0">
                <a:solidFill>
                  <a:srgbClr val="FF0000"/>
                </a:solidFill>
                <a:ea typeface="SimSun" pitchFamily="2" charset="-122"/>
              </a:rPr>
              <a:t>profile</a:t>
            </a:r>
            <a:r>
              <a:rPr lang="en-US" altLang="zh-CN" sz="2200" b="1" dirty="0" smtClean="0">
                <a:ea typeface="SimSun" pitchFamily="2" charset="-122"/>
              </a:rPr>
              <a:t> of current </a:t>
            </a:r>
            <a:r>
              <a:rPr lang="en-US" altLang="zh-CN" sz="2200" b="1" dirty="0" err="1" smtClean="0">
                <a:ea typeface="SimSun" pitchFamily="2" charset="-122"/>
              </a:rPr>
              <a:t>labour</a:t>
            </a:r>
            <a:r>
              <a:rPr lang="en-US" altLang="zh-CN" sz="2200" b="1" dirty="0" smtClean="0">
                <a:ea typeface="SimSun" pitchFamily="2" charset="-122"/>
              </a:rPr>
              <a:t> market conditions (pay, working conditions, hours of work)</a:t>
            </a:r>
          </a:p>
          <a:p>
            <a:pPr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US" altLang="zh-CN" sz="2200" b="1" dirty="0" smtClean="0">
              <a:ea typeface="SimSun" pitchFamily="2" charset="-122"/>
            </a:endParaRPr>
          </a:p>
          <a:p>
            <a:pPr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200" b="1" dirty="0" smtClean="0">
                <a:ea typeface="SimSun" pitchFamily="2" charset="-122"/>
              </a:rPr>
              <a:t>Understand </a:t>
            </a:r>
            <a:r>
              <a:rPr lang="en-US" altLang="zh-CN" sz="2200" b="1" dirty="0" smtClean="0">
                <a:solidFill>
                  <a:srgbClr val="FF0000"/>
                </a:solidFill>
                <a:ea typeface="SimSun" pitchFamily="2" charset="-122"/>
              </a:rPr>
              <a:t>trends </a:t>
            </a:r>
            <a:r>
              <a:rPr lang="en-US" altLang="zh-CN" sz="2200" b="1" dirty="0" smtClean="0">
                <a:ea typeface="SimSun" pitchFamily="2" charset="-122"/>
              </a:rPr>
              <a:t>in </a:t>
            </a:r>
            <a:r>
              <a:rPr lang="en-US" altLang="zh-CN" sz="2200" b="1" dirty="0" err="1" smtClean="0">
                <a:ea typeface="SimSun" pitchFamily="2" charset="-122"/>
              </a:rPr>
              <a:t>labour</a:t>
            </a:r>
            <a:r>
              <a:rPr lang="en-US" altLang="zh-CN" sz="2200" b="1" dirty="0" smtClean="0">
                <a:ea typeface="SimSun" pitchFamily="2" charset="-122"/>
              </a:rPr>
              <a:t> market (e.g. increase in vulnerable employment)</a:t>
            </a:r>
          </a:p>
          <a:p>
            <a:pPr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US" altLang="zh-CN" sz="2200" b="1" dirty="0" smtClean="0">
              <a:ea typeface="SimSun" pitchFamily="2" charset="-122"/>
            </a:endParaRPr>
          </a:p>
          <a:p>
            <a:pPr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200" b="1" dirty="0" smtClean="0">
                <a:ea typeface="SimSun" pitchFamily="2" charset="-122"/>
              </a:rPr>
              <a:t>Provide </a:t>
            </a:r>
            <a:r>
              <a:rPr lang="en-US" altLang="zh-CN" sz="2200" b="1" dirty="0" smtClean="0">
                <a:solidFill>
                  <a:srgbClr val="FF0000"/>
                </a:solidFill>
                <a:ea typeface="SimSun" pitchFamily="2" charset="-122"/>
              </a:rPr>
              <a:t>outlooks</a:t>
            </a:r>
            <a:r>
              <a:rPr lang="en-US" altLang="zh-CN" sz="2200" b="1" dirty="0" smtClean="0">
                <a:ea typeface="SimSun" pitchFamily="2" charset="-122"/>
              </a:rPr>
              <a:t> (growth/decline) for different sectors and occupational groups – this can involve employment projections</a:t>
            </a:r>
          </a:p>
          <a:p>
            <a:pPr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US" altLang="zh-CN" sz="2200" b="1" dirty="0" smtClean="0">
              <a:ea typeface="SimSun" pitchFamily="2" charset="-122"/>
            </a:endParaRPr>
          </a:p>
          <a:p>
            <a:pPr eaLnBrk="1" hangingPunct="1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200" b="1" dirty="0" smtClean="0">
                <a:ea typeface="SimSun" pitchFamily="2" charset="-122"/>
              </a:rPr>
              <a:t>Understand education and training </a:t>
            </a:r>
            <a:r>
              <a:rPr lang="en-US" altLang="zh-CN" sz="2200" b="1" dirty="0" smtClean="0">
                <a:solidFill>
                  <a:srgbClr val="FF0000"/>
                </a:solidFill>
                <a:ea typeface="SimSun" pitchFamily="2" charset="-122"/>
              </a:rPr>
              <a:t>requirements/qualifications</a:t>
            </a:r>
            <a:r>
              <a:rPr lang="en-US" altLang="zh-CN" sz="2200" b="1" dirty="0" smtClean="0">
                <a:ea typeface="SimSun" pitchFamily="2" charset="-122"/>
              </a:rPr>
              <a:t> for specific occupations</a:t>
            </a:r>
            <a:endParaRPr lang="en-GB" altLang="zh-CN" sz="2200" b="1" dirty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Uses of LMI analysis (LMIA)</a:t>
            </a:r>
            <a:endParaRPr lang="en-US" sz="32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20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33488"/>
            <a:ext cx="807720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endParaRPr lang="en-GB" altLang="zh-CN" sz="2400" b="1" dirty="0" smtClean="0">
              <a:ea typeface="SimSun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GB" altLang="zh-CN" sz="2400" b="1" dirty="0" smtClean="0">
                <a:solidFill>
                  <a:schemeClr val="bg1">
                    <a:lumMod val="65000"/>
                  </a:schemeClr>
                </a:solidFill>
                <a:ea typeface="SimSun" pitchFamily="2" charset="-122"/>
              </a:rPr>
              <a:t>The definition of labour market information (LMI)</a:t>
            </a:r>
            <a:endParaRPr lang="en-GB" altLang="zh-CN" sz="2400" b="1" dirty="0" smtClean="0">
              <a:solidFill>
                <a:schemeClr val="bg1">
                  <a:lumMod val="65000"/>
                </a:schemeClr>
              </a:solidFill>
              <a:ea typeface="SimSun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GB" altLang="zh-CN" sz="2400" b="1" dirty="0" smtClean="0">
                <a:solidFill>
                  <a:srgbClr val="C00000"/>
                </a:solidFill>
                <a:ea typeface="SimSun" pitchFamily="2" charset="-122"/>
              </a:rPr>
              <a:t>The importance of LMI/LMIA</a:t>
            </a:r>
            <a:endParaRPr lang="en-GB" altLang="zh-CN" sz="2400" b="1" dirty="0" smtClean="0">
              <a:solidFill>
                <a:srgbClr val="C00000"/>
              </a:solidFill>
              <a:ea typeface="SimSun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400" b="1" dirty="0" smtClean="0">
                <a:solidFill>
                  <a:schemeClr val="bg1">
                    <a:lumMod val="65000"/>
                  </a:schemeClr>
                </a:solidFill>
                <a:ea typeface="SimSun" pitchFamily="2" charset="-122"/>
              </a:rPr>
              <a:t>LMI/A and policies</a:t>
            </a:r>
            <a:endParaRPr lang="en-GB" altLang="zh-CN" sz="2400" b="1" dirty="0" smtClean="0">
              <a:solidFill>
                <a:schemeClr val="bg1">
                  <a:lumMod val="65000"/>
                </a:schemeClr>
              </a:solidFill>
              <a:ea typeface="SimSun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400" b="1" dirty="0" smtClean="0">
                <a:solidFill>
                  <a:schemeClr val="bg1">
                    <a:lumMod val="65000"/>
                  </a:schemeClr>
                </a:solidFill>
                <a:ea typeface="SimSun" pitchFamily="2" charset="-122"/>
              </a:rPr>
              <a:t>Role of tripartite partners in LMI/LMIA</a:t>
            </a:r>
            <a:endParaRPr lang="en-GB" altLang="zh-CN" sz="2400" b="1" dirty="0" smtClean="0">
              <a:solidFill>
                <a:schemeClr val="bg1">
                  <a:lumMod val="65000"/>
                </a:schemeClr>
              </a:solidFill>
              <a:ea typeface="SimSun" pitchFamily="2" charset="-122"/>
            </a:endParaRPr>
          </a:p>
        </p:txBody>
      </p:sp>
      <p:pic>
        <p:nvPicPr>
          <p:cNvPr id="3077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859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Why do we need LMI? Uses</a:t>
            </a:r>
            <a:endParaRPr lang="en-US" sz="3200" b="1" dirty="0">
              <a:solidFill>
                <a:srgbClr val="333399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7674087"/>
              </p:ext>
            </p:extLst>
          </p:nvPr>
        </p:nvGraphicFramePr>
        <p:xfrm>
          <a:off x="484624" y="1286272"/>
          <a:ext cx="7965131" cy="5444335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1689573"/>
                <a:gridCol w="3057323"/>
                <a:gridCol w="3218235"/>
              </a:tblGrid>
              <a:tr h="331600"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Users</a:t>
                      </a:r>
                      <a:endParaRPr lang="en-GB" sz="1200" b="1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Use</a:t>
                      </a:r>
                      <a:endParaRPr lang="en-GB" sz="1400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Items</a:t>
                      </a:r>
                      <a:endParaRPr lang="en-GB" sz="1400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  <a:tr h="1014803">
                <a:tc>
                  <a:txBody>
                    <a:bodyPr/>
                    <a:lstStyle/>
                    <a:p>
                      <a:r>
                        <a:rPr lang="en-GB" sz="1600" b="1" dirty="0" smtClean="0">
                          <a:latin typeface="Arial" pitchFamily="34" charset="0"/>
                          <a:cs typeface="Arial" pitchFamily="34" charset="0"/>
                        </a:rPr>
                        <a:t>Employment</a:t>
                      </a:r>
                      <a:r>
                        <a:rPr lang="en-GB" sz="1600" b="1" baseline="0" dirty="0" smtClean="0">
                          <a:latin typeface="Arial" pitchFamily="34" charset="0"/>
                          <a:cs typeface="Arial" pitchFamily="34" charset="0"/>
                        </a:rPr>
                        <a:t> policymakers</a:t>
                      </a:r>
                      <a:endParaRPr lang="en-GB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Assessing</a:t>
                      </a:r>
                      <a:r>
                        <a:rPr lang="en-GB" sz="1400" baseline="0" dirty="0" smtClean="0"/>
                        <a:t> employment problems, fixing employment targets and identifying employment generating technologies and investments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i="1" dirty="0" smtClean="0"/>
                        <a:t>Population, labour</a:t>
                      </a:r>
                      <a:r>
                        <a:rPr lang="en-GB" sz="1200" i="1" baseline="0" dirty="0" smtClean="0"/>
                        <a:t> force, employment and unemployment  rate; Age, sex, industry, occupation, employment intensities of sectors; Skill shortages</a:t>
                      </a:r>
                      <a:endParaRPr lang="en-GB" sz="1200" i="1" dirty="0"/>
                    </a:p>
                  </a:txBody>
                  <a:tcPr/>
                </a:tc>
              </a:tr>
              <a:tr h="862248">
                <a:tc>
                  <a:txBody>
                    <a:bodyPr/>
                    <a:lstStyle/>
                    <a:p>
                      <a:r>
                        <a:rPr lang="en-GB" sz="1200" b="1" dirty="0" smtClean="0">
                          <a:latin typeface="+mj-lt"/>
                        </a:rPr>
                        <a:t>Planners of education and vocational training programs</a:t>
                      </a:r>
                      <a:endParaRPr lang="en-GB" sz="1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aseline="0" dirty="0" smtClean="0"/>
                        <a:t>assessing the relevance of existing courses and identification of new courses for educational development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i="1" dirty="0" smtClean="0"/>
                        <a:t>Levels of education</a:t>
                      </a:r>
                      <a:r>
                        <a:rPr lang="en-GB" sz="1200" i="1" baseline="0" dirty="0" smtClean="0"/>
                        <a:t> and skills of the population, skill requirements, skill shortages and surpluses</a:t>
                      </a:r>
                      <a:endParaRPr lang="en-GB" sz="1200" i="1" dirty="0"/>
                    </a:p>
                  </a:txBody>
                  <a:tcPr/>
                </a:tc>
              </a:tr>
              <a:tr h="785654">
                <a:tc>
                  <a:txBody>
                    <a:bodyPr/>
                    <a:lstStyle/>
                    <a:p>
                      <a:r>
                        <a:rPr lang="en-GB" sz="1200" b="1" dirty="0" smtClean="0">
                          <a:latin typeface="+mj-lt"/>
                        </a:rPr>
                        <a:t>Implementer</a:t>
                      </a:r>
                      <a:r>
                        <a:rPr lang="en-GB" sz="1200" b="1" baseline="0" dirty="0" smtClean="0">
                          <a:latin typeface="+mj-lt"/>
                        </a:rPr>
                        <a:t> of employment programs </a:t>
                      </a:r>
                      <a:endParaRPr lang="en-GB" sz="1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Identification of</a:t>
                      </a:r>
                      <a:r>
                        <a:rPr lang="en-GB" sz="1400" baseline="0" dirty="0" smtClean="0"/>
                        <a:t> implementation needs, identification of eligible beneficiaries, etc.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i="1" dirty="0" smtClean="0"/>
                        <a:t>Unemployment by localities,</a:t>
                      </a:r>
                      <a:r>
                        <a:rPr lang="en-GB" sz="1200" i="1" baseline="0" dirty="0" smtClean="0"/>
                        <a:t> lists of eligible families, etc.</a:t>
                      </a:r>
                      <a:endParaRPr lang="en-GB" sz="1200" i="1" dirty="0"/>
                    </a:p>
                  </a:txBody>
                  <a:tcPr/>
                </a:tc>
              </a:tr>
              <a:tr h="584102">
                <a:tc>
                  <a:txBody>
                    <a:bodyPr/>
                    <a:lstStyle/>
                    <a:p>
                      <a:r>
                        <a:rPr lang="en-GB" sz="1600" b="1" dirty="0" smtClean="0"/>
                        <a:t>Employers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Labour planning</a:t>
                      </a:r>
                      <a:r>
                        <a:rPr lang="en-GB" sz="1400" baseline="0" dirty="0" smtClean="0"/>
                        <a:t> at employer level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i="1" dirty="0" smtClean="0"/>
                        <a:t>Skills available locally, shortages, wage levels service conditions, modes of recruitments, </a:t>
                      </a:r>
                      <a:r>
                        <a:rPr lang="en-GB" sz="1200" i="1" dirty="0" err="1" smtClean="0"/>
                        <a:t>etc</a:t>
                      </a:r>
                      <a:endParaRPr lang="en-GB" sz="1200" i="1" dirty="0"/>
                    </a:p>
                  </a:txBody>
                  <a:tcPr/>
                </a:tc>
              </a:tr>
              <a:tr h="785654">
                <a:tc>
                  <a:txBody>
                    <a:bodyPr/>
                    <a:lstStyle/>
                    <a:p>
                      <a:r>
                        <a:rPr lang="en-GB" sz="1600" b="1" dirty="0" smtClean="0"/>
                        <a:t>Trade unions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Programs</a:t>
                      </a:r>
                      <a:r>
                        <a:rPr lang="en-GB" sz="1400" baseline="0" dirty="0" smtClean="0"/>
                        <a:t> for re-employment of retrenched workers, skills training program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i="1" dirty="0" smtClean="0"/>
                        <a:t>Job and</a:t>
                      </a:r>
                      <a:r>
                        <a:rPr lang="en-GB" sz="1200" i="1" baseline="0" dirty="0" smtClean="0"/>
                        <a:t> </a:t>
                      </a:r>
                      <a:r>
                        <a:rPr lang="en-GB" sz="1200" i="1" dirty="0" smtClean="0"/>
                        <a:t>self-employment opportunities, wage levels and service conditions </a:t>
                      </a:r>
                      <a:r>
                        <a:rPr lang="en-GB" sz="1200" i="1" baseline="0" dirty="0" smtClean="0"/>
                        <a:t>in various sectors</a:t>
                      </a:r>
                      <a:endParaRPr lang="en-GB" sz="1200" i="1" dirty="0"/>
                    </a:p>
                  </a:txBody>
                  <a:tcPr/>
                </a:tc>
              </a:tr>
              <a:tr h="1080274">
                <a:tc>
                  <a:txBody>
                    <a:bodyPr/>
                    <a:lstStyle/>
                    <a:p>
                      <a:r>
                        <a:rPr lang="en-GB" sz="1600" b="1" dirty="0" smtClean="0"/>
                        <a:t>Job seekers</a:t>
                      </a:r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To find out about employment opportunities and their requirements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i="1" dirty="0" smtClean="0"/>
                        <a:t>Job opportunities,</a:t>
                      </a:r>
                      <a:r>
                        <a:rPr lang="en-GB" sz="1200" i="1" baseline="0" dirty="0" smtClean="0"/>
                        <a:t> wages, service conditions. Avenues of self-employment, selection procedures, plus occupational information and information on training and other program options</a:t>
                      </a:r>
                      <a:endParaRPr lang="en-GB" sz="1200" i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522724" y="2632586"/>
            <a:ext cx="7884676" cy="166051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643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457200" y="1245410"/>
            <a:ext cx="8382000" cy="5232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 3" pitchFamily="18" charset="2"/>
              <a:buChar char="u"/>
              <a:defRPr/>
            </a:pPr>
            <a:r>
              <a:rPr lang="en-US" altLang="zh-CN" sz="2200" b="1" dirty="0" err="1" smtClean="0">
                <a:ea typeface="SimSun" pitchFamily="2" charset="-122"/>
              </a:rPr>
              <a:t>Labour</a:t>
            </a:r>
            <a:r>
              <a:rPr lang="en-US" altLang="zh-CN" sz="2200" b="1" dirty="0" smtClean="0">
                <a:ea typeface="SimSun" pitchFamily="2" charset="-122"/>
              </a:rPr>
              <a:t> market information and analysis assists: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US" altLang="zh-CN" sz="2200" dirty="0" smtClean="0">
                <a:ea typeface="SimSun" pitchFamily="2" charset="-122"/>
              </a:rPr>
              <a:t>Make </a:t>
            </a:r>
            <a:r>
              <a:rPr lang="en-US" altLang="zh-CN" sz="2200" b="1" dirty="0" smtClean="0">
                <a:solidFill>
                  <a:srgbClr val="FF0000"/>
                </a:solidFill>
                <a:ea typeface="SimSun" pitchFamily="2" charset="-122"/>
              </a:rPr>
              <a:t>informed decisions</a:t>
            </a:r>
            <a:r>
              <a:rPr lang="en-US" altLang="zh-CN" sz="2200" dirty="0" smtClean="0">
                <a:ea typeface="SimSun" pitchFamily="2" charset="-122"/>
              </a:rPr>
              <a:t> in terms of career, training and other investment choices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endParaRPr lang="en-US" altLang="zh-CN" sz="2200" dirty="0" smtClean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US" altLang="zh-CN" sz="2200" dirty="0" smtClean="0">
                <a:ea typeface="SimSun" pitchFamily="2" charset="-122"/>
              </a:rPr>
              <a:t>Efficient allocation and use of </a:t>
            </a:r>
            <a:r>
              <a:rPr lang="en-US" altLang="zh-CN" sz="2200" b="1" dirty="0" smtClean="0">
                <a:solidFill>
                  <a:srgbClr val="FF0000"/>
                </a:solidFill>
                <a:ea typeface="SimSun" pitchFamily="2" charset="-122"/>
              </a:rPr>
              <a:t>resources</a:t>
            </a:r>
            <a:r>
              <a:rPr lang="en-US" altLang="zh-CN" sz="2200" dirty="0" smtClean="0">
                <a:ea typeface="SimSun" pitchFamily="2" charset="-122"/>
              </a:rPr>
              <a:t> (times and funds)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endParaRPr lang="en-US" altLang="zh-CN" sz="2200" dirty="0" smtClean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US" altLang="zh-CN" sz="2200" b="1" dirty="0" smtClean="0">
                <a:solidFill>
                  <a:srgbClr val="FF0000"/>
                </a:solidFill>
                <a:ea typeface="SimSun" pitchFamily="2" charset="-122"/>
              </a:rPr>
              <a:t>Monitoring</a:t>
            </a:r>
            <a:r>
              <a:rPr lang="en-US" altLang="zh-CN" sz="2200" dirty="0" smtClean="0">
                <a:ea typeface="SimSun" pitchFamily="2" charset="-122"/>
              </a:rPr>
              <a:t> the functioning and evolution of the </a:t>
            </a:r>
            <a:r>
              <a:rPr lang="en-US" altLang="zh-CN" sz="2200" dirty="0" err="1" smtClean="0">
                <a:ea typeface="SimSun" pitchFamily="2" charset="-122"/>
              </a:rPr>
              <a:t>labour</a:t>
            </a:r>
            <a:r>
              <a:rPr lang="en-US" altLang="zh-CN" sz="2200" dirty="0" smtClean="0">
                <a:ea typeface="SimSun" pitchFamily="2" charset="-122"/>
              </a:rPr>
              <a:t> market</a:t>
            </a:r>
          </a:p>
          <a:p>
            <a:pPr marL="800100" lvl="1" indent="-34290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endParaRPr lang="en-US" altLang="zh-CN" sz="2200" dirty="0" smtClean="0">
              <a:ea typeface="SimSun" pitchFamily="2" charset="-122"/>
            </a:endParaRPr>
          </a:p>
          <a:p>
            <a:pPr marL="800100" lvl="1" indent="-342900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333399"/>
              </a:buClr>
              <a:buSzPct val="75000"/>
              <a:buFont typeface="Wingdings" panose="05000000000000000000" pitchFamily="2" charset="2"/>
              <a:buChar char="v"/>
              <a:defRPr/>
            </a:pPr>
            <a:r>
              <a:rPr lang="en-US" altLang="zh-CN" sz="2200" b="1" dirty="0" smtClean="0">
                <a:solidFill>
                  <a:srgbClr val="FF0000"/>
                </a:solidFill>
                <a:ea typeface="SimSun" pitchFamily="2" charset="-122"/>
              </a:rPr>
              <a:t>Formulation and assessment</a:t>
            </a:r>
            <a:r>
              <a:rPr lang="en-US" altLang="zh-CN" sz="2200" dirty="0" smtClean="0">
                <a:ea typeface="SimSun" pitchFamily="2" charset="-122"/>
              </a:rPr>
              <a:t> of economic and employment related </a:t>
            </a:r>
            <a:r>
              <a:rPr lang="en-US" altLang="zh-CN" sz="2200" b="1" dirty="0" smtClean="0">
                <a:solidFill>
                  <a:srgbClr val="FF0000"/>
                </a:solidFill>
                <a:ea typeface="SimSun" pitchFamily="2" charset="-122"/>
              </a:rPr>
              <a:t>policies</a:t>
            </a:r>
            <a:r>
              <a:rPr lang="en-US" altLang="zh-CN" sz="2200" dirty="0" smtClean="0">
                <a:ea typeface="SimSun" pitchFamily="2" charset="-122"/>
              </a:rPr>
              <a:t> and interventions</a:t>
            </a:r>
            <a:endParaRPr lang="en-US" altLang="zh-CN" sz="2200" dirty="0" smtClean="0">
              <a:ea typeface="SimSun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1000" y="45720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sz="3200" b="1">
              <a:solidFill>
                <a:srgbClr val="333399"/>
              </a:solidFill>
            </a:endParaRPr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457200" y="1143000"/>
            <a:ext cx="78486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1269" name="Picture 4" descr="E-org-V1-Blue-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117475"/>
            <a:ext cx="65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381000" y="457200"/>
            <a:ext cx="83550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dirty="0" smtClean="0">
                <a:solidFill>
                  <a:srgbClr val="333399"/>
                </a:solidFill>
              </a:rPr>
              <a:t>Why do we need LMI/LMIA?</a:t>
            </a:r>
            <a:endParaRPr lang="en-US" sz="3200" b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60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3755</TotalTime>
  <Words>1853</Words>
  <Application>Microsoft Office PowerPoint</Application>
  <PresentationFormat>On-screen Show (4:3)</PresentationFormat>
  <Paragraphs>266</Paragraphs>
  <Slides>28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1" baseType="lpstr">
      <vt:lpstr>굴림</vt:lpstr>
      <vt:lpstr>맑은 고딕</vt:lpstr>
      <vt:lpstr>ＭＳ Ｐゴシック</vt:lpstr>
      <vt:lpstr>Myriad Pro</vt:lpstr>
      <vt:lpstr>SimSun</vt:lpstr>
      <vt:lpstr>Angsana New</vt:lpstr>
      <vt:lpstr>Arial</vt:lpstr>
      <vt:lpstr>Calibri</vt:lpstr>
      <vt:lpstr>Consolas</vt:lpstr>
      <vt:lpstr>Cordia New</vt:lpstr>
      <vt:lpstr>Wingdings</vt:lpstr>
      <vt:lpstr>Wingdings 3</vt:lpstr>
      <vt:lpstr>Office Theme</vt:lpstr>
      <vt:lpstr>What is labour market information and analysis?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Company>Sky123.Org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Sky123.Org</dc:creator>
  <cp:lastModifiedBy>Matsumoto, Makiko</cp:lastModifiedBy>
  <cp:revision>127</cp:revision>
  <dcterms:created xsi:type="dcterms:W3CDTF">2015-10-01T08:43:30Z</dcterms:created>
  <dcterms:modified xsi:type="dcterms:W3CDTF">2016-11-15T08:43:00Z</dcterms:modified>
</cp:coreProperties>
</file>