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5" r:id="rId5"/>
    <p:sldId id="263" r:id="rId6"/>
    <p:sldId id="264" r:id="rId7"/>
    <p:sldId id="266" r:id="rId8"/>
    <p:sldId id="259" r:id="rId9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23B"/>
    <a:srgbClr val="5B62C8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54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23/01/60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23/01/60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23/01/60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23/01/60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23/01/60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23/01/60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23/01/60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23/01/60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23/01/60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23/01/60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23/01/60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EF33D-4549-461C-BEEE-CCF8DF80E9D6}" type="datetimeFigureOut">
              <a:rPr lang="th-TH" smtClean="0"/>
              <a:t>23/01/60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lo.org/global/topics/millennium-development-goals/lang--en/index.htm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lo.org/global/topics/decent-work/lang--en/index.htm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gif"/><Relationship Id="rId5" Type="http://schemas.openxmlformats.org/officeDocument/2006/relationships/hyperlink" Target="http://www.un.org/sustainabledevelopment/economic-growth/" TargetMode="External"/><Relationship Id="rId4" Type="http://schemas.openxmlformats.org/officeDocument/2006/relationships/hyperlink" Target="http://www.ilo.org/global/topics/sdg-2030/goal-8/lang--en/index.htm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.org/sustainabledevelopment/education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ZpyJwevPqc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Du0b1brKBhg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over_pic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8000" y="3336"/>
            <a:ext cx="9180000" cy="68782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i="1" dirty="0">
                <a:solidFill>
                  <a:srgbClr val="00B050"/>
                </a:solidFill>
              </a:rPr>
              <a:t>Sustainable Development Agenda: ILO and DWA</a:t>
            </a:r>
            <a:r>
              <a:rPr lang="en-GB" sz="4000" dirty="0">
                <a:solidFill>
                  <a:srgbClr val="00B050"/>
                </a:solidFill>
              </a:rPr>
              <a:t/>
            </a:r>
            <a:br>
              <a:rPr lang="en-GB" sz="4000" dirty="0">
                <a:solidFill>
                  <a:srgbClr val="00B050"/>
                </a:solidFill>
              </a:rPr>
            </a:br>
            <a:endParaRPr lang="th-TH" sz="3800" b="1" dirty="0">
              <a:solidFill>
                <a:srgbClr val="00B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39952" y="5085184"/>
            <a:ext cx="4968552" cy="1219576"/>
          </a:xfrm>
        </p:spPr>
        <p:txBody>
          <a:bodyPr>
            <a:noAutofit/>
          </a:bodyPr>
          <a:lstStyle/>
          <a:p>
            <a:r>
              <a:rPr lang="en-US" sz="1800" b="1" dirty="0" smtClean="0">
                <a:solidFill>
                  <a:srgbClr val="00B050"/>
                </a:solidFill>
              </a:rPr>
              <a:t>Carmela </a:t>
            </a:r>
            <a:r>
              <a:rPr lang="en-US" sz="1800" b="1" dirty="0">
                <a:solidFill>
                  <a:srgbClr val="00B050"/>
                </a:solidFill>
              </a:rPr>
              <a:t>I. Torres</a:t>
            </a:r>
          </a:p>
          <a:p>
            <a:r>
              <a:rPr lang="en-US" sz="1800" b="1" dirty="0">
                <a:solidFill>
                  <a:srgbClr val="00B050"/>
                </a:solidFill>
              </a:rPr>
              <a:t>ILO DWT Bangkok</a:t>
            </a:r>
          </a:p>
          <a:p>
            <a:r>
              <a:rPr lang="en-US" sz="1800" b="1" dirty="0">
                <a:solidFill>
                  <a:srgbClr val="00B050"/>
                </a:solidFill>
              </a:rPr>
              <a:t>ILO/Japan Regional workshop on </a:t>
            </a:r>
            <a:r>
              <a:rPr lang="en-US" sz="1800" b="1" dirty="0" err="1">
                <a:solidFill>
                  <a:srgbClr val="00B050"/>
                </a:solidFill>
              </a:rPr>
              <a:t>Sectoral</a:t>
            </a:r>
            <a:r>
              <a:rPr lang="en-US" sz="1800" b="1" dirty="0">
                <a:solidFill>
                  <a:srgbClr val="00B050"/>
                </a:solidFill>
              </a:rPr>
              <a:t> Approach on Skills for GJ</a:t>
            </a:r>
          </a:p>
          <a:p>
            <a:r>
              <a:rPr lang="en-US" sz="1800" b="1" dirty="0">
                <a:solidFill>
                  <a:srgbClr val="00B050"/>
                </a:solidFill>
              </a:rPr>
              <a:t>24-25 January, </a:t>
            </a:r>
            <a:r>
              <a:rPr lang="en-US" sz="1800" b="1" dirty="0" smtClean="0">
                <a:solidFill>
                  <a:srgbClr val="00B050"/>
                </a:solidFill>
              </a:rPr>
              <a:t>2017</a:t>
            </a:r>
            <a:endParaRPr lang="th-TH" sz="18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00948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B050"/>
                </a:solidFill>
              </a:rPr>
              <a:t>Sustainable Development GOALS (SDGs) 2030</a:t>
            </a:r>
            <a:endParaRPr lang="th-TH" sz="28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GB" sz="1800" dirty="0" smtClean="0"/>
          </a:p>
          <a:p>
            <a:r>
              <a:rPr lang="en-GB" sz="2600" b="1" dirty="0" smtClean="0">
                <a:solidFill>
                  <a:srgbClr val="00B050"/>
                </a:solidFill>
              </a:rPr>
              <a:t>Embraces </a:t>
            </a:r>
            <a:r>
              <a:rPr lang="en-GB" sz="2600" b="1" dirty="0">
                <a:solidFill>
                  <a:srgbClr val="00B050"/>
                </a:solidFill>
              </a:rPr>
              <a:t>the three dimensions of sustainability </a:t>
            </a:r>
            <a:r>
              <a:rPr lang="en-GB" sz="1900" b="1" dirty="0">
                <a:solidFill>
                  <a:srgbClr val="00B050"/>
                </a:solidFill>
              </a:rPr>
              <a:t>– </a:t>
            </a:r>
            <a:r>
              <a:rPr lang="en-GB" sz="4500" b="1" dirty="0">
                <a:solidFill>
                  <a:srgbClr val="00823B"/>
                </a:solidFill>
              </a:rPr>
              <a:t>economic, social and </a:t>
            </a:r>
            <a:r>
              <a:rPr lang="en-GB" sz="4500" b="1" dirty="0" smtClean="0">
                <a:solidFill>
                  <a:srgbClr val="00823B"/>
                </a:solidFill>
              </a:rPr>
              <a:t>environmental</a:t>
            </a:r>
          </a:p>
          <a:p>
            <a:pPr marL="0" indent="0">
              <a:buNone/>
            </a:pPr>
            <a:endParaRPr lang="en-GB" sz="3000" b="1" dirty="0" smtClean="0">
              <a:solidFill>
                <a:srgbClr val="00823B"/>
              </a:solidFill>
            </a:endParaRPr>
          </a:p>
          <a:p>
            <a:r>
              <a:rPr lang="en-GB" sz="3600" b="1" dirty="0" smtClean="0">
                <a:solidFill>
                  <a:srgbClr val="00B050"/>
                </a:solidFill>
              </a:rPr>
              <a:t>17 </a:t>
            </a:r>
            <a:r>
              <a:rPr lang="en-GB" sz="3600" b="1" dirty="0">
                <a:solidFill>
                  <a:srgbClr val="00B050"/>
                </a:solidFill>
              </a:rPr>
              <a:t>Sustainable Development Goals (SDGs</a:t>
            </a:r>
            <a:r>
              <a:rPr lang="en-GB" sz="2600" b="1" dirty="0">
                <a:solidFill>
                  <a:srgbClr val="00B050"/>
                </a:solidFill>
              </a:rPr>
              <a:t>) </a:t>
            </a:r>
            <a:r>
              <a:rPr lang="en-GB" sz="2600" b="1" dirty="0" smtClean="0">
                <a:solidFill>
                  <a:srgbClr val="00B050"/>
                </a:solidFill>
              </a:rPr>
              <a:t>will </a:t>
            </a:r>
            <a:r>
              <a:rPr lang="en-GB" sz="2600" b="1" dirty="0">
                <a:solidFill>
                  <a:srgbClr val="00B050"/>
                </a:solidFill>
              </a:rPr>
              <a:t>build on the progress achieved under the </a:t>
            </a:r>
            <a:r>
              <a:rPr lang="en-GB" sz="2600" b="1" dirty="0">
                <a:solidFill>
                  <a:srgbClr val="00B050"/>
                </a:solidFill>
                <a:hlinkClick r:id="rId3"/>
              </a:rPr>
              <a:t>Millennium Development Goals (MDGs) </a:t>
            </a:r>
            <a:endParaRPr lang="en-GB" sz="2600" b="1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GB" sz="1900" b="1" dirty="0" smtClean="0">
              <a:solidFill>
                <a:srgbClr val="00B050"/>
              </a:solidFill>
            </a:endParaRPr>
          </a:p>
          <a:p>
            <a:r>
              <a:rPr lang="en-GB" sz="2600" b="1" dirty="0" smtClean="0">
                <a:solidFill>
                  <a:srgbClr val="00B050"/>
                </a:solidFill>
              </a:rPr>
              <a:t>Formally </a:t>
            </a:r>
            <a:r>
              <a:rPr lang="en-GB" sz="2600" b="1" dirty="0">
                <a:solidFill>
                  <a:srgbClr val="00B050"/>
                </a:solidFill>
              </a:rPr>
              <a:t>adopted by world leaders gathering at </a:t>
            </a:r>
            <a:r>
              <a:rPr lang="en-GB" sz="2600" b="1" dirty="0" smtClean="0">
                <a:solidFill>
                  <a:srgbClr val="00B050"/>
                </a:solidFill>
              </a:rPr>
              <a:t>United </a:t>
            </a:r>
            <a:r>
              <a:rPr lang="en-GB" sz="2600" b="1" dirty="0">
                <a:solidFill>
                  <a:srgbClr val="00B050"/>
                </a:solidFill>
              </a:rPr>
              <a:t>Nations special </a:t>
            </a:r>
            <a:r>
              <a:rPr lang="en-GB" sz="2600" b="1" dirty="0" smtClean="0">
                <a:solidFill>
                  <a:srgbClr val="00B050"/>
                </a:solidFill>
              </a:rPr>
              <a:t>summit:</a:t>
            </a:r>
          </a:p>
          <a:p>
            <a:pPr marL="0" indent="0">
              <a:buNone/>
            </a:pPr>
            <a:r>
              <a:rPr lang="en-GB" sz="2600" b="1" dirty="0">
                <a:solidFill>
                  <a:srgbClr val="00B050"/>
                </a:solidFill>
              </a:rPr>
              <a:t> </a:t>
            </a:r>
            <a:r>
              <a:rPr lang="en-GB" sz="2600" b="1" dirty="0" smtClean="0">
                <a:solidFill>
                  <a:srgbClr val="00B050"/>
                </a:solidFill>
              </a:rPr>
              <a:t>       </a:t>
            </a:r>
            <a:r>
              <a:rPr lang="en-GB" sz="2600" b="1" dirty="0">
                <a:solidFill>
                  <a:srgbClr val="00B050"/>
                </a:solidFill>
              </a:rPr>
              <a:t>September </a:t>
            </a:r>
            <a:r>
              <a:rPr lang="en-GB" sz="2600" b="1" dirty="0" smtClean="0">
                <a:solidFill>
                  <a:srgbClr val="00B050"/>
                </a:solidFill>
              </a:rPr>
              <a:t>2015, </a:t>
            </a:r>
            <a:r>
              <a:rPr lang="en-GB" sz="2600" b="1" dirty="0">
                <a:solidFill>
                  <a:srgbClr val="00B050"/>
                </a:solidFill>
              </a:rPr>
              <a:t>New </a:t>
            </a:r>
            <a:r>
              <a:rPr lang="en-GB" sz="2600" b="1" dirty="0" smtClean="0">
                <a:solidFill>
                  <a:srgbClr val="00B050"/>
                </a:solidFill>
              </a:rPr>
              <a:t>York </a:t>
            </a:r>
          </a:p>
          <a:p>
            <a:pPr marL="0" indent="0">
              <a:buNone/>
            </a:pPr>
            <a:endParaRPr lang="en-GB" sz="1900" b="1" dirty="0" smtClean="0">
              <a:solidFill>
                <a:srgbClr val="00B050"/>
              </a:solidFill>
            </a:endParaRPr>
          </a:p>
          <a:p>
            <a:r>
              <a:rPr lang="en-GB" sz="2600" b="1" dirty="0" smtClean="0">
                <a:solidFill>
                  <a:srgbClr val="00B050"/>
                </a:solidFill>
              </a:rPr>
              <a:t>Puts </a:t>
            </a:r>
            <a:r>
              <a:rPr lang="en-GB" sz="2600" b="1">
                <a:solidFill>
                  <a:srgbClr val="00B050"/>
                </a:solidFill>
              </a:rPr>
              <a:t>people </a:t>
            </a:r>
            <a:r>
              <a:rPr lang="en-GB" sz="2600" b="1" smtClean="0">
                <a:solidFill>
                  <a:srgbClr val="00B050"/>
                </a:solidFill>
              </a:rPr>
              <a:t>at </a:t>
            </a:r>
            <a:r>
              <a:rPr lang="en-GB" sz="2600" b="1" dirty="0">
                <a:solidFill>
                  <a:srgbClr val="00B050"/>
                </a:solidFill>
              </a:rPr>
              <a:t>its centre and gives the international community </a:t>
            </a:r>
            <a:r>
              <a:rPr lang="en-GB" sz="2600" b="1" dirty="0" smtClean="0">
                <a:solidFill>
                  <a:srgbClr val="00B050"/>
                </a:solidFill>
              </a:rPr>
              <a:t>impetus </a:t>
            </a:r>
            <a:r>
              <a:rPr lang="en-GB" sz="2600" b="1" dirty="0">
                <a:solidFill>
                  <a:srgbClr val="00B050"/>
                </a:solidFill>
              </a:rPr>
              <a:t>it needs to work together to tackle the formidable challenges confronting humanity, including those in the world of work. </a:t>
            </a:r>
            <a:endParaRPr lang="en-GB" sz="2600" b="1" dirty="0" smtClean="0">
              <a:solidFill>
                <a:srgbClr val="00B050"/>
              </a:solidFill>
            </a:endParaRPr>
          </a:p>
          <a:p>
            <a:endParaRPr lang="en-US" sz="2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sz="18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en-GB" sz="4000" b="1" dirty="0">
                <a:solidFill>
                  <a:srgbClr val="00B050"/>
                </a:solidFill>
              </a:rPr>
              <a:t>“most inclusive development agenda the world has ever seen”</a:t>
            </a:r>
          </a:p>
          <a:p>
            <a:pPr marL="0" indent="0">
              <a:buNone/>
            </a:pPr>
            <a:endParaRPr lang="en-US" sz="17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980728"/>
            <a:ext cx="4752528" cy="460851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076056" y="980728"/>
            <a:ext cx="2952328" cy="511256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fr-CH" sz="1400" b="1" dirty="0">
                <a:solidFill>
                  <a:srgbClr val="00B050"/>
                </a:solidFill>
              </a:rPr>
              <a:t>No </a:t>
            </a:r>
            <a:r>
              <a:rPr lang="fr-CH" sz="1400" b="1" dirty="0" err="1">
                <a:solidFill>
                  <a:srgbClr val="00B050"/>
                </a:solidFill>
              </a:rPr>
              <a:t>Poverty</a:t>
            </a:r>
            <a:endParaRPr lang="fr-CH" sz="1400" b="1" dirty="0">
              <a:solidFill>
                <a:srgbClr val="00B05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fr-CH" sz="1400" b="1" dirty="0" err="1">
                <a:solidFill>
                  <a:srgbClr val="00B050"/>
                </a:solidFill>
              </a:rPr>
              <a:t>Zero</a:t>
            </a:r>
            <a:r>
              <a:rPr lang="fr-CH" sz="1400" b="1" dirty="0">
                <a:solidFill>
                  <a:srgbClr val="00B050"/>
                </a:solidFill>
              </a:rPr>
              <a:t> </a:t>
            </a:r>
            <a:r>
              <a:rPr lang="fr-CH" sz="1400" b="1" dirty="0" err="1">
                <a:solidFill>
                  <a:srgbClr val="00B050"/>
                </a:solidFill>
              </a:rPr>
              <a:t>Hunger</a:t>
            </a:r>
            <a:endParaRPr lang="fr-CH" sz="1400" b="1" dirty="0">
              <a:solidFill>
                <a:srgbClr val="00B05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fr-CH" sz="1400" b="1" dirty="0">
                <a:solidFill>
                  <a:srgbClr val="00B050"/>
                </a:solidFill>
              </a:rPr>
              <a:t>Good </a:t>
            </a:r>
            <a:r>
              <a:rPr lang="fr-CH" sz="1400" b="1" dirty="0" err="1">
                <a:solidFill>
                  <a:srgbClr val="00B050"/>
                </a:solidFill>
              </a:rPr>
              <a:t>Health</a:t>
            </a:r>
            <a:r>
              <a:rPr lang="fr-CH" sz="1400" b="1" dirty="0">
                <a:solidFill>
                  <a:srgbClr val="00B050"/>
                </a:solidFill>
              </a:rPr>
              <a:t> &amp; </a:t>
            </a:r>
            <a:r>
              <a:rPr lang="fr-CH" sz="1400" b="1" dirty="0" err="1">
                <a:solidFill>
                  <a:srgbClr val="00B050"/>
                </a:solidFill>
              </a:rPr>
              <a:t>Well</a:t>
            </a:r>
            <a:r>
              <a:rPr lang="fr-CH" sz="1400" b="1" dirty="0">
                <a:solidFill>
                  <a:srgbClr val="00B050"/>
                </a:solidFill>
              </a:rPr>
              <a:t> </a:t>
            </a:r>
            <a:r>
              <a:rPr lang="fr-CH" sz="1400" b="1" dirty="0" err="1">
                <a:solidFill>
                  <a:srgbClr val="00B050"/>
                </a:solidFill>
              </a:rPr>
              <a:t>Being</a:t>
            </a:r>
            <a:endParaRPr lang="fr-CH" sz="1400" b="1" dirty="0">
              <a:solidFill>
                <a:srgbClr val="00B05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fr-CH" sz="1400" b="1" dirty="0" err="1">
                <a:solidFill>
                  <a:srgbClr val="00B050"/>
                </a:solidFill>
              </a:rPr>
              <a:t>Quality</a:t>
            </a:r>
            <a:r>
              <a:rPr lang="fr-CH" sz="1400" b="1" dirty="0">
                <a:solidFill>
                  <a:srgbClr val="00B050"/>
                </a:solidFill>
              </a:rPr>
              <a:t> Education</a:t>
            </a:r>
          </a:p>
          <a:p>
            <a:pPr marL="342900" indent="-342900">
              <a:buFont typeface="+mj-lt"/>
              <a:buAutoNum type="arabicPeriod"/>
            </a:pPr>
            <a:r>
              <a:rPr lang="fr-CH" sz="1400" b="1" dirty="0" err="1">
                <a:solidFill>
                  <a:srgbClr val="00B050"/>
                </a:solidFill>
              </a:rPr>
              <a:t>Gender</a:t>
            </a:r>
            <a:r>
              <a:rPr lang="fr-CH" sz="1400" b="1" dirty="0">
                <a:solidFill>
                  <a:srgbClr val="00B050"/>
                </a:solidFill>
              </a:rPr>
              <a:t> </a:t>
            </a:r>
            <a:r>
              <a:rPr lang="fr-CH" sz="1400" b="1" dirty="0" err="1">
                <a:solidFill>
                  <a:srgbClr val="00B050"/>
                </a:solidFill>
              </a:rPr>
              <a:t>Equality</a:t>
            </a:r>
            <a:endParaRPr lang="fr-CH" sz="1400" b="1" dirty="0">
              <a:solidFill>
                <a:srgbClr val="00B05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fr-CH" sz="1400" b="1" dirty="0">
                <a:solidFill>
                  <a:srgbClr val="00B050"/>
                </a:solidFill>
              </a:rPr>
              <a:t>Clean Water &amp; </a:t>
            </a:r>
            <a:r>
              <a:rPr lang="fr-CH" sz="1400" b="1" dirty="0" err="1">
                <a:solidFill>
                  <a:srgbClr val="00B050"/>
                </a:solidFill>
              </a:rPr>
              <a:t>Sanitation</a:t>
            </a:r>
            <a:endParaRPr lang="fr-CH" sz="1400" b="1" dirty="0">
              <a:solidFill>
                <a:srgbClr val="00B05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fr-CH" sz="1400" b="1" dirty="0" err="1">
                <a:solidFill>
                  <a:srgbClr val="00B050"/>
                </a:solidFill>
              </a:rPr>
              <a:t>Afordable</a:t>
            </a:r>
            <a:r>
              <a:rPr lang="fr-CH" sz="1400" b="1" dirty="0">
                <a:solidFill>
                  <a:srgbClr val="00B050"/>
                </a:solidFill>
              </a:rPr>
              <a:t> &amp; Clean </a:t>
            </a:r>
            <a:r>
              <a:rPr lang="fr-CH" sz="1400" b="1" dirty="0" err="1">
                <a:solidFill>
                  <a:srgbClr val="00B050"/>
                </a:solidFill>
              </a:rPr>
              <a:t>Energy</a:t>
            </a:r>
            <a:endParaRPr lang="fr-CH" sz="1400" b="1" dirty="0">
              <a:solidFill>
                <a:srgbClr val="00B05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fr-CH" sz="1400" b="1" dirty="0" err="1">
                <a:solidFill>
                  <a:srgbClr val="00B050"/>
                </a:solidFill>
              </a:rPr>
              <a:t>Decent</a:t>
            </a:r>
            <a:r>
              <a:rPr lang="fr-CH" sz="1400" b="1" dirty="0">
                <a:solidFill>
                  <a:srgbClr val="00B050"/>
                </a:solidFill>
              </a:rPr>
              <a:t> </a:t>
            </a:r>
            <a:r>
              <a:rPr lang="fr-CH" sz="1400" b="1" dirty="0" err="1">
                <a:solidFill>
                  <a:srgbClr val="00B050"/>
                </a:solidFill>
              </a:rPr>
              <a:t>Work</a:t>
            </a:r>
            <a:r>
              <a:rPr lang="fr-CH" sz="1400" b="1" dirty="0">
                <a:solidFill>
                  <a:srgbClr val="00B050"/>
                </a:solidFill>
              </a:rPr>
              <a:t> &amp; </a:t>
            </a:r>
            <a:r>
              <a:rPr lang="fr-CH" sz="1400" b="1" dirty="0" err="1">
                <a:solidFill>
                  <a:srgbClr val="00B050"/>
                </a:solidFill>
              </a:rPr>
              <a:t>Economic</a:t>
            </a:r>
            <a:r>
              <a:rPr lang="fr-CH" sz="1400" b="1" dirty="0">
                <a:solidFill>
                  <a:srgbClr val="00B050"/>
                </a:solidFill>
              </a:rPr>
              <a:t> </a:t>
            </a:r>
            <a:r>
              <a:rPr lang="fr-CH" sz="1400" b="1" dirty="0" err="1">
                <a:solidFill>
                  <a:srgbClr val="00B050"/>
                </a:solidFill>
              </a:rPr>
              <a:t>Growth</a:t>
            </a:r>
            <a:endParaRPr lang="fr-CH" sz="1400" b="1" dirty="0">
              <a:solidFill>
                <a:srgbClr val="00B05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fr-CH" sz="1400" b="1" dirty="0" err="1">
                <a:solidFill>
                  <a:srgbClr val="00B050"/>
                </a:solidFill>
              </a:rPr>
              <a:t>Industry</a:t>
            </a:r>
            <a:r>
              <a:rPr lang="fr-CH" sz="1400" b="1" dirty="0">
                <a:solidFill>
                  <a:srgbClr val="00B050"/>
                </a:solidFill>
              </a:rPr>
              <a:t>, Innovation &amp; Infrastructure</a:t>
            </a:r>
          </a:p>
          <a:p>
            <a:pPr marL="342900" indent="-342900">
              <a:buFont typeface="+mj-lt"/>
              <a:buAutoNum type="arabicPeriod"/>
            </a:pPr>
            <a:r>
              <a:rPr lang="fr-CH" sz="1400" b="1" dirty="0" err="1">
                <a:solidFill>
                  <a:srgbClr val="00B050"/>
                </a:solidFill>
              </a:rPr>
              <a:t>Reduced</a:t>
            </a:r>
            <a:r>
              <a:rPr lang="fr-CH" sz="1400" b="1" dirty="0">
                <a:solidFill>
                  <a:srgbClr val="00B050"/>
                </a:solidFill>
              </a:rPr>
              <a:t> </a:t>
            </a:r>
            <a:r>
              <a:rPr lang="fr-CH" sz="1400" b="1" dirty="0" err="1">
                <a:solidFill>
                  <a:srgbClr val="00B050"/>
                </a:solidFill>
              </a:rPr>
              <a:t>Inequalities</a:t>
            </a:r>
            <a:endParaRPr lang="fr-CH" sz="1400" b="1" dirty="0">
              <a:solidFill>
                <a:srgbClr val="00B05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fr-CH" sz="1400" b="1" dirty="0" err="1">
                <a:solidFill>
                  <a:srgbClr val="00B050"/>
                </a:solidFill>
              </a:rPr>
              <a:t>Sustainable</a:t>
            </a:r>
            <a:r>
              <a:rPr lang="fr-CH" sz="1400" b="1" dirty="0">
                <a:solidFill>
                  <a:srgbClr val="00B050"/>
                </a:solidFill>
              </a:rPr>
              <a:t> </a:t>
            </a:r>
            <a:r>
              <a:rPr lang="fr-CH" sz="1400" b="1" dirty="0" err="1">
                <a:solidFill>
                  <a:srgbClr val="00B050"/>
                </a:solidFill>
              </a:rPr>
              <a:t>Cities</a:t>
            </a:r>
            <a:r>
              <a:rPr lang="fr-CH" sz="1400" b="1" dirty="0">
                <a:solidFill>
                  <a:srgbClr val="00B050"/>
                </a:solidFill>
              </a:rPr>
              <a:t> &amp; </a:t>
            </a:r>
            <a:r>
              <a:rPr lang="fr-CH" sz="1400" b="1" dirty="0" err="1">
                <a:solidFill>
                  <a:srgbClr val="00B050"/>
                </a:solidFill>
              </a:rPr>
              <a:t>Communities</a:t>
            </a:r>
            <a:endParaRPr lang="fr-CH" sz="1400" b="1" dirty="0">
              <a:solidFill>
                <a:srgbClr val="00B05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fr-CH" sz="1400" b="1" dirty="0" err="1">
                <a:solidFill>
                  <a:srgbClr val="00B050"/>
                </a:solidFill>
              </a:rPr>
              <a:t>Responsible</a:t>
            </a:r>
            <a:r>
              <a:rPr lang="fr-CH" sz="1400" b="1" dirty="0">
                <a:solidFill>
                  <a:srgbClr val="00B050"/>
                </a:solidFill>
              </a:rPr>
              <a:t> </a:t>
            </a:r>
            <a:r>
              <a:rPr lang="fr-CH" sz="1400" b="1" dirty="0" err="1">
                <a:solidFill>
                  <a:srgbClr val="00B050"/>
                </a:solidFill>
              </a:rPr>
              <a:t>Consumption</a:t>
            </a:r>
            <a:r>
              <a:rPr lang="fr-CH" sz="1400" b="1" dirty="0">
                <a:solidFill>
                  <a:srgbClr val="00B050"/>
                </a:solidFill>
              </a:rPr>
              <a:t> &amp; Production</a:t>
            </a:r>
          </a:p>
          <a:p>
            <a:pPr marL="342900" indent="-342900">
              <a:buFont typeface="+mj-lt"/>
              <a:buAutoNum type="arabicPeriod"/>
            </a:pPr>
            <a:r>
              <a:rPr lang="fr-CH" sz="1400" b="1" dirty="0" err="1">
                <a:solidFill>
                  <a:srgbClr val="00B050"/>
                </a:solidFill>
              </a:rPr>
              <a:t>Climate</a:t>
            </a:r>
            <a:r>
              <a:rPr lang="fr-CH" sz="1400" b="1" dirty="0">
                <a:solidFill>
                  <a:srgbClr val="00B050"/>
                </a:solidFill>
              </a:rPr>
              <a:t> Action</a:t>
            </a:r>
          </a:p>
          <a:p>
            <a:pPr marL="342900" indent="-342900">
              <a:buFont typeface="+mj-lt"/>
              <a:buAutoNum type="arabicPeriod"/>
            </a:pPr>
            <a:r>
              <a:rPr lang="fr-CH" sz="1400" b="1" dirty="0">
                <a:solidFill>
                  <a:srgbClr val="00B050"/>
                </a:solidFill>
              </a:rPr>
              <a:t>Life </a:t>
            </a:r>
            <a:r>
              <a:rPr lang="fr-CH" sz="1400" b="1" dirty="0" err="1">
                <a:solidFill>
                  <a:srgbClr val="00B050"/>
                </a:solidFill>
              </a:rPr>
              <a:t>Below</a:t>
            </a:r>
            <a:r>
              <a:rPr lang="fr-CH" sz="1400" b="1" dirty="0">
                <a:solidFill>
                  <a:srgbClr val="00B050"/>
                </a:solidFill>
              </a:rPr>
              <a:t> Water</a:t>
            </a:r>
          </a:p>
          <a:p>
            <a:pPr marL="342900" indent="-342900">
              <a:buFont typeface="+mj-lt"/>
              <a:buAutoNum type="arabicPeriod"/>
            </a:pPr>
            <a:r>
              <a:rPr lang="fr-CH" sz="1400" b="1" dirty="0">
                <a:solidFill>
                  <a:srgbClr val="00B050"/>
                </a:solidFill>
              </a:rPr>
              <a:t>Life on Land</a:t>
            </a:r>
          </a:p>
          <a:p>
            <a:pPr marL="342900" indent="-342900">
              <a:buFont typeface="+mj-lt"/>
              <a:buAutoNum type="arabicPeriod"/>
            </a:pPr>
            <a:r>
              <a:rPr lang="fr-CH" sz="1400" b="1" dirty="0" err="1">
                <a:solidFill>
                  <a:srgbClr val="00B050"/>
                </a:solidFill>
              </a:rPr>
              <a:t>Peace</a:t>
            </a:r>
            <a:r>
              <a:rPr lang="fr-CH" sz="1400" b="1" dirty="0">
                <a:solidFill>
                  <a:srgbClr val="00B050"/>
                </a:solidFill>
              </a:rPr>
              <a:t>, Justice &amp; </a:t>
            </a:r>
            <a:r>
              <a:rPr lang="fr-CH" sz="1400" b="1" dirty="0" err="1">
                <a:solidFill>
                  <a:srgbClr val="00B050"/>
                </a:solidFill>
              </a:rPr>
              <a:t>Strong</a:t>
            </a:r>
            <a:r>
              <a:rPr lang="fr-CH" sz="1400" b="1" dirty="0">
                <a:solidFill>
                  <a:srgbClr val="00B050"/>
                </a:solidFill>
              </a:rPr>
              <a:t> Institutions</a:t>
            </a:r>
          </a:p>
          <a:p>
            <a:pPr marL="342900" indent="-342900">
              <a:buFont typeface="+mj-lt"/>
              <a:buAutoNum type="arabicPeriod"/>
            </a:pPr>
            <a:r>
              <a:rPr lang="fr-CH" sz="1400" b="1" dirty="0" err="1">
                <a:solidFill>
                  <a:srgbClr val="00B050"/>
                </a:solidFill>
              </a:rPr>
              <a:t>Partnerships</a:t>
            </a:r>
            <a:r>
              <a:rPr lang="fr-CH" sz="1400" b="1" dirty="0">
                <a:solidFill>
                  <a:srgbClr val="00B050"/>
                </a:solidFill>
              </a:rPr>
              <a:t> for the Goals</a:t>
            </a:r>
            <a:endParaRPr lang="en-GB" sz="1400" b="1" dirty="0">
              <a:solidFill>
                <a:srgbClr val="00B05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00B050"/>
                </a:solidFill>
              </a:rPr>
              <a:t>SDGs  2030</a:t>
            </a:r>
            <a:endParaRPr lang="en-GB" sz="40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00948" cy="114300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solidFill>
                  <a:srgbClr val="00B050"/>
                </a:solidFill>
              </a:rPr>
              <a:t>Decent </a:t>
            </a:r>
            <a:r>
              <a:rPr lang="en-US" sz="2800" b="1" dirty="0">
                <a:solidFill>
                  <a:srgbClr val="00B050"/>
                </a:solidFill>
              </a:rPr>
              <a:t>Work Agenda is well captured in the Goals and Targets</a:t>
            </a:r>
            <a:endParaRPr lang="th-TH" sz="28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3808" y="1600200"/>
            <a:ext cx="584299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b="1" dirty="0">
                <a:solidFill>
                  <a:srgbClr val="00B050"/>
                </a:solidFill>
              </a:rPr>
              <a:t>The importance of </a:t>
            </a:r>
            <a:r>
              <a:rPr lang="en-GB" sz="2800" b="1" dirty="0">
                <a:solidFill>
                  <a:srgbClr val="00B050"/>
                </a:solidFill>
                <a:hlinkClick r:id="rId3"/>
              </a:rPr>
              <a:t>decent work </a:t>
            </a:r>
            <a:r>
              <a:rPr lang="en-GB" sz="2800" b="1" dirty="0">
                <a:solidFill>
                  <a:srgbClr val="00B050"/>
                </a:solidFill>
              </a:rPr>
              <a:t> in achieving sustainable development is highlighted by </a:t>
            </a:r>
            <a:r>
              <a:rPr lang="en-GB" sz="2800" b="1" dirty="0">
                <a:solidFill>
                  <a:srgbClr val="00B050"/>
                </a:solidFill>
                <a:hlinkClick r:id="rId4"/>
              </a:rPr>
              <a:t>Goal 8 </a:t>
            </a:r>
            <a:r>
              <a:rPr lang="en-GB" sz="2800" b="1" dirty="0">
                <a:solidFill>
                  <a:srgbClr val="00B050"/>
                </a:solidFill>
              </a:rPr>
              <a:t> which aims to: </a:t>
            </a:r>
          </a:p>
          <a:p>
            <a:pPr marL="0" indent="0">
              <a:buNone/>
            </a:pPr>
            <a:r>
              <a:rPr lang="en-GB" sz="2800" b="1" dirty="0">
                <a:solidFill>
                  <a:srgbClr val="00B050"/>
                </a:solidFill>
              </a:rPr>
              <a:t>“promote sustained, inclusive and sustainable economic growth, full and productive employment and decent work for all”</a:t>
            </a:r>
            <a:endParaRPr lang="en-US" sz="2800" b="1" dirty="0">
              <a:solidFill>
                <a:srgbClr val="00B050"/>
              </a:solidFill>
            </a:endParaRPr>
          </a:p>
          <a:p>
            <a:endParaRPr lang="en-US" sz="17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Picture 2" descr="http://www.ilo.org/wcmsp5/groups/public/---dgreports/---dcomm/documents/image/wcms_396387.gif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44823"/>
            <a:ext cx="2160240" cy="2314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445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00948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B050"/>
                </a:solidFill>
              </a:rPr>
              <a:t>Targets under GOAL 8</a:t>
            </a:r>
            <a:r>
              <a:rPr lang="en-US" sz="2300" b="1" dirty="0" smtClean="0">
                <a:solidFill>
                  <a:srgbClr val="5B62C8"/>
                </a:solidFill>
              </a:rPr>
              <a:t> </a:t>
            </a:r>
            <a:endParaRPr lang="th-TH" sz="2300" b="1" dirty="0">
              <a:solidFill>
                <a:srgbClr val="5B62C8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57692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GB" sz="2800" b="1" dirty="0" smtClean="0">
                <a:solidFill>
                  <a:srgbClr val="00B050"/>
                </a:solidFill>
              </a:rPr>
              <a:t>provision </a:t>
            </a:r>
            <a:r>
              <a:rPr lang="en-GB" sz="2800" b="1" dirty="0">
                <a:solidFill>
                  <a:srgbClr val="00B050"/>
                </a:solidFill>
              </a:rPr>
              <a:t>of social </a:t>
            </a:r>
            <a:r>
              <a:rPr lang="en-GB" sz="2800" b="1" dirty="0" smtClean="0">
                <a:solidFill>
                  <a:srgbClr val="00B050"/>
                </a:solidFill>
              </a:rPr>
              <a:t>protection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800" b="1" dirty="0" smtClean="0">
                <a:solidFill>
                  <a:srgbClr val="00B050"/>
                </a:solidFill>
              </a:rPr>
              <a:t> </a:t>
            </a:r>
            <a:r>
              <a:rPr lang="en-GB" sz="2800" b="1" dirty="0">
                <a:solidFill>
                  <a:srgbClr val="00B050"/>
                </a:solidFill>
              </a:rPr>
              <a:t>eradication of forced and child </a:t>
            </a:r>
            <a:r>
              <a:rPr lang="en-GB" sz="2800" b="1" dirty="0" smtClean="0">
                <a:solidFill>
                  <a:srgbClr val="00B050"/>
                </a:solidFill>
              </a:rPr>
              <a:t>labour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800" b="1" dirty="0" smtClean="0">
                <a:solidFill>
                  <a:srgbClr val="00B050"/>
                </a:solidFill>
              </a:rPr>
              <a:t> </a:t>
            </a:r>
            <a:r>
              <a:rPr lang="en-GB" sz="2800" b="1" dirty="0">
                <a:solidFill>
                  <a:srgbClr val="00B050"/>
                </a:solidFill>
              </a:rPr>
              <a:t>increasing </a:t>
            </a:r>
            <a:r>
              <a:rPr lang="en-GB" sz="2800" b="1" dirty="0" smtClean="0">
                <a:solidFill>
                  <a:srgbClr val="00B050"/>
                </a:solidFill>
              </a:rPr>
              <a:t>productivity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800" b="1" dirty="0" smtClean="0">
                <a:solidFill>
                  <a:srgbClr val="00B050"/>
                </a:solidFill>
              </a:rPr>
              <a:t> </a:t>
            </a:r>
            <a:r>
              <a:rPr lang="en-GB" sz="2800" b="1" dirty="0">
                <a:solidFill>
                  <a:srgbClr val="00B050"/>
                </a:solidFill>
              </a:rPr>
              <a:t>addressing youth </a:t>
            </a:r>
            <a:r>
              <a:rPr lang="en-GB" sz="2800" b="1" dirty="0" smtClean="0">
                <a:solidFill>
                  <a:srgbClr val="00B050"/>
                </a:solidFill>
              </a:rPr>
              <a:t>employment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800" b="1" dirty="0" smtClean="0">
                <a:solidFill>
                  <a:srgbClr val="00B050"/>
                </a:solidFill>
              </a:rPr>
              <a:t> </a:t>
            </a:r>
            <a:r>
              <a:rPr lang="en-GB" sz="2800" b="1" dirty="0">
                <a:solidFill>
                  <a:srgbClr val="00B050"/>
                </a:solidFill>
              </a:rPr>
              <a:t>SMEs and skills </a:t>
            </a:r>
            <a:r>
              <a:rPr lang="en-GB" sz="2800" b="1" dirty="0" smtClean="0">
                <a:solidFill>
                  <a:srgbClr val="00B050"/>
                </a:solidFill>
              </a:rPr>
              <a:t>development</a:t>
            </a:r>
          </a:p>
          <a:p>
            <a:pPr>
              <a:buNone/>
            </a:pPr>
            <a:endParaRPr lang="en-GB" sz="1800" dirty="0"/>
          </a:p>
          <a:p>
            <a:pPr>
              <a:buNone/>
            </a:pPr>
            <a:r>
              <a:rPr lang="en-GB" dirty="0" smtClean="0">
                <a:solidFill>
                  <a:srgbClr val="00B050"/>
                </a:solidFill>
              </a:rPr>
              <a:t>……</a:t>
            </a:r>
            <a:r>
              <a:rPr lang="en-GB" b="1" dirty="0" smtClean="0">
                <a:solidFill>
                  <a:srgbClr val="00B050"/>
                </a:solidFill>
              </a:rPr>
              <a:t>an indispensable </a:t>
            </a:r>
            <a:r>
              <a:rPr lang="en-GB" b="1" dirty="0">
                <a:solidFill>
                  <a:srgbClr val="00B050"/>
                </a:solidFill>
              </a:rPr>
              <a:t>response to the economic and social needs of people and governments everywhere</a:t>
            </a:r>
            <a:r>
              <a:rPr lang="en-GB" sz="1800" b="1" dirty="0"/>
              <a:t>.</a:t>
            </a:r>
            <a:endParaRPr lang="en-US" sz="17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99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00948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B050"/>
                </a:solidFill>
              </a:rPr>
              <a:t>ILO Focus on GOAL 4</a:t>
            </a:r>
            <a:endParaRPr lang="th-TH" sz="4000" b="1" dirty="0">
              <a:solidFill>
                <a:srgbClr val="00B050"/>
              </a:solidFill>
            </a:endParaRPr>
          </a:p>
        </p:txBody>
      </p:sp>
      <p:pic>
        <p:nvPicPr>
          <p:cNvPr id="4" name="Picture 4" descr="http://www.ilo.org/wcmsp5/groups/public/---dgreports/---dcomm/documents/image/wcms_396383.gif">
            <a:hlinkClick r:id="rId3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84784"/>
            <a:ext cx="2376264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203848" y="1700808"/>
            <a:ext cx="583264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00B050"/>
                </a:solidFill>
                <a:hlinkClick r:id="rId3"/>
              </a:rPr>
              <a:t>Ensure inclusive and quality education for all and promote lifelong learning </a:t>
            </a:r>
            <a:endParaRPr lang="en-GB" sz="2000" b="1" dirty="0">
              <a:solidFill>
                <a:srgbClr val="00B050"/>
              </a:solidFill>
            </a:endParaRPr>
          </a:p>
          <a:p>
            <a:r>
              <a:rPr lang="en-GB" sz="2000" b="1" dirty="0">
                <a:solidFill>
                  <a:srgbClr val="00B050"/>
                </a:solidFill>
              </a:rPr>
              <a:t>4.4 By 2030, substantially increase the number of youth and adults who have relevant skills, including technical and vocational skills, for employment, decent jobs and entrepreneurship</a:t>
            </a:r>
          </a:p>
          <a:p>
            <a:r>
              <a:rPr lang="en-GB" sz="2000" b="1" dirty="0">
                <a:solidFill>
                  <a:srgbClr val="00B050"/>
                </a:solidFill>
              </a:rPr>
              <a:t>4.5 Eliminate gender disparities in education and ensure equal access to all levels of education</a:t>
            </a:r>
          </a:p>
          <a:p>
            <a:r>
              <a:rPr lang="en-GB" sz="2000" b="1" dirty="0">
                <a:solidFill>
                  <a:srgbClr val="00B050"/>
                </a:solidFill>
              </a:rPr>
              <a:t>4.b By 2020, substantially expand globally the number of scholarships available to developing countries for enrolment in higher education, including vocational training.</a:t>
            </a:r>
          </a:p>
          <a:p>
            <a:r>
              <a:rPr lang="en-GB" sz="2000" b="1" dirty="0">
                <a:solidFill>
                  <a:srgbClr val="00B050"/>
                </a:solidFill>
              </a:rPr>
              <a:t>4.c By 2030, substantially increase the supply of qualified teachers</a:t>
            </a:r>
          </a:p>
        </p:txBody>
      </p:sp>
    </p:spTree>
    <p:extLst>
      <p:ext uri="{BB962C8B-B14F-4D97-AF65-F5344CB8AC3E}">
        <p14:creationId xmlns:p14="http://schemas.microsoft.com/office/powerpoint/2010/main" val="3323883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00948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B050"/>
                </a:solidFill>
              </a:rPr>
              <a:t>Video presentations</a:t>
            </a:r>
            <a:endParaRPr lang="th-TH" sz="40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1800" b="1" dirty="0">
                <a:solidFill>
                  <a:srgbClr val="00B050"/>
                </a:solidFill>
              </a:rPr>
              <a:t> </a:t>
            </a:r>
            <a:r>
              <a:rPr lang="en-GB" sz="1800" b="1" u="sng" dirty="0">
                <a:solidFill>
                  <a:srgbClr val="00B050"/>
                </a:solidFill>
                <a:hlinkClick r:id="rId3"/>
              </a:rPr>
              <a:t>https://www.youtube.com/watch?v=mZpyJwevPqc</a:t>
            </a:r>
            <a:r>
              <a:rPr lang="en-GB" sz="1800" b="1" dirty="0">
                <a:solidFill>
                  <a:srgbClr val="00B050"/>
                </a:solidFill>
              </a:rPr>
              <a:t>   </a:t>
            </a:r>
            <a:endParaRPr lang="en-GB" sz="1800" b="1" dirty="0" smtClean="0">
              <a:solidFill>
                <a:srgbClr val="00B050"/>
              </a:solidFill>
            </a:endParaRPr>
          </a:p>
          <a:p>
            <a:pPr lvl="0"/>
            <a:r>
              <a:rPr lang="en-US" sz="1800" b="1" u="sng" dirty="0" smtClean="0">
                <a:solidFill>
                  <a:srgbClr val="00B050"/>
                </a:solidFill>
                <a:hlinkClick r:id="rId4"/>
              </a:rPr>
              <a:t>https</a:t>
            </a:r>
            <a:r>
              <a:rPr lang="en-US" sz="1800" b="1" u="sng" dirty="0">
                <a:solidFill>
                  <a:srgbClr val="00B050"/>
                </a:solidFill>
                <a:hlinkClick r:id="rId4"/>
              </a:rPr>
              <a:t>://</a:t>
            </a:r>
            <a:r>
              <a:rPr lang="en-US" sz="1800" b="1" u="sng" dirty="0" smtClean="0">
                <a:solidFill>
                  <a:srgbClr val="00B050"/>
                </a:solidFill>
                <a:hlinkClick r:id="rId4"/>
              </a:rPr>
              <a:t>www.youtube.com/watch?v=Du0b1brKBhg</a:t>
            </a:r>
            <a:endParaRPr lang="en-GB" sz="18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30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1000"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357554" y="1268760"/>
            <a:ext cx="4572032" cy="1143000"/>
          </a:xfrm>
        </p:spPr>
        <p:txBody>
          <a:bodyPr>
            <a:noAutofit/>
          </a:bodyPr>
          <a:lstStyle/>
          <a:p>
            <a:r>
              <a:rPr lang="en-US" sz="7000" dirty="0" smtClean="0">
                <a:solidFill>
                  <a:srgbClr val="00B050"/>
                </a:solidFill>
              </a:rPr>
              <a:t>Thank you</a:t>
            </a:r>
            <a:endParaRPr lang="th-TH" sz="7000" dirty="0">
              <a:solidFill>
                <a:srgbClr val="00B050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857620" y="2411760"/>
            <a:ext cx="3929090" cy="180305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en-US" sz="2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For further information please contact: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altLang="en-US" sz="2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Carmela I. Torres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altLang="en-US" sz="2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Senior Specialist on Skills &amp; Employability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altLang="en-US" sz="2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ILO Decent Work Team  Bangkok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altLang="en-US" sz="2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Tel No. +66 2 2881780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altLang="en-US" sz="2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E mail address: </a:t>
            </a:r>
            <a:r>
              <a:rPr lang="en-US" altLang="en-US" sz="2000" b="1" u="sng" dirty="0">
                <a:solidFill>
                  <a:srgbClr val="00B050"/>
                </a:solidFill>
                <a:latin typeface="Century Gothic" panose="020B0502020202020204" pitchFamily="34" charset="0"/>
              </a:rPr>
              <a:t>torresc@ilo.org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th-TH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239</Words>
  <Application>Microsoft Office PowerPoint</Application>
  <PresentationFormat>On-screen Show (4:3)</PresentationFormat>
  <Paragraphs>63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Angsana New</vt:lpstr>
      <vt:lpstr>Arial</vt:lpstr>
      <vt:lpstr>Calibri</vt:lpstr>
      <vt:lpstr>Century Gothic</vt:lpstr>
      <vt:lpstr>Cordia New</vt:lpstr>
      <vt:lpstr>Wingdings</vt:lpstr>
      <vt:lpstr>Office Theme</vt:lpstr>
      <vt:lpstr>Sustainable Development Agenda: ILO and DWA </vt:lpstr>
      <vt:lpstr>Sustainable Development GOALS (SDGs) 2030</vt:lpstr>
      <vt:lpstr>SDGs  2030</vt:lpstr>
      <vt:lpstr>Decent Work Agenda is well captured in the Goals and Targets</vt:lpstr>
      <vt:lpstr>Targets under GOAL 8 </vt:lpstr>
      <vt:lpstr>ILO Focus on GOAL 4</vt:lpstr>
      <vt:lpstr>Video presentations</vt:lpstr>
      <vt:lpstr>Thank you</vt:lpstr>
    </vt:vector>
  </TitlesOfParts>
  <Company>Sky123.Org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Sky123.Org</dc:creator>
  <cp:lastModifiedBy>Wiseschinda, Wilawan</cp:lastModifiedBy>
  <cp:revision>21</cp:revision>
  <dcterms:created xsi:type="dcterms:W3CDTF">2015-10-01T08:43:30Z</dcterms:created>
  <dcterms:modified xsi:type="dcterms:W3CDTF">2017-01-23T00:17:51Z</dcterms:modified>
</cp:coreProperties>
</file>