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3" r:id="rId3"/>
    <p:sldId id="260" r:id="rId4"/>
    <p:sldId id="265" r:id="rId5"/>
    <p:sldId id="272" r:id="rId6"/>
    <p:sldId id="267" r:id="rId7"/>
    <p:sldId id="264" r:id="rId8"/>
    <p:sldId id="269" r:id="rId9"/>
    <p:sldId id="270" r:id="rId10"/>
    <p:sldId id="271" r:id="rId11"/>
    <p:sldId id="259" r:id="rId12"/>
  </p:sldIdLst>
  <p:sldSz cx="9144000" cy="6858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2BF9"/>
    <a:srgbClr val="A4D1FA"/>
    <a:srgbClr val="003399"/>
    <a:srgbClr val="5B6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18" autoAdjust="0"/>
  </p:normalViewPr>
  <p:slideViewPr>
    <p:cSldViewPr>
      <p:cViewPr varScale="1">
        <p:scale>
          <a:sx n="60" d="100"/>
          <a:sy n="60" d="100"/>
        </p:scale>
        <p:origin x="422" y="5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11D2D-42F7-4025-AA7E-50A2E9DAC595}" type="datetimeFigureOut">
              <a:rPr lang="en-GB" smtClean="0"/>
              <a:t>23/01/2017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F2209-DA66-4408-B6A7-64D93F14C1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277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7EB3C-01A8-49B9-ACB9-A5860CE79758}" type="datetimeFigureOut">
              <a:rPr lang="en-GB" smtClean="0"/>
              <a:t>23/01/2017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5F790-BD67-4C99-A1FB-7AF204731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458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427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387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997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014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476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523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87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264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F790-BD67-4C99-A1FB-7AF20473179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420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ver_pic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801" y="-40237"/>
            <a:ext cx="9180000" cy="68782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8" y="2663896"/>
            <a:ext cx="9180000" cy="1470025"/>
          </a:xfrm>
        </p:spPr>
        <p:txBody>
          <a:bodyPr>
            <a:normAutofit/>
          </a:bodyPr>
          <a:lstStyle/>
          <a:p>
            <a:r>
              <a:rPr lang="en-US" altLang="en-US" sz="4000" b="1" dirty="0" err="1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Sectoral</a:t>
            </a:r>
            <a:r>
              <a:rPr lang="en-US" altLang="en-US" sz="40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Approach </a:t>
            </a:r>
            <a:br>
              <a:rPr lang="en-US" altLang="en-US" sz="40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altLang="en-US" sz="4000" b="1" dirty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to Skills </a:t>
            </a:r>
            <a:r>
              <a:rPr lang="en-US" altLang="en-US" sz="4000" b="1" dirty="0" smtClean="0">
                <a:solidFill>
                  <a:schemeClr val="bg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Development</a:t>
            </a:r>
            <a:endParaRPr lang="th-TH" sz="38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1480" y="5517232"/>
            <a:ext cx="4680520" cy="1724436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3399"/>
                </a:solidFill>
              </a:rPr>
              <a:t>Akiko Sakamoto</a:t>
            </a:r>
            <a:endParaRPr lang="en-US" sz="2400" b="1" dirty="0">
              <a:solidFill>
                <a:srgbClr val="003399"/>
              </a:solidFill>
            </a:endParaRPr>
          </a:p>
          <a:p>
            <a:r>
              <a:rPr lang="en-US" sz="2400" b="1" dirty="0" smtClean="0">
                <a:solidFill>
                  <a:srgbClr val="003399"/>
                </a:solidFill>
              </a:rPr>
              <a:t>ILO -Bangkok</a:t>
            </a:r>
            <a:endParaRPr lang="en-US" sz="2400" b="1" dirty="0">
              <a:solidFill>
                <a:srgbClr val="003399"/>
              </a:solidFill>
            </a:endParaRPr>
          </a:p>
          <a:p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45939" y="405989"/>
            <a:ext cx="4680520" cy="17244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 smtClean="0">
              <a:solidFill>
                <a:schemeClr val="bg1"/>
              </a:solidFill>
            </a:endParaRPr>
          </a:p>
          <a:p>
            <a:r>
              <a:rPr lang="en-GB" sz="1800" dirty="0" smtClean="0">
                <a:solidFill>
                  <a:schemeClr val="bg1"/>
                </a:solidFill>
              </a:rPr>
              <a:t> </a:t>
            </a:r>
            <a:r>
              <a:rPr lang="en-GB" sz="1800" b="1" dirty="0">
                <a:solidFill>
                  <a:schemeClr val="bg1"/>
                </a:solidFill>
              </a:rPr>
              <a:t>ILO/Japan Regional Workshop </a:t>
            </a:r>
            <a:endParaRPr lang="en-GB" sz="1800" b="1" dirty="0" smtClean="0">
              <a:solidFill>
                <a:schemeClr val="bg1"/>
              </a:solidFill>
            </a:endParaRPr>
          </a:p>
          <a:p>
            <a:r>
              <a:rPr lang="en-GB" sz="1800" b="1" dirty="0" err="1" smtClean="0">
                <a:solidFill>
                  <a:schemeClr val="bg1"/>
                </a:solidFill>
              </a:rPr>
              <a:t>Sectoral</a:t>
            </a:r>
            <a:r>
              <a:rPr lang="en-GB" sz="1800" b="1" dirty="0" smtClean="0">
                <a:solidFill>
                  <a:schemeClr val="bg1"/>
                </a:solidFill>
              </a:rPr>
              <a:t> </a:t>
            </a:r>
            <a:r>
              <a:rPr lang="en-GB" sz="1800" b="1" dirty="0">
                <a:solidFill>
                  <a:schemeClr val="bg1"/>
                </a:solidFill>
              </a:rPr>
              <a:t>Approach to Skills for Green Jobs </a:t>
            </a:r>
            <a:endParaRPr lang="en-GB" sz="1800" b="1" dirty="0" smtClean="0">
              <a:solidFill>
                <a:schemeClr val="bg1"/>
              </a:solidFill>
            </a:endParaRPr>
          </a:p>
          <a:p>
            <a:r>
              <a:rPr lang="en-GB" sz="1800" b="1" dirty="0" smtClean="0">
                <a:solidFill>
                  <a:schemeClr val="bg1"/>
                </a:solidFill>
              </a:rPr>
              <a:t>24-25 </a:t>
            </a:r>
            <a:r>
              <a:rPr lang="en-GB" sz="1800" b="1" dirty="0">
                <a:solidFill>
                  <a:schemeClr val="bg1"/>
                </a:solidFill>
              </a:rPr>
              <a:t>January 2017, Bangkok, Thailand </a:t>
            </a:r>
            <a:endParaRPr lang="th-TH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00948" cy="1143000"/>
          </a:xfrm>
        </p:spPr>
        <p:txBody>
          <a:bodyPr>
            <a:noAutofit/>
          </a:bodyPr>
          <a:lstStyle/>
          <a:p>
            <a:r>
              <a:rPr lang="en-US" altLang="en-US" sz="3600" b="1" dirty="0" smtClean="0">
                <a:solidFill>
                  <a:srgbClr val="003399"/>
                </a:solidFill>
              </a:rPr>
              <a:t/>
            </a:r>
            <a:br>
              <a:rPr lang="en-US" altLang="en-US" sz="3600" b="1" dirty="0" smtClean="0">
                <a:solidFill>
                  <a:srgbClr val="003399"/>
                </a:solidFill>
              </a:rPr>
            </a:br>
            <a:r>
              <a:rPr lang="en-US" altLang="en-US" sz="3600" b="1" dirty="0" smtClean="0">
                <a:solidFill>
                  <a:srgbClr val="003399"/>
                </a:solidFill>
              </a:rPr>
              <a:t>Why now </a:t>
            </a:r>
            <a:r>
              <a:rPr lang="en-US" altLang="en-US" sz="3600" b="1" dirty="0" err="1" smtClean="0">
                <a:solidFill>
                  <a:srgbClr val="003399"/>
                </a:solidFill>
              </a:rPr>
              <a:t>sectoral</a:t>
            </a:r>
            <a:r>
              <a:rPr lang="en-US" altLang="en-US" sz="3600" b="1" dirty="0" smtClean="0">
                <a:solidFill>
                  <a:srgbClr val="003399"/>
                </a:solidFill>
              </a:rPr>
              <a:t> approach?</a:t>
            </a:r>
            <a:r>
              <a:rPr lang="en-US" altLang="en-US" sz="3600" b="1" dirty="0">
                <a:solidFill>
                  <a:srgbClr val="003399"/>
                </a:solidFill>
              </a:rPr>
              <a:t/>
            </a:r>
            <a:br>
              <a:rPr lang="en-US" altLang="en-US" sz="3600" b="1" dirty="0">
                <a:solidFill>
                  <a:srgbClr val="003399"/>
                </a:solidFill>
              </a:rPr>
            </a:br>
            <a:endParaRPr lang="th-TH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546" y="1556792"/>
            <a:ext cx="8229600" cy="4968552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r>
              <a:rPr lang="en-US" altLang="en-US" sz="2600" dirty="0" smtClean="0">
                <a:solidFill>
                  <a:srgbClr val="3A2BF9"/>
                </a:solidFill>
              </a:rPr>
              <a:t>A relatively new approach to many </a:t>
            </a:r>
            <a:r>
              <a:rPr lang="en-US" altLang="en-US" sz="2600" b="1" i="1" dirty="0" smtClean="0">
                <a:solidFill>
                  <a:srgbClr val="3A2BF9"/>
                </a:solidFill>
              </a:rPr>
              <a:t>developing countries in Asia</a:t>
            </a:r>
            <a:r>
              <a:rPr lang="en-US" altLang="en-US" sz="2600" dirty="0" smtClean="0">
                <a:solidFill>
                  <a:srgbClr val="3A2BF9"/>
                </a:solidFill>
              </a:rPr>
              <a:t>, why?</a:t>
            </a: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600" dirty="0" smtClean="0"/>
              <a:t>Skills and training have traditionally been seen as the work of government and has been centrally planned</a:t>
            </a: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600" dirty="0" smtClean="0"/>
              <a:t>Business and competitive strategy based on low price, </a:t>
            </a:r>
            <a:r>
              <a:rPr lang="en-US" altLang="en-US" sz="2600" dirty="0" err="1" smtClean="0"/>
              <a:t>labour</a:t>
            </a:r>
            <a:r>
              <a:rPr lang="en-US" altLang="en-US" sz="2600" dirty="0" err="1"/>
              <a:t>-</a:t>
            </a:r>
            <a:r>
              <a:rPr lang="en-US" altLang="en-US" sz="2600" dirty="0" err="1" smtClean="0"/>
              <a:t>intensive</a:t>
            </a:r>
            <a:r>
              <a:rPr lang="en-US" altLang="en-US" sz="2600" dirty="0" smtClean="0"/>
              <a:t> approach required fewer high skills –skills were not part of competitive strategy 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r>
              <a:rPr lang="en-GB" altLang="en-US" sz="2600" dirty="0" err="1">
                <a:solidFill>
                  <a:srgbClr val="3A2BF9"/>
                </a:solidFill>
              </a:rPr>
              <a:t>S</a:t>
            </a:r>
            <a:r>
              <a:rPr lang="en-GB" altLang="en-US" sz="2600" dirty="0" err="1" smtClean="0">
                <a:solidFill>
                  <a:srgbClr val="3A2BF9"/>
                </a:solidFill>
              </a:rPr>
              <a:t>ectoral</a:t>
            </a:r>
            <a:r>
              <a:rPr lang="en-GB" altLang="en-US" sz="2600" dirty="0" smtClean="0">
                <a:solidFill>
                  <a:srgbClr val="3A2BF9"/>
                </a:solidFill>
              </a:rPr>
              <a:t> </a:t>
            </a:r>
            <a:r>
              <a:rPr lang="en-GB" altLang="en-US" sz="2600" dirty="0" smtClean="0">
                <a:solidFill>
                  <a:srgbClr val="3A2BF9"/>
                </a:solidFill>
              </a:rPr>
              <a:t>approach </a:t>
            </a:r>
            <a:r>
              <a:rPr lang="en-GB" altLang="en-US" sz="2600" dirty="0" smtClean="0"/>
              <a:t>is highlighted as </a:t>
            </a:r>
            <a:r>
              <a:rPr lang="en-GB" altLang="en-US" sz="2600" dirty="0">
                <a:solidFill>
                  <a:srgbClr val="3A2BF9"/>
                </a:solidFill>
              </a:rPr>
              <a:t>one of 10 key building blocks </a:t>
            </a:r>
            <a:r>
              <a:rPr lang="en-GB" altLang="en-US" sz="2600" dirty="0"/>
              <a:t>of </a:t>
            </a:r>
            <a:r>
              <a:rPr lang="en-GB" altLang="en-US" sz="2600" dirty="0" smtClean="0"/>
              <a:t>t</a:t>
            </a:r>
            <a:r>
              <a:rPr lang="en-GB" altLang="en-US" sz="2600" dirty="0" smtClean="0"/>
              <a:t>he </a:t>
            </a:r>
            <a:r>
              <a:rPr lang="en-GB" altLang="en-US" sz="2600" dirty="0"/>
              <a:t>G20 Training </a:t>
            </a:r>
            <a:r>
              <a:rPr lang="en-GB" altLang="en-US" sz="2600" dirty="0" smtClean="0"/>
              <a:t>Strategy (2011)</a:t>
            </a:r>
            <a:endParaRPr lang="en-US" altLang="en-US" sz="2600" dirty="0" smtClean="0"/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endParaRPr lang="en-US" altLang="en-US" sz="28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28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US" altLang="en-US" sz="3600" b="1" dirty="0" smtClean="0">
                <a:solidFill>
                  <a:srgbClr val="003399"/>
                </a:solidFill>
              </a:rPr>
              <a:t>What is a </a:t>
            </a:r>
            <a:r>
              <a:rPr lang="en-US" altLang="en-US" sz="3600" b="1" dirty="0" err="1" smtClean="0">
                <a:solidFill>
                  <a:srgbClr val="003399"/>
                </a:solidFill>
              </a:rPr>
              <a:t>sectoral</a:t>
            </a:r>
            <a:r>
              <a:rPr lang="en-US" altLang="en-US" sz="3600" b="1" dirty="0" smtClean="0">
                <a:solidFill>
                  <a:srgbClr val="003399"/>
                </a:solidFill>
              </a:rPr>
              <a:t> approach to skills development?</a:t>
            </a:r>
            <a:endParaRPr lang="th-TH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21" y="1556792"/>
            <a:ext cx="8229600" cy="54292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r>
              <a:rPr lang="en-US" altLang="en-US" sz="2800" dirty="0">
                <a:solidFill>
                  <a:srgbClr val="003399"/>
                </a:solidFill>
              </a:rPr>
              <a:t>P</a:t>
            </a:r>
            <a:r>
              <a:rPr lang="en-US" altLang="en-US" sz="2800" dirty="0" smtClean="0">
                <a:solidFill>
                  <a:srgbClr val="003399"/>
                </a:solidFill>
              </a:rPr>
              <a:t>romotes skills development from the point of view of a specific industrial and occupational sector</a:t>
            </a: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Articulating skills and training needs</a:t>
            </a: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Providing inputs to relevant competency standards, or training curriculum</a:t>
            </a: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400" dirty="0" smtClean="0"/>
              <a:t>Organizing, delivering and participating in training programs, according to their priorities; assessing training outcomes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r>
              <a:rPr lang="en-US" altLang="en-US" sz="2800" dirty="0">
                <a:solidFill>
                  <a:srgbClr val="003399"/>
                </a:solidFill>
              </a:rPr>
              <a:t>R</a:t>
            </a:r>
            <a:r>
              <a:rPr lang="en-US" altLang="en-US" sz="2800" dirty="0" smtClean="0">
                <a:solidFill>
                  <a:srgbClr val="003399"/>
                </a:solidFill>
              </a:rPr>
              <a:t>esponds to sector specific challenges with sector specific skills solutions; drawing on sector knowledge and resources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r>
              <a:rPr lang="en-US" altLang="en-US" sz="2800" dirty="0" smtClean="0">
                <a:solidFill>
                  <a:srgbClr val="003399"/>
                </a:solidFill>
              </a:rPr>
              <a:t>Positions skills </a:t>
            </a:r>
            <a:r>
              <a:rPr lang="en-US" altLang="en-US" sz="2800" dirty="0">
                <a:solidFill>
                  <a:srgbClr val="003399"/>
                </a:solidFill>
              </a:rPr>
              <a:t>as a key </a:t>
            </a:r>
            <a:r>
              <a:rPr lang="en-US" altLang="en-US" sz="2800" dirty="0" smtClean="0">
                <a:solidFill>
                  <a:srgbClr val="003399"/>
                </a:solidFill>
              </a:rPr>
              <a:t>strategy </a:t>
            </a:r>
            <a:r>
              <a:rPr lang="en-US" altLang="en-US" sz="2800" dirty="0">
                <a:solidFill>
                  <a:srgbClr val="003399"/>
                </a:solidFill>
              </a:rPr>
              <a:t>for </a:t>
            </a:r>
            <a:r>
              <a:rPr lang="en-US" altLang="en-US" sz="2800" dirty="0" smtClean="0">
                <a:solidFill>
                  <a:srgbClr val="003399"/>
                </a:solidFill>
              </a:rPr>
              <a:t>moving up and taking </a:t>
            </a:r>
            <a:r>
              <a:rPr lang="en-US" altLang="en-US" sz="2800" dirty="0" smtClean="0">
                <a:solidFill>
                  <a:srgbClr val="003399"/>
                </a:solidFill>
              </a:rPr>
              <a:t>the sector </a:t>
            </a:r>
            <a:r>
              <a:rPr lang="en-US" altLang="en-US" sz="2800" dirty="0" smtClean="0">
                <a:solidFill>
                  <a:srgbClr val="003399"/>
                </a:solidFill>
              </a:rPr>
              <a:t>to a next level</a:t>
            </a:r>
            <a:endParaRPr lang="en-US" altLang="en-US" sz="2800" dirty="0">
              <a:solidFill>
                <a:srgbClr val="003399"/>
              </a:solidFill>
            </a:endParaRPr>
          </a:p>
          <a:p>
            <a:pPr marL="0" indent="0">
              <a:spcBef>
                <a:spcPct val="50000"/>
              </a:spcBef>
              <a:buClr>
                <a:srgbClr val="333399"/>
              </a:buClr>
              <a:buNone/>
            </a:pPr>
            <a:endParaRPr lang="en-US" altLang="en-US" sz="2800" dirty="0" smtClean="0">
              <a:solidFill>
                <a:srgbClr val="003399"/>
              </a:solidFill>
            </a:endParaRPr>
          </a:p>
          <a:p>
            <a:pPr marL="457200" lvl="1" indent="0">
              <a:spcBef>
                <a:spcPct val="50000"/>
              </a:spcBef>
              <a:buClr>
                <a:srgbClr val="333399"/>
              </a:buClr>
              <a:buNone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>
              <a:solidFill>
                <a:srgbClr val="003399"/>
              </a:solidFill>
            </a:endParaRPr>
          </a:p>
          <a:p>
            <a:pPr lvl="2">
              <a:buNone/>
            </a:pPr>
            <a:endParaRPr lang="th-TH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12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US" altLang="en-US" sz="3600" b="1" dirty="0" smtClean="0">
                <a:solidFill>
                  <a:srgbClr val="003399"/>
                </a:solidFill>
              </a:rPr>
              <a:t>Why is a </a:t>
            </a:r>
            <a:r>
              <a:rPr lang="en-US" altLang="en-US" sz="3600" b="1" dirty="0" err="1" smtClean="0">
                <a:solidFill>
                  <a:srgbClr val="003399"/>
                </a:solidFill>
              </a:rPr>
              <a:t>sectoral</a:t>
            </a:r>
            <a:r>
              <a:rPr lang="en-US" altLang="en-US" sz="3600" b="1" dirty="0" smtClean="0">
                <a:solidFill>
                  <a:srgbClr val="003399"/>
                </a:solidFill>
              </a:rPr>
              <a:t> approach to skills development being promoted?</a:t>
            </a:r>
            <a:endParaRPr lang="th-TH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325" y="1772816"/>
            <a:ext cx="8424936" cy="4772272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600" dirty="0" smtClean="0"/>
              <a:t>Limitation of centralized approaches to skills development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600" dirty="0" smtClean="0"/>
              <a:t>Increase in skills mismatch – unable to fill vacancies while workers struggle to find jobs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600" dirty="0" smtClean="0"/>
              <a:t>Practical means for linking training and work –increasing impact of skills on employment and productivity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600" dirty="0" smtClean="0"/>
              <a:t>A means of greater industry engagement in skills development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r>
              <a:rPr lang="en-US" altLang="en-US" sz="2600" dirty="0" smtClean="0"/>
              <a:t>Relevant approach as the sector attempts to move up the value chain and compete on quality market</a:t>
            </a:r>
            <a:endParaRPr lang="en-US" altLang="en-US" sz="2600" b="1" dirty="0" smtClean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>
              <a:solidFill>
                <a:srgbClr val="003399"/>
              </a:solidFill>
            </a:endParaRPr>
          </a:p>
          <a:p>
            <a:pPr lvl="2">
              <a:buNone/>
            </a:pPr>
            <a:endParaRPr lang="th-TH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83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580499" y="1412776"/>
            <a:ext cx="7591902" cy="50405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US" altLang="en-US" sz="3600" b="1" dirty="0" smtClean="0">
                <a:solidFill>
                  <a:srgbClr val="003399"/>
                </a:solidFill>
              </a:rPr>
              <a:t>Skills as a key strategy for </a:t>
            </a:r>
            <a:br>
              <a:rPr lang="en-US" altLang="en-US" sz="3600" b="1" dirty="0" smtClean="0">
                <a:solidFill>
                  <a:srgbClr val="003399"/>
                </a:solidFill>
              </a:rPr>
            </a:br>
            <a:r>
              <a:rPr lang="en-US" altLang="en-US" sz="3600" b="1" dirty="0" smtClean="0">
                <a:solidFill>
                  <a:srgbClr val="003399"/>
                </a:solidFill>
              </a:rPr>
              <a:t>sector development</a:t>
            </a:r>
            <a:endParaRPr lang="th-TH" sz="3600" b="1" dirty="0">
              <a:solidFill>
                <a:srgbClr val="003399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29251" y="1995958"/>
            <a:ext cx="5197715" cy="3888432"/>
          </a:xfrm>
          <a:prstGeom prst="ellipse">
            <a:avLst/>
          </a:prstGeom>
          <a:solidFill>
            <a:srgbClr val="A4D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1422875" y="3202109"/>
            <a:ext cx="2595955" cy="18722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671167" y="2924944"/>
            <a:ext cx="144016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Skills Acquisition</a:t>
            </a:r>
            <a:endParaRPr lang="en-GB" sz="2000" dirty="0"/>
          </a:p>
        </p:txBody>
      </p:sp>
      <p:sp>
        <p:nvSpPr>
          <p:cNvPr id="9" name="Rectangle 8"/>
          <p:cNvSpPr/>
          <p:nvPr/>
        </p:nvSpPr>
        <p:spPr>
          <a:xfrm>
            <a:off x="1671167" y="3789040"/>
            <a:ext cx="144016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Skills Utilization</a:t>
            </a:r>
            <a:endParaRPr lang="en-GB" sz="2000" dirty="0"/>
          </a:p>
        </p:txBody>
      </p:sp>
      <p:sp>
        <p:nvSpPr>
          <p:cNvPr id="11" name="Rectangle 10"/>
          <p:cNvSpPr/>
          <p:nvPr/>
        </p:nvSpPr>
        <p:spPr>
          <a:xfrm>
            <a:off x="1280694" y="4614884"/>
            <a:ext cx="2444604" cy="353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The productive System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20117" y="3163044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Professional Bodies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74416" y="2129382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Employers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04515" y="2550496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Skills Supply Bodies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20117" y="4392421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Policy Makers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96718" y="3710525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Worker Reps/Unions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15616" y="2359881"/>
            <a:ext cx="2526849" cy="525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3A2BF9"/>
                </a:solidFill>
              </a:rPr>
              <a:t>Business Strategy</a:t>
            </a:r>
            <a:endParaRPr lang="en-GB" sz="1600" b="1" dirty="0">
              <a:solidFill>
                <a:srgbClr val="3A2BF9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53822" y="5113382"/>
            <a:ext cx="2444604" cy="508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The </a:t>
            </a:r>
            <a:r>
              <a:rPr lang="en-US" sz="1600" b="1" dirty="0" err="1" smtClean="0">
                <a:solidFill>
                  <a:schemeClr val="tx1"/>
                </a:solidFill>
              </a:rPr>
              <a:t>Sectoral</a:t>
            </a:r>
            <a:r>
              <a:rPr lang="en-US" sz="1600" b="1" dirty="0" smtClean="0">
                <a:solidFill>
                  <a:schemeClr val="tx1"/>
                </a:solidFill>
              </a:rPr>
              <a:t> Stakeholder Platform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93773" y="2327899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Skills Supply</a:t>
            </a:r>
            <a:endParaRPr lang="en-GB" sz="1600" b="1" dirty="0">
              <a:solidFill>
                <a:srgbClr val="00B05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58504" y="3383198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Institutional Support</a:t>
            </a:r>
            <a:endParaRPr lang="en-GB" sz="1600" b="1" dirty="0">
              <a:solidFill>
                <a:srgbClr val="00B05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46997" y="1572559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Regulations</a:t>
            </a:r>
            <a:endParaRPr lang="en-GB" sz="1600" b="1" dirty="0">
              <a:solidFill>
                <a:srgbClr val="00B05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610370" y="4536436"/>
            <a:ext cx="2444604" cy="45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Incentives</a:t>
            </a:r>
            <a:endParaRPr lang="en-GB" sz="1600" b="1" dirty="0">
              <a:solidFill>
                <a:srgbClr val="00B050"/>
              </a:solidFill>
            </a:endParaRP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 smtClean="0">
              <a:solidFill>
                <a:srgbClr val="00B050"/>
              </a:solidFill>
            </a:endParaRPr>
          </a:p>
          <a:p>
            <a:pPr algn="ctr"/>
            <a:endParaRPr lang="en-US" sz="1600" b="1" dirty="0">
              <a:solidFill>
                <a:srgbClr val="00B050"/>
              </a:solidFill>
            </a:endParaRPr>
          </a:p>
          <a:p>
            <a:pPr algn="ctr"/>
            <a:endParaRPr lang="en-US" sz="1600" b="1" dirty="0" smtClean="0">
              <a:solidFill>
                <a:srgbClr val="00B050"/>
              </a:solidFill>
            </a:endParaRPr>
          </a:p>
          <a:p>
            <a:pPr algn="ctr"/>
            <a:endParaRPr lang="en-US" sz="1600" b="1" dirty="0">
              <a:solidFill>
                <a:srgbClr val="00B050"/>
              </a:solidFill>
            </a:endParaRPr>
          </a:p>
          <a:p>
            <a:pPr algn="ctr"/>
            <a:endParaRPr lang="en-US" sz="1600" b="1" dirty="0" smtClean="0">
              <a:solidFill>
                <a:srgbClr val="00B050"/>
              </a:solidFill>
            </a:endParaRPr>
          </a:p>
          <a:p>
            <a:pPr algn="ctr"/>
            <a:endParaRPr lang="en-US" sz="1600" b="1" dirty="0">
              <a:solidFill>
                <a:srgbClr val="00B050"/>
              </a:solidFill>
            </a:endParaRPr>
          </a:p>
          <a:p>
            <a:pPr algn="ctr"/>
            <a:endParaRPr lang="en-US" sz="1600" b="1" dirty="0" smtClean="0">
              <a:solidFill>
                <a:srgbClr val="00B050"/>
              </a:solidFill>
            </a:endParaRPr>
          </a:p>
          <a:p>
            <a:pPr algn="ctr"/>
            <a:endParaRPr lang="en-US" sz="1600" b="1" dirty="0">
              <a:solidFill>
                <a:srgbClr val="00B050"/>
              </a:solidFill>
            </a:endParaRPr>
          </a:p>
          <a:p>
            <a:pPr algn="ctr"/>
            <a:endParaRPr lang="en-US" sz="1600" b="1" dirty="0" smtClean="0">
              <a:solidFill>
                <a:srgbClr val="00B050"/>
              </a:solidFill>
            </a:endParaRPr>
          </a:p>
          <a:p>
            <a:pPr algn="ctr"/>
            <a:endParaRPr lang="en-US" sz="1600" b="1" dirty="0">
              <a:solidFill>
                <a:srgbClr val="00B050"/>
              </a:solidFill>
            </a:endParaRPr>
          </a:p>
          <a:p>
            <a:pPr algn="ctr"/>
            <a:endParaRPr lang="en-US" sz="1600" b="1" dirty="0" smtClean="0">
              <a:solidFill>
                <a:srgbClr val="00B050"/>
              </a:solidFill>
            </a:endParaRPr>
          </a:p>
          <a:p>
            <a:pPr algn="ctr"/>
            <a:endParaRPr lang="en-US" sz="1600" b="1" dirty="0">
              <a:solidFill>
                <a:srgbClr val="00B050"/>
              </a:solidFill>
            </a:endParaRPr>
          </a:p>
          <a:p>
            <a:pPr algn="ctr"/>
            <a:endParaRPr lang="en-US" sz="1600" b="1" dirty="0" smtClean="0">
              <a:solidFill>
                <a:srgbClr val="00B050"/>
              </a:solidFill>
            </a:endParaRPr>
          </a:p>
          <a:p>
            <a:pPr algn="ctr"/>
            <a:endParaRPr lang="en-US" sz="1600" b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rgbClr val="3A2BF9"/>
                </a:solidFill>
              </a:rPr>
              <a:t>                          Public Policy</a:t>
            </a:r>
            <a:endParaRPr lang="en-GB" sz="2000" b="1" dirty="0">
              <a:solidFill>
                <a:srgbClr val="3A2BF9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53822" y="6453388"/>
            <a:ext cx="6166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Source: Sung and Ashton, 2014, p173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95555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GB" altLang="en-US" sz="3600" b="1" dirty="0">
                <a:solidFill>
                  <a:srgbClr val="003399"/>
                </a:solidFill>
              </a:rPr>
              <a:t>What </a:t>
            </a:r>
            <a:r>
              <a:rPr lang="en-GB" altLang="en-US" sz="3600" b="1" dirty="0" smtClean="0">
                <a:solidFill>
                  <a:srgbClr val="003399"/>
                </a:solidFill>
              </a:rPr>
              <a:t>does a </a:t>
            </a:r>
            <a:r>
              <a:rPr lang="en-GB" altLang="en-US" sz="3600" b="1" dirty="0" err="1" smtClean="0">
                <a:solidFill>
                  <a:srgbClr val="003399"/>
                </a:solidFill>
              </a:rPr>
              <a:t>sectoral</a:t>
            </a:r>
            <a:r>
              <a:rPr lang="en-GB" altLang="en-US" sz="3600" b="1" dirty="0" smtClean="0">
                <a:solidFill>
                  <a:srgbClr val="003399"/>
                </a:solidFill>
              </a:rPr>
              <a:t> approach deliver</a:t>
            </a:r>
            <a:r>
              <a:rPr lang="en-US" altLang="en-US" sz="3600" b="1" dirty="0" smtClean="0">
                <a:solidFill>
                  <a:srgbClr val="003399"/>
                </a:solidFill>
              </a:rPr>
              <a:t>?</a:t>
            </a:r>
            <a:endParaRPr lang="th-TH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32" y="1412776"/>
            <a:ext cx="8229600" cy="544522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GB" sz="2800" dirty="0">
                <a:solidFill>
                  <a:srgbClr val="003399"/>
                </a:solidFill>
              </a:rPr>
              <a:t>International experience shows that </a:t>
            </a:r>
            <a:r>
              <a:rPr lang="en-GB" sz="2800" dirty="0" err="1">
                <a:solidFill>
                  <a:srgbClr val="003399"/>
                </a:solidFill>
              </a:rPr>
              <a:t>sectoral</a:t>
            </a:r>
            <a:r>
              <a:rPr lang="en-GB" sz="2800" dirty="0">
                <a:solidFill>
                  <a:srgbClr val="003399"/>
                </a:solidFill>
              </a:rPr>
              <a:t> approaches can provide: </a:t>
            </a:r>
          </a:p>
          <a:p>
            <a:pPr lvl="1">
              <a:defRPr/>
            </a:pPr>
            <a:r>
              <a:rPr lang="en-GB" sz="2400" dirty="0" smtClean="0"/>
              <a:t>Analysis of business environment affecting </a:t>
            </a:r>
            <a:r>
              <a:rPr lang="en-GB" sz="2400" dirty="0"/>
              <a:t>quantitative or qualitative skills </a:t>
            </a:r>
            <a:r>
              <a:rPr lang="en-GB" sz="2400" dirty="0" smtClean="0"/>
              <a:t>needs </a:t>
            </a:r>
            <a:endParaRPr lang="en-GB" sz="2400" dirty="0"/>
          </a:p>
          <a:p>
            <a:pPr lvl="1">
              <a:defRPr/>
            </a:pPr>
            <a:r>
              <a:rPr lang="en-GB" sz="2400" dirty="0" smtClean="0"/>
              <a:t>Forecasting </a:t>
            </a:r>
            <a:r>
              <a:rPr lang="en-GB" sz="2400" dirty="0"/>
              <a:t>skills </a:t>
            </a:r>
            <a:r>
              <a:rPr lang="en-GB" sz="2400" dirty="0" smtClean="0"/>
              <a:t>needs </a:t>
            </a:r>
            <a:endParaRPr lang="en-GB" sz="2400" dirty="0"/>
          </a:p>
          <a:p>
            <a:pPr lvl="1">
              <a:defRPr/>
            </a:pPr>
            <a:r>
              <a:rPr lang="en-GB" sz="2400" dirty="0" smtClean="0"/>
              <a:t>Matching </a:t>
            </a:r>
            <a:r>
              <a:rPr lang="en-GB" sz="2400" dirty="0"/>
              <a:t>training provision to </a:t>
            </a:r>
            <a:r>
              <a:rPr lang="en-GB" sz="2400" dirty="0" smtClean="0"/>
              <a:t>meet specific skills needs</a:t>
            </a:r>
          </a:p>
          <a:p>
            <a:pPr lvl="1">
              <a:defRPr/>
            </a:pPr>
            <a:r>
              <a:rPr lang="en-GB" sz="2400" dirty="0"/>
              <a:t>F</a:t>
            </a:r>
            <a:r>
              <a:rPr lang="en-GB" sz="2400" dirty="0" smtClean="0"/>
              <a:t>acilitating skills utilization and </a:t>
            </a:r>
            <a:r>
              <a:rPr lang="en-GB" sz="2400" b="1" i="1" dirty="0" smtClean="0"/>
              <a:t>enabling productive transformation (i.e. moving up value-chains)</a:t>
            </a:r>
            <a:r>
              <a:rPr lang="en-GB" sz="2400" dirty="0" smtClean="0"/>
              <a:t>; </a:t>
            </a:r>
            <a:endParaRPr lang="en-GB" sz="2400" dirty="0"/>
          </a:p>
          <a:p>
            <a:pPr lvl="1">
              <a:defRPr/>
            </a:pPr>
            <a:r>
              <a:rPr lang="en-GB" sz="2400" dirty="0" smtClean="0"/>
              <a:t>Preparation </a:t>
            </a:r>
            <a:r>
              <a:rPr lang="en-GB" sz="2400" dirty="0"/>
              <a:t>of occupational or qualification </a:t>
            </a:r>
            <a:r>
              <a:rPr lang="en-GB" sz="2400" dirty="0" smtClean="0"/>
              <a:t>standards </a:t>
            </a:r>
            <a:endParaRPr lang="en-GB" sz="2400" dirty="0"/>
          </a:p>
          <a:p>
            <a:pPr lvl="1">
              <a:defRPr/>
            </a:pPr>
            <a:r>
              <a:rPr lang="en-GB" sz="2400" dirty="0" smtClean="0"/>
              <a:t>Policy </a:t>
            </a:r>
            <a:r>
              <a:rPr lang="en-GB" sz="2400" dirty="0"/>
              <a:t>advice on lifelong learning or </a:t>
            </a:r>
            <a:r>
              <a:rPr lang="en-GB" sz="2400" dirty="0" smtClean="0"/>
              <a:t>VET </a:t>
            </a:r>
            <a:endParaRPr lang="en-GB" sz="2400" dirty="0"/>
          </a:p>
          <a:p>
            <a:pPr lvl="1">
              <a:defRPr/>
            </a:pPr>
            <a:r>
              <a:rPr lang="en-GB" sz="2400" dirty="0" smtClean="0"/>
              <a:t>Fostering </a:t>
            </a:r>
            <a:r>
              <a:rPr lang="en-GB" sz="2400" dirty="0"/>
              <a:t>cooperation between educational providers and </a:t>
            </a:r>
            <a:r>
              <a:rPr lang="en-GB" sz="2400" dirty="0" smtClean="0"/>
              <a:t>employers </a:t>
            </a:r>
            <a:endParaRPr lang="en-GB" sz="2400" dirty="0"/>
          </a:p>
          <a:p>
            <a:pPr lvl="1">
              <a:defRPr/>
            </a:pPr>
            <a:r>
              <a:rPr lang="en-GB" sz="2400" dirty="0" smtClean="0"/>
              <a:t>Provision </a:t>
            </a:r>
            <a:r>
              <a:rPr lang="en-GB" sz="2400" dirty="0"/>
              <a:t>of training for the work </a:t>
            </a:r>
            <a:r>
              <a:rPr lang="en-GB" sz="2400" dirty="0" smtClean="0"/>
              <a:t>force</a:t>
            </a:r>
            <a:endParaRPr lang="en-GB" sz="2400" dirty="0"/>
          </a:p>
          <a:p>
            <a:pPr lvl="1">
              <a:defRPr/>
            </a:pPr>
            <a:r>
              <a:rPr lang="en-GB" sz="2400" dirty="0"/>
              <a:t>F</a:t>
            </a:r>
            <a:r>
              <a:rPr lang="en-GB" sz="2400" dirty="0" smtClean="0"/>
              <a:t>unding </a:t>
            </a:r>
            <a:r>
              <a:rPr lang="en-GB" sz="2400" dirty="0"/>
              <a:t>of training.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800" b="1" dirty="0" smtClean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>
              <a:solidFill>
                <a:srgbClr val="003399"/>
              </a:solidFill>
            </a:endParaRPr>
          </a:p>
          <a:p>
            <a:pPr lvl="2">
              <a:buNone/>
            </a:pPr>
            <a:endParaRPr lang="th-TH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29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3399"/>
                </a:solidFill>
              </a:rPr>
              <a:t>Variations in </a:t>
            </a:r>
            <a:r>
              <a:rPr lang="en-US" sz="3600" b="1" dirty="0" err="1" smtClean="0">
                <a:solidFill>
                  <a:srgbClr val="003399"/>
                </a:solidFill>
              </a:rPr>
              <a:t>sectoral</a:t>
            </a:r>
            <a:r>
              <a:rPr lang="en-US" sz="3600" b="1" dirty="0" smtClean="0">
                <a:solidFill>
                  <a:srgbClr val="003399"/>
                </a:solidFill>
              </a:rPr>
              <a:t> approaches</a:t>
            </a:r>
            <a:endParaRPr lang="th-TH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795" y="1484784"/>
            <a:ext cx="8229600" cy="5373216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400" dirty="0" err="1" smtClean="0"/>
              <a:t>Sectoral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approaches to skills development </a:t>
            </a:r>
            <a:r>
              <a:rPr lang="en-US" altLang="en-US" sz="2400" dirty="0" smtClean="0"/>
              <a:t>can take different forms and the roles and structures </a:t>
            </a:r>
            <a:r>
              <a:rPr lang="en-US" altLang="en-US" sz="2400" dirty="0"/>
              <a:t>vary </a:t>
            </a:r>
            <a:r>
              <a:rPr lang="en-US" altLang="en-US" sz="2400" dirty="0" smtClean="0"/>
              <a:t>considerably</a:t>
            </a:r>
            <a:endParaRPr lang="en-US" altLang="en-US" sz="2400" dirty="0"/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3399"/>
                </a:solidFill>
              </a:rPr>
              <a:t>Roles and functions </a:t>
            </a:r>
          </a:p>
          <a:p>
            <a:pPr lvl="2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rgbClr val="003399"/>
                </a:solidFill>
              </a:rPr>
              <a:t>Broad or narrow coverage </a:t>
            </a:r>
          </a:p>
          <a:p>
            <a:pPr lvl="2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rgbClr val="003399"/>
                </a:solidFill>
              </a:rPr>
              <a:t>Ranging from advisory, skills needs assessment, standards development and training delivery to certification, job placement, and coordination</a:t>
            </a:r>
          </a:p>
          <a:p>
            <a:pPr lvl="2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rgbClr val="003399"/>
                </a:solidFill>
              </a:rPr>
              <a:t>Proactive bodies promoting strategic sector development plans</a:t>
            </a:r>
            <a:endParaRPr lang="en-US" altLang="en-US" sz="2200" dirty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3399"/>
                </a:solidFill>
              </a:rPr>
              <a:t>Institutional arrangements</a:t>
            </a:r>
          </a:p>
          <a:p>
            <a:pPr lvl="2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rgbClr val="003399"/>
                </a:solidFill>
              </a:rPr>
              <a:t>Many countries opt to establish a formal structure such as sector skill councils (industry skills councils), although there are only a few in the region</a:t>
            </a: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3399"/>
                </a:solidFill>
              </a:rPr>
              <a:t>Members</a:t>
            </a:r>
            <a:endParaRPr lang="en-US" altLang="en-US" sz="2400" dirty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solidFill>
                  <a:srgbClr val="003399"/>
                </a:solidFill>
              </a:rPr>
              <a:t>Funding</a:t>
            </a: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endParaRPr lang="en-US" altLang="en-US" sz="28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ü"/>
            </a:pPr>
            <a:endParaRPr lang="en-US" altLang="en-US" sz="2800" b="1" dirty="0" smtClean="0">
              <a:solidFill>
                <a:srgbClr val="003399"/>
              </a:solidFill>
            </a:endParaRPr>
          </a:p>
          <a:p>
            <a:pPr marL="0" indent="0">
              <a:spcBef>
                <a:spcPct val="50000"/>
              </a:spcBef>
              <a:buClr>
                <a:srgbClr val="333399"/>
              </a:buClr>
              <a:buNone/>
            </a:pPr>
            <a:endParaRPr lang="en-US" altLang="en-US" sz="2800" b="1" dirty="0" smtClean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>
              <a:solidFill>
                <a:srgbClr val="003399"/>
              </a:solidFill>
            </a:endParaRPr>
          </a:p>
          <a:p>
            <a:pPr lvl="2">
              <a:buNone/>
            </a:pPr>
            <a:endParaRPr lang="th-TH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12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GB" altLang="en-US" sz="3200" b="1" dirty="0">
                <a:solidFill>
                  <a:srgbClr val="003399"/>
                </a:solidFill>
              </a:rPr>
              <a:t>How are </a:t>
            </a:r>
            <a:r>
              <a:rPr lang="en-GB" altLang="en-US" sz="3200" b="1" dirty="0" err="1">
                <a:solidFill>
                  <a:srgbClr val="003399"/>
                </a:solidFill>
              </a:rPr>
              <a:t>sectoral</a:t>
            </a:r>
            <a:r>
              <a:rPr lang="en-GB" altLang="en-US" sz="3200" b="1" dirty="0">
                <a:solidFill>
                  <a:srgbClr val="003399"/>
                </a:solidFill>
              </a:rPr>
              <a:t> approaches </a:t>
            </a:r>
            <a:r>
              <a:rPr lang="en-GB" altLang="en-US" sz="3200" b="1" dirty="0" smtClean="0">
                <a:solidFill>
                  <a:srgbClr val="003399"/>
                </a:solidFill>
              </a:rPr>
              <a:t>evolving</a:t>
            </a:r>
            <a:r>
              <a:rPr lang="en-US" altLang="en-US" sz="3200" b="1" dirty="0" smtClean="0">
                <a:solidFill>
                  <a:srgbClr val="003399"/>
                </a:solidFill>
              </a:rPr>
              <a:t>?</a:t>
            </a:r>
            <a:endParaRPr lang="th-TH" sz="32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5229200"/>
          </a:xfrm>
        </p:spPr>
        <p:txBody>
          <a:bodyPr>
            <a:normAutofit/>
          </a:bodyPr>
          <a:lstStyle/>
          <a:p>
            <a:pPr algn="just">
              <a:spcBef>
                <a:spcPct val="0"/>
              </a:spcBef>
              <a:buFontTx/>
              <a:buChar char="•"/>
            </a:pPr>
            <a:r>
              <a:rPr lang="en-US" altLang="en-US" sz="2400" dirty="0" smtClean="0"/>
              <a:t>Increase in formalized, independent, </a:t>
            </a:r>
            <a:r>
              <a:rPr lang="en-US" altLang="en-US" sz="2400" dirty="0"/>
              <a:t>sector-specific bodies </a:t>
            </a:r>
            <a:r>
              <a:rPr lang="en-US" altLang="en-US" sz="2400" dirty="0" smtClean="0"/>
              <a:t>(e.g. industry </a:t>
            </a:r>
            <a:r>
              <a:rPr lang="en-US" altLang="en-US" sz="2400" dirty="0"/>
              <a:t>skills councils, sector skills councils, industry training </a:t>
            </a:r>
            <a:r>
              <a:rPr lang="en-US" altLang="en-US" sz="2400" dirty="0" smtClean="0"/>
              <a:t>bodies)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altLang="en-US" sz="2400" dirty="0" smtClean="0"/>
          </a:p>
          <a:p>
            <a:pPr algn="just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en-US" sz="2400" dirty="0" smtClean="0"/>
              <a:t>Permanent </a:t>
            </a:r>
            <a:r>
              <a:rPr lang="en-GB" altLang="en-US" sz="2400" dirty="0"/>
              <a:t>and independent bodies have </a:t>
            </a:r>
            <a:r>
              <a:rPr lang="en-GB" altLang="en-US" sz="2400" dirty="0" smtClean="0"/>
              <a:t>a well-established </a:t>
            </a:r>
            <a:r>
              <a:rPr lang="en-GB" altLang="en-US" sz="2400" dirty="0"/>
              <a:t>role in </a:t>
            </a:r>
            <a:r>
              <a:rPr lang="en-GB" altLang="en-US" sz="2400" dirty="0" smtClean="0"/>
              <a:t>some countries (UK</a:t>
            </a:r>
            <a:r>
              <a:rPr lang="en-GB" altLang="en-US" sz="2400" dirty="0"/>
              <a:t>, Australia</a:t>
            </a:r>
            <a:r>
              <a:rPr lang="en-GB" altLang="en-US" sz="2400" dirty="0" smtClean="0"/>
              <a:t>, </a:t>
            </a:r>
            <a:r>
              <a:rPr lang="en-GB" altLang="en-US" sz="2400" dirty="0"/>
              <a:t>Canada, New Zealand, </a:t>
            </a:r>
            <a:r>
              <a:rPr lang="en-GB" altLang="en-US" sz="2400" dirty="0" smtClean="0"/>
              <a:t>Netherlands, Brazil and South Africa)</a:t>
            </a:r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None/>
            </a:pPr>
            <a:endParaRPr lang="en-GB" altLang="en-US" sz="2400" dirty="0" smtClean="0"/>
          </a:p>
          <a:p>
            <a:pPr algn="just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en-US" sz="2400" dirty="0"/>
              <a:t>22 of 28 EU countries have </a:t>
            </a:r>
            <a:r>
              <a:rPr lang="en-GB" altLang="en-US" sz="2400" dirty="0" smtClean="0"/>
              <a:t>adopted a </a:t>
            </a:r>
            <a:r>
              <a:rPr lang="en-GB" altLang="en-US" sz="2400" dirty="0" err="1" smtClean="0"/>
              <a:t>sectoral</a:t>
            </a:r>
            <a:r>
              <a:rPr lang="en-GB" altLang="en-US" sz="2400" dirty="0" smtClean="0"/>
              <a:t> approach</a:t>
            </a:r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None/>
            </a:pPr>
            <a:endParaRPr lang="en-GB" altLang="en-US" sz="2400" dirty="0" smtClean="0"/>
          </a:p>
          <a:p>
            <a:pPr algn="just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en-US" sz="2400" dirty="0" smtClean="0"/>
              <a:t>Similar arrangements in Bangladesh</a:t>
            </a:r>
            <a:r>
              <a:rPr lang="en-GB" altLang="en-US" sz="2400" dirty="0"/>
              <a:t>, </a:t>
            </a:r>
            <a:r>
              <a:rPr lang="en-GB" altLang="en-US" sz="2400" dirty="0" smtClean="0"/>
              <a:t>Malaysia, India and Singapore</a:t>
            </a:r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None/>
            </a:pPr>
            <a:endParaRPr lang="en-GB" altLang="en-US" sz="2400" dirty="0" smtClean="0"/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None/>
            </a:pPr>
            <a:endParaRPr lang="en-GB" altLang="en-US" sz="2400" dirty="0" smtClean="0"/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None/>
            </a:pPr>
            <a:endParaRPr lang="en-GB" altLang="en-US" sz="2800" dirty="0"/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800" b="1" dirty="0" smtClean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>
              <a:solidFill>
                <a:srgbClr val="003399"/>
              </a:solidFill>
            </a:endParaRPr>
          </a:p>
          <a:p>
            <a:pPr lvl="2">
              <a:buNone/>
            </a:pPr>
            <a:endParaRPr lang="th-TH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1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US" altLang="en-US" sz="3600" b="1" dirty="0" smtClean="0">
                <a:solidFill>
                  <a:srgbClr val="003399"/>
                </a:solidFill>
              </a:rPr>
              <a:t>Challenges and Enabling </a:t>
            </a:r>
            <a:r>
              <a:rPr lang="en-US" altLang="en-US" sz="3600" b="1" dirty="0">
                <a:solidFill>
                  <a:srgbClr val="003399"/>
                </a:solidFill>
              </a:rPr>
              <a:t>f</a:t>
            </a:r>
            <a:r>
              <a:rPr lang="en-US" altLang="en-US" sz="3600" b="1" dirty="0" smtClean="0">
                <a:solidFill>
                  <a:srgbClr val="003399"/>
                </a:solidFill>
              </a:rPr>
              <a:t>actors</a:t>
            </a:r>
            <a:endParaRPr lang="th-TH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5229200"/>
          </a:xfrm>
        </p:spPr>
        <p:txBody>
          <a:bodyPr>
            <a:normAutofit lnSpcReduction="10000"/>
          </a:bodyPr>
          <a:lstStyle/>
          <a:p>
            <a:pPr algn="just">
              <a:spcBef>
                <a:spcPct val="0"/>
              </a:spcBef>
              <a:buFontTx/>
              <a:buChar char="•"/>
            </a:pPr>
            <a:r>
              <a:rPr lang="en-US" altLang="en-US" sz="2600" dirty="0" smtClean="0"/>
              <a:t>Establishing formal structures is not a goal in itself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r>
              <a:rPr lang="en-US" altLang="en-US" sz="2600" dirty="0" smtClean="0"/>
              <a:t>The experience in Bangladesh and India suggests considerable success in increasing industry engagement in skills, but face a number of challenge including sustainability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r>
              <a:rPr lang="en-US" altLang="en-US" sz="2600" dirty="0" smtClean="0"/>
              <a:t>Formalized approach seems to work when there is:</a:t>
            </a:r>
          </a:p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200" dirty="0"/>
              <a:t>I</a:t>
            </a:r>
            <a:r>
              <a:rPr lang="en-US" altLang="en-US" sz="2200" dirty="0" smtClean="0"/>
              <a:t>mmediate skills needs that require the sector’s collective response</a:t>
            </a:r>
          </a:p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200" dirty="0" smtClean="0"/>
              <a:t>Policy level support for sector-based skills actions </a:t>
            </a:r>
          </a:p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200" dirty="0"/>
              <a:t>A</a:t>
            </a:r>
            <a:r>
              <a:rPr lang="en-US" altLang="en-US" sz="2200" dirty="0" smtClean="0"/>
              <a:t>dequate funding (but with a future financial plan)</a:t>
            </a:r>
          </a:p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200" dirty="0"/>
              <a:t>T</a:t>
            </a:r>
            <a:r>
              <a:rPr lang="en-US" altLang="en-US" sz="2200" dirty="0" smtClean="0"/>
              <a:t>echnical support (especially for the start-up phase)</a:t>
            </a:r>
          </a:p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200" dirty="0" smtClean="0"/>
              <a:t>Leadership and strong sustained commitment</a:t>
            </a:r>
          </a:p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200" dirty="0" smtClean="0"/>
              <a:t>Time </a:t>
            </a:r>
          </a:p>
          <a:p>
            <a:pPr algn="just">
              <a:spcBef>
                <a:spcPct val="0"/>
              </a:spcBef>
              <a:buFontTx/>
              <a:buChar char="•"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GB" altLang="en-US" sz="2400" dirty="0" smtClean="0"/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None/>
            </a:pPr>
            <a:endParaRPr lang="en-GB" altLang="en-US" sz="2800" dirty="0"/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800" b="1" dirty="0" smtClean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>
              <a:solidFill>
                <a:srgbClr val="003399"/>
              </a:solidFill>
            </a:endParaRPr>
          </a:p>
          <a:p>
            <a:pPr lvl="2">
              <a:buNone/>
            </a:pPr>
            <a:endParaRPr lang="th-TH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9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21" y="125760"/>
            <a:ext cx="7400948" cy="1143000"/>
          </a:xfrm>
        </p:spPr>
        <p:txBody>
          <a:bodyPr>
            <a:noAutofit/>
          </a:bodyPr>
          <a:lstStyle/>
          <a:p>
            <a:r>
              <a:rPr lang="en-US" altLang="en-US" sz="3600" b="1" dirty="0" smtClean="0">
                <a:solidFill>
                  <a:srgbClr val="003399"/>
                </a:solidFill>
              </a:rPr>
              <a:t>Implications for skills and green jobs</a:t>
            </a:r>
            <a:endParaRPr lang="th-TH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063" y="1484784"/>
            <a:ext cx="8229600" cy="5184576"/>
          </a:xfrm>
        </p:spPr>
        <p:txBody>
          <a:bodyPr>
            <a:normAutofit lnSpcReduction="10000"/>
          </a:bodyPr>
          <a:lstStyle/>
          <a:p>
            <a:pPr algn="just">
              <a:spcBef>
                <a:spcPct val="0"/>
              </a:spcBef>
              <a:buFontTx/>
              <a:buChar char="•"/>
            </a:pPr>
            <a:r>
              <a:rPr lang="en-US" altLang="en-US" sz="2600" dirty="0" smtClean="0"/>
              <a:t>Sector skills approach responds to: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altLang="en-US" sz="2600" dirty="0" smtClean="0"/>
          </a:p>
          <a:p>
            <a:pPr lvl="1" algn="just">
              <a:spcBef>
                <a:spcPct val="0"/>
              </a:spcBef>
              <a:buFontTx/>
              <a:buChar char="•"/>
            </a:pPr>
            <a:r>
              <a:rPr lang="en-US" altLang="en-US" sz="2600" dirty="0"/>
              <a:t>H</a:t>
            </a:r>
            <a:r>
              <a:rPr lang="en-US" altLang="en-US" sz="2600" dirty="0" smtClean="0"/>
              <a:t>ow a sector sees the challenges, priorities and solutions of promoting environmental sustainability</a:t>
            </a:r>
          </a:p>
          <a:p>
            <a:pPr marL="457200" lvl="1" indent="0" algn="just">
              <a:spcBef>
                <a:spcPct val="0"/>
              </a:spcBef>
              <a:buNone/>
            </a:pPr>
            <a:endParaRPr lang="en-US" altLang="en-US" sz="2600" dirty="0" smtClean="0"/>
          </a:p>
          <a:p>
            <a:pPr lvl="1" algn="just">
              <a:spcBef>
                <a:spcPct val="0"/>
              </a:spcBef>
              <a:buFontTx/>
              <a:buChar char="•"/>
            </a:pPr>
            <a:r>
              <a:rPr lang="en-US" altLang="en-US" sz="2600" dirty="0" smtClean="0"/>
              <a:t>Likely impact on jobs (quantitative and qualitative)</a:t>
            </a:r>
          </a:p>
          <a:p>
            <a:pPr marL="457200" lvl="1" indent="0" algn="just">
              <a:spcBef>
                <a:spcPct val="0"/>
              </a:spcBef>
              <a:buNone/>
            </a:pPr>
            <a:endParaRPr lang="en-US" altLang="en-US" sz="26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r>
              <a:rPr lang="en-US" altLang="en-US" sz="2600" dirty="0" smtClean="0"/>
              <a:t>And collectively acting in identifying, articulating and responding to new and different skills requirements:</a:t>
            </a:r>
          </a:p>
          <a:p>
            <a:pPr lvl="2" algn="just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200" dirty="0" smtClean="0"/>
              <a:t>Skills needs assessment</a:t>
            </a:r>
          </a:p>
          <a:p>
            <a:pPr lvl="2" algn="just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200" dirty="0" smtClean="0"/>
              <a:t>Development of competency standards and training </a:t>
            </a:r>
          </a:p>
          <a:p>
            <a:pPr lvl="2" algn="just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200" dirty="0" smtClean="0"/>
              <a:t>Training of trainers</a:t>
            </a:r>
          </a:p>
          <a:p>
            <a:pPr lvl="2" algn="just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200" dirty="0" smtClean="0"/>
              <a:t>Training delivery and assessment</a:t>
            </a:r>
          </a:p>
          <a:p>
            <a:pPr lvl="2" algn="just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200" dirty="0" smtClean="0"/>
              <a:t>Coordination with training agency and institutions</a:t>
            </a:r>
          </a:p>
          <a:p>
            <a:pPr lvl="2" algn="just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altLang="en-US" sz="2200" dirty="0" smtClean="0"/>
              <a:t>Negotiation and promotion of sector green strategy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altLang="en-US" sz="26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US" altLang="en-US" sz="22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US" altLang="en-US" sz="2400" dirty="0" smtClean="0"/>
          </a:p>
          <a:p>
            <a:pPr algn="just">
              <a:spcBef>
                <a:spcPct val="0"/>
              </a:spcBef>
              <a:buFontTx/>
              <a:buChar char="•"/>
            </a:pPr>
            <a:endParaRPr lang="en-GB" altLang="en-US" sz="2400" dirty="0" smtClean="0"/>
          </a:p>
          <a:p>
            <a:pPr marL="0" indent="0" algn="just">
              <a:lnSpc>
                <a:spcPct val="90000"/>
              </a:lnSpc>
              <a:spcBef>
                <a:spcPct val="0"/>
              </a:spcBef>
              <a:buNone/>
            </a:pPr>
            <a:endParaRPr lang="en-GB" altLang="en-US" sz="2800" dirty="0"/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800" b="1" dirty="0" smtClean="0">
              <a:solidFill>
                <a:srgbClr val="003399"/>
              </a:solidFill>
            </a:endParaRPr>
          </a:p>
          <a:p>
            <a:pPr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§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 smtClean="0">
              <a:solidFill>
                <a:srgbClr val="003399"/>
              </a:solidFill>
            </a:endParaRPr>
          </a:p>
          <a:p>
            <a:pPr lvl="1">
              <a:spcBef>
                <a:spcPct val="50000"/>
              </a:spcBef>
              <a:buClr>
                <a:srgbClr val="333399"/>
              </a:buClr>
              <a:buFont typeface="Wingdings" panose="05000000000000000000" pitchFamily="2" charset="2"/>
              <a:buChar char="Ø"/>
            </a:pPr>
            <a:endParaRPr lang="en-US" altLang="en-US" sz="2400" b="1" dirty="0">
              <a:solidFill>
                <a:srgbClr val="003399"/>
              </a:solidFill>
            </a:endParaRPr>
          </a:p>
          <a:p>
            <a:pPr lvl="2">
              <a:buNone/>
            </a:pPr>
            <a:endParaRPr lang="th-TH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9512" y="1268760"/>
            <a:ext cx="767863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29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57554" y="1556792"/>
            <a:ext cx="4572032" cy="1143000"/>
          </a:xfrm>
        </p:spPr>
        <p:txBody>
          <a:bodyPr>
            <a:noAutofit/>
          </a:bodyPr>
          <a:lstStyle/>
          <a:p>
            <a:r>
              <a:rPr lang="en-US" sz="7000" dirty="0" smtClean="0">
                <a:solidFill>
                  <a:schemeClr val="bg1"/>
                </a:solidFill>
              </a:rPr>
              <a:t>Thank you</a:t>
            </a:r>
            <a:endParaRPr lang="th-TH" sz="7000" dirty="0"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57620" y="2924944"/>
            <a:ext cx="3929090" cy="571504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For further information please contact: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Akiko Sakamoto</a:t>
            </a:r>
            <a:endParaRPr lang="en-US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Senior Specialist on Skills &amp; Employability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ILO Decent Work Team  Bangkok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Tel No. +66 2 </a:t>
            </a:r>
            <a:r>
              <a:rPr lang="en-US" alt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2881725</a:t>
            </a:r>
            <a:endParaRPr lang="en-US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 mail address: </a:t>
            </a:r>
            <a:r>
              <a:rPr lang="en-US" altLang="en-US" sz="7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sakamoto@ilo.org</a:t>
            </a:r>
            <a:endParaRPr lang="en-US" altLang="en-US" sz="7200" b="1" u="sng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h-TH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763</Words>
  <Application>Microsoft Office PowerPoint</Application>
  <PresentationFormat>On-screen Show (4:3)</PresentationFormat>
  <Paragraphs>167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 Unicode MS</vt:lpstr>
      <vt:lpstr>Angsana New</vt:lpstr>
      <vt:lpstr>Arial</vt:lpstr>
      <vt:lpstr>Calibri</vt:lpstr>
      <vt:lpstr>Cordia New</vt:lpstr>
      <vt:lpstr>Courier New</vt:lpstr>
      <vt:lpstr>Wingdings</vt:lpstr>
      <vt:lpstr>Office Theme</vt:lpstr>
      <vt:lpstr>Sectoral Approach  to Skills Development</vt:lpstr>
      <vt:lpstr> Why now sectoral approach? </vt:lpstr>
      <vt:lpstr>What is a sectoral approach to skills development?</vt:lpstr>
      <vt:lpstr>Why is a sectoral approach to skills development being promoted?</vt:lpstr>
      <vt:lpstr>Skills as a key strategy for  sector development</vt:lpstr>
      <vt:lpstr>What does a sectoral approach deliver?</vt:lpstr>
      <vt:lpstr>Variations in sectoral approaches</vt:lpstr>
      <vt:lpstr>How are sectoral approaches evolving?</vt:lpstr>
      <vt:lpstr>Challenges and Enabling factors</vt:lpstr>
      <vt:lpstr>Implications for skills and green jobs</vt:lpstr>
      <vt:lpstr>Thank you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Sky123.Org</dc:creator>
  <cp:lastModifiedBy>Sakamoto, Akiko</cp:lastModifiedBy>
  <cp:revision>80</cp:revision>
  <cp:lastPrinted>2017-01-20T06:19:41Z</cp:lastPrinted>
  <dcterms:created xsi:type="dcterms:W3CDTF">2015-10-01T08:43:30Z</dcterms:created>
  <dcterms:modified xsi:type="dcterms:W3CDTF">2017-01-23T02:27:54Z</dcterms:modified>
</cp:coreProperties>
</file>