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1" r:id="rId3"/>
    <p:sldId id="262" r:id="rId4"/>
    <p:sldId id="277" r:id="rId5"/>
    <p:sldId id="272" r:id="rId6"/>
    <p:sldId id="264" r:id="rId7"/>
    <p:sldId id="265" r:id="rId8"/>
    <p:sldId id="263" r:id="rId9"/>
    <p:sldId id="266" r:id="rId10"/>
    <p:sldId id="267" r:id="rId11"/>
    <p:sldId id="268" r:id="rId12"/>
    <p:sldId id="282" r:id="rId13"/>
    <p:sldId id="278" r:id="rId14"/>
    <p:sldId id="286" r:id="rId15"/>
    <p:sldId id="284" r:id="rId16"/>
    <p:sldId id="285" r:id="rId17"/>
    <p:sldId id="287" r:id="rId18"/>
    <p:sldId id="288" r:id="rId19"/>
    <p:sldId id="289" r:id="rId20"/>
    <p:sldId id="290" r:id="rId21"/>
    <p:sldId id="279" r:id="rId22"/>
    <p:sldId id="280" r:id="rId23"/>
    <p:sldId id="281" r:id="rId24"/>
    <p:sldId id="291" r:id="rId25"/>
    <p:sldId id="259" r:id="rId26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62C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78" autoAdjust="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72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BB275A-0981-499A-9B33-FA801203D2F9}" type="doc">
      <dgm:prSet loTypeId="urn:microsoft.com/office/officeart/2005/8/layout/vList5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47E02F58-5EB9-474A-8E7E-F32000B2B7D6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00B050"/>
              </a:solidFill>
            </a:rPr>
            <a:t>Conceiving, planning, designing &amp; advising</a:t>
          </a:r>
          <a:endParaRPr lang="en-GB" sz="1600" b="1" dirty="0">
            <a:solidFill>
              <a:srgbClr val="00B050"/>
            </a:solidFill>
          </a:endParaRPr>
        </a:p>
      </dgm:t>
    </dgm:pt>
    <dgm:pt modelId="{1EB3DFB7-A539-4402-ADE4-387FA4B09BF4}" type="parTrans" cxnId="{6504E591-0B9B-439A-8F47-195D99D2116F}">
      <dgm:prSet/>
      <dgm:spPr/>
      <dgm:t>
        <a:bodyPr/>
        <a:lstStyle/>
        <a:p>
          <a:endParaRPr lang="en-GB"/>
        </a:p>
      </dgm:t>
    </dgm:pt>
    <dgm:pt modelId="{CB80CFF9-EA69-4049-B2EF-8BC5C0EC6108}" type="sibTrans" cxnId="{6504E591-0B9B-439A-8F47-195D99D2116F}">
      <dgm:prSet/>
      <dgm:spPr/>
      <dgm:t>
        <a:bodyPr/>
        <a:lstStyle/>
        <a:p>
          <a:endParaRPr lang="en-GB"/>
        </a:p>
      </dgm:t>
    </dgm:pt>
    <dgm:pt modelId="{91E1E110-47EB-4D9B-A318-106E1B543D2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Construction Company managers &amp; Business functions architects and Civil/Structural/Environmental engineers</a:t>
          </a:r>
          <a:endParaRPr lang="en-GB" sz="1800" b="1" dirty="0">
            <a:solidFill>
              <a:srgbClr val="00B050"/>
            </a:solidFill>
          </a:endParaRPr>
        </a:p>
      </dgm:t>
    </dgm:pt>
    <dgm:pt modelId="{5500D801-D92F-48FA-8738-242D96A4FACA}" type="parTrans" cxnId="{1F3FD214-664A-4AE5-881B-684DF1F20BEE}">
      <dgm:prSet/>
      <dgm:spPr/>
      <dgm:t>
        <a:bodyPr/>
        <a:lstStyle/>
        <a:p>
          <a:endParaRPr lang="en-GB"/>
        </a:p>
      </dgm:t>
    </dgm:pt>
    <dgm:pt modelId="{9C85B284-7B27-4030-BFCC-92F0297F3448}" type="sibTrans" cxnId="{1F3FD214-664A-4AE5-881B-684DF1F20BEE}">
      <dgm:prSet/>
      <dgm:spPr/>
      <dgm:t>
        <a:bodyPr/>
        <a:lstStyle/>
        <a:p>
          <a:endParaRPr lang="en-GB"/>
        </a:p>
      </dgm:t>
    </dgm:pt>
    <dgm:pt modelId="{E8865A08-4112-409C-8E93-46DA130777A3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Energy and Water efficiency and Waste management analysts, Consultants and Advisors</a:t>
          </a:r>
          <a:endParaRPr lang="en-GB" sz="1800" b="1" dirty="0">
            <a:solidFill>
              <a:srgbClr val="00B050"/>
            </a:solidFill>
          </a:endParaRPr>
        </a:p>
      </dgm:t>
    </dgm:pt>
    <dgm:pt modelId="{1413C7A3-CD03-41D2-BC7B-74E2FBE76B98}" type="parTrans" cxnId="{CC51AC88-DF05-4399-B300-40AC5341E187}">
      <dgm:prSet/>
      <dgm:spPr/>
      <dgm:t>
        <a:bodyPr/>
        <a:lstStyle/>
        <a:p>
          <a:endParaRPr lang="en-GB"/>
        </a:p>
      </dgm:t>
    </dgm:pt>
    <dgm:pt modelId="{73CE3C1C-FF02-4B95-BF94-62D2FB8B45FD}" type="sibTrans" cxnId="{CC51AC88-DF05-4399-B300-40AC5341E187}">
      <dgm:prSet/>
      <dgm:spPr/>
      <dgm:t>
        <a:bodyPr/>
        <a:lstStyle/>
        <a:p>
          <a:endParaRPr lang="en-GB"/>
        </a:p>
      </dgm:t>
    </dgm:pt>
    <dgm:pt modelId="{A3F97BBD-07E3-456D-A578-7B99A28FD476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Controlling</a:t>
          </a:r>
          <a:endParaRPr lang="en-GB" sz="1800" b="1" dirty="0">
            <a:solidFill>
              <a:srgbClr val="00B050"/>
            </a:solidFill>
          </a:endParaRPr>
        </a:p>
      </dgm:t>
    </dgm:pt>
    <dgm:pt modelId="{87B386F3-CFC4-42E5-B2E5-21F283C1313A}" type="parTrans" cxnId="{3455C518-2C46-4A55-A02E-3A6937B714D3}">
      <dgm:prSet/>
      <dgm:spPr/>
      <dgm:t>
        <a:bodyPr/>
        <a:lstStyle/>
        <a:p>
          <a:endParaRPr lang="en-GB"/>
        </a:p>
      </dgm:t>
    </dgm:pt>
    <dgm:pt modelId="{283C9410-4800-4467-84AB-572EB69A43CC}" type="sibTrans" cxnId="{3455C518-2C46-4A55-A02E-3A6937B714D3}">
      <dgm:prSet/>
      <dgm:spPr/>
      <dgm:t>
        <a:bodyPr/>
        <a:lstStyle/>
        <a:p>
          <a:endParaRPr lang="en-GB"/>
        </a:p>
      </dgm:t>
    </dgm:pt>
    <dgm:pt modelId="{EFE0E446-1E24-46A9-931F-AACF5C75150A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Energy Auditors</a:t>
          </a:r>
          <a:endParaRPr lang="en-GB" sz="1800" b="1" dirty="0">
            <a:solidFill>
              <a:srgbClr val="00B050"/>
            </a:solidFill>
          </a:endParaRPr>
        </a:p>
      </dgm:t>
    </dgm:pt>
    <dgm:pt modelId="{031B0257-9C03-4FD7-A61F-4937532DA4DA}" type="parTrans" cxnId="{664ABA48-F1CB-4250-90FA-71E36C677580}">
      <dgm:prSet/>
      <dgm:spPr/>
      <dgm:t>
        <a:bodyPr/>
        <a:lstStyle/>
        <a:p>
          <a:endParaRPr lang="en-GB"/>
        </a:p>
      </dgm:t>
    </dgm:pt>
    <dgm:pt modelId="{40AB0039-0F63-46D8-A839-B600FC38A86A}" type="sibTrans" cxnId="{664ABA48-F1CB-4250-90FA-71E36C677580}">
      <dgm:prSet/>
      <dgm:spPr/>
      <dgm:t>
        <a:bodyPr/>
        <a:lstStyle/>
        <a:p>
          <a:endParaRPr lang="en-GB"/>
        </a:p>
      </dgm:t>
    </dgm:pt>
    <dgm:pt modelId="{5256C5DA-42A3-402D-9261-F27593385B03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Inspectors, Certifiers and Quality Controllers</a:t>
          </a:r>
          <a:endParaRPr lang="en-GB" sz="1800" b="1" dirty="0">
            <a:solidFill>
              <a:srgbClr val="00B050"/>
            </a:solidFill>
          </a:endParaRPr>
        </a:p>
      </dgm:t>
    </dgm:pt>
    <dgm:pt modelId="{CF31819C-16F5-4FC9-BCAA-ECDABFA72EE0}" type="parTrans" cxnId="{14C96331-BE49-4EED-9FAA-7E6376D85CCF}">
      <dgm:prSet/>
      <dgm:spPr/>
      <dgm:t>
        <a:bodyPr/>
        <a:lstStyle/>
        <a:p>
          <a:endParaRPr lang="en-GB"/>
        </a:p>
      </dgm:t>
    </dgm:pt>
    <dgm:pt modelId="{6EDE602A-46B8-4303-BD9A-2586B22CB18A}" type="sibTrans" cxnId="{14C96331-BE49-4EED-9FAA-7E6376D85CCF}">
      <dgm:prSet/>
      <dgm:spPr/>
      <dgm:t>
        <a:bodyPr/>
        <a:lstStyle/>
        <a:p>
          <a:endParaRPr lang="en-GB"/>
        </a:p>
      </dgm:t>
    </dgm:pt>
    <dgm:pt modelId="{9687599E-F0CD-497B-A123-DAE63C0DC608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Enabling</a:t>
          </a:r>
          <a:endParaRPr lang="en-GB" sz="1800" b="1" dirty="0">
            <a:solidFill>
              <a:srgbClr val="00B050"/>
            </a:solidFill>
          </a:endParaRPr>
        </a:p>
      </dgm:t>
    </dgm:pt>
    <dgm:pt modelId="{ABD821E4-5A44-4FF5-82AB-FDB25F350809}" type="parTrans" cxnId="{AEF56081-84A0-4694-8695-82B5DB92A797}">
      <dgm:prSet/>
      <dgm:spPr/>
      <dgm:t>
        <a:bodyPr/>
        <a:lstStyle/>
        <a:p>
          <a:endParaRPr lang="en-GB"/>
        </a:p>
      </dgm:t>
    </dgm:pt>
    <dgm:pt modelId="{4C11BF6E-B0FA-4E34-A785-D9B3094434F0}" type="sibTrans" cxnId="{AEF56081-84A0-4694-8695-82B5DB92A797}">
      <dgm:prSet/>
      <dgm:spPr/>
      <dgm:t>
        <a:bodyPr/>
        <a:lstStyle/>
        <a:p>
          <a:endParaRPr lang="en-GB"/>
        </a:p>
      </dgm:t>
    </dgm:pt>
    <dgm:pt modelId="{EF8FFBAC-892E-4841-8B8B-A511AE5FE0B7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Policy makers</a:t>
          </a:r>
          <a:endParaRPr lang="en-GB" sz="1800" b="1" dirty="0">
            <a:solidFill>
              <a:srgbClr val="00B050"/>
            </a:solidFill>
          </a:endParaRPr>
        </a:p>
      </dgm:t>
    </dgm:pt>
    <dgm:pt modelId="{CE2E5140-1FC4-4147-AC3B-46CBD9B65470}" type="parTrans" cxnId="{E2AD7F38-9CFA-45F5-93F9-F0B62B8410CB}">
      <dgm:prSet/>
      <dgm:spPr/>
      <dgm:t>
        <a:bodyPr/>
        <a:lstStyle/>
        <a:p>
          <a:endParaRPr lang="en-GB"/>
        </a:p>
      </dgm:t>
    </dgm:pt>
    <dgm:pt modelId="{9F525EF0-48D9-41CD-8CDE-C6A64421A342}" type="sibTrans" cxnId="{E2AD7F38-9CFA-45F5-93F9-F0B62B8410CB}">
      <dgm:prSet/>
      <dgm:spPr/>
      <dgm:t>
        <a:bodyPr/>
        <a:lstStyle/>
        <a:p>
          <a:endParaRPr lang="en-GB"/>
        </a:p>
      </dgm:t>
    </dgm:pt>
    <dgm:pt modelId="{2124F096-5D70-442B-8658-6C9B8F202C63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Educators &amp; Information providers</a:t>
          </a:r>
          <a:endParaRPr lang="en-GB" sz="1800" b="1" dirty="0">
            <a:solidFill>
              <a:srgbClr val="00B050"/>
            </a:solidFill>
          </a:endParaRPr>
        </a:p>
      </dgm:t>
    </dgm:pt>
    <dgm:pt modelId="{12DC5E3F-0525-4FD7-AE6D-24A74E914268}" type="parTrans" cxnId="{8703D00A-91C7-4509-B6F5-C2E85A11632D}">
      <dgm:prSet/>
      <dgm:spPr/>
      <dgm:t>
        <a:bodyPr/>
        <a:lstStyle/>
        <a:p>
          <a:endParaRPr lang="en-GB"/>
        </a:p>
      </dgm:t>
    </dgm:pt>
    <dgm:pt modelId="{9F9DD325-706D-4064-A8B9-FD49A6A80AFD}" type="sibTrans" cxnId="{8703D00A-91C7-4509-B6F5-C2E85A11632D}">
      <dgm:prSet/>
      <dgm:spPr/>
      <dgm:t>
        <a:bodyPr/>
        <a:lstStyle/>
        <a:p>
          <a:endParaRPr lang="en-GB"/>
        </a:p>
      </dgm:t>
    </dgm:pt>
    <dgm:pt modelId="{70592636-4B9A-4B62-9654-B74ADBB3963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Urban planners</a:t>
          </a:r>
          <a:endParaRPr lang="en-GB" sz="1800" b="1" dirty="0">
            <a:solidFill>
              <a:srgbClr val="00B050"/>
            </a:solidFill>
          </a:endParaRPr>
        </a:p>
      </dgm:t>
    </dgm:pt>
    <dgm:pt modelId="{06983B22-B630-4AF0-992A-64E9560B2D17}" type="parTrans" cxnId="{3790258E-390B-49E7-B96B-8604D73BDEB2}">
      <dgm:prSet/>
      <dgm:spPr/>
      <dgm:t>
        <a:bodyPr/>
        <a:lstStyle/>
        <a:p>
          <a:endParaRPr lang="en-GB"/>
        </a:p>
      </dgm:t>
    </dgm:pt>
    <dgm:pt modelId="{F0D30D45-2BF6-4808-8EB2-F2BE7CB8A9AA}" type="sibTrans" cxnId="{3790258E-390B-49E7-B96B-8604D73BDEB2}">
      <dgm:prSet/>
      <dgm:spPr/>
      <dgm:t>
        <a:bodyPr/>
        <a:lstStyle/>
        <a:p>
          <a:endParaRPr lang="en-GB"/>
        </a:p>
      </dgm:t>
    </dgm:pt>
    <dgm:pt modelId="{E9C4666F-F7A1-43AC-B7FC-72507DE0C344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00B050"/>
              </a:solidFill>
            </a:rPr>
            <a:t>Financing</a:t>
          </a:r>
          <a:endParaRPr lang="en-GB" sz="1800" b="1" dirty="0">
            <a:solidFill>
              <a:srgbClr val="00B050"/>
            </a:solidFill>
          </a:endParaRPr>
        </a:p>
      </dgm:t>
    </dgm:pt>
    <dgm:pt modelId="{E9BB108E-D62C-4617-B777-D2BF470154F9}" type="parTrans" cxnId="{D5980E33-E979-4414-B4B9-D716095DF406}">
      <dgm:prSet/>
      <dgm:spPr/>
      <dgm:t>
        <a:bodyPr/>
        <a:lstStyle/>
        <a:p>
          <a:endParaRPr lang="en-GB"/>
        </a:p>
      </dgm:t>
    </dgm:pt>
    <dgm:pt modelId="{7A9BEB8C-4088-4F9B-830D-14EB589EAF98}" type="sibTrans" cxnId="{D5980E33-E979-4414-B4B9-D716095DF406}">
      <dgm:prSet/>
      <dgm:spPr/>
      <dgm:t>
        <a:bodyPr/>
        <a:lstStyle/>
        <a:p>
          <a:endParaRPr lang="en-GB"/>
        </a:p>
      </dgm:t>
    </dgm:pt>
    <dgm:pt modelId="{BDEC7E6F-2468-4A29-A662-1941C500EA1A}" type="pres">
      <dgm:prSet presAssocID="{A1BB275A-0981-499A-9B33-FA801203D2F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1F8AA57-3542-477B-B64E-A3D6AB444FA3}" type="pres">
      <dgm:prSet presAssocID="{47E02F58-5EB9-474A-8E7E-F32000B2B7D6}" presName="linNode" presStyleCnt="0"/>
      <dgm:spPr/>
    </dgm:pt>
    <dgm:pt modelId="{C78AF576-B650-4C6E-9C0B-7E907DB53589}" type="pres">
      <dgm:prSet presAssocID="{47E02F58-5EB9-474A-8E7E-F32000B2B7D6}" presName="parentText" presStyleLbl="node1" presStyleIdx="0" presStyleCnt="3" custScaleY="3912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5FB758-E104-42E9-9BEA-0844F2CBA059}" type="pres">
      <dgm:prSet presAssocID="{47E02F58-5EB9-474A-8E7E-F32000B2B7D6}" presName="descendantText" presStyleLbl="alignAccFollowNode1" presStyleIdx="0" presStyleCnt="3" custScaleY="67956" custLinFactNeighborY="-50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70C11BF-B655-41C8-A87D-CC4C0DED728E}" type="pres">
      <dgm:prSet presAssocID="{CB80CFF9-EA69-4049-B2EF-8BC5C0EC6108}" presName="sp" presStyleCnt="0"/>
      <dgm:spPr/>
    </dgm:pt>
    <dgm:pt modelId="{FCEA1DDB-9CE2-4F44-B07C-63DE90F9CE80}" type="pres">
      <dgm:prSet presAssocID="{A3F97BBD-07E3-456D-A578-7B99A28FD476}" presName="linNode" presStyleCnt="0"/>
      <dgm:spPr/>
    </dgm:pt>
    <dgm:pt modelId="{7D477010-0EC8-4E9C-9669-A90E0C403933}" type="pres">
      <dgm:prSet presAssocID="{A3F97BBD-07E3-456D-A578-7B99A28FD476}" presName="parentText" presStyleLbl="node1" presStyleIdx="1" presStyleCnt="3" custScaleY="26841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1FB3F4-A7A4-47C5-BE41-6DF8E336E3BE}" type="pres">
      <dgm:prSet presAssocID="{A3F97BBD-07E3-456D-A578-7B99A28FD476}" presName="descendantText" presStyleLbl="alignAccFollowNode1" presStyleIdx="1" presStyleCnt="3" custScaleY="363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BDB6A9-C47C-4782-985A-7EDA926B836C}" type="pres">
      <dgm:prSet presAssocID="{283C9410-4800-4467-84AB-572EB69A43CC}" presName="sp" presStyleCnt="0"/>
      <dgm:spPr/>
    </dgm:pt>
    <dgm:pt modelId="{FEE6742C-506F-4FC9-80AD-788003720C65}" type="pres">
      <dgm:prSet presAssocID="{9687599E-F0CD-497B-A123-DAE63C0DC608}" presName="linNode" presStyleCnt="0"/>
      <dgm:spPr/>
    </dgm:pt>
    <dgm:pt modelId="{C6AA6EE1-31CF-4594-8614-DBAE2F88A169}" type="pres">
      <dgm:prSet presAssocID="{9687599E-F0CD-497B-A123-DAE63C0DC608}" presName="parentText" presStyleLbl="node1" presStyleIdx="2" presStyleCnt="3" custScaleY="1844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1F374F-C075-4422-AC04-FD0CA7DA8C15}" type="pres">
      <dgm:prSet presAssocID="{9687599E-F0CD-497B-A123-DAE63C0DC608}" presName="descendantText" presStyleLbl="alignAccFollowNode1" presStyleIdx="2" presStyleCnt="3" custScaleY="60057" custLinFactNeighborX="-2779" custLinFactNeighborY="155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A42B905-4921-4A4A-B7A5-0F3DD9C6906F}" type="presOf" srcId="{2124F096-5D70-442B-8658-6C9B8F202C63}" destId="{C11F374F-C075-4422-AC04-FD0CA7DA8C15}" srcOrd="0" destOrd="3" presId="urn:microsoft.com/office/officeart/2005/8/layout/vList5"/>
    <dgm:cxn modelId="{D5980E33-E979-4414-B4B9-D716095DF406}" srcId="{9687599E-F0CD-497B-A123-DAE63C0DC608}" destId="{E9C4666F-F7A1-43AC-B7FC-72507DE0C344}" srcOrd="2" destOrd="0" parTransId="{E9BB108E-D62C-4617-B777-D2BF470154F9}" sibTransId="{7A9BEB8C-4088-4F9B-830D-14EB589EAF98}"/>
    <dgm:cxn modelId="{BC909D02-62B4-41B4-B730-DC12A83324E1}" type="presOf" srcId="{A1BB275A-0981-499A-9B33-FA801203D2F9}" destId="{BDEC7E6F-2468-4A29-A662-1941C500EA1A}" srcOrd="0" destOrd="0" presId="urn:microsoft.com/office/officeart/2005/8/layout/vList5"/>
    <dgm:cxn modelId="{8D235F70-8636-4A74-993E-B083DA25E369}" type="presOf" srcId="{91E1E110-47EB-4D9B-A318-106E1B543D22}" destId="{2D5FB758-E104-42E9-9BEA-0844F2CBA059}" srcOrd="0" destOrd="0" presId="urn:microsoft.com/office/officeart/2005/8/layout/vList5"/>
    <dgm:cxn modelId="{6504E591-0B9B-439A-8F47-195D99D2116F}" srcId="{A1BB275A-0981-499A-9B33-FA801203D2F9}" destId="{47E02F58-5EB9-474A-8E7E-F32000B2B7D6}" srcOrd="0" destOrd="0" parTransId="{1EB3DFB7-A539-4402-ADE4-387FA4B09BF4}" sibTransId="{CB80CFF9-EA69-4049-B2EF-8BC5C0EC6108}"/>
    <dgm:cxn modelId="{86249BDD-49CE-4332-967F-FB43A35A8C81}" type="presOf" srcId="{9687599E-F0CD-497B-A123-DAE63C0DC608}" destId="{C6AA6EE1-31CF-4594-8614-DBAE2F88A169}" srcOrd="0" destOrd="0" presId="urn:microsoft.com/office/officeart/2005/8/layout/vList5"/>
    <dgm:cxn modelId="{E2AD7F38-9CFA-45F5-93F9-F0B62B8410CB}" srcId="{9687599E-F0CD-497B-A123-DAE63C0DC608}" destId="{EF8FFBAC-892E-4841-8B8B-A511AE5FE0B7}" srcOrd="0" destOrd="0" parTransId="{CE2E5140-1FC4-4147-AC3B-46CBD9B65470}" sibTransId="{9F525EF0-48D9-41CD-8CDE-C6A64421A342}"/>
    <dgm:cxn modelId="{83CA8159-B207-4F37-BAA2-E51350971CF0}" type="presOf" srcId="{A3F97BBD-07E3-456D-A578-7B99A28FD476}" destId="{7D477010-0EC8-4E9C-9669-A90E0C403933}" srcOrd="0" destOrd="0" presId="urn:microsoft.com/office/officeart/2005/8/layout/vList5"/>
    <dgm:cxn modelId="{14C96331-BE49-4EED-9FAA-7E6376D85CCF}" srcId="{A3F97BBD-07E3-456D-A578-7B99A28FD476}" destId="{5256C5DA-42A3-402D-9261-F27593385B03}" srcOrd="1" destOrd="0" parTransId="{CF31819C-16F5-4FC9-BCAA-ECDABFA72EE0}" sibTransId="{6EDE602A-46B8-4303-BD9A-2586B22CB18A}"/>
    <dgm:cxn modelId="{BF56595E-0917-43EA-8A0A-3C42E2FE2148}" type="presOf" srcId="{EFE0E446-1E24-46A9-931F-AACF5C75150A}" destId="{5D1FB3F4-A7A4-47C5-BE41-6DF8E336E3BE}" srcOrd="0" destOrd="0" presId="urn:microsoft.com/office/officeart/2005/8/layout/vList5"/>
    <dgm:cxn modelId="{6780A10F-CCB1-4D9D-A5A8-0B411CB70D0D}" type="presOf" srcId="{EF8FFBAC-892E-4841-8B8B-A511AE5FE0B7}" destId="{C11F374F-C075-4422-AC04-FD0CA7DA8C15}" srcOrd="0" destOrd="0" presId="urn:microsoft.com/office/officeart/2005/8/layout/vList5"/>
    <dgm:cxn modelId="{3455C518-2C46-4A55-A02E-3A6937B714D3}" srcId="{A1BB275A-0981-499A-9B33-FA801203D2F9}" destId="{A3F97BBD-07E3-456D-A578-7B99A28FD476}" srcOrd="1" destOrd="0" parTransId="{87B386F3-CFC4-42E5-B2E5-21F283C1313A}" sibTransId="{283C9410-4800-4467-84AB-572EB69A43CC}"/>
    <dgm:cxn modelId="{92386DF3-A620-4AA8-AE52-47BFBE12E1D6}" type="presOf" srcId="{70592636-4B9A-4B62-9654-B74ADBB39632}" destId="{C11F374F-C075-4422-AC04-FD0CA7DA8C15}" srcOrd="0" destOrd="1" presId="urn:microsoft.com/office/officeart/2005/8/layout/vList5"/>
    <dgm:cxn modelId="{9C4FF4F7-D3A7-4232-99F4-EAC0F782DAE4}" type="presOf" srcId="{E9C4666F-F7A1-43AC-B7FC-72507DE0C344}" destId="{C11F374F-C075-4422-AC04-FD0CA7DA8C15}" srcOrd="0" destOrd="2" presId="urn:microsoft.com/office/officeart/2005/8/layout/vList5"/>
    <dgm:cxn modelId="{8703D00A-91C7-4509-B6F5-C2E85A11632D}" srcId="{9687599E-F0CD-497B-A123-DAE63C0DC608}" destId="{2124F096-5D70-442B-8658-6C9B8F202C63}" srcOrd="3" destOrd="0" parTransId="{12DC5E3F-0525-4FD7-AE6D-24A74E914268}" sibTransId="{9F9DD325-706D-4064-A8B9-FD49A6A80AFD}"/>
    <dgm:cxn modelId="{E9E544AA-514C-45AE-92F9-9F5EB0D39BE6}" type="presOf" srcId="{47E02F58-5EB9-474A-8E7E-F32000B2B7D6}" destId="{C78AF576-B650-4C6E-9C0B-7E907DB53589}" srcOrd="0" destOrd="0" presId="urn:microsoft.com/office/officeart/2005/8/layout/vList5"/>
    <dgm:cxn modelId="{3790258E-390B-49E7-B96B-8604D73BDEB2}" srcId="{9687599E-F0CD-497B-A123-DAE63C0DC608}" destId="{70592636-4B9A-4B62-9654-B74ADBB39632}" srcOrd="1" destOrd="0" parTransId="{06983B22-B630-4AF0-992A-64E9560B2D17}" sibTransId="{F0D30D45-2BF6-4808-8EB2-F2BE7CB8A9AA}"/>
    <dgm:cxn modelId="{CC51AC88-DF05-4399-B300-40AC5341E187}" srcId="{47E02F58-5EB9-474A-8E7E-F32000B2B7D6}" destId="{E8865A08-4112-409C-8E93-46DA130777A3}" srcOrd="1" destOrd="0" parTransId="{1413C7A3-CD03-41D2-BC7B-74E2FBE76B98}" sibTransId="{73CE3C1C-FF02-4B95-BF94-62D2FB8B45FD}"/>
    <dgm:cxn modelId="{1F3FD214-664A-4AE5-881B-684DF1F20BEE}" srcId="{47E02F58-5EB9-474A-8E7E-F32000B2B7D6}" destId="{91E1E110-47EB-4D9B-A318-106E1B543D22}" srcOrd="0" destOrd="0" parTransId="{5500D801-D92F-48FA-8738-242D96A4FACA}" sibTransId="{9C85B284-7B27-4030-BFCC-92F0297F3448}"/>
    <dgm:cxn modelId="{6CCCE46C-F67A-4618-9F8C-21A5BF7595E7}" type="presOf" srcId="{5256C5DA-42A3-402D-9261-F27593385B03}" destId="{5D1FB3F4-A7A4-47C5-BE41-6DF8E336E3BE}" srcOrd="0" destOrd="1" presId="urn:microsoft.com/office/officeart/2005/8/layout/vList5"/>
    <dgm:cxn modelId="{345398A8-1CE1-47E3-9902-5A46ADDCB999}" type="presOf" srcId="{E8865A08-4112-409C-8E93-46DA130777A3}" destId="{2D5FB758-E104-42E9-9BEA-0844F2CBA059}" srcOrd="0" destOrd="1" presId="urn:microsoft.com/office/officeart/2005/8/layout/vList5"/>
    <dgm:cxn modelId="{664ABA48-F1CB-4250-90FA-71E36C677580}" srcId="{A3F97BBD-07E3-456D-A578-7B99A28FD476}" destId="{EFE0E446-1E24-46A9-931F-AACF5C75150A}" srcOrd="0" destOrd="0" parTransId="{031B0257-9C03-4FD7-A61F-4937532DA4DA}" sibTransId="{40AB0039-0F63-46D8-A839-B600FC38A86A}"/>
    <dgm:cxn modelId="{AEF56081-84A0-4694-8695-82B5DB92A797}" srcId="{A1BB275A-0981-499A-9B33-FA801203D2F9}" destId="{9687599E-F0CD-497B-A123-DAE63C0DC608}" srcOrd="2" destOrd="0" parTransId="{ABD821E4-5A44-4FF5-82AB-FDB25F350809}" sibTransId="{4C11BF6E-B0FA-4E34-A785-D9B3094434F0}"/>
    <dgm:cxn modelId="{074287AF-E5FE-4BF5-9EA1-A364662B2C5B}" type="presParOf" srcId="{BDEC7E6F-2468-4A29-A662-1941C500EA1A}" destId="{F1F8AA57-3542-477B-B64E-A3D6AB444FA3}" srcOrd="0" destOrd="0" presId="urn:microsoft.com/office/officeart/2005/8/layout/vList5"/>
    <dgm:cxn modelId="{69C3CF5A-8E18-4179-9242-FC9793983E7F}" type="presParOf" srcId="{F1F8AA57-3542-477B-B64E-A3D6AB444FA3}" destId="{C78AF576-B650-4C6E-9C0B-7E907DB53589}" srcOrd="0" destOrd="0" presId="urn:microsoft.com/office/officeart/2005/8/layout/vList5"/>
    <dgm:cxn modelId="{9E6A7DAA-CF8B-4CC3-866F-55A693E4E27E}" type="presParOf" srcId="{F1F8AA57-3542-477B-B64E-A3D6AB444FA3}" destId="{2D5FB758-E104-42E9-9BEA-0844F2CBA059}" srcOrd="1" destOrd="0" presId="urn:microsoft.com/office/officeart/2005/8/layout/vList5"/>
    <dgm:cxn modelId="{EA2E2C51-EF2E-411C-B72B-817A6364E837}" type="presParOf" srcId="{BDEC7E6F-2468-4A29-A662-1941C500EA1A}" destId="{470C11BF-B655-41C8-A87D-CC4C0DED728E}" srcOrd="1" destOrd="0" presId="urn:microsoft.com/office/officeart/2005/8/layout/vList5"/>
    <dgm:cxn modelId="{EB381844-4C0E-4260-9CEA-8952CDC3CE56}" type="presParOf" srcId="{BDEC7E6F-2468-4A29-A662-1941C500EA1A}" destId="{FCEA1DDB-9CE2-4F44-B07C-63DE90F9CE80}" srcOrd="2" destOrd="0" presId="urn:microsoft.com/office/officeart/2005/8/layout/vList5"/>
    <dgm:cxn modelId="{A6700E4A-E401-4F7A-9607-B5E41C090A3F}" type="presParOf" srcId="{FCEA1DDB-9CE2-4F44-B07C-63DE90F9CE80}" destId="{7D477010-0EC8-4E9C-9669-A90E0C403933}" srcOrd="0" destOrd="0" presId="urn:microsoft.com/office/officeart/2005/8/layout/vList5"/>
    <dgm:cxn modelId="{4D28486B-1011-4ADB-9556-C9E760CA5E39}" type="presParOf" srcId="{FCEA1DDB-9CE2-4F44-B07C-63DE90F9CE80}" destId="{5D1FB3F4-A7A4-47C5-BE41-6DF8E336E3BE}" srcOrd="1" destOrd="0" presId="urn:microsoft.com/office/officeart/2005/8/layout/vList5"/>
    <dgm:cxn modelId="{593770A8-A68B-45C5-A219-17EB76941C71}" type="presParOf" srcId="{BDEC7E6F-2468-4A29-A662-1941C500EA1A}" destId="{04BDB6A9-C47C-4782-985A-7EDA926B836C}" srcOrd="3" destOrd="0" presId="urn:microsoft.com/office/officeart/2005/8/layout/vList5"/>
    <dgm:cxn modelId="{DB4B896B-020B-4CF8-B057-1A1C1072AE10}" type="presParOf" srcId="{BDEC7E6F-2468-4A29-A662-1941C500EA1A}" destId="{FEE6742C-506F-4FC9-80AD-788003720C65}" srcOrd="4" destOrd="0" presId="urn:microsoft.com/office/officeart/2005/8/layout/vList5"/>
    <dgm:cxn modelId="{D85CE2F3-FC42-45BF-BD2B-897108A0C07B}" type="presParOf" srcId="{FEE6742C-506F-4FC9-80AD-788003720C65}" destId="{C6AA6EE1-31CF-4594-8614-DBAE2F88A169}" srcOrd="0" destOrd="0" presId="urn:microsoft.com/office/officeart/2005/8/layout/vList5"/>
    <dgm:cxn modelId="{AFA761DC-9007-4A07-ACDB-267F384EF51F}" type="presParOf" srcId="{FEE6742C-506F-4FC9-80AD-788003720C65}" destId="{C11F374F-C075-4422-AC04-FD0CA7DA8C1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A4A874-F30B-404D-A4A0-08CD39EBC7A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F55B1F6-E07D-46BA-8DDA-6763B0CD89F7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b="1" dirty="0" smtClean="0"/>
            <a:t>Joint initiative of Master Plumbers  </a:t>
          </a:r>
          <a:r>
            <a:rPr lang="en-US" sz="1600" b="1" dirty="0" err="1" smtClean="0"/>
            <a:t>Mechnical</a:t>
          </a:r>
          <a:r>
            <a:rPr lang="en-US" sz="1600" b="1" dirty="0" smtClean="0"/>
            <a:t> Services Association of Australia &amp; Plumbing Trades Employees Union</a:t>
          </a:r>
          <a:endParaRPr lang="en-GB" sz="1600" b="1" dirty="0"/>
        </a:p>
      </dgm:t>
    </dgm:pt>
    <dgm:pt modelId="{61E31195-9362-43A4-943A-E45585244A0B}" type="parTrans" cxnId="{9899FDD7-9C9D-4303-BC4B-FC060111F402}">
      <dgm:prSet/>
      <dgm:spPr/>
      <dgm:t>
        <a:bodyPr/>
        <a:lstStyle/>
        <a:p>
          <a:endParaRPr lang="en-GB"/>
        </a:p>
      </dgm:t>
    </dgm:pt>
    <dgm:pt modelId="{35AE41A4-DFDF-41FE-B85F-1289EFD06EC4}" type="sibTrans" cxnId="{9899FDD7-9C9D-4303-BC4B-FC060111F402}">
      <dgm:prSet/>
      <dgm:spPr/>
      <dgm:t>
        <a:bodyPr/>
        <a:lstStyle/>
        <a:p>
          <a:endParaRPr lang="en-GB"/>
        </a:p>
      </dgm:t>
    </dgm:pt>
    <dgm:pt modelId="{820B22A1-7DF4-4688-9ABB-39E18B7D69D5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b="1" dirty="0" smtClean="0"/>
            <a:t>Training </a:t>
          </a:r>
          <a:r>
            <a:rPr lang="en-US" sz="1600" b="1" dirty="0" err="1" smtClean="0"/>
            <a:t>programme</a:t>
          </a:r>
          <a:r>
            <a:rPr lang="en-US" sz="1600" b="1" dirty="0" smtClean="0"/>
            <a:t> is delivered through a joint employer-union training enterprise workshops</a:t>
          </a:r>
          <a:endParaRPr lang="en-GB" sz="1600" b="1" dirty="0"/>
        </a:p>
      </dgm:t>
    </dgm:pt>
    <dgm:pt modelId="{E3876D86-CC6F-44C2-88EE-587E7A49247C}" type="parTrans" cxnId="{16985EEA-4AA2-41DA-97EF-87C195A923DA}">
      <dgm:prSet/>
      <dgm:spPr/>
      <dgm:t>
        <a:bodyPr/>
        <a:lstStyle/>
        <a:p>
          <a:endParaRPr lang="en-GB"/>
        </a:p>
      </dgm:t>
    </dgm:pt>
    <dgm:pt modelId="{7BD015DB-95EF-48B6-AC6C-87D42E9D78EE}" type="sibTrans" cxnId="{16985EEA-4AA2-41DA-97EF-87C195A923DA}">
      <dgm:prSet/>
      <dgm:spPr/>
      <dgm:t>
        <a:bodyPr/>
        <a:lstStyle/>
        <a:p>
          <a:endParaRPr lang="en-GB"/>
        </a:p>
      </dgm:t>
    </dgm:pt>
    <dgm:pt modelId="{D60DF6F7-2A65-4730-BFED-06BD5AA76733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b="1" dirty="0" smtClean="0"/>
            <a:t>Allows plumbers to advise and inform consumers  on topics like benefits of energy efficiency &amp; water conservation</a:t>
          </a:r>
          <a:endParaRPr lang="en-GB" sz="1600" b="1" dirty="0"/>
        </a:p>
      </dgm:t>
    </dgm:pt>
    <dgm:pt modelId="{8B7EB937-22E5-4C14-8D91-2E97D6B9DA18}" type="parTrans" cxnId="{31A22063-9E6B-4ECD-91AE-9CF1A177ED91}">
      <dgm:prSet/>
      <dgm:spPr/>
      <dgm:t>
        <a:bodyPr/>
        <a:lstStyle/>
        <a:p>
          <a:endParaRPr lang="en-GB"/>
        </a:p>
      </dgm:t>
    </dgm:pt>
    <dgm:pt modelId="{D7C1B173-6B90-4519-B5D6-F68EC6DC819C}" type="sibTrans" cxnId="{31A22063-9E6B-4ECD-91AE-9CF1A177ED91}">
      <dgm:prSet/>
      <dgm:spPr/>
      <dgm:t>
        <a:bodyPr/>
        <a:lstStyle/>
        <a:p>
          <a:endParaRPr lang="en-GB"/>
        </a:p>
      </dgm:t>
    </dgm:pt>
    <dgm:pt modelId="{AC832896-B49F-478F-A333-AB3D943DBB66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b="1" dirty="0" err="1" smtClean="0"/>
            <a:t>Programme</a:t>
          </a:r>
          <a:r>
            <a:rPr lang="en-US" sz="1600" b="1" dirty="0" smtClean="0"/>
            <a:t> has expanded to New Zealand and North America: </a:t>
          </a:r>
          <a:r>
            <a:rPr lang="en-US" sz="1600" b="1" dirty="0" err="1" smtClean="0"/>
            <a:t>impt</a:t>
          </a:r>
          <a:r>
            <a:rPr lang="en-US" sz="1600" b="1" dirty="0" smtClean="0"/>
            <a:t> role of plumbers in creating a more environmentally sustainable future</a:t>
          </a:r>
          <a:endParaRPr lang="en-GB" sz="1600" b="1" dirty="0"/>
        </a:p>
      </dgm:t>
    </dgm:pt>
    <dgm:pt modelId="{800D81EB-5C6E-400C-898D-DBB56BB76494}" type="parTrans" cxnId="{AAC08497-7554-4B0E-A1AF-3305EA125AEC}">
      <dgm:prSet/>
      <dgm:spPr/>
      <dgm:t>
        <a:bodyPr/>
        <a:lstStyle/>
        <a:p>
          <a:endParaRPr lang="en-GB"/>
        </a:p>
      </dgm:t>
    </dgm:pt>
    <dgm:pt modelId="{1B4523C6-02C4-4819-8A0B-6DE7B9C06DDC}" type="sibTrans" cxnId="{AAC08497-7554-4B0E-A1AF-3305EA125AEC}">
      <dgm:prSet/>
      <dgm:spPr/>
      <dgm:t>
        <a:bodyPr/>
        <a:lstStyle/>
        <a:p>
          <a:endParaRPr lang="en-GB"/>
        </a:p>
      </dgm:t>
    </dgm:pt>
    <dgm:pt modelId="{006E1E89-70A9-43D9-93A3-8F3D7857B0D2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4000" b="1" dirty="0" err="1" smtClean="0"/>
            <a:t>GreenPlumbers</a:t>
          </a:r>
          <a:r>
            <a:rPr lang="en-US" sz="4000" b="1" dirty="0" smtClean="0"/>
            <a:t> Initiative: AUSTRALIA</a:t>
          </a:r>
          <a:endParaRPr lang="en-GB" sz="4000" b="1" dirty="0"/>
        </a:p>
      </dgm:t>
    </dgm:pt>
    <dgm:pt modelId="{07540388-779C-449F-A364-721E95905547}" type="parTrans" cxnId="{5F04C54B-DE99-4974-A90B-E36D175BE9A7}">
      <dgm:prSet/>
      <dgm:spPr/>
      <dgm:t>
        <a:bodyPr/>
        <a:lstStyle/>
        <a:p>
          <a:endParaRPr lang="en-GB"/>
        </a:p>
      </dgm:t>
    </dgm:pt>
    <dgm:pt modelId="{403B8B87-3EBE-48FB-BB40-9ACC416D90C5}" type="sibTrans" cxnId="{5F04C54B-DE99-4974-A90B-E36D175BE9A7}">
      <dgm:prSet/>
      <dgm:spPr/>
      <dgm:t>
        <a:bodyPr/>
        <a:lstStyle/>
        <a:p>
          <a:endParaRPr lang="en-GB"/>
        </a:p>
      </dgm:t>
    </dgm:pt>
    <dgm:pt modelId="{CDBFFD7E-EE00-433D-B1E6-EE26AF6BA44C}" type="pres">
      <dgm:prSet presAssocID="{CCA4A874-F30B-404D-A4A0-08CD39EBC7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ED0BB88-A436-46FE-825F-73417401D724}" type="pres">
      <dgm:prSet presAssocID="{3F55B1F6-E07D-46BA-8DDA-6763B0CD89F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AF02E0-D683-491C-A809-8AD4C27A3B5F}" type="pres">
      <dgm:prSet presAssocID="{35AE41A4-DFDF-41FE-B85F-1289EFD06EC4}" presName="sibTrans" presStyleCnt="0"/>
      <dgm:spPr/>
    </dgm:pt>
    <dgm:pt modelId="{A026C8D7-6F3B-4C5C-B912-62BE0ABE8E8D}" type="pres">
      <dgm:prSet presAssocID="{820B22A1-7DF4-4688-9ABB-39E18B7D69D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F5F6FC-285D-457D-B72F-A392AD8A795F}" type="pres">
      <dgm:prSet presAssocID="{7BD015DB-95EF-48B6-AC6C-87D42E9D78EE}" presName="sibTrans" presStyleCnt="0"/>
      <dgm:spPr/>
    </dgm:pt>
    <dgm:pt modelId="{3BA93043-E126-48A2-9CE4-1414173ECE9A}" type="pres">
      <dgm:prSet presAssocID="{D60DF6F7-2A65-4730-BFED-06BD5AA7673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45C24F-654B-450D-8877-A9B6E6A6523C}" type="pres">
      <dgm:prSet presAssocID="{D7C1B173-6B90-4519-B5D6-F68EC6DC819C}" presName="sibTrans" presStyleCnt="0"/>
      <dgm:spPr/>
    </dgm:pt>
    <dgm:pt modelId="{06A40267-BDF1-44D5-A503-4D51B5594EB1}" type="pres">
      <dgm:prSet presAssocID="{AC832896-B49F-478F-A333-AB3D943DBB6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D8CD1B5-A2FB-4437-A976-5892DA8772DE}" type="pres">
      <dgm:prSet presAssocID="{1B4523C6-02C4-4819-8A0B-6DE7B9C06DDC}" presName="sibTrans" presStyleCnt="0"/>
      <dgm:spPr/>
    </dgm:pt>
    <dgm:pt modelId="{B2F9CE22-3F5F-4C0F-BD85-148DDE2A286A}" type="pres">
      <dgm:prSet presAssocID="{006E1E89-70A9-43D9-93A3-8F3D7857B0D2}" presName="node" presStyleLbl="node1" presStyleIdx="4" presStyleCnt="5" custScaleX="21283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70B1BC5-DB85-4221-9AA5-BFC9BE6CEE7A}" type="presOf" srcId="{006E1E89-70A9-43D9-93A3-8F3D7857B0D2}" destId="{B2F9CE22-3F5F-4C0F-BD85-148DDE2A286A}" srcOrd="0" destOrd="0" presId="urn:microsoft.com/office/officeart/2005/8/layout/default"/>
    <dgm:cxn modelId="{16985EEA-4AA2-41DA-97EF-87C195A923DA}" srcId="{CCA4A874-F30B-404D-A4A0-08CD39EBC7A0}" destId="{820B22A1-7DF4-4688-9ABB-39E18B7D69D5}" srcOrd="1" destOrd="0" parTransId="{E3876D86-CC6F-44C2-88EE-587E7A49247C}" sibTransId="{7BD015DB-95EF-48B6-AC6C-87D42E9D78EE}"/>
    <dgm:cxn modelId="{9899FDD7-9C9D-4303-BC4B-FC060111F402}" srcId="{CCA4A874-F30B-404D-A4A0-08CD39EBC7A0}" destId="{3F55B1F6-E07D-46BA-8DDA-6763B0CD89F7}" srcOrd="0" destOrd="0" parTransId="{61E31195-9362-43A4-943A-E45585244A0B}" sibTransId="{35AE41A4-DFDF-41FE-B85F-1289EFD06EC4}"/>
    <dgm:cxn modelId="{5E95E873-9BD7-4D70-91F1-E427F357C0A8}" type="presOf" srcId="{D60DF6F7-2A65-4730-BFED-06BD5AA76733}" destId="{3BA93043-E126-48A2-9CE4-1414173ECE9A}" srcOrd="0" destOrd="0" presId="urn:microsoft.com/office/officeart/2005/8/layout/default"/>
    <dgm:cxn modelId="{5F04C54B-DE99-4974-A90B-E36D175BE9A7}" srcId="{CCA4A874-F30B-404D-A4A0-08CD39EBC7A0}" destId="{006E1E89-70A9-43D9-93A3-8F3D7857B0D2}" srcOrd="4" destOrd="0" parTransId="{07540388-779C-449F-A364-721E95905547}" sibTransId="{403B8B87-3EBE-48FB-BB40-9ACC416D90C5}"/>
    <dgm:cxn modelId="{757C2AED-7623-43C8-A191-62BA25FC49FF}" type="presOf" srcId="{820B22A1-7DF4-4688-9ABB-39E18B7D69D5}" destId="{A026C8D7-6F3B-4C5C-B912-62BE0ABE8E8D}" srcOrd="0" destOrd="0" presId="urn:microsoft.com/office/officeart/2005/8/layout/default"/>
    <dgm:cxn modelId="{9538CAE2-7A16-4BEA-8049-A1322533719C}" type="presOf" srcId="{3F55B1F6-E07D-46BA-8DDA-6763B0CD89F7}" destId="{3ED0BB88-A436-46FE-825F-73417401D724}" srcOrd="0" destOrd="0" presId="urn:microsoft.com/office/officeart/2005/8/layout/default"/>
    <dgm:cxn modelId="{AAC08497-7554-4B0E-A1AF-3305EA125AEC}" srcId="{CCA4A874-F30B-404D-A4A0-08CD39EBC7A0}" destId="{AC832896-B49F-478F-A333-AB3D943DBB66}" srcOrd="3" destOrd="0" parTransId="{800D81EB-5C6E-400C-898D-DBB56BB76494}" sibTransId="{1B4523C6-02C4-4819-8A0B-6DE7B9C06DDC}"/>
    <dgm:cxn modelId="{A4A900C0-DF66-4FBB-9754-D9855E6CDC95}" type="presOf" srcId="{CCA4A874-F30B-404D-A4A0-08CD39EBC7A0}" destId="{CDBFFD7E-EE00-433D-B1E6-EE26AF6BA44C}" srcOrd="0" destOrd="0" presId="urn:microsoft.com/office/officeart/2005/8/layout/default"/>
    <dgm:cxn modelId="{31A22063-9E6B-4ECD-91AE-9CF1A177ED91}" srcId="{CCA4A874-F30B-404D-A4A0-08CD39EBC7A0}" destId="{D60DF6F7-2A65-4730-BFED-06BD5AA76733}" srcOrd="2" destOrd="0" parTransId="{8B7EB937-22E5-4C14-8D91-2E97D6B9DA18}" sibTransId="{D7C1B173-6B90-4519-B5D6-F68EC6DC819C}"/>
    <dgm:cxn modelId="{8542839D-8EC5-4FB2-BC96-03A9D064E1F3}" type="presOf" srcId="{AC832896-B49F-478F-A333-AB3D943DBB66}" destId="{06A40267-BDF1-44D5-A503-4D51B5594EB1}" srcOrd="0" destOrd="0" presId="urn:microsoft.com/office/officeart/2005/8/layout/default"/>
    <dgm:cxn modelId="{5FF256D3-9CE8-4849-98F3-F7F2635B7EA3}" type="presParOf" srcId="{CDBFFD7E-EE00-433D-B1E6-EE26AF6BA44C}" destId="{3ED0BB88-A436-46FE-825F-73417401D724}" srcOrd="0" destOrd="0" presId="urn:microsoft.com/office/officeart/2005/8/layout/default"/>
    <dgm:cxn modelId="{771694D9-A425-483D-87A0-2079D16F9C2E}" type="presParOf" srcId="{CDBFFD7E-EE00-433D-B1E6-EE26AF6BA44C}" destId="{2DAF02E0-D683-491C-A809-8AD4C27A3B5F}" srcOrd="1" destOrd="0" presId="urn:microsoft.com/office/officeart/2005/8/layout/default"/>
    <dgm:cxn modelId="{A78663AD-7951-455D-84F5-7C06F43E7A8F}" type="presParOf" srcId="{CDBFFD7E-EE00-433D-B1E6-EE26AF6BA44C}" destId="{A026C8D7-6F3B-4C5C-B912-62BE0ABE8E8D}" srcOrd="2" destOrd="0" presId="urn:microsoft.com/office/officeart/2005/8/layout/default"/>
    <dgm:cxn modelId="{9C89CB23-CFBA-45E2-ADE8-56976D9A7E3F}" type="presParOf" srcId="{CDBFFD7E-EE00-433D-B1E6-EE26AF6BA44C}" destId="{88F5F6FC-285D-457D-B72F-A392AD8A795F}" srcOrd="3" destOrd="0" presId="urn:microsoft.com/office/officeart/2005/8/layout/default"/>
    <dgm:cxn modelId="{599A43F7-553F-4170-9B16-F25A5EF10E42}" type="presParOf" srcId="{CDBFFD7E-EE00-433D-B1E6-EE26AF6BA44C}" destId="{3BA93043-E126-48A2-9CE4-1414173ECE9A}" srcOrd="4" destOrd="0" presId="urn:microsoft.com/office/officeart/2005/8/layout/default"/>
    <dgm:cxn modelId="{B443460A-1434-408D-871E-7E2AF2264E4C}" type="presParOf" srcId="{CDBFFD7E-EE00-433D-B1E6-EE26AF6BA44C}" destId="{D945C24F-654B-450D-8877-A9B6E6A6523C}" srcOrd="5" destOrd="0" presId="urn:microsoft.com/office/officeart/2005/8/layout/default"/>
    <dgm:cxn modelId="{A69391B3-4B7C-4CD8-9158-8F2F0FD01185}" type="presParOf" srcId="{CDBFFD7E-EE00-433D-B1E6-EE26AF6BA44C}" destId="{06A40267-BDF1-44D5-A503-4D51B5594EB1}" srcOrd="6" destOrd="0" presId="urn:microsoft.com/office/officeart/2005/8/layout/default"/>
    <dgm:cxn modelId="{4C8C2038-08BA-44A9-83C0-6F96ACD87058}" type="presParOf" srcId="{CDBFFD7E-EE00-433D-B1E6-EE26AF6BA44C}" destId="{BD8CD1B5-A2FB-4437-A976-5892DA8772DE}" srcOrd="7" destOrd="0" presId="urn:microsoft.com/office/officeart/2005/8/layout/default"/>
    <dgm:cxn modelId="{9F17C6EA-0423-41A9-89AE-0A0C01CE788F}" type="presParOf" srcId="{CDBFFD7E-EE00-433D-B1E6-EE26AF6BA44C}" destId="{B2F9CE22-3F5F-4C0F-BD85-148DDE2A286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A30EB6-5320-4D2A-8580-EDFD93859C5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46DA24E-8F07-4454-AFAA-739FA125D381}">
      <dgm:prSet phldrT="[Text]"/>
      <dgm:spPr>
        <a:solidFill>
          <a:srgbClr val="92D050"/>
        </a:solidFill>
      </dgm:spPr>
      <dgm:t>
        <a:bodyPr/>
        <a:lstStyle/>
        <a:p>
          <a:r>
            <a:rPr lang="en-US" b="1" dirty="0" smtClean="0"/>
            <a:t>Changes in existing occupations</a:t>
          </a:r>
          <a:endParaRPr lang="en-GB" b="1" dirty="0"/>
        </a:p>
      </dgm:t>
    </dgm:pt>
    <dgm:pt modelId="{AE06F3D5-E8EF-4006-8198-7CCB4A1FCFDF}" type="parTrans" cxnId="{29143354-8800-4937-8075-65380AAF2401}">
      <dgm:prSet/>
      <dgm:spPr/>
      <dgm:t>
        <a:bodyPr/>
        <a:lstStyle/>
        <a:p>
          <a:endParaRPr lang="en-GB"/>
        </a:p>
      </dgm:t>
    </dgm:pt>
    <dgm:pt modelId="{45C09A19-0DCD-4F80-9D7B-D05445E2ED45}" type="sibTrans" cxnId="{29143354-8800-4937-8075-65380AAF2401}">
      <dgm:prSet/>
      <dgm:spPr/>
      <dgm:t>
        <a:bodyPr/>
        <a:lstStyle/>
        <a:p>
          <a:endParaRPr lang="en-GB"/>
        </a:p>
      </dgm:t>
    </dgm:pt>
    <dgm:pt modelId="{610CABAE-9C0B-485C-AF51-C2FE2D992D29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rgbClr val="00B050"/>
              </a:solidFill>
            </a:rPr>
            <a:t>General manager: leads </a:t>
          </a:r>
          <a:r>
            <a:rPr lang="en-US" sz="2400" b="1" dirty="0" err="1" smtClean="0">
              <a:solidFill>
                <a:srgbClr val="00B050"/>
              </a:solidFill>
            </a:rPr>
            <a:t>devt</a:t>
          </a:r>
          <a:r>
            <a:rPr lang="en-US" sz="2400" b="1" dirty="0" smtClean="0">
              <a:solidFill>
                <a:srgbClr val="00B050"/>
              </a:solidFill>
            </a:rPr>
            <a:t> of vision of a greener hotel</a:t>
          </a:r>
          <a:endParaRPr lang="en-GB" sz="2400" b="1" dirty="0">
            <a:solidFill>
              <a:srgbClr val="00B050"/>
            </a:solidFill>
          </a:endParaRPr>
        </a:p>
      </dgm:t>
    </dgm:pt>
    <dgm:pt modelId="{3AC50793-6BA4-42DC-ABA2-296872D6F9AE}" type="parTrans" cxnId="{4F926DE5-239E-4129-BCFB-7E531C21A1D9}">
      <dgm:prSet/>
      <dgm:spPr/>
      <dgm:t>
        <a:bodyPr/>
        <a:lstStyle/>
        <a:p>
          <a:endParaRPr lang="en-GB"/>
        </a:p>
      </dgm:t>
    </dgm:pt>
    <dgm:pt modelId="{03DD8D35-F395-43AE-A7BB-0BB55F4E68DF}" type="sibTrans" cxnId="{4F926DE5-239E-4129-BCFB-7E531C21A1D9}">
      <dgm:prSet/>
      <dgm:spPr/>
      <dgm:t>
        <a:bodyPr/>
        <a:lstStyle/>
        <a:p>
          <a:endParaRPr lang="en-GB"/>
        </a:p>
      </dgm:t>
    </dgm:pt>
    <dgm:pt modelId="{4F2414CE-10C7-45E8-AFF6-5B09987E0D2B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rgbClr val="00B050"/>
              </a:solidFill>
            </a:rPr>
            <a:t>Housekeeper understand </a:t>
          </a:r>
          <a:r>
            <a:rPr lang="en-US" sz="2400" b="1" dirty="0" smtClean="0">
              <a:solidFill>
                <a:srgbClr val="00B050"/>
              </a:solidFill>
            </a:rPr>
            <a:t>importance </a:t>
          </a:r>
          <a:r>
            <a:rPr lang="en-US" sz="2400" b="1" dirty="0" smtClean="0">
              <a:solidFill>
                <a:srgbClr val="00B050"/>
              </a:solidFill>
            </a:rPr>
            <a:t>of conserving </a:t>
          </a:r>
          <a:r>
            <a:rPr lang="en-US" sz="2400" b="1" dirty="0" smtClean="0">
              <a:solidFill>
                <a:srgbClr val="00B050"/>
              </a:solidFill>
            </a:rPr>
            <a:t>resources, </a:t>
          </a:r>
          <a:r>
            <a:rPr lang="en-US" sz="2400" b="1" dirty="0" smtClean="0">
              <a:solidFill>
                <a:srgbClr val="00B050"/>
              </a:solidFill>
            </a:rPr>
            <a:t>applies basic resource conservation</a:t>
          </a:r>
          <a:endParaRPr lang="en-GB" sz="2400" b="1" dirty="0">
            <a:solidFill>
              <a:srgbClr val="00B050"/>
            </a:solidFill>
          </a:endParaRPr>
        </a:p>
      </dgm:t>
    </dgm:pt>
    <dgm:pt modelId="{6CB604FF-F573-42F2-8723-FE6A52676511}" type="parTrans" cxnId="{309477E3-4823-45B8-9E58-743051A5990B}">
      <dgm:prSet/>
      <dgm:spPr/>
      <dgm:t>
        <a:bodyPr/>
        <a:lstStyle/>
        <a:p>
          <a:endParaRPr lang="en-GB"/>
        </a:p>
      </dgm:t>
    </dgm:pt>
    <dgm:pt modelId="{1C2FFC66-E46C-4EED-B43A-E38CF7CF94D8}" type="sibTrans" cxnId="{309477E3-4823-45B8-9E58-743051A5990B}">
      <dgm:prSet/>
      <dgm:spPr/>
      <dgm:t>
        <a:bodyPr/>
        <a:lstStyle/>
        <a:p>
          <a:endParaRPr lang="en-GB"/>
        </a:p>
      </dgm:t>
    </dgm:pt>
    <dgm:pt modelId="{6189F849-EF7E-48B2-ACBB-0DA8F620A291}">
      <dgm:prSet phldrT="[Text]"/>
      <dgm:spPr>
        <a:solidFill>
          <a:srgbClr val="92D050"/>
        </a:solidFill>
      </dgm:spPr>
      <dgm:t>
        <a:bodyPr/>
        <a:lstStyle/>
        <a:p>
          <a:r>
            <a:rPr lang="en-US" b="1" dirty="0" smtClean="0"/>
            <a:t>Identifying the types of skills</a:t>
          </a:r>
          <a:endParaRPr lang="en-GB" b="1" dirty="0"/>
        </a:p>
      </dgm:t>
    </dgm:pt>
    <dgm:pt modelId="{0C348550-9C73-49DC-9CAB-9AD103080EDB}" type="parTrans" cxnId="{E44DA622-2072-4CBC-8075-146FA41A4BB0}">
      <dgm:prSet/>
      <dgm:spPr/>
      <dgm:t>
        <a:bodyPr/>
        <a:lstStyle/>
        <a:p>
          <a:endParaRPr lang="en-GB"/>
        </a:p>
      </dgm:t>
    </dgm:pt>
    <dgm:pt modelId="{C21DB30A-5A84-4E36-8787-C806AEF6DD84}" type="sibTrans" cxnId="{E44DA622-2072-4CBC-8075-146FA41A4BB0}">
      <dgm:prSet/>
      <dgm:spPr/>
      <dgm:t>
        <a:bodyPr/>
        <a:lstStyle/>
        <a:p>
          <a:endParaRPr lang="en-GB"/>
        </a:p>
      </dgm:t>
    </dgm:pt>
    <dgm:pt modelId="{7DB78B60-5418-4656-98FB-E7F2BC57F76A}">
      <dgm:prSet phldrT="[Text]" custT="1"/>
      <dgm:spPr>
        <a:noFill/>
      </dgm:spPr>
      <dgm:t>
        <a:bodyPr/>
        <a:lstStyle/>
        <a:p>
          <a:r>
            <a:rPr lang="en-US" sz="2000" b="1" dirty="0" smtClean="0">
              <a:solidFill>
                <a:srgbClr val="00B050"/>
              </a:solidFill>
            </a:rPr>
            <a:t>Occupation-specific technical skills: hotel engineer—implementing green technology options; maintenance of green </a:t>
          </a:r>
          <a:r>
            <a:rPr lang="en-US" sz="2000" b="1" dirty="0" err="1" smtClean="0">
              <a:solidFill>
                <a:srgbClr val="00B050"/>
              </a:solidFill>
            </a:rPr>
            <a:t>eqpt</a:t>
          </a:r>
          <a:endParaRPr lang="en-GB" sz="2000" b="1" dirty="0">
            <a:solidFill>
              <a:srgbClr val="00B050"/>
            </a:solidFill>
          </a:endParaRPr>
        </a:p>
      </dgm:t>
    </dgm:pt>
    <dgm:pt modelId="{7A4B4A83-29E6-4645-A5DB-C3C10B3EF8CE}" type="parTrans" cxnId="{626F2C1F-D297-4858-B0E5-13883E8ABBDF}">
      <dgm:prSet/>
      <dgm:spPr/>
      <dgm:t>
        <a:bodyPr/>
        <a:lstStyle/>
        <a:p>
          <a:endParaRPr lang="en-GB"/>
        </a:p>
      </dgm:t>
    </dgm:pt>
    <dgm:pt modelId="{B1383319-30BB-4277-B9D4-D37E5B30AA18}" type="sibTrans" cxnId="{626F2C1F-D297-4858-B0E5-13883E8ABBDF}">
      <dgm:prSet/>
      <dgm:spPr/>
      <dgm:t>
        <a:bodyPr/>
        <a:lstStyle/>
        <a:p>
          <a:endParaRPr lang="en-GB"/>
        </a:p>
      </dgm:t>
    </dgm:pt>
    <dgm:pt modelId="{8561AB47-93E9-4FC6-8704-DC20DBE2D232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rgbClr val="00B050"/>
              </a:solidFill>
            </a:rPr>
            <a:t>Hotel engineer: identifies &amp; chooses green technology options</a:t>
          </a:r>
          <a:endParaRPr lang="en-GB" sz="2400" b="1" dirty="0">
            <a:solidFill>
              <a:srgbClr val="00B050"/>
            </a:solidFill>
          </a:endParaRPr>
        </a:p>
      </dgm:t>
    </dgm:pt>
    <dgm:pt modelId="{D63A6817-9430-479E-86A3-1CFF7F2EAF67}" type="parTrans" cxnId="{D2AEF23B-67EB-46A9-A909-AA8BDC787748}">
      <dgm:prSet/>
      <dgm:spPr/>
      <dgm:t>
        <a:bodyPr/>
        <a:lstStyle/>
        <a:p>
          <a:endParaRPr lang="en-GB"/>
        </a:p>
      </dgm:t>
    </dgm:pt>
    <dgm:pt modelId="{BBD008D0-2AC9-45AC-A480-6312D3B76C38}" type="sibTrans" cxnId="{D2AEF23B-67EB-46A9-A909-AA8BDC787748}">
      <dgm:prSet/>
      <dgm:spPr/>
      <dgm:t>
        <a:bodyPr/>
        <a:lstStyle/>
        <a:p>
          <a:endParaRPr lang="en-GB"/>
        </a:p>
      </dgm:t>
    </dgm:pt>
    <dgm:pt modelId="{3B1A2F61-AFE7-42CB-82C0-3A919018D68C}">
      <dgm:prSet phldrT="[Text]" custT="1"/>
      <dgm:spPr>
        <a:noFill/>
      </dgm:spPr>
      <dgm:t>
        <a:bodyPr/>
        <a:lstStyle/>
        <a:p>
          <a:r>
            <a:rPr lang="en-US" sz="2000" b="1" dirty="0" smtClean="0">
              <a:solidFill>
                <a:srgbClr val="00B050"/>
              </a:solidFill>
            </a:rPr>
            <a:t>Generic core skills: team work; communication</a:t>
          </a:r>
          <a:endParaRPr lang="en-GB" sz="2000" b="1" dirty="0">
            <a:solidFill>
              <a:srgbClr val="00B050"/>
            </a:solidFill>
          </a:endParaRPr>
        </a:p>
      </dgm:t>
    </dgm:pt>
    <dgm:pt modelId="{7D69B9C2-D06A-460A-9D16-5C406CB59ED7}" type="parTrans" cxnId="{9A6B6485-C26B-482C-80F5-E47E13582D95}">
      <dgm:prSet/>
      <dgm:spPr/>
      <dgm:t>
        <a:bodyPr/>
        <a:lstStyle/>
        <a:p>
          <a:endParaRPr lang="en-GB"/>
        </a:p>
      </dgm:t>
    </dgm:pt>
    <dgm:pt modelId="{F91B85F1-0864-44DD-BB17-7848FB0D9556}" type="sibTrans" cxnId="{9A6B6485-C26B-482C-80F5-E47E13582D95}">
      <dgm:prSet/>
      <dgm:spPr/>
      <dgm:t>
        <a:bodyPr/>
        <a:lstStyle/>
        <a:p>
          <a:endParaRPr lang="en-GB"/>
        </a:p>
      </dgm:t>
    </dgm:pt>
    <dgm:pt modelId="{A7C645F0-CEBA-4EDD-A747-89C6CD02A5BA}">
      <dgm:prSet phldrT="[Text]" custT="1"/>
      <dgm:spPr>
        <a:noFill/>
      </dgm:spPr>
      <dgm:t>
        <a:bodyPr/>
        <a:lstStyle/>
        <a:p>
          <a:r>
            <a:rPr lang="en-US" sz="2000" b="1" dirty="0" smtClean="0">
              <a:solidFill>
                <a:srgbClr val="00B050"/>
              </a:solidFill>
            </a:rPr>
            <a:t>Core skills with environmental focus: environmental awareness; waste </a:t>
          </a:r>
          <a:r>
            <a:rPr lang="en-US" sz="2000" b="1" dirty="0" err="1" smtClean="0">
              <a:solidFill>
                <a:srgbClr val="00B050"/>
              </a:solidFill>
            </a:rPr>
            <a:t>mgt</a:t>
          </a:r>
          <a:r>
            <a:rPr lang="en-US" sz="2000" b="1" dirty="0" smtClean="0">
              <a:solidFill>
                <a:srgbClr val="00B050"/>
              </a:solidFill>
            </a:rPr>
            <a:t>; energy efficiency; resources conservation</a:t>
          </a:r>
          <a:endParaRPr lang="en-GB" sz="2000" b="1" dirty="0">
            <a:solidFill>
              <a:srgbClr val="00B050"/>
            </a:solidFill>
          </a:endParaRPr>
        </a:p>
      </dgm:t>
    </dgm:pt>
    <dgm:pt modelId="{F7B103E1-3A08-4075-8B7C-48C55FE396E6}" type="parTrans" cxnId="{D1D0E852-9CEF-4F88-BE83-C34A3E70090D}">
      <dgm:prSet/>
      <dgm:spPr/>
      <dgm:t>
        <a:bodyPr/>
        <a:lstStyle/>
        <a:p>
          <a:endParaRPr lang="en-GB"/>
        </a:p>
      </dgm:t>
    </dgm:pt>
    <dgm:pt modelId="{19B89CF1-0AAE-48C0-A261-9D621CBD727C}" type="sibTrans" cxnId="{D1D0E852-9CEF-4F88-BE83-C34A3E70090D}">
      <dgm:prSet/>
      <dgm:spPr/>
      <dgm:t>
        <a:bodyPr/>
        <a:lstStyle/>
        <a:p>
          <a:endParaRPr lang="en-GB"/>
        </a:p>
      </dgm:t>
    </dgm:pt>
    <dgm:pt modelId="{45743C7F-2976-4480-BB30-E8076C768F03}" type="pres">
      <dgm:prSet presAssocID="{49A30EB6-5320-4D2A-8580-EDFD93859C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C94353C-2353-422C-B5E5-E76EA15920B2}" type="pres">
      <dgm:prSet presAssocID="{846DA24E-8F07-4454-AFAA-739FA125D381}" presName="composite" presStyleCnt="0"/>
      <dgm:spPr/>
    </dgm:pt>
    <dgm:pt modelId="{B3D61C07-0BAD-42A3-8F48-08EE87860866}" type="pres">
      <dgm:prSet presAssocID="{846DA24E-8F07-4454-AFAA-739FA125D381}" presName="parTx" presStyleLbl="alignNode1" presStyleIdx="0" presStyleCnt="2" custScaleY="1042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C79496-60D4-4E0C-8401-179875646596}" type="pres">
      <dgm:prSet presAssocID="{846DA24E-8F07-4454-AFAA-739FA125D38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F70E23-7EAB-45B6-95A8-495C6167916C}" type="pres">
      <dgm:prSet presAssocID="{45C09A19-0DCD-4F80-9D7B-D05445E2ED45}" presName="space" presStyleCnt="0"/>
      <dgm:spPr/>
    </dgm:pt>
    <dgm:pt modelId="{1AC73842-A77E-4A2F-B082-76F219F878CB}" type="pres">
      <dgm:prSet presAssocID="{6189F849-EF7E-48B2-ACBB-0DA8F620A291}" presName="composite" presStyleCnt="0"/>
      <dgm:spPr/>
    </dgm:pt>
    <dgm:pt modelId="{EB1E6273-4F20-48D6-A3F7-AAF1BB439F91}" type="pres">
      <dgm:prSet presAssocID="{6189F849-EF7E-48B2-ACBB-0DA8F620A29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87A147-4CC6-457C-931E-6761138E3550}" type="pres">
      <dgm:prSet presAssocID="{6189F849-EF7E-48B2-ACBB-0DA8F620A29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56D908A-B28F-4630-A122-37D0DA53C817}" type="presOf" srcId="{3B1A2F61-AFE7-42CB-82C0-3A919018D68C}" destId="{7787A147-4CC6-457C-931E-6761138E3550}" srcOrd="0" destOrd="1" presId="urn:microsoft.com/office/officeart/2005/8/layout/hList1"/>
    <dgm:cxn modelId="{CA63928D-64E5-40A4-BC82-285F59BB8A37}" type="presOf" srcId="{4F2414CE-10C7-45E8-AFF6-5B09987E0D2B}" destId="{64C79496-60D4-4E0C-8401-179875646596}" srcOrd="0" destOrd="2" presId="urn:microsoft.com/office/officeart/2005/8/layout/hList1"/>
    <dgm:cxn modelId="{4F926DE5-239E-4129-BCFB-7E531C21A1D9}" srcId="{846DA24E-8F07-4454-AFAA-739FA125D381}" destId="{610CABAE-9C0B-485C-AF51-C2FE2D992D29}" srcOrd="0" destOrd="0" parTransId="{3AC50793-6BA4-42DC-ABA2-296872D6F9AE}" sibTransId="{03DD8D35-F395-43AE-A7BB-0BB55F4E68DF}"/>
    <dgm:cxn modelId="{71F028A2-65C6-4C07-8486-A58F86398E9D}" type="presOf" srcId="{846DA24E-8F07-4454-AFAA-739FA125D381}" destId="{B3D61C07-0BAD-42A3-8F48-08EE87860866}" srcOrd="0" destOrd="0" presId="urn:microsoft.com/office/officeart/2005/8/layout/hList1"/>
    <dgm:cxn modelId="{D2AEF23B-67EB-46A9-A909-AA8BDC787748}" srcId="{846DA24E-8F07-4454-AFAA-739FA125D381}" destId="{8561AB47-93E9-4FC6-8704-DC20DBE2D232}" srcOrd="1" destOrd="0" parTransId="{D63A6817-9430-479E-86A3-1CFF7F2EAF67}" sibTransId="{BBD008D0-2AC9-45AC-A480-6312D3B76C38}"/>
    <dgm:cxn modelId="{72835C46-1101-4EA0-8A8F-3BBA1E4FB79B}" type="presOf" srcId="{8561AB47-93E9-4FC6-8704-DC20DBE2D232}" destId="{64C79496-60D4-4E0C-8401-179875646596}" srcOrd="0" destOrd="1" presId="urn:microsoft.com/office/officeart/2005/8/layout/hList1"/>
    <dgm:cxn modelId="{947B105F-9C12-49A6-B983-27F0EA9DA84C}" type="presOf" srcId="{A7C645F0-CEBA-4EDD-A747-89C6CD02A5BA}" destId="{7787A147-4CC6-457C-931E-6761138E3550}" srcOrd="0" destOrd="2" presId="urn:microsoft.com/office/officeart/2005/8/layout/hList1"/>
    <dgm:cxn modelId="{A7B106BA-0EA4-441C-9DEA-EC4D9B9E2BF1}" type="presOf" srcId="{610CABAE-9C0B-485C-AF51-C2FE2D992D29}" destId="{64C79496-60D4-4E0C-8401-179875646596}" srcOrd="0" destOrd="0" presId="urn:microsoft.com/office/officeart/2005/8/layout/hList1"/>
    <dgm:cxn modelId="{41CFB1C5-C271-47B8-B82F-11E2408EEB00}" type="presOf" srcId="{49A30EB6-5320-4D2A-8580-EDFD93859C52}" destId="{45743C7F-2976-4480-BB30-E8076C768F03}" srcOrd="0" destOrd="0" presId="urn:microsoft.com/office/officeart/2005/8/layout/hList1"/>
    <dgm:cxn modelId="{309477E3-4823-45B8-9E58-743051A5990B}" srcId="{846DA24E-8F07-4454-AFAA-739FA125D381}" destId="{4F2414CE-10C7-45E8-AFF6-5B09987E0D2B}" srcOrd="2" destOrd="0" parTransId="{6CB604FF-F573-42F2-8723-FE6A52676511}" sibTransId="{1C2FFC66-E46C-4EED-B43A-E38CF7CF94D8}"/>
    <dgm:cxn modelId="{D1D0E852-9CEF-4F88-BE83-C34A3E70090D}" srcId="{6189F849-EF7E-48B2-ACBB-0DA8F620A291}" destId="{A7C645F0-CEBA-4EDD-A747-89C6CD02A5BA}" srcOrd="2" destOrd="0" parTransId="{F7B103E1-3A08-4075-8B7C-48C55FE396E6}" sibTransId="{19B89CF1-0AAE-48C0-A261-9D621CBD727C}"/>
    <dgm:cxn modelId="{789649E7-44D2-493D-AA2E-DA84E118EB0E}" type="presOf" srcId="{6189F849-EF7E-48B2-ACBB-0DA8F620A291}" destId="{EB1E6273-4F20-48D6-A3F7-AAF1BB439F91}" srcOrd="0" destOrd="0" presId="urn:microsoft.com/office/officeart/2005/8/layout/hList1"/>
    <dgm:cxn modelId="{9A6B6485-C26B-482C-80F5-E47E13582D95}" srcId="{6189F849-EF7E-48B2-ACBB-0DA8F620A291}" destId="{3B1A2F61-AFE7-42CB-82C0-3A919018D68C}" srcOrd="1" destOrd="0" parTransId="{7D69B9C2-D06A-460A-9D16-5C406CB59ED7}" sibTransId="{F91B85F1-0864-44DD-BB17-7848FB0D9556}"/>
    <dgm:cxn modelId="{626F2C1F-D297-4858-B0E5-13883E8ABBDF}" srcId="{6189F849-EF7E-48B2-ACBB-0DA8F620A291}" destId="{7DB78B60-5418-4656-98FB-E7F2BC57F76A}" srcOrd="0" destOrd="0" parTransId="{7A4B4A83-29E6-4645-A5DB-C3C10B3EF8CE}" sibTransId="{B1383319-30BB-4277-B9D4-D37E5B30AA18}"/>
    <dgm:cxn modelId="{E44DA622-2072-4CBC-8075-146FA41A4BB0}" srcId="{49A30EB6-5320-4D2A-8580-EDFD93859C52}" destId="{6189F849-EF7E-48B2-ACBB-0DA8F620A291}" srcOrd="1" destOrd="0" parTransId="{0C348550-9C73-49DC-9CAB-9AD103080EDB}" sibTransId="{C21DB30A-5A84-4E36-8787-C806AEF6DD84}"/>
    <dgm:cxn modelId="{29143354-8800-4937-8075-65380AAF2401}" srcId="{49A30EB6-5320-4D2A-8580-EDFD93859C52}" destId="{846DA24E-8F07-4454-AFAA-739FA125D381}" srcOrd="0" destOrd="0" parTransId="{AE06F3D5-E8EF-4006-8198-7CCB4A1FCFDF}" sibTransId="{45C09A19-0DCD-4F80-9D7B-D05445E2ED45}"/>
    <dgm:cxn modelId="{BD66EA13-5950-4272-8297-1C9835734917}" type="presOf" srcId="{7DB78B60-5418-4656-98FB-E7F2BC57F76A}" destId="{7787A147-4CC6-457C-931E-6761138E3550}" srcOrd="0" destOrd="0" presId="urn:microsoft.com/office/officeart/2005/8/layout/hList1"/>
    <dgm:cxn modelId="{D97CB269-BED5-450F-B8FF-034DDECC1724}" type="presParOf" srcId="{45743C7F-2976-4480-BB30-E8076C768F03}" destId="{AC94353C-2353-422C-B5E5-E76EA15920B2}" srcOrd="0" destOrd="0" presId="urn:microsoft.com/office/officeart/2005/8/layout/hList1"/>
    <dgm:cxn modelId="{0D1AA3BE-D26A-4B3C-B672-3C9B07B079E2}" type="presParOf" srcId="{AC94353C-2353-422C-B5E5-E76EA15920B2}" destId="{B3D61C07-0BAD-42A3-8F48-08EE87860866}" srcOrd="0" destOrd="0" presId="urn:microsoft.com/office/officeart/2005/8/layout/hList1"/>
    <dgm:cxn modelId="{757BFF4F-6ED2-42B0-9833-A0709AE31F95}" type="presParOf" srcId="{AC94353C-2353-422C-B5E5-E76EA15920B2}" destId="{64C79496-60D4-4E0C-8401-179875646596}" srcOrd="1" destOrd="0" presId="urn:microsoft.com/office/officeart/2005/8/layout/hList1"/>
    <dgm:cxn modelId="{136CAE3B-8105-40FB-B760-E6A7F2411FAD}" type="presParOf" srcId="{45743C7F-2976-4480-BB30-E8076C768F03}" destId="{5BF70E23-7EAB-45B6-95A8-495C6167916C}" srcOrd="1" destOrd="0" presId="urn:microsoft.com/office/officeart/2005/8/layout/hList1"/>
    <dgm:cxn modelId="{49E8380E-8231-47EF-BCD3-AF004B5D8AB4}" type="presParOf" srcId="{45743C7F-2976-4480-BB30-E8076C768F03}" destId="{1AC73842-A77E-4A2F-B082-76F219F878CB}" srcOrd="2" destOrd="0" presId="urn:microsoft.com/office/officeart/2005/8/layout/hList1"/>
    <dgm:cxn modelId="{AA252ABC-B790-4AF8-895C-E197D5D481D9}" type="presParOf" srcId="{1AC73842-A77E-4A2F-B082-76F219F878CB}" destId="{EB1E6273-4F20-48D6-A3F7-AAF1BB439F91}" srcOrd="0" destOrd="0" presId="urn:microsoft.com/office/officeart/2005/8/layout/hList1"/>
    <dgm:cxn modelId="{DC320991-FAE3-4363-AE4A-D3DC703EE5E6}" type="presParOf" srcId="{1AC73842-A77E-4A2F-B082-76F219F878CB}" destId="{7787A147-4CC6-457C-931E-6761138E355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61C07-0BAD-42A3-8F48-08EE87860866}">
      <dsp:nvSpPr>
        <dsp:cNvPr id="0" name=""/>
        <dsp:cNvSpPr/>
      </dsp:nvSpPr>
      <dsp:spPr>
        <a:xfrm>
          <a:off x="37" y="4857"/>
          <a:ext cx="3605198" cy="7700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Changes in existing occupations</a:t>
          </a:r>
          <a:endParaRPr lang="en-GB" sz="2000" b="1" kern="1200" dirty="0"/>
        </a:p>
      </dsp:txBody>
      <dsp:txXfrm>
        <a:off x="37" y="4857"/>
        <a:ext cx="3605198" cy="770000"/>
      </dsp:txXfrm>
    </dsp:sp>
    <dsp:sp modelId="{64C79496-60D4-4E0C-8401-179875646596}">
      <dsp:nvSpPr>
        <dsp:cNvPr id="0" name=""/>
        <dsp:cNvSpPr/>
      </dsp:nvSpPr>
      <dsp:spPr>
        <a:xfrm>
          <a:off x="37" y="759053"/>
          <a:ext cx="3605198" cy="4501799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00B050"/>
              </a:solidFill>
            </a:rPr>
            <a:t>General manager: leads </a:t>
          </a:r>
          <a:r>
            <a:rPr lang="en-US" sz="2400" b="1" kern="1200" dirty="0" err="1" smtClean="0">
              <a:solidFill>
                <a:srgbClr val="00B050"/>
              </a:solidFill>
            </a:rPr>
            <a:t>devt</a:t>
          </a:r>
          <a:r>
            <a:rPr lang="en-US" sz="2400" b="1" kern="1200" dirty="0" smtClean="0">
              <a:solidFill>
                <a:srgbClr val="00B050"/>
              </a:solidFill>
            </a:rPr>
            <a:t> of vision of a greener hotel</a:t>
          </a:r>
          <a:endParaRPr lang="en-GB" sz="2400" b="1" kern="1200" dirty="0">
            <a:solidFill>
              <a:srgbClr val="00B05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00B050"/>
              </a:solidFill>
            </a:rPr>
            <a:t>Hotel engineer: identifies &amp; chooses green technology options</a:t>
          </a:r>
          <a:endParaRPr lang="en-GB" sz="2400" b="1" kern="1200" dirty="0">
            <a:solidFill>
              <a:srgbClr val="00B05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00B050"/>
              </a:solidFill>
            </a:rPr>
            <a:t>Housekeeper understand </a:t>
          </a:r>
          <a:r>
            <a:rPr lang="en-US" sz="2400" b="1" kern="1200" dirty="0" smtClean="0">
              <a:solidFill>
                <a:srgbClr val="00B050"/>
              </a:solidFill>
            </a:rPr>
            <a:t>importance </a:t>
          </a:r>
          <a:r>
            <a:rPr lang="en-US" sz="2400" b="1" kern="1200" dirty="0" smtClean="0">
              <a:solidFill>
                <a:srgbClr val="00B050"/>
              </a:solidFill>
            </a:rPr>
            <a:t>of conserving </a:t>
          </a:r>
          <a:r>
            <a:rPr lang="en-US" sz="2400" b="1" kern="1200" dirty="0" smtClean="0">
              <a:solidFill>
                <a:srgbClr val="00B050"/>
              </a:solidFill>
            </a:rPr>
            <a:t>resources, </a:t>
          </a:r>
          <a:r>
            <a:rPr lang="en-US" sz="2400" b="1" kern="1200" dirty="0" smtClean="0">
              <a:solidFill>
                <a:srgbClr val="00B050"/>
              </a:solidFill>
            </a:rPr>
            <a:t>applies basic resource conservation</a:t>
          </a:r>
          <a:endParaRPr lang="en-GB" sz="2400" b="1" kern="1200" dirty="0">
            <a:solidFill>
              <a:srgbClr val="00B050"/>
            </a:solidFill>
          </a:endParaRPr>
        </a:p>
      </dsp:txBody>
      <dsp:txXfrm>
        <a:off x="37" y="759053"/>
        <a:ext cx="3605198" cy="4501799"/>
      </dsp:txXfrm>
    </dsp:sp>
    <dsp:sp modelId="{EB1E6273-4F20-48D6-A3F7-AAF1BB439F91}">
      <dsp:nvSpPr>
        <dsp:cNvPr id="0" name=""/>
        <dsp:cNvSpPr/>
      </dsp:nvSpPr>
      <dsp:spPr>
        <a:xfrm>
          <a:off x="4109963" y="12760"/>
          <a:ext cx="3605198" cy="738389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Identifying the types of skills</a:t>
          </a:r>
          <a:endParaRPr lang="en-GB" sz="2000" b="1" kern="1200" dirty="0"/>
        </a:p>
      </dsp:txBody>
      <dsp:txXfrm>
        <a:off x="4109963" y="12760"/>
        <a:ext cx="3605198" cy="738389"/>
      </dsp:txXfrm>
    </dsp:sp>
    <dsp:sp modelId="{7787A147-4CC6-457C-931E-6761138E3550}">
      <dsp:nvSpPr>
        <dsp:cNvPr id="0" name=""/>
        <dsp:cNvSpPr/>
      </dsp:nvSpPr>
      <dsp:spPr>
        <a:xfrm>
          <a:off x="4109963" y="751150"/>
          <a:ext cx="3605198" cy="4501799"/>
        </a:xfrm>
        <a:prstGeom prst="rect">
          <a:avLst/>
        </a:prstGeom>
        <a:noFill/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00B050"/>
              </a:solidFill>
            </a:rPr>
            <a:t>Occupation-specific technical skills: hotel engineer—implementing green technology options; maintenance of green </a:t>
          </a:r>
          <a:r>
            <a:rPr lang="en-US" sz="2000" b="1" kern="1200" dirty="0" err="1" smtClean="0">
              <a:solidFill>
                <a:srgbClr val="00B050"/>
              </a:solidFill>
            </a:rPr>
            <a:t>eqpt</a:t>
          </a:r>
          <a:endParaRPr lang="en-GB" sz="2000" b="1" kern="1200" dirty="0">
            <a:solidFill>
              <a:srgbClr val="00B05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00B050"/>
              </a:solidFill>
            </a:rPr>
            <a:t>Generic core skills: team work; communication</a:t>
          </a:r>
          <a:endParaRPr lang="en-GB" sz="2000" b="1" kern="1200" dirty="0">
            <a:solidFill>
              <a:srgbClr val="00B05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rgbClr val="00B050"/>
              </a:solidFill>
            </a:rPr>
            <a:t>Core skills with environmental focus: environmental awareness; waste </a:t>
          </a:r>
          <a:r>
            <a:rPr lang="en-US" sz="2000" b="1" kern="1200" dirty="0" err="1" smtClean="0">
              <a:solidFill>
                <a:srgbClr val="00B050"/>
              </a:solidFill>
            </a:rPr>
            <a:t>mgt</a:t>
          </a:r>
          <a:r>
            <a:rPr lang="en-US" sz="2000" b="1" kern="1200" dirty="0" smtClean="0">
              <a:solidFill>
                <a:srgbClr val="00B050"/>
              </a:solidFill>
            </a:rPr>
            <a:t>; energy efficiency; resources conservation</a:t>
          </a:r>
          <a:endParaRPr lang="en-GB" sz="2000" b="1" kern="1200" dirty="0">
            <a:solidFill>
              <a:srgbClr val="00B050"/>
            </a:solidFill>
          </a:endParaRPr>
        </a:p>
      </dsp:txBody>
      <dsp:txXfrm>
        <a:off x="4109963" y="751150"/>
        <a:ext cx="3605198" cy="4501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14583-2CE9-4158-8FCD-D083AB498512}" type="datetimeFigureOut">
              <a:rPr lang="en-GB" smtClean="0"/>
              <a:t>23/01/2017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250E5-636F-4A2F-98C5-D555969D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9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50E5-636F-4A2F-98C5-D555969D355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241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50E5-636F-4A2F-98C5-D555969D355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300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50E5-636F-4A2F-98C5-D555969D355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559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50E5-636F-4A2F-98C5-D555969D355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124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50E5-636F-4A2F-98C5-D555969D355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894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50E5-636F-4A2F-98C5-D555969D355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859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250E5-636F-4A2F-98C5-D555969D355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770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EF33D-4549-461C-BEEE-CCF8DF80E9D6}" type="datetimeFigureOut">
              <a:rPr lang="th-TH" smtClean="0"/>
              <a:t>23/01/60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7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ilo.org/dyn/media/mediasearch.highres?p_lang=en&amp;p_id=8695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ver_pic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8000" y="3336"/>
            <a:ext cx="9180000" cy="68782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i="1" dirty="0" err="1">
                <a:solidFill>
                  <a:srgbClr val="00B050"/>
                </a:solidFill>
              </a:rPr>
              <a:t>Sectoral</a:t>
            </a:r>
            <a:r>
              <a:rPr lang="en-US" sz="4000" b="1" i="1" dirty="0">
                <a:solidFill>
                  <a:srgbClr val="00B050"/>
                </a:solidFill>
              </a:rPr>
              <a:t> Approaches </a:t>
            </a:r>
            <a:r>
              <a:rPr lang="en-US" sz="4000" b="1" i="1" dirty="0" smtClean="0">
                <a:solidFill>
                  <a:srgbClr val="00B050"/>
                </a:solidFill>
              </a:rPr>
              <a:t>on Skills for Green Jobs: </a:t>
            </a:r>
            <a:r>
              <a:rPr lang="en-US" sz="4000" b="1" i="1" dirty="0">
                <a:solidFill>
                  <a:srgbClr val="00B050"/>
                </a:solidFill>
              </a:rPr>
              <a:t>Good practices in Asia</a:t>
            </a:r>
            <a:r>
              <a:rPr lang="en-GB" sz="4000" dirty="0">
                <a:solidFill>
                  <a:srgbClr val="00B050"/>
                </a:solidFill>
              </a:rPr>
              <a:t/>
            </a:r>
            <a:br>
              <a:rPr lang="en-GB" sz="4000" dirty="0">
                <a:solidFill>
                  <a:srgbClr val="00B050"/>
                </a:solidFill>
              </a:rPr>
            </a:br>
            <a:endParaRPr lang="th-TH" sz="3800" b="1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9952" y="5157192"/>
            <a:ext cx="4968552" cy="1152128"/>
          </a:xfrm>
        </p:spPr>
        <p:txBody>
          <a:bodyPr>
            <a:noAutofit/>
          </a:bodyPr>
          <a:lstStyle/>
          <a:p>
            <a:r>
              <a:rPr lang="en-US" sz="1800" b="1" dirty="0" smtClean="0">
                <a:solidFill>
                  <a:srgbClr val="00B050"/>
                </a:solidFill>
              </a:rPr>
              <a:t>Carmela I. Torres</a:t>
            </a:r>
          </a:p>
          <a:p>
            <a:r>
              <a:rPr lang="en-US" sz="1800" b="1" dirty="0" smtClean="0">
                <a:solidFill>
                  <a:srgbClr val="00B050"/>
                </a:solidFill>
              </a:rPr>
              <a:t>ILO DWT Bangkok</a:t>
            </a:r>
          </a:p>
          <a:p>
            <a:r>
              <a:rPr lang="en-US" sz="1800" b="1" dirty="0" smtClean="0">
                <a:solidFill>
                  <a:srgbClr val="00B050"/>
                </a:solidFill>
              </a:rPr>
              <a:t>ILO/Japan Regional workshop on </a:t>
            </a:r>
            <a:r>
              <a:rPr lang="en-US" sz="1800" b="1" dirty="0" err="1" smtClean="0">
                <a:solidFill>
                  <a:srgbClr val="00B050"/>
                </a:solidFill>
              </a:rPr>
              <a:t>Sectoral</a:t>
            </a:r>
            <a:r>
              <a:rPr lang="en-US" sz="1800" b="1" dirty="0" smtClean="0">
                <a:solidFill>
                  <a:srgbClr val="00B050"/>
                </a:solidFill>
              </a:rPr>
              <a:t> Approach on Skills for GJ</a:t>
            </a:r>
          </a:p>
          <a:p>
            <a:r>
              <a:rPr lang="en-US" sz="1800" b="1" dirty="0" smtClean="0">
                <a:solidFill>
                  <a:srgbClr val="00B050"/>
                </a:solidFill>
              </a:rPr>
              <a:t>24-25 January, 2017</a:t>
            </a:r>
            <a:endParaRPr lang="th-TH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992888" cy="684606"/>
          </a:xfrm>
        </p:spPr>
        <p:txBody>
          <a:bodyPr>
            <a:noAutofit/>
          </a:bodyPr>
          <a:lstStyle/>
          <a:p>
            <a:pPr algn="l"/>
            <a:r>
              <a:rPr lang="fr-CH" sz="3600" b="1" dirty="0" err="1">
                <a:solidFill>
                  <a:srgbClr val="009900"/>
                </a:solidFill>
              </a:rPr>
              <a:t>Examples</a:t>
            </a:r>
            <a:r>
              <a:rPr lang="fr-CH" sz="3600" b="1" dirty="0">
                <a:solidFill>
                  <a:srgbClr val="009900"/>
                </a:solidFill>
              </a:rPr>
              <a:t> of occupations in </a:t>
            </a:r>
            <a:r>
              <a:rPr lang="fr-CH" sz="3600" b="1" dirty="0" err="1">
                <a:solidFill>
                  <a:srgbClr val="009900"/>
                </a:solidFill>
              </a:rPr>
              <a:t>selected</a:t>
            </a:r>
            <a:r>
              <a:rPr lang="fr-CH" sz="3600" b="1" dirty="0">
                <a:solidFill>
                  <a:srgbClr val="009900"/>
                </a:solidFill>
              </a:rPr>
              <a:t> </a:t>
            </a:r>
            <a:br>
              <a:rPr lang="fr-CH" sz="3600" b="1" dirty="0">
                <a:solidFill>
                  <a:srgbClr val="009900"/>
                </a:solidFill>
              </a:rPr>
            </a:br>
            <a:r>
              <a:rPr lang="fr-CH" sz="3600" b="1" dirty="0">
                <a:solidFill>
                  <a:srgbClr val="009900"/>
                </a:solidFill>
              </a:rPr>
              <a:t>RE </a:t>
            </a:r>
            <a:r>
              <a:rPr lang="fr-CH" sz="3600" b="1" dirty="0" err="1">
                <a:solidFill>
                  <a:srgbClr val="009900"/>
                </a:solidFill>
              </a:rPr>
              <a:t>sub-sectors</a:t>
            </a:r>
            <a:r>
              <a:rPr lang="fr-CH" sz="3600" b="1" dirty="0">
                <a:solidFill>
                  <a:srgbClr val="009900"/>
                </a:solidFill>
              </a:rPr>
              <a:t> by value </a:t>
            </a:r>
            <a:r>
              <a:rPr lang="fr-CH" sz="3600" b="1" dirty="0" err="1">
                <a:solidFill>
                  <a:srgbClr val="009900"/>
                </a:solidFill>
              </a:rPr>
              <a:t>cha</a:t>
            </a:r>
            <a:r>
              <a:rPr lang="fr-CH" sz="3600" dirty="0" err="1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endParaRPr lang="th-TH" sz="3600" b="1" dirty="0">
              <a:solidFill>
                <a:srgbClr val="5B62C8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412776"/>
            <a:ext cx="784887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1216"/>
            <a:ext cx="781236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1239"/>
            <a:ext cx="781236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25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GREEN BUILDING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/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                    GB value chain occupations</a:t>
            </a:r>
            <a:endParaRPr lang="th-TH" sz="28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268413"/>
            <a:ext cx="2879725" cy="459581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Reduces energy and   water usage in the building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Reduce the environmental impact of the building process, sourcing and manufacture of building materials and components and of demolition, reuse and recycling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Improves health and comfort of the occupants once the building is built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980728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652736"/>
            <a:ext cx="4958514" cy="4211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97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GREEN BUILDING: Core occupations (examples)</a:t>
            </a:r>
            <a:endParaRPr lang="th-TH" sz="2800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9003758"/>
              </p:ext>
            </p:extLst>
          </p:nvPr>
        </p:nvGraphicFramePr>
        <p:xfrm>
          <a:off x="107504" y="141277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7853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GREEN BUILDING: Occupations</a:t>
            </a:r>
            <a:endParaRPr lang="th-TH" sz="28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46229"/>
            <a:ext cx="4248472" cy="4711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B050"/>
                </a:solidFill>
              </a:rPr>
              <a:t>Malaysia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Private sector has developed the Green Building Index (GBI) as a benchmark standard for energy efficiency and other sustainability criteria tailored for the Malaysian tropical climate and socio-economic context</a:t>
            </a:r>
            <a:endParaRPr lang="en-US" sz="1800" b="1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800" b="1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New occupation created: GBI Facilitator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8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Japan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Emerging new trades where specialist heat pump installers/maintainers are becoming established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7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Skills for green jobs in Malays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04231"/>
            <a:ext cx="3526259" cy="195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kills for green jobs in Jap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5"/>
            <a:ext cx="3526259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4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GREEN BUILDING: Occupations/Training</a:t>
            </a:r>
            <a:endParaRPr lang="th-TH" sz="28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46228"/>
            <a:ext cx="5256584" cy="51630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B050"/>
                </a:solidFill>
              </a:rPr>
              <a:t>Bangladesh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Developed a national green skills development 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strategy for those who require retraining in the shift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to emerging green building technology: architects, 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civil engineers, designers and masons in greening 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buildings </a:t>
            </a:r>
          </a:p>
          <a:p>
            <a:pPr>
              <a:buNone/>
            </a:pPr>
            <a:endParaRPr lang="en-US" sz="1800" b="1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B050"/>
                </a:solidFill>
              </a:rPr>
              <a:t>Training: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Short, OJT courses for existing construction workers: 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awareness campaigns among real estate developers, 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contractors and building dwellers; and forming green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 jobs skills development committees representing </a:t>
            </a:r>
          </a:p>
          <a:p>
            <a:pPr>
              <a:buNone/>
            </a:pPr>
            <a:r>
              <a:rPr lang="en-US" sz="1800" b="1" dirty="0" smtClean="0">
                <a:solidFill>
                  <a:srgbClr val="00B050"/>
                </a:solidFill>
              </a:rPr>
              <a:t>union and employers’ associations </a:t>
            </a:r>
          </a:p>
          <a:p>
            <a:pPr>
              <a:buNone/>
            </a:pPr>
            <a:endParaRPr lang="en-US" b="1" dirty="0">
              <a:solidFill>
                <a:srgbClr val="00B05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800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Image result for Skills for green jobs in Banglade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88840"/>
            <a:ext cx="3179911" cy="253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35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GREEN BUILDING: Occupation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endParaRPr lang="th-TH" sz="2800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075824581"/>
              </p:ext>
            </p:extLst>
          </p:nvPr>
        </p:nvGraphicFramePr>
        <p:xfrm>
          <a:off x="-36512" y="1397000"/>
          <a:ext cx="5472608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30" name="Picture 6" descr="Image result for australi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369" y="1268760"/>
            <a:ext cx="292112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encrypted-tbn3.gstatic.com/images?q=tbn:ANd9GcSz3j3reJDAZKCaPjD4ilD1K-NB5zEKFFHHFZwO_VwK0XyXQkzea-RzLGRB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496" y="3687605"/>
            <a:ext cx="1684784" cy="13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australi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029" y="4554538"/>
            <a:ext cx="1524868" cy="14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88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GREEN BUILDING: Education &amp; Training</a:t>
            </a:r>
            <a:endParaRPr lang="th-TH" sz="2800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Image result for Skills for green jobs in Ch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88032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9552" y="4149080"/>
            <a:ext cx="3744416" cy="237626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India</a:t>
            </a:r>
            <a:endParaRPr lang="en-US" sz="4000" b="1" dirty="0">
              <a:solidFill>
                <a:srgbClr val="00B050"/>
              </a:solidFill>
            </a:endParaRPr>
          </a:p>
          <a:p>
            <a:r>
              <a:rPr lang="en-US" sz="2400" b="1" dirty="0">
                <a:solidFill>
                  <a:srgbClr val="00B050"/>
                </a:solidFill>
              </a:rPr>
              <a:t>Training for urban planners in sustainability issues is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>
                <a:solidFill>
                  <a:srgbClr val="00B050"/>
                </a:solidFill>
              </a:rPr>
              <a:t>increasingly available at Masters and PhD levels</a:t>
            </a:r>
          </a:p>
          <a:p>
            <a:pPr algn="ctr"/>
            <a:endParaRPr lang="en-GB" dirty="0"/>
          </a:p>
        </p:txBody>
      </p:sp>
      <p:pic>
        <p:nvPicPr>
          <p:cNvPr id="3076" name="Picture 4" descr="Image result for Skills for green jobs in In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83732"/>
            <a:ext cx="1872208" cy="169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0" y="1484784"/>
            <a:ext cx="3744416" cy="252028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1409969"/>
            <a:ext cx="367240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China</a:t>
            </a:r>
          </a:p>
          <a:p>
            <a:r>
              <a:rPr lang="en-US" sz="1800" b="1" dirty="0">
                <a:solidFill>
                  <a:srgbClr val="00B050"/>
                </a:solidFill>
              </a:rPr>
              <a:t>18 universities in China have initiated Green Campus </a:t>
            </a:r>
            <a:r>
              <a:rPr lang="en-US" sz="1800" b="1" dirty="0" err="1">
                <a:solidFill>
                  <a:srgbClr val="00B050"/>
                </a:solidFill>
              </a:rPr>
              <a:t>Progamme</a:t>
            </a:r>
            <a:r>
              <a:rPr lang="en-US" sz="1800" b="1" dirty="0">
                <a:solidFill>
                  <a:srgbClr val="00B050"/>
                </a:solidFill>
              </a:rPr>
              <a:t> in collaboration with Green Building Council to promote the concept of green building on campuses, establish standards and organize training and knowledge exchange</a:t>
            </a:r>
          </a:p>
        </p:txBody>
      </p:sp>
    </p:spTree>
    <p:extLst>
      <p:ext uri="{BB962C8B-B14F-4D97-AF65-F5344CB8AC3E}">
        <p14:creationId xmlns:p14="http://schemas.microsoft.com/office/powerpoint/2010/main" val="236252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RENEWABLE ENERGY: Value chain &amp; 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Occupations (examples)</a:t>
            </a:r>
            <a:endParaRPr lang="th-TH" sz="2800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entagon 3"/>
          <p:cNvSpPr/>
          <p:nvPr/>
        </p:nvSpPr>
        <p:spPr>
          <a:xfrm>
            <a:off x="251520" y="1772816"/>
            <a:ext cx="2016224" cy="64807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Equipment Manufacture &amp; Distribution</a:t>
            </a:r>
            <a:endParaRPr lang="en-GB" sz="1600" b="1" dirty="0">
              <a:solidFill>
                <a:srgbClr val="00B050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2441749" y="1772816"/>
            <a:ext cx="2058243" cy="720080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Project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Development</a:t>
            </a:r>
            <a:endParaRPr lang="en-GB" sz="1600" b="1" dirty="0">
              <a:solidFill>
                <a:srgbClr val="00B050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4644008" y="1772816"/>
            <a:ext cx="1872208" cy="720080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Construct-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ion &amp; Installation</a:t>
            </a:r>
            <a:endParaRPr lang="en-GB" sz="1600" b="1" dirty="0">
              <a:solidFill>
                <a:srgbClr val="00B050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6660232" y="1772816"/>
            <a:ext cx="2088232" cy="720080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Operation &amp; Maintenance</a:t>
            </a:r>
            <a:endParaRPr lang="en-GB" sz="1600" b="1" dirty="0">
              <a:solidFill>
                <a:srgbClr val="00B050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251520" y="2636912"/>
            <a:ext cx="8568952" cy="792088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B050"/>
                </a:solidFill>
              </a:rPr>
              <a:t>Cross-cutting/Enabling Activities</a:t>
            </a:r>
            <a:endParaRPr lang="en-GB" sz="1800" b="1" dirty="0">
              <a:solidFill>
                <a:srgbClr val="00B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504" y="3642279"/>
            <a:ext cx="8640960" cy="28110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00B0F0"/>
              </a:solidFill>
            </a:endParaRPr>
          </a:p>
          <a:p>
            <a:pPr algn="ctr"/>
            <a:r>
              <a:rPr lang="en-US" b="1" dirty="0" smtClean="0">
                <a:solidFill>
                  <a:srgbClr val="00B0F0"/>
                </a:solidFill>
              </a:rPr>
              <a:t>Five main areas of renewable energy</a:t>
            </a:r>
          </a:p>
          <a:p>
            <a:endParaRPr lang="en-US" sz="1600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F0"/>
                </a:solidFill>
              </a:rPr>
              <a:t>Wind energy</a:t>
            </a:r>
            <a:r>
              <a:rPr lang="en-US" sz="1600" b="1" dirty="0" smtClean="0">
                <a:solidFill>
                  <a:srgbClr val="00B050"/>
                </a:solidFill>
              </a:rPr>
              <a:t>: R&amp;D engineers (computer electrical </a:t>
            </a:r>
            <a:r>
              <a:rPr lang="en-US" sz="1600" b="1" dirty="0" err="1" smtClean="0">
                <a:solidFill>
                  <a:srgbClr val="00B050"/>
                </a:solidFill>
              </a:rPr>
              <a:t>env’tal</a:t>
            </a:r>
            <a:r>
              <a:rPr lang="en-US" sz="1600" b="1" dirty="0" smtClean="0">
                <a:solidFill>
                  <a:srgbClr val="00B050"/>
                </a:solidFill>
              </a:rPr>
              <a:t>, mechanical, wind power design)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F0"/>
                </a:solidFill>
              </a:rPr>
              <a:t>Solar energy</a:t>
            </a:r>
            <a:r>
              <a:rPr lang="en-US" sz="1600" b="1" dirty="0" smtClean="0">
                <a:solidFill>
                  <a:srgbClr val="00B050"/>
                </a:solidFill>
              </a:rPr>
              <a:t>: Atmospheric Scientists &amp; Meteorologists; Project designers (engineers)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F0"/>
                </a:solidFill>
              </a:rPr>
              <a:t>Hydropower</a:t>
            </a:r>
            <a:r>
              <a:rPr lang="en-US" sz="1600" b="1" dirty="0" smtClean="0">
                <a:solidFill>
                  <a:srgbClr val="00B050"/>
                </a:solidFill>
              </a:rPr>
              <a:t>: Engineers (civil, mechanical, electrical); Skilled </a:t>
            </a:r>
            <a:r>
              <a:rPr lang="en-US" sz="1600" b="1" dirty="0" err="1" smtClean="0">
                <a:solidFill>
                  <a:srgbClr val="00B050"/>
                </a:solidFill>
              </a:rPr>
              <a:t>const’n</a:t>
            </a:r>
            <a:r>
              <a:rPr lang="en-US" sz="1600" b="1" dirty="0" smtClean="0">
                <a:solidFill>
                  <a:srgbClr val="00B050"/>
                </a:solidFill>
              </a:rPr>
              <a:t> workers (heavy machinery operators, welders, </a:t>
            </a:r>
            <a:r>
              <a:rPr lang="en-US" sz="1600" b="1" dirty="0" err="1" smtClean="0">
                <a:solidFill>
                  <a:srgbClr val="00B050"/>
                </a:solidFill>
              </a:rPr>
              <a:t>etc</a:t>
            </a:r>
            <a:r>
              <a:rPr lang="en-US" sz="1600" b="1" dirty="0" smtClean="0">
                <a:solidFill>
                  <a:srgbClr val="00B050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F0"/>
                </a:solidFill>
              </a:rPr>
              <a:t>Geothermal</a:t>
            </a:r>
            <a:r>
              <a:rPr lang="en-US" sz="1600" b="1" dirty="0" smtClean="0">
                <a:solidFill>
                  <a:srgbClr val="00B050"/>
                </a:solidFill>
              </a:rPr>
              <a:t>: Plant managers, Welders, Pipe fitters, plumbers, HVAC technicians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B0F0"/>
                </a:solidFill>
              </a:rPr>
              <a:t>Bioenergy</a:t>
            </a:r>
            <a:r>
              <a:rPr lang="en-US" sz="1600" b="1" dirty="0" smtClean="0">
                <a:solidFill>
                  <a:srgbClr val="00B050"/>
                </a:solidFill>
              </a:rPr>
              <a:t>: </a:t>
            </a:r>
            <a:r>
              <a:rPr lang="en-US" sz="1600" b="1" dirty="0" err="1" smtClean="0">
                <a:solidFill>
                  <a:srgbClr val="00B050"/>
                </a:solidFill>
              </a:rPr>
              <a:t>Agri</a:t>
            </a:r>
            <a:r>
              <a:rPr lang="en-US" sz="1600" b="1" dirty="0" smtClean="0">
                <a:solidFill>
                  <a:srgbClr val="00B050"/>
                </a:solidFill>
              </a:rPr>
              <a:t> scientists, Biomass </a:t>
            </a:r>
            <a:r>
              <a:rPr lang="en-US" sz="1600" b="1" dirty="0" err="1" smtClean="0">
                <a:solidFill>
                  <a:srgbClr val="00B050"/>
                </a:solidFill>
              </a:rPr>
              <a:t>prod’n</a:t>
            </a:r>
            <a:r>
              <a:rPr lang="en-US" sz="1600" b="1" dirty="0" smtClean="0">
                <a:solidFill>
                  <a:srgbClr val="00B050"/>
                </a:solidFill>
              </a:rPr>
              <a:t> managers, plant breeders &amp; foresters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1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8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RENEWAL ENERGY: Policy, Investment &amp; Education/training</a:t>
            </a:r>
            <a:endParaRPr lang="th-TH" sz="2800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3779912" y="1268760"/>
            <a:ext cx="4176464" cy="792088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Development strategies for renewal energy industries</a:t>
            </a:r>
            <a:endParaRPr lang="en-GB" sz="2000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851920" y="2204865"/>
            <a:ext cx="4176464" cy="936104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B050"/>
                </a:solidFill>
              </a:rPr>
              <a:t>Act for promoting Development, Usage, Distribution of and classifies the new renewable energy into 11 fields</a:t>
            </a:r>
            <a:endParaRPr lang="en-GB" sz="1800" b="1" dirty="0">
              <a:solidFill>
                <a:srgbClr val="00B05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95536" y="2348880"/>
            <a:ext cx="2880320" cy="165618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KOREA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51920" y="3284985"/>
            <a:ext cx="4176464" cy="100811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B050"/>
                </a:solidFill>
              </a:rPr>
              <a:t>$180M: to promote three energy sources: energy sources, electricity, </a:t>
            </a:r>
            <a:r>
              <a:rPr lang="en-US" sz="1800" b="1" dirty="0" smtClean="0">
                <a:solidFill>
                  <a:srgbClr val="00B0F0"/>
                </a:solidFill>
              </a:rPr>
              <a:t>new renewal energy (emphasis)</a:t>
            </a:r>
            <a:endParaRPr lang="en-GB" sz="1800" b="1" dirty="0">
              <a:solidFill>
                <a:srgbClr val="00B0F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51920" y="4581128"/>
            <a:ext cx="4176464" cy="1656184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B050"/>
                </a:solidFill>
              </a:rPr>
              <a:t>Busan Energy Science High School:  only HS specializing in new renewable energy in Korea: developed comprehensive educational curriculum, faculty, specialized </a:t>
            </a:r>
            <a:r>
              <a:rPr lang="en-US" sz="1800" b="1" dirty="0" err="1" smtClean="0">
                <a:solidFill>
                  <a:srgbClr val="00B050"/>
                </a:solidFill>
              </a:rPr>
              <a:t>eqpt</a:t>
            </a:r>
            <a:r>
              <a:rPr lang="en-US" sz="1800" b="1" dirty="0" smtClean="0">
                <a:solidFill>
                  <a:srgbClr val="00B050"/>
                </a:solidFill>
              </a:rPr>
              <a:t>; industry partnership </a:t>
            </a:r>
            <a:endParaRPr lang="en-GB" sz="1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70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RENEWAL ENERGY: Occupation and Training</a:t>
            </a:r>
            <a:endParaRPr lang="th-TH" sz="28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7632848" cy="1008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B050"/>
                </a:solidFill>
              </a:rPr>
              <a:t>CHINA: Micro wind power worker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899592" y="1799591"/>
            <a:ext cx="7200800" cy="4608512"/>
          </a:xfrm>
          <a:prstGeom prst="rect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050"/>
                </a:solidFill>
              </a:rPr>
              <a:t>Install, adjusts, operates and maintains micro wind power of less than 10kW per turbine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050"/>
                </a:solidFill>
              </a:rPr>
              <a:t>Basic knowledge of wind power generation , knowledge of reading and drawing graphics, basic theories, safely and relevant laws &amp; regulations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050"/>
                </a:solidFill>
              </a:rPr>
              <a:t>Trained 120,000 (2008) to increase as improvements to the clean energy strategy are implemented</a:t>
            </a:r>
          </a:p>
        </p:txBody>
      </p:sp>
    </p:spTree>
    <p:extLst>
      <p:ext uri="{BB962C8B-B14F-4D97-AF65-F5344CB8AC3E}">
        <p14:creationId xmlns:p14="http://schemas.microsoft.com/office/powerpoint/2010/main" val="16817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Green </a:t>
            </a:r>
            <a:r>
              <a:rPr lang="en-US" b="1" dirty="0" err="1" smtClean="0">
                <a:solidFill>
                  <a:srgbClr val="00B050"/>
                </a:solidFill>
              </a:rPr>
              <a:t>Sectoral</a:t>
            </a:r>
            <a:r>
              <a:rPr lang="en-US" b="1" dirty="0" smtClean="0">
                <a:solidFill>
                  <a:srgbClr val="00B050"/>
                </a:solidFill>
              </a:rPr>
              <a:t> Change</a:t>
            </a:r>
            <a:endParaRPr lang="th-TH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5256584" cy="5373216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defRPr/>
            </a:pPr>
            <a:r>
              <a:rPr lang="en-GB" sz="3800" b="1" dirty="0">
                <a:solidFill>
                  <a:srgbClr val="00B050"/>
                </a:solidFill>
              </a:rPr>
              <a:t>Additional jobs will be created.</a:t>
            </a:r>
          </a:p>
          <a:p>
            <a:pPr marL="457200" indent="-457200">
              <a:defRPr/>
            </a:pPr>
            <a:r>
              <a:rPr lang="en-GB" sz="3800" b="1" dirty="0">
                <a:solidFill>
                  <a:srgbClr val="00B050"/>
                </a:solidFill>
              </a:rPr>
              <a:t>Some employment will be substituted</a:t>
            </a:r>
          </a:p>
          <a:p>
            <a:pPr marL="457200" indent="-457200">
              <a:defRPr/>
            </a:pPr>
            <a:r>
              <a:rPr lang="en-GB" sz="3800" b="1" dirty="0">
                <a:solidFill>
                  <a:srgbClr val="00B050"/>
                </a:solidFill>
              </a:rPr>
              <a:t>Certain jobs may be eliminated without direct replacement</a:t>
            </a:r>
          </a:p>
          <a:p>
            <a:pPr marL="457200" indent="-457200">
              <a:defRPr/>
            </a:pPr>
            <a:r>
              <a:rPr lang="en-GB" sz="3800" b="1" dirty="0">
                <a:solidFill>
                  <a:srgbClr val="00B050"/>
                </a:solidFill>
              </a:rPr>
              <a:t>Many existing jobs will be redefined </a:t>
            </a:r>
          </a:p>
          <a:p>
            <a:pPr marL="457200" indent="-457200">
              <a:defRPr/>
            </a:pPr>
            <a:r>
              <a:rPr lang="en-GB" sz="3800" b="1" dirty="0">
                <a:solidFill>
                  <a:srgbClr val="00B050"/>
                </a:solidFill>
              </a:rPr>
              <a:t>New jobs created will offset those lost</a:t>
            </a:r>
            <a:r>
              <a:rPr lang="en-GB" sz="3800" dirty="0">
                <a:solidFill>
                  <a:srgbClr val="00B050"/>
                </a:solidFill>
              </a:rPr>
              <a:t/>
            </a:r>
            <a:br>
              <a:rPr lang="en-GB" sz="3800" dirty="0">
                <a:solidFill>
                  <a:srgbClr val="00B050"/>
                </a:solidFill>
              </a:rPr>
            </a:br>
            <a:endParaRPr lang="fr-CH" sz="3800" dirty="0">
              <a:solidFill>
                <a:srgbClr val="00B050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(click to enlarge)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50" y="1524000"/>
            <a:ext cx="2520950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RENEWAL ENERGY: Projects &amp; Training needs</a:t>
            </a:r>
            <a:endParaRPr lang="th-TH" sz="28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9647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INDIA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Energy sector: Biomass power plant in West Bengal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 and winds projects in </a:t>
            </a:r>
            <a:r>
              <a:rPr lang="en-US" sz="2800" b="1" dirty="0" err="1" smtClean="0">
                <a:solidFill>
                  <a:srgbClr val="00B050"/>
                </a:solidFill>
              </a:rPr>
              <a:t>Baramsar</a:t>
            </a:r>
            <a:r>
              <a:rPr lang="en-US" sz="2800" b="1" dirty="0" smtClean="0">
                <a:solidFill>
                  <a:srgbClr val="00B050"/>
                </a:solidFill>
              </a:rPr>
              <a:t> and Soda </a:t>
            </a:r>
            <a:r>
              <a:rPr lang="en-US" sz="2800" b="1" dirty="0" err="1" smtClean="0">
                <a:solidFill>
                  <a:srgbClr val="00B050"/>
                </a:solidFill>
              </a:rPr>
              <a:t>Mada</a:t>
            </a:r>
            <a:endParaRPr lang="en-US" sz="2800" b="1" dirty="0" smtClean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23528" y="2780929"/>
            <a:ext cx="8064896" cy="3816424"/>
          </a:xfrm>
          <a:prstGeom prst="rect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00B050"/>
                </a:solidFill>
              </a:rPr>
              <a:t>Biomass plant: construction, installation and operation of a 6MW, grid-connected biomass power plant—</a:t>
            </a:r>
            <a:r>
              <a:rPr lang="en-US" b="1" dirty="0">
                <a:solidFill>
                  <a:srgbClr val="00B050"/>
                </a:solidFill>
              </a:rPr>
              <a:t>g</a:t>
            </a:r>
            <a:r>
              <a:rPr lang="en-US" b="1" dirty="0" smtClean="0">
                <a:solidFill>
                  <a:srgbClr val="00B050"/>
                </a:solidFill>
              </a:rPr>
              <a:t>enerated electricity feeds into the local grid which is part of India’s Eastern regional grid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00B050"/>
                </a:solidFill>
              </a:rPr>
              <a:t>5MW wind power project has state-of-the-art wind generators at 2 locations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00B050"/>
                </a:solidFill>
              </a:rPr>
              <a:t>Identified re-training skills and needs for both projects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70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r>
              <a:rPr lang="en-US" sz="2800" b="1" dirty="0">
                <a:solidFill>
                  <a:srgbClr val="00B050"/>
                </a:solidFill>
              </a:rPr>
              <a:t/>
            </a:r>
            <a:br>
              <a:rPr lang="en-US" sz="2800" b="1" dirty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TOURISM: Community-based ecotourism</a:t>
            </a:r>
            <a:endParaRPr lang="th-TH" sz="2800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tourism indones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1988840"/>
            <a:ext cx="273630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07504" y="1565176"/>
            <a:ext cx="2880320" cy="4672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endParaRPr lang="en-US" sz="1800" b="1" dirty="0" smtClean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Deforestation a major environmental challenge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Considered a comprehensive tool to conserve biodiversity and involve local communities &amp; organizations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sz="1800" b="1" dirty="0" err="1" smtClean="0">
                <a:solidFill>
                  <a:srgbClr val="00B050"/>
                </a:solidFill>
              </a:rPr>
              <a:t>Indecon</a:t>
            </a:r>
            <a:r>
              <a:rPr lang="en-US" sz="1800" b="1" dirty="0" smtClean="0">
                <a:solidFill>
                  <a:srgbClr val="00B050"/>
                </a:solidFill>
              </a:rPr>
              <a:t>: facilitated various eco-tourism site </a:t>
            </a:r>
            <a:r>
              <a:rPr lang="en-US" sz="1800" b="1" dirty="0" err="1" smtClean="0">
                <a:solidFill>
                  <a:srgbClr val="00B050"/>
                </a:solidFill>
              </a:rPr>
              <a:t>devts</a:t>
            </a:r>
            <a:endParaRPr lang="en-US" sz="1800" b="1" dirty="0" smtClean="0">
              <a:solidFill>
                <a:srgbClr val="00B05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Sites; </a:t>
            </a:r>
            <a:r>
              <a:rPr lang="en-US" sz="1800" b="1" dirty="0" err="1" smtClean="0">
                <a:solidFill>
                  <a:srgbClr val="00B050"/>
                </a:solidFill>
              </a:rPr>
              <a:t>Tankahan</a:t>
            </a:r>
            <a:r>
              <a:rPr lang="en-US" sz="1800" b="1" dirty="0" smtClean="0">
                <a:solidFill>
                  <a:srgbClr val="00B050"/>
                </a:solidFill>
              </a:rPr>
              <a:t> Village, </a:t>
            </a:r>
            <a:r>
              <a:rPr lang="en-US" sz="1800" b="1" dirty="0" err="1" smtClean="0">
                <a:solidFill>
                  <a:srgbClr val="00B050"/>
                </a:solidFill>
              </a:rPr>
              <a:t>Gunung</a:t>
            </a:r>
            <a:r>
              <a:rPr lang="en-US" sz="1800" b="1" dirty="0" smtClean="0">
                <a:solidFill>
                  <a:srgbClr val="00B050"/>
                </a:solidFill>
              </a:rPr>
              <a:t> </a:t>
            </a:r>
            <a:r>
              <a:rPr lang="en-US" sz="1800" b="1" dirty="0" err="1" smtClean="0">
                <a:solidFill>
                  <a:srgbClr val="00B050"/>
                </a:solidFill>
              </a:rPr>
              <a:t>Leuser</a:t>
            </a:r>
            <a:r>
              <a:rPr lang="en-US" sz="1800" b="1" dirty="0" smtClean="0">
                <a:solidFill>
                  <a:srgbClr val="00B050"/>
                </a:solidFill>
              </a:rPr>
              <a:t> national park Aceh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en-GB" sz="1800" dirty="0"/>
          </a:p>
        </p:txBody>
      </p:sp>
      <p:sp>
        <p:nvSpPr>
          <p:cNvPr id="7" name="Rounded Rectangle 6"/>
          <p:cNvSpPr/>
          <p:nvPr/>
        </p:nvSpPr>
        <p:spPr>
          <a:xfrm>
            <a:off x="6012163" y="1493168"/>
            <a:ext cx="3024334" cy="4744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Training &amp; skills </a:t>
            </a:r>
            <a:r>
              <a:rPr lang="en-US" sz="1800" b="1" dirty="0" err="1" smtClean="0">
                <a:solidFill>
                  <a:srgbClr val="00B050"/>
                </a:solidFill>
              </a:rPr>
              <a:t>devt</a:t>
            </a:r>
            <a:r>
              <a:rPr lang="en-US" sz="1800" b="1" dirty="0" smtClean="0">
                <a:solidFill>
                  <a:srgbClr val="00B050"/>
                </a:solidFill>
              </a:rPr>
              <a:t>: research &amp; planning; destination </a:t>
            </a:r>
            <a:r>
              <a:rPr lang="en-US" sz="1800" b="1" dirty="0" err="1" smtClean="0">
                <a:solidFill>
                  <a:srgbClr val="00B050"/>
                </a:solidFill>
              </a:rPr>
              <a:t>devt</a:t>
            </a:r>
            <a:r>
              <a:rPr lang="en-US" sz="1800" b="1" dirty="0" smtClean="0">
                <a:solidFill>
                  <a:srgbClr val="00B050"/>
                </a:solidFill>
              </a:rPr>
              <a:t>; marketing; monitoring &amp; evaluation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Empowerment at local community level, tourism developer, program manager &amp; decision-maker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US" sz="1800" b="1" dirty="0" smtClean="0">
                <a:solidFill>
                  <a:srgbClr val="00B050"/>
                </a:solidFill>
              </a:rPr>
              <a:t>Training as eco-guides &amp; identify exotic flora and fauna living in the park &amp; carrying out sustainable practices &amp; transferring knowledge to tourists</a:t>
            </a:r>
            <a:endParaRPr lang="en-GB" sz="1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89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TOURISM: ILO Greener BUSINESS Asia (GBA)</a:t>
            </a:r>
            <a:endParaRPr lang="th-TH" sz="2800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58029" y="4361201"/>
            <a:ext cx="8385971" cy="250731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600" dirty="0"/>
              <a:t>I</a:t>
            </a:r>
            <a:r>
              <a:rPr lang="en-US" sz="2600" dirty="0" smtClean="0"/>
              <a:t>mplications in terms of new and existing occupations in other sectors, e.g.</a:t>
            </a:r>
          </a:p>
          <a:p>
            <a:pPr marL="342900" indent="-342900">
              <a:buFontTx/>
              <a:buChar char="-"/>
            </a:pPr>
            <a:r>
              <a:rPr lang="en-US" sz="2600" dirty="0" smtClean="0"/>
              <a:t>Farmers using  organic farming techniques</a:t>
            </a:r>
          </a:p>
          <a:p>
            <a:pPr marL="342900" indent="-342900">
              <a:buFontTx/>
              <a:buChar char="-"/>
            </a:pPr>
            <a:r>
              <a:rPr lang="en-US" sz="2600" dirty="0" smtClean="0"/>
              <a:t>Architects with green building design skills</a:t>
            </a:r>
          </a:p>
          <a:p>
            <a:pPr marL="342900" indent="-342900">
              <a:buFontTx/>
              <a:buChar char="-"/>
            </a:pPr>
            <a:r>
              <a:rPr lang="en-US" sz="2600" dirty="0" smtClean="0"/>
              <a:t>Plumbers and electricians familiar with fixing new types of equipment …</a:t>
            </a:r>
          </a:p>
          <a:p>
            <a:endParaRPr lang="en-US" sz="2600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1170410" y="1551823"/>
            <a:ext cx="7794078" cy="1505291"/>
            <a:chOff x="1825922" y="2404125"/>
            <a:chExt cx="7794078" cy="1505291"/>
          </a:xfrm>
        </p:grpSpPr>
        <p:sp>
          <p:nvSpPr>
            <p:cNvPr id="8" name="Freeform 7"/>
            <p:cNvSpPr/>
            <p:nvPr/>
          </p:nvSpPr>
          <p:spPr>
            <a:xfrm>
              <a:off x="1825922" y="2404125"/>
              <a:ext cx="1601390" cy="895906"/>
            </a:xfrm>
            <a:custGeom>
              <a:avLst/>
              <a:gdLst>
                <a:gd name="connsiteX0" fmla="*/ 0 w 1601390"/>
                <a:gd name="connsiteY0" fmla="*/ 96083 h 960834"/>
                <a:gd name="connsiteX1" fmla="*/ 96083 w 1601390"/>
                <a:gd name="connsiteY1" fmla="*/ 0 h 960834"/>
                <a:gd name="connsiteX2" fmla="*/ 1505307 w 1601390"/>
                <a:gd name="connsiteY2" fmla="*/ 0 h 960834"/>
                <a:gd name="connsiteX3" fmla="*/ 1601390 w 1601390"/>
                <a:gd name="connsiteY3" fmla="*/ 96083 h 960834"/>
                <a:gd name="connsiteX4" fmla="*/ 1601390 w 1601390"/>
                <a:gd name="connsiteY4" fmla="*/ 864751 h 960834"/>
                <a:gd name="connsiteX5" fmla="*/ 1505307 w 1601390"/>
                <a:gd name="connsiteY5" fmla="*/ 960834 h 960834"/>
                <a:gd name="connsiteX6" fmla="*/ 96083 w 1601390"/>
                <a:gd name="connsiteY6" fmla="*/ 960834 h 960834"/>
                <a:gd name="connsiteX7" fmla="*/ 0 w 1601390"/>
                <a:gd name="connsiteY7" fmla="*/ 864751 h 960834"/>
                <a:gd name="connsiteX8" fmla="*/ 0 w 1601390"/>
                <a:gd name="connsiteY8" fmla="*/ 96083 h 96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390" h="960834">
                  <a:moveTo>
                    <a:pt x="0" y="96083"/>
                  </a:moveTo>
                  <a:cubicBezTo>
                    <a:pt x="0" y="43018"/>
                    <a:pt x="43018" y="0"/>
                    <a:pt x="96083" y="0"/>
                  </a:cubicBezTo>
                  <a:lnTo>
                    <a:pt x="1505307" y="0"/>
                  </a:lnTo>
                  <a:cubicBezTo>
                    <a:pt x="1558372" y="0"/>
                    <a:pt x="1601390" y="43018"/>
                    <a:pt x="1601390" y="96083"/>
                  </a:cubicBezTo>
                  <a:lnTo>
                    <a:pt x="1601390" y="864751"/>
                  </a:lnTo>
                  <a:cubicBezTo>
                    <a:pt x="1601390" y="917816"/>
                    <a:pt x="1558372" y="960834"/>
                    <a:pt x="1505307" y="960834"/>
                  </a:cubicBezTo>
                  <a:lnTo>
                    <a:pt x="96083" y="960834"/>
                  </a:lnTo>
                  <a:cubicBezTo>
                    <a:pt x="43018" y="960834"/>
                    <a:pt x="0" y="917816"/>
                    <a:pt x="0" y="864751"/>
                  </a:cubicBezTo>
                  <a:lnTo>
                    <a:pt x="0" y="9608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532" tIns="100532" rIns="100532" bIns="100532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dirty="0"/>
                <a:t>F</a:t>
              </a:r>
              <a:r>
                <a:rPr lang="en-US" sz="1900" kern="1200" dirty="0" smtClean="0"/>
                <a:t>ood</a:t>
              </a:r>
              <a:endParaRPr lang="en-GB" sz="1900" kern="1200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3969038" y="3129174"/>
              <a:ext cx="826426" cy="565763"/>
            </a:xfrm>
            <a:custGeom>
              <a:avLst/>
              <a:gdLst>
                <a:gd name="connsiteX0" fmla="*/ 0 w 339494"/>
                <a:gd name="connsiteY0" fmla="*/ 79429 h 397144"/>
                <a:gd name="connsiteX1" fmla="*/ 169747 w 339494"/>
                <a:gd name="connsiteY1" fmla="*/ 79429 h 397144"/>
                <a:gd name="connsiteX2" fmla="*/ 169747 w 339494"/>
                <a:gd name="connsiteY2" fmla="*/ 0 h 397144"/>
                <a:gd name="connsiteX3" fmla="*/ 339494 w 339494"/>
                <a:gd name="connsiteY3" fmla="*/ 198572 h 397144"/>
                <a:gd name="connsiteX4" fmla="*/ 169747 w 339494"/>
                <a:gd name="connsiteY4" fmla="*/ 397144 h 397144"/>
                <a:gd name="connsiteX5" fmla="*/ 169747 w 339494"/>
                <a:gd name="connsiteY5" fmla="*/ 317715 h 397144"/>
                <a:gd name="connsiteX6" fmla="*/ 0 w 339494"/>
                <a:gd name="connsiteY6" fmla="*/ 317715 h 397144"/>
                <a:gd name="connsiteX7" fmla="*/ 0 w 339494"/>
                <a:gd name="connsiteY7" fmla="*/ 79429 h 39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9494" h="397144">
                  <a:moveTo>
                    <a:pt x="0" y="79429"/>
                  </a:moveTo>
                  <a:lnTo>
                    <a:pt x="169747" y="79429"/>
                  </a:lnTo>
                  <a:lnTo>
                    <a:pt x="169747" y="0"/>
                  </a:lnTo>
                  <a:lnTo>
                    <a:pt x="339494" y="198572"/>
                  </a:lnTo>
                  <a:lnTo>
                    <a:pt x="169747" y="397144"/>
                  </a:lnTo>
                  <a:lnTo>
                    <a:pt x="169747" y="317715"/>
                  </a:lnTo>
                  <a:lnTo>
                    <a:pt x="0" y="317715"/>
                  </a:lnTo>
                  <a:lnTo>
                    <a:pt x="0" y="79429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79429" rIns="101848" bIns="7942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500" kern="120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4939480" y="2788078"/>
              <a:ext cx="1889422" cy="960834"/>
            </a:xfrm>
            <a:custGeom>
              <a:avLst/>
              <a:gdLst>
                <a:gd name="connsiteX0" fmla="*/ 0 w 1601390"/>
                <a:gd name="connsiteY0" fmla="*/ 96083 h 960834"/>
                <a:gd name="connsiteX1" fmla="*/ 96083 w 1601390"/>
                <a:gd name="connsiteY1" fmla="*/ 0 h 960834"/>
                <a:gd name="connsiteX2" fmla="*/ 1505307 w 1601390"/>
                <a:gd name="connsiteY2" fmla="*/ 0 h 960834"/>
                <a:gd name="connsiteX3" fmla="*/ 1601390 w 1601390"/>
                <a:gd name="connsiteY3" fmla="*/ 96083 h 960834"/>
                <a:gd name="connsiteX4" fmla="*/ 1601390 w 1601390"/>
                <a:gd name="connsiteY4" fmla="*/ 864751 h 960834"/>
                <a:gd name="connsiteX5" fmla="*/ 1505307 w 1601390"/>
                <a:gd name="connsiteY5" fmla="*/ 960834 h 960834"/>
                <a:gd name="connsiteX6" fmla="*/ 96083 w 1601390"/>
                <a:gd name="connsiteY6" fmla="*/ 960834 h 960834"/>
                <a:gd name="connsiteX7" fmla="*/ 0 w 1601390"/>
                <a:gd name="connsiteY7" fmla="*/ 864751 h 960834"/>
                <a:gd name="connsiteX8" fmla="*/ 0 w 1601390"/>
                <a:gd name="connsiteY8" fmla="*/ 96083 h 96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390" h="960834">
                  <a:moveTo>
                    <a:pt x="0" y="96083"/>
                  </a:moveTo>
                  <a:cubicBezTo>
                    <a:pt x="0" y="43018"/>
                    <a:pt x="43018" y="0"/>
                    <a:pt x="96083" y="0"/>
                  </a:cubicBezTo>
                  <a:lnTo>
                    <a:pt x="1505307" y="0"/>
                  </a:lnTo>
                  <a:cubicBezTo>
                    <a:pt x="1558372" y="0"/>
                    <a:pt x="1601390" y="43018"/>
                    <a:pt x="1601390" y="96083"/>
                  </a:cubicBezTo>
                  <a:lnTo>
                    <a:pt x="1601390" y="864751"/>
                  </a:lnTo>
                  <a:cubicBezTo>
                    <a:pt x="1601390" y="917816"/>
                    <a:pt x="1558372" y="960834"/>
                    <a:pt x="1505307" y="960834"/>
                  </a:cubicBezTo>
                  <a:lnTo>
                    <a:pt x="96083" y="960834"/>
                  </a:lnTo>
                  <a:cubicBezTo>
                    <a:pt x="43018" y="960834"/>
                    <a:pt x="0" y="917816"/>
                    <a:pt x="0" y="864751"/>
                  </a:cubicBezTo>
                  <a:lnTo>
                    <a:pt x="0" y="9608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532" tIns="100532" rIns="100532" bIns="100532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 smtClean="0">
                  <a:solidFill>
                    <a:schemeClr val="tx1"/>
                  </a:solidFill>
                </a:rPr>
                <a:t>Hotels</a:t>
              </a:r>
              <a:endParaRPr lang="en-GB" sz="36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7180368" y="3129174"/>
              <a:ext cx="711440" cy="543222"/>
            </a:xfrm>
            <a:custGeom>
              <a:avLst/>
              <a:gdLst>
                <a:gd name="connsiteX0" fmla="*/ 0 w 339494"/>
                <a:gd name="connsiteY0" fmla="*/ 79429 h 397144"/>
                <a:gd name="connsiteX1" fmla="*/ 169747 w 339494"/>
                <a:gd name="connsiteY1" fmla="*/ 79429 h 397144"/>
                <a:gd name="connsiteX2" fmla="*/ 169747 w 339494"/>
                <a:gd name="connsiteY2" fmla="*/ 0 h 397144"/>
                <a:gd name="connsiteX3" fmla="*/ 339494 w 339494"/>
                <a:gd name="connsiteY3" fmla="*/ 198572 h 397144"/>
                <a:gd name="connsiteX4" fmla="*/ 169747 w 339494"/>
                <a:gd name="connsiteY4" fmla="*/ 397144 h 397144"/>
                <a:gd name="connsiteX5" fmla="*/ 169747 w 339494"/>
                <a:gd name="connsiteY5" fmla="*/ 317715 h 397144"/>
                <a:gd name="connsiteX6" fmla="*/ 0 w 339494"/>
                <a:gd name="connsiteY6" fmla="*/ 317715 h 397144"/>
                <a:gd name="connsiteX7" fmla="*/ 0 w 339494"/>
                <a:gd name="connsiteY7" fmla="*/ 79429 h 39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9494" h="397144">
                  <a:moveTo>
                    <a:pt x="0" y="79429"/>
                  </a:moveTo>
                  <a:lnTo>
                    <a:pt x="169747" y="79429"/>
                  </a:lnTo>
                  <a:lnTo>
                    <a:pt x="169747" y="0"/>
                  </a:lnTo>
                  <a:lnTo>
                    <a:pt x="339494" y="198572"/>
                  </a:lnTo>
                  <a:lnTo>
                    <a:pt x="169747" y="397144"/>
                  </a:lnTo>
                  <a:lnTo>
                    <a:pt x="169747" y="317715"/>
                  </a:lnTo>
                  <a:lnTo>
                    <a:pt x="0" y="317715"/>
                  </a:lnTo>
                  <a:lnTo>
                    <a:pt x="0" y="79429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79429" rIns="101848" bIns="7942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500" kern="120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8018610" y="2948582"/>
              <a:ext cx="1601390" cy="960834"/>
            </a:xfrm>
            <a:custGeom>
              <a:avLst/>
              <a:gdLst>
                <a:gd name="connsiteX0" fmla="*/ 0 w 1601390"/>
                <a:gd name="connsiteY0" fmla="*/ 96083 h 960834"/>
                <a:gd name="connsiteX1" fmla="*/ 96083 w 1601390"/>
                <a:gd name="connsiteY1" fmla="*/ 0 h 960834"/>
                <a:gd name="connsiteX2" fmla="*/ 1505307 w 1601390"/>
                <a:gd name="connsiteY2" fmla="*/ 0 h 960834"/>
                <a:gd name="connsiteX3" fmla="*/ 1601390 w 1601390"/>
                <a:gd name="connsiteY3" fmla="*/ 96083 h 960834"/>
                <a:gd name="connsiteX4" fmla="*/ 1601390 w 1601390"/>
                <a:gd name="connsiteY4" fmla="*/ 864751 h 960834"/>
                <a:gd name="connsiteX5" fmla="*/ 1505307 w 1601390"/>
                <a:gd name="connsiteY5" fmla="*/ 960834 h 960834"/>
                <a:gd name="connsiteX6" fmla="*/ 96083 w 1601390"/>
                <a:gd name="connsiteY6" fmla="*/ 960834 h 960834"/>
                <a:gd name="connsiteX7" fmla="*/ 0 w 1601390"/>
                <a:gd name="connsiteY7" fmla="*/ 864751 h 960834"/>
                <a:gd name="connsiteX8" fmla="*/ 0 w 1601390"/>
                <a:gd name="connsiteY8" fmla="*/ 96083 h 960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390" h="960834">
                  <a:moveTo>
                    <a:pt x="0" y="96083"/>
                  </a:moveTo>
                  <a:cubicBezTo>
                    <a:pt x="0" y="43018"/>
                    <a:pt x="43018" y="0"/>
                    <a:pt x="96083" y="0"/>
                  </a:cubicBezTo>
                  <a:lnTo>
                    <a:pt x="1505307" y="0"/>
                  </a:lnTo>
                  <a:cubicBezTo>
                    <a:pt x="1558372" y="0"/>
                    <a:pt x="1601390" y="43018"/>
                    <a:pt x="1601390" y="96083"/>
                  </a:cubicBezTo>
                  <a:lnTo>
                    <a:pt x="1601390" y="864751"/>
                  </a:lnTo>
                  <a:cubicBezTo>
                    <a:pt x="1601390" y="917816"/>
                    <a:pt x="1558372" y="960834"/>
                    <a:pt x="1505307" y="960834"/>
                  </a:cubicBezTo>
                  <a:lnTo>
                    <a:pt x="96083" y="960834"/>
                  </a:lnTo>
                  <a:cubicBezTo>
                    <a:pt x="43018" y="960834"/>
                    <a:pt x="0" y="917816"/>
                    <a:pt x="0" y="864751"/>
                  </a:cubicBezTo>
                  <a:lnTo>
                    <a:pt x="0" y="9608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0532" tIns="100532" rIns="100532" bIns="100532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kern="1200" dirty="0" smtClean="0"/>
                <a:t>Tour operators &amp; customers</a:t>
              </a:r>
              <a:endParaRPr lang="en-GB" sz="1900" kern="1200" dirty="0"/>
            </a:p>
          </p:txBody>
        </p:sp>
      </p:grpSp>
      <p:sp>
        <p:nvSpPr>
          <p:cNvPr id="13" name="Freeform 12"/>
          <p:cNvSpPr/>
          <p:nvPr/>
        </p:nvSpPr>
        <p:spPr>
          <a:xfrm>
            <a:off x="1170410" y="3356992"/>
            <a:ext cx="1673398" cy="792088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532" tIns="100532" rIns="100532" bIns="100532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kern="1200" dirty="0" smtClean="0"/>
              <a:t>Other supplies</a:t>
            </a:r>
            <a:endParaRPr lang="en-GB" sz="1900" kern="1200" dirty="0"/>
          </a:p>
        </p:txBody>
      </p:sp>
      <p:sp>
        <p:nvSpPr>
          <p:cNvPr id="14" name="Freeform 13"/>
          <p:cNvSpPr/>
          <p:nvPr/>
        </p:nvSpPr>
        <p:spPr>
          <a:xfrm>
            <a:off x="4698802" y="3501008"/>
            <a:ext cx="1601390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532" tIns="100532" rIns="100532" bIns="100532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900" kern="1200" dirty="0" smtClean="0"/>
              <a:t>Technology providers </a:t>
            </a:r>
            <a:endParaRPr lang="en-GB" sz="1900" kern="1200" dirty="0"/>
          </a:p>
        </p:txBody>
      </p:sp>
      <p:sp>
        <p:nvSpPr>
          <p:cNvPr id="15" name="Freeform 14"/>
          <p:cNvSpPr/>
          <p:nvPr/>
        </p:nvSpPr>
        <p:spPr>
          <a:xfrm>
            <a:off x="3203848" y="3501008"/>
            <a:ext cx="1440160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532" tIns="100532" rIns="100532" bIns="100532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/>
              <a:t>Building design</a:t>
            </a:r>
            <a:endParaRPr lang="en-GB" kern="1200" dirty="0"/>
          </a:p>
        </p:txBody>
      </p:sp>
      <p:sp>
        <p:nvSpPr>
          <p:cNvPr id="16" name="Freeform 15"/>
          <p:cNvSpPr/>
          <p:nvPr/>
        </p:nvSpPr>
        <p:spPr>
          <a:xfrm>
            <a:off x="6354986" y="3501008"/>
            <a:ext cx="1601390" cy="960834"/>
          </a:xfrm>
          <a:custGeom>
            <a:avLst/>
            <a:gdLst>
              <a:gd name="connsiteX0" fmla="*/ 0 w 1601390"/>
              <a:gd name="connsiteY0" fmla="*/ 96083 h 960834"/>
              <a:gd name="connsiteX1" fmla="*/ 96083 w 1601390"/>
              <a:gd name="connsiteY1" fmla="*/ 0 h 960834"/>
              <a:gd name="connsiteX2" fmla="*/ 1505307 w 1601390"/>
              <a:gd name="connsiteY2" fmla="*/ 0 h 960834"/>
              <a:gd name="connsiteX3" fmla="*/ 1601390 w 1601390"/>
              <a:gd name="connsiteY3" fmla="*/ 96083 h 960834"/>
              <a:gd name="connsiteX4" fmla="*/ 1601390 w 1601390"/>
              <a:gd name="connsiteY4" fmla="*/ 864751 h 960834"/>
              <a:gd name="connsiteX5" fmla="*/ 1505307 w 1601390"/>
              <a:gd name="connsiteY5" fmla="*/ 960834 h 960834"/>
              <a:gd name="connsiteX6" fmla="*/ 96083 w 1601390"/>
              <a:gd name="connsiteY6" fmla="*/ 960834 h 960834"/>
              <a:gd name="connsiteX7" fmla="*/ 0 w 1601390"/>
              <a:gd name="connsiteY7" fmla="*/ 864751 h 960834"/>
              <a:gd name="connsiteX8" fmla="*/ 0 w 1601390"/>
              <a:gd name="connsiteY8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43018"/>
                  <a:pt x="43018" y="0"/>
                  <a:pt x="96083" y="0"/>
                </a:cubicBezTo>
                <a:lnTo>
                  <a:pt x="1505307" y="0"/>
                </a:lnTo>
                <a:cubicBezTo>
                  <a:pt x="1558372" y="0"/>
                  <a:pt x="1601390" y="43018"/>
                  <a:pt x="1601390" y="96083"/>
                </a:cubicBezTo>
                <a:lnTo>
                  <a:pt x="1601390" y="864751"/>
                </a:lnTo>
                <a:cubicBezTo>
                  <a:pt x="1601390" y="917816"/>
                  <a:pt x="1558372" y="960834"/>
                  <a:pt x="1505307" y="960834"/>
                </a:cubicBezTo>
                <a:lnTo>
                  <a:pt x="96083" y="960834"/>
                </a:lnTo>
                <a:cubicBezTo>
                  <a:pt x="43018" y="960834"/>
                  <a:pt x="0" y="917816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532" tIns="100532" rIns="100532" bIns="100532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Advisory service providers</a:t>
            </a:r>
            <a:endParaRPr lang="en-GB" sz="1600" kern="1200" dirty="0"/>
          </a:p>
        </p:txBody>
      </p:sp>
      <p:sp>
        <p:nvSpPr>
          <p:cNvPr id="17" name="Oval 16"/>
          <p:cNvSpPr/>
          <p:nvPr/>
        </p:nvSpPr>
        <p:spPr>
          <a:xfrm>
            <a:off x="0" y="1534792"/>
            <a:ext cx="1421093" cy="79283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More organic</a:t>
            </a:r>
            <a:endParaRPr lang="en-GB" sz="1800" dirty="0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0" y="2431186"/>
            <a:ext cx="1403648" cy="122059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More local, greener mats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2627784" y="4310598"/>
            <a:ext cx="1981806" cy="97309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Green building design</a:t>
            </a:r>
            <a:endParaRPr lang="en-GB" sz="1800" dirty="0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4585225" y="4293096"/>
            <a:ext cx="1769761" cy="9906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Energy Efficient AC,..</a:t>
            </a:r>
            <a:endParaRPr lang="en-GB" sz="1800" dirty="0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402639" y="4365104"/>
            <a:ext cx="2057793" cy="9906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Energy auditing, green certifications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3" y="1052736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Hotels going greener: effects beyond the enterprise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66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r>
              <a:rPr lang="en-US" sz="2800" b="1" dirty="0">
                <a:solidFill>
                  <a:srgbClr val="00B050"/>
                </a:solidFill>
              </a:rPr>
              <a:t/>
            </a:r>
            <a:br>
              <a:rPr lang="en-US" sz="2800" b="1" dirty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TOURISM: Assessing occupations/skills</a:t>
            </a:r>
            <a:endParaRPr lang="th-TH" sz="2800" b="1" dirty="0">
              <a:solidFill>
                <a:srgbClr val="00B05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99695609"/>
              </p:ext>
            </p:extLst>
          </p:nvPr>
        </p:nvGraphicFramePr>
        <p:xfrm>
          <a:off x="457200" y="1187624"/>
          <a:ext cx="7715200" cy="5265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7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Good Practices in Asia</a:t>
            </a:r>
            <a:br>
              <a:rPr lang="en-US" sz="28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00B050"/>
                </a:solidFill>
              </a:rPr>
              <a:t>TOURISM: GBA </a:t>
            </a:r>
            <a:r>
              <a:rPr lang="en-US" sz="2800" b="1" dirty="0" err="1" smtClean="0">
                <a:solidFill>
                  <a:srgbClr val="00B050"/>
                </a:solidFill>
              </a:rPr>
              <a:t>Programme</a:t>
            </a:r>
            <a:r>
              <a:rPr lang="en-US" sz="2800" b="1" dirty="0" smtClean="0">
                <a:solidFill>
                  <a:srgbClr val="00B050"/>
                </a:solidFill>
              </a:rPr>
              <a:t>- Hotel Sector</a:t>
            </a:r>
            <a:endParaRPr lang="th-TH" sz="2800" b="1" dirty="0">
              <a:solidFill>
                <a:srgbClr val="00B05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4568366" y="3512740"/>
            <a:ext cx="4147038" cy="10683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>
              <a:buFont typeface="Wingdings" pitchFamily="2" charset="2"/>
              <a:buChar char="ü"/>
              <a:defRPr/>
            </a:pP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Occupational Health 7 Safety –Level 1</a:t>
            </a:r>
          </a:p>
          <a:p>
            <a:pPr marL="171450" indent="-171450">
              <a:buFont typeface="Wingdings" pitchFamily="2" charset="2"/>
              <a:buChar char="ü"/>
              <a:defRPr/>
            </a:pP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People for continual improvement and service excellence</a:t>
            </a:r>
          </a:p>
          <a:p>
            <a:pPr marL="171450" indent="-171450">
              <a:buFont typeface="Wingdings" pitchFamily="2" charset="2"/>
              <a:buChar char="ü"/>
              <a:defRPr/>
            </a:pP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Green Improvement Planning</a:t>
            </a:r>
          </a:p>
          <a:p>
            <a:pPr>
              <a:defRPr/>
            </a:pPr>
            <a:endParaRPr lang="en-US" sz="1400" b="1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41075" y="2315446"/>
            <a:ext cx="4147038" cy="11135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>
              <a:buFont typeface="Wingdings" pitchFamily="2" charset="2"/>
              <a:buChar char="ü"/>
              <a:defRPr/>
            </a:pP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Workplace cooperation, principles and practices </a:t>
            </a:r>
          </a:p>
          <a:p>
            <a:pPr marL="171450" indent="-171450">
              <a:buFont typeface="Wingdings" pitchFamily="2" charset="2"/>
              <a:buChar char="ü"/>
              <a:defRPr/>
            </a:pP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The 5S</a:t>
            </a:r>
          </a:p>
          <a:p>
            <a:pPr marL="171450" indent="-171450">
              <a:buFont typeface="Wingdings" pitchFamily="2" charset="2"/>
              <a:buChar char="ü"/>
              <a:defRPr/>
            </a:pP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Workplace relations, rights and equality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41076" y="1186237"/>
            <a:ext cx="4143404" cy="109063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>
              <a:buFont typeface="Wingdings" pitchFamily="2" charset="2"/>
              <a:buChar char="ü"/>
              <a:defRPr/>
            </a:pPr>
            <a:r>
              <a:rPr lang="en-US" sz="1400" b="1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Changing Enterprises in a Changing World: Continual Improvement and Joint problem-Solving for </a:t>
            </a: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Sustainability</a:t>
            </a:r>
            <a:endParaRPr lang="en-US" sz="1400" b="1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marL="171450" indent="-171450">
              <a:buFont typeface="Wingdings" pitchFamily="2" charset="2"/>
              <a:buChar char="ü"/>
              <a:defRPr/>
            </a:pPr>
            <a:r>
              <a:rPr lang="en-US" sz="14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Greener processes and workplaces </a:t>
            </a:r>
            <a:endParaRPr lang="en-US" sz="1400" b="1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864578" y="1506687"/>
            <a:ext cx="898281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DAY 1</a:t>
            </a: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827944" y="2802830"/>
            <a:ext cx="93491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DAY 2 </a:t>
            </a:r>
          </a:p>
        </p:txBody>
      </p:sp>
      <p:sp>
        <p:nvSpPr>
          <p:cNvPr id="11" name="TextBox 16"/>
          <p:cNvSpPr txBox="1">
            <a:spLocks noChangeArrowheads="1"/>
          </p:cNvSpPr>
          <p:nvPr/>
        </p:nvSpPr>
        <p:spPr bwMode="auto">
          <a:xfrm>
            <a:off x="864578" y="6372036"/>
            <a:ext cx="75276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 b="1" baseline="0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Improvement action implementation by </a:t>
            </a:r>
            <a:r>
              <a:rPr lang="en-US" sz="1800" b="1" baseline="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teams</a:t>
            </a:r>
            <a:r>
              <a:rPr lang="en-US" sz="1800" b="1" baseline="0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  <a:cs typeface="Aharoni" pitchFamily="2" charset="-79"/>
              </a:rPr>
              <a:t> </a:t>
            </a:r>
            <a:r>
              <a:rPr lang="en-US" sz="1800" b="1" baseline="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  <a:cs typeface="Aharoni" pitchFamily="2" charset="-79"/>
              </a:rPr>
              <a:t>&amp; Follow-up Support</a:t>
            </a:r>
            <a:endParaRPr lang="en-GB" sz="1800" b="1" baseline="0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83357" y="1025252"/>
            <a:ext cx="8715436" cy="3771900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571604" y="2438971"/>
            <a:ext cx="2809143" cy="106203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  <a:latin typeface="Trebuchet MS" pitchFamily="34" charset="0"/>
              </a:rPr>
              <a:t>Workplace relations &amp; mechanisms of cooperation</a:t>
            </a:r>
            <a:endParaRPr lang="en-US" sz="16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16522" y="1151887"/>
            <a:ext cx="2809143" cy="119699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  <a:latin typeface="Trebuchet MS" pitchFamily="34" charset="0"/>
              </a:rPr>
              <a:t>Continual improvement and greener workplaces</a:t>
            </a:r>
            <a:endParaRPr lang="en-US" sz="16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547447" y="3546078"/>
            <a:ext cx="2809143" cy="103505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b="1" dirty="0" smtClean="0">
                <a:solidFill>
                  <a:schemeClr val="bg1"/>
                </a:solidFill>
                <a:latin typeface="Trebuchet MS" pitchFamily="34" charset="0"/>
              </a:rPr>
              <a:t>People &amp; workplaces for service excellence</a:t>
            </a:r>
            <a:endParaRPr lang="en-US" sz="18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14282" y="4881130"/>
            <a:ext cx="8686466" cy="1500198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17" name="TextBox 66"/>
          <p:cNvSpPr txBox="1">
            <a:spLocks noChangeArrowheads="1"/>
          </p:cNvSpPr>
          <p:nvPr/>
        </p:nvSpPr>
        <p:spPr bwMode="auto">
          <a:xfrm>
            <a:off x="845529" y="3954959"/>
            <a:ext cx="93491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baseline="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DAY 3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563567" y="4898111"/>
            <a:ext cx="2000321" cy="619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Energy efficiency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60022" y="4898111"/>
            <a:ext cx="1704265" cy="619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Service Quality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655013" y="4898111"/>
            <a:ext cx="1750792" cy="619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Water Management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133377" y="5553086"/>
            <a:ext cx="2224309" cy="68422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Waste 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Management &amp; Green procurement</a:t>
            </a:r>
            <a:endParaRPr lang="en-US" sz="1600" b="1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499466" y="5549910"/>
            <a:ext cx="2072798" cy="6874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Occupational Safety &amp; Health L2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-178093" y="1511130"/>
            <a:ext cx="1390753" cy="26379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anchor="ctr"/>
          <a:lstStyle/>
          <a:p>
            <a:pPr algn="ctr">
              <a:defRPr/>
            </a:pPr>
            <a:r>
              <a:rPr lang="en-US" sz="1600" b="1" i="1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CORE TRAINING </a:t>
            </a:r>
          </a:p>
        </p:txBody>
      </p:sp>
      <p:sp>
        <p:nvSpPr>
          <p:cNvPr id="25" name="TextBox 2"/>
          <p:cNvSpPr txBox="1">
            <a:spLocks noChangeArrowheads="1"/>
          </p:cNvSpPr>
          <p:nvPr/>
        </p:nvSpPr>
        <p:spPr bwMode="auto">
          <a:xfrm>
            <a:off x="7452320" y="4132797"/>
            <a:ext cx="1477398" cy="13124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aseline="-25000"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aseline="0" dirty="0" smtClean="0">
                <a:solidFill>
                  <a:schemeClr val="bg1"/>
                </a:solidFill>
                <a:latin typeface="Trebuchet MS" pitchFamily="34" charset="0"/>
              </a:rPr>
              <a:t>Preparation of Green Improvement Plans by joint teams</a:t>
            </a:r>
            <a:endParaRPr lang="en-GB" sz="1600" baseline="0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87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57554" y="1196752"/>
            <a:ext cx="4572032" cy="1152128"/>
          </a:xfrm>
        </p:spPr>
        <p:txBody>
          <a:bodyPr>
            <a:noAutofit/>
          </a:bodyPr>
          <a:lstStyle/>
          <a:p>
            <a:r>
              <a:rPr lang="en-US" sz="7000" dirty="0" smtClean="0">
                <a:solidFill>
                  <a:srgbClr val="00B050"/>
                </a:solidFill>
              </a:rPr>
              <a:t>Thank you</a:t>
            </a:r>
            <a:endParaRPr lang="th-TH" sz="7000" dirty="0">
              <a:solidFill>
                <a:srgbClr val="00B050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915816" y="2420888"/>
            <a:ext cx="5616624" cy="316835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1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For further information please contact: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en-US" sz="1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Carmela I. Torres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en-US" sz="1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Senior Specialist on Skills &amp; Employability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en-US" sz="1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ILO Decent Work Team  Bangkok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en-US" sz="1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Tel No. +66 2 2881780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en-US" sz="1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E mail address: </a:t>
            </a:r>
            <a:r>
              <a:rPr lang="en-US" altLang="en-US" sz="1600" b="1" u="sng" dirty="0">
                <a:solidFill>
                  <a:srgbClr val="00B050"/>
                </a:solidFill>
                <a:latin typeface="Century Gothic" panose="020B0502020202020204" pitchFamily="34" charset="0"/>
              </a:rPr>
              <a:t>torresc@ilo.org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h-TH" sz="16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uLnTx/>
              <a:uFillTx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992888" cy="684606"/>
          </a:xfrm>
        </p:spPr>
        <p:txBody>
          <a:bodyPr>
            <a:noAutofit/>
          </a:bodyPr>
          <a:lstStyle/>
          <a:p>
            <a:r>
              <a:rPr lang="en-US" altLang="en-US" sz="4000" b="1" dirty="0">
                <a:solidFill>
                  <a:srgbClr val="00B050"/>
                </a:solidFill>
              </a:rPr>
              <a:t>Sectors Affected and Re-training Needs</a:t>
            </a:r>
            <a:endParaRPr lang="th-TH" sz="40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4392488" cy="5184576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Char char="•"/>
            </a:pPr>
            <a:r>
              <a:rPr lang="en-GB" altLang="en-US" b="1" dirty="0">
                <a:solidFill>
                  <a:srgbClr val="1E9818"/>
                </a:solidFill>
              </a:rPr>
              <a:t>Agriculture, forestry and fisheries</a:t>
            </a:r>
          </a:p>
          <a:p>
            <a:pPr>
              <a:buFontTx/>
              <a:buChar char="•"/>
            </a:pPr>
            <a:r>
              <a:rPr lang="en-GB" altLang="en-US" b="1" dirty="0">
                <a:solidFill>
                  <a:srgbClr val="1E9818"/>
                </a:solidFill>
              </a:rPr>
              <a:t> Extracting industries and fossil-fuel energy generation</a:t>
            </a:r>
          </a:p>
          <a:p>
            <a:pPr>
              <a:buFontTx/>
              <a:buChar char="•"/>
            </a:pPr>
            <a:r>
              <a:rPr lang="en-GB" altLang="en-US" b="1" dirty="0">
                <a:solidFill>
                  <a:srgbClr val="1E9818"/>
                </a:solidFill>
              </a:rPr>
              <a:t> Emissions intensive manufacturing, in particular: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altLang="en-US" sz="2800" b="1" dirty="0">
                <a:solidFill>
                  <a:srgbClr val="1E9818"/>
                </a:solidFill>
                <a:ea typeface="Arial" panose="020B0604020202020204" pitchFamily="34" charset="0"/>
              </a:rPr>
              <a:t> Automotive sector and related supply chains;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altLang="en-US" sz="2800" b="1" dirty="0">
                <a:solidFill>
                  <a:srgbClr val="1E9818"/>
                </a:solidFill>
                <a:ea typeface="Arial" panose="020B0604020202020204" pitchFamily="34" charset="0"/>
              </a:rPr>
              <a:t> Ship-building and related marine engineering activities.</a:t>
            </a:r>
          </a:p>
          <a:p>
            <a:pPr>
              <a:buNone/>
            </a:pPr>
            <a:endParaRPr lang="en-US" sz="17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04864"/>
            <a:ext cx="4427984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446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476" y="5752"/>
            <a:ext cx="7400948" cy="1143000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B050"/>
                </a:solidFill>
              </a:rPr>
              <a:t>Challenges in Greening Economies</a:t>
            </a:r>
            <a:endParaRPr lang="th-TH" sz="4000" b="1" dirty="0">
              <a:solidFill>
                <a:srgbClr val="00B05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07504" y="1477228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altLang="en-US" b="1" dirty="0">
                <a:solidFill>
                  <a:srgbClr val="1E9818"/>
                </a:solidFill>
              </a:rPr>
              <a:t>Weak core/ generic skills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endParaRPr lang="en-US" altLang="en-US" b="1" dirty="0">
              <a:solidFill>
                <a:srgbClr val="1E9818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altLang="en-US" b="1" dirty="0">
                <a:solidFill>
                  <a:srgbClr val="1E9818"/>
                </a:solidFill>
              </a:rPr>
              <a:t>Skills shortages hold back transitions to greener economies due to:</a:t>
            </a:r>
          </a:p>
          <a:p>
            <a:pPr>
              <a:defRPr/>
            </a:pPr>
            <a:r>
              <a:rPr lang="en-US" altLang="en-US" b="1" dirty="0">
                <a:solidFill>
                  <a:srgbClr val="1E9818"/>
                </a:solidFill>
              </a:rPr>
              <a:t>--Unbalanced national skills structures</a:t>
            </a:r>
          </a:p>
          <a:p>
            <a:pPr>
              <a:defRPr/>
            </a:pPr>
            <a:r>
              <a:rPr lang="en-US" altLang="en-US" b="1" dirty="0">
                <a:solidFill>
                  <a:srgbClr val="1E9818"/>
                </a:solidFill>
              </a:rPr>
              <a:t>--Lack of STEM skills</a:t>
            </a:r>
          </a:p>
          <a:p>
            <a:pPr>
              <a:defRPr/>
            </a:pPr>
            <a:r>
              <a:rPr lang="en-US" altLang="en-US" b="1" dirty="0">
                <a:solidFill>
                  <a:srgbClr val="1E9818"/>
                </a:solidFill>
              </a:rPr>
              <a:t>--Training system not responsive to changes in the economy</a:t>
            </a:r>
          </a:p>
        </p:txBody>
      </p:sp>
      <p:sp>
        <p:nvSpPr>
          <p:cNvPr id="7" name="Rectangle 6"/>
          <p:cNvSpPr/>
          <p:nvPr/>
        </p:nvSpPr>
        <p:spPr>
          <a:xfrm>
            <a:off x="4464496" y="1405220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400" b="1" dirty="0">
                <a:solidFill>
                  <a:srgbClr val="1E9818"/>
                </a:solidFill>
              </a:rPr>
              <a:t>Shortage of qualified teachers &amp; trainers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400" b="1" dirty="0">
                <a:solidFill>
                  <a:srgbClr val="1E9818"/>
                </a:solidFill>
              </a:rPr>
              <a:t>Lack of information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400" b="1" dirty="0">
                <a:solidFill>
                  <a:srgbClr val="1E9818"/>
                </a:solidFill>
              </a:rPr>
              <a:t>Large supply of young people in the </a:t>
            </a:r>
            <a:r>
              <a:rPr lang="en-US" altLang="en-US" sz="2400" b="1" dirty="0" err="1">
                <a:solidFill>
                  <a:srgbClr val="1E9818"/>
                </a:solidFill>
              </a:rPr>
              <a:t>labour</a:t>
            </a:r>
            <a:r>
              <a:rPr lang="en-US" altLang="en-US" sz="2400" b="1" dirty="0">
                <a:solidFill>
                  <a:srgbClr val="1E9818"/>
                </a:solidFill>
              </a:rPr>
              <a:t> market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400" b="1" dirty="0">
                <a:solidFill>
                  <a:srgbClr val="1E9818"/>
                </a:solidFill>
              </a:rPr>
              <a:t>Limited access to training for people in rural areas &amp; informal economy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400" b="1" dirty="0">
                <a:solidFill>
                  <a:srgbClr val="1E9818"/>
                </a:solidFill>
              </a:rPr>
              <a:t>Agriculture: major sector of employing high percentage of the economic workforce</a:t>
            </a:r>
          </a:p>
        </p:txBody>
      </p:sp>
    </p:spTree>
    <p:extLst>
      <p:ext uri="{BB962C8B-B14F-4D97-AF65-F5344CB8AC3E}">
        <p14:creationId xmlns:p14="http://schemas.microsoft.com/office/powerpoint/2010/main" val="28807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Autofit/>
          </a:bodyPr>
          <a:lstStyle/>
          <a:p>
            <a:r>
              <a:rPr lang="en-GB" b="1" dirty="0">
                <a:solidFill>
                  <a:srgbClr val="009900"/>
                </a:solidFill>
              </a:rPr>
              <a:t>Role of skills</a:t>
            </a:r>
            <a:endParaRPr lang="th-TH" b="1" dirty="0">
              <a:solidFill>
                <a:srgbClr val="5B62C8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357313" y="1676400"/>
            <a:ext cx="2714625" cy="1000125"/>
          </a:xfrm>
          <a:prstGeom prst="rect">
            <a:avLst/>
          </a:prstGeom>
          <a:solidFill>
            <a:srgbClr val="1E981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/>
              <a:t>Green jobs</a:t>
            </a:r>
          </a:p>
        </p:txBody>
      </p:sp>
      <p:sp>
        <p:nvSpPr>
          <p:cNvPr id="8" name="Rectangle 7"/>
          <p:cNvSpPr/>
          <p:nvPr/>
        </p:nvSpPr>
        <p:spPr>
          <a:xfrm>
            <a:off x="5143500" y="1676400"/>
            <a:ext cx="2714625" cy="1000125"/>
          </a:xfrm>
          <a:prstGeom prst="rect">
            <a:avLst/>
          </a:prstGeom>
          <a:solidFill>
            <a:srgbClr val="64F3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/>
              <a:t>Skills</a:t>
            </a:r>
          </a:p>
        </p:txBody>
      </p:sp>
      <p:cxnSp>
        <p:nvCxnSpPr>
          <p:cNvPr id="9" name="Elbow Connector 21"/>
          <p:cNvCxnSpPr>
            <a:cxnSpLocks noChangeShapeType="1"/>
          </p:cNvCxnSpPr>
          <p:nvPr/>
        </p:nvCxnSpPr>
        <p:spPr bwMode="auto">
          <a:xfrm rot="5400000" flipH="1" flipV="1">
            <a:off x="4606925" y="-254000"/>
            <a:ext cx="1588" cy="3786188"/>
          </a:xfrm>
          <a:prstGeom prst="bentConnector3">
            <a:avLst>
              <a:gd name="adj1" fmla="val 14395468"/>
            </a:avLst>
          </a:prstGeom>
          <a:noFill/>
          <a:ln w="12700" algn="ctr">
            <a:solidFill>
              <a:srgbClr val="00B050"/>
            </a:solidFill>
            <a:miter lim="800000"/>
            <a:headEnd/>
            <a:tailEnd type="arrow" w="med" len="med"/>
          </a:ln>
          <a:effectLst>
            <a:outerShdw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Elbow Connector 27"/>
          <p:cNvCxnSpPr>
            <a:cxnSpLocks noChangeShapeType="1"/>
          </p:cNvCxnSpPr>
          <p:nvPr/>
        </p:nvCxnSpPr>
        <p:spPr bwMode="auto">
          <a:xfrm rot="5400000">
            <a:off x="4607719" y="783431"/>
            <a:ext cx="12700" cy="3786188"/>
          </a:xfrm>
          <a:prstGeom prst="bentConnector3">
            <a:avLst>
              <a:gd name="adj1" fmla="val 1800000"/>
            </a:avLst>
          </a:prstGeom>
          <a:noFill/>
          <a:ln w="12700" algn="ctr">
            <a:solidFill>
              <a:srgbClr val="00B050"/>
            </a:solidFill>
            <a:miter lim="800000"/>
            <a:headEnd/>
            <a:tailEnd type="arrow" w="med" len="med"/>
          </a:ln>
          <a:effectLst>
            <a:outerShdw algn="ctr" rotWithShape="0">
              <a:srgbClr val="0000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Rectangle 10"/>
          <p:cNvSpPr/>
          <p:nvPr/>
        </p:nvSpPr>
        <p:spPr>
          <a:xfrm>
            <a:off x="-108520" y="3126447"/>
            <a:ext cx="9001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600" b="1" dirty="0">
                <a:solidFill>
                  <a:srgbClr val="1E9818"/>
                </a:solidFill>
              </a:rPr>
              <a:t>Green jobs and skills for green jobs form a feedback loop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600" b="1" dirty="0">
                <a:solidFill>
                  <a:srgbClr val="1E9818"/>
                </a:solidFill>
              </a:rPr>
              <a:t>Gaps open up when one of the two changes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600" b="1" dirty="0">
                <a:solidFill>
                  <a:srgbClr val="1E9818"/>
                </a:solidFill>
              </a:rPr>
              <a:t>Causes pressure for the other to change too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600" b="1" dirty="0">
                <a:solidFill>
                  <a:srgbClr val="1E9818"/>
                </a:solidFill>
              </a:rPr>
              <a:t>Green strategies need a skills component</a:t>
            </a:r>
          </a:p>
        </p:txBody>
      </p:sp>
    </p:spTree>
    <p:extLst>
      <p:ext uri="{BB962C8B-B14F-4D97-AF65-F5344CB8AC3E}">
        <p14:creationId xmlns:p14="http://schemas.microsoft.com/office/powerpoint/2010/main" val="128892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Skills Shortages</a:t>
            </a:r>
            <a:endParaRPr lang="th-TH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3672408" cy="42576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2800" dirty="0">
                <a:solidFill>
                  <a:srgbClr val="1E9818"/>
                </a:solidFill>
              </a:rPr>
              <a:t>Skills shortages </a:t>
            </a:r>
            <a:r>
              <a:rPr lang="en-US" altLang="en-US" sz="2800" b="1" dirty="0">
                <a:solidFill>
                  <a:srgbClr val="1E9818"/>
                </a:solidFill>
              </a:rPr>
              <a:t>already pose a major barrier to transitions to green economies and green job creation</a:t>
            </a:r>
          </a:p>
          <a:p>
            <a:pPr>
              <a:buFontTx/>
              <a:buChar char="-"/>
            </a:pPr>
            <a:r>
              <a:rPr lang="fr-CH" altLang="en-US" sz="2800" dirty="0">
                <a:solidFill>
                  <a:srgbClr val="1E9818"/>
                </a:solidFill>
              </a:rPr>
              <a:t>In certain </a:t>
            </a:r>
            <a:r>
              <a:rPr lang="fr-CH" altLang="en-US" sz="2800" dirty="0" err="1">
                <a:solidFill>
                  <a:srgbClr val="1E9818"/>
                </a:solidFill>
              </a:rPr>
              <a:t>sectors</a:t>
            </a:r>
            <a:r>
              <a:rPr lang="fr-CH" altLang="en-US" sz="2800" dirty="0">
                <a:solidFill>
                  <a:srgbClr val="1E9818"/>
                </a:solidFill>
              </a:rPr>
              <a:t> and occupations</a:t>
            </a:r>
          </a:p>
          <a:p>
            <a:pPr>
              <a:buFontTx/>
              <a:buChar char="-"/>
            </a:pPr>
            <a:r>
              <a:rPr lang="fr-CH" altLang="en-US" sz="2800" dirty="0" err="1">
                <a:solidFill>
                  <a:srgbClr val="1E9818"/>
                </a:solidFill>
              </a:rPr>
              <a:t>Particular</a:t>
            </a:r>
            <a:r>
              <a:rPr lang="fr-CH" altLang="en-US" sz="2800" dirty="0">
                <a:solidFill>
                  <a:srgbClr val="1E9818"/>
                </a:solidFill>
              </a:rPr>
              <a:t> </a:t>
            </a:r>
            <a:r>
              <a:rPr lang="fr-CH" altLang="en-US" sz="2800" dirty="0" err="1">
                <a:solidFill>
                  <a:srgbClr val="1E9818"/>
                </a:solidFill>
              </a:rPr>
              <a:t>core</a:t>
            </a:r>
            <a:r>
              <a:rPr lang="fr-CH" altLang="en-US" sz="2800" dirty="0">
                <a:solidFill>
                  <a:srgbClr val="1E9818"/>
                </a:solidFill>
              </a:rPr>
              <a:t> </a:t>
            </a:r>
            <a:r>
              <a:rPr lang="fr-CH" altLang="en-US" sz="2800" dirty="0" err="1">
                <a:solidFill>
                  <a:srgbClr val="1E9818"/>
                </a:solidFill>
              </a:rPr>
              <a:t>skills</a:t>
            </a:r>
            <a:endParaRPr lang="fr-CH" altLang="en-US" sz="2800" dirty="0">
              <a:solidFill>
                <a:srgbClr val="1E9818"/>
              </a:solidFill>
            </a:endParaRPr>
          </a:p>
          <a:p>
            <a:pPr>
              <a:buFontTx/>
              <a:buChar char="-"/>
            </a:pPr>
            <a:r>
              <a:rPr lang="en-GB" altLang="en-US" sz="2800" dirty="0">
                <a:solidFill>
                  <a:srgbClr val="1E9818"/>
                </a:solidFill>
              </a:rPr>
              <a:t>Multi-</a:t>
            </a:r>
            <a:r>
              <a:rPr lang="en-GB" altLang="en-US" sz="2800" dirty="0" err="1">
                <a:solidFill>
                  <a:srgbClr val="1E9818"/>
                </a:solidFill>
              </a:rPr>
              <a:t>skillling</a:t>
            </a:r>
            <a:r>
              <a:rPr lang="en-GB" altLang="en-US" sz="2800" dirty="0">
                <a:solidFill>
                  <a:srgbClr val="1E9818"/>
                </a:solidFill>
              </a:rPr>
              <a:t> requirements</a:t>
            </a:r>
            <a:endParaRPr lang="fr-CH" altLang="en-US" sz="2800" dirty="0">
              <a:solidFill>
                <a:srgbClr val="1E9818"/>
              </a:solidFill>
            </a:endParaRPr>
          </a:p>
          <a:p>
            <a:pPr>
              <a:buNone/>
            </a:pP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 descr="https://encrypted-tbn1.gstatic.com/images?q=tbn:ANd9GcSNZw4WoVpKEcrLpChUv2S3g4ODcv_OsZ-Oz9lwHEDn054PtPN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66875"/>
            <a:ext cx="39624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38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684606"/>
          </a:xfrm>
        </p:spPr>
        <p:txBody>
          <a:bodyPr>
            <a:noAutofit/>
          </a:bodyPr>
          <a:lstStyle/>
          <a:p>
            <a:r>
              <a:rPr lang="en-US" altLang="en-US" sz="4000" b="1" dirty="0">
                <a:solidFill>
                  <a:srgbClr val="1E9818"/>
                </a:solidFill>
              </a:rPr>
              <a:t>Why are there SHORTAGES?</a:t>
            </a:r>
            <a:endParaRPr lang="th-TH" sz="4000" b="1" dirty="0">
              <a:solidFill>
                <a:srgbClr val="5B62C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784" y="1268760"/>
            <a:ext cx="5114932" cy="4905764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GB" altLang="en-US" sz="2800" b="1" dirty="0">
                <a:solidFill>
                  <a:srgbClr val="1E9818"/>
                </a:solidFill>
              </a:rPr>
              <a:t>Underestimated growth of some sectors, such as for green technologies</a:t>
            </a:r>
          </a:p>
          <a:p>
            <a:pPr>
              <a:buFontTx/>
              <a:buChar char="•"/>
            </a:pPr>
            <a:r>
              <a:rPr lang="en-GB" altLang="en-US" sz="2800" b="1" dirty="0">
                <a:solidFill>
                  <a:srgbClr val="1E9818"/>
                </a:solidFill>
              </a:rPr>
              <a:t>General lack of scientists and engineers </a:t>
            </a:r>
          </a:p>
          <a:p>
            <a:pPr>
              <a:buFontTx/>
              <a:buChar char="•"/>
            </a:pPr>
            <a:r>
              <a:rPr lang="en-GB" altLang="en-US" sz="2800" b="1" dirty="0">
                <a:solidFill>
                  <a:srgbClr val="1E9818"/>
                </a:solidFill>
              </a:rPr>
              <a:t>National skill structure which does not meet skills demand</a:t>
            </a:r>
          </a:p>
          <a:p>
            <a:pPr>
              <a:buFontTx/>
              <a:buChar char="•"/>
            </a:pPr>
            <a:r>
              <a:rPr lang="en-GB" altLang="en-US" sz="2800" b="1" dirty="0">
                <a:solidFill>
                  <a:srgbClr val="1E9818"/>
                </a:solidFill>
              </a:rPr>
              <a:t>Low reputation of sectors – failure to attract trainees</a:t>
            </a:r>
          </a:p>
          <a:p>
            <a:pPr>
              <a:buFontTx/>
              <a:buChar char="•"/>
            </a:pPr>
            <a:r>
              <a:rPr lang="fr-CH" altLang="en-US" sz="2800" b="1" dirty="0">
                <a:solidFill>
                  <a:srgbClr val="1E9818"/>
                </a:solidFill>
              </a:rPr>
              <a:t>Poor coordination</a:t>
            </a:r>
            <a:endParaRPr lang="en-GB" altLang="en-US" sz="2800" b="1" dirty="0">
              <a:solidFill>
                <a:srgbClr val="1E9818"/>
              </a:solidFill>
            </a:endParaRPr>
          </a:p>
          <a:p>
            <a:pPr>
              <a:buNone/>
            </a:pP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ttp://www.greenjobsconference.org/theme/img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85566"/>
            <a:ext cx="2743200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84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8316416" cy="684606"/>
          </a:xfrm>
        </p:spPr>
        <p:txBody>
          <a:bodyPr>
            <a:noAutofit/>
          </a:bodyPr>
          <a:lstStyle/>
          <a:p>
            <a:r>
              <a:rPr lang="en-GB" altLang="en-US" sz="4000" b="1" dirty="0">
                <a:solidFill>
                  <a:srgbClr val="1E9818"/>
                </a:solidFill>
              </a:rPr>
              <a:t>Industries likely to grow </a:t>
            </a:r>
            <a:r>
              <a:rPr lang="en-GB" altLang="en-US" sz="4000" b="1" dirty="0" smtClean="0">
                <a:solidFill>
                  <a:srgbClr val="1E9818"/>
                </a:solidFill>
              </a:rPr>
              <a:t>and retraining </a:t>
            </a:r>
            <a:r>
              <a:rPr lang="en-GB" altLang="en-US" sz="4000" b="1" dirty="0">
                <a:solidFill>
                  <a:srgbClr val="1E9818"/>
                </a:solidFill>
              </a:rPr>
              <a:t>needs</a:t>
            </a:r>
            <a:endParaRPr lang="th-TH" sz="4000" b="1" dirty="0">
              <a:solidFill>
                <a:srgbClr val="5B62C8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777686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67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6" y="274638"/>
            <a:ext cx="7884368" cy="684606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rgbClr val="009900"/>
                </a:solidFill>
              </a:rPr>
              <a:t>Changing and emerging occupations</a:t>
            </a:r>
            <a:endParaRPr lang="th-TH" sz="4000" b="1" dirty="0">
              <a:solidFill>
                <a:srgbClr val="5B62C8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52736"/>
            <a:ext cx="78843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018500"/>
              </p:ext>
            </p:extLst>
          </p:nvPr>
        </p:nvGraphicFramePr>
        <p:xfrm>
          <a:off x="35496" y="1124744"/>
          <a:ext cx="7992888" cy="5171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032"/>
                <a:gridCol w="2069587"/>
                <a:gridCol w="2283682"/>
                <a:gridCol w="2069587"/>
              </a:tblGrid>
              <a:tr h="64012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Degree of Skill Change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>
                    <a:lnT w="12700" cap="flat" cmpd="sng" algn="ctr">
                      <a:solidFill>
                        <a:srgbClr val="4AD6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Occupational change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>
                    <a:lnT w="12700" cap="flat" cmpd="sng" algn="ctr">
                      <a:solidFill>
                        <a:srgbClr val="4AD6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Typical skills response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>
                    <a:lnT w="12700" cap="flat" cmpd="sng" algn="ctr">
                      <a:solidFill>
                        <a:srgbClr val="4AD65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Examples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>
                    <a:solidFill>
                      <a:srgbClr val="92D050"/>
                    </a:solidFill>
                  </a:tcPr>
                </a:tc>
              </a:tr>
              <a:tr h="93986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 None</a:t>
                      </a:r>
                      <a:endParaRPr lang="en-GB" sz="1800" b="1" dirty="0"/>
                    </a:p>
                  </a:txBody>
                  <a:tcPr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None or already quantitative</a:t>
                      </a:r>
                      <a:endParaRPr lang="en-GB" sz="1800" dirty="0"/>
                    </a:p>
                  </a:txBody>
                  <a:tcPr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None or increased training in existing occupation</a:t>
                      </a:r>
                      <a:endParaRPr lang="en-GB" sz="1800" dirty="0"/>
                    </a:p>
                  </a:txBody>
                  <a:tcPr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Bus</a:t>
                      </a:r>
                      <a:r>
                        <a:rPr lang="en-US" sz="1800" baseline="0" dirty="0" smtClean="0"/>
                        <a:t> driver in CNG driven buses, forester</a:t>
                      </a:r>
                      <a:endParaRPr lang="en-GB" sz="1800" dirty="0"/>
                    </a:p>
                  </a:txBody>
                  <a:tcPr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3986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Low</a:t>
                      </a:r>
                      <a:endParaRPr lang="en-GB" sz="1800" b="1" dirty="0"/>
                    </a:p>
                  </a:txBody>
                  <a:tcPr marT="45723" marB="45723">
                    <a:solidFill>
                      <a:srgbClr val="BFE5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Changing occupation</a:t>
                      </a:r>
                      <a:endParaRPr lang="en-GB" sz="1800" dirty="0"/>
                    </a:p>
                  </a:txBody>
                  <a:tcPr marT="45723" marB="45723">
                    <a:solidFill>
                      <a:srgbClr val="BFE5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On-the-job learning or short training courses</a:t>
                      </a:r>
                      <a:endParaRPr lang="en-GB" sz="1800" dirty="0"/>
                    </a:p>
                  </a:txBody>
                  <a:tcPr marT="45723" marB="45723">
                    <a:solidFill>
                      <a:srgbClr val="BFE5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Welder in wind turbine production; organic farmer</a:t>
                      </a:r>
                      <a:endParaRPr lang="en-GB" sz="1800" dirty="0"/>
                    </a:p>
                  </a:txBody>
                  <a:tcPr marT="45723" marB="45723">
                    <a:solidFill>
                      <a:srgbClr val="BFE5B9"/>
                    </a:solidFill>
                  </a:tcPr>
                </a:tc>
              </a:tr>
              <a:tr h="118879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Medium</a:t>
                      </a:r>
                      <a:endParaRPr lang="en-GB" sz="1800" b="1" dirty="0"/>
                    </a:p>
                  </a:txBody>
                  <a:tcPr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Changing or emerging</a:t>
                      </a:r>
                      <a:r>
                        <a:rPr lang="en-US" sz="1800" baseline="0" dirty="0" smtClean="0"/>
                        <a:t> occupation</a:t>
                      </a:r>
                      <a:endParaRPr lang="en-GB" sz="1800" dirty="0"/>
                    </a:p>
                  </a:txBody>
                  <a:tcPr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Short courses or longer continuous training</a:t>
                      </a:r>
                      <a:endParaRPr lang="en-GB" sz="1800" dirty="0"/>
                    </a:p>
                  </a:txBody>
                  <a:tcPr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Energy consultant in building; car mechanic for electric cars or CNG cars</a:t>
                      </a:r>
                      <a:endParaRPr lang="en-GB" sz="1800" dirty="0"/>
                    </a:p>
                  </a:txBody>
                  <a:tcPr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8879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High</a:t>
                      </a:r>
                      <a:endParaRPr lang="en-GB" sz="1800" b="1" dirty="0"/>
                    </a:p>
                  </a:txBody>
                  <a:tcPr marT="45723" marB="45723">
                    <a:solidFill>
                      <a:srgbClr val="BFE5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Emerging occupation</a:t>
                      </a:r>
                      <a:endParaRPr lang="en-GB" sz="1800" dirty="0"/>
                    </a:p>
                  </a:txBody>
                  <a:tcPr marT="45723" marB="45723">
                    <a:solidFill>
                      <a:srgbClr val="BFE5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Initial training, university degree or longer continuous training</a:t>
                      </a:r>
                      <a:endParaRPr lang="en-GB" sz="1800" dirty="0"/>
                    </a:p>
                  </a:txBody>
                  <a:tcPr marT="45723" marB="45723">
                    <a:solidFill>
                      <a:srgbClr val="BFE5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Solar energy technician;</a:t>
                      </a:r>
                      <a:r>
                        <a:rPr lang="en-US" sz="1800" baseline="0" dirty="0" smtClean="0"/>
                        <a:t>  eco designer; biofuels technician; </a:t>
                      </a:r>
                      <a:endParaRPr lang="en-GB" sz="1800" dirty="0"/>
                    </a:p>
                  </a:txBody>
                  <a:tcPr marT="45723" marB="45723">
                    <a:solidFill>
                      <a:srgbClr val="BFE5B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8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1492</Words>
  <Application>Microsoft Office PowerPoint</Application>
  <PresentationFormat>On-screen Show (4:3)</PresentationFormat>
  <Paragraphs>232</Paragraphs>
  <Slides>25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Aharoni</vt:lpstr>
      <vt:lpstr>Angsana New</vt:lpstr>
      <vt:lpstr>Arial</vt:lpstr>
      <vt:lpstr>Calibri</vt:lpstr>
      <vt:lpstr>Century Gothic</vt:lpstr>
      <vt:lpstr>Cordia New</vt:lpstr>
      <vt:lpstr>Trebuchet MS</vt:lpstr>
      <vt:lpstr>Wingdings</vt:lpstr>
      <vt:lpstr>Office Theme</vt:lpstr>
      <vt:lpstr>Sectoral Approaches on Skills for Green Jobs: Good practices in Asia </vt:lpstr>
      <vt:lpstr>Green Sectoral Change</vt:lpstr>
      <vt:lpstr>Sectors Affected and Re-training Needs</vt:lpstr>
      <vt:lpstr>Challenges in Greening Economies</vt:lpstr>
      <vt:lpstr>Role of skills</vt:lpstr>
      <vt:lpstr>Skills Shortages</vt:lpstr>
      <vt:lpstr>Why are there SHORTAGES?</vt:lpstr>
      <vt:lpstr>Industries likely to grow and retraining needs</vt:lpstr>
      <vt:lpstr>Changing and emerging occupations</vt:lpstr>
      <vt:lpstr>Examples of occupations in selected  RE sub-sectors by value chain</vt:lpstr>
      <vt:lpstr>Good Practices in Asia GREEN BUILDING                      GB value chain occupations</vt:lpstr>
      <vt:lpstr>Good Practices in Asia GREEN BUILDING: Core occupations (examples)</vt:lpstr>
      <vt:lpstr>Good Practices in Asia GREEN BUILDING: Occupations</vt:lpstr>
      <vt:lpstr>Good Practices in Asia GREEN BUILDING: Occupations/Training</vt:lpstr>
      <vt:lpstr>Good Practices in Asia GREEN BUILDING: Occupation </vt:lpstr>
      <vt:lpstr>Good Practices in Asia GREEN BUILDING: Education &amp; Training</vt:lpstr>
      <vt:lpstr>Good Practices in Asia RENEWABLE ENERGY: Value chain &amp;  Occupations (examples)</vt:lpstr>
      <vt:lpstr>Good Practices in Asia RENEWAL ENERGY: Policy, Investment &amp; Education/training</vt:lpstr>
      <vt:lpstr>Good Practices in Asia RENEWAL ENERGY: Occupation and Training</vt:lpstr>
      <vt:lpstr>Good Practices in Asia RENEWAL ENERGY: Projects &amp; Training needs</vt:lpstr>
      <vt:lpstr>Good Practices in Asia TOURISM: Community-based ecotourism</vt:lpstr>
      <vt:lpstr>Good Practices in Asia TOURISM: ILO Greener BUSINESS Asia (GBA)</vt:lpstr>
      <vt:lpstr>Good Practices in Asia TOURISM: Assessing occupations/skills</vt:lpstr>
      <vt:lpstr>Good Practices in Asia TOURISM: GBA Programme- Hotel Sector</vt:lpstr>
      <vt:lpstr>Thank you</vt:lpstr>
    </vt:vector>
  </TitlesOfParts>
  <Company>Sky123.Org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Sky123.Org</dc:creator>
  <cp:lastModifiedBy>ILO</cp:lastModifiedBy>
  <cp:revision>103</cp:revision>
  <dcterms:created xsi:type="dcterms:W3CDTF">2015-10-01T08:43:30Z</dcterms:created>
  <dcterms:modified xsi:type="dcterms:W3CDTF">2017-01-23T11:01:28Z</dcterms:modified>
</cp:coreProperties>
</file>