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46" r:id="rId2"/>
    <p:sldMasterId id="2147483727" r:id="rId3"/>
    <p:sldMasterId id="2147483714" r:id="rId4"/>
    <p:sldMasterId id="2147483676" r:id="rId5"/>
    <p:sldMasterId id="2147483664" r:id="rId6"/>
  </p:sldMasterIdLst>
  <p:notesMasterIdLst>
    <p:notesMasterId r:id="rId52"/>
  </p:notesMasterIdLst>
  <p:handoutMasterIdLst>
    <p:handoutMasterId r:id="rId53"/>
  </p:handoutMasterIdLst>
  <p:sldIdLst>
    <p:sldId id="339" r:id="rId7"/>
    <p:sldId id="301" r:id="rId8"/>
    <p:sldId id="345" r:id="rId9"/>
    <p:sldId id="258" r:id="rId10"/>
    <p:sldId id="306" r:id="rId11"/>
    <p:sldId id="338" r:id="rId12"/>
    <p:sldId id="405" r:id="rId13"/>
    <p:sldId id="418" r:id="rId14"/>
    <p:sldId id="422" r:id="rId15"/>
    <p:sldId id="362" r:id="rId16"/>
    <p:sldId id="320" r:id="rId17"/>
    <p:sldId id="421" r:id="rId18"/>
    <p:sldId id="352" r:id="rId19"/>
    <p:sldId id="307" r:id="rId20"/>
    <p:sldId id="417" r:id="rId21"/>
    <p:sldId id="383" r:id="rId22"/>
    <p:sldId id="326" r:id="rId23"/>
    <p:sldId id="378" r:id="rId24"/>
    <p:sldId id="342" r:id="rId25"/>
    <p:sldId id="318" r:id="rId26"/>
    <p:sldId id="419" r:id="rId27"/>
    <p:sldId id="385" r:id="rId28"/>
    <p:sldId id="346" r:id="rId29"/>
    <p:sldId id="347" r:id="rId30"/>
    <p:sldId id="354" r:id="rId31"/>
    <p:sldId id="353" r:id="rId32"/>
    <p:sldId id="348" r:id="rId33"/>
    <p:sldId id="386" r:id="rId34"/>
    <p:sldId id="349" r:id="rId35"/>
    <p:sldId id="387" r:id="rId36"/>
    <p:sldId id="263" r:id="rId37"/>
    <p:sldId id="388" r:id="rId38"/>
    <p:sldId id="391" r:id="rId39"/>
    <p:sldId id="408" r:id="rId40"/>
    <p:sldId id="410" r:id="rId41"/>
    <p:sldId id="411" r:id="rId42"/>
    <p:sldId id="412" r:id="rId43"/>
    <p:sldId id="413" r:id="rId44"/>
    <p:sldId id="414" r:id="rId45"/>
    <p:sldId id="415" r:id="rId46"/>
    <p:sldId id="416" r:id="rId47"/>
    <p:sldId id="333" r:id="rId48"/>
    <p:sldId id="420" r:id="rId49"/>
    <p:sldId id="337" r:id="rId50"/>
    <p:sldId id="404" r:id="rId51"/>
  </p:sldIdLst>
  <p:sldSz cx="9144000" cy="6858000" type="screen4x3"/>
  <p:notesSz cx="6797675" cy="9926638"/>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336600"/>
    <a:srgbClr val="F92515"/>
    <a:srgbClr val="99CC00"/>
    <a:srgbClr val="CCFF99"/>
    <a:srgbClr val="CCFF66"/>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99" autoAdjust="0"/>
    <p:restoredTop sz="94434" autoAdjust="0"/>
  </p:normalViewPr>
  <p:slideViewPr>
    <p:cSldViewPr>
      <p:cViewPr>
        <p:scale>
          <a:sx n="70" d="100"/>
          <a:sy n="70" d="100"/>
        </p:scale>
        <p:origin x="1380"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774"/>
    </p:cViewPr>
  </p:sorterViewPr>
  <p:notesViewPr>
    <p:cSldViewPr>
      <p:cViewPr varScale="1">
        <p:scale>
          <a:sx n="80" d="100"/>
          <a:sy n="80" d="100"/>
        </p:scale>
        <p:origin x="-2058" y="-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pPr>
              <a:defRPr/>
            </a:pPr>
            <a:endParaRPr lang="en-GB"/>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pPr>
              <a:defRPr/>
            </a:pPr>
            <a:fld id="{DA2F1E9C-C4FF-49F6-A710-FD26BDE5B654}" type="datetimeFigureOut">
              <a:rPr lang="en-US"/>
              <a:pPr>
                <a:defRPr/>
              </a:pPr>
              <a:t>1/23/2017</a:t>
            </a:fld>
            <a:endParaRPr lang="en-GB"/>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pPr>
              <a:defRPr/>
            </a:pPr>
            <a:endParaRPr lang="en-GB"/>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pPr>
              <a:defRPr/>
            </a:pPr>
            <a:fld id="{944CBEC8-B220-436A-806F-ECC59D9B7003}" type="slidenum">
              <a:rPr lang="en-GB"/>
              <a:pPr>
                <a:defRPr/>
              </a:pPr>
              <a:t>‹#›</a:t>
            </a:fld>
            <a:endParaRPr lang="en-GB"/>
          </a:p>
        </p:txBody>
      </p:sp>
    </p:spTree>
    <p:extLst>
      <p:ext uri="{BB962C8B-B14F-4D97-AF65-F5344CB8AC3E}">
        <p14:creationId xmlns:p14="http://schemas.microsoft.com/office/powerpoint/2010/main" val="50600366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fr-CH"/>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B50E8C40-4904-499F-AF02-7090300EDB62}" type="datetimeFigureOut">
              <a:rPr lang="fr-FR"/>
              <a:pPr>
                <a:defRPr/>
              </a:pPr>
              <a:t>23/01/2017</a:t>
            </a:fld>
            <a:endParaRPr lang="fr-CH"/>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fr-CH" noProof="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fr-CH" noProof="0"/>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fr-CH"/>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E4A6E975-3D09-410D-BB48-5B996ADA5E23}" type="slidenum">
              <a:rPr lang="fr-CH"/>
              <a:pPr>
                <a:defRPr/>
              </a:pPr>
              <a:t>‹#›</a:t>
            </a:fld>
            <a:endParaRPr lang="fr-CH"/>
          </a:p>
        </p:txBody>
      </p:sp>
    </p:spTree>
    <p:extLst>
      <p:ext uri="{BB962C8B-B14F-4D97-AF65-F5344CB8AC3E}">
        <p14:creationId xmlns:p14="http://schemas.microsoft.com/office/powerpoint/2010/main" val="4176629095"/>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en.wikipedia.org/wiki/Solar_water_heating"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bwMode="auto">
          <a:noFill/>
          <a:ln>
            <a:solidFill>
              <a:srgbClr val="000000"/>
            </a:solidFill>
            <a:miter lim="800000"/>
            <a:headEnd/>
            <a:tailEnd/>
          </a:ln>
        </p:spPr>
      </p:sp>
      <p:sp>
        <p:nvSpPr>
          <p:cNvPr id="40962"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GB" dirty="0" smtClean="0"/>
          </a:p>
        </p:txBody>
      </p:sp>
      <p:sp>
        <p:nvSpPr>
          <p:cNvPr id="4" name="Slide Number Placeholder 3"/>
          <p:cNvSpPr>
            <a:spLocks noGrp="1"/>
          </p:cNvSpPr>
          <p:nvPr>
            <p:ph type="sldNum" sz="quarter" idx="5"/>
          </p:nvPr>
        </p:nvSpPr>
        <p:spPr/>
        <p:txBody>
          <a:bodyPr/>
          <a:lstStyle/>
          <a:p>
            <a:pPr>
              <a:defRPr/>
            </a:pPr>
            <a:fld id="{B7977657-5DD5-408C-B216-F440FD98EA31}" type="slidenum">
              <a:rPr lang="fr-CH" smtClean="0"/>
              <a:pPr>
                <a:defRPr/>
              </a:pPr>
              <a:t>1</a:t>
            </a:fld>
            <a:endParaRPr lang="fr-CH"/>
          </a:p>
        </p:txBody>
      </p:sp>
    </p:spTree>
    <p:extLst>
      <p:ext uri="{BB962C8B-B14F-4D97-AF65-F5344CB8AC3E}">
        <p14:creationId xmlns:p14="http://schemas.microsoft.com/office/powerpoint/2010/main" val="38780292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p:cNvSpPr>
          <p:nvPr>
            <p:ph type="sldImg"/>
          </p:nvPr>
        </p:nvSpPr>
        <p:spPr bwMode="auto">
          <a:noFill/>
          <a:ln>
            <a:solidFill>
              <a:srgbClr val="000000"/>
            </a:solidFill>
            <a:miter lim="800000"/>
            <a:headEnd/>
            <a:tailEnd/>
          </a:ln>
        </p:spPr>
      </p:sp>
      <p:sp>
        <p:nvSpPr>
          <p:cNvPr id="77826"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GB" dirty="0" smtClean="0"/>
          </a:p>
        </p:txBody>
      </p:sp>
      <p:sp>
        <p:nvSpPr>
          <p:cNvPr id="4" name="Slide Number Placeholder 3"/>
          <p:cNvSpPr>
            <a:spLocks noGrp="1"/>
          </p:cNvSpPr>
          <p:nvPr>
            <p:ph type="sldNum" sz="quarter" idx="5"/>
          </p:nvPr>
        </p:nvSpPr>
        <p:spPr/>
        <p:txBody>
          <a:bodyPr/>
          <a:lstStyle/>
          <a:p>
            <a:pPr>
              <a:defRPr/>
            </a:pPr>
            <a:fld id="{1D1AEEAA-23B2-4C5B-87A5-F4998A6C1001}" type="slidenum">
              <a:rPr lang="fr-CH" smtClean="0"/>
              <a:pPr>
                <a:defRPr/>
              </a:pPr>
              <a:t>2</a:t>
            </a:fld>
            <a:endParaRPr lang="fr-CH"/>
          </a:p>
        </p:txBody>
      </p:sp>
    </p:spTree>
    <p:extLst>
      <p:ext uri="{BB962C8B-B14F-4D97-AF65-F5344CB8AC3E}">
        <p14:creationId xmlns:p14="http://schemas.microsoft.com/office/powerpoint/2010/main" val="3438254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smtClean="0"/>
          </a:p>
        </p:txBody>
      </p:sp>
      <p:sp>
        <p:nvSpPr>
          <p:cNvPr id="4" name="Slide Number Placeholder 3"/>
          <p:cNvSpPr>
            <a:spLocks noGrp="1"/>
          </p:cNvSpPr>
          <p:nvPr>
            <p:ph type="sldNum" sz="quarter" idx="10"/>
          </p:nvPr>
        </p:nvSpPr>
        <p:spPr/>
        <p:txBody>
          <a:bodyPr/>
          <a:lstStyle/>
          <a:p>
            <a:pPr>
              <a:defRPr/>
            </a:pPr>
            <a:fld id="{E4A6E975-3D09-410D-BB48-5B996ADA5E23}" type="slidenum">
              <a:rPr lang="fr-CH" smtClean="0"/>
              <a:pPr>
                <a:defRPr/>
              </a:pPr>
              <a:t>3</a:t>
            </a:fld>
            <a:endParaRPr lang="fr-CH"/>
          </a:p>
        </p:txBody>
      </p:sp>
    </p:spTree>
    <p:extLst>
      <p:ext uri="{BB962C8B-B14F-4D97-AF65-F5344CB8AC3E}">
        <p14:creationId xmlns:p14="http://schemas.microsoft.com/office/powerpoint/2010/main" val="24698029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bwMode="auto">
          <a:noFill/>
          <a:ln>
            <a:solidFill>
              <a:srgbClr val="000000"/>
            </a:solidFill>
            <a:miter lim="800000"/>
            <a:headEnd/>
            <a:tailEnd/>
          </a:ln>
        </p:spPr>
      </p:sp>
      <p:sp>
        <p:nvSpPr>
          <p:cNvPr id="47106" name="Notes Placeholder 2"/>
          <p:cNvSpPr>
            <a:spLocks noGrp="1"/>
          </p:cNvSpPr>
          <p:nvPr>
            <p:ph type="body" idx="1"/>
          </p:nvPr>
        </p:nvSpPr>
        <p:spPr bwMode="auto">
          <a:noFill/>
        </p:spPr>
        <p:txBody>
          <a:bodyPr wrap="square" numCol="1" anchor="t" anchorCtr="0" compatLnSpc="1">
            <a:prstTxWarp prst="textNoShape">
              <a:avLst/>
            </a:prstTxWarp>
            <a:normAutofit fontScale="85000" lnSpcReduction="20000"/>
          </a:bodyPr>
          <a:lstStyle/>
          <a:p>
            <a:pPr eaLnBrk="1" hangingPunct="1"/>
            <a:r>
              <a:rPr lang="en-US" sz="1400" dirty="0" smtClean="0"/>
              <a:t>The following drivers of skills and occupational change have been identified:</a:t>
            </a:r>
          </a:p>
          <a:p>
            <a:pPr eaLnBrk="1" hangingPunct="1">
              <a:buFontTx/>
              <a:buChar char="•"/>
            </a:pPr>
            <a:r>
              <a:rPr lang="en-US" sz="1400" dirty="0" smtClean="0"/>
              <a:t>Changing natural or built environments; [mostly skills to adapt to consequences of climate change and environmental degradation, such as handling climate risks in agriculture, adapting to prolonged dry or rainy seasons, decline in certain sectors due to biodiversity loss – e.g. tourism, or due to </a:t>
            </a:r>
            <a:r>
              <a:rPr lang="en-US" sz="1400" dirty="0" err="1" smtClean="0"/>
              <a:t>deforrestation</a:t>
            </a:r>
            <a:r>
              <a:rPr lang="en-US" sz="1400" dirty="0" smtClean="0"/>
              <a:t> – e.g. woodcarving)</a:t>
            </a:r>
          </a:p>
          <a:p>
            <a:pPr eaLnBrk="1" hangingPunct="1">
              <a:buFontTx/>
              <a:buChar char="•"/>
            </a:pPr>
            <a:r>
              <a:rPr lang="fr-CH" sz="1400" dirty="0" smtClean="0"/>
              <a:t>Policy and </a:t>
            </a:r>
            <a:r>
              <a:rPr lang="fr-CH" sz="1400" dirty="0" err="1" smtClean="0"/>
              <a:t>regulation</a:t>
            </a:r>
            <a:r>
              <a:rPr lang="fr-CH" sz="1400" dirty="0" smtClean="0"/>
              <a:t>; </a:t>
            </a:r>
            <a:r>
              <a:rPr lang="fr-CH" sz="1400" dirty="0" err="1" smtClean="0"/>
              <a:t>such</a:t>
            </a:r>
            <a:r>
              <a:rPr lang="fr-CH" sz="1400" dirty="0" smtClean="0"/>
              <a:t> as  restrictions on use of certain </a:t>
            </a:r>
            <a:r>
              <a:rPr lang="fr-CH" sz="1400" dirty="0" err="1" smtClean="0"/>
              <a:t>materials</a:t>
            </a:r>
            <a:r>
              <a:rPr lang="fr-CH" sz="1400" dirty="0" smtClean="0"/>
              <a:t>, </a:t>
            </a:r>
            <a:r>
              <a:rPr lang="fr-CH" sz="1400" dirty="0" err="1" smtClean="0"/>
              <a:t>regulations</a:t>
            </a:r>
            <a:r>
              <a:rPr lang="fr-CH" sz="1400" dirty="0" smtClean="0"/>
              <a:t> on production </a:t>
            </a:r>
            <a:r>
              <a:rPr lang="fr-CH" sz="1400" dirty="0" err="1" smtClean="0"/>
              <a:t>processes</a:t>
            </a:r>
            <a:r>
              <a:rPr lang="fr-CH" sz="1400" dirty="0" smtClean="0"/>
              <a:t> and </a:t>
            </a:r>
            <a:r>
              <a:rPr lang="fr-CH" sz="1400" dirty="0" err="1" smtClean="0"/>
              <a:t>goods</a:t>
            </a:r>
            <a:r>
              <a:rPr lang="fr-CH" sz="1400" dirty="0" smtClean="0"/>
              <a:t>, </a:t>
            </a:r>
            <a:r>
              <a:rPr lang="fr-CH" sz="1400" dirty="0" err="1" smtClean="0"/>
              <a:t>targets</a:t>
            </a:r>
            <a:r>
              <a:rPr lang="fr-CH" sz="1400" dirty="0" smtClean="0"/>
              <a:t> in CO2 </a:t>
            </a:r>
            <a:r>
              <a:rPr lang="fr-CH" sz="1400" dirty="0" err="1" smtClean="0"/>
              <a:t>emissions</a:t>
            </a:r>
            <a:r>
              <a:rPr lang="fr-CH" sz="1400" dirty="0" smtClean="0"/>
              <a:t> </a:t>
            </a:r>
            <a:r>
              <a:rPr lang="fr-CH" sz="1400" dirty="0" err="1" smtClean="0"/>
              <a:t>reduction</a:t>
            </a:r>
            <a:r>
              <a:rPr lang="fr-CH" sz="1400" dirty="0" smtClean="0"/>
              <a:t>, </a:t>
            </a:r>
            <a:r>
              <a:rPr lang="fr-CH" sz="1400" dirty="0" err="1" smtClean="0"/>
              <a:t>incentivies</a:t>
            </a:r>
            <a:r>
              <a:rPr lang="fr-CH" sz="1400" dirty="0" smtClean="0"/>
              <a:t> </a:t>
            </a:r>
            <a:r>
              <a:rPr lang="fr-CH" sz="1400" dirty="0" err="1" smtClean="0"/>
              <a:t>through</a:t>
            </a:r>
            <a:r>
              <a:rPr lang="fr-CH" sz="1400" dirty="0" smtClean="0"/>
              <a:t> taxation etc. </a:t>
            </a:r>
          </a:p>
          <a:p>
            <a:pPr eaLnBrk="1" hangingPunct="1">
              <a:buFontTx/>
              <a:buChar char="•"/>
            </a:pPr>
            <a:r>
              <a:rPr lang="fr-CH" sz="1400" dirty="0" smtClean="0"/>
              <a:t> Green </a:t>
            </a:r>
            <a:r>
              <a:rPr lang="fr-CH" sz="1400" dirty="0" err="1" smtClean="0"/>
              <a:t>technology</a:t>
            </a:r>
            <a:r>
              <a:rPr lang="fr-CH" sz="1400" dirty="0" smtClean="0"/>
              <a:t> and innovation; i.e. </a:t>
            </a:r>
            <a:r>
              <a:rPr lang="fr-CH" sz="1400" dirty="0" err="1" smtClean="0"/>
              <a:t>skills</a:t>
            </a:r>
            <a:r>
              <a:rPr lang="fr-CH" sz="1400" dirty="0" smtClean="0"/>
              <a:t> are </a:t>
            </a:r>
            <a:r>
              <a:rPr lang="fr-CH" sz="1400" dirty="0" err="1" smtClean="0"/>
              <a:t>needed</a:t>
            </a:r>
            <a:r>
              <a:rPr lang="fr-CH" sz="1400" dirty="0" smtClean="0"/>
              <a:t> to </a:t>
            </a:r>
            <a:r>
              <a:rPr lang="fr-CH" sz="1400" dirty="0" err="1" smtClean="0"/>
              <a:t>innovate</a:t>
            </a:r>
            <a:r>
              <a:rPr lang="fr-CH" sz="1400" dirty="0" smtClean="0"/>
              <a:t> new clean </a:t>
            </a:r>
            <a:r>
              <a:rPr lang="fr-CH" sz="1400" dirty="0" err="1" smtClean="0"/>
              <a:t>ways</a:t>
            </a:r>
            <a:r>
              <a:rPr lang="fr-CH" sz="1400" dirty="0" smtClean="0"/>
              <a:t> of production, to </a:t>
            </a:r>
            <a:r>
              <a:rPr lang="fr-CH" sz="1400" dirty="0" err="1" smtClean="0"/>
              <a:t>bring</a:t>
            </a:r>
            <a:r>
              <a:rPr lang="fr-CH" sz="1400" dirty="0" smtClean="0"/>
              <a:t> the innovation to the </a:t>
            </a:r>
            <a:r>
              <a:rPr lang="fr-CH" sz="1400" dirty="0" err="1" smtClean="0"/>
              <a:t>market</a:t>
            </a:r>
            <a:r>
              <a:rPr lang="fr-CH" sz="1400" dirty="0" smtClean="0"/>
              <a:t>, but </a:t>
            </a:r>
            <a:r>
              <a:rPr lang="fr-CH" sz="1400" dirty="0" err="1" smtClean="0"/>
              <a:t>also</a:t>
            </a:r>
            <a:r>
              <a:rPr lang="fr-CH" sz="1400" dirty="0" smtClean="0"/>
              <a:t> to </a:t>
            </a:r>
            <a:r>
              <a:rPr lang="fr-CH" sz="1400" dirty="0" err="1" smtClean="0"/>
              <a:t>adopt</a:t>
            </a:r>
            <a:r>
              <a:rPr lang="fr-CH" sz="1400" dirty="0" smtClean="0"/>
              <a:t> new technologies, </a:t>
            </a:r>
            <a:r>
              <a:rPr lang="fr-CH" sz="1400" dirty="0" err="1" smtClean="0"/>
              <a:t>maintain</a:t>
            </a:r>
            <a:r>
              <a:rPr lang="fr-CH" sz="1400" dirty="0" smtClean="0"/>
              <a:t> and </a:t>
            </a:r>
            <a:r>
              <a:rPr lang="fr-CH" sz="1400" dirty="0" err="1" smtClean="0"/>
              <a:t>repair</a:t>
            </a:r>
            <a:r>
              <a:rPr lang="fr-CH" sz="1400" dirty="0" smtClean="0"/>
              <a:t> </a:t>
            </a:r>
            <a:r>
              <a:rPr lang="fr-CH" sz="1400" dirty="0" err="1" smtClean="0"/>
              <a:t>it</a:t>
            </a:r>
            <a:r>
              <a:rPr lang="fr-CH" sz="1400" dirty="0" smtClean="0"/>
              <a:t>.</a:t>
            </a:r>
          </a:p>
          <a:p>
            <a:pPr eaLnBrk="1" hangingPunct="1">
              <a:buFontTx/>
              <a:buChar char="•"/>
            </a:pPr>
            <a:r>
              <a:rPr lang="en-US" sz="1400" dirty="0" smtClean="0"/>
              <a:t>Markets for green industries and consumer habits: companies undertake initiatives beyond compliance with regulations to have a competitive advantage over others. Changing consumer preferences towards pro-environmental </a:t>
            </a:r>
            <a:r>
              <a:rPr lang="en-US" sz="1400" dirty="0" err="1" smtClean="0"/>
              <a:t>behaviour</a:t>
            </a:r>
            <a:r>
              <a:rPr lang="en-US" sz="1400" dirty="0" smtClean="0"/>
              <a:t> or e.g. good-quality  organic food, also drive the market.</a:t>
            </a:r>
            <a:endParaRPr lang="fr-CH" sz="1400" dirty="0" smtClean="0"/>
          </a:p>
          <a:p>
            <a:pPr algn="just" eaLnBrk="1" hangingPunct="1"/>
            <a:endParaRPr lang="en-GB" sz="1400" dirty="0" smtClean="0"/>
          </a:p>
          <a:p>
            <a:pPr algn="just" eaLnBrk="1" hangingPunct="1"/>
            <a:r>
              <a:rPr lang="en-GB" sz="1400" dirty="0" smtClean="0"/>
              <a:t>Depending on the stage of development of the green agenda in the country, different drivers have a different weight in skills change: at the beginning regulations and policies are the main drivers, whereas market and consumer behaviour come into play as important drivers at a more advanced stage.</a:t>
            </a:r>
          </a:p>
          <a:p>
            <a:pPr algn="just" eaLnBrk="1" hangingPunct="1"/>
            <a:endParaRPr lang="en-GB" sz="1400" dirty="0" smtClean="0"/>
          </a:p>
          <a:p>
            <a:pPr algn="just" eaLnBrk="1" hangingPunct="1"/>
            <a:r>
              <a:rPr lang="en-GB" sz="1400" dirty="0" smtClean="0"/>
              <a:t>The drivers of change are interrelated: changing natural or built environments is the basis for policy-decisions on environmental regulation.  Regulation, in turn, can affect development and diffusion of technology.  Regulation and also the availability of technology affect national and global markets.  Consumer behaviour </a:t>
            </a:r>
            <a:r>
              <a:rPr lang="en-US" sz="1400" dirty="0" smtClean="0"/>
              <a:t>affects markets but also influences the uptake of technologies</a:t>
            </a:r>
            <a:r>
              <a:rPr lang="en-GB" sz="1400" dirty="0" smtClean="0"/>
              <a:t>. </a:t>
            </a:r>
          </a:p>
          <a:p>
            <a:pPr algn="just" eaLnBrk="1" hangingPunct="1"/>
            <a:endParaRPr lang="fr-CH" dirty="0" smtClean="0"/>
          </a:p>
        </p:txBody>
      </p:sp>
      <p:sp>
        <p:nvSpPr>
          <p:cNvPr id="215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6B682B0-3641-4ACA-BB3E-7D24DF81A089}" type="slidenum">
              <a:rPr lang="fr-CH"/>
              <a:pPr fontAlgn="base">
                <a:spcBef>
                  <a:spcPct val="0"/>
                </a:spcBef>
                <a:spcAft>
                  <a:spcPct val="0"/>
                </a:spcAft>
                <a:defRPr/>
              </a:pPr>
              <a:t>4</a:t>
            </a:fld>
            <a:endParaRPr lang="fr-CH"/>
          </a:p>
        </p:txBody>
      </p:sp>
    </p:spTree>
    <p:extLst>
      <p:ext uri="{BB962C8B-B14F-4D97-AF65-F5344CB8AC3E}">
        <p14:creationId xmlns:p14="http://schemas.microsoft.com/office/powerpoint/2010/main" val="7714382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TextEdit="1"/>
          </p:cNvSpPr>
          <p:nvPr>
            <p:ph type="sldImg"/>
          </p:nvPr>
        </p:nvSpPr>
        <p:spPr bwMode="auto">
          <a:noFill/>
          <a:ln>
            <a:solidFill>
              <a:srgbClr val="000000"/>
            </a:solidFill>
            <a:miter lim="800000"/>
            <a:headEnd/>
            <a:tailEnd/>
          </a:ln>
        </p:spPr>
      </p:sp>
      <p:sp>
        <p:nvSpPr>
          <p:cNvPr id="59394" name="Rectangle 3"/>
          <p:cNvSpPr>
            <a:spLocks noGrp="1"/>
          </p:cNvSpPr>
          <p:nvPr>
            <p:ph type="body" idx="1"/>
          </p:nvPr>
        </p:nvSpPr>
        <p:spPr bwMode="auto">
          <a:noFill/>
        </p:spPr>
        <p:txBody>
          <a:bodyPr wrap="square" numCol="1" anchor="t" anchorCtr="0" compatLnSpc="1">
            <a:prstTxWarp prst="textNoShape">
              <a:avLst/>
            </a:prstTxWarp>
            <a:normAutofit lnSpcReduction="10000"/>
          </a:bodyPr>
          <a:lstStyle/>
          <a:p>
            <a:r>
              <a:rPr lang="en-GB" dirty="0" smtClean="0"/>
              <a:t>The most affected are carbon intensive and polluting sectors, although the structural change is not limited to the green agenda. It is part of a longer-term process, where technology and innovation, global competition and the need to cut the costs of production, new market opportunities and other factors play an equally important role.</a:t>
            </a:r>
          </a:p>
          <a:p>
            <a:r>
              <a:rPr lang="en-GB" dirty="0" smtClean="0"/>
              <a:t>The degree of green structural change depends on the country stage of transition to a greener economy. Whereas in some countries this process started 30 years ago (e.g. Denmark, Germany) in most developing countries the process is limited to few enterprises.</a:t>
            </a:r>
          </a:p>
          <a:p>
            <a:endParaRPr lang="en-GB" dirty="0" smtClean="0"/>
          </a:p>
          <a:p>
            <a:r>
              <a:rPr lang="en-GB" dirty="0" smtClean="0"/>
              <a:t>The following sectors have been identified as the most affected:</a:t>
            </a:r>
          </a:p>
          <a:p>
            <a:pPr>
              <a:buFontTx/>
              <a:buChar char="•"/>
            </a:pPr>
            <a:r>
              <a:rPr lang="en-GB" dirty="0" smtClean="0"/>
              <a:t>Agriculture re-focused on organic food markets and on the production of bio-fuels;</a:t>
            </a:r>
          </a:p>
          <a:p>
            <a:pPr>
              <a:buFontTx/>
              <a:buChar char="•"/>
            </a:pPr>
            <a:r>
              <a:rPr lang="en-GB" dirty="0" smtClean="0"/>
              <a:t>Extracting industries and fossil-fuel energy generation transition to energy and resource efficiency, new green technologies, carbon capture and storage as well as feed their workforce into renewable energies with related retraining needs consequences;</a:t>
            </a:r>
          </a:p>
          <a:p>
            <a:pPr>
              <a:buFontTx/>
              <a:buChar char="•"/>
            </a:pPr>
            <a:r>
              <a:rPr lang="en-GB" dirty="0" smtClean="0"/>
              <a:t>Emissions intensive manufacturing, in particular:</a:t>
            </a:r>
          </a:p>
          <a:p>
            <a:pPr lvl="1">
              <a:buFont typeface="Wingdings" pitchFamily="2" charset="2"/>
              <a:buChar char="Ø"/>
            </a:pPr>
            <a:r>
              <a:rPr lang="en-GB" dirty="0" smtClean="0"/>
              <a:t>Automotive sector and related supply chains re-focused on eco-friendly vehicles (hybrid, electric, hydrogen);</a:t>
            </a:r>
          </a:p>
          <a:p>
            <a:pPr lvl="1">
              <a:buFont typeface="Wingdings" pitchFamily="2" charset="2"/>
              <a:buChar char="Ø"/>
            </a:pPr>
            <a:r>
              <a:rPr lang="en-GB" dirty="0" smtClean="0"/>
              <a:t>Ship-building and related marine engineering activities re-focused on off-shore renewable energy activity including the construction of wind turbines and their supply and maintenance.</a:t>
            </a:r>
          </a:p>
        </p:txBody>
      </p:sp>
    </p:spTree>
    <p:extLst>
      <p:ext uri="{BB962C8B-B14F-4D97-AF65-F5344CB8AC3E}">
        <p14:creationId xmlns:p14="http://schemas.microsoft.com/office/powerpoint/2010/main" val="41044601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4A6E975-3D09-410D-BB48-5B996ADA5E23}" type="slidenum">
              <a:rPr lang="fr-CH" smtClean="0"/>
              <a:pPr>
                <a:defRPr/>
              </a:pPr>
              <a:t>6</a:t>
            </a:fld>
            <a:endParaRPr lang="fr-CH"/>
          </a:p>
        </p:txBody>
      </p:sp>
    </p:spTree>
    <p:extLst>
      <p:ext uri="{BB962C8B-B14F-4D97-AF65-F5344CB8AC3E}">
        <p14:creationId xmlns:p14="http://schemas.microsoft.com/office/powerpoint/2010/main" val="27442745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E4A6E975-3D09-410D-BB48-5B996ADA5E23}" type="slidenum">
              <a:rPr lang="fr-CH" smtClean="0"/>
              <a:pPr>
                <a:defRPr/>
              </a:pPr>
              <a:t>7</a:t>
            </a:fld>
            <a:endParaRPr lang="fr-CH"/>
          </a:p>
        </p:txBody>
      </p:sp>
    </p:spTree>
    <p:extLst>
      <p:ext uri="{BB962C8B-B14F-4D97-AF65-F5344CB8AC3E}">
        <p14:creationId xmlns:p14="http://schemas.microsoft.com/office/powerpoint/2010/main" val="15428120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1D8A4E-13E8-42FD-93C1-6E09D16FAAB1}" type="slidenum">
              <a:rPr lang="en-US" smtClean="0"/>
              <a:pPr/>
              <a:t>8</a:t>
            </a:fld>
            <a:endParaRPr lang="en-US"/>
          </a:p>
        </p:txBody>
      </p:sp>
    </p:spTree>
    <p:extLst>
      <p:ext uri="{BB962C8B-B14F-4D97-AF65-F5344CB8AC3E}">
        <p14:creationId xmlns:p14="http://schemas.microsoft.com/office/powerpoint/2010/main" val="1637392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677E76A-09A9-4B27-BDD7-3098A70FD469}" type="slidenum">
              <a:rPr lang="en-GB" smtClean="0"/>
              <a:t>9</a:t>
            </a:fld>
            <a:endParaRPr lang="en-GB"/>
          </a:p>
        </p:txBody>
      </p:sp>
    </p:spTree>
    <p:extLst>
      <p:ext uri="{BB962C8B-B14F-4D97-AF65-F5344CB8AC3E}">
        <p14:creationId xmlns:p14="http://schemas.microsoft.com/office/powerpoint/2010/main" val="28309783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Capacity</a:t>
            </a:r>
            <a:r>
              <a:rPr lang="en-GB" baseline="0" dirty="0" smtClean="0"/>
              <a:t> to provide electricity off the grid.</a:t>
            </a:r>
            <a:endParaRPr lang="en-GB" dirty="0"/>
          </a:p>
        </p:txBody>
      </p:sp>
      <p:sp>
        <p:nvSpPr>
          <p:cNvPr id="4" name="Slide Number Placeholder 3"/>
          <p:cNvSpPr>
            <a:spLocks noGrp="1"/>
          </p:cNvSpPr>
          <p:nvPr>
            <p:ph type="sldNum" sz="quarter" idx="10"/>
          </p:nvPr>
        </p:nvSpPr>
        <p:spPr/>
        <p:txBody>
          <a:bodyPr/>
          <a:lstStyle/>
          <a:p>
            <a:pPr>
              <a:defRPr/>
            </a:pPr>
            <a:fld id="{E4A6E975-3D09-410D-BB48-5B996ADA5E23}" type="slidenum">
              <a:rPr lang="fr-CH" smtClean="0"/>
              <a:pPr>
                <a:defRPr/>
              </a:pPr>
              <a:t>10</a:t>
            </a:fld>
            <a:endParaRPr lang="fr-CH"/>
          </a:p>
        </p:txBody>
      </p:sp>
    </p:spTree>
    <p:extLst>
      <p:ext uri="{BB962C8B-B14F-4D97-AF65-F5344CB8AC3E}">
        <p14:creationId xmlns:p14="http://schemas.microsoft.com/office/powerpoint/2010/main" val="10642326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H" dirty="0" err="1" smtClean="0"/>
              <a:t>E.g</a:t>
            </a:r>
            <a:r>
              <a:rPr lang="fr-CH" dirty="0" smtClean="0"/>
              <a:t>. – RE. </a:t>
            </a:r>
            <a:r>
              <a:rPr lang="fr-CH" dirty="0" err="1" smtClean="0"/>
              <a:t>Still</a:t>
            </a:r>
            <a:r>
              <a:rPr lang="fr-CH" dirty="0" smtClean="0"/>
              <a:t> a </a:t>
            </a:r>
            <a:r>
              <a:rPr lang="fr-CH" dirty="0" err="1" smtClean="0"/>
              <a:t>minor</a:t>
            </a:r>
            <a:r>
              <a:rPr lang="fr-CH" dirty="0" smtClean="0"/>
              <a:t> </a:t>
            </a:r>
            <a:r>
              <a:rPr lang="fr-CH" dirty="0" err="1" smtClean="0"/>
              <a:t>share</a:t>
            </a:r>
            <a:r>
              <a:rPr lang="fr-CH" dirty="0" smtClean="0"/>
              <a:t> in </a:t>
            </a:r>
            <a:r>
              <a:rPr lang="fr-CH" dirty="0" err="1" smtClean="0"/>
              <a:t>overall</a:t>
            </a:r>
            <a:r>
              <a:rPr lang="fr-CH" dirty="0" smtClean="0"/>
              <a:t> </a:t>
            </a:r>
            <a:r>
              <a:rPr lang="fr-CH" dirty="0" err="1" smtClean="0"/>
              <a:t>energy</a:t>
            </a:r>
            <a:r>
              <a:rPr lang="fr-CH" dirty="0" smtClean="0"/>
              <a:t> </a:t>
            </a:r>
            <a:r>
              <a:rPr lang="fr-CH" dirty="0" err="1" smtClean="0"/>
              <a:t>generation</a:t>
            </a:r>
            <a:r>
              <a:rPr lang="fr-CH" dirty="0" smtClean="0"/>
              <a:t>.</a:t>
            </a:r>
            <a:endParaRPr lang="en-GB" dirty="0"/>
          </a:p>
        </p:txBody>
      </p:sp>
      <p:sp>
        <p:nvSpPr>
          <p:cNvPr id="4" name="Slide Number Placeholder 3"/>
          <p:cNvSpPr>
            <a:spLocks noGrp="1"/>
          </p:cNvSpPr>
          <p:nvPr>
            <p:ph type="sldNum" sz="quarter" idx="10"/>
          </p:nvPr>
        </p:nvSpPr>
        <p:spPr/>
        <p:txBody>
          <a:bodyPr/>
          <a:lstStyle/>
          <a:p>
            <a:pPr>
              <a:defRPr/>
            </a:pPr>
            <a:fld id="{E4A6E975-3D09-410D-BB48-5B996ADA5E23}" type="slidenum">
              <a:rPr lang="fr-CH" smtClean="0"/>
              <a:pPr>
                <a:defRPr/>
              </a:pPr>
              <a:t>11</a:t>
            </a:fld>
            <a:endParaRPr lang="fr-CH"/>
          </a:p>
        </p:txBody>
      </p:sp>
    </p:spTree>
    <p:extLst>
      <p:ext uri="{BB962C8B-B14F-4D97-AF65-F5344CB8AC3E}">
        <p14:creationId xmlns:p14="http://schemas.microsoft.com/office/powerpoint/2010/main" val="6778910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E4A6E975-3D09-410D-BB48-5B996ADA5E23}" type="slidenum">
              <a:rPr lang="fr-CH" smtClean="0"/>
              <a:pPr>
                <a:defRPr/>
              </a:pPr>
              <a:t>13</a:t>
            </a:fld>
            <a:endParaRPr lang="fr-CH"/>
          </a:p>
        </p:txBody>
      </p:sp>
    </p:spTree>
    <p:extLst>
      <p:ext uri="{BB962C8B-B14F-4D97-AF65-F5344CB8AC3E}">
        <p14:creationId xmlns:p14="http://schemas.microsoft.com/office/powerpoint/2010/main" val="29452233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H" sz="1200" kern="1200" dirty="0" err="1" smtClean="0">
                <a:solidFill>
                  <a:schemeClr val="tx1"/>
                </a:solidFill>
                <a:latin typeface="+mn-lt"/>
                <a:ea typeface="+mn-ea"/>
                <a:cs typeface="+mn-cs"/>
              </a:rPr>
              <a:t>Related</a:t>
            </a:r>
            <a:r>
              <a:rPr lang="fr-CH" sz="1200" kern="1200" baseline="0" dirty="0" smtClean="0">
                <a:solidFill>
                  <a:schemeClr val="tx1"/>
                </a:solidFill>
                <a:latin typeface="+mn-lt"/>
                <a:ea typeface="+mn-ea"/>
                <a:cs typeface="+mn-cs"/>
              </a:rPr>
              <a:t> </a:t>
            </a:r>
            <a:r>
              <a:rPr lang="fr-CH" sz="1200" kern="1200" baseline="0" dirty="0" err="1" smtClean="0">
                <a:solidFill>
                  <a:schemeClr val="tx1"/>
                </a:solidFill>
                <a:latin typeface="+mn-lt"/>
                <a:ea typeface="+mn-ea"/>
                <a:cs typeface="+mn-cs"/>
              </a:rPr>
              <a:t>employmewnt</a:t>
            </a:r>
            <a:r>
              <a:rPr lang="fr-CH" sz="1200" kern="1200" baseline="0" dirty="0" smtClean="0">
                <a:solidFill>
                  <a:schemeClr val="tx1"/>
                </a:solidFill>
                <a:latin typeface="+mn-lt"/>
                <a:ea typeface="+mn-ea"/>
                <a:cs typeface="+mn-cs"/>
              </a:rPr>
              <a:t> </a:t>
            </a:r>
            <a:r>
              <a:rPr lang="fr-CH" sz="1200" kern="1200" baseline="0" dirty="0" err="1" smtClean="0">
                <a:solidFill>
                  <a:schemeClr val="tx1"/>
                </a:solidFill>
                <a:latin typeface="+mn-lt"/>
                <a:ea typeface="+mn-ea"/>
                <a:cs typeface="+mn-cs"/>
              </a:rPr>
              <a:t>restructuring</a:t>
            </a:r>
            <a:r>
              <a:rPr lang="fr-CH" sz="1200" kern="1200" baseline="0" dirty="0" smtClean="0">
                <a:solidFill>
                  <a:schemeClr val="tx1"/>
                </a:solidFill>
                <a:latin typeface="+mn-lt"/>
                <a:ea typeface="+mn-ea"/>
                <a:cs typeface="+mn-cs"/>
              </a:rPr>
              <a:t> in the </a:t>
            </a:r>
            <a:r>
              <a:rPr lang="fr-CH" sz="1200" kern="1200" baseline="0" dirty="0" err="1" smtClean="0">
                <a:solidFill>
                  <a:schemeClr val="tx1"/>
                </a:solidFill>
                <a:latin typeface="+mn-lt"/>
                <a:ea typeface="+mn-ea"/>
                <a:cs typeface="+mn-cs"/>
              </a:rPr>
              <a:t>energy</a:t>
            </a:r>
            <a:r>
              <a:rPr lang="fr-CH" sz="1200" kern="1200" baseline="0" dirty="0" smtClean="0">
                <a:solidFill>
                  <a:schemeClr val="tx1"/>
                </a:solidFill>
                <a:latin typeface="+mn-lt"/>
                <a:ea typeface="+mn-ea"/>
                <a:cs typeface="+mn-cs"/>
              </a:rPr>
              <a:t> </a:t>
            </a:r>
            <a:r>
              <a:rPr lang="fr-CH" sz="1200" kern="1200" baseline="0" dirty="0" err="1" smtClean="0">
                <a:solidFill>
                  <a:schemeClr val="tx1"/>
                </a:solidFill>
                <a:latin typeface="+mn-lt"/>
                <a:ea typeface="+mn-ea"/>
                <a:cs typeface="+mn-cs"/>
              </a:rPr>
              <a:t>sector</a:t>
            </a:r>
            <a:r>
              <a:rPr lang="fr-CH" sz="1200" kern="1200" baseline="0" dirty="0" smtClean="0">
                <a:solidFill>
                  <a:schemeClr val="tx1"/>
                </a:solidFill>
                <a:latin typeface="+mn-lt"/>
                <a:ea typeface="+mn-ea"/>
                <a:cs typeface="+mn-cs"/>
              </a:rPr>
              <a:t>.</a:t>
            </a:r>
            <a:endParaRPr lang="en-GB"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Restructuring in the energy sector did</a:t>
            </a:r>
            <a:r>
              <a:rPr lang="en-GB" sz="1200" kern="1200" baseline="0" dirty="0" smtClean="0">
                <a:solidFill>
                  <a:schemeClr val="tx1"/>
                </a:solidFill>
                <a:latin typeface="+mn-lt"/>
                <a:ea typeface="+mn-ea"/>
                <a:cs typeface="+mn-cs"/>
              </a:rPr>
              <a:t> not start now – it is a longer-term process which however is estimated to be further booster by new policies, regulations, targets and subsequent investments.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The recent Green Economy Report by UNEP estimates employment potential for the different energy sources over the time. The graph represents the scenario in which the </a:t>
            </a:r>
            <a:r>
              <a:rPr lang="en-US" sz="1200" kern="1200" dirty="0" smtClean="0">
                <a:solidFill>
                  <a:schemeClr val="tx1"/>
                </a:solidFill>
                <a:latin typeface="+mn-lt"/>
                <a:ea typeface="+mn-ea"/>
                <a:cs typeface="+mn-cs"/>
              </a:rPr>
              <a:t>energy supply sector receives additional investments of US$656 billion per year between 2010 and 2050 to expand </a:t>
            </a:r>
            <a:r>
              <a:rPr lang="en-US" sz="1200" kern="1200" dirty="0" err="1" smtClean="0">
                <a:solidFill>
                  <a:schemeClr val="tx1"/>
                </a:solidFill>
                <a:latin typeface="+mn-lt"/>
                <a:ea typeface="+mn-ea"/>
                <a:cs typeface="+mn-cs"/>
              </a:rPr>
              <a:t>biofuel</a:t>
            </a:r>
            <a:r>
              <a:rPr lang="en-US" sz="1200" kern="1200" dirty="0" smtClean="0">
                <a:solidFill>
                  <a:schemeClr val="tx1"/>
                </a:solidFill>
                <a:latin typeface="+mn-lt"/>
                <a:ea typeface="+mn-ea"/>
                <a:cs typeface="+mn-cs"/>
              </a:rPr>
              <a:t> production and power generation using </a:t>
            </a:r>
            <a:r>
              <a:rPr lang="en-US" sz="1200" kern="1200" dirty="0" err="1" smtClean="0">
                <a:solidFill>
                  <a:schemeClr val="tx1"/>
                </a:solidFill>
                <a:latin typeface="+mn-lt"/>
                <a:ea typeface="+mn-ea"/>
                <a:cs typeface="+mn-cs"/>
              </a:rPr>
              <a:t>renewables</a:t>
            </a:r>
            <a:r>
              <a:rPr lang="en-US" sz="1200" kern="1200" dirty="0" smtClean="0">
                <a:solidFill>
                  <a:schemeClr val="tx1"/>
                </a:solidFill>
                <a:latin typeface="+mn-lt"/>
                <a:ea typeface="+mn-ea"/>
                <a:cs typeface="+mn-cs"/>
              </a:rPr>
              <a:t>. We can clearly see that, under these conditions, employment will be created in areas such as energy efficiency and renewable and there will be a shift in employment from coal production to cleaner ways of producing energy and therefore retraining will play a crucial role. </a:t>
            </a:r>
          </a:p>
          <a:p>
            <a:pPr marL="0" marR="0" indent="0" algn="l" defTabSz="914400" rtl="0" eaLnBrk="1" fontAlgn="auto" latinLnBrk="0" hangingPunct="1">
              <a:lnSpc>
                <a:spcPct val="100000"/>
              </a:lnSpc>
              <a:spcBef>
                <a:spcPts val="0"/>
              </a:spcBef>
              <a:spcAft>
                <a:spcPts val="0"/>
              </a:spcAft>
              <a:buClrTx/>
              <a:buSzTx/>
              <a:buFontTx/>
              <a:buNone/>
              <a:tabLst/>
              <a:defRPr/>
            </a:pPr>
            <a:endParaRPr lang="fr-CH"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7BFADDF-E065-4C76-A752-9C326182C33F}" type="slidenum">
              <a:rPr lang="en-US" smtClean="0"/>
              <a:pPr/>
              <a:t>14</a:t>
            </a:fld>
            <a:endParaRPr lang="en-US"/>
          </a:p>
        </p:txBody>
      </p:sp>
    </p:spTree>
    <p:extLst>
      <p:ext uri="{BB962C8B-B14F-4D97-AF65-F5344CB8AC3E}">
        <p14:creationId xmlns:p14="http://schemas.microsoft.com/office/powerpoint/2010/main" val="12434518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E4A6E975-3D09-410D-BB48-5B996ADA5E23}" type="slidenum">
              <a:rPr lang="fr-CH" smtClean="0"/>
              <a:pPr>
                <a:defRPr/>
              </a:pPr>
              <a:t>16</a:t>
            </a:fld>
            <a:endParaRPr lang="fr-CH"/>
          </a:p>
        </p:txBody>
      </p:sp>
    </p:spTree>
    <p:extLst>
      <p:ext uri="{BB962C8B-B14F-4D97-AF65-F5344CB8AC3E}">
        <p14:creationId xmlns:p14="http://schemas.microsoft.com/office/powerpoint/2010/main" val="24348137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s-ES" dirty="0"/>
          </a:p>
        </p:txBody>
      </p:sp>
      <p:sp>
        <p:nvSpPr>
          <p:cNvPr id="4" name="Slide Number Placeholder 3"/>
          <p:cNvSpPr>
            <a:spLocks noGrp="1"/>
          </p:cNvSpPr>
          <p:nvPr>
            <p:ph type="sldNum" sz="quarter" idx="10"/>
          </p:nvPr>
        </p:nvSpPr>
        <p:spPr/>
        <p:txBody>
          <a:bodyPr/>
          <a:lstStyle/>
          <a:p>
            <a:fld id="{27BFADDF-E065-4C76-A752-9C326182C33F}" type="slidenum">
              <a:rPr lang="en-US" smtClean="0"/>
              <a:pPr/>
              <a:t>17</a:t>
            </a:fld>
            <a:endParaRPr lang="en-US"/>
          </a:p>
        </p:txBody>
      </p:sp>
    </p:spTree>
    <p:extLst>
      <p:ext uri="{BB962C8B-B14F-4D97-AF65-F5344CB8AC3E}">
        <p14:creationId xmlns:p14="http://schemas.microsoft.com/office/powerpoint/2010/main" val="1611678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r-CH" dirty="0" smtClean="0"/>
              <a:t>Buildings </a:t>
            </a:r>
            <a:r>
              <a:rPr lang="fr-CH" dirty="0" err="1" smtClean="0"/>
              <a:t>responsible</a:t>
            </a:r>
            <a:r>
              <a:rPr lang="fr-CH" dirty="0" smtClean="0"/>
              <a:t> for 21% of </a:t>
            </a:r>
            <a:r>
              <a:rPr lang="fr-CH" dirty="0" err="1" smtClean="0"/>
              <a:t>carbon</a:t>
            </a:r>
            <a:r>
              <a:rPr lang="fr-CH" baseline="0" dirty="0" smtClean="0"/>
              <a:t> </a:t>
            </a:r>
            <a:r>
              <a:rPr lang="fr-CH" baseline="0" dirty="0" err="1" smtClean="0"/>
              <a:t>dioxide</a:t>
            </a:r>
            <a:r>
              <a:rPr lang="fr-CH" baseline="0" dirty="0" smtClean="0"/>
              <a:t> on </a:t>
            </a:r>
            <a:r>
              <a:rPr lang="fr-CH" baseline="0" dirty="0" err="1" smtClean="0"/>
              <a:t>Earth</a:t>
            </a:r>
            <a:endParaRPr lang="en-GB" dirty="0"/>
          </a:p>
        </p:txBody>
      </p:sp>
      <p:sp>
        <p:nvSpPr>
          <p:cNvPr id="4" name="Slide Number Placeholder 3"/>
          <p:cNvSpPr>
            <a:spLocks noGrp="1"/>
          </p:cNvSpPr>
          <p:nvPr>
            <p:ph type="sldNum" sz="quarter" idx="10"/>
          </p:nvPr>
        </p:nvSpPr>
        <p:spPr/>
        <p:txBody>
          <a:bodyPr/>
          <a:lstStyle/>
          <a:p>
            <a:pPr>
              <a:defRPr/>
            </a:pPr>
            <a:fld id="{E4A6E975-3D09-410D-BB48-5B996ADA5E23}" type="slidenum">
              <a:rPr lang="fr-CH" smtClean="0"/>
              <a:pPr>
                <a:defRPr/>
              </a:pPr>
              <a:t>18</a:t>
            </a:fld>
            <a:endParaRPr lang="fr-CH"/>
          </a:p>
        </p:txBody>
      </p:sp>
    </p:spTree>
    <p:extLst>
      <p:ext uri="{BB962C8B-B14F-4D97-AF65-F5344CB8AC3E}">
        <p14:creationId xmlns:p14="http://schemas.microsoft.com/office/powerpoint/2010/main" val="14049753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E.g. GB value chain and related occupations</a:t>
            </a:r>
            <a:endParaRPr lang="en-US" dirty="0"/>
          </a:p>
        </p:txBody>
      </p:sp>
      <p:sp>
        <p:nvSpPr>
          <p:cNvPr id="4" name="Slide Number Placeholder 3"/>
          <p:cNvSpPr>
            <a:spLocks noGrp="1"/>
          </p:cNvSpPr>
          <p:nvPr>
            <p:ph type="sldNum" sz="quarter" idx="10"/>
          </p:nvPr>
        </p:nvSpPr>
        <p:spPr/>
        <p:txBody>
          <a:bodyPr/>
          <a:lstStyle/>
          <a:p>
            <a:fld id="{27BFADDF-E065-4C76-A752-9C326182C33F}" type="slidenum">
              <a:rPr lang="en-US" smtClean="0"/>
              <a:pPr/>
              <a:t>19</a:t>
            </a:fld>
            <a:endParaRPr lang="en-US"/>
          </a:p>
        </p:txBody>
      </p:sp>
    </p:spTree>
    <p:extLst>
      <p:ext uri="{BB962C8B-B14F-4D97-AF65-F5344CB8AC3E}">
        <p14:creationId xmlns:p14="http://schemas.microsoft.com/office/powerpoint/2010/main" val="18265596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H" dirty="0" err="1" smtClean="0"/>
              <a:t>e.g</a:t>
            </a:r>
            <a:r>
              <a:rPr lang="fr-CH" dirty="0" smtClean="0"/>
              <a:t>. – </a:t>
            </a:r>
            <a:r>
              <a:rPr lang="fr-CH" dirty="0" err="1" smtClean="0"/>
              <a:t>skill</a:t>
            </a:r>
            <a:r>
              <a:rPr lang="fr-CH" baseline="0" dirty="0" smtClean="0"/>
              <a:t> </a:t>
            </a:r>
            <a:r>
              <a:rPr lang="fr-CH" baseline="0" dirty="0" err="1" smtClean="0"/>
              <a:t>shortages</a:t>
            </a:r>
            <a:r>
              <a:rPr lang="fr-CH" baseline="0" dirty="0" smtClean="0"/>
              <a:t> in </a:t>
            </a:r>
            <a:r>
              <a:rPr lang="fr-CH" baseline="0" dirty="0" err="1" smtClean="0"/>
              <a:t>only</a:t>
            </a:r>
            <a:r>
              <a:rPr lang="fr-CH" baseline="0" dirty="0" smtClean="0"/>
              <a:t> 2 </a:t>
            </a:r>
            <a:r>
              <a:rPr lang="fr-CH" baseline="0" dirty="0" err="1" smtClean="0"/>
              <a:t>occupational</a:t>
            </a:r>
            <a:r>
              <a:rPr lang="fr-CH" baseline="0" dirty="0" smtClean="0"/>
              <a:t> clusters </a:t>
            </a:r>
            <a:r>
              <a:rPr lang="fr-CH" baseline="0" dirty="0" err="1" smtClean="0"/>
              <a:t>related</a:t>
            </a:r>
            <a:r>
              <a:rPr lang="fr-CH" baseline="0" dirty="0" smtClean="0"/>
              <a:t> to GB value </a:t>
            </a:r>
            <a:r>
              <a:rPr lang="fr-CH" baseline="0" dirty="0" err="1" smtClean="0"/>
              <a:t>chain</a:t>
            </a:r>
            <a:r>
              <a:rPr lang="fr-CH" baseline="0" dirty="0" smtClean="0"/>
              <a:t>.</a:t>
            </a:r>
            <a:endParaRPr lang="en-GB" dirty="0"/>
          </a:p>
        </p:txBody>
      </p:sp>
      <p:sp>
        <p:nvSpPr>
          <p:cNvPr id="4" name="Slide Number Placeholder 3"/>
          <p:cNvSpPr>
            <a:spLocks noGrp="1"/>
          </p:cNvSpPr>
          <p:nvPr>
            <p:ph type="sldNum" sz="quarter" idx="10"/>
          </p:nvPr>
        </p:nvSpPr>
        <p:spPr/>
        <p:txBody>
          <a:bodyPr/>
          <a:lstStyle/>
          <a:p>
            <a:pPr>
              <a:defRPr/>
            </a:pPr>
            <a:fld id="{E4A6E975-3D09-410D-BB48-5B996ADA5E23}" type="slidenum">
              <a:rPr lang="fr-CH" smtClean="0"/>
              <a:pPr>
                <a:defRPr/>
              </a:pPr>
              <a:t>20</a:t>
            </a:fld>
            <a:endParaRPr lang="fr-CH"/>
          </a:p>
        </p:txBody>
      </p:sp>
    </p:spTree>
    <p:extLst>
      <p:ext uri="{BB962C8B-B14F-4D97-AF65-F5344CB8AC3E}">
        <p14:creationId xmlns:p14="http://schemas.microsoft.com/office/powerpoint/2010/main" val="39194479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E4A6E975-3D09-410D-BB48-5B996ADA5E23}" type="slidenum">
              <a:rPr lang="fr-CH" smtClean="0"/>
              <a:pPr>
                <a:defRPr/>
              </a:pPr>
              <a:t>22</a:t>
            </a:fld>
            <a:endParaRPr lang="fr-CH"/>
          </a:p>
        </p:txBody>
      </p:sp>
    </p:spTree>
    <p:extLst>
      <p:ext uri="{BB962C8B-B14F-4D97-AF65-F5344CB8AC3E}">
        <p14:creationId xmlns:p14="http://schemas.microsoft.com/office/powerpoint/2010/main" val="13834644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w="9525"/>
        </p:spPr>
        <p:txBody>
          <a:bodyPr/>
          <a:lstStyle/>
          <a:p>
            <a:r>
              <a:rPr lang="en-GB" sz="1000" dirty="0" smtClean="0">
                <a:latin typeface="Arial" charset="0"/>
              </a:rPr>
              <a:t>Q1) Exhibit A is a traditional (high-flow) toilet. Exhibit B is a water-conserving low-flow toilet.</a:t>
            </a:r>
          </a:p>
          <a:p>
            <a:r>
              <a:rPr lang="en-GB" sz="1000" dirty="0" smtClean="0">
                <a:latin typeface="Arial" charset="0"/>
              </a:rPr>
              <a:t>The tank in Exhibit A holds about 20 to 25 </a:t>
            </a:r>
            <a:r>
              <a:rPr lang="en-GB" sz="1000" dirty="0" err="1" smtClean="0">
                <a:latin typeface="Arial" charset="0"/>
              </a:rPr>
              <a:t>liters</a:t>
            </a:r>
            <a:r>
              <a:rPr lang="en-GB" sz="1000" dirty="0" smtClean="0">
                <a:latin typeface="Arial" charset="0"/>
              </a:rPr>
              <a:t> of water. The tank in Exhibit B, by</a:t>
            </a:r>
          </a:p>
          <a:p>
            <a:r>
              <a:rPr lang="en-GB" sz="1000" dirty="0" smtClean="0">
                <a:latin typeface="Arial" charset="0"/>
              </a:rPr>
              <a:t>law, can hold no more than about 6 </a:t>
            </a:r>
            <a:r>
              <a:rPr lang="en-GB" sz="1000" dirty="0" err="1" smtClean="0">
                <a:latin typeface="Arial" charset="0"/>
              </a:rPr>
              <a:t>liters</a:t>
            </a:r>
            <a:r>
              <a:rPr lang="en-GB" sz="1000" dirty="0" smtClean="0">
                <a:latin typeface="Arial" charset="0"/>
              </a:rPr>
              <a:t>.</a:t>
            </a:r>
          </a:p>
          <a:p>
            <a:r>
              <a:rPr lang="en-GB" sz="1000" dirty="0" smtClean="0">
                <a:latin typeface="Arial" charset="0"/>
              </a:rPr>
              <a:t>Q2) Exhibit B is considered “</a:t>
            </a:r>
            <a:r>
              <a:rPr lang="en-GB" sz="1000" i="1" dirty="0" smtClean="0">
                <a:latin typeface="Arial" charset="0"/>
              </a:rPr>
              <a:t>green</a:t>
            </a:r>
            <a:r>
              <a:rPr lang="en-GB" sz="1000" dirty="0" smtClean="0">
                <a:latin typeface="Arial" charset="0"/>
              </a:rPr>
              <a:t>” (environmentally-friendly) in that it is supposed to conserve</a:t>
            </a:r>
          </a:p>
          <a:p>
            <a:r>
              <a:rPr lang="en-GB" sz="1000" dirty="0" smtClean="0">
                <a:latin typeface="Arial" charset="0"/>
              </a:rPr>
              <a:t>water.</a:t>
            </a:r>
          </a:p>
          <a:p>
            <a:r>
              <a:rPr lang="en-GB" sz="1000" dirty="0" smtClean="0">
                <a:latin typeface="Arial" charset="0"/>
              </a:rPr>
              <a:t>Q3) The skills required of a plumber to install or repair the toilet in Exhibit A are no different</a:t>
            </a:r>
          </a:p>
          <a:p>
            <a:r>
              <a:rPr lang="en-GB" sz="1000" dirty="0" smtClean="0">
                <a:latin typeface="Arial" charset="0"/>
              </a:rPr>
              <a:t>than those required to install and service the one in Exhibit B. (Except, perhaps, for completing</a:t>
            </a:r>
          </a:p>
          <a:p>
            <a:r>
              <a:rPr lang="en-GB" sz="1000" dirty="0" smtClean="0">
                <a:latin typeface="Arial" charset="0"/>
              </a:rPr>
              <a:t>paperwork to verify that new construction is law compliant.)</a:t>
            </a:r>
          </a:p>
          <a:p>
            <a:r>
              <a:rPr lang="en-GB" sz="1000" dirty="0" smtClean="0">
                <a:latin typeface="Arial" charset="0"/>
              </a:rPr>
              <a:t>Q4) Employment for plumbers is driven more by population growth, increases in building</a:t>
            </a:r>
          </a:p>
          <a:p>
            <a:r>
              <a:rPr lang="en-GB" sz="1000" dirty="0" smtClean="0">
                <a:latin typeface="Arial" charset="0"/>
              </a:rPr>
              <a:t>permits for the construction of new residential and commercial structures, and the age and</a:t>
            </a:r>
          </a:p>
          <a:p>
            <a:r>
              <a:rPr lang="en-GB" sz="1000" dirty="0" smtClean="0">
                <a:latin typeface="Arial" charset="0"/>
              </a:rPr>
              <a:t>condition of existing (legacy) structures in the community.</a:t>
            </a:r>
          </a:p>
        </p:txBody>
      </p:sp>
    </p:spTree>
    <p:extLst>
      <p:ext uri="{BB962C8B-B14F-4D97-AF65-F5344CB8AC3E}">
        <p14:creationId xmlns:p14="http://schemas.microsoft.com/office/powerpoint/2010/main" val="7449783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ln w="9525"/>
          <a:extLst/>
        </p:spPr>
        <p:txBody>
          <a:bodyPr/>
          <a:lstStyle/>
          <a:p>
            <a:pPr>
              <a:defRPr/>
            </a:pPr>
            <a:r>
              <a:rPr lang="fr-CH" sz="1000" dirty="0" err="1" smtClean="0">
                <a:latin typeface="Arial" pitchFamily="34" charset="0"/>
                <a:cs typeface="Arial" pitchFamily="34" charset="0"/>
              </a:rPr>
              <a:t>Conventional</a:t>
            </a:r>
            <a:r>
              <a:rPr lang="fr-CH" sz="1000" dirty="0" smtClean="0">
                <a:latin typeface="Arial" pitchFamily="34" charset="0"/>
                <a:cs typeface="Arial" pitchFamily="34" charset="0"/>
              </a:rPr>
              <a:t> vs </a:t>
            </a:r>
            <a:r>
              <a:rPr lang="fr-CH" sz="1000" dirty="0" err="1" smtClean="0">
                <a:latin typeface="Arial" pitchFamily="34" charset="0"/>
                <a:cs typeface="Arial" pitchFamily="34" charset="0"/>
              </a:rPr>
              <a:t>Solar</a:t>
            </a:r>
            <a:r>
              <a:rPr lang="fr-CH" sz="1000" dirty="0" smtClean="0">
                <a:latin typeface="Arial" pitchFamily="34" charset="0"/>
                <a:cs typeface="Arial" pitchFamily="34" charset="0"/>
              </a:rPr>
              <a:t> Water </a:t>
            </a:r>
            <a:r>
              <a:rPr lang="fr-CH" sz="1000" dirty="0" err="1" smtClean="0">
                <a:latin typeface="Arial" pitchFamily="34" charset="0"/>
                <a:cs typeface="Arial" pitchFamily="34" charset="0"/>
              </a:rPr>
              <a:t>heating</a:t>
            </a:r>
            <a:r>
              <a:rPr lang="fr-CH" sz="1000" dirty="0" smtClean="0">
                <a:latin typeface="Arial" pitchFamily="34" charset="0"/>
                <a:cs typeface="Arial" pitchFamily="34" charset="0"/>
              </a:rPr>
              <a:t>  </a:t>
            </a:r>
            <a:r>
              <a:rPr lang="fr-CH" sz="1000" dirty="0" err="1" smtClean="0">
                <a:latin typeface="Arial" pitchFamily="34" charset="0"/>
                <a:cs typeface="Arial" pitchFamily="34" charset="0"/>
              </a:rPr>
              <a:t>systems</a:t>
            </a:r>
            <a:r>
              <a:rPr lang="fr-CH" sz="1000" dirty="0" smtClean="0">
                <a:latin typeface="Arial" pitchFamily="34" charset="0"/>
                <a:cs typeface="Arial" pitchFamily="34" charset="0"/>
              </a:rPr>
              <a:t>.</a:t>
            </a:r>
            <a:endParaRPr lang="en-GB" sz="1000" dirty="0" smtClean="0">
              <a:latin typeface="Arial" pitchFamily="34" charset="0"/>
              <a:cs typeface="Arial" pitchFamily="34" charset="0"/>
            </a:endParaRPr>
          </a:p>
          <a:p>
            <a:pPr>
              <a:defRPr/>
            </a:pPr>
            <a:r>
              <a:rPr lang="en-GB" sz="1000" dirty="0" smtClean="0">
                <a:latin typeface="Arial" pitchFamily="34" charset="0"/>
                <a:cs typeface="Arial" pitchFamily="34" charset="0"/>
              </a:rPr>
              <a:t>The Solar Water Heating System is used in private housing </a:t>
            </a:r>
            <a:r>
              <a:rPr lang="en-GB" sz="1000" dirty="0" smtClean="0">
                <a:latin typeface="Arial" pitchFamily="34" charset="0"/>
                <a:cs typeface="Arial" pitchFamily="34" charset="0"/>
                <a:hlinkClick r:id="rId3"/>
              </a:rPr>
              <a:t>http://en.wikipedia.org/wiki/Solar_water_heating</a:t>
            </a:r>
            <a:r>
              <a:rPr lang="en-GB" sz="1000" dirty="0" smtClean="0">
                <a:latin typeface="Arial" pitchFamily="34" charset="0"/>
                <a:cs typeface="Arial" pitchFamily="34" charset="0"/>
              </a:rPr>
              <a:t/>
            </a:r>
            <a:br>
              <a:rPr lang="en-GB" sz="1000" dirty="0" smtClean="0">
                <a:latin typeface="Arial" pitchFamily="34" charset="0"/>
                <a:cs typeface="Arial" pitchFamily="34" charset="0"/>
              </a:rPr>
            </a:br>
            <a:endParaRPr lang="en-GB" sz="1000" dirty="0" smtClean="0">
              <a:latin typeface="Arial" pitchFamily="34" charset="0"/>
              <a:cs typeface="Arial" pitchFamily="34" charset="0"/>
            </a:endParaRPr>
          </a:p>
          <a:p>
            <a:pPr>
              <a:defRPr/>
            </a:pPr>
            <a:r>
              <a:rPr lang="en-GB" sz="1000" b="1" dirty="0" smtClean="0">
                <a:latin typeface="Arial" pitchFamily="34" charset="0"/>
                <a:cs typeface="Arial" pitchFamily="34" charset="0"/>
              </a:rPr>
              <a:t>Ground source heat pumps</a:t>
            </a:r>
          </a:p>
          <a:p>
            <a:pPr>
              <a:defRPr/>
            </a:pPr>
            <a:r>
              <a:rPr lang="en-GB" sz="1000" dirty="0" smtClean="0">
                <a:latin typeface="Arial" pitchFamily="34" charset="0"/>
                <a:cs typeface="Arial" pitchFamily="34" charset="0"/>
              </a:rPr>
              <a:t>Ideal if you’re building or renovating your own home, our </a:t>
            </a:r>
            <a:r>
              <a:rPr lang="en-GB" sz="1000" dirty="0" err="1" smtClean="0">
                <a:latin typeface="Arial" pitchFamily="34" charset="0"/>
                <a:cs typeface="Arial" pitchFamily="34" charset="0"/>
              </a:rPr>
              <a:t>Greenstore</a:t>
            </a:r>
            <a:r>
              <a:rPr lang="en-GB" sz="1000" dirty="0" smtClean="0">
                <a:latin typeface="Arial" pitchFamily="34" charset="0"/>
                <a:cs typeface="Arial" pitchFamily="34" charset="0"/>
              </a:rPr>
              <a:t> ground source heat pumps (GSHPs) take solar energy stored in the ground and use it to meet the heating and hot water needs of an entire household. This technology also replaces the need for a boiler and is a perfect partner for under-floor heating and radiators.</a:t>
            </a:r>
          </a:p>
          <a:p>
            <a:pPr>
              <a:defRPr/>
            </a:pPr>
            <a:endParaRPr lang="en-US" sz="1000" dirty="0" smtClean="0">
              <a:latin typeface="Arial" pitchFamily="34" charset="0"/>
              <a:cs typeface="Arial" pitchFamily="34" charset="0"/>
            </a:endParaRPr>
          </a:p>
          <a:p>
            <a:pPr>
              <a:defRPr/>
            </a:pPr>
            <a:r>
              <a:rPr lang="en-US" sz="1000" b="1" dirty="0" smtClean="0">
                <a:latin typeface="Arial" pitchFamily="34" charset="0"/>
                <a:cs typeface="Arial" pitchFamily="34" charset="0"/>
              </a:rPr>
              <a:t>Skills requirements change for plumbers:</a:t>
            </a:r>
          </a:p>
          <a:p>
            <a:pPr marL="171450" indent="-171450">
              <a:buFont typeface="Arial" pitchFamily="34" charset="0"/>
              <a:buChar char="•"/>
              <a:defRPr/>
            </a:pPr>
            <a:r>
              <a:rPr lang="en-US" sz="1000" dirty="0" smtClean="0">
                <a:latin typeface="Arial" pitchFamily="34" charset="0"/>
                <a:cs typeface="Arial" pitchFamily="34" charset="0"/>
              </a:rPr>
              <a:t>General understanding of the system work</a:t>
            </a:r>
          </a:p>
          <a:p>
            <a:pPr marL="171450" indent="-171450">
              <a:buFont typeface="Arial" pitchFamily="34" charset="0"/>
              <a:buChar char="•"/>
              <a:defRPr/>
            </a:pPr>
            <a:r>
              <a:rPr lang="en-US" sz="1000" dirty="0" smtClean="0">
                <a:latin typeface="Arial" pitchFamily="34" charset="0"/>
                <a:cs typeface="Arial" pitchFamily="34" charset="0"/>
              </a:rPr>
              <a:t>Additional technical work – installation, maintenance</a:t>
            </a:r>
          </a:p>
          <a:p>
            <a:pPr marL="171450" indent="-171450">
              <a:buFont typeface="Arial" pitchFamily="34" charset="0"/>
              <a:buChar char="•"/>
              <a:defRPr/>
            </a:pPr>
            <a:r>
              <a:rPr lang="en-US" sz="1000" dirty="0" smtClean="0">
                <a:latin typeface="Arial" pitchFamily="34" charset="0"/>
                <a:cs typeface="Arial" pitchFamily="34" charset="0"/>
              </a:rPr>
              <a:t>Marketing skills (spare parts)</a:t>
            </a:r>
          </a:p>
          <a:p>
            <a:pPr marL="171450" indent="-171450">
              <a:buFont typeface="Arial" pitchFamily="34" charset="0"/>
              <a:buChar char="•"/>
              <a:defRPr/>
            </a:pPr>
            <a:r>
              <a:rPr lang="en-US" sz="1000" dirty="0" smtClean="0">
                <a:latin typeface="Arial" pitchFamily="34" charset="0"/>
                <a:cs typeface="Arial" pitchFamily="34" charset="0"/>
              </a:rPr>
              <a:t>Special paper work – compliance with standards etc.</a:t>
            </a:r>
          </a:p>
          <a:p>
            <a:pPr marL="171450" indent="-171450">
              <a:buFont typeface="Arial" pitchFamily="34" charset="0"/>
              <a:buChar char="•"/>
              <a:defRPr/>
            </a:pPr>
            <a:endParaRPr lang="en-US" sz="1000" dirty="0" smtClean="0">
              <a:latin typeface="Arial" pitchFamily="34" charset="0"/>
              <a:cs typeface="Arial" pitchFamily="34" charset="0"/>
            </a:endParaRPr>
          </a:p>
        </p:txBody>
      </p:sp>
    </p:spTree>
    <p:extLst>
      <p:ext uri="{BB962C8B-B14F-4D97-AF65-F5344CB8AC3E}">
        <p14:creationId xmlns:p14="http://schemas.microsoft.com/office/powerpoint/2010/main" val="20545967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http://www.youtube.com/watch?v=r_e0DgJD7N0</a:t>
            </a:r>
          </a:p>
          <a:p>
            <a:endParaRPr lang="en-GB" dirty="0"/>
          </a:p>
        </p:txBody>
      </p:sp>
      <p:sp>
        <p:nvSpPr>
          <p:cNvPr id="4" name="Slide Number Placeholder 3"/>
          <p:cNvSpPr>
            <a:spLocks noGrp="1"/>
          </p:cNvSpPr>
          <p:nvPr>
            <p:ph type="sldNum" sz="quarter" idx="10"/>
          </p:nvPr>
        </p:nvSpPr>
        <p:spPr/>
        <p:txBody>
          <a:bodyPr/>
          <a:lstStyle/>
          <a:p>
            <a:pPr>
              <a:defRPr/>
            </a:pPr>
            <a:fld id="{E4A6E975-3D09-410D-BB48-5B996ADA5E23}" type="slidenum">
              <a:rPr lang="fr-CH" smtClean="0"/>
              <a:pPr>
                <a:defRPr/>
              </a:pPr>
              <a:t>25</a:t>
            </a:fld>
            <a:endParaRPr lang="fr-CH"/>
          </a:p>
        </p:txBody>
      </p:sp>
    </p:spTree>
    <p:extLst>
      <p:ext uri="{BB962C8B-B14F-4D97-AF65-F5344CB8AC3E}">
        <p14:creationId xmlns:p14="http://schemas.microsoft.com/office/powerpoint/2010/main" val="38524984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E4A6E975-3D09-410D-BB48-5B996ADA5E23}" type="slidenum">
              <a:rPr lang="fr-CH" smtClean="0"/>
              <a:pPr>
                <a:defRPr/>
              </a:pPr>
              <a:t>26</a:t>
            </a:fld>
            <a:endParaRPr lang="fr-CH"/>
          </a:p>
        </p:txBody>
      </p:sp>
    </p:spTree>
    <p:extLst>
      <p:ext uri="{BB962C8B-B14F-4D97-AF65-F5344CB8AC3E}">
        <p14:creationId xmlns:p14="http://schemas.microsoft.com/office/powerpoint/2010/main" val="26930258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w="9525"/>
        </p:spPr>
        <p:txBody>
          <a:bodyPr/>
          <a:lstStyle/>
          <a:p>
            <a:r>
              <a:rPr lang="en-GB" sz="1000" dirty="0" smtClean="0">
                <a:latin typeface="Arial" charset="0"/>
              </a:rPr>
              <a:t>The </a:t>
            </a:r>
            <a:r>
              <a:rPr lang="en-GB" sz="1000" b="1" dirty="0" smtClean="0">
                <a:latin typeface="Arial" charset="0"/>
              </a:rPr>
              <a:t>Solar Water Heating System </a:t>
            </a:r>
            <a:r>
              <a:rPr lang="en-GB" sz="1000" dirty="0" smtClean="0">
                <a:latin typeface="Arial" charset="0"/>
              </a:rPr>
              <a:t>is used in </a:t>
            </a:r>
            <a:r>
              <a:rPr lang="en-GB" sz="1000" b="1" dirty="0" smtClean="0">
                <a:latin typeface="Arial" charset="0"/>
              </a:rPr>
              <a:t>private housing.</a:t>
            </a:r>
          </a:p>
          <a:p>
            <a:endParaRPr lang="en-GB" sz="1000" dirty="0" smtClean="0">
              <a:latin typeface="Arial" charset="0"/>
            </a:endParaRPr>
          </a:p>
          <a:p>
            <a:r>
              <a:rPr lang="en-GB" sz="1000" dirty="0" smtClean="0">
                <a:latin typeface="Arial" charset="0"/>
              </a:rPr>
              <a:t>The </a:t>
            </a:r>
            <a:r>
              <a:rPr lang="en-GB" sz="1000" b="1" dirty="0" smtClean="0">
                <a:latin typeface="Arial" charset="0"/>
              </a:rPr>
              <a:t>PV panel </a:t>
            </a:r>
            <a:r>
              <a:rPr lang="en-GB" sz="1000" dirty="0" smtClean="0">
                <a:latin typeface="Arial" charset="0"/>
              </a:rPr>
              <a:t>is used </a:t>
            </a:r>
            <a:r>
              <a:rPr lang="en-GB" sz="1000" b="1" dirty="0" smtClean="0">
                <a:latin typeface="Arial" charset="0"/>
              </a:rPr>
              <a:t>in both private housing and in solar farms </a:t>
            </a:r>
            <a:r>
              <a:rPr lang="en-GB" sz="1000" dirty="0" smtClean="0">
                <a:latin typeface="Arial" charset="0"/>
              </a:rPr>
              <a:t>but it's is not for water heating, it's </a:t>
            </a:r>
            <a:r>
              <a:rPr lang="en-GB" sz="1000" b="1" dirty="0" smtClean="0">
                <a:latin typeface="Arial" charset="0"/>
              </a:rPr>
              <a:t>to create electricity. </a:t>
            </a:r>
          </a:p>
          <a:p>
            <a:endParaRPr lang="fr-CH" sz="1000" dirty="0" smtClean="0">
              <a:latin typeface="Arial" charset="0"/>
            </a:endParaRPr>
          </a:p>
          <a:p>
            <a:r>
              <a:rPr lang="fr-CH" sz="1000" u="sng" dirty="0" err="1" smtClean="0">
                <a:latin typeface="Arial" charset="0"/>
              </a:rPr>
              <a:t>Solar</a:t>
            </a:r>
            <a:r>
              <a:rPr lang="fr-CH" sz="1000" u="sng" dirty="0" smtClean="0">
                <a:latin typeface="Arial" charset="0"/>
              </a:rPr>
              <a:t> panel </a:t>
            </a:r>
            <a:r>
              <a:rPr lang="fr-CH" sz="1000" u="sng" dirty="0" err="1" smtClean="0">
                <a:latin typeface="Arial" charset="0"/>
              </a:rPr>
              <a:t>installers</a:t>
            </a:r>
            <a:r>
              <a:rPr lang="fr-CH" sz="1000" u="sng" dirty="0" smtClean="0">
                <a:latin typeface="Arial" charset="0"/>
              </a:rPr>
              <a:t>, ‘</a:t>
            </a:r>
            <a:r>
              <a:rPr lang="fr-CH" sz="1000" u="sng" dirty="0" err="1" smtClean="0">
                <a:latin typeface="Arial" charset="0"/>
              </a:rPr>
              <a:t>solarteurs</a:t>
            </a:r>
            <a:r>
              <a:rPr lang="fr-CH" sz="1000" u="sng" dirty="0" smtClean="0">
                <a:latin typeface="Arial" charset="0"/>
              </a:rPr>
              <a:t>’</a:t>
            </a:r>
          </a:p>
          <a:p>
            <a:endParaRPr lang="fr-CH" sz="1000" dirty="0" smtClean="0">
              <a:latin typeface="Arial" charset="0"/>
            </a:endParaRPr>
          </a:p>
          <a:p>
            <a:r>
              <a:rPr lang="fr-CH" sz="1000" dirty="0" err="1" smtClean="0">
                <a:latin typeface="Arial" charset="0"/>
              </a:rPr>
              <a:t>Installing</a:t>
            </a:r>
            <a:r>
              <a:rPr lang="fr-CH" sz="1000" dirty="0" smtClean="0">
                <a:latin typeface="Arial" charset="0"/>
              </a:rPr>
              <a:t> </a:t>
            </a:r>
            <a:r>
              <a:rPr lang="fr-CH" sz="1000" dirty="0" err="1" smtClean="0">
                <a:latin typeface="Arial" charset="0"/>
              </a:rPr>
              <a:t>solar</a:t>
            </a:r>
            <a:r>
              <a:rPr lang="fr-CH" sz="1000" dirty="0" smtClean="0">
                <a:latin typeface="Arial" charset="0"/>
              </a:rPr>
              <a:t> panels in </a:t>
            </a:r>
            <a:r>
              <a:rPr lang="fr-CH" sz="1000" b="1" dirty="0" err="1" smtClean="0">
                <a:latin typeface="Arial" charset="0"/>
              </a:rPr>
              <a:t>residential</a:t>
            </a:r>
            <a:r>
              <a:rPr lang="fr-CH" sz="1000" b="1" dirty="0" smtClean="0">
                <a:latin typeface="Arial" charset="0"/>
              </a:rPr>
              <a:t> </a:t>
            </a:r>
            <a:r>
              <a:rPr lang="fr-CH" sz="1000" b="1" dirty="0" err="1" smtClean="0">
                <a:latin typeface="Arial" charset="0"/>
              </a:rPr>
              <a:t>housing</a:t>
            </a:r>
            <a:r>
              <a:rPr lang="fr-CH" sz="1000" b="1" dirty="0" smtClean="0">
                <a:latin typeface="Arial" charset="0"/>
              </a:rPr>
              <a:t> </a:t>
            </a:r>
            <a:r>
              <a:rPr lang="fr-CH" sz="1000" dirty="0" err="1" smtClean="0">
                <a:latin typeface="Arial" charset="0"/>
              </a:rPr>
              <a:t>requires</a:t>
            </a:r>
            <a:r>
              <a:rPr lang="fr-CH" sz="1000" dirty="0" smtClean="0">
                <a:latin typeface="Arial" charset="0"/>
              </a:rPr>
              <a:t> </a:t>
            </a:r>
            <a:r>
              <a:rPr lang="fr-CH" sz="1000" dirty="0" err="1" smtClean="0">
                <a:latin typeface="Arial" charset="0"/>
              </a:rPr>
              <a:t>overlapping</a:t>
            </a:r>
            <a:r>
              <a:rPr lang="fr-CH" sz="1000" dirty="0" smtClean="0">
                <a:latin typeface="Arial" charset="0"/>
              </a:rPr>
              <a:t> </a:t>
            </a:r>
            <a:r>
              <a:rPr lang="fr-CH" sz="1000" dirty="0" err="1" smtClean="0">
                <a:latin typeface="Arial" charset="0"/>
              </a:rPr>
              <a:t>skills</a:t>
            </a:r>
            <a:r>
              <a:rPr lang="fr-CH" sz="1000" dirty="0" smtClean="0">
                <a:latin typeface="Arial" charset="0"/>
              </a:rPr>
              <a:t> </a:t>
            </a:r>
            <a:r>
              <a:rPr lang="fr-CH" sz="1000" dirty="0" err="1" smtClean="0">
                <a:latin typeface="Arial" charset="0"/>
              </a:rPr>
              <a:t>similar</a:t>
            </a:r>
            <a:r>
              <a:rPr lang="fr-CH" sz="1000" dirty="0" smtClean="0">
                <a:latin typeface="Arial" charset="0"/>
              </a:rPr>
              <a:t> to </a:t>
            </a:r>
            <a:r>
              <a:rPr lang="fr-CH" sz="1000" dirty="0" err="1" smtClean="0">
                <a:latin typeface="Arial" charset="0"/>
              </a:rPr>
              <a:t>those</a:t>
            </a:r>
            <a:r>
              <a:rPr lang="fr-CH" sz="1000" dirty="0" smtClean="0">
                <a:latin typeface="Arial" charset="0"/>
              </a:rPr>
              <a:t> of </a:t>
            </a:r>
            <a:r>
              <a:rPr lang="fr-CH" sz="1000" dirty="0" err="1" smtClean="0">
                <a:latin typeface="Arial" charset="0"/>
              </a:rPr>
              <a:t>both</a:t>
            </a:r>
            <a:r>
              <a:rPr lang="fr-CH" sz="1000" dirty="0" smtClean="0">
                <a:latin typeface="Arial" charset="0"/>
              </a:rPr>
              <a:t> </a:t>
            </a:r>
            <a:r>
              <a:rPr lang="fr-CH" sz="1000" dirty="0" err="1" smtClean="0">
                <a:latin typeface="Arial" charset="0"/>
              </a:rPr>
              <a:t>roofers</a:t>
            </a:r>
            <a:r>
              <a:rPr lang="fr-CH" sz="1000" dirty="0" smtClean="0">
                <a:latin typeface="Arial" charset="0"/>
              </a:rPr>
              <a:t> and </a:t>
            </a:r>
            <a:r>
              <a:rPr lang="fr-CH" sz="1000" dirty="0" err="1" smtClean="0">
                <a:latin typeface="Arial" charset="0"/>
              </a:rPr>
              <a:t>electricians</a:t>
            </a:r>
            <a:r>
              <a:rPr lang="fr-CH" sz="1000" dirty="0" smtClean="0">
                <a:latin typeface="Arial" charset="0"/>
              </a:rPr>
              <a:t>, or </a:t>
            </a:r>
            <a:r>
              <a:rPr lang="fr-CH" sz="1000" dirty="0" err="1" smtClean="0">
                <a:latin typeface="Arial" charset="0"/>
              </a:rPr>
              <a:t>even</a:t>
            </a:r>
            <a:r>
              <a:rPr lang="fr-CH" sz="1000" dirty="0" smtClean="0">
                <a:latin typeface="Arial" charset="0"/>
              </a:rPr>
              <a:t> </a:t>
            </a:r>
            <a:r>
              <a:rPr lang="fr-CH" sz="1000" dirty="0" err="1" smtClean="0">
                <a:latin typeface="Arial" charset="0"/>
              </a:rPr>
              <a:t>television</a:t>
            </a:r>
            <a:r>
              <a:rPr lang="fr-CH" sz="1000" dirty="0" smtClean="0">
                <a:latin typeface="Arial" charset="0"/>
              </a:rPr>
              <a:t> satellite </a:t>
            </a:r>
            <a:r>
              <a:rPr lang="fr-CH" sz="1000" dirty="0" err="1" smtClean="0">
                <a:latin typeface="Arial" charset="0"/>
              </a:rPr>
              <a:t>dish</a:t>
            </a:r>
            <a:r>
              <a:rPr lang="fr-CH" sz="1000" dirty="0" smtClean="0">
                <a:latin typeface="Arial" charset="0"/>
              </a:rPr>
              <a:t> </a:t>
            </a:r>
            <a:r>
              <a:rPr lang="fr-CH" sz="1000" dirty="0" err="1" smtClean="0">
                <a:latin typeface="Arial" charset="0"/>
              </a:rPr>
              <a:t>technicians</a:t>
            </a:r>
            <a:r>
              <a:rPr lang="fr-CH" sz="1000" dirty="0" smtClean="0">
                <a:latin typeface="Arial" charset="0"/>
              </a:rPr>
              <a:t>.</a:t>
            </a:r>
          </a:p>
          <a:p>
            <a:endParaRPr lang="fr-CH" sz="1000" dirty="0" smtClean="0">
              <a:latin typeface="Arial" charset="0"/>
            </a:endParaRPr>
          </a:p>
          <a:p>
            <a:r>
              <a:rPr lang="fr-CH" sz="1000" dirty="0" smtClean="0">
                <a:latin typeface="Arial" charset="0"/>
              </a:rPr>
              <a:t>In </a:t>
            </a:r>
            <a:r>
              <a:rPr lang="fr-CH" sz="1000" b="1" dirty="0" err="1" smtClean="0">
                <a:latin typeface="Arial" charset="0"/>
              </a:rPr>
              <a:t>solar</a:t>
            </a:r>
            <a:r>
              <a:rPr lang="fr-CH" sz="1000" b="1" dirty="0" smtClean="0">
                <a:latin typeface="Arial" charset="0"/>
              </a:rPr>
              <a:t> </a:t>
            </a:r>
            <a:r>
              <a:rPr lang="fr-CH" sz="1000" b="1" dirty="0" err="1" smtClean="0">
                <a:latin typeface="Arial" charset="0"/>
              </a:rPr>
              <a:t>farming</a:t>
            </a:r>
            <a:r>
              <a:rPr lang="fr-CH" sz="1000" dirty="0" smtClean="0">
                <a:latin typeface="Arial" charset="0"/>
              </a:rPr>
              <a:t>, </a:t>
            </a:r>
            <a:r>
              <a:rPr lang="fr-CH" sz="1000" dirty="0" err="1" smtClean="0">
                <a:latin typeface="Arial" charset="0"/>
              </a:rPr>
              <a:t>required</a:t>
            </a:r>
            <a:r>
              <a:rPr lang="fr-CH" sz="1000" dirty="0" smtClean="0">
                <a:latin typeface="Arial" charset="0"/>
              </a:rPr>
              <a:t> </a:t>
            </a:r>
            <a:r>
              <a:rPr lang="fr-CH" sz="1000" dirty="0" err="1" smtClean="0">
                <a:latin typeface="Arial" charset="0"/>
              </a:rPr>
              <a:t>skills</a:t>
            </a:r>
            <a:r>
              <a:rPr lang="fr-CH" sz="1000" dirty="0" smtClean="0">
                <a:latin typeface="Arial" charset="0"/>
              </a:rPr>
              <a:t> </a:t>
            </a:r>
            <a:r>
              <a:rPr lang="fr-CH" sz="1000" dirty="0" err="1" smtClean="0">
                <a:latin typeface="Arial" charset="0"/>
              </a:rPr>
              <a:t>resemble</a:t>
            </a:r>
            <a:r>
              <a:rPr lang="fr-CH" sz="1000" dirty="0" smtClean="0">
                <a:latin typeface="Arial" charset="0"/>
              </a:rPr>
              <a:t> </a:t>
            </a:r>
            <a:r>
              <a:rPr lang="fr-CH" sz="1000" dirty="0" err="1" smtClean="0">
                <a:latin typeface="Arial" charset="0"/>
              </a:rPr>
              <a:t>those</a:t>
            </a:r>
            <a:r>
              <a:rPr lang="fr-CH" sz="1000" dirty="0" smtClean="0">
                <a:latin typeface="Arial" charset="0"/>
              </a:rPr>
              <a:t> of civil engineering </a:t>
            </a:r>
            <a:r>
              <a:rPr lang="fr-CH" sz="1000" dirty="0" err="1" smtClean="0">
                <a:latin typeface="Arial" charset="0"/>
              </a:rPr>
              <a:t>technicians</a:t>
            </a:r>
            <a:r>
              <a:rPr lang="fr-CH" sz="1000" dirty="0" smtClean="0">
                <a:latin typeface="Arial" charset="0"/>
              </a:rPr>
              <a:t>, crane </a:t>
            </a:r>
            <a:r>
              <a:rPr lang="fr-CH" sz="1000" dirty="0" err="1" smtClean="0">
                <a:latin typeface="Arial" charset="0"/>
              </a:rPr>
              <a:t>operators</a:t>
            </a:r>
            <a:r>
              <a:rPr lang="fr-CH" sz="1000" dirty="0" smtClean="0">
                <a:latin typeface="Arial" charset="0"/>
              </a:rPr>
              <a:t>, </a:t>
            </a:r>
            <a:r>
              <a:rPr lang="fr-CH" sz="1000" dirty="0" err="1" smtClean="0">
                <a:latin typeface="Arial" charset="0"/>
              </a:rPr>
              <a:t>plumbers</a:t>
            </a:r>
            <a:r>
              <a:rPr lang="fr-CH" sz="1000" dirty="0" smtClean="0">
                <a:latin typeface="Arial" charset="0"/>
              </a:rPr>
              <a:t> and </a:t>
            </a:r>
            <a:r>
              <a:rPr lang="fr-CH" sz="1000" dirty="0" err="1" smtClean="0">
                <a:latin typeface="Arial" charset="0"/>
              </a:rPr>
              <a:t>pipefitters</a:t>
            </a:r>
            <a:r>
              <a:rPr lang="fr-CH" sz="1000" dirty="0" smtClean="0">
                <a:latin typeface="Arial" charset="0"/>
              </a:rPr>
              <a:t> and </a:t>
            </a:r>
            <a:r>
              <a:rPr lang="fr-CH" sz="1000" dirty="0" err="1" smtClean="0">
                <a:latin typeface="Arial" charset="0"/>
              </a:rPr>
              <a:t>boilermakers</a:t>
            </a:r>
            <a:r>
              <a:rPr lang="fr-CH" sz="1000" dirty="0" smtClean="0">
                <a:latin typeface="Arial" charset="0"/>
              </a:rPr>
              <a:t>. The </a:t>
            </a:r>
            <a:r>
              <a:rPr lang="fr-CH" sz="1000" dirty="0" err="1" smtClean="0">
                <a:latin typeface="Arial" charset="0"/>
              </a:rPr>
              <a:t>tasks</a:t>
            </a:r>
            <a:r>
              <a:rPr lang="fr-CH" sz="1000" dirty="0" smtClean="0">
                <a:latin typeface="Arial" charset="0"/>
              </a:rPr>
              <a:t> relate to the construction and </a:t>
            </a:r>
            <a:r>
              <a:rPr lang="fr-CH" sz="1000" dirty="0" err="1" smtClean="0">
                <a:latin typeface="Arial" charset="0"/>
              </a:rPr>
              <a:t>precise</a:t>
            </a:r>
            <a:r>
              <a:rPr lang="fr-CH" sz="1000" dirty="0" smtClean="0">
                <a:latin typeface="Arial" charset="0"/>
              </a:rPr>
              <a:t> </a:t>
            </a:r>
            <a:r>
              <a:rPr lang="fr-CH" sz="1000" dirty="0" err="1" smtClean="0">
                <a:latin typeface="Arial" charset="0"/>
              </a:rPr>
              <a:t>aligning</a:t>
            </a:r>
            <a:r>
              <a:rPr lang="fr-CH" sz="1000" dirty="0" smtClean="0">
                <a:latin typeface="Arial" charset="0"/>
              </a:rPr>
              <a:t> of </a:t>
            </a:r>
            <a:r>
              <a:rPr lang="fr-CH" sz="1000" dirty="0" err="1" smtClean="0">
                <a:latin typeface="Arial" charset="0"/>
              </a:rPr>
              <a:t>mirrors</a:t>
            </a:r>
            <a:r>
              <a:rPr lang="fr-CH" sz="1000" dirty="0" smtClean="0">
                <a:latin typeface="Arial" charset="0"/>
              </a:rPr>
              <a:t>.</a:t>
            </a:r>
          </a:p>
          <a:p>
            <a:endParaRPr lang="fr-CH" sz="1000" dirty="0" smtClean="0">
              <a:latin typeface="Arial" charset="0"/>
            </a:endParaRPr>
          </a:p>
          <a:p>
            <a:r>
              <a:rPr lang="fr-CH" sz="1000" dirty="0" smtClean="0">
                <a:latin typeface="Arial" charset="0"/>
              </a:rPr>
              <a:t>In Europe, </a:t>
            </a:r>
            <a:r>
              <a:rPr lang="fr-CH" sz="1000" dirty="0" err="1" smtClean="0">
                <a:latin typeface="Arial" charset="0"/>
              </a:rPr>
              <a:t>solarteur</a:t>
            </a:r>
            <a:r>
              <a:rPr lang="fr-CH" sz="1000" dirty="0" smtClean="0">
                <a:latin typeface="Arial" charset="0"/>
              </a:rPr>
              <a:t> training programme, </a:t>
            </a:r>
            <a:r>
              <a:rPr lang="fr-CH" sz="1000" dirty="0" err="1" smtClean="0">
                <a:latin typeface="Arial" charset="0"/>
              </a:rPr>
              <a:t>which</a:t>
            </a:r>
            <a:r>
              <a:rPr lang="fr-CH" sz="1000" dirty="0" smtClean="0">
                <a:latin typeface="Arial" charset="0"/>
              </a:rPr>
              <a:t> </a:t>
            </a:r>
            <a:r>
              <a:rPr lang="fr-CH" sz="1000" dirty="0" err="1" smtClean="0">
                <a:latin typeface="Arial" charset="0"/>
              </a:rPr>
              <a:t>now</a:t>
            </a:r>
            <a:r>
              <a:rPr lang="fr-CH" sz="1000" dirty="0" smtClean="0">
                <a:latin typeface="Arial" charset="0"/>
              </a:rPr>
              <a:t> </a:t>
            </a:r>
            <a:r>
              <a:rPr lang="fr-CH" sz="1000" dirty="0" err="1" smtClean="0">
                <a:latin typeface="Arial" charset="0"/>
              </a:rPr>
              <a:t>involves</a:t>
            </a:r>
            <a:r>
              <a:rPr lang="fr-CH" sz="1000" dirty="0" smtClean="0">
                <a:latin typeface="Arial" charset="0"/>
              </a:rPr>
              <a:t> 5 countries, train </a:t>
            </a:r>
            <a:r>
              <a:rPr lang="fr-CH" sz="1000" dirty="0" err="1" smtClean="0">
                <a:latin typeface="Arial" charset="0"/>
              </a:rPr>
              <a:t>qualified</a:t>
            </a:r>
            <a:r>
              <a:rPr lang="fr-CH" sz="1000" dirty="0" smtClean="0">
                <a:latin typeface="Arial" charset="0"/>
              </a:rPr>
              <a:t> </a:t>
            </a:r>
            <a:r>
              <a:rPr lang="fr-CH" sz="1000" dirty="0" err="1" smtClean="0">
                <a:latin typeface="Arial" charset="0"/>
              </a:rPr>
              <a:t>electricians</a:t>
            </a:r>
            <a:r>
              <a:rPr lang="fr-CH" sz="1000" dirty="0" smtClean="0">
                <a:latin typeface="Arial" charset="0"/>
              </a:rPr>
              <a:t>, </a:t>
            </a:r>
            <a:r>
              <a:rPr lang="fr-CH" sz="1000" dirty="0" err="1" smtClean="0">
                <a:latin typeface="Arial" charset="0"/>
              </a:rPr>
              <a:t>plumbers</a:t>
            </a:r>
            <a:r>
              <a:rPr lang="fr-CH" sz="1000" dirty="0" smtClean="0">
                <a:latin typeface="Arial" charset="0"/>
              </a:rPr>
              <a:t>, </a:t>
            </a:r>
            <a:r>
              <a:rPr lang="fr-CH" sz="1000" dirty="0" err="1" smtClean="0">
                <a:latin typeface="Arial" charset="0"/>
              </a:rPr>
              <a:t>roofers</a:t>
            </a:r>
            <a:r>
              <a:rPr lang="fr-CH" sz="1000" dirty="0" smtClean="0">
                <a:latin typeface="Arial" charset="0"/>
              </a:rPr>
              <a:t>, tin-</a:t>
            </a:r>
            <a:r>
              <a:rPr lang="fr-CH" sz="1000" dirty="0" err="1" smtClean="0">
                <a:latin typeface="Arial" charset="0"/>
              </a:rPr>
              <a:t>smiths</a:t>
            </a:r>
            <a:r>
              <a:rPr lang="fr-CH" sz="1000" dirty="0" smtClean="0">
                <a:latin typeface="Arial" charset="0"/>
              </a:rPr>
              <a:t>, </a:t>
            </a:r>
            <a:r>
              <a:rPr lang="fr-CH" sz="1000" dirty="0" err="1" smtClean="0">
                <a:latin typeface="Arial" charset="0"/>
              </a:rPr>
              <a:t>cooling</a:t>
            </a:r>
            <a:r>
              <a:rPr lang="fr-CH" sz="1000" dirty="0" smtClean="0">
                <a:latin typeface="Arial" charset="0"/>
              </a:rPr>
              <a:t> </a:t>
            </a:r>
            <a:r>
              <a:rPr lang="fr-CH" sz="1000" dirty="0" err="1" smtClean="0">
                <a:latin typeface="Arial" charset="0"/>
              </a:rPr>
              <a:t>technicians</a:t>
            </a:r>
            <a:r>
              <a:rPr lang="fr-CH" sz="1000" dirty="0" smtClean="0">
                <a:latin typeface="Arial" charset="0"/>
              </a:rPr>
              <a:t> etc. to design, </a:t>
            </a:r>
            <a:r>
              <a:rPr lang="fr-CH" sz="1000" dirty="0" err="1" smtClean="0">
                <a:latin typeface="Arial" charset="0"/>
              </a:rPr>
              <a:t>install</a:t>
            </a:r>
            <a:r>
              <a:rPr lang="fr-CH" sz="1000" dirty="0" smtClean="0">
                <a:latin typeface="Arial" charset="0"/>
              </a:rPr>
              <a:t> and service </a:t>
            </a:r>
            <a:r>
              <a:rPr lang="fr-CH" sz="1000" dirty="0" err="1" smtClean="0">
                <a:latin typeface="Arial" charset="0"/>
              </a:rPr>
              <a:t>energy</a:t>
            </a:r>
            <a:r>
              <a:rPr lang="fr-CH" sz="1000" dirty="0" smtClean="0">
                <a:latin typeface="Arial" charset="0"/>
              </a:rPr>
              <a:t> production </a:t>
            </a:r>
            <a:r>
              <a:rPr lang="fr-CH" sz="1000" dirty="0" err="1" smtClean="0">
                <a:latin typeface="Arial" charset="0"/>
              </a:rPr>
              <a:t>systems</a:t>
            </a:r>
            <a:r>
              <a:rPr lang="fr-CH" sz="1000" dirty="0" smtClean="0">
                <a:latin typeface="Arial" charset="0"/>
              </a:rPr>
              <a:t> </a:t>
            </a:r>
            <a:r>
              <a:rPr lang="fr-CH" sz="1000" dirty="0" err="1" smtClean="0">
                <a:latin typeface="Arial" charset="0"/>
              </a:rPr>
              <a:t>powered</a:t>
            </a:r>
            <a:r>
              <a:rPr lang="fr-CH" sz="1000" dirty="0" smtClean="0">
                <a:latin typeface="Arial" charset="0"/>
              </a:rPr>
              <a:t> by </a:t>
            </a:r>
            <a:r>
              <a:rPr lang="fr-CH" sz="1000" dirty="0" err="1" smtClean="0">
                <a:latin typeface="Arial" charset="0"/>
              </a:rPr>
              <a:t>renewable</a:t>
            </a:r>
            <a:r>
              <a:rPr lang="fr-CH" sz="1000" dirty="0" smtClean="0">
                <a:latin typeface="Arial" charset="0"/>
              </a:rPr>
              <a:t> </a:t>
            </a:r>
            <a:r>
              <a:rPr lang="fr-CH" sz="1000" dirty="0" err="1" smtClean="0">
                <a:latin typeface="Arial" charset="0"/>
              </a:rPr>
              <a:t>energy</a:t>
            </a:r>
            <a:r>
              <a:rPr lang="fr-CH" sz="1000" dirty="0" smtClean="0">
                <a:latin typeface="Arial" charset="0"/>
              </a:rPr>
              <a:t> sources.</a:t>
            </a:r>
            <a:endParaRPr lang="en-GB" sz="1000" dirty="0" smtClean="0">
              <a:latin typeface="Arial" charset="0"/>
            </a:endParaRPr>
          </a:p>
          <a:p>
            <a:endParaRPr lang="en-US" sz="1000" dirty="0" smtClean="0">
              <a:latin typeface="Arial" charset="0"/>
            </a:endParaRPr>
          </a:p>
          <a:p>
            <a:r>
              <a:rPr lang="en-US" sz="1000" b="1" dirty="0" smtClean="0">
                <a:latin typeface="Arial" charset="0"/>
              </a:rPr>
              <a:t>But, not only developed countries can benefit from presence of renewable energies and related skills.</a:t>
            </a:r>
          </a:p>
        </p:txBody>
      </p:sp>
    </p:spTree>
    <p:extLst>
      <p:ext uri="{BB962C8B-B14F-4D97-AF65-F5344CB8AC3E}">
        <p14:creationId xmlns:p14="http://schemas.microsoft.com/office/powerpoint/2010/main" val="26337759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Run until 6:05 </a:t>
            </a:r>
            <a:r>
              <a:rPr lang="en-GB" dirty="0" err="1" smtClean="0"/>
              <a:t>mins</a:t>
            </a:r>
            <a:endParaRPr lang="en-GB" dirty="0"/>
          </a:p>
        </p:txBody>
      </p:sp>
      <p:sp>
        <p:nvSpPr>
          <p:cNvPr id="4" name="Slide Number Placeholder 3"/>
          <p:cNvSpPr>
            <a:spLocks noGrp="1"/>
          </p:cNvSpPr>
          <p:nvPr>
            <p:ph type="sldNum" sz="quarter" idx="10"/>
          </p:nvPr>
        </p:nvSpPr>
        <p:spPr/>
        <p:txBody>
          <a:bodyPr/>
          <a:lstStyle/>
          <a:p>
            <a:pPr>
              <a:defRPr/>
            </a:pPr>
            <a:fld id="{E4A6E975-3D09-410D-BB48-5B996ADA5E23}" type="slidenum">
              <a:rPr lang="fr-CH" smtClean="0"/>
              <a:pPr>
                <a:defRPr/>
              </a:pPr>
              <a:t>28</a:t>
            </a:fld>
            <a:endParaRPr lang="fr-CH"/>
          </a:p>
        </p:txBody>
      </p:sp>
    </p:spTree>
    <p:extLst>
      <p:ext uri="{BB962C8B-B14F-4D97-AF65-F5344CB8AC3E}">
        <p14:creationId xmlns:p14="http://schemas.microsoft.com/office/powerpoint/2010/main" val="17874984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919163" y="744538"/>
            <a:ext cx="4960937" cy="3722687"/>
          </a:xfrm>
          <a:ln/>
        </p:spPr>
      </p:sp>
      <p:sp>
        <p:nvSpPr>
          <p:cNvPr id="32771" name="Notes Placeholder 2"/>
          <p:cNvSpPr>
            <a:spLocks noGrp="1"/>
          </p:cNvSpPr>
          <p:nvPr>
            <p:ph type="body" idx="1"/>
          </p:nvPr>
        </p:nvSpPr>
        <p:spPr>
          <a:xfrm>
            <a:off x="680253" y="4714876"/>
            <a:ext cx="5437169" cy="4467225"/>
          </a:xfrm>
          <a:noFill/>
          <a:ln w="9525"/>
        </p:spPr>
        <p:txBody>
          <a:bodyPr lIns="91440" tIns="45720" rIns="91440" bIns="45720"/>
          <a:lstStyle/>
          <a:p>
            <a:pPr>
              <a:spcBef>
                <a:spcPct val="0"/>
              </a:spcBef>
            </a:pPr>
            <a:r>
              <a:rPr lang="en-US" sz="1000" dirty="0" smtClean="0">
                <a:latin typeface="Arial" charset="0"/>
              </a:rPr>
              <a:t>http://www.gshakti.org/training.html</a:t>
            </a:r>
          </a:p>
          <a:p>
            <a:pPr>
              <a:spcBef>
                <a:spcPct val="0"/>
              </a:spcBef>
            </a:pPr>
            <a:endParaRPr lang="en-US" sz="1000" dirty="0" smtClean="0">
              <a:latin typeface="Arial" charset="0"/>
            </a:endParaRPr>
          </a:p>
          <a:p>
            <a:pPr>
              <a:spcBef>
                <a:spcPct val="0"/>
              </a:spcBef>
            </a:pPr>
            <a:r>
              <a:rPr lang="en-US" sz="1000" u="sng" dirty="0" smtClean="0">
                <a:solidFill>
                  <a:srgbClr val="404040"/>
                </a:solidFill>
                <a:latin typeface="Arial" charset="0"/>
              </a:rPr>
              <a:t>In Bangladesh 70%</a:t>
            </a:r>
            <a:r>
              <a:rPr lang="en-US" sz="1000" dirty="0" smtClean="0">
                <a:solidFill>
                  <a:srgbClr val="404040"/>
                </a:solidFill>
                <a:latin typeface="Arial" charset="0"/>
              </a:rPr>
              <a:t> of the population </a:t>
            </a:r>
            <a:r>
              <a:rPr lang="en-US" sz="1000" u="sng" dirty="0" smtClean="0">
                <a:solidFill>
                  <a:srgbClr val="404040"/>
                </a:solidFill>
                <a:latin typeface="Arial" charset="0"/>
              </a:rPr>
              <a:t>have no access to electricity</a:t>
            </a:r>
            <a:r>
              <a:rPr lang="en-US" sz="1000" dirty="0" smtClean="0">
                <a:solidFill>
                  <a:srgbClr val="404040"/>
                </a:solidFill>
                <a:latin typeface="Arial" charset="0"/>
              </a:rPr>
              <a:t>. Improving their livelihoods and income opportunities requires an economically viable alternative to the current grid system. </a:t>
            </a:r>
            <a:endParaRPr lang="en-US" sz="1000" dirty="0" smtClean="0">
              <a:latin typeface="Arial" charset="0"/>
            </a:endParaRPr>
          </a:p>
          <a:p>
            <a:pPr>
              <a:spcBef>
                <a:spcPct val="0"/>
              </a:spcBef>
            </a:pPr>
            <a:r>
              <a:rPr lang="en-US" sz="1000" dirty="0" smtClean="0">
                <a:solidFill>
                  <a:srgbClr val="404040"/>
                </a:solidFill>
                <a:latin typeface="Arial" charset="0"/>
              </a:rPr>
              <a:t>This has been one of the fastest-growing photovoltaic programs in the world, expected to install 1 million systems by 2012</a:t>
            </a:r>
          </a:p>
          <a:p>
            <a:pPr>
              <a:spcBef>
                <a:spcPct val="0"/>
              </a:spcBef>
            </a:pPr>
            <a:endParaRPr lang="en-GB" sz="1000" dirty="0" smtClean="0">
              <a:solidFill>
                <a:srgbClr val="404040"/>
              </a:solidFill>
              <a:latin typeface="Arial" charset="0"/>
            </a:endParaRPr>
          </a:p>
          <a:p>
            <a:pPr>
              <a:spcBef>
                <a:spcPct val="0"/>
              </a:spcBef>
            </a:pPr>
            <a:endParaRPr lang="en-US" sz="1000" dirty="0" smtClean="0">
              <a:solidFill>
                <a:srgbClr val="404040"/>
              </a:solidFill>
              <a:latin typeface="Arial" charset="0"/>
            </a:endParaRPr>
          </a:p>
          <a:p>
            <a:pPr>
              <a:spcBef>
                <a:spcPct val="0"/>
              </a:spcBef>
            </a:pPr>
            <a:endParaRPr lang="en-US" sz="1000" dirty="0" smtClean="0">
              <a:latin typeface="Arial" charset="0"/>
            </a:endParaRPr>
          </a:p>
        </p:txBody>
      </p:sp>
    </p:spTree>
    <p:extLst>
      <p:ext uri="{BB962C8B-B14F-4D97-AF65-F5344CB8AC3E}">
        <p14:creationId xmlns:p14="http://schemas.microsoft.com/office/powerpoint/2010/main" val="35341649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SHS – solar home systems </a:t>
            </a:r>
          </a:p>
          <a:p>
            <a:r>
              <a:rPr lang="en-GB" dirty="0" smtClean="0"/>
              <a:t>NTVQF – National Technical and Vocation Qualification Framework</a:t>
            </a:r>
            <a:r>
              <a:rPr lang="en-GB" baseline="0" dirty="0" smtClean="0"/>
              <a:t> </a:t>
            </a:r>
          </a:p>
          <a:p>
            <a:r>
              <a:rPr lang="en-GB" baseline="0" dirty="0" smtClean="0"/>
              <a:t>PPP – Public-Private Partnership</a:t>
            </a:r>
            <a:endParaRPr lang="en-GB" dirty="0"/>
          </a:p>
        </p:txBody>
      </p:sp>
      <p:sp>
        <p:nvSpPr>
          <p:cNvPr id="4" name="Slide Number Placeholder 3"/>
          <p:cNvSpPr>
            <a:spLocks noGrp="1"/>
          </p:cNvSpPr>
          <p:nvPr>
            <p:ph type="sldNum" sz="quarter" idx="10"/>
          </p:nvPr>
        </p:nvSpPr>
        <p:spPr/>
        <p:txBody>
          <a:bodyPr/>
          <a:lstStyle/>
          <a:p>
            <a:pPr>
              <a:defRPr/>
            </a:pPr>
            <a:fld id="{E4A6E975-3D09-410D-BB48-5B996ADA5E23}" type="slidenum">
              <a:rPr lang="fr-CH" smtClean="0"/>
              <a:pPr>
                <a:defRPr/>
              </a:pPr>
              <a:t>30</a:t>
            </a:fld>
            <a:endParaRPr lang="fr-CH"/>
          </a:p>
        </p:txBody>
      </p:sp>
    </p:spTree>
    <p:extLst>
      <p:ext uri="{BB962C8B-B14F-4D97-AF65-F5344CB8AC3E}">
        <p14:creationId xmlns:p14="http://schemas.microsoft.com/office/powerpoint/2010/main" val="42233701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p:cNvSpPr>
          <p:nvPr>
            <p:ph type="sldImg"/>
          </p:nvPr>
        </p:nvSpPr>
        <p:spPr bwMode="auto">
          <a:noFill/>
          <a:ln>
            <a:solidFill>
              <a:srgbClr val="000000"/>
            </a:solidFill>
            <a:miter lim="800000"/>
            <a:headEnd/>
            <a:tailEnd/>
          </a:ln>
        </p:spPr>
      </p:sp>
      <p:sp>
        <p:nvSpPr>
          <p:cNvPr id="65538" name="Notes Placeholder 2"/>
          <p:cNvSpPr>
            <a:spLocks noGrp="1"/>
          </p:cNvSpPr>
          <p:nvPr>
            <p:ph type="body" idx="1"/>
          </p:nvPr>
        </p:nvSpPr>
        <p:spPr bwMode="auto">
          <a:noFill/>
        </p:spPr>
        <p:txBody>
          <a:bodyPr wrap="square" numCol="1" anchor="t" anchorCtr="0" compatLnSpc="1">
            <a:prstTxWarp prst="textNoShape">
              <a:avLst/>
            </a:prstTxWarp>
          </a:bodyPr>
          <a:lstStyle/>
          <a:p>
            <a:pPr>
              <a:lnSpc>
                <a:spcPct val="90000"/>
              </a:lnSpc>
            </a:pPr>
            <a:r>
              <a:rPr lang="en-GB" smtClean="0"/>
              <a:t>•	Strategic and leadership skills for policy-makers and business executives – to set the right incentives and create enabling conditions to advocate for cleaner production</a:t>
            </a:r>
          </a:p>
          <a:p>
            <a:pPr>
              <a:lnSpc>
                <a:spcPct val="90000"/>
              </a:lnSpc>
            </a:pPr>
            <a:r>
              <a:rPr lang="en-GB" smtClean="0"/>
              <a:t>•	Adaptability and transferability skills – to enable workers to learn and utilize new technologies and processes</a:t>
            </a:r>
          </a:p>
          <a:p>
            <a:pPr>
              <a:lnSpc>
                <a:spcPct val="90000"/>
              </a:lnSpc>
            </a:pPr>
            <a:r>
              <a:rPr lang="en-GB" smtClean="0"/>
              <a:t>•	Environmental awareness and attitude and willingness to learn about sustainable development </a:t>
            </a:r>
          </a:p>
          <a:p>
            <a:pPr>
              <a:lnSpc>
                <a:spcPct val="90000"/>
              </a:lnSpc>
            </a:pPr>
            <a:r>
              <a:rPr lang="en-GB" smtClean="0"/>
              <a:t>•	Co-ordination, management and business skills – for holistic and interdisciplinary approaches incorporating all dimensions of sustainable development</a:t>
            </a:r>
          </a:p>
          <a:p>
            <a:pPr>
              <a:lnSpc>
                <a:spcPct val="90000"/>
              </a:lnSpc>
            </a:pPr>
            <a:r>
              <a:rPr lang="en-GB" smtClean="0"/>
              <a:t>•	Systems and risk analysis skills – to assess, interpret and understand the need for changes and measures</a:t>
            </a:r>
          </a:p>
          <a:p>
            <a:pPr>
              <a:lnSpc>
                <a:spcPct val="90000"/>
              </a:lnSpc>
            </a:pPr>
            <a:r>
              <a:rPr lang="en-GB" smtClean="0"/>
              <a:t>•	Entrepreneurial skills – to seize the opportunities of low-carbon technologies</a:t>
            </a:r>
          </a:p>
          <a:p>
            <a:pPr>
              <a:lnSpc>
                <a:spcPct val="90000"/>
              </a:lnSpc>
            </a:pPr>
            <a:r>
              <a:rPr lang="en-GB" smtClean="0"/>
              <a:t>•	Innovation skills – to identify opportunities opportunities and create new strategies (e.g. leasing products instead of selling them)</a:t>
            </a:r>
          </a:p>
          <a:p>
            <a:pPr>
              <a:lnSpc>
                <a:spcPct val="90000"/>
              </a:lnSpc>
            </a:pPr>
            <a:r>
              <a:rPr lang="en-GB" smtClean="0"/>
              <a:t>•	Communication and marketing skills – to promote greener products and services</a:t>
            </a:r>
          </a:p>
          <a:p>
            <a:pPr>
              <a:lnSpc>
                <a:spcPct val="90000"/>
              </a:lnSpc>
            </a:pPr>
            <a:r>
              <a:rPr lang="en-GB" smtClean="0"/>
              <a:t>•	Consulting skills to advise consumers – to spread the use of green technologies</a:t>
            </a:r>
          </a:p>
          <a:p>
            <a:pPr>
              <a:lnSpc>
                <a:spcPct val="90000"/>
              </a:lnSpc>
            </a:pPr>
            <a:r>
              <a:rPr lang="en-GB" smtClean="0"/>
              <a:t>•	Networking, IT and language skills – to perform in global markets.</a:t>
            </a:r>
            <a:endParaRPr lang="de-CH" smtClean="0"/>
          </a:p>
        </p:txBody>
      </p:sp>
      <p:sp>
        <p:nvSpPr>
          <p:cNvPr id="4" name="Slide Number Placeholder 3"/>
          <p:cNvSpPr>
            <a:spLocks noGrp="1"/>
          </p:cNvSpPr>
          <p:nvPr>
            <p:ph type="sldNum" sz="quarter" idx="5"/>
          </p:nvPr>
        </p:nvSpPr>
        <p:spPr/>
        <p:txBody>
          <a:bodyPr/>
          <a:lstStyle/>
          <a:p>
            <a:pPr>
              <a:defRPr/>
            </a:pPr>
            <a:fld id="{A6415BF9-BB3F-4908-9EE5-202FF2BA5B11}" type="slidenum">
              <a:rPr lang="fr-CH" smtClean="0"/>
              <a:pPr>
                <a:defRPr/>
              </a:pPr>
              <a:t>31</a:t>
            </a:fld>
            <a:endParaRPr lang="fr-CH"/>
          </a:p>
        </p:txBody>
      </p:sp>
    </p:spTree>
    <p:extLst>
      <p:ext uri="{BB962C8B-B14F-4D97-AF65-F5344CB8AC3E}">
        <p14:creationId xmlns:p14="http://schemas.microsoft.com/office/powerpoint/2010/main" val="31249972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spcBef>
                <a:spcPct val="0"/>
              </a:spcBef>
            </a:pPr>
            <a:r>
              <a:rPr lang="en-US" dirty="0" smtClean="0"/>
              <a:t>There is quite strong gender dimension: women are underrepresented in science and technology studies in all countries. The technology divide in jobs is also the case – with the exception of solar energy technicians in India and Bangladesh that are mostly women, as the result of targeted training.</a:t>
            </a:r>
          </a:p>
          <a:p>
            <a:pPr eaLnBrk="1" hangingPunct="1">
              <a:spcBef>
                <a:spcPct val="0"/>
              </a:spcBef>
            </a:pPr>
            <a:r>
              <a:rPr lang="en-US" dirty="0" smtClean="0"/>
              <a:t>At the same time women are overrepresented in recycling and waste collection where jobs have low income and poor working conditions. On the other hand women already have a higher representation in occupations related to eco-tourism (Thailand). </a:t>
            </a:r>
          </a:p>
          <a:p>
            <a:pPr eaLnBrk="1" hangingPunct="1">
              <a:spcBef>
                <a:spcPct val="0"/>
              </a:spcBef>
            </a:pPr>
            <a:endParaRPr lang="en-US" dirty="0" smtClean="0"/>
          </a:p>
          <a:p>
            <a:pPr eaLnBrk="1" hangingPunct="1">
              <a:spcBef>
                <a:spcPct val="0"/>
              </a:spcBef>
            </a:pPr>
            <a:endParaRPr lang="en-US" dirty="0" smtClean="0"/>
          </a:p>
          <a:p>
            <a:pPr eaLnBrk="1" hangingPunct="1">
              <a:spcBef>
                <a:spcPct val="0"/>
              </a:spcBef>
            </a:pPr>
            <a:endParaRPr lang="en-US" dirty="0" smtClean="0"/>
          </a:p>
          <a:p>
            <a:endParaRPr lang="en-GB" dirty="0"/>
          </a:p>
        </p:txBody>
      </p:sp>
      <p:sp>
        <p:nvSpPr>
          <p:cNvPr id="4" name="Slide Number Placeholder 3"/>
          <p:cNvSpPr>
            <a:spLocks noGrp="1"/>
          </p:cNvSpPr>
          <p:nvPr>
            <p:ph type="sldNum" sz="quarter" idx="10"/>
          </p:nvPr>
        </p:nvSpPr>
        <p:spPr/>
        <p:txBody>
          <a:bodyPr/>
          <a:lstStyle/>
          <a:p>
            <a:pPr>
              <a:defRPr/>
            </a:pPr>
            <a:fld id="{E4A6E975-3D09-410D-BB48-5B996ADA5E23}" type="slidenum">
              <a:rPr lang="fr-CH" smtClean="0"/>
              <a:pPr>
                <a:defRPr/>
              </a:pPr>
              <a:t>32</a:t>
            </a:fld>
            <a:endParaRPr lang="fr-CH"/>
          </a:p>
        </p:txBody>
      </p:sp>
    </p:spTree>
    <p:extLst>
      <p:ext uri="{BB962C8B-B14F-4D97-AF65-F5344CB8AC3E}">
        <p14:creationId xmlns:p14="http://schemas.microsoft.com/office/powerpoint/2010/main" val="34680754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E4A6E975-3D09-410D-BB48-5B996ADA5E23}" type="slidenum">
              <a:rPr lang="fr-CH" smtClean="0"/>
              <a:pPr>
                <a:defRPr/>
              </a:pPr>
              <a:t>33</a:t>
            </a:fld>
            <a:endParaRPr lang="fr-CH"/>
          </a:p>
        </p:txBody>
      </p:sp>
    </p:spTree>
    <p:extLst>
      <p:ext uri="{BB962C8B-B14F-4D97-AF65-F5344CB8AC3E}">
        <p14:creationId xmlns:p14="http://schemas.microsoft.com/office/powerpoint/2010/main" val="6688982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E4A6E975-3D09-410D-BB48-5B996ADA5E23}" type="slidenum">
              <a:rPr lang="fr-CH" smtClean="0"/>
              <a:pPr>
                <a:defRPr/>
              </a:pPr>
              <a:t>38</a:t>
            </a:fld>
            <a:endParaRPr lang="fr-CH"/>
          </a:p>
        </p:txBody>
      </p:sp>
    </p:spTree>
    <p:extLst>
      <p:ext uri="{BB962C8B-B14F-4D97-AF65-F5344CB8AC3E}">
        <p14:creationId xmlns:p14="http://schemas.microsoft.com/office/powerpoint/2010/main" val="27204361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France – a stand alone case. A comprehensive policy framework</a:t>
            </a:r>
            <a:endParaRPr lang="en-US" dirty="0"/>
          </a:p>
        </p:txBody>
      </p:sp>
      <p:sp>
        <p:nvSpPr>
          <p:cNvPr id="4" name="Slide Number Placeholder 3"/>
          <p:cNvSpPr>
            <a:spLocks noGrp="1"/>
          </p:cNvSpPr>
          <p:nvPr>
            <p:ph type="sldNum" sz="quarter" idx="10"/>
          </p:nvPr>
        </p:nvSpPr>
        <p:spPr/>
        <p:txBody>
          <a:bodyPr/>
          <a:lstStyle/>
          <a:p>
            <a:fld id="{27BFADDF-E065-4C76-A752-9C326182C33F}" type="slidenum">
              <a:rPr lang="en-US" smtClean="0"/>
              <a:pPr/>
              <a:t>39</a:t>
            </a:fld>
            <a:endParaRPr lang="en-US"/>
          </a:p>
        </p:txBody>
      </p:sp>
    </p:spTree>
    <p:extLst>
      <p:ext uri="{BB962C8B-B14F-4D97-AF65-F5344CB8AC3E}">
        <p14:creationId xmlns:p14="http://schemas.microsoft.com/office/powerpoint/2010/main" val="36641016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E4A6E975-3D09-410D-BB48-5B996ADA5E23}" type="slidenum">
              <a:rPr lang="fr-CH" smtClean="0"/>
              <a:pPr>
                <a:defRPr/>
              </a:pPr>
              <a:t>40</a:t>
            </a:fld>
            <a:endParaRPr lang="fr-CH"/>
          </a:p>
        </p:txBody>
      </p:sp>
    </p:spTree>
    <p:extLst>
      <p:ext uri="{BB962C8B-B14F-4D97-AF65-F5344CB8AC3E}">
        <p14:creationId xmlns:p14="http://schemas.microsoft.com/office/powerpoint/2010/main" val="22838337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E4A6E975-3D09-410D-BB48-5B996ADA5E23}" type="slidenum">
              <a:rPr lang="fr-CH" smtClean="0"/>
              <a:pPr>
                <a:defRPr/>
              </a:pPr>
              <a:t>41</a:t>
            </a:fld>
            <a:endParaRPr lang="fr-CH"/>
          </a:p>
        </p:txBody>
      </p:sp>
    </p:spTree>
    <p:extLst>
      <p:ext uri="{BB962C8B-B14F-4D97-AF65-F5344CB8AC3E}">
        <p14:creationId xmlns:p14="http://schemas.microsoft.com/office/powerpoint/2010/main" val="31620322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p:cNvSpPr>
          <p:nvPr>
            <p:ph type="sldImg"/>
          </p:nvPr>
        </p:nvSpPr>
        <p:spPr bwMode="auto">
          <a:noFill/>
          <a:ln>
            <a:solidFill>
              <a:srgbClr val="000000"/>
            </a:solidFill>
            <a:miter lim="800000"/>
            <a:headEnd/>
            <a:tailEnd/>
          </a:ln>
        </p:spPr>
      </p:sp>
      <p:sp>
        <p:nvSpPr>
          <p:cNvPr id="69634" name="Notes Placeholder 2"/>
          <p:cNvSpPr>
            <a:spLocks noGrp="1"/>
          </p:cNvSpPr>
          <p:nvPr>
            <p:ph type="body" idx="1"/>
          </p:nvPr>
        </p:nvSpPr>
        <p:spPr bwMode="auto">
          <a:noFill/>
        </p:spPr>
        <p:txBody>
          <a:bodyPr wrap="square" numCol="1" anchor="t" anchorCtr="0" compatLnSpc="1">
            <a:prstTxWarp prst="textNoShape">
              <a:avLst/>
            </a:prstTxWarp>
            <a:normAutofit fontScale="92500" lnSpcReduction="20000"/>
          </a:bodyPr>
          <a:lstStyle/>
          <a:p>
            <a:r>
              <a:rPr lang="de-CH" sz="1100" b="1" dirty="0" smtClean="0"/>
              <a:t>At different llevels:</a:t>
            </a:r>
          </a:p>
          <a:p>
            <a:r>
              <a:rPr lang="de-CH" sz="1100" dirty="0" smtClean="0"/>
              <a:t>Enterprise level response comes first as the training need is felt there the most prominently.  Depending on the national system of skills development, this either gets translated into education and training systems or not. </a:t>
            </a:r>
          </a:p>
          <a:p>
            <a:r>
              <a:rPr lang="de-CH" sz="1100" dirty="0" smtClean="0"/>
              <a:t>If the training need is recognised across industry,  industry is active in finding solutions (through associations of employers, sector skills councils, joint bipartitie or tripartite initiatives)</a:t>
            </a:r>
          </a:p>
          <a:p>
            <a:r>
              <a:rPr lang="de-CH" sz="1100" dirty="0" smtClean="0"/>
              <a:t>Government solutions come mostly through the formal education and training system, sometimes through line ministries or PPPs.</a:t>
            </a:r>
          </a:p>
          <a:p>
            <a:r>
              <a:rPr lang="de-CH" sz="1100" dirty="0" smtClean="0"/>
              <a:t>Universities usually responsive, both private and public, and training providers. General eduication is also catching up but </a:t>
            </a:r>
            <a:r>
              <a:rPr lang="en-GB" sz="1100" dirty="0" smtClean="0"/>
              <a:t>TVET response is week</a:t>
            </a:r>
          </a:p>
          <a:p>
            <a:r>
              <a:rPr lang="de-CH" sz="1100" dirty="0" smtClean="0"/>
              <a:t>NGOs and donors deliver skills where formal systems don‘t reach out – mostly the case in developing countries.</a:t>
            </a:r>
          </a:p>
          <a:p>
            <a:r>
              <a:rPr lang="en-GB" sz="1100" b="1" dirty="0" smtClean="0"/>
              <a:t>Effective</a:t>
            </a:r>
            <a:r>
              <a:rPr lang="en-GB" sz="1100" b="1" baseline="0" dirty="0" smtClean="0"/>
              <a:t> skills response is:</a:t>
            </a:r>
            <a:endParaRPr lang="en-GB" sz="1100" b="1" dirty="0" smtClean="0"/>
          </a:p>
          <a:p>
            <a:pPr eaLnBrk="1" hangingPunct="1">
              <a:lnSpc>
                <a:spcPct val="80000"/>
              </a:lnSpc>
              <a:buFont typeface="Wingdings" pitchFamily="2" charset="2"/>
              <a:buChar char="§"/>
            </a:pPr>
            <a:r>
              <a:rPr lang="en-GB" sz="1100" dirty="0" smtClean="0"/>
              <a:t>Collaborative, </a:t>
            </a:r>
            <a:r>
              <a:rPr lang="en-GB" sz="1100" noProof="0" dirty="0" smtClean="0"/>
              <a:t>coordinated</a:t>
            </a:r>
            <a:r>
              <a:rPr lang="en-GB" sz="1100" dirty="0" smtClean="0"/>
              <a:t> and coherent: includes industry in designing</a:t>
            </a:r>
            <a:r>
              <a:rPr lang="en-GB" sz="1100" baseline="0" dirty="0" smtClean="0"/>
              <a:t> and in delivery of the training measures, coherent multi-level responses, combining top down approach through policy, regulations, strategies and targets with a bottom up approach which supports community based initiative, public private partnerships, regional and </a:t>
            </a:r>
            <a:r>
              <a:rPr lang="en-GB" sz="1100" baseline="0" dirty="0" err="1" smtClean="0"/>
              <a:t>sectoral</a:t>
            </a:r>
            <a:r>
              <a:rPr lang="en-GB" sz="1100" baseline="0" dirty="0" smtClean="0"/>
              <a:t> strategies</a:t>
            </a:r>
          </a:p>
          <a:p>
            <a:pPr eaLnBrk="1" hangingPunct="1">
              <a:lnSpc>
                <a:spcPct val="80000"/>
              </a:lnSpc>
              <a:buFont typeface="Wingdings" pitchFamily="2" charset="2"/>
              <a:buChar char="§"/>
            </a:pPr>
            <a:r>
              <a:rPr lang="en-GB" sz="1100" baseline="0" dirty="0" smtClean="0"/>
              <a:t>Policy coherence is also very important because it brings an opportunity for a right policy mix: For instance,  the International Labour Institute on the basis of the review of previous evidence calculated that the overall employment effect from policies may be positive to neutral and depends on how revenues from taxing and pricing mechanisms (e.g. carbon tax or cap-and –trade) are used: if they are used to reduce taxes on labour, it would in turn stimulate demand for labour and increase employment. The measure so much needed in the current economic crisis context! Such policy mix in turn needs to include HRD policy measures to meet the increased demand for reskilling.</a:t>
            </a:r>
          </a:p>
          <a:p>
            <a:pPr eaLnBrk="1" hangingPunct="1">
              <a:lnSpc>
                <a:spcPct val="80000"/>
              </a:lnSpc>
              <a:buFont typeface="Wingdings" pitchFamily="2" charset="2"/>
              <a:buChar char="§"/>
            </a:pPr>
            <a:r>
              <a:rPr lang="en-GB" sz="1100" baseline="0" dirty="0" smtClean="0"/>
              <a:t>Forward looking, i.e. based on anticipation of skill needs and formulation of pro-skills economic, industrial, development, employment and </a:t>
            </a:r>
            <a:r>
              <a:rPr lang="en-GB" sz="1100" baseline="0" dirty="0" err="1" smtClean="0"/>
              <a:t>sectoral</a:t>
            </a:r>
            <a:r>
              <a:rPr lang="en-GB" sz="1100" baseline="0" dirty="0" smtClean="0"/>
              <a:t> policies where skills are considered an important driver of green change</a:t>
            </a:r>
            <a:endParaRPr lang="en-GB" sz="1100" dirty="0" smtClean="0"/>
          </a:p>
          <a:p>
            <a:pPr eaLnBrk="1" hangingPunct="1">
              <a:lnSpc>
                <a:spcPct val="80000"/>
              </a:lnSpc>
              <a:buFont typeface="Wingdings" pitchFamily="2" charset="2"/>
              <a:buChar char="§"/>
            </a:pPr>
            <a:r>
              <a:rPr lang="en-GB" sz="1100" dirty="0" smtClean="0"/>
              <a:t>Targeted response measures: to make sure that the transition to a greener</a:t>
            </a:r>
            <a:r>
              <a:rPr lang="en-GB" sz="1100" baseline="0" dirty="0" smtClean="0"/>
              <a:t> / low carbon economy is just and that disadvantaged groups get access to training opportunities and to decent and green job</a:t>
            </a:r>
          </a:p>
          <a:p>
            <a:pPr eaLnBrk="1" hangingPunct="1">
              <a:lnSpc>
                <a:spcPct val="80000"/>
              </a:lnSpc>
              <a:buFont typeface="Wingdings" pitchFamily="2" charset="2"/>
              <a:buChar char="§"/>
            </a:pPr>
            <a:r>
              <a:rPr lang="en-GB" sz="1100" baseline="0" dirty="0" smtClean="0"/>
              <a:t>Portable skills are important to include to provide the workforce with this in-kind employment insurance (e.g. communication, IT or language skills one can take and apply across many occupations and jobs). Environmental awareness has become one of those core skills which increases </a:t>
            </a:r>
            <a:r>
              <a:rPr lang="en-GB" sz="1100" baseline="0" dirty="0" err="1" smtClean="0"/>
              <a:t>employabilities</a:t>
            </a:r>
            <a:r>
              <a:rPr lang="en-GB" sz="1100" baseline="0" dirty="0" smtClean="0"/>
              <a:t> of individuals but also ultimately generates demand for a green production and consumption and pushes the green transition forward. </a:t>
            </a:r>
            <a:r>
              <a:rPr lang="en-GB" sz="1100" baseline="0" dirty="0" err="1" smtClean="0"/>
              <a:t>Environmetal</a:t>
            </a:r>
            <a:r>
              <a:rPr lang="en-GB" sz="1100" baseline="0" dirty="0" smtClean="0"/>
              <a:t> awareness therefore has to be provided at all levels and types of education and training – starting from an early childhood to training </a:t>
            </a:r>
            <a:r>
              <a:rPr lang="en-GB" sz="1100" baseline="0" dirty="0" err="1" smtClean="0"/>
              <a:t>governement</a:t>
            </a:r>
            <a:r>
              <a:rPr lang="en-GB" sz="1100" baseline="0" dirty="0" smtClean="0"/>
              <a:t> and business leaders.</a:t>
            </a:r>
            <a:endParaRPr lang="en-GB" sz="1100" dirty="0" smtClean="0"/>
          </a:p>
          <a:p>
            <a:r>
              <a:rPr lang="en-GB" dirty="0" smtClean="0"/>
              <a:t> </a:t>
            </a:r>
          </a:p>
        </p:txBody>
      </p:sp>
      <p:sp>
        <p:nvSpPr>
          <p:cNvPr id="4" name="Slide Number Placeholder 3"/>
          <p:cNvSpPr>
            <a:spLocks noGrp="1"/>
          </p:cNvSpPr>
          <p:nvPr>
            <p:ph type="sldNum" sz="quarter" idx="5"/>
          </p:nvPr>
        </p:nvSpPr>
        <p:spPr/>
        <p:txBody>
          <a:bodyPr/>
          <a:lstStyle/>
          <a:p>
            <a:pPr>
              <a:defRPr/>
            </a:pPr>
            <a:fld id="{90362BDC-0E17-4DBF-9F58-9B395EC2A566}" type="slidenum">
              <a:rPr lang="fr-CH" smtClean="0"/>
              <a:pPr>
                <a:defRPr/>
              </a:pPr>
              <a:t>42</a:t>
            </a:fld>
            <a:endParaRPr lang="fr-CH"/>
          </a:p>
        </p:txBody>
      </p:sp>
    </p:spTree>
    <p:extLst>
      <p:ext uri="{BB962C8B-B14F-4D97-AF65-F5344CB8AC3E}">
        <p14:creationId xmlns:p14="http://schemas.microsoft.com/office/powerpoint/2010/main" val="13564790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p:cNvSpPr>
          <p:nvPr>
            <p:ph type="sldImg"/>
          </p:nvPr>
        </p:nvSpPr>
        <p:spPr bwMode="auto">
          <a:noFill/>
          <a:ln>
            <a:solidFill>
              <a:srgbClr val="000000"/>
            </a:solidFill>
            <a:miter lim="800000"/>
            <a:headEnd/>
            <a:tailEnd/>
          </a:ln>
        </p:spPr>
      </p:sp>
      <p:sp>
        <p:nvSpPr>
          <p:cNvPr id="77826" name="Notes Placeholder 2"/>
          <p:cNvSpPr>
            <a:spLocks noGrp="1"/>
          </p:cNvSpPr>
          <p:nvPr>
            <p:ph type="body" idx="1"/>
          </p:nvPr>
        </p:nvSpPr>
        <p:spPr bwMode="auto">
          <a:noFill/>
        </p:spPr>
        <p:txBody>
          <a:bodyPr wrap="square" numCol="1" anchor="t" anchorCtr="0" compatLnSpc="1">
            <a:prstTxWarp prst="textNoShape">
              <a:avLst/>
            </a:prstTxWarp>
          </a:bodyPr>
          <a:lstStyle/>
          <a:p>
            <a:r>
              <a:rPr lang="en-GB" dirty="0" smtClean="0"/>
              <a:t>Also Policy and Research Briefs</a:t>
            </a:r>
            <a:r>
              <a:rPr lang="en-GB" baseline="0" dirty="0" smtClean="0"/>
              <a:t> are available</a:t>
            </a:r>
            <a:endParaRPr lang="en-GB" dirty="0" smtClean="0"/>
          </a:p>
        </p:txBody>
      </p:sp>
      <p:sp>
        <p:nvSpPr>
          <p:cNvPr id="4" name="Slide Number Placeholder 3"/>
          <p:cNvSpPr>
            <a:spLocks noGrp="1"/>
          </p:cNvSpPr>
          <p:nvPr>
            <p:ph type="sldNum" sz="quarter" idx="5"/>
          </p:nvPr>
        </p:nvSpPr>
        <p:spPr/>
        <p:txBody>
          <a:bodyPr/>
          <a:lstStyle/>
          <a:p>
            <a:pPr>
              <a:defRPr/>
            </a:pPr>
            <a:fld id="{1D1AEEAA-23B2-4C5B-87A5-F4998A6C1001}" type="slidenum">
              <a:rPr lang="fr-CH" smtClean="0"/>
              <a:pPr>
                <a:defRPr/>
              </a:pPr>
              <a:t>44</a:t>
            </a:fld>
            <a:endParaRPr lang="fr-CH"/>
          </a:p>
        </p:txBody>
      </p:sp>
    </p:spTree>
    <p:extLst>
      <p:ext uri="{BB962C8B-B14F-4D97-AF65-F5344CB8AC3E}">
        <p14:creationId xmlns:p14="http://schemas.microsoft.com/office/powerpoint/2010/main" val="3223359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txBox="1">
            <a:spLocks/>
          </p:cNvSpPr>
          <p:nvPr userDrawn="1"/>
        </p:nvSpPr>
        <p:spPr>
          <a:xfrm>
            <a:off x="0" y="0"/>
            <a:ext cx="9144000" cy="528638"/>
          </a:xfrm>
          <a:prstGeom prst="rect">
            <a:avLst/>
          </a:prstGeom>
          <a:ln/>
        </p:spPr>
        <p:style>
          <a:lnRef idx="0">
            <a:schemeClr val="accent1"/>
          </a:lnRef>
          <a:fillRef idx="3">
            <a:schemeClr val="accent1"/>
          </a:fillRef>
          <a:effectRef idx="3">
            <a:schemeClr val="accent1"/>
          </a:effectRef>
          <a:fontRef idx="minor">
            <a:schemeClr val="lt1"/>
          </a:fontRef>
        </p:style>
        <p:txBody>
          <a:bodyPr>
            <a:normAutofit/>
          </a:bodyPr>
          <a:lstStyle/>
          <a:p>
            <a:pPr fontAlgn="auto">
              <a:spcBef>
                <a:spcPct val="20000"/>
              </a:spcBef>
              <a:spcAft>
                <a:spcPts val="0"/>
              </a:spcAft>
              <a:buFont typeface="Arial" pitchFamily="34" charset="0"/>
              <a:buNone/>
              <a:defRPr/>
            </a:pPr>
            <a:endParaRPr lang="en-US" dirty="0">
              <a:solidFill>
                <a:schemeClr val="bg1"/>
              </a:solidFill>
            </a:endParaRPr>
          </a:p>
        </p:txBody>
      </p:sp>
      <p:sp>
        <p:nvSpPr>
          <p:cNvPr id="5" name="Rectangle 4"/>
          <p:cNvSpPr txBox="1">
            <a:spLocks/>
          </p:cNvSpPr>
          <p:nvPr userDrawn="1"/>
        </p:nvSpPr>
        <p:spPr bwMode="auto">
          <a:xfrm>
            <a:off x="0" y="500042"/>
            <a:ext cx="9144000" cy="142876"/>
          </a:xfrm>
          <a:prstGeom prst="rect">
            <a:avLst/>
          </a:prstGeom>
          <a:solidFill>
            <a:srgbClr val="009900"/>
          </a:solidFill>
          <a:ln>
            <a:headEnd/>
            <a:tailEnd/>
          </a:ln>
        </p:spPr>
        <p:style>
          <a:lnRef idx="0">
            <a:schemeClr val="accent3"/>
          </a:lnRef>
          <a:fillRef idx="3">
            <a:schemeClr val="accent3"/>
          </a:fillRef>
          <a:effectRef idx="3">
            <a:schemeClr val="accent3"/>
          </a:effectRef>
          <a:fontRef idx="minor">
            <a:schemeClr val="lt1"/>
          </a:fontRef>
        </p:style>
        <p:txBody>
          <a:bodyPr anchor="ctr"/>
          <a:lstStyle/>
          <a:p>
            <a:pPr fontAlgn="auto">
              <a:spcBef>
                <a:spcPts val="700"/>
              </a:spcBef>
              <a:spcAft>
                <a:spcPts val="0"/>
              </a:spcAft>
              <a:buClr>
                <a:schemeClr val="accent2"/>
              </a:buClr>
              <a:buSzPct val="60000"/>
              <a:buFont typeface="Wingdings" pitchFamily="2" charset="2"/>
              <a:buNone/>
              <a:defRPr/>
            </a:pPr>
            <a:endParaRPr lang="en-US" sz="2400" dirty="0">
              <a:solidFill>
                <a:srgbClr val="FFFFFF"/>
              </a:solidFill>
            </a:endParaRPr>
          </a:p>
        </p:txBody>
      </p:sp>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r-CH"/>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r-CH"/>
          </a:p>
        </p:txBody>
      </p:sp>
      <p:sp>
        <p:nvSpPr>
          <p:cNvPr id="6" name="Date Placeholder 3"/>
          <p:cNvSpPr>
            <a:spLocks noGrp="1"/>
          </p:cNvSpPr>
          <p:nvPr>
            <p:ph type="dt" sz="half" idx="10"/>
          </p:nvPr>
        </p:nvSpPr>
        <p:spPr/>
        <p:txBody>
          <a:bodyPr/>
          <a:lstStyle>
            <a:lvl1pPr>
              <a:defRPr/>
            </a:lvl1pPr>
          </a:lstStyle>
          <a:p>
            <a:pPr>
              <a:defRPr/>
            </a:pPr>
            <a:fld id="{7164EA8C-E554-4569-B23D-DF744FE5B1BB}" type="datetime1">
              <a:rPr lang="fr-FR"/>
              <a:pPr>
                <a:defRPr/>
              </a:pPr>
              <a:t>23/01/2017</a:t>
            </a:fld>
            <a:endParaRPr lang="fr-CH"/>
          </a:p>
        </p:txBody>
      </p:sp>
      <p:sp>
        <p:nvSpPr>
          <p:cNvPr id="7" name="Footer Placeholder 4"/>
          <p:cNvSpPr>
            <a:spLocks noGrp="1"/>
          </p:cNvSpPr>
          <p:nvPr>
            <p:ph type="ftr" sz="quarter" idx="11"/>
          </p:nvPr>
        </p:nvSpPr>
        <p:spPr/>
        <p:txBody>
          <a:bodyPr/>
          <a:lstStyle>
            <a:lvl1pPr>
              <a:defRPr/>
            </a:lvl1pPr>
          </a:lstStyle>
          <a:p>
            <a:pPr>
              <a:defRPr/>
            </a:pPr>
            <a:endParaRPr lang="fr-CH"/>
          </a:p>
        </p:txBody>
      </p:sp>
      <p:sp>
        <p:nvSpPr>
          <p:cNvPr id="8" name="Rectangle 4"/>
          <p:cNvSpPr txBox="1">
            <a:spLocks/>
          </p:cNvSpPr>
          <p:nvPr userDrawn="1"/>
        </p:nvSpPr>
        <p:spPr>
          <a:xfrm>
            <a:off x="0" y="-27384"/>
            <a:ext cx="9144000" cy="528638"/>
          </a:xfrm>
          <a:prstGeom prst="rect">
            <a:avLst/>
          </a:prstGeom>
          <a:ln/>
        </p:spPr>
        <p:style>
          <a:lnRef idx="0">
            <a:schemeClr val="accent1"/>
          </a:lnRef>
          <a:fillRef idx="3">
            <a:schemeClr val="accent1"/>
          </a:fillRef>
          <a:effectRef idx="3">
            <a:schemeClr val="accent1"/>
          </a:effectRef>
          <a:fontRef idx="minor">
            <a:schemeClr val="lt1"/>
          </a:fontRef>
        </p:style>
        <p:txBody>
          <a:bodyPr>
            <a:normAutofit/>
          </a:bodyPr>
          <a:lstStyle/>
          <a:p>
            <a:r>
              <a:rPr lang="en-US" b="1" dirty="0">
                <a:solidFill>
                  <a:schemeClr val="bg1"/>
                </a:solidFill>
              </a:rPr>
              <a:t>Promoting green jobs policies</a:t>
            </a:r>
            <a:r>
              <a:rPr lang="en-US" b="1" dirty="0" smtClean="0">
                <a:solidFill>
                  <a:schemeClr val="bg1"/>
                </a:solidFill>
              </a:rPr>
              <a:t>: employment </a:t>
            </a:r>
            <a:r>
              <a:rPr lang="en-US" b="1" dirty="0">
                <a:solidFill>
                  <a:schemeClr val="bg1"/>
                </a:solidFill>
              </a:rPr>
              <a:t>potential and skill </a:t>
            </a:r>
            <a:r>
              <a:rPr lang="en-US" b="1" dirty="0" smtClean="0">
                <a:solidFill>
                  <a:schemeClr val="bg1"/>
                </a:solidFill>
              </a:rPr>
              <a:t>needs in </a:t>
            </a:r>
            <a:r>
              <a:rPr lang="en-US" b="1" dirty="0">
                <a:solidFill>
                  <a:schemeClr val="bg1"/>
                </a:solidFill>
              </a:rPr>
              <a:t>a greener economy</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4"/>
          <p:cNvSpPr txBox="1">
            <a:spLocks/>
          </p:cNvSpPr>
          <p:nvPr userDrawn="1"/>
        </p:nvSpPr>
        <p:spPr>
          <a:xfrm>
            <a:off x="0" y="0"/>
            <a:ext cx="9144000" cy="528638"/>
          </a:xfrm>
          <a:prstGeom prst="rect">
            <a:avLst/>
          </a:prstGeom>
          <a:ln/>
        </p:spPr>
        <p:style>
          <a:lnRef idx="0">
            <a:schemeClr val="accent1"/>
          </a:lnRef>
          <a:fillRef idx="3">
            <a:schemeClr val="accent1"/>
          </a:fillRef>
          <a:effectRef idx="3">
            <a:schemeClr val="accent1"/>
          </a:effectRef>
          <a:fontRef idx="minor">
            <a:schemeClr val="lt1"/>
          </a:fontRef>
        </p:style>
        <p:txBody>
          <a:bodyPr>
            <a:normAutofit/>
          </a:bodyPr>
          <a:lstStyle/>
          <a:p>
            <a:pPr fontAlgn="auto">
              <a:spcBef>
                <a:spcPct val="20000"/>
              </a:spcBef>
              <a:spcAft>
                <a:spcPts val="0"/>
              </a:spcAft>
              <a:buFont typeface="Arial" pitchFamily="34" charset="0"/>
              <a:buNone/>
              <a:defRPr/>
            </a:pPr>
            <a:r>
              <a:rPr lang="en-GB" smtClean="0">
                <a:solidFill>
                  <a:schemeClr val="bg1"/>
                </a:solidFill>
              </a:rPr>
              <a:t>ILO/Japan Regional workshop on Sectoral Approach on Skills for GJ, 24-25 January, 2017</a:t>
            </a:r>
            <a:endParaRPr lang="en-GB" dirty="0">
              <a:solidFill>
                <a:schemeClr val="bg1"/>
              </a:solidFill>
            </a:endParaRPr>
          </a:p>
        </p:txBody>
      </p:sp>
      <p:sp>
        <p:nvSpPr>
          <p:cNvPr id="5" name="Rectangle 4"/>
          <p:cNvSpPr txBox="1">
            <a:spLocks/>
          </p:cNvSpPr>
          <p:nvPr userDrawn="1"/>
        </p:nvSpPr>
        <p:spPr bwMode="auto">
          <a:xfrm>
            <a:off x="0" y="500042"/>
            <a:ext cx="9144000" cy="142876"/>
          </a:xfrm>
          <a:prstGeom prst="rect">
            <a:avLst/>
          </a:prstGeom>
          <a:solidFill>
            <a:srgbClr val="009900"/>
          </a:solidFill>
          <a:ln>
            <a:headEnd/>
            <a:tailEnd/>
          </a:ln>
        </p:spPr>
        <p:style>
          <a:lnRef idx="0">
            <a:schemeClr val="accent3"/>
          </a:lnRef>
          <a:fillRef idx="3">
            <a:schemeClr val="accent3"/>
          </a:fillRef>
          <a:effectRef idx="3">
            <a:schemeClr val="accent3"/>
          </a:effectRef>
          <a:fontRef idx="minor">
            <a:schemeClr val="lt1"/>
          </a:fontRef>
        </p:style>
        <p:txBody>
          <a:bodyPr anchor="ctr"/>
          <a:lstStyle/>
          <a:p>
            <a:pPr fontAlgn="auto">
              <a:spcBef>
                <a:spcPts val="700"/>
              </a:spcBef>
              <a:spcAft>
                <a:spcPts val="0"/>
              </a:spcAft>
              <a:buClr>
                <a:schemeClr val="accent2"/>
              </a:buClr>
              <a:buSzPct val="60000"/>
              <a:buFont typeface="Wingdings" pitchFamily="2" charset="2"/>
              <a:buNone/>
              <a:defRPr/>
            </a:pPr>
            <a:endParaRPr lang="en-US" sz="2400" dirty="0">
              <a:solidFill>
                <a:srgbClr val="FFFFFF"/>
              </a:solidFill>
            </a:endParaRPr>
          </a:p>
        </p:txBody>
      </p:sp>
      <p:sp>
        <p:nvSpPr>
          <p:cNvPr id="2" name="Title 1"/>
          <p:cNvSpPr>
            <a:spLocks noGrp="1"/>
          </p:cNvSpPr>
          <p:nvPr>
            <p:ph type="title"/>
          </p:nvPr>
        </p:nvSpPr>
        <p:spPr/>
        <p:txBody>
          <a:bodyPr/>
          <a:lstStyle/>
          <a:p>
            <a:r>
              <a:rPr lang="en-US" smtClean="0"/>
              <a:t>Click to edit Master title style</a:t>
            </a:r>
            <a:endParaRPr lang="fr-CH"/>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r-CH" dirty="0"/>
          </a:p>
        </p:txBody>
      </p:sp>
      <p:sp>
        <p:nvSpPr>
          <p:cNvPr id="6" name="Date Placeholder 3"/>
          <p:cNvSpPr>
            <a:spLocks noGrp="1"/>
          </p:cNvSpPr>
          <p:nvPr>
            <p:ph type="dt" sz="half" idx="10"/>
          </p:nvPr>
        </p:nvSpPr>
        <p:spPr/>
        <p:txBody>
          <a:bodyPr/>
          <a:lstStyle>
            <a:lvl1pPr>
              <a:defRPr/>
            </a:lvl1pPr>
          </a:lstStyle>
          <a:p>
            <a:pPr>
              <a:defRPr/>
            </a:pPr>
            <a:fld id="{0F27686A-4D50-4DF4-BA80-12B67A690EC4}" type="datetime1">
              <a:rPr lang="fr-FR"/>
              <a:pPr>
                <a:defRPr/>
              </a:pPr>
              <a:t>23/01/2017</a:t>
            </a:fld>
            <a:endParaRPr lang="fr-CH"/>
          </a:p>
        </p:txBody>
      </p:sp>
      <p:sp>
        <p:nvSpPr>
          <p:cNvPr id="7" name="Footer Placeholder 4"/>
          <p:cNvSpPr>
            <a:spLocks noGrp="1"/>
          </p:cNvSpPr>
          <p:nvPr>
            <p:ph type="ftr" sz="quarter" idx="11"/>
          </p:nvPr>
        </p:nvSpPr>
        <p:spPr/>
        <p:txBody>
          <a:bodyPr/>
          <a:lstStyle>
            <a:lvl1pPr>
              <a:defRPr/>
            </a:lvl1pPr>
          </a:lstStyle>
          <a:p>
            <a:pPr>
              <a:defRPr/>
            </a:pPr>
            <a:endParaRPr lang="fr-CH" dirty="0"/>
          </a:p>
        </p:txBody>
      </p:sp>
      <p:sp>
        <p:nvSpPr>
          <p:cNvPr id="10" name="Text Placeholder 9"/>
          <p:cNvSpPr>
            <a:spLocks noGrp="1"/>
          </p:cNvSpPr>
          <p:nvPr>
            <p:ph type="body" sz="quarter" idx="13"/>
          </p:nvPr>
        </p:nvSpPr>
        <p:spPr>
          <a:xfrm>
            <a:off x="827088" y="0"/>
            <a:ext cx="914400" cy="9144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fr-CH"/>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98382B3-85AB-4477-B223-04BD5AC80297}" type="datetime1">
              <a:rPr lang="fr-FR"/>
              <a:pPr>
                <a:defRPr/>
              </a:pPr>
              <a:t>23/01/2017</a:t>
            </a:fld>
            <a:endParaRPr lang="fr-CH"/>
          </a:p>
        </p:txBody>
      </p:sp>
      <p:sp>
        <p:nvSpPr>
          <p:cNvPr id="5" name="Footer Placeholder 4"/>
          <p:cNvSpPr>
            <a:spLocks noGrp="1"/>
          </p:cNvSpPr>
          <p:nvPr>
            <p:ph type="ftr" sz="quarter" idx="11"/>
          </p:nvPr>
        </p:nvSpPr>
        <p:spPr/>
        <p:txBody>
          <a:bodyPr/>
          <a:lstStyle>
            <a:lvl1pPr>
              <a:defRPr/>
            </a:lvl1pPr>
          </a:lstStyle>
          <a:p>
            <a:pPr>
              <a:defRPr/>
            </a:pPr>
            <a:endParaRPr lang="fr-CH"/>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3FEDC854-7676-41C7-9856-45DAF606DAC5}" type="slidenum">
              <a:rPr lang="fr-CH"/>
              <a:pPr>
                <a:defRPr/>
              </a:pPr>
              <a:t>‹#›</a:t>
            </a:fld>
            <a:endParaRPr lang="fr-CH"/>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CH"/>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CH"/>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CH"/>
          </a:p>
        </p:txBody>
      </p:sp>
      <p:sp>
        <p:nvSpPr>
          <p:cNvPr id="5" name="Date Placeholder 3"/>
          <p:cNvSpPr>
            <a:spLocks noGrp="1"/>
          </p:cNvSpPr>
          <p:nvPr>
            <p:ph type="dt" sz="half" idx="10"/>
          </p:nvPr>
        </p:nvSpPr>
        <p:spPr/>
        <p:txBody>
          <a:bodyPr/>
          <a:lstStyle>
            <a:lvl1pPr>
              <a:defRPr/>
            </a:lvl1pPr>
          </a:lstStyle>
          <a:p>
            <a:pPr>
              <a:defRPr/>
            </a:pPr>
            <a:fld id="{B3C0DFD3-FC0C-49B1-A695-63D0D500E6DD}" type="datetime1">
              <a:rPr lang="fr-FR"/>
              <a:pPr>
                <a:defRPr/>
              </a:pPr>
              <a:t>23/01/2017</a:t>
            </a:fld>
            <a:endParaRPr lang="fr-CH"/>
          </a:p>
        </p:txBody>
      </p:sp>
      <p:sp>
        <p:nvSpPr>
          <p:cNvPr id="6" name="Footer Placeholder 4"/>
          <p:cNvSpPr>
            <a:spLocks noGrp="1"/>
          </p:cNvSpPr>
          <p:nvPr>
            <p:ph type="ftr" sz="quarter" idx="11"/>
          </p:nvPr>
        </p:nvSpPr>
        <p:spPr/>
        <p:txBody>
          <a:bodyPr/>
          <a:lstStyle>
            <a:lvl1pPr>
              <a:defRPr/>
            </a:lvl1pPr>
          </a:lstStyle>
          <a:p>
            <a:pPr>
              <a:defRPr/>
            </a:pPr>
            <a:endParaRPr lang="fr-CH"/>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4571EC3C-44CC-41B0-9EF0-5A486F68ABCC}" type="slidenum">
              <a:rPr lang="fr-CH"/>
              <a:pPr>
                <a:defRPr/>
              </a:pPr>
              <a:t>‹#›</a:t>
            </a:fld>
            <a:endParaRPr lang="fr-CH"/>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r-CH"/>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CH"/>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CH"/>
          </a:p>
        </p:txBody>
      </p:sp>
      <p:sp>
        <p:nvSpPr>
          <p:cNvPr id="7" name="Date Placeholder 3"/>
          <p:cNvSpPr>
            <a:spLocks noGrp="1"/>
          </p:cNvSpPr>
          <p:nvPr>
            <p:ph type="dt" sz="half" idx="10"/>
          </p:nvPr>
        </p:nvSpPr>
        <p:spPr/>
        <p:txBody>
          <a:bodyPr/>
          <a:lstStyle>
            <a:lvl1pPr>
              <a:defRPr/>
            </a:lvl1pPr>
          </a:lstStyle>
          <a:p>
            <a:pPr>
              <a:defRPr/>
            </a:pPr>
            <a:fld id="{3A4007CF-095D-4567-B557-C8108091F60F}" type="datetime1">
              <a:rPr lang="fr-FR"/>
              <a:pPr>
                <a:defRPr/>
              </a:pPr>
              <a:t>23/01/2017</a:t>
            </a:fld>
            <a:endParaRPr lang="fr-CH"/>
          </a:p>
        </p:txBody>
      </p:sp>
      <p:sp>
        <p:nvSpPr>
          <p:cNvPr id="8" name="Footer Placeholder 4"/>
          <p:cNvSpPr>
            <a:spLocks noGrp="1"/>
          </p:cNvSpPr>
          <p:nvPr>
            <p:ph type="ftr" sz="quarter" idx="11"/>
          </p:nvPr>
        </p:nvSpPr>
        <p:spPr/>
        <p:txBody>
          <a:bodyPr/>
          <a:lstStyle>
            <a:lvl1pPr>
              <a:defRPr/>
            </a:lvl1pPr>
          </a:lstStyle>
          <a:p>
            <a:pPr>
              <a:defRPr/>
            </a:pPr>
            <a:endParaRPr lang="fr-CH"/>
          </a:p>
        </p:txBody>
      </p:sp>
      <p:sp>
        <p:nvSpPr>
          <p:cNvPr id="9"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D855AE61-C35E-48E4-AA01-118B4C646C03}" type="slidenum">
              <a:rPr lang="fr-CH"/>
              <a:pPr>
                <a:defRPr/>
              </a:pPr>
              <a:t>‹#›</a:t>
            </a:fld>
            <a:endParaRPr lang="fr-CH"/>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fr-CH"/>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CH"/>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C43AC6C-F20F-4E82-9B42-29425DFAC8AB}" type="datetime1">
              <a:rPr lang="fr-FR"/>
              <a:pPr>
                <a:defRPr/>
              </a:pPr>
              <a:t>23/01/2017</a:t>
            </a:fld>
            <a:endParaRPr lang="fr-CH"/>
          </a:p>
        </p:txBody>
      </p:sp>
      <p:sp>
        <p:nvSpPr>
          <p:cNvPr id="6" name="Footer Placeholder 4"/>
          <p:cNvSpPr>
            <a:spLocks noGrp="1"/>
          </p:cNvSpPr>
          <p:nvPr>
            <p:ph type="ftr" sz="quarter" idx="11"/>
          </p:nvPr>
        </p:nvSpPr>
        <p:spPr/>
        <p:txBody>
          <a:bodyPr/>
          <a:lstStyle>
            <a:lvl1pPr>
              <a:defRPr/>
            </a:lvl1pPr>
          </a:lstStyle>
          <a:p>
            <a:pPr>
              <a:defRPr/>
            </a:pPr>
            <a:endParaRPr lang="fr-CH"/>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461671DD-40E4-452D-9672-D1F19C247AD9}" type="slidenum">
              <a:rPr lang="fr-CH"/>
              <a:pPr>
                <a:defRPr/>
              </a:pPr>
              <a:t>‹#›</a:t>
            </a:fld>
            <a:endParaRPr lang="fr-CH"/>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fr-CH"/>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CH"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A03FE80-9F8E-48EE-8685-648C9B481EE4}" type="datetime1">
              <a:rPr lang="fr-FR"/>
              <a:pPr>
                <a:defRPr/>
              </a:pPr>
              <a:t>23/01/2017</a:t>
            </a:fld>
            <a:endParaRPr lang="fr-CH"/>
          </a:p>
        </p:txBody>
      </p:sp>
      <p:sp>
        <p:nvSpPr>
          <p:cNvPr id="6" name="Footer Placeholder 4"/>
          <p:cNvSpPr>
            <a:spLocks noGrp="1"/>
          </p:cNvSpPr>
          <p:nvPr>
            <p:ph type="ftr" sz="quarter" idx="11"/>
          </p:nvPr>
        </p:nvSpPr>
        <p:spPr/>
        <p:txBody>
          <a:bodyPr/>
          <a:lstStyle>
            <a:lvl1pPr>
              <a:defRPr/>
            </a:lvl1pPr>
          </a:lstStyle>
          <a:p>
            <a:pPr>
              <a:defRPr/>
            </a:pPr>
            <a:endParaRPr lang="fr-CH"/>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30AD2702-6542-4DD2-AF9A-4C17CACDD6D2}" type="slidenum">
              <a:rPr lang="fr-CH"/>
              <a:pPr>
                <a:defRPr/>
              </a:pPr>
              <a:t>‹#›</a:t>
            </a:fld>
            <a:endParaRPr lang="fr-CH"/>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CH"/>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CH"/>
          </a:p>
        </p:txBody>
      </p:sp>
      <p:sp>
        <p:nvSpPr>
          <p:cNvPr id="4" name="Date Placeholder 3"/>
          <p:cNvSpPr>
            <a:spLocks noGrp="1"/>
          </p:cNvSpPr>
          <p:nvPr>
            <p:ph type="dt" sz="half" idx="10"/>
          </p:nvPr>
        </p:nvSpPr>
        <p:spPr/>
        <p:txBody>
          <a:bodyPr/>
          <a:lstStyle>
            <a:lvl1pPr>
              <a:defRPr/>
            </a:lvl1pPr>
          </a:lstStyle>
          <a:p>
            <a:pPr>
              <a:defRPr/>
            </a:pPr>
            <a:fld id="{2C9E85D3-CF31-4700-B15B-4034D59B1908}" type="datetime1">
              <a:rPr lang="fr-FR"/>
              <a:pPr>
                <a:defRPr/>
              </a:pPr>
              <a:t>23/01/2017</a:t>
            </a:fld>
            <a:endParaRPr lang="fr-CH"/>
          </a:p>
        </p:txBody>
      </p:sp>
      <p:sp>
        <p:nvSpPr>
          <p:cNvPr id="5" name="Footer Placeholder 4"/>
          <p:cNvSpPr>
            <a:spLocks noGrp="1"/>
          </p:cNvSpPr>
          <p:nvPr>
            <p:ph type="ftr" sz="quarter" idx="11"/>
          </p:nvPr>
        </p:nvSpPr>
        <p:spPr/>
        <p:txBody>
          <a:bodyPr/>
          <a:lstStyle>
            <a:lvl1pPr>
              <a:defRPr/>
            </a:lvl1pPr>
          </a:lstStyle>
          <a:p>
            <a:pPr>
              <a:defRPr/>
            </a:pPr>
            <a:endParaRPr lang="fr-CH"/>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FA17F672-8C76-4C93-8BEB-03403091CDF6}" type="slidenum">
              <a:rPr lang="fr-CH"/>
              <a:pPr>
                <a:defRPr/>
              </a:pPr>
              <a:t>‹#›</a:t>
            </a:fld>
            <a:endParaRPr lang="fr-CH"/>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r-CH"/>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CH"/>
          </a:p>
        </p:txBody>
      </p:sp>
      <p:sp>
        <p:nvSpPr>
          <p:cNvPr id="4" name="Date Placeholder 3"/>
          <p:cNvSpPr>
            <a:spLocks noGrp="1"/>
          </p:cNvSpPr>
          <p:nvPr>
            <p:ph type="dt" sz="half" idx="10"/>
          </p:nvPr>
        </p:nvSpPr>
        <p:spPr/>
        <p:txBody>
          <a:bodyPr/>
          <a:lstStyle>
            <a:lvl1pPr>
              <a:defRPr/>
            </a:lvl1pPr>
          </a:lstStyle>
          <a:p>
            <a:pPr>
              <a:defRPr/>
            </a:pPr>
            <a:fld id="{6B75419B-CA6B-4FD1-9BDE-A505E2FB6DE3}" type="datetime1">
              <a:rPr lang="fr-FR"/>
              <a:pPr>
                <a:defRPr/>
              </a:pPr>
              <a:t>23/01/2017</a:t>
            </a:fld>
            <a:endParaRPr lang="fr-CH"/>
          </a:p>
        </p:txBody>
      </p:sp>
      <p:sp>
        <p:nvSpPr>
          <p:cNvPr id="5" name="Footer Placeholder 4"/>
          <p:cNvSpPr>
            <a:spLocks noGrp="1"/>
          </p:cNvSpPr>
          <p:nvPr>
            <p:ph type="ftr" sz="quarter" idx="11"/>
          </p:nvPr>
        </p:nvSpPr>
        <p:spPr/>
        <p:txBody>
          <a:bodyPr/>
          <a:lstStyle>
            <a:lvl1pPr>
              <a:defRPr/>
            </a:lvl1pPr>
          </a:lstStyle>
          <a:p>
            <a:pPr>
              <a:defRPr/>
            </a:pPr>
            <a:endParaRPr lang="fr-CH"/>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A33DF35A-9F24-48DE-8F6D-0FD0325B0429}" type="slidenum">
              <a:rPr lang="fr-CH"/>
              <a:pPr>
                <a:defRPr/>
              </a:pPr>
              <a:t>‹#›</a:t>
            </a:fld>
            <a:endParaRPr lang="fr-CH"/>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3FEFAE05-6B4D-4F60-BE22-6E434E643A6B}" type="datetime1">
              <a:rPr lang="en-GB"/>
              <a:pPr>
                <a:defRPr/>
              </a:pPr>
              <a:t>23/01/2017</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3C822F29-E32E-4A39-94BB-7E38599D205C}"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4" name="Rectangle 4"/>
          <p:cNvSpPr txBox="1">
            <a:spLocks/>
          </p:cNvSpPr>
          <p:nvPr userDrawn="1"/>
        </p:nvSpPr>
        <p:spPr>
          <a:xfrm>
            <a:off x="0" y="0"/>
            <a:ext cx="9144000" cy="528638"/>
          </a:xfrm>
          <a:prstGeom prst="rect">
            <a:avLst/>
          </a:prstGeom>
          <a:ln/>
        </p:spPr>
        <p:style>
          <a:lnRef idx="0">
            <a:schemeClr val="accent1"/>
          </a:lnRef>
          <a:fillRef idx="3">
            <a:schemeClr val="accent1"/>
          </a:fillRef>
          <a:effectRef idx="3">
            <a:schemeClr val="accent1"/>
          </a:effectRef>
          <a:fontRef idx="minor">
            <a:schemeClr val="lt1"/>
          </a:fontRef>
        </p:style>
        <p:txBody>
          <a:bodyPr>
            <a:normAutofit/>
          </a:bodyPr>
          <a:lstStyle/>
          <a:p>
            <a:pPr fontAlgn="auto">
              <a:spcBef>
                <a:spcPct val="20000"/>
              </a:spcBef>
              <a:spcAft>
                <a:spcPts val="0"/>
              </a:spcAft>
              <a:buFont typeface="Arial" pitchFamily="34" charset="0"/>
              <a:buNone/>
              <a:defRPr/>
            </a:pPr>
            <a:endParaRPr lang="en-US" dirty="0">
              <a:solidFill>
                <a:schemeClr val="bg1"/>
              </a:solidFill>
            </a:endParaRPr>
          </a:p>
        </p:txBody>
      </p:sp>
      <p:sp>
        <p:nvSpPr>
          <p:cNvPr id="5" name="Rectangle 4"/>
          <p:cNvSpPr txBox="1">
            <a:spLocks/>
          </p:cNvSpPr>
          <p:nvPr userDrawn="1"/>
        </p:nvSpPr>
        <p:spPr bwMode="auto">
          <a:xfrm>
            <a:off x="0" y="500042"/>
            <a:ext cx="9144000" cy="142876"/>
          </a:xfrm>
          <a:prstGeom prst="rect">
            <a:avLst/>
          </a:prstGeom>
          <a:solidFill>
            <a:srgbClr val="009900"/>
          </a:solidFill>
          <a:ln>
            <a:headEnd/>
            <a:tailEnd/>
          </a:ln>
        </p:spPr>
        <p:style>
          <a:lnRef idx="0">
            <a:schemeClr val="accent3"/>
          </a:lnRef>
          <a:fillRef idx="3">
            <a:schemeClr val="accent3"/>
          </a:fillRef>
          <a:effectRef idx="3">
            <a:schemeClr val="accent3"/>
          </a:effectRef>
          <a:fontRef idx="minor">
            <a:schemeClr val="lt1"/>
          </a:fontRef>
        </p:style>
        <p:txBody>
          <a:bodyPr anchor="ctr"/>
          <a:lstStyle/>
          <a:p>
            <a:pPr fontAlgn="auto">
              <a:spcBef>
                <a:spcPts val="700"/>
              </a:spcBef>
              <a:spcAft>
                <a:spcPts val="0"/>
              </a:spcAft>
              <a:buClr>
                <a:schemeClr val="accent2"/>
              </a:buClr>
              <a:buSzPct val="60000"/>
              <a:buFont typeface="Wingdings" pitchFamily="2" charset="2"/>
              <a:buNone/>
              <a:defRPr/>
            </a:pPr>
            <a:endParaRPr lang="en-US" sz="2400" dirty="0">
              <a:solidFill>
                <a:srgbClr val="FFFFFF"/>
              </a:solidFill>
            </a:endParaRPr>
          </a:p>
        </p:txBody>
      </p:sp>
      <p:sp>
        <p:nvSpPr>
          <p:cNvPr id="2" name="Title 1"/>
          <p:cNvSpPr>
            <a:spLocks noGrp="1"/>
          </p:cNvSpPr>
          <p:nvPr>
            <p:ph type="title"/>
          </p:nvPr>
        </p:nvSpPr>
        <p:spPr/>
        <p:txBody>
          <a:bodyPr/>
          <a:lstStyle/>
          <a:p>
            <a:r>
              <a:rPr lang="en-US" smtClean="0"/>
              <a:t>Click to edit Master title style</a:t>
            </a:r>
            <a:endParaRPr lang="fr-CH"/>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r-CH" dirty="0"/>
          </a:p>
        </p:txBody>
      </p:sp>
      <p:sp>
        <p:nvSpPr>
          <p:cNvPr id="6" name="Date Placeholder 3"/>
          <p:cNvSpPr>
            <a:spLocks noGrp="1"/>
          </p:cNvSpPr>
          <p:nvPr>
            <p:ph type="dt" sz="half" idx="10"/>
          </p:nvPr>
        </p:nvSpPr>
        <p:spPr/>
        <p:txBody>
          <a:bodyPr/>
          <a:lstStyle>
            <a:lvl1pPr>
              <a:defRPr/>
            </a:lvl1pPr>
          </a:lstStyle>
          <a:p>
            <a:pPr>
              <a:defRPr/>
            </a:pPr>
            <a:fld id="{0F27686A-4D50-4DF4-BA80-12B67A690EC4}" type="datetime1">
              <a:rPr lang="fr-FR"/>
              <a:pPr>
                <a:defRPr/>
              </a:pPr>
              <a:t>23/01/2017</a:t>
            </a:fld>
            <a:endParaRPr lang="fr-CH"/>
          </a:p>
        </p:txBody>
      </p:sp>
      <p:sp>
        <p:nvSpPr>
          <p:cNvPr id="7" name="Footer Placeholder 4"/>
          <p:cNvSpPr>
            <a:spLocks noGrp="1"/>
          </p:cNvSpPr>
          <p:nvPr>
            <p:ph type="ftr" sz="quarter" idx="11"/>
          </p:nvPr>
        </p:nvSpPr>
        <p:spPr/>
        <p:txBody>
          <a:bodyPr/>
          <a:lstStyle>
            <a:lvl1pPr>
              <a:defRPr/>
            </a:lvl1pPr>
          </a:lstStyle>
          <a:p>
            <a:pPr>
              <a:defRPr/>
            </a:pPr>
            <a:endParaRPr lang="fr-CH" dirty="0"/>
          </a:p>
        </p:txBody>
      </p:sp>
      <p:sp>
        <p:nvSpPr>
          <p:cNvPr id="10" name="Text Placeholder 9"/>
          <p:cNvSpPr>
            <a:spLocks noGrp="1"/>
          </p:cNvSpPr>
          <p:nvPr>
            <p:ph type="body" sz="quarter" idx="13"/>
          </p:nvPr>
        </p:nvSpPr>
        <p:spPr>
          <a:xfrm>
            <a:off x="827088" y="0"/>
            <a:ext cx="914400" cy="9144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0934" y="-93682"/>
            <a:ext cx="9302750" cy="665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639564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EA833ED-02A9-4F7E-BDCB-37DDA8B1527C}" type="datetimeFigureOut">
              <a:rPr lang="en-GB" smtClean="0"/>
              <a:t>23/01/2017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F27214-4DAF-4F59-B06E-656203BB1921}" type="slidenum">
              <a:rPr lang="en-GB" smtClean="0"/>
              <a:t>‹#›</a:t>
            </a:fld>
            <a:endParaRPr lang="en-GB"/>
          </a:p>
        </p:txBody>
      </p:sp>
    </p:spTree>
    <p:extLst>
      <p:ext uri="{BB962C8B-B14F-4D97-AF65-F5344CB8AC3E}">
        <p14:creationId xmlns:p14="http://schemas.microsoft.com/office/powerpoint/2010/main" val="2580898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EA833ED-02A9-4F7E-BDCB-37DDA8B1527C}" type="datetimeFigureOut">
              <a:rPr lang="en-GB" smtClean="0"/>
              <a:t>23/01/2017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F27214-4DAF-4F59-B06E-656203BB1921}" type="slidenum">
              <a:rPr lang="en-GB" smtClean="0"/>
              <a:t>‹#›</a:t>
            </a:fld>
            <a:endParaRPr lang="en-GB"/>
          </a:p>
        </p:txBody>
      </p:sp>
    </p:spTree>
    <p:extLst>
      <p:ext uri="{BB962C8B-B14F-4D97-AF65-F5344CB8AC3E}">
        <p14:creationId xmlns:p14="http://schemas.microsoft.com/office/powerpoint/2010/main" val="36619352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A833ED-02A9-4F7E-BDCB-37DDA8B1527C}" type="datetimeFigureOut">
              <a:rPr lang="en-GB" smtClean="0"/>
              <a:t>23/01/2017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F27214-4DAF-4F59-B06E-656203BB1921}" type="slidenum">
              <a:rPr lang="en-GB" smtClean="0"/>
              <a:t>‹#›</a:t>
            </a:fld>
            <a:endParaRPr lang="en-GB"/>
          </a:p>
        </p:txBody>
      </p:sp>
    </p:spTree>
    <p:extLst>
      <p:ext uri="{BB962C8B-B14F-4D97-AF65-F5344CB8AC3E}">
        <p14:creationId xmlns:p14="http://schemas.microsoft.com/office/powerpoint/2010/main" val="15972893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EA833ED-02A9-4F7E-BDCB-37DDA8B1527C}" type="datetimeFigureOut">
              <a:rPr lang="en-GB" smtClean="0"/>
              <a:t>23/01/2017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EF27214-4DAF-4F59-B06E-656203BB1921}" type="slidenum">
              <a:rPr lang="en-GB" smtClean="0"/>
              <a:t>‹#›</a:t>
            </a:fld>
            <a:endParaRPr lang="en-GB"/>
          </a:p>
        </p:txBody>
      </p:sp>
    </p:spTree>
    <p:extLst>
      <p:ext uri="{BB962C8B-B14F-4D97-AF65-F5344CB8AC3E}">
        <p14:creationId xmlns:p14="http://schemas.microsoft.com/office/powerpoint/2010/main" val="34168353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EA833ED-02A9-4F7E-BDCB-37DDA8B1527C}" type="datetimeFigureOut">
              <a:rPr lang="en-GB" smtClean="0"/>
              <a:t>23/01/2017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EF27214-4DAF-4F59-B06E-656203BB1921}" type="slidenum">
              <a:rPr lang="en-GB" smtClean="0"/>
              <a:t>‹#›</a:t>
            </a:fld>
            <a:endParaRPr lang="en-GB"/>
          </a:p>
        </p:txBody>
      </p:sp>
    </p:spTree>
    <p:extLst>
      <p:ext uri="{BB962C8B-B14F-4D97-AF65-F5344CB8AC3E}">
        <p14:creationId xmlns:p14="http://schemas.microsoft.com/office/powerpoint/2010/main" val="30738211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EA833ED-02A9-4F7E-BDCB-37DDA8B1527C}" type="datetimeFigureOut">
              <a:rPr lang="en-GB" smtClean="0"/>
              <a:t>23/01/2017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EF27214-4DAF-4F59-B06E-656203BB1921}" type="slidenum">
              <a:rPr lang="en-GB" smtClean="0"/>
              <a:t>‹#›</a:t>
            </a:fld>
            <a:endParaRPr lang="en-GB"/>
          </a:p>
        </p:txBody>
      </p:sp>
    </p:spTree>
    <p:extLst>
      <p:ext uri="{BB962C8B-B14F-4D97-AF65-F5344CB8AC3E}">
        <p14:creationId xmlns:p14="http://schemas.microsoft.com/office/powerpoint/2010/main" val="40961502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A833ED-02A9-4F7E-BDCB-37DDA8B1527C}" type="datetimeFigureOut">
              <a:rPr lang="en-GB" smtClean="0"/>
              <a:t>23/01/2017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EF27214-4DAF-4F59-B06E-656203BB1921}" type="slidenum">
              <a:rPr lang="en-GB" smtClean="0"/>
              <a:t>‹#›</a:t>
            </a:fld>
            <a:endParaRPr lang="en-GB"/>
          </a:p>
        </p:txBody>
      </p:sp>
    </p:spTree>
    <p:extLst>
      <p:ext uri="{BB962C8B-B14F-4D97-AF65-F5344CB8AC3E}">
        <p14:creationId xmlns:p14="http://schemas.microsoft.com/office/powerpoint/2010/main" val="10445027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A833ED-02A9-4F7E-BDCB-37DDA8B1527C}" type="datetimeFigureOut">
              <a:rPr lang="en-GB" smtClean="0"/>
              <a:t>23/01/2017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EF27214-4DAF-4F59-B06E-656203BB1921}" type="slidenum">
              <a:rPr lang="en-GB" smtClean="0"/>
              <a:t>‹#›</a:t>
            </a:fld>
            <a:endParaRPr lang="en-GB"/>
          </a:p>
        </p:txBody>
      </p:sp>
    </p:spTree>
    <p:extLst>
      <p:ext uri="{BB962C8B-B14F-4D97-AF65-F5344CB8AC3E}">
        <p14:creationId xmlns:p14="http://schemas.microsoft.com/office/powerpoint/2010/main" val="13993834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A833ED-02A9-4F7E-BDCB-37DDA8B1527C}" type="datetimeFigureOut">
              <a:rPr lang="en-GB" smtClean="0"/>
              <a:t>23/01/2017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EF27214-4DAF-4F59-B06E-656203BB1921}" type="slidenum">
              <a:rPr lang="en-GB" smtClean="0"/>
              <a:t>‹#›</a:t>
            </a:fld>
            <a:endParaRPr lang="en-GB"/>
          </a:p>
        </p:txBody>
      </p:sp>
    </p:spTree>
    <p:extLst>
      <p:ext uri="{BB962C8B-B14F-4D97-AF65-F5344CB8AC3E}">
        <p14:creationId xmlns:p14="http://schemas.microsoft.com/office/powerpoint/2010/main" val="9645849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EA833ED-02A9-4F7E-BDCB-37DDA8B1527C}" type="datetimeFigureOut">
              <a:rPr lang="en-GB" smtClean="0"/>
              <a:t>23/01/2017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F27214-4DAF-4F59-B06E-656203BB1921}" type="slidenum">
              <a:rPr lang="en-GB" smtClean="0"/>
              <a:t>‹#›</a:t>
            </a:fld>
            <a:endParaRPr lang="en-GB"/>
          </a:p>
        </p:txBody>
      </p:sp>
    </p:spTree>
    <p:extLst>
      <p:ext uri="{BB962C8B-B14F-4D97-AF65-F5344CB8AC3E}">
        <p14:creationId xmlns:p14="http://schemas.microsoft.com/office/powerpoint/2010/main" val="7110815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EA833ED-02A9-4F7E-BDCB-37DDA8B1527C}" type="datetimeFigureOut">
              <a:rPr lang="en-GB" smtClean="0"/>
              <a:t>23/01/2017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F27214-4DAF-4F59-B06E-656203BB1921}" type="slidenum">
              <a:rPr lang="en-GB" smtClean="0"/>
              <a:t>‹#›</a:t>
            </a:fld>
            <a:endParaRPr lang="en-GB"/>
          </a:p>
        </p:txBody>
      </p:sp>
    </p:spTree>
    <p:extLst>
      <p:ext uri="{BB962C8B-B14F-4D97-AF65-F5344CB8AC3E}">
        <p14:creationId xmlns:p14="http://schemas.microsoft.com/office/powerpoint/2010/main" val="26722840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76F22D77-1A16-41B8-AA8C-FAFBD89F5056}" type="datetimeFigureOut">
              <a:rPr lang="en-GB" smtClean="0"/>
              <a:t>23/01/2017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181116-12B0-455A-9EE9-E8AF8636E234}" type="slidenum">
              <a:rPr lang="en-GB" smtClean="0"/>
              <a:t>‹#›</a:t>
            </a:fld>
            <a:endParaRPr lang="en-GB"/>
          </a:p>
        </p:txBody>
      </p:sp>
    </p:spTree>
    <p:extLst>
      <p:ext uri="{BB962C8B-B14F-4D97-AF65-F5344CB8AC3E}">
        <p14:creationId xmlns:p14="http://schemas.microsoft.com/office/powerpoint/2010/main" val="40867485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6F22D77-1A16-41B8-AA8C-FAFBD89F5056}" type="datetimeFigureOut">
              <a:rPr lang="en-GB" smtClean="0"/>
              <a:t>23/01/2017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181116-12B0-455A-9EE9-E8AF8636E234}" type="slidenum">
              <a:rPr lang="en-GB" smtClean="0"/>
              <a:t>‹#›</a:t>
            </a:fld>
            <a:endParaRPr lang="en-GB"/>
          </a:p>
        </p:txBody>
      </p:sp>
    </p:spTree>
    <p:extLst>
      <p:ext uri="{BB962C8B-B14F-4D97-AF65-F5344CB8AC3E}">
        <p14:creationId xmlns:p14="http://schemas.microsoft.com/office/powerpoint/2010/main" val="37183385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F22D77-1A16-41B8-AA8C-FAFBD89F5056}" type="datetimeFigureOut">
              <a:rPr lang="en-GB" smtClean="0"/>
              <a:t>23/01/2017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181116-12B0-455A-9EE9-E8AF8636E234}" type="slidenum">
              <a:rPr lang="en-GB" smtClean="0"/>
              <a:t>‹#›</a:t>
            </a:fld>
            <a:endParaRPr lang="en-GB"/>
          </a:p>
        </p:txBody>
      </p:sp>
    </p:spTree>
    <p:extLst>
      <p:ext uri="{BB962C8B-B14F-4D97-AF65-F5344CB8AC3E}">
        <p14:creationId xmlns:p14="http://schemas.microsoft.com/office/powerpoint/2010/main" val="23299881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76F22D77-1A16-41B8-AA8C-FAFBD89F5056}" type="datetimeFigureOut">
              <a:rPr lang="en-GB" smtClean="0"/>
              <a:t>23/01/2017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181116-12B0-455A-9EE9-E8AF8636E234}" type="slidenum">
              <a:rPr lang="en-GB" smtClean="0"/>
              <a:t>‹#›</a:t>
            </a:fld>
            <a:endParaRPr lang="en-GB"/>
          </a:p>
        </p:txBody>
      </p:sp>
    </p:spTree>
    <p:extLst>
      <p:ext uri="{BB962C8B-B14F-4D97-AF65-F5344CB8AC3E}">
        <p14:creationId xmlns:p14="http://schemas.microsoft.com/office/powerpoint/2010/main" val="37730134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6F22D77-1A16-41B8-AA8C-FAFBD89F5056}" type="datetimeFigureOut">
              <a:rPr lang="en-GB" smtClean="0"/>
              <a:t>23/01/2017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6181116-12B0-455A-9EE9-E8AF8636E234}" type="slidenum">
              <a:rPr lang="en-GB" smtClean="0"/>
              <a:t>‹#›</a:t>
            </a:fld>
            <a:endParaRPr lang="en-GB"/>
          </a:p>
        </p:txBody>
      </p:sp>
    </p:spTree>
    <p:extLst>
      <p:ext uri="{BB962C8B-B14F-4D97-AF65-F5344CB8AC3E}">
        <p14:creationId xmlns:p14="http://schemas.microsoft.com/office/powerpoint/2010/main" val="34074289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6F22D77-1A16-41B8-AA8C-FAFBD89F5056}" type="datetimeFigureOut">
              <a:rPr lang="en-GB" smtClean="0"/>
              <a:t>23/01/2017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6181116-12B0-455A-9EE9-E8AF8636E234}" type="slidenum">
              <a:rPr lang="en-GB" smtClean="0"/>
              <a:t>‹#›</a:t>
            </a:fld>
            <a:endParaRPr lang="en-GB"/>
          </a:p>
        </p:txBody>
      </p:sp>
    </p:spTree>
    <p:extLst>
      <p:ext uri="{BB962C8B-B14F-4D97-AF65-F5344CB8AC3E}">
        <p14:creationId xmlns:p14="http://schemas.microsoft.com/office/powerpoint/2010/main" val="4287115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F22D77-1A16-41B8-AA8C-FAFBD89F5056}" type="datetimeFigureOut">
              <a:rPr lang="en-GB" smtClean="0"/>
              <a:t>23/01/2017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6181116-12B0-455A-9EE9-E8AF8636E234}" type="slidenum">
              <a:rPr lang="en-GB" smtClean="0"/>
              <a:t>‹#›</a:t>
            </a:fld>
            <a:endParaRPr lang="en-GB"/>
          </a:p>
        </p:txBody>
      </p:sp>
    </p:spTree>
    <p:extLst>
      <p:ext uri="{BB962C8B-B14F-4D97-AF65-F5344CB8AC3E}">
        <p14:creationId xmlns:p14="http://schemas.microsoft.com/office/powerpoint/2010/main" val="16303479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F22D77-1A16-41B8-AA8C-FAFBD89F5056}" type="datetimeFigureOut">
              <a:rPr lang="en-GB" smtClean="0"/>
              <a:t>23/01/2017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181116-12B0-455A-9EE9-E8AF8636E234}" type="slidenum">
              <a:rPr lang="en-GB" smtClean="0"/>
              <a:t>‹#›</a:t>
            </a:fld>
            <a:endParaRPr lang="en-GB"/>
          </a:p>
        </p:txBody>
      </p:sp>
    </p:spTree>
    <p:extLst>
      <p:ext uri="{BB962C8B-B14F-4D97-AF65-F5344CB8AC3E}">
        <p14:creationId xmlns:p14="http://schemas.microsoft.com/office/powerpoint/2010/main" val="8169465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F22D77-1A16-41B8-AA8C-FAFBD89F5056}" type="datetimeFigureOut">
              <a:rPr lang="en-GB" smtClean="0"/>
              <a:t>23/01/2017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6181116-12B0-455A-9EE9-E8AF8636E234}" type="slidenum">
              <a:rPr lang="en-GB" smtClean="0"/>
              <a:t>‹#›</a:t>
            </a:fld>
            <a:endParaRPr lang="en-GB"/>
          </a:p>
        </p:txBody>
      </p:sp>
    </p:spTree>
    <p:extLst>
      <p:ext uri="{BB962C8B-B14F-4D97-AF65-F5344CB8AC3E}">
        <p14:creationId xmlns:p14="http://schemas.microsoft.com/office/powerpoint/2010/main" val="5597154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6F22D77-1A16-41B8-AA8C-FAFBD89F5056}" type="datetimeFigureOut">
              <a:rPr lang="en-GB" smtClean="0"/>
              <a:t>23/01/2017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181116-12B0-455A-9EE9-E8AF8636E234}" type="slidenum">
              <a:rPr lang="en-GB" smtClean="0"/>
              <a:t>‹#›</a:t>
            </a:fld>
            <a:endParaRPr lang="en-GB"/>
          </a:p>
        </p:txBody>
      </p:sp>
    </p:spTree>
    <p:extLst>
      <p:ext uri="{BB962C8B-B14F-4D97-AF65-F5344CB8AC3E}">
        <p14:creationId xmlns:p14="http://schemas.microsoft.com/office/powerpoint/2010/main" val="23804939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6F22D77-1A16-41B8-AA8C-FAFBD89F5056}" type="datetimeFigureOut">
              <a:rPr lang="en-GB" smtClean="0"/>
              <a:t>23/01/2017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6181116-12B0-455A-9EE9-E8AF8636E234}" type="slidenum">
              <a:rPr lang="en-GB" smtClean="0"/>
              <a:t>‹#›</a:t>
            </a:fld>
            <a:endParaRPr lang="en-GB"/>
          </a:p>
        </p:txBody>
      </p:sp>
    </p:spTree>
    <p:extLst>
      <p:ext uri="{BB962C8B-B14F-4D97-AF65-F5344CB8AC3E}">
        <p14:creationId xmlns:p14="http://schemas.microsoft.com/office/powerpoint/2010/main" val="31805535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6F22D77-1A16-41B8-AA8C-FAFBD89F5056}" type="datetimeFigureOut">
              <a:rPr lang="en-GB" smtClean="0"/>
              <a:t>23/01/2017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6181116-12B0-455A-9EE9-E8AF8636E234}" type="slidenum">
              <a:rPr lang="en-GB" smtClean="0"/>
              <a:t>‹#›</a:t>
            </a:fld>
            <a:endParaRPr lang="en-GB"/>
          </a:p>
        </p:txBody>
      </p:sp>
    </p:spTree>
    <p:extLst>
      <p:ext uri="{BB962C8B-B14F-4D97-AF65-F5344CB8AC3E}">
        <p14:creationId xmlns:p14="http://schemas.microsoft.com/office/powerpoint/2010/main" val="22955239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4168B4B-5560-4663-8E09-A8871376106F}" type="datetimeFigureOut">
              <a:rPr lang="en-US" smtClean="0"/>
              <a:pPr/>
              <a:t>1/23/2017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895B3D2-6653-4C57-A085-4D882A1A1B65}" type="slidenum">
              <a:rPr lang="en-GB" smtClean="0"/>
              <a:pPr/>
              <a:t>‹#›</a:t>
            </a:fld>
            <a:endParaRPr lang="en-GB"/>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4168B4B-5560-4663-8E09-A8871376106F}" type="datetimeFigureOut">
              <a:rPr lang="en-US" smtClean="0"/>
              <a:pPr/>
              <a:t>1/23/2017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895B3D2-6653-4C57-A085-4D882A1A1B65}" type="slidenum">
              <a:rPr lang="en-GB" smtClean="0"/>
              <a:pPr/>
              <a:t>‹#›</a:t>
            </a:fld>
            <a:endParaRPr lang="en-GB"/>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4168B4B-5560-4663-8E09-A8871376106F}" type="datetimeFigureOut">
              <a:rPr lang="en-US" smtClean="0"/>
              <a:pPr/>
              <a:t>1/23/2017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895B3D2-6653-4C57-A085-4D882A1A1B65}" type="slidenum">
              <a:rPr lang="en-GB" smtClean="0"/>
              <a:pPr/>
              <a:t>‹#›</a:t>
            </a:fld>
            <a:endParaRPr lang="en-GB"/>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4168B4B-5560-4663-8E09-A8871376106F}" type="datetimeFigureOut">
              <a:rPr lang="en-US" smtClean="0"/>
              <a:pPr/>
              <a:t>1/23/2017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895B3D2-6653-4C57-A085-4D882A1A1B65}" type="slidenum">
              <a:rPr lang="en-GB" smtClean="0"/>
              <a:pPr/>
              <a:t>‹#›</a:t>
            </a:fld>
            <a:endParaRPr lang="en-GB"/>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4168B4B-5560-4663-8E09-A8871376106F}" type="datetimeFigureOut">
              <a:rPr lang="en-US" smtClean="0"/>
              <a:pPr/>
              <a:t>1/23/2017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895B3D2-6653-4C57-A085-4D882A1A1B65}" type="slidenum">
              <a:rPr lang="en-GB" smtClean="0"/>
              <a:pPr/>
              <a:t>‹#›</a:t>
            </a:fld>
            <a:endParaRPr lang="en-GB"/>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4168B4B-5560-4663-8E09-A8871376106F}" type="datetimeFigureOut">
              <a:rPr lang="en-US" smtClean="0"/>
              <a:pPr/>
              <a:t>1/23/2017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895B3D2-6653-4C57-A085-4D882A1A1B65}" type="slidenum">
              <a:rPr lang="en-GB" smtClean="0"/>
              <a:pPr/>
              <a:t>‹#›</a:t>
            </a:fld>
            <a:endParaRPr lang="en-GB"/>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168B4B-5560-4663-8E09-A8871376106F}" type="datetimeFigureOut">
              <a:rPr lang="en-US" smtClean="0"/>
              <a:pPr/>
              <a:t>1/23/2017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895B3D2-6653-4C57-A085-4D882A1A1B65}" type="slidenum">
              <a:rPr lang="en-GB" smtClean="0"/>
              <a:pPr/>
              <a:t>‹#›</a:t>
            </a:fld>
            <a:endParaRPr lang="en-GB"/>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168B4B-5560-4663-8E09-A8871376106F}" type="datetimeFigureOut">
              <a:rPr lang="en-US" smtClean="0"/>
              <a:pPr/>
              <a:t>1/23/2017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895B3D2-6653-4C57-A085-4D882A1A1B65}" type="slidenum">
              <a:rPr lang="en-GB" smtClean="0"/>
              <a:pPr/>
              <a:t>‹#›</a:t>
            </a:fld>
            <a:endParaRPr lang="en-GB"/>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168B4B-5560-4663-8E09-A8871376106F}" type="datetimeFigureOut">
              <a:rPr lang="en-US" smtClean="0"/>
              <a:pPr/>
              <a:t>1/23/2017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895B3D2-6653-4C57-A085-4D882A1A1B65}" type="slidenum">
              <a:rPr lang="en-GB" smtClean="0"/>
              <a:pPr/>
              <a:t>‹#›</a:t>
            </a:fld>
            <a:endParaRPr lang="en-GB"/>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4168B4B-5560-4663-8E09-A8871376106F}" type="datetimeFigureOut">
              <a:rPr lang="en-US" smtClean="0"/>
              <a:pPr/>
              <a:t>1/23/2017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895B3D2-6653-4C57-A085-4D882A1A1B65}" type="slidenum">
              <a:rPr lang="en-GB" smtClean="0"/>
              <a:pPr/>
              <a:t>‹#›</a:t>
            </a:fld>
            <a:endParaRPr lang="en-GB"/>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4168B4B-5560-4663-8E09-A8871376106F}" type="datetimeFigureOut">
              <a:rPr lang="en-US" smtClean="0"/>
              <a:pPr/>
              <a:t>1/23/2017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895B3D2-6653-4C57-A085-4D882A1A1B65}" type="slidenum">
              <a:rPr lang="en-GB" smtClean="0"/>
              <a:pPr/>
              <a:t>‹#›</a:t>
            </a:fld>
            <a:endParaRPr lang="en-GB"/>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31DB36FD-7131-4899-8B16-3DC8ECE6A5BD}" type="datetimeFigureOut">
              <a:rPr lang="en-US"/>
              <a:pPr>
                <a:defRPr/>
              </a:pPr>
              <a:t>1/23/2017</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A7B0EF2E-8CCD-4E11-8450-ED595C0AD96B}" type="slidenum">
              <a:rPr lang="en-GB"/>
              <a:pPr>
                <a:defRPr/>
              </a:pPr>
              <a:t>‹#›</a:t>
            </a:fld>
            <a:endParaRPr lang="en-GB"/>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31DB36FD-7131-4899-8B16-3DC8ECE6A5BD}" type="datetimeFigureOut">
              <a:rPr lang="en-US"/>
              <a:pPr>
                <a:defRPr/>
              </a:pPr>
              <a:t>1/23/2017</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BBEA8054-C7C5-4458-9BF6-76D9BAE80FF6}" type="slidenum">
              <a:rPr lang="en-GB"/>
              <a:pPr>
                <a:defRPr/>
              </a:pPr>
              <a:t>‹#›</a:t>
            </a:fld>
            <a:endParaRPr lang="en-GB"/>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1DB36FD-7131-4899-8B16-3DC8ECE6A5BD}" type="datetimeFigureOut">
              <a:rPr lang="en-US"/>
              <a:pPr>
                <a:defRPr/>
              </a:pPr>
              <a:t>1/23/2017</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31BA974D-1527-4D70-A418-6587DF936FD7}" type="slidenum">
              <a:rPr lang="en-GB"/>
              <a:pPr>
                <a:defRPr/>
              </a:pPr>
              <a:t>‹#›</a:t>
            </a:fld>
            <a:endParaRPr lang="en-GB"/>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31DB36FD-7131-4899-8B16-3DC8ECE6A5BD}" type="datetimeFigureOut">
              <a:rPr lang="en-US"/>
              <a:pPr>
                <a:defRPr/>
              </a:pPr>
              <a:t>1/23/2017</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9D597326-A76D-4182-BE2C-2B5955E47589}" type="slidenum">
              <a:rPr lang="en-GB"/>
              <a:pPr>
                <a:defRPr/>
              </a:pPr>
              <a:t>‹#›</a:t>
            </a:fld>
            <a:endParaRPr lang="en-GB"/>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31DB36FD-7131-4899-8B16-3DC8ECE6A5BD}" type="datetimeFigureOut">
              <a:rPr lang="en-US"/>
              <a:pPr>
                <a:defRPr/>
              </a:pPr>
              <a:t>1/23/2017</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905E9777-1FA4-4132-9DDD-CB8FFF57630F}" type="slidenum">
              <a:rPr lang="en-GB"/>
              <a:pPr>
                <a:defRPr/>
              </a:pPr>
              <a:t>‹#›</a:t>
            </a:fld>
            <a:endParaRPr lang="en-GB"/>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31DB36FD-7131-4899-8B16-3DC8ECE6A5BD}" type="datetimeFigureOut">
              <a:rPr lang="en-US"/>
              <a:pPr>
                <a:defRPr/>
              </a:pPr>
              <a:t>1/23/2017</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3502B062-BCF4-4E0F-9FA3-90FF9F1533FB}" type="slidenum">
              <a:rPr lang="en-GB"/>
              <a:pPr>
                <a:defRPr/>
              </a:pPr>
              <a:t>‹#›</a:t>
            </a:fld>
            <a:endParaRPr lang="en-GB"/>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1DB36FD-7131-4899-8B16-3DC8ECE6A5BD}" type="datetimeFigureOut">
              <a:rPr lang="en-US"/>
              <a:pPr>
                <a:defRPr/>
              </a:pPr>
              <a:t>1/23/2017</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578F63DE-F713-4352-A892-CAF6094EBEFA}" type="slidenum">
              <a:rPr lang="en-GB"/>
              <a:pPr>
                <a:defRPr/>
              </a:pPr>
              <a:t>‹#›</a:t>
            </a:fld>
            <a:endParaRPr lang="en-GB"/>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1DB36FD-7131-4899-8B16-3DC8ECE6A5BD}" type="datetimeFigureOut">
              <a:rPr lang="en-US"/>
              <a:pPr>
                <a:defRPr/>
              </a:pPr>
              <a:t>1/23/2017</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09549D75-EC8A-477D-B9AB-DD7CC3AD573A}" type="slidenum">
              <a:rPr lang="en-GB"/>
              <a:pPr>
                <a:defRPr/>
              </a:pPr>
              <a:t>‹#›</a:t>
            </a:fld>
            <a:endParaRPr lang="en-GB"/>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1DB36FD-7131-4899-8B16-3DC8ECE6A5BD}" type="datetimeFigureOut">
              <a:rPr lang="en-US"/>
              <a:pPr>
                <a:defRPr/>
              </a:pPr>
              <a:t>1/23/2017</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2A998368-603F-4FC3-83FE-D8DE9B29B351}" type="slidenum">
              <a:rPr lang="en-GB"/>
              <a:pPr>
                <a:defRPr/>
              </a:pPr>
              <a:t>‹#›</a:t>
            </a:fld>
            <a:endParaRPr lang="en-GB"/>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31DB36FD-7131-4899-8B16-3DC8ECE6A5BD}" type="datetimeFigureOut">
              <a:rPr lang="en-US"/>
              <a:pPr>
                <a:defRPr/>
              </a:pPr>
              <a:t>1/23/2017</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17E7BF81-076F-4678-9179-02B099618522}" type="slidenum">
              <a:rPr lang="en-GB"/>
              <a:pPr>
                <a:defRPr/>
              </a:pPr>
              <a:t>‹#›</a:t>
            </a:fld>
            <a:endParaRPr lang="en-GB"/>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31DB36FD-7131-4899-8B16-3DC8ECE6A5BD}" type="datetimeFigureOut">
              <a:rPr lang="en-US"/>
              <a:pPr>
                <a:defRPr/>
              </a:pPr>
              <a:t>1/23/2017</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1D66817C-F5AC-4F69-8964-5B8FA62A3EDD}" type="slidenum">
              <a:rPr lang="en-GB"/>
              <a:pPr>
                <a:defRPr/>
              </a:pPr>
              <a:t>‹#›</a:t>
            </a:fld>
            <a:endParaRPr lang="en-GB"/>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1F92F964-EEDC-4432-A603-7431D262B591}" type="datetimeFigureOut">
              <a:rPr lang="en-US"/>
              <a:pPr>
                <a:defRPr/>
              </a:pPr>
              <a:t>1/23/2017</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465F5D4D-E981-4809-9BBF-F5C69090A3A3}" type="slidenum">
              <a:rPr lang="en-GB"/>
              <a:pPr>
                <a:defRPr/>
              </a:pPr>
              <a:t>‹#›</a:t>
            </a:fld>
            <a:endParaRPr lang="en-GB"/>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1F92F964-EEDC-4432-A603-7431D262B591}" type="datetimeFigureOut">
              <a:rPr lang="en-US"/>
              <a:pPr>
                <a:defRPr/>
              </a:pPr>
              <a:t>1/23/2017</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06E5D9F3-AB43-41C9-8B98-04406B636105}" type="slidenum">
              <a:rPr lang="en-GB"/>
              <a:pPr>
                <a:defRPr/>
              </a:pPr>
              <a:t>‹#›</a:t>
            </a:fld>
            <a:endParaRPr lang="en-GB"/>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F92F964-EEDC-4432-A603-7431D262B591}" type="datetimeFigureOut">
              <a:rPr lang="en-US"/>
              <a:pPr>
                <a:defRPr/>
              </a:pPr>
              <a:t>1/23/2017</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E0D0C7F4-15E8-461C-900F-5D9660601705}" type="slidenum">
              <a:rPr lang="en-GB"/>
              <a:pPr>
                <a:defRPr/>
              </a:pPr>
              <a:t>‹#›</a:t>
            </a:fld>
            <a:endParaRPr lang="en-GB"/>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1F92F964-EEDC-4432-A603-7431D262B591}" type="datetimeFigureOut">
              <a:rPr lang="en-US"/>
              <a:pPr>
                <a:defRPr/>
              </a:pPr>
              <a:t>1/23/2017</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BB63F272-4EB0-4A1F-9E71-A3E08C213C0A}" type="slidenum">
              <a:rPr lang="en-GB"/>
              <a:pPr>
                <a:defRPr/>
              </a:pPr>
              <a:t>‹#›</a:t>
            </a:fld>
            <a:endParaRPr lang="en-GB"/>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1F92F964-EEDC-4432-A603-7431D262B591}" type="datetimeFigureOut">
              <a:rPr lang="en-US"/>
              <a:pPr>
                <a:defRPr/>
              </a:pPr>
              <a:t>1/23/2017</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F55E7C33-BAAF-4CED-AEB3-B068F1CBAC4E}" type="slidenum">
              <a:rPr lang="en-GB"/>
              <a:pPr>
                <a:defRPr/>
              </a:pPr>
              <a:t>‹#›</a:t>
            </a:fld>
            <a:endParaRPr lang="en-GB"/>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1F92F964-EEDC-4432-A603-7431D262B591}" type="datetimeFigureOut">
              <a:rPr lang="en-US"/>
              <a:pPr>
                <a:defRPr/>
              </a:pPr>
              <a:t>1/23/2017</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B432F9F4-85EE-44E7-9B48-DA60367F8441}" type="slidenum">
              <a:rPr lang="en-GB"/>
              <a:pPr>
                <a:defRPr/>
              </a:pPr>
              <a:t>‹#›</a:t>
            </a:fld>
            <a:endParaRPr lang="en-GB"/>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F92F964-EEDC-4432-A603-7431D262B591}" type="datetimeFigureOut">
              <a:rPr lang="en-US"/>
              <a:pPr>
                <a:defRPr/>
              </a:pPr>
              <a:t>1/23/2017</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42F91F6C-7CAE-402C-B923-0FB8660D397E}" type="slidenum">
              <a:rPr lang="en-GB"/>
              <a:pPr>
                <a:defRPr/>
              </a:pPr>
              <a:t>‹#›</a:t>
            </a:fld>
            <a:endParaRPr lang="en-GB"/>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F92F964-EEDC-4432-A603-7431D262B591}" type="datetimeFigureOut">
              <a:rPr lang="en-US"/>
              <a:pPr>
                <a:defRPr/>
              </a:pPr>
              <a:t>1/23/2017</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E092215D-B319-4FBA-8A36-8130DD18B53B}" type="slidenum">
              <a:rPr lang="en-GB"/>
              <a:pPr>
                <a:defRPr/>
              </a:pPr>
              <a:t>‹#›</a:t>
            </a:fld>
            <a:endParaRPr lang="en-GB"/>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F92F964-EEDC-4432-A603-7431D262B591}" type="datetimeFigureOut">
              <a:rPr lang="en-US"/>
              <a:pPr>
                <a:defRPr/>
              </a:pPr>
              <a:t>1/23/2017</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18868710-6B1D-497D-92B0-E8E9A96FB5EE}" type="slidenum">
              <a:rPr lang="en-GB"/>
              <a:pPr>
                <a:defRPr/>
              </a:pPr>
              <a:t>‹#›</a:t>
            </a:fld>
            <a:endParaRPr lang="en-GB"/>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1F92F964-EEDC-4432-A603-7431D262B591}" type="datetimeFigureOut">
              <a:rPr lang="en-US"/>
              <a:pPr>
                <a:defRPr/>
              </a:pPr>
              <a:t>1/23/2017</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E13BD567-3E23-42CC-8533-7DFC64F83E8A}" type="slidenum">
              <a:rPr lang="en-GB"/>
              <a:pPr>
                <a:defRPr/>
              </a:pPr>
              <a:t>‹#›</a:t>
            </a:fld>
            <a:endParaRPr lang="en-GB"/>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1F92F964-EEDC-4432-A603-7431D262B591}" type="datetimeFigureOut">
              <a:rPr lang="en-US"/>
              <a:pPr>
                <a:defRPr/>
              </a:pPr>
              <a:t>1/23/2017</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8BA712AE-EC78-4800-B2CB-9C6CC47C4DB4}"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style</a:t>
            </a:r>
            <a:endParaRPr lang="fr-CH" dirty="0"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CH"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29EE42A-370F-4B23-8521-D952E55CD993}" type="datetime1">
              <a:rPr lang="fr-FR"/>
              <a:pPr>
                <a:defRPr/>
              </a:pPr>
              <a:t>23/01/2017</a:t>
            </a:fld>
            <a:endParaRPr lang="fr-CH"/>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fr-CH"/>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681" r:id="rId3"/>
    <p:sldLayoutId id="2147483682" r:id="rId4"/>
    <p:sldLayoutId id="2147483683" r:id="rId5"/>
    <p:sldLayoutId id="2147483684" r:id="rId6"/>
    <p:sldLayoutId id="2147483685" r:id="rId7"/>
    <p:sldLayoutId id="2147483686" r:id="rId8"/>
    <p:sldLayoutId id="2147483687" r:id="rId9"/>
    <p:sldLayoutId id="2147483726" r:id="rId10"/>
    <p:sldLayoutId id="2147483758" r:id="rId11"/>
  </p:sldLayoutIdLst>
  <p:timing>
    <p:tnLst>
      <p:par>
        <p:cTn id="1" dur="indefinite" restart="never" nodeType="tmRoot"/>
      </p:par>
    </p:tnLst>
  </p:timing>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A833ED-02A9-4F7E-BDCB-37DDA8B1527C}" type="datetimeFigureOut">
              <a:rPr lang="en-GB" smtClean="0"/>
              <a:t>23/01/2017</a:t>
            </a:fld>
            <a:endParaRPr lang="en-GB"/>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F27214-4DAF-4F59-B06E-656203BB1921}" type="slidenum">
              <a:rPr lang="en-GB" smtClean="0"/>
              <a:t>‹#›</a:t>
            </a:fld>
            <a:endParaRPr lang="en-GB"/>
          </a:p>
        </p:txBody>
      </p:sp>
    </p:spTree>
    <p:extLst>
      <p:ext uri="{BB962C8B-B14F-4D97-AF65-F5344CB8AC3E}">
        <p14:creationId xmlns:p14="http://schemas.microsoft.com/office/powerpoint/2010/main" val="2245421438"/>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F22D77-1A16-41B8-AA8C-FAFBD89F5056}" type="datetimeFigureOut">
              <a:rPr lang="en-GB" smtClean="0"/>
              <a:t>23/01/2017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181116-12B0-455A-9EE9-E8AF8636E234}" type="slidenum">
              <a:rPr lang="en-GB" smtClean="0"/>
              <a:t>‹#›</a:t>
            </a:fld>
            <a:endParaRPr lang="en-GB"/>
          </a:p>
        </p:txBody>
      </p:sp>
    </p:spTree>
    <p:extLst>
      <p:ext uri="{BB962C8B-B14F-4D97-AF65-F5344CB8AC3E}">
        <p14:creationId xmlns:p14="http://schemas.microsoft.com/office/powerpoint/2010/main" val="822832763"/>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168B4B-5560-4663-8E09-A8871376106F}" type="datetimeFigureOut">
              <a:rPr lang="en-US" smtClean="0"/>
              <a:pPr/>
              <a:t>1/23/2017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95B3D2-6653-4C57-A085-4D882A1A1B65}"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31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1331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1DB36FD-7131-4899-8B16-3DC8ECE6A5BD}" type="datetimeFigureOut">
              <a:rPr lang="en-US"/>
              <a:pPr>
                <a:defRPr/>
              </a:pPr>
              <a:t>1/23/2017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D4879209-06E7-4379-9289-C77A0C68DFC4}"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5602"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25603"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1F92F964-EEDC-4432-A603-7431D262B591}" type="datetimeFigureOut">
              <a:rPr lang="en-US"/>
              <a:pPr>
                <a:defRPr/>
              </a:pPr>
              <a:t>1/23/2017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7596A64F-126B-44B2-B665-B610AAC2CC21}"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http://www.ilo.org/skills/projects/WCMS_140837/lang--en/index.ht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www.ilo.org/skills/pubs/WCMS_162799/lang--en/index.htm" TargetMode="Externa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epa.gov/sites/production/files/2016-05/global_emissions_sector_2015.png"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hyperlink" Target="http://www.istockphoto.com/stock-illustration-16282671-question-mark-magnified.php?st=e665ced"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25.xml.rels><?xml version="1.0" encoding="UTF-8" standalone="yes"?>
<Relationships xmlns="http://schemas.openxmlformats.org/package/2006/relationships"><Relationship Id="rId3" Type="http://schemas.openxmlformats.org/officeDocument/2006/relationships/hyperlink" Target="http://www.youtube.com/watch?v=r_e0DgJD7N0"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28.xml.rels><?xml version="1.0" encoding="UTF-8" standalone="yes"?>
<Relationships xmlns="http://schemas.openxmlformats.org/package/2006/relationships"><Relationship Id="rId3" Type="http://schemas.openxmlformats.org/officeDocument/2006/relationships/hyperlink" Target="http://www.youtube.com/watch?v=YewyIARIaIM"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6.png"/><Relationship Id="rId7"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hyperlink" Target="http://www.ilo.org/skills/projects/WCMS_140837/lang--en/index.htm" TargetMode="External"/><Relationship Id="rId4" Type="http://schemas.openxmlformats.org/officeDocument/2006/relationships/hyperlink" Target="http://www.ilo.org/skills/" TargetMode="External"/><Relationship Id="rId9" Type="http://schemas.openxmlformats.org/officeDocument/2006/relationships/image" Target="../media/image7.png"/></Relationships>
</file>

<file path=ppt/slides/_rels/slide4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descr="I:\SKILLS POLICIES AND SYSTEMS\ECproject_Skills-for-GJs\Logos &amp; pictures\ILO logo.JPG"/>
          <p:cNvPicPr>
            <a:picLocks noChangeAspect="1" noChangeArrowheads="1"/>
          </p:cNvPicPr>
          <p:nvPr/>
        </p:nvPicPr>
        <p:blipFill>
          <a:blip r:embed="rId3" cstate="print"/>
          <a:srcRect/>
          <a:stretch>
            <a:fillRect/>
          </a:stretch>
        </p:blipFill>
        <p:spPr bwMode="auto">
          <a:xfrm>
            <a:off x="7425761" y="785794"/>
            <a:ext cx="1718239" cy="1633038"/>
          </a:xfrm>
          <a:prstGeom prst="rect">
            <a:avLst/>
          </a:prstGeom>
          <a:noFill/>
        </p:spPr>
      </p:pic>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714356"/>
            <a:ext cx="2227147" cy="1643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9" descr="I:\SKILLS POLICIES AND SYSTEMS\Skills for green jobs\Pictures\vola mundo sobre hoja.JPG"/>
          <p:cNvPicPr>
            <a:picLocks noChangeAspect="1" noChangeArrowheads="1"/>
          </p:cNvPicPr>
          <p:nvPr/>
        </p:nvPicPr>
        <p:blipFill>
          <a:blip r:embed="rId5" cstate="print"/>
          <a:srcRect/>
          <a:stretch>
            <a:fillRect/>
          </a:stretch>
        </p:blipFill>
        <p:spPr bwMode="auto">
          <a:xfrm>
            <a:off x="4788024" y="2894418"/>
            <a:ext cx="4196320" cy="3990966"/>
          </a:xfrm>
          <a:prstGeom prst="rect">
            <a:avLst/>
          </a:prstGeom>
          <a:ln>
            <a:noFill/>
          </a:ln>
          <a:effectLst>
            <a:softEdge rad="112500"/>
          </a:effectLst>
        </p:spPr>
      </p:pic>
      <p:sp>
        <p:nvSpPr>
          <p:cNvPr id="2" name="Title 1"/>
          <p:cNvSpPr>
            <a:spLocks noGrp="1"/>
          </p:cNvSpPr>
          <p:nvPr>
            <p:ph type="ctrTitle"/>
          </p:nvPr>
        </p:nvSpPr>
        <p:spPr>
          <a:xfrm>
            <a:off x="251520" y="2463031"/>
            <a:ext cx="8068695" cy="1470025"/>
          </a:xfrm>
        </p:spPr>
        <p:txBody>
          <a:bodyPr>
            <a:noAutofit/>
          </a:bodyPr>
          <a:lstStyle/>
          <a:p>
            <a:pPr eaLnBrk="1" hangingPunct="1">
              <a:defRPr/>
            </a:pPr>
            <a:r>
              <a:rPr lang="en-GB" sz="5400" b="1" dirty="0">
                <a:solidFill>
                  <a:srgbClr val="009900"/>
                </a:solidFill>
                <a:effectLst>
                  <a:outerShdw blurRad="38100" dist="38100" dir="2700000" algn="tl">
                    <a:srgbClr val="C0C0C0"/>
                  </a:outerShdw>
                </a:effectLst>
              </a:rPr>
              <a:t>Skills Needs in Changing and Emerging Green Jobs: </a:t>
            </a:r>
            <a:r>
              <a:rPr lang="en-GB" sz="5400" b="1" dirty="0" smtClean="0">
                <a:solidFill>
                  <a:srgbClr val="009900"/>
                </a:solidFill>
                <a:effectLst>
                  <a:outerShdw blurRad="38100" dist="38100" dir="2700000" algn="tl">
                    <a:srgbClr val="C0C0C0"/>
                  </a:outerShdw>
                </a:effectLst>
              </a:rPr>
              <a:t/>
            </a:r>
            <a:br>
              <a:rPr lang="en-GB" sz="5400" b="1" dirty="0" smtClean="0">
                <a:solidFill>
                  <a:srgbClr val="009900"/>
                </a:solidFill>
                <a:effectLst>
                  <a:outerShdw blurRad="38100" dist="38100" dir="2700000" algn="tl">
                    <a:srgbClr val="C0C0C0"/>
                  </a:outerShdw>
                </a:effectLst>
              </a:rPr>
            </a:br>
            <a:r>
              <a:rPr lang="en-GB" sz="5400" b="1" dirty="0" err="1" smtClean="0">
                <a:solidFill>
                  <a:srgbClr val="009900"/>
                </a:solidFill>
                <a:effectLst>
                  <a:outerShdw blurRad="38100" dist="38100" dir="2700000" algn="tl">
                    <a:srgbClr val="C0C0C0"/>
                  </a:outerShdw>
                </a:effectLst>
              </a:rPr>
              <a:t>Sectoral</a:t>
            </a:r>
            <a:r>
              <a:rPr lang="en-GB" sz="5400" b="1" dirty="0" smtClean="0">
                <a:solidFill>
                  <a:srgbClr val="009900"/>
                </a:solidFill>
                <a:effectLst>
                  <a:outerShdw blurRad="38100" dist="38100" dir="2700000" algn="tl">
                    <a:srgbClr val="C0C0C0"/>
                  </a:outerShdw>
                </a:effectLst>
              </a:rPr>
              <a:t> </a:t>
            </a:r>
            <a:r>
              <a:rPr lang="en-GB" sz="5400" b="1" dirty="0">
                <a:solidFill>
                  <a:srgbClr val="009900"/>
                </a:solidFill>
                <a:effectLst>
                  <a:outerShdw blurRad="38100" dist="38100" dir="2700000" algn="tl">
                    <a:srgbClr val="C0C0C0"/>
                  </a:outerShdw>
                </a:effectLst>
              </a:rPr>
              <a:t>Approach</a:t>
            </a:r>
            <a:endParaRPr lang="fr-CH" sz="5400" b="1" dirty="0" smtClean="0">
              <a:solidFill>
                <a:srgbClr val="009900"/>
              </a:solidFill>
              <a:effectLst>
                <a:outerShdw blurRad="38100" dist="38100" dir="2700000" algn="tl">
                  <a:srgbClr val="C0C0C0"/>
                </a:outerShdw>
              </a:effectLst>
            </a:endParaRPr>
          </a:p>
        </p:txBody>
      </p:sp>
      <p:sp>
        <p:nvSpPr>
          <p:cNvPr id="39939" name="Subtitle 2"/>
          <p:cNvSpPr>
            <a:spLocks noGrp="1"/>
          </p:cNvSpPr>
          <p:nvPr>
            <p:ph type="subTitle" idx="1"/>
          </p:nvPr>
        </p:nvSpPr>
        <p:spPr>
          <a:xfrm>
            <a:off x="535753" y="4168932"/>
            <a:ext cx="8072494" cy="1571612"/>
          </a:xfrm>
        </p:spPr>
        <p:txBody>
          <a:bodyPr/>
          <a:lstStyle/>
          <a:p>
            <a:pPr algn="l" eaLnBrk="1" hangingPunct="1">
              <a:lnSpc>
                <a:spcPct val="80000"/>
              </a:lnSpc>
            </a:pPr>
            <a:endParaRPr lang="en-GB" sz="2800" dirty="0" smtClean="0">
              <a:solidFill>
                <a:schemeClr val="tx1"/>
              </a:solidFill>
            </a:endParaRPr>
          </a:p>
          <a:p>
            <a:pPr algn="l" eaLnBrk="1" hangingPunct="1">
              <a:lnSpc>
                <a:spcPct val="80000"/>
              </a:lnSpc>
            </a:pPr>
            <a:endParaRPr lang="fr-CH" sz="2800" dirty="0" smtClean="0">
              <a:solidFill>
                <a:schemeClr val="tx1"/>
              </a:solidFill>
            </a:endParaRPr>
          </a:p>
          <a:p>
            <a:pPr algn="l" eaLnBrk="1" hangingPunct="1">
              <a:lnSpc>
                <a:spcPct val="80000"/>
              </a:lnSpc>
            </a:pPr>
            <a:r>
              <a:rPr lang="fr-CH" sz="2800" dirty="0" smtClean="0">
                <a:solidFill>
                  <a:schemeClr val="tx1"/>
                </a:solidFill>
              </a:rPr>
              <a:t>Olga </a:t>
            </a:r>
            <a:r>
              <a:rPr lang="fr-CH" sz="2800" dirty="0" err="1" smtClean="0">
                <a:solidFill>
                  <a:schemeClr val="tx1"/>
                </a:solidFill>
              </a:rPr>
              <a:t>Strietska</a:t>
            </a:r>
            <a:r>
              <a:rPr lang="fr-CH" sz="2800" dirty="0" smtClean="0">
                <a:solidFill>
                  <a:schemeClr val="tx1"/>
                </a:solidFill>
              </a:rPr>
              <a:t>-</a:t>
            </a:r>
            <a:r>
              <a:rPr lang="fr-CH" sz="2800" dirty="0" err="1" smtClean="0">
                <a:solidFill>
                  <a:schemeClr val="tx1"/>
                </a:solidFill>
              </a:rPr>
              <a:t>Ilina</a:t>
            </a:r>
            <a:r>
              <a:rPr lang="fr-CH" sz="2800" dirty="0" smtClean="0">
                <a:solidFill>
                  <a:schemeClr val="tx1"/>
                </a:solidFill>
              </a:rPr>
              <a:t>,</a:t>
            </a:r>
          </a:p>
          <a:p>
            <a:pPr algn="l" eaLnBrk="1" hangingPunct="1">
              <a:lnSpc>
                <a:spcPct val="80000"/>
              </a:lnSpc>
            </a:pPr>
            <a:r>
              <a:rPr lang="fr-CH" sz="2800" dirty="0" err="1" smtClean="0">
                <a:solidFill>
                  <a:schemeClr val="tx1"/>
                </a:solidFill>
              </a:rPr>
              <a:t>Skills</a:t>
            </a:r>
            <a:r>
              <a:rPr lang="fr-CH" sz="2800" dirty="0" smtClean="0">
                <a:solidFill>
                  <a:schemeClr val="tx1"/>
                </a:solidFill>
              </a:rPr>
              <a:t> and </a:t>
            </a:r>
            <a:r>
              <a:rPr lang="fr-CH" sz="2800" dirty="0" err="1" smtClean="0">
                <a:solidFill>
                  <a:schemeClr val="tx1"/>
                </a:solidFill>
              </a:rPr>
              <a:t>Employability</a:t>
            </a:r>
            <a:r>
              <a:rPr lang="fr-CH" sz="2800" dirty="0" smtClean="0">
                <a:solidFill>
                  <a:schemeClr val="tx1"/>
                </a:solidFill>
              </a:rPr>
              <a:t> </a:t>
            </a:r>
            <a:r>
              <a:rPr lang="fr-CH" sz="2800" dirty="0" err="1" smtClean="0">
                <a:solidFill>
                  <a:schemeClr val="tx1"/>
                </a:solidFill>
              </a:rPr>
              <a:t>Branch</a:t>
            </a:r>
            <a:r>
              <a:rPr lang="fr-CH" sz="2800" dirty="0" smtClean="0">
                <a:solidFill>
                  <a:schemeClr val="tx1"/>
                </a:solidFill>
              </a:rPr>
              <a:t>, </a:t>
            </a:r>
          </a:p>
          <a:p>
            <a:pPr algn="l" eaLnBrk="1" hangingPunct="1">
              <a:lnSpc>
                <a:spcPct val="80000"/>
              </a:lnSpc>
            </a:pPr>
            <a:r>
              <a:rPr lang="fr-CH" sz="2800" dirty="0" err="1" smtClean="0">
                <a:solidFill>
                  <a:schemeClr val="tx1"/>
                </a:solidFill>
              </a:rPr>
              <a:t>Employment</a:t>
            </a:r>
            <a:r>
              <a:rPr lang="fr-CH" sz="2800" dirty="0" smtClean="0">
                <a:solidFill>
                  <a:schemeClr val="tx1"/>
                </a:solidFill>
              </a:rPr>
              <a:t> Policy </a:t>
            </a:r>
            <a:r>
              <a:rPr lang="fr-CH" sz="2800" dirty="0" err="1" smtClean="0">
                <a:solidFill>
                  <a:schemeClr val="tx1"/>
                </a:solidFill>
              </a:rPr>
              <a:t>Department</a:t>
            </a:r>
            <a:r>
              <a:rPr lang="fr-CH" sz="2800" dirty="0" smtClean="0">
                <a:solidFill>
                  <a:schemeClr val="tx1"/>
                </a:solidFill>
              </a:rPr>
              <a:t>, ILO-Geneva</a:t>
            </a:r>
            <a:endParaRPr lang="fr-CH" sz="2800" dirty="0" smtClean="0">
              <a:solidFill>
                <a:schemeClr val="tx1"/>
              </a:solidFill>
            </a:endParaRPr>
          </a:p>
        </p:txBody>
      </p:sp>
      <p:sp>
        <p:nvSpPr>
          <p:cNvPr id="6" name="Rectangle 4"/>
          <p:cNvSpPr txBox="1">
            <a:spLocks/>
          </p:cNvSpPr>
          <p:nvPr/>
        </p:nvSpPr>
        <p:spPr>
          <a:xfrm>
            <a:off x="0" y="-27384"/>
            <a:ext cx="9144000" cy="528638"/>
          </a:xfrm>
          <a:prstGeom prst="rect">
            <a:avLst/>
          </a:prstGeom>
          <a:ln/>
        </p:spPr>
        <p:style>
          <a:lnRef idx="0">
            <a:schemeClr val="accent1"/>
          </a:lnRef>
          <a:fillRef idx="3">
            <a:schemeClr val="accent1"/>
          </a:fillRef>
          <a:effectRef idx="3">
            <a:schemeClr val="accent1"/>
          </a:effectRef>
          <a:fontRef idx="minor">
            <a:schemeClr val="lt1"/>
          </a:fontRef>
        </p:style>
        <p:txBody>
          <a:bodyPr>
            <a:normAutofit/>
          </a:bodyPr>
          <a:lstStyle/>
          <a:p>
            <a:pPr algn="ctr"/>
            <a:r>
              <a:rPr lang="en-GB" b="1" dirty="0">
                <a:solidFill>
                  <a:schemeClr val="bg1"/>
                </a:solidFill>
              </a:rPr>
              <a:t>ILO/Japan Regional workshop on </a:t>
            </a:r>
            <a:r>
              <a:rPr lang="en-GB" b="1" dirty="0" err="1">
                <a:solidFill>
                  <a:schemeClr val="bg1"/>
                </a:solidFill>
              </a:rPr>
              <a:t>Sectoral</a:t>
            </a:r>
            <a:r>
              <a:rPr lang="en-GB" b="1" dirty="0">
                <a:solidFill>
                  <a:schemeClr val="bg1"/>
                </a:solidFill>
              </a:rPr>
              <a:t> Approach on Skills for </a:t>
            </a:r>
            <a:r>
              <a:rPr lang="en-GB" b="1" dirty="0" smtClean="0">
                <a:solidFill>
                  <a:schemeClr val="bg1"/>
                </a:solidFill>
              </a:rPr>
              <a:t>GJ, 24-25 </a:t>
            </a:r>
            <a:r>
              <a:rPr lang="en-GB" b="1" dirty="0">
                <a:solidFill>
                  <a:schemeClr val="bg1"/>
                </a:solidFill>
              </a:rPr>
              <a:t>January, 2017</a:t>
            </a:r>
            <a:endParaRPr lang="en-GB" b="1" dirty="0">
              <a:solidFill>
                <a:schemeClr val="bg1"/>
              </a:solidFill>
            </a:endParaRPr>
          </a:p>
        </p:txBody>
      </p:sp>
      <p:sp>
        <p:nvSpPr>
          <p:cNvPr id="7" name="Rectangle 4"/>
          <p:cNvSpPr txBox="1">
            <a:spLocks/>
          </p:cNvSpPr>
          <p:nvPr/>
        </p:nvSpPr>
        <p:spPr bwMode="auto">
          <a:xfrm>
            <a:off x="0" y="500042"/>
            <a:ext cx="9144000" cy="142876"/>
          </a:xfrm>
          <a:prstGeom prst="rect">
            <a:avLst/>
          </a:prstGeom>
          <a:solidFill>
            <a:srgbClr val="009900"/>
          </a:solidFill>
          <a:ln>
            <a:headEnd/>
            <a:tailEnd/>
          </a:ln>
        </p:spPr>
        <p:style>
          <a:lnRef idx="0">
            <a:schemeClr val="accent3"/>
          </a:lnRef>
          <a:fillRef idx="3">
            <a:schemeClr val="accent3"/>
          </a:fillRef>
          <a:effectRef idx="3">
            <a:schemeClr val="accent3"/>
          </a:effectRef>
          <a:fontRef idx="minor">
            <a:schemeClr val="lt1"/>
          </a:fontRef>
        </p:style>
        <p:txBody>
          <a:bodyPr anchor="ctr"/>
          <a:lstStyle/>
          <a:p>
            <a:pPr fontAlgn="auto">
              <a:spcBef>
                <a:spcPts val="700"/>
              </a:spcBef>
              <a:spcAft>
                <a:spcPts val="0"/>
              </a:spcAft>
              <a:buClr>
                <a:schemeClr val="accent2"/>
              </a:buClr>
              <a:buSzPct val="60000"/>
              <a:buFont typeface="Wingdings" pitchFamily="2" charset="2"/>
              <a:buNone/>
              <a:defRPr/>
            </a:pPr>
            <a:endParaRPr lang="en-US" sz="2400" dirty="0">
              <a:solidFill>
                <a:srgbClr val="FFFFFF"/>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1045023">
            <a:off x="7400218" y="4362972"/>
            <a:ext cx="1075911" cy="1500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646380">
            <a:off x="7942799" y="4373435"/>
            <a:ext cx="1072346" cy="1479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p:cNvPicPr>
            <a:picLocks noGrp="1" noChangeAspect="1" noChangeArrowheads="1"/>
          </p:cNvPicPr>
          <p:nvPr>
            <p:ph idx="1"/>
          </p:nvPr>
        </p:nvPicPr>
        <p:blipFill>
          <a:blip r:embed="rId5" cstate="print"/>
          <a:srcRect/>
          <a:stretch>
            <a:fillRect/>
          </a:stretch>
        </p:blipFill>
        <p:spPr bwMode="auto">
          <a:xfrm>
            <a:off x="7215206" y="1000108"/>
            <a:ext cx="1553602" cy="2143140"/>
          </a:xfrm>
          <a:prstGeom prst="rect">
            <a:avLst/>
          </a:prstGeom>
          <a:ln>
            <a:noFill/>
          </a:ln>
          <a:effectLst>
            <a:outerShdw blurRad="292100" dist="139700" dir="2700000" algn="tl" rotWithShape="0">
              <a:srgbClr val="333333">
                <a:alpha val="65000"/>
              </a:srgbClr>
            </a:outerShdw>
          </a:effectLst>
        </p:spPr>
      </p:pic>
      <p:sp>
        <p:nvSpPr>
          <p:cNvPr id="11" name="Title 1"/>
          <p:cNvSpPr txBox="1">
            <a:spLocks/>
          </p:cNvSpPr>
          <p:nvPr/>
        </p:nvSpPr>
        <p:spPr bwMode="auto">
          <a:xfrm>
            <a:off x="285720" y="2744924"/>
            <a:ext cx="7143800" cy="97210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eaLnBrk="1" hangingPunct="1">
              <a:defRPr/>
            </a:pPr>
            <a:endParaRPr lang="en-GB" sz="2400" dirty="0" smtClean="0">
              <a:effectLst>
                <a:outerShdw blurRad="38100" dist="38100" dir="2700000" algn="tl">
                  <a:srgbClr val="C0C0C0"/>
                </a:outerShdw>
              </a:effectLst>
            </a:endParaRPr>
          </a:p>
          <a:p>
            <a:pPr algn="l" eaLnBrk="1" hangingPunct="1">
              <a:defRPr/>
            </a:pPr>
            <a:endParaRPr lang="en-GB" sz="2400" dirty="0">
              <a:effectLst>
                <a:outerShdw blurRad="38100" dist="38100" dir="2700000" algn="tl">
                  <a:srgbClr val="C0C0C0"/>
                </a:outerShdw>
              </a:effectLst>
            </a:endParaRPr>
          </a:p>
          <a:p>
            <a:pPr algn="l" eaLnBrk="1" hangingPunct="1">
              <a:buClr>
                <a:srgbClr val="009900"/>
              </a:buClr>
              <a:buFont typeface="Wingdings" pitchFamily="2" charset="2"/>
              <a:buChar char="q"/>
              <a:defRPr/>
            </a:pPr>
            <a:r>
              <a:rPr lang="en-GB" sz="2400" dirty="0" smtClean="0">
                <a:effectLst>
                  <a:outerShdw blurRad="38100" dist="38100" dir="2700000" algn="tl">
                    <a:srgbClr val="C0C0C0"/>
                  </a:outerShdw>
                </a:effectLst>
              </a:rPr>
              <a:t>Skills for Green Jobs:   A Global View</a:t>
            </a:r>
          </a:p>
          <a:p>
            <a:pPr algn="l" eaLnBrk="1" hangingPunct="1">
              <a:buClr>
                <a:srgbClr val="009900"/>
              </a:buClr>
              <a:defRPr/>
            </a:pPr>
            <a:r>
              <a:rPr lang="en-US" sz="2400" dirty="0">
                <a:hlinkClick r:id="rId6"/>
              </a:rPr>
              <a:t>http://</a:t>
            </a:r>
            <a:r>
              <a:rPr lang="en-US" sz="2400" dirty="0" smtClean="0">
                <a:hlinkClick r:id="rId6"/>
              </a:rPr>
              <a:t>www.ilo.org/skills/pubs/WCMS_162799/lang-</a:t>
            </a:r>
            <a:r>
              <a:rPr lang="en-US" sz="2400" dirty="0">
                <a:hlinkClick r:id="rId6"/>
              </a:rPr>
              <a:t>-en/index.htm</a:t>
            </a:r>
            <a:endParaRPr lang="en-US" sz="2400" dirty="0"/>
          </a:p>
          <a:p>
            <a:pPr algn="l" eaLnBrk="1" hangingPunct="1">
              <a:buClr>
                <a:srgbClr val="009900"/>
              </a:buClr>
              <a:buFont typeface="Wingdings" pitchFamily="2" charset="2"/>
              <a:buChar char="q"/>
              <a:defRPr/>
            </a:pPr>
            <a:endParaRPr lang="fr-CH" sz="2400" dirty="0" smtClean="0">
              <a:effectLst>
                <a:outerShdw blurRad="38100" dist="38100" dir="2700000" algn="tl">
                  <a:srgbClr val="000000">
                    <a:alpha val="43137"/>
                  </a:srgbClr>
                </a:outerShdw>
              </a:effectLst>
            </a:endParaRPr>
          </a:p>
          <a:p>
            <a:pPr algn="l" eaLnBrk="1" hangingPunct="1">
              <a:buClr>
                <a:srgbClr val="009900"/>
              </a:buClr>
              <a:buFont typeface="Wingdings" pitchFamily="2" charset="2"/>
              <a:buChar char="q"/>
              <a:defRPr/>
            </a:pPr>
            <a:r>
              <a:rPr lang="fr-CH" sz="2400" dirty="0" smtClean="0">
                <a:effectLst>
                  <a:outerShdw blurRad="38100" dist="38100" dir="2700000" algn="tl">
                    <a:srgbClr val="000000">
                      <a:alpha val="43137"/>
                    </a:srgbClr>
                  </a:outerShdw>
                </a:effectLst>
              </a:rPr>
              <a:t>ILO-EC Project:</a:t>
            </a:r>
            <a:endParaRPr lang="en-GB" sz="2400" dirty="0">
              <a:effectLst>
                <a:outerShdw blurRad="38100" dist="38100" dir="2700000" algn="tl">
                  <a:srgbClr val="000000">
                    <a:alpha val="43137"/>
                  </a:srgbClr>
                </a:outerShdw>
              </a:effectLst>
            </a:endParaRPr>
          </a:p>
          <a:p>
            <a:pPr lvl="1" algn="l" eaLnBrk="1" hangingPunct="1">
              <a:buClr>
                <a:srgbClr val="009900"/>
              </a:buClr>
              <a:defRPr/>
            </a:pPr>
            <a:endParaRPr lang="en-GB" sz="2400" dirty="0" smtClean="0">
              <a:effectLst>
                <a:outerShdw blurRad="38100" dist="38100" dir="2700000" algn="tl">
                  <a:srgbClr val="000000">
                    <a:alpha val="43137"/>
                  </a:srgbClr>
                </a:outerShdw>
              </a:effectLst>
            </a:endParaRPr>
          </a:p>
          <a:p>
            <a:pPr lvl="1" algn="l" eaLnBrk="1" hangingPunct="1">
              <a:buClr>
                <a:srgbClr val="009900"/>
              </a:buClr>
              <a:buFont typeface="Wingdings" pitchFamily="2" charset="2"/>
              <a:buChar char="Ø"/>
              <a:defRPr/>
            </a:pPr>
            <a:r>
              <a:rPr lang="en-GB" sz="2400" dirty="0" smtClean="0">
                <a:effectLst>
                  <a:outerShdw blurRad="38100" dist="38100" dir="2700000" algn="tl">
                    <a:srgbClr val="000000">
                      <a:alpha val="43137"/>
                    </a:srgbClr>
                  </a:outerShdw>
                </a:effectLst>
              </a:rPr>
              <a:t>Skills </a:t>
            </a:r>
            <a:r>
              <a:rPr lang="en-GB" sz="2400" dirty="0">
                <a:effectLst>
                  <a:outerShdw blurRad="38100" dist="38100" dir="2700000" algn="tl">
                    <a:srgbClr val="000000">
                      <a:alpha val="43137"/>
                    </a:srgbClr>
                  </a:outerShdw>
                </a:effectLst>
              </a:rPr>
              <a:t>and Occupational Needs in Renewable </a:t>
            </a:r>
            <a:r>
              <a:rPr lang="en-GB" sz="2400" dirty="0" smtClean="0">
                <a:effectLst>
                  <a:outerShdw blurRad="38100" dist="38100" dir="2700000" algn="tl">
                    <a:srgbClr val="000000">
                      <a:alpha val="43137"/>
                    </a:srgbClr>
                  </a:outerShdw>
                </a:effectLst>
              </a:rPr>
              <a:t>Energy</a:t>
            </a:r>
          </a:p>
          <a:p>
            <a:pPr lvl="1" algn="l" eaLnBrk="1" hangingPunct="1">
              <a:buClr>
                <a:srgbClr val="009900"/>
              </a:buClr>
              <a:buFont typeface="Wingdings" pitchFamily="2" charset="2"/>
              <a:buChar char="Ø"/>
              <a:defRPr/>
            </a:pPr>
            <a:endParaRPr lang="en-GB" sz="2400" dirty="0" smtClean="0">
              <a:effectLst>
                <a:outerShdw blurRad="38100" dist="38100" dir="2700000" algn="tl">
                  <a:srgbClr val="000000">
                    <a:alpha val="43137"/>
                  </a:srgbClr>
                </a:outerShdw>
              </a:effectLst>
            </a:endParaRPr>
          </a:p>
          <a:p>
            <a:pPr lvl="1" algn="l" eaLnBrk="1" hangingPunct="1">
              <a:buClr>
                <a:srgbClr val="009900"/>
              </a:buClr>
              <a:buFont typeface="Wingdings" pitchFamily="2" charset="2"/>
              <a:buChar char="Ø"/>
              <a:defRPr/>
            </a:pPr>
            <a:r>
              <a:rPr lang="en-GB" sz="2400" dirty="0" smtClean="0">
                <a:effectLst>
                  <a:outerShdw blurRad="38100" dist="38100" dir="2700000" algn="tl">
                    <a:srgbClr val="000000">
                      <a:alpha val="43137"/>
                    </a:srgbClr>
                  </a:outerShdw>
                </a:effectLst>
              </a:rPr>
              <a:t>Skills </a:t>
            </a:r>
            <a:r>
              <a:rPr lang="en-GB" sz="2400" dirty="0">
                <a:effectLst>
                  <a:outerShdw blurRad="38100" dist="38100" dir="2700000" algn="tl">
                    <a:srgbClr val="000000">
                      <a:alpha val="43137"/>
                    </a:srgbClr>
                  </a:outerShdw>
                </a:effectLst>
              </a:rPr>
              <a:t>and Occupational Needs </a:t>
            </a:r>
            <a:r>
              <a:rPr lang="en-GB" sz="2400" dirty="0" smtClean="0">
                <a:effectLst>
                  <a:outerShdw blurRad="38100" dist="38100" dir="2700000" algn="tl">
                    <a:srgbClr val="000000">
                      <a:alpha val="43137"/>
                    </a:srgbClr>
                  </a:outerShdw>
                </a:effectLst>
              </a:rPr>
              <a:t>in </a:t>
            </a:r>
            <a:r>
              <a:rPr lang="en-GB" sz="2400" dirty="0">
                <a:effectLst>
                  <a:outerShdw blurRad="38100" dist="38100" dir="2700000" algn="tl">
                    <a:srgbClr val="000000">
                      <a:alpha val="43137"/>
                    </a:srgbClr>
                  </a:outerShdw>
                </a:effectLst>
              </a:rPr>
              <a:t>Green </a:t>
            </a:r>
            <a:r>
              <a:rPr lang="en-GB" sz="2400" dirty="0" smtClean="0">
                <a:effectLst>
                  <a:outerShdw blurRad="38100" dist="38100" dir="2700000" algn="tl">
                    <a:srgbClr val="000000">
                      <a:alpha val="43137"/>
                    </a:srgbClr>
                  </a:outerShdw>
                </a:effectLst>
              </a:rPr>
              <a:t>Building</a:t>
            </a:r>
          </a:p>
          <a:p>
            <a:pPr lvl="1" algn="l" eaLnBrk="1" hangingPunct="1">
              <a:buClr>
                <a:srgbClr val="009900"/>
              </a:buClr>
              <a:defRPr/>
            </a:pPr>
            <a:r>
              <a:rPr lang="en-GB" sz="2400" dirty="0" smtClean="0">
                <a:hlinkClick r:id="rId7"/>
              </a:rPr>
              <a:t>http</a:t>
            </a:r>
            <a:r>
              <a:rPr lang="en-GB" sz="2400" dirty="0">
                <a:hlinkClick r:id="rId7"/>
              </a:rPr>
              <a:t>://www.ilo.org/skills/projects/WCMS_140837/lang--en/index.htm</a:t>
            </a:r>
            <a:endParaRPr lang="fr-CH" sz="2400" dirty="0" smtClean="0">
              <a:effectLst>
                <a:outerShdw blurRad="38100" dist="38100" dir="2700000" algn="tl">
                  <a:srgbClr val="C0C0C0"/>
                </a:outerShdw>
              </a:effectLst>
            </a:endParaRPr>
          </a:p>
        </p:txBody>
      </p:sp>
    </p:spTree>
    <p:extLst>
      <p:ext uri="{BB962C8B-B14F-4D97-AF65-F5344CB8AC3E}">
        <p14:creationId xmlns:p14="http://schemas.microsoft.com/office/powerpoint/2010/main" val="5311533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clrChange>
              <a:clrFrom>
                <a:srgbClr val="336699"/>
              </a:clrFrom>
              <a:clrTo>
                <a:srgbClr val="336699">
                  <a:alpha val="0"/>
                </a:srgbClr>
              </a:clrTo>
            </a:clrChange>
            <a:extLst>
              <a:ext uri="{28A0092B-C50C-407E-A947-70E740481C1C}">
                <a14:useLocalDpi xmlns:a14="http://schemas.microsoft.com/office/drawing/2010/main" val="0"/>
              </a:ext>
            </a:extLst>
          </a:blip>
          <a:srcRect/>
          <a:stretch>
            <a:fillRect/>
          </a:stretch>
        </p:blipFill>
        <p:spPr bwMode="auto">
          <a:xfrm>
            <a:off x="-285784" y="2786058"/>
            <a:ext cx="9286940" cy="4643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1"/>
          <p:cNvSpPr txBox="1">
            <a:spLocks/>
          </p:cNvSpPr>
          <p:nvPr/>
        </p:nvSpPr>
        <p:spPr>
          <a:xfrm>
            <a:off x="457200" y="571480"/>
            <a:ext cx="8229600" cy="785831"/>
          </a:xfrm>
          <a:prstGeom prst="rect">
            <a:avLst/>
          </a:prstGeom>
        </p:spPr>
        <p:txBody>
          <a:bodyPr anchor="ctr">
            <a:normAutofit lnSpcReduction="10000"/>
          </a:bodyPr>
          <a:lstStyle/>
          <a:p>
            <a:pPr algn="ctr" fontAlgn="auto">
              <a:spcAft>
                <a:spcPts val="0"/>
              </a:spcAft>
              <a:defRPr/>
            </a:pPr>
            <a:r>
              <a:rPr lang="en-GB" altLang="ko-KR" sz="4800" b="1" dirty="0">
                <a:solidFill>
                  <a:srgbClr val="009900"/>
                </a:solidFill>
                <a:effectLst>
                  <a:outerShdw blurRad="38100" dist="38100" dir="2700000" algn="tl">
                    <a:srgbClr val="C0C0C0"/>
                  </a:outerShdw>
                </a:effectLst>
                <a:latin typeface="+mj-lt"/>
                <a:ea typeface="+mj-ea"/>
                <a:cs typeface="+mj-cs"/>
              </a:rPr>
              <a:t>Country coverage</a:t>
            </a:r>
            <a:endParaRPr lang="ko-KR" altLang="en-US" sz="4800" b="1" dirty="0">
              <a:solidFill>
                <a:srgbClr val="009900"/>
              </a:solidFill>
              <a:effectLst>
                <a:outerShdw blurRad="38100" dist="38100" dir="2700000" algn="tl">
                  <a:srgbClr val="C0C0C0"/>
                </a:outerShdw>
              </a:effectLst>
              <a:latin typeface="+mj-lt"/>
              <a:ea typeface="+mj-ea"/>
              <a:cs typeface="+mj-cs"/>
            </a:endParaRPr>
          </a:p>
        </p:txBody>
      </p:sp>
      <p:sp>
        <p:nvSpPr>
          <p:cNvPr id="6" name="TextBox 5"/>
          <p:cNvSpPr txBox="1">
            <a:spLocks noChangeArrowheads="1"/>
          </p:cNvSpPr>
          <p:nvPr/>
        </p:nvSpPr>
        <p:spPr bwMode="auto">
          <a:xfrm>
            <a:off x="120069" y="1214422"/>
            <a:ext cx="2852738" cy="369888"/>
          </a:xfrm>
          <a:prstGeom prst="rect">
            <a:avLst/>
          </a:prstGeom>
          <a:noFill/>
          <a:ln w="9525">
            <a:noFill/>
            <a:miter lim="800000"/>
            <a:headEnd/>
            <a:tailEnd/>
          </a:ln>
        </p:spPr>
        <p:txBody>
          <a:bodyPr wrap="none">
            <a:spAutoFit/>
          </a:bodyPr>
          <a:lstStyle/>
          <a:p>
            <a:r>
              <a:rPr lang="en-US" b="1" dirty="0">
                <a:solidFill>
                  <a:srgbClr val="009900"/>
                </a:solidFill>
              </a:rPr>
              <a:t>60% of world population</a:t>
            </a:r>
            <a:endParaRPr lang="en-GB" b="1" dirty="0">
              <a:solidFill>
                <a:srgbClr val="009900"/>
              </a:solidFill>
            </a:endParaRPr>
          </a:p>
        </p:txBody>
      </p:sp>
      <p:sp>
        <p:nvSpPr>
          <p:cNvPr id="7" name="TextBox 6"/>
          <p:cNvSpPr txBox="1">
            <a:spLocks noChangeArrowheads="1"/>
          </p:cNvSpPr>
          <p:nvPr/>
        </p:nvSpPr>
        <p:spPr bwMode="auto">
          <a:xfrm>
            <a:off x="120069" y="1643047"/>
            <a:ext cx="2300288" cy="369888"/>
          </a:xfrm>
          <a:prstGeom prst="rect">
            <a:avLst/>
          </a:prstGeom>
          <a:noFill/>
          <a:ln w="9525">
            <a:noFill/>
            <a:miter lim="800000"/>
            <a:headEnd/>
            <a:tailEnd/>
          </a:ln>
        </p:spPr>
        <p:txBody>
          <a:bodyPr wrap="none">
            <a:spAutoFit/>
          </a:bodyPr>
          <a:lstStyle/>
          <a:p>
            <a:r>
              <a:rPr lang="en-US" b="1" dirty="0">
                <a:solidFill>
                  <a:srgbClr val="009900"/>
                </a:solidFill>
              </a:rPr>
              <a:t>59 % of global GDP</a:t>
            </a:r>
            <a:endParaRPr lang="en-GB" b="1" dirty="0">
              <a:solidFill>
                <a:srgbClr val="009900"/>
              </a:solidFill>
            </a:endParaRPr>
          </a:p>
        </p:txBody>
      </p:sp>
      <p:sp>
        <p:nvSpPr>
          <p:cNvPr id="8" name="TextBox 7"/>
          <p:cNvSpPr txBox="1">
            <a:spLocks noChangeArrowheads="1"/>
          </p:cNvSpPr>
          <p:nvPr/>
        </p:nvSpPr>
        <p:spPr bwMode="auto">
          <a:xfrm>
            <a:off x="120069" y="2071672"/>
            <a:ext cx="3467100" cy="369888"/>
          </a:xfrm>
          <a:prstGeom prst="rect">
            <a:avLst/>
          </a:prstGeom>
          <a:noFill/>
          <a:ln w="9525">
            <a:noFill/>
            <a:miter lim="800000"/>
            <a:headEnd/>
            <a:tailEnd/>
          </a:ln>
        </p:spPr>
        <p:txBody>
          <a:bodyPr wrap="none">
            <a:spAutoFit/>
          </a:bodyPr>
          <a:lstStyle/>
          <a:p>
            <a:r>
              <a:rPr lang="en-US" b="1" dirty="0">
                <a:solidFill>
                  <a:srgbClr val="009900"/>
                </a:solidFill>
              </a:rPr>
              <a:t>64 % of </a:t>
            </a:r>
            <a:r>
              <a:rPr lang="fr-CH" b="1" dirty="0">
                <a:solidFill>
                  <a:srgbClr val="009900"/>
                </a:solidFill>
              </a:rPr>
              <a:t>global CO2 </a:t>
            </a:r>
            <a:r>
              <a:rPr lang="fr-CH" b="1" dirty="0" err="1">
                <a:solidFill>
                  <a:srgbClr val="009900"/>
                </a:solidFill>
              </a:rPr>
              <a:t>emissions</a:t>
            </a:r>
            <a:endParaRPr lang="en-GB" b="1" dirty="0">
              <a:solidFill>
                <a:srgbClr val="009900"/>
              </a:solidFill>
            </a:endParaRPr>
          </a:p>
        </p:txBody>
      </p:sp>
      <p:sp>
        <p:nvSpPr>
          <p:cNvPr id="9" name="TextBox 8"/>
          <p:cNvSpPr txBox="1">
            <a:spLocks noChangeArrowheads="1"/>
          </p:cNvSpPr>
          <p:nvPr/>
        </p:nvSpPr>
        <p:spPr bwMode="auto">
          <a:xfrm>
            <a:off x="142844" y="2500306"/>
            <a:ext cx="5840060" cy="369332"/>
          </a:xfrm>
          <a:prstGeom prst="rect">
            <a:avLst/>
          </a:prstGeom>
          <a:noFill/>
          <a:ln w="9525">
            <a:noFill/>
            <a:miter lim="800000"/>
            <a:headEnd/>
            <a:tailEnd/>
          </a:ln>
        </p:spPr>
        <p:txBody>
          <a:bodyPr wrap="none">
            <a:spAutoFit/>
          </a:bodyPr>
          <a:lstStyle/>
          <a:p>
            <a:r>
              <a:rPr lang="fr-CH" b="1" dirty="0" err="1" smtClean="0">
                <a:solidFill>
                  <a:srgbClr val="009900"/>
                </a:solidFill>
              </a:rPr>
              <a:t>Many</a:t>
            </a:r>
            <a:r>
              <a:rPr lang="fr-CH" b="1" dirty="0" smtClean="0">
                <a:solidFill>
                  <a:srgbClr val="009900"/>
                </a:solidFill>
              </a:rPr>
              <a:t> more countries </a:t>
            </a:r>
            <a:r>
              <a:rPr lang="fr-CH" b="1" dirty="0" err="1" smtClean="0">
                <a:solidFill>
                  <a:srgbClr val="009900"/>
                </a:solidFill>
              </a:rPr>
              <a:t>covered</a:t>
            </a:r>
            <a:r>
              <a:rPr lang="fr-CH" b="1" dirty="0" smtClean="0">
                <a:solidFill>
                  <a:srgbClr val="009900"/>
                </a:solidFill>
              </a:rPr>
              <a:t> </a:t>
            </a:r>
            <a:r>
              <a:rPr lang="fr-CH" b="1" dirty="0" err="1" smtClean="0">
                <a:solidFill>
                  <a:srgbClr val="009900"/>
                </a:solidFill>
              </a:rPr>
              <a:t>under</a:t>
            </a:r>
            <a:r>
              <a:rPr lang="fr-CH" b="1" dirty="0" smtClean="0">
                <a:solidFill>
                  <a:srgbClr val="009900"/>
                </a:solidFill>
              </a:rPr>
              <a:t> ILO-EC </a:t>
            </a:r>
            <a:r>
              <a:rPr lang="fr-CH" b="1" dirty="0" err="1" smtClean="0">
                <a:solidFill>
                  <a:srgbClr val="009900"/>
                </a:solidFill>
              </a:rPr>
              <a:t>project</a:t>
            </a:r>
            <a:endParaRPr lang="en-GB" b="1" dirty="0">
              <a:solidFill>
                <a:srgbClr val="009900"/>
              </a:solidFill>
            </a:endParaRPr>
          </a:p>
        </p:txBody>
      </p:sp>
      <p:pic>
        <p:nvPicPr>
          <p:cNvPr id="10" name="Picture 2"/>
          <p:cNvPicPr>
            <a:picLocks noChangeAspect="1" noChangeArrowheads="1"/>
          </p:cNvPicPr>
          <p:nvPr/>
        </p:nvPicPr>
        <p:blipFill>
          <a:blip r:embed="rId4" cstate="print">
            <a:clrChange>
              <a:clrFrom>
                <a:srgbClr val="336699"/>
              </a:clrFrom>
              <a:clrTo>
                <a:srgbClr val="336699">
                  <a:alpha val="0"/>
                </a:srgbClr>
              </a:clrTo>
            </a:clrChange>
            <a:extLst>
              <a:ext uri="{28A0092B-C50C-407E-A947-70E740481C1C}">
                <a14:useLocalDpi xmlns:a14="http://schemas.microsoft.com/office/drawing/2010/main" val="0"/>
              </a:ext>
            </a:extLst>
          </a:blip>
          <a:srcRect/>
          <a:stretch>
            <a:fillRect/>
          </a:stretch>
        </p:blipFill>
        <p:spPr bwMode="auto">
          <a:xfrm>
            <a:off x="-285784" y="2786058"/>
            <a:ext cx="9286940" cy="4643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a:blip r:embed="rId5" cstate="print">
            <a:clrChange>
              <a:clrFrom>
                <a:srgbClr val="336699"/>
              </a:clrFrom>
              <a:clrTo>
                <a:srgbClr val="336699">
                  <a:alpha val="0"/>
                </a:srgbClr>
              </a:clrTo>
            </a:clrChange>
            <a:extLst>
              <a:ext uri="{28A0092B-C50C-407E-A947-70E740481C1C}">
                <a14:useLocalDpi xmlns:a14="http://schemas.microsoft.com/office/drawing/2010/main" val="0"/>
              </a:ext>
            </a:extLst>
          </a:blip>
          <a:srcRect/>
          <a:stretch>
            <a:fillRect/>
          </a:stretch>
        </p:blipFill>
        <p:spPr bwMode="auto">
          <a:xfrm>
            <a:off x="-285784" y="2798401"/>
            <a:ext cx="9262254" cy="46311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4987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 calcmode="lin" valueType="num">
                                      <p:cBhvr additive="base">
                                        <p:cTn id="19"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xEl>
                                              <p:pRg st="0" end="0"/>
                                            </p:txEl>
                                          </p:spTgt>
                                        </p:tgtEl>
                                        <p:attrNameLst>
                                          <p:attrName>style.visibility</p:attrName>
                                        </p:attrNameLst>
                                      </p:cBhvr>
                                      <p:to>
                                        <p:strVal val="visible"/>
                                      </p:to>
                                    </p:set>
                                    <p:anim calcmode="lin" valueType="num">
                                      <p:cBhvr additive="base">
                                        <p:cTn id="25"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8" grpId="0" build="p"/>
      <p:bldP spid="9"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25"/>
            <a:ext cx="8229600" cy="1143000"/>
          </a:xfrm>
        </p:spPr>
        <p:txBody>
          <a:bodyPr rtlCol="0">
            <a:normAutofit/>
          </a:bodyPr>
          <a:lstStyle/>
          <a:p>
            <a:pPr eaLnBrk="1" fontAlgn="auto" hangingPunct="1">
              <a:spcAft>
                <a:spcPts val="0"/>
              </a:spcAft>
              <a:defRPr/>
            </a:pPr>
            <a:r>
              <a:rPr lang="en-GB" sz="4800" b="1" dirty="0" smtClean="0">
                <a:solidFill>
                  <a:srgbClr val="009900"/>
                </a:solidFill>
                <a:effectLst>
                  <a:outerShdw blurRad="38100" dist="38100" dir="2700000" algn="tl">
                    <a:srgbClr val="C0C0C0"/>
                  </a:outerShdw>
                </a:effectLst>
              </a:rPr>
              <a:t>Drivers of change</a:t>
            </a:r>
            <a:endParaRPr lang="fr-CH" sz="4800" b="1" dirty="0">
              <a:solidFill>
                <a:srgbClr val="009900"/>
              </a:solidFill>
              <a:effectLst>
                <a:outerShdw blurRad="38100" dist="38100" dir="2700000" algn="tl">
                  <a:srgbClr val="C0C0C0"/>
                </a:outerShdw>
              </a:effectLst>
            </a:endParaRPr>
          </a:p>
        </p:txBody>
      </p:sp>
      <p:sp>
        <p:nvSpPr>
          <p:cNvPr id="46082" name="Content Placeholder 2"/>
          <p:cNvSpPr>
            <a:spLocks noGrp="1"/>
          </p:cNvSpPr>
          <p:nvPr>
            <p:ph idx="1"/>
          </p:nvPr>
        </p:nvSpPr>
        <p:spPr/>
        <p:txBody>
          <a:bodyPr/>
          <a:lstStyle/>
          <a:p>
            <a:pPr eaLnBrk="1" hangingPunct="1">
              <a:buClr>
                <a:srgbClr val="009900"/>
              </a:buClr>
              <a:buFont typeface="Wingdings" pitchFamily="2" charset="2"/>
              <a:buChar char="q"/>
            </a:pPr>
            <a:r>
              <a:rPr lang="en-GB" dirty="0" smtClean="0"/>
              <a:t>Changing natural or built environments;</a:t>
            </a:r>
          </a:p>
          <a:p>
            <a:pPr eaLnBrk="1" hangingPunct="1">
              <a:buClr>
                <a:srgbClr val="009900"/>
              </a:buClr>
              <a:buFont typeface="Wingdings" pitchFamily="2" charset="2"/>
              <a:buChar char="q"/>
            </a:pPr>
            <a:r>
              <a:rPr lang="en-GB" dirty="0" smtClean="0"/>
              <a:t>Environmental / climate change policy and regulation;</a:t>
            </a:r>
          </a:p>
          <a:p>
            <a:pPr eaLnBrk="1" hangingPunct="1">
              <a:buClr>
                <a:srgbClr val="009900"/>
              </a:buClr>
              <a:buFont typeface="Wingdings" pitchFamily="2" charset="2"/>
              <a:buChar char="q"/>
            </a:pPr>
            <a:r>
              <a:rPr lang="en-GB" dirty="0" smtClean="0"/>
              <a:t>Green technology and innovation; </a:t>
            </a:r>
          </a:p>
          <a:p>
            <a:pPr eaLnBrk="1" hangingPunct="1">
              <a:buClr>
                <a:srgbClr val="009900"/>
              </a:buClr>
              <a:buFont typeface="Wingdings" pitchFamily="2" charset="2"/>
              <a:buChar char="q"/>
            </a:pPr>
            <a:r>
              <a:rPr lang="en-GB" dirty="0" smtClean="0"/>
              <a:t>Markets for green industries and consumer habits</a:t>
            </a:r>
          </a:p>
        </p:txBody>
      </p:sp>
      <p:pic>
        <p:nvPicPr>
          <p:cNvPr id="5" name="Picture 7" descr="http://www.qprcoldpatch.com/imgs/banner__environmental.jpg"/>
          <p:cNvPicPr>
            <a:picLocks noChangeAspect="1" noChangeArrowheads="1"/>
          </p:cNvPicPr>
          <p:nvPr/>
        </p:nvPicPr>
        <p:blipFill>
          <a:blip r:embed="rId3" cstate="print"/>
          <a:srcRect/>
          <a:stretch>
            <a:fillRect/>
          </a:stretch>
        </p:blipFill>
        <p:spPr bwMode="auto">
          <a:xfrm>
            <a:off x="-38604" y="5543581"/>
            <a:ext cx="9241548" cy="1171567"/>
          </a:xfrm>
          <a:prstGeom prst="rect">
            <a:avLst/>
          </a:prstGeom>
          <a:ln>
            <a:noFill/>
          </a:ln>
          <a:effectLst>
            <a:softEdge rad="112500"/>
          </a:effectLst>
        </p:spPr>
      </p:pic>
      <p:sp>
        <p:nvSpPr>
          <p:cNvPr id="8" name="Slide Number Placeholder 7"/>
          <p:cNvSpPr>
            <a:spLocks noGrp="1"/>
          </p:cNvSpPr>
          <p:nvPr>
            <p:ph type="sldNum" sz="quarter" idx="4294967295"/>
          </p:nvPr>
        </p:nvSpPr>
        <p:spPr>
          <a:xfrm>
            <a:off x="6553200" y="6356350"/>
            <a:ext cx="2133600" cy="365125"/>
          </a:xfrm>
          <a:prstGeom prst="rect">
            <a:avLst/>
          </a:prstGeom>
        </p:spPr>
        <p:txBody>
          <a:bodyPr/>
          <a:lstStyle/>
          <a:p>
            <a:pPr>
              <a:defRPr/>
            </a:pPr>
            <a:r>
              <a:rPr lang="fr-CH"/>
              <a:t>1</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5875" y="714375"/>
            <a:ext cx="6500813" cy="1143000"/>
          </a:xfrm>
        </p:spPr>
        <p:txBody>
          <a:bodyPr rtlCol="0">
            <a:noAutofit/>
          </a:bodyPr>
          <a:lstStyle/>
          <a:p>
            <a:pPr eaLnBrk="1" fontAlgn="auto" hangingPunct="1">
              <a:lnSpc>
                <a:spcPts val="4500"/>
              </a:lnSpc>
              <a:spcAft>
                <a:spcPts val="0"/>
              </a:spcAft>
              <a:defRPr/>
            </a:pPr>
            <a:r>
              <a:rPr lang="en-GB" sz="4700" b="1" dirty="0" smtClean="0">
                <a:solidFill>
                  <a:srgbClr val="009900"/>
                </a:solidFill>
                <a:effectLst>
                  <a:outerShdw blurRad="38100" dist="38100" dir="2700000" algn="tl">
                    <a:srgbClr val="C0C0C0"/>
                  </a:outerShdw>
                </a:effectLst>
              </a:rPr>
              <a:t>Sectors affected and retraining needs</a:t>
            </a:r>
            <a:endParaRPr lang="fr-CH" sz="4700" b="1" dirty="0" smtClean="0">
              <a:solidFill>
                <a:srgbClr val="009900"/>
              </a:solidFill>
              <a:effectLst>
                <a:outerShdw blurRad="38100" dist="38100" dir="2700000" algn="tl">
                  <a:srgbClr val="C0C0C0"/>
                </a:outerShdw>
              </a:effectLst>
            </a:endParaRPr>
          </a:p>
        </p:txBody>
      </p:sp>
      <p:sp>
        <p:nvSpPr>
          <p:cNvPr id="58372" name="Content Placeholder 2"/>
          <p:cNvSpPr>
            <a:spLocks/>
          </p:cNvSpPr>
          <p:nvPr/>
        </p:nvSpPr>
        <p:spPr bwMode="auto">
          <a:xfrm>
            <a:off x="2627313" y="1773238"/>
            <a:ext cx="6337300" cy="5084762"/>
          </a:xfrm>
          <a:prstGeom prst="rect">
            <a:avLst/>
          </a:prstGeom>
          <a:noFill/>
          <a:ln w="9525">
            <a:noFill/>
            <a:miter lim="800000"/>
            <a:headEnd/>
            <a:tailEnd/>
          </a:ln>
        </p:spPr>
        <p:txBody>
          <a:bodyPr/>
          <a:lstStyle/>
          <a:p>
            <a:pPr marL="342900" indent="-342900" eaLnBrk="0" hangingPunct="0">
              <a:spcBef>
                <a:spcPct val="20000"/>
              </a:spcBef>
              <a:buFont typeface="Arial" charset="0"/>
              <a:buNone/>
            </a:pPr>
            <a:r>
              <a:rPr lang="en-GB" sz="3000">
                <a:latin typeface="Calibri" pitchFamily="34" charset="0"/>
              </a:rPr>
              <a:t/>
            </a:r>
            <a:br>
              <a:rPr lang="en-GB" sz="3000">
                <a:latin typeface="Calibri" pitchFamily="34" charset="0"/>
              </a:rPr>
            </a:br>
            <a:endParaRPr lang="fr-CH" sz="3000">
              <a:latin typeface="Calibri" pitchFamily="34" charset="0"/>
            </a:endParaRPr>
          </a:p>
        </p:txBody>
      </p:sp>
      <p:sp>
        <p:nvSpPr>
          <p:cNvPr id="58373" name="Content Placeholder 2"/>
          <p:cNvSpPr>
            <a:spLocks/>
          </p:cNvSpPr>
          <p:nvPr/>
        </p:nvSpPr>
        <p:spPr bwMode="auto">
          <a:xfrm>
            <a:off x="2916238" y="2133600"/>
            <a:ext cx="5976937" cy="4319588"/>
          </a:xfrm>
          <a:prstGeom prst="rect">
            <a:avLst/>
          </a:prstGeom>
          <a:noFill/>
          <a:ln w="9525">
            <a:noFill/>
            <a:miter lim="800000"/>
            <a:headEnd/>
            <a:tailEnd/>
          </a:ln>
        </p:spPr>
        <p:txBody>
          <a:bodyPr/>
          <a:lstStyle/>
          <a:p>
            <a:pPr marL="342900" indent="-342900" eaLnBrk="0" hangingPunct="0">
              <a:spcBef>
                <a:spcPct val="20000"/>
              </a:spcBef>
              <a:buFont typeface="Arial" charset="0"/>
              <a:buNone/>
            </a:pPr>
            <a:r>
              <a:rPr lang="en-GB" sz="3000">
                <a:latin typeface="Calibri" pitchFamily="34" charset="0"/>
              </a:rPr>
              <a:t/>
            </a:r>
            <a:br>
              <a:rPr lang="en-GB" sz="3000">
                <a:latin typeface="Calibri" pitchFamily="34" charset="0"/>
              </a:rPr>
            </a:br>
            <a:endParaRPr lang="fr-CH" sz="3000">
              <a:latin typeface="Calibri" pitchFamily="34" charset="0"/>
            </a:endParaRPr>
          </a:p>
        </p:txBody>
      </p:sp>
      <p:sp>
        <p:nvSpPr>
          <p:cNvPr id="3" name="TextBox 2"/>
          <p:cNvSpPr txBox="1"/>
          <p:nvPr/>
        </p:nvSpPr>
        <p:spPr>
          <a:xfrm>
            <a:off x="37188" y="6525344"/>
            <a:ext cx="1507144" cy="276999"/>
          </a:xfrm>
          <a:prstGeom prst="rect">
            <a:avLst/>
          </a:prstGeom>
          <a:noFill/>
        </p:spPr>
        <p:txBody>
          <a:bodyPr wrap="none" rtlCol="0">
            <a:spAutoFit/>
          </a:bodyPr>
          <a:lstStyle/>
          <a:p>
            <a:r>
              <a:rPr lang="en-GB" sz="1200" dirty="0" smtClean="0"/>
              <a:t>Source: IPCC </a:t>
            </a:r>
            <a:r>
              <a:rPr lang="en-GB" sz="1200" dirty="0" smtClean="0"/>
              <a:t>2014</a:t>
            </a:r>
            <a:endParaRPr lang="en-GB" sz="1200" dirty="0"/>
          </a:p>
        </p:txBody>
      </p:sp>
      <p:pic>
        <p:nvPicPr>
          <p:cNvPr id="10" name="Picture 9" descr="Pie chart showing emissions by sector. 25% is from electricity and heat production; 14% from transport; 6% from residential and commercial buildings; 21% from industry; 24% from agriculture, forestry and other land use; 10% from other energy uses.">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1907704" y="2185988"/>
            <a:ext cx="4267200" cy="4267200"/>
          </a:xfrm>
          <a:prstGeom prst="rect">
            <a:avLst/>
          </a:prstGeom>
          <a:noFill/>
          <a:ln>
            <a:noFill/>
          </a:ln>
        </p:spPr>
      </p:pic>
    </p:spTree>
    <p:extLst>
      <p:ext uri="{BB962C8B-B14F-4D97-AF65-F5344CB8AC3E}">
        <p14:creationId xmlns:p14="http://schemas.microsoft.com/office/powerpoint/2010/main" val="18431643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Picture 3"/>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0" y="1412776"/>
            <a:ext cx="9180512" cy="5976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80528" y="332656"/>
            <a:ext cx="9505056" cy="1143000"/>
          </a:xfrm>
        </p:spPr>
        <p:txBody>
          <a:bodyPr/>
          <a:lstStyle/>
          <a:p>
            <a:r>
              <a:rPr lang="en-GB" sz="3600" b="1" dirty="0" smtClean="0">
                <a:solidFill>
                  <a:srgbClr val="009900"/>
                </a:solidFill>
              </a:rPr>
              <a:t>Industries </a:t>
            </a:r>
            <a:r>
              <a:rPr lang="en-GB" sz="3600" b="1" dirty="0">
                <a:solidFill>
                  <a:srgbClr val="009900"/>
                </a:solidFill>
              </a:rPr>
              <a:t>likely to grow and </a:t>
            </a:r>
            <a:r>
              <a:rPr lang="en-GB" sz="3600" b="1" dirty="0" smtClean="0">
                <a:solidFill>
                  <a:srgbClr val="009900"/>
                </a:solidFill>
              </a:rPr>
              <a:t>retraining needs</a:t>
            </a:r>
            <a:endParaRPr lang="en-GB" sz="3600" b="1" dirty="0">
              <a:solidFill>
                <a:srgbClr val="009900"/>
              </a:solidFill>
            </a:endParaRPr>
          </a:p>
        </p:txBody>
      </p:sp>
    </p:spTree>
    <p:extLst>
      <p:ext uri="{BB962C8B-B14F-4D97-AF65-F5344CB8AC3E}">
        <p14:creationId xmlns:p14="http://schemas.microsoft.com/office/powerpoint/2010/main" val="14387254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1488"/>
            <a:ext cx="8229600" cy="1143000"/>
          </a:xfrm>
        </p:spPr>
        <p:txBody>
          <a:bodyPr/>
          <a:lstStyle/>
          <a:p>
            <a:r>
              <a:rPr lang="en-GB" sz="3600" b="1" dirty="0" smtClean="0">
                <a:solidFill>
                  <a:srgbClr val="009900"/>
                </a:solidFill>
              </a:rPr>
              <a:t>Share of low-skilled in top polluting sectors is higher than in low-carbon ones</a:t>
            </a:r>
            <a:endParaRPr lang="en-GB" sz="3600" b="1" dirty="0">
              <a:solidFill>
                <a:srgbClr val="009900"/>
              </a:solidFill>
            </a:endParaRPr>
          </a:p>
        </p:txBody>
      </p:sp>
      <p:pic>
        <p:nvPicPr>
          <p:cNvPr id="189442" name="Picture 2"/>
          <p:cNvPicPr>
            <a:picLocks noGrp="1" noChangeAspect="1" noChangeArrowheads="1"/>
          </p:cNvPicPr>
          <p:nvPr>
            <p:ph idx="1"/>
          </p:nvPr>
        </p:nvPicPr>
        <p:blipFill>
          <a:blip r:embed="rId3" cstate="print"/>
          <a:srcRect/>
          <a:stretch>
            <a:fillRect/>
          </a:stretch>
        </p:blipFill>
        <p:spPr bwMode="auto">
          <a:xfrm>
            <a:off x="2640798" y="1707656"/>
            <a:ext cx="2217684" cy="4809343"/>
          </a:xfrm>
          <a:prstGeom prst="rect">
            <a:avLst/>
          </a:prstGeom>
          <a:noFill/>
          <a:ln w="9525">
            <a:noFill/>
            <a:miter lim="800000"/>
            <a:headEnd/>
            <a:tailEnd/>
          </a:ln>
          <a:effectLst/>
        </p:spPr>
      </p:pic>
      <p:pic>
        <p:nvPicPr>
          <p:cNvPr id="189443" name="Picture 3"/>
          <p:cNvPicPr>
            <a:picLocks noChangeAspect="1" noChangeArrowheads="1"/>
          </p:cNvPicPr>
          <p:nvPr/>
        </p:nvPicPr>
        <p:blipFill>
          <a:blip r:embed="rId4" cstate="print"/>
          <a:srcRect/>
          <a:stretch>
            <a:fillRect/>
          </a:stretch>
        </p:blipFill>
        <p:spPr bwMode="auto">
          <a:xfrm>
            <a:off x="4429124" y="1707847"/>
            <a:ext cx="3429024" cy="4792987"/>
          </a:xfrm>
          <a:prstGeom prst="rect">
            <a:avLst/>
          </a:prstGeom>
          <a:noFill/>
          <a:ln w="9525">
            <a:noFill/>
            <a:miter lim="800000"/>
            <a:headEnd/>
            <a:tailEnd/>
          </a:ln>
          <a:effectLst/>
        </p:spPr>
      </p:pic>
      <p:sp>
        <p:nvSpPr>
          <p:cNvPr id="7" name="TextBox 6"/>
          <p:cNvSpPr txBox="1"/>
          <p:nvPr/>
        </p:nvSpPr>
        <p:spPr>
          <a:xfrm>
            <a:off x="2357422" y="6572272"/>
            <a:ext cx="2143140" cy="914400"/>
          </a:xfrm>
          <a:prstGeom prst="rect">
            <a:avLst/>
          </a:prstGeom>
          <a:noFill/>
          <a:ln/>
        </p:spPr>
        <p:style>
          <a:lnRef idx="0">
            <a:schemeClr val="accent1"/>
          </a:lnRef>
          <a:fillRef idx="3">
            <a:schemeClr val="accent1"/>
          </a:fillRef>
          <a:effectRef idx="3">
            <a:schemeClr val="accent1"/>
          </a:effectRef>
          <a:fontRef idx="minor">
            <a:schemeClr val="lt1"/>
          </a:fontRef>
        </p:style>
        <p:txBody>
          <a:bodyPr wrap="none" rtlCol="0">
            <a:normAutofit/>
          </a:bodyPr>
          <a:lstStyle/>
          <a:p>
            <a:pPr algn="ctr" fontAlgn="auto">
              <a:spcBef>
                <a:spcPct val="20000"/>
              </a:spcBef>
              <a:spcAft>
                <a:spcPts val="0"/>
              </a:spcAft>
              <a:buFont typeface="Arial" pitchFamily="34" charset="0"/>
              <a:buNone/>
            </a:pPr>
            <a:r>
              <a:rPr lang="en-GB" sz="1400" b="1" dirty="0" smtClean="0">
                <a:solidFill>
                  <a:schemeClr val="tx1"/>
                </a:solidFill>
              </a:rPr>
              <a:t>Source: ILO 2012</a:t>
            </a:r>
          </a:p>
        </p:txBody>
      </p:sp>
    </p:spTree>
    <p:extLst>
      <p:ext uri="{BB962C8B-B14F-4D97-AF65-F5344CB8AC3E}">
        <p14:creationId xmlns:p14="http://schemas.microsoft.com/office/powerpoint/2010/main" val="23640004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009900"/>
                </a:solidFill>
              </a:rPr>
              <a:t>Why </a:t>
            </a:r>
            <a:r>
              <a:rPr lang="en-GB" b="1" dirty="0" err="1" smtClean="0">
                <a:solidFill>
                  <a:srgbClr val="009900"/>
                </a:solidFill>
              </a:rPr>
              <a:t>sectoral</a:t>
            </a:r>
            <a:r>
              <a:rPr lang="en-GB" b="1" dirty="0" smtClean="0">
                <a:solidFill>
                  <a:srgbClr val="009900"/>
                </a:solidFill>
              </a:rPr>
              <a:t> approaches?</a:t>
            </a:r>
            <a:endParaRPr lang="en-US" b="1" dirty="0">
              <a:solidFill>
                <a:srgbClr val="009900"/>
              </a:solidFill>
            </a:endParaRPr>
          </a:p>
        </p:txBody>
      </p:sp>
      <p:sp>
        <p:nvSpPr>
          <p:cNvPr id="3" name="Content Placeholder 2"/>
          <p:cNvSpPr>
            <a:spLocks noGrp="1"/>
          </p:cNvSpPr>
          <p:nvPr>
            <p:ph idx="1"/>
          </p:nvPr>
        </p:nvSpPr>
        <p:spPr/>
        <p:txBody>
          <a:bodyPr/>
          <a:lstStyle/>
          <a:p>
            <a:r>
              <a:rPr lang="en-US" sz="2000" dirty="0" smtClean="0"/>
              <a:t>Sector</a:t>
            </a:r>
            <a:r>
              <a:rPr lang="cs-CZ" sz="2000" dirty="0" smtClean="0"/>
              <a:t> </a:t>
            </a:r>
            <a:r>
              <a:rPr lang="en-US" sz="2000" dirty="0" smtClean="0"/>
              <a:t>is crucial to understand the key drivers of change in skills demands to have </a:t>
            </a:r>
            <a:r>
              <a:rPr lang="en-US" sz="2000" dirty="0" err="1" smtClean="0"/>
              <a:t>sectoral</a:t>
            </a:r>
            <a:r>
              <a:rPr lang="en-US" sz="2000" dirty="0" smtClean="0"/>
              <a:t> focus and perspective</a:t>
            </a:r>
            <a:endParaRPr lang="cs-CZ" sz="2000" dirty="0" smtClean="0"/>
          </a:p>
          <a:p>
            <a:r>
              <a:rPr lang="en-GB" sz="2000" dirty="0" smtClean="0"/>
              <a:t>Clear stakeholders</a:t>
            </a:r>
          </a:p>
          <a:p>
            <a:pPr>
              <a:spcBef>
                <a:spcPts val="1200"/>
              </a:spcBef>
            </a:pPr>
            <a:r>
              <a:rPr lang="en-GB" sz="2000" dirty="0" smtClean="0"/>
              <a:t>Easier to facilitate </a:t>
            </a:r>
            <a:r>
              <a:rPr lang="en-GB" sz="2000" dirty="0"/>
              <a:t>coordination among all relevant </a:t>
            </a:r>
            <a:r>
              <a:rPr lang="en-GB" sz="2000" dirty="0" smtClean="0"/>
              <a:t>stakeholders and social dialogue</a:t>
            </a:r>
            <a:endParaRPr lang="en-GB" sz="2000" dirty="0"/>
          </a:p>
          <a:p>
            <a:pPr>
              <a:spcBef>
                <a:spcPts val="1200"/>
              </a:spcBef>
            </a:pPr>
            <a:r>
              <a:rPr lang="en-GB" sz="2000" dirty="0"/>
              <a:t>Reduce complexity and scope of </a:t>
            </a:r>
            <a:r>
              <a:rPr lang="en-GB" sz="2000" dirty="0" smtClean="0"/>
              <a:t>interventions</a:t>
            </a:r>
            <a:endParaRPr lang="en-GB" sz="2000" dirty="0"/>
          </a:p>
          <a:p>
            <a:pPr>
              <a:spcBef>
                <a:spcPts val="1200"/>
              </a:spcBef>
            </a:pPr>
            <a:r>
              <a:rPr lang="en-GB" sz="2000" dirty="0" smtClean="0"/>
              <a:t>Specific skills </a:t>
            </a:r>
            <a:r>
              <a:rPr lang="en-GB" sz="2000" dirty="0"/>
              <a:t>questions </a:t>
            </a:r>
            <a:r>
              <a:rPr lang="en-GB" sz="2000" dirty="0" smtClean="0"/>
              <a:t>(e.g. gaps, occupational change) need </a:t>
            </a:r>
            <a:r>
              <a:rPr lang="en-GB" sz="2000" dirty="0"/>
              <a:t>the sort of close up examination that </a:t>
            </a:r>
            <a:r>
              <a:rPr lang="en-GB" sz="2000" dirty="0" err="1"/>
              <a:t>sectoral</a:t>
            </a:r>
            <a:r>
              <a:rPr lang="en-GB" sz="2000" dirty="0"/>
              <a:t> research </a:t>
            </a:r>
            <a:r>
              <a:rPr lang="en-GB" sz="2000" dirty="0" smtClean="0"/>
              <a:t>enables</a:t>
            </a:r>
          </a:p>
          <a:p>
            <a:pPr>
              <a:spcBef>
                <a:spcPts val="1200"/>
              </a:spcBef>
            </a:pPr>
            <a:r>
              <a:rPr lang="en-GB" sz="2000" dirty="0" smtClean="0"/>
              <a:t>More chances to provide immediate results, and thus easier to ‘sell’ the idea</a:t>
            </a:r>
          </a:p>
          <a:p>
            <a:pPr>
              <a:spcBef>
                <a:spcPts val="1200"/>
              </a:spcBef>
            </a:pPr>
            <a:r>
              <a:rPr lang="en-GB" sz="2000" dirty="0" smtClean="0"/>
              <a:t>Linked to industrial policies, investment decisions etc.</a:t>
            </a:r>
            <a:endParaRPr lang="en-GB" sz="2000" dirty="0"/>
          </a:p>
          <a:p>
            <a:endParaRPr lang="en-US" sz="2000" dirty="0"/>
          </a:p>
        </p:txBody>
      </p:sp>
      <p:pic>
        <p:nvPicPr>
          <p:cNvPr id="1028" name="Picture 4" descr="Question Mark Magnifie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92280" y="5229200"/>
            <a:ext cx="1944216" cy="1413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67611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31902"/>
            <a:ext cx="8229600" cy="1143000"/>
          </a:xfrm>
        </p:spPr>
        <p:txBody>
          <a:bodyPr>
            <a:normAutofit fontScale="90000"/>
          </a:bodyPr>
          <a:lstStyle/>
          <a:p>
            <a:r>
              <a:rPr lang="en-GB" b="1" dirty="0" smtClean="0">
                <a:solidFill>
                  <a:srgbClr val="336600"/>
                </a:solidFill>
              </a:rPr>
              <a:t/>
            </a:r>
            <a:br>
              <a:rPr lang="en-GB" b="1" dirty="0" smtClean="0">
                <a:solidFill>
                  <a:srgbClr val="336600"/>
                </a:solidFill>
              </a:rPr>
            </a:br>
            <a:r>
              <a:rPr lang="en-GB" b="1" dirty="0" smtClean="0">
                <a:solidFill>
                  <a:srgbClr val="336600"/>
                </a:solidFill>
              </a:rPr>
              <a:t>Steps</a:t>
            </a:r>
            <a:endParaRPr lang="en-GB" b="1" dirty="0">
              <a:solidFill>
                <a:srgbClr val="336600"/>
              </a:solidFill>
            </a:endParaRPr>
          </a:p>
        </p:txBody>
      </p:sp>
      <p:sp>
        <p:nvSpPr>
          <p:cNvPr id="6" name="Text Box 44"/>
          <p:cNvSpPr txBox="1">
            <a:spLocks noChangeArrowheads="1"/>
          </p:cNvSpPr>
          <p:nvPr/>
        </p:nvSpPr>
        <p:spPr bwMode="auto">
          <a:xfrm>
            <a:off x="2699792" y="1412777"/>
            <a:ext cx="2880320" cy="440592"/>
          </a:xfrm>
          <a:prstGeom prst="rect">
            <a:avLst/>
          </a:prstGeom>
          <a:solidFill>
            <a:schemeClr val="tx2">
              <a:lumMod val="40000"/>
              <a:lumOff val="60000"/>
            </a:schemeClr>
          </a:solidFill>
          <a:ln w="9525">
            <a:solidFill>
              <a:schemeClr val="accent3">
                <a:lumMod val="50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IE" b="1"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Sector selection</a:t>
            </a:r>
            <a:endParaRPr kumimoji="0" lang="en-IE" b="0" i="0" u="none" strike="noStrike" cap="none" normalizeH="0" baseline="0" dirty="0" smtClean="0">
              <a:ln>
                <a:noFill/>
              </a:ln>
              <a:solidFill>
                <a:schemeClr val="tx1"/>
              </a:solidFill>
              <a:effectLst/>
              <a:latin typeface="Arial" pitchFamily="34" charset="0"/>
            </a:endParaRPr>
          </a:p>
        </p:txBody>
      </p:sp>
      <p:sp>
        <p:nvSpPr>
          <p:cNvPr id="7" name="Text Box 45"/>
          <p:cNvSpPr txBox="1">
            <a:spLocks noChangeArrowheads="1"/>
          </p:cNvSpPr>
          <p:nvPr/>
        </p:nvSpPr>
        <p:spPr bwMode="auto">
          <a:xfrm>
            <a:off x="2699792" y="1988840"/>
            <a:ext cx="2880320" cy="585786"/>
          </a:xfrm>
          <a:prstGeom prst="rect">
            <a:avLst/>
          </a:prstGeom>
          <a:solidFill>
            <a:schemeClr val="tx2">
              <a:lumMod val="40000"/>
              <a:lumOff val="60000"/>
            </a:schemeClr>
          </a:solidFill>
          <a:ln w="9525">
            <a:solidFill>
              <a:schemeClr val="accent3">
                <a:lumMod val="50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IE" b="1"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IE" b="1"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Mapping the sector</a:t>
            </a:r>
            <a:endParaRPr kumimoji="0" lang="en-IE" b="0" i="0" u="none" strike="noStrike" cap="none" normalizeH="0" baseline="0" dirty="0" smtClean="0">
              <a:ln>
                <a:noFill/>
              </a:ln>
              <a:solidFill>
                <a:schemeClr val="tx1"/>
              </a:solidFill>
              <a:effectLst/>
              <a:latin typeface="Arial" pitchFamily="34" charset="0"/>
            </a:endParaRPr>
          </a:p>
        </p:txBody>
      </p:sp>
      <p:sp>
        <p:nvSpPr>
          <p:cNvPr id="8" name="Text Box 46"/>
          <p:cNvSpPr txBox="1">
            <a:spLocks noChangeArrowheads="1"/>
          </p:cNvSpPr>
          <p:nvPr/>
        </p:nvSpPr>
        <p:spPr bwMode="auto">
          <a:xfrm>
            <a:off x="2699792" y="2712493"/>
            <a:ext cx="2880320" cy="572492"/>
          </a:xfrm>
          <a:prstGeom prst="rect">
            <a:avLst/>
          </a:prstGeom>
          <a:solidFill>
            <a:schemeClr val="tx2">
              <a:lumMod val="40000"/>
              <a:lumOff val="60000"/>
            </a:schemeClr>
          </a:solidFill>
          <a:ln w="9525">
            <a:solidFill>
              <a:schemeClr val="accent3">
                <a:lumMod val="50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IE" b="1"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IE" b="1"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Employment trends</a:t>
            </a:r>
            <a:endParaRPr kumimoji="0" lang="en-IE" b="0" i="0" u="none" strike="noStrike" cap="none" normalizeH="0" baseline="0" dirty="0" smtClean="0">
              <a:ln>
                <a:noFill/>
              </a:ln>
              <a:solidFill>
                <a:schemeClr val="tx1"/>
              </a:solidFill>
              <a:effectLst/>
              <a:latin typeface="Arial" pitchFamily="34" charset="0"/>
            </a:endParaRPr>
          </a:p>
        </p:txBody>
      </p:sp>
      <p:sp>
        <p:nvSpPr>
          <p:cNvPr id="9" name="Text Box 47"/>
          <p:cNvSpPr txBox="1">
            <a:spLocks noChangeArrowheads="1"/>
          </p:cNvSpPr>
          <p:nvPr/>
        </p:nvSpPr>
        <p:spPr bwMode="auto">
          <a:xfrm>
            <a:off x="2699792" y="3507464"/>
            <a:ext cx="2880320" cy="497600"/>
          </a:xfrm>
          <a:prstGeom prst="rect">
            <a:avLst/>
          </a:prstGeom>
          <a:solidFill>
            <a:schemeClr val="tx2">
              <a:lumMod val="40000"/>
              <a:lumOff val="60000"/>
            </a:schemeClr>
          </a:solidFill>
          <a:ln w="9525">
            <a:solidFill>
              <a:schemeClr val="accent3">
                <a:lumMod val="50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IE" b="1"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Key drivers of change</a:t>
            </a:r>
            <a:endParaRPr kumimoji="0" lang="en-IE" b="0" i="0" u="none" strike="noStrike" cap="none" normalizeH="0" baseline="0" dirty="0" smtClean="0">
              <a:ln>
                <a:noFill/>
              </a:ln>
              <a:solidFill>
                <a:schemeClr val="tx1"/>
              </a:solidFill>
              <a:effectLst/>
              <a:latin typeface="Arial" pitchFamily="34" charset="0"/>
            </a:endParaRPr>
          </a:p>
        </p:txBody>
      </p:sp>
      <p:sp>
        <p:nvSpPr>
          <p:cNvPr id="10" name="Text Box 48"/>
          <p:cNvSpPr txBox="1">
            <a:spLocks noChangeArrowheads="1"/>
          </p:cNvSpPr>
          <p:nvPr/>
        </p:nvSpPr>
        <p:spPr bwMode="auto">
          <a:xfrm>
            <a:off x="2699792" y="4177149"/>
            <a:ext cx="2880320" cy="403979"/>
          </a:xfrm>
          <a:prstGeom prst="rect">
            <a:avLst/>
          </a:prstGeom>
          <a:solidFill>
            <a:schemeClr val="tx2">
              <a:lumMod val="40000"/>
              <a:lumOff val="60000"/>
            </a:schemeClr>
          </a:solidFill>
          <a:ln w="9525">
            <a:solidFill>
              <a:schemeClr val="accent3">
                <a:lumMod val="50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IE" b="1"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Foresight</a:t>
            </a:r>
            <a:endParaRPr kumimoji="0" lang="en-IE" b="0" i="0" u="none" strike="noStrike" cap="none" normalizeH="0" baseline="0" dirty="0" smtClean="0">
              <a:ln>
                <a:noFill/>
              </a:ln>
              <a:solidFill>
                <a:schemeClr val="tx1"/>
              </a:solidFill>
              <a:effectLst/>
              <a:latin typeface="Arial" pitchFamily="34" charset="0"/>
            </a:endParaRPr>
          </a:p>
        </p:txBody>
      </p:sp>
      <p:sp>
        <p:nvSpPr>
          <p:cNvPr id="11" name="Text Box 49"/>
          <p:cNvSpPr txBox="1">
            <a:spLocks noChangeArrowheads="1"/>
          </p:cNvSpPr>
          <p:nvPr/>
        </p:nvSpPr>
        <p:spPr bwMode="auto">
          <a:xfrm>
            <a:off x="2699792" y="4812623"/>
            <a:ext cx="2880320" cy="560593"/>
          </a:xfrm>
          <a:prstGeom prst="rect">
            <a:avLst/>
          </a:prstGeom>
          <a:solidFill>
            <a:schemeClr val="tx2">
              <a:lumMod val="40000"/>
              <a:lumOff val="60000"/>
            </a:schemeClr>
          </a:solidFill>
          <a:ln w="9525">
            <a:solidFill>
              <a:schemeClr val="accent3">
                <a:lumMod val="50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IE" b="1"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Skill needs (quality &amp; quantity)</a:t>
            </a:r>
            <a:endParaRPr kumimoji="0" lang="en-IE" b="0" i="0" u="none" strike="noStrike" cap="none" normalizeH="0" baseline="0" dirty="0" smtClean="0">
              <a:ln>
                <a:noFill/>
              </a:ln>
              <a:solidFill>
                <a:schemeClr val="tx1"/>
              </a:solidFill>
              <a:effectLst/>
              <a:latin typeface="Arial" pitchFamily="34" charset="0"/>
            </a:endParaRPr>
          </a:p>
        </p:txBody>
      </p:sp>
      <p:sp>
        <p:nvSpPr>
          <p:cNvPr id="12" name="Text Box 50"/>
          <p:cNvSpPr txBox="1">
            <a:spLocks noChangeArrowheads="1"/>
          </p:cNvSpPr>
          <p:nvPr/>
        </p:nvSpPr>
        <p:spPr bwMode="auto">
          <a:xfrm>
            <a:off x="2699792" y="5537882"/>
            <a:ext cx="2880320" cy="601439"/>
          </a:xfrm>
          <a:prstGeom prst="rect">
            <a:avLst/>
          </a:prstGeom>
          <a:solidFill>
            <a:schemeClr val="tx2">
              <a:lumMod val="40000"/>
              <a:lumOff val="60000"/>
            </a:schemeClr>
          </a:solidFill>
          <a:ln w="9525">
            <a:solidFill>
              <a:schemeClr val="accent3">
                <a:lumMod val="50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IE" b="1"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Skill gaps / shortages</a:t>
            </a:r>
            <a:endParaRPr kumimoji="0" lang="en-IE" b="0" i="0" u="none" strike="noStrike" cap="none" normalizeH="0" baseline="0" dirty="0" smtClean="0">
              <a:ln>
                <a:noFill/>
              </a:ln>
              <a:solidFill>
                <a:schemeClr val="tx1"/>
              </a:solidFill>
              <a:effectLst/>
              <a:latin typeface="Arial" pitchFamily="34" charset="0"/>
            </a:endParaRPr>
          </a:p>
        </p:txBody>
      </p:sp>
      <p:sp>
        <p:nvSpPr>
          <p:cNvPr id="13" name="Text Box 51"/>
          <p:cNvSpPr txBox="1">
            <a:spLocks noChangeArrowheads="1"/>
          </p:cNvSpPr>
          <p:nvPr/>
        </p:nvSpPr>
        <p:spPr bwMode="auto">
          <a:xfrm>
            <a:off x="2699792" y="6237312"/>
            <a:ext cx="2880320" cy="457635"/>
          </a:xfrm>
          <a:prstGeom prst="rect">
            <a:avLst/>
          </a:prstGeom>
          <a:solidFill>
            <a:schemeClr val="tx2">
              <a:lumMod val="40000"/>
              <a:lumOff val="60000"/>
            </a:schemeClr>
          </a:solidFill>
          <a:ln w="9525">
            <a:solidFill>
              <a:schemeClr val="accent3">
                <a:lumMod val="50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IE" b="1" i="0" u="none" strike="noStrike" cap="none" normalizeH="0" baseline="0" dirty="0" smtClean="0">
                <a:ln>
                  <a:noFill/>
                </a:ln>
                <a:solidFill>
                  <a:schemeClr val="tx1"/>
                </a:solidFill>
                <a:effectLst/>
                <a:latin typeface="Calibri" pitchFamily="34" charset="0"/>
                <a:ea typeface="Times New Roman" pitchFamily="18" charset="0"/>
                <a:cs typeface="Calibri" pitchFamily="34" charset="0"/>
              </a:rPr>
              <a:t>Recommendations</a:t>
            </a:r>
            <a:endParaRPr kumimoji="0" lang="en-IE" b="0" i="0" u="none" strike="noStrike" cap="none" normalizeH="0" baseline="0" dirty="0" smtClean="0">
              <a:ln>
                <a:noFill/>
              </a:ln>
              <a:solidFill>
                <a:schemeClr val="tx1"/>
              </a:solidFill>
              <a:effectLst/>
              <a:latin typeface="Arial" pitchFamily="34" charset="0"/>
            </a:endParaRPr>
          </a:p>
        </p:txBody>
      </p:sp>
      <p:sp>
        <p:nvSpPr>
          <p:cNvPr id="14" name="Rectangle 11"/>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
        <p:nvSpPr>
          <p:cNvPr id="15" name="Rectangle 12"/>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
        <p:nvSpPr>
          <p:cNvPr id="16" name="Down Arrow 15"/>
          <p:cNvSpPr/>
          <p:nvPr/>
        </p:nvSpPr>
        <p:spPr>
          <a:xfrm>
            <a:off x="3995936" y="1853369"/>
            <a:ext cx="45719" cy="13547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Down Arrow 17"/>
          <p:cNvSpPr/>
          <p:nvPr/>
        </p:nvSpPr>
        <p:spPr>
          <a:xfrm>
            <a:off x="3995936" y="2573449"/>
            <a:ext cx="45719" cy="13547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Down Arrow 18"/>
          <p:cNvSpPr/>
          <p:nvPr/>
        </p:nvSpPr>
        <p:spPr>
          <a:xfrm>
            <a:off x="3995936" y="3293529"/>
            <a:ext cx="45719" cy="21393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Down Arrow 19"/>
          <p:cNvSpPr/>
          <p:nvPr/>
        </p:nvSpPr>
        <p:spPr>
          <a:xfrm>
            <a:off x="3995936" y="4013609"/>
            <a:ext cx="45719" cy="13547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Down Arrow 20"/>
          <p:cNvSpPr/>
          <p:nvPr/>
        </p:nvSpPr>
        <p:spPr>
          <a:xfrm>
            <a:off x="3995936" y="4625320"/>
            <a:ext cx="45719" cy="18730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wn Arrow 21"/>
          <p:cNvSpPr/>
          <p:nvPr/>
        </p:nvSpPr>
        <p:spPr>
          <a:xfrm>
            <a:off x="3995936" y="5373216"/>
            <a:ext cx="45719" cy="13547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Down Arrow 22"/>
          <p:cNvSpPr/>
          <p:nvPr/>
        </p:nvSpPr>
        <p:spPr>
          <a:xfrm>
            <a:off x="3995936" y="6093296"/>
            <a:ext cx="45719" cy="13547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114761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285720" y="642918"/>
            <a:ext cx="8229600" cy="1143000"/>
          </a:xfrm>
        </p:spPr>
        <p:txBody>
          <a:bodyPr/>
          <a:lstStyle/>
          <a:p>
            <a:pPr eaLnBrk="1" hangingPunct="1"/>
            <a:r>
              <a:rPr lang="en-GB" b="1" dirty="0" smtClean="0">
                <a:solidFill>
                  <a:srgbClr val="009900"/>
                </a:solidFill>
              </a:rPr>
              <a:t>Example of a growing industry: </a:t>
            </a:r>
            <a:br>
              <a:rPr lang="en-GB" b="1" dirty="0" smtClean="0">
                <a:solidFill>
                  <a:srgbClr val="009900"/>
                </a:solidFill>
              </a:rPr>
            </a:br>
            <a:r>
              <a:rPr lang="en-GB" b="1" dirty="0" smtClean="0">
                <a:solidFill>
                  <a:srgbClr val="009900"/>
                </a:solidFill>
              </a:rPr>
              <a:t>renewable energy</a:t>
            </a:r>
          </a:p>
        </p:txBody>
      </p:sp>
      <p:pic>
        <p:nvPicPr>
          <p:cNvPr id="4100" name="Picture 4" descr="Sources to Services.jpg"/>
          <p:cNvPicPr>
            <a:picLocks noChangeAspect="1"/>
          </p:cNvPicPr>
          <p:nvPr/>
        </p:nvPicPr>
        <p:blipFill>
          <a:blip r:embed="rId3" cstate="print"/>
          <a:srcRect/>
          <a:stretch>
            <a:fillRect/>
          </a:stretch>
        </p:blipFill>
        <p:spPr bwMode="auto">
          <a:xfrm>
            <a:off x="0" y="1981200"/>
            <a:ext cx="9144000" cy="4565650"/>
          </a:xfrm>
          <a:prstGeom prst="rect">
            <a:avLst/>
          </a:prstGeom>
          <a:noFill/>
          <a:ln w="9525">
            <a:noFill/>
            <a:miter lim="800000"/>
            <a:headEnd/>
            <a:tailEnd/>
          </a:ln>
        </p:spPr>
      </p:pic>
      <p:cxnSp>
        <p:nvCxnSpPr>
          <p:cNvPr id="11" name="Straight Connector 10"/>
          <p:cNvCxnSpPr>
            <a:cxnSpLocks noChangeShapeType="1"/>
          </p:cNvCxnSpPr>
          <p:nvPr/>
        </p:nvCxnSpPr>
        <p:spPr bwMode="auto">
          <a:xfrm rot="16200000" flipH="1">
            <a:off x="6667500" y="3695700"/>
            <a:ext cx="1219200" cy="990600"/>
          </a:xfrm>
          <a:prstGeom prst="line">
            <a:avLst/>
          </a:prstGeom>
          <a:noFill/>
          <a:ln w="57150">
            <a:solidFill>
              <a:srgbClr val="FF0000"/>
            </a:solidFill>
            <a:round/>
            <a:headEnd/>
            <a:tailEnd/>
          </a:ln>
          <a:effectLst>
            <a:outerShdw dist="20000" dir="5400000" rotWithShape="0">
              <a:srgbClr val="808080">
                <a:alpha val="37999"/>
              </a:srgbClr>
            </a:outerShdw>
          </a:effectLst>
        </p:spPr>
      </p:cxnSp>
      <p:sp>
        <p:nvSpPr>
          <p:cNvPr id="4102" name="TextBox 12"/>
          <p:cNvSpPr txBox="1">
            <a:spLocks noChangeArrowheads="1"/>
          </p:cNvSpPr>
          <p:nvPr/>
        </p:nvSpPr>
        <p:spPr bwMode="auto">
          <a:xfrm>
            <a:off x="0" y="6308725"/>
            <a:ext cx="4284663" cy="400050"/>
          </a:xfrm>
          <a:prstGeom prst="rect">
            <a:avLst/>
          </a:prstGeom>
          <a:noFill/>
          <a:ln w="9525">
            <a:noFill/>
            <a:miter lim="800000"/>
            <a:headEnd/>
            <a:tailEnd/>
          </a:ln>
        </p:spPr>
        <p:txBody>
          <a:bodyPr>
            <a:spAutoFit/>
          </a:bodyPr>
          <a:lstStyle/>
          <a:p>
            <a:r>
              <a:rPr lang="en-US" sz="1000"/>
              <a:t>*Passive Solar connects Solar Energy directly to lighting, heating, cooling through architectural design and building materials.</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864" y="629816"/>
            <a:ext cx="8229600" cy="1143000"/>
          </a:xfrm>
        </p:spPr>
        <p:txBody>
          <a:bodyPr/>
          <a:lstStyle/>
          <a:p>
            <a:r>
              <a:rPr lang="en-GB" sz="3600" b="1" dirty="0">
                <a:solidFill>
                  <a:srgbClr val="009900"/>
                </a:solidFill>
              </a:rPr>
              <a:t>Shares of energy sources in total global primary energy supply (2008)</a:t>
            </a: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1038" y="2116410"/>
            <a:ext cx="7781925" cy="4552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703936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6420469"/>
            <a:ext cx="8229600" cy="320899"/>
          </a:xfrm>
        </p:spPr>
        <p:txBody>
          <a:bodyPr/>
          <a:lstStyle/>
          <a:p>
            <a:pPr marL="0" indent="0">
              <a:buNone/>
            </a:pPr>
            <a:r>
              <a:rPr lang="fr-CH" sz="1600" dirty="0" smtClean="0"/>
              <a:t>IRENA 2016 (in </a:t>
            </a:r>
            <a:r>
              <a:rPr lang="fr-CH" sz="1600" dirty="0" err="1" smtClean="0"/>
              <a:t>thousands</a:t>
            </a:r>
            <a:r>
              <a:rPr lang="fr-CH" sz="1600" dirty="0" smtClean="0"/>
              <a:t>)</a:t>
            </a:r>
            <a:endParaRPr lang="en-GB" sz="1600" dirty="0"/>
          </a:p>
        </p:txBody>
      </p:sp>
      <p:pic>
        <p:nvPicPr>
          <p:cNvPr id="7" name="Picture 6"/>
          <p:cNvPicPr>
            <a:picLocks noChangeAspect="1"/>
          </p:cNvPicPr>
          <p:nvPr/>
        </p:nvPicPr>
        <p:blipFill>
          <a:blip r:embed="rId2"/>
          <a:stretch>
            <a:fillRect/>
          </a:stretch>
        </p:blipFill>
        <p:spPr>
          <a:xfrm>
            <a:off x="179512" y="980728"/>
            <a:ext cx="8832875" cy="5112568"/>
          </a:xfrm>
          <a:prstGeom prst="rect">
            <a:avLst/>
          </a:prstGeom>
        </p:spPr>
      </p:pic>
    </p:spTree>
    <p:extLst>
      <p:ext uri="{BB962C8B-B14F-4D97-AF65-F5344CB8AC3E}">
        <p14:creationId xmlns:p14="http://schemas.microsoft.com/office/powerpoint/2010/main" val="28066639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5346" y="764704"/>
            <a:ext cx="9189093" cy="5368510"/>
          </a:xfrm>
          <a:prstGeom prst="rect">
            <a:avLst/>
          </a:prstGeom>
        </p:spPr>
      </p:pic>
      <p:sp>
        <p:nvSpPr>
          <p:cNvPr id="7" name="Content Placeholder 2"/>
          <p:cNvSpPr>
            <a:spLocks noGrp="1"/>
          </p:cNvSpPr>
          <p:nvPr>
            <p:ph idx="1"/>
          </p:nvPr>
        </p:nvSpPr>
        <p:spPr>
          <a:xfrm>
            <a:off x="323528" y="6420469"/>
            <a:ext cx="8229600" cy="320899"/>
          </a:xfrm>
        </p:spPr>
        <p:txBody>
          <a:bodyPr/>
          <a:lstStyle/>
          <a:p>
            <a:pPr marL="0" indent="0">
              <a:buNone/>
            </a:pPr>
            <a:r>
              <a:rPr lang="fr-CH" sz="1600" dirty="0" smtClean="0"/>
              <a:t>IRENA 2016 </a:t>
            </a:r>
            <a:endParaRPr lang="en-GB" sz="1600"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41784"/>
            <a:ext cx="8229600" cy="1143000"/>
          </a:xfrm>
        </p:spPr>
        <p:txBody>
          <a:bodyPr>
            <a:noAutofit/>
          </a:bodyPr>
          <a:lstStyle/>
          <a:p>
            <a:r>
              <a:rPr lang="fr-CH" sz="3600" b="1" dirty="0" smtClean="0">
                <a:solidFill>
                  <a:srgbClr val="009900"/>
                </a:solidFill>
              </a:rPr>
              <a:t>Green structural change – </a:t>
            </a:r>
            <a:r>
              <a:rPr lang="fr-CH" sz="3600" b="1" dirty="0" err="1" smtClean="0">
                <a:solidFill>
                  <a:srgbClr val="009900"/>
                </a:solidFill>
              </a:rPr>
              <a:t>Energy</a:t>
            </a:r>
            <a:r>
              <a:rPr lang="fr-CH" sz="3600" b="1" dirty="0" smtClean="0">
                <a:solidFill>
                  <a:srgbClr val="009900"/>
                </a:solidFill>
              </a:rPr>
              <a:t> </a:t>
            </a:r>
            <a:r>
              <a:rPr lang="fr-CH" sz="3600" b="1" dirty="0" err="1" smtClean="0">
                <a:solidFill>
                  <a:srgbClr val="009900"/>
                </a:solidFill>
              </a:rPr>
              <a:t>sector</a:t>
            </a:r>
            <a:r>
              <a:rPr lang="fr-CH" sz="3600" b="1" dirty="0" smtClean="0">
                <a:solidFill>
                  <a:srgbClr val="009900"/>
                </a:solidFill>
              </a:rPr>
              <a:t> </a:t>
            </a:r>
            <a:endParaRPr lang="en-US" sz="3600" b="1" dirty="0">
              <a:solidFill>
                <a:srgbClr val="009900"/>
              </a:solidFill>
            </a:endParaRPr>
          </a:p>
        </p:txBody>
      </p:sp>
      <p:pic>
        <p:nvPicPr>
          <p:cNvPr id="1026" name="Picture 2"/>
          <p:cNvPicPr>
            <a:picLocks noChangeAspect="1" noChangeArrowheads="1"/>
          </p:cNvPicPr>
          <p:nvPr/>
        </p:nvPicPr>
        <p:blipFill>
          <a:blip r:embed="rId3" cstate="print"/>
          <a:srcRect/>
          <a:stretch>
            <a:fillRect/>
          </a:stretch>
        </p:blipFill>
        <p:spPr bwMode="auto">
          <a:xfrm>
            <a:off x="357158" y="1500174"/>
            <a:ext cx="8550672" cy="4500594"/>
          </a:xfrm>
          <a:prstGeom prst="rect">
            <a:avLst/>
          </a:prstGeom>
          <a:noFill/>
          <a:ln w="9525">
            <a:noFill/>
            <a:miter lim="800000"/>
            <a:headEnd/>
            <a:tailEnd/>
          </a:ln>
        </p:spPr>
      </p:pic>
      <p:sp>
        <p:nvSpPr>
          <p:cNvPr id="1027" name="Rectangle 3"/>
          <p:cNvSpPr>
            <a:spLocks noChangeArrowheads="1"/>
          </p:cNvSpPr>
          <p:nvPr/>
        </p:nvSpPr>
        <p:spPr bwMode="auto">
          <a:xfrm>
            <a:off x="357158" y="6072206"/>
            <a:ext cx="2928958"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Source:</a:t>
            </a:r>
            <a:r>
              <a:rPr kumimoji="0" lang="en-GB" sz="11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UNEP</a:t>
            </a:r>
            <a:r>
              <a:rPr kumimoji="0" lang="en-GB"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(2011)</a:t>
            </a:r>
            <a:r>
              <a:rPr kumimoji="0" lang="en-GB" sz="11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en-GB" sz="1000" b="0" i="1"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Green Economy Report</a:t>
            </a:r>
            <a:r>
              <a:rPr kumimoji="0" lang="en-GB"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endParaRPr kumimoji="0" lang="en-GB" sz="18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5897775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smtClean="0"/>
              <a:t/>
            </a:r>
            <a:br>
              <a:rPr lang="fr-CH" dirty="0" smtClean="0"/>
            </a:br>
            <a:r>
              <a:rPr lang="en-GB" dirty="0" smtClean="0"/>
              <a:t>Hand out – core occupations</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35441539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5" name="Title 2"/>
          <p:cNvSpPr>
            <a:spLocks noGrp="1"/>
          </p:cNvSpPr>
          <p:nvPr>
            <p:ph type="title"/>
          </p:nvPr>
        </p:nvSpPr>
        <p:spPr>
          <a:xfrm>
            <a:off x="457200" y="1500182"/>
            <a:ext cx="8229600" cy="1143000"/>
          </a:xfrm>
        </p:spPr>
        <p:txBody>
          <a:bodyPr>
            <a:noAutofit/>
          </a:bodyPr>
          <a:lstStyle/>
          <a:p>
            <a:pPr lvl="0"/>
            <a:r>
              <a:rPr lang="en-GB" sz="4800" b="1" dirty="0" smtClean="0">
                <a:solidFill>
                  <a:srgbClr val="009900"/>
                </a:solidFill>
              </a:rPr>
              <a:t>Case study:</a:t>
            </a:r>
            <a:br>
              <a:rPr lang="en-GB" sz="4800" b="1" dirty="0" smtClean="0">
                <a:solidFill>
                  <a:srgbClr val="009900"/>
                </a:solidFill>
              </a:rPr>
            </a:br>
            <a:r>
              <a:rPr lang="en-GB" sz="4800" b="1" dirty="0" smtClean="0">
                <a:solidFill>
                  <a:srgbClr val="009900"/>
                </a:solidFill>
              </a:rPr>
              <a:t>Navarre (Spain) </a:t>
            </a:r>
            <a:br>
              <a:rPr lang="en-GB" sz="4800" b="1" dirty="0" smtClean="0">
                <a:solidFill>
                  <a:srgbClr val="009900"/>
                </a:solidFill>
              </a:rPr>
            </a:br>
            <a:r>
              <a:rPr lang="en-GB" sz="4800" b="1" dirty="0" smtClean="0">
                <a:solidFill>
                  <a:srgbClr val="009900"/>
                </a:solidFill>
              </a:rPr>
              <a:t>goes for </a:t>
            </a:r>
            <a:r>
              <a:rPr lang="en-GB" sz="4800" b="1" dirty="0" err="1" smtClean="0">
                <a:solidFill>
                  <a:srgbClr val="009900"/>
                </a:solidFill>
              </a:rPr>
              <a:t>renewables</a:t>
            </a:r>
            <a:r>
              <a:rPr lang="en-GB" sz="4800" b="1" dirty="0" smtClean="0">
                <a:solidFill>
                  <a:srgbClr val="009900"/>
                </a:solidFill>
              </a:rPr>
              <a:t> </a:t>
            </a:r>
            <a:endParaRPr lang="en-US" sz="4800" b="1" dirty="0">
              <a:solidFill>
                <a:srgbClr val="009900"/>
              </a:solidFill>
            </a:endParaRPr>
          </a:p>
        </p:txBody>
      </p:sp>
      <p:sp>
        <p:nvSpPr>
          <p:cNvPr id="6" name="Content Placeholder 2"/>
          <p:cNvSpPr>
            <a:spLocks noGrp="1"/>
          </p:cNvSpPr>
          <p:nvPr>
            <p:ph idx="1"/>
          </p:nvPr>
        </p:nvSpPr>
        <p:spPr>
          <a:xfrm>
            <a:off x="500034" y="4429132"/>
            <a:ext cx="8229600" cy="2982915"/>
          </a:xfrm>
        </p:spPr>
        <p:txBody>
          <a:bodyPr/>
          <a:lstStyle/>
          <a:p>
            <a:pPr>
              <a:buNone/>
            </a:pPr>
            <a:endParaRPr lang="en-GB"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42444"/>
            <a:ext cx="8229600" cy="5114948"/>
          </a:xfrm>
        </p:spPr>
        <p:txBody>
          <a:bodyPr>
            <a:normAutofit fontScale="77500" lnSpcReduction="20000"/>
          </a:bodyPr>
          <a:lstStyle/>
          <a:p>
            <a:pPr>
              <a:buClr>
                <a:srgbClr val="009900"/>
              </a:buClr>
              <a:buNone/>
              <a:defRPr/>
            </a:pPr>
            <a:r>
              <a:rPr lang="en-GB" sz="3600" i="1" dirty="0" smtClean="0">
                <a:solidFill>
                  <a:srgbClr val="FF0000"/>
                </a:solidFill>
              </a:rPr>
              <a:t>Past</a:t>
            </a:r>
          </a:p>
          <a:p>
            <a:pPr>
              <a:buClr>
                <a:srgbClr val="009900"/>
              </a:buClr>
              <a:buFont typeface="Wingdings" pitchFamily="2" charset="2"/>
              <a:buChar char="q"/>
              <a:defRPr/>
            </a:pPr>
            <a:r>
              <a:rPr lang="en-US" sz="3100" dirty="0" smtClean="0"/>
              <a:t>80s and 90s, Navarre suffered from economic crisis</a:t>
            </a:r>
          </a:p>
          <a:p>
            <a:pPr>
              <a:buClr>
                <a:srgbClr val="009900"/>
              </a:buClr>
              <a:buFont typeface="Wingdings" pitchFamily="2" charset="2"/>
              <a:buChar char="q"/>
              <a:defRPr/>
            </a:pPr>
            <a:r>
              <a:rPr lang="en-US" sz="3100" b="1" dirty="0" smtClean="0"/>
              <a:t>high oil prices</a:t>
            </a:r>
            <a:r>
              <a:rPr lang="en-US" sz="3100" dirty="0" smtClean="0"/>
              <a:t> impaired the competiveness of the industry</a:t>
            </a:r>
          </a:p>
          <a:p>
            <a:pPr>
              <a:buClr>
                <a:srgbClr val="009900"/>
              </a:buClr>
              <a:buFont typeface="Wingdings" pitchFamily="2" charset="2"/>
              <a:buChar char="q"/>
              <a:defRPr/>
            </a:pPr>
            <a:r>
              <a:rPr lang="en-US" sz="3100" dirty="0" smtClean="0"/>
              <a:t>unemployment level in 1993:</a:t>
            </a:r>
            <a:r>
              <a:rPr lang="en-US" sz="3100" b="1" dirty="0" smtClean="0"/>
              <a:t> 13%</a:t>
            </a:r>
            <a:r>
              <a:rPr lang="en-US" sz="3100" dirty="0" smtClean="0"/>
              <a:t> </a:t>
            </a:r>
          </a:p>
          <a:p>
            <a:pPr>
              <a:buClr>
                <a:srgbClr val="009900"/>
              </a:buClr>
              <a:buNone/>
              <a:defRPr/>
            </a:pPr>
            <a:r>
              <a:rPr lang="fr-CH" sz="3600" i="1" dirty="0" err="1" smtClean="0">
                <a:solidFill>
                  <a:srgbClr val="FF0000"/>
                </a:solidFill>
              </a:rPr>
              <a:t>Measures</a:t>
            </a:r>
            <a:r>
              <a:rPr lang="fr-CH" sz="3600" i="1" dirty="0" smtClean="0">
                <a:solidFill>
                  <a:srgbClr val="FF0000"/>
                </a:solidFill>
              </a:rPr>
              <a:t> </a:t>
            </a:r>
            <a:r>
              <a:rPr lang="fr-CH" sz="3600" i="1" dirty="0" err="1" smtClean="0">
                <a:solidFill>
                  <a:srgbClr val="FF0000"/>
                </a:solidFill>
              </a:rPr>
              <a:t>taken</a:t>
            </a:r>
            <a:endParaRPr lang="en-US" sz="3600" i="1" dirty="0" smtClean="0">
              <a:solidFill>
                <a:srgbClr val="FF0000"/>
              </a:solidFill>
            </a:endParaRPr>
          </a:p>
          <a:p>
            <a:pPr>
              <a:buClr>
                <a:srgbClr val="009900"/>
              </a:buClr>
              <a:buFont typeface="Wingdings" pitchFamily="2" charset="2"/>
              <a:buChar char="q"/>
              <a:defRPr/>
            </a:pPr>
            <a:r>
              <a:rPr lang="en-US" sz="3100" dirty="0" smtClean="0"/>
              <a:t>The Government decides to </a:t>
            </a:r>
            <a:r>
              <a:rPr lang="en-US" sz="3100" b="1" dirty="0" smtClean="0"/>
              <a:t>expand its renewable energy sector </a:t>
            </a:r>
            <a:r>
              <a:rPr lang="en-US" sz="3100" dirty="0" smtClean="0"/>
              <a:t>by taking active industrial policy measures including worker training.</a:t>
            </a:r>
          </a:p>
          <a:p>
            <a:pPr>
              <a:buClr>
                <a:srgbClr val="009900"/>
              </a:buClr>
              <a:buFont typeface="Wingdings" pitchFamily="2" charset="2"/>
              <a:buChar char="q"/>
              <a:defRPr/>
            </a:pPr>
            <a:r>
              <a:rPr lang="en-US" sz="3100" dirty="0" smtClean="0"/>
              <a:t>CENIFER was opened </a:t>
            </a:r>
            <a:r>
              <a:rPr lang="en-US" sz="3100" dirty="0" smtClean="0">
                <a:sym typeface="Wingdings" pitchFamily="2" charset="2"/>
              </a:rPr>
              <a:t></a:t>
            </a:r>
            <a:r>
              <a:rPr lang="en-US" sz="3100" dirty="0" smtClean="0"/>
              <a:t> </a:t>
            </a:r>
            <a:r>
              <a:rPr lang="en-US" sz="3100" b="1" dirty="0" smtClean="0"/>
              <a:t>National Centre for Renewable Energy Training </a:t>
            </a:r>
            <a:r>
              <a:rPr lang="en-US" sz="3100" dirty="0" smtClean="0"/>
              <a:t>for managers, technicians and operators.</a:t>
            </a:r>
          </a:p>
          <a:p>
            <a:pPr>
              <a:buClr>
                <a:srgbClr val="009900"/>
              </a:buClr>
              <a:buFont typeface="Wingdings" pitchFamily="2" charset="2"/>
              <a:buChar char="q"/>
              <a:defRPr/>
            </a:pPr>
            <a:r>
              <a:rPr lang="en-US" sz="3100" dirty="0" smtClean="0"/>
              <a:t>Training through PES</a:t>
            </a:r>
          </a:p>
          <a:p>
            <a:pPr>
              <a:buClr>
                <a:srgbClr val="009900"/>
              </a:buClr>
              <a:buFont typeface="Wingdings" pitchFamily="2" charset="2"/>
              <a:buChar char="q"/>
              <a:defRPr/>
            </a:pPr>
            <a:r>
              <a:rPr lang="en-US" sz="3100" dirty="0" smtClean="0"/>
              <a:t>First university program for electrical engineers in wind and solar</a:t>
            </a:r>
          </a:p>
        </p:txBody>
      </p:sp>
      <p:sp>
        <p:nvSpPr>
          <p:cNvPr id="3" name="Title 2"/>
          <p:cNvSpPr>
            <a:spLocks noGrp="1"/>
          </p:cNvSpPr>
          <p:nvPr>
            <p:ph type="title"/>
          </p:nvPr>
        </p:nvSpPr>
        <p:spPr>
          <a:xfrm>
            <a:off x="457200" y="629816"/>
            <a:ext cx="8229600" cy="1143000"/>
          </a:xfrm>
        </p:spPr>
        <p:txBody>
          <a:bodyPr>
            <a:normAutofit fontScale="90000"/>
          </a:bodyPr>
          <a:lstStyle/>
          <a:p>
            <a:pPr lvl="0"/>
            <a:r>
              <a:rPr lang="en-GB" b="1" dirty="0" smtClean="0">
                <a:solidFill>
                  <a:srgbClr val="009900"/>
                </a:solidFill>
              </a:rPr>
              <a:t>Case study: </a:t>
            </a:r>
            <a:br>
              <a:rPr lang="en-GB" b="1" dirty="0" smtClean="0">
                <a:solidFill>
                  <a:srgbClr val="009900"/>
                </a:solidFill>
              </a:rPr>
            </a:br>
            <a:r>
              <a:rPr lang="en-GB" b="1" dirty="0" smtClean="0">
                <a:solidFill>
                  <a:srgbClr val="009900"/>
                </a:solidFill>
              </a:rPr>
              <a:t>Navarre (Spain) goes for </a:t>
            </a:r>
            <a:r>
              <a:rPr lang="en-GB" b="1" dirty="0" err="1" smtClean="0">
                <a:solidFill>
                  <a:srgbClr val="009900"/>
                </a:solidFill>
              </a:rPr>
              <a:t>renewables</a:t>
            </a:r>
            <a:r>
              <a:rPr lang="en-GB" b="1" dirty="0" smtClean="0">
                <a:solidFill>
                  <a:srgbClr val="009900"/>
                </a:solidFill>
              </a:rPr>
              <a:t> </a:t>
            </a:r>
            <a:endParaRPr lang="en-US" b="1" dirty="0">
              <a:solidFill>
                <a:srgbClr val="009900"/>
              </a:solidFill>
            </a:endParaRPr>
          </a:p>
        </p:txBody>
      </p:sp>
    </p:spTree>
    <p:extLst>
      <p:ext uri="{BB962C8B-B14F-4D97-AF65-F5344CB8AC3E}">
        <p14:creationId xmlns:p14="http://schemas.microsoft.com/office/powerpoint/2010/main" val="35059824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i.istockimg.com/file_thumbview_approve/16938308/2/stock-photo-16938308-house.jpg"/>
          <p:cNvPicPr>
            <a:picLocks noChangeAspect="1" noChangeArrowheads="1"/>
          </p:cNvPicPr>
          <p:nvPr/>
        </p:nvPicPr>
        <p:blipFill>
          <a:blip r:embed="rId3" cstate="print"/>
          <a:srcRect/>
          <a:stretch>
            <a:fillRect/>
          </a:stretch>
        </p:blipFill>
        <p:spPr bwMode="auto">
          <a:xfrm>
            <a:off x="4776779" y="2714620"/>
            <a:ext cx="4367221" cy="4367221"/>
          </a:xfrm>
          <a:prstGeom prst="rect">
            <a:avLst/>
          </a:prstGeom>
          <a:noFill/>
        </p:spPr>
      </p:pic>
      <p:sp>
        <p:nvSpPr>
          <p:cNvPr id="2" name="Title 1"/>
          <p:cNvSpPr>
            <a:spLocks noGrp="1"/>
          </p:cNvSpPr>
          <p:nvPr>
            <p:ph type="title"/>
          </p:nvPr>
        </p:nvSpPr>
        <p:spPr>
          <a:xfrm>
            <a:off x="457200" y="357174"/>
            <a:ext cx="8229600" cy="1143000"/>
          </a:xfrm>
        </p:spPr>
        <p:txBody>
          <a:bodyPr/>
          <a:lstStyle/>
          <a:p>
            <a:r>
              <a:rPr lang="en-GB" sz="4800" b="1" dirty="0" smtClean="0">
                <a:solidFill>
                  <a:srgbClr val="009900"/>
                </a:solidFill>
              </a:rPr>
              <a:t>Understanding green building</a:t>
            </a:r>
            <a:endParaRPr lang="en-GB" sz="4800" b="1" dirty="0">
              <a:solidFill>
                <a:srgbClr val="009900"/>
              </a:solidFill>
            </a:endParaRPr>
          </a:p>
        </p:txBody>
      </p:sp>
      <p:sp>
        <p:nvSpPr>
          <p:cNvPr id="3" name="Content Placeholder 2"/>
          <p:cNvSpPr>
            <a:spLocks noGrp="1"/>
          </p:cNvSpPr>
          <p:nvPr>
            <p:ph idx="1"/>
          </p:nvPr>
        </p:nvSpPr>
        <p:spPr>
          <a:xfrm>
            <a:off x="214282" y="857232"/>
            <a:ext cx="5043494" cy="2900370"/>
          </a:xfrm>
        </p:spPr>
        <p:txBody>
          <a:bodyPr/>
          <a:lstStyle/>
          <a:p>
            <a:pPr>
              <a:buNone/>
            </a:pPr>
            <a:r>
              <a:rPr lang="en-GB" dirty="0" smtClean="0"/>
              <a:t>	</a:t>
            </a:r>
          </a:p>
          <a:p>
            <a:pPr>
              <a:buClr>
                <a:srgbClr val="336600"/>
              </a:buClr>
              <a:buFont typeface="Wingdings" pitchFamily="2" charset="2"/>
              <a:buChar char="q"/>
            </a:pPr>
            <a:r>
              <a:rPr lang="en-GB" dirty="0" smtClean="0"/>
              <a:t>reduces energy and water usage in buildings, and </a:t>
            </a:r>
          </a:p>
          <a:p>
            <a:pPr>
              <a:buClr>
                <a:srgbClr val="336600"/>
              </a:buClr>
              <a:buFont typeface="Wingdings" pitchFamily="2" charset="2"/>
              <a:buChar char="q"/>
            </a:pPr>
            <a:r>
              <a:rPr lang="en-GB" dirty="0" smtClean="0"/>
              <a:t>reduces the environmental impact:</a:t>
            </a:r>
          </a:p>
          <a:p>
            <a:pPr lvl="1">
              <a:buClr>
                <a:srgbClr val="336600"/>
              </a:buClr>
              <a:buFont typeface="Wingdings" pitchFamily="2" charset="2"/>
              <a:buChar char="Ø"/>
            </a:pPr>
            <a:r>
              <a:rPr lang="en-GB" dirty="0" smtClean="0"/>
              <a:t> of the building process,</a:t>
            </a:r>
          </a:p>
          <a:p>
            <a:pPr lvl="1">
              <a:buClr>
                <a:srgbClr val="336600"/>
              </a:buClr>
              <a:buFont typeface="Wingdings" pitchFamily="2" charset="2"/>
              <a:buChar char="Ø"/>
            </a:pPr>
            <a:r>
              <a:rPr lang="en-GB" dirty="0" smtClean="0"/>
              <a:t>of sourcing and manufacture of building materials and components, and</a:t>
            </a:r>
          </a:p>
          <a:p>
            <a:pPr lvl="1">
              <a:buClr>
                <a:srgbClr val="336600"/>
              </a:buClr>
              <a:buFont typeface="Wingdings" pitchFamily="2" charset="2"/>
              <a:buChar char="Ø"/>
            </a:pPr>
            <a:r>
              <a:rPr lang="en-GB" dirty="0" smtClean="0"/>
              <a:t>of demolition, reuse and recycling processes.</a:t>
            </a:r>
            <a:endParaRPr lang="en-GB" dirty="0"/>
          </a:p>
        </p:txBody>
      </p:sp>
      <p:sp>
        <p:nvSpPr>
          <p:cNvPr id="5" name="Rectangle 4"/>
          <p:cNvSpPr/>
          <p:nvPr/>
        </p:nvSpPr>
        <p:spPr>
          <a:xfrm>
            <a:off x="5822636" y="1514291"/>
            <a:ext cx="3292889" cy="1200329"/>
          </a:xfrm>
          <a:prstGeom prst="rect">
            <a:avLst/>
          </a:prstGeom>
          <a:ln>
            <a:solidFill>
              <a:srgbClr val="C00000"/>
            </a:solidFill>
          </a:ln>
        </p:spPr>
        <p:txBody>
          <a:bodyPr wrap="none">
            <a:spAutoFit/>
          </a:bodyPr>
          <a:lstStyle/>
          <a:p>
            <a:r>
              <a:rPr lang="fr-CH" sz="2400" dirty="0" smtClean="0">
                <a:solidFill>
                  <a:srgbClr val="FF0000"/>
                </a:solidFill>
              </a:rPr>
              <a:t>Buildings are</a:t>
            </a:r>
          </a:p>
          <a:p>
            <a:r>
              <a:rPr lang="fr-CH" sz="2400" dirty="0" err="1" smtClean="0">
                <a:solidFill>
                  <a:srgbClr val="FF0000"/>
                </a:solidFill>
              </a:rPr>
              <a:t>responsible</a:t>
            </a:r>
            <a:r>
              <a:rPr lang="fr-CH" sz="2400" dirty="0" smtClean="0">
                <a:solidFill>
                  <a:srgbClr val="FF0000"/>
                </a:solidFill>
              </a:rPr>
              <a:t> </a:t>
            </a:r>
          </a:p>
          <a:p>
            <a:r>
              <a:rPr lang="fr-CH" sz="2400" dirty="0" smtClean="0">
                <a:solidFill>
                  <a:srgbClr val="FF0000"/>
                </a:solidFill>
              </a:rPr>
              <a:t>for </a:t>
            </a:r>
            <a:r>
              <a:rPr lang="fr-CH" sz="2400" dirty="0" err="1" smtClean="0">
                <a:solidFill>
                  <a:srgbClr val="FF0000"/>
                </a:solidFill>
              </a:rPr>
              <a:t>around</a:t>
            </a:r>
            <a:r>
              <a:rPr lang="fr-CH" sz="2400" dirty="0" smtClean="0">
                <a:solidFill>
                  <a:srgbClr val="FF0000"/>
                </a:solidFill>
              </a:rPr>
              <a:t> 20% </a:t>
            </a:r>
            <a:r>
              <a:rPr lang="fr-CH" sz="2400" dirty="0" smtClean="0">
                <a:solidFill>
                  <a:srgbClr val="FF0000"/>
                </a:solidFill>
              </a:rPr>
              <a:t>of CO</a:t>
            </a:r>
            <a:r>
              <a:rPr lang="fr-CH" sz="2400" baseline="-25000" dirty="0" smtClean="0">
                <a:solidFill>
                  <a:srgbClr val="FF0000"/>
                </a:solidFill>
              </a:rPr>
              <a:t>2</a:t>
            </a:r>
            <a:endParaRPr lang="en-GB" sz="2400" dirty="0">
              <a:solidFill>
                <a:srgbClr val="FF00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142908" y="2071678"/>
            <a:ext cx="7215216" cy="4088622"/>
          </a:xfrm>
          <a:prstGeom prst="rect">
            <a:avLst/>
          </a:prstGeom>
          <a:noFill/>
          <a:ln w="9525">
            <a:noFill/>
            <a:miter lim="800000"/>
            <a:headEnd/>
            <a:tailEnd/>
          </a:ln>
          <a:effectLst/>
        </p:spPr>
      </p:pic>
      <p:sp>
        <p:nvSpPr>
          <p:cNvPr id="2" name="Title 1"/>
          <p:cNvSpPr>
            <a:spLocks noGrp="1"/>
          </p:cNvSpPr>
          <p:nvPr>
            <p:ph type="title"/>
          </p:nvPr>
        </p:nvSpPr>
        <p:spPr>
          <a:xfrm>
            <a:off x="214282" y="845840"/>
            <a:ext cx="8822214" cy="1143000"/>
          </a:xfrm>
        </p:spPr>
        <p:txBody>
          <a:bodyPr vert="horz" lIns="91440" tIns="45720" rIns="91440" bIns="45720" rtlCol="0" anchor="ctr">
            <a:noAutofit/>
          </a:bodyPr>
          <a:lstStyle/>
          <a:p>
            <a:r>
              <a:rPr lang="fr-CH" sz="4800" b="1" dirty="0" err="1" smtClean="0">
                <a:solidFill>
                  <a:srgbClr val="009900"/>
                </a:solidFill>
              </a:rPr>
              <a:t>Example</a:t>
            </a:r>
            <a:r>
              <a:rPr lang="fr-CH" sz="4800" b="1" dirty="0" smtClean="0">
                <a:solidFill>
                  <a:srgbClr val="009900"/>
                </a:solidFill>
              </a:rPr>
              <a:t>: GB value </a:t>
            </a:r>
            <a:r>
              <a:rPr lang="fr-CH" sz="4800" b="1" dirty="0" err="1" smtClean="0">
                <a:solidFill>
                  <a:srgbClr val="009900"/>
                </a:solidFill>
              </a:rPr>
              <a:t>chain</a:t>
            </a:r>
            <a:r>
              <a:rPr lang="fr-CH" sz="4800" b="1" dirty="0" smtClean="0">
                <a:solidFill>
                  <a:srgbClr val="009900"/>
                </a:solidFill>
              </a:rPr>
              <a:t> </a:t>
            </a:r>
            <a:endParaRPr lang="en-US" sz="4800" b="1" dirty="0">
              <a:solidFill>
                <a:srgbClr val="009900"/>
              </a:solidFill>
            </a:endParaRPr>
          </a:p>
        </p:txBody>
      </p:sp>
      <p:pic>
        <p:nvPicPr>
          <p:cNvPr id="717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43636" y="4935403"/>
            <a:ext cx="3000363" cy="1994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08891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2071678"/>
            <a:ext cx="9144000" cy="4525963"/>
          </a:xfrm>
        </p:spPr>
        <p:txBody>
          <a:bodyPr>
            <a:noAutofit/>
          </a:bodyPr>
          <a:lstStyle/>
          <a:p>
            <a:pPr>
              <a:buClr>
                <a:srgbClr val="009900"/>
              </a:buClr>
              <a:buFont typeface="Wingdings" pitchFamily="2" charset="2"/>
              <a:buChar char="q"/>
            </a:pPr>
            <a:r>
              <a:rPr lang="en-GB" sz="2800" dirty="0" smtClean="0"/>
              <a:t>Conceiving, planning, designing and advising occupations</a:t>
            </a:r>
          </a:p>
          <a:p>
            <a:pPr lvl="1">
              <a:buClr>
                <a:srgbClr val="009900"/>
              </a:buClr>
              <a:buFont typeface="Wingdings" pitchFamily="2" charset="2"/>
              <a:buChar char="Ø"/>
            </a:pPr>
            <a:r>
              <a:rPr lang="en-GB" sz="2400" dirty="0" smtClean="0"/>
              <a:t>Architects not sufficiently knowledgeable</a:t>
            </a:r>
          </a:p>
          <a:p>
            <a:pPr lvl="1">
              <a:buClr>
                <a:srgbClr val="009900"/>
              </a:buClr>
              <a:buFont typeface="Wingdings" pitchFamily="2" charset="2"/>
              <a:buChar char="Ø"/>
            </a:pPr>
            <a:r>
              <a:rPr lang="en-GB" sz="2400" dirty="0" smtClean="0"/>
              <a:t>Advice on retrofitting  (across range of occupations)</a:t>
            </a:r>
          </a:p>
          <a:p>
            <a:pPr>
              <a:buClr>
                <a:srgbClr val="009900"/>
              </a:buClr>
              <a:buFont typeface="Wingdings" pitchFamily="2" charset="2"/>
              <a:buChar char="q"/>
            </a:pPr>
            <a:r>
              <a:rPr lang="en-GB" sz="2800" dirty="0" smtClean="0"/>
              <a:t>Construction, installation and maintenance occupations</a:t>
            </a:r>
          </a:p>
          <a:p>
            <a:pPr lvl="1">
              <a:buClr>
                <a:srgbClr val="009900"/>
              </a:buClr>
              <a:buFont typeface="Wingdings" pitchFamily="2" charset="2"/>
              <a:buChar char="Ø"/>
            </a:pPr>
            <a:r>
              <a:rPr lang="en-GB" sz="2400" dirty="0" smtClean="0"/>
              <a:t>“Green plumber” and “green electrician”</a:t>
            </a:r>
          </a:p>
          <a:p>
            <a:pPr lvl="1">
              <a:buClr>
                <a:srgbClr val="009900"/>
              </a:buClr>
              <a:buFont typeface="Wingdings" pitchFamily="2" charset="2"/>
              <a:buChar char="Ø"/>
            </a:pPr>
            <a:r>
              <a:rPr lang="en-GB" sz="2400" dirty="0" smtClean="0"/>
              <a:t>Insulation skills</a:t>
            </a:r>
          </a:p>
          <a:p>
            <a:pPr lvl="1">
              <a:buClr>
                <a:srgbClr val="009900"/>
              </a:buClr>
              <a:buFont typeface="Wingdings" pitchFamily="2" charset="2"/>
              <a:buChar char="Ø"/>
            </a:pPr>
            <a:r>
              <a:rPr lang="en-GB" sz="2400" dirty="0" smtClean="0"/>
              <a:t>Management skills</a:t>
            </a:r>
          </a:p>
          <a:p>
            <a:pPr lvl="1">
              <a:buClr>
                <a:srgbClr val="009900"/>
              </a:buClr>
              <a:buFont typeface="Wingdings" pitchFamily="2" charset="2"/>
              <a:buChar char="Ø"/>
            </a:pPr>
            <a:r>
              <a:rPr lang="en-GB" sz="2400" dirty="0" smtClean="0"/>
              <a:t>Limited additional training required where existing construction skills base is strong</a:t>
            </a:r>
          </a:p>
          <a:p>
            <a:pPr lvl="1">
              <a:buClr>
                <a:srgbClr val="009900"/>
              </a:buClr>
              <a:buFont typeface="Wingdings" pitchFamily="2" charset="2"/>
              <a:buChar char="Ø"/>
            </a:pPr>
            <a:r>
              <a:rPr lang="en-GB" sz="2400" dirty="0" smtClean="0"/>
              <a:t>Challenge: synchronizing skills development with green building initiatives</a:t>
            </a:r>
          </a:p>
          <a:p>
            <a:pPr lvl="1">
              <a:buClr>
                <a:srgbClr val="009900"/>
              </a:buClr>
              <a:buFont typeface="Wingdings" pitchFamily="2" charset="2"/>
              <a:buChar char="q"/>
            </a:pPr>
            <a:endParaRPr lang="en-GB" dirty="0" smtClean="0"/>
          </a:p>
          <a:p>
            <a:pPr lvl="1">
              <a:buClr>
                <a:srgbClr val="009900"/>
              </a:buClr>
              <a:buFont typeface="Wingdings" pitchFamily="2" charset="2"/>
              <a:buChar char="q"/>
            </a:pPr>
            <a:endParaRPr lang="en-GB" dirty="0" smtClean="0"/>
          </a:p>
          <a:p>
            <a:pPr lvl="1">
              <a:buClr>
                <a:srgbClr val="009900"/>
              </a:buClr>
              <a:buFont typeface="Wingdings" pitchFamily="2" charset="2"/>
              <a:buChar char="q"/>
            </a:pPr>
            <a:endParaRPr lang="en-US" dirty="0"/>
          </a:p>
        </p:txBody>
      </p:sp>
      <p:sp>
        <p:nvSpPr>
          <p:cNvPr id="3" name="Title 2"/>
          <p:cNvSpPr>
            <a:spLocks noGrp="1"/>
          </p:cNvSpPr>
          <p:nvPr>
            <p:ph type="title"/>
          </p:nvPr>
        </p:nvSpPr>
        <p:spPr>
          <a:xfrm>
            <a:off x="0" y="773832"/>
            <a:ext cx="9144000" cy="1143000"/>
          </a:xfrm>
        </p:spPr>
        <p:txBody>
          <a:bodyPr/>
          <a:lstStyle/>
          <a:p>
            <a:r>
              <a:rPr lang="en-GB" b="1" dirty="0" smtClean="0">
                <a:solidFill>
                  <a:srgbClr val="009900"/>
                </a:solidFill>
              </a:rPr>
              <a:t>Examples of skills gaps and shortages in GB occupational clusters</a:t>
            </a:r>
            <a:endParaRPr lang="en-US" b="1" dirty="0">
              <a:solidFill>
                <a:srgbClr val="009900"/>
              </a:solidFill>
            </a:endParaRPr>
          </a:p>
        </p:txBody>
      </p:sp>
    </p:spTree>
    <p:extLst>
      <p:ext uri="{BB962C8B-B14F-4D97-AF65-F5344CB8AC3E}">
        <p14:creationId xmlns:p14="http://schemas.microsoft.com/office/powerpoint/2010/main" val="3455723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a:blip r:embed="rId2"/>
          <a:stretch>
            <a:fillRect/>
          </a:stretch>
        </p:blipFill>
        <p:spPr>
          <a:xfrm>
            <a:off x="179512" y="617760"/>
            <a:ext cx="3816424" cy="6204924"/>
          </a:xfrm>
          <a:prstGeom prst="rect">
            <a:avLst/>
          </a:prstGeom>
        </p:spPr>
      </p:pic>
      <p:sp>
        <p:nvSpPr>
          <p:cNvPr id="2" name="Title 1"/>
          <p:cNvSpPr>
            <a:spLocks noGrp="1"/>
          </p:cNvSpPr>
          <p:nvPr>
            <p:ph type="title"/>
          </p:nvPr>
        </p:nvSpPr>
        <p:spPr>
          <a:xfrm>
            <a:off x="4283968" y="1340768"/>
            <a:ext cx="4989240" cy="1143000"/>
          </a:xfrm>
        </p:spPr>
        <p:txBody>
          <a:bodyPr/>
          <a:lstStyle/>
          <a:p>
            <a:r>
              <a:rPr lang="fr-CH" sz="3200" b="1" dirty="0" smtClean="0">
                <a:solidFill>
                  <a:srgbClr val="009900"/>
                </a:solidFill>
              </a:rPr>
              <a:t>Green building and jobs : </a:t>
            </a:r>
            <a:r>
              <a:rPr lang="fr-CH" sz="3200" b="1" dirty="0" err="1" smtClean="0">
                <a:solidFill>
                  <a:srgbClr val="009900"/>
                </a:solidFill>
              </a:rPr>
              <a:t>Zambia</a:t>
            </a:r>
            <a:r>
              <a:rPr lang="fr-CH" sz="3200" b="1" dirty="0">
                <a:solidFill>
                  <a:srgbClr val="009900"/>
                </a:solidFill>
              </a:rPr>
              <a:t/>
            </a:r>
            <a:br>
              <a:rPr lang="fr-CH" sz="3200" b="1" dirty="0">
                <a:solidFill>
                  <a:srgbClr val="009900"/>
                </a:solidFill>
              </a:rPr>
            </a:br>
            <a:r>
              <a:rPr lang="fr-CH" sz="3200" b="1" dirty="0" smtClean="0">
                <a:solidFill>
                  <a:srgbClr val="009900"/>
                </a:solidFill>
              </a:rPr>
              <a:t/>
            </a:r>
            <a:br>
              <a:rPr lang="fr-CH" sz="3200" b="1" dirty="0" smtClean="0">
                <a:solidFill>
                  <a:srgbClr val="009900"/>
                </a:solidFill>
              </a:rPr>
            </a:br>
            <a:r>
              <a:rPr lang="fr-CH" sz="3200" b="1" dirty="0" smtClean="0">
                <a:solidFill>
                  <a:srgbClr val="009900"/>
                </a:solidFill>
              </a:rPr>
              <a:t/>
            </a:r>
            <a:br>
              <a:rPr lang="fr-CH" sz="3200" b="1" dirty="0" smtClean="0">
                <a:solidFill>
                  <a:srgbClr val="009900"/>
                </a:solidFill>
              </a:rPr>
            </a:br>
            <a:endParaRPr lang="en-GB" sz="3200" b="1" dirty="0">
              <a:solidFill>
                <a:srgbClr val="009900"/>
              </a:solidFill>
            </a:endParaRPr>
          </a:p>
        </p:txBody>
      </p:sp>
      <p:sp>
        <p:nvSpPr>
          <p:cNvPr id="12" name="Rectangle 3"/>
          <p:cNvSpPr txBox="1">
            <a:spLocks/>
          </p:cNvSpPr>
          <p:nvPr/>
        </p:nvSpPr>
        <p:spPr bwMode="auto">
          <a:xfrm>
            <a:off x="3851920" y="1939600"/>
            <a:ext cx="5292080" cy="2643187"/>
          </a:xfrm>
          <a:prstGeom prst="rect">
            <a:avLst/>
          </a:prstGeom>
          <a:noFill/>
          <a:ln w="9525">
            <a:noFill/>
            <a:miter lim="800000"/>
            <a:headEnd/>
            <a:tailEnd/>
          </a:ln>
        </p:spPr>
        <p:txBody>
          <a:bodyPr/>
          <a:lstStyle/>
          <a:p>
            <a:pPr marL="720000" algn="l">
              <a:spcBef>
                <a:spcPts val="1200"/>
              </a:spcBef>
              <a:buClr>
                <a:srgbClr val="009900"/>
              </a:buClr>
              <a:buFont typeface="Wingdings" pitchFamily="2" charset="2"/>
              <a:buChar char="q"/>
            </a:pPr>
            <a:r>
              <a:rPr lang="en-US" dirty="0" smtClean="0">
                <a:solidFill>
                  <a:srgbClr val="404040"/>
                </a:solidFill>
              </a:rPr>
              <a:t>10 years of double digit growth with no effect on poverty alleviation and employment</a:t>
            </a:r>
          </a:p>
          <a:p>
            <a:pPr marL="720000" algn="l">
              <a:spcBef>
                <a:spcPts val="1200"/>
              </a:spcBef>
              <a:buClr>
                <a:srgbClr val="009900"/>
              </a:buClr>
              <a:buFont typeface="Wingdings" pitchFamily="2" charset="2"/>
              <a:buChar char="q"/>
            </a:pPr>
            <a:r>
              <a:rPr lang="en-US" dirty="0" smtClean="0">
                <a:solidFill>
                  <a:srgbClr val="404040"/>
                </a:solidFill>
              </a:rPr>
              <a:t>Addresses youth employment</a:t>
            </a:r>
          </a:p>
          <a:p>
            <a:pPr marL="720000" algn="l">
              <a:spcBef>
                <a:spcPts val="1200"/>
              </a:spcBef>
              <a:buClr>
                <a:srgbClr val="009900"/>
              </a:buClr>
              <a:buFont typeface="Wingdings" pitchFamily="2" charset="2"/>
              <a:buChar char="q"/>
            </a:pPr>
            <a:r>
              <a:rPr lang="en-US" dirty="0" smtClean="0">
                <a:solidFill>
                  <a:srgbClr val="404040"/>
                </a:solidFill>
              </a:rPr>
              <a:t>Entrepreneurship facility</a:t>
            </a:r>
          </a:p>
          <a:p>
            <a:pPr marL="720000" algn="l">
              <a:spcBef>
                <a:spcPts val="1200"/>
              </a:spcBef>
              <a:buClr>
                <a:srgbClr val="009900"/>
              </a:buClr>
              <a:buFont typeface="Wingdings" pitchFamily="2" charset="2"/>
              <a:buChar char="q"/>
            </a:pPr>
            <a:r>
              <a:rPr lang="en-US" dirty="0" smtClean="0">
                <a:solidFill>
                  <a:srgbClr val="404040"/>
                </a:solidFill>
              </a:rPr>
              <a:t>Clear business linkages (investors)</a:t>
            </a:r>
            <a:endParaRPr lang="en-US" dirty="0" smtClean="0">
              <a:solidFill>
                <a:srgbClr val="404040"/>
              </a:solidFill>
            </a:endParaRPr>
          </a:p>
          <a:p>
            <a:pPr marL="720000" algn="l">
              <a:spcBef>
                <a:spcPts val="1200"/>
              </a:spcBef>
              <a:buClr>
                <a:srgbClr val="009900"/>
              </a:buClr>
              <a:buFont typeface="Wingdings" pitchFamily="2" charset="2"/>
              <a:buChar char="q"/>
            </a:pPr>
            <a:r>
              <a:rPr lang="en-US" dirty="0" smtClean="0">
                <a:solidFill>
                  <a:srgbClr val="404040"/>
                </a:solidFill>
              </a:rPr>
              <a:t>Training in OSH</a:t>
            </a:r>
          </a:p>
          <a:p>
            <a:pPr marL="720000" algn="l">
              <a:spcBef>
                <a:spcPts val="1200"/>
              </a:spcBef>
              <a:buClr>
                <a:srgbClr val="009900"/>
              </a:buClr>
              <a:buFont typeface="Wingdings" pitchFamily="2" charset="2"/>
              <a:buChar char="q"/>
            </a:pPr>
            <a:r>
              <a:rPr lang="en-US" dirty="0" smtClean="0">
                <a:solidFill>
                  <a:srgbClr val="404040"/>
                </a:solidFill>
              </a:rPr>
              <a:t>Upgrading TVET provision </a:t>
            </a:r>
          </a:p>
          <a:p>
            <a:pPr marL="720000" algn="l">
              <a:spcBef>
                <a:spcPts val="1200"/>
              </a:spcBef>
              <a:buClr>
                <a:srgbClr val="009900"/>
              </a:buClr>
              <a:buFont typeface="Wingdings" pitchFamily="2" charset="2"/>
              <a:buChar char="q"/>
            </a:pPr>
            <a:r>
              <a:rPr lang="en-US" dirty="0" smtClean="0">
                <a:solidFill>
                  <a:srgbClr val="404040"/>
                </a:solidFill>
              </a:rPr>
              <a:t>Increasing relevance of training through involving private sector in the training provision</a:t>
            </a:r>
          </a:p>
          <a:p>
            <a:pPr marL="720000" algn="l">
              <a:spcBef>
                <a:spcPts val="1200"/>
              </a:spcBef>
              <a:buClr>
                <a:srgbClr val="009900"/>
              </a:buClr>
              <a:buFont typeface="Wingdings" pitchFamily="2" charset="2"/>
              <a:buChar char="q"/>
            </a:pPr>
            <a:r>
              <a:rPr lang="en-US" dirty="0" smtClean="0">
                <a:solidFill>
                  <a:srgbClr val="404040"/>
                </a:solidFill>
              </a:rPr>
              <a:t>More than 2500 jobs in MSMEs created in 4 provinces : both building and retrofitting</a:t>
            </a:r>
            <a:endParaRPr lang="en-US" dirty="0">
              <a:solidFill>
                <a:srgbClr val="404040"/>
              </a:solidFill>
            </a:endParaRPr>
          </a:p>
        </p:txBody>
      </p:sp>
    </p:spTree>
    <p:extLst>
      <p:ext uri="{BB962C8B-B14F-4D97-AF65-F5344CB8AC3E}">
        <p14:creationId xmlns:p14="http://schemas.microsoft.com/office/powerpoint/2010/main" val="13844717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2071686"/>
            <a:ext cx="8229600" cy="1143000"/>
          </a:xfrm>
        </p:spPr>
        <p:txBody>
          <a:bodyPr/>
          <a:lstStyle/>
          <a:p>
            <a:pPr>
              <a:defRPr/>
            </a:pPr>
            <a:r>
              <a:rPr lang="en-US" sz="6000" b="1" dirty="0" smtClean="0">
                <a:solidFill>
                  <a:srgbClr val="009900"/>
                </a:solidFill>
              </a:rPr>
              <a:t>Quiz time!</a:t>
            </a:r>
            <a:endParaRPr lang="en-US" sz="6000" dirty="0" smtClean="0">
              <a:solidFill>
                <a:srgbClr val="009900"/>
              </a:solidFill>
            </a:endParaRPr>
          </a:p>
        </p:txBody>
      </p:sp>
      <p:sp>
        <p:nvSpPr>
          <p:cNvPr id="2" name="Content Placeholder 1"/>
          <p:cNvSpPr>
            <a:spLocks noGrp="1"/>
          </p:cNvSpPr>
          <p:nvPr>
            <p:ph idx="1"/>
          </p:nvPr>
        </p:nvSpPr>
        <p:spPr>
          <a:xfrm>
            <a:off x="437492" y="1124744"/>
            <a:ext cx="8229600" cy="4525963"/>
          </a:xfrm>
        </p:spPr>
        <p:txBody>
          <a:bodyPr/>
          <a:lstStyle/>
          <a:p>
            <a:pPr marL="0" indent="0">
              <a:buNone/>
            </a:pPr>
            <a:r>
              <a:rPr lang="fr-CH" b="1" dirty="0" smtClean="0">
                <a:solidFill>
                  <a:srgbClr val="002060"/>
                </a:solidFill>
              </a:rPr>
              <a:t>Types of </a:t>
            </a:r>
            <a:r>
              <a:rPr lang="fr-CH" b="1" dirty="0" err="1" smtClean="0">
                <a:solidFill>
                  <a:srgbClr val="002060"/>
                </a:solidFill>
              </a:rPr>
              <a:t>occupational</a:t>
            </a:r>
            <a:r>
              <a:rPr lang="fr-CH" b="1" dirty="0" smtClean="0">
                <a:solidFill>
                  <a:srgbClr val="002060"/>
                </a:solidFill>
              </a:rPr>
              <a:t> change</a:t>
            </a:r>
            <a:endParaRPr lang="en-GB" b="1" dirty="0">
              <a:solidFill>
                <a:srgbClr val="002060"/>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12"/>
            <a:ext cx="8229600" cy="1143000"/>
          </a:xfrm>
        </p:spPr>
        <p:txBody>
          <a:bodyPr/>
          <a:lstStyle/>
          <a:p>
            <a:pPr>
              <a:defRPr/>
            </a:pPr>
            <a:r>
              <a:rPr lang="en-US" b="1" dirty="0" smtClean="0">
                <a:solidFill>
                  <a:srgbClr val="009900"/>
                </a:solidFill>
              </a:rPr>
              <a:t>Quiz 1</a:t>
            </a:r>
            <a:endParaRPr lang="en-US" dirty="0" smtClean="0">
              <a:solidFill>
                <a:srgbClr val="009900"/>
              </a:solidFill>
            </a:endParaRPr>
          </a:p>
        </p:txBody>
      </p:sp>
      <p:pic>
        <p:nvPicPr>
          <p:cNvPr id="5126" name="Picture 2"/>
          <p:cNvPicPr>
            <a:picLocks noChangeAspect="1"/>
          </p:cNvPicPr>
          <p:nvPr/>
        </p:nvPicPr>
        <p:blipFill>
          <a:blip r:embed="rId3" cstate="print"/>
          <a:srcRect/>
          <a:stretch>
            <a:fillRect/>
          </a:stretch>
        </p:blipFill>
        <p:spPr bwMode="auto">
          <a:xfrm>
            <a:off x="1839059" y="981076"/>
            <a:ext cx="1677865" cy="2771775"/>
          </a:xfrm>
          <a:prstGeom prst="rect">
            <a:avLst/>
          </a:prstGeom>
          <a:noFill/>
          <a:ln w="12700">
            <a:noFill/>
            <a:miter lim="800000"/>
            <a:headEnd/>
            <a:tailEnd/>
          </a:ln>
          <a:effectLst>
            <a:outerShdw algn="ctr" rotWithShape="0">
              <a:srgbClr val="000000">
                <a:alpha val="50000"/>
              </a:srgbClr>
            </a:outerShdw>
          </a:effectLst>
        </p:spPr>
      </p:pic>
      <p:pic>
        <p:nvPicPr>
          <p:cNvPr id="5127" name="Picture 3"/>
          <p:cNvPicPr>
            <a:picLocks noChangeAspect="1"/>
          </p:cNvPicPr>
          <p:nvPr/>
        </p:nvPicPr>
        <p:blipFill>
          <a:blip r:embed="rId4" cstate="print"/>
          <a:srcRect/>
          <a:stretch>
            <a:fillRect/>
          </a:stretch>
        </p:blipFill>
        <p:spPr bwMode="auto">
          <a:xfrm>
            <a:off x="5785339" y="1071563"/>
            <a:ext cx="1951892" cy="2762250"/>
          </a:xfrm>
          <a:prstGeom prst="rect">
            <a:avLst/>
          </a:prstGeom>
          <a:noFill/>
          <a:ln w="12700">
            <a:noFill/>
            <a:miter lim="800000"/>
            <a:headEnd/>
            <a:tailEnd/>
          </a:ln>
          <a:effectLst>
            <a:outerShdw algn="ctr" rotWithShape="0">
              <a:srgbClr val="000000">
                <a:alpha val="50000"/>
              </a:srgbClr>
            </a:outerShdw>
          </a:effectLst>
        </p:spPr>
      </p:pic>
      <p:sp>
        <p:nvSpPr>
          <p:cNvPr id="6149" name="Rectangle 8"/>
          <p:cNvSpPr>
            <a:spLocks noChangeArrowheads="1"/>
          </p:cNvSpPr>
          <p:nvPr/>
        </p:nvSpPr>
        <p:spPr bwMode="auto">
          <a:xfrm>
            <a:off x="650631" y="2646363"/>
            <a:ext cx="1002323" cy="366712"/>
          </a:xfrm>
          <a:prstGeom prst="rect">
            <a:avLst/>
          </a:prstGeom>
          <a:noFill/>
          <a:ln w="9525">
            <a:noFill/>
            <a:miter lim="800000"/>
            <a:headEnd/>
            <a:tailEnd/>
          </a:ln>
        </p:spPr>
        <p:txBody>
          <a:bodyPr wrap="none">
            <a:spAutoFit/>
          </a:bodyPr>
          <a:lstStyle/>
          <a:p>
            <a:r>
              <a:rPr lang="en-US" sz="1800"/>
              <a:t>Exhibit A</a:t>
            </a:r>
          </a:p>
        </p:txBody>
      </p:sp>
      <p:sp>
        <p:nvSpPr>
          <p:cNvPr id="6150" name="Rectangle 9"/>
          <p:cNvSpPr>
            <a:spLocks noChangeArrowheads="1"/>
          </p:cNvSpPr>
          <p:nvPr/>
        </p:nvSpPr>
        <p:spPr bwMode="auto">
          <a:xfrm>
            <a:off x="4440115" y="2636838"/>
            <a:ext cx="1002323" cy="366712"/>
          </a:xfrm>
          <a:prstGeom prst="rect">
            <a:avLst/>
          </a:prstGeom>
          <a:noFill/>
          <a:ln w="9525">
            <a:noFill/>
            <a:miter lim="800000"/>
            <a:headEnd/>
            <a:tailEnd/>
          </a:ln>
        </p:spPr>
        <p:txBody>
          <a:bodyPr wrap="none">
            <a:spAutoFit/>
          </a:bodyPr>
          <a:lstStyle/>
          <a:p>
            <a:r>
              <a:rPr lang="en-US" sz="1800"/>
              <a:t>Exhibit B</a:t>
            </a:r>
          </a:p>
        </p:txBody>
      </p:sp>
      <p:sp>
        <p:nvSpPr>
          <p:cNvPr id="6151" name="Rectangle 10"/>
          <p:cNvSpPr>
            <a:spLocks noChangeArrowheads="1"/>
          </p:cNvSpPr>
          <p:nvPr/>
        </p:nvSpPr>
        <p:spPr bwMode="auto">
          <a:xfrm>
            <a:off x="383931" y="4254500"/>
            <a:ext cx="8508023" cy="2234458"/>
          </a:xfrm>
          <a:prstGeom prst="rect">
            <a:avLst/>
          </a:prstGeom>
          <a:noFill/>
          <a:ln w="9525">
            <a:noFill/>
            <a:miter lim="800000"/>
            <a:headEnd/>
            <a:tailEnd/>
          </a:ln>
        </p:spPr>
        <p:txBody>
          <a:bodyPr wrap="square">
            <a:spAutoFit/>
          </a:bodyPr>
          <a:lstStyle/>
          <a:p>
            <a:pPr marL="342900" indent="-342900" algn="l" eaLnBrk="0" hangingPunct="0">
              <a:spcBef>
                <a:spcPct val="40000"/>
              </a:spcBef>
              <a:buClr>
                <a:srgbClr val="FF6600"/>
              </a:buClr>
              <a:buFontTx/>
              <a:buChar char="•"/>
            </a:pPr>
            <a:r>
              <a:rPr lang="en-GB" sz="2400" dirty="0">
                <a:solidFill>
                  <a:schemeClr val="tx1"/>
                </a:solidFill>
                <a:latin typeface="Arial" charset="0"/>
              </a:rPr>
              <a:t>What is the difference between Exhibit A and Exhibit B?</a:t>
            </a:r>
          </a:p>
          <a:p>
            <a:pPr marL="342900" indent="-342900" algn="l" eaLnBrk="0" hangingPunct="0">
              <a:spcBef>
                <a:spcPct val="40000"/>
              </a:spcBef>
              <a:buClr>
                <a:srgbClr val="FF6600"/>
              </a:buClr>
              <a:buFontTx/>
              <a:buChar char="•"/>
            </a:pPr>
            <a:r>
              <a:rPr lang="en-GB" sz="2400" dirty="0">
                <a:solidFill>
                  <a:schemeClr val="tx1"/>
                </a:solidFill>
                <a:latin typeface="Arial" charset="0"/>
              </a:rPr>
              <a:t>Which one is ‘green’ if any?</a:t>
            </a:r>
          </a:p>
          <a:p>
            <a:pPr marL="342900" indent="-342900" algn="l" eaLnBrk="0" hangingPunct="0">
              <a:spcBef>
                <a:spcPct val="40000"/>
              </a:spcBef>
              <a:buClr>
                <a:srgbClr val="FF6600"/>
              </a:buClr>
              <a:buFontTx/>
              <a:buChar char="•"/>
            </a:pPr>
            <a:r>
              <a:rPr lang="en-GB" sz="2400" dirty="0">
                <a:solidFill>
                  <a:schemeClr val="tx1"/>
                </a:solidFill>
                <a:latin typeface="Arial" charset="0"/>
              </a:rPr>
              <a:t>Do the design differences between A and B require radically different sets of skills for their </a:t>
            </a:r>
            <a:r>
              <a:rPr lang="en-GB" sz="2400" b="1" dirty="0">
                <a:solidFill>
                  <a:schemeClr val="tx1"/>
                </a:solidFill>
                <a:latin typeface="Arial" charset="0"/>
              </a:rPr>
              <a:t>installation</a:t>
            </a:r>
            <a:r>
              <a:rPr lang="en-GB" sz="2400" dirty="0">
                <a:solidFill>
                  <a:schemeClr val="tx1"/>
                </a:solidFill>
                <a:latin typeface="Arial" charset="0"/>
              </a:rPr>
              <a:t> </a:t>
            </a:r>
            <a:r>
              <a:rPr lang="en-GB" sz="2400" b="1" dirty="0">
                <a:solidFill>
                  <a:schemeClr val="tx1"/>
                </a:solidFill>
                <a:latin typeface="Arial" charset="0"/>
              </a:rPr>
              <a:t>and repair</a:t>
            </a:r>
            <a:r>
              <a:rPr lang="en-GB" sz="2400" dirty="0">
                <a:solidFill>
                  <a:schemeClr val="tx1"/>
                </a:solidFill>
                <a:latin typeface="Arial" charset="0"/>
              </a:rPr>
              <a:t> by a </a:t>
            </a:r>
            <a:r>
              <a:rPr lang="en-GB" sz="2400" b="1" dirty="0">
                <a:solidFill>
                  <a:schemeClr val="tx1"/>
                </a:solidFill>
                <a:latin typeface="Arial" charset="0"/>
              </a:rPr>
              <a:t>plumber</a:t>
            </a:r>
            <a:r>
              <a:rPr lang="en-GB" sz="2400" dirty="0" smtClean="0">
                <a:solidFill>
                  <a:schemeClr val="tx1"/>
                </a:solidFill>
                <a:latin typeface="Arial" charset="0"/>
              </a:rPr>
              <a:t>?</a:t>
            </a:r>
            <a:endParaRPr lang="en-GB" sz="2400" dirty="0">
              <a:solidFill>
                <a:schemeClr val="tx1"/>
              </a:solidFill>
              <a:latin typeface="Arial" charset="0"/>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0050"/>
            <a:ext cx="8229600" cy="1143000"/>
          </a:xfrm>
        </p:spPr>
        <p:txBody>
          <a:bodyPr/>
          <a:lstStyle/>
          <a:p>
            <a:pPr>
              <a:defRPr/>
            </a:pPr>
            <a:r>
              <a:rPr lang="en-US" b="1" dirty="0" smtClean="0">
                <a:solidFill>
                  <a:srgbClr val="009900"/>
                </a:solidFill>
              </a:rPr>
              <a:t>Quiz 2</a:t>
            </a:r>
            <a:endParaRPr lang="en-US" dirty="0" smtClean="0">
              <a:solidFill>
                <a:srgbClr val="009900"/>
              </a:solidFill>
            </a:endParaRPr>
          </a:p>
        </p:txBody>
      </p:sp>
      <p:sp>
        <p:nvSpPr>
          <p:cNvPr id="11" name="Content Placeholder 10"/>
          <p:cNvSpPr>
            <a:spLocks noGrp="1"/>
          </p:cNvSpPr>
          <p:nvPr>
            <p:ph idx="1"/>
          </p:nvPr>
        </p:nvSpPr>
        <p:spPr/>
        <p:txBody>
          <a:bodyPr/>
          <a:lstStyle/>
          <a:p>
            <a:endParaRPr lang="en-GB" dirty="0"/>
          </a:p>
        </p:txBody>
      </p:sp>
      <p:sp>
        <p:nvSpPr>
          <p:cNvPr id="7171" name="Rectangle 10"/>
          <p:cNvSpPr>
            <a:spLocks noChangeArrowheads="1"/>
          </p:cNvSpPr>
          <p:nvPr/>
        </p:nvSpPr>
        <p:spPr bwMode="auto">
          <a:xfrm>
            <a:off x="1248508" y="2781301"/>
            <a:ext cx="1002323" cy="366713"/>
          </a:xfrm>
          <a:prstGeom prst="rect">
            <a:avLst/>
          </a:prstGeom>
          <a:noFill/>
          <a:ln w="9525">
            <a:noFill/>
            <a:miter lim="800000"/>
            <a:headEnd/>
            <a:tailEnd/>
          </a:ln>
        </p:spPr>
        <p:txBody>
          <a:bodyPr>
            <a:spAutoFit/>
          </a:bodyPr>
          <a:lstStyle/>
          <a:p>
            <a:r>
              <a:rPr lang="en-US" sz="1800"/>
              <a:t>Exhibit A</a:t>
            </a:r>
          </a:p>
        </p:txBody>
      </p:sp>
      <p:sp>
        <p:nvSpPr>
          <p:cNvPr id="7172" name="Rectangle 11"/>
          <p:cNvSpPr>
            <a:spLocks noChangeArrowheads="1"/>
          </p:cNvSpPr>
          <p:nvPr/>
        </p:nvSpPr>
        <p:spPr bwMode="auto">
          <a:xfrm>
            <a:off x="7363558" y="2636838"/>
            <a:ext cx="1002323" cy="366712"/>
          </a:xfrm>
          <a:prstGeom prst="rect">
            <a:avLst/>
          </a:prstGeom>
          <a:noFill/>
          <a:ln w="9525">
            <a:noFill/>
            <a:miter lim="800000"/>
            <a:headEnd/>
            <a:tailEnd/>
          </a:ln>
        </p:spPr>
        <p:txBody>
          <a:bodyPr>
            <a:spAutoFit/>
          </a:bodyPr>
          <a:lstStyle/>
          <a:p>
            <a:r>
              <a:rPr lang="en-US" sz="1800"/>
              <a:t>Exhibit B</a:t>
            </a:r>
          </a:p>
        </p:txBody>
      </p:sp>
      <p:sp>
        <p:nvSpPr>
          <p:cNvPr id="7173" name="Rectangle 10"/>
          <p:cNvSpPr>
            <a:spLocks noChangeArrowheads="1"/>
          </p:cNvSpPr>
          <p:nvPr/>
        </p:nvSpPr>
        <p:spPr bwMode="auto">
          <a:xfrm>
            <a:off x="383931" y="4541839"/>
            <a:ext cx="8508023" cy="1200329"/>
          </a:xfrm>
          <a:prstGeom prst="rect">
            <a:avLst/>
          </a:prstGeom>
          <a:noFill/>
          <a:ln w="9525">
            <a:noFill/>
            <a:miter lim="800000"/>
            <a:headEnd/>
            <a:tailEnd/>
          </a:ln>
        </p:spPr>
        <p:txBody>
          <a:bodyPr>
            <a:spAutoFit/>
          </a:bodyPr>
          <a:lstStyle/>
          <a:p>
            <a:pPr marL="342900" indent="-342900" algn="l" eaLnBrk="0" hangingPunct="0">
              <a:spcBef>
                <a:spcPct val="40000"/>
              </a:spcBef>
              <a:buClr>
                <a:srgbClr val="FF6600"/>
              </a:buClr>
              <a:buFontTx/>
              <a:buChar char="•"/>
            </a:pPr>
            <a:r>
              <a:rPr lang="en-GB" sz="2400" dirty="0" smtClean="0">
                <a:solidFill>
                  <a:schemeClr val="tx1"/>
                </a:solidFill>
                <a:latin typeface="Arial" charset="0"/>
              </a:rPr>
              <a:t>Do </a:t>
            </a:r>
            <a:r>
              <a:rPr lang="en-GB" sz="2400" dirty="0">
                <a:solidFill>
                  <a:schemeClr val="tx1"/>
                </a:solidFill>
                <a:latin typeface="Arial" charset="0"/>
              </a:rPr>
              <a:t>the design differences between A and B require radically different sets of skills for their </a:t>
            </a:r>
            <a:r>
              <a:rPr lang="en-GB" sz="2400" b="1" dirty="0">
                <a:solidFill>
                  <a:schemeClr val="tx1"/>
                </a:solidFill>
                <a:latin typeface="Arial" charset="0"/>
              </a:rPr>
              <a:t>installation</a:t>
            </a:r>
            <a:r>
              <a:rPr lang="en-GB" sz="2400" dirty="0">
                <a:solidFill>
                  <a:schemeClr val="tx1"/>
                </a:solidFill>
                <a:latin typeface="Arial" charset="0"/>
              </a:rPr>
              <a:t> </a:t>
            </a:r>
            <a:r>
              <a:rPr lang="en-GB" sz="2400" b="1" dirty="0">
                <a:solidFill>
                  <a:schemeClr val="tx1"/>
                </a:solidFill>
                <a:latin typeface="Arial" charset="0"/>
              </a:rPr>
              <a:t>and repair</a:t>
            </a:r>
            <a:r>
              <a:rPr lang="en-GB" sz="2400" dirty="0">
                <a:solidFill>
                  <a:schemeClr val="tx1"/>
                </a:solidFill>
                <a:latin typeface="Arial" charset="0"/>
              </a:rPr>
              <a:t> by a </a:t>
            </a:r>
            <a:r>
              <a:rPr lang="en-GB" sz="2400" b="1" dirty="0">
                <a:solidFill>
                  <a:schemeClr val="tx1"/>
                </a:solidFill>
                <a:latin typeface="Arial" charset="0"/>
              </a:rPr>
              <a:t>plumber</a:t>
            </a:r>
            <a:r>
              <a:rPr lang="en-GB" sz="2400" dirty="0" smtClean="0">
                <a:solidFill>
                  <a:schemeClr val="tx1"/>
                </a:solidFill>
                <a:latin typeface="Arial" charset="0"/>
              </a:rPr>
              <a:t>?</a:t>
            </a:r>
            <a:endParaRPr lang="en-GB" sz="2400" dirty="0">
              <a:solidFill>
                <a:schemeClr val="tx1"/>
              </a:solidFill>
              <a:latin typeface="Arial" charset="0"/>
            </a:endParaRPr>
          </a:p>
        </p:txBody>
      </p:sp>
      <p:pic>
        <p:nvPicPr>
          <p:cNvPr id="7174" name="Picture 6" descr="Image of Solar panel, cylinder, heat pump and boilers"/>
          <p:cNvPicPr>
            <a:picLocks noChangeAspect="1" noChangeArrowheads="1"/>
          </p:cNvPicPr>
          <p:nvPr/>
        </p:nvPicPr>
        <p:blipFill>
          <a:blip r:embed="rId3" cstate="print"/>
          <a:srcRect/>
          <a:stretch>
            <a:fillRect/>
          </a:stretch>
        </p:blipFill>
        <p:spPr bwMode="auto">
          <a:xfrm>
            <a:off x="4788878" y="1968501"/>
            <a:ext cx="1622181" cy="2524125"/>
          </a:xfrm>
          <a:prstGeom prst="rect">
            <a:avLst/>
          </a:prstGeom>
          <a:noFill/>
          <a:ln w="9525">
            <a:noFill/>
            <a:miter lim="800000"/>
            <a:headEnd/>
            <a:tailEnd/>
          </a:ln>
        </p:spPr>
      </p:pic>
      <p:pic>
        <p:nvPicPr>
          <p:cNvPr id="7175" name="Picture 18" descr="caldera para energia solar Fagor"/>
          <p:cNvPicPr>
            <a:picLocks noChangeAspect="1" noChangeArrowheads="1"/>
          </p:cNvPicPr>
          <p:nvPr/>
        </p:nvPicPr>
        <p:blipFill>
          <a:blip r:embed="rId4" cstate="print"/>
          <a:srcRect/>
          <a:stretch>
            <a:fillRect/>
          </a:stretch>
        </p:blipFill>
        <p:spPr bwMode="auto">
          <a:xfrm>
            <a:off x="2576146" y="1743076"/>
            <a:ext cx="1644162" cy="2759075"/>
          </a:xfrm>
          <a:prstGeom prst="rect">
            <a:avLst/>
          </a:prstGeom>
          <a:noFill/>
          <a:ln w="9525">
            <a:noFill/>
            <a:miter lim="800000"/>
            <a:headEnd/>
            <a:tailEnd/>
          </a:ln>
        </p:spPr>
      </p:pic>
      <p:pic>
        <p:nvPicPr>
          <p:cNvPr id="10" name="Picture 9" descr="oil.JPG"/>
          <p:cNvPicPr>
            <a:picLocks noChangeAspect="1"/>
          </p:cNvPicPr>
          <p:nvPr/>
        </p:nvPicPr>
        <p:blipFill>
          <a:blip r:embed="rId5" cstate="print"/>
          <a:stretch>
            <a:fillRect/>
          </a:stretch>
        </p:blipFill>
        <p:spPr>
          <a:xfrm>
            <a:off x="994184" y="901216"/>
            <a:ext cx="2069588" cy="1519392"/>
          </a:xfrm>
          <a:prstGeom prst="cloudCallout">
            <a:avLst>
              <a:gd name="adj1" fmla="val 34233"/>
              <a:gd name="adj2" fmla="val 61435"/>
            </a:avLst>
          </a:prstGeom>
          <a:ln>
            <a:solidFill>
              <a:schemeClr val="tx1"/>
            </a:solidFill>
          </a:ln>
        </p:spPr>
      </p:pic>
      <p:pic>
        <p:nvPicPr>
          <p:cNvPr id="14" name="Picture 13" descr="solar collector.JPG"/>
          <p:cNvPicPr>
            <a:picLocks noChangeAspect="1"/>
          </p:cNvPicPr>
          <p:nvPr/>
        </p:nvPicPr>
        <p:blipFill>
          <a:blip r:embed="rId6" cstate="print"/>
          <a:stretch>
            <a:fillRect/>
          </a:stretch>
        </p:blipFill>
        <p:spPr>
          <a:xfrm>
            <a:off x="5889274" y="785798"/>
            <a:ext cx="2198309" cy="2133599"/>
          </a:xfrm>
          <a:prstGeom prst="cloudCallout">
            <a:avLst>
              <a:gd name="adj1" fmla="val -38350"/>
              <a:gd name="adj2" fmla="val 50677"/>
            </a:avLst>
          </a:prstGeom>
          <a:ln>
            <a:solidFill>
              <a:srgbClr val="33CC33"/>
            </a:solidFill>
          </a:ln>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b="1" dirty="0" smtClean="0">
                <a:solidFill>
                  <a:srgbClr val="009900"/>
                </a:solidFill>
              </a:rPr>
              <a:t>Green plumbing USA Sacramento – news piece</a:t>
            </a:r>
            <a:endParaRPr lang="en-GB" sz="3200" b="1" dirty="0">
              <a:solidFill>
                <a:srgbClr val="009900"/>
              </a:solidFill>
            </a:endParaRPr>
          </a:p>
        </p:txBody>
      </p:sp>
      <p:pic>
        <p:nvPicPr>
          <p:cNvPr id="150530" name="Picture 2">
            <a:hlinkClick r:id="rId3"/>
          </p:cNvPr>
          <p:cNvPicPr>
            <a:picLocks noChangeAspect="1" noChangeArrowheads="1"/>
          </p:cNvPicPr>
          <p:nvPr/>
        </p:nvPicPr>
        <p:blipFill>
          <a:blip r:embed="rId4" cstate="print"/>
          <a:srcRect/>
          <a:stretch>
            <a:fillRect/>
          </a:stretch>
        </p:blipFill>
        <p:spPr bwMode="auto">
          <a:xfrm>
            <a:off x="928662" y="1428736"/>
            <a:ext cx="6548430" cy="523874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istockimg.com/file_thumbview_approve/17602176/2/stock-photo-17602176-leaking-tap.jpg"/>
          <p:cNvPicPr>
            <a:picLocks noChangeAspect="1" noChangeArrowheads="1"/>
          </p:cNvPicPr>
          <p:nvPr/>
        </p:nvPicPr>
        <p:blipFill>
          <a:blip r:embed="rId3" cstate="print"/>
          <a:srcRect/>
          <a:stretch>
            <a:fillRect/>
          </a:stretch>
        </p:blipFill>
        <p:spPr bwMode="auto">
          <a:xfrm>
            <a:off x="6858016" y="1643050"/>
            <a:ext cx="2571768" cy="2571768"/>
          </a:xfrm>
          <a:prstGeom prst="rect">
            <a:avLst/>
          </a:prstGeom>
          <a:noFill/>
        </p:spPr>
      </p:pic>
      <p:sp>
        <p:nvSpPr>
          <p:cNvPr id="6" name="Content Placeholder 2"/>
          <p:cNvSpPr>
            <a:spLocks noGrp="1"/>
          </p:cNvSpPr>
          <p:nvPr>
            <p:ph idx="1"/>
          </p:nvPr>
        </p:nvSpPr>
        <p:spPr>
          <a:xfrm>
            <a:off x="71406" y="1071546"/>
            <a:ext cx="8743946" cy="4464050"/>
          </a:xfrm>
        </p:spPr>
        <p:txBody>
          <a:bodyPr/>
          <a:lstStyle/>
          <a:p>
            <a:pPr>
              <a:buClr>
                <a:srgbClr val="009900"/>
              </a:buClr>
              <a:buFont typeface="Wingdings" pitchFamily="2" charset="2"/>
              <a:buChar char="q"/>
            </a:pPr>
            <a:r>
              <a:rPr lang="pt-BR" sz="2400" dirty="0" smtClean="0"/>
              <a:t>Developed by:</a:t>
            </a:r>
          </a:p>
          <a:p>
            <a:pPr lvl="1">
              <a:buClr>
                <a:srgbClr val="009900"/>
              </a:buClr>
              <a:buFont typeface="Wingdings" pitchFamily="2" charset="2"/>
              <a:buChar char="Ø"/>
            </a:pPr>
            <a:r>
              <a:rPr lang="pt-BR" sz="2000" dirty="0" smtClean="0"/>
              <a:t>the Master Plumbers – the largest and the oldest Australian plumbing association (since 1891) </a:t>
            </a:r>
          </a:p>
          <a:p>
            <a:pPr lvl="1">
              <a:buClr>
                <a:srgbClr val="009900"/>
              </a:buClr>
              <a:buFont typeface="Wingdings" pitchFamily="2" charset="2"/>
              <a:buChar char="Ø"/>
            </a:pPr>
            <a:r>
              <a:rPr lang="pt-BR" sz="2000" dirty="0" smtClean="0"/>
              <a:t>the Plumbing Trade Union</a:t>
            </a:r>
          </a:p>
          <a:p>
            <a:pPr lvl="1">
              <a:buClr>
                <a:srgbClr val="009900"/>
              </a:buClr>
              <a:buFont typeface="Wingdings" pitchFamily="2" charset="2"/>
              <a:buChar char="Ø"/>
            </a:pPr>
            <a:r>
              <a:rPr lang="pt-BR" sz="2000" dirty="0" smtClean="0"/>
              <a:t>local authorities</a:t>
            </a:r>
          </a:p>
          <a:p>
            <a:pPr>
              <a:buClr>
                <a:srgbClr val="009900"/>
              </a:buClr>
              <a:buFont typeface="Wingdings" pitchFamily="2" charset="2"/>
              <a:buChar char="q"/>
            </a:pPr>
            <a:r>
              <a:rPr lang="pt-BR" sz="2400" dirty="0" smtClean="0"/>
              <a:t>Financial sponsorship: </a:t>
            </a:r>
          </a:p>
          <a:p>
            <a:pPr lvl="1">
              <a:buClr>
                <a:srgbClr val="009900"/>
              </a:buClr>
              <a:buFont typeface="Wingdings" pitchFamily="2" charset="2"/>
              <a:buChar char="Ø"/>
            </a:pPr>
            <a:r>
              <a:rPr lang="pt-BR" sz="2000" dirty="0" smtClean="0"/>
              <a:t>plumbing industry </a:t>
            </a:r>
          </a:p>
          <a:p>
            <a:pPr lvl="1">
              <a:buClr>
                <a:srgbClr val="009900"/>
              </a:buClr>
              <a:buFont typeface="Wingdings" pitchFamily="2" charset="2"/>
              <a:buChar char="Ø"/>
            </a:pPr>
            <a:r>
              <a:rPr lang="pt-BR" sz="2000" dirty="0" smtClean="0"/>
              <a:t>the Australian Greenhouse Office</a:t>
            </a:r>
          </a:p>
          <a:p>
            <a:pPr>
              <a:buClr>
                <a:srgbClr val="009900"/>
              </a:buClr>
              <a:buFont typeface="Wingdings" pitchFamily="2" charset="2"/>
              <a:buChar char="q"/>
            </a:pPr>
            <a:r>
              <a:rPr lang="pt-BR" sz="2400" dirty="0" smtClean="0"/>
              <a:t>Successful completion </a:t>
            </a:r>
            <a:r>
              <a:rPr lang="pt-BR" sz="2400" dirty="0" smtClean="0">
                <a:sym typeface="Wingdings" pitchFamily="2" charset="2"/>
              </a:rPr>
              <a:t> </a:t>
            </a:r>
            <a:r>
              <a:rPr lang="pt-BR" sz="2400" dirty="0" smtClean="0"/>
              <a:t>certified as a GreenPlumber™</a:t>
            </a:r>
            <a:endParaRPr lang="en-GB" sz="2400" dirty="0" smtClean="0"/>
          </a:p>
          <a:p>
            <a:pPr>
              <a:buClr>
                <a:srgbClr val="009900"/>
              </a:buClr>
              <a:buFont typeface="Wingdings" pitchFamily="2" charset="2"/>
              <a:buChar char="q"/>
            </a:pPr>
            <a:r>
              <a:rPr lang="pt-BR" sz="2400" dirty="0" smtClean="0"/>
              <a:t>Plumbers are in a better position to advise and inform consumers on: </a:t>
            </a:r>
          </a:p>
          <a:p>
            <a:pPr lvl="1">
              <a:buClr>
                <a:srgbClr val="009900"/>
              </a:buClr>
              <a:buFont typeface="Wingdings" pitchFamily="2" charset="2"/>
              <a:buChar char="Ø"/>
            </a:pPr>
            <a:r>
              <a:rPr lang="pt-BR" sz="2000" dirty="0" smtClean="0"/>
              <a:t>the benefits of energy efficiency,</a:t>
            </a:r>
          </a:p>
          <a:p>
            <a:pPr lvl="1">
              <a:buClr>
                <a:srgbClr val="009900"/>
              </a:buClr>
              <a:buFont typeface="Wingdings" pitchFamily="2" charset="2"/>
              <a:buChar char="Ø"/>
            </a:pPr>
            <a:r>
              <a:rPr lang="pt-BR" sz="2000" dirty="0" smtClean="0"/>
              <a:t>water conservation,</a:t>
            </a:r>
          </a:p>
          <a:p>
            <a:pPr lvl="1">
              <a:buClr>
                <a:srgbClr val="009900"/>
              </a:buClr>
              <a:buFont typeface="Wingdings" pitchFamily="2" charset="2"/>
              <a:buChar char="Ø"/>
            </a:pPr>
            <a:r>
              <a:rPr lang="pt-BR" sz="2000" dirty="0" smtClean="0"/>
              <a:t>the most appropriate and cost effective appliances to suit individual needs</a:t>
            </a:r>
          </a:p>
          <a:p>
            <a:pPr>
              <a:buClr>
                <a:srgbClr val="009900"/>
              </a:buClr>
              <a:buFont typeface="Wingdings" pitchFamily="2" charset="2"/>
              <a:buChar char="q"/>
            </a:pPr>
            <a:r>
              <a:rPr lang="en-GB" sz="2400" dirty="0" smtClean="0"/>
              <a:t>This program was expanded to New Zealand and North America.</a:t>
            </a:r>
            <a:endParaRPr lang="en-US" sz="2400" dirty="0" smtClean="0"/>
          </a:p>
        </p:txBody>
      </p:sp>
      <p:sp>
        <p:nvSpPr>
          <p:cNvPr id="5" name="Title 1"/>
          <p:cNvSpPr>
            <a:spLocks noGrp="1"/>
          </p:cNvSpPr>
          <p:nvPr>
            <p:ph type="title"/>
          </p:nvPr>
        </p:nvSpPr>
        <p:spPr>
          <a:xfrm>
            <a:off x="-714412" y="500042"/>
            <a:ext cx="10501386" cy="720725"/>
          </a:xfrm>
        </p:spPr>
        <p:txBody>
          <a:bodyPr/>
          <a:lstStyle/>
          <a:p>
            <a:pPr>
              <a:defRPr/>
            </a:pPr>
            <a:r>
              <a:rPr lang="pt-BR" b="1" dirty="0" smtClean="0">
                <a:solidFill>
                  <a:srgbClr val="009900"/>
                </a:solidFill>
              </a:rPr>
              <a:t>GreenPlumbers® </a:t>
            </a:r>
            <a:r>
              <a:rPr lang="fr-CH" b="1" dirty="0" smtClean="0">
                <a:solidFill>
                  <a:srgbClr val="009900"/>
                </a:solidFill>
              </a:rPr>
              <a:t>initiative - </a:t>
            </a:r>
            <a:r>
              <a:rPr lang="fr-CH" b="1" dirty="0" err="1" smtClean="0">
                <a:solidFill>
                  <a:srgbClr val="009900"/>
                </a:solidFill>
              </a:rPr>
              <a:t>Australia</a:t>
            </a:r>
            <a:endParaRPr lang="en-US" b="1" dirty="0">
              <a:solidFill>
                <a:srgbClr val="009900"/>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428612"/>
            <a:ext cx="8229600" cy="1143000"/>
          </a:xfrm>
        </p:spPr>
        <p:txBody>
          <a:bodyPr/>
          <a:lstStyle/>
          <a:p>
            <a:pPr>
              <a:defRPr/>
            </a:pPr>
            <a:r>
              <a:rPr lang="en-US" b="1" dirty="0" smtClean="0">
                <a:solidFill>
                  <a:srgbClr val="009900"/>
                </a:solidFill>
              </a:rPr>
              <a:t>Quiz 3</a:t>
            </a:r>
          </a:p>
        </p:txBody>
      </p:sp>
      <p:sp>
        <p:nvSpPr>
          <p:cNvPr id="9220" name="Rectangle 10"/>
          <p:cNvSpPr>
            <a:spLocks noGrp="1" noChangeArrowheads="1"/>
          </p:cNvSpPr>
          <p:nvPr>
            <p:ph type="body" sz="quarter" idx="13"/>
          </p:nvPr>
        </p:nvSpPr>
        <p:spPr>
          <a:xfrm>
            <a:off x="755576" y="4797152"/>
            <a:ext cx="8031192" cy="914400"/>
          </a:xfrm>
          <a:noFill/>
        </p:spPr>
        <p:txBody>
          <a:bodyPr>
            <a:noAutofit/>
          </a:bodyPr>
          <a:lstStyle/>
          <a:p>
            <a:r>
              <a:rPr lang="en-GB" sz="2800" dirty="0" smtClean="0"/>
              <a:t>Which occupations deal with installation and repair of these?</a:t>
            </a:r>
          </a:p>
        </p:txBody>
      </p:sp>
      <p:pic>
        <p:nvPicPr>
          <p:cNvPr id="151554" name="Picture 2" descr="http://i.istockimg.com/file_thumbview_approve/9026288/2/stock-photo-9026288-solar-panels.jpg"/>
          <p:cNvPicPr>
            <a:picLocks noChangeAspect="1" noChangeArrowheads="1"/>
          </p:cNvPicPr>
          <p:nvPr/>
        </p:nvPicPr>
        <p:blipFill>
          <a:blip r:embed="rId3" cstate="print"/>
          <a:srcRect/>
          <a:stretch>
            <a:fillRect/>
          </a:stretch>
        </p:blipFill>
        <p:spPr bwMode="auto">
          <a:xfrm>
            <a:off x="176290" y="1428736"/>
            <a:ext cx="3905147" cy="2595566"/>
          </a:xfrm>
          <a:prstGeom prst="rect">
            <a:avLst/>
          </a:prstGeom>
          <a:noFill/>
        </p:spPr>
      </p:pic>
      <p:pic>
        <p:nvPicPr>
          <p:cNvPr id="151558" name="Picture 6" descr="http://i.istockimg.com/file_thumbview_approve/17486314/2/stock-photo-17486314-solar-panels-in-a-field-of-grass.jpg"/>
          <p:cNvPicPr>
            <a:picLocks noChangeAspect="1" noChangeArrowheads="1"/>
          </p:cNvPicPr>
          <p:nvPr/>
        </p:nvPicPr>
        <p:blipFill>
          <a:blip r:embed="rId4" cstate="print"/>
          <a:srcRect/>
          <a:stretch>
            <a:fillRect/>
          </a:stretch>
        </p:blipFill>
        <p:spPr bwMode="auto">
          <a:xfrm>
            <a:off x="4929190" y="1285860"/>
            <a:ext cx="3643338" cy="2743200"/>
          </a:xfrm>
          <a:prstGeom prst="rect">
            <a:avLst/>
          </a:prstGeom>
          <a:noFill/>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124744"/>
            <a:ext cx="8676456" cy="735462"/>
          </a:xfrm>
        </p:spPr>
        <p:txBody>
          <a:bodyPr/>
          <a:lstStyle/>
          <a:p>
            <a:r>
              <a:rPr lang="en-GB" sz="4000" b="1" kern="0" dirty="0" smtClean="0">
                <a:solidFill>
                  <a:srgbClr val="00CC00"/>
                </a:solidFill>
              </a:rPr>
              <a:t>Case study: </a:t>
            </a:r>
            <a:r>
              <a:rPr lang="en-GB" sz="4000" b="1" kern="0" dirty="0" err="1" smtClean="0">
                <a:solidFill>
                  <a:srgbClr val="00CC00"/>
                </a:solidFill>
              </a:rPr>
              <a:t>Grameen</a:t>
            </a:r>
            <a:r>
              <a:rPr lang="en-GB" sz="4000" b="1" kern="0" dirty="0" smtClean="0">
                <a:solidFill>
                  <a:srgbClr val="00CC00"/>
                </a:solidFill>
              </a:rPr>
              <a:t> </a:t>
            </a:r>
            <a:r>
              <a:rPr lang="en-GB" sz="4000" b="1" kern="0" dirty="0">
                <a:solidFill>
                  <a:srgbClr val="00CC00"/>
                </a:solidFill>
              </a:rPr>
              <a:t>Shakti </a:t>
            </a:r>
            <a:r>
              <a:rPr lang="en-GB" sz="4000" b="1" kern="0" dirty="0" smtClean="0">
                <a:solidFill>
                  <a:srgbClr val="00CC00"/>
                </a:solidFill>
              </a:rPr>
              <a:t/>
            </a:r>
            <a:br>
              <a:rPr lang="en-GB" sz="4000" b="1" kern="0" dirty="0" smtClean="0">
                <a:solidFill>
                  <a:srgbClr val="00CC00"/>
                </a:solidFill>
              </a:rPr>
            </a:br>
            <a:r>
              <a:rPr lang="en-GB" sz="4000" b="1" kern="0" dirty="0" smtClean="0">
                <a:solidFill>
                  <a:srgbClr val="00CC00"/>
                </a:solidFill>
              </a:rPr>
              <a:t>(“</a:t>
            </a:r>
            <a:r>
              <a:rPr lang="en-GB" sz="4000" b="1" kern="0" dirty="0">
                <a:solidFill>
                  <a:srgbClr val="00CC00"/>
                </a:solidFill>
              </a:rPr>
              <a:t>Rural bank”)</a:t>
            </a:r>
            <a:br>
              <a:rPr lang="en-GB" sz="4000" b="1" kern="0" dirty="0">
                <a:solidFill>
                  <a:srgbClr val="00CC00"/>
                </a:solidFill>
              </a:rPr>
            </a:br>
            <a:r>
              <a:rPr lang="en-GB" sz="4000" b="1" kern="0" dirty="0">
                <a:solidFill>
                  <a:srgbClr val="00CC00"/>
                </a:solidFill>
              </a:rPr>
              <a:t> </a:t>
            </a:r>
            <a:endParaRPr lang="en-GB" sz="4000" dirty="0"/>
          </a:p>
        </p:txBody>
      </p:sp>
      <p:pic>
        <p:nvPicPr>
          <p:cNvPr id="1028" name="Picture 4">
            <a:hlinkClick r:id="rId3"/>
          </p:cNvPr>
          <p:cNvPicPr>
            <a:picLocks noGrp="1" noChangeAspect="1" noChangeArrowheads="1"/>
          </p:cNvPicPr>
          <p:nvPr>
            <p:ph idx="1"/>
          </p:nvPr>
        </p:nvPicPr>
        <p:blipFill>
          <a:blip r:embed="rId4" cstate="print"/>
          <a:srcRect/>
          <a:stretch>
            <a:fillRect/>
          </a:stretch>
        </p:blipFill>
        <p:spPr bwMode="auto">
          <a:xfrm>
            <a:off x="1187624" y="1673434"/>
            <a:ext cx="6472065" cy="517765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Title 1"/>
          <p:cNvSpPr txBox="1">
            <a:spLocks/>
          </p:cNvSpPr>
          <p:nvPr/>
        </p:nvSpPr>
        <p:spPr bwMode="auto">
          <a:xfrm>
            <a:off x="395654" y="1208077"/>
            <a:ext cx="8229600" cy="720725"/>
          </a:xfrm>
          <a:prstGeom prst="rect">
            <a:avLst/>
          </a:prstGeom>
          <a:noFill/>
          <a:ln w="9525">
            <a:noFill/>
            <a:miter lim="800000"/>
            <a:headEnd/>
            <a:tailEnd/>
          </a:ln>
          <a:effectLst/>
        </p:spPr>
        <p:txBody>
          <a:bodyPr anchor="ctr"/>
          <a:lstStyle/>
          <a:p>
            <a:pPr algn="l" eaLnBrk="0" hangingPunct="0">
              <a:defRPr/>
            </a:pPr>
            <a:r>
              <a:rPr lang="en-GB" sz="4400" b="1" kern="0" dirty="0" smtClean="0">
                <a:solidFill>
                  <a:srgbClr val="00CC00"/>
                </a:solidFill>
                <a:latin typeface="+mn-lt"/>
              </a:rPr>
              <a:t>Case study: Bangladesh</a:t>
            </a:r>
            <a:endParaRPr lang="en-GB" sz="4400" b="1" kern="0" dirty="0">
              <a:solidFill>
                <a:srgbClr val="00CC00"/>
              </a:solidFill>
              <a:latin typeface="+mn-lt"/>
            </a:endParaRPr>
          </a:p>
          <a:p>
            <a:pPr algn="l" eaLnBrk="0" hangingPunct="0">
              <a:defRPr/>
            </a:pPr>
            <a:r>
              <a:rPr lang="en-GB" sz="4400" b="1" kern="0" dirty="0" err="1">
                <a:solidFill>
                  <a:srgbClr val="00CC00"/>
                </a:solidFill>
              </a:rPr>
              <a:t>Grameen</a:t>
            </a:r>
            <a:r>
              <a:rPr lang="en-GB" sz="4400" b="1" kern="0" dirty="0">
                <a:solidFill>
                  <a:srgbClr val="00CC00"/>
                </a:solidFill>
              </a:rPr>
              <a:t> </a:t>
            </a:r>
            <a:r>
              <a:rPr lang="en-GB" sz="4400" b="1" kern="0" dirty="0" smtClean="0">
                <a:solidFill>
                  <a:srgbClr val="00CC00"/>
                </a:solidFill>
              </a:rPr>
              <a:t>Shakti</a:t>
            </a:r>
          </a:p>
        </p:txBody>
      </p:sp>
      <p:sp>
        <p:nvSpPr>
          <p:cNvPr id="6147" name="Rectangle 3"/>
          <p:cNvSpPr txBox="1">
            <a:spLocks/>
          </p:cNvSpPr>
          <p:nvPr/>
        </p:nvSpPr>
        <p:spPr bwMode="auto">
          <a:xfrm>
            <a:off x="-285784" y="2500306"/>
            <a:ext cx="9429784" cy="2643187"/>
          </a:xfrm>
          <a:prstGeom prst="rect">
            <a:avLst/>
          </a:prstGeom>
          <a:noFill/>
          <a:ln w="9525">
            <a:noFill/>
            <a:miter lim="800000"/>
            <a:headEnd/>
            <a:tailEnd/>
          </a:ln>
        </p:spPr>
        <p:txBody>
          <a:bodyPr/>
          <a:lstStyle/>
          <a:p>
            <a:pPr marL="720000" algn="l">
              <a:spcBef>
                <a:spcPts val="1200"/>
              </a:spcBef>
              <a:buClr>
                <a:srgbClr val="009900"/>
              </a:buClr>
              <a:buFont typeface="Wingdings" pitchFamily="2" charset="2"/>
              <a:buChar char="q"/>
            </a:pPr>
            <a:r>
              <a:rPr lang="en-US" sz="2400" dirty="0" smtClean="0">
                <a:solidFill>
                  <a:srgbClr val="404040"/>
                </a:solidFill>
              </a:rPr>
              <a:t>Micro credit </a:t>
            </a:r>
          </a:p>
          <a:p>
            <a:pPr marL="720000" algn="l">
              <a:spcBef>
                <a:spcPts val="1200"/>
              </a:spcBef>
              <a:buClr>
                <a:srgbClr val="009900"/>
              </a:buClr>
              <a:buFont typeface="Wingdings" pitchFamily="2" charset="2"/>
              <a:buChar char="q"/>
            </a:pPr>
            <a:r>
              <a:rPr lang="en-US" sz="2400" dirty="0" smtClean="0">
                <a:solidFill>
                  <a:srgbClr val="404040"/>
                </a:solidFill>
              </a:rPr>
              <a:t>Targets poor rural population and especially women</a:t>
            </a:r>
          </a:p>
          <a:p>
            <a:pPr marL="720000" algn="l">
              <a:spcBef>
                <a:spcPts val="1200"/>
              </a:spcBef>
              <a:buClr>
                <a:srgbClr val="009900"/>
              </a:buClr>
              <a:buFont typeface="Wingdings" pitchFamily="2" charset="2"/>
              <a:buChar char="q"/>
            </a:pPr>
            <a:r>
              <a:rPr lang="en-US" sz="2400" dirty="0" smtClean="0">
                <a:solidFill>
                  <a:srgbClr val="404040"/>
                </a:solidFill>
              </a:rPr>
              <a:t>More </a:t>
            </a:r>
            <a:r>
              <a:rPr lang="en-US" sz="2400" dirty="0">
                <a:solidFill>
                  <a:srgbClr val="404040"/>
                </a:solidFill>
              </a:rPr>
              <a:t>than </a:t>
            </a:r>
            <a:r>
              <a:rPr lang="en-US" sz="2400" b="1" dirty="0">
                <a:solidFill>
                  <a:srgbClr val="404040"/>
                </a:solidFill>
              </a:rPr>
              <a:t>220,000 rural households </a:t>
            </a:r>
            <a:r>
              <a:rPr lang="en-US" sz="2400" dirty="0" smtClean="0">
                <a:solidFill>
                  <a:srgbClr val="404040"/>
                </a:solidFill>
              </a:rPr>
              <a:t>installed </a:t>
            </a:r>
            <a:r>
              <a:rPr lang="en-US" sz="2400" dirty="0">
                <a:solidFill>
                  <a:srgbClr val="404040"/>
                </a:solidFill>
              </a:rPr>
              <a:t>solar </a:t>
            </a:r>
            <a:r>
              <a:rPr lang="en-US" sz="2400" dirty="0" smtClean="0">
                <a:solidFill>
                  <a:srgbClr val="404040"/>
                </a:solidFill>
              </a:rPr>
              <a:t>home systems (SHS). </a:t>
            </a:r>
          </a:p>
          <a:p>
            <a:pPr marL="720000" algn="l">
              <a:spcBef>
                <a:spcPts val="1200"/>
              </a:spcBef>
              <a:buClr>
                <a:srgbClr val="009900"/>
              </a:buClr>
              <a:buFont typeface="Wingdings" pitchFamily="2" charset="2"/>
              <a:buChar char="q"/>
            </a:pPr>
            <a:r>
              <a:rPr lang="en-US" sz="2400" dirty="0"/>
              <a:t>Several thousand </a:t>
            </a:r>
            <a:r>
              <a:rPr lang="en-US" sz="2400" dirty="0">
                <a:solidFill>
                  <a:srgbClr val="404040"/>
                </a:solidFill>
              </a:rPr>
              <a:t>young people and women have already been </a:t>
            </a:r>
            <a:r>
              <a:rPr lang="en-US" sz="2400" b="1" dirty="0">
                <a:solidFill>
                  <a:srgbClr val="404040"/>
                </a:solidFill>
              </a:rPr>
              <a:t>trained as certified technicians in the repair and maintenance of PV systems</a:t>
            </a:r>
          </a:p>
          <a:p>
            <a:pPr marL="720000" algn="l">
              <a:spcBef>
                <a:spcPts val="1200"/>
              </a:spcBef>
              <a:buClr>
                <a:srgbClr val="009900"/>
              </a:buClr>
              <a:buFont typeface="Wingdings" pitchFamily="2" charset="2"/>
              <a:buChar char="q"/>
            </a:pPr>
            <a:r>
              <a:rPr lang="en-US" sz="2400" dirty="0" smtClean="0">
                <a:solidFill>
                  <a:srgbClr val="404040"/>
                </a:solidFill>
              </a:rPr>
              <a:t>Indirect </a:t>
            </a:r>
            <a:r>
              <a:rPr lang="en-US" sz="2400" dirty="0">
                <a:solidFill>
                  <a:srgbClr val="404040"/>
                </a:solidFill>
              </a:rPr>
              <a:t>jobs </a:t>
            </a:r>
            <a:r>
              <a:rPr lang="en-US" sz="2400" dirty="0">
                <a:solidFill>
                  <a:srgbClr val="404040"/>
                </a:solidFill>
                <a:sym typeface="Wingdings" pitchFamily="2" charset="2"/>
              </a:rPr>
              <a:t> n</a:t>
            </a:r>
            <a:r>
              <a:rPr lang="en-US" sz="2400" dirty="0">
                <a:solidFill>
                  <a:srgbClr val="404040"/>
                </a:solidFill>
              </a:rPr>
              <a:t>ew business such as community TV shops, solar-changed mobile phone </a:t>
            </a:r>
            <a:r>
              <a:rPr lang="en-US" sz="2400" dirty="0" err="1">
                <a:solidFill>
                  <a:srgbClr val="404040"/>
                </a:solidFill>
              </a:rPr>
              <a:t>centres</a:t>
            </a:r>
            <a:r>
              <a:rPr lang="en-US" sz="2400" dirty="0">
                <a:solidFill>
                  <a:srgbClr val="404040"/>
                </a:solidFill>
              </a:rPr>
              <a:t> and electronic repair shops </a:t>
            </a:r>
          </a:p>
          <a:p>
            <a:pPr marL="720000" algn="l">
              <a:spcBef>
                <a:spcPts val="1200"/>
              </a:spcBef>
              <a:buClr>
                <a:srgbClr val="009900"/>
              </a:buClr>
              <a:buFont typeface="Wingdings" pitchFamily="2" charset="2"/>
              <a:buChar char="q"/>
            </a:pPr>
            <a:endParaRPr lang="en-US" sz="2400" dirty="0">
              <a:solidFill>
                <a:srgbClr val="404040"/>
              </a:solidFill>
            </a:endParaRPr>
          </a:p>
        </p:txBody>
      </p:sp>
      <p:sp>
        <p:nvSpPr>
          <p:cNvPr id="6148" name="Rectangle 3"/>
          <p:cNvSpPr txBox="1">
            <a:spLocks/>
          </p:cNvSpPr>
          <p:nvPr/>
        </p:nvSpPr>
        <p:spPr bwMode="auto">
          <a:xfrm>
            <a:off x="0" y="4000500"/>
            <a:ext cx="9158654" cy="1428750"/>
          </a:xfrm>
          <a:prstGeom prst="rect">
            <a:avLst/>
          </a:prstGeom>
          <a:noFill/>
          <a:ln w="9525">
            <a:noFill/>
            <a:miter lim="800000"/>
            <a:headEnd/>
            <a:tailEnd/>
          </a:ln>
        </p:spPr>
        <p:txBody>
          <a:bodyPr/>
          <a:lstStyle/>
          <a:p>
            <a:pPr marL="800100" lvl="1" indent="-342900" algn="l">
              <a:spcBef>
                <a:spcPct val="40000"/>
              </a:spcBef>
              <a:buClr>
                <a:srgbClr val="FF6600"/>
              </a:buClr>
              <a:buFont typeface="Arial" charset="0"/>
              <a:buChar char="•"/>
            </a:pPr>
            <a:endParaRPr lang="en-US" sz="2400">
              <a:solidFill>
                <a:srgbClr val="404040"/>
              </a:solidFill>
            </a:endParaRPr>
          </a:p>
        </p:txBody>
      </p:sp>
      <p:pic>
        <p:nvPicPr>
          <p:cNvPr id="9" name="Picture 4" descr="Solar PV Promo"/>
          <p:cNvPicPr>
            <a:picLocks noChangeAspect="1" noChangeArrowheads="1"/>
          </p:cNvPicPr>
          <p:nvPr/>
        </p:nvPicPr>
        <p:blipFill>
          <a:blip r:embed="rId3" cstate="print"/>
          <a:srcRect/>
          <a:stretch>
            <a:fillRect/>
          </a:stretch>
        </p:blipFill>
        <p:spPr bwMode="auto">
          <a:xfrm>
            <a:off x="6182999" y="928670"/>
            <a:ext cx="2818157" cy="20002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711349"/>
            <a:ext cx="9144000" cy="4525963"/>
          </a:xfrm>
        </p:spPr>
        <p:txBody>
          <a:bodyPr/>
          <a:lstStyle/>
          <a:p>
            <a:pPr>
              <a:buClr>
                <a:srgbClr val="009900"/>
              </a:buClr>
              <a:buFont typeface="Wingdings" pitchFamily="2" charset="2"/>
              <a:buChar char="q"/>
            </a:pPr>
            <a:r>
              <a:rPr lang="en-GB" sz="2200" dirty="0" smtClean="0"/>
              <a:t>Strong </a:t>
            </a:r>
            <a:r>
              <a:rPr lang="en-GB" sz="2200" dirty="0" smtClean="0"/>
              <a:t>support to REs from the government:</a:t>
            </a:r>
          </a:p>
          <a:p>
            <a:pPr lvl="1">
              <a:buClr>
                <a:srgbClr val="009900"/>
              </a:buClr>
              <a:buFont typeface="Wingdings" pitchFamily="2" charset="2"/>
              <a:buChar char="Ø"/>
            </a:pPr>
            <a:r>
              <a:rPr lang="en-GB" sz="2200" dirty="0" smtClean="0"/>
              <a:t>Calls for 1,5 </a:t>
            </a:r>
            <a:r>
              <a:rPr lang="en-GB" sz="2200" dirty="0" err="1" smtClean="0"/>
              <a:t>mio</a:t>
            </a:r>
            <a:r>
              <a:rPr lang="en-GB" sz="2200" dirty="0" smtClean="0"/>
              <a:t> SHS by end 2012, i.e. 100 000 SHS per month</a:t>
            </a:r>
          </a:p>
          <a:p>
            <a:pPr lvl="1">
              <a:buClr>
                <a:srgbClr val="009900"/>
              </a:buClr>
              <a:buFont typeface="Wingdings" pitchFamily="2" charset="2"/>
              <a:buChar char="Ø"/>
            </a:pPr>
            <a:r>
              <a:rPr lang="en-GB" sz="2200" dirty="0" smtClean="0"/>
              <a:t>Huge demand for solar technicians and entrepreneurs</a:t>
            </a:r>
          </a:p>
          <a:p>
            <a:pPr>
              <a:buClr>
                <a:srgbClr val="009900"/>
              </a:buClr>
              <a:buFont typeface="Wingdings" pitchFamily="2" charset="2"/>
              <a:buChar char="q"/>
            </a:pPr>
            <a:r>
              <a:rPr lang="en-GB" sz="2200" dirty="0" smtClean="0"/>
              <a:t>Institutionalising training for SHS:</a:t>
            </a:r>
          </a:p>
          <a:p>
            <a:pPr lvl="1">
              <a:buClr>
                <a:srgbClr val="009900"/>
              </a:buClr>
              <a:buFont typeface="Wingdings" pitchFamily="2" charset="2"/>
              <a:buChar char="Ø"/>
            </a:pPr>
            <a:r>
              <a:rPr lang="en-GB" sz="2200" dirty="0" smtClean="0"/>
              <a:t>Training in assembling, installation, trouble shooting, maintenance</a:t>
            </a:r>
          </a:p>
          <a:p>
            <a:pPr lvl="1">
              <a:buClr>
                <a:srgbClr val="009900"/>
              </a:buClr>
              <a:buFont typeface="Wingdings" pitchFamily="2" charset="2"/>
              <a:buChar char="Ø"/>
            </a:pPr>
            <a:r>
              <a:rPr lang="en-GB" sz="2200" dirty="0" smtClean="0"/>
              <a:t>Standardised curriculum (incl. OSH), competency standards and occupational profiles </a:t>
            </a:r>
          </a:p>
          <a:p>
            <a:pPr lvl="1">
              <a:buClr>
                <a:srgbClr val="009900"/>
              </a:buClr>
              <a:buFont typeface="Wingdings" pitchFamily="2" charset="2"/>
              <a:buChar char="Ø"/>
            </a:pPr>
            <a:r>
              <a:rPr lang="en-GB" sz="2200" dirty="0" smtClean="0"/>
              <a:t>Integration into NTVQF</a:t>
            </a:r>
          </a:p>
          <a:p>
            <a:pPr lvl="1">
              <a:buClr>
                <a:srgbClr val="009900"/>
              </a:buClr>
              <a:buFont typeface="Wingdings" pitchFamily="2" charset="2"/>
              <a:buChar char="Ø"/>
            </a:pPr>
            <a:r>
              <a:rPr lang="en-GB" sz="2200" dirty="0" smtClean="0"/>
              <a:t>Training of trainers</a:t>
            </a:r>
          </a:p>
          <a:p>
            <a:pPr lvl="1">
              <a:buClr>
                <a:srgbClr val="009900"/>
              </a:buClr>
              <a:buFont typeface="Wingdings" pitchFamily="2" charset="2"/>
              <a:buChar char="Ø"/>
            </a:pPr>
            <a:r>
              <a:rPr lang="en-GB" sz="2200" dirty="0" smtClean="0"/>
              <a:t>Work through a PPP with </a:t>
            </a:r>
            <a:r>
              <a:rPr lang="en-GB" sz="2200" dirty="0" err="1" smtClean="0"/>
              <a:t>Grameen</a:t>
            </a:r>
            <a:r>
              <a:rPr lang="en-GB" sz="2200" dirty="0" smtClean="0"/>
              <a:t> </a:t>
            </a:r>
            <a:r>
              <a:rPr lang="en-GB" sz="2200" dirty="0" err="1" smtClean="0"/>
              <a:t>Shakti</a:t>
            </a:r>
            <a:r>
              <a:rPr lang="en-GB" sz="2200" dirty="0" smtClean="0"/>
              <a:t> and the Bureau of Manpower Employment and Training </a:t>
            </a:r>
            <a:endParaRPr lang="en-GB" sz="2200" dirty="0"/>
          </a:p>
        </p:txBody>
      </p:sp>
      <p:sp>
        <p:nvSpPr>
          <p:cNvPr id="5" name="Title 1"/>
          <p:cNvSpPr>
            <a:spLocks noGrp="1"/>
          </p:cNvSpPr>
          <p:nvPr>
            <p:ph type="title"/>
          </p:nvPr>
        </p:nvSpPr>
        <p:spPr>
          <a:xfrm>
            <a:off x="0" y="571488"/>
            <a:ext cx="9144000" cy="1143000"/>
          </a:xfrm>
        </p:spPr>
        <p:txBody>
          <a:bodyPr/>
          <a:lstStyle/>
          <a:p>
            <a:r>
              <a:rPr lang="en-GB" sz="4000" b="1" kern="0" dirty="0" smtClean="0">
                <a:solidFill>
                  <a:srgbClr val="00CC00"/>
                </a:solidFill>
              </a:rPr>
              <a:t>Case study: </a:t>
            </a:r>
            <a:r>
              <a:rPr lang="en-GB" sz="4000" b="1" kern="0" dirty="0" err="1" smtClean="0">
                <a:solidFill>
                  <a:srgbClr val="00CC00"/>
                </a:solidFill>
              </a:rPr>
              <a:t>Grameen</a:t>
            </a:r>
            <a:r>
              <a:rPr lang="en-GB" sz="4000" b="1" kern="0" dirty="0" smtClean="0">
                <a:solidFill>
                  <a:srgbClr val="00CC00"/>
                </a:solidFill>
              </a:rPr>
              <a:t> </a:t>
            </a:r>
            <a:r>
              <a:rPr lang="en-GB" sz="4000" b="1" kern="0" dirty="0" err="1" smtClean="0">
                <a:solidFill>
                  <a:srgbClr val="00CC00"/>
                </a:solidFill>
              </a:rPr>
              <a:t>Shakti</a:t>
            </a:r>
            <a:r>
              <a:rPr lang="en-GB" sz="4000" b="1" kern="0" dirty="0" smtClean="0">
                <a:solidFill>
                  <a:srgbClr val="00CC00"/>
                </a:solidFill>
              </a:rPr>
              <a:t> (continued)</a:t>
            </a:r>
            <a:br>
              <a:rPr lang="en-GB" sz="4000" b="1" kern="0" dirty="0" smtClean="0">
                <a:solidFill>
                  <a:srgbClr val="00CC00"/>
                </a:solidFill>
              </a:rPr>
            </a:br>
            <a:r>
              <a:rPr lang="en-GB" sz="4000" b="1" kern="0" dirty="0" smtClean="0">
                <a:solidFill>
                  <a:srgbClr val="00CC00"/>
                </a:solidFill>
              </a:rPr>
              <a:t>ILO-Aus Aid partnership</a:t>
            </a:r>
            <a:endParaRPr lang="en-GB" sz="40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5800"/>
            <a:ext cx="8229600" cy="1143000"/>
          </a:xfrm>
        </p:spPr>
        <p:txBody>
          <a:bodyPr rtlCol="0">
            <a:normAutofit/>
          </a:bodyPr>
          <a:lstStyle/>
          <a:p>
            <a:pPr eaLnBrk="1" fontAlgn="auto" hangingPunct="1">
              <a:spcAft>
                <a:spcPts val="0"/>
              </a:spcAft>
              <a:defRPr/>
            </a:pPr>
            <a:r>
              <a:rPr lang="en-GB" sz="3200" b="1" dirty="0" smtClean="0">
                <a:solidFill>
                  <a:srgbClr val="009900"/>
                </a:solidFill>
              </a:rPr>
              <a:t>Cross-</a:t>
            </a:r>
            <a:r>
              <a:rPr lang="en-GB" sz="3200" b="1" dirty="0" err="1" smtClean="0">
                <a:solidFill>
                  <a:srgbClr val="009900"/>
                </a:solidFill>
              </a:rPr>
              <a:t>sectoral</a:t>
            </a:r>
            <a:r>
              <a:rPr lang="en-GB" sz="3200" b="1" dirty="0" smtClean="0">
                <a:solidFill>
                  <a:srgbClr val="009900"/>
                </a:solidFill>
              </a:rPr>
              <a:t> issues:</a:t>
            </a:r>
            <a:br>
              <a:rPr lang="en-GB" sz="3200" b="1" dirty="0" smtClean="0">
                <a:solidFill>
                  <a:srgbClr val="009900"/>
                </a:solidFill>
              </a:rPr>
            </a:br>
            <a:r>
              <a:rPr lang="en-GB" sz="3200" b="1" dirty="0" smtClean="0">
                <a:solidFill>
                  <a:srgbClr val="009900"/>
                </a:solidFill>
              </a:rPr>
              <a:t> Portable </a:t>
            </a:r>
            <a:r>
              <a:rPr lang="en-GB" sz="3200" b="1" dirty="0" smtClean="0">
                <a:solidFill>
                  <a:srgbClr val="009900"/>
                </a:solidFill>
              </a:rPr>
              <a:t>skills</a:t>
            </a:r>
            <a:endParaRPr lang="fr-CH" sz="3200" b="1" dirty="0">
              <a:solidFill>
                <a:srgbClr val="009900"/>
              </a:solidFill>
            </a:endParaRPr>
          </a:p>
        </p:txBody>
      </p:sp>
      <p:pic>
        <p:nvPicPr>
          <p:cNvPr id="9" name="Picture 8" descr="Skills picture.JPG"/>
          <p:cNvPicPr>
            <a:picLocks noChangeAspect="1"/>
          </p:cNvPicPr>
          <p:nvPr/>
        </p:nvPicPr>
        <p:blipFill>
          <a:blip r:embed="rId3" cstate="print"/>
          <a:stretch>
            <a:fillRect/>
          </a:stretch>
        </p:blipFill>
        <p:spPr>
          <a:xfrm>
            <a:off x="5707204" y="4391397"/>
            <a:ext cx="3429024" cy="2457082"/>
          </a:xfrm>
          <a:prstGeom prst="rect">
            <a:avLst/>
          </a:prstGeom>
          <a:ln>
            <a:noFill/>
          </a:ln>
          <a:effectLst>
            <a:softEdge rad="112500"/>
          </a:effectLst>
        </p:spPr>
      </p:pic>
      <p:sp>
        <p:nvSpPr>
          <p:cNvPr id="7" name="Content Placeholder 2"/>
          <p:cNvSpPr txBox="1">
            <a:spLocks/>
          </p:cNvSpPr>
          <p:nvPr/>
        </p:nvSpPr>
        <p:spPr>
          <a:xfrm>
            <a:off x="285720" y="1285860"/>
            <a:ext cx="8229600" cy="4525963"/>
          </a:xfrm>
          <a:prstGeom prst="rect">
            <a:avLst/>
          </a:prstGeom>
        </p:spPr>
        <p:txBody>
          <a:bodyPr>
            <a:noAutofit/>
          </a:bodyPr>
          <a:lstStyle/>
          <a:p>
            <a:pPr marL="342900" indent="-342900" fontAlgn="auto">
              <a:spcBef>
                <a:spcPct val="20000"/>
              </a:spcBef>
              <a:spcAft>
                <a:spcPts val="0"/>
              </a:spcAft>
              <a:buClr>
                <a:srgbClr val="009900"/>
              </a:buClr>
              <a:buFont typeface="Wingdings" pitchFamily="2" charset="2"/>
              <a:buChar char="q"/>
              <a:defRPr/>
            </a:pPr>
            <a:r>
              <a:rPr lang="en-GB" sz="2600" dirty="0" smtClean="0">
                <a:latin typeface="+mn-lt"/>
              </a:rPr>
              <a:t> Strategic </a:t>
            </a:r>
            <a:r>
              <a:rPr lang="en-GB" sz="2600" dirty="0">
                <a:latin typeface="+mn-lt"/>
              </a:rPr>
              <a:t>and leadership skills for policy-makers and business executives</a:t>
            </a:r>
          </a:p>
          <a:p>
            <a:pPr marL="342900" indent="-342900" fontAlgn="auto">
              <a:spcBef>
                <a:spcPct val="20000"/>
              </a:spcBef>
              <a:spcAft>
                <a:spcPts val="0"/>
              </a:spcAft>
              <a:buClr>
                <a:srgbClr val="009900"/>
              </a:buClr>
              <a:buFont typeface="Wingdings" pitchFamily="2" charset="2"/>
              <a:buChar char="q"/>
              <a:defRPr/>
            </a:pPr>
            <a:r>
              <a:rPr lang="en-GB" sz="2600" dirty="0" smtClean="0">
                <a:latin typeface="+mn-lt"/>
              </a:rPr>
              <a:t> Adaptability </a:t>
            </a:r>
            <a:r>
              <a:rPr lang="en-GB" sz="2600" dirty="0">
                <a:latin typeface="+mn-lt"/>
              </a:rPr>
              <a:t>and transferability skills, </a:t>
            </a:r>
          </a:p>
          <a:p>
            <a:pPr marL="342900" indent="-342900" fontAlgn="auto">
              <a:spcBef>
                <a:spcPct val="20000"/>
              </a:spcBef>
              <a:spcAft>
                <a:spcPts val="0"/>
              </a:spcAft>
              <a:buClr>
                <a:srgbClr val="009900"/>
              </a:buClr>
              <a:buFont typeface="Wingdings" pitchFamily="2" charset="2"/>
              <a:buChar char="q"/>
              <a:defRPr/>
            </a:pPr>
            <a:r>
              <a:rPr lang="en-GB" sz="2600" dirty="0" smtClean="0">
                <a:latin typeface="+mn-lt"/>
              </a:rPr>
              <a:t> Environmental </a:t>
            </a:r>
            <a:r>
              <a:rPr lang="en-GB" sz="2600" dirty="0">
                <a:latin typeface="+mn-lt"/>
              </a:rPr>
              <a:t>awareness and attitude and willingness to learn about sustainable development;</a:t>
            </a:r>
          </a:p>
          <a:p>
            <a:pPr marL="342900" indent="-342900" fontAlgn="auto">
              <a:spcBef>
                <a:spcPct val="20000"/>
              </a:spcBef>
              <a:spcAft>
                <a:spcPts val="0"/>
              </a:spcAft>
              <a:buClr>
                <a:srgbClr val="009900"/>
              </a:buClr>
              <a:buFont typeface="Wingdings" pitchFamily="2" charset="2"/>
              <a:buChar char="q"/>
              <a:defRPr/>
            </a:pPr>
            <a:r>
              <a:rPr lang="en-GB" sz="2600" dirty="0" smtClean="0">
                <a:latin typeface="+mn-lt"/>
              </a:rPr>
              <a:t> Co-ordination</a:t>
            </a:r>
            <a:r>
              <a:rPr lang="en-GB" sz="2600" dirty="0">
                <a:latin typeface="+mn-lt"/>
              </a:rPr>
              <a:t>, management and business skills;</a:t>
            </a:r>
          </a:p>
          <a:p>
            <a:pPr marL="342900" indent="-342900" fontAlgn="auto">
              <a:spcBef>
                <a:spcPct val="20000"/>
              </a:spcBef>
              <a:spcAft>
                <a:spcPts val="0"/>
              </a:spcAft>
              <a:buClr>
                <a:srgbClr val="009900"/>
              </a:buClr>
              <a:buFont typeface="Wingdings" pitchFamily="2" charset="2"/>
              <a:buChar char="q"/>
              <a:defRPr/>
            </a:pPr>
            <a:r>
              <a:rPr lang="en-GB" sz="2600" dirty="0" smtClean="0">
                <a:latin typeface="+mn-lt"/>
              </a:rPr>
              <a:t> Systems </a:t>
            </a:r>
            <a:r>
              <a:rPr lang="en-GB" sz="2600" dirty="0">
                <a:latin typeface="+mn-lt"/>
              </a:rPr>
              <a:t>and risk analysis skills; </a:t>
            </a:r>
          </a:p>
          <a:p>
            <a:pPr marL="342900" indent="-342900" fontAlgn="auto">
              <a:spcBef>
                <a:spcPct val="20000"/>
              </a:spcBef>
              <a:spcAft>
                <a:spcPts val="0"/>
              </a:spcAft>
              <a:buClr>
                <a:srgbClr val="009900"/>
              </a:buClr>
              <a:buFont typeface="Wingdings" pitchFamily="2" charset="2"/>
              <a:buChar char="q"/>
              <a:defRPr/>
            </a:pPr>
            <a:r>
              <a:rPr lang="en-GB" sz="2600" dirty="0" smtClean="0">
                <a:latin typeface="+mn-lt"/>
              </a:rPr>
              <a:t> Entrepreneurial </a:t>
            </a:r>
            <a:r>
              <a:rPr lang="en-GB" sz="2600" dirty="0">
                <a:latin typeface="+mn-lt"/>
              </a:rPr>
              <a:t>skills; </a:t>
            </a:r>
          </a:p>
          <a:p>
            <a:pPr marL="342900" indent="-342900" fontAlgn="auto">
              <a:spcBef>
                <a:spcPct val="20000"/>
              </a:spcBef>
              <a:spcAft>
                <a:spcPts val="0"/>
              </a:spcAft>
              <a:buClr>
                <a:srgbClr val="009900"/>
              </a:buClr>
              <a:buFont typeface="Wingdings" pitchFamily="2" charset="2"/>
              <a:buChar char="q"/>
              <a:defRPr/>
            </a:pPr>
            <a:r>
              <a:rPr lang="en-GB" sz="2600" dirty="0" smtClean="0">
                <a:latin typeface="+mn-lt"/>
              </a:rPr>
              <a:t> Innovation </a:t>
            </a:r>
            <a:r>
              <a:rPr lang="en-GB" sz="2600" dirty="0">
                <a:latin typeface="+mn-lt"/>
              </a:rPr>
              <a:t>skills;</a:t>
            </a:r>
          </a:p>
          <a:p>
            <a:pPr marL="342900" indent="-342900" fontAlgn="auto">
              <a:spcBef>
                <a:spcPct val="20000"/>
              </a:spcBef>
              <a:spcAft>
                <a:spcPts val="0"/>
              </a:spcAft>
              <a:buClr>
                <a:srgbClr val="009900"/>
              </a:buClr>
              <a:buFont typeface="Wingdings" pitchFamily="2" charset="2"/>
              <a:buChar char="q"/>
              <a:defRPr/>
            </a:pPr>
            <a:r>
              <a:rPr lang="en-GB" sz="2600" dirty="0" smtClean="0">
                <a:latin typeface="+mn-lt"/>
              </a:rPr>
              <a:t> Communication </a:t>
            </a:r>
            <a:r>
              <a:rPr lang="en-GB" sz="2600" dirty="0">
                <a:latin typeface="+mn-lt"/>
              </a:rPr>
              <a:t>and marketing skills;</a:t>
            </a:r>
          </a:p>
          <a:p>
            <a:pPr marL="342900" indent="-342900" fontAlgn="auto">
              <a:spcBef>
                <a:spcPct val="20000"/>
              </a:spcBef>
              <a:spcAft>
                <a:spcPts val="0"/>
              </a:spcAft>
              <a:buClr>
                <a:srgbClr val="009900"/>
              </a:buClr>
              <a:buFont typeface="Wingdings" pitchFamily="2" charset="2"/>
              <a:buChar char="q"/>
              <a:defRPr/>
            </a:pPr>
            <a:r>
              <a:rPr lang="en-GB" sz="2600" dirty="0" smtClean="0">
                <a:latin typeface="+mn-lt"/>
              </a:rPr>
              <a:t> Consulting </a:t>
            </a:r>
            <a:r>
              <a:rPr lang="en-GB" sz="2600" dirty="0">
                <a:latin typeface="+mn-lt"/>
              </a:rPr>
              <a:t>skills to advise consumers;</a:t>
            </a:r>
          </a:p>
          <a:p>
            <a:pPr marL="342900" indent="-342900" fontAlgn="auto">
              <a:spcBef>
                <a:spcPct val="20000"/>
              </a:spcBef>
              <a:spcAft>
                <a:spcPts val="0"/>
              </a:spcAft>
              <a:buClr>
                <a:srgbClr val="009900"/>
              </a:buClr>
              <a:buFont typeface="Wingdings" pitchFamily="2" charset="2"/>
              <a:buChar char="q"/>
              <a:defRPr/>
            </a:pPr>
            <a:r>
              <a:rPr lang="en-GB" sz="2600" dirty="0" smtClean="0">
                <a:latin typeface="+mn-lt"/>
              </a:rPr>
              <a:t> Networking</a:t>
            </a:r>
            <a:r>
              <a:rPr lang="en-GB" sz="2600" dirty="0">
                <a:latin typeface="+mn-lt"/>
              </a:rPr>
              <a:t>, IT and language skills.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428596" y="522582"/>
            <a:ext cx="8229600" cy="1143000"/>
          </a:xfrm>
        </p:spPr>
        <p:txBody>
          <a:bodyPr/>
          <a:lstStyle/>
          <a:p>
            <a:r>
              <a:rPr lang="fr-CH" dirty="0" smtClean="0">
                <a:solidFill>
                  <a:srgbClr val="009900"/>
                </a:solidFill>
              </a:rPr>
              <a:t>Cross-</a:t>
            </a:r>
            <a:r>
              <a:rPr lang="fr-CH" dirty="0" err="1" smtClean="0">
                <a:solidFill>
                  <a:srgbClr val="009900"/>
                </a:solidFill>
              </a:rPr>
              <a:t>sectoral</a:t>
            </a:r>
            <a:r>
              <a:rPr lang="fr-CH" dirty="0" smtClean="0">
                <a:solidFill>
                  <a:srgbClr val="009900"/>
                </a:solidFill>
              </a:rPr>
              <a:t> issues: </a:t>
            </a:r>
            <a:r>
              <a:rPr lang="fr-CH" dirty="0" err="1" smtClean="0">
                <a:solidFill>
                  <a:srgbClr val="009900"/>
                </a:solidFill>
              </a:rPr>
              <a:t>inclusiveness</a:t>
            </a:r>
            <a:endParaRPr lang="en-GB" dirty="0">
              <a:solidFill>
                <a:srgbClr val="009900"/>
              </a:solidFill>
            </a:endParaRPr>
          </a:p>
        </p:txBody>
      </p:sp>
      <p:sp>
        <p:nvSpPr>
          <p:cNvPr id="3" name="Content Placeholder 2"/>
          <p:cNvSpPr>
            <a:spLocks noGrp="1"/>
          </p:cNvSpPr>
          <p:nvPr>
            <p:ph idx="1"/>
          </p:nvPr>
        </p:nvSpPr>
        <p:spPr>
          <a:xfrm>
            <a:off x="295237" y="1916832"/>
            <a:ext cx="8229600" cy="4525963"/>
          </a:xfrm>
        </p:spPr>
        <p:txBody>
          <a:bodyPr/>
          <a:lstStyle/>
          <a:p>
            <a:pPr>
              <a:buClr>
                <a:srgbClr val="009900"/>
              </a:buClr>
              <a:buFont typeface="Wingdings" pitchFamily="2" charset="2"/>
              <a:buChar char="q"/>
            </a:pPr>
            <a:r>
              <a:rPr lang="en-GB" sz="2400" dirty="0" smtClean="0"/>
              <a:t>Women are underrepresented in STEM studies in all countries</a:t>
            </a:r>
          </a:p>
          <a:p>
            <a:pPr>
              <a:buClr>
                <a:srgbClr val="009900"/>
              </a:buClr>
              <a:buFont typeface="Wingdings" pitchFamily="2" charset="2"/>
              <a:buChar char="q"/>
            </a:pPr>
            <a:r>
              <a:rPr lang="en-GB" sz="2400" dirty="0" smtClean="0"/>
              <a:t>Translated into the technology divide in jobs</a:t>
            </a:r>
          </a:p>
          <a:p>
            <a:pPr>
              <a:buClr>
                <a:srgbClr val="009900"/>
              </a:buClr>
              <a:buFont typeface="Wingdings" pitchFamily="2" charset="2"/>
              <a:buChar char="q"/>
            </a:pPr>
            <a:r>
              <a:rPr lang="en-GB" sz="2400" dirty="0" smtClean="0"/>
              <a:t>Women are overrepresented in recycling and waste collection (low income and poor working conditions)</a:t>
            </a:r>
          </a:p>
          <a:p>
            <a:pPr>
              <a:buClr>
                <a:srgbClr val="009900"/>
              </a:buClr>
              <a:buFont typeface="Wingdings" pitchFamily="2" charset="2"/>
              <a:buChar char="q"/>
            </a:pPr>
            <a:endParaRPr lang="en-GB" sz="2400" dirty="0" smtClean="0"/>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97186" y="3571876"/>
            <a:ext cx="4355334" cy="3247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ontent Placeholder 2"/>
          <p:cNvSpPr txBox="1">
            <a:spLocks/>
          </p:cNvSpPr>
          <p:nvPr/>
        </p:nvSpPr>
        <p:spPr bwMode="auto">
          <a:xfrm>
            <a:off x="428596" y="3929066"/>
            <a:ext cx="4786346" cy="32861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n-GB" sz="3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0" name="Content Placeholder 2"/>
          <p:cNvSpPr txBox="1">
            <a:spLocks/>
          </p:cNvSpPr>
          <p:nvPr/>
        </p:nvSpPr>
        <p:spPr bwMode="auto">
          <a:xfrm>
            <a:off x="266583" y="3607245"/>
            <a:ext cx="4601949" cy="32861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eaLnBrk="0" hangingPunct="0">
              <a:spcBef>
                <a:spcPct val="20000"/>
              </a:spcBef>
              <a:buClr>
                <a:srgbClr val="009900"/>
              </a:buClr>
              <a:buFont typeface="Wingdings" pitchFamily="2" charset="2"/>
              <a:buChar char="q"/>
            </a:pPr>
            <a:r>
              <a:rPr lang="en-GB" sz="2400" dirty="0" smtClean="0">
                <a:latin typeface="+mn-lt"/>
              </a:rPr>
              <a:t>But women are interested in eco-occupations (e.g. in Thailand women are overrepresented in eco-tourism, in Uganda- in organic farming)</a:t>
            </a:r>
          </a:p>
          <a:p>
            <a:pPr marL="342900" marR="0" lvl="0" indent="-342900" algn="l" defTabSz="914400" rtl="0" eaLnBrk="0" fontAlgn="base" latinLnBrk="0" hangingPunct="0">
              <a:lnSpc>
                <a:spcPct val="100000"/>
              </a:lnSpc>
              <a:spcBef>
                <a:spcPct val="20000"/>
              </a:spcBef>
              <a:spcAft>
                <a:spcPct val="0"/>
              </a:spcAft>
              <a:buClr>
                <a:srgbClr val="009900"/>
              </a:buClr>
              <a:buSzTx/>
              <a:buFont typeface="Wingdings" pitchFamily="2" charset="2"/>
              <a:buChar char="q"/>
              <a:tabLst/>
              <a:defRPr/>
            </a:pPr>
            <a:endParaRPr kumimoji="0" lang="en-GB" sz="2400" b="0" i="0" u="none" strike="noStrike" kern="1200" cap="none" spc="0" normalizeH="0" baseline="0" noProof="0" dirty="0" smtClean="0">
              <a:ln>
                <a:noFill/>
              </a:ln>
              <a:solidFill>
                <a:schemeClr val="tx1"/>
              </a:solidFill>
              <a:effectLst/>
              <a:uLnTx/>
              <a:uFillTx/>
              <a:latin typeface="+mn-lt"/>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0034" y="357166"/>
            <a:ext cx="8229600" cy="1143000"/>
          </a:xfrm>
        </p:spPr>
        <p:txBody>
          <a:bodyPr/>
          <a:lstStyle/>
          <a:p>
            <a:r>
              <a:rPr lang="en-GB" b="1" dirty="0" smtClean="0">
                <a:solidFill>
                  <a:srgbClr val="009900"/>
                </a:solidFill>
              </a:rPr>
              <a:t>Good </a:t>
            </a:r>
            <a:r>
              <a:rPr lang="en-GB" b="1" dirty="0" smtClean="0">
                <a:solidFill>
                  <a:srgbClr val="009900"/>
                </a:solidFill>
              </a:rPr>
              <a:t>practice of inclusive action</a:t>
            </a:r>
            <a:endParaRPr lang="en-GB" b="1" dirty="0">
              <a:solidFill>
                <a:srgbClr val="009900"/>
              </a:solidFill>
            </a:endParaRPr>
          </a:p>
        </p:txBody>
      </p:sp>
      <p:sp>
        <p:nvSpPr>
          <p:cNvPr id="3" name="Content Placeholder 2"/>
          <p:cNvSpPr>
            <a:spLocks noGrp="1"/>
          </p:cNvSpPr>
          <p:nvPr>
            <p:ph idx="1"/>
          </p:nvPr>
        </p:nvSpPr>
        <p:spPr>
          <a:xfrm>
            <a:off x="0" y="1142984"/>
            <a:ext cx="9144000" cy="4525963"/>
          </a:xfrm>
        </p:spPr>
        <p:txBody>
          <a:bodyPr/>
          <a:lstStyle/>
          <a:p>
            <a:pPr>
              <a:buClr>
                <a:srgbClr val="009900"/>
              </a:buClr>
              <a:buFont typeface="Wingdings" pitchFamily="2" charset="2"/>
              <a:buChar char="q"/>
            </a:pPr>
            <a:r>
              <a:rPr lang="en-GB" sz="2400" b="1" dirty="0" smtClean="0"/>
              <a:t>Targeted training:</a:t>
            </a:r>
          </a:p>
          <a:p>
            <a:pPr lvl="1">
              <a:buClr>
                <a:srgbClr val="009900"/>
              </a:buClr>
              <a:buFont typeface="Wingdings" pitchFamily="2" charset="2"/>
              <a:buChar char="Ø"/>
            </a:pPr>
            <a:r>
              <a:rPr lang="en-GB" sz="2200" dirty="0" smtClean="0"/>
              <a:t>e.g. Indian Barefoot College: solar tech training for the illiterate and women; </a:t>
            </a:r>
          </a:p>
          <a:p>
            <a:pPr lvl="1">
              <a:buClr>
                <a:srgbClr val="009900"/>
              </a:buClr>
              <a:buFont typeface="Wingdings" pitchFamily="2" charset="2"/>
              <a:buChar char="Ø"/>
            </a:pPr>
            <a:r>
              <a:rPr lang="en-GB" sz="2200" dirty="0" smtClean="0"/>
              <a:t>e.g. targeted shares of trainees in “Working for Water” Programme in South Africa (women 60 %, youth 40% and people with disabilities 5%)</a:t>
            </a:r>
          </a:p>
          <a:p>
            <a:pPr lvl="1">
              <a:buClr>
                <a:srgbClr val="009900"/>
              </a:buClr>
              <a:buFont typeface="Wingdings" pitchFamily="2" charset="2"/>
              <a:buChar char="Ø"/>
            </a:pPr>
            <a:r>
              <a:rPr lang="en-GB" sz="2200" dirty="0" smtClean="0"/>
              <a:t>e.g. </a:t>
            </a:r>
            <a:r>
              <a:rPr lang="en-GB" sz="2200" dirty="0" err="1" smtClean="0"/>
              <a:t>Youthbuild</a:t>
            </a:r>
            <a:r>
              <a:rPr lang="en-GB" sz="2200" dirty="0" smtClean="0"/>
              <a:t> –for youth at risk in the US</a:t>
            </a:r>
          </a:p>
          <a:p>
            <a:pPr>
              <a:buClr>
                <a:srgbClr val="009900"/>
              </a:buClr>
              <a:buFont typeface="Wingdings" pitchFamily="2" charset="2"/>
              <a:buChar char="q"/>
            </a:pPr>
            <a:r>
              <a:rPr lang="en-GB" sz="2400" b="1" dirty="0" smtClean="0"/>
              <a:t>Social dialogue</a:t>
            </a:r>
            <a:r>
              <a:rPr lang="en-GB" sz="2400" dirty="0" smtClean="0"/>
              <a:t>, </a:t>
            </a:r>
            <a:r>
              <a:rPr lang="en-GB" sz="2400" b="1" dirty="0" smtClean="0"/>
              <a:t>roundtables and PPPs:</a:t>
            </a:r>
          </a:p>
          <a:p>
            <a:pPr lvl="1">
              <a:buClr>
                <a:srgbClr val="009900"/>
              </a:buClr>
              <a:buFont typeface="Wingdings" pitchFamily="2" charset="2"/>
              <a:buChar char="Ø"/>
            </a:pPr>
            <a:r>
              <a:rPr lang="en-GB" sz="2200" dirty="0" smtClean="0"/>
              <a:t>e.g. SSCs in retraining, </a:t>
            </a:r>
          </a:p>
          <a:p>
            <a:pPr lvl="1">
              <a:buClr>
                <a:srgbClr val="009900"/>
              </a:buClr>
              <a:buFont typeface="Wingdings" pitchFamily="2" charset="2"/>
              <a:buChar char="Ø"/>
            </a:pPr>
            <a:r>
              <a:rPr lang="en-GB" sz="2200" dirty="0" smtClean="0"/>
              <a:t>e.g. the US round table on “Strategies for Including People with Disabilities in the Green Jobs Talent Pipeline”</a:t>
            </a:r>
          </a:p>
          <a:p>
            <a:pPr>
              <a:buClr>
                <a:srgbClr val="009900"/>
              </a:buClr>
              <a:buFont typeface="Wingdings" pitchFamily="2" charset="2"/>
              <a:buChar char="q"/>
            </a:pPr>
            <a:r>
              <a:rPr lang="en-GB" sz="2400" b="1" dirty="0" smtClean="0"/>
              <a:t>Complex measures:</a:t>
            </a:r>
          </a:p>
          <a:p>
            <a:pPr lvl="1">
              <a:buClr>
                <a:srgbClr val="009900"/>
              </a:buClr>
              <a:buFont typeface="Wingdings" pitchFamily="2" charset="2"/>
              <a:buChar char="Ø"/>
            </a:pPr>
            <a:r>
              <a:rPr lang="en-GB" sz="2200" b="1" dirty="0" smtClean="0"/>
              <a:t> </a:t>
            </a:r>
            <a:r>
              <a:rPr lang="en-GB" sz="2200" dirty="0" smtClean="0"/>
              <a:t>e.g. “A woman’s guide to green jobs in the United States”: jobs and training opportunities, child care etc.; </a:t>
            </a:r>
          </a:p>
          <a:p>
            <a:pPr lvl="1">
              <a:buClr>
                <a:srgbClr val="009900"/>
              </a:buClr>
              <a:buFont typeface="Wingdings" pitchFamily="2" charset="2"/>
              <a:buChar char="Ø"/>
            </a:pPr>
            <a:r>
              <a:rPr lang="en-GB" sz="2200" dirty="0" smtClean="0"/>
              <a:t>e.g. </a:t>
            </a:r>
            <a:r>
              <a:rPr lang="en-GB" sz="2200" dirty="0" err="1" smtClean="0"/>
              <a:t>Grameen</a:t>
            </a:r>
            <a:r>
              <a:rPr lang="en-GB" sz="2200" dirty="0" smtClean="0"/>
              <a:t> </a:t>
            </a:r>
            <a:r>
              <a:rPr lang="en-GB" sz="2200" dirty="0" err="1" smtClean="0"/>
              <a:t>Shakti</a:t>
            </a:r>
            <a:r>
              <a:rPr lang="en-GB" sz="2200" dirty="0" smtClean="0"/>
              <a:t>: microcredit + training + guidance</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b="1" dirty="0" smtClean="0">
                <a:solidFill>
                  <a:srgbClr val="009900"/>
                </a:solidFill>
              </a:rPr>
              <a:t/>
            </a:r>
            <a:br>
              <a:rPr lang="fr-CH" b="1" dirty="0" smtClean="0">
                <a:solidFill>
                  <a:srgbClr val="009900"/>
                </a:solidFill>
              </a:rPr>
            </a:br>
            <a:r>
              <a:rPr lang="fr-CH" b="1" dirty="0" smtClean="0">
                <a:solidFill>
                  <a:srgbClr val="009900"/>
                </a:solidFill>
              </a:rPr>
              <a:t>Institution building:</a:t>
            </a:r>
            <a:r>
              <a:rPr lang="fr-CH" b="1" dirty="0">
                <a:solidFill>
                  <a:srgbClr val="009900"/>
                </a:solidFill>
              </a:rPr>
              <a:t/>
            </a:r>
            <a:br>
              <a:rPr lang="fr-CH" b="1" dirty="0">
                <a:solidFill>
                  <a:srgbClr val="009900"/>
                </a:solidFill>
              </a:rPr>
            </a:br>
            <a:r>
              <a:rPr lang="cs-CZ" b="1" dirty="0" smtClean="0">
                <a:solidFill>
                  <a:srgbClr val="009900"/>
                </a:solidFill>
              </a:rPr>
              <a:t>Sectoral </a:t>
            </a:r>
            <a:r>
              <a:rPr lang="cs-CZ" b="1" dirty="0" smtClean="0">
                <a:solidFill>
                  <a:srgbClr val="009900"/>
                </a:solidFill>
              </a:rPr>
              <a:t>bodies</a:t>
            </a:r>
            <a:endParaRPr lang="en-GB" b="1" dirty="0">
              <a:solidFill>
                <a:srgbClr val="009900"/>
              </a:solidFill>
            </a:endParaRPr>
          </a:p>
        </p:txBody>
      </p:sp>
      <p:sp>
        <p:nvSpPr>
          <p:cNvPr id="3" name="Content Placeholder 2"/>
          <p:cNvSpPr>
            <a:spLocks noGrp="1"/>
          </p:cNvSpPr>
          <p:nvPr>
            <p:ph idx="1"/>
          </p:nvPr>
        </p:nvSpPr>
        <p:spPr>
          <a:xfrm>
            <a:off x="457200" y="2204864"/>
            <a:ext cx="8229600" cy="4525963"/>
          </a:xfrm>
        </p:spPr>
        <p:txBody>
          <a:bodyPr>
            <a:normAutofit/>
          </a:bodyPr>
          <a:lstStyle/>
          <a:p>
            <a:pPr marL="0" indent="0">
              <a:spcBef>
                <a:spcPts val="1200"/>
              </a:spcBef>
              <a:spcAft>
                <a:spcPts val="1200"/>
              </a:spcAft>
              <a:buNone/>
            </a:pPr>
            <a:r>
              <a:rPr lang="en-GB" b="1" dirty="0" err="1" smtClean="0"/>
              <a:t>Sectoral</a:t>
            </a:r>
            <a:r>
              <a:rPr lang="en-GB" b="1" dirty="0" smtClean="0"/>
              <a:t> bodies </a:t>
            </a:r>
            <a:r>
              <a:rPr lang="en-GB" dirty="0" smtClean="0"/>
              <a:t>are sector-based organisations whose overall objectives are: </a:t>
            </a:r>
          </a:p>
          <a:p>
            <a:pPr>
              <a:spcBef>
                <a:spcPts val="1200"/>
              </a:spcBef>
              <a:spcAft>
                <a:spcPts val="1200"/>
              </a:spcAft>
            </a:pPr>
            <a:r>
              <a:rPr lang="en-GB" dirty="0" smtClean="0"/>
              <a:t>to ensure that training in their sector meets the needs of employers and government; </a:t>
            </a:r>
          </a:p>
          <a:p>
            <a:pPr>
              <a:spcBef>
                <a:spcPts val="1200"/>
              </a:spcBef>
              <a:spcAft>
                <a:spcPts val="1200"/>
              </a:spcAft>
            </a:pPr>
            <a:r>
              <a:rPr lang="en-GB" dirty="0" smtClean="0"/>
              <a:t>and to promote skills development in their sector</a:t>
            </a:r>
            <a:r>
              <a:rPr lang="en-GB" dirty="0" smtClean="0"/>
              <a:t>.</a:t>
            </a:r>
            <a:endParaRPr lang="en-GB" dirty="0" smtClean="0"/>
          </a:p>
        </p:txBody>
      </p:sp>
    </p:spTree>
    <p:extLst>
      <p:ext uri="{BB962C8B-B14F-4D97-AF65-F5344CB8AC3E}">
        <p14:creationId xmlns:p14="http://schemas.microsoft.com/office/powerpoint/2010/main" val="220895364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009900"/>
                </a:solidFill>
              </a:rPr>
              <a:t>Incentives: how to engage industry</a:t>
            </a:r>
            <a:endParaRPr lang="en-GB" dirty="0">
              <a:solidFill>
                <a:srgbClr val="009900"/>
              </a:solidFill>
            </a:endParaRPr>
          </a:p>
        </p:txBody>
      </p:sp>
      <p:sp>
        <p:nvSpPr>
          <p:cNvPr id="3" name="Content Placeholder 2"/>
          <p:cNvSpPr>
            <a:spLocks noGrp="1"/>
          </p:cNvSpPr>
          <p:nvPr>
            <p:ph idx="1"/>
          </p:nvPr>
        </p:nvSpPr>
        <p:spPr/>
        <p:txBody>
          <a:bodyPr>
            <a:normAutofit fontScale="92500" lnSpcReduction="20000"/>
          </a:bodyPr>
          <a:lstStyle/>
          <a:p>
            <a:pPr>
              <a:spcBef>
                <a:spcPts val="600"/>
              </a:spcBef>
              <a:spcAft>
                <a:spcPts val="600"/>
              </a:spcAft>
            </a:pPr>
            <a:r>
              <a:rPr lang="en-GB" sz="2000" dirty="0" smtClean="0"/>
              <a:t>Government subsidies for training in the sector (trainees wages, matched funding, compensation of costs)</a:t>
            </a:r>
          </a:p>
          <a:p>
            <a:pPr>
              <a:spcBef>
                <a:spcPts val="600"/>
              </a:spcBef>
              <a:spcAft>
                <a:spcPts val="600"/>
              </a:spcAft>
            </a:pPr>
            <a:r>
              <a:rPr lang="en-GB" sz="2000" dirty="0" smtClean="0"/>
              <a:t>Make </a:t>
            </a:r>
            <a:r>
              <a:rPr lang="en-GB" sz="2000" dirty="0" err="1" smtClean="0"/>
              <a:t>sectoral</a:t>
            </a:r>
            <a:r>
              <a:rPr lang="en-GB" sz="2000" dirty="0" smtClean="0"/>
              <a:t> bodies in charge of distribution / collecting / monitoring  of training funding: </a:t>
            </a:r>
          </a:p>
          <a:p>
            <a:pPr lvl="1">
              <a:spcBef>
                <a:spcPts val="600"/>
              </a:spcBef>
              <a:spcAft>
                <a:spcPts val="600"/>
              </a:spcAft>
            </a:pPr>
            <a:r>
              <a:rPr lang="en-GB" sz="2000" dirty="0" smtClean="0"/>
              <a:t>Allow them to tap on national training funds (Ghana, India, Australia, Botswana), </a:t>
            </a:r>
          </a:p>
          <a:p>
            <a:pPr lvl="1">
              <a:spcBef>
                <a:spcPts val="600"/>
              </a:spcBef>
              <a:spcAft>
                <a:spcPts val="600"/>
              </a:spcAft>
            </a:pPr>
            <a:r>
              <a:rPr lang="en-GB" sz="2000" dirty="0"/>
              <a:t>tax low paid/low-skilled labour (Singapore </a:t>
            </a:r>
            <a:r>
              <a:rPr lang="en-GB" sz="2000" dirty="0" smtClean="0"/>
              <a:t>)</a:t>
            </a:r>
            <a:endParaRPr lang="en-GB" sz="2000" dirty="0"/>
          </a:p>
          <a:p>
            <a:pPr lvl="1">
              <a:spcBef>
                <a:spcPts val="600"/>
              </a:spcBef>
              <a:spcAft>
                <a:spcPts val="600"/>
              </a:spcAft>
            </a:pPr>
            <a:r>
              <a:rPr lang="en-GB" sz="2000" dirty="0" err="1" smtClean="0"/>
              <a:t>sectoral</a:t>
            </a:r>
            <a:r>
              <a:rPr lang="en-GB" sz="2000" dirty="0" smtClean="0"/>
              <a:t> levy funds:  </a:t>
            </a:r>
          </a:p>
          <a:p>
            <a:pPr lvl="2">
              <a:spcBef>
                <a:spcPts val="600"/>
              </a:spcBef>
              <a:spcAft>
                <a:spcPts val="600"/>
              </a:spcAft>
            </a:pPr>
            <a:r>
              <a:rPr lang="en-GB" sz="2000" dirty="0" smtClean="0"/>
              <a:t>imposed on all sectors – Brazil, </a:t>
            </a:r>
            <a:r>
              <a:rPr lang="en-GB" sz="2000" dirty="0" err="1" smtClean="0"/>
              <a:t>S.Africa</a:t>
            </a:r>
            <a:r>
              <a:rPr lang="en-GB" sz="2000" dirty="0" smtClean="0"/>
              <a:t>, </a:t>
            </a:r>
          </a:p>
          <a:p>
            <a:pPr lvl="2">
              <a:spcBef>
                <a:spcPts val="600"/>
              </a:spcBef>
              <a:spcAft>
                <a:spcPts val="600"/>
              </a:spcAft>
            </a:pPr>
            <a:r>
              <a:rPr lang="en-GB" sz="2000" dirty="0" smtClean="0"/>
              <a:t>or in selected sectors – Hong Kong, Australia, </a:t>
            </a:r>
          </a:p>
          <a:p>
            <a:pPr lvl="2">
              <a:spcBef>
                <a:spcPts val="600"/>
              </a:spcBef>
              <a:spcAft>
                <a:spcPts val="600"/>
              </a:spcAft>
            </a:pPr>
            <a:r>
              <a:rPr lang="en-GB" sz="2000" dirty="0" smtClean="0"/>
              <a:t>100 bipartite </a:t>
            </a:r>
            <a:r>
              <a:rPr lang="en-GB" sz="2000" dirty="0" err="1" smtClean="0"/>
              <a:t>sectoral</a:t>
            </a:r>
            <a:r>
              <a:rPr lang="en-GB" sz="2000" dirty="0" smtClean="0"/>
              <a:t> funds in Netherlands through a levy which varies in size and is based on the consensus, </a:t>
            </a:r>
          </a:p>
          <a:p>
            <a:pPr>
              <a:spcBef>
                <a:spcPts val="600"/>
              </a:spcBef>
              <a:spcAft>
                <a:spcPts val="600"/>
              </a:spcAft>
            </a:pPr>
            <a:r>
              <a:rPr lang="en-GB" sz="2000" dirty="0" smtClean="0"/>
              <a:t>(Seed) funding for </a:t>
            </a:r>
            <a:r>
              <a:rPr lang="en-GB" sz="2000" dirty="0" err="1" smtClean="0"/>
              <a:t>sectoral</a:t>
            </a:r>
            <a:r>
              <a:rPr lang="en-GB" sz="2000" dirty="0" smtClean="0"/>
              <a:t> bodies’ functioning from Government</a:t>
            </a:r>
          </a:p>
          <a:p>
            <a:pPr>
              <a:spcBef>
                <a:spcPts val="600"/>
              </a:spcBef>
              <a:spcAft>
                <a:spcPts val="600"/>
              </a:spcAft>
            </a:pPr>
            <a:endParaRPr lang="en-GB" sz="2000" dirty="0"/>
          </a:p>
        </p:txBody>
      </p:sp>
    </p:spTree>
    <p:extLst>
      <p:ext uri="{BB962C8B-B14F-4D97-AF65-F5344CB8AC3E}">
        <p14:creationId xmlns:p14="http://schemas.microsoft.com/office/powerpoint/2010/main" val="9484816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3792"/>
            <a:ext cx="8229600" cy="1143000"/>
          </a:xfrm>
        </p:spPr>
        <p:txBody>
          <a:bodyPr/>
          <a:lstStyle/>
          <a:p>
            <a:r>
              <a:rPr lang="en-GB" dirty="0" smtClean="0">
                <a:solidFill>
                  <a:srgbClr val="009900"/>
                </a:solidFill>
              </a:rPr>
              <a:t>Incentives: continued</a:t>
            </a:r>
            <a:endParaRPr lang="en-GB" dirty="0">
              <a:solidFill>
                <a:srgbClr val="009900"/>
              </a:solidFill>
            </a:endParaRPr>
          </a:p>
        </p:txBody>
      </p:sp>
      <p:sp>
        <p:nvSpPr>
          <p:cNvPr id="3" name="Content Placeholder 2"/>
          <p:cNvSpPr>
            <a:spLocks noGrp="1"/>
          </p:cNvSpPr>
          <p:nvPr>
            <p:ph idx="1"/>
          </p:nvPr>
        </p:nvSpPr>
        <p:spPr/>
        <p:txBody>
          <a:bodyPr>
            <a:normAutofit fontScale="92500" lnSpcReduction="10000"/>
          </a:bodyPr>
          <a:lstStyle/>
          <a:p>
            <a:pPr>
              <a:spcBef>
                <a:spcPts val="1200"/>
              </a:spcBef>
            </a:pPr>
            <a:r>
              <a:rPr lang="en-GB" sz="2400" dirty="0"/>
              <a:t>Involve industry in defining occupational standards, competency frameworks, qualification profiles (decreases information asymmetry and increases trust in training outcomes)</a:t>
            </a:r>
          </a:p>
          <a:p>
            <a:pPr>
              <a:spcBef>
                <a:spcPts val="1200"/>
              </a:spcBef>
            </a:pPr>
            <a:r>
              <a:rPr lang="en-GB" sz="2400" dirty="0"/>
              <a:t>Entrust decisions on which studies on skills to fund</a:t>
            </a:r>
          </a:p>
          <a:p>
            <a:pPr>
              <a:spcBef>
                <a:spcPts val="1200"/>
              </a:spcBef>
            </a:pPr>
            <a:r>
              <a:rPr lang="en-GB" sz="2400" dirty="0"/>
              <a:t>Entrust decisions on training </a:t>
            </a:r>
            <a:r>
              <a:rPr lang="en-GB" sz="2400" dirty="0" smtClean="0"/>
              <a:t>delivery (SENAI in Brazil, the </a:t>
            </a:r>
            <a:r>
              <a:rPr lang="en-GB" sz="2400" dirty="0" err="1" smtClean="0"/>
              <a:t>Kenniscentra</a:t>
            </a:r>
            <a:r>
              <a:rPr lang="en-GB" sz="2400" dirty="0" smtClean="0"/>
              <a:t> in the Netherlands, CET centres in 23 sectors of Singapore)</a:t>
            </a:r>
            <a:endParaRPr lang="en-GB" sz="2400" dirty="0"/>
          </a:p>
          <a:p>
            <a:pPr>
              <a:spcBef>
                <a:spcPts val="1200"/>
              </a:spcBef>
            </a:pPr>
            <a:r>
              <a:rPr lang="en-GB" sz="2400" dirty="0"/>
              <a:t>RPL (may increase unions buy-in, especially where non-certified training is widespread)</a:t>
            </a:r>
          </a:p>
          <a:p>
            <a:pPr>
              <a:spcBef>
                <a:spcPts val="1200"/>
              </a:spcBef>
            </a:pPr>
            <a:r>
              <a:rPr lang="en-GB" sz="2400" dirty="0"/>
              <a:t>Learning from best practices within the sector (learn from each other</a:t>
            </a:r>
            <a:r>
              <a:rPr lang="en-GB" sz="2400" dirty="0" smtClean="0"/>
              <a:t>)</a:t>
            </a:r>
          </a:p>
          <a:p>
            <a:pPr>
              <a:spcBef>
                <a:spcPts val="1200"/>
              </a:spcBef>
            </a:pPr>
            <a:r>
              <a:rPr lang="en-GB" sz="2400" dirty="0"/>
              <a:t>All in all, </a:t>
            </a:r>
            <a:r>
              <a:rPr lang="en-GB" sz="2400" dirty="0" err="1"/>
              <a:t>sectoral</a:t>
            </a:r>
            <a:r>
              <a:rPr lang="en-GB" sz="2400" dirty="0"/>
              <a:t> bodies must be </a:t>
            </a:r>
            <a:r>
              <a:rPr lang="en-GB" sz="2400" b="1" dirty="0"/>
              <a:t>useful</a:t>
            </a:r>
            <a:r>
              <a:rPr lang="en-GB" sz="2400" dirty="0"/>
              <a:t> for the industry!</a:t>
            </a:r>
          </a:p>
          <a:p>
            <a:pPr>
              <a:spcBef>
                <a:spcPts val="1200"/>
              </a:spcBef>
            </a:pPr>
            <a:endParaRPr lang="en-GB" sz="2400" dirty="0"/>
          </a:p>
          <a:p>
            <a:pPr>
              <a:spcBef>
                <a:spcPts val="1200"/>
              </a:spcBef>
            </a:pPr>
            <a:endParaRPr lang="en-GB" sz="2400" dirty="0"/>
          </a:p>
        </p:txBody>
      </p:sp>
    </p:spTree>
    <p:extLst>
      <p:ext uri="{BB962C8B-B14F-4D97-AF65-F5344CB8AC3E}">
        <p14:creationId xmlns:p14="http://schemas.microsoft.com/office/powerpoint/2010/main" val="31727874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485800"/>
            <a:ext cx="8795320" cy="1143000"/>
          </a:xfrm>
        </p:spPr>
        <p:txBody>
          <a:bodyPr/>
          <a:lstStyle/>
          <a:p>
            <a:r>
              <a:rPr lang="en-GB" sz="3200" dirty="0" smtClean="0">
                <a:solidFill>
                  <a:srgbClr val="009900"/>
                </a:solidFill>
              </a:rPr>
              <a:t>Success </a:t>
            </a:r>
            <a:r>
              <a:rPr lang="en-GB" sz="3200" dirty="0" smtClean="0">
                <a:solidFill>
                  <a:srgbClr val="009900"/>
                </a:solidFill>
              </a:rPr>
              <a:t>factors of </a:t>
            </a:r>
            <a:r>
              <a:rPr lang="en-GB" sz="3200" dirty="0" err="1" smtClean="0">
                <a:solidFill>
                  <a:srgbClr val="009900"/>
                </a:solidFill>
              </a:rPr>
              <a:t>sectoral</a:t>
            </a:r>
            <a:r>
              <a:rPr lang="en-GB" sz="3200" dirty="0" smtClean="0">
                <a:solidFill>
                  <a:srgbClr val="009900"/>
                </a:solidFill>
              </a:rPr>
              <a:t> institutional mechanisms</a:t>
            </a:r>
            <a:endParaRPr lang="en-GB" sz="3200" dirty="0">
              <a:solidFill>
                <a:srgbClr val="009900"/>
              </a:solidFill>
            </a:endParaRPr>
          </a:p>
        </p:txBody>
      </p:sp>
      <p:sp>
        <p:nvSpPr>
          <p:cNvPr id="3" name="Content Placeholder 2"/>
          <p:cNvSpPr>
            <a:spLocks noGrp="1"/>
          </p:cNvSpPr>
          <p:nvPr>
            <p:ph idx="1"/>
          </p:nvPr>
        </p:nvSpPr>
        <p:spPr/>
        <p:txBody>
          <a:bodyPr>
            <a:noAutofit/>
          </a:bodyPr>
          <a:lstStyle/>
          <a:p>
            <a:pPr>
              <a:spcBef>
                <a:spcPts val="600"/>
              </a:spcBef>
              <a:spcAft>
                <a:spcPts val="600"/>
              </a:spcAft>
            </a:pPr>
            <a:r>
              <a:rPr lang="en-GB" sz="2000" dirty="0"/>
              <a:t>Clearly defined functions and objectives</a:t>
            </a:r>
          </a:p>
          <a:p>
            <a:pPr>
              <a:spcBef>
                <a:spcPts val="600"/>
              </a:spcBef>
              <a:spcAft>
                <a:spcPts val="600"/>
              </a:spcAft>
            </a:pPr>
            <a:r>
              <a:rPr lang="en-GB" sz="2000" dirty="0" smtClean="0"/>
              <a:t>Led by industry towards achieving its vision</a:t>
            </a:r>
          </a:p>
          <a:p>
            <a:pPr>
              <a:spcBef>
                <a:spcPts val="600"/>
              </a:spcBef>
              <a:spcAft>
                <a:spcPts val="600"/>
              </a:spcAft>
            </a:pPr>
            <a:r>
              <a:rPr lang="en-GB" sz="2000" dirty="0" smtClean="0"/>
              <a:t>A shared vision for the industry (observatories in France, </a:t>
            </a:r>
            <a:r>
              <a:rPr lang="en-GB" sz="2000" dirty="0" err="1" smtClean="0"/>
              <a:t>SENAI’s’Antenas</a:t>
            </a:r>
            <a:r>
              <a:rPr lang="en-GB" sz="2000" dirty="0" smtClean="0"/>
              <a:t> </a:t>
            </a:r>
            <a:r>
              <a:rPr lang="en-GB" sz="2000" dirty="0" err="1" smtClean="0"/>
              <a:t>Thematicas</a:t>
            </a:r>
            <a:r>
              <a:rPr lang="en-GB" sz="2000" dirty="0" smtClean="0"/>
              <a:t> in Brazil)</a:t>
            </a:r>
          </a:p>
          <a:p>
            <a:pPr>
              <a:spcBef>
                <a:spcPts val="600"/>
              </a:spcBef>
              <a:spcAft>
                <a:spcPts val="600"/>
              </a:spcAft>
            </a:pPr>
            <a:r>
              <a:rPr lang="en-GB" sz="2000" dirty="0" smtClean="0"/>
              <a:t>Facilitate broader economic/development goals (Canada – restructuring, Singapore – new industries and high-tech products; developing countries – broader development and poverty reduction goals)</a:t>
            </a:r>
          </a:p>
          <a:p>
            <a:pPr>
              <a:spcBef>
                <a:spcPts val="600"/>
              </a:spcBef>
              <a:spcAft>
                <a:spcPts val="600"/>
              </a:spcAft>
            </a:pPr>
            <a:r>
              <a:rPr lang="en-GB" sz="2000" dirty="0" smtClean="0"/>
              <a:t>Capacity to analyse and use LMI, and implement resulting policies and measures</a:t>
            </a:r>
          </a:p>
          <a:p>
            <a:pPr>
              <a:spcBef>
                <a:spcPts val="600"/>
              </a:spcBef>
              <a:spcAft>
                <a:spcPts val="600"/>
              </a:spcAft>
            </a:pPr>
            <a:r>
              <a:rPr lang="en-GB" sz="2000" dirty="0" smtClean="0"/>
              <a:t>Maximise the use of financial incentives </a:t>
            </a:r>
          </a:p>
          <a:p>
            <a:pPr>
              <a:spcBef>
                <a:spcPts val="600"/>
              </a:spcBef>
              <a:spcAft>
                <a:spcPts val="600"/>
              </a:spcAft>
            </a:pPr>
            <a:r>
              <a:rPr lang="en-GB" sz="2000" dirty="0" smtClean="0"/>
              <a:t>Make different elements of the system work hand in hand (complement central, </a:t>
            </a:r>
            <a:r>
              <a:rPr lang="en-GB" sz="2000" dirty="0" err="1" smtClean="0"/>
              <a:t>sectoral</a:t>
            </a:r>
            <a:r>
              <a:rPr lang="en-GB" sz="2000" dirty="0" smtClean="0"/>
              <a:t> and sub-national levels)</a:t>
            </a:r>
          </a:p>
          <a:p>
            <a:pPr>
              <a:spcBef>
                <a:spcPts val="600"/>
              </a:spcBef>
              <a:spcAft>
                <a:spcPts val="600"/>
              </a:spcAft>
            </a:pPr>
            <a:r>
              <a:rPr lang="en-GB" sz="2000" dirty="0" smtClean="0"/>
              <a:t>Monitoring and evaluation</a:t>
            </a:r>
            <a:endParaRPr lang="en-GB" sz="2000" dirty="0"/>
          </a:p>
        </p:txBody>
      </p:sp>
    </p:spTree>
    <p:extLst>
      <p:ext uri="{BB962C8B-B14F-4D97-AF65-F5344CB8AC3E}">
        <p14:creationId xmlns:p14="http://schemas.microsoft.com/office/powerpoint/2010/main" val="385189057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357158" y="1500174"/>
            <a:ext cx="7929618" cy="1143000"/>
          </a:xfrm>
        </p:spPr>
        <p:txBody>
          <a:bodyPr vert="horz" lIns="91440" tIns="45720" rIns="91440" bIns="45720" rtlCol="0" anchor="ctr">
            <a:noAutofit/>
          </a:bodyPr>
          <a:lstStyle/>
          <a:p>
            <a:r>
              <a:rPr lang="en-GB" sz="4800" b="1" dirty="0" smtClean="0">
                <a:solidFill>
                  <a:srgbClr val="00B050"/>
                </a:solidFill>
              </a:rPr>
              <a:t>Case study: </a:t>
            </a:r>
            <a:br>
              <a:rPr lang="en-GB" sz="4800" b="1" dirty="0" smtClean="0">
                <a:solidFill>
                  <a:srgbClr val="00B050"/>
                </a:solidFill>
              </a:rPr>
            </a:br>
            <a:r>
              <a:rPr lang="en-GB" sz="4800" b="1" dirty="0" smtClean="0">
                <a:solidFill>
                  <a:srgbClr val="00B050"/>
                </a:solidFill>
              </a:rPr>
              <a:t>The role of </a:t>
            </a:r>
            <a:r>
              <a:rPr lang="en-GB" sz="4800" b="1" dirty="0" err="1" smtClean="0">
                <a:solidFill>
                  <a:srgbClr val="00B050"/>
                </a:solidFill>
              </a:rPr>
              <a:t>sectoral</a:t>
            </a:r>
            <a:r>
              <a:rPr lang="en-GB" sz="4800" b="1" dirty="0" smtClean="0">
                <a:solidFill>
                  <a:srgbClr val="00B050"/>
                </a:solidFill>
              </a:rPr>
              <a:t> strategies in policy </a:t>
            </a:r>
            <a:r>
              <a:rPr lang="en-GB" sz="4800" b="1" dirty="0" smtClean="0">
                <a:solidFill>
                  <a:srgbClr val="00B050"/>
                </a:solidFill>
              </a:rPr>
              <a:t>coherence in France</a:t>
            </a:r>
          </a:p>
        </p:txBody>
      </p:sp>
    </p:spTree>
    <p:extLst>
      <p:ext uri="{BB962C8B-B14F-4D97-AF65-F5344CB8AC3E}">
        <p14:creationId xmlns:p14="http://schemas.microsoft.com/office/powerpoint/2010/main" val="415492801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3528" y="285728"/>
            <a:ext cx="7929618" cy="1143000"/>
          </a:xfrm>
        </p:spPr>
        <p:txBody>
          <a:bodyPr vert="horz" lIns="91440" tIns="45720" rIns="91440" bIns="45720" rtlCol="0" anchor="ctr">
            <a:normAutofit/>
          </a:bodyPr>
          <a:lstStyle/>
          <a:p>
            <a:r>
              <a:rPr lang="en-GB" sz="3600" b="1" dirty="0" smtClean="0">
                <a:solidFill>
                  <a:srgbClr val="009900"/>
                </a:solidFill>
              </a:rPr>
              <a:t>Case study: Policy coherence in France</a:t>
            </a:r>
          </a:p>
        </p:txBody>
      </p:sp>
      <p:sp>
        <p:nvSpPr>
          <p:cNvPr id="6" name="Rounded Rectangle 5"/>
          <p:cNvSpPr/>
          <p:nvPr/>
        </p:nvSpPr>
        <p:spPr>
          <a:xfrm>
            <a:off x="428596" y="2285992"/>
            <a:ext cx="8215370" cy="1428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FontTx/>
              <a:buNone/>
              <a:tabLst>
                <a:tab pos="1066800" algn="l"/>
              </a:tabLst>
              <a:defRPr/>
            </a:pPr>
            <a:r>
              <a:rPr lang="en-GB" sz="2200" u="sng" dirty="0" err="1" smtClean="0">
                <a:latin typeface="Arial Narrow" pitchFamily="34" charset="0"/>
              </a:rPr>
              <a:t>Grenelle</a:t>
            </a:r>
            <a:r>
              <a:rPr lang="en-GB" sz="2200" u="sng" dirty="0" smtClean="0">
                <a:latin typeface="Arial Narrow" pitchFamily="34" charset="0"/>
              </a:rPr>
              <a:t> de </a:t>
            </a:r>
            <a:r>
              <a:rPr lang="en-GB" sz="2200" u="sng" dirty="0" err="1" smtClean="0">
                <a:latin typeface="Arial Narrow" pitchFamily="34" charset="0"/>
              </a:rPr>
              <a:t>l’Environnement</a:t>
            </a:r>
            <a:r>
              <a:rPr lang="en-GB" sz="2200" u="sng" dirty="0" smtClean="0">
                <a:latin typeface="Arial Narrow" pitchFamily="34" charset="0"/>
              </a:rPr>
              <a:t> </a:t>
            </a:r>
          </a:p>
          <a:p>
            <a:pPr algn="ctr">
              <a:buNone/>
              <a:tabLst>
                <a:tab pos="1066800" algn="l"/>
              </a:tabLst>
              <a:defRPr/>
            </a:pPr>
            <a:r>
              <a:rPr lang="en-GB" sz="2200" dirty="0" smtClean="0">
                <a:latin typeface="Arial Narrow" pitchFamily="34" charset="0"/>
              </a:rPr>
              <a:t>5 parties: government, unions, employers, NGOs and local authorities. </a:t>
            </a:r>
          </a:p>
          <a:p>
            <a:pPr algn="ctr">
              <a:buNone/>
              <a:tabLst>
                <a:tab pos="1066800" algn="l"/>
              </a:tabLst>
              <a:defRPr/>
            </a:pPr>
            <a:r>
              <a:rPr lang="en-GB" sz="2800" dirty="0" smtClean="0">
                <a:solidFill>
                  <a:srgbClr val="FF0000"/>
                </a:solidFill>
                <a:latin typeface="Arial Narrow" pitchFamily="34" charset="0"/>
              </a:rPr>
              <a:t>Social dialogue!!</a:t>
            </a:r>
          </a:p>
        </p:txBody>
      </p:sp>
      <p:sp>
        <p:nvSpPr>
          <p:cNvPr id="7" name="Rounded Rectangle 6"/>
          <p:cNvSpPr/>
          <p:nvPr/>
        </p:nvSpPr>
        <p:spPr>
          <a:xfrm>
            <a:off x="357158" y="4257413"/>
            <a:ext cx="2632376" cy="2567778"/>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1">
              <a:tabLst>
                <a:tab pos="1066800" algn="l"/>
              </a:tabLst>
              <a:defRPr/>
            </a:pPr>
            <a:r>
              <a:rPr lang="en-GB" sz="2200" b="1" i="1" dirty="0" smtClean="0">
                <a:latin typeface="Arial Narrow" pitchFamily="34" charset="0"/>
              </a:rPr>
              <a:t>National Strategy for Sustainable Development </a:t>
            </a:r>
            <a:r>
              <a:rPr lang="en-GB" sz="2200" b="1" dirty="0" smtClean="0">
                <a:latin typeface="Arial Narrow" pitchFamily="34" charset="0"/>
              </a:rPr>
              <a:t>2009-2012 </a:t>
            </a:r>
          </a:p>
          <a:p>
            <a:pPr lvl="1">
              <a:tabLst>
                <a:tab pos="1066800" algn="l"/>
              </a:tabLst>
              <a:defRPr/>
            </a:pPr>
            <a:r>
              <a:rPr lang="en-GB" sz="2200" b="1" dirty="0" smtClean="0">
                <a:solidFill>
                  <a:srgbClr val="FF0000"/>
                </a:solidFill>
                <a:latin typeface="Arial Narrow" pitchFamily="34" charset="0"/>
              </a:rPr>
              <a:t>Training is included!!</a:t>
            </a:r>
          </a:p>
        </p:txBody>
      </p:sp>
      <p:sp>
        <p:nvSpPr>
          <p:cNvPr id="8" name="Rounded Rectangle 7"/>
          <p:cNvSpPr/>
          <p:nvPr/>
        </p:nvSpPr>
        <p:spPr>
          <a:xfrm>
            <a:off x="3791584" y="4329421"/>
            <a:ext cx="5107621" cy="2528603"/>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lvl="1">
              <a:tabLst>
                <a:tab pos="1066800" algn="l"/>
              </a:tabLst>
              <a:defRPr/>
            </a:pPr>
            <a:r>
              <a:rPr lang="en-GB" sz="2100" b="1" i="1" u="sng" dirty="0" smtClean="0">
                <a:latin typeface="Arial Narrow" pitchFamily="34" charset="0"/>
              </a:rPr>
              <a:t>Mobilization Plan for Green Jobs </a:t>
            </a:r>
          </a:p>
          <a:p>
            <a:pPr lvl="1">
              <a:buFont typeface="Arial" pitchFamily="34" charset="0"/>
              <a:buChar char="•"/>
              <a:tabLst>
                <a:tab pos="1066800" algn="l"/>
              </a:tabLst>
              <a:defRPr/>
            </a:pPr>
            <a:r>
              <a:rPr lang="en-GB" sz="2100" b="1" dirty="0" smtClean="0">
                <a:latin typeface="Arial Narrow" pitchFamily="34" charset="0"/>
              </a:rPr>
              <a:t>The same 5 parties</a:t>
            </a:r>
          </a:p>
          <a:p>
            <a:pPr lvl="1">
              <a:buFont typeface="Arial" pitchFamily="34" charset="0"/>
              <a:buChar char="•"/>
              <a:tabLst>
                <a:tab pos="1066800" algn="l"/>
              </a:tabLst>
              <a:defRPr/>
            </a:pPr>
            <a:r>
              <a:rPr lang="en-GB" sz="2100" b="1" dirty="0" smtClean="0">
                <a:latin typeface="Arial Narrow" pitchFamily="34" charset="0"/>
              </a:rPr>
              <a:t> But </a:t>
            </a:r>
            <a:r>
              <a:rPr lang="en-GB" sz="2100" b="1" dirty="0" err="1" smtClean="0">
                <a:latin typeface="Arial Narrow" pitchFamily="34" charset="0"/>
              </a:rPr>
              <a:t>mobilzed</a:t>
            </a:r>
            <a:r>
              <a:rPr lang="en-GB" sz="2100" b="1" dirty="0" smtClean="0">
                <a:latin typeface="Arial Narrow" pitchFamily="34" charset="0"/>
              </a:rPr>
              <a:t> at State, Industry and Territory levels </a:t>
            </a:r>
            <a:r>
              <a:rPr lang="en-GB" sz="2100" b="1" dirty="0" smtClean="0">
                <a:solidFill>
                  <a:srgbClr val="FF0000"/>
                </a:solidFill>
                <a:latin typeface="Arial Narrow" pitchFamily="34" charset="0"/>
              </a:rPr>
              <a:t>Coordination!! </a:t>
            </a:r>
          </a:p>
          <a:p>
            <a:pPr lvl="1">
              <a:buFont typeface="Arial" pitchFamily="34" charset="0"/>
              <a:buChar char="•"/>
              <a:tabLst>
                <a:tab pos="1066800" algn="l"/>
              </a:tabLst>
              <a:defRPr/>
            </a:pPr>
            <a:r>
              <a:rPr lang="en-US" sz="2100" b="1" i="1" dirty="0" smtClean="0">
                <a:latin typeface="Arial Narrow" pitchFamily="34" charset="0"/>
              </a:rPr>
              <a:t>Eleven </a:t>
            </a:r>
            <a:r>
              <a:rPr lang="en-US" sz="2100" b="1" i="1" dirty="0" err="1" smtClean="0">
                <a:latin typeface="Arial Narrow" pitchFamily="34" charset="0"/>
              </a:rPr>
              <a:t>Sectoral</a:t>
            </a:r>
            <a:r>
              <a:rPr lang="en-US" sz="2100" b="1" i="1" dirty="0" smtClean="0">
                <a:latin typeface="Arial Narrow" pitchFamily="34" charset="0"/>
              </a:rPr>
              <a:t> Committees: analysis on skills and training needs in the green economy</a:t>
            </a:r>
            <a:r>
              <a:rPr lang="en-US" sz="2100" b="1" i="1" dirty="0" smtClean="0">
                <a:solidFill>
                  <a:schemeClr val="bg1"/>
                </a:solidFill>
                <a:latin typeface="Arial Narrow" pitchFamily="34" charset="0"/>
              </a:rPr>
              <a:t> </a:t>
            </a:r>
            <a:r>
              <a:rPr lang="en-US" sz="2100" b="1" dirty="0" smtClean="0">
                <a:solidFill>
                  <a:schemeClr val="bg1"/>
                </a:solidFill>
                <a:latin typeface="Arial Narrow" pitchFamily="34" charset="0"/>
              </a:rPr>
              <a:t>.  Identification of core green trades and training needs</a:t>
            </a:r>
            <a:endParaRPr lang="en-GB" sz="2100" b="1" dirty="0" smtClean="0">
              <a:solidFill>
                <a:schemeClr val="bg1"/>
              </a:solidFill>
              <a:latin typeface="Arial Narrow" pitchFamily="34" charset="0"/>
            </a:endParaRPr>
          </a:p>
        </p:txBody>
      </p:sp>
      <p:sp>
        <p:nvSpPr>
          <p:cNvPr id="10" name="Down Arrow 9"/>
          <p:cNvSpPr/>
          <p:nvPr/>
        </p:nvSpPr>
        <p:spPr>
          <a:xfrm>
            <a:off x="1763688" y="3698899"/>
            <a:ext cx="504056"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Down Arrow 10"/>
          <p:cNvSpPr/>
          <p:nvPr/>
        </p:nvSpPr>
        <p:spPr>
          <a:xfrm>
            <a:off x="5652120" y="3698899"/>
            <a:ext cx="504056"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Down Arrow 11"/>
          <p:cNvSpPr/>
          <p:nvPr/>
        </p:nvSpPr>
        <p:spPr>
          <a:xfrm rot="10641753">
            <a:off x="6372200" y="3698899"/>
            <a:ext cx="504056"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TextBox 8"/>
          <p:cNvSpPr txBox="1"/>
          <p:nvPr/>
        </p:nvSpPr>
        <p:spPr>
          <a:xfrm>
            <a:off x="500034" y="1285860"/>
            <a:ext cx="8072494" cy="785818"/>
          </a:xfrm>
          <a:prstGeom prst="rect">
            <a:avLst/>
          </a:prstGeom>
          <a:solidFill>
            <a:srgbClr val="FFFF00"/>
          </a:solidFill>
          <a:ln/>
        </p:spPr>
        <p:style>
          <a:lnRef idx="0">
            <a:schemeClr val="accent1"/>
          </a:lnRef>
          <a:fillRef idx="3">
            <a:schemeClr val="accent1"/>
          </a:fillRef>
          <a:effectRef idx="3">
            <a:schemeClr val="accent1"/>
          </a:effectRef>
          <a:fontRef idx="minor">
            <a:schemeClr val="lt1"/>
          </a:fontRef>
        </p:style>
        <p:txBody>
          <a:bodyPr wrap="none" rtlCol="0">
            <a:normAutofit fontScale="92500" lnSpcReduction="10000"/>
          </a:bodyPr>
          <a:lstStyle/>
          <a:p>
            <a:pPr algn="ctr" fontAlgn="auto">
              <a:spcBef>
                <a:spcPct val="20000"/>
              </a:spcBef>
              <a:spcAft>
                <a:spcPts val="0"/>
              </a:spcAft>
            </a:pPr>
            <a:r>
              <a:rPr lang="en-GB" sz="2400" dirty="0" smtClean="0">
                <a:solidFill>
                  <a:schemeClr val="tx1"/>
                </a:solidFill>
              </a:rPr>
              <a:t>Study by Boston Consulting Group (2009): </a:t>
            </a:r>
          </a:p>
          <a:p>
            <a:pPr algn="ctr" fontAlgn="auto">
              <a:spcBef>
                <a:spcPct val="20000"/>
              </a:spcBef>
              <a:spcAft>
                <a:spcPts val="0"/>
              </a:spcAft>
            </a:pPr>
            <a:r>
              <a:rPr lang="en-GB" sz="2400" dirty="0" smtClean="0">
                <a:solidFill>
                  <a:schemeClr val="tx1"/>
                </a:solidFill>
              </a:rPr>
              <a:t>green growth in France could secure 600 000 jobs by 2020</a:t>
            </a:r>
          </a:p>
          <a:p>
            <a:pPr algn="ctr" fontAlgn="auto">
              <a:spcBef>
                <a:spcPct val="20000"/>
              </a:spcBef>
              <a:spcAft>
                <a:spcPts val="0"/>
              </a:spcAft>
              <a:buFont typeface="Arial" pitchFamily="34" charset="0"/>
              <a:buNone/>
            </a:pPr>
            <a:endParaRPr lang="en-GB" sz="2400" b="1" dirty="0" smtClean="0">
              <a:solidFill>
                <a:schemeClr val="tx1"/>
              </a:solidFill>
            </a:endParaRPr>
          </a:p>
        </p:txBody>
      </p:sp>
    </p:spTree>
    <p:extLst>
      <p:ext uri="{BB962C8B-B14F-4D97-AF65-F5344CB8AC3E}">
        <p14:creationId xmlns:p14="http://schemas.microsoft.com/office/powerpoint/2010/main" val="58179388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660" y="1714488"/>
            <a:ext cx="9929882" cy="4525963"/>
          </a:xfrm>
        </p:spPr>
        <p:txBody>
          <a:bodyPr/>
          <a:lstStyle/>
          <a:p>
            <a:pPr lvl="1">
              <a:buClr>
                <a:srgbClr val="009900"/>
              </a:buClr>
              <a:buFont typeface="Wingdings" pitchFamily="2" charset="2"/>
              <a:buChar char="q"/>
            </a:pPr>
            <a:r>
              <a:rPr lang="en-GB" dirty="0" smtClean="0"/>
              <a:t>Mobilisation of the State (national level)</a:t>
            </a:r>
          </a:p>
          <a:p>
            <a:pPr lvl="2">
              <a:buClr>
                <a:srgbClr val="009900"/>
              </a:buClr>
              <a:buFont typeface="Wingdings" pitchFamily="2" charset="2"/>
              <a:buChar char="Ø"/>
            </a:pPr>
            <a:r>
              <a:rPr lang="en-GB" dirty="0" smtClean="0"/>
              <a:t>Identify quantity and quality of skills for GJs, </a:t>
            </a:r>
            <a:r>
              <a:rPr lang="en-GB" dirty="0" err="1" smtClean="0"/>
              <a:t>inlc</a:t>
            </a:r>
            <a:r>
              <a:rPr lang="en-GB" dirty="0" smtClean="0"/>
              <a:t>. Observatory (</a:t>
            </a:r>
            <a:r>
              <a:rPr lang="en-GB" dirty="0" err="1" smtClean="0"/>
              <a:t>tbc</a:t>
            </a:r>
            <a:r>
              <a:rPr lang="en-GB" dirty="0" smtClean="0"/>
              <a:t>)</a:t>
            </a:r>
          </a:p>
          <a:p>
            <a:pPr lvl="2">
              <a:buClr>
                <a:srgbClr val="009900"/>
              </a:buClr>
              <a:buFont typeface="Wingdings" pitchFamily="2" charset="2"/>
              <a:buChar char="Ø"/>
            </a:pPr>
            <a:r>
              <a:rPr lang="en-GB" dirty="0" smtClean="0"/>
              <a:t>Promote these trades</a:t>
            </a:r>
          </a:p>
          <a:p>
            <a:pPr lvl="2">
              <a:buClr>
                <a:srgbClr val="009900"/>
              </a:buClr>
              <a:buFont typeface="Wingdings" pitchFamily="2" charset="2"/>
              <a:buChar char="Ø"/>
            </a:pPr>
            <a:r>
              <a:rPr lang="en-GB" dirty="0" smtClean="0"/>
              <a:t>Adjust training provision, incl. that for teachers and trainers</a:t>
            </a:r>
          </a:p>
          <a:p>
            <a:pPr lvl="1">
              <a:buClr>
                <a:srgbClr val="009900"/>
              </a:buClr>
              <a:buFont typeface="Wingdings" pitchFamily="2" charset="2"/>
              <a:buChar char="q"/>
            </a:pPr>
            <a:r>
              <a:rPr lang="en-GB" dirty="0" smtClean="0"/>
              <a:t>Mobilisation of industries and businesses </a:t>
            </a:r>
          </a:p>
          <a:p>
            <a:pPr lvl="2">
              <a:buClr>
                <a:srgbClr val="009900"/>
              </a:buClr>
              <a:buFont typeface="Wingdings" pitchFamily="2" charset="2"/>
              <a:buChar char="Ø"/>
            </a:pPr>
            <a:r>
              <a:rPr lang="en-GB" dirty="0" smtClean="0"/>
              <a:t> Developing green competencies and portable skills</a:t>
            </a:r>
          </a:p>
          <a:p>
            <a:pPr lvl="2">
              <a:buClr>
                <a:srgbClr val="009900"/>
              </a:buClr>
              <a:buFont typeface="Wingdings" pitchFamily="2" charset="2"/>
              <a:buChar char="Ø"/>
            </a:pPr>
            <a:r>
              <a:rPr lang="en-GB" dirty="0" smtClean="0"/>
              <a:t>Access for disadvantaged groups</a:t>
            </a:r>
          </a:p>
          <a:p>
            <a:pPr lvl="2">
              <a:buClr>
                <a:srgbClr val="009900"/>
              </a:buClr>
              <a:buFont typeface="Wingdings" pitchFamily="2" charset="2"/>
              <a:buChar char="Ø"/>
            </a:pPr>
            <a:r>
              <a:rPr lang="en-GB" dirty="0" smtClean="0"/>
              <a:t>Green enterprise creation </a:t>
            </a:r>
          </a:p>
          <a:p>
            <a:pPr lvl="1">
              <a:buClr>
                <a:srgbClr val="009900"/>
              </a:buClr>
              <a:buFont typeface="Wingdings" pitchFamily="2" charset="2"/>
              <a:buChar char="q"/>
            </a:pPr>
            <a:r>
              <a:rPr lang="en-GB" dirty="0" smtClean="0"/>
              <a:t>Mobilisation of territories</a:t>
            </a:r>
          </a:p>
          <a:p>
            <a:pPr lvl="2">
              <a:buClr>
                <a:srgbClr val="009900"/>
              </a:buClr>
              <a:buFont typeface="Wingdings" pitchFamily="2" charset="2"/>
              <a:buChar char="Ø"/>
            </a:pPr>
            <a:r>
              <a:rPr lang="en-US" dirty="0" smtClean="0"/>
              <a:t>part of preparation of regional plans for development of training created by Law on Career Guidance and LLL of June 2011</a:t>
            </a:r>
            <a:endParaRPr lang="en-GB" dirty="0"/>
          </a:p>
        </p:txBody>
      </p:sp>
      <p:sp>
        <p:nvSpPr>
          <p:cNvPr id="5" name="Title 2"/>
          <p:cNvSpPr>
            <a:spLocks noGrp="1"/>
          </p:cNvSpPr>
          <p:nvPr>
            <p:ph type="title"/>
          </p:nvPr>
        </p:nvSpPr>
        <p:spPr>
          <a:xfrm>
            <a:off x="323528" y="571488"/>
            <a:ext cx="8534752" cy="1143000"/>
          </a:xfrm>
        </p:spPr>
        <p:txBody>
          <a:bodyPr vert="horz" lIns="91440" tIns="45720" rIns="91440" bIns="45720" rtlCol="0" anchor="ctr">
            <a:noAutofit/>
          </a:bodyPr>
          <a:lstStyle/>
          <a:p>
            <a:r>
              <a:rPr lang="en-GB" sz="4000" b="1" dirty="0" smtClean="0">
                <a:solidFill>
                  <a:srgbClr val="009900"/>
                </a:solidFill>
              </a:rPr>
              <a:t>Case study (continued): </a:t>
            </a:r>
            <a:br>
              <a:rPr lang="en-GB" sz="4000" b="1" dirty="0" smtClean="0">
                <a:solidFill>
                  <a:srgbClr val="009900"/>
                </a:solidFill>
              </a:rPr>
            </a:br>
            <a:r>
              <a:rPr lang="en-GB" sz="4000" b="1" dirty="0" smtClean="0">
                <a:solidFill>
                  <a:srgbClr val="009900"/>
                </a:solidFill>
              </a:rPr>
              <a:t>Roles of levels in the Mobilisation Plan</a:t>
            </a:r>
          </a:p>
        </p:txBody>
      </p:sp>
    </p:spTree>
    <p:extLst>
      <p:ext uri="{BB962C8B-B14F-4D97-AF65-F5344CB8AC3E}">
        <p14:creationId xmlns:p14="http://schemas.microsoft.com/office/powerpoint/2010/main" val="56463004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000240"/>
            <a:ext cx="9144000" cy="4525963"/>
          </a:xfrm>
        </p:spPr>
        <p:txBody>
          <a:bodyPr/>
          <a:lstStyle/>
          <a:p>
            <a:pPr>
              <a:buClr>
                <a:srgbClr val="009900"/>
              </a:buClr>
              <a:buFont typeface="Wingdings" pitchFamily="2" charset="2"/>
              <a:buChar char="q"/>
            </a:pPr>
            <a:r>
              <a:rPr lang="fr-FR" sz="2200" dirty="0" err="1" smtClean="0"/>
              <a:t>Collects</a:t>
            </a:r>
            <a:r>
              <a:rPr lang="fr-FR" sz="2200" dirty="0" smtClean="0"/>
              <a:t>, </a:t>
            </a:r>
            <a:r>
              <a:rPr lang="fr-FR" sz="2200" dirty="0" err="1" smtClean="0"/>
              <a:t>shares</a:t>
            </a:r>
            <a:r>
              <a:rPr lang="fr-FR" sz="2200" dirty="0" smtClean="0"/>
              <a:t> and </a:t>
            </a:r>
            <a:r>
              <a:rPr lang="fr-FR" sz="2200" dirty="0" err="1" smtClean="0"/>
              <a:t>coordinates</a:t>
            </a:r>
            <a:r>
              <a:rPr lang="fr-FR" sz="2200" dirty="0" smtClean="0"/>
              <a:t> information and analyses</a:t>
            </a:r>
          </a:p>
          <a:p>
            <a:pPr>
              <a:buClr>
                <a:srgbClr val="009900"/>
              </a:buClr>
              <a:buFont typeface="Wingdings" pitchFamily="2" charset="2"/>
              <a:buChar char="q"/>
            </a:pPr>
            <a:r>
              <a:rPr lang="fr-FR" sz="2200" dirty="0" smtClean="0"/>
              <a:t>Identifies and </a:t>
            </a:r>
            <a:r>
              <a:rPr lang="fr-FR" sz="2200" dirty="0" err="1" smtClean="0"/>
              <a:t>assesses</a:t>
            </a:r>
            <a:r>
              <a:rPr lang="fr-FR" sz="2200" dirty="0" smtClean="0"/>
              <a:t>: green </a:t>
            </a:r>
            <a:r>
              <a:rPr lang="fr-FR" sz="2200" dirty="0" err="1" smtClean="0"/>
              <a:t>growth</a:t>
            </a:r>
            <a:r>
              <a:rPr lang="fr-FR" sz="2200" dirty="0" smtClean="0"/>
              <a:t> → </a:t>
            </a:r>
            <a:r>
              <a:rPr lang="fr-FR" sz="2200" dirty="0" err="1" smtClean="0"/>
              <a:t>employment</a:t>
            </a:r>
            <a:r>
              <a:rPr lang="fr-FR" sz="2200" dirty="0" smtClean="0"/>
              <a:t>  impact </a:t>
            </a:r>
            <a:r>
              <a:rPr lang="fr-FR" sz="2200" dirty="0" err="1" smtClean="0"/>
              <a:t>at</a:t>
            </a:r>
            <a:r>
              <a:rPr lang="fr-FR" sz="2200" dirty="0" smtClean="0"/>
              <a:t> macro and </a:t>
            </a:r>
            <a:r>
              <a:rPr lang="fr-FR" sz="2200" dirty="0" err="1" smtClean="0"/>
              <a:t>sectoral</a:t>
            </a:r>
            <a:r>
              <a:rPr lang="fr-FR" sz="2200" dirty="0" smtClean="0"/>
              <a:t> </a:t>
            </a:r>
            <a:r>
              <a:rPr lang="fr-FR" sz="2200" dirty="0" err="1" smtClean="0"/>
              <a:t>levels</a:t>
            </a:r>
            <a:r>
              <a:rPr lang="fr-FR" sz="2200" dirty="0" smtClean="0"/>
              <a:t> → implications for jobs→ implications for </a:t>
            </a:r>
            <a:r>
              <a:rPr lang="fr-FR" sz="2200" dirty="0" err="1" smtClean="0"/>
              <a:t>recruitment</a:t>
            </a:r>
            <a:r>
              <a:rPr lang="fr-FR" sz="2200" dirty="0" smtClean="0"/>
              <a:t> and training</a:t>
            </a:r>
          </a:p>
          <a:p>
            <a:pPr>
              <a:buClr>
                <a:srgbClr val="009900"/>
              </a:buClr>
              <a:buFont typeface="Wingdings" pitchFamily="2" charset="2"/>
              <a:buChar char="q"/>
            </a:pPr>
            <a:r>
              <a:rPr lang="fr-FR" sz="2200" dirty="0" smtClean="0"/>
              <a:t>A </a:t>
            </a:r>
            <a:r>
              <a:rPr lang="fr-FR" sz="2200" dirty="0" err="1" smtClean="0"/>
              <a:t>shared</a:t>
            </a:r>
            <a:r>
              <a:rPr lang="fr-FR" sz="2200" dirty="0" smtClean="0"/>
              <a:t> </a:t>
            </a:r>
            <a:r>
              <a:rPr lang="fr-FR" sz="2200" dirty="0" err="1" smtClean="0"/>
              <a:t>diagnosis</a:t>
            </a:r>
            <a:r>
              <a:rPr lang="fr-FR" sz="2200" dirty="0" smtClean="0"/>
              <a:t> </a:t>
            </a:r>
            <a:r>
              <a:rPr lang="fr-FR" sz="2200" dirty="0" err="1" smtClean="0"/>
              <a:t>among</a:t>
            </a:r>
            <a:r>
              <a:rPr lang="fr-FR" sz="2200" dirty="0" smtClean="0"/>
              <a:t> all </a:t>
            </a:r>
            <a:r>
              <a:rPr lang="fr-FR" sz="2200" dirty="0" err="1" smtClean="0"/>
              <a:t>members</a:t>
            </a:r>
            <a:r>
              <a:rPr lang="fr-FR" sz="2200" dirty="0" smtClean="0"/>
              <a:t>:</a:t>
            </a:r>
          </a:p>
          <a:p>
            <a:pPr lvl="1">
              <a:buClr>
                <a:srgbClr val="009900"/>
              </a:buClr>
              <a:buFont typeface="Wingdings" pitchFamily="2" charset="2"/>
              <a:buChar char="Ø"/>
            </a:pPr>
            <a:r>
              <a:rPr lang="fr-FR" sz="2000" dirty="0" err="1" smtClean="0"/>
              <a:t>Ministry</a:t>
            </a:r>
            <a:r>
              <a:rPr lang="fr-FR" sz="2000" dirty="0" smtClean="0"/>
              <a:t> for SD, </a:t>
            </a:r>
            <a:r>
              <a:rPr lang="fr-FR" sz="2000" dirty="0" err="1" smtClean="0"/>
              <a:t>Ministry</a:t>
            </a:r>
            <a:r>
              <a:rPr lang="fr-FR" sz="2000" dirty="0" smtClean="0"/>
              <a:t> of </a:t>
            </a:r>
            <a:r>
              <a:rPr lang="fr-FR" sz="2000" dirty="0" err="1" smtClean="0"/>
              <a:t>Employment</a:t>
            </a:r>
            <a:r>
              <a:rPr lang="fr-FR" sz="2000" dirty="0" smtClean="0"/>
              <a:t>,</a:t>
            </a:r>
          </a:p>
          <a:p>
            <a:pPr lvl="1">
              <a:buClr>
                <a:srgbClr val="009900"/>
              </a:buClr>
              <a:buFont typeface="Wingdings" pitchFamily="2" charset="2"/>
              <a:buChar char="Ø"/>
            </a:pPr>
            <a:r>
              <a:rPr lang="fr-FR" sz="2000" dirty="0" smtClean="0"/>
              <a:t>National </a:t>
            </a:r>
            <a:r>
              <a:rPr lang="fr-FR" sz="2000" dirty="0" err="1" smtClean="0"/>
              <a:t>statistical</a:t>
            </a:r>
            <a:r>
              <a:rPr lang="fr-FR" sz="2000" dirty="0" smtClean="0"/>
              <a:t> </a:t>
            </a:r>
            <a:r>
              <a:rPr lang="fr-FR" sz="2000" dirty="0" err="1" smtClean="0"/>
              <a:t>agencies</a:t>
            </a:r>
            <a:r>
              <a:rPr lang="fr-FR" sz="2000" dirty="0" smtClean="0"/>
              <a:t>, PES, national </a:t>
            </a:r>
            <a:r>
              <a:rPr lang="fr-FR" sz="2000" dirty="0" err="1" smtClean="0"/>
              <a:t>financial</a:t>
            </a:r>
            <a:r>
              <a:rPr lang="fr-FR" sz="2000" dirty="0" smtClean="0"/>
              <a:t>, </a:t>
            </a:r>
            <a:r>
              <a:rPr lang="fr-FR" sz="2000" dirty="0" err="1" smtClean="0"/>
              <a:t>environmental</a:t>
            </a:r>
            <a:r>
              <a:rPr lang="fr-FR" sz="2000" dirty="0" smtClean="0"/>
              <a:t> and </a:t>
            </a:r>
            <a:r>
              <a:rPr lang="fr-FR" sz="2000" dirty="0" err="1" smtClean="0"/>
              <a:t>energy</a:t>
            </a:r>
            <a:r>
              <a:rPr lang="fr-FR" sz="2000" dirty="0" smtClean="0"/>
              <a:t> </a:t>
            </a:r>
            <a:r>
              <a:rPr lang="fr-FR" sz="2000" dirty="0" err="1" smtClean="0"/>
              <a:t>agencies</a:t>
            </a:r>
            <a:r>
              <a:rPr lang="fr-FR" sz="2000" dirty="0" smtClean="0"/>
              <a:t>, </a:t>
            </a:r>
          </a:p>
          <a:p>
            <a:pPr lvl="1">
              <a:buClr>
                <a:srgbClr val="009900"/>
              </a:buClr>
              <a:buFont typeface="Wingdings" pitchFamily="2" charset="2"/>
              <a:buChar char="Ø"/>
            </a:pPr>
            <a:r>
              <a:rPr lang="fr-FR" sz="2000" dirty="0" smtClean="0"/>
              <a:t>CEREQ (</a:t>
            </a:r>
            <a:r>
              <a:rPr lang="fr-FR" sz="2000" dirty="0" err="1" smtClean="0"/>
              <a:t>Research</a:t>
            </a:r>
            <a:r>
              <a:rPr lang="fr-FR" sz="2000" dirty="0" smtClean="0"/>
              <a:t> Centre on Qualifications), </a:t>
            </a:r>
          </a:p>
          <a:p>
            <a:pPr lvl="1">
              <a:buClr>
                <a:srgbClr val="009900"/>
              </a:buClr>
              <a:buFont typeface="Wingdings" pitchFamily="2" charset="2"/>
              <a:buChar char="Ø"/>
            </a:pPr>
            <a:r>
              <a:rPr lang="fr-FR" sz="2000" dirty="0" smtClean="0"/>
              <a:t>AFPA (association for </a:t>
            </a:r>
            <a:r>
              <a:rPr lang="fr-FR" sz="2000" dirty="0" err="1" smtClean="0"/>
              <a:t>adults</a:t>
            </a:r>
            <a:r>
              <a:rPr lang="fr-FR" sz="2000" dirty="0" smtClean="0"/>
              <a:t>’ training), </a:t>
            </a:r>
          </a:p>
          <a:p>
            <a:pPr lvl="1">
              <a:buClr>
                <a:srgbClr val="009900"/>
              </a:buClr>
              <a:buFont typeface="Wingdings" pitchFamily="2" charset="2"/>
              <a:buChar char="Ø"/>
            </a:pPr>
            <a:r>
              <a:rPr lang="fr-FR" sz="2000" dirty="0" err="1" smtClean="0"/>
              <a:t>professional</a:t>
            </a:r>
            <a:r>
              <a:rPr lang="fr-FR" sz="2000" dirty="0" smtClean="0"/>
              <a:t> branches,</a:t>
            </a:r>
            <a:endParaRPr lang="en-GB" sz="2000" dirty="0" smtClean="0"/>
          </a:p>
          <a:p>
            <a:pPr lvl="1">
              <a:buClr>
                <a:srgbClr val="009900"/>
              </a:buClr>
              <a:buFont typeface="Wingdings" pitchFamily="2" charset="2"/>
              <a:buChar char="Ø"/>
            </a:pPr>
            <a:r>
              <a:rPr lang="en-US" sz="2000" dirty="0" smtClean="0"/>
              <a:t>National Centre for the Management of Territorial Service, </a:t>
            </a:r>
            <a:r>
              <a:rPr lang="fr-FR" sz="2000" dirty="0" err="1" smtClean="0"/>
              <a:t>OREFs</a:t>
            </a:r>
            <a:r>
              <a:rPr lang="fr-FR" sz="2000" dirty="0" smtClean="0"/>
              <a:t> (</a:t>
            </a:r>
            <a:r>
              <a:rPr lang="fr-FR" sz="2000" dirty="0" err="1" smtClean="0"/>
              <a:t>regional</a:t>
            </a:r>
            <a:r>
              <a:rPr lang="fr-FR" sz="2000" dirty="0" smtClean="0"/>
              <a:t> </a:t>
            </a:r>
            <a:r>
              <a:rPr lang="fr-FR" sz="2000" dirty="0" err="1" smtClean="0"/>
              <a:t>observaotries</a:t>
            </a:r>
            <a:r>
              <a:rPr lang="fr-FR" sz="2000" dirty="0" smtClean="0"/>
              <a:t> of </a:t>
            </a:r>
            <a:r>
              <a:rPr lang="fr-FR" sz="2000" dirty="0" err="1" smtClean="0"/>
              <a:t>employment</a:t>
            </a:r>
            <a:r>
              <a:rPr lang="fr-FR" sz="2000" dirty="0" smtClean="0"/>
              <a:t> and training)</a:t>
            </a:r>
          </a:p>
        </p:txBody>
      </p:sp>
      <p:sp>
        <p:nvSpPr>
          <p:cNvPr id="5" name="Title 2"/>
          <p:cNvSpPr>
            <a:spLocks noGrp="1"/>
          </p:cNvSpPr>
          <p:nvPr>
            <p:ph type="title"/>
          </p:nvPr>
        </p:nvSpPr>
        <p:spPr>
          <a:xfrm>
            <a:off x="323528" y="714356"/>
            <a:ext cx="8534752" cy="1143000"/>
          </a:xfrm>
        </p:spPr>
        <p:txBody>
          <a:bodyPr vert="horz" lIns="91440" tIns="45720" rIns="91440" bIns="45720" rtlCol="0" anchor="ctr">
            <a:noAutofit/>
          </a:bodyPr>
          <a:lstStyle/>
          <a:p>
            <a:r>
              <a:rPr lang="en-GB" sz="3200" b="1" dirty="0" smtClean="0">
                <a:solidFill>
                  <a:srgbClr val="009900"/>
                </a:solidFill>
              </a:rPr>
              <a:t>Case study (continued): </a:t>
            </a:r>
            <a:br>
              <a:rPr lang="en-GB" sz="3200" b="1" dirty="0" smtClean="0">
                <a:solidFill>
                  <a:srgbClr val="009900"/>
                </a:solidFill>
              </a:rPr>
            </a:br>
            <a:r>
              <a:rPr lang="en-GB" sz="3200" b="1" dirty="0" smtClean="0">
                <a:solidFill>
                  <a:srgbClr val="009900"/>
                </a:solidFill>
              </a:rPr>
              <a:t>National Observatory of employment and trades for the green economy</a:t>
            </a:r>
          </a:p>
        </p:txBody>
      </p:sp>
    </p:spTree>
    <p:extLst>
      <p:ext uri="{BB962C8B-B14F-4D97-AF65-F5344CB8AC3E}">
        <p14:creationId xmlns:p14="http://schemas.microsoft.com/office/powerpoint/2010/main" val="401261943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Content Placeholder 2"/>
          <p:cNvSpPr>
            <a:spLocks noGrp="1"/>
          </p:cNvSpPr>
          <p:nvPr>
            <p:ph idx="1"/>
          </p:nvPr>
        </p:nvSpPr>
        <p:spPr>
          <a:xfrm>
            <a:off x="539552" y="1484784"/>
            <a:ext cx="8229600" cy="4525963"/>
          </a:xfrm>
        </p:spPr>
        <p:txBody>
          <a:bodyPr/>
          <a:lstStyle/>
          <a:p>
            <a:pPr eaLnBrk="1" hangingPunct="1">
              <a:lnSpc>
                <a:spcPct val="80000"/>
              </a:lnSpc>
              <a:spcBef>
                <a:spcPts val="1200"/>
              </a:spcBef>
              <a:spcAft>
                <a:spcPts val="600"/>
              </a:spcAft>
              <a:buClr>
                <a:srgbClr val="009900"/>
              </a:buClr>
              <a:buFont typeface="Wingdings" pitchFamily="2" charset="2"/>
              <a:buChar char="q"/>
            </a:pPr>
            <a:r>
              <a:rPr lang="en-GB" sz="2800" dirty="0"/>
              <a:t>Coordinated and </a:t>
            </a:r>
            <a:r>
              <a:rPr lang="en-GB" sz="2800" dirty="0" smtClean="0"/>
              <a:t>coherent: </a:t>
            </a:r>
            <a:r>
              <a:rPr lang="en-GB" sz="2800" dirty="0" smtClean="0"/>
              <a:t>complemented by national /other sectors / territories strategies and measures</a:t>
            </a:r>
            <a:r>
              <a:rPr lang="en-GB" sz="2800" dirty="0"/>
              <a:t>; Combines top-down and bottom-up approaches</a:t>
            </a:r>
          </a:p>
          <a:p>
            <a:pPr eaLnBrk="1" hangingPunct="1">
              <a:lnSpc>
                <a:spcPct val="80000"/>
              </a:lnSpc>
              <a:spcBef>
                <a:spcPts val="1200"/>
              </a:spcBef>
              <a:spcAft>
                <a:spcPts val="600"/>
              </a:spcAft>
              <a:buClr>
                <a:srgbClr val="009900"/>
              </a:buClr>
              <a:buFont typeface="Wingdings" pitchFamily="2" charset="2"/>
              <a:buChar char="q"/>
            </a:pPr>
            <a:r>
              <a:rPr lang="en-GB" sz="2800" dirty="0" smtClean="0"/>
              <a:t>Mainstreamed </a:t>
            </a:r>
            <a:r>
              <a:rPr lang="en-GB" sz="2800" dirty="0" smtClean="0"/>
              <a:t>through education and training including in </a:t>
            </a:r>
            <a:r>
              <a:rPr lang="en-GB" sz="2800" dirty="0" smtClean="0"/>
              <a:t>TVET and ALMPs</a:t>
            </a:r>
            <a:endParaRPr lang="en-GB" sz="2800" dirty="0"/>
          </a:p>
          <a:p>
            <a:pPr eaLnBrk="1" hangingPunct="1">
              <a:lnSpc>
                <a:spcPct val="80000"/>
              </a:lnSpc>
              <a:spcBef>
                <a:spcPts val="1200"/>
              </a:spcBef>
              <a:spcAft>
                <a:spcPts val="600"/>
              </a:spcAft>
              <a:buClr>
                <a:srgbClr val="009900"/>
              </a:buClr>
              <a:buFont typeface="Wingdings" pitchFamily="2" charset="2"/>
              <a:buChar char="q"/>
            </a:pPr>
            <a:r>
              <a:rPr lang="en-GB" sz="2800" dirty="0" smtClean="0"/>
              <a:t>Collaborative (social dialogue)</a:t>
            </a:r>
            <a:endParaRPr lang="en-GB" sz="2800" dirty="0"/>
          </a:p>
          <a:p>
            <a:pPr eaLnBrk="1" hangingPunct="1">
              <a:lnSpc>
                <a:spcPct val="80000"/>
              </a:lnSpc>
              <a:spcBef>
                <a:spcPts val="1200"/>
              </a:spcBef>
              <a:spcAft>
                <a:spcPts val="600"/>
              </a:spcAft>
              <a:buClr>
                <a:srgbClr val="009900"/>
              </a:buClr>
              <a:buFont typeface="Wingdings" pitchFamily="2" charset="2"/>
              <a:buChar char="q"/>
            </a:pPr>
            <a:r>
              <a:rPr lang="en-GB" sz="2800" dirty="0" smtClean="0"/>
              <a:t>Forward looking</a:t>
            </a:r>
          </a:p>
          <a:p>
            <a:pPr eaLnBrk="1" hangingPunct="1">
              <a:lnSpc>
                <a:spcPct val="80000"/>
              </a:lnSpc>
              <a:spcBef>
                <a:spcPts val="1200"/>
              </a:spcBef>
              <a:spcAft>
                <a:spcPts val="600"/>
              </a:spcAft>
              <a:buClr>
                <a:srgbClr val="009900"/>
              </a:buClr>
              <a:buFont typeface="Wingdings" pitchFamily="2" charset="2"/>
              <a:buChar char="q"/>
            </a:pPr>
            <a:r>
              <a:rPr lang="en-GB" sz="2800" dirty="0" smtClean="0"/>
              <a:t>Targeted</a:t>
            </a:r>
            <a:endParaRPr lang="en-GB" sz="2800" dirty="0"/>
          </a:p>
          <a:p>
            <a:pPr eaLnBrk="1" hangingPunct="1">
              <a:lnSpc>
                <a:spcPct val="80000"/>
              </a:lnSpc>
              <a:spcBef>
                <a:spcPts val="1200"/>
              </a:spcBef>
              <a:spcAft>
                <a:spcPts val="600"/>
              </a:spcAft>
              <a:buClr>
                <a:srgbClr val="009900"/>
              </a:buClr>
              <a:buFont typeface="Wingdings" pitchFamily="2" charset="2"/>
              <a:buChar char="q"/>
            </a:pPr>
            <a:r>
              <a:rPr lang="en-GB" sz="2800" dirty="0" smtClean="0"/>
              <a:t>Includes cross </a:t>
            </a:r>
            <a:r>
              <a:rPr lang="en-GB" sz="2800" dirty="0" err="1" smtClean="0"/>
              <a:t>sectoral</a:t>
            </a:r>
            <a:r>
              <a:rPr lang="en-GB" sz="2800" dirty="0" smtClean="0"/>
              <a:t> issues (</a:t>
            </a:r>
            <a:r>
              <a:rPr lang="en-GB" sz="2800" dirty="0" err="1" smtClean="0"/>
              <a:t>e.g.portable</a:t>
            </a:r>
            <a:r>
              <a:rPr lang="en-GB" sz="2800" dirty="0" smtClean="0"/>
              <a:t> skills)</a:t>
            </a:r>
            <a:endParaRPr lang="en-GB" sz="2800" dirty="0" smtClean="0"/>
          </a:p>
          <a:p>
            <a:pPr eaLnBrk="1" hangingPunct="1">
              <a:lnSpc>
                <a:spcPct val="80000"/>
              </a:lnSpc>
              <a:spcBef>
                <a:spcPts val="1200"/>
              </a:spcBef>
              <a:spcAft>
                <a:spcPts val="600"/>
              </a:spcAft>
            </a:pPr>
            <a:endParaRPr lang="en-GB" sz="2800" dirty="0" smtClean="0"/>
          </a:p>
          <a:p>
            <a:pPr eaLnBrk="1" hangingPunct="1">
              <a:lnSpc>
                <a:spcPct val="80000"/>
              </a:lnSpc>
              <a:spcBef>
                <a:spcPts val="1200"/>
              </a:spcBef>
              <a:spcAft>
                <a:spcPts val="600"/>
              </a:spcAft>
              <a:buFont typeface="Wingdings" pitchFamily="2" charset="2"/>
              <a:buChar char="§"/>
            </a:pPr>
            <a:endParaRPr lang="en-GB" sz="2800" dirty="0" smtClean="0"/>
          </a:p>
        </p:txBody>
      </p:sp>
      <p:pic>
        <p:nvPicPr>
          <p:cNvPr id="5" name="Picture 6"/>
          <p:cNvPicPr>
            <a:picLocks noChangeAspect="1"/>
          </p:cNvPicPr>
          <p:nvPr/>
        </p:nvPicPr>
        <p:blipFill>
          <a:blip r:embed="rId3" cstate="print"/>
          <a:srcRect/>
          <a:stretch>
            <a:fillRect/>
          </a:stretch>
        </p:blipFill>
        <p:spPr bwMode="auto">
          <a:xfrm>
            <a:off x="7015163" y="2996952"/>
            <a:ext cx="2128837" cy="1785938"/>
          </a:xfrm>
          <a:prstGeom prst="rect">
            <a:avLst/>
          </a:prstGeom>
          <a:noFill/>
          <a:ln w="12700">
            <a:noFill/>
            <a:miter lim="800000"/>
            <a:headEnd/>
            <a:tailEnd/>
          </a:ln>
          <a:effectLst>
            <a:outerShdw algn="ctr" rotWithShape="0">
              <a:srgbClr val="000000">
                <a:alpha val="50000"/>
              </a:srgbClr>
            </a:outerShdw>
          </a:effectLst>
        </p:spPr>
      </p:pic>
      <p:sp>
        <p:nvSpPr>
          <p:cNvPr id="2" name="Title 1"/>
          <p:cNvSpPr>
            <a:spLocks noGrp="1"/>
          </p:cNvSpPr>
          <p:nvPr>
            <p:ph type="title"/>
          </p:nvPr>
        </p:nvSpPr>
        <p:spPr>
          <a:xfrm>
            <a:off x="0" y="548680"/>
            <a:ext cx="9145588" cy="908050"/>
          </a:xfrm>
        </p:spPr>
        <p:txBody>
          <a:bodyPr>
            <a:normAutofit/>
          </a:bodyPr>
          <a:lstStyle/>
          <a:p>
            <a:pPr eaLnBrk="1" hangingPunct="1">
              <a:defRPr/>
            </a:pPr>
            <a:r>
              <a:rPr lang="en-GB" b="1" dirty="0" smtClean="0">
                <a:solidFill>
                  <a:srgbClr val="009900"/>
                </a:solidFill>
                <a:effectLst>
                  <a:outerShdw blurRad="38100" dist="38100" dir="2700000" algn="tl">
                    <a:srgbClr val="C0C0C0"/>
                  </a:outerShdw>
                </a:effectLst>
              </a:rPr>
              <a:t>Successful skills </a:t>
            </a:r>
            <a:r>
              <a:rPr lang="en-GB" b="1" dirty="0" err="1" smtClean="0">
                <a:solidFill>
                  <a:srgbClr val="009900"/>
                </a:solidFill>
                <a:effectLst>
                  <a:outerShdw blurRad="38100" dist="38100" dir="2700000" algn="tl">
                    <a:srgbClr val="C0C0C0"/>
                  </a:outerShdw>
                </a:effectLst>
              </a:rPr>
              <a:t>sectoral</a:t>
            </a:r>
            <a:r>
              <a:rPr lang="en-GB" b="1" dirty="0" smtClean="0">
                <a:solidFill>
                  <a:srgbClr val="009900"/>
                </a:solidFill>
                <a:effectLst>
                  <a:outerShdw blurRad="38100" dist="38100" dir="2700000" algn="tl">
                    <a:srgbClr val="C0C0C0"/>
                  </a:outerShdw>
                </a:effectLst>
              </a:rPr>
              <a:t> strategies</a:t>
            </a:r>
            <a:endParaRPr lang="fr-CH" b="1" dirty="0" smtClean="0">
              <a:solidFill>
                <a:srgbClr val="009900"/>
              </a:solidFill>
              <a:effectLst>
                <a:outerShdw blurRad="38100" dist="38100" dir="2700000" algn="tl">
                  <a:srgbClr val="C0C0C0"/>
                </a:outerShdw>
              </a:effectLst>
            </a:endParaRPr>
          </a:p>
        </p:txBody>
      </p:sp>
    </p:spTree>
    <p:extLst>
      <p:ext uri="{BB962C8B-B14F-4D97-AF65-F5344CB8AC3E}">
        <p14:creationId xmlns:p14="http://schemas.microsoft.com/office/powerpoint/2010/main" val="14983083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01824"/>
            <a:ext cx="9144000" cy="1143000"/>
          </a:xfrm>
        </p:spPr>
        <p:txBody>
          <a:bodyPr/>
          <a:lstStyle/>
          <a:p>
            <a:r>
              <a:rPr lang="en-GB" sz="2800" b="1" dirty="0">
                <a:solidFill>
                  <a:srgbClr val="009900"/>
                </a:solidFill>
              </a:rPr>
              <a:t>The Guidelines for a just transition towards environmentally sustainable economies and societies for all </a:t>
            </a:r>
            <a:r>
              <a:rPr lang="en-GB" sz="2800" b="1" dirty="0" smtClean="0">
                <a:solidFill>
                  <a:srgbClr val="009900"/>
                </a:solidFill>
              </a:rPr>
              <a:t>(ILO 2015)</a:t>
            </a:r>
            <a:endParaRPr lang="en-GB" sz="2800" dirty="0">
              <a:solidFill>
                <a:srgbClr val="009900"/>
              </a:solidFill>
            </a:endParaRPr>
          </a:p>
        </p:txBody>
      </p:sp>
      <p:sp>
        <p:nvSpPr>
          <p:cNvPr id="3" name="Content Placeholder 2"/>
          <p:cNvSpPr>
            <a:spLocks noGrp="1"/>
          </p:cNvSpPr>
          <p:nvPr>
            <p:ph idx="1"/>
          </p:nvPr>
        </p:nvSpPr>
        <p:spPr>
          <a:xfrm>
            <a:off x="251520" y="1711349"/>
            <a:ext cx="8686800" cy="4525963"/>
          </a:xfrm>
        </p:spPr>
        <p:txBody>
          <a:bodyPr/>
          <a:lstStyle/>
          <a:p>
            <a:endParaRPr lang="en-GB" sz="1800" dirty="0"/>
          </a:p>
          <a:p>
            <a:r>
              <a:rPr lang="en-GB" sz="1800" b="1" dirty="0"/>
              <a:t>Policy coherence </a:t>
            </a:r>
            <a:r>
              <a:rPr lang="en-GB" sz="1800" dirty="0"/>
              <a:t>and institutional arrangements for mainstreaming sustainable development and ensuring stakeholder dialogue and coordination between policy fields </a:t>
            </a:r>
          </a:p>
          <a:p>
            <a:r>
              <a:rPr lang="en-GB" sz="1800" dirty="0" smtClean="0"/>
              <a:t>Establishing </a:t>
            </a:r>
            <a:r>
              <a:rPr lang="en-GB" sz="1800" dirty="0"/>
              <a:t>mechanisms for </a:t>
            </a:r>
            <a:r>
              <a:rPr lang="en-GB" sz="1800" b="1" dirty="0"/>
              <a:t>social dialogue </a:t>
            </a:r>
            <a:r>
              <a:rPr lang="en-GB" sz="1800" dirty="0"/>
              <a:t>throughout policy-making processes at all levels </a:t>
            </a:r>
          </a:p>
          <a:p>
            <a:r>
              <a:rPr lang="en-GB" sz="1800" dirty="0" smtClean="0"/>
              <a:t>Employment-centred </a:t>
            </a:r>
            <a:r>
              <a:rPr lang="en-GB" sz="1800" b="1" dirty="0"/>
              <a:t>macroeconomic and growth policies </a:t>
            </a:r>
            <a:endParaRPr lang="en-GB" sz="1800" dirty="0"/>
          </a:p>
          <a:p>
            <a:r>
              <a:rPr lang="en-GB" sz="1800" dirty="0" smtClean="0"/>
              <a:t>Environmental </a:t>
            </a:r>
            <a:r>
              <a:rPr lang="en-GB" sz="1800" dirty="0"/>
              <a:t>regulations in targeted </a:t>
            </a:r>
            <a:r>
              <a:rPr lang="en-GB" sz="1800" b="1" dirty="0"/>
              <a:t>industries and sectors </a:t>
            </a:r>
            <a:endParaRPr lang="en-GB" sz="1800" dirty="0"/>
          </a:p>
          <a:p>
            <a:r>
              <a:rPr lang="en-GB" sz="1800" dirty="0" smtClean="0"/>
              <a:t>Creating </a:t>
            </a:r>
            <a:r>
              <a:rPr lang="en-GB" sz="1800" dirty="0"/>
              <a:t>an enabling environment for </a:t>
            </a:r>
            <a:r>
              <a:rPr lang="en-GB" sz="1800" b="1" dirty="0"/>
              <a:t>sustainable and greener enterprises </a:t>
            </a:r>
            <a:endParaRPr lang="en-GB" sz="1800" dirty="0"/>
          </a:p>
          <a:p>
            <a:r>
              <a:rPr lang="en-GB" sz="1800" b="1" dirty="0" smtClean="0"/>
              <a:t>Skills </a:t>
            </a:r>
            <a:r>
              <a:rPr lang="en-GB" sz="1800" b="1" dirty="0"/>
              <a:t>development </a:t>
            </a:r>
            <a:r>
              <a:rPr lang="en-GB" sz="1800" dirty="0"/>
              <a:t>to ensure adequate skills at all levels to promote the greening of economy </a:t>
            </a:r>
          </a:p>
          <a:p>
            <a:r>
              <a:rPr lang="en-GB" sz="1800" b="1" dirty="0" smtClean="0"/>
              <a:t>Occupational </a:t>
            </a:r>
            <a:r>
              <a:rPr lang="en-GB" sz="1800" b="1" dirty="0"/>
              <a:t>safety and health policies </a:t>
            </a:r>
            <a:r>
              <a:rPr lang="en-GB" sz="1800" dirty="0"/>
              <a:t>to protect workers from occupational hazards and risks </a:t>
            </a:r>
          </a:p>
          <a:p>
            <a:r>
              <a:rPr lang="en-GB" sz="1800" b="1" dirty="0" smtClean="0"/>
              <a:t>Social </a:t>
            </a:r>
            <a:r>
              <a:rPr lang="en-GB" sz="1800" b="1" dirty="0"/>
              <a:t>protection policies </a:t>
            </a:r>
            <a:r>
              <a:rPr lang="en-GB" sz="1800" dirty="0"/>
              <a:t>to enhance resilience and safeguard workers from the negative impacts of climate change, economic restructuring and resource constraints </a:t>
            </a:r>
          </a:p>
          <a:p>
            <a:r>
              <a:rPr lang="en-GB" sz="1800" b="1" dirty="0" smtClean="0"/>
              <a:t>Labour </a:t>
            </a:r>
            <a:r>
              <a:rPr lang="en-GB" sz="1800" b="1" dirty="0"/>
              <a:t>market policies </a:t>
            </a:r>
            <a:r>
              <a:rPr lang="en-GB" sz="1800" dirty="0"/>
              <a:t>that actively pursue job creation, limit jobs loss and ensure that adjustments related to greening policies are well managed </a:t>
            </a:r>
          </a:p>
          <a:p>
            <a:pPr marL="0" indent="0">
              <a:buNone/>
            </a:pPr>
            <a:endParaRPr lang="en-GB" sz="1800" dirty="0"/>
          </a:p>
        </p:txBody>
      </p:sp>
    </p:spTree>
    <p:extLst>
      <p:ext uri="{BB962C8B-B14F-4D97-AF65-F5344CB8AC3E}">
        <p14:creationId xmlns:p14="http://schemas.microsoft.com/office/powerpoint/2010/main" val="197434255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740548">
            <a:off x="7432412" y="3097879"/>
            <a:ext cx="1072346" cy="1479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0" y="764704"/>
            <a:ext cx="8929718" cy="4500594"/>
          </a:xfrm>
        </p:spPr>
        <p:txBody>
          <a:bodyPr/>
          <a:lstStyle/>
          <a:p>
            <a:pPr algn="l" eaLnBrk="1" hangingPunct="1">
              <a:lnSpc>
                <a:spcPct val="80000"/>
              </a:lnSpc>
            </a:pPr>
            <a:r>
              <a:rPr lang="en-GB" sz="2400" b="1" dirty="0" smtClean="0">
                <a:solidFill>
                  <a:srgbClr val="009900"/>
                </a:solidFill>
                <a:effectLst>
                  <a:outerShdw blurRad="38100" dist="38100" dir="2700000" algn="tl">
                    <a:srgbClr val="C0C0C0"/>
                  </a:outerShdw>
                </a:effectLst>
              </a:rPr>
              <a:t/>
            </a:r>
            <a:br>
              <a:rPr lang="en-GB" sz="2400" b="1" dirty="0" smtClean="0">
                <a:solidFill>
                  <a:srgbClr val="009900"/>
                </a:solidFill>
                <a:effectLst>
                  <a:outerShdw blurRad="38100" dist="38100" dir="2700000" algn="tl">
                    <a:srgbClr val="C0C0C0"/>
                  </a:outerShdw>
                </a:effectLst>
              </a:rPr>
            </a:br>
            <a:r>
              <a:rPr lang="en-GB" sz="2400" b="1" dirty="0" smtClean="0">
                <a:solidFill>
                  <a:srgbClr val="009900"/>
                </a:solidFill>
                <a:effectLst>
                  <a:outerShdw blurRad="38100" dist="38100" dir="2700000" algn="tl">
                    <a:srgbClr val="C0C0C0"/>
                  </a:outerShdw>
                </a:effectLst>
              </a:rPr>
              <a:t/>
            </a:r>
            <a:br>
              <a:rPr lang="en-GB" sz="2400" b="1" dirty="0" smtClean="0">
                <a:solidFill>
                  <a:srgbClr val="009900"/>
                </a:solidFill>
                <a:effectLst>
                  <a:outerShdw blurRad="38100" dist="38100" dir="2700000" algn="tl">
                    <a:srgbClr val="C0C0C0"/>
                  </a:outerShdw>
                </a:effectLst>
              </a:rPr>
            </a:br>
            <a:r>
              <a:rPr lang="en-GB" sz="2400" b="1" dirty="0" smtClean="0">
                <a:solidFill>
                  <a:srgbClr val="009900"/>
                </a:solidFill>
                <a:effectLst>
                  <a:outerShdw blurRad="38100" dist="38100" dir="2700000" algn="tl">
                    <a:srgbClr val="C0C0C0"/>
                  </a:outerShdw>
                </a:effectLst>
              </a:rPr>
              <a:t/>
            </a:r>
            <a:br>
              <a:rPr lang="en-GB" sz="2400" b="1" dirty="0" smtClean="0">
                <a:solidFill>
                  <a:srgbClr val="009900"/>
                </a:solidFill>
                <a:effectLst>
                  <a:outerShdw blurRad="38100" dist="38100" dir="2700000" algn="tl">
                    <a:srgbClr val="C0C0C0"/>
                  </a:outerShdw>
                </a:effectLst>
              </a:rPr>
            </a:br>
            <a:r>
              <a:rPr lang="en-GB" sz="2400" b="1" dirty="0" smtClean="0">
                <a:solidFill>
                  <a:srgbClr val="009900"/>
                </a:solidFill>
                <a:effectLst>
                  <a:outerShdw blurRad="38100" dist="38100" dir="2700000" algn="tl">
                    <a:srgbClr val="C0C0C0"/>
                  </a:outerShdw>
                </a:effectLst>
              </a:rPr>
              <a:t/>
            </a:r>
            <a:br>
              <a:rPr lang="en-GB" sz="2400" b="1" dirty="0" smtClean="0">
                <a:solidFill>
                  <a:srgbClr val="009900"/>
                </a:solidFill>
                <a:effectLst>
                  <a:outerShdw blurRad="38100" dist="38100" dir="2700000" algn="tl">
                    <a:srgbClr val="C0C0C0"/>
                  </a:outerShdw>
                </a:effectLst>
              </a:rPr>
            </a:br>
            <a:r>
              <a:rPr lang="en-GB" sz="2400" b="1" dirty="0" smtClean="0">
                <a:solidFill>
                  <a:srgbClr val="009900"/>
                </a:solidFill>
                <a:effectLst>
                  <a:outerShdw blurRad="38100" dist="38100" dir="2700000" algn="tl">
                    <a:srgbClr val="C0C0C0"/>
                  </a:outerShdw>
                </a:effectLst>
              </a:rPr>
              <a:t/>
            </a:r>
            <a:br>
              <a:rPr lang="en-GB" sz="2400" b="1" dirty="0" smtClean="0">
                <a:solidFill>
                  <a:srgbClr val="009900"/>
                </a:solidFill>
                <a:effectLst>
                  <a:outerShdw blurRad="38100" dist="38100" dir="2700000" algn="tl">
                    <a:srgbClr val="C0C0C0"/>
                  </a:outerShdw>
                </a:effectLst>
              </a:rPr>
            </a:br>
            <a:r>
              <a:rPr lang="en-GB" sz="3600" b="1" dirty="0" smtClean="0">
                <a:solidFill>
                  <a:srgbClr val="009900"/>
                </a:solidFill>
              </a:rPr>
              <a:t>Further reading:</a:t>
            </a:r>
            <a:r>
              <a:rPr lang="en-GB" sz="2400" b="1" dirty="0">
                <a:solidFill>
                  <a:srgbClr val="009900"/>
                </a:solidFill>
                <a:effectLst>
                  <a:outerShdw blurRad="38100" dist="38100" dir="2700000" algn="tl">
                    <a:srgbClr val="C0C0C0"/>
                  </a:outerShdw>
                </a:effectLst>
              </a:rPr>
              <a:t/>
            </a:r>
            <a:br>
              <a:rPr lang="en-GB" sz="2400" b="1" dirty="0">
                <a:solidFill>
                  <a:srgbClr val="009900"/>
                </a:solidFill>
                <a:effectLst>
                  <a:outerShdw blurRad="38100" dist="38100" dir="2700000" algn="tl">
                    <a:srgbClr val="C0C0C0"/>
                  </a:outerShdw>
                </a:effectLst>
              </a:rPr>
            </a:br>
            <a:r>
              <a:rPr lang="en-GB" sz="2400" b="1" dirty="0" smtClean="0">
                <a:solidFill>
                  <a:srgbClr val="009900"/>
                </a:solidFill>
                <a:effectLst>
                  <a:outerShdw blurRad="38100" dist="38100" dir="2700000" algn="tl">
                    <a:srgbClr val="C0C0C0"/>
                  </a:outerShdw>
                </a:effectLst>
              </a:rPr>
              <a:t/>
            </a:r>
            <a:br>
              <a:rPr lang="en-GB" sz="2400" b="1" dirty="0" smtClean="0">
                <a:solidFill>
                  <a:srgbClr val="009900"/>
                </a:solidFill>
                <a:effectLst>
                  <a:outerShdw blurRad="38100" dist="38100" dir="2700000" algn="tl">
                    <a:srgbClr val="C0C0C0"/>
                  </a:outerShdw>
                </a:effectLst>
              </a:rPr>
            </a:br>
            <a:r>
              <a:rPr lang="en-GB" sz="2400" dirty="0" smtClean="0"/>
              <a:t>Further Reading: list to circulate!</a:t>
            </a:r>
            <a:br>
              <a:rPr lang="en-GB" sz="2400" dirty="0" smtClean="0"/>
            </a:br>
            <a:r>
              <a:rPr lang="en-GB" sz="2400" dirty="0" smtClean="0"/>
              <a:t/>
            </a:r>
            <a:br>
              <a:rPr lang="en-GB" sz="2400" dirty="0" smtClean="0"/>
            </a:br>
            <a:r>
              <a:rPr lang="en-GB" sz="2400" dirty="0" smtClean="0"/>
              <a:t>- The global synthesis report “Skills for GJs”, </a:t>
            </a:r>
            <a:br>
              <a:rPr lang="en-GB" sz="2400" dirty="0" smtClean="0"/>
            </a:br>
            <a:r>
              <a:rPr lang="en-GB" sz="2400" dirty="0" smtClean="0"/>
              <a:t>- the European synthesis report, </a:t>
            </a:r>
            <a:br>
              <a:rPr lang="en-GB" sz="2400" dirty="0" smtClean="0"/>
            </a:br>
            <a:r>
              <a:rPr lang="en-GB" sz="2400" dirty="0" smtClean="0"/>
              <a:t>- 21+ background country reports, </a:t>
            </a:r>
            <a:br>
              <a:rPr lang="en-GB" sz="2400" dirty="0" smtClean="0"/>
            </a:br>
            <a:r>
              <a:rPr lang="en-GB" sz="2400" dirty="0" smtClean="0"/>
              <a:t>- Policy brief:  </a:t>
            </a:r>
            <a:br>
              <a:rPr lang="en-GB" sz="2400" dirty="0" smtClean="0"/>
            </a:br>
            <a:r>
              <a:rPr lang="en-GB" sz="2400" dirty="0" smtClean="0">
                <a:hlinkClick r:id="rId4"/>
              </a:rPr>
              <a:t>http://www.ilo.org/skills/</a:t>
            </a:r>
            <a:r>
              <a:rPr lang="en-GB" sz="2400" dirty="0" smtClean="0"/>
              <a:t/>
            </a:r>
            <a:br>
              <a:rPr lang="en-GB" sz="2400" dirty="0" smtClean="0"/>
            </a:br>
            <a:r>
              <a:rPr lang="en-GB" sz="2400" dirty="0"/>
              <a:t/>
            </a:r>
            <a:br>
              <a:rPr lang="en-GB" sz="2400" dirty="0"/>
            </a:br>
            <a:r>
              <a:rPr lang="en-GB" sz="2400" dirty="0" smtClean="0"/>
              <a:t>Three ILO-EC reports:</a:t>
            </a:r>
            <a:r>
              <a:rPr lang="en-GB" sz="2400" dirty="0"/>
              <a:t/>
            </a:r>
            <a:br>
              <a:rPr lang="en-GB" sz="2400" dirty="0"/>
            </a:br>
            <a:r>
              <a:rPr lang="en-GB" sz="2400" dirty="0" smtClean="0"/>
              <a:t>- Methods </a:t>
            </a:r>
            <a:r>
              <a:rPr lang="en-GB" sz="2400" dirty="0"/>
              <a:t>of Identification of skill </a:t>
            </a:r>
            <a:r>
              <a:rPr lang="en-GB" sz="2400" dirty="0" smtClean="0"/>
              <a:t>needs, and </a:t>
            </a:r>
            <a:br>
              <a:rPr lang="en-GB" sz="2400" dirty="0" smtClean="0"/>
            </a:br>
            <a:r>
              <a:rPr lang="en-GB" sz="2400" dirty="0" smtClean="0"/>
              <a:t>- Skills and Occupational Needs in Renewable Energy and</a:t>
            </a:r>
            <a:br>
              <a:rPr lang="en-GB" sz="2400" dirty="0" smtClean="0"/>
            </a:br>
            <a:r>
              <a:rPr lang="en-GB" sz="2400" dirty="0" smtClean="0"/>
              <a:t>- Green Building </a:t>
            </a:r>
            <a:br>
              <a:rPr lang="en-GB" sz="2400" dirty="0" smtClean="0"/>
            </a:br>
            <a:r>
              <a:rPr lang="en-GB" sz="2400" dirty="0" smtClean="0"/>
              <a:t>- Research Briefs</a:t>
            </a:r>
            <a:r>
              <a:rPr lang="en-GB" sz="2400" dirty="0"/>
              <a:t/>
            </a:r>
            <a:br>
              <a:rPr lang="en-GB" sz="2400" dirty="0"/>
            </a:br>
            <a:r>
              <a:rPr lang="en-GB" sz="2400" dirty="0">
                <a:hlinkClick r:id="rId5"/>
              </a:rPr>
              <a:t>http://www.ilo.org/skills/projects/WCMS_140837/lang--</a:t>
            </a:r>
            <a:r>
              <a:rPr lang="en-GB" sz="2400" dirty="0" smtClean="0">
                <a:hlinkClick r:id="rId5"/>
              </a:rPr>
              <a:t>en/index.htm</a:t>
            </a:r>
            <a:r>
              <a:rPr lang="en-GB" sz="2400" dirty="0" smtClean="0"/>
              <a:t> </a:t>
            </a:r>
            <a:r>
              <a:rPr lang="en-GB" sz="2400" dirty="0"/>
              <a:t/>
            </a:r>
            <a:br>
              <a:rPr lang="en-GB" sz="2400" dirty="0"/>
            </a:br>
            <a:r>
              <a:rPr lang="en-GB" sz="2400" dirty="0" smtClean="0"/>
              <a:t/>
            </a:r>
            <a:br>
              <a:rPr lang="en-GB" sz="2400" dirty="0" smtClean="0"/>
            </a:br>
            <a:endParaRPr lang="en-GB" sz="2400" dirty="0"/>
          </a:p>
        </p:txBody>
      </p:sp>
      <p:pic>
        <p:nvPicPr>
          <p:cNvPr id="6" name="Picture 4" descr="I:\SKILLS POLICIES AND SYSTEMS\ECproject_Skills-for-GJs\Logos &amp; pictures\ILO logo.JPG"/>
          <p:cNvPicPr>
            <a:picLocks noChangeAspect="1" noChangeArrowheads="1"/>
          </p:cNvPicPr>
          <p:nvPr/>
        </p:nvPicPr>
        <p:blipFill>
          <a:blip r:embed="rId6" cstate="print"/>
          <a:srcRect/>
          <a:stretch>
            <a:fillRect/>
          </a:stretch>
        </p:blipFill>
        <p:spPr bwMode="auto">
          <a:xfrm>
            <a:off x="7500926" y="714356"/>
            <a:ext cx="1643074" cy="1561600"/>
          </a:xfrm>
          <a:prstGeom prst="rect">
            <a:avLst/>
          </a:prstGeom>
          <a:noFill/>
        </p:spPr>
      </p:pic>
      <p:pic>
        <p:nvPicPr>
          <p:cNvPr id="4098"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86578" y="3000372"/>
            <a:ext cx="1075911" cy="1500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0430670">
            <a:off x="5934405" y="3067369"/>
            <a:ext cx="1087844" cy="15020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p:cNvPicPr>
            <a:picLocks noGrp="1" noChangeAspect="1" noChangeArrowheads="1"/>
          </p:cNvPicPr>
          <p:nvPr>
            <p:ph idx="1"/>
          </p:nvPr>
        </p:nvPicPr>
        <p:blipFill>
          <a:blip r:embed="rId9" cstate="print"/>
          <a:srcRect/>
          <a:stretch>
            <a:fillRect/>
          </a:stretch>
        </p:blipFill>
        <p:spPr bwMode="auto">
          <a:xfrm>
            <a:off x="5857884" y="1142984"/>
            <a:ext cx="1080120" cy="148998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7856522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2tommer.no/files/gimgs/32_sectoral-appoach.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7664" y="249878"/>
            <a:ext cx="6567940" cy="700907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27384"/>
            <a:ext cx="8229600" cy="1143000"/>
          </a:xfrm>
        </p:spPr>
        <p:txBody>
          <a:bodyPr/>
          <a:lstStyle/>
          <a:p>
            <a:r>
              <a:rPr lang="fr-CH" i="1" dirty="0" err="1" smtClean="0">
                <a:solidFill>
                  <a:srgbClr val="0070C0"/>
                </a:solidFill>
              </a:rPr>
              <a:t>Thank</a:t>
            </a:r>
            <a:r>
              <a:rPr lang="fr-CH" i="1" dirty="0" smtClean="0">
                <a:solidFill>
                  <a:srgbClr val="0070C0"/>
                </a:solidFill>
              </a:rPr>
              <a:t> </a:t>
            </a:r>
            <a:r>
              <a:rPr lang="fr-CH" i="1" dirty="0" err="1" smtClean="0">
                <a:solidFill>
                  <a:srgbClr val="0070C0"/>
                </a:solidFill>
              </a:rPr>
              <a:t>you</a:t>
            </a:r>
            <a:r>
              <a:rPr lang="fr-CH" i="1" dirty="0" smtClean="0">
                <a:solidFill>
                  <a:srgbClr val="0070C0"/>
                </a:solidFill>
              </a:rPr>
              <a:t>!</a:t>
            </a:r>
            <a:endParaRPr lang="en-GB" i="1" dirty="0">
              <a:solidFill>
                <a:srgbClr val="0070C0"/>
              </a:solidFill>
            </a:endParaRPr>
          </a:p>
        </p:txBody>
      </p:sp>
    </p:spTree>
    <p:extLst>
      <p:ext uri="{BB962C8B-B14F-4D97-AF65-F5344CB8AC3E}">
        <p14:creationId xmlns:p14="http://schemas.microsoft.com/office/powerpoint/2010/main" val="9436345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ln/>
      </a:spPr>
      <a:bodyPr>
        <a:normAutofit/>
      </a:bodyPr>
      <a:lstStyle>
        <a:defPPr algn="ctr" fontAlgn="auto">
          <a:spcBef>
            <a:spcPct val="20000"/>
          </a:spcBef>
          <a:spcAft>
            <a:spcPts val="0"/>
          </a:spcAft>
          <a:buFont typeface="Arial" pitchFamily="34" charset="0"/>
          <a:buNone/>
          <a:defRPr sz="1400" b="1" dirty="0" smtClean="0">
            <a:solidFill>
              <a:schemeClr val="bg1"/>
            </a:solidFill>
          </a:defRPr>
        </a:defPPr>
      </a:lstStyle>
      <a:style>
        <a:lnRef idx="0">
          <a:schemeClr val="accent1"/>
        </a:lnRef>
        <a:fillRef idx="3">
          <a:schemeClr val="accent1"/>
        </a:fillRef>
        <a:effectRef idx="3">
          <a:schemeClr val="accent1"/>
        </a:effectRef>
        <a:fontRef idx="minor">
          <a:schemeClr val="lt1"/>
        </a:fontRef>
      </a:style>
    </a:txDef>
  </a:objectDefaults>
  <a:extraClrSchemeLst/>
</a:theme>
</file>

<file path=ppt/theme/theme2.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7024</TotalTime>
  <Words>3652</Words>
  <Application>Microsoft Office PowerPoint</Application>
  <PresentationFormat>On-screen Show (4:3)</PresentationFormat>
  <Paragraphs>395</Paragraphs>
  <Slides>45</Slides>
  <Notes>36</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45</vt:i4>
      </vt:variant>
    </vt:vector>
  </HeadingPairs>
  <TitlesOfParts>
    <vt:vector size="58" baseType="lpstr">
      <vt:lpstr>맑은 고딕</vt:lpstr>
      <vt:lpstr>Arial</vt:lpstr>
      <vt:lpstr>Arial Narrow</vt:lpstr>
      <vt:lpstr>Calibri</vt:lpstr>
      <vt:lpstr>Calibri Light</vt:lpstr>
      <vt:lpstr>Times New Roman</vt:lpstr>
      <vt:lpstr>Wingdings</vt:lpstr>
      <vt:lpstr>Office Theme</vt:lpstr>
      <vt:lpstr>4_Custom Design</vt:lpstr>
      <vt:lpstr>3_Custom Design</vt:lpstr>
      <vt:lpstr>2_Custom Design</vt:lpstr>
      <vt:lpstr>1_Custom Design</vt:lpstr>
      <vt:lpstr>Custom Design</vt:lpstr>
      <vt:lpstr>Skills Needs in Changing and Emerging Green Jobs:  Sectoral Approach</vt:lpstr>
      <vt:lpstr>PowerPoint Presentation</vt:lpstr>
      <vt:lpstr>PowerPoint Presentation</vt:lpstr>
      <vt:lpstr>Drivers of change</vt:lpstr>
      <vt:lpstr>Sectors affected and retraining needs</vt:lpstr>
      <vt:lpstr>Industries likely to grow and retraining needs</vt:lpstr>
      <vt:lpstr>Share of low-skilled in top polluting sectors is higher than in low-carbon ones</vt:lpstr>
      <vt:lpstr>Why sectoral approaches?</vt:lpstr>
      <vt:lpstr> Steps</vt:lpstr>
      <vt:lpstr>Example of a growing industry:  renewable energy</vt:lpstr>
      <vt:lpstr>Shares of energy sources in total global primary energy supply (2008)</vt:lpstr>
      <vt:lpstr>PowerPoint Presentation</vt:lpstr>
      <vt:lpstr>PowerPoint Presentation</vt:lpstr>
      <vt:lpstr>Green structural change – Energy sector </vt:lpstr>
      <vt:lpstr> Hand out – core occupations</vt:lpstr>
      <vt:lpstr>Case study: Navarre (Spain)  goes for renewables </vt:lpstr>
      <vt:lpstr>Case study:  Navarre (Spain) goes for renewables </vt:lpstr>
      <vt:lpstr>Understanding green building</vt:lpstr>
      <vt:lpstr>Example: GB value chain </vt:lpstr>
      <vt:lpstr>Examples of skills gaps and shortages in GB occupational clusters</vt:lpstr>
      <vt:lpstr>Green building and jobs : Zambia   </vt:lpstr>
      <vt:lpstr>Quiz time!</vt:lpstr>
      <vt:lpstr>Quiz 1</vt:lpstr>
      <vt:lpstr>Quiz 2</vt:lpstr>
      <vt:lpstr>Green plumbing USA Sacramento – news piece</vt:lpstr>
      <vt:lpstr>GreenPlumbers® initiative - Australia</vt:lpstr>
      <vt:lpstr>Quiz 3</vt:lpstr>
      <vt:lpstr>Case study: Grameen Shakti  (“Rural bank”)  </vt:lpstr>
      <vt:lpstr>PowerPoint Presentation</vt:lpstr>
      <vt:lpstr>Case study: Grameen Shakti (continued) ILO-Aus Aid partnership</vt:lpstr>
      <vt:lpstr>Cross-sectoral issues:  Portable skills</vt:lpstr>
      <vt:lpstr>Cross-sectoral issues: inclusiveness</vt:lpstr>
      <vt:lpstr>Good practice of inclusive action</vt:lpstr>
      <vt:lpstr> Institution building: Sectoral bodies</vt:lpstr>
      <vt:lpstr>Incentives: how to engage industry</vt:lpstr>
      <vt:lpstr>Incentives: continued</vt:lpstr>
      <vt:lpstr>Success factors of sectoral institutional mechanisms</vt:lpstr>
      <vt:lpstr>Case study:  The role of sectoral strategies in policy coherence in France</vt:lpstr>
      <vt:lpstr>Case study: Policy coherence in France</vt:lpstr>
      <vt:lpstr>Case study (continued):  Roles of levels in the Mobilisation Plan</vt:lpstr>
      <vt:lpstr>Case study (continued):  National Observatory of employment and trades for the green economy</vt:lpstr>
      <vt:lpstr>Successful skills sectoral strategies</vt:lpstr>
      <vt:lpstr>The Guidelines for a just transition towards environmentally sustainable economies and societies for all (ILO 2015)</vt:lpstr>
      <vt:lpstr>     Further reading:  Further Reading: list to circulate!  - The global synthesis report “Skills for GJs”,  - the European synthesis report,  - 21+ background country reports,  - Policy brief:   http://www.ilo.org/skills/  Three ILO-EC reports: - Methods of Identification of skill needs, and  - Skills and Occupational Needs in Renewable Energy and - Green Building  - Research Briefs http://www.ilo.org/skills/projects/WCMS_140837/lang--en/index.htm   </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Skills for Green Jobs</dc:title>
  <dc:creator>Olga</dc:creator>
  <cp:lastModifiedBy>Strietska-Ilina, Olga</cp:lastModifiedBy>
  <cp:revision>446</cp:revision>
  <dcterms:created xsi:type="dcterms:W3CDTF">2010-05-13T08:01:56Z</dcterms:created>
  <dcterms:modified xsi:type="dcterms:W3CDTF">2017-01-23T06:27:46Z</dcterms:modified>
</cp:coreProperties>
</file>