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 id="2147483708" r:id="rId2"/>
  </p:sldMasterIdLst>
  <p:notesMasterIdLst>
    <p:notesMasterId r:id="rId24"/>
  </p:notesMasterIdLst>
  <p:handoutMasterIdLst>
    <p:handoutMasterId r:id="rId25"/>
  </p:handoutMasterIdLst>
  <p:sldIdLst>
    <p:sldId id="256" r:id="rId3"/>
    <p:sldId id="285" r:id="rId4"/>
    <p:sldId id="328" r:id="rId5"/>
    <p:sldId id="327" r:id="rId6"/>
    <p:sldId id="338" r:id="rId7"/>
    <p:sldId id="339" r:id="rId8"/>
    <p:sldId id="340" r:id="rId9"/>
    <p:sldId id="283" r:id="rId10"/>
    <p:sldId id="326" r:id="rId11"/>
    <p:sldId id="257" r:id="rId12"/>
    <p:sldId id="337" r:id="rId13"/>
    <p:sldId id="258" r:id="rId14"/>
    <p:sldId id="274" r:id="rId15"/>
    <p:sldId id="320" r:id="rId16"/>
    <p:sldId id="286" r:id="rId17"/>
    <p:sldId id="332" r:id="rId18"/>
    <p:sldId id="329" r:id="rId19"/>
    <p:sldId id="330" r:id="rId20"/>
    <p:sldId id="331" r:id="rId21"/>
    <p:sldId id="282" r:id="rId22"/>
    <p:sldId id="280" r:id="rId23"/>
  </p:sldIdLst>
  <p:sldSz cx="9144000" cy="6858000" type="screen4x3"/>
  <p:notesSz cx="6807200" cy="9939338"/>
  <p:defaultTextStyle>
    <a:defPPr>
      <a:defRPr lang="ja-JP"/>
    </a:defPPr>
    <a:lvl1pPr marL="0" algn="l" defTabSz="913739" rtl="0" eaLnBrk="1" latinLnBrk="0" hangingPunct="1">
      <a:defRPr kumimoji="1" sz="1800" kern="1200">
        <a:solidFill>
          <a:schemeClr val="tx1"/>
        </a:solidFill>
        <a:latin typeface="+mn-lt"/>
        <a:ea typeface="+mn-ea"/>
        <a:cs typeface="+mn-cs"/>
      </a:defRPr>
    </a:lvl1pPr>
    <a:lvl2pPr marL="456869" algn="l" defTabSz="913739" rtl="0" eaLnBrk="1" latinLnBrk="0" hangingPunct="1">
      <a:defRPr kumimoji="1" sz="1800" kern="1200">
        <a:solidFill>
          <a:schemeClr val="tx1"/>
        </a:solidFill>
        <a:latin typeface="+mn-lt"/>
        <a:ea typeface="+mn-ea"/>
        <a:cs typeface="+mn-cs"/>
      </a:defRPr>
    </a:lvl2pPr>
    <a:lvl3pPr marL="913739" algn="l" defTabSz="913739" rtl="0" eaLnBrk="1" latinLnBrk="0" hangingPunct="1">
      <a:defRPr kumimoji="1" sz="1800" kern="1200">
        <a:solidFill>
          <a:schemeClr val="tx1"/>
        </a:solidFill>
        <a:latin typeface="+mn-lt"/>
        <a:ea typeface="+mn-ea"/>
        <a:cs typeface="+mn-cs"/>
      </a:defRPr>
    </a:lvl3pPr>
    <a:lvl4pPr marL="1370608" algn="l" defTabSz="913739" rtl="0" eaLnBrk="1" latinLnBrk="0" hangingPunct="1">
      <a:defRPr kumimoji="1" sz="1800" kern="1200">
        <a:solidFill>
          <a:schemeClr val="tx1"/>
        </a:solidFill>
        <a:latin typeface="+mn-lt"/>
        <a:ea typeface="+mn-ea"/>
        <a:cs typeface="+mn-cs"/>
      </a:defRPr>
    </a:lvl4pPr>
    <a:lvl5pPr marL="1827477" algn="l" defTabSz="913739" rtl="0" eaLnBrk="1" latinLnBrk="0" hangingPunct="1">
      <a:defRPr kumimoji="1" sz="1800" kern="1200">
        <a:solidFill>
          <a:schemeClr val="tx1"/>
        </a:solidFill>
        <a:latin typeface="+mn-lt"/>
        <a:ea typeface="+mn-ea"/>
        <a:cs typeface="+mn-cs"/>
      </a:defRPr>
    </a:lvl5pPr>
    <a:lvl6pPr marL="2284344" algn="l" defTabSz="913739" rtl="0" eaLnBrk="1" latinLnBrk="0" hangingPunct="1">
      <a:defRPr kumimoji="1" sz="1800" kern="1200">
        <a:solidFill>
          <a:schemeClr val="tx1"/>
        </a:solidFill>
        <a:latin typeface="+mn-lt"/>
        <a:ea typeface="+mn-ea"/>
        <a:cs typeface="+mn-cs"/>
      </a:defRPr>
    </a:lvl6pPr>
    <a:lvl7pPr marL="2741214" algn="l" defTabSz="913739" rtl="0" eaLnBrk="1" latinLnBrk="0" hangingPunct="1">
      <a:defRPr kumimoji="1" sz="1800" kern="1200">
        <a:solidFill>
          <a:schemeClr val="tx1"/>
        </a:solidFill>
        <a:latin typeface="+mn-lt"/>
        <a:ea typeface="+mn-ea"/>
        <a:cs typeface="+mn-cs"/>
      </a:defRPr>
    </a:lvl7pPr>
    <a:lvl8pPr marL="3198085" algn="l" defTabSz="913739" rtl="0" eaLnBrk="1" latinLnBrk="0" hangingPunct="1">
      <a:defRPr kumimoji="1" sz="1800" kern="1200">
        <a:solidFill>
          <a:schemeClr val="tx1"/>
        </a:solidFill>
        <a:latin typeface="+mn-lt"/>
        <a:ea typeface="+mn-ea"/>
        <a:cs typeface="+mn-cs"/>
      </a:defRPr>
    </a:lvl8pPr>
    <a:lvl9pPr marL="3654955" algn="l" defTabSz="913739"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79" autoAdjust="0"/>
    <p:restoredTop sz="88146" autoAdjust="0"/>
  </p:normalViewPr>
  <p:slideViewPr>
    <p:cSldViewPr>
      <p:cViewPr>
        <p:scale>
          <a:sx n="81" d="100"/>
          <a:sy n="81" d="100"/>
        </p:scale>
        <p:origin x="-882" y="-72"/>
      </p:cViewPr>
      <p:guideLst>
        <p:guide orient="horz" pos="2160"/>
        <p:guide pos="2880"/>
      </p:guideLst>
    </p:cSldViewPr>
  </p:slideViewPr>
  <p:notesTextViewPr>
    <p:cViewPr>
      <p:scale>
        <a:sx n="1" d="1"/>
        <a:sy n="1" d="1"/>
      </p:scale>
      <p:origin x="0" y="0"/>
    </p:cViewPr>
  </p:notesTextViewPr>
  <p:sorterViewPr>
    <p:cViewPr>
      <p:scale>
        <a:sx n="100" d="100"/>
        <a:sy n="100" d="100"/>
      </p:scale>
      <p:origin x="0" y="1644"/>
    </p:cViewPr>
  </p:sorterViewPr>
  <p:notesViewPr>
    <p:cSldViewPr>
      <p:cViewPr>
        <p:scale>
          <a:sx n="100" d="100"/>
          <a:sy n="100" d="100"/>
        </p:scale>
        <p:origin x="-1908" y="2976"/>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A3C85D-A4CD-479B-BA68-E85EE574B9E4}" type="doc">
      <dgm:prSet loTypeId="urn:microsoft.com/office/officeart/2005/8/layout/vList5" loCatId="list" qsTypeId="urn:microsoft.com/office/officeart/2005/8/quickstyle/simple4" qsCatId="simple" csTypeId="urn:microsoft.com/office/officeart/2005/8/colors/colorful5" csCatId="colorful" phldr="1"/>
      <dgm:spPr/>
      <dgm:t>
        <a:bodyPr/>
        <a:lstStyle/>
        <a:p>
          <a:endParaRPr kumimoji="1" lang="ja-JP" altLang="en-US"/>
        </a:p>
      </dgm:t>
    </dgm:pt>
    <dgm:pt modelId="{585F3AE5-8353-4A05-8F79-D6B00FD7BC1C}">
      <dgm:prSet phldrT="[テキスト]" custT="1"/>
      <dgm:spPr/>
      <dgm:t>
        <a:bodyPr/>
        <a:lstStyle/>
        <a:p>
          <a:r>
            <a:rPr kumimoji="1" lang="en-US" altLang="en-US" sz="1200" dirty="0">
              <a:latin typeface="Arial" panose="020B0604020202020204" pitchFamily="34" charset="0"/>
              <a:cs typeface="Arial" panose="020B0604020202020204" pitchFamily="34" charset="0"/>
            </a:rPr>
            <a:t>Background of Training Course </a:t>
          </a:r>
          <a:r>
            <a:rPr kumimoji="1" lang="en-US" altLang="en-US" sz="1200" dirty="0" smtClean="0">
              <a:latin typeface="Arial" panose="020B0604020202020204" pitchFamily="34" charset="0"/>
              <a:cs typeface="Arial" panose="020B0604020202020204" pitchFamily="34" charset="0"/>
            </a:rPr>
            <a:t>Setting</a:t>
          </a:r>
          <a:r>
            <a:rPr kumimoji="1" lang="en-US" altLang="ja-JP" sz="1200" dirty="0">
              <a:latin typeface="Arial" panose="020B0604020202020204" pitchFamily="34" charset="0"/>
              <a:cs typeface="Arial" panose="020B0604020202020204" pitchFamily="34" charset="0"/>
            </a:rPr>
            <a:t/>
          </a:r>
          <a:br>
            <a:rPr kumimoji="1" lang="en-US" altLang="ja-JP" sz="1200" dirty="0">
              <a:latin typeface="Arial" panose="020B0604020202020204" pitchFamily="34" charset="0"/>
              <a:cs typeface="Arial" panose="020B0604020202020204" pitchFamily="34" charset="0"/>
            </a:rPr>
          </a:br>
          <a:r>
            <a:rPr kumimoji="1" lang="en-US" altLang="en-US" sz="1200" dirty="0">
              <a:latin typeface="Arial" panose="020B0604020202020204" pitchFamily="34" charset="0"/>
              <a:cs typeface="Arial" panose="020B0604020202020204" pitchFamily="34" charset="0"/>
            </a:rPr>
            <a:t>(Environment </a:t>
          </a:r>
          <a:r>
            <a:rPr kumimoji="1" lang="en-US" altLang="en-US" sz="1200" dirty="0" smtClean="0">
              <a:latin typeface="Arial" panose="020B0604020202020204" pitchFamily="34" charset="0"/>
              <a:cs typeface="Arial" panose="020B0604020202020204" pitchFamily="34" charset="0"/>
            </a:rPr>
            <a:t>that surrounds this Course)</a:t>
          </a:r>
          <a:endParaRPr kumimoji="1" lang="ja-JP" altLang="en-US" sz="1200" dirty="0">
            <a:latin typeface="Arial" panose="020B0604020202020204" pitchFamily="34" charset="0"/>
            <a:cs typeface="Arial" panose="020B0604020202020204" pitchFamily="34" charset="0"/>
          </a:endParaRPr>
        </a:p>
      </dgm:t>
    </dgm:pt>
    <dgm:pt modelId="{BB879D9C-8E71-4062-BD74-BFAB0319D60D}" type="parTrans" cxnId="{B184EE23-85DA-4203-9C14-02E4BBB9A407}">
      <dgm:prSet/>
      <dgm:spPr/>
      <dgm:t>
        <a:bodyPr/>
        <a:lstStyle/>
        <a:p>
          <a:endParaRPr kumimoji="1" lang="ja-JP" altLang="en-US"/>
        </a:p>
      </dgm:t>
    </dgm:pt>
    <dgm:pt modelId="{CCBA5D32-3B25-4B68-9FD5-58D67CFEBD53}" type="sibTrans" cxnId="{B184EE23-85DA-4203-9C14-02E4BBB9A407}">
      <dgm:prSet/>
      <dgm:spPr/>
      <dgm:t>
        <a:bodyPr/>
        <a:lstStyle/>
        <a:p>
          <a:endParaRPr kumimoji="1" lang="ja-JP" altLang="en-US"/>
        </a:p>
      </dgm:t>
    </dgm:pt>
    <dgm:pt modelId="{4AA6EFB4-11A6-4388-8F49-9DD5B7B3ACCB}">
      <dgm:prSet phldrT="[テキスト]" custT="1"/>
      <dgm:spPr/>
      <dgm:t>
        <a:bodyPr/>
        <a:lstStyle/>
        <a:p>
          <a:r>
            <a:rPr kumimoji="1" lang="en-US" altLang="en-US" sz="2000" dirty="0">
              <a:latin typeface="Arial" panose="020B0604020202020204" pitchFamily="34" charset="0"/>
              <a:cs typeface="Arial" panose="020B0604020202020204" pitchFamily="34" charset="0"/>
            </a:rPr>
            <a:t>Targeted </a:t>
          </a:r>
          <a:r>
            <a:rPr kumimoji="1" lang="en-US" altLang="en-US" sz="2000" dirty="0" smtClean="0">
              <a:latin typeface="Arial" panose="020B0604020202020204" pitchFamily="34" charset="0"/>
              <a:cs typeface="Arial" panose="020B0604020202020204" pitchFamily="34" charset="0"/>
            </a:rPr>
            <a:t>Trainees</a:t>
          </a:r>
          <a:endParaRPr kumimoji="1" lang="ja-JP" altLang="en-US" sz="2000" dirty="0">
            <a:latin typeface="Arial" panose="020B0604020202020204" pitchFamily="34" charset="0"/>
            <a:cs typeface="Arial" panose="020B0604020202020204" pitchFamily="34" charset="0"/>
          </a:endParaRPr>
        </a:p>
      </dgm:t>
    </dgm:pt>
    <dgm:pt modelId="{C57BC590-3640-4259-BED9-701C800173EC}" type="parTrans" cxnId="{2F8CAE40-478A-43A9-8EA7-194E848AF370}">
      <dgm:prSet/>
      <dgm:spPr/>
      <dgm:t>
        <a:bodyPr/>
        <a:lstStyle/>
        <a:p>
          <a:endParaRPr kumimoji="1" lang="ja-JP" altLang="en-US"/>
        </a:p>
      </dgm:t>
    </dgm:pt>
    <dgm:pt modelId="{B922D7DB-7C41-49CC-8265-180EAA52F66B}" type="sibTrans" cxnId="{2F8CAE40-478A-43A9-8EA7-194E848AF370}">
      <dgm:prSet/>
      <dgm:spPr/>
      <dgm:t>
        <a:bodyPr/>
        <a:lstStyle/>
        <a:p>
          <a:endParaRPr kumimoji="1" lang="ja-JP" altLang="en-US"/>
        </a:p>
      </dgm:t>
    </dgm:pt>
    <dgm:pt modelId="{574F4D92-298C-40CF-B7B0-383748A4FEC4}">
      <dgm:prSet phldrT="[テキスト]" custT="1"/>
      <dgm:spPr/>
      <dgm:t>
        <a:bodyPr/>
        <a:lstStyle/>
        <a:p>
          <a:r>
            <a:rPr kumimoji="1" lang="en-US" altLang="en-US" sz="1500" dirty="0" smtClean="0">
              <a:latin typeface="Arial" panose="020B0604020202020204" pitchFamily="34" charset="0"/>
              <a:cs typeface="Arial" panose="020B0604020202020204" pitchFamily="34" charset="0"/>
            </a:rPr>
            <a:t>Trainees </a:t>
          </a:r>
          <a:r>
            <a:rPr kumimoji="1" lang="en-US" altLang="en-US" sz="1500" dirty="0">
              <a:latin typeface="Arial" panose="020B0604020202020204" pitchFamily="34" charset="0"/>
              <a:cs typeface="Arial" panose="020B0604020202020204" pitchFamily="34" charset="0"/>
            </a:rPr>
            <a:t>who are interested in the energy-saving methods or the energy-creating equipment</a:t>
          </a:r>
          <a:endParaRPr kumimoji="1" lang="ja-JP" altLang="en-US" sz="1500" dirty="0">
            <a:latin typeface="Arial" panose="020B0604020202020204" pitchFamily="34" charset="0"/>
            <a:cs typeface="Arial" panose="020B0604020202020204" pitchFamily="34" charset="0"/>
          </a:endParaRPr>
        </a:p>
      </dgm:t>
    </dgm:pt>
    <dgm:pt modelId="{2C74415F-BCD8-4E68-9AE6-E3A1EE02224B}" type="parTrans" cxnId="{F83454DC-DE7A-4F94-8002-4447F0D568BC}">
      <dgm:prSet/>
      <dgm:spPr/>
      <dgm:t>
        <a:bodyPr/>
        <a:lstStyle/>
        <a:p>
          <a:endParaRPr kumimoji="1" lang="ja-JP" altLang="en-US"/>
        </a:p>
      </dgm:t>
    </dgm:pt>
    <dgm:pt modelId="{65A34E15-73F1-4703-A310-FA9F46DF09D4}" type="sibTrans" cxnId="{F83454DC-DE7A-4F94-8002-4447F0D568BC}">
      <dgm:prSet/>
      <dgm:spPr/>
      <dgm:t>
        <a:bodyPr/>
        <a:lstStyle/>
        <a:p>
          <a:endParaRPr kumimoji="1" lang="ja-JP" altLang="en-US"/>
        </a:p>
      </dgm:t>
    </dgm:pt>
    <dgm:pt modelId="{48C85C46-34C8-4D74-9F1C-5ED612173469}">
      <dgm:prSet phldrT="[テキスト]" custT="1"/>
      <dgm:spPr/>
      <dgm:t>
        <a:bodyPr/>
        <a:lstStyle/>
        <a:p>
          <a:r>
            <a:rPr kumimoji="1" lang="en-US" altLang="en-US" sz="1500" dirty="0">
              <a:latin typeface="Arial" panose="020B0604020202020204" pitchFamily="34" charset="0"/>
              <a:cs typeface="Arial" panose="020B0604020202020204" pitchFamily="34" charset="0"/>
            </a:rPr>
            <a:t>Specific Example of Human Resources</a:t>
          </a:r>
          <a:r>
            <a:rPr kumimoji="1" lang="en-US" altLang="ja-JP" sz="1500" dirty="0">
              <a:latin typeface="Arial" panose="020B0604020202020204" pitchFamily="34" charset="0"/>
              <a:cs typeface="Arial" panose="020B0604020202020204" pitchFamily="34" charset="0"/>
            </a:rPr>
            <a:t/>
          </a:r>
          <a:br>
            <a:rPr kumimoji="1" lang="en-US" altLang="ja-JP" sz="1500" dirty="0">
              <a:latin typeface="Arial" panose="020B0604020202020204" pitchFamily="34" charset="0"/>
              <a:cs typeface="Arial" panose="020B0604020202020204" pitchFamily="34" charset="0"/>
            </a:rPr>
          </a:br>
          <a:r>
            <a:rPr kumimoji="1" lang="en-US" altLang="en-US" sz="1500" dirty="0">
              <a:latin typeface="Arial" panose="020B0604020202020204" pitchFamily="34" charset="0"/>
              <a:cs typeface="Arial" panose="020B0604020202020204" pitchFamily="34" charset="0"/>
            </a:rPr>
            <a:t>(Example after Taking the Course)</a:t>
          </a:r>
          <a:endParaRPr kumimoji="1" lang="ja-JP" altLang="en-US" sz="1500" dirty="0">
            <a:latin typeface="Arial" panose="020B0604020202020204" pitchFamily="34" charset="0"/>
            <a:cs typeface="Arial" panose="020B0604020202020204" pitchFamily="34" charset="0"/>
          </a:endParaRPr>
        </a:p>
      </dgm:t>
    </dgm:pt>
    <dgm:pt modelId="{F071B2B0-716F-46DC-AC85-8E415B5CDFFC}" type="parTrans" cxnId="{0540F1BA-883C-4D2F-8B3E-844DAC7053B9}">
      <dgm:prSet/>
      <dgm:spPr/>
      <dgm:t>
        <a:bodyPr/>
        <a:lstStyle/>
        <a:p>
          <a:endParaRPr kumimoji="1" lang="ja-JP" altLang="en-US"/>
        </a:p>
      </dgm:t>
    </dgm:pt>
    <dgm:pt modelId="{FB00C480-BFD2-4184-A2B1-8A10D0FFBC60}" type="sibTrans" cxnId="{0540F1BA-883C-4D2F-8B3E-844DAC7053B9}">
      <dgm:prSet/>
      <dgm:spPr/>
      <dgm:t>
        <a:bodyPr/>
        <a:lstStyle/>
        <a:p>
          <a:endParaRPr kumimoji="1" lang="ja-JP" altLang="en-US"/>
        </a:p>
      </dgm:t>
    </dgm:pt>
    <dgm:pt modelId="{63FC58F7-8213-43E5-B7A6-7DA45CCF16A1}">
      <dgm:prSet phldrT="[テキスト]" custT="1"/>
      <dgm:spPr/>
      <dgm:t>
        <a:bodyPr/>
        <a:lstStyle/>
        <a:p>
          <a:r>
            <a:rPr kumimoji="1" lang="en-US" altLang="en-US" sz="1500" dirty="0">
              <a:solidFill>
                <a:schemeClr val="tx1"/>
              </a:solidFill>
              <a:latin typeface="Arial" panose="020B0604020202020204" pitchFamily="34" charset="0"/>
              <a:cs typeface="Arial" panose="020B0604020202020204" pitchFamily="34" charset="0"/>
            </a:rPr>
            <a:t>Acquired knowledge regarding wooden houses and electrical equipment, and skills regarding electrical </a:t>
          </a:r>
          <a:r>
            <a:rPr kumimoji="1" lang="en-US" altLang="en-US" sz="1500" dirty="0" smtClean="0">
              <a:solidFill>
                <a:schemeClr val="tx1"/>
              </a:solidFill>
              <a:latin typeface="Arial" panose="020B0604020202020204" pitchFamily="34" charset="0"/>
              <a:cs typeface="Arial" panose="020B0604020202020204" pitchFamily="34" charset="0"/>
            </a:rPr>
            <a:t>installation, </a:t>
          </a:r>
          <a:r>
            <a:rPr kumimoji="1" lang="en-US" altLang="en-US" sz="1500" dirty="0">
              <a:solidFill>
                <a:schemeClr val="tx1"/>
              </a:solidFill>
              <a:latin typeface="Arial" panose="020B0604020202020204" pitchFamily="34" charset="0"/>
              <a:cs typeface="Arial" panose="020B0604020202020204" pitchFamily="34" charset="0"/>
            </a:rPr>
            <a:t>and being able to do proposals, sales, design support, and installation work of energy-saving and energy-creating equipment.</a:t>
          </a:r>
          <a:endParaRPr kumimoji="1" lang="ja-JP" altLang="en-US" sz="1500" dirty="0">
            <a:solidFill>
              <a:schemeClr val="tx1"/>
            </a:solidFill>
            <a:latin typeface="Arial" panose="020B0604020202020204" pitchFamily="34" charset="0"/>
            <a:cs typeface="Arial" panose="020B0604020202020204" pitchFamily="34" charset="0"/>
          </a:endParaRPr>
        </a:p>
      </dgm:t>
    </dgm:pt>
    <dgm:pt modelId="{C1A4B84B-827B-410F-92CC-B2E8A642AE10}" type="parTrans" cxnId="{1E798BAA-C385-4845-8A85-A8A3BA620360}">
      <dgm:prSet/>
      <dgm:spPr/>
      <dgm:t>
        <a:bodyPr/>
        <a:lstStyle/>
        <a:p>
          <a:endParaRPr kumimoji="1" lang="ja-JP" altLang="en-US"/>
        </a:p>
      </dgm:t>
    </dgm:pt>
    <dgm:pt modelId="{7305E759-8D7F-4F07-8BE6-D3ADB622A343}" type="sibTrans" cxnId="{1E798BAA-C385-4845-8A85-A8A3BA620360}">
      <dgm:prSet/>
      <dgm:spPr/>
      <dgm:t>
        <a:bodyPr/>
        <a:lstStyle/>
        <a:p>
          <a:endParaRPr kumimoji="1" lang="ja-JP" altLang="en-US"/>
        </a:p>
      </dgm:t>
    </dgm:pt>
    <dgm:pt modelId="{A6DB118F-81F0-4F3F-84FC-BF972B29EC41}">
      <dgm:prSet phldrT="[テキスト]" custT="1"/>
      <dgm:spPr/>
      <dgm:t>
        <a:bodyPr/>
        <a:lstStyle/>
        <a:p>
          <a:r>
            <a:rPr kumimoji="1" lang="en-US" altLang="ja-JP" sz="1200" dirty="0">
              <a:latin typeface="Arial" panose="020B0604020202020204" pitchFamily="34" charset="0"/>
              <a:cs typeface="Arial" panose="020B0604020202020204" pitchFamily="34" charset="0"/>
            </a:rPr>
            <a:t>Kinds of Available Occupations</a:t>
          </a:r>
          <a:endParaRPr kumimoji="1" lang="ja-JP" altLang="en-US" sz="1200" dirty="0">
            <a:latin typeface="Arial" panose="020B0604020202020204" pitchFamily="34" charset="0"/>
            <a:cs typeface="Arial" panose="020B0604020202020204" pitchFamily="34" charset="0"/>
          </a:endParaRPr>
        </a:p>
      </dgm:t>
    </dgm:pt>
    <dgm:pt modelId="{1D922E4F-36F6-4916-94CD-C6B3E582F227}" type="parTrans" cxnId="{B8DABFF8-F7B1-42B2-A9C2-B4D0DEDD7172}">
      <dgm:prSet/>
      <dgm:spPr/>
      <dgm:t>
        <a:bodyPr/>
        <a:lstStyle/>
        <a:p>
          <a:endParaRPr kumimoji="1" lang="ja-JP" altLang="en-US"/>
        </a:p>
      </dgm:t>
    </dgm:pt>
    <dgm:pt modelId="{F88E85BC-0817-4DAF-8922-D9BDD4D00DB7}" type="sibTrans" cxnId="{B8DABFF8-F7B1-42B2-A9C2-B4D0DEDD7172}">
      <dgm:prSet/>
      <dgm:spPr/>
      <dgm:t>
        <a:bodyPr/>
        <a:lstStyle/>
        <a:p>
          <a:endParaRPr kumimoji="1" lang="ja-JP" altLang="en-US"/>
        </a:p>
      </dgm:t>
    </dgm:pt>
    <dgm:pt modelId="{B956B159-8F97-4306-9340-9BAF91747F4A}">
      <dgm:prSet phldrT="[テキスト]" custT="1"/>
      <dgm:spPr/>
      <dgm:t>
        <a:bodyPr/>
        <a:lstStyle/>
        <a:p>
          <a:r>
            <a:rPr kumimoji="1" lang="en-US" altLang="en-US" sz="1500" dirty="0">
              <a:solidFill>
                <a:schemeClr val="tx1"/>
              </a:solidFill>
              <a:latin typeface="Arial" panose="020B0604020202020204" pitchFamily="34" charset="0"/>
              <a:cs typeface="Arial" panose="020B0604020202020204" pitchFamily="34" charset="0"/>
            </a:rPr>
            <a:t>Adviser for energy-saving of housing equipment in the construction industry and the </a:t>
          </a:r>
          <a:r>
            <a:rPr kumimoji="1" lang="en-US" altLang="en-US" sz="1500" dirty="0" smtClean="0">
              <a:solidFill>
                <a:schemeClr val="tx1"/>
              </a:solidFill>
              <a:latin typeface="Arial" panose="020B0604020202020204" pitchFamily="34" charset="0"/>
              <a:cs typeface="Arial" panose="020B0604020202020204" pitchFamily="34" charset="0"/>
            </a:rPr>
            <a:t>equipment installation industry.</a:t>
          </a:r>
          <a:endParaRPr kumimoji="1" lang="ja-JP" altLang="en-US" sz="1500" dirty="0">
            <a:solidFill>
              <a:schemeClr val="tx1"/>
            </a:solidFill>
            <a:latin typeface="Arial" panose="020B0604020202020204" pitchFamily="34" charset="0"/>
            <a:cs typeface="Arial" panose="020B0604020202020204" pitchFamily="34" charset="0"/>
          </a:endParaRPr>
        </a:p>
      </dgm:t>
    </dgm:pt>
    <dgm:pt modelId="{97F02603-44A0-4618-B7EE-CD2279ABF09F}" type="parTrans" cxnId="{CE80A790-4344-4E19-A827-B67DAEFEAB1F}">
      <dgm:prSet/>
      <dgm:spPr/>
      <dgm:t>
        <a:bodyPr/>
        <a:lstStyle/>
        <a:p>
          <a:endParaRPr kumimoji="1" lang="ja-JP" altLang="en-US"/>
        </a:p>
      </dgm:t>
    </dgm:pt>
    <dgm:pt modelId="{5CE9D62A-60A0-47D4-8878-8922E34FDE52}" type="sibTrans" cxnId="{CE80A790-4344-4E19-A827-B67DAEFEAB1F}">
      <dgm:prSet/>
      <dgm:spPr/>
      <dgm:t>
        <a:bodyPr/>
        <a:lstStyle/>
        <a:p>
          <a:endParaRPr kumimoji="1" lang="ja-JP" altLang="en-US"/>
        </a:p>
      </dgm:t>
    </dgm:pt>
    <dgm:pt modelId="{A53F5DF8-A5BD-4673-95EF-367446761148}">
      <dgm:prSet phldrT="[テキスト]" custT="1"/>
      <dgm:spPr/>
      <dgm:t>
        <a:bodyPr/>
        <a:lstStyle/>
        <a:p>
          <a:r>
            <a:rPr kumimoji="1" lang="en-US" altLang="en-US" sz="1500" dirty="0" smtClean="0">
              <a:latin typeface="Arial" panose="020B0604020202020204" pitchFamily="34" charset="0"/>
              <a:cs typeface="Arial" panose="020B0604020202020204" pitchFamily="34" charset="0"/>
            </a:rPr>
            <a:t>Trainees </a:t>
          </a:r>
          <a:r>
            <a:rPr kumimoji="1" lang="en-US" altLang="en-US" sz="1500" dirty="0">
              <a:latin typeface="Arial" panose="020B0604020202020204" pitchFamily="34" charset="0"/>
              <a:cs typeface="Arial" panose="020B0604020202020204" pitchFamily="34" charset="0"/>
            </a:rPr>
            <a:t>who are interested in housing equipment such as lighting</a:t>
          </a:r>
          <a:endParaRPr kumimoji="1" lang="ja-JP" altLang="en-US" sz="1500" dirty="0">
            <a:latin typeface="Arial" panose="020B0604020202020204" pitchFamily="34" charset="0"/>
            <a:cs typeface="Arial" panose="020B0604020202020204" pitchFamily="34" charset="0"/>
          </a:endParaRPr>
        </a:p>
      </dgm:t>
    </dgm:pt>
    <dgm:pt modelId="{5D67ED44-0E5A-449C-B5E4-16609ACCF878}" type="parTrans" cxnId="{9042BF6A-CEAF-42DA-8594-86456D9ED96B}">
      <dgm:prSet/>
      <dgm:spPr/>
      <dgm:t>
        <a:bodyPr/>
        <a:lstStyle/>
        <a:p>
          <a:endParaRPr kumimoji="1" lang="ja-JP" altLang="en-US"/>
        </a:p>
      </dgm:t>
    </dgm:pt>
    <dgm:pt modelId="{D81508CA-8F51-4BBD-9998-08EC747EB92B}" type="sibTrans" cxnId="{9042BF6A-CEAF-42DA-8594-86456D9ED96B}">
      <dgm:prSet/>
      <dgm:spPr/>
      <dgm:t>
        <a:bodyPr/>
        <a:lstStyle/>
        <a:p>
          <a:endParaRPr kumimoji="1" lang="ja-JP" altLang="en-US"/>
        </a:p>
      </dgm:t>
    </dgm:pt>
    <dgm:pt modelId="{2D668D6B-EE69-4789-B7D3-14D8E8EE0AD3}">
      <dgm:prSet phldrT="[テキスト]" custT="1"/>
      <dgm:spPr/>
      <dgm:t>
        <a:bodyPr/>
        <a:lstStyle/>
        <a:p>
          <a:r>
            <a:rPr kumimoji="1" lang="en-US" altLang="en-US" sz="1500" dirty="0" smtClean="0">
              <a:solidFill>
                <a:schemeClr val="tx1"/>
              </a:solidFill>
              <a:latin typeface="Arial" panose="020B0604020202020204" pitchFamily="34" charset="0"/>
              <a:cs typeface="Arial" panose="020B0604020202020204" pitchFamily="34" charset="0"/>
            </a:rPr>
            <a:t>Trainees </a:t>
          </a:r>
          <a:r>
            <a:rPr kumimoji="1" lang="en-US" altLang="en-US" sz="1500" dirty="0">
              <a:solidFill>
                <a:schemeClr val="tx1"/>
              </a:solidFill>
              <a:latin typeface="Arial" panose="020B0604020202020204" pitchFamily="34" charset="0"/>
              <a:cs typeface="Arial" panose="020B0604020202020204" pitchFamily="34" charset="0"/>
            </a:rPr>
            <a:t>who aim to be </a:t>
          </a:r>
          <a:r>
            <a:rPr kumimoji="1" lang="en-US" altLang="en-US" sz="1500" dirty="0" smtClean="0">
              <a:solidFill>
                <a:schemeClr val="tx1"/>
              </a:solidFill>
              <a:latin typeface="Arial" panose="020B0604020202020204" pitchFamily="34" charset="0"/>
              <a:cs typeface="Arial" panose="020B0604020202020204" pitchFamily="34" charset="0"/>
            </a:rPr>
            <a:t>a skilled workers is </a:t>
          </a:r>
          <a:r>
            <a:rPr kumimoji="1" lang="en-US" altLang="en-US" sz="1500" dirty="0">
              <a:solidFill>
                <a:schemeClr val="tx1"/>
              </a:solidFill>
              <a:latin typeface="Arial" panose="020B0604020202020204" pitchFamily="34" charset="0"/>
              <a:cs typeface="Arial" panose="020B0604020202020204" pitchFamily="34" charset="0"/>
            </a:rPr>
            <a:t>in the </a:t>
          </a:r>
          <a:r>
            <a:rPr kumimoji="1" lang="en-US" altLang="en-US" sz="1500" dirty="0" smtClean="0">
              <a:solidFill>
                <a:schemeClr val="tx1"/>
              </a:solidFill>
              <a:latin typeface="Arial" panose="020B0604020202020204" pitchFamily="34" charset="0"/>
              <a:cs typeface="Arial" panose="020B0604020202020204" pitchFamily="34" charset="0"/>
            </a:rPr>
            <a:t>equipment installation industry</a:t>
          </a:r>
          <a:endParaRPr kumimoji="1" lang="ja-JP" altLang="en-US" sz="1500" dirty="0">
            <a:latin typeface="Arial" panose="020B0604020202020204" pitchFamily="34" charset="0"/>
            <a:cs typeface="Arial" panose="020B0604020202020204" pitchFamily="34" charset="0"/>
          </a:endParaRPr>
        </a:p>
      </dgm:t>
    </dgm:pt>
    <dgm:pt modelId="{A26422F4-2E34-416B-9BAA-3776A9D915EA}" type="parTrans" cxnId="{2B59DBFE-CD07-4245-960E-3D6EA1B38E0A}">
      <dgm:prSet/>
      <dgm:spPr/>
      <dgm:t>
        <a:bodyPr/>
        <a:lstStyle/>
        <a:p>
          <a:endParaRPr kumimoji="1" lang="ja-JP" altLang="en-US"/>
        </a:p>
      </dgm:t>
    </dgm:pt>
    <dgm:pt modelId="{C667D715-C586-4A7B-87D8-8B240044C7ED}" type="sibTrans" cxnId="{2B59DBFE-CD07-4245-960E-3D6EA1B38E0A}">
      <dgm:prSet/>
      <dgm:spPr/>
      <dgm:t>
        <a:bodyPr/>
        <a:lstStyle/>
        <a:p>
          <a:endParaRPr kumimoji="1" lang="ja-JP" altLang="en-US"/>
        </a:p>
      </dgm:t>
    </dgm:pt>
    <dgm:pt modelId="{5C5E99AB-B0E9-4467-8AD2-0DB16CBA67E2}">
      <dgm:prSet phldrT="[テキスト]" custT="1"/>
      <dgm:spPr/>
      <dgm:t>
        <a:bodyPr/>
        <a:lstStyle/>
        <a:p>
          <a:r>
            <a:rPr kumimoji="1" lang="en-US" altLang="en-US" sz="1500" dirty="0">
              <a:solidFill>
                <a:schemeClr val="tx1"/>
              </a:solidFill>
              <a:latin typeface="Arial" panose="020B0604020202020204" pitchFamily="34" charset="0"/>
              <a:cs typeface="Arial" panose="020B0604020202020204" pitchFamily="34" charset="0"/>
            </a:rPr>
            <a:t>Design supporter of </a:t>
          </a:r>
          <a:r>
            <a:rPr kumimoji="1" lang="en-US" altLang="en-US" sz="1500" dirty="0" smtClean="0">
              <a:solidFill>
                <a:schemeClr val="tx1"/>
              </a:solidFill>
              <a:latin typeface="Arial" panose="020B0604020202020204" pitchFamily="34" charset="0"/>
              <a:cs typeface="Arial" panose="020B0604020202020204" pitchFamily="34" charset="0"/>
            </a:rPr>
            <a:t>equipment installation, construction skilled worker, and proposal-based sales person, etc.</a:t>
          </a:r>
          <a:endParaRPr kumimoji="1" lang="ja-JP" altLang="en-US" sz="1500" dirty="0">
            <a:solidFill>
              <a:schemeClr val="tx1"/>
            </a:solidFill>
            <a:latin typeface="Arial" panose="020B0604020202020204" pitchFamily="34" charset="0"/>
            <a:cs typeface="Arial" panose="020B0604020202020204" pitchFamily="34" charset="0"/>
          </a:endParaRPr>
        </a:p>
      </dgm:t>
    </dgm:pt>
    <dgm:pt modelId="{5C44D86E-7C2C-4176-A6A9-7CAF04A27F31}" type="parTrans" cxnId="{B98CAE5D-DE19-47E9-8D37-23EDAF6FFA8D}">
      <dgm:prSet/>
      <dgm:spPr/>
      <dgm:t>
        <a:bodyPr/>
        <a:lstStyle/>
        <a:p>
          <a:endParaRPr kumimoji="1" lang="ja-JP" altLang="en-US"/>
        </a:p>
      </dgm:t>
    </dgm:pt>
    <dgm:pt modelId="{F33FFE12-BF21-48D7-8A4A-6A7292F25AB9}" type="sibTrans" cxnId="{B98CAE5D-DE19-47E9-8D37-23EDAF6FFA8D}">
      <dgm:prSet/>
      <dgm:spPr/>
      <dgm:t>
        <a:bodyPr/>
        <a:lstStyle/>
        <a:p>
          <a:endParaRPr kumimoji="1" lang="ja-JP" altLang="en-US"/>
        </a:p>
      </dgm:t>
    </dgm:pt>
    <dgm:pt modelId="{B6001566-F87B-4940-99BA-77C991E2612B}">
      <dgm:prSet phldrT="[テキスト]" custT="1"/>
      <dgm:spPr/>
      <dgm:t>
        <a:bodyPr/>
        <a:lstStyle/>
        <a:p>
          <a:r>
            <a:rPr kumimoji="1" lang="en-US" altLang="en-US" sz="1500" dirty="0">
              <a:latin typeface="Arial" panose="020B0604020202020204" pitchFamily="34" charset="0"/>
              <a:cs typeface="Arial" panose="020B0604020202020204" pitchFamily="34" charset="0"/>
            </a:rPr>
            <a:t>In the society where energy is more efficiently consumed, there is a growing need for the human resources who can handle construction, maintenance/inspection of energy-saving equipment and energy-creating equipment.</a:t>
          </a:r>
          <a:endParaRPr kumimoji="1" lang="ja-JP" altLang="en-US" sz="1500" dirty="0">
            <a:solidFill>
              <a:schemeClr val="tx1"/>
            </a:solidFill>
            <a:latin typeface="Arial" panose="020B0604020202020204" pitchFamily="34" charset="0"/>
            <a:cs typeface="Arial" panose="020B0604020202020204" pitchFamily="34" charset="0"/>
          </a:endParaRPr>
        </a:p>
      </dgm:t>
    </dgm:pt>
    <dgm:pt modelId="{7580A3BB-5276-40D0-8801-F065AEDAC23B}" type="parTrans" cxnId="{08308CA1-9DF3-406D-A0F4-E3AA105180BE}">
      <dgm:prSet/>
      <dgm:spPr/>
      <dgm:t>
        <a:bodyPr/>
        <a:lstStyle/>
        <a:p>
          <a:endParaRPr kumimoji="1" lang="ja-JP" altLang="en-US"/>
        </a:p>
      </dgm:t>
    </dgm:pt>
    <dgm:pt modelId="{AD37E903-5C7B-49F1-BC14-E8DFB52A3976}" type="sibTrans" cxnId="{08308CA1-9DF3-406D-A0F4-E3AA105180BE}">
      <dgm:prSet/>
      <dgm:spPr/>
      <dgm:t>
        <a:bodyPr/>
        <a:lstStyle/>
        <a:p>
          <a:endParaRPr kumimoji="1" lang="ja-JP" altLang="en-US"/>
        </a:p>
      </dgm:t>
    </dgm:pt>
    <dgm:pt modelId="{7D35D4E9-513E-4E1A-8F1C-948C62BDB24E}" type="pres">
      <dgm:prSet presAssocID="{1AA3C85D-A4CD-479B-BA68-E85EE574B9E4}" presName="Name0" presStyleCnt="0">
        <dgm:presLayoutVars>
          <dgm:dir/>
          <dgm:animLvl val="lvl"/>
          <dgm:resizeHandles val="exact"/>
        </dgm:presLayoutVars>
      </dgm:prSet>
      <dgm:spPr/>
      <dgm:t>
        <a:bodyPr/>
        <a:lstStyle/>
        <a:p>
          <a:endParaRPr kumimoji="1" lang="ja-JP" altLang="en-US"/>
        </a:p>
      </dgm:t>
    </dgm:pt>
    <dgm:pt modelId="{99072AD2-DAB1-4696-88A9-B8889C530B89}" type="pres">
      <dgm:prSet presAssocID="{585F3AE5-8353-4A05-8F79-D6B00FD7BC1C}" presName="linNode" presStyleCnt="0"/>
      <dgm:spPr/>
    </dgm:pt>
    <dgm:pt modelId="{40B9BB2B-E8A7-44B4-B6A3-F762F9F9D84A}" type="pres">
      <dgm:prSet presAssocID="{585F3AE5-8353-4A05-8F79-D6B00FD7BC1C}" presName="parentText" presStyleLbl="node1" presStyleIdx="0" presStyleCnt="4" custScaleX="83532" custScaleY="45581">
        <dgm:presLayoutVars>
          <dgm:chMax val="1"/>
          <dgm:bulletEnabled val="1"/>
        </dgm:presLayoutVars>
      </dgm:prSet>
      <dgm:spPr/>
      <dgm:t>
        <a:bodyPr/>
        <a:lstStyle/>
        <a:p>
          <a:endParaRPr kumimoji="1" lang="ja-JP" altLang="en-US"/>
        </a:p>
      </dgm:t>
    </dgm:pt>
    <dgm:pt modelId="{1214AE5E-0D16-4788-BDEC-79963AE506F9}" type="pres">
      <dgm:prSet presAssocID="{585F3AE5-8353-4A05-8F79-D6B00FD7BC1C}" presName="descendantText" presStyleLbl="alignAccFollowNode1" presStyleIdx="0" presStyleCnt="4" custScaleX="109370" custScaleY="57061">
        <dgm:presLayoutVars>
          <dgm:bulletEnabled val="1"/>
        </dgm:presLayoutVars>
      </dgm:prSet>
      <dgm:spPr/>
      <dgm:t>
        <a:bodyPr/>
        <a:lstStyle/>
        <a:p>
          <a:endParaRPr kumimoji="1" lang="ja-JP" altLang="en-US"/>
        </a:p>
      </dgm:t>
    </dgm:pt>
    <dgm:pt modelId="{DB8BB4DD-83CF-4AA0-97B8-55C8E9ED6FFD}" type="pres">
      <dgm:prSet presAssocID="{CCBA5D32-3B25-4B68-9FD5-58D67CFEBD53}" presName="sp" presStyleCnt="0"/>
      <dgm:spPr/>
    </dgm:pt>
    <dgm:pt modelId="{4A8E965E-7516-41C1-BD73-E76D65DCAB4D}" type="pres">
      <dgm:prSet presAssocID="{4AA6EFB4-11A6-4388-8F49-9DD5B7B3ACCB}" presName="linNode" presStyleCnt="0"/>
      <dgm:spPr/>
    </dgm:pt>
    <dgm:pt modelId="{A2E4C18B-4839-4967-9954-0316F07180CF}" type="pres">
      <dgm:prSet presAssocID="{4AA6EFB4-11A6-4388-8F49-9DD5B7B3ACCB}" presName="parentText" presStyleLbl="node1" presStyleIdx="1" presStyleCnt="4" custScaleX="83532" custScaleY="65424">
        <dgm:presLayoutVars>
          <dgm:chMax val="1"/>
          <dgm:bulletEnabled val="1"/>
        </dgm:presLayoutVars>
      </dgm:prSet>
      <dgm:spPr/>
      <dgm:t>
        <a:bodyPr/>
        <a:lstStyle/>
        <a:p>
          <a:endParaRPr kumimoji="1" lang="ja-JP" altLang="en-US"/>
        </a:p>
      </dgm:t>
    </dgm:pt>
    <dgm:pt modelId="{232B99BC-8B40-40A5-8BFA-D9FB1C1742FD}" type="pres">
      <dgm:prSet presAssocID="{4AA6EFB4-11A6-4388-8F49-9DD5B7B3ACCB}" presName="descendantText" presStyleLbl="alignAccFollowNode1" presStyleIdx="1" presStyleCnt="4" custScaleX="109370" custScaleY="78308">
        <dgm:presLayoutVars>
          <dgm:bulletEnabled val="1"/>
        </dgm:presLayoutVars>
      </dgm:prSet>
      <dgm:spPr/>
      <dgm:t>
        <a:bodyPr/>
        <a:lstStyle/>
        <a:p>
          <a:endParaRPr kumimoji="1" lang="ja-JP" altLang="en-US"/>
        </a:p>
      </dgm:t>
    </dgm:pt>
    <dgm:pt modelId="{080CDA88-661D-42E9-97BE-E86CBD7345A6}" type="pres">
      <dgm:prSet presAssocID="{B922D7DB-7C41-49CC-8265-180EAA52F66B}" presName="sp" presStyleCnt="0"/>
      <dgm:spPr/>
    </dgm:pt>
    <dgm:pt modelId="{B1800751-0DB6-46F1-B86D-156921BC9BC8}" type="pres">
      <dgm:prSet presAssocID="{48C85C46-34C8-4D74-9F1C-5ED612173469}" presName="linNode" presStyleCnt="0"/>
      <dgm:spPr/>
    </dgm:pt>
    <dgm:pt modelId="{FC4340DA-2F9E-43EB-AD94-6DC3E079EC21}" type="pres">
      <dgm:prSet presAssocID="{48C85C46-34C8-4D74-9F1C-5ED612173469}" presName="parentText" presStyleLbl="node1" presStyleIdx="2" presStyleCnt="4" custScaleX="83532" custScaleY="48965">
        <dgm:presLayoutVars>
          <dgm:chMax val="1"/>
          <dgm:bulletEnabled val="1"/>
        </dgm:presLayoutVars>
      </dgm:prSet>
      <dgm:spPr/>
      <dgm:t>
        <a:bodyPr/>
        <a:lstStyle/>
        <a:p>
          <a:endParaRPr kumimoji="1" lang="ja-JP" altLang="en-US"/>
        </a:p>
      </dgm:t>
    </dgm:pt>
    <dgm:pt modelId="{2D5EB0C9-2C0F-423F-A146-A5594E7F41BC}" type="pres">
      <dgm:prSet presAssocID="{48C85C46-34C8-4D74-9F1C-5ED612173469}" presName="descendantText" presStyleLbl="alignAccFollowNode1" presStyleIdx="2" presStyleCnt="4" custScaleX="109370" custScaleY="58607">
        <dgm:presLayoutVars>
          <dgm:bulletEnabled val="1"/>
        </dgm:presLayoutVars>
      </dgm:prSet>
      <dgm:spPr/>
      <dgm:t>
        <a:bodyPr/>
        <a:lstStyle/>
        <a:p>
          <a:endParaRPr kumimoji="1" lang="ja-JP" altLang="en-US"/>
        </a:p>
      </dgm:t>
    </dgm:pt>
    <dgm:pt modelId="{9345BAFF-DB5A-41B4-A3EE-F968A538F525}" type="pres">
      <dgm:prSet presAssocID="{FB00C480-BFD2-4184-A2B1-8A10D0FFBC60}" presName="sp" presStyleCnt="0"/>
      <dgm:spPr/>
    </dgm:pt>
    <dgm:pt modelId="{AF436CA8-30C4-45B6-8C20-EDD73C17B646}" type="pres">
      <dgm:prSet presAssocID="{A6DB118F-81F0-4F3F-84FC-BF972B29EC41}" presName="linNode" presStyleCnt="0"/>
      <dgm:spPr/>
    </dgm:pt>
    <dgm:pt modelId="{2467018A-9B9A-4164-9AD9-524426A3285C}" type="pres">
      <dgm:prSet presAssocID="{A6DB118F-81F0-4F3F-84FC-BF972B29EC41}" presName="parentText" presStyleLbl="node1" presStyleIdx="3" presStyleCnt="4" custScaleX="83532" custScaleY="65293">
        <dgm:presLayoutVars>
          <dgm:chMax val="1"/>
          <dgm:bulletEnabled val="1"/>
        </dgm:presLayoutVars>
      </dgm:prSet>
      <dgm:spPr/>
      <dgm:t>
        <a:bodyPr/>
        <a:lstStyle/>
        <a:p>
          <a:endParaRPr kumimoji="1" lang="ja-JP" altLang="en-US"/>
        </a:p>
      </dgm:t>
    </dgm:pt>
    <dgm:pt modelId="{F125C72D-FE00-410D-86E4-B2E7129C627B}" type="pres">
      <dgm:prSet presAssocID="{A6DB118F-81F0-4F3F-84FC-BF972B29EC41}" presName="descendantText" presStyleLbl="alignAccFollowNode1" presStyleIdx="3" presStyleCnt="4" custScaleX="109370" custScaleY="78151">
        <dgm:presLayoutVars>
          <dgm:bulletEnabled val="1"/>
        </dgm:presLayoutVars>
      </dgm:prSet>
      <dgm:spPr/>
      <dgm:t>
        <a:bodyPr/>
        <a:lstStyle/>
        <a:p>
          <a:endParaRPr kumimoji="1" lang="ja-JP" altLang="en-US"/>
        </a:p>
      </dgm:t>
    </dgm:pt>
  </dgm:ptLst>
  <dgm:cxnLst>
    <dgm:cxn modelId="{D57F8DE7-3CE4-4B0F-A639-63B0C260930F}" type="presOf" srcId="{574F4D92-298C-40CF-B7B0-383748A4FEC4}" destId="{232B99BC-8B40-40A5-8BFA-D9FB1C1742FD}" srcOrd="0" destOrd="0" presId="urn:microsoft.com/office/officeart/2005/8/layout/vList5"/>
    <dgm:cxn modelId="{2B59DBFE-CD07-4245-960E-3D6EA1B38E0A}" srcId="{4AA6EFB4-11A6-4388-8F49-9DD5B7B3ACCB}" destId="{2D668D6B-EE69-4789-B7D3-14D8E8EE0AD3}" srcOrd="2" destOrd="0" parTransId="{A26422F4-2E34-416B-9BAA-3776A9D915EA}" sibTransId="{C667D715-C586-4A7B-87D8-8B240044C7ED}"/>
    <dgm:cxn modelId="{93A81F0A-9741-47E6-BAC1-3ECFF29CE5A2}" type="presOf" srcId="{585F3AE5-8353-4A05-8F79-D6B00FD7BC1C}" destId="{40B9BB2B-E8A7-44B4-B6A3-F762F9F9D84A}" srcOrd="0" destOrd="0" presId="urn:microsoft.com/office/officeart/2005/8/layout/vList5"/>
    <dgm:cxn modelId="{1E798BAA-C385-4845-8A85-A8A3BA620360}" srcId="{48C85C46-34C8-4D74-9F1C-5ED612173469}" destId="{63FC58F7-8213-43E5-B7A6-7DA45CCF16A1}" srcOrd="0" destOrd="0" parTransId="{C1A4B84B-827B-410F-92CC-B2E8A642AE10}" sibTransId="{7305E759-8D7F-4F07-8BE6-D3ADB622A343}"/>
    <dgm:cxn modelId="{D46DA7E8-D139-42B5-AD85-2A69DD1D6DC1}" type="presOf" srcId="{63FC58F7-8213-43E5-B7A6-7DA45CCF16A1}" destId="{2D5EB0C9-2C0F-423F-A146-A5594E7F41BC}" srcOrd="0" destOrd="0" presId="urn:microsoft.com/office/officeart/2005/8/layout/vList5"/>
    <dgm:cxn modelId="{1E992238-040F-4393-B2A8-754D2C6A743D}" type="presOf" srcId="{48C85C46-34C8-4D74-9F1C-5ED612173469}" destId="{FC4340DA-2F9E-43EB-AD94-6DC3E079EC21}" srcOrd="0" destOrd="0" presId="urn:microsoft.com/office/officeart/2005/8/layout/vList5"/>
    <dgm:cxn modelId="{0540F1BA-883C-4D2F-8B3E-844DAC7053B9}" srcId="{1AA3C85D-A4CD-479B-BA68-E85EE574B9E4}" destId="{48C85C46-34C8-4D74-9F1C-5ED612173469}" srcOrd="2" destOrd="0" parTransId="{F071B2B0-716F-46DC-AC85-8E415B5CDFFC}" sibTransId="{FB00C480-BFD2-4184-A2B1-8A10D0FFBC60}"/>
    <dgm:cxn modelId="{0D22F11A-6CE3-4837-A3F0-D2DE8480B6B9}" type="presOf" srcId="{4AA6EFB4-11A6-4388-8F49-9DD5B7B3ACCB}" destId="{A2E4C18B-4839-4967-9954-0316F07180CF}" srcOrd="0" destOrd="0" presId="urn:microsoft.com/office/officeart/2005/8/layout/vList5"/>
    <dgm:cxn modelId="{2F8CAE40-478A-43A9-8EA7-194E848AF370}" srcId="{1AA3C85D-A4CD-479B-BA68-E85EE574B9E4}" destId="{4AA6EFB4-11A6-4388-8F49-9DD5B7B3ACCB}" srcOrd="1" destOrd="0" parTransId="{C57BC590-3640-4259-BED9-701C800173EC}" sibTransId="{B922D7DB-7C41-49CC-8265-180EAA52F66B}"/>
    <dgm:cxn modelId="{9042BF6A-CEAF-42DA-8594-86456D9ED96B}" srcId="{4AA6EFB4-11A6-4388-8F49-9DD5B7B3ACCB}" destId="{A53F5DF8-A5BD-4673-95EF-367446761148}" srcOrd="1" destOrd="0" parTransId="{5D67ED44-0E5A-449C-B5E4-16609ACCF878}" sibTransId="{D81508CA-8F51-4BBD-9998-08EC747EB92B}"/>
    <dgm:cxn modelId="{08308CA1-9DF3-406D-A0F4-E3AA105180BE}" srcId="{585F3AE5-8353-4A05-8F79-D6B00FD7BC1C}" destId="{B6001566-F87B-4940-99BA-77C991E2612B}" srcOrd="0" destOrd="0" parTransId="{7580A3BB-5276-40D0-8801-F065AEDAC23B}" sibTransId="{AD37E903-5C7B-49F1-BC14-E8DFB52A3976}"/>
    <dgm:cxn modelId="{731FE109-6436-48C4-A862-34C4C9CE7632}" type="presOf" srcId="{A6DB118F-81F0-4F3F-84FC-BF972B29EC41}" destId="{2467018A-9B9A-4164-9AD9-524426A3285C}" srcOrd="0" destOrd="0" presId="urn:microsoft.com/office/officeart/2005/8/layout/vList5"/>
    <dgm:cxn modelId="{B8DABFF8-F7B1-42B2-A9C2-B4D0DEDD7172}" srcId="{1AA3C85D-A4CD-479B-BA68-E85EE574B9E4}" destId="{A6DB118F-81F0-4F3F-84FC-BF972B29EC41}" srcOrd="3" destOrd="0" parTransId="{1D922E4F-36F6-4916-94CD-C6B3E582F227}" sibTransId="{F88E85BC-0817-4DAF-8922-D9BDD4D00DB7}"/>
    <dgm:cxn modelId="{4E18BFA2-29FC-4CCA-831B-D22FA8798D3B}" type="presOf" srcId="{1AA3C85D-A4CD-479B-BA68-E85EE574B9E4}" destId="{7D35D4E9-513E-4E1A-8F1C-948C62BDB24E}" srcOrd="0" destOrd="0" presId="urn:microsoft.com/office/officeart/2005/8/layout/vList5"/>
    <dgm:cxn modelId="{B98CAE5D-DE19-47E9-8D37-23EDAF6FFA8D}" srcId="{A6DB118F-81F0-4F3F-84FC-BF972B29EC41}" destId="{5C5E99AB-B0E9-4467-8AD2-0DB16CBA67E2}" srcOrd="1" destOrd="0" parTransId="{5C44D86E-7C2C-4176-A6A9-7CAF04A27F31}" sibTransId="{F33FFE12-BF21-48D7-8A4A-6A7292F25AB9}"/>
    <dgm:cxn modelId="{20423724-DD28-45BC-A394-119110283F85}" type="presOf" srcId="{5C5E99AB-B0E9-4467-8AD2-0DB16CBA67E2}" destId="{F125C72D-FE00-410D-86E4-B2E7129C627B}" srcOrd="0" destOrd="1" presId="urn:microsoft.com/office/officeart/2005/8/layout/vList5"/>
    <dgm:cxn modelId="{EA23D7CE-F2F9-44B8-8C0F-E5C167C07C2B}" type="presOf" srcId="{B6001566-F87B-4940-99BA-77C991E2612B}" destId="{1214AE5E-0D16-4788-BDEC-79963AE506F9}" srcOrd="0" destOrd="0" presId="urn:microsoft.com/office/officeart/2005/8/layout/vList5"/>
    <dgm:cxn modelId="{F83454DC-DE7A-4F94-8002-4447F0D568BC}" srcId="{4AA6EFB4-11A6-4388-8F49-9DD5B7B3ACCB}" destId="{574F4D92-298C-40CF-B7B0-383748A4FEC4}" srcOrd="0" destOrd="0" parTransId="{2C74415F-BCD8-4E68-9AE6-E3A1EE02224B}" sibTransId="{65A34E15-73F1-4703-A310-FA9F46DF09D4}"/>
    <dgm:cxn modelId="{B184EE23-85DA-4203-9C14-02E4BBB9A407}" srcId="{1AA3C85D-A4CD-479B-BA68-E85EE574B9E4}" destId="{585F3AE5-8353-4A05-8F79-D6B00FD7BC1C}" srcOrd="0" destOrd="0" parTransId="{BB879D9C-8E71-4062-BD74-BFAB0319D60D}" sibTransId="{CCBA5D32-3B25-4B68-9FD5-58D67CFEBD53}"/>
    <dgm:cxn modelId="{5FA00BC7-8B9E-458B-B206-12BDC9C772C3}" type="presOf" srcId="{B956B159-8F97-4306-9340-9BAF91747F4A}" destId="{F125C72D-FE00-410D-86E4-B2E7129C627B}" srcOrd="0" destOrd="0" presId="urn:microsoft.com/office/officeart/2005/8/layout/vList5"/>
    <dgm:cxn modelId="{CE80A790-4344-4E19-A827-B67DAEFEAB1F}" srcId="{A6DB118F-81F0-4F3F-84FC-BF972B29EC41}" destId="{B956B159-8F97-4306-9340-9BAF91747F4A}" srcOrd="0" destOrd="0" parTransId="{97F02603-44A0-4618-B7EE-CD2279ABF09F}" sibTransId="{5CE9D62A-60A0-47D4-8878-8922E34FDE52}"/>
    <dgm:cxn modelId="{08EE4EDB-9348-4EA2-B0F0-E0DBC6865F74}" type="presOf" srcId="{2D668D6B-EE69-4789-B7D3-14D8E8EE0AD3}" destId="{232B99BC-8B40-40A5-8BFA-D9FB1C1742FD}" srcOrd="0" destOrd="2" presId="urn:microsoft.com/office/officeart/2005/8/layout/vList5"/>
    <dgm:cxn modelId="{33FF7414-4EB2-498C-9617-9C62D2E23C49}" type="presOf" srcId="{A53F5DF8-A5BD-4673-95EF-367446761148}" destId="{232B99BC-8B40-40A5-8BFA-D9FB1C1742FD}" srcOrd="0" destOrd="1" presId="urn:microsoft.com/office/officeart/2005/8/layout/vList5"/>
    <dgm:cxn modelId="{B58C5F95-A309-4616-8495-205E06BE811B}" type="presParOf" srcId="{7D35D4E9-513E-4E1A-8F1C-948C62BDB24E}" destId="{99072AD2-DAB1-4696-88A9-B8889C530B89}" srcOrd="0" destOrd="0" presId="urn:microsoft.com/office/officeart/2005/8/layout/vList5"/>
    <dgm:cxn modelId="{3A59FC19-F2FB-43C9-86E2-1E66DFBB27D4}" type="presParOf" srcId="{99072AD2-DAB1-4696-88A9-B8889C530B89}" destId="{40B9BB2B-E8A7-44B4-B6A3-F762F9F9D84A}" srcOrd="0" destOrd="0" presId="urn:microsoft.com/office/officeart/2005/8/layout/vList5"/>
    <dgm:cxn modelId="{A261B4D6-C5B6-49D7-B9BF-B73F866A4EFA}" type="presParOf" srcId="{99072AD2-DAB1-4696-88A9-B8889C530B89}" destId="{1214AE5E-0D16-4788-BDEC-79963AE506F9}" srcOrd="1" destOrd="0" presId="urn:microsoft.com/office/officeart/2005/8/layout/vList5"/>
    <dgm:cxn modelId="{68F4762A-68E2-4BE2-AA66-D4826482DA98}" type="presParOf" srcId="{7D35D4E9-513E-4E1A-8F1C-948C62BDB24E}" destId="{DB8BB4DD-83CF-4AA0-97B8-55C8E9ED6FFD}" srcOrd="1" destOrd="0" presId="urn:microsoft.com/office/officeart/2005/8/layout/vList5"/>
    <dgm:cxn modelId="{EA49EEDC-D906-4682-97E4-7FDCCCDCB3CC}" type="presParOf" srcId="{7D35D4E9-513E-4E1A-8F1C-948C62BDB24E}" destId="{4A8E965E-7516-41C1-BD73-E76D65DCAB4D}" srcOrd="2" destOrd="0" presId="urn:microsoft.com/office/officeart/2005/8/layout/vList5"/>
    <dgm:cxn modelId="{C18D9897-EADB-4531-BC55-529C26AFE6FB}" type="presParOf" srcId="{4A8E965E-7516-41C1-BD73-E76D65DCAB4D}" destId="{A2E4C18B-4839-4967-9954-0316F07180CF}" srcOrd="0" destOrd="0" presId="urn:microsoft.com/office/officeart/2005/8/layout/vList5"/>
    <dgm:cxn modelId="{42E5AF37-3CF6-4DAD-A803-256822E4462E}" type="presParOf" srcId="{4A8E965E-7516-41C1-BD73-E76D65DCAB4D}" destId="{232B99BC-8B40-40A5-8BFA-D9FB1C1742FD}" srcOrd="1" destOrd="0" presId="urn:microsoft.com/office/officeart/2005/8/layout/vList5"/>
    <dgm:cxn modelId="{CD9D127C-2DB4-4428-BAAB-C57AB5A4903C}" type="presParOf" srcId="{7D35D4E9-513E-4E1A-8F1C-948C62BDB24E}" destId="{080CDA88-661D-42E9-97BE-E86CBD7345A6}" srcOrd="3" destOrd="0" presId="urn:microsoft.com/office/officeart/2005/8/layout/vList5"/>
    <dgm:cxn modelId="{1AE8CBD4-1588-4AC2-B670-8DFFB524A3FE}" type="presParOf" srcId="{7D35D4E9-513E-4E1A-8F1C-948C62BDB24E}" destId="{B1800751-0DB6-46F1-B86D-156921BC9BC8}" srcOrd="4" destOrd="0" presId="urn:microsoft.com/office/officeart/2005/8/layout/vList5"/>
    <dgm:cxn modelId="{4AB1550B-2BAC-4EE9-B417-AEF1DE0D2608}" type="presParOf" srcId="{B1800751-0DB6-46F1-B86D-156921BC9BC8}" destId="{FC4340DA-2F9E-43EB-AD94-6DC3E079EC21}" srcOrd="0" destOrd="0" presId="urn:microsoft.com/office/officeart/2005/8/layout/vList5"/>
    <dgm:cxn modelId="{97C2D1E7-70C6-47CB-B18F-56ED7CD8B728}" type="presParOf" srcId="{B1800751-0DB6-46F1-B86D-156921BC9BC8}" destId="{2D5EB0C9-2C0F-423F-A146-A5594E7F41BC}" srcOrd="1" destOrd="0" presId="urn:microsoft.com/office/officeart/2005/8/layout/vList5"/>
    <dgm:cxn modelId="{9CE30998-BC25-492C-927A-F400127FA6F9}" type="presParOf" srcId="{7D35D4E9-513E-4E1A-8F1C-948C62BDB24E}" destId="{9345BAFF-DB5A-41B4-A3EE-F968A538F525}" srcOrd="5" destOrd="0" presId="urn:microsoft.com/office/officeart/2005/8/layout/vList5"/>
    <dgm:cxn modelId="{37C2D68B-B613-4038-8200-3F421D62E5C5}" type="presParOf" srcId="{7D35D4E9-513E-4E1A-8F1C-948C62BDB24E}" destId="{AF436CA8-30C4-45B6-8C20-EDD73C17B646}" srcOrd="6" destOrd="0" presId="urn:microsoft.com/office/officeart/2005/8/layout/vList5"/>
    <dgm:cxn modelId="{59522E6D-2A35-4381-BFD5-CA2AB19F136B}" type="presParOf" srcId="{AF436CA8-30C4-45B6-8C20-EDD73C17B646}" destId="{2467018A-9B9A-4164-9AD9-524426A3285C}" srcOrd="0" destOrd="0" presId="urn:microsoft.com/office/officeart/2005/8/layout/vList5"/>
    <dgm:cxn modelId="{4134C233-628C-4119-8062-E3425BFE1221}" type="presParOf" srcId="{AF436CA8-30C4-45B6-8C20-EDD73C17B646}" destId="{F125C72D-FE00-410D-86E4-B2E7129C627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A3C85D-A4CD-479B-BA68-E85EE574B9E4}" type="doc">
      <dgm:prSet loTypeId="urn:microsoft.com/office/officeart/2005/8/layout/vList5" loCatId="list" qsTypeId="urn:microsoft.com/office/officeart/2005/8/quickstyle/simple4" qsCatId="simple" csTypeId="urn:microsoft.com/office/officeart/2005/8/colors/colorful5" csCatId="colorful" phldr="1"/>
      <dgm:spPr/>
      <dgm:t>
        <a:bodyPr/>
        <a:lstStyle/>
        <a:p>
          <a:endParaRPr kumimoji="1" lang="ja-JP" altLang="en-US"/>
        </a:p>
      </dgm:t>
    </dgm:pt>
    <dgm:pt modelId="{585F3AE5-8353-4A05-8F79-D6B00FD7BC1C}">
      <dgm:prSet phldrT="[テキスト]" custT="1"/>
      <dgm:spPr/>
      <dgm:t>
        <a:bodyPr/>
        <a:lstStyle/>
        <a:p>
          <a:r>
            <a:rPr kumimoji="1" lang="en-US" altLang="en-US" sz="1500" dirty="0">
              <a:latin typeface="Arial" panose="020B0604020202020204" pitchFamily="34" charset="0"/>
              <a:cs typeface="Arial" panose="020B0604020202020204" pitchFamily="34" charset="0"/>
            </a:rPr>
            <a:t>Background of Training Course </a:t>
          </a:r>
          <a:r>
            <a:rPr kumimoji="1" lang="en-US" altLang="en-US" sz="1500" dirty="0" smtClean="0">
              <a:latin typeface="Arial" panose="020B0604020202020204" pitchFamily="34" charset="0"/>
              <a:cs typeface="Arial" panose="020B0604020202020204" pitchFamily="34" charset="0"/>
            </a:rPr>
            <a:t>Setting</a:t>
          </a:r>
          <a:r>
            <a:rPr kumimoji="1" lang="en-US" altLang="ja-JP" sz="1500" dirty="0">
              <a:latin typeface="Arial" panose="020B0604020202020204" pitchFamily="34" charset="0"/>
              <a:cs typeface="Arial" panose="020B0604020202020204" pitchFamily="34" charset="0"/>
            </a:rPr>
            <a:t/>
          </a:r>
          <a:br>
            <a:rPr kumimoji="1" lang="en-US" altLang="ja-JP" sz="1500" dirty="0">
              <a:latin typeface="Arial" panose="020B0604020202020204" pitchFamily="34" charset="0"/>
              <a:cs typeface="Arial" panose="020B0604020202020204" pitchFamily="34" charset="0"/>
            </a:rPr>
          </a:br>
          <a:r>
            <a:rPr kumimoji="1" lang="en-US" altLang="en-US" sz="1500" dirty="0">
              <a:latin typeface="Arial" panose="020B0604020202020204" pitchFamily="34" charset="0"/>
              <a:cs typeface="Arial" panose="020B0604020202020204" pitchFamily="34" charset="0"/>
            </a:rPr>
            <a:t>(Environment </a:t>
          </a:r>
          <a:r>
            <a:rPr kumimoji="1" lang="en-US" altLang="en-US" sz="1500" dirty="0" smtClean="0">
              <a:latin typeface="Arial" panose="020B0604020202020204" pitchFamily="34" charset="0"/>
              <a:cs typeface="Arial" panose="020B0604020202020204" pitchFamily="34" charset="0"/>
            </a:rPr>
            <a:t>that surround this Courses</a:t>
          </a:r>
          <a:r>
            <a:rPr kumimoji="1" lang="en-US" altLang="en-US" sz="1500" dirty="0">
              <a:latin typeface="Arial" panose="020B0604020202020204" pitchFamily="34" charset="0"/>
              <a:cs typeface="Arial" panose="020B0604020202020204" pitchFamily="34" charset="0"/>
            </a:rPr>
            <a:t>)</a:t>
          </a:r>
          <a:endParaRPr kumimoji="1" lang="ja-JP" altLang="en-US" sz="1500" dirty="0">
            <a:latin typeface="Arial" panose="020B0604020202020204" pitchFamily="34" charset="0"/>
            <a:cs typeface="Arial" panose="020B0604020202020204" pitchFamily="34" charset="0"/>
          </a:endParaRPr>
        </a:p>
      </dgm:t>
    </dgm:pt>
    <dgm:pt modelId="{BB879D9C-8E71-4062-BD74-BFAB0319D60D}" type="parTrans" cxnId="{B184EE23-85DA-4203-9C14-02E4BBB9A407}">
      <dgm:prSet/>
      <dgm:spPr/>
      <dgm:t>
        <a:bodyPr/>
        <a:lstStyle/>
        <a:p>
          <a:endParaRPr kumimoji="1" lang="ja-JP" altLang="en-US"/>
        </a:p>
      </dgm:t>
    </dgm:pt>
    <dgm:pt modelId="{CCBA5D32-3B25-4B68-9FD5-58D67CFEBD53}" type="sibTrans" cxnId="{B184EE23-85DA-4203-9C14-02E4BBB9A407}">
      <dgm:prSet/>
      <dgm:spPr/>
      <dgm:t>
        <a:bodyPr/>
        <a:lstStyle/>
        <a:p>
          <a:endParaRPr kumimoji="1" lang="ja-JP" altLang="en-US"/>
        </a:p>
      </dgm:t>
    </dgm:pt>
    <dgm:pt modelId="{2D0151A4-771E-44F2-A80B-CF8F39875F0B}">
      <dgm:prSet phldrT="[テキスト]" custT="1"/>
      <dgm:spPr/>
      <dgm:t>
        <a:bodyPr/>
        <a:lstStyle/>
        <a:p>
          <a:r>
            <a:rPr kumimoji="1" lang="en-US" altLang="en-US" sz="1500" dirty="0">
              <a:solidFill>
                <a:schemeClr val="tx1"/>
              </a:solidFill>
              <a:latin typeface="Arial" panose="020B0604020202020204" pitchFamily="34" charset="0"/>
              <a:cs typeface="Arial" panose="020B0604020202020204" pitchFamily="34" charset="0"/>
            </a:rPr>
            <a:t>The needs such as energy-saving measures and response to the super-aged society are further required in housing in the future. Therefore, the situation requires the human resources who have wide knowledge/skills of </a:t>
          </a:r>
          <a:r>
            <a:rPr kumimoji="1" lang="en-US" altLang="en-US" sz="1500" dirty="0" smtClean="0">
              <a:solidFill>
                <a:schemeClr val="tx1"/>
              </a:solidFill>
              <a:latin typeface="Arial" panose="020B0604020202020204" pitchFamily="34" charset="0"/>
              <a:cs typeface="Arial" panose="020B0604020202020204" pitchFamily="34" charset="0"/>
            </a:rPr>
            <a:t>building work </a:t>
          </a:r>
          <a:r>
            <a:rPr kumimoji="1" lang="en-US" altLang="en-US" sz="1500" dirty="0">
              <a:solidFill>
                <a:schemeClr val="tx1"/>
              </a:solidFill>
              <a:latin typeface="Arial" panose="020B0604020202020204" pitchFamily="34" charset="0"/>
              <a:cs typeface="Arial" panose="020B0604020202020204" pitchFamily="34" charset="0"/>
            </a:rPr>
            <a:t>and who can also propose </a:t>
          </a:r>
          <a:r>
            <a:rPr kumimoji="1" lang="en-US" altLang="en-US" sz="1500" dirty="0" smtClean="0">
              <a:solidFill>
                <a:schemeClr val="tx1"/>
              </a:solidFill>
              <a:latin typeface="Arial" panose="020B0604020202020204" pitchFamily="34" charset="0"/>
              <a:cs typeface="Arial" panose="020B0604020202020204" pitchFamily="34" charset="0"/>
            </a:rPr>
            <a:t>housing </a:t>
          </a:r>
          <a:r>
            <a:rPr kumimoji="1" lang="en-US" altLang="en-US" sz="1500" dirty="0">
              <a:solidFill>
                <a:schemeClr val="tx1"/>
              </a:solidFill>
              <a:latin typeface="Arial" panose="020B0604020202020204" pitchFamily="34" charset="0"/>
              <a:cs typeface="Arial" panose="020B0604020202020204" pitchFamily="34" charset="0"/>
            </a:rPr>
            <a:t>renovation (coordination) corresponding </a:t>
          </a:r>
          <a:r>
            <a:rPr kumimoji="1" lang="en-US" altLang="en-US" sz="1500" dirty="0" smtClean="0">
              <a:solidFill>
                <a:schemeClr val="tx1"/>
              </a:solidFill>
              <a:latin typeface="Arial" panose="020B0604020202020204" pitchFamily="34" charset="0"/>
              <a:cs typeface="Arial" panose="020B0604020202020204" pitchFamily="34" charset="0"/>
            </a:rPr>
            <a:t>the above needs</a:t>
          </a:r>
          <a:r>
            <a:rPr kumimoji="1" lang="en-US" altLang="en-US" sz="1500" dirty="0">
              <a:solidFill>
                <a:schemeClr val="tx1"/>
              </a:solidFill>
              <a:latin typeface="Arial" panose="020B0604020202020204" pitchFamily="34" charset="0"/>
              <a:cs typeface="Arial" panose="020B0604020202020204" pitchFamily="34" charset="0"/>
            </a:rPr>
            <a:t>.</a:t>
          </a:r>
          <a:endParaRPr kumimoji="1" lang="ja-JP" altLang="en-US" sz="1500" dirty="0">
            <a:solidFill>
              <a:schemeClr val="tx1"/>
            </a:solidFill>
            <a:latin typeface="Arial" panose="020B0604020202020204" pitchFamily="34" charset="0"/>
            <a:cs typeface="Arial" panose="020B0604020202020204" pitchFamily="34" charset="0"/>
          </a:endParaRPr>
        </a:p>
      </dgm:t>
    </dgm:pt>
    <dgm:pt modelId="{757ACDA0-95A9-41A1-9408-0FBA4D356668}" type="parTrans" cxnId="{DC1D2953-629C-4413-86BF-2F68C9361AD5}">
      <dgm:prSet/>
      <dgm:spPr/>
      <dgm:t>
        <a:bodyPr/>
        <a:lstStyle/>
        <a:p>
          <a:endParaRPr kumimoji="1" lang="ja-JP" altLang="en-US"/>
        </a:p>
      </dgm:t>
    </dgm:pt>
    <dgm:pt modelId="{DD1E991A-4796-479B-AF67-A1AC207A51C0}" type="sibTrans" cxnId="{DC1D2953-629C-4413-86BF-2F68C9361AD5}">
      <dgm:prSet/>
      <dgm:spPr/>
      <dgm:t>
        <a:bodyPr/>
        <a:lstStyle/>
        <a:p>
          <a:endParaRPr kumimoji="1" lang="ja-JP" altLang="en-US"/>
        </a:p>
      </dgm:t>
    </dgm:pt>
    <dgm:pt modelId="{4AA6EFB4-11A6-4388-8F49-9DD5B7B3ACCB}">
      <dgm:prSet phldrT="[テキスト]" custT="1"/>
      <dgm:spPr/>
      <dgm:t>
        <a:bodyPr/>
        <a:lstStyle/>
        <a:p>
          <a:r>
            <a:rPr kumimoji="1" lang="en-US" altLang="en-US" sz="2000" dirty="0">
              <a:latin typeface="Arial" panose="020B0604020202020204" pitchFamily="34" charset="0"/>
              <a:cs typeface="Arial" panose="020B0604020202020204" pitchFamily="34" charset="0"/>
            </a:rPr>
            <a:t>Targeted </a:t>
          </a:r>
          <a:r>
            <a:rPr kumimoji="1" lang="en-US" altLang="en-US" sz="2000" dirty="0" smtClean="0">
              <a:latin typeface="Arial" panose="020B0604020202020204" pitchFamily="34" charset="0"/>
              <a:cs typeface="Arial" panose="020B0604020202020204" pitchFamily="34" charset="0"/>
            </a:rPr>
            <a:t>Trainees</a:t>
          </a:r>
          <a:endParaRPr kumimoji="1" lang="ja-JP" altLang="en-US" sz="2000" dirty="0">
            <a:latin typeface="Arial" panose="020B0604020202020204" pitchFamily="34" charset="0"/>
            <a:cs typeface="Arial" panose="020B0604020202020204" pitchFamily="34" charset="0"/>
          </a:endParaRPr>
        </a:p>
      </dgm:t>
    </dgm:pt>
    <dgm:pt modelId="{C57BC590-3640-4259-BED9-701C800173EC}" type="parTrans" cxnId="{2F8CAE40-478A-43A9-8EA7-194E848AF370}">
      <dgm:prSet/>
      <dgm:spPr/>
      <dgm:t>
        <a:bodyPr/>
        <a:lstStyle/>
        <a:p>
          <a:endParaRPr kumimoji="1" lang="ja-JP" altLang="en-US"/>
        </a:p>
      </dgm:t>
    </dgm:pt>
    <dgm:pt modelId="{B922D7DB-7C41-49CC-8265-180EAA52F66B}" type="sibTrans" cxnId="{2F8CAE40-478A-43A9-8EA7-194E848AF370}">
      <dgm:prSet/>
      <dgm:spPr/>
      <dgm:t>
        <a:bodyPr/>
        <a:lstStyle/>
        <a:p>
          <a:endParaRPr kumimoji="1" lang="ja-JP" altLang="en-US"/>
        </a:p>
      </dgm:t>
    </dgm:pt>
    <dgm:pt modelId="{574F4D92-298C-40CF-B7B0-383748A4FEC4}">
      <dgm:prSet phldrT="[テキスト]" custT="1"/>
      <dgm:spPr/>
      <dgm:t>
        <a:bodyPr/>
        <a:lstStyle/>
        <a:p>
          <a:r>
            <a:rPr kumimoji="1" lang="en-US" altLang="en-US" sz="1800" dirty="0" smtClean="0">
              <a:latin typeface="Arial" panose="020B0604020202020204" pitchFamily="34" charset="0"/>
              <a:cs typeface="Arial" panose="020B0604020202020204" pitchFamily="34" charset="0"/>
            </a:rPr>
            <a:t>Trainees </a:t>
          </a:r>
          <a:r>
            <a:rPr kumimoji="1" lang="en-US" altLang="en-US" sz="1800" dirty="0">
              <a:latin typeface="Arial" panose="020B0604020202020204" pitchFamily="34" charset="0"/>
              <a:cs typeface="Arial" panose="020B0604020202020204" pitchFamily="34" charset="0"/>
            </a:rPr>
            <a:t>who are interested in building </a:t>
          </a:r>
          <a:r>
            <a:rPr kumimoji="1" lang="en-US" altLang="en-US" sz="1800" dirty="0" smtClean="0">
              <a:latin typeface="Arial" panose="020B0604020202020204" pitchFamily="34" charset="0"/>
              <a:cs typeface="Arial" panose="020B0604020202020204" pitchFamily="34" charset="0"/>
            </a:rPr>
            <a:t>work </a:t>
          </a:r>
          <a:r>
            <a:rPr kumimoji="1" lang="en-US" altLang="en-US" sz="1800" dirty="0">
              <a:latin typeface="Arial" panose="020B0604020202020204" pitchFamily="34" charset="0"/>
              <a:cs typeface="Arial" panose="020B0604020202020204" pitchFamily="34" charset="0"/>
            </a:rPr>
            <a:t>methods, understanding of environment/equipment toward energy-saving, and barrier-free measures for the super-aged society</a:t>
          </a:r>
          <a:endParaRPr kumimoji="1" lang="ja-JP" altLang="en-US" sz="1800" dirty="0">
            <a:latin typeface="Arial" panose="020B0604020202020204" pitchFamily="34" charset="0"/>
            <a:cs typeface="Arial" panose="020B0604020202020204" pitchFamily="34" charset="0"/>
          </a:endParaRPr>
        </a:p>
      </dgm:t>
    </dgm:pt>
    <dgm:pt modelId="{2C74415F-BCD8-4E68-9AE6-E3A1EE02224B}" type="parTrans" cxnId="{F83454DC-DE7A-4F94-8002-4447F0D568BC}">
      <dgm:prSet/>
      <dgm:spPr/>
      <dgm:t>
        <a:bodyPr/>
        <a:lstStyle/>
        <a:p>
          <a:endParaRPr kumimoji="1" lang="ja-JP" altLang="en-US"/>
        </a:p>
      </dgm:t>
    </dgm:pt>
    <dgm:pt modelId="{65A34E15-73F1-4703-A310-FA9F46DF09D4}" type="sibTrans" cxnId="{F83454DC-DE7A-4F94-8002-4447F0D568BC}">
      <dgm:prSet/>
      <dgm:spPr/>
      <dgm:t>
        <a:bodyPr/>
        <a:lstStyle/>
        <a:p>
          <a:endParaRPr kumimoji="1" lang="ja-JP" altLang="en-US"/>
        </a:p>
      </dgm:t>
    </dgm:pt>
    <dgm:pt modelId="{48C85C46-34C8-4D74-9F1C-5ED612173469}">
      <dgm:prSet phldrT="[テキスト]" custT="1"/>
      <dgm:spPr/>
      <dgm:t>
        <a:bodyPr/>
        <a:lstStyle/>
        <a:p>
          <a:r>
            <a:rPr kumimoji="1" lang="en-US" altLang="en-US" sz="1500" dirty="0">
              <a:latin typeface="Arial" panose="020B0604020202020204" pitchFamily="34" charset="0"/>
              <a:cs typeface="Arial" panose="020B0604020202020204" pitchFamily="34" charset="0"/>
            </a:rPr>
            <a:t>Specific Example of Human Resources</a:t>
          </a:r>
          <a:r>
            <a:rPr kumimoji="1" lang="en-US" altLang="ja-JP" sz="1500" dirty="0">
              <a:latin typeface="Arial" panose="020B0604020202020204" pitchFamily="34" charset="0"/>
              <a:cs typeface="Arial" panose="020B0604020202020204" pitchFamily="34" charset="0"/>
            </a:rPr>
            <a:t/>
          </a:r>
          <a:br>
            <a:rPr kumimoji="1" lang="en-US" altLang="ja-JP" sz="1500" dirty="0">
              <a:latin typeface="Arial" panose="020B0604020202020204" pitchFamily="34" charset="0"/>
              <a:cs typeface="Arial" panose="020B0604020202020204" pitchFamily="34" charset="0"/>
            </a:rPr>
          </a:br>
          <a:r>
            <a:rPr kumimoji="1" lang="en-US" altLang="en-US" sz="1500" dirty="0">
              <a:latin typeface="Arial" panose="020B0604020202020204" pitchFamily="34" charset="0"/>
              <a:cs typeface="Arial" panose="020B0604020202020204" pitchFamily="34" charset="0"/>
            </a:rPr>
            <a:t>(Example after taking the course)</a:t>
          </a:r>
          <a:endParaRPr kumimoji="1" lang="ja-JP" altLang="en-US" sz="1500" dirty="0">
            <a:latin typeface="Arial" panose="020B0604020202020204" pitchFamily="34" charset="0"/>
            <a:cs typeface="Arial" panose="020B0604020202020204" pitchFamily="34" charset="0"/>
          </a:endParaRPr>
        </a:p>
      </dgm:t>
    </dgm:pt>
    <dgm:pt modelId="{F071B2B0-716F-46DC-AC85-8E415B5CDFFC}" type="parTrans" cxnId="{0540F1BA-883C-4D2F-8B3E-844DAC7053B9}">
      <dgm:prSet/>
      <dgm:spPr/>
      <dgm:t>
        <a:bodyPr/>
        <a:lstStyle/>
        <a:p>
          <a:endParaRPr kumimoji="1" lang="ja-JP" altLang="en-US"/>
        </a:p>
      </dgm:t>
    </dgm:pt>
    <dgm:pt modelId="{FB00C480-BFD2-4184-A2B1-8A10D0FFBC60}" type="sibTrans" cxnId="{0540F1BA-883C-4D2F-8B3E-844DAC7053B9}">
      <dgm:prSet/>
      <dgm:spPr/>
      <dgm:t>
        <a:bodyPr/>
        <a:lstStyle/>
        <a:p>
          <a:endParaRPr kumimoji="1" lang="ja-JP" altLang="en-US"/>
        </a:p>
      </dgm:t>
    </dgm:pt>
    <dgm:pt modelId="{63FC58F7-8213-43E5-B7A6-7DA45CCF16A1}">
      <dgm:prSet phldrT="[テキスト]" custT="1"/>
      <dgm:spPr/>
      <dgm:t>
        <a:bodyPr/>
        <a:lstStyle/>
        <a:p>
          <a:r>
            <a:rPr kumimoji="1" lang="en-US" altLang="en-US" sz="1800" dirty="0">
              <a:latin typeface="Arial" panose="020B0604020202020204" pitchFamily="34" charset="0"/>
              <a:cs typeface="Arial" panose="020B0604020202020204" pitchFamily="34" charset="0"/>
            </a:rPr>
            <a:t>Being able to understand a living environment and propose an optimal living environment plan to clients while cooperating with </a:t>
          </a:r>
          <a:r>
            <a:rPr kumimoji="1" lang="en-US" altLang="en-US" sz="1800" dirty="0" smtClean="0">
              <a:latin typeface="Arial" panose="020B0604020202020204" pitchFamily="34" charset="0"/>
              <a:cs typeface="Arial" panose="020B0604020202020204" pitchFamily="34" charset="0"/>
            </a:rPr>
            <a:t>building work </a:t>
          </a:r>
          <a:r>
            <a:rPr kumimoji="1" lang="en-US" altLang="en-US" sz="1800" dirty="0">
              <a:latin typeface="Arial" panose="020B0604020202020204" pitchFamily="34" charset="0"/>
              <a:cs typeface="Arial" panose="020B0604020202020204" pitchFamily="34" charset="0"/>
            </a:rPr>
            <a:t>specialists.</a:t>
          </a:r>
          <a:endParaRPr kumimoji="1" lang="ja-JP" altLang="en-US" sz="1800" dirty="0">
            <a:latin typeface="Arial" panose="020B0604020202020204" pitchFamily="34" charset="0"/>
            <a:cs typeface="Arial" panose="020B0604020202020204" pitchFamily="34" charset="0"/>
          </a:endParaRPr>
        </a:p>
      </dgm:t>
    </dgm:pt>
    <dgm:pt modelId="{C1A4B84B-827B-410F-92CC-B2E8A642AE10}" type="parTrans" cxnId="{1E798BAA-C385-4845-8A85-A8A3BA620360}">
      <dgm:prSet/>
      <dgm:spPr/>
      <dgm:t>
        <a:bodyPr/>
        <a:lstStyle/>
        <a:p>
          <a:endParaRPr kumimoji="1" lang="ja-JP" altLang="en-US"/>
        </a:p>
      </dgm:t>
    </dgm:pt>
    <dgm:pt modelId="{7305E759-8D7F-4F07-8BE6-D3ADB622A343}" type="sibTrans" cxnId="{1E798BAA-C385-4845-8A85-A8A3BA620360}">
      <dgm:prSet/>
      <dgm:spPr/>
      <dgm:t>
        <a:bodyPr/>
        <a:lstStyle/>
        <a:p>
          <a:endParaRPr kumimoji="1" lang="ja-JP" altLang="en-US"/>
        </a:p>
      </dgm:t>
    </dgm:pt>
    <dgm:pt modelId="{A6DB118F-81F0-4F3F-84FC-BF972B29EC41}">
      <dgm:prSet phldrT="[テキスト]" custT="1"/>
      <dgm:spPr/>
      <dgm:t>
        <a:bodyPr/>
        <a:lstStyle/>
        <a:p>
          <a:r>
            <a:rPr kumimoji="1" lang="en-US" altLang="ja-JP" sz="2000" dirty="0">
              <a:latin typeface="Arial" panose="020B0604020202020204" pitchFamily="34" charset="0"/>
              <a:cs typeface="Arial" panose="020B0604020202020204" pitchFamily="34" charset="0"/>
            </a:rPr>
            <a:t>Kinds of available occupations</a:t>
          </a:r>
          <a:endParaRPr kumimoji="1" lang="ja-JP" altLang="en-US" sz="1600" dirty="0">
            <a:latin typeface="Arial" panose="020B0604020202020204" pitchFamily="34" charset="0"/>
            <a:cs typeface="Arial" panose="020B0604020202020204" pitchFamily="34" charset="0"/>
          </a:endParaRPr>
        </a:p>
      </dgm:t>
    </dgm:pt>
    <dgm:pt modelId="{1D922E4F-36F6-4916-94CD-C6B3E582F227}" type="parTrans" cxnId="{B8DABFF8-F7B1-42B2-A9C2-B4D0DEDD7172}">
      <dgm:prSet/>
      <dgm:spPr/>
      <dgm:t>
        <a:bodyPr/>
        <a:lstStyle/>
        <a:p>
          <a:endParaRPr kumimoji="1" lang="ja-JP" altLang="en-US"/>
        </a:p>
      </dgm:t>
    </dgm:pt>
    <dgm:pt modelId="{F88E85BC-0817-4DAF-8922-D9BDD4D00DB7}" type="sibTrans" cxnId="{B8DABFF8-F7B1-42B2-A9C2-B4D0DEDD7172}">
      <dgm:prSet/>
      <dgm:spPr/>
      <dgm:t>
        <a:bodyPr/>
        <a:lstStyle/>
        <a:p>
          <a:endParaRPr kumimoji="1" lang="ja-JP" altLang="en-US"/>
        </a:p>
      </dgm:t>
    </dgm:pt>
    <dgm:pt modelId="{B956B159-8F97-4306-9340-9BAF91747F4A}">
      <dgm:prSet phldrT="[テキスト]" custT="1"/>
      <dgm:spPr/>
      <dgm:t>
        <a:bodyPr/>
        <a:lstStyle/>
        <a:p>
          <a:r>
            <a:rPr kumimoji="1" lang="en-US" altLang="en-US" sz="1800" dirty="0">
              <a:latin typeface="Arial" panose="020B0604020202020204" pitchFamily="34" charset="0"/>
              <a:cs typeface="Arial" panose="020B0604020202020204" pitchFamily="34" charset="0"/>
            </a:rPr>
            <a:t>Interior finish worker/renovation adviser, interior coordinator, marketing/sales/installation of housing equipment, etc.</a:t>
          </a:r>
          <a:endParaRPr kumimoji="1" lang="ja-JP" altLang="en-US" sz="1800" dirty="0">
            <a:latin typeface="Arial" panose="020B0604020202020204" pitchFamily="34" charset="0"/>
            <a:cs typeface="Arial" panose="020B0604020202020204" pitchFamily="34" charset="0"/>
          </a:endParaRPr>
        </a:p>
      </dgm:t>
    </dgm:pt>
    <dgm:pt modelId="{97F02603-44A0-4618-B7EE-CD2279ABF09F}" type="parTrans" cxnId="{CE80A790-4344-4E19-A827-B67DAEFEAB1F}">
      <dgm:prSet/>
      <dgm:spPr/>
      <dgm:t>
        <a:bodyPr/>
        <a:lstStyle/>
        <a:p>
          <a:endParaRPr kumimoji="1" lang="ja-JP" altLang="en-US"/>
        </a:p>
      </dgm:t>
    </dgm:pt>
    <dgm:pt modelId="{5CE9D62A-60A0-47D4-8878-8922E34FDE52}" type="sibTrans" cxnId="{CE80A790-4344-4E19-A827-B67DAEFEAB1F}">
      <dgm:prSet/>
      <dgm:spPr/>
      <dgm:t>
        <a:bodyPr/>
        <a:lstStyle/>
        <a:p>
          <a:endParaRPr kumimoji="1" lang="ja-JP" altLang="en-US"/>
        </a:p>
      </dgm:t>
    </dgm:pt>
    <dgm:pt modelId="{7D35D4E9-513E-4E1A-8F1C-948C62BDB24E}" type="pres">
      <dgm:prSet presAssocID="{1AA3C85D-A4CD-479B-BA68-E85EE574B9E4}" presName="Name0" presStyleCnt="0">
        <dgm:presLayoutVars>
          <dgm:dir/>
          <dgm:animLvl val="lvl"/>
          <dgm:resizeHandles val="exact"/>
        </dgm:presLayoutVars>
      </dgm:prSet>
      <dgm:spPr/>
      <dgm:t>
        <a:bodyPr/>
        <a:lstStyle/>
        <a:p>
          <a:endParaRPr kumimoji="1" lang="ja-JP" altLang="en-US"/>
        </a:p>
      </dgm:t>
    </dgm:pt>
    <dgm:pt modelId="{99072AD2-DAB1-4696-88A9-B8889C530B89}" type="pres">
      <dgm:prSet presAssocID="{585F3AE5-8353-4A05-8F79-D6B00FD7BC1C}" presName="linNode" presStyleCnt="0"/>
      <dgm:spPr/>
    </dgm:pt>
    <dgm:pt modelId="{40B9BB2B-E8A7-44B4-B6A3-F762F9F9D84A}" type="pres">
      <dgm:prSet presAssocID="{585F3AE5-8353-4A05-8F79-D6B00FD7BC1C}" presName="parentText" presStyleLbl="node1" presStyleIdx="0" presStyleCnt="4" custScaleX="83532" custScaleY="113365">
        <dgm:presLayoutVars>
          <dgm:chMax val="1"/>
          <dgm:bulletEnabled val="1"/>
        </dgm:presLayoutVars>
      </dgm:prSet>
      <dgm:spPr/>
      <dgm:t>
        <a:bodyPr/>
        <a:lstStyle/>
        <a:p>
          <a:endParaRPr kumimoji="1" lang="ja-JP" altLang="en-US"/>
        </a:p>
      </dgm:t>
    </dgm:pt>
    <dgm:pt modelId="{1214AE5E-0D16-4788-BDEC-79963AE506F9}" type="pres">
      <dgm:prSet presAssocID="{585F3AE5-8353-4A05-8F79-D6B00FD7BC1C}" presName="descendantText" presStyleLbl="alignAccFollowNode1" presStyleIdx="0" presStyleCnt="4" custScaleX="109370" custScaleY="167712">
        <dgm:presLayoutVars>
          <dgm:bulletEnabled val="1"/>
        </dgm:presLayoutVars>
      </dgm:prSet>
      <dgm:spPr/>
      <dgm:t>
        <a:bodyPr/>
        <a:lstStyle/>
        <a:p>
          <a:endParaRPr kumimoji="1" lang="ja-JP" altLang="en-US"/>
        </a:p>
      </dgm:t>
    </dgm:pt>
    <dgm:pt modelId="{DB8BB4DD-83CF-4AA0-97B8-55C8E9ED6FFD}" type="pres">
      <dgm:prSet presAssocID="{CCBA5D32-3B25-4B68-9FD5-58D67CFEBD53}" presName="sp" presStyleCnt="0"/>
      <dgm:spPr/>
    </dgm:pt>
    <dgm:pt modelId="{4A8E965E-7516-41C1-BD73-E76D65DCAB4D}" type="pres">
      <dgm:prSet presAssocID="{4AA6EFB4-11A6-4388-8F49-9DD5B7B3ACCB}" presName="linNode" presStyleCnt="0"/>
      <dgm:spPr/>
    </dgm:pt>
    <dgm:pt modelId="{A2E4C18B-4839-4967-9954-0316F07180CF}" type="pres">
      <dgm:prSet presAssocID="{4AA6EFB4-11A6-4388-8F49-9DD5B7B3ACCB}" presName="parentText" presStyleLbl="node1" presStyleIdx="1" presStyleCnt="4" custScaleX="83532" custScaleY="107925">
        <dgm:presLayoutVars>
          <dgm:chMax val="1"/>
          <dgm:bulletEnabled val="1"/>
        </dgm:presLayoutVars>
      </dgm:prSet>
      <dgm:spPr/>
      <dgm:t>
        <a:bodyPr/>
        <a:lstStyle/>
        <a:p>
          <a:endParaRPr kumimoji="1" lang="ja-JP" altLang="en-US"/>
        </a:p>
      </dgm:t>
    </dgm:pt>
    <dgm:pt modelId="{232B99BC-8B40-40A5-8BFA-D9FB1C1742FD}" type="pres">
      <dgm:prSet presAssocID="{4AA6EFB4-11A6-4388-8F49-9DD5B7B3ACCB}" presName="descendantText" presStyleLbl="alignAccFollowNode1" presStyleIdx="1" presStyleCnt="4" custScaleX="109370" custScaleY="158395" custLinFactNeighborX="835" custLinFactNeighborY="-565">
        <dgm:presLayoutVars>
          <dgm:bulletEnabled val="1"/>
        </dgm:presLayoutVars>
      </dgm:prSet>
      <dgm:spPr/>
      <dgm:t>
        <a:bodyPr/>
        <a:lstStyle/>
        <a:p>
          <a:endParaRPr kumimoji="1" lang="ja-JP" altLang="en-US"/>
        </a:p>
      </dgm:t>
    </dgm:pt>
    <dgm:pt modelId="{080CDA88-661D-42E9-97BE-E86CBD7345A6}" type="pres">
      <dgm:prSet presAssocID="{B922D7DB-7C41-49CC-8265-180EAA52F66B}" presName="sp" presStyleCnt="0"/>
      <dgm:spPr/>
    </dgm:pt>
    <dgm:pt modelId="{B1800751-0DB6-46F1-B86D-156921BC9BC8}" type="pres">
      <dgm:prSet presAssocID="{48C85C46-34C8-4D74-9F1C-5ED612173469}" presName="linNode" presStyleCnt="0"/>
      <dgm:spPr/>
    </dgm:pt>
    <dgm:pt modelId="{FC4340DA-2F9E-43EB-AD94-6DC3E079EC21}" type="pres">
      <dgm:prSet presAssocID="{48C85C46-34C8-4D74-9F1C-5ED612173469}" presName="parentText" presStyleLbl="node1" presStyleIdx="2" presStyleCnt="4" custScaleX="83532">
        <dgm:presLayoutVars>
          <dgm:chMax val="1"/>
          <dgm:bulletEnabled val="1"/>
        </dgm:presLayoutVars>
      </dgm:prSet>
      <dgm:spPr/>
      <dgm:t>
        <a:bodyPr/>
        <a:lstStyle/>
        <a:p>
          <a:endParaRPr kumimoji="1" lang="ja-JP" altLang="en-US"/>
        </a:p>
      </dgm:t>
    </dgm:pt>
    <dgm:pt modelId="{2D5EB0C9-2C0F-423F-A146-A5594E7F41BC}" type="pres">
      <dgm:prSet presAssocID="{48C85C46-34C8-4D74-9F1C-5ED612173469}" presName="descendantText" presStyleLbl="alignAccFollowNode1" presStyleIdx="2" presStyleCnt="4" custScaleX="109370" custScaleY="119691">
        <dgm:presLayoutVars>
          <dgm:bulletEnabled val="1"/>
        </dgm:presLayoutVars>
      </dgm:prSet>
      <dgm:spPr/>
      <dgm:t>
        <a:bodyPr/>
        <a:lstStyle/>
        <a:p>
          <a:endParaRPr kumimoji="1" lang="ja-JP" altLang="en-US"/>
        </a:p>
      </dgm:t>
    </dgm:pt>
    <dgm:pt modelId="{9345BAFF-DB5A-41B4-A3EE-F968A538F525}" type="pres">
      <dgm:prSet presAssocID="{FB00C480-BFD2-4184-A2B1-8A10D0FFBC60}" presName="sp" presStyleCnt="0"/>
      <dgm:spPr/>
    </dgm:pt>
    <dgm:pt modelId="{AF436CA8-30C4-45B6-8C20-EDD73C17B646}" type="pres">
      <dgm:prSet presAssocID="{A6DB118F-81F0-4F3F-84FC-BF972B29EC41}" presName="linNode" presStyleCnt="0"/>
      <dgm:spPr/>
    </dgm:pt>
    <dgm:pt modelId="{2467018A-9B9A-4164-9AD9-524426A3285C}" type="pres">
      <dgm:prSet presAssocID="{A6DB118F-81F0-4F3F-84FC-BF972B29EC41}" presName="parentText" presStyleLbl="node1" presStyleIdx="3" presStyleCnt="4" custScaleX="83532">
        <dgm:presLayoutVars>
          <dgm:chMax val="1"/>
          <dgm:bulletEnabled val="1"/>
        </dgm:presLayoutVars>
      </dgm:prSet>
      <dgm:spPr/>
      <dgm:t>
        <a:bodyPr/>
        <a:lstStyle/>
        <a:p>
          <a:endParaRPr kumimoji="1" lang="ja-JP" altLang="en-US"/>
        </a:p>
      </dgm:t>
    </dgm:pt>
    <dgm:pt modelId="{F125C72D-FE00-410D-86E4-B2E7129C627B}" type="pres">
      <dgm:prSet presAssocID="{A6DB118F-81F0-4F3F-84FC-BF972B29EC41}" presName="descendantText" presStyleLbl="alignAccFollowNode1" presStyleIdx="3" presStyleCnt="4" custScaleX="109370" custScaleY="119691">
        <dgm:presLayoutVars>
          <dgm:bulletEnabled val="1"/>
        </dgm:presLayoutVars>
      </dgm:prSet>
      <dgm:spPr/>
      <dgm:t>
        <a:bodyPr/>
        <a:lstStyle/>
        <a:p>
          <a:endParaRPr kumimoji="1" lang="ja-JP" altLang="en-US"/>
        </a:p>
      </dgm:t>
    </dgm:pt>
  </dgm:ptLst>
  <dgm:cxnLst>
    <dgm:cxn modelId="{1D6F0E59-A0B7-4CFA-8BD2-CD7A99DD0CF2}" type="presOf" srcId="{A6DB118F-81F0-4F3F-84FC-BF972B29EC41}" destId="{2467018A-9B9A-4164-9AD9-524426A3285C}" srcOrd="0" destOrd="0" presId="urn:microsoft.com/office/officeart/2005/8/layout/vList5"/>
    <dgm:cxn modelId="{2070B8E5-EAA1-4C40-907F-08F697CE3DE5}" type="presOf" srcId="{1AA3C85D-A4CD-479B-BA68-E85EE574B9E4}" destId="{7D35D4E9-513E-4E1A-8F1C-948C62BDB24E}" srcOrd="0" destOrd="0" presId="urn:microsoft.com/office/officeart/2005/8/layout/vList5"/>
    <dgm:cxn modelId="{2F8CAE40-478A-43A9-8EA7-194E848AF370}" srcId="{1AA3C85D-A4CD-479B-BA68-E85EE574B9E4}" destId="{4AA6EFB4-11A6-4388-8F49-9DD5B7B3ACCB}" srcOrd="1" destOrd="0" parTransId="{C57BC590-3640-4259-BED9-701C800173EC}" sibTransId="{B922D7DB-7C41-49CC-8265-180EAA52F66B}"/>
    <dgm:cxn modelId="{F83454DC-DE7A-4F94-8002-4447F0D568BC}" srcId="{4AA6EFB4-11A6-4388-8F49-9DD5B7B3ACCB}" destId="{574F4D92-298C-40CF-B7B0-383748A4FEC4}" srcOrd="0" destOrd="0" parTransId="{2C74415F-BCD8-4E68-9AE6-E3A1EE02224B}" sibTransId="{65A34E15-73F1-4703-A310-FA9F46DF09D4}"/>
    <dgm:cxn modelId="{DD4A5A7B-1732-4A84-9EAF-39DF9193B432}" type="presOf" srcId="{48C85C46-34C8-4D74-9F1C-5ED612173469}" destId="{FC4340DA-2F9E-43EB-AD94-6DC3E079EC21}" srcOrd="0" destOrd="0" presId="urn:microsoft.com/office/officeart/2005/8/layout/vList5"/>
    <dgm:cxn modelId="{B184EE23-85DA-4203-9C14-02E4BBB9A407}" srcId="{1AA3C85D-A4CD-479B-BA68-E85EE574B9E4}" destId="{585F3AE5-8353-4A05-8F79-D6B00FD7BC1C}" srcOrd="0" destOrd="0" parTransId="{BB879D9C-8E71-4062-BD74-BFAB0319D60D}" sibTransId="{CCBA5D32-3B25-4B68-9FD5-58D67CFEBD53}"/>
    <dgm:cxn modelId="{04DF8365-7D8C-4ECE-9400-9FEB22676A21}" type="presOf" srcId="{2D0151A4-771E-44F2-A80B-CF8F39875F0B}" destId="{1214AE5E-0D16-4788-BDEC-79963AE506F9}" srcOrd="0" destOrd="0" presId="urn:microsoft.com/office/officeart/2005/8/layout/vList5"/>
    <dgm:cxn modelId="{CE80A790-4344-4E19-A827-B67DAEFEAB1F}" srcId="{A6DB118F-81F0-4F3F-84FC-BF972B29EC41}" destId="{B956B159-8F97-4306-9340-9BAF91747F4A}" srcOrd="0" destOrd="0" parTransId="{97F02603-44A0-4618-B7EE-CD2279ABF09F}" sibTransId="{5CE9D62A-60A0-47D4-8878-8922E34FDE52}"/>
    <dgm:cxn modelId="{431E947E-FB79-4900-9813-C3074B35FABC}" type="presOf" srcId="{574F4D92-298C-40CF-B7B0-383748A4FEC4}" destId="{232B99BC-8B40-40A5-8BFA-D9FB1C1742FD}" srcOrd="0" destOrd="0" presId="urn:microsoft.com/office/officeart/2005/8/layout/vList5"/>
    <dgm:cxn modelId="{22A8ECBB-E21F-4F72-863C-D206548D79BE}" type="presOf" srcId="{4AA6EFB4-11A6-4388-8F49-9DD5B7B3ACCB}" destId="{A2E4C18B-4839-4967-9954-0316F07180CF}" srcOrd="0" destOrd="0" presId="urn:microsoft.com/office/officeart/2005/8/layout/vList5"/>
    <dgm:cxn modelId="{B8DABFF8-F7B1-42B2-A9C2-B4D0DEDD7172}" srcId="{1AA3C85D-A4CD-479B-BA68-E85EE574B9E4}" destId="{A6DB118F-81F0-4F3F-84FC-BF972B29EC41}" srcOrd="3" destOrd="0" parTransId="{1D922E4F-36F6-4916-94CD-C6B3E582F227}" sibTransId="{F88E85BC-0817-4DAF-8922-D9BDD4D00DB7}"/>
    <dgm:cxn modelId="{A1FFDEA2-D78C-4DE1-AE81-B06D8D512B10}" type="presOf" srcId="{63FC58F7-8213-43E5-B7A6-7DA45CCF16A1}" destId="{2D5EB0C9-2C0F-423F-A146-A5594E7F41BC}" srcOrd="0" destOrd="0" presId="urn:microsoft.com/office/officeart/2005/8/layout/vList5"/>
    <dgm:cxn modelId="{0540F1BA-883C-4D2F-8B3E-844DAC7053B9}" srcId="{1AA3C85D-A4CD-479B-BA68-E85EE574B9E4}" destId="{48C85C46-34C8-4D74-9F1C-5ED612173469}" srcOrd="2" destOrd="0" parTransId="{F071B2B0-716F-46DC-AC85-8E415B5CDFFC}" sibTransId="{FB00C480-BFD2-4184-A2B1-8A10D0FFBC60}"/>
    <dgm:cxn modelId="{EB01EDCE-4E25-4E14-B560-A148842D8994}" type="presOf" srcId="{B956B159-8F97-4306-9340-9BAF91747F4A}" destId="{F125C72D-FE00-410D-86E4-B2E7129C627B}" srcOrd="0" destOrd="0" presId="urn:microsoft.com/office/officeart/2005/8/layout/vList5"/>
    <dgm:cxn modelId="{1E798BAA-C385-4845-8A85-A8A3BA620360}" srcId="{48C85C46-34C8-4D74-9F1C-5ED612173469}" destId="{63FC58F7-8213-43E5-B7A6-7DA45CCF16A1}" srcOrd="0" destOrd="0" parTransId="{C1A4B84B-827B-410F-92CC-B2E8A642AE10}" sibTransId="{7305E759-8D7F-4F07-8BE6-D3ADB622A343}"/>
    <dgm:cxn modelId="{DC1D2953-629C-4413-86BF-2F68C9361AD5}" srcId="{585F3AE5-8353-4A05-8F79-D6B00FD7BC1C}" destId="{2D0151A4-771E-44F2-A80B-CF8F39875F0B}" srcOrd="0" destOrd="0" parTransId="{757ACDA0-95A9-41A1-9408-0FBA4D356668}" sibTransId="{DD1E991A-4796-479B-AF67-A1AC207A51C0}"/>
    <dgm:cxn modelId="{4FF23BC4-0FFD-4F60-A3A8-C16D70C3275F}" type="presOf" srcId="{585F3AE5-8353-4A05-8F79-D6B00FD7BC1C}" destId="{40B9BB2B-E8A7-44B4-B6A3-F762F9F9D84A}" srcOrd="0" destOrd="0" presId="urn:microsoft.com/office/officeart/2005/8/layout/vList5"/>
    <dgm:cxn modelId="{86A81571-A2AE-4188-8670-179F7A29C974}" type="presParOf" srcId="{7D35D4E9-513E-4E1A-8F1C-948C62BDB24E}" destId="{99072AD2-DAB1-4696-88A9-B8889C530B89}" srcOrd="0" destOrd="0" presId="urn:microsoft.com/office/officeart/2005/8/layout/vList5"/>
    <dgm:cxn modelId="{EC5C8E83-0DBF-4E0F-805D-A5429A18ACD2}" type="presParOf" srcId="{99072AD2-DAB1-4696-88A9-B8889C530B89}" destId="{40B9BB2B-E8A7-44B4-B6A3-F762F9F9D84A}" srcOrd="0" destOrd="0" presId="urn:microsoft.com/office/officeart/2005/8/layout/vList5"/>
    <dgm:cxn modelId="{F9F6F92D-19EE-46DD-800B-2DF07768DDC7}" type="presParOf" srcId="{99072AD2-DAB1-4696-88A9-B8889C530B89}" destId="{1214AE5E-0D16-4788-BDEC-79963AE506F9}" srcOrd="1" destOrd="0" presId="urn:microsoft.com/office/officeart/2005/8/layout/vList5"/>
    <dgm:cxn modelId="{B00661D5-0938-4CD1-8951-AF3E4B7533FB}" type="presParOf" srcId="{7D35D4E9-513E-4E1A-8F1C-948C62BDB24E}" destId="{DB8BB4DD-83CF-4AA0-97B8-55C8E9ED6FFD}" srcOrd="1" destOrd="0" presId="urn:microsoft.com/office/officeart/2005/8/layout/vList5"/>
    <dgm:cxn modelId="{527E8F35-0141-4AB5-B817-BDC471565EA4}" type="presParOf" srcId="{7D35D4E9-513E-4E1A-8F1C-948C62BDB24E}" destId="{4A8E965E-7516-41C1-BD73-E76D65DCAB4D}" srcOrd="2" destOrd="0" presId="urn:microsoft.com/office/officeart/2005/8/layout/vList5"/>
    <dgm:cxn modelId="{C64C8ED6-A5F5-4706-BE45-6B4F1EED82D8}" type="presParOf" srcId="{4A8E965E-7516-41C1-BD73-E76D65DCAB4D}" destId="{A2E4C18B-4839-4967-9954-0316F07180CF}" srcOrd="0" destOrd="0" presId="urn:microsoft.com/office/officeart/2005/8/layout/vList5"/>
    <dgm:cxn modelId="{54F5C5E0-219B-4B60-A03F-180FEE6764DE}" type="presParOf" srcId="{4A8E965E-7516-41C1-BD73-E76D65DCAB4D}" destId="{232B99BC-8B40-40A5-8BFA-D9FB1C1742FD}" srcOrd="1" destOrd="0" presId="urn:microsoft.com/office/officeart/2005/8/layout/vList5"/>
    <dgm:cxn modelId="{2565260C-6B18-4FB3-B689-EB6869F37513}" type="presParOf" srcId="{7D35D4E9-513E-4E1A-8F1C-948C62BDB24E}" destId="{080CDA88-661D-42E9-97BE-E86CBD7345A6}" srcOrd="3" destOrd="0" presId="urn:microsoft.com/office/officeart/2005/8/layout/vList5"/>
    <dgm:cxn modelId="{38B430E0-217A-41F0-81AF-DA1B930572BB}" type="presParOf" srcId="{7D35D4E9-513E-4E1A-8F1C-948C62BDB24E}" destId="{B1800751-0DB6-46F1-B86D-156921BC9BC8}" srcOrd="4" destOrd="0" presId="urn:microsoft.com/office/officeart/2005/8/layout/vList5"/>
    <dgm:cxn modelId="{A3879F9C-CB24-4010-886E-725383C5326B}" type="presParOf" srcId="{B1800751-0DB6-46F1-B86D-156921BC9BC8}" destId="{FC4340DA-2F9E-43EB-AD94-6DC3E079EC21}" srcOrd="0" destOrd="0" presId="urn:microsoft.com/office/officeart/2005/8/layout/vList5"/>
    <dgm:cxn modelId="{B2A0347B-3EFC-4B2B-A342-FCA6A43CAF3B}" type="presParOf" srcId="{B1800751-0DB6-46F1-B86D-156921BC9BC8}" destId="{2D5EB0C9-2C0F-423F-A146-A5594E7F41BC}" srcOrd="1" destOrd="0" presId="urn:microsoft.com/office/officeart/2005/8/layout/vList5"/>
    <dgm:cxn modelId="{C558DBA3-3730-4337-8C01-CFAD790B9F36}" type="presParOf" srcId="{7D35D4E9-513E-4E1A-8F1C-948C62BDB24E}" destId="{9345BAFF-DB5A-41B4-A3EE-F968A538F525}" srcOrd="5" destOrd="0" presId="urn:microsoft.com/office/officeart/2005/8/layout/vList5"/>
    <dgm:cxn modelId="{37636B42-D219-475D-8250-D86512DB203E}" type="presParOf" srcId="{7D35D4E9-513E-4E1A-8F1C-948C62BDB24E}" destId="{AF436CA8-30C4-45B6-8C20-EDD73C17B646}" srcOrd="6" destOrd="0" presId="urn:microsoft.com/office/officeart/2005/8/layout/vList5"/>
    <dgm:cxn modelId="{F2B7DE3C-D593-4425-84C3-18460D49B7AE}" type="presParOf" srcId="{AF436CA8-30C4-45B6-8C20-EDD73C17B646}" destId="{2467018A-9B9A-4164-9AD9-524426A3285C}" srcOrd="0" destOrd="0" presId="urn:microsoft.com/office/officeart/2005/8/layout/vList5"/>
    <dgm:cxn modelId="{E00B8EA1-0CC7-424C-92AE-5CB95BB5EDB4}" type="presParOf" srcId="{AF436CA8-30C4-45B6-8C20-EDD73C17B646}" destId="{F125C72D-FE00-410D-86E4-B2E7129C627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14AE5E-0D16-4788-BDEC-79963AE506F9}">
      <dsp:nvSpPr>
        <dsp:cNvPr id="0" name=""/>
        <dsp:cNvSpPr/>
      </dsp:nvSpPr>
      <dsp:spPr>
        <a:xfrm rot="5400000">
          <a:off x="5125112" y="-2505738"/>
          <a:ext cx="1080306" cy="6092842"/>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kumimoji="1" lang="en-US" altLang="en-US" sz="1500" kern="1200" dirty="0">
              <a:latin typeface="Arial" panose="020B0604020202020204" pitchFamily="34" charset="0"/>
              <a:cs typeface="Arial" panose="020B0604020202020204" pitchFamily="34" charset="0"/>
            </a:rPr>
            <a:t>In the society where energy is more efficiently consumed, there is a growing need for the human resources who can handle construction, maintenance/inspection of energy-saving equipment and energy-creating equipment.</a:t>
          </a:r>
          <a:endParaRPr kumimoji="1" lang="ja-JP" altLang="en-US" sz="1500" kern="1200" dirty="0">
            <a:solidFill>
              <a:schemeClr val="tx1"/>
            </a:solidFill>
            <a:latin typeface="Arial" panose="020B0604020202020204" pitchFamily="34" charset="0"/>
            <a:cs typeface="Arial" panose="020B0604020202020204" pitchFamily="34" charset="0"/>
          </a:endParaRPr>
        </a:p>
      </dsp:txBody>
      <dsp:txXfrm rot="-5400000">
        <a:off x="2618844" y="53266"/>
        <a:ext cx="6040106" cy="974834"/>
      </dsp:txXfrm>
    </dsp:sp>
    <dsp:sp modelId="{40B9BB2B-E8A7-44B4-B6A3-F762F9F9D84A}">
      <dsp:nvSpPr>
        <dsp:cNvPr id="0" name=""/>
        <dsp:cNvSpPr/>
      </dsp:nvSpPr>
      <dsp:spPr>
        <a:xfrm>
          <a:off x="1280" y="1332"/>
          <a:ext cx="2617563" cy="1078701"/>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kumimoji="1" lang="en-US" altLang="en-US" sz="1200" kern="1200" dirty="0">
              <a:latin typeface="Arial" panose="020B0604020202020204" pitchFamily="34" charset="0"/>
              <a:cs typeface="Arial" panose="020B0604020202020204" pitchFamily="34" charset="0"/>
            </a:rPr>
            <a:t>Background of Training Course </a:t>
          </a:r>
          <a:r>
            <a:rPr kumimoji="1" lang="en-US" altLang="en-US" sz="1200" kern="1200" dirty="0" smtClean="0">
              <a:latin typeface="Arial" panose="020B0604020202020204" pitchFamily="34" charset="0"/>
              <a:cs typeface="Arial" panose="020B0604020202020204" pitchFamily="34" charset="0"/>
            </a:rPr>
            <a:t>Setting</a:t>
          </a:r>
          <a:r>
            <a:rPr kumimoji="1" lang="en-US" altLang="ja-JP" sz="1200" kern="1200" dirty="0">
              <a:latin typeface="Arial" panose="020B0604020202020204" pitchFamily="34" charset="0"/>
              <a:cs typeface="Arial" panose="020B0604020202020204" pitchFamily="34" charset="0"/>
            </a:rPr>
            <a:t/>
          </a:r>
          <a:br>
            <a:rPr kumimoji="1" lang="en-US" altLang="ja-JP" sz="1200" kern="1200" dirty="0">
              <a:latin typeface="Arial" panose="020B0604020202020204" pitchFamily="34" charset="0"/>
              <a:cs typeface="Arial" panose="020B0604020202020204" pitchFamily="34" charset="0"/>
            </a:rPr>
          </a:br>
          <a:r>
            <a:rPr kumimoji="1" lang="en-US" altLang="en-US" sz="1200" kern="1200" dirty="0">
              <a:latin typeface="Arial" panose="020B0604020202020204" pitchFamily="34" charset="0"/>
              <a:cs typeface="Arial" panose="020B0604020202020204" pitchFamily="34" charset="0"/>
            </a:rPr>
            <a:t>(Environment </a:t>
          </a:r>
          <a:r>
            <a:rPr kumimoji="1" lang="en-US" altLang="en-US" sz="1200" kern="1200" dirty="0" smtClean="0">
              <a:latin typeface="Arial" panose="020B0604020202020204" pitchFamily="34" charset="0"/>
              <a:cs typeface="Arial" panose="020B0604020202020204" pitchFamily="34" charset="0"/>
            </a:rPr>
            <a:t>that surrounds this Course)</a:t>
          </a:r>
          <a:endParaRPr kumimoji="1" lang="ja-JP" altLang="en-US" sz="1200" kern="1200" dirty="0">
            <a:latin typeface="Arial" panose="020B0604020202020204" pitchFamily="34" charset="0"/>
            <a:cs typeface="Arial" panose="020B0604020202020204" pitchFamily="34" charset="0"/>
          </a:endParaRPr>
        </a:p>
      </dsp:txBody>
      <dsp:txXfrm>
        <a:off x="53938" y="53990"/>
        <a:ext cx="2512247" cy="973385"/>
      </dsp:txXfrm>
    </dsp:sp>
    <dsp:sp modelId="{232B99BC-8B40-40A5-8BFA-D9FB1C1742FD}">
      <dsp:nvSpPr>
        <dsp:cNvPr id="0" name=""/>
        <dsp:cNvSpPr/>
      </dsp:nvSpPr>
      <dsp:spPr>
        <a:xfrm rot="5400000">
          <a:off x="4923983" y="-1073108"/>
          <a:ext cx="1482564" cy="6092842"/>
        </a:xfrm>
        <a:prstGeom prst="round2SameRect">
          <a:avLst/>
        </a:prstGeom>
        <a:solidFill>
          <a:schemeClr val="accent5">
            <a:tint val="40000"/>
            <a:alpha val="90000"/>
            <a:hueOff val="-3580161"/>
            <a:satOff val="16084"/>
            <a:lumOff val="1106"/>
            <a:alphaOff val="0"/>
          </a:schemeClr>
        </a:solidFill>
        <a:ln w="9525" cap="flat" cmpd="sng" algn="ctr">
          <a:solidFill>
            <a:schemeClr val="accent5">
              <a:tint val="40000"/>
              <a:alpha val="90000"/>
              <a:hueOff val="-3580161"/>
              <a:satOff val="16084"/>
              <a:lumOff val="11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kumimoji="1" lang="en-US" altLang="en-US" sz="1500" kern="1200" dirty="0" smtClean="0">
              <a:latin typeface="Arial" panose="020B0604020202020204" pitchFamily="34" charset="0"/>
              <a:cs typeface="Arial" panose="020B0604020202020204" pitchFamily="34" charset="0"/>
            </a:rPr>
            <a:t>Trainees </a:t>
          </a:r>
          <a:r>
            <a:rPr kumimoji="1" lang="en-US" altLang="en-US" sz="1500" kern="1200" dirty="0">
              <a:latin typeface="Arial" panose="020B0604020202020204" pitchFamily="34" charset="0"/>
              <a:cs typeface="Arial" panose="020B0604020202020204" pitchFamily="34" charset="0"/>
            </a:rPr>
            <a:t>who are interested in the energy-saving methods or the energy-creating equipment</a:t>
          </a:r>
          <a:endParaRPr kumimoji="1" lang="ja-JP" altLang="en-US" sz="1500" kern="1200" dirty="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kumimoji="1" lang="en-US" altLang="en-US" sz="1500" kern="1200" dirty="0" smtClean="0">
              <a:latin typeface="Arial" panose="020B0604020202020204" pitchFamily="34" charset="0"/>
              <a:cs typeface="Arial" panose="020B0604020202020204" pitchFamily="34" charset="0"/>
            </a:rPr>
            <a:t>Trainees </a:t>
          </a:r>
          <a:r>
            <a:rPr kumimoji="1" lang="en-US" altLang="en-US" sz="1500" kern="1200" dirty="0">
              <a:latin typeface="Arial" panose="020B0604020202020204" pitchFamily="34" charset="0"/>
              <a:cs typeface="Arial" panose="020B0604020202020204" pitchFamily="34" charset="0"/>
            </a:rPr>
            <a:t>who are interested in housing equipment such as lighting</a:t>
          </a:r>
          <a:endParaRPr kumimoji="1" lang="ja-JP" altLang="en-US" sz="1500" kern="1200" dirty="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kumimoji="1" lang="en-US" altLang="en-US" sz="1500" kern="1200" dirty="0" smtClean="0">
              <a:solidFill>
                <a:schemeClr val="tx1"/>
              </a:solidFill>
              <a:latin typeface="Arial" panose="020B0604020202020204" pitchFamily="34" charset="0"/>
              <a:cs typeface="Arial" panose="020B0604020202020204" pitchFamily="34" charset="0"/>
            </a:rPr>
            <a:t>Trainees </a:t>
          </a:r>
          <a:r>
            <a:rPr kumimoji="1" lang="en-US" altLang="en-US" sz="1500" kern="1200" dirty="0">
              <a:solidFill>
                <a:schemeClr val="tx1"/>
              </a:solidFill>
              <a:latin typeface="Arial" panose="020B0604020202020204" pitchFamily="34" charset="0"/>
              <a:cs typeface="Arial" panose="020B0604020202020204" pitchFamily="34" charset="0"/>
            </a:rPr>
            <a:t>who aim to be </a:t>
          </a:r>
          <a:r>
            <a:rPr kumimoji="1" lang="en-US" altLang="en-US" sz="1500" kern="1200" dirty="0" smtClean="0">
              <a:solidFill>
                <a:schemeClr val="tx1"/>
              </a:solidFill>
              <a:latin typeface="Arial" panose="020B0604020202020204" pitchFamily="34" charset="0"/>
              <a:cs typeface="Arial" panose="020B0604020202020204" pitchFamily="34" charset="0"/>
            </a:rPr>
            <a:t>a skilled workers is </a:t>
          </a:r>
          <a:r>
            <a:rPr kumimoji="1" lang="en-US" altLang="en-US" sz="1500" kern="1200" dirty="0">
              <a:solidFill>
                <a:schemeClr val="tx1"/>
              </a:solidFill>
              <a:latin typeface="Arial" panose="020B0604020202020204" pitchFamily="34" charset="0"/>
              <a:cs typeface="Arial" panose="020B0604020202020204" pitchFamily="34" charset="0"/>
            </a:rPr>
            <a:t>in the </a:t>
          </a:r>
          <a:r>
            <a:rPr kumimoji="1" lang="en-US" altLang="en-US" sz="1500" kern="1200" dirty="0" smtClean="0">
              <a:solidFill>
                <a:schemeClr val="tx1"/>
              </a:solidFill>
              <a:latin typeface="Arial" panose="020B0604020202020204" pitchFamily="34" charset="0"/>
              <a:cs typeface="Arial" panose="020B0604020202020204" pitchFamily="34" charset="0"/>
            </a:rPr>
            <a:t>equipment installation industry</a:t>
          </a:r>
          <a:endParaRPr kumimoji="1" lang="ja-JP" altLang="en-US" sz="1500" kern="1200" dirty="0">
            <a:latin typeface="Arial" panose="020B0604020202020204" pitchFamily="34" charset="0"/>
            <a:cs typeface="Arial" panose="020B0604020202020204" pitchFamily="34" charset="0"/>
          </a:endParaRPr>
        </a:p>
      </dsp:txBody>
      <dsp:txXfrm rot="-5400000">
        <a:off x="2618845" y="1304403"/>
        <a:ext cx="6020469" cy="1337818"/>
      </dsp:txXfrm>
    </dsp:sp>
    <dsp:sp modelId="{A2E4C18B-4839-4967-9954-0316F07180CF}">
      <dsp:nvSpPr>
        <dsp:cNvPr id="0" name=""/>
        <dsp:cNvSpPr/>
      </dsp:nvSpPr>
      <dsp:spPr>
        <a:xfrm>
          <a:off x="1280" y="1199164"/>
          <a:ext cx="2617563" cy="1548298"/>
        </a:xfrm>
        <a:prstGeom prst="roundRect">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kumimoji="1" lang="en-US" altLang="en-US" sz="2000" kern="1200" dirty="0">
              <a:latin typeface="Arial" panose="020B0604020202020204" pitchFamily="34" charset="0"/>
              <a:cs typeface="Arial" panose="020B0604020202020204" pitchFamily="34" charset="0"/>
            </a:rPr>
            <a:t>Targeted </a:t>
          </a:r>
          <a:r>
            <a:rPr kumimoji="1" lang="en-US" altLang="en-US" sz="2000" kern="1200" dirty="0" smtClean="0">
              <a:latin typeface="Arial" panose="020B0604020202020204" pitchFamily="34" charset="0"/>
              <a:cs typeface="Arial" panose="020B0604020202020204" pitchFamily="34" charset="0"/>
            </a:rPr>
            <a:t>Trainees</a:t>
          </a:r>
          <a:endParaRPr kumimoji="1" lang="ja-JP" altLang="en-US" sz="2000" kern="1200" dirty="0">
            <a:latin typeface="Arial" panose="020B0604020202020204" pitchFamily="34" charset="0"/>
            <a:cs typeface="Arial" panose="020B0604020202020204" pitchFamily="34" charset="0"/>
          </a:endParaRPr>
        </a:p>
      </dsp:txBody>
      <dsp:txXfrm>
        <a:off x="76862" y="1274746"/>
        <a:ext cx="2466399" cy="1397134"/>
      </dsp:txXfrm>
    </dsp:sp>
    <dsp:sp modelId="{2D5EB0C9-2C0F-423F-A146-A5594E7F41BC}">
      <dsp:nvSpPr>
        <dsp:cNvPr id="0" name=""/>
        <dsp:cNvSpPr/>
      </dsp:nvSpPr>
      <dsp:spPr>
        <a:xfrm rot="5400000">
          <a:off x="5110477" y="398761"/>
          <a:ext cx="1109575" cy="6092842"/>
        </a:xfrm>
        <a:prstGeom prst="round2SameRect">
          <a:avLst/>
        </a:prstGeom>
        <a:solidFill>
          <a:schemeClr val="accent5">
            <a:tint val="40000"/>
            <a:alpha val="90000"/>
            <a:hueOff val="-7160321"/>
            <a:satOff val="32169"/>
            <a:lumOff val="2211"/>
            <a:alphaOff val="0"/>
          </a:schemeClr>
        </a:solidFill>
        <a:ln w="9525" cap="flat" cmpd="sng" algn="ctr">
          <a:solidFill>
            <a:schemeClr val="accent5">
              <a:tint val="40000"/>
              <a:alpha val="90000"/>
              <a:hueOff val="-7160321"/>
              <a:satOff val="32169"/>
              <a:lumOff val="22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kumimoji="1" lang="en-US" altLang="en-US" sz="1500" kern="1200" dirty="0">
              <a:solidFill>
                <a:schemeClr val="tx1"/>
              </a:solidFill>
              <a:latin typeface="Arial" panose="020B0604020202020204" pitchFamily="34" charset="0"/>
              <a:cs typeface="Arial" panose="020B0604020202020204" pitchFamily="34" charset="0"/>
            </a:rPr>
            <a:t>Acquired knowledge regarding wooden houses and electrical equipment, and skills regarding electrical </a:t>
          </a:r>
          <a:r>
            <a:rPr kumimoji="1" lang="en-US" altLang="en-US" sz="1500" kern="1200" dirty="0" smtClean="0">
              <a:solidFill>
                <a:schemeClr val="tx1"/>
              </a:solidFill>
              <a:latin typeface="Arial" panose="020B0604020202020204" pitchFamily="34" charset="0"/>
              <a:cs typeface="Arial" panose="020B0604020202020204" pitchFamily="34" charset="0"/>
            </a:rPr>
            <a:t>installation, </a:t>
          </a:r>
          <a:r>
            <a:rPr kumimoji="1" lang="en-US" altLang="en-US" sz="1500" kern="1200" dirty="0">
              <a:solidFill>
                <a:schemeClr val="tx1"/>
              </a:solidFill>
              <a:latin typeface="Arial" panose="020B0604020202020204" pitchFamily="34" charset="0"/>
              <a:cs typeface="Arial" panose="020B0604020202020204" pitchFamily="34" charset="0"/>
            </a:rPr>
            <a:t>and being able to do proposals, sales, design support, and installation work of energy-saving and energy-creating equipment.</a:t>
          </a:r>
          <a:endParaRPr kumimoji="1" lang="ja-JP" altLang="en-US" sz="1500" kern="1200" dirty="0">
            <a:solidFill>
              <a:schemeClr val="tx1"/>
            </a:solidFill>
            <a:latin typeface="Arial" panose="020B0604020202020204" pitchFamily="34" charset="0"/>
            <a:cs typeface="Arial" panose="020B0604020202020204" pitchFamily="34" charset="0"/>
          </a:endParaRPr>
        </a:p>
      </dsp:txBody>
      <dsp:txXfrm rot="-5400000">
        <a:off x="2618844" y="2944560"/>
        <a:ext cx="6038677" cy="1001245"/>
      </dsp:txXfrm>
    </dsp:sp>
    <dsp:sp modelId="{FC4340DA-2F9E-43EB-AD94-6DC3E079EC21}">
      <dsp:nvSpPr>
        <dsp:cNvPr id="0" name=""/>
        <dsp:cNvSpPr/>
      </dsp:nvSpPr>
      <dsp:spPr>
        <a:xfrm>
          <a:off x="1280" y="2865790"/>
          <a:ext cx="2617563" cy="1158786"/>
        </a:xfrm>
        <a:prstGeom prst="roundRect">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kumimoji="1" lang="en-US" altLang="en-US" sz="1500" kern="1200" dirty="0">
              <a:latin typeface="Arial" panose="020B0604020202020204" pitchFamily="34" charset="0"/>
              <a:cs typeface="Arial" panose="020B0604020202020204" pitchFamily="34" charset="0"/>
            </a:rPr>
            <a:t>Specific Example of Human Resources</a:t>
          </a:r>
          <a:r>
            <a:rPr kumimoji="1" lang="en-US" altLang="ja-JP" sz="1500" kern="1200" dirty="0">
              <a:latin typeface="Arial" panose="020B0604020202020204" pitchFamily="34" charset="0"/>
              <a:cs typeface="Arial" panose="020B0604020202020204" pitchFamily="34" charset="0"/>
            </a:rPr>
            <a:t/>
          </a:r>
          <a:br>
            <a:rPr kumimoji="1" lang="en-US" altLang="ja-JP" sz="1500" kern="1200" dirty="0">
              <a:latin typeface="Arial" panose="020B0604020202020204" pitchFamily="34" charset="0"/>
              <a:cs typeface="Arial" panose="020B0604020202020204" pitchFamily="34" charset="0"/>
            </a:rPr>
          </a:br>
          <a:r>
            <a:rPr kumimoji="1" lang="en-US" altLang="en-US" sz="1500" kern="1200" dirty="0">
              <a:latin typeface="Arial" panose="020B0604020202020204" pitchFamily="34" charset="0"/>
              <a:cs typeface="Arial" panose="020B0604020202020204" pitchFamily="34" charset="0"/>
            </a:rPr>
            <a:t>(Example after Taking the Course)</a:t>
          </a:r>
          <a:endParaRPr kumimoji="1" lang="ja-JP" altLang="en-US" sz="1500" kern="1200" dirty="0">
            <a:latin typeface="Arial" panose="020B0604020202020204" pitchFamily="34" charset="0"/>
            <a:cs typeface="Arial" panose="020B0604020202020204" pitchFamily="34" charset="0"/>
          </a:endParaRPr>
        </a:p>
      </dsp:txBody>
      <dsp:txXfrm>
        <a:off x="57847" y="2922357"/>
        <a:ext cx="2504429" cy="1045652"/>
      </dsp:txXfrm>
    </dsp:sp>
    <dsp:sp modelId="{F125C72D-FE00-410D-86E4-B2E7129C627B}">
      <dsp:nvSpPr>
        <dsp:cNvPr id="0" name=""/>
        <dsp:cNvSpPr/>
      </dsp:nvSpPr>
      <dsp:spPr>
        <a:xfrm rot="5400000">
          <a:off x="4925469" y="1869081"/>
          <a:ext cx="1479592" cy="6092842"/>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kumimoji="1" lang="en-US" altLang="en-US" sz="1500" kern="1200" dirty="0">
              <a:solidFill>
                <a:schemeClr val="tx1"/>
              </a:solidFill>
              <a:latin typeface="Arial" panose="020B0604020202020204" pitchFamily="34" charset="0"/>
              <a:cs typeface="Arial" panose="020B0604020202020204" pitchFamily="34" charset="0"/>
            </a:rPr>
            <a:t>Adviser for energy-saving of housing equipment in the construction industry and the </a:t>
          </a:r>
          <a:r>
            <a:rPr kumimoji="1" lang="en-US" altLang="en-US" sz="1500" kern="1200" dirty="0" smtClean="0">
              <a:solidFill>
                <a:schemeClr val="tx1"/>
              </a:solidFill>
              <a:latin typeface="Arial" panose="020B0604020202020204" pitchFamily="34" charset="0"/>
              <a:cs typeface="Arial" panose="020B0604020202020204" pitchFamily="34" charset="0"/>
            </a:rPr>
            <a:t>equipment installation industry.</a:t>
          </a:r>
          <a:endParaRPr kumimoji="1" lang="ja-JP" altLang="en-US" sz="1500" kern="1200" dirty="0">
            <a:solidFill>
              <a:schemeClr val="tx1"/>
            </a:solidFill>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kumimoji="1" lang="en-US" altLang="en-US" sz="1500" kern="1200" dirty="0">
              <a:solidFill>
                <a:schemeClr val="tx1"/>
              </a:solidFill>
              <a:latin typeface="Arial" panose="020B0604020202020204" pitchFamily="34" charset="0"/>
              <a:cs typeface="Arial" panose="020B0604020202020204" pitchFamily="34" charset="0"/>
            </a:rPr>
            <a:t>Design supporter of </a:t>
          </a:r>
          <a:r>
            <a:rPr kumimoji="1" lang="en-US" altLang="en-US" sz="1500" kern="1200" dirty="0" smtClean="0">
              <a:solidFill>
                <a:schemeClr val="tx1"/>
              </a:solidFill>
              <a:latin typeface="Arial" panose="020B0604020202020204" pitchFamily="34" charset="0"/>
              <a:cs typeface="Arial" panose="020B0604020202020204" pitchFamily="34" charset="0"/>
            </a:rPr>
            <a:t>equipment installation, construction skilled worker, and proposal-based sales person, etc.</a:t>
          </a:r>
          <a:endParaRPr kumimoji="1" lang="ja-JP" altLang="en-US" sz="1500" kern="1200" dirty="0">
            <a:solidFill>
              <a:schemeClr val="tx1"/>
            </a:solidFill>
            <a:latin typeface="Arial" panose="020B0604020202020204" pitchFamily="34" charset="0"/>
            <a:cs typeface="Arial" panose="020B0604020202020204" pitchFamily="34" charset="0"/>
          </a:endParaRPr>
        </a:p>
      </dsp:txBody>
      <dsp:txXfrm rot="-5400000">
        <a:off x="2618844" y="4247934"/>
        <a:ext cx="6020614" cy="1335136"/>
      </dsp:txXfrm>
    </dsp:sp>
    <dsp:sp modelId="{2467018A-9B9A-4164-9AD9-524426A3285C}">
      <dsp:nvSpPr>
        <dsp:cNvPr id="0" name=""/>
        <dsp:cNvSpPr/>
      </dsp:nvSpPr>
      <dsp:spPr>
        <a:xfrm>
          <a:off x="1280" y="4142904"/>
          <a:ext cx="2617563" cy="1545197"/>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kumimoji="1" lang="en-US" altLang="ja-JP" sz="1200" kern="1200" dirty="0">
              <a:latin typeface="Arial" panose="020B0604020202020204" pitchFamily="34" charset="0"/>
              <a:cs typeface="Arial" panose="020B0604020202020204" pitchFamily="34" charset="0"/>
            </a:rPr>
            <a:t>Kinds of Available Occupations</a:t>
          </a:r>
          <a:endParaRPr kumimoji="1" lang="ja-JP" altLang="en-US" sz="1200" kern="1200" dirty="0">
            <a:latin typeface="Arial" panose="020B0604020202020204" pitchFamily="34" charset="0"/>
            <a:cs typeface="Arial" panose="020B0604020202020204" pitchFamily="34" charset="0"/>
          </a:endParaRPr>
        </a:p>
      </dsp:txBody>
      <dsp:txXfrm>
        <a:off x="76710" y="4218334"/>
        <a:ext cx="2466703" cy="1394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14AE5E-0D16-4788-BDEC-79963AE506F9}">
      <dsp:nvSpPr>
        <dsp:cNvPr id="0" name=""/>
        <dsp:cNvSpPr/>
      </dsp:nvSpPr>
      <dsp:spPr>
        <a:xfrm rot="5400000">
          <a:off x="4513624" y="-2087429"/>
          <a:ext cx="1460514" cy="5639656"/>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kumimoji="1" lang="en-US" altLang="en-US" sz="1500" kern="1200" dirty="0">
              <a:solidFill>
                <a:schemeClr val="tx1"/>
              </a:solidFill>
              <a:latin typeface="Arial" panose="020B0604020202020204" pitchFamily="34" charset="0"/>
              <a:cs typeface="Arial" panose="020B0604020202020204" pitchFamily="34" charset="0"/>
            </a:rPr>
            <a:t>The needs such as energy-saving measures and response to the super-aged society are further required in housing in the future. Therefore, the situation requires the human resources who have wide knowledge/skills of </a:t>
          </a:r>
          <a:r>
            <a:rPr kumimoji="1" lang="en-US" altLang="en-US" sz="1500" kern="1200" dirty="0" smtClean="0">
              <a:solidFill>
                <a:schemeClr val="tx1"/>
              </a:solidFill>
              <a:latin typeface="Arial" panose="020B0604020202020204" pitchFamily="34" charset="0"/>
              <a:cs typeface="Arial" panose="020B0604020202020204" pitchFamily="34" charset="0"/>
            </a:rPr>
            <a:t>building work </a:t>
          </a:r>
          <a:r>
            <a:rPr kumimoji="1" lang="en-US" altLang="en-US" sz="1500" kern="1200" dirty="0">
              <a:solidFill>
                <a:schemeClr val="tx1"/>
              </a:solidFill>
              <a:latin typeface="Arial" panose="020B0604020202020204" pitchFamily="34" charset="0"/>
              <a:cs typeface="Arial" panose="020B0604020202020204" pitchFamily="34" charset="0"/>
            </a:rPr>
            <a:t>and who can also propose </a:t>
          </a:r>
          <a:r>
            <a:rPr kumimoji="1" lang="en-US" altLang="en-US" sz="1500" kern="1200" dirty="0" smtClean="0">
              <a:solidFill>
                <a:schemeClr val="tx1"/>
              </a:solidFill>
              <a:latin typeface="Arial" panose="020B0604020202020204" pitchFamily="34" charset="0"/>
              <a:cs typeface="Arial" panose="020B0604020202020204" pitchFamily="34" charset="0"/>
            </a:rPr>
            <a:t>housing </a:t>
          </a:r>
          <a:r>
            <a:rPr kumimoji="1" lang="en-US" altLang="en-US" sz="1500" kern="1200" dirty="0">
              <a:solidFill>
                <a:schemeClr val="tx1"/>
              </a:solidFill>
              <a:latin typeface="Arial" panose="020B0604020202020204" pitchFamily="34" charset="0"/>
              <a:cs typeface="Arial" panose="020B0604020202020204" pitchFamily="34" charset="0"/>
            </a:rPr>
            <a:t>renovation (coordination) corresponding </a:t>
          </a:r>
          <a:r>
            <a:rPr kumimoji="1" lang="en-US" altLang="en-US" sz="1500" kern="1200" dirty="0" smtClean="0">
              <a:solidFill>
                <a:schemeClr val="tx1"/>
              </a:solidFill>
              <a:latin typeface="Arial" panose="020B0604020202020204" pitchFamily="34" charset="0"/>
              <a:cs typeface="Arial" panose="020B0604020202020204" pitchFamily="34" charset="0"/>
            </a:rPr>
            <a:t>the above needs</a:t>
          </a:r>
          <a:r>
            <a:rPr kumimoji="1" lang="en-US" altLang="en-US" sz="1500" kern="1200" dirty="0">
              <a:solidFill>
                <a:schemeClr val="tx1"/>
              </a:solidFill>
              <a:latin typeface="Arial" panose="020B0604020202020204" pitchFamily="34" charset="0"/>
              <a:cs typeface="Arial" panose="020B0604020202020204" pitchFamily="34" charset="0"/>
            </a:rPr>
            <a:t>.</a:t>
          </a:r>
          <a:endParaRPr kumimoji="1" lang="ja-JP" altLang="en-US" sz="1500" kern="1200" dirty="0">
            <a:solidFill>
              <a:schemeClr val="tx1"/>
            </a:solidFill>
            <a:latin typeface="Arial" panose="020B0604020202020204" pitchFamily="34" charset="0"/>
            <a:cs typeface="Arial" panose="020B0604020202020204" pitchFamily="34" charset="0"/>
          </a:endParaRPr>
        </a:p>
      </dsp:txBody>
      <dsp:txXfrm rot="-5400000">
        <a:off x="2424053" y="73438"/>
        <a:ext cx="5568360" cy="1317922"/>
      </dsp:txXfrm>
    </dsp:sp>
    <dsp:sp modelId="{40B9BB2B-E8A7-44B4-B6A3-F762F9F9D84A}">
      <dsp:nvSpPr>
        <dsp:cNvPr id="0" name=""/>
        <dsp:cNvSpPr/>
      </dsp:nvSpPr>
      <dsp:spPr>
        <a:xfrm>
          <a:off x="1185" y="115376"/>
          <a:ext cx="2422868" cy="1234044"/>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kumimoji="1" lang="en-US" altLang="en-US" sz="1500" kern="1200" dirty="0">
              <a:latin typeface="Arial" panose="020B0604020202020204" pitchFamily="34" charset="0"/>
              <a:cs typeface="Arial" panose="020B0604020202020204" pitchFamily="34" charset="0"/>
            </a:rPr>
            <a:t>Background of Training Course </a:t>
          </a:r>
          <a:r>
            <a:rPr kumimoji="1" lang="en-US" altLang="en-US" sz="1500" kern="1200" dirty="0" smtClean="0">
              <a:latin typeface="Arial" panose="020B0604020202020204" pitchFamily="34" charset="0"/>
              <a:cs typeface="Arial" panose="020B0604020202020204" pitchFamily="34" charset="0"/>
            </a:rPr>
            <a:t>Setting</a:t>
          </a:r>
          <a:r>
            <a:rPr kumimoji="1" lang="en-US" altLang="ja-JP" sz="1500" kern="1200" dirty="0">
              <a:latin typeface="Arial" panose="020B0604020202020204" pitchFamily="34" charset="0"/>
              <a:cs typeface="Arial" panose="020B0604020202020204" pitchFamily="34" charset="0"/>
            </a:rPr>
            <a:t/>
          </a:r>
          <a:br>
            <a:rPr kumimoji="1" lang="en-US" altLang="ja-JP" sz="1500" kern="1200" dirty="0">
              <a:latin typeface="Arial" panose="020B0604020202020204" pitchFamily="34" charset="0"/>
              <a:cs typeface="Arial" panose="020B0604020202020204" pitchFamily="34" charset="0"/>
            </a:rPr>
          </a:br>
          <a:r>
            <a:rPr kumimoji="1" lang="en-US" altLang="en-US" sz="1500" kern="1200" dirty="0">
              <a:latin typeface="Arial" panose="020B0604020202020204" pitchFamily="34" charset="0"/>
              <a:cs typeface="Arial" panose="020B0604020202020204" pitchFamily="34" charset="0"/>
            </a:rPr>
            <a:t>(Environment </a:t>
          </a:r>
          <a:r>
            <a:rPr kumimoji="1" lang="en-US" altLang="en-US" sz="1500" kern="1200" dirty="0" smtClean="0">
              <a:latin typeface="Arial" panose="020B0604020202020204" pitchFamily="34" charset="0"/>
              <a:cs typeface="Arial" panose="020B0604020202020204" pitchFamily="34" charset="0"/>
            </a:rPr>
            <a:t>that surround this Courses</a:t>
          </a:r>
          <a:r>
            <a:rPr kumimoji="1" lang="en-US" altLang="en-US" sz="1500" kern="1200" dirty="0">
              <a:latin typeface="Arial" panose="020B0604020202020204" pitchFamily="34" charset="0"/>
              <a:cs typeface="Arial" panose="020B0604020202020204" pitchFamily="34" charset="0"/>
            </a:rPr>
            <a:t>)</a:t>
          </a:r>
          <a:endParaRPr kumimoji="1" lang="ja-JP" altLang="en-US" sz="1500" kern="1200" dirty="0">
            <a:latin typeface="Arial" panose="020B0604020202020204" pitchFamily="34" charset="0"/>
            <a:cs typeface="Arial" panose="020B0604020202020204" pitchFamily="34" charset="0"/>
          </a:endParaRPr>
        </a:p>
      </dsp:txBody>
      <dsp:txXfrm>
        <a:off x="61426" y="175617"/>
        <a:ext cx="2302386" cy="1113562"/>
      </dsp:txXfrm>
    </dsp:sp>
    <dsp:sp modelId="{232B99BC-8B40-40A5-8BFA-D9FB1C1742FD}">
      <dsp:nvSpPr>
        <dsp:cNvPr id="0" name=""/>
        <dsp:cNvSpPr/>
      </dsp:nvSpPr>
      <dsp:spPr>
        <a:xfrm rot="5400000">
          <a:off x="4555379" y="-617975"/>
          <a:ext cx="1379377" cy="5639656"/>
        </a:xfrm>
        <a:prstGeom prst="round2SameRect">
          <a:avLst/>
        </a:prstGeom>
        <a:solidFill>
          <a:schemeClr val="accent5">
            <a:tint val="40000"/>
            <a:alpha val="90000"/>
            <a:hueOff val="-3580161"/>
            <a:satOff val="16084"/>
            <a:lumOff val="1106"/>
            <a:alphaOff val="0"/>
          </a:schemeClr>
        </a:solidFill>
        <a:ln w="9525" cap="flat" cmpd="sng" algn="ctr">
          <a:solidFill>
            <a:schemeClr val="accent5">
              <a:tint val="40000"/>
              <a:alpha val="90000"/>
              <a:hueOff val="-3580161"/>
              <a:satOff val="16084"/>
              <a:lumOff val="11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kumimoji="1" lang="en-US" altLang="en-US" sz="1800" kern="1200" dirty="0" smtClean="0">
              <a:latin typeface="Arial" panose="020B0604020202020204" pitchFamily="34" charset="0"/>
              <a:cs typeface="Arial" panose="020B0604020202020204" pitchFamily="34" charset="0"/>
            </a:rPr>
            <a:t>Trainees </a:t>
          </a:r>
          <a:r>
            <a:rPr kumimoji="1" lang="en-US" altLang="en-US" sz="1800" kern="1200" dirty="0">
              <a:latin typeface="Arial" panose="020B0604020202020204" pitchFamily="34" charset="0"/>
              <a:cs typeface="Arial" panose="020B0604020202020204" pitchFamily="34" charset="0"/>
            </a:rPr>
            <a:t>who are interested in building </a:t>
          </a:r>
          <a:r>
            <a:rPr kumimoji="1" lang="en-US" altLang="en-US" sz="1800" kern="1200" dirty="0" smtClean="0">
              <a:latin typeface="Arial" panose="020B0604020202020204" pitchFamily="34" charset="0"/>
              <a:cs typeface="Arial" panose="020B0604020202020204" pitchFamily="34" charset="0"/>
            </a:rPr>
            <a:t>work </a:t>
          </a:r>
          <a:r>
            <a:rPr kumimoji="1" lang="en-US" altLang="en-US" sz="1800" kern="1200" dirty="0">
              <a:latin typeface="Arial" panose="020B0604020202020204" pitchFamily="34" charset="0"/>
              <a:cs typeface="Arial" panose="020B0604020202020204" pitchFamily="34" charset="0"/>
            </a:rPr>
            <a:t>methods, understanding of environment/equipment toward energy-saving, and barrier-free measures for the super-aged society</a:t>
          </a:r>
          <a:endParaRPr kumimoji="1" lang="ja-JP" altLang="en-US" sz="1800" kern="1200" dirty="0">
            <a:latin typeface="Arial" panose="020B0604020202020204" pitchFamily="34" charset="0"/>
            <a:cs typeface="Arial" panose="020B0604020202020204" pitchFamily="34" charset="0"/>
          </a:endParaRPr>
        </a:p>
      </dsp:txBody>
      <dsp:txXfrm rot="-5400000">
        <a:off x="2425240" y="1579500"/>
        <a:ext cx="5572320" cy="1244705"/>
      </dsp:txXfrm>
    </dsp:sp>
    <dsp:sp modelId="{A2E4C18B-4839-4967-9954-0316F07180CF}">
      <dsp:nvSpPr>
        <dsp:cNvPr id="0" name=""/>
        <dsp:cNvSpPr/>
      </dsp:nvSpPr>
      <dsp:spPr>
        <a:xfrm>
          <a:off x="1185" y="1619359"/>
          <a:ext cx="2422868" cy="1174826"/>
        </a:xfrm>
        <a:prstGeom prst="roundRect">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kumimoji="1" lang="en-US" altLang="en-US" sz="2000" kern="1200" dirty="0">
              <a:latin typeface="Arial" panose="020B0604020202020204" pitchFamily="34" charset="0"/>
              <a:cs typeface="Arial" panose="020B0604020202020204" pitchFamily="34" charset="0"/>
            </a:rPr>
            <a:t>Targeted </a:t>
          </a:r>
          <a:r>
            <a:rPr kumimoji="1" lang="en-US" altLang="en-US" sz="2000" kern="1200" dirty="0" smtClean="0">
              <a:latin typeface="Arial" panose="020B0604020202020204" pitchFamily="34" charset="0"/>
              <a:cs typeface="Arial" panose="020B0604020202020204" pitchFamily="34" charset="0"/>
            </a:rPr>
            <a:t>Trainees</a:t>
          </a:r>
          <a:endParaRPr kumimoji="1" lang="ja-JP" altLang="en-US" sz="2000" kern="1200" dirty="0">
            <a:latin typeface="Arial" panose="020B0604020202020204" pitchFamily="34" charset="0"/>
            <a:cs typeface="Arial" panose="020B0604020202020204" pitchFamily="34" charset="0"/>
          </a:endParaRPr>
        </a:p>
      </dsp:txBody>
      <dsp:txXfrm>
        <a:off x="58535" y="1676709"/>
        <a:ext cx="2308168" cy="1060126"/>
      </dsp:txXfrm>
    </dsp:sp>
    <dsp:sp modelId="{2D5EB0C9-2C0F-423F-A146-A5594E7F41BC}">
      <dsp:nvSpPr>
        <dsp:cNvPr id="0" name=""/>
        <dsp:cNvSpPr/>
      </dsp:nvSpPr>
      <dsp:spPr>
        <a:xfrm rot="5400000">
          <a:off x="4722719" y="675340"/>
          <a:ext cx="1042325" cy="5639656"/>
        </a:xfrm>
        <a:prstGeom prst="round2SameRect">
          <a:avLst/>
        </a:prstGeom>
        <a:solidFill>
          <a:schemeClr val="accent5">
            <a:tint val="40000"/>
            <a:alpha val="90000"/>
            <a:hueOff val="-7160321"/>
            <a:satOff val="32169"/>
            <a:lumOff val="2211"/>
            <a:alphaOff val="0"/>
          </a:schemeClr>
        </a:solidFill>
        <a:ln w="9525" cap="flat" cmpd="sng" algn="ctr">
          <a:solidFill>
            <a:schemeClr val="accent5">
              <a:tint val="40000"/>
              <a:alpha val="90000"/>
              <a:hueOff val="-7160321"/>
              <a:satOff val="32169"/>
              <a:lumOff val="22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kumimoji="1" lang="en-US" altLang="en-US" sz="1800" kern="1200" dirty="0">
              <a:latin typeface="Arial" panose="020B0604020202020204" pitchFamily="34" charset="0"/>
              <a:cs typeface="Arial" panose="020B0604020202020204" pitchFamily="34" charset="0"/>
            </a:rPr>
            <a:t>Being able to understand a living environment and propose an optimal living environment plan to clients while cooperating with </a:t>
          </a:r>
          <a:r>
            <a:rPr kumimoji="1" lang="en-US" altLang="en-US" sz="1800" kern="1200" dirty="0" smtClean="0">
              <a:latin typeface="Arial" panose="020B0604020202020204" pitchFamily="34" charset="0"/>
              <a:cs typeface="Arial" panose="020B0604020202020204" pitchFamily="34" charset="0"/>
            </a:rPr>
            <a:t>building work </a:t>
          </a:r>
          <a:r>
            <a:rPr kumimoji="1" lang="en-US" altLang="en-US" sz="1800" kern="1200" dirty="0">
              <a:latin typeface="Arial" panose="020B0604020202020204" pitchFamily="34" charset="0"/>
              <a:cs typeface="Arial" panose="020B0604020202020204" pitchFamily="34" charset="0"/>
            </a:rPr>
            <a:t>specialists.</a:t>
          </a:r>
          <a:endParaRPr kumimoji="1" lang="ja-JP" altLang="en-US" sz="1800" kern="1200" dirty="0">
            <a:latin typeface="Arial" panose="020B0604020202020204" pitchFamily="34" charset="0"/>
            <a:cs typeface="Arial" panose="020B0604020202020204" pitchFamily="34" charset="0"/>
          </a:endParaRPr>
        </a:p>
      </dsp:txBody>
      <dsp:txXfrm rot="-5400000">
        <a:off x="2424054" y="3024887"/>
        <a:ext cx="5588774" cy="940561"/>
      </dsp:txXfrm>
    </dsp:sp>
    <dsp:sp modelId="{FC4340DA-2F9E-43EB-AD94-6DC3E079EC21}">
      <dsp:nvSpPr>
        <dsp:cNvPr id="0" name=""/>
        <dsp:cNvSpPr/>
      </dsp:nvSpPr>
      <dsp:spPr>
        <a:xfrm>
          <a:off x="1185" y="2950889"/>
          <a:ext cx="2422868" cy="1088558"/>
        </a:xfrm>
        <a:prstGeom prst="roundRect">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kumimoji="1" lang="en-US" altLang="en-US" sz="1500" kern="1200" dirty="0">
              <a:latin typeface="Arial" panose="020B0604020202020204" pitchFamily="34" charset="0"/>
              <a:cs typeface="Arial" panose="020B0604020202020204" pitchFamily="34" charset="0"/>
            </a:rPr>
            <a:t>Specific Example of Human Resources</a:t>
          </a:r>
          <a:r>
            <a:rPr kumimoji="1" lang="en-US" altLang="ja-JP" sz="1500" kern="1200" dirty="0">
              <a:latin typeface="Arial" panose="020B0604020202020204" pitchFamily="34" charset="0"/>
              <a:cs typeface="Arial" panose="020B0604020202020204" pitchFamily="34" charset="0"/>
            </a:rPr>
            <a:t/>
          </a:r>
          <a:br>
            <a:rPr kumimoji="1" lang="en-US" altLang="ja-JP" sz="1500" kern="1200" dirty="0">
              <a:latin typeface="Arial" panose="020B0604020202020204" pitchFamily="34" charset="0"/>
              <a:cs typeface="Arial" panose="020B0604020202020204" pitchFamily="34" charset="0"/>
            </a:rPr>
          </a:br>
          <a:r>
            <a:rPr kumimoji="1" lang="en-US" altLang="en-US" sz="1500" kern="1200" dirty="0">
              <a:latin typeface="Arial" panose="020B0604020202020204" pitchFamily="34" charset="0"/>
              <a:cs typeface="Arial" panose="020B0604020202020204" pitchFamily="34" charset="0"/>
            </a:rPr>
            <a:t>(Example after taking the course)</a:t>
          </a:r>
          <a:endParaRPr kumimoji="1" lang="ja-JP" altLang="en-US" sz="1500" kern="1200" dirty="0">
            <a:latin typeface="Arial" panose="020B0604020202020204" pitchFamily="34" charset="0"/>
            <a:cs typeface="Arial" panose="020B0604020202020204" pitchFamily="34" charset="0"/>
          </a:endParaRPr>
        </a:p>
      </dsp:txBody>
      <dsp:txXfrm>
        <a:off x="54324" y="3004028"/>
        <a:ext cx="2316590" cy="982280"/>
      </dsp:txXfrm>
    </dsp:sp>
    <dsp:sp modelId="{F125C72D-FE00-410D-86E4-B2E7129C627B}">
      <dsp:nvSpPr>
        <dsp:cNvPr id="0" name=""/>
        <dsp:cNvSpPr/>
      </dsp:nvSpPr>
      <dsp:spPr>
        <a:xfrm rot="5400000">
          <a:off x="4722719" y="1818327"/>
          <a:ext cx="1042325" cy="5639656"/>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kumimoji="1" lang="en-US" altLang="en-US" sz="1800" kern="1200" dirty="0">
              <a:latin typeface="Arial" panose="020B0604020202020204" pitchFamily="34" charset="0"/>
              <a:cs typeface="Arial" panose="020B0604020202020204" pitchFamily="34" charset="0"/>
            </a:rPr>
            <a:t>Interior finish worker/renovation adviser, interior coordinator, marketing/sales/installation of housing equipment, etc.</a:t>
          </a:r>
          <a:endParaRPr kumimoji="1" lang="ja-JP" altLang="en-US" sz="1800" kern="1200" dirty="0">
            <a:latin typeface="Arial" panose="020B0604020202020204" pitchFamily="34" charset="0"/>
            <a:cs typeface="Arial" panose="020B0604020202020204" pitchFamily="34" charset="0"/>
          </a:endParaRPr>
        </a:p>
      </dsp:txBody>
      <dsp:txXfrm rot="-5400000">
        <a:off x="2424054" y="4167874"/>
        <a:ext cx="5588774" cy="940561"/>
      </dsp:txXfrm>
    </dsp:sp>
    <dsp:sp modelId="{2467018A-9B9A-4164-9AD9-524426A3285C}">
      <dsp:nvSpPr>
        <dsp:cNvPr id="0" name=""/>
        <dsp:cNvSpPr/>
      </dsp:nvSpPr>
      <dsp:spPr>
        <a:xfrm>
          <a:off x="1185" y="4093875"/>
          <a:ext cx="2422868" cy="1088558"/>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kumimoji="1" lang="en-US" altLang="ja-JP" sz="2000" kern="1200" dirty="0">
              <a:latin typeface="Arial" panose="020B0604020202020204" pitchFamily="34" charset="0"/>
              <a:cs typeface="Arial" panose="020B0604020202020204" pitchFamily="34" charset="0"/>
            </a:rPr>
            <a:t>Kinds of available occupations</a:t>
          </a:r>
          <a:endParaRPr kumimoji="1" lang="ja-JP" altLang="en-US" sz="1600" kern="1200" dirty="0">
            <a:latin typeface="Arial" panose="020B0604020202020204" pitchFamily="34" charset="0"/>
            <a:cs typeface="Arial" panose="020B0604020202020204" pitchFamily="34" charset="0"/>
          </a:endParaRPr>
        </a:p>
      </dsp:txBody>
      <dsp:txXfrm>
        <a:off x="54324" y="4147014"/>
        <a:ext cx="2316590" cy="98228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a:defRPr sz="1200"/>
            </a:lvl1pPr>
          </a:lstStyle>
          <a:p>
            <a:fld id="{5F7CAEF3-E537-4198-9389-633562098D55}" type="datetimeFigureOut">
              <a:rPr kumimoji="1" lang="ja-JP" altLang="en-US" smtClean="0"/>
              <a:t>2017/1/18</a:t>
            </a:fld>
            <a:endParaRPr kumimoji="1" lang="ja-JP" altLang="en-US" dirty="0"/>
          </a:p>
        </p:txBody>
      </p:sp>
      <p:sp>
        <p:nvSpPr>
          <p:cNvPr id="4" name="フッター プレースホルダー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dirty="0"/>
          </a:p>
        </p:txBody>
      </p:sp>
      <p:sp>
        <p:nvSpPr>
          <p:cNvPr id="5" name="スライド番号プレースホルダー 4"/>
          <p:cNvSpPr>
            <a:spLocks noGrp="1"/>
          </p:cNvSpPr>
          <p:nvPr>
            <p:ph type="sldNum" sz="quarter" idx="3"/>
          </p:nvPr>
        </p:nvSpPr>
        <p:spPr>
          <a:xfrm>
            <a:off x="3856038" y="9440863"/>
            <a:ext cx="2949575" cy="496887"/>
          </a:xfrm>
          <a:prstGeom prst="rect">
            <a:avLst/>
          </a:prstGeom>
        </p:spPr>
        <p:txBody>
          <a:bodyPr vert="horz" lIns="91440" tIns="45720" rIns="91440" bIns="45720" rtlCol="0" anchor="b"/>
          <a:lstStyle>
            <a:lvl1pPr algn="r">
              <a:defRPr sz="1200"/>
            </a:lvl1pPr>
          </a:lstStyle>
          <a:p>
            <a:fld id="{66E8F951-B33F-4EA6-8AFE-6BE5D1D485F5}" type="slidenum">
              <a:rPr kumimoji="1" lang="ja-JP" altLang="en-US" smtClean="0"/>
              <a:t>‹#›</a:t>
            </a:fld>
            <a:endParaRPr kumimoji="1" lang="ja-JP" altLang="en-US" dirty="0"/>
          </a:p>
        </p:txBody>
      </p:sp>
    </p:spTree>
    <p:extLst>
      <p:ext uri="{BB962C8B-B14F-4D97-AF65-F5344CB8AC3E}">
        <p14:creationId xmlns:p14="http://schemas.microsoft.com/office/powerpoint/2010/main" val="3789063312"/>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FC75688C-E006-4ADF-9DDD-D283055D0BA7}" type="datetimeFigureOut">
              <a:rPr kumimoji="1" lang="ja-JP" altLang="en-US" smtClean="0"/>
              <a:t>2017/1/18</a:t>
            </a:fld>
            <a:endParaRPr kumimoji="1" lang="ja-JP" altLang="en-US" dirty="0"/>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E34D80D1-4136-4A88-A0B0-A498021B7D8E}" type="slidenum">
              <a:rPr kumimoji="1" lang="ja-JP" altLang="en-US" smtClean="0"/>
              <a:t>‹#›</a:t>
            </a:fld>
            <a:endParaRPr kumimoji="1" lang="ja-JP" altLang="en-US" dirty="0"/>
          </a:p>
        </p:txBody>
      </p:sp>
    </p:spTree>
    <p:extLst>
      <p:ext uri="{BB962C8B-B14F-4D97-AF65-F5344CB8AC3E}">
        <p14:creationId xmlns:p14="http://schemas.microsoft.com/office/powerpoint/2010/main" val="4098877651"/>
      </p:ext>
    </p:extLst>
  </p:cSld>
  <p:clrMap bg1="lt1" tx1="dk1" bg2="lt2" tx2="dk2" accent1="accent1" accent2="accent2" accent3="accent3" accent4="accent4" accent5="accent5" accent6="accent6" hlink="hlink" folHlink="folHlink"/>
  <p:hf sldNum="0" hdr="0" dt="0"/>
  <p:notesStyle>
    <a:lvl1pPr marL="0" algn="l" defTabSz="913739" rtl="0" eaLnBrk="1" latinLnBrk="0" hangingPunct="1">
      <a:defRPr kumimoji="1" sz="1200" kern="1200">
        <a:solidFill>
          <a:schemeClr val="tx1"/>
        </a:solidFill>
        <a:latin typeface="+mn-lt"/>
        <a:ea typeface="+mn-ea"/>
        <a:cs typeface="+mn-cs"/>
      </a:defRPr>
    </a:lvl1pPr>
    <a:lvl2pPr marL="456869" algn="l" defTabSz="913739" rtl="0" eaLnBrk="1" latinLnBrk="0" hangingPunct="1">
      <a:defRPr kumimoji="1" sz="1200" kern="1200">
        <a:solidFill>
          <a:schemeClr val="tx1"/>
        </a:solidFill>
        <a:latin typeface="+mn-lt"/>
        <a:ea typeface="+mn-ea"/>
        <a:cs typeface="+mn-cs"/>
      </a:defRPr>
    </a:lvl2pPr>
    <a:lvl3pPr marL="913739" algn="l" defTabSz="913739" rtl="0" eaLnBrk="1" latinLnBrk="0" hangingPunct="1">
      <a:defRPr kumimoji="1" sz="1200" kern="1200">
        <a:solidFill>
          <a:schemeClr val="tx1"/>
        </a:solidFill>
        <a:latin typeface="+mn-lt"/>
        <a:ea typeface="+mn-ea"/>
        <a:cs typeface="+mn-cs"/>
      </a:defRPr>
    </a:lvl3pPr>
    <a:lvl4pPr marL="1370608" algn="l" defTabSz="913739" rtl="0" eaLnBrk="1" latinLnBrk="0" hangingPunct="1">
      <a:defRPr kumimoji="1" sz="1200" kern="1200">
        <a:solidFill>
          <a:schemeClr val="tx1"/>
        </a:solidFill>
        <a:latin typeface="+mn-lt"/>
        <a:ea typeface="+mn-ea"/>
        <a:cs typeface="+mn-cs"/>
      </a:defRPr>
    </a:lvl4pPr>
    <a:lvl5pPr marL="1827477" algn="l" defTabSz="913739" rtl="0" eaLnBrk="1" latinLnBrk="0" hangingPunct="1">
      <a:defRPr kumimoji="1" sz="1200" kern="1200">
        <a:solidFill>
          <a:schemeClr val="tx1"/>
        </a:solidFill>
        <a:latin typeface="+mn-lt"/>
        <a:ea typeface="+mn-ea"/>
        <a:cs typeface="+mn-cs"/>
      </a:defRPr>
    </a:lvl5pPr>
    <a:lvl6pPr marL="2284344" algn="l" defTabSz="913739" rtl="0" eaLnBrk="1" latinLnBrk="0" hangingPunct="1">
      <a:defRPr kumimoji="1" sz="1200" kern="1200">
        <a:solidFill>
          <a:schemeClr val="tx1"/>
        </a:solidFill>
        <a:latin typeface="+mn-lt"/>
        <a:ea typeface="+mn-ea"/>
        <a:cs typeface="+mn-cs"/>
      </a:defRPr>
    </a:lvl6pPr>
    <a:lvl7pPr marL="2741214" algn="l" defTabSz="913739" rtl="0" eaLnBrk="1" latinLnBrk="0" hangingPunct="1">
      <a:defRPr kumimoji="1" sz="1200" kern="1200">
        <a:solidFill>
          <a:schemeClr val="tx1"/>
        </a:solidFill>
        <a:latin typeface="+mn-lt"/>
        <a:ea typeface="+mn-ea"/>
        <a:cs typeface="+mn-cs"/>
      </a:defRPr>
    </a:lvl7pPr>
    <a:lvl8pPr marL="3198085" algn="l" defTabSz="913739" rtl="0" eaLnBrk="1" latinLnBrk="0" hangingPunct="1">
      <a:defRPr kumimoji="1" sz="1200" kern="1200">
        <a:solidFill>
          <a:schemeClr val="tx1"/>
        </a:solidFill>
        <a:latin typeface="+mn-lt"/>
        <a:ea typeface="+mn-ea"/>
        <a:cs typeface="+mn-cs"/>
      </a:defRPr>
    </a:lvl8pPr>
    <a:lvl9pPr marL="3654955" algn="l" defTabSz="913739"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5" name="フッター プレースホルダー 4"/>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1254648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Autofit/>
          </a:bodyPr>
          <a:lstStyle/>
          <a:p>
            <a:pPr indent="152400">
              <a:spcAft>
                <a:spcPts val="0"/>
              </a:spcAft>
            </a:pPr>
            <a:endParaRPr kumimoji="1" lang="ja-JP" altLang="en-US" sz="900" dirty="0">
              <a:latin typeface="Arial" panose="020B0604020202020204" pitchFamily="34" charset="0"/>
              <a:cs typeface="Arial" panose="020B0604020202020204" pitchFamily="34" charset="0"/>
            </a:endParaRPr>
          </a:p>
        </p:txBody>
      </p:sp>
      <p:sp>
        <p:nvSpPr>
          <p:cNvPr id="5" name="フッター プレースホルダー 4"/>
          <p:cNvSpPr>
            <a:spLocks noGrp="1"/>
          </p:cNvSpPr>
          <p:nvPr>
            <p:ph type="ftr" sz="quarter" idx="11"/>
          </p:nvPr>
        </p:nvSpPr>
        <p:spPr/>
        <p:txBody>
          <a:bodyPr/>
          <a:lstStyle/>
          <a:p>
            <a:endParaRPr kumimoji="1" lang="ja-JP"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latin typeface="Arial" panose="020B0604020202020204" pitchFamily="34" charset="0"/>
              <a:cs typeface="Arial" panose="020B0604020202020204" pitchFamily="34" charset="0"/>
            </a:endParaRPr>
          </a:p>
        </p:txBody>
      </p:sp>
      <p:sp>
        <p:nvSpPr>
          <p:cNvPr id="4" name="スライド番号プレースホルダー 3"/>
          <p:cNvSpPr>
            <a:spLocks noGrp="1"/>
          </p:cNvSpPr>
          <p:nvPr>
            <p:ph type="sldNum" sz="quarter" idx="10"/>
          </p:nvPr>
        </p:nvSpPr>
        <p:spPr/>
        <p:txBody>
          <a:bodyPr/>
          <a:lstStyle/>
          <a:p>
            <a:fld id="{FD35E722-DCEB-4B9B-850A-0990A504E40F}"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3033686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7288" cy="3725863"/>
          </a:xfrm>
        </p:spPr>
      </p:sp>
      <p:sp>
        <p:nvSpPr>
          <p:cNvPr id="3" name="ノート プレースホルダ 2"/>
          <p:cNvSpPr>
            <a:spLocks noGrp="1"/>
          </p:cNvSpPr>
          <p:nvPr>
            <p:ph type="body" idx="1"/>
          </p:nvPr>
        </p:nvSpPr>
        <p:spPr/>
        <p:txBody>
          <a:bodyPr>
            <a:normAutofit/>
          </a:bodyPr>
          <a:lstStyle/>
          <a:p>
            <a:endParaRPr kumimoji="1" lang="ja-JP" altLang="en-US" dirty="0">
              <a:latin typeface="Arial" panose="020B0604020202020204" pitchFamily="34" charset="0"/>
              <a:cs typeface="Arial" panose="020B0604020202020204" pitchFamily="34" charset="0"/>
            </a:endParaRPr>
          </a:p>
        </p:txBody>
      </p:sp>
      <p:sp>
        <p:nvSpPr>
          <p:cNvPr id="5" name="フッター プレースホルダー 4"/>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535138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latin typeface="Arial" panose="020B0604020202020204" pitchFamily="34" charset="0"/>
              <a:cs typeface="Arial" panose="020B0604020202020204" pitchFamily="34" charset="0"/>
            </a:endParaRPr>
          </a:p>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2355933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 1"/>
          <p:cNvSpPr>
            <a:spLocks noGrp="1" noRot="1" noChangeAspect="1" noTextEdit="1"/>
          </p:cNvSpPr>
          <p:nvPr>
            <p:ph type="sldImg"/>
          </p:nvPr>
        </p:nvSpPr>
        <p:spPr bwMode="auto">
          <a:xfrm>
            <a:off x="919163" y="746125"/>
            <a:ext cx="4968875" cy="3725863"/>
          </a:xfrm>
          <a:noFill/>
          <a:ln>
            <a:solidFill>
              <a:srgbClr val="000000"/>
            </a:solidFill>
            <a:miter lim="800000"/>
            <a:headEnd/>
            <a:tailEnd/>
          </a:ln>
        </p:spPr>
      </p:sp>
      <p:sp>
        <p:nvSpPr>
          <p:cNvPr id="18435" name="ノート プレースホル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ltLang="ja-JP" dirty="0">
              <a:latin typeface="Arial" panose="020B0604020202020204" pitchFamily="34" charset="0"/>
              <a:cs typeface="Arial" panose="020B0604020202020204" pitchFamily="34" charset="0"/>
            </a:endParaRPr>
          </a:p>
        </p:txBody>
      </p:sp>
      <p:sp>
        <p:nvSpPr>
          <p:cNvPr id="15364" name="スライド番号プレースホル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1233078" fontAlgn="base">
              <a:spcBef>
                <a:spcPct val="0"/>
              </a:spcBef>
              <a:spcAft>
                <a:spcPct val="0"/>
              </a:spcAft>
              <a:defRPr/>
            </a:pPr>
            <a:fld id="{A7E5932D-17D0-4943-A87A-C4C292222D76}" type="slidenum">
              <a:rPr lang="ja-JP" altLang="en-US" smtClean="0"/>
              <a:pPr defTabSz="1233078" fontAlgn="base">
                <a:spcBef>
                  <a:spcPct val="0"/>
                </a:spcBef>
                <a:spcAft>
                  <a:spcPct val="0"/>
                </a:spcAft>
                <a:defRPr/>
              </a:pPr>
              <a:t>14</a:t>
            </a:fld>
            <a:endParaRPr lang="ja-JP" altLang="en-US" dirty="0"/>
          </a:p>
        </p:txBody>
      </p:sp>
      <p:sp>
        <p:nvSpPr>
          <p:cNvPr id="2" name="フッター プレースホルダー 1"/>
          <p:cNvSpPr>
            <a:spLocks noGrp="1"/>
          </p:cNvSpPr>
          <p:nvPr>
            <p:ph type="ftr" sz="quarter" idx="10"/>
          </p:nvPr>
        </p:nvSpPr>
        <p:spPr/>
        <p:txBody>
          <a:bodyPr/>
          <a:lstStyle/>
          <a:p>
            <a:pPr>
              <a:defRPr/>
            </a:pPr>
            <a:endParaRPr lang="en-US" altLang="ja-JP"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endParaRPr kumimoji="1" lang="ja-JP" altLang="en-US" dirty="0">
              <a:latin typeface="Arial" panose="020B0604020202020204" pitchFamily="34" charset="0"/>
              <a:cs typeface="Arial" panose="020B0604020202020204" pitchFamily="34" charset="0"/>
            </a:endParaRPr>
          </a:p>
        </p:txBody>
      </p:sp>
      <p:sp>
        <p:nvSpPr>
          <p:cNvPr id="4" name="スライド番号プレースホルダ 3"/>
          <p:cNvSpPr>
            <a:spLocks noGrp="1"/>
          </p:cNvSpPr>
          <p:nvPr>
            <p:ph type="sldNum" sz="quarter" idx="10"/>
          </p:nvPr>
        </p:nvSpPr>
        <p:spPr/>
        <p:txBody>
          <a:bodyPr/>
          <a:lstStyle/>
          <a:p>
            <a:pPr>
              <a:defRPr/>
            </a:pPr>
            <a:fld id="{EC18ECDF-0ED6-47CE-99FF-73D3B1D62F21}" type="slidenum">
              <a:rPr lang="en-US" altLang="ja-JP" smtClean="0"/>
              <a:pPr>
                <a:defRPr/>
              </a:pPr>
              <a:t>15</a:t>
            </a:fld>
            <a:endParaRPr lang="en-US" altLang="ja-JP"/>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622283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4258512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1945319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3573137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27113" y="504825"/>
            <a:ext cx="4968875" cy="3725863"/>
          </a:xfrm>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33324690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2660383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Rot="1" noChangeAspect="1" noChangeArrowheads="1" noTextEdit="1"/>
          </p:cNvSpPr>
          <p:nvPr>
            <p:ph type="sldImg"/>
          </p:nvPr>
        </p:nvSpPr>
        <p:spPr>
          <a:xfrm>
            <a:off x="919163" y="746125"/>
            <a:ext cx="4968875" cy="3725863"/>
          </a:xfrm>
          <a:ln/>
        </p:spPr>
      </p:sp>
      <p:sp>
        <p:nvSpPr>
          <p:cNvPr id="67588" name="Rectangle 3"/>
          <p:cNvSpPr>
            <a:spLocks noGrp="1" noChangeArrowheads="1"/>
          </p:cNvSpPr>
          <p:nvPr>
            <p:ph type="body" idx="1"/>
          </p:nvPr>
        </p:nvSpPr>
        <p:spPr>
          <a:noFill/>
          <a:ln/>
        </p:spPr>
        <p:txBody>
          <a:bodyPr/>
          <a:lstStyle/>
          <a:p>
            <a:endParaRPr lang="en-US" altLang="ja-JP" dirty="0">
              <a:latin typeface="Arial" panose="020B0604020202020204" pitchFamily="34" charset="0"/>
              <a:ea typeface="+mj-ea"/>
              <a:cs typeface="Arial" panose="020B0604020202020204" pitchFamily="34" charset="0"/>
            </a:endParaRPr>
          </a:p>
        </p:txBody>
      </p:sp>
      <p:sp>
        <p:nvSpPr>
          <p:cNvPr id="2" name="フッター プレースホルダー 1"/>
          <p:cNvSpPr>
            <a:spLocks noGrp="1"/>
          </p:cNvSpPr>
          <p:nvPr>
            <p:ph type="ftr" sz="quarter" idx="10"/>
          </p:nvPr>
        </p:nvSpPr>
        <p:spPr/>
        <p:txBody>
          <a:bodyPr/>
          <a:lstStyle/>
          <a:p>
            <a:endParaRPr kumimoji="1" lang="ja-JP"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55675" y="720725"/>
            <a:ext cx="4968875" cy="3725863"/>
          </a:xfrm>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0"/>
          </p:nvPr>
        </p:nvSpPr>
        <p:spPr/>
        <p:txBody>
          <a:bodyPr/>
          <a:lstStyle/>
          <a:p>
            <a:endParaRPr kumimoji="1" lang="ja-JP" altLang="en-US" dirty="0"/>
          </a:p>
        </p:txBody>
      </p:sp>
    </p:spTree>
    <p:extLst>
      <p:ext uri="{BB962C8B-B14F-4D97-AF65-F5344CB8AC3E}">
        <p14:creationId xmlns:p14="http://schemas.microsoft.com/office/powerpoint/2010/main" val="3351706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5" name="フッター プレースホルダー 4"/>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549771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endParaRPr lang="en-US" altLang="ja-JP" dirty="0" smtClean="0"/>
          </a:p>
          <a:p>
            <a:endParaRPr lang="en-US" altLang="ja-JP" dirty="0" smtClean="0"/>
          </a:p>
          <a:p>
            <a:endParaRPr lang="en-US" altLang="ja-JP" dirty="0" smtClean="0"/>
          </a:p>
          <a:p>
            <a:endParaRPr lang="en-US" altLang="ja-JP" dirty="0" smtClean="0"/>
          </a:p>
          <a:p>
            <a:endParaRPr lang="en-US" altLang="ja-JP" dirty="0" smtClean="0"/>
          </a:p>
        </p:txBody>
      </p:sp>
      <p:sp>
        <p:nvSpPr>
          <p:cNvPr id="4" name="スライド番号プレースホルダ 3"/>
          <p:cNvSpPr>
            <a:spLocks noGrp="1"/>
          </p:cNvSpPr>
          <p:nvPr>
            <p:ph type="sldNum" sz="quarter" idx="10"/>
          </p:nvPr>
        </p:nvSpPr>
        <p:spPr/>
        <p:txBody>
          <a:bodyPr/>
          <a:lstStyle/>
          <a:p>
            <a:pPr>
              <a:defRPr/>
            </a:pPr>
            <a:fld id="{EC18ECDF-0ED6-47CE-99FF-73D3B1D62F21}" type="slidenum">
              <a:rPr lang="en-US" altLang="ja-JP" smtClean="0">
                <a:solidFill>
                  <a:prstClr val="black"/>
                </a:solidFill>
              </a:rPr>
              <a:pPr>
                <a:defRPr/>
              </a:pPr>
              <a:t>5</a:t>
            </a:fld>
            <a:endParaRPr lang="en-US" altLang="ja-JP">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EC18ECDF-0ED6-47CE-99FF-73D3B1D62F21}" type="slidenum">
              <a:rPr lang="en-US" altLang="ja-JP" smtClean="0"/>
              <a:pPr>
                <a:defRPr/>
              </a:pPr>
              <a:t>6</a:t>
            </a:fld>
            <a:endParaRPr lang="en-US" altLang="ja-JP"/>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EC18ECDF-0ED6-47CE-99FF-73D3B1D62F21}" type="slidenum">
              <a:rPr lang="en-US" altLang="ja-JP" smtClean="0"/>
              <a:pPr>
                <a:defRPr/>
              </a:pPr>
              <a:t>7</a:t>
            </a:fld>
            <a:endParaRPr lang="en-US" altLang="ja-JP"/>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endParaRPr kumimoji="1" lang="ja-JP" altLang="en-US" dirty="0">
              <a:latin typeface="Arial" panose="020B0604020202020204" pitchFamily="34" charset="0"/>
              <a:cs typeface="Arial" panose="020B0604020202020204" pitchFamily="34" charset="0"/>
            </a:endParaRPr>
          </a:p>
        </p:txBody>
      </p:sp>
      <p:sp>
        <p:nvSpPr>
          <p:cNvPr id="4" name="スライド番号プレースホルダ 3"/>
          <p:cNvSpPr>
            <a:spLocks noGrp="1"/>
          </p:cNvSpPr>
          <p:nvPr>
            <p:ph type="sldNum" sz="quarter" idx="10"/>
          </p:nvPr>
        </p:nvSpPr>
        <p:spPr/>
        <p:txBody>
          <a:bodyPr/>
          <a:lstStyle/>
          <a:p>
            <a:pPr>
              <a:defRPr/>
            </a:pPr>
            <a:fld id="{EC18ECDF-0ED6-47CE-99FF-73D3B1D62F21}" type="slidenum">
              <a:rPr lang="en-US" altLang="ja-JP" smtClean="0"/>
              <a:pPr>
                <a:defRPr/>
              </a:pPr>
              <a:t>8</a:t>
            </a:fld>
            <a:endParaRPr lang="en-US" altLang="ja-JP"/>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a:xfrm>
            <a:off x="681038" y="4721226"/>
            <a:ext cx="5445125" cy="4471988"/>
          </a:xfrm>
          <a:prstGeom prst="rect">
            <a:avLst/>
          </a:prstGeom>
        </p:spPr>
        <p:txBody>
          <a:bodyPr/>
          <a:lstStyle/>
          <a:p>
            <a:endParaRPr kumimoji="1" lang="ja-JP" altLang="en-US" dirty="0">
              <a:latin typeface="Arial" panose="020B0604020202020204" pitchFamily="34" charset="0"/>
              <a:cs typeface="Arial" panose="020B0604020202020204" pitchFamily="34" charset="0"/>
            </a:endParaRPr>
          </a:p>
        </p:txBody>
      </p:sp>
      <p:sp>
        <p:nvSpPr>
          <p:cNvPr id="4" name="日付プレースホルダー 3"/>
          <p:cNvSpPr>
            <a:spLocks noGrp="1"/>
          </p:cNvSpPr>
          <p:nvPr>
            <p:ph type="dt" idx="10"/>
          </p:nvPr>
        </p:nvSpPr>
        <p:spPr/>
        <p:txBody>
          <a:bodyPr/>
          <a:lstStyle/>
          <a:p>
            <a:pPr>
              <a:defRPr/>
            </a:pPr>
            <a:fld id="{86CBD80E-248D-4531-A855-7254401F7376}" type="datetime1">
              <a:rPr lang="ja-JP" altLang="en-US" smtClean="0">
                <a:solidFill>
                  <a:prstClr val="black"/>
                </a:solidFill>
              </a:rPr>
              <a:pPr>
                <a:defRPr/>
              </a:pPr>
              <a:t>2017/1/18</a:t>
            </a:fld>
            <a:endParaRPr lang="ja-JP" altLang="en-US">
              <a:solidFill>
                <a:prstClr val="black"/>
              </a:solidFill>
            </a:endParaRPr>
          </a:p>
        </p:txBody>
      </p:sp>
      <p:sp>
        <p:nvSpPr>
          <p:cNvPr id="5" name="スライド番号プレースホルダー 4"/>
          <p:cNvSpPr>
            <a:spLocks noGrp="1"/>
          </p:cNvSpPr>
          <p:nvPr>
            <p:ph type="sldNum" sz="quarter" idx="11"/>
          </p:nvPr>
        </p:nvSpPr>
        <p:spPr/>
        <p:txBody>
          <a:bodyPr/>
          <a:lstStyle/>
          <a:p>
            <a:pPr>
              <a:defRPr/>
            </a:pPr>
            <a:fld id="{68610C4C-78D4-4F09-ABD1-9090E28ACF4A}" type="slidenum">
              <a:rPr lang="ja-JP" altLang="en-US" smtClean="0">
                <a:solidFill>
                  <a:prstClr val="black"/>
                </a:solidFill>
              </a:rPr>
              <a:pPr>
                <a:defRPr/>
              </a:pPr>
              <a:t>9</a:t>
            </a:fld>
            <a:endParaRPr lang="ja-JP" altLang="en-US">
              <a:solidFill>
                <a:prstClr val="black"/>
              </a:solidFill>
            </a:endParaRPr>
          </a:p>
        </p:txBody>
      </p:sp>
    </p:spTree>
    <p:extLst>
      <p:ext uri="{BB962C8B-B14F-4D97-AF65-F5344CB8AC3E}">
        <p14:creationId xmlns:p14="http://schemas.microsoft.com/office/powerpoint/2010/main" val="2882382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8"/>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869" indent="0" algn="ctr">
              <a:buNone/>
              <a:defRPr>
                <a:solidFill>
                  <a:schemeClr val="tx1">
                    <a:tint val="75000"/>
                  </a:schemeClr>
                </a:solidFill>
              </a:defRPr>
            </a:lvl2pPr>
            <a:lvl3pPr marL="913739" indent="0" algn="ctr">
              <a:buNone/>
              <a:defRPr>
                <a:solidFill>
                  <a:schemeClr val="tx1">
                    <a:tint val="75000"/>
                  </a:schemeClr>
                </a:solidFill>
              </a:defRPr>
            </a:lvl3pPr>
            <a:lvl4pPr marL="1370608" indent="0" algn="ctr">
              <a:buNone/>
              <a:defRPr>
                <a:solidFill>
                  <a:schemeClr val="tx1">
                    <a:tint val="75000"/>
                  </a:schemeClr>
                </a:solidFill>
              </a:defRPr>
            </a:lvl4pPr>
            <a:lvl5pPr marL="1827477" indent="0" algn="ctr">
              <a:buNone/>
              <a:defRPr>
                <a:solidFill>
                  <a:schemeClr val="tx1">
                    <a:tint val="75000"/>
                  </a:schemeClr>
                </a:solidFill>
              </a:defRPr>
            </a:lvl5pPr>
            <a:lvl6pPr marL="2284344" indent="0" algn="ctr">
              <a:buNone/>
              <a:defRPr>
                <a:solidFill>
                  <a:schemeClr val="tx1">
                    <a:tint val="75000"/>
                  </a:schemeClr>
                </a:solidFill>
              </a:defRPr>
            </a:lvl6pPr>
            <a:lvl7pPr marL="2741214" indent="0" algn="ctr">
              <a:buNone/>
              <a:defRPr>
                <a:solidFill>
                  <a:schemeClr val="tx1">
                    <a:tint val="75000"/>
                  </a:schemeClr>
                </a:solidFill>
              </a:defRPr>
            </a:lvl7pPr>
            <a:lvl8pPr marL="3198085" indent="0" algn="ctr">
              <a:buNone/>
              <a:defRPr>
                <a:solidFill>
                  <a:schemeClr val="tx1">
                    <a:tint val="75000"/>
                  </a:schemeClr>
                </a:solidFill>
              </a:defRPr>
            </a:lvl8pPr>
            <a:lvl9pPr marL="365495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EC6C951-BD29-4F51-B93B-F7AE6242D567}" type="datetime1">
              <a:rPr kumimoji="1" lang="ja-JP" altLang="en-US" smtClean="0"/>
              <a:t>2017/1/18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133762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457CACF-1869-4F98-B03A-692F0913357D}" type="datetime1">
              <a:rPr kumimoji="1" lang="ja-JP" altLang="en-US" smtClean="0"/>
              <a:t>2017/1/18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1336864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1" y="274644"/>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4"/>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E6DA851-49A8-44E7-A463-75181536418E}" type="datetime1">
              <a:rPr kumimoji="1" lang="ja-JP" altLang="en-US" smtClean="0"/>
              <a:t>2017/1/18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3442255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8"/>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36306" indent="0" algn="ctr">
              <a:buNone/>
              <a:defRPr>
                <a:solidFill>
                  <a:schemeClr val="tx1">
                    <a:tint val="75000"/>
                  </a:schemeClr>
                </a:solidFill>
              </a:defRPr>
            </a:lvl2pPr>
            <a:lvl3pPr marL="872612" indent="0" algn="ctr">
              <a:buNone/>
              <a:defRPr>
                <a:solidFill>
                  <a:schemeClr val="tx1">
                    <a:tint val="75000"/>
                  </a:schemeClr>
                </a:solidFill>
              </a:defRPr>
            </a:lvl3pPr>
            <a:lvl4pPr marL="1308917" indent="0" algn="ctr">
              <a:buNone/>
              <a:defRPr>
                <a:solidFill>
                  <a:schemeClr val="tx1">
                    <a:tint val="75000"/>
                  </a:schemeClr>
                </a:solidFill>
              </a:defRPr>
            </a:lvl4pPr>
            <a:lvl5pPr marL="1745222" indent="0" algn="ctr">
              <a:buNone/>
              <a:defRPr>
                <a:solidFill>
                  <a:schemeClr val="tx1">
                    <a:tint val="75000"/>
                  </a:schemeClr>
                </a:solidFill>
              </a:defRPr>
            </a:lvl5pPr>
            <a:lvl6pPr marL="2181529" indent="0" algn="ctr">
              <a:buNone/>
              <a:defRPr>
                <a:solidFill>
                  <a:schemeClr val="tx1">
                    <a:tint val="75000"/>
                  </a:schemeClr>
                </a:solidFill>
              </a:defRPr>
            </a:lvl6pPr>
            <a:lvl7pPr marL="2617834" indent="0" algn="ctr">
              <a:buNone/>
              <a:defRPr>
                <a:solidFill>
                  <a:schemeClr val="tx1">
                    <a:tint val="75000"/>
                  </a:schemeClr>
                </a:solidFill>
              </a:defRPr>
            </a:lvl7pPr>
            <a:lvl8pPr marL="3054139" indent="0" algn="ctr">
              <a:buNone/>
              <a:defRPr>
                <a:solidFill>
                  <a:schemeClr val="tx1">
                    <a:tint val="75000"/>
                  </a:schemeClr>
                </a:solidFill>
              </a:defRPr>
            </a:lvl8pPr>
            <a:lvl9pPr marL="349044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58287" y="6448253"/>
            <a:ext cx="2133600" cy="365125"/>
          </a:xfrm>
        </p:spPr>
        <p:txBody>
          <a:bodyPr/>
          <a:lstStyle/>
          <a:p>
            <a:fld id="{8897E4FC-81C0-478E-8130-6675E689E808}" type="slidenum">
              <a:rPr lang="ja-JP" altLang="en-US" sz="1800" smtClean="0">
                <a:solidFill>
                  <a:prstClr val="black"/>
                </a:solidFill>
              </a:rPr>
              <a:pPr/>
              <a:t>‹#›</a:t>
            </a:fld>
            <a:endParaRPr lang="ja-JP" altLang="en-US" dirty="0">
              <a:solidFill>
                <a:prstClr val="black"/>
              </a:solidFill>
            </a:endParaRPr>
          </a:p>
        </p:txBody>
      </p:sp>
    </p:spTree>
    <p:extLst>
      <p:ext uri="{BB962C8B-B14F-4D97-AF65-F5344CB8AC3E}">
        <p14:creationId xmlns:p14="http://schemas.microsoft.com/office/powerpoint/2010/main" val="2611455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99214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3"/>
            <a:ext cx="7772400" cy="1362075"/>
          </a:xfrm>
        </p:spPr>
        <p:txBody>
          <a:bodyPr anchor="t"/>
          <a:lstStyle>
            <a:lvl1pPr algn="l">
              <a:defRPr sz="38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1900">
                <a:solidFill>
                  <a:schemeClr val="tx1">
                    <a:tint val="75000"/>
                  </a:schemeClr>
                </a:solidFill>
              </a:defRPr>
            </a:lvl1pPr>
            <a:lvl2pPr marL="436306" indent="0">
              <a:buNone/>
              <a:defRPr sz="1800">
                <a:solidFill>
                  <a:schemeClr val="tx1">
                    <a:tint val="75000"/>
                  </a:schemeClr>
                </a:solidFill>
              </a:defRPr>
            </a:lvl2pPr>
            <a:lvl3pPr marL="872612" indent="0">
              <a:buNone/>
              <a:defRPr sz="1500">
                <a:solidFill>
                  <a:schemeClr val="tx1">
                    <a:tint val="75000"/>
                  </a:schemeClr>
                </a:solidFill>
              </a:defRPr>
            </a:lvl3pPr>
            <a:lvl4pPr marL="1308917" indent="0">
              <a:buNone/>
              <a:defRPr sz="1300">
                <a:solidFill>
                  <a:schemeClr val="tx1">
                    <a:tint val="75000"/>
                  </a:schemeClr>
                </a:solidFill>
              </a:defRPr>
            </a:lvl4pPr>
            <a:lvl5pPr marL="1745222" indent="0">
              <a:buNone/>
              <a:defRPr sz="1300">
                <a:solidFill>
                  <a:schemeClr val="tx1">
                    <a:tint val="75000"/>
                  </a:schemeClr>
                </a:solidFill>
              </a:defRPr>
            </a:lvl5pPr>
            <a:lvl6pPr marL="2181529" indent="0">
              <a:buNone/>
              <a:defRPr sz="1300">
                <a:solidFill>
                  <a:schemeClr val="tx1">
                    <a:tint val="75000"/>
                  </a:schemeClr>
                </a:solidFill>
              </a:defRPr>
            </a:lvl6pPr>
            <a:lvl7pPr marL="2617834" indent="0">
              <a:buNone/>
              <a:defRPr sz="1300">
                <a:solidFill>
                  <a:schemeClr val="tx1">
                    <a:tint val="75000"/>
                  </a:schemeClr>
                </a:solidFill>
              </a:defRPr>
            </a:lvl7pPr>
            <a:lvl8pPr marL="3054139" indent="0">
              <a:buNone/>
              <a:defRPr sz="1300">
                <a:solidFill>
                  <a:schemeClr val="tx1">
                    <a:tint val="75000"/>
                  </a:schemeClr>
                </a:solidFill>
              </a:defRPr>
            </a:lvl8pPr>
            <a:lvl9pPr marL="3490445"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44770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3" y="1600203"/>
            <a:ext cx="4381500" cy="4525963"/>
          </a:xfrm>
        </p:spPr>
        <p:txBody>
          <a:bodyPr/>
          <a:lstStyle>
            <a:lvl1pPr>
              <a:defRPr sz="2700"/>
            </a:lvl1pPr>
            <a:lvl2pPr>
              <a:defRPr sz="2300"/>
            </a:lvl2pPr>
            <a:lvl3pPr>
              <a:defRPr sz="19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29203" y="1600203"/>
            <a:ext cx="4381500" cy="4525963"/>
          </a:xfrm>
        </p:spPr>
        <p:txBody>
          <a:bodyPr/>
          <a:lstStyle>
            <a:lvl1pPr>
              <a:defRPr sz="2700"/>
            </a:lvl1pPr>
            <a:lvl2pPr>
              <a:defRPr sz="2300"/>
            </a:lvl2pPr>
            <a:lvl3pPr>
              <a:defRPr sz="19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11054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1" y="1535113"/>
            <a:ext cx="4040187" cy="639762"/>
          </a:xfrm>
        </p:spPr>
        <p:txBody>
          <a:bodyPr anchor="b"/>
          <a:lstStyle>
            <a:lvl1pPr marL="0" indent="0">
              <a:buNone/>
              <a:defRPr sz="2300" b="1"/>
            </a:lvl1pPr>
            <a:lvl2pPr marL="436306" indent="0">
              <a:buNone/>
              <a:defRPr sz="1900" b="1"/>
            </a:lvl2pPr>
            <a:lvl3pPr marL="872612" indent="0">
              <a:buNone/>
              <a:defRPr sz="1800" b="1"/>
            </a:lvl3pPr>
            <a:lvl4pPr marL="1308917" indent="0">
              <a:buNone/>
              <a:defRPr sz="1500" b="1"/>
            </a:lvl4pPr>
            <a:lvl5pPr marL="1745222" indent="0">
              <a:buNone/>
              <a:defRPr sz="1500" b="1"/>
            </a:lvl5pPr>
            <a:lvl6pPr marL="2181529" indent="0">
              <a:buNone/>
              <a:defRPr sz="1500" b="1"/>
            </a:lvl6pPr>
            <a:lvl7pPr marL="2617834" indent="0">
              <a:buNone/>
              <a:defRPr sz="1500" b="1"/>
            </a:lvl7pPr>
            <a:lvl8pPr marL="3054139" indent="0">
              <a:buNone/>
              <a:defRPr sz="1500" b="1"/>
            </a:lvl8pPr>
            <a:lvl9pPr marL="3490445" indent="0">
              <a:buNone/>
              <a:defRPr sz="15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1" y="2174875"/>
            <a:ext cx="4040187" cy="3951288"/>
          </a:xfrm>
        </p:spPr>
        <p:txBody>
          <a:bodyPr/>
          <a:lstStyle>
            <a:lvl1pPr>
              <a:defRPr sz="2300"/>
            </a:lvl1pPr>
            <a:lvl2pPr>
              <a:defRPr sz="19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7" cy="639762"/>
          </a:xfrm>
        </p:spPr>
        <p:txBody>
          <a:bodyPr anchor="b"/>
          <a:lstStyle>
            <a:lvl1pPr marL="0" indent="0">
              <a:buNone/>
              <a:defRPr sz="2300" b="1"/>
            </a:lvl1pPr>
            <a:lvl2pPr marL="436306" indent="0">
              <a:buNone/>
              <a:defRPr sz="1900" b="1"/>
            </a:lvl2pPr>
            <a:lvl3pPr marL="872612" indent="0">
              <a:buNone/>
              <a:defRPr sz="1800" b="1"/>
            </a:lvl3pPr>
            <a:lvl4pPr marL="1308917" indent="0">
              <a:buNone/>
              <a:defRPr sz="1500" b="1"/>
            </a:lvl4pPr>
            <a:lvl5pPr marL="1745222" indent="0">
              <a:buNone/>
              <a:defRPr sz="1500" b="1"/>
            </a:lvl5pPr>
            <a:lvl6pPr marL="2181529" indent="0">
              <a:buNone/>
              <a:defRPr sz="1500" b="1"/>
            </a:lvl6pPr>
            <a:lvl7pPr marL="2617834" indent="0">
              <a:buNone/>
              <a:defRPr sz="1500" b="1"/>
            </a:lvl7pPr>
            <a:lvl8pPr marL="3054139" indent="0">
              <a:buNone/>
              <a:defRPr sz="1500" b="1"/>
            </a:lvl8pPr>
            <a:lvl9pPr marL="3490445" indent="0">
              <a:buNone/>
              <a:defRPr sz="15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7" cy="3951288"/>
          </a:xfrm>
        </p:spPr>
        <p:txBody>
          <a:bodyPr/>
          <a:lstStyle>
            <a:lvl1pPr>
              <a:defRPr sz="2300"/>
            </a:lvl1pPr>
            <a:lvl2pPr>
              <a:defRPr sz="19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88108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74180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79631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19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4"/>
            <a:ext cx="5111749" cy="585311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1" y="1435103"/>
            <a:ext cx="3008313" cy="4691063"/>
          </a:xfrm>
        </p:spPr>
        <p:txBody>
          <a:bodyPr/>
          <a:lstStyle>
            <a:lvl1pPr marL="0" indent="0">
              <a:buNone/>
              <a:defRPr sz="1300"/>
            </a:lvl1pPr>
            <a:lvl2pPr marL="436306" indent="0">
              <a:buNone/>
              <a:defRPr sz="1100"/>
            </a:lvl2pPr>
            <a:lvl3pPr marL="872612" indent="0">
              <a:buNone/>
              <a:defRPr sz="900"/>
            </a:lvl3pPr>
            <a:lvl4pPr marL="1308917" indent="0">
              <a:buNone/>
              <a:defRPr sz="800"/>
            </a:lvl4pPr>
            <a:lvl5pPr marL="1745222" indent="0">
              <a:buNone/>
              <a:defRPr sz="800"/>
            </a:lvl5pPr>
            <a:lvl6pPr marL="2181529" indent="0">
              <a:buNone/>
              <a:defRPr sz="800"/>
            </a:lvl6pPr>
            <a:lvl7pPr marL="2617834" indent="0">
              <a:buNone/>
              <a:defRPr sz="800"/>
            </a:lvl7pPr>
            <a:lvl8pPr marL="3054139" indent="0">
              <a:buNone/>
              <a:defRPr sz="800"/>
            </a:lvl8pPr>
            <a:lvl9pPr marL="3490445" indent="0">
              <a:buNone/>
              <a:defRPr sz="8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19257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CA6841A-463F-466D-8763-0A811E58A99E}" type="datetime1">
              <a:rPr kumimoji="1" lang="ja-JP" altLang="en-US" smtClean="0"/>
              <a:t>2017/1/18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2739476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9" y="4800601"/>
            <a:ext cx="5486400" cy="566738"/>
          </a:xfrm>
        </p:spPr>
        <p:txBody>
          <a:bodyPr anchor="b"/>
          <a:lstStyle>
            <a:lvl1pPr algn="l">
              <a:defRPr sz="19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9" y="612775"/>
            <a:ext cx="5486400" cy="4114800"/>
          </a:xfrm>
        </p:spPr>
        <p:txBody>
          <a:bodyPr/>
          <a:lstStyle>
            <a:lvl1pPr marL="0" indent="0">
              <a:buNone/>
              <a:defRPr sz="3100"/>
            </a:lvl1pPr>
            <a:lvl2pPr marL="436306" indent="0">
              <a:buNone/>
              <a:defRPr sz="2700"/>
            </a:lvl2pPr>
            <a:lvl3pPr marL="872612" indent="0">
              <a:buNone/>
              <a:defRPr sz="2300"/>
            </a:lvl3pPr>
            <a:lvl4pPr marL="1308917" indent="0">
              <a:buNone/>
              <a:defRPr sz="1900"/>
            </a:lvl4pPr>
            <a:lvl5pPr marL="1745222" indent="0">
              <a:buNone/>
              <a:defRPr sz="1900"/>
            </a:lvl5pPr>
            <a:lvl6pPr marL="2181529" indent="0">
              <a:buNone/>
              <a:defRPr sz="1900"/>
            </a:lvl6pPr>
            <a:lvl7pPr marL="2617834" indent="0">
              <a:buNone/>
              <a:defRPr sz="1900"/>
            </a:lvl7pPr>
            <a:lvl8pPr marL="3054139" indent="0">
              <a:buNone/>
              <a:defRPr sz="1900"/>
            </a:lvl8pPr>
            <a:lvl9pPr marL="3490445" indent="0">
              <a:buNone/>
              <a:defRPr sz="1900"/>
            </a:lvl9pPr>
          </a:lstStyle>
          <a:p>
            <a:endParaRPr kumimoji="1" lang="ja-JP" altLang="en-US"/>
          </a:p>
        </p:txBody>
      </p:sp>
      <p:sp>
        <p:nvSpPr>
          <p:cNvPr id="4" name="テキスト プレースホルダー 3"/>
          <p:cNvSpPr>
            <a:spLocks noGrp="1"/>
          </p:cNvSpPr>
          <p:nvPr>
            <p:ph type="body" sz="half" idx="2"/>
          </p:nvPr>
        </p:nvSpPr>
        <p:spPr>
          <a:xfrm>
            <a:off x="1792289" y="5367339"/>
            <a:ext cx="5486400" cy="804862"/>
          </a:xfrm>
        </p:spPr>
        <p:txBody>
          <a:bodyPr/>
          <a:lstStyle>
            <a:lvl1pPr marL="0" indent="0">
              <a:buNone/>
              <a:defRPr sz="1300"/>
            </a:lvl1pPr>
            <a:lvl2pPr marL="436306" indent="0">
              <a:buNone/>
              <a:defRPr sz="1100"/>
            </a:lvl2pPr>
            <a:lvl3pPr marL="872612" indent="0">
              <a:buNone/>
              <a:defRPr sz="900"/>
            </a:lvl3pPr>
            <a:lvl4pPr marL="1308917" indent="0">
              <a:buNone/>
              <a:defRPr sz="800"/>
            </a:lvl4pPr>
            <a:lvl5pPr marL="1745222" indent="0">
              <a:buNone/>
              <a:defRPr sz="800"/>
            </a:lvl5pPr>
            <a:lvl6pPr marL="2181529" indent="0">
              <a:buNone/>
              <a:defRPr sz="800"/>
            </a:lvl6pPr>
            <a:lvl7pPr marL="2617834" indent="0">
              <a:buNone/>
              <a:defRPr sz="800"/>
            </a:lvl7pPr>
            <a:lvl8pPr marL="3054139" indent="0">
              <a:buNone/>
              <a:defRPr sz="800"/>
            </a:lvl8pPr>
            <a:lvl9pPr marL="3490445" indent="0">
              <a:buNone/>
              <a:defRPr sz="8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2452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73063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49" y="274642"/>
            <a:ext cx="2228851"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3" y="274642"/>
            <a:ext cx="65341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80D163B-D484-45AC-8EBC-622E88730683}" type="datetimeFigureOut">
              <a:rPr lang="ja-JP" altLang="en-US" smtClean="0">
                <a:solidFill>
                  <a:prstClr val="black">
                    <a:tint val="75000"/>
                  </a:prstClr>
                </a:solidFill>
              </a:rPr>
              <a:pPr/>
              <a:t>2017/1/18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3DAD1D2E-F114-4A2A-9ECE-CC8099B4B2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42046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6"/>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869" indent="0">
              <a:buNone/>
              <a:defRPr sz="1800">
                <a:solidFill>
                  <a:schemeClr val="tx1">
                    <a:tint val="75000"/>
                  </a:schemeClr>
                </a:solidFill>
              </a:defRPr>
            </a:lvl2pPr>
            <a:lvl3pPr marL="913739" indent="0">
              <a:buNone/>
              <a:defRPr sz="1600">
                <a:solidFill>
                  <a:schemeClr val="tx1">
                    <a:tint val="75000"/>
                  </a:schemeClr>
                </a:solidFill>
              </a:defRPr>
            </a:lvl3pPr>
            <a:lvl4pPr marL="1370608" indent="0">
              <a:buNone/>
              <a:defRPr sz="1400">
                <a:solidFill>
                  <a:schemeClr val="tx1">
                    <a:tint val="75000"/>
                  </a:schemeClr>
                </a:solidFill>
              </a:defRPr>
            </a:lvl4pPr>
            <a:lvl5pPr marL="1827477" indent="0">
              <a:buNone/>
              <a:defRPr sz="1400">
                <a:solidFill>
                  <a:schemeClr val="tx1">
                    <a:tint val="75000"/>
                  </a:schemeClr>
                </a:solidFill>
              </a:defRPr>
            </a:lvl5pPr>
            <a:lvl6pPr marL="2284344" indent="0">
              <a:buNone/>
              <a:defRPr sz="1400">
                <a:solidFill>
                  <a:schemeClr val="tx1">
                    <a:tint val="75000"/>
                  </a:schemeClr>
                </a:solidFill>
              </a:defRPr>
            </a:lvl6pPr>
            <a:lvl7pPr marL="2741214" indent="0">
              <a:buNone/>
              <a:defRPr sz="1400">
                <a:solidFill>
                  <a:schemeClr val="tx1">
                    <a:tint val="75000"/>
                  </a:schemeClr>
                </a:solidFill>
              </a:defRPr>
            </a:lvl7pPr>
            <a:lvl8pPr marL="3198085" indent="0">
              <a:buNone/>
              <a:defRPr sz="1400">
                <a:solidFill>
                  <a:schemeClr val="tx1">
                    <a:tint val="75000"/>
                  </a:schemeClr>
                </a:solidFill>
              </a:defRPr>
            </a:lvl8pPr>
            <a:lvl9pPr marL="365495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FCBB10D-ED24-4FA6-8EAE-B274AAD26F6C}" type="datetime1">
              <a:rPr kumimoji="1" lang="ja-JP" altLang="en-US" smtClean="0"/>
              <a:t>2017/1/18</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1495419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3574453-84C4-4255-80C4-D4F1D40E0FD3}" type="datetime1">
              <a:rPr kumimoji="1" lang="ja-JP" altLang="en-US" smtClean="0"/>
              <a:t>2017/1/18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2155287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6869" indent="0">
              <a:buNone/>
              <a:defRPr sz="2000" b="1"/>
            </a:lvl2pPr>
            <a:lvl3pPr marL="913739" indent="0">
              <a:buNone/>
              <a:defRPr sz="1800" b="1"/>
            </a:lvl3pPr>
            <a:lvl4pPr marL="1370608" indent="0">
              <a:buNone/>
              <a:defRPr sz="1600" b="1"/>
            </a:lvl4pPr>
            <a:lvl5pPr marL="1827477" indent="0">
              <a:buNone/>
              <a:defRPr sz="1600" b="1"/>
            </a:lvl5pPr>
            <a:lvl6pPr marL="2284344" indent="0">
              <a:buNone/>
              <a:defRPr sz="1600" b="1"/>
            </a:lvl6pPr>
            <a:lvl7pPr marL="2741214" indent="0">
              <a:buNone/>
              <a:defRPr sz="1600" b="1"/>
            </a:lvl7pPr>
            <a:lvl8pPr marL="3198085" indent="0">
              <a:buNone/>
              <a:defRPr sz="1600" b="1"/>
            </a:lvl8pPr>
            <a:lvl9pPr marL="3654955"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6869" indent="0">
              <a:buNone/>
              <a:defRPr sz="2000" b="1"/>
            </a:lvl2pPr>
            <a:lvl3pPr marL="913739" indent="0">
              <a:buNone/>
              <a:defRPr sz="1800" b="1"/>
            </a:lvl3pPr>
            <a:lvl4pPr marL="1370608" indent="0">
              <a:buNone/>
              <a:defRPr sz="1600" b="1"/>
            </a:lvl4pPr>
            <a:lvl5pPr marL="1827477" indent="0">
              <a:buNone/>
              <a:defRPr sz="1600" b="1"/>
            </a:lvl5pPr>
            <a:lvl6pPr marL="2284344" indent="0">
              <a:buNone/>
              <a:defRPr sz="1600" b="1"/>
            </a:lvl6pPr>
            <a:lvl7pPr marL="2741214" indent="0">
              <a:buNone/>
              <a:defRPr sz="1600" b="1"/>
            </a:lvl7pPr>
            <a:lvl8pPr marL="3198085" indent="0">
              <a:buNone/>
              <a:defRPr sz="1600" b="1"/>
            </a:lvl8pPr>
            <a:lvl9pPr marL="3654955"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61377926-C1AA-4754-9DAF-FCD3C8766033}" type="datetime1">
              <a:rPr kumimoji="1" lang="ja-JP" altLang="en-US" smtClean="0"/>
              <a:t>2017/1/18</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3153436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1A6105A-5991-40D6-96C5-713079DAFFBC}" type="datetime1">
              <a:rPr kumimoji="1" lang="ja-JP" altLang="en-US" smtClean="0"/>
              <a:t>2017/1/18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17089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C56D23F-904B-41A0-93BC-3E1A56FA5756}" type="datetime1">
              <a:rPr kumimoji="1" lang="ja-JP" altLang="en-US" smtClean="0"/>
              <a:t>2017/1/18</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303648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4"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2" y="1435106"/>
            <a:ext cx="3008313" cy="4691063"/>
          </a:xfrm>
        </p:spPr>
        <p:txBody>
          <a:bodyPr/>
          <a:lstStyle>
            <a:lvl1pPr marL="0" indent="0">
              <a:buNone/>
              <a:defRPr sz="1400"/>
            </a:lvl1pPr>
            <a:lvl2pPr marL="456869" indent="0">
              <a:buNone/>
              <a:defRPr sz="1200"/>
            </a:lvl2pPr>
            <a:lvl3pPr marL="913739" indent="0">
              <a:buNone/>
              <a:defRPr sz="1000"/>
            </a:lvl3pPr>
            <a:lvl4pPr marL="1370608" indent="0">
              <a:buNone/>
              <a:defRPr sz="900"/>
            </a:lvl4pPr>
            <a:lvl5pPr marL="1827477" indent="0">
              <a:buNone/>
              <a:defRPr sz="900"/>
            </a:lvl5pPr>
            <a:lvl6pPr marL="2284344" indent="0">
              <a:buNone/>
              <a:defRPr sz="900"/>
            </a:lvl6pPr>
            <a:lvl7pPr marL="2741214" indent="0">
              <a:buNone/>
              <a:defRPr sz="900"/>
            </a:lvl7pPr>
            <a:lvl8pPr marL="3198085" indent="0">
              <a:buNone/>
              <a:defRPr sz="900"/>
            </a:lvl8pPr>
            <a:lvl9pPr marL="365495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912C2C1-482B-49DD-803D-DFED1C4CE1F1}" type="datetime1">
              <a:rPr kumimoji="1" lang="ja-JP" altLang="en-US" smtClean="0"/>
              <a:t>2017/1/18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3216765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869" indent="0">
              <a:buNone/>
              <a:defRPr sz="2800"/>
            </a:lvl2pPr>
            <a:lvl3pPr marL="913739" indent="0">
              <a:buNone/>
              <a:defRPr sz="2400"/>
            </a:lvl3pPr>
            <a:lvl4pPr marL="1370608" indent="0">
              <a:buNone/>
              <a:defRPr sz="2000"/>
            </a:lvl4pPr>
            <a:lvl5pPr marL="1827477" indent="0">
              <a:buNone/>
              <a:defRPr sz="2000"/>
            </a:lvl5pPr>
            <a:lvl6pPr marL="2284344" indent="0">
              <a:buNone/>
              <a:defRPr sz="2000"/>
            </a:lvl6pPr>
            <a:lvl7pPr marL="2741214" indent="0">
              <a:buNone/>
              <a:defRPr sz="2000"/>
            </a:lvl7pPr>
            <a:lvl8pPr marL="3198085" indent="0">
              <a:buNone/>
              <a:defRPr sz="2000"/>
            </a:lvl8pPr>
            <a:lvl9pPr marL="3654955"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1792288" y="5367339"/>
            <a:ext cx="5486400" cy="804862"/>
          </a:xfrm>
        </p:spPr>
        <p:txBody>
          <a:bodyPr/>
          <a:lstStyle>
            <a:lvl1pPr marL="0" indent="0">
              <a:buNone/>
              <a:defRPr sz="1400"/>
            </a:lvl1pPr>
            <a:lvl2pPr marL="456869" indent="0">
              <a:buNone/>
              <a:defRPr sz="1200"/>
            </a:lvl2pPr>
            <a:lvl3pPr marL="913739" indent="0">
              <a:buNone/>
              <a:defRPr sz="1000"/>
            </a:lvl3pPr>
            <a:lvl4pPr marL="1370608" indent="0">
              <a:buNone/>
              <a:defRPr sz="900"/>
            </a:lvl4pPr>
            <a:lvl5pPr marL="1827477" indent="0">
              <a:buNone/>
              <a:defRPr sz="900"/>
            </a:lvl5pPr>
            <a:lvl6pPr marL="2284344" indent="0">
              <a:buNone/>
              <a:defRPr sz="900"/>
            </a:lvl6pPr>
            <a:lvl7pPr marL="2741214" indent="0">
              <a:buNone/>
              <a:defRPr sz="900"/>
            </a:lvl7pPr>
            <a:lvl8pPr marL="3198085" indent="0">
              <a:buNone/>
              <a:defRPr sz="900"/>
            </a:lvl8pPr>
            <a:lvl9pPr marL="365495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89BE3EB-97B5-459C-967C-6646EB98222F}" type="datetime1">
              <a:rPr kumimoji="1" lang="ja-JP" altLang="en-US" smtClean="0"/>
              <a:t>2017/1/18</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551561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374" tIns="45687" rIns="91374" bIns="45687"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374" tIns="45687" rIns="91374" bIns="45687"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6"/>
            <a:ext cx="2133600" cy="365125"/>
          </a:xfrm>
          <a:prstGeom prst="rect">
            <a:avLst/>
          </a:prstGeom>
        </p:spPr>
        <p:txBody>
          <a:bodyPr vert="horz" lIns="91374" tIns="45687" rIns="91374" bIns="45687" rtlCol="0" anchor="ctr"/>
          <a:lstStyle>
            <a:lvl1pPr algn="l">
              <a:defRPr sz="1200">
                <a:solidFill>
                  <a:schemeClr val="tx1">
                    <a:tint val="75000"/>
                  </a:schemeClr>
                </a:solidFill>
              </a:defRPr>
            </a:lvl1pPr>
          </a:lstStyle>
          <a:p>
            <a:fld id="{E3377DAB-9D56-46AA-AA26-8A6BF16D0361}" type="datetime1">
              <a:rPr kumimoji="1" lang="ja-JP" altLang="en-US" smtClean="0"/>
              <a:t>2017/1/18</a:t>
            </a:fld>
            <a:endParaRPr kumimoji="1" lang="ja-JP" altLang="en-US" dirty="0"/>
          </a:p>
        </p:txBody>
      </p:sp>
      <p:sp>
        <p:nvSpPr>
          <p:cNvPr id="5" name="フッター プレースホルダー 4"/>
          <p:cNvSpPr>
            <a:spLocks noGrp="1"/>
          </p:cNvSpPr>
          <p:nvPr>
            <p:ph type="ftr" sz="quarter" idx="3"/>
          </p:nvPr>
        </p:nvSpPr>
        <p:spPr>
          <a:xfrm>
            <a:off x="3124200" y="6356356"/>
            <a:ext cx="2895600" cy="365125"/>
          </a:xfrm>
          <a:prstGeom prst="rect">
            <a:avLst/>
          </a:prstGeom>
        </p:spPr>
        <p:txBody>
          <a:bodyPr vert="horz" lIns="91374" tIns="45687" rIns="91374" bIns="45687"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6553200" y="6356356"/>
            <a:ext cx="2133600" cy="365125"/>
          </a:xfrm>
          <a:prstGeom prst="rect">
            <a:avLst/>
          </a:prstGeom>
        </p:spPr>
        <p:txBody>
          <a:bodyPr vert="horz" lIns="91374" tIns="45687" rIns="91374" bIns="45687" rtlCol="0" anchor="ctr"/>
          <a:lstStyle>
            <a:lvl1pPr algn="r">
              <a:defRPr sz="1200">
                <a:solidFill>
                  <a:schemeClr val="tx1">
                    <a:tint val="75000"/>
                  </a:schemeClr>
                </a:solidFill>
              </a:defRPr>
            </a:lvl1pPr>
          </a:lstStyle>
          <a:p>
            <a:fld id="{C999F6E8-4879-4274-9B7C-E87BACB0AC88}" type="slidenum">
              <a:rPr kumimoji="1" lang="ja-JP" altLang="en-US" smtClean="0"/>
              <a:t>‹#›</a:t>
            </a:fld>
            <a:endParaRPr kumimoji="1" lang="ja-JP" altLang="en-US" dirty="0"/>
          </a:p>
        </p:txBody>
      </p:sp>
    </p:spTree>
    <p:extLst>
      <p:ext uri="{BB962C8B-B14F-4D97-AF65-F5344CB8AC3E}">
        <p14:creationId xmlns:p14="http://schemas.microsoft.com/office/powerpoint/2010/main" val="29441803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ctr" defTabSz="913739" rtl="0" eaLnBrk="1" latinLnBrk="0" hangingPunct="1">
        <a:spcBef>
          <a:spcPct val="0"/>
        </a:spcBef>
        <a:buNone/>
        <a:defRPr kumimoji="1" sz="4400" kern="1200">
          <a:solidFill>
            <a:schemeClr val="tx1"/>
          </a:solidFill>
          <a:latin typeface="+mj-lt"/>
          <a:ea typeface="+mj-ea"/>
          <a:cs typeface="+mj-cs"/>
        </a:defRPr>
      </a:lvl1pPr>
    </p:titleStyle>
    <p:bodyStyle>
      <a:lvl1pPr marL="342652" indent="-342652" algn="l" defTabSz="913739"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413" indent="-285543" algn="l" defTabSz="913739"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174" indent="-228435" algn="l" defTabSz="913739"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9042" indent="-228435" algn="l" defTabSz="913739"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5912" indent="-228435" algn="l" defTabSz="913739"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2781" indent="-228435" algn="l" defTabSz="913739"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69651" indent="-228435" algn="l" defTabSz="913739"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6521" indent="-228435" algn="l" defTabSz="913739"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3389" indent="-228435" algn="l" defTabSz="913739"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3739" rtl="0" eaLnBrk="1" latinLnBrk="0" hangingPunct="1">
        <a:defRPr kumimoji="1" sz="1800" kern="1200">
          <a:solidFill>
            <a:schemeClr val="tx1"/>
          </a:solidFill>
          <a:latin typeface="+mn-lt"/>
          <a:ea typeface="+mn-ea"/>
          <a:cs typeface="+mn-cs"/>
        </a:defRPr>
      </a:lvl1pPr>
      <a:lvl2pPr marL="456869" algn="l" defTabSz="913739" rtl="0" eaLnBrk="1" latinLnBrk="0" hangingPunct="1">
        <a:defRPr kumimoji="1" sz="1800" kern="1200">
          <a:solidFill>
            <a:schemeClr val="tx1"/>
          </a:solidFill>
          <a:latin typeface="+mn-lt"/>
          <a:ea typeface="+mn-ea"/>
          <a:cs typeface="+mn-cs"/>
        </a:defRPr>
      </a:lvl2pPr>
      <a:lvl3pPr marL="913739" algn="l" defTabSz="913739" rtl="0" eaLnBrk="1" latinLnBrk="0" hangingPunct="1">
        <a:defRPr kumimoji="1" sz="1800" kern="1200">
          <a:solidFill>
            <a:schemeClr val="tx1"/>
          </a:solidFill>
          <a:latin typeface="+mn-lt"/>
          <a:ea typeface="+mn-ea"/>
          <a:cs typeface="+mn-cs"/>
        </a:defRPr>
      </a:lvl3pPr>
      <a:lvl4pPr marL="1370608" algn="l" defTabSz="913739" rtl="0" eaLnBrk="1" latinLnBrk="0" hangingPunct="1">
        <a:defRPr kumimoji="1" sz="1800" kern="1200">
          <a:solidFill>
            <a:schemeClr val="tx1"/>
          </a:solidFill>
          <a:latin typeface="+mn-lt"/>
          <a:ea typeface="+mn-ea"/>
          <a:cs typeface="+mn-cs"/>
        </a:defRPr>
      </a:lvl4pPr>
      <a:lvl5pPr marL="1827477" algn="l" defTabSz="913739" rtl="0" eaLnBrk="1" latinLnBrk="0" hangingPunct="1">
        <a:defRPr kumimoji="1" sz="1800" kern="1200">
          <a:solidFill>
            <a:schemeClr val="tx1"/>
          </a:solidFill>
          <a:latin typeface="+mn-lt"/>
          <a:ea typeface="+mn-ea"/>
          <a:cs typeface="+mn-cs"/>
        </a:defRPr>
      </a:lvl5pPr>
      <a:lvl6pPr marL="2284344" algn="l" defTabSz="913739" rtl="0" eaLnBrk="1" latinLnBrk="0" hangingPunct="1">
        <a:defRPr kumimoji="1" sz="1800" kern="1200">
          <a:solidFill>
            <a:schemeClr val="tx1"/>
          </a:solidFill>
          <a:latin typeface="+mn-lt"/>
          <a:ea typeface="+mn-ea"/>
          <a:cs typeface="+mn-cs"/>
        </a:defRPr>
      </a:lvl6pPr>
      <a:lvl7pPr marL="2741214" algn="l" defTabSz="913739" rtl="0" eaLnBrk="1" latinLnBrk="0" hangingPunct="1">
        <a:defRPr kumimoji="1" sz="1800" kern="1200">
          <a:solidFill>
            <a:schemeClr val="tx1"/>
          </a:solidFill>
          <a:latin typeface="+mn-lt"/>
          <a:ea typeface="+mn-ea"/>
          <a:cs typeface="+mn-cs"/>
        </a:defRPr>
      </a:lvl7pPr>
      <a:lvl8pPr marL="3198085" algn="l" defTabSz="913739" rtl="0" eaLnBrk="1" latinLnBrk="0" hangingPunct="1">
        <a:defRPr kumimoji="1" sz="1800" kern="1200">
          <a:solidFill>
            <a:schemeClr val="tx1"/>
          </a:solidFill>
          <a:latin typeface="+mn-lt"/>
          <a:ea typeface="+mn-ea"/>
          <a:cs typeface="+mn-cs"/>
        </a:defRPr>
      </a:lvl8pPr>
      <a:lvl9pPr marL="3654955" algn="l" defTabSz="913739"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87261" tIns="43630" rIns="87261" bIns="4363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3"/>
            <a:ext cx="8229600" cy="4525963"/>
          </a:xfrm>
          <a:prstGeom prst="rect">
            <a:avLst/>
          </a:prstGeom>
        </p:spPr>
        <p:txBody>
          <a:bodyPr vert="horz" lIns="87261" tIns="43630" rIns="87261" bIns="4363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4"/>
            <a:ext cx="2133600" cy="365125"/>
          </a:xfrm>
          <a:prstGeom prst="rect">
            <a:avLst/>
          </a:prstGeom>
        </p:spPr>
        <p:txBody>
          <a:bodyPr vert="horz" lIns="87261" tIns="43630" rIns="87261" bIns="43630" rtlCol="0" anchor="ctr"/>
          <a:lstStyle>
            <a:lvl1pPr algn="l">
              <a:defRPr sz="1100">
                <a:solidFill>
                  <a:schemeClr val="tx1">
                    <a:tint val="75000"/>
                  </a:schemeClr>
                </a:solidFill>
              </a:defRPr>
            </a:lvl1pPr>
          </a:lstStyle>
          <a:p>
            <a:pPr defTabSz="872612"/>
            <a:fld id="{280D163B-D484-45AC-8EBC-622E88730683}" type="datetimeFigureOut">
              <a:rPr lang="ja-JP" altLang="en-US" smtClean="0">
                <a:solidFill>
                  <a:prstClr val="black">
                    <a:tint val="75000"/>
                  </a:prstClr>
                </a:solidFill>
              </a:rPr>
              <a:pPr defTabSz="872612"/>
              <a:t>2017/1/18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4"/>
            <a:ext cx="2895600" cy="365125"/>
          </a:xfrm>
          <a:prstGeom prst="rect">
            <a:avLst/>
          </a:prstGeom>
        </p:spPr>
        <p:txBody>
          <a:bodyPr vert="horz" lIns="87261" tIns="43630" rIns="87261" bIns="43630" rtlCol="0" anchor="ctr"/>
          <a:lstStyle>
            <a:lvl1pPr algn="ctr">
              <a:defRPr sz="1100">
                <a:solidFill>
                  <a:schemeClr val="tx1">
                    <a:tint val="75000"/>
                  </a:schemeClr>
                </a:solidFill>
              </a:defRPr>
            </a:lvl1pPr>
          </a:lstStyle>
          <a:p>
            <a:pPr defTabSz="872612"/>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4"/>
            <a:ext cx="2133600" cy="365125"/>
          </a:xfrm>
          <a:prstGeom prst="rect">
            <a:avLst/>
          </a:prstGeom>
        </p:spPr>
        <p:txBody>
          <a:bodyPr vert="horz" lIns="87261" tIns="43630" rIns="87261" bIns="43630" rtlCol="0" anchor="ctr"/>
          <a:lstStyle>
            <a:lvl1pPr algn="r">
              <a:defRPr sz="1100">
                <a:solidFill>
                  <a:schemeClr val="tx1">
                    <a:tint val="75000"/>
                  </a:schemeClr>
                </a:solidFill>
              </a:defRPr>
            </a:lvl1pPr>
          </a:lstStyle>
          <a:p>
            <a:pPr defTabSz="872612"/>
            <a:fld id="{3DAD1D2E-F114-4A2A-9ECE-CC8099B4B2B7}" type="slidenum">
              <a:rPr lang="ja-JP" altLang="en-US" smtClean="0">
                <a:solidFill>
                  <a:prstClr val="black">
                    <a:tint val="75000"/>
                  </a:prstClr>
                </a:solidFill>
              </a:rPr>
              <a:pPr defTabSz="872612"/>
              <a:t>‹#›</a:t>
            </a:fld>
            <a:endParaRPr lang="ja-JP" altLang="en-US">
              <a:solidFill>
                <a:prstClr val="black">
                  <a:tint val="75000"/>
                </a:prstClr>
              </a:solidFill>
            </a:endParaRPr>
          </a:p>
        </p:txBody>
      </p:sp>
    </p:spTree>
    <p:extLst>
      <p:ext uri="{BB962C8B-B14F-4D97-AF65-F5344CB8AC3E}">
        <p14:creationId xmlns:p14="http://schemas.microsoft.com/office/powerpoint/2010/main" val="72223978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872612" rtl="0" eaLnBrk="1" latinLnBrk="0" hangingPunct="1">
        <a:spcBef>
          <a:spcPct val="0"/>
        </a:spcBef>
        <a:buNone/>
        <a:defRPr kumimoji="1" sz="4200" kern="1200">
          <a:solidFill>
            <a:schemeClr val="tx1"/>
          </a:solidFill>
          <a:latin typeface="+mj-lt"/>
          <a:ea typeface="+mj-ea"/>
          <a:cs typeface="+mj-cs"/>
        </a:defRPr>
      </a:lvl1pPr>
    </p:titleStyle>
    <p:bodyStyle>
      <a:lvl1pPr marL="327229" indent="-327229" algn="l" defTabSz="872612" rtl="0" eaLnBrk="1" latinLnBrk="0" hangingPunct="1">
        <a:spcBef>
          <a:spcPct val="20000"/>
        </a:spcBef>
        <a:buFont typeface="Arial" panose="020B0604020202020204" pitchFamily="34" charset="0"/>
        <a:buChar char="•"/>
        <a:defRPr kumimoji="1" sz="3100" kern="1200">
          <a:solidFill>
            <a:schemeClr val="tx1"/>
          </a:solidFill>
          <a:latin typeface="+mn-lt"/>
          <a:ea typeface="+mn-ea"/>
          <a:cs typeface="+mn-cs"/>
        </a:defRPr>
      </a:lvl1pPr>
      <a:lvl2pPr marL="708997" indent="-272691" algn="l" defTabSz="872612" rtl="0" eaLnBrk="1" latinLnBrk="0" hangingPunct="1">
        <a:spcBef>
          <a:spcPct val="20000"/>
        </a:spcBef>
        <a:buFont typeface="Arial" panose="020B0604020202020204" pitchFamily="34" charset="0"/>
        <a:buChar char="–"/>
        <a:defRPr kumimoji="1" sz="2700" kern="1200">
          <a:solidFill>
            <a:schemeClr val="tx1"/>
          </a:solidFill>
          <a:latin typeface="+mn-lt"/>
          <a:ea typeface="+mn-ea"/>
          <a:cs typeface="+mn-cs"/>
        </a:defRPr>
      </a:lvl2pPr>
      <a:lvl3pPr marL="1090764" indent="-218153" algn="l" defTabSz="872612"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3pPr>
      <a:lvl4pPr marL="1527069" indent="-218153" algn="l" defTabSz="872612" rtl="0" eaLnBrk="1" latinLnBrk="0" hangingPunct="1">
        <a:spcBef>
          <a:spcPct val="20000"/>
        </a:spcBef>
        <a:buFont typeface="Arial" panose="020B0604020202020204" pitchFamily="34" charset="0"/>
        <a:buChar char="–"/>
        <a:defRPr kumimoji="1" sz="1900" kern="1200">
          <a:solidFill>
            <a:schemeClr val="tx1"/>
          </a:solidFill>
          <a:latin typeface="+mn-lt"/>
          <a:ea typeface="+mn-ea"/>
          <a:cs typeface="+mn-cs"/>
        </a:defRPr>
      </a:lvl4pPr>
      <a:lvl5pPr marL="1963376" indent="-218153" algn="l" defTabSz="872612" rtl="0" eaLnBrk="1" latinLnBrk="0" hangingPunct="1">
        <a:spcBef>
          <a:spcPct val="20000"/>
        </a:spcBef>
        <a:buFont typeface="Arial" panose="020B0604020202020204" pitchFamily="34" charset="0"/>
        <a:buChar char="»"/>
        <a:defRPr kumimoji="1" sz="1900" kern="1200">
          <a:solidFill>
            <a:schemeClr val="tx1"/>
          </a:solidFill>
          <a:latin typeface="+mn-lt"/>
          <a:ea typeface="+mn-ea"/>
          <a:cs typeface="+mn-cs"/>
        </a:defRPr>
      </a:lvl5pPr>
      <a:lvl6pPr marL="2399682" indent="-218153" algn="l" defTabSz="872612" rtl="0" eaLnBrk="1" latinLnBrk="0" hangingPunct="1">
        <a:spcBef>
          <a:spcPct val="20000"/>
        </a:spcBef>
        <a:buFont typeface="Arial" panose="020B0604020202020204" pitchFamily="34" charset="0"/>
        <a:buChar char="•"/>
        <a:defRPr kumimoji="1" sz="1900" kern="1200">
          <a:solidFill>
            <a:schemeClr val="tx1"/>
          </a:solidFill>
          <a:latin typeface="+mn-lt"/>
          <a:ea typeface="+mn-ea"/>
          <a:cs typeface="+mn-cs"/>
        </a:defRPr>
      </a:lvl6pPr>
      <a:lvl7pPr marL="2835986" indent="-218153" algn="l" defTabSz="872612" rtl="0" eaLnBrk="1" latinLnBrk="0" hangingPunct="1">
        <a:spcBef>
          <a:spcPct val="20000"/>
        </a:spcBef>
        <a:buFont typeface="Arial" panose="020B0604020202020204" pitchFamily="34" charset="0"/>
        <a:buChar char="•"/>
        <a:defRPr kumimoji="1" sz="1900" kern="1200">
          <a:solidFill>
            <a:schemeClr val="tx1"/>
          </a:solidFill>
          <a:latin typeface="+mn-lt"/>
          <a:ea typeface="+mn-ea"/>
          <a:cs typeface="+mn-cs"/>
        </a:defRPr>
      </a:lvl7pPr>
      <a:lvl8pPr marL="3272293" indent="-218153" algn="l" defTabSz="872612" rtl="0" eaLnBrk="1" latinLnBrk="0" hangingPunct="1">
        <a:spcBef>
          <a:spcPct val="20000"/>
        </a:spcBef>
        <a:buFont typeface="Arial" panose="020B0604020202020204" pitchFamily="34" charset="0"/>
        <a:buChar char="•"/>
        <a:defRPr kumimoji="1" sz="1900" kern="1200">
          <a:solidFill>
            <a:schemeClr val="tx1"/>
          </a:solidFill>
          <a:latin typeface="+mn-lt"/>
          <a:ea typeface="+mn-ea"/>
          <a:cs typeface="+mn-cs"/>
        </a:defRPr>
      </a:lvl8pPr>
      <a:lvl9pPr marL="3708598" indent="-218153" algn="l" defTabSz="872612" rtl="0" eaLnBrk="1" latinLnBrk="0" hangingPunct="1">
        <a:spcBef>
          <a:spcPct val="20000"/>
        </a:spcBef>
        <a:buFont typeface="Arial" panose="020B0604020202020204" pitchFamily="34" charset="0"/>
        <a:buChar char="•"/>
        <a:defRPr kumimoji="1" sz="1900" kern="1200">
          <a:solidFill>
            <a:schemeClr val="tx1"/>
          </a:solidFill>
          <a:latin typeface="+mn-lt"/>
          <a:ea typeface="+mn-ea"/>
          <a:cs typeface="+mn-cs"/>
        </a:defRPr>
      </a:lvl9pPr>
    </p:bodyStyle>
    <p:otherStyle>
      <a:defPPr>
        <a:defRPr lang="ja-JP"/>
      </a:defPPr>
      <a:lvl1pPr marL="0" algn="l" defTabSz="872612" rtl="0" eaLnBrk="1" latinLnBrk="0" hangingPunct="1">
        <a:defRPr kumimoji="1" sz="1800" kern="1200">
          <a:solidFill>
            <a:schemeClr val="tx1"/>
          </a:solidFill>
          <a:latin typeface="+mn-lt"/>
          <a:ea typeface="+mn-ea"/>
          <a:cs typeface="+mn-cs"/>
        </a:defRPr>
      </a:lvl1pPr>
      <a:lvl2pPr marL="436306" algn="l" defTabSz="872612" rtl="0" eaLnBrk="1" latinLnBrk="0" hangingPunct="1">
        <a:defRPr kumimoji="1" sz="1800" kern="1200">
          <a:solidFill>
            <a:schemeClr val="tx1"/>
          </a:solidFill>
          <a:latin typeface="+mn-lt"/>
          <a:ea typeface="+mn-ea"/>
          <a:cs typeface="+mn-cs"/>
        </a:defRPr>
      </a:lvl2pPr>
      <a:lvl3pPr marL="872612" algn="l" defTabSz="872612" rtl="0" eaLnBrk="1" latinLnBrk="0" hangingPunct="1">
        <a:defRPr kumimoji="1" sz="1800" kern="1200">
          <a:solidFill>
            <a:schemeClr val="tx1"/>
          </a:solidFill>
          <a:latin typeface="+mn-lt"/>
          <a:ea typeface="+mn-ea"/>
          <a:cs typeface="+mn-cs"/>
        </a:defRPr>
      </a:lvl3pPr>
      <a:lvl4pPr marL="1308917" algn="l" defTabSz="872612" rtl="0" eaLnBrk="1" latinLnBrk="0" hangingPunct="1">
        <a:defRPr kumimoji="1" sz="1800" kern="1200">
          <a:solidFill>
            <a:schemeClr val="tx1"/>
          </a:solidFill>
          <a:latin typeface="+mn-lt"/>
          <a:ea typeface="+mn-ea"/>
          <a:cs typeface="+mn-cs"/>
        </a:defRPr>
      </a:lvl4pPr>
      <a:lvl5pPr marL="1745222" algn="l" defTabSz="872612" rtl="0" eaLnBrk="1" latinLnBrk="0" hangingPunct="1">
        <a:defRPr kumimoji="1" sz="1800" kern="1200">
          <a:solidFill>
            <a:schemeClr val="tx1"/>
          </a:solidFill>
          <a:latin typeface="+mn-lt"/>
          <a:ea typeface="+mn-ea"/>
          <a:cs typeface="+mn-cs"/>
        </a:defRPr>
      </a:lvl5pPr>
      <a:lvl6pPr marL="2181529" algn="l" defTabSz="872612" rtl="0" eaLnBrk="1" latinLnBrk="0" hangingPunct="1">
        <a:defRPr kumimoji="1" sz="1800" kern="1200">
          <a:solidFill>
            <a:schemeClr val="tx1"/>
          </a:solidFill>
          <a:latin typeface="+mn-lt"/>
          <a:ea typeface="+mn-ea"/>
          <a:cs typeface="+mn-cs"/>
        </a:defRPr>
      </a:lvl6pPr>
      <a:lvl7pPr marL="2617834" algn="l" defTabSz="872612" rtl="0" eaLnBrk="1" latinLnBrk="0" hangingPunct="1">
        <a:defRPr kumimoji="1" sz="1800" kern="1200">
          <a:solidFill>
            <a:schemeClr val="tx1"/>
          </a:solidFill>
          <a:latin typeface="+mn-lt"/>
          <a:ea typeface="+mn-ea"/>
          <a:cs typeface="+mn-cs"/>
        </a:defRPr>
      </a:lvl7pPr>
      <a:lvl8pPr marL="3054139" algn="l" defTabSz="872612" rtl="0" eaLnBrk="1" latinLnBrk="0" hangingPunct="1">
        <a:defRPr kumimoji="1" sz="1800" kern="1200">
          <a:solidFill>
            <a:schemeClr val="tx1"/>
          </a:solidFill>
          <a:latin typeface="+mn-lt"/>
          <a:ea typeface="+mn-ea"/>
          <a:cs typeface="+mn-cs"/>
        </a:defRPr>
      </a:lvl8pPr>
      <a:lvl9pPr marL="3490445" algn="l" defTabSz="872612"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9.emf"/><Relationship Id="rId4" Type="http://schemas.openxmlformats.org/officeDocument/2006/relationships/package" Target="../embeddings/Microsoft_Excel_Worksheet1.xlsx"/></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67545" y="2132856"/>
            <a:ext cx="8280920" cy="2376264"/>
          </a:xfrm>
        </p:spPr>
        <p:txBody>
          <a:bodyPr>
            <a:noAutofit/>
          </a:bodyPr>
          <a:lstStyle/>
          <a:p>
            <a:pPr algn="l"/>
            <a:r>
              <a:rPr lang="en-US" altLang="ja-JP" sz="3000" dirty="0">
                <a:latin typeface="Arial" panose="020B0604020202020204" pitchFamily="34" charset="0"/>
                <a:cs typeface="Arial" panose="020B0604020202020204" pitchFamily="34" charset="0"/>
              </a:rPr>
              <a:t>Introducing </a:t>
            </a:r>
            <a:r>
              <a:rPr lang="en-US" altLang="ja-JP" sz="3000" dirty="0" smtClean="0">
                <a:latin typeface="Arial" panose="020B0604020202020204" pitchFamily="34" charset="0"/>
                <a:cs typeface="Arial" panose="020B0604020202020204" pitchFamily="34" charset="0"/>
              </a:rPr>
              <a:t>Human </a:t>
            </a:r>
            <a:r>
              <a:rPr lang="en-US" altLang="ja-JP" sz="3000" dirty="0">
                <a:latin typeface="Arial" panose="020B0604020202020204" pitchFamily="34" charset="0"/>
                <a:cs typeface="Arial" panose="020B0604020202020204" pitchFamily="34" charset="0"/>
              </a:rPr>
              <a:t>Resources Development Policies </a:t>
            </a:r>
            <a:r>
              <a:rPr lang="en-US" altLang="ja-JP" sz="3000" dirty="0" smtClean="0">
                <a:latin typeface="Arial" panose="020B0604020202020204" pitchFamily="34" charset="0"/>
                <a:cs typeface="Arial" panose="020B0604020202020204" pitchFamily="34" charset="0"/>
              </a:rPr>
              <a:t>Experiences Relating </a:t>
            </a:r>
            <a:r>
              <a:rPr lang="en-US" altLang="ja-JP" sz="3000" dirty="0">
                <a:latin typeface="Arial" panose="020B0604020202020204" pitchFamily="34" charset="0"/>
                <a:cs typeface="Arial" panose="020B0604020202020204" pitchFamily="34" charset="0"/>
              </a:rPr>
              <a:t>to the Environment in </a:t>
            </a:r>
            <a:r>
              <a:rPr lang="en-US" altLang="ja-JP" sz="3000" dirty="0" smtClean="0">
                <a:latin typeface="Arial" panose="020B0604020202020204" pitchFamily="34" charset="0"/>
                <a:cs typeface="Arial" panose="020B0604020202020204" pitchFamily="34" charset="0"/>
              </a:rPr>
              <a:t>Japan</a:t>
            </a:r>
            <a:r>
              <a:rPr lang="ja-JP" altLang="en-US" sz="3000" dirty="0" smtClean="0">
                <a:latin typeface="Arial" panose="020B0604020202020204" pitchFamily="34" charset="0"/>
                <a:cs typeface="Arial" panose="020B0604020202020204" pitchFamily="34" charset="0"/>
              </a:rPr>
              <a:t>（</a:t>
            </a:r>
            <a:r>
              <a:rPr lang="en-US" altLang="ja-JP" sz="3000" dirty="0" smtClean="0">
                <a:latin typeface="Arial" panose="020B0604020202020204" pitchFamily="34" charset="0"/>
                <a:cs typeface="Arial" panose="020B0604020202020204" pitchFamily="34" charset="0"/>
              </a:rPr>
              <a:t>Sectorial Approach</a:t>
            </a:r>
            <a:r>
              <a:rPr lang="ja-JP" altLang="en-US" sz="3000" dirty="0" smtClean="0">
                <a:latin typeface="Arial" panose="020B0604020202020204" pitchFamily="34" charset="0"/>
                <a:cs typeface="Arial" panose="020B0604020202020204" pitchFamily="34" charset="0"/>
              </a:rPr>
              <a:t>）</a:t>
            </a:r>
            <a:r>
              <a:rPr lang="en-US" altLang="ja-JP" sz="3000" dirty="0" smtClean="0">
                <a:latin typeface="Arial" panose="020B0604020202020204" pitchFamily="34" charset="0"/>
                <a:cs typeface="Arial" panose="020B0604020202020204" pitchFamily="34" charset="0"/>
              </a:rPr>
              <a:t/>
            </a:r>
            <a:br>
              <a:rPr lang="en-US" altLang="ja-JP" sz="3000" dirty="0" smtClean="0">
                <a:latin typeface="Arial" panose="020B0604020202020204" pitchFamily="34" charset="0"/>
                <a:cs typeface="Arial" panose="020B0604020202020204" pitchFamily="34" charset="0"/>
              </a:rPr>
            </a:br>
            <a:r>
              <a:rPr lang="ja-JP" altLang="en-US" sz="3000" dirty="0" smtClean="0">
                <a:latin typeface="Arial" panose="020B0604020202020204" pitchFamily="34" charset="0"/>
                <a:cs typeface="Arial" panose="020B0604020202020204" pitchFamily="34" charset="0"/>
              </a:rPr>
              <a:t>－</a:t>
            </a:r>
            <a:r>
              <a:rPr lang="en-US" altLang="ja-JP" sz="2800" dirty="0" smtClean="0">
                <a:latin typeface="Arial" panose="020B0604020202020204" pitchFamily="34" charset="0"/>
                <a:cs typeface="Arial" panose="020B0604020202020204" pitchFamily="34" charset="0"/>
              </a:rPr>
              <a:t> Skills for Green </a:t>
            </a:r>
            <a:r>
              <a:rPr lang="en-US" altLang="ja-JP" sz="2800" dirty="0">
                <a:latin typeface="Arial" panose="020B0604020202020204" pitchFamily="34" charset="0"/>
                <a:cs typeface="Arial" panose="020B0604020202020204" pitchFamily="34" charset="0"/>
              </a:rPr>
              <a:t>Jobs Experiences </a:t>
            </a:r>
            <a:r>
              <a:rPr lang="en-US" altLang="ja-JP" sz="2800" dirty="0" smtClean="0">
                <a:latin typeface="Arial" panose="020B0604020202020204" pitchFamily="34" charset="0"/>
                <a:cs typeface="Arial" panose="020B0604020202020204" pitchFamily="34" charset="0"/>
              </a:rPr>
              <a:t> </a:t>
            </a:r>
            <a:r>
              <a:rPr lang="en-US" altLang="ja-JP" sz="2800" dirty="0">
                <a:latin typeface="Arial" panose="020B0604020202020204" pitchFamily="34" charset="0"/>
                <a:cs typeface="Arial" panose="020B0604020202020204" pitchFamily="34" charset="0"/>
              </a:rPr>
              <a:t>in </a:t>
            </a:r>
            <a:r>
              <a:rPr lang="en-US" altLang="ja-JP" sz="2800" dirty="0" smtClean="0">
                <a:latin typeface="Arial" panose="020B0604020202020204" pitchFamily="34" charset="0"/>
                <a:cs typeface="Arial" panose="020B0604020202020204" pitchFamily="34" charset="0"/>
              </a:rPr>
              <a:t>Japan </a:t>
            </a:r>
            <a:r>
              <a:rPr lang="ja-JP" altLang="en-US" sz="2800" dirty="0" smtClean="0">
                <a:latin typeface="Arial" panose="020B0604020202020204" pitchFamily="34" charset="0"/>
                <a:cs typeface="Arial" panose="020B0604020202020204" pitchFamily="34" charset="0"/>
              </a:rPr>
              <a:t>－</a:t>
            </a:r>
            <a:endParaRPr kumimoji="1" lang="ja-JP" altLang="en-US" sz="2800" dirty="0">
              <a:latin typeface="Arial" panose="020B0604020202020204" pitchFamily="34" charset="0"/>
              <a:cs typeface="Arial" panose="020B0604020202020204" pitchFamily="34" charset="0"/>
            </a:endParaRPr>
          </a:p>
        </p:txBody>
      </p:sp>
      <p:sp>
        <p:nvSpPr>
          <p:cNvPr id="3" name="サブタイトル 2"/>
          <p:cNvSpPr>
            <a:spLocks noGrp="1"/>
          </p:cNvSpPr>
          <p:nvPr>
            <p:ph type="subTitle" idx="1"/>
          </p:nvPr>
        </p:nvSpPr>
        <p:spPr>
          <a:xfrm>
            <a:off x="971600" y="4581128"/>
            <a:ext cx="7272808" cy="1752600"/>
          </a:xfrm>
        </p:spPr>
        <p:txBody>
          <a:bodyPr>
            <a:noAutofit/>
          </a:bodyPr>
          <a:lstStyle/>
          <a:p>
            <a:r>
              <a:rPr lang="en-US" altLang="ja-JP" sz="2500" dirty="0">
                <a:solidFill>
                  <a:schemeClr val="tx1"/>
                </a:solidFill>
                <a:latin typeface="Arial" panose="020B0604020202020204" pitchFamily="34" charset="0"/>
                <a:cs typeface="Arial" panose="020B0604020202020204" pitchFamily="34" charset="0"/>
              </a:rPr>
              <a:t>January 2017</a:t>
            </a:r>
            <a:endParaRPr kumimoji="1" lang="en-US" altLang="ja-JP" sz="2500" dirty="0">
              <a:solidFill>
                <a:schemeClr val="tx1"/>
              </a:solidFill>
              <a:latin typeface="Arial" panose="020B0604020202020204" pitchFamily="34" charset="0"/>
              <a:cs typeface="Arial" panose="020B0604020202020204" pitchFamily="34" charset="0"/>
            </a:endParaRPr>
          </a:p>
          <a:p>
            <a:r>
              <a:rPr lang="en-US" altLang="ja-JP" sz="2500" dirty="0">
                <a:solidFill>
                  <a:schemeClr val="tx1"/>
                </a:solidFill>
              </a:rPr>
              <a:t>Human Resources Development Bureau of the Ministry of Health, Labour, and Welfare</a:t>
            </a:r>
            <a:endParaRPr kumimoji="1" lang="en-US" altLang="ja-JP" sz="2500" dirty="0">
              <a:solidFill>
                <a:schemeClr val="tx1"/>
              </a:solidFill>
            </a:endParaRPr>
          </a:p>
          <a:p>
            <a:r>
              <a:rPr lang="en-US" altLang="ja-JP" sz="2500" dirty="0">
                <a:solidFill>
                  <a:schemeClr val="tx1"/>
                </a:solidFill>
              </a:rPr>
              <a:t>Overseas Cooperation Office</a:t>
            </a:r>
            <a:endParaRPr kumimoji="1" lang="ja-JP" altLang="en-US" sz="2500" dirty="0">
              <a:solidFill>
                <a:schemeClr val="tx1"/>
              </a:solidFill>
            </a:endParaRPr>
          </a:p>
        </p:txBody>
      </p:sp>
      <p:pic>
        <p:nvPicPr>
          <p:cNvPr id="4" name="Picture 6" descr="MC900001001[1]"/>
          <p:cNvPicPr>
            <a:picLocks noChangeAspect="1" noChangeArrowheads="1"/>
          </p:cNvPicPr>
          <p:nvPr/>
        </p:nvPicPr>
        <p:blipFill>
          <a:blip r:embed="rId3" cstate="print"/>
          <a:srcRect/>
          <a:stretch>
            <a:fillRect/>
          </a:stretch>
        </p:blipFill>
        <p:spPr bwMode="auto">
          <a:xfrm>
            <a:off x="755576" y="548680"/>
            <a:ext cx="2088232" cy="1512168"/>
          </a:xfrm>
          <a:prstGeom prst="rect">
            <a:avLst/>
          </a:prstGeom>
          <a:noFill/>
          <a:ln w="9525">
            <a:noFill/>
            <a:miter lim="800000"/>
            <a:headEnd/>
            <a:tailEnd/>
          </a:ln>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795970"/>
            <a:ext cx="286543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0633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対角する 2 つの角を切り取った四角形 11"/>
          <p:cNvSpPr/>
          <p:nvPr/>
        </p:nvSpPr>
        <p:spPr>
          <a:xfrm>
            <a:off x="791308" y="692696"/>
            <a:ext cx="8352692" cy="2071687"/>
          </a:xfrm>
          <a:prstGeom prst="snip2Diag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lIns="83647" tIns="0" rIns="83647" bIns="41848"/>
          <a:lstStyle/>
          <a:p>
            <a:pPr>
              <a:defRPr/>
            </a:pPr>
            <a:r>
              <a:rPr lang="en-US" altLang="ja-JP" sz="13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Implementation of Vocational Training</a:t>
            </a:r>
          </a:p>
          <a:p>
            <a:pPr marL="87137">
              <a:defRPr/>
            </a:pPr>
            <a:r>
              <a:rPr lang="ja-JP" altLang="en-US" sz="1300" dirty="0">
                <a:solidFill>
                  <a:srgbClr val="000000"/>
                </a:solidFill>
                <a:latin typeface="Arial" panose="020B0604020202020204" pitchFamily="34" charset="0"/>
                <a:cs typeface="Arial" panose="020B0604020202020204" pitchFamily="34" charset="0"/>
              </a:rPr>
              <a:t>○</a:t>
            </a:r>
            <a:r>
              <a:rPr lang="en-US" altLang="ja-JP" sz="1100" b="1" u="sng" dirty="0">
                <a:solidFill>
                  <a:srgbClr val="FF0000"/>
                </a:solidFill>
                <a:latin typeface="Arial" panose="020B0604020202020204" pitchFamily="34" charset="0"/>
                <a:cs typeface="Arial" panose="020B0604020202020204" pitchFamily="34" charset="0"/>
              </a:rPr>
              <a:t>Public vocational training (unemployed people, employed people, recent graduates)</a:t>
            </a:r>
          </a:p>
          <a:p>
            <a:pPr marL="87137">
              <a:defRPr/>
            </a:pPr>
            <a:r>
              <a:rPr lang="ja-JP" altLang="en-US" sz="1100" b="1" dirty="0">
                <a:solidFill>
                  <a:srgbClr val="FF0000"/>
                </a:solidFill>
                <a:latin typeface="Arial" panose="020B0604020202020204" pitchFamily="34" charset="0"/>
                <a:cs typeface="Arial" panose="020B0604020202020204" pitchFamily="34" charset="0"/>
              </a:rPr>
              <a:t>　</a:t>
            </a:r>
            <a:r>
              <a:rPr lang="ja-JP" altLang="en-US" sz="1400" b="1" dirty="0">
                <a:solidFill>
                  <a:srgbClr val="FF0000"/>
                </a:solidFill>
                <a:latin typeface="Arial" panose="020B0604020202020204" pitchFamily="34" charset="0"/>
                <a:cs typeface="Arial" panose="020B0604020202020204" pitchFamily="34" charset="0"/>
              </a:rPr>
              <a:t>　</a:t>
            </a:r>
            <a:r>
              <a:rPr lang="en-US" altLang="ja-JP" sz="1100" b="1" u="sng" dirty="0">
                <a:solidFill>
                  <a:srgbClr val="FF0000"/>
                </a:solidFill>
                <a:latin typeface="Arial" panose="020B0604020202020204" pitchFamily="34" charset="0"/>
                <a:cs typeface="Arial" panose="020B0604020202020204" pitchFamily="34" charset="0"/>
              </a:rPr>
              <a:t>&lt;Implementation entity: the national government (Japan Organization for Employment of the Elderly, Persons with Disabilities and Job Seekers), prefectural governments&gt;</a:t>
            </a:r>
          </a:p>
          <a:p>
            <a:pPr marL="87137">
              <a:defRPr/>
            </a:pPr>
            <a:r>
              <a:rPr lang="ja-JP" altLang="en-US" sz="1300" dirty="0">
                <a:solidFill>
                  <a:srgbClr val="000000"/>
                </a:solidFill>
                <a:latin typeface="Arial" panose="020B0604020202020204" pitchFamily="34" charset="0"/>
                <a:cs typeface="Arial" panose="020B0604020202020204" pitchFamily="34" charset="0"/>
              </a:rPr>
              <a:t>　　　</a:t>
            </a:r>
            <a:r>
              <a:rPr lang="en-US" altLang="ja-JP" sz="1100" dirty="0">
                <a:solidFill>
                  <a:srgbClr val="000000"/>
                </a:solidFill>
                <a:latin typeface="Arial" panose="020B0604020202020204" pitchFamily="34" charset="0"/>
                <a:cs typeface="Arial" panose="020B0604020202020204" pitchFamily="34" charset="0"/>
              </a:rPr>
              <a:t>Implementation of training in training facilities and training by private institutions</a:t>
            </a:r>
          </a:p>
          <a:p>
            <a:pPr marL="87137">
              <a:defRPr/>
            </a:pPr>
            <a:r>
              <a:rPr lang="en-US" altLang="ja-JP" sz="1100" dirty="0">
                <a:solidFill>
                  <a:srgbClr val="000000"/>
                </a:solidFill>
                <a:latin typeface="Arial" panose="020B0604020202020204" pitchFamily="34" charset="0"/>
                <a:cs typeface="Arial" panose="020B0604020202020204" pitchFamily="34" charset="0"/>
              </a:rPr>
              <a:t>         Implementation of vocational training to disabled people</a:t>
            </a:r>
          </a:p>
          <a:p>
            <a:pPr marL="87137">
              <a:defRPr/>
            </a:pPr>
            <a:r>
              <a:rPr lang="ja-JP" altLang="en-US" sz="1300" dirty="0">
                <a:solidFill>
                  <a:srgbClr val="000000"/>
                </a:solidFill>
                <a:latin typeface="Arial" panose="020B0604020202020204" pitchFamily="34" charset="0"/>
                <a:cs typeface="Arial" panose="020B0604020202020204" pitchFamily="34" charset="0"/>
              </a:rPr>
              <a:t>○</a:t>
            </a:r>
            <a:r>
              <a:rPr lang="en-US" altLang="ja-JP" sz="1100" dirty="0">
                <a:solidFill>
                  <a:srgbClr val="000000"/>
                </a:solidFill>
                <a:latin typeface="Arial" panose="020B0604020202020204" pitchFamily="34" charset="0"/>
                <a:cs typeface="Arial" panose="020B0604020202020204" pitchFamily="34" charset="0"/>
              </a:rPr>
              <a:t>Vocational training by the support system for job seekers </a:t>
            </a:r>
            <a:r>
              <a:rPr lang="en-US" altLang="ja-JP" sz="900" dirty="0">
                <a:solidFill>
                  <a:srgbClr val="000000"/>
                </a:solidFill>
                <a:latin typeface="Arial" panose="020B0604020202020204" pitchFamily="34" charset="0"/>
                <a:cs typeface="Arial" panose="020B0604020202020204" pitchFamily="34" charset="0"/>
              </a:rPr>
              <a:t>(unemployed people)</a:t>
            </a:r>
          </a:p>
          <a:p>
            <a:pPr marL="87137">
              <a:defRPr/>
            </a:pPr>
            <a:r>
              <a:rPr lang="ja-JP" altLang="en-US" sz="1100" dirty="0">
                <a:solidFill>
                  <a:prstClr val="black"/>
                </a:solidFill>
                <a:latin typeface="Arial" panose="020B0604020202020204" pitchFamily="34" charset="0"/>
                <a:cs typeface="Arial" panose="020B0604020202020204" pitchFamily="34" charset="0"/>
              </a:rPr>
              <a:t>　     </a:t>
            </a:r>
            <a:r>
              <a:rPr lang="en-US" altLang="ja-JP" sz="1100" dirty="0">
                <a:solidFill>
                  <a:prstClr val="black"/>
                </a:solidFill>
                <a:latin typeface="Arial" panose="020B0604020202020204" pitchFamily="34" charset="0"/>
                <a:cs typeface="Arial" panose="020B0604020202020204" pitchFamily="34" charset="0"/>
              </a:rPr>
              <a:t>&lt;Implementation entity: private education and training organizations&gt;</a:t>
            </a:r>
          </a:p>
          <a:p>
            <a:pPr marL="87137">
              <a:defRPr/>
            </a:pPr>
            <a:r>
              <a:rPr lang="ja-JP" altLang="en-US" sz="1300" dirty="0">
                <a:solidFill>
                  <a:prstClr val="black"/>
                </a:solidFill>
                <a:latin typeface="Arial" panose="020B0604020202020204" pitchFamily="34" charset="0"/>
                <a:cs typeface="Arial" panose="020B0604020202020204" pitchFamily="34" charset="0"/>
              </a:rPr>
              <a:t>　　　</a:t>
            </a:r>
            <a:r>
              <a:rPr lang="en-US" altLang="ja-JP" sz="1100" dirty="0">
                <a:solidFill>
                  <a:prstClr val="black"/>
                </a:solidFill>
                <a:latin typeface="Arial" panose="020B0604020202020204" pitchFamily="34" charset="0"/>
                <a:cs typeface="Arial" panose="020B0604020202020204" pitchFamily="34" charset="0"/>
              </a:rPr>
              <a:t>Vocational training for the people who are not able to receive employment insurance benefits and support such as benefits in the training period</a:t>
            </a:r>
          </a:p>
        </p:txBody>
      </p:sp>
      <p:sp>
        <p:nvSpPr>
          <p:cNvPr id="6" name="対角する 2 つの角を丸めた四角形 5"/>
          <p:cNvSpPr/>
          <p:nvPr/>
        </p:nvSpPr>
        <p:spPr>
          <a:xfrm>
            <a:off x="142176" y="646114"/>
            <a:ext cx="504094" cy="3635375"/>
          </a:xfrm>
          <a:prstGeom prst="round2DiagRect">
            <a:avLst/>
          </a:prstGeom>
          <a:solidFill>
            <a:schemeClr val="bg1"/>
          </a:solidFill>
          <a:ln>
            <a:solidFill>
              <a:schemeClr val="accent2"/>
            </a:solidFill>
          </a:ln>
        </p:spPr>
        <p:style>
          <a:lnRef idx="1">
            <a:schemeClr val="accent5"/>
          </a:lnRef>
          <a:fillRef idx="2">
            <a:schemeClr val="accent5"/>
          </a:fillRef>
          <a:effectRef idx="1">
            <a:schemeClr val="accent5"/>
          </a:effectRef>
          <a:fontRef idx="minor">
            <a:schemeClr val="dk1"/>
          </a:fontRef>
        </p:style>
        <p:txBody>
          <a:bodyPr vert="eaVert" lIns="83647" tIns="41848" rIns="83647" bIns="41848" anchor="ctr"/>
          <a:lstStyle/>
          <a:p>
            <a:pPr algn="ctr">
              <a:defRPr/>
            </a:pPr>
            <a:r>
              <a:rPr lang="en-US" altLang="ja-JP" sz="1500" dirty="0">
                <a:solidFill>
                  <a:prstClr val="black"/>
                </a:solidFill>
                <a:latin typeface="Arial" panose="020B0604020202020204" pitchFamily="34" charset="0"/>
                <a:cs typeface="Arial" panose="020B0604020202020204" pitchFamily="34" charset="0"/>
              </a:rPr>
              <a:t>Development/Improvement of Vocational Ability</a:t>
            </a:r>
          </a:p>
        </p:txBody>
      </p:sp>
      <p:sp>
        <p:nvSpPr>
          <p:cNvPr id="7" name="対角する 2 つの角を丸めた四角形 6"/>
          <p:cNvSpPr/>
          <p:nvPr/>
        </p:nvSpPr>
        <p:spPr>
          <a:xfrm>
            <a:off x="142147" y="6215073"/>
            <a:ext cx="501162" cy="642927"/>
          </a:xfrm>
          <a:prstGeom prst="round2DiagRect">
            <a:avLst/>
          </a:prstGeom>
          <a:solidFill>
            <a:schemeClr val="bg1"/>
          </a:solidFill>
        </p:spPr>
        <p:style>
          <a:lnRef idx="1">
            <a:schemeClr val="accent2"/>
          </a:lnRef>
          <a:fillRef idx="2">
            <a:schemeClr val="accent2"/>
          </a:fillRef>
          <a:effectRef idx="1">
            <a:schemeClr val="accent2"/>
          </a:effectRef>
          <a:fontRef idx="minor">
            <a:schemeClr val="dk1"/>
          </a:fontRef>
        </p:style>
        <p:txBody>
          <a:bodyPr vert="eaVert" lIns="83647" tIns="41848" rIns="83647" bIns="41848" anchor="ctr"/>
          <a:lstStyle/>
          <a:p>
            <a:pPr algn="ctr">
              <a:defRPr/>
            </a:pPr>
            <a:r>
              <a:rPr lang="en-US" altLang="ja-JP" sz="700" dirty="0">
                <a:solidFill>
                  <a:prstClr val="black"/>
                </a:solidFill>
                <a:latin typeface="Arial" panose="020B0604020202020204" pitchFamily="34" charset="0"/>
                <a:cs typeface="Arial" panose="020B0604020202020204" pitchFamily="34" charset="0"/>
              </a:rPr>
              <a:t>International Cooperation</a:t>
            </a:r>
          </a:p>
        </p:txBody>
      </p:sp>
      <p:sp>
        <p:nvSpPr>
          <p:cNvPr id="8" name="対角する 2 つの角を丸めた四角形 7"/>
          <p:cNvSpPr/>
          <p:nvPr/>
        </p:nvSpPr>
        <p:spPr>
          <a:xfrm>
            <a:off x="142147" y="4786313"/>
            <a:ext cx="501162" cy="1428750"/>
          </a:xfrm>
          <a:prstGeom prst="round2DiagRect">
            <a:avLst/>
          </a:prstGeom>
          <a:noFill/>
          <a:ln>
            <a:solidFill>
              <a:schemeClr val="accent2"/>
            </a:solidFill>
          </a:ln>
        </p:spPr>
        <p:style>
          <a:lnRef idx="1">
            <a:schemeClr val="accent3"/>
          </a:lnRef>
          <a:fillRef idx="2">
            <a:schemeClr val="accent3"/>
          </a:fillRef>
          <a:effectRef idx="1">
            <a:schemeClr val="accent3"/>
          </a:effectRef>
          <a:fontRef idx="minor">
            <a:schemeClr val="dk1"/>
          </a:fontRef>
        </p:style>
        <p:txBody>
          <a:bodyPr vert="eaVert" lIns="83647" tIns="41848" rIns="83647" bIns="41848" anchor="ctr"/>
          <a:lstStyle/>
          <a:p>
            <a:pPr algn="ctr">
              <a:lnSpc>
                <a:spcPts val="1200"/>
              </a:lnSpc>
              <a:defRPr/>
            </a:pPr>
            <a:r>
              <a:rPr lang="en-US" altLang="ja-JP" sz="1200" dirty="0">
                <a:solidFill>
                  <a:prstClr val="black"/>
                </a:solidFill>
                <a:latin typeface="Arial" panose="020B0604020202020204" pitchFamily="34" charset="0"/>
                <a:cs typeface="Arial" panose="020B0604020202020204" pitchFamily="34" charset="0"/>
              </a:rPr>
              <a:t>Development/Improvement of Vocational Ability</a:t>
            </a:r>
          </a:p>
        </p:txBody>
      </p:sp>
      <p:sp>
        <p:nvSpPr>
          <p:cNvPr id="9" name="対角する 2 つの角を切り取った四角形 8"/>
          <p:cNvSpPr/>
          <p:nvPr/>
        </p:nvSpPr>
        <p:spPr>
          <a:xfrm>
            <a:off x="718399" y="3888582"/>
            <a:ext cx="8352692" cy="897731"/>
          </a:xfrm>
          <a:prstGeom prst="snip2Diag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lIns="83647" tIns="0" rIns="83647" bIns="41848"/>
          <a:lstStyle/>
          <a:p>
            <a:pPr marL="87137">
              <a:defRPr/>
            </a:pPr>
            <a:r>
              <a:rPr lang="en-US" altLang="ja-JP" sz="13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Support for Career Development of Workers</a:t>
            </a:r>
          </a:p>
          <a:p>
            <a:pPr marL="87137">
              <a:defRPr/>
            </a:pPr>
            <a:r>
              <a:rPr lang="ja-JP" altLang="en-US" sz="1300" dirty="0">
                <a:solidFill>
                  <a:prstClr val="black"/>
                </a:solidFill>
                <a:latin typeface="Arial" panose="020B0604020202020204" pitchFamily="34" charset="0"/>
                <a:cs typeface="Arial" panose="020B0604020202020204" pitchFamily="34" charset="0"/>
              </a:rPr>
              <a:t>　</a:t>
            </a:r>
            <a:r>
              <a:rPr lang="en-US" altLang="ja-JP" sz="1100" dirty="0">
                <a:solidFill>
                  <a:srgbClr val="000000"/>
                </a:solidFill>
                <a:latin typeface="Arial" panose="020B0604020202020204" pitchFamily="34" charset="0"/>
                <a:cs typeface="Arial" panose="020B0604020202020204" pitchFamily="34" charset="0"/>
              </a:rPr>
              <a:t>Support for voluntary human resources development: training and education benefits systems, career formation subsidy (support through employers)</a:t>
            </a:r>
          </a:p>
          <a:p>
            <a:pPr marL="87137">
              <a:defRPr/>
            </a:pPr>
            <a:r>
              <a:rPr lang="en-US" altLang="ja-JP" sz="1100" dirty="0">
                <a:solidFill>
                  <a:srgbClr val="000000"/>
                </a:solidFill>
                <a:latin typeface="Arial" panose="020B0604020202020204" pitchFamily="34" charset="0"/>
                <a:cs typeface="Arial" panose="020B0604020202020204" pitchFamily="34" charset="0"/>
              </a:rPr>
              <a:t>  Counseling assistance: dissemination/promotion of career consulting</a:t>
            </a:r>
          </a:p>
        </p:txBody>
      </p:sp>
      <p:sp>
        <p:nvSpPr>
          <p:cNvPr id="10" name="対角する 2 つの角を切り取った四角形 9"/>
          <p:cNvSpPr/>
          <p:nvPr/>
        </p:nvSpPr>
        <p:spPr>
          <a:xfrm>
            <a:off x="713774" y="2779251"/>
            <a:ext cx="8352692" cy="1081797"/>
          </a:xfrm>
          <a:prstGeom prst="snip2Diag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lIns="83647" tIns="0" rIns="83647" bIns="41848"/>
          <a:lstStyle/>
          <a:p>
            <a:pPr marL="87137">
              <a:defRPr/>
            </a:pPr>
            <a:r>
              <a:rPr lang="en-US" altLang="ja-JP" sz="13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Promotion of Education and Training Implemented by Employers</a:t>
            </a:r>
          </a:p>
          <a:p>
            <a:pPr marL="87137">
              <a:defRPr/>
            </a:pPr>
            <a:r>
              <a:rPr lang="ja-JP" altLang="en-US" sz="1300" dirty="0">
                <a:solidFill>
                  <a:prstClr val="black"/>
                </a:solidFill>
                <a:latin typeface="Arial" panose="020B0604020202020204" pitchFamily="34" charset="0"/>
                <a:cs typeface="Arial" panose="020B0604020202020204" pitchFamily="34" charset="0"/>
              </a:rPr>
              <a:t>　</a:t>
            </a:r>
            <a:r>
              <a:rPr lang="en-US" altLang="ja-JP" sz="1100" b="1" u="sng" dirty="0">
                <a:solidFill>
                  <a:srgbClr val="FF0000"/>
                </a:solidFill>
                <a:latin typeface="Arial" panose="020B0604020202020204" pitchFamily="34" charset="0"/>
                <a:cs typeface="Arial" panose="020B0604020202020204" pitchFamily="34" charset="0"/>
              </a:rPr>
              <a:t>Career formation subsidy</a:t>
            </a:r>
          </a:p>
          <a:p>
            <a:pPr marL="87137">
              <a:defRPr/>
            </a:pPr>
            <a:r>
              <a:rPr lang="ja-JP" altLang="en-US" sz="1300" dirty="0">
                <a:solidFill>
                  <a:prstClr val="black"/>
                </a:solidFill>
                <a:latin typeface="Arial" panose="020B0604020202020204" pitchFamily="34" charset="0"/>
                <a:cs typeface="Arial" panose="020B0604020202020204" pitchFamily="34" charset="0"/>
              </a:rPr>
              <a:t>　</a:t>
            </a:r>
            <a:r>
              <a:rPr lang="en-US" altLang="ja-JP" sz="1100" dirty="0">
                <a:solidFill>
                  <a:prstClr val="black"/>
                </a:solidFill>
                <a:latin typeface="Arial" panose="020B0604020202020204" pitchFamily="34" charset="0"/>
                <a:cs typeface="Arial" panose="020B0604020202020204" pitchFamily="34" charset="0"/>
              </a:rPr>
              <a:t>Accredited vocational training systems</a:t>
            </a:r>
          </a:p>
        </p:txBody>
      </p:sp>
      <p:sp>
        <p:nvSpPr>
          <p:cNvPr id="11" name="角丸四角形 10"/>
          <p:cNvSpPr/>
          <p:nvPr/>
        </p:nvSpPr>
        <p:spPr>
          <a:xfrm>
            <a:off x="3545535" y="3308993"/>
            <a:ext cx="2226925" cy="552055"/>
          </a:xfrm>
          <a:prstGeom prst="roundRect">
            <a:avLst/>
          </a:prstGeom>
          <a:noFill/>
        </p:spPr>
        <p:style>
          <a:lnRef idx="1">
            <a:schemeClr val="accent6"/>
          </a:lnRef>
          <a:fillRef idx="2">
            <a:schemeClr val="accent6"/>
          </a:fillRef>
          <a:effectRef idx="1">
            <a:schemeClr val="accent6"/>
          </a:effectRef>
          <a:fontRef idx="minor">
            <a:schemeClr val="dk1"/>
          </a:fontRef>
        </p:style>
        <p:txBody>
          <a:bodyPr lIns="83647" tIns="41848" rIns="83647" bIns="41848" anchor="ctr"/>
          <a:lstStyle/>
          <a:p>
            <a:pPr algn="ctr">
              <a:defRPr/>
            </a:pPr>
            <a:r>
              <a:rPr lang="en-US" altLang="ja-JP" sz="900" dirty="0">
                <a:solidFill>
                  <a:prstClr val="black"/>
                </a:solidFill>
                <a:latin typeface="Arial" panose="020B0604020202020204" pitchFamily="34" charset="0"/>
                <a:cs typeface="Arial" panose="020B0604020202020204" pitchFamily="34" charset="0"/>
              </a:rPr>
              <a:t>Creation of a plan for human resources development within the business</a:t>
            </a:r>
          </a:p>
          <a:p>
            <a:pPr algn="ctr">
              <a:defRPr/>
            </a:pPr>
            <a:r>
              <a:rPr lang="en-US" altLang="ja-JP" sz="900" dirty="0">
                <a:solidFill>
                  <a:prstClr val="black"/>
                </a:solidFill>
                <a:latin typeface="Arial" panose="020B0604020202020204" pitchFamily="34" charset="0"/>
                <a:cs typeface="Arial" panose="020B0604020202020204" pitchFamily="34" charset="0"/>
              </a:rPr>
              <a:t>/Selection of a human resources development promoter</a:t>
            </a:r>
            <a:endParaRPr lang="ja-JP" altLang="en-US" sz="900" dirty="0">
              <a:solidFill>
                <a:prstClr val="black"/>
              </a:solidFill>
              <a:latin typeface="Arial" panose="020B0604020202020204" pitchFamily="34" charset="0"/>
              <a:cs typeface="Arial" panose="020B0604020202020204" pitchFamily="34" charset="0"/>
            </a:endParaRPr>
          </a:p>
        </p:txBody>
      </p:sp>
      <p:sp>
        <p:nvSpPr>
          <p:cNvPr id="14" name="対角する 2 つの角を切り取った四角形 13"/>
          <p:cNvSpPr/>
          <p:nvPr/>
        </p:nvSpPr>
        <p:spPr>
          <a:xfrm>
            <a:off x="713775" y="4786313"/>
            <a:ext cx="8352692" cy="1428750"/>
          </a:xfrm>
          <a:prstGeom prst="snip2DiagRect">
            <a:avLst>
              <a:gd name="adj1" fmla="val 0"/>
              <a:gd name="adj2" fmla="val 16667"/>
            </a:avLst>
          </a:prstGeom>
          <a:ln>
            <a:solidFill>
              <a:schemeClr val="accent2"/>
            </a:solidFill>
          </a:ln>
        </p:spPr>
        <p:style>
          <a:lnRef idx="2">
            <a:schemeClr val="accent3"/>
          </a:lnRef>
          <a:fillRef idx="1">
            <a:schemeClr val="lt1"/>
          </a:fillRef>
          <a:effectRef idx="0">
            <a:schemeClr val="accent3"/>
          </a:effectRef>
          <a:fontRef idx="minor">
            <a:schemeClr val="dk1"/>
          </a:fontRef>
        </p:style>
        <p:txBody>
          <a:bodyPr lIns="83647" tIns="0" rIns="83647" bIns="41848"/>
          <a:lstStyle/>
          <a:p>
            <a:pPr>
              <a:defRPr/>
            </a:pPr>
            <a:r>
              <a:rPr lang="en-US" altLang="ja-JP" sz="13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Vocational Ability Evaluation Systems </a:t>
            </a:r>
          </a:p>
          <a:p>
            <a:pPr marL="87137">
              <a:defRPr/>
            </a:pPr>
            <a:r>
              <a:rPr lang="en-US" altLang="ja-JP" sz="1100" dirty="0">
                <a:solidFill>
                  <a:srgbClr val="000000"/>
                </a:solidFill>
                <a:latin typeface="Arial" panose="020B0604020202020204" pitchFamily="34" charset="0"/>
                <a:cs typeface="Arial" panose="020B0604020202020204" pitchFamily="34" charset="0"/>
              </a:rPr>
              <a:t>Trade skill tests and accredited in-house certification</a:t>
            </a:r>
          </a:p>
          <a:p>
            <a:pPr marL="87137">
              <a:defRPr/>
            </a:pPr>
            <a:r>
              <a:rPr lang="en-US" altLang="ja-JP" sz="1100" b="1" dirty="0">
                <a:solidFill>
                  <a:srgbClr val="FF0000"/>
                </a:solidFill>
                <a:latin typeface="Arial" panose="020B0604020202020204" pitchFamily="34" charset="0"/>
                <a:cs typeface="Arial" panose="020B0604020202020204" pitchFamily="34" charset="0"/>
              </a:rPr>
              <a:t>Formulation of vocational ability evaluation standards</a:t>
            </a:r>
          </a:p>
          <a:p>
            <a:pPr>
              <a:spcBef>
                <a:spcPts val="570"/>
              </a:spcBef>
              <a:defRPr/>
            </a:pPr>
            <a:r>
              <a:rPr lang="en-US" altLang="ja-JP" sz="13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Promotion of Skills</a:t>
            </a:r>
          </a:p>
          <a:p>
            <a:pPr marL="87137">
              <a:defRPr/>
            </a:pPr>
            <a:r>
              <a:rPr lang="en-US" altLang="ja-JP" sz="1100" dirty="0">
                <a:solidFill>
                  <a:srgbClr val="000000"/>
                </a:solidFill>
                <a:latin typeface="Arial" panose="020B0604020202020204" pitchFamily="34" charset="0"/>
                <a:cs typeface="Arial" panose="020B0604020202020204" pitchFamily="34" charset="0"/>
              </a:rPr>
              <a:t>Promotion of various skills competition (skills festival, etc.) and recognition of an outstanding technician (a contemporary master craftsman), etc.</a:t>
            </a:r>
          </a:p>
          <a:p>
            <a:pPr>
              <a:defRPr/>
            </a:pPr>
            <a:endParaRPr lang="en-US" altLang="ja-JP" sz="1300" b="1" dirty="0">
              <a:solidFill>
                <a:prstClr val="black"/>
              </a:solidFill>
              <a:latin typeface="Arial" panose="020B0604020202020204" pitchFamily="34" charset="0"/>
              <a:cs typeface="Arial" panose="020B0604020202020204" pitchFamily="34" charset="0"/>
            </a:endParaRPr>
          </a:p>
        </p:txBody>
      </p:sp>
      <p:sp>
        <p:nvSpPr>
          <p:cNvPr id="15" name="対角する 2 つの角を切り取った四角形 14"/>
          <p:cNvSpPr/>
          <p:nvPr/>
        </p:nvSpPr>
        <p:spPr>
          <a:xfrm>
            <a:off x="713775" y="6215073"/>
            <a:ext cx="8352692" cy="612775"/>
          </a:xfrm>
          <a:prstGeom prst="snip2DiagRect">
            <a:avLst>
              <a:gd name="adj1" fmla="val 0"/>
              <a:gd name="adj2" fmla="val 16667"/>
            </a:avLst>
          </a:prstGeom>
        </p:spPr>
        <p:style>
          <a:lnRef idx="2">
            <a:schemeClr val="accent2"/>
          </a:lnRef>
          <a:fillRef idx="1">
            <a:schemeClr val="lt1"/>
          </a:fillRef>
          <a:effectRef idx="0">
            <a:schemeClr val="accent2"/>
          </a:effectRef>
          <a:fontRef idx="minor">
            <a:schemeClr val="dk1"/>
          </a:fontRef>
        </p:style>
        <p:txBody>
          <a:bodyPr lIns="83647" tIns="0" rIns="83647" bIns="41848"/>
          <a:lstStyle/>
          <a:p>
            <a:pPr marL="87137">
              <a:defRPr/>
            </a:pPr>
            <a:r>
              <a:rPr lang="en-US" altLang="ja-JP" sz="12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Technical Intern Training System</a:t>
            </a:r>
          </a:p>
          <a:p>
            <a:pPr marL="87137">
              <a:spcBef>
                <a:spcPts val="570"/>
              </a:spcBef>
              <a:defRPr/>
            </a:pPr>
            <a:r>
              <a:rPr lang="en-US" altLang="ja-JP" sz="12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Inter-governmental technical cooperation and technical cooperation through international organizations</a:t>
            </a:r>
          </a:p>
        </p:txBody>
      </p:sp>
      <p:sp>
        <p:nvSpPr>
          <p:cNvPr id="13" name="フローチャート : 代替処理 12"/>
          <p:cNvSpPr/>
          <p:nvPr/>
        </p:nvSpPr>
        <p:spPr>
          <a:xfrm>
            <a:off x="5886195" y="2665670"/>
            <a:ext cx="3081704" cy="1006779"/>
          </a:xfrm>
          <a:prstGeom prst="flowChartAlternateProcess">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83647" tIns="0" rIns="83647" bIns="216000" anchor="ctr"/>
          <a:lstStyle/>
          <a:p>
            <a:pPr>
              <a:defRPr/>
            </a:pPr>
            <a:endParaRPr lang="en-US" altLang="ja-JP" sz="1300" b="1" dirty="0">
              <a:solidFill>
                <a:srgbClr val="FF0000"/>
              </a:solidFill>
              <a:latin typeface="Arial" panose="020B0604020202020204" pitchFamily="34" charset="0"/>
              <a:cs typeface="Arial" panose="020B0604020202020204" pitchFamily="34" charset="0"/>
            </a:endParaRPr>
          </a:p>
          <a:p>
            <a:pPr>
              <a:defRPr/>
            </a:pPr>
            <a:r>
              <a:rPr lang="ja-JP" altLang="en-US" sz="1100" b="1" dirty="0">
                <a:solidFill>
                  <a:srgbClr val="000000"/>
                </a:solidFill>
                <a:latin typeface="Arial" panose="020B0604020202020204" pitchFamily="34" charset="0"/>
                <a:cs typeface="Arial" panose="020B0604020202020204" pitchFamily="34" charset="0"/>
              </a:rPr>
              <a:t>○</a:t>
            </a:r>
            <a:r>
              <a:rPr lang="en-US" altLang="ja-JP" sz="1100" b="1" dirty="0">
                <a:solidFill>
                  <a:srgbClr val="000000"/>
                </a:solidFill>
                <a:latin typeface="Arial" panose="020B0604020202020204" pitchFamily="34" charset="0"/>
                <a:cs typeface="Arial" panose="020B0604020202020204" pitchFamily="34" charset="0"/>
              </a:rPr>
              <a:t>Job-Card System</a:t>
            </a:r>
          </a:p>
          <a:p>
            <a:pPr marL="87137">
              <a:defRPr/>
            </a:pPr>
            <a:r>
              <a:rPr lang="en-US" altLang="ja-JP" sz="900" dirty="0">
                <a:solidFill>
                  <a:prstClr val="black"/>
                </a:solidFill>
                <a:latin typeface="Arial" panose="020B0604020202020204" pitchFamily="34" charset="0"/>
                <a:cs typeface="Arial" panose="020B0604020202020204" pitchFamily="34" charset="0"/>
              </a:rPr>
              <a:t>Provision of practical vocational training opportunities including combination of detailed career consulting, training at companies and classroom study to the people with little experience of working as a regular worker such as part-time workers</a:t>
            </a:r>
          </a:p>
        </p:txBody>
      </p:sp>
      <p:sp>
        <p:nvSpPr>
          <p:cNvPr id="16" name="フローチャート : 代替処理 15"/>
          <p:cNvSpPr/>
          <p:nvPr/>
        </p:nvSpPr>
        <p:spPr>
          <a:xfrm>
            <a:off x="5878349" y="4526275"/>
            <a:ext cx="3071446" cy="617211"/>
          </a:xfrm>
          <a:prstGeom prst="flowChartAlternateProcess">
            <a:avLst/>
          </a:prstGeom>
          <a:solidFill>
            <a:schemeClr val="bg1"/>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83647" tIns="41848" rIns="83647" bIns="41848" anchor="ctr"/>
          <a:lstStyle/>
          <a:p>
            <a:pPr>
              <a:defRPr/>
            </a:pPr>
            <a:r>
              <a:rPr lang="en-US" altLang="ja-JP" sz="1200" b="1" dirty="0">
                <a:solidFill>
                  <a:prstClr val="black"/>
                </a:solidFill>
                <a:effectLst>
                  <a:outerShdw blurRad="38100" dist="38100" dir="2700000" algn="tl">
                    <a:srgbClr val="000000">
                      <a:alpha val="43137"/>
                    </a:srgbClr>
                  </a:outerShdw>
                </a:effectLst>
                <a:latin typeface="Arial" panose="020B0604020202020204" pitchFamily="34" charset="0"/>
                <a:ea typeface="HG丸ｺﾞｼｯｸM-PRO" pitchFamily="50" charset="-128"/>
                <a:cs typeface="Arial" panose="020B0604020202020204" pitchFamily="34" charset="0"/>
              </a:rPr>
              <a:t>Professional Independence Support for Young People Including NEETs</a:t>
            </a:r>
          </a:p>
          <a:p>
            <a:pPr>
              <a:defRPr/>
            </a:pPr>
            <a:r>
              <a:rPr lang="ja-JP" altLang="en-US" sz="1200" dirty="0">
                <a:solidFill>
                  <a:prstClr val="black"/>
                </a:solidFill>
                <a:latin typeface="Arial" panose="020B0604020202020204" pitchFamily="34" charset="0"/>
                <a:cs typeface="Arial" panose="020B0604020202020204" pitchFamily="34" charset="0"/>
              </a:rPr>
              <a:t> </a:t>
            </a:r>
            <a:r>
              <a:rPr lang="en-US" altLang="ja-JP" sz="1200" dirty="0">
                <a:solidFill>
                  <a:prstClr val="black"/>
                </a:solidFill>
                <a:latin typeface="Arial" panose="020B0604020202020204" pitchFamily="34" charset="0"/>
                <a:cs typeface="Arial" panose="020B0604020202020204" pitchFamily="34" charset="0"/>
              </a:rPr>
              <a:t>Local youth support station business</a:t>
            </a:r>
          </a:p>
        </p:txBody>
      </p:sp>
      <p:sp>
        <p:nvSpPr>
          <p:cNvPr id="17" name="スライド番号プレースホルダ 16"/>
          <p:cNvSpPr>
            <a:spLocks noGrp="1"/>
          </p:cNvSpPr>
          <p:nvPr>
            <p:ph type="sldNum" sz="quarter" idx="12"/>
          </p:nvPr>
        </p:nvSpPr>
        <p:spPr>
          <a:xfrm>
            <a:off x="6858142" y="6446478"/>
            <a:ext cx="2135520" cy="411522"/>
          </a:xfrm>
        </p:spPr>
        <p:txBody>
          <a:bodyPr/>
          <a:lstStyle/>
          <a:p>
            <a:pPr>
              <a:defRPr/>
            </a:pPr>
            <a:fld id="{BCE90EE6-8DD5-4131-BC31-70C3D01A1B0F}" type="slidenum">
              <a:rPr lang="en-US" altLang="ja-JP" smtClean="0">
                <a:solidFill>
                  <a:srgbClr val="000000"/>
                </a:solidFill>
                <a:latin typeface="Arial" panose="020B0604020202020204" pitchFamily="34" charset="0"/>
                <a:cs typeface="Arial" panose="020B0604020202020204" pitchFamily="34" charset="0"/>
              </a:rPr>
              <a:pPr>
                <a:defRPr/>
              </a:pPr>
              <a:t>10</a:t>
            </a:fld>
            <a:endParaRPr lang="en-US" altLang="ja-JP" dirty="0">
              <a:solidFill>
                <a:srgbClr val="000000"/>
              </a:solidFill>
              <a:latin typeface="Arial" panose="020B0604020202020204" pitchFamily="34" charset="0"/>
              <a:cs typeface="Arial" panose="020B0604020202020204" pitchFamily="34" charset="0"/>
            </a:endParaRPr>
          </a:p>
        </p:txBody>
      </p:sp>
      <p:sp>
        <p:nvSpPr>
          <p:cNvPr id="2" name="フッター プレースホルダー 1"/>
          <p:cNvSpPr>
            <a:spLocks noGrp="1"/>
          </p:cNvSpPr>
          <p:nvPr>
            <p:ph type="ftr" sz="quarter" idx="1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18" name="下リボン 17"/>
          <p:cNvSpPr/>
          <p:nvPr/>
        </p:nvSpPr>
        <p:spPr>
          <a:xfrm>
            <a:off x="251525" y="142876"/>
            <a:ext cx="8814947" cy="503238"/>
          </a:xfrm>
          <a:prstGeom prst="ribbon">
            <a:avLst>
              <a:gd name="adj1" fmla="val 16667"/>
              <a:gd name="adj2" fmla="val 75000"/>
            </a:avLst>
          </a:prstGeom>
          <a:solidFill>
            <a:schemeClr val="accent1">
              <a:lumMod val="40000"/>
              <a:lumOff val="60000"/>
            </a:schemeClr>
          </a:solidFill>
          <a:ln>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lIns="83647" tIns="41848" rIns="83647" bIns="41848" anchor="ctr"/>
          <a:lstStyle/>
          <a:p>
            <a:pPr algn="ctr">
              <a:lnSpc>
                <a:spcPts val="1900"/>
              </a:lnSpc>
              <a:defRPr/>
            </a:pPr>
            <a:r>
              <a:rPr lang="en-US" altLang="ja-JP" dirty="0">
                <a:solidFill>
                  <a:prstClr val="black"/>
                </a:solidFill>
                <a:latin typeface="Arial" panose="020B0604020202020204" pitchFamily="34" charset="0"/>
                <a:cs typeface="Arial" panose="020B0604020202020204" pitchFamily="34" charset="0"/>
              </a:rPr>
              <a:t>Outline of Human Resources Development Policies (the Underlined Sentences are Green Jobs-Related)</a:t>
            </a:r>
            <a:endParaRPr lang="ja-JP" altLang="en-US" sz="13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841218"/>
      </p:ext>
    </p:extLst>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64634" y="498095"/>
            <a:ext cx="8673231" cy="230826"/>
          </a:xfrm>
          <a:prstGeom prst="rect">
            <a:avLst/>
          </a:prstGeom>
          <a:noFill/>
        </p:spPr>
        <p:txBody>
          <a:bodyPr wrap="square" lIns="91435" tIns="45717" rIns="91435" bIns="45717" rtlCol="0">
            <a:spAutoFit/>
          </a:bodyPr>
          <a:lstStyle/>
          <a:p>
            <a:r>
              <a:rPr lang="en-US" altLang="ja-JP" sz="900" dirty="0">
                <a:solidFill>
                  <a:prstClr val="black"/>
                </a:solidFill>
                <a:latin typeface="Arial" panose="020B0604020202020204" pitchFamily="34" charset="0"/>
                <a:ea typeface="メイリオ" panose="020B0604030504040204" pitchFamily="50" charset="-128"/>
                <a:cs typeface="Arial" panose="020B0604020202020204" pitchFamily="34" charset="0"/>
              </a:rPr>
              <a:t>Subsidizing costs of training or wages during training to employers who implement vocational training, and effectively promoting workers' career </a:t>
            </a:r>
            <a:r>
              <a:rPr lang="en-US" altLang="ja-JP" sz="900" dirty="0" smtClean="0">
                <a:solidFill>
                  <a:prstClr val="black"/>
                </a:solidFill>
                <a:latin typeface="Arial" panose="020B0604020202020204" pitchFamily="34" charset="0"/>
                <a:ea typeface="メイリオ" panose="020B0604030504040204" pitchFamily="50" charset="-128"/>
                <a:cs typeface="Arial" panose="020B0604020202020204" pitchFamily="34" charset="0"/>
              </a:rPr>
              <a:t>formation</a:t>
            </a:r>
            <a:endParaRPr lang="en-US" altLang="ja-JP" sz="900" dirty="0">
              <a:solidFill>
                <a:prstClr val="black"/>
              </a:solidFill>
              <a:latin typeface="Arial" panose="020B0604020202020204" pitchFamily="34" charset="0"/>
              <a:ea typeface="メイリオ" panose="020B0604030504040204" pitchFamily="50" charset="-128"/>
              <a:cs typeface="Arial" panose="020B0604020202020204" pitchFamily="34" charset="0"/>
            </a:endParaRPr>
          </a:p>
        </p:txBody>
      </p:sp>
      <p:sp>
        <p:nvSpPr>
          <p:cNvPr id="3" name="正方形/長方形 2"/>
          <p:cNvSpPr/>
          <p:nvPr/>
        </p:nvSpPr>
        <p:spPr>
          <a:xfrm>
            <a:off x="52115" y="482815"/>
            <a:ext cx="9039774" cy="6330561"/>
          </a:xfrm>
          <a:prstGeom prst="rect">
            <a:avLst/>
          </a:prstGeom>
          <a:noFill/>
          <a:ln w="158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ja-JP" altLang="en-US">
              <a:solidFill>
                <a:prstClr val="white"/>
              </a:solidFill>
            </a:endParaRPr>
          </a:p>
        </p:txBody>
      </p:sp>
      <p:sp>
        <p:nvSpPr>
          <p:cNvPr id="27" name="タイトル 15"/>
          <p:cNvSpPr txBox="1">
            <a:spLocks/>
          </p:cNvSpPr>
          <p:nvPr/>
        </p:nvSpPr>
        <p:spPr>
          <a:xfrm>
            <a:off x="268133" y="-27384"/>
            <a:ext cx="8673231" cy="604868"/>
          </a:xfrm>
          <a:prstGeom prst="rect">
            <a:avLst/>
          </a:prstGeom>
        </p:spPr>
        <p:txBody>
          <a:bodyPr vert="horz" lIns="91435" tIns="45717" rIns="91435" bIns="45717" rtlCol="0" anchor="ctr">
            <a:normAutofit/>
          </a:bodyPr>
          <a:lstStyle>
            <a:lvl1pPr algn="ctr" defTabSz="914400" rtl="0" eaLnBrk="1" latinLnBrk="0" hangingPunct="1">
              <a:spcBef>
                <a:spcPct val="0"/>
              </a:spcBef>
              <a:buNone/>
              <a:defRPr kumimoji="1" sz="2800" kern="1200">
                <a:solidFill>
                  <a:schemeClr val="tx1"/>
                </a:solidFill>
                <a:latin typeface="HGP創英角ｺﾞｼｯｸUB" pitchFamily="50" charset="-128"/>
                <a:ea typeface="HGP創英角ｺﾞｼｯｸUB" pitchFamily="50" charset="-128"/>
                <a:cs typeface="+mj-cs"/>
              </a:defRPr>
            </a:lvl1pPr>
          </a:lstStyle>
          <a:p>
            <a:r>
              <a:rPr lang="en-US" altLang="ja-JP" sz="1600" dirty="0">
                <a:solidFill>
                  <a:prstClr val="black"/>
                </a:solidFill>
                <a:latin typeface="Arial" panose="020B0604020202020204" pitchFamily="34" charset="0"/>
                <a:cs typeface="Arial" panose="020B0604020202020204" pitchFamily="34" charset="0"/>
              </a:rPr>
              <a:t>FY 2016 Career Formation Subsidy</a:t>
            </a:r>
            <a:endParaRPr lang="ja-JP" altLang="en-US" sz="1600" dirty="0">
              <a:solidFill>
                <a:prstClr val="black"/>
              </a:solidFill>
              <a:latin typeface="Arial" panose="020B0604020202020204" pitchFamily="34" charset="0"/>
              <a:cs typeface="Arial" panose="020B0604020202020204" pitchFamily="34" charset="0"/>
            </a:endParaRPr>
          </a:p>
        </p:txBody>
      </p:sp>
      <p:sp>
        <p:nvSpPr>
          <p:cNvPr id="13" name="テキスト ボックス 14"/>
          <p:cNvSpPr txBox="1"/>
          <p:nvPr/>
        </p:nvSpPr>
        <p:spPr>
          <a:xfrm>
            <a:off x="114161" y="6525344"/>
            <a:ext cx="8892265" cy="252028"/>
          </a:xfrm>
          <a:prstGeom prst="rect">
            <a:avLst/>
          </a:prstGeom>
          <a:noFill/>
        </p:spPr>
        <p:txBody>
          <a:bodyPr wrap="square" lIns="0" tIns="0" rIns="0" bIns="0" rtlCol="0" anchor="ctr" anchorCtr="0">
            <a:noAutofit/>
          </a:bodyPr>
          <a:lstStyle/>
          <a:p>
            <a:r>
              <a:rPr lang="en-US" altLang="ja-JP" sz="900" dirty="0">
                <a:latin typeface="Arial" panose="020B0604020202020204" pitchFamily="34" charset="0"/>
                <a:ea typeface="メイリオ"/>
                <a:cs typeface="Arial" panose="020B0604020202020204" pitchFamily="34" charset="0"/>
              </a:rPr>
              <a:t>(For the courses with ☆) Regarding approved employers based on the youth employment promotion law or the companies introducing the Self-Career Dock system, each subsidy rate is raised from 1/2 to 2/3, and from 1/3 to 1/2</a:t>
            </a:r>
            <a:r>
              <a:rPr lang="ja-JP" altLang="en-US" sz="900" dirty="0">
                <a:latin typeface="Arial" panose="020B0604020202020204" pitchFamily="34" charset="0"/>
                <a:ea typeface="メイリオ"/>
                <a:cs typeface="Arial" panose="020B0604020202020204" pitchFamily="34" charset="0"/>
              </a:rPr>
              <a:t>　</a:t>
            </a:r>
            <a:endParaRPr lang="ja-JP" altLang="en-US" sz="1400" dirty="0">
              <a:latin typeface="Arial" panose="020B0604020202020204" pitchFamily="34" charset="0"/>
              <a:cs typeface="Arial" panose="020B0604020202020204" pitchFamily="34" charset="0"/>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3113960923"/>
              </p:ext>
            </p:extLst>
          </p:nvPr>
        </p:nvGraphicFramePr>
        <p:xfrm>
          <a:off x="158750" y="809625"/>
          <a:ext cx="8782050" cy="5740400"/>
        </p:xfrm>
        <a:graphic>
          <a:graphicData uri="http://schemas.openxmlformats.org/presentationml/2006/ole">
            <mc:AlternateContent xmlns:mc="http://schemas.openxmlformats.org/markup-compatibility/2006">
              <mc:Choice xmlns:v="urn:schemas-microsoft-com:vml" Requires="v">
                <p:oleObj spid="_x0000_s5424" name="ワークシート" r:id="rId4" imgW="9944082" imgH="8505877" progId="Excel.Sheet.12">
                  <p:embed/>
                </p:oleObj>
              </mc:Choice>
              <mc:Fallback>
                <p:oleObj name="ワークシート" r:id="rId4" imgW="9944082" imgH="8505877" progId="Excel.Sheet.12">
                  <p:embed/>
                  <p:pic>
                    <p:nvPicPr>
                      <p:cNvPr id="0" name=""/>
                      <p:cNvPicPr/>
                      <p:nvPr/>
                    </p:nvPicPr>
                    <p:blipFill>
                      <a:blip r:embed="rId5"/>
                      <a:stretch>
                        <a:fillRect/>
                      </a:stretch>
                    </p:blipFill>
                    <p:spPr>
                      <a:xfrm>
                        <a:off x="158750" y="809625"/>
                        <a:ext cx="8782050" cy="5740400"/>
                      </a:xfrm>
                      <a:prstGeom prst="rect">
                        <a:avLst/>
                      </a:prstGeom>
                    </p:spPr>
                  </p:pic>
                </p:oleObj>
              </mc:Fallback>
            </mc:AlternateContent>
          </a:graphicData>
        </a:graphic>
      </p:graphicFrame>
    </p:spTree>
    <p:extLst>
      <p:ext uri="{BB962C8B-B14F-4D97-AF65-F5344CB8AC3E}">
        <p14:creationId xmlns:p14="http://schemas.microsoft.com/office/powerpoint/2010/main" val="2772850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subTitle" idx="1"/>
          </p:nvPr>
        </p:nvSpPr>
        <p:spPr>
          <a:xfrm>
            <a:off x="15" y="836613"/>
            <a:ext cx="8785225" cy="1320800"/>
          </a:xfrm>
          <a:noFill/>
        </p:spPr>
        <p:txBody>
          <a:bodyPr>
            <a:normAutofit/>
          </a:bodyPr>
          <a:lstStyle/>
          <a:p>
            <a:pPr algn="l">
              <a:lnSpc>
                <a:spcPct val="90000"/>
              </a:lnSpc>
            </a:pPr>
            <a:endParaRPr lang="en-US" altLang="ja-JP" sz="2000" u="sng" dirty="0"/>
          </a:p>
          <a:p>
            <a:pPr algn="l">
              <a:lnSpc>
                <a:spcPct val="90000"/>
              </a:lnSpc>
            </a:pPr>
            <a:r>
              <a:rPr lang="en-US" altLang="ja-JP" sz="5400" dirty="0"/>
              <a:t> </a:t>
            </a:r>
            <a:endParaRPr lang="en-US" altLang="ja-JP" sz="2800" dirty="0"/>
          </a:p>
        </p:txBody>
      </p:sp>
      <p:sp>
        <p:nvSpPr>
          <p:cNvPr id="269315" name="Rectangle 3"/>
          <p:cNvSpPr>
            <a:spLocks noChangeArrowheads="1"/>
          </p:cNvSpPr>
          <p:nvPr/>
        </p:nvSpPr>
        <p:spPr bwMode="auto">
          <a:xfrm>
            <a:off x="108206" y="1646072"/>
            <a:ext cx="2771775" cy="4879272"/>
          </a:xfrm>
          <a:prstGeom prst="rect">
            <a:avLst/>
          </a:prstGeom>
          <a:noFill/>
          <a:ln w="19050">
            <a:solidFill>
              <a:schemeClr val="folHlink"/>
            </a:solidFill>
            <a:miter lim="800000"/>
            <a:headEnd/>
            <a:tailEnd/>
          </a:ln>
          <a:effectLst/>
        </p:spPr>
        <p:txBody>
          <a:bodyPr wrap="none" lIns="89326" tIns="44670" rIns="89326" bIns="44670" anchor="ctr"/>
          <a:lstStyle/>
          <a:p>
            <a:endParaRPr lang="ja-JP" altLang="ja-JP" sz="1500" dirty="0">
              <a:solidFill>
                <a:prstClr val="black"/>
              </a:solidFill>
              <a:latin typeface="Arial" charset="0"/>
            </a:endParaRPr>
          </a:p>
        </p:txBody>
      </p:sp>
      <p:sp>
        <p:nvSpPr>
          <p:cNvPr id="269316" name="Rectangle 4"/>
          <p:cNvSpPr>
            <a:spLocks noChangeArrowheads="1"/>
          </p:cNvSpPr>
          <p:nvPr/>
        </p:nvSpPr>
        <p:spPr bwMode="auto">
          <a:xfrm>
            <a:off x="3059116" y="1626662"/>
            <a:ext cx="2881312" cy="4898681"/>
          </a:xfrm>
          <a:prstGeom prst="rect">
            <a:avLst/>
          </a:prstGeom>
          <a:noFill/>
          <a:ln w="15875">
            <a:solidFill>
              <a:schemeClr val="folHlink"/>
            </a:solidFill>
            <a:miter lim="800000"/>
            <a:headEnd/>
            <a:tailEnd/>
          </a:ln>
          <a:effectLst/>
        </p:spPr>
        <p:txBody>
          <a:bodyPr wrap="none" lIns="89326" tIns="44670" rIns="89326" bIns="44670" anchor="ctr"/>
          <a:lstStyle/>
          <a:p>
            <a:endParaRPr lang="en-US" altLang="ja-JP" sz="1500" dirty="0">
              <a:solidFill>
                <a:prstClr val="black"/>
              </a:solidFill>
              <a:latin typeface="Arial" charset="0"/>
            </a:endParaRPr>
          </a:p>
          <a:p>
            <a:endParaRPr lang="en-US" altLang="ja-JP" sz="1000" dirty="0">
              <a:solidFill>
                <a:prstClr val="black"/>
              </a:solidFill>
              <a:latin typeface="Arial" charset="0"/>
            </a:endParaRPr>
          </a:p>
        </p:txBody>
      </p:sp>
      <p:sp>
        <p:nvSpPr>
          <p:cNvPr id="269317" name="Rectangle 5"/>
          <p:cNvSpPr>
            <a:spLocks noChangeArrowheads="1"/>
          </p:cNvSpPr>
          <p:nvPr/>
        </p:nvSpPr>
        <p:spPr bwMode="auto">
          <a:xfrm>
            <a:off x="6156362" y="1626662"/>
            <a:ext cx="2808288" cy="4898682"/>
          </a:xfrm>
          <a:prstGeom prst="rect">
            <a:avLst/>
          </a:prstGeom>
          <a:noFill/>
          <a:ln w="15875">
            <a:solidFill>
              <a:schemeClr val="folHlink"/>
            </a:solidFill>
            <a:miter lim="800000"/>
            <a:headEnd/>
            <a:tailEnd/>
          </a:ln>
          <a:effectLst/>
        </p:spPr>
        <p:txBody>
          <a:bodyPr wrap="none" lIns="89326" tIns="44670" rIns="89326" bIns="44670" anchor="ctr"/>
          <a:lstStyle/>
          <a:p>
            <a:endParaRPr lang="en-US" altLang="ja-JP" sz="1500" dirty="0">
              <a:solidFill>
                <a:prstClr val="black"/>
              </a:solidFill>
              <a:latin typeface="Arial" charset="0"/>
            </a:endParaRPr>
          </a:p>
          <a:p>
            <a:endParaRPr lang="en-US" altLang="ja-JP" sz="1500" dirty="0">
              <a:solidFill>
                <a:prstClr val="black"/>
              </a:solidFill>
              <a:latin typeface="Arial" charset="0"/>
            </a:endParaRPr>
          </a:p>
        </p:txBody>
      </p:sp>
      <p:sp>
        <p:nvSpPr>
          <p:cNvPr id="269319" name="AutoShape 7"/>
          <p:cNvSpPr>
            <a:spLocks noChangeArrowheads="1"/>
          </p:cNvSpPr>
          <p:nvPr/>
        </p:nvSpPr>
        <p:spPr bwMode="auto">
          <a:xfrm>
            <a:off x="431943" y="1437687"/>
            <a:ext cx="1979612" cy="377953"/>
          </a:xfrm>
          <a:prstGeom prst="roundRect">
            <a:avLst>
              <a:gd name="adj" fmla="val 16667"/>
            </a:avLst>
          </a:prstGeom>
          <a:solidFill>
            <a:srgbClr val="CCFFCC"/>
          </a:solidFill>
          <a:ln w="15875" algn="ctr">
            <a:solidFill>
              <a:schemeClr val="folHlink"/>
            </a:solidFill>
            <a:round/>
            <a:headEnd/>
            <a:tailEnd/>
          </a:ln>
          <a:effectLst/>
        </p:spPr>
        <p:txBody>
          <a:bodyPr wrap="square" lIns="89326" tIns="44670" rIns="89326" bIns="44670" anchor="ctr"/>
          <a:lstStyle/>
          <a:p>
            <a:pPr algn="ctr"/>
            <a:r>
              <a:rPr lang="en-US" altLang="ja-JP" sz="1400" dirty="0">
                <a:solidFill>
                  <a:prstClr val="black"/>
                </a:solidFill>
                <a:latin typeface="Arial" charset="0"/>
              </a:rPr>
              <a:t>Training for Unemployed People</a:t>
            </a:r>
            <a:endParaRPr lang="ja-JP" altLang="en-US" sz="1400" dirty="0">
              <a:solidFill>
                <a:prstClr val="black"/>
              </a:solidFill>
              <a:latin typeface="Arial" charset="0"/>
            </a:endParaRPr>
          </a:p>
        </p:txBody>
      </p:sp>
      <p:sp>
        <p:nvSpPr>
          <p:cNvPr id="269320" name="AutoShape 8"/>
          <p:cNvSpPr>
            <a:spLocks noChangeArrowheads="1"/>
          </p:cNvSpPr>
          <p:nvPr/>
        </p:nvSpPr>
        <p:spPr bwMode="auto">
          <a:xfrm>
            <a:off x="3529079" y="1438464"/>
            <a:ext cx="1979613" cy="377176"/>
          </a:xfrm>
          <a:prstGeom prst="roundRect">
            <a:avLst>
              <a:gd name="adj" fmla="val 16667"/>
            </a:avLst>
          </a:prstGeom>
          <a:solidFill>
            <a:srgbClr val="CCFFCC"/>
          </a:solidFill>
          <a:ln w="15875" algn="ctr">
            <a:solidFill>
              <a:schemeClr val="folHlink"/>
            </a:solidFill>
            <a:round/>
            <a:headEnd/>
            <a:tailEnd/>
          </a:ln>
          <a:effectLst/>
        </p:spPr>
        <p:txBody>
          <a:bodyPr wrap="square" lIns="89326" tIns="44670" rIns="89326" bIns="44670" anchor="ctr"/>
          <a:lstStyle/>
          <a:p>
            <a:pPr algn="ctr"/>
            <a:r>
              <a:rPr lang="en-US" altLang="ja-JP" sz="1200" dirty="0">
                <a:solidFill>
                  <a:prstClr val="black"/>
                </a:solidFill>
                <a:latin typeface="Arial" charset="0"/>
              </a:rPr>
              <a:t>Training for Employed People</a:t>
            </a:r>
            <a:endParaRPr lang="ja-JP" altLang="en-US" sz="1200" dirty="0">
              <a:solidFill>
                <a:prstClr val="black"/>
              </a:solidFill>
              <a:latin typeface="Arial" charset="0"/>
            </a:endParaRPr>
          </a:p>
        </p:txBody>
      </p:sp>
      <p:sp>
        <p:nvSpPr>
          <p:cNvPr id="269321" name="AutoShape 9"/>
          <p:cNvSpPr>
            <a:spLocks noChangeArrowheads="1"/>
          </p:cNvSpPr>
          <p:nvPr/>
        </p:nvSpPr>
        <p:spPr bwMode="auto">
          <a:xfrm>
            <a:off x="6550569" y="1437687"/>
            <a:ext cx="1979613" cy="377176"/>
          </a:xfrm>
          <a:prstGeom prst="roundRect">
            <a:avLst>
              <a:gd name="adj" fmla="val 16667"/>
            </a:avLst>
          </a:prstGeom>
          <a:solidFill>
            <a:srgbClr val="CCFFCC"/>
          </a:solidFill>
          <a:ln w="15875" algn="ctr">
            <a:solidFill>
              <a:schemeClr val="folHlink"/>
            </a:solidFill>
            <a:round/>
            <a:headEnd/>
            <a:tailEnd/>
          </a:ln>
          <a:effectLst/>
        </p:spPr>
        <p:txBody>
          <a:bodyPr wrap="square" lIns="89326" tIns="44670" rIns="89326" bIns="44670" anchor="ctr"/>
          <a:lstStyle/>
          <a:p>
            <a:pPr algn="ctr"/>
            <a:r>
              <a:rPr lang="en-US" altLang="ja-JP" sz="1200" dirty="0">
                <a:solidFill>
                  <a:prstClr val="black"/>
                </a:solidFill>
                <a:latin typeface="Arial" charset="0"/>
              </a:rPr>
              <a:t>Training for Recent Graduates</a:t>
            </a:r>
            <a:endParaRPr lang="ja-JP" altLang="en-US" sz="1200" dirty="0">
              <a:solidFill>
                <a:prstClr val="black"/>
              </a:solidFill>
              <a:latin typeface="Arial" charset="0"/>
            </a:endParaRPr>
          </a:p>
        </p:txBody>
      </p:sp>
      <p:sp>
        <p:nvSpPr>
          <p:cNvPr id="269322" name="Text Box 10"/>
          <p:cNvSpPr txBox="1">
            <a:spLocks noChangeArrowheads="1"/>
          </p:cNvSpPr>
          <p:nvPr/>
        </p:nvSpPr>
        <p:spPr bwMode="auto">
          <a:xfrm>
            <a:off x="140201" y="1973474"/>
            <a:ext cx="2563095" cy="2652452"/>
          </a:xfrm>
          <a:prstGeom prst="rect">
            <a:avLst/>
          </a:prstGeom>
          <a:noFill/>
          <a:ln w="9525" algn="ctr">
            <a:noFill/>
            <a:miter lim="800000"/>
            <a:headEnd/>
            <a:tailEnd/>
          </a:ln>
          <a:effectLst/>
        </p:spPr>
        <p:txBody>
          <a:bodyPr wrap="square" lIns="89326" tIns="44670" rIns="89326" bIns="44670">
            <a:spAutoFit/>
          </a:bodyPr>
          <a:lstStyle/>
          <a:p>
            <a:r>
              <a:rPr lang="en-US" altLang="ja-JP" sz="900" dirty="0">
                <a:solidFill>
                  <a:prstClr val="black"/>
                </a:solidFill>
                <a:latin typeface="Arial" charset="0"/>
              </a:rPr>
              <a:t>(1) Target: job seekers who register to Hello Work (free of charge (actual costs including textbooks are charged))</a:t>
            </a:r>
            <a:endParaRPr lang="ja-JP" altLang="en-US" sz="900" dirty="0">
              <a:latin typeface="Arial" charset="0"/>
            </a:endParaRPr>
          </a:p>
          <a:p>
            <a:r>
              <a:rPr lang="en-US" altLang="ja-JP" sz="900" dirty="0">
                <a:solidFill>
                  <a:prstClr val="black"/>
                </a:solidFill>
                <a:latin typeface="Arial" charset="0"/>
              </a:rPr>
              <a:t>(2) Training Period: for approximately 3 months to 1 year</a:t>
            </a:r>
            <a:endParaRPr lang="ja-JP" altLang="en-US" sz="900" dirty="0">
              <a:solidFill>
                <a:prstClr val="black"/>
              </a:solidFill>
              <a:latin typeface="Arial" charset="0"/>
            </a:endParaRPr>
          </a:p>
          <a:p>
            <a:r>
              <a:rPr lang="en-US" altLang="ja-JP" sz="900" dirty="0">
                <a:solidFill>
                  <a:prstClr val="black"/>
                </a:solidFill>
                <a:latin typeface="Arial" charset="0"/>
              </a:rPr>
              <a:t>(3) Examples of main training courses</a:t>
            </a:r>
          </a:p>
          <a:p>
            <a:r>
              <a:rPr lang="en-US" altLang="ja-JP" sz="900" dirty="0">
                <a:solidFill>
                  <a:prstClr val="black"/>
                </a:solidFill>
                <a:latin typeface="Arial" charset="0"/>
              </a:rPr>
              <a:t>(Examples at the Japan Organization for Employment of the Elderly, Persons with Disabilities and Job Seekers)</a:t>
            </a:r>
          </a:p>
          <a:p>
            <a:r>
              <a:rPr lang="ja-JP" altLang="en-US" sz="900" dirty="0">
                <a:solidFill>
                  <a:prstClr val="black"/>
                </a:solidFill>
                <a:latin typeface="Arial" charset="0"/>
              </a:rPr>
              <a:t>〇</a:t>
            </a:r>
            <a:r>
              <a:rPr lang="en-US" altLang="ja-JP" sz="900" dirty="0">
                <a:solidFill>
                  <a:prstClr val="black"/>
                </a:solidFill>
                <a:latin typeface="Arial" charset="0"/>
              </a:rPr>
              <a:t>Training in a facility</a:t>
            </a:r>
            <a:endParaRPr lang="ja-JP" altLang="en-US" sz="900" dirty="0">
              <a:solidFill>
                <a:prstClr val="black"/>
              </a:solidFill>
              <a:latin typeface="Arial" charset="0"/>
            </a:endParaRPr>
          </a:p>
          <a:p>
            <a:r>
              <a:rPr lang="ja-JP" altLang="en-US" sz="900" dirty="0">
                <a:solidFill>
                  <a:prstClr val="black"/>
                </a:solidFill>
                <a:latin typeface="Arial" charset="0"/>
              </a:rPr>
              <a:t>　　</a:t>
            </a:r>
            <a:r>
              <a:rPr lang="en-US" altLang="ja-JP" sz="900" dirty="0">
                <a:solidFill>
                  <a:prstClr val="black"/>
                </a:solidFill>
                <a:latin typeface="Arial" charset="0"/>
              </a:rPr>
              <a:t>Living environment planning course</a:t>
            </a:r>
          </a:p>
          <a:p>
            <a:r>
              <a:rPr lang="en-US" altLang="ja-JP" sz="900" dirty="0">
                <a:solidFill>
                  <a:prstClr val="black"/>
                </a:solidFill>
                <a:latin typeface="Arial" charset="0"/>
              </a:rPr>
              <a:t>     Smart ecosystem course, etc.</a:t>
            </a:r>
            <a:r>
              <a:rPr lang="ja-JP" altLang="en-US" sz="900" dirty="0">
                <a:solidFill>
                  <a:prstClr val="black"/>
                </a:solidFill>
                <a:latin typeface="Arial" charset="0"/>
              </a:rPr>
              <a:t>　</a:t>
            </a:r>
          </a:p>
          <a:p>
            <a:r>
              <a:rPr lang="ja-JP" altLang="en-US" sz="900" dirty="0">
                <a:solidFill>
                  <a:prstClr val="black"/>
                </a:solidFill>
                <a:latin typeface="Arial" charset="0"/>
              </a:rPr>
              <a:t>〇</a:t>
            </a:r>
            <a:r>
              <a:rPr lang="en-US" altLang="ja-JP" sz="900" dirty="0">
                <a:solidFill>
                  <a:prstClr val="black"/>
                </a:solidFill>
                <a:latin typeface="Arial" charset="0"/>
              </a:rPr>
              <a:t>Commissioned training [Commissioned by prefectural governments]</a:t>
            </a:r>
          </a:p>
          <a:p>
            <a:r>
              <a:rPr lang="en-US" altLang="ja-JP" sz="900" dirty="0">
                <a:solidFill>
                  <a:prstClr val="black"/>
                </a:solidFill>
                <a:latin typeface="Arial" charset="0"/>
              </a:rPr>
              <a:t>Care giving service course, information processing course, etc.</a:t>
            </a:r>
            <a:endParaRPr lang="ja-JP" altLang="en-US" sz="900" dirty="0">
              <a:solidFill>
                <a:prstClr val="black"/>
              </a:solidFill>
              <a:latin typeface="Arial" charset="0"/>
            </a:endParaRPr>
          </a:p>
          <a:p>
            <a:endParaRPr lang="ja-JP" altLang="en-US" sz="900" dirty="0">
              <a:solidFill>
                <a:prstClr val="black"/>
              </a:solidFill>
              <a:latin typeface="Arial" charset="0"/>
            </a:endParaRPr>
          </a:p>
          <a:p>
            <a:pPr>
              <a:spcBef>
                <a:spcPct val="50000"/>
              </a:spcBef>
            </a:pPr>
            <a:endParaRPr lang="en-US" altLang="ja-JP" sz="900" dirty="0">
              <a:solidFill>
                <a:prstClr val="black"/>
              </a:solidFill>
              <a:latin typeface="Arial" charset="0"/>
            </a:endParaRPr>
          </a:p>
        </p:txBody>
      </p:sp>
      <p:sp>
        <p:nvSpPr>
          <p:cNvPr id="269323" name="Text Box 11"/>
          <p:cNvSpPr txBox="1">
            <a:spLocks noChangeArrowheads="1"/>
          </p:cNvSpPr>
          <p:nvPr/>
        </p:nvSpPr>
        <p:spPr bwMode="auto">
          <a:xfrm>
            <a:off x="3059116" y="2060848"/>
            <a:ext cx="2817558" cy="1890705"/>
          </a:xfrm>
          <a:prstGeom prst="rect">
            <a:avLst/>
          </a:prstGeom>
          <a:noFill/>
          <a:ln w="9525" algn="ctr">
            <a:noFill/>
            <a:miter lim="800000"/>
            <a:headEnd/>
            <a:tailEnd/>
          </a:ln>
          <a:effectLst/>
        </p:spPr>
        <p:txBody>
          <a:bodyPr wrap="square" lIns="89326" tIns="44670" rIns="89326" bIns="44670">
            <a:spAutoFit/>
          </a:bodyPr>
          <a:lstStyle/>
          <a:p>
            <a:r>
              <a:rPr lang="en-US" altLang="ja-JP" sz="900" dirty="0">
                <a:solidFill>
                  <a:prstClr val="black"/>
                </a:solidFill>
                <a:latin typeface="Arial" charset="0"/>
              </a:rPr>
              <a:t>(1) Target: people who are already employed (fee-charged)</a:t>
            </a:r>
            <a:endParaRPr lang="ja-JP" altLang="en-US" sz="900" dirty="0">
              <a:solidFill>
                <a:prstClr val="black"/>
              </a:solidFill>
              <a:latin typeface="Arial" charset="0"/>
            </a:endParaRPr>
          </a:p>
          <a:p>
            <a:r>
              <a:rPr lang="en-US" altLang="ja-JP" sz="900" dirty="0">
                <a:solidFill>
                  <a:prstClr val="black"/>
                </a:solidFill>
                <a:latin typeface="Arial" charset="0"/>
              </a:rPr>
              <a:t>(2) Training Period: for approximately 2 days to 5 days</a:t>
            </a:r>
            <a:endParaRPr lang="ja-JP" altLang="en-US" sz="900" dirty="0">
              <a:solidFill>
                <a:prstClr val="black"/>
              </a:solidFill>
              <a:latin typeface="Arial" charset="0"/>
            </a:endParaRPr>
          </a:p>
          <a:p>
            <a:r>
              <a:rPr lang="en-US" altLang="ja-JP" sz="900" dirty="0">
                <a:solidFill>
                  <a:prstClr val="black"/>
                </a:solidFill>
                <a:latin typeface="Arial" charset="0"/>
              </a:rPr>
              <a:t>(3) Examples of main training courses</a:t>
            </a:r>
            <a:endParaRPr lang="ja-JP" altLang="en-US" sz="900" dirty="0">
              <a:solidFill>
                <a:prstClr val="black"/>
              </a:solidFill>
              <a:latin typeface="Arial" charset="0"/>
            </a:endParaRPr>
          </a:p>
          <a:p>
            <a:r>
              <a:rPr lang="en-US" altLang="ja-JP" sz="900" dirty="0">
                <a:solidFill>
                  <a:prstClr val="black"/>
                </a:solidFill>
                <a:latin typeface="Arial" charset="0"/>
              </a:rPr>
              <a:t>(Examples at the Japan Organization for Employment of the Elderly, Persons with Disabilities and Job Seekers)</a:t>
            </a:r>
            <a:endParaRPr lang="ja-JP" altLang="en-US" sz="900" dirty="0">
              <a:solidFill>
                <a:prstClr val="black"/>
              </a:solidFill>
              <a:latin typeface="Arial" charset="0"/>
            </a:endParaRPr>
          </a:p>
          <a:p>
            <a:r>
              <a:rPr lang="ja-JP" altLang="en-US" sz="900" dirty="0">
                <a:solidFill>
                  <a:prstClr val="black"/>
                </a:solidFill>
                <a:latin typeface="Arial" charset="0"/>
              </a:rPr>
              <a:t>　・</a:t>
            </a:r>
            <a:r>
              <a:rPr lang="en-US" altLang="ja-JP" sz="900" dirty="0">
                <a:solidFill>
                  <a:prstClr val="black"/>
                </a:solidFill>
                <a:latin typeface="Arial" charset="0"/>
              </a:rPr>
              <a:t>NC lathe practical techniques</a:t>
            </a:r>
          </a:p>
          <a:p>
            <a:r>
              <a:rPr lang="ja-JP" altLang="en-US" sz="900" dirty="0">
                <a:solidFill>
                  <a:prstClr val="black"/>
                </a:solidFill>
                <a:latin typeface="Arial" charset="0"/>
              </a:rPr>
              <a:t>　・</a:t>
            </a:r>
            <a:r>
              <a:rPr lang="en-US" altLang="ja-JP" sz="900" dirty="0">
                <a:solidFill>
                  <a:prstClr val="black"/>
                </a:solidFill>
                <a:latin typeface="Arial" charset="0"/>
              </a:rPr>
              <a:t>Practical construction techniques for home electrical workpieces</a:t>
            </a:r>
            <a:endParaRPr lang="ja-JP" altLang="en-US" sz="900" dirty="0">
              <a:solidFill>
                <a:prstClr val="black"/>
              </a:solidFill>
              <a:latin typeface="Arial" charset="0"/>
            </a:endParaRPr>
          </a:p>
          <a:p>
            <a:r>
              <a:rPr lang="ja-JP" altLang="en-US" sz="900" dirty="0">
                <a:solidFill>
                  <a:prstClr val="black"/>
                </a:solidFill>
                <a:latin typeface="Arial" charset="0"/>
              </a:rPr>
              <a:t>・</a:t>
            </a:r>
            <a:r>
              <a:rPr lang="en-US" altLang="ja-JP" sz="900" dirty="0">
                <a:solidFill>
                  <a:prstClr val="black"/>
                </a:solidFill>
                <a:latin typeface="Arial" charset="0"/>
              </a:rPr>
              <a:t>Practical techniques for barer-free housing design, etc.</a:t>
            </a:r>
            <a:endParaRPr lang="ja-JP" altLang="en-US" sz="900" dirty="0">
              <a:solidFill>
                <a:prstClr val="black"/>
              </a:solidFill>
              <a:latin typeface="Arial" charset="0"/>
            </a:endParaRPr>
          </a:p>
        </p:txBody>
      </p:sp>
      <p:sp>
        <p:nvSpPr>
          <p:cNvPr id="269324" name="Text Box 12"/>
          <p:cNvSpPr txBox="1">
            <a:spLocks noChangeArrowheads="1"/>
          </p:cNvSpPr>
          <p:nvPr/>
        </p:nvSpPr>
        <p:spPr bwMode="auto">
          <a:xfrm>
            <a:off x="6240149" y="1989738"/>
            <a:ext cx="2508315" cy="2444703"/>
          </a:xfrm>
          <a:prstGeom prst="rect">
            <a:avLst/>
          </a:prstGeom>
          <a:noFill/>
          <a:ln w="9525" algn="ctr">
            <a:noFill/>
            <a:miter lim="800000"/>
            <a:headEnd/>
            <a:tailEnd/>
          </a:ln>
          <a:effectLst/>
        </p:spPr>
        <p:txBody>
          <a:bodyPr wrap="square" lIns="89326" tIns="44670" rIns="89326" bIns="44670">
            <a:spAutoFit/>
          </a:bodyPr>
          <a:lstStyle/>
          <a:p>
            <a:r>
              <a:rPr lang="en-US" altLang="ja-JP" sz="900" dirty="0">
                <a:solidFill>
                  <a:prstClr val="black"/>
                </a:solidFill>
                <a:latin typeface="Arial" charset="0"/>
              </a:rPr>
              <a:t>(1) Target: high school graduates (fee-charged)</a:t>
            </a:r>
            <a:endParaRPr lang="ja-JP" altLang="en-US" sz="900" dirty="0">
              <a:solidFill>
                <a:prstClr val="black"/>
              </a:solidFill>
              <a:latin typeface="Arial" charset="0"/>
            </a:endParaRPr>
          </a:p>
          <a:p>
            <a:endParaRPr lang="ja-JP" altLang="en-US" sz="900" dirty="0">
              <a:solidFill>
                <a:prstClr val="black"/>
              </a:solidFill>
              <a:latin typeface="Arial" charset="0"/>
            </a:endParaRPr>
          </a:p>
          <a:p>
            <a:r>
              <a:rPr lang="en-US" altLang="ja-JP" sz="900" dirty="0">
                <a:solidFill>
                  <a:prstClr val="black"/>
                </a:solidFill>
                <a:latin typeface="Arial" charset="0"/>
              </a:rPr>
              <a:t>(2) Training Period: 1 year or 2 years</a:t>
            </a:r>
            <a:endParaRPr lang="ja-JP" altLang="en-US" sz="900" dirty="0">
              <a:solidFill>
                <a:prstClr val="black"/>
              </a:solidFill>
              <a:latin typeface="Arial" charset="0"/>
            </a:endParaRPr>
          </a:p>
          <a:p>
            <a:endParaRPr lang="ja-JP" altLang="en-US" sz="900" dirty="0">
              <a:solidFill>
                <a:prstClr val="black"/>
              </a:solidFill>
              <a:latin typeface="Arial" charset="0"/>
            </a:endParaRPr>
          </a:p>
          <a:p>
            <a:r>
              <a:rPr lang="en-US" altLang="ja-JP" sz="900" dirty="0">
                <a:solidFill>
                  <a:prstClr val="black"/>
                </a:solidFill>
                <a:latin typeface="Arial" charset="0"/>
              </a:rPr>
              <a:t>(3) Examples of main training courses</a:t>
            </a:r>
            <a:endParaRPr lang="ja-JP" altLang="en-US" sz="900" dirty="0">
              <a:solidFill>
                <a:prstClr val="black"/>
              </a:solidFill>
              <a:latin typeface="Arial" charset="0"/>
            </a:endParaRPr>
          </a:p>
          <a:p>
            <a:r>
              <a:rPr lang="en-US" altLang="ja-JP" sz="900" dirty="0">
                <a:solidFill>
                  <a:prstClr val="black"/>
                </a:solidFill>
                <a:latin typeface="Arial" charset="0"/>
              </a:rPr>
              <a:t>(Examples at the Japan Organization for Employment of the Elderly, Persons with Disabilities and Job Seekers)</a:t>
            </a:r>
            <a:endParaRPr lang="ja-JP" altLang="en-US" sz="900" dirty="0">
              <a:solidFill>
                <a:prstClr val="black"/>
              </a:solidFill>
              <a:latin typeface="Arial" charset="0"/>
            </a:endParaRPr>
          </a:p>
          <a:p>
            <a:r>
              <a:rPr lang="ja-JP" altLang="en-US" sz="900" dirty="0">
                <a:solidFill>
                  <a:prstClr val="black"/>
                </a:solidFill>
                <a:latin typeface="Arial" charset="0"/>
              </a:rPr>
              <a:t>　</a:t>
            </a:r>
            <a:r>
              <a:rPr lang="en-US" altLang="ja-JP" sz="900" dirty="0">
                <a:solidFill>
                  <a:prstClr val="black"/>
                </a:solidFill>
                <a:latin typeface="Arial" charset="0"/>
              </a:rPr>
              <a:t>[Special Course]</a:t>
            </a:r>
          </a:p>
          <a:p>
            <a:r>
              <a:rPr lang="ja-JP" altLang="en-US" sz="900" dirty="0">
                <a:solidFill>
                  <a:prstClr val="black"/>
                </a:solidFill>
                <a:latin typeface="Arial" charset="0"/>
              </a:rPr>
              <a:t>　</a:t>
            </a:r>
            <a:r>
              <a:rPr lang="en-US" altLang="ja-JP" sz="900" dirty="0">
                <a:solidFill>
                  <a:prstClr val="black"/>
                </a:solidFill>
                <a:latin typeface="Arial" charset="0"/>
              </a:rPr>
              <a:t>Electrical energy control course, manufacturing technology course, electronic information technology course, etc.</a:t>
            </a:r>
            <a:endParaRPr lang="ja-JP" altLang="en-US" sz="900" dirty="0">
              <a:solidFill>
                <a:prstClr val="black"/>
              </a:solidFill>
              <a:latin typeface="Arial" charset="0"/>
            </a:endParaRPr>
          </a:p>
          <a:p>
            <a:r>
              <a:rPr lang="ja-JP" altLang="en-US" sz="900" dirty="0">
                <a:solidFill>
                  <a:prstClr val="black"/>
                </a:solidFill>
                <a:latin typeface="Arial" charset="0"/>
              </a:rPr>
              <a:t>　</a:t>
            </a:r>
            <a:r>
              <a:rPr lang="en-US" altLang="ja-JP" sz="900" dirty="0">
                <a:solidFill>
                  <a:prstClr val="black"/>
                </a:solidFill>
                <a:latin typeface="Arial" charset="0"/>
              </a:rPr>
              <a:t>[Application Course]</a:t>
            </a:r>
          </a:p>
          <a:p>
            <a:r>
              <a:rPr lang="ja-JP" altLang="en-US" sz="900" dirty="0">
                <a:solidFill>
                  <a:prstClr val="black"/>
                </a:solidFill>
                <a:latin typeface="Arial" charset="0"/>
              </a:rPr>
              <a:t>　</a:t>
            </a:r>
            <a:r>
              <a:rPr lang="en-US" altLang="ja-JP" sz="900" dirty="0">
                <a:solidFill>
                  <a:prstClr val="black"/>
                </a:solidFill>
                <a:latin typeface="Arial" charset="0"/>
              </a:rPr>
              <a:t>Manufacturing electrical system technology course, manufacturing machine system technology course, etc.	</a:t>
            </a:r>
            <a:endParaRPr lang="ja-JP" altLang="en-US" sz="900" dirty="0">
              <a:solidFill>
                <a:prstClr val="black"/>
              </a:solidFill>
              <a:latin typeface="Arial" charset="0"/>
            </a:endParaRPr>
          </a:p>
        </p:txBody>
      </p:sp>
      <p:sp>
        <p:nvSpPr>
          <p:cNvPr id="269325" name="Rectangle 13"/>
          <p:cNvSpPr>
            <a:spLocks noChangeArrowheads="1"/>
          </p:cNvSpPr>
          <p:nvPr/>
        </p:nvSpPr>
        <p:spPr bwMode="auto">
          <a:xfrm>
            <a:off x="5991574" y="3242320"/>
            <a:ext cx="180461" cy="321045"/>
          </a:xfrm>
          <a:prstGeom prst="rect">
            <a:avLst/>
          </a:prstGeom>
          <a:noFill/>
          <a:ln w="9525" algn="ctr">
            <a:noFill/>
            <a:miter lim="800000"/>
            <a:headEnd/>
            <a:tailEnd/>
          </a:ln>
          <a:effectLst/>
        </p:spPr>
        <p:txBody>
          <a:bodyPr wrap="none" lIns="89326" tIns="44670" rIns="89326" bIns="44670">
            <a:spAutoFit/>
          </a:bodyPr>
          <a:lstStyle/>
          <a:p>
            <a:pPr algn="ctr"/>
            <a:endParaRPr lang="ja-JP" altLang="ja-JP" sz="1500" dirty="0">
              <a:solidFill>
                <a:prstClr val="black"/>
              </a:solidFill>
              <a:latin typeface="Arial" charset="0"/>
            </a:endParaRPr>
          </a:p>
        </p:txBody>
      </p:sp>
      <p:sp>
        <p:nvSpPr>
          <p:cNvPr id="269326" name="AutoShape 14"/>
          <p:cNvSpPr>
            <a:spLocks noChangeArrowheads="1"/>
          </p:cNvSpPr>
          <p:nvPr/>
        </p:nvSpPr>
        <p:spPr bwMode="auto">
          <a:xfrm>
            <a:off x="444519" y="514691"/>
            <a:ext cx="8303945" cy="792088"/>
          </a:xfrm>
          <a:prstGeom prst="flowChartAlternateProcess">
            <a:avLst/>
          </a:prstGeom>
          <a:solidFill>
            <a:srgbClr val="FFFF99"/>
          </a:solidFill>
          <a:ln w="28575" algn="ctr">
            <a:solidFill>
              <a:srgbClr val="FF6600"/>
            </a:solidFill>
            <a:miter lim="800000"/>
            <a:headEnd/>
            <a:tailEnd/>
          </a:ln>
          <a:effectLst/>
        </p:spPr>
        <p:txBody>
          <a:bodyPr wrap="square" lIns="89326" tIns="44670" rIns="89326" bIns="44670" anchor="ctr"/>
          <a:lstStyle/>
          <a:p>
            <a:endParaRPr lang="en-US" altLang="ja-JP" sz="900" dirty="0">
              <a:solidFill>
                <a:prstClr val="black"/>
              </a:solidFill>
              <a:latin typeface="Arial" charset="0"/>
            </a:endParaRPr>
          </a:p>
          <a:p>
            <a:r>
              <a:rPr lang="en-US" altLang="ja-JP" sz="900" dirty="0">
                <a:solidFill>
                  <a:prstClr val="black"/>
                </a:solidFill>
                <a:latin typeface="Arial" charset="0"/>
              </a:rPr>
              <a:t>The national and prefectural governments implement </a:t>
            </a:r>
            <a:r>
              <a:rPr lang="en-US" altLang="ja-JP" sz="900" dirty="0">
                <a:solidFill>
                  <a:srgbClr val="FF0000"/>
                </a:solidFill>
                <a:latin typeface="Arial" charset="0"/>
              </a:rPr>
              <a:t>public vocational training to unemployed people, employed people, and recent graduates</a:t>
            </a:r>
            <a:r>
              <a:rPr lang="en-US" altLang="ja-JP" sz="900" dirty="0">
                <a:solidFill>
                  <a:prstClr val="black"/>
                </a:solidFill>
                <a:latin typeface="Arial" charset="0"/>
              </a:rPr>
              <a:t>.</a:t>
            </a:r>
            <a:endParaRPr lang="ja-JP" altLang="en-US" sz="900" dirty="0">
              <a:solidFill>
                <a:prstClr val="black"/>
              </a:solidFill>
              <a:latin typeface="Arial" charset="0"/>
            </a:endParaRPr>
          </a:p>
          <a:p>
            <a:r>
              <a:rPr lang="en-US" altLang="ja-JP" sz="900" dirty="0">
                <a:solidFill>
                  <a:prstClr val="black"/>
                </a:solidFill>
                <a:latin typeface="Arial" charset="0"/>
              </a:rPr>
              <a:t>* Responsibilities of the National and Prefectural Governments: The National and Prefectural Governments shall endeavor "to provide vocational training </a:t>
            </a:r>
          </a:p>
          <a:p>
            <a:r>
              <a:rPr lang="en-US" altLang="ja-JP" sz="900" dirty="0">
                <a:solidFill>
                  <a:prstClr val="black"/>
                </a:solidFill>
                <a:latin typeface="Arial" charset="0"/>
              </a:rPr>
              <a:t>for workers who intend to change their jobs and other persons who need special assistance for the development and improvement of their vocational abilities," </a:t>
            </a:r>
          </a:p>
          <a:p>
            <a:r>
              <a:rPr lang="en-US" altLang="ja-JP" sz="900" dirty="0">
                <a:solidFill>
                  <a:prstClr val="black"/>
                </a:solidFill>
                <a:latin typeface="Arial" charset="0"/>
              </a:rPr>
              <a:t>"to provide the vocational training required in light of the situation of vocational training provided by employers and employers' organizations." </a:t>
            </a:r>
          </a:p>
          <a:p>
            <a:r>
              <a:rPr lang="en-US" altLang="ja-JP" sz="900" dirty="0">
                <a:solidFill>
                  <a:prstClr val="black"/>
                </a:solidFill>
                <a:latin typeface="Arial" charset="0"/>
              </a:rPr>
              <a:t>(Paragraph (2) of Article 4 of the Human Resources Development and Promotion Act</a:t>
            </a:r>
            <a:r>
              <a:rPr lang="en-US" altLang="ja-JP" sz="900" dirty="0" smtClean="0">
                <a:solidFill>
                  <a:prstClr val="black"/>
                </a:solidFill>
                <a:latin typeface="Arial" charset="0"/>
              </a:rPr>
              <a:t>)</a:t>
            </a:r>
            <a:endParaRPr lang="en-US" altLang="ja-JP" sz="900" dirty="0">
              <a:solidFill>
                <a:prstClr val="black"/>
              </a:solidFill>
              <a:latin typeface="Arial" charset="0"/>
            </a:endParaRPr>
          </a:p>
          <a:p>
            <a:endParaRPr lang="en-US" altLang="ja-JP" sz="900" dirty="0">
              <a:solidFill>
                <a:prstClr val="black"/>
              </a:solidFill>
              <a:latin typeface="Arial" charset="0"/>
            </a:endParaRPr>
          </a:p>
        </p:txBody>
      </p:sp>
      <p:pic>
        <p:nvPicPr>
          <p:cNvPr id="269327" name="Picture 15"/>
          <p:cNvPicPr>
            <a:picLocks noChangeAspect="1" noChangeArrowheads="1"/>
          </p:cNvPicPr>
          <p:nvPr/>
        </p:nvPicPr>
        <p:blipFill>
          <a:blip r:embed="rId3" cstate="print"/>
          <a:srcRect/>
          <a:stretch>
            <a:fillRect/>
          </a:stretch>
        </p:blipFill>
        <p:spPr bwMode="auto">
          <a:xfrm>
            <a:off x="580623" y="4437111"/>
            <a:ext cx="2011156" cy="1652629"/>
          </a:xfrm>
          <a:prstGeom prst="rect">
            <a:avLst/>
          </a:prstGeom>
          <a:noFill/>
        </p:spPr>
      </p:pic>
      <p:pic>
        <p:nvPicPr>
          <p:cNvPr id="269328" name="Picture 16" descr="s4-img-1"/>
          <p:cNvPicPr>
            <a:picLocks noChangeAspect="1" noChangeArrowheads="1"/>
          </p:cNvPicPr>
          <p:nvPr/>
        </p:nvPicPr>
        <p:blipFill>
          <a:blip r:embed="rId4" cstate="print"/>
          <a:srcRect/>
          <a:stretch>
            <a:fillRect/>
          </a:stretch>
        </p:blipFill>
        <p:spPr bwMode="auto">
          <a:xfrm>
            <a:off x="6394366" y="4437112"/>
            <a:ext cx="2231836" cy="1652629"/>
          </a:xfrm>
          <a:prstGeom prst="rect">
            <a:avLst/>
          </a:prstGeom>
          <a:noFill/>
        </p:spPr>
      </p:pic>
      <p:sp>
        <p:nvSpPr>
          <p:cNvPr id="269329" name="Rectangle 17"/>
          <p:cNvSpPr>
            <a:spLocks noChangeArrowheads="1"/>
          </p:cNvSpPr>
          <p:nvPr/>
        </p:nvSpPr>
        <p:spPr bwMode="auto">
          <a:xfrm>
            <a:off x="2555919" y="151920"/>
            <a:ext cx="4103688" cy="367211"/>
          </a:xfrm>
          <a:prstGeom prst="rect">
            <a:avLst/>
          </a:prstGeom>
          <a:noFill/>
          <a:ln w="9525" algn="ctr">
            <a:noFill/>
            <a:miter lim="800000"/>
            <a:headEnd/>
            <a:tailEnd/>
          </a:ln>
          <a:effectLst/>
        </p:spPr>
        <p:txBody>
          <a:bodyPr lIns="89326" tIns="44670" rIns="89326" bIns="44670">
            <a:spAutoFit/>
          </a:bodyPr>
          <a:lstStyle/>
          <a:p>
            <a:pPr algn="ctr"/>
            <a:r>
              <a:rPr lang="en-US" altLang="ja-JP" dirty="0">
                <a:solidFill>
                  <a:prstClr val="black"/>
                </a:solidFill>
                <a:latin typeface="Arial" charset="0"/>
                <a:ea typeface="ＤＨＰ特太ゴシック体" pitchFamily="2" charset="-128"/>
              </a:rPr>
              <a:t>Outline of Public Vocational Training</a:t>
            </a:r>
          </a:p>
        </p:txBody>
      </p:sp>
      <p:pic>
        <p:nvPicPr>
          <p:cNvPr id="269331" name="Picture 19"/>
          <p:cNvPicPr>
            <a:picLocks noChangeAspect="1" noChangeArrowheads="1"/>
          </p:cNvPicPr>
          <p:nvPr/>
        </p:nvPicPr>
        <p:blipFill>
          <a:blip r:embed="rId5" cstate="print"/>
          <a:srcRect/>
          <a:stretch>
            <a:fillRect/>
          </a:stretch>
        </p:blipFill>
        <p:spPr bwMode="auto">
          <a:xfrm>
            <a:off x="3356518" y="4437112"/>
            <a:ext cx="2152174" cy="1652629"/>
          </a:xfrm>
          <a:prstGeom prst="rect">
            <a:avLst/>
          </a:prstGeom>
          <a:noFill/>
          <a:ln w="28575" algn="ctr">
            <a:noFill/>
            <a:miter lim="800000"/>
            <a:headEnd/>
            <a:tailEnd/>
          </a:ln>
          <a:effectLst/>
        </p:spPr>
      </p:pic>
    </p:spTree>
    <p:extLst>
      <p:ext uri="{BB962C8B-B14F-4D97-AF65-F5344CB8AC3E}">
        <p14:creationId xmlns:p14="http://schemas.microsoft.com/office/powerpoint/2010/main" val="3913054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0"/>
            <a:ext cx="8496944" cy="620688"/>
          </a:xfrm>
        </p:spPr>
        <p:txBody>
          <a:bodyPr lIns="0" tIns="0" rIns="0">
            <a:normAutofit/>
          </a:bodyPr>
          <a:lstStyle/>
          <a:p>
            <a:pPr algn="l"/>
            <a:r>
              <a:rPr lang="en-US" altLang="ja-JP" sz="2000" b="1" dirty="0">
                <a:solidFill>
                  <a:srgbClr val="00B050"/>
                </a:solidFill>
                <a:latin typeface="Arial" panose="020B0604020202020204" pitchFamily="34" charset="0"/>
                <a:cs typeface="Arial" panose="020B0604020202020204" pitchFamily="34" charset="0"/>
              </a:rPr>
              <a:t>3 Development of Training Courses Reflected Training Needs (1)</a:t>
            </a:r>
            <a:endParaRPr lang="ja-JP" altLang="en-US" sz="2000" b="1" dirty="0">
              <a:latin typeface="Arial" panose="020B0604020202020204" pitchFamily="34" charset="0"/>
              <a:cs typeface="Arial" panose="020B0604020202020204" pitchFamily="34" charset="0"/>
            </a:endParaRPr>
          </a:p>
        </p:txBody>
      </p:sp>
      <p:sp>
        <p:nvSpPr>
          <p:cNvPr id="6" name="テキスト ボックス 5"/>
          <p:cNvSpPr txBox="1"/>
          <p:nvPr/>
        </p:nvSpPr>
        <p:spPr>
          <a:xfrm>
            <a:off x="389399" y="620688"/>
            <a:ext cx="7704856" cy="1015596"/>
          </a:xfrm>
          <a:prstGeom prst="rect">
            <a:avLst/>
          </a:prstGeom>
          <a:noFill/>
          <a:ln>
            <a:solidFill>
              <a:schemeClr val="tx1"/>
            </a:solidFill>
          </a:ln>
        </p:spPr>
        <p:txBody>
          <a:bodyPr wrap="square" lIns="91374" tIns="45687" rIns="91374" bIns="45687" rtlCol="0">
            <a:spAutoFit/>
          </a:bodyPr>
          <a:lstStyle/>
          <a:p>
            <a:r>
              <a:rPr lang="en-US" altLang="ja-JP" sz="2000" dirty="0">
                <a:solidFill>
                  <a:srgbClr val="002060"/>
                </a:solidFill>
                <a:latin typeface="Arial" panose="020B0604020202020204" pitchFamily="34" charset="0"/>
                <a:cs typeface="Arial" panose="020B0604020202020204" pitchFamily="34" charset="0"/>
              </a:rPr>
              <a:t>Development of training courses are being developed based on training needs after clarifying them by interview surveys from employers.</a:t>
            </a:r>
          </a:p>
        </p:txBody>
      </p:sp>
      <p:sp>
        <p:nvSpPr>
          <p:cNvPr id="10" name="フッター プレースホルダー 9"/>
          <p:cNvSpPr>
            <a:spLocks noGrp="1"/>
          </p:cNvSpPr>
          <p:nvPr>
            <p:ph type="ftr" sz="quarter" idx="11"/>
          </p:nvPr>
        </p:nvSpPr>
        <p:spPr/>
        <p:txBody>
          <a:bodyPr/>
          <a:lstStyle/>
          <a:p>
            <a:endParaRPr kumimoji="1" lang="ja-JP" altLang="en-US" dirty="0">
              <a:latin typeface="Arial" panose="020B0604020202020204" pitchFamily="34" charset="0"/>
              <a:cs typeface="Arial" panose="020B0604020202020204" pitchFamily="34" charset="0"/>
            </a:endParaRPr>
          </a:p>
        </p:txBody>
      </p:sp>
      <p:sp>
        <p:nvSpPr>
          <p:cNvPr id="11" name="スライド番号プレースホルダー 10"/>
          <p:cNvSpPr>
            <a:spLocks noGrp="1"/>
          </p:cNvSpPr>
          <p:nvPr>
            <p:ph type="sldNum" sz="quarter" idx="12"/>
          </p:nvPr>
        </p:nvSpPr>
        <p:spPr/>
        <p:txBody>
          <a:bodyPr/>
          <a:lstStyle/>
          <a:p>
            <a:fld id="{C999F6E8-4879-4274-9B7C-E87BACB0AC88}" type="slidenum">
              <a:rPr kumimoji="1" lang="ja-JP" altLang="en-US" smtClean="0">
                <a:latin typeface="Arial" panose="020B0604020202020204" pitchFamily="34" charset="0"/>
                <a:cs typeface="Arial" panose="020B0604020202020204" pitchFamily="34" charset="0"/>
              </a:rPr>
              <a:t>13</a:t>
            </a:fld>
            <a:endParaRPr kumimoji="1" lang="ja-JP" altLang="en-US" dirty="0">
              <a:latin typeface="Arial" panose="020B0604020202020204" pitchFamily="34" charset="0"/>
              <a:cs typeface="Arial" panose="020B0604020202020204" pitchFamily="34" charset="0"/>
            </a:endParaRPr>
          </a:p>
        </p:txBody>
      </p:sp>
      <p:grpSp>
        <p:nvGrpSpPr>
          <p:cNvPr id="12" name="グループ化 11"/>
          <p:cNvGrpSpPr/>
          <p:nvPr/>
        </p:nvGrpSpPr>
        <p:grpSpPr>
          <a:xfrm>
            <a:off x="3741705" y="2743443"/>
            <a:ext cx="2820846" cy="3208706"/>
            <a:chOff x="4640564" y="1359641"/>
            <a:chExt cx="2754928" cy="2693493"/>
          </a:xfrm>
        </p:grpSpPr>
        <p:sp>
          <p:nvSpPr>
            <p:cNvPr id="13" name="テキスト ボックス 12"/>
            <p:cNvSpPr txBox="1"/>
            <p:nvPr/>
          </p:nvSpPr>
          <p:spPr>
            <a:xfrm>
              <a:off x="5706954" y="1359641"/>
              <a:ext cx="1584176" cy="542552"/>
            </a:xfrm>
            <a:prstGeom prst="rect">
              <a:avLst/>
            </a:prstGeom>
            <a:noFill/>
          </p:spPr>
          <p:txBody>
            <a:bodyPr wrap="square" rtlCol="0">
              <a:spAutoFit/>
            </a:bodyPr>
            <a:lstStyle/>
            <a:p>
              <a:pPr algn="ctr"/>
              <a:r>
                <a:rPr lang="en-US" altLang="ja-JP" sz="1200" b="1" u="sng" dirty="0">
                  <a:solidFill>
                    <a:srgbClr val="00B050"/>
                  </a:solidFill>
                  <a:latin typeface="Arial" panose="020B0604020202020204" pitchFamily="34" charset="0"/>
                  <a:cs typeface="Arial" panose="020B0604020202020204" pitchFamily="34" charset="0"/>
                </a:rPr>
                <a:t>Surveys on human resources needs</a:t>
              </a:r>
            </a:p>
            <a:p>
              <a:pPr algn="ctr"/>
              <a:r>
                <a:rPr lang="en-US" altLang="ja-JP" sz="1200" b="1" u="sng" dirty="0">
                  <a:solidFill>
                    <a:srgbClr val="00B050"/>
                  </a:solidFill>
                  <a:latin typeface="Arial" panose="020B0604020202020204" pitchFamily="34" charset="0"/>
                  <a:cs typeface="Arial" panose="020B0604020202020204" pitchFamily="34" charset="0"/>
                </a:rPr>
                <a:t>Follow-up Surveys</a:t>
              </a:r>
              <a:endParaRPr lang="ja-JP" altLang="en-US" sz="1200" b="1" u="sng" dirty="0">
                <a:solidFill>
                  <a:srgbClr val="00B050"/>
                </a:solidFill>
                <a:latin typeface="Arial" panose="020B0604020202020204" pitchFamily="34" charset="0"/>
                <a:cs typeface="Arial" panose="020B0604020202020204" pitchFamily="34" charset="0"/>
              </a:endParaRPr>
            </a:p>
          </p:txBody>
        </p:sp>
        <p:pic>
          <p:nvPicPr>
            <p:cNvPr id="14" name="Picture 2" descr="C:\Users\user\AppData\Local\Microsoft\Windows\Temporary Internet Files\Content.IE5\5B9F974W\MC900439803[1].png"/>
            <p:cNvPicPr>
              <a:picLocks noChangeAspect="1" noChangeArrowheads="1"/>
            </p:cNvPicPr>
            <p:nvPr/>
          </p:nvPicPr>
          <p:blipFill>
            <a:blip r:embed="rId3" cstate="print"/>
            <a:srcRect/>
            <a:stretch>
              <a:fillRect/>
            </a:stretch>
          </p:blipFill>
          <p:spPr bwMode="auto">
            <a:xfrm>
              <a:off x="4644008" y="1628800"/>
              <a:ext cx="2088232" cy="2088232"/>
            </a:xfrm>
            <a:prstGeom prst="rect">
              <a:avLst/>
            </a:prstGeom>
            <a:noFill/>
          </p:spPr>
        </p:pic>
        <p:sp>
          <p:nvSpPr>
            <p:cNvPr id="15" name="テキスト ボックス 14"/>
            <p:cNvSpPr txBox="1"/>
            <p:nvPr/>
          </p:nvSpPr>
          <p:spPr>
            <a:xfrm>
              <a:off x="4640564" y="3433075"/>
              <a:ext cx="2754928" cy="620059"/>
            </a:xfrm>
            <a:prstGeom prst="rect">
              <a:avLst/>
            </a:prstGeom>
            <a:noFill/>
          </p:spPr>
          <p:txBody>
            <a:bodyPr wrap="square" rtlCol="0">
              <a:spAutoFit/>
            </a:bodyPr>
            <a:lstStyle/>
            <a:p>
              <a:pPr algn="ctr"/>
              <a:r>
                <a:rPr lang="en-US" altLang="ja-JP" sz="1400" b="1" u="sng" dirty="0">
                  <a:solidFill>
                    <a:srgbClr val="00B050"/>
                  </a:solidFill>
                  <a:latin typeface="Arial" panose="020B0604020202020204" pitchFamily="34" charset="0"/>
                  <a:cs typeface="Arial" panose="020B0604020202020204" pitchFamily="34" charset="0"/>
                </a:rPr>
                <a:t>Training for recent graduates (finding a job)</a:t>
              </a:r>
            </a:p>
            <a:p>
              <a:pPr algn="ctr"/>
              <a:r>
                <a:rPr lang="en-US" altLang="ja-JP" sz="1400" b="1" u="sng" dirty="0">
                  <a:solidFill>
                    <a:srgbClr val="00B050"/>
                  </a:solidFill>
                  <a:latin typeface="Arial" panose="020B0604020202020204" pitchFamily="34" charset="0"/>
                  <a:cs typeface="Arial" panose="020B0604020202020204" pitchFamily="34" charset="0"/>
                </a:rPr>
                <a:t>Training for employed people</a:t>
              </a:r>
            </a:p>
          </p:txBody>
        </p:sp>
        <p:pic>
          <p:nvPicPr>
            <p:cNvPr id="16" name="Picture 2" descr="C:\Users\user\AppData\Local\Microsoft\Windows\Temporary Internet Files\Content.IE5\5B9F974W\MC900439803[1].png"/>
            <p:cNvPicPr>
              <a:picLocks noChangeAspect="1" noChangeArrowheads="1"/>
            </p:cNvPicPr>
            <p:nvPr/>
          </p:nvPicPr>
          <p:blipFill>
            <a:blip r:embed="rId3" cstate="print"/>
            <a:srcRect/>
            <a:stretch>
              <a:fillRect/>
            </a:stretch>
          </p:blipFill>
          <p:spPr bwMode="auto">
            <a:xfrm>
              <a:off x="4716016" y="1556792"/>
              <a:ext cx="1872208" cy="1872208"/>
            </a:xfrm>
            <a:prstGeom prst="rect">
              <a:avLst/>
            </a:prstGeom>
            <a:noFill/>
          </p:spPr>
        </p:pic>
        <p:pic>
          <p:nvPicPr>
            <p:cNvPr id="17" name="Picture 2" descr="C:\Users\user\AppData\Local\Microsoft\Windows\Temporary Internet Files\Content.IE5\5B9F974W\MC900439803[1].png"/>
            <p:cNvPicPr>
              <a:picLocks noChangeAspect="1" noChangeArrowheads="1"/>
            </p:cNvPicPr>
            <p:nvPr/>
          </p:nvPicPr>
          <p:blipFill>
            <a:blip r:embed="rId3" cstate="print"/>
            <a:srcRect/>
            <a:stretch>
              <a:fillRect/>
            </a:stretch>
          </p:blipFill>
          <p:spPr bwMode="auto">
            <a:xfrm>
              <a:off x="4788024" y="1484784"/>
              <a:ext cx="1656184" cy="1656184"/>
            </a:xfrm>
            <a:prstGeom prst="rect">
              <a:avLst/>
            </a:prstGeom>
            <a:noFill/>
          </p:spPr>
        </p:pic>
      </p:grpSp>
      <p:sp>
        <p:nvSpPr>
          <p:cNvPr id="18" name="ストライプ矢印 17"/>
          <p:cNvSpPr/>
          <p:nvPr/>
        </p:nvSpPr>
        <p:spPr>
          <a:xfrm>
            <a:off x="6300192" y="4041068"/>
            <a:ext cx="720080" cy="864096"/>
          </a:xfrm>
          <a:prstGeom prst="stripedRightArrow">
            <a:avLst/>
          </a:prstGeom>
        </p:spPr>
        <p:style>
          <a:lnRef idx="0">
            <a:schemeClr val="accent5"/>
          </a:lnRef>
          <a:fillRef idx="3">
            <a:schemeClr val="accent5"/>
          </a:fillRef>
          <a:effectRef idx="3">
            <a:schemeClr val="accent5"/>
          </a:effectRef>
          <a:fontRef idx="minor">
            <a:schemeClr val="lt1"/>
          </a:fontRef>
        </p:style>
        <p:txBody>
          <a:bodyPr lIns="91374" tIns="45687" rIns="91374" bIns="45687" rtlCol="0" anchor="ctr"/>
          <a:lstStyle/>
          <a:p>
            <a:pPr algn="ctr"/>
            <a:endParaRPr kumimoji="1" lang="ja-JP" altLang="en-US">
              <a:latin typeface="Arial" panose="020B0604020202020204" pitchFamily="34" charset="0"/>
              <a:cs typeface="Arial" panose="020B0604020202020204" pitchFamily="34" charset="0"/>
            </a:endParaRPr>
          </a:p>
        </p:txBody>
      </p:sp>
      <p:grpSp>
        <p:nvGrpSpPr>
          <p:cNvPr id="19" name="グループ化 83"/>
          <p:cNvGrpSpPr/>
          <p:nvPr/>
        </p:nvGrpSpPr>
        <p:grpSpPr>
          <a:xfrm>
            <a:off x="7020272" y="3762104"/>
            <a:ext cx="1440160" cy="1449452"/>
            <a:chOff x="6408554" y="1412776"/>
            <a:chExt cx="1440160" cy="1449452"/>
          </a:xfrm>
        </p:grpSpPr>
        <p:sp>
          <p:nvSpPr>
            <p:cNvPr id="20" name="テキスト ボックス 19"/>
            <p:cNvSpPr txBox="1"/>
            <p:nvPr/>
          </p:nvSpPr>
          <p:spPr>
            <a:xfrm>
              <a:off x="6408554" y="2492896"/>
              <a:ext cx="1440160" cy="369332"/>
            </a:xfrm>
            <a:prstGeom prst="rect">
              <a:avLst/>
            </a:prstGeom>
            <a:noFill/>
          </p:spPr>
          <p:txBody>
            <a:bodyPr wrap="square" rtlCol="0">
              <a:spAutoFit/>
            </a:bodyPr>
            <a:lstStyle/>
            <a:p>
              <a:pPr algn="ctr"/>
              <a:r>
                <a:rPr kumimoji="1" lang="en-US" altLang="ja-JP" dirty="0">
                  <a:latin typeface="Arial" panose="020B0604020202020204" pitchFamily="34" charset="0"/>
                  <a:cs typeface="Arial" panose="020B0604020202020204" pitchFamily="34" charset="0"/>
                </a:rPr>
                <a:t>Companies</a:t>
              </a:r>
              <a:endParaRPr kumimoji="1" lang="ja-JP" altLang="en-US" dirty="0">
                <a:latin typeface="Arial" panose="020B0604020202020204" pitchFamily="34" charset="0"/>
                <a:cs typeface="Arial" panose="020B0604020202020204" pitchFamily="34" charset="0"/>
              </a:endParaRPr>
            </a:p>
          </p:txBody>
        </p:sp>
        <p:pic>
          <p:nvPicPr>
            <p:cNvPr id="21" name="Picture 2" descr="C:\Users\user\AppData\Local\Microsoft\Windows\Temporary Internet Files\Content.IE5\A78AWIFO\MC900196190[1].wmf"/>
            <p:cNvPicPr>
              <a:picLocks noChangeAspect="1" noChangeArrowheads="1"/>
            </p:cNvPicPr>
            <p:nvPr/>
          </p:nvPicPr>
          <p:blipFill>
            <a:blip r:embed="rId4" cstate="print"/>
            <a:srcRect/>
            <a:stretch>
              <a:fillRect/>
            </a:stretch>
          </p:blipFill>
          <p:spPr bwMode="auto">
            <a:xfrm>
              <a:off x="6516216" y="1412776"/>
              <a:ext cx="1332498" cy="1224136"/>
            </a:xfrm>
            <a:prstGeom prst="rect">
              <a:avLst/>
            </a:prstGeom>
            <a:noFill/>
          </p:spPr>
        </p:pic>
      </p:grpSp>
      <p:sp>
        <p:nvSpPr>
          <p:cNvPr id="22" name="台形 21"/>
          <p:cNvSpPr/>
          <p:nvPr/>
        </p:nvSpPr>
        <p:spPr>
          <a:xfrm>
            <a:off x="573933" y="2059527"/>
            <a:ext cx="1944216" cy="505377"/>
          </a:xfrm>
          <a:prstGeom prst="trapezoid">
            <a:avLst/>
          </a:prstGeom>
        </p:spPr>
        <p:style>
          <a:lnRef idx="2">
            <a:schemeClr val="accent3">
              <a:shade val="50000"/>
            </a:schemeClr>
          </a:lnRef>
          <a:fillRef idx="1">
            <a:schemeClr val="accent3"/>
          </a:fillRef>
          <a:effectRef idx="0">
            <a:schemeClr val="accent3"/>
          </a:effectRef>
          <a:fontRef idx="minor">
            <a:schemeClr val="lt1"/>
          </a:fontRef>
        </p:style>
        <p:txBody>
          <a:bodyPr lIns="91374" tIns="45687" rIns="91374" bIns="45687" rtlCol="0" anchor="ctr"/>
          <a:lstStyle/>
          <a:p>
            <a:pPr algn="ctr"/>
            <a:r>
              <a:rPr lang="en-US" altLang="ja-JP" sz="1200" b="1" dirty="0">
                <a:latin typeface="Arial" panose="020B0604020202020204" pitchFamily="34" charset="0"/>
                <a:cs typeface="Arial" panose="020B0604020202020204" pitchFamily="34" charset="0"/>
              </a:rPr>
              <a:t>Surveys on Human Resources Needs</a:t>
            </a:r>
            <a:endParaRPr lang="ja-JP" altLang="en-US" sz="1200" b="1" dirty="0">
              <a:latin typeface="Arial" panose="020B0604020202020204" pitchFamily="34" charset="0"/>
              <a:cs typeface="Arial" panose="020B0604020202020204" pitchFamily="34" charset="0"/>
            </a:endParaRPr>
          </a:p>
        </p:txBody>
      </p:sp>
      <p:sp>
        <p:nvSpPr>
          <p:cNvPr id="23" name="テキスト ボックス 22"/>
          <p:cNvSpPr txBox="1"/>
          <p:nvPr/>
        </p:nvSpPr>
        <p:spPr>
          <a:xfrm>
            <a:off x="501345" y="2564910"/>
            <a:ext cx="3240360" cy="1569594"/>
          </a:xfrm>
          <a:prstGeom prst="rect">
            <a:avLst/>
          </a:prstGeom>
        </p:spPr>
        <p:style>
          <a:lnRef idx="2">
            <a:schemeClr val="accent3"/>
          </a:lnRef>
          <a:fillRef idx="1">
            <a:schemeClr val="lt1"/>
          </a:fillRef>
          <a:effectRef idx="0">
            <a:schemeClr val="accent3"/>
          </a:effectRef>
          <a:fontRef idx="minor">
            <a:schemeClr val="dk1"/>
          </a:fontRef>
        </p:style>
        <p:txBody>
          <a:bodyPr wrap="square" lIns="91374" tIns="45687" rIns="91374" bIns="45687" rtlCol="0">
            <a:spAutoFit/>
          </a:bodyPr>
          <a:lstStyle/>
          <a:p>
            <a:r>
              <a:rPr lang="en-US" altLang="ja-JP" sz="1200" dirty="0">
                <a:latin typeface="Arial" panose="020B0604020202020204" pitchFamily="34" charset="0"/>
                <a:cs typeface="Arial" panose="020B0604020202020204" pitchFamily="34" charset="0"/>
              </a:rPr>
              <a:t>(1) Interview surveys</a:t>
            </a:r>
          </a:p>
          <a:p>
            <a:r>
              <a:rPr lang="en-US" altLang="ja-JP" sz="1200" dirty="0">
                <a:latin typeface="Arial" panose="020B0604020202020204" pitchFamily="34" charset="0"/>
                <a:cs typeface="Arial" panose="020B0604020202020204" pitchFamily="34" charset="0"/>
              </a:rPr>
              <a:t>(2) Situations of job openings and job applicants</a:t>
            </a:r>
          </a:p>
          <a:p>
            <a:r>
              <a:rPr lang="en-US" altLang="ja-JP" sz="1200" dirty="0">
                <a:latin typeface="Arial" panose="020B0604020202020204" pitchFamily="34" charset="0"/>
                <a:cs typeface="Arial" panose="020B0604020202020204" pitchFamily="34" charset="0"/>
              </a:rPr>
              <a:t>(3) Basic data in regions (the number of offices, the number of employees, the number of people who joined a company, the ratio of hired people who changed jobs, and others)</a:t>
            </a:r>
            <a:endParaRPr lang="ja-JP" altLang="en-US" sz="1200" dirty="0">
              <a:latin typeface="Arial" panose="020B0604020202020204" pitchFamily="34" charset="0"/>
              <a:cs typeface="Arial" panose="020B0604020202020204" pitchFamily="34" charset="0"/>
            </a:endParaRPr>
          </a:p>
        </p:txBody>
      </p:sp>
      <p:sp>
        <p:nvSpPr>
          <p:cNvPr id="24" name="台形 23"/>
          <p:cNvSpPr/>
          <p:nvPr/>
        </p:nvSpPr>
        <p:spPr>
          <a:xfrm>
            <a:off x="501345" y="4307922"/>
            <a:ext cx="1944216" cy="288032"/>
          </a:xfrm>
          <a:prstGeom prst="trapezoid">
            <a:avLst/>
          </a:prstGeom>
        </p:spPr>
        <p:style>
          <a:lnRef idx="2">
            <a:schemeClr val="accent3">
              <a:shade val="50000"/>
            </a:schemeClr>
          </a:lnRef>
          <a:fillRef idx="1">
            <a:schemeClr val="accent3"/>
          </a:fillRef>
          <a:effectRef idx="0">
            <a:schemeClr val="accent3"/>
          </a:effectRef>
          <a:fontRef idx="minor">
            <a:schemeClr val="lt1"/>
          </a:fontRef>
        </p:style>
        <p:txBody>
          <a:bodyPr lIns="91374" tIns="45687" rIns="91374" bIns="45687" rtlCol="0" anchor="ctr"/>
          <a:lstStyle/>
          <a:p>
            <a:pPr algn="ctr"/>
            <a:r>
              <a:rPr lang="en-US" altLang="ja-JP" sz="1200" b="1" dirty="0">
                <a:latin typeface="Arial" panose="020B0604020202020204" pitchFamily="34" charset="0"/>
                <a:cs typeface="Arial" panose="020B0604020202020204" pitchFamily="34" charset="0"/>
              </a:rPr>
              <a:t>Follow-up Surveys</a:t>
            </a:r>
            <a:endParaRPr lang="ja-JP" altLang="en-US" sz="1200" b="1" dirty="0">
              <a:latin typeface="Arial" panose="020B0604020202020204" pitchFamily="34" charset="0"/>
              <a:cs typeface="Arial" panose="020B0604020202020204" pitchFamily="34" charset="0"/>
            </a:endParaRPr>
          </a:p>
        </p:txBody>
      </p:sp>
      <p:sp>
        <p:nvSpPr>
          <p:cNvPr id="25" name="テキスト ボックス 24"/>
          <p:cNvSpPr txBox="1"/>
          <p:nvPr/>
        </p:nvSpPr>
        <p:spPr>
          <a:xfrm>
            <a:off x="361296" y="4611425"/>
            <a:ext cx="3240360" cy="830930"/>
          </a:xfrm>
          <a:prstGeom prst="rect">
            <a:avLst/>
          </a:prstGeom>
        </p:spPr>
        <p:style>
          <a:lnRef idx="2">
            <a:schemeClr val="accent3"/>
          </a:lnRef>
          <a:fillRef idx="1">
            <a:schemeClr val="lt1"/>
          </a:fillRef>
          <a:effectRef idx="0">
            <a:schemeClr val="accent3"/>
          </a:effectRef>
          <a:fontRef idx="minor">
            <a:schemeClr val="dk1"/>
          </a:fontRef>
        </p:style>
        <p:txBody>
          <a:bodyPr wrap="square" lIns="91374" tIns="45687" rIns="91374" bIns="45687" rtlCol="0">
            <a:spAutoFit/>
          </a:bodyPr>
          <a:lstStyle/>
          <a:p>
            <a:r>
              <a:rPr lang="en-US" altLang="ja-JP" sz="1200" dirty="0">
                <a:latin typeface="Arial" panose="020B0604020202020204" pitchFamily="34" charset="0"/>
                <a:cs typeface="Arial" panose="020B0604020202020204" pitchFamily="34" charset="0"/>
              </a:rPr>
              <a:t>(1) Surveys on changes in attitudes of trainees</a:t>
            </a:r>
          </a:p>
          <a:p>
            <a:r>
              <a:rPr lang="en-US" altLang="ja-JP" sz="1200" dirty="0">
                <a:latin typeface="Arial" panose="020B0604020202020204" pitchFamily="34" charset="0"/>
                <a:cs typeface="Arial" panose="020B0604020202020204" pitchFamily="34" charset="0"/>
              </a:rPr>
              <a:t>(2) Surveys on company's evaluation toward alumni</a:t>
            </a:r>
          </a:p>
        </p:txBody>
      </p:sp>
      <p:sp>
        <p:nvSpPr>
          <p:cNvPr id="26" name="テキスト ボックス 25"/>
          <p:cNvSpPr txBox="1"/>
          <p:nvPr/>
        </p:nvSpPr>
        <p:spPr>
          <a:xfrm rot="20948232">
            <a:off x="4133551" y="2692080"/>
            <a:ext cx="369199" cy="792088"/>
          </a:xfrm>
          <a:prstGeom prst="rect">
            <a:avLst/>
          </a:prstGeom>
          <a:noFill/>
        </p:spPr>
        <p:txBody>
          <a:bodyPr vert="eaVert" wrap="square" lIns="91374" tIns="45687" rIns="91374" bIns="45687" rtlCol="0" anchor="ctr" anchorCtr="0">
            <a:spAutoFit/>
          </a:bodyPr>
          <a:lstStyle/>
          <a:p>
            <a:pPr algn="ctr"/>
            <a:r>
              <a:rPr lang="ja-JP" altLang="en-US" sz="1200" b="1" dirty="0">
                <a:solidFill>
                  <a:schemeClr val="bg1"/>
                </a:solidFill>
                <a:latin typeface="Arial" panose="020B0604020202020204" pitchFamily="34" charset="0"/>
                <a:cs typeface="Arial" panose="020B0604020202020204" pitchFamily="34" charset="0"/>
              </a:rPr>
              <a:t>質の向上</a:t>
            </a:r>
          </a:p>
        </p:txBody>
      </p:sp>
      <p:pic>
        <p:nvPicPr>
          <p:cNvPr id="27" name="Picture 2" descr="C:\Users\user\AppData\Local\Microsoft\Windows\Temporary Internet Files\Content.IE5\R7CTZ40U\MC900439806[1].png"/>
          <p:cNvPicPr>
            <a:picLocks noChangeAspect="1" noChangeArrowheads="1"/>
          </p:cNvPicPr>
          <p:nvPr/>
        </p:nvPicPr>
        <p:blipFill>
          <a:blip r:embed="rId5" cstate="print"/>
          <a:srcRect/>
          <a:stretch>
            <a:fillRect/>
          </a:stretch>
        </p:blipFill>
        <p:spPr bwMode="auto">
          <a:xfrm rot="2053505" flipH="1">
            <a:off x="3679104" y="2255746"/>
            <a:ext cx="1217085" cy="1686864"/>
          </a:xfrm>
          <a:prstGeom prst="rect">
            <a:avLst/>
          </a:prstGeom>
          <a:noFill/>
        </p:spPr>
      </p:pic>
      <p:sp>
        <p:nvSpPr>
          <p:cNvPr id="28" name="テキスト ボックス 27"/>
          <p:cNvSpPr txBox="1"/>
          <p:nvPr/>
        </p:nvSpPr>
        <p:spPr>
          <a:xfrm rot="20948232">
            <a:off x="3951783" y="2253816"/>
            <a:ext cx="553865" cy="1245468"/>
          </a:xfrm>
          <a:prstGeom prst="rect">
            <a:avLst/>
          </a:prstGeom>
          <a:noFill/>
        </p:spPr>
        <p:txBody>
          <a:bodyPr vert="eaVert" wrap="square" lIns="91374" tIns="45687" rIns="91374" bIns="45687" rtlCol="0" anchor="ctr" anchorCtr="0">
            <a:spAutoFit/>
          </a:bodyPr>
          <a:lstStyle/>
          <a:p>
            <a:pPr algn="ctr"/>
            <a:r>
              <a:rPr lang="en-US" altLang="ja-JP" sz="1200" b="1" dirty="0">
                <a:latin typeface="Arial" panose="020B0604020202020204" pitchFamily="34" charset="0"/>
                <a:cs typeface="Arial" panose="020B0604020202020204" pitchFamily="34" charset="0"/>
              </a:rPr>
              <a:t>Quality Improvement</a:t>
            </a:r>
          </a:p>
        </p:txBody>
      </p:sp>
    </p:spTree>
    <p:extLst>
      <p:ext uri="{BB962C8B-B14F-4D97-AF65-F5344CB8AC3E}">
        <p14:creationId xmlns:p14="http://schemas.microsoft.com/office/powerpoint/2010/main" val="2848976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311"/>
          <p:cNvSpPr>
            <a:spLocks noChangeArrowheads="1"/>
          </p:cNvSpPr>
          <p:nvPr/>
        </p:nvSpPr>
        <p:spPr bwMode="auto">
          <a:xfrm>
            <a:off x="3429003" y="1714500"/>
            <a:ext cx="3076346" cy="467179"/>
          </a:xfrm>
          <a:prstGeom prst="rect">
            <a:avLst/>
          </a:prstGeom>
          <a:solidFill>
            <a:srgbClr val="FFFF99"/>
          </a:solidFill>
          <a:ln w="9525">
            <a:solidFill>
              <a:srgbClr val="FF9900"/>
            </a:solidFill>
            <a:miter lim="800000"/>
            <a:headEnd/>
            <a:tailEnd/>
          </a:ln>
        </p:spPr>
        <p:txBody>
          <a:bodyPr lIns="91341" tIns="45671" rIns="91341" bIns="45671"/>
          <a:lstStyle/>
          <a:p>
            <a:r>
              <a:rPr lang="en-US" altLang="ja-JP" sz="1200" b="1" dirty="0">
                <a:latin typeface="Arial" panose="020B0604020202020204" pitchFamily="34" charset="0"/>
                <a:ea typeface="ＭＳ ゴシック" pitchFamily="49" charset="-128"/>
                <a:cs typeface="Arial" panose="020B0604020202020204" pitchFamily="34" charset="0"/>
              </a:rPr>
              <a:t>Grasp of training needs, establishment of training courses (curriculum)</a:t>
            </a:r>
            <a:endParaRPr lang="ja-JP" dirty="0">
              <a:latin typeface="Arial" panose="020B0604020202020204" pitchFamily="34" charset="0"/>
              <a:ea typeface="ＭＳ ゴシック" pitchFamily="49" charset="-128"/>
              <a:cs typeface="Arial" panose="020B0604020202020204" pitchFamily="34" charset="0"/>
            </a:endParaRPr>
          </a:p>
        </p:txBody>
      </p:sp>
      <p:sp>
        <p:nvSpPr>
          <p:cNvPr id="5125" name="Oval 312"/>
          <p:cNvSpPr>
            <a:spLocks noChangeArrowheads="1"/>
          </p:cNvSpPr>
          <p:nvPr/>
        </p:nvSpPr>
        <p:spPr bwMode="auto">
          <a:xfrm>
            <a:off x="2786070" y="1643063"/>
            <a:ext cx="733651" cy="622526"/>
          </a:xfrm>
          <a:prstGeom prst="ellipse">
            <a:avLst/>
          </a:prstGeom>
          <a:solidFill>
            <a:srgbClr val="FFCCFF"/>
          </a:solidFill>
          <a:ln w="25400">
            <a:solidFill>
              <a:srgbClr val="FF00FF"/>
            </a:solidFill>
            <a:round/>
            <a:headEnd/>
            <a:tailEnd/>
          </a:ln>
        </p:spPr>
        <p:txBody>
          <a:bodyPr lIns="91341" tIns="45671" rIns="91341" bIns="45671"/>
          <a:lstStyle/>
          <a:p>
            <a:pPr algn="just"/>
            <a:endParaRPr lang="ja-JP" altLang="ja-JP" sz="800" dirty="0">
              <a:latin typeface="Calibri" pitchFamily="34" charset="0"/>
            </a:endParaRPr>
          </a:p>
        </p:txBody>
      </p:sp>
      <p:sp>
        <p:nvSpPr>
          <p:cNvPr id="5126" name="AutoShape 313"/>
          <p:cNvSpPr>
            <a:spLocks noChangeArrowheads="1"/>
          </p:cNvSpPr>
          <p:nvPr/>
        </p:nvSpPr>
        <p:spPr bwMode="auto">
          <a:xfrm>
            <a:off x="2714632" y="2286007"/>
            <a:ext cx="4124099" cy="1285875"/>
          </a:xfrm>
          <a:prstGeom prst="bracketPair">
            <a:avLst>
              <a:gd name="adj" fmla="val 16667"/>
            </a:avLst>
          </a:prstGeom>
          <a:noFill/>
          <a:ln w="25400">
            <a:solidFill>
              <a:srgbClr val="339966"/>
            </a:solidFill>
            <a:round/>
            <a:headEnd/>
            <a:tailEnd/>
          </a:ln>
        </p:spPr>
        <p:txBody>
          <a:bodyPr lIns="91341" tIns="45671" rIns="91341" bIns="45671"/>
          <a:lstStyle/>
          <a:p>
            <a:pPr algn="just"/>
            <a:r>
              <a:rPr lang="en-US" altLang="ja-JP" sz="900" dirty="0">
                <a:latin typeface="Arial" panose="020B0604020202020204" pitchFamily="34" charset="0"/>
                <a:ea typeface="ＭＳ ゴシック" pitchFamily="49" charset="-128"/>
                <a:cs typeface="Arial" panose="020B0604020202020204" pitchFamily="34" charset="0"/>
              </a:rPr>
              <a:t>1 Grasp and analysis of human resources needs</a:t>
            </a:r>
          </a:p>
          <a:p>
            <a:r>
              <a:rPr lang="ja-JP" altLang="en-US" sz="900" dirty="0">
                <a:latin typeface="Arial" panose="020B0604020202020204" pitchFamily="34" charset="0"/>
                <a:ea typeface="ＭＳ ゴシック" pitchFamily="49" charset="-128"/>
                <a:cs typeface="Arial" panose="020B0604020202020204" pitchFamily="34" charset="0"/>
              </a:rPr>
              <a:t>　　　</a:t>
            </a:r>
            <a:r>
              <a:rPr lang="en-US" altLang="ja-JP" sz="900" dirty="0">
                <a:latin typeface="Arial" panose="020B0604020202020204" pitchFamily="34" charset="0"/>
                <a:ea typeface="ＭＳ ゴシック" pitchFamily="49" charset="-128"/>
                <a:cs typeface="Arial" panose="020B0604020202020204" pitchFamily="34" charset="0"/>
              </a:rPr>
              <a:t>(Job offer forms, employment statistics, employers/employers' organizations, Hello Work, etc.)</a:t>
            </a:r>
          </a:p>
          <a:p>
            <a:pPr algn="just"/>
            <a:r>
              <a:rPr lang="en-US" altLang="ja-JP" sz="900" dirty="0">
                <a:latin typeface="Arial" panose="020B0604020202020204" pitchFamily="34" charset="0"/>
                <a:ea typeface="ＭＳ ゴシック" pitchFamily="49" charset="-128"/>
                <a:cs typeface="Arial" panose="020B0604020202020204" pitchFamily="34" charset="0"/>
              </a:rPr>
              <a:t>2 Formulation of training course plans depending on human resources needs</a:t>
            </a:r>
          </a:p>
          <a:p>
            <a:pPr algn="just"/>
            <a:r>
              <a:rPr lang="en-US" altLang="ja-JP" sz="900" dirty="0">
                <a:latin typeface="Arial" panose="020B0604020202020204" pitchFamily="34" charset="0"/>
                <a:ea typeface="ＭＳ ゴシック" pitchFamily="49" charset="-128"/>
                <a:cs typeface="Arial" panose="020B0604020202020204" pitchFamily="34" charset="0"/>
              </a:rPr>
              <a:t>3 Screening and approval by external experts</a:t>
            </a:r>
          </a:p>
          <a:p>
            <a:pPr algn="just"/>
            <a:r>
              <a:rPr lang="ja-JP" altLang="en-US" sz="900" dirty="0">
                <a:latin typeface="Arial" panose="020B0604020202020204" pitchFamily="34" charset="0"/>
                <a:ea typeface="ＭＳ ゴシック" pitchFamily="49" charset="-128"/>
                <a:cs typeface="Arial" panose="020B0604020202020204" pitchFamily="34" charset="0"/>
              </a:rPr>
              <a:t>　　　</a:t>
            </a:r>
            <a:r>
              <a:rPr lang="en-US" altLang="ja-JP" sz="900" dirty="0">
                <a:latin typeface="Arial" panose="020B0604020202020204" pitchFamily="34" charset="0"/>
                <a:ea typeface="ＭＳ ゴシック" pitchFamily="49" charset="-128"/>
                <a:cs typeface="Arial" panose="020B0604020202020204" pitchFamily="34" charset="0"/>
              </a:rPr>
              <a:t>* Public administration, organizations of employers and workers, education and training organizations, experts, etc.</a:t>
            </a:r>
            <a:endParaRPr lang="ja-JP" altLang="en-US" sz="900" dirty="0">
              <a:latin typeface="Arial" panose="020B0604020202020204" pitchFamily="34" charset="0"/>
              <a:ea typeface="ＭＳ ゴシック" pitchFamily="49" charset="-128"/>
              <a:cs typeface="Arial" panose="020B0604020202020204" pitchFamily="34" charset="0"/>
            </a:endParaRPr>
          </a:p>
          <a:p>
            <a:pPr algn="just"/>
            <a:endParaRPr lang="ja-JP" altLang="en-US" sz="900" dirty="0">
              <a:latin typeface="Arial" panose="020B0604020202020204" pitchFamily="34" charset="0"/>
              <a:ea typeface="ＭＳ ゴシック" pitchFamily="49" charset="-128"/>
              <a:cs typeface="Arial" panose="020B0604020202020204" pitchFamily="34" charset="0"/>
            </a:endParaRPr>
          </a:p>
        </p:txBody>
      </p:sp>
      <p:sp>
        <p:nvSpPr>
          <p:cNvPr id="5127" name="Rectangle 314"/>
          <p:cNvSpPr>
            <a:spLocks noChangeArrowheads="1"/>
          </p:cNvSpPr>
          <p:nvPr/>
        </p:nvSpPr>
        <p:spPr bwMode="auto">
          <a:xfrm>
            <a:off x="6572253" y="3714751"/>
            <a:ext cx="2199821" cy="467179"/>
          </a:xfrm>
          <a:prstGeom prst="rect">
            <a:avLst/>
          </a:prstGeom>
          <a:solidFill>
            <a:srgbClr val="FFFF99"/>
          </a:solidFill>
          <a:ln w="9525">
            <a:solidFill>
              <a:srgbClr val="FF9900"/>
            </a:solidFill>
            <a:miter lim="800000"/>
            <a:headEnd/>
            <a:tailEnd/>
          </a:ln>
        </p:spPr>
        <p:txBody>
          <a:bodyPr lIns="91341" tIns="45671" rIns="91341" bIns="45671"/>
          <a:lstStyle/>
          <a:p>
            <a:r>
              <a:rPr lang="en-US" altLang="ja-JP" sz="1200" b="1" dirty="0">
                <a:latin typeface="Arial" panose="020B0604020202020204" pitchFamily="34" charset="0"/>
                <a:ea typeface="ＭＳ ゴシック" pitchFamily="49" charset="-128"/>
                <a:cs typeface="Arial" panose="020B0604020202020204" pitchFamily="34" charset="0"/>
              </a:rPr>
              <a:t>Implementation of effective training</a:t>
            </a:r>
            <a:endParaRPr lang="ja-JP" altLang="en-US" sz="1200" b="1" dirty="0">
              <a:latin typeface="Arial" panose="020B0604020202020204" pitchFamily="34" charset="0"/>
              <a:ea typeface="ＭＳ ゴシック" pitchFamily="49" charset="-128"/>
              <a:cs typeface="Arial" panose="020B0604020202020204" pitchFamily="34" charset="0"/>
            </a:endParaRPr>
          </a:p>
        </p:txBody>
      </p:sp>
      <p:sp>
        <p:nvSpPr>
          <p:cNvPr id="5128" name="Oval 315"/>
          <p:cNvSpPr>
            <a:spLocks noChangeArrowheads="1"/>
          </p:cNvSpPr>
          <p:nvPr/>
        </p:nvSpPr>
        <p:spPr bwMode="auto">
          <a:xfrm>
            <a:off x="5929320" y="3643313"/>
            <a:ext cx="733651" cy="622526"/>
          </a:xfrm>
          <a:prstGeom prst="ellipse">
            <a:avLst/>
          </a:prstGeom>
          <a:solidFill>
            <a:srgbClr val="FFCCFF"/>
          </a:solidFill>
          <a:ln w="25400">
            <a:solidFill>
              <a:srgbClr val="FF00FF"/>
            </a:solidFill>
            <a:round/>
            <a:headEnd/>
            <a:tailEnd/>
          </a:ln>
        </p:spPr>
        <p:txBody>
          <a:bodyPr lIns="91341" tIns="45671" rIns="91341" bIns="45671"/>
          <a:lstStyle/>
          <a:p>
            <a:pPr algn="just"/>
            <a:endParaRPr lang="ja-JP" altLang="ja-JP">
              <a:latin typeface="Calibri" pitchFamily="34" charset="0"/>
            </a:endParaRPr>
          </a:p>
        </p:txBody>
      </p:sp>
      <p:sp>
        <p:nvSpPr>
          <p:cNvPr id="5129" name="AutoShape 316"/>
          <p:cNvSpPr>
            <a:spLocks noChangeArrowheads="1"/>
          </p:cNvSpPr>
          <p:nvPr/>
        </p:nvSpPr>
        <p:spPr bwMode="auto">
          <a:xfrm>
            <a:off x="6000750" y="4286250"/>
            <a:ext cx="2933474" cy="693964"/>
          </a:xfrm>
          <a:prstGeom prst="bracketPair">
            <a:avLst>
              <a:gd name="adj" fmla="val 16667"/>
            </a:avLst>
          </a:prstGeom>
          <a:noFill/>
          <a:ln w="25400">
            <a:solidFill>
              <a:srgbClr val="339966"/>
            </a:solidFill>
            <a:round/>
            <a:headEnd/>
            <a:tailEnd/>
          </a:ln>
        </p:spPr>
        <p:txBody>
          <a:bodyPr lIns="91341" tIns="45671" rIns="91341" bIns="45671"/>
          <a:lstStyle/>
          <a:p>
            <a:pPr algn="just"/>
            <a:r>
              <a:rPr lang="en-US" altLang="ja-JP" sz="900" dirty="0">
                <a:latin typeface="Arial" panose="020B0604020202020204" pitchFamily="34" charset="0"/>
                <a:ea typeface="ＭＳ ゴシック" pitchFamily="49" charset="-128"/>
                <a:cs typeface="Arial" panose="020B0604020202020204" pitchFamily="34" charset="0"/>
              </a:rPr>
              <a:t>1 Guidance for trainees depending on their acquisition situation by using textbooks, etc.</a:t>
            </a:r>
          </a:p>
          <a:p>
            <a:pPr algn="just"/>
            <a:r>
              <a:rPr lang="en-US" altLang="ja-JP" sz="900" dirty="0">
                <a:latin typeface="Arial" panose="020B0604020202020204" pitchFamily="34" charset="0"/>
                <a:ea typeface="ＭＳ ゴシック" pitchFamily="49" charset="-128"/>
                <a:cs typeface="Arial" panose="020B0604020202020204" pitchFamily="34" charset="0"/>
              </a:rPr>
              <a:t>2 Implementation of supplementary classes as needed</a:t>
            </a:r>
            <a:endParaRPr lang="ja-JP" altLang="en-US" sz="900" dirty="0">
              <a:latin typeface="Arial" panose="020B0604020202020204" pitchFamily="34" charset="0"/>
              <a:ea typeface="ＭＳ ゴシック" pitchFamily="49" charset="-128"/>
              <a:cs typeface="Arial" panose="020B0604020202020204" pitchFamily="34" charset="0"/>
            </a:endParaRPr>
          </a:p>
        </p:txBody>
      </p:sp>
      <p:sp>
        <p:nvSpPr>
          <p:cNvPr id="5130" name="Rectangle 317"/>
          <p:cNvSpPr>
            <a:spLocks noChangeArrowheads="1"/>
          </p:cNvSpPr>
          <p:nvPr/>
        </p:nvSpPr>
        <p:spPr bwMode="auto">
          <a:xfrm>
            <a:off x="3714750" y="5214938"/>
            <a:ext cx="2199821" cy="467179"/>
          </a:xfrm>
          <a:prstGeom prst="rect">
            <a:avLst/>
          </a:prstGeom>
          <a:solidFill>
            <a:srgbClr val="FFFF99"/>
          </a:solidFill>
          <a:ln w="9525">
            <a:solidFill>
              <a:srgbClr val="FF9900"/>
            </a:solidFill>
            <a:miter lim="800000"/>
            <a:headEnd/>
            <a:tailEnd/>
          </a:ln>
        </p:spPr>
        <p:txBody>
          <a:bodyPr lIns="91341" tIns="45671" rIns="91341" bIns="45671"/>
          <a:lstStyle/>
          <a:p>
            <a:r>
              <a:rPr lang="en-US" altLang="ja-JP" sz="1200" b="1" dirty="0">
                <a:latin typeface="Arial" panose="020B0604020202020204" pitchFamily="34" charset="0"/>
                <a:ea typeface="ＭＳ ゴシック" pitchFamily="49" charset="-128"/>
                <a:cs typeface="Arial" panose="020B0604020202020204" pitchFamily="34" charset="0"/>
              </a:rPr>
              <a:t>Evaluation of effect and grasp of problems</a:t>
            </a:r>
            <a:endParaRPr lang="ja-JP" altLang="en-US" sz="1200" b="1" dirty="0">
              <a:latin typeface="Arial" panose="020B0604020202020204" pitchFamily="34" charset="0"/>
              <a:ea typeface="ＭＳ ゴシック" pitchFamily="49" charset="-128"/>
              <a:cs typeface="Arial" panose="020B0604020202020204" pitchFamily="34" charset="0"/>
            </a:endParaRPr>
          </a:p>
        </p:txBody>
      </p:sp>
      <p:sp>
        <p:nvSpPr>
          <p:cNvPr id="5131" name="Oval 318"/>
          <p:cNvSpPr>
            <a:spLocks noChangeArrowheads="1"/>
          </p:cNvSpPr>
          <p:nvPr/>
        </p:nvSpPr>
        <p:spPr bwMode="auto">
          <a:xfrm>
            <a:off x="2926330" y="5080630"/>
            <a:ext cx="733652" cy="622526"/>
          </a:xfrm>
          <a:prstGeom prst="ellipse">
            <a:avLst/>
          </a:prstGeom>
          <a:solidFill>
            <a:srgbClr val="FFCCFF"/>
          </a:solidFill>
          <a:ln w="25400">
            <a:solidFill>
              <a:srgbClr val="FF00FF"/>
            </a:solidFill>
            <a:round/>
            <a:headEnd/>
            <a:tailEnd/>
          </a:ln>
        </p:spPr>
        <p:txBody>
          <a:bodyPr lIns="91341" tIns="45671" rIns="91341" bIns="45671"/>
          <a:lstStyle/>
          <a:p>
            <a:endParaRPr lang="ja-JP" altLang="ja-JP">
              <a:latin typeface="Calibri" pitchFamily="34" charset="0"/>
            </a:endParaRPr>
          </a:p>
        </p:txBody>
      </p:sp>
      <p:sp>
        <p:nvSpPr>
          <p:cNvPr id="5132" name="AutoShape 319"/>
          <p:cNvSpPr>
            <a:spLocks noChangeArrowheads="1"/>
          </p:cNvSpPr>
          <p:nvPr/>
        </p:nvSpPr>
        <p:spPr bwMode="auto">
          <a:xfrm>
            <a:off x="3571875" y="5786438"/>
            <a:ext cx="2933474" cy="714375"/>
          </a:xfrm>
          <a:prstGeom prst="bracketPair">
            <a:avLst>
              <a:gd name="adj" fmla="val 16667"/>
            </a:avLst>
          </a:prstGeom>
          <a:noFill/>
          <a:ln w="25400">
            <a:solidFill>
              <a:srgbClr val="339966"/>
            </a:solidFill>
            <a:round/>
            <a:headEnd/>
            <a:tailEnd/>
          </a:ln>
        </p:spPr>
        <p:txBody>
          <a:bodyPr lIns="91341" tIns="45671" rIns="91341" bIns="45671"/>
          <a:lstStyle/>
          <a:p>
            <a:r>
              <a:rPr lang="en-US" altLang="ja-JP" sz="900" dirty="0">
                <a:latin typeface="Arial" panose="020B0604020202020204" pitchFamily="34" charset="0"/>
                <a:ea typeface="ＭＳ ゴシック" pitchFamily="49" charset="-128"/>
                <a:cs typeface="Arial" panose="020B0604020202020204" pitchFamily="34" charset="0"/>
              </a:rPr>
              <a:t>1 Follow-up surveys for improvement/reviews</a:t>
            </a:r>
          </a:p>
          <a:p>
            <a:r>
              <a:rPr lang="en-US" altLang="ja-JP" sz="900" dirty="0">
                <a:latin typeface="Arial" panose="020B0604020202020204" pitchFamily="34" charset="0"/>
                <a:ea typeface="ＭＳ ゴシック" pitchFamily="49" charset="-128"/>
                <a:cs typeface="Arial" panose="020B0604020202020204" pitchFamily="34" charset="0"/>
              </a:rPr>
              <a:t>2 Verification by a method of training charts</a:t>
            </a:r>
            <a:endParaRPr lang="ja-JP" altLang="ja-JP" sz="900" dirty="0">
              <a:latin typeface="Arial" panose="020B0604020202020204" pitchFamily="34" charset="0"/>
              <a:ea typeface="ＭＳ ゴシック" pitchFamily="49" charset="-128"/>
              <a:cs typeface="Arial" panose="020B0604020202020204" pitchFamily="34" charset="0"/>
            </a:endParaRPr>
          </a:p>
        </p:txBody>
      </p:sp>
      <p:sp>
        <p:nvSpPr>
          <p:cNvPr id="5133" name="Rectangle 321"/>
          <p:cNvSpPr>
            <a:spLocks noChangeArrowheads="1"/>
          </p:cNvSpPr>
          <p:nvPr/>
        </p:nvSpPr>
        <p:spPr bwMode="auto">
          <a:xfrm>
            <a:off x="1214438" y="3643313"/>
            <a:ext cx="1914071" cy="467179"/>
          </a:xfrm>
          <a:prstGeom prst="rect">
            <a:avLst/>
          </a:prstGeom>
          <a:solidFill>
            <a:srgbClr val="FFFF99"/>
          </a:solidFill>
          <a:ln w="9525">
            <a:solidFill>
              <a:srgbClr val="FF9900"/>
            </a:solidFill>
            <a:miter lim="800000"/>
            <a:headEnd/>
            <a:tailEnd/>
          </a:ln>
        </p:spPr>
        <p:txBody>
          <a:bodyPr lIns="91341" tIns="45671" rIns="91341" bIns="45671"/>
          <a:lstStyle/>
          <a:p>
            <a:r>
              <a:rPr lang="en-US" altLang="ja-JP" sz="1200" b="1" dirty="0">
                <a:latin typeface="Arial" panose="020B0604020202020204" pitchFamily="34" charset="0"/>
                <a:ea typeface="ＭＳ ゴシック" pitchFamily="49" charset="-128"/>
                <a:cs typeface="Arial" panose="020B0604020202020204" pitchFamily="34" charset="0"/>
              </a:rPr>
              <a:t>Modification of curriculum</a:t>
            </a:r>
            <a:endParaRPr lang="ja-JP" altLang="en-US" sz="1200" b="1" dirty="0">
              <a:latin typeface="Arial" panose="020B0604020202020204" pitchFamily="34" charset="0"/>
              <a:ea typeface="ＭＳ ゴシック" pitchFamily="49" charset="-128"/>
              <a:cs typeface="Arial" panose="020B0604020202020204" pitchFamily="34" charset="0"/>
            </a:endParaRPr>
          </a:p>
        </p:txBody>
      </p:sp>
      <p:sp>
        <p:nvSpPr>
          <p:cNvPr id="5134" name="Oval 322"/>
          <p:cNvSpPr>
            <a:spLocks noChangeArrowheads="1"/>
          </p:cNvSpPr>
          <p:nvPr/>
        </p:nvSpPr>
        <p:spPr bwMode="auto">
          <a:xfrm>
            <a:off x="500070" y="3571882"/>
            <a:ext cx="733651" cy="622527"/>
          </a:xfrm>
          <a:prstGeom prst="ellipse">
            <a:avLst/>
          </a:prstGeom>
          <a:solidFill>
            <a:srgbClr val="FFCCFF"/>
          </a:solidFill>
          <a:ln w="25400">
            <a:solidFill>
              <a:srgbClr val="FF00FF"/>
            </a:solidFill>
            <a:round/>
            <a:headEnd/>
            <a:tailEnd/>
          </a:ln>
        </p:spPr>
        <p:txBody>
          <a:bodyPr lIns="91341" tIns="45671" rIns="91341" bIns="45671"/>
          <a:lstStyle/>
          <a:p>
            <a:endParaRPr lang="ja-JP" altLang="ja-JP">
              <a:latin typeface="Calibri" pitchFamily="34" charset="0"/>
            </a:endParaRPr>
          </a:p>
        </p:txBody>
      </p:sp>
      <p:sp>
        <p:nvSpPr>
          <p:cNvPr id="5135" name="AutoShape 323"/>
          <p:cNvSpPr>
            <a:spLocks noChangeArrowheads="1"/>
          </p:cNvSpPr>
          <p:nvPr/>
        </p:nvSpPr>
        <p:spPr bwMode="auto">
          <a:xfrm>
            <a:off x="1071563" y="4214813"/>
            <a:ext cx="2723696" cy="806223"/>
          </a:xfrm>
          <a:prstGeom prst="bracketPair">
            <a:avLst>
              <a:gd name="adj" fmla="val 16667"/>
            </a:avLst>
          </a:prstGeom>
          <a:noFill/>
          <a:ln w="25400">
            <a:solidFill>
              <a:srgbClr val="339966"/>
            </a:solidFill>
            <a:round/>
            <a:headEnd/>
            <a:tailEnd/>
          </a:ln>
        </p:spPr>
        <p:txBody>
          <a:bodyPr lIns="91341" tIns="45671" rIns="91341" bIns="45671"/>
          <a:lstStyle/>
          <a:p>
            <a:pPr algn="just"/>
            <a:r>
              <a:rPr lang="en-US" altLang="ja-JP" sz="900" dirty="0">
                <a:latin typeface="Arial" panose="020B0604020202020204" pitchFamily="34" charset="0"/>
                <a:ea typeface="ＭＳ ゴシック" pitchFamily="49" charset="-128"/>
                <a:cs typeface="Arial" panose="020B0604020202020204" pitchFamily="34" charset="0"/>
              </a:rPr>
              <a:t>1 Modification of curriculum to be added/changed based on problems (insufficient knowledge/skills)</a:t>
            </a:r>
            <a:endParaRPr lang="ja-JP" altLang="en-US" sz="900" dirty="0">
              <a:latin typeface="Arial" panose="020B0604020202020204" pitchFamily="34" charset="0"/>
              <a:ea typeface="ＭＳ ゴシック" pitchFamily="49" charset="-128"/>
              <a:cs typeface="Arial" panose="020B0604020202020204" pitchFamily="34" charset="0"/>
            </a:endParaRPr>
          </a:p>
        </p:txBody>
      </p:sp>
      <p:sp>
        <p:nvSpPr>
          <p:cNvPr id="9541" name="AutoShape 325"/>
          <p:cNvSpPr>
            <a:spLocks noChangeArrowheads="1"/>
          </p:cNvSpPr>
          <p:nvPr/>
        </p:nvSpPr>
        <p:spPr bwMode="auto">
          <a:xfrm rot="10800000" flipH="1" flipV="1">
            <a:off x="1500193" y="2000250"/>
            <a:ext cx="1087437" cy="1298349"/>
          </a:xfrm>
          <a:custGeom>
            <a:avLst/>
            <a:gdLst>
              <a:gd name="G0" fmla="+- 15308 0 0"/>
              <a:gd name="G1" fmla="+- 2919 0 0"/>
              <a:gd name="G2" fmla="+- 12158 0 2919"/>
              <a:gd name="G3" fmla="+- G2 0 2919"/>
              <a:gd name="G4" fmla="*/ G3 32768 32059"/>
              <a:gd name="G5" fmla="*/ G4 1 2"/>
              <a:gd name="G6" fmla="+- 21600 0 15308"/>
              <a:gd name="G7" fmla="*/ G6 2919 6079"/>
              <a:gd name="G8" fmla="+- G7 15308 0"/>
              <a:gd name="T0" fmla="*/ 15308 w 21600"/>
              <a:gd name="T1" fmla="*/ 0 h 21600"/>
              <a:gd name="T2" fmla="*/ 15308 w 21600"/>
              <a:gd name="T3" fmla="*/ 12158 h 21600"/>
              <a:gd name="T4" fmla="*/ 3230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308" y="0"/>
                </a:lnTo>
                <a:lnTo>
                  <a:pt x="15308" y="2919"/>
                </a:lnTo>
                <a:lnTo>
                  <a:pt x="12427" y="2919"/>
                </a:lnTo>
                <a:cubicBezTo>
                  <a:pt x="5564" y="2919"/>
                  <a:pt x="0" y="7055"/>
                  <a:pt x="0" y="12158"/>
                </a:cubicBezTo>
                <a:lnTo>
                  <a:pt x="0" y="21600"/>
                </a:lnTo>
                <a:lnTo>
                  <a:pt x="6460" y="21600"/>
                </a:lnTo>
                <a:lnTo>
                  <a:pt x="6460" y="12158"/>
                </a:lnTo>
                <a:cubicBezTo>
                  <a:pt x="6460" y="10546"/>
                  <a:pt x="9132" y="9239"/>
                  <a:pt x="12427" y="9239"/>
                </a:cubicBezTo>
                <a:lnTo>
                  <a:pt x="15308" y="9239"/>
                </a:lnTo>
                <a:lnTo>
                  <a:pt x="15308" y="12158"/>
                </a:lnTo>
                <a:close/>
              </a:path>
            </a:pathLst>
          </a:custGeom>
          <a:solidFill>
            <a:srgbClr val="92D050"/>
          </a:solidFill>
          <a:ln w="9525">
            <a:solidFill>
              <a:srgbClr val="000000"/>
            </a:solidFill>
            <a:miter lim="800000"/>
            <a:headEnd/>
            <a:tailEnd/>
          </a:ln>
          <a:effectLst>
            <a:outerShdw dist="25400" dir="5400000" algn="ctr" rotWithShape="0">
              <a:srgbClr val="808080"/>
            </a:outerShdw>
          </a:effectLst>
        </p:spPr>
        <p:txBody>
          <a:bodyPr lIns="74214" tIns="8881" rIns="74214" bIns="8881"/>
          <a:lstStyle/>
          <a:p>
            <a:pPr defTabSz="913409">
              <a:defRPr/>
            </a:pPr>
            <a:endParaRPr lang="ja-JP" altLang="en-US" dirty="0">
              <a:latin typeface="+mn-lt"/>
              <a:ea typeface="+mn-ea"/>
            </a:endParaRPr>
          </a:p>
        </p:txBody>
      </p:sp>
      <p:sp>
        <p:nvSpPr>
          <p:cNvPr id="9542" name="AutoShape 326"/>
          <p:cNvSpPr>
            <a:spLocks noChangeArrowheads="1"/>
          </p:cNvSpPr>
          <p:nvPr/>
        </p:nvSpPr>
        <p:spPr bwMode="auto">
          <a:xfrm rot="5400000">
            <a:off x="6919240" y="2010455"/>
            <a:ext cx="1214437" cy="1336902"/>
          </a:xfrm>
          <a:custGeom>
            <a:avLst/>
            <a:gdLst>
              <a:gd name="G0" fmla="+- 15308 0 0"/>
              <a:gd name="G1" fmla="+- 2919 0 0"/>
              <a:gd name="G2" fmla="+- 12158 0 2919"/>
              <a:gd name="G3" fmla="+- G2 0 2919"/>
              <a:gd name="G4" fmla="*/ G3 32768 32059"/>
              <a:gd name="G5" fmla="*/ G4 1 2"/>
              <a:gd name="G6" fmla="+- 21600 0 15308"/>
              <a:gd name="G7" fmla="*/ G6 2919 6079"/>
              <a:gd name="G8" fmla="+- G7 15308 0"/>
              <a:gd name="T0" fmla="*/ 15308 w 21600"/>
              <a:gd name="T1" fmla="*/ 0 h 21600"/>
              <a:gd name="T2" fmla="*/ 15308 w 21600"/>
              <a:gd name="T3" fmla="*/ 12158 h 21600"/>
              <a:gd name="T4" fmla="*/ 3230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308" y="0"/>
                </a:lnTo>
                <a:lnTo>
                  <a:pt x="15308" y="2919"/>
                </a:lnTo>
                <a:lnTo>
                  <a:pt x="12427" y="2919"/>
                </a:lnTo>
                <a:cubicBezTo>
                  <a:pt x="5564" y="2919"/>
                  <a:pt x="0" y="7055"/>
                  <a:pt x="0" y="12158"/>
                </a:cubicBezTo>
                <a:lnTo>
                  <a:pt x="0" y="21600"/>
                </a:lnTo>
                <a:lnTo>
                  <a:pt x="6460" y="21600"/>
                </a:lnTo>
                <a:lnTo>
                  <a:pt x="6460" y="12158"/>
                </a:lnTo>
                <a:cubicBezTo>
                  <a:pt x="6460" y="10546"/>
                  <a:pt x="9132" y="9239"/>
                  <a:pt x="12427" y="9239"/>
                </a:cubicBezTo>
                <a:lnTo>
                  <a:pt x="15308" y="9239"/>
                </a:lnTo>
                <a:lnTo>
                  <a:pt x="15308" y="12158"/>
                </a:lnTo>
                <a:close/>
              </a:path>
            </a:pathLst>
          </a:custGeom>
          <a:solidFill>
            <a:srgbClr val="92D050"/>
          </a:solidFill>
          <a:ln w="9525">
            <a:solidFill>
              <a:srgbClr val="000000"/>
            </a:solidFill>
            <a:miter lim="800000"/>
            <a:headEnd/>
            <a:tailEnd/>
          </a:ln>
          <a:effectLst>
            <a:outerShdw dist="25400" dir="5400000" algn="ctr" rotWithShape="0">
              <a:srgbClr val="808080"/>
            </a:outerShdw>
          </a:effectLst>
        </p:spPr>
        <p:txBody>
          <a:bodyPr lIns="74214" tIns="8881" rIns="74214" bIns="8881"/>
          <a:lstStyle/>
          <a:p>
            <a:pPr defTabSz="913409">
              <a:defRPr/>
            </a:pPr>
            <a:endParaRPr lang="ja-JP" altLang="en-US" dirty="0">
              <a:latin typeface="+mn-lt"/>
              <a:ea typeface="+mn-ea"/>
            </a:endParaRPr>
          </a:p>
        </p:txBody>
      </p:sp>
      <p:sp>
        <p:nvSpPr>
          <p:cNvPr id="9543" name="AutoShape 327"/>
          <p:cNvSpPr>
            <a:spLocks noChangeArrowheads="1"/>
          </p:cNvSpPr>
          <p:nvPr/>
        </p:nvSpPr>
        <p:spPr bwMode="auto">
          <a:xfrm rot="10800000">
            <a:off x="6858002" y="5000625"/>
            <a:ext cx="1211036" cy="1334634"/>
          </a:xfrm>
          <a:custGeom>
            <a:avLst/>
            <a:gdLst>
              <a:gd name="G0" fmla="+- 15308 0 0"/>
              <a:gd name="G1" fmla="+- 2919 0 0"/>
              <a:gd name="G2" fmla="+- 12158 0 2919"/>
              <a:gd name="G3" fmla="+- G2 0 2919"/>
              <a:gd name="G4" fmla="*/ G3 32768 32059"/>
              <a:gd name="G5" fmla="*/ G4 1 2"/>
              <a:gd name="G6" fmla="+- 21600 0 15308"/>
              <a:gd name="G7" fmla="*/ G6 2919 6079"/>
              <a:gd name="G8" fmla="+- G7 15308 0"/>
              <a:gd name="T0" fmla="*/ 15308 w 21600"/>
              <a:gd name="T1" fmla="*/ 0 h 21600"/>
              <a:gd name="T2" fmla="*/ 15308 w 21600"/>
              <a:gd name="T3" fmla="*/ 12158 h 21600"/>
              <a:gd name="T4" fmla="*/ 3230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308" y="0"/>
                </a:lnTo>
                <a:lnTo>
                  <a:pt x="15308" y="2919"/>
                </a:lnTo>
                <a:lnTo>
                  <a:pt x="12427" y="2919"/>
                </a:lnTo>
                <a:cubicBezTo>
                  <a:pt x="5564" y="2919"/>
                  <a:pt x="0" y="7055"/>
                  <a:pt x="0" y="12158"/>
                </a:cubicBezTo>
                <a:lnTo>
                  <a:pt x="0" y="21600"/>
                </a:lnTo>
                <a:lnTo>
                  <a:pt x="6460" y="21600"/>
                </a:lnTo>
                <a:lnTo>
                  <a:pt x="6460" y="12158"/>
                </a:lnTo>
                <a:cubicBezTo>
                  <a:pt x="6460" y="10546"/>
                  <a:pt x="9132" y="9239"/>
                  <a:pt x="12427" y="9239"/>
                </a:cubicBezTo>
                <a:lnTo>
                  <a:pt x="15308" y="9239"/>
                </a:lnTo>
                <a:lnTo>
                  <a:pt x="15308" y="12158"/>
                </a:lnTo>
                <a:close/>
              </a:path>
            </a:pathLst>
          </a:custGeom>
          <a:solidFill>
            <a:srgbClr val="92D050"/>
          </a:solidFill>
          <a:ln w="9525">
            <a:solidFill>
              <a:srgbClr val="000000"/>
            </a:solidFill>
            <a:miter lim="800000"/>
            <a:headEnd/>
            <a:tailEnd/>
          </a:ln>
          <a:effectLst>
            <a:outerShdw dist="25400" dir="5400000" algn="ctr" rotWithShape="0">
              <a:srgbClr val="808080"/>
            </a:outerShdw>
          </a:effectLst>
        </p:spPr>
        <p:txBody>
          <a:bodyPr lIns="74214" tIns="8881" rIns="74214" bIns="8881"/>
          <a:lstStyle/>
          <a:p>
            <a:pPr defTabSz="913409">
              <a:defRPr/>
            </a:pPr>
            <a:endParaRPr lang="ja-JP" altLang="en-US" dirty="0">
              <a:latin typeface="+mn-lt"/>
              <a:ea typeface="+mn-ea"/>
            </a:endParaRPr>
          </a:p>
        </p:txBody>
      </p:sp>
      <p:sp>
        <p:nvSpPr>
          <p:cNvPr id="9544" name="AutoShape 328"/>
          <p:cNvSpPr>
            <a:spLocks noChangeArrowheads="1"/>
          </p:cNvSpPr>
          <p:nvPr/>
        </p:nvSpPr>
        <p:spPr bwMode="auto">
          <a:xfrm rot="16200000">
            <a:off x="1643063" y="4929187"/>
            <a:ext cx="1143000" cy="1335768"/>
          </a:xfrm>
          <a:custGeom>
            <a:avLst/>
            <a:gdLst>
              <a:gd name="G0" fmla="+- 15308 0 0"/>
              <a:gd name="G1" fmla="+- 2919 0 0"/>
              <a:gd name="G2" fmla="+- 12158 0 2919"/>
              <a:gd name="G3" fmla="+- G2 0 2919"/>
              <a:gd name="G4" fmla="*/ G3 32768 32059"/>
              <a:gd name="G5" fmla="*/ G4 1 2"/>
              <a:gd name="G6" fmla="+- 21600 0 15308"/>
              <a:gd name="G7" fmla="*/ G6 2919 6079"/>
              <a:gd name="G8" fmla="+- G7 15308 0"/>
              <a:gd name="T0" fmla="*/ 15308 w 21600"/>
              <a:gd name="T1" fmla="*/ 0 h 21600"/>
              <a:gd name="T2" fmla="*/ 15308 w 21600"/>
              <a:gd name="T3" fmla="*/ 12158 h 21600"/>
              <a:gd name="T4" fmla="*/ 3230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308" y="0"/>
                </a:lnTo>
                <a:lnTo>
                  <a:pt x="15308" y="2919"/>
                </a:lnTo>
                <a:lnTo>
                  <a:pt x="12427" y="2919"/>
                </a:lnTo>
                <a:cubicBezTo>
                  <a:pt x="5564" y="2919"/>
                  <a:pt x="0" y="7055"/>
                  <a:pt x="0" y="12158"/>
                </a:cubicBezTo>
                <a:lnTo>
                  <a:pt x="0" y="21600"/>
                </a:lnTo>
                <a:lnTo>
                  <a:pt x="6460" y="21600"/>
                </a:lnTo>
                <a:lnTo>
                  <a:pt x="6460" y="12158"/>
                </a:lnTo>
                <a:cubicBezTo>
                  <a:pt x="6460" y="10546"/>
                  <a:pt x="9132" y="9239"/>
                  <a:pt x="12427" y="9239"/>
                </a:cubicBezTo>
                <a:lnTo>
                  <a:pt x="15308" y="9239"/>
                </a:lnTo>
                <a:lnTo>
                  <a:pt x="15308" y="12158"/>
                </a:lnTo>
                <a:close/>
              </a:path>
            </a:pathLst>
          </a:custGeom>
          <a:solidFill>
            <a:srgbClr val="92D050"/>
          </a:solidFill>
          <a:ln w="9525">
            <a:solidFill>
              <a:srgbClr val="000000"/>
            </a:solidFill>
            <a:miter lim="800000"/>
            <a:headEnd/>
            <a:tailEnd/>
          </a:ln>
          <a:effectLst>
            <a:outerShdw dist="25400" dir="5400000" algn="ctr" rotWithShape="0">
              <a:srgbClr val="808080"/>
            </a:outerShdw>
          </a:effectLst>
        </p:spPr>
        <p:txBody>
          <a:bodyPr lIns="74214" tIns="8881" rIns="74214" bIns="8881"/>
          <a:lstStyle/>
          <a:p>
            <a:pPr defTabSz="913409">
              <a:defRPr/>
            </a:pPr>
            <a:endParaRPr lang="ja-JP" altLang="en-US" dirty="0">
              <a:latin typeface="+mn-lt"/>
              <a:ea typeface="+mn-ea"/>
            </a:endParaRPr>
          </a:p>
        </p:txBody>
      </p:sp>
      <p:sp>
        <p:nvSpPr>
          <p:cNvPr id="5140" name="テキスト ボックス 22"/>
          <p:cNvSpPr txBox="1">
            <a:spLocks noChangeArrowheads="1"/>
          </p:cNvSpPr>
          <p:nvPr/>
        </p:nvSpPr>
        <p:spPr bwMode="auto">
          <a:xfrm>
            <a:off x="2857500" y="1785938"/>
            <a:ext cx="642938" cy="358750"/>
          </a:xfrm>
          <a:prstGeom prst="rect">
            <a:avLst/>
          </a:prstGeom>
          <a:noFill/>
          <a:ln w="9525">
            <a:noFill/>
            <a:miter lim="800000"/>
            <a:headEnd/>
            <a:tailEnd/>
          </a:ln>
        </p:spPr>
        <p:txBody>
          <a:bodyPr lIns="91341" tIns="45671" rIns="91341" bIns="45671">
            <a:spAutoFit/>
          </a:bodyPr>
          <a:lstStyle/>
          <a:p>
            <a:r>
              <a:rPr lang="en-US" altLang="ja-JP" sz="1700" dirty="0">
                <a:solidFill>
                  <a:srgbClr val="FF0000"/>
                </a:solidFill>
                <a:latin typeface="+mj-lt"/>
              </a:rPr>
              <a:t>Plan</a:t>
            </a:r>
            <a:endParaRPr lang="ja-JP" altLang="en-US" sz="1700" dirty="0">
              <a:solidFill>
                <a:srgbClr val="FF0000"/>
              </a:solidFill>
              <a:latin typeface="+mj-lt"/>
            </a:endParaRPr>
          </a:p>
        </p:txBody>
      </p:sp>
      <p:sp>
        <p:nvSpPr>
          <p:cNvPr id="5141" name="テキスト ボックス 23"/>
          <p:cNvSpPr txBox="1">
            <a:spLocks noChangeArrowheads="1"/>
          </p:cNvSpPr>
          <p:nvPr/>
        </p:nvSpPr>
        <p:spPr bwMode="auto">
          <a:xfrm>
            <a:off x="611567" y="3717032"/>
            <a:ext cx="543545" cy="358750"/>
          </a:xfrm>
          <a:prstGeom prst="rect">
            <a:avLst/>
          </a:prstGeom>
          <a:noFill/>
          <a:ln w="9525">
            <a:noFill/>
            <a:miter lim="800000"/>
            <a:headEnd/>
            <a:tailEnd/>
          </a:ln>
        </p:spPr>
        <p:txBody>
          <a:bodyPr wrap="square" lIns="91341" tIns="45671" rIns="91341" bIns="45671">
            <a:spAutoFit/>
          </a:bodyPr>
          <a:lstStyle/>
          <a:p>
            <a:r>
              <a:rPr lang="en-US" altLang="ja-JP" sz="1700" dirty="0">
                <a:solidFill>
                  <a:srgbClr val="FF0000"/>
                </a:solidFill>
                <a:latin typeface="Arial" pitchFamily="34" charset="0"/>
                <a:cs typeface="Arial" pitchFamily="34" charset="0"/>
              </a:rPr>
              <a:t>Act</a:t>
            </a:r>
            <a:endParaRPr lang="ja-JP" altLang="en-US" sz="1700" dirty="0">
              <a:solidFill>
                <a:srgbClr val="FF0000"/>
              </a:solidFill>
              <a:latin typeface="Arial" pitchFamily="34" charset="0"/>
              <a:cs typeface="Arial" pitchFamily="34" charset="0"/>
            </a:endParaRPr>
          </a:p>
        </p:txBody>
      </p:sp>
      <p:sp>
        <p:nvSpPr>
          <p:cNvPr id="5142" name="テキスト ボックス 24"/>
          <p:cNvSpPr txBox="1">
            <a:spLocks noChangeArrowheads="1"/>
          </p:cNvSpPr>
          <p:nvPr/>
        </p:nvSpPr>
        <p:spPr bwMode="auto">
          <a:xfrm>
            <a:off x="2882451" y="5214941"/>
            <a:ext cx="903742" cy="358738"/>
          </a:xfrm>
          <a:prstGeom prst="rect">
            <a:avLst/>
          </a:prstGeom>
          <a:noFill/>
          <a:ln w="9525">
            <a:noFill/>
            <a:miter lim="800000"/>
            <a:headEnd/>
            <a:tailEnd/>
          </a:ln>
        </p:spPr>
        <p:txBody>
          <a:bodyPr wrap="square" lIns="91341" tIns="45671" rIns="91341" bIns="45671">
            <a:spAutoFit/>
          </a:bodyPr>
          <a:lstStyle/>
          <a:p>
            <a:r>
              <a:rPr lang="en-US" altLang="ja-JP" sz="1700" dirty="0">
                <a:solidFill>
                  <a:srgbClr val="FF0000"/>
                </a:solidFill>
                <a:latin typeface="Arial" pitchFamily="34" charset="0"/>
                <a:cs typeface="Arial" pitchFamily="34" charset="0"/>
              </a:rPr>
              <a:t>Check</a:t>
            </a:r>
            <a:endParaRPr lang="ja-JP" altLang="en-US" sz="1700" dirty="0">
              <a:solidFill>
                <a:srgbClr val="FF0000"/>
              </a:solidFill>
              <a:latin typeface="Arial" pitchFamily="34" charset="0"/>
              <a:cs typeface="Arial" pitchFamily="34" charset="0"/>
            </a:endParaRPr>
          </a:p>
        </p:txBody>
      </p:sp>
      <p:sp>
        <p:nvSpPr>
          <p:cNvPr id="5143" name="テキスト ボックス 25"/>
          <p:cNvSpPr txBox="1">
            <a:spLocks noChangeArrowheads="1"/>
          </p:cNvSpPr>
          <p:nvPr/>
        </p:nvSpPr>
        <p:spPr bwMode="auto">
          <a:xfrm>
            <a:off x="6072188" y="3786189"/>
            <a:ext cx="500062" cy="358750"/>
          </a:xfrm>
          <a:prstGeom prst="rect">
            <a:avLst/>
          </a:prstGeom>
          <a:noFill/>
          <a:ln w="9525">
            <a:noFill/>
            <a:miter lim="800000"/>
            <a:headEnd/>
            <a:tailEnd/>
          </a:ln>
        </p:spPr>
        <p:txBody>
          <a:bodyPr lIns="91341" tIns="45671" rIns="91341" bIns="45671">
            <a:spAutoFit/>
          </a:bodyPr>
          <a:lstStyle/>
          <a:p>
            <a:r>
              <a:rPr lang="en-US" altLang="ja-JP" sz="1700">
                <a:solidFill>
                  <a:srgbClr val="FF0000"/>
                </a:solidFill>
                <a:latin typeface="Arial" pitchFamily="34" charset="0"/>
                <a:cs typeface="Arial" pitchFamily="34" charset="0"/>
              </a:rPr>
              <a:t>Do</a:t>
            </a:r>
            <a:endParaRPr lang="ja-JP" altLang="en-US" sz="1700">
              <a:solidFill>
                <a:srgbClr val="FF0000"/>
              </a:solidFill>
              <a:latin typeface="Arial" pitchFamily="34" charset="0"/>
              <a:cs typeface="Arial" pitchFamily="34" charset="0"/>
            </a:endParaRPr>
          </a:p>
        </p:txBody>
      </p:sp>
      <p:sp>
        <p:nvSpPr>
          <p:cNvPr id="2" name="スライド番号プレースホルダー 1"/>
          <p:cNvSpPr>
            <a:spLocks noGrp="1"/>
          </p:cNvSpPr>
          <p:nvPr>
            <p:ph type="sldNum" sz="quarter" idx="12"/>
          </p:nvPr>
        </p:nvSpPr>
        <p:spPr/>
        <p:txBody>
          <a:bodyPr/>
          <a:lstStyle/>
          <a:p>
            <a:pPr>
              <a:defRPr/>
            </a:pPr>
            <a:fld id="{BCE90EE6-8DD5-4131-BC31-70C3D01A1B0F}" type="slidenum">
              <a:rPr lang="en-US" altLang="ja-JP" smtClean="0"/>
              <a:pPr>
                <a:defRPr/>
              </a:pPr>
              <a:t>14</a:t>
            </a:fld>
            <a:endParaRPr lang="en-US" altLang="ja-JP" dirty="0"/>
          </a:p>
        </p:txBody>
      </p:sp>
      <p:sp>
        <p:nvSpPr>
          <p:cNvPr id="3" name="正方形/長方形 2"/>
          <p:cNvSpPr/>
          <p:nvPr/>
        </p:nvSpPr>
        <p:spPr>
          <a:xfrm>
            <a:off x="-36512" y="332656"/>
            <a:ext cx="9649072" cy="400043"/>
          </a:xfrm>
          <a:prstGeom prst="rect">
            <a:avLst/>
          </a:prstGeom>
        </p:spPr>
        <p:txBody>
          <a:bodyPr wrap="square" lIns="91374" tIns="45687" rIns="91374" bIns="45687">
            <a:spAutoFit/>
          </a:bodyPr>
          <a:lstStyle/>
          <a:p>
            <a:r>
              <a:rPr lang="en-US" altLang="ja-JP" sz="2000" b="1" dirty="0">
                <a:solidFill>
                  <a:srgbClr val="00B050"/>
                </a:solidFill>
                <a:latin typeface="Arial" panose="020B0604020202020204" pitchFamily="34" charset="0"/>
                <a:cs typeface="Arial" panose="020B0604020202020204" pitchFamily="34" charset="0"/>
              </a:rPr>
              <a:t>4 Development of Training Courses Reflected Training Needs (2)</a:t>
            </a:r>
            <a:endParaRPr lang="ja-JP" altLang="en-US" sz="2000" dirty="0"/>
          </a:p>
        </p:txBody>
      </p:sp>
      <p:sp>
        <p:nvSpPr>
          <p:cNvPr id="26" name="テキスト ボックス 25"/>
          <p:cNvSpPr txBox="1"/>
          <p:nvPr/>
        </p:nvSpPr>
        <p:spPr>
          <a:xfrm>
            <a:off x="781372" y="762192"/>
            <a:ext cx="7704856" cy="400043"/>
          </a:xfrm>
          <a:prstGeom prst="rect">
            <a:avLst/>
          </a:prstGeom>
          <a:noFill/>
          <a:ln>
            <a:solidFill>
              <a:schemeClr val="tx1"/>
            </a:solidFill>
          </a:ln>
        </p:spPr>
        <p:txBody>
          <a:bodyPr wrap="square" lIns="91374" tIns="45687" rIns="91374" bIns="45687" rtlCol="0">
            <a:spAutoFit/>
          </a:bodyPr>
          <a:lstStyle/>
          <a:p>
            <a:r>
              <a:rPr lang="en-US" altLang="ja-JP" sz="2000" dirty="0">
                <a:solidFill>
                  <a:srgbClr val="002060"/>
                </a:solidFill>
              </a:rPr>
              <a:t>The training courses are reviewed by repeating a PDCA cycle.</a:t>
            </a:r>
          </a:p>
        </p:txBody>
      </p:sp>
    </p:spTree>
    <p:extLst>
      <p:ext uri="{BB962C8B-B14F-4D97-AF65-F5344CB8AC3E}">
        <p14:creationId xmlns:p14="http://schemas.microsoft.com/office/powerpoint/2010/main" val="2055774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2325" y="2276872"/>
            <a:ext cx="8228160" cy="1609338"/>
          </a:xfrm>
        </p:spPr>
        <p:txBody>
          <a:bodyPr>
            <a:normAutofit fontScale="90000"/>
          </a:bodyPr>
          <a:lstStyle/>
          <a:p>
            <a:pPr algn="l"/>
            <a:r>
              <a:rPr lang="en-US" altLang="ja-JP" dirty="0">
                <a:latin typeface="Arial" panose="020B0604020202020204" pitchFamily="34" charset="0"/>
                <a:cs typeface="Arial" panose="020B0604020202020204" pitchFamily="34" charset="0"/>
              </a:rPr>
              <a:t>III    </a:t>
            </a:r>
            <a:r>
              <a:rPr lang="en-US" altLang="ja-JP" dirty="0" smtClean="0">
                <a:latin typeface="Arial" panose="020B0604020202020204" pitchFamily="34" charset="0"/>
                <a:cs typeface="Arial" panose="020B0604020202020204" pitchFamily="34" charset="0"/>
              </a:rPr>
              <a:t>HRD Experiences </a:t>
            </a:r>
            <a:r>
              <a:rPr lang="en-US" altLang="ja-JP" dirty="0">
                <a:latin typeface="Arial" panose="020B0604020202020204" pitchFamily="34" charset="0"/>
                <a:cs typeface="Arial" panose="020B0604020202020204" pitchFamily="34" charset="0"/>
              </a:rPr>
              <a:t>of </a:t>
            </a:r>
            <a:r>
              <a:rPr lang="en-US" altLang="ja-JP" dirty="0" smtClean="0">
                <a:latin typeface="Arial" panose="020B0604020202020204" pitchFamily="34" charset="0"/>
                <a:cs typeface="Arial" panose="020B0604020202020204" pitchFamily="34" charset="0"/>
              </a:rPr>
              <a:t>Training Courses meeting </a:t>
            </a:r>
            <a:r>
              <a:rPr lang="en-US" altLang="ja-JP" dirty="0">
                <a:latin typeface="Arial" panose="020B0604020202020204" pitchFamily="34" charset="0"/>
                <a:cs typeface="Arial" panose="020B0604020202020204" pitchFamily="34" charset="0"/>
              </a:rPr>
              <a:t>the Needs of Green Jobs</a:t>
            </a:r>
            <a:endParaRPr kumimoji="1" lang="ja-JP" altLang="en-US" dirty="0">
              <a:latin typeface="Arial" panose="020B0604020202020204" pitchFamily="34" charset="0"/>
              <a:cs typeface="Arial" panose="020B0604020202020204" pitchFamily="34" charset="0"/>
            </a:endParaRPr>
          </a:p>
        </p:txBody>
      </p:sp>
      <p:sp>
        <p:nvSpPr>
          <p:cNvPr id="3" name="スライド番号プレースホルダ 2"/>
          <p:cNvSpPr>
            <a:spLocks noGrp="1"/>
          </p:cNvSpPr>
          <p:nvPr>
            <p:ph type="sldNum" sz="quarter" idx="12"/>
          </p:nvPr>
        </p:nvSpPr>
        <p:spPr/>
        <p:txBody>
          <a:bodyPr/>
          <a:lstStyle/>
          <a:p>
            <a:pPr>
              <a:defRPr/>
            </a:pPr>
            <a:fld id="{69545E7E-DE78-4E35-8D9A-6E7828F034D1}" type="slidenum">
              <a:rPr lang="en-US" altLang="ja-JP" smtClean="0"/>
              <a:pPr>
                <a:defRPr/>
              </a:pPr>
              <a:t>15</a:t>
            </a:fld>
            <a:endParaRPr lang="en-US" altLang="ja-JP" dirty="0"/>
          </a:p>
        </p:txBody>
      </p:sp>
    </p:spTree>
    <p:extLst>
      <p:ext uri="{BB962C8B-B14F-4D97-AF65-F5344CB8AC3E}">
        <p14:creationId xmlns:p14="http://schemas.microsoft.com/office/powerpoint/2010/main" val="701196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図表 5"/>
          <p:cNvGraphicFramePr/>
          <p:nvPr>
            <p:extLst>
              <p:ext uri="{D42A27DB-BD31-4B8C-83A1-F6EECF244321}">
                <p14:modId xmlns:p14="http://schemas.microsoft.com/office/powerpoint/2010/main" val="524461894"/>
              </p:ext>
            </p:extLst>
          </p:nvPr>
        </p:nvGraphicFramePr>
        <p:xfrm>
          <a:off x="179512" y="836712"/>
          <a:ext cx="8712968"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横巻き 7"/>
          <p:cNvSpPr/>
          <p:nvPr/>
        </p:nvSpPr>
        <p:spPr>
          <a:xfrm>
            <a:off x="1835696" y="116632"/>
            <a:ext cx="5760640" cy="576064"/>
          </a:xfrm>
          <a:prstGeom prst="horizontalScroll">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Smart Ecosystem </a:t>
            </a:r>
            <a:r>
              <a:rPr lang="en-US" altLang="ja-JP" dirty="0" smtClean="0">
                <a:solidFill>
                  <a:schemeClr val="tx1"/>
                </a:solidFill>
                <a:latin typeface="Arial" panose="020B0604020202020204" pitchFamily="34" charset="0"/>
                <a:cs typeface="Arial" panose="020B0604020202020204" pitchFamily="34" charset="0"/>
              </a:rPr>
              <a:t>Training Course Outline</a:t>
            </a:r>
            <a:r>
              <a:rPr lang="en-US" altLang="ja-JP" dirty="0">
                <a:solidFill>
                  <a:schemeClr val="tx1"/>
                </a:solidFill>
                <a:latin typeface="Arial" panose="020B0604020202020204" pitchFamily="34" charset="0"/>
                <a:cs typeface="Arial" panose="020B0604020202020204" pitchFamily="34" charset="0"/>
              </a:rPr>
              <a:t>, etc.</a:t>
            </a:r>
            <a:endParaRPr kumimoji="1" lang="ja-JP" alt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0106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87892" y="548681"/>
            <a:ext cx="8968217" cy="5737841"/>
          </a:xfrm>
          <a:prstGeom prst="roundRect">
            <a:avLst>
              <a:gd name="adj" fmla="val 1272"/>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kumimoji="1" lang="ja-JP" altLang="en-US" dirty="0"/>
          </a:p>
        </p:txBody>
      </p:sp>
      <p:sp>
        <p:nvSpPr>
          <p:cNvPr id="4" name="角丸四角形 3"/>
          <p:cNvSpPr/>
          <p:nvPr/>
        </p:nvSpPr>
        <p:spPr>
          <a:xfrm>
            <a:off x="1987026" y="242466"/>
            <a:ext cx="4834342" cy="612430"/>
          </a:xfrm>
          <a:prstGeom prst="roundRect">
            <a:avLst>
              <a:gd name="adj" fmla="val 7007"/>
            </a:avLst>
          </a:prstGeom>
          <a:solidFill>
            <a:schemeClr val="bg1"/>
          </a:solid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altLang="ja-JP" sz="3200" dirty="0">
                <a:solidFill>
                  <a:srgbClr val="0070C0"/>
                </a:solidFill>
                <a:latin typeface="Arial" panose="020B0604020202020204" pitchFamily="34" charset="0"/>
                <a:cs typeface="Arial" panose="020B0604020202020204" pitchFamily="34" charset="0"/>
              </a:rPr>
              <a:t>Smart Ecosystem Course</a:t>
            </a:r>
          </a:p>
        </p:txBody>
      </p:sp>
      <p:sp>
        <p:nvSpPr>
          <p:cNvPr id="7" name="角丸四角形 6"/>
          <p:cNvSpPr/>
          <p:nvPr/>
        </p:nvSpPr>
        <p:spPr>
          <a:xfrm>
            <a:off x="6965536" y="5879569"/>
            <a:ext cx="1905500" cy="28575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altLang="ja-JP" sz="1000" b="1" dirty="0">
                <a:latin typeface="Arial" panose="020B0604020202020204" pitchFamily="34" charset="0"/>
                <a:cs typeface="Arial" panose="020B0604020202020204" pitchFamily="34" charset="0"/>
              </a:rPr>
              <a:t>Sales of Electrical Equipment</a:t>
            </a:r>
          </a:p>
        </p:txBody>
      </p:sp>
      <p:sp>
        <p:nvSpPr>
          <p:cNvPr id="8" name="角丸四角形 7"/>
          <p:cNvSpPr/>
          <p:nvPr/>
        </p:nvSpPr>
        <p:spPr>
          <a:xfrm>
            <a:off x="4864960" y="5882196"/>
            <a:ext cx="1395847" cy="28575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altLang="ja-JP" sz="1000" b="1" dirty="0">
                <a:latin typeface="Arial" panose="020B0604020202020204" pitchFamily="34" charset="0"/>
                <a:cs typeface="Arial" panose="020B0604020202020204" pitchFamily="34" charset="0"/>
              </a:rPr>
              <a:t>CAD Operator</a:t>
            </a:r>
          </a:p>
        </p:txBody>
      </p:sp>
      <p:sp>
        <p:nvSpPr>
          <p:cNvPr id="9" name="正方形/長方形 8"/>
          <p:cNvSpPr/>
          <p:nvPr/>
        </p:nvSpPr>
        <p:spPr>
          <a:xfrm>
            <a:off x="0" y="6429396"/>
            <a:ext cx="9144000" cy="4286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6794" rIns="91429" bIns="45715" rtlCol="0" anchor="t"/>
          <a:lstStyle/>
          <a:p>
            <a:pPr algn="ctr"/>
            <a:endParaRPr lang="ja-JP" altLang="en-US" sz="800" dirty="0">
              <a:latin typeface="HGP創英角ｺﾞｼｯｸUB" pitchFamily="50" charset="-128"/>
              <a:ea typeface="HGP創英角ｺﾞｼｯｸUB" pitchFamily="50" charset="-128"/>
            </a:endParaRPr>
          </a:p>
        </p:txBody>
      </p:sp>
      <p:grpSp>
        <p:nvGrpSpPr>
          <p:cNvPr id="2" name="グループ化 96"/>
          <p:cNvGrpSpPr/>
          <p:nvPr/>
        </p:nvGrpSpPr>
        <p:grpSpPr>
          <a:xfrm>
            <a:off x="251374" y="1052736"/>
            <a:ext cx="8672849" cy="702410"/>
            <a:chOff x="274333" y="1142984"/>
            <a:chExt cx="9107823" cy="928694"/>
          </a:xfrm>
        </p:grpSpPr>
        <p:sp>
          <p:nvSpPr>
            <p:cNvPr id="11" name="正方形/長方形 10"/>
            <p:cNvSpPr/>
            <p:nvPr/>
          </p:nvSpPr>
          <p:spPr>
            <a:xfrm>
              <a:off x="523844" y="1142984"/>
              <a:ext cx="8858312" cy="928694"/>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lIns="180000" rtlCol="0" anchor="ctr"/>
            <a:lstStyle/>
            <a:p>
              <a:pPr lvl="4"/>
              <a:endParaRPr lang="ja-JP" altLang="en-US" sz="1100" dirty="0">
                <a:solidFill>
                  <a:schemeClr val="tx1"/>
                </a:solidFill>
              </a:endParaRPr>
            </a:p>
          </p:txBody>
        </p:sp>
        <p:sp>
          <p:nvSpPr>
            <p:cNvPr id="12" name="正方形/長方形 11"/>
            <p:cNvSpPr/>
            <p:nvPr/>
          </p:nvSpPr>
          <p:spPr>
            <a:xfrm>
              <a:off x="274333" y="1142984"/>
              <a:ext cx="1612557" cy="92869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t>Overview of Training</a:t>
              </a:r>
              <a:endParaRPr kumimoji="1" lang="ja-JP" altLang="en-US" dirty="0"/>
            </a:p>
          </p:txBody>
        </p:sp>
      </p:grpSp>
      <p:grpSp>
        <p:nvGrpSpPr>
          <p:cNvPr id="5" name="グループ化 12"/>
          <p:cNvGrpSpPr/>
          <p:nvPr/>
        </p:nvGrpSpPr>
        <p:grpSpPr>
          <a:xfrm>
            <a:off x="249801" y="2195174"/>
            <a:ext cx="8678904" cy="3234090"/>
            <a:chOff x="270617" y="2582800"/>
            <a:chExt cx="9402146" cy="3234090"/>
          </a:xfrm>
          <a:solidFill>
            <a:srgbClr val="F47710"/>
          </a:solidFill>
        </p:grpSpPr>
        <p:grpSp>
          <p:nvGrpSpPr>
            <p:cNvPr id="10" name="グループ化 35"/>
            <p:cNvGrpSpPr/>
            <p:nvPr/>
          </p:nvGrpSpPr>
          <p:grpSpPr>
            <a:xfrm>
              <a:off x="270617" y="2582800"/>
              <a:ext cx="9397290" cy="1428760"/>
              <a:chOff x="270617" y="2928934"/>
              <a:chExt cx="9397290" cy="1428760"/>
            </a:xfrm>
            <a:grpFill/>
          </p:grpSpPr>
          <p:sp>
            <p:nvSpPr>
              <p:cNvPr id="21" name="正方形/長方形 20"/>
              <p:cNvSpPr/>
              <p:nvPr/>
            </p:nvSpPr>
            <p:spPr>
              <a:xfrm>
                <a:off x="270617" y="2928934"/>
                <a:ext cx="1285884" cy="5000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rtlCol="0" anchor="ctr"/>
              <a:lstStyle/>
              <a:p>
                <a:pPr algn="ctr"/>
                <a:r>
                  <a:rPr lang="en-US" altLang="ja-JP" sz="1100" b="1" dirty="0">
                    <a:solidFill>
                      <a:schemeClr val="bg1"/>
                    </a:solidFill>
                    <a:latin typeface="Arial" panose="020B0604020202020204" pitchFamily="34" charset="0"/>
                    <a:cs typeface="Arial" panose="020B0604020202020204" pitchFamily="34" charset="0"/>
                  </a:rPr>
                  <a:t>Electricity</a:t>
                </a:r>
                <a:r>
                  <a:rPr lang="en-US" altLang="ja-JP" sz="1100" b="1" dirty="0">
                    <a:solidFill>
                      <a:schemeClr val="bg1"/>
                    </a:solidFill>
                    <a:latin typeface="+mn-ea"/>
                  </a:rPr>
                  <a:t> </a:t>
                </a:r>
                <a:r>
                  <a:rPr lang="en-US" altLang="ja-JP" sz="1100" b="1" dirty="0">
                    <a:solidFill>
                      <a:schemeClr val="bg1"/>
                    </a:solidFill>
                    <a:latin typeface="Arial" panose="020B0604020202020204" pitchFamily="34" charset="0"/>
                    <a:cs typeface="Arial" panose="020B0604020202020204" pitchFamily="34" charset="0"/>
                  </a:rPr>
                  <a:t>Basics</a:t>
                </a:r>
              </a:p>
            </p:txBody>
          </p:sp>
          <p:sp>
            <p:nvSpPr>
              <p:cNvPr id="22" name="正方形/長方形 21"/>
              <p:cNvSpPr/>
              <p:nvPr/>
            </p:nvSpPr>
            <p:spPr>
              <a:xfrm>
                <a:off x="1881165" y="2928934"/>
                <a:ext cx="1357322" cy="5000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rtlCol="0" anchor="ctr"/>
              <a:lstStyle/>
              <a:p>
                <a:pPr algn="ctr"/>
                <a:r>
                  <a:rPr lang="en-US" altLang="ja-JP" sz="1100" b="1" dirty="0">
                    <a:solidFill>
                      <a:schemeClr val="bg1"/>
                    </a:solidFill>
                    <a:latin typeface="Arial" panose="020B0604020202020204" pitchFamily="34" charset="0"/>
                    <a:cs typeface="Arial" panose="020B0604020202020204" pitchFamily="34" charset="0"/>
                  </a:rPr>
                  <a:t>Housing Structure and Electrical Work</a:t>
                </a:r>
                <a:endParaRPr lang="zh-TW" altLang="en-US" sz="1100" b="1" dirty="0">
                  <a:solidFill>
                    <a:schemeClr val="bg1"/>
                  </a:solidFill>
                  <a:latin typeface="Arial" panose="020B0604020202020204" pitchFamily="34" charset="0"/>
                  <a:cs typeface="Arial" panose="020B0604020202020204" pitchFamily="34" charset="0"/>
                </a:endParaRPr>
              </a:p>
            </p:txBody>
          </p:sp>
          <p:sp>
            <p:nvSpPr>
              <p:cNvPr id="23" name="正方形/長方形 22"/>
              <p:cNvSpPr/>
              <p:nvPr/>
            </p:nvSpPr>
            <p:spPr>
              <a:xfrm>
                <a:off x="3485328" y="2928934"/>
                <a:ext cx="1285884" cy="5000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ja-JP" sz="1100" b="1" dirty="0">
                    <a:solidFill>
                      <a:schemeClr val="bg1"/>
                    </a:solidFill>
                    <a:latin typeface="Arial" panose="020B0604020202020204" pitchFamily="34" charset="0"/>
                    <a:cs typeface="Arial" panose="020B0604020202020204" pitchFamily="34" charset="0"/>
                  </a:rPr>
                  <a:t>Information Utilization Skills</a:t>
                </a:r>
              </a:p>
            </p:txBody>
          </p:sp>
          <p:sp>
            <p:nvSpPr>
              <p:cNvPr id="24" name="正方形/長方形 23"/>
              <p:cNvSpPr/>
              <p:nvPr/>
            </p:nvSpPr>
            <p:spPr>
              <a:xfrm>
                <a:off x="5115332" y="2928934"/>
                <a:ext cx="1285884" cy="5000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rtlCol="0" anchor="ctr" anchorCtr="0"/>
              <a:lstStyle/>
              <a:p>
                <a:pPr algn="ctr"/>
                <a:r>
                  <a:rPr lang="en-US" altLang="ja-JP" sz="1100" b="1" dirty="0">
                    <a:solidFill>
                      <a:schemeClr val="bg1"/>
                    </a:solidFill>
                    <a:latin typeface="Arial" panose="020B0604020202020204" pitchFamily="34" charset="0"/>
                    <a:cs typeface="Arial" panose="020B0604020202020204" pitchFamily="34" charset="0"/>
                  </a:rPr>
                  <a:t>CAD</a:t>
                </a:r>
                <a:r>
                  <a:rPr lang="en-US" altLang="ja-JP" sz="1100" b="1" dirty="0">
                    <a:solidFill>
                      <a:schemeClr val="bg1"/>
                    </a:solidFill>
                    <a:latin typeface="+mj-ea"/>
                    <a:ea typeface="+mj-ea"/>
                  </a:rPr>
                  <a:t> </a:t>
                </a:r>
                <a:r>
                  <a:rPr lang="en-US" altLang="ja-JP" sz="1100" b="1" dirty="0">
                    <a:solidFill>
                      <a:schemeClr val="bg1"/>
                    </a:solidFill>
                    <a:latin typeface="Arial" panose="020B0604020202020204" pitchFamily="34" charset="0"/>
                    <a:cs typeface="Arial" panose="020B0604020202020204" pitchFamily="34" charset="0"/>
                  </a:rPr>
                  <a:t>Utilization</a:t>
                </a:r>
                <a:r>
                  <a:rPr lang="en-US" altLang="ja-JP" sz="1100" b="1" dirty="0">
                    <a:solidFill>
                      <a:schemeClr val="bg1"/>
                    </a:solidFill>
                    <a:latin typeface="+mj-ea"/>
                    <a:ea typeface="+mj-ea"/>
                  </a:rPr>
                  <a:t> </a:t>
                </a:r>
                <a:r>
                  <a:rPr lang="en-US" altLang="ja-JP" sz="1100" b="1" dirty="0">
                    <a:solidFill>
                      <a:schemeClr val="bg1"/>
                    </a:solidFill>
                    <a:latin typeface="Arial" panose="020B0604020202020204" pitchFamily="34" charset="0"/>
                    <a:cs typeface="Arial" panose="020B0604020202020204" pitchFamily="34" charset="0"/>
                  </a:rPr>
                  <a:t>Skills</a:t>
                </a:r>
                <a:endParaRPr lang="ja-JP" altLang="en-US" sz="1100" b="1" dirty="0">
                  <a:solidFill>
                    <a:schemeClr val="bg1"/>
                  </a:solidFill>
                  <a:latin typeface="Arial" panose="020B0604020202020204" pitchFamily="34" charset="0"/>
                  <a:cs typeface="Arial" panose="020B0604020202020204" pitchFamily="34" charset="0"/>
                </a:endParaRPr>
              </a:p>
            </p:txBody>
          </p:sp>
          <p:sp>
            <p:nvSpPr>
              <p:cNvPr id="25" name="正方形/長方形 24"/>
              <p:cNvSpPr/>
              <p:nvPr/>
            </p:nvSpPr>
            <p:spPr>
              <a:xfrm>
                <a:off x="6738949" y="2928934"/>
                <a:ext cx="1285884" cy="5000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ja-JP" sz="800" b="1" dirty="0">
                    <a:solidFill>
                      <a:schemeClr val="bg1"/>
                    </a:solidFill>
                    <a:latin typeface="Arial" panose="020B0604020202020204" pitchFamily="34" charset="0"/>
                    <a:ea typeface="+mj-ea"/>
                    <a:cs typeface="Arial" panose="020B0604020202020204" pitchFamily="34" charset="0"/>
                  </a:rPr>
                  <a:t>Housing Eco-Friendly Electrical Equipment</a:t>
                </a:r>
                <a:endParaRPr lang="ja-JP" altLang="en-US" sz="800" b="1" dirty="0">
                  <a:solidFill>
                    <a:schemeClr val="bg1"/>
                  </a:solidFill>
                  <a:latin typeface="Arial" panose="020B0604020202020204" pitchFamily="34" charset="0"/>
                  <a:ea typeface="+mj-ea"/>
                  <a:cs typeface="Arial" panose="020B0604020202020204" pitchFamily="34" charset="0"/>
                </a:endParaRPr>
              </a:p>
            </p:txBody>
          </p:sp>
          <p:sp>
            <p:nvSpPr>
              <p:cNvPr id="26" name="正方形/長方形 25"/>
              <p:cNvSpPr/>
              <p:nvPr/>
            </p:nvSpPr>
            <p:spPr>
              <a:xfrm>
                <a:off x="8310585" y="2928934"/>
                <a:ext cx="1357322" cy="5000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ja-JP" sz="900" b="1" dirty="0">
                    <a:solidFill>
                      <a:schemeClr val="bg1"/>
                    </a:solidFill>
                    <a:latin typeface="Arial" panose="020B0604020202020204" pitchFamily="34" charset="0"/>
                    <a:ea typeface="+mj-ea"/>
                    <a:cs typeface="Arial" panose="020B0604020202020204" pitchFamily="34" charset="0"/>
                  </a:rPr>
                  <a:t>Housing Electricity Management System</a:t>
                </a:r>
                <a:endParaRPr lang="ja-JP" altLang="en-US" sz="900" b="1" dirty="0">
                  <a:solidFill>
                    <a:schemeClr val="bg1"/>
                  </a:solidFill>
                  <a:latin typeface="Arial" panose="020B0604020202020204" pitchFamily="34" charset="0"/>
                  <a:ea typeface="+mj-ea"/>
                  <a:cs typeface="Arial" panose="020B0604020202020204" pitchFamily="34" charset="0"/>
                </a:endParaRPr>
              </a:p>
            </p:txBody>
          </p:sp>
          <p:sp>
            <p:nvSpPr>
              <p:cNvPr id="27" name="ホームベース 26"/>
              <p:cNvSpPr/>
              <p:nvPr/>
            </p:nvSpPr>
            <p:spPr>
              <a:xfrm>
                <a:off x="1634325" y="4143380"/>
                <a:ext cx="177380" cy="214314"/>
              </a:xfrm>
              <a:prstGeom prst="homePlate">
                <a:avLst>
                  <a:gd name="adj" fmla="val 125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ホームベース 27"/>
              <p:cNvSpPr/>
              <p:nvPr/>
            </p:nvSpPr>
            <p:spPr>
              <a:xfrm>
                <a:off x="3267671" y="4143380"/>
                <a:ext cx="177380" cy="214314"/>
              </a:xfrm>
              <a:prstGeom prst="homePlate">
                <a:avLst>
                  <a:gd name="adj" fmla="val 125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ホームベース 28"/>
              <p:cNvSpPr/>
              <p:nvPr/>
            </p:nvSpPr>
            <p:spPr>
              <a:xfrm>
                <a:off x="8096271" y="4143380"/>
                <a:ext cx="177380" cy="214314"/>
              </a:xfrm>
              <a:prstGeom prst="homePlate">
                <a:avLst>
                  <a:gd name="adj" fmla="val 125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ホームベース 29"/>
              <p:cNvSpPr/>
              <p:nvPr/>
            </p:nvSpPr>
            <p:spPr>
              <a:xfrm>
                <a:off x="6470675" y="4143380"/>
                <a:ext cx="177380" cy="214314"/>
              </a:xfrm>
              <a:prstGeom prst="homePlate">
                <a:avLst>
                  <a:gd name="adj" fmla="val 125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ホームベース 30"/>
              <p:cNvSpPr/>
              <p:nvPr/>
            </p:nvSpPr>
            <p:spPr>
              <a:xfrm>
                <a:off x="4864310" y="4143380"/>
                <a:ext cx="177380" cy="214314"/>
              </a:xfrm>
              <a:prstGeom prst="homePlate">
                <a:avLst>
                  <a:gd name="adj" fmla="val 125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5" name="正方形/長方形 14"/>
            <p:cNvSpPr/>
            <p:nvPr/>
          </p:nvSpPr>
          <p:spPr>
            <a:xfrm>
              <a:off x="270617" y="3071810"/>
              <a:ext cx="1285884" cy="2599354"/>
            </a:xfrm>
            <a:prstGeom prst="rect">
              <a:avLst/>
            </a:prstGeom>
            <a:solidFill>
              <a:srgbClr val="0070C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r>
                <a:rPr lang="en-US" altLang="ja-JP" sz="800" spc="30" dirty="0">
                  <a:solidFill>
                    <a:schemeClr val="tx1"/>
                  </a:solidFill>
                  <a:latin typeface="Arial" panose="020B0604020202020204" pitchFamily="34" charset="0"/>
                  <a:cs typeface="Arial" panose="020B0604020202020204" pitchFamily="34" charset="0"/>
                </a:rPr>
                <a:t>Trainees learn basic electrical terms, concepts of electrical circuits, and measurement methods. In addition, they learn the basics of cable work including indoor wiring, an important part of electrical work.</a:t>
              </a:r>
              <a:endParaRPr lang="ja-JP" altLang="en-US" sz="800" spc="30" dirty="0">
                <a:solidFill>
                  <a:schemeClr val="tx1"/>
                </a:solidFill>
                <a:latin typeface="Arial" panose="020B0604020202020204" pitchFamily="34" charset="0"/>
                <a:cs typeface="Arial" panose="020B0604020202020204" pitchFamily="34" charset="0"/>
              </a:endParaRPr>
            </a:p>
          </p:txBody>
        </p:sp>
        <p:sp>
          <p:nvSpPr>
            <p:cNvPr id="16" name="正方形/長方形 15"/>
            <p:cNvSpPr/>
            <p:nvPr/>
          </p:nvSpPr>
          <p:spPr>
            <a:xfrm>
              <a:off x="8315441" y="3096546"/>
              <a:ext cx="1357322" cy="2720344"/>
            </a:xfrm>
            <a:prstGeom prst="rect">
              <a:avLst/>
            </a:prstGeom>
            <a:solidFill>
              <a:srgbClr val="0070C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r>
                <a:rPr lang="en-US" altLang="ja-JP" sz="900" dirty="0">
                  <a:solidFill>
                    <a:schemeClr val="tx1"/>
                  </a:solidFill>
                  <a:latin typeface="Arial" panose="020B0604020202020204" pitchFamily="34" charset="0"/>
                  <a:cs typeface="Arial" panose="020B0604020202020204" pitchFamily="34" charset="0"/>
                </a:rPr>
                <a:t>Knowledge/skills of energy management systems using the latest technique, HEMS, Home Energy Management System, (visualization of electricity) and networks can be acquired.</a:t>
              </a:r>
              <a:endParaRPr lang="ja-JP" altLang="en-US" sz="900" dirty="0">
                <a:solidFill>
                  <a:schemeClr val="tx1"/>
                </a:solidFill>
                <a:latin typeface="Arial" panose="020B0604020202020204" pitchFamily="34" charset="0"/>
                <a:cs typeface="Arial" panose="020B0604020202020204" pitchFamily="34" charset="0"/>
              </a:endParaRPr>
            </a:p>
          </p:txBody>
        </p:sp>
        <p:sp>
          <p:nvSpPr>
            <p:cNvPr id="17" name="正方形/長方形 16"/>
            <p:cNvSpPr/>
            <p:nvPr/>
          </p:nvSpPr>
          <p:spPr>
            <a:xfrm>
              <a:off x="6743260" y="3078876"/>
              <a:ext cx="1285884" cy="2738014"/>
            </a:xfrm>
            <a:prstGeom prst="rect">
              <a:avLst/>
            </a:prstGeom>
            <a:solidFill>
              <a:srgbClr val="0070C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r>
                <a:rPr lang="en-US" altLang="ja-JP" sz="800" dirty="0">
                  <a:solidFill>
                    <a:schemeClr val="tx1"/>
                  </a:solidFill>
                  <a:latin typeface="Arial" panose="020B0604020202020204" pitchFamily="34" charset="0"/>
                  <a:cs typeface="Arial" panose="020B0604020202020204" pitchFamily="34" charset="0"/>
                </a:rPr>
                <a:t>Knowledge/skills of housing eco-friendly electrical equipment including solar power generators, home security, and full electrification can be acquired. </a:t>
              </a:r>
            </a:p>
            <a:p>
              <a:r>
                <a:rPr lang="en-US" altLang="ja-JP" sz="800" dirty="0">
                  <a:solidFill>
                    <a:schemeClr val="tx1"/>
                  </a:solidFill>
                  <a:latin typeface="Arial" panose="020B0604020202020204" pitchFamily="34" charset="0"/>
                  <a:cs typeface="Arial" panose="020B0604020202020204" pitchFamily="34" charset="0"/>
                </a:rPr>
                <a:t>The content at the second class of electrical work is included.</a:t>
              </a:r>
              <a:endParaRPr lang="ja-JP" altLang="en-US" sz="800" dirty="0">
                <a:solidFill>
                  <a:schemeClr val="tx1"/>
                </a:solidFill>
                <a:latin typeface="Arial" panose="020B0604020202020204" pitchFamily="34" charset="0"/>
                <a:cs typeface="Arial" panose="020B0604020202020204" pitchFamily="34" charset="0"/>
              </a:endParaRPr>
            </a:p>
          </p:txBody>
        </p:sp>
        <p:sp>
          <p:nvSpPr>
            <p:cNvPr id="18" name="正方形/長方形 17"/>
            <p:cNvSpPr/>
            <p:nvPr/>
          </p:nvSpPr>
          <p:spPr>
            <a:xfrm>
              <a:off x="5115332" y="3071810"/>
              <a:ext cx="1285884" cy="2599354"/>
            </a:xfrm>
            <a:prstGeom prst="rect">
              <a:avLst/>
            </a:prstGeom>
            <a:solidFill>
              <a:srgbClr val="0070C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r>
                <a:rPr lang="en-US" altLang="ja-JP" sz="800" dirty="0">
                  <a:solidFill>
                    <a:schemeClr val="tx1"/>
                  </a:solidFill>
                  <a:latin typeface="Arial" panose="020B0604020202020204" pitchFamily="34" charset="0"/>
                  <a:cs typeface="Arial" panose="020B0604020202020204" pitchFamily="34" charset="0"/>
                </a:rPr>
                <a:t>Reading and making skills of housing drawing and electrical wiring can be acquired by using CAD (</a:t>
              </a:r>
              <a:r>
                <a:rPr lang="en-US" altLang="ja-JP" sz="800" dirty="0" err="1">
                  <a:solidFill>
                    <a:schemeClr val="tx1"/>
                  </a:solidFill>
                  <a:latin typeface="Arial" panose="020B0604020202020204" pitchFamily="34" charset="0"/>
                  <a:cs typeface="Arial" panose="020B0604020202020204" pitchFamily="34" charset="0"/>
                </a:rPr>
                <a:t>Jw_CAD</a:t>
              </a:r>
              <a:r>
                <a:rPr lang="en-US" altLang="ja-JP" sz="800" dirty="0">
                  <a:solidFill>
                    <a:schemeClr val="tx1"/>
                  </a:solidFill>
                  <a:latin typeface="Arial" panose="020B0604020202020204" pitchFamily="34" charset="0"/>
                  <a:cs typeface="Arial" panose="020B0604020202020204" pitchFamily="34" charset="0"/>
                </a:rPr>
                <a:t>). In addition, picking up components from graphic symbols, and the basics of integration can be learned.</a:t>
              </a:r>
              <a:endParaRPr lang="ja-JP" altLang="en-US" sz="800" dirty="0">
                <a:solidFill>
                  <a:schemeClr val="tx1"/>
                </a:solidFill>
                <a:latin typeface="Arial" panose="020B0604020202020204" pitchFamily="34" charset="0"/>
                <a:cs typeface="Arial" panose="020B0604020202020204" pitchFamily="34" charset="0"/>
              </a:endParaRPr>
            </a:p>
          </p:txBody>
        </p:sp>
        <p:sp>
          <p:nvSpPr>
            <p:cNvPr id="19" name="正方形/長方形 18"/>
            <p:cNvSpPr/>
            <p:nvPr/>
          </p:nvSpPr>
          <p:spPr>
            <a:xfrm>
              <a:off x="3485328" y="3071810"/>
              <a:ext cx="1285884" cy="2599354"/>
            </a:xfrm>
            <a:prstGeom prst="rect">
              <a:avLst/>
            </a:prstGeom>
            <a:solidFill>
              <a:srgbClr val="0070C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r>
                <a:rPr lang="en-US" altLang="ja-JP" sz="800" dirty="0">
                  <a:solidFill>
                    <a:schemeClr val="tx1"/>
                  </a:solidFill>
                  <a:latin typeface="Arial" panose="020B0604020202020204" pitchFamily="34" charset="0"/>
                  <a:cs typeface="Arial" panose="020B0604020202020204" pitchFamily="34" charset="0"/>
                </a:rPr>
                <a:t>Knowledge regarding bookkeeping required for clerical work, data processing using computer software, and skills of planning and proposal can be acquired. The content at the level 3 of bookkeeping certification is included.</a:t>
              </a:r>
            </a:p>
          </p:txBody>
        </p:sp>
        <p:sp>
          <p:nvSpPr>
            <p:cNvPr id="20" name="正方形/長方形 19"/>
            <p:cNvSpPr/>
            <p:nvPr/>
          </p:nvSpPr>
          <p:spPr>
            <a:xfrm>
              <a:off x="1881165" y="3071810"/>
              <a:ext cx="1386506" cy="2745080"/>
            </a:xfrm>
            <a:prstGeom prst="rect">
              <a:avLst/>
            </a:prstGeom>
            <a:solidFill>
              <a:srgbClr val="0070C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r>
                <a:rPr lang="en-US" altLang="ja-JP" sz="800" dirty="0">
                  <a:solidFill>
                    <a:schemeClr val="tx1"/>
                  </a:solidFill>
                  <a:latin typeface="Arial" panose="020B0604020202020204" pitchFamily="34" charset="0"/>
                  <a:cs typeface="Arial" panose="020B0604020202020204" pitchFamily="34" charset="0"/>
                </a:rPr>
                <a:t>In order to implement planning and proposal about housing equipment, knowledge from the housing side is required. Therefore, trainees learn the basic knowledge of housing.</a:t>
              </a:r>
            </a:p>
            <a:p>
              <a:r>
                <a:rPr lang="en-US" altLang="ja-JP" sz="800" dirty="0">
                  <a:solidFill>
                    <a:schemeClr val="tx1"/>
                  </a:solidFill>
                  <a:latin typeface="Arial" panose="020B0604020202020204" pitchFamily="34" charset="0"/>
                  <a:cs typeface="Arial" panose="020B0604020202020204" pitchFamily="34" charset="0"/>
                </a:rPr>
                <a:t>Construction methods of piping works using metal pipes and synthetic resin pipes can be acquired.</a:t>
              </a:r>
              <a:endParaRPr lang="ja-JP" altLang="en-US" sz="800" spc="30" dirty="0">
                <a:solidFill>
                  <a:schemeClr val="tx1"/>
                </a:solidFill>
                <a:latin typeface="Arial" panose="020B0604020202020204" pitchFamily="34" charset="0"/>
                <a:cs typeface="Arial" panose="020B0604020202020204" pitchFamily="34" charset="0"/>
              </a:endParaRPr>
            </a:p>
          </p:txBody>
        </p:sp>
      </p:grpSp>
      <p:grpSp>
        <p:nvGrpSpPr>
          <p:cNvPr id="13" name="グループ化 87"/>
          <p:cNvGrpSpPr/>
          <p:nvPr/>
        </p:nvGrpSpPr>
        <p:grpSpPr>
          <a:xfrm>
            <a:off x="249801" y="5429264"/>
            <a:ext cx="8674422" cy="339938"/>
            <a:chOff x="380968" y="5474824"/>
            <a:chExt cx="9144064" cy="311630"/>
          </a:xfrm>
        </p:grpSpPr>
        <p:cxnSp>
          <p:nvCxnSpPr>
            <p:cNvPr id="33" name="直線コネクタ 32"/>
            <p:cNvCxnSpPr/>
            <p:nvPr/>
          </p:nvCxnSpPr>
          <p:spPr>
            <a:xfrm>
              <a:off x="380968" y="5643578"/>
              <a:ext cx="9144064" cy="0"/>
            </a:xfrm>
            <a:prstGeom prst="line">
              <a:avLst/>
            </a:prstGeom>
            <a:ln w="50800">
              <a:solidFill>
                <a:srgbClr val="0070C0"/>
              </a:solidFill>
              <a:prstDash val="sysDot"/>
            </a:ln>
          </p:spPr>
          <p:style>
            <a:lnRef idx="1">
              <a:schemeClr val="accent1"/>
            </a:lnRef>
            <a:fillRef idx="0">
              <a:schemeClr val="accent1"/>
            </a:fillRef>
            <a:effectRef idx="0">
              <a:schemeClr val="accent1"/>
            </a:effectRef>
            <a:fontRef idx="minor">
              <a:schemeClr val="tx1"/>
            </a:fontRef>
          </p:style>
        </p:cxnSp>
        <p:sp>
          <p:nvSpPr>
            <p:cNvPr id="34" name="角丸四角形 33"/>
            <p:cNvSpPr/>
            <p:nvPr/>
          </p:nvSpPr>
          <p:spPr>
            <a:xfrm>
              <a:off x="3383561" y="5474824"/>
              <a:ext cx="3116693" cy="311630"/>
            </a:xfrm>
            <a:prstGeom prst="round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ja-JP" sz="1400" dirty="0">
                  <a:solidFill>
                    <a:srgbClr val="0070C0"/>
                  </a:solidFill>
                  <a:latin typeface="Arial" panose="020B0604020202020204" pitchFamily="34" charset="0"/>
                  <a:cs typeface="Arial" panose="020B0604020202020204" pitchFamily="34" charset="0"/>
                </a:rPr>
                <a:t>Assumed Main Employment Areas</a:t>
              </a:r>
              <a:endParaRPr kumimoji="1" lang="ja-JP" altLang="en-US" sz="1400" dirty="0">
                <a:solidFill>
                  <a:srgbClr val="0070C0"/>
                </a:solidFill>
                <a:latin typeface="Arial" panose="020B0604020202020204" pitchFamily="34" charset="0"/>
                <a:cs typeface="Arial" panose="020B0604020202020204" pitchFamily="34" charset="0"/>
              </a:endParaRPr>
            </a:p>
          </p:txBody>
        </p:sp>
      </p:grpSp>
      <p:sp>
        <p:nvSpPr>
          <p:cNvPr id="35" name="角丸四角形 34"/>
          <p:cNvSpPr/>
          <p:nvPr/>
        </p:nvSpPr>
        <p:spPr>
          <a:xfrm>
            <a:off x="2496844" y="5879552"/>
            <a:ext cx="1715116" cy="28575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altLang="ja-JP" sz="1000" b="1" dirty="0">
                <a:latin typeface="Arial" panose="020B0604020202020204" pitchFamily="34" charset="0"/>
                <a:cs typeface="Arial" panose="020B0604020202020204" pitchFamily="34" charset="0"/>
              </a:rPr>
              <a:t>Construction Work of Electrical Equipment</a:t>
            </a:r>
          </a:p>
        </p:txBody>
      </p:sp>
      <p:grpSp>
        <p:nvGrpSpPr>
          <p:cNvPr id="14" name="グループ化 36"/>
          <p:cNvGrpSpPr/>
          <p:nvPr/>
        </p:nvGrpSpPr>
        <p:grpSpPr>
          <a:xfrm>
            <a:off x="249801" y="1837984"/>
            <a:ext cx="8674422" cy="317826"/>
            <a:chOff x="270618" y="2165228"/>
            <a:chExt cx="9397290" cy="317826"/>
          </a:xfrm>
        </p:grpSpPr>
        <p:cxnSp>
          <p:nvCxnSpPr>
            <p:cNvPr id="38" name="直線コネクタ 37"/>
            <p:cNvCxnSpPr/>
            <p:nvPr/>
          </p:nvCxnSpPr>
          <p:spPr>
            <a:xfrm>
              <a:off x="270618" y="2327870"/>
              <a:ext cx="9397290" cy="0"/>
            </a:xfrm>
            <a:prstGeom prst="line">
              <a:avLst/>
            </a:prstGeom>
            <a:ln w="50800">
              <a:solidFill>
                <a:srgbClr val="0070C0"/>
              </a:solidFill>
              <a:prstDash val="sysDot"/>
            </a:ln>
          </p:spPr>
          <p:style>
            <a:lnRef idx="1">
              <a:schemeClr val="accent1"/>
            </a:lnRef>
            <a:fillRef idx="0">
              <a:schemeClr val="accent1"/>
            </a:fillRef>
            <a:effectRef idx="0">
              <a:schemeClr val="accent1"/>
            </a:effectRef>
            <a:fontRef idx="minor">
              <a:schemeClr val="tx1"/>
            </a:fontRef>
          </p:style>
        </p:cxnSp>
        <p:sp>
          <p:nvSpPr>
            <p:cNvPr id="39" name="角丸四角形 38"/>
            <p:cNvSpPr/>
            <p:nvPr/>
          </p:nvSpPr>
          <p:spPr>
            <a:xfrm>
              <a:off x="4250921" y="2165228"/>
              <a:ext cx="1507353" cy="317826"/>
            </a:xfrm>
            <a:prstGeom prst="round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rgbClr val="0070C0"/>
                  </a:solidFill>
                  <a:latin typeface="Arial" panose="020B0604020202020204" pitchFamily="34" charset="0"/>
                  <a:cs typeface="Arial" panose="020B0604020202020204" pitchFamily="34" charset="0"/>
                </a:rPr>
                <a:t>Training Items</a:t>
              </a:r>
              <a:endParaRPr kumimoji="1" lang="ja-JP" altLang="en-US" sz="1400" dirty="0">
                <a:solidFill>
                  <a:srgbClr val="0070C0"/>
                </a:solidFill>
                <a:latin typeface="Arial" panose="020B0604020202020204" pitchFamily="34" charset="0"/>
                <a:cs typeface="Arial" panose="020B0604020202020204" pitchFamily="34" charset="0"/>
              </a:endParaRPr>
            </a:p>
          </p:txBody>
        </p:sp>
      </p:grpSp>
      <p:sp>
        <p:nvSpPr>
          <p:cNvPr id="40" name="角丸四角形 39"/>
          <p:cNvSpPr/>
          <p:nvPr/>
        </p:nvSpPr>
        <p:spPr>
          <a:xfrm>
            <a:off x="276182" y="5870028"/>
            <a:ext cx="1780455" cy="295276"/>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altLang="ja-JP" sz="1000" b="1" dirty="0">
                <a:latin typeface="Arial" panose="020B0604020202020204" pitchFamily="34" charset="0"/>
                <a:cs typeface="Arial" panose="020B0604020202020204" pitchFamily="34" charset="0"/>
              </a:rPr>
              <a:t>Electrical Design Engineer</a:t>
            </a:r>
          </a:p>
        </p:txBody>
      </p:sp>
      <p:sp>
        <p:nvSpPr>
          <p:cNvPr id="52" name="テキスト ボックス 51"/>
          <p:cNvSpPr txBox="1"/>
          <p:nvPr/>
        </p:nvSpPr>
        <p:spPr>
          <a:xfrm>
            <a:off x="6699005" y="693457"/>
            <a:ext cx="1250852" cy="253916"/>
          </a:xfrm>
          <a:prstGeom prst="rect">
            <a:avLst/>
          </a:prstGeom>
          <a:solidFill>
            <a:srgbClr val="0070C0"/>
          </a:solidFill>
        </p:spPr>
        <p:txBody>
          <a:bodyPr wrap="square">
            <a:spAutoFit/>
          </a:bodyPr>
          <a:lstStyle/>
          <a:p>
            <a:pPr algn="r">
              <a:defRPr/>
            </a:pPr>
            <a:r>
              <a:rPr lang="en-US" altLang="ja-JP" sz="1050" b="1" dirty="0">
                <a:solidFill>
                  <a:schemeClr val="bg1"/>
                </a:solidFill>
                <a:latin typeface="Arial" panose="020B0604020202020204" pitchFamily="34" charset="0"/>
                <a:cs typeface="Arial" panose="020B0604020202020204" pitchFamily="34" charset="0"/>
              </a:rPr>
              <a:t>Training Period</a:t>
            </a:r>
            <a:endParaRPr lang="ja-JP" altLang="en-US" sz="1050" b="1" dirty="0">
              <a:solidFill>
                <a:schemeClr val="bg1"/>
              </a:solidFill>
              <a:latin typeface="Arial" panose="020B0604020202020204" pitchFamily="34" charset="0"/>
              <a:cs typeface="Arial" panose="020B0604020202020204" pitchFamily="34" charset="0"/>
            </a:endParaRPr>
          </a:p>
        </p:txBody>
      </p:sp>
      <p:sp>
        <p:nvSpPr>
          <p:cNvPr id="55" name="テキスト ボックス 54"/>
          <p:cNvSpPr txBox="1"/>
          <p:nvPr/>
        </p:nvSpPr>
        <p:spPr>
          <a:xfrm>
            <a:off x="7952685" y="693457"/>
            <a:ext cx="918351" cy="253916"/>
          </a:xfrm>
          <a:prstGeom prst="rect">
            <a:avLst/>
          </a:prstGeom>
          <a:solidFill>
            <a:srgbClr val="0070C0"/>
          </a:solidFill>
        </p:spPr>
        <p:txBody>
          <a:bodyPr/>
          <a:lstStyle/>
          <a:p>
            <a:pPr>
              <a:defRPr/>
            </a:pPr>
            <a:r>
              <a:rPr lang="en-US" altLang="ja-JP" sz="1050" b="1" dirty="0">
                <a:solidFill>
                  <a:schemeClr val="bg1"/>
                </a:solidFill>
                <a:latin typeface="Arial" panose="020B0604020202020204" pitchFamily="34" charset="0"/>
                <a:cs typeface="Arial" panose="020B0604020202020204" pitchFamily="34" charset="0"/>
              </a:rPr>
              <a:t>6 months</a:t>
            </a:r>
            <a:endParaRPr lang="ja-JP" altLang="en-US" sz="1050" b="1" dirty="0">
              <a:solidFill>
                <a:schemeClr val="bg1"/>
              </a:solidFill>
              <a:latin typeface="Arial" panose="020B0604020202020204" pitchFamily="34" charset="0"/>
              <a:cs typeface="Arial" panose="020B0604020202020204" pitchFamily="34" charset="0"/>
            </a:endParaRPr>
          </a:p>
        </p:txBody>
      </p:sp>
      <p:sp>
        <p:nvSpPr>
          <p:cNvPr id="58" name="正方形/長方形 57"/>
          <p:cNvSpPr/>
          <p:nvPr/>
        </p:nvSpPr>
        <p:spPr>
          <a:xfrm>
            <a:off x="6233723" y="2187193"/>
            <a:ext cx="1196441" cy="3242071"/>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kumimoji="1" lang="ja-JP" altLang="en-US" sz="4400" dirty="0">
              <a:solidFill>
                <a:srgbClr val="0070C0"/>
              </a:solidFill>
            </a:endParaRPr>
          </a:p>
        </p:txBody>
      </p:sp>
      <p:sp>
        <p:nvSpPr>
          <p:cNvPr id="60" name="正方形/長方形 59"/>
          <p:cNvSpPr/>
          <p:nvPr/>
        </p:nvSpPr>
        <p:spPr>
          <a:xfrm>
            <a:off x="1835696" y="1076296"/>
            <a:ext cx="7416824" cy="707886"/>
          </a:xfrm>
          <a:prstGeom prst="rect">
            <a:avLst/>
          </a:prstGeom>
        </p:spPr>
        <p:txBody>
          <a:bodyPr wrap="square" anchor="ctr" anchorCtr="0">
            <a:spAutoFit/>
          </a:bodyPr>
          <a:lstStyle/>
          <a:p>
            <a:r>
              <a:rPr lang="en-US" altLang="ja-JP" sz="1000" dirty="0">
                <a:latin typeface="Arial" panose="020B0604020202020204" pitchFamily="34" charset="0"/>
                <a:ea typeface="+mj-ea"/>
                <a:cs typeface="Arial" panose="020B0604020202020204" pitchFamily="34" charset="0"/>
              </a:rPr>
              <a:t>(1) Based on knowledge regarding housing structure and energy-saving, trainees can acquire skills of CAD and related knowledge.</a:t>
            </a:r>
          </a:p>
          <a:p>
            <a:r>
              <a:rPr lang="en-US" altLang="ja-JP" sz="1000" dirty="0">
                <a:latin typeface="Arial" panose="020B0604020202020204" pitchFamily="34" charset="0"/>
                <a:ea typeface="+mj-ea"/>
                <a:cs typeface="Arial" panose="020B0604020202020204" pitchFamily="34" charset="0"/>
              </a:rPr>
              <a:t>(2) While visualization of electricity is progressing, trainees can acquire skills of construction/sales/design support regarding electrical equipment.</a:t>
            </a:r>
          </a:p>
        </p:txBody>
      </p:sp>
      <p:pic>
        <p:nvPicPr>
          <p:cNvPr id="4101" name="Picture 5" descr="Q:\!!!!平成27年度\110_提出用フォルダ\理事長視察\資料\エコ電気サービス科写真\DSC02614.JPG"/>
          <p:cNvPicPr>
            <a:picLocks noChangeAspect="1" noChangeArrowheads="1"/>
          </p:cNvPicPr>
          <p:nvPr/>
        </p:nvPicPr>
        <p:blipFill>
          <a:blip r:embed="rId3" cstate="print"/>
          <a:srcRect/>
          <a:stretch>
            <a:fillRect/>
          </a:stretch>
        </p:blipFill>
        <p:spPr bwMode="auto">
          <a:xfrm>
            <a:off x="1786917" y="2763257"/>
            <a:ext cx="1152000" cy="950808"/>
          </a:xfrm>
          <a:prstGeom prst="rect">
            <a:avLst/>
          </a:prstGeom>
          <a:noFill/>
        </p:spPr>
      </p:pic>
      <p:pic>
        <p:nvPicPr>
          <p:cNvPr id="4102" name="Picture 6" descr="Q:\!!!!平成27年度\110_提出用フォルダ\理事長視察\資料\エコ電気サービス科写真\HEMS.JPG"/>
          <p:cNvPicPr>
            <a:picLocks noChangeArrowheads="1"/>
          </p:cNvPicPr>
          <p:nvPr/>
        </p:nvPicPr>
        <p:blipFill>
          <a:blip r:embed="rId4" cstate="print"/>
          <a:srcRect/>
          <a:stretch>
            <a:fillRect/>
          </a:stretch>
        </p:blipFill>
        <p:spPr bwMode="auto">
          <a:xfrm>
            <a:off x="7725412" y="2763257"/>
            <a:ext cx="1153108" cy="950808"/>
          </a:xfrm>
          <a:prstGeom prst="rect">
            <a:avLst/>
          </a:prstGeom>
          <a:noFill/>
        </p:spPr>
      </p:pic>
      <p:pic>
        <p:nvPicPr>
          <p:cNvPr id="3074" name="Picture 2" descr="\\C-a5fs01w\北海道職業能力開発促進センター\訓練業務\平成28年度\120_離職者訓練\999_パンフ写真一覧（無断使用禁止）\eco_sys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443" y="2763258"/>
            <a:ext cx="1098187" cy="95080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a5fs01w\北海道職業能力開発促進センター\訓練業務\平成28年度\120_離職者訓練\999_パンフ写真一覧（無断使用禁止）\eco_sys0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1267" y="2763257"/>
            <a:ext cx="1078889" cy="95080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a5fs01w\北海道職業能力開発促進センター\訓練業務\平成28年度\120_離職者訓練\999_パンフ写真一覧（無断使用禁止）\eco_sys0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78688" y="2763258"/>
            <a:ext cx="1073286" cy="950807"/>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a5fs01w\北海道職業能力開発促進センター\訓練業務\平成28年度\120_離職者訓練\999_パンフ写真一覧（無断使用禁止）\eco_sys0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5437" y="2763257"/>
            <a:ext cx="1077234" cy="950808"/>
          </a:xfrm>
          <a:prstGeom prst="rect">
            <a:avLst/>
          </a:prstGeom>
          <a:noFill/>
          <a:extLst>
            <a:ext uri="{909E8E84-426E-40DD-AFC4-6F175D3DCCD1}">
              <a14:hiddenFill xmlns:a14="http://schemas.microsoft.com/office/drawing/2010/main">
                <a:solidFill>
                  <a:srgbClr val="FFFFFF"/>
                </a:solidFill>
              </a14:hiddenFill>
            </a:ext>
          </a:extLst>
        </p:spPr>
      </p:pic>
      <p:sp>
        <p:nvSpPr>
          <p:cNvPr id="56" name="角丸四角形 55"/>
          <p:cNvSpPr/>
          <p:nvPr/>
        </p:nvSpPr>
        <p:spPr>
          <a:xfrm>
            <a:off x="7164288" y="0"/>
            <a:ext cx="1852185" cy="476672"/>
          </a:xfrm>
          <a:prstGeom prst="roundRect">
            <a:avLst>
              <a:gd name="adj" fmla="val 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latin typeface="Arial" panose="020B0604020202020204" pitchFamily="34" charset="0"/>
                <a:cs typeface="Arial" panose="020B0604020202020204" pitchFamily="34" charset="0"/>
              </a:rPr>
              <a:t>Example of Training Settings</a:t>
            </a:r>
            <a:endParaRPr kumimoji="1" lang="ja-JP" altLang="en-US" sz="1200" dirty="0">
              <a:solidFill>
                <a:schemeClr val="tx1"/>
              </a:solidFill>
              <a:latin typeface="Arial" panose="020B0604020202020204" pitchFamily="34" charset="0"/>
              <a:cs typeface="Arial" panose="020B0604020202020204" pitchFamily="34" charset="0"/>
            </a:endParaRPr>
          </a:p>
        </p:txBody>
      </p:sp>
      <p:sp>
        <p:nvSpPr>
          <p:cNvPr id="57" name="下矢印 56"/>
          <p:cNvSpPr/>
          <p:nvPr/>
        </p:nvSpPr>
        <p:spPr>
          <a:xfrm>
            <a:off x="6699005" y="1827154"/>
            <a:ext cx="265876" cy="360040"/>
          </a:xfrm>
          <a:prstGeom prst="downArrow">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400" dirty="0">
              <a:solidFill>
                <a:srgbClr val="F0EA00"/>
              </a:solidFill>
              <a:latin typeface="ＭＳ Ｐゴシック" pitchFamily="50" charset="-128"/>
              <a:ea typeface="ＭＳ Ｐゴシック" pitchFamily="50" charset="-128"/>
            </a:endParaRPr>
          </a:p>
        </p:txBody>
      </p:sp>
      <p:sp>
        <p:nvSpPr>
          <p:cNvPr id="49" name="正方形/長方形 48"/>
          <p:cNvSpPr/>
          <p:nvPr/>
        </p:nvSpPr>
        <p:spPr>
          <a:xfrm>
            <a:off x="7703745" y="2187194"/>
            <a:ext cx="1220478" cy="3242070"/>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kumimoji="1" lang="ja-JP" altLang="en-US" sz="4400" dirty="0">
              <a:solidFill>
                <a:srgbClr val="0070C0"/>
              </a:solidFill>
            </a:endParaRPr>
          </a:p>
        </p:txBody>
      </p:sp>
      <p:sp>
        <p:nvSpPr>
          <p:cNvPr id="50" name="下矢印 49"/>
          <p:cNvSpPr/>
          <p:nvPr/>
        </p:nvSpPr>
        <p:spPr>
          <a:xfrm>
            <a:off x="8164828" y="1816877"/>
            <a:ext cx="265876" cy="360040"/>
          </a:xfrm>
          <a:prstGeom prst="downArrow">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400" dirty="0">
              <a:solidFill>
                <a:srgbClr val="F0EA00"/>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689727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図表 5"/>
          <p:cNvGraphicFramePr/>
          <p:nvPr>
            <p:extLst>
              <p:ext uri="{D42A27DB-BD31-4B8C-83A1-F6EECF244321}">
                <p14:modId xmlns:p14="http://schemas.microsoft.com/office/powerpoint/2010/main" val="2516199125"/>
              </p:ext>
            </p:extLst>
          </p:nvPr>
        </p:nvGraphicFramePr>
        <p:xfrm>
          <a:off x="611560" y="836712"/>
          <a:ext cx="8064896"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横巻き 7"/>
          <p:cNvSpPr/>
          <p:nvPr/>
        </p:nvSpPr>
        <p:spPr>
          <a:xfrm>
            <a:off x="539552" y="188640"/>
            <a:ext cx="8136904" cy="576064"/>
          </a:xfrm>
          <a:prstGeom prst="horizontalScroll">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bg1"/>
                </a:solidFill>
                <a:latin typeface="Arial" panose="020B0604020202020204" pitchFamily="34" charset="0"/>
                <a:cs typeface="Arial" panose="020B0604020202020204" pitchFamily="34" charset="0"/>
              </a:rPr>
              <a:t>Living </a:t>
            </a:r>
            <a:r>
              <a:rPr lang="en-US" altLang="ja-JP" dirty="0" smtClean="0">
                <a:solidFill>
                  <a:schemeClr val="bg1"/>
                </a:solidFill>
                <a:latin typeface="Arial" panose="020B0604020202020204" pitchFamily="34" charset="0"/>
                <a:cs typeface="Arial" panose="020B0604020202020204" pitchFamily="34" charset="0"/>
              </a:rPr>
              <a:t>Environment </a:t>
            </a:r>
            <a:r>
              <a:rPr lang="en-US" altLang="ja-JP" dirty="0">
                <a:solidFill>
                  <a:schemeClr val="bg1"/>
                </a:solidFill>
                <a:latin typeface="Arial" panose="020B0604020202020204" pitchFamily="34" charset="0"/>
                <a:cs typeface="Arial" panose="020B0604020202020204" pitchFamily="34" charset="0"/>
              </a:rPr>
              <a:t>Planning Training </a:t>
            </a:r>
            <a:r>
              <a:rPr lang="en-US" altLang="ja-JP" dirty="0" smtClean="0">
                <a:solidFill>
                  <a:schemeClr val="bg1"/>
                </a:solidFill>
                <a:latin typeface="Arial" panose="020B0604020202020204" pitchFamily="34" charset="0"/>
                <a:cs typeface="Arial" panose="020B0604020202020204" pitchFamily="34" charset="0"/>
              </a:rPr>
              <a:t>Course  </a:t>
            </a:r>
            <a:r>
              <a:rPr lang="en-US" altLang="ja-JP" dirty="0">
                <a:solidFill>
                  <a:schemeClr val="bg1"/>
                </a:solidFill>
                <a:latin typeface="Arial" panose="020B0604020202020204" pitchFamily="34" charset="0"/>
                <a:cs typeface="Arial" panose="020B0604020202020204" pitchFamily="34" charset="0"/>
              </a:rPr>
              <a:t>Outline, etc.</a:t>
            </a:r>
            <a:endParaRPr kumimoji="1" lang="ja-JP" alt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2917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 3"/>
          <p:cNvSpPr>
            <a:spLocks noGrp="1"/>
          </p:cNvSpPr>
          <p:nvPr>
            <p:ph type="ftr" sz="quarter" idx="11"/>
          </p:nvPr>
        </p:nvSpPr>
        <p:spPr/>
        <p:txBody>
          <a:bodyPr/>
          <a:lstStyle/>
          <a:p>
            <a:endParaRPr kumimoji="1" lang="ja-JP" altLang="en-US"/>
          </a:p>
        </p:txBody>
      </p:sp>
      <p:sp>
        <p:nvSpPr>
          <p:cNvPr id="5" name="角丸四角形 4"/>
          <p:cNvSpPr/>
          <p:nvPr/>
        </p:nvSpPr>
        <p:spPr>
          <a:xfrm>
            <a:off x="87892" y="571481"/>
            <a:ext cx="8968216" cy="5715041"/>
          </a:xfrm>
          <a:prstGeom prst="roundRect">
            <a:avLst>
              <a:gd name="adj" fmla="val 1272"/>
            </a:avLst>
          </a:prstGeom>
          <a:noFill/>
          <a:ln w="50800">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kumimoji="1" lang="ja-JP" altLang="en-US"/>
          </a:p>
        </p:txBody>
      </p:sp>
      <p:sp>
        <p:nvSpPr>
          <p:cNvPr id="6" name="角丸四角形 5"/>
          <p:cNvSpPr/>
          <p:nvPr/>
        </p:nvSpPr>
        <p:spPr>
          <a:xfrm>
            <a:off x="2278822" y="242723"/>
            <a:ext cx="4243459" cy="766843"/>
          </a:xfrm>
          <a:prstGeom prst="roundRect">
            <a:avLst>
              <a:gd name="adj" fmla="val 7007"/>
            </a:avLst>
          </a:prstGeom>
          <a:solidFill>
            <a:schemeClr val="bg1"/>
          </a:solidFill>
          <a:ln w="50800">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en-US" altLang="ja-JP" sz="2600" dirty="0">
                <a:solidFill>
                  <a:srgbClr val="339966"/>
                </a:solidFill>
                <a:latin typeface="Arial" panose="020B0604020202020204" pitchFamily="34" charset="0"/>
                <a:cs typeface="Arial" panose="020B0604020202020204" pitchFamily="34" charset="0"/>
              </a:rPr>
              <a:t>Living Environment Planning Course</a:t>
            </a:r>
            <a:endParaRPr lang="ja-JP" altLang="en-US" sz="2600" dirty="0">
              <a:solidFill>
                <a:srgbClr val="339966"/>
              </a:solidFill>
              <a:latin typeface="Arial" panose="020B0604020202020204" pitchFamily="34" charset="0"/>
              <a:cs typeface="Arial" panose="020B0604020202020204" pitchFamily="34" charset="0"/>
            </a:endParaRPr>
          </a:p>
        </p:txBody>
      </p:sp>
      <p:sp>
        <p:nvSpPr>
          <p:cNvPr id="7" name="角丸四角形 6"/>
          <p:cNvSpPr/>
          <p:nvPr/>
        </p:nvSpPr>
        <p:spPr>
          <a:xfrm>
            <a:off x="317989" y="5877272"/>
            <a:ext cx="2658757" cy="285752"/>
          </a:xfrm>
          <a:prstGeom prst="round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lIns="36000" tIns="45715" rIns="36000" bIns="45715" rtlCol="0" anchor="ctr"/>
          <a:lstStyle/>
          <a:p>
            <a:r>
              <a:rPr lang="en-US" altLang="ja-JP" sz="800" b="1" dirty="0">
                <a:solidFill>
                  <a:schemeClr val="bg1"/>
                </a:solidFill>
                <a:latin typeface="Arial" panose="020B0604020202020204" pitchFamily="34" charset="0"/>
                <a:cs typeface="Arial" panose="020B0604020202020204" pitchFamily="34" charset="0"/>
              </a:rPr>
              <a:t>Sales/clerical personnel at a construction company/builder</a:t>
            </a:r>
            <a:endParaRPr lang="ja-JP" altLang="en-US" sz="800" b="1" dirty="0">
              <a:solidFill>
                <a:schemeClr val="bg1"/>
              </a:solidFill>
              <a:latin typeface="Arial" panose="020B0604020202020204" pitchFamily="34" charset="0"/>
              <a:cs typeface="Arial" panose="020B0604020202020204" pitchFamily="34" charset="0"/>
            </a:endParaRPr>
          </a:p>
        </p:txBody>
      </p:sp>
      <p:sp>
        <p:nvSpPr>
          <p:cNvPr id="8" name="正方形/長方形 7"/>
          <p:cNvSpPr/>
          <p:nvPr/>
        </p:nvSpPr>
        <p:spPr>
          <a:xfrm>
            <a:off x="0" y="6429396"/>
            <a:ext cx="9144000" cy="42860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6794" rIns="91429" bIns="45715" rtlCol="0" anchor="t"/>
          <a:lstStyle/>
          <a:p>
            <a:pPr algn="ctr"/>
            <a:endParaRPr lang="ja-JP" altLang="en-US" sz="800" dirty="0">
              <a:latin typeface="HGP創英角ｺﾞｼｯｸUB" pitchFamily="50" charset="-128"/>
              <a:ea typeface="HGP創英角ｺﾞｼｯｸUB" pitchFamily="50" charset="-128"/>
            </a:endParaRPr>
          </a:p>
        </p:txBody>
      </p:sp>
      <p:grpSp>
        <p:nvGrpSpPr>
          <p:cNvPr id="2" name="グループ化 96"/>
          <p:cNvGrpSpPr/>
          <p:nvPr/>
        </p:nvGrpSpPr>
        <p:grpSpPr>
          <a:xfrm>
            <a:off x="483549" y="1185549"/>
            <a:ext cx="8176903" cy="659277"/>
            <a:chOff x="523844" y="1142984"/>
            <a:chExt cx="8858312" cy="751530"/>
          </a:xfrm>
        </p:grpSpPr>
        <p:sp>
          <p:nvSpPr>
            <p:cNvPr id="10" name="正方形/長方形 9"/>
            <p:cNvSpPr/>
            <p:nvPr/>
          </p:nvSpPr>
          <p:spPr>
            <a:xfrm>
              <a:off x="523844" y="1142985"/>
              <a:ext cx="8858312" cy="751529"/>
            </a:xfrm>
            <a:prstGeom prst="rect">
              <a:avLst/>
            </a:prstGeom>
            <a:solidFill>
              <a:schemeClr val="bg1"/>
            </a:solidFill>
            <a:ln w="28575">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wrap="square" lIns="180000" rtlCol="0" anchor="ctr"/>
            <a:lstStyle/>
            <a:p>
              <a:pPr lvl="4"/>
              <a:r>
                <a:rPr lang="en-US" altLang="ja-JP" sz="1200" dirty="0">
                  <a:solidFill>
                    <a:schemeClr val="tx1"/>
                  </a:solidFill>
                  <a:latin typeface="Arial" panose="020B0604020202020204" pitchFamily="34" charset="0"/>
                  <a:cs typeface="Arial" panose="020B0604020202020204" pitchFamily="34" charset="0"/>
                </a:rPr>
                <a:t>Trainees aim at being a sales </a:t>
              </a:r>
              <a:r>
                <a:rPr lang="en-US" altLang="ja-JP" sz="1200" dirty="0" smtClean="0">
                  <a:solidFill>
                    <a:schemeClr val="tx1"/>
                  </a:solidFill>
                  <a:latin typeface="Arial" panose="020B0604020202020204" pitchFamily="34" charset="0"/>
                  <a:cs typeface="Arial" panose="020B0604020202020204" pitchFamily="34" charset="0"/>
                </a:rPr>
                <a:t>persons </a:t>
              </a:r>
              <a:r>
                <a:rPr lang="en-US" altLang="ja-JP" sz="1200" dirty="0">
                  <a:solidFill>
                    <a:schemeClr val="tx1"/>
                  </a:solidFill>
                  <a:latin typeface="Arial" panose="020B0604020202020204" pitchFamily="34" charset="0"/>
                  <a:cs typeface="Arial" panose="020B0604020202020204" pitchFamily="34" charset="0"/>
                </a:rPr>
                <a:t>or </a:t>
              </a:r>
              <a:r>
                <a:rPr lang="en-US" altLang="ja-JP" sz="1200" dirty="0" smtClean="0">
                  <a:solidFill>
                    <a:schemeClr val="tx1"/>
                  </a:solidFill>
                  <a:latin typeface="Arial" panose="020B0604020202020204" pitchFamily="34" charset="0"/>
                  <a:cs typeface="Arial" panose="020B0604020202020204" pitchFamily="34" charset="0"/>
                </a:rPr>
                <a:t>advisers </a:t>
              </a:r>
              <a:r>
                <a:rPr lang="en-US" altLang="ja-JP" sz="1200" dirty="0">
                  <a:solidFill>
                    <a:schemeClr val="tx1"/>
                  </a:solidFill>
                  <a:latin typeface="Arial" panose="020B0604020202020204" pitchFamily="34" charset="0"/>
                  <a:cs typeface="Arial" panose="020B0604020202020204" pitchFamily="34" charset="0"/>
                </a:rPr>
                <a:t>for housing, and acquire knowledge/skills such as from </a:t>
              </a:r>
              <a:r>
                <a:rPr lang="en-US" altLang="ja-JP" sz="1200" dirty="0" smtClean="0">
                  <a:solidFill>
                    <a:schemeClr val="tx1"/>
                  </a:solidFill>
                  <a:latin typeface="Arial" panose="020B0604020202020204" pitchFamily="34" charset="0"/>
                  <a:cs typeface="Arial" panose="020B0604020202020204" pitchFamily="34" charset="0"/>
                </a:rPr>
                <a:t>building-related </a:t>
              </a:r>
              <a:r>
                <a:rPr lang="en-US" altLang="ja-JP" sz="1200" dirty="0">
                  <a:solidFill>
                    <a:schemeClr val="tx1"/>
                  </a:solidFill>
                  <a:latin typeface="Arial" panose="020B0604020202020204" pitchFamily="34" charset="0"/>
                  <a:cs typeface="Arial" panose="020B0604020202020204" pitchFamily="34" charset="0"/>
                </a:rPr>
                <a:t>knowledge, interiors/equipment, to interior coordination in order to plan/propose living space which is optimal for clients.</a:t>
              </a:r>
              <a:endParaRPr lang="ja-JP" altLang="en-US" sz="1200" dirty="0">
                <a:solidFill>
                  <a:schemeClr val="tx1"/>
                </a:solidFill>
                <a:latin typeface="Arial" panose="020B0604020202020204" pitchFamily="34" charset="0"/>
                <a:cs typeface="Arial" panose="020B0604020202020204" pitchFamily="34" charset="0"/>
              </a:endParaRPr>
            </a:p>
          </p:txBody>
        </p:sp>
        <p:sp>
          <p:nvSpPr>
            <p:cNvPr id="11" name="正方形/長方形 10"/>
            <p:cNvSpPr/>
            <p:nvPr/>
          </p:nvSpPr>
          <p:spPr>
            <a:xfrm>
              <a:off x="523844" y="1142984"/>
              <a:ext cx="1698852" cy="751530"/>
            </a:xfrm>
            <a:prstGeom prst="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lIns="90000" rtlCol="0" anchor="ctr"/>
            <a:lstStyle/>
            <a:p>
              <a:pPr algn="ctr"/>
              <a:r>
                <a:rPr lang="en-US" altLang="ja-JP" dirty="0"/>
                <a:t>Overview of Training</a:t>
              </a:r>
              <a:endParaRPr lang="ja-JP" altLang="en-US" dirty="0"/>
            </a:p>
          </p:txBody>
        </p:sp>
      </p:grpSp>
      <p:grpSp>
        <p:nvGrpSpPr>
          <p:cNvPr id="3" name="グループ化 12"/>
          <p:cNvGrpSpPr/>
          <p:nvPr/>
        </p:nvGrpSpPr>
        <p:grpSpPr>
          <a:xfrm>
            <a:off x="249801" y="2283938"/>
            <a:ext cx="8740364" cy="3315294"/>
            <a:chOff x="270617" y="2581886"/>
            <a:chExt cx="9468728" cy="3315294"/>
          </a:xfrm>
          <a:solidFill>
            <a:srgbClr val="FF0000"/>
          </a:solidFill>
        </p:grpSpPr>
        <p:grpSp>
          <p:nvGrpSpPr>
            <p:cNvPr id="9" name="グループ化 35"/>
            <p:cNvGrpSpPr/>
            <p:nvPr/>
          </p:nvGrpSpPr>
          <p:grpSpPr>
            <a:xfrm>
              <a:off x="270617" y="2581886"/>
              <a:ext cx="9468728" cy="1431384"/>
              <a:chOff x="270617" y="2928020"/>
              <a:chExt cx="9468728" cy="1431384"/>
            </a:xfrm>
            <a:grpFill/>
          </p:grpSpPr>
          <p:sp>
            <p:nvSpPr>
              <p:cNvPr id="21" name="正方形/長方形 20"/>
              <p:cNvSpPr/>
              <p:nvPr/>
            </p:nvSpPr>
            <p:spPr>
              <a:xfrm>
                <a:off x="270617" y="2928934"/>
                <a:ext cx="1285884" cy="500066"/>
              </a:xfrm>
              <a:prstGeom prst="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rtlCol="0" anchor="ctr"/>
              <a:lstStyle/>
              <a:p>
                <a:pPr algn="ctr"/>
                <a:r>
                  <a:rPr lang="en-US" altLang="ja-JP" sz="1200" b="1" dirty="0">
                    <a:solidFill>
                      <a:schemeClr val="bg1"/>
                    </a:solidFill>
                    <a:latin typeface="Arial" panose="020B0604020202020204" pitchFamily="34" charset="0"/>
                    <a:cs typeface="Arial" panose="020B0604020202020204" pitchFamily="34" charset="0"/>
                  </a:rPr>
                  <a:t>Living Environment Improving Plan</a:t>
                </a:r>
                <a:endParaRPr lang="ja-JP" altLang="en-US" sz="1200" b="1" dirty="0">
                  <a:solidFill>
                    <a:schemeClr val="bg1"/>
                  </a:solidFill>
                  <a:latin typeface="Arial" panose="020B0604020202020204" pitchFamily="34" charset="0"/>
                  <a:cs typeface="Arial" panose="020B0604020202020204" pitchFamily="34" charset="0"/>
                </a:endParaRPr>
              </a:p>
            </p:txBody>
          </p:sp>
          <p:sp>
            <p:nvSpPr>
              <p:cNvPr id="22" name="正方形/長方形 21"/>
              <p:cNvSpPr/>
              <p:nvPr/>
            </p:nvSpPr>
            <p:spPr>
              <a:xfrm>
                <a:off x="1838911" y="2928934"/>
                <a:ext cx="1285884" cy="500066"/>
              </a:xfrm>
              <a:prstGeom prst="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46800" rtlCol="0" anchor="ctr"/>
              <a:lstStyle/>
              <a:p>
                <a:pPr algn="ctr"/>
                <a:r>
                  <a:rPr lang="en-US" altLang="ja-JP" sz="1200" b="1" dirty="0" smtClean="0">
                    <a:solidFill>
                      <a:schemeClr val="bg1"/>
                    </a:solidFill>
                    <a:latin typeface="Arial" panose="020B0604020202020204" pitchFamily="34" charset="0"/>
                    <a:cs typeface="Arial" panose="020B0604020202020204" pitchFamily="34" charset="0"/>
                  </a:rPr>
                  <a:t>Building </a:t>
                </a:r>
                <a:r>
                  <a:rPr lang="en-US" altLang="ja-JP" sz="1200" b="1" dirty="0">
                    <a:solidFill>
                      <a:schemeClr val="bg1"/>
                    </a:solidFill>
                    <a:latin typeface="Arial" panose="020B0604020202020204" pitchFamily="34" charset="0"/>
                    <a:cs typeface="Arial" panose="020B0604020202020204" pitchFamily="34" charset="0"/>
                  </a:rPr>
                  <a:t>CAD and 3D simulators</a:t>
                </a:r>
                <a:endParaRPr lang="ja-JP" altLang="en-US" sz="1200" b="1" dirty="0">
                  <a:solidFill>
                    <a:schemeClr val="bg1"/>
                  </a:solidFill>
                  <a:latin typeface="Arial" panose="020B0604020202020204" pitchFamily="34" charset="0"/>
                  <a:cs typeface="Arial" panose="020B0604020202020204" pitchFamily="34" charset="0"/>
                </a:endParaRPr>
              </a:p>
            </p:txBody>
          </p:sp>
          <p:sp>
            <p:nvSpPr>
              <p:cNvPr id="23" name="正方形/長方形 22"/>
              <p:cNvSpPr/>
              <p:nvPr/>
            </p:nvSpPr>
            <p:spPr>
              <a:xfrm>
                <a:off x="3381363" y="2928934"/>
                <a:ext cx="1500198" cy="500066"/>
              </a:xfrm>
              <a:prstGeom prst="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rtlCol="0" anchor="ctr"/>
              <a:lstStyle/>
              <a:p>
                <a:pPr algn="ctr"/>
                <a:r>
                  <a:rPr lang="en-US" altLang="ja-JP" sz="1000" b="1" dirty="0">
                    <a:solidFill>
                      <a:schemeClr val="bg1"/>
                    </a:solidFill>
                    <a:latin typeface="Arial" panose="020B0604020202020204" pitchFamily="34" charset="0"/>
                    <a:cs typeface="Arial" panose="020B0604020202020204" pitchFamily="34" charset="0"/>
                  </a:rPr>
                  <a:t>Improvement Proposal for Living Environment</a:t>
                </a:r>
              </a:p>
            </p:txBody>
          </p:sp>
          <p:sp>
            <p:nvSpPr>
              <p:cNvPr id="24" name="正方形/長方形 23"/>
              <p:cNvSpPr/>
              <p:nvPr/>
            </p:nvSpPr>
            <p:spPr>
              <a:xfrm>
                <a:off x="5115331" y="2928934"/>
                <a:ext cx="1421843" cy="500066"/>
              </a:xfrm>
              <a:prstGeom prst="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rtlCol="0" anchor="ctr" anchorCtr="0"/>
              <a:lstStyle/>
              <a:p>
                <a:pPr algn="ctr"/>
                <a:r>
                  <a:rPr lang="en-US" altLang="ja-JP" sz="700" b="1" dirty="0">
                    <a:solidFill>
                      <a:schemeClr val="bg1"/>
                    </a:solidFill>
                    <a:latin typeface="Arial" panose="020B0604020202020204" pitchFamily="34" charset="0"/>
                    <a:cs typeface="Arial" panose="020B0604020202020204" pitchFamily="34" charset="0"/>
                  </a:rPr>
                  <a:t>Regarding Interior Coordination and Housing Environment for Elderly and Disabled People</a:t>
                </a:r>
                <a:endParaRPr lang="ja-JP" altLang="en-US" sz="700" b="1" dirty="0">
                  <a:solidFill>
                    <a:schemeClr val="bg1"/>
                  </a:solidFill>
                  <a:latin typeface="Arial" panose="020B0604020202020204" pitchFamily="34" charset="0"/>
                  <a:cs typeface="Arial" panose="020B0604020202020204" pitchFamily="34" charset="0"/>
                </a:endParaRPr>
              </a:p>
            </p:txBody>
          </p:sp>
          <p:sp>
            <p:nvSpPr>
              <p:cNvPr id="25" name="正方形/長方形 24"/>
              <p:cNvSpPr/>
              <p:nvPr/>
            </p:nvSpPr>
            <p:spPr>
              <a:xfrm>
                <a:off x="6806361" y="2928020"/>
                <a:ext cx="1368152" cy="504056"/>
              </a:xfrm>
              <a:prstGeom prst="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ja-JP" sz="700" b="1" dirty="0">
                    <a:solidFill>
                      <a:schemeClr val="bg1"/>
                    </a:solidFill>
                  </a:rPr>
                  <a:t>H</a:t>
                </a:r>
                <a:r>
                  <a:rPr lang="en-US" altLang="ja-JP" sz="700" b="1" dirty="0">
                    <a:solidFill>
                      <a:schemeClr val="bg1"/>
                    </a:solidFill>
                    <a:latin typeface="Arial" panose="020B0604020202020204" pitchFamily="34" charset="0"/>
                    <a:cs typeface="Arial" panose="020B0604020202020204" pitchFamily="34" charset="0"/>
                  </a:rPr>
                  <a:t>ousing </a:t>
                </a:r>
                <a:r>
                  <a:rPr lang="en-US" altLang="ja-JP" sz="700" b="1" dirty="0" err="1" smtClean="0">
                    <a:solidFill>
                      <a:schemeClr val="bg1"/>
                    </a:solidFill>
                    <a:latin typeface="Arial" panose="020B0604020202020204" pitchFamily="34" charset="0"/>
                    <a:cs typeface="Arial" panose="020B0604020202020204" pitchFamily="34" charset="0"/>
                  </a:rPr>
                  <a:t>Equpment</a:t>
                </a:r>
                <a:r>
                  <a:rPr lang="en-US" altLang="ja-JP" sz="700" b="1" dirty="0" smtClean="0">
                    <a:solidFill>
                      <a:schemeClr val="bg1"/>
                    </a:solidFill>
                    <a:latin typeface="Arial" panose="020B0604020202020204" pitchFamily="34" charset="0"/>
                    <a:cs typeface="Arial" panose="020B0604020202020204" pitchFamily="34" charset="0"/>
                  </a:rPr>
                  <a:t> work </a:t>
                </a:r>
                <a:r>
                  <a:rPr lang="en-US" altLang="ja-JP" sz="700" b="1" dirty="0">
                    <a:solidFill>
                      <a:schemeClr val="bg1"/>
                    </a:solidFill>
                    <a:latin typeface="Arial" panose="020B0604020202020204" pitchFamily="34" charset="0"/>
                    <a:cs typeface="Arial" panose="020B0604020202020204" pitchFamily="34" charset="0"/>
                  </a:rPr>
                  <a:t>Construction</a:t>
                </a:r>
              </a:p>
              <a:p>
                <a:pPr algn="ctr"/>
                <a:r>
                  <a:rPr lang="en-US" altLang="ja-JP" sz="700" b="1" dirty="0">
                    <a:solidFill>
                      <a:schemeClr val="bg1"/>
                    </a:solidFill>
                    <a:latin typeface="Arial" panose="020B0604020202020204" pitchFamily="34" charset="0"/>
                    <a:cs typeface="Arial" panose="020B0604020202020204" pitchFamily="34" charset="0"/>
                  </a:rPr>
                  <a:t>(Electricity and Water Supply and Drainage)</a:t>
                </a:r>
              </a:p>
            </p:txBody>
          </p:sp>
          <p:sp>
            <p:nvSpPr>
              <p:cNvPr id="26" name="正方形/長方形 25"/>
              <p:cNvSpPr/>
              <p:nvPr/>
            </p:nvSpPr>
            <p:spPr>
              <a:xfrm>
                <a:off x="8481391" y="2928934"/>
                <a:ext cx="1257954" cy="500066"/>
              </a:xfrm>
              <a:prstGeom prst="rect">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72000" rIns="72000" rtlCol="0" anchor="ctr"/>
              <a:lstStyle/>
              <a:p>
                <a:pPr algn="ctr"/>
                <a:r>
                  <a:rPr lang="en-US" altLang="ja-JP" sz="800" b="1" dirty="0">
                    <a:solidFill>
                      <a:schemeClr val="bg1"/>
                    </a:solidFill>
                    <a:latin typeface="Arial" panose="020B0604020202020204" pitchFamily="34" charset="0"/>
                    <a:cs typeface="Arial" panose="020B0604020202020204" pitchFamily="34" charset="0"/>
                  </a:rPr>
                  <a:t>Interior Finish of Homes</a:t>
                </a:r>
              </a:p>
              <a:p>
                <a:pPr algn="ctr"/>
                <a:r>
                  <a:rPr lang="en-US" altLang="ja-JP" sz="800" b="1" dirty="0">
                    <a:solidFill>
                      <a:schemeClr val="bg1"/>
                    </a:solidFill>
                    <a:latin typeface="Arial" panose="020B0604020202020204" pitchFamily="34" charset="0"/>
                    <a:cs typeface="Arial" panose="020B0604020202020204" pitchFamily="34" charset="0"/>
                  </a:rPr>
                  <a:t>Construction/Repair</a:t>
                </a:r>
              </a:p>
            </p:txBody>
          </p:sp>
          <p:sp>
            <p:nvSpPr>
              <p:cNvPr id="27" name="ホームベース 26"/>
              <p:cNvSpPr/>
              <p:nvPr/>
            </p:nvSpPr>
            <p:spPr>
              <a:xfrm>
                <a:off x="1617805" y="4143380"/>
                <a:ext cx="177380" cy="214314"/>
              </a:xfrm>
              <a:prstGeom prst="homePlate">
                <a:avLst>
                  <a:gd name="adj" fmla="val 125000"/>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ホームベース 27"/>
              <p:cNvSpPr/>
              <p:nvPr/>
            </p:nvSpPr>
            <p:spPr>
              <a:xfrm>
                <a:off x="3167049" y="4143380"/>
                <a:ext cx="177380" cy="214314"/>
              </a:xfrm>
              <a:prstGeom prst="homePlate">
                <a:avLst>
                  <a:gd name="adj" fmla="val 125000"/>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ホームベース 28"/>
              <p:cNvSpPr/>
              <p:nvPr/>
            </p:nvSpPr>
            <p:spPr>
              <a:xfrm>
                <a:off x="8265367" y="4145090"/>
                <a:ext cx="177380" cy="214314"/>
              </a:xfrm>
              <a:prstGeom prst="homePlate">
                <a:avLst>
                  <a:gd name="adj" fmla="val 125000"/>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ホームベース 29"/>
              <p:cNvSpPr/>
              <p:nvPr/>
            </p:nvSpPr>
            <p:spPr>
              <a:xfrm>
                <a:off x="6609183" y="4145090"/>
                <a:ext cx="177380" cy="214314"/>
              </a:xfrm>
              <a:prstGeom prst="homePlate">
                <a:avLst>
                  <a:gd name="adj" fmla="val 125000"/>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ホームベース 30"/>
              <p:cNvSpPr/>
              <p:nvPr/>
            </p:nvSpPr>
            <p:spPr>
              <a:xfrm>
                <a:off x="4908767" y="4143380"/>
                <a:ext cx="177380" cy="214314"/>
              </a:xfrm>
              <a:prstGeom prst="homePlate">
                <a:avLst>
                  <a:gd name="adj" fmla="val 125000"/>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正方形/長方形 14"/>
            <p:cNvSpPr/>
            <p:nvPr/>
          </p:nvSpPr>
          <p:spPr>
            <a:xfrm>
              <a:off x="270617" y="2943754"/>
              <a:ext cx="1285884" cy="2783458"/>
            </a:xfrm>
            <a:prstGeom prst="rect">
              <a:avLst/>
            </a:prstGeom>
            <a:solidFill>
              <a:schemeClr val="accent3">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endParaRPr lang="en-US" altLang="ja-JP" sz="700" spc="30" dirty="0">
                <a:solidFill>
                  <a:schemeClr val="tx1"/>
                </a:solidFill>
                <a:latin typeface="Arial" panose="020B0604020202020204" pitchFamily="34" charset="0"/>
                <a:cs typeface="Arial" panose="020B0604020202020204" pitchFamily="34" charset="0"/>
              </a:endParaRPr>
            </a:p>
            <a:p>
              <a:r>
                <a:rPr lang="en-US" altLang="ja-JP" sz="700" spc="30" dirty="0">
                  <a:solidFill>
                    <a:schemeClr val="tx1"/>
                  </a:solidFill>
                  <a:latin typeface="Arial" panose="020B0604020202020204" pitchFamily="34" charset="0"/>
                  <a:cs typeface="Arial" panose="020B0604020202020204" pitchFamily="34" charset="0"/>
                </a:rPr>
                <a:t>Trainees learn basics regarding an overview of constructions including mainly wooden construction (a conventional construction method). In addition, they understand the Building Standards Act related knowledge and acquire the knowledge regarding living environment plans.</a:t>
              </a:r>
              <a:endParaRPr lang="ja-JP" altLang="en-US" sz="700" spc="30" dirty="0">
                <a:solidFill>
                  <a:schemeClr val="tx1"/>
                </a:solidFill>
                <a:latin typeface="Arial" panose="020B0604020202020204" pitchFamily="34" charset="0"/>
                <a:cs typeface="Arial" panose="020B0604020202020204" pitchFamily="34" charset="0"/>
              </a:endParaRPr>
            </a:p>
          </p:txBody>
        </p:sp>
        <p:sp>
          <p:nvSpPr>
            <p:cNvPr id="16" name="正方形/長方形 15"/>
            <p:cNvSpPr/>
            <p:nvPr/>
          </p:nvSpPr>
          <p:spPr>
            <a:xfrm>
              <a:off x="8481391" y="2934860"/>
              <a:ext cx="1257954" cy="2655402"/>
            </a:xfrm>
            <a:prstGeom prst="rect">
              <a:avLst/>
            </a:prstGeom>
            <a:solidFill>
              <a:schemeClr val="accent3">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endParaRPr lang="en-US" altLang="ja-JP" sz="800" spc="30" dirty="0">
                <a:solidFill>
                  <a:schemeClr val="tx1"/>
                </a:solidFill>
                <a:latin typeface="Arial" panose="020B0604020202020204" pitchFamily="34" charset="0"/>
                <a:cs typeface="Arial" panose="020B0604020202020204" pitchFamily="34" charset="0"/>
              </a:endParaRPr>
            </a:p>
            <a:p>
              <a:r>
                <a:rPr lang="en-US" altLang="ja-JP" sz="800" spc="30" dirty="0">
                  <a:solidFill>
                    <a:schemeClr val="tx1"/>
                  </a:solidFill>
                  <a:latin typeface="Arial" panose="020B0604020202020204" pitchFamily="34" charset="0"/>
                  <a:cs typeface="Arial" panose="020B0604020202020204" pitchFamily="34" charset="0"/>
                </a:rPr>
                <a:t>Trainees learn about construction of a home with high heat insulation and airtightness.</a:t>
              </a:r>
            </a:p>
            <a:p>
              <a:r>
                <a:rPr lang="en-US" altLang="ja-JP" sz="800" spc="30" dirty="0">
                  <a:solidFill>
                    <a:schemeClr val="tx1"/>
                  </a:solidFill>
                  <a:latin typeface="Arial" panose="020B0604020202020204" pitchFamily="34" charset="0"/>
                  <a:cs typeface="Arial" panose="020B0604020202020204" pitchFamily="34" charset="0"/>
                </a:rPr>
                <a:t>Trainees learn about construction of interior materials (vinyl cloth).</a:t>
              </a:r>
            </a:p>
          </p:txBody>
        </p:sp>
        <p:sp>
          <p:nvSpPr>
            <p:cNvPr id="17" name="正方形/長方形 16"/>
            <p:cNvSpPr/>
            <p:nvPr/>
          </p:nvSpPr>
          <p:spPr>
            <a:xfrm>
              <a:off x="6825210" y="2934859"/>
              <a:ext cx="1349303" cy="2962321"/>
            </a:xfrm>
            <a:prstGeom prst="rect">
              <a:avLst/>
            </a:prstGeom>
            <a:solidFill>
              <a:schemeClr val="accent3">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endParaRPr lang="en-US" altLang="ja-JP" sz="700" spc="30" dirty="0">
                <a:solidFill>
                  <a:schemeClr val="tx1"/>
                </a:solidFill>
                <a:latin typeface="Arial" panose="020B0604020202020204" pitchFamily="34" charset="0"/>
                <a:cs typeface="Arial" panose="020B0604020202020204" pitchFamily="34" charset="0"/>
              </a:endParaRPr>
            </a:p>
            <a:p>
              <a:r>
                <a:rPr lang="en-US" altLang="ja-JP" sz="700" spc="30" dirty="0">
                  <a:solidFill>
                    <a:schemeClr val="tx1"/>
                  </a:solidFill>
                  <a:latin typeface="Arial" panose="020B0604020202020204" pitchFamily="34" charset="0"/>
                  <a:cs typeface="Arial" panose="020B0604020202020204" pitchFamily="34" charset="0"/>
                </a:rPr>
                <a:t>Trainees learn basic execution techniques in electrical work through practice.</a:t>
              </a:r>
            </a:p>
            <a:p>
              <a:r>
                <a:rPr lang="en-US" altLang="ja-JP" sz="700" spc="30" dirty="0">
                  <a:solidFill>
                    <a:schemeClr val="tx1"/>
                  </a:solidFill>
                  <a:latin typeface="Arial" panose="020B0604020202020204" pitchFamily="34" charset="0"/>
                  <a:cs typeface="Arial" panose="020B0604020202020204" pitchFamily="34" charset="0"/>
                </a:rPr>
                <a:t>Trainees learn principles of housing eco-friendly equipment</a:t>
              </a:r>
            </a:p>
            <a:p>
              <a:r>
                <a:rPr lang="en-US" altLang="ja-JP" sz="700" spc="30" dirty="0">
                  <a:solidFill>
                    <a:schemeClr val="tx1"/>
                  </a:solidFill>
                  <a:latin typeface="Arial" panose="020B0604020202020204" pitchFamily="34" charset="0"/>
                  <a:cs typeface="Arial" panose="020B0604020202020204" pitchFamily="34" charset="0"/>
                </a:rPr>
                <a:t>Trainees learn knowledge of water supply and sewerage systems and plumbing equipment.</a:t>
              </a:r>
            </a:p>
            <a:p>
              <a:r>
                <a:rPr lang="en-US" altLang="ja-JP" sz="700" spc="30" dirty="0">
                  <a:solidFill>
                    <a:schemeClr val="tx1"/>
                  </a:solidFill>
                  <a:latin typeface="Arial" panose="020B0604020202020204" pitchFamily="34" charset="0"/>
                  <a:cs typeface="Arial" panose="020B0604020202020204" pitchFamily="34" charset="0"/>
                </a:rPr>
                <a:t>Trainees learn joining methods of metal pipes and resin pipes.</a:t>
              </a:r>
            </a:p>
          </p:txBody>
        </p:sp>
        <p:sp>
          <p:nvSpPr>
            <p:cNvPr id="18" name="正方形/長方形 17"/>
            <p:cNvSpPr/>
            <p:nvPr/>
          </p:nvSpPr>
          <p:spPr>
            <a:xfrm>
              <a:off x="5115332" y="2934860"/>
              <a:ext cx="1421843" cy="2792352"/>
            </a:xfrm>
            <a:prstGeom prst="rect">
              <a:avLst/>
            </a:prstGeom>
            <a:solidFill>
              <a:schemeClr val="accent3">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endParaRPr lang="en-US" altLang="ja-JP" sz="700" spc="30" dirty="0">
                <a:solidFill>
                  <a:schemeClr val="tx1"/>
                </a:solidFill>
                <a:latin typeface="Arial" panose="020B0604020202020204" pitchFamily="34" charset="0"/>
                <a:cs typeface="Arial" panose="020B0604020202020204" pitchFamily="34" charset="0"/>
              </a:endParaRPr>
            </a:p>
            <a:p>
              <a:r>
                <a:rPr lang="en-US" altLang="ja-JP" sz="700" spc="30" dirty="0">
                  <a:solidFill>
                    <a:schemeClr val="tx1"/>
                  </a:solidFill>
                  <a:latin typeface="Arial" panose="020B0604020202020204" pitchFamily="34" charset="0"/>
                  <a:cs typeface="Arial" panose="020B0604020202020204" pitchFamily="34" charset="0"/>
                </a:rPr>
                <a:t>Trainees learn kinds and sizes of furniture, fixtures and lighting required for interior coordination. In addition, they learn the way of drawing and coloring interior design. Besides, they learn repairing housing materials such as structure materials, floors, walls, and sanitary appliances considering aged people.</a:t>
              </a:r>
            </a:p>
          </p:txBody>
        </p:sp>
        <p:sp>
          <p:nvSpPr>
            <p:cNvPr id="19" name="正方形/長方形 18"/>
            <p:cNvSpPr/>
            <p:nvPr/>
          </p:nvSpPr>
          <p:spPr>
            <a:xfrm>
              <a:off x="3381363" y="2943754"/>
              <a:ext cx="1500198" cy="2783458"/>
            </a:xfrm>
            <a:prstGeom prst="rect">
              <a:avLst/>
            </a:prstGeom>
            <a:solidFill>
              <a:schemeClr val="accent3">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72000" tIns="1188000" rIns="36000" rtlCol="0" anchor="t" anchorCtr="0"/>
            <a:lstStyle/>
            <a:p>
              <a:endParaRPr lang="en-US" altLang="ja-JP" sz="900" spc="30" dirty="0">
                <a:solidFill>
                  <a:schemeClr val="tx1"/>
                </a:solidFill>
                <a:latin typeface="Arial" panose="020B0604020202020204" pitchFamily="34" charset="0"/>
                <a:cs typeface="Arial" panose="020B0604020202020204" pitchFamily="34" charset="0"/>
              </a:endParaRPr>
            </a:p>
            <a:p>
              <a:r>
                <a:rPr lang="en-US" altLang="ja-JP" sz="900" spc="30" dirty="0">
                  <a:solidFill>
                    <a:schemeClr val="tx1"/>
                  </a:solidFill>
                  <a:latin typeface="Arial" panose="020B0604020202020204" pitchFamily="34" charset="0"/>
                  <a:cs typeface="Arial" panose="020B0604020202020204" pitchFamily="34" charset="0"/>
                </a:rPr>
                <a:t>Trainees acquire skills of parse creation and a method of model creation for presentation.</a:t>
              </a:r>
            </a:p>
            <a:p>
              <a:r>
                <a:rPr lang="en-US" altLang="ja-JP" sz="900" spc="30" dirty="0">
                  <a:solidFill>
                    <a:schemeClr val="tx1"/>
                  </a:solidFill>
                  <a:latin typeface="Arial" panose="020B0604020202020204" pitchFamily="34" charset="0"/>
                  <a:cs typeface="Arial" panose="020B0604020202020204" pitchFamily="34" charset="0"/>
                </a:rPr>
                <a:t>Methods for proposing living environment to clients can be learned by group works or planning drills.</a:t>
              </a:r>
              <a:endParaRPr lang="ja-JP" altLang="en-US" sz="900" spc="30" dirty="0">
                <a:solidFill>
                  <a:schemeClr val="tx1"/>
                </a:solidFill>
                <a:latin typeface="Arial" panose="020B0604020202020204" pitchFamily="34" charset="0"/>
                <a:cs typeface="Arial" panose="020B0604020202020204" pitchFamily="34" charset="0"/>
              </a:endParaRPr>
            </a:p>
          </p:txBody>
        </p:sp>
        <p:sp>
          <p:nvSpPr>
            <p:cNvPr id="20" name="正方形/長方形 19"/>
            <p:cNvSpPr/>
            <p:nvPr/>
          </p:nvSpPr>
          <p:spPr>
            <a:xfrm>
              <a:off x="1829183" y="2934860"/>
              <a:ext cx="1285884" cy="2655402"/>
            </a:xfrm>
            <a:prstGeom prst="rect">
              <a:avLst/>
            </a:prstGeom>
            <a:solidFill>
              <a:schemeClr val="accent3">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1188000" rIns="36000" rtlCol="0" anchor="t" anchorCtr="0"/>
            <a:lstStyle/>
            <a:p>
              <a:endParaRPr lang="en-US" altLang="ja-JP" sz="700" spc="30" dirty="0">
                <a:solidFill>
                  <a:schemeClr val="tx1"/>
                </a:solidFill>
                <a:latin typeface="Arial" panose="020B0604020202020204" pitchFamily="34" charset="0"/>
                <a:cs typeface="Arial" panose="020B0604020202020204" pitchFamily="34" charset="0"/>
              </a:endParaRPr>
            </a:p>
            <a:p>
              <a:r>
                <a:rPr lang="en-US" altLang="ja-JP" sz="700" spc="30" dirty="0">
                  <a:solidFill>
                    <a:schemeClr val="tx1"/>
                  </a:solidFill>
                  <a:latin typeface="Arial" panose="020B0604020202020204" pitchFamily="34" charset="0"/>
                  <a:cs typeface="Arial" panose="020B0604020202020204" pitchFamily="34" charset="0"/>
                </a:rPr>
                <a:t>Trainees acquire the skills of drawing plane views, elevation views, and various detailed views (section views, sectional detail drawing, etc.) by using </a:t>
              </a:r>
              <a:r>
                <a:rPr lang="en-US" altLang="ja-JP" sz="700" spc="30" dirty="0" err="1">
                  <a:solidFill>
                    <a:schemeClr val="tx1"/>
                  </a:solidFill>
                  <a:latin typeface="Arial" panose="020B0604020202020204" pitchFamily="34" charset="0"/>
                  <a:cs typeface="Arial" panose="020B0604020202020204" pitchFamily="34" charset="0"/>
                </a:rPr>
                <a:t>Jw_cad</a:t>
              </a:r>
              <a:r>
                <a:rPr lang="en-US" altLang="ja-JP" sz="700" spc="30" dirty="0">
                  <a:solidFill>
                    <a:schemeClr val="tx1"/>
                  </a:solidFill>
                  <a:latin typeface="Arial" panose="020B0604020202020204" pitchFamily="34" charset="0"/>
                  <a:cs typeface="Arial" panose="020B0604020202020204" pitchFamily="34" charset="0"/>
                </a:rPr>
                <a:t>.</a:t>
              </a:r>
            </a:p>
            <a:p>
              <a:r>
                <a:rPr lang="en-US" altLang="ja-JP" sz="700" spc="30" dirty="0">
                  <a:solidFill>
                    <a:schemeClr val="tx1"/>
                  </a:solidFill>
                  <a:latin typeface="Arial" panose="020B0604020202020204" pitchFamily="34" charset="0"/>
                  <a:cs typeface="Arial" panose="020B0604020202020204" pitchFamily="34" charset="0"/>
                </a:rPr>
                <a:t>The skill of creating 3D simulation drawing is acquired by using software, My Home Designer.</a:t>
              </a:r>
              <a:endParaRPr lang="ja-JP" altLang="en-US" sz="700" spc="30" dirty="0">
                <a:solidFill>
                  <a:schemeClr val="tx1"/>
                </a:solidFill>
                <a:latin typeface="Arial" panose="020B0604020202020204" pitchFamily="34" charset="0"/>
                <a:cs typeface="Arial" panose="020B0604020202020204" pitchFamily="34" charset="0"/>
              </a:endParaRPr>
            </a:p>
          </p:txBody>
        </p:sp>
      </p:grpSp>
      <p:grpSp>
        <p:nvGrpSpPr>
          <p:cNvPr id="13" name="グループ化 31"/>
          <p:cNvGrpSpPr/>
          <p:nvPr/>
        </p:nvGrpSpPr>
        <p:grpSpPr>
          <a:xfrm>
            <a:off x="249801" y="1916832"/>
            <a:ext cx="8674422" cy="317826"/>
            <a:chOff x="270618" y="2154398"/>
            <a:chExt cx="9397290" cy="317826"/>
          </a:xfrm>
        </p:grpSpPr>
        <p:cxnSp>
          <p:nvCxnSpPr>
            <p:cNvPr id="33" name="直線コネクタ 32"/>
            <p:cNvCxnSpPr/>
            <p:nvPr/>
          </p:nvCxnSpPr>
          <p:spPr>
            <a:xfrm>
              <a:off x="270618" y="2320346"/>
              <a:ext cx="9397290" cy="0"/>
            </a:xfrm>
            <a:prstGeom prst="line">
              <a:avLst/>
            </a:prstGeom>
            <a:ln w="50800">
              <a:solidFill>
                <a:srgbClr val="339966"/>
              </a:solidFill>
              <a:prstDash val="sysDot"/>
            </a:ln>
          </p:spPr>
          <p:style>
            <a:lnRef idx="1">
              <a:schemeClr val="accent1"/>
            </a:lnRef>
            <a:fillRef idx="0">
              <a:schemeClr val="accent1"/>
            </a:fillRef>
            <a:effectRef idx="0">
              <a:schemeClr val="accent1"/>
            </a:effectRef>
            <a:fontRef idx="minor">
              <a:schemeClr val="tx1"/>
            </a:fontRef>
          </p:style>
        </p:cxnSp>
        <p:sp>
          <p:nvSpPr>
            <p:cNvPr id="34" name="角丸四角形 33"/>
            <p:cNvSpPr/>
            <p:nvPr/>
          </p:nvSpPr>
          <p:spPr>
            <a:xfrm>
              <a:off x="4191725" y="2154398"/>
              <a:ext cx="1522549" cy="317826"/>
            </a:xfrm>
            <a:prstGeom prst="roundRect">
              <a:avLst/>
            </a:prstGeom>
            <a:solidFill>
              <a:schemeClr val="bg1"/>
            </a:solidFill>
            <a:ln w="28575">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rgbClr val="339966"/>
                  </a:solidFill>
                  <a:latin typeface="Arial" panose="020B0604020202020204" pitchFamily="34" charset="0"/>
                  <a:cs typeface="Arial" panose="020B0604020202020204" pitchFamily="34" charset="0"/>
                </a:rPr>
                <a:t>Training Items</a:t>
              </a:r>
            </a:p>
          </p:txBody>
        </p:sp>
      </p:grpSp>
      <p:grpSp>
        <p:nvGrpSpPr>
          <p:cNvPr id="14" name="グループ化 87"/>
          <p:cNvGrpSpPr/>
          <p:nvPr/>
        </p:nvGrpSpPr>
        <p:grpSpPr>
          <a:xfrm>
            <a:off x="249801" y="5429264"/>
            <a:ext cx="8674422" cy="339938"/>
            <a:chOff x="380968" y="5474824"/>
            <a:chExt cx="9144064" cy="311630"/>
          </a:xfrm>
        </p:grpSpPr>
        <p:cxnSp>
          <p:nvCxnSpPr>
            <p:cNvPr id="36" name="直線コネクタ 35"/>
            <p:cNvCxnSpPr/>
            <p:nvPr/>
          </p:nvCxnSpPr>
          <p:spPr>
            <a:xfrm>
              <a:off x="380968" y="5643578"/>
              <a:ext cx="9144064" cy="0"/>
            </a:xfrm>
            <a:prstGeom prst="line">
              <a:avLst/>
            </a:prstGeom>
            <a:ln w="50800">
              <a:solidFill>
                <a:srgbClr val="339966"/>
              </a:solidFill>
              <a:prstDash val="sysDot"/>
            </a:ln>
          </p:spPr>
          <p:style>
            <a:lnRef idx="1">
              <a:schemeClr val="accent1"/>
            </a:lnRef>
            <a:fillRef idx="0">
              <a:schemeClr val="accent1"/>
            </a:fillRef>
            <a:effectRef idx="0">
              <a:schemeClr val="accent1"/>
            </a:effectRef>
            <a:fontRef idx="minor">
              <a:schemeClr val="tx1"/>
            </a:fontRef>
          </p:style>
        </p:cxnSp>
        <p:sp>
          <p:nvSpPr>
            <p:cNvPr id="37" name="角丸四角形 36"/>
            <p:cNvSpPr/>
            <p:nvPr/>
          </p:nvSpPr>
          <p:spPr>
            <a:xfrm>
              <a:off x="3697854" y="5474824"/>
              <a:ext cx="2500330" cy="311630"/>
            </a:xfrm>
            <a:prstGeom prst="roundRect">
              <a:avLst/>
            </a:prstGeom>
            <a:solidFill>
              <a:schemeClr val="bg1"/>
            </a:solidFill>
            <a:ln w="28575">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ja-JP" sz="1600" dirty="0">
                  <a:solidFill>
                    <a:srgbClr val="339966"/>
                  </a:solidFill>
                </a:rPr>
                <a:t>Main Employment Areas</a:t>
              </a:r>
            </a:p>
          </p:txBody>
        </p:sp>
      </p:grpSp>
      <p:sp>
        <p:nvSpPr>
          <p:cNvPr id="43" name="テキスト ボックス 42"/>
          <p:cNvSpPr txBox="1"/>
          <p:nvPr/>
        </p:nvSpPr>
        <p:spPr>
          <a:xfrm>
            <a:off x="6660232" y="755650"/>
            <a:ext cx="1168745" cy="253916"/>
          </a:xfrm>
          <a:prstGeom prst="rect">
            <a:avLst/>
          </a:prstGeom>
          <a:solidFill>
            <a:srgbClr val="339966"/>
          </a:solidFill>
        </p:spPr>
        <p:txBody>
          <a:bodyPr wrap="square">
            <a:spAutoFit/>
          </a:bodyPr>
          <a:lstStyle/>
          <a:p>
            <a:pPr algn="r">
              <a:defRPr/>
            </a:pPr>
            <a:r>
              <a:rPr lang="en-US" altLang="ja-JP" sz="1050" b="1" dirty="0">
                <a:solidFill>
                  <a:schemeClr val="bg1"/>
                </a:solidFill>
                <a:latin typeface="Arial" panose="020B0604020202020204" pitchFamily="34" charset="0"/>
                <a:cs typeface="Arial" panose="020B0604020202020204" pitchFamily="34" charset="0"/>
              </a:rPr>
              <a:t>Training Period</a:t>
            </a:r>
            <a:endParaRPr lang="ja-JP" altLang="en-US" sz="1050" b="1" dirty="0">
              <a:solidFill>
                <a:schemeClr val="bg1"/>
              </a:solidFill>
              <a:latin typeface="Arial" panose="020B0604020202020204" pitchFamily="34" charset="0"/>
              <a:cs typeface="Arial" panose="020B0604020202020204" pitchFamily="34" charset="0"/>
            </a:endParaRPr>
          </a:p>
        </p:txBody>
      </p:sp>
      <p:sp>
        <p:nvSpPr>
          <p:cNvPr id="46" name="テキスト ボックス 45"/>
          <p:cNvSpPr txBox="1"/>
          <p:nvPr/>
        </p:nvSpPr>
        <p:spPr>
          <a:xfrm>
            <a:off x="7828977" y="755650"/>
            <a:ext cx="1117758" cy="253916"/>
          </a:xfrm>
          <a:prstGeom prst="rect">
            <a:avLst/>
          </a:prstGeom>
          <a:solidFill>
            <a:srgbClr val="339966"/>
          </a:solidFill>
        </p:spPr>
        <p:txBody>
          <a:bodyPr/>
          <a:lstStyle/>
          <a:p>
            <a:pPr>
              <a:defRPr/>
            </a:pPr>
            <a:r>
              <a:rPr lang="en-US" altLang="ja-JP" sz="1050" b="1" dirty="0">
                <a:solidFill>
                  <a:schemeClr val="bg1"/>
                </a:solidFill>
                <a:latin typeface="Arial" panose="020B0604020202020204" pitchFamily="34" charset="0"/>
                <a:cs typeface="Arial" panose="020B0604020202020204" pitchFamily="34" charset="0"/>
              </a:rPr>
              <a:t>6 months</a:t>
            </a:r>
            <a:endParaRPr lang="ja-JP" altLang="en-US" sz="1050" b="1" dirty="0">
              <a:solidFill>
                <a:schemeClr val="bg1"/>
              </a:solidFill>
              <a:latin typeface="Arial" panose="020B0604020202020204" pitchFamily="34" charset="0"/>
              <a:cs typeface="Arial" panose="020B0604020202020204" pitchFamily="34" charset="0"/>
            </a:endParaRPr>
          </a:p>
        </p:txBody>
      </p:sp>
      <p:sp>
        <p:nvSpPr>
          <p:cNvPr id="53" name="角丸四角形 52"/>
          <p:cNvSpPr/>
          <p:nvPr/>
        </p:nvSpPr>
        <p:spPr>
          <a:xfrm>
            <a:off x="6366661" y="5877272"/>
            <a:ext cx="2459350" cy="285752"/>
          </a:xfrm>
          <a:prstGeom prst="round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lIns="36000" tIns="45715" rIns="36000" bIns="45715" rtlCol="0" anchor="ctr"/>
          <a:lstStyle/>
          <a:p>
            <a:pPr algn="ctr"/>
            <a:r>
              <a:rPr lang="en-US" altLang="ja-JP" sz="1000" b="1" dirty="0">
                <a:solidFill>
                  <a:schemeClr val="bg1"/>
                </a:solidFill>
                <a:latin typeface="Arial" panose="020B0604020202020204" pitchFamily="34" charset="0"/>
                <a:cs typeface="Arial" panose="020B0604020202020204" pitchFamily="34" charset="0"/>
              </a:rPr>
              <a:t>Sales personnel/advisor for housing renovation</a:t>
            </a:r>
            <a:endParaRPr lang="ja-JP" altLang="en-US" sz="1000" b="1" dirty="0">
              <a:solidFill>
                <a:schemeClr val="bg1"/>
              </a:solidFill>
              <a:latin typeface="Arial" panose="020B0604020202020204" pitchFamily="34" charset="0"/>
              <a:cs typeface="Arial" panose="020B0604020202020204" pitchFamily="34" charset="0"/>
            </a:endParaRPr>
          </a:p>
        </p:txBody>
      </p:sp>
      <p:sp>
        <p:nvSpPr>
          <p:cNvPr id="54" name="角丸四角形 53"/>
          <p:cNvSpPr/>
          <p:nvPr/>
        </p:nvSpPr>
        <p:spPr>
          <a:xfrm>
            <a:off x="3176153" y="5877272"/>
            <a:ext cx="3057570" cy="285752"/>
          </a:xfrm>
          <a:prstGeom prst="round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lIns="36000" tIns="45715" rIns="36000" bIns="45715" rtlCol="0" anchor="ctr"/>
          <a:lstStyle/>
          <a:p>
            <a:pPr algn="dist"/>
            <a:r>
              <a:rPr lang="en-US" altLang="ja-JP" sz="800" b="1" dirty="0">
                <a:solidFill>
                  <a:schemeClr val="bg1"/>
                </a:solidFill>
                <a:latin typeface="Arial" panose="020B0604020202020204" pitchFamily="34" charset="0"/>
                <a:cs typeface="Arial" panose="020B0604020202020204" pitchFamily="34" charset="0"/>
              </a:rPr>
              <a:t>Marketing/Sales personnel at a building material trading company/equipment instrument distributor</a:t>
            </a:r>
            <a:endParaRPr lang="ja-JP" altLang="en-US" sz="800" b="1" dirty="0">
              <a:solidFill>
                <a:schemeClr val="bg1"/>
              </a:solidFill>
              <a:latin typeface="Arial" panose="020B0604020202020204" pitchFamily="34" charset="0"/>
              <a:cs typeface="Arial" panose="020B0604020202020204" pitchFamily="34" charset="0"/>
            </a:endParaRPr>
          </a:p>
        </p:txBody>
      </p:sp>
      <p:pic>
        <p:nvPicPr>
          <p:cNvPr id="55" name="Picture 2" descr="C:\Users\Administrator\Desktop\P9262261.JPG"/>
          <p:cNvPicPr>
            <a:picLocks noChangeArrowheads="1"/>
          </p:cNvPicPr>
          <p:nvPr/>
        </p:nvPicPr>
        <p:blipFill>
          <a:blip r:embed="rId3" cstate="print">
            <a:lum bright="5000"/>
          </a:blip>
          <a:srcRect/>
          <a:stretch>
            <a:fillRect/>
          </a:stretch>
        </p:blipFill>
        <p:spPr bwMode="auto">
          <a:xfrm>
            <a:off x="317990" y="2852935"/>
            <a:ext cx="1067238" cy="972000"/>
          </a:xfrm>
          <a:prstGeom prst="rect">
            <a:avLst/>
          </a:prstGeom>
        </p:spPr>
      </p:pic>
      <p:pic>
        <p:nvPicPr>
          <p:cNvPr id="56" name="図 55" descr="IMG_3568.JPG"/>
          <p:cNvPicPr>
            <a:picLocks/>
          </p:cNvPicPr>
          <p:nvPr/>
        </p:nvPicPr>
        <p:blipFill>
          <a:blip r:embed="rId4" cstate="print"/>
          <a:srcRect t="4583" r="10000"/>
          <a:stretch>
            <a:fillRect/>
          </a:stretch>
        </p:blipFill>
        <p:spPr>
          <a:xfrm>
            <a:off x="1713836" y="2852936"/>
            <a:ext cx="1129972" cy="972000"/>
          </a:xfrm>
          <a:prstGeom prst="rect">
            <a:avLst/>
          </a:prstGeom>
        </p:spPr>
      </p:pic>
      <p:pic>
        <p:nvPicPr>
          <p:cNvPr id="57" name="図 56" descr="IMG_3634.JPG"/>
          <p:cNvPicPr>
            <a:picLocks noChangeAspect="1"/>
          </p:cNvPicPr>
          <p:nvPr/>
        </p:nvPicPr>
        <p:blipFill>
          <a:blip r:embed="rId5" cstate="print"/>
          <a:stretch>
            <a:fillRect/>
          </a:stretch>
        </p:blipFill>
        <p:spPr>
          <a:xfrm>
            <a:off x="3183186" y="2852936"/>
            <a:ext cx="1262910" cy="970520"/>
          </a:xfrm>
          <a:prstGeom prst="rect">
            <a:avLst/>
          </a:prstGeom>
        </p:spPr>
      </p:pic>
      <p:pic>
        <p:nvPicPr>
          <p:cNvPr id="58" name="Picture 2" descr="C:\Users\Administrator\Desktop\説明会用写真\P7152211.JPG"/>
          <p:cNvPicPr>
            <a:picLocks noChangeArrowheads="1"/>
          </p:cNvPicPr>
          <p:nvPr/>
        </p:nvPicPr>
        <p:blipFill>
          <a:blip r:embed="rId6" cstate="screen"/>
          <a:srcRect/>
          <a:stretch>
            <a:fillRect/>
          </a:stretch>
        </p:blipFill>
        <p:spPr bwMode="auto">
          <a:xfrm>
            <a:off x="4771407" y="2852935"/>
            <a:ext cx="1171560" cy="972000"/>
          </a:xfrm>
          <a:prstGeom prst="rect">
            <a:avLst/>
          </a:prstGeom>
        </p:spPr>
      </p:pic>
      <p:pic>
        <p:nvPicPr>
          <p:cNvPr id="59" name="図 58" descr="住環境計画科太陽光.JPG"/>
          <p:cNvPicPr>
            <a:picLocks/>
          </p:cNvPicPr>
          <p:nvPr/>
        </p:nvPicPr>
        <p:blipFill>
          <a:blip r:embed="rId7" cstate="print"/>
          <a:srcRect l="3982" t="9392" r="25274" b="19751"/>
          <a:stretch>
            <a:fillRect/>
          </a:stretch>
        </p:blipFill>
        <p:spPr>
          <a:xfrm>
            <a:off x="6366661" y="2852935"/>
            <a:ext cx="1129972" cy="972000"/>
          </a:xfrm>
          <a:prstGeom prst="rect">
            <a:avLst/>
          </a:prstGeom>
        </p:spPr>
      </p:pic>
      <p:pic>
        <p:nvPicPr>
          <p:cNvPr id="60" name="図 59" descr="DSC_0086.jpg"/>
          <p:cNvPicPr>
            <a:picLocks/>
          </p:cNvPicPr>
          <p:nvPr/>
        </p:nvPicPr>
        <p:blipFill>
          <a:blip r:embed="rId8" cstate="print"/>
          <a:stretch>
            <a:fillRect/>
          </a:stretch>
        </p:blipFill>
        <p:spPr>
          <a:xfrm>
            <a:off x="7812154" y="2851456"/>
            <a:ext cx="1063503" cy="972000"/>
          </a:xfrm>
          <a:prstGeom prst="rect">
            <a:avLst/>
          </a:prstGeom>
        </p:spPr>
      </p:pic>
      <p:sp>
        <p:nvSpPr>
          <p:cNvPr id="52" name="正方形/長方形 51"/>
          <p:cNvSpPr/>
          <p:nvPr/>
        </p:nvSpPr>
        <p:spPr>
          <a:xfrm>
            <a:off x="6300192" y="2276871"/>
            <a:ext cx="1296144" cy="3240361"/>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kumimoji="1" lang="ja-JP" altLang="en-US" sz="4400" dirty="0">
              <a:solidFill>
                <a:srgbClr val="0070C0"/>
              </a:solidFill>
            </a:endParaRPr>
          </a:p>
        </p:txBody>
      </p:sp>
      <p:sp>
        <p:nvSpPr>
          <p:cNvPr id="61" name="下矢印 60"/>
          <p:cNvSpPr/>
          <p:nvPr/>
        </p:nvSpPr>
        <p:spPr>
          <a:xfrm>
            <a:off x="6765474" y="1916832"/>
            <a:ext cx="265876" cy="360040"/>
          </a:xfrm>
          <a:prstGeom prst="downArrow">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400" dirty="0">
              <a:solidFill>
                <a:srgbClr val="F0EA00"/>
              </a:solidFill>
              <a:latin typeface="ＭＳ Ｐゴシック" pitchFamily="50" charset="-128"/>
              <a:ea typeface="ＭＳ Ｐゴシック" pitchFamily="50" charset="-128"/>
            </a:endParaRPr>
          </a:p>
        </p:txBody>
      </p:sp>
      <p:sp>
        <p:nvSpPr>
          <p:cNvPr id="62" name="角丸四角形 61"/>
          <p:cNvSpPr/>
          <p:nvPr/>
        </p:nvSpPr>
        <p:spPr>
          <a:xfrm>
            <a:off x="7496632" y="0"/>
            <a:ext cx="1519841" cy="476672"/>
          </a:xfrm>
          <a:prstGeom prst="roundRect">
            <a:avLst>
              <a:gd name="adj" fmla="val 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latin typeface="Arial" panose="020B0604020202020204" pitchFamily="34" charset="0"/>
                <a:cs typeface="Arial" panose="020B0604020202020204" pitchFamily="34" charset="0"/>
              </a:rPr>
              <a:t>Example of Course Settings</a:t>
            </a:r>
            <a:endParaRPr kumimoji="1" lang="ja-JP" altLang="en-US" sz="1200" dirty="0">
              <a:solidFill>
                <a:schemeClr val="tx1"/>
              </a:solidFill>
              <a:latin typeface="Arial" panose="020B0604020202020204" pitchFamily="34" charset="0"/>
              <a:cs typeface="Arial" panose="020B0604020202020204" pitchFamily="34" charset="0"/>
            </a:endParaRPr>
          </a:p>
        </p:txBody>
      </p:sp>
      <p:sp>
        <p:nvSpPr>
          <p:cNvPr id="48" name="正方形/長方形 47"/>
          <p:cNvSpPr/>
          <p:nvPr/>
        </p:nvSpPr>
        <p:spPr>
          <a:xfrm>
            <a:off x="7788590" y="2269628"/>
            <a:ext cx="1170360" cy="2971784"/>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kumimoji="1" lang="ja-JP" altLang="en-US" sz="4400" dirty="0">
              <a:solidFill>
                <a:srgbClr val="0070C0"/>
              </a:solidFill>
            </a:endParaRPr>
          </a:p>
        </p:txBody>
      </p:sp>
      <p:sp>
        <p:nvSpPr>
          <p:cNvPr id="49" name="下矢印 48"/>
          <p:cNvSpPr/>
          <p:nvPr/>
        </p:nvSpPr>
        <p:spPr>
          <a:xfrm>
            <a:off x="8256552" y="1910940"/>
            <a:ext cx="265876" cy="360040"/>
          </a:xfrm>
          <a:prstGeom prst="downArrow">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kumimoji="1" lang="ja-JP" altLang="en-US" sz="1400" dirty="0">
              <a:solidFill>
                <a:srgbClr val="F0EA00"/>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865624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9941" y="341784"/>
            <a:ext cx="8229600" cy="1143000"/>
          </a:xfrm>
        </p:spPr>
        <p:txBody>
          <a:bodyPr/>
          <a:lstStyle/>
          <a:p>
            <a:r>
              <a:rPr lang="en-US" altLang="ja-JP" dirty="0">
                <a:latin typeface="Arial" panose="020B0604020202020204" pitchFamily="34" charset="0"/>
                <a:cs typeface="Arial" panose="020B0604020202020204" pitchFamily="34" charset="0"/>
              </a:rPr>
              <a:t>Today's Topics</a:t>
            </a:r>
            <a:endParaRPr kumimoji="1" lang="ja-JP" altLang="en-US" dirty="0">
              <a:latin typeface="Arial" panose="020B0604020202020204" pitchFamily="34" charset="0"/>
              <a:cs typeface="Arial" panose="020B0604020202020204" pitchFamily="34" charset="0"/>
            </a:endParaRPr>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C999F6E8-4879-4274-9B7C-E87BACB0AC88}" type="slidenum">
              <a:rPr kumimoji="1" lang="ja-JP" altLang="en-US" smtClean="0"/>
              <a:t>2</a:t>
            </a:fld>
            <a:endParaRPr kumimoji="1" lang="ja-JP" altLang="en-US" dirty="0"/>
          </a:p>
        </p:txBody>
      </p:sp>
      <p:sp>
        <p:nvSpPr>
          <p:cNvPr id="7" name="正方形/長方形 6"/>
          <p:cNvSpPr/>
          <p:nvPr/>
        </p:nvSpPr>
        <p:spPr>
          <a:xfrm>
            <a:off x="895402" y="1628800"/>
            <a:ext cx="7546132" cy="4708915"/>
          </a:xfrm>
          <a:prstGeom prst="rect">
            <a:avLst/>
          </a:prstGeom>
        </p:spPr>
        <p:txBody>
          <a:bodyPr wrap="square" lIns="91374" tIns="45687" rIns="91374" bIns="45687">
            <a:spAutoFit/>
          </a:bodyPr>
          <a:lstStyle/>
          <a:p>
            <a:r>
              <a:rPr lang="en-US" altLang="ja-JP" sz="2000" dirty="0">
                <a:latin typeface="Arial" panose="020B0604020202020204" pitchFamily="34" charset="0"/>
                <a:cs typeface="Arial" panose="020B0604020202020204" pitchFamily="34" charset="0"/>
              </a:rPr>
              <a:t>I    The </a:t>
            </a:r>
            <a:r>
              <a:rPr lang="en-US" altLang="ja-JP" sz="2000" dirty="0" smtClean="0">
                <a:latin typeface="Arial" panose="020B0604020202020204" pitchFamily="34" charset="0"/>
                <a:cs typeface="Arial" panose="020B0604020202020204" pitchFamily="34" charset="0"/>
              </a:rPr>
              <a:t>Background </a:t>
            </a:r>
            <a:r>
              <a:rPr lang="en-US" altLang="ja-JP" sz="2000" dirty="0">
                <a:latin typeface="Arial" panose="020B0604020202020204" pitchFamily="34" charset="0"/>
                <a:cs typeface="Arial" panose="020B0604020202020204" pitchFamily="34" charset="0"/>
              </a:rPr>
              <a:t>of </a:t>
            </a:r>
            <a:r>
              <a:rPr lang="en-US" altLang="ja-JP" sz="2000" dirty="0" smtClean="0">
                <a:latin typeface="Arial" panose="020B0604020202020204" pitchFamily="34" charset="0"/>
                <a:cs typeface="Arial" panose="020B0604020202020204" pitchFamily="34" charset="0"/>
              </a:rPr>
              <a:t>Necessity on Skills </a:t>
            </a:r>
            <a:r>
              <a:rPr lang="en-US" altLang="ja-JP" sz="2000" dirty="0">
                <a:latin typeface="Arial" panose="020B0604020202020204" pitchFamily="34" charset="0"/>
                <a:cs typeface="Arial" panose="020B0604020202020204" pitchFamily="34" charset="0"/>
              </a:rPr>
              <a:t>for Green Jobs in Japan</a:t>
            </a:r>
          </a:p>
          <a:p>
            <a:endParaRPr lang="en-US" altLang="ja-JP" sz="2000" dirty="0">
              <a:solidFill>
                <a:srgbClr val="FF0000"/>
              </a:solidFill>
              <a:latin typeface="Arial" panose="020B0604020202020204" pitchFamily="34" charset="0"/>
              <a:cs typeface="Arial" panose="020B0604020202020204" pitchFamily="34" charset="0"/>
            </a:endParaRPr>
          </a:p>
          <a:p>
            <a:r>
              <a:rPr lang="en-US" altLang="ja-JP" sz="2000" dirty="0">
                <a:latin typeface="Arial" panose="020B0604020202020204" pitchFamily="34" charset="0"/>
                <a:cs typeface="Arial" panose="020B0604020202020204" pitchFamily="34" charset="0"/>
              </a:rPr>
              <a:t>II    Frameworks of </a:t>
            </a:r>
            <a:r>
              <a:rPr lang="en-US" altLang="ja-JP" sz="2000" dirty="0" smtClean="0">
                <a:latin typeface="Arial" panose="020B0604020202020204" pitchFamily="34" charset="0"/>
                <a:cs typeface="Arial" panose="020B0604020202020204" pitchFamily="34" charset="0"/>
              </a:rPr>
              <a:t>Human Resources Development</a:t>
            </a:r>
            <a:r>
              <a:rPr lang="ja-JP" altLang="en-US" sz="2000" dirty="0" smtClean="0">
                <a:latin typeface="Arial" panose="020B0604020202020204" pitchFamily="34" charset="0"/>
                <a:cs typeface="Arial" panose="020B0604020202020204" pitchFamily="34" charset="0"/>
              </a:rPr>
              <a:t>（</a:t>
            </a:r>
            <a:r>
              <a:rPr lang="en-US" altLang="ja-JP" sz="2000" dirty="0" smtClean="0">
                <a:latin typeface="Arial" panose="020B0604020202020204" pitchFamily="34" charset="0"/>
                <a:cs typeface="Arial" panose="020B0604020202020204" pitchFamily="34" charset="0"/>
              </a:rPr>
              <a:t>HRD</a:t>
            </a:r>
            <a:r>
              <a:rPr lang="ja-JP" altLang="en-US" sz="2000" dirty="0" smtClean="0">
                <a:latin typeface="Arial" panose="020B0604020202020204" pitchFamily="34" charset="0"/>
                <a:cs typeface="Arial" panose="020B0604020202020204" pitchFamily="34" charset="0"/>
              </a:rPr>
              <a:t>）</a:t>
            </a:r>
            <a:r>
              <a:rPr lang="en-US" altLang="ja-JP" sz="2000" dirty="0" smtClean="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policies supporting </a:t>
            </a:r>
            <a:r>
              <a:rPr lang="en-US" altLang="ja-JP" sz="2000" dirty="0" smtClean="0">
                <a:latin typeface="Arial" panose="020B0604020202020204" pitchFamily="34" charset="0"/>
                <a:cs typeface="Arial" panose="020B0604020202020204" pitchFamily="34" charset="0"/>
              </a:rPr>
              <a:t>Skill Development </a:t>
            </a:r>
            <a:r>
              <a:rPr lang="en-US" altLang="ja-JP" sz="2000" dirty="0">
                <a:latin typeface="Arial" panose="020B0604020202020204" pitchFamily="34" charset="0"/>
                <a:cs typeface="Arial" panose="020B0604020202020204" pitchFamily="34" charset="0"/>
              </a:rPr>
              <a:t>for Green Jobs</a:t>
            </a:r>
          </a:p>
          <a:p>
            <a:r>
              <a:rPr lang="en-US" altLang="ja-JP" sz="2000" dirty="0">
                <a:latin typeface="Arial" panose="020B0604020202020204" pitchFamily="34" charset="0"/>
                <a:cs typeface="Arial" panose="020B0604020202020204" pitchFamily="34" charset="0"/>
              </a:rPr>
              <a:t> </a:t>
            </a:r>
            <a:r>
              <a:rPr lang="en-US" altLang="ja-JP" sz="2000" dirty="0" smtClean="0">
                <a:latin typeface="Arial" panose="020B0604020202020204" pitchFamily="34" charset="0"/>
                <a:cs typeface="Arial" panose="020B0604020202020204" pitchFamily="34" charset="0"/>
              </a:rPr>
              <a:t>    1</a:t>
            </a:r>
            <a:r>
              <a:rPr lang="en-US" altLang="ja-JP" sz="2000" dirty="0">
                <a:latin typeface="Arial" panose="020B0604020202020204" pitchFamily="34" charset="0"/>
                <a:cs typeface="Arial" panose="020B0604020202020204" pitchFamily="34" charset="0"/>
              </a:rPr>
              <a:t>. Basic </a:t>
            </a:r>
            <a:r>
              <a:rPr lang="en-US" altLang="ja-JP" sz="2000" dirty="0" smtClean="0">
                <a:latin typeface="Arial" panose="020B0604020202020204" pitchFamily="34" charset="0"/>
                <a:cs typeface="Arial" panose="020B0604020202020204" pitchFamily="34" charset="0"/>
              </a:rPr>
              <a:t>Plan </a:t>
            </a:r>
            <a:r>
              <a:rPr lang="en-US" altLang="ja-JP" sz="2000" dirty="0">
                <a:latin typeface="Arial" panose="020B0604020202020204" pitchFamily="34" charset="0"/>
                <a:cs typeface="Arial" panose="020B0604020202020204" pitchFamily="34" charset="0"/>
              </a:rPr>
              <a:t>for </a:t>
            </a:r>
            <a:r>
              <a:rPr lang="en-US" altLang="ja-JP" sz="2000" dirty="0" smtClean="0">
                <a:latin typeface="Arial" panose="020B0604020202020204" pitchFamily="34" charset="0"/>
                <a:cs typeface="Arial" panose="020B0604020202020204" pitchFamily="34" charset="0"/>
              </a:rPr>
              <a:t>HRD</a:t>
            </a:r>
            <a:endParaRPr lang="en-US" altLang="ja-JP" sz="2000" dirty="0">
              <a:latin typeface="Arial" panose="020B0604020202020204" pitchFamily="34" charset="0"/>
              <a:cs typeface="Arial" panose="020B0604020202020204" pitchFamily="34" charset="0"/>
            </a:endParaRPr>
          </a:p>
          <a:p>
            <a:r>
              <a:rPr lang="en-US" altLang="ja-JP" sz="2000" dirty="0">
                <a:latin typeface="Arial" panose="020B0604020202020204" pitchFamily="34" charset="0"/>
                <a:cs typeface="Arial" panose="020B0604020202020204" pitchFamily="34" charset="0"/>
              </a:rPr>
              <a:t> </a:t>
            </a:r>
            <a:r>
              <a:rPr lang="en-US" altLang="ja-JP" sz="2000" dirty="0" smtClean="0">
                <a:latin typeface="Arial" panose="020B0604020202020204" pitchFamily="34" charset="0"/>
                <a:cs typeface="Arial" panose="020B0604020202020204" pitchFamily="34" charset="0"/>
              </a:rPr>
              <a:t>    2</a:t>
            </a:r>
            <a:r>
              <a:rPr lang="en-US" altLang="ja-JP" sz="2000" dirty="0">
                <a:latin typeface="Arial" panose="020B0604020202020204" pitchFamily="34" charset="0"/>
                <a:cs typeface="Arial" panose="020B0604020202020204" pitchFamily="34" charset="0"/>
              </a:rPr>
              <a:t>. Public </a:t>
            </a:r>
            <a:r>
              <a:rPr lang="en-US" altLang="ja-JP" sz="2000" dirty="0" smtClean="0">
                <a:latin typeface="Arial" panose="020B0604020202020204" pitchFamily="34" charset="0"/>
                <a:cs typeface="Arial" panose="020B0604020202020204" pitchFamily="34" charset="0"/>
              </a:rPr>
              <a:t>Vocational Training</a:t>
            </a:r>
            <a:endParaRPr lang="en-US" altLang="ja-JP" sz="2000" dirty="0">
              <a:latin typeface="Arial" panose="020B0604020202020204" pitchFamily="34" charset="0"/>
              <a:cs typeface="Arial" panose="020B0604020202020204" pitchFamily="34" charset="0"/>
            </a:endParaRPr>
          </a:p>
          <a:p>
            <a:r>
              <a:rPr lang="en-US" altLang="ja-JP" sz="2000" dirty="0">
                <a:latin typeface="Arial" panose="020B0604020202020204" pitchFamily="34" charset="0"/>
                <a:cs typeface="Arial" panose="020B0604020202020204" pitchFamily="34" charset="0"/>
              </a:rPr>
              <a:t> </a:t>
            </a:r>
            <a:r>
              <a:rPr lang="en-US" altLang="ja-JP" sz="2000" dirty="0" smtClean="0">
                <a:latin typeface="Arial" panose="020B0604020202020204" pitchFamily="34" charset="0"/>
                <a:cs typeface="Arial" panose="020B0604020202020204" pitchFamily="34" charset="0"/>
              </a:rPr>
              <a:t>    3</a:t>
            </a:r>
            <a:r>
              <a:rPr lang="en-US" altLang="ja-JP" sz="2000" dirty="0">
                <a:latin typeface="Arial" panose="020B0604020202020204" pitchFamily="34" charset="0"/>
                <a:cs typeface="Arial" panose="020B0604020202020204" pitchFamily="34" charset="0"/>
              </a:rPr>
              <a:t>. Development of </a:t>
            </a:r>
            <a:r>
              <a:rPr lang="en-US" altLang="ja-JP" sz="2000" dirty="0" smtClean="0">
                <a:latin typeface="Arial" panose="020B0604020202020204" pitchFamily="34" charset="0"/>
                <a:cs typeface="Arial" panose="020B0604020202020204" pitchFamily="34" charset="0"/>
              </a:rPr>
              <a:t>Training Courses reflecting Training Needs</a:t>
            </a:r>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r>
              <a:rPr lang="en-US" altLang="ja-JP" sz="2000" dirty="0">
                <a:latin typeface="Arial" panose="020B0604020202020204" pitchFamily="34" charset="0"/>
                <a:cs typeface="Arial" panose="020B0604020202020204" pitchFamily="34" charset="0"/>
              </a:rPr>
              <a:t>III    </a:t>
            </a:r>
            <a:r>
              <a:rPr lang="en-US" altLang="ja-JP" sz="2000" dirty="0" smtClean="0">
                <a:latin typeface="Arial" panose="020B0604020202020204" pitchFamily="34" charset="0"/>
                <a:cs typeface="Arial" panose="020B0604020202020204" pitchFamily="34" charset="0"/>
              </a:rPr>
              <a:t>HRD Experience of Training Courses meeting </a:t>
            </a:r>
            <a:r>
              <a:rPr lang="en-US" altLang="ja-JP" sz="2000">
                <a:latin typeface="Arial" panose="020B0604020202020204" pitchFamily="34" charset="0"/>
                <a:cs typeface="Arial" panose="020B0604020202020204" pitchFamily="34" charset="0"/>
              </a:rPr>
              <a:t>the </a:t>
            </a:r>
            <a:r>
              <a:rPr lang="en-US" altLang="ja-JP" sz="2000" smtClean="0">
                <a:latin typeface="Arial" panose="020B0604020202020204" pitchFamily="34" charset="0"/>
                <a:cs typeface="Arial" panose="020B0604020202020204" pitchFamily="34" charset="0"/>
              </a:rPr>
              <a:t>Needs </a:t>
            </a:r>
            <a:r>
              <a:rPr lang="en-US" altLang="ja-JP" sz="2000" dirty="0">
                <a:latin typeface="Arial" panose="020B0604020202020204" pitchFamily="34" charset="0"/>
                <a:cs typeface="Arial" panose="020B0604020202020204" pitchFamily="34" charset="0"/>
              </a:rPr>
              <a:t>of </a:t>
            </a:r>
            <a:r>
              <a:rPr lang="en-US" altLang="ja-JP" sz="2000" dirty="0" smtClean="0">
                <a:latin typeface="Arial" panose="020B0604020202020204" pitchFamily="34" charset="0"/>
                <a:cs typeface="Arial" panose="020B0604020202020204" pitchFamily="34" charset="0"/>
              </a:rPr>
              <a:t>  Green Jobs</a:t>
            </a:r>
            <a:r>
              <a:rPr lang="ja-JP" altLang="en-US" sz="2000" dirty="0" smtClean="0">
                <a:latin typeface="Arial" panose="020B0604020202020204" pitchFamily="34" charset="0"/>
                <a:cs typeface="Arial" panose="020B0604020202020204" pitchFamily="34" charset="0"/>
              </a:rPr>
              <a:t>（</a:t>
            </a:r>
            <a:r>
              <a:rPr lang="en-US" altLang="ja-JP" sz="2000" dirty="0" smtClean="0">
                <a:latin typeface="Arial" panose="020B0604020202020204" pitchFamily="34" charset="0"/>
                <a:cs typeface="Arial" panose="020B0604020202020204" pitchFamily="34" charset="0"/>
              </a:rPr>
              <a:t>Building Sector</a:t>
            </a:r>
            <a:r>
              <a:rPr lang="ja-JP" altLang="en-US" sz="2000" dirty="0" smtClean="0">
                <a:latin typeface="Arial" panose="020B0604020202020204" pitchFamily="34" charset="0"/>
                <a:cs typeface="Arial" panose="020B0604020202020204" pitchFamily="34" charset="0"/>
              </a:rPr>
              <a:t>）</a:t>
            </a:r>
            <a:endParaRPr lang="ja-JP" altLang="en-US" sz="2000" dirty="0">
              <a:latin typeface="Arial" panose="020B0604020202020204" pitchFamily="34" charset="0"/>
              <a:cs typeface="Arial" panose="020B0604020202020204" pitchFamily="34" charset="0"/>
            </a:endParaRPr>
          </a:p>
          <a:p>
            <a:r>
              <a:rPr lang="ja-JP" altLang="en-US" sz="2000" dirty="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1. </a:t>
            </a:r>
            <a:r>
              <a:rPr lang="en-US" altLang="ja-JP" sz="2000" dirty="0" smtClean="0">
                <a:latin typeface="Arial" panose="020B0604020202020204" pitchFamily="34" charset="0"/>
                <a:cs typeface="Arial" panose="020B0604020202020204" pitchFamily="34" charset="0"/>
              </a:rPr>
              <a:t>Smart Ecosystem Course</a:t>
            </a:r>
          </a:p>
          <a:p>
            <a:r>
              <a:rPr lang="en-US" altLang="ja-JP" sz="2000" dirty="0">
                <a:latin typeface="Arial" panose="020B0604020202020204" pitchFamily="34" charset="0"/>
                <a:cs typeface="Arial" panose="020B0604020202020204" pitchFamily="34" charset="0"/>
              </a:rPr>
              <a:t> </a:t>
            </a:r>
            <a:r>
              <a:rPr lang="en-US" altLang="ja-JP" sz="2000" dirty="0" smtClean="0">
                <a:latin typeface="Arial" panose="020B0604020202020204" pitchFamily="34" charset="0"/>
                <a:cs typeface="Arial" panose="020B0604020202020204" pitchFamily="34" charset="0"/>
              </a:rPr>
              <a:t>    2. Living Environment Planning Course</a:t>
            </a:r>
            <a:endParaRPr lang="ja-JP" altLang="en-US" sz="2000" dirty="0">
              <a:latin typeface="Arial" panose="020B0604020202020204" pitchFamily="34" charset="0"/>
              <a:cs typeface="Arial" panose="020B0604020202020204" pitchFamily="34" charset="0"/>
            </a:endParaRPr>
          </a:p>
          <a:p>
            <a:r>
              <a:rPr lang="ja-JP" altLang="en-US" sz="2000" dirty="0">
                <a:latin typeface="Arial" panose="020B0604020202020204" pitchFamily="34" charset="0"/>
                <a:cs typeface="Arial" panose="020B0604020202020204" pitchFamily="34" charset="0"/>
              </a:rPr>
              <a:t>　　</a:t>
            </a:r>
            <a:endParaRPr lang="en-US" altLang="ja-JP" sz="2000" dirty="0">
              <a:latin typeface="Arial" panose="020B0604020202020204" pitchFamily="34" charset="0"/>
              <a:cs typeface="Arial" panose="020B0604020202020204" pitchFamily="34" charset="0"/>
            </a:endParaRPr>
          </a:p>
          <a:p>
            <a:r>
              <a:rPr lang="en-US" altLang="ja-JP" sz="2000" dirty="0">
                <a:latin typeface="Arial" panose="020B0604020202020204" pitchFamily="34" charset="0"/>
                <a:cs typeface="Arial" panose="020B0604020202020204" pitchFamily="34" charset="0"/>
              </a:rPr>
              <a:t>IV    Summary and </a:t>
            </a:r>
            <a:r>
              <a:rPr lang="en-US" altLang="ja-JP" sz="2000" dirty="0" smtClean="0">
                <a:latin typeface="Arial" panose="020B0604020202020204" pitchFamily="34" charset="0"/>
                <a:cs typeface="Arial" panose="020B0604020202020204" pitchFamily="34" charset="0"/>
              </a:rPr>
              <a:t>Future Challenges</a:t>
            </a:r>
            <a:endParaRPr lang="en-US" altLang="ja-JP" sz="2000" dirty="0">
              <a:latin typeface="Arial" panose="020B0604020202020204" pitchFamily="34" charset="0"/>
              <a:cs typeface="Arial" panose="020B0604020202020204" pitchFamily="34" charset="0"/>
            </a:endParaRPr>
          </a:p>
        </p:txBody>
      </p:sp>
      <p:sp>
        <p:nvSpPr>
          <p:cNvPr id="10" name="正方形/長方形 9"/>
          <p:cNvSpPr/>
          <p:nvPr/>
        </p:nvSpPr>
        <p:spPr>
          <a:xfrm>
            <a:off x="706176" y="2794259"/>
            <a:ext cx="7735358" cy="2322678"/>
          </a:xfrm>
          <a:prstGeom prst="rect">
            <a:avLst/>
          </a:prstGeom>
        </p:spPr>
        <p:txBody>
          <a:bodyPr wrap="square" lIns="91374" tIns="45687" rIns="91374" bIns="45687">
            <a:spAutoFit/>
          </a:bodyPr>
          <a:lstStyle/>
          <a:p>
            <a:endParaRPr lang="en-US" altLang="ja-JP" sz="2000" b="1" dirty="0"/>
          </a:p>
          <a:p>
            <a:r>
              <a:rPr lang="ja-JP" altLang="en-US" sz="2400" b="1" dirty="0"/>
              <a:t>　　</a:t>
            </a:r>
            <a:endParaRPr lang="en-US" altLang="ja-JP" sz="2400" b="1" dirty="0"/>
          </a:p>
          <a:p>
            <a:r>
              <a:rPr lang="ja-JP" altLang="en-US" sz="2400" b="1" dirty="0"/>
              <a:t>　　　</a:t>
            </a:r>
            <a:endParaRPr lang="en-US" altLang="ja-JP" sz="2400" b="1" dirty="0"/>
          </a:p>
          <a:p>
            <a:endParaRPr lang="en-US" altLang="ja-JP" sz="2400" b="1" dirty="0"/>
          </a:p>
          <a:p>
            <a:endParaRPr lang="en-US" altLang="ja-JP" sz="2400" b="1" dirty="0"/>
          </a:p>
          <a:p>
            <a:endParaRPr lang="ja-JP" altLang="en-US" sz="2400" b="1" dirty="0"/>
          </a:p>
        </p:txBody>
      </p:sp>
    </p:spTree>
    <p:extLst>
      <p:ext uri="{BB962C8B-B14F-4D97-AF65-F5344CB8AC3E}">
        <p14:creationId xmlns:p14="http://schemas.microsoft.com/office/powerpoint/2010/main" val="198374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1484784"/>
            <a:ext cx="8352928" cy="4752528"/>
          </a:xfrm>
        </p:spPr>
        <p:txBody>
          <a:bodyPr>
            <a:normAutofit fontScale="77500" lnSpcReduction="20000"/>
          </a:bodyPr>
          <a:lstStyle/>
          <a:p>
            <a:pPr marL="0" indent="0">
              <a:buNone/>
            </a:pPr>
            <a:r>
              <a:rPr lang="en-US" altLang="ja-JP" sz="2100" b="1" u="sng" dirty="0">
                <a:solidFill>
                  <a:srgbClr val="FF0000"/>
                </a:solidFill>
                <a:latin typeface="Arial" panose="020B0604020202020204" pitchFamily="34" charset="0"/>
                <a:cs typeface="Arial" panose="020B0604020202020204" pitchFamily="34" charset="0"/>
              </a:rPr>
              <a:t>[Policy Determination]</a:t>
            </a:r>
          </a:p>
          <a:p>
            <a:pPr marL="0" indent="0">
              <a:buNone/>
            </a:pPr>
            <a:r>
              <a:rPr lang="en-US" altLang="ja-JP" sz="2100" dirty="0">
                <a:solidFill>
                  <a:srgbClr val="002060"/>
                </a:solidFill>
                <a:latin typeface="Arial" panose="020B0604020202020204" pitchFamily="34" charset="0"/>
                <a:cs typeface="Arial" panose="020B0604020202020204" pitchFamily="34" charset="0"/>
              </a:rPr>
              <a:t>(1) Presenting drafts from experts of the government and public vocational training facilities, and reflecting opinions of a representative of people with relevant knowledge and experience, a representative of workers and a representative of employees</a:t>
            </a:r>
          </a:p>
          <a:p>
            <a:pPr marL="0" indent="0">
              <a:buNone/>
            </a:pPr>
            <a:r>
              <a:rPr lang="en-US" altLang="ja-JP" sz="2100" dirty="0">
                <a:solidFill>
                  <a:srgbClr val="002060"/>
                </a:solidFill>
                <a:latin typeface="Arial" panose="020B0604020202020204" pitchFamily="34" charset="0"/>
                <a:cs typeface="Arial" panose="020B0604020202020204" pitchFamily="34" charset="0"/>
              </a:rPr>
              <a:t>(2) Clarifying training needs by interview surveys from employers, developing training courses based on the training needs, and reviewing the training courses by using a PDCA cycle</a:t>
            </a:r>
          </a:p>
          <a:p>
            <a:pPr marL="0" indent="0">
              <a:buNone/>
            </a:pPr>
            <a:r>
              <a:rPr lang="en-US" altLang="ja-JP" sz="2100" b="1" u="sng" dirty="0">
                <a:solidFill>
                  <a:srgbClr val="FF0000"/>
                </a:solidFill>
                <a:latin typeface="Arial" panose="020B0604020202020204" pitchFamily="34" charset="0"/>
                <a:cs typeface="Arial" panose="020B0604020202020204" pitchFamily="34" charset="0"/>
              </a:rPr>
              <a:t>[Public Vocational Training]</a:t>
            </a:r>
          </a:p>
          <a:p>
            <a:pPr marL="0" indent="0">
              <a:buNone/>
            </a:pPr>
            <a:r>
              <a:rPr lang="en-US" altLang="ja-JP" sz="2100" dirty="0">
                <a:solidFill>
                  <a:srgbClr val="002060"/>
                </a:solidFill>
                <a:latin typeface="Arial" panose="020B0604020202020204" pitchFamily="34" charset="0"/>
                <a:cs typeface="Arial" panose="020B0604020202020204" pitchFamily="34" charset="0"/>
              </a:rPr>
              <a:t>(3) Implementing training courses of the environmental area based on </a:t>
            </a:r>
            <a:r>
              <a:rPr lang="en-US" altLang="ja-JP" sz="2100" dirty="0" smtClean="0">
                <a:solidFill>
                  <a:srgbClr val="002060"/>
                </a:solidFill>
                <a:latin typeface="Arial" panose="020B0604020202020204" pitchFamily="34" charset="0"/>
                <a:cs typeface="Arial" panose="020B0604020202020204" pitchFamily="34" charset="0"/>
              </a:rPr>
              <a:t>training needs </a:t>
            </a:r>
            <a:endParaRPr lang="en-US" altLang="ja-JP" sz="2100" dirty="0">
              <a:solidFill>
                <a:srgbClr val="002060"/>
              </a:solidFill>
              <a:latin typeface="Arial" panose="020B0604020202020204" pitchFamily="34" charset="0"/>
              <a:cs typeface="Arial" panose="020B0604020202020204" pitchFamily="34" charset="0"/>
            </a:endParaRPr>
          </a:p>
          <a:p>
            <a:pPr marL="0" indent="0">
              <a:buNone/>
            </a:pPr>
            <a:r>
              <a:rPr lang="en-US" altLang="ja-JP" sz="2100" dirty="0">
                <a:solidFill>
                  <a:srgbClr val="002060"/>
                </a:solidFill>
                <a:latin typeface="Arial" panose="020B0604020202020204" pitchFamily="34" charset="0"/>
                <a:cs typeface="Arial" panose="020B0604020202020204" pitchFamily="34" charset="0"/>
              </a:rPr>
              <a:t>(4) </a:t>
            </a:r>
            <a:r>
              <a:rPr lang="en-US" altLang="ja-JP" sz="2100" dirty="0" smtClean="0">
                <a:solidFill>
                  <a:srgbClr val="002060"/>
                </a:solidFill>
                <a:latin typeface="Arial" panose="020B0604020202020204" pitchFamily="34" charset="0"/>
                <a:cs typeface="Arial" panose="020B0604020202020204" pitchFamily="34" charset="0"/>
              </a:rPr>
              <a:t>Setting up </a:t>
            </a:r>
            <a:r>
              <a:rPr lang="en-US" altLang="ja-JP" sz="2100" dirty="0">
                <a:solidFill>
                  <a:srgbClr val="002060"/>
                </a:solidFill>
                <a:latin typeface="Arial" panose="020B0604020202020204" pitchFamily="34" charset="0"/>
                <a:cs typeface="Arial" panose="020B0604020202020204" pitchFamily="34" charset="0"/>
              </a:rPr>
              <a:t>a standard curriculum regarding the training courses in the environmental area</a:t>
            </a:r>
          </a:p>
          <a:p>
            <a:pPr marL="0" indent="0">
              <a:buNone/>
            </a:pPr>
            <a:r>
              <a:rPr lang="en-US" altLang="ja-JP" sz="2100" b="1" u="sng" dirty="0">
                <a:solidFill>
                  <a:srgbClr val="FF0000"/>
                </a:solidFill>
                <a:latin typeface="Arial" panose="020B0604020202020204" pitchFamily="34" charset="0"/>
                <a:cs typeface="Arial" panose="020B0604020202020204" pitchFamily="34" charset="0"/>
              </a:rPr>
              <a:t>[Support for </a:t>
            </a:r>
            <a:r>
              <a:rPr lang="en-US" altLang="ja-JP" sz="2100" b="1" u="sng" dirty="0" smtClean="0">
                <a:solidFill>
                  <a:srgbClr val="FF0000"/>
                </a:solidFill>
                <a:latin typeface="Arial" panose="020B0604020202020204" pitchFamily="34" charset="0"/>
                <a:cs typeface="Arial" panose="020B0604020202020204" pitchFamily="34" charset="0"/>
              </a:rPr>
              <a:t>Employers</a:t>
            </a:r>
            <a:r>
              <a:rPr lang="en-US" altLang="ja-JP" sz="2100" b="1" u="sng" dirty="0">
                <a:solidFill>
                  <a:srgbClr val="FF0000"/>
                </a:solidFill>
                <a:latin typeface="Arial" panose="020B0604020202020204" pitchFamily="34" charset="0"/>
                <a:cs typeface="Arial" panose="020B0604020202020204" pitchFamily="34" charset="0"/>
              </a:rPr>
              <a:t>' </a:t>
            </a:r>
            <a:r>
              <a:rPr lang="en-US" altLang="ja-JP" sz="2100" b="1" u="sng" dirty="0" smtClean="0">
                <a:solidFill>
                  <a:srgbClr val="FF0000"/>
                </a:solidFill>
                <a:latin typeface="Arial" panose="020B0604020202020204" pitchFamily="34" charset="0"/>
                <a:cs typeface="Arial" panose="020B0604020202020204" pitchFamily="34" charset="0"/>
              </a:rPr>
              <a:t>Training</a:t>
            </a:r>
            <a:r>
              <a:rPr lang="en-US" altLang="ja-JP" sz="2100" b="1" u="sng" dirty="0">
                <a:solidFill>
                  <a:srgbClr val="FF0000"/>
                </a:solidFill>
                <a:latin typeface="Arial" panose="020B0604020202020204" pitchFamily="34" charset="0"/>
                <a:cs typeface="Arial" panose="020B0604020202020204" pitchFamily="34" charset="0"/>
              </a:rPr>
              <a:t>]</a:t>
            </a:r>
            <a:endParaRPr lang="en-US" altLang="ja-JP" sz="2100" dirty="0">
              <a:solidFill>
                <a:srgbClr val="002060"/>
              </a:solidFill>
              <a:latin typeface="Arial" panose="020B0604020202020204" pitchFamily="34" charset="0"/>
              <a:cs typeface="Arial" panose="020B0604020202020204" pitchFamily="34" charset="0"/>
            </a:endParaRPr>
          </a:p>
          <a:p>
            <a:pPr marL="0" indent="0">
              <a:buNone/>
            </a:pPr>
            <a:r>
              <a:rPr lang="en-US" altLang="ja-JP" sz="2100" dirty="0">
                <a:solidFill>
                  <a:srgbClr val="002060"/>
                </a:solidFill>
                <a:latin typeface="Arial" panose="020B0604020202020204" pitchFamily="34" charset="0"/>
                <a:cs typeface="Arial" panose="020B0604020202020204" pitchFamily="34" charset="0"/>
              </a:rPr>
              <a:t>(5) Subsidies for vocational training regarding the environmental area implemented by employers</a:t>
            </a:r>
          </a:p>
          <a:p>
            <a:pPr marL="0" indent="0">
              <a:buNone/>
            </a:pPr>
            <a:r>
              <a:rPr lang="en-US" altLang="ja-JP" sz="2100" b="1" u="sng" dirty="0">
                <a:solidFill>
                  <a:srgbClr val="FF0000"/>
                </a:solidFill>
                <a:latin typeface="Arial" panose="020B0604020202020204" pitchFamily="34" charset="0"/>
                <a:cs typeface="Arial" panose="020B0604020202020204" pitchFamily="34" charset="0"/>
              </a:rPr>
              <a:t>[Vocational Ability Evaluation Standards]</a:t>
            </a:r>
          </a:p>
          <a:p>
            <a:pPr marL="0" indent="0">
              <a:buNone/>
            </a:pPr>
            <a:r>
              <a:rPr lang="en-US" altLang="ja-JP" sz="2100" dirty="0">
                <a:solidFill>
                  <a:srgbClr val="002060"/>
                </a:solidFill>
                <a:latin typeface="Arial" panose="020B0604020202020204" pitchFamily="34" charset="0"/>
                <a:cs typeface="Arial" panose="020B0604020202020204" pitchFamily="34" charset="0"/>
              </a:rPr>
              <a:t>(6) Establishing the vocational ability evaluation standards of the environmental area</a:t>
            </a:r>
          </a:p>
          <a:p>
            <a:pPr marL="0" indent="0">
              <a:buNone/>
            </a:pPr>
            <a:r>
              <a:rPr lang="en-US" altLang="ja-JP" sz="2100" b="1" u="sng" dirty="0">
                <a:solidFill>
                  <a:srgbClr val="FF0000"/>
                </a:solidFill>
                <a:latin typeface="Arial" panose="020B0604020202020204" pitchFamily="34" charset="0"/>
                <a:cs typeface="Arial" panose="020B0604020202020204" pitchFamily="34" charset="0"/>
              </a:rPr>
              <a:t>[Efforts of Other Ministries]</a:t>
            </a:r>
            <a:r>
              <a:rPr lang="ja-JP" altLang="en-US" sz="2100" dirty="0">
                <a:solidFill>
                  <a:srgbClr val="002060"/>
                </a:solidFill>
                <a:latin typeface="Arial" panose="020B0604020202020204" pitchFamily="34" charset="0"/>
                <a:cs typeface="Arial" panose="020B0604020202020204" pitchFamily="34" charset="0"/>
              </a:rPr>
              <a:t>　　　　　　　　　　　　　　　　　　　　　　　　　　　　　　　　　　　　　　　　　　　　　</a:t>
            </a:r>
            <a:r>
              <a:rPr lang="en-US" altLang="ja-JP" sz="2100" dirty="0">
                <a:solidFill>
                  <a:srgbClr val="002060"/>
                </a:solidFill>
                <a:latin typeface="Arial" panose="020B0604020202020204" pitchFamily="34" charset="0"/>
                <a:cs typeface="Arial" panose="020B0604020202020204" pitchFamily="34" charset="0"/>
              </a:rPr>
              <a:t>(7) Certification of a "Manager of energy/environment" by certifying human resources in the areas of energy/environment, introduction of success examples of environmental business. Additionally, promotion of environmental education in order to raise people's consciousness toward environmental conservation</a:t>
            </a:r>
            <a:endParaRPr lang="en-US" altLang="ja-JP" sz="2000" dirty="0">
              <a:solidFill>
                <a:srgbClr val="002060"/>
              </a:solidFill>
              <a:latin typeface="Arial" panose="020B0604020202020204" pitchFamily="34" charset="0"/>
              <a:cs typeface="Arial" panose="020B0604020202020204" pitchFamily="34" charset="0"/>
            </a:endParaRPr>
          </a:p>
          <a:p>
            <a:pPr marL="0" indent="0">
              <a:buNone/>
            </a:pPr>
            <a:endParaRPr lang="en-US" altLang="ja-JP" sz="2000" dirty="0">
              <a:solidFill>
                <a:srgbClr val="002060"/>
              </a:solidFill>
              <a:latin typeface="Arial" panose="020B0604020202020204" pitchFamily="34" charset="0"/>
              <a:cs typeface="Arial" panose="020B0604020202020204" pitchFamily="34" charset="0"/>
            </a:endParaRPr>
          </a:p>
          <a:p>
            <a:pPr marL="0" indent="0">
              <a:buNone/>
            </a:pPr>
            <a:endParaRPr lang="ja-JP" altLang="en-US" sz="2000" dirty="0">
              <a:solidFill>
                <a:srgbClr val="002060"/>
              </a:solidFill>
              <a:latin typeface="Arial" panose="020B0604020202020204" pitchFamily="34" charset="0"/>
              <a:cs typeface="Arial" panose="020B0604020202020204" pitchFamily="34" charset="0"/>
            </a:endParaRPr>
          </a:p>
          <a:p>
            <a:pPr marL="0" indent="0">
              <a:buNone/>
            </a:pPr>
            <a:endParaRPr lang="ja-JP" altLang="en-US" sz="2000" dirty="0">
              <a:solidFill>
                <a:srgbClr val="002060"/>
              </a:solidFill>
              <a:latin typeface="Arial" panose="020B0604020202020204" pitchFamily="34" charset="0"/>
              <a:cs typeface="Arial" panose="020B0604020202020204" pitchFamily="34" charset="0"/>
            </a:endParaRPr>
          </a:p>
          <a:p>
            <a:pPr marL="0" indent="0">
              <a:buNone/>
            </a:pPr>
            <a:endParaRPr lang="en-US" altLang="ja-JP" sz="2000" dirty="0">
              <a:solidFill>
                <a:srgbClr val="002060"/>
              </a:solidFill>
              <a:latin typeface="Arial" panose="020B0604020202020204" pitchFamily="34" charset="0"/>
              <a:cs typeface="Arial" panose="020B0604020202020204" pitchFamily="34" charset="0"/>
            </a:endParaRPr>
          </a:p>
          <a:p>
            <a:endParaRPr lang="en-US" altLang="ja-JP" sz="2000" dirty="0">
              <a:solidFill>
                <a:srgbClr val="002060"/>
              </a:solidFill>
              <a:latin typeface="Arial" panose="020B0604020202020204" pitchFamily="34" charset="0"/>
              <a:cs typeface="Arial" panose="020B0604020202020204" pitchFamily="34" charset="0"/>
            </a:endParaRPr>
          </a:p>
          <a:p>
            <a:endParaRPr lang="en-US" altLang="ja-JP" sz="2000" dirty="0">
              <a:solidFill>
                <a:srgbClr val="002060"/>
              </a:solidFill>
              <a:latin typeface="Arial" panose="020B0604020202020204" pitchFamily="34" charset="0"/>
              <a:cs typeface="Arial" panose="020B0604020202020204" pitchFamily="34" charset="0"/>
            </a:endParaRPr>
          </a:p>
          <a:p>
            <a:endParaRPr kumimoji="1" lang="ja-JP" altLang="en-US" dirty="0">
              <a:latin typeface="Arial" panose="020B0604020202020204" pitchFamily="34" charset="0"/>
              <a:cs typeface="Arial" panose="020B0604020202020204" pitchFamily="34" charset="0"/>
            </a:endParaRPr>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C999F6E8-4879-4274-9B7C-E87BACB0AC88}" type="slidenum">
              <a:rPr kumimoji="1" lang="ja-JP" altLang="en-US" smtClean="0"/>
              <a:t>20</a:t>
            </a:fld>
            <a:endParaRPr kumimoji="1" lang="ja-JP" altLang="en-US" dirty="0"/>
          </a:p>
        </p:txBody>
      </p:sp>
      <p:sp>
        <p:nvSpPr>
          <p:cNvPr id="6" name="タイトル 1"/>
          <p:cNvSpPr>
            <a:spLocks noGrp="1"/>
          </p:cNvSpPr>
          <p:nvPr>
            <p:ph type="title"/>
          </p:nvPr>
        </p:nvSpPr>
        <p:spPr>
          <a:xfrm>
            <a:off x="467544" y="274638"/>
            <a:ext cx="8352928" cy="1143000"/>
          </a:xfrm>
        </p:spPr>
        <p:txBody>
          <a:bodyPr>
            <a:normAutofit/>
          </a:bodyPr>
          <a:lstStyle/>
          <a:p>
            <a:pPr algn="l"/>
            <a:r>
              <a:rPr lang="en-US" altLang="ja-JP" sz="1900" b="1" dirty="0">
                <a:latin typeface="Arial" panose="020B0604020202020204" pitchFamily="34" charset="0"/>
                <a:cs typeface="Arial" panose="020B0604020202020204" pitchFamily="34" charset="0"/>
              </a:rPr>
              <a:t>IV    Summary Regarding HRD Experiences in </a:t>
            </a:r>
            <a:r>
              <a:rPr lang="en-US" altLang="ja-JP" sz="1900" b="1" dirty="0" smtClean="0">
                <a:latin typeface="Arial" panose="020B0604020202020204" pitchFamily="34" charset="0"/>
                <a:cs typeface="Arial" panose="020B0604020202020204" pitchFamily="34" charset="0"/>
              </a:rPr>
              <a:t>Japan meeting </a:t>
            </a:r>
            <a:r>
              <a:rPr lang="en-US" altLang="ja-JP" sz="1900" b="1" dirty="0">
                <a:latin typeface="Arial" panose="020B0604020202020204" pitchFamily="34" charset="0"/>
                <a:cs typeface="Arial" panose="020B0604020202020204" pitchFamily="34" charset="0"/>
              </a:rPr>
              <a:t>the Needs of Green </a:t>
            </a:r>
            <a:r>
              <a:rPr lang="en-US" altLang="ja-JP" sz="1900" b="1" dirty="0" smtClean="0">
                <a:latin typeface="Arial" panose="020B0604020202020204" pitchFamily="34" charset="0"/>
                <a:cs typeface="Arial" panose="020B0604020202020204" pitchFamily="34" charset="0"/>
              </a:rPr>
              <a:t>Jobs </a:t>
            </a:r>
            <a:endParaRPr lang="ja-JP" alt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572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344303" y="980728"/>
            <a:ext cx="8435975" cy="5400600"/>
          </a:xfrm>
        </p:spPr>
        <p:txBody>
          <a:bodyPr>
            <a:normAutofit fontScale="92500" lnSpcReduction="10000"/>
          </a:bodyPr>
          <a:lstStyle/>
          <a:p>
            <a:pPr>
              <a:spcBef>
                <a:spcPct val="0"/>
              </a:spcBef>
              <a:buNone/>
            </a:pPr>
            <a:r>
              <a:rPr lang="ja-JP" altLang="en-US" b="1" dirty="0">
                <a:effectLst>
                  <a:outerShdw blurRad="38100" dist="38100" dir="2700000" algn="tl">
                    <a:srgbClr val="C0C0C0"/>
                  </a:outerShdw>
                </a:effectLst>
                <a:latin typeface="Arial" panose="020B0604020202020204" pitchFamily="34" charset="0"/>
                <a:ea typeface="ＭＳ Ｐゴシック" pitchFamily="50" charset="-128"/>
                <a:cs typeface="Arial" panose="020B0604020202020204" pitchFamily="34" charset="0"/>
              </a:rPr>
              <a:t>　　　　　　　　　　　　</a:t>
            </a:r>
            <a:endParaRPr lang="en-US" altLang="ja-JP" b="1" dirty="0">
              <a:solidFill>
                <a:srgbClr val="FF0000"/>
              </a:solidFill>
              <a:effectLst>
                <a:outerShdw blurRad="38100" dist="38100" dir="2700000" algn="tl">
                  <a:srgbClr val="C0C0C0"/>
                </a:outerShdw>
              </a:effectLst>
              <a:latin typeface="Arial" panose="020B0604020202020204" pitchFamily="34" charset="0"/>
              <a:ea typeface="ＭＳ Ｐゴシック" pitchFamily="50" charset="-128"/>
              <a:cs typeface="Arial" panose="020B0604020202020204" pitchFamily="34" charset="0"/>
            </a:endParaRPr>
          </a:p>
          <a:p>
            <a:pPr>
              <a:spcBef>
                <a:spcPct val="0"/>
              </a:spcBef>
              <a:buNone/>
            </a:pPr>
            <a:r>
              <a:rPr lang="en-US" altLang="ja-JP" sz="2400" dirty="0">
                <a:latin typeface="Arial" panose="020B0604020202020204" pitchFamily="34" charset="0"/>
                <a:cs typeface="Arial" panose="020B0604020202020204" pitchFamily="34" charset="0"/>
              </a:rPr>
              <a:t>(1) Enhancement of </a:t>
            </a:r>
            <a:r>
              <a:rPr lang="en-US" altLang="ja-JP" sz="2400" dirty="0" smtClean="0">
                <a:latin typeface="Arial" panose="020B0604020202020204" pitchFamily="34" charset="0"/>
                <a:cs typeface="Arial" panose="020B0604020202020204" pitchFamily="34" charset="0"/>
              </a:rPr>
              <a:t>HRD </a:t>
            </a:r>
            <a:r>
              <a:rPr lang="en-US" altLang="ja-JP" sz="2400" dirty="0">
                <a:latin typeface="Arial" panose="020B0604020202020204" pitchFamily="34" charset="0"/>
                <a:cs typeface="Arial" panose="020B0604020202020204" pitchFamily="34" charset="0"/>
              </a:rPr>
              <a:t>for productivity improvement by enhancement and acceleration of IT human resources development</a:t>
            </a:r>
          </a:p>
          <a:p>
            <a:pPr marL="0" indent="0">
              <a:buNone/>
            </a:pPr>
            <a:r>
              <a:rPr lang="en-US" altLang="ja-JP" sz="2400" dirty="0">
                <a:latin typeface="Arial" panose="020B0604020202020204" pitchFamily="34" charset="0"/>
                <a:cs typeface="Arial" panose="020B0604020202020204" pitchFamily="34" charset="0"/>
              </a:rPr>
              <a:t>(2) Promotion of increasing vocational ability of all people according to  individual characteristics such as being female or needs toward "accelerating realization of the full-participation society"</a:t>
            </a:r>
          </a:p>
          <a:p>
            <a:pPr marL="0" indent="0">
              <a:buNone/>
            </a:pPr>
            <a:r>
              <a:rPr lang="en-US" altLang="ja-JP" sz="2400" b="1" u="sng" dirty="0">
                <a:solidFill>
                  <a:srgbClr val="FF0000"/>
                </a:solidFill>
                <a:latin typeface="Arial" panose="020B0604020202020204" pitchFamily="34" charset="0"/>
                <a:cs typeface="Arial" panose="020B0604020202020204" pitchFamily="34" charset="0"/>
              </a:rPr>
              <a:t>(3)</a:t>
            </a:r>
            <a:r>
              <a:rPr lang="en-US" altLang="ja-JP" sz="2400" u="sng" dirty="0">
                <a:solidFill>
                  <a:srgbClr val="FF0000"/>
                </a:solidFill>
                <a:latin typeface="Arial" panose="020B0604020202020204" pitchFamily="34" charset="0"/>
                <a:cs typeface="Arial" panose="020B0604020202020204" pitchFamily="34" charset="0"/>
              </a:rPr>
              <a:t> </a:t>
            </a:r>
            <a:r>
              <a:rPr lang="en-US" altLang="ja-JP" sz="2400" b="1" u="sng" dirty="0">
                <a:solidFill>
                  <a:srgbClr val="FF0000"/>
                </a:solidFill>
                <a:latin typeface="Arial" panose="020B0604020202020204" pitchFamily="34" charset="0"/>
                <a:cs typeface="Arial" panose="020B0604020202020204" pitchFamily="34" charset="0"/>
              </a:rPr>
              <a:t>Promotion of </a:t>
            </a:r>
            <a:r>
              <a:rPr lang="en-US" altLang="ja-JP" sz="2400" b="1" u="sng" dirty="0" smtClean="0">
                <a:solidFill>
                  <a:srgbClr val="FF0000"/>
                </a:solidFill>
                <a:latin typeface="Arial" panose="020B0604020202020204" pitchFamily="34" charset="0"/>
                <a:cs typeface="Arial" panose="020B0604020202020204" pitchFamily="34" charset="0"/>
              </a:rPr>
              <a:t>HRD </a:t>
            </a:r>
            <a:r>
              <a:rPr lang="en-US" altLang="ja-JP" sz="2400" b="1" u="sng" dirty="0">
                <a:solidFill>
                  <a:srgbClr val="FF0000"/>
                </a:solidFill>
                <a:latin typeface="Arial" panose="020B0604020202020204" pitchFamily="34" charset="0"/>
                <a:cs typeface="Arial" panose="020B0604020202020204" pitchFamily="34" charset="0"/>
              </a:rPr>
              <a:t>utilizing needs of industrial sectors or ingenuity of local areas</a:t>
            </a:r>
          </a:p>
          <a:p>
            <a:pPr marL="0" indent="0">
              <a:buNone/>
            </a:pPr>
            <a:r>
              <a:rPr lang="en-US" altLang="ja-JP" sz="2400" dirty="0">
                <a:latin typeface="Arial" panose="020B0604020202020204" pitchFamily="34" charset="0"/>
                <a:cs typeface="Arial" panose="020B0604020202020204" pitchFamily="34" charset="0"/>
              </a:rPr>
              <a:t>(4) Strategic development of the labor market infrastructure in order to realize optimal deployment of human resources</a:t>
            </a:r>
            <a:endParaRPr lang="en-US" altLang="ja-JP" sz="2400" b="1" dirty="0">
              <a:solidFill>
                <a:srgbClr val="FF0000"/>
              </a:solidFill>
              <a:latin typeface="Arial" panose="020B0604020202020204" pitchFamily="34" charset="0"/>
              <a:cs typeface="Arial" panose="020B0604020202020204" pitchFamily="34" charset="0"/>
            </a:endParaRPr>
          </a:p>
          <a:p>
            <a:pPr marL="0" lvl="0" indent="0">
              <a:spcBef>
                <a:spcPts val="0"/>
              </a:spcBef>
              <a:buNone/>
            </a:pPr>
            <a:r>
              <a:rPr lang="en-US" altLang="ja-JP" sz="2400" b="1" u="sng" dirty="0">
                <a:solidFill>
                  <a:srgbClr val="FF0000"/>
                </a:solidFill>
                <a:latin typeface="Arial" panose="020B0604020202020204" pitchFamily="34" charset="0"/>
                <a:cs typeface="Arial" panose="020B0604020202020204" pitchFamily="34" charset="0"/>
              </a:rPr>
              <a:t>2  Cooperation with Other Ministries</a:t>
            </a:r>
          </a:p>
          <a:p>
            <a:pPr marL="0" lvl="0" indent="0">
              <a:spcBef>
                <a:spcPts val="0"/>
              </a:spcBef>
              <a:buNone/>
            </a:pPr>
            <a:r>
              <a:rPr lang="ja-JP" altLang="en-US" sz="2400" b="1" dirty="0">
                <a:solidFill>
                  <a:srgbClr val="FF0000"/>
                </a:solidFill>
                <a:latin typeface="Arial" panose="020B0604020202020204" pitchFamily="34" charset="0"/>
                <a:cs typeface="Arial" panose="020B0604020202020204" pitchFamily="34" charset="0"/>
              </a:rPr>
              <a:t>　　</a:t>
            </a:r>
            <a:r>
              <a:rPr lang="en-US" altLang="ja-JP" sz="2400" dirty="0">
                <a:solidFill>
                  <a:prstClr val="black"/>
                </a:solidFill>
                <a:latin typeface="Arial" panose="020B0604020202020204" pitchFamily="34" charset="0"/>
                <a:cs typeface="Arial" panose="020B0604020202020204" pitchFamily="34" charset="0"/>
              </a:rPr>
              <a:t>The cooperation among relevant ministries needs to be further promoted because there are neither ministries nor organizations that direct the whole thing regarding skills for Green Jobs.</a:t>
            </a:r>
            <a:endParaRPr lang="en-US" altLang="ja-JP" b="1" dirty="0">
              <a:effectLst>
                <a:outerShdw blurRad="38100" dist="38100" dir="2700000" algn="tl">
                  <a:srgbClr val="C0C0C0"/>
                </a:outerShdw>
              </a:effectLst>
              <a:latin typeface="Arial" panose="020B0604020202020204" pitchFamily="34" charset="0"/>
              <a:ea typeface="ＭＳ Ｐゴシック" pitchFamily="50" charset="-128"/>
              <a:cs typeface="Arial" panose="020B0604020202020204" pitchFamily="34" charset="0"/>
            </a:endParaRPr>
          </a:p>
        </p:txBody>
      </p:sp>
      <p:sp>
        <p:nvSpPr>
          <p:cNvPr id="2" name="スライド番号プレースホルダー 1"/>
          <p:cNvSpPr>
            <a:spLocks noGrp="1"/>
          </p:cNvSpPr>
          <p:nvPr>
            <p:ph type="sldNum" sz="quarter" idx="12"/>
          </p:nvPr>
        </p:nvSpPr>
        <p:spPr/>
        <p:txBody>
          <a:bodyPr/>
          <a:lstStyle/>
          <a:p>
            <a:pPr>
              <a:defRPr/>
            </a:pPr>
            <a:fld id="{168DFB99-E9E1-4126-B64D-F70751A2BFCF}" type="slidenum">
              <a:rPr lang="ja-JP" altLang="en-US" smtClean="0">
                <a:solidFill>
                  <a:prstClr val="black">
                    <a:tint val="75000"/>
                  </a:prstClr>
                </a:solidFill>
              </a:rPr>
              <a:pPr>
                <a:defRPr/>
              </a:pPr>
              <a:t>21</a:t>
            </a:fld>
            <a:endParaRPr lang="ja-JP" altLang="en-US" dirty="0">
              <a:solidFill>
                <a:prstClr val="black">
                  <a:tint val="75000"/>
                </a:prstClr>
              </a:solidFill>
            </a:endParaRPr>
          </a:p>
        </p:txBody>
      </p:sp>
      <p:sp>
        <p:nvSpPr>
          <p:cNvPr id="13" name="タイトル 1"/>
          <p:cNvSpPr>
            <a:spLocks noGrp="1"/>
          </p:cNvSpPr>
          <p:nvPr>
            <p:ph type="title"/>
          </p:nvPr>
        </p:nvSpPr>
        <p:spPr>
          <a:xfrm>
            <a:off x="457200" y="476672"/>
            <a:ext cx="8075240" cy="561259"/>
          </a:xfrm>
        </p:spPr>
        <p:txBody>
          <a:bodyPr>
            <a:normAutofit/>
          </a:bodyPr>
          <a:lstStyle/>
          <a:p>
            <a:r>
              <a:rPr lang="en-US" altLang="ja-JP" sz="2800" dirty="0">
                <a:latin typeface="Arial" panose="020B0604020202020204" pitchFamily="34" charset="0"/>
                <a:cs typeface="Arial" panose="020B0604020202020204" pitchFamily="34" charset="0"/>
              </a:rPr>
              <a:t>Future Challenges</a:t>
            </a:r>
            <a:endParaRPr lang="ja-JP" altLang="en-US" sz="2800" dirty="0">
              <a:latin typeface="Arial" panose="020B0604020202020204" pitchFamily="34" charset="0"/>
              <a:cs typeface="Arial" panose="020B0604020202020204" pitchFamily="34" charset="0"/>
            </a:endParaRPr>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テキスト ボックス 3"/>
          <p:cNvSpPr txBox="1"/>
          <p:nvPr/>
        </p:nvSpPr>
        <p:spPr>
          <a:xfrm>
            <a:off x="340328" y="1037931"/>
            <a:ext cx="8264119" cy="430821"/>
          </a:xfrm>
          <a:prstGeom prst="rect">
            <a:avLst/>
          </a:prstGeom>
          <a:noFill/>
        </p:spPr>
        <p:txBody>
          <a:bodyPr wrap="square" lIns="91374" tIns="45687" rIns="91374" bIns="45687" rtlCol="0">
            <a:spAutoFit/>
          </a:bodyPr>
          <a:lstStyle/>
          <a:p>
            <a:r>
              <a:rPr lang="en-US" altLang="ja-JP" sz="2200" b="1" u="sng" dirty="0" smtClean="0">
                <a:solidFill>
                  <a:srgbClr val="FF0000"/>
                </a:solidFill>
                <a:latin typeface="Arial" panose="020B0604020202020204" pitchFamily="34" charset="0"/>
                <a:cs typeface="Arial" panose="020B0604020202020204" pitchFamily="34" charset="0"/>
              </a:rPr>
              <a:t>1  The 10th Basic Plan for HRD (FY 2016 - FY 2020) </a:t>
            </a:r>
            <a:endParaRPr lang="ja-JP" altLang="en-US" sz="2200" b="1" u="sng"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4282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988840"/>
            <a:ext cx="8229600" cy="1800200"/>
          </a:xfrm>
        </p:spPr>
        <p:txBody>
          <a:bodyPr>
            <a:normAutofit fontScale="90000"/>
          </a:bodyPr>
          <a:lstStyle/>
          <a:p>
            <a:pPr algn="l"/>
            <a:r>
              <a:rPr lang="en-US" altLang="ja-JP" b="1" dirty="0">
                <a:latin typeface="Arial" panose="020B0604020202020204" pitchFamily="34" charset="0"/>
                <a:cs typeface="Arial" panose="020B0604020202020204" pitchFamily="34" charset="0"/>
              </a:rPr>
              <a:t>I    The Background of </a:t>
            </a:r>
            <a:r>
              <a:rPr lang="en-US" altLang="ja-JP" b="1" dirty="0" smtClean="0">
                <a:latin typeface="Arial" panose="020B0604020202020204" pitchFamily="34" charset="0"/>
                <a:cs typeface="Arial" panose="020B0604020202020204" pitchFamily="34" charset="0"/>
              </a:rPr>
              <a:t>Necessity on </a:t>
            </a:r>
            <a:r>
              <a:rPr lang="en-US" altLang="ja-JP" b="1" dirty="0">
                <a:latin typeface="Arial" panose="020B0604020202020204" pitchFamily="34" charset="0"/>
                <a:cs typeface="Arial" panose="020B0604020202020204" pitchFamily="34" charset="0"/>
              </a:rPr>
              <a:t>Skills for Green Jobs in Japan</a:t>
            </a:r>
            <a:endParaRPr kumimoji="1" lang="ja-JP" altLang="en-US" dirty="0">
              <a:latin typeface="Arial" panose="020B0604020202020204" pitchFamily="34" charset="0"/>
              <a:cs typeface="Arial" panose="020B0604020202020204" pitchFamily="34" charset="0"/>
            </a:endParaRPr>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C999F6E8-4879-4274-9B7C-E87BACB0AC88}" type="slidenum">
              <a:rPr kumimoji="1" lang="ja-JP" altLang="en-US" smtClean="0"/>
              <a:t>3</a:t>
            </a:fld>
            <a:endParaRPr kumimoji="1" lang="ja-JP" altLang="en-US" dirty="0"/>
          </a:p>
        </p:txBody>
      </p:sp>
    </p:spTree>
    <p:extLst>
      <p:ext uri="{BB962C8B-B14F-4D97-AF65-F5344CB8AC3E}">
        <p14:creationId xmlns:p14="http://schemas.microsoft.com/office/powerpoint/2010/main" val="200615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59532" y="188640"/>
            <a:ext cx="7992888" cy="650413"/>
          </a:xfrm>
        </p:spPr>
        <p:txBody>
          <a:bodyPr>
            <a:noAutofit/>
          </a:bodyPr>
          <a:lstStyle/>
          <a:p>
            <a:pPr algn="l"/>
            <a:r>
              <a:rPr lang="en-US" altLang="ja-JP" sz="2400" b="1" dirty="0">
                <a:solidFill>
                  <a:srgbClr val="C00000"/>
                </a:solidFill>
                <a:latin typeface="Arial" panose="020B0604020202020204" pitchFamily="34" charset="0"/>
                <a:cs typeface="Arial" panose="020B0604020202020204" pitchFamily="34" charset="0"/>
              </a:rPr>
              <a:t>I    The Background of </a:t>
            </a:r>
            <a:r>
              <a:rPr lang="en-US" altLang="ja-JP" sz="2400" b="1" dirty="0" smtClean="0">
                <a:solidFill>
                  <a:srgbClr val="C00000"/>
                </a:solidFill>
                <a:latin typeface="Arial" panose="020B0604020202020204" pitchFamily="34" charset="0"/>
                <a:cs typeface="Arial" panose="020B0604020202020204" pitchFamily="34" charset="0"/>
              </a:rPr>
              <a:t>Necessity on </a:t>
            </a:r>
            <a:r>
              <a:rPr lang="en-US" altLang="ja-JP" sz="2400" b="1" dirty="0">
                <a:solidFill>
                  <a:srgbClr val="C00000"/>
                </a:solidFill>
                <a:latin typeface="Arial" panose="020B0604020202020204" pitchFamily="34" charset="0"/>
                <a:cs typeface="Arial" panose="020B0604020202020204" pitchFamily="34" charset="0"/>
              </a:rPr>
              <a:t>Skills for Green Jobs in Japan</a:t>
            </a:r>
            <a:endParaRPr kumimoji="1" lang="ja-JP" altLang="en-US" sz="2400" b="1" dirty="0">
              <a:solidFill>
                <a:srgbClr val="C00000"/>
              </a:solidFill>
              <a:latin typeface="Arial" panose="020B0604020202020204" pitchFamily="34" charset="0"/>
              <a:cs typeface="Arial" panose="020B0604020202020204" pitchFamily="34" charset="0"/>
            </a:endParaRPr>
          </a:p>
        </p:txBody>
      </p:sp>
      <p:sp>
        <p:nvSpPr>
          <p:cNvPr id="4" name="正方形/長方形 3"/>
          <p:cNvSpPr/>
          <p:nvPr/>
        </p:nvSpPr>
        <p:spPr>
          <a:xfrm>
            <a:off x="251520" y="2348880"/>
            <a:ext cx="8424936" cy="3693319"/>
          </a:xfrm>
          <a:prstGeom prst="rect">
            <a:avLst/>
          </a:prstGeom>
        </p:spPr>
        <p:txBody>
          <a:bodyPr wrap="square">
            <a:spAutoFit/>
          </a:bodyPr>
          <a:lstStyle/>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Market size: Approximately 93 trillion yen</a:t>
            </a: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(Approximately 1.6 times larger than that of 2000: Approximately 58 trillion yen)</a:t>
            </a:r>
            <a:endParaRPr lang="ja-JP" altLang="en-US" dirty="0">
              <a:latin typeface="Arial" panose="020B0604020202020204" pitchFamily="34" charset="0"/>
              <a:cs typeface="Arial" panose="020B0604020202020204" pitchFamily="34" charset="0"/>
            </a:endParaRP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(Percentage of all industries: 2000: 6.2% -&gt; 2013: 10.1%)</a:t>
            </a:r>
            <a:r>
              <a:rPr lang="ja-JP" altLang="en-US" dirty="0">
                <a:latin typeface="Arial" panose="020B0604020202020204" pitchFamily="34" charset="0"/>
                <a:cs typeface="Arial" panose="020B0604020202020204" pitchFamily="34" charset="0"/>
              </a:rPr>
              <a:t>　</a:t>
            </a:r>
            <a:endParaRPr lang="en-US" altLang="ja-JP" dirty="0">
              <a:latin typeface="Arial" panose="020B0604020202020204" pitchFamily="34" charset="0"/>
              <a:cs typeface="Arial" panose="020B0604020202020204" pitchFamily="34" charset="0"/>
            </a:endParaRPr>
          </a:p>
          <a:p>
            <a:r>
              <a:rPr lang="ja-JP" altLang="en-US" dirty="0">
                <a:latin typeface="Arial" panose="020B0604020202020204" pitchFamily="34" charset="0"/>
                <a:cs typeface="Arial" panose="020B0604020202020204" pitchFamily="34" charset="0"/>
              </a:rPr>
              <a:t>○</a:t>
            </a:r>
            <a:r>
              <a:rPr lang="ja-JP" altLang="en-US" u="sng" dirty="0">
                <a:solidFill>
                  <a:srgbClr val="FF0000"/>
                </a:solidFill>
                <a:latin typeface="Arial" panose="020B0604020202020204" pitchFamily="34" charset="0"/>
                <a:cs typeface="Arial" panose="020B0604020202020204" pitchFamily="34" charset="0"/>
              </a:rPr>
              <a:t> </a:t>
            </a:r>
            <a:r>
              <a:rPr lang="en-US" altLang="ja-JP" b="1" u="sng" dirty="0">
                <a:solidFill>
                  <a:srgbClr val="FF0000"/>
                </a:solidFill>
                <a:latin typeface="Arial" panose="020B0604020202020204" pitchFamily="34" charset="0"/>
                <a:cs typeface="Arial" panose="020B0604020202020204" pitchFamily="34" charset="0"/>
              </a:rPr>
              <a:t>Size of employment: Approximately 2.55 million people</a:t>
            </a:r>
          </a:p>
          <a:p>
            <a:r>
              <a:rPr lang="ja-JP" altLang="en-US" b="1" dirty="0">
                <a:solidFill>
                  <a:srgbClr val="FF0000"/>
                </a:solidFill>
                <a:latin typeface="Arial" panose="020B0604020202020204" pitchFamily="34" charset="0"/>
                <a:cs typeface="Arial" panose="020B0604020202020204" pitchFamily="34" charset="0"/>
              </a:rPr>
              <a:t>　</a:t>
            </a:r>
            <a:r>
              <a:rPr lang="en-US" altLang="ja-JP" b="1" u="sng" dirty="0">
                <a:solidFill>
                  <a:srgbClr val="FF0000"/>
                </a:solidFill>
                <a:latin typeface="Arial" panose="020B0604020202020204" pitchFamily="34" charset="0"/>
                <a:cs typeface="Arial" panose="020B0604020202020204" pitchFamily="34" charset="0"/>
              </a:rPr>
              <a:t>(Approximately 1.4 times larger than that of 2000: Approximately 1.78 million people)</a:t>
            </a:r>
            <a:endParaRPr lang="ja-JP" altLang="en-US" b="1" u="sng" dirty="0">
              <a:solidFill>
                <a:srgbClr val="FF0000"/>
              </a:solidFill>
              <a:latin typeface="Arial" panose="020B0604020202020204" pitchFamily="34" charset="0"/>
              <a:cs typeface="Arial" panose="020B0604020202020204" pitchFamily="34" charset="0"/>
            </a:endParaRPr>
          </a:p>
          <a:p>
            <a:r>
              <a:rPr lang="ja-JP" altLang="en-US" dirty="0">
                <a:latin typeface="Arial" panose="020B0604020202020204" pitchFamily="34" charset="0"/>
                <a:cs typeface="Arial" panose="020B0604020202020204" pitchFamily="34" charset="0"/>
              </a:rPr>
              <a:t>　</a:t>
            </a:r>
            <a:r>
              <a:rPr lang="en-US" altLang="ja-JP" b="1" u="sng" dirty="0">
                <a:solidFill>
                  <a:srgbClr val="FF0000"/>
                </a:solidFill>
                <a:latin typeface="Arial" panose="020B0604020202020204" pitchFamily="34" charset="0"/>
                <a:cs typeface="Arial" panose="020B0604020202020204" pitchFamily="34" charset="0"/>
              </a:rPr>
              <a:t>(Percentage of all industries: 2000: 2.8% -&gt; 2013: 4.0%)</a:t>
            </a: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Export value: Approximately 10 trillion yen</a:t>
            </a: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(Approximately 6 times larger than that of 2000: Approximately 1.7 trillion yen)</a:t>
            </a:r>
            <a:endParaRPr lang="ja-JP" altLang="en-US" dirty="0">
              <a:latin typeface="Arial" panose="020B0604020202020204" pitchFamily="34" charset="0"/>
              <a:cs typeface="Arial" panose="020B0604020202020204" pitchFamily="34" charset="0"/>
            </a:endParaRP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(Percentage of all industries: 2000: 3.3% -&gt; 2013: 14.3%)</a:t>
            </a: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Import value: Approximately 3.2 trillion yen</a:t>
            </a: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(Approximately 6 times larger than that of 2000: Approximately 0.5 trillion yen)</a:t>
            </a:r>
          </a:p>
          <a:p>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(Percentage of all industries: 2000: 1.2% -&gt; 2013: 3.9%)</a:t>
            </a:r>
            <a:endParaRPr lang="ja-JP" altLang="en-US" dirty="0">
              <a:latin typeface="Arial" panose="020B0604020202020204" pitchFamily="34" charset="0"/>
              <a:cs typeface="Arial" panose="020B0604020202020204" pitchFamily="34" charset="0"/>
            </a:endParaRPr>
          </a:p>
        </p:txBody>
      </p:sp>
      <p:sp>
        <p:nvSpPr>
          <p:cNvPr id="5" name="テキスト ボックス 4"/>
          <p:cNvSpPr txBox="1"/>
          <p:nvPr/>
        </p:nvSpPr>
        <p:spPr>
          <a:xfrm>
            <a:off x="251520" y="980728"/>
            <a:ext cx="8208912" cy="1323439"/>
          </a:xfrm>
          <a:prstGeom prst="rect">
            <a:avLst/>
          </a:prstGeom>
          <a:noFill/>
          <a:ln>
            <a:solidFill>
              <a:schemeClr val="tx2"/>
            </a:solidFill>
          </a:ln>
        </p:spPr>
        <p:txBody>
          <a:bodyPr wrap="square" rtlCol="0">
            <a:spAutoFit/>
          </a:bodyPr>
          <a:lstStyle/>
          <a:p>
            <a:r>
              <a:rPr lang="en-US" altLang="ja-JP" sz="2000" dirty="0">
                <a:solidFill>
                  <a:schemeClr val="tx2"/>
                </a:solidFill>
                <a:latin typeface="Arial" panose="020B0604020202020204" pitchFamily="34" charset="0"/>
                <a:cs typeface="Arial" panose="020B0604020202020204" pitchFamily="34" charset="0"/>
              </a:rPr>
              <a:t>According to "survey results on the market size of the environmental industry" by the Ministry of the Environment, the market size of the environmental industry and the size of employment, etc. have grown significantly compared to 2000.</a:t>
            </a:r>
            <a:endParaRPr kumimoji="1" lang="en-US" altLang="ja-JP" sz="2000" dirty="0">
              <a:solidFill>
                <a:schemeClr val="tx2"/>
              </a:solidFill>
              <a:latin typeface="Arial" panose="020B0604020202020204" pitchFamily="34" charset="0"/>
              <a:cs typeface="Arial" panose="020B0604020202020204" pitchFamily="34" charset="0"/>
            </a:endParaRPr>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999F6E8-4879-4274-9B7C-E87BACB0AC88}" type="slidenum">
              <a:rPr kumimoji="1" lang="ja-JP" altLang="en-US" smtClean="0"/>
              <a:t>4</a:t>
            </a:fld>
            <a:endParaRPr kumimoji="1" lang="ja-JP" altLang="en-US" dirty="0"/>
          </a:p>
        </p:txBody>
      </p:sp>
    </p:spTree>
    <p:extLst>
      <p:ext uri="{BB962C8B-B14F-4D97-AF65-F5344CB8AC3E}">
        <p14:creationId xmlns:p14="http://schemas.microsoft.com/office/powerpoint/2010/main" val="27485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2"/>
          <p:cNvSpPr>
            <a:spLocks noGrp="1"/>
          </p:cNvSpPr>
          <p:nvPr>
            <p:ph type="sldNum" sz="quarter" idx="12"/>
          </p:nvPr>
        </p:nvSpPr>
        <p:spPr/>
        <p:txBody>
          <a:bodyPr/>
          <a:lstStyle/>
          <a:p>
            <a:pPr>
              <a:defRPr/>
            </a:pPr>
            <a:fld id="{69545E7E-DE78-4E35-8D9A-6E7828F034D1}" type="slidenum">
              <a:rPr lang="en-US" altLang="ja-JP" smtClean="0">
                <a:solidFill>
                  <a:prstClr val="black">
                    <a:tint val="75000"/>
                  </a:prstClr>
                </a:solidFill>
              </a:rPr>
              <a:pPr>
                <a:defRPr/>
              </a:pPr>
              <a:t>5</a:t>
            </a:fld>
            <a:endParaRPr lang="en-US" altLang="ja-JP" dirty="0">
              <a:solidFill>
                <a:prstClr val="black">
                  <a:tint val="75000"/>
                </a:prstClr>
              </a:solidFill>
            </a:endParaRPr>
          </a:p>
        </p:txBody>
      </p:sp>
      <p:sp>
        <p:nvSpPr>
          <p:cNvPr id="4" name="タイトル 3"/>
          <p:cNvSpPr>
            <a:spLocks noGrp="1"/>
          </p:cNvSpPr>
          <p:nvPr>
            <p:ph type="title"/>
          </p:nvPr>
        </p:nvSpPr>
        <p:spPr>
          <a:xfrm>
            <a:off x="457200" y="274638"/>
            <a:ext cx="8229600" cy="6106690"/>
          </a:xfrm>
        </p:spPr>
        <p:txBody>
          <a:bodyPr/>
          <a:lstStyle/>
          <a:p>
            <a:endParaRPr kumimoji="1" lang="ja-JP" altLang="en-US" dirty="0"/>
          </a:p>
        </p:txBody>
      </p:sp>
      <p:graphicFrame>
        <p:nvGraphicFramePr>
          <p:cNvPr id="9" name="オブジェクト 8"/>
          <p:cNvGraphicFramePr>
            <a:graphicFrameLocks noChangeAspect="1"/>
          </p:cNvGraphicFramePr>
          <p:nvPr>
            <p:extLst>
              <p:ext uri="{D42A27DB-BD31-4B8C-83A1-F6EECF244321}">
                <p14:modId xmlns:p14="http://schemas.microsoft.com/office/powerpoint/2010/main" val="2386768969"/>
              </p:ext>
            </p:extLst>
          </p:nvPr>
        </p:nvGraphicFramePr>
        <p:xfrm>
          <a:off x="561975" y="595313"/>
          <a:ext cx="8020050" cy="5667375"/>
        </p:xfrm>
        <a:graphic>
          <a:graphicData uri="http://schemas.openxmlformats.org/presentationml/2006/ole">
            <mc:AlternateContent xmlns:mc="http://schemas.openxmlformats.org/markup-compatibility/2006">
              <mc:Choice xmlns:v="urn:schemas-microsoft-com:vml" Requires="v">
                <p:oleObj spid="_x0000_s6172" name="Acrobat Document" r:id="rId4" imgW="8019977" imgH="5667300" progId="AcroExch.Document.DC">
                  <p:embed/>
                </p:oleObj>
              </mc:Choice>
              <mc:Fallback>
                <p:oleObj name="Acrobat Document" r:id="rId4" imgW="8019977" imgH="5667300" progId="AcroExch.Document.DC">
                  <p:embed/>
                  <p:pic>
                    <p:nvPicPr>
                      <p:cNvPr id="0" name=""/>
                      <p:cNvPicPr/>
                      <p:nvPr/>
                    </p:nvPicPr>
                    <p:blipFill>
                      <a:blip r:embed="rId5"/>
                      <a:stretch>
                        <a:fillRect/>
                      </a:stretch>
                    </p:blipFill>
                    <p:spPr>
                      <a:xfrm>
                        <a:off x="561975" y="595313"/>
                        <a:ext cx="8020050" cy="5667375"/>
                      </a:xfrm>
                      <a:prstGeom prst="rect">
                        <a:avLst/>
                      </a:prstGeom>
                    </p:spPr>
                  </p:pic>
                </p:oleObj>
              </mc:Fallback>
            </mc:AlternateContent>
          </a:graphicData>
        </a:graphic>
      </p:graphicFrame>
      <p:pic>
        <p:nvPicPr>
          <p:cNvPr id="6164"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0648"/>
            <a:ext cx="9161244" cy="590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28719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2325" y="332656"/>
            <a:ext cx="8228160" cy="5904656"/>
          </a:xfrm>
        </p:spPr>
        <p:txBody>
          <a:bodyPr>
            <a:normAutofit/>
          </a:bodyPr>
          <a:lstStyle/>
          <a:p>
            <a:endParaRPr kumimoji="1" lang="ja-JP" altLang="en-US" dirty="0"/>
          </a:p>
        </p:txBody>
      </p:sp>
      <p:sp>
        <p:nvSpPr>
          <p:cNvPr id="3" name="スライド番号プレースホルダ 2"/>
          <p:cNvSpPr>
            <a:spLocks noGrp="1"/>
          </p:cNvSpPr>
          <p:nvPr>
            <p:ph type="sldNum" sz="quarter" idx="12"/>
          </p:nvPr>
        </p:nvSpPr>
        <p:spPr/>
        <p:txBody>
          <a:bodyPr/>
          <a:lstStyle/>
          <a:p>
            <a:pPr>
              <a:defRPr/>
            </a:pPr>
            <a:fld id="{69545E7E-DE78-4E35-8D9A-6E7828F034D1}" type="slidenum">
              <a:rPr lang="en-US" altLang="ja-JP" smtClean="0"/>
              <a:pPr>
                <a:defRPr/>
              </a:pPr>
              <a:t>6</a:t>
            </a:fld>
            <a:endParaRPr lang="en-US" altLang="ja-JP" dirty="0"/>
          </a:p>
        </p:txBody>
      </p:sp>
      <p:graphicFrame>
        <p:nvGraphicFramePr>
          <p:cNvPr id="5" name="オブジェクト 4"/>
          <p:cNvGraphicFramePr>
            <a:graphicFrameLocks noChangeAspect="1"/>
          </p:cNvGraphicFramePr>
          <p:nvPr>
            <p:extLst>
              <p:ext uri="{D42A27DB-BD31-4B8C-83A1-F6EECF244321}">
                <p14:modId xmlns:p14="http://schemas.microsoft.com/office/powerpoint/2010/main" val="3400882459"/>
              </p:ext>
            </p:extLst>
          </p:nvPr>
        </p:nvGraphicFramePr>
        <p:xfrm>
          <a:off x="561975" y="595313"/>
          <a:ext cx="8020050" cy="5667375"/>
        </p:xfrm>
        <a:graphic>
          <a:graphicData uri="http://schemas.openxmlformats.org/presentationml/2006/ole">
            <mc:AlternateContent xmlns:mc="http://schemas.openxmlformats.org/markup-compatibility/2006">
              <mc:Choice xmlns:v="urn:schemas-microsoft-com:vml" Requires="v">
                <p:oleObj spid="_x0000_s7196" name="Acrobat Document" r:id="rId4" imgW="8019977" imgH="5667300" progId="AcroExch.Document.DC">
                  <p:embed/>
                </p:oleObj>
              </mc:Choice>
              <mc:Fallback>
                <p:oleObj name="Acrobat Document" r:id="rId4" imgW="8019977" imgH="5667300" progId="AcroExch.Document.DC">
                  <p:embed/>
                  <p:pic>
                    <p:nvPicPr>
                      <p:cNvPr id="0" name=""/>
                      <p:cNvPicPr/>
                      <p:nvPr/>
                    </p:nvPicPr>
                    <p:blipFill>
                      <a:blip r:embed="rId5"/>
                      <a:stretch>
                        <a:fillRect/>
                      </a:stretch>
                    </p:blipFill>
                    <p:spPr>
                      <a:xfrm>
                        <a:off x="561975" y="595313"/>
                        <a:ext cx="8020050" cy="5667375"/>
                      </a:xfrm>
                      <a:prstGeom prst="rect">
                        <a:avLst/>
                      </a:prstGeom>
                    </p:spPr>
                  </p:pic>
                </p:oleObj>
              </mc:Fallback>
            </mc:AlternateContent>
          </a:graphicData>
        </a:graphic>
      </p:graphicFrame>
      <p:pic>
        <p:nvPicPr>
          <p:cNvPr id="7188"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5" y="332604"/>
            <a:ext cx="8852850" cy="5619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1154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2"/>
          <p:cNvSpPr>
            <a:spLocks noGrp="1"/>
          </p:cNvSpPr>
          <p:nvPr>
            <p:ph type="sldNum" sz="quarter" idx="12"/>
          </p:nvPr>
        </p:nvSpPr>
        <p:spPr/>
        <p:txBody>
          <a:bodyPr/>
          <a:lstStyle/>
          <a:p>
            <a:pPr>
              <a:defRPr/>
            </a:pPr>
            <a:fld id="{69545E7E-DE78-4E35-8D9A-6E7828F034D1}" type="slidenum">
              <a:rPr lang="en-US" altLang="ja-JP" smtClean="0"/>
              <a:pPr>
                <a:defRPr/>
              </a:pPr>
              <a:t>7</a:t>
            </a:fld>
            <a:endParaRPr lang="en-US" altLang="ja-JP" dirty="0"/>
          </a:p>
        </p:txBody>
      </p:sp>
      <p:sp>
        <p:nvSpPr>
          <p:cNvPr id="4" name="タイトル 3"/>
          <p:cNvSpPr>
            <a:spLocks noGrp="1"/>
          </p:cNvSpPr>
          <p:nvPr>
            <p:ph type="title"/>
          </p:nvPr>
        </p:nvSpPr>
        <p:spPr>
          <a:xfrm>
            <a:off x="457200" y="274638"/>
            <a:ext cx="8229600" cy="5962674"/>
          </a:xfrm>
        </p:spPr>
        <p:txBody>
          <a:bodyPr/>
          <a:lstStyle/>
          <a:p>
            <a:endParaRPr kumimoji="1" lang="ja-JP" altLang="en-US" dirty="0"/>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955350532"/>
              </p:ext>
            </p:extLst>
          </p:nvPr>
        </p:nvGraphicFramePr>
        <p:xfrm>
          <a:off x="561975" y="595313"/>
          <a:ext cx="8020050" cy="5667375"/>
        </p:xfrm>
        <a:graphic>
          <a:graphicData uri="http://schemas.openxmlformats.org/presentationml/2006/ole">
            <mc:AlternateContent xmlns:mc="http://schemas.openxmlformats.org/markup-compatibility/2006">
              <mc:Choice xmlns:v="urn:schemas-microsoft-com:vml" Requires="v">
                <p:oleObj spid="_x0000_s8219" name="Acrobat Document" r:id="rId4" imgW="8019977" imgH="5667300" progId="AcroExch.Document.DC">
                  <p:embed/>
                </p:oleObj>
              </mc:Choice>
              <mc:Fallback>
                <p:oleObj name="Acrobat Document" r:id="rId4" imgW="8019977" imgH="5667300" progId="AcroExch.Document.DC">
                  <p:embed/>
                  <p:pic>
                    <p:nvPicPr>
                      <p:cNvPr id="0" name=""/>
                      <p:cNvPicPr/>
                      <p:nvPr/>
                    </p:nvPicPr>
                    <p:blipFill>
                      <a:blip r:embed="rId5"/>
                      <a:stretch>
                        <a:fillRect/>
                      </a:stretch>
                    </p:blipFill>
                    <p:spPr>
                      <a:xfrm>
                        <a:off x="561975" y="595313"/>
                        <a:ext cx="8020050" cy="5667375"/>
                      </a:xfrm>
                      <a:prstGeom prst="rect">
                        <a:avLst/>
                      </a:prstGeom>
                    </p:spPr>
                  </p:pic>
                </p:oleObj>
              </mc:Fallback>
            </mc:AlternateContent>
          </a:graphicData>
        </a:graphic>
      </p:graphicFrame>
      <p:pic>
        <p:nvPicPr>
          <p:cNvPr id="4165" name="Picture 6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2659" y="404664"/>
            <a:ext cx="8345805" cy="5920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53744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2325" y="2564904"/>
            <a:ext cx="8228160" cy="1584176"/>
          </a:xfrm>
        </p:spPr>
        <p:txBody>
          <a:bodyPr>
            <a:normAutofit fontScale="90000"/>
          </a:bodyPr>
          <a:lstStyle/>
          <a:p>
            <a:pPr algn="l"/>
            <a:r>
              <a:rPr lang="en-US" altLang="ja-JP" dirty="0">
                <a:latin typeface="Arial" panose="020B0604020202020204" pitchFamily="34" charset="0"/>
                <a:cs typeface="Arial" panose="020B0604020202020204" pitchFamily="34" charset="0"/>
              </a:rPr>
              <a:t>II    Frameworks of </a:t>
            </a:r>
            <a:r>
              <a:rPr lang="en-US" altLang="ja-JP" dirty="0" smtClean="0">
                <a:latin typeface="Arial" panose="020B0604020202020204" pitchFamily="34" charset="0"/>
                <a:cs typeface="Arial" panose="020B0604020202020204" pitchFamily="34" charset="0"/>
              </a:rPr>
              <a:t>HRD </a:t>
            </a:r>
            <a:r>
              <a:rPr lang="en-US" altLang="ja-JP" dirty="0">
                <a:latin typeface="Arial" panose="020B0604020202020204" pitchFamily="34" charset="0"/>
                <a:cs typeface="Arial" panose="020B0604020202020204" pitchFamily="34" charset="0"/>
              </a:rPr>
              <a:t>policies supporting </a:t>
            </a:r>
            <a:r>
              <a:rPr lang="en-US" altLang="ja-JP" dirty="0" smtClean="0">
                <a:latin typeface="Arial" panose="020B0604020202020204" pitchFamily="34" charset="0"/>
                <a:cs typeface="Arial" panose="020B0604020202020204" pitchFamily="34" charset="0"/>
              </a:rPr>
              <a:t>Skill Development </a:t>
            </a:r>
            <a:r>
              <a:rPr lang="en-US" altLang="ja-JP" dirty="0">
                <a:latin typeface="Arial" panose="020B0604020202020204" pitchFamily="34" charset="0"/>
                <a:cs typeface="Arial" panose="020B0604020202020204" pitchFamily="34" charset="0"/>
              </a:rPr>
              <a:t>for Green Jobs</a:t>
            </a:r>
            <a:endParaRPr kumimoji="1" lang="ja-JP" altLang="en-US" dirty="0">
              <a:latin typeface="Arial" panose="020B0604020202020204" pitchFamily="34" charset="0"/>
              <a:cs typeface="Arial" panose="020B0604020202020204" pitchFamily="34" charset="0"/>
            </a:endParaRPr>
          </a:p>
        </p:txBody>
      </p:sp>
      <p:sp>
        <p:nvSpPr>
          <p:cNvPr id="3" name="スライド番号プレースホルダ 2"/>
          <p:cNvSpPr>
            <a:spLocks noGrp="1"/>
          </p:cNvSpPr>
          <p:nvPr>
            <p:ph type="sldNum" sz="quarter" idx="12"/>
          </p:nvPr>
        </p:nvSpPr>
        <p:spPr/>
        <p:txBody>
          <a:bodyPr/>
          <a:lstStyle/>
          <a:p>
            <a:pPr>
              <a:defRPr/>
            </a:pPr>
            <a:fld id="{69545E7E-DE78-4E35-8D9A-6E7828F034D1}" type="slidenum">
              <a:rPr lang="en-US" altLang="ja-JP" smtClean="0"/>
              <a:pPr>
                <a:defRPr/>
              </a:pPr>
              <a:t>8</a:t>
            </a:fld>
            <a:endParaRPr lang="en-US" altLang="ja-JP" dirty="0"/>
          </a:p>
        </p:txBody>
      </p:sp>
    </p:spTree>
    <p:extLst>
      <p:ext uri="{BB962C8B-B14F-4D97-AF65-F5344CB8AC3E}">
        <p14:creationId xmlns:p14="http://schemas.microsoft.com/office/powerpoint/2010/main" val="412529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 y="-5897"/>
            <a:ext cx="9143999" cy="421517"/>
          </a:xfrm>
          <a:prstGeom prst="rect">
            <a:avLst/>
          </a:prstGeom>
        </p:spPr>
        <p:txBody>
          <a:bodyPr wrap="square" lIns="87239" tIns="43620" rIns="87239" bIns="43620">
            <a:spAutoFit/>
          </a:bodyPr>
          <a:lstStyle/>
          <a:p>
            <a:pPr algn="ctr" defTabSz="872399">
              <a:lnSpc>
                <a:spcPts val="1300"/>
              </a:lnSpc>
            </a:pPr>
            <a:r>
              <a:rPr lang="en-US" altLang="ja-JP" sz="1200" b="1" dirty="0">
                <a:solidFill>
                  <a:prstClr val="black"/>
                </a:solidFill>
                <a:latin typeface="Arial" panose="020B0604020202020204" pitchFamily="34" charset="0"/>
                <a:cs typeface="Arial" panose="020B0604020202020204" pitchFamily="34" charset="0"/>
              </a:rPr>
              <a:t>The 10th Basic Plan for Human Resources Development (FY 2016 - FY 2020) - Human Resources Development Strategy for Productivity Improvement -</a:t>
            </a:r>
            <a:endParaRPr lang="ja-JP" altLang="ja-JP" sz="1200" b="1" dirty="0">
              <a:solidFill>
                <a:prstClr val="black"/>
              </a:solidFill>
              <a:latin typeface="Arial" panose="020B0604020202020204" pitchFamily="34" charset="0"/>
              <a:cs typeface="Arial" panose="020B0604020202020204" pitchFamily="34" charset="0"/>
            </a:endParaRPr>
          </a:p>
        </p:txBody>
      </p:sp>
      <p:sp>
        <p:nvSpPr>
          <p:cNvPr id="11" name="正方形/長方形 10"/>
          <p:cNvSpPr/>
          <p:nvPr/>
        </p:nvSpPr>
        <p:spPr bwMode="auto">
          <a:xfrm>
            <a:off x="152310" y="404664"/>
            <a:ext cx="8806154" cy="648000"/>
          </a:xfrm>
          <a:prstGeom prst="rect">
            <a:avLst/>
          </a:prstGeom>
          <a:noFill/>
          <a:ln w="50800" cmpd="thickThin">
            <a:no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65703" tIns="65703" rIns="65703" bIns="65703" numCol="1" spcCol="0" rtlCol="0" anchor="ctr" anchorCtr="0" compatLnSpc="1">
            <a:prstTxWarp prst="textNoShape">
              <a:avLst/>
            </a:prstTxWarp>
            <a:noAutofit/>
          </a:bodyPr>
          <a:lstStyle/>
          <a:p>
            <a:pPr defTabSz="872399">
              <a:tabLst>
                <a:tab pos="766379" algn="l"/>
              </a:tabLst>
            </a:pPr>
            <a:r>
              <a:rPr lang="en-US" altLang="ja-JP" sz="1000" dirty="0">
                <a:solidFill>
                  <a:prstClr val="black"/>
                </a:solidFill>
                <a:latin typeface="Arial" panose="020B0604020202020204" pitchFamily="34" charset="0"/>
                <a:cs typeface="Arial" panose="020B0604020202020204" pitchFamily="34" charset="0"/>
              </a:rPr>
              <a:t>With population decline, the progression of globalization, A.I., big data, etc. as a background, during a time when the business environment and working environment are changing, the basic direction of human resources development policies has been set as "Human Resources Development Strategy for Productivity Improvement" to realize a full-participation society in which people's abilities can be improved and fully displayed in conjunction with the optimal deployment of those human resources, and resulting in the growth of the Japanese economy in terms of both volume and quality.</a:t>
            </a:r>
          </a:p>
        </p:txBody>
      </p:sp>
      <p:sp>
        <p:nvSpPr>
          <p:cNvPr id="17" name="正方形/長方形 16"/>
          <p:cNvSpPr/>
          <p:nvPr/>
        </p:nvSpPr>
        <p:spPr>
          <a:xfrm>
            <a:off x="119077" y="404664"/>
            <a:ext cx="8905846" cy="812705"/>
          </a:xfrm>
          <a:prstGeom prst="rect">
            <a:avLst/>
          </a:prstGeom>
          <a:noFill/>
          <a:ln w="38100"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86715" tIns="43359" rIns="86715" bIns="43359" rtlCol="0" anchor="ctr"/>
          <a:lstStyle/>
          <a:p>
            <a:pPr algn="ctr" defTabSz="872399"/>
            <a:endParaRPr lang="ja-JP" altLang="en-US" sz="1300">
              <a:solidFill>
                <a:prstClr val="white"/>
              </a:solidFill>
            </a:endParaRPr>
          </a:p>
        </p:txBody>
      </p:sp>
      <p:sp>
        <p:nvSpPr>
          <p:cNvPr id="49" name="正方形/長方形 48"/>
          <p:cNvSpPr/>
          <p:nvPr/>
        </p:nvSpPr>
        <p:spPr>
          <a:xfrm>
            <a:off x="217979" y="6479762"/>
            <a:ext cx="9006846" cy="334313"/>
          </a:xfrm>
          <a:prstGeom prst="rect">
            <a:avLst/>
          </a:prstGeom>
        </p:spPr>
        <p:txBody>
          <a:bodyPr wrap="square" lIns="87239" tIns="43620" rIns="87239" bIns="43620">
            <a:spAutoFit/>
          </a:bodyPr>
          <a:lstStyle/>
          <a:p>
            <a:pPr defTabSz="872399"/>
            <a:r>
              <a:rPr lang="en-US" altLang="ja-JP" sz="800" dirty="0">
                <a:solidFill>
                  <a:prstClr val="black"/>
                </a:solidFill>
                <a:latin typeface="Arial" panose="020B0604020202020204" pitchFamily="34" charset="0"/>
                <a:cs typeface="Arial" panose="020B0604020202020204" pitchFamily="34" charset="0"/>
              </a:rPr>
              <a:t>In addition, implementing policies relating to promotion of skills, promotion of international cooperation/collaboration (relocation of skill evaluation systems, implementation support of vocational training, appropriate and smooth promotion of a technical intern training system), as well as setting a goal to promote policies based on this plan, and grasping its progress status.</a:t>
            </a:r>
            <a:endParaRPr lang="ja-JP" altLang="ja-JP" sz="800" dirty="0">
              <a:solidFill>
                <a:prstClr val="black"/>
              </a:solidFill>
              <a:latin typeface="Arial" panose="020B0604020202020204" pitchFamily="34" charset="0"/>
              <a:cs typeface="Arial" panose="020B0604020202020204" pitchFamily="34" charset="0"/>
            </a:endParaRPr>
          </a:p>
        </p:txBody>
      </p:sp>
      <p:grpSp>
        <p:nvGrpSpPr>
          <p:cNvPr id="33" name="グループ化 32"/>
          <p:cNvGrpSpPr/>
          <p:nvPr/>
        </p:nvGrpSpPr>
        <p:grpSpPr>
          <a:xfrm>
            <a:off x="914067" y="1359703"/>
            <a:ext cx="1909799" cy="215999"/>
            <a:chOff x="2166675" y="885398"/>
            <a:chExt cx="1313202" cy="216000"/>
          </a:xfrm>
        </p:grpSpPr>
        <p:sp>
          <p:nvSpPr>
            <p:cNvPr id="39" name="正方形/長方形 38"/>
            <p:cNvSpPr/>
            <p:nvPr/>
          </p:nvSpPr>
          <p:spPr>
            <a:xfrm>
              <a:off x="2299114" y="885398"/>
              <a:ext cx="1008000" cy="21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defTabSz="872399"/>
              <a:endParaRPr lang="ja-JP" altLang="en-US" dirty="0">
                <a:solidFill>
                  <a:prstClr val="white"/>
                </a:solidFill>
              </a:endParaRPr>
            </a:p>
          </p:txBody>
        </p:sp>
        <p:sp>
          <p:nvSpPr>
            <p:cNvPr id="19" name="テキスト ボックス 18"/>
            <p:cNvSpPr txBox="1"/>
            <p:nvPr/>
          </p:nvSpPr>
          <p:spPr>
            <a:xfrm>
              <a:off x="2166675" y="902828"/>
              <a:ext cx="1313202" cy="153888"/>
            </a:xfrm>
            <a:prstGeom prst="rect">
              <a:avLst/>
            </a:prstGeom>
            <a:noFill/>
          </p:spPr>
          <p:txBody>
            <a:bodyPr wrap="none" lIns="0" tIns="0" rIns="0" bIns="0" rtlCol="0">
              <a:noAutofit/>
            </a:bodyPr>
            <a:lstStyle/>
            <a:p>
              <a:pPr algn="ctr" defTabSz="872399"/>
              <a:r>
                <a:rPr lang="en-US" altLang="ja-JP" sz="1000" b="1" dirty="0">
                  <a:solidFill>
                    <a:prstClr val="white"/>
                  </a:solidFill>
                  <a:latin typeface="Arial" panose="020B0604020202020204" pitchFamily="34" charset="0"/>
                  <a:cs typeface="Arial" panose="020B0604020202020204" pitchFamily="34" charset="0"/>
                </a:rPr>
                <a:t>Future Direction</a:t>
              </a:r>
              <a:endParaRPr lang="ja-JP" altLang="en-US" sz="1000" b="1" dirty="0">
                <a:solidFill>
                  <a:prstClr val="white"/>
                </a:solidFill>
                <a:latin typeface="Arial" panose="020B0604020202020204" pitchFamily="34" charset="0"/>
                <a:cs typeface="Arial" panose="020B0604020202020204" pitchFamily="34" charset="0"/>
              </a:endParaRPr>
            </a:p>
          </p:txBody>
        </p:sp>
      </p:grpSp>
      <p:sp>
        <p:nvSpPr>
          <p:cNvPr id="4" name="角丸四角形 3" hidden="1"/>
          <p:cNvSpPr/>
          <p:nvPr/>
        </p:nvSpPr>
        <p:spPr>
          <a:xfrm>
            <a:off x="5141050" y="1249977"/>
            <a:ext cx="2306215" cy="216000"/>
          </a:xfrm>
          <a:prstGeom prst="round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87239" tIns="43620" rIns="87239" bIns="43620" rtlCol="0" anchor="ctr"/>
          <a:lstStyle/>
          <a:p>
            <a:pPr algn="ctr" defTabSz="872399"/>
            <a:endParaRPr lang="ja-JP" altLang="en-US">
              <a:solidFill>
                <a:prstClr val="white"/>
              </a:solidFill>
            </a:endParaRPr>
          </a:p>
        </p:txBody>
      </p:sp>
      <p:grpSp>
        <p:nvGrpSpPr>
          <p:cNvPr id="82" name="グループ化 81"/>
          <p:cNvGrpSpPr/>
          <p:nvPr/>
        </p:nvGrpSpPr>
        <p:grpSpPr>
          <a:xfrm>
            <a:off x="3508497" y="1518815"/>
            <a:ext cx="5571318" cy="1080001"/>
            <a:chOff x="162342" y="2299843"/>
            <a:chExt cx="4594790" cy="744870"/>
          </a:xfrm>
        </p:grpSpPr>
        <p:sp>
          <p:nvSpPr>
            <p:cNvPr id="83" name="角丸四角形 82"/>
            <p:cNvSpPr/>
            <p:nvPr/>
          </p:nvSpPr>
          <p:spPr>
            <a:xfrm>
              <a:off x="162342" y="2299843"/>
              <a:ext cx="4594790" cy="744870"/>
            </a:xfrm>
            <a:prstGeom prst="roundRect">
              <a:avLst>
                <a:gd name="adj" fmla="val 6060"/>
              </a:avLst>
            </a:prstGeom>
            <a:pattFill prst="pct10">
              <a:fgClr>
                <a:schemeClr val="accent3">
                  <a:lumMod val="20000"/>
                  <a:lumOff val="80000"/>
                </a:schemeClr>
              </a:fgClr>
              <a:bgClr>
                <a:schemeClr val="bg1"/>
              </a:bgClr>
            </a:patt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lnSpc>
                  <a:spcPts val="1200"/>
                </a:lnSpc>
              </a:pPr>
              <a:endParaRPr lang="ja-JP" altLang="en-US">
                <a:solidFill>
                  <a:prstClr val="white"/>
                </a:solidFill>
              </a:endParaRPr>
            </a:p>
          </p:txBody>
        </p:sp>
        <p:sp>
          <p:nvSpPr>
            <p:cNvPr id="84" name="テキスト ボックス 83"/>
            <p:cNvSpPr txBox="1"/>
            <p:nvPr/>
          </p:nvSpPr>
          <p:spPr>
            <a:xfrm>
              <a:off x="173551" y="2324672"/>
              <a:ext cx="4570984" cy="55013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169633" indent="-169633"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Consideration of the IT area's course expansion in the technical and practical training and education benefits systems, and promotion of vocational training regarding the IT area, etc.</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 Quality guarantee and specialty improvement of career consultants who have national qualifications, promotion of introducing Self-Career Dock, dissemination of training and education benefits systems, etc.</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 </a:t>
              </a:r>
              <a:r>
                <a:rPr lang="en-US" altLang="ja-JP" sz="700" b="1" u="sng" dirty="0">
                  <a:solidFill>
                    <a:srgbClr val="FF0000"/>
                  </a:solidFill>
                  <a:latin typeface="Arial" panose="020B0604020202020204" pitchFamily="34" charset="0"/>
                  <a:ea typeface="メイリオ" panose="020B0604030504040204" pitchFamily="50" charset="-128"/>
                  <a:cs typeface="Arial" panose="020B0604020202020204" pitchFamily="34" charset="0"/>
                </a:rPr>
                <a:t>Securing of training opportunities by the career formation subsidy</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/career development subsidy for development of global human resources, support for companies working on introduction of leave systems for education and training, and encouragement of utilizing accredited vocational training systems, etc.</a:t>
              </a:r>
            </a:p>
          </p:txBody>
        </p:sp>
      </p:grpSp>
      <p:grpSp>
        <p:nvGrpSpPr>
          <p:cNvPr id="57" name="グループ化 56"/>
          <p:cNvGrpSpPr/>
          <p:nvPr/>
        </p:nvGrpSpPr>
        <p:grpSpPr>
          <a:xfrm>
            <a:off x="3508501" y="2666696"/>
            <a:ext cx="5581517" cy="1277985"/>
            <a:chOff x="3747110" y="2666696"/>
            <a:chExt cx="6046644" cy="1277985"/>
          </a:xfrm>
        </p:grpSpPr>
        <p:sp>
          <p:nvSpPr>
            <p:cNvPr id="86" name="角丸四角形 85"/>
            <p:cNvSpPr/>
            <p:nvPr/>
          </p:nvSpPr>
          <p:spPr>
            <a:xfrm>
              <a:off x="3747110" y="2666696"/>
              <a:ext cx="6046644" cy="1277981"/>
            </a:xfrm>
            <a:prstGeom prst="roundRect">
              <a:avLst>
                <a:gd name="adj" fmla="val 6587"/>
              </a:avLst>
            </a:prstGeom>
            <a:pattFill prst="pct10">
              <a:fgClr>
                <a:schemeClr val="accent3">
                  <a:lumMod val="20000"/>
                  <a:lumOff val="80000"/>
                </a:schemeClr>
              </a:fgClr>
              <a:bgClr>
                <a:schemeClr val="bg1"/>
              </a:bgClr>
            </a:patt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lnSpc>
                  <a:spcPts val="1200"/>
                </a:lnSpc>
              </a:pPr>
              <a:endParaRPr lang="ja-JP" altLang="en-US">
                <a:solidFill>
                  <a:prstClr val="white"/>
                </a:solidFill>
              </a:endParaRPr>
            </a:p>
          </p:txBody>
        </p:sp>
        <p:sp>
          <p:nvSpPr>
            <p:cNvPr id="87" name="テキスト ボックス 86"/>
            <p:cNvSpPr txBox="1"/>
            <p:nvPr/>
          </p:nvSpPr>
          <p:spPr>
            <a:xfrm>
              <a:off x="3761829" y="2771235"/>
              <a:ext cx="5975733" cy="117344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oAutofit/>
            </a:bodyPr>
            <a:lstStyle/>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Establishment of short time training courses which enable trainees to balance study and childcare, provision of childcare support service when taking the training courses</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Support of work experiences for children and students, promotion of Japanese version of a dual system and employment-type training to young people who don't have much work experiences, and reinforcement of support for NEETs (Not in Education, Employment, or Training) or high-school dropouts in local youth support stations</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Career development while in office and reemployment support for middle-aged workers </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Training implementation according to individual characteristics or needs of disabled people</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Support for non-regular employees by career development subsidy or employment-type training, etc.</a:t>
              </a: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　　</a:t>
              </a:r>
            </a:p>
          </p:txBody>
        </p:sp>
      </p:grpSp>
      <p:grpSp>
        <p:nvGrpSpPr>
          <p:cNvPr id="56" name="グループ化 55"/>
          <p:cNvGrpSpPr/>
          <p:nvPr/>
        </p:nvGrpSpPr>
        <p:grpSpPr>
          <a:xfrm>
            <a:off x="3515941" y="4041111"/>
            <a:ext cx="5577466" cy="995789"/>
            <a:chOff x="3755174" y="3886582"/>
            <a:chExt cx="6042254" cy="995789"/>
          </a:xfrm>
        </p:grpSpPr>
        <p:sp>
          <p:nvSpPr>
            <p:cNvPr id="95" name="角丸四角形 94"/>
            <p:cNvSpPr/>
            <p:nvPr/>
          </p:nvSpPr>
          <p:spPr>
            <a:xfrm>
              <a:off x="3755174" y="3886582"/>
              <a:ext cx="6027530" cy="995789"/>
            </a:xfrm>
            <a:prstGeom prst="roundRect">
              <a:avLst>
                <a:gd name="adj" fmla="val 9418"/>
              </a:avLst>
            </a:prstGeom>
            <a:pattFill prst="pct10">
              <a:fgClr>
                <a:schemeClr val="accent3">
                  <a:lumMod val="20000"/>
                  <a:lumOff val="80000"/>
                </a:schemeClr>
              </a:fgClr>
              <a:bgClr>
                <a:schemeClr val="bg1"/>
              </a:bgClr>
            </a:patt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lnSpc>
                  <a:spcPts val="1200"/>
                </a:lnSpc>
              </a:pPr>
              <a:endParaRPr lang="ja-JP" altLang="en-US">
                <a:solidFill>
                  <a:prstClr val="white"/>
                </a:solidFill>
              </a:endParaRPr>
            </a:p>
          </p:txBody>
        </p:sp>
        <p:sp>
          <p:nvSpPr>
            <p:cNvPr id="96" name="テキスト ボックス 95"/>
            <p:cNvSpPr txBox="1"/>
            <p:nvPr/>
          </p:nvSpPr>
          <p:spPr>
            <a:xfrm>
              <a:off x="3761834" y="4011297"/>
              <a:ext cx="6035594" cy="74635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Formation of local consortiums collaborated by government, industry and academia, and development/verification of vocational training courses that increase the possibility of finding a job</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Support for developing new human resources development programs to meet the various needs of companies or local areas</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Grasp of various industrial needs in local training councils, and </a:t>
              </a:r>
              <a:r>
                <a:rPr lang="en-US" altLang="ja-JP" sz="700" b="1" u="sng" dirty="0">
                  <a:solidFill>
                    <a:srgbClr val="FF0000"/>
                  </a:solidFill>
                  <a:latin typeface="Arial" panose="020B0604020202020204" pitchFamily="34" charset="0"/>
                  <a:ea typeface="メイリオ" panose="020B0604030504040204" pitchFamily="50" charset="-128"/>
                  <a:cs typeface="Arial" panose="020B0604020202020204" pitchFamily="34" charset="0"/>
                </a:rPr>
                <a:t>establishment of conducting areas and sizes of vocational training that reflects needs of industrial sectors and local areas</a:t>
              </a:r>
            </a:p>
            <a:p>
              <a:pPr marL="172662" indent="-172662"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Enhancement of cooperation by dispatching vocational training instructors to education and training organizations, etc.</a:t>
              </a:r>
              <a:endPar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endParaRPr>
            </a:p>
          </p:txBody>
        </p:sp>
      </p:grpSp>
      <p:sp>
        <p:nvSpPr>
          <p:cNvPr id="92" name="角丸四角形 91"/>
          <p:cNvSpPr/>
          <p:nvPr/>
        </p:nvSpPr>
        <p:spPr>
          <a:xfrm>
            <a:off x="3515484" y="5114445"/>
            <a:ext cx="5557726" cy="1404000"/>
          </a:xfrm>
          <a:prstGeom prst="roundRect">
            <a:avLst>
              <a:gd name="adj" fmla="val 7601"/>
            </a:avLst>
          </a:prstGeom>
          <a:pattFill prst="pct10">
            <a:fgClr>
              <a:schemeClr val="accent3">
                <a:lumMod val="20000"/>
                <a:lumOff val="80000"/>
              </a:schemeClr>
            </a:fgClr>
            <a:bgClr>
              <a:schemeClr val="bg1"/>
            </a:bgClr>
          </a:patt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87239" tIns="43620" rIns="87239" bIns="43620" rtlCol="0" anchor="ctr"/>
          <a:lstStyle/>
          <a:p>
            <a:pPr algn="ctr" defTabSz="872399"/>
            <a:endParaRPr lang="ja-JP" altLang="en-US">
              <a:solidFill>
                <a:prstClr val="white"/>
              </a:solidFill>
            </a:endParaRPr>
          </a:p>
        </p:txBody>
      </p:sp>
      <p:sp>
        <p:nvSpPr>
          <p:cNvPr id="93" name="テキスト ボックス 92"/>
          <p:cNvSpPr txBox="1"/>
          <p:nvPr/>
        </p:nvSpPr>
        <p:spPr>
          <a:xfrm>
            <a:off x="3508497" y="5265137"/>
            <a:ext cx="5578062" cy="99859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lIns="87239" tIns="43620" rIns="87239" bIns="43620" rtlCol="0">
            <a:spAutoFit/>
          </a:bodyPr>
          <a:lstStyle/>
          <a:p>
            <a:pPr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Grasp of human resources needs by foreseeing medium-to-long term changes of Japan's industrial/occupational structures</a:t>
            </a:r>
          </a:p>
          <a:p>
            <a:pPr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Formulation of comprehensive training plans, consideration of introducing e-learning in vocational training, </a:t>
            </a:r>
            <a:r>
              <a:rPr lang="en-US" altLang="ja-JP" sz="700" b="1" u="sng" dirty="0">
                <a:solidFill>
                  <a:srgbClr val="FF0000"/>
                </a:solidFill>
                <a:latin typeface="Arial" panose="020B0604020202020204" pitchFamily="34" charset="0"/>
                <a:ea typeface="メイリオ" panose="020B0604030504040204" pitchFamily="50" charset="-128"/>
                <a:cs typeface="Arial" panose="020B0604020202020204" pitchFamily="34" charset="0"/>
              </a:rPr>
              <a:t>and human resources development handling cutting-edge technological innovation or globalization</a:t>
            </a:r>
          </a:p>
          <a:p>
            <a:pPr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Establishment of trade skill tests valuing interpersonal service areas, and establishment of vocational ability evaluation systems by dissemination and promotion of accredited in-house certification</a:t>
            </a:r>
          </a:p>
          <a:p>
            <a:pPr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Promotion of utilizing Job-Card</a:t>
            </a:r>
          </a:p>
          <a:p>
            <a:pPr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Promotion of investing for human resources development at companies</a:t>
            </a:r>
          </a:p>
          <a:p>
            <a:pPr defTabSz="872399">
              <a:lnSpc>
                <a:spcPts val="700"/>
              </a:lnSpc>
              <a:spcAft>
                <a:spcPts val="286"/>
              </a:spcAft>
            </a:pP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〇 </a:t>
            </a:r>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Function enhancement of prefectural labor offices as bases of human resources development government in local areas, etc.</a:t>
            </a:r>
            <a:r>
              <a:rPr lang="ja-JP" altLang="en-US" sz="700" dirty="0">
                <a:solidFill>
                  <a:prstClr val="black"/>
                </a:solidFill>
                <a:latin typeface="Arial" panose="020B0604020202020204" pitchFamily="34" charset="0"/>
                <a:ea typeface="メイリオ" panose="020B0604030504040204" pitchFamily="50" charset="-128"/>
                <a:cs typeface="Arial" panose="020B0604020202020204" pitchFamily="34" charset="0"/>
              </a:rPr>
              <a:t>　　　</a:t>
            </a:r>
            <a:r>
              <a:rPr lang="ja-JP" altLang="en-US" sz="9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p>
        </p:txBody>
      </p:sp>
      <p:grpSp>
        <p:nvGrpSpPr>
          <p:cNvPr id="5" name="グループ化 4"/>
          <p:cNvGrpSpPr/>
          <p:nvPr/>
        </p:nvGrpSpPr>
        <p:grpSpPr>
          <a:xfrm>
            <a:off x="3594679" y="1317358"/>
            <a:ext cx="5241486" cy="402911"/>
            <a:chOff x="5565296" y="1272782"/>
            <a:chExt cx="2844088" cy="402911"/>
          </a:xfrm>
        </p:grpSpPr>
        <p:sp>
          <p:nvSpPr>
            <p:cNvPr id="6" name="正方形/長方形 5"/>
            <p:cNvSpPr/>
            <p:nvPr/>
          </p:nvSpPr>
          <p:spPr>
            <a:xfrm>
              <a:off x="5565296" y="1272782"/>
              <a:ext cx="2844088"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endParaRPr>
            </a:p>
          </p:txBody>
        </p:sp>
        <p:sp>
          <p:nvSpPr>
            <p:cNvPr id="119" name="テキスト ボックス 118"/>
            <p:cNvSpPr txBox="1"/>
            <p:nvPr/>
          </p:nvSpPr>
          <p:spPr>
            <a:xfrm>
              <a:off x="5583307" y="1275583"/>
              <a:ext cx="2772001" cy="400110"/>
            </a:xfrm>
            <a:prstGeom prst="rect">
              <a:avLst/>
            </a:prstGeom>
            <a:noFill/>
            <a:ln w="19050">
              <a:noFill/>
            </a:ln>
          </p:spPr>
          <p:txBody>
            <a:bodyPr wrap="square" rtlCol="0">
              <a:spAutoFit/>
            </a:bodyPr>
            <a:lstStyle/>
            <a:p>
              <a:pPr algn="ctr" defTabSz="872399"/>
              <a:r>
                <a:rPr lang="en-US" altLang="ja-JP" sz="1000" b="1" dirty="0">
                  <a:solidFill>
                    <a:prstClr val="white"/>
                  </a:solidFill>
                  <a:latin typeface="Arial" panose="020B0604020202020204" pitchFamily="34" charset="0"/>
                  <a:cs typeface="Arial" panose="020B0604020202020204" pitchFamily="34" charset="0"/>
                </a:rPr>
                <a:t>Development of Basic Policies of Human Resources Development for the Future</a:t>
              </a:r>
            </a:p>
          </p:txBody>
        </p:sp>
      </p:grpSp>
      <p:grpSp>
        <p:nvGrpSpPr>
          <p:cNvPr id="42" name="グループ化 41"/>
          <p:cNvGrpSpPr/>
          <p:nvPr/>
        </p:nvGrpSpPr>
        <p:grpSpPr>
          <a:xfrm>
            <a:off x="8144462" y="2270745"/>
            <a:ext cx="742841" cy="4226816"/>
            <a:chOff x="9919324" y="2270744"/>
            <a:chExt cx="804746" cy="4226813"/>
          </a:xfrm>
        </p:grpSpPr>
        <p:sp>
          <p:nvSpPr>
            <p:cNvPr id="22" name="テキスト ボックス 21"/>
            <p:cNvSpPr txBox="1"/>
            <p:nvPr/>
          </p:nvSpPr>
          <p:spPr>
            <a:xfrm>
              <a:off x="9954413" y="2270744"/>
              <a:ext cx="769657" cy="200055"/>
            </a:xfrm>
            <a:prstGeom prst="rect">
              <a:avLst/>
            </a:prstGeom>
            <a:noFill/>
          </p:spPr>
          <p:txBody>
            <a:bodyPr wrap="none" rtlCol="0">
              <a:spAutoFit/>
            </a:bodyPr>
            <a:lstStyle/>
            <a:p>
              <a:pPr defTabSz="872399"/>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[Chapter 4-1]</a:t>
              </a:r>
            </a:p>
          </p:txBody>
        </p:sp>
        <p:sp>
          <p:nvSpPr>
            <p:cNvPr id="24" name="テキスト ボックス 23"/>
            <p:cNvSpPr txBox="1"/>
            <p:nvPr/>
          </p:nvSpPr>
          <p:spPr>
            <a:xfrm>
              <a:off x="9919324" y="3717032"/>
              <a:ext cx="769657" cy="200055"/>
            </a:xfrm>
            <a:prstGeom prst="rect">
              <a:avLst/>
            </a:prstGeom>
            <a:noFill/>
          </p:spPr>
          <p:txBody>
            <a:bodyPr wrap="none" rtlCol="0">
              <a:spAutoFit/>
            </a:bodyPr>
            <a:lstStyle/>
            <a:p>
              <a:pPr defTabSz="872399"/>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[Chapter 4-2]</a:t>
              </a:r>
            </a:p>
          </p:txBody>
        </p:sp>
        <p:sp>
          <p:nvSpPr>
            <p:cNvPr id="28" name="テキスト ボックス 27"/>
            <p:cNvSpPr txBox="1"/>
            <p:nvPr/>
          </p:nvSpPr>
          <p:spPr>
            <a:xfrm>
              <a:off x="9919324" y="4797152"/>
              <a:ext cx="769657" cy="200055"/>
            </a:xfrm>
            <a:prstGeom prst="rect">
              <a:avLst/>
            </a:prstGeom>
            <a:noFill/>
          </p:spPr>
          <p:txBody>
            <a:bodyPr wrap="none" rtlCol="0">
              <a:spAutoFit/>
            </a:bodyPr>
            <a:lstStyle/>
            <a:p>
              <a:pPr defTabSz="872399"/>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[Chapter 4-3]</a:t>
              </a:r>
            </a:p>
          </p:txBody>
        </p:sp>
        <p:sp>
          <p:nvSpPr>
            <p:cNvPr id="41" name="テキスト ボックス 40"/>
            <p:cNvSpPr txBox="1"/>
            <p:nvPr/>
          </p:nvSpPr>
          <p:spPr>
            <a:xfrm>
              <a:off x="9919324" y="6297502"/>
              <a:ext cx="769657" cy="200055"/>
            </a:xfrm>
            <a:prstGeom prst="rect">
              <a:avLst/>
            </a:prstGeom>
            <a:noFill/>
          </p:spPr>
          <p:txBody>
            <a:bodyPr wrap="none" rtlCol="0">
              <a:spAutoFit/>
            </a:bodyPr>
            <a:lstStyle/>
            <a:p>
              <a:pPr defTabSz="872399"/>
              <a:r>
                <a:rPr lang="en-US" altLang="ja-JP" sz="700" dirty="0">
                  <a:solidFill>
                    <a:prstClr val="black"/>
                  </a:solidFill>
                  <a:latin typeface="Arial" panose="020B0604020202020204" pitchFamily="34" charset="0"/>
                  <a:ea typeface="メイリオ" panose="020B0604030504040204" pitchFamily="50" charset="-128"/>
                  <a:cs typeface="Arial" panose="020B0604020202020204" pitchFamily="34" charset="0"/>
                </a:rPr>
                <a:t>[Chapter 4-4]</a:t>
              </a:r>
            </a:p>
          </p:txBody>
        </p:sp>
      </p:grpSp>
      <p:grpSp>
        <p:nvGrpSpPr>
          <p:cNvPr id="34" name="グループ化 33"/>
          <p:cNvGrpSpPr/>
          <p:nvPr/>
        </p:nvGrpSpPr>
        <p:grpSpPr>
          <a:xfrm>
            <a:off x="517399" y="1548549"/>
            <a:ext cx="2924629" cy="1054357"/>
            <a:chOff x="142483" y="1439010"/>
            <a:chExt cx="3286800" cy="940442"/>
          </a:xfrm>
        </p:grpSpPr>
        <p:grpSp>
          <p:nvGrpSpPr>
            <p:cNvPr id="31" name="グループ化 30"/>
            <p:cNvGrpSpPr/>
            <p:nvPr/>
          </p:nvGrpSpPr>
          <p:grpSpPr>
            <a:xfrm>
              <a:off x="142483" y="1439010"/>
              <a:ext cx="3286800" cy="343682"/>
              <a:chOff x="271032" y="1402675"/>
              <a:chExt cx="3286800" cy="343682"/>
            </a:xfrm>
          </p:grpSpPr>
          <p:sp>
            <p:nvSpPr>
              <p:cNvPr id="13" name="正方形/長方形 12"/>
              <p:cNvSpPr/>
              <p:nvPr/>
            </p:nvSpPr>
            <p:spPr>
              <a:xfrm>
                <a:off x="271032" y="1443117"/>
                <a:ext cx="3286800" cy="262800"/>
              </a:xfrm>
              <a:prstGeom prst="rect">
                <a:avLst/>
              </a:prstGeom>
              <a:solidFill>
                <a:schemeClr val="accent4">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sp>
            <p:nvSpPr>
              <p:cNvPr id="52" name="正方形/長方形 51"/>
              <p:cNvSpPr/>
              <p:nvPr/>
            </p:nvSpPr>
            <p:spPr>
              <a:xfrm>
                <a:off x="271032" y="1402675"/>
                <a:ext cx="3286800" cy="343682"/>
              </a:xfrm>
              <a:prstGeom prst="rect">
                <a:avLst/>
              </a:prstGeom>
              <a:noFill/>
              <a:ln w="19050">
                <a:noFill/>
              </a:ln>
            </p:spPr>
            <p:txBody>
              <a:bodyPr wrap="square" anchor="ctr">
                <a:spAutoFit/>
              </a:bodyPr>
              <a:lstStyle/>
              <a:p>
                <a:pPr algn="ctr" defTabSz="872399"/>
                <a:r>
                  <a:rPr lang="en-US" altLang="ja-JP" sz="1000" b="1" dirty="0">
                    <a:solidFill>
                      <a:prstClr val="white"/>
                    </a:solidFill>
                    <a:latin typeface="Arial" panose="020B0604020202020204" pitchFamily="34" charset="0"/>
                    <a:cs typeface="Arial" panose="020B0604020202020204" pitchFamily="34" charset="0"/>
                  </a:rPr>
                  <a:t>Enhancement of Human Resources Development for Productivity Improvement</a:t>
                </a:r>
                <a:r>
                  <a:rPr lang="ja-JP" altLang="en-US" sz="1000" b="1" dirty="0">
                    <a:solidFill>
                      <a:prstClr val="white"/>
                    </a:solidFill>
                    <a:latin typeface="Arial" panose="020B0604020202020204" pitchFamily="34" charset="0"/>
                    <a:cs typeface="Arial" panose="020B0604020202020204" pitchFamily="34" charset="0"/>
                  </a:rPr>
                  <a:t>　</a:t>
                </a:r>
                <a:endParaRPr lang="en-US" altLang="ja-JP" sz="1000" b="1" dirty="0">
                  <a:solidFill>
                    <a:prstClr val="white"/>
                  </a:solidFill>
                  <a:latin typeface="Arial" panose="020B0604020202020204" pitchFamily="34" charset="0"/>
                  <a:cs typeface="Arial" panose="020B0604020202020204" pitchFamily="34" charset="0"/>
                </a:endParaRPr>
              </a:p>
            </p:txBody>
          </p:sp>
        </p:grpSp>
        <p:grpSp>
          <p:nvGrpSpPr>
            <p:cNvPr id="32" name="グループ化 31"/>
            <p:cNvGrpSpPr/>
            <p:nvPr/>
          </p:nvGrpSpPr>
          <p:grpSpPr>
            <a:xfrm>
              <a:off x="142483" y="1742252"/>
              <a:ext cx="3286800" cy="637200"/>
              <a:chOff x="105530" y="1895906"/>
              <a:chExt cx="3286800" cy="637200"/>
            </a:xfrm>
          </p:grpSpPr>
          <p:sp>
            <p:nvSpPr>
              <p:cNvPr id="35" name="テキスト ボックス 34"/>
              <p:cNvSpPr txBox="1"/>
              <p:nvPr/>
            </p:nvSpPr>
            <p:spPr>
              <a:xfrm>
                <a:off x="131739" y="1932933"/>
                <a:ext cx="3162066" cy="449430"/>
              </a:xfrm>
              <a:prstGeom prst="rect">
                <a:avLst/>
              </a:prstGeom>
              <a:noFill/>
              <a:ln w="19050">
                <a:noFill/>
              </a:ln>
            </p:spPr>
            <p:txBody>
              <a:bodyPr wrap="square" rtlCol="0">
                <a:spAutoFit/>
              </a:bodyPr>
              <a:lstStyle/>
              <a:p>
                <a:pPr defTabSz="872399"/>
                <a:r>
                  <a:rPr lang="en-US" altLang="ja-JP" sz="700" spc="67" dirty="0">
                    <a:solidFill>
                      <a:prstClr val="black"/>
                    </a:solidFill>
                    <a:latin typeface="Arial" panose="020B0604020202020204" pitchFamily="34" charset="0"/>
                    <a:cs typeface="Arial" panose="020B0604020202020204" pitchFamily="34" charset="0"/>
                  </a:rPr>
                  <a:t>Effectively utilizing education and training resources of a country, companies, private education and training organizations, or schools radically enhances human resources development in the entire country</a:t>
                </a:r>
                <a:endParaRPr lang="en-US" altLang="ja-JP" sz="700" dirty="0">
                  <a:solidFill>
                    <a:prstClr val="black"/>
                  </a:solidFill>
                  <a:latin typeface="Arial" panose="020B0604020202020204" pitchFamily="34" charset="0"/>
                  <a:cs typeface="Arial" panose="020B0604020202020204" pitchFamily="34" charset="0"/>
                </a:endParaRPr>
              </a:p>
            </p:txBody>
          </p:sp>
          <p:sp>
            <p:nvSpPr>
              <p:cNvPr id="2" name="正方形/長方形 1"/>
              <p:cNvSpPr/>
              <p:nvPr/>
            </p:nvSpPr>
            <p:spPr>
              <a:xfrm>
                <a:off x="105530" y="1895906"/>
                <a:ext cx="3286800" cy="637200"/>
              </a:xfrm>
              <a:prstGeom prst="rect">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grpSp>
      </p:grpSp>
      <p:grpSp>
        <p:nvGrpSpPr>
          <p:cNvPr id="61" name="グループ化 60"/>
          <p:cNvGrpSpPr/>
          <p:nvPr/>
        </p:nvGrpSpPr>
        <p:grpSpPr>
          <a:xfrm>
            <a:off x="517399" y="2616421"/>
            <a:ext cx="2914675" cy="1353590"/>
            <a:chOff x="560512" y="2616421"/>
            <a:chExt cx="3157565" cy="1353589"/>
          </a:xfrm>
        </p:grpSpPr>
        <p:grpSp>
          <p:nvGrpSpPr>
            <p:cNvPr id="23" name="グループ化 22"/>
            <p:cNvGrpSpPr/>
            <p:nvPr/>
          </p:nvGrpSpPr>
          <p:grpSpPr>
            <a:xfrm>
              <a:off x="561477" y="2936632"/>
              <a:ext cx="3156600" cy="1033378"/>
              <a:chOff x="-44771" y="2970364"/>
              <a:chExt cx="3301203" cy="1157008"/>
            </a:xfrm>
          </p:grpSpPr>
          <p:sp>
            <p:nvSpPr>
              <p:cNvPr id="55" name="テキスト ボックス 54"/>
              <p:cNvSpPr txBox="1"/>
              <p:nvPr/>
            </p:nvSpPr>
            <p:spPr>
              <a:xfrm>
                <a:off x="-19568" y="3059119"/>
                <a:ext cx="3276000" cy="1068253"/>
              </a:xfrm>
              <a:prstGeom prst="rect">
                <a:avLst/>
              </a:prstGeom>
              <a:noFill/>
              <a:ln w="19050">
                <a:noFill/>
              </a:ln>
            </p:spPr>
            <p:txBody>
              <a:bodyPr wrap="square" rtlCol="0">
                <a:spAutoFit/>
              </a:bodyPr>
              <a:lstStyle/>
              <a:p>
                <a:pPr defTabSz="872399"/>
                <a:r>
                  <a:rPr lang="en-US" altLang="ja-JP" sz="800" dirty="0">
                    <a:solidFill>
                      <a:prstClr val="black"/>
                    </a:solidFill>
                    <a:latin typeface="Arial" panose="020B0604020202020204" pitchFamily="34" charset="0"/>
                    <a:cs typeface="Arial" panose="020B0604020202020204" pitchFamily="34" charset="0"/>
                  </a:rPr>
                  <a:t>Toward accelerating realization of the "full-participation society" in which all human resources including women/young people/middle-aged and elderly workers/disabled people can fully display their ability, providing opportunities to develop their vocational ability according to individual characteristics or needs improves ability of each and every person.</a:t>
                </a:r>
              </a:p>
            </p:txBody>
          </p:sp>
          <p:sp>
            <p:nvSpPr>
              <p:cNvPr id="44" name="正方形/長方形 43"/>
              <p:cNvSpPr/>
              <p:nvPr/>
            </p:nvSpPr>
            <p:spPr>
              <a:xfrm>
                <a:off x="-44771" y="2970364"/>
                <a:ext cx="3286800" cy="1128648"/>
              </a:xfrm>
              <a:prstGeom prst="rect">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grpSp>
        <p:grpSp>
          <p:nvGrpSpPr>
            <p:cNvPr id="16" name="グループ化 15"/>
            <p:cNvGrpSpPr/>
            <p:nvPr/>
          </p:nvGrpSpPr>
          <p:grpSpPr>
            <a:xfrm>
              <a:off x="560512" y="2616421"/>
              <a:ext cx="3143593" cy="461665"/>
              <a:chOff x="90236" y="2567080"/>
              <a:chExt cx="3287600" cy="461665"/>
            </a:xfrm>
          </p:grpSpPr>
          <p:sp>
            <p:nvSpPr>
              <p:cNvPr id="15" name="正方形/長方形 14"/>
              <p:cNvSpPr/>
              <p:nvPr/>
            </p:nvSpPr>
            <p:spPr>
              <a:xfrm>
                <a:off x="90236" y="2617356"/>
                <a:ext cx="3286800" cy="360000"/>
              </a:xfrm>
              <a:prstGeom prst="rect">
                <a:avLst/>
              </a:prstGeom>
              <a:solidFill>
                <a:schemeClr val="accent4">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sp>
            <p:nvSpPr>
              <p:cNvPr id="27" name="正方形/長方形 26"/>
              <p:cNvSpPr/>
              <p:nvPr/>
            </p:nvSpPr>
            <p:spPr>
              <a:xfrm>
                <a:off x="91454" y="2567080"/>
                <a:ext cx="3286382" cy="461665"/>
              </a:xfrm>
              <a:prstGeom prst="rect">
                <a:avLst/>
              </a:prstGeom>
              <a:noFill/>
              <a:ln w="19050">
                <a:noFill/>
              </a:ln>
            </p:spPr>
            <p:txBody>
              <a:bodyPr wrap="square" anchor="ctr">
                <a:spAutoFit/>
              </a:bodyPr>
              <a:lstStyle/>
              <a:p>
                <a:pPr algn="ctr" defTabSz="872399"/>
                <a:r>
                  <a:rPr lang="en-US" altLang="ja-JP" sz="800" b="1" dirty="0">
                    <a:solidFill>
                      <a:prstClr val="white"/>
                    </a:solidFill>
                    <a:latin typeface="Arial" panose="020B0604020202020204" pitchFamily="34" charset="0"/>
                    <a:cs typeface="Arial" panose="020B0604020202020204" pitchFamily="34" charset="0"/>
                  </a:rPr>
                  <a:t>Promotion of increasing vocational ability of all people toward "accelerating realization of the full-participation society"</a:t>
                </a:r>
                <a:endParaRPr lang="ja-JP" altLang="ja-JP" sz="800" b="1" dirty="0">
                  <a:solidFill>
                    <a:prstClr val="white"/>
                  </a:solidFill>
                  <a:latin typeface="Arial" panose="020B0604020202020204" pitchFamily="34" charset="0"/>
                  <a:cs typeface="Arial" panose="020B0604020202020204" pitchFamily="34" charset="0"/>
                </a:endParaRPr>
              </a:p>
            </p:txBody>
          </p:sp>
        </p:grpSp>
      </p:grpSp>
      <p:grpSp>
        <p:nvGrpSpPr>
          <p:cNvPr id="37" name="グループ化 36"/>
          <p:cNvGrpSpPr/>
          <p:nvPr/>
        </p:nvGrpSpPr>
        <p:grpSpPr>
          <a:xfrm>
            <a:off x="512731" y="4041116"/>
            <a:ext cx="2906161" cy="1016271"/>
            <a:chOff x="106347" y="4033707"/>
            <a:chExt cx="3292084" cy="898383"/>
          </a:xfrm>
        </p:grpSpPr>
        <p:grpSp>
          <p:nvGrpSpPr>
            <p:cNvPr id="25" name="グループ化 24"/>
            <p:cNvGrpSpPr/>
            <p:nvPr/>
          </p:nvGrpSpPr>
          <p:grpSpPr>
            <a:xfrm>
              <a:off x="106347" y="4361490"/>
              <a:ext cx="3292084" cy="570600"/>
              <a:chOff x="101319" y="4361490"/>
              <a:chExt cx="3292084" cy="570600"/>
            </a:xfrm>
          </p:grpSpPr>
          <p:sp>
            <p:nvSpPr>
              <p:cNvPr id="58" name="テキスト ボックス 57"/>
              <p:cNvSpPr txBox="1"/>
              <p:nvPr/>
            </p:nvSpPr>
            <p:spPr>
              <a:xfrm>
                <a:off x="101319" y="4419535"/>
                <a:ext cx="3286799" cy="367300"/>
              </a:xfrm>
              <a:prstGeom prst="rect">
                <a:avLst/>
              </a:prstGeom>
              <a:noFill/>
              <a:ln w="19050">
                <a:noFill/>
              </a:ln>
            </p:spPr>
            <p:txBody>
              <a:bodyPr wrap="square" rtlCol="0">
                <a:spAutoFit/>
              </a:bodyPr>
              <a:lstStyle/>
              <a:p>
                <a:pPr defTabSz="872399"/>
                <a:r>
                  <a:rPr lang="en-US" altLang="ja-JP" sz="700" spc="29" dirty="0">
                    <a:solidFill>
                      <a:prstClr val="black"/>
                    </a:solidFill>
                    <a:latin typeface="Arial" panose="020B0604020202020204" pitchFamily="34" charset="0"/>
                    <a:cs typeface="Arial" panose="020B0604020202020204" pitchFamily="34" charset="0"/>
                  </a:rPr>
                  <a:t>Organic networks connect various entities, and implementing human resources development that reflects area characteristics and industrial needs at an local area level</a:t>
                </a:r>
                <a:endParaRPr lang="en-US" altLang="ja-JP" sz="700" dirty="0">
                  <a:solidFill>
                    <a:prstClr val="black"/>
                  </a:solidFill>
                  <a:latin typeface="Arial" panose="020B0604020202020204" pitchFamily="34" charset="0"/>
                  <a:cs typeface="Arial" panose="020B0604020202020204" pitchFamily="34" charset="0"/>
                </a:endParaRPr>
              </a:p>
            </p:txBody>
          </p:sp>
          <p:sp>
            <p:nvSpPr>
              <p:cNvPr id="45" name="正方形/長方形 44"/>
              <p:cNvSpPr/>
              <p:nvPr/>
            </p:nvSpPr>
            <p:spPr>
              <a:xfrm>
                <a:off x="106603" y="4361490"/>
                <a:ext cx="3286800" cy="570600"/>
              </a:xfrm>
              <a:prstGeom prst="rect">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grpSp>
        <p:grpSp>
          <p:nvGrpSpPr>
            <p:cNvPr id="18" name="グループ化 17"/>
            <p:cNvGrpSpPr/>
            <p:nvPr/>
          </p:nvGrpSpPr>
          <p:grpSpPr>
            <a:xfrm>
              <a:off x="111631" y="4033707"/>
              <a:ext cx="3286800" cy="350064"/>
              <a:chOff x="-789015" y="4224477"/>
              <a:chExt cx="3286800" cy="350064"/>
            </a:xfrm>
          </p:grpSpPr>
          <p:sp>
            <p:nvSpPr>
              <p:cNvPr id="51" name="正方形/長方形 50"/>
              <p:cNvSpPr/>
              <p:nvPr/>
            </p:nvSpPr>
            <p:spPr>
              <a:xfrm>
                <a:off x="-789015" y="4224477"/>
                <a:ext cx="3286800" cy="350064"/>
              </a:xfrm>
              <a:prstGeom prst="rect">
                <a:avLst/>
              </a:prstGeom>
              <a:solidFill>
                <a:schemeClr val="accent4">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sp>
            <p:nvSpPr>
              <p:cNvPr id="29" name="正方形/長方形 28"/>
              <p:cNvSpPr/>
              <p:nvPr/>
            </p:nvSpPr>
            <p:spPr>
              <a:xfrm>
                <a:off x="-789015" y="4249869"/>
                <a:ext cx="3286800" cy="299282"/>
              </a:xfrm>
              <a:prstGeom prst="rect">
                <a:avLst/>
              </a:prstGeom>
              <a:noFill/>
              <a:ln w="19050">
                <a:noFill/>
              </a:ln>
            </p:spPr>
            <p:txBody>
              <a:bodyPr wrap="square" anchor="ctr">
                <a:spAutoFit/>
              </a:bodyPr>
              <a:lstStyle/>
              <a:p>
                <a:pPr algn="ctr" defTabSz="872399"/>
                <a:r>
                  <a:rPr lang="en-US" altLang="ja-JP" sz="800" b="1" dirty="0">
                    <a:solidFill>
                      <a:prstClr val="white"/>
                    </a:solidFill>
                    <a:latin typeface="Arial" panose="020B0604020202020204" pitchFamily="34" charset="0"/>
                    <a:cs typeface="Arial" panose="020B0604020202020204" pitchFamily="34" charset="0"/>
                  </a:rPr>
                  <a:t>Promotion of human resources development utilizing needs of industrial sectors or ingenuity of local areas</a:t>
                </a:r>
                <a:endParaRPr lang="ja-JP" altLang="ja-JP" sz="800" b="1" dirty="0">
                  <a:solidFill>
                    <a:prstClr val="white"/>
                  </a:solidFill>
                  <a:latin typeface="Arial" panose="020B0604020202020204" pitchFamily="34" charset="0"/>
                  <a:cs typeface="Arial" panose="020B0604020202020204" pitchFamily="34" charset="0"/>
                </a:endParaRPr>
              </a:p>
            </p:txBody>
          </p:sp>
        </p:grpSp>
      </p:grpSp>
      <p:grpSp>
        <p:nvGrpSpPr>
          <p:cNvPr id="38" name="グループ化 37"/>
          <p:cNvGrpSpPr/>
          <p:nvPr/>
        </p:nvGrpSpPr>
        <p:grpSpPr>
          <a:xfrm>
            <a:off x="512731" y="5127146"/>
            <a:ext cx="2906161" cy="1373264"/>
            <a:chOff x="114715" y="5085232"/>
            <a:chExt cx="3292084" cy="1373264"/>
          </a:xfrm>
        </p:grpSpPr>
        <p:grpSp>
          <p:nvGrpSpPr>
            <p:cNvPr id="26" name="グループ化 25"/>
            <p:cNvGrpSpPr/>
            <p:nvPr/>
          </p:nvGrpSpPr>
          <p:grpSpPr>
            <a:xfrm>
              <a:off x="114715" y="5514974"/>
              <a:ext cx="3292084" cy="943522"/>
              <a:chOff x="103128" y="5514974"/>
              <a:chExt cx="3292084" cy="943522"/>
            </a:xfrm>
          </p:grpSpPr>
          <p:sp>
            <p:nvSpPr>
              <p:cNvPr id="53" name="テキスト ボックス 52"/>
              <p:cNvSpPr txBox="1"/>
              <p:nvPr/>
            </p:nvSpPr>
            <p:spPr>
              <a:xfrm>
                <a:off x="103128" y="5769885"/>
                <a:ext cx="3286799" cy="541174"/>
              </a:xfrm>
              <a:prstGeom prst="rect">
                <a:avLst/>
              </a:prstGeom>
              <a:noFill/>
              <a:ln w="19050">
                <a:noFill/>
              </a:ln>
            </p:spPr>
            <p:txBody>
              <a:bodyPr wrap="square" rtlCol="0">
                <a:spAutoFit/>
              </a:bodyPr>
              <a:lstStyle/>
              <a:p>
                <a:pPr defTabSz="872399">
                  <a:lnSpc>
                    <a:spcPts val="700"/>
                  </a:lnSpc>
                </a:pPr>
                <a:r>
                  <a:rPr lang="en-US" altLang="ja-JP" sz="800" dirty="0">
                    <a:solidFill>
                      <a:prstClr val="black"/>
                    </a:solidFill>
                    <a:latin typeface="Arial" panose="020B0604020202020204" pitchFamily="34" charset="0"/>
                    <a:cs typeface="Arial" panose="020B0604020202020204" pitchFamily="34" charset="0"/>
                  </a:rPr>
                  <a:t>In order to maximally utilize ability of each worker while optimally deploying human resources, strategically developing the labor market infrastructure that has both vocational training systems and vocational ability evaluation systems as important elements</a:t>
                </a:r>
                <a:endParaRPr lang="en-US" altLang="ja-JP" sz="800" spc="76" dirty="0">
                  <a:solidFill>
                    <a:prstClr val="black"/>
                  </a:solidFill>
                  <a:latin typeface="Arial" panose="020B0604020202020204" pitchFamily="34" charset="0"/>
                  <a:cs typeface="Arial" panose="020B0604020202020204" pitchFamily="34" charset="0"/>
                </a:endParaRPr>
              </a:p>
            </p:txBody>
          </p:sp>
          <p:sp>
            <p:nvSpPr>
              <p:cNvPr id="46" name="正方形/長方形 45"/>
              <p:cNvSpPr/>
              <p:nvPr/>
            </p:nvSpPr>
            <p:spPr>
              <a:xfrm>
                <a:off x="108412" y="5514974"/>
                <a:ext cx="3286800" cy="943522"/>
              </a:xfrm>
              <a:prstGeom prst="rect">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grpSp>
        <p:grpSp>
          <p:nvGrpSpPr>
            <p:cNvPr id="20" name="グループ化 19"/>
            <p:cNvGrpSpPr/>
            <p:nvPr/>
          </p:nvGrpSpPr>
          <p:grpSpPr>
            <a:xfrm>
              <a:off x="119999" y="5085232"/>
              <a:ext cx="3286800" cy="580520"/>
              <a:chOff x="-461896" y="5352061"/>
              <a:chExt cx="3286800" cy="580520"/>
            </a:xfrm>
          </p:grpSpPr>
          <p:sp>
            <p:nvSpPr>
              <p:cNvPr id="50" name="正方形/長方形 49"/>
              <p:cNvSpPr/>
              <p:nvPr/>
            </p:nvSpPr>
            <p:spPr>
              <a:xfrm>
                <a:off x="-461896" y="5352061"/>
                <a:ext cx="3286800" cy="580520"/>
              </a:xfrm>
              <a:prstGeom prst="rect">
                <a:avLst/>
              </a:prstGeom>
              <a:solidFill>
                <a:schemeClr val="accent4">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latin typeface="Arial" panose="020B0604020202020204" pitchFamily="34" charset="0"/>
                  <a:cs typeface="Arial" panose="020B0604020202020204" pitchFamily="34" charset="0"/>
                </a:endParaRPr>
              </a:p>
            </p:txBody>
          </p:sp>
          <p:sp>
            <p:nvSpPr>
              <p:cNvPr id="30" name="正方形/長方形 29"/>
              <p:cNvSpPr/>
              <p:nvPr/>
            </p:nvSpPr>
            <p:spPr>
              <a:xfrm>
                <a:off x="-461896" y="5403794"/>
                <a:ext cx="3286800" cy="477054"/>
              </a:xfrm>
              <a:prstGeom prst="rect">
                <a:avLst/>
              </a:prstGeom>
              <a:noFill/>
              <a:ln w="19050">
                <a:noFill/>
              </a:ln>
            </p:spPr>
            <p:txBody>
              <a:bodyPr anchor="ctr">
                <a:spAutoFit/>
              </a:bodyPr>
              <a:lstStyle/>
              <a:p>
                <a:pPr algn="ctr" defTabSz="872399">
                  <a:lnSpc>
                    <a:spcPts val="1000"/>
                  </a:lnSpc>
                </a:pPr>
                <a:r>
                  <a:rPr lang="en-US" altLang="ja-JP" sz="1000" b="1" dirty="0">
                    <a:solidFill>
                      <a:prstClr val="white"/>
                    </a:solidFill>
                    <a:latin typeface="Arial" panose="020B0604020202020204" pitchFamily="34" charset="0"/>
                    <a:cs typeface="Arial" panose="020B0604020202020204" pitchFamily="34" charset="0"/>
                  </a:rPr>
                  <a:t>Strategic development of the labor market infrastructure in order to realize optimal deployment of human resources</a:t>
                </a:r>
                <a:endParaRPr lang="ja-JP" altLang="ja-JP" sz="1000" b="1" dirty="0">
                  <a:solidFill>
                    <a:prstClr val="white"/>
                  </a:solidFill>
                  <a:latin typeface="Arial" panose="020B0604020202020204" pitchFamily="34" charset="0"/>
                  <a:cs typeface="Arial" panose="020B0604020202020204" pitchFamily="34" charset="0"/>
                </a:endParaRPr>
              </a:p>
            </p:txBody>
          </p:sp>
        </p:grpSp>
      </p:grpSp>
      <p:grpSp>
        <p:nvGrpSpPr>
          <p:cNvPr id="14" name="グループ化 13"/>
          <p:cNvGrpSpPr/>
          <p:nvPr/>
        </p:nvGrpSpPr>
        <p:grpSpPr>
          <a:xfrm>
            <a:off x="2487336" y="2328723"/>
            <a:ext cx="1099241" cy="4135067"/>
            <a:chOff x="1309353" y="2141274"/>
            <a:chExt cx="1190845" cy="4135066"/>
          </a:xfrm>
        </p:grpSpPr>
        <p:sp>
          <p:nvSpPr>
            <p:cNvPr id="7" name="正方形/長方形 6"/>
            <p:cNvSpPr/>
            <p:nvPr/>
          </p:nvSpPr>
          <p:spPr>
            <a:xfrm>
              <a:off x="1466651" y="2141274"/>
              <a:ext cx="833910" cy="200055"/>
            </a:xfrm>
            <a:prstGeom prst="rect">
              <a:avLst/>
            </a:prstGeom>
          </p:spPr>
          <p:txBody>
            <a:bodyPr wrap="none">
              <a:spAutoFit/>
            </a:bodyPr>
            <a:lstStyle/>
            <a:p>
              <a:pPr defTabSz="872399"/>
              <a:r>
                <a:rPr lang="ja-JP" altLang="en-US" sz="700" dirty="0">
                  <a:solidFill>
                    <a:prstClr val="black"/>
                  </a:solidFill>
                  <a:latin typeface="Arial" panose="020B0604020202020204" pitchFamily="34" charset="0"/>
                  <a:cs typeface="Arial" panose="020B0604020202020204" pitchFamily="34" charset="0"/>
                </a:rPr>
                <a:t>　</a:t>
              </a:r>
              <a:r>
                <a:rPr lang="en-US" altLang="ja-JP" sz="700" dirty="0">
                  <a:solidFill>
                    <a:prstClr val="black"/>
                  </a:solidFill>
                  <a:latin typeface="Arial" panose="020B0604020202020204" pitchFamily="34" charset="0"/>
                  <a:cs typeface="Arial" panose="020B0604020202020204" pitchFamily="34" charset="0"/>
                </a:rPr>
                <a:t>[Chapter 3-1]</a:t>
              </a:r>
            </a:p>
          </p:txBody>
        </p:sp>
        <p:sp>
          <p:nvSpPr>
            <p:cNvPr id="9" name="正方形/長方形 8"/>
            <p:cNvSpPr/>
            <p:nvPr/>
          </p:nvSpPr>
          <p:spPr>
            <a:xfrm>
              <a:off x="1309353" y="3573574"/>
              <a:ext cx="1190845" cy="200055"/>
            </a:xfrm>
            <a:prstGeom prst="rect">
              <a:avLst/>
            </a:prstGeom>
          </p:spPr>
          <p:txBody>
            <a:bodyPr wrap="square">
              <a:spAutoFit/>
            </a:bodyPr>
            <a:lstStyle/>
            <a:p>
              <a:pPr defTabSz="872399"/>
              <a:r>
                <a:rPr lang="ja-JP" altLang="en-US" sz="700" dirty="0">
                  <a:solidFill>
                    <a:prstClr val="black"/>
                  </a:solidFill>
                  <a:latin typeface="Arial" panose="020B0604020202020204" pitchFamily="34" charset="0"/>
                  <a:cs typeface="Arial" panose="020B0604020202020204" pitchFamily="34" charset="0"/>
                </a:rPr>
                <a:t>　</a:t>
              </a:r>
              <a:r>
                <a:rPr lang="en-US" altLang="ja-JP" sz="700" dirty="0">
                  <a:solidFill>
                    <a:prstClr val="black"/>
                  </a:solidFill>
                  <a:latin typeface="Arial" panose="020B0604020202020204" pitchFamily="34" charset="0"/>
                  <a:cs typeface="Arial" panose="020B0604020202020204" pitchFamily="34" charset="0"/>
                </a:rPr>
                <a:t>[Chapter 3-2]</a:t>
              </a:r>
            </a:p>
          </p:txBody>
        </p:sp>
        <p:sp>
          <p:nvSpPr>
            <p:cNvPr id="10" name="正方形/長方形 9"/>
            <p:cNvSpPr/>
            <p:nvPr/>
          </p:nvSpPr>
          <p:spPr>
            <a:xfrm>
              <a:off x="1309353" y="4636125"/>
              <a:ext cx="797441" cy="200055"/>
            </a:xfrm>
            <a:prstGeom prst="rect">
              <a:avLst/>
            </a:prstGeom>
          </p:spPr>
          <p:txBody>
            <a:bodyPr wrap="none">
              <a:spAutoFit/>
            </a:bodyPr>
            <a:lstStyle/>
            <a:p>
              <a:pPr defTabSz="872399"/>
              <a:r>
                <a:rPr lang="ja-JP" altLang="en-US" sz="700" dirty="0">
                  <a:solidFill>
                    <a:prstClr val="black"/>
                  </a:solidFill>
                  <a:latin typeface="Arial" panose="020B0604020202020204" pitchFamily="34" charset="0"/>
                  <a:cs typeface="Arial" panose="020B0604020202020204" pitchFamily="34" charset="0"/>
                </a:rPr>
                <a:t> </a:t>
              </a:r>
              <a:r>
                <a:rPr lang="en-US" altLang="ja-JP" sz="700" dirty="0">
                  <a:solidFill>
                    <a:prstClr val="black"/>
                  </a:solidFill>
                  <a:latin typeface="Arial" panose="020B0604020202020204" pitchFamily="34" charset="0"/>
                  <a:cs typeface="Arial" panose="020B0604020202020204" pitchFamily="34" charset="0"/>
                </a:rPr>
                <a:t>[Chapter 3-3]</a:t>
              </a:r>
            </a:p>
          </p:txBody>
        </p:sp>
        <p:sp>
          <p:nvSpPr>
            <p:cNvPr id="12" name="正方形/長方形 11"/>
            <p:cNvSpPr/>
            <p:nvPr/>
          </p:nvSpPr>
          <p:spPr>
            <a:xfrm>
              <a:off x="1402327" y="6076285"/>
              <a:ext cx="769656" cy="200055"/>
            </a:xfrm>
            <a:prstGeom prst="rect">
              <a:avLst/>
            </a:prstGeom>
          </p:spPr>
          <p:txBody>
            <a:bodyPr wrap="none">
              <a:spAutoFit/>
            </a:bodyPr>
            <a:lstStyle/>
            <a:p>
              <a:pPr defTabSz="872399"/>
              <a:r>
                <a:rPr lang="en-US" altLang="ja-JP" sz="700" dirty="0">
                  <a:solidFill>
                    <a:prstClr val="black"/>
                  </a:solidFill>
                  <a:latin typeface="Arial" panose="020B0604020202020204" pitchFamily="34" charset="0"/>
                  <a:cs typeface="Arial" panose="020B0604020202020204" pitchFamily="34" charset="0"/>
                </a:rPr>
                <a:t>[Chapter 3-4]</a:t>
              </a:r>
            </a:p>
          </p:txBody>
        </p:sp>
      </p:grpSp>
      <p:grpSp>
        <p:nvGrpSpPr>
          <p:cNvPr id="64" name="グループ化 63"/>
          <p:cNvGrpSpPr/>
          <p:nvPr/>
        </p:nvGrpSpPr>
        <p:grpSpPr>
          <a:xfrm>
            <a:off x="15630" y="1628804"/>
            <a:ext cx="524906" cy="4850958"/>
            <a:chOff x="53446" y="1844824"/>
            <a:chExt cx="475708" cy="4569577"/>
          </a:xfrm>
        </p:grpSpPr>
        <p:sp>
          <p:nvSpPr>
            <p:cNvPr id="59" name="円/楕円 58"/>
            <p:cNvSpPr/>
            <p:nvPr/>
          </p:nvSpPr>
          <p:spPr>
            <a:xfrm>
              <a:off x="86513" y="1844824"/>
              <a:ext cx="442641" cy="456957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2399"/>
              <a:endParaRPr lang="ja-JP" altLang="en-US">
                <a:solidFill>
                  <a:prstClr val="white"/>
                </a:solidFill>
              </a:endParaRPr>
            </a:p>
          </p:txBody>
        </p:sp>
        <p:sp>
          <p:nvSpPr>
            <p:cNvPr id="21" name="正方形/長方形 20"/>
            <p:cNvSpPr/>
            <p:nvPr/>
          </p:nvSpPr>
          <p:spPr>
            <a:xfrm>
              <a:off x="53446" y="2504144"/>
              <a:ext cx="366766" cy="3285415"/>
            </a:xfrm>
            <a:prstGeom prst="rect">
              <a:avLst/>
            </a:prstGeom>
          </p:spPr>
          <p:txBody>
            <a:bodyPr vert="eaVert" wrap="square" lIns="0" tIns="0" rIns="0" bIns="0">
              <a:noAutofit/>
            </a:bodyPr>
            <a:lstStyle/>
            <a:p>
              <a:pPr algn="ctr" defTabSz="872399">
                <a:lnSpc>
                  <a:spcPts val="1200"/>
                </a:lnSpc>
              </a:pPr>
              <a:r>
                <a:rPr lang="en-US" altLang="ja-JP" sz="1000" spc="219" dirty="0">
                  <a:ln w="3175">
                    <a:solidFill>
                      <a:prstClr val="white"/>
                    </a:solidFill>
                  </a:ln>
                  <a:solidFill>
                    <a:prstClr val="white"/>
                  </a:solidFill>
                  <a:latin typeface="Arial" panose="020B0604020202020204" pitchFamily="34" charset="0"/>
                  <a:cs typeface="Arial" panose="020B0604020202020204" pitchFamily="34" charset="0"/>
                </a:rPr>
                <a:t>Human Resources Development Strategy for Productivity Improvement</a:t>
              </a:r>
              <a:endParaRPr lang="ja-JP" altLang="en-US" sz="1000" spc="219" dirty="0">
                <a:ln w="3175">
                  <a:solidFill>
                    <a:prstClr val="white"/>
                  </a:solidFill>
                </a:ln>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992829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5436</TotalTime>
  <Words>3006</Words>
  <Application>Microsoft Office PowerPoint</Application>
  <PresentationFormat>画面に合わせる (4:3)</PresentationFormat>
  <Paragraphs>323</Paragraphs>
  <Slides>21</Slides>
  <Notes>21</Notes>
  <HiddenSlides>0</HiddenSlides>
  <MMClips>0</MMClips>
  <ScaleCrop>false</ScaleCrop>
  <HeadingPairs>
    <vt:vector size="6" baseType="variant">
      <vt:variant>
        <vt:lpstr>テーマ</vt:lpstr>
      </vt:variant>
      <vt:variant>
        <vt:i4>2</vt:i4>
      </vt:variant>
      <vt:variant>
        <vt:lpstr>埋め込まれた OLE サーバー</vt:lpstr>
      </vt:variant>
      <vt:variant>
        <vt:i4>2</vt:i4>
      </vt:variant>
      <vt:variant>
        <vt:lpstr>スライド タイトル</vt:lpstr>
      </vt:variant>
      <vt:variant>
        <vt:i4>21</vt:i4>
      </vt:variant>
    </vt:vector>
  </HeadingPairs>
  <TitlesOfParts>
    <vt:vector size="25" baseType="lpstr">
      <vt:lpstr>Office ​​テーマ</vt:lpstr>
      <vt:lpstr>1_Office ​​テーマ</vt:lpstr>
      <vt:lpstr>Acrobat Document</vt:lpstr>
      <vt:lpstr>ワークシート</vt:lpstr>
      <vt:lpstr>Introducing Human Resources Development Policies Experiences Relating to the Environment in Japan（Sectorial Approach） － Skills for Green Jobs Experiences  in Japan －</vt:lpstr>
      <vt:lpstr>Today's Topics</vt:lpstr>
      <vt:lpstr>I    The Background of Necessity on Skills for Green Jobs in Japan</vt:lpstr>
      <vt:lpstr>I    The Background of Necessity on Skills for Green Jobs in Japan</vt:lpstr>
      <vt:lpstr>PowerPoint プレゼンテーション</vt:lpstr>
      <vt:lpstr>PowerPoint プレゼンテーション</vt:lpstr>
      <vt:lpstr>PowerPoint プレゼンテーション</vt:lpstr>
      <vt:lpstr>II    Frameworks of HRD policies supporting Skill Development for Green Jobs</vt:lpstr>
      <vt:lpstr>PowerPoint プレゼンテーション</vt:lpstr>
      <vt:lpstr>PowerPoint プレゼンテーション</vt:lpstr>
      <vt:lpstr>PowerPoint プレゼンテーション</vt:lpstr>
      <vt:lpstr>PowerPoint プレゼンテーション</vt:lpstr>
      <vt:lpstr>3 Development of Training Courses Reflected Training Needs (1)</vt:lpstr>
      <vt:lpstr>PowerPoint プレゼンテーション</vt:lpstr>
      <vt:lpstr>III    HRD Experiences of Training Courses meeting the Needs of Green Jobs</vt:lpstr>
      <vt:lpstr>PowerPoint プレゼンテーション</vt:lpstr>
      <vt:lpstr>PowerPoint プレゼンテーション</vt:lpstr>
      <vt:lpstr>PowerPoint プレゼンテーション</vt:lpstr>
      <vt:lpstr>PowerPoint プレゼンテーション</vt:lpstr>
      <vt:lpstr>IV    Summary Regarding HRD Experiences in Japan meeting the Needs of Green Jobs </vt:lpstr>
      <vt:lpstr>Future Challenges</vt:lpstr>
    </vt:vector>
  </TitlesOfParts>
  <Company>厚生労働省</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日本における環境関連の職業能力開発政策 </dc:title>
  <dc:creator>GLOVA</dc:creator>
  <cp:lastModifiedBy>厚生労働省ネットワークシステム</cp:lastModifiedBy>
  <cp:revision>753</cp:revision>
  <cp:lastPrinted>2017-01-18T01:23:44Z</cp:lastPrinted>
  <dcterms:created xsi:type="dcterms:W3CDTF">2016-01-31T23:20:44Z</dcterms:created>
  <dcterms:modified xsi:type="dcterms:W3CDTF">2017-01-18T04:48:49Z</dcterms:modified>
</cp:coreProperties>
</file>