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57" r:id="rId3"/>
    <p:sldMasterId id="2147483774" r:id="rId4"/>
    <p:sldMasterId id="2147483786" r:id="rId5"/>
  </p:sldMasterIdLst>
  <p:notesMasterIdLst>
    <p:notesMasterId r:id="rId48"/>
  </p:notesMasterIdLst>
  <p:handoutMasterIdLst>
    <p:handoutMasterId r:id="rId49"/>
  </p:handoutMasterIdLst>
  <p:sldIdLst>
    <p:sldId id="256" r:id="rId6"/>
    <p:sldId id="313" r:id="rId7"/>
    <p:sldId id="331" r:id="rId8"/>
    <p:sldId id="366" r:id="rId9"/>
    <p:sldId id="367" r:id="rId10"/>
    <p:sldId id="289" r:id="rId11"/>
    <p:sldId id="262" r:id="rId12"/>
    <p:sldId id="361" r:id="rId13"/>
    <p:sldId id="336" r:id="rId14"/>
    <p:sldId id="337" r:id="rId15"/>
    <p:sldId id="362" r:id="rId16"/>
    <p:sldId id="339" r:id="rId17"/>
    <p:sldId id="340" r:id="rId18"/>
    <p:sldId id="341" r:id="rId19"/>
    <p:sldId id="299" r:id="rId20"/>
    <p:sldId id="343" r:id="rId21"/>
    <p:sldId id="359" r:id="rId22"/>
    <p:sldId id="321" r:id="rId23"/>
    <p:sldId id="344" r:id="rId24"/>
    <p:sldId id="350" r:id="rId25"/>
    <p:sldId id="345" r:id="rId26"/>
    <p:sldId id="346" r:id="rId27"/>
    <p:sldId id="347" r:id="rId28"/>
    <p:sldId id="353" r:id="rId29"/>
    <p:sldId id="352" r:id="rId30"/>
    <p:sldId id="354" r:id="rId31"/>
    <p:sldId id="365" r:id="rId32"/>
    <p:sldId id="364" r:id="rId33"/>
    <p:sldId id="368" r:id="rId34"/>
    <p:sldId id="348" r:id="rId35"/>
    <p:sldId id="349" r:id="rId36"/>
    <p:sldId id="355" r:id="rId37"/>
    <p:sldId id="356" r:id="rId38"/>
    <p:sldId id="357" r:id="rId39"/>
    <p:sldId id="360" r:id="rId40"/>
    <p:sldId id="307" r:id="rId41"/>
    <p:sldId id="363" r:id="rId42"/>
    <p:sldId id="334" r:id="rId43"/>
    <p:sldId id="329" r:id="rId44"/>
    <p:sldId id="259" r:id="rId45"/>
    <p:sldId id="330" r:id="rId46"/>
    <p:sldId id="282" r:id="rId47"/>
  </p:sldIdLst>
  <p:sldSz cx="9144000" cy="6858000" type="screen4x3"/>
  <p:notesSz cx="6797675" cy="992822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0000"/>
    <a:srgbClr val="5B6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53" autoAdjust="0"/>
    <p:restoredTop sz="94660"/>
  </p:normalViewPr>
  <p:slideViewPr>
    <p:cSldViewPr>
      <p:cViewPr varScale="1">
        <p:scale>
          <a:sx n="34" d="100"/>
          <a:sy n="34" d="100"/>
        </p:scale>
        <p:origin x="57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-7640"/>
    </p:cViewPr>
  </p:sorterViewPr>
  <p:notesViewPr>
    <p:cSldViewPr>
      <p:cViewPr varScale="1">
        <p:scale>
          <a:sx n="42" d="100"/>
          <a:sy n="42" d="100"/>
        </p:scale>
        <p:origin x="152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A6B6DF-5980-4060-B0F9-CC07DD484984}" type="doc">
      <dgm:prSet loTypeId="urn:microsoft.com/office/officeart/2005/8/layout/vList6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DC05E0D4-7D35-4D1A-B5C3-4F8A78F02473}">
      <dgm:prSet phldrT="[Text]" custT="1"/>
      <dgm:spPr>
        <a:xfrm>
          <a:off x="0" y="356"/>
          <a:ext cx="1640825" cy="1390612"/>
        </a:xfrm>
        <a:prstGeom prst="roundRect">
          <a:avLst/>
        </a:prstGeom>
        <a:solidFill>
          <a:srgbClr val="A98D63">
            <a:shade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Training</a:t>
          </a:r>
          <a:r>
            <a:rPr lang="en-US" sz="28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Package</a:t>
          </a:r>
          <a:endParaRPr lang="en-US" sz="28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532B707-AA18-4EEC-92A1-F5EFF9A862F4}" type="parTrans" cxnId="{7DEF600A-E945-49CA-8FBA-A45538928DB2}">
      <dgm:prSet/>
      <dgm:spPr/>
      <dgm:t>
        <a:bodyPr/>
        <a:lstStyle/>
        <a:p>
          <a:endParaRPr lang="en-US" sz="1600"/>
        </a:p>
      </dgm:t>
    </dgm:pt>
    <dgm:pt modelId="{C957CDFE-97A1-40F9-A3B4-C0980171F83A}" type="sibTrans" cxnId="{7DEF600A-E945-49CA-8FBA-A45538928DB2}">
      <dgm:prSet/>
      <dgm:spPr/>
      <dgm:t>
        <a:bodyPr/>
        <a:lstStyle/>
        <a:p>
          <a:endParaRPr lang="en-US" sz="1600"/>
        </a:p>
      </dgm:t>
    </dgm:pt>
    <dgm:pt modelId="{3E5310C3-13BE-4B58-B06D-97B8A9560972}">
      <dgm:prSet phldrT="[Text]" custT="1"/>
      <dgm:spPr>
        <a:xfrm>
          <a:off x="1640825" y="356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rgbClr val="A98D6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4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CORE (Foundational) Sessions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B1DC603-B4DE-46B5-932B-353DA94D4E7D}" type="parTrans" cxnId="{69D5D5AB-4233-49C5-A86C-A36359FF49D5}">
      <dgm:prSet/>
      <dgm:spPr/>
      <dgm:t>
        <a:bodyPr/>
        <a:lstStyle/>
        <a:p>
          <a:endParaRPr lang="en-US" sz="1600"/>
        </a:p>
      </dgm:t>
    </dgm:pt>
    <dgm:pt modelId="{FCE82CA4-55F8-44D9-88E0-7901A56DC7B4}" type="sibTrans" cxnId="{69D5D5AB-4233-49C5-A86C-A36359FF49D5}">
      <dgm:prSet/>
      <dgm:spPr/>
      <dgm:t>
        <a:bodyPr/>
        <a:lstStyle/>
        <a:p>
          <a:endParaRPr lang="en-US" sz="1600"/>
        </a:p>
      </dgm:t>
    </dgm:pt>
    <dgm:pt modelId="{657555EC-6156-4495-9EAF-2A77AB52122A}">
      <dgm:prSet phldrT="[Text]" custT="1"/>
      <dgm:spPr>
        <a:xfrm>
          <a:off x="1640825" y="356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rgbClr val="A98D6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4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TECHNICAL (Deepening) Modules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470602E-D4B8-4FF5-B9B9-08888AAC5863}" type="parTrans" cxnId="{5F7A1340-A991-4B10-9439-B20F9D2078E7}">
      <dgm:prSet/>
      <dgm:spPr/>
      <dgm:t>
        <a:bodyPr/>
        <a:lstStyle/>
        <a:p>
          <a:endParaRPr lang="en-US" sz="1600"/>
        </a:p>
      </dgm:t>
    </dgm:pt>
    <dgm:pt modelId="{87DE7DDD-D4A7-42E1-BB9B-1CDAA5A1D45A}" type="sibTrans" cxnId="{5F7A1340-A991-4B10-9439-B20F9D2078E7}">
      <dgm:prSet/>
      <dgm:spPr/>
      <dgm:t>
        <a:bodyPr/>
        <a:lstStyle/>
        <a:p>
          <a:endParaRPr lang="en-US" sz="1600"/>
        </a:p>
      </dgm:t>
    </dgm:pt>
    <dgm:pt modelId="{95FC570A-BA7D-4479-A8CB-BC2CDDC51AEA}">
      <dgm:prSet phldrT="[Text]" custT="1"/>
      <dgm:spPr>
        <a:xfrm>
          <a:off x="0" y="1530030"/>
          <a:ext cx="1640825" cy="1390612"/>
        </a:xfrm>
        <a:prstGeom prst="roundRect">
          <a:avLst/>
        </a:prstGeom>
        <a:solidFill>
          <a:srgbClr val="A98D63">
            <a:shade val="80000"/>
            <a:hueOff val="-182273"/>
            <a:satOff val="-3387"/>
            <a:lumOff val="24604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Expert Advisory Services</a:t>
          </a:r>
          <a:endParaRPr lang="en-US" sz="18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A2662DE-2BFB-4A9C-BC21-8BD05CEA0865}" type="parTrans" cxnId="{9E46DECA-D39A-48A6-B5F6-B7C868DDABDD}">
      <dgm:prSet/>
      <dgm:spPr/>
      <dgm:t>
        <a:bodyPr/>
        <a:lstStyle/>
        <a:p>
          <a:endParaRPr lang="en-US" sz="1600"/>
        </a:p>
      </dgm:t>
    </dgm:pt>
    <dgm:pt modelId="{D784FE6D-03D2-4D56-9104-F6FBA56A27AD}" type="sibTrans" cxnId="{9E46DECA-D39A-48A6-B5F6-B7C868DDABDD}">
      <dgm:prSet/>
      <dgm:spPr/>
      <dgm:t>
        <a:bodyPr/>
        <a:lstStyle/>
        <a:p>
          <a:endParaRPr lang="en-US" sz="1600"/>
        </a:p>
      </dgm:t>
    </dgm:pt>
    <dgm:pt modelId="{E4D519F6-D996-463C-AD05-8B0ADBE0E7EA}">
      <dgm:prSet phldrT="[Text]" custT="1"/>
      <dgm:spPr>
        <a:xfrm>
          <a:off x="1640825" y="1530030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rgbClr val="A98D6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4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Assessments | Baseline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F65106E-B693-4FF5-A06D-59C251C99893}" type="parTrans" cxnId="{4B07A653-CE99-4F0C-A38A-6E60561EDC4C}">
      <dgm:prSet/>
      <dgm:spPr/>
      <dgm:t>
        <a:bodyPr/>
        <a:lstStyle/>
        <a:p>
          <a:endParaRPr lang="en-US" sz="1600"/>
        </a:p>
      </dgm:t>
    </dgm:pt>
    <dgm:pt modelId="{AD759C24-FA54-4C8E-A3DB-B2637A4CB6AD}" type="sibTrans" cxnId="{4B07A653-CE99-4F0C-A38A-6E60561EDC4C}">
      <dgm:prSet/>
      <dgm:spPr/>
      <dgm:t>
        <a:bodyPr/>
        <a:lstStyle/>
        <a:p>
          <a:endParaRPr lang="en-US" sz="1600"/>
        </a:p>
      </dgm:t>
    </dgm:pt>
    <dgm:pt modelId="{B759F577-BBA9-4DE2-9AE3-26E081B5617D}">
      <dgm:prSet phldrT="[Text]" custT="1"/>
      <dgm:spPr>
        <a:xfrm>
          <a:off x="1640825" y="1530030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rgbClr val="A98D6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14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Hands-on guidance, implementation advise &amp; action-learning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7C1E0D7-67AA-4623-B57A-43FE570E7471}" type="parTrans" cxnId="{23E04488-9644-4DA2-8DC6-96B207074C4B}">
      <dgm:prSet/>
      <dgm:spPr/>
      <dgm:t>
        <a:bodyPr/>
        <a:lstStyle/>
        <a:p>
          <a:endParaRPr lang="en-US" sz="1600"/>
        </a:p>
      </dgm:t>
    </dgm:pt>
    <dgm:pt modelId="{D3534F09-5E83-4F3F-A0A2-36A1DFED98D4}" type="sibTrans" cxnId="{23E04488-9644-4DA2-8DC6-96B207074C4B}">
      <dgm:prSet/>
      <dgm:spPr/>
      <dgm:t>
        <a:bodyPr/>
        <a:lstStyle/>
        <a:p>
          <a:endParaRPr lang="en-US" sz="1600"/>
        </a:p>
      </dgm:t>
    </dgm:pt>
    <dgm:pt modelId="{7706C403-933D-468B-AE77-E8E50B2D574A}" type="pres">
      <dgm:prSet presAssocID="{8FA6B6DF-5980-4060-B0F9-CC07DD48498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9FD269-22FD-4721-A146-FF35FC94AA18}" type="pres">
      <dgm:prSet presAssocID="{DC05E0D4-7D35-4D1A-B5C3-4F8A78F02473}" presName="linNode" presStyleCnt="0"/>
      <dgm:spPr/>
    </dgm:pt>
    <dgm:pt modelId="{0196D565-C025-4F93-8C30-B2D9E33AB381}" type="pres">
      <dgm:prSet presAssocID="{DC05E0D4-7D35-4D1A-B5C3-4F8A78F0247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201105-BAE1-4A87-9B54-5FF54F52F330}" type="pres">
      <dgm:prSet presAssocID="{DC05E0D4-7D35-4D1A-B5C3-4F8A78F0247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E1B940-18A8-48F6-9A94-F034C2DCED07}" type="pres">
      <dgm:prSet presAssocID="{C957CDFE-97A1-40F9-A3B4-C0980171F83A}" presName="spacing" presStyleCnt="0"/>
      <dgm:spPr/>
    </dgm:pt>
    <dgm:pt modelId="{954DDFC7-02C7-4DD2-96A6-390D457BDEC0}" type="pres">
      <dgm:prSet presAssocID="{95FC570A-BA7D-4479-A8CB-BC2CDDC51AEA}" presName="linNode" presStyleCnt="0"/>
      <dgm:spPr/>
    </dgm:pt>
    <dgm:pt modelId="{A807F19D-8C18-490A-BE0F-8D254C87EE08}" type="pres">
      <dgm:prSet presAssocID="{95FC570A-BA7D-4479-A8CB-BC2CDDC51AEA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EA119D-F10D-4836-B263-9616EB64B37A}" type="pres">
      <dgm:prSet presAssocID="{95FC570A-BA7D-4479-A8CB-BC2CDDC51AE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810184-3824-4ADE-B859-52060A5252F9}" type="presOf" srcId="{657555EC-6156-4495-9EAF-2A77AB52122A}" destId="{F0201105-BAE1-4A87-9B54-5FF54F52F330}" srcOrd="0" destOrd="1" presId="urn:microsoft.com/office/officeart/2005/8/layout/vList6"/>
    <dgm:cxn modelId="{5F7A1340-A991-4B10-9439-B20F9D2078E7}" srcId="{DC05E0D4-7D35-4D1A-B5C3-4F8A78F02473}" destId="{657555EC-6156-4495-9EAF-2A77AB52122A}" srcOrd="1" destOrd="0" parTransId="{E470602E-D4B8-4FF5-B9B9-08888AAC5863}" sibTransId="{87DE7DDD-D4A7-42E1-BB9B-1CDAA5A1D45A}"/>
    <dgm:cxn modelId="{23E04488-9644-4DA2-8DC6-96B207074C4B}" srcId="{95FC570A-BA7D-4479-A8CB-BC2CDDC51AEA}" destId="{B759F577-BBA9-4DE2-9AE3-26E081B5617D}" srcOrd="1" destOrd="0" parTransId="{37C1E0D7-67AA-4623-B57A-43FE570E7471}" sibTransId="{D3534F09-5E83-4F3F-A0A2-36A1DFED98D4}"/>
    <dgm:cxn modelId="{69D5D5AB-4233-49C5-A86C-A36359FF49D5}" srcId="{DC05E0D4-7D35-4D1A-B5C3-4F8A78F02473}" destId="{3E5310C3-13BE-4B58-B06D-97B8A9560972}" srcOrd="0" destOrd="0" parTransId="{7B1DC603-B4DE-46B5-932B-353DA94D4E7D}" sibTransId="{FCE82CA4-55F8-44D9-88E0-7901A56DC7B4}"/>
    <dgm:cxn modelId="{9E46DECA-D39A-48A6-B5F6-B7C868DDABDD}" srcId="{8FA6B6DF-5980-4060-B0F9-CC07DD484984}" destId="{95FC570A-BA7D-4479-A8CB-BC2CDDC51AEA}" srcOrd="1" destOrd="0" parTransId="{2A2662DE-2BFB-4A9C-BC21-8BD05CEA0865}" sibTransId="{D784FE6D-03D2-4D56-9104-F6FBA56A27AD}"/>
    <dgm:cxn modelId="{20704D9B-D279-483B-8891-3C167581F2F1}" type="presOf" srcId="{95FC570A-BA7D-4479-A8CB-BC2CDDC51AEA}" destId="{A807F19D-8C18-490A-BE0F-8D254C87EE08}" srcOrd="0" destOrd="0" presId="urn:microsoft.com/office/officeart/2005/8/layout/vList6"/>
    <dgm:cxn modelId="{44D314F0-7D74-422F-9311-3E04D234B11A}" type="presOf" srcId="{B759F577-BBA9-4DE2-9AE3-26E081B5617D}" destId="{28EA119D-F10D-4836-B263-9616EB64B37A}" srcOrd="0" destOrd="1" presId="urn:microsoft.com/office/officeart/2005/8/layout/vList6"/>
    <dgm:cxn modelId="{93CB8D74-B536-4442-91E7-FD8AAB1E52F5}" type="presOf" srcId="{8FA6B6DF-5980-4060-B0F9-CC07DD484984}" destId="{7706C403-933D-468B-AE77-E8E50B2D574A}" srcOrd="0" destOrd="0" presId="urn:microsoft.com/office/officeart/2005/8/layout/vList6"/>
    <dgm:cxn modelId="{7DEF600A-E945-49CA-8FBA-A45538928DB2}" srcId="{8FA6B6DF-5980-4060-B0F9-CC07DD484984}" destId="{DC05E0D4-7D35-4D1A-B5C3-4F8A78F02473}" srcOrd="0" destOrd="0" parTransId="{B532B707-AA18-4EEC-92A1-F5EFF9A862F4}" sibTransId="{C957CDFE-97A1-40F9-A3B4-C0980171F83A}"/>
    <dgm:cxn modelId="{B54AFE6A-CB47-466F-8ED6-5D8201458FCE}" type="presOf" srcId="{3E5310C3-13BE-4B58-B06D-97B8A9560972}" destId="{F0201105-BAE1-4A87-9B54-5FF54F52F330}" srcOrd="0" destOrd="0" presId="urn:microsoft.com/office/officeart/2005/8/layout/vList6"/>
    <dgm:cxn modelId="{76BFB138-DEC7-4C05-B965-872C0BA92F89}" type="presOf" srcId="{E4D519F6-D996-463C-AD05-8B0ADBE0E7EA}" destId="{28EA119D-F10D-4836-B263-9616EB64B37A}" srcOrd="0" destOrd="0" presId="urn:microsoft.com/office/officeart/2005/8/layout/vList6"/>
    <dgm:cxn modelId="{4B07A653-CE99-4F0C-A38A-6E60561EDC4C}" srcId="{95FC570A-BA7D-4479-A8CB-BC2CDDC51AEA}" destId="{E4D519F6-D996-463C-AD05-8B0ADBE0E7EA}" srcOrd="0" destOrd="0" parTransId="{2F65106E-B693-4FF5-A06D-59C251C99893}" sibTransId="{AD759C24-FA54-4C8E-A3DB-B2637A4CB6AD}"/>
    <dgm:cxn modelId="{41A56109-CA0F-4A7A-89D4-5E24F66D014A}" type="presOf" srcId="{DC05E0D4-7D35-4D1A-B5C3-4F8A78F02473}" destId="{0196D565-C025-4F93-8C30-B2D9E33AB381}" srcOrd="0" destOrd="0" presId="urn:microsoft.com/office/officeart/2005/8/layout/vList6"/>
    <dgm:cxn modelId="{D0BBC571-3812-459E-B40C-4F13FD0FB609}" type="presParOf" srcId="{7706C403-933D-468B-AE77-E8E50B2D574A}" destId="{199FD269-22FD-4721-A146-FF35FC94AA18}" srcOrd="0" destOrd="0" presId="urn:microsoft.com/office/officeart/2005/8/layout/vList6"/>
    <dgm:cxn modelId="{94D10C9C-CCC6-4ACE-8F6B-2F0BB5C7DB60}" type="presParOf" srcId="{199FD269-22FD-4721-A146-FF35FC94AA18}" destId="{0196D565-C025-4F93-8C30-B2D9E33AB381}" srcOrd="0" destOrd="0" presId="urn:microsoft.com/office/officeart/2005/8/layout/vList6"/>
    <dgm:cxn modelId="{A6213240-E9B7-43B1-8BD4-3C444593858F}" type="presParOf" srcId="{199FD269-22FD-4721-A146-FF35FC94AA18}" destId="{F0201105-BAE1-4A87-9B54-5FF54F52F330}" srcOrd="1" destOrd="0" presId="urn:microsoft.com/office/officeart/2005/8/layout/vList6"/>
    <dgm:cxn modelId="{D0ACA7BB-619F-4AEB-AFBC-C57F05B037FD}" type="presParOf" srcId="{7706C403-933D-468B-AE77-E8E50B2D574A}" destId="{A5E1B940-18A8-48F6-9A94-F034C2DCED07}" srcOrd="1" destOrd="0" presId="urn:microsoft.com/office/officeart/2005/8/layout/vList6"/>
    <dgm:cxn modelId="{A5A8DD30-CECF-4DFB-96E9-FD0C2B53F895}" type="presParOf" srcId="{7706C403-933D-468B-AE77-E8E50B2D574A}" destId="{954DDFC7-02C7-4DD2-96A6-390D457BDEC0}" srcOrd="2" destOrd="0" presId="urn:microsoft.com/office/officeart/2005/8/layout/vList6"/>
    <dgm:cxn modelId="{658AAD30-417C-4C04-B3D6-22713317FD27}" type="presParOf" srcId="{954DDFC7-02C7-4DD2-96A6-390D457BDEC0}" destId="{A807F19D-8C18-490A-BE0F-8D254C87EE08}" srcOrd="0" destOrd="0" presId="urn:microsoft.com/office/officeart/2005/8/layout/vList6"/>
    <dgm:cxn modelId="{3A59ADDE-855B-437C-A0E8-37B9E709DDE1}" type="presParOf" srcId="{954DDFC7-02C7-4DD2-96A6-390D457BDEC0}" destId="{28EA119D-F10D-4836-B263-9616EB64B37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A6B6DF-5980-4060-B0F9-CC07DD484984}" type="doc">
      <dgm:prSet loTypeId="urn:microsoft.com/office/officeart/2005/8/layout/vList6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DC05E0D4-7D35-4D1A-B5C3-4F8A78F02473}">
      <dgm:prSet phldrT="[Text]"/>
      <dgm:spPr/>
      <dgm:t>
        <a:bodyPr/>
        <a:lstStyle/>
        <a:p>
          <a:r>
            <a:rPr lang="en-US" dirty="0" smtClean="0"/>
            <a:t>Training Package</a:t>
          </a:r>
          <a:endParaRPr lang="en-US" dirty="0"/>
        </a:p>
      </dgm:t>
    </dgm:pt>
    <dgm:pt modelId="{B532B707-AA18-4EEC-92A1-F5EFF9A862F4}" type="parTrans" cxnId="{7DEF600A-E945-49CA-8FBA-A45538928DB2}">
      <dgm:prSet/>
      <dgm:spPr/>
      <dgm:t>
        <a:bodyPr/>
        <a:lstStyle/>
        <a:p>
          <a:endParaRPr lang="en-US"/>
        </a:p>
      </dgm:t>
    </dgm:pt>
    <dgm:pt modelId="{C957CDFE-97A1-40F9-A3B4-C0980171F83A}" type="sibTrans" cxnId="{7DEF600A-E945-49CA-8FBA-A45538928DB2}">
      <dgm:prSet/>
      <dgm:spPr/>
      <dgm:t>
        <a:bodyPr/>
        <a:lstStyle/>
        <a:p>
          <a:endParaRPr lang="en-US"/>
        </a:p>
      </dgm:t>
    </dgm:pt>
    <dgm:pt modelId="{3E5310C3-13BE-4B58-B06D-97B8A9560972}">
      <dgm:prSet phldrT="[Text]" custT="1"/>
      <dgm:spPr/>
      <dgm:t>
        <a:bodyPr/>
        <a:lstStyle/>
        <a:p>
          <a:r>
            <a:rPr lang="en-US" sz="1500" dirty="0" smtClean="0"/>
            <a:t>CORE (Foundational) Sessions</a:t>
          </a:r>
          <a:endParaRPr lang="en-US" sz="1500" dirty="0"/>
        </a:p>
      </dgm:t>
    </dgm:pt>
    <dgm:pt modelId="{7B1DC603-B4DE-46B5-932B-353DA94D4E7D}" type="parTrans" cxnId="{69D5D5AB-4233-49C5-A86C-A36359FF49D5}">
      <dgm:prSet/>
      <dgm:spPr/>
      <dgm:t>
        <a:bodyPr/>
        <a:lstStyle/>
        <a:p>
          <a:endParaRPr lang="en-US"/>
        </a:p>
      </dgm:t>
    </dgm:pt>
    <dgm:pt modelId="{FCE82CA4-55F8-44D9-88E0-7901A56DC7B4}" type="sibTrans" cxnId="{69D5D5AB-4233-49C5-A86C-A36359FF49D5}">
      <dgm:prSet/>
      <dgm:spPr/>
      <dgm:t>
        <a:bodyPr/>
        <a:lstStyle/>
        <a:p>
          <a:endParaRPr lang="en-US"/>
        </a:p>
      </dgm:t>
    </dgm:pt>
    <dgm:pt modelId="{657555EC-6156-4495-9EAF-2A77AB52122A}">
      <dgm:prSet phldrT="[Text]" custT="1"/>
      <dgm:spPr/>
      <dgm:t>
        <a:bodyPr/>
        <a:lstStyle/>
        <a:p>
          <a:r>
            <a:rPr lang="en-US" sz="1500" dirty="0" smtClean="0"/>
            <a:t>TECHNICAL (Deepening) Modules</a:t>
          </a:r>
          <a:endParaRPr lang="en-US" sz="1500" dirty="0"/>
        </a:p>
      </dgm:t>
    </dgm:pt>
    <dgm:pt modelId="{E470602E-D4B8-4FF5-B9B9-08888AAC5863}" type="parTrans" cxnId="{5F7A1340-A991-4B10-9439-B20F9D2078E7}">
      <dgm:prSet/>
      <dgm:spPr/>
      <dgm:t>
        <a:bodyPr/>
        <a:lstStyle/>
        <a:p>
          <a:endParaRPr lang="en-US"/>
        </a:p>
      </dgm:t>
    </dgm:pt>
    <dgm:pt modelId="{87DE7DDD-D4A7-42E1-BB9B-1CDAA5A1D45A}" type="sibTrans" cxnId="{5F7A1340-A991-4B10-9439-B20F9D2078E7}">
      <dgm:prSet/>
      <dgm:spPr/>
      <dgm:t>
        <a:bodyPr/>
        <a:lstStyle/>
        <a:p>
          <a:endParaRPr lang="en-US"/>
        </a:p>
      </dgm:t>
    </dgm:pt>
    <dgm:pt modelId="{95FC570A-BA7D-4479-A8CB-BC2CDDC51AEA}">
      <dgm:prSet phldrT="[Text]"/>
      <dgm:spPr/>
      <dgm:t>
        <a:bodyPr/>
        <a:lstStyle/>
        <a:p>
          <a:r>
            <a:rPr lang="en-US" dirty="0" smtClean="0"/>
            <a:t>On-site Expert Advisory Services</a:t>
          </a:r>
          <a:endParaRPr lang="en-US" dirty="0"/>
        </a:p>
      </dgm:t>
    </dgm:pt>
    <dgm:pt modelId="{2A2662DE-2BFB-4A9C-BC21-8BD05CEA0865}" type="parTrans" cxnId="{9E46DECA-D39A-48A6-B5F6-B7C868DDABDD}">
      <dgm:prSet/>
      <dgm:spPr/>
      <dgm:t>
        <a:bodyPr/>
        <a:lstStyle/>
        <a:p>
          <a:endParaRPr lang="en-US"/>
        </a:p>
      </dgm:t>
    </dgm:pt>
    <dgm:pt modelId="{D784FE6D-03D2-4D56-9104-F6FBA56A27AD}" type="sibTrans" cxnId="{9E46DECA-D39A-48A6-B5F6-B7C868DDABDD}">
      <dgm:prSet/>
      <dgm:spPr/>
      <dgm:t>
        <a:bodyPr/>
        <a:lstStyle/>
        <a:p>
          <a:endParaRPr lang="en-US"/>
        </a:p>
      </dgm:t>
    </dgm:pt>
    <dgm:pt modelId="{E4D519F6-D996-463C-AD05-8B0ADBE0E7EA}">
      <dgm:prSet phldrT="[Text]" custT="1"/>
      <dgm:spPr/>
      <dgm:t>
        <a:bodyPr/>
        <a:lstStyle/>
        <a:p>
          <a:r>
            <a:rPr lang="en-US" sz="1500" dirty="0" smtClean="0"/>
            <a:t>Assessments | Baseline</a:t>
          </a:r>
          <a:endParaRPr lang="en-US" sz="1500" dirty="0"/>
        </a:p>
      </dgm:t>
    </dgm:pt>
    <dgm:pt modelId="{2F65106E-B693-4FF5-A06D-59C251C99893}" type="parTrans" cxnId="{4B07A653-CE99-4F0C-A38A-6E60561EDC4C}">
      <dgm:prSet/>
      <dgm:spPr/>
      <dgm:t>
        <a:bodyPr/>
        <a:lstStyle/>
        <a:p>
          <a:endParaRPr lang="en-US"/>
        </a:p>
      </dgm:t>
    </dgm:pt>
    <dgm:pt modelId="{AD759C24-FA54-4C8E-A3DB-B2637A4CB6AD}" type="sibTrans" cxnId="{4B07A653-CE99-4F0C-A38A-6E60561EDC4C}">
      <dgm:prSet/>
      <dgm:spPr/>
      <dgm:t>
        <a:bodyPr/>
        <a:lstStyle/>
        <a:p>
          <a:endParaRPr lang="en-US"/>
        </a:p>
      </dgm:t>
    </dgm:pt>
    <dgm:pt modelId="{B759F577-BBA9-4DE2-9AE3-26E081B5617D}">
      <dgm:prSet phldrT="[Text]" custT="1"/>
      <dgm:spPr/>
      <dgm:t>
        <a:bodyPr/>
        <a:lstStyle/>
        <a:p>
          <a:r>
            <a:rPr lang="en-US" sz="1500" dirty="0" smtClean="0"/>
            <a:t>Hands-on guidance, implementation advise &amp; action-learning</a:t>
          </a:r>
          <a:endParaRPr lang="en-US" sz="1500" dirty="0"/>
        </a:p>
      </dgm:t>
    </dgm:pt>
    <dgm:pt modelId="{37C1E0D7-67AA-4623-B57A-43FE570E7471}" type="parTrans" cxnId="{23E04488-9644-4DA2-8DC6-96B207074C4B}">
      <dgm:prSet/>
      <dgm:spPr/>
      <dgm:t>
        <a:bodyPr/>
        <a:lstStyle/>
        <a:p>
          <a:endParaRPr lang="en-US"/>
        </a:p>
      </dgm:t>
    </dgm:pt>
    <dgm:pt modelId="{D3534F09-5E83-4F3F-A0A2-36A1DFED98D4}" type="sibTrans" cxnId="{23E04488-9644-4DA2-8DC6-96B207074C4B}">
      <dgm:prSet/>
      <dgm:spPr/>
      <dgm:t>
        <a:bodyPr/>
        <a:lstStyle/>
        <a:p>
          <a:endParaRPr lang="en-US"/>
        </a:p>
      </dgm:t>
    </dgm:pt>
    <dgm:pt modelId="{7706C403-933D-468B-AE77-E8E50B2D574A}" type="pres">
      <dgm:prSet presAssocID="{8FA6B6DF-5980-4060-B0F9-CC07DD484984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99FD269-22FD-4721-A146-FF35FC94AA18}" type="pres">
      <dgm:prSet presAssocID="{DC05E0D4-7D35-4D1A-B5C3-4F8A78F02473}" presName="linNode" presStyleCnt="0"/>
      <dgm:spPr/>
    </dgm:pt>
    <dgm:pt modelId="{0196D565-C025-4F93-8C30-B2D9E33AB381}" type="pres">
      <dgm:prSet presAssocID="{DC05E0D4-7D35-4D1A-B5C3-4F8A78F0247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201105-BAE1-4A87-9B54-5FF54F52F330}" type="pres">
      <dgm:prSet presAssocID="{DC05E0D4-7D35-4D1A-B5C3-4F8A78F0247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E1B940-18A8-48F6-9A94-F034C2DCED07}" type="pres">
      <dgm:prSet presAssocID="{C957CDFE-97A1-40F9-A3B4-C0980171F83A}" presName="spacing" presStyleCnt="0"/>
      <dgm:spPr/>
    </dgm:pt>
    <dgm:pt modelId="{954DDFC7-02C7-4DD2-96A6-390D457BDEC0}" type="pres">
      <dgm:prSet presAssocID="{95FC570A-BA7D-4479-A8CB-BC2CDDC51AEA}" presName="linNode" presStyleCnt="0"/>
      <dgm:spPr/>
    </dgm:pt>
    <dgm:pt modelId="{A807F19D-8C18-490A-BE0F-8D254C87EE08}" type="pres">
      <dgm:prSet presAssocID="{95FC570A-BA7D-4479-A8CB-BC2CDDC51AEA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EA119D-F10D-4836-B263-9616EB64B37A}" type="pres">
      <dgm:prSet presAssocID="{95FC570A-BA7D-4479-A8CB-BC2CDDC51AEA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46DECA-D39A-48A6-B5F6-B7C868DDABDD}" srcId="{8FA6B6DF-5980-4060-B0F9-CC07DD484984}" destId="{95FC570A-BA7D-4479-A8CB-BC2CDDC51AEA}" srcOrd="1" destOrd="0" parTransId="{2A2662DE-2BFB-4A9C-BC21-8BD05CEA0865}" sibTransId="{D784FE6D-03D2-4D56-9104-F6FBA56A27AD}"/>
    <dgm:cxn modelId="{505418DB-8F2C-4858-9C90-AA98EC3B7726}" type="presOf" srcId="{3E5310C3-13BE-4B58-B06D-97B8A9560972}" destId="{F0201105-BAE1-4A87-9B54-5FF54F52F330}" srcOrd="0" destOrd="0" presId="urn:microsoft.com/office/officeart/2005/8/layout/vList6"/>
    <dgm:cxn modelId="{4B07A653-CE99-4F0C-A38A-6E60561EDC4C}" srcId="{95FC570A-BA7D-4479-A8CB-BC2CDDC51AEA}" destId="{E4D519F6-D996-463C-AD05-8B0ADBE0E7EA}" srcOrd="0" destOrd="0" parTransId="{2F65106E-B693-4FF5-A06D-59C251C99893}" sibTransId="{AD759C24-FA54-4C8E-A3DB-B2637A4CB6AD}"/>
    <dgm:cxn modelId="{7DEF600A-E945-49CA-8FBA-A45538928DB2}" srcId="{8FA6B6DF-5980-4060-B0F9-CC07DD484984}" destId="{DC05E0D4-7D35-4D1A-B5C3-4F8A78F02473}" srcOrd="0" destOrd="0" parTransId="{B532B707-AA18-4EEC-92A1-F5EFF9A862F4}" sibTransId="{C957CDFE-97A1-40F9-A3B4-C0980171F83A}"/>
    <dgm:cxn modelId="{6D90A889-47BA-45CA-9C97-6E74AA18D30F}" type="presOf" srcId="{E4D519F6-D996-463C-AD05-8B0ADBE0E7EA}" destId="{28EA119D-F10D-4836-B263-9616EB64B37A}" srcOrd="0" destOrd="0" presId="urn:microsoft.com/office/officeart/2005/8/layout/vList6"/>
    <dgm:cxn modelId="{69D5D5AB-4233-49C5-A86C-A36359FF49D5}" srcId="{DC05E0D4-7D35-4D1A-B5C3-4F8A78F02473}" destId="{3E5310C3-13BE-4B58-B06D-97B8A9560972}" srcOrd="0" destOrd="0" parTransId="{7B1DC603-B4DE-46B5-932B-353DA94D4E7D}" sibTransId="{FCE82CA4-55F8-44D9-88E0-7901A56DC7B4}"/>
    <dgm:cxn modelId="{23E04488-9644-4DA2-8DC6-96B207074C4B}" srcId="{95FC570A-BA7D-4479-A8CB-BC2CDDC51AEA}" destId="{B759F577-BBA9-4DE2-9AE3-26E081B5617D}" srcOrd="1" destOrd="0" parTransId="{37C1E0D7-67AA-4623-B57A-43FE570E7471}" sibTransId="{D3534F09-5E83-4F3F-A0A2-36A1DFED98D4}"/>
    <dgm:cxn modelId="{6B1EB20E-7828-4F42-A913-33C5FB4517D9}" type="presOf" srcId="{B759F577-BBA9-4DE2-9AE3-26E081B5617D}" destId="{28EA119D-F10D-4836-B263-9616EB64B37A}" srcOrd="0" destOrd="1" presId="urn:microsoft.com/office/officeart/2005/8/layout/vList6"/>
    <dgm:cxn modelId="{FD5B1493-49D1-4EBC-BEA2-42AAB8344FCE}" type="presOf" srcId="{DC05E0D4-7D35-4D1A-B5C3-4F8A78F02473}" destId="{0196D565-C025-4F93-8C30-B2D9E33AB381}" srcOrd="0" destOrd="0" presId="urn:microsoft.com/office/officeart/2005/8/layout/vList6"/>
    <dgm:cxn modelId="{79CC2A48-A18D-458C-B8BD-966F3D6730DB}" type="presOf" srcId="{657555EC-6156-4495-9EAF-2A77AB52122A}" destId="{F0201105-BAE1-4A87-9B54-5FF54F52F330}" srcOrd="0" destOrd="1" presId="urn:microsoft.com/office/officeart/2005/8/layout/vList6"/>
    <dgm:cxn modelId="{37AACFC5-FD6D-4CDF-9D97-BACE2CF6C48C}" type="presOf" srcId="{95FC570A-BA7D-4479-A8CB-BC2CDDC51AEA}" destId="{A807F19D-8C18-490A-BE0F-8D254C87EE08}" srcOrd="0" destOrd="0" presId="urn:microsoft.com/office/officeart/2005/8/layout/vList6"/>
    <dgm:cxn modelId="{5F7A1340-A991-4B10-9439-B20F9D2078E7}" srcId="{DC05E0D4-7D35-4D1A-B5C3-4F8A78F02473}" destId="{657555EC-6156-4495-9EAF-2A77AB52122A}" srcOrd="1" destOrd="0" parTransId="{E470602E-D4B8-4FF5-B9B9-08888AAC5863}" sibTransId="{87DE7DDD-D4A7-42E1-BB9B-1CDAA5A1D45A}"/>
    <dgm:cxn modelId="{9FCA9941-ECFC-412C-AE93-1D4B99CED85C}" type="presOf" srcId="{8FA6B6DF-5980-4060-B0F9-CC07DD484984}" destId="{7706C403-933D-468B-AE77-E8E50B2D574A}" srcOrd="0" destOrd="0" presId="urn:microsoft.com/office/officeart/2005/8/layout/vList6"/>
    <dgm:cxn modelId="{AA279099-3B0C-432F-9F78-86E670D12B8A}" type="presParOf" srcId="{7706C403-933D-468B-AE77-E8E50B2D574A}" destId="{199FD269-22FD-4721-A146-FF35FC94AA18}" srcOrd="0" destOrd="0" presId="urn:microsoft.com/office/officeart/2005/8/layout/vList6"/>
    <dgm:cxn modelId="{29DE6CCF-7D80-49C8-962A-FCBA2F40E304}" type="presParOf" srcId="{199FD269-22FD-4721-A146-FF35FC94AA18}" destId="{0196D565-C025-4F93-8C30-B2D9E33AB381}" srcOrd="0" destOrd="0" presId="urn:microsoft.com/office/officeart/2005/8/layout/vList6"/>
    <dgm:cxn modelId="{451FD659-E1CA-4502-AE62-AF3CA4A40E47}" type="presParOf" srcId="{199FD269-22FD-4721-A146-FF35FC94AA18}" destId="{F0201105-BAE1-4A87-9B54-5FF54F52F330}" srcOrd="1" destOrd="0" presId="urn:microsoft.com/office/officeart/2005/8/layout/vList6"/>
    <dgm:cxn modelId="{51CDA88B-8A39-40D1-B507-784DF956E0D8}" type="presParOf" srcId="{7706C403-933D-468B-AE77-E8E50B2D574A}" destId="{A5E1B940-18A8-48F6-9A94-F034C2DCED07}" srcOrd="1" destOrd="0" presId="urn:microsoft.com/office/officeart/2005/8/layout/vList6"/>
    <dgm:cxn modelId="{33C2971C-D74F-4D59-A58F-C99502BC5D90}" type="presParOf" srcId="{7706C403-933D-468B-AE77-E8E50B2D574A}" destId="{954DDFC7-02C7-4DD2-96A6-390D457BDEC0}" srcOrd="2" destOrd="0" presId="urn:microsoft.com/office/officeart/2005/8/layout/vList6"/>
    <dgm:cxn modelId="{7A37B405-DBA5-4370-BFD2-13C24448C56C}" type="presParOf" srcId="{954DDFC7-02C7-4DD2-96A6-390D457BDEC0}" destId="{A807F19D-8C18-490A-BE0F-8D254C87EE08}" srcOrd="0" destOrd="0" presId="urn:microsoft.com/office/officeart/2005/8/layout/vList6"/>
    <dgm:cxn modelId="{A8C340C8-30F1-4E4C-BEA3-2BA00AEBB1AC}" type="presParOf" srcId="{954DDFC7-02C7-4DD2-96A6-390D457BDEC0}" destId="{28EA119D-F10D-4836-B263-9616EB64B37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494CAC-5977-4AFE-ADA3-4CE441310B0C}" type="doc">
      <dgm:prSet loTypeId="urn:microsoft.com/office/officeart/2005/8/layout/StepDownProcess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EB96E3-4CE6-4404-A865-88389A7E3FAB}">
      <dgm:prSet phldrT="[Text]"/>
      <dgm:spPr/>
      <dgm:t>
        <a:bodyPr/>
        <a:lstStyle/>
        <a:p>
          <a:r>
            <a:rPr lang="en-US" dirty="0" smtClean="0"/>
            <a:t>Joint Training &amp; Action learning</a:t>
          </a:r>
        </a:p>
        <a:p>
          <a:r>
            <a:rPr lang="en-US" dirty="0" smtClean="0"/>
            <a:t>Green Teams</a:t>
          </a:r>
          <a:endParaRPr lang="en-US" dirty="0"/>
        </a:p>
      </dgm:t>
    </dgm:pt>
    <dgm:pt modelId="{B9B64581-DAD7-4F21-838B-050481F95EAA}" type="parTrans" cxnId="{1D4AAD0A-A9CD-43B8-A17A-8A8A3AE1D8FD}">
      <dgm:prSet/>
      <dgm:spPr/>
      <dgm:t>
        <a:bodyPr/>
        <a:lstStyle/>
        <a:p>
          <a:endParaRPr lang="en-US"/>
        </a:p>
      </dgm:t>
    </dgm:pt>
    <dgm:pt modelId="{F5176DEF-49D5-4640-810B-D46C6CECCBD4}" type="sibTrans" cxnId="{1D4AAD0A-A9CD-43B8-A17A-8A8A3AE1D8FD}">
      <dgm:prSet/>
      <dgm:spPr/>
      <dgm:t>
        <a:bodyPr/>
        <a:lstStyle/>
        <a:p>
          <a:endParaRPr lang="en-US"/>
        </a:p>
      </dgm:t>
    </dgm:pt>
    <dgm:pt modelId="{25F09C4C-FF1C-40E1-949D-36765947653F}">
      <dgm:prSet phldrT="[Text]"/>
      <dgm:spPr/>
      <dgm:t>
        <a:bodyPr/>
        <a:lstStyle/>
        <a:p>
          <a:r>
            <a:rPr lang="en-US" dirty="0" smtClean="0"/>
            <a:t>Plans for </a:t>
          </a:r>
        </a:p>
        <a:p>
          <a:r>
            <a:rPr lang="en-US" dirty="0" smtClean="0"/>
            <a:t>in-house projects</a:t>
          </a:r>
          <a:endParaRPr lang="en-US" dirty="0"/>
        </a:p>
      </dgm:t>
    </dgm:pt>
    <dgm:pt modelId="{A5456DD6-3E2F-4D6E-A639-A15CF81FD11F}" type="parTrans" cxnId="{910AF416-F0B1-48C9-BC89-E72B01BD578E}">
      <dgm:prSet/>
      <dgm:spPr/>
      <dgm:t>
        <a:bodyPr/>
        <a:lstStyle/>
        <a:p>
          <a:endParaRPr lang="en-US"/>
        </a:p>
      </dgm:t>
    </dgm:pt>
    <dgm:pt modelId="{F6E0EB1B-1872-4848-BC80-EED5C038971D}" type="sibTrans" cxnId="{910AF416-F0B1-48C9-BC89-E72B01BD578E}">
      <dgm:prSet/>
      <dgm:spPr/>
      <dgm:t>
        <a:bodyPr/>
        <a:lstStyle/>
        <a:p>
          <a:endParaRPr lang="en-US"/>
        </a:p>
      </dgm:t>
    </dgm:pt>
    <dgm:pt modelId="{AB9156F0-6ABA-485D-A6FA-B694403703E8}">
      <dgm:prSet phldrT="[Text]"/>
      <dgm:spPr/>
      <dgm:t>
        <a:bodyPr/>
        <a:lstStyle/>
        <a:p>
          <a:r>
            <a:rPr lang="en-US" dirty="0" smtClean="0"/>
            <a:t>Overall improvement in the workplace</a:t>
          </a:r>
          <a:endParaRPr lang="en-US" dirty="0"/>
        </a:p>
      </dgm:t>
    </dgm:pt>
    <dgm:pt modelId="{AFBD92CE-B7FC-4BA5-86E0-FC9706A2CCC3}" type="parTrans" cxnId="{5A6FFEFA-49E9-4D23-A79B-0055C69B7CB1}">
      <dgm:prSet/>
      <dgm:spPr/>
      <dgm:t>
        <a:bodyPr/>
        <a:lstStyle/>
        <a:p>
          <a:endParaRPr lang="en-US"/>
        </a:p>
      </dgm:t>
    </dgm:pt>
    <dgm:pt modelId="{A56943F8-8178-48C0-AA6F-BF73298030F8}" type="sibTrans" cxnId="{5A6FFEFA-49E9-4D23-A79B-0055C69B7CB1}">
      <dgm:prSet/>
      <dgm:spPr/>
      <dgm:t>
        <a:bodyPr/>
        <a:lstStyle/>
        <a:p>
          <a:endParaRPr lang="en-US"/>
        </a:p>
      </dgm:t>
    </dgm:pt>
    <dgm:pt modelId="{E2B913CA-68BA-4C29-A43C-5409080F61A2}" type="pres">
      <dgm:prSet presAssocID="{7B494CAC-5977-4AFE-ADA3-4CE441310B0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E1398D8-4366-43D9-A534-35A8E5582AFC}" type="pres">
      <dgm:prSet presAssocID="{A4EB96E3-4CE6-4404-A865-88389A7E3FAB}" presName="composite" presStyleCnt="0"/>
      <dgm:spPr/>
    </dgm:pt>
    <dgm:pt modelId="{33D12C18-9F2B-4712-8F93-801C9264C1DE}" type="pres">
      <dgm:prSet presAssocID="{A4EB96E3-4CE6-4404-A865-88389A7E3FAB}" presName="bentUpArrow1" presStyleLbl="alignImgPlace1" presStyleIdx="0" presStyleCnt="2"/>
      <dgm:spPr/>
    </dgm:pt>
    <dgm:pt modelId="{4A0A9F04-7A77-4426-9D89-579B81785626}" type="pres">
      <dgm:prSet presAssocID="{A4EB96E3-4CE6-4404-A865-88389A7E3FAB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187D6E-5A14-4002-9691-7D5B28FC444F}" type="pres">
      <dgm:prSet presAssocID="{A4EB96E3-4CE6-4404-A865-88389A7E3FAB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11F02D-7FA6-4938-89C7-60AA39213969}" type="pres">
      <dgm:prSet presAssocID="{F5176DEF-49D5-4640-810B-D46C6CECCBD4}" presName="sibTrans" presStyleCnt="0"/>
      <dgm:spPr/>
    </dgm:pt>
    <dgm:pt modelId="{FED74202-540F-484A-967A-29E27624F3C8}" type="pres">
      <dgm:prSet presAssocID="{25F09C4C-FF1C-40E1-949D-36765947653F}" presName="composite" presStyleCnt="0"/>
      <dgm:spPr/>
    </dgm:pt>
    <dgm:pt modelId="{CA89C0F6-65E6-430E-B91A-9A5B4AF9F81B}" type="pres">
      <dgm:prSet presAssocID="{25F09C4C-FF1C-40E1-949D-36765947653F}" presName="bentUpArrow1" presStyleLbl="alignImgPlace1" presStyleIdx="1" presStyleCnt="2"/>
      <dgm:spPr/>
    </dgm:pt>
    <dgm:pt modelId="{8F644BED-37BB-4590-BFF5-486FD02D10E0}" type="pres">
      <dgm:prSet presAssocID="{25F09C4C-FF1C-40E1-949D-36765947653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EC82CF-546E-4BD3-8D60-B7E432BA8144}" type="pres">
      <dgm:prSet presAssocID="{25F09C4C-FF1C-40E1-949D-36765947653F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717A19-9CB4-4AD8-BE65-5CD803FFCA3A}" type="pres">
      <dgm:prSet presAssocID="{F6E0EB1B-1872-4848-BC80-EED5C038971D}" presName="sibTrans" presStyleCnt="0"/>
      <dgm:spPr/>
    </dgm:pt>
    <dgm:pt modelId="{D65D8ADC-4D7B-4206-8A05-29994C3BB41F}" type="pres">
      <dgm:prSet presAssocID="{AB9156F0-6ABA-485D-A6FA-B694403703E8}" presName="composite" presStyleCnt="0"/>
      <dgm:spPr/>
    </dgm:pt>
    <dgm:pt modelId="{46F10CDC-459F-4664-A469-CA8B52811A3B}" type="pres">
      <dgm:prSet presAssocID="{AB9156F0-6ABA-485D-A6FA-B694403703E8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0AF416-F0B1-48C9-BC89-E72B01BD578E}" srcId="{7B494CAC-5977-4AFE-ADA3-4CE441310B0C}" destId="{25F09C4C-FF1C-40E1-949D-36765947653F}" srcOrd="1" destOrd="0" parTransId="{A5456DD6-3E2F-4D6E-A639-A15CF81FD11F}" sibTransId="{F6E0EB1B-1872-4848-BC80-EED5C038971D}"/>
    <dgm:cxn modelId="{38B61419-8233-4F18-851E-30F7D8B6CE91}" type="presOf" srcId="{7B494CAC-5977-4AFE-ADA3-4CE441310B0C}" destId="{E2B913CA-68BA-4C29-A43C-5409080F61A2}" srcOrd="0" destOrd="0" presId="urn:microsoft.com/office/officeart/2005/8/layout/StepDownProcess"/>
    <dgm:cxn modelId="{6928397E-7055-419E-A199-85670F775643}" type="presOf" srcId="{25F09C4C-FF1C-40E1-949D-36765947653F}" destId="{8F644BED-37BB-4590-BFF5-486FD02D10E0}" srcOrd="0" destOrd="0" presId="urn:microsoft.com/office/officeart/2005/8/layout/StepDownProcess"/>
    <dgm:cxn modelId="{5A6FFEFA-49E9-4D23-A79B-0055C69B7CB1}" srcId="{7B494CAC-5977-4AFE-ADA3-4CE441310B0C}" destId="{AB9156F0-6ABA-485D-A6FA-B694403703E8}" srcOrd="2" destOrd="0" parTransId="{AFBD92CE-B7FC-4BA5-86E0-FC9706A2CCC3}" sibTransId="{A56943F8-8178-48C0-AA6F-BF73298030F8}"/>
    <dgm:cxn modelId="{205A0514-DF0E-4631-BA56-1ED8E4C01632}" type="presOf" srcId="{AB9156F0-6ABA-485D-A6FA-B694403703E8}" destId="{46F10CDC-459F-4664-A469-CA8B52811A3B}" srcOrd="0" destOrd="0" presId="urn:microsoft.com/office/officeart/2005/8/layout/StepDownProcess"/>
    <dgm:cxn modelId="{1D4AAD0A-A9CD-43B8-A17A-8A8A3AE1D8FD}" srcId="{7B494CAC-5977-4AFE-ADA3-4CE441310B0C}" destId="{A4EB96E3-4CE6-4404-A865-88389A7E3FAB}" srcOrd="0" destOrd="0" parTransId="{B9B64581-DAD7-4F21-838B-050481F95EAA}" sibTransId="{F5176DEF-49D5-4640-810B-D46C6CECCBD4}"/>
    <dgm:cxn modelId="{0669AFB3-97D7-491B-98AF-5AA5AEBEB6A1}" type="presOf" srcId="{A4EB96E3-4CE6-4404-A865-88389A7E3FAB}" destId="{4A0A9F04-7A77-4426-9D89-579B81785626}" srcOrd="0" destOrd="0" presId="urn:microsoft.com/office/officeart/2005/8/layout/StepDownProcess"/>
    <dgm:cxn modelId="{505003F2-AA7E-48CE-B970-36CF85824D97}" type="presParOf" srcId="{E2B913CA-68BA-4C29-A43C-5409080F61A2}" destId="{2E1398D8-4366-43D9-A534-35A8E5582AFC}" srcOrd="0" destOrd="0" presId="urn:microsoft.com/office/officeart/2005/8/layout/StepDownProcess"/>
    <dgm:cxn modelId="{B8949C3E-A160-4AE1-B96E-8348D8615E01}" type="presParOf" srcId="{2E1398D8-4366-43D9-A534-35A8E5582AFC}" destId="{33D12C18-9F2B-4712-8F93-801C9264C1DE}" srcOrd="0" destOrd="0" presId="urn:microsoft.com/office/officeart/2005/8/layout/StepDownProcess"/>
    <dgm:cxn modelId="{32A110A9-DD2D-4C8F-BF7D-B4034B03F8E0}" type="presParOf" srcId="{2E1398D8-4366-43D9-A534-35A8E5582AFC}" destId="{4A0A9F04-7A77-4426-9D89-579B81785626}" srcOrd="1" destOrd="0" presId="urn:microsoft.com/office/officeart/2005/8/layout/StepDownProcess"/>
    <dgm:cxn modelId="{38FA6179-C417-49F1-B412-320DE7FD47C0}" type="presParOf" srcId="{2E1398D8-4366-43D9-A534-35A8E5582AFC}" destId="{FA187D6E-5A14-4002-9691-7D5B28FC444F}" srcOrd="2" destOrd="0" presId="urn:microsoft.com/office/officeart/2005/8/layout/StepDownProcess"/>
    <dgm:cxn modelId="{2897D7ED-3D5E-445A-8708-F5AF67823DEB}" type="presParOf" srcId="{E2B913CA-68BA-4C29-A43C-5409080F61A2}" destId="{E311F02D-7FA6-4938-89C7-60AA39213969}" srcOrd="1" destOrd="0" presId="urn:microsoft.com/office/officeart/2005/8/layout/StepDownProcess"/>
    <dgm:cxn modelId="{41E15FD6-6FB4-4959-A433-9FF00E7B1305}" type="presParOf" srcId="{E2B913CA-68BA-4C29-A43C-5409080F61A2}" destId="{FED74202-540F-484A-967A-29E27624F3C8}" srcOrd="2" destOrd="0" presId="urn:microsoft.com/office/officeart/2005/8/layout/StepDownProcess"/>
    <dgm:cxn modelId="{22D92322-4033-4617-AD90-926C41F3B639}" type="presParOf" srcId="{FED74202-540F-484A-967A-29E27624F3C8}" destId="{CA89C0F6-65E6-430E-B91A-9A5B4AF9F81B}" srcOrd="0" destOrd="0" presId="urn:microsoft.com/office/officeart/2005/8/layout/StepDownProcess"/>
    <dgm:cxn modelId="{CC2991C6-E2BB-406F-8143-F1ADE7A85068}" type="presParOf" srcId="{FED74202-540F-484A-967A-29E27624F3C8}" destId="{8F644BED-37BB-4590-BFF5-486FD02D10E0}" srcOrd="1" destOrd="0" presId="urn:microsoft.com/office/officeart/2005/8/layout/StepDownProcess"/>
    <dgm:cxn modelId="{A5A154F3-48C6-4E3A-BEBA-EA127335B188}" type="presParOf" srcId="{FED74202-540F-484A-967A-29E27624F3C8}" destId="{A5EC82CF-546E-4BD3-8D60-B7E432BA8144}" srcOrd="2" destOrd="0" presId="urn:microsoft.com/office/officeart/2005/8/layout/StepDownProcess"/>
    <dgm:cxn modelId="{F4196ED3-870A-430D-A6F1-88DFDE3B4D0A}" type="presParOf" srcId="{E2B913CA-68BA-4C29-A43C-5409080F61A2}" destId="{93717A19-9CB4-4AD8-BE65-5CD803FFCA3A}" srcOrd="3" destOrd="0" presId="urn:microsoft.com/office/officeart/2005/8/layout/StepDownProcess"/>
    <dgm:cxn modelId="{59660BFD-BDC1-4E7C-ADD2-9A07BF69D6B4}" type="presParOf" srcId="{E2B913CA-68BA-4C29-A43C-5409080F61A2}" destId="{D65D8ADC-4D7B-4206-8A05-29994C3BB41F}" srcOrd="4" destOrd="0" presId="urn:microsoft.com/office/officeart/2005/8/layout/StepDownProcess"/>
    <dgm:cxn modelId="{14238F3C-61F0-4814-A935-7CF14746A4E9}" type="presParOf" srcId="{D65D8ADC-4D7B-4206-8A05-29994C3BB41F}" destId="{46F10CDC-459F-4664-A469-CA8B52811A3B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2C9763-87BC-4CD8-A724-4B343A188201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4E2832-27D9-43A8-9E6A-FF7A160F0755}">
      <dgm:prSet phldrT="[Text]" custT="1"/>
      <dgm:spPr>
        <a:xfrm rot="5400000">
          <a:off x="2320855" y="509517"/>
          <a:ext cx="1522511" cy="1324585"/>
        </a:xfrm>
        <a:solidFill>
          <a:srgbClr val="1AB39F">
            <a:lumMod val="7500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FFFFFF"/>
              </a:solidFill>
              <a:latin typeface="Corbel" panose="020B0503020204020204"/>
              <a:ea typeface="+mn-ea"/>
              <a:cs typeface="+mn-cs"/>
            </a:rPr>
            <a:t>Mutual Trust &amp; Respect</a:t>
          </a:r>
          <a:endParaRPr lang="en-GB" sz="1800" dirty="0">
            <a:solidFill>
              <a:srgbClr val="FFFFFF"/>
            </a:solidFill>
            <a:latin typeface="Corbel" panose="020B0503020204020204"/>
            <a:ea typeface="+mn-ea"/>
            <a:cs typeface="+mn-cs"/>
          </a:endParaRPr>
        </a:p>
      </dgm:t>
    </dgm:pt>
    <dgm:pt modelId="{0585A62A-016D-4E75-A14F-39A168D04206}" type="parTrans" cxnId="{5894443E-597C-4155-BA98-F1D689C19D3C}">
      <dgm:prSet/>
      <dgm:spPr/>
      <dgm:t>
        <a:bodyPr/>
        <a:lstStyle/>
        <a:p>
          <a:endParaRPr lang="en-GB"/>
        </a:p>
      </dgm:t>
    </dgm:pt>
    <dgm:pt modelId="{3853389C-1833-45E3-A759-D33476E5E66F}" type="sibTrans" cxnId="{5894443E-597C-4155-BA98-F1D689C19D3C}">
      <dgm:prSet custT="1"/>
      <dgm:spPr>
        <a:xfrm rot="5400000">
          <a:off x="890303" y="509517"/>
          <a:ext cx="1522511" cy="1324585"/>
        </a:xfrm>
        <a:solidFill>
          <a:srgbClr val="40BAD2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200" b="1" dirty="0" smtClean="0">
              <a:solidFill>
                <a:srgbClr val="FFFFFF"/>
              </a:solidFill>
              <a:latin typeface="Corbel" panose="020B0503020204020204"/>
              <a:ea typeface="+mn-ea"/>
              <a:cs typeface="+mn-cs"/>
            </a:rPr>
            <a:t>Good Faith on both sides</a:t>
          </a:r>
          <a:endParaRPr lang="en-GB" sz="1200" b="1" dirty="0">
            <a:solidFill>
              <a:srgbClr val="FFFFFF"/>
            </a:solidFill>
            <a:latin typeface="Corbel" panose="020B0503020204020204"/>
            <a:ea typeface="+mn-ea"/>
            <a:cs typeface="+mn-cs"/>
          </a:endParaRPr>
        </a:p>
      </dgm:t>
    </dgm:pt>
    <dgm:pt modelId="{C359ABC8-911D-4F67-96FD-A4C97D8527B3}">
      <dgm:prSet phldrT="[Text]" custT="1"/>
      <dgm:spPr>
        <a:xfrm rot="5400000">
          <a:off x="1585274" y="1801825"/>
          <a:ext cx="1522511" cy="1324585"/>
        </a:xfrm>
        <a:solidFill>
          <a:srgbClr val="40BAD2">
            <a:lumMod val="75000"/>
          </a:srgbClr>
        </a:solidFill>
        <a:ln w="10795" cap="flat" cmpd="sng" algn="ctr">
          <a:solidFill>
            <a:srgbClr val="40BAD2">
              <a:lumMod val="75000"/>
            </a:srgbClr>
          </a:solidFill>
          <a:prstDash val="solid"/>
        </a:ln>
        <a:effectLst/>
      </dgm:spPr>
      <dgm:t>
        <a:bodyPr/>
        <a:lstStyle/>
        <a:p>
          <a:r>
            <a:rPr lang="en-US" sz="18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Open </a:t>
          </a:r>
          <a:r>
            <a:rPr lang="en-US" sz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communication</a:t>
          </a:r>
        </a:p>
        <a:p>
          <a:endParaRPr lang="en-GB" sz="14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gm:t>
    </dgm:pt>
    <dgm:pt modelId="{286A0744-560B-48A6-A98C-34C56B36D160}" type="parTrans" cxnId="{6D115C09-DC03-4226-A65D-FF2A7DFF4ED5}">
      <dgm:prSet/>
      <dgm:spPr/>
      <dgm:t>
        <a:bodyPr/>
        <a:lstStyle/>
        <a:p>
          <a:endParaRPr lang="en-GB"/>
        </a:p>
      </dgm:t>
    </dgm:pt>
    <dgm:pt modelId="{7A3D99D9-855A-4AA5-B99E-9682A038A124}" type="sibTrans" cxnId="{6D115C09-DC03-4226-A65D-FF2A7DFF4ED5}">
      <dgm:prSet/>
      <dgm:spPr>
        <a:xfrm rot="5400000">
          <a:off x="3033390" y="1801825"/>
          <a:ext cx="1522511" cy="1324585"/>
        </a:xfrm>
        <a:solidFill>
          <a:srgbClr val="40BAD2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Dialogue</a:t>
          </a:r>
          <a:endParaRPr lang="en-GB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gm:t>
    </dgm:pt>
    <dgm:pt modelId="{5DB37200-3C8F-4544-A205-D137C9B9DC59}">
      <dgm:prSet phldrT="[Text]" custT="1"/>
      <dgm:spPr>
        <a:xfrm>
          <a:off x="2678" y="2007364"/>
          <a:ext cx="1644312" cy="913507"/>
        </a:xfrm>
        <a:noFill/>
        <a:ln>
          <a:noFill/>
        </a:ln>
        <a:effectLst/>
      </dgm:spPr>
      <dgm:t>
        <a:bodyPr/>
        <a:lstStyle/>
        <a:p>
          <a:pPr algn="r"/>
          <a:endParaRPr lang="en-US" sz="2000" b="1" dirty="0" smtClean="0">
            <a:solidFill>
              <a:srgbClr val="40BAD2">
                <a:lumMod val="50000"/>
              </a:srgbClr>
            </a:solidFill>
            <a:latin typeface="Corbel" panose="020B0503020204020204"/>
            <a:ea typeface="+mn-ea"/>
            <a:cs typeface="+mn-cs"/>
          </a:endParaRPr>
        </a:p>
      </dgm:t>
    </dgm:pt>
    <dgm:pt modelId="{228883DE-1844-4CD5-9D47-3622C09F8B1C}" type="parTrans" cxnId="{CB404DCE-1F27-442C-A5D9-7C9A47A988D8}">
      <dgm:prSet/>
      <dgm:spPr/>
      <dgm:t>
        <a:bodyPr/>
        <a:lstStyle/>
        <a:p>
          <a:endParaRPr lang="en-GB"/>
        </a:p>
      </dgm:t>
    </dgm:pt>
    <dgm:pt modelId="{7857F50F-A536-4CD7-92C1-89CD8C28FF60}" type="sibTrans" cxnId="{CB404DCE-1F27-442C-A5D9-7C9A47A988D8}">
      <dgm:prSet/>
      <dgm:spPr/>
      <dgm:t>
        <a:bodyPr/>
        <a:lstStyle/>
        <a:p>
          <a:endParaRPr lang="en-GB"/>
        </a:p>
      </dgm:t>
    </dgm:pt>
    <dgm:pt modelId="{D1DDEF82-5C8B-4024-8132-62BB7931175F}">
      <dgm:prSet phldrT="[Text]" custT="1"/>
      <dgm:spPr>
        <a:xfrm rot="5400000">
          <a:off x="2031012" y="3055253"/>
          <a:ext cx="1715550" cy="1896779"/>
        </a:xfrm>
        <a:solidFill>
          <a:srgbClr val="FAB900">
            <a:lumMod val="7500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ctr"/>
          <a:r>
            <a:rPr lang="en-US" sz="1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Knowledge on IR</a:t>
          </a:r>
          <a:endParaRPr lang="en-GB" sz="18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gm:t>
    </dgm:pt>
    <dgm:pt modelId="{2E59E8CE-D2A7-4185-8FC8-48F51B265E1F}" type="parTrans" cxnId="{A978FC46-C399-4A4D-83CE-B078B53905C7}">
      <dgm:prSet/>
      <dgm:spPr/>
      <dgm:t>
        <a:bodyPr/>
        <a:lstStyle/>
        <a:p>
          <a:endParaRPr lang="en-GB"/>
        </a:p>
      </dgm:t>
    </dgm:pt>
    <dgm:pt modelId="{894FE39C-8C6F-4720-8620-1D9198E12F0B}" type="sibTrans" cxnId="{A978FC46-C399-4A4D-83CE-B078B53905C7}">
      <dgm:prSet custT="1"/>
      <dgm:spPr>
        <a:xfrm rot="5400000">
          <a:off x="411028" y="3437878"/>
          <a:ext cx="1522511" cy="1324585"/>
        </a:xfrm>
        <a:solidFill>
          <a:srgbClr val="40BAD2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Roles &amp; </a:t>
          </a:r>
          <a:r>
            <a:rPr lang="en-US" sz="16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Mandates </a:t>
          </a:r>
          <a:endParaRPr lang="en-GB" sz="14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gm:t>
    </dgm:pt>
    <dgm:pt modelId="{48593A74-8C0D-42DE-975D-C3F11A1EC83B}">
      <dgm:prSet phldrT="[Text]" custT="1"/>
      <dgm:spPr>
        <a:xfrm>
          <a:off x="3819846" y="715056"/>
          <a:ext cx="1179956" cy="913507"/>
        </a:xfrm>
        <a:noFill/>
        <a:ln>
          <a:noFill/>
        </a:ln>
        <a:effectLst/>
      </dgm:spPr>
      <dgm:t>
        <a:bodyPr/>
        <a:lstStyle/>
        <a:p>
          <a:r>
            <a:rPr lang="en-US" sz="1600" b="1" dirty="0" smtClean="0">
              <a:solidFill>
                <a:srgbClr val="40BAD2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Cooperation</a:t>
          </a:r>
          <a:endParaRPr lang="en-GB" sz="1600" b="1" dirty="0">
            <a:solidFill>
              <a:srgbClr val="40BAD2">
                <a:lumMod val="50000"/>
              </a:srgbClr>
            </a:solidFill>
            <a:latin typeface="Corbel" panose="020B0503020204020204"/>
            <a:ea typeface="+mn-ea"/>
            <a:cs typeface="+mn-cs"/>
          </a:endParaRPr>
        </a:p>
      </dgm:t>
    </dgm:pt>
    <dgm:pt modelId="{260ACE3F-736B-4AE2-A09F-3812A6E818B4}" type="sibTrans" cxnId="{CC11A50F-D220-4F06-BF1A-80D455D45907}">
      <dgm:prSet/>
      <dgm:spPr/>
      <dgm:t>
        <a:bodyPr/>
        <a:lstStyle/>
        <a:p>
          <a:endParaRPr lang="en-GB"/>
        </a:p>
      </dgm:t>
    </dgm:pt>
    <dgm:pt modelId="{2909BE1C-A20B-4C51-873F-F7584EAC6A52}" type="parTrans" cxnId="{CC11A50F-D220-4F06-BF1A-80D455D45907}">
      <dgm:prSet/>
      <dgm:spPr/>
      <dgm:t>
        <a:bodyPr/>
        <a:lstStyle/>
        <a:p>
          <a:endParaRPr lang="en-GB"/>
        </a:p>
      </dgm:t>
    </dgm:pt>
    <dgm:pt modelId="{1A0BC6C0-067E-499D-8763-4C8B3EEFD470}" type="pres">
      <dgm:prSet presAssocID="{4B2C9763-87BC-4CD8-A724-4B343A188201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A599B394-A84E-4D0F-8BC4-D5CD338DDE48}" type="pres">
      <dgm:prSet presAssocID="{2A4E2832-27D9-43A8-9E6A-FF7A160F0755}" presName="composite" presStyleCnt="0"/>
      <dgm:spPr/>
    </dgm:pt>
    <dgm:pt modelId="{C99267C4-7F99-4C5A-ABF4-E4C14FDAA94A}" type="pres">
      <dgm:prSet presAssocID="{2A4E2832-27D9-43A8-9E6A-FF7A160F0755}" presName="Parent1" presStyleLbl="node1" presStyleIdx="0" presStyleCnt="6">
        <dgm:presLayoutVars>
          <dgm:chMax val="1"/>
          <dgm:chPref val="1"/>
          <dgm:bulletEnabled val="1"/>
        </dgm:presLayoutVars>
      </dgm:prSet>
      <dgm:spPr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35C92C42-1329-47E6-B07B-20C0A4F15D82}" type="pres">
      <dgm:prSet presAssocID="{2A4E2832-27D9-43A8-9E6A-FF7A160F0755}" presName="Childtext1" presStyleLbl="revTx" presStyleIdx="0" presStyleCnt="3" custScaleX="84351" custLinFactNeighborX="-1320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EC255188-02A5-4266-BAAA-95778CF9EFF4}" type="pres">
      <dgm:prSet presAssocID="{2A4E2832-27D9-43A8-9E6A-FF7A160F0755}" presName="BalanceSpacing" presStyleCnt="0"/>
      <dgm:spPr/>
    </dgm:pt>
    <dgm:pt modelId="{3E4469C0-EA4B-4633-B71B-DC1B7BBCA964}" type="pres">
      <dgm:prSet presAssocID="{2A4E2832-27D9-43A8-9E6A-FF7A160F0755}" presName="BalanceSpacing1" presStyleCnt="0"/>
      <dgm:spPr/>
    </dgm:pt>
    <dgm:pt modelId="{A594F16D-E1A8-4E4E-8AC7-88B1B1AF4720}" type="pres">
      <dgm:prSet presAssocID="{3853389C-1833-45E3-A759-D33476E5E66F}" presName="Accent1Text" presStyleLbl="node1" presStyleIdx="1" presStyleCnt="6"/>
      <dgm:spPr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2048256E-8D31-4BF5-AF17-D79C89E6D253}" type="pres">
      <dgm:prSet presAssocID="{3853389C-1833-45E3-A759-D33476E5E66F}" presName="spaceBetweenRectangles" presStyleCnt="0"/>
      <dgm:spPr/>
    </dgm:pt>
    <dgm:pt modelId="{01DB411A-6BAD-4CD3-9FE4-74FA571E6147}" type="pres">
      <dgm:prSet presAssocID="{C359ABC8-911D-4F67-96FD-A4C97D8527B3}" presName="composite" presStyleCnt="0"/>
      <dgm:spPr/>
    </dgm:pt>
    <dgm:pt modelId="{0D38357C-84BF-45D7-9453-174E55528619}" type="pres">
      <dgm:prSet presAssocID="{C359ABC8-911D-4F67-96FD-A4C97D8527B3}" presName="Parent1" presStyleLbl="node1" presStyleIdx="2" presStyleCnt="6" custScaleX="134760" custLinFactNeighborX="-1326">
        <dgm:presLayoutVars>
          <dgm:chMax val="1"/>
          <dgm:chPref val="1"/>
          <dgm:bulletEnabled val="1"/>
        </dgm:presLayoutVars>
      </dgm:prSet>
      <dgm:spPr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343C9A7F-4564-4B0B-A5CE-62D88570AA22}" type="pres">
      <dgm:prSet presAssocID="{C359ABC8-911D-4F67-96FD-A4C97D8527B3}" presName="Childtext1" presStyleLbl="revTx" presStyleIdx="1" presStyleCnt="3" custLinFactNeighborX="-16837" custLinFactNeighborY="4873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1EB4436F-7F62-481E-A4E5-58A0DC3FDBBB}" type="pres">
      <dgm:prSet presAssocID="{C359ABC8-911D-4F67-96FD-A4C97D8527B3}" presName="BalanceSpacing" presStyleCnt="0"/>
      <dgm:spPr/>
    </dgm:pt>
    <dgm:pt modelId="{F81EAC47-E688-4512-8C82-518F52808D82}" type="pres">
      <dgm:prSet presAssocID="{C359ABC8-911D-4F67-96FD-A4C97D8527B3}" presName="BalanceSpacing1" presStyleCnt="0"/>
      <dgm:spPr/>
    </dgm:pt>
    <dgm:pt modelId="{AB90E132-AA22-4AFF-92FB-89A0BF275F62}" type="pres">
      <dgm:prSet presAssocID="{7A3D99D9-855A-4AA5-B99E-9682A038A124}" presName="Accent1Text" presStyleLbl="node1" presStyleIdx="3" presStyleCnt="6"/>
      <dgm:spPr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FB851E37-2D9D-466A-AF60-7E7632FD5A83}" type="pres">
      <dgm:prSet presAssocID="{7A3D99D9-855A-4AA5-B99E-9682A038A124}" presName="spaceBetweenRectangles" presStyleCnt="0"/>
      <dgm:spPr/>
    </dgm:pt>
    <dgm:pt modelId="{C3050BDD-5FB5-410A-8DA2-53A506AF1411}" type="pres">
      <dgm:prSet presAssocID="{D1DDEF82-5C8B-4024-8132-62BB7931175F}" presName="composite" presStyleCnt="0"/>
      <dgm:spPr/>
    </dgm:pt>
    <dgm:pt modelId="{95BBD77C-E95C-4F44-8F3B-84B5CC0CD4EC}" type="pres">
      <dgm:prSet presAssocID="{D1DDEF82-5C8B-4024-8132-62BB7931175F}" presName="Parent1" presStyleLbl="node1" presStyleIdx="4" presStyleCnt="6" custScaleX="143198" custScaleY="112679" custLinFactNeighborX="-14595" custLinFactNeighborY="9898">
        <dgm:presLayoutVars>
          <dgm:chMax val="1"/>
          <dgm:chPref val="1"/>
          <dgm:bulletEnabled val="1"/>
        </dgm:presLayoutVars>
      </dgm:prSet>
      <dgm:spPr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  <dgm:pt modelId="{3136F2C1-F40F-4A47-A0B7-70D2E5014E49}" type="pres">
      <dgm:prSet presAssocID="{D1DDEF82-5C8B-4024-8132-62BB7931175F}" presName="Childtext1" presStyleLbl="revTx" presStyleIdx="2" presStyleCnt="3" custLinFactNeighborX="158" custLinFactNeighborY="19411">
        <dgm:presLayoutVars>
          <dgm:chMax val="0"/>
          <dgm:chPref val="0"/>
          <dgm:bulletEnabled val="1"/>
        </dgm:presLayoutVars>
      </dgm:prSet>
      <dgm:spPr>
        <a:noFill/>
        <a:ln>
          <a:noFill/>
        </a:ln>
        <a:effectLst/>
      </dgm:spPr>
      <dgm:t>
        <a:bodyPr/>
        <a:lstStyle/>
        <a:p>
          <a:endParaRPr lang="en-GB"/>
        </a:p>
      </dgm:t>
    </dgm:pt>
    <dgm:pt modelId="{3FB72763-0294-4B4A-8923-344BB19B0845}" type="pres">
      <dgm:prSet presAssocID="{D1DDEF82-5C8B-4024-8132-62BB7931175F}" presName="BalanceSpacing" presStyleCnt="0"/>
      <dgm:spPr/>
    </dgm:pt>
    <dgm:pt modelId="{7372F8AA-C359-4594-B4E4-D0E0F0206B2E}" type="pres">
      <dgm:prSet presAssocID="{D1DDEF82-5C8B-4024-8132-62BB7931175F}" presName="BalanceSpacing1" presStyleCnt="0"/>
      <dgm:spPr/>
    </dgm:pt>
    <dgm:pt modelId="{59424E96-07A0-4451-B331-C1577E287BBF}" type="pres">
      <dgm:prSet presAssocID="{894FE39C-8C6F-4720-8620-1D9198E12F0B}" presName="Accent1Text" presStyleLbl="node1" presStyleIdx="5" presStyleCnt="6" custLinFactNeighborX="-36183" custLinFactNeighborY="16238"/>
      <dgm:spPr>
        <a:prstGeom prst="hexagon">
          <a:avLst>
            <a:gd name="adj" fmla="val 25000"/>
            <a:gd name="vf" fmla="val 115470"/>
          </a:avLst>
        </a:prstGeom>
      </dgm:spPr>
      <dgm:t>
        <a:bodyPr/>
        <a:lstStyle/>
        <a:p>
          <a:endParaRPr lang="en-GB"/>
        </a:p>
      </dgm:t>
    </dgm:pt>
  </dgm:ptLst>
  <dgm:cxnLst>
    <dgm:cxn modelId="{2C65C17A-8515-4C68-BB1E-8680D349423B}" type="presOf" srcId="{894FE39C-8C6F-4720-8620-1D9198E12F0B}" destId="{59424E96-07A0-4451-B331-C1577E287BBF}" srcOrd="0" destOrd="0" presId="urn:microsoft.com/office/officeart/2008/layout/AlternatingHexagons"/>
    <dgm:cxn modelId="{1C7E0FE6-DF77-4936-B196-F2606EFBD45B}" type="presOf" srcId="{C359ABC8-911D-4F67-96FD-A4C97D8527B3}" destId="{0D38357C-84BF-45D7-9453-174E55528619}" srcOrd="0" destOrd="0" presId="urn:microsoft.com/office/officeart/2008/layout/AlternatingHexagons"/>
    <dgm:cxn modelId="{A3A2D15D-4E1A-4903-8779-B9506E2414C2}" type="presOf" srcId="{4B2C9763-87BC-4CD8-A724-4B343A188201}" destId="{1A0BC6C0-067E-499D-8763-4C8B3EEFD470}" srcOrd="0" destOrd="0" presId="urn:microsoft.com/office/officeart/2008/layout/AlternatingHexagons"/>
    <dgm:cxn modelId="{6D115C09-DC03-4226-A65D-FF2A7DFF4ED5}" srcId="{4B2C9763-87BC-4CD8-A724-4B343A188201}" destId="{C359ABC8-911D-4F67-96FD-A4C97D8527B3}" srcOrd="1" destOrd="0" parTransId="{286A0744-560B-48A6-A98C-34C56B36D160}" sibTransId="{7A3D99D9-855A-4AA5-B99E-9682A038A124}"/>
    <dgm:cxn modelId="{AD4B8092-6F11-40E0-96E8-F5A284D22ED7}" type="presOf" srcId="{48593A74-8C0D-42DE-975D-C3F11A1EC83B}" destId="{35C92C42-1329-47E6-B07B-20C0A4F15D82}" srcOrd="0" destOrd="0" presId="urn:microsoft.com/office/officeart/2008/layout/AlternatingHexagons"/>
    <dgm:cxn modelId="{CC11A50F-D220-4F06-BF1A-80D455D45907}" srcId="{2A4E2832-27D9-43A8-9E6A-FF7A160F0755}" destId="{48593A74-8C0D-42DE-975D-C3F11A1EC83B}" srcOrd="0" destOrd="0" parTransId="{2909BE1C-A20B-4C51-873F-F7584EAC6A52}" sibTransId="{260ACE3F-736B-4AE2-A09F-3812A6E818B4}"/>
    <dgm:cxn modelId="{CB404DCE-1F27-442C-A5D9-7C9A47A988D8}" srcId="{C359ABC8-911D-4F67-96FD-A4C97D8527B3}" destId="{5DB37200-3C8F-4544-A205-D137C9B9DC59}" srcOrd="0" destOrd="0" parTransId="{228883DE-1844-4CD5-9D47-3622C09F8B1C}" sibTransId="{7857F50F-A536-4CD7-92C1-89CD8C28FF60}"/>
    <dgm:cxn modelId="{02849BCE-A913-4FB6-908E-0C8CF01A714E}" type="presOf" srcId="{5DB37200-3C8F-4544-A205-D137C9B9DC59}" destId="{343C9A7F-4564-4B0B-A5CE-62D88570AA22}" srcOrd="0" destOrd="0" presId="urn:microsoft.com/office/officeart/2008/layout/AlternatingHexagons"/>
    <dgm:cxn modelId="{2FF2B5E0-38A1-4A83-B6C2-631A31F82B4B}" type="presOf" srcId="{2A4E2832-27D9-43A8-9E6A-FF7A160F0755}" destId="{C99267C4-7F99-4C5A-ABF4-E4C14FDAA94A}" srcOrd="0" destOrd="0" presId="urn:microsoft.com/office/officeart/2008/layout/AlternatingHexagons"/>
    <dgm:cxn modelId="{A978FC46-C399-4A4D-83CE-B078B53905C7}" srcId="{4B2C9763-87BC-4CD8-A724-4B343A188201}" destId="{D1DDEF82-5C8B-4024-8132-62BB7931175F}" srcOrd="2" destOrd="0" parTransId="{2E59E8CE-D2A7-4185-8FC8-48F51B265E1F}" sibTransId="{894FE39C-8C6F-4720-8620-1D9198E12F0B}"/>
    <dgm:cxn modelId="{57CC9751-531D-4937-B9BB-37E20D3FD9DA}" type="presOf" srcId="{D1DDEF82-5C8B-4024-8132-62BB7931175F}" destId="{95BBD77C-E95C-4F44-8F3B-84B5CC0CD4EC}" srcOrd="0" destOrd="0" presId="urn:microsoft.com/office/officeart/2008/layout/AlternatingHexagons"/>
    <dgm:cxn modelId="{5894443E-597C-4155-BA98-F1D689C19D3C}" srcId="{4B2C9763-87BC-4CD8-A724-4B343A188201}" destId="{2A4E2832-27D9-43A8-9E6A-FF7A160F0755}" srcOrd="0" destOrd="0" parTransId="{0585A62A-016D-4E75-A14F-39A168D04206}" sibTransId="{3853389C-1833-45E3-A759-D33476E5E66F}"/>
    <dgm:cxn modelId="{C1BC64D0-7FC6-4CFA-9EA0-8C96B0531E5C}" type="presOf" srcId="{7A3D99D9-855A-4AA5-B99E-9682A038A124}" destId="{AB90E132-AA22-4AFF-92FB-89A0BF275F62}" srcOrd="0" destOrd="0" presId="urn:microsoft.com/office/officeart/2008/layout/AlternatingHexagons"/>
    <dgm:cxn modelId="{71C7BA2E-9A13-4FFC-9666-779742FBF4FC}" type="presOf" srcId="{3853389C-1833-45E3-A759-D33476E5E66F}" destId="{A594F16D-E1A8-4E4E-8AC7-88B1B1AF4720}" srcOrd="0" destOrd="0" presId="urn:microsoft.com/office/officeart/2008/layout/AlternatingHexagons"/>
    <dgm:cxn modelId="{287057CA-514D-481C-9F12-D24AFE097445}" type="presParOf" srcId="{1A0BC6C0-067E-499D-8763-4C8B3EEFD470}" destId="{A599B394-A84E-4D0F-8BC4-D5CD338DDE48}" srcOrd="0" destOrd="0" presId="urn:microsoft.com/office/officeart/2008/layout/AlternatingHexagons"/>
    <dgm:cxn modelId="{C5CDF7E6-BDAB-4C2E-85D4-E73D7CAA47AA}" type="presParOf" srcId="{A599B394-A84E-4D0F-8BC4-D5CD338DDE48}" destId="{C99267C4-7F99-4C5A-ABF4-E4C14FDAA94A}" srcOrd="0" destOrd="0" presId="urn:microsoft.com/office/officeart/2008/layout/AlternatingHexagons"/>
    <dgm:cxn modelId="{CAE8ABCB-C009-41A5-82EB-7FDC7602F768}" type="presParOf" srcId="{A599B394-A84E-4D0F-8BC4-D5CD338DDE48}" destId="{35C92C42-1329-47E6-B07B-20C0A4F15D82}" srcOrd="1" destOrd="0" presId="urn:microsoft.com/office/officeart/2008/layout/AlternatingHexagons"/>
    <dgm:cxn modelId="{10977FDA-A748-4D80-903C-BB0352B91F33}" type="presParOf" srcId="{A599B394-A84E-4D0F-8BC4-D5CD338DDE48}" destId="{EC255188-02A5-4266-BAAA-95778CF9EFF4}" srcOrd="2" destOrd="0" presId="urn:microsoft.com/office/officeart/2008/layout/AlternatingHexagons"/>
    <dgm:cxn modelId="{C026266E-3916-4674-8708-15A846A42B32}" type="presParOf" srcId="{A599B394-A84E-4D0F-8BC4-D5CD338DDE48}" destId="{3E4469C0-EA4B-4633-B71B-DC1B7BBCA964}" srcOrd="3" destOrd="0" presId="urn:microsoft.com/office/officeart/2008/layout/AlternatingHexagons"/>
    <dgm:cxn modelId="{84B01ABB-B360-406C-B1FD-3265DE57C51C}" type="presParOf" srcId="{A599B394-A84E-4D0F-8BC4-D5CD338DDE48}" destId="{A594F16D-E1A8-4E4E-8AC7-88B1B1AF4720}" srcOrd="4" destOrd="0" presId="urn:microsoft.com/office/officeart/2008/layout/AlternatingHexagons"/>
    <dgm:cxn modelId="{2328CE14-664D-4AF1-AF0A-E7979AA85607}" type="presParOf" srcId="{1A0BC6C0-067E-499D-8763-4C8B3EEFD470}" destId="{2048256E-8D31-4BF5-AF17-D79C89E6D253}" srcOrd="1" destOrd="0" presId="urn:microsoft.com/office/officeart/2008/layout/AlternatingHexagons"/>
    <dgm:cxn modelId="{28F16BAA-C3DC-4E53-A761-6FC1D03F4C75}" type="presParOf" srcId="{1A0BC6C0-067E-499D-8763-4C8B3EEFD470}" destId="{01DB411A-6BAD-4CD3-9FE4-74FA571E6147}" srcOrd="2" destOrd="0" presId="urn:microsoft.com/office/officeart/2008/layout/AlternatingHexagons"/>
    <dgm:cxn modelId="{7FAF4866-14C2-42EE-A67A-15D5F3C617A9}" type="presParOf" srcId="{01DB411A-6BAD-4CD3-9FE4-74FA571E6147}" destId="{0D38357C-84BF-45D7-9453-174E55528619}" srcOrd="0" destOrd="0" presId="urn:microsoft.com/office/officeart/2008/layout/AlternatingHexagons"/>
    <dgm:cxn modelId="{BD4390B8-4ED1-4E1B-82D6-193624978921}" type="presParOf" srcId="{01DB411A-6BAD-4CD3-9FE4-74FA571E6147}" destId="{343C9A7F-4564-4B0B-A5CE-62D88570AA22}" srcOrd="1" destOrd="0" presId="urn:microsoft.com/office/officeart/2008/layout/AlternatingHexagons"/>
    <dgm:cxn modelId="{F727559D-C448-466D-B5D1-70E247171308}" type="presParOf" srcId="{01DB411A-6BAD-4CD3-9FE4-74FA571E6147}" destId="{1EB4436F-7F62-481E-A4E5-58A0DC3FDBBB}" srcOrd="2" destOrd="0" presId="urn:microsoft.com/office/officeart/2008/layout/AlternatingHexagons"/>
    <dgm:cxn modelId="{40F14FE5-3C74-40E7-881E-D701791ACF26}" type="presParOf" srcId="{01DB411A-6BAD-4CD3-9FE4-74FA571E6147}" destId="{F81EAC47-E688-4512-8C82-518F52808D82}" srcOrd="3" destOrd="0" presId="urn:microsoft.com/office/officeart/2008/layout/AlternatingHexagons"/>
    <dgm:cxn modelId="{2BD355F2-FA02-4367-B5CD-E829A1BD88AF}" type="presParOf" srcId="{01DB411A-6BAD-4CD3-9FE4-74FA571E6147}" destId="{AB90E132-AA22-4AFF-92FB-89A0BF275F62}" srcOrd="4" destOrd="0" presId="urn:microsoft.com/office/officeart/2008/layout/AlternatingHexagons"/>
    <dgm:cxn modelId="{65832379-8C0B-4E56-A7F7-431D48A78A6D}" type="presParOf" srcId="{1A0BC6C0-067E-499D-8763-4C8B3EEFD470}" destId="{FB851E37-2D9D-466A-AF60-7E7632FD5A83}" srcOrd="3" destOrd="0" presId="urn:microsoft.com/office/officeart/2008/layout/AlternatingHexagons"/>
    <dgm:cxn modelId="{04A190F9-33A8-4E5E-AC27-634AE2B5675B}" type="presParOf" srcId="{1A0BC6C0-067E-499D-8763-4C8B3EEFD470}" destId="{C3050BDD-5FB5-410A-8DA2-53A506AF1411}" srcOrd="4" destOrd="0" presId="urn:microsoft.com/office/officeart/2008/layout/AlternatingHexagons"/>
    <dgm:cxn modelId="{54A3554A-4099-4355-8B96-883A470C34FA}" type="presParOf" srcId="{C3050BDD-5FB5-410A-8DA2-53A506AF1411}" destId="{95BBD77C-E95C-4F44-8F3B-84B5CC0CD4EC}" srcOrd="0" destOrd="0" presId="urn:microsoft.com/office/officeart/2008/layout/AlternatingHexagons"/>
    <dgm:cxn modelId="{3BEFC9F0-FD60-41E2-8DEF-3B023CB1E070}" type="presParOf" srcId="{C3050BDD-5FB5-410A-8DA2-53A506AF1411}" destId="{3136F2C1-F40F-4A47-A0B7-70D2E5014E49}" srcOrd="1" destOrd="0" presId="urn:microsoft.com/office/officeart/2008/layout/AlternatingHexagons"/>
    <dgm:cxn modelId="{0CA80E1A-0616-4B02-B9F2-014469D41978}" type="presParOf" srcId="{C3050BDD-5FB5-410A-8DA2-53A506AF1411}" destId="{3FB72763-0294-4B4A-8923-344BB19B0845}" srcOrd="2" destOrd="0" presId="urn:microsoft.com/office/officeart/2008/layout/AlternatingHexagons"/>
    <dgm:cxn modelId="{D9AD5AAB-599A-4EFF-8E8C-2E25E473E56F}" type="presParOf" srcId="{C3050BDD-5FB5-410A-8DA2-53A506AF1411}" destId="{7372F8AA-C359-4594-B4E4-D0E0F0206B2E}" srcOrd="3" destOrd="0" presId="urn:microsoft.com/office/officeart/2008/layout/AlternatingHexagons"/>
    <dgm:cxn modelId="{73208FC3-B0F0-4AB6-A418-BD70DA1A9578}" type="presParOf" srcId="{C3050BDD-5FB5-410A-8DA2-53A506AF1411}" destId="{59424E96-07A0-4451-B331-C1577E287BBF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01105-BAE1-4A87-9B54-5FF54F52F330}">
      <dsp:nvSpPr>
        <dsp:cNvPr id="0" name=""/>
        <dsp:cNvSpPr/>
      </dsp:nvSpPr>
      <dsp:spPr>
        <a:xfrm>
          <a:off x="1640825" y="356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rgbClr val="A98D6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CORE (Foundational) Sessions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TECHNICAL (Deepening) Modules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640825" y="174183"/>
        <a:ext cx="1939759" cy="1042959"/>
      </dsp:txXfrm>
    </dsp:sp>
    <dsp:sp modelId="{0196D565-C025-4F93-8C30-B2D9E33AB381}">
      <dsp:nvSpPr>
        <dsp:cNvPr id="0" name=""/>
        <dsp:cNvSpPr/>
      </dsp:nvSpPr>
      <dsp:spPr>
        <a:xfrm>
          <a:off x="0" y="356"/>
          <a:ext cx="1640825" cy="1390612"/>
        </a:xfrm>
        <a:prstGeom prst="roundRect">
          <a:avLst/>
        </a:prstGeom>
        <a:solidFill>
          <a:srgbClr val="A98D63">
            <a:shade val="8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Training</a:t>
          </a: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Package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884" y="68240"/>
        <a:ext cx="1505057" cy="1254844"/>
      </dsp:txXfrm>
    </dsp:sp>
    <dsp:sp modelId="{28EA119D-F10D-4836-B263-9616EB64B37A}">
      <dsp:nvSpPr>
        <dsp:cNvPr id="0" name=""/>
        <dsp:cNvSpPr/>
      </dsp:nvSpPr>
      <dsp:spPr>
        <a:xfrm>
          <a:off x="1640825" y="1530030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rgbClr val="A98D63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Assessments | Baseline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Hands-on guidance, implementation advise &amp; action-learning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640825" y="1703857"/>
        <a:ext cx="1939759" cy="1042959"/>
      </dsp:txXfrm>
    </dsp:sp>
    <dsp:sp modelId="{A807F19D-8C18-490A-BE0F-8D254C87EE08}">
      <dsp:nvSpPr>
        <dsp:cNvPr id="0" name=""/>
        <dsp:cNvSpPr/>
      </dsp:nvSpPr>
      <dsp:spPr>
        <a:xfrm>
          <a:off x="0" y="1530030"/>
          <a:ext cx="1640825" cy="1390612"/>
        </a:xfrm>
        <a:prstGeom prst="roundRect">
          <a:avLst/>
        </a:prstGeom>
        <a:solidFill>
          <a:srgbClr val="A98D63">
            <a:shade val="80000"/>
            <a:hueOff val="-182273"/>
            <a:satOff val="-3387"/>
            <a:lumOff val="24604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Expert Advisory Services</a:t>
          </a:r>
          <a:endParaRPr lang="en-US" sz="1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884" y="1597914"/>
        <a:ext cx="1505057" cy="1254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01105-BAE1-4A87-9B54-5FF54F52F330}">
      <dsp:nvSpPr>
        <dsp:cNvPr id="0" name=""/>
        <dsp:cNvSpPr/>
      </dsp:nvSpPr>
      <dsp:spPr>
        <a:xfrm>
          <a:off x="1640825" y="356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CORE (Foundational) Sessions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TECHNICAL (Deepening) Modules</a:t>
          </a:r>
          <a:endParaRPr lang="en-US" sz="1500" kern="1200" dirty="0"/>
        </a:p>
      </dsp:txBody>
      <dsp:txXfrm>
        <a:off x="1640825" y="174183"/>
        <a:ext cx="1939759" cy="1042959"/>
      </dsp:txXfrm>
    </dsp:sp>
    <dsp:sp modelId="{0196D565-C025-4F93-8C30-B2D9E33AB381}">
      <dsp:nvSpPr>
        <dsp:cNvPr id="0" name=""/>
        <dsp:cNvSpPr/>
      </dsp:nvSpPr>
      <dsp:spPr>
        <a:xfrm>
          <a:off x="0" y="356"/>
          <a:ext cx="1640825" cy="1390612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Training Package</a:t>
          </a:r>
          <a:endParaRPr lang="en-US" sz="2100" kern="1200" dirty="0"/>
        </a:p>
      </dsp:txBody>
      <dsp:txXfrm>
        <a:off x="67884" y="68240"/>
        <a:ext cx="1505057" cy="1254844"/>
      </dsp:txXfrm>
    </dsp:sp>
    <dsp:sp modelId="{28EA119D-F10D-4836-B263-9616EB64B37A}">
      <dsp:nvSpPr>
        <dsp:cNvPr id="0" name=""/>
        <dsp:cNvSpPr/>
      </dsp:nvSpPr>
      <dsp:spPr>
        <a:xfrm>
          <a:off x="1640825" y="1530030"/>
          <a:ext cx="2461238" cy="13906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Assessments | Baseline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Hands-on guidance, implementation advise &amp; action-learning</a:t>
          </a:r>
          <a:endParaRPr lang="en-US" sz="1500" kern="1200" dirty="0"/>
        </a:p>
      </dsp:txBody>
      <dsp:txXfrm>
        <a:off x="1640825" y="1703857"/>
        <a:ext cx="1939759" cy="1042959"/>
      </dsp:txXfrm>
    </dsp:sp>
    <dsp:sp modelId="{A807F19D-8C18-490A-BE0F-8D254C87EE08}">
      <dsp:nvSpPr>
        <dsp:cNvPr id="0" name=""/>
        <dsp:cNvSpPr/>
      </dsp:nvSpPr>
      <dsp:spPr>
        <a:xfrm>
          <a:off x="0" y="1530030"/>
          <a:ext cx="1640825" cy="1390612"/>
        </a:xfrm>
        <a:prstGeom prst="roundRect">
          <a:avLst/>
        </a:prstGeom>
        <a:solidFill>
          <a:schemeClr val="accent6">
            <a:shade val="80000"/>
            <a:hueOff val="-381692"/>
            <a:satOff val="17009"/>
            <a:lumOff val="23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On-site Expert Advisory Services</a:t>
          </a:r>
          <a:endParaRPr lang="en-US" sz="2100" kern="1200" dirty="0"/>
        </a:p>
      </dsp:txBody>
      <dsp:txXfrm>
        <a:off x="67884" y="1597914"/>
        <a:ext cx="1505057" cy="1254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267C4-7F99-4C5A-ABF4-E4C14FDAA94A}">
      <dsp:nvSpPr>
        <dsp:cNvPr id="0" name=""/>
        <dsp:cNvSpPr/>
      </dsp:nvSpPr>
      <dsp:spPr>
        <a:xfrm rot="5400000">
          <a:off x="2320855" y="509517"/>
          <a:ext cx="1522511" cy="1324585"/>
        </a:xfrm>
        <a:prstGeom prst="hexagon">
          <a:avLst>
            <a:gd name="adj" fmla="val 25000"/>
            <a:gd name="vf" fmla="val 115470"/>
          </a:avLst>
        </a:prstGeom>
        <a:solidFill>
          <a:srgbClr val="1AB39F">
            <a:lumMod val="7500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FFFFFF"/>
              </a:solidFill>
              <a:latin typeface="Corbel" panose="020B0503020204020204"/>
              <a:ea typeface="+mn-ea"/>
              <a:cs typeface="+mn-cs"/>
            </a:rPr>
            <a:t>Mutual Trust &amp; Respect</a:t>
          </a:r>
          <a:endParaRPr lang="en-GB" sz="1800" kern="1200" dirty="0">
            <a:solidFill>
              <a:srgbClr val="FFFFFF"/>
            </a:solidFill>
            <a:latin typeface="Corbel" panose="020B0503020204020204"/>
            <a:ea typeface="+mn-ea"/>
            <a:cs typeface="+mn-cs"/>
          </a:endParaRPr>
        </a:p>
      </dsp:txBody>
      <dsp:txXfrm rot="-5400000">
        <a:off x="2626233" y="647812"/>
        <a:ext cx="911755" cy="1047995"/>
      </dsp:txXfrm>
    </dsp:sp>
    <dsp:sp modelId="{35C92C42-1329-47E6-B07B-20C0A4F15D82}">
      <dsp:nvSpPr>
        <dsp:cNvPr id="0" name=""/>
        <dsp:cNvSpPr/>
      </dsp:nvSpPr>
      <dsp:spPr>
        <a:xfrm>
          <a:off x="3693210" y="715056"/>
          <a:ext cx="1433227" cy="913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40BAD2">
                  <a:lumMod val="50000"/>
                </a:srgbClr>
              </a:solidFill>
              <a:latin typeface="Corbel" panose="020B0503020204020204"/>
              <a:ea typeface="+mn-ea"/>
              <a:cs typeface="+mn-cs"/>
            </a:rPr>
            <a:t>Cooperation</a:t>
          </a:r>
          <a:endParaRPr lang="en-GB" sz="1600" b="1" kern="1200" dirty="0">
            <a:solidFill>
              <a:srgbClr val="40BAD2">
                <a:lumMod val="50000"/>
              </a:srgbClr>
            </a:solidFill>
            <a:latin typeface="Corbel" panose="020B0503020204020204"/>
            <a:ea typeface="+mn-ea"/>
            <a:cs typeface="+mn-cs"/>
          </a:endParaRPr>
        </a:p>
      </dsp:txBody>
      <dsp:txXfrm>
        <a:off x="3693210" y="715056"/>
        <a:ext cx="1433227" cy="913507"/>
      </dsp:txXfrm>
    </dsp:sp>
    <dsp:sp modelId="{A594F16D-E1A8-4E4E-8AC7-88B1B1AF4720}">
      <dsp:nvSpPr>
        <dsp:cNvPr id="0" name=""/>
        <dsp:cNvSpPr/>
      </dsp:nvSpPr>
      <dsp:spPr>
        <a:xfrm rot="5400000">
          <a:off x="890303" y="509517"/>
          <a:ext cx="1522511" cy="1324585"/>
        </a:xfrm>
        <a:prstGeom prst="hexagon">
          <a:avLst>
            <a:gd name="adj" fmla="val 25000"/>
            <a:gd name="vf" fmla="val 115470"/>
          </a:avLst>
        </a:prstGeom>
        <a:solidFill>
          <a:srgbClr val="40BAD2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FFFFFF"/>
              </a:solidFill>
              <a:latin typeface="Corbel" panose="020B0503020204020204"/>
              <a:ea typeface="+mn-ea"/>
              <a:cs typeface="+mn-cs"/>
            </a:rPr>
            <a:t>Good Faith on both sides</a:t>
          </a:r>
          <a:endParaRPr lang="en-GB" sz="1200" b="1" kern="1200" dirty="0">
            <a:solidFill>
              <a:srgbClr val="FFFFFF"/>
            </a:solidFill>
            <a:latin typeface="Corbel" panose="020B0503020204020204"/>
            <a:ea typeface="+mn-ea"/>
            <a:cs typeface="+mn-cs"/>
          </a:endParaRPr>
        </a:p>
      </dsp:txBody>
      <dsp:txXfrm rot="-5400000">
        <a:off x="1195681" y="647812"/>
        <a:ext cx="911755" cy="1047995"/>
      </dsp:txXfrm>
    </dsp:sp>
    <dsp:sp modelId="{0D38357C-84BF-45D7-9453-174E55528619}">
      <dsp:nvSpPr>
        <dsp:cNvPr id="0" name=""/>
        <dsp:cNvSpPr/>
      </dsp:nvSpPr>
      <dsp:spPr>
        <a:xfrm rot="5400000">
          <a:off x="1585274" y="1571612"/>
          <a:ext cx="1522511" cy="1785011"/>
        </a:xfrm>
        <a:prstGeom prst="hexagon">
          <a:avLst>
            <a:gd name="adj" fmla="val 25000"/>
            <a:gd name="vf" fmla="val 115470"/>
          </a:avLst>
        </a:prstGeom>
        <a:solidFill>
          <a:srgbClr val="40BAD2">
            <a:lumMod val="75000"/>
          </a:srgbClr>
        </a:solidFill>
        <a:ln w="10795" cap="flat" cmpd="sng" algn="ctr">
          <a:solidFill>
            <a:srgbClr val="40BAD2">
              <a:lumMod val="75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Open </a:t>
          </a:r>
          <a:r>
            <a:rPr lang="en-US" sz="12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communication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sp:txBody>
      <dsp:txXfrm rot="-5400000">
        <a:off x="1751526" y="1956614"/>
        <a:ext cx="1190007" cy="1015007"/>
      </dsp:txXfrm>
    </dsp:sp>
    <dsp:sp modelId="{343C9A7F-4564-4B0B-A5CE-62D88570AA22}">
      <dsp:nvSpPr>
        <dsp:cNvPr id="0" name=""/>
        <dsp:cNvSpPr/>
      </dsp:nvSpPr>
      <dsp:spPr>
        <a:xfrm>
          <a:off x="0" y="2051879"/>
          <a:ext cx="1644312" cy="913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 smtClean="0">
            <a:solidFill>
              <a:srgbClr val="40BAD2">
                <a:lumMod val="50000"/>
              </a:srgbClr>
            </a:solidFill>
            <a:latin typeface="Corbel" panose="020B0503020204020204"/>
            <a:ea typeface="+mn-ea"/>
            <a:cs typeface="+mn-cs"/>
          </a:endParaRPr>
        </a:p>
      </dsp:txBody>
      <dsp:txXfrm>
        <a:off x="0" y="2051879"/>
        <a:ext cx="1644312" cy="913507"/>
      </dsp:txXfrm>
    </dsp:sp>
    <dsp:sp modelId="{AB90E132-AA22-4AFF-92FB-89A0BF275F62}">
      <dsp:nvSpPr>
        <dsp:cNvPr id="0" name=""/>
        <dsp:cNvSpPr/>
      </dsp:nvSpPr>
      <dsp:spPr>
        <a:xfrm rot="5400000">
          <a:off x="3033390" y="1801825"/>
          <a:ext cx="1522511" cy="1324585"/>
        </a:xfrm>
        <a:prstGeom prst="hexagon">
          <a:avLst>
            <a:gd name="adj" fmla="val 25000"/>
            <a:gd name="vf" fmla="val 115470"/>
          </a:avLst>
        </a:prstGeom>
        <a:solidFill>
          <a:srgbClr val="40BAD2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Dialogue</a:t>
          </a:r>
          <a:endParaRPr lang="en-GB" sz="190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sp:txBody>
      <dsp:txXfrm rot="-5400000">
        <a:off x="3338768" y="1940120"/>
        <a:ext cx="911755" cy="1047995"/>
      </dsp:txXfrm>
    </dsp:sp>
    <dsp:sp modelId="{95BBD77C-E95C-4F44-8F3B-84B5CC0CD4EC}">
      <dsp:nvSpPr>
        <dsp:cNvPr id="0" name=""/>
        <dsp:cNvSpPr/>
      </dsp:nvSpPr>
      <dsp:spPr>
        <a:xfrm rot="5400000">
          <a:off x="2031012" y="3055253"/>
          <a:ext cx="1715550" cy="1896779"/>
        </a:xfrm>
        <a:prstGeom prst="hexagon">
          <a:avLst>
            <a:gd name="adj" fmla="val 25000"/>
            <a:gd name="vf" fmla="val 115470"/>
          </a:avLst>
        </a:prstGeom>
        <a:solidFill>
          <a:srgbClr val="FAB900">
            <a:lumMod val="7500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Knowledge on IR</a:t>
          </a:r>
          <a:endParaRPr lang="en-GB" sz="180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sp:txBody>
      <dsp:txXfrm rot="-5400000">
        <a:off x="2256528" y="3431792"/>
        <a:ext cx="1264519" cy="1143700"/>
      </dsp:txXfrm>
    </dsp:sp>
    <dsp:sp modelId="{3136F2C1-F40F-4A47-A0B7-70D2E5014E49}">
      <dsp:nvSpPr>
        <dsp:cNvPr id="0" name=""/>
        <dsp:cNvSpPr/>
      </dsp:nvSpPr>
      <dsp:spPr>
        <a:xfrm>
          <a:off x="3787276" y="3573512"/>
          <a:ext cx="1699123" cy="9135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24E96-07A0-4451-B331-C1577E287BBF}">
      <dsp:nvSpPr>
        <dsp:cNvPr id="0" name=""/>
        <dsp:cNvSpPr/>
      </dsp:nvSpPr>
      <dsp:spPr>
        <a:xfrm rot="5400000">
          <a:off x="411028" y="3437878"/>
          <a:ext cx="1522511" cy="1324585"/>
        </a:xfrm>
        <a:prstGeom prst="hexagon">
          <a:avLst>
            <a:gd name="adj" fmla="val 25000"/>
            <a:gd name="vf" fmla="val 115470"/>
          </a:avLst>
        </a:prstGeom>
        <a:solidFill>
          <a:srgbClr val="40BAD2">
            <a:hueOff val="0"/>
            <a:satOff val="0"/>
            <a:lumOff val="0"/>
            <a:alphaOff val="0"/>
          </a:srgbClr>
        </a:solidFill>
        <a:ln w="10795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Roles &amp; </a:t>
          </a:r>
          <a:r>
            <a:rPr lang="en-US" sz="1600" kern="12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  <a:ea typeface="+mn-ea"/>
              <a:cs typeface="+mn-cs"/>
            </a:rPr>
            <a:t>Mandates </a:t>
          </a:r>
          <a:endParaRPr lang="en-GB" sz="1400" kern="1200" dirty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orbel" panose="020B0503020204020204"/>
            <a:ea typeface="+mn-ea"/>
            <a:cs typeface="+mn-cs"/>
          </a:endParaRPr>
        </a:p>
      </dsp:txBody>
      <dsp:txXfrm rot="-5400000">
        <a:off x="716406" y="3576173"/>
        <a:ext cx="911755" cy="1047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2F0C2-CE1C-457C-A80D-7E455DBA75CC}" type="datetimeFigureOut">
              <a:rPr lang="en-GB" smtClean="0"/>
              <a:t>24/01/2017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70911-D81D-4D80-BFDF-D52052C5DD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3451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E9C3E-E8FD-40B7-9A69-014D25B45AE8}" type="datetimeFigureOut">
              <a:rPr lang="en-GB" smtClean="0"/>
              <a:t>24/01/2017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3B110F-199E-4776-9983-04CABC7A2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04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5937F4-0ABE-4C18-A5F9-126D3AAA9D64}" type="slidenum">
              <a:rPr lang="en-US" altLang="en-US" sz="1200" baseline="0">
                <a:latin typeface="Arial" panose="020B0604020202020204" pitchFamily="34" charset="0"/>
              </a:rPr>
              <a:pPr eaLnBrk="1" hangingPunct="1"/>
              <a:t>5</a:t>
            </a:fld>
            <a:endParaRPr lang="en-US" altLang="en-US" sz="1200" baseline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055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2EBC85-62DF-4907-A97E-F3AB6EFC712E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705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Methodology: 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Participatory</a:t>
            </a:r>
            <a:r>
              <a:rPr lang="en-GB" altLang="en-US" smtClean="0">
                <a:latin typeface="Arial" panose="020B0604020202020204" pitchFamily="34" charset="0"/>
              </a:rPr>
              <a:t> and highly interactive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Teambuilding exercises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23FA06-4CDF-4E52-A217-C6E5AA580C6A}" type="slidenum">
              <a:rPr lang="en-US" altLang="en-US" sz="1200" baseline="0">
                <a:latin typeface="Arial" panose="020B0604020202020204" pitchFamily="34" charset="0"/>
              </a:rPr>
              <a:pPr eaLnBrk="1" hangingPunct="1"/>
              <a:t>12</a:t>
            </a:fld>
            <a:endParaRPr lang="en-US" altLang="en-US" sz="1200" baseline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4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4F83E9-4723-4C33-87FD-E1359E65EC7D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225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b="1" dirty="0"/>
              <a:t>Presentation of Framework (5 min)</a:t>
            </a:r>
            <a:endParaRPr lang="en-PH" sz="1300" dirty="0"/>
          </a:p>
          <a:p>
            <a:r>
              <a:rPr lang="en-US" sz="1300" dirty="0"/>
              <a:t>The framework of this training module is based on the 2 main features of a green business: (1) Environment Friendly (2) Safe &amp; Climate Resilient workplace.  The sessions are divided into two:</a:t>
            </a:r>
            <a:endParaRPr lang="en-PH" sz="1300" dirty="0"/>
          </a:p>
          <a:p>
            <a:pPr lvl="0"/>
            <a:r>
              <a:rPr lang="en-US" sz="1300" dirty="0"/>
              <a:t>Core</a:t>
            </a:r>
            <a:endParaRPr lang="en-PH" sz="1300" dirty="0"/>
          </a:p>
          <a:p>
            <a:pPr lvl="0"/>
            <a:r>
              <a:rPr lang="en-US" sz="1300" dirty="0"/>
              <a:t>Deepening</a:t>
            </a:r>
            <a:endParaRPr lang="en-PH" sz="1300" dirty="0"/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4DD8879-F1A7-439B-8F54-D6C36F32522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38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74688" y="808038"/>
            <a:ext cx="5389562" cy="40433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963169-56FD-4F8C-8297-5ED09D51D08D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575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11213" y="860425"/>
            <a:ext cx="5726112" cy="4295775"/>
          </a:xfrm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cs typeface="Arial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24870" eaLnBrk="0" hangingPunct="0"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804763" indent="-309524" defTabSz="1024870" eaLnBrk="0" hangingPunct="0"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238098" indent="-247620" defTabSz="1024870" eaLnBrk="0" hangingPunct="0"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733337" indent="-247620" defTabSz="1024870" eaLnBrk="0" hangingPunct="0"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228576" indent="-247620" defTabSz="1024870" eaLnBrk="0" hangingPunct="0"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723815" indent="-247620" defTabSz="1024870" eaLnBrk="0" fontAlgn="base" hangingPunct="0">
              <a:spcBef>
                <a:spcPct val="0"/>
              </a:spcBef>
              <a:spcAft>
                <a:spcPct val="0"/>
              </a:spcAft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3219054" indent="-247620" defTabSz="1024870" eaLnBrk="0" fontAlgn="base" hangingPunct="0">
              <a:spcBef>
                <a:spcPct val="0"/>
              </a:spcBef>
              <a:spcAft>
                <a:spcPct val="0"/>
              </a:spcAft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714293" indent="-247620" defTabSz="1024870" eaLnBrk="0" fontAlgn="base" hangingPunct="0">
              <a:spcBef>
                <a:spcPct val="0"/>
              </a:spcBef>
              <a:spcAft>
                <a:spcPct val="0"/>
              </a:spcAft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4209532" indent="-247620" defTabSz="1024870" eaLnBrk="0" fontAlgn="base" hangingPunct="0">
              <a:spcBef>
                <a:spcPct val="0"/>
              </a:spcBef>
              <a:spcAft>
                <a:spcPct val="0"/>
              </a:spcAft>
              <a:defRPr sz="21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fld id="{DDCACBCE-67E0-4621-8CE4-C3099FA6C4ED}" type="slidenum">
              <a:rPr lang="en-GB" sz="1300" baseline="0">
                <a:solidFill>
                  <a:srgbClr val="000000"/>
                </a:solidFill>
                <a:latin typeface="Arial" charset="0"/>
              </a:rPr>
              <a:pPr eaLnBrk="1" hangingPunct="1"/>
              <a:t>16</a:t>
            </a:fld>
            <a:endParaRPr lang="en-GB" sz="1300" baseline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73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To outline that this is a bottom-up approach</a:t>
            </a:r>
            <a:r>
              <a:rPr lang="en-ZA" baseline="0" dirty="0" smtClean="0"/>
              <a:t> which utilises the input of workers, team work and worker-employer cooperation to achieve and drive continual social, environmental and economic improvements 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4963D-CC91-42AB-9248-973E6CB256D1}" type="slidenum">
              <a:rPr lang="en-ZA" smtClean="0"/>
              <a:t>17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33820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</a:rPr>
              <a:t>Methodology: </a:t>
            </a:r>
          </a:p>
          <a:p>
            <a:r>
              <a:rPr lang="en-US" altLang="en-US" smtClean="0">
                <a:latin typeface="Arial" panose="020B0604020202020204" pitchFamily="34" charset="0"/>
              </a:rPr>
              <a:t>Participatory</a:t>
            </a:r>
            <a:r>
              <a:rPr lang="en-GB" altLang="en-US" smtClean="0">
                <a:latin typeface="Arial" panose="020B0604020202020204" pitchFamily="34" charset="0"/>
              </a:rPr>
              <a:t> and highly interactive</a:t>
            </a:r>
          </a:p>
          <a:p>
            <a:endParaRPr lang="en-US" altLang="en-US" smtClean="0">
              <a:latin typeface="Arial" panose="020B0604020202020204" pitchFamily="34" charset="0"/>
            </a:endParaRPr>
          </a:p>
          <a:p>
            <a:r>
              <a:rPr lang="en-US" altLang="en-US" smtClean="0">
                <a:latin typeface="Arial" panose="020B0604020202020204" pitchFamily="34" charset="0"/>
              </a:rPr>
              <a:t>Teambuilding exercises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defTabSz="947738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23FA06-4CDF-4E52-A217-C6E5AA580C6A}" type="slidenum">
              <a:rPr lang="en-US" altLang="en-US" sz="1200" baseline="0">
                <a:solidFill>
                  <a:prstClr val="black"/>
                </a:solidFill>
                <a:latin typeface="Arial" panose="020B0604020202020204" pitchFamily="34" charset="0"/>
              </a:rPr>
              <a:pPr eaLnBrk="1" hangingPunct="1"/>
              <a:t>19</a:t>
            </a:fld>
            <a:endParaRPr lang="en-US" altLang="en-US" sz="1200" baseline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077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77C079-F087-46F0-9C41-178018AA53B3}" type="slidenum">
              <a:rPr lang="en-US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825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58064DB-3E87-485B-94E5-40D30F38B481}" type="slidenum">
              <a:rPr lang="en-US" altLang="en-US">
                <a:solidFill>
                  <a:prstClr val="black"/>
                </a:solidFill>
                <a:cs typeface="Arial" panose="020B0604020202020204" pitchFamily="34" charset="0"/>
              </a:rPr>
              <a:pPr eaLnBrk="1" hangingPunct="1"/>
              <a:t>28</a:t>
            </a:fld>
            <a:endParaRPr lang="en-US" altLang="en-US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192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11213" y="860425"/>
            <a:ext cx="5726112" cy="4295775"/>
          </a:xfrm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102D88D-3BCC-480B-9629-0819598C7B4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77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Case study examples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4963D-CC91-42AB-9248-973E6CB256D1}" type="slidenum">
              <a:rPr lang="en-ZA" smtClean="0"/>
              <a:t>35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856204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943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B04F94-2D98-4A30-86E2-E26ACF024D86}" type="slidenum">
              <a:rPr lang="en-US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094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defRPr>
            </a:lvl1pPr>
            <a:lvl2pPr marL="769919" indent="-29612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84491" indent="-236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58287" indent="-236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132084" indent="-23689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605880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3079676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553473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4027269" indent="-23689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055D15CB-BD07-40EA-8CE2-829DE26A6398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42</a:t>
            </a:fld>
            <a:endParaRPr lang="en-US" altLang="en-US" smtClean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/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8990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video" Target="file:///B:\ppp_ani_glo_stand.avi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5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53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8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5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19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3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7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313" y="642938"/>
            <a:ext cx="6553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7313" y="2000250"/>
            <a:ext cx="320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113" y="2000250"/>
            <a:ext cx="320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C56AE25-767F-4393-BFDF-A3D07D5F99A1}" type="datetime1">
              <a:rPr lang="en-GB"/>
              <a:pPr>
                <a:defRPr/>
              </a:pPr>
              <a:t>24/01/2017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/>
              <a:t>INTEGRATION/NPG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133550D-BA0B-44AB-8C42-A6BBA7BF9AA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0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lobal09_tit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pp_ani_glo_stand.avi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824040"/>
            <a:ext cx="2319338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ilologogold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6294438"/>
            <a:ext cx="6477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01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606676" y="2679700"/>
            <a:ext cx="6391275" cy="75565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32076" y="3459165"/>
            <a:ext cx="6391275" cy="74612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" y="6654800"/>
            <a:ext cx="1166813" cy="203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76526" y="6586538"/>
            <a:ext cx="6467475" cy="271462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" y="6448427"/>
            <a:ext cx="549275" cy="206375"/>
          </a:xfrm>
        </p:spPr>
        <p:txBody>
          <a:bodyPr/>
          <a:lstStyle>
            <a:lvl1pPr>
              <a:defRPr/>
            </a:lvl1pPr>
          </a:lstStyle>
          <a:p>
            <a:fld id="{48EEABC2-F113-4FDB-9000-7780022857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0583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52DAD-7441-4451-A786-A20BCE428F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87826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49280-6BD9-4591-95F0-B2049E25FA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713553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77975"/>
            <a:ext cx="3802063" cy="452755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264" y="1577975"/>
            <a:ext cx="3803650" cy="452755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05CB6-97E4-499E-901A-CDB6BC35A9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0692531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D66F1-340C-4E80-943D-BE88496BB7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3409223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8E9A3-59FE-4FD4-8E99-240A2BB2C9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651840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DB9D1-FB61-4ABE-8E66-BA44E28FC0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588725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88C54-CBBC-45A5-BB7D-908432E285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148468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934B8-C5E7-4C8A-929B-B7B55436FE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484275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4CB10F-B5E7-4246-A105-25C740E67D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03097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8263" y="2"/>
            <a:ext cx="2025650" cy="6105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6551" y="2"/>
            <a:ext cx="5929313" cy="6105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3ABDB-88D1-4C91-BC9E-E8FFB17112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126786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551" y="0"/>
            <a:ext cx="7694613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1" y="1577975"/>
            <a:ext cx="7758113" cy="452755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6FB8E-3FE0-4271-BC84-FD64F73362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294788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25535-7E28-49B2-9A2B-99234C4268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121374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2"/>
          <p:cNvSpPr>
            <a:spLocks noGrp="1"/>
          </p:cNvSpPr>
          <p:nvPr>
            <p:ph idx="1"/>
          </p:nvPr>
        </p:nvSpPr>
        <p:spPr>
          <a:xfrm>
            <a:off x="457200" y="1676402"/>
            <a:ext cx="8229600" cy="4525963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A94ECAA-50EE-4C26-B533-BDF8C39984F6}" type="datetime1">
              <a:rPr lang="fr-FR"/>
              <a:pPr>
                <a:defRPr/>
              </a:pPr>
              <a:t>24/01/2017</a:t>
            </a:fld>
            <a:endParaRPr lang="fr-FR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 eaLnBrk="0" hangingPunct="0">
              <a:defRPr/>
            </a:lvl1pPr>
          </a:lstStyle>
          <a:p>
            <a:fld id="{095D5253-0B63-4F66-BB9E-19A1308323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5653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3474F-DB7E-4499-BE5E-E965CEC751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44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39762" y="2565403"/>
            <a:ext cx="8208963" cy="3167063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706828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65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59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56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0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57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98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0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74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92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56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C2EED-02BD-48CC-A2F3-A03CA5D28D53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F9C7F9-E982-42BB-AEEE-C670874000F5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9250323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8B82-9D79-4B95-A7C8-DFC215F61F7C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8BA6F-5DB3-46F9-BC07-4F5953DC7C0D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319820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8D8C1-8108-4EC5-9044-647DC59C43D5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069129-1426-41C0-A605-C4C3D09247F0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1985509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E85FC-40A1-44D2-9836-BEF28DA6B850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27EBE0-959A-41B2-A9A6-C8FA5A1E625C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844306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A827F-BC48-4B7C-96CA-46916FA758A0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F8B81-A86B-4E39-9232-0825960F4357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0045115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4BF1A-A4BB-42A5-B661-6A7133BC00CB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DDE76-BFC5-4B5E-8421-6378B999C96C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9332159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F6957-6A4A-4916-9F0A-BED9B9E19F4F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A7F80-91DA-4C05-BBEA-EE0375554B03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42829828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53270-F861-4D46-B9EA-373C7A597A56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3299B-12A9-4849-AC9F-5F83E828E50E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391520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P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8D6F1-435C-457A-B7E3-69C877EEAEC8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59A0B-09A6-44A0-A59C-5317D99715B6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4156013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75F5D-F257-47B5-AFDB-D06D36D42ADF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2E8A84-EDCA-4412-9657-E5C2C0E8396F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2091832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A186B-4CE8-4B6F-83FE-C76BB301D06A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3E861-BEA2-489F-A8D3-FD29ACB1C64B}" type="slidenum">
              <a:rPr lang="en-PH" altLang="en-US"/>
              <a:pPr/>
              <a:t>‹#›</a:t>
            </a:fld>
            <a:endParaRPr lang="en-PH" altLang="en-US"/>
          </a:p>
        </p:txBody>
      </p:sp>
    </p:spTree>
    <p:extLst>
      <p:ext uri="{BB962C8B-B14F-4D97-AF65-F5344CB8AC3E}">
        <p14:creationId xmlns:p14="http://schemas.microsoft.com/office/powerpoint/2010/main" val="357021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video" Target="file:///B:\ppp_ani_glo_stand.avi" TargetMode="External"/><Relationship Id="rId3" Type="http://schemas.openxmlformats.org/officeDocument/2006/relationships/slideLayout" Target="../slideLayouts/slideLayout26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F33D-4549-461C-BEEE-CCF8DF80E9D6}" type="datetimeFigureOut">
              <a:rPr lang="th-TH" smtClean="0"/>
              <a:t>24/01/60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9575-BE3D-4D75-AA19-3C7925123D0D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B2D9A-ED30-41DB-9644-F8E9174C4AB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1/24/2017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BC12B-EF53-49F0-B40D-BCA5D852502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42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lobal09_txt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36551" y="0"/>
            <a:ext cx="76946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1" y="1577975"/>
            <a:ext cx="7758113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" y="6651625"/>
            <a:ext cx="1166813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92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191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76526" y="6583363"/>
            <a:ext cx="6467475" cy="27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 algn="ctr">
              <a:defRPr sz="1292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191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" y="6446840"/>
            <a:ext cx="549275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</a:bodyPr>
          <a:lstStyle>
            <a:lvl1pPr>
              <a:defRPr sz="1292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3411F6-A713-4D45-82B3-D53FBC741F01}" type="slidenum">
              <a:rPr lang="en-US" altLang="en-US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cs typeface="Arial" panose="020B0604020202020204" pitchFamily="34" charset="0"/>
            </a:endParaRPr>
          </a:p>
        </p:txBody>
      </p:sp>
      <p:pic>
        <p:nvPicPr>
          <p:cNvPr id="219144" name="ppp_ani_glo_stand.avi">
            <a:hlinkClick r:id="" action="ppaction://media"/>
          </p:cNvPr>
          <p:cNvPicPr>
            <a:picLocks noRot="1" noChangeAspect="1" noChangeArrowheads="1"/>
          </p:cNvPicPr>
          <p:nvPr>
            <a:videoFile r:link="rId18"/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13" y="284165"/>
            <a:ext cx="1203325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1" descr="ilologogold"/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6294438"/>
            <a:ext cx="647700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11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9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1914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9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91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144"/>
                  </p:tgtEl>
                </p:cond>
              </p:nextCondLst>
            </p:seq>
          </p:childTnLst>
        </p:cTn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5pPr>
      <a:lvl6pPr marL="422041" algn="l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6pPr>
      <a:lvl7pPr marL="844083" algn="l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7pPr>
      <a:lvl8pPr marL="1266124" algn="l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8pPr>
      <a:lvl9pPr marL="1688165" algn="l" rtl="0" fontAlgn="base">
        <a:spcBef>
          <a:spcPct val="0"/>
        </a:spcBef>
        <a:spcAft>
          <a:spcPct val="0"/>
        </a:spcAft>
        <a:defRPr sz="3415">
          <a:solidFill>
            <a:schemeClr val="tx1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308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1939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1754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477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477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477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477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477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47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EF33D-4549-461C-BEEE-CCF8DF80E9D6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24/01/60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B9575-BE3D-4D75-AA19-3C7925123D0D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12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PH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PH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A1362F-D1B5-462B-B0F5-CE5F67BC0326}" type="datetimeFigureOut">
              <a:rPr lang="en-PH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1/24/2017</a:t>
            </a:fld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P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98A9574-FD85-4999-81E3-E3817B7BCE9A}" type="slidenum">
              <a:rPr lang="en-PH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PH" altLang="en-US" smtClean="0"/>
          </a:p>
        </p:txBody>
      </p:sp>
    </p:spTree>
    <p:extLst>
      <p:ext uri="{BB962C8B-B14F-4D97-AF65-F5344CB8AC3E}">
        <p14:creationId xmlns:p14="http://schemas.microsoft.com/office/powerpoint/2010/main" val="423424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7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21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0.jpeg"/><Relationship Id="rId5" Type="http://schemas.openxmlformats.org/officeDocument/2006/relationships/diagramData" Target="../diagrams/data1.xml"/><Relationship Id="rId10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7.png"/><Relationship Id="rId7" Type="http://schemas.openxmlformats.org/officeDocument/2006/relationships/diagramData" Target="../diagrams/data2.xml"/><Relationship Id="rId12" Type="http://schemas.openxmlformats.org/officeDocument/2006/relationships/image" Target="../media/image1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microsoft.com/office/2007/relationships/diagramDrawing" Target="../diagrams/drawing2.xml"/><Relationship Id="rId5" Type="http://schemas.openxmlformats.org/officeDocument/2006/relationships/image" Target="../media/image29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9.pn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Relationship Id="rId9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8.w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12" Type="http://schemas.microsoft.com/office/2007/relationships/diagramDrawing" Target="../diagrams/drawing3.xm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4.jpeg"/><Relationship Id="rId11" Type="http://schemas.openxmlformats.org/officeDocument/2006/relationships/diagramColors" Target="../diagrams/colors3.xml"/><Relationship Id="rId5" Type="http://schemas.openxmlformats.org/officeDocument/2006/relationships/image" Target="../media/image63.jpe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62.jpeg"/><Relationship Id="rId9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62.jpeg"/><Relationship Id="rId4" Type="http://schemas.openxmlformats.org/officeDocument/2006/relationships/image" Target="../media/image6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7" Type="http://schemas.openxmlformats.org/officeDocument/2006/relationships/image" Target="../media/image71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70.jpeg"/><Relationship Id="rId5" Type="http://schemas.openxmlformats.org/officeDocument/2006/relationships/image" Target="../media/image62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7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3.pn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8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11" Type="http://schemas.openxmlformats.org/officeDocument/2006/relationships/image" Target="../media/image91.jpeg"/><Relationship Id="rId5" Type="http://schemas.openxmlformats.org/officeDocument/2006/relationships/diagramData" Target="../diagrams/data4.xml"/><Relationship Id="rId10" Type="http://schemas.openxmlformats.org/officeDocument/2006/relationships/image" Target="../media/image90.jpeg"/><Relationship Id="rId4" Type="http://schemas.openxmlformats.org/officeDocument/2006/relationships/image" Target="../media/image9.jpeg"/><Relationship Id="rId9" Type="http://schemas.microsoft.com/office/2007/relationships/diagramDrawing" Target="../diagrams/drawing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98.pn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0.png"/><Relationship Id="rId5" Type="http://schemas.openxmlformats.org/officeDocument/2006/relationships/image" Target="../media/image99.jpeg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230" y="5340471"/>
            <a:ext cx="9144000" cy="12274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030" y="1801912"/>
            <a:ext cx="7772400" cy="1467595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solidFill>
                  <a:schemeClr val="bg1"/>
                </a:solidFill>
              </a:rPr>
              <a:t>Industries and Workplaces for Sustainable </a:t>
            </a:r>
            <a:r>
              <a:rPr lang="en-US" sz="3800" b="1" dirty="0" smtClean="0">
                <a:solidFill>
                  <a:schemeClr val="bg1"/>
                </a:solidFill>
              </a:rPr>
              <a:t>and Inclusive </a:t>
            </a:r>
            <a:r>
              <a:rPr lang="en-US" sz="3800" b="1" dirty="0" smtClean="0">
                <a:solidFill>
                  <a:schemeClr val="bg1"/>
                </a:solidFill>
              </a:rPr>
              <a:t>Growth</a:t>
            </a:r>
            <a:endParaRPr lang="th-TH" sz="3800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269507"/>
            <a:ext cx="6400800" cy="802435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Through tripartite dialogue and Sharing of </a:t>
            </a:r>
            <a:endParaRPr lang="en-US" sz="2000" b="1" dirty="0" smtClean="0">
              <a:solidFill>
                <a:schemeClr val="bg1"/>
              </a:solidFill>
            </a:endParaRPr>
          </a:p>
          <a:p>
            <a:pPr>
              <a:lnSpc>
                <a:spcPts val="2000"/>
              </a:lnSpc>
            </a:pPr>
            <a:r>
              <a:rPr lang="en-US" sz="2000" b="1" dirty="0" smtClean="0">
                <a:solidFill>
                  <a:schemeClr val="bg1"/>
                </a:solidFill>
              </a:rPr>
              <a:t>tools</a:t>
            </a:r>
            <a:r>
              <a:rPr lang="en-US" sz="2000" b="1" dirty="0">
                <a:solidFill>
                  <a:schemeClr val="bg1"/>
                </a:solidFill>
              </a:rPr>
              <a:t>, practices and knowledge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endParaRPr lang="th-TH" sz="2000" dirty="0">
              <a:solidFill>
                <a:schemeClr val="bg1"/>
              </a:solidFill>
            </a:endParaRPr>
          </a:p>
        </p:txBody>
      </p:sp>
      <p:pic>
        <p:nvPicPr>
          <p:cNvPr id="4" name="Picture 4" descr="InSIGH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" y="5584470"/>
            <a:ext cx="2913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83" y="5400321"/>
            <a:ext cx="8556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230" y="5340471"/>
            <a:ext cx="9144000" cy="12274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0030" y="1801912"/>
            <a:ext cx="7772400" cy="1467595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chemeClr val="bg1"/>
                </a:solidFill>
              </a:rPr>
              <a:t/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I. 	</a:t>
            </a:r>
            <a:r>
              <a:rPr lang="en-US" sz="2800" b="1" dirty="0" smtClean="0">
                <a:solidFill>
                  <a:schemeClr val="bg1"/>
                </a:solidFill>
              </a:rPr>
              <a:t>ILO Japan Projects: GBA and </a:t>
            </a:r>
            <a:r>
              <a:rPr lang="en-US" sz="2800" b="1" dirty="0" err="1" smtClean="0">
                <a:solidFill>
                  <a:schemeClr val="bg1"/>
                </a:solidFill>
              </a:rPr>
              <a:t>InSIGHT</a:t>
            </a:r>
            <a:r>
              <a:rPr lang="en-US" sz="2800" b="1" dirty="0" smtClean="0">
                <a:solidFill>
                  <a:schemeClr val="bg1"/>
                </a:solidFill>
              </a:rPr>
              <a:t/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II.   	Share key results of previous phases</a:t>
            </a:r>
            <a:br>
              <a:rPr lang="en-US" sz="28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th-TH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4" descr="InSIGH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" y="5584470"/>
            <a:ext cx="2913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83" y="5400321"/>
            <a:ext cx="855662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7465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971600" y="6334891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05552" y="1111661"/>
            <a:ext cx="1718895" cy="58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1600" baseline="0" dirty="0">
                <a:solidFill>
                  <a:srgbClr val="FF0000"/>
                </a:solidFill>
                <a:latin typeface="Arial" panose="020B0604020202020204" pitchFamily="34" charset="0"/>
              </a:rPr>
              <a:t>Economic Sustainability</a:t>
            </a:r>
            <a:endParaRPr lang="en-US" altLang="en-US" sz="1600" baseline="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22652" y="4756330"/>
            <a:ext cx="17096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sz="1800" baseline="0" dirty="0">
                <a:solidFill>
                  <a:srgbClr val="98C723">
                    <a:lumMod val="50000"/>
                  </a:srgbClr>
                </a:solidFill>
                <a:latin typeface="Arial" charset="0"/>
                <a:cs typeface="Arial" panose="020B0604020202020204" pitchFamily="34" charset="0"/>
              </a:rPr>
              <a:t>Social </a:t>
            </a:r>
            <a:r>
              <a:rPr lang="en-GB" sz="1800" baseline="0" dirty="0" smtClean="0">
                <a:solidFill>
                  <a:srgbClr val="98C723">
                    <a:lumMod val="50000"/>
                  </a:srgbClr>
                </a:solidFill>
                <a:latin typeface="Arial" charset="0"/>
                <a:cs typeface="Arial" panose="020B0604020202020204" pitchFamily="34" charset="0"/>
              </a:rPr>
              <a:t>Sustainability</a:t>
            </a:r>
            <a:endParaRPr lang="en-US" sz="1800" baseline="0" dirty="0">
              <a:solidFill>
                <a:srgbClr val="98C723">
                  <a:lumMod val="50000"/>
                </a:srgbClr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68934" y="5181514"/>
            <a:ext cx="23372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altLang="en-US" sz="1600" baseline="0" dirty="0">
                <a:solidFill>
                  <a:srgbClr val="00B050"/>
                </a:solidFill>
                <a:latin typeface="Arial" panose="020B0604020202020204" pitchFamily="34" charset="0"/>
              </a:rPr>
              <a:t>Environmental Sustainability</a:t>
            </a:r>
            <a:endParaRPr lang="en-US" altLang="en-US" sz="1600" baseline="0" dirty="0">
              <a:solidFill>
                <a:srgbClr val="00B05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Rot="1" noChangeArrowheads="1"/>
          </p:cNvSpPr>
          <p:nvPr/>
        </p:nvSpPr>
        <p:spPr bwMode="auto">
          <a:xfrm>
            <a:off x="5556738" y="3288323"/>
            <a:ext cx="3048000" cy="2110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88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defTabSz="9588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defTabSz="9588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defTabSz="9588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defTabSz="9588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</a:pPr>
            <a:endParaRPr lang="en-US" altLang="en-US" sz="2215" b="1" baseline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2051"/>
          <p:cNvSpPr txBox="1">
            <a:spLocks noChangeArrowheads="1"/>
          </p:cNvSpPr>
          <p:nvPr/>
        </p:nvSpPr>
        <p:spPr bwMode="auto">
          <a:xfrm>
            <a:off x="2746112" y="436419"/>
            <a:ext cx="5175928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 defTabSz="9588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defTabSz="9588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defTabSz="9588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defTabSz="9588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defTabSz="9588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585" baseline="0" dirty="0">
                <a:solidFill>
                  <a:prstClr val="black"/>
                </a:solidFill>
                <a:latin typeface="Arial" pitchFamily="34" charset="0"/>
              </a:rPr>
              <a:t>	</a:t>
            </a:r>
            <a:r>
              <a:rPr lang="en-US" sz="2585" b="1" baseline="0" dirty="0" smtClean="0">
                <a:solidFill>
                  <a:srgbClr val="003399"/>
                </a:solidFill>
                <a:latin typeface="Calibri"/>
              </a:rPr>
              <a:t>Drive towards greener economies</a:t>
            </a:r>
            <a:endParaRPr lang="en-US" sz="2585" b="1" dirty="0">
              <a:solidFill>
                <a:srgbClr val="003399"/>
              </a:solidFill>
              <a:latin typeface="Calibri"/>
            </a:endParaRPr>
          </a:p>
        </p:txBody>
      </p:sp>
      <p:pic>
        <p:nvPicPr>
          <p:cNvPr id="10" name="Picture 3" descr="C:\Documents and Settings\romanc\Local Settings\Temporary Internet Files\Content.IE5\S6UQZOW0\MC900437811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53" y="1622918"/>
            <a:ext cx="3657600" cy="3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61647" y="2111620"/>
            <a:ext cx="2898531" cy="2819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431" b="1" baseline="0" dirty="0">
                <a:solidFill>
                  <a:prstClr val="black"/>
                </a:solidFill>
              </a:rPr>
              <a:t>The triple bottom line</a:t>
            </a:r>
            <a:endParaRPr lang="en-GB" altLang="en-US" sz="4431" b="1" dirty="0">
              <a:solidFill>
                <a:prstClr val="black"/>
              </a:solidFill>
            </a:endParaRPr>
          </a:p>
        </p:txBody>
      </p:sp>
      <p:pic>
        <p:nvPicPr>
          <p:cNvPr id="12" name="Picture 2" descr="http://www.digitalistmag.com/files/2016/04/rolandberger-1024x73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539" y="1508948"/>
            <a:ext cx="2482398" cy="177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www.trasys.be/wp-content/uploads/2015/11/smart-operations_opti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553" y="3415181"/>
            <a:ext cx="4223781" cy="271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783546" y="1990320"/>
            <a:ext cx="155053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  <a:endParaRPr lang="en-US" sz="115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16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5B62C8"/>
                </a:solidFill>
              </a:rPr>
              <a:t>Recent Commitments towards Global Transformation</a:t>
            </a:r>
            <a:endParaRPr lang="th-TH" sz="2300" b="1" dirty="0">
              <a:solidFill>
                <a:srgbClr val="5B62C8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975556" y="6312522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ilo.org/wcmsp5/groups/public/---dgreports/---dcomm/documents/image/wcms_486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09564"/>
            <a:ext cx="2675012" cy="2675012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  <a:scene3d>
            <a:camera prst="perspectiveHeroicExtreme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lo.org/wcmsp5/groups/public/---ed_emp/---emp_ent/documents/image/wcms_43285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063" y="2996952"/>
            <a:ext cx="1873366" cy="26505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7940" y="3996131"/>
            <a:ext cx="2233457" cy="997079"/>
          </a:xfrm>
          <a:prstGeom prst="rect">
            <a:avLst/>
          </a:prstGeom>
        </p:spPr>
      </p:pic>
      <p:pic>
        <p:nvPicPr>
          <p:cNvPr id="1036" name="Picture 12" descr="Image result for paris climate change agreement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3" r="15518"/>
          <a:stretch/>
        </p:blipFill>
        <p:spPr bwMode="auto">
          <a:xfrm>
            <a:off x="975556" y="1530774"/>
            <a:ext cx="1512169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48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323" dirty="0" smtClean="0">
                <a:solidFill>
                  <a:srgbClr val="00B050"/>
                </a:solidFill>
              </a:rPr>
              <a:t>Green </a:t>
            </a:r>
            <a:r>
              <a:rPr lang="en-US" sz="3323" dirty="0">
                <a:solidFill>
                  <a:srgbClr val="00B050"/>
                </a:solidFill>
              </a:rPr>
              <a:t>is up on the  agenda of </a:t>
            </a:r>
            <a:r>
              <a:rPr lang="en-US" sz="3323" dirty="0" smtClean="0">
                <a:solidFill>
                  <a:srgbClr val="00B050"/>
                </a:solidFill>
              </a:rPr>
              <a:t>industries </a:t>
            </a:r>
            <a:r>
              <a:rPr lang="en-US" sz="3323" dirty="0">
                <a:solidFill>
                  <a:srgbClr val="00B050"/>
                </a:solidFill>
              </a:rPr>
              <a:t>(and why it is there to stay)</a:t>
            </a:r>
            <a:endParaRPr lang="en-GB" sz="3323" dirty="0">
              <a:solidFill>
                <a:srgbClr val="00B050"/>
              </a:solidFill>
            </a:endParaRPr>
          </a:p>
        </p:txBody>
      </p:sp>
      <p:sp>
        <p:nvSpPr>
          <p:cNvPr id="20483" name="Content Placeholder 3"/>
          <p:cNvSpPr>
            <a:spLocks noGrp="1"/>
          </p:cNvSpPr>
          <p:nvPr>
            <p:ph sz="half" idx="2"/>
          </p:nvPr>
        </p:nvSpPr>
        <p:spPr>
          <a:xfrm>
            <a:off x="422031" y="1811215"/>
            <a:ext cx="3868615" cy="4431323"/>
          </a:xfrm>
        </p:spPr>
        <p:txBody>
          <a:bodyPr>
            <a:normAutofit lnSpcReduction="10000"/>
          </a:bodyPr>
          <a:lstStyle/>
          <a:p>
            <a:r>
              <a:rPr lang="en-US" altLang="en-US" dirty="0" smtClean="0"/>
              <a:t>Resource efficiency = cost savings= increased competitiveness</a:t>
            </a:r>
          </a:p>
          <a:p>
            <a:r>
              <a:rPr lang="en-US" altLang="en-US" dirty="0" smtClean="0"/>
              <a:t>Market forces: </a:t>
            </a:r>
            <a:r>
              <a:rPr lang="en-US" altLang="en-US" dirty="0" smtClean="0"/>
              <a:t>new opportunities </a:t>
            </a:r>
          </a:p>
          <a:p>
            <a:r>
              <a:rPr lang="en-US" altLang="en-US" dirty="0" smtClean="0"/>
              <a:t>Market forces: buyer/consumer requirements</a:t>
            </a:r>
          </a:p>
          <a:p>
            <a:r>
              <a:rPr lang="en-US" altLang="en-US" dirty="0" smtClean="0"/>
              <a:t>Need to protect finite environmental assets upon which business and society depend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GB" altLang="en-US" dirty="0" smtClean="0"/>
          </a:p>
        </p:txBody>
      </p:sp>
      <p:sp>
        <p:nvSpPr>
          <p:cNvPr id="20484" name="Content Placeholder 5"/>
          <p:cNvSpPr>
            <a:spLocks noGrp="1"/>
          </p:cNvSpPr>
          <p:nvPr>
            <p:ph sz="quarter" idx="4"/>
          </p:nvPr>
        </p:nvSpPr>
        <p:spPr>
          <a:xfrm>
            <a:off x="4431323" y="1811215"/>
            <a:ext cx="3657600" cy="3647343"/>
          </a:xfrm>
        </p:spPr>
        <p:txBody>
          <a:bodyPr/>
          <a:lstStyle/>
          <a:p>
            <a:r>
              <a:rPr lang="en-US" altLang="en-US" smtClean="0"/>
              <a:t>Prepare for new env./climate change regulations</a:t>
            </a:r>
          </a:p>
          <a:p>
            <a:r>
              <a:rPr lang="en-US" altLang="en-US" smtClean="0"/>
              <a:t>Prepare for addressing climate change impacts/mitigation</a:t>
            </a:r>
          </a:p>
          <a:p>
            <a:r>
              <a:rPr lang="en-US" altLang="en-US" smtClean="0"/>
              <a:t>Enterprises as part of systems &amp; community: extended responsibility</a:t>
            </a:r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18414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5B62C8"/>
                </a:solidFill>
              </a:rPr>
              <a:t>Industry Component tools and approaches from previous ILO-Japan projects</a:t>
            </a:r>
            <a:endParaRPr lang="th-TH" sz="2300" b="1" dirty="0">
              <a:solidFill>
                <a:srgbClr val="5B62C8"/>
              </a:solidFill>
            </a:endParaRP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87" y="2584924"/>
            <a:ext cx="1893369" cy="707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369278" y="1499684"/>
            <a:ext cx="7620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4888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DEAE00"/>
              </a:buClr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77BB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73C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8C723"/>
              </a:buClr>
              <a:buSzTx/>
              <a:buFont typeface="Arial" charset="0"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Building capacity to achieve 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greener, safer workplaces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and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sustainable enterprises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through a model of 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worker-employer cooperation </a:t>
            </a:r>
          </a:p>
          <a:p>
            <a:pPr marL="3429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8C723"/>
              </a:buClr>
              <a:buSzTx/>
              <a:buFont typeface="Arial" charset="0"/>
              <a:buChar char="•"/>
              <a:tabLst/>
              <a:defRPr/>
            </a:pPr>
            <a:endParaRPr kumimoji="0" lang="en-GB" sz="2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740" y="2247425"/>
            <a:ext cx="1896664" cy="13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398856565"/>
              </p:ext>
            </p:extLst>
          </p:nvPr>
        </p:nvGraphicFramePr>
        <p:xfrm>
          <a:off x="3886200" y="3556000"/>
          <a:ext cx="4102064" cy="292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Picture 4" descr="8813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434" y="2275043"/>
            <a:ext cx="1647814" cy="12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2" name="TextBox 5"/>
          <p:cNvSpPr txBox="1">
            <a:spLocks noChangeArrowheads="1"/>
          </p:cNvSpPr>
          <p:nvPr/>
        </p:nvSpPr>
        <p:spPr bwMode="auto">
          <a:xfrm>
            <a:off x="5610225" y="2523183"/>
            <a:ext cx="16980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*Enterprise-Level Assistance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B050"/>
                </a:solidFill>
              </a:rPr>
              <a:t>*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Green</a:t>
            </a:r>
            <a:r>
              <a:rPr kumimoji="0" lang="en-US" sz="1200" b="1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Improvement Teams</a:t>
            </a: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pic>
        <p:nvPicPr>
          <p:cNvPr id="13" name="Picture 2" descr="D:\GIE\Delta Tierra Consultants Inc\GBA ILO-PBE\Advisory Service\07. Tri-R\Photos\IMG_054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1256" y="5143508"/>
            <a:ext cx="1284346" cy="11556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45949" y="5157192"/>
            <a:ext cx="1056276" cy="1147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001" y="3468990"/>
            <a:ext cx="30994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2010-2012 | 2013-2014</a:t>
            </a:r>
          </a:p>
          <a:p>
            <a:r>
              <a:rPr lang="en-US" sz="1800" dirty="0" err="1" smtClean="0"/>
              <a:t>Autoparts</a:t>
            </a:r>
            <a:r>
              <a:rPr lang="en-US" sz="1800" dirty="0" smtClean="0"/>
              <a:t> &amp; Hotels</a:t>
            </a:r>
          </a:p>
          <a:p>
            <a:r>
              <a:rPr lang="en-US" sz="1400" dirty="0" smtClean="0"/>
              <a:t>National Wages &amp; Productivity Commission (PH)</a:t>
            </a:r>
          </a:p>
          <a:p>
            <a:r>
              <a:rPr lang="en-US" sz="1400" dirty="0" smtClean="0"/>
              <a:t>Prince </a:t>
            </a:r>
            <a:r>
              <a:rPr lang="en-US" sz="1400" dirty="0" err="1" smtClean="0"/>
              <a:t>Songkla</a:t>
            </a:r>
            <a:r>
              <a:rPr lang="en-US" sz="1400" dirty="0" smtClean="0"/>
              <a:t> University (TH)</a:t>
            </a:r>
          </a:p>
          <a:p>
            <a:r>
              <a:rPr lang="en-US" sz="1400" dirty="0"/>
              <a:t>Social Partners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368614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968" y="2049463"/>
            <a:ext cx="2530624" cy="571500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5B62C8"/>
                </a:solidFill>
              </a:rPr>
              <a:t>Thematic Scope</a:t>
            </a:r>
            <a:endParaRPr lang="th-TH" sz="2300" b="1" dirty="0">
              <a:solidFill>
                <a:srgbClr val="5B62C8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749051" y="3193112"/>
            <a:ext cx="520701" cy="1379320"/>
            <a:chOff x="11074398" y="2240180"/>
            <a:chExt cx="520701" cy="1379320"/>
          </a:xfrm>
          <a:solidFill>
            <a:srgbClr val="92D05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" name="Half Frame 5"/>
            <p:cNvSpPr/>
            <p:nvPr/>
          </p:nvSpPr>
          <p:spPr>
            <a:xfrm>
              <a:off x="11074398" y="2240180"/>
              <a:ext cx="520701" cy="1099920"/>
            </a:xfrm>
            <a:prstGeom prst="halfFram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>
                <a:solidFill>
                  <a:prstClr val="black"/>
                </a:solidFill>
                <a:latin typeface="Century" panose="02040604050505020304" pitchFamily="18" charset="0"/>
              </a:endParaRPr>
            </a:p>
          </p:txBody>
        </p:sp>
        <p:sp>
          <p:nvSpPr>
            <p:cNvPr id="7" name="Half Frame 6"/>
            <p:cNvSpPr/>
            <p:nvPr/>
          </p:nvSpPr>
          <p:spPr>
            <a:xfrm flipV="1">
              <a:off x="11074398" y="2519580"/>
              <a:ext cx="520701" cy="1099920"/>
            </a:xfrm>
            <a:prstGeom prst="halfFram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>
                <a:solidFill>
                  <a:prstClr val="black"/>
                </a:solidFill>
                <a:latin typeface="Century" panose="020406040505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53691" y="3193112"/>
            <a:ext cx="547709" cy="1379320"/>
            <a:chOff x="9979038" y="2240180"/>
            <a:chExt cx="547709" cy="1379320"/>
          </a:xfr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Half Frame 8"/>
            <p:cNvSpPr/>
            <p:nvPr/>
          </p:nvSpPr>
          <p:spPr>
            <a:xfrm flipH="1">
              <a:off x="9979038" y="2240180"/>
              <a:ext cx="547709" cy="1099920"/>
            </a:xfrm>
            <a:prstGeom prst="halfFram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>
                <a:solidFill>
                  <a:prstClr val="black"/>
                </a:solidFill>
                <a:latin typeface="Century" panose="02040604050505020304" pitchFamily="18" charset="0"/>
              </a:endParaRPr>
            </a:p>
          </p:txBody>
        </p:sp>
        <p:sp>
          <p:nvSpPr>
            <p:cNvPr id="10" name="Half Frame 9"/>
            <p:cNvSpPr/>
            <p:nvPr/>
          </p:nvSpPr>
          <p:spPr>
            <a:xfrm flipH="1" flipV="1">
              <a:off x="10005241" y="2519580"/>
              <a:ext cx="520701" cy="1099920"/>
            </a:xfrm>
            <a:prstGeom prst="halfFrame">
              <a:avLst/>
            </a:prstGeom>
            <a:grp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sz="1800">
                <a:solidFill>
                  <a:prstClr val="black"/>
                </a:solidFill>
                <a:latin typeface="Century" panose="02040604050505020304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3880123" y="2251422"/>
            <a:ext cx="1223963" cy="31543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19900" dirty="0">
                <a:ln w="0"/>
                <a:solidFill>
                  <a:srgbClr val="766F54">
                    <a:lumMod val="60000"/>
                    <a:lumOff val="4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entury" panose="02040604050505020304" pitchFamily="18" charset="0"/>
                <a:ea typeface="ＭＳ Ｐゴシック" panose="020B0600070205080204" pitchFamily="34" charset="-128"/>
              </a:rPr>
              <a:t>I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012565" y="3458246"/>
            <a:ext cx="1101584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 smtClean="0">
                <a:solidFill>
                  <a:srgbClr val="77623D"/>
                </a:solidFill>
                <a:ea typeface="ＭＳ Ｐゴシック" panose="020B0600070205080204" pitchFamily="34" charset="-128"/>
              </a:rPr>
              <a:t>Green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dirty="0" smtClean="0">
                <a:solidFill>
                  <a:srgbClr val="77623D"/>
                </a:solidFill>
                <a:ea typeface="ＭＳ Ｐゴシック" panose="020B0600070205080204" pitchFamily="34" charset="-128"/>
              </a:rPr>
              <a:t>Business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 smtClean="0">
                <a:solidFill>
                  <a:srgbClr val="77623D"/>
                </a:solidFill>
                <a:ea typeface="ＭＳ Ｐゴシック" panose="020B0600070205080204" pitchFamily="34" charset="-128"/>
              </a:rPr>
              <a:t>Practices</a:t>
            </a:r>
            <a:endParaRPr lang="en-GB" altLang="en-US" sz="1400" b="1" dirty="0" smtClean="0">
              <a:solidFill>
                <a:srgbClr val="77623D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9958" y="3472512"/>
            <a:ext cx="125925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 smtClean="0">
                <a:solidFill>
                  <a:srgbClr val="DE7E18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OSH  +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DE7E18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Workplace </a:t>
            </a:r>
          </a:p>
          <a:p>
            <a:pPr>
              <a:defRPr/>
            </a:pPr>
            <a:r>
              <a:rPr lang="en-US" sz="1800" b="1" dirty="0" smtClean="0">
                <a:solidFill>
                  <a:srgbClr val="DE7E18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Conditions</a:t>
            </a:r>
            <a:endParaRPr lang="en-GB" sz="1800" b="1" dirty="0">
              <a:solidFill>
                <a:srgbClr val="DE7E18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anose="020B0600070205080204" pitchFamily="34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400698" y="4797772"/>
            <a:ext cx="2114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800" b="1" smtClean="0">
                <a:solidFill>
                  <a:srgbClr val="0070C0"/>
                </a:solidFill>
                <a:ea typeface="ＭＳ Ｐゴシック" panose="020B0600070205080204" pitchFamily="34" charset="-128"/>
              </a:rPr>
              <a:t>Industrial Relations</a:t>
            </a:r>
            <a:endParaRPr lang="en-GB" altLang="en-US" sz="1800" b="1" smtClean="0">
              <a:solidFill>
                <a:srgbClr val="0070C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918223" y="5356572"/>
            <a:ext cx="1146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200" smtClean="0">
                <a:solidFill>
                  <a:srgbClr val="000000"/>
                </a:solidFill>
                <a:ea typeface="ＭＳ Ｐゴシック" panose="020B0600070205080204" pitchFamily="34" charset="-128"/>
              </a:rPr>
              <a:t>Cooperation</a:t>
            </a:r>
            <a:endParaRPr lang="en-GB" altLang="en-US" sz="1200" smtClean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37286" y="5151784"/>
            <a:ext cx="925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i="1" smtClean="0">
                <a:solidFill>
                  <a:srgbClr val="6D7F39"/>
                </a:solidFill>
                <a:ea typeface="ＭＳ Ｐゴシック" panose="020B0600070205080204" pitchFamily="34" charset="-128"/>
              </a:rPr>
              <a:t>Tripartite</a:t>
            </a:r>
            <a:endParaRPr lang="en-GB" altLang="en-US" sz="1400" i="1" smtClean="0">
              <a:solidFill>
                <a:srgbClr val="6D7F3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80148" y="5569297"/>
            <a:ext cx="895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i="1" smtClean="0">
                <a:solidFill>
                  <a:srgbClr val="6D7F39"/>
                </a:solidFill>
                <a:ea typeface="ＭＳ Ｐゴシック" panose="020B0600070205080204" pitchFamily="34" charset="-128"/>
              </a:rPr>
              <a:t>Bipartite</a:t>
            </a:r>
            <a:endParaRPr lang="en-GB" altLang="en-US" sz="1400" i="1" smtClean="0">
              <a:solidFill>
                <a:srgbClr val="6D7F39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5227" y="750094"/>
            <a:ext cx="6872287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DE7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In</a:t>
            </a:r>
            <a:r>
              <a:rPr 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dustries &amp; Workplaces for </a:t>
            </a:r>
            <a:r>
              <a:rPr lang="en-US" sz="1800" b="1" dirty="0">
                <a:solidFill>
                  <a:srgbClr val="DE7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S</a:t>
            </a:r>
            <a:r>
              <a:rPr 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ustainable </a:t>
            </a:r>
            <a:r>
              <a:rPr lang="en-US" sz="1800" b="1" dirty="0">
                <a:solidFill>
                  <a:srgbClr val="DE7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I</a:t>
            </a:r>
            <a:r>
              <a:rPr 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nclusive </a:t>
            </a:r>
            <a:r>
              <a:rPr lang="en-US" sz="1800" b="1" dirty="0">
                <a:solidFill>
                  <a:srgbClr val="DE7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G</a:t>
            </a:r>
            <a:r>
              <a:rPr 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rowt</a:t>
            </a:r>
            <a:r>
              <a:rPr lang="en-US" sz="1800" b="1" dirty="0">
                <a:solidFill>
                  <a:srgbClr val="DE7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h</a:t>
            </a:r>
            <a:r>
              <a:rPr lang="en-US" sz="1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 </a:t>
            </a:r>
            <a:endParaRPr lang="en-GB" sz="1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  <a:ea typeface="ＭＳ Ｐゴシック" panose="020B0600070205080204" pitchFamily="34" charset="-128"/>
            </a:endParaRPr>
          </a:p>
          <a:p>
            <a:pPr>
              <a:defRPr/>
            </a:pPr>
            <a:r>
              <a:rPr lang="en-US" sz="1800" b="1" i="1" dirty="0">
                <a:solidFill>
                  <a:srgbClr val="DE7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T</a:t>
            </a:r>
            <a:r>
              <a:rPr lang="en-US" sz="1800" b="1" i="1" dirty="0">
                <a:solidFill>
                  <a:srgbClr val="E3EAC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  <a:ea typeface="ＭＳ Ｐゴシック" panose="020B0600070205080204" pitchFamily="34" charset="-128"/>
              </a:rPr>
              <a:t>hrough Tripartite Dialogue and Sharing of Tools, Practices and Knowledge</a:t>
            </a:r>
            <a:endParaRPr lang="en-GB" sz="1800" b="1" i="1" dirty="0">
              <a:solidFill>
                <a:srgbClr val="E3EAC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  <a:ea typeface="ＭＳ Ｐゴシック" panose="020B0600070205080204" pitchFamily="34" charset="-128"/>
            </a:endParaRPr>
          </a:p>
        </p:txBody>
      </p: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971600" y="6334891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3136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971600" y="6334891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3399"/>
                </a:solidFill>
              </a:rPr>
              <a:t>Industry – Enterprise Component</a:t>
            </a:r>
            <a:endParaRPr lang="en-GB" sz="3200" dirty="0">
              <a:solidFill>
                <a:srgbClr val="003399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4360" y="1709020"/>
            <a:ext cx="84352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000" dirty="0"/>
              <a:t>Development and pilot testing  of practical tools and resources to help enterprises adopt more sustainable and responsible practices </a:t>
            </a:r>
          </a:p>
          <a:p>
            <a:pPr marL="105510" indent="0">
              <a:buNone/>
              <a:defRPr/>
            </a:pPr>
            <a:r>
              <a:rPr lang="en-US" sz="2000" dirty="0"/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/>
              <a:t>Main target: medium-size hotels (Thailand) + SMEs in the auto sector (Philippines )</a:t>
            </a:r>
          </a:p>
          <a:p>
            <a:pPr marL="105510" indent="0">
              <a:buNone/>
              <a:defRPr/>
            </a:pPr>
            <a:endParaRPr lang="en-US" sz="2000" dirty="0"/>
          </a:p>
          <a:p>
            <a:pPr>
              <a:buFont typeface="Arial" charset="0"/>
              <a:buChar char="•"/>
              <a:defRPr/>
            </a:pPr>
            <a:r>
              <a:rPr lang="en-US" sz="2000" dirty="0"/>
              <a:t>Pilot locations: Phuket (Thailand) + </a:t>
            </a:r>
            <a:r>
              <a:rPr lang="en-US" sz="2000" dirty="0" err="1" smtClean="0"/>
              <a:t>Calabarzon</a:t>
            </a:r>
            <a:r>
              <a:rPr lang="en-US" sz="2000" dirty="0"/>
              <a:t> </a:t>
            </a:r>
            <a:r>
              <a:rPr lang="en-US" sz="2000" dirty="0" smtClean="0"/>
              <a:t>&amp; </a:t>
            </a:r>
            <a:r>
              <a:rPr lang="en-US" sz="2000" dirty="0" err="1" smtClean="0"/>
              <a:t>Coron</a:t>
            </a:r>
            <a:r>
              <a:rPr lang="en-US" sz="2000" dirty="0" smtClean="0"/>
              <a:t> </a:t>
            </a:r>
            <a:r>
              <a:rPr lang="en-US" sz="2000" dirty="0"/>
              <a:t>(Philippines)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132" t="1604" r="13132" b="-1604"/>
          <a:stretch>
            <a:fillRect/>
          </a:stretch>
        </p:blipFill>
        <p:spPr bwMode="auto">
          <a:xfrm>
            <a:off x="3368401" y="4261172"/>
            <a:ext cx="1617785" cy="176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7" descr="1129-4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309" y="4231865"/>
            <a:ext cx="1263162" cy="1806819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880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31865"/>
            <a:ext cx="1336431" cy="180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34599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202" y="535654"/>
            <a:ext cx="7400948" cy="1143000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5B62C8"/>
                </a:solidFill>
              </a:rPr>
              <a:t>Implementation Mechanics:</a:t>
            </a:r>
            <a:endParaRPr lang="th-TH" sz="2300" b="1" dirty="0">
              <a:solidFill>
                <a:srgbClr val="5B62C8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558917" y="1464108"/>
            <a:ext cx="3416699" cy="4577541"/>
          </a:xfrm>
        </p:spPr>
        <p:txBody>
          <a:bodyPr>
            <a:normAutofit/>
          </a:bodyPr>
          <a:lstStyle/>
          <a:p>
            <a:pPr lvl="0"/>
            <a:r>
              <a:rPr lang="en-US" sz="2000" dirty="0" smtClean="0"/>
              <a:t>Tripartite consultations at the onset of the initiative; active support </a:t>
            </a:r>
          </a:p>
          <a:p>
            <a:pPr lvl="0"/>
            <a:r>
              <a:rPr lang="en-US" sz="2000" dirty="0" smtClean="0"/>
              <a:t>Direct engagement with enterprises in the sector</a:t>
            </a:r>
          </a:p>
          <a:p>
            <a:pPr lvl="0"/>
            <a:r>
              <a:rPr lang="en-US" sz="2000" dirty="0" smtClean="0"/>
              <a:t>Supply </a:t>
            </a:r>
            <a:r>
              <a:rPr lang="en-US" sz="2000" dirty="0"/>
              <a:t>chain leader – act as a </a:t>
            </a:r>
            <a:r>
              <a:rPr lang="en-US" sz="2000" dirty="0" smtClean="0"/>
              <a:t>champion</a:t>
            </a:r>
            <a:endParaRPr lang="en-GB" sz="2000" dirty="0"/>
          </a:p>
          <a:p>
            <a:r>
              <a:rPr lang="en-US" sz="2000" dirty="0" smtClean="0"/>
              <a:t>Engage </a:t>
            </a:r>
            <a:r>
              <a:rPr lang="en-US" sz="2000" dirty="0"/>
              <a:t>supply chain </a:t>
            </a:r>
            <a:r>
              <a:rPr lang="en-US" sz="2000" dirty="0" smtClean="0"/>
              <a:t>members to share core values and principles and participate in the program</a:t>
            </a:r>
          </a:p>
          <a:p>
            <a:r>
              <a:rPr lang="en-US" sz="2000" dirty="0" smtClean="0"/>
              <a:t>Area-based: link up with association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GB" sz="1600" dirty="0"/>
          </a:p>
        </p:txBody>
      </p:sp>
      <p:pic>
        <p:nvPicPr>
          <p:cNvPr id="18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02" y="1464108"/>
            <a:ext cx="5144787" cy="457754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05" y="1970363"/>
            <a:ext cx="960119" cy="9601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7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533" y="1989075"/>
            <a:ext cx="922693" cy="9226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027" y="3603367"/>
            <a:ext cx="883135" cy="51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5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838200" y="972710"/>
            <a:ext cx="1302357" cy="5257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rgbClr val="1F497D">
                    <a:lumMod val="75000"/>
                  </a:srgbClr>
                </a:solidFill>
              </a:rPr>
              <a:t>Toyota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24266" y="1339201"/>
            <a:ext cx="1252330" cy="489875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rgbClr val="1F497D">
                    <a:lumMod val="75000"/>
                  </a:srgbClr>
                </a:solidFill>
              </a:rPr>
              <a:t>Yazaki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23475" y="972710"/>
            <a:ext cx="1285461" cy="52578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rgbClr val="1F497D">
                    <a:lumMod val="75000"/>
                  </a:srgbClr>
                </a:solidFill>
              </a:rPr>
              <a:t>Kawasaki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46586" y="948965"/>
            <a:ext cx="1381708" cy="52578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73211" y="972710"/>
            <a:ext cx="1295399" cy="525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rgbClr val="1F497D">
                    <a:lumMod val="75000"/>
                  </a:srgbClr>
                </a:solidFill>
              </a:rPr>
              <a:t>Mitsubishi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24708" y="972710"/>
            <a:ext cx="1295400" cy="5257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rgbClr val="1F497D">
                    <a:lumMod val="75000"/>
                  </a:srgbClr>
                </a:solidFill>
              </a:rPr>
              <a:t>Suzuki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928" y="1524000"/>
            <a:ext cx="897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1</a:t>
            </a:r>
            <a:r>
              <a:rPr lang="en-US" sz="1600" b="1" baseline="30000" dirty="0">
                <a:solidFill>
                  <a:prstClr val="black"/>
                </a:solidFill>
              </a:rPr>
              <a:t>st</a:t>
            </a:r>
            <a:r>
              <a:rPr lang="en-US" sz="1600" b="1" dirty="0">
                <a:solidFill>
                  <a:prstClr val="black"/>
                </a:solidFill>
              </a:rPr>
              <a:t> Tier Supplier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5818" y="3076247"/>
            <a:ext cx="934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2</a:t>
            </a:r>
            <a:r>
              <a:rPr lang="en-US" sz="1600" b="1" baseline="30000" dirty="0">
                <a:solidFill>
                  <a:prstClr val="black"/>
                </a:solidFill>
              </a:rPr>
              <a:t>nd</a:t>
            </a:r>
            <a:r>
              <a:rPr lang="en-US" sz="1600" b="1" dirty="0">
                <a:solidFill>
                  <a:prstClr val="black"/>
                </a:solidFill>
              </a:rPr>
              <a:t> Tier Supplier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-13466" y="5091169"/>
            <a:ext cx="952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3</a:t>
            </a:r>
            <a:r>
              <a:rPr lang="en-US" sz="1600" b="1" baseline="30000" dirty="0">
                <a:solidFill>
                  <a:prstClr val="black"/>
                </a:solidFill>
              </a:rPr>
              <a:t>rd</a:t>
            </a:r>
            <a:r>
              <a:rPr lang="en-US" sz="1600" b="1" dirty="0">
                <a:solidFill>
                  <a:prstClr val="black"/>
                </a:solidFill>
              </a:rPr>
              <a:t> Tier Supplier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388" y="1295400"/>
            <a:ext cx="9098612" cy="1090375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388" y="4648200"/>
            <a:ext cx="9098612" cy="1447800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5388" y="2385775"/>
            <a:ext cx="9098612" cy="2262425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830710" y="1339202"/>
            <a:ext cx="762000" cy="3165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ysClr val="windowText" lastClr="000000"/>
                </a:solidFill>
              </a:rPr>
              <a:t>Cirtek</a:t>
            </a:r>
            <a:r>
              <a:rPr lang="en-US" sz="800" b="1" dirty="0">
                <a:solidFill>
                  <a:sysClr val="windowText" lastClr="000000"/>
                </a:solidFill>
              </a:rPr>
              <a:t> Electronics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77443" y="1682293"/>
            <a:ext cx="762000" cy="22270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ysClr val="windowText" lastClr="000000"/>
                </a:solidFill>
              </a:rPr>
              <a:t>Atmel TSPIC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56440" y="1991354"/>
            <a:ext cx="762000" cy="3620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ysClr val="windowText" lastClr="000000"/>
                </a:solidFill>
              </a:rPr>
              <a:t>*Temic Automotive, Ph. Inc.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11710" y="2594517"/>
            <a:ext cx="762000" cy="3620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ysClr val="windowText" lastClr="000000"/>
                </a:solidFill>
              </a:rPr>
              <a:t>Vishay Philippines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42190" y="4716293"/>
            <a:ext cx="762000" cy="39541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Universal </a:t>
            </a:r>
            <a:r>
              <a:rPr lang="en-US" sz="800" b="1" dirty="0" err="1">
                <a:solidFill>
                  <a:prstClr val="white"/>
                </a:solidFill>
              </a:rPr>
              <a:t>Mould</a:t>
            </a:r>
            <a:r>
              <a:rPr lang="en-US" sz="800" b="1" dirty="0">
                <a:solidFill>
                  <a:prstClr val="white"/>
                </a:solidFill>
              </a:rPr>
              <a:t> Design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0" y="2699586"/>
            <a:ext cx="762000" cy="395417"/>
          </a:xfrm>
          <a:prstGeom prst="roundRect">
            <a:avLst/>
          </a:prstGeom>
          <a:pattFill prst="wdUpDiag">
            <a:fgClr>
              <a:srgbClr val="FF0000"/>
            </a:fgClr>
            <a:bgClr>
              <a:srgbClr val="C00000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prstClr val="white"/>
                </a:solidFill>
              </a:rPr>
              <a:t>Metalcast</a:t>
            </a:r>
            <a:r>
              <a:rPr lang="en-US" sz="800" b="1" dirty="0">
                <a:solidFill>
                  <a:prstClr val="white"/>
                </a:solidFill>
              </a:rPr>
              <a:t> Corporation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35352" y="4749613"/>
            <a:ext cx="787842" cy="3620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ysClr val="windowText" lastClr="000000"/>
                </a:solidFill>
              </a:rPr>
              <a:t>Imarflex</a:t>
            </a:r>
            <a:r>
              <a:rPr lang="en-US" sz="800" b="1" dirty="0">
                <a:solidFill>
                  <a:sysClr val="windowText" lastClr="000000"/>
                </a:solidFill>
              </a:rPr>
              <a:t> Battery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806852" y="3160073"/>
            <a:ext cx="916388" cy="36209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ysClr val="windowText" lastClr="000000"/>
                </a:solidFill>
              </a:rPr>
              <a:t>Sumitsu</a:t>
            </a:r>
            <a:r>
              <a:rPr lang="en-US" sz="800" b="1" dirty="0">
                <a:solidFill>
                  <a:sysClr val="windowText" lastClr="000000"/>
                </a:solidFill>
              </a:rPr>
              <a:t> Spring &amp; Metal Enterprises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188557" y="1595937"/>
            <a:ext cx="1052886" cy="395417"/>
          </a:xfrm>
          <a:prstGeom prst="roundRect">
            <a:avLst/>
          </a:prstGeom>
          <a:pattFill prst="wdUpDiag">
            <a:fgClr>
              <a:srgbClr val="FFC000"/>
            </a:fgClr>
            <a:bgClr>
              <a:srgbClr val="0070C0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Laguna </a:t>
            </a:r>
            <a:r>
              <a:rPr lang="en-US" sz="800" b="1" dirty="0" err="1">
                <a:solidFill>
                  <a:prstClr val="white"/>
                </a:solidFill>
              </a:rPr>
              <a:t>Carparts</a:t>
            </a:r>
            <a:r>
              <a:rPr lang="en-US" sz="800" b="1" dirty="0">
                <a:solidFill>
                  <a:prstClr val="white"/>
                </a:solidFill>
              </a:rPr>
              <a:t> Manufacturing Inc.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1502" y="4722713"/>
            <a:ext cx="776245" cy="46693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BES Technical Works &amp; Services Inc.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188557" y="2023678"/>
            <a:ext cx="1052885" cy="31961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ysClr val="windowText" lastClr="000000"/>
                </a:solidFill>
              </a:rPr>
              <a:t>Thermax</a:t>
            </a:r>
            <a:r>
              <a:rPr lang="en-US" sz="800" b="1" dirty="0">
                <a:solidFill>
                  <a:sysClr val="windowText" lastClr="000000"/>
                </a:solidFill>
              </a:rPr>
              <a:t> Industrial products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43000" y="1339202"/>
            <a:ext cx="5029200" cy="18479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Yazaki Torres manufacturing, Inc.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257800" y="3138582"/>
            <a:ext cx="968403" cy="36209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APO Chemicals &amp; Manufacturing  Corp. 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082871" y="2594517"/>
            <a:ext cx="936929" cy="395417"/>
          </a:xfrm>
          <a:prstGeom prst="roundRect">
            <a:avLst/>
          </a:prstGeom>
          <a:pattFill prst="wdUpDiag">
            <a:fgClr>
              <a:srgbClr val="FFC000"/>
            </a:fgClr>
            <a:bgClr>
              <a:srgbClr val="0070C0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Metals Engineering Resources Corp.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48963" y="4749613"/>
            <a:ext cx="762000" cy="36209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Philippine Parkerizing Inc.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36819" y="3593467"/>
            <a:ext cx="1029031" cy="36209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ysClr val="windowText" lastClr="000000"/>
                </a:solidFill>
              </a:rPr>
              <a:t>Special Construction Products Inc.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96200" y="2996978"/>
            <a:ext cx="762000" cy="22270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prstClr val="white"/>
                </a:solidFill>
              </a:rPr>
              <a:t>Daiho</a:t>
            </a:r>
            <a:r>
              <a:rPr lang="en-US" sz="800" b="1" dirty="0">
                <a:solidFill>
                  <a:prstClr val="white"/>
                </a:solidFill>
              </a:rPr>
              <a:t> (Ph.) Inc.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646586" y="1705033"/>
            <a:ext cx="730857" cy="28632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*Daiwa Seiko (Ph.)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24962" y="3278052"/>
            <a:ext cx="762000" cy="44525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ysClr val="windowText" lastClr="000000"/>
                </a:solidFill>
              </a:rPr>
              <a:t>Toyota </a:t>
            </a:r>
            <a:r>
              <a:rPr lang="en-US" sz="800" b="1" dirty="0" err="1">
                <a:solidFill>
                  <a:sysClr val="windowText" lastClr="000000"/>
                </a:solidFill>
              </a:rPr>
              <a:t>Boshuku</a:t>
            </a:r>
            <a:r>
              <a:rPr lang="en-US" sz="800" b="1" dirty="0">
                <a:solidFill>
                  <a:sysClr val="windowText" lastClr="000000"/>
                </a:solidFill>
              </a:rPr>
              <a:t> </a:t>
            </a:r>
            <a:r>
              <a:rPr lang="en-US" sz="800" b="1" dirty="0" err="1">
                <a:solidFill>
                  <a:sysClr val="windowText" lastClr="000000"/>
                </a:solidFill>
              </a:rPr>
              <a:t>Phils</a:t>
            </a:r>
            <a:r>
              <a:rPr lang="en-US" sz="800" b="1" dirty="0">
                <a:solidFill>
                  <a:sysClr val="windowText" lastClr="000000"/>
                </a:solidFill>
              </a:rPr>
              <a:t>. Corp.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96200" y="3762707"/>
            <a:ext cx="926990" cy="27589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sysClr val="windowText" lastClr="000000"/>
                </a:solidFill>
              </a:rPr>
              <a:t>Karlast</a:t>
            </a:r>
            <a:r>
              <a:rPr lang="en-US" sz="800" b="1" dirty="0">
                <a:solidFill>
                  <a:sysClr val="windowText" lastClr="000000"/>
                </a:solidFill>
              </a:rPr>
              <a:t> Industries Inc.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42190" y="5288116"/>
            <a:ext cx="857250" cy="362097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*Suburbia Automotive Ventures Inc.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576597" y="4694235"/>
            <a:ext cx="665594" cy="68932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sysClr val="windowText" lastClr="000000"/>
                </a:solidFill>
              </a:rPr>
              <a:t>*Aichi Forging Company of Asia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46585" y="5691811"/>
            <a:ext cx="1024229" cy="36209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*Famous Steel Manufacturing Inc.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459107" y="4697194"/>
            <a:ext cx="776245" cy="46693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Tsuchiya Kogyo Philippines, Inc.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681907" y="3813537"/>
            <a:ext cx="838201" cy="59459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Associated Wire Corporation of the Philippines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235352" y="5650213"/>
            <a:ext cx="787842" cy="43227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prstClr val="white"/>
                </a:solidFill>
              </a:rPr>
              <a:t>MBPstar</a:t>
            </a:r>
            <a:r>
              <a:rPr lang="en-US" sz="800" b="1" dirty="0">
                <a:solidFill>
                  <a:prstClr val="white"/>
                </a:solidFill>
              </a:rPr>
              <a:t> Corp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235352" y="5138633"/>
            <a:ext cx="776245" cy="42396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*Fabricator Philippines Inc.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752600" y="5675944"/>
            <a:ext cx="914399" cy="40196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BOPI Manufacturing 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828799" y="5171116"/>
            <a:ext cx="761999" cy="4019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Paint Marketing Corporation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738354" y="4038601"/>
            <a:ext cx="914399" cy="401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Philippine Auto Components, Inc.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767508" y="3661022"/>
            <a:ext cx="914399" cy="30503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prstClr val="black"/>
                </a:solidFill>
              </a:rPr>
              <a:t>Multiflex</a:t>
            </a:r>
            <a:r>
              <a:rPr lang="en-US" sz="800" b="1" dirty="0">
                <a:solidFill>
                  <a:prstClr val="black"/>
                </a:solidFill>
              </a:rPr>
              <a:t> RNC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847228" y="3259054"/>
            <a:ext cx="644053" cy="40196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*Valerie Prods </a:t>
            </a:r>
            <a:r>
              <a:rPr lang="en-US" sz="800" b="1" dirty="0" err="1">
                <a:solidFill>
                  <a:prstClr val="white"/>
                </a:solidFill>
              </a:rPr>
              <a:t>Mfg</a:t>
            </a:r>
            <a:r>
              <a:rPr lang="en-US" sz="800" b="1" dirty="0">
                <a:solidFill>
                  <a:prstClr val="white"/>
                </a:solidFill>
              </a:rPr>
              <a:t> Inc.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40904" y="4700428"/>
            <a:ext cx="914399" cy="40196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Yokohama Tires Sales (Ph.) Inc.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95351" y="3553596"/>
            <a:ext cx="704849" cy="40196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*Tri-R Allied Group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943554" y="1589424"/>
            <a:ext cx="914399" cy="4019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Fujitsu Ten Corporation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93197" y="5273976"/>
            <a:ext cx="914399" cy="40196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*AGC Automotive Philippines Inc.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44879" y="5694032"/>
            <a:ext cx="685798" cy="40196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3M Philippines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350395" y="3096528"/>
            <a:ext cx="657225" cy="401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*TRP Inc.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369986" y="4050528"/>
            <a:ext cx="914399" cy="40196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prstClr val="white"/>
                </a:solidFill>
              </a:rPr>
              <a:t>Nanbu</a:t>
            </a:r>
            <a:r>
              <a:rPr lang="en-US" sz="800" b="1" dirty="0">
                <a:solidFill>
                  <a:prstClr val="white"/>
                </a:solidFill>
              </a:rPr>
              <a:t> Philippines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767552" y="3648560"/>
            <a:ext cx="778232" cy="401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*YTM Component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400800" y="3199642"/>
            <a:ext cx="778231" cy="401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black"/>
                </a:solidFill>
              </a:rPr>
              <a:t>*Torres Technology Centre Corp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736246" y="2674279"/>
            <a:ext cx="778231" cy="40196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err="1">
                <a:solidFill>
                  <a:prstClr val="white"/>
                </a:solidFill>
              </a:rPr>
              <a:t>Miyasaka</a:t>
            </a:r>
            <a:r>
              <a:rPr lang="en-US" sz="800" b="1" dirty="0">
                <a:solidFill>
                  <a:prstClr val="white"/>
                </a:solidFill>
              </a:rPr>
              <a:t> Polymer (Ph.) Inc.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05677" y="4043717"/>
            <a:ext cx="704849" cy="40196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>
                <a:solidFill>
                  <a:prstClr val="white"/>
                </a:solidFill>
              </a:rPr>
              <a:t>*</a:t>
            </a:r>
            <a:r>
              <a:rPr lang="en-US" sz="800" b="1" dirty="0" err="1">
                <a:solidFill>
                  <a:prstClr val="white"/>
                </a:solidFill>
              </a:rPr>
              <a:t>Toptech</a:t>
            </a:r>
            <a:r>
              <a:rPr lang="en-US" sz="800" b="1" dirty="0">
                <a:solidFill>
                  <a:prstClr val="white"/>
                </a:solidFill>
              </a:rPr>
              <a:t> Parts </a:t>
            </a:r>
            <a:r>
              <a:rPr lang="en-US" sz="800" b="1" dirty="0" err="1">
                <a:solidFill>
                  <a:prstClr val="white"/>
                </a:solidFill>
              </a:rPr>
              <a:t>Mfg</a:t>
            </a:r>
            <a:r>
              <a:rPr lang="en-US" sz="800" b="1" dirty="0">
                <a:solidFill>
                  <a:prstClr val="white"/>
                </a:solidFill>
              </a:rPr>
              <a:t> </a:t>
            </a:r>
            <a:r>
              <a:rPr lang="en-US" sz="800" b="1" dirty="0" err="1">
                <a:solidFill>
                  <a:prstClr val="white"/>
                </a:solidFill>
              </a:rPr>
              <a:t>Inc</a:t>
            </a:r>
            <a:endParaRPr lang="en-US" sz="800" b="1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9949" y="419198"/>
            <a:ext cx="7973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3399"/>
                </a:solidFill>
              </a:rPr>
              <a:t>Auto-sector: Participating </a:t>
            </a:r>
            <a:r>
              <a:rPr lang="en-US" sz="2400" dirty="0">
                <a:solidFill>
                  <a:srgbClr val="003399"/>
                </a:solidFill>
              </a:rPr>
              <a:t>companies engaged by ‘Champions</a:t>
            </a:r>
            <a:r>
              <a:rPr lang="en-US" sz="2400" dirty="0" smtClean="0">
                <a:solidFill>
                  <a:srgbClr val="003399"/>
                </a:solidFill>
              </a:rPr>
              <a:t>’ </a:t>
            </a:r>
            <a:endParaRPr lang="en-GB" sz="24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1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971600" y="6334891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4719"/>
            <a:ext cx="3786554" cy="141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369278" y="1499684"/>
            <a:ext cx="7620000" cy="1295400"/>
          </a:xfrm>
        </p:spPr>
        <p:txBody>
          <a:bodyPr/>
          <a:lstStyle/>
          <a:p>
            <a:pPr marL="114300" indent="0">
              <a:buFont typeface="Arial" charset="0"/>
              <a:buNone/>
              <a:defRPr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capacity to achieve  greener workplaces and 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sustainable enterprises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 a model of </a:t>
            </a:r>
            <a:r>
              <a:rPr lang="en-US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worker-employer cooperation </a:t>
            </a:r>
          </a:p>
          <a:p>
            <a:pPr>
              <a:buFont typeface="Arial" charset="0"/>
              <a:buChar char="•"/>
              <a:defRPr/>
            </a:pPr>
            <a:endParaRPr lang="en-GB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363932"/>
            <a:ext cx="3083816" cy="21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Diagram 7"/>
          <p:cNvGraphicFramePr/>
          <p:nvPr>
            <p:extLst/>
          </p:nvPr>
        </p:nvGraphicFramePr>
        <p:xfrm>
          <a:off x="3886200" y="3556000"/>
          <a:ext cx="4102064" cy="292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Picture 4" descr="8813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86" y="2341788"/>
            <a:ext cx="1647814" cy="120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0" name="TextBox 5"/>
          <p:cNvSpPr txBox="1">
            <a:spLocks noChangeArrowheads="1"/>
          </p:cNvSpPr>
          <p:nvPr/>
        </p:nvSpPr>
        <p:spPr bwMode="auto">
          <a:xfrm>
            <a:off x="5610225" y="2196405"/>
            <a:ext cx="189081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sz="1400" b="1" dirty="0" smtClean="0">
              <a:solidFill>
                <a:srgbClr val="00B050"/>
              </a:solidFill>
            </a:endParaRPr>
          </a:p>
          <a:p>
            <a:pPr eaLnBrk="1" hangingPunct="1"/>
            <a:endParaRPr lang="en-US" sz="1400" b="1" dirty="0">
              <a:solidFill>
                <a:srgbClr val="00B050"/>
              </a:solidFill>
            </a:endParaRPr>
          </a:p>
          <a:p>
            <a:pPr eaLnBrk="1" hangingPunct="1"/>
            <a:r>
              <a:rPr lang="en-US" sz="1400" b="1" dirty="0" smtClean="0">
                <a:solidFill>
                  <a:srgbClr val="00B050"/>
                </a:solidFill>
              </a:rPr>
              <a:t>*Enterprise Capacity Building</a:t>
            </a:r>
          </a:p>
          <a:p>
            <a:pPr eaLnBrk="1" hangingPunct="1"/>
            <a:r>
              <a:rPr lang="en-US" sz="1400" b="1" dirty="0" smtClean="0">
                <a:solidFill>
                  <a:srgbClr val="00B050"/>
                </a:solidFill>
              </a:rPr>
              <a:t>*Company </a:t>
            </a:r>
            <a:r>
              <a:rPr lang="en-US" sz="1400" b="1" dirty="0">
                <a:solidFill>
                  <a:srgbClr val="00B050"/>
                </a:solidFill>
              </a:rPr>
              <a:t>Green </a:t>
            </a:r>
            <a:r>
              <a:rPr lang="en-US" sz="1400" b="1" dirty="0" smtClean="0">
                <a:solidFill>
                  <a:srgbClr val="00B050"/>
                </a:solidFill>
              </a:rPr>
              <a:t> Improvement Teams</a:t>
            </a:r>
            <a:endParaRPr 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438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0"/>
          <p:cNvSpPr txBox="1">
            <a:spLocks noChangeArrowheads="1"/>
          </p:cNvSpPr>
          <p:nvPr/>
        </p:nvSpPr>
        <p:spPr bwMode="auto">
          <a:xfrm>
            <a:off x="199293" y="555382"/>
            <a:ext cx="8532935" cy="54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31" b="1" dirty="0">
                <a:solidFill>
                  <a:srgbClr val="003399"/>
                </a:solidFill>
                <a:latin typeface="Cambria" panose="02040503050406030204" pitchFamily="18" charset="0"/>
              </a:rPr>
              <a:t>Training for enterprises </a:t>
            </a:r>
            <a:endParaRPr lang="en-GB" altLang="en-US" sz="4431" b="1" dirty="0">
              <a:solidFill>
                <a:srgbClr val="003399"/>
              </a:solidFill>
              <a:latin typeface="Cambria" panose="02040503050406030204" pitchFamily="18" charset="0"/>
            </a:endParaRP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89" y="1298331"/>
            <a:ext cx="3622431" cy="2395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8" descr="C:\Documents and Settings\g9bkkgj\Desktop\IMG_50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5" t="5396" r="12607" b="25012"/>
          <a:stretch>
            <a:fillRect/>
          </a:stretch>
        </p:blipFill>
        <p:spPr bwMode="auto">
          <a:xfrm>
            <a:off x="395655" y="1302727"/>
            <a:ext cx="4070838" cy="239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2" descr="C:\Documents and Settings\ilomnl\Desktop\GBA CORE Training for Enterprises\CORE CD\CORE Training_Day 1, December 5, 2011\P10507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89" y="4034204"/>
            <a:ext cx="3622431" cy="239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2" descr="C:\Users\Bon\Pictures\PBE PHOTOS\ILO\ILO-GBA TRNG &amp; SITE VISIT\P11004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" y="3949212"/>
            <a:ext cx="3833446" cy="239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46" y="3060040"/>
            <a:ext cx="2894865" cy="17790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77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262540"/>
              </p:ext>
            </p:extLst>
          </p:nvPr>
        </p:nvGraphicFramePr>
        <p:xfrm>
          <a:off x="0" y="152400"/>
          <a:ext cx="9143999" cy="7189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955"/>
                <a:gridCol w="1228292"/>
                <a:gridCol w="1228292"/>
                <a:gridCol w="1228292"/>
                <a:gridCol w="1228292"/>
                <a:gridCol w="1228292"/>
                <a:gridCol w="1228292"/>
                <a:gridCol w="1228292"/>
              </a:tblGrid>
              <a:tr h="777929">
                <a:tc gridSpan="8"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TNA (FGD) RESULT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699">
                <a:tc rowSpan="2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Rank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vert="vert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Human Resource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&amp; Labor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Efficiency &amp; Environment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Environ-mental- Common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Occupational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Health &amp; Safety 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Quality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Management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System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4991"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Efficiency Related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Energy Related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Water Related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179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st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Welfare and Benefits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050" dirty="0">
                          <a:latin typeface="Calibri"/>
                          <a:ea typeface="Times New Roman"/>
                          <a:cs typeface="Tahoma"/>
                        </a:rPr>
                        <a:t>Better Practices/Processes</a:t>
                      </a:r>
                      <a:endParaRPr lang="en-US" sz="105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Energy Saving measures: Better Practices</a:t>
                      </a:r>
                      <a:r>
                        <a:rPr lang="en-US" sz="1100" dirty="0" smtClean="0">
                          <a:latin typeface="Calibri"/>
                          <a:ea typeface="Times New Roman"/>
                          <a:cs typeface="Tahoma"/>
                        </a:rPr>
                        <a:t>/ Process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Water Conservation: better practices/ processes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Environmental Management System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Identification of the OHS Hazards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Quality Management System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9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nd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Skill Level of Employees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Good Housekeeping [Gen]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Energy Saving Measures: Technology Option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Water Conservation: Technology Options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Monitoring systems &amp; indicators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Working Condition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Fool Proof System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572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rd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Workplace Condition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Process Reduction/ Automation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Energy Savings: Regulations/ Gov’t Incentives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Water Conservation: regulations/ Gov't incentives &amp; Schemes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Envt'l regulations and policies - General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OHS Management System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Customers Feedback Gathering and Analysis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179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th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Salary and Work Promotion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Product Redesign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Renewable and Alternative Energy: Technology Option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Waste Water: Technology Options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Energy use, water use, chemical use &amp; discharge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Training of First Aiders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Parts /Product Design Specification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5722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th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Recognition and Incentives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Energy Saving measures: Better Practices/Process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Waste Water : regulations/ Gov't incentives &amp; Schemes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Envt'l regulations and policies - Sector Specific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Facilities Condition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ahoma"/>
                        </a:rPr>
                        <a:t>Statistical QC Techniques 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587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Solid Waste Related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/>
                          <a:ea typeface="Times New Roman"/>
                          <a:cs typeface="Tahoma"/>
                        </a:rPr>
                        <a:t>Waste: recycling options </a:t>
                      </a:r>
                      <a:endParaRPr lang="en-US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3086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baseline="30000" dirty="0" smtClean="0">
                          <a:solidFill>
                            <a:schemeClr val="tx1"/>
                          </a:solidFill>
                        </a:rPr>
                        <a:t>nd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Calibri"/>
                          <a:ea typeface="Times New Roman"/>
                          <a:cs typeface="Tahoma"/>
                        </a:rPr>
                        <a:t>Waste: regulations, Gov't schemes &amp; incentive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0" y="1828800"/>
            <a:ext cx="9144000" cy="9144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5495732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500" y="827088"/>
            <a:ext cx="83185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hlinkClick r:id="" action="ppaction://noaction"/>
          </p:cNvPr>
          <p:cNvSpPr txBox="1"/>
          <p:nvPr/>
        </p:nvSpPr>
        <p:spPr>
          <a:xfrm>
            <a:off x="749300" y="4038600"/>
            <a:ext cx="222250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</a:rPr>
              <a:t>Topic 1. PRIMING SESSION: The Auto Industry, Social Role, Environment, Problem Solving Tools</a:t>
            </a:r>
            <a:endParaRPr lang="en-PH" sz="1400" dirty="0">
              <a:solidFill>
                <a:prstClr val="black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27000" y="3875088"/>
            <a:ext cx="9017000" cy="0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hlinkClick r:id="" action="ppaction://noaction"/>
          </p:cNvPr>
          <p:cNvSpPr txBox="1"/>
          <p:nvPr/>
        </p:nvSpPr>
        <p:spPr>
          <a:xfrm>
            <a:off x="3352800" y="4114800"/>
            <a:ext cx="13970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prstClr val="black"/>
                </a:solidFill>
              </a:rPr>
              <a:t>Topic 2. </a:t>
            </a:r>
            <a:r>
              <a:rPr lang="en-US" sz="1400" dirty="0" smtClean="0">
                <a:solidFill>
                  <a:prstClr val="black"/>
                </a:solidFill>
              </a:rPr>
              <a:t>Cleaner Production</a:t>
            </a:r>
            <a:endParaRPr lang="en-PH" sz="1400" dirty="0">
              <a:solidFill>
                <a:prstClr val="black"/>
              </a:solidFill>
            </a:endParaRPr>
          </a:p>
        </p:txBody>
      </p:sp>
      <p:sp>
        <p:nvSpPr>
          <p:cNvPr id="6" name="TextBox 5">
            <a:hlinkClick r:id="" action="ppaction://noaction"/>
          </p:cNvPr>
          <p:cNvSpPr txBox="1"/>
          <p:nvPr/>
        </p:nvSpPr>
        <p:spPr>
          <a:xfrm>
            <a:off x="5143500" y="4127500"/>
            <a:ext cx="1778000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</a:rPr>
              <a:t>Topic 3. Efficiency Improvement</a:t>
            </a:r>
            <a:endParaRPr lang="en-PH" sz="1400" dirty="0">
              <a:solidFill>
                <a:prstClr val="black"/>
              </a:solidFill>
            </a:endParaRPr>
          </a:p>
        </p:txBody>
      </p:sp>
      <p:sp>
        <p:nvSpPr>
          <p:cNvPr id="7" name="TextBox 6">
            <a:hlinkClick r:id="" action="ppaction://noaction"/>
          </p:cNvPr>
          <p:cNvSpPr txBox="1"/>
          <p:nvPr/>
        </p:nvSpPr>
        <p:spPr>
          <a:xfrm>
            <a:off x="7112000" y="4127500"/>
            <a:ext cx="1841500" cy="7386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400" dirty="0">
                <a:solidFill>
                  <a:prstClr val="black"/>
                </a:solidFill>
              </a:rPr>
              <a:t>Topic 4</a:t>
            </a:r>
            <a:r>
              <a:rPr lang="en-US" sz="14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 Healthy &amp; Climate Resilient Workplace </a:t>
            </a:r>
            <a:endParaRPr lang="en-PH" sz="1400" dirty="0">
              <a:solidFill>
                <a:prstClr val="black"/>
              </a:solidFill>
            </a:endParaRPr>
          </a:p>
        </p:txBody>
      </p: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457200" y="5475982"/>
            <a:ext cx="18288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Module 1. Management Systems for Cleaner Production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2413000" y="5492750"/>
            <a:ext cx="1397000" cy="831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Module 2. Energy Saving Measures </a:t>
            </a:r>
            <a:endParaRPr lang="en-PH" sz="11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3" name="Rectangle 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791200" y="5562600"/>
            <a:ext cx="1371600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Module 4: Materials Management </a:t>
            </a:r>
            <a:endParaRPr lang="en-PH" sz="105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7315200" y="5552182"/>
            <a:ext cx="17018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Module 5: Healthy &amp; Climate Resilient Workplace </a:t>
            </a:r>
            <a:r>
              <a:rPr lang="en-PH" sz="1050" dirty="0">
                <a:solidFill>
                  <a:prstClr val="black"/>
                </a:solidFill>
                <a:cs typeface="Arial" pitchFamily="34" charset="0"/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5" name="Rectangle 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37000" y="5552629"/>
            <a:ext cx="16510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Module 3:  </a:t>
            </a:r>
            <a:r>
              <a:rPr lang="en-PH" sz="1600" b="1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Green Inputs &amp; Life Cycle Assessment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37" name="Straight Arrow Connector 36"/>
          <p:cNvCxnSpPr>
            <a:stCxn id="6" idx="2"/>
            <a:endCxn id="32" idx="0"/>
          </p:cNvCxnSpPr>
          <p:nvPr/>
        </p:nvCxnSpPr>
        <p:spPr>
          <a:xfrm flipH="1">
            <a:off x="3111500" y="4651375"/>
            <a:ext cx="2921000" cy="8413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6" idx="2"/>
            <a:endCxn id="35" idx="0"/>
          </p:cNvCxnSpPr>
          <p:nvPr/>
        </p:nvCxnSpPr>
        <p:spPr>
          <a:xfrm flipH="1">
            <a:off x="4762500" y="4651375"/>
            <a:ext cx="1270000" cy="9012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6" idx="2"/>
            <a:endCxn id="33" idx="0"/>
          </p:cNvCxnSpPr>
          <p:nvPr/>
        </p:nvCxnSpPr>
        <p:spPr>
          <a:xfrm>
            <a:off x="6032500" y="4651375"/>
            <a:ext cx="444500" cy="911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2"/>
            <a:endCxn id="34" idx="0"/>
          </p:cNvCxnSpPr>
          <p:nvPr/>
        </p:nvCxnSpPr>
        <p:spPr>
          <a:xfrm>
            <a:off x="8032750" y="4866164"/>
            <a:ext cx="133350" cy="68601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5" idx="2"/>
            <a:endCxn id="31" idx="0"/>
          </p:cNvCxnSpPr>
          <p:nvPr/>
        </p:nvCxnSpPr>
        <p:spPr>
          <a:xfrm flipH="1">
            <a:off x="1371600" y="4638020"/>
            <a:ext cx="2679700" cy="8379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" idx="2"/>
            <a:endCxn id="31" idx="0"/>
          </p:cNvCxnSpPr>
          <p:nvPr/>
        </p:nvCxnSpPr>
        <p:spPr>
          <a:xfrm flipH="1">
            <a:off x="1371600" y="4992707"/>
            <a:ext cx="488950" cy="4832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27000" y="5257800"/>
            <a:ext cx="9017000" cy="0"/>
          </a:xfrm>
          <a:prstGeom prst="line">
            <a:avLst/>
          </a:prstGeom>
          <a:ln>
            <a:prstDash val="sys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6200000">
            <a:off x="-407977" y="4387334"/>
            <a:ext cx="12192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PH" dirty="0">
                <a:solidFill>
                  <a:prstClr val="black"/>
                </a:solidFill>
              </a:rPr>
              <a:t>Core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-383381" y="5739607"/>
            <a:ext cx="1201737" cy="3683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PH" dirty="0">
                <a:solidFill>
                  <a:prstClr val="black"/>
                </a:solidFill>
              </a:rPr>
              <a:t>Deepening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-1169193" y="2105819"/>
            <a:ext cx="2773362" cy="3683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PH" dirty="0">
                <a:solidFill>
                  <a:prstClr val="white"/>
                </a:solidFill>
              </a:rPr>
              <a:t>GREEN BUSINESS FEATURES</a:t>
            </a:r>
          </a:p>
        </p:txBody>
      </p:sp>
      <p:sp>
        <p:nvSpPr>
          <p:cNvPr id="57" name="Oval 56"/>
          <p:cNvSpPr/>
          <p:nvPr/>
        </p:nvSpPr>
        <p:spPr>
          <a:xfrm>
            <a:off x="2730500" y="1284288"/>
            <a:ext cx="3556000" cy="25146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PH" dirty="0">
              <a:solidFill>
                <a:prstClr val="black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762000" y="228600"/>
            <a:ext cx="990600" cy="457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PH" sz="1600" dirty="0">
                <a:solidFill>
                  <a:prstClr val="black"/>
                </a:solidFill>
              </a:rPr>
              <a:t>Why?</a:t>
            </a:r>
          </a:p>
        </p:txBody>
      </p:sp>
      <p:cxnSp>
        <p:nvCxnSpPr>
          <p:cNvPr id="61" name="Elbow Connector 60"/>
          <p:cNvCxnSpPr>
            <a:stCxn id="59" idx="2"/>
            <a:endCxn id="3" idx="1"/>
          </p:cNvCxnSpPr>
          <p:nvPr/>
        </p:nvCxnSpPr>
        <p:spPr>
          <a:xfrm rot="10800000" flipV="1">
            <a:off x="749300" y="457200"/>
            <a:ext cx="12700" cy="4058454"/>
          </a:xfrm>
          <a:prstGeom prst="bentConnector3">
            <a:avLst>
              <a:gd name="adj1" fmla="val 1900000"/>
            </a:avLst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6667500" y="827088"/>
            <a:ext cx="2286000" cy="2743200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PH" dirty="0">
              <a:solidFill>
                <a:prstClr val="black"/>
              </a:solidFill>
            </a:endParaRPr>
          </a:p>
        </p:txBody>
      </p:sp>
      <p:sp>
        <p:nvSpPr>
          <p:cNvPr id="80" name="Oval 79"/>
          <p:cNvSpPr/>
          <p:nvPr/>
        </p:nvSpPr>
        <p:spPr>
          <a:xfrm>
            <a:off x="635000" y="1284288"/>
            <a:ext cx="1968500" cy="2438400"/>
          </a:xfrm>
          <a:prstGeom prst="ellipse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PH" dirty="0">
              <a:solidFill>
                <a:prstClr val="black"/>
              </a:solidFill>
            </a:endParaRPr>
          </a:p>
        </p:txBody>
      </p:sp>
      <p:cxnSp>
        <p:nvCxnSpPr>
          <p:cNvPr id="82" name="Straight Arrow Connector 81"/>
          <p:cNvCxnSpPr>
            <a:stCxn id="80" idx="5"/>
            <a:endCxn id="5" idx="0"/>
          </p:cNvCxnSpPr>
          <p:nvPr/>
        </p:nvCxnSpPr>
        <p:spPr>
          <a:xfrm>
            <a:off x="2315220" y="3365593"/>
            <a:ext cx="1736080" cy="7492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>
            <a:stCxn id="57" idx="5"/>
            <a:endCxn id="6" idx="0"/>
          </p:cNvCxnSpPr>
          <p:nvPr/>
        </p:nvCxnSpPr>
        <p:spPr>
          <a:xfrm rot="16200000" flipH="1">
            <a:off x="5550694" y="3645694"/>
            <a:ext cx="696912" cy="266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79" idx="4"/>
            <a:endCxn id="7" idx="0"/>
          </p:cNvCxnSpPr>
          <p:nvPr/>
        </p:nvCxnSpPr>
        <p:spPr>
          <a:xfrm>
            <a:off x="7810500" y="3570288"/>
            <a:ext cx="222250" cy="5572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itle 35"/>
          <p:cNvSpPr>
            <a:spLocks noGrp="1"/>
          </p:cNvSpPr>
          <p:nvPr>
            <p:ph type="title"/>
          </p:nvPr>
        </p:nvSpPr>
        <p:spPr>
          <a:xfrm>
            <a:off x="2667000" y="122238"/>
            <a:ext cx="5499100" cy="563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PH" sz="2800" dirty="0" smtClean="0">
                <a:solidFill>
                  <a:srgbClr val="003399"/>
                </a:solidFill>
              </a:rPr>
              <a:t>Greener Business - Better Workplace</a:t>
            </a:r>
            <a:endParaRPr lang="en-PH" sz="28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1062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9" grpId="0" animBg="1"/>
      <p:bldP spid="50" grpId="0" animBg="1"/>
      <p:bldP spid="52" grpId="0" animBg="1"/>
      <p:bldP spid="57" grpId="0" animBg="1"/>
      <p:bldP spid="59" grpId="0" animBg="1"/>
      <p:bldP spid="59" grpId="1" animBg="1"/>
      <p:bldP spid="79" grpId="0" animBg="1"/>
      <p:bldP spid="80" grpId="0" animBg="1"/>
      <p:bldP spid="3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611189" y="1141413"/>
            <a:ext cx="3152775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195" tIns="36195" rIns="36195" bIns="3619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b="1" i="1">
                <a:solidFill>
                  <a:srgbClr val="CC9900"/>
                </a:solidFill>
                <a:latin typeface="Arial" pitchFamily="34" charset="0"/>
              </a:rPr>
              <a:t>CORE Training Sessions </a:t>
            </a:r>
            <a:endParaRPr lang="en-US" sz="1800">
              <a:solidFill>
                <a:srgbClr val="CC9900"/>
              </a:solidFill>
            </a:endParaRPr>
          </a:p>
        </p:txBody>
      </p:sp>
      <p:sp>
        <p:nvSpPr>
          <p:cNvPr id="65539" name="AutoShape 4"/>
          <p:cNvSpPr>
            <a:spLocks noChangeArrowheads="1"/>
          </p:cNvSpPr>
          <p:nvPr/>
        </p:nvSpPr>
        <p:spPr bwMode="auto">
          <a:xfrm>
            <a:off x="611188" y="1528767"/>
            <a:ext cx="5967412" cy="8207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in">
            <a:solidFill>
              <a:srgbClr val="CCCC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en-US" sz="1400" b="1" dirty="0">
                <a:solidFill>
                  <a:srgbClr val="000000"/>
                </a:solidFill>
              </a:rPr>
              <a:t>Key tools and techniques for productivity, continuous improvement and joint    problem solving &amp; their application for a greener, better workplace</a:t>
            </a:r>
          </a:p>
          <a:p>
            <a:pPr>
              <a:spcAft>
                <a:spcPts val="800"/>
              </a:spcAft>
            </a:pPr>
            <a:r>
              <a:rPr lang="en-US" sz="1100" dirty="0">
                <a:solidFill>
                  <a:srgbClr val="808080"/>
                </a:solidFill>
              </a:rPr>
              <a:t> Workplace Cooperation  &amp; Problem Solving | Eco-mapping | Identifying  impacts &amp; aspects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5540" name="AutoShape 5"/>
          <p:cNvSpPr>
            <a:spLocks noChangeArrowheads="1"/>
          </p:cNvSpPr>
          <p:nvPr/>
        </p:nvSpPr>
        <p:spPr bwMode="auto">
          <a:xfrm>
            <a:off x="609603" y="2420944"/>
            <a:ext cx="5978525" cy="60483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in">
            <a:solidFill>
              <a:srgbClr val="CCCC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en-US" sz="1400" b="1" dirty="0">
                <a:solidFill>
                  <a:srgbClr val="000000"/>
                </a:solidFill>
              </a:rPr>
              <a:t>Resource efficiency : (a) Energy, (b) Water (c) Materials</a:t>
            </a:r>
          </a:p>
          <a:p>
            <a:r>
              <a:rPr lang="en-US" sz="1100" dirty="0">
                <a:solidFill>
                  <a:srgbClr val="808080"/>
                </a:solidFill>
              </a:rPr>
              <a:t>Cleaner Production | Eco-Efficiency |Energy Conservation| Analyzing flow  of Materials in the production process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5541" name="AutoShape 6"/>
          <p:cNvSpPr>
            <a:spLocks noChangeArrowheads="1"/>
          </p:cNvSpPr>
          <p:nvPr/>
        </p:nvSpPr>
        <p:spPr bwMode="auto">
          <a:xfrm>
            <a:off x="628650" y="3106740"/>
            <a:ext cx="5989638" cy="6826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1750" algn="in">
            <a:solidFill>
              <a:srgbClr val="CCCC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en-US" sz="1400" b="1" dirty="0">
                <a:solidFill>
                  <a:srgbClr val="000000"/>
                </a:solidFill>
              </a:rPr>
              <a:t>Workplace issues and the environment </a:t>
            </a:r>
          </a:p>
          <a:p>
            <a:r>
              <a:rPr lang="en-US" sz="1100" dirty="0">
                <a:solidFill>
                  <a:srgbClr val="808080"/>
                </a:solidFill>
              </a:rPr>
              <a:t>Occupational Safety &amp; Health | Climate change impacts  on businesses operations | Workplace Relations | Action Plans for Greening Business and Improving Working Conditions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 rot="-5400000">
            <a:off x="120650" y="1716091"/>
            <a:ext cx="647700" cy="330200"/>
          </a:xfrm>
          <a:prstGeom prst="rect">
            <a:avLst/>
          </a:prstGeom>
          <a:solidFill>
            <a:srgbClr val="D7D7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rgbClr val="9A9A00"/>
                </a:solidFill>
                <a:latin typeface="Arial Black" pitchFamily="34" charset="0"/>
              </a:rPr>
              <a:t>DAY 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5543" name="Text Box 8"/>
          <p:cNvSpPr txBox="1">
            <a:spLocks noChangeArrowheads="1"/>
          </p:cNvSpPr>
          <p:nvPr/>
        </p:nvSpPr>
        <p:spPr bwMode="auto">
          <a:xfrm rot="-5400000">
            <a:off x="119856" y="3267869"/>
            <a:ext cx="681038" cy="330200"/>
          </a:xfrm>
          <a:prstGeom prst="rect">
            <a:avLst/>
          </a:prstGeom>
          <a:solidFill>
            <a:srgbClr val="D7D7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rgbClr val="9A9A00"/>
                </a:solidFill>
                <a:latin typeface="Arial Black" pitchFamily="34" charset="0"/>
              </a:rPr>
              <a:t>DAY 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5544" name="Text Box 9"/>
          <p:cNvSpPr txBox="1">
            <a:spLocks noChangeArrowheads="1"/>
          </p:cNvSpPr>
          <p:nvPr/>
        </p:nvSpPr>
        <p:spPr bwMode="auto">
          <a:xfrm rot="-5400000">
            <a:off x="113509" y="2510632"/>
            <a:ext cx="681037" cy="349250"/>
          </a:xfrm>
          <a:prstGeom prst="rect">
            <a:avLst/>
          </a:prstGeom>
          <a:solidFill>
            <a:srgbClr val="D7D7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rgbClr val="9A9A00"/>
                </a:solidFill>
                <a:latin typeface="Arial Black" pitchFamily="34" charset="0"/>
              </a:rPr>
              <a:t>DAY 2</a:t>
            </a:r>
            <a:endParaRPr lang="en-US">
              <a:solidFill>
                <a:prstClr val="black"/>
              </a:solidFill>
            </a:endParaRPr>
          </a:p>
        </p:txBody>
      </p:sp>
      <p:pic>
        <p:nvPicPr>
          <p:cNvPr id="6554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522"/>
            <a:ext cx="1282700" cy="404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95652" y="76200"/>
            <a:ext cx="56959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b="1" dirty="0">
                <a:solidFill>
                  <a:srgbClr val="8064A2">
                    <a:lumMod val="75000"/>
                  </a:srgbClr>
                </a:solidFill>
              </a:rPr>
              <a:t>Enterprise Training and Advisory Services Program – </a:t>
            </a:r>
          </a:p>
          <a:p>
            <a:pPr algn="r">
              <a:defRPr/>
            </a:pPr>
            <a:r>
              <a:rPr lang="en-US" sz="2000" b="1" dirty="0">
                <a:solidFill>
                  <a:srgbClr val="00B050"/>
                </a:solidFill>
              </a:rPr>
              <a:t>“Greener Business </a:t>
            </a:r>
            <a:r>
              <a:rPr lang="en-US" sz="2000" b="1" dirty="0">
                <a:solidFill>
                  <a:srgbClr val="8064A2">
                    <a:lumMod val="75000"/>
                  </a:srgbClr>
                </a:solidFill>
              </a:rPr>
              <a:t>|</a:t>
            </a:r>
            <a:r>
              <a:rPr lang="en-US" sz="2000" b="1" dirty="0">
                <a:solidFill>
                  <a:srgbClr val="4F81BD">
                    <a:lumMod val="75000"/>
                  </a:srgbClr>
                </a:solidFill>
              </a:rPr>
              <a:t>Better Workplace”</a:t>
            </a:r>
          </a:p>
          <a:p>
            <a:pPr algn="r">
              <a:defRPr/>
            </a:pPr>
            <a:r>
              <a:rPr lang="en-US" sz="1600" b="1" i="1" dirty="0">
                <a:solidFill>
                  <a:srgbClr val="8064A2">
                    <a:lumMod val="75000"/>
                  </a:srgbClr>
                </a:solidFill>
              </a:rPr>
              <a:t>Philippines (Auto-parts  Sector)</a:t>
            </a: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4524375" y="5038725"/>
            <a:ext cx="1876425" cy="723900"/>
          </a:xfrm>
          <a:prstGeom prst="flowChartAlternateProcess">
            <a:avLst/>
          </a:prstGeom>
          <a:solidFill>
            <a:srgbClr val="FFFFFF"/>
          </a:solidFill>
          <a:ln w="31750" algn="in">
            <a:solidFill>
              <a:srgbClr val="9999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>
              <a:defRPr/>
            </a:pPr>
            <a:r>
              <a:rPr lang="en-US" sz="1250" b="1" dirty="0">
                <a:solidFill>
                  <a:srgbClr val="4D4D66"/>
                </a:solidFill>
              </a:rPr>
              <a:t>Triple </a:t>
            </a:r>
            <a:r>
              <a:rPr lang="en-US" sz="1250" b="1" dirty="0" err="1">
                <a:solidFill>
                  <a:srgbClr val="4D4D66"/>
                </a:solidFill>
              </a:rPr>
              <a:t>Bottomline</a:t>
            </a:r>
            <a:r>
              <a:rPr lang="en-US" sz="1250" b="1" dirty="0">
                <a:solidFill>
                  <a:srgbClr val="4D4D66"/>
                </a:solidFill>
              </a:rPr>
              <a:t> Performance Indicators &amp; Sustainability Reporting</a:t>
            </a:r>
          </a:p>
        </p:txBody>
      </p:sp>
      <p:sp>
        <p:nvSpPr>
          <p:cNvPr id="65548" name="AutoShape 6"/>
          <p:cNvSpPr>
            <a:spLocks noChangeArrowheads="1"/>
          </p:cNvSpPr>
          <p:nvPr/>
        </p:nvSpPr>
        <p:spPr bwMode="auto">
          <a:xfrm>
            <a:off x="3386137" y="4306888"/>
            <a:ext cx="1871663" cy="666750"/>
          </a:xfrm>
          <a:prstGeom prst="flowChartAlternateProcess">
            <a:avLst/>
          </a:prstGeom>
          <a:solidFill>
            <a:srgbClr val="FFFFFF"/>
          </a:solidFill>
          <a:ln w="31750" algn="in">
            <a:solidFill>
              <a:srgbClr val="9999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/>
            <a:r>
              <a:rPr lang="en-US" sz="1400" b="1" dirty="0">
                <a:solidFill>
                  <a:srgbClr val="4D4D66"/>
                </a:solidFill>
              </a:rPr>
              <a:t>Energy Management for Energy Efficiency</a:t>
            </a:r>
          </a:p>
        </p:txBody>
      </p:sp>
      <p:sp>
        <p:nvSpPr>
          <p:cNvPr id="65549" name="Text Box 7"/>
          <p:cNvSpPr txBox="1">
            <a:spLocks noChangeArrowheads="1"/>
          </p:cNvSpPr>
          <p:nvPr/>
        </p:nvSpPr>
        <p:spPr bwMode="auto">
          <a:xfrm rot="-5400000">
            <a:off x="2971799" y="4502154"/>
            <a:ext cx="676275" cy="285750"/>
          </a:xfrm>
          <a:prstGeom prst="rect">
            <a:avLst/>
          </a:prstGeom>
          <a:solidFill>
            <a:srgbClr val="7373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800" b="1">
                <a:solidFill>
                  <a:srgbClr val="FFFFFF"/>
                </a:solidFill>
                <a:latin typeface="Arial Black" pitchFamily="34" charset="0"/>
              </a:rPr>
              <a:t>Module 2</a:t>
            </a: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5552" name="AutoShape 10"/>
          <p:cNvSpPr>
            <a:spLocks noChangeArrowheads="1"/>
          </p:cNvSpPr>
          <p:nvPr/>
        </p:nvSpPr>
        <p:spPr bwMode="auto">
          <a:xfrm>
            <a:off x="1185866" y="5055133"/>
            <a:ext cx="1865312" cy="666750"/>
          </a:xfrm>
          <a:prstGeom prst="flowChartAlternateProcess">
            <a:avLst/>
          </a:prstGeom>
          <a:solidFill>
            <a:srgbClr val="FFFFFF"/>
          </a:solidFill>
          <a:ln w="31750" algn="in">
            <a:solidFill>
              <a:srgbClr val="9999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/>
            <a:r>
              <a:rPr lang="en-US" sz="1400" b="1" dirty="0" smtClean="0">
                <a:solidFill>
                  <a:srgbClr val="4D4D66"/>
                </a:solidFill>
              </a:rPr>
              <a:t>Resource Eco-Efficiency &amp; Cleaner Production</a:t>
            </a:r>
            <a:endParaRPr lang="en-US" sz="1400" b="1" dirty="0">
              <a:solidFill>
                <a:srgbClr val="4D4D66"/>
              </a:solidFill>
            </a:endParaRPr>
          </a:p>
        </p:txBody>
      </p:sp>
      <p:sp>
        <p:nvSpPr>
          <p:cNvPr id="65553" name="Text Box 11"/>
          <p:cNvSpPr txBox="1">
            <a:spLocks noChangeArrowheads="1"/>
          </p:cNvSpPr>
          <p:nvPr/>
        </p:nvSpPr>
        <p:spPr bwMode="auto">
          <a:xfrm rot="-5400000">
            <a:off x="704853" y="5233991"/>
            <a:ext cx="676275" cy="285750"/>
          </a:xfrm>
          <a:prstGeom prst="rect">
            <a:avLst/>
          </a:prstGeom>
          <a:solidFill>
            <a:srgbClr val="7373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800" b="1" dirty="0">
                <a:solidFill>
                  <a:srgbClr val="FFFFFF"/>
                </a:solidFill>
                <a:latin typeface="Arial Black" pitchFamily="34" charset="0"/>
              </a:rPr>
              <a:t>Module </a:t>
            </a:r>
            <a:r>
              <a:rPr lang="en-US" sz="800" b="1" dirty="0" smtClean="0">
                <a:solidFill>
                  <a:srgbClr val="FFFFFF"/>
                </a:solidFill>
                <a:latin typeface="Arial Black" pitchFamily="34" charset="0"/>
              </a:rPr>
              <a:t>3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5554" name="AutoShape 12"/>
          <p:cNvSpPr>
            <a:spLocks noChangeArrowheads="1"/>
          </p:cNvSpPr>
          <p:nvPr/>
        </p:nvSpPr>
        <p:spPr bwMode="auto">
          <a:xfrm>
            <a:off x="561978" y="4316413"/>
            <a:ext cx="1876425" cy="666750"/>
          </a:xfrm>
          <a:prstGeom prst="flowChartAlternateProcess">
            <a:avLst/>
          </a:prstGeom>
          <a:solidFill>
            <a:srgbClr val="FFFFFF"/>
          </a:solidFill>
          <a:ln w="31750" algn="in">
            <a:solidFill>
              <a:srgbClr val="9999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lIns="36576" tIns="36576" rIns="36576" bIns="36576"/>
          <a:lstStyle/>
          <a:p>
            <a:pPr algn="ctr"/>
            <a:r>
              <a:rPr lang="en-US" sz="1400" b="1" dirty="0">
                <a:solidFill>
                  <a:srgbClr val="4D4D66"/>
                </a:solidFill>
              </a:rPr>
              <a:t>Healthy and Climate Resilient Workplace </a:t>
            </a:r>
          </a:p>
        </p:txBody>
      </p:sp>
      <p:sp>
        <p:nvSpPr>
          <p:cNvPr id="65555" name="Text Box 13"/>
          <p:cNvSpPr txBox="1">
            <a:spLocks noChangeArrowheads="1"/>
          </p:cNvSpPr>
          <p:nvPr/>
        </p:nvSpPr>
        <p:spPr bwMode="auto">
          <a:xfrm rot="-5400000">
            <a:off x="4033837" y="5221288"/>
            <a:ext cx="730250" cy="336550"/>
          </a:xfrm>
          <a:prstGeom prst="rect">
            <a:avLst/>
          </a:prstGeom>
          <a:solidFill>
            <a:srgbClr val="7373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800" b="1" dirty="0">
                <a:solidFill>
                  <a:srgbClr val="FFFFFF"/>
                </a:solidFill>
                <a:latin typeface="Arial Black" pitchFamily="34" charset="0"/>
              </a:rPr>
              <a:t>Module </a:t>
            </a:r>
            <a:r>
              <a:rPr lang="en-US" sz="800" b="1" dirty="0" smtClean="0">
                <a:solidFill>
                  <a:srgbClr val="FFFFFF"/>
                </a:solidFill>
                <a:latin typeface="Arial Black" pitchFamily="34" charset="0"/>
              </a:rPr>
              <a:t>4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65556" name="Text Box 5"/>
          <p:cNvSpPr txBox="1">
            <a:spLocks noChangeArrowheads="1"/>
          </p:cNvSpPr>
          <p:nvPr/>
        </p:nvSpPr>
        <p:spPr bwMode="auto">
          <a:xfrm rot="-5400000">
            <a:off x="147640" y="4502154"/>
            <a:ext cx="676275" cy="285750"/>
          </a:xfrm>
          <a:prstGeom prst="rect">
            <a:avLst/>
          </a:prstGeom>
          <a:solidFill>
            <a:srgbClr val="73739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sz="800" b="1">
                <a:solidFill>
                  <a:srgbClr val="FFFFFF"/>
                </a:solidFill>
                <a:latin typeface="Arial Black" pitchFamily="34" charset="0"/>
              </a:rPr>
              <a:t>Module 1</a:t>
            </a:r>
            <a:endParaRPr lang="en-US" sz="1800">
              <a:solidFill>
                <a:prstClr val="black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676307" y="5939107"/>
            <a:ext cx="4911918" cy="537893"/>
            <a:chOff x="0" y="1809427"/>
            <a:chExt cx="2058166" cy="164455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3" name="Rounded Rectangle 22"/>
            <p:cNvSpPr/>
            <p:nvPr/>
          </p:nvSpPr>
          <p:spPr>
            <a:xfrm>
              <a:off x="0" y="1809427"/>
              <a:ext cx="2058166" cy="1644550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1"/>
              </a:solidFill>
              <a:prstDash val="sysDash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shade val="80000"/>
                <a:hueOff val="-176558"/>
                <a:satOff val="-4365"/>
                <a:lumOff val="24988"/>
                <a:alphaOff val="0"/>
              </a:schemeClr>
            </a:fillRef>
            <a:effectRef idx="0">
              <a:schemeClr val="accent4">
                <a:shade val="80000"/>
                <a:hueOff val="-176558"/>
                <a:satOff val="-4365"/>
                <a:lumOff val="2498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80280" y="1889706"/>
              <a:ext cx="1897606" cy="136020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  <a:prstDash val="sysDash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dirty="0">
                  <a:solidFill>
                    <a:prstClr val="black"/>
                  </a:solidFill>
                </a:rPr>
                <a:t>Onsite Expert Advisory Services</a:t>
              </a:r>
            </a:p>
          </p:txBody>
        </p:sp>
      </p:grpSp>
      <p:grpSp>
        <p:nvGrpSpPr>
          <p:cNvPr id="65558" name="Group 24"/>
          <p:cNvGrpSpPr>
            <a:grpSpLocks/>
          </p:cNvGrpSpPr>
          <p:nvPr/>
        </p:nvGrpSpPr>
        <p:grpSpPr bwMode="auto">
          <a:xfrm>
            <a:off x="6858000" y="3308350"/>
            <a:ext cx="2119313" cy="1644650"/>
            <a:chOff x="2058166" y="421"/>
            <a:chExt cx="3087249" cy="1644550"/>
          </a:xfrm>
        </p:grpSpPr>
        <p:sp>
          <p:nvSpPr>
            <p:cNvPr id="26" name="Right Arrow 25"/>
            <p:cNvSpPr/>
            <p:nvPr/>
          </p:nvSpPr>
          <p:spPr>
            <a:xfrm>
              <a:off x="2058166" y="421"/>
              <a:ext cx="3087249" cy="1644550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7" name="Right Arrow 4"/>
            <p:cNvSpPr/>
            <p:nvPr/>
          </p:nvSpPr>
          <p:spPr>
            <a:xfrm>
              <a:off x="2058166" y="206783"/>
              <a:ext cx="2469799" cy="12318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2700" tIns="12700" rIns="12700" bIns="12700" spcCol="1270"/>
            <a:lstStyle/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8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Green Improvement Teams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8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</a:rPr>
                <a:t>Action Plans</a:t>
              </a:r>
            </a:p>
          </p:txBody>
        </p:sp>
      </p:grpSp>
      <p:sp>
        <p:nvSpPr>
          <p:cNvPr id="65559" name="Text Box 2"/>
          <p:cNvSpPr txBox="1">
            <a:spLocks noChangeArrowheads="1"/>
          </p:cNvSpPr>
          <p:nvPr/>
        </p:nvSpPr>
        <p:spPr bwMode="auto">
          <a:xfrm>
            <a:off x="533400" y="3976688"/>
            <a:ext cx="33607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195" tIns="36195" rIns="36195" bIns="3619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1800" b="1" i="1" dirty="0" smtClean="0">
                <a:solidFill>
                  <a:srgbClr val="73739A"/>
                </a:solidFill>
                <a:latin typeface="Arial" pitchFamily="34" charset="0"/>
              </a:rPr>
              <a:t>Technical / Thematic </a:t>
            </a:r>
            <a:r>
              <a:rPr lang="en-US" sz="1800" b="1" i="1" dirty="0">
                <a:solidFill>
                  <a:srgbClr val="73739A"/>
                </a:solidFill>
                <a:latin typeface="Arial" pitchFamily="34" charset="0"/>
              </a:rPr>
              <a:t>Modules </a:t>
            </a:r>
            <a:endParaRPr lang="en-US" sz="1600" dirty="0">
              <a:solidFill>
                <a:prstClr val="black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848475" y="5019675"/>
            <a:ext cx="2118603" cy="1590675"/>
            <a:chOff x="2058166" y="421"/>
            <a:chExt cx="3087249" cy="1644550"/>
          </a:xfrm>
          <a:solidFill>
            <a:schemeClr val="accent5">
              <a:lumMod val="90000"/>
            </a:schemeClr>
          </a:solidFill>
        </p:grpSpPr>
        <p:sp>
          <p:nvSpPr>
            <p:cNvPr id="31" name="Right Arrow 30"/>
            <p:cNvSpPr/>
            <p:nvPr/>
          </p:nvSpPr>
          <p:spPr>
            <a:xfrm>
              <a:off x="2058166" y="421"/>
              <a:ext cx="3087249" cy="1644550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32" name="Right Arrow 4"/>
            <p:cNvSpPr/>
            <p:nvPr/>
          </p:nvSpPr>
          <p:spPr>
            <a:xfrm>
              <a:off x="2058166" y="375747"/>
              <a:ext cx="2470543" cy="123341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12700" tIns="12700" rIns="12700" bIns="12700" spcCol="1270"/>
            <a:lstStyle/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800" dirty="0">
                  <a:solidFill>
                    <a:prstClr val="black"/>
                  </a:solidFill>
                </a:rPr>
                <a:t>Improvement Actions </a:t>
              </a:r>
            </a:p>
            <a:p>
              <a:pPr marL="228600" lvl="1" indent="-228600" defTabSz="8890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1800" dirty="0">
                  <a:solidFill>
                    <a:prstClr val="black"/>
                  </a:solidFill>
                </a:rPr>
                <a:t>Progress Monitoring</a:t>
              </a:r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165103" y="1052519"/>
            <a:ext cx="6608763" cy="2835275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65103" y="4010025"/>
            <a:ext cx="6608763" cy="1752600"/>
          </a:xfrm>
          <a:prstGeom prst="roundRect">
            <a:avLst/>
          </a:prstGeom>
          <a:noFill/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45300" y="1076742"/>
            <a:ext cx="21191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Competencies: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Green, Environmental Awareness, Eco-Efficiency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Climate Change Mitigation practices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Technical skills: energy, materials, processes, etc.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OSH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Problem solving, planning, cooperation, innovation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sz="1200" b="1" dirty="0">
                <a:solidFill>
                  <a:srgbClr val="4F81BD">
                    <a:lumMod val="75000"/>
                  </a:srgbClr>
                </a:solidFill>
              </a:rPr>
              <a:t>Monitoring,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2175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ounded Rectangle 62"/>
          <p:cNvSpPr/>
          <p:nvPr/>
        </p:nvSpPr>
        <p:spPr>
          <a:xfrm>
            <a:off x="4568366" y="3286124"/>
            <a:ext cx="4147038" cy="10683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Occupational Health </a:t>
            </a:r>
            <a:r>
              <a:rPr lang="en-US" sz="1400" b="1" dirty="0" smtClean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/ </a:t>
            </a: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Safety –Level 1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People for continual improvement and service excellence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Green Improvement Planning</a:t>
            </a:r>
          </a:p>
          <a:p>
            <a:pPr>
              <a:defRPr/>
            </a:pPr>
            <a:endParaRPr lang="en-US" sz="1400" b="1" dirty="0">
              <a:solidFill>
                <a:srgbClr val="9BBB59">
                  <a:lumMod val="50000"/>
                </a:srgbClr>
              </a:solidFill>
              <a:latin typeface="Trebuchet MS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4572000" y="2071678"/>
            <a:ext cx="4147038" cy="111355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Workplace cooperation, principles and practices 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The 5S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Workplace relations, rights and equality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1" y="909605"/>
            <a:ext cx="4143404" cy="109063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Changing Enterprises in a Changing World: Continual Improvement and Joint problem-Solving for Sustainability</a:t>
            </a:r>
          </a:p>
          <a:p>
            <a:pPr marL="171450" indent="-171450">
              <a:buFont typeface="Wingdings" pitchFamily="2" charset="2"/>
              <a:buChar char="ü"/>
              <a:defRPr/>
            </a:pPr>
            <a:r>
              <a:rPr lang="en-US" sz="14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Greener processes and workplaces </a:t>
            </a:r>
          </a:p>
        </p:txBody>
      </p:sp>
      <p:sp>
        <p:nvSpPr>
          <p:cNvPr id="41991" name="TextBox 16"/>
          <p:cNvSpPr txBox="1">
            <a:spLocks noChangeArrowheads="1"/>
          </p:cNvSpPr>
          <p:nvPr/>
        </p:nvSpPr>
        <p:spPr bwMode="auto">
          <a:xfrm>
            <a:off x="864578" y="6172200"/>
            <a:ext cx="75276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baseline="0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Improvement action implementation by </a:t>
            </a:r>
            <a:r>
              <a:rPr lang="en-US" sz="1800" b="1" baseline="0" dirty="0" smtClean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teams</a:t>
            </a:r>
            <a:r>
              <a:rPr lang="en-US" sz="1800" b="1" baseline="0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  <a:cs typeface="Aharoni" pitchFamily="2" charset="-79"/>
              </a:rPr>
              <a:t> </a:t>
            </a:r>
            <a:r>
              <a:rPr lang="en-US" sz="1800" b="1" baseline="0" dirty="0" smtClean="0">
                <a:solidFill>
                  <a:srgbClr val="9BBB59">
                    <a:lumMod val="50000"/>
                  </a:srgbClr>
                </a:solidFill>
                <a:latin typeface="Trebuchet MS" pitchFamily="34" charset="0"/>
                <a:cs typeface="Aharoni" pitchFamily="2" charset="-79"/>
              </a:rPr>
              <a:t>&amp; Follow-up &amp; Advisory Support</a:t>
            </a:r>
            <a:endParaRPr lang="en-GB" sz="1800" b="1" baseline="0" dirty="0">
              <a:solidFill>
                <a:srgbClr val="9BBB59">
                  <a:lumMod val="50000"/>
                </a:srgbClr>
              </a:solidFill>
              <a:latin typeface="Trebuchet MS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48006" y="1143000"/>
            <a:ext cx="8752742" cy="971550"/>
          </a:xfrm>
          <a:prstGeom prst="round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prstClr val="white"/>
              </a:solidFill>
              <a:latin typeface="Trebuchet MS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14282" y="728670"/>
            <a:ext cx="8715436" cy="377190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571604" y="2143116"/>
            <a:ext cx="2809143" cy="106203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prstClr val="white"/>
                </a:solidFill>
                <a:latin typeface="Trebuchet MS" pitchFamily="34" charset="0"/>
              </a:rPr>
              <a:t>Workplace relations &amp; mechanisms of cooperation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547447" y="857231"/>
            <a:ext cx="2809143" cy="119699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prstClr val="white"/>
                </a:solidFill>
                <a:latin typeface="Trebuchet MS" pitchFamily="34" charset="0"/>
              </a:rPr>
              <a:t>Continual improvement and greener workplaces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547447" y="3282950"/>
            <a:ext cx="2809143" cy="103505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prstClr val="white"/>
                </a:solidFill>
                <a:latin typeface="Trebuchet MS" pitchFamily="34" charset="0"/>
              </a:rPr>
              <a:t>People &amp; workplaces for service excellence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214282" y="4572008"/>
            <a:ext cx="8686466" cy="1500198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1563567" y="4643446"/>
            <a:ext cx="2000321" cy="61912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Energy efficiency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460022" y="4643446"/>
            <a:ext cx="1704265" cy="61912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Service Quality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3655013" y="4643446"/>
            <a:ext cx="1750792" cy="61912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Resource Efficiency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2133377" y="5316542"/>
            <a:ext cx="2224309" cy="68422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Green procurement &amp; Local Sourcing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499466" y="5313366"/>
            <a:ext cx="2072798" cy="68740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Occupational Safety &amp; Health</a:t>
            </a:r>
          </a:p>
        </p:txBody>
      </p:sp>
      <p:sp>
        <p:nvSpPr>
          <p:cNvPr id="42006" name="TextBox 35"/>
          <p:cNvSpPr txBox="1">
            <a:spLocks noChangeArrowheads="1"/>
          </p:cNvSpPr>
          <p:nvPr/>
        </p:nvSpPr>
        <p:spPr bwMode="auto">
          <a:xfrm>
            <a:off x="293078" y="-24"/>
            <a:ext cx="88509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baseline="0" dirty="0" smtClean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GBBW Program – Hotel Sector 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14282" y="6172200"/>
            <a:ext cx="8648364" cy="514350"/>
          </a:xfrm>
          <a:prstGeom prst="roundRect">
            <a:avLst/>
          </a:prstGeom>
          <a:noFill/>
          <a:ln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600" b="1">
              <a:solidFill>
                <a:prstClr val="white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224207" y="4979991"/>
            <a:ext cx="1633149" cy="769937"/>
          </a:xfrm>
          <a:prstGeom prst="round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 smtClean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THEMATIC       </a:t>
            </a:r>
            <a:endParaRPr lang="en-US" sz="1600" b="1" dirty="0">
              <a:solidFill>
                <a:srgbClr val="9BBB59">
                  <a:lumMod val="50000"/>
                </a:srgbClr>
              </a:solidFill>
              <a:latin typeface="Trebuchet MS" pitchFamily="34" charset="0"/>
            </a:endParaRPr>
          </a:p>
          <a:p>
            <a:pPr>
              <a:defRPr/>
            </a:pPr>
            <a:r>
              <a:rPr lang="en-US" sz="16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SESSIONS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895" y="1511130"/>
            <a:ext cx="1390753" cy="26379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anchor="ctr"/>
          <a:lstStyle/>
          <a:p>
            <a:pPr algn="ctr">
              <a:defRPr/>
            </a:pPr>
            <a:r>
              <a:rPr lang="en-US" sz="1600" b="1" i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CORE TRAINING </a:t>
            </a:r>
          </a:p>
          <a:p>
            <a:pPr algn="ctr">
              <a:defRPr/>
            </a:pPr>
            <a:r>
              <a:rPr lang="en-US" sz="1600" b="1" i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rPr>
              <a:t>TOPICS </a:t>
            </a:r>
          </a:p>
        </p:txBody>
      </p:sp>
      <p:sp>
        <p:nvSpPr>
          <p:cNvPr id="42011" name="TextBox 2"/>
          <p:cNvSpPr txBox="1">
            <a:spLocks noChangeArrowheads="1"/>
          </p:cNvSpPr>
          <p:nvPr/>
        </p:nvSpPr>
        <p:spPr bwMode="auto">
          <a:xfrm>
            <a:off x="7452320" y="3879294"/>
            <a:ext cx="1477398" cy="131242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aseline="0" dirty="0" smtClean="0">
                <a:solidFill>
                  <a:prstClr val="white"/>
                </a:solidFill>
                <a:latin typeface="Trebuchet MS" pitchFamily="34" charset="0"/>
              </a:rPr>
              <a:t>Preparation of Green Improvement Plans by Green teams</a:t>
            </a:r>
            <a:endParaRPr lang="en-GB" sz="1600" baseline="0" dirty="0" smtClean="0">
              <a:solidFill>
                <a:prstClr val="white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3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5228-A4FC-412D-8E99-6F90A3D5446A}" type="slidenum">
              <a:rPr lang="en-ZA" smtClean="0"/>
              <a:t>17</a:t>
            </a:fld>
            <a:endParaRPr lang="en-ZA" dirty="0"/>
          </a:p>
        </p:txBody>
      </p:sp>
      <p:sp>
        <p:nvSpPr>
          <p:cNvPr id="15" name="Rectangle 14"/>
          <p:cNvSpPr/>
          <p:nvPr/>
        </p:nvSpPr>
        <p:spPr>
          <a:xfrm>
            <a:off x="1331639" y="0"/>
            <a:ext cx="7799867" cy="9361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Framework for implementing actions</a:t>
            </a:r>
            <a:endParaRPr lang="en-GB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708"/>
            <a:ext cx="1148272" cy="7645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" y="6078568"/>
            <a:ext cx="1148272" cy="77943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75" y="809455"/>
            <a:ext cx="1151334" cy="88652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4" y="0"/>
            <a:ext cx="1151334" cy="71773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" y="1758734"/>
            <a:ext cx="1145706" cy="7530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" y="3482901"/>
            <a:ext cx="1148272" cy="7655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" y="2577881"/>
            <a:ext cx="1148272" cy="86338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07" y="4313903"/>
            <a:ext cx="1151566" cy="886706"/>
          </a:xfrm>
          <a:prstGeom prst="rect">
            <a:avLst/>
          </a:prstGeom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1812960"/>
            <a:ext cx="6120680" cy="42170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282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00948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5B62C8"/>
                </a:solidFill>
              </a:rPr>
              <a:t>Green Jobs:  ‘Shades of Green’</a:t>
            </a:r>
            <a:endParaRPr lang="th-TH" sz="2000" b="1" dirty="0">
              <a:solidFill>
                <a:srgbClr val="5B62C8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062" t="4494"/>
          <a:stretch/>
        </p:blipFill>
        <p:spPr>
          <a:xfrm>
            <a:off x="1834139" y="1484785"/>
            <a:ext cx="5067350" cy="4330056"/>
          </a:xfrm>
          <a:prstGeom prst="trapezoid">
            <a:avLst/>
          </a:prstGeom>
        </p:spPr>
      </p:pic>
    </p:spTree>
    <p:extLst>
      <p:ext uri="{BB962C8B-B14F-4D97-AF65-F5344CB8AC3E}">
        <p14:creationId xmlns:p14="http://schemas.microsoft.com/office/powerpoint/2010/main" val="66535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0"/>
          <p:cNvSpPr txBox="1">
            <a:spLocks noChangeArrowheads="1"/>
          </p:cNvSpPr>
          <p:nvPr/>
        </p:nvSpPr>
        <p:spPr bwMode="auto">
          <a:xfrm>
            <a:off x="199293" y="555382"/>
            <a:ext cx="853293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900" baseline="-25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 baseline="0" dirty="0" smtClean="0">
                <a:solidFill>
                  <a:srgbClr val="1F497D"/>
                </a:solidFill>
                <a:latin typeface="Cambria" panose="02040503050406030204" pitchFamily="18" charset="0"/>
              </a:rPr>
              <a:t>Automotive </a:t>
            </a:r>
            <a:r>
              <a:rPr lang="en-US" altLang="en-US" sz="2400" b="1" baseline="0" dirty="0" smtClean="0">
                <a:solidFill>
                  <a:srgbClr val="1F497D"/>
                </a:solidFill>
                <a:latin typeface="Cambria" panose="02040503050406030204" pitchFamily="18" charset="0"/>
              </a:rPr>
              <a:t>Industry</a:t>
            </a:r>
            <a:endParaRPr lang="en-GB" altLang="en-US" sz="2400" b="1" dirty="0">
              <a:solidFill>
                <a:srgbClr val="1F497D"/>
              </a:solidFill>
              <a:latin typeface="Cambria" panose="02040503050406030204" pitchFamily="18" charset="0"/>
            </a:endParaRP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89" y="1298331"/>
            <a:ext cx="3622431" cy="2395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8" descr="C:\Documents and Settings\g9bkkgj\Desktop\IMG_50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15" t="5396" r="12607" b="25012"/>
          <a:stretch>
            <a:fillRect/>
          </a:stretch>
        </p:blipFill>
        <p:spPr bwMode="auto">
          <a:xfrm>
            <a:off x="395655" y="1302727"/>
            <a:ext cx="4070838" cy="239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2" descr="C:\Documents and Settings\ilomnl\Desktop\GBA CORE Training for Enterprises\CORE CD\CORE Training_Day 1, December 5, 2011\P10507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89" y="4034204"/>
            <a:ext cx="3622431" cy="2390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2" descr="C:\Users\Bon\Pictures\PBE PHOTOS\ILO\ILO-GBA TRNG &amp; SITE VISIT\P11004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" y="3949212"/>
            <a:ext cx="3833446" cy="239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46" y="3060040"/>
            <a:ext cx="2894865" cy="17790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754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058" y="3905247"/>
            <a:ext cx="2510555" cy="1882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324" y="332656"/>
            <a:ext cx="7964592" cy="113663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rgbClr val="003399"/>
                </a:solidFill>
              </a:rPr>
              <a:t>Hotel &amp; Accommodations Industry</a:t>
            </a:r>
            <a:endParaRPr lang="en-GB" sz="2800" dirty="0">
              <a:solidFill>
                <a:srgbClr val="003399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0324" y="1340768"/>
            <a:ext cx="2413434" cy="32179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9731" t="37601"/>
          <a:stretch/>
        </p:blipFill>
        <p:spPr>
          <a:xfrm>
            <a:off x="3135058" y="5145514"/>
            <a:ext cx="2510555" cy="1301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9" y="5243913"/>
            <a:ext cx="2776674" cy="954107"/>
          </a:xfrm>
          <a:prstGeom prst="rect">
            <a:avLst/>
          </a:prstGeom>
          <a:solidFill>
            <a:schemeClr val="bg1"/>
          </a:solidFill>
          <a:effectLst>
            <a:glow rad="190500">
              <a:schemeClr val="bg1">
                <a:alpha val="85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/>
            </a:lvl1pPr>
          </a:lstStyle>
          <a:p>
            <a:r>
              <a:rPr lang="en-US" dirty="0"/>
              <a:t>BOHOL | 13 hotels/resorts</a:t>
            </a:r>
          </a:p>
          <a:p>
            <a:r>
              <a:rPr lang="en-US" dirty="0"/>
              <a:t>TAGAYTAY | 25 hotels/resorts</a:t>
            </a:r>
          </a:p>
          <a:p>
            <a:r>
              <a:rPr lang="en-US" b="0" dirty="0"/>
              <a:t>NWPC-led replication </a:t>
            </a:r>
            <a:endParaRPr lang="en-US" b="0" dirty="0" smtClean="0"/>
          </a:p>
          <a:p>
            <a:r>
              <a:rPr lang="en-US" b="0" dirty="0" smtClean="0"/>
              <a:t>GBA  CORE training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0202" y="1369949"/>
            <a:ext cx="3920070" cy="738664"/>
          </a:xfrm>
          <a:prstGeom prst="rect">
            <a:avLst/>
          </a:prstGeom>
          <a:solidFill>
            <a:schemeClr val="bg1"/>
          </a:solidFill>
          <a:effectLst>
            <a:glow rad="190500">
              <a:schemeClr val="bg1">
                <a:alpha val="85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CORON, Palawan |15 hotels/resorts</a:t>
            </a:r>
          </a:p>
          <a:p>
            <a:r>
              <a:rPr lang="en-US" sz="1400" dirty="0" smtClean="0"/>
              <a:t>Full Program roll-out demonstration Core training &amp; Elective session, May - Oct 2014</a:t>
            </a:r>
            <a:endParaRPr lang="en-GB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24" y="3271954"/>
            <a:ext cx="2413434" cy="1810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565" y="2276872"/>
            <a:ext cx="2510555" cy="18829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273" y="3717032"/>
            <a:ext cx="2576643" cy="19324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4" b="23681"/>
          <a:stretch/>
        </p:blipFill>
        <p:spPr>
          <a:xfrm>
            <a:off x="5868273" y="5589240"/>
            <a:ext cx="2558340" cy="11521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920" y="2379234"/>
            <a:ext cx="2559996" cy="191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319" y="1625790"/>
            <a:ext cx="757598" cy="99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457200" y="6166623"/>
            <a:ext cx="1066180" cy="48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solidFill>
                  <a:srgbClr val="003399"/>
                </a:solidFill>
              </a:rPr>
              <a:t>Tools &amp; Methods used:</a:t>
            </a:r>
            <a:endParaRPr lang="en-GB" sz="3600" dirty="0">
              <a:solidFill>
                <a:srgbClr val="003399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7437863" cy="4525963"/>
          </a:xfrm>
        </p:spPr>
        <p:txBody>
          <a:bodyPr/>
          <a:lstStyle/>
          <a:p>
            <a:pPr marL="457200" lvl="1" indent="0">
              <a:buNone/>
            </a:pPr>
            <a:endParaRPr lang="en-US" b="1" dirty="0" smtClean="0"/>
          </a:p>
          <a:p>
            <a:pPr marL="457200" lvl="1" indent="0">
              <a:buNone/>
            </a:pPr>
            <a:endParaRPr lang="en-GB" dirty="0"/>
          </a:p>
        </p:txBody>
      </p:sp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319" y="2743199"/>
            <a:ext cx="910050" cy="648007"/>
          </a:xfrm>
          <a:prstGeom prst="rect">
            <a:avLst/>
          </a:prstGeom>
        </p:spPr>
      </p:pic>
      <p:grpSp>
        <p:nvGrpSpPr>
          <p:cNvPr id="10" name="Group 8"/>
          <p:cNvGrpSpPr/>
          <p:nvPr/>
        </p:nvGrpSpPr>
        <p:grpSpPr>
          <a:xfrm>
            <a:off x="5439008" y="5166154"/>
            <a:ext cx="874487" cy="812799"/>
            <a:chOff x="6372200" y="1950203"/>
            <a:chExt cx="1296144" cy="1046749"/>
          </a:xfrm>
        </p:grpSpPr>
        <p:sp>
          <p:nvSpPr>
            <p:cNvPr id="11" name="Rectangle 10"/>
            <p:cNvSpPr/>
            <p:nvPr/>
          </p:nvSpPr>
          <p:spPr>
            <a:xfrm>
              <a:off x="6406289" y="2238235"/>
              <a:ext cx="216024" cy="72008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694321" y="2094219"/>
              <a:ext cx="216024" cy="8640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995232" y="2598275"/>
              <a:ext cx="216024" cy="36004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296143" y="1950203"/>
              <a:ext cx="216024" cy="1008112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>
                <a:solidFill>
                  <a:prstClr val="white"/>
                </a:solidFill>
              </a:endParaRPr>
            </a:p>
          </p:txBody>
        </p:sp>
        <p:cxnSp>
          <p:nvCxnSpPr>
            <p:cNvPr id="15" name="Straight Arrow Connector 3"/>
            <p:cNvCxnSpPr/>
            <p:nvPr/>
          </p:nvCxnSpPr>
          <p:spPr>
            <a:xfrm>
              <a:off x="6372200" y="2996952"/>
              <a:ext cx="1296144" cy="0"/>
            </a:xfrm>
            <a:prstGeom prst="straightConnector1">
              <a:avLst/>
            </a:prstGeom>
            <a:ln w="28575">
              <a:solidFill>
                <a:schemeClr val="accent3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33"/>
          <p:cNvGrpSpPr/>
          <p:nvPr/>
        </p:nvGrpSpPr>
        <p:grpSpPr>
          <a:xfrm>
            <a:off x="5210407" y="3837310"/>
            <a:ext cx="1307695" cy="1024044"/>
            <a:chOff x="372224" y="1718821"/>
            <a:chExt cx="8123036" cy="5294031"/>
          </a:xfrm>
        </p:grpSpPr>
        <p:sp>
          <p:nvSpPr>
            <p:cNvPr id="17" name="Teardrop 35"/>
            <p:cNvSpPr/>
            <p:nvPr/>
          </p:nvSpPr>
          <p:spPr>
            <a:xfrm rot="2845342">
              <a:off x="6280980" y="3053373"/>
              <a:ext cx="2137410" cy="2291150"/>
            </a:xfrm>
            <a:prstGeom prst="teardrop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558297" y="1718821"/>
              <a:ext cx="1688869" cy="46372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prstClr val="white"/>
                </a:solidFill>
              </a:endParaRPr>
            </a:p>
          </p:txBody>
        </p:sp>
        <p:cxnSp>
          <p:nvCxnSpPr>
            <p:cNvPr id="19" name="Straight Arrow Connector 37"/>
            <p:cNvCxnSpPr/>
            <p:nvPr/>
          </p:nvCxnSpPr>
          <p:spPr>
            <a:xfrm>
              <a:off x="4184003" y="2987571"/>
              <a:ext cx="459551" cy="996786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38"/>
            <p:cNvCxnSpPr/>
            <p:nvPr/>
          </p:nvCxnSpPr>
          <p:spPr>
            <a:xfrm>
              <a:off x="1213618" y="2987571"/>
              <a:ext cx="540465" cy="1045783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39"/>
            <p:cNvCxnSpPr/>
            <p:nvPr/>
          </p:nvCxnSpPr>
          <p:spPr>
            <a:xfrm flipV="1">
              <a:off x="898484" y="4423644"/>
              <a:ext cx="871901" cy="1015732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40"/>
            <p:cNvCxnSpPr/>
            <p:nvPr/>
          </p:nvCxnSpPr>
          <p:spPr>
            <a:xfrm flipV="1">
              <a:off x="3490394" y="4495371"/>
              <a:ext cx="870548" cy="1121576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41"/>
            <p:cNvCxnSpPr/>
            <p:nvPr/>
          </p:nvCxnSpPr>
          <p:spPr>
            <a:xfrm>
              <a:off x="1368586" y="4208845"/>
              <a:ext cx="5259619" cy="0"/>
            </a:xfrm>
            <a:prstGeom prst="straightConnector1">
              <a:avLst/>
            </a:prstGeom>
            <a:ln w="38100">
              <a:solidFill>
                <a:schemeClr val="accent3">
                  <a:lumMod val="50000"/>
                </a:schemeClr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42"/>
            <p:cNvSpPr txBox="1"/>
            <p:nvPr/>
          </p:nvSpPr>
          <p:spPr>
            <a:xfrm>
              <a:off x="671132" y="2204864"/>
              <a:ext cx="2211180" cy="105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9BBB59">
                      <a:lumMod val="50000"/>
                    </a:srgbClr>
                  </a:solidFill>
                  <a:latin typeface="Trebuchet MS" pitchFamily="34" charset="0"/>
                </a:rPr>
                <a:t>A</a:t>
              </a:r>
              <a:endParaRPr lang="th-TH" sz="11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endParaRPr>
            </a:p>
          </p:txBody>
        </p:sp>
        <p:sp>
          <p:nvSpPr>
            <p:cNvPr id="25" name="TextBox 43"/>
            <p:cNvSpPr txBox="1"/>
            <p:nvPr/>
          </p:nvSpPr>
          <p:spPr>
            <a:xfrm>
              <a:off x="3660243" y="2204860"/>
              <a:ext cx="3586927" cy="105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9BBB59">
                      <a:lumMod val="50000"/>
                    </a:srgbClr>
                  </a:solidFill>
                  <a:latin typeface="Trebuchet MS" pitchFamily="34" charset="0"/>
                </a:rPr>
                <a:t>B</a:t>
              </a:r>
              <a:endParaRPr lang="th-TH" sz="11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endParaRPr>
            </a:p>
          </p:txBody>
        </p:sp>
        <p:sp>
          <p:nvSpPr>
            <p:cNvPr id="26" name="TextBox 44"/>
            <p:cNvSpPr txBox="1"/>
            <p:nvPr/>
          </p:nvSpPr>
          <p:spPr>
            <a:xfrm>
              <a:off x="3162051" y="5953864"/>
              <a:ext cx="2361808" cy="105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9BBB59">
                      <a:lumMod val="50000"/>
                    </a:srgbClr>
                  </a:solidFill>
                  <a:latin typeface="Trebuchet MS" pitchFamily="34" charset="0"/>
                </a:rPr>
                <a:t>D</a:t>
              </a:r>
              <a:endParaRPr lang="th-TH" sz="11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endParaRPr>
            </a:p>
          </p:txBody>
        </p:sp>
        <p:sp>
          <p:nvSpPr>
            <p:cNvPr id="27" name="TextBox 45"/>
            <p:cNvSpPr txBox="1"/>
            <p:nvPr/>
          </p:nvSpPr>
          <p:spPr>
            <a:xfrm>
              <a:off x="372224" y="5953864"/>
              <a:ext cx="1927323" cy="1058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9BBB59">
                      <a:lumMod val="50000"/>
                    </a:srgbClr>
                  </a:solidFill>
                  <a:latin typeface="Trebuchet MS" pitchFamily="34" charset="0"/>
                </a:rPr>
                <a:t>C</a:t>
              </a:r>
              <a:endParaRPr lang="th-TH" sz="1100" b="1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endParaRPr>
            </a:p>
          </p:txBody>
        </p:sp>
        <p:sp>
          <p:nvSpPr>
            <p:cNvPr id="28" name="Oval 46"/>
            <p:cNvSpPr/>
            <p:nvPr/>
          </p:nvSpPr>
          <p:spPr>
            <a:xfrm>
              <a:off x="7774138" y="3719346"/>
              <a:ext cx="200203" cy="20786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prstClr val="white"/>
                </a:solidFill>
              </a:endParaRPr>
            </a:p>
          </p:txBody>
        </p:sp>
        <p:sp>
          <p:nvSpPr>
            <p:cNvPr id="29" name="TextBox 47"/>
            <p:cNvSpPr txBox="1"/>
            <p:nvPr/>
          </p:nvSpPr>
          <p:spPr>
            <a:xfrm rot="16200000">
              <a:off x="5850949" y="3826167"/>
              <a:ext cx="2193494" cy="72147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rtlCol="0" anchor="ctr" anchorCtr="0">
              <a:noAutofit/>
            </a:bodyPr>
            <a:lstStyle/>
            <a:p>
              <a:pPr algn="ctr"/>
              <a:endParaRPr lang="th-TH" sz="1050" dirty="0">
                <a:solidFill>
                  <a:srgbClr val="9BBB59">
                    <a:lumMod val="50000"/>
                  </a:srgbClr>
                </a:solidFill>
                <a:latin typeface="Trebuchet MS" pitchFamily="34" charset="0"/>
              </a:endParaRPr>
            </a:p>
          </p:txBody>
        </p:sp>
      </p:grpSp>
      <p:pic>
        <p:nvPicPr>
          <p:cNvPr id="30" name="Picture 48"/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557" y="2422954"/>
            <a:ext cx="934402" cy="1273833"/>
          </a:xfrm>
          <a:prstGeom prst="rect">
            <a:avLst/>
          </a:prstGeom>
        </p:spPr>
      </p:pic>
      <p:pic>
        <p:nvPicPr>
          <p:cNvPr id="31" name="Picture 2" descr="C:\Users\Lenovo\AppData\Local\Microsoft\Windows\Temporary Internet Files\Content.IE5\EV0KUUPO\MC900055181[1].wmf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447" y="1417638"/>
            <a:ext cx="698210" cy="82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ctangle à coins arrondis 30"/>
          <p:cNvSpPr/>
          <p:nvPr/>
        </p:nvSpPr>
        <p:spPr>
          <a:xfrm>
            <a:off x="1781407" y="5267753"/>
            <a:ext cx="3028950" cy="787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Diagrams</a:t>
            </a:r>
          </a:p>
        </p:txBody>
      </p:sp>
      <p:sp>
        <p:nvSpPr>
          <p:cNvPr id="33" name="Rectangle à coins arrondis 31"/>
          <p:cNvSpPr/>
          <p:nvPr/>
        </p:nvSpPr>
        <p:spPr>
          <a:xfrm>
            <a:off x="1838557" y="4040890"/>
            <a:ext cx="3028950" cy="787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Cause and effect (“Fishbone”) </a:t>
            </a:r>
          </a:p>
        </p:txBody>
      </p:sp>
      <p:sp>
        <p:nvSpPr>
          <p:cNvPr id="34" name="Rectangle à coins arrondis 32"/>
          <p:cNvSpPr/>
          <p:nvPr/>
        </p:nvSpPr>
        <p:spPr>
          <a:xfrm>
            <a:off x="1781407" y="2830589"/>
            <a:ext cx="3028950" cy="787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>
                <a:solidFill>
                  <a:sysClr val="windowText" lastClr="000000"/>
                </a:solidFill>
              </a:rPr>
              <a:t>Ecomaps</a:t>
            </a:r>
            <a:endParaRPr lang="en-GB" sz="2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à coins arrondis 33"/>
          <p:cNvSpPr/>
          <p:nvPr/>
        </p:nvSpPr>
        <p:spPr>
          <a:xfrm>
            <a:off x="1838557" y="1559354"/>
            <a:ext cx="3028950" cy="787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Brainstorming</a:t>
            </a:r>
          </a:p>
        </p:txBody>
      </p:sp>
    </p:spTree>
    <p:extLst>
      <p:ext uri="{BB962C8B-B14F-4D97-AF65-F5344CB8AC3E}">
        <p14:creationId xmlns:p14="http://schemas.microsoft.com/office/powerpoint/2010/main" val="165131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PH" sz="3200" b="1" dirty="0" smtClean="0">
                <a:solidFill>
                  <a:srgbClr val="003399"/>
                </a:solidFill>
              </a:rPr>
              <a:t>Tools and Methods: </a:t>
            </a:r>
            <a:br>
              <a:rPr lang="en-PH" sz="3200" b="1" dirty="0" smtClean="0">
                <a:solidFill>
                  <a:srgbClr val="003399"/>
                </a:solidFill>
              </a:rPr>
            </a:br>
            <a:r>
              <a:rPr lang="en-PH" sz="2400" b="1" dirty="0" smtClean="0">
                <a:solidFill>
                  <a:srgbClr val="003399"/>
                </a:solidFill>
              </a:rPr>
              <a:t>Prioritization of Options / Solutions</a:t>
            </a:r>
            <a:endParaRPr lang="en-PH" sz="3200" b="1" dirty="0" smtClean="0">
              <a:solidFill>
                <a:srgbClr val="003399"/>
              </a:solidFill>
            </a:endParaRPr>
          </a:p>
        </p:txBody>
      </p:sp>
      <p:pic>
        <p:nvPicPr>
          <p:cNvPr id="5325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0" y="1371600"/>
            <a:ext cx="92075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769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2481616" y="4581128"/>
            <a:ext cx="6670320" cy="22625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84888" y="3212976"/>
            <a:ext cx="8067048" cy="1366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1556793"/>
            <a:ext cx="8748464" cy="164132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dirty="0" smtClean="0">
                <a:solidFill>
                  <a:srgbClr val="003399"/>
                </a:solidFill>
              </a:rPr>
              <a:t>Series of Activities</a:t>
            </a:r>
            <a:endParaRPr lang="en-US" sz="3600" b="1" dirty="0">
              <a:solidFill>
                <a:srgbClr val="003399"/>
              </a:solidFill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214" y="4581128"/>
            <a:ext cx="2006342" cy="1128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481" y="5726267"/>
            <a:ext cx="1489927" cy="1117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931" y="3198120"/>
            <a:ext cx="2001465" cy="112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664" y="4576208"/>
            <a:ext cx="2026718" cy="114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996" y="1831461"/>
            <a:ext cx="2043943" cy="1149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193" y="3212976"/>
            <a:ext cx="2001464" cy="112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50020118"/>
              </p:ext>
            </p:extLst>
          </p:nvPr>
        </p:nvGraphicFramePr>
        <p:xfrm>
          <a:off x="251520" y="1324992"/>
          <a:ext cx="446449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081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816" y="504367"/>
            <a:ext cx="8405446" cy="1055077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2800" dirty="0" smtClean="0">
                <a:solidFill>
                  <a:srgbClr val="003399"/>
                </a:solidFill>
              </a:rPr>
              <a:t>Some Initiatives by Green Teams in Auto </a:t>
            </a:r>
            <a:r>
              <a:rPr lang="en-US" sz="2800" dirty="0">
                <a:solidFill>
                  <a:srgbClr val="003399"/>
                </a:solidFill>
              </a:rPr>
              <a:t>sector</a:t>
            </a:r>
            <a:endParaRPr lang="en-GB" sz="2800" dirty="0">
              <a:solidFill>
                <a:srgbClr val="003399"/>
              </a:solidFill>
            </a:endParaRP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767277"/>
            <a:ext cx="8229600" cy="2725226"/>
          </a:xfrm>
        </p:spPr>
        <p:txBody>
          <a:bodyPr/>
          <a:lstStyle/>
          <a:p>
            <a:r>
              <a:rPr lang="en-US" sz="2215" dirty="0"/>
              <a:t>Introduction of chemical hazard identification, training  and monitoring </a:t>
            </a:r>
            <a:endParaRPr lang="en-GB" sz="2215" dirty="0"/>
          </a:p>
          <a:p>
            <a:r>
              <a:rPr lang="en-GB" sz="2215" dirty="0"/>
              <a:t>Warehouse Area Improvement for energy efficiency and safe material storage</a:t>
            </a:r>
          </a:p>
          <a:p>
            <a:r>
              <a:rPr lang="en-US" sz="2215" dirty="0"/>
              <a:t>Remedial measures for </a:t>
            </a:r>
            <a:r>
              <a:rPr lang="en-US" sz="2215" dirty="0" smtClean="0"/>
              <a:t>managing heat leading </a:t>
            </a:r>
            <a:r>
              <a:rPr lang="en-US" sz="2215" dirty="0"/>
              <a:t>to improved workplace environment and energy efficiency</a:t>
            </a:r>
            <a:endParaRPr lang="en-GB" sz="2215" dirty="0"/>
          </a:p>
        </p:txBody>
      </p:sp>
      <p:pic>
        <p:nvPicPr>
          <p:cNvPr id="43012" name="Picture 4" descr="gba pics 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98" t="-3" r="41806" b="19362"/>
          <a:stretch>
            <a:fillRect/>
          </a:stretch>
        </p:blipFill>
        <p:spPr bwMode="auto">
          <a:xfrm>
            <a:off x="5416061" y="4546401"/>
            <a:ext cx="3598985" cy="194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 descr="IMG_071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6" y="4552263"/>
            <a:ext cx="2579077" cy="193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197" r="-4945"/>
          <a:stretch>
            <a:fillRect/>
          </a:stretch>
        </p:blipFill>
        <p:spPr bwMode="auto">
          <a:xfrm>
            <a:off x="2461846" y="4528817"/>
            <a:ext cx="3448050" cy="195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11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110680" y="861058"/>
            <a:ext cx="6781800" cy="1600200"/>
          </a:xfrm>
        </p:spPr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3399"/>
                </a:solidFill>
              </a:rPr>
              <a:t>Action Plans created by </a:t>
            </a:r>
            <a:br>
              <a:rPr lang="en-US" sz="3200" b="1" dirty="0" smtClean="0">
                <a:solidFill>
                  <a:srgbClr val="003399"/>
                </a:solidFill>
              </a:rPr>
            </a:br>
            <a:r>
              <a:rPr lang="en-US" sz="3200" b="1" dirty="0" smtClean="0">
                <a:solidFill>
                  <a:srgbClr val="003399"/>
                </a:solidFill>
              </a:rPr>
              <a:t>participating companies </a:t>
            </a:r>
            <a:br>
              <a:rPr lang="en-US" sz="3200" b="1" dirty="0" smtClean="0">
                <a:solidFill>
                  <a:srgbClr val="003399"/>
                </a:solidFill>
              </a:rPr>
            </a:br>
            <a:r>
              <a:rPr lang="en-US" sz="3200" b="1" dirty="0" smtClean="0">
                <a:solidFill>
                  <a:srgbClr val="003399"/>
                </a:solidFill>
              </a:rPr>
              <a:t/>
            </a:r>
            <a:br>
              <a:rPr lang="en-US" sz="3200" b="1" dirty="0" smtClean="0">
                <a:solidFill>
                  <a:srgbClr val="003399"/>
                </a:solidFill>
              </a:rPr>
            </a:br>
            <a:endParaRPr lang="en-US" sz="2400" b="1" dirty="0">
              <a:solidFill>
                <a:srgbClr val="003399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323528" y="908720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b="1" dirty="0">
              <a:solidFill>
                <a:prstClr val="black"/>
              </a:solidFill>
            </a:endParaRPr>
          </a:p>
          <a:p>
            <a:r>
              <a:rPr lang="en-US" sz="1200" b="1" dirty="0">
                <a:solidFill>
                  <a:prstClr val="black"/>
                </a:solidFill>
              </a:rPr>
              <a:t>AGC Automotive </a:t>
            </a:r>
            <a:r>
              <a:rPr lang="en-US" sz="1200" b="1" dirty="0" err="1">
                <a:solidFill>
                  <a:prstClr val="black"/>
                </a:solidFill>
              </a:rPr>
              <a:t>Phils</a:t>
            </a:r>
            <a:r>
              <a:rPr lang="en-US" sz="1200" b="1" dirty="0">
                <a:solidFill>
                  <a:prstClr val="black"/>
                </a:solidFill>
              </a:rPr>
              <a:t>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Enhance OSH </a:t>
            </a:r>
            <a:r>
              <a:rPr lang="en-US" sz="1200" i="1" dirty="0" err="1">
                <a:solidFill>
                  <a:prstClr val="black"/>
                </a:solidFill>
              </a:rPr>
              <a:t>Mgt</a:t>
            </a:r>
            <a:r>
              <a:rPr lang="en-US" sz="1200" i="1" dirty="0">
                <a:solidFill>
                  <a:prstClr val="black"/>
                </a:solidFill>
              </a:rPr>
              <a:t> System to include climate change hazards</a:t>
            </a:r>
          </a:p>
          <a:p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2555776" y="213285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Aichi Forging Company of Asia 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Sustaining EMS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Waste water  sludge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4788024" y="213285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Daiwa Seiko 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Workers  Productivity in Production Lines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7020272" y="213285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Famous Secret Precision Metals </a:t>
            </a:r>
            <a:r>
              <a:rPr lang="en-US" sz="1200" b="1" dirty="0" err="1">
                <a:solidFill>
                  <a:prstClr val="black"/>
                </a:solidFill>
              </a:rPr>
              <a:t>Inc</a:t>
            </a:r>
            <a:r>
              <a:rPr lang="en-US" sz="1200" b="1" dirty="0">
                <a:solidFill>
                  <a:prstClr val="black"/>
                </a:solidFill>
              </a:rPr>
              <a:t>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Initiating EMS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Improve Layout/flow</a:t>
            </a:r>
          </a:p>
        </p:txBody>
      </p:sp>
      <p:sp>
        <p:nvSpPr>
          <p:cNvPr id="10" name="Round Diagonal Corner Rectangle 9"/>
          <p:cNvSpPr/>
          <p:nvPr/>
        </p:nvSpPr>
        <p:spPr>
          <a:xfrm>
            <a:off x="323528" y="213285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b="1" dirty="0">
              <a:solidFill>
                <a:prstClr val="black"/>
              </a:solidFill>
            </a:endParaRPr>
          </a:p>
          <a:p>
            <a:r>
              <a:rPr lang="en-US" sz="1200" b="1" dirty="0">
                <a:solidFill>
                  <a:prstClr val="black"/>
                </a:solidFill>
              </a:rPr>
              <a:t>Valerie Products </a:t>
            </a:r>
            <a:r>
              <a:rPr lang="en-US" sz="1200" b="1" dirty="0" err="1">
                <a:solidFill>
                  <a:prstClr val="black"/>
                </a:solidFill>
              </a:rPr>
              <a:t>Mfg</a:t>
            </a:r>
            <a:r>
              <a:rPr lang="en-US" sz="1200" b="1" dirty="0">
                <a:solidFill>
                  <a:prstClr val="black"/>
                </a:solidFill>
              </a:rPr>
              <a:t> 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Improvement : spot welding &amp; painting area</a:t>
            </a:r>
          </a:p>
          <a:p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1" name="Round Diagonal Corner Rectangle 10"/>
          <p:cNvSpPr/>
          <p:nvPr/>
        </p:nvSpPr>
        <p:spPr>
          <a:xfrm>
            <a:off x="2555776" y="339144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SAVI: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Improve process flow, OSH, resource efficiency</a:t>
            </a:r>
          </a:p>
        </p:txBody>
      </p:sp>
      <p:sp>
        <p:nvSpPr>
          <p:cNvPr id="13" name="Round Diagonal Corner Rectangle 12"/>
          <p:cNvSpPr/>
          <p:nvPr/>
        </p:nvSpPr>
        <p:spPr>
          <a:xfrm>
            <a:off x="4788024" y="3356992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Tri-R Allied 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Improve OSH – welding area, 5S-GHK revival</a:t>
            </a:r>
          </a:p>
        </p:txBody>
      </p:sp>
      <p:sp>
        <p:nvSpPr>
          <p:cNvPr id="14" name="Round Diagonal Corner Rectangle 13"/>
          <p:cNvSpPr/>
          <p:nvPr/>
        </p:nvSpPr>
        <p:spPr>
          <a:xfrm>
            <a:off x="7020272" y="3406850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TEMIC: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</p:txBody>
      </p:sp>
      <p:sp>
        <p:nvSpPr>
          <p:cNvPr id="15" name="Round Diagonal Corner Rectangle 14"/>
          <p:cNvSpPr/>
          <p:nvPr/>
        </p:nvSpPr>
        <p:spPr>
          <a:xfrm>
            <a:off x="323528" y="3429000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err="1">
                <a:solidFill>
                  <a:prstClr val="black"/>
                </a:solidFill>
              </a:rPr>
              <a:t>Toptech</a:t>
            </a:r>
            <a:r>
              <a:rPr lang="en-US" sz="1200" b="1" dirty="0">
                <a:solidFill>
                  <a:prstClr val="black"/>
                </a:solidFill>
              </a:rPr>
              <a:t> Parts </a:t>
            </a:r>
            <a:r>
              <a:rPr lang="en-US" sz="1200" b="1" dirty="0" err="1">
                <a:solidFill>
                  <a:prstClr val="black"/>
                </a:solidFill>
              </a:rPr>
              <a:t>Mfg</a:t>
            </a:r>
            <a:r>
              <a:rPr lang="en-US" sz="1200" b="1" dirty="0">
                <a:solidFill>
                  <a:prstClr val="black"/>
                </a:solidFill>
              </a:rPr>
              <a:t>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</p:txBody>
      </p:sp>
      <p:sp>
        <p:nvSpPr>
          <p:cNvPr id="16" name="Round Diagonal Corner Rectangle 15"/>
          <p:cNvSpPr/>
          <p:nvPr/>
        </p:nvSpPr>
        <p:spPr>
          <a:xfrm>
            <a:off x="2555776" y="4662835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TRP , </a:t>
            </a:r>
            <a:r>
              <a:rPr lang="en-US" sz="1200" b="1" dirty="0" err="1">
                <a:solidFill>
                  <a:prstClr val="black"/>
                </a:solidFill>
              </a:rPr>
              <a:t>Inc</a:t>
            </a:r>
            <a:r>
              <a:rPr lang="en-US" sz="1200" b="1" dirty="0">
                <a:solidFill>
                  <a:prstClr val="black"/>
                </a:solidFill>
              </a:rPr>
              <a:t>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 – program launch for the whole company</a:t>
            </a:r>
          </a:p>
        </p:txBody>
      </p:sp>
      <p:sp>
        <p:nvSpPr>
          <p:cNvPr id="17" name="Round Diagonal Corner Rectangle 16"/>
          <p:cNvSpPr/>
          <p:nvPr/>
        </p:nvSpPr>
        <p:spPr>
          <a:xfrm>
            <a:off x="4788024" y="460362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200" b="1" dirty="0">
              <a:solidFill>
                <a:prstClr val="black"/>
              </a:solidFill>
            </a:endParaRPr>
          </a:p>
          <a:p>
            <a:r>
              <a:rPr lang="en-US" sz="1200" b="1" dirty="0">
                <a:solidFill>
                  <a:prstClr val="black"/>
                </a:solidFill>
              </a:rPr>
              <a:t>YTMCI: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Green Jobs promotion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Quantified savings from Green options</a:t>
            </a:r>
          </a:p>
          <a:p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8" name="Round Diagonal Corner Rectangle 17"/>
          <p:cNvSpPr/>
          <p:nvPr/>
        </p:nvSpPr>
        <p:spPr>
          <a:xfrm>
            <a:off x="7020272" y="4624909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Torres Tech Center: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Energy Management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Green Skills for workers</a:t>
            </a:r>
          </a:p>
        </p:txBody>
      </p:sp>
      <p:sp>
        <p:nvSpPr>
          <p:cNvPr id="19" name="Round Diagonal Corner Rectangle 18"/>
          <p:cNvSpPr/>
          <p:nvPr/>
        </p:nvSpPr>
        <p:spPr>
          <a:xfrm>
            <a:off x="323528" y="4653136"/>
            <a:ext cx="1872208" cy="936104"/>
          </a:xfrm>
          <a:prstGeom prst="round2Diag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prstClr val="black"/>
                </a:solidFill>
              </a:rPr>
              <a:t>Fujitsu: </a:t>
            </a:r>
          </a:p>
          <a:p>
            <a:r>
              <a:rPr lang="en-US" sz="1200" i="1" dirty="0">
                <a:solidFill>
                  <a:prstClr val="black"/>
                </a:solidFill>
              </a:rPr>
              <a:t>Workplace Cooperation to sustain green improvement programs</a:t>
            </a:r>
          </a:p>
        </p:txBody>
      </p:sp>
    </p:spTree>
    <p:extLst>
      <p:ext uri="{BB962C8B-B14F-4D97-AF65-F5344CB8AC3E}">
        <p14:creationId xmlns:p14="http://schemas.microsoft.com/office/powerpoint/2010/main" val="322197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723" y="2032509"/>
            <a:ext cx="2602523" cy="1802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 descr="DSCF0025"/>
          <p:cNvSpPr>
            <a:spLocks noChangeArrowheads="1"/>
          </p:cNvSpPr>
          <p:nvPr/>
        </p:nvSpPr>
        <p:spPr bwMode="auto">
          <a:xfrm>
            <a:off x="6233723" y="4094310"/>
            <a:ext cx="2602523" cy="182147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th-TH" sz="2585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5374" y="3834921"/>
            <a:ext cx="3136931" cy="3196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77" b="1" dirty="0">
                <a:solidFill>
                  <a:srgbClr val="59B0B9">
                    <a:lumMod val="75000"/>
                  </a:srgbClr>
                </a:solidFill>
              </a:rPr>
              <a:t>Resource Efficiency &amp; process control</a:t>
            </a:r>
            <a:endParaRPr lang="en-GB" sz="1477" b="1" dirty="0">
              <a:solidFill>
                <a:srgbClr val="59B0B9">
                  <a:lumMod val="75000"/>
                </a:srgbClr>
              </a:solidFill>
            </a:endParaRPr>
          </a:p>
        </p:txBody>
      </p:sp>
      <p:pic>
        <p:nvPicPr>
          <p:cNvPr id="7" name="Picture 4" descr="IMG_071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30" y="727220"/>
            <a:ext cx="2579077" cy="193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197" r="-4945"/>
          <a:stretch>
            <a:fillRect/>
          </a:stretch>
        </p:blipFill>
        <p:spPr bwMode="auto">
          <a:xfrm>
            <a:off x="2710870" y="703774"/>
            <a:ext cx="3448050" cy="1957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64133" y="2686067"/>
            <a:ext cx="4337538" cy="5469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77" dirty="0">
                <a:solidFill>
                  <a:prstClr val="black"/>
                </a:solidFill>
              </a:rPr>
              <a:t>Joint problem solving</a:t>
            </a:r>
            <a:r>
              <a:rPr lang="en-US" sz="1477" dirty="0" smtClean="0">
                <a:solidFill>
                  <a:prstClr val="black"/>
                </a:solidFill>
              </a:rPr>
              <a:t>, better communication, improved work </a:t>
            </a:r>
            <a:r>
              <a:rPr lang="en-US" sz="1477" dirty="0">
                <a:solidFill>
                  <a:prstClr val="black"/>
                </a:solidFill>
              </a:rPr>
              <a:t>environment</a:t>
            </a:r>
            <a:endParaRPr lang="en-GB" sz="1477" dirty="0">
              <a:solidFill>
                <a:prstClr val="black"/>
              </a:solidFill>
            </a:endParaRPr>
          </a:p>
        </p:txBody>
      </p:sp>
      <p:pic>
        <p:nvPicPr>
          <p:cNvPr id="11" name="Content Placeholder 5" descr="Photo0177.jpg"/>
          <p:cNvPicPr>
            <a:picLocks noGrp="1"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576" y="3549827"/>
            <a:ext cx="3783319" cy="244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ular Callout 11"/>
          <p:cNvSpPr/>
          <p:nvPr/>
        </p:nvSpPr>
        <p:spPr>
          <a:xfrm>
            <a:off x="3604000" y="3351322"/>
            <a:ext cx="1446334" cy="823028"/>
          </a:xfrm>
          <a:prstGeom prst="wedgeRectCallout">
            <a:avLst>
              <a:gd name="adj1" fmla="val -71207"/>
              <a:gd name="adj2" fmla="val 112548"/>
            </a:avLst>
          </a:prstGeom>
          <a:solidFill>
            <a:srgbClr val="0070C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</a:rPr>
              <a:t>Scrap </a:t>
            </a:r>
            <a:r>
              <a:rPr lang="en-US" sz="1400" dirty="0" smtClean="0">
                <a:solidFill>
                  <a:prstClr val="black"/>
                </a:solidFill>
              </a:rPr>
              <a:t>Hose Suggestion =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prstClr val="black"/>
                </a:solidFill>
              </a:rPr>
              <a:t>USD 100 savings</a:t>
            </a:r>
            <a:endParaRPr lang="en-US" sz="2585" b="1" dirty="0">
              <a:solidFill>
                <a:prstClr val="black"/>
              </a:solidFill>
            </a:endParaRPr>
          </a:p>
        </p:txBody>
      </p:sp>
      <p:pic>
        <p:nvPicPr>
          <p:cNvPr id="13" name="Picture 12" descr="Photo0180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14650" y="7927751"/>
            <a:ext cx="2672862" cy="2124808"/>
          </a:xfrm>
          <a:prstGeom prst="rect">
            <a:avLst/>
          </a:prstGeom>
          <a:noFill/>
          <a:ln w="44450">
            <a:solidFill>
              <a:srgbClr val="92D050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249974" y="5375992"/>
            <a:ext cx="4337538" cy="54694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77" dirty="0">
                <a:solidFill>
                  <a:prstClr val="black"/>
                </a:solidFill>
              </a:rPr>
              <a:t>Suggested improvements  from workers get points and cash incentives from  management</a:t>
            </a:r>
            <a:endParaRPr lang="en-GB" sz="147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1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SAM_17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816428"/>
            <a:ext cx="8654143" cy="4354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163286" y="54429"/>
            <a:ext cx="8980714" cy="79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3965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286" b="1">
                <a:solidFill>
                  <a:srgbClr val="0070C0"/>
                </a:solidFill>
              </a:rPr>
              <a:t>Reduction of CO2 Emission thru Conservation of Electrical Energy by shutting off  FL bulbs at office Lobby</a:t>
            </a:r>
          </a:p>
        </p:txBody>
      </p:sp>
      <p:sp>
        <p:nvSpPr>
          <p:cNvPr id="5124" name="Text Box 1127"/>
          <p:cNvSpPr txBox="1">
            <a:spLocks noChangeArrowheads="1"/>
          </p:cNvSpPr>
          <p:nvPr/>
        </p:nvSpPr>
        <p:spPr bwMode="auto">
          <a:xfrm>
            <a:off x="4898571" y="5334000"/>
            <a:ext cx="4245429" cy="80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3965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786" b="1">
                <a:solidFill>
                  <a:srgbClr val="0070C0"/>
                </a:solidFill>
                <a:latin typeface="Calibri" panose="020F0502020204030204" pitchFamily="34" charset="0"/>
              </a:rPr>
              <a:t>Savings = P  4,223.5/month x 12 </a:t>
            </a:r>
          </a:p>
          <a:p>
            <a:pPr defTabSz="913965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786" b="1">
                <a:solidFill>
                  <a:srgbClr val="0070C0"/>
                </a:solidFill>
                <a:latin typeface="Calibri" panose="020F0502020204030204" pitchFamily="34" charset="0"/>
              </a:rPr>
              <a:t>               = P  50,681.5/year ( $ 1,178.6)</a:t>
            </a:r>
          </a:p>
        </p:txBody>
      </p:sp>
      <p:sp>
        <p:nvSpPr>
          <p:cNvPr id="5125" name="Text Box 1161"/>
          <p:cNvSpPr txBox="1">
            <a:spLocks noChangeArrowheads="1"/>
          </p:cNvSpPr>
          <p:nvPr/>
        </p:nvSpPr>
        <p:spPr bwMode="auto">
          <a:xfrm>
            <a:off x="0" y="5314723"/>
            <a:ext cx="5170714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913965"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70C0"/>
                </a:solidFill>
                <a:latin typeface="Calibri" panose="020F0502020204030204" pitchFamily="34" charset="0"/>
              </a:rPr>
              <a:t>=  22,080 watts  / month( 22.1 kw)</a:t>
            </a:r>
          </a:p>
          <a:p>
            <a:pPr defTabSz="913965"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70C0"/>
                </a:solidFill>
                <a:latin typeface="Calibri" panose="020F0502020204030204" pitchFamily="34" charset="0"/>
              </a:rPr>
              <a:t>CO2 emission  = 129.2kgs/year</a:t>
            </a:r>
          </a:p>
          <a:p>
            <a:pPr defTabSz="913965"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>
                <a:solidFill>
                  <a:srgbClr val="0070C0"/>
                </a:solidFill>
                <a:latin typeface="Calibri" panose="020F0502020204030204" pitchFamily="34" charset="0"/>
              </a:rPr>
              <a:t> ( 0.13ton)/year </a:t>
            </a:r>
            <a:r>
              <a:rPr lang="en-US" altLang="en-US" sz="1429" b="1">
                <a:solidFill>
                  <a:srgbClr val="0070C0"/>
                </a:solidFill>
                <a:latin typeface="Calibri" panose="020F0502020204030204" pitchFamily="34" charset="0"/>
              </a:rPr>
              <a:t>r</a:t>
            </a:r>
            <a:r>
              <a:rPr lang="en-US" altLang="en-US" sz="2000" b="1">
                <a:solidFill>
                  <a:srgbClr val="0070C0"/>
                </a:solidFill>
                <a:latin typeface="Calibri" panose="020F0502020204030204" pitchFamily="34" charset="0"/>
              </a:rPr>
              <a:t>eduction</a:t>
            </a:r>
            <a:endParaRPr lang="en-US" altLang="en-US" sz="2571" b="1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defTabSz="913965"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2000" b="1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57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0"/>
          <p:cNvSpPr>
            <a:spLocks noChangeArrowheads="1"/>
          </p:cNvSpPr>
          <p:nvPr/>
        </p:nvSpPr>
        <p:spPr bwMode="auto">
          <a:xfrm>
            <a:off x="161925" y="177800"/>
            <a:ext cx="8858250" cy="6527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Text Box 1038"/>
          <p:cNvSpPr txBox="1">
            <a:spLocks noChangeArrowheads="1"/>
          </p:cNvSpPr>
          <p:nvPr/>
        </p:nvSpPr>
        <p:spPr bwMode="auto">
          <a:xfrm>
            <a:off x="171450" y="303213"/>
            <a:ext cx="74866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u="sng" smtClean="0">
                <a:solidFill>
                  <a:srgbClr val="000000"/>
                </a:solidFill>
                <a:cs typeface="Arial" panose="020B0604020202020204" pitchFamily="34" charset="0"/>
              </a:rPr>
              <a:t>WATER CONSERVATION BY  REDUCTION OF WASTE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u="sng" smtClean="0">
                <a:solidFill>
                  <a:srgbClr val="000000"/>
                </a:solidFill>
                <a:cs typeface="Arial" panose="020B0604020202020204" pitchFamily="34" charset="0"/>
              </a:rPr>
              <a:t>COOLING WATER GENERATED FROM WIRE DRAWING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u="sng" smtClean="0">
                <a:solidFill>
                  <a:srgbClr val="000000"/>
                </a:solidFill>
                <a:cs typeface="Arial" panose="020B0604020202020204" pitchFamily="34" charset="0"/>
              </a:rPr>
              <a:t>MACHINE( Modification of piping and re-use of waste water)</a:t>
            </a:r>
          </a:p>
        </p:txBody>
      </p:sp>
      <p:sp>
        <p:nvSpPr>
          <p:cNvPr id="10244" name="Text Box 1097"/>
          <p:cNvSpPr txBox="1">
            <a:spLocks noChangeArrowheads="1"/>
          </p:cNvSpPr>
          <p:nvPr/>
        </p:nvSpPr>
        <p:spPr bwMode="auto">
          <a:xfrm>
            <a:off x="206375" y="1200150"/>
            <a:ext cx="2381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I.  Present Condition </a:t>
            </a:r>
          </a:p>
        </p:txBody>
      </p:sp>
      <p:sp>
        <p:nvSpPr>
          <p:cNvPr id="10245" name="Text Box 1125"/>
          <p:cNvSpPr txBox="1">
            <a:spLocks noChangeArrowheads="1"/>
          </p:cNvSpPr>
          <p:nvPr/>
        </p:nvSpPr>
        <p:spPr bwMode="auto">
          <a:xfrm>
            <a:off x="4724400" y="5334000"/>
            <a:ext cx="10334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Savings</a:t>
            </a:r>
          </a:p>
        </p:txBody>
      </p:sp>
      <p:sp>
        <p:nvSpPr>
          <p:cNvPr id="10246" name="Rectangle 1126"/>
          <p:cNvSpPr>
            <a:spLocks noChangeArrowheads="1"/>
          </p:cNvSpPr>
          <p:nvPr/>
        </p:nvSpPr>
        <p:spPr bwMode="auto">
          <a:xfrm>
            <a:off x="4705350" y="5791200"/>
            <a:ext cx="4230688" cy="838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0247" name="Text Box 1143"/>
          <p:cNvSpPr txBox="1">
            <a:spLocks noChangeArrowheads="1"/>
          </p:cNvSpPr>
          <p:nvPr/>
        </p:nvSpPr>
        <p:spPr bwMode="auto">
          <a:xfrm>
            <a:off x="4625975" y="1200150"/>
            <a:ext cx="1900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II. Improvement</a:t>
            </a:r>
          </a:p>
        </p:txBody>
      </p:sp>
      <p:sp>
        <p:nvSpPr>
          <p:cNvPr id="10248" name="Text Box 1160"/>
          <p:cNvSpPr txBox="1">
            <a:spLocks noChangeArrowheads="1"/>
          </p:cNvSpPr>
          <p:nvPr/>
        </p:nvSpPr>
        <p:spPr bwMode="auto">
          <a:xfrm>
            <a:off x="228600" y="3810000"/>
            <a:ext cx="2054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</a:t>
            </a:r>
            <a:r>
              <a:rPr lang="en-US" altLang="en-US" sz="1200" b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000" b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EMMISSION :</a:t>
            </a:r>
          </a:p>
        </p:txBody>
      </p:sp>
      <p:sp>
        <p:nvSpPr>
          <p:cNvPr id="10249" name="Rectangle 1162"/>
          <p:cNvSpPr>
            <a:spLocks noChangeArrowheads="1"/>
          </p:cNvSpPr>
          <p:nvPr/>
        </p:nvSpPr>
        <p:spPr bwMode="auto">
          <a:xfrm>
            <a:off x="261938" y="4114800"/>
            <a:ext cx="4230687" cy="251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0250" name="Text Box 1161"/>
          <p:cNvSpPr txBox="1">
            <a:spLocks noChangeArrowheads="1"/>
          </p:cNvSpPr>
          <p:nvPr/>
        </p:nvSpPr>
        <p:spPr bwMode="auto">
          <a:xfrm>
            <a:off x="285750" y="4192588"/>
            <a:ext cx="42068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1 liter of water = 0.001 cubic meter</a:t>
            </a:r>
          </a:p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Estimated waste cooling water = 30,584 liters/day</a:t>
            </a:r>
          </a:p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= 703,432 liters@23 days /month</a:t>
            </a:r>
          </a:p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400" b="1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Reduction of   28.13 kgs of CO2 emission/month</a:t>
            </a:r>
          </a:p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or  337.64 kgs/year</a:t>
            </a:r>
          </a:p>
        </p:txBody>
      </p:sp>
      <p:sp>
        <p:nvSpPr>
          <p:cNvPr id="10251" name="Rectangle 1040"/>
          <p:cNvSpPr>
            <a:spLocks noChangeArrowheads="1"/>
          </p:cNvSpPr>
          <p:nvPr/>
        </p:nvSpPr>
        <p:spPr bwMode="auto">
          <a:xfrm>
            <a:off x="4679950" y="1531938"/>
            <a:ext cx="4267200" cy="38020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0252" name="Text Box 1059"/>
          <p:cNvSpPr txBox="1">
            <a:spLocks noChangeArrowheads="1"/>
          </p:cNvSpPr>
          <p:nvPr/>
        </p:nvSpPr>
        <p:spPr bwMode="auto">
          <a:xfrm>
            <a:off x="4648200" y="1600200"/>
            <a:ext cx="3984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No.         ITEM                 AMOUNT (Peso)</a:t>
            </a:r>
          </a:p>
        </p:txBody>
      </p:sp>
      <p:sp>
        <p:nvSpPr>
          <p:cNvPr id="10253" name="Line 1044"/>
          <p:cNvSpPr>
            <a:spLocks noChangeShapeType="1"/>
          </p:cNvSpPr>
          <p:nvPr/>
        </p:nvSpPr>
        <p:spPr bwMode="auto">
          <a:xfrm>
            <a:off x="4697413" y="1955800"/>
            <a:ext cx="4235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254" name="Line 1045"/>
          <p:cNvSpPr>
            <a:spLocks noChangeShapeType="1"/>
          </p:cNvSpPr>
          <p:nvPr/>
        </p:nvSpPr>
        <p:spPr bwMode="auto">
          <a:xfrm>
            <a:off x="4697413" y="3043238"/>
            <a:ext cx="4235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255" name="Line 1049"/>
          <p:cNvSpPr>
            <a:spLocks noChangeShapeType="1"/>
          </p:cNvSpPr>
          <p:nvPr/>
        </p:nvSpPr>
        <p:spPr bwMode="auto">
          <a:xfrm>
            <a:off x="4697413" y="2306638"/>
            <a:ext cx="4235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0256" name="Text Box 1103"/>
          <p:cNvSpPr txBox="1">
            <a:spLocks noChangeArrowheads="1"/>
          </p:cNvSpPr>
          <p:nvPr/>
        </p:nvSpPr>
        <p:spPr bwMode="auto">
          <a:xfrm>
            <a:off x="4772025" y="1908175"/>
            <a:ext cx="3016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</a:t>
            </a: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800" smtClean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257" name="Text Box 1104"/>
          <p:cNvSpPr txBox="1">
            <a:spLocks noChangeArrowheads="1"/>
          </p:cNvSpPr>
          <p:nvPr/>
        </p:nvSpPr>
        <p:spPr bwMode="auto">
          <a:xfrm>
            <a:off x="5048250" y="1885950"/>
            <a:ext cx="1828800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Cost for fabrication</a:t>
            </a:r>
            <a:endParaRPr lang="en-US" altLang="en-US" sz="1800" smtClean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258" name="Text Box 1105"/>
          <p:cNvSpPr txBox="1">
            <a:spLocks noChangeArrowheads="1"/>
          </p:cNvSpPr>
          <p:nvPr/>
        </p:nvSpPr>
        <p:spPr bwMode="auto">
          <a:xfrm>
            <a:off x="6848475" y="1885950"/>
            <a:ext cx="17875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 170,000    </a:t>
            </a:r>
          </a:p>
        </p:txBody>
      </p:sp>
      <p:sp>
        <p:nvSpPr>
          <p:cNvPr id="10259" name="Text Box 1123"/>
          <p:cNvSpPr txBox="1">
            <a:spLocks noChangeArrowheads="1"/>
          </p:cNvSpPr>
          <p:nvPr/>
        </p:nvSpPr>
        <p:spPr bwMode="auto">
          <a:xfrm>
            <a:off x="5181600" y="2667000"/>
            <a:ext cx="1304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TOTAL COST</a:t>
            </a:r>
          </a:p>
        </p:txBody>
      </p:sp>
      <p:sp>
        <p:nvSpPr>
          <p:cNvPr id="10260" name="Text Box 1128"/>
          <p:cNvSpPr txBox="1">
            <a:spLocks noChangeArrowheads="1"/>
          </p:cNvSpPr>
          <p:nvPr/>
        </p:nvSpPr>
        <p:spPr bwMode="auto">
          <a:xfrm>
            <a:off x="7035800" y="1925638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prstClr val="black"/>
              </a:solidFill>
              <a:latin typeface="Amaze"/>
              <a:cs typeface="Arial" panose="020B0604020202020204" pitchFamily="34" charset="0"/>
            </a:endParaRPr>
          </a:p>
        </p:txBody>
      </p:sp>
      <p:sp>
        <p:nvSpPr>
          <p:cNvPr id="10261" name="Text Box 1129"/>
          <p:cNvSpPr txBox="1">
            <a:spLocks noChangeArrowheads="1"/>
          </p:cNvSpPr>
          <p:nvPr/>
        </p:nvSpPr>
        <p:spPr bwMode="auto">
          <a:xfrm>
            <a:off x="7083425" y="3306763"/>
            <a:ext cx="1857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prstClr val="black"/>
              </a:solidFill>
              <a:latin typeface="Amaze"/>
              <a:cs typeface="Arial" panose="020B0604020202020204" pitchFamily="34" charset="0"/>
            </a:endParaRPr>
          </a:p>
        </p:txBody>
      </p:sp>
      <p:sp>
        <p:nvSpPr>
          <p:cNvPr id="10262" name="Line 1045"/>
          <p:cNvSpPr>
            <a:spLocks noChangeShapeType="1"/>
          </p:cNvSpPr>
          <p:nvPr/>
        </p:nvSpPr>
        <p:spPr bwMode="auto">
          <a:xfrm>
            <a:off x="4708525" y="2643188"/>
            <a:ext cx="4235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800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rot="5400000">
            <a:off x="4342607" y="2289969"/>
            <a:ext cx="15240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5400000">
            <a:off x="6045994" y="2285206"/>
            <a:ext cx="152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5" name="Text Box 1143"/>
          <p:cNvSpPr txBox="1">
            <a:spLocks noChangeArrowheads="1"/>
          </p:cNvSpPr>
          <p:nvPr/>
        </p:nvSpPr>
        <p:spPr bwMode="auto">
          <a:xfrm>
            <a:off x="228600" y="1600200"/>
            <a:ext cx="41687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smtClean="0">
                <a:solidFill>
                  <a:prstClr val="black"/>
                </a:solidFill>
                <a:latin typeface="Calibri" panose="020F0502020204030204" pitchFamily="34" charset="0"/>
              </a:rPr>
              <a:t>Estimated waste cooling water = 30,584 liters</a:t>
            </a:r>
            <a:endParaRPr lang="en-US" altLang="en-US" sz="1100" b="1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0266" name="Text Box 1143"/>
          <p:cNvSpPr txBox="1">
            <a:spLocks noChangeArrowheads="1"/>
          </p:cNvSpPr>
          <p:nvPr/>
        </p:nvSpPr>
        <p:spPr bwMode="auto">
          <a:xfrm>
            <a:off x="4670425" y="3048000"/>
            <a:ext cx="41687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i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Note: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100" b="1" i="1" smtClean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7" name="Picture 33" descr="lea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3962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8" name="Text Box 1105"/>
          <p:cNvSpPr txBox="1">
            <a:spLocks noChangeArrowheads="1"/>
          </p:cNvSpPr>
          <p:nvPr/>
        </p:nvSpPr>
        <p:spPr bwMode="auto">
          <a:xfrm>
            <a:off x="6858000" y="2590800"/>
            <a:ext cx="17875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P 170,000    </a:t>
            </a:r>
          </a:p>
        </p:txBody>
      </p:sp>
      <p:sp>
        <p:nvSpPr>
          <p:cNvPr id="10269" name="Text Box 1161"/>
          <p:cNvSpPr txBox="1">
            <a:spLocks noChangeArrowheads="1"/>
          </p:cNvSpPr>
          <p:nvPr/>
        </p:nvSpPr>
        <p:spPr bwMode="auto">
          <a:xfrm>
            <a:off x="4724400" y="5861050"/>
            <a:ext cx="44196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Reduction of waste cooling water = 30,584 liters/day = 703,432 liters@23 days /month</a:t>
            </a:r>
          </a:p>
          <a:p>
            <a:pPr eaLnBrk="1" fontAlgn="base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270" name="Picture 35" descr="E:\SAM_22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962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6583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23090" y="1571612"/>
            <a:ext cx="6049108" cy="4800600"/>
          </a:xfrm>
        </p:spPr>
        <p:txBody>
          <a:bodyPr>
            <a:normAutofit/>
          </a:bodyPr>
          <a:lstStyle/>
          <a:p>
            <a:pPr marL="177800" indent="0">
              <a:buClr>
                <a:srgbClr val="00B0F0"/>
              </a:buClr>
              <a:buFont typeface="Arial" pitchFamily="34" charset="0"/>
              <a:buNone/>
              <a:defRPr/>
            </a:pP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</a:rPr>
              <a:t>Improvements and results by hotels that participated in the piloting of the GBA training package: </a:t>
            </a:r>
          </a:p>
          <a:p>
            <a:pPr marL="177800" indent="0">
              <a:buClr>
                <a:srgbClr val="00B0F0"/>
              </a:buClr>
              <a:buFont typeface="Arial" pitchFamily="34" charset="0"/>
              <a:buNone/>
              <a:defRPr/>
            </a:pPr>
            <a:endParaRPr lang="en-US" sz="24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lvl="1">
              <a:buClr>
                <a:schemeClr val="accent1"/>
              </a:buClr>
              <a:buNone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- Innovative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strategies for guest engagement: laundry expenses reduced by  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18% </a:t>
            </a:r>
            <a:r>
              <a:rPr lang="en-US" sz="2400" i="1" dirty="0">
                <a:solidFill>
                  <a:schemeClr val="accent3">
                    <a:lumMod val="50000"/>
                  </a:schemeClr>
                </a:solidFill>
              </a:rPr>
              <a:t>(over  </a:t>
            </a:r>
            <a:r>
              <a:rPr lang="en-US" sz="2400" i="1" dirty="0" smtClean="0">
                <a:solidFill>
                  <a:schemeClr val="accent3">
                    <a:lumMod val="50000"/>
                  </a:schemeClr>
                </a:solidFill>
              </a:rPr>
              <a:t>10,000 USD savings per year) </a:t>
            </a:r>
          </a:p>
          <a:p>
            <a:pPr marL="342900" lvl="1">
              <a:buClr>
                <a:schemeClr val="accent1"/>
              </a:buClr>
              <a:buNone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- Process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control 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and workers’ participation measures 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&gt;&gt; 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30% 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</a:rPr>
              <a:t>energy 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savings</a:t>
            </a:r>
          </a:p>
          <a:p>
            <a:pPr marL="342900" lvl="1">
              <a:buClr>
                <a:schemeClr val="accent1"/>
              </a:buClr>
              <a:buNone/>
              <a:defRPr/>
            </a:pP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- Food audit introduced &gt;&gt; 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42%</a:t>
            </a:r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 reduction in food waste </a:t>
            </a:r>
            <a:endParaRPr lang="en-GB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4" y="1916120"/>
            <a:ext cx="2602523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061" name="Rectangle 5" descr="DSCF0025"/>
          <p:cNvSpPr>
            <a:spLocks noChangeArrowheads="1"/>
          </p:cNvSpPr>
          <p:nvPr/>
        </p:nvSpPr>
        <p:spPr bwMode="auto">
          <a:xfrm>
            <a:off x="6215074" y="4149732"/>
            <a:ext cx="2602523" cy="19732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65"/>
            <a:ext cx="9382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71414"/>
            <a:ext cx="7957548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Improvements and results  are within reach – examples from GBA Phase I</a:t>
            </a:r>
            <a:endParaRPr lang="en-GB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31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916305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400" b="1" i="1" dirty="0" err="1" smtClean="0">
                <a:solidFill>
                  <a:srgbClr val="003399"/>
                </a:solidFill>
              </a:rPr>
              <a:t>Sectoral</a:t>
            </a:r>
            <a:r>
              <a:rPr lang="en-US" sz="2400" b="1" i="1" dirty="0" smtClean="0">
                <a:solidFill>
                  <a:srgbClr val="003399"/>
                </a:solidFill>
              </a:rPr>
              <a:t> support: </a:t>
            </a:r>
            <a:r>
              <a:rPr lang="en-US" sz="2400" b="1" i="1" dirty="0">
                <a:solidFill>
                  <a:srgbClr val="003399"/>
                </a:solidFill>
              </a:rPr>
              <a:t/>
            </a:r>
            <a:br>
              <a:rPr lang="en-US" sz="2400" b="1" i="1" dirty="0">
                <a:solidFill>
                  <a:srgbClr val="003399"/>
                </a:solidFill>
              </a:rPr>
            </a:br>
            <a:r>
              <a:rPr lang="en-US" sz="2700" b="1" dirty="0" smtClean="0">
                <a:solidFill>
                  <a:srgbClr val="003399"/>
                </a:solidFill>
              </a:rPr>
              <a:t>Philippines: </a:t>
            </a:r>
            <a:r>
              <a:rPr lang="en-US" sz="2700" b="1" dirty="0">
                <a:solidFill>
                  <a:srgbClr val="003399"/>
                </a:solidFill>
              </a:rPr>
              <a:t>Trainers </a:t>
            </a:r>
            <a:r>
              <a:rPr lang="en-US" sz="2700" b="1" dirty="0" smtClean="0">
                <a:solidFill>
                  <a:srgbClr val="003399"/>
                </a:solidFill>
              </a:rPr>
              <a:t>of Trainers</a:t>
            </a:r>
            <a:r>
              <a:rPr lang="en-US" sz="3600" b="1" dirty="0" smtClean="0">
                <a:solidFill>
                  <a:srgbClr val="003399"/>
                </a:solidFill>
              </a:rPr>
              <a:t/>
            </a:r>
            <a:br>
              <a:rPr lang="en-US" sz="3600" b="1" dirty="0" smtClean="0">
                <a:solidFill>
                  <a:srgbClr val="003399"/>
                </a:solidFill>
              </a:rPr>
            </a:br>
            <a:r>
              <a:rPr lang="en-US" sz="2700" b="1" dirty="0" smtClean="0">
                <a:solidFill>
                  <a:srgbClr val="003399"/>
                </a:solidFill>
              </a:rPr>
              <a:t>National Wages and Productivity Council</a:t>
            </a:r>
            <a:endParaRPr lang="en-GB" sz="1600" b="1" dirty="0">
              <a:solidFill>
                <a:srgbClr val="003399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3501008"/>
            <a:ext cx="4255513" cy="319163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611560" y="1621859"/>
            <a:ext cx="4536504" cy="34023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41848" y="2122719"/>
            <a:ext cx="3131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/>
              <a:t>Participants from NWPC</a:t>
            </a:r>
            <a:r>
              <a:rPr lang="en-GB" sz="1800" dirty="0"/>
              <a:t>, </a:t>
            </a:r>
            <a:r>
              <a:rPr lang="en-GB" sz="1800" dirty="0" smtClean="0"/>
              <a:t>DOLE; </a:t>
            </a:r>
            <a:r>
              <a:rPr lang="en-GB" sz="1800" dirty="0"/>
              <a:t>Department of Tourism, Bohol Tourism Association, Green Choice, </a:t>
            </a:r>
            <a:r>
              <a:rPr lang="en-GB" sz="1800" dirty="0" err="1" smtClean="0"/>
              <a:t>ProGed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9967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s://fbcdn-sphotos-e-a.akamaihd.net/hphotos-ak-prn2/t1/1458606_317417801734099_322605198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"/>
          <a:stretch/>
        </p:blipFill>
        <p:spPr bwMode="auto">
          <a:xfrm>
            <a:off x="5236903" y="999479"/>
            <a:ext cx="3347864" cy="2573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fbcdn-sphotos-g-a.akamaihd.net/hphotos-ak-prn2/1381752_603425106362666_606588197_n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841" y="3723007"/>
            <a:ext cx="3939489" cy="316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 descr="https://fbcdn-sphotos-d-a.akamaihd.net/hphotos-ak-ash4/t1/1391667_606274879411022_242876942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82" t="5610" r="9183"/>
          <a:stretch/>
        </p:blipFill>
        <p:spPr bwMode="auto">
          <a:xfrm>
            <a:off x="11155" y="3486574"/>
            <a:ext cx="2371174" cy="336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fbcdn-sphotos-b-a.akamaihd.net/hphotos-ak-prn2/1458468_606275239410986_267400220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0" t="4380" b="9177"/>
          <a:stretch/>
        </p:blipFill>
        <p:spPr bwMode="auto">
          <a:xfrm>
            <a:off x="467544" y="1096297"/>
            <a:ext cx="3203849" cy="251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05"/>
          <a:stretch>
            <a:fillRect/>
          </a:stretch>
        </p:blipFill>
        <p:spPr bwMode="auto">
          <a:xfrm>
            <a:off x="5862052" y="3922961"/>
            <a:ext cx="3281948" cy="2935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01415" y="2824854"/>
            <a:ext cx="2649481" cy="1323439"/>
          </a:xfrm>
          <a:prstGeom prst="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D</a:t>
            </a:r>
            <a:r>
              <a:rPr lang="en-US" sz="1600" dirty="0" smtClean="0"/>
              <a:t>ialogue among representatives from businesses, workers organizations, government and educ. institutions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862052" y="3140968"/>
            <a:ext cx="3246453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First hand experience on tools for continual improvement and  joint problem solving 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931677" y="6113454"/>
            <a:ext cx="3297753" cy="738664"/>
          </a:xfrm>
          <a:prstGeom prst="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Principles of worker-employer cooperation integrated in all content and practical exercises</a:t>
            </a:r>
            <a:endParaRPr lang="en-GB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1155" y="6267343"/>
            <a:ext cx="2195737" cy="584775"/>
          </a:xfrm>
          <a:prstGeom prst="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Applied learning to ensure relevance</a:t>
            </a:r>
            <a:endParaRPr lang="en-GB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339752" y="5989507"/>
            <a:ext cx="3580116" cy="584775"/>
          </a:xfrm>
          <a:prstGeom prst="rect">
            <a:avLst/>
          </a:prstGeom>
          <a:solidFill>
            <a:schemeClr val="accent2">
              <a:lumMod val="20000"/>
              <a:lumOff val="8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Action-oriented training, with individual action plans developed</a:t>
            </a:r>
            <a:endParaRPr lang="en-GB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1155" y="3104966"/>
            <a:ext cx="3203849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52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High quality training according to participant feedback  (4.5 out of 5 score)</a:t>
            </a:r>
            <a:endParaRPr lang="en-GB" sz="1600" dirty="0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323528" y="39610"/>
            <a:ext cx="869843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i="1" dirty="0" err="1" smtClean="0">
                <a:solidFill>
                  <a:srgbClr val="003399"/>
                </a:solidFill>
              </a:rPr>
              <a:t>Sectoral</a:t>
            </a:r>
            <a:r>
              <a:rPr lang="en-US" sz="2400" b="1" i="1" dirty="0" smtClean="0">
                <a:solidFill>
                  <a:srgbClr val="003399"/>
                </a:solidFill>
              </a:rPr>
              <a:t> support: </a:t>
            </a:r>
            <a:br>
              <a:rPr lang="en-US" sz="2400" b="1" i="1" dirty="0" smtClean="0">
                <a:solidFill>
                  <a:srgbClr val="003399"/>
                </a:solidFill>
              </a:rPr>
            </a:br>
            <a:r>
              <a:rPr lang="en-US" sz="2700" b="1" dirty="0" smtClean="0">
                <a:solidFill>
                  <a:srgbClr val="003399"/>
                </a:solidFill>
              </a:rPr>
              <a:t>Thailand: Trainers of Trainers</a:t>
            </a:r>
            <a:r>
              <a:rPr lang="en-US" sz="3600" b="1" dirty="0" smtClean="0">
                <a:solidFill>
                  <a:srgbClr val="003399"/>
                </a:solidFill>
              </a:rPr>
              <a:t/>
            </a:r>
            <a:br>
              <a:rPr lang="en-US" sz="3600" b="1" dirty="0" smtClean="0">
                <a:solidFill>
                  <a:srgbClr val="003399"/>
                </a:solidFill>
              </a:rPr>
            </a:br>
            <a:r>
              <a:rPr lang="en-US" sz="2700" b="1" dirty="0" smtClean="0">
                <a:solidFill>
                  <a:srgbClr val="003399"/>
                </a:solidFill>
              </a:rPr>
              <a:t>Tourism Association </a:t>
            </a:r>
            <a:endParaRPr lang="en-GB" sz="16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6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264" y="459381"/>
            <a:ext cx="7400948" cy="1143000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5B62C8"/>
                </a:solidFill>
              </a:rPr>
              <a:t>Enterprise level results</a:t>
            </a:r>
            <a:endParaRPr lang="th-TH" sz="2300" b="1" dirty="0">
              <a:solidFill>
                <a:srgbClr val="5B62C8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839270" y="1801748"/>
            <a:ext cx="3550350" cy="298097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Participating companies demonstrated improved relations (among peers and between employees and management) and workplace conditions, plus an overall improvement in operational efficiency &amp; productivity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457200" lvl="1" indent="0">
              <a:buNone/>
            </a:pPr>
            <a:endParaRPr lang="en-GB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681" y="1602381"/>
            <a:ext cx="3409950" cy="3886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966" y="5264981"/>
            <a:ext cx="4163551" cy="1168400"/>
          </a:xfrm>
          <a:prstGeom prst="rect">
            <a:avLst/>
          </a:prstGeom>
        </p:spPr>
      </p:pic>
      <p:pic>
        <p:nvPicPr>
          <p:cNvPr id="18" name="Picture 6" descr="C:\Documents and Settings\ilomnl\Desktop\GBA CORE Training for Enterprises\CORE CD\CORE Training_Day 2, December 6, 2011\DSC0034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168" y="4897018"/>
            <a:ext cx="2823452" cy="141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4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04856" cy="114300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srgbClr val="5B62C8"/>
                </a:solidFill>
              </a:rPr>
              <a:t>Experience sharing among enterprises:</a:t>
            </a:r>
            <a:br>
              <a:rPr lang="en-US" sz="2800" b="1" dirty="0" smtClean="0">
                <a:solidFill>
                  <a:srgbClr val="5B62C8"/>
                </a:solidFill>
              </a:rPr>
            </a:br>
            <a:r>
              <a:rPr lang="en-US" sz="2000" dirty="0" smtClean="0">
                <a:solidFill>
                  <a:srgbClr val="5B62C8"/>
                </a:solidFill>
              </a:rPr>
              <a:t>Initiatives supported by Co-Workers</a:t>
            </a:r>
            <a:endParaRPr lang="th-TH" sz="2000" dirty="0">
              <a:solidFill>
                <a:srgbClr val="5B62C8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9551" r="20864" b="22700"/>
          <a:stretch/>
        </p:blipFill>
        <p:spPr>
          <a:xfrm>
            <a:off x="1043608" y="1403647"/>
            <a:ext cx="6696744" cy="47833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3068960"/>
            <a:ext cx="2736304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Bradley Hand ITC" panose="03070402050302030203" pitchFamily="66" charset="0"/>
              </a:rPr>
              <a:t>Improvements in their work areas</a:t>
            </a:r>
          </a:p>
          <a:p>
            <a:r>
              <a:rPr lang="en-US" sz="2000" dirty="0" smtClean="0">
                <a:latin typeface="Bradley Hand ITC" panose="03070402050302030203" pitchFamily="66" charset="0"/>
              </a:rPr>
              <a:t>Removal of hazards</a:t>
            </a:r>
          </a:p>
          <a:p>
            <a:r>
              <a:rPr lang="en-US" sz="2000" dirty="0" smtClean="0">
                <a:latin typeface="Bradley Hand ITC" panose="03070402050302030203" pitchFamily="66" charset="0"/>
              </a:rPr>
              <a:t>Better work/task procedures</a:t>
            </a:r>
            <a:endParaRPr lang="en-GB" sz="20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30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1" t="14300" r="13776" b="14300"/>
          <a:stretch/>
        </p:blipFill>
        <p:spPr>
          <a:xfrm>
            <a:off x="546847" y="1268760"/>
            <a:ext cx="7344816" cy="489654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5B62C8"/>
                </a:solidFill>
              </a:rPr>
              <a:t>Experience sharing among enterprises:</a:t>
            </a:r>
            <a:br>
              <a:rPr lang="en-US" sz="2400" b="1" dirty="0" smtClean="0">
                <a:solidFill>
                  <a:srgbClr val="5B62C8"/>
                </a:solidFill>
              </a:rPr>
            </a:br>
            <a:r>
              <a:rPr lang="en-US" sz="1800" dirty="0" smtClean="0">
                <a:solidFill>
                  <a:srgbClr val="5B62C8"/>
                </a:solidFill>
              </a:rPr>
              <a:t>Initiatives supported by Management</a:t>
            </a:r>
            <a:endParaRPr lang="th-TH" sz="1800" dirty="0">
              <a:solidFill>
                <a:srgbClr val="5B62C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2951" y="3129751"/>
            <a:ext cx="2736304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Bradley Hand ITC" panose="03070402050302030203" pitchFamily="66" charset="0"/>
              </a:rPr>
              <a:t>Cost Savings</a:t>
            </a:r>
          </a:p>
          <a:p>
            <a:r>
              <a:rPr lang="en-US" sz="2000" dirty="0" smtClean="0">
                <a:latin typeface="Bradley Hand ITC" panose="03070402050302030203" pitchFamily="66" charset="0"/>
              </a:rPr>
              <a:t>In-house Training</a:t>
            </a:r>
          </a:p>
          <a:p>
            <a:r>
              <a:rPr lang="en-US" sz="2000" dirty="0" smtClean="0">
                <a:latin typeface="Bradley Hand ITC" panose="03070402050302030203" pitchFamily="66" charset="0"/>
              </a:rPr>
              <a:t>Recognition / Awards / incentives</a:t>
            </a:r>
          </a:p>
          <a:p>
            <a:endParaRPr lang="en-GB" sz="2000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62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65228-A4FC-412D-8E99-6F90A3D5446A}" type="slidenum">
              <a:rPr lang="en-ZA" smtClean="0"/>
              <a:t>35</a:t>
            </a:fld>
            <a:endParaRPr lang="en-Z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212" y="895706"/>
            <a:ext cx="4355976" cy="298766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611560" y="2924944"/>
            <a:ext cx="3672408" cy="271398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Creation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Green Teams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drive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Better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cooperation and coordination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within and across departments &amp; work units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Improvement in workplace conditions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workspace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organization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Renewed focus on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occupational health and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safety and having a ‘greener business’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9684" y="1684484"/>
            <a:ext cx="417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 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2318" y="895706"/>
            <a:ext cx="3008313" cy="116205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3399"/>
                </a:solidFill>
              </a:rPr>
              <a:t>Good results to share!</a:t>
            </a:r>
            <a:endParaRPr lang="en-GB" sz="3200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10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100" b="1" dirty="0" smtClean="0">
                <a:solidFill>
                  <a:srgbClr val="5B62C8"/>
                </a:solidFill>
              </a:rPr>
              <a:t>7</a:t>
            </a:r>
            <a:r>
              <a:rPr lang="en-US" sz="3100" b="1" baseline="30000" dirty="0" smtClean="0">
                <a:solidFill>
                  <a:srgbClr val="5B62C8"/>
                </a:solidFill>
              </a:rPr>
              <a:t>th</a:t>
            </a:r>
            <a:r>
              <a:rPr lang="en-US" sz="3100" b="1" dirty="0" smtClean="0">
                <a:solidFill>
                  <a:srgbClr val="5B62C8"/>
                </a:solidFill>
              </a:rPr>
              <a:t> Regional Tripartite Seminar on IR (Sept 2016)</a:t>
            </a:r>
            <a:r>
              <a:rPr lang="en-US" sz="2300" b="1" dirty="0" smtClean="0">
                <a:solidFill>
                  <a:srgbClr val="5B62C8"/>
                </a:solidFill>
              </a:rPr>
              <a:t/>
            </a:r>
            <a:br>
              <a:rPr lang="en-US" sz="2300" b="1" dirty="0" smtClean="0">
                <a:solidFill>
                  <a:srgbClr val="5B62C8"/>
                </a:solidFill>
              </a:rPr>
            </a:br>
            <a:r>
              <a:rPr lang="en-US" sz="2300" b="1" dirty="0" smtClean="0">
                <a:solidFill>
                  <a:srgbClr val="5B62C8"/>
                </a:solidFill>
              </a:rPr>
              <a:t/>
            </a:r>
            <a:br>
              <a:rPr lang="en-US" sz="2300" b="1" dirty="0" smtClean="0">
                <a:solidFill>
                  <a:srgbClr val="5B62C8"/>
                </a:solidFill>
              </a:rPr>
            </a:br>
            <a:r>
              <a:rPr lang="en-US" sz="2300" b="1" i="1" dirty="0" smtClean="0">
                <a:solidFill>
                  <a:srgbClr val="5B62C8"/>
                </a:solidFill>
              </a:rPr>
              <a:t>Elements of </a:t>
            </a:r>
            <a:br>
              <a:rPr lang="en-US" sz="2300" b="1" i="1" dirty="0" smtClean="0">
                <a:solidFill>
                  <a:srgbClr val="5B62C8"/>
                </a:solidFill>
              </a:rPr>
            </a:br>
            <a:r>
              <a:rPr lang="en-US" sz="2300" b="1" i="1" dirty="0" smtClean="0">
                <a:solidFill>
                  <a:srgbClr val="5B62C8"/>
                </a:solidFill>
              </a:rPr>
              <a:t>Good Industrial Relations </a:t>
            </a:r>
            <a:endParaRPr lang="th-TH" sz="2300" b="1" i="1" dirty="0">
              <a:solidFill>
                <a:srgbClr val="5B62C8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1115616" y="6312522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2755232"/>
              </p:ext>
            </p:extLst>
          </p:nvPr>
        </p:nvGraphicFramePr>
        <p:xfrm>
          <a:off x="2901950" y="863600"/>
          <a:ext cx="54864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790021" y="3794827"/>
            <a:ext cx="1814427" cy="1800200"/>
            <a:chOff x="1940397" y="3145868"/>
            <a:chExt cx="1896779" cy="1715550"/>
          </a:xfrm>
          <a:solidFill>
            <a:schemeClr val="accent3">
              <a:lumMod val="75000"/>
            </a:schemeClr>
          </a:solidFill>
        </p:grpSpPr>
        <p:sp>
          <p:nvSpPr>
            <p:cNvPr id="8" name="Hexagon 7"/>
            <p:cNvSpPr/>
            <p:nvPr/>
          </p:nvSpPr>
          <p:spPr>
            <a:xfrm rot="5400000">
              <a:off x="2031012" y="3055253"/>
              <a:ext cx="1715550" cy="1896779"/>
            </a:xfrm>
            <a:prstGeom prst="hexagon">
              <a:avLst>
                <a:gd name="adj" fmla="val 25000"/>
                <a:gd name="vf" fmla="val 115470"/>
              </a:avLst>
            </a:prstGeom>
            <a:grpFill/>
            <a:ln w="10795" cap="flat" cmpd="sng" algn="ctr">
              <a:solidFill>
                <a:srgbClr val="FFFFFF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9" name="Hexagon 4"/>
            <p:cNvSpPr/>
            <p:nvPr/>
          </p:nvSpPr>
          <p:spPr>
            <a:xfrm>
              <a:off x="2331651" y="3483463"/>
              <a:ext cx="1279619" cy="109202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rbel" panose="020B0503020204020204"/>
                </a:rPr>
                <a:t>Sound Legal framework</a:t>
              </a:r>
              <a:endPara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21" y="1484784"/>
            <a:ext cx="2610424" cy="2796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39" y="3838442"/>
            <a:ext cx="1530304" cy="1942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1541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00948" cy="1143000"/>
          </a:xfrm>
        </p:spPr>
        <p:txBody>
          <a:bodyPr>
            <a:normAutofit/>
          </a:bodyPr>
          <a:lstStyle/>
          <a:p>
            <a:pPr algn="l"/>
            <a:r>
              <a:rPr lang="en-US" sz="2300" b="1" dirty="0" smtClean="0">
                <a:solidFill>
                  <a:srgbClr val="5B62C8"/>
                </a:solidFill>
              </a:rPr>
              <a:t>To conclude:</a:t>
            </a:r>
            <a:endParaRPr lang="th-TH" sz="2300" b="1" dirty="0">
              <a:solidFill>
                <a:srgbClr val="5B62C8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930161"/>
            <a:ext cx="601481" cy="78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nSIGHT logo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4122" b="2133"/>
          <a:stretch/>
        </p:blipFill>
        <p:spPr bwMode="auto">
          <a:xfrm>
            <a:off x="1051684" y="6324081"/>
            <a:ext cx="792088" cy="35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GB" dirty="0" smtClean="0"/>
              <a:t>‘Green’ issues </a:t>
            </a:r>
            <a:r>
              <a:rPr lang="en-GB" dirty="0"/>
              <a:t>are a good starting point for </a:t>
            </a:r>
            <a:r>
              <a:rPr lang="en-GB" dirty="0" smtClean="0"/>
              <a:t>joint-action</a:t>
            </a:r>
            <a:endParaRPr lang="en-GB" dirty="0"/>
          </a:p>
          <a:p>
            <a:pPr lvl="0"/>
            <a:r>
              <a:rPr lang="en-GB" dirty="0"/>
              <a:t>With the experience of working together (under joint-teams) to towards positive results, such as environmental awareness, energy efficiency, resource efficiency and health &amp; safety, reinforces cooperation and collaboration, which are fundamental elements of better IR relations</a:t>
            </a:r>
          </a:p>
          <a:p>
            <a:r>
              <a:rPr lang="en-GB" dirty="0"/>
              <a:t>The approach also introduces and encourages social dialogue mechanisms</a:t>
            </a:r>
          </a:p>
          <a:p>
            <a:pPr lvl="0"/>
            <a:r>
              <a:rPr lang="en-GB" dirty="0" smtClean="0"/>
              <a:t>Those </a:t>
            </a:r>
            <a:r>
              <a:rPr lang="en-GB" dirty="0"/>
              <a:t>that take active role in the initiative have acquired new skills from the program- analytical, </a:t>
            </a:r>
            <a:r>
              <a:rPr lang="en-GB" dirty="0" smtClean="0"/>
              <a:t>technical </a:t>
            </a:r>
            <a:r>
              <a:rPr lang="en-GB" dirty="0"/>
              <a:t>(energy, resource efficiency/waste </a:t>
            </a:r>
            <a:r>
              <a:rPr lang="en-GB" dirty="0" smtClean="0"/>
              <a:t>management) and leadership (sustainable </a:t>
            </a:r>
            <a:r>
              <a:rPr lang="en-GB" dirty="0"/>
              <a:t>development &amp; climate </a:t>
            </a:r>
            <a:r>
              <a:rPr lang="en-GB" dirty="0" smtClean="0"/>
              <a:t>change)</a:t>
            </a:r>
          </a:p>
          <a:p>
            <a:pPr lvl="0"/>
            <a:r>
              <a:rPr lang="en-US" dirty="0" smtClean="0"/>
              <a:t>Involving partners such as government, workers and employers including industry associations, can escalate these initiatives at the sector level.</a:t>
            </a:r>
            <a:endParaRPr lang="en-GB" dirty="0" smtClean="0"/>
          </a:p>
          <a:p>
            <a:pPr marL="0" lvl="0" indent="0">
              <a:buNone/>
            </a:pPr>
            <a:endParaRPr lang="en-GB" dirty="0"/>
          </a:p>
          <a:p>
            <a:pPr lvl="0"/>
            <a:r>
              <a:rPr lang="en-GB" i="1" dirty="0" smtClean="0">
                <a:solidFill>
                  <a:schemeClr val="accent5">
                    <a:lumMod val="75000"/>
                  </a:schemeClr>
                </a:solidFill>
              </a:rPr>
              <a:t>Capacity </a:t>
            </a:r>
            <a:r>
              <a:rPr lang="en-GB" i="1" dirty="0">
                <a:solidFill>
                  <a:schemeClr val="accent5">
                    <a:lumMod val="75000"/>
                  </a:schemeClr>
                </a:solidFill>
              </a:rPr>
              <a:t>building programs aimed towards skills for green jobs will not only result to improved environmental sustainability, and </a:t>
            </a:r>
            <a:r>
              <a:rPr lang="en-GB" i="1" dirty="0" smtClean="0">
                <a:solidFill>
                  <a:schemeClr val="accent5">
                    <a:lumMod val="75000"/>
                  </a:schemeClr>
                </a:solidFill>
              </a:rPr>
              <a:t>productivity if coupled with these approaches that </a:t>
            </a:r>
            <a:r>
              <a:rPr lang="en-GB" i="1" dirty="0">
                <a:solidFill>
                  <a:schemeClr val="accent5">
                    <a:lumMod val="75000"/>
                  </a:schemeClr>
                </a:solidFill>
              </a:rPr>
              <a:t>contribute to enhancing industrial relations at the enterprise level.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5411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21" y="2026809"/>
            <a:ext cx="5391627" cy="3032791"/>
          </a:xfrm>
          <a:prstGeom prst="rect">
            <a:avLst/>
          </a:prstGeom>
        </p:spPr>
      </p:pic>
      <p:sp>
        <p:nvSpPr>
          <p:cNvPr id="5" name="Vertical Scroll 4"/>
          <p:cNvSpPr/>
          <p:nvPr/>
        </p:nvSpPr>
        <p:spPr>
          <a:xfrm rot="20787212">
            <a:off x="5066560" y="1758332"/>
            <a:ext cx="362609" cy="331076"/>
          </a:xfrm>
          <a:prstGeom prst="vertic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8712" y="1553017"/>
            <a:ext cx="91563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4F81BD">
                    <a:lumMod val="75000"/>
                  </a:srgbClr>
                </a:solidFill>
              </a:rPr>
              <a:t>Social Dialogue</a:t>
            </a:r>
          </a:p>
          <a:p>
            <a:r>
              <a:rPr lang="en-US" sz="900" dirty="0">
                <a:solidFill>
                  <a:srgbClr val="4F81BD">
                    <a:lumMod val="75000"/>
                  </a:srgbClr>
                </a:solidFill>
              </a:rPr>
              <a:t>Tripartite</a:t>
            </a:r>
          </a:p>
          <a:p>
            <a:r>
              <a:rPr lang="en-US" sz="900" dirty="0">
                <a:solidFill>
                  <a:srgbClr val="4F81BD">
                    <a:lumMod val="75000"/>
                  </a:srgbClr>
                </a:solidFill>
              </a:rPr>
              <a:t>Joint goals</a:t>
            </a:r>
            <a:endParaRPr lang="en-GB" sz="900" dirty="0">
              <a:solidFill>
                <a:srgbClr val="4F81BD">
                  <a:lumMod val="75000"/>
                </a:srgb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145" y="5339156"/>
            <a:ext cx="502001" cy="5056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48771" y="4955521"/>
            <a:ext cx="1258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solidFill>
                  <a:srgbClr val="4F81BD">
                    <a:lumMod val="75000"/>
                  </a:srgbClr>
                </a:solidFill>
              </a:rPr>
              <a:t>Industrial Relations </a:t>
            </a:r>
          </a:p>
          <a:p>
            <a:pPr algn="ctr"/>
            <a:r>
              <a:rPr lang="en-US" sz="900" dirty="0">
                <a:solidFill>
                  <a:srgbClr val="4F81BD">
                    <a:lumMod val="75000"/>
                  </a:srgbClr>
                </a:solidFill>
              </a:rPr>
              <a:t>Bipartite</a:t>
            </a:r>
          </a:p>
          <a:p>
            <a:pPr algn="ctr"/>
            <a:r>
              <a:rPr lang="en-US" sz="900" dirty="0" err="1">
                <a:solidFill>
                  <a:srgbClr val="4F81BD">
                    <a:lumMod val="75000"/>
                  </a:srgbClr>
                </a:solidFill>
              </a:rPr>
              <a:t>Wokplace</a:t>
            </a:r>
            <a:r>
              <a:rPr lang="en-US" sz="900" dirty="0">
                <a:solidFill>
                  <a:srgbClr val="4F81BD">
                    <a:lumMod val="75000"/>
                  </a:srgbClr>
                </a:solidFill>
              </a:rPr>
              <a:t> Cooperation</a:t>
            </a:r>
          </a:p>
          <a:p>
            <a:pPr algn="ctr"/>
            <a:endParaRPr lang="en-GB" sz="900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6" name="Line Callout 1 (Accent Bar) 25"/>
          <p:cNvSpPr/>
          <p:nvPr/>
        </p:nvSpPr>
        <p:spPr>
          <a:xfrm>
            <a:off x="6349564" y="1856043"/>
            <a:ext cx="1397493" cy="865559"/>
          </a:xfrm>
          <a:prstGeom prst="accentCallout1">
            <a:avLst>
              <a:gd name="adj1" fmla="val 18750"/>
              <a:gd name="adj2" fmla="val -8333"/>
              <a:gd name="adj3" fmla="val 122829"/>
              <a:gd name="adj4" fmla="val -103320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Social inclusion</a:t>
            </a:r>
          </a:p>
          <a:p>
            <a:r>
              <a:rPr lang="en-US" sz="1050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00B050"/>
                </a:solidFill>
              </a:rPr>
              <a:t>Diversity &amp; equality</a:t>
            </a:r>
          </a:p>
          <a:p>
            <a:r>
              <a:rPr lang="en-US" sz="1050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Labor standards &amp; </a:t>
            </a:r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Industrial Harmony</a:t>
            </a:r>
            <a:endParaRPr lang="en-US" sz="1050" b="1" dirty="0">
              <a:solidFill>
                <a:srgbClr val="00B050"/>
              </a:solidFill>
            </a:endParaRPr>
          </a:p>
          <a:p>
            <a:r>
              <a:rPr lang="en-US" sz="1050" dirty="0">
                <a:solidFill>
                  <a:srgbClr val="00B050"/>
                </a:solidFill>
                <a:sym typeface="Wingdings" panose="05000000000000000000" pitchFamily="2" charset="2"/>
              </a:rPr>
              <a:t>Governance</a:t>
            </a:r>
            <a:endParaRPr lang="en-US" sz="1050" dirty="0">
              <a:solidFill>
                <a:srgbClr val="00B050"/>
              </a:solidFill>
            </a:endParaRP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endParaRPr lang="en-GB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7" name="Line Callout 1 (Accent Bar) 26"/>
          <p:cNvSpPr/>
          <p:nvPr/>
        </p:nvSpPr>
        <p:spPr>
          <a:xfrm>
            <a:off x="6792681" y="3109749"/>
            <a:ext cx="1444802" cy="900788"/>
          </a:xfrm>
          <a:prstGeom prst="accentCallout1">
            <a:avLst>
              <a:gd name="adj1" fmla="val 18750"/>
              <a:gd name="adj2" fmla="val -8333"/>
              <a:gd name="adj3" fmla="val -881"/>
              <a:gd name="adj4" fmla="val -89866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Safety and Health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Socio-environmental impacts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Resilience Building &amp;  Risk Management</a:t>
            </a:r>
            <a:endParaRPr lang="en-US" sz="1050" b="1" dirty="0">
              <a:solidFill>
                <a:srgbClr val="00B050"/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8" name="Line Callout 1 (Accent Bar) 27"/>
          <p:cNvSpPr/>
          <p:nvPr/>
        </p:nvSpPr>
        <p:spPr>
          <a:xfrm>
            <a:off x="6376202" y="4266574"/>
            <a:ext cx="1616915" cy="891549"/>
          </a:xfrm>
          <a:prstGeom prst="accentCallout1">
            <a:avLst>
              <a:gd name="adj1" fmla="val 18750"/>
              <a:gd name="adj2" fmla="val -8333"/>
              <a:gd name="adj3" fmla="val -65399"/>
              <a:gd name="adj4" fmla="val -69858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Waste management</a:t>
            </a: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Emissions/Effluents </a:t>
            </a:r>
            <a:r>
              <a:rPr lang="en-US" sz="1050" dirty="0" err="1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mgt</a:t>
            </a:r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  <a:sym typeface="Wingdings" panose="05000000000000000000" pitchFamily="2" charset="2"/>
            </a:endParaRP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Ecosystems, biodiversity &amp; Natural Resource </a:t>
            </a:r>
            <a:r>
              <a:rPr lang="en-US" sz="1050" dirty="0" err="1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Mgt</a:t>
            </a:r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  <a:sym typeface="Wingdings" panose="05000000000000000000" pitchFamily="2" charset="2"/>
            </a:endParaRP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GHG, </a:t>
            </a:r>
            <a:r>
              <a:rPr lang="en-US" sz="1050" b="1" dirty="0">
                <a:solidFill>
                  <a:srgbClr val="00B050"/>
                </a:solidFill>
              </a:rPr>
              <a:t>Climate Impacts</a:t>
            </a: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9" name="Line Callout 1 (Accent Bar) 28"/>
          <p:cNvSpPr/>
          <p:nvPr/>
        </p:nvSpPr>
        <p:spPr>
          <a:xfrm flipH="1">
            <a:off x="1599626" y="4266574"/>
            <a:ext cx="1505607" cy="861527"/>
          </a:xfrm>
          <a:prstGeom prst="accentCallout1">
            <a:avLst>
              <a:gd name="adj1" fmla="val 11321"/>
              <a:gd name="adj2" fmla="val -5715"/>
              <a:gd name="adj3" fmla="val -19845"/>
              <a:gd name="adj4" fmla="val -91795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Eco-efficiency &amp; </a:t>
            </a:r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Resource Productivity</a:t>
            </a:r>
            <a:endParaRPr lang="en-US" sz="1050" b="1" dirty="0">
              <a:solidFill>
                <a:srgbClr val="00B050"/>
              </a:solidFill>
            </a:endParaRP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Eco-innovations</a:t>
            </a: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Energy &amp; resource use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Green jobs</a:t>
            </a:r>
            <a:endParaRPr lang="en-US" sz="1050" b="1" dirty="0">
              <a:solidFill>
                <a:srgbClr val="00B050"/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0" name="Line Callout 1 (Accent Bar) 29"/>
          <p:cNvSpPr/>
          <p:nvPr/>
        </p:nvSpPr>
        <p:spPr>
          <a:xfrm flipH="1">
            <a:off x="882867" y="3324707"/>
            <a:ext cx="1574599" cy="725214"/>
          </a:xfrm>
          <a:prstGeom prst="accentCallout1">
            <a:avLst>
              <a:gd name="adj1" fmla="val 18750"/>
              <a:gd name="adj2" fmla="val -8333"/>
              <a:gd name="adj3" fmla="val 26183"/>
              <a:gd name="adj4" fmla="val -101989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Income &amp; growth</a:t>
            </a: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Business model viability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Productivity</a:t>
            </a: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Transparency</a:t>
            </a:r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US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endParaRPr lang="en-GB" sz="1050" dirty="0">
              <a:solidFill>
                <a:srgbClr val="1F497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1" name="Line Callout 1 (Accent Bar) 30"/>
          <p:cNvSpPr/>
          <p:nvPr/>
        </p:nvSpPr>
        <p:spPr>
          <a:xfrm flipH="1">
            <a:off x="1277578" y="1720469"/>
            <a:ext cx="1498667" cy="1286708"/>
          </a:xfrm>
          <a:prstGeom prst="accentCallout1">
            <a:avLst>
              <a:gd name="adj1" fmla="val 62128"/>
              <a:gd name="adj2" fmla="val -8954"/>
              <a:gd name="adj3" fmla="val 95682"/>
              <a:gd name="adj4" fmla="val -71079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algn="l" rotWithShape="0">
              <a:schemeClr val="tx2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Decent Work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Quality jobs</a:t>
            </a:r>
            <a:endParaRPr lang="en-US" sz="1050" b="1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Skills development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Responsible </a:t>
            </a:r>
            <a:r>
              <a:rPr lang="en-US" sz="1050" b="1" dirty="0">
                <a:solidFill>
                  <a:srgbClr val="00B050"/>
                </a:solidFill>
              </a:rPr>
              <a:t>Business practices</a:t>
            </a:r>
          </a:p>
          <a:p>
            <a:r>
              <a:rPr lang="en-US" sz="1050" b="1" dirty="0">
                <a:solidFill>
                  <a:srgbClr val="00B050"/>
                </a:solidFill>
                <a:sym typeface="Wingdings" panose="05000000000000000000" pitchFamily="2" charset="2"/>
              </a:rPr>
              <a:t></a:t>
            </a:r>
            <a:r>
              <a:rPr lang="en-US" sz="1050" b="1" dirty="0">
                <a:solidFill>
                  <a:srgbClr val="00B050"/>
                </a:solidFill>
              </a:rPr>
              <a:t>Social Investments</a:t>
            </a:r>
          </a:p>
          <a:p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  <a:sym typeface="Wingdings" panose="05000000000000000000" pitchFamily="2" charset="2"/>
              </a:rPr>
              <a:t></a:t>
            </a:r>
            <a:r>
              <a:rPr lang="en-US" sz="1050" dirty="0">
                <a:solidFill>
                  <a:srgbClr val="1F497D">
                    <a:lumMod val="60000"/>
                    <a:lumOff val="40000"/>
                  </a:srgbClr>
                </a:solidFill>
              </a:rPr>
              <a:t>Local economic dev &amp; wealth creation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1680" y="5616275"/>
            <a:ext cx="6821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100" i="1" dirty="0">
                <a:solidFill>
                  <a:prstClr val="black"/>
                </a:solidFill>
              </a:rPr>
              <a:t>Areas for Action</a:t>
            </a:r>
            <a:endParaRPr lang="en-GB" sz="2100" i="1" dirty="0">
              <a:solidFill>
                <a:prstClr val="black"/>
              </a:solidFill>
            </a:endParaRPr>
          </a:p>
          <a:p>
            <a:pPr algn="r"/>
            <a:r>
              <a:rPr lang="en-US" sz="2100" i="1" dirty="0">
                <a:solidFill>
                  <a:prstClr val="black"/>
                </a:solidFill>
              </a:rPr>
              <a:t>Socially  Responsible </a:t>
            </a:r>
            <a:r>
              <a:rPr lang="en-US" sz="2100" i="1" dirty="0" err="1" smtClean="0">
                <a:solidFill>
                  <a:prstClr val="black"/>
                </a:solidFill>
              </a:rPr>
              <a:t>Labour</a:t>
            </a:r>
            <a:r>
              <a:rPr lang="en-US" sz="2100" i="1" dirty="0" smtClean="0">
                <a:solidFill>
                  <a:prstClr val="black"/>
                </a:solidFill>
              </a:rPr>
              <a:t> &amp; </a:t>
            </a:r>
            <a:r>
              <a:rPr lang="en-US" sz="2100" i="1" dirty="0">
                <a:solidFill>
                  <a:prstClr val="black"/>
                </a:solidFill>
              </a:rPr>
              <a:t>Sustainable Business Practices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731" y="1464266"/>
            <a:ext cx="545783" cy="5457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80877" y="849706"/>
            <a:ext cx="950901" cy="76944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WORKERS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Labor market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Skills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Innovation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64136" y="901166"/>
            <a:ext cx="840295" cy="76944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EMPLOYER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Investment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Capital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Technology</a:t>
            </a:r>
            <a:endParaRPr lang="en-GB" sz="1100" dirty="0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6731" y="478602"/>
            <a:ext cx="1382110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prstClr val="white"/>
                </a:solidFill>
              </a:rPr>
              <a:t>GOVERNMENT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Policy Environment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Support Mechanisms</a:t>
            </a:r>
          </a:p>
          <a:p>
            <a:pPr algn="ctr"/>
            <a:r>
              <a:rPr lang="en-US" sz="1100" dirty="0">
                <a:solidFill>
                  <a:prstClr val="white"/>
                </a:solidFill>
              </a:rPr>
              <a:t>Programs</a:t>
            </a:r>
          </a:p>
        </p:txBody>
      </p:sp>
    </p:spTree>
    <p:extLst>
      <p:ext uri="{BB962C8B-B14F-4D97-AF65-F5344CB8AC3E}">
        <p14:creationId xmlns:p14="http://schemas.microsoft.com/office/powerpoint/2010/main" val="318647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2" r="2673"/>
          <a:stretch/>
        </p:blipFill>
        <p:spPr bwMode="auto">
          <a:xfrm>
            <a:off x="4479855" y="3789040"/>
            <a:ext cx="4014863" cy="252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2" name="Rectangle 1"/>
          <p:cNvSpPr>
            <a:spLocks noChangeArrowheads="1"/>
          </p:cNvSpPr>
          <p:nvPr/>
        </p:nvSpPr>
        <p:spPr bwMode="auto">
          <a:xfrm>
            <a:off x="539764" y="1633905"/>
            <a:ext cx="7954963" cy="490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63776" indent="-263776" algn="just">
              <a:buFont typeface="Arial" pitchFamily="34" charset="0"/>
              <a:buChar char="•"/>
            </a:pPr>
            <a:endParaRPr lang="en-US" sz="2585" dirty="0">
              <a:solidFill>
                <a:srgbClr val="000000"/>
              </a:solidFill>
            </a:endParaRPr>
          </a:p>
        </p:txBody>
      </p:sp>
      <p:sp>
        <p:nvSpPr>
          <p:cNvPr id="184323" name="Rectangle 2"/>
          <p:cNvSpPr>
            <a:spLocks noChangeArrowheads="1"/>
          </p:cNvSpPr>
          <p:nvPr/>
        </p:nvSpPr>
        <p:spPr bwMode="auto">
          <a:xfrm>
            <a:off x="357814" y="770257"/>
            <a:ext cx="8136904" cy="88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585" b="1" dirty="0">
                <a:solidFill>
                  <a:srgbClr val="00B050"/>
                </a:solidFill>
                <a:latin typeface="Trebuchet MS" pitchFamily="34" charset="0"/>
              </a:rPr>
              <a:t>Greening enterprises and workplaces – </a:t>
            </a:r>
          </a:p>
          <a:p>
            <a:endParaRPr lang="en-US" sz="2585" b="1" dirty="0">
              <a:solidFill>
                <a:srgbClr val="000000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30567" y="1897636"/>
            <a:ext cx="5967846" cy="4057183"/>
          </a:xfrm>
        </p:spPr>
        <p:txBody>
          <a:bodyPr>
            <a:normAutofit/>
          </a:bodyPr>
          <a:lstStyle/>
          <a:p>
            <a:pPr marL="241795" lvl="1" indent="-167058">
              <a:buClr>
                <a:srgbClr val="CCFF66"/>
              </a:buClr>
              <a:defRPr/>
            </a:pPr>
            <a:r>
              <a:rPr lang="en-US" sz="2215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Integrated approach to improvement</a:t>
            </a:r>
          </a:p>
          <a:p>
            <a:pPr marL="241795" lvl="1" indent="-167058">
              <a:buClr>
                <a:srgbClr val="CCFF66"/>
              </a:buClr>
              <a:defRPr/>
            </a:pPr>
            <a:r>
              <a:rPr lang="en-US" sz="2215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Focus </a:t>
            </a:r>
            <a:r>
              <a:rPr lang="en-US" sz="2215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on concrete </a:t>
            </a:r>
            <a:r>
              <a:rPr lang="en-US" sz="2215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changes</a:t>
            </a:r>
          </a:p>
          <a:p>
            <a:pPr marL="241795" lvl="1" indent="-167058">
              <a:buClr>
                <a:srgbClr val="CCFF66"/>
              </a:buClr>
              <a:defRPr/>
            </a:pPr>
            <a:r>
              <a:rPr lang="en-US" sz="2215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Workplace </a:t>
            </a:r>
            <a:r>
              <a:rPr lang="en-US" sz="2215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cooperation for effective change</a:t>
            </a:r>
          </a:p>
          <a:p>
            <a:pPr marL="74737" lvl="1" indent="0">
              <a:buClr>
                <a:srgbClr val="CCFF66"/>
              </a:buClr>
              <a:buNone/>
              <a:defRPr/>
            </a:pPr>
            <a:endParaRPr lang="en-US" sz="2215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907095" lvl="1" indent="-527552">
              <a:buClr>
                <a:srgbClr val="CCFF66"/>
              </a:buClr>
              <a:defRPr/>
            </a:pPr>
            <a:endParaRPr lang="en-GB" sz="2215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1" y="4725686"/>
            <a:ext cx="3733092" cy="96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1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57554" y="2357438"/>
            <a:ext cx="4572032" cy="1143000"/>
          </a:xfrm>
        </p:spPr>
        <p:txBody>
          <a:bodyPr>
            <a:noAutofit/>
          </a:bodyPr>
          <a:lstStyle/>
          <a:p>
            <a:r>
              <a:rPr lang="en-US" sz="7000" dirty="0" smtClean="0">
                <a:solidFill>
                  <a:schemeClr val="bg1"/>
                </a:solidFill>
              </a:rPr>
              <a:t>Thank you</a:t>
            </a:r>
            <a:endParaRPr lang="th-TH" sz="7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pSp>
        <p:nvGrpSpPr>
          <p:cNvPr id="71683" name="Group 3"/>
          <p:cNvGrpSpPr>
            <a:grpSpLocks/>
          </p:cNvGrpSpPr>
          <p:nvPr/>
        </p:nvGrpSpPr>
        <p:grpSpPr bwMode="auto">
          <a:xfrm>
            <a:off x="2057400" y="304800"/>
            <a:ext cx="6842125" cy="2055813"/>
            <a:chOff x="152400" y="3190688"/>
            <a:chExt cx="6842125" cy="2055813"/>
          </a:xfrm>
        </p:grpSpPr>
        <p:pic>
          <p:nvPicPr>
            <p:cNvPr id="71691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5" t="15338" r="952" b="12671"/>
            <a:stretch>
              <a:fillRect/>
            </a:stretch>
          </p:blipFill>
          <p:spPr bwMode="auto">
            <a:xfrm>
              <a:off x="152400" y="3190688"/>
              <a:ext cx="6842125" cy="2055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71692" name="Picture 4" descr="8813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3691053"/>
              <a:ext cx="1517644" cy="1109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71693" name="Picture 4" descr="8803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7542" y="3679195"/>
              <a:ext cx="747421" cy="11354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71694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27"/>
            <a:stretch>
              <a:fillRect/>
            </a:stretch>
          </p:blipFill>
          <p:spPr bwMode="auto">
            <a:xfrm>
              <a:off x="5257800" y="3691053"/>
              <a:ext cx="1659213" cy="11023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71695" name="Picture 2" descr="8803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9444" y="3691053"/>
              <a:ext cx="816508" cy="1116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pic>
        <p:nvPicPr>
          <p:cNvPr id="71684" name="Picture 3" descr="88022"/>
          <p:cNvPicPr>
            <a:picLocks noGrp="1" noChangeAspect="1" noChangeArrowheads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500" y="304800"/>
            <a:ext cx="1612900" cy="2055813"/>
          </a:xfrm>
          <a:extLs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grpSp>
        <p:nvGrpSpPr>
          <p:cNvPr id="71685" name="Group 2"/>
          <p:cNvGrpSpPr>
            <a:grpSpLocks/>
          </p:cNvGrpSpPr>
          <p:nvPr/>
        </p:nvGrpSpPr>
        <p:grpSpPr bwMode="auto">
          <a:xfrm>
            <a:off x="467543" y="2874963"/>
            <a:ext cx="8431981" cy="3302000"/>
            <a:chOff x="115877340" y="110352840"/>
            <a:chExt cx="2160738" cy="1427797"/>
          </a:xfrm>
        </p:grpSpPr>
        <p:sp>
          <p:nvSpPr>
            <p:cNvPr id="71687" name="Rectangle 3"/>
            <p:cNvSpPr>
              <a:spLocks noChangeArrowheads="1"/>
            </p:cNvSpPr>
            <p:nvPr/>
          </p:nvSpPr>
          <p:spPr bwMode="auto">
            <a:xfrm>
              <a:off x="115877340" y="110352840"/>
              <a:ext cx="2160738" cy="277857"/>
            </a:xfrm>
            <a:prstGeom prst="rect">
              <a:avLst/>
            </a:prstGeom>
            <a:gradFill rotWithShape="1">
              <a:gsLst>
                <a:gs pos="0">
                  <a:srgbClr val="F5F5FA"/>
                </a:gs>
                <a:gs pos="100000">
                  <a:srgbClr val="9999C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71688" name="Rectangle 4"/>
            <p:cNvSpPr>
              <a:spLocks noChangeArrowheads="1"/>
            </p:cNvSpPr>
            <p:nvPr/>
          </p:nvSpPr>
          <p:spPr bwMode="auto">
            <a:xfrm>
              <a:off x="115877340" y="110663915"/>
              <a:ext cx="2160738" cy="1116722"/>
            </a:xfrm>
            <a:prstGeom prst="rect">
              <a:avLst/>
            </a:prstGeom>
            <a:solidFill>
              <a:srgbClr val="33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71689" name="Line 5"/>
            <p:cNvSpPr>
              <a:spLocks noChangeShapeType="1"/>
            </p:cNvSpPr>
            <p:nvPr/>
          </p:nvSpPr>
          <p:spPr bwMode="auto">
            <a:xfrm>
              <a:off x="115877340" y="111777317"/>
              <a:ext cx="1623060" cy="0"/>
            </a:xfrm>
            <a:prstGeom prst="line">
              <a:avLst/>
            </a:prstGeom>
            <a:noFill/>
            <a:ln w="25400" algn="ctr">
              <a:solidFill>
                <a:srgbClr val="CC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lIns="36576" tIns="36576" rIns="36576" bIns="36576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000000"/>
                </a:solidFill>
                <a:cs typeface="Arial" pitchFamily="34" charset="0"/>
              </a:endParaRPr>
            </a:p>
          </p:txBody>
        </p:sp>
        <p:sp>
          <p:nvSpPr>
            <p:cNvPr id="71690" name="Text Box 6"/>
            <p:cNvSpPr txBox="1">
              <a:spLocks noChangeArrowheads="1"/>
            </p:cNvSpPr>
            <p:nvPr/>
          </p:nvSpPr>
          <p:spPr bwMode="auto">
            <a:xfrm>
              <a:off x="115968780" y="110630697"/>
              <a:ext cx="2049165" cy="10440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lIns="36195" tIns="36195" rIns="36195" bIns="36195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 lvl="2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b="1" dirty="0" smtClean="0">
                <a:solidFill>
                  <a:srgbClr val="FFFFFF"/>
                </a:solidFill>
              </a:endParaRPr>
            </a:p>
            <a:p>
              <a:pPr lvl="2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 smtClean="0">
                  <a:solidFill>
                    <a:srgbClr val="FFFFFF"/>
                  </a:solidFill>
                </a:rPr>
                <a:t>Capacity building for Green Jobs =</a:t>
              </a:r>
            </a:p>
            <a:p>
              <a:pPr lvl="2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>
                  <a:solidFill>
                    <a:srgbClr val="FFFFFF"/>
                  </a:solidFill>
                </a:rPr>
                <a:t> </a:t>
              </a:r>
              <a:r>
                <a:rPr lang="en-US" sz="3200" dirty="0" smtClean="0">
                  <a:solidFill>
                    <a:srgbClr val="FFFFFF"/>
                  </a:solidFill>
                </a:rPr>
                <a:t>    overall improvements in industries </a:t>
              </a:r>
              <a:endParaRPr lang="en-US" sz="3200" dirty="0" smtClean="0">
                <a:solidFill>
                  <a:srgbClr val="FFFFFF"/>
                </a:solidFill>
              </a:endParaRPr>
            </a:p>
            <a:p>
              <a:pPr algn="r" eaLnBrk="1" fontAlgn="base" hangingPunct="1">
                <a:spcBef>
                  <a:spcPct val="0"/>
                </a:spcBef>
                <a:spcAft>
                  <a:spcPts val="600"/>
                </a:spcAft>
              </a:pPr>
              <a:r>
                <a:rPr lang="en-US" sz="1000" b="1" dirty="0" smtClean="0">
                  <a:solidFill>
                    <a:srgbClr val="FFFFFF"/>
                  </a:solidFill>
                </a:rPr>
                <a:t>                       </a:t>
              </a:r>
              <a:endParaRPr lang="en-US" sz="1800" dirty="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10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743200" y="2438400"/>
            <a:ext cx="5334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50000"/>
              </a:spcBef>
              <a:defRPr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Yasuo Ariga | Chief Technical Adviser</a:t>
            </a:r>
          </a:p>
          <a:p>
            <a:pPr algn="r">
              <a:spcBef>
                <a:spcPct val="50000"/>
              </a:spcBef>
              <a:defRPr/>
            </a:pP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Georginia Pascual |Project Technical Officer</a:t>
            </a:r>
          </a:p>
          <a:p>
            <a:pPr algn="r">
              <a:spcBef>
                <a:spcPct val="50000"/>
              </a:spcBef>
              <a:defRPr/>
            </a:pPr>
            <a:endParaRPr lang="en-US" altLang="en-US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>
              <a:spcBef>
                <a:spcPts val="0"/>
              </a:spcBef>
              <a:defRPr/>
            </a:pPr>
            <a:r>
              <a:rPr lang="en-US" altLang="en-US" sz="16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ILO/Japan Multi-bilateral </a:t>
            </a:r>
            <a:r>
              <a:rPr lang="en-US" altLang="en-US" sz="16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Programme</a:t>
            </a:r>
            <a:endParaRPr lang="en-US" altLang="en-US" sz="1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r">
              <a:spcBef>
                <a:spcPts val="0"/>
              </a:spcBef>
              <a:defRPr/>
            </a:pPr>
            <a:r>
              <a:rPr lang="en-US" altLang="en-US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ILO Regional Office for Asia and the Pacific</a:t>
            </a:r>
          </a:p>
          <a:p>
            <a:pPr algn="r">
              <a:spcBef>
                <a:spcPts val="0"/>
              </a:spcBef>
              <a:defRPr/>
            </a:pPr>
            <a:r>
              <a:rPr lang="en-US" altLang="en-US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Bangkok, Thailand</a:t>
            </a:r>
          </a:p>
        </p:txBody>
      </p:sp>
      <p:pic>
        <p:nvPicPr>
          <p:cNvPr id="13107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348880"/>
            <a:ext cx="766762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03816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PP_ANI_GLO_STAND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ANI_GLO_STA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ANI_GLO_STAN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ANI_GLO_STAN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ANI_GLO_STAN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ANI_GLO_STAN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ANI_GLO_STAN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ANI_GLO_STAN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ANI_GLO_STAN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2659</TotalTime>
  <Words>2426</Words>
  <Application>Microsoft Office PowerPoint</Application>
  <PresentationFormat>On-screen Show (4:3)</PresentationFormat>
  <Paragraphs>500</Paragraphs>
  <Slides>42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42</vt:i4>
      </vt:variant>
    </vt:vector>
  </HeadingPairs>
  <TitlesOfParts>
    <vt:vector size="67" baseType="lpstr">
      <vt:lpstr>Arial Unicode MS</vt:lpstr>
      <vt:lpstr>ＭＳ Ｐゴシック</vt:lpstr>
      <vt:lpstr>Aharoni</vt:lpstr>
      <vt:lpstr>Amaze</vt:lpstr>
      <vt:lpstr>Angsana New</vt:lpstr>
      <vt:lpstr>Arial</vt:lpstr>
      <vt:lpstr>Arial Black</vt:lpstr>
      <vt:lpstr>Arial Rounded MT Bold</vt:lpstr>
      <vt:lpstr>Bradley Hand ITC</vt:lpstr>
      <vt:lpstr>Calibri</vt:lpstr>
      <vt:lpstr>Cambria</vt:lpstr>
      <vt:lpstr>Century</vt:lpstr>
      <vt:lpstr>Century Gothic</vt:lpstr>
      <vt:lpstr>Comic Sans MS</vt:lpstr>
      <vt:lpstr>Corbel</vt:lpstr>
      <vt:lpstr>Cordia New</vt:lpstr>
      <vt:lpstr>Tahoma</vt:lpstr>
      <vt:lpstr>Times New Roman</vt:lpstr>
      <vt:lpstr>Trebuchet MS</vt:lpstr>
      <vt:lpstr>Wingdings</vt:lpstr>
      <vt:lpstr>Office Theme</vt:lpstr>
      <vt:lpstr>10_Office Theme</vt:lpstr>
      <vt:lpstr>PPP_ANI_GLO_STAND</vt:lpstr>
      <vt:lpstr>1_Office Theme</vt:lpstr>
      <vt:lpstr>2_Office Theme</vt:lpstr>
      <vt:lpstr>Industries and Workplaces for Sustainable and Inclusive Growth</vt:lpstr>
      <vt:lpstr> I.  ILO Japan Projects: GBA and InSIGHT II.    Share key results of previous phases  </vt:lpstr>
      <vt:lpstr>PowerPoint Presentation</vt:lpstr>
      <vt:lpstr>Recent Commitments towards Global Transformation</vt:lpstr>
      <vt:lpstr>Green is up on the  agenda of industries (and why it is there to stay)</vt:lpstr>
      <vt:lpstr>Industry Component tools and approaches from previous ILO-Japan projects</vt:lpstr>
      <vt:lpstr>Thematic Scope</vt:lpstr>
      <vt:lpstr>Industry – Enterprise Component</vt:lpstr>
      <vt:lpstr>Implementation Mechanics:</vt:lpstr>
      <vt:lpstr>PowerPoint Presentation</vt:lpstr>
      <vt:lpstr>PowerPoint Presentation</vt:lpstr>
      <vt:lpstr>PowerPoint Presentation</vt:lpstr>
      <vt:lpstr>PowerPoint Presentation</vt:lpstr>
      <vt:lpstr>Greener Business - Better Workplace</vt:lpstr>
      <vt:lpstr>PowerPoint Presentation</vt:lpstr>
      <vt:lpstr>PowerPoint Presentation</vt:lpstr>
      <vt:lpstr>PowerPoint Presentation</vt:lpstr>
      <vt:lpstr>Green Jobs:  ‘Shades of Green’</vt:lpstr>
      <vt:lpstr>PowerPoint Presentation</vt:lpstr>
      <vt:lpstr>Hotel &amp; Accommodations Industry</vt:lpstr>
      <vt:lpstr>Tools &amp; Methods used:</vt:lpstr>
      <vt:lpstr>Tools and Methods:  Prioritization of Options / Solutions</vt:lpstr>
      <vt:lpstr>Series of Activities</vt:lpstr>
      <vt:lpstr>Some Initiatives by Green Teams in Auto sector</vt:lpstr>
      <vt:lpstr>Action Plans created by  participating companies   </vt:lpstr>
      <vt:lpstr>PowerPoint Presentation</vt:lpstr>
      <vt:lpstr>PowerPoint Presentation</vt:lpstr>
      <vt:lpstr>PowerPoint Presentation</vt:lpstr>
      <vt:lpstr>Improvements and results  are within reach – examples from GBA Phase I</vt:lpstr>
      <vt:lpstr>Sectoral support:  Philippines: Trainers of Trainers National Wages and Productivity Council</vt:lpstr>
      <vt:lpstr>PowerPoint Presentation</vt:lpstr>
      <vt:lpstr>Enterprise level results</vt:lpstr>
      <vt:lpstr>Experience sharing among enterprises: Initiatives supported by Co-Workers</vt:lpstr>
      <vt:lpstr>Experience sharing among enterprises: Initiatives supported by Management</vt:lpstr>
      <vt:lpstr>Good results to share!</vt:lpstr>
      <vt:lpstr>7th Regional Tripartite Seminar on IR (Sept 2016)  Elements of  Good Industrial Relations </vt:lpstr>
      <vt:lpstr>To conclude:</vt:lpstr>
      <vt:lpstr>PowerPoint Presentation</vt:lpstr>
      <vt:lpstr>PowerPoint Presentation</vt:lpstr>
      <vt:lpstr>Thank you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Sky123.Org</dc:creator>
  <cp:lastModifiedBy>Georginia Pascual</cp:lastModifiedBy>
  <cp:revision>104</cp:revision>
  <cp:lastPrinted>2016-06-29T04:43:56Z</cp:lastPrinted>
  <dcterms:created xsi:type="dcterms:W3CDTF">2015-10-01T08:43:30Z</dcterms:created>
  <dcterms:modified xsi:type="dcterms:W3CDTF">2017-01-24T08:25:15Z</dcterms:modified>
</cp:coreProperties>
</file>