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9" r:id="rId1"/>
  </p:sldMasterIdLst>
  <p:notesMasterIdLst>
    <p:notesMasterId r:id="rId24"/>
  </p:notesMasterIdLst>
  <p:handoutMasterIdLst>
    <p:handoutMasterId r:id="rId25"/>
  </p:handoutMasterIdLst>
  <p:sldIdLst>
    <p:sldId id="374" r:id="rId2"/>
    <p:sldId id="375" r:id="rId3"/>
    <p:sldId id="424" r:id="rId4"/>
    <p:sldId id="425" r:id="rId5"/>
    <p:sldId id="418" r:id="rId6"/>
    <p:sldId id="385" r:id="rId7"/>
    <p:sldId id="386" r:id="rId8"/>
    <p:sldId id="412" r:id="rId9"/>
    <p:sldId id="363" r:id="rId10"/>
    <p:sldId id="389" r:id="rId11"/>
    <p:sldId id="390" r:id="rId12"/>
    <p:sldId id="422" r:id="rId13"/>
    <p:sldId id="423" r:id="rId14"/>
    <p:sldId id="391" r:id="rId15"/>
    <p:sldId id="426" r:id="rId16"/>
    <p:sldId id="427" r:id="rId17"/>
    <p:sldId id="428" r:id="rId18"/>
    <p:sldId id="429" r:id="rId19"/>
    <p:sldId id="393" r:id="rId20"/>
    <p:sldId id="396" r:id="rId21"/>
    <p:sldId id="394" r:id="rId22"/>
    <p:sldId id="421" r:id="rId23"/>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79" userDrawn="1">
          <p15:clr>
            <a:srgbClr val="A4A3A4"/>
          </p15:clr>
        </p15:guide>
        <p15:guide id="2" orient="horz" pos="721" userDrawn="1">
          <p15:clr>
            <a:srgbClr val="A4A3A4"/>
          </p15:clr>
        </p15:guide>
        <p15:guide id="3" orient="horz" pos="547" userDrawn="1">
          <p15:clr>
            <a:srgbClr val="A4A3A4"/>
          </p15:clr>
        </p15:guide>
        <p15:guide id="4" orient="horz" pos="1793" userDrawn="1">
          <p15:clr>
            <a:srgbClr val="A4A3A4"/>
          </p15:clr>
        </p15:guide>
        <p15:guide id="5" orient="horz" pos="1983" userDrawn="1">
          <p15:clr>
            <a:srgbClr val="A4A3A4"/>
          </p15:clr>
        </p15:guide>
        <p15:guide id="6" orient="horz" pos="2340" userDrawn="1">
          <p15:clr>
            <a:srgbClr val="A4A3A4"/>
          </p15:clr>
        </p15:guide>
        <p15:guide id="7" orient="horz" pos="2530" userDrawn="1">
          <p15:clr>
            <a:srgbClr val="A4A3A4"/>
          </p15:clr>
        </p15:guide>
        <p15:guide id="8" orient="horz" pos="3780" userDrawn="1">
          <p15:clr>
            <a:srgbClr val="A4A3A4"/>
          </p15:clr>
        </p15:guide>
        <p15:guide id="9" pos="7321" userDrawn="1">
          <p15:clr>
            <a:srgbClr val="A4A3A4"/>
          </p15:clr>
        </p15:guide>
        <p15:guide id="10" pos="383"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Podium" initials="P" lastIdx="6" clrIdx="6">
    <p:extLst>
      <p:ext uri="{19B8F6BF-5375-455C-9EA6-DF929625EA0E}">
        <p15:presenceInfo xmlns:p15="http://schemas.microsoft.com/office/powerpoint/2012/main" userId="Podium" providerId="None"/>
      </p:ext>
    </p:extLst>
  </p:cmAuthor>
  <p:cmAuthor id="1" name="Adams, Kirsten" initials="AK" lastIdx="13" clrIdx="0">
    <p:extLst/>
  </p:cmAuthor>
  <p:cmAuthor id="2" name="Gaines, Faith" initials="GF" lastIdx="93" clrIdx="1">
    <p:extLst/>
  </p:cmAuthor>
  <p:cmAuthor id="3" name="Maybud, Susan" initials="MS" lastIdx="20" clrIdx="2">
    <p:extLst/>
  </p:cmAuthor>
  <p:cmAuthor id="4" name="Esipova, Neli" initials="EN" lastIdx="60" clrIdx="3">
    <p:extLst>
      <p:ext uri="{19B8F6BF-5375-455C-9EA6-DF929625EA0E}">
        <p15:presenceInfo xmlns:p15="http://schemas.microsoft.com/office/powerpoint/2012/main" userId="S-1-5-21-2101819216-1804018624-262303683-5253" providerId="AD"/>
      </p:ext>
    </p:extLst>
  </p:cmAuthor>
  <p:cmAuthor id="5" name="Ray, Julie" initials="RJ" lastIdx="12" clrIdx="4">
    <p:extLst>
      <p:ext uri="{19B8F6BF-5375-455C-9EA6-DF929625EA0E}">
        <p15:presenceInfo xmlns:p15="http://schemas.microsoft.com/office/powerpoint/2012/main" userId="S-1-5-21-2101819216-1804018624-262303683-5467" providerId="AD"/>
      </p:ext>
    </p:extLst>
  </p:cmAuthor>
  <p:cmAuthor id="6" name="Carpino, Jennifer" initials="CJ" lastIdx="9" clrIdx="5">
    <p:extLst>
      <p:ext uri="{19B8F6BF-5375-455C-9EA6-DF929625EA0E}">
        <p15:presenceInfo xmlns:p15="http://schemas.microsoft.com/office/powerpoint/2012/main" userId="S-1-5-21-2101819216-1804018624-262303683-306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06C25"/>
    <a:srgbClr val="CE5B3A"/>
    <a:srgbClr val="044F91"/>
    <a:srgbClr val="D9D9D9"/>
    <a:srgbClr val="E6E7E8"/>
    <a:srgbClr val="D05B33"/>
    <a:srgbClr val="CC6600"/>
    <a:srgbClr val="005093"/>
    <a:srgbClr val="8E9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49" autoAdjust="0"/>
    <p:restoredTop sz="96433" autoAdjust="0"/>
  </p:normalViewPr>
  <p:slideViewPr>
    <p:cSldViewPr snapToGrid="0">
      <p:cViewPr varScale="1">
        <p:scale>
          <a:sx n="85" d="100"/>
          <a:sy n="85" d="100"/>
        </p:scale>
        <p:origin x="60" y="516"/>
      </p:cViewPr>
      <p:guideLst>
        <p:guide orient="horz" pos="179"/>
        <p:guide orient="horz" pos="721"/>
        <p:guide orient="horz" pos="547"/>
        <p:guide orient="horz" pos="1793"/>
        <p:guide orient="horz" pos="1983"/>
        <p:guide orient="horz" pos="2340"/>
        <p:guide orient="horz" pos="2530"/>
        <p:guide orient="horz" pos="3780"/>
        <p:guide pos="7321"/>
        <p:guide pos="383"/>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01" d="100"/>
          <a:sy n="101" d="100"/>
        </p:scale>
        <p:origin x="3952" y="21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841779330593834E-2"/>
          <c:y val="0.19089574155653452"/>
          <c:w val="0.95231644133881233"/>
          <c:h val="0.71926578560939791"/>
        </c:manualLayout>
      </c:layout>
      <c:barChart>
        <c:barDir val="col"/>
        <c:grouping val="clustered"/>
        <c:varyColors val="0"/>
        <c:ser>
          <c:idx val="0"/>
          <c:order val="0"/>
          <c:tx>
            <c:strRef>
              <c:f>Sheet1!$B$1</c:f>
              <c:strCache>
                <c:ptCount val="1"/>
                <c:pt idx="0">
                  <c:v>Men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1">
                  <c:v>Southern Asia</c:v>
                </c:pt>
                <c:pt idx="2">
                  <c:v>Arab States</c:v>
                </c:pt>
                <c:pt idx="3">
                  <c:v>Northern Africa</c:v>
                </c:pt>
              </c:strCache>
            </c:strRef>
          </c:cat>
          <c:val>
            <c:numRef>
              <c:f>Sheet1!$B$2:$B$5</c:f>
              <c:numCache>
                <c:formatCode>0%</c:formatCode>
                <c:ptCount val="4"/>
                <c:pt idx="1">
                  <c:v>0.79</c:v>
                </c:pt>
                <c:pt idx="2">
                  <c:v>0.76</c:v>
                </c:pt>
                <c:pt idx="3">
                  <c:v>0.74</c:v>
                </c:pt>
              </c:numCache>
            </c:numRef>
          </c:val>
          <c:extLst xmlns:c16r2="http://schemas.microsoft.com/office/drawing/2015/06/chart">
            <c:ext xmlns:c16="http://schemas.microsoft.com/office/drawing/2014/chart" uri="{C3380CC4-5D6E-409C-BE32-E72D297353CC}">
              <c16:uniqueId val="{00000000-2A3C-442E-8DB8-2F2FCEF1344A}"/>
            </c:ext>
          </c:extLst>
        </c:ser>
        <c:ser>
          <c:idx val="1"/>
          <c:order val="1"/>
          <c:tx>
            <c:strRef>
              <c:f>Sheet1!$C$1</c:f>
              <c:strCache>
                <c:ptCount val="1"/>
                <c:pt idx="0">
                  <c:v>Women</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1">
                  <c:v>Southern Asia</c:v>
                </c:pt>
                <c:pt idx="2">
                  <c:v>Arab States</c:v>
                </c:pt>
                <c:pt idx="3">
                  <c:v>Northern Africa</c:v>
                </c:pt>
              </c:strCache>
            </c:strRef>
          </c:cat>
          <c:val>
            <c:numRef>
              <c:f>Sheet1!$C$2:$C$5</c:f>
              <c:numCache>
                <c:formatCode>0%</c:formatCode>
                <c:ptCount val="4"/>
                <c:pt idx="1">
                  <c:v>0.28000000000000003</c:v>
                </c:pt>
                <c:pt idx="2">
                  <c:v>0.21</c:v>
                </c:pt>
                <c:pt idx="3">
                  <c:v>0.23</c:v>
                </c:pt>
              </c:numCache>
            </c:numRef>
          </c:val>
          <c:extLst xmlns:c16r2="http://schemas.microsoft.com/office/drawing/2015/06/chart">
            <c:ext xmlns:c16="http://schemas.microsoft.com/office/drawing/2014/chart" uri="{C3380CC4-5D6E-409C-BE32-E72D297353CC}">
              <c16:uniqueId val="{00000001-2A3C-442E-8DB8-2F2FCEF1344A}"/>
            </c:ext>
          </c:extLst>
        </c:ser>
        <c:dLbls>
          <c:showLegendKey val="0"/>
          <c:showVal val="0"/>
          <c:showCatName val="0"/>
          <c:showSerName val="0"/>
          <c:showPercent val="0"/>
          <c:showBubbleSize val="0"/>
        </c:dLbls>
        <c:gapWidth val="100"/>
        <c:overlap val="-10"/>
        <c:axId val="287795312"/>
        <c:axId val="287794136"/>
      </c:barChart>
      <c:catAx>
        <c:axId val="287795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7794136"/>
        <c:crosses val="autoZero"/>
        <c:auto val="1"/>
        <c:lblAlgn val="ctr"/>
        <c:lblOffset val="100"/>
        <c:noMultiLvlLbl val="0"/>
      </c:catAx>
      <c:valAx>
        <c:axId val="287794136"/>
        <c:scaling>
          <c:orientation val="minMax"/>
        </c:scaling>
        <c:delete val="1"/>
        <c:axPos val="l"/>
        <c:numFmt formatCode="0%" sourceLinked="1"/>
        <c:majorTickMark val="none"/>
        <c:minorTickMark val="none"/>
        <c:tickLblPos val="nextTo"/>
        <c:crossAx val="287795312"/>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dirty="0"/>
              <a:t>Labour </a:t>
            </a:r>
            <a:r>
              <a:rPr lang="en-US" sz="1600" b="1" dirty="0" smtClean="0"/>
              <a:t>force </a:t>
            </a:r>
            <a:r>
              <a:rPr lang="en-US" sz="1600" b="1" dirty="0"/>
              <a:t>p</a:t>
            </a:r>
            <a:r>
              <a:rPr lang="en-US" sz="1600" b="1" dirty="0" smtClean="0"/>
              <a:t>articipation</a:t>
            </a:r>
            <a:endParaRPr lang="en-US" sz="1600" b="1" dirty="0"/>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Men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World</c:v>
                </c:pt>
              </c:strCache>
            </c:strRef>
          </c:cat>
          <c:val>
            <c:numRef>
              <c:f>Sheet1!$B$2:$B$5</c:f>
              <c:numCache>
                <c:formatCode>General</c:formatCode>
                <c:ptCount val="4"/>
                <c:pt idx="0" formatCode="0%">
                  <c:v>0.76</c:v>
                </c:pt>
              </c:numCache>
            </c:numRef>
          </c:val>
          <c:extLst xmlns:c16r2="http://schemas.microsoft.com/office/drawing/2015/06/chart">
            <c:ext xmlns:c16="http://schemas.microsoft.com/office/drawing/2014/chart" uri="{C3380CC4-5D6E-409C-BE32-E72D297353CC}">
              <c16:uniqueId val="{00000000-2A3C-442E-8DB8-2F2FCEF1344A}"/>
            </c:ext>
          </c:extLst>
        </c:ser>
        <c:ser>
          <c:idx val="1"/>
          <c:order val="1"/>
          <c:tx>
            <c:strRef>
              <c:f>Sheet1!$C$1</c:f>
              <c:strCache>
                <c:ptCount val="1"/>
                <c:pt idx="0">
                  <c:v>Women</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World</c:v>
                </c:pt>
              </c:strCache>
            </c:strRef>
          </c:cat>
          <c:val>
            <c:numRef>
              <c:f>Sheet1!$C$2:$C$5</c:f>
              <c:numCache>
                <c:formatCode>General</c:formatCode>
                <c:ptCount val="4"/>
                <c:pt idx="0" formatCode="0%">
                  <c:v>0.5</c:v>
                </c:pt>
              </c:numCache>
            </c:numRef>
          </c:val>
          <c:extLst xmlns:c16r2="http://schemas.microsoft.com/office/drawing/2015/06/chart">
            <c:ext xmlns:c16="http://schemas.microsoft.com/office/drawing/2014/chart" uri="{C3380CC4-5D6E-409C-BE32-E72D297353CC}">
              <c16:uniqueId val="{00000001-2A3C-442E-8DB8-2F2FCEF1344A}"/>
            </c:ext>
          </c:extLst>
        </c:ser>
        <c:dLbls>
          <c:showLegendKey val="0"/>
          <c:showVal val="0"/>
          <c:showCatName val="0"/>
          <c:showSerName val="0"/>
          <c:showPercent val="0"/>
          <c:showBubbleSize val="0"/>
        </c:dLbls>
        <c:gapWidth val="100"/>
        <c:overlap val="-10"/>
        <c:axId val="288384776"/>
        <c:axId val="122780768"/>
      </c:barChart>
      <c:catAx>
        <c:axId val="2883847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2780768"/>
        <c:crosses val="autoZero"/>
        <c:auto val="1"/>
        <c:lblAlgn val="ctr"/>
        <c:lblOffset val="100"/>
        <c:noMultiLvlLbl val="0"/>
      </c:catAx>
      <c:valAx>
        <c:axId val="122780768"/>
        <c:scaling>
          <c:orientation val="minMax"/>
          <c:max val="0.9"/>
        </c:scaling>
        <c:delete val="1"/>
        <c:axPos val="l"/>
        <c:numFmt formatCode="0%" sourceLinked="1"/>
        <c:majorTickMark val="out"/>
        <c:minorTickMark val="none"/>
        <c:tickLblPos val="nextTo"/>
        <c:crossAx val="2883847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b="1" dirty="0">
                <a:solidFill>
                  <a:schemeClr val="tx1"/>
                </a:solidFill>
              </a:rPr>
              <a:t>Men </a:t>
            </a:r>
          </a:p>
        </c:rich>
      </c:tx>
      <c:layout>
        <c:manualLayout>
          <c:xMode val="edge"/>
          <c:yMode val="edge"/>
          <c:x val="0.44883011190233979"/>
          <c:y val="1.8216320962969233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BEFD-4AD2-A032-990321EA71BD}"/>
              </c:ext>
            </c:extLst>
          </c:dPt>
          <c:dPt>
            <c:idx val="1"/>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3-BEFD-4AD2-A032-990321EA71BD}"/>
              </c:ext>
            </c:extLst>
          </c:dPt>
          <c:dPt>
            <c:idx val="2"/>
            <c:bubble3D val="0"/>
            <c:spPr>
              <a:solidFill>
                <a:srgbClr val="E06C25"/>
              </a:solidFill>
              <a:ln w="19050">
                <a:solidFill>
                  <a:schemeClr val="lt1"/>
                </a:solidFill>
              </a:ln>
              <a:effectLst/>
            </c:spPr>
            <c:extLst xmlns:c16r2="http://schemas.microsoft.com/office/drawing/2015/06/chart">
              <c:ext xmlns:c16="http://schemas.microsoft.com/office/drawing/2014/chart" uri="{C3380CC4-5D6E-409C-BE32-E72D297353CC}">
                <c16:uniqueId val="{00000005-BEFD-4AD2-A032-990321EA71BD}"/>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1-6BB5-479E-A148-85197EFDEDA1}"/>
              </c:ext>
            </c:extLst>
          </c:dPt>
          <c:dLbls>
            <c:dLbl>
              <c:idx val="0"/>
              <c:layout>
                <c:manualLayout>
                  <c:x val="6.6784747071295225E-2"/>
                  <c:y val="0"/>
                </c:manualLayout>
              </c:layout>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EFD-4AD2-A032-990321EA71BD}"/>
                </c:ext>
                <c:ext xmlns:c15="http://schemas.microsoft.com/office/drawing/2012/chart" uri="{CE6537A1-D6FC-4f65-9D91-7224C49458BB}"/>
              </c:extLst>
            </c:dLbl>
            <c:dLbl>
              <c:idx val="1"/>
              <c:layout>
                <c:manualLayout>
                  <c:x val="3.238048342850678E-2"/>
                  <c:y val="5.4029690132002067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EFD-4AD2-A032-990321EA71BD}"/>
                </c:ext>
                <c:ext xmlns:c15="http://schemas.microsoft.com/office/drawing/2012/chart" uri="{CE6537A1-D6FC-4f65-9D91-7224C49458BB}"/>
              </c:extLst>
            </c:dLbl>
            <c:dLbl>
              <c:idx val="2"/>
              <c:layout>
                <c:manualLayout>
                  <c:x val="-5.0594505357041838E-2"/>
                  <c:y val="-2.5593011115158923E-2"/>
                </c:manualLayout>
              </c:layout>
              <c:spPr>
                <a:noFill/>
                <a:ln>
                  <a:noFill/>
                </a:ln>
                <a:effectLst/>
              </c:spPr>
              <c:txPr>
                <a:bodyPr rot="0" spcFirstLastPara="1" vertOverflow="ellipsis" vert="horz" wrap="square" anchor="ctr" anchorCtr="1"/>
                <a:lstStyle/>
                <a:p>
                  <a:pPr>
                    <a:defRPr sz="14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EFD-4AD2-A032-990321EA71BD}"/>
                </c:ext>
                <c:ext xmlns:c15="http://schemas.microsoft.com/office/drawing/2012/chart" uri="{CE6537A1-D6FC-4f65-9D91-7224C49458BB}"/>
              </c:extLst>
            </c:dLbl>
            <c:dLbl>
              <c:idx val="3"/>
              <c:layout>
                <c:manualLayout>
                  <c:x val="2.0237802142816738E-3"/>
                  <c:y val="-5.687335803368649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3">
                          <a:lumMod val="7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6BB5-479E-A148-85197EFDEDA1}"/>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Work at paid job</c:v>
                </c:pt>
                <c:pt idx="1">
                  <c:v>Both</c:v>
                </c:pt>
                <c:pt idx="2">
                  <c:v>Stay home</c:v>
                </c:pt>
                <c:pt idx="3">
                  <c:v>Don't know/Refused</c:v>
                </c:pt>
              </c:strCache>
            </c:strRef>
          </c:cat>
          <c:val>
            <c:numRef>
              <c:f>Sheet1!$B$2:$B$5</c:f>
              <c:numCache>
                <c:formatCode>0%</c:formatCode>
                <c:ptCount val="4"/>
                <c:pt idx="0">
                  <c:v>0.28000000000000003</c:v>
                </c:pt>
                <c:pt idx="1">
                  <c:v>0.38</c:v>
                </c:pt>
                <c:pt idx="2">
                  <c:v>0.28999999999999998</c:v>
                </c:pt>
                <c:pt idx="3">
                  <c:v>0.04</c:v>
                </c:pt>
              </c:numCache>
            </c:numRef>
          </c:val>
          <c:extLst xmlns:c16r2="http://schemas.microsoft.com/office/drawing/2015/06/chart">
            <c:ext xmlns:c16="http://schemas.microsoft.com/office/drawing/2014/chart" uri="{C3380CC4-5D6E-409C-BE32-E72D297353CC}">
              <c16:uniqueId val="{00000000-6BB5-479E-A148-85197EFDEDA1}"/>
            </c:ext>
          </c:extLst>
        </c:ser>
        <c:dLbls>
          <c:showLegendKey val="0"/>
          <c:showVal val="1"/>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rPr>
              <a:t>Women</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Women</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520B-4CB8-B9D2-47935B7E0B90}"/>
              </c:ext>
            </c:extLst>
          </c:dPt>
          <c:dPt>
            <c:idx val="1"/>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3-94D8-4508-91E1-E1E64AF0AFCA}"/>
              </c:ext>
            </c:extLst>
          </c:dPt>
          <c:dPt>
            <c:idx val="2"/>
            <c:bubble3D val="0"/>
            <c:spPr>
              <a:solidFill>
                <a:srgbClr val="E06C25"/>
              </a:solidFill>
              <a:ln w="19050">
                <a:solidFill>
                  <a:schemeClr val="lt1"/>
                </a:solidFill>
              </a:ln>
              <a:effectLst/>
            </c:spPr>
            <c:extLst xmlns:c16r2="http://schemas.microsoft.com/office/drawing/2015/06/chart">
              <c:ext xmlns:c16="http://schemas.microsoft.com/office/drawing/2014/chart" uri="{C3380CC4-5D6E-409C-BE32-E72D297353CC}">
                <c16:uniqueId val="{00000005-94D8-4508-91E1-E1E64AF0AFCA}"/>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2-520B-4CB8-B9D2-47935B7E0B90}"/>
              </c:ext>
            </c:extLst>
          </c:dPt>
          <c:dLbls>
            <c:dLbl>
              <c:idx val="0"/>
              <c:layout>
                <c:manualLayout>
                  <c:x val="5.1331404700634409E-2"/>
                  <c:y val="-3.1280346918527574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20B-4CB8-B9D2-47935B7E0B90}"/>
                </c:ext>
                <c:ext xmlns:c15="http://schemas.microsoft.com/office/drawing/2012/chart" uri="{CE6537A1-D6FC-4f65-9D91-7224C49458BB}"/>
              </c:extLst>
            </c:dLbl>
            <c:dLbl>
              <c:idx val="1"/>
              <c:layout>
                <c:manualLayout>
                  <c:x val="8.0663635958139718E-2"/>
                  <c:y val="3.9811350623580544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94D8-4508-91E1-E1E64AF0AFCA}"/>
                </c:ext>
                <c:ext xmlns:c15="http://schemas.microsoft.com/office/drawing/2012/chart" uri="{CE6537A1-D6FC-4f65-9D91-7224C49458BB}"/>
              </c:extLst>
            </c:dLbl>
            <c:dLbl>
              <c:idx val="2"/>
              <c:layout>
                <c:manualLayout>
                  <c:x val="-4.0331817979069894E-2"/>
                  <c:y val="-5.4029690132002171E-2"/>
                </c:manualLayout>
              </c:layout>
              <c:spPr>
                <a:noFill/>
                <a:ln>
                  <a:noFill/>
                </a:ln>
                <a:effectLst/>
              </c:spPr>
              <c:txPr>
                <a:bodyPr rot="0" spcFirstLastPara="1" vertOverflow="ellipsis" vert="horz" wrap="square" anchor="ctr" anchorCtr="1"/>
                <a:lstStyle/>
                <a:p>
                  <a:pPr>
                    <a:defRPr sz="14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94D8-4508-91E1-E1E64AF0AFCA}"/>
                </c:ext>
                <c:ext xmlns:c15="http://schemas.microsoft.com/office/drawing/2012/chart" uri="{CE6537A1-D6FC-4f65-9D91-7224C49458BB}"/>
              </c:extLst>
            </c:dLbl>
            <c:dLbl>
              <c:idx val="3"/>
              <c:layout>
                <c:manualLayout>
                  <c:x val="-4.0841378886250657E-3"/>
                  <c:y val="-6.2444931923262163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3">
                          <a:lumMod val="7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20B-4CB8-B9D2-47935B7E0B90}"/>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Work at paid job</c:v>
                </c:pt>
                <c:pt idx="1">
                  <c:v>Both</c:v>
                </c:pt>
                <c:pt idx="2">
                  <c:v>Stay home</c:v>
                </c:pt>
                <c:pt idx="3">
                  <c:v>Don't know/Refused</c:v>
                </c:pt>
              </c:strCache>
            </c:strRef>
          </c:cat>
          <c:val>
            <c:numRef>
              <c:f>Sheet1!$B$2:$B$5</c:f>
              <c:numCache>
                <c:formatCode>0%</c:formatCode>
                <c:ptCount val="4"/>
                <c:pt idx="0">
                  <c:v>0.28999999999999998</c:v>
                </c:pt>
                <c:pt idx="1">
                  <c:v>0.41</c:v>
                </c:pt>
                <c:pt idx="2">
                  <c:v>0.27</c:v>
                </c:pt>
                <c:pt idx="3">
                  <c:v>0.03</c:v>
                </c:pt>
              </c:numCache>
            </c:numRef>
          </c:val>
          <c:extLst xmlns:c16r2="http://schemas.microsoft.com/office/drawing/2015/06/chart">
            <c:ext xmlns:c16="http://schemas.microsoft.com/office/drawing/2014/chart" uri="{C3380CC4-5D6E-409C-BE32-E72D297353CC}">
              <c16:uniqueId val="{00000000-520B-4CB8-B9D2-47935B7E0B90}"/>
            </c:ext>
          </c:extLst>
        </c:ser>
        <c:dLbls>
          <c:showLegendKey val="0"/>
          <c:showVal val="1"/>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dirty="0"/>
              <a:t>Employed </a:t>
            </a:r>
            <a:r>
              <a:rPr lang="en-US" b="1" dirty="0" smtClean="0"/>
              <a:t>full </a:t>
            </a:r>
            <a:r>
              <a:rPr lang="en-US" b="1" dirty="0"/>
              <a:t>t</a:t>
            </a:r>
            <a:r>
              <a:rPr lang="en-US" b="1" dirty="0" smtClean="0"/>
              <a:t>ime </a:t>
            </a:r>
            <a:endParaRPr lang="en-US" b="1" dirty="0"/>
          </a:p>
          <a:p>
            <a:pPr>
              <a:defRPr/>
            </a:pPr>
            <a:r>
              <a:rPr lang="en-US" b="1" dirty="0"/>
              <a:t>for </a:t>
            </a:r>
            <a:r>
              <a:rPr lang="en-US" b="1" dirty="0" smtClean="0"/>
              <a:t>employer</a:t>
            </a:r>
            <a:endParaRPr lang="en-US" b="1" dirty="0"/>
          </a:p>
        </c:rich>
      </c:tx>
      <c:layout>
        <c:manualLayout>
          <c:xMode val="edge"/>
          <c:yMode val="edge"/>
          <c:x val="0.37136671517958109"/>
          <c:y val="0.50675592889856824"/>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Emploed full time for an employer</c:v>
                </c:pt>
              </c:strCache>
            </c:strRef>
          </c:tx>
          <c:spPr>
            <a:ln>
              <a:noFill/>
            </a:ln>
          </c:spPr>
          <c:dPt>
            <c:idx val="0"/>
            <c:bubble3D val="0"/>
            <c:spPr>
              <a:solidFill>
                <a:srgbClr val="0158A3"/>
              </a:solidFill>
              <a:ln w="19050">
                <a:noFill/>
              </a:ln>
              <a:effectLst/>
            </c:spPr>
            <c:extLst xmlns:c16r2="http://schemas.microsoft.com/office/drawing/2015/06/chart">
              <c:ext xmlns:c16="http://schemas.microsoft.com/office/drawing/2014/chart" uri="{C3380CC4-5D6E-409C-BE32-E72D297353CC}">
                <c16:uniqueId val="{00000001-45F0-46CD-B4FA-407F298CC52B}"/>
              </c:ext>
            </c:extLst>
          </c:dPt>
          <c:dPt>
            <c:idx val="1"/>
            <c:bubble3D val="0"/>
            <c:spPr>
              <a:solidFill>
                <a:srgbClr val="4F622B"/>
              </a:solidFill>
              <a:ln w="19050">
                <a:noFill/>
              </a:ln>
              <a:effectLst/>
            </c:spPr>
            <c:extLst xmlns:c16r2="http://schemas.microsoft.com/office/drawing/2015/06/chart">
              <c:ext xmlns:c16="http://schemas.microsoft.com/office/drawing/2014/chart" uri="{C3380CC4-5D6E-409C-BE32-E72D297353CC}">
                <c16:uniqueId val="{00000003-45F0-46CD-B4FA-407F298CC52B}"/>
              </c:ext>
            </c:extLst>
          </c:dPt>
          <c:dPt>
            <c:idx val="2"/>
            <c:bubble3D val="0"/>
            <c:spPr>
              <a:solidFill>
                <a:srgbClr val="E06C25"/>
              </a:solidFill>
              <a:ln w="19050">
                <a:noFill/>
              </a:ln>
              <a:effectLst/>
            </c:spPr>
            <c:extLst xmlns:c16r2="http://schemas.microsoft.com/office/drawing/2015/06/chart">
              <c:ext xmlns:c16="http://schemas.microsoft.com/office/drawing/2014/chart" uri="{C3380CC4-5D6E-409C-BE32-E72D297353CC}">
                <c16:uniqueId val="{00000005-45F0-46CD-B4FA-407F298CC52B}"/>
              </c:ext>
            </c:extLst>
          </c:dPt>
          <c:dPt>
            <c:idx val="3"/>
            <c:bubble3D val="0"/>
            <c:spPr>
              <a:solidFill>
                <a:srgbClr val="B1B4B6"/>
              </a:solidFill>
              <a:ln w="19050">
                <a:noFill/>
              </a:ln>
              <a:effectLst/>
            </c:spPr>
            <c:extLst xmlns:c16r2="http://schemas.microsoft.com/office/drawing/2015/06/chart">
              <c:ext xmlns:c16="http://schemas.microsoft.com/office/drawing/2014/chart" uri="{C3380CC4-5D6E-409C-BE32-E72D297353CC}">
                <c16:uniqueId val="{00000007-45F0-46CD-B4FA-407F298CC52B}"/>
              </c:ext>
            </c:extLst>
          </c:dPt>
          <c:dLbls>
            <c:dLbl>
              <c:idx val="0"/>
              <c:layout>
                <c:manualLayout>
                  <c:x val="5.6250000000000001E-2"/>
                  <c:y val="-1.1718749279112414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5F0-46CD-B4FA-407F298CC52B}"/>
                </c:ext>
                <c:ext xmlns:c15="http://schemas.microsoft.com/office/drawing/2012/chart" uri="{CE6537A1-D6FC-4f65-9D91-7224C49458BB}"/>
              </c:extLst>
            </c:dLbl>
            <c:dLbl>
              <c:idx val="1"/>
              <c:layout>
                <c:manualLayout>
                  <c:x val="-6.8750000000000061E-2"/>
                  <c:y val="3.0468748125692082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5F0-46CD-B4FA-407F298CC52B}"/>
                </c:ext>
                <c:ext xmlns:c15="http://schemas.microsoft.com/office/drawing/2012/chart" uri="{CE6537A1-D6FC-4f65-9D91-7224C49458BB}"/>
              </c:extLst>
            </c:dLbl>
            <c:dLbl>
              <c:idx val="2"/>
              <c:layout>
                <c:manualLayout>
                  <c:x val="-3.2812500000000001E-2"/>
                  <c:y val="-5.156249682809444E-2"/>
                </c:manualLayout>
              </c:layout>
              <c:spPr>
                <a:noFill/>
                <a:ln>
                  <a:noFill/>
                </a:ln>
                <a:effectLst/>
              </c:spPr>
              <c:txPr>
                <a:bodyPr rot="0" spcFirstLastPara="1" vertOverflow="ellipsis" vert="horz" wrap="square" anchor="ctr" anchorCtr="1"/>
                <a:lstStyle/>
                <a:p>
                  <a:pPr>
                    <a:defRPr sz="14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5F0-46CD-B4FA-407F298CC52B}"/>
                </c:ext>
                <c:ext xmlns:c15="http://schemas.microsoft.com/office/drawing/2012/chart" uri="{CE6537A1-D6FC-4f65-9D91-7224C49458BB}"/>
              </c:extLst>
            </c:dLbl>
            <c:dLbl>
              <c:idx val="3"/>
              <c:layout>
                <c:manualLayout>
                  <c:x val="-5.729100483608997E-17"/>
                  <c:y val="-6.3281246107206812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5F0-46CD-B4FA-407F298CC52B}"/>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Work at Paid Job</c:v>
                </c:pt>
                <c:pt idx="1">
                  <c:v>Both</c:v>
                </c:pt>
                <c:pt idx="2">
                  <c:v>Stay Home</c:v>
                </c:pt>
                <c:pt idx="3">
                  <c:v>Don't Know/Refused</c:v>
                </c:pt>
              </c:strCache>
            </c:strRef>
          </c:cat>
          <c:val>
            <c:numRef>
              <c:f>Sheet1!$B$2:$B$5</c:f>
              <c:numCache>
                <c:formatCode>0%</c:formatCode>
                <c:ptCount val="4"/>
                <c:pt idx="0">
                  <c:v>0.38</c:v>
                </c:pt>
                <c:pt idx="1">
                  <c:v>0.47</c:v>
                </c:pt>
                <c:pt idx="2">
                  <c:v>0.13</c:v>
                </c:pt>
                <c:pt idx="3">
                  <c:v>0.01</c:v>
                </c:pt>
              </c:numCache>
            </c:numRef>
          </c:val>
          <c:extLst xmlns:c16r2="http://schemas.microsoft.com/office/drawing/2015/06/chart">
            <c:ext xmlns:c16="http://schemas.microsoft.com/office/drawing/2014/chart" uri="{C3380CC4-5D6E-409C-BE32-E72D297353CC}">
              <c16:uniqueId val="{00000008-45F0-46CD-B4FA-407F298CC52B}"/>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dirty="0"/>
              <a:t>Unemployed</a:t>
            </a:r>
          </a:p>
        </c:rich>
      </c:tx>
      <c:layout>
        <c:manualLayout>
          <c:xMode val="edge"/>
          <c:yMode val="edge"/>
          <c:x val="0.3653183254690342"/>
          <c:y val="0.50233741971377299"/>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Unemployed</c:v>
                </c:pt>
              </c:strCache>
            </c:strRef>
          </c:tx>
          <c:spPr>
            <a:ln>
              <a:noFill/>
            </a:ln>
          </c:spPr>
          <c:dPt>
            <c:idx val="0"/>
            <c:bubble3D val="0"/>
            <c:spPr>
              <a:solidFill>
                <a:srgbClr val="0158A3"/>
              </a:solidFill>
              <a:ln w="19050">
                <a:noFill/>
              </a:ln>
              <a:effectLst/>
            </c:spPr>
            <c:extLst xmlns:c16r2="http://schemas.microsoft.com/office/drawing/2015/06/chart">
              <c:ext xmlns:c16="http://schemas.microsoft.com/office/drawing/2014/chart" uri="{C3380CC4-5D6E-409C-BE32-E72D297353CC}">
                <c16:uniqueId val="{00000001-2CA2-440C-A971-7BEC71DB3F07}"/>
              </c:ext>
            </c:extLst>
          </c:dPt>
          <c:dPt>
            <c:idx val="1"/>
            <c:bubble3D val="0"/>
            <c:spPr>
              <a:solidFill>
                <a:srgbClr val="4F622B"/>
              </a:solidFill>
              <a:ln w="19050">
                <a:noFill/>
              </a:ln>
              <a:effectLst/>
            </c:spPr>
            <c:extLst xmlns:c16r2="http://schemas.microsoft.com/office/drawing/2015/06/chart">
              <c:ext xmlns:c16="http://schemas.microsoft.com/office/drawing/2014/chart" uri="{C3380CC4-5D6E-409C-BE32-E72D297353CC}">
                <c16:uniqueId val="{00000003-2CA2-440C-A971-7BEC71DB3F07}"/>
              </c:ext>
            </c:extLst>
          </c:dPt>
          <c:dPt>
            <c:idx val="2"/>
            <c:bubble3D val="0"/>
            <c:spPr>
              <a:solidFill>
                <a:srgbClr val="E06C25"/>
              </a:solidFill>
              <a:ln w="19050">
                <a:noFill/>
              </a:ln>
              <a:effectLst/>
            </c:spPr>
            <c:extLst xmlns:c16r2="http://schemas.microsoft.com/office/drawing/2015/06/chart">
              <c:ext xmlns:c16="http://schemas.microsoft.com/office/drawing/2014/chart" uri="{C3380CC4-5D6E-409C-BE32-E72D297353CC}">
                <c16:uniqueId val="{00000005-2CA2-440C-A971-7BEC71DB3F07}"/>
              </c:ext>
            </c:extLst>
          </c:dPt>
          <c:dPt>
            <c:idx val="3"/>
            <c:bubble3D val="0"/>
            <c:spPr>
              <a:solidFill>
                <a:srgbClr val="B1B4B6"/>
              </a:solidFill>
              <a:ln w="19050">
                <a:noFill/>
              </a:ln>
              <a:effectLst/>
            </c:spPr>
            <c:extLst xmlns:c16r2="http://schemas.microsoft.com/office/drawing/2015/06/chart">
              <c:ext xmlns:c16="http://schemas.microsoft.com/office/drawing/2014/chart" uri="{C3380CC4-5D6E-409C-BE32-E72D297353CC}">
                <c16:uniqueId val="{00000007-2CA2-440C-A971-7BEC71DB3F07}"/>
              </c:ext>
            </c:extLst>
          </c:dPt>
          <c:dLbls>
            <c:dLbl>
              <c:idx val="0"/>
              <c:layout>
                <c:manualLayout>
                  <c:x val="9.1380005855003374E-2"/>
                  <c:y val="-4.8455863411128262E-3"/>
                </c:manualLayout>
              </c:layout>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CA2-440C-A971-7BEC71DB3F07}"/>
                </c:ext>
                <c:ext xmlns:c15="http://schemas.microsoft.com/office/drawing/2012/chart" uri="{CE6537A1-D6FC-4f65-9D91-7224C49458BB}"/>
              </c:extLst>
            </c:dLbl>
            <c:dLbl>
              <c:idx val="1"/>
              <c:layout>
                <c:manualLayout>
                  <c:x val="-6.8750000000000061E-2"/>
                  <c:y val="3.0468748125692082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CA2-440C-A971-7BEC71DB3F07}"/>
                </c:ext>
                <c:ext xmlns:c15="http://schemas.microsoft.com/office/drawing/2012/chart" uri="{CE6537A1-D6FC-4f65-9D91-7224C49458BB}"/>
              </c:extLst>
            </c:dLbl>
            <c:dLbl>
              <c:idx val="2"/>
              <c:layout>
                <c:manualLayout>
                  <c:x val="-3.2812500000000001E-2"/>
                  <c:y val="-5.156249682809444E-2"/>
                </c:manualLayout>
              </c:layout>
              <c:spPr>
                <a:noFill/>
                <a:ln>
                  <a:noFill/>
                </a:ln>
                <a:effectLst/>
              </c:spPr>
              <c:txPr>
                <a:bodyPr rot="0" spcFirstLastPara="1" vertOverflow="ellipsis" vert="horz" wrap="square" anchor="ctr" anchorCtr="1"/>
                <a:lstStyle/>
                <a:p>
                  <a:pPr>
                    <a:defRPr sz="14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CA2-440C-A971-7BEC71DB3F07}"/>
                </c:ext>
                <c:ext xmlns:c15="http://schemas.microsoft.com/office/drawing/2012/chart" uri="{CE6537A1-D6FC-4f65-9D91-7224C49458BB}"/>
              </c:extLst>
            </c:dLbl>
            <c:dLbl>
              <c:idx val="3"/>
              <c:layout>
                <c:manualLayout>
                  <c:x val="-5.729100483608997E-17"/>
                  <c:y val="-6.3281246107206812E-2"/>
                </c:manualLayout>
              </c:layout>
              <c:spPr>
                <a:noFill/>
                <a:ln>
                  <a:noFill/>
                </a:ln>
                <a:effectLst/>
              </c:spPr>
              <c:txPr>
                <a:bodyPr rot="0" spcFirstLastPara="1" vertOverflow="ellipsis" vert="horz" wrap="square" anchor="ctr" anchorCtr="1"/>
                <a:lstStyle/>
                <a:p>
                  <a:pPr>
                    <a:defRPr sz="1400"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CA2-440C-A971-7BEC71DB3F07}"/>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Work at paid job</c:v>
                </c:pt>
                <c:pt idx="1">
                  <c:v>Both</c:v>
                </c:pt>
                <c:pt idx="2">
                  <c:v>Stay home</c:v>
                </c:pt>
                <c:pt idx="3">
                  <c:v>Don't know/Refused</c:v>
                </c:pt>
              </c:strCache>
            </c:strRef>
          </c:cat>
          <c:val>
            <c:numRef>
              <c:f>Sheet1!$B$2:$B$5</c:f>
              <c:numCache>
                <c:formatCode>0%</c:formatCode>
                <c:ptCount val="4"/>
                <c:pt idx="0">
                  <c:v>0.41</c:v>
                </c:pt>
                <c:pt idx="1">
                  <c:v>0.48</c:v>
                </c:pt>
                <c:pt idx="2">
                  <c:v>0.11</c:v>
                </c:pt>
                <c:pt idx="3">
                  <c:v>0.01</c:v>
                </c:pt>
              </c:numCache>
            </c:numRef>
          </c:val>
          <c:extLst xmlns:c16r2="http://schemas.microsoft.com/office/drawing/2015/06/chart">
            <c:ext xmlns:c16="http://schemas.microsoft.com/office/drawing/2014/chart" uri="{C3380CC4-5D6E-409C-BE32-E72D297353CC}">
              <c16:uniqueId val="{00000008-2CA2-440C-A971-7BEC71DB3F07}"/>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dirty="0"/>
              <a:t>Out of </a:t>
            </a:r>
            <a:r>
              <a:rPr lang="en-US" b="1" dirty="0" smtClean="0"/>
              <a:t>workforce</a:t>
            </a:r>
            <a:endParaRPr lang="en-US" b="1" dirty="0"/>
          </a:p>
        </c:rich>
      </c:tx>
      <c:layout>
        <c:manualLayout>
          <c:xMode val="edge"/>
          <c:yMode val="edge"/>
          <c:x val="0.32616886724936617"/>
          <c:y val="0.49959031564637041"/>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Out of Workforce</c:v>
                </c:pt>
              </c:strCache>
            </c:strRef>
          </c:tx>
          <c:spPr>
            <a:ln>
              <a:noFill/>
            </a:ln>
          </c:spPr>
          <c:dPt>
            <c:idx val="0"/>
            <c:bubble3D val="0"/>
            <c:spPr>
              <a:solidFill>
                <a:srgbClr val="0158A3"/>
              </a:solidFill>
              <a:ln w="19050">
                <a:noFill/>
              </a:ln>
              <a:effectLst/>
            </c:spPr>
            <c:extLst xmlns:c16r2="http://schemas.microsoft.com/office/drawing/2015/06/chart">
              <c:ext xmlns:c16="http://schemas.microsoft.com/office/drawing/2014/chart" uri="{C3380CC4-5D6E-409C-BE32-E72D297353CC}">
                <c16:uniqueId val="{00000001-F37E-423B-A263-EEB46AC0276D}"/>
              </c:ext>
            </c:extLst>
          </c:dPt>
          <c:dPt>
            <c:idx val="1"/>
            <c:bubble3D val="0"/>
            <c:spPr>
              <a:solidFill>
                <a:srgbClr val="4F622B"/>
              </a:solidFill>
              <a:ln w="19050">
                <a:noFill/>
              </a:ln>
              <a:effectLst/>
            </c:spPr>
            <c:extLst xmlns:c16r2="http://schemas.microsoft.com/office/drawing/2015/06/chart">
              <c:ext xmlns:c16="http://schemas.microsoft.com/office/drawing/2014/chart" uri="{C3380CC4-5D6E-409C-BE32-E72D297353CC}">
                <c16:uniqueId val="{00000003-F37E-423B-A263-EEB46AC0276D}"/>
              </c:ext>
            </c:extLst>
          </c:dPt>
          <c:dPt>
            <c:idx val="2"/>
            <c:bubble3D val="0"/>
            <c:spPr>
              <a:solidFill>
                <a:srgbClr val="E06C25"/>
              </a:solidFill>
              <a:ln w="19050">
                <a:noFill/>
              </a:ln>
              <a:effectLst/>
            </c:spPr>
            <c:extLst xmlns:c16r2="http://schemas.microsoft.com/office/drawing/2015/06/chart">
              <c:ext xmlns:c16="http://schemas.microsoft.com/office/drawing/2014/chart" uri="{C3380CC4-5D6E-409C-BE32-E72D297353CC}">
                <c16:uniqueId val="{00000005-F37E-423B-A263-EEB46AC0276D}"/>
              </c:ext>
            </c:extLst>
          </c:dPt>
          <c:dPt>
            <c:idx val="3"/>
            <c:bubble3D val="0"/>
            <c:spPr>
              <a:solidFill>
                <a:srgbClr val="B1B4B6"/>
              </a:solidFill>
              <a:ln w="19050">
                <a:noFill/>
              </a:ln>
              <a:effectLst/>
            </c:spPr>
            <c:extLst xmlns:c16r2="http://schemas.microsoft.com/office/drawing/2015/06/chart">
              <c:ext xmlns:c16="http://schemas.microsoft.com/office/drawing/2014/chart" uri="{C3380CC4-5D6E-409C-BE32-E72D297353CC}">
                <c16:uniqueId val="{00000007-F37E-423B-A263-EEB46AC0276D}"/>
              </c:ext>
            </c:extLst>
          </c:dPt>
          <c:dLbls>
            <c:dLbl>
              <c:idx val="0"/>
              <c:layout>
                <c:manualLayout>
                  <c:x val="4.8255320936998088E-2"/>
                  <c:y val="-4.123903269032192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37E-423B-A263-EEB46AC0276D}"/>
                </c:ext>
                <c:ext xmlns:c15="http://schemas.microsoft.com/office/drawing/2012/chart" uri="{CE6537A1-D6FC-4f65-9D91-7224C49458BB}"/>
              </c:extLst>
            </c:dLbl>
            <c:dLbl>
              <c:idx val="1"/>
              <c:layout>
                <c:manualLayout>
                  <c:x val="5.3932417517821282E-2"/>
                  <c:y val="4.1239032690321802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37E-423B-A263-EEB46AC0276D}"/>
                </c:ext>
                <c:ext xmlns:c15="http://schemas.microsoft.com/office/drawing/2012/chart" uri="{CE6537A1-D6FC-4f65-9D91-7224C49458BB}"/>
              </c:extLst>
            </c:dLbl>
            <c:dLbl>
              <c:idx val="2"/>
              <c:layout>
                <c:manualLayout>
                  <c:x val="-7.3802255550702967E-2"/>
                  <c:y val="1.3746344230107245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37E-423B-A263-EEB46AC0276D}"/>
                </c:ext>
                <c:ext xmlns:c15="http://schemas.microsoft.com/office/drawing/2012/chart" uri="{CE6537A1-D6FC-4f65-9D91-7224C49458BB}"/>
              </c:extLst>
            </c:dLbl>
            <c:dLbl>
              <c:idx val="3"/>
              <c:layout>
                <c:manualLayout>
                  <c:x val="-8.5156448712349567E-3"/>
                  <c:y val="-5.8421962977956078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37E-423B-A263-EEB46AC0276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Work at Paid Job</c:v>
                </c:pt>
                <c:pt idx="1">
                  <c:v>Both</c:v>
                </c:pt>
                <c:pt idx="2">
                  <c:v>Stay Home</c:v>
                </c:pt>
                <c:pt idx="3">
                  <c:v>Don't Know/Refused</c:v>
                </c:pt>
              </c:strCache>
            </c:strRef>
          </c:cat>
          <c:val>
            <c:numRef>
              <c:f>Sheet1!$B$2:$B$5</c:f>
              <c:numCache>
                <c:formatCode>0%</c:formatCode>
                <c:ptCount val="4"/>
                <c:pt idx="0">
                  <c:v>0.22</c:v>
                </c:pt>
                <c:pt idx="1">
                  <c:v>0.36</c:v>
                </c:pt>
                <c:pt idx="2">
                  <c:v>0.37</c:v>
                </c:pt>
                <c:pt idx="3">
                  <c:v>0.05</c:v>
                </c:pt>
              </c:numCache>
            </c:numRef>
          </c:val>
          <c:extLst xmlns:c16r2="http://schemas.microsoft.com/office/drawing/2015/06/chart">
            <c:ext xmlns:c16="http://schemas.microsoft.com/office/drawing/2014/chart" uri="{C3380CC4-5D6E-409C-BE32-E72D297353CC}">
              <c16:uniqueId val="{00000008-F37E-423B-A263-EEB46AC0276D}"/>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50897328912226E-2"/>
          <c:y val="0.12201041976785315"/>
          <c:w val="0.89732960552332008"/>
          <c:h val="0.8093521977345306"/>
        </c:manualLayout>
      </c:layout>
      <c:barChart>
        <c:barDir val="bar"/>
        <c:grouping val="stacked"/>
        <c:varyColors val="0"/>
        <c:ser>
          <c:idx val="0"/>
          <c:order val="0"/>
          <c:tx>
            <c:strRef>
              <c:f>Sheet1!$B$1</c:f>
              <c:strCache>
                <c:ptCount val="1"/>
                <c:pt idx="0">
                  <c:v>Work at a paid Job</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3">
                  <c:v>Men </c:v>
                </c:pt>
                <c:pt idx="4">
                  <c:v>Women </c:v>
                </c:pt>
              </c:strCache>
            </c:strRef>
          </c:cat>
          <c:val>
            <c:numRef>
              <c:f>Sheet1!$B$2:$B$6</c:f>
              <c:numCache>
                <c:formatCode>General</c:formatCode>
                <c:ptCount val="5"/>
                <c:pt idx="3">
                  <c:v>33</c:v>
                </c:pt>
                <c:pt idx="4">
                  <c:v>39</c:v>
                </c:pt>
              </c:numCache>
            </c:numRef>
          </c:val>
          <c:extLst xmlns:c16r2="http://schemas.microsoft.com/office/drawing/2015/06/chart">
            <c:ext xmlns:c16="http://schemas.microsoft.com/office/drawing/2014/chart" uri="{C3380CC4-5D6E-409C-BE32-E72D297353CC}">
              <c16:uniqueId val="{00000000-3D2B-4847-8BFE-3958CD22FD42}"/>
            </c:ext>
          </c:extLst>
        </c:ser>
        <c:ser>
          <c:idx val="1"/>
          <c:order val="1"/>
          <c:tx>
            <c:strRef>
              <c:f>Sheet1!$C$1</c:f>
              <c:strCache>
                <c:ptCount val="1"/>
                <c:pt idx="0">
                  <c:v>Both </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3">
                  <c:v>Men </c:v>
                </c:pt>
                <c:pt idx="4">
                  <c:v>Women </c:v>
                </c:pt>
              </c:strCache>
            </c:strRef>
          </c:cat>
          <c:val>
            <c:numRef>
              <c:f>Sheet1!$C$2:$C$6</c:f>
              <c:numCache>
                <c:formatCode>General</c:formatCode>
                <c:ptCount val="5"/>
                <c:pt idx="3">
                  <c:v>29</c:v>
                </c:pt>
                <c:pt idx="4">
                  <c:v>40</c:v>
                </c:pt>
              </c:numCache>
            </c:numRef>
          </c:val>
          <c:extLst xmlns:c16r2="http://schemas.microsoft.com/office/drawing/2015/06/chart">
            <c:ext xmlns:c16="http://schemas.microsoft.com/office/drawing/2014/chart" uri="{C3380CC4-5D6E-409C-BE32-E72D297353CC}">
              <c16:uniqueId val="{00000001-3D2B-4847-8BFE-3958CD22FD42}"/>
            </c:ext>
          </c:extLst>
        </c:ser>
        <c:ser>
          <c:idx val="2"/>
          <c:order val="2"/>
          <c:tx>
            <c:strRef>
              <c:f>Sheet1!$D$1</c:f>
              <c:strCache>
                <c:ptCount val="1"/>
                <c:pt idx="0">
                  <c:v>Stay home</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3">
                  <c:v>Men </c:v>
                </c:pt>
                <c:pt idx="4">
                  <c:v>Women </c:v>
                </c:pt>
              </c:strCache>
            </c:strRef>
          </c:cat>
          <c:val>
            <c:numRef>
              <c:f>Sheet1!$D$2:$D$6</c:f>
              <c:numCache>
                <c:formatCode>General</c:formatCode>
                <c:ptCount val="5"/>
                <c:pt idx="3">
                  <c:v>33</c:v>
                </c:pt>
                <c:pt idx="4">
                  <c:v>19</c:v>
                </c:pt>
              </c:numCache>
            </c:numRef>
          </c:val>
          <c:extLst xmlns:c16r2="http://schemas.microsoft.com/office/drawing/2015/06/chart">
            <c:ext xmlns:c16="http://schemas.microsoft.com/office/drawing/2014/chart" uri="{C3380CC4-5D6E-409C-BE32-E72D297353CC}">
              <c16:uniqueId val="{00000002-3D2B-4847-8BFE-3958CD22FD42}"/>
            </c:ext>
          </c:extLst>
        </c:ser>
        <c:ser>
          <c:idx val="3"/>
          <c:order val="3"/>
          <c:tx>
            <c:strRef>
              <c:f>Sheet1!$E$1</c:f>
              <c:strCache>
                <c:ptCount val="1"/>
                <c:pt idx="0">
                  <c:v>Don't know/Refused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3">
                  <c:v>Men </c:v>
                </c:pt>
                <c:pt idx="4">
                  <c:v>Women </c:v>
                </c:pt>
              </c:strCache>
            </c:strRef>
          </c:cat>
          <c:val>
            <c:numRef>
              <c:f>Sheet1!$E$2:$E$6</c:f>
              <c:numCache>
                <c:formatCode>General</c:formatCode>
                <c:ptCount val="5"/>
                <c:pt idx="3">
                  <c:v>5</c:v>
                </c:pt>
                <c:pt idx="4">
                  <c:v>2</c:v>
                </c:pt>
              </c:numCache>
            </c:numRef>
          </c:val>
          <c:extLst xmlns:c16r2="http://schemas.microsoft.com/office/drawing/2015/06/chart">
            <c:ext xmlns:c16="http://schemas.microsoft.com/office/drawing/2014/chart" uri="{C3380CC4-5D6E-409C-BE32-E72D297353CC}">
              <c16:uniqueId val="{00000003-3D2B-4847-8BFE-3958CD22FD42}"/>
            </c:ext>
          </c:extLst>
        </c:ser>
        <c:dLbls>
          <c:dLblPos val="ctr"/>
          <c:showLegendKey val="0"/>
          <c:showVal val="1"/>
          <c:showCatName val="0"/>
          <c:showSerName val="0"/>
          <c:showPercent val="0"/>
          <c:showBubbleSize val="0"/>
        </c:dLbls>
        <c:gapWidth val="88"/>
        <c:overlap val="100"/>
        <c:axId val="299506592"/>
        <c:axId val="299506984"/>
      </c:barChart>
      <c:catAx>
        <c:axId val="299506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9506984"/>
        <c:crosses val="autoZero"/>
        <c:auto val="1"/>
        <c:lblAlgn val="ctr"/>
        <c:lblOffset val="100"/>
        <c:noMultiLvlLbl val="0"/>
      </c:catAx>
      <c:valAx>
        <c:axId val="299506984"/>
        <c:scaling>
          <c:orientation val="minMax"/>
          <c:max val="100"/>
        </c:scaling>
        <c:delete val="0"/>
        <c:axPos val="b"/>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95065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050897328912226E-2"/>
          <c:y val="0.12201041976785315"/>
          <c:w val="0.89732960552332008"/>
          <c:h val="0.8093521977345306"/>
        </c:manualLayout>
      </c:layout>
      <c:barChart>
        <c:barDir val="bar"/>
        <c:grouping val="stacked"/>
        <c:varyColors val="0"/>
        <c:ser>
          <c:idx val="0"/>
          <c:order val="0"/>
          <c:tx>
            <c:strRef>
              <c:f>Sheet1!$B$1</c:f>
              <c:strCache>
                <c:ptCount val="1"/>
                <c:pt idx="0">
                  <c:v>Work at a paid Job</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2"/>
                <c:pt idx="0">
                  <c:v>Men </c:v>
                </c:pt>
                <c:pt idx="1">
                  <c:v>Women </c:v>
                </c:pt>
              </c:strCache>
            </c:strRef>
          </c:cat>
          <c:val>
            <c:numRef>
              <c:f>Sheet1!$B$2:$B$6</c:f>
              <c:numCache>
                <c:formatCode>General</c:formatCode>
                <c:ptCount val="5"/>
                <c:pt idx="0">
                  <c:v>24</c:v>
                </c:pt>
                <c:pt idx="1">
                  <c:v>36</c:v>
                </c:pt>
              </c:numCache>
            </c:numRef>
          </c:val>
          <c:extLst xmlns:c16r2="http://schemas.microsoft.com/office/drawing/2015/06/chart">
            <c:ext xmlns:c16="http://schemas.microsoft.com/office/drawing/2014/chart" uri="{C3380CC4-5D6E-409C-BE32-E72D297353CC}">
              <c16:uniqueId val="{00000000-3D2B-4847-8BFE-3958CD22FD42}"/>
            </c:ext>
          </c:extLst>
        </c:ser>
        <c:ser>
          <c:idx val="1"/>
          <c:order val="1"/>
          <c:tx>
            <c:strRef>
              <c:f>Sheet1!$C$1</c:f>
              <c:strCache>
                <c:ptCount val="1"/>
                <c:pt idx="0">
                  <c:v>Both </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2"/>
                <c:pt idx="0">
                  <c:v>Men </c:v>
                </c:pt>
                <c:pt idx="1">
                  <c:v>Women </c:v>
                </c:pt>
              </c:strCache>
            </c:strRef>
          </c:cat>
          <c:val>
            <c:numRef>
              <c:f>Sheet1!$C$2:$C$6</c:f>
              <c:numCache>
                <c:formatCode>General</c:formatCode>
                <c:ptCount val="5"/>
                <c:pt idx="0">
                  <c:v>23</c:v>
                </c:pt>
                <c:pt idx="1">
                  <c:v>31</c:v>
                </c:pt>
              </c:numCache>
            </c:numRef>
          </c:val>
          <c:extLst xmlns:c16r2="http://schemas.microsoft.com/office/drawing/2015/06/chart">
            <c:ext xmlns:c16="http://schemas.microsoft.com/office/drawing/2014/chart" uri="{C3380CC4-5D6E-409C-BE32-E72D297353CC}">
              <c16:uniqueId val="{00000001-3D2B-4847-8BFE-3958CD22FD42}"/>
            </c:ext>
          </c:extLst>
        </c:ser>
        <c:ser>
          <c:idx val="2"/>
          <c:order val="2"/>
          <c:tx>
            <c:strRef>
              <c:f>Sheet1!$D$1</c:f>
              <c:strCache>
                <c:ptCount val="1"/>
                <c:pt idx="0">
                  <c:v>Stay home</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2"/>
                <c:pt idx="0">
                  <c:v>Men </c:v>
                </c:pt>
                <c:pt idx="1">
                  <c:v>Women </c:v>
                </c:pt>
              </c:strCache>
            </c:strRef>
          </c:cat>
          <c:val>
            <c:numRef>
              <c:f>Sheet1!$D$2:$D$6</c:f>
              <c:numCache>
                <c:formatCode>General</c:formatCode>
                <c:ptCount val="5"/>
                <c:pt idx="0">
                  <c:v>51</c:v>
                </c:pt>
                <c:pt idx="1">
                  <c:v>32</c:v>
                </c:pt>
              </c:numCache>
            </c:numRef>
          </c:val>
          <c:extLst xmlns:c16r2="http://schemas.microsoft.com/office/drawing/2015/06/chart">
            <c:ext xmlns:c16="http://schemas.microsoft.com/office/drawing/2014/chart" uri="{C3380CC4-5D6E-409C-BE32-E72D297353CC}">
              <c16:uniqueId val="{00000002-3D2B-4847-8BFE-3958CD22FD42}"/>
            </c:ext>
          </c:extLst>
        </c:ser>
        <c:ser>
          <c:idx val="3"/>
          <c:order val="3"/>
          <c:tx>
            <c:strRef>
              <c:f>Sheet1!$E$1</c:f>
              <c:strCache>
                <c:ptCount val="1"/>
                <c:pt idx="0">
                  <c:v>Don't know/Refused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2"/>
                <c:pt idx="0">
                  <c:v>Men </c:v>
                </c:pt>
                <c:pt idx="1">
                  <c:v>Women </c:v>
                </c:pt>
              </c:strCache>
            </c:strRef>
          </c:cat>
          <c:val>
            <c:numRef>
              <c:f>Sheet1!$E$2:$E$6</c:f>
              <c:numCache>
                <c:formatCode>General</c:formatCode>
                <c:ptCount val="5"/>
                <c:pt idx="0">
                  <c:v>2</c:v>
                </c:pt>
                <c:pt idx="1">
                  <c:v>1</c:v>
                </c:pt>
              </c:numCache>
            </c:numRef>
          </c:val>
          <c:extLst xmlns:c16r2="http://schemas.microsoft.com/office/drawing/2015/06/chart">
            <c:ext xmlns:c16="http://schemas.microsoft.com/office/drawing/2014/chart" uri="{C3380CC4-5D6E-409C-BE32-E72D297353CC}">
              <c16:uniqueId val="{00000003-3D2B-4847-8BFE-3958CD22FD42}"/>
            </c:ext>
          </c:extLst>
        </c:ser>
        <c:dLbls>
          <c:dLblPos val="ctr"/>
          <c:showLegendKey val="0"/>
          <c:showVal val="1"/>
          <c:showCatName val="0"/>
          <c:showSerName val="0"/>
          <c:showPercent val="0"/>
          <c:showBubbleSize val="0"/>
        </c:dLbls>
        <c:gapWidth val="88"/>
        <c:overlap val="100"/>
        <c:axId val="299507768"/>
        <c:axId val="299508160"/>
      </c:barChart>
      <c:catAx>
        <c:axId val="299507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9508160"/>
        <c:crosses val="autoZero"/>
        <c:auto val="1"/>
        <c:lblAlgn val="ctr"/>
        <c:lblOffset val="100"/>
        <c:noMultiLvlLbl val="0"/>
      </c:catAx>
      <c:valAx>
        <c:axId val="299508160"/>
        <c:scaling>
          <c:orientation val="minMax"/>
          <c:max val="100"/>
        </c:scaling>
        <c:delete val="0"/>
        <c:axPos val="b"/>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9507768"/>
        <c:crosses val="autoZero"/>
        <c:crossBetween val="between"/>
      </c:valAx>
      <c:spPr>
        <a:noFill/>
        <a:ln>
          <a:noFill/>
        </a:ln>
        <a:effectLst/>
      </c:spPr>
    </c:plotArea>
    <c:plotVisOnly val="1"/>
    <c:dispBlanksAs val="gap"/>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064318834460601E-2"/>
          <c:y val="0.10086218435555866"/>
          <c:w val="0.90138010412632852"/>
          <c:h val="0.63893568874844087"/>
        </c:manualLayout>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Northern 
Africa
22</c:v>
                </c:pt>
                <c:pt idx="1">
                  <c:v>Arab 
States
10</c:v>
                </c:pt>
                <c:pt idx="2">
                  <c:v>Central and 
Western Asia 
9</c:v>
                </c:pt>
                <c:pt idx="3">
                  <c:v>South-Eastern 
Asia and the Pacific
9</c:v>
                </c:pt>
              </c:strCache>
            </c:strRef>
          </c:cat>
          <c:val>
            <c:numRef>
              <c:f>Sheet1!$B$2:$B$5</c:f>
              <c:numCache>
                <c:formatCode>General</c:formatCode>
                <c:ptCount val="4"/>
                <c:pt idx="0">
                  <c:v>42</c:v>
                </c:pt>
                <c:pt idx="1">
                  <c:v>40</c:v>
                </c:pt>
                <c:pt idx="2">
                  <c:v>21</c:v>
                </c:pt>
                <c:pt idx="3">
                  <c:v>26</c:v>
                </c:pt>
              </c:numCache>
            </c:numRef>
          </c:val>
          <c:extLst xmlns:c16r2="http://schemas.microsoft.com/office/drawing/2015/06/chart">
            <c:ext xmlns:c16="http://schemas.microsoft.com/office/drawing/2014/chart" uri="{C3380CC4-5D6E-409C-BE32-E72D297353CC}">
              <c16:uniqueId val="{00000000-40A9-43C1-8FD2-F8382A638F44}"/>
            </c:ext>
          </c:extLst>
        </c:ser>
        <c:ser>
          <c:idx val="1"/>
          <c:order val="1"/>
          <c:tx>
            <c:strRef>
              <c:f>Sheet1!$C$1</c:f>
              <c:strCache>
                <c:ptCount val="1"/>
                <c:pt idx="0">
                  <c:v>Women</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Northern 
Africa
22</c:v>
                </c:pt>
                <c:pt idx="1">
                  <c:v>Arab 
States
10</c:v>
                </c:pt>
                <c:pt idx="2">
                  <c:v>Central and 
Western Asia 
9</c:v>
                </c:pt>
                <c:pt idx="3">
                  <c:v>South-Eastern 
Asia and the Pacific
9</c:v>
                </c:pt>
              </c:strCache>
            </c:strRef>
          </c:cat>
          <c:val>
            <c:numRef>
              <c:f>Sheet1!$C$2:$C$5</c:f>
              <c:numCache>
                <c:formatCode>General</c:formatCode>
                <c:ptCount val="4"/>
                <c:pt idx="0">
                  <c:v>20</c:v>
                </c:pt>
                <c:pt idx="1">
                  <c:v>30</c:v>
                </c:pt>
                <c:pt idx="2">
                  <c:v>12</c:v>
                </c:pt>
                <c:pt idx="3">
                  <c:v>17</c:v>
                </c:pt>
              </c:numCache>
            </c:numRef>
          </c:val>
          <c:extLst xmlns:c16r2="http://schemas.microsoft.com/office/drawing/2015/06/chart">
            <c:ext xmlns:c16="http://schemas.microsoft.com/office/drawing/2014/chart" uri="{C3380CC4-5D6E-409C-BE32-E72D297353CC}">
              <c16:uniqueId val="{00000001-40A9-43C1-8FD2-F8382A638F44}"/>
            </c:ext>
          </c:extLst>
        </c:ser>
        <c:dLbls>
          <c:showLegendKey val="0"/>
          <c:showVal val="0"/>
          <c:showCatName val="0"/>
          <c:showSerName val="0"/>
          <c:showPercent val="0"/>
          <c:showBubbleSize val="0"/>
        </c:dLbls>
        <c:gapWidth val="150"/>
        <c:axId val="299509336"/>
        <c:axId val="298459000"/>
      </c:barChart>
      <c:catAx>
        <c:axId val="29950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8459000"/>
        <c:crosses val="autoZero"/>
        <c:auto val="1"/>
        <c:lblAlgn val="ctr"/>
        <c:lblOffset val="100"/>
        <c:noMultiLvlLbl val="0"/>
      </c:catAx>
      <c:valAx>
        <c:axId val="298459000"/>
        <c:scaling>
          <c:orientation val="minMax"/>
          <c:max val="50"/>
          <c:min val="10"/>
        </c:scaling>
        <c:delete val="0"/>
        <c:axPos val="l"/>
        <c:numFmt formatCode="General" sourceLinked="1"/>
        <c:majorTickMark val="none"/>
        <c:minorTickMark val="none"/>
        <c:tickLblPos val="nextTo"/>
        <c:spPr>
          <a:noFill/>
          <a:ln>
            <a:solidFill>
              <a:srgbClr val="D9D9D9"/>
            </a:solid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9509336"/>
        <c:crosses val="autoZero"/>
        <c:crossBetween val="between"/>
        <c:majorUnit val="10"/>
      </c:valAx>
      <c:spPr>
        <a:noFill/>
        <a:ln>
          <a:noFill/>
        </a:ln>
        <a:effectLst/>
      </c:spPr>
    </c:plotArea>
    <c:legend>
      <c:legendPos val="tr"/>
      <c:layout>
        <c:manualLayout>
          <c:xMode val="edge"/>
          <c:yMode val="edge"/>
          <c:x val="0.39137283911390019"/>
          <c:y val="1.6253857957334048E-3"/>
          <c:w val="0.23394928723442987"/>
          <c:h val="0.1323209044545706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23200537532831"/>
          <c:y val="0.102792571709155"/>
          <c:w val="0.85094980807468679"/>
          <c:h val="0.7809659885149226"/>
        </c:manualLayout>
      </c:layout>
      <c:barChart>
        <c:barDir val="bar"/>
        <c:grouping val="stacked"/>
        <c:varyColors val="0"/>
        <c:ser>
          <c:idx val="0"/>
          <c:order val="0"/>
          <c:tx>
            <c:strRef>
              <c:f>Sheet1!$B$33</c:f>
              <c:strCache>
                <c:ptCount val="1"/>
                <c:pt idx="0">
                  <c:v>Work at a paid job</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Sheet1!$A$34:$A$35</c:f>
              <c:strCache>
                <c:ptCount val="2"/>
                <c:pt idx="0">
                  <c:v>Not acceptable</c:v>
                </c:pt>
                <c:pt idx="1">
                  <c:v>Acceptable </c:v>
                </c:pt>
              </c:strCache>
            </c:strRef>
          </c:cat>
          <c:val>
            <c:numRef>
              <c:f>Sheet1!$B$34:$B$35</c:f>
              <c:numCache>
                <c:formatCode>General</c:formatCode>
                <c:ptCount val="2"/>
                <c:pt idx="0">
                  <c:v>12</c:v>
                </c:pt>
                <c:pt idx="1">
                  <c:v>32</c:v>
                </c:pt>
              </c:numCache>
            </c:numRef>
          </c:val>
          <c:extLst xmlns:c16r2="http://schemas.microsoft.com/office/drawing/2015/06/chart">
            <c:ext xmlns:c16="http://schemas.microsoft.com/office/drawing/2014/chart" uri="{C3380CC4-5D6E-409C-BE32-E72D297353CC}">
              <c16:uniqueId val="{00000000-F537-4D46-871C-E36E3C48C3F4}"/>
            </c:ext>
          </c:extLst>
        </c:ser>
        <c:ser>
          <c:idx val="1"/>
          <c:order val="1"/>
          <c:tx>
            <c:strRef>
              <c:f>Sheet1!$C$33</c:f>
              <c:strCache>
                <c:ptCount val="1"/>
                <c:pt idx="0">
                  <c:v>Both</c:v>
                </c:pt>
              </c:strCache>
            </c:strRef>
          </c:tx>
          <c:spPr>
            <a:solidFill>
              <a:schemeClr val="accent5"/>
            </a:solidFill>
            <a:ln>
              <a:noFill/>
            </a:ln>
            <a:effectLst/>
          </c:spPr>
          <c:invertIfNegative val="0"/>
          <c:dLbls>
            <c:dLbl>
              <c:idx val="0"/>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537-4D46-871C-E36E3C48C3F4}"/>
                </c:ext>
                <c:ext xmlns:c15="http://schemas.microsoft.com/office/drawing/2012/chart" uri="{CE6537A1-D6FC-4f65-9D91-7224C49458BB}"/>
              </c:extLst>
            </c:dLbl>
            <c:dLbl>
              <c:idx val="1"/>
              <c:tx>
                <c:rich>
                  <a:bodyPr/>
                  <a:lstStyle/>
                  <a:p>
                    <a:fld id="{E433C6FD-276D-4626-8863-C7E51EB921E2}" type="VALUE">
                      <a:rPr lang="en-US" smtClean="0"/>
                      <a:pPr/>
                      <a:t>[VALUE]</a:t>
                    </a:fld>
                    <a:endParaRPr lang="en-GB"/>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537-4D46-871C-E36E3C48C3F4}"/>
                </c:ext>
                <c:ext xmlns:c15="http://schemas.microsoft.com/office/drawing/2012/chart" uri="{CE6537A1-D6FC-4f65-9D91-7224C49458BB}">
                  <c15:dlblFieldTable/>
                  <c15:showDataLabelsRange val="0"/>
                </c:ext>
              </c:extLst>
            </c:dLbl>
            <c:dLbl>
              <c:idx val="2"/>
              <c:tx>
                <c:rich>
                  <a:bodyPr/>
                  <a:lstStyle/>
                  <a:p>
                    <a:r>
                      <a:rPr lang="en-US" dirty="0" smtClean="0"/>
                      <a:t>25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537-4D46-871C-E36E3C48C3F4}"/>
                </c:ex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Sheet1!$A$34:$A$35</c:f>
              <c:strCache>
                <c:ptCount val="2"/>
                <c:pt idx="0">
                  <c:v>Not acceptable</c:v>
                </c:pt>
                <c:pt idx="1">
                  <c:v>Acceptable </c:v>
                </c:pt>
              </c:strCache>
            </c:strRef>
          </c:cat>
          <c:val>
            <c:numRef>
              <c:f>Sheet1!$C$34:$C$35</c:f>
              <c:numCache>
                <c:formatCode>General</c:formatCode>
                <c:ptCount val="2"/>
                <c:pt idx="0">
                  <c:v>24</c:v>
                </c:pt>
                <c:pt idx="1">
                  <c:v>45</c:v>
                </c:pt>
              </c:numCache>
            </c:numRef>
          </c:val>
          <c:extLst xmlns:c16r2="http://schemas.microsoft.com/office/drawing/2015/06/chart">
            <c:ext xmlns:c16="http://schemas.microsoft.com/office/drawing/2014/chart" uri="{C3380CC4-5D6E-409C-BE32-E72D297353CC}">
              <c16:uniqueId val="{00000004-F537-4D46-871C-E36E3C48C3F4}"/>
            </c:ext>
          </c:extLst>
        </c:ser>
        <c:ser>
          <c:idx val="2"/>
          <c:order val="2"/>
          <c:tx>
            <c:strRef>
              <c:f>Sheet1!$D$33</c:f>
              <c:strCache>
                <c:ptCount val="1"/>
                <c:pt idx="0">
                  <c:v>Stay home </c:v>
                </c:pt>
              </c:strCache>
            </c:strRef>
          </c:tx>
          <c:spPr>
            <a:solidFill>
              <a:srgbClr val="E06C25"/>
            </a:solidFill>
            <a:ln>
              <a:noFill/>
            </a:ln>
            <a:effectLst/>
          </c:spPr>
          <c:invertIfNegative val="0"/>
          <c:dLbls>
            <c:dLbl>
              <c:idx val="0"/>
              <c:tx>
                <c:rich>
                  <a:bodyPr/>
                  <a:lstStyle/>
                  <a:p>
                    <a:fld id="{7EFEBB4E-19FC-4067-A6AF-9B38105711D9}" type="VALUE">
                      <a:rPr lang="en-US" smtClean="0"/>
                      <a:pPr/>
                      <a:t>[VALUE]</a:t>
                    </a:fld>
                    <a:endParaRPr lang="en-GB"/>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537-4D46-871C-E36E3C48C3F4}"/>
                </c:ext>
                <c:ext xmlns:c15="http://schemas.microsoft.com/office/drawing/2012/chart" uri="{CE6537A1-D6FC-4f65-9D91-7224C49458BB}">
                  <c15:dlblFieldTable/>
                  <c15:showDataLabelsRange val="0"/>
                </c:ext>
              </c:extLst>
            </c:dLbl>
            <c:dLbl>
              <c:idx val="1"/>
              <c:tx>
                <c:rich>
                  <a:bodyPr/>
                  <a:lstStyle/>
                  <a:p>
                    <a:r>
                      <a:rPr lang="en-US" dirty="0" smtClean="0"/>
                      <a:t>21</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537-4D46-871C-E36E3C48C3F4}"/>
                </c:ex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Sheet1!$A$34:$A$35</c:f>
              <c:strCache>
                <c:ptCount val="2"/>
                <c:pt idx="0">
                  <c:v>Not acceptable</c:v>
                </c:pt>
                <c:pt idx="1">
                  <c:v>Acceptable </c:v>
                </c:pt>
              </c:strCache>
            </c:strRef>
          </c:cat>
          <c:val>
            <c:numRef>
              <c:f>Sheet1!$D$34:$D$35</c:f>
              <c:numCache>
                <c:formatCode>General</c:formatCode>
                <c:ptCount val="2"/>
                <c:pt idx="0">
                  <c:v>61</c:v>
                </c:pt>
                <c:pt idx="1">
                  <c:v>21</c:v>
                </c:pt>
              </c:numCache>
            </c:numRef>
          </c:val>
          <c:extLst xmlns:c16r2="http://schemas.microsoft.com/office/drawing/2015/06/chart">
            <c:ext xmlns:c16="http://schemas.microsoft.com/office/drawing/2014/chart" uri="{C3380CC4-5D6E-409C-BE32-E72D297353CC}">
              <c16:uniqueId val="{00000007-F537-4D46-871C-E36E3C48C3F4}"/>
            </c:ext>
          </c:extLst>
        </c:ser>
        <c:ser>
          <c:idx val="3"/>
          <c:order val="3"/>
          <c:tx>
            <c:strRef>
              <c:f>Sheet1!$E$33</c:f>
              <c:strCache>
                <c:ptCount val="1"/>
                <c:pt idx="0">
                  <c:v>Don't know/Refused </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Sheet1!$A$34:$A$35</c:f>
              <c:strCache>
                <c:ptCount val="2"/>
                <c:pt idx="0">
                  <c:v>Not acceptable</c:v>
                </c:pt>
                <c:pt idx="1">
                  <c:v>Acceptable </c:v>
                </c:pt>
              </c:strCache>
            </c:strRef>
          </c:cat>
          <c:val>
            <c:numRef>
              <c:f>Sheet1!$E$34:$E$35</c:f>
              <c:numCache>
                <c:formatCode>General</c:formatCode>
                <c:ptCount val="2"/>
                <c:pt idx="0">
                  <c:v>3</c:v>
                </c:pt>
                <c:pt idx="1">
                  <c:v>2</c:v>
                </c:pt>
              </c:numCache>
            </c:numRef>
          </c:val>
          <c:extLst xmlns:c16r2="http://schemas.microsoft.com/office/drawing/2015/06/chart">
            <c:ext xmlns:c16="http://schemas.microsoft.com/office/drawing/2014/chart" uri="{C3380CC4-5D6E-409C-BE32-E72D297353CC}">
              <c16:uniqueId val="{00000008-F537-4D46-871C-E36E3C48C3F4}"/>
            </c:ext>
          </c:extLst>
        </c:ser>
        <c:dLbls>
          <c:showLegendKey val="0"/>
          <c:showVal val="0"/>
          <c:showCatName val="0"/>
          <c:showSerName val="0"/>
          <c:showPercent val="0"/>
          <c:showBubbleSize val="0"/>
        </c:dLbls>
        <c:gapWidth val="150"/>
        <c:overlap val="100"/>
        <c:axId val="298459784"/>
        <c:axId val="298460176"/>
      </c:barChart>
      <c:catAx>
        <c:axId val="298459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98460176"/>
        <c:crosses val="autoZero"/>
        <c:auto val="0"/>
        <c:lblAlgn val="ctr"/>
        <c:lblOffset val="90"/>
        <c:noMultiLvlLbl val="0"/>
      </c:catAx>
      <c:valAx>
        <c:axId val="298460176"/>
        <c:scaling>
          <c:orientation val="minMax"/>
          <c:max val="100"/>
        </c:scaling>
        <c:delete val="0"/>
        <c:axPos val="b"/>
        <c:numFmt formatCode="General" sourceLinked="1"/>
        <c:majorTickMark val="none"/>
        <c:minorTickMark val="none"/>
        <c:tickLblPos val="nextTo"/>
        <c:spPr>
          <a:noFill/>
          <a:ln>
            <a:solidFill>
              <a:srgbClr val="D9D9D9"/>
            </a:solid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984597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Women</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8055-457B-9C3C-D221C0E6E66F}"/>
              </c:ext>
            </c:extLst>
          </c:dPt>
          <c:dPt>
            <c:idx val="1"/>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3-8055-457B-9C3C-D221C0E6E66F}"/>
              </c:ext>
            </c:extLst>
          </c:dPt>
          <c:dPt>
            <c:idx val="2"/>
            <c:bubble3D val="0"/>
            <c:spPr>
              <a:solidFill>
                <a:srgbClr val="E06C25"/>
              </a:solidFill>
              <a:ln w="19050">
                <a:solidFill>
                  <a:schemeClr val="lt1"/>
                </a:solidFill>
              </a:ln>
              <a:effectLst/>
            </c:spPr>
            <c:extLst xmlns:c16r2="http://schemas.microsoft.com/office/drawing/2015/06/chart">
              <c:ext xmlns:c16="http://schemas.microsoft.com/office/drawing/2014/chart" uri="{C3380CC4-5D6E-409C-BE32-E72D297353CC}">
                <c16:uniqueId val="{00000005-8055-457B-9C3C-D221C0E6E66F}"/>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7-8055-457B-9C3C-D221C0E6E66F}"/>
              </c:ext>
            </c:extLst>
          </c:dPt>
          <c:dLbls>
            <c:dLbl>
              <c:idx val="0"/>
              <c:layout>
                <c:manualLayout>
                  <c:x val="3.9603955985259114E-2"/>
                  <c:y val="-4.213528811579175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055-457B-9C3C-D221C0E6E66F}"/>
                </c:ext>
                <c:ext xmlns:c15="http://schemas.microsoft.com/office/drawing/2012/chart" uri="{CE6537A1-D6FC-4f65-9D91-7224C49458BB}">
                  <c15:layout/>
                </c:ext>
              </c:extLst>
            </c:dLbl>
            <c:dLbl>
              <c:idx val="1"/>
              <c:layout>
                <c:manualLayout>
                  <c:x val="1.5558696994208875E-2"/>
                  <c:y val="7.0225480192986259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055-457B-9C3C-D221C0E6E66F}"/>
                </c:ext>
                <c:ext xmlns:c15="http://schemas.microsoft.com/office/drawing/2012/chart" uri="{CE6537A1-D6FC-4f65-9D91-7224C49458BB}">
                  <c15:layout/>
                </c:ext>
              </c:extLst>
            </c:dLbl>
            <c:dLbl>
              <c:idx val="2"/>
              <c:layout>
                <c:manualLayout>
                  <c:x val="-4.3847236983679851E-2"/>
                  <c:y val="-1.6854115246316703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055-457B-9C3C-D221C0E6E66F}"/>
                </c:ext>
                <c:ext xmlns:c15="http://schemas.microsoft.com/office/drawing/2012/chart" uri="{CE6537A1-D6FC-4f65-9D91-7224C49458BB}">
                  <c15:layout/>
                </c:ext>
              </c:extLst>
            </c:dLbl>
            <c:dLbl>
              <c:idx val="3"/>
              <c:layout>
                <c:manualLayout>
                  <c:x val="-4.2432809984206303E-3"/>
                  <c:y val="-5.8989403362108478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lumMod val="7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8055-457B-9C3C-D221C0E6E66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Better opportunity </c:v>
                </c:pt>
                <c:pt idx="1">
                  <c:v>Same opportunity</c:v>
                </c:pt>
                <c:pt idx="2">
                  <c:v>Worse opportunity</c:v>
                </c:pt>
                <c:pt idx="3">
                  <c:v>Don't know/Refused </c:v>
                </c:pt>
              </c:strCache>
            </c:strRef>
          </c:cat>
          <c:val>
            <c:numRef>
              <c:f>Sheet1!$B$2:$B$5</c:f>
              <c:numCache>
                <c:formatCode>0%</c:formatCode>
                <c:ptCount val="4"/>
                <c:pt idx="0">
                  <c:v>0.25</c:v>
                </c:pt>
                <c:pt idx="1">
                  <c:v>0.39</c:v>
                </c:pt>
                <c:pt idx="2">
                  <c:v>0.28000000000000003</c:v>
                </c:pt>
                <c:pt idx="3">
                  <c:v>7.0000000000000007E-2</c:v>
                </c:pt>
              </c:numCache>
            </c:numRef>
          </c:val>
          <c:extLst xmlns:c16r2="http://schemas.microsoft.com/office/drawing/2015/06/chart">
            <c:ext xmlns:c16="http://schemas.microsoft.com/office/drawing/2014/chart" uri="{C3380CC4-5D6E-409C-BE32-E72D297353CC}">
              <c16:uniqueId val="{00000000-BD57-4CF0-8C79-F85E8BE7FDD2}"/>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Men </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298F-42FB-8D89-CC9E378EC7D8}"/>
              </c:ext>
            </c:extLst>
          </c:dPt>
          <c:dPt>
            <c:idx val="1"/>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3-298F-42FB-8D89-CC9E378EC7D8}"/>
              </c:ext>
            </c:extLst>
          </c:dPt>
          <c:dPt>
            <c:idx val="2"/>
            <c:bubble3D val="0"/>
            <c:spPr>
              <a:solidFill>
                <a:srgbClr val="E06C25"/>
              </a:solidFill>
              <a:ln w="19050">
                <a:solidFill>
                  <a:schemeClr val="lt1"/>
                </a:solidFill>
              </a:ln>
              <a:effectLst/>
            </c:spPr>
            <c:extLst xmlns:c16r2="http://schemas.microsoft.com/office/drawing/2015/06/chart">
              <c:ext xmlns:c16="http://schemas.microsoft.com/office/drawing/2014/chart" uri="{C3380CC4-5D6E-409C-BE32-E72D297353CC}">
                <c16:uniqueId val="{00000005-298F-42FB-8D89-CC9E378EC7D8}"/>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7-298F-42FB-8D89-CC9E378EC7D8}"/>
              </c:ext>
            </c:extLst>
          </c:dPt>
          <c:dLbls>
            <c:dLbl>
              <c:idx val="0"/>
              <c:layout>
                <c:manualLayout>
                  <c:x val="4.7044999838861526E-2"/>
                  <c:y val="-5.594404362225793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98F-42FB-8D89-CC9E378EC7D8}"/>
                </c:ext>
                <c:ext xmlns:c15="http://schemas.microsoft.com/office/drawing/2012/chart" uri="{CE6537A1-D6FC-4f65-9D91-7224C49458BB}">
                  <c15:layout/>
                </c:ext>
              </c:extLst>
            </c:dLbl>
            <c:dLbl>
              <c:idx val="1"/>
              <c:layout>
                <c:manualLayout>
                  <c:x val="2.3522499919430809E-3"/>
                  <c:y val="6.7132852346709571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98F-42FB-8D89-CC9E378EC7D8}"/>
                </c:ext>
                <c:ext xmlns:c15="http://schemas.microsoft.com/office/drawing/2012/chart" uri="{CE6537A1-D6FC-4f65-9D91-7224C49458BB}">
                  <c15:layout/>
                </c:ext>
              </c:extLst>
            </c:dLbl>
            <c:dLbl>
              <c:idx val="2"/>
              <c:layout>
                <c:manualLayout>
                  <c:x val="-7.0567499758292421E-2"/>
                  <c:y val="-5.5944043622257892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E06C25"/>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98F-42FB-8D89-CC9E378EC7D8}"/>
                </c:ext>
                <c:ext xmlns:c15="http://schemas.microsoft.com/office/drawing/2012/chart" uri="{CE6537A1-D6FC-4f65-9D91-7224C49458BB}">
                  <c15:layout/>
                </c:ext>
              </c:extLst>
            </c:dLbl>
            <c:dLbl>
              <c:idx val="3"/>
              <c:layout>
                <c:manualLayout>
                  <c:x val="-9.4089999677724086E-3"/>
                  <c:y val="-5.8741245803370812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lumMod val="7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298F-42FB-8D89-CC9E378EC7D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no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Better opportunity</c:v>
                </c:pt>
                <c:pt idx="1">
                  <c:v>Same opportunity</c:v>
                </c:pt>
                <c:pt idx="2">
                  <c:v>Worse opportunity</c:v>
                </c:pt>
                <c:pt idx="3">
                  <c:v>Don't know/Refused</c:v>
                </c:pt>
              </c:strCache>
            </c:strRef>
          </c:cat>
          <c:val>
            <c:numRef>
              <c:f>Sheet1!$B$2:$B$5</c:f>
              <c:numCache>
                <c:formatCode>0%</c:formatCode>
                <c:ptCount val="4"/>
                <c:pt idx="0">
                  <c:v>0.28999999999999998</c:v>
                </c:pt>
                <c:pt idx="1">
                  <c:v>0.41</c:v>
                </c:pt>
                <c:pt idx="2">
                  <c:v>0.25</c:v>
                </c:pt>
                <c:pt idx="3">
                  <c:v>7.0000000000000007E-2</c:v>
                </c:pt>
              </c:numCache>
            </c:numRef>
          </c:val>
          <c:extLst xmlns:c16r2="http://schemas.microsoft.com/office/drawing/2015/06/chart">
            <c:ext xmlns:c16="http://schemas.microsoft.com/office/drawing/2014/chart" uri="{C3380CC4-5D6E-409C-BE32-E72D297353CC}">
              <c16:uniqueId val="{00000000-7419-46A3-B1E4-59BC4CD1C9AD}"/>
            </c:ext>
          </c:extLst>
        </c:ser>
        <c:dLbls>
          <c:showLegendKey val="0"/>
          <c:showVal val="1"/>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83046892480789E-2"/>
          <c:y val="0.11511056124642209"/>
          <c:w val="0.95590423321577356"/>
          <c:h val="0.80372668463046648"/>
        </c:manualLayout>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Main source</c:v>
                </c:pt>
              </c:strCache>
            </c:strRef>
          </c:cat>
          <c:val>
            <c:numRef>
              <c:f>Sheet1!$B$2:$B$5</c:f>
              <c:numCache>
                <c:formatCode>General</c:formatCode>
                <c:ptCount val="4"/>
                <c:pt idx="0" formatCode="0%">
                  <c:v>0.48</c:v>
                </c:pt>
              </c:numCache>
            </c:numRef>
          </c:val>
          <c:extLst xmlns:c16r2="http://schemas.microsoft.com/office/drawing/2015/06/chart">
            <c:ext xmlns:c16="http://schemas.microsoft.com/office/drawing/2014/chart" uri="{C3380CC4-5D6E-409C-BE32-E72D297353CC}">
              <c16:uniqueId val="{00000000-2EB5-434F-BB10-EFA61C48B3C0}"/>
            </c:ext>
          </c:extLst>
        </c:ser>
        <c:ser>
          <c:idx val="1"/>
          <c:order val="1"/>
          <c:tx>
            <c:strRef>
              <c:f>Sheet1!$C$1</c:f>
              <c:strCache>
                <c:ptCount val="1"/>
                <c:pt idx="0">
                  <c:v>Women</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Main source</c:v>
                </c:pt>
              </c:strCache>
            </c:strRef>
          </c:cat>
          <c:val>
            <c:numRef>
              <c:f>Sheet1!$C$2:$C$5</c:f>
              <c:numCache>
                <c:formatCode>General</c:formatCode>
                <c:ptCount val="4"/>
                <c:pt idx="0" formatCode="0%">
                  <c:v>0.26</c:v>
                </c:pt>
              </c:numCache>
            </c:numRef>
          </c:val>
          <c:extLst xmlns:c16r2="http://schemas.microsoft.com/office/drawing/2015/06/chart">
            <c:ext xmlns:c16="http://schemas.microsoft.com/office/drawing/2014/chart" uri="{C3380CC4-5D6E-409C-BE32-E72D297353CC}">
              <c16:uniqueId val="{00000001-2EB5-434F-BB10-EFA61C48B3C0}"/>
            </c:ext>
          </c:extLst>
        </c:ser>
        <c:dLbls>
          <c:showLegendKey val="0"/>
          <c:showVal val="0"/>
          <c:showCatName val="0"/>
          <c:showSerName val="0"/>
          <c:showPercent val="0"/>
          <c:showBubbleSize val="0"/>
        </c:dLbls>
        <c:gapWidth val="150"/>
        <c:overlap val="-10"/>
        <c:axId val="298477192"/>
        <c:axId val="298477584"/>
      </c:barChart>
      <c:catAx>
        <c:axId val="298477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8477584"/>
        <c:crosses val="autoZero"/>
        <c:auto val="1"/>
        <c:lblAlgn val="ctr"/>
        <c:lblOffset val="100"/>
        <c:noMultiLvlLbl val="0"/>
      </c:catAx>
      <c:valAx>
        <c:axId val="2984775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847719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178310762575516E-2"/>
          <c:y val="0.11511056124642209"/>
          <c:w val="0.9548216892374245"/>
          <c:h val="0.80372668463046648"/>
        </c:manualLayout>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1">
                  <c:v>Significant source</c:v>
                </c:pt>
                <c:pt idx="2">
                  <c:v>Small source</c:v>
                </c:pt>
                <c:pt idx="3">
                  <c:v>Don't know/Refused </c:v>
                </c:pt>
              </c:strCache>
            </c:strRef>
          </c:cat>
          <c:val>
            <c:numRef>
              <c:f>Sheet1!$B$2:$B$5</c:f>
              <c:numCache>
                <c:formatCode>0%</c:formatCode>
                <c:ptCount val="4"/>
                <c:pt idx="1">
                  <c:v>0.3</c:v>
                </c:pt>
                <c:pt idx="2">
                  <c:v>0.19</c:v>
                </c:pt>
                <c:pt idx="3">
                  <c:v>0.02</c:v>
                </c:pt>
              </c:numCache>
            </c:numRef>
          </c:val>
          <c:extLst xmlns:c16r2="http://schemas.microsoft.com/office/drawing/2015/06/chart">
            <c:ext xmlns:c16="http://schemas.microsoft.com/office/drawing/2014/chart" uri="{C3380CC4-5D6E-409C-BE32-E72D297353CC}">
              <c16:uniqueId val="{00000000-2EB5-434F-BB10-EFA61C48B3C0}"/>
            </c:ext>
          </c:extLst>
        </c:ser>
        <c:ser>
          <c:idx val="1"/>
          <c:order val="1"/>
          <c:tx>
            <c:strRef>
              <c:f>Sheet1!$C$1</c:f>
              <c:strCache>
                <c:ptCount val="1"/>
                <c:pt idx="0">
                  <c:v>Women</c:v>
                </c:pt>
              </c:strCache>
            </c:strRef>
          </c:tx>
          <c:spPr>
            <a:solidFill>
              <a:srgbClr val="E06C25"/>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1">
                  <c:v>Significant source</c:v>
                </c:pt>
                <c:pt idx="2">
                  <c:v>Small source</c:v>
                </c:pt>
                <c:pt idx="3">
                  <c:v>Don't know/Refused </c:v>
                </c:pt>
              </c:strCache>
            </c:strRef>
          </c:cat>
          <c:val>
            <c:numRef>
              <c:f>Sheet1!$C$2:$C$5</c:f>
              <c:numCache>
                <c:formatCode>0%</c:formatCode>
                <c:ptCount val="4"/>
                <c:pt idx="1">
                  <c:v>0.3</c:v>
                </c:pt>
                <c:pt idx="2">
                  <c:v>0.41</c:v>
                </c:pt>
                <c:pt idx="3">
                  <c:v>0.03</c:v>
                </c:pt>
              </c:numCache>
            </c:numRef>
          </c:val>
          <c:extLst xmlns:c16r2="http://schemas.microsoft.com/office/drawing/2015/06/chart">
            <c:ext xmlns:c16="http://schemas.microsoft.com/office/drawing/2014/chart" uri="{C3380CC4-5D6E-409C-BE32-E72D297353CC}">
              <c16:uniqueId val="{00000001-2EB5-434F-BB10-EFA61C48B3C0}"/>
            </c:ext>
          </c:extLst>
        </c:ser>
        <c:dLbls>
          <c:showLegendKey val="0"/>
          <c:showVal val="0"/>
          <c:showCatName val="0"/>
          <c:showSerName val="0"/>
          <c:showPercent val="0"/>
          <c:showBubbleSize val="0"/>
        </c:dLbls>
        <c:gapWidth val="150"/>
        <c:overlap val="-10"/>
        <c:axId val="294942728"/>
        <c:axId val="294943120"/>
      </c:barChart>
      <c:catAx>
        <c:axId val="2949427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94943120"/>
        <c:crosses val="autoZero"/>
        <c:auto val="1"/>
        <c:lblAlgn val="ctr"/>
        <c:lblOffset val="100"/>
        <c:noMultiLvlLbl val="0"/>
      </c:catAx>
      <c:valAx>
        <c:axId val="294943120"/>
        <c:scaling>
          <c:orientation val="minMax"/>
          <c:max val="0.60000000000000009"/>
        </c:scaling>
        <c:delete val="1"/>
        <c:axPos val="l"/>
        <c:numFmt formatCode="0%" sourceLinked="1"/>
        <c:majorTickMark val="none"/>
        <c:minorTickMark val="none"/>
        <c:tickLblPos val="nextTo"/>
        <c:crossAx val="294942728"/>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14960785247357"/>
          <c:y val="2.6091209158762004E-2"/>
          <c:w val="0.45385039214752632"/>
          <c:h val="0.94254750215292649"/>
        </c:manualLayout>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5"/>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4-F5E9-4A83-81F7-D1BA2985A9FE}"/>
              </c:ext>
            </c:extLst>
          </c:dPt>
          <c:dPt>
            <c:idx val="6"/>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1-5300-4175-91BC-B568B628969C}"/>
              </c:ext>
            </c:extLst>
          </c:dPt>
          <c:dPt>
            <c:idx val="7"/>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3-5300-4175-91BC-B568B628969C}"/>
              </c:ext>
            </c:extLst>
          </c:dPt>
          <c:dLbls>
            <c:dLbl>
              <c:idx val="0"/>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68D-4D78-8C76-972E53B62B5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transportation</c:v>
                </c:pt>
                <c:pt idx="1">
                  <c:v>Unequal pay</c:v>
                </c:pt>
                <c:pt idx="2">
                  <c:v>Lack of flexible hours</c:v>
                </c:pt>
                <c:pt idx="3">
                  <c:v>Do not approve of women workin</c:v>
                </c:pt>
                <c:pt idx="4">
                  <c:v>Lack of good-paying jobs</c:v>
                </c:pt>
                <c:pt idx="5">
                  <c:v>Affordable care</c:v>
                </c:pt>
                <c:pt idx="6">
                  <c:v>Work/Family balance </c:v>
                </c:pt>
                <c:pt idx="7">
                  <c:v>Unfair treatment</c:v>
                </c:pt>
              </c:strCache>
            </c:strRef>
          </c:cat>
          <c:val>
            <c:numRef>
              <c:f>Sheet1!$B$2:$B$9</c:f>
              <c:numCache>
                <c:formatCode>General</c:formatCode>
                <c:ptCount val="8"/>
                <c:pt idx="0">
                  <c:v>2</c:v>
                </c:pt>
                <c:pt idx="1">
                  <c:v>4</c:v>
                </c:pt>
                <c:pt idx="2">
                  <c:v>5</c:v>
                </c:pt>
                <c:pt idx="3">
                  <c:v>5</c:v>
                </c:pt>
                <c:pt idx="4">
                  <c:v>8</c:v>
                </c:pt>
                <c:pt idx="5">
                  <c:v>10</c:v>
                </c:pt>
                <c:pt idx="6">
                  <c:v>18</c:v>
                </c:pt>
                <c:pt idx="7">
                  <c:v>20</c:v>
                </c:pt>
              </c:numCache>
            </c:numRef>
          </c:val>
          <c:extLst xmlns:c16r2="http://schemas.microsoft.com/office/drawing/2015/06/chart">
            <c:ext xmlns:c16="http://schemas.microsoft.com/office/drawing/2014/chart" uri="{C3380CC4-5D6E-409C-BE32-E72D297353CC}">
              <c16:uniqueId val="{00000004-5300-4175-91BC-B568B628969C}"/>
            </c:ext>
          </c:extLst>
        </c:ser>
        <c:dLbls>
          <c:showLegendKey val="0"/>
          <c:showVal val="0"/>
          <c:showCatName val="0"/>
          <c:showSerName val="0"/>
          <c:showPercent val="0"/>
          <c:showBubbleSize val="0"/>
        </c:dLbls>
        <c:gapWidth val="75"/>
        <c:overlap val="100"/>
        <c:axId val="294943512"/>
        <c:axId val="294943904"/>
      </c:barChart>
      <c:catAx>
        <c:axId val="294943512"/>
        <c:scaling>
          <c:orientation val="minMax"/>
        </c:scaling>
        <c:delete val="0"/>
        <c:axPos val="l"/>
        <c:numFmt formatCode="General" sourceLinked="1"/>
        <c:majorTickMark val="out"/>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294943904"/>
        <c:crosses val="autoZero"/>
        <c:auto val="1"/>
        <c:lblAlgn val="ctr"/>
        <c:lblOffset val="100"/>
        <c:noMultiLvlLbl val="0"/>
      </c:catAx>
      <c:valAx>
        <c:axId val="294943904"/>
        <c:scaling>
          <c:orientation val="minMax"/>
          <c:max val="35"/>
          <c:min val="0"/>
        </c:scaling>
        <c:delete val="1"/>
        <c:axPos val="b"/>
        <c:numFmt formatCode="General" sourceLinked="1"/>
        <c:majorTickMark val="out"/>
        <c:minorTickMark val="none"/>
        <c:tickLblPos val="nextTo"/>
        <c:crossAx val="294943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5555006269276"/>
          <c:y val="5.2959674788920713E-3"/>
          <c:w val="0.51444508749752504"/>
          <c:h val="0.95308802792645564"/>
        </c:manualLayout>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3"/>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6-19C7-466E-80D5-C1645759A145}"/>
              </c:ext>
            </c:extLst>
          </c:dPt>
          <c:dPt>
            <c:idx val="4"/>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B22A-4B88-9BBB-DEE0B97D7822}"/>
              </c:ext>
            </c:extLst>
          </c:dPt>
          <c:dPt>
            <c:idx val="5"/>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5-B22A-4B88-9BBB-DEE0B97D7822}"/>
              </c:ext>
            </c:extLst>
          </c:dPt>
          <c:dPt>
            <c:idx val="6"/>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3-74D0-42E7-B069-8BE0162C1B0C}"/>
              </c:ext>
            </c:extLst>
          </c:dPt>
          <c:dPt>
            <c:idx val="7"/>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1-74D0-42E7-B069-8BE0162C1B0C}"/>
              </c:ext>
            </c:extLst>
          </c:dPt>
          <c:dLbls>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dLbl>
            <c:dLbl>
              <c:idx val="3"/>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9C7-466E-80D5-C1645759A145}"/>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transportation </c:v>
                </c:pt>
                <c:pt idx="1">
                  <c:v>Lack of flexible work hours</c:v>
                </c:pt>
                <c:pt idx="2">
                  <c:v>Do not approve of women working</c:v>
                </c:pt>
                <c:pt idx="3">
                  <c:v>Lack of good-paying jobs</c:v>
                </c:pt>
                <c:pt idx="4">
                  <c:v>Affordable care</c:v>
                </c:pt>
                <c:pt idx="5">
                  <c:v>Unfair treatment</c:v>
                </c:pt>
                <c:pt idx="6">
                  <c:v>Work/Family Balance</c:v>
                </c:pt>
                <c:pt idx="7">
                  <c:v>Unequal Pay </c:v>
                </c:pt>
              </c:strCache>
            </c:strRef>
          </c:cat>
          <c:val>
            <c:numRef>
              <c:f>Sheet1!$B$2:$B$9</c:f>
              <c:numCache>
                <c:formatCode>General</c:formatCode>
                <c:ptCount val="8"/>
                <c:pt idx="1">
                  <c:v>1</c:v>
                </c:pt>
                <c:pt idx="2">
                  <c:v>1</c:v>
                </c:pt>
                <c:pt idx="3">
                  <c:v>2</c:v>
                </c:pt>
                <c:pt idx="4">
                  <c:v>5</c:v>
                </c:pt>
                <c:pt idx="5">
                  <c:v>15</c:v>
                </c:pt>
                <c:pt idx="6">
                  <c:v>16</c:v>
                </c:pt>
                <c:pt idx="7">
                  <c:v>30</c:v>
                </c:pt>
              </c:numCache>
            </c:numRef>
          </c:val>
          <c:extLst xmlns:c16r2="http://schemas.microsoft.com/office/drawing/2015/06/chart">
            <c:ext xmlns:c16="http://schemas.microsoft.com/office/drawing/2014/chart" uri="{C3380CC4-5D6E-409C-BE32-E72D297353CC}">
              <c16:uniqueId val="{00000002-74D0-42E7-B069-8BE0162C1B0C}"/>
            </c:ext>
          </c:extLst>
        </c:ser>
        <c:dLbls>
          <c:showLegendKey val="0"/>
          <c:showVal val="0"/>
          <c:showCatName val="0"/>
          <c:showSerName val="0"/>
          <c:showPercent val="0"/>
          <c:showBubbleSize val="0"/>
        </c:dLbls>
        <c:gapWidth val="75"/>
        <c:overlap val="100"/>
        <c:axId val="206877024"/>
        <c:axId val="206877416"/>
      </c:barChart>
      <c:catAx>
        <c:axId val="206877024"/>
        <c:scaling>
          <c:orientation val="minMax"/>
        </c:scaling>
        <c:delete val="0"/>
        <c:axPos val="l"/>
        <c:numFmt formatCode="General" sourceLinked="1"/>
        <c:majorTickMark val="out"/>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206877416"/>
        <c:crosses val="autoZero"/>
        <c:auto val="1"/>
        <c:lblAlgn val="ctr"/>
        <c:lblOffset val="100"/>
        <c:noMultiLvlLbl val="0"/>
      </c:catAx>
      <c:valAx>
        <c:axId val="206877416"/>
        <c:scaling>
          <c:orientation val="minMax"/>
        </c:scaling>
        <c:delete val="1"/>
        <c:axPos val="b"/>
        <c:numFmt formatCode="General" sourceLinked="1"/>
        <c:majorTickMark val="out"/>
        <c:minorTickMark val="none"/>
        <c:tickLblPos val="nextTo"/>
        <c:crossAx val="206877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00644745325594"/>
          <c:y val="2.8726248923536771E-2"/>
          <c:w val="0.47453255963894259"/>
          <c:h val="0.94254750215292649"/>
        </c:manualLayout>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5"/>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1-57A8-413E-AB90-FEFF2475B4ED}"/>
              </c:ext>
            </c:extLst>
          </c:dPt>
          <c:dPt>
            <c:idx val="6"/>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1-4A36-44C9-A03E-518FAF20271E}"/>
              </c:ext>
            </c:extLst>
          </c:dPt>
          <c:dPt>
            <c:idx val="7"/>
            <c:invertIfNegative val="0"/>
            <c:bubble3D val="0"/>
            <c:spPr>
              <a:solidFill>
                <a:srgbClr val="E06C25"/>
              </a:solidFill>
              <a:ln>
                <a:noFill/>
              </a:ln>
              <a:effectLst/>
            </c:spPr>
            <c:extLst xmlns:c16r2="http://schemas.microsoft.com/office/drawing/2015/06/chart">
              <c:ext xmlns:c16="http://schemas.microsoft.com/office/drawing/2014/chart" uri="{C3380CC4-5D6E-409C-BE32-E72D297353CC}">
                <c16:uniqueId val="{00000003-679B-4B7F-9F48-D19BF8D2A0EC}"/>
              </c:ext>
            </c:extLst>
          </c:dPt>
          <c:dLbls>
            <c:dLbl>
              <c:idx val="0"/>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A36-44C9-A03E-518FAF20271E}"/>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transportation </c:v>
                </c:pt>
                <c:pt idx="1">
                  <c:v>Do not approve of women working</c:v>
                </c:pt>
                <c:pt idx="2">
                  <c:v>Unequal pay</c:v>
                </c:pt>
                <c:pt idx="3">
                  <c:v>Lack of good-paying jobs</c:v>
                </c:pt>
                <c:pt idx="4">
                  <c:v>Lack of flexible hours</c:v>
                </c:pt>
                <c:pt idx="5">
                  <c:v>Unfair treatment</c:v>
                </c:pt>
                <c:pt idx="6">
                  <c:v>Affordable care</c:v>
                </c:pt>
                <c:pt idx="7">
                  <c:v>Work/Family Balance</c:v>
                </c:pt>
              </c:strCache>
            </c:strRef>
          </c:cat>
          <c:val>
            <c:numRef>
              <c:f>Sheet1!$B$2:$B$9</c:f>
              <c:numCache>
                <c:formatCode>General</c:formatCode>
                <c:ptCount val="8"/>
                <c:pt idx="0">
                  <c:v>2</c:v>
                </c:pt>
                <c:pt idx="1">
                  <c:v>4</c:v>
                </c:pt>
                <c:pt idx="2">
                  <c:v>6</c:v>
                </c:pt>
                <c:pt idx="3">
                  <c:v>7</c:v>
                </c:pt>
                <c:pt idx="4">
                  <c:v>9</c:v>
                </c:pt>
                <c:pt idx="5">
                  <c:v>10</c:v>
                </c:pt>
                <c:pt idx="6">
                  <c:v>12</c:v>
                </c:pt>
                <c:pt idx="7">
                  <c:v>22</c:v>
                </c:pt>
              </c:numCache>
            </c:numRef>
          </c:val>
          <c:extLst xmlns:c16r2="http://schemas.microsoft.com/office/drawing/2015/06/chart">
            <c:ext xmlns:c16="http://schemas.microsoft.com/office/drawing/2014/chart" uri="{C3380CC4-5D6E-409C-BE32-E72D297353CC}">
              <c16:uniqueId val="{00000000-679B-4B7F-9F48-D19BF8D2A0EC}"/>
            </c:ext>
          </c:extLst>
        </c:ser>
        <c:dLbls>
          <c:showLegendKey val="0"/>
          <c:showVal val="0"/>
          <c:showCatName val="0"/>
          <c:showSerName val="0"/>
          <c:showPercent val="0"/>
          <c:showBubbleSize val="0"/>
        </c:dLbls>
        <c:gapWidth val="75"/>
        <c:overlap val="100"/>
        <c:axId val="206878200"/>
        <c:axId val="206878592"/>
      </c:barChart>
      <c:catAx>
        <c:axId val="206878200"/>
        <c:scaling>
          <c:orientation val="minMax"/>
        </c:scaling>
        <c:delete val="0"/>
        <c:axPos val="l"/>
        <c:numFmt formatCode="General" sourceLinked="1"/>
        <c:majorTickMark val="out"/>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206878592"/>
        <c:crosses val="autoZero"/>
        <c:auto val="1"/>
        <c:lblAlgn val="ctr"/>
        <c:lblOffset val="100"/>
        <c:noMultiLvlLbl val="0"/>
      </c:catAx>
      <c:valAx>
        <c:axId val="206878592"/>
        <c:scaling>
          <c:orientation val="minMax"/>
          <c:max val="35"/>
          <c:min val="0"/>
        </c:scaling>
        <c:delete val="0"/>
        <c:axPos val="b"/>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878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E20AE77-6706-49F8-8E11-B5B8FB42BA60}" type="datetimeFigureOut">
              <a:rPr lang="en-US" smtClean="0"/>
              <a:t>3/14/2017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70EC20C-FE65-474A-AF21-97B9298C9240}" type="slidenum">
              <a:rPr lang="en-US" smtClean="0"/>
              <a:t>‹#›</a:t>
            </a:fld>
            <a:endParaRPr lang="en-US" dirty="0"/>
          </a:p>
        </p:txBody>
      </p:sp>
    </p:spTree>
    <p:extLst>
      <p:ext uri="{BB962C8B-B14F-4D97-AF65-F5344CB8AC3E}">
        <p14:creationId xmlns:p14="http://schemas.microsoft.com/office/powerpoint/2010/main" val="747694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6" name="Rectangle 4"/>
          <p:cNvSpPr>
            <a:spLocks noGrp="1" noRot="1" noChangeAspect="1" noChangeArrowheads="1" noTextEdit="1"/>
          </p:cNvSpPr>
          <p:nvPr>
            <p:ph type="sldImg" idx="2"/>
          </p:nvPr>
        </p:nvSpPr>
        <p:spPr bwMode="auto">
          <a:xfrm>
            <a:off x="254000" y="228600"/>
            <a:ext cx="6502400" cy="3657600"/>
          </a:xfrm>
          <a:prstGeom prst="rect">
            <a:avLst/>
          </a:prstGeom>
          <a:noFill/>
          <a:ln w="12700">
            <a:solidFill>
              <a:schemeClr val="tx1"/>
            </a:solidFill>
            <a:miter lim="800000"/>
            <a:headEnd/>
            <a:tailEnd/>
          </a:ln>
        </p:spPr>
      </p:sp>
      <p:sp>
        <p:nvSpPr>
          <p:cNvPr id="6149" name="Rectangle 5"/>
          <p:cNvSpPr>
            <a:spLocks noGrp="1" noChangeArrowheads="1"/>
          </p:cNvSpPr>
          <p:nvPr>
            <p:ph type="body" sz="quarter" idx="3"/>
          </p:nvPr>
        </p:nvSpPr>
        <p:spPr bwMode="auto">
          <a:xfrm>
            <a:off x="227076" y="4114800"/>
            <a:ext cx="6556248" cy="46177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151" name="Rectangle 7"/>
          <p:cNvSpPr>
            <a:spLocks noGrp="1" noChangeArrowheads="1"/>
          </p:cNvSpPr>
          <p:nvPr>
            <p:ph type="sldNum" sz="quarter" idx="5"/>
          </p:nvPr>
        </p:nvSpPr>
        <p:spPr bwMode="auto">
          <a:xfrm>
            <a:off x="6324600" y="8957846"/>
            <a:ext cx="685800" cy="338554"/>
          </a:xfrm>
          <a:prstGeom prst="rect">
            <a:avLst/>
          </a:prstGeom>
          <a:noFill/>
          <a:ln w="9525">
            <a:noFill/>
            <a:miter lim="800000"/>
            <a:headEnd/>
            <a:tailEnd/>
          </a:ln>
          <a:effectLst/>
        </p:spPr>
        <p:txBody>
          <a:bodyPr vert="horz" wrap="square" lIns="93177" tIns="91440" rIns="93177" bIns="91440" numCol="1" anchor="ctr" anchorCtr="0" compatLnSpc="1">
            <a:prstTxWarp prst="textNoShape">
              <a:avLst/>
            </a:prstTxWarp>
            <a:noAutofit/>
          </a:bodyPr>
          <a:lstStyle>
            <a:lvl1pPr algn="r">
              <a:defRPr sz="1000">
                <a:latin typeface="+mj-lt"/>
              </a:defRPr>
            </a:lvl1pPr>
          </a:lstStyle>
          <a:p>
            <a:pPr>
              <a:defRPr/>
            </a:pPr>
            <a:fld id="{26EBEF29-FB55-4911-BE7B-AB980B121A0D}" type="slidenum">
              <a:rPr lang="en-US" smtClean="0"/>
              <a:pPr>
                <a:defRPr/>
              </a:pPr>
              <a:t>‹#›</a:t>
            </a:fld>
            <a:endParaRPr lang="en-US" dirty="0"/>
          </a:p>
        </p:txBody>
      </p:sp>
    </p:spTree>
    <p:extLst>
      <p:ext uri="{BB962C8B-B14F-4D97-AF65-F5344CB8AC3E}">
        <p14:creationId xmlns:p14="http://schemas.microsoft.com/office/powerpoint/2010/main" val="119689562"/>
      </p:ext>
    </p:extLst>
  </p:cSld>
  <p:clrMap bg1="lt1" tx1="dk1" bg2="lt2" tx2="dk2" accent1="accent1" accent2="accent2" accent3="accent3" accent4="accent4" accent5="accent5" accent6="accent6" hlink="hlink" folHlink="folHlink"/>
  <p:notesStyle>
    <a:lvl1pPr algn="l" rtl="0" eaLnBrk="0" fontAlgn="base" hangingPunct="0">
      <a:spcBef>
        <a:spcPts val="0"/>
      </a:spcBef>
      <a:spcAft>
        <a:spcPct val="0"/>
      </a:spcAft>
      <a:defRPr sz="1200" kern="1200">
        <a:solidFill>
          <a:schemeClr val="tx1"/>
        </a:solidFill>
        <a:latin typeface="+mn-lt"/>
        <a:ea typeface="+mn-ea"/>
        <a:cs typeface="Arial" charset="0"/>
      </a:defRPr>
    </a:lvl1pPr>
    <a:lvl2pPr marL="231775" indent="0" algn="l" rtl="0" eaLnBrk="0" fontAlgn="base" hangingPunct="0">
      <a:spcBef>
        <a:spcPts val="0"/>
      </a:spcBef>
      <a:spcAft>
        <a:spcPct val="0"/>
      </a:spcAft>
      <a:defRPr sz="1200" kern="1200">
        <a:solidFill>
          <a:schemeClr val="tx1"/>
        </a:solidFill>
        <a:latin typeface="+mn-lt"/>
        <a:ea typeface="+mn-ea"/>
        <a:cs typeface="Arial" charset="0"/>
      </a:defRPr>
    </a:lvl2pPr>
    <a:lvl3pPr marL="465138" indent="0" algn="l" rtl="0" eaLnBrk="0" fontAlgn="base" hangingPunct="0">
      <a:spcBef>
        <a:spcPts val="0"/>
      </a:spcBef>
      <a:spcAft>
        <a:spcPct val="0"/>
      </a:spcAft>
      <a:defRPr sz="1200" kern="1200">
        <a:solidFill>
          <a:schemeClr val="tx1"/>
        </a:solidFill>
        <a:latin typeface="+mn-lt"/>
        <a:ea typeface="+mn-ea"/>
        <a:cs typeface="Arial" charset="0"/>
      </a:defRPr>
    </a:lvl3pPr>
    <a:lvl4pPr marL="682625" indent="0" algn="l" rtl="0" eaLnBrk="0" fontAlgn="base" hangingPunct="0">
      <a:spcBef>
        <a:spcPts val="0"/>
      </a:spcBef>
      <a:spcAft>
        <a:spcPct val="0"/>
      </a:spcAft>
      <a:defRPr sz="1200" kern="1200">
        <a:solidFill>
          <a:schemeClr val="tx1"/>
        </a:solidFill>
        <a:latin typeface="+mn-lt"/>
        <a:ea typeface="+mn-ea"/>
        <a:cs typeface="Arial" charset="0"/>
      </a:defRPr>
    </a:lvl4pPr>
    <a:lvl5pPr marL="914400" indent="0" algn="l" rtl="0" eaLnBrk="0" fontAlgn="base" hangingPunct="0">
      <a:spcBef>
        <a:spcPts val="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a:t>
            </a:fld>
            <a:endParaRPr lang="en-US" dirty="0"/>
          </a:p>
        </p:txBody>
      </p:sp>
    </p:spTree>
    <p:extLst>
      <p:ext uri="{BB962C8B-B14F-4D97-AF65-F5344CB8AC3E}">
        <p14:creationId xmlns:p14="http://schemas.microsoft.com/office/powerpoint/2010/main" val="109616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2</a:t>
            </a:fld>
            <a:endParaRPr lang="en-US" dirty="0"/>
          </a:p>
        </p:txBody>
      </p:sp>
    </p:spTree>
    <p:extLst>
      <p:ext uri="{BB962C8B-B14F-4D97-AF65-F5344CB8AC3E}">
        <p14:creationId xmlns:p14="http://schemas.microsoft.com/office/powerpoint/2010/main" val="1883718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5</a:t>
            </a:fld>
            <a:endParaRPr lang="en-US" dirty="0"/>
          </a:p>
        </p:txBody>
      </p:sp>
    </p:spTree>
    <p:extLst>
      <p:ext uri="{BB962C8B-B14F-4D97-AF65-F5344CB8AC3E}">
        <p14:creationId xmlns:p14="http://schemas.microsoft.com/office/powerpoint/2010/main" val="4092171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6</a:t>
            </a:fld>
            <a:endParaRPr lang="en-US" dirty="0"/>
          </a:p>
        </p:txBody>
      </p:sp>
    </p:spTree>
    <p:extLst>
      <p:ext uri="{BB962C8B-B14F-4D97-AF65-F5344CB8AC3E}">
        <p14:creationId xmlns:p14="http://schemas.microsoft.com/office/powerpoint/2010/main" val="335246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7</a:t>
            </a:fld>
            <a:endParaRPr lang="en-US" dirty="0"/>
          </a:p>
        </p:txBody>
      </p:sp>
    </p:spTree>
    <p:extLst>
      <p:ext uri="{BB962C8B-B14F-4D97-AF65-F5344CB8AC3E}">
        <p14:creationId xmlns:p14="http://schemas.microsoft.com/office/powerpoint/2010/main" val="1708877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8</a:t>
            </a:fld>
            <a:endParaRPr lang="en-US" dirty="0"/>
          </a:p>
        </p:txBody>
      </p:sp>
    </p:spTree>
    <p:extLst>
      <p:ext uri="{BB962C8B-B14F-4D97-AF65-F5344CB8AC3E}">
        <p14:creationId xmlns:p14="http://schemas.microsoft.com/office/powerpoint/2010/main" val="50304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0" fontAlgn="base" latinLnBrk="0" hangingPunct="0">
              <a:lnSpc>
                <a:spcPct val="100000"/>
              </a:lnSpc>
              <a:spcBef>
                <a:spcPts val="0"/>
              </a:spcBef>
              <a:spcAft>
                <a:spcPct val="0"/>
              </a:spcAft>
              <a:buClrTx/>
              <a:buSzTx/>
              <a:buFont typeface="+mj-lt"/>
              <a:buAutoNum type="arabicPeriod"/>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9</a:t>
            </a:fld>
            <a:endParaRPr lang="en-US" dirty="0"/>
          </a:p>
        </p:txBody>
      </p:sp>
    </p:spTree>
    <p:extLst>
      <p:ext uri="{BB962C8B-B14F-4D97-AF65-F5344CB8AC3E}">
        <p14:creationId xmlns:p14="http://schemas.microsoft.com/office/powerpoint/2010/main" val="365833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10</a:t>
            </a:fld>
            <a:endParaRPr lang="en-US" dirty="0"/>
          </a:p>
        </p:txBody>
      </p:sp>
    </p:spTree>
    <p:extLst>
      <p:ext uri="{BB962C8B-B14F-4D97-AF65-F5344CB8AC3E}">
        <p14:creationId xmlns:p14="http://schemas.microsoft.com/office/powerpoint/2010/main" val="1175042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11</a:t>
            </a:fld>
            <a:endParaRPr lang="en-US" dirty="0"/>
          </a:p>
        </p:txBody>
      </p:sp>
    </p:spTree>
    <p:extLst>
      <p:ext uri="{BB962C8B-B14F-4D97-AF65-F5344CB8AC3E}">
        <p14:creationId xmlns:p14="http://schemas.microsoft.com/office/powerpoint/2010/main" val="479772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12</a:t>
            </a:fld>
            <a:endParaRPr lang="en-US" dirty="0"/>
          </a:p>
        </p:txBody>
      </p:sp>
    </p:spTree>
    <p:extLst>
      <p:ext uri="{BB962C8B-B14F-4D97-AF65-F5344CB8AC3E}">
        <p14:creationId xmlns:p14="http://schemas.microsoft.com/office/powerpoint/2010/main" val="1744671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Transition (cultural</a:t>
            </a:r>
            <a:r>
              <a:rPr lang="en-US" baseline="0" dirty="0" smtClean="0"/>
              <a:t> norms, consistency) – any observations about the data thus far Susan? </a:t>
            </a:r>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13</a:t>
            </a:fld>
            <a:endParaRPr lang="en-US" dirty="0"/>
          </a:p>
        </p:txBody>
      </p:sp>
    </p:spTree>
    <p:extLst>
      <p:ext uri="{BB962C8B-B14F-4D97-AF65-F5344CB8AC3E}">
        <p14:creationId xmlns:p14="http://schemas.microsoft.com/office/powerpoint/2010/main" val="1406442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14</a:t>
            </a:fld>
            <a:endParaRPr lang="en-US" dirty="0"/>
          </a:p>
        </p:txBody>
      </p:sp>
    </p:spTree>
    <p:extLst>
      <p:ext uri="{BB962C8B-B14F-4D97-AF65-F5344CB8AC3E}">
        <p14:creationId xmlns:p14="http://schemas.microsoft.com/office/powerpoint/2010/main" val="3363036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15</a:t>
            </a:fld>
            <a:endParaRPr lang="en-US" dirty="0"/>
          </a:p>
        </p:txBody>
      </p:sp>
    </p:spTree>
    <p:extLst>
      <p:ext uri="{BB962C8B-B14F-4D97-AF65-F5344CB8AC3E}">
        <p14:creationId xmlns:p14="http://schemas.microsoft.com/office/powerpoint/2010/main" val="2351051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16</a:t>
            </a:fld>
            <a:endParaRPr lang="en-US" dirty="0"/>
          </a:p>
        </p:txBody>
      </p:sp>
    </p:spTree>
    <p:extLst>
      <p:ext uri="{BB962C8B-B14F-4D97-AF65-F5344CB8AC3E}">
        <p14:creationId xmlns:p14="http://schemas.microsoft.com/office/powerpoint/2010/main" val="2264047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17</a:t>
            </a:fld>
            <a:endParaRPr lang="en-US" dirty="0"/>
          </a:p>
        </p:txBody>
      </p:sp>
    </p:spTree>
    <p:extLst>
      <p:ext uri="{BB962C8B-B14F-4D97-AF65-F5344CB8AC3E}">
        <p14:creationId xmlns:p14="http://schemas.microsoft.com/office/powerpoint/2010/main" val="418008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18</a:t>
            </a:fld>
            <a:endParaRPr lang="en-US" dirty="0"/>
          </a:p>
        </p:txBody>
      </p:sp>
    </p:spTree>
    <p:extLst>
      <p:ext uri="{BB962C8B-B14F-4D97-AF65-F5344CB8AC3E}">
        <p14:creationId xmlns:p14="http://schemas.microsoft.com/office/powerpoint/2010/main" val="4211229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19</a:t>
            </a:fld>
            <a:endParaRPr lang="en-US" dirty="0"/>
          </a:p>
        </p:txBody>
      </p:sp>
    </p:spTree>
    <p:extLst>
      <p:ext uri="{BB962C8B-B14F-4D97-AF65-F5344CB8AC3E}">
        <p14:creationId xmlns:p14="http://schemas.microsoft.com/office/powerpoint/2010/main" val="901294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20</a:t>
            </a:fld>
            <a:endParaRPr lang="en-US" dirty="0"/>
          </a:p>
        </p:txBody>
      </p:sp>
    </p:spTree>
    <p:extLst>
      <p:ext uri="{BB962C8B-B14F-4D97-AF65-F5344CB8AC3E}">
        <p14:creationId xmlns:p14="http://schemas.microsoft.com/office/powerpoint/2010/main" val="4281248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21</a:t>
            </a:fld>
            <a:endParaRPr lang="en-US" dirty="0"/>
          </a:p>
        </p:txBody>
      </p:sp>
    </p:spTree>
    <p:extLst>
      <p:ext uri="{BB962C8B-B14F-4D97-AF65-F5344CB8AC3E}">
        <p14:creationId xmlns:p14="http://schemas.microsoft.com/office/powerpoint/2010/main" val="3151102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22</a:t>
            </a:fld>
            <a:endParaRPr lang="en-US" dirty="0"/>
          </a:p>
        </p:txBody>
      </p:sp>
    </p:spTree>
    <p:extLst>
      <p:ext uri="{BB962C8B-B14F-4D97-AF65-F5344CB8AC3E}">
        <p14:creationId xmlns:p14="http://schemas.microsoft.com/office/powerpoint/2010/main" val="1152302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Option 1: 1-Title &amp; Content">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00509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7987" y="510471"/>
            <a:ext cx="1030224" cy="185928"/>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90244" y="136388"/>
            <a:ext cx="572735" cy="934094"/>
          </a:xfrm>
          <a:prstGeom prst="rect">
            <a:avLst/>
          </a:prstGeom>
        </p:spPr>
      </p:pic>
      <p:sp>
        <p:nvSpPr>
          <p:cNvPr id="13" name="Rectangle 8"/>
          <p:cNvSpPr>
            <a:spLocks noGrp="1" noChangeArrowheads="1"/>
          </p:cNvSpPr>
          <p:nvPr>
            <p:ph type="ctrTitle" hasCustomPrompt="1"/>
          </p:nvPr>
        </p:nvSpPr>
        <p:spPr>
          <a:xfrm>
            <a:off x="230124" y="2386584"/>
            <a:ext cx="11731752" cy="1077218"/>
          </a:xfrm>
          <a:prstGeom prst="rect">
            <a:avLst/>
          </a:prstGeom>
        </p:spPr>
        <p:txBody>
          <a:bodyPr vert="horz" wrap="square" lIns="91440" tIns="45720" rIns="91440" bIns="45720" anchor="ctr" anchorCtr="0">
            <a:noAutofit/>
          </a:bodyPr>
          <a:lstStyle>
            <a:lvl1pPr algn="ctr">
              <a:lnSpc>
                <a:spcPct val="100000"/>
              </a:lnSpc>
              <a:spcBef>
                <a:spcPts val="0"/>
              </a:spcBef>
              <a:defRPr sz="3800" b="0" cap="none" baseline="0">
                <a:solidFill>
                  <a:schemeClr val="bg1"/>
                </a:solidFill>
                <a:latin typeface="Arial" charset="0"/>
                <a:ea typeface="Arial" charset="0"/>
                <a:cs typeface="Arial" charset="0"/>
              </a:defRPr>
            </a:lvl1pPr>
          </a:lstStyle>
          <a:p>
            <a:r>
              <a:rPr lang="en-US" dirty="0" smtClean="0"/>
              <a:t>Click to Insert Title</a:t>
            </a:r>
            <a:endParaRPr lang="en-US" dirty="0"/>
          </a:p>
        </p:txBody>
      </p:sp>
      <p:sp>
        <p:nvSpPr>
          <p:cNvPr id="16" name="Rectangle 9"/>
          <p:cNvSpPr>
            <a:spLocks noGrp="1" noChangeArrowheads="1"/>
          </p:cNvSpPr>
          <p:nvPr>
            <p:ph type="subTitle" idx="1" hasCustomPrompt="1"/>
          </p:nvPr>
        </p:nvSpPr>
        <p:spPr>
          <a:xfrm>
            <a:off x="230124" y="3466018"/>
            <a:ext cx="11731752" cy="584775"/>
          </a:xfrm>
          <a:prstGeom prst="rect">
            <a:avLst/>
          </a:prstGeom>
        </p:spPr>
        <p:txBody>
          <a:bodyPr vert="horz" wrap="square" lIns="91440" tIns="45720" rIns="91440" bIns="45720" anchor="ctr" anchorCtr="0">
            <a:noAutofit/>
          </a:bodyPr>
          <a:lstStyle>
            <a:lvl1pPr marL="0" indent="0" algn="ctr">
              <a:lnSpc>
                <a:spcPct val="100000"/>
              </a:lnSpc>
              <a:spcBef>
                <a:spcPts val="0"/>
              </a:spcBef>
              <a:buFont typeface="Wingdings" pitchFamily="2" charset="2"/>
              <a:buNone/>
              <a:defRPr sz="2000" cap="none" baseline="0">
                <a:solidFill>
                  <a:schemeClr val="bg1"/>
                </a:solidFill>
                <a:latin typeface="Arial" charset="0"/>
                <a:ea typeface="Arial" charset="0"/>
                <a:cs typeface="Arial" charset="0"/>
              </a:defRPr>
            </a:lvl1pPr>
          </a:lstStyle>
          <a:p>
            <a:r>
              <a:rPr lang="en-US" dirty="0"/>
              <a:t>Click to </a:t>
            </a:r>
            <a:r>
              <a:rPr lang="en-US" dirty="0" smtClean="0"/>
              <a:t>Insert Subtitle</a:t>
            </a:r>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tion 1: 1-Title &amp; Content">
    <p:spTree>
      <p:nvGrpSpPr>
        <p:cNvPr id="1" name=""/>
        <p:cNvGrpSpPr/>
        <p:nvPr/>
      </p:nvGrpSpPr>
      <p:grpSpPr>
        <a:xfrm>
          <a:off x="0" y="0"/>
          <a:ext cx="0" cy="0"/>
          <a:chOff x="0" y="0"/>
          <a:chExt cx="0" cy="0"/>
        </a:xfrm>
      </p:grpSpPr>
      <p:sp>
        <p:nvSpPr>
          <p:cNvPr id="5" name="Rectangle 4"/>
          <p:cNvSpPr/>
          <p:nvPr userDrawn="1"/>
        </p:nvSpPr>
        <p:spPr>
          <a:xfrm>
            <a:off x="0" y="0"/>
            <a:ext cx="12192000" cy="1222514"/>
          </a:xfrm>
          <a:prstGeom prst="rect">
            <a:avLst/>
          </a:prstGeom>
          <a:solidFill>
            <a:srgbClr val="00509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230124" y="1446245"/>
            <a:ext cx="11731752" cy="4323618"/>
          </a:xfrm>
          <a:prstGeom prst="rect">
            <a:avLst/>
          </a:prstGeom>
        </p:spPr>
        <p:txBody>
          <a:bodyPr/>
          <a:lstStyle>
            <a:lvl1pPr>
              <a:buClrTx/>
              <a:defRPr sz="2000">
                <a:latin typeface="Arial" charset="0"/>
                <a:ea typeface="Arial" charset="0"/>
                <a:cs typeface="Arial" charset="0"/>
              </a:defRPr>
            </a:lvl1pPr>
            <a:lvl2pPr>
              <a:buClrTx/>
              <a:defRPr sz="1800">
                <a:latin typeface="Arial" charset="0"/>
                <a:ea typeface="Arial" charset="0"/>
                <a:cs typeface="Arial" charset="0"/>
              </a:defRPr>
            </a:lvl2pPr>
            <a:lvl3pPr>
              <a:buClrTx/>
              <a:defRPr sz="1600">
                <a:latin typeface="Arial" charset="0"/>
                <a:ea typeface="Arial" charset="0"/>
                <a:cs typeface="Arial" charset="0"/>
              </a:defRPr>
            </a:lvl3pPr>
            <a:lvl4pPr>
              <a:buClrTx/>
              <a:defRPr sz="1400">
                <a:latin typeface="Arial" charset="0"/>
                <a:ea typeface="Arial" charset="0"/>
                <a:cs typeface="Arial" charset="0"/>
              </a:defRPr>
            </a:lvl4pPr>
            <a:lvl5pPr>
              <a:buClrTx/>
              <a:defRPr sz="1200">
                <a:latin typeface="Arial" charset="0"/>
                <a:ea typeface="Arial" charset="0"/>
                <a:cs typeface="Arial"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hasCustomPrompt="1"/>
          </p:nvPr>
        </p:nvSpPr>
        <p:spPr>
          <a:xfrm>
            <a:off x="1569720" y="341825"/>
            <a:ext cx="9052560" cy="523220"/>
          </a:xfrm>
          <a:prstGeom prst="rect">
            <a:avLst/>
          </a:prstGeom>
        </p:spPr>
        <p:txBody>
          <a:bodyPr anchor="ctr" anchorCtr="0">
            <a:noAutofit/>
          </a:bodyPr>
          <a:lstStyle>
            <a:lvl1pPr algn="ctr">
              <a:defRPr sz="2800" b="0" i="0" cap="none" baseline="0">
                <a:solidFill>
                  <a:schemeClr val="bg1"/>
                </a:solidFill>
                <a:latin typeface="Arial" charset="0"/>
                <a:ea typeface="Arial" charset="0"/>
                <a:cs typeface="Arial" charset="0"/>
              </a:defRPr>
            </a:lvl1pPr>
          </a:lstStyle>
          <a:p>
            <a:r>
              <a:rPr lang="en-US" dirty="0" smtClean="0"/>
              <a:t>Click to Insert 1-Line Title</a:t>
            </a:r>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Arial" charset="0"/>
                <a:ea typeface="Arial" charset="0"/>
                <a:cs typeface="Arial" charset="0"/>
              </a:defRPr>
            </a:lvl1pPr>
          </a:lstStyle>
          <a:p>
            <a:endParaRPr lang="en-US" dirty="0"/>
          </a:p>
        </p:txBody>
      </p:sp>
      <p:cxnSp>
        <p:nvCxnSpPr>
          <p:cNvPr id="4" name="Straight Connector 3"/>
          <p:cNvCxnSpPr/>
          <p:nvPr userDrawn="1"/>
        </p:nvCxnSpPr>
        <p:spPr>
          <a:xfrm>
            <a:off x="0" y="1225473"/>
            <a:ext cx="12192000" cy="0"/>
          </a:xfrm>
          <a:prstGeom prst="line">
            <a:avLst/>
          </a:prstGeom>
          <a:ln w="25400">
            <a:solidFill>
              <a:srgbClr val="CE5B3A"/>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7987" y="510471"/>
            <a:ext cx="1030224" cy="185928"/>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90244" y="136388"/>
            <a:ext cx="572735" cy="934094"/>
          </a:xfrm>
          <a:prstGeom prst="rect">
            <a:avLst/>
          </a:prstGeom>
        </p:spPr>
      </p:pic>
      <p:cxnSp>
        <p:nvCxnSpPr>
          <p:cNvPr id="17" name="Straight Connector 16"/>
          <p:cNvCxnSpPr/>
          <p:nvPr userDrawn="1"/>
        </p:nvCxnSpPr>
        <p:spPr>
          <a:xfrm>
            <a:off x="0" y="6390861"/>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6"/>
          <p:cNvSpPr txBox="1">
            <a:spLocks noChangeArrowheads="1"/>
          </p:cNvSpPr>
          <p:nvPr userDrawn="1"/>
        </p:nvSpPr>
        <p:spPr bwMode="auto">
          <a:xfrm>
            <a:off x="5830062" y="64327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defPPr>
              <a:defRPr lang="en-US"/>
            </a:defPPr>
            <a:lvl1pPr algn="l" rtl="0" fontAlgn="base">
              <a:spcBef>
                <a:spcPct val="0"/>
              </a:spcBef>
              <a:spcAft>
                <a:spcPct val="0"/>
              </a:spcAft>
              <a:defRPr sz="800" kern="1200">
                <a:solidFill>
                  <a:schemeClr val="tx1"/>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defRPr/>
            </a:pPr>
            <a:fld id="{3A857C0F-B001-40B5-9A01-32CB6570D7AB}" type="slidenum">
              <a:rPr lang="en-US" sz="800" smtClean="0">
                <a:latin typeface="Arial" charset="0"/>
                <a:ea typeface="Arial" charset="0"/>
                <a:cs typeface="Arial" charset="0"/>
              </a:rPr>
              <a:pPr algn="ctr">
                <a:defRPr/>
              </a:pPr>
              <a:t>‹#›</a:t>
            </a:fld>
            <a:endParaRPr lang="en-US" sz="800" dirty="0">
              <a:latin typeface="Arial" charset="0"/>
              <a:ea typeface="Arial" charset="0"/>
              <a:cs typeface="Arial" charset="0"/>
            </a:endParaRPr>
          </a:p>
        </p:txBody>
      </p:sp>
    </p:spTree>
    <p:extLst>
      <p:ext uri="{BB962C8B-B14F-4D97-AF65-F5344CB8AC3E}">
        <p14:creationId xmlns:p14="http://schemas.microsoft.com/office/powerpoint/2010/main" val="679341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87D2A-0A3B-4BFA-B2B4-A64DEB53D95F}" type="datetimeFigureOut">
              <a:rPr lang="en-US" smtClean="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6C6AAA-1D2C-404F-A551-9B35E7AD60B3}" type="slidenum">
              <a:rPr lang="en-US" smtClean="0"/>
              <a:t>‹#›</a:t>
            </a:fld>
            <a:endParaRPr lang="en-US" dirty="0"/>
          </a:p>
        </p:txBody>
      </p:sp>
    </p:spTree>
    <p:extLst>
      <p:ext uri="{BB962C8B-B14F-4D97-AF65-F5344CB8AC3E}">
        <p14:creationId xmlns:p14="http://schemas.microsoft.com/office/powerpoint/2010/main" val="22119766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93007477"/>
      </p:ext>
    </p:extLst>
  </p:cSld>
  <p:clrMap bg1="lt1" tx1="dk1" bg2="lt2" tx2="dk2" accent1="accent1" accent2="accent2" accent3="accent3" accent4="accent4" accent5="accent5" accent6="accent6" hlink="hlink" folHlink="folHlink"/>
  <p:sldLayoutIdLst>
    <p:sldLayoutId id="2147484014" r:id="rId1"/>
    <p:sldLayoutId id="2147484012" r:id="rId2"/>
    <p:sldLayoutId id="214748401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hart" Target="../charts/chart18.xml"/><Relationship Id="rId4" Type="http://schemas.openxmlformats.org/officeDocument/2006/relationships/chart" Target="../charts/chart1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17712" y="2302520"/>
            <a:ext cx="10991191" cy="1726139"/>
          </a:xfrm>
        </p:spPr>
        <p:txBody>
          <a:bodyPr/>
          <a:lstStyle/>
          <a:p>
            <a:r>
              <a:rPr lang="en-US" sz="4000" b="1" dirty="0" smtClean="0"/>
              <a:t>Towards a better future for women and work: Voices of women and men </a:t>
            </a:r>
            <a:endParaRPr lang="en-US" dirty="0"/>
          </a:p>
        </p:txBody>
      </p:sp>
      <p:sp>
        <p:nvSpPr>
          <p:cNvPr id="3" name="TextBox 2"/>
          <p:cNvSpPr txBox="1"/>
          <p:nvPr/>
        </p:nvSpPr>
        <p:spPr>
          <a:xfrm>
            <a:off x="345919" y="5722694"/>
            <a:ext cx="11846081" cy="461665"/>
          </a:xfrm>
          <a:prstGeom prst="rect">
            <a:avLst/>
          </a:prstGeom>
          <a:noFill/>
        </p:spPr>
        <p:txBody>
          <a:bodyPr wrap="square" rtlCol="0">
            <a:spAutoFit/>
          </a:bodyPr>
          <a:lstStyle/>
          <a:p>
            <a:pPr algn="ctr"/>
            <a:r>
              <a:rPr lang="en-US" dirty="0" smtClean="0">
                <a:solidFill>
                  <a:schemeClr val="bg1"/>
                </a:solidFill>
              </a:rPr>
              <a:t>#</a:t>
            </a:r>
            <a:r>
              <a:rPr lang="en-US" sz="2400" dirty="0" err="1" smtClean="0">
                <a:solidFill>
                  <a:schemeClr val="bg1"/>
                </a:solidFill>
              </a:rPr>
              <a:t>womensday</a:t>
            </a:r>
            <a:r>
              <a:rPr lang="en-US" sz="2400" dirty="0" smtClean="0">
                <a:solidFill>
                  <a:schemeClr val="bg1"/>
                </a:solidFill>
              </a:rPr>
              <a:t>                                 #IWD2017                        #</a:t>
            </a:r>
            <a:r>
              <a:rPr lang="en-US" sz="2400" dirty="0" err="1" smtClean="0">
                <a:solidFill>
                  <a:schemeClr val="bg1"/>
                </a:solidFill>
              </a:rPr>
              <a:t>ILOGallupWomen</a:t>
            </a:r>
            <a:r>
              <a:rPr lang="en-US" sz="2400" dirty="0" smtClean="0">
                <a:solidFill>
                  <a:schemeClr val="bg1"/>
                </a:solidFill>
              </a:rPr>
              <a:t> </a:t>
            </a:r>
            <a:endParaRPr lang="en-US" sz="2400" dirty="0">
              <a:solidFill>
                <a:schemeClr val="bg1"/>
              </a:solidFill>
            </a:endParaRPr>
          </a:p>
        </p:txBody>
      </p:sp>
    </p:spTree>
    <p:extLst>
      <p:ext uri="{BB962C8B-B14F-4D97-AF65-F5344CB8AC3E}">
        <p14:creationId xmlns:p14="http://schemas.microsoft.com/office/powerpoint/2010/main" val="3652634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32522" y="2676422"/>
            <a:ext cx="7314013" cy="1077218"/>
          </a:xfrm>
        </p:spPr>
        <p:txBody>
          <a:bodyPr/>
          <a:lstStyle/>
          <a:p>
            <a:pPr algn="l"/>
            <a:r>
              <a:rPr lang="en-US" sz="4000" dirty="0" smtClean="0"/>
              <a:t>Gallup World Poll </a:t>
            </a:r>
            <a:endParaRPr lang="en-US" sz="4000" dirty="0"/>
          </a:p>
        </p:txBody>
      </p:sp>
    </p:spTree>
    <p:extLst>
      <p:ext uri="{BB962C8B-B14F-4D97-AF65-F5344CB8AC3E}">
        <p14:creationId xmlns:p14="http://schemas.microsoft.com/office/powerpoint/2010/main" val="1132362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rotWithShape="1">
          <a:blip r:embed="rId2"/>
          <a:srcRect l="1683" t="11242" r="1308" b="10240"/>
          <a:stretch/>
        </p:blipFill>
        <p:spPr>
          <a:xfrm>
            <a:off x="0" y="0"/>
            <a:ext cx="12192000" cy="6858000"/>
          </a:xfrm>
          <a:prstGeom prst="rect">
            <a:avLst/>
          </a:prstGeom>
        </p:spPr>
      </p:pic>
      <p:sp>
        <p:nvSpPr>
          <p:cNvPr id="5" name="Rectangle 4"/>
          <p:cNvSpPr/>
          <p:nvPr/>
        </p:nvSpPr>
        <p:spPr>
          <a:xfrm>
            <a:off x="0" y="5066853"/>
            <a:ext cx="12192000" cy="179114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spcAft>
                <a:spcPts val="1200"/>
              </a:spcAft>
            </a:pPr>
            <a:r>
              <a:rPr lang="en-US" sz="4800" dirty="0">
                <a:solidFill>
                  <a:schemeClr val="tx1"/>
                </a:solidFill>
                <a:latin typeface="Arial" panose="020B0604020202020204" pitchFamily="34" charset="0"/>
                <a:cs typeface="Arial" panose="020B0604020202020204" pitchFamily="34" charset="0"/>
              </a:rPr>
              <a:t>Data gathered in 142 </a:t>
            </a:r>
            <a:endParaRPr lang="en-US" sz="4800" dirty="0" smtClean="0">
              <a:solidFill>
                <a:schemeClr val="tx1"/>
              </a:solidFill>
              <a:latin typeface="Arial" panose="020B0604020202020204" pitchFamily="34" charset="0"/>
              <a:cs typeface="Arial" panose="020B0604020202020204" pitchFamily="34" charset="0"/>
            </a:endParaRPr>
          </a:p>
          <a:p>
            <a:pPr algn="ctr">
              <a:lnSpc>
                <a:spcPct val="100000"/>
              </a:lnSpc>
              <a:spcBef>
                <a:spcPts val="0"/>
              </a:spcBef>
              <a:spcAft>
                <a:spcPts val="1200"/>
              </a:spcAft>
            </a:pPr>
            <a:r>
              <a:rPr lang="en-US" sz="4800" dirty="0" smtClean="0">
                <a:solidFill>
                  <a:schemeClr val="tx1"/>
                </a:solidFill>
                <a:latin typeface="Arial" panose="020B0604020202020204" pitchFamily="34" charset="0"/>
                <a:cs typeface="Arial" panose="020B0604020202020204" pitchFamily="34" charset="0"/>
              </a:rPr>
              <a:t>countries </a:t>
            </a:r>
            <a:r>
              <a:rPr lang="en-US" sz="4800" dirty="0">
                <a:solidFill>
                  <a:schemeClr val="tx1"/>
                </a:solidFill>
                <a:latin typeface="Arial" panose="020B0604020202020204" pitchFamily="34" charset="0"/>
                <a:cs typeface="Arial" panose="020B0604020202020204" pitchFamily="34" charset="0"/>
              </a:rPr>
              <a:t>and territories </a:t>
            </a:r>
          </a:p>
        </p:txBody>
      </p:sp>
    </p:spTree>
    <p:extLst>
      <p:ext uri="{BB962C8B-B14F-4D97-AF65-F5344CB8AC3E}">
        <p14:creationId xmlns:p14="http://schemas.microsoft.com/office/powerpoint/2010/main" val="619621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rotWithShape="1">
          <a:blip r:embed="rId2"/>
          <a:srcRect t="24905"/>
          <a:stretch/>
        </p:blipFill>
        <p:spPr>
          <a:xfrm>
            <a:off x="0" y="-10758"/>
            <a:ext cx="12192000" cy="6866742"/>
          </a:xfrm>
          <a:prstGeom prst="rect">
            <a:avLst/>
          </a:prstGeom>
        </p:spPr>
      </p:pic>
      <p:sp>
        <p:nvSpPr>
          <p:cNvPr id="5" name="Rectangle 4"/>
          <p:cNvSpPr/>
          <p:nvPr/>
        </p:nvSpPr>
        <p:spPr>
          <a:xfrm>
            <a:off x="0" y="-10758"/>
            <a:ext cx="12192000" cy="179114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00000"/>
              </a:lnSpc>
              <a:spcBef>
                <a:spcPts val="0"/>
              </a:spcBef>
              <a:spcAft>
                <a:spcPts val="1200"/>
              </a:spcAft>
            </a:pPr>
            <a:r>
              <a:rPr lang="en-US" sz="4800" dirty="0">
                <a:solidFill>
                  <a:schemeClr val="tx1"/>
                </a:solidFill>
                <a:latin typeface="Arial" panose="020B0604020202020204" pitchFamily="34" charset="0"/>
                <a:cs typeface="Arial" panose="020B0604020202020204" pitchFamily="34" charset="0"/>
              </a:rPr>
              <a:t>We collected data from nearly </a:t>
            </a:r>
            <a:endParaRPr lang="en-US" sz="4800" dirty="0" smtClean="0">
              <a:solidFill>
                <a:schemeClr val="tx1"/>
              </a:solidFill>
              <a:latin typeface="Arial" panose="020B0604020202020204" pitchFamily="34" charset="0"/>
              <a:cs typeface="Arial" panose="020B0604020202020204" pitchFamily="34" charset="0"/>
            </a:endParaRPr>
          </a:p>
          <a:p>
            <a:pPr algn="ctr" fontAlgn="auto">
              <a:lnSpc>
                <a:spcPct val="100000"/>
              </a:lnSpc>
              <a:spcBef>
                <a:spcPts val="0"/>
              </a:spcBef>
              <a:spcAft>
                <a:spcPts val="1200"/>
              </a:spcAft>
            </a:pPr>
            <a:r>
              <a:rPr lang="en-US" sz="4800" dirty="0" smtClean="0">
                <a:solidFill>
                  <a:schemeClr val="tx1"/>
                </a:solidFill>
                <a:latin typeface="Arial" panose="020B0604020202020204" pitchFamily="34" charset="0"/>
                <a:cs typeface="Arial" panose="020B0604020202020204" pitchFamily="34" charset="0"/>
              </a:rPr>
              <a:t>149,000 </a:t>
            </a:r>
            <a:r>
              <a:rPr lang="en-US" sz="4800" dirty="0">
                <a:solidFill>
                  <a:schemeClr val="tx1"/>
                </a:solidFill>
                <a:latin typeface="Arial" panose="020B0604020202020204" pitchFamily="34" charset="0"/>
                <a:cs typeface="Arial" panose="020B0604020202020204" pitchFamily="34" charset="0"/>
              </a:rPr>
              <a:t>adults </a:t>
            </a:r>
          </a:p>
        </p:txBody>
      </p:sp>
    </p:spTree>
    <p:extLst>
      <p:ext uri="{BB962C8B-B14F-4D97-AF65-F5344CB8AC3E}">
        <p14:creationId xmlns:p14="http://schemas.microsoft.com/office/powerpoint/2010/main" val="1637676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195944" y="1380067"/>
            <a:ext cx="6833294" cy="464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0550494"/>
              </p:ext>
            </p:extLst>
          </p:nvPr>
        </p:nvGraphicFramePr>
        <p:xfrm>
          <a:off x="5195944" y="1513949"/>
          <a:ext cx="6831914" cy="4324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5"/>
          <p:cNvGraphicFramePr>
            <a:graphicFrameLocks/>
          </p:cNvGraphicFramePr>
          <p:nvPr>
            <p:extLst>
              <p:ext uri="{D42A27DB-BD31-4B8C-83A1-F6EECF244321}">
                <p14:modId xmlns:p14="http://schemas.microsoft.com/office/powerpoint/2010/main" val="1814298955"/>
              </p:ext>
            </p:extLst>
          </p:nvPr>
        </p:nvGraphicFramePr>
        <p:xfrm>
          <a:off x="5195944" y="1513949"/>
          <a:ext cx="6831914" cy="4324350"/>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p:cNvSpPr/>
          <p:nvPr/>
        </p:nvSpPr>
        <p:spPr>
          <a:xfrm>
            <a:off x="279699" y="1380067"/>
            <a:ext cx="4914865" cy="464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457200" rtlCol="0" anchor="t"/>
          <a:lstStyle/>
          <a:p>
            <a:pPr marL="0" marR="0" defTabSz="903288">
              <a:spcBef>
                <a:spcPts val="0"/>
              </a:spcBef>
              <a:spcAft>
                <a:spcPts val="1800"/>
              </a:spcAft>
            </a:pPr>
            <a:r>
              <a:rPr lang="en-US" dirty="0" smtClean="0">
                <a:solidFill>
                  <a:schemeClr val="tx1"/>
                </a:solidFill>
                <a:latin typeface="Arial" panose="020B0604020202020204" pitchFamily="34" charset="0"/>
                <a:ea typeface="Calibri" panose="020F0502020204030204" pitchFamily="34" charset="0"/>
                <a:cs typeface="Arial" panose="020B0604020202020204" pitchFamily="34" charset="0"/>
              </a:rPr>
              <a:t>We know that if women are in the workforce and employed at full capacity (either working full time for an employer or part time and not wanting want full time) </a:t>
            </a:r>
          </a:p>
          <a:p>
            <a:pPr marL="569913" marR="0" lvl="0" indent="-342900" defTabSz="903288">
              <a:spcBef>
                <a:spcPts val="0"/>
              </a:spcBef>
              <a:spcAft>
                <a:spcPts val="1800"/>
              </a:spcAft>
              <a:buFont typeface="Arial" panose="020B0604020202020204" pitchFamily="34" charset="0"/>
              <a:buChar char="•"/>
              <a:tabLst>
                <a:tab pos="569913" algn="l"/>
              </a:tabLst>
            </a:pPr>
            <a:r>
              <a:rPr lang="en-US" dirty="0" smtClean="0">
                <a:solidFill>
                  <a:schemeClr val="tx1"/>
                </a:solidFill>
                <a:latin typeface="Arial" panose="020B0604020202020204" pitchFamily="34" charset="0"/>
                <a:ea typeface="Calibri" panose="020F0502020204030204" pitchFamily="34" charset="0"/>
                <a:cs typeface="Arial" panose="020B0604020202020204" pitchFamily="34" charset="0"/>
              </a:rPr>
              <a:t>they are more likely to rate their lives positively than those who don’t have these jobs or aren’t in the workforce at all</a:t>
            </a:r>
          </a:p>
          <a:p>
            <a:pPr marL="569913" marR="0" lvl="0" indent="-342900" defTabSz="903288">
              <a:spcBef>
                <a:spcPts val="0"/>
              </a:spcBef>
              <a:spcAft>
                <a:spcPts val="1800"/>
              </a:spcAft>
              <a:buFont typeface="Arial" panose="020B0604020202020204" pitchFamily="34" charset="0"/>
              <a:buChar char="•"/>
              <a:tabLst>
                <a:tab pos="569913" algn="l"/>
              </a:tabLst>
            </a:pPr>
            <a:r>
              <a:rPr lang="en-US" dirty="0" smtClean="0">
                <a:solidFill>
                  <a:schemeClr val="tx1"/>
                </a:solidFill>
                <a:latin typeface="Arial" panose="020B0604020202020204" pitchFamily="34" charset="0"/>
                <a:ea typeface="Calibri" panose="020F0502020204030204" pitchFamily="34" charset="0"/>
                <a:cs typeface="Arial" panose="020B0604020202020204" pitchFamily="34" charset="0"/>
              </a:rPr>
              <a:t>and actually this positive effect on life evaluations is the same or even bigger for women than it is for men in similar employment situations</a:t>
            </a:r>
            <a:endParaRPr lang="en-US"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Rectangle 6"/>
          <p:cNvSpPr/>
          <p:nvPr/>
        </p:nvSpPr>
        <p:spPr>
          <a:xfrm>
            <a:off x="4248149" y="6630511"/>
            <a:ext cx="4201369" cy="200055"/>
          </a:xfrm>
          <a:prstGeom prst="rect">
            <a:avLst/>
          </a:prstGeom>
        </p:spPr>
        <p:txBody>
          <a:bodyPr wrap="square">
            <a:spAutoFit/>
          </a:bodyPr>
          <a:lstStyle/>
          <a:p>
            <a:r>
              <a:rPr lang="en-US" sz="700" dirty="0"/>
              <a:t>Copyright © 2017 Gallup, Inc. and </a:t>
            </a:r>
            <a:r>
              <a:rPr lang="en-US" sz="700" dirty="0" smtClean="0"/>
              <a:t> the International </a:t>
            </a:r>
            <a:r>
              <a:rPr lang="en-US" sz="700" dirty="0"/>
              <a:t>Labour Organization. All rights reserved.</a:t>
            </a:r>
          </a:p>
        </p:txBody>
      </p:sp>
      <p:sp>
        <p:nvSpPr>
          <p:cNvPr id="8" name="Title 2"/>
          <p:cNvSpPr txBox="1">
            <a:spLocks/>
          </p:cNvSpPr>
          <p:nvPr/>
        </p:nvSpPr>
        <p:spPr>
          <a:xfrm>
            <a:off x="1569720" y="341825"/>
            <a:ext cx="9052560" cy="523220"/>
          </a:xfrm>
          <a:prstGeom prst="rect">
            <a:avLst/>
          </a:prstGeom>
        </p:spPr>
        <p:txBody>
          <a:bodyPr anchor="ctr" anchorCtr="0">
            <a:noAutofit/>
          </a:bodyPr>
          <a:lstStyle>
            <a:lvl1pPr algn="ctr" defTabSz="914400" rtl="0" eaLnBrk="1" latinLnBrk="0" hangingPunct="1">
              <a:lnSpc>
                <a:spcPct val="90000"/>
              </a:lnSpc>
              <a:spcBef>
                <a:spcPct val="0"/>
              </a:spcBef>
              <a:buNone/>
              <a:defRPr sz="2800" b="0" i="0" kern="1200" cap="none" baseline="0">
                <a:solidFill>
                  <a:schemeClr val="bg1"/>
                </a:solidFill>
                <a:latin typeface="Arial" charset="0"/>
                <a:ea typeface="Arial" charset="0"/>
                <a:cs typeface="Arial" charset="0"/>
              </a:defRPr>
            </a:lvl1pPr>
          </a:lstStyle>
          <a:p>
            <a:pPr fontAlgn="auto">
              <a:spcAft>
                <a:spcPts val="0"/>
              </a:spcAft>
            </a:pPr>
            <a:endParaRPr lang="en-US" dirty="0"/>
          </a:p>
        </p:txBody>
      </p:sp>
      <p:sp>
        <p:nvSpPr>
          <p:cNvPr id="2" name="Title 1"/>
          <p:cNvSpPr>
            <a:spLocks noGrp="1"/>
          </p:cNvSpPr>
          <p:nvPr>
            <p:ph type="title"/>
          </p:nvPr>
        </p:nvSpPr>
        <p:spPr/>
        <p:txBody>
          <a:bodyPr/>
          <a:lstStyle/>
          <a:p>
            <a:r>
              <a:rPr lang="en-US" sz="2700" dirty="0"/>
              <a:t>Regions w</a:t>
            </a:r>
            <a:r>
              <a:rPr lang="en-US" sz="2700" dirty="0" smtClean="0"/>
              <a:t>ith </a:t>
            </a:r>
            <a:r>
              <a:rPr lang="en-US" sz="2700" dirty="0"/>
              <a:t>b</a:t>
            </a:r>
            <a:r>
              <a:rPr lang="en-US" sz="2700" dirty="0" smtClean="0"/>
              <a:t>iggest </a:t>
            </a:r>
            <a:r>
              <a:rPr lang="en-US" sz="2700" dirty="0"/>
              <a:t>g</a:t>
            </a:r>
            <a:r>
              <a:rPr lang="en-US" sz="2700" dirty="0" smtClean="0"/>
              <a:t>aps </a:t>
            </a:r>
            <a:r>
              <a:rPr lang="en-US" sz="2700" dirty="0"/>
              <a:t>in l</a:t>
            </a:r>
            <a:r>
              <a:rPr lang="en-US" sz="2700" dirty="0" smtClean="0"/>
              <a:t>abour </a:t>
            </a:r>
            <a:r>
              <a:rPr lang="en-US" sz="2700" dirty="0"/>
              <a:t>f</a:t>
            </a:r>
            <a:r>
              <a:rPr lang="en-US" sz="2700" dirty="0" smtClean="0"/>
              <a:t>orce </a:t>
            </a:r>
            <a:r>
              <a:rPr lang="en-US" sz="2700" dirty="0"/>
              <a:t>p</a:t>
            </a:r>
            <a:r>
              <a:rPr lang="en-US" sz="2700" dirty="0" smtClean="0"/>
              <a:t>articipation </a:t>
            </a:r>
            <a:endParaRPr lang="en-US" sz="2700" dirty="0"/>
          </a:p>
        </p:txBody>
      </p:sp>
      <p:sp>
        <p:nvSpPr>
          <p:cNvPr id="10" name="TextBox 9"/>
          <p:cNvSpPr txBox="1"/>
          <p:nvPr/>
        </p:nvSpPr>
        <p:spPr>
          <a:xfrm>
            <a:off x="119364" y="6095905"/>
            <a:ext cx="7824486" cy="276999"/>
          </a:xfrm>
          <a:prstGeom prst="rect">
            <a:avLst/>
          </a:prstGeom>
          <a:noFill/>
        </p:spPr>
        <p:txBody>
          <a:bodyPr wrap="square" rtlCol="0">
            <a:spAutoFit/>
          </a:bodyPr>
          <a:lstStyle/>
          <a:p>
            <a:r>
              <a:rPr lang="en-US" sz="1200" i="1" dirty="0" smtClean="0"/>
              <a:t>Source: 2016 Trends Econometric Models, International Labour Organization</a:t>
            </a:r>
            <a:endParaRPr lang="en-US" sz="1200" i="1" dirty="0"/>
          </a:p>
        </p:txBody>
      </p:sp>
    </p:spTree>
    <p:extLst>
      <p:ext uri="{BB962C8B-B14F-4D97-AF65-F5344CB8AC3E}">
        <p14:creationId xmlns:p14="http://schemas.microsoft.com/office/powerpoint/2010/main" val="171502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11"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54856" y="1582428"/>
            <a:ext cx="11907078" cy="4029074"/>
          </a:xfrm>
        </p:spPr>
        <p:txBody>
          <a:bodyPr/>
          <a:lstStyle/>
          <a:p>
            <a:pPr algn="l"/>
            <a:r>
              <a:rPr lang="en-US" sz="3200" dirty="0" smtClean="0"/>
              <a:t>Women in the world of work: Measuring women’s and men’s </a:t>
            </a:r>
            <a:r>
              <a:rPr lang="en-US" sz="3200" dirty="0"/>
              <a:t>p</a:t>
            </a:r>
            <a:r>
              <a:rPr lang="en-US" sz="3200" dirty="0" smtClean="0"/>
              <a:t>references </a:t>
            </a:r>
            <a:br>
              <a:rPr lang="en-US" sz="3200" dirty="0" smtClean="0"/>
            </a:br>
            <a:r>
              <a:rPr lang="en-US" sz="3200" dirty="0" smtClean="0"/>
              <a:t/>
            </a:r>
            <a:br>
              <a:rPr lang="en-US" sz="3200" dirty="0" smtClean="0"/>
            </a:br>
            <a:r>
              <a:rPr lang="en-US" sz="2000" b="1" i="1" dirty="0" smtClean="0"/>
              <a:t>Asked </a:t>
            </a:r>
            <a:r>
              <a:rPr lang="en-US" sz="2000" b="1" i="1" dirty="0"/>
              <a:t>of female respondents</a:t>
            </a:r>
            <a:r>
              <a:rPr lang="en-US" sz="2000" i="1" dirty="0"/>
              <a:t>: Would you prefer to work at a paid job, or stay at home and take care of your family and the housework, or would you prefer to do both? </a:t>
            </a:r>
            <a:br>
              <a:rPr lang="en-US" sz="2000" i="1" dirty="0"/>
            </a:br>
            <a:r>
              <a:rPr lang="en-US" sz="2000" i="1" dirty="0"/>
              <a:t/>
            </a:r>
            <a:br>
              <a:rPr lang="en-US" sz="2000" i="1" dirty="0"/>
            </a:br>
            <a:r>
              <a:rPr lang="en-US" sz="2000" b="1" i="1" dirty="0"/>
              <a:t>Asked of male respondents: </a:t>
            </a:r>
            <a:r>
              <a:rPr lang="en-US" sz="2000" i="1" dirty="0"/>
              <a:t>Would you prefer that the women in your family work at paid jobs, </a:t>
            </a:r>
            <a:br>
              <a:rPr lang="en-US" sz="2000" i="1" dirty="0"/>
            </a:br>
            <a:r>
              <a:rPr lang="en-US" sz="2000" i="1" dirty="0"/>
              <a:t>or they stay at home and take care of your family and the housework, or would you prefer that </a:t>
            </a:r>
            <a:br>
              <a:rPr lang="en-US" sz="2000" i="1" dirty="0"/>
            </a:br>
            <a:r>
              <a:rPr lang="en-US" sz="2000" i="1" dirty="0"/>
              <a:t>they do both? </a:t>
            </a:r>
            <a:br>
              <a:rPr lang="en-US" sz="2000" i="1" dirty="0"/>
            </a:br>
            <a:endParaRPr lang="en-US" sz="2000" i="1" dirty="0"/>
          </a:p>
        </p:txBody>
      </p:sp>
      <p:sp>
        <p:nvSpPr>
          <p:cNvPr id="3" name="Rectangle 2"/>
          <p:cNvSpPr/>
          <p:nvPr/>
        </p:nvSpPr>
        <p:spPr>
          <a:xfrm>
            <a:off x="4248150" y="6606541"/>
            <a:ext cx="3920490" cy="200055"/>
          </a:xfrm>
          <a:prstGeom prst="rect">
            <a:avLst/>
          </a:prstGeom>
        </p:spPr>
        <p:txBody>
          <a:bodyPr wrap="square">
            <a:spAutoFit/>
          </a:bodyPr>
          <a:lstStyle/>
          <a:p>
            <a:r>
              <a:rPr lang="en-US" sz="700" dirty="0">
                <a:solidFill>
                  <a:schemeClr val="bg1"/>
                </a:solidFill>
              </a:rPr>
              <a:t>Copyright © 2017 Gallup, Inc. and </a:t>
            </a:r>
            <a:r>
              <a:rPr lang="en-US" sz="700" dirty="0" smtClean="0">
                <a:solidFill>
                  <a:schemeClr val="bg1"/>
                </a:solidFill>
              </a:rPr>
              <a:t>the International </a:t>
            </a:r>
            <a:r>
              <a:rPr lang="en-US" sz="700" dirty="0">
                <a:solidFill>
                  <a:schemeClr val="bg1"/>
                </a:solidFill>
              </a:rPr>
              <a:t>Labour Organization. All rights reserved.</a:t>
            </a:r>
          </a:p>
        </p:txBody>
      </p:sp>
    </p:spTree>
    <p:extLst>
      <p:ext uri="{BB962C8B-B14F-4D97-AF65-F5344CB8AC3E}">
        <p14:creationId xmlns:p14="http://schemas.microsoft.com/office/powerpoint/2010/main" val="211289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png"/>
          <p:cNvPicPr>
            <a:picLocks noChangeAspect="1"/>
          </p:cNvPicPr>
          <p:nvPr/>
        </p:nvPicPr>
        <p:blipFill>
          <a:blip r:embed="rId3" cstate="print">
            <a:alphaModFix amt="32000"/>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ontent Placeholder 4"/>
          <p:cNvSpPr>
            <a:spLocks noGrp="1"/>
          </p:cNvSpPr>
          <p:nvPr>
            <p:ph idx="1"/>
          </p:nvPr>
        </p:nvSpPr>
        <p:spPr/>
        <p:txBody>
          <a:bodyPr/>
          <a:lstStyle/>
          <a:p>
            <a:pPr marL="0" indent="0">
              <a:buNone/>
            </a:pPr>
            <a:r>
              <a:rPr lang="en-US" dirty="0" smtClean="0"/>
              <a:t> </a:t>
            </a:r>
            <a:endParaRPr lang="en-US" dirty="0"/>
          </a:p>
        </p:txBody>
      </p:sp>
      <p:sp>
        <p:nvSpPr>
          <p:cNvPr id="6" name="Content Placeholder 2"/>
          <p:cNvSpPr txBox="1">
            <a:spLocks/>
          </p:cNvSpPr>
          <p:nvPr/>
        </p:nvSpPr>
        <p:spPr>
          <a:xfrm>
            <a:off x="6711695" y="2391330"/>
            <a:ext cx="4500791" cy="33876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5000" b="1" dirty="0" smtClean="0">
                <a:latin typeface="Arial" panose="020B0604020202020204" pitchFamily="34" charset="0"/>
                <a:cs typeface="Arial" panose="020B0604020202020204" pitchFamily="34" charset="0"/>
              </a:rPr>
              <a:t>66%</a:t>
            </a:r>
            <a:r>
              <a:rPr lang="en-US" sz="2400" b="1" dirty="0" smtClean="0">
                <a:latin typeface="Arial" panose="020B0604020202020204" pitchFamily="34" charset="0"/>
                <a:cs typeface="Arial" panose="020B0604020202020204" pitchFamily="34" charset="0"/>
              </a:rPr>
              <a:t> </a:t>
            </a:r>
          </a:p>
          <a:p>
            <a:pPr marL="0" indent="0" algn="ctr">
              <a:buNone/>
            </a:pPr>
            <a:r>
              <a:rPr lang="en-US" sz="5400" b="1" dirty="0" smtClean="0">
                <a:latin typeface="Arial" panose="020B0604020202020204" pitchFamily="34" charset="0"/>
                <a:cs typeface="Arial" panose="020B0604020202020204" pitchFamily="34" charset="0"/>
              </a:rPr>
              <a:t>Men</a:t>
            </a:r>
            <a:endParaRPr lang="en-US" sz="5400" b="1" dirty="0">
              <a:latin typeface="Arial" panose="020B0604020202020204" pitchFamily="34" charset="0"/>
              <a:cs typeface="Arial" panose="020B0604020202020204" pitchFamily="34" charset="0"/>
            </a:endParaRPr>
          </a:p>
        </p:txBody>
      </p:sp>
      <p:sp>
        <p:nvSpPr>
          <p:cNvPr id="10" name="TextBox 9"/>
          <p:cNvSpPr txBox="1"/>
          <p:nvPr/>
        </p:nvSpPr>
        <p:spPr>
          <a:xfrm>
            <a:off x="0" y="182687"/>
            <a:ext cx="12191999" cy="954107"/>
          </a:xfrm>
          <a:prstGeom prst="rect">
            <a:avLst/>
          </a:prstGeom>
          <a:solidFill>
            <a:srgbClr val="FFFFFF">
              <a:alpha val="40000"/>
            </a:srgbClr>
          </a:solidFill>
          <a:ln>
            <a:noFill/>
          </a:ln>
        </p:spPr>
        <p:txBody>
          <a:bodyPr wrap="square" rtlCol="0">
            <a:spAutoFit/>
          </a:bodyPr>
          <a:lstStyle/>
          <a:p>
            <a:pPr marL="457200" defTabSz="922338"/>
            <a:r>
              <a:rPr lang="en-US" sz="2800" b="1" dirty="0">
                <a:latin typeface="Arial" panose="020B0604020202020204" pitchFamily="34" charset="0"/>
                <a:cs typeface="Arial" panose="020B0604020202020204" pitchFamily="34" charset="0"/>
              </a:rPr>
              <a:t>Majorities of </a:t>
            </a:r>
            <a:r>
              <a:rPr lang="en-US" sz="2800" b="1" dirty="0" smtClean="0">
                <a:latin typeface="Arial" panose="020B0604020202020204" pitchFamily="34" charset="0"/>
                <a:cs typeface="Arial" panose="020B0604020202020204" pitchFamily="34" charset="0"/>
              </a:rPr>
              <a:t>men </a:t>
            </a:r>
            <a:r>
              <a:rPr lang="en-US" sz="2800" b="1" dirty="0">
                <a:latin typeface="Arial" panose="020B0604020202020204" pitchFamily="34" charset="0"/>
                <a:cs typeface="Arial" panose="020B0604020202020204" pitchFamily="34" charset="0"/>
              </a:rPr>
              <a:t>and </a:t>
            </a:r>
            <a:r>
              <a:rPr lang="en-US" sz="2800" b="1" dirty="0" smtClean="0">
                <a:latin typeface="Arial" panose="020B0604020202020204" pitchFamily="34" charset="0"/>
                <a:cs typeface="Arial" panose="020B0604020202020204" pitchFamily="34" charset="0"/>
              </a:rPr>
              <a:t>women </a:t>
            </a:r>
            <a:r>
              <a:rPr lang="en-US" sz="2800" b="1" dirty="0">
                <a:latin typeface="Arial" panose="020B0604020202020204" pitchFamily="34" charset="0"/>
                <a:cs typeface="Arial" panose="020B0604020202020204" pitchFamily="34" charset="0"/>
              </a:rPr>
              <a:t>w</a:t>
            </a:r>
            <a:r>
              <a:rPr lang="en-US" sz="2800" b="1" dirty="0" smtClean="0">
                <a:latin typeface="Arial" panose="020B0604020202020204" pitchFamily="34" charset="0"/>
                <a:cs typeface="Arial" panose="020B0604020202020204" pitchFamily="34" charset="0"/>
              </a:rPr>
              <a:t>orldwide </a:t>
            </a:r>
            <a:r>
              <a:rPr lang="en-US" sz="2800" b="1" dirty="0">
                <a:latin typeface="Arial" panose="020B0604020202020204" pitchFamily="34" charset="0"/>
                <a:cs typeface="Arial" panose="020B0604020202020204" pitchFamily="34" charset="0"/>
              </a:rPr>
              <a:t>w</a:t>
            </a:r>
            <a:r>
              <a:rPr lang="en-US" sz="2800" b="1" dirty="0" smtClean="0">
                <a:latin typeface="Arial" panose="020B0604020202020204" pitchFamily="34" charset="0"/>
                <a:cs typeface="Arial" panose="020B0604020202020204" pitchFamily="34" charset="0"/>
              </a:rPr>
              <a:t>ould </a:t>
            </a:r>
            <a:r>
              <a:rPr lang="en-US" sz="2800" b="1" dirty="0">
                <a:latin typeface="Arial" panose="020B0604020202020204" pitchFamily="34" charset="0"/>
                <a:cs typeface="Arial" panose="020B0604020202020204" pitchFamily="34" charset="0"/>
              </a:rPr>
              <a:t>p</a:t>
            </a:r>
            <a:r>
              <a:rPr lang="en-US" sz="2800" b="1" dirty="0" smtClean="0">
                <a:latin typeface="Arial" panose="020B0604020202020204" pitchFamily="34" charset="0"/>
                <a:cs typeface="Arial" panose="020B0604020202020204" pitchFamily="34" charset="0"/>
              </a:rPr>
              <a:t>refer </a:t>
            </a:r>
            <a:r>
              <a:rPr lang="en-US" sz="2800" b="1" dirty="0">
                <a:latin typeface="Arial" panose="020B0604020202020204" pitchFamily="34" charset="0"/>
                <a:cs typeface="Arial" panose="020B0604020202020204" pitchFamily="34" charset="0"/>
              </a:rPr>
              <a:t>t</a:t>
            </a:r>
            <a:r>
              <a:rPr lang="en-US" sz="2800" b="1" dirty="0" smtClean="0">
                <a:latin typeface="Arial" panose="020B0604020202020204" pitchFamily="34" charset="0"/>
                <a:cs typeface="Arial" panose="020B0604020202020204" pitchFamily="34" charset="0"/>
              </a:rPr>
              <a:t>hat women </a:t>
            </a:r>
            <a:r>
              <a:rPr lang="en-US" sz="2800" b="1" dirty="0">
                <a:latin typeface="Arial" panose="020B0604020202020204" pitchFamily="34" charset="0"/>
                <a:cs typeface="Arial" panose="020B0604020202020204" pitchFamily="34" charset="0"/>
              </a:rPr>
              <a:t>w</a:t>
            </a:r>
            <a:r>
              <a:rPr lang="en-US" sz="2800" b="1" dirty="0" smtClean="0">
                <a:latin typeface="Arial" panose="020B0604020202020204" pitchFamily="34" charset="0"/>
                <a:cs typeface="Arial" panose="020B0604020202020204" pitchFamily="34" charset="0"/>
              </a:rPr>
              <a:t>ork </a:t>
            </a:r>
            <a:r>
              <a:rPr lang="en-US" sz="2800" b="1" dirty="0">
                <a:latin typeface="Arial" panose="020B0604020202020204" pitchFamily="34" charset="0"/>
                <a:cs typeface="Arial" panose="020B0604020202020204" pitchFamily="34" charset="0"/>
              </a:rPr>
              <a:t>at </a:t>
            </a:r>
            <a:r>
              <a:rPr lang="en-US" sz="2800" b="1" dirty="0" smtClean="0">
                <a:latin typeface="Arial" panose="020B0604020202020204" pitchFamily="34" charset="0"/>
                <a:cs typeface="Arial" panose="020B0604020202020204" pitchFamily="34" charset="0"/>
              </a:rPr>
              <a:t>paid jobs and take care of the family  </a:t>
            </a:r>
            <a:endParaRPr lang="en-US" sz="2800" dirty="0"/>
          </a:p>
        </p:txBody>
      </p:sp>
      <p:sp>
        <p:nvSpPr>
          <p:cNvPr id="11" name="Title 10"/>
          <p:cNvSpPr>
            <a:spLocks noGrp="1"/>
          </p:cNvSpPr>
          <p:nvPr>
            <p:ph type="title"/>
          </p:nvPr>
        </p:nvSpPr>
        <p:spPr/>
        <p:txBody>
          <a:bodyPr/>
          <a:lstStyle/>
          <a:p>
            <a:r>
              <a:rPr lang="en-US" dirty="0" smtClean="0"/>
              <a:t> </a:t>
            </a:r>
            <a:endParaRPr lang="en-US" dirty="0"/>
          </a:p>
        </p:txBody>
      </p:sp>
      <p:sp>
        <p:nvSpPr>
          <p:cNvPr id="12" name="Content Placeholder 2"/>
          <p:cNvSpPr txBox="1">
            <a:spLocks/>
          </p:cNvSpPr>
          <p:nvPr/>
        </p:nvSpPr>
        <p:spPr>
          <a:xfrm>
            <a:off x="901717" y="2391330"/>
            <a:ext cx="4548107" cy="321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0" b="1" dirty="0" smtClean="0">
                <a:latin typeface="Arial" panose="020B0604020202020204" pitchFamily="34" charset="0"/>
                <a:cs typeface="Arial" panose="020B0604020202020204" pitchFamily="34" charset="0"/>
              </a:rPr>
              <a:t>70%</a:t>
            </a:r>
            <a:r>
              <a:rPr lang="en-US" sz="2400" b="1" dirty="0" smtClean="0">
                <a:latin typeface="Arial" panose="020B0604020202020204" pitchFamily="34" charset="0"/>
                <a:cs typeface="Arial" panose="020B0604020202020204" pitchFamily="34" charset="0"/>
              </a:rPr>
              <a:t> </a:t>
            </a:r>
          </a:p>
          <a:p>
            <a:pPr marL="0" indent="0" algn="ctr">
              <a:buFont typeface="Arial" panose="020B0604020202020204" pitchFamily="34" charset="0"/>
              <a:buNone/>
            </a:pPr>
            <a:r>
              <a:rPr lang="en-US" sz="5400" b="1" dirty="0" smtClean="0">
                <a:latin typeface="Arial" panose="020B0604020202020204" pitchFamily="34" charset="0"/>
                <a:cs typeface="Arial" panose="020B0604020202020204" pitchFamily="34" charset="0"/>
              </a:rPr>
              <a:t>Women</a:t>
            </a:r>
          </a:p>
        </p:txBody>
      </p:sp>
      <p:sp>
        <p:nvSpPr>
          <p:cNvPr id="8" name="Rectangle 7"/>
          <p:cNvSpPr/>
          <p:nvPr/>
        </p:nvSpPr>
        <p:spPr>
          <a:xfrm>
            <a:off x="4248149" y="6609145"/>
            <a:ext cx="3923577" cy="200055"/>
          </a:xfrm>
          <a:prstGeom prst="rect">
            <a:avLst/>
          </a:prstGeom>
        </p:spPr>
        <p:txBody>
          <a:bodyPr wrap="square">
            <a:spAutoFit/>
          </a:bodyPr>
          <a:lstStyle/>
          <a:p>
            <a:r>
              <a:rPr lang="en-US" sz="700" dirty="0"/>
              <a:t>Copyright © 2017 Gallup, Inc. and </a:t>
            </a:r>
            <a:r>
              <a:rPr lang="en-US" sz="700" dirty="0" smtClean="0"/>
              <a:t>the International </a:t>
            </a:r>
            <a:r>
              <a:rPr lang="en-US" sz="700" dirty="0"/>
              <a:t>Labour Organization. All rights reserved.</a:t>
            </a:r>
          </a:p>
        </p:txBody>
      </p:sp>
    </p:spTree>
    <p:extLst>
      <p:ext uri="{BB962C8B-B14F-4D97-AF65-F5344CB8AC3E}">
        <p14:creationId xmlns:p14="http://schemas.microsoft.com/office/powerpoint/2010/main" val="554640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207316" y="1663531"/>
            <a:ext cx="5859462" cy="464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30188" y="1663531"/>
            <a:ext cx="5859462" cy="464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80434215"/>
              </p:ext>
            </p:extLst>
          </p:nvPr>
        </p:nvGraphicFramePr>
        <p:xfrm>
          <a:off x="-188910" y="1681753"/>
          <a:ext cx="6275385" cy="4466063"/>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66 percent of men and women </a:t>
            </a:r>
            <a:r>
              <a:rPr lang="en-US" dirty="0">
                <a:latin typeface="Arial" panose="020B0604020202020204" pitchFamily="34" charset="0"/>
                <a:cs typeface="Arial" panose="020B0604020202020204" pitchFamily="34" charset="0"/>
              </a:rPr>
              <a:t>w</a:t>
            </a:r>
            <a:r>
              <a:rPr lang="en-US" dirty="0" smtClean="0">
                <a:latin typeface="Arial" panose="020B0604020202020204" pitchFamily="34" charset="0"/>
                <a:cs typeface="Arial" panose="020B0604020202020204" pitchFamily="34" charset="0"/>
              </a:rPr>
              <a:t>ould </a:t>
            </a:r>
            <a:r>
              <a:rPr lang="en-US" dirty="0">
                <a:latin typeface="Arial" panose="020B0604020202020204" pitchFamily="34" charset="0"/>
                <a:cs typeface="Arial" panose="020B0604020202020204" pitchFamily="34" charset="0"/>
              </a:rPr>
              <a:t>p</a:t>
            </a:r>
            <a:r>
              <a:rPr lang="en-US" dirty="0" smtClean="0">
                <a:latin typeface="Arial" panose="020B0604020202020204" pitchFamily="34" charset="0"/>
                <a:cs typeface="Arial" panose="020B0604020202020204" pitchFamily="34" charset="0"/>
              </a:rPr>
              <a:t>refer </a:t>
            </a:r>
            <a:r>
              <a:rPr lang="en-US" dirty="0">
                <a:latin typeface="Arial" panose="020B0604020202020204" pitchFamily="34" charset="0"/>
                <a:cs typeface="Arial" panose="020B0604020202020204" pitchFamily="34" charset="0"/>
              </a:rPr>
              <a:t>w</a:t>
            </a:r>
            <a:r>
              <a:rPr lang="en-US" dirty="0" smtClean="0">
                <a:latin typeface="Arial" panose="020B0604020202020204" pitchFamily="34" charset="0"/>
                <a:cs typeface="Arial" panose="020B0604020202020204" pitchFamily="34" charset="0"/>
              </a:rPr>
              <a:t>omen to have a paid </a:t>
            </a:r>
            <a:r>
              <a:rPr lang="en-US" dirty="0">
                <a:latin typeface="Arial" panose="020B0604020202020204" pitchFamily="34" charset="0"/>
                <a:cs typeface="Arial" panose="020B0604020202020204" pitchFamily="34" charset="0"/>
              </a:rPr>
              <a:t>j</a:t>
            </a:r>
            <a:r>
              <a:rPr lang="en-US" dirty="0" smtClean="0">
                <a:latin typeface="Arial" panose="020B0604020202020204" pitchFamily="34" charset="0"/>
                <a:cs typeface="Arial" panose="020B0604020202020204" pitchFamily="34" charset="0"/>
              </a:rPr>
              <a:t>ob and take </a:t>
            </a:r>
            <a:r>
              <a:rPr lang="en-US" dirty="0">
                <a:latin typeface="Arial" panose="020B0604020202020204" pitchFamily="34" charset="0"/>
                <a:cs typeface="Arial" panose="020B0604020202020204" pitchFamily="34" charset="0"/>
              </a:rPr>
              <a:t>c</a:t>
            </a:r>
            <a:r>
              <a:rPr lang="en-US" dirty="0" smtClean="0">
                <a:latin typeface="Arial" panose="020B0604020202020204" pitchFamily="34" charset="0"/>
                <a:cs typeface="Arial" panose="020B0604020202020204" pitchFamily="34" charset="0"/>
              </a:rPr>
              <a:t>are of the family</a:t>
            </a:r>
            <a:endParaRPr lang="en-US" dirty="0"/>
          </a:p>
        </p:txBody>
      </p:sp>
      <p:graphicFrame>
        <p:nvGraphicFramePr>
          <p:cNvPr id="9" name="Chart 8"/>
          <p:cNvGraphicFramePr/>
          <p:nvPr>
            <p:extLst>
              <p:ext uri="{D42A27DB-BD31-4B8C-83A1-F6EECF244321}">
                <p14:modId xmlns:p14="http://schemas.microsoft.com/office/powerpoint/2010/main" val="306558430"/>
              </p:ext>
            </p:extLst>
          </p:nvPr>
        </p:nvGraphicFramePr>
        <p:xfrm>
          <a:off x="5843587" y="1700041"/>
          <a:ext cx="6927533" cy="44660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13911303"/>
              </p:ext>
            </p:extLst>
          </p:nvPr>
        </p:nvGraphicFramePr>
        <p:xfrm>
          <a:off x="1974626" y="1329845"/>
          <a:ext cx="8242748" cy="315398"/>
        </p:xfrm>
        <a:graphic>
          <a:graphicData uri="http://schemas.openxmlformats.org/drawingml/2006/table">
            <a:tbl>
              <a:tblPr firstRow="1" bandRow="1">
                <a:tableStyleId>{5C22544A-7EE6-4342-B048-85BDC9FD1C3A}</a:tableStyleId>
              </a:tblPr>
              <a:tblGrid>
                <a:gridCol w="2060687">
                  <a:extLst>
                    <a:ext uri="{9D8B030D-6E8A-4147-A177-3AD203B41FA5}">
                      <a16:colId xmlns:a16="http://schemas.microsoft.com/office/drawing/2014/main" xmlns="" val="20000"/>
                    </a:ext>
                  </a:extLst>
                </a:gridCol>
                <a:gridCol w="1392347">
                  <a:extLst>
                    <a:ext uri="{9D8B030D-6E8A-4147-A177-3AD203B41FA5}">
                      <a16:colId xmlns:a16="http://schemas.microsoft.com/office/drawing/2014/main" xmlns="" val="20001"/>
                    </a:ext>
                  </a:extLst>
                </a:gridCol>
                <a:gridCol w="1727200">
                  <a:extLst>
                    <a:ext uri="{9D8B030D-6E8A-4147-A177-3AD203B41FA5}">
                      <a16:colId xmlns:a16="http://schemas.microsoft.com/office/drawing/2014/main" xmlns="" val="20002"/>
                    </a:ext>
                  </a:extLst>
                </a:gridCol>
                <a:gridCol w="3062514">
                  <a:extLst>
                    <a:ext uri="{9D8B030D-6E8A-4147-A177-3AD203B41FA5}">
                      <a16:colId xmlns:a16="http://schemas.microsoft.com/office/drawing/2014/main" xmlns="" val="20003"/>
                    </a:ext>
                  </a:extLst>
                </a:gridCol>
              </a:tblGrid>
              <a:tr h="315398">
                <a:tc>
                  <a:txBody>
                    <a:bodyPr/>
                    <a:lstStyle/>
                    <a:p>
                      <a:pPr algn="ctr"/>
                      <a:r>
                        <a:rPr lang="en-US" sz="1400" b="1" dirty="0" smtClean="0">
                          <a:solidFill>
                            <a:srgbClr val="0158A3"/>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Work at paid job</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4F622B"/>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Both</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E06C25"/>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Stay home</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B1B4B6"/>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Don’t know/Refused</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11" name="Rectangle 10"/>
          <p:cNvSpPr/>
          <p:nvPr/>
        </p:nvSpPr>
        <p:spPr>
          <a:xfrm>
            <a:off x="4248149" y="6678592"/>
            <a:ext cx="4027749" cy="200055"/>
          </a:xfrm>
          <a:prstGeom prst="rect">
            <a:avLst/>
          </a:prstGeom>
        </p:spPr>
        <p:txBody>
          <a:bodyPr wrap="square">
            <a:spAutoFit/>
          </a:bodyPr>
          <a:lstStyle/>
          <a:p>
            <a:r>
              <a:rPr lang="en-US" sz="700" dirty="0"/>
              <a:t>Copyright © 2017 Gallup, Inc. and </a:t>
            </a:r>
            <a:r>
              <a:rPr lang="en-US" sz="700" dirty="0" smtClean="0"/>
              <a:t>the International </a:t>
            </a:r>
            <a:r>
              <a:rPr lang="en-US" sz="700" dirty="0"/>
              <a:t>Labour Organization. All rights reserved.</a:t>
            </a:r>
          </a:p>
        </p:txBody>
      </p:sp>
    </p:spTree>
    <p:extLst>
      <p:ext uri="{BB962C8B-B14F-4D97-AF65-F5344CB8AC3E}">
        <p14:creationId xmlns:p14="http://schemas.microsoft.com/office/powerpoint/2010/main" val="6549353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Regardless of employment </a:t>
            </a:r>
            <a:r>
              <a:rPr lang="en-US" dirty="0"/>
              <a:t>s</a:t>
            </a:r>
            <a:r>
              <a:rPr lang="en-US" dirty="0" smtClean="0"/>
              <a:t>tatus, </a:t>
            </a:r>
            <a:r>
              <a:rPr lang="en-US" dirty="0"/>
              <a:t>m</a:t>
            </a:r>
            <a:r>
              <a:rPr lang="en-US" dirty="0" smtClean="0"/>
              <a:t>ajorities of </a:t>
            </a:r>
            <a:r>
              <a:rPr lang="en-US" dirty="0"/>
              <a:t>w</a:t>
            </a:r>
            <a:r>
              <a:rPr lang="en-US" dirty="0" smtClean="0"/>
              <a:t>omen </a:t>
            </a:r>
            <a:r>
              <a:rPr lang="en-US" dirty="0"/>
              <a:t>w</a:t>
            </a:r>
            <a:r>
              <a:rPr lang="en-US" dirty="0" smtClean="0"/>
              <a:t>ant to work</a:t>
            </a:r>
            <a:endParaRPr lang="en-US" dirty="0"/>
          </a:p>
        </p:txBody>
      </p:sp>
      <p:graphicFrame>
        <p:nvGraphicFramePr>
          <p:cNvPr id="9" name="Chart 8"/>
          <p:cNvGraphicFramePr/>
          <p:nvPr>
            <p:extLst>
              <p:ext uri="{D42A27DB-BD31-4B8C-83A1-F6EECF244321}">
                <p14:modId xmlns:p14="http://schemas.microsoft.com/office/powerpoint/2010/main" val="1115549923"/>
              </p:ext>
            </p:extLst>
          </p:nvPr>
        </p:nvGraphicFramePr>
        <p:xfrm>
          <a:off x="-1161826" y="1727775"/>
          <a:ext cx="6100781" cy="39910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1512878738"/>
              </p:ext>
            </p:extLst>
          </p:nvPr>
        </p:nvGraphicFramePr>
        <p:xfrm>
          <a:off x="3769510" y="2023335"/>
          <a:ext cx="4338170" cy="36955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p:nvPr>
            <p:extLst>
              <p:ext uri="{D42A27DB-BD31-4B8C-83A1-F6EECF244321}">
                <p14:modId xmlns:p14="http://schemas.microsoft.com/office/powerpoint/2010/main" val="680355076"/>
              </p:ext>
            </p:extLst>
          </p:nvPr>
        </p:nvGraphicFramePr>
        <p:xfrm>
          <a:off x="7726680" y="2023335"/>
          <a:ext cx="4474118" cy="36955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719635293"/>
              </p:ext>
            </p:extLst>
          </p:nvPr>
        </p:nvGraphicFramePr>
        <p:xfrm>
          <a:off x="2211444" y="1542354"/>
          <a:ext cx="8242748" cy="370840"/>
        </p:xfrm>
        <a:graphic>
          <a:graphicData uri="http://schemas.openxmlformats.org/drawingml/2006/table">
            <a:tbl>
              <a:tblPr firstRow="1" bandRow="1">
                <a:tableStyleId>{5C22544A-7EE6-4342-B048-85BDC9FD1C3A}</a:tableStyleId>
              </a:tblPr>
              <a:tblGrid>
                <a:gridCol w="2060687">
                  <a:extLst>
                    <a:ext uri="{9D8B030D-6E8A-4147-A177-3AD203B41FA5}">
                      <a16:colId xmlns:a16="http://schemas.microsoft.com/office/drawing/2014/main" xmlns="" val="20000"/>
                    </a:ext>
                  </a:extLst>
                </a:gridCol>
                <a:gridCol w="1392347">
                  <a:extLst>
                    <a:ext uri="{9D8B030D-6E8A-4147-A177-3AD203B41FA5}">
                      <a16:colId xmlns:a16="http://schemas.microsoft.com/office/drawing/2014/main" xmlns="" val="20001"/>
                    </a:ext>
                  </a:extLst>
                </a:gridCol>
                <a:gridCol w="1727200">
                  <a:extLst>
                    <a:ext uri="{9D8B030D-6E8A-4147-A177-3AD203B41FA5}">
                      <a16:colId xmlns:a16="http://schemas.microsoft.com/office/drawing/2014/main" xmlns="" val="20002"/>
                    </a:ext>
                  </a:extLst>
                </a:gridCol>
                <a:gridCol w="3062514">
                  <a:extLst>
                    <a:ext uri="{9D8B030D-6E8A-4147-A177-3AD203B41FA5}">
                      <a16:colId xmlns:a16="http://schemas.microsoft.com/office/drawing/2014/main" xmlns="" val="20003"/>
                    </a:ext>
                  </a:extLst>
                </a:gridCol>
              </a:tblGrid>
              <a:tr h="370840">
                <a:tc>
                  <a:txBody>
                    <a:bodyPr/>
                    <a:lstStyle/>
                    <a:p>
                      <a:pPr algn="ctr"/>
                      <a:r>
                        <a:rPr lang="en-US" sz="1400" b="1" dirty="0" smtClean="0">
                          <a:solidFill>
                            <a:srgbClr val="0158A3"/>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Work at paid job</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4F622B"/>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Both</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E06C25"/>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Stay home</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B1B4B6"/>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Don’t know/Refused</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7" name="Rectangle 6"/>
          <p:cNvSpPr/>
          <p:nvPr/>
        </p:nvSpPr>
        <p:spPr>
          <a:xfrm>
            <a:off x="4248150" y="6644641"/>
            <a:ext cx="3859530" cy="200055"/>
          </a:xfrm>
          <a:prstGeom prst="rect">
            <a:avLst/>
          </a:prstGeom>
        </p:spPr>
        <p:txBody>
          <a:bodyPr wrap="square">
            <a:spAutoFit/>
          </a:bodyPr>
          <a:lstStyle/>
          <a:p>
            <a:r>
              <a:rPr lang="en-US" sz="700" dirty="0"/>
              <a:t>Copyright © 2017 Gallup, Inc. and </a:t>
            </a:r>
            <a:r>
              <a:rPr lang="en-US" sz="700" dirty="0" smtClean="0"/>
              <a:t>the International </a:t>
            </a:r>
            <a:r>
              <a:rPr lang="en-US" sz="700" dirty="0"/>
              <a:t>Labour Organization. All rights reserved.</a:t>
            </a:r>
          </a:p>
        </p:txBody>
      </p:sp>
    </p:spTree>
    <p:extLst>
      <p:ext uri="{BB962C8B-B14F-4D97-AF65-F5344CB8AC3E}">
        <p14:creationId xmlns:p14="http://schemas.microsoft.com/office/powerpoint/2010/main" val="117770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1268682000"/>
              </p:ext>
            </p:extLst>
          </p:nvPr>
        </p:nvGraphicFramePr>
        <p:xfrm>
          <a:off x="1733797" y="1619992"/>
          <a:ext cx="10458202" cy="45715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975533614"/>
              </p:ext>
            </p:extLst>
          </p:nvPr>
        </p:nvGraphicFramePr>
        <p:xfrm>
          <a:off x="1733797" y="1619992"/>
          <a:ext cx="10458202" cy="4571503"/>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p:txBody>
          <a:bodyPr/>
          <a:lstStyle/>
          <a:p>
            <a:r>
              <a:rPr lang="en-US" dirty="0" smtClean="0"/>
              <a:t>In a few regions, there is large a gap between women's and men's desires for women to work at a paid job</a:t>
            </a:r>
            <a:endParaRPr lang="en-US" dirty="0"/>
          </a:p>
        </p:txBody>
      </p:sp>
      <p:sp>
        <p:nvSpPr>
          <p:cNvPr id="7" name="Rectangle 6"/>
          <p:cNvSpPr/>
          <p:nvPr/>
        </p:nvSpPr>
        <p:spPr>
          <a:xfrm>
            <a:off x="4248150" y="6659296"/>
            <a:ext cx="3946726" cy="200055"/>
          </a:xfrm>
          <a:prstGeom prst="rect">
            <a:avLst/>
          </a:prstGeom>
        </p:spPr>
        <p:txBody>
          <a:bodyPr wrap="square">
            <a:spAutoFit/>
          </a:bodyPr>
          <a:lstStyle/>
          <a:p>
            <a:r>
              <a:rPr lang="en-US" sz="700" dirty="0"/>
              <a:t>Copyright © 2017 Gallup, Inc. </a:t>
            </a:r>
            <a:r>
              <a:rPr lang="en-US" sz="700" dirty="0" smtClean="0"/>
              <a:t>and the </a:t>
            </a:r>
            <a:r>
              <a:rPr lang="en-US" sz="700" dirty="0"/>
              <a:t>International Labour Organization. All rights reserved.</a:t>
            </a:r>
          </a:p>
        </p:txBody>
      </p:sp>
      <p:sp>
        <p:nvSpPr>
          <p:cNvPr id="14" name="TextBox 13"/>
          <p:cNvSpPr txBox="1"/>
          <p:nvPr/>
        </p:nvSpPr>
        <p:spPr>
          <a:xfrm>
            <a:off x="61554" y="2490460"/>
            <a:ext cx="1508166" cy="584775"/>
          </a:xfrm>
          <a:prstGeom prst="rect">
            <a:avLst/>
          </a:prstGeom>
          <a:noFill/>
        </p:spPr>
        <p:txBody>
          <a:bodyPr wrap="square" rtlCol="0">
            <a:spAutoFit/>
          </a:bodyPr>
          <a:lstStyle/>
          <a:p>
            <a:pPr algn="ctr"/>
            <a:r>
              <a:rPr lang="en-US" sz="1600" b="1" dirty="0" smtClean="0"/>
              <a:t>Central and Western Asia </a:t>
            </a:r>
            <a:endParaRPr lang="en-US" sz="1600" b="1" dirty="0"/>
          </a:p>
        </p:txBody>
      </p:sp>
      <p:sp>
        <p:nvSpPr>
          <p:cNvPr id="15" name="TextBox 14"/>
          <p:cNvSpPr txBox="1"/>
          <p:nvPr/>
        </p:nvSpPr>
        <p:spPr>
          <a:xfrm>
            <a:off x="61554" y="4700650"/>
            <a:ext cx="1508166" cy="584775"/>
          </a:xfrm>
          <a:prstGeom prst="rect">
            <a:avLst/>
          </a:prstGeom>
          <a:noFill/>
        </p:spPr>
        <p:txBody>
          <a:bodyPr wrap="square" rtlCol="0">
            <a:spAutoFit/>
          </a:bodyPr>
          <a:lstStyle/>
          <a:p>
            <a:pPr algn="ctr"/>
            <a:r>
              <a:rPr lang="en-US" sz="1600" b="1" dirty="0" smtClean="0"/>
              <a:t>Northern </a:t>
            </a:r>
          </a:p>
          <a:p>
            <a:pPr algn="ctr"/>
            <a:r>
              <a:rPr lang="en-US" sz="1600" b="1" dirty="0" smtClean="0"/>
              <a:t>Africa </a:t>
            </a:r>
            <a:endParaRPr lang="en-US" sz="1600" b="1" dirty="0"/>
          </a:p>
        </p:txBody>
      </p:sp>
    </p:spTree>
    <p:extLst>
      <p:ext uri="{BB962C8B-B14F-4D97-AF65-F5344CB8AC3E}">
        <p14:creationId xmlns:p14="http://schemas.microsoft.com/office/powerpoint/2010/main" val="403776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8905" y="2567565"/>
            <a:ext cx="11907078" cy="1077218"/>
          </a:xfrm>
        </p:spPr>
        <p:txBody>
          <a:bodyPr/>
          <a:lstStyle/>
          <a:p>
            <a:pPr algn="l"/>
            <a:r>
              <a:rPr lang="en-US" sz="3200" dirty="0" smtClean="0"/>
              <a:t>Views about the acceptability of work for </a:t>
            </a:r>
            <a:r>
              <a:rPr lang="en-US" sz="3200" dirty="0"/>
              <a:t>w</a:t>
            </a:r>
            <a:r>
              <a:rPr lang="en-US" sz="3200" dirty="0" smtClean="0"/>
              <a:t>omen</a:t>
            </a:r>
            <a:br>
              <a:rPr lang="en-US" sz="3200" dirty="0" smtClean="0"/>
            </a:br>
            <a:r>
              <a:rPr lang="en-US" sz="3200" dirty="0"/>
              <a:t/>
            </a:r>
            <a:br>
              <a:rPr lang="en-US" sz="3200" dirty="0"/>
            </a:br>
            <a:r>
              <a:rPr lang="en-US" sz="2000" i="1" dirty="0"/>
              <a:t>Now, I want to ask you about what is acceptable in your family. Do you agree or disagree with the following statement? “It is perfectly acceptable for any woman in your family to have a paid job outside the home if she wants one.”</a:t>
            </a:r>
            <a:r>
              <a:rPr lang="en-US" sz="2000" dirty="0"/>
              <a:t/>
            </a:r>
            <a:br>
              <a:rPr lang="en-US" sz="2000" dirty="0"/>
            </a:br>
            <a:endParaRPr lang="en-US" sz="2000" dirty="0"/>
          </a:p>
        </p:txBody>
      </p:sp>
      <p:sp>
        <p:nvSpPr>
          <p:cNvPr id="3" name="Rectangle 2"/>
          <p:cNvSpPr/>
          <p:nvPr/>
        </p:nvSpPr>
        <p:spPr>
          <a:xfrm>
            <a:off x="4248150" y="6675120"/>
            <a:ext cx="3882390" cy="200055"/>
          </a:xfrm>
          <a:prstGeom prst="rect">
            <a:avLst/>
          </a:prstGeom>
        </p:spPr>
        <p:txBody>
          <a:bodyPr wrap="square">
            <a:spAutoFit/>
          </a:bodyPr>
          <a:lstStyle/>
          <a:p>
            <a:r>
              <a:rPr lang="en-US" sz="700" dirty="0">
                <a:solidFill>
                  <a:schemeClr val="bg1"/>
                </a:solidFill>
              </a:rPr>
              <a:t>Copyright © 2017 Gallup, Inc. </a:t>
            </a:r>
            <a:r>
              <a:rPr lang="en-US" sz="700" dirty="0" smtClean="0">
                <a:solidFill>
                  <a:schemeClr val="bg1"/>
                </a:solidFill>
              </a:rPr>
              <a:t>and the International </a:t>
            </a:r>
            <a:r>
              <a:rPr lang="en-US" sz="700" dirty="0">
                <a:solidFill>
                  <a:schemeClr val="bg1"/>
                </a:solidFill>
              </a:rPr>
              <a:t>Labour Organization. All rights reserved.</a:t>
            </a:r>
          </a:p>
        </p:txBody>
      </p:sp>
    </p:spTree>
    <p:extLst>
      <p:ext uri="{BB962C8B-B14F-4D97-AF65-F5344CB8AC3E}">
        <p14:creationId xmlns:p14="http://schemas.microsoft.com/office/powerpoint/2010/main" val="1318567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png"/>
          <p:cNvPicPr>
            <a:picLocks noChangeAspect="1"/>
          </p:cNvPicPr>
          <p:nvPr/>
        </p:nvPicPr>
        <p:blipFill>
          <a:blip r:embed="rId3" cstate="print">
            <a:alphaModFix amt="32000"/>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ontent Placeholder 4"/>
          <p:cNvSpPr>
            <a:spLocks noGrp="1"/>
          </p:cNvSpPr>
          <p:nvPr>
            <p:ph idx="1"/>
          </p:nvPr>
        </p:nvSpPr>
        <p:spPr/>
        <p:txBody>
          <a:bodyPr/>
          <a:lstStyle/>
          <a:p>
            <a:pPr marL="0" indent="0">
              <a:buNone/>
            </a:pPr>
            <a:r>
              <a:rPr lang="en-US" dirty="0" smtClean="0"/>
              <a:t> </a:t>
            </a:r>
            <a:endParaRPr lang="en-US" dirty="0"/>
          </a:p>
        </p:txBody>
      </p:sp>
      <p:sp>
        <p:nvSpPr>
          <p:cNvPr id="6" name="Content Placeholder 2"/>
          <p:cNvSpPr txBox="1">
            <a:spLocks/>
          </p:cNvSpPr>
          <p:nvPr/>
        </p:nvSpPr>
        <p:spPr>
          <a:xfrm>
            <a:off x="6711695" y="2391330"/>
            <a:ext cx="4500791" cy="33876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5000" b="1" dirty="0" smtClean="0">
                <a:latin typeface="Arial" panose="020B0604020202020204" pitchFamily="34" charset="0"/>
                <a:cs typeface="Arial" panose="020B0604020202020204" pitchFamily="34" charset="0"/>
              </a:rPr>
              <a:t>77%</a:t>
            </a:r>
            <a:r>
              <a:rPr lang="en-US" sz="2400" b="1" dirty="0" smtClean="0">
                <a:latin typeface="Arial" panose="020B0604020202020204" pitchFamily="34" charset="0"/>
                <a:cs typeface="Arial" panose="020B0604020202020204" pitchFamily="34" charset="0"/>
              </a:rPr>
              <a:t> </a:t>
            </a:r>
          </a:p>
          <a:p>
            <a:pPr marL="0" indent="0" algn="ctr">
              <a:buNone/>
            </a:pPr>
            <a:r>
              <a:rPr lang="en-US" sz="5400" b="1" dirty="0" smtClean="0">
                <a:latin typeface="Arial" panose="020B0604020202020204" pitchFamily="34" charset="0"/>
                <a:cs typeface="Arial" panose="020B0604020202020204" pitchFamily="34" charset="0"/>
              </a:rPr>
              <a:t>Men</a:t>
            </a:r>
            <a:endParaRPr lang="en-US" sz="5400" b="1" dirty="0">
              <a:latin typeface="Arial" panose="020B0604020202020204" pitchFamily="34" charset="0"/>
              <a:cs typeface="Arial" panose="020B0604020202020204" pitchFamily="34" charset="0"/>
            </a:endParaRPr>
          </a:p>
        </p:txBody>
      </p:sp>
      <p:sp>
        <p:nvSpPr>
          <p:cNvPr id="10" name="TextBox 9"/>
          <p:cNvSpPr txBox="1"/>
          <p:nvPr/>
        </p:nvSpPr>
        <p:spPr>
          <a:xfrm>
            <a:off x="0" y="182687"/>
            <a:ext cx="12191999" cy="954107"/>
          </a:xfrm>
          <a:prstGeom prst="rect">
            <a:avLst/>
          </a:prstGeom>
          <a:solidFill>
            <a:srgbClr val="FFFFFF">
              <a:alpha val="40000"/>
            </a:srgbClr>
          </a:solidFill>
          <a:ln>
            <a:noFill/>
          </a:ln>
        </p:spPr>
        <p:txBody>
          <a:bodyPr wrap="square" rtlCol="0">
            <a:spAutoFit/>
          </a:bodyPr>
          <a:lstStyle/>
          <a:p>
            <a:pPr marL="457200" defTabSz="922338"/>
            <a:r>
              <a:rPr lang="en-US" sz="2800" b="1" dirty="0"/>
              <a:t>Most men and women find it </a:t>
            </a:r>
            <a:r>
              <a:rPr lang="en-US" sz="2800" b="1" dirty="0" smtClean="0"/>
              <a:t>perfectly acceptable </a:t>
            </a:r>
            <a:r>
              <a:rPr lang="en-US" sz="2800" b="1" dirty="0"/>
              <a:t>for women in  their families to have a paid job outside of the home</a:t>
            </a:r>
          </a:p>
        </p:txBody>
      </p:sp>
      <p:sp>
        <p:nvSpPr>
          <p:cNvPr id="11" name="Title 10"/>
          <p:cNvSpPr>
            <a:spLocks noGrp="1"/>
          </p:cNvSpPr>
          <p:nvPr>
            <p:ph type="title"/>
          </p:nvPr>
        </p:nvSpPr>
        <p:spPr/>
        <p:txBody>
          <a:bodyPr/>
          <a:lstStyle/>
          <a:p>
            <a:r>
              <a:rPr lang="en-US" dirty="0" smtClean="0"/>
              <a:t> </a:t>
            </a:r>
            <a:endParaRPr lang="en-US" dirty="0"/>
          </a:p>
        </p:txBody>
      </p:sp>
      <p:sp>
        <p:nvSpPr>
          <p:cNvPr id="12" name="Content Placeholder 2"/>
          <p:cNvSpPr txBox="1">
            <a:spLocks/>
          </p:cNvSpPr>
          <p:nvPr/>
        </p:nvSpPr>
        <p:spPr>
          <a:xfrm>
            <a:off x="901717" y="2391330"/>
            <a:ext cx="4548107" cy="3212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0" b="1" dirty="0" smtClean="0">
                <a:latin typeface="Arial" panose="020B0604020202020204" pitchFamily="34" charset="0"/>
                <a:cs typeface="Arial" panose="020B0604020202020204" pitchFamily="34" charset="0"/>
              </a:rPr>
              <a:t>83%</a:t>
            </a:r>
            <a:r>
              <a:rPr lang="en-US" sz="2400" b="1" dirty="0" smtClean="0">
                <a:latin typeface="Arial" panose="020B0604020202020204" pitchFamily="34" charset="0"/>
                <a:cs typeface="Arial" panose="020B0604020202020204" pitchFamily="34" charset="0"/>
              </a:rPr>
              <a:t> </a:t>
            </a:r>
          </a:p>
          <a:p>
            <a:pPr marL="0" indent="0" algn="ctr">
              <a:buFont typeface="Arial" panose="020B0604020202020204" pitchFamily="34" charset="0"/>
              <a:buNone/>
            </a:pPr>
            <a:r>
              <a:rPr lang="en-US" sz="5400" b="1" dirty="0" smtClean="0">
                <a:latin typeface="Arial" panose="020B0604020202020204" pitchFamily="34" charset="0"/>
                <a:cs typeface="Arial" panose="020B0604020202020204" pitchFamily="34" charset="0"/>
              </a:rPr>
              <a:t>Women</a:t>
            </a:r>
          </a:p>
        </p:txBody>
      </p:sp>
      <p:sp>
        <p:nvSpPr>
          <p:cNvPr id="8" name="Rectangle 7"/>
          <p:cNvSpPr/>
          <p:nvPr/>
        </p:nvSpPr>
        <p:spPr>
          <a:xfrm>
            <a:off x="4248149" y="6609145"/>
            <a:ext cx="3923577" cy="200055"/>
          </a:xfrm>
          <a:prstGeom prst="rect">
            <a:avLst/>
          </a:prstGeom>
        </p:spPr>
        <p:txBody>
          <a:bodyPr wrap="square">
            <a:spAutoFit/>
          </a:bodyPr>
          <a:lstStyle/>
          <a:p>
            <a:r>
              <a:rPr lang="en-US" sz="700" dirty="0"/>
              <a:t>Copyright © 2017 Gallup, Inc. and </a:t>
            </a:r>
            <a:r>
              <a:rPr lang="en-US" sz="700" dirty="0" smtClean="0"/>
              <a:t>the International </a:t>
            </a:r>
            <a:r>
              <a:rPr lang="en-US" sz="700" dirty="0"/>
              <a:t>Labour Organization. All rights reserved.</a:t>
            </a:r>
          </a:p>
        </p:txBody>
      </p:sp>
    </p:spTree>
    <p:extLst>
      <p:ext uri="{BB962C8B-B14F-4D97-AF65-F5344CB8AC3E}">
        <p14:creationId xmlns:p14="http://schemas.microsoft.com/office/powerpoint/2010/main" val="3502439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lvl="0"/>
            <a:r>
              <a:rPr lang="en-US" dirty="0" smtClean="0"/>
              <a:t>Regions </a:t>
            </a:r>
            <a:r>
              <a:rPr lang="en-US" dirty="0"/>
              <a:t>w</a:t>
            </a:r>
            <a:r>
              <a:rPr lang="en-US" dirty="0" smtClean="0"/>
              <a:t>ith largest divides </a:t>
            </a:r>
            <a:r>
              <a:rPr lang="en-US" dirty="0"/>
              <a:t>b</a:t>
            </a:r>
            <a:r>
              <a:rPr lang="en-US" dirty="0" smtClean="0"/>
              <a:t>etween men and women about </a:t>
            </a:r>
            <a:r>
              <a:rPr lang="en-US" dirty="0"/>
              <a:t>a</a:t>
            </a:r>
            <a:r>
              <a:rPr lang="en-US" dirty="0" smtClean="0"/>
              <a:t>cceptability of women </a:t>
            </a:r>
            <a:r>
              <a:rPr lang="en-US" dirty="0"/>
              <a:t>w</a:t>
            </a:r>
            <a:r>
              <a:rPr lang="en-US" dirty="0" smtClean="0"/>
              <a:t>orking</a:t>
            </a:r>
            <a:endParaRPr lang="en-US" dirty="0"/>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887553674"/>
              </p:ext>
            </p:extLst>
          </p:nvPr>
        </p:nvGraphicFramePr>
        <p:xfrm>
          <a:off x="225631" y="2066544"/>
          <a:ext cx="11859690" cy="412394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1"/>
          <p:cNvSpPr txBox="1"/>
          <p:nvPr/>
        </p:nvSpPr>
        <p:spPr>
          <a:xfrm>
            <a:off x="4137695" y="1731945"/>
            <a:ext cx="3916610" cy="3345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smtClean="0">
                <a:latin typeface="Arial" panose="020B0604020202020204" pitchFamily="34" charset="0"/>
                <a:cs typeface="Arial" panose="020B0604020202020204" pitchFamily="34" charset="0"/>
              </a:rPr>
              <a:t>% saying it is not acceptable </a:t>
            </a:r>
            <a:endParaRPr lang="en-US" sz="1600" b="1" dirty="0">
              <a:latin typeface="Arial" panose="020B0604020202020204" pitchFamily="34" charset="0"/>
              <a:cs typeface="Arial" panose="020B0604020202020204" pitchFamily="34" charset="0"/>
            </a:endParaRPr>
          </a:p>
        </p:txBody>
      </p:sp>
      <p:sp>
        <p:nvSpPr>
          <p:cNvPr id="5" name="Rectangle 4"/>
          <p:cNvSpPr/>
          <p:nvPr/>
        </p:nvSpPr>
        <p:spPr>
          <a:xfrm>
            <a:off x="4248149" y="6621781"/>
            <a:ext cx="3806155" cy="200055"/>
          </a:xfrm>
          <a:prstGeom prst="rect">
            <a:avLst/>
          </a:prstGeom>
        </p:spPr>
        <p:txBody>
          <a:bodyPr wrap="square">
            <a:spAutoFit/>
          </a:bodyPr>
          <a:lstStyle/>
          <a:p>
            <a:r>
              <a:rPr lang="en-US" sz="700" dirty="0"/>
              <a:t>Copyright © 2017 Gallup, Inc. </a:t>
            </a:r>
            <a:r>
              <a:rPr lang="en-US" sz="700" dirty="0" smtClean="0"/>
              <a:t>and the </a:t>
            </a:r>
            <a:r>
              <a:rPr lang="en-US" sz="700" dirty="0"/>
              <a:t>International Labour Organization. All rights reserved.</a:t>
            </a:r>
          </a:p>
        </p:txBody>
      </p:sp>
      <p:sp>
        <p:nvSpPr>
          <p:cNvPr id="7" name="TextBox 1"/>
          <p:cNvSpPr txBox="1"/>
          <p:nvPr/>
        </p:nvSpPr>
        <p:spPr>
          <a:xfrm>
            <a:off x="0" y="5559678"/>
            <a:ext cx="1180614" cy="50931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latin typeface="Arial" panose="020B0604020202020204" pitchFamily="34" charset="0"/>
                <a:cs typeface="Arial" panose="020B0604020202020204" pitchFamily="34" charset="0"/>
              </a:rPr>
              <a:t>Percentage-point gap:</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4023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91139" y="370400"/>
            <a:ext cx="9052560" cy="523220"/>
          </a:xfrm>
        </p:spPr>
        <p:txBody>
          <a:bodyPr/>
          <a:lstStyle/>
          <a:p>
            <a:pPr lvl="0"/>
            <a:r>
              <a:rPr lang="en-US" dirty="0" smtClean="0"/>
              <a:t>Family influence </a:t>
            </a:r>
            <a:r>
              <a:rPr lang="en-US" dirty="0"/>
              <a:t>o</a:t>
            </a:r>
            <a:r>
              <a:rPr lang="en-US" dirty="0" smtClean="0"/>
              <a:t>ver </a:t>
            </a:r>
            <a:r>
              <a:rPr lang="en-US" dirty="0"/>
              <a:t>w</a:t>
            </a:r>
            <a:r>
              <a:rPr lang="en-US" dirty="0" smtClean="0"/>
              <a:t>ork </a:t>
            </a:r>
            <a:r>
              <a:rPr lang="en-US" dirty="0"/>
              <a:t>p</a:t>
            </a:r>
            <a:r>
              <a:rPr lang="en-US" dirty="0" smtClean="0"/>
              <a:t>references for women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304173"/>
              </p:ext>
            </p:extLst>
          </p:nvPr>
        </p:nvGraphicFramePr>
        <p:xfrm>
          <a:off x="242888" y="2017930"/>
          <a:ext cx="11834812" cy="420284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1296458"/>
            <a:ext cx="11998712" cy="523220"/>
          </a:xfrm>
          <a:prstGeom prst="rect">
            <a:avLst/>
          </a:prstGeom>
          <a:noFill/>
        </p:spPr>
        <p:txBody>
          <a:bodyPr wrap="square" rtlCol="0">
            <a:spAutoFit/>
          </a:bodyPr>
          <a:lstStyle/>
          <a:p>
            <a:r>
              <a:rPr lang="en-US" sz="1400" b="1" dirty="0" smtClean="0"/>
              <a:t>Responses among women only: The chart depicts a crosstabulation </a:t>
            </a:r>
            <a:r>
              <a:rPr lang="en-US" sz="1400" b="1" dirty="0"/>
              <a:t>of </a:t>
            </a:r>
            <a:r>
              <a:rPr lang="en-US" sz="1400" b="1" dirty="0" smtClean="0"/>
              <a:t>preferences </a:t>
            </a:r>
            <a:r>
              <a:rPr lang="en-US" sz="1400" b="1" dirty="0"/>
              <a:t>for women to work at paid job, stay home or both </a:t>
            </a:r>
            <a:r>
              <a:rPr lang="en-US" sz="1400" b="1" dirty="0" smtClean="0"/>
              <a:t>by the belief that it is </a:t>
            </a:r>
            <a:r>
              <a:rPr lang="en-US" sz="1400" b="1" dirty="0"/>
              <a:t>acceptable for women to have a paid job</a:t>
            </a:r>
          </a:p>
        </p:txBody>
      </p:sp>
      <p:sp>
        <p:nvSpPr>
          <p:cNvPr id="6" name="Rectangle 5"/>
          <p:cNvSpPr/>
          <p:nvPr/>
        </p:nvSpPr>
        <p:spPr>
          <a:xfrm>
            <a:off x="4248150" y="6632295"/>
            <a:ext cx="3912002" cy="200055"/>
          </a:xfrm>
          <a:prstGeom prst="rect">
            <a:avLst/>
          </a:prstGeom>
        </p:spPr>
        <p:txBody>
          <a:bodyPr wrap="square">
            <a:spAutoFit/>
          </a:bodyPr>
          <a:lstStyle/>
          <a:p>
            <a:r>
              <a:rPr lang="en-US" sz="700" dirty="0"/>
              <a:t>Copyright © 2017 Gallup, Inc. </a:t>
            </a:r>
            <a:r>
              <a:rPr lang="en-US" sz="700" dirty="0" smtClean="0"/>
              <a:t>and the </a:t>
            </a:r>
            <a:r>
              <a:rPr lang="en-US" sz="700" dirty="0"/>
              <a:t>International Labour Organization. All rights reserved.</a:t>
            </a:r>
          </a:p>
        </p:txBody>
      </p:sp>
    </p:spTree>
    <p:extLst>
      <p:ext uri="{BB962C8B-B14F-4D97-AF65-F5344CB8AC3E}">
        <p14:creationId xmlns:p14="http://schemas.microsoft.com/office/powerpoint/2010/main" val="1266960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8905" y="2567565"/>
            <a:ext cx="11907078" cy="1077218"/>
          </a:xfrm>
        </p:spPr>
        <p:txBody>
          <a:bodyPr/>
          <a:lstStyle/>
          <a:p>
            <a:pPr algn="l"/>
            <a:r>
              <a:rPr lang="en-US" sz="3200" dirty="0" smtClean="0"/>
              <a:t>The equal-opportunity </a:t>
            </a:r>
            <a:r>
              <a:rPr lang="en-US" sz="3200" dirty="0"/>
              <a:t>s</a:t>
            </a:r>
            <a:r>
              <a:rPr lang="en-US" sz="3200" dirty="0" smtClean="0"/>
              <a:t>earch for good </a:t>
            </a:r>
            <a:r>
              <a:rPr lang="en-US" sz="3200" dirty="0"/>
              <a:t>j</a:t>
            </a:r>
            <a:r>
              <a:rPr lang="en-US" sz="3200" dirty="0" smtClean="0"/>
              <a:t>obs </a:t>
            </a:r>
            <a:br>
              <a:rPr lang="en-US" sz="3200" dirty="0" smtClean="0"/>
            </a:br>
            <a:r>
              <a:rPr lang="en-US" sz="3200" dirty="0"/>
              <a:t/>
            </a:r>
            <a:br>
              <a:rPr lang="en-US" sz="3200" dirty="0"/>
            </a:br>
            <a:r>
              <a:rPr lang="en-US" sz="2000" i="1" dirty="0"/>
              <a:t>If a woman has similar education and experience to a man, does she have a better opportunity, the same opportunity or a worse opportunity to find a good job in the city or area where you live?</a:t>
            </a:r>
            <a:r>
              <a:rPr lang="en-US" sz="3200" i="1" dirty="0"/>
              <a:t/>
            </a:r>
            <a:br>
              <a:rPr lang="en-US" sz="3200" i="1" dirty="0"/>
            </a:br>
            <a:endParaRPr lang="en-US" sz="3200" i="1" dirty="0"/>
          </a:p>
        </p:txBody>
      </p:sp>
      <p:sp>
        <p:nvSpPr>
          <p:cNvPr id="3" name="Rectangle 2"/>
          <p:cNvSpPr/>
          <p:nvPr/>
        </p:nvSpPr>
        <p:spPr>
          <a:xfrm>
            <a:off x="4248149" y="6585995"/>
            <a:ext cx="4039323" cy="200055"/>
          </a:xfrm>
          <a:prstGeom prst="rect">
            <a:avLst/>
          </a:prstGeom>
        </p:spPr>
        <p:txBody>
          <a:bodyPr wrap="square">
            <a:spAutoFit/>
          </a:bodyPr>
          <a:lstStyle/>
          <a:p>
            <a:r>
              <a:rPr lang="en-US" sz="700" dirty="0">
                <a:solidFill>
                  <a:schemeClr val="bg1"/>
                </a:solidFill>
              </a:rPr>
              <a:t>Copyright © 2017 Gallup, Inc. and </a:t>
            </a:r>
            <a:r>
              <a:rPr lang="en-US" sz="700" dirty="0" smtClean="0">
                <a:solidFill>
                  <a:schemeClr val="bg1"/>
                </a:solidFill>
              </a:rPr>
              <a:t>the International </a:t>
            </a:r>
            <a:r>
              <a:rPr lang="en-US" sz="700" dirty="0">
                <a:solidFill>
                  <a:schemeClr val="bg1"/>
                </a:solidFill>
              </a:rPr>
              <a:t>Labour Organization. All rights reserved.</a:t>
            </a:r>
          </a:p>
        </p:txBody>
      </p:sp>
    </p:spTree>
    <p:extLst>
      <p:ext uri="{BB962C8B-B14F-4D97-AF65-F5344CB8AC3E}">
        <p14:creationId xmlns:p14="http://schemas.microsoft.com/office/powerpoint/2010/main" val="13086767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207316" y="1663531"/>
            <a:ext cx="5859462" cy="464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45097" y="1663531"/>
            <a:ext cx="5859462" cy="4648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9" name="Chart 8"/>
          <p:cNvGraphicFramePr/>
          <p:nvPr>
            <p:extLst/>
          </p:nvPr>
        </p:nvGraphicFramePr>
        <p:xfrm>
          <a:off x="4810823" y="1686249"/>
          <a:ext cx="8978901" cy="45211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5"/>
          <p:cNvGraphicFramePr>
            <a:graphicFrameLocks noGrp="1"/>
          </p:cNvGraphicFramePr>
          <p:nvPr>
            <p:ph idx="1"/>
            <p:extLst/>
          </p:nvPr>
        </p:nvGraphicFramePr>
        <p:xfrm>
          <a:off x="137416" y="1667149"/>
          <a:ext cx="5399086" cy="45402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Table 9"/>
          <p:cNvGraphicFramePr>
            <a:graphicFrameLocks noGrp="1"/>
          </p:cNvGraphicFramePr>
          <p:nvPr>
            <p:extLst/>
          </p:nvPr>
        </p:nvGraphicFramePr>
        <p:xfrm>
          <a:off x="1848292" y="1300717"/>
          <a:ext cx="8495416" cy="304800"/>
        </p:xfrm>
        <a:graphic>
          <a:graphicData uri="http://schemas.openxmlformats.org/drawingml/2006/table">
            <a:tbl>
              <a:tblPr firstRow="1" bandRow="1">
                <a:tableStyleId>{5C22544A-7EE6-4342-B048-85BDC9FD1C3A}</a:tableStyleId>
              </a:tblPr>
              <a:tblGrid>
                <a:gridCol w="2123854">
                  <a:extLst>
                    <a:ext uri="{9D8B030D-6E8A-4147-A177-3AD203B41FA5}">
                      <a16:colId xmlns:a16="http://schemas.microsoft.com/office/drawing/2014/main" xmlns="" val="20000"/>
                    </a:ext>
                  </a:extLst>
                </a:gridCol>
                <a:gridCol w="2123854">
                  <a:extLst>
                    <a:ext uri="{9D8B030D-6E8A-4147-A177-3AD203B41FA5}">
                      <a16:colId xmlns:a16="http://schemas.microsoft.com/office/drawing/2014/main" xmlns="" val="20001"/>
                    </a:ext>
                  </a:extLst>
                </a:gridCol>
                <a:gridCol w="2123854">
                  <a:extLst>
                    <a:ext uri="{9D8B030D-6E8A-4147-A177-3AD203B41FA5}">
                      <a16:colId xmlns:a16="http://schemas.microsoft.com/office/drawing/2014/main" xmlns="" val="20002"/>
                    </a:ext>
                  </a:extLst>
                </a:gridCol>
                <a:gridCol w="2123854">
                  <a:extLst>
                    <a:ext uri="{9D8B030D-6E8A-4147-A177-3AD203B41FA5}">
                      <a16:colId xmlns:a16="http://schemas.microsoft.com/office/drawing/2014/main" xmlns="" val="20003"/>
                    </a:ext>
                  </a:extLst>
                </a:gridCol>
              </a:tblGrid>
              <a:tr h="301466">
                <a:tc>
                  <a:txBody>
                    <a:bodyPr/>
                    <a:lstStyle/>
                    <a:p>
                      <a:pPr algn="ctr"/>
                      <a:r>
                        <a:rPr lang="en-US" sz="1400" b="1" dirty="0" smtClean="0">
                          <a:solidFill>
                            <a:srgbClr val="0158A3"/>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Better opportunity</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4F622B"/>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Same</a:t>
                      </a:r>
                      <a:r>
                        <a:rPr lang="en-US" sz="1400" b="1" baseline="0" dirty="0" smtClean="0">
                          <a:solidFill>
                            <a:srgbClr val="4A4B4F"/>
                          </a:solidFill>
                          <a:latin typeface="Arial" panose="020B0604020202020204" pitchFamily="34" charset="0"/>
                          <a:cs typeface="Arial" panose="020B0604020202020204" pitchFamily="34" charset="0"/>
                          <a:sym typeface="Wingdings" panose="05000000000000000000" pitchFamily="2" charset="2"/>
                        </a:rPr>
                        <a:t> opportunity</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E06C25"/>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Worse</a:t>
                      </a:r>
                      <a:r>
                        <a:rPr lang="en-US" sz="1400" b="1" baseline="0" dirty="0" smtClean="0">
                          <a:solidFill>
                            <a:srgbClr val="4A4B4F"/>
                          </a:solidFill>
                          <a:latin typeface="Arial" panose="020B0604020202020204" pitchFamily="34" charset="0"/>
                          <a:cs typeface="Arial" panose="020B0604020202020204" pitchFamily="34" charset="0"/>
                          <a:sym typeface="Wingdings" panose="05000000000000000000" pitchFamily="2" charset="2"/>
                        </a:rPr>
                        <a:t> opportunity</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smtClean="0">
                          <a:solidFill>
                            <a:srgbClr val="B1B4B6"/>
                          </a:solidFill>
                          <a:latin typeface="Arial" panose="020B0604020202020204" pitchFamily="34" charset="0"/>
                          <a:cs typeface="Arial" panose="020B0604020202020204" pitchFamily="34" charset="0"/>
                          <a:sym typeface="Wingdings" panose="05000000000000000000" pitchFamily="2" charset="2"/>
                        </a:rPr>
                        <a:t></a:t>
                      </a:r>
                      <a:r>
                        <a:rPr lang="en-US" sz="1400" b="1" dirty="0" smtClean="0">
                          <a:solidFill>
                            <a:srgbClr val="4A4B4F"/>
                          </a:solidFill>
                          <a:latin typeface="Arial" panose="020B0604020202020204" pitchFamily="34" charset="0"/>
                          <a:cs typeface="Arial" panose="020B0604020202020204" pitchFamily="34" charset="0"/>
                          <a:sym typeface="Wingdings" panose="05000000000000000000" pitchFamily="2" charset="2"/>
                        </a:rPr>
                        <a:t> Don’t know/Refused</a:t>
                      </a:r>
                      <a:endParaRPr lang="en-US" sz="1400" b="1" dirty="0">
                        <a:solidFill>
                          <a:srgbClr val="4A4B4F"/>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11" name="Rectangle 10"/>
          <p:cNvSpPr/>
          <p:nvPr/>
        </p:nvSpPr>
        <p:spPr>
          <a:xfrm>
            <a:off x="4248150" y="6671212"/>
            <a:ext cx="3842554" cy="200055"/>
          </a:xfrm>
          <a:prstGeom prst="rect">
            <a:avLst/>
          </a:prstGeom>
        </p:spPr>
        <p:txBody>
          <a:bodyPr wrap="square">
            <a:spAutoFit/>
          </a:bodyPr>
          <a:lstStyle/>
          <a:p>
            <a:r>
              <a:rPr lang="en-US" sz="700" dirty="0"/>
              <a:t>Copyright © 2017 Gallup, Inc. and </a:t>
            </a:r>
            <a:r>
              <a:rPr lang="en-US" sz="700" dirty="0" smtClean="0"/>
              <a:t>the International </a:t>
            </a:r>
            <a:r>
              <a:rPr lang="en-US" sz="700" dirty="0"/>
              <a:t>Labour Organization. All rights reserved.</a:t>
            </a:r>
          </a:p>
        </p:txBody>
      </p:sp>
      <p:sp>
        <p:nvSpPr>
          <p:cNvPr id="2" name="Title 1"/>
          <p:cNvSpPr>
            <a:spLocks noGrp="1"/>
          </p:cNvSpPr>
          <p:nvPr>
            <p:ph type="title"/>
          </p:nvPr>
        </p:nvSpPr>
        <p:spPr/>
        <p:txBody>
          <a:bodyPr/>
          <a:lstStyle/>
          <a:p>
            <a:r>
              <a:rPr lang="en-US" dirty="0"/>
              <a:t>Men and </a:t>
            </a:r>
            <a:r>
              <a:rPr lang="en-US" dirty="0" smtClean="0"/>
              <a:t>women </a:t>
            </a:r>
            <a:r>
              <a:rPr lang="en-US" dirty="0"/>
              <a:t>s</a:t>
            </a:r>
            <a:r>
              <a:rPr lang="en-US" dirty="0" smtClean="0"/>
              <a:t>hare </a:t>
            </a:r>
            <a:r>
              <a:rPr lang="en-US" dirty="0"/>
              <a:t>s</a:t>
            </a:r>
            <a:r>
              <a:rPr lang="en-US" dirty="0" smtClean="0"/>
              <a:t>imilar </a:t>
            </a:r>
            <a:r>
              <a:rPr lang="en-US" dirty="0"/>
              <a:t>v</a:t>
            </a:r>
            <a:r>
              <a:rPr lang="en-US" dirty="0" smtClean="0"/>
              <a:t>iews </a:t>
            </a:r>
            <a:r>
              <a:rPr lang="en-US" dirty="0"/>
              <a:t>on women’s e</a:t>
            </a:r>
            <a:r>
              <a:rPr lang="en-US" dirty="0" smtClean="0"/>
              <a:t>mployment </a:t>
            </a:r>
            <a:r>
              <a:rPr lang="en-US" dirty="0"/>
              <a:t>o</a:t>
            </a:r>
            <a:r>
              <a:rPr lang="en-US" dirty="0" smtClean="0"/>
              <a:t>pportunities</a:t>
            </a:r>
            <a:endParaRPr lang="en-US" dirty="0"/>
          </a:p>
        </p:txBody>
      </p:sp>
    </p:spTree>
    <p:extLst>
      <p:ext uri="{BB962C8B-B14F-4D97-AF65-F5344CB8AC3E}">
        <p14:creationId xmlns:p14="http://schemas.microsoft.com/office/powerpoint/2010/main" val="1234814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8905" y="2567565"/>
            <a:ext cx="11907078" cy="1077218"/>
          </a:xfrm>
        </p:spPr>
        <p:txBody>
          <a:bodyPr/>
          <a:lstStyle/>
          <a:p>
            <a:pPr algn="l"/>
            <a:r>
              <a:rPr lang="en-US" sz="3200" dirty="0" smtClean="0"/>
              <a:t>Working women’s </a:t>
            </a:r>
            <a:r>
              <a:rPr lang="en-US" sz="3200" dirty="0"/>
              <a:t>f</a:t>
            </a:r>
            <a:r>
              <a:rPr lang="en-US" sz="3200" dirty="0" smtClean="0"/>
              <a:t>inancial </a:t>
            </a:r>
            <a:r>
              <a:rPr lang="en-US" sz="3200" dirty="0"/>
              <a:t>c</a:t>
            </a:r>
            <a:r>
              <a:rPr lang="en-US" sz="3200" dirty="0" smtClean="0"/>
              <a:t>ontributions to their </a:t>
            </a:r>
            <a:r>
              <a:rPr lang="en-US" sz="3200" dirty="0"/>
              <a:t>h</a:t>
            </a:r>
            <a:r>
              <a:rPr lang="en-US" sz="3200" dirty="0" smtClean="0"/>
              <a:t>ousehold </a:t>
            </a:r>
            <a:r>
              <a:rPr lang="en-US" sz="3200" dirty="0"/>
              <a:t>i</a:t>
            </a:r>
            <a:r>
              <a:rPr lang="en-US" sz="3200" dirty="0" smtClean="0"/>
              <a:t>ncome </a:t>
            </a:r>
            <a:br>
              <a:rPr lang="en-US" sz="3200" dirty="0" smtClean="0"/>
            </a:br>
            <a:r>
              <a:rPr lang="en-US" sz="3200" dirty="0"/>
              <a:t/>
            </a:r>
            <a:br>
              <a:rPr lang="en-US" sz="3200" dirty="0"/>
            </a:br>
            <a:r>
              <a:rPr lang="en-US" sz="2000" b="1" i="1" dirty="0" smtClean="0"/>
              <a:t>Asked of employed respondents: </a:t>
            </a:r>
            <a:r>
              <a:rPr lang="en-US" sz="2000" i="1" dirty="0" smtClean="0"/>
              <a:t>Please </a:t>
            </a:r>
            <a:r>
              <a:rPr lang="en-US" sz="2000" i="1" dirty="0"/>
              <a:t>think about what you earn at your job and how it contributes to your household's </a:t>
            </a:r>
            <a:r>
              <a:rPr lang="en-US" sz="2000" i="1" dirty="0" smtClean="0"/>
              <a:t>income</a:t>
            </a:r>
            <a:r>
              <a:rPr lang="en-US" sz="2000" i="1" dirty="0"/>
              <a:t>. Would you say it is the main source, a significant source or a small source of your household's income?</a:t>
            </a:r>
            <a:br>
              <a:rPr lang="en-US" sz="2000" i="1" dirty="0"/>
            </a:br>
            <a:r>
              <a:rPr lang="en-US" sz="2000" i="1" dirty="0"/>
              <a:t/>
            </a:r>
            <a:br>
              <a:rPr lang="en-US" sz="2000" i="1" dirty="0"/>
            </a:br>
            <a:endParaRPr lang="en-US" sz="3200" i="1" dirty="0"/>
          </a:p>
        </p:txBody>
      </p:sp>
      <p:sp>
        <p:nvSpPr>
          <p:cNvPr id="3" name="Rectangle 2"/>
          <p:cNvSpPr/>
          <p:nvPr/>
        </p:nvSpPr>
        <p:spPr>
          <a:xfrm>
            <a:off x="4248149" y="6620719"/>
            <a:ext cx="4074047" cy="200055"/>
          </a:xfrm>
          <a:prstGeom prst="rect">
            <a:avLst/>
          </a:prstGeom>
        </p:spPr>
        <p:txBody>
          <a:bodyPr wrap="square">
            <a:spAutoFit/>
          </a:bodyPr>
          <a:lstStyle/>
          <a:p>
            <a:r>
              <a:rPr lang="en-US" sz="700" dirty="0">
                <a:solidFill>
                  <a:schemeClr val="bg1"/>
                </a:solidFill>
              </a:rPr>
              <a:t>Copyright © 2017 Gallup, Inc. and </a:t>
            </a:r>
            <a:r>
              <a:rPr lang="en-US" sz="700" dirty="0" smtClean="0">
                <a:solidFill>
                  <a:schemeClr val="bg1"/>
                </a:solidFill>
              </a:rPr>
              <a:t>the International </a:t>
            </a:r>
            <a:r>
              <a:rPr lang="en-US" sz="700" dirty="0">
                <a:solidFill>
                  <a:schemeClr val="bg1"/>
                </a:solidFill>
              </a:rPr>
              <a:t>Labour Organization. All rights reserved.</a:t>
            </a:r>
          </a:p>
        </p:txBody>
      </p:sp>
    </p:spTree>
    <p:extLst>
      <p:ext uri="{BB962C8B-B14F-4D97-AF65-F5344CB8AC3E}">
        <p14:creationId xmlns:p14="http://schemas.microsoft.com/office/powerpoint/2010/main" val="25765432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230188" y="1446213"/>
          <a:ext cx="11731625" cy="4768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ontent Placeholder 5"/>
          <p:cNvGraphicFramePr>
            <a:graphicFrameLocks/>
          </p:cNvGraphicFramePr>
          <p:nvPr>
            <p:extLst/>
          </p:nvPr>
        </p:nvGraphicFramePr>
        <p:xfrm>
          <a:off x="230188" y="1446213"/>
          <a:ext cx="11731625" cy="4768850"/>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3"/>
          <p:cNvSpPr/>
          <p:nvPr/>
        </p:nvSpPr>
        <p:spPr>
          <a:xfrm>
            <a:off x="4248150" y="6632295"/>
            <a:ext cx="3842554" cy="200055"/>
          </a:xfrm>
          <a:prstGeom prst="rect">
            <a:avLst/>
          </a:prstGeom>
        </p:spPr>
        <p:txBody>
          <a:bodyPr wrap="square">
            <a:spAutoFit/>
          </a:bodyPr>
          <a:lstStyle/>
          <a:p>
            <a:r>
              <a:rPr lang="en-US" sz="700" dirty="0"/>
              <a:t>Copyright © 2017 Gallup, Inc. </a:t>
            </a:r>
            <a:r>
              <a:rPr lang="en-US" sz="700" dirty="0" smtClean="0"/>
              <a:t>and the </a:t>
            </a:r>
            <a:r>
              <a:rPr lang="en-US" sz="700" dirty="0"/>
              <a:t>International Labour Organization. All rights reserved.</a:t>
            </a:r>
          </a:p>
        </p:txBody>
      </p:sp>
      <p:sp>
        <p:nvSpPr>
          <p:cNvPr id="2" name="Title 1"/>
          <p:cNvSpPr>
            <a:spLocks noGrp="1"/>
          </p:cNvSpPr>
          <p:nvPr>
            <p:ph type="title"/>
          </p:nvPr>
        </p:nvSpPr>
        <p:spPr/>
        <p:txBody>
          <a:bodyPr/>
          <a:lstStyle/>
          <a:p>
            <a:r>
              <a:rPr lang="en-US" dirty="0"/>
              <a:t>Working </a:t>
            </a:r>
            <a:r>
              <a:rPr lang="en-US" dirty="0" smtClean="0"/>
              <a:t>women </a:t>
            </a:r>
            <a:r>
              <a:rPr lang="en-US" dirty="0"/>
              <a:t>p</a:t>
            </a:r>
            <a:r>
              <a:rPr lang="en-US" dirty="0" smtClean="0"/>
              <a:t>rovide </a:t>
            </a:r>
            <a:r>
              <a:rPr lang="en-US" dirty="0"/>
              <a:t>at </a:t>
            </a:r>
            <a:r>
              <a:rPr lang="en-US" dirty="0" smtClean="0"/>
              <a:t>least </a:t>
            </a:r>
            <a:r>
              <a:rPr lang="en-US" dirty="0"/>
              <a:t>a s</a:t>
            </a:r>
            <a:r>
              <a:rPr lang="en-US" dirty="0" smtClean="0"/>
              <a:t>ignificant </a:t>
            </a:r>
            <a:r>
              <a:rPr lang="en-US" dirty="0"/>
              <a:t>s</a:t>
            </a:r>
            <a:r>
              <a:rPr lang="en-US" dirty="0" smtClean="0"/>
              <a:t>ource </a:t>
            </a:r>
            <a:r>
              <a:rPr lang="en-US" dirty="0"/>
              <a:t>of their </a:t>
            </a:r>
            <a:r>
              <a:rPr lang="en-US" dirty="0" smtClean="0"/>
              <a:t>household </a:t>
            </a:r>
            <a:r>
              <a:rPr lang="en-US" dirty="0"/>
              <a:t>income</a:t>
            </a:r>
          </a:p>
        </p:txBody>
      </p:sp>
    </p:spTree>
    <p:extLst>
      <p:ext uri="{BB962C8B-B14F-4D97-AF65-F5344CB8AC3E}">
        <p14:creationId xmlns:p14="http://schemas.microsoft.com/office/powerpoint/2010/main" val="273574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animBg="0"/>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8905" y="365760"/>
            <a:ext cx="11907078" cy="6004559"/>
          </a:xfrm>
        </p:spPr>
        <p:txBody>
          <a:bodyPr/>
          <a:lstStyle/>
          <a:p>
            <a:pPr lvl="0" algn="l"/>
            <a:r>
              <a:rPr lang="en-US" sz="3200" dirty="0" smtClean="0">
                <a:latin typeface="Arial" panose="020B0604020202020204" pitchFamily="34" charset="0"/>
                <a:cs typeface="Arial" panose="020B0604020202020204" pitchFamily="34" charset="0"/>
              </a:rPr>
              <a:t/>
            </a:r>
            <a:br>
              <a:rPr lang="en-US" sz="3200" dirty="0" smtClean="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r>
              <a:rPr lang="en-US" sz="3200" dirty="0" smtClean="0">
                <a:latin typeface="Arial" panose="020B0604020202020204" pitchFamily="34" charset="0"/>
                <a:cs typeface="Arial" panose="020B0604020202020204" pitchFamily="34" charset="0"/>
              </a:rPr>
              <a:t>The </a:t>
            </a:r>
            <a:r>
              <a:rPr lang="en-US" sz="3200" dirty="0">
                <a:latin typeface="Arial" panose="020B0604020202020204" pitchFamily="34" charset="0"/>
                <a:cs typeface="Arial" panose="020B0604020202020204" pitchFamily="34" charset="0"/>
              </a:rPr>
              <a:t>b</a:t>
            </a:r>
            <a:r>
              <a:rPr lang="en-US" sz="3200" dirty="0" smtClean="0">
                <a:latin typeface="Arial" panose="020B0604020202020204" pitchFamily="34" charset="0"/>
                <a:cs typeface="Arial" panose="020B0604020202020204" pitchFamily="34" charset="0"/>
              </a:rPr>
              <a:t>iggest challenges for </a:t>
            </a:r>
            <a:r>
              <a:rPr lang="en-US" sz="3200" dirty="0">
                <a:latin typeface="Arial" panose="020B0604020202020204" pitchFamily="34" charset="0"/>
                <a:cs typeface="Arial" panose="020B0604020202020204" pitchFamily="34" charset="0"/>
              </a:rPr>
              <a:t>w</a:t>
            </a:r>
            <a:r>
              <a:rPr lang="en-US" sz="3200" dirty="0" smtClean="0">
                <a:latin typeface="Arial" panose="020B0604020202020204" pitchFamily="34" charset="0"/>
                <a:cs typeface="Arial" panose="020B0604020202020204" pitchFamily="34" charset="0"/>
              </a:rPr>
              <a:t>omen in </a:t>
            </a:r>
            <a:r>
              <a:rPr lang="en-US" sz="3200" dirty="0">
                <a:latin typeface="Arial" panose="020B0604020202020204" pitchFamily="34" charset="0"/>
                <a:cs typeface="Arial" panose="020B0604020202020204" pitchFamily="34" charset="0"/>
              </a:rPr>
              <a:t>p</a:t>
            </a:r>
            <a:r>
              <a:rPr lang="en-US" sz="3200" dirty="0" smtClean="0">
                <a:latin typeface="Arial" panose="020B0604020202020204" pitchFamily="34" charset="0"/>
                <a:cs typeface="Arial" panose="020B0604020202020204" pitchFamily="34" charset="0"/>
              </a:rPr>
              <a:t>aid jobs: In women’s and men’s words </a:t>
            </a:r>
            <a:br>
              <a:rPr lang="en-US" sz="3200" dirty="0" smtClean="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r>
              <a:rPr lang="en-US" sz="2000" i="1" dirty="0">
                <a:latin typeface="Arial" panose="020B0604020202020204" pitchFamily="34" charset="0"/>
                <a:cs typeface="Arial" panose="020B0604020202020204" pitchFamily="34" charset="0"/>
              </a:rPr>
              <a:t>Please think about women who work at paid jobs in your </a:t>
            </a:r>
            <a:r>
              <a:rPr lang="en-US" sz="2000" i="1" dirty="0" smtClean="0">
                <a:latin typeface="Arial" panose="020B0604020202020204" pitchFamily="34" charset="0"/>
                <a:cs typeface="Arial" panose="020B0604020202020204" pitchFamily="34" charset="0"/>
              </a:rPr>
              <a:t>country/territory </a:t>
            </a:r>
            <a:r>
              <a:rPr lang="en-US" sz="2000" i="1" dirty="0">
                <a:latin typeface="Arial" panose="020B0604020202020204" pitchFamily="34" charset="0"/>
                <a:cs typeface="Arial" panose="020B0604020202020204" pitchFamily="34" charset="0"/>
              </a:rPr>
              <a:t>today. What do you think is the biggest challenge these women face</a:t>
            </a:r>
            <a:r>
              <a:rPr lang="en-US" sz="2000" i="1" dirty="0" smtClean="0">
                <a:latin typeface="Arial" panose="020B0604020202020204" pitchFamily="34" charset="0"/>
                <a:cs typeface="Arial" panose="020B0604020202020204" pitchFamily="34" charset="0"/>
              </a:rPr>
              <a:t>?</a:t>
            </a:r>
            <a:br>
              <a:rPr lang="en-US" sz="2000" i="1" dirty="0" smtClean="0">
                <a:latin typeface="Arial" panose="020B0604020202020204" pitchFamily="34" charset="0"/>
                <a:cs typeface="Arial" panose="020B0604020202020204" pitchFamily="34" charset="0"/>
              </a:rPr>
            </a:br>
            <a:r>
              <a:rPr lang="en-US" sz="2000" i="1" dirty="0">
                <a:latin typeface="Arial" panose="020B0604020202020204" pitchFamily="34" charset="0"/>
                <a:cs typeface="Arial" panose="020B0604020202020204" pitchFamily="34" charset="0"/>
              </a:rPr>
              <a:t/>
            </a:r>
            <a:br>
              <a:rPr lang="en-US" sz="2000" i="1" dirty="0">
                <a:latin typeface="Arial" panose="020B0604020202020204" pitchFamily="34" charset="0"/>
                <a:cs typeface="Arial" panose="020B0604020202020204" pitchFamily="34" charset="0"/>
              </a:rPr>
            </a:br>
            <a:r>
              <a:rPr lang="en-US" sz="2000" i="1" dirty="0" smtClean="0">
                <a:latin typeface="Arial" panose="020B0604020202020204" pitchFamily="34" charset="0"/>
                <a:cs typeface="Arial" panose="020B0604020202020204" pitchFamily="34" charset="0"/>
              </a:rPr>
              <a:t>-</a:t>
            </a:r>
            <a:r>
              <a:rPr lang="en-US" sz="1600" i="1" dirty="0" smtClean="0">
                <a:latin typeface="Arial" panose="020B0604020202020204" pitchFamily="34" charset="0"/>
                <a:cs typeface="Arial" panose="020B0604020202020204" pitchFamily="34" charset="0"/>
              </a:rPr>
              <a:t>balance </a:t>
            </a:r>
            <a:r>
              <a:rPr lang="en-US" sz="1600" i="1" dirty="0">
                <a:latin typeface="Arial" panose="020B0604020202020204" pitchFamily="34" charset="0"/>
                <a:cs typeface="Arial" panose="020B0604020202020204" pitchFamily="34" charset="0"/>
              </a:rPr>
              <a:t>between work and family or home/no time to spend with family;</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-lack </a:t>
            </a:r>
            <a:r>
              <a:rPr lang="en-US" sz="1600" i="1" dirty="0">
                <a:latin typeface="Arial" panose="020B0604020202020204" pitchFamily="34" charset="0"/>
                <a:cs typeface="Arial" panose="020B0604020202020204" pitchFamily="34" charset="0"/>
              </a:rPr>
              <a:t>of affordable care for children or relatives;</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-unfair </a:t>
            </a:r>
            <a:r>
              <a:rPr lang="en-US" sz="1600" i="1" dirty="0">
                <a:latin typeface="Arial" panose="020B0604020202020204" pitchFamily="34" charset="0"/>
                <a:cs typeface="Arial" panose="020B0604020202020204" pitchFamily="34" charset="0"/>
              </a:rPr>
              <a:t>treatment at work/abuse/harassment/discrimination;</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-lack </a:t>
            </a:r>
            <a:r>
              <a:rPr lang="en-US" sz="1600" i="1" dirty="0">
                <a:latin typeface="Arial" panose="020B0604020202020204" pitchFamily="34" charset="0"/>
                <a:cs typeface="Arial" panose="020B0604020202020204" pitchFamily="34" charset="0"/>
              </a:rPr>
              <a:t>of flexible work hours/appropriate, suitable work hours;</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-lack </a:t>
            </a:r>
            <a:r>
              <a:rPr lang="en-US" sz="1600" i="1" dirty="0">
                <a:latin typeface="Arial" panose="020B0604020202020204" pitchFamily="34" charset="0"/>
                <a:cs typeface="Arial" panose="020B0604020202020204" pitchFamily="34" charset="0"/>
              </a:rPr>
              <a:t>of good-paying jobs;</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-unequal </a:t>
            </a:r>
            <a:r>
              <a:rPr lang="en-US" sz="1600" i="1" dirty="0">
                <a:latin typeface="Arial" panose="020B0604020202020204" pitchFamily="34" charset="0"/>
                <a:cs typeface="Arial" panose="020B0604020202020204" pitchFamily="34" charset="0"/>
              </a:rPr>
              <a:t>pay for doing similar work as men (or work of equal value);</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-family </a:t>
            </a:r>
            <a:r>
              <a:rPr lang="en-US" sz="1600" i="1" dirty="0">
                <a:latin typeface="Arial" panose="020B0604020202020204" pitchFamily="34" charset="0"/>
                <a:cs typeface="Arial" panose="020B0604020202020204" pitchFamily="34" charset="0"/>
              </a:rPr>
              <a:t>members don’t approve of women working;</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-lack </a:t>
            </a:r>
            <a:r>
              <a:rPr lang="en-US" sz="1600" i="1" dirty="0">
                <a:latin typeface="Arial" panose="020B0604020202020204" pitchFamily="34" charset="0"/>
                <a:cs typeface="Arial" panose="020B0604020202020204" pitchFamily="34" charset="0"/>
              </a:rPr>
              <a:t>of transportation/lack of safe transportation;</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-people </a:t>
            </a:r>
            <a:r>
              <a:rPr lang="en-US" sz="1600" i="1" dirty="0">
                <a:latin typeface="Arial" panose="020B0604020202020204" pitchFamily="34" charset="0"/>
                <a:cs typeface="Arial" panose="020B0604020202020204" pitchFamily="34" charset="0"/>
              </a:rPr>
              <a:t>prefer to hire or promote men;</a:t>
            </a:r>
            <a:br>
              <a:rPr lang="en-US" sz="1600" i="1" dirty="0">
                <a:latin typeface="Arial" panose="020B0604020202020204" pitchFamily="34" charset="0"/>
                <a:cs typeface="Arial" panose="020B0604020202020204" pitchFamily="34" charset="0"/>
              </a:rPr>
            </a:br>
            <a:r>
              <a:rPr lang="en-US" sz="1600" i="1" dirty="0" smtClean="0">
                <a:latin typeface="Arial" panose="020B0604020202020204" pitchFamily="34" charset="0"/>
                <a:cs typeface="Arial" panose="020B0604020202020204" pitchFamily="34" charset="0"/>
              </a:rPr>
              <a:t>-lack </a:t>
            </a:r>
            <a:r>
              <a:rPr lang="en-US" sz="1600" i="1" dirty="0">
                <a:latin typeface="Arial" panose="020B0604020202020204" pitchFamily="34" charset="0"/>
                <a:cs typeface="Arial" panose="020B0604020202020204" pitchFamily="34" charset="0"/>
              </a:rPr>
              <a:t>of skills, </a:t>
            </a:r>
            <a:r>
              <a:rPr lang="en-US" sz="1600" i="1" dirty="0" smtClean="0">
                <a:latin typeface="Arial" panose="020B0604020202020204" pitchFamily="34" charset="0"/>
                <a:cs typeface="Arial" panose="020B0604020202020204" pitchFamily="34" charset="0"/>
              </a:rPr>
              <a:t>experience </a:t>
            </a:r>
            <a:r>
              <a:rPr lang="en-US" sz="1600" i="1" dirty="0">
                <a:latin typeface="Arial" panose="020B0604020202020204" pitchFamily="34" charset="0"/>
                <a:cs typeface="Arial" panose="020B0604020202020204" pitchFamily="34" charset="0"/>
              </a:rPr>
              <a:t>or education.  </a:t>
            </a:r>
            <a:br>
              <a:rPr lang="en-US" sz="1600" i="1"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 </a:t>
            </a:r>
          </a:p>
        </p:txBody>
      </p:sp>
      <p:sp>
        <p:nvSpPr>
          <p:cNvPr id="3" name="Rectangle 2"/>
          <p:cNvSpPr/>
          <p:nvPr/>
        </p:nvSpPr>
        <p:spPr>
          <a:xfrm>
            <a:off x="4248150" y="6629401"/>
            <a:ext cx="3958590" cy="200055"/>
          </a:xfrm>
          <a:prstGeom prst="rect">
            <a:avLst/>
          </a:prstGeom>
        </p:spPr>
        <p:txBody>
          <a:bodyPr wrap="square">
            <a:spAutoFit/>
          </a:bodyPr>
          <a:lstStyle/>
          <a:p>
            <a:r>
              <a:rPr lang="en-US" sz="700" dirty="0">
                <a:solidFill>
                  <a:schemeClr val="bg1"/>
                </a:solidFill>
              </a:rPr>
              <a:t>Copyright © 2017 Gallup, Inc. and </a:t>
            </a:r>
            <a:r>
              <a:rPr lang="en-US" sz="700" dirty="0" smtClean="0">
                <a:solidFill>
                  <a:schemeClr val="bg1"/>
                </a:solidFill>
              </a:rPr>
              <a:t>the International </a:t>
            </a:r>
            <a:r>
              <a:rPr lang="en-US" sz="700" dirty="0">
                <a:solidFill>
                  <a:schemeClr val="bg1"/>
                </a:solidFill>
              </a:rPr>
              <a:t>Labour Organization. All rights reserved.</a:t>
            </a:r>
          </a:p>
        </p:txBody>
      </p:sp>
    </p:spTree>
    <p:extLst>
      <p:ext uri="{BB962C8B-B14F-4D97-AF65-F5344CB8AC3E}">
        <p14:creationId xmlns:p14="http://schemas.microsoft.com/office/powerpoint/2010/main" val="27381786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8163770" y="1329506"/>
            <a:ext cx="3872895" cy="50304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 name="Content Placeholder 7"/>
          <p:cNvGraphicFramePr>
            <a:graphicFrameLocks/>
          </p:cNvGraphicFramePr>
          <p:nvPr>
            <p:extLst>
              <p:ext uri="{D42A27DB-BD31-4B8C-83A1-F6EECF244321}">
                <p14:modId xmlns:p14="http://schemas.microsoft.com/office/powerpoint/2010/main" val="4203844859"/>
              </p:ext>
            </p:extLst>
          </p:nvPr>
        </p:nvGraphicFramePr>
        <p:xfrm>
          <a:off x="7920358" y="1629545"/>
          <a:ext cx="4116308" cy="4819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017733415"/>
              </p:ext>
            </p:extLst>
          </p:nvPr>
        </p:nvGraphicFramePr>
        <p:xfrm>
          <a:off x="8181534" y="1712359"/>
          <a:ext cx="1980849" cy="4597000"/>
        </p:xfrm>
        <a:graphic>
          <a:graphicData uri="http://schemas.openxmlformats.org/drawingml/2006/table">
            <a:tbl>
              <a:tblPr firstRow="1" bandRow="1">
                <a:tableStyleId>{5C22544A-7EE6-4342-B048-85BDC9FD1C3A}</a:tableStyleId>
              </a:tblPr>
              <a:tblGrid>
                <a:gridCol w="1980849">
                  <a:extLst>
                    <a:ext uri="{9D8B030D-6E8A-4147-A177-3AD203B41FA5}">
                      <a16:colId xmlns:a16="http://schemas.microsoft.com/office/drawing/2014/main" xmlns="" val="20000"/>
                    </a:ext>
                  </a:extLst>
                </a:gridCol>
              </a:tblGrid>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Unfair</a:t>
                      </a:r>
                      <a:r>
                        <a:rPr lang="en-US" sz="1200" b="0" baseline="0" dirty="0" smtClean="0">
                          <a:solidFill>
                            <a:schemeClr val="tx1"/>
                          </a:solidFill>
                          <a:latin typeface="Arial" panose="020B0604020202020204" pitchFamily="34" charset="0"/>
                          <a:cs typeface="Arial" panose="020B0604020202020204" pitchFamily="34" charset="0"/>
                        </a:rPr>
                        <a:t> treatment</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0"/>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Work/Family balance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1"/>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Affordable care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2"/>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Lack of good-paying jobs</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3"/>
                  </a:ext>
                </a:extLst>
              </a:tr>
              <a:tr h="57462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Arial" panose="020B0604020202020204" pitchFamily="34" charset="0"/>
                          <a:cs typeface="Arial" panose="020B0604020202020204" pitchFamily="34" charset="0"/>
                        </a:rPr>
                        <a:t>Do not approve of women working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4"/>
                  </a:ext>
                </a:extLst>
              </a:tr>
              <a:tr h="57462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Arial" panose="020B0604020202020204" pitchFamily="34" charset="0"/>
                          <a:cs typeface="Arial" panose="020B0604020202020204" pitchFamily="34" charset="0"/>
                        </a:rPr>
                        <a:t>Lack of flexible hours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5"/>
                  </a:ext>
                </a:extLst>
              </a:tr>
              <a:tr h="57462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Arial" panose="020B0604020202020204" pitchFamily="34" charset="0"/>
                          <a:cs typeface="Arial" panose="020B0604020202020204" pitchFamily="34" charset="0"/>
                        </a:rPr>
                        <a:t>Unequal pay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6"/>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Safe transportation</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sp>
        <p:nvSpPr>
          <p:cNvPr id="20" name="Rectangle 19"/>
          <p:cNvSpPr/>
          <p:nvPr/>
        </p:nvSpPr>
        <p:spPr>
          <a:xfrm>
            <a:off x="4128950" y="1340721"/>
            <a:ext cx="3872895" cy="50304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Content Placeholder 7"/>
          <p:cNvGraphicFramePr>
            <a:graphicFrameLocks/>
          </p:cNvGraphicFramePr>
          <p:nvPr>
            <p:extLst>
              <p:ext uri="{D42A27DB-BD31-4B8C-83A1-F6EECF244321}">
                <p14:modId xmlns:p14="http://schemas.microsoft.com/office/powerpoint/2010/main" val="3516518022"/>
              </p:ext>
            </p:extLst>
          </p:nvPr>
        </p:nvGraphicFramePr>
        <p:xfrm>
          <a:off x="3960180" y="1696538"/>
          <a:ext cx="4461510" cy="48195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981742817"/>
              </p:ext>
            </p:extLst>
          </p:nvPr>
        </p:nvGraphicFramePr>
        <p:xfrm>
          <a:off x="4113011" y="1712359"/>
          <a:ext cx="1980849" cy="4597000"/>
        </p:xfrm>
        <a:graphic>
          <a:graphicData uri="http://schemas.openxmlformats.org/drawingml/2006/table">
            <a:tbl>
              <a:tblPr firstRow="1" bandRow="1">
                <a:tableStyleId>{5C22544A-7EE6-4342-B048-85BDC9FD1C3A}</a:tableStyleId>
              </a:tblPr>
              <a:tblGrid>
                <a:gridCol w="1980849">
                  <a:extLst>
                    <a:ext uri="{9D8B030D-6E8A-4147-A177-3AD203B41FA5}">
                      <a16:colId xmlns:a16="http://schemas.microsoft.com/office/drawing/2014/main" xmlns="" val="20000"/>
                    </a:ext>
                  </a:extLst>
                </a:gridCol>
              </a:tblGrid>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Unequal</a:t>
                      </a:r>
                      <a:r>
                        <a:rPr lang="en-US" sz="1200" b="0" baseline="0" dirty="0" smtClean="0">
                          <a:solidFill>
                            <a:schemeClr val="tx1"/>
                          </a:solidFill>
                          <a:latin typeface="Arial" panose="020B0604020202020204" pitchFamily="34" charset="0"/>
                          <a:cs typeface="Arial" panose="020B0604020202020204" pitchFamily="34" charset="0"/>
                        </a:rPr>
                        <a:t> pay</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0"/>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Work/Family balance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1"/>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Unfair treatment</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2"/>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Affordable care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3"/>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Lack of good-paying jobs</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4"/>
                  </a:ext>
                </a:extLst>
              </a:tr>
              <a:tr h="57462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Arial" panose="020B0604020202020204" pitchFamily="34" charset="0"/>
                          <a:cs typeface="Arial" panose="020B0604020202020204" pitchFamily="34" charset="0"/>
                        </a:rPr>
                        <a:t>Do not approve of women working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5"/>
                  </a:ext>
                </a:extLst>
              </a:tr>
              <a:tr h="57462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Arial" panose="020B0604020202020204" pitchFamily="34" charset="0"/>
                          <a:cs typeface="Arial" panose="020B0604020202020204" pitchFamily="34" charset="0"/>
                        </a:rPr>
                        <a:t>Lack of flexible hours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6"/>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Safe transportation</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sp>
        <p:nvSpPr>
          <p:cNvPr id="5" name="Rectangle 4"/>
          <p:cNvSpPr/>
          <p:nvPr/>
        </p:nvSpPr>
        <p:spPr>
          <a:xfrm>
            <a:off x="99986" y="1329507"/>
            <a:ext cx="3872895" cy="50304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004621772"/>
              </p:ext>
            </p:extLst>
          </p:nvPr>
        </p:nvGraphicFramePr>
        <p:xfrm>
          <a:off x="99986" y="1712359"/>
          <a:ext cx="1980849" cy="4597000"/>
        </p:xfrm>
        <a:graphic>
          <a:graphicData uri="http://schemas.openxmlformats.org/drawingml/2006/table">
            <a:tbl>
              <a:tblPr firstRow="1" bandRow="1">
                <a:tableStyleId>{5C22544A-7EE6-4342-B048-85BDC9FD1C3A}</a:tableStyleId>
              </a:tblPr>
              <a:tblGrid>
                <a:gridCol w="1980849">
                  <a:extLst>
                    <a:ext uri="{9D8B030D-6E8A-4147-A177-3AD203B41FA5}">
                      <a16:colId xmlns:a16="http://schemas.microsoft.com/office/drawing/2014/main" xmlns="" val="20000"/>
                    </a:ext>
                  </a:extLst>
                </a:gridCol>
              </a:tblGrid>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Work/Family balance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0"/>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Affordable care</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1"/>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Unfair treatment</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2"/>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Lack of flexible hours</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3"/>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Lack of good-paying jobs</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4"/>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Unequal</a:t>
                      </a:r>
                      <a:r>
                        <a:rPr lang="en-US" sz="1200" b="0" baseline="0" dirty="0" smtClean="0">
                          <a:solidFill>
                            <a:schemeClr val="tx1"/>
                          </a:solidFill>
                          <a:latin typeface="Arial" panose="020B0604020202020204" pitchFamily="34" charset="0"/>
                          <a:cs typeface="Arial" panose="020B0604020202020204" pitchFamily="34" charset="0"/>
                        </a:rPr>
                        <a:t> pay</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5"/>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Do not approve of women working</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6"/>
                  </a:ext>
                </a:extLst>
              </a:tr>
              <a:tr h="574625">
                <a:tc>
                  <a:txBody>
                    <a:bodyPr/>
                    <a:lstStyle/>
                    <a:p>
                      <a:pPr algn="r"/>
                      <a:r>
                        <a:rPr lang="en-US" sz="1200" b="0" dirty="0" smtClean="0">
                          <a:solidFill>
                            <a:schemeClr val="tx1"/>
                          </a:solidFill>
                          <a:latin typeface="Arial" panose="020B0604020202020204" pitchFamily="34" charset="0"/>
                          <a:cs typeface="Arial" panose="020B0604020202020204" pitchFamily="34" charset="0"/>
                        </a:rPr>
                        <a:t>Safe transportation</a:t>
                      </a:r>
                      <a:endParaRPr lang="en-US" sz="12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graphicFrame>
        <p:nvGraphicFramePr>
          <p:cNvPr id="8" name="Content Placeholder 7"/>
          <p:cNvGraphicFramePr>
            <a:graphicFrameLocks noGrp="1"/>
          </p:cNvGraphicFramePr>
          <p:nvPr>
            <p:ph idx="1"/>
            <p:extLst>
              <p:ext uri="{D42A27DB-BD31-4B8C-83A1-F6EECF244321}">
                <p14:modId xmlns:p14="http://schemas.microsoft.com/office/powerpoint/2010/main" val="1428056934"/>
              </p:ext>
            </p:extLst>
          </p:nvPr>
        </p:nvGraphicFramePr>
        <p:xfrm>
          <a:off x="147641" y="1585913"/>
          <a:ext cx="3939540" cy="4863148"/>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p:cNvSpPr txBox="1"/>
          <p:nvPr/>
        </p:nvSpPr>
        <p:spPr>
          <a:xfrm>
            <a:off x="1113124" y="1343027"/>
            <a:ext cx="2014538" cy="338554"/>
          </a:xfrm>
          <a:prstGeom prst="rect">
            <a:avLst/>
          </a:prstGeom>
          <a:noFill/>
        </p:spPr>
        <p:txBody>
          <a:bodyPr wrap="square" rtlCol="0">
            <a:spAutoFit/>
          </a:bodyPr>
          <a:lstStyle/>
          <a:p>
            <a:pPr algn="ctr"/>
            <a:r>
              <a:rPr lang="en-US" sz="1600" b="1" dirty="0" smtClean="0"/>
              <a:t>World </a:t>
            </a:r>
            <a:endParaRPr lang="en-US" sz="1600" b="1" dirty="0"/>
          </a:p>
        </p:txBody>
      </p:sp>
      <p:sp>
        <p:nvSpPr>
          <p:cNvPr id="18" name="TextBox 17"/>
          <p:cNvSpPr txBox="1"/>
          <p:nvPr/>
        </p:nvSpPr>
        <p:spPr>
          <a:xfrm>
            <a:off x="4748215" y="1337765"/>
            <a:ext cx="2847975" cy="338554"/>
          </a:xfrm>
          <a:prstGeom prst="rect">
            <a:avLst/>
          </a:prstGeom>
          <a:noFill/>
        </p:spPr>
        <p:txBody>
          <a:bodyPr wrap="square" rtlCol="0">
            <a:spAutoFit/>
          </a:bodyPr>
          <a:lstStyle/>
          <a:p>
            <a:pPr algn="ctr"/>
            <a:r>
              <a:rPr lang="en-US" sz="1600" b="1" dirty="0" smtClean="0"/>
              <a:t>Northern America </a:t>
            </a:r>
            <a:endParaRPr lang="en-US" sz="1600" b="1" dirty="0"/>
          </a:p>
        </p:txBody>
      </p:sp>
      <p:sp>
        <p:nvSpPr>
          <p:cNvPr id="19" name="TextBox 18"/>
          <p:cNvSpPr txBox="1"/>
          <p:nvPr/>
        </p:nvSpPr>
        <p:spPr>
          <a:xfrm>
            <a:off x="8438624" y="1337765"/>
            <a:ext cx="3349942" cy="338554"/>
          </a:xfrm>
          <a:prstGeom prst="rect">
            <a:avLst/>
          </a:prstGeom>
          <a:noFill/>
        </p:spPr>
        <p:txBody>
          <a:bodyPr wrap="square" rtlCol="0">
            <a:spAutoFit/>
          </a:bodyPr>
          <a:lstStyle/>
          <a:p>
            <a:pPr algn="ctr"/>
            <a:r>
              <a:rPr lang="en-US" sz="1600" b="1" dirty="0" smtClean="0"/>
              <a:t>Sub-Saharan Africa</a:t>
            </a:r>
            <a:endParaRPr lang="en-US" sz="1600" b="1" dirty="0"/>
          </a:p>
        </p:txBody>
      </p:sp>
      <p:sp>
        <p:nvSpPr>
          <p:cNvPr id="16" name="Rectangle 15"/>
          <p:cNvSpPr/>
          <p:nvPr/>
        </p:nvSpPr>
        <p:spPr>
          <a:xfrm>
            <a:off x="4248150" y="6660016"/>
            <a:ext cx="4050898" cy="200055"/>
          </a:xfrm>
          <a:prstGeom prst="rect">
            <a:avLst/>
          </a:prstGeom>
        </p:spPr>
        <p:txBody>
          <a:bodyPr wrap="square">
            <a:spAutoFit/>
          </a:bodyPr>
          <a:lstStyle/>
          <a:p>
            <a:r>
              <a:rPr lang="en-US" sz="700" dirty="0"/>
              <a:t>Copyright © 2017 Gallup, Inc. and </a:t>
            </a:r>
            <a:r>
              <a:rPr lang="en-US" sz="700" dirty="0" smtClean="0"/>
              <a:t> the International </a:t>
            </a:r>
            <a:r>
              <a:rPr lang="en-US" sz="700" dirty="0"/>
              <a:t>Labour Organization. All rights reserved.</a:t>
            </a:r>
          </a:p>
        </p:txBody>
      </p:sp>
      <p:sp>
        <p:nvSpPr>
          <p:cNvPr id="22" name="Title 2"/>
          <p:cNvSpPr txBox="1">
            <a:spLocks/>
          </p:cNvSpPr>
          <p:nvPr/>
        </p:nvSpPr>
        <p:spPr>
          <a:xfrm>
            <a:off x="1491139" y="370400"/>
            <a:ext cx="9052560" cy="523220"/>
          </a:xfrm>
          <a:prstGeom prst="rect">
            <a:avLst/>
          </a:prstGeom>
        </p:spPr>
        <p:txBody>
          <a:bodyPr anchor="ctr" anchorCtr="0">
            <a:noAutofit/>
          </a:bodyPr>
          <a:lstStyle>
            <a:lvl1pPr algn="ctr" defTabSz="914400" rtl="0" eaLnBrk="1" latinLnBrk="0" hangingPunct="1">
              <a:lnSpc>
                <a:spcPct val="90000"/>
              </a:lnSpc>
              <a:spcBef>
                <a:spcPct val="0"/>
              </a:spcBef>
              <a:buNone/>
              <a:defRPr sz="2800" b="0" i="0" kern="1200" cap="none" baseline="0">
                <a:solidFill>
                  <a:schemeClr val="bg1"/>
                </a:solidFill>
                <a:latin typeface="Arial" charset="0"/>
                <a:ea typeface="Arial" charset="0"/>
                <a:cs typeface="Arial" charset="0"/>
              </a:defRPr>
            </a:lvl1pPr>
          </a:lstStyle>
          <a:p>
            <a:pPr fontAlgn="auto">
              <a:spcAft>
                <a:spcPts val="0"/>
              </a:spcAft>
            </a:pPr>
            <a:r>
              <a:rPr lang="en-US" dirty="0"/>
              <a:t>Challenges </a:t>
            </a:r>
            <a:r>
              <a:rPr lang="en-US" dirty="0" smtClean="0"/>
              <a:t>shift </a:t>
            </a:r>
            <a:r>
              <a:rPr lang="en-US" dirty="0"/>
              <a:t>with </a:t>
            </a:r>
            <a:r>
              <a:rPr lang="en-US" dirty="0" smtClean="0"/>
              <a:t>development </a:t>
            </a:r>
            <a:r>
              <a:rPr lang="en-US" dirty="0"/>
              <a:t>l</a:t>
            </a:r>
            <a:r>
              <a:rPr lang="en-US" dirty="0" smtClean="0"/>
              <a:t>evel</a:t>
            </a:r>
            <a:endParaRPr lang="en-US" dirty="0"/>
          </a:p>
        </p:txBody>
      </p:sp>
    </p:spTree>
    <p:extLst>
      <p:ext uri="{BB962C8B-B14F-4D97-AF65-F5344CB8AC3E}">
        <p14:creationId xmlns:p14="http://schemas.microsoft.com/office/powerpoint/2010/main" val="235099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3" grpId="0">
        <p:bldAsOne/>
      </p:bldGraphic>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9720" y="341825"/>
            <a:ext cx="9052560" cy="523220"/>
          </a:xfrm>
        </p:spPr>
        <p:txBody>
          <a:bodyPr/>
          <a:lstStyle/>
          <a:p>
            <a:r>
              <a:rPr lang="en-US" dirty="0" smtClean="0"/>
              <a:t>Biggest challenge for </a:t>
            </a:r>
            <a:r>
              <a:rPr lang="en-US" dirty="0"/>
              <a:t>w</a:t>
            </a:r>
            <a:r>
              <a:rPr lang="en-US" dirty="0" smtClean="0"/>
              <a:t>orking </a:t>
            </a:r>
            <a:r>
              <a:rPr lang="en-US" dirty="0"/>
              <a:t>w</a:t>
            </a:r>
            <a:r>
              <a:rPr lang="en-US" dirty="0" smtClean="0"/>
              <a:t>omen </a:t>
            </a:r>
            <a:br>
              <a:rPr lang="en-US" dirty="0" smtClean="0"/>
            </a:br>
            <a:r>
              <a:rPr lang="en-US" dirty="0" smtClean="0"/>
              <a:t> first most </a:t>
            </a:r>
            <a:r>
              <a:rPr lang="en-US" dirty="0"/>
              <a:t>f</a:t>
            </a:r>
            <a:r>
              <a:rPr lang="en-US" dirty="0" smtClean="0"/>
              <a:t>requently </a:t>
            </a:r>
            <a:r>
              <a:rPr lang="en-US" dirty="0"/>
              <a:t>m</a:t>
            </a:r>
            <a:r>
              <a:rPr lang="en-US" dirty="0" smtClean="0"/>
              <a:t>entioned</a:t>
            </a:r>
            <a:endParaRPr lang="en-US" dirty="0"/>
          </a:p>
        </p:txBody>
      </p:sp>
      <p:sp>
        <p:nvSpPr>
          <p:cNvPr id="5" name="Rectangle 4"/>
          <p:cNvSpPr/>
          <p:nvPr/>
        </p:nvSpPr>
        <p:spPr>
          <a:xfrm>
            <a:off x="4248150" y="6657945"/>
            <a:ext cx="3695700" cy="200055"/>
          </a:xfrm>
          <a:prstGeom prst="rect">
            <a:avLst/>
          </a:prstGeom>
        </p:spPr>
        <p:txBody>
          <a:bodyPr wrap="square">
            <a:spAutoFit/>
          </a:bodyPr>
          <a:lstStyle/>
          <a:p>
            <a:r>
              <a:rPr lang="en-US" sz="700" dirty="0"/>
              <a:t>Copyright © 2017 Gallup, Inc. and International Labour Organization. All rights reserved.</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48937"/>
            <a:ext cx="12192000" cy="5609063"/>
          </a:xfrm>
        </p:spPr>
      </p:pic>
    </p:spTree>
    <p:extLst>
      <p:ext uri="{BB962C8B-B14F-4D97-AF65-F5344CB8AC3E}">
        <p14:creationId xmlns:p14="http://schemas.microsoft.com/office/powerpoint/2010/main" val="4465326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Social norms and traditions are important backdrops – but we survey responses are pointing to a shift in attitudes globally</a:t>
            </a:r>
          </a:p>
          <a:p>
            <a:endParaRPr lang="en-US" dirty="0"/>
          </a:p>
          <a:p>
            <a:r>
              <a:rPr lang="en-US" dirty="0"/>
              <a:t>Processes and structural barriers need to be challenged to facilitate change and to allow women’s full economic participation</a:t>
            </a:r>
          </a:p>
          <a:p>
            <a:endParaRPr lang="en-US" dirty="0"/>
          </a:p>
          <a:p>
            <a:r>
              <a:rPr lang="en-US" dirty="0"/>
              <a:t>Holistic approach is needed with a well-balanced policy mix to use shifting social norms to influence lifting the barriers.</a:t>
            </a:r>
          </a:p>
          <a:p>
            <a:endParaRPr lang="en-US" dirty="0" smtClean="0"/>
          </a:p>
        </p:txBody>
      </p:sp>
      <p:sp>
        <p:nvSpPr>
          <p:cNvPr id="3" name="Title 2"/>
          <p:cNvSpPr>
            <a:spLocks noGrp="1"/>
          </p:cNvSpPr>
          <p:nvPr>
            <p:ph type="title"/>
          </p:nvPr>
        </p:nvSpPr>
        <p:spPr/>
        <p:txBody>
          <a:bodyPr/>
          <a:lstStyle/>
          <a:p>
            <a:r>
              <a:rPr lang="en-US" dirty="0" smtClean="0"/>
              <a:t>Key Takeaways</a:t>
            </a:r>
            <a:endParaRPr lang="en-US" dirty="0"/>
          </a:p>
        </p:txBody>
      </p:sp>
      <p:sp>
        <p:nvSpPr>
          <p:cNvPr id="4" name="Rectangle 3"/>
          <p:cNvSpPr/>
          <p:nvPr/>
        </p:nvSpPr>
        <p:spPr>
          <a:xfrm>
            <a:off x="4248150" y="6632295"/>
            <a:ext cx="3946726" cy="200055"/>
          </a:xfrm>
          <a:prstGeom prst="rect">
            <a:avLst/>
          </a:prstGeom>
        </p:spPr>
        <p:txBody>
          <a:bodyPr wrap="square">
            <a:spAutoFit/>
          </a:bodyPr>
          <a:lstStyle/>
          <a:p>
            <a:r>
              <a:rPr lang="en-US" sz="700" dirty="0"/>
              <a:t>Copyright © 2017 Gallup, Inc. </a:t>
            </a:r>
            <a:r>
              <a:rPr lang="en-US" sz="700" dirty="0" smtClean="0"/>
              <a:t>and the </a:t>
            </a:r>
            <a:r>
              <a:rPr lang="en-US" sz="700" dirty="0"/>
              <a:t>International Labour Organization. All rights reserved.</a:t>
            </a:r>
          </a:p>
        </p:txBody>
      </p:sp>
    </p:spTree>
    <p:extLst>
      <p:ext uri="{BB962C8B-B14F-4D97-AF65-F5344CB8AC3E}">
        <p14:creationId xmlns:p14="http://schemas.microsoft.com/office/powerpoint/2010/main" val="3761086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ilo">
  <a:themeElements>
    <a:clrScheme name="Custom 2">
      <a:dk1>
        <a:srgbClr val="000000"/>
      </a:dk1>
      <a:lt1>
        <a:srgbClr val="FFFFFF"/>
      </a:lt1>
      <a:dk2>
        <a:srgbClr val="44546A"/>
      </a:dk2>
      <a:lt2>
        <a:srgbClr val="E7E6E6"/>
      </a:lt2>
      <a:accent1>
        <a:srgbClr val="044F91"/>
      </a:accent1>
      <a:accent2>
        <a:srgbClr val="6A8FCA"/>
      </a:accent2>
      <a:accent3>
        <a:srgbClr val="A5A5A5"/>
      </a:accent3>
      <a:accent4>
        <a:srgbClr val="CE5B3A"/>
      </a:accent4>
      <a:accent5>
        <a:srgbClr val="4F622B"/>
      </a:accent5>
      <a:accent6>
        <a:srgbClr val="253161"/>
      </a:accent6>
      <a:hlink>
        <a:srgbClr val="4C76B3"/>
      </a:hlink>
      <a:folHlink>
        <a:srgbClr val="CE5B3A"/>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id="{5BCB47AB-4107-4041-8E0C-6966012DE0AF}" vid="{C7D5B106-F523-BA4C-B25B-B2B36ED575D9}"/>
    </a:ext>
  </a:extLst>
</a:theme>
</file>

<file path=ppt/theme/theme2.xml><?xml version="1.0" encoding="utf-8"?>
<a:theme xmlns:a="http://schemas.openxmlformats.org/drawingml/2006/main" name="Office Theme">
  <a:themeElements>
    <a:clrScheme name="Gallup">
      <a:dk1>
        <a:srgbClr val="404545"/>
      </a:dk1>
      <a:lt1>
        <a:srgbClr val="FFFFFF"/>
      </a:lt1>
      <a:dk2>
        <a:srgbClr val="8A9292"/>
      </a:dk2>
      <a:lt2>
        <a:srgbClr val="ECF4DE"/>
      </a:lt2>
      <a:accent1>
        <a:srgbClr val="007934"/>
      </a:accent1>
      <a:accent2>
        <a:srgbClr val="61C250"/>
      </a:accent2>
      <a:accent3>
        <a:srgbClr val="404545"/>
      </a:accent3>
      <a:accent4>
        <a:srgbClr val="B5B6B3"/>
      </a:accent4>
      <a:accent5>
        <a:srgbClr val="0096D6"/>
      </a:accent5>
      <a:accent6>
        <a:srgbClr val="EEAF30"/>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7588</TotalTime>
  <Words>936</Words>
  <Application>Microsoft Office PowerPoint</Application>
  <PresentationFormat>Widescreen</PresentationFormat>
  <Paragraphs>156</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Georgia</vt:lpstr>
      <vt:lpstr>Wingdings</vt:lpstr>
      <vt:lpstr>ilo</vt:lpstr>
      <vt:lpstr>Towards a better future for women and work: Voices of women and men </vt:lpstr>
      <vt:lpstr>Gallup World Poll </vt:lpstr>
      <vt:lpstr>PowerPoint Presentation</vt:lpstr>
      <vt:lpstr>PowerPoint Presentation</vt:lpstr>
      <vt:lpstr>Regions with biggest gaps in labour force participation </vt:lpstr>
      <vt:lpstr>Women in the world of work: Measuring women’s and men’s preferences   Asked of female respondents: Would you prefer to work at a paid job, or stay at home and take care of your family and the housework, or would you prefer to do both?   Asked of male respondents: Would you prefer that the women in your family work at paid jobs,  or they stay at home and take care of your family and the housework, or would you prefer that  they do both?  </vt:lpstr>
      <vt:lpstr> </vt:lpstr>
      <vt:lpstr>66 percent of men and women would prefer women to have a paid job and take care of the family</vt:lpstr>
      <vt:lpstr>Regardless of employment status, majorities of women want to work</vt:lpstr>
      <vt:lpstr>In a few regions, there is large a gap between women's and men's desires for women to work at a paid job</vt:lpstr>
      <vt:lpstr>Views about the acceptability of work for women  Now, I want to ask you about what is acceptable in your family. Do you agree or disagree with the following statement? “It is perfectly acceptable for any woman in your family to have a paid job outside the home if she wants one.” </vt:lpstr>
      <vt:lpstr> </vt:lpstr>
      <vt:lpstr>Regions with largest divides between men and women about acceptability of women working</vt:lpstr>
      <vt:lpstr>Family influence over work preferences for women</vt:lpstr>
      <vt:lpstr>The equal-opportunity search for good jobs   If a woman has similar education and experience to a man, does she have a better opportunity, the same opportunity or a worse opportunity to find a good job in the city or area where you live? </vt:lpstr>
      <vt:lpstr>Men and women share similar views on women’s employment opportunities</vt:lpstr>
      <vt:lpstr>Working women’s financial contributions to their household income   Asked of employed respondents: Please think about what you earn at your job and how it contributes to your household's income. Would you say it is the main source, a significant source or a small source of your household's income?  </vt:lpstr>
      <vt:lpstr>Working women provide at least a significant source of their household income</vt:lpstr>
      <vt:lpstr>  The biggest challenges for women in paid jobs: In women’s and men’s words   Please think about women who work at paid jobs in your country/territory today. What do you think is the biggest challenge these women face?  -balance between work and family or home/no time to spend with family; -lack of affordable care for children or relatives; -unfair treatment at work/abuse/harassment/discrimination; -lack of flexible work hours/appropriate, suitable work hours; -lack of good-paying jobs; -unequal pay for doing similar work as men (or work of equal value); -family members don’t approve of women working; -lack of transportation/lack of safe transportation; -people prefer to hire or promote men; -lack of skills, experience or education.    </vt:lpstr>
      <vt:lpstr>PowerPoint Presentation</vt:lpstr>
      <vt:lpstr>Biggest challenge for working women   first most frequently mentioned</vt:lpstr>
      <vt:lpstr>Key Takeaways</vt:lpstr>
    </vt:vector>
  </TitlesOfParts>
  <Company>Gallup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Gallup Semi-Custom Deck Template</dc:title>
  <dc:creator>Harms, Rett (rett_harms@gallup.com)</dc:creator>
  <dc:description>If you have any questions regarding this template, please contact Rett Harms at 312-288-2415.</dc:description>
  <cp:lastModifiedBy>Maybud, Susan</cp:lastModifiedBy>
  <cp:revision>1145</cp:revision>
  <cp:lastPrinted>2017-03-06T21:50:08Z</cp:lastPrinted>
  <dcterms:created xsi:type="dcterms:W3CDTF">2007-07-19T19:31:24Z</dcterms:created>
  <dcterms:modified xsi:type="dcterms:W3CDTF">2017-03-14T12:42:58Z</dcterms:modified>
  <cp:contentStatus>Version 3.0</cp:contentStatus>
</cp:coreProperties>
</file>