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8"/>
  </p:notesMasterIdLst>
  <p:sldIdLst>
    <p:sldId id="257" r:id="rId2"/>
    <p:sldId id="278" r:id="rId3"/>
    <p:sldId id="279" r:id="rId4"/>
    <p:sldId id="281" r:id="rId5"/>
    <p:sldId id="258" r:id="rId6"/>
    <p:sldId id="282" r:id="rId7"/>
    <p:sldId id="283" r:id="rId8"/>
    <p:sldId id="259" r:id="rId9"/>
    <p:sldId id="260" r:id="rId10"/>
    <p:sldId id="284" r:id="rId11"/>
    <p:sldId id="285" r:id="rId12"/>
    <p:sldId id="262" r:id="rId13"/>
    <p:sldId id="263" r:id="rId14"/>
    <p:sldId id="264" r:id="rId15"/>
    <p:sldId id="265" r:id="rId16"/>
    <p:sldId id="266" r:id="rId17"/>
    <p:sldId id="267" r:id="rId18"/>
    <p:sldId id="286" r:id="rId19"/>
    <p:sldId id="268" r:id="rId20"/>
    <p:sldId id="269" r:id="rId21"/>
    <p:sldId id="270" r:id="rId22"/>
    <p:sldId id="271" r:id="rId23"/>
    <p:sldId id="277" r:id="rId24"/>
    <p:sldId id="272" r:id="rId25"/>
    <p:sldId id="273" r:id="rId26"/>
    <p:sldId id="274" r:id="rId27"/>
    <p:sldId id="275" r:id="rId28"/>
    <p:sldId id="287" r:id="rId29"/>
    <p:sldId id="276" r:id="rId30"/>
    <p:sldId id="288" r:id="rId31"/>
    <p:sldId id="291" r:id="rId32"/>
    <p:sldId id="292" r:id="rId33"/>
    <p:sldId id="293" r:id="rId34"/>
    <p:sldId id="299" r:id="rId35"/>
    <p:sldId id="294" r:id="rId36"/>
    <p:sldId id="295" r:id="rId37"/>
    <p:sldId id="296" r:id="rId38"/>
    <p:sldId id="298" r:id="rId39"/>
    <p:sldId id="297" r:id="rId40"/>
    <p:sldId id="289" r:id="rId41"/>
    <p:sldId id="300" r:id="rId42"/>
    <p:sldId id="301" r:id="rId43"/>
    <p:sldId id="302" r:id="rId44"/>
    <p:sldId id="303" r:id="rId45"/>
    <p:sldId id="304" r:id="rId46"/>
    <p:sldId id="290"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25" autoAdjust="0"/>
    <p:restoredTop sz="94434" autoAdjust="0"/>
  </p:normalViewPr>
  <p:slideViewPr>
    <p:cSldViewPr snapToGrid="0" showGuides="1">
      <p:cViewPr varScale="1">
        <p:scale>
          <a:sx n="70" d="100"/>
          <a:sy n="70" d="100"/>
        </p:scale>
        <p:origin x="128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9461217-1327-4127-A55B-AF89233C0FDF}" type="doc">
      <dgm:prSet loTypeId="urn:microsoft.com/office/officeart/2005/8/layout/target3" loCatId="relationship" qsTypeId="urn:microsoft.com/office/officeart/2005/8/quickstyle/simple1" qsCatId="simple" csTypeId="urn:microsoft.com/office/officeart/2005/8/colors/accent2_4" csCatId="accent2" phldr="1"/>
      <dgm:spPr/>
      <dgm:t>
        <a:bodyPr/>
        <a:lstStyle/>
        <a:p>
          <a:endParaRPr lang="en-GB"/>
        </a:p>
      </dgm:t>
    </dgm:pt>
    <dgm:pt modelId="{9851D3F1-1906-4DF1-8DAE-5CA21D649B2B}">
      <dgm:prSet custT="1"/>
      <dgm:spPr/>
      <dgm:t>
        <a:bodyPr/>
        <a:lstStyle/>
        <a:p>
          <a:pPr rtl="0"/>
          <a:r>
            <a:rPr lang="de-CH" sz="1800" dirty="0" smtClean="0"/>
            <a:t>The control that the worker has over the organization of his or her work,</a:t>
          </a:r>
          <a:endParaRPr lang="en-GB" sz="1800" dirty="0"/>
        </a:p>
      </dgm:t>
    </dgm:pt>
    <dgm:pt modelId="{77335297-A70B-4905-AAC8-16E04FB717A3}" type="parTrans" cxnId="{194FA9E6-5641-49F1-BFD0-D76E7ABDA5DF}">
      <dgm:prSet/>
      <dgm:spPr/>
      <dgm:t>
        <a:bodyPr/>
        <a:lstStyle/>
        <a:p>
          <a:endParaRPr lang="en-GB"/>
        </a:p>
      </dgm:t>
    </dgm:pt>
    <dgm:pt modelId="{36DB7D42-4444-451B-BD71-B3BABEF0D58A}" type="sibTrans" cxnId="{194FA9E6-5641-49F1-BFD0-D76E7ABDA5DF}">
      <dgm:prSet/>
      <dgm:spPr/>
      <dgm:t>
        <a:bodyPr/>
        <a:lstStyle/>
        <a:p>
          <a:endParaRPr lang="en-GB"/>
        </a:p>
      </dgm:t>
    </dgm:pt>
    <dgm:pt modelId="{C4C962AB-9C33-4B7C-86BD-D78C7A1B211D}">
      <dgm:prSet custT="1"/>
      <dgm:spPr/>
      <dgm:t>
        <a:bodyPr/>
        <a:lstStyle/>
        <a:p>
          <a:pPr rtl="0"/>
          <a:r>
            <a:rPr lang="de-CH" sz="1600" dirty="0" smtClean="0"/>
            <a:t>The  authority that he or she exercises over the economic unit in which the work is performed, including its activities and transactions, </a:t>
          </a:r>
          <a:endParaRPr lang="en-GB" sz="1600" dirty="0"/>
        </a:p>
      </dgm:t>
    </dgm:pt>
    <dgm:pt modelId="{71CB345E-8126-4AD4-9C87-56C1A2D377E9}" type="parTrans" cxnId="{F719E2CF-C760-4C7B-A8E7-3D9E9BE76DDD}">
      <dgm:prSet/>
      <dgm:spPr/>
      <dgm:t>
        <a:bodyPr/>
        <a:lstStyle/>
        <a:p>
          <a:endParaRPr lang="en-GB"/>
        </a:p>
      </dgm:t>
    </dgm:pt>
    <dgm:pt modelId="{C9BE2A43-FEF4-48E4-BFC8-A00DA6BE6E99}" type="sibTrans" cxnId="{F719E2CF-C760-4C7B-A8E7-3D9E9BE76DDD}">
      <dgm:prSet/>
      <dgm:spPr/>
      <dgm:t>
        <a:bodyPr/>
        <a:lstStyle/>
        <a:p>
          <a:endParaRPr lang="en-GB"/>
        </a:p>
      </dgm:t>
    </dgm:pt>
    <dgm:pt modelId="{553B64D2-EFAA-4AE5-8987-ED92094E92F3}">
      <dgm:prSet custT="1"/>
      <dgm:spPr/>
      <dgm:t>
        <a:bodyPr/>
        <a:lstStyle/>
        <a:p>
          <a:pPr rtl="0"/>
          <a:r>
            <a:rPr lang="de-CH" sz="1600" dirty="0" smtClean="0"/>
            <a:t>The extent to which the worker is dependent on another person or economic unit for organization of the work and/or for access to the market.</a:t>
          </a:r>
          <a:endParaRPr lang="en-GB" sz="1600" dirty="0"/>
        </a:p>
      </dgm:t>
    </dgm:pt>
    <dgm:pt modelId="{96E6512A-C7BB-451A-A637-CB55FDFC2EAD}" type="parTrans" cxnId="{E5769192-EE8E-4A4E-B35D-4DB045C9D56A}">
      <dgm:prSet/>
      <dgm:spPr/>
      <dgm:t>
        <a:bodyPr/>
        <a:lstStyle/>
        <a:p>
          <a:endParaRPr lang="en-GB"/>
        </a:p>
      </dgm:t>
    </dgm:pt>
    <dgm:pt modelId="{75085149-0979-475D-8C9D-B108114A5F40}" type="sibTrans" cxnId="{E5769192-EE8E-4A4E-B35D-4DB045C9D56A}">
      <dgm:prSet/>
      <dgm:spPr/>
      <dgm:t>
        <a:bodyPr/>
        <a:lstStyle/>
        <a:p>
          <a:endParaRPr lang="en-GB"/>
        </a:p>
      </dgm:t>
    </dgm:pt>
    <dgm:pt modelId="{FE05F4FF-681F-4034-9CE9-F4EAE4945272}">
      <dgm:prSet custT="1"/>
      <dgm:spPr/>
      <dgm:t>
        <a:bodyPr/>
        <a:lstStyle/>
        <a:p>
          <a:pPr rtl="0"/>
          <a:r>
            <a:rPr lang="de-CH" sz="1800" dirty="0" smtClean="0">
              <a:solidFill>
                <a:srgbClr val="002060"/>
              </a:solidFill>
            </a:rPr>
            <a:t>used to classify jobs and work activities as </a:t>
          </a:r>
          <a:r>
            <a:rPr lang="de-CH" sz="1800" i="1" dirty="0" smtClean="0">
              <a:solidFill>
                <a:srgbClr val="FF0000"/>
              </a:solidFill>
            </a:rPr>
            <a:t>independent workers</a:t>
          </a:r>
          <a:r>
            <a:rPr lang="de-CH" sz="1800" dirty="0" smtClean="0">
              <a:solidFill>
                <a:srgbClr val="FF0000"/>
              </a:solidFill>
            </a:rPr>
            <a:t> </a:t>
          </a:r>
          <a:r>
            <a:rPr lang="de-CH" sz="1800" dirty="0" smtClean="0">
              <a:solidFill>
                <a:srgbClr val="002060"/>
              </a:solidFill>
            </a:rPr>
            <a:t>and </a:t>
          </a:r>
          <a:r>
            <a:rPr lang="de-CH" sz="1800" i="1" dirty="0" smtClean="0">
              <a:solidFill>
                <a:srgbClr val="FF0000"/>
              </a:solidFill>
            </a:rPr>
            <a:t>dependent workers</a:t>
          </a:r>
          <a:r>
            <a:rPr lang="de-CH" sz="1400" dirty="0" smtClean="0"/>
            <a:t>. </a:t>
          </a:r>
          <a:endParaRPr lang="en-GB" sz="1400" dirty="0"/>
        </a:p>
      </dgm:t>
    </dgm:pt>
    <dgm:pt modelId="{7B834E59-20A0-41B7-AC98-3E0415465C20}" type="parTrans" cxnId="{BEF3A393-14DA-4FB2-86F3-89F7871E26B1}">
      <dgm:prSet/>
      <dgm:spPr/>
      <dgm:t>
        <a:bodyPr/>
        <a:lstStyle/>
        <a:p>
          <a:endParaRPr lang="en-GB"/>
        </a:p>
      </dgm:t>
    </dgm:pt>
    <dgm:pt modelId="{26C2C311-5CFF-4987-AB3E-13BBBE7FF86D}" type="sibTrans" cxnId="{BEF3A393-14DA-4FB2-86F3-89F7871E26B1}">
      <dgm:prSet/>
      <dgm:spPr/>
      <dgm:t>
        <a:bodyPr/>
        <a:lstStyle/>
        <a:p>
          <a:endParaRPr lang="en-GB"/>
        </a:p>
      </dgm:t>
    </dgm:pt>
    <dgm:pt modelId="{31D1EEAF-D3FE-4B25-AFC5-5C1A23A16D6C}">
      <dgm:prSet/>
      <dgm:spPr/>
      <dgm:t>
        <a:bodyPr/>
        <a:lstStyle/>
        <a:p>
          <a:pPr rtl="0"/>
          <a:r>
            <a:rPr lang="de-CH" smtClean="0"/>
            <a:t>Since workers may, in practice, have greater or lesser degrees of authority and dependence, there is to a certain extent a continuum between dependent and independent work.</a:t>
          </a:r>
          <a:endParaRPr lang="en-GB"/>
        </a:p>
      </dgm:t>
    </dgm:pt>
    <dgm:pt modelId="{10E56572-4DF7-4297-B3F8-3640D72A9DE5}" type="parTrans" cxnId="{F8BDB141-6915-4C68-9C73-672D2430CD7F}">
      <dgm:prSet/>
      <dgm:spPr/>
      <dgm:t>
        <a:bodyPr/>
        <a:lstStyle/>
        <a:p>
          <a:endParaRPr lang="en-GB"/>
        </a:p>
      </dgm:t>
    </dgm:pt>
    <dgm:pt modelId="{1FB05E56-DC6C-4E9A-A141-85F71A80543D}" type="sibTrans" cxnId="{F8BDB141-6915-4C68-9C73-672D2430CD7F}">
      <dgm:prSet/>
      <dgm:spPr/>
      <dgm:t>
        <a:bodyPr/>
        <a:lstStyle/>
        <a:p>
          <a:endParaRPr lang="en-GB"/>
        </a:p>
      </dgm:t>
    </dgm:pt>
    <dgm:pt modelId="{FA5B2ADF-000E-426C-9A45-D6957989ECB4}" type="pres">
      <dgm:prSet presAssocID="{29461217-1327-4127-A55B-AF89233C0FDF}" presName="Name0" presStyleCnt="0">
        <dgm:presLayoutVars>
          <dgm:chMax val="7"/>
          <dgm:dir/>
          <dgm:animLvl val="lvl"/>
          <dgm:resizeHandles val="exact"/>
        </dgm:presLayoutVars>
      </dgm:prSet>
      <dgm:spPr/>
      <dgm:t>
        <a:bodyPr/>
        <a:lstStyle/>
        <a:p>
          <a:endParaRPr lang="en-GB"/>
        </a:p>
      </dgm:t>
    </dgm:pt>
    <dgm:pt modelId="{798C74B7-213B-41F2-BDF7-1997F46CF82A}" type="pres">
      <dgm:prSet presAssocID="{9851D3F1-1906-4DF1-8DAE-5CA21D649B2B}" presName="circle1" presStyleLbl="node1" presStyleIdx="0" presStyleCnt="4"/>
      <dgm:spPr/>
    </dgm:pt>
    <dgm:pt modelId="{CD751EE6-1D50-4205-8601-707150DE4ED9}" type="pres">
      <dgm:prSet presAssocID="{9851D3F1-1906-4DF1-8DAE-5CA21D649B2B}" presName="space" presStyleCnt="0"/>
      <dgm:spPr/>
    </dgm:pt>
    <dgm:pt modelId="{80F6BF76-C453-41A3-AF98-9819AED7284D}" type="pres">
      <dgm:prSet presAssocID="{9851D3F1-1906-4DF1-8DAE-5CA21D649B2B}" presName="rect1" presStyleLbl="alignAcc1" presStyleIdx="0" presStyleCnt="4"/>
      <dgm:spPr/>
      <dgm:t>
        <a:bodyPr/>
        <a:lstStyle/>
        <a:p>
          <a:endParaRPr lang="en-GB"/>
        </a:p>
      </dgm:t>
    </dgm:pt>
    <dgm:pt modelId="{ECE4EB78-9FAB-4835-80C1-9A044198A155}" type="pres">
      <dgm:prSet presAssocID="{C4C962AB-9C33-4B7C-86BD-D78C7A1B211D}" presName="vertSpace2" presStyleLbl="node1" presStyleIdx="0" presStyleCnt="4"/>
      <dgm:spPr/>
    </dgm:pt>
    <dgm:pt modelId="{5287CF59-C065-436D-88F5-35576AE60FFF}" type="pres">
      <dgm:prSet presAssocID="{C4C962AB-9C33-4B7C-86BD-D78C7A1B211D}" presName="circle2" presStyleLbl="node1" presStyleIdx="1" presStyleCnt="4"/>
      <dgm:spPr/>
    </dgm:pt>
    <dgm:pt modelId="{722DEE60-99E7-44BA-9704-A9F1B574EDB3}" type="pres">
      <dgm:prSet presAssocID="{C4C962AB-9C33-4B7C-86BD-D78C7A1B211D}" presName="rect2" presStyleLbl="alignAcc1" presStyleIdx="1" presStyleCnt="4" custScaleX="117293" custLinFactNeighborX="-575" custLinFactNeighborY="-579"/>
      <dgm:spPr/>
      <dgm:t>
        <a:bodyPr/>
        <a:lstStyle/>
        <a:p>
          <a:endParaRPr lang="en-GB"/>
        </a:p>
      </dgm:t>
    </dgm:pt>
    <dgm:pt modelId="{523E9D15-8AC5-410A-9D3B-B1EC4D707FC9}" type="pres">
      <dgm:prSet presAssocID="{553B64D2-EFAA-4AE5-8987-ED92094E92F3}" presName="vertSpace3" presStyleLbl="node1" presStyleIdx="1" presStyleCnt="4"/>
      <dgm:spPr/>
    </dgm:pt>
    <dgm:pt modelId="{B4F2D202-6FA5-4CD2-9F08-E022B56658DB}" type="pres">
      <dgm:prSet presAssocID="{553B64D2-EFAA-4AE5-8987-ED92094E92F3}" presName="circle3" presStyleLbl="node1" presStyleIdx="2" presStyleCnt="4" custScaleX="115025" custScaleY="94210"/>
      <dgm:spPr/>
    </dgm:pt>
    <dgm:pt modelId="{B506670F-FAC4-4DE3-8007-CAEA35A2EDA3}" type="pres">
      <dgm:prSet presAssocID="{553B64D2-EFAA-4AE5-8987-ED92094E92F3}" presName="rect3" presStyleLbl="alignAcc1" presStyleIdx="2" presStyleCnt="4" custScaleX="109595"/>
      <dgm:spPr/>
      <dgm:t>
        <a:bodyPr/>
        <a:lstStyle/>
        <a:p>
          <a:endParaRPr lang="en-GB"/>
        </a:p>
      </dgm:t>
    </dgm:pt>
    <dgm:pt modelId="{6589026B-E96B-491F-8667-5135C6C229E3}" type="pres">
      <dgm:prSet presAssocID="{FE05F4FF-681F-4034-9CE9-F4EAE4945272}" presName="vertSpace4" presStyleLbl="node1" presStyleIdx="2" presStyleCnt="4"/>
      <dgm:spPr/>
    </dgm:pt>
    <dgm:pt modelId="{645BF40A-0A35-440C-91F5-0B2729368493}" type="pres">
      <dgm:prSet presAssocID="{FE05F4FF-681F-4034-9CE9-F4EAE4945272}" presName="circle4" presStyleLbl="node1" presStyleIdx="3" presStyleCnt="4"/>
      <dgm:spPr/>
    </dgm:pt>
    <dgm:pt modelId="{D5709881-43CB-46BF-A0E7-A0E4693B2422}" type="pres">
      <dgm:prSet presAssocID="{FE05F4FF-681F-4034-9CE9-F4EAE4945272}" presName="rect4" presStyleLbl="alignAcc1" presStyleIdx="3" presStyleCnt="4"/>
      <dgm:spPr/>
      <dgm:t>
        <a:bodyPr/>
        <a:lstStyle/>
        <a:p>
          <a:endParaRPr lang="en-GB"/>
        </a:p>
      </dgm:t>
    </dgm:pt>
    <dgm:pt modelId="{16C03520-8E28-4896-B669-296B88B5AD03}" type="pres">
      <dgm:prSet presAssocID="{9851D3F1-1906-4DF1-8DAE-5CA21D649B2B}" presName="rect1ParTx" presStyleLbl="alignAcc1" presStyleIdx="3" presStyleCnt="4">
        <dgm:presLayoutVars>
          <dgm:chMax val="1"/>
          <dgm:bulletEnabled val="1"/>
        </dgm:presLayoutVars>
      </dgm:prSet>
      <dgm:spPr/>
      <dgm:t>
        <a:bodyPr/>
        <a:lstStyle/>
        <a:p>
          <a:endParaRPr lang="en-GB"/>
        </a:p>
      </dgm:t>
    </dgm:pt>
    <dgm:pt modelId="{A2EF0FFA-572B-4DC8-85B4-A1ADDD63104E}" type="pres">
      <dgm:prSet presAssocID="{9851D3F1-1906-4DF1-8DAE-5CA21D649B2B}" presName="rect1ChTx" presStyleLbl="alignAcc1" presStyleIdx="3" presStyleCnt="4">
        <dgm:presLayoutVars>
          <dgm:bulletEnabled val="1"/>
        </dgm:presLayoutVars>
      </dgm:prSet>
      <dgm:spPr/>
    </dgm:pt>
    <dgm:pt modelId="{6DAA84B9-8C26-41A5-97A0-D652D875C227}" type="pres">
      <dgm:prSet presAssocID="{C4C962AB-9C33-4B7C-86BD-D78C7A1B211D}" presName="rect2ParTx" presStyleLbl="alignAcc1" presStyleIdx="3" presStyleCnt="4">
        <dgm:presLayoutVars>
          <dgm:chMax val="1"/>
          <dgm:bulletEnabled val="1"/>
        </dgm:presLayoutVars>
      </dgm:prSet>
      <dgm:spPr/>
      <dgm:t>
        <a:bodyPr/>
        <a:lstStyle/>
        <a:p>
          <a:endParaRPr lang="en-GB"/>
        </a:p>
      </dgm:t>
    </dgm:pt>
    <dgm:pt modelId="{F489A965-A7EB-4307-AB4D-B64459EA5EE8}" type="pres">
      <dgm:prSet presAssocID="{C4C962AB-9C33-4B7C-86BD-D78C7A1B211D}" presName="rect2ChTx" presStyleLbl="alignAcc1" presStyleIdx="3" presStyleCnt="4">
        <dgm:presLayoutVars>
          <dgm:bulletEnabled val="1"/>
        </dgm:presLayoutVars>
      </dgm:prSet>
      <dgm:spPr/>
    </dgm:pt>
    <dgm:pt modelId="{2A373DC4-3149-43B0-A7DB-BC622211553E}" type="pres">
      <dgm:prSet presAssocID="{553B64D2-EFAA-4AE5-8987-ED92094E92F3}" presName="rect3ParTx" presStyleLbl="alignAcc1" presStyleIdx="3" presStyleCnt="4">
        <dgm:presLayoutVars>
          <dgm:chMax val="1"/>
          <dgm:bulletEnabled val="1"/>
        </dgm:presLayoutVars>
      </dgm:prSet>
      <dgm:spPr/>
      <dgm:t>
        <a:bodyPr/>
        <a:lstStyle/>
        <a:p>
          <a:endParaRPr lang="en-GB"/>
        </a:p>
      </dgm:t>
    </dgm:pt>
    <dgm:pt modelId="{18D5D845-CDB3-400F-87F4-A9EEB7B44270}" type="pres">
      <dgm:prSet presAssocID="{553B64D2-EFAA-4AE5-8987-ED92094E92F3}" presName="rect3ChTx" presStyleLbl="alignAcc1" presStyleIdx="3" presStyleCnt="4">
        <dgm:presLayoutVars>
          <dgm:bulletEnabled val="1"/>
        </dgm:presLayoutVars>
      </dgm:prSet>
      <dgm:spPr/>
    </dgm:pt>
    <dgm:pt modelId="{49723A28-A342-44A2-B9C9-27E56F773E90}" type="pres">
      <dgm:prSet presAssocID="{FE05F4FF-681F-4034-9CE9-F4EAE4945272}" presName="rect4ParTx" presStyleLbl="alignAcc1" presStyleIdx="3" presStyleCnt="4">
        <dgm:presLayoutVars>
          <dgm:chMax val="1"/>
          <dgm:bulletEnabled val="1"/>
        </dgm:presLayoutVars>
      </dgm:prSet>
      <dgm:spPr/>
      <dgm:t>
        <a:bodyPr/>
        <a:lstStyle/>
        <a:p>
          <a:endParaRPr lang="en-GB"/>
        </a:p>
      </dgm:t>
    </dgm:pt>
    <dgm:pt modelId="{DE2E9FEA-CE65-4BF5-A29F-0A04D6E65EB7}" type="pres">
      <dgm:prSet presAssocID="{FE05F4FF-681F-4034-9CE9-F4EAE4945272}" presName="rect4ChTx" presStyleLbl="alignAcc1" presStyleIdx="3" presStyleCnt="4">
        <dgm:presLayoutVars>
          <dgm:bulletEnabled val="1"/>
        </dgm:presLayoutVars>
      </dgm:prSet>
      <dgm:spPr/>
      <dgm:t>
        <a:bodyPr/>
        <a:lstStyle/>
        <a:p>
          <a:endParaRPr lang="en-GB"/>
        </a:p>
      </dgm:t>
    </dgm:pt>
  </dgm:ptLst>
  <dgm:cxnLst>
    <dgm:cxn modelId="{E5769192-EE8E-4A4E-B35D-4DB045C9D56A}" srcId="{29461217-1327-4127-A55B-AF89233C0FDF}" destId="{553B64D2-EFAA-4AE5-8987-ED92094E92F3}" srcOrd="2" destOrd="0" parTransId="{96E6512A-C7BB-451A-A637-CB55FDFC2EAD}" sibTransId="{75085149-0979-475D-8C9D-B108114A5F40}"/>
    <dgm:cxn modelId="{BEF3A393-14DA-4FB2-86F3-89F7871E26B1}" srcId="{29461217-1327-4127-A55B-AF89233C0FDF}" destId="{FE05F4FF-681F-4034-9CE9-F4EAE4945272}" srcOrd="3" destOrd="0" parTransId="{7B834E59-20A0-41B7-AC98-3E0415465C20}" sibTransId="{26C2C311-5CFF-4987-AB3E-13BBBE7FF86D}"/>
    <dgm:cxn modelId="{78399357-2BAA-4425-B69E-FDC11A6E2049}" type="presOf" srcId="{31D1EEAF-D3FE-4B25-AFC5-5C1A23A16D6C}" destId="{DE2E9FEA-CE65-4BF5-A29F-0A04D6E65EB7}" srcOrd="0" destOrd="0" presId="urn:microsoft.com/office/officeart/2005/8/layout/target3"/>
    <dgm:cxn modelId="{194FA9E6-5641-49F1-BFD0-D76E7ABDA5DF}" srcId="{29461217-1327-4127-A55B-AF89233C0FDF}" destId="{9851D3F1-1906-4DF1-8DAE-5CA21D649B2B}" srcOrd="0" destOrd="0" parTransId="{77335297-A70B-4905-AAC8-16E04FB717A3}" sibTransId="{36DB7D42-4444-451B-BD71-B3BABEF0D58A}"/>
    <dgm:cxn modelId="{D9CAB997-580D-4603-B8D2-51AB1F270A9E}" type="presOf" srcId="{9851D3F1-1906-4DF1-8DAE-5CA21D649B2B}" destId="{16C03520-8E28-4896-B669-296B88B5AD03}" srcOrd="1" destOrd="0" presId="urn:microsoft.com/office/officeart/2005/8/layout/target3"/>
    <dgm:cxn modelId="{141E2D94-49A0-484F-B56C-4A5CD4108733}" type="presOf" srcId="{553B64D2-EFAA-4AE5-8987-ED92094E92F3}" destId="{B506670F-FAC4-4DE3-8007-CAEA35A2EDA3}" srcOrd="0" destOrd="0" presId="urn:microsoft.com/office/officeart/2005/8/layout/target3"/>
    <dgm:cxn modelId="{5C603458-7D43-4A52-B2F1-812C6BF7AE32}" type="presOf" srcId="{C4C962AB-9C33-4B7C-86BD-D78C7A1B211D}" destId="{722DEE60-99E7-44BA-9704-A9F1B574EDB3}" srcOrd="0" destOrd="0" presId="urn:microsoft.com/office/officeart/2005/8/layout/target3"/>
    <dgm:cxn modelId="{40792425-A25A-44D9-9824-F04362F4F79A}" type="presOf" srcId="{C4C962AB-9C33-4B7C-86BD-D78C7A1B211D}" destId="{6DAA84B9-8C26-41A5-97A0-D652D875C227}" srcOrd="1" destOrd="0" presId="urn:microsoft.com/office/officeart/2005/8/layout/target3"/>
    <dgm:cxn modelId="{0D177A6E-A5F0-45B4-A5E5-B039E7871843}" type="presOf" srcId="{9851D3F1-1906-4DF1-8DAE-5CA21D649B2B}" destId="{80F6BF76-C453-41A3-AF98-9819AED7284D}" srcOrd="0" destOrd="0" presId="urn:microsoft.com/office/officeart/2005/8/layout/target3"/>
    <dgm:cxn modelId="{F719E2CF-C760-4C7B-A8E7-3D9E9BE76DDD}" srcId="{29461217-1327-4127-A55B-AF89233C0FDF}" destId="{C4C962AB-9C33-4B7C-86BD-D78C7A1B211D}" srcOrd="1" destOrd="0" parTransId="{71CB345E-8126-4AD4-9C87-56C1A2D377E9}" sibTransId="{C9BE2A43-FEF4-48E4-BFC8-A00DA6BE6E99}"/>
    <dgm:cxn modelId="{BCB768ED-BB7D-4A2B-AF4E-4B10243D9FDC}" type="presOf" srcId="{FE05F4FF-681F-4034-9CE9-F4EAE4945272}" destId="{49723A28-A342-44A2-B9C9-27E56F773E90}" srcOrd="1" destOrd="0" presId="urn:microsoft.com/office/officeart/2005/8/layout/target3"/>
    <dgm:cxn modelId="{F8BDB141-6915-4C68-9C73-672D2430CD7F}" srcId="{FE05F4FF-681F-4034-9CE9-F4EAE4945272}" destId="{31D1EEAF-D3FE-4B25-AFC5-5C1A23A16D6C}" srcOrd="0" destOrd="0" parTransId="{10E56572-4DF7-4297-B3F8-3640D72A9DE5}" sibTransId="{1FB05E56-DC6C-4E9A-A141-85F71A80543D}"/>
    <dgm:cxn modelId="{3AFE172C-1D18-4511-A9DD-0FF721E4B009}" type="presOf" srcId="{FE05F4FF-681F-4034-9CE9-F4EAE4945272}" destId="{D5709881-43CB-46BF-A0E7-A0E4693B2422}" srcOrd="0" destOrd="0" presId="urn:microsoft.com/office/officeart/2005/8/layout/target3"/>
    <dgm:cxn modelId="{4B22EC1B-CDE6-4152-8035-2DEDC82ED26C}" type="presOf" srcId="{553B64D2-EFAA-4AE5-8987-ED92094E92F3}" destId="{2A373DC4-3149-43B0-A7DB-BC622211553E}" srcOrd="1" destOrd="0" presId="urn:microsoft.com/office/officeart/2005/8/layout/target3"/>
    <dgm:cxn modelId="{ED1A6B9C-5CA2-4E68-BDBD-E9FA9A0942E4}" type="presOf" srcId="{29461217-1327-4127-A55B-AF89233C0FDF}" destId="{FA5B2ADF-000E-426C-9A45-D6957989ECB4}" srcOrd="0" destOrd="0" presId="urn:microsoft.com/office/officeart/2005/8/layout/target3"/>
    <dgm:cxn modelId="{FADB1396-77F3-4566-B4A9-874D78A609B4}" type="presParOf" srcId="{FA5B2ADF-000E-426C-9A45-D6957989ECB4}" destId="{798C74B7-213B-41F2-BDF7-1997F46CF82A}" srcOrd="0" destOrd="0" presId="urn:microsoft.com/office/officeart/2005/8/layout/target3"/>
    <dgm:cxn modelId="{3D6EEDE4-B36D-40C2-8551-A3037226DF30}" type="presParOf" srcId="{FA5B2ADF-000E-426C-9A45-D6957989ECB4}" destId="{CD751EE6-1D50-4205-8601-707150DE4ED9}" srcOrd="1" destOrd="0" presId="urn:microsoft.com/office/officeart/2005/8/layout/target3"/>
    <dgm:cxn modelId="{439A5B57-4355-427C-9458-3C1A3E8A8664}" type="presParOf" srcId="{FA5B2ADF-000E-426C-9A45-D6957989ECB4}" destId="{80F6BF76-C453-41A3-AF98-9819AED7284D}" srcOrd="2" destOrd="0" presId="urn:microsoft.com/office/officeart/2005/8/layout/target3"/>
    <dgm:cxn modelId="{DB3B0E2B-9F62-4080-862A-C0755CEEFB54}" type="presParOf" srcId="{FA5B2ADF-000E-426C-9A45-D6957989ECB4}" destId="{ECE4EB78-9FAB-4835-80C1-9A044198A155}" srcOrd="3" destOrd="0" presId="urn:microsoft.com/office/officeart/2005/8/layout/target3"/>
    <dgm:cxn modelId="{59940841-8EBE-45A7-9BBE-6464C30C87C0}" type="presParOf" srcId="{FA5B2ADF-000E-426C-9A45-D6957989ECB4}" destId="{5287CF59-C065-436D-88F5-35576AE60FFF}" srcOrd="4" destOrd="0" presId="urn:microsoft.com/office/officeart/2005/8/layout/target3"/>
    <dgm:cxn modelId="{F89A6306-91BC-4917-B6F9-69D953D8586F}" type="presParOf" srcId="{FA5B2ADF-000E-426C-9A45-D6957989ECB4}" destId="{722DEE60-99E7-44BA-9704-A9F1B574EDB3}" srcOrd="5" destOrd="0" presId="urn:microsoft.com/office/officeart/2005/8/layout/target3"/>
    <dgm:cxn modelId="{FD549CC9-A1B3-44AE-9D95-D71A7AD4BA06}" type="presParOf" srcId="{FA5B2ADF-000E-426C-9A45-D6957989ECB4}" destId="{523E9D15-8AC5-410A-9D3B-B1EC4D707FC9}" srcOrd="6" destOrd="0" presId="urn:microsoft.com/office/officeart/2005/8/layout/target3"/>
    <dgm:cxn modelId="{33FA199C-2BBF-4386-AED4-0FB2E034F3D8}" type="presParOf" srcId="{FA5B2ADF-000E-426C-9A45-D6957989ECB4}" destId="{B4F2D202-6FA5-4CD2-9F08-E022B56658DB}" srcOrd="7" destOrd="0" presId="urn:microsoft.com/office/officeart/2005/8/layout/target3"/>
    <dgm:cxn modelId="{1B66E98E-706A-4B3C-BBF1-9895B932F6A5}" type="presParOf" srcId="{FA5B2ADF-000E-426C-9A45-D6957989ECB4}" destId="{B506670F-FAC4-4DE3-8007-CAEA35A2EDA3}" srcOrd="8" destOrd="0" presId="urn:microsoft.com/office/officeart/2005/8/layout/target3"/>
    <dgm:cxn modelId="{2E5B9A71-2DFD-40B7-88C4-13ADE4DB03B0}" type="presParOf" srcId="{FA5B2ADF-000E-426C-9A45-D6957989ECB4}" destId="{6589026B-E96B-491F-8667-5135C6C229E3}" srcOrd="9" destOrd="0" presId="urn:microsoft.com/office/officeart/2005/8/layout/target3"/>
    <dgm:cxn modelId="{EA4236E5-D48E-49F0-A98A-8071DC903054}" type="presParOf" srcId="{FA5B2ADF-000E-426C-9A45-D6957989ECB4}" destId="{645BF40A-0A35-440C-91F5-0B2729368493}" srcOrd="10" destOrd="0" presId="urn:microsoft.com/office/officeart/2005/8/layout/target3"/>
    <dgm:cxn modelId="{8CC7307D-A6D3-41F0-9E9E-97E4F4260914}" type="presParOf" srcId="{FA5B2ADF-000E-426C-9A45-D6957989ECB4}" destId="{D5709881-43CB-46BF-A0E7-A0E4693B2422}" srcOrd="11" destOrd="0" presId="urn:microsoft.com/office/officeart/2005/8/layout/target3"/>
    <dgm:cxn modelId="{BFA50832-1E90-4D14-9F4D-D7DFFF074C3C}" type="presParOf" srcId="{FA5B2ADF-000E-426C-9A45-D6957989ECB4}" destId="{16C03520-8E28-4896-B669-296B88B5AD03}" srcOrd="12" destOrd="0" presId="urn:microsoft.com/office/officeart/2005/8/layout/target3"/>
    <dgm:cxn modelId="{8CF9307E-CC33-4634-BD69-A8260C331F18}" type="presParOf" srcId="{FA5B2ADF-000E-426C-9A45-D6957989ECB4}" destId="{A2EF0FFA-572B-4DC8-85B4-A1ADDD63104E}" srcOrd="13" destOrd="0" presId="urn:microsoft.com/office/officeart/2005/8/layout/target3"/>
    <dgm:cxn modelId="{C6D98944-D7B3-4185-916D-499D82721CC7}" type="presParOf" srcId="{FA5B2ADF-000E-426C-9A45-D6957989ECB4}" destId="{6DAA84B9-8C26-41A5-97A0-D652D875C227}" srcOrd="14" destOrd="0" presId="urn:microsoft.com/office/officeart/2005/8/layout/target3"/>
    <dgm:cxn modelId="{C8D8BD22-B7C5-41F3-9875-5B34FE3EBC52}" type="presParOf" srcId="{FA5B2ADF-000E-426C-9A45-D6957989ECB4}" destId="{F489A965-A7EB-4307-AB4D-B64459EA5EE8}" srcOrd="15" destOrd="0" presId="urn:microsoft.com/office/officeart/2005/8/layout/target3"/>
    <dgm:cxn modelId="{7BA60AEF-D49F-490F-8F28-2EF34F61C9FF}" type="presParOf" srcId="{FA5B2ADF-000E-426C-9A45-D6957989ECB4}" destId="{2A373DC4-3149-43B0-A7DB-BC622211553E}" srcOrd="16" destOrd="0" presId="urn:microsoft.com/office/officeart/2005/8/layout/target3"/>
    <dgm:cxn modelId="{D790C8D1-174B-4CDE-BB00-4FD7CE06919D}" type="presParOf" srcId="{FA5B2ADF-000E-426C-9A45-D6957989ECB4}" destId="{18D5D845-CDB3-400F-87F4-A9EEB7B44270}" srcOrd="17" destOrd="0" presId="urn:microsoft.com/office/officeart/2005/8/layout/target3"/>
    <dgm:cxn modelId="{46BA6304-B506-45BE-914C-E5D0557F580B}" type="presParOf" srcId="{FA5B2ADF-000E-426C-9A45-D6957989ECB4}" destId="{49723A28-A342-44A2-B9C9-27E56F773E90}" srcOrd="18" destOrd="0" presId="urn:microsoft.com/office/officeart/2005/8/layout/target3"/>
    <dgm:cxn modelId="{B358D603-3C7E-4F1F-A0C9-A2AEC0EF0687}" type="presParOf" srcId="{FA5B2ADF-000E-426C-9A45-D6957989ECB4}" destId="{DE2E9FEA-CE65-4BF5-A29F-0A04D6E65EB7}" srcOrd="19"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B2C2ECE-05E1-469A-8423-3BCE4AED3E46}" type="datetimeFigureOut">
              <a:rPr lang="en-GB" smtClean="0"/>
              <a:t>26/03/2017</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079CE6-AED4-4B7E-A29A-E8B2DCF4DF05}" type="slidenum">
              <a:rPr lang="en-GB" smtClean="0"/>
              <a:t>‹#›</a:t>
            </a:fld>
            <a:endParaRPr lang="en-GB"/>
          </a:p>
        </p:txBody>
      </p:sp>
    </p:spTree>
    <p:extLst>
      <p:ext uri="{BB962C8B-B14F-4D97-AF65-F5344CB8AC3E}">
        <p14:creationId xmlns:p14="http://schemas.microsoft.com/office/powerpoint/2010/main" val="4221913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A60253C-D1DA-4119-90CC-AC9EF5EACF5A}" type="slidenum">
              <a:rPr lang="en-GB" smtClean="0">
                <a:solidFill>
                  <a:srgbClr val="000000"/>
                </a:solidFill>
              </a:rPr>
              <a:pPr>
                <a:defRPr/>
              </a:pPr>
              <a:t>10</a:t>
            </a:fld>
            <a:endParaRPr lang="en-GB">
              <a:solidFill>
                <a:srgbClr val="000000"/>
              </a:solidFill>
            </a:endParaRPr>
          </a:p>
        </p:txBody>
      </p:sp>
    </p:spTree>
    <p:extLst>
      <p:ext uri="{BB962C8B-B14F-4D97-AF65-F5344CB8AC3E}">
        <p14:creationId xmlns:p14="http://schemas.microsoft.com/office/powerpoint/2010/main" val="463811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13745A4-6EE2-4E5B-93D9-83E4F6541553}" type="slidenum">
              <a:rPr lang="en-GB" smtClean="0">
                <a:solidFill>
                  <a:prstClr val="black"/>
                </a:solidFill>
              </a:rPr>
              <a:pPr/>
              <a:t>21</a:t>
            </a:fld>
            <a:endParaRPr lang="en-GB">
              <a:solidFill>
                <a:prstClr val="black"/>
              </a:solidFill>
            </a:endParaRPr>
          </a:p>
        </p:txBody>
      </p:sp>
    </p:spTree>
    <p:extLst>
      <p:ext uri="{BB962C8B-B14F-4D97-AF65-F5344CB8AC3E}">
        <p14:creationId xmlns:p14="http://schemas.microsoft.com/office/powerpoint/2010/main" val="16048985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713745A4-6EE2-4E5B-93D9-83E4F6541553}" type="slidenum">
              <a:rPr lang="en-GB" smtClean="0">
                <a:solidFill>
                  <a:prstClr val="black"/>
                </a:solidFill>
              </a:rPr>
              <a:pPr/>
              <a:t>22</a:t>
            </a:fld>
            <a:endParaRPr lang="en-GB">
              <a:solidFill>
                <a:prstClr val="black"/>
              </a:solidFill>
            </a:endParaRPr>
          </a:p>
        </p:txBody>
      </p:sp>
    </p:spTree>
    <p:extLst>
      <p:ext uri="{BB962C8B-B14F-4D97-AF65-F5344CB8AC3E}">
        <p14:creationId xmlns:p14="http://schemas.microsoft.com/office/powerpoint/2010/main" val="10426468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6A60253C-D1DA-4119-90CC-AC9EF5EACF5A}" type="slidenum">
              <a:rPr lang="en-GB" smtClean="0">
                <a:solidFill>
                  <a:srgbClr val="000000"/>
                </a:solidFill>
              </a:rPr>
              <a:pPr>
                <a:defRPr/>
              </a:pPr>
              <a:t>29</a:t>
            </a:fld>
            <a:endParaRPr lang="en-GB">
              <a:solidFill>
                <a:srgbClr val="000000"/>
              </a:solidFill>
            </a:endParaRPr>
          </a:p>
        </p:txBody>
      </p:sp>
    </p:spTree>
    <p:extLst>
      <p:ext uri="{BB962C8B-B14F-4D97-AF65-F5344CB8AC3E}">
        <p14:creationId xmlns:p14="http://schemas.microsoft.com/office/powerpoint/2010/main" val="42574317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3366FF"/>
        </a:solidFill>
        <a:effectLst/>
      </p:bgPr>
    </p:bg>
    <p:spTree>
      <p:nvGrpSpPr>
        <p:cNvPr id="1" name=""/>
        <p:cNvGrpSpPr/>
        <p:nvPr/>
      </p:nvGrpSpPr>
      <p:grpSpPr>
        <a:xfrm>
          <a:off x="0" y="0"/>
          <a:ext cx="0" cy="0"/>
          <a:chOff x="0" y="0"/>
          <a:chExt cx="0" cy="0"/>
        </a:xfrm>
      </p:grpSpPr>
      <p:pic>
        <p:nvPicPr>
          <p:cNvPr id="4" name="Picture 1244" descr="ilostatisticsppl-barE"/>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1230"/>
          <p:cNvSpPr>
            <a:spLocks noChangeArrowheads="1"/>
          </p:cNvSpPr>
          <p:nvPr userDrawn="1"/>
        </p:nvSpPr>
        <p:spPr bwMode="auto">
          <a:xfrm>
            <a:off x="0" y="547688"/>
            <a:ext cx="9144000" cy="5761037"/>
          </a:xfrm>
          <a:prstGeom prst="rect">
            <a:avLst/>
          </a:prstGeom>
          <a:gradFill rotWithShape="1">
            <a:gsLst>
              <a:gs pos="0">
                <a:srgbClr val="5E9EFF">
                  <a:alpha val="0"/>
                </a:srgbClr>
              </a:gs>
              <a:gs pos="50000">
                <a:srgbClr val="5E9EFF">
                  <a:gamma/>
                  <a:tint val="20000"/>
                  <a:invGamma/>
                  <a:alpha val="82001"/>
                </a:srgbClr>
              </a:gs>
              <a:gs pos="100000">
                <a:srgbClr val="5E9EFF">
                  <a:alpha val="0"/>
                </a:srgbClr>
              </a:gs>
            </a:gsLst>
            <a:lin ang="5400000" scaled="1"/>
          </a:gradFill>
          <a:ln w="9525">
            <a:noFill/>
            <a:miter lim="800000"/>
            <a:headEnd/>
            <a:tailEnd/>
          </a:ln>
          <a:effectLst/>
        </p:spPr>
        <p:txBody>
          <a:bodyPr wrap="none" anchor="ctr"/>
          <a:lstStyle/>
          <a:p>
            <a:pPr fontAlgn="base">
              <a:spcBef>
                <a:spcPct val="0"/>
              </a:spcBef>
              <a:spcAft>
                <a:spcPct val="0"/>
              </a:spcAft>
              <a:defRPr/>
            </a:pPr>
            <a:endParaRPr lang="en-GB">
              <a:solidFill>
                <a:srgbClr val="000000"/>
              </a:solidFill>
            </a:endParaRPr>
          </a:p>
        </p:txBody>
      </p:sp>
      <p:sp>
        <p:nvSpPr>
          <p:cNvPr id="6" name="Rectangle 2"/>
          <p:cNvSpPr>
            <a:spLocks noChangeArrowheads="1"/>
          </p:cNvSpPr>
          <p:nvPr userDrawn="1"/>
        </p:nvSpPr>
        <p:spPr bwMode="auto">
          <a:xfrm>
            <a:off x="0" y="6453188"/>
            <a:ext cx="9144000" cy="404812"/>
          </a:xfrm>
          <a:prstGeom prst="rect">
            <a:avLst/>
          </a:prstGeom>
          <a:solidFill>
            <a:srgbClr val="000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 name="Oval 15"/>
          <p:cNvSpPr>
            <a:spLocks noChangeAspect="1" noChangeArrowheads="1"/>
          </p:cNvSpPr>
          <p:nvPr userDrawn="1"/>
        </p:nvSpPr>
        <p:spPr bwMode="auto">
          <a:xfrm>
            <a:off x="2265363" y="138906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 name="Oval 16"/>
          <p:cNvSpPr>
            <a:spLocks noChangeAspect="1" noChangeArrowheads="1"/>
          </p:cNvSpPr>
          <p:nvPr userDrawn="1"/>
        </p:nvSpPr>
        <p:spPr bwMode="auto">
          <a:xfrm>
            <a:off x="2382838" y="138906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 name="Oval 17"/>
          <p:cNvSpPr>
            <a:spLocks noChangeAspect="1" noChangeArrowheads="1"/>
          </p:cNvSpPr>
          <p:nvPr userDrawn="1"/>
        </p:nvSpPr>
        <p:spPr bwMode="auto">
          <a:xfrm>
            <a:off x="2501900" y="13890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 name="Oval 18"/>
          <p:cNvSpPr>
            <a:spLocks noChangeAspect="1" noChangeArrowheads="1"/>
          </p:cNvSpPr>
          <p:nvPr userDrawn="1"/>
        </p:nvSpPr>
        <p:spPr bwMode="auto">
          <a:xfrm>
            <a:off x="2619375" y="13890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 name="Oval 19"/>
          <p:cNvSpPr>
            <a:spLocks noChangeAspect="1" noChangeArrowheads="1"/>
          </p:cNvSpPr>
          <p:nvPr userDrawn="1"/>
        </p:nvSpPr>
        <p:spPr bwMode="auto">
          <a:xfrm>
            <a:off x="2974975" y="13890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 name="Oval 20"/>
          <p:cNvSpPr>
            <a:spLocks noChangeAspect="1" noChangeArrowheads="1"/>
          </p:cNvSpPr>
          <p:nvPr userDrawn="1"/>
        </p:nvSpPr>
        <p:spPr bwMode="auto">
          <a:xfrm>
            <a:off x="3094038" y="138906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3" name="Oval 21"/>
          <p:cNvSpPr>
            <a:spLocks noChangeAspect="1" noChangeArrowheads="1"/>
          </p:cNvSpPr>
          <p:nvPr userDrawn="1"/>
        </p:nvSpPr>
        <p:spPr bwMode="auto">
          <a:xfrm>
            <a:off x="3211513" y="138906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4" name="Oval 22"/>
          <p:cNvSpPr>
            <a:spLocks noChangeAspect="1" noChangeArrowheads="1"/>
          </p:cNvSpPr>
          <p:nvPr userDrawn="1"/>
        </p:nvSpPr>
        <p:spPr bwMode="auto">
          <a:xfrm>
            <a:off x="3330575" y="13890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5" name="Oval 23"/>
          <p:cNvSpPr>
            <a:spLocks noChangeAspect="1" noChangeArrowheads="1"/>
          </p:cNvSpPr>
          <p:nvPr userDrawn="1"/>
        </p:nvSpPr>
        <p:spPr bwMode="auto">
          <a:xfrm>
            <a:off x="3448050" y="13890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6" name="Oval 24"/>
          <p:cNvSpPr>
            <a:spLocks noChangeAspect="1" noChangeArrowheads="1"/>
          </p:cNvSpPr>
          <p:nvPr userDrawn="1"/>
        </p:nvSpPr>
        <p:spPr bwMode="auto">
          <a:xfrm>
            <a:off x="3567113" y="138906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7" name="Oval 25"/>
          <p:cNvSpPr>
            <a:spLocks noChangeAspect="1" noChangeArrowheads="1"/>
          </p:cNvSpPr>
          <p:nvPr userDrawn="1"/>
        </p:nvSpPr>
        <p:spPr bwMode="auto">
          <a:xfrm>
            <a:off x="3684588" y="138906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8" name="Oval 26"/>
          <p:cNvSpPr>
            <a:spLocks noChangeAspect="1" noChangeArrowheads="1"/>
          </p:cNvSpPr>
          <p:nvPr userDrawn="1"/>
        </p:nvSpPr>
        <p:spPr bwMode="auto">
          <a:xfrm>
            <a:off x="3803650" y="13890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9" name="Oval 27"/>
          <p:cNvSpPr>
            <a:spLocks noChangeAspect="1" noChangeArrowheads="1"/>
          </p:cNvSpPr>
          <p:nvPr userDrawn="1"/>
        </p:nvSpPr>
        <p:spPr bwMode="auto">
          <a:xfrm>
            <a:off x="3921125" y="13890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0" name="Oval 28"/>
          <p:cNvSpPr>
            <a:spLocks noChangeAspect="1" noChangeArrowheads="1"/>
          </p:cNvSpPr>
          <p:nvPr userDrawn="1"/>
        </p:nvSpPr>
        <p:spPr bwMode="auto">
          <a:xfrm>
            <a:off x="6642100" y="13890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1" name="Oval 29"/>
          <p:cNvSpPr>
            <a:spLocks noChangeAspect="1" noChangeArrowheads="1"/>
          </p:cNvSpPr>
          <p:nvPr userDrawn="1"/>
        </p:nvSpPr>
        <p:spPr bwMode="auto">
          <a:xfrm>
            <a:off x="2028825" y="14986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2" name="Oval 30"/>
          <p:cNvSpPr>
            <a:spLocks noChangeAspect="1" noChangeArrowheads="1"/>
          </p:cNvSpPr>
          <p:nvPr userDrawn="1"/>
        </p:nvSpPr>
        <p:spPr bwMode="auto">
          <a:xfrm>
            <a:off x="2146300" y="14986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3" name="Oval 31"/>
          <p:cNvSpPr>
            <a:spLocks noChangeAspect="1" noChangeArrowheads="1"/>
          </p:cNvSpPr>
          <p:nvPr userDrawn="1"/>
        </p:nvSpPr>
        <p:spPr bwMode="auto">
          <a:xfrm>
            <a:off x="2265363" y="14986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4" name="Oval 32"/>
          <p:cNvSpPr>
            <a:spLocks noChangeAspect="1" noChangeArrowheads="1"/>
          </p:cNvSpPr>
          <p:nvPr userDrawn="1"/>
        </p:nvSpPr>
        <p:spPr bwMode="auto">
          <a:xfrm>
            <a:off x="2382838" y="14986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5" name="Oval 33"/>
          <p:cNvSpPr>
            <a:spLocks noChangeAspect="1" noChangeArrowheads="1"/>
          </p:cNvSpPr>
          <p:nvPr userDrawn="1"/>
        </p:nvSpPr>
        <p:spPr bwMode="auto">
          <a:xfrm>
            <a:off x="2501900" y="14986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6" name="Oval 34"/>
          <p:cNvSpPr>
            <a:spLocks noChangeAspect="1" noChangeArrowheads="1"/>
          </p:cNvSpPr>
          <p:nvPr userDrawn="1"/>
        </p:nvSpPr>
        <p:spPr bwMode="auto">
          <a:xfrm>
            <a:off x="2738438" y="14986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7" name="Oval 35"/>
          <p:cNvSpPr>
            <a:spLocks noChangeAspect="1" noChangeArrowheads="1"/>
          </p:cNvSpPr>
          <p:nvPr userDrawn="1"/>
        </p:nvSpPr>
        <p:spPr bwMode="auto">
          <a:xfrm>
            <a:off x="2855913" y="14986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8" name="Oval 36"/>
          <p:cNvSpPr>
            <a:spLocks noChangeAspect="1" noChangeArrowheads="1"/>
          </p:cNvSpPr>
          <p:nvPr userDrawn="1"/>
        </p:nvSpPr>
        <p:spPr bwMode="auto">
          <a:xfrm>
            <a:off x="2974975" y="14986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9" name="Oval 37"/>
          <p:cNvSpPr>
            <a:spLocks noChangeAspect="1" noChangeArrowheads="1"/>
          </p:cNvSpPr>
          <p:nvPr userDrawn="1"/>
        </p:nvSpPr>
        <p:spPr bwMode="auto">
          <a:xfrm>
            <a:off x="3094038" y="14986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0" name="Oval 38"/>
          <p:cNvSpPr>
            <a:spLocks noChangeAspect="1" noChangeArrowheads="1"/>
          </p:cNvSpPr>
          <p:nvPr userDrawn="1"/>
        </p:nvSpPr>
        <p:spPr bwMode="auto">
          <a:xfrm>
            <a:off x="3211513" y="14986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1" name="Oval 39"/>
          <p:cNvSpPr>
            <a:spLocks noChangeAspect="1" noChangeArrowheads="1"/>
          </p:cNvSpPr>
          <p:nvPr userDrawn="1"/>
        </p:nvSpPr>
        <p:spPr bwMode="auto">
          <a:xfrm>
            <a:off x="3330575" y="14986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2" name="Oval 40"/>
          <p:cNvSpPr>
            <a:spLocks noChangeAspect="1" noChangeArrowheads="1"/>
          </p:cNvSpPr>
          <p:nvPr userDrawn="1"/>
        </p:nvSpPr>
        <p:spPr bwMode="auto">
          <a:xfrm>
            <a:off x="3448050" y="14986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3" name="Oval 41"/>
          <p:cNvSpPr>
            <a:spLocks noChangeAspect="1" noChangeArrowheads="1"/>
          </p:cNvSpPr>
          <p:nvPr userDrawn="1"/>
        </p:nvSpPr>
        <p:spPr bwMode="auto">
          <a:xfrm>
            <a:off x="3567113" y="14986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4" name="Oval 42"/>
          <p:cNvSpPr>
            <a:spLocks noChangeAspect="1" noChangeArrowheads="1"/>
          </p:cNvSpPr>
          <p:nvPr userDrawn="1"/>
        </p:nvSpPr>
        <p:spPr bwMode="auto">
          <a:xfrm>
            <a:off x="3684588" y="1498600"/>
            <a:ext cx="90487"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5" name="Oval 43"/>
          <p:cNvSpPr>
            <a:spLocks noChangeAspect="1" noChangeArrowheads="1"/>
          </p:cNvSpPr>
          <p:nvPr userDrawn="1"/>
        </p:nvSpPr>
        <p:spPr bwMode="auto">
          <a:xfrm>
            <a:off x="3803650" y="14986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6" name="Oval 44"/>
          <p:cNvSpPr>
            <a:spLocks noChangeAspect="1" noChangeArrowheads="1"/>
          </p:cNvSpPr>
          <p:nvPr userDrawn="1"/>
        </p:nvSpPr>
        <p:spPr bwMode="auto">
          <a:xfrm>
            <a:off x="4630738" y="14986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7" name="Oval 45"/>
          <p:cNvSpPr>
            <a:spLocks noChangeAspect="1" noChangeArrowheads="1"/>
          </p:cNvSpPr>
          <p:nvPr userDrawn="1"/>
        </p:nvSpPr>
        <p:spPr bwMode="auto">
          <a:xfrm>
            <a:off x="4749800" y="14986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8" name="Oval 46"/>
          <p:cNvSpPr>
            <a:spLocks noChangeAspect="1" noChangeArrowheads="1"/>
          </p:cNvSpPr>
          <p:nvPr userDrawn="1"/>
        </p:nvSpPr>
        <p:spPr bwMode="auto">
          <a:xfrm>
            <a:off x="6524625" y="14986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9" name="Oval 47"/>
          <p:cNvSpPr>
            <a:spLocks noChangeAspect="1" noChangeArrowheads="1"/>
          </p:cNvSpPr>
          <p:nvPr userDrawn="1"/>
        </p:nvSpPr>
        <p:spPr bwMode="auto">
          <a:xfrm>
            <a:off x="6642100" y="1498600"/>
            <a:ext cx="90488"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0" name="Oval 48"/>
          <p:cNvSpPr>
            <a:spLocks noChangeAspect="1" noChangeArrowheads="1"/>
          </p:cNvSpPr>
          <p:nvPr userDrawn="1"/>
        </p:nvSpPr>
        <p:spPr bwMode="auto">
          <a:xfrm>
            <a:off x="6761163" y="14986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1" name="Oval 49"/>
          <p:cNvSpPr>
            <a:spLocks noChangeAspect="1" noChangeArrowheads="1"/>
          </p:cNvSpPr>
          <p:nvPr userDrawn="1"/>
        </p:nvSpPr>
        <p:spPr bwMode="auto">
          <a:xfrm>
            <a:off x="1319213" y="16081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2" name="Oval 50"/>
          <p:cNvSpPr>
            <a:spLocks noChangeAspect="1" noChangeArrowheads="1"/>
          </p:cNvSpPr>
          <p:nvPr userDrawn="1"/>
        </p:nvSpPr>
        <p:spPr bwMode="auto">
          <a:xfrm>
            <a:off x="1436688" y="16081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3" name="Oval 51"/>
          <p:cNvSpPr>
            <a:spLocks noChangeAspect="1" noChangeArrowheads="1"/>
          </p:cNvSpPr>
          <p:nvPr userDrawn="1"/>
        </p:nvSpPr>
        <p:spPr bwMode="auto">
          <a:xfrm>
            <a:off x="1555750" y="16081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4" name="Oval 52"/>
          <p:cNvSpPr>
            <a:spLocks noChangeAspect="1" noChangeArrowheads="1"/>
          </p:cNvSpPr>
          <p:nvPr userDrawn="1"/>
        </p:nvSpPr>
        <p:spPr bwMode="auto">
          <a:xfrm>
            <a:off x="1673225" y="16081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5" name="Oval 53"/>
          <p:cNvSpPr>
            <a:spLocks noChangeAspect="1" noChangeArrowheads="1"/>
          </p:cNvSpPr>
          <p:nvPr userDrawn="1"/>
        </p:nvSpPr>
        <p:spPr bwMode="auto">
          <a:xfrm>
            <a:off x="1792288" y="16081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6" name="Oval 54"/>
          <p:cNvSpPr>
            <a:spLocks noChangeAspect="1" noChangeArrowheads="1"/>
          </p:cNvSpPr>
          <p:nvPr userDrawn="1"/>
        </p:nvSpPr>
        <p:spPr bwMode="auto">
          <a:xfrm>
            <a:off x="2028825" y="16081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7" name="Oval 55"/>
          <p:cNvSpPr>
            <a:spLocks noChangeAspect="1" noChangeArrowheads="1"/>
          </p:cNvSpPr>
          <p:nvPr userDrawn="1"/>
        </p:nvSpPr>
        <p:spPr bwMode="auto">
          <a:xfrm>
            <a:off x="2146300" y="16081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8" name="Oval 56"/>
          <p:cNvSpPr>
            <a:spLocks noChangeAspect="1" noChangeArrowheads="1"/>
          </p:cNvSpPr>
          <p:nvPr userDrawn="1"/>
        </p:nvSpPr>
        <p:spPr bwMode="auto">
          <a:xfrm>
            <a:off x="2265363" y="16081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9" name="Oval 57"/>
          <p:cNvSpPr>
            <a:spLocks noChangeAspect="1" noChangeArrowheads="1"/>
          </p:cNvSpPr>
          <p:nvPr userDrawn="1"/>
        </p:nvSpPr>
        <p:spPr bwMode="auto">
          <a:xfrm>
            <a:off x="2382838" y="16081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0" name="Oval 58"/>
          <p:cNvSpPr>
            <a:spLocks noChangeAspect="1" noChangeArrowheads="1"/>
          </p:cNvSpPr>
          <p:nvPr userDrawn="1"/>
        </p:nvSpPr>
        <p:spPr bwMode="auto">
          <a:xfrm>
            <a:off x="2619375" y="16081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1" name="Oval 59"/>
          <p:cNvSpPr>
            <a:spLocks noChangeAspect="1" noChangeArrowheads="1"/>
          </p:cNvSpPr>
          <p:nvPr userDrawn="1"/>
        </p:nvSpPr>
        <p:spPr bwMode="auto">
          <a:xfrm>
            <a:off x="2738438" y="16081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2" name="Oval 60"/>
          <p:cNvSpPr>
            <a:spLocks noChangeAspect="1" noChangeArrowheads="1"/>
          </p:cNvSpPr>
          <p:nvPr userDrawn="1"/>
        </p:nvSpPr>
        <p:spPr bwMode="auto">
          <a:xfrm>
            <a:off x="2855913" y="16081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3" name="Oval 61"/>
          <p:cNvSpPr>
            <a:spLocks noChangeAspect="1" noChangeArrowheads="1"/>
          </p:cNvSpPr>
          <p:nvPr userDrawn="1"/>
        </p:nvSpPr>
        <p:spPr bwMode="auto">
          <a:xfrm>
            <a:off x="2974975" y="16081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4" name="Oval 62"/>
          <p:cNvSpPr>
            <a:spLocks noChangeAspect="1" noChangeArrowheads="1"/>
          </p:cNvSpPr>
          <p:nvPr userDrawn="1"/>
        </p:nvSpPr>
        <p:spPr bwMode="auto">
          <a:xfrm>
            <a:off x="3094038" y="16081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5" name="Oval 63"/>
          <p:cNvSpPr>
            <a:spLocks noChangeAspect="1" noChangeArrowheads="1"/>
          </p:cNvSpPr>
          <p:nvPr userDrawn="1"/>
        </p:nvSpPr>
        <p:spPr bwMode="auto">
          <a:xfrm>
            <a:off x="3211513" y="16081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6" name="Oval 64"/>
          <p:cNvSpPr>
            <a:spLocks noChangeAspect="1" noChangeArrowheads="1"/>
          </p:cNvSpPr>
          <p:nvPr userDrawn="1"/>
        </p:nvSpPr>
        <p:spPr bwMode="auto">
          <a:xfrm>
            <a:off x="3330575" y="16081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7" name="Oval 65"/>
          <p:cNvSpPr>
            <a:spLocks noChangeAspect="1" noChangeArrowheads="1"/>
          </p:cNvSpPr>
          <p:nvPr userDrawn="1"/>
        </p:nvSpPr>
        <p:spPr bwMode="auto">
          <a:xfrm>
            <a:off x="3448050" y="16081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8" name="Oval 66"/>
          <p:cNvSpPr>
            <a:spLocks noChangeAspect="1" noChangeArrowheads="1"/>
          </p:cNvSpPr>
          <p:nvPr userDrawn="1"/>
        </p:nvSpPr>
        <p:spPr bwMode="auto">
          <a:xfrm>
            <a:off x="3567113" y="16081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9" name="Oval 67"/>
          <p:cNvSpPr>
            <a:spLocks noChangeAspect="1" noChangeArrowheads="1"/>
          </p:cNvSpPr>
          <p:nvPr userDrawn="1"/>
        </p:nvSpPr>
        <p:spPr bwMode="auto">
          <a:xfrm>
            <a:off x="3684588" y="16081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0" name="Oval 68"/>
          <p:cNvSpPr>
            <a:spLocks noChangeAspect="1" noChangeArrowheads="1"/>
          </p:cNvSpPr>
          <p:nvPr userDrawn="1"/>
        </p:nvSpPr>
        <p:spPr bwMode="auto">
          <a:xfrm>
            <a:off x="4630738" y="16081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1" name="Oval 69"/>
          <p:cNvSpPr>
            <a:spLocks noChangeAspect="1" noChangeArrowheads="1"/>
          </p:cNvSpPr>
          <p:nvPr userDrawn="1"/>
        </p:nvSpPr>
        <p:spPr bwMode="auto">
          <a:xfrm>
            <a:off x="6761163" y="16081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2" name="Oval 70"/>
          <p:cNvSpPr>
            <a:spLocks noChangeAspect="1" noChangeArrowheads="1"/>
          </p:cNvSpPr>
          <p:nvPr userDrawn="1"/>
        </p:nvSpPr>
        <p:spPr bwMode="auto">
          <a:xfrm>
            <a:off x="6878638" y="16081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3" name="Oval 71"/>
          <p:cNvSpPr>
            <a:spLocks noChangeAspect="1" noChangeArrowheads="1"/>
          </p:cNvSpPr>
          <p:nvPr userDrawn="1"/>
        </p:nvSpPr>
        <p:spPr bwMode="auto">
          <a:xfrm>
            <a:off x="1200150" y="17176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4" name="Oval 72"/>
          <p:cNvSpPr>
            <a:spLocks noChangeAspect="1" noChangeArrowheads="1"/>
          </p:cNvSpPr>
          <p:nvPr userDrawn="1"/>
        </p:nvSpPr>
        <p:spPr bwMode="auto">
          <a:xfrm>
            <a:off x="1319213" y="17176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5" name="Oval 73"/>
          <p:cNvSpPr>
            <a:spLocks noChangeAspect="1" noChangeArrowheads="1"/>
          </p:cNvSpPr>
          <p:nvPr userDrawn="1"/>
        </p:nvSpPr>
        <p:spPr bwMode="auto">
          <a:xfrm>
            <a:off x="1436688" y="17176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6" name="Oval 74"/>
          <p:cNvSpPr>
            <a:spLocks noChangeAspect="1" noChangeArrowheads="1"/>
          </p:cNvSpPr>
          <p:nvPr userDrawn="1"/>
        </p:nvSpPr>
        <p:spPr bwMode="auto">
          <a:xfrm>
            <a:off x="1555750" y="17176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7" name="Oval 75"/>
          <p:cNvSpPr>
            <a:spLocks noChangeAspect="1" noChangeArrowheads="1"/>
          </p:cNvSpPr>
          <p:nvPr userDrawn="1"/>
        </p:nvSpPr>
        <p:spPr bwMode="auto">
          <a:xfrm>
            <a:off x="1673225" y="1717675"/>
            <a:ext cx="90488"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8" name="Oval 76"/>
          <p:cNvSpPr>
            <a:spLocks noChangeAspect="1" noChangeArrowheads="1"/>
          </p:cNvSpPr>
          <p:nvPr userDrawn="1"/>
        </p:nvSpPr>
        <p:spPr bwMode="auto">
          <a:xfrm>
            <a:off x="1792288" y="17176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9" name="Oval 77"/>
          <p:cNvSpPr>
            <a:spLocks noChangeAspect="1" noChangeArrowheads="1"/>
          </p:cNvSpPr>
          <p:nvPr userDrawn="1"/>
        </p:nvSpPr>
        <p:spPr bwMode="auto">
          <a:xfrm>
            <a:off x="1909763" y="17176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0" name="Oval 78"/>
          <p:cNvSpPr>
            <a:spLocks noChangeAspect="1" noChangeArrowheads="1"/>
          </p:cNvSpPr>
          <p:nvPr userDrawn="1"/>
        </p:nvSpPr>
        <p:spPr bwMode="auto">
          <a:xfrm>
            <a:off x="2028825" y="17176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1" name="Oval 79"/>
          <p:cNvSpPr>
            <a:spLocks noChangeAspect="1" noChangeArrowheads="1"/>
          </p:cNvSpPr>
          <p:nvPr userDrawn="1"/>
        </p:nvSpPr>
        <p:spPr bwMode="auto">
          <a:xfrm>
            <a:off x="2146300" y="17176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2" name="Oval 80"/>
          <p:cNvSpPr>
            <a:spLocks noChangeAspect="1" noChangeArrowheads="1"/>
          </p:cNvSpPr>
          <p:nvPr userDrawn="1"/>
        </p:nvSpPr>
        <p:spPr bwMode="auto">
          <a:xfrm>
            <a:off x="2265363" y="17176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3" name="Oval 81"/>
          <p:cNvSpPr>
            <a:spLocks noChangeAspect="1" noChangeArrowheads="1"/>
          </p:cNvSpPr>
          <p:nvPr userDrawn="1"/>
        </p:nvSpPr>
        <p:spPr bwMode="auto">
          <a:xfrm>
            <a:off x="2619375" y="17176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4" name="Oval 82"/>
          <p:cNvSpPr>
            <a:spLocks noChangeAspect="1" noChangeArrowheads="1"/>
          </p:cNvSpPr>
          <p:nvPr userDrawn="1"/>
        </p:nvSpPr>
        <p:spPr bwMode="auto">
          <a:xfrm>
            <a:off x="2738438" y="17176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5" name="Oval 83"/>
          <p:cNvSpPr>
            <a:spLocks noChangeAspect="1" noChangeArrowheads="1"/>
          </p:cNvSpPr>
          <p:nvPr userDrawn="1"/>
        </p:nvSpPr>
        <p:spPr bwMode="auto">
          <a:xfrm>
            <a:off x="2855913" y="17176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6" name="Oval 84"/>
          <p:cNvSpPr>
            <a:spLocks noChangeAspect="1" noChangeArrowheads="1"/>
          </p:cNvSpPr>
          <p:nvPr userDrawn="1"/>
        </p:nvSpPr>
        <p:spPr bwMode="auto">
          <a:xfrm>
            <a:off x="2974975" y="17176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7" name="Oval 85"/>
          <p:cNvSpPr>
            <a:spLocks noChangeAspect="1" noChangeArrowheads="1"/>
          </p:cNvSpPr>
          <p:nvPr userDrawn="1"/>
        </p:nvSpPr>
        <p:spPr bwMode="auto">
          <a:xfrm>
            <a:off x="3094038" y="17176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8" name="Oval 86"/>
          <p:cNvSpPr>
            <a:spLocks noChangeAspect="1" noChangeArrowheads="1"/>
          </p:cNvSpPr>
          <p:nvPr userDrawn="1"/>
        </p:nvSpPr>
        <p:spPr bwMode="auto">
          <a:xfrm>
            <a:off x="3211513" y="17176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9" name="Oval 87"/>
          <p:cNvSpPr>
            <a:spLocks noChangeAspect="1" noChangeArrowheads="1"/>
          </p:cNvSpPr>
          <p:nvPr userDrawn="1"/>
        </p:nvSpPr>
        <p:spPr bwMode="auto">
          <a:xfrm>
            <a:off x="3330575" y="17176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0" name="Oval 88"/>
          <p:cNvSpPr>
            <a:spLocks noChangeAspect="1" noChangeArrowheads="1"/>
          </p:cNvSpPr>
          <p:nvPr userDrawn="1"/>
        </p:nvSpPr>
        <p:spPr bwMode="auto">
          <a:xfrm>
            <a:off x="3448050" y="17176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1" name="Oval 89"/>
          <p:cNvSpPr>
            <a:spLocks noChangeAspect="1" noChangeArrowheads="1"/>
          </p:cNvSpPr>
          <p:nvPr userDrawn="1"/>
        </p:nvSpPr>
        <p:spPr bwMode="auto">
          <a:xfrm>
            <a:off x="3567113" y="17176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2" name="Oval 90"/>
          <p:cNvSpPr>
            <a:spLocks noChangeAspect="1" noChangeArrowheads="1"/>
          </p:cNvSpPr>
          <p:nvPr userDrawn="1"/>
        </p:nvSpPr>
        <p:spPr bwMode="auto">
          <a:xfrm>
            <a:off x="3684588" y="17176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3" name="Oval 91"/>
          <p:cNvSpPr>
            <a:spLocks noChangeAspect="1" noChangeArrowheads="1"/>
          </p:cNvSpPr>
          <p:nvPr userDrawn="1"/>
        </p:nvSpPr>
        <p:spPr bwMode="auto">
          <a:xfrm>
            <a:off x="5813425" y="17176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4" name="Oval 92"/>
          <p:cNvSpPr>
            <a:spLocks noChangeAspect="1" noChangeArrowheads="1"/>
          </p:cNvSpPr>
          <p:nvPr userDrawn="1"/>
        </p:nvSpPr>
        <p:spPr bwMode="auto">
          <a:xfrm>
            <a:off x="5932488" y="17176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5" name="Oval 93"/>
          <p:cNvSpPr>
            <a:spLocks noChangeAspect="1" noChangeArrowheads="1"/>
          </p:cNvSpPr>
          <p:nvPr userDrawn="1"/>
        </p:nvSpPr>
        <p:spPr bwMode="auto">
          <a:xfrm>
            <a:off x="6642100" y="17176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6" name="Oval 94"/>
          <p:cNvSpPr>
            <a:spLocks noChangeAspect="1" noChangeArrowheads="1"/>
          </p:cNvSpPr>
          <p:nvPr userDrawn="1"/>
        </p:nvSpPr>
        <p:spPr bwMode="auto">
          <a:xfrm>
            <a:off x="6761163" y="17176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7" name="Oval 95"/>
          <p:cNvSpPr>
            <a:spLocks noChangeAspect="1" noChangeArrowheads="1"/>
          </p:cNvSpPr>
          <p:nvPr userDrawn="1"/>
        </p:nvSpPr>
        <p:spPr bwMode="auto">
          <a:xfrm>
            <a:off x="6878638" y="17176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8" name="Oval 96"/>
          <p:cNvSpPr>
            <a:spLocks noChangeAspect="1" noChangeArrowheads="1"/>
          </p:cNvSpPr>
          <p:nvPr userDrawn="1"/>
        </p:nvSpPr>
        <p:spPr bwMode="auto">
          <a:xfrm>
            <a:off x="6997700" y="17176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9" name="Oval 97"/>
          <p:cNvSpPr>
            <a:spLocks noChangeAspect="1" noChangeArrowheads="1"/>
          </p:cNvSpPr>
          <p:nvPr userDrawn="1"/>
        </p:nvSpPr>
        <p:spPr bwMode="auto">
          <a:xfrm>
            <a:off x="7707313" y="17176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0" name="Oval 98"/>
          <p:cNvSpPr>
            <a:spLocks noChangeAspect="1" noChangeArrowheads="1"/>
          </p:cNvSpPr>
          <p:nvPr userDrawn="1"/>
        </p:nvSpPr>
        <p:spPr bwMode="auto">
          <a:xfrm>
            <a:off x="7824788" y="17176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1" name="Oval 99"/>
          <p:cNvSpPr>
            <a:spLocks noChangeAspect="1" noChangeArrowheads="1"/>
          </p:cNvSpPr>
          <p:nvPr userDrawn="1"/>
        </p:nvSpPr>
        <p:spPr bwMode="auto">
          <a:xfrm>
            <a:off x="7943850" y="17176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2" name="Oval 100"/>
          <p:cNvSpPr>
            <a:spLocks noChangeAspect="1" noChangeArrowheads="1"/>
          </p:cNvSpPr>
          <p:nvPr userDrawn="1"/>
        </p:nvSpPr>
        <p:spPr bwMode="auto">
          <a:xfrm>
            <a:off x="1200150" y="18272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3" name="Oval 101"/>
          <p:cNvSpPr>
            <a:spLocks noChangeAspect="1" noChangeArrowheads="1"/>
          </p:cNvSpPr>
          <p:nvPr userDrawn="1"/>
        </p:nvSpPr>
        <p:spPr bwMode="auto">
          <a:xfrm>
            <a:off x="1319213" y="18272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4" name="Oval 102"/>
          <p:cNvSpPr>
            <a:spLocks noChangeAspect="1" noChangeArrowheads="1"/>
          </p:cNvSpPr>
          <p:nvPr userDrawn="1"/>
        </p:nvSpPr>
        <p:spPr bwMode="auto">
          <a:xfrm>
            <a:off x="1436688" y="18272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5" name="Oval 103"/>
          <p:cNvSpPr>
            <a:spLocks noChangeAspect="1" noChangeArrowheads="1"/>
          </p:cNvSpPr>
          <p:nvPr userDrawn="1"/>
        </p:nvSpPr>
        <p:spPr bwMode="auto">
          <a:xfrm>
            <a:off x="1555750" y="18272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6" name="Oval 104"/>
          <p:cNvSpPr>
            <a:spLocks noChangeAspect="1" noChangeArrowheads="1"/>
          </p:cNvSpPr>
          <p:nvPr userDrawn="1"/>
        </p:nvSpPr>
        <p:spPr bwMode="auto">
          <a:xfrm>
            <a:off x="1673225" y="18272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7" name="Oval 105"/>
          <p:cNvSpPr>
            <a:spLocks noChangeAspect="1" noChangeArrowheads="1"/>
          </p:cNvSpPr>
          <p:nvPr userDrawn="1"/>
        </p:nvSpPr>
        <p:spPr bwMode="auto">
          <a:xfrm>
            <a:off x="1792288" y="18272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8" name="Oval 106"/>
          <p:cNvSpPr>
            <a:spLocks noChangeAspect="1" noChangeArrowheads="1"/>
          </p:cNvSpPr>
          <p:nvPr userDrawn="1"/>
        </p:nvSpPr>
        <p:spPr bwMode="auto">
          <a:xfrm>
            <a:off x="1909763" y="18272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9" name="Oval 107"/>
          <p:cNvSpPr>
            <a:spLocks noChangeAspect="1" noChangeArrowheads="1"/>
          </p:cNvSpPr>
          <p:nvPr userDrawn="1"/>
        </p:nvSpPr>
        <p:spPr bwMode="auto">
          <a:xfrm>
            <a:off x="2028825" y="18272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0" name="Oval 108"/>
          <p:cNvSpPr>
            <a:spLocks noChangeAspect="1" noChangeArrowheads="1"/>
          </p:cNvSpPr>
          <p:nvPr userDrawn="1"/>
        </p:nvSpPr>
        <p:spPr bwMode="auto">
          <a:xfrm>
            <a:off x="2146300" y="18272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1" name="Oval 109"/>
          <p:cNvSpPr>
            <a:spLocks noChangeAspect="1" noChangeArrowheads="1"/>
          </p:cNvSpPr>
          <p:nvPr userDrawn="1"/>
        </p:nvSpPr>
        <p:spPr bwMode="auto">
          <a:xfrm>
            <a:off x="2265363" y="18272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2" name="Oval 110"/>
          <p:cNvSpPr>
            <a:spLocks noChangeAspect="1" noChangeArrowheads="1"/>
          </p:cNvSpPr>
          <p:nvPr userDrawn="1"/>
        </p:nvSpPr>
        <p:spPr bwMode="auto">
          <a:xfrm>
            <a:off x="2974975" y="18272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3" name="Oval 111"/>
          <p:cNvSpPr>
            <a:spLocks noChangeAspect="1" noChangeArrowheads="1"/>
          </p:cNvSpPr>
          <p:nvPr userDrawn="1"/>
        </p:nvSpPr>
        <p:spPr bwMode="auto">
          <a:xfrm>
            <a:off x="3094038" y="18272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4" name="Oval 112"/>
          <p:cNvSpPr>
            <a:spLocks noChangeAspect="1" noChangeArrowheads="1"/>
          </p:cNvSpPr>
          <p:nvPr userDrawn="1"/>
        </p:nvSpPr>
        <p:spPr bwMode="auto">
          <a:xfrm>
            <a:off x="3211513" y="18272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5" name="Oval 113"/>
          <p:cNvSpPr>
            <a:spLocks noChangeAspect="1" noChangeArrowheads="1"/>
          </p:cNvSpPr>
          <p:nvPr userDrawn="1"/>
        </p:nvSpPr>
        <p:spPr bwMode="auto">
          <a:xfrm>
            <a:off x="3330575" y="18272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6" name="Oval 114"/>
          <p:cNvSpPr>
            <a:spLocks noChangeAspect="1" noChangeArrowheads="1"/>
          </p:cNvSpPr>
          <p:nvPr userDrawn="1"/>
        </p:nvSpPr>
        <p:spPr bwMode="auto">
          <a:xfrm>
            <a:off x="3448050" y="18272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7" name="Oval 115"/>
          <p:cNvSpPr>
            <a:spLocks noChangeAspect="1" noChangeArrowheads="1"/>
          </p:cNvSpPr>
          <p:nvPr userDrawn="1"/>
        </p:nvSpPr>
        <p:spPr bwMode="auto">
          <a:xfrm>
            <a:off x="3567113" y="18272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8" name="Oval 116"/>
          <p:cNvSpPr>
            <a:spLocks noChangeAspect="1" noChangeArrowheads="1"/>
          </p:cNvSpPr>
          <p:nvPr userDrawn="1"/>
        </p:nvSpPr>
        <p:spPr bwMode="auto">
          <a:xfrm>
            <a:off x="3684588" y="18272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9" name="Oval 117"/>
          <p:cNvSpPr>
            <a:spLocks noChangeAspect="1" noChangeArrowheads="1"/>
          </p:cNvSpPr>
          <p:nvPr userDrawn="1"/>
        </p:nvSpPr>
        <p:spPr bwMode="auto">
          <a:xfrm>
            <a:off x="5695950" y="18272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0" name="Oval 118"/>
          <p:cNvSpPr>
            <a:spLocks noChangeAspect="1" noChangeArrowheads="1"/>
          </p:cNvSpPr>
          <p:nvPr userDrawn="1"/>
        </p:nvSpPr>
        <p:spPr bwMode="auto">
          <a:xfrm>
            <a:off x="6288088" y="18272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1" name="Oval 119"/>
          <p:cNvSpPr>
            <a:spLocks noChangeAspect="1" noChangeArrowheads="1"/>
          </p:cNvSpPr>
          <p:nvPr userDrawn="1"/>
        </p:nvSpPr>
        <p:spPr bwMode="auto">
          <a:xfrm>
            <a:off x="6405563" y="18272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2" name="Oval 120"/>
          <p:cNvSpPr>
            <a:spLocks noChangeAspect="1" noChangeArrowheads="1"/>
          </p:cNvSpPr>
          <p:nvPr userDrawn="1"/>
        </p:nvSpPr>
        <p:spPr bwMode="auto">
          <a:xfrm>
            <a:off x="6524625" y="18272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3" name="Oval 121"/>
          <p:cNvSpPr>
            <a:spLocks noChangeAspect="1" noChangeArrowheads="1"/>
          </p:cNvSpPr>
          <p:nvPr userDrawn="1"/>
        </p:nvSpPr>
        <p:spPr bwMode="auto">
          <a:xfrm>
            <a:off x="6642100" y="18272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4" name="Oval 122"/>
          <p:cNvSpPr>
            <a:spLocks noChangeAspect="1" noChangeArrowheads="1"/>
          </p:cNvSpPr>
          <p:nvPr userDrawn="1"/>
        </p:nvSpPr>
        <p:spPr bwMode="auto">
          <a:xfrm>
            <a:off x="6761163" y="18272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5" name="Oval 123"/>
          <p:cNvSpPr>
            <a:spLocks noChangeAspect="1" noChangeArrowheads="1"/>
          </p:cNvSpPr>
          <p:nvPr userDrawn="1"/>
        </p:nvSpPr>
        <p:spPr bwMode="auto">
          <a:xfrm>
            <a:off x="6878638" y="18272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6" name="Oval 124"/>
          <p:cNvSpPr>
            <a:spLocks noChangeAspect="1" noChangeArrowheads="1"/>
          </p:cNvSpPr>
          <p:nvPr userDrawn="1"/>
        </p:nvSpPr>
        <p:spPr bwMode="auto">
          <a:xfrm>
            <a:off x="6997700" y="18272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7" name="Oval 125"/>
          <p:cNvSpPr>
            <a:spLocks noChangeAspect="1" noChangeArrowheads="1"/>
          </p:cNvSpPr>
          <p:nvPr userDrawn="1"/>
        </p:nvSpPr>
        <p:spPr bwMode="auto">
          <a:xfrm>
            <a:off x="7115175" y="18272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8" name="Oval 126"/>
          <p:cNvSpPr>
            <a:spLocks noChangeAspect="1" noChangeArrowheads="1"/>
          </p:cNvSpPr>
          <p:nvPr userDrawn="1"/>
        </p:nvSpPr>
        <p:spPr bwMode="auto">
          <a:xfrm>
            <a:off x="7234238" y="18272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9" name="Oval 127"/>
          <p:cNvSpPr>
            <a:spLocks noChangeAspect="1" noChangeArrowheads="1"/>
          </p:cNvSpPr>
          <p:nvPr userDrawn="1"/>
        </p:nvSpPr>
        <p:spPr bwMode="auto">
          <a:xfrm>
            <a:off x="7351713" y="18272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0" name="Oval 128"/>
          <p:cNvSpPr>
            <a:spLocks noChangeAspect="1" noChangeArrowheads="1"/>
          </p:cNvSpPr>
          <p:nvPr userDrawn="1"/>
        </p:nvSpPr>
        <p:spPr bwMode="auto">
          <a:xfrm>
            <a:off x="7707313" y="18272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1" name="Oval 129"/>
          <p:cNvSpPr>
            <a:spLocks noChangeAspect="1" noChangeArrowheads="1"/>
          </p:cNvSpPr>
          <p:nvPr userDrawn="1"/>
        </p:nvSpPr>
        <p:spPr bwMode="auto">
          <a:xfrm>
            <a:off x="1200150" y="19351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2" name="Oval 130"/>
          <p:cNvSpPr>
            <a:spLocks noChangeAspect="1" noChangeArrowheads="1"/>
          </p:cNvSpPr>
          <p:nvPr userDrawn="1"/>
        </p:nvSpPr>
        <p:spPr bwMode="auto">
          <a:xfrm>
            <a:off x="1319213" y="193516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3" name="Oval 131"/>
          <p:cNvSpPr>
            <a:spLocks noChangeAspect="1" noChangeArrowheads="1"/>
          </p:cNvSpPr>
          <p:nvPr userDrawn="1"/>
        </p:nvSpPr>
        <p:spPr bwMode="auto">
          <a:xfrm>
            <a:off x="1436688" y="193516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4" name="Oval 132"/>
          <p:cNvSpPr>
            <a:spLocks noChangeAspect="1" noChangeArrowheads="1"/>
          </p:cNvSpPr>
          <p:nvPr userDrawn="1"/>
        </p:nvSpPr>
        <p:spPr bwMode="auto">
          <a:xfrm>
            <a:off x="1555750" y="19351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5" name="Oval 133"/>
          <p:cNvSpPr>
            <a:spLocks noChangeAspect="1" noChangeArrowheads="1"/>
          </p:cNvSpPr>
          <p:nvPr userDrawn="1"/>
        </p:nvSpPr>
        <p:spPr bwMode="auto">
          <a:xfrm>
            <a:off x="1673225" y="19351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6" name="Oval 134"/>
          <p:cNvSpPr>
            <a:spLocks noChangeAspect="1" noChangeArrowheads="1"/>
          </p:cNvSpPr>
          <p:nvPr userDrawn="1"/>
        </p:nvSpPr>
        <p:spPr bwMode="auto">
          <a:xfrm>
            <a:off x="1792288" y="193516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7" name="Oval 135"/>
          <p:cNvSpPr>
            <a:spLocks noChangeAspect="1" noChangeArrowheads="1"/>
          </p:cNvSpPr>
          <p:nvPr userDrawn="1"/>
        </p:nvSpPr>
        <p:spPr bwMode="auto">
          <a:xfrm>
            <a:off x="1909763" y="193516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8" name="Oval 136"/>
          <p:cNvSpPr>
            <a:spLocks noChangeAspect="1" noChangeArrowheads="1"/>
          </p:cNvSpPr>
          <p:nvPr userDrawn="1"/>
        </p:nvSpPr>
        <p:spPr bwMode="auto">
          <a:xfrm>
            <a:off x="2028825" y="19351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9" name="Oval 137"/>
          <p:cNvSpPr>
            <a:spLocks noChangeAspect="1" noChangeArrowheads="1"/>
          </p:cNvSpPr>
          <p:nvPr userDrawn="1"/>
        </p:nvSpPr>
        <p:spPr bwMode="auto">
          <a:xfrm>
            <a:off x="2146300" y="19351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30" name="Oval 138"/>
          <p:cNvSpPr>
            <a:spLocks noChangeAspect="1" noChangeArrowheads="1"/>
          </p:cNvSpPr>
          <p:nvPr userDrawn="1"/>
        </p:nvSpPr>
        <p:spPr bwMode="auto">
          <a:xfrm>
            <a:off x="2265363" y="193516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31" name="Oval 139"/>
          <p:cNvSpPr>
            <a:spLocks noChangeAspect="1" noChangeArrowheads="1"/>
          </p:cNvSpPr>
          <p:nvPr userDrawn="1"/>
        </p:nvSpPr>
        <p:spPr bwMode="auto">
          <a:xfrm>
            <a:off x="2382838" y="193516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32" name="Oval 140"/>
          <p:cNvSpPr>
            <a:spLocks noChangeAspect="1" noChangeArrowheads="1"/>
          </p:cNvSpPr>
          <p:nvPr userDrawn="1"/>
        </p:nvSpPr>
        <p:spPr bwMode="auto">
          <a:xfrm>
            <a:off x="2974975" y="19351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33" name="Oval 141"/>
          <p:cNvSpPr>
            <a:spLocks noChangeAspect="1" noChangeArrowheads="1"/>
          </p:cNvSpPr>
          <p:nvPr userDrawn="1"/>
        </p:nvSpPr>
        <p:spPr bwMode="auto">
          <a:xfrm>
            <a:off x="3094038" y="193516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34" name="Oval 142"/>
          <p:cNvSpPr>
            <a:spLocks noChangeAspect="1" noChangeArrowheads="1"/>
          </p:cNvSpPr>
          <p:nvPr userDrawn="1"/>
        </p:nvSpPr>
        <p:spPr bwMode="auto">
          <a:xfrm>
            <a:off x="3211513" y="1935163"/>
            <a:ext cx="90487"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35" name="Oval 143"/>
          <p:cNvSpPr>
            <a:spLocks noChangeAspect="1" noChangeArrowheads="1"/>
          </p:cNvSpPr>
          <p:nvPr userDrawn="1"/>
        </p:nvSpPr>
        <p:spPr bwMode="auto">
          <a:xfrm>
            <a:off x="3330575" y="19351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36" name="Oval 144"/>
          <p:cNvSpPr>
            <a:spLocks noChangeAspect="1" noChangeArrowheads="1"/>
          </p:cNvSpPr>
          <p:nvPr userDrawn="1"/>
        </p:nvSpPr>
        <p:spPr bwMode="auto">
          <a:xfrm>
            <a:off x="3448050" y="19351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37" name="Oval 145"/>
          <p:cNvSpPr>
            <a:spLocks noChangeAspect="1" noChangeArrowheads="1"/>
          </p:cNvSpPr>
          <p:nvPr userDrawn="1"/>
        </p:nvSpPr>
        <p:spPr bwMode="auto">
          <a:xfrm>
            <a:off x="3567113" y="193516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38" name="Oval 146"/>
          <p:cNvSpPr>
            <a:spLocks noChangeAspect="1" noChangeArrowheads="1"/>
          </p:cNvSpPr>
          <p:nvPr userDrawn="1"/>
        </p:nvSpPr>
        <p:spPr bwMode="auto">
          <a:xfrm>
            <a:off x="3684588" y="193516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39" name="Oval 147"/>
          <p:cNvSpPr>
            <a:spLocks noChangeAspect="1" noChangeArrowheads="1"/>
          </p:cNvSpPr>
          <p:nvPr userDrawn="1"/>
        </p:nvSpPr>
        <p:spPr bwMode="auto">
          <a:xfrm>
            <a:off x="4749800" y="19351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40" name="Oval 148"/>
          <p:cNvSpPr>
            <a:spLocks noChangeAspect="1" noChangeArrowheads="1"/>
          </p:cNvSpPr>
          <p:nvPr userDrawn="1"/>
        </p:nvSpPr>
        <p:spPr bwMode="auto">
          <a:xfrm>
            <a:off x="4867275" y="19351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41" name="Oval 149"/>
          <p:cNvSpPr>
            <a:spLocks noChangeAspect="1" noChangeArrowheads="1"/>
          </p:cNvSpPr>
          <p:nvPr userDrawn="1"/>
        </p:nvSpPr>
        <p:spPr bwMode="auto">
          <a:xfrm>
            <a:off x="4986338" y="193516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42" name="Oval 150"/>
          <p:cNvSpPr>
            <a:spLocks noChangeAspect="1" noChangeArrowheads="1"/>
          </p:cNvSpPr>
          <p:nvPr userDrawn="1"/>
        </p:nvSpPr>
        <p:spPr bwMode="auto">
          <a:xfrm>
            <a:off x="5576888" y="193516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43" name="Oval 151"/>
          <p:cNvSpPr>
            <a:spLocks noChangeAspect="1" noChangeArrowheads="1"/>
          </p:cNvSpPr>
          <p:nvPr userDrawn="1"/>
        </p:nvSpPr>
        <p:spPr bwMode="auto">
          <a:xfrm>
            <a:off x="6051550" y="19351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44" name="Oval 152"/>
          <p:cNvSpPr>
            <a:spLocks noChangeAspect="1" noChangeArrowheads="1"/>
          </p:cNvSpPr>
          <p:nvPr userDrawn="1"/>
        </p:nvSpPr>
        <p:spPr bwMode="auto">
          <a:xfrm>
            <a:off x="6169025" y="19351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45" name="Oval 153"/>
          <p:cNvSpPr>
            <a:spLocks noChangeAspect="1" noChangeArrowheads="1"/>
          </p:cNvSpPr>
          <p:nvPr userDrawn="1"/>
        </p:nvSpPr>
        <p:spPr bwMode="auto">
          <a:xfrm>
            <a:off x="6288088" y="193516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46" name="Oval 154"/>
          <p:cNvSpPr>
            <a:spLocks noChangeAspect="1" noChangeArrowheads="1"/>
          </p:cNvSpPr>
          <p:nvPr userDrawn="1"/>
        </p:nvSpPr>
        <p:spPr bwMode="auto">
          <a:xfrm>
            <a:off x="6405563" y="193516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47" name="Oval 155"/>
          <p:cNvSpPr>
            <a:spLocks noChangeAspect="1" noChangeArrowheads="1"/>
          </p:cNvSpPr>
          <p:nvPr userDrawn="1"/>
        </p:nvSpPr>
        <p:spPr bwMode="auto">
          <a:xfrm>
            <a:off x="6524625" y="19351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48" name="Oval 156"/>
          <p:cNvSpPr>
            <a:spLocks noChangeAspect="1" noChangeArrowheads="1"/>
          </p:cNvSpPr>
          <p:nvPr userDrawn="1"/>
        </p:nvSpPr>
        <p:spPr bwMode="auto">
          <a:xfrm>
            <a:off x="6642100" y="19351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49" name="Oval 157"/>
          <p:cNvSpPr>
            <a:spLocks noChangeAspect="1" noChangeArrowheads="1"/>
          </p:cNvSpPr>
          <p:nvPr userDrawn="1"/>
        </p:nvSpPr>
        <p:spPr bwMode="auto">
          <a:xfrm>
            <a:off x="6761163" y="193516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50" name="Oval 158"/>
          <p:cNvSpPr>
            <a:spLocks noChangeAspect="1" noChangeArrowheads="1"/>
          </p:cNvSpPr>
          <p:nvPr userDrawn="1"/>
        </p:nvSpPr>
        <p:spPr bwMode="auto">
          <a:xfrm>
            <a:off x="6878638" y="193516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51" name="Oval 159"/>
          <p:cNvSpPr>
            <a:spLocks noChangeAspect="1" noChangeArrowheads="1"/>
          </p:cNvSpPr>
          <p:nvPr userDrawn="1"/>
        </p:nvSpPr>
        <p:spPr bwMode="auto">
          <a:xfrm>
            <a:off x="6997700" y="19351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52" name="Oval 160"/>
          <p:cNvSpPr>
            <a:spLocks noChangeAspect="1" noChangeArrowheads="1"/>
          </p:cNvSpPr>
          <p:nvPr userDrawn="1"/>
        </p:nvSpPr>
        <p:spPr bwMode="auto">
          <a:xfrm>
            <a:off x="7115175" y="19351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53" name="Oval 161"/>
          <p:cNvSpPr>
            <a:spLocks noChangeAspect="1" noChangeArrowheads="1"/>
          </p:cNvSpPr>
          <p:nvPr userDrawn="1"/>
        </p:nvSpPr>
        <p:spPr bwMode="auto">
          <a:xfrm>
            <a:off x="7234238" y="193516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54" name="Oval 162"/>
          <p:cNvSpPr>
            <a:spLocks noChangeAspect="1" noChangeArrowheads="1"/>
          </p:cNvSpPr>
          <p:nvPr userDrawn="1"/>
        </p:nvSpPr>
        <p:spPr bwMode="auto">
          <a:xfrm>
            <a:off x="7351713" y="193516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55" name="Oval 163"/>
          <p:cNvSpPr>
            <a:spLocks noChangeAspect="1" noChangeArrowheads="1"/>
          </p:cNvSpPr>
          <p:nvPr userDrawn="1"/>
        </p:nvSpPr>
        <p:spPr bwMode="auto">
          <a:xfrm>
            <a:off x="7470775" y="19351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56" name="Oval 164"/>
          <p:cNvSpPr>
            <a:spLocks noChangeAspect="1" noChangeArrowheads="1"/>
          </p:cNvSpPr>
          <p:nvPr userDrawn="1"/>
        </p:nvSpPr>
        <p:spPr bwMode="auto">
          <a:xfrm>
            <a:off x="7588250" y="19351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57" name="Oval 165"/>
          <p:cNvSpPr>
            <a:spLocks noChangeAspect="1" noChangeArrowheads="1"/>
          </p:cNvSpPr>
          <p:nvPr userDrawn="1"/>
        </p:nvSpPr>
        <p:spPr bwMode="auto">
          <a:xfrm>
            <a:off x="7707313" y="193516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58" name="Oval 166"/>
          <p:cNvSpPr>
            <a:spLocks noChangeAspect="1" noChangeArrowheads="1"/>
          </p:cNvSpPr>
          <p:nvPr userDrawn="1"/>
        </p:nvSpPr>
        <p:spPr bwMode="auto">
          <a:xfrm>
            <a:off x="7824788" y="193516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59" name="Oval 167"/>
          <p:cNvSpPr>
            <a:spLocks noChangeAspect="1" noChangeArrowheads="1"/>
          </p:cNvSpPr>
          <p:nvPr userDrawn="1"/>
        </p:nvSpPr>
        <p:spPr bwMode="auto">
          <a:xfrm>
            <a:off x="7943850" y="193516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60" name="Oval 168"/>
          <p:cNvSpPr>
            <a:spLocks noChangeAspect="1" noChangeArrowheads="1"/>
          </p:cNvSpPr>
          <p:nvPr userDrawn="1"/>
        </p:nvSpPr>
        <p:spPr bwMode="auto">
          <a:xfrm>
            <a:off x="609600"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61" name="Oval 169"/>
          <p:cNvSpPr>
            <a:spLocks noChangeAspect="1" noChangeArrowheads="1"/>
          </p:cNvSpPr>
          <p:nvPr userDrawn="1"/>
        </p:nvSpPr>
        <p:spPr bwMode="auto">
          <a:xfrm>
            <a:off x="727075"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62" name="Oval 170"/>
          <p:cNvSpPr>
            <a:spLocks noChangeAspect="1" noChangeArrowheads="1"/>
          </p:cNvSpPr>
          <p:nvPr userDrawn="1"/>
        </p:nvSpPr>
        <p:spPr bwMode="auto">
          <a:xfrm>
            <a:off x="846138"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63" name="Oval 171"/>
          <p:cNvSpPr>
            <a:spLocks noChangeAspect="1" noChangeArrowheads="1"/>
          </p:cNvSpPr>
          <p:nvPr userDrawn="1"/>
        </p:nvSpPr>
        <p:spPr bwMode="auto">
          <a:xfrm>
            <a:off x="963613"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64" name="Oval 172"/>
          <p:cNvSpPr>
            <a:spLocks noChangeAspect="1" noChangeArrowheads="1"/>
          </p:cNvSpPr>
          <p:nvPr userDrawn="1"/>
        </p:nvSpPr>
        <p:spPr bwMode="auto">
          <a:xfrm>
            <a:off x="1082675"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65" name="Oval 173"/>
          <p:cNvSpPr>
            <a:spLocks noChangeAspect="1" noChangeArrowheads="1"/>
          </p:cNvSpPr>
          <p:nvPr userDrawn="1"/>
        </p:nvSpPr>
        <p:spPr bwMode="auto">
          <a:xfrm>
            <a:off x="1200150"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66" name="Oval 174"/>
          <p:cNvSpPr>
            <a:spLocks noChangeAspect="1" noChangeArrowheads="1"/>
          </p:cNvSpPr>
          <p:nvPr userDrawn="1"/>
        </p:nvSpPr>
        <p:spPr bwMode="auto">
          <a:xfrm>
            <a:off x="1319213"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67" name="Oval 175"/>
          <p:cNvSpPr>
            <a:spLocks noChangeAspect="1" noChangeArrowheads="1"/>
          </p:cNvSpPr>
          <p:nvPr userDrawn="1"/>
        </p:nvSpPr>
        <p:spPr bwMode="auto">
          <a:xfrm>
            <a:off x="1436688"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68" name="Oval 176"/>
          <p:cNvSpPr>
            <a:spLocks noChangeAspect="1" noChangeArrowheads="1"/>
          </p:cNvSpPr>
          <p:nvPr userDrawn="1"/>
        </p:nvSpPr>
        <p:spPr bwMode="auto">
          <a:xfrm>
            <a:off x="1555750"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69" name="Oval 177"/>
          <p:cNvSpPr>
            <a:spLocks noChangeAspect="1" noChangeArrowheads="1"/>
          </p:cNvSpPr>
          <p:nvPr userDrawn="1"/>
        </p:nvSpPr>
        <p:spPr bwMode="auto">
          <a:xfrm>
            <a:off x="1673225"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70" name="Oval 178"/>
          <p:cNvSpPr>
            <a:spLocks noChangeAspect="1" noChangeArrowheads="1"/>
          </p:cNvSpPr>
          <p:nvPr userDrawn="1"/>
        </p:nvSpPr>
        <p:spPr bwMode="auto">
          <a:xfrm>
            <a:off x="1792288"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71" name="Oval 179"/>
          <p:cNvSpPr>
            <a:spLocks noChangeAspect="1" noChangeArrowheads="1"/>
          </p:cNvSpPr>
          <p:nvPr userDrawn="1"/>
        </p:nvSpPr>
        <p:spPr bwMode="auto">
          <a:xfrm>
            <a:off x="1909763"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72" name="Oval 180"/>
          <p:cNvSpPr>
            <a:spLocks noChangeAspect="1" noChangeArrowheads="1"/>
          </p:cNvSpPr>
          <p:nvPr userDrawn="1"/>
        </p:nvSpPr>
        <p:spPr bwMode="auto">
          <a:xfrm>
            <a:off x="2028825"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73" name="Oval 181"/>
          <p:cNvSpPr>
            <a:spLocks noChangeAspect="1" noChangeArrowheads="1"/>
          </p:cNvSpPr>
          <p:nvPr userDrawn="1"/>
        </p:nvSpPr>
        <p:spPr bwMode="auto">
          <a:xfrm>
            <a:off x="2146300"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74" name="Oval 182"/>
          <p:cNvSpPr>
            <a:spLocks noChangeAspect="1" noChangeArrowheads="1"/>
          </p:cNvSpPr>
          <p:nvPr userDrawn="1"/>
        </p:nvSpPr>
        <p:spPr bwMode="auto">
          <a:xfrm>
            <a:off x="2265363"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75" name="Oval 183"/>
          <p:cNvSpPr>
            <a:spLocks noChangeAspect="1" noChangeArrowheads="1"/>
          </p:cNvSpPr>
          <p:nvPr userDrawn="1"/>
        </p:nvSpPr>
        <p:spPr bwMode="auto">
          <a:xfrm>
            <a:off x="2382838"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76" name="Oval 184"/>
          <p:cNvSpPr>
            <a:spLocks noChangeAspect="1" noChangeArrowheads="1"/>
          </p:cNvSpPr>
          <p:nvPr userDrawn="1"/>
        </p:nvSpPr>
        <p:spPr bwMode="auto">
          <a:xfrm>
            <a:off x="2501900"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77" name="Oval 185"/>
          <p:cNvSpPr>
            <a:spLocks noChangeAspect="1" noChangeArrowheads="1"/>
          </p:cNvSpPr>
          <p:nvPr userDrawn="1"/>
        </p:nvSpPr>
        <p:spPr bwMode="auto">
          <a:xfrm>
            <a:off x="2619375"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78" name="Oval 186"/>
          <p:cNvSpPr>
            <a:spLocks noChangeAspect="1" noChangeArrowheads="1"/>
          </p:cNvSpPr>
          <p:nvPr userDrawn="1"/>
        </p:nvSpPr>
        <p:spPr bwMode="auto">
          <a:xfrm>
            <a:off x="3094038"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79" name="Oval 187"/>
          <p:cNvSpPr>
            <a:spLocks noChangeAspect="1" noChangeArrowheads="1"/>
          </p:cNvSpPr>
          <p:nvPr userDrawn="1"/>
        </p:nvSpPr>
        <p:spPr bwMode="auto">
          <a:xfrm>
            <a:off x="3211513"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80" name="Oval 188"/>
          <p:cNvSpPr>
            <a:spLocks noChangeAspect="1" noChangeArrowheads="1"/>
          </p:cNvSpPr>
          <p:nvPr userDrawn="1"/>
        </p:nvSpPr>
        <p:spPr bwMode="auto">
          <a:xfrm>
            <a:off x="3330575"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81" name="Oval 189"/>
          <p:cNvSpPr>
            <a:spLocks noChangeAspect="1" noChangeArrowheads="1"/>
          </p:cNvSpPr>
          <p:nvPr userDrawn="1"/>
        </p:nvSpPr>
        <p:spPr bwMode="auto">
          <a:xfrm>
            <a:off x="3448050"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82" name="Oval 190"/>
          <p:cNvSpPr>
            <a:spLocks noChangeAspect="1" noChangeArrowheads="1"/>
          </p:cNvSpPr>
          <p:nvPr userDrawn="1"/>
        </p:nvSpPr>
        <p:spPr bwMode="auto">
          <a:xfrm>
            <a:off x="3567113"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83" name="Oval 191"/>
          <p:cNvSpPr>
            <a:spLocks noChangeAspect="1" noChangeArrowheads="1"/>
          </p:cNvSpPr>
          <p:nvPr userDrawn="1"/>
        </p:nvSpPr>
        <p:spPr bwMode="auto">
          <a:xfrm>
            <a:off x="4630738"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84" name="Oval 192"/>
          <p:cNvSpPr>
            <a:spLocks noChangeAspect="1" noChangeArrowheads="1"/>
          </p:cNvSpPr>
          <p:nvPr userDrawn="1"/>
        </p:nvSpPr>
        <p:spPr bwMode="auto">
          <a:xfrm>
            <a:off x="4749800"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85" name="Oval 193"/>
          <p:cNvSpPr>
            <a:spLocks noChangeAspect="1" noChangeArrowheads="1"/>
          </p:cNvSpPr>
          <p:nvPr userDrawn="1"/>
        </p:nvSpPr>
        <p:spPr bwMode="auto">
          <a:xfrm>
            <a:off x="4867275"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86" name="Oval 194"/>
          <p:cNvSpPr>
            <a:spLocks noChangeAspect="1" noChangeArrowheads="1"/>
          </p:cNvSpPr>
          <p:nvPr userDrawn="1"/>
        </p:nvSpPr>
        <p:spPr bwMode="auto">
          <a:xfrm>
            <a:off x="4986338"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87" name="Oval 195"/>
          <p:cNvSpPr>
            <a:spLocks noChangeAspect="1" noChangeArrowheads="1"/>
          </p:cNvSpPr>
          <p:nvPr userDrawn="1"/>
        </p:nvSpPr>
        <p:spPr bwMode="auto">
          <a:xfrm>
            <a:off x="5103813"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88" name="Oval 196"/>
          <p:cNvSpPr>
            <a:spLocks noChangeAspect="1" noChangeArrowheads="1"/>
          </p:cNvSpPr>
          <p:nvPr userDrawn="1"/>
        </p:nvSpPr>
        <p:spPr bwMode="auto">
          <a:xfrm>
            <a:off x="5576888"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89" name="Oval 197"/>
          <p:cNvSpPr>
            <a:spLocks noChangeAspect="1" noChangeArrowheads="1"/>
          </p:cNvSpPr>
          <p:nvPr userDrawn="1"/>
        </p:nvSpPr>
        <p:spPr bwMode="auto">
          <a:xfrm>
            <a:off x="5695950"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90" name="Oval 198"/>
          <p:cNvSpPr>
            <a:spLocks noChangeAspect="1" noChangeArrowheads="1"/>
          </p:cNvSpPr>
          <p:nvPr userDrawn="1"/>
        </p:nvSpPr>
        <p:spPr bwMode="auto">
          <a:xfrm>
            <a:off x="5813425"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91" name="Oval 199"/>
          <p:cNvSpPr>
            <a:spLocks noChangeAspect="1" noChangeArrowheads="1"/>
          </p:cNvSpPr>
          <p:nvPr userDrawn="1"/>
        </p:nvSpPr>
        <p:spPr bwMode="auto">
          <a:xfrm>
            <a:off x="5932488"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92" name="Oval 200"/>
          <p:cNvSpPr>
            <a:spLocks noChangeAspect="1" noChangeArrowheads="1"/>
          </p:cNvSpPr>
          <p:nvPr userDrawn="1"/>
        </p:nvSpPr>
        <p:spPr bwMode="auto">
          <a:xfrm>
            <a:off x="6051550"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93" name="Oval 201"/>
          <p:cNvSpPr>
            <a:spLocks noChangeAspect="1" noChangeArrowheads="1"/>
          </p:cNvSpPr>
          <p:nvPr userDrawn="1"/>
        </p:nvSpPr>
        <p:spPr bwMode="auto">
          <a:xfrm>
            <a:off x="6169025"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94" name="Oval 202"/>
          <p:cNvSpPr>
            <a:spLocks noChangeAspect="1" noChangeArrowheads="1"/>
          </p:cNvSpPr>
          <p:nvPr userDrawn="1"/>
        </p:nvSpPr>
        <p:spPr bwMode="auto">
          <a:xfrm>
            <a:off x="6288088"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95" name="Oval 203"/>
          <p:cNvSpPr>
            <a:spLocks noChangeAspect="1" noChangeArrowheads="1"/>
          </p:cNvSpPr>
          <p:nvPr userDrawn="1"/>
        </p:nvSpPr>
        <p:spPr bwMode="auto">
          <a:xfrm>
            <a:off x="6405563"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96" name="Oval 204"/>
          <p:cNvSpPr>
            <a:spLocks noChangeAspect="1" noChangeArrowheads="1"/>
          </p:cNvSpPr>
          <p:nvPr userDrawn="1"/>
        </p:nvSpPr>
        <p:spPr bwMode="auto">
          <a:xfrm>
            <a:off x="6524625"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97" name="Oval 205"/>
          <p:cNvSpPr>
            <a:spLocks noChangeAspect="1" noChangeArrowheads="1"/>
          </p:cNvSpPr>
          <p:nvPr userDrawn="1"/>
        </p:nvSpPr>
        <p:spPr bwMode="auto">
          <a:xfrm>
            <a:off x="6642100"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98" name="Oval 206"/>
          <p:cNvSpPr>
            <a:spLocks noChangeAspect="1" noChangeArrowheads="1"/>
          </p:cNvSpPr>
          <p:nvPr userDrawn="1"/>
        </p:nvSpPr>
        <p:spPr bwMode="auto">
          <a:xfrm>
            <a:off x="6761163"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99" name="Oval 207"/>
          <p:cNvSpPr>
            <a:spLocks noChangeAspect="1" noChangeArrowheads="1"/>
          </p:cNvSpPr>
          <p:nvPr userDrawn="1"/>
        </p:nvSpPr>
        <p:spPr bwMode="auto">
          <a:xfrm>
            <a:off x="6878638" y="2044700"/>
            <a:ext cx="90487"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00" name="Oval 208"/>
          <p:cNvSpPr>
            <a:spLocks noChangeAspect="1" noChangeArrowheads="1"/>
          </p:cNvSpPr>
          <p:nvPr userDrawn="1"/>
        </p:nvSpPr>
        <p:spPr bwMode="auto">
          <a:xfrm>
            <a:off x="6997700"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01" name="Oval 209"/>
          <p:cNvSpPr>
            <a:spLocks noChangeAspect="1" noChangeArrowheads="1"/>
          </p:cNvSpPr>
          <p:nvPr userDrawn="1"/>
        </p:nvSpPr>
        <p:spPr bwMode="auto">
          <a:xfrm>
            <a:off x="7115175"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02" name="Oval 210"/>
          <p:cNvSpPr>
            <a:spLocks noChangeAspect="1" noChangeArrowheads="1"/>
          </p:cNvSpPr>
          <p:nvPr userDrawn="1"/>
        </p:nvSpPr>
        <p:spPr bwMode="auto">
          <a:xfrm>
            <a:off x="7234238"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03" name="Oval 211"/>
          <p:cNvSpPr>
            <a:spLocks noChangeAspect="1" noChangeArrowheads="1"/>
          </p:cNvSpPr>
          <p:nvPr userDrawn="1"/>
        </p:nvSpPr>
        <p:spPr bwMode="auto">
          <a:xfrm>
            <a:off x="7351713"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04" name="Oval 212"/>
          <p:cNvSpPr>
            <a:spLocks noChangeAspect="1" noChangeArrowheads="1"/>
          </p:cNvSpPr>
          <p:nvPr userDrawn="1"/>
        </p:nvSpPr>
        <p:spPr bwMode="auto">
          <a:xfrm>
            <a:off x="7470775"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05" name="Oval 213"/>
          <p:cNvSpPr>
            <a:spLocks noChangeAspect="1" noChangeArrowheads="1"/>
          </p:cNvSpPr>
          <p:nvPr userDrawn="1"/>
        </p:nvSpPr>
        <p:spPr bwMode="auto">
          <a:xfrm>
            <a:off x="7588250"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06" name="Oval 214"/>
          <p:cNvSpPr>
            <a:spLocks noChangeAspect="1" noChangeArrowheads="1"/>
          </p:cNvSpPr>
          <p:nvPr userDrawn="1"/>
        </p:nvSpPr>
        <p:spPr bwMode="auto">
          <a:xfrm>
            <a:off x="7707313"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07" name="Oval 215"/>
          <p:cNvSpPr>
            <a:spLocks noChangeAspect="1" noChangeArrowheads="1"/>
          </p:cNvSpPr>
          <p:nvPr userDrawn="1"/>
        </p:nvSpPr>
        <p:spPr bwMode="auto">
          <a:xfrm>
            <a:off x="7824788"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08" name="Oval 216"/>
          <p:cNvSpPr>
            <a:spLocks noChangeAspect="1" noChangeArrowheads="1"/>
          </p:cNvSpPr>
          <p:nvPr userDrawn="1"/>
        </p:nvSpPr>
        <p:spPr bwMode="auto">
          <a:xfrm>
            <a:off x="7943850"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09" name="Oval 217"/>
          <p:cNvSpPr>
            <a:spLocks noChangeAspect="1" noChangeArrowheads="1"/>
          </p:cNvSpPr>
          <p:nvPr userDrawn="1"/>
        </p:nvSpPr>
        <p:spPr bwMode="auto">
          <a:xfrm>
            <a:off x="8061325"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10" name="Oval 218"/>
          <p:cNvSpPr>
            <a:spLocks noChangeAspect="1" noChangeArrowheads="1"/>
          </p:cNvSpPr>
          <p:nvPr userDrawn="1"/>
        </p:nvSpPr>
        <p:spPr bwMode="auto">
          <a:xfrm>
            <a:off x="8180388" y="2044700"/>
            <a:ext cx="90487"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11" name="Oval 219"/>
          <p:cNvSpPr>
            <a:spLocks noChangeAspect="1" noChangeArrowheads="1"/>
          </p:cNvSpPr>
          <p:nvPr userDrawn="1"/>
        </p:nvSpPr>
        <p:spPr bwMode="auto">
          <a:xfrm>
            <a:off x="8297863"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12" name="Oval 220"/>
          <p:cNvSpPr>
            <a:spLocks noChangeAspect="1" noChangeArrowheads="1"/>
          </p:cNvSpPr>
          <p:nvPr userDrawn="1"/>
        </p:nvSpPr>
        <p:spPr bwMode="auto">
          <a:xfrm>
            <a:off x="8416925"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13" name="Oval 221"/>
          <p:cNvSpPr>
            <a:spLocks noChangeAspect="1" noChangeArrowheads="1"/>
          </p:cNvSpPr>
          <p:nvPr userDrawn="1"/>
        </p:nvSpPr>
        <p:spPr bwMode="auto">
          <a:xfrm>
            <a:off x="8534400"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14" name="Oval 222"/>
          <p:cNvSpPr>
            <a:spLocks noChangeAspect="1" noChangeArrowheads="1"/>
          </p:cNvSpPr>
          <p:nvPr userDrawn="1"/>
        </p:nvSpPr>
        <p:spPr bwMode="auto">
          <a:xfrm>
            <a:off x="8653463"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15" name="Oval 223"/>
          <p:cNvSpPr>
            <a:spLocks noChangeAspect="1" noChangeArrowheads="1"/>
          </p:cNvSpPr>
          <p:nvPr userDrawn="1"/>
        </p:nvSpPr>
        <p:spPr bwMode="auto">
          <a:xfrm>
            <a:off x="8770938"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16" name="Oval 224"/>
          <p:cNvSpPr>
            <a:spLocks noChangeAspect="1" noChangeArrowheads="1"/>
          </p:cNvSpPr>
          <p:nvPr userDrawn="1"/>
        </p:nvSpPr>
        <p:spPr bwMode="auto">
          <a:xfrm>
            <a:off x="254000" y="20447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17" name="Oval 225"/>
          <p:cNvSpPr>
            <a:spLocks noChangeAspect="1" noChangeArrowheads="1"/>
          </p:cNvSpPr>
          <p:nvPr userDrawn="1"/>
        </p:nvSpPr>
        <p:spPr bwMode="auto">
          <a:xfrm>
            <a:off x="373063"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18" name="Oval 226"/>
          <p:cNvSpPr>
            <a:spLocks noChangeAspect="1" noChangeArrowheads="1"/>
          </p:cNvSpPr>
          <p:nvPr userDrawn="1"/>
        </p:nvSpPr>
        <p:spPr bwMode="auto">
          <a:xfrm>
            <a:off x="490538" y="20447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19" name="Oval 227"/>
          <p:cNvSpPr>
            <a:spLocks noChangeAspect="1" noChangeArrowheads="1"/>
          </p:cNvSpPr>
          <p:nvPr userDrawn="1"/>
        </p:nvSpPr>
        <p:spPr bwMode="auto">
          <a:xfrm>
            <a:off x="609600"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20" name="Oval 228"/>
          <p:cNvSpPr>
            <a:spLocks noChangeAspect="1" noChangeArrowheads="1"/>
          </p:cNvSpPr>
          <p:nvPr userDrawn="1"/>
        </p:nvSpPr>
        <p:spPr bwMode="auto">
          <a:xfrm>
            <a:off x="727075"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21" name="Oval 229"/>
          <p:cNvSpPr>
            <a:spLocks noChangeAspect="1" noChangeArrowheads="1"/>
          </p:cNvSpPr>
          <p:nvPr userDrawn="1"/>
        </p:nvSpPr>
        <p:spPr bwMode="auto">
          <a:xfrm>
            <a:off x="846138"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22" name="Oval 230"/>
          <p:cNvSpPr>
            <a:spLocks noChangeAspect="1" noChangeArrowheads="1"/>
          </p:cNvSpPr>
          <p:nvPr userDrawn="1"/>
        </p:nvSpPr>
        <p:spPr bwMode="auto">
          <a:xfrm>
            <a:off x="963613"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23" name="Oval 231"/>
          <p:cNvSpPr>
            <a:spLocks noChangeAspect="1" noChangeArrowheads="1"/>
          </p:cNvSpPr>
          <p:nvPr userDrawn="1"/>
        </p:nvSpPr>
        <p:spPr bwMode="auto">
          <a:xfrm>
            <a:off x="1082675"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24" name="Oval 232"/>
          <p:cNvSpPr>
            <a:spLocks noChangeAspect="1" noChangeArrowheads="1"/>
          </p:cNvSpPr>
          <p:nvPr userDrawn="1"/>
        </p:nvSpPr>
        <p:spPr bwMode="auto">
          <a:xfrm>
            <a:off x="1200150"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25" name="Oval 233"/>
          <p:cNvSpPr>
            <a:spLocks noChangeAspect="1" noChangeArrowheads="1"/>
          </p:cNvSpPr>
          <p:nvPr userDrawn="1"/>
        </p:nvSpPr>
        <p:spPr bwMode="auto">
          <a:xfrm>
            <a:off x="1319213"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26" name="Oval 234"/>
          <p:cNvSpPr>
            <a:spLocks noChangeAspect="1" noChangeArrowheads="1"/>
          </p:cNvSpPr>
          <p:nvPr userDrawn="1"/>
        </p:nvSpPr>
        <p:spPr bwMode="auto">
          <a:xfrm>
            <a:off x="1436688"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27" name="Oval 235"/>
          <p:cNvSpPr>
            <a:spLocks noChangeAspect="1" noChangeArrowheads="1"/>
          </p:cNvSpPr>
          <p:nvPr userDrawn="1"/>
        </p:nvSpPr>
        <p:spPr bwMode="auto">
          <a:xfrm>
            <a:off x="1555750"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28" name="Oval 236"/>
          <p:cNvSpPr>
            <a:spLocks noChangeAspect="1" noChangeArrowheads="1"/>
          </p:cNvSpPr>
          <p:nvPr userDrawn="1"/>
        </p:nvSpPr>
        <p:spPr bwMode="auto">
          <a:xfrm>
            <a:off x="1673225"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29" name="Oval 237"/>
          <p:cNvSpPr>
            <a:spLocks noChangeAspect="1" noChangeArrowheads="1"/>
          </p:cNvSpPr>
          <p:nvPr userDrawn="1"/>
        </p:nvSpPr>
        <p:spPr bwMode="auto">
          <a:xfrm>
            <a:off x="1792288"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30" name="Oval 238"/>
          <p:cNvSpPr>
            <a:spLocks noChangeAspect="1" noChangeArrowheads="1"/>
          </p:cNvSpPr>
          <p:nvPr userDrawn="1"/>
        </p:nvSpPr>
        <p:spPr bwMode="auto">
          <a:xfrm>
            <a:off x="1909763"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31" name="Oval 239"/>
          <p:cNvSpPr>
            <a:spLocks noChangeAspect="1" noChangeArrowheads="1"/>
          </p:cNvSpPr>
          <p:nvPr userDrawn="1"/>
        </p:nvSpPr>
        <p:spPr bwMode="auto">
          <a:xfrm>
            <a:off x="2028825"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32" name="Oval 240"/>
          <p:cNvSpPr>
            <a:spLocks noChangeAspect="1" noChangeArrowheads="1"/>
          </p:cNvSpPr>
          <p:nvPr userDrawn="1"/>
        </p:nvSpPr>
        <p:spPr bwMode="auto">
          <a:xfrm>
            <a:off x="2146300"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33" name="Oval 241"/>
          <p:cNvSpPr>
            <a:spLocks noChangeAspect="1" noChangeArrowheads="1"/>
          </p:cNvSpPr>
          <p:nvPr userDrawn="1"/>
        </p:nvSpPr>
        <p:spPr bwMode="auto">
          <a:xfrm>
            <a:off x="2382838"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34" name="Oval 242"/>
          <p:cNvSpPr>
            <a:spLocks noChangeAspect="1" noChangeArrowheads="1"/>
          </p:cNvSpPr>
          <p:nvPr userDrawn="1"/>
        </p:nvSpPr>
        <p:spPr bwMode="auto">
          <a:xfrm>
            <a:off x="2501900"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35" name="Oval 243"/>
          <p:cNvSpPr>
            <a:spLocks noChangeAspect="1" noChangeArrowheads="1"/>
          </p:cNvSpPr>
          <p:nvPr userDrawn="1"/>
        </p:nvSpPr>
        <p:spPr bwMode="auto">
          <a:xfrm>
            <a:off x="2619375"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36" name="Oval 244"/>
          <p:cNvSpPr>
            <a:spLocks noChangeAspect="1" noChangeArrowheads="1"/>
          </p:cNvSpPr>
          <p:nvPr userDrawn="1"/>
        </p:nvSpPr>
        <p:spPr bwMode="auto">
          <a:xfrm>
            <a:off x="3094038"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37" name="Oval 245"/>
          <p:cNvSpPr>
            <a:spLocks noChangeAspect="1" noChangeArrowheads="1"/>
          </p:cNvSpPr>
          <p:nvPr userDrawn="1"/>
        </p:nvSpPr>
        <p:spPr bwMode="auto">
          <a:xfrm>
            <a:off x="3211513"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38" name="Oval 246"/>
          <p:cNvSpPr>
            <a:spLocks noChangeAspect="1" noChangeArrowheads="1"/>
          </p:cNvSpPr>
          <p:nvPr userDrawn="1"/>
        </p:nvSpPr>
        <p:spPr bwMode="auto">
          <a:xfrm>
            <a:off x="3330575"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39" name="Oval 247"/>
          <p:cNvSpPr>
            <a:spLocks noChangeAspect="1" noChangeArrowheads="1"/>
          </p:cNvSpPr>
          <p:nvPr userDrawn="1"/>
        </p:nvSpPr>
        <p:spPr bwMode="auto">
          <a:xfrm>
            <a:off x="3803650"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40" name="Oval 248"/>
          <p:cNvSpPr>
            <a:spLocks noChangeAspect="1" noChangeArrowheads="1"/>
          </p:cNvSpPr>
          <p:nvPr userDrawn="1"/>
        </p:nvSpPr>
        <p:spPr bwMode="auto">
          <a:xfrm>
            <a:off x="4630738"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41" name="Oval 249"/>
          <p:cNvSpPr>
            <a:spLocks noChangeAspect="1" noChangeArrowheads="1"/>
          </p:cNvSpPr>
          <p:nvPr userDrawn="1"/>
        </p:nvSpPr>
        <p:spPr bwMode="auto">
          <a:xfrm>
            <a:off x="4749800"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42" name="Oval 250"/>
          <p:cNvSpPr>
            <a:spLocks noChangeAspect="1" noChangeArrowheads="1"/>
          </p:cNvSpPr>
          <p:nvPr userDrawn="1"/>
        </p:nvSpPr>
        <p:spPr bwMode="auto">
          <a:xfrm>
            <a:off x="4867275"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43" name="Oval 251"/>
          <p:cNvSpPr>
            <a:spLocks noChangeAspect="1" noChangeArrowheads="1"/>
          </p:cNvSpPr>
          <p:nvPr userDrawn="1"/>
        </p:nvSpPr>
        <p:spPr bwMode="auto">
          <a:xfrm>
            <a:off x="4986338"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44" name="Oval 252"/>
          <p:cNvSpPr>
            <a:spLocks noChangeAspect="1" noChangeArrowheads="1"/>
          </p:cNvSpPr>
          <p:nvPr userDrawn="1"/>
        </p:nvSpPr>
        <p:spPr bwMode="auto">
          <a:xfrm>
            <a:off x="5103813"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45" name="Oval 253"/>
          <p:cNvSpPr>
            <a:spLocks noChangeAspect="1" noChangeArrowheads="1"/>
          </p:cNvSpPr>
          <p:nvPr userDrawn="1"/>
        </p:nvSpPr>
        <p:spPr bwMode="auto">
          <a:xfrm>
            <a:off x="5222875"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46" name="Oval 254"/>
          <p:cNvSpPr>
            <a:spLocks noChangeAspect="1" noChangeArrowheads="1"/>
          </p:cNvSpPr>
          <p:nvPr userDrawn="1"/>
        </p:nvSpPr>
        <p:spPr bwMode="auto">
          <a:xfrm>
            <a:off x="5340350"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47" name="Oval 255"/>
          <p:cNvSpPr>
            <a:spLocks noChangeAspect="1" noChangeArrowheads="1"/>
          </p:cNvSpPr>
          <p:nvPr userDrawn="1"/>
        </p:nvSpPr>
        <p:spPr bwMode="auto">
          <a:xfrm>
            <a:off x="5459413"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48" name="Oval 256"/>
          <p:cNvSpPr>
            <a:spLocks noChangeAspect="1" noChangeArrowheads="1"/>
          </p:cNvSpPr>
          <p:nvPr userDrawn="1"/>
        </p:nvSpPr>
        <p:spPr bwMode="auto">
          <a:xfrm>
            <a:off x="5576888"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49" name="Oval 257"/>
          <p:cNvSpPr>
            <a:spLocks noChangeAspect="1" noChangeArrowheads="1"/>
          </p:cNvSpPr>
          <p:nvPr userDrawn="1"/>
        </p:nvSpPr>
        <p:spPr bwMode="auto">
          <a:xfrm>
            <a:off x="5695950"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50" name="Oval 258"/>
          <p:cNvSpPr>
            <a:spLocks noChangeAspect="1" noChangeArrowheads="1"/>
          </p:cNvSpPr>
          <p:nvPr userDrawn="1"/>
        </p:nvSpPr>
        <p:spPr bwMode="auto">
          <a:xfrm>
            <a:off x="5813425"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51" name="Oval 259"/>
          <p:cNvSpPr>
            <a:spLocks noChangeAspect="1" noChangeArrowheads="1"/>
          </p:cNvSpPr>
          <p:nvPr userDrawn="1"/>
        </p:nvSpPr>
        <p:spPr bwMode="auto">
          <a:xfrm>
            <a:off x="5932488"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52" name="Oval 260"/>
          <p:cNvSpPr>
            <a:spLocks noChangeAspect="1" noChangeArrowheads="1"/>
          </p:cNvSpPr>
          <p:nvPr userDrawn="1"/>
        </p:nvSpPr>
        <p:spPr bwMode="auto">
          <a:xfrm>
            <a:off x="6051550"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53" name="Oval 261"/>
          <p:cNvSpPr>
            <a:spLocks noChangeAspect="1" noChangeArrowheads="1"/>
          </p:cNvSpPr>
          <p:nvPr userDrawn="1"/>
        </p:nvSpPr>
        <p:spPr bwMode="auto">
          <a:xfrm>
            <a:off x="6169025"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54" name="Oval 262"/>
          <p:cNvSpPr>
            <a:spLocks noChangeAspect="1" noChangeArrowheads="1"/>
          </p:cNvSpPr>
          <p:nvPr userDrawn="1"/>
        </p:nvSpPr>
        <p:spPr bwMode="auto">
          <a:xfrm>
            <a:off x="6288088"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55" name="Oval 263"/>
          <p:cNvSpPr>
            <a:spLocks noChangeAspect="1" noChangeArrowheads="1"/>
          </p:cNvSpPr>
          <p:nvPr userDrawn="1"/>
        </p:nvSpPr>
        <p:spPr bwMode="auto">
          <a:xfrm>
            <a:off x="6405563"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56" name="Oval 264"/>
          <p:cNvSpPr>
            <a:spLocks noChangeAspect="1" noChangeArrowheads="1"/>
          </p:cNvSpPr>
          <p:nvPr userDrawn="1"/>
        </p:nvSpPr>
        <p:spPr bwMode="auto">
          <a:xfrm>
            <a:off x="6524625"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57" name="Oval 265"/>
          <p:cNvSpPr>
            <a:spLocks noChangeAspect="1" noChangeArrowheads="1"/>
          </p:cNvSpPr>
          <p:nvPr userDrawn="1"/>
        </p:nvSpPr>
        <p:spPr bwMode="auto">
          <a:xfrm>
            <a:off x="6642100"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58" name="Oval 266"/>
          <p:cNvSpPr>
            <a:spLocks noChangeAspect="1" noChangeArrowheads="1"/>
          </p:cNvSpPr>
          <p:nvPr userDrawn="1"/>
        </p:nvSpPr>
        <p:spPr bwMode="auto">
          <a:xfrm>
            <a:off x="6761163" y="2154238"/>
            <a:ext cx="90487"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59" name="Oval 267"/>
          <p:cNvSpPr>
            <a:spLocks noChangeAspect="1" noChangeArrowheads="1"/>
          </p:cNvSpPr>
          <p:nvPr userDrawn="1"/>
        </p:nvSpPr>
        <p:spPr bwMode="auto">
          <a:xfrm>
            <a:off x="6878638"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60" name="Oval 268"/>
          <p:cNvSpPr>
            <a:spLocks noChangeAspect="1" noChangeArrowheads="1"/>
          </p:cNvSpPr>
          <p:nvPr userDrawn="1"/>
        </p:nvSpPr>
        <p:spPr bwMode="auto">
          <a:xfrm>
            <a:off x="6997700"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61" name="Oval 269"/>
          <p:cNvSpPr>
            <a:spLocks noChangeAspect="1" noChangeArrowheads="1"/>
          </p:cNvSpPr>
          <p:nvPr userDrawn="1"/>
        </p:nvSpPr>
        <p:spPr bwMode="auto">
          <a:xfrm>
            <a:off x="7115175"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62" name="Oval 270"/>
          <p:cNvSpPr>
            <a:spLocks noChangeAspect="1" noChangeArrowheads="1"/>
          </p:cNvSpPr>
          <p:nvPr userDrawn="1"/>
        </p:nvSpPr>
        <p:spPr bwMode="auto">
          <a:xfrm>
            <a:off x="7234238" y="2154238"/>
            <a:ext cx="90487"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63" name="Oval 271"/>
          <p:cNvSpPr>
            <a:spLocks noChangeAspect="1" noChangeArrowheads="1"/>
          </p:cNvSpPr>
          <p:nvPr userDrawn="1"/>
        </p:nvSpPr>
        <p:spPr bwMode="auto">
          <a:xfrm>
            <a:off x="7351713"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64" name="Oval 272"/>
          <p:cNvSpPr>
            <a:spLocks noChangeAspect="1" noChangeArrowheads="1"/>
          </p:cNvSpPr>
          <p:nvPr userDrawn="1"/>
        </p:nvSpPr>
        <p:spPr bwMode="auto">
          <a:xfrm>
            <a:off x="7470775"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65" name="Oval 273"/>
          <p:cNvSpPr>
            <a:spLocks noChangeAspect="1" noChangeArrowheads="1"/>
          </p:cNvSpPr>
          <p:nvPr userDrawn="1"/>
        </p:nvSpPr>
        <p:spPr bwMode="auto">
          <a:xfrm>
            <a:off x="7588250"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66" name="Oval 274"/>
          <p:cNvSpPr>
            <a:spLocks noChangeAspect="1" noChangeArrowheads="1"/>
          </p:cNvSpPr>
          <p:nvPr userDrawn="1"/>
        </p:nvSpPr>
        <p:spPr bwMode="auto">
          <a:xfrm>
            <a:off x="7707313"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67" name="Oval 275"/>
          <p:cNvSpPr>
            <a:spLocks noChangeAspect="1" noChangeArrowheads="1"/>
          </p:cNvSpPr>
          <p:nvPr userDrawn="1"/>
        </p:nvSpPr>
        <p:spPr bwMode="auto">
          <a:xfrm>
            <a:off x="7824788"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68" name="Oval 276"/>
          <p:cNvSpPr>
            <a:spLocks noChangeAspect="1" noChangeArrowheads="1"/>
          </p:cNvSpPr>
          <p:nvPr userDrawn="1"/>
        </p:nvSpPr>
        <p:spPr bwMode="auto">
          <a:xfrm>
            <a:off x="7943850"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69" name="Oval 277"/>
          <p:cNvSpPr>
            <a:spLocks noChangeAspect="1" noChangeArrowheads="1"/>
          </p:cNvSpPr>
          <p:nvPr userDrawn="1"/>
        </p:nvSpPr>
        <p:spPr bwMode="auto">
          <a:xfrm>
            <a:off x="8061325"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70" name="Oval 278"/>
          <p:cNvSpPr>
            <a:spLocks noChangeAspect="1" noChangeArrowheads="1"/>
          </p:cNvSpPr>
          <p:nvPr userDrawn="1"/>
        </p:nvSpPr>
        <p:spPr bwMode="auto">
          <a:xfrm>
            <a:off x="8180388"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71" name="Oval 279"/>
          <p:cNvSpPr>
            <a:spLocks noChangeAspect="1" noChangeArrowheads="1"/>
          </p:cNvSpPr>
          <p:nvPr userDrawn="1"/>
        </p:nvSpPr>
        <p:spPr bwMode="auto">
          <a:xfrm>
            <a:off x="8297863"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72" name="Oval 280"/>
          <p:cNvSpPr>
            <a:spLocks noChangeAspect="1" noChangeArrowheads="1"/>
          </p:cNvSpPr>
          <p:nvPr userDrawn="1"/>
        </p:nvSpPr>
        <p:spPr bwMode="auto">
          <a:xfrm>
            <a:off x="8416925"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73" name="Oval 281"/>
          <p:cNvSpPr>
            <a:spLocks noChangeAspect="1" noChangeArrowheads="1"/>
          </p:cNvSpPr>
          <p:nvPr userDrawn="1"/>
        </p:nvSpPr>
        <p:spPr bwMode="auto">
          <a:xfrm>
            <a:off x="8534400"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74" name="Oval 282"/>
          <p:cNvSpPr>
            <a:spLocks noChangeAspect="1" noChangeArrowheads="1"/>
          </p:cNvSpPr>
          <p:nvPr userDrawn="1"/>
        </p:nvSpPr>
        <p:spPr bwMode="auto">
          <a:xfrm>
            <a:off x="8653463"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75" name="Oval 283"/>
          <p:cNvSpPr>
            <a:spLocks noChangeAspect="1" noChangeArrowheads="1"/>
          </p:cNvSpPr>
          <p:nvPr userDrawn="1"/>
        </p:nvSpPr>
        <p:spPr bwMode="auto">
          <a:xfrm>
            <a:off x="8770938"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76" name="Oval 284"/>
          <p:cNvSpPr>
            <a:spLocks noChangeAspect="1" noChangeArrowheads="1"/>
          </p:cNvSpPr>
          <p:nvPr userDrawn="1"/>
        </p:nvSpPr>
        <p:spPr bwMode="auto">
          <a:xfrm>
            <a:off x="8890000"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77" name="Oval 285"/>
          <p:cNvSpPr>
            <a:spLocks noChangeAspect="1" noChangeArrowheads="1"/>
          </p:cNvSpPr>
          <p:nvPr userDrawn="1"/>
        </p:nvSpPr>
        <p:spPr bwMode="auto">
          <a:xfrm>
            <a:off x="254000" y="21542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78" name="Oval 286"/>
          <p:cNvSpPr>
            <a:spLocks noChangeAspect="1" noChangeArrowheads="1"/>
          </p:cNvSpPr>
          <p:nvPr userDrawn="1"/>
        </p:nvSpPr>
        <p:spPr bwMode="auto">
          <a:xfrm>
            <a:off x="373063"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79" name="Oval 287"/>
          <p:cNvSpPr>
            <a:spLocks noChangeAspect="1" noChangeArrowheads="1"/>
          </p:cNvSpPr>
          <p:nvPr userDrawn="1"/>
        </p:nvSpPr>
        <p:spPr bwMode="auto">
          <a:xfrm>
            <a:off x="490538" y="21542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80" name="Oval 288"/>
          <p:cNvSpPr>
            <a:spLocks noChangeAspect="1" noChangeArrowheads="1"/>
          </p:cNvSpPr>
          <p:nvPr userDrawn="1"/>
        </p:nvSpPr>
        <p:spPr bwMode="auto">
          <a:xfrm>
            <a:off x="609600"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81" name="Oval 289"/>
          <p:cNvSpPr>
            <a:spLocks noChangeAspect="1" noChangeArrowheads="1"/>
          </p:cNvSpPr>
          <p:nvPr userDrawn="1"/>
        </p:nvSpPr>
        <p:spPr bwMode="auto">
          <a:xfrm>
            <a:off x="727075"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82" name="Oval 290"/>
          <p:cNvSpPr>
            <a:spLocks noChangeAspect="1" noChangeArrowheads="1"/>
          </p:cNvSpPr>
          <p:nvPr userDrawn="1"/>
        </p:nvSpPr>
        <p:spPr bwMode="auto">
          <a:xfrm>
            <a:off x="846138"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83" name="Oval 291"/>
          <p:cNvSpPr>
            <a:spLocks noChangeAspect="1" noChangeArrowheads="1"/>
          </p:cNvSpPr>
          <p:nvPr userDrawn="1"/>
        </p:nvSpPr>
        <p:spPr bwMode="auto">
          <a:xfrm>
            <a:off x="963613"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84" name="Oval 292"/>
          <p:cNvSpPr>
            <a:spLocks noChangeAspect="1" noChangeArrowheads="1"/>
          </p:cNvSpPr>
          <p:nvPr userDrawn="1"/>
        </p:nvSpPr>
        <p:spPr bwMode="auto">
          <a:xfrm>
            <a:off x="1082675"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85" name="Oval 293"/>
          <p:cNvSpPr>
            <a:spLocks noChangeAspect="1" noChangeArrowheads="1"/>
          </p:cNvSpPr>
          <p:nvPr userDrawn="1"/>
        </p:nvSpPr>
        <p:spPr bwMode="auto">
          <a:xfrm>
            <a:off x="1200150"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86" name="Oval 294"/>
          <p:cNvSpPr>
            <a:spLocks noChangeAspect="1" noChangeArrowheads="1"/>
          </p:cNvSpPr>
          <p:nvPr userDrawn="1"/>
        </p:nvSpPr>
        <p:spPr bwMode="auto">
          <a:xfrm>
            <a:off x="1319213"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87" name="Oval 295"/>
          <p:cNvSpPr>
            <a:spLocks noChangeAspect="1" noChangeArrowheads="1"/>
          </p:cNvSpPr>
          <p:nvPr userDrawn="1"/>
        </p:nvSpPr>
        <p:spPr bwMode="auto">
          <a:xfrm>
            <a:off x="1436688"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88" name="Oval 296"/>
          <p:cNvSpPr>
            <a:spLocks noChangeAspect="1" noChangeArrowheads="1"/>
          </p:cNvSpPr>
          <p:nvPr userDrawn="1"/>
        </p:nvSpPr>
        <p:spPr bwMode="auto">
          <a:xfrm>
            <a:off x="1555750"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89" name="Oval 297"/>
          <p:cNvSpPr>
            <a:spLocks noChangeAspect="1" noChangeArrowheads="1"/>
          </p:cNvSpPr>
          <p:nvPr userDrawn="1"/>
        </p:nvSpPr>
        <p:spPr bwMode="auto">
          <a:xfrm>
            <a:off x="1673225"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90" name="Oval 298"/>
          <p:cNvSpPr>
            <a:spLocks noChangeAspect="1" noChangeArrowheads="1"/>
          </p:cNvSpPr>
          <p:nvPr userDrawn="1"/>
        </p:nvSpPr>
        <p:spPr bwMode="auto">
          <a:xfrm>
            <a:off x="1792288"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91" name="Oval 299"/>
          <p:cNvSpPr>
            <a:spLocks noChangeAspect="1" noChangeArrowheads="1"/>
          </p:cNvSpPr>
          <p:nvPr userDrawn="1"/>
        </p:nvSpPr>
        <p:spPr bwMode="auto">
          <a:xfrm>
            <a:off x="1909763"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92" name="Oval 300"/>
          <p:cNvSpPr>
            <a:spLocks noChangeAspect="1" noChangeArrowheads="1"/>
          </p:cNvSpPr>
          <p:nvPr userDrawn="1"/>
        </p:nvSpPr>
        <p:spPr bwMode="auto">
          <a:xfrm>
            <a:off x="2028825"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93" name="Oval 301"/>
          <p:cNvSpPr>
            <a:spLocks noChangeAspect="1" noChangeArrowheads="1"/>
          </p:cNvSpPr>
          <p:nvPr userDrawn="1"/>
        </p:nvSpPr>
        <p:spPr bwMode="auto">
          <a:xfrm>
            <a:off x="2146300"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94" name="Oval 302"/>
          <p:cNvSpPr>
            <a:spLocks noChangeAspect="1" noChangeArrowheads="1"/>
          </p:cNvSpPr>
          <p:nvPr userDrawn="1"/>
        </p:nvSpPr>
        <p:spPr bwMode="auto">
          <a:xfrm>
            <a:off x="2501900"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95" name="Oval 303"/>
          <p:cNvSpPr>
            <a:spLocks noChangeAspect="1" noChangeArrowheads="1"/>
          </p:cNvSpPr>
          <p:nvPr userDrawn="1"/>
        </p:nvSpPr>
        <p:spPr bwMode="auto">
          <a:xfrm>
            <a:off x="2619375"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96" name="Oval 304"/>
          <p:cNvSpPr>
            <a:spLocks noChangeAspect="1" noChangeArrowheads="1"/>
          </p:cNvSpPr>
          <p:nvPr userDrawn="1"/>
        </p:nvSpPr>
        <p:spPr bwMode="auto">
          <a:xfrm>
            <a:off x="3094038"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97" name="Oval 305"/>
          <p:cNvSpPr>
            <a:spLocks noChangeAspect="1" noChangeArrowheads="1"/>
          </p:cNvSpPr>
          <p:nvPr userDrawn="1"/>
        </p:nvSpPr>
        <p:spPr bwMode="auto">
          <a:xfrm>
            <a:off x="3211513"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98" name="Oval 306"/>
          <p:cNvSpPr>
            <a:spLocks noChangeAspect="1" noChangeArrowheads="1"/>
          </p:cNvSpPr>
          <p:nvPr userDrawn="1"/>
        </p:nvSpPr>
        <p:spPr bwMode="auto">
          <a:xfrm>
            <a:off x="3803650"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299" name="Oval 307"/>
          <p:cNvSpPr>
            <a:spLocks noChangeAspect="1" noChangeArrowheads="1"/>
          </p:cNvSpPr>
          <p:nvPr userDrawn="1"/>
        </p:nvSpPr>
        <p:spPr bwMode="auto">
          <a:xfrm>
            <a:off x="3921125"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00" name="Oval 308"/>
          <p:cNvSpPr>
            <a:spLocks noChangeAspect="1" noChangeArrowheads="1"/>
          </p:cNvSpPr>
          <p:nvPr userDrawn="1"/>
        </p:nvSpPr>
        <p:spPr bwMode="auto">
          <a:xfrm>
            <a:off x="4513263"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01" name="Oval 309"/>
          <p:cNvSpPr>
            <a:spLocks noChangeAspect="1" noChangeArrowheads="1"/>
          </p:cNvSpPr>
          <p:nvPr userDrawn="1"/>
        </p:nvSpPr>
        <p:spPr bwMode="auto">
          <a:xfrm>
            <a:off x="4630738"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02" name="Oval 310"/>
          <p:cNvSpPr>
            <a:spLocks noChangeAspect="1" noChangeArrowheads="1"/>
          </p:cNvSpPr>
          <p:nvPr userDrawn="1"/>
        </p:nvSpPr>
        <p:spPr bwMode="auto">
          <a:xfrm>
            <a:off x="4749800" y="2263775"/>
            <a:ext cx="90488"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03" name="Oval 311"/>
          <p:cNvSpPr>
            <a:spLocks noChangeAspect="1" noChangeArrowheads="1"/>
          </p:cNvSpPr>
          <p:nvPr userDrawn="1"/>
        </p:nvSpPr>
        <p:spPr bwMode="auto">
          <a:xfrm>
            <a:off x="4867275"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04" name="Oval 312"/>
          <p:cNvSpPr>
            <a:spLocks noChangeAspect="1" noChangeArrowheads="1"/>
          </p:cNvSpPr>
          <p:nvPr userDrawn="1"/>
        </p:nvSpPr>
        <p:spPr bwMode="auto">
          <a:xfrm>
            <a:off x="4986338"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05" name="Oval 313"/>
          <p:cNvSpPr>
            <a:spLocks noChangeAspect="1" noChangeArrowheads="1"/>
          </p:cNvSpPr>
          <p:nvPr userDrawn="1"/>
        </p:nvSpPr>
        <p:spPr bwMode="auto">
          <a:xfrm>
            <a:off x="5103813"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06" name="Oval 314"/>
          <p:cNvSpPr>
            <a:spLocks noChangeAspect="1" noChangeArrowheads="1"/>
          </p:cNvSpPr>
          <p:nvPr userDrawn="1"/>
        </p:nvSpPr>
        <p:spPr bwMode="auto">
          <a:xfrm>
            <a:off x="5222875" y="2263775"/>
            <a:ext cx="90488"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07" name="Oval 315"/>
          <p:cNvSpPr>
            <a:spLocks noChangeAspect="1" noChangeArrowheads="1"/>
          </p:cNvSpPr>
          <p:nvPr userDrawn="1"/>
        </p:nvSpPr>
        <p:spPr bwMode="auto">
          <a:xfrm>
            <a:off x="5340350"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08" name="Oval 316"/>
          <p:cNvSpPr>
            <a:spLocks noChangeAspect="1" noChangeArrowheads="1"/>
          </p:cNvSpPr>
          <p:nvPr userDrawn="1"/>
        </p:nvSpPr>
        <p:spPr bwMode="auto">
          <a:xfrm>
            <a:off x="5459413"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09" name="Oval 317"/>
          <p:cNvSpPr>
            <a:spLocks noChangeAspect="1" noChangeArrowheads="1"/>
          </p:cNvSpPr>
          <p:nvPr userDrawn="1"/>
        </p:nvSpPr>
        <p:spPr bwMode="auto">
          <a:xfrm>
            <a:off x="5576888"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10" name="Oval 318"/>
          <p:cNvSpPr>
            <a:spLocks noChangeAspect="1" noChangeArrowheads="1"/>
          </p:cNvSpPr>
          <p:nvPr userDrawn="1"/>
        </p:nvSpPr>
        <p:spPr bwMode="auto">
          <a:xfrm>
            <a:off x="5695950"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11" name="Oval 319"/>
          <p:cNvSpPr>
            <a:spLocks noChangeAspect="1" noChangeArrowheads="1"/>
          </p:cNvSpPr>
          <p:nvPr userDrawn="1"/>
        </p:nvSpPr>
        <p:spPr bwMode="auto">
          <a:xfrm>
            <a:off x="5813425"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12" name="Oval 320"/>
          <p:cNvSpPr>
            <a:spLocks noChangeAspect="1" noChangeArrowheads="1"/>
          </p:cNvSpPr>
          <p:nvPr userDrawn="1"/>
        </p:nvSpPr>
        <p:spPr bwMode="auto">
          <a:xfrm>
            <a:off x="5932488"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13" name="Oval 321"/>
          <p:cNvSpPr>
            <a:spLocks noChangeAspect="1" noChangeArrowheads="1"/>
          </p:cNvSpPr>
          <p:nvPr userDrawn="1"/>
        </p:nvSpPr>
        <p:spPr bwMode="auto">
          <a:xfrm>
            <a:off x="6051550"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14" name="Oval 322"/>
          <p:cNvSpPr>
            <a:spLocks noChangeAspect="1" noChangeArrowheads="1"/>
          </p:cNvSpPr>
          <p:nvPr userDrawn="1"/>
        </p:nvSpPr>
        <p:spPr bwMode="auto">
          <a:xfrm>
            <a:off x="6169025"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15" name="Oval 323"/>
          <p:cNvSpPr>
            <a:spLocks noChangeAspect="1" noChangeArrowheads="1"/>
          </p:cNvSpPr>
          <p:nvPr userDrawn="1"/>
        </p:nvSpPr>
        <p:spPr bwMode="auto">
          <a:xfrm>
            <a:off x="6288088"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16" name="Oval 324"/>
          <p:cNvSpPr>
            <a:spLocks noChangeAspect="1" noChangeArrowheads="1"/>
          </p:cNvSpPr>
          <p:nvPr userDrawn="1"/>
        </p:nvSpPr>
        <p:spPr bwMode="auto">
          <a:xfrm>
            <a:off x="6405563"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17" name="Oval 325"/>
          <p:cNvSpPr>
            <a:spLocks noChangeAspect="1" noChangeArrowheads="1"/>
          </p:cNvSpPr>
          <p:nvPr userDrawn="1"/>
        </p:nvSpPr>
        <p:spPr bwMode="auto">
          <a:xfrm>
            <a:off x="6524625"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18" name="Oval 326"/>
          <p:cNvSpPr>
            <a:spLocks noChangeAspect="1" noChangeArrowheads="1"/>
          </p:cNvSpPr>
          <p:nvPr userDrawn="1"/>
        </p:nvSpPr>
        <p:spPr bwMode="auto">
          <a:xfrm>
            <a:off x="6642100"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19" name="Oval 327"/>
          <p:cNvSpPr>
            <a:spLocks noChangeAspect="1" noChangeArrowheads="1"/>
          </p:cNvSpPr>
          <p:nvPr userDrawn="1"/>
        </p:nvSpPr>
        <p:spPr bwMode="auto">
          <a:xfrm>
            <a:off x="6761163"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20" name="Oval 328"/>
          <p:cNvSpPr>
            <a:spLocks noChangeAspect="1" noChangeArrowheads="1"/>
          </p:cNvSpPr>
          <p:nvPr userDrawn="1"/>
        </p:nvSpPr>
        <p:spPr bwMode="auto">
          <a:xfrm>
            <a:off x="6878638"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21" name="Oval 329"/>
          <p:cNvSpPr>
            <a:spLocks noChangeAspect="1" noChangeArrowheads="1"/>
          </p:cNvSpPr>
          <p:nvPr userDrawn="1"/>
        </p:nvSpPr>
        <p:spPr bwMode="auto">
          <a:xfrm>
            <a:off x="6997700"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22" name="Oval 330"/>
          <p:cNvSpPr>
            <a:spLocks noChangeAspect="1" noChangeArrowheads="1"/>
          </p:cNvSpPr>
          <p:nvPr userDrawn="1"/>
        </p:nvSpPr>
        <p:spPr bwMode="auto">
          <a:xfrm>
            <a:off x="7115175"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23" name="Oval 331"/>
          <p:cNvSpPr>
            <a:spLocks noChangeAspect="1" noChangeArrowheads="1"/>
          </p:cNvSpPr>
          <p:nvPr userDrawn="1"/>
        </p:nvSpPr>
        <p:spPr bwMode="auto">
          <a:xfrm>
            <a:off x="7234238"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24" name="Oval 332"/>
          <p:cNvSpPr>
            <a:spLocks noChangeAspect="1" noChangeArrowheads="1"/>
          </p:cNvSpPr>
          <p:nvPr userDrawn="1"/>
        </p:nvSpPr>
        <p:spPr bwMode="auto">
          <a:xfrm>
            <a:off x="7351713"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25" name="Oval 333"/>
          <p:cNvSpPr>
            <a:spLocks noChangeAspect="1" noChangeArrowheads="1"/>
          </p:cNvSpPr>
          <p:nvPr userDrawn="1"/>
        </p:nvSpPr>
        <p:spPr bwMode="auto">
          <a:xfrm>
            <a:off x="7470775"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26" name="Oval 334"/>
          <p:cNvSpPr>
            <a:spLocks noChangeAspect="1" noChangeArrowheads="1"/>
          </p:cNvSpPr>
          <p:nvPr userDrawn="1"/>
        </p:nvSpPr>
        <p:spPr bwMode="auto">
          <a:xfrm>
            <a:off x="7588250"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27" name="Oval 335"/>
          <p:cNvSpPr>
            <a:spLocks noChangeAspect="1" noChangeArrowheads="1"/>
          </p:cNvSpPr>
          <p:nvPr userDrawn="1"/>
        </p:nvSpPr>
        <p:spPr bwMode="auto">
          <a:xfrm>
            <a:off x="7707313"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28" name="Oval 336"/>
          <p:cNvSpPr>
            <a:spLocks noChangeAspect="1" noChangeArrowheads="1"/>
          </p:cNvSpPr>
          <p:nvPr userDrawn="1"/>
        </p:nvSpPr>
        <p:spPr bwMode="auto">
          <a:xfrm>
            <a:off x="7824788"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29" name="Oval 337"/>
          <p:cNvSpPr>
            <a:spLocks noChangeAspect="1" noChangeArrowheads="1"/>
          </p:cNvSpPr>
          <p:nvPr userDrawn="1"/>
        </p:nvSpPr>
        <p:spPr bwMode="auto">
          <a:xfrm>
            <a:off x="7943850"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30" name="Oval 338"/>
          <p:cNvSpPr>
            <a:spLocks noChangeAspect="1" noChangeArrowheads="1"/>
          </p:cNvSpPr>
          <p:nvPr userDrawn="1"/>
        </p:nvSpPr>
        <p:spPr bwMode="auto">
          <a:xfrm>
            <a:off x="8061325"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31" name="Oval 339"/>
          <p:cNvSpPr>
            <a:spLocks noChangeAspect="1" noChangeArrowheads="1"/>
          </p:cNvSpPr>
          <p:nvPr userDrawn="1"/>
        </p:nvSpPr>
        <p:spPr bwMode="auto">
          <a:xfrm>
            <a:off x="8180388"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32" name="Oval 340"/>
          <p:cNvSpPr>
            <a:spLocks noChangeAspect="1" noChangeArrowheads="1"/>
          </p:cNvSpPr>
          <p:nvPr userDrawn="1"/>
        </p:nvSpPr>
        <p:spPr bwMode="auto">
          <a:xfrm>
            <a:off x="8297863"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33" name="Oval 341"/>
          <p:cNvSpPr>
            <a:spLocks noChangeAspect="1" noChangeArrowheads="1"/>
          </p:cNvSpPr>
          <p:nvPr userDrawn="1"/>
        </p:nvSpPr>
        <p:spPr bwMode="auto">
          <a:xfrm>
            <a:off x="8416925" y="2263775"/>
            <a:ext cx="90488"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34" name="Oval 342"/>
          <p:cNvSpPr>
            <a:spLocks noChangeAspect="1" noChangeArrowheads="1"/>
          </p:cNvSpPr>
          <p:nvPr userDrawn="1"/>
        </p:nvSpPr>
        <p:spPr bwMode="auto">
          <a:xfrm>
            <a:off x="8534400"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35" name="Oval 343"/>
          <p:cNvSpPr>
            <a:spLocks noChangeAspect="1" noChangeArrowheads="1"/>
          </p:cNvSpPr>
          <p:nvPr userDrawn="1"/>
        </p:nvSpPr>
        <p:spPr bwMode="auto">
          <a:xfrm>
            <a:off x="8653463"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36" name="Oval 344"/>
          <p:cNvSpPr>
            <a:spLocks noChangeAspect="1" noChangeArrowheads="1"/>
          </p:cNvSpPr>
          <p:nvPr userDrawn="1"/>
        </p:nvSpPr>
        <p:spPr bwMode="auto">
          <a:xfrm>
            <a:off x="136525"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37" name="Oval 345"/>
          <p:cNvSpPr>
            <a:spLocks noChangeAspect="1" noChangeArrowheads="1"/>
          </p:cNvSpPr>
          <p:nvPr userDrawn="1"/>
        </p:nvSpPr>
        <p:spPr bwMode="auto">
          <a:xfrm>
            <a:off x="254000" y="22637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38" name="Oval 346"/>
          <p:cNvSpPr>
            <a:spLocks noChangeAspect="1" noChangeArrowheads="1"/>
          </p:cNvSpPr>
          <p:nvPr userDrawn="1"/>
        </p:nvSpPr>
        <p:spPr bwMode="auto">
          <a:xfrm>
            <a:off x="373063"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39" name="Oval 347"/>
          <p:cNvSpPr>
            <a:spLocks noChangeAspect="1" noChangeArrowheads="1"/>
          </p:cNvSpPr>
          <p:nvPr userDrawn="1"/>
        </p:nvSpPr>
        <p:spPr bwMode="auto">
          <a:xfrm>
            <a:off x="490538" y="2263775"/>
            <a:ext cx="90487"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40" name="Oval 348"/>
          <p:cNvSpPr>
            <a:spLocks noChangeAspect="1" noChangeArrowheads="1"/>
          </p:cNvSpPr>
          <p:nvPr userDrawn="1"/>
        </p:nvSpPr>
        <p:spPr bwMode="auto">
          <a:xfrm>
            <a:off x="609600" y="23733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41" name="Oval 349"/>
          <p:cNvSpPr>
            <a:spLocks noChangeAspect="1" noChangeArrowheads="1"/>
          </p:cNvSpPr>
          <p:nvPr userDrawn="1"/>
        </p:nvSpPr>
        <p:spPr bwMode="auto">
          <a:xfrm>
            <a:off x="727075" y="23733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42" name="Oval 350"/>
          <p:cNvSpPr>
            <a:spLocks noChangeAspect="1" noChangeArrowheads="1"/>
          </p:cNvSpPr>
          <p:nvPr userDrawn="1"/>
        </p:nvSpPr>
        <p:spPr bwMode="auto">
          <a:xfrm>
            <a:off x="846138"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43" name="Oval 351"/>
          <p:cNvSpPr>
            <a:spLocks noChangeAspect="1" noChangeArrowheads="1"/>
          </p:cNvSpPr>
          <p:nvPr userDrawn="1"/>
        </p:nvSpPr>
        <p:spPr bwMode="auto">
          <a:xfrm>
            <a:off x="963613"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44" name="Oval 352"/>
          <p:cNvSpPr>
            <a:spLocks noChangeAspect="1" noChangeArrowheads="1"/>
          </p:cNvSpPr>
          <p:nvPr userDrawn="1"/>
        </p:nvSpPr>
        <p:spPr bwMode="auto">
          <a:xfrm>
            <a:off x="1082675" y="23733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45" name="Oval 353"/>
          <p:cNvSpPr>
            <a:spLocks noChangeAspect="1" noChangeArrowheads="1"/>
          </p:cNvSpPr>
          <p:nvPr userDrawn="1"/>
        </p:nvSpPr>
        <p:spPr bwMode="auto">
          <a:xfrm>
            <a:off x="1200150" y="23733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46" name="Oval 354"/>
          <p:cNvSpPr>
            <a:spLocks noChangeAspect="1" noChangeArrowheads="1"/>
          </p:cNvSpPr>
          <p:nvPr userDrawn="1"/>
        </p:nvSpPr>
        <p:spPr bwMode="auto">
          <a:xfrm>
            <a:off x="1319213"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47" name="Oval 355"/>
          <p:cNvSpPr>
            <a:spLocks noChangeAspect="1" noChangeArrowheads="1"/>
          </p:cNvSpPr>
          <p:nvPr userDrawn="1"/>
        </p:nvSpPr>
        <p:spPr bwMode="auto">
          <a:xfrm>
            <a:off x="1436688"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48" name="Oval 356"/>
          <p:cNvSpPr>
            <a:spLocks noChangeAspect="1" noChangeArrowheads="1"/>
          </p:cNvSpPr>
          <p:nvPr userDrawn="1"/>
        </p:nvSpPr>
        <p:spPr bwMode="auto">
          <a:xfrm>
            <a:off x="1555750" y="23733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49" name="Oval 357"/>
          <p:cNvSpPr>
            <a:spLocks noChangeAspect="1" noChangeArrowheads="1"/>
          </p:cNvSpPr>
          <p:nvPr userDrawn="1"/>
        </p:nvSpPr>
        <p:spPr bwMode="auto">
          <a:xfrm>
            <a:off x="1673225" y="2373313"/>
            <a:ext cx="90488"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50" name="Oval 358"/>
          <p:cNvSpPr>
            <a:spLocks noChangeAspect="1" noChangeArrowheads="1"/>
          </p:cNvSpPr>
          <p:nvPr userDrawn="1"/>
        </p:nvSpPr>
        <p:spPr bwMode="auto">
          <a:xfrm>
            <a:off x="1792288"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51" name="Oval 359"/>
          <p:cNvSpPr>
            <a:spLocks noChangeAspect="1" noChangeArrowheads="1"/>
          </p:cNvSpPr>
          <p:nvPr userDrawn="1"/>
        </p:nvSpPr>
        <p:spPr bwMode="auto">
          <a:xfrm>
            <a:off x="1909763"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52" name="Oval 360"/>
          <p:cNvSpPr>
            <a:spLocks noChangeAspect="1" noChangeArrowheads="1"/>
          </p:cNvSpPr>
          <p:nvPr userDrawn="1"/>
        </p:nvSpPr>
        <p:spPr bwMode="auto">
          <a:xfrm>
            <a:off x="2382838"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53" name="Oval 361"/>
          <p:cNvSpPr>
            <a:spLocks noChangeAspect="1" noChangeArrowheads="1"/>
          </p:cNvSpPr>
          <p:nvPr userDrawn="1"/>
        </p:nvSpPr>
        <p:spPr bwMode="auto">
          <a:xfrm>
            <a:off x="3211513"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54" name="Oval 362"/>
          <p:cNvSpPr>
            <a:spLocks noChangeAspect="1" noChangeArrowheads="1"/>
          </p:cNvSpPr>
          <p:nvPr userDrawn="1"/>
        </p:nvSpPr>
        <p:spPr bwMode="auto">
          <a:xfrm>
            <a:off x="3684588" y="22637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55" name="Oval 363"/>
          <p:cNvSpPr>
            <a:spLocks noChangeAspect="1" noChangeArrowheads="1"/>
          </p:cNvSpPr>
          <p:nvPr userDrawn="1"/>
        </p:nvSpPr>
        <p:spPr bwMode="auto">
          <a:xfrm>
            <a:off x="4394200" y="23733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56" name="Oval 364"/>
          <p:cNvSpPr>
            <a:spLocks noChangeAspect="1" noChangeArrowheads="1"/>
          </p:cNvSpPr>
          <p:nvPr userDrawn="1"/>
        </p:nvSpPr>
        <p:spPr bwMode="auto">
          <a:xfrm>
            <a:off x="4513263"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57" name="Oval 365"/>
          <p:cNvSpPr>
            <a:spLocks noChangeAspect="1" noChangeArrowheads="1"/>
          </p:cNvSpPr>
          <p:nvPr userDrawn="1"/>
        </p:nvSpPr>
        <p:spPr bwMode="auto">
          <a:xfrm>
            <a:off x="4630738"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58" name="Oval 366"/>
          <p:cNvSpPr>
            <a:spLocks noChangeAspect="1" noChangeArrowheads="1"/>
          </p:cNvSpPr>
          <p:nvPr userDrawn="1"/>
        </p:nvSpPr>
        <p:spPr bwMode="auto">
          <a:xfrm>
            <a:off x="4867275" y="23733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59" name="Oval 367"/>
          <p:cNvSpPr>
            <a:spLocks noChangeAspect="1" noChangeArrowheads="1"/>
          </p:cNvSpPr>
          <p:nvPr userDrawn="1"/>
        </p:nvSpPr>
        <p:spPr bwMode="auto">
          <a:xfrm>
            <a:off x="4986338"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60" name="Oval 368"/>
          <p:cNvSpPr>
            <a:spLocks noChangeAspect="1" noChangeArrowheads="1"/>
          </p:cNvSpPr>
          <p:nvPr userDrawn="1"/>
        </p:nvSpPr>
        <p:spPr bwMode="auto">
          <a:xfrm>
            <a:off x="5103813"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61" name="Oval 369"/>
          <p:cNvSpPr>
            <a:spLocks noChangeAspect="1" noChangeArrowheads="1"/>
          </p:cNvSpPr>
          <p:nvPr userDrawn="1"/>
        </p:nvSpPr>
        <p:spPr bwMode="auto">
          <a:xfrm>
            <a:off x="5222875" y="23733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62" name="Oval 370"/>
          <p:cNvSpPr>
            <a:spLocks noChangeAspect="1" noChangeArrowheads="1"/>
          </p:cNvSpPr>
          <p:nvPr userDrawn="1"/>
        </p:nvSpPr>
        <p:spPr bwMode="auto">
          <a:xfrm>
            <a:off x="5340350" y="23733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63" name="Oval 371"/>
          <p:cNvSpPr>
            <a:spLocks noChangeAspect="1" noChangeArrowheads="1"/>
          </p:cNvSpPr>
          <p:nvPr userDrawn="1"/>
        </p:nvSpPr>
        <p:spPr bwMode="auto">
          <a:xfrm>
            <a:off x="5459413"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64" name="Oval 372"/>
          <p:cNvSpPr>
            <a:spLocks noChangeAspect="1" noChangeArrowheads="1"/>
          </p:cNvSpPr>
          <p:nvPr userDrawn="1"/>
        </p:nvSpPr>
        <p:spPr bwMode="auto">
          <a:xfrm>
            <a:off x="5576888"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65" name="Oval 373"/>
          <p:cNvSpPr>
            <a:spLocks noChangeAspect="1" noChangeArrowheads="1"/>
          </p:cNvSpPr>
          <p:nvPr userDrawn="1"/>
        </p:nvSpPr>
        <p:spPr bwMode="auto">
          <a:xfrm>
            <a:off x="5695950" y="23733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66" name="Oval 374"/>
          <p:cNvSpPr>
            <a:spLocks noChangeAspect="1" noChangeArrowheads="1"/>
          </p:cNvSpPr>
          <p:nvPr userDrawn="1"/>
        </p:nvSpPr>
        <p:spPr bwMode="auto">
          <a:xfrm>
            <a:off x="5813425" y="23733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67" name="Oval 375"/>
          <p:cNvSpPr>
            <a:spLocks noChangeAspect="1" noChangeArrowheads="1"/>
          </p:cNvSpPr>
          <p:nvPr userDrawn="1"/>
        </p:nvSpPr>
        <p:spPr bwMode="auto">
          <a:xfrm>
            <a:off x="5932488"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68" name="Oval 376"/>
          <p:cNvSpPr>
            <a:spLocks noChangeAspect="1" noChangeArrowheads="1"/>
          </p:cNvSpPr>
          <p:nvPr userDrawn="1"/>
        </p:nvSpPr>
        <p:spPr bwMode="auto">
          <a:xfrm>
            <a:off x="6051550" y="23733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69" name="Oval 377"/>
          <p:cNvSpPr>
            <a:spLocks noChangeAspect="1" noChangeArrowheads="1"/>
          </p:cNvSpPr>
          <p:nvPr userDrawn="1"/>
        </p:nvSpPr>
        <p:spPr bwMode="auto">
          <a:xfrm>
            <a:off x="6169025" y="23733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70" name="Oval 378"/>
          <p:cNvSpPr>
            <a:spLocks noChangeAspect="1" noChangeArrowheads="1"/>
          </p:cNvSpPr>
          <p:nvPr userDrawn="1"/>
        </p:nvSpPr>
        <p:spPr bwMode="auto">
          <a:xfrm>
            <a:off x="6288088"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71" name="Oval 379"/>
          <p:cNvSpPr>
            <a:spLocks noChangeAspect="1" noChangeArrowheads="1"/>
          </p:cNvSpPr>
          <p:nvPr userDrawn="1"/>
        </p:nvSpPr>
        <p:spPr bwMode="auto">
          <a:xfrm>
            <a:off x="6405563"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72" name="Oval 380"/>
          <p:cNvSpPr>
            <a:spLocks noChangeAspect="1" noChangeArrowheads="1"/>
          </p:cNvSpPr>
          <p:nvPr userDrawn="1"/>
        </p:nvSpPr>
        <p:spPr bwMode="auto">
          <a:xfrm>
            <a:off x="6524625" y="23733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73" name="Oval 381"/>
          <p:cNvSpPr>
            <a:spLocks noChangeAspect="1" noChangeArrowheads="1"/>
          </p:cNvSpPr>
          <p:nvPr userDrawn="1"/>
        </p:nvSpPr>
        <p:spPr bwMode="auto">
          <a:xfrm>
            <a:off x="6642100" y="23733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74" name="Oval 382"/>
          <p:cNvSpPr>
            <a:spLocks noChangeAspect="1" noChangeArrowheads="1"/>
          </p:cNvSpPr>
          <p:nvPr userDrawn="1"/>
        </p:nvSpPr>
        <p:spPr bwMode="auto">
          <a:xfrm>
            <a:off x="6761163"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75" name="Oval 383"/>
          <p:cNvSpPr>
            <a:spLocks noChangeAspect="1" noChangeArrowheads="1"/>
          </p:cNvSpPr>
          <p:nvPr userDrawn="1"/>
        </p:nvSpPr>
        <p:spPr bwMode="auto">
          <a:xfrm>
            <a:off x="6878638"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76" name="Oval 384"/>
          <p:cNvSpPr>
            <a:spLocks noChangeAspect="1" noChangeArrowheads="1"/>
          </p:cNvSpPr>
          <p:nvPr userDrawn="1"/>
        </p:nvSpPr>
        <p:spPr bwMode="auto">
          <a:xfrm>
            <a:off x="6997700" y="23733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77" name="Oval 385"/>
          <p:cNvSpPr>
            <a:spLocks noChangeAspect="1" noChangeArrowheads="1"/>
          </p:cNvSpPr>
          <p:nvPr userDrawn="1"/>
        </p:nvSpPr>
        <p:spPr bwMode="auto">
          <a:xfrm>
            <a:off x="7115175" y="23733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78" name="Oval 386"/>
          <p:cNvSpPr>
            <a:spLocks noChangeAspect="1" noChangeArrowheads="1"/>
          </p:cNvSpPr>
          <p:nvPr userDrawn="1"/>
        </p:nvSpPr>
        <p:spPr bwMode="auto">
          <a:xfrm>
            <a:off x="7234238"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79" name="Oval 387"/>
          <p:cNvSpPr>
            <a:spLocks noChangeAspect="1" noChangeArrowheads="1"/>
          </p:cNvSpPr>
          <p:nvPr userDrawn="1"/>
        </p:nvSpPr>
        <p:spPr bwMode="auto">
          <a:xfrm>
            <a:off x="7351713"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80" name="Oval 388"/>
          <p:cNvSpPr>
            <a:spLocks noChangeAspect="1" noChangeArrowheads="1"/>
          </p:cNvSpPr>
          <p:nvPr userDrawn="1"/>
        </p:nvSpPr>
        <p:spPr bwMode="auto">
          <a:xfrm>
            <a:off x="7470775" y="23733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81" name="Oval 389"/>
          <p:cNvSpPr>
            <a:spLocks noChangeAspect="1" noChangeArrowheads="1"/>
          </p:cNvSpPr>
          <p:nvPr userDrawn="1"/>
        </p:nvSpPr>
        <p:spPr bwMode="auto">
          <a:xfrm>
            <a:off x="7588250" y="23733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82" name="Oval 390"/>
          <p:cNvSpPr>
            <a:spLocks noChangeAspect="1" noChangeArrowheads="1"/>
          </p:cNvSpPr>
          <p:nvPr userDrawn="1"/>
        </p:nvSpPr>
        <p:spPr bwMode="auto">
          <a:xfrm>
            <a:off x="7707313"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83" name="Oval 391"/>
          <p:cNvSpPr>
            <a:spLocks noChangeAspect="1" noChangeArrowheads="1"/>
          </p:cNvSpPr>
          <p:nvPr userDrawn="1"/>
        </p:nvSpPr>
        <p:spPr bwMode="auto">
          <a:xfrm>
            <a:off x="7824788"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84" name="Oval 392"/>
          <p:cNvSpPr>
            <a:spLocks noChangeAspect="1" noChangeArrowheads="1"/>
          </p:cNvSpPr>
          <p:nvPr userDrawn="1"/>
        </p:nvSpPr>
        <p:spPr bwMode="auto">
          <a:xfrm>
            <a:off x="7943850" y="23733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85" name="Oval 393"/>
          <p:cNvSpPr>
            <a:spLocks noChangeAspect="1" noChangeArrowheads="1"/>
          </p:cNvSpPr>
          <p:nvPr userDrawn="1"/>
        </p:nvSpPr>
        <p:spPr bwMode="auto">
          <a:xfrm>
            <a:off x="8061325" y="23733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86" name="Oval 394"/>
          <p:cNvSpPr>
            <a:spLocks noChangeAspect="1" noChangeArrowheads="1"/>
          </p:cNvSpPr>
          <p:nvPr userDrawn="1"/>
        </p:nvSpPr>
        <p:spPr bwMode="auto">
          <a:xfrm>
            <a:off x="8180388"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87" name="Oval 395"/>
          <p:cNvSpPr>
            <a:spLocks noChangeAspect="1" noChangeArrowheads="1"/>
          </p:cNvSpPr>
          <p:nvPr userDrawn="1"/>
        </p:nvSpPr>
        <p:spPr bwMode="auto">
          <a:xfrm>
            <a:off x="8297863"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88" name="Oval 396"/>
          <p:cNvSpPr>
            <a:spLocks noChangeAspect="1" noChangeArrowheads="1"/>
          </p:cNvSpPr>
          <p:nvPr userDrawn="1"/>
        </p:nvSpPr>
        <p:spPr bwMode="auto">
          <a:xfrm>
            <a:off x="8416925" y="23733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89" name="Oval 397"/>
          <p:cNvSpPr>
            <a:spLocks noChangeAspect="1" noChangeArrowheads="1"/>
          </p:cNvSpPr>
          <p:nvPr userDrawn="1"/>
        </p:nvSpPr>
        <p:spPr bwMode="auto">
          <a:xfrm>
            <a:off x="8534400" y="23733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90" name="Oval 398"/>
          <p:cNvSpPr>
            <a:spLocks noChangeAspect="1" noChangeArrowheads="1"/>
          </p:cNvSpPr>
          <p:nvPr userDrawn="1"/>
        </p:nvSpPr>
        <p:spPr bwMode="auto">
          <a:xfrm>
            <a:off x="136525" y="23733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91" name="Oval 399"/>
          <p:cNvSpPr>
            <a:spLocks noChangeAspect="1" noChangeArrowheads="1"/>
          </p:cNvSpPr>
          <p:nvPr userDrawn="1"/>
        </p:nvSpPr>
        <p:spPr bwMode="auto">
          <a:xfrm>
            <a:off x="254000" y="23733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92" name="Oval 400"/>
          <p:cNvSpPr>
            <a:spLocks noChangeAspect="1" noChangeArrowheads="1"/>
          </p:cNvSpPr>
          <p:nvPr userDrawn="1"/>
        </p:nvSpPr>
        <p:spPr bwMode="auto">
          <a:xfrm>
            <a:off x="373063"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93" name="Oval 401"/>
          <p:cNvSpPr>
            <a:spLocks noChangeAspect="1" noChangeArrowheads="1"/>
          </p:cNvSpPr>
          <p:nvPr userDrawn="1"/>
        </p:nvSpPr>
        <p:spPr bwMode="auto">
          <a:xfrm>
            <a:off x="490538" y="23733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94" name="Oval 402"/>
          <p:cNvSpPr>
            <a:spLocks noChangeAspect="1" noChangeArrowheads="1"/>
          </p:cNvSpPr>
          <p:nvPr userDrawn="1"/>
        </p:nvSpPr>
        <p:spPr bwMode="auto">
          <a:xfrm>
            <a:off x="963613" y="24828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95" name="Oval 403"/>
          <p:cNvSpPr>
            <a:spLocks noChangeAspect="1" noChangeArrowheads="1"/>
          </p:cNvSpPr>
          <p:nvPr userDrawn="1"/>
        </p:nvSpPr>
        <p:spPr bwMode="auto">
          <a:xfrm>
            <a:off x="1082675" y="24828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96" name="Oval 404"/>
          <p:cNvSpPr>
            <a:spLocks noChangeAspect="1" noChangeArrowheads="1"/>
          </p:cNvSpPr>
          <p:nvPr userDrawn="1"/>
        </p:nvSpPr>
        <p:spPr bwMode="auto">
          <a:xfrm>
            <a:off x="1200150" y="24828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97" name="Oval 405"/>
          <p:cNvSpPr>
            <a:spLocks noChangeAspect="1" noChangeArrowheads="1"/>
          </p:cNvSpPr>
          <p:nvPr userDrawn="1"/>
        </p:nvSpPr>
        <p:spPr bwMode="auto">
          <a:xfrm>
            <a:off x="1319213" y="24828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98" name="Oval 406"/>
          <p:cNvSpPr>
            <a:spLocks noChangeAspect="1" noChangeArrowheads="1"/>
          </p:cNvSpPr>
          <p:nvPr userDrawn="1"/>
        </p:nvSpPr>
        <p:spPr bwMode="auto">
          <a:xfrm>
            <a:off x="1436688" y="2482850"/>
            <a:ext cx="90487"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399" name="Oval 407"/>
          <p:cNvSpPr>
            <a:spLocks noChangeAspect="1" noChangeArrowheads="1"/>
          </p:cNvSpPr>
          <p:nvPr userDrawn="1"/>
        </p:nvSpPr>
        <p:spPr bwMode="auto">
          <a:xfrm>
            <a:off x="1555750" y="24828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00" name="Oval 408"/>
          <p:cNvSpPr>
            <a:spLocks noChangeAspect="1" noChangeArrowheads="1"/>
          </p:cNvSpPr>
          <p:nvPr userDrawn="1"/>
        </p:nvSpPr>
        <p:spPr bwMode="auto">
          <a:xfrm>
            <a:off x="1673225" y="24828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01" name="Oval 409"/>
          <p:cNvSpPr>
            <a:spLocks noChangeAspect="1" noChangeArrowheads="1"/>
          </p:cNvSpPr>
          <p:nvPr userDrawn="1"/>
        </p:nvSpPr>
        <p:spPr bwMode="auto">
          <a:xfrm>
            <a:off x="1792288" y="24828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02" name="Oval 410"/>
          <p:cNvSpPr>
            <a:spLocks noChangeAspect="1" noChangeArrowheads="1"/>
          </p:cNvSpPr>
          <p:nvPr userDrawn="1"/>
        </p:nvSpPr>
        <p:spPr bwMode="auto">
          <a:xfrm>
            <a:off x="1909763" y="24828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03" name="Oval 411"/>
          <p:cNvSpPr>
            <a:spLocks noChangeAspect="1" noChangeArrowheads="1"/>
          </p:cNvSpPr>
          <p:nvPr userDrawn="1"/>
        </p:nvSpPr>
        <p:spPr bwMode="auto">
          <a:xfrm>
            <a:off x="2382838" y="24828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04" name="Oval 412"/>
          <p:cNvSpPr>
            <a:spLocks noChangeAspect="1" noChangeArrowheads="1"/>
          </p:cNvSpPr>
          <p:nvPr userDrawn="1"/>
        </p:nvSpPr>
        <p:spPr bwMode="auto">
          <a:xfrm>
            <a:off x="2501900" y="24828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05" name="Oval 413"/>
          <p:cNvSpPr>
            <a:spLocks noChangeAspect="1" noChangeArrowheads="1"/>
          </p:cNvSpPr>
          <p:nvPr userDrawn="1"/>
        </p:nvSpPr>
        <p:spPr bwMode="auto">
          <a:xfrm>
            <a:off x="2619375" y="2482850"/>
            <a:ext cx="90488"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06" name="Oval 414"/>
          <p:cNvSpPr>
            <a:spLocks noChangeAspect="1" noChangeArrowheads="1"/>
          </p:cNvSpPr>
          <p:nvPr userDrawn="1"/>
        </p:nvSpPr>
        <p:spPr bwMode="auto">
          <a:xfrm>
            <a:off x="4157663" y="2482850"/>
            <a:ext cx="90487"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07" name="Oval 415"/>
          <p:cNvSpPr>
            <a:spLocks noChangeAspect="1" noChangeArrowheads="1"/>
          </p:cNvSpPr>
          <p:nvPr userDrawn="1"/>
        </p:nvSpPr>
        <p:spPr bwMode="auto">
          <a:xfrm>
            <a:off x="4394200" y="24828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08" name="Oval 416"/>
          <p:cNvSpPr>
            <a:spLocks noChangeAspect="1" noChangeArrowheads="1"/>
          </p:cNvSpPr>
          <p:nvPr userDrawn="1"/>
        </p:nvSpPr>
        <p:spPr bwMode="auto">
          <a:xfrm>
            <a:off x="4513263" y="2482850"/>
            <a:ext cx="90487"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09" name="Oval 417"/>
          <p:cNvSpPr>
            <a:spLocks noChangeAspect="1" noChangeArrowheads="1"/>
          </p:cNvSpPr>
          <p:nvPr userDrawn="1"/>
        </p:nvSpPr>
        <p:spPr bwMode="auto">
          <a:xfrm>
            <a:off x="4630738" y="24828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10" name="Oval 418"/>
          <p:cNvSpPr>
            <a:spLocks noChangeAspect="1" noChangeArrowheads="1"/>
          </p:cNvSpPr>
          <p:nvPr userDrawn="1"/>
        </p:nvSpPr>
        <p:spPr bwMode="auto">
          <a:xfrm>
            <a:off x="4867275" y="24828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11" name="Oval 419"/>
          <p:cNvSpPr>
            <a:spLocks noChangeAspect="1" noChangeArrowheads="1"/>
          </p:cNvSpPr>
          <p:nvPr userDrawn="1"/>
        </p:nvSpPr>
        <p:spPr bwMode="auto">
          <a:xfrm>
            <a:off x="4986338" y="24828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12" name="Oval 420"/>
          <p:cNvSpPr>
            <a:spLocks noChangeAspect="1" noChangeArrowheads="1"/>
          </p:cNvSpPr>
          <p:nvPr userDrawn="1"/>
        </p:nvSpPr>
        <p:spPr bwMode="auto">
          <a:xfrm>
            <a:off x="5103813" y="24828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13" name="Oval 421"/>
          <p:cNvSpPr>
            <a:spLocks noChangeAspect="1" noChangeArrowheads="1"/>
          </p:cNvSpPr>
          <p:nvPr userDrawn="1"/>
        </p:nvSpPr>
        <p:spPr bwMode="auto">
          <a:xfrm>
            <a:off x="5222875" y="2482850"/>
            <a:ext cx="90488"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14" name="Oval 422"/>
          <p:cNvSpPr>
            <a:spLocks noChangeAspect="1" noChangeArrowheads="1"/>
          </p:cNvSpPr>
          <p:nvPr userDrawn="1"/>
        </p:nvSpPr>
        <p:spPr bwMode="auto">
          <a:xfrm>
            <a:off x="5340350" y="24828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15" name="Oval 423"/>
          <p:cNvSpPr>
            <a:spLocks noChangeAspect="1" noChangeArrowheads="1"/>
          </p:cNvSpPr>
          <p:nvPr userDrawn="1"/>
        </p:nvSpPr>
        <p:spPr bwMode="auto">
          <a:xfrm>
            <a:off x="5459413" y="24828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16" name="Oval 424"/>
          <p:cNvSpPr>
            <a:spLocks noChangeAspect="1" noChangeArrowheads="1"/>
          </p:cNvSpPr>
          <p:nvPr userDrawn="1"/>
        </p:nvSpPr>
        <p:spPr bwMode="auto">
          <a:xfrm>
            <a:off x="5576888" y="24828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17" name="Oval 425"/>
          <p:cNvSpPr>
            <a:spLocks noChangeAspect="1" noChangeArrowheads="1"/>
          </p:cNvSpPr>
          <p:nvPr userDrawn="1"/>
        </p:nvSpPr>
        <p:spPr bwMode="auto">
          <a:xfrm>
            <a:off x="5695950" y="24828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18" name="Oval 426"/>
          <p:cNvSpPr>
            <a:spLocks noChangeAspect="1" noChangeArrowheads="1"/>
          </p:cNvSpPr>
          <p:nvPr userDrawn="1"/>
        </p:nvSpPr>
        <p:spPr bwMode="auto">
          <a:xfrm>
            <a:off x="5813425" y="24828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19" name="Oval 427"/>
          <p:cNvSpPr>
            <a:spLocks noChangeAspect="1" noChangeArrowheads="1"/>
          </p:cNvSpPr>
          <p:nvPr userDrawn="1"/>
        </p:nvSpPr>
        <p:spPr bwMode="auto">
          <a:xfrm>
            <a:off x="5932488" y="24828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20" name="Oval 428"/>
          <p:cNvSpPr>
            <a:spLocks noChangeAspect="1" noChangeArrowheads="1"/>
          </p:cNvSpPr>
          <p:nvPr userDrawn="1"/>
        </p:nvSpPr>
        <p:spPr bwMode="auto">
          <a:xfrm>
            <a:off x="6051550" y="2482850"/>
            <a:ext cx="90488"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21" name="Oval 429"/>
          <p:cNvSpPr>
            <a:spLocks noChangeAspect="1" noChangeArrowheads="1"/>
          </p:cNvSpPr>
          <p:nvPr userDrawn="1"/>
        </p:nvSpPr>
        <p:spPr bwMode="auto">
          <a:xfrm>
            <a:off x="6169025" y="24828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22" name="Oval 430"/>
          <p:cNvSpPr>
            <a:spLocks noChangeAspect="1" noChangeArrowheads="1"/>
          </p:cNvSpPr>
          <p:nvPr userDrawn="1"/>
        </p:nvSpPr>
        <p:spPr bwMode="auto">
          <a:xfrm>
            <a:off x="6288088" y="24828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23" name="Oval 431"/>
          <p:cNvSpPr>
            <a:spLocks noChangeAspect="1" noChangeArrowheads="1"/>
          </p:cNvSpPr>
          <p:nvPr userDrawn="1"/>
        </p:nvSpPr>
        <p:spPr bwMode="auto">
          <a:xfrm>
            <a:off x="6405563" y="24828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24" name="Oval 432"/>
          <p:cNvSpPr>
            <a:spLocks noChangeAspect="1" noChangeArrowheads="1"/>
          </p:cNvSpPr>
          <p:nvPr userDrawn="1"/>
        </p:nvSpPr>
        <p:spPr bwMode="auto">
          <a:xfrm>
            <a:off x="6524625" y="24828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25" name="Oval 433"/>
          <p:cNvSpPr>
            <a:spLocks noChangeAspect="1" noChangeArrowheads="1"/>
          </p:cNvSpPr>
          <p:nvPr userDrawn="1"/>
        </p:nvSpPr>
        <p:spPr bwMode="auto">
          <a:xfrm>
            <a:off x="6642100" y="24828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26" name="Oval 434"/>
          <p:cNvSpPr>
            <a:spLocks noChangeAspect="1" noChangeArrowheads="1"/>
          </p:cNvSpPr>
          <p:nvPr userDrawn="1"/>
        </p:nvSpPr>
        <p:spPr bwMode="auto">
          <a:xfrm>
            <a:off x="6761163" y="24828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27" name="Oval 435"/>
          <p:cNvSpPr>
            <a:spLocks noChangeAspect="1" noChangeArrowheads="1"/>
          </p:cNvSpPr>
          <p:nvPr userDrawn="1"/>
        </p:nvSpPr>
        <p:spPr bwMode="auto">
          <a:xfrm>
            <a:off x="6878638" y="24828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28" name="Oval 436"/>
          <p:cNvSpPr>
            <a:spLocks noChangeAspect="1" noChangeArrowheads="1"/>
          </p:cNvSpPr>
          <p:nvPr userDrawn="1"/>
        </p:nvSpPr>
        <p:spPr bwMode="auto">
          <a:xfrm>
            <a:off x="6997700" y="24828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29" name="Oval 437"/>
          <p:cNvSpPr>
            <a:spLocks noChangeAspect="1" noChangeArrowheads="1"/>
          </p:cNvSpPr>
          <p:nvPr userDrawn="1"/>
        </p:nvSpPr>
        <p:spPr bwMode="auto">
          <a:xfrm>
            <a:off x="7115175" y="24828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30" name="Oval 438"/>
          <p:cNvSpPr>
            <a:spLocks noChangeAspect="1" noChangeArrowheads="1"/>
          </p:cNvSpPr>
          <p:nvPr userDrawn="1"/>
        </p:nvSpPr>
        <p:spPr bwMode="auto">
          <a:xfrm>
            <a:off x="7234238" y="24828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31" name="Oval 439"/>
          <p:cNvSpPr>
            <a:spLocks noChangeAspect="1" noChangeArrowheads="1"/>
          </p:cNvSpPr>
          <p:nvPr userDrawn="1"/>
        </p:nvSpPr>
        <p:spPr bwMode="auto">
          <a:xfrm>
            <a:off x="7351713" y="24828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32" name="Oval 440"/>
          <p:cNvSpPr>
            <a:spLocks noChangeAspect="1" noChangeArrowheads="1"/>
          </p:cNvSpPr>
          <p:nvPr userDrawn="1"/>
        </p:nvSpPr>
        <p:spPr bwMode="auto">
          <a:xfrm>
            <a:off x="7470775" y="24828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33" name="Oval 441"/>
          <p:cNvSpPr>
            <a:spLocks noChangeAspect="1" noChangeArrowheads="1"/>
          </p:cNvSpPr>
          <p:nvPr userDrawn="1"/>
        </p:nvSpPr>
        <p:spPr bwMode="auto">
          <a:xfrm>
            <a:off x="7588250" y="24828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34" name="Oval 442"/>
          <p:cNvSpPr>
            <a:spLocks noChangeAspect="1" noChangeArrowheads="1"/>
          </p:cNvSpPr>
          <p:nvPr userDrawn="1"/>
        </p:nvSpPr>
        <p:spPr bwMode="auto">
          <a:xfrm>
            <a:off x="7707313" y="24828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35" name="Oval 443"/>
          <p:cNvSpPr>
            <a:spLocks noChangeAspect="1" noChangeArrowheads="1"/>
          </p:cNvSpPr>
          <p:nvPr userDrawn="1"/>
        </p:nvSpPr>
        <p:spPr bwMode="auto">
          <a:xfrm>
            <a:off x="8180388" y="24828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36" name="Oval 444"/>
          <p:cNvSpPr>
            <a:spLocks noChangeAspect="1" noChangeArrowheads="1"/>
          </p:cNvSpPr>
          <p:nvPr userDrawn="1"/>
        </p:nvSpPr>
        <p:spPr bwMode="auto">
          <a:xfrm>
            <a:off x="8297863" y="24828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37" name="Oval 445"/>
          <p:cNvSpPr>
            <a:spLocks noChangeAspect="1" noChangeArrowheads="1"/>
          </p:cNvSpPr>
          <p:nvPr userDrawn="1"/>
        </p:nvSpPr>
        <p:spPr bwMode="auto">
          <a:xfrm>
            <a:off x="254000" y="24828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38" name="Oval 446"/>
          <p:cNvSpPr>
            <a:spLocks noChangeAspect="1" noChangeArrowheads="1"/>
          </p:cNvSpPr>
          <p:nvPr userDrawn="1"/>
        </p:nvSpPr>
        <p:spPr bwMode="auto">
          <a:xfrm>
            <a:off x="373063" y="24828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39" name="Oval 447"/>
          <p:cNvSpPr>
            <a:spLocks noChangeAspect="1" noChangeArrowheads="1"/>
          </p:cNvSpPr>
          <p:nvPr userDrawn="1"/>
        </p:nvSpPr>
        <p:spPr bwMode="auto">
          <a:xfrm>
            <a:off x="490538" y="24828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40" name="Oval 448"/>
          <p:cNvSpPr>
            <a:spLocks noChangeAspect="1" noChangeArrowheads="1"/>
          </p:cNvSpPr>
          <p:nvPr userDrawn="1"/>
        </p:nvSpPr>
        <p:spPr bwMode="auto">
          <a:xfrm>
            <a:off x="963613" y="25908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41" name="Oval 449"/>
          <p:cNvSpPr>
            <a:spLocks noChangeAspect="1" noChangeArrowheads="1"/>
          </p:cNvSpPr>
          <p:nvPr userDrawn="1"/>
        </p:nvSpPr>
        <p:spPr bwMode="auto">
          <a:xfrm>
            <a:off x="1082675" y="25908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42" name="Oval 450"/>
          <p:cNvSpPr>
            <a:spLocks noChangeAspect="1" noChangeArrowheads="1"/>
          </p:cNvSpPr>
          <p:nvPr userDrawn="1"/>
        </p:nvSpPr>
        <p:spPr bwMode="auto">
          <a:xfrm>
            <a:off x="1200150" y="25908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43" name="Oval 451"/>
          <p:cNvSpPr>
            <a:spLocks noChangeAspect="1" noChangeArrowheads="1"/>
          </p:cNvSpPr>
          <p:nvPr userDrawn="1"/>
        </p:nvSpPr>
        <p:spPr bwMode="auto">
          <a:xfrm>
            <a:off x="1319213" y="2590800"/>
            <a:ext cx="90487"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44" name="Oval 452"/>
          <p:cNvSpPr>
            <a:spLocks noChangeAspect="1" noChangeArrowheads="1"/>
          </p:cNvSpPr>
          <p:nvPr userDrawn="1"/>
        </p:nvSpPr>
        <p:spPr bwMode="auto">
          <a:xfrm>
            <a:off x="1436688" y="25908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45" name="Oval 453"/>
          <p:cNvSpPr>
            <a:spLocks noChangeAspect="1" noChangeArrowheads="1"/>
          </p:cNvSpPr>
          <p:nvPr userDrawn="1"/>
        </p:nvSpPr>
        <p:spPr bwMode="auto">
          <a:xfrm>
            <a:off x="1555750" y="25908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46" name="Oval 454"/>
          <p:cNvSpPr>
            <a:spLocks noChangeAspect="1" noChangeArrowheads="1"/>
          </p:cNvSpPr>
          <p:nvPr userDrawn="1"/>
        </p:nvSpPr>
        <p:spPr bwMode="auto">
          <a:xfrm>
            <a:off x="1673225" y="25908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47" name="Oval 455"/>
          <p:cNvSpPr>
            <a:spLocks noChangeAspect="1" noChangeArrowheads="1"/>
          </p:cNvSpPr>
          <p:nvPr userDrawn="1"/>
        </p:nvSpPr>
        <p:spPr bwMode="auto">
          <a:xfrm>
            <a:off x="1792288" y="25908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48" name="Oval 456"/>
          <p:cNvSpPr>
            <a:spLocks noChangeAspect="1" noChangeArrowheads="1"/>
          </p:cNvSpPr>
          <p:nvPr userDrawn="1"/>
        </p:nvSpPr>
        <p:spPr bwMode="auto">
          <a:xfrm>
            <a:off x="1909763" y="25908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49" name="Oval 457"/>
          <p:cNvSpPr>
            <a:spLocks noChangeAspect="1" noChangeArrowheads="1"/>
          </p:cNvSpPr>
          <p:nvPr userDrawn="1"/>
        </p:nvSpPr>
        <p:spPr bwMode="auto">
          <a:xfrm>
            <a:off x="2028825" y="25908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50" name="Oval 458"/>
          <p:cNvSpPr>
            <a:spLocks noChangeAspect="1" noChangeArrowheads="1"/>
          </p:cNvSpPr>
          <p:nvPr userDrawn="1"/>
        </p:nvSpPr>
        <p:spPr bwMode="auto">
          <a:xfrm>
            <a:off x="2382838" y="25908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51" name="Oval 459"/>
          <p:cNvSpPr>
            <a:spLocks noChangeAspect="1" noChangeArrowheads="1"/>
          </p:cNvSpPr>
          <p:nvPr userDrawn="1"/>
        </p:nvSpPr>
        <p:spPr bwMode="auto">
          <a:xfrm>
            <a:off x="2501900" y="25908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52" name="Oval 460"/>
          <p:cNvSpPr>
            <a:spLocks noChangeAspect="1" noChangeArrowheads="1"/>
          </p:cNvSpPr>
          <p:nvPr userDrawn="1"/>
        </p:nvSpPr>
        <p:spPr bwMode="auto">
          <a:xfrm>
            <a:off x="2619375" y="25908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53" name="Oval 461"/>
          <p:cNvSpPr>
            <a:spLocks noChangeAspect="1" noChangeArrowheads="1"/>
          </p:cNvSpPr>
          <p:nvPr userDrawn="1"/>
        </p:nvSpPr>
        <p:spPr bwMode="auto">
          <a:xfrm>
            <a:off x="2738438" y="25908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54" name="Oval 462"/>
          <p:cNvSpPr>
            <a:spLocks noChangeAspect="1" noChangeArrowheads="1"/>
          </p:cNvSpPr>
          <p:nvPr userDrawn="1"/>
        </p:nvSpPr>
        <p:spPr bwMode="auto">
          <a:xfrm>
            <a:off x="4157663" y="25908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55" name="Oval 463"/>
          <p:cNvSpPr>
            <a:spLocks noChangeAspect="1" noChangeArrowheads="1"/>
          </p:cNvSpPr>
          <p:nvPr userDrawn="1"/>
        </p:nvSpPr>
        <p:spPr bwMode="auto">
          <a:xfrm>
            <a:off x="4513263" y="25908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56" name="Oval 464"/>
          <p:cNvSpPr>
            <a:spLocks noChangeAspect="1" noChangeArrowheads="1"/>
          </p:cNvSpPr>
          <p:nvPr userDrawn="1"/>
        </p:nvSpPr>
        <p:spPr bwMode="auto">
          <a:xfrm>
            <a:off x="4867275" y="25908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57" name="Oval 465"/>
          <p:cNvSpPr>
            <a:spLocks noChangeAspect="1" noChangeArrowheads="1"/>
          </p:cNvSpPr>
          <p:nvPr userDrawn="1"/>
        </p:nvSpPr>
        <p:spPr bwMode="auto">
          <a:xfrm>
            <a:off x="4986338" y="25908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58" name="Oval 466"/>
          <p:cNvSpPr>
            <a:spLocks noChangeAspect="1" noChangeArrowheads="1"/>
          </p:cNvSpPr>
          <p:nvPr userDrawn="1"/>
        </p:nvSpPr>
        <p:spPr bwMode="auto">
          <a:xfrm>
            <a:off x="5103813" y="25908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59" name="Oval 467"/>
          <p:cNvSpPr>
            <a:spLocks noChangeAspect="1" noChangeArrowheads="1"/>
          </p:cNvSpPr>
          <p:nvPr userDrawn="1"/>
        </p:nvSpPr>
        <p:spPr bwMode="auto">
          <a:xfrm>
            <a:off x="5222875" y="25908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60" name="Oval 468"/>
          <p:cNvSpPr>
            <a:spLocks noChangeAspect="1" noChangeArrowheads="1"/>
          </p:cNvSpPr>
          <p:nvPr userDrawn="1"/>
        </p:nvSpPr>
        <p:spPr bwMode="auto">
          <a:xfrm>
            <a:off x="5340350" y="25908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61" name="Oval 469"/>
          <p:cNvSpPr>
            <a:spLocks noChangeAspect="1" noChangeArrowheads="1"/>
          </p:cNvSpPr>
          <p:nvPr userDrawn="1"/>
        </p:nvSpPr>
        <p:spPr bwMode="auto">
          <a:xfrm>
            <a:off x="5459413" y="25908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62" name="Oval 470"/>
          <p:cNvSpPr>
            <a:spLocks noChangeAspect="1" noChangeArrowheads="1"/>
          </p:cNvSpPr>
          <p:nvPr userDrawn="1"/>
        </p:nvSpPr>
        <p:spPr bwMode="auto">
          <a:xfrm>
            <a:off x="5576888" y="25908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63" name="Oval 471"/>
          <p:cNvSpPr>
            <a:spLocks noChangeAspect="1" noChangeArrowheads="1"/>
          </p:cNvSpPr>
          <p:nvPr userDrawn="1"/>
        </p:nvSpPr>
        <p:spPr bwMode="auto">
          <a:xfrm>
            <a:off x="5695950" y="25908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64" name="Oval 472"/>
          <p:cNvSpPr>
            <a:spLocks noChangeAspect="1" noChangeArrowheads="1"/>
          </p:cNvSpPr>
          <p:nvPr userDrawn="1"/>
        </p:nvSpPr>
        <p:spPr bwMode="auto">
          <a:xfrm>
            <a:off x="5813425" y="25908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65" name="Oval 473"/>
          <p:cNvSpPr>
            <a:spLocks noChangeAspect="1" noChangeArrowheads="1"/>
          </p:cNvSpPr>
          <p:nvPr userDrawn="1"/>
        </p:nvSpPr>
        <p:spPr bwMode="auto">
          <a:xfrm>
            <a:off x="5932488" y="25908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66" name="Oval 474"/>
          <p:cNvSpPr>
            <a:spLocks noChangeAspect="1" noChangeArrowheads="1"/>
          </p:cNvSpPr>
          <p:nvPr userDrawn="1"/>
        </p:nvSpPr>
        <p:spPr bwMode="auto">
          <a:xfrm>
            <a:off x="6051550" y="25908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67" name="Oval 475"/>
          <p:cNvSpPr>
            <a:spLocks noChangeAspect="1" noChangeArrowheads="1"/>
          </p:cNvSpPr>
          <p:nvPr userDrawn="1"/>
        </p:nvSpPr>
        <p:spPr bwMode="auto">
          <a:xfrm>
            <a:off x="6169025" y="25908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68" name="Oval 476"/>
          <p:cNvSpPr>
            <a:spLocks noChangeAspect="1" noChangeArrowheads="1"/>
          </p:cNvSpPr>
          <p:nvPr userDrawn="1"/>
        </p:nvSpPr>
        <p:spPr bwMode="auto">
          <a:xfrm>
            <a:off x="6288088" y="25908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69" name="Oval 477"/>
          <p:cNvSpPr>
            <a:spLocks noChangeAspect="1" noChangeArrowheads="1"/>
          </p:cNvSpPr>
          <p:nvPr userDrawn="1"/>
        </p:nvSpPr>
        <p:spPr bwMode="auto">
          <a:xfrm>
            <a:off x="6405563" y="25908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70" name="Oval 478"/>
          <p:cNvSpPr>
            <a:spLocks noChangeAspect="1" noChangeArrowheads="1"/>
          </p:cNvSpPr>
          <p:nvPr userDrawn="1"/>
        </p:nvSpPr>
        <p:spPr bwMode="auto">
          <a:xfrm>
            <a:off x="6524625" y="25908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71" name="Oval 479"/>
          <p:cNvSpPr>
            <a:spLocks noChangeAspect="1" noChangeArrowheads="1"/>
          </p:cNvSpPr>
          <p:nvPr userDrawn="1"/>
        </p:nvSpPr>
        <p:spPr bwMode="auto">
          <a:xfrm>
            <a:off x="6642100" y="25908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72" name="Oval 480"/>
          <p:cNvSpPr>
            <a:spLocks noChangeAspect="1" noChangeArrowheads="1"/>
          </p:cNvSpPr>
          <p:nvPr userDrawn="1"/>
        </p:nvSpPr>
        <p:spPr bwMode="auto">
          <a:xfrm>
            <a:off x="6761163" y="25908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73" name="Oval 481"/>
          <p:cNvSpPr>
            <a:spLocks noChangeAspect="1" noChangeArrowheads="1"/>
          </p:cNvSpPr>
          <p:nvPr userDrawn="1"/>
        </p:nvSpPr>
        <p:spPr bwMode="auto">
          <a:xfrm>
            <a:off x="6878638" y="25908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74" name="Oval 482"/>
          <p:cNvSpPr>
            <a:spLocks noChangeAspect="1" noChangeArrowheads="1"/>
          </p:cNvSpPr>
          <p:nvPr userDrawn="1"/>
        </p:nvSpPr>
        <p:spPr bwMode="auto">
          <a:xfrm>
            <a:off x="6997700" y="25908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75" name="Oval 483"/>
          <p:cNvSpPr>
            <a:spLocks noChangeAspect="1" noChangeArrowheads="1"/>
          </p:cNvSpPr>
          <p:nvPr userDrawn="1"/>
        </p:nvSpPr>
        <p:spPr bwMode="auto">
          <a:xfrm>
            <a:off x="7115175" y="25908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76" name="Oval 484"/>
          <p:cNvSpPr>
            <a:spLocks noChangeAspect="1" noChangeArrowheads="1"/>
          </p:cNvSpPr>
          <p:nvPr userDrawn="1"/>
        </p:nvSpPr>
        <p:spPr bwMode="auto">
          <a:xfrm>
            <a:off x="7234238" y="25908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77" name="Oval 485"/>
          <p:cNvSpPr>
            <a:spLocks noChangeAspect="1" noChangeArrowheads="1"/>
          </p:cNvSpPr>
          <p:nvPr userDrawn="1"/>
        </p:nvSpPr>
        <p:spPr bwMode="auto">
          <a:xfrm>
            <a:off x="7351713" y="25908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78" name="Oval 486"/>
          <p:cNvSpPr>
            <a:spLocks noChangeAspect="1" noChangeArrowheads="1"/>
          </p:cNvSpPr>
          <p:nvPr userDrawn="1"/>
        </p:nvSpPr>
        <p:spPr bwMode="auto">
          <a:xfrm>
            <a:off x="7470775" y="2590800"/>
            <a:ext cx="90488"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79" name="Oval 487"/>
          <p:cNvSpPr>
            <a:spLocks noChangeAspect="1" noChangeArrowheads="1"/>
          </p:cNvSpPr>
          <p:nvPr userDrawn="1"/>
        </p:nvSpPr>
        <p:spPr bwMode="auto">
          <a:xfrm>
            <a:off x="7588250" y="25908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80" name="Oval 488"/>
          <p:cNvSpPr>
            <a:spLocks noChangeAspect="1" noChangeArrowheads="1"/>
          </p:cNvSpPr>
          <p:nvPr userDrawn="1"/>
        </p:nvSpPr>
        <p:spPr bwMode="auto">
          <a:xfrm>
            <a:off x="8180388" y="25908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81" name="Oval 489"/>
          <p:cNvSpPr>
            <a:spLocks noChangeAspect="1" noChangeArrowheads="1"/>
          </p:cNvSpPr>
          <p:nvPr userDrawn="1"/>
        </p:nvSpPr>
        <p:spPr bwMode="auto">
          <a:xfrm>
            <a:off x="8316913" y="2565400"/>
            <a:ext cx="90487"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82" name="Oval 490"/>
          <p:cNvSpPr>
            <a:spLocks noChangeAspect="1" noChangeArrowheads="1"/>
          </p:cNvSpPr>
          <p:nvPr userDrawn="1"/>
        </p:nvSpPr>
        <p:spPr bwMode="auto">
          <a:xfrm>
            <a:off x="254000" y="25908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83" name="Oval 491"/>
          <p:cNvSpPr>
            <a:spLocks noChangeAspect="1" noChangeArrowheads="1"/>
          </p:cNvSpPr>
          <p:nvPr userDrawn="1"/>
        </p:nvSpPr>
        <p:spPr bwMode="auto">
          <a:xfrm>
            <a:off x="963613" y="27003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84" name="Oval 492"/>
          <p:cNvSpPr>
            <a:spLocks noChangeAspect="1" noChangeArrowheads="1"/>
          </p:cNvSpPr>
          <p:nvPr userDrawn="1"/>
        </p:nvSpPr>
        <p:spPr bwMode="auto">
          <a:xfrm>
            <a:off x="1082675" y="27003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85" name="Oval 493"/>
          <p:cNvSpPr>
            <a:spLocks noChangeAspect="1" noChangeArrowheads="1"/>
          </p:cNvSpPr>
          <p:nvPr userDrawn="1"/>
        </p:nvSpPr>
        <p:spPr bwMode="auto">
          <a:xfrm>
            <a:off x="1200150" y="27003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86" name="Oval 494"/>
          <p:cNvSpPr>
            <a:spLocks noChangeAspect="1" noChangeArrowheads="1"/>
          </p:cNvSpPr>
          <p:nvPr userDrawn="1"/>
        </p:nvSpPr>
        <p:spPr bwMode="auto">
          <a:xfrm>
            <a:off x="1319213" y="27003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87" name="Oval 495"/>
          <p:cNvSpPr>
            <a:spLocks noChangeAspect="1" noChangeArrowheads="1"/>
          </p:cNvSpPr>
          <p:nvPr userDrawn="1"/>
        </p:nvSpPr>
        <p:spPr bwMode="auto">
          <a:xfrm>
            <a:off x="1436688" y="27003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88" name="Oval 496"/>
          <p:cNvSpPr>
            <a:spLocks noChangeAspect="1" noChangeArrowheads="1"/>
          </p:cNvSpPr>
          <p:nvPr userDrawn="1"/>
        </p:nvSpPr>
        <p:spPr bwMode="auto">
          <a:xfrm>
            <a:off x="1555750" y="27003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89" name="Oval 497"/>
          <p:cNvSpPr>
            <a:spLocks noChangeAspect="1" noChangeArrowheads="1"/>
          </p:cNvSpPr>
          <p:nvPr userDrawn="1"/>
        </p:nvSpPr>
        <p:spPr bwMode="auto">
          <a:xfrm>
            <a:off x="1673225" y="27003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90" name="Oval 498"/>
          <p:cNvSpPr>
            <a:spLocks noChangeAspect="1" noChangeArrowheads="1"/>
          </p:cNvSpPr>
          <p:nvPr userDrawn="1"/>
        </p:nvSpPr>
        <p:spPr bwMode="auto">
          <a:xfrm>
            <a:off x="1792288" y="27003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91" name="Oval 499"/>
          <p:cNvSpPr>
            <a:spLocks noChangeAspect="1" noChangeArrowheads="1"/>
          </p:cNvSpPr>
          <p:nvPr userDrawn="1"/>
        </p:nvSpPr>
        <p:spPr bwMode="auto">
          <a:xfrm>
            <a:off x="1909763" y="27003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92" name="Oval 500"/>
          <p:cNvSpPr>
            <a:spLocks noChangeAspect="1" noChangeArrowheads="1"/>
          </p:cNvSpPr>
          <p:nvPr userDrawn="1"/>
        </p:nvSpPr>
        <p:spPr bwMode="auto">
          <a:xfrm>
            <a:off x="2028825" y="27003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93" name="Oval 501"/>
          <p:cNvSpPr>
            <a:spLocks noChangeAspect="1" noChangeArrowheads="1"/>
          </p:cNvSpPr>
          <p:nvPr userDrawn="1"/>
        </p:nvSpPr>
        <p:spPr bwMode="auto">
          <a:xfrm>
            <a:off x="2146300" y="27003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94" name="Oval 502"/>
          <p:cNvSpPr>
            <a:spLocks noChangeAspect="1" noChangeArrowheads="1"/>
          </p:cNvSpPr>
          <p:nvPr userDrawn="1"/>
        </p:nvSpPr>
        <p:spPr bwMode="auto">
          <a:xfrm>
            <a:off x="2265363" y="27003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95" name="Oval 503"/>
          <p:cNvSpPr>
            <a:spLocks noChangeAspect="1" noChangeArrowheads="1"/>
          </p:cNvSpPr>
          <p:nvPr userDrawn="1"/>
        </p:nvSpPr>
        <p:spPr bwMode="auto">
          <a:xfrm>
            <a:off x="2382838" y="27003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96" name="Oval 504"/>
          <p:cNvSpPr>
            <a:spLocks noChangeAspect="1" noChangeArrowheads="1"/>
          </p:cNvSpPr>
          <p:nvPr userDrawn="1"/>
        </p:nvSpPr>
        <p:spPr bwMode="auto">
          <a:xfrm>
            <a:off x="2501900" y="27003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97" name="Oval 505"/>
          <p:cNvSpPr>
            <a:spLocks noChangeAspect="1" noChangeArrowheads="1"/>
          </p:cNvSpPr>
          <p:nvPr userDrawn="1"/>
        </p:nvSpPr>
        <p:spPr bwMode="auto">
          <a:xfrm>
            <a:off x="2619375" y="27003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98" name="Oval 506"/>
          <p:cNvSpPr>
            <a:spLocks noChangeAspect="1" noChangeArrowheads="1"/>
          </p:cNvSpPr>
          <p:nvPr userDrawn="1"/>
        </p:nvSpPr>
        <p:spPr bwMode="auto">
          <a:xfrm>
            <a:off x="2738438" y="27003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499" name="Oval 507"/>
          <p:cNvSpPr>
            <a:spLocks noChangeAspect="1" noChangeArrowheads="1"/>
          </p:cNvSpPr>
          <p:nvPr userDrawn="1"/>
        </p:nvSpPr>
        <p:spPr bwMode="auto">
          <a:xfrm>
            <a:off x="2855913" y="27003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00" name="Oval 508"/>
          <p:cNvSpPr>
            <a:spLocks noChangeAspect="1" noChangeArrowheads="1"/>
          </p:cNvSpPr>
          <p:nvPr userDrawn="1"/>
        </p:nvSpPr>
        <p:spPr bwMode="auto">
          <a:xfrm>
            <a:off x="4040188" y="27003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01" name="Oval 509"/>
          <p:cNvSpPr>
            <a:spLocks noChangeAspect="1" noChangeArrowheads="1"/>
          </p:cNvSpPr>
          <p:nvPr userDrawn="1"/>
        </p:nvSpPr>
        <p:spPr bwMode="auto">
          <a:xfrm>
            <a:off x="4157663" y="27003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02" name="Oval 510"/>
          <p:cNvSpPr>
            <a:spLocks noChangeAspect="1" noChangeArrowheads="1"/>
          </p:cNvSpPr>
          <p:nvPr userDrawn="1"/>
        </p:nvSpPr>
        <p:spPr bwMode="auto">
          <a:xfrm>
            <a:off x="4276725" y="27003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03" name="Oval 511"/>
          <p:cNvSpPr>
            <a:spLocks noChangeAspect="1" noChangeArrowheads="1"/>
          </p:cNvSpPr>
          <p:nvPr userDrawn="1"/>
        </p:nvSpPr>
        <p:spPr bwMode="auto">
          <a:xfrm>
            <a:off x="4394200" y="27003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04" name="Oval 512"/>
          <p:cNvSpPr>
            <a:spLocks noChangeAspect="1" noChangeArrowheads="1"/>
          </p:cNvSpPr>
          <p:nvPr userDrawn="1"/>
        </p:nvSpPr>
        <p:spPr bwMode="auto">
          <a:xfrm>
            <a:off x="4513263" y="27003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05" name="Oval 513"/>
          <p:cNvSpPr>
            <a:spLocks noChangeAspect="1" noChangeArrowheads="1"/>
          </p:cNvSpPr>
          <p:nvPr userDrawn="1"/>
        </p:nvSpPr>
        <p:spPr bwMode="auto">
          <a:xfrm>
            <a:off x="4630738" y="27003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06" name="Oval 514"/>
          <p:cNvSpPr>
            <a:spLocks noChangeAspect="1" noChangeArrowheads="1"/>
          </p:cNvSpPr>
          <p:nvPr userDrawn="1"/>
        </p:nvSpPr>
        <p:spPr bwMode="auto">
          <a:xfrm>
            <a:off x="4749800" y="27003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07" name="Oval 515"/>
          <p:cNvSpPr>
            <a:spLocks noChangeAspect="1" noChangeArrowheads="1"/>
          </p:cNvSpPr>
          <p:nvPr userDrawn="1"/>
        </p:nvSpPr>
        <p:spPr bwMode="auto">
          <a:xfrm>
            <a:off x="4867275" y="27003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08" name="Oval 516"/>
          <p:cNvSpPr>
            <a:spLocks noChangeAspect="1" noChangeArrowheads="1"/>
          </p:cNvSpPr>
          <p:nvPr userDrawn="1"/>
        </p:nvSpPr>
        <p:spPr bwMode="auto">
          <a:xfrm>
            <a:off x="4986338" y="27003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09" name="Oval 517"/>
          <p:cNvSpPr>
            <a:spLocks noChangeAspect="1" noChangeArrowheads="1"/>
          </p:cNvSpPr>
          <p:nvPr userDrawn="1"/>
        </p:nvSpPr>
        <p:spPr bwMode="auto">
          <a:xfrm>
            <a:off x="5103813" y="27003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10" name="Oval 518"/>
          <p:cNvSpPr>
            <a:spLocks noChangeAspect="1" noChangeArrowheads="1"/>
          </p:cNvSpPr>
          <p:nvPr userDrawn="1"/>
        </p:nvSpPr>
        <p:spPr bwMode="auto">
          <a:xfrm>
            <a:off x="5222875" y="27003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11" name="Oval 519"/>
          <p:cNvSpPr>
            <a:spLocks noChangeAspect="1" noChangeArrowheads="1"/>
          </p:cNvSpPr>
          <p:nvPr userDrawn="1"/>
        </p:nvSpPr>
        <p:spPr bwMode="auto">
          <a:xfrm>
            <a:off x="5340350" y="27003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12" name="Oval 520"/>
          <p:cNvSpPr>
            <a:spLocks noChangeAspect="1" noChangeArrowheads="1"/>
          </p:cNvSpPr>
          <p:nvPr userDrawn="1"/>
        </p:nvSpPr>
        <p:spPr bwMode="auto">
          <a:xfrm>
            <a:off x="5459413" y="27003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13" name="Oval 521"/>
          <p:cNvSpPr>
            <a:spLocks noChangeAspect="1" noChangeArrowheads="1"/>
          </p:cNvSpPr>
          <p:nvPr userDrawn="1"/>
        </p:nvSpPr>
        <p:spPr bwMode="auto">
          <a:xfrm>
            <a:off x="5576888" y="27003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14" name="Oval 522"/>
          <p:cNvSpPr>
            <a:spLocks noChangeAspect="1" noChangeArrowheads="1"/>
          </p:cNvSpPr>
          <p:nvPr userDrawn="1"/>
        </p:nvSpPr>
        <p:spPr bwMode="auto">
          <a:xfrm>
            <a:off x="5695950" y="27003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15" name="Oval 523"/>
          <p:cNvSpPr>
            <a:spLocks noChangeAspect="1" noChangeArrowheads="1"/>
          </p:cNvSpPr>
          <p:nvPr userDrawn="1"/>
        </p:nvSpPr>
        <p:spPr bwMode="auto">
          <a:xfrm>
            <a:off x="5813425" y="27003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16" name="Oval 524"/>
          <p:cNvSpPr>
            <a:spLocks noChangeAspect="1" noChangeArrowheads="1"/>
          </p:cNvSpPr>
          <p:nvPr userDrawn="1"/>
        </p:nvSpPr>
        <p:spPr bwMode="auto">
          <a:xfrm>
            <a:off x="5932488" y="27003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17" name="Oval 525"/>
          <p:cNvSpPr>
            <a:spLocks noChangeAspect="1" noChangeArrowheads="1"/>
          </p:cNvSpPr>
          <p:nvPr userDrawn="1"/>
        </p:nvSpPr>
        <p:spPr bwMode="auto">
          <a:xfrm>
            <a:off x="6051550" y="27003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18" name="Oval 526"/>
          <p:cNvSpPr>
            <a:spLocks noChangeAspect="1" noChangeArrowheads="1"/>
          </p:cNvSpPr>
          <p:nvPr userDrawn="1"/>
        </p:nvSpPr>
        <p:spPr bwMode="auto">
          <a:xfrm>
            <a:off x="6169025" y="27003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19" name="Oval 527"/>
          <p:cNvSpPr>
            <a:spLocks noChangeAspect="1" noChangeArrowheads="1"/>
          </p:cNvSpPr>
          <p:nvPr userDrawn="1"/>
        </p:nvSpPr>
        <p:spPr bwMode="auto">
          <a:xfrm>
            <a:off x="6288088" y="27003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20" name="Oval 528"/>
          <p:cNvSpPr>
            <a:spLocks noChangeAspect="1" noChangeArrowheads="1"/>
          </p:cNvSpPr>
          <p:nvPr userDrawn="1"/>
        </p:nvSpPr>
        <p:spPr bwMode="auto">
          <a:xfrm>
            <a:off x="6405563" y="27003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21" name="Oval 529"/>
          <p:cNvSpPr>
            <a:spLocks noChangeAspect="1" noChangeArrowheads="1"/>
          </p:cNvSpPr>
          <p:nvPr userDrawn="1"/>
        </p:nvSpPr>
        <p:spPr bwMode="auto">
          <a:xfrm>
            <a:off x="6524625" y="27003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22" name="Oval 530"/>
          <p:cNvSpPr>
            <a:spLocks noChangeAspect="1" noChangeArrowheads="1"/>
          </p:cNvSpPr>
          <p:nvPr userDrawn="1"/>
        </p:nvSpPr>
        <p:spPr bwMode="auto">
          <a:xfrm>
            <a:off x="6642100" y="2700338"/>
            <a:ext cx="90488"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23" name="Oval 531"/>
          <p:cNvSpPr>
            <a:spLocks noChangeAspect="1" noChangeArrowheads="1"/>
          </p:cNvSpPr>
          <p:nvPr userDrawn="1"/>
        </p:nvSpPr>
        <p:spPr bwMode="auto">
          <a:xfrm>
            <a:off x="6761163" y="27003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24" name="Oval 532"/>
          <p:cNvSpPr>
            <a:spLocks noChangeAspect="1" noChangeArrowheads="1"/>
          </p:cNvSpPr>
          <p:nvPr userDrawn="1"/>
        </p:nvSpPr>
        <p:spPr bwMode="auto">
          <a:xfrm>
            <a:off x="6878638" y="27003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25" name="Oval 533"/>
          <p:cNvSpPr>
            <a:spLocks noChangeAspect="1" noChangeArrowheads="1"/>
          </p:cNvSpPr>
          <p:nvPr userDrawn="1"/>
        </p:nvSpPr>
        <p:spPr bwMode="auto">
          <a:xfrm>
            <a:off x="6997700" y="27003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26" name="Oval 534"/>
          <p:cNvSpPr>
            <a:spLocks noChangeAspect="1" noChangeArrowheads="1"/>
          </p:cNvSpPr>
          <p:nvPr userDrawn="1"/>
        </p:nvSpPr>
        <p:spPr bwMode="auto">
          <a:xfrm>
            <a:off x="7115175" y="27003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27" name="Oval 535"/>
          <p:cNvSpPr>
            <a:spLocks noChangeAspect="1" noChangeArrowheads="1"/>
          </p:cNvSpPr>
          <p:nvPr userDrawn="1"/>
        </p:nvSpPr>
        <p:spPr bwMode="auto">
          <a:xfrm>
            <a:off x="7234238" y="27003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28" name="Oval 536"/>
          <p:cNvSpPr>
            <a:spLocks noChangeAspect="1" noChangeArrowheads="1"/>
          </p:cNvSpPr>
          <p:nvPr userDrawn="1"/>
        </p:nvSpPr>
        <p:spPr bwMode="auto">
          <a:xfrm>
            <a:off x="7351713" y="27003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29" name="Oval 537"/>
          <p:cNvSpPr>
            <a:spLocks noChangeAspect="1" noChangeArrowheads="1"/>
          </p:cNvSpPr>
          <p:nvPr userDrawn="1"/>
        </p:nvSpPr>
        <p:spPr bwMode="auto">
          <a:xfrm>
            <a:off x="7470775" y="27003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30" name="Oval 538"/>
          <p:cNvSpPr>
            <a:spLocks noChangeAspect="1" noChangeArrowheads="1"/>
          </p:cNvSpPr>
          <p:nvPr userDrawn="1"/>
        </p:nvSpPr>
        <p:spPr bwMode="auto">
          <a:xfrm>
            <a:off x="7588250" y="27003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31" name="Oval 539"/>
          <p:cNvSpPr>
            <a:spLocks noChangeAspect="1" noChangeArrowheads="1"/>
          </p:cNvSpPr>
          <p:nvPr userDrawn="1"/>
        </p:nvSpPr>
        <p:spPr bwMode="auto">
          <a:xfrm>
            <a:off x="7707313" y="2700338"/>
            <a:ext cx="90487"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32" name="Oval 540"/>
          <p:cNvSpPr>
            <a:spLocks noChangeAspect="1" noChangeArrowheads="1"/>
          </p:cNvSpPr>
          <p:nvPr userDrawn="1"/>
        </p:nvSpPr>
        <p:spPr bwMode="auto">
          <a:xfrm>
            <a:off x="7824788" y="27003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33" name="Oval 541"/>
          <p:cNvSpPr>
            <a:spLocks noChangeAspect="1" noChangeArrowheads="1"/>
          </p:cNvSpPr>
          <p:nvPr userDrawn="1"/>
        </p:nvSpPr>
        <p:spPr bwMode="auto">
          <a:xfrm>
            <a:off x="8180388" y="2700338"/>
            <a:ext cx="90487"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34" name="Oval 542"/>
          <p:cNvSpPr>
            <a:spLocks noChangeAspect="1" noChangeArrowheads="1"/>
          </p:cNvSpPr>
          <p:nvPr userDrawn="1"/>
        </p:nvSpPr>
        <p:spPr bwMode="auto">
          <a:xfrm>
            <a:off x="1200150" y="28098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35" name="Oval 543"/>
          <p:cNvSpPr>
            <a:spLocks noChangeAspect="1" noChangeArrowheads="1"/>
          </p:cNvSpPr>
          <p:nvPr userDrawn="1"/>
        </p:nvSpPr>
        <p:spPr bwMode="auto">
          <a:xfrm>
            <a:off x="1319213" y="28098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36" name="Oval 544"/>
          <p:cNvSpPr>
            <a:spLocks noChangeAspect="1" noChangeArrowheads="1"/>
          </p:cNvSpPr>
          <p:nvPr userDrawn="1"/>
        </p:nvSpPr>
        <p:spPr bwMode="auto">
          <a:xfrm>
            <a:off x="1436688" y="28098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37" name="Oval 545"/>
          <p:cNvSpPr>
            <a:spLocks noChangeAspect="1" noChangeArrowheads="1"/>
          </p:cNvSpPr>
          <p:nvPr userDrawn="1"/>
        </p:nvSpPr>
        <p:spPr bwMode="auto">
          <a:xfrm>
            <a:off x="1555750" y="28098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38" name="Oval 546"/>
          <p:cNvSpPr>
            <a:spLocks noChangeAspect="1" noChangeArrowheads="1"/>
          </p:cNvSpPr>
          <p:nvPr userDrawn="1"/>
        </p:nvSpPr>
        <p:spPr bwMode="auto">
          <a:xfrm>
            <a:off x="1673225" y="28098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39" name="Oval 547"/>
          <p:cNvSpPr>
            <a:spLocks noChangeAspect="1" noChangeArrowheads="1"/>
          </p:cNvSpPr>
          <p:nvPr userDrawn="1"/>
        </p:nvSpPr>
        <p:spPr bwMode="auto">
          <a:xfrm>
            <a:off x="1792288" y="28098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40" name="Oval 548"/>
          <p:cNvSpPr>
            <a:spLocks noChangeAspect="1" noChangeArrowheads="1"/>
          </p:cNvSpPr>
          <p:nvPr userDrawn="1"/>
        </p:nvSpPr>
        <p:spPr bwMode="auto">
          <a:xfrm>
            <a:off x="1909763" y="28098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41" name="Oval 549"/>
          <p:cNvSpPr>
            <a:spLocks noChangeAspect="1" noChangeArrowheads="1"/>
          </p:cNvSpPr>
          <p:nvPr userDrawn="1"/>
        </p:nvSpPr>
        <p:spPr bwMode="auto">
          <a:xfrm>
            <a:off x="2028825" y="28098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42" name="Oval 550"/>
          <p:cNvSpPr>
            <a:spLocks noChangeAspect="1" noChangeArrowheads="1"/>
          </p:cNvSpPr>
          <p:nvPr userDrawn="1"/>
        </p:nvSpPr>
        <p:spPr bwMode="auto">
          <a:xfrm>
            <a:off x="2146300" y="28098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43" name="Oval 551"/>
          <p:cNvSpPr>
            <a:spLocks noChangeAspect="1" noChangeArrowheads="1"/>
          </p:cNvSpPr>
          <p:nvPr userDrawn="1"/>
        </p:nvSpPr>
        <p:spPr bwMode="auto">
          <a:xfrm>
            <a:off x="2265363" y="28098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44" name="Oval 552"/>
          <p:cNvSpPr>
            <a:spLocks noChangeAspect="1" noChangeArrowheads="1"/>
          </p:cNvSpPr>
          <p:nvPr userDrawn="1"/>
        </p:nvSpPr>
        <p:spPr bwMode="auto">
          <a:xfrm>
            <a:off x="2382838" y="28098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45" name="Oval 553"/>
          <p:cNvSpPr>
            <a:spLocks noChangeAspect="1" noChangeArrowheads="1"/>
          </p:cNvSpPr>
          <p:nvPr userDrawn="1"/>
        </p:nvSpPr>
        <p:spPr bwMode="auto">
          <a:xfrm>
            <a:off x="2501900" y="28098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46" name="Oval 554"/>
          <p:cNvSpPr>
            <a:spLocks noChangeAspect="1" noChangeArrowheads="1"/>
          </p:cNvSpPr>
          <p:nvPr userDrawn="1"/>
        </p:nvSpPr>
        <p:spPr bwMode="auto">
          <a:xfrm>
            <a:off x="2619375" y="28098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47" name="Oval 555"/>
          <p:cNvSpPr>
            <a:spLocks noChangeAspect="1" noChangeArrowheads="1"/>
          </p:cNvSpPr>
          <p:nvPr userDrawn="1"/>
        </p:nvSpPr>
        <p:spPr bwMode="auto">
          <a:xfrm>
            <a:off x="2738438" y="28098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48" name="Oval 556"/>
          <p:cNvSpPr>
            <a:spLocks noChangeAspect="1" noChangeArrowheads="1"/>
          </p:cNvSpPr>
          <p:nvPr userDrawn="1"/>
        </p:nvSpPr>
        <p:spPr bwMode="auto">
          <a:xfrm>
            <a:off x="2855913" y="28098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49" name="Oval 557"/>
          <p:cNvSpPr>
            <a:spLocks noChangeAspect="1" noChangeArrowheads="1"/>
          </p:cNvSpPr>
          <p:nvPr userDrawn="1"/>
        </p:nvSpPr>
        <p:spPr bwMode="auto">
          <a:xfrm>
            <a:off x="4157663" y="28098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50" name="Oval 558"/>
          <p:cNvSpPr>
            <a:spLocks noChangeAspect="1" noChangeArrowheads="1"/>
          </p:cNvSpPr>
          <p:nvPr userDrawn="1"/>
        </p:nvSpPr>
        <p:spPr bwMode="auto">
          <a:xfrm>
            <a:off x="4276725" y="28098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51" name="Oval 559"/>
          <p:cNvSpPr>
            <a:spLocks noChangeAspect="1" noChangeArrowheads="1"/>
          </p:cNvSpPr>
          <p:nvPr userDrawn="1"/>
        </p:nvSpPr>
        <p:spPr bwMode="auto">
          <a:xfrm>
            <a:off x="4394200" y="28098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52" name="Oval 560"/>
          <p:cNvSpPr>
            <a:spLocks noChangeAspect="1" noChangeArrowheads="1"/>
          </p:cNvSpPr>
          <p:nvPr userDrawn="1"/>
        </p:nvSpPr>
        <p:spPr bwMode="auto">
          <a:xfrm>
            <a:off x="4513263" y="28098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53" name="Oval 561"/>
          <p:cNvSpPr>
            <a:spLocks noChangeAspect="1" noChangeArrowheads="1"/>
          </p:cNvSpPr>
          <p:nvPr userDrawn="1"/>
        </p:nvSpPr>
        <p:spPr bwMode="auto">
          <a:xfrm>
            <a:off x="4630738" y="28098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54" name="Oval 562"/>
          <p:cNvSpPr>
            <a:spLocks noChangeAspect="1" noChangeArrowheads="1"/>
          </p:cNvSpPr>
          <p:nvPr userDrawn="1"/>
        </p:nvSpPr>
        <p:spPr bwMode="auto">
          <a:xfrm>
            <a:off x="4749800" y="28098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55" name="Oval 563"/>
          <p:cNvSpPr>
            <a:spLocks noChangeAspect="1" noChangeArrowheads="1"/>
          </p:cNvSpPr>
          <p:nvPr userDrawn="1"/>
        </p:nvSpPr>
        <p:spPr bwMode="auto">
          <a:xfrm>
            <a:off x="4867275" y="28098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56" name="Oval 564"/>
          <p:cNvSpPr>
            <a:spLocks noChangeAspect="1" noChangeArrowheads="1"/>
          </p:cNvSpPr>
          <p:nvPr userDrawn="1"/>
        </p:nvSpPr>
        <p:spPr bwMode="auto">
          <a:xfrm>
            <a:off x="4986338" y="28098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57" name="Oval 565"/>
          <p:cNvSpPr>
            <a:spLocks noChangeAspect="1" noChangeArrowheads="1"/>
          </p:cNvSpPr>
          <p:nvPr userDrawn="1"/>
        </p:nvSpPr>
        <p:spPr bwMode="auto">
          <a:xfrm>
            <a:off x="5103813" y="28098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58" name="Oval 566"/>
          <p:cNvSpPr>
            <a:spLocks noChangeAspect="1" noChangeArrowheads="1"/>
          </p:cNvSpPr>
          <p:nvPr userDrawn="1"/>
        </p:nvSpPr>
        <p:spPr bwMode="auto">
          <a:xfrm>
            <a:off x="5222875" y="28098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59" name="Oval 567"/>
          <p:cNvSpPr>
            <a:spLocks noChangeAspect="1" noChangeArrowheads="1"/>
          </p:cNvSpPr>
          <p:nvPr userDrawn="1"/>
        </p:nvSpPr>
        <p:spPr bwMode="auto">
          <a:xfrm>
            <a:off x="5340350" y="28098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60" name="Oval 568"/>
          <p:cNvSpPr>
            <a:spLocks noChangeAspect="1" noChangeArrowheads="1"/>
          </p:cNvSpPr>
          <p:nvPr userDrawn="1"/>
        </p:nvSpPr>
        <p:spPr bwMode="auto">
          <a:xfrm>
            <a:off x="5459413" y="28098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61" name="Oval 569"/>
          <p:cNvSpPr>
            <a:spLocks noChangeAspect="1" noChangeArrowheads="1"/>
          </p:cNvSpPr>
          <p:nvPr userDrawn="1"/>
        </p:nvSpPr>
        <p:spPr bwMode="auto">
          <a:xfrm>
            <a:off x="5576888" y="28098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62" name="Oval 570"/>
          <p:cNvSpPr>
            <a:spLocks noChangeAspect="1" noChangeArrowheads="1"/>
          </p:cNvSpPr>
          <p:nvPr userDrawn="1"/>
        </p:nvSpPr>
        <p:spPr bwMode="auto">
          <a:xfrm>
            <a:off x="5695950" y="28098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63" name="Oval 571"/>
          <p:cNvSpPr>
            <a:spLocks noChangeAspect="1" noChangeArrowheads="1"/>
          </p:cNvSpPr>
          <p:nvPr userDrawn="1"/>
        </p:nvSpPr>
        <p:spPr bwMode="auto">
          <a:xfrm>
            <a:off x="5813425" y="28098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64" name="Oval 572"/>
          <p:cNvSpPr>
            <a:spLocks noChangeAspect="1" noChangeArrowheads="1"/>
          </p:cNvSpPr>
          <p:nvPr userDrawn="1"/>
        </p:nvSpPr>
        <p:spPr bwMode="auto">
          <a:xfrm>
            <a:off x="5932488" y="28098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65" name="Oval 573"/>
          <p:cNvSpPr>
            <a:spLocks noChangeAspect="1" noChangeArrowheads="1"/>
          </p:cNvSpPr>
          <p:nvPr userDrawn="1"/>
        </p:nvSpPr>
        <p:spPr bwMode="auto">
          <a:xfrm>
            <a:off x="6051550" y="28098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66" name="Oval 574"/>
          <p:cNvSpPr>
            <a:spLocks noChangeAspect="1" noChangeArrowheads="1"/>
          </p:cNvSpPr>
          <p:nvPr userDrawn="1"/>
        </p:nvSpPr>
        <p:spPr bwMode="auto">
          <a:xfrm>
            <a:off x="6169025" y="28098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67" name="Oval 575"/>
          <p:cNvSpPr>
            <a:spLocks noChangeAspect="1" noChangeArrowheads="1"/>
          </p:cNvSpPr>
          <p:nvPr userDrawn="1"/>
        </p:nvSpPr>
        <p:spPr bwMode="auto">
          <a:xfrm>
            <a:off x="6288088" y="28098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68" name="Oval 576"/>
          <p:cNvSpPr>
            <a:spLocks noChangeAspect="1" noChangeArrowheads="1"/>
          </p:cNvSpPr>
          <p:nvPr userDrawn="1"/>
        </p:nvSpPr>
        <p:spPr bwMode="auto">
          <a:xfrm>
            <a:off x="6405563" y="28098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69" name="Oval 577"/>
          <p:cNvSpPr>
            <a:spLocks noChangeAspect="1" noChangeArrowheads="1"/>
          </p:cNvSpPr>
          <p:nvPr userDrawn="1"/>
        </p:nvSpPr>
        <p:spPr bwMode="auto">
          <a:xfrm>
            <a:off x="6524625" y="28098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70" name="Oval 578"/>
          <p:cNvSpPr>
            <a:spLocks noChangeAspect="1" noChangeArrowheads="1"/>
          </p:cNvSpPr>
          <p:nvPr userDrawn="1"/>
        </p:nvSpPr>
        <p:spPr bwMode="auto">
          <a:xfrm>
            <a:off x="6642100" y="28098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71" name="Oval 579"/>
          <p:cNvSpPr>
            <a:spLocks noChangeAspect="1" noChangeArrowheads="1"/>
          </p:cNvSpPr>
          <p:nvPr userDrawn="1"/>
        </p:nvSpPr>
        <p:spPr bwMode="auto">
          <a:xfrm>
            <a:off x="6761163" y="28098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72" name="Oval 580"/>
          <p:cNvSpPr>
            <a:spLocks noChangeAspect="1" noChangeArrowheads="1"/>
          </p:cNvSpPr>
          <p:nvPr userDrawn="1"/>
        </p:nvSpPr>
        <p:spPr bwMode="auto">
          <a:xfrm>
            <a:off x="6878638" y="28098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73" name="Oval 581"/>
          <p:cNvSpPr>
            <a:spLocks noChangeAspect="1" noChangeArrowheads="1"/>
          </p:cNvSpPr>
          <p:nvPr userDrawn="1"/>
        </p:nvSpPr>
        <p:spPr bwMode="auto">
          <a:xfrm>
            <a:off x="6997700" y="28098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74" name="Oval 582"/>
          <p:cNvSpPr>
            <a:spLocks noChangeAspect="1" noChangeArrowheads="1"/>
          </p:cNvSpPr>
          <p:nvPr userDrawn="1"/>
        </p:nvSpPr>
        <p:spPr bwMode="auto">
          <a:xfrm>
            <a:off x="7115175" y="28098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75" name="Oval 583"/>
          <p:cNvSpPr>
            <a:spLocks noChangeAspect="1" noChangeArrowheads="1"/>
          </p:cNvSpPr>
          <p:nvPr userDrawn="1"/>
        </p:nvSpPr>
        <p:spPr bwMode="auto">
          <a:xfrm>
            <a:off x="7234238" y="28098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76" name="Oval 584"/>
          <p:cNvSpPr>
            <a:spLocks noChangeAspect="1" noChangeArrowheads="1"/>
          </p:cNvSpPr>
          <p:nvPr userDrawn="1"/>
        </p:nvSpPr>
        <p:spPr bwMode="auto">
          <a:xfrm>
            <a:off x="7351713" y="28098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77" name="Oval 585"/>
          <p:cNvSpPr>
            <a:spLocks noChangeAspect="1" noChangeArrowheads="1"/>
          </p:cNvSpPr>
          <p:nvPr userDrawn="1"/>
        </p:nvSpPr>
        <p:spPr bwMode="auto">
          <a:xfrm>
            <a:off x="7470775" y="2809875"/>
            <a:ext cx="90488"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78" name="Oval 586"/>
          <p:cNvSpPr>
            <a:spLocks noChangeAspect="1" noChangeArrowheads="1"/>
          </p:cNvSpPr>
          <p:nvPr userDrawn="1"/>
        </p:nvSpPr>
        <p:spPr bwMode="auto">
          <a:xfrm>
            <a:off x="7588250" y="28098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79" name="Oval 587"/>
          <p:cNvSpPr>
            <a:spLocks noChangeAspect="1" noChangeArrowheads="1"/>
          </p:cNvSpPr>
          <p:nvPr userDrawn="1"/>
        </p:nvSpPr>
        <p:spPr bwMode="auto">
          <a:xfrm>
            <a:off x="7707313" y="28098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80" name="Oval 588"/>
          <p:cNvSpPr>
            <a:spLocks noChangeAspect="1" noChangeArrowheads="1"/>
          </p:cNvSpPr>
          <p:nvPr userDrawn="1"/>
        </p:nvSpPr>
        <p:spPr bwMode="auto">
          <a:xfrm>
            <a:off x="7824788" y="28098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81" name="Oval 589"/>
          <p:cNvSpPr>
            <a:spLocks noChangeAspect="1" noChangeArrowheads="1"/>
          </p:cNvSpPr>
          <p:nvPr userDrawn="1"/>
        </p:nvSpPr>
        <p:spPr bwMode="auto">
          <a:xfrm>
            <a:off x="8180388" y="28098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82" name="Oval 590"/>
          <p:cNvSpPr>
            <a:spLocks noChangeAspect="1" noChangeArrowheads="1"/>
          </p:cNvSpPr>
          <p:nvPr userDrawn="1"/>
        </p:nvSpPr>
        <p:spPr bwMode="auto">
          <a:xfrm>
            <a:off x="1200150" y="29194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83" name="Oval 591"/>
          <p:cNvSpPr>
            <a:spLocks noChangeAspect="1" noChangeArrowheads="1"/>
          </p:cNvSpPr>
          <p:nvPr userDrawn="1"/>
        </p:nvSpPr>
        <p:spPr bwMode="auto">
          <a:xfrm>
            <a:off x="1319213" y="29194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84" name="Oval 592"/>
          <p:cNvSpPr>
            <a:spLocks noChangeAspect="1" noChangeArrowheads="1"/>
          </p:cNvSpPr>
          <p:nvPr userDrawn="1"/>
        </p:nvSpPr>
        <p:spPr bwMode="auto">
          <a:xfrm>
            <a:off x="1436688" y="29194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85" name="Oval 593"/>
          <p:cNvSpPr>
            <a:spLocks noChangeAspect="1" noChangeArrowheads="1"/>
          </p:cNvSpPr>
          <p:nvPr userDrawn="1"/>
        </p:nvSpPr>
        <p:spPr bwMode="auto">
          <a:xfrm>
            <a:off x="1555750" y="29194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86" name="Oval 594"/>
          <p:cNvSpPr>
            <a:spLocks noChangeAspect="1" noChangeArrowheads="1"/>
          </p:cNvSpPr>
          <p:nvPr userDrawn="1"/>
        </p:nvSpPr>
        <p:spPr bwMode="auto">
          <a:xfrm>
            <a:off x="1673225" y="29194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87" name="Oval 595"/>
          <p:cNvSpPr>
            <a:spLocks noChangeAspect="1" noChangeArrowheads="1"/>
          </p:cNvSpPr>
          <p:nvPr userDrawn="1"/>
        </p:nvSpPr>
        <p:spPr bwMode="auto">
          <a:xfrm>
            <a:off x="1792288" y="29194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88" name="Oval 596"/>
          <p:cNvSpPr>
            <a:spLocks noChangeAspect="1" noChangeArrowheads="1"/>
          </p:cNvSpPr>
          <p:nvPr userDrawn="1"/>
        </p:nvSpPr>
        <p:spPr bwMode="auto">
          <a:xfrm>
            <a:off x="1909763" y="29194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89" name="Oval 597"/>
          <p:cNvSpPr>
            <a:spLocks noChangeAspect="1" noChangeArrowheads="1"/>
          </p:cNvSpPr>
          <p:nvPr userDrawn="1"/>
        </p:nvSpPr>
        <p:spPr bwMode="auto">
          <a:xfrm>
            <a:off x="2028825" y="29194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90" name="Oval 598"/>
          <p:cNvSpPr>
            <a:spLocks noChangeAspect="1" noChangeArrowheads="1"/>
          </p:cNvSpPr>
          <p:nvPr userDrawn="1"/>
        </p:nvSpPr>
        <p:spPr bwMode="auto">
          <a:xfrm>
            <a:off x="2146300" y="29194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91" name="Oval 599"/>
          <p:cNvSpPr>
            <a:spLocks noChangeAspect="1" noChangeArrowheads="1"/>
          </p:cNvSpPr>
          <p:nvPr userDrawn="1"/>
        </p:nvSpPr>
        <p:spPr bwMode="auto">
          <a:xfrm>
            <a:off x="2265363" y="29194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92" name="Oval 600"/>
          <p:cNvSpPr>
            <a:spLocks noChangeAspect="1" noChangeArrowheads="1"/>
          </p:cNvSpPr>
          <p:nvPr userDrawn="1"/>
        </p:nvSpPr>
        <p:spPr bwMode="auto">
          <a:xfrm>
            <a:off x="2382838" y="29194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93" name="Oval 601"/>
          <p:cNvSpPr>
            <a:spLocks noChangeAspect="1" noChangeArrowheads="1"/>
          </p:cNvSpPr>
          <p:nvPr userDrawn="1"/>
        </p:nvSpPr>
        <p:spPr bwMode="auto">
          <a:xfrm>
            <a:off x="2501900" y="29194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94" name="Oval 602"/>
          <p:cNvSpPr>
            <a:spLocks noChangeAspect="1" noChangeArrowheads="1"/>
          </p:cNvSpPr>
          <p:nvPr userDrawn="1"/>
        </p:nvSpPr>
        <p:spPr bwMode="auto">
          <a:xfrm>
            <a:off x="2619375" y="29194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95" name="Oval 603"/>
          <p:cNvSpPr>
            <a:spLocks noChangeAspect="1" noChangeArrowheads="1"/>
          </p:cNvSpPr>
          <p:nvPr userDrawn="1"/>
        </p:nvSpPr>
        <p:spPr bwMode="auto">
          <a:xfrm>
            <a:off x="2738438" y="29194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96" name="Oval 604"/>
          <p:cNvSpPr>
            <a:spLocks noChangeAspect="1" noChangeArrowheads="1"/>
          </p:cNvSpPr>
          <p:nvPr userDrawn="1"/>
        </p:nvSpPr>
        <p:spPr bwMode="auto">
          <a:xfrm>
            <a:off x="2855913" y="29194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97" name="Oval 605"/>
          <p:cNvSpPr>
            <a:spLocks noChangeAspect="1" noChangeArrowheads="1"/>
          </p:cNvSpPr>
          <p:nvPr userDrawn="1"/>
        </p:nvSpPr>
        <p:spPr bwMode="auto">
          <a:xfrm>
            <a:off x="4276725" y="29194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98" name="Oval 606"/>
          <p:cNvSpPr>
            <a:spLocks noChangeAspect="1" noChangeArrowheads="1"/>
          </p:cNvSpPr>
          <p:nvPr userDrawn="1"/>
        </p:nvSpPr>
        <p:spPr bwMode="auto">
          <a:xfrm>
            <a:off x="4394200" y="29194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599" name="Oval 607"/>
          <p:cNvSpPr>
            <a:spLocks noChangeAspect="1" noChangeArrowheads="1"/>
          </p:cNvSpPr>
          <p:nvPr userDrawn="1"/>
        </p:nvSpPr>
        <p:spPr bwMode="auto">
          <a:xfrm>
            <a:off x="4513263" y="29194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00" name="Oval 608"/>
          <p:cNvSpPr>
            <a:spLocks noChangeAspect="1" noChangeArrowheads="1"/>
          </p:cNvSpPr>
          <p:nvPr userDrawn="1"/>
        </p:nvSpPr>
        <p:spPr bwMode="auto">
          <a:xfrm>
            <a:off x="4630738" y="29194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01" name="Oval 609"/>
          <p:cNvSpPr>
            <a:spLocks noChangeAspect="1" noChangeArrowheads="1"/>
          </p:cNvSpPr>
          <p:nvPr userDrawn="1"/>
        </p:nvSpPr>
        <p:spPr bwMode="auto">
          <a:xfrm>
            <a:off x="4749800" y="29194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02" name="Oval 610"/>
          <p:cNvSpPr>
            <a:spLocks noChangeAspect="1" noChangeArrowheads="1"/>
          </p:cNvSpPr>
          <p:nvPr userDrawn="1"/>
        </p:nvSpPr>
        <p:spPr bwMode="auto">
          <a:xfrm>
            <a:off x="4867275" y="29194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03" name="Oval 611"/>
          <p:cNvSpPr>
            <a:spLocks noChangeAspect="1" noChangeArrowheads="1"/>
          </p:cNvSpPr>
          <p:nvPr userDrawn="1"/>
        </p:nvSpPr>
        <p:spPr bwMode="auto">
          <a:xfrm>
            <a:off x="4986338" y="29194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04" name="Oval 612"/>
          <p:cNvSpPr>
            <a:spLocks noChangeAspect="1" noChangeArrowheads="1"/>
          </p:cNvSpPr>
          <p:nvPr userDrawn="1"/>
        </p:nvSpPr>
        <p:spPr bwMode="auto">
          <a:xfrm>
            <a:off x="5103813" y="29194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05" name="Oval 613"/>
          <p:cNvSpPr>
            <a:spLocks noChangeAspect="1" noChangeArrowheads="1"/>
          </p:cNvSpPr>
          <p:nvPr userDrawn="1"/>
        </p:nvSpPr>
        <p:spPr bwMode="auto">
          <a:xfrm>
            <a:off x="5222875" y="29194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06" name="Oval 614"/>
          <p:cNvSpPr>
            <a:spLocks noChangeAspect="1" noChangeArrowheads="1"/>
          </p:cNvSpPr>
          <p:nvPr userDrawn="1"/>
        </p:nvSpPr>
        <p:spPr bwMode="auto">
          <a:xfrm>
            <a:off x="5340350" y="29194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07" name="Oval 615"/>
          <p:cNvSpPr>
            <a:spLocks noChangeAspect="1" noChangeArrowheads="1"/>
          </p:cNvSpPr>
          <p:nvPr userDrawn="1"/>
        </p:nvSpPr>
        <p:spPr bwMode="auto">
          <a:xfrm>
            <a:off x="5459413" y="29194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08" name="Oval 616"/>
          <p:cNvSpPr>
            <a:spLocks noChangeAspect="1" noChangeArrowheads="1"/>
          </p:cNvSpPr>
          <p:nvPr userDrawn="1"/>
        </p:nvSpPr>
        <p:spPr bwMode="auto">
          <a:xfrm>
            <a:off x="5576888" y="29194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09" name="Oval 617"/>
          <p:cNvSpPr>
            <a:spLocks noChangeAspect="1" noChangeArrowheads="1"/>
          </p:cNvSpPr>
          <p:nvPr userDrawn="1"/>
        </p:nvSpPr>
        <p:spPr bwMode="auto">
          <a:xfrm>
            <a:off x="5695950" y="29194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10" name="Oval 618"/>
          <p:cNvSpPr>
            <a:spLocks noChangeAspect="1" noChangeArrowheads="1"/>
          </p:cNvSpPr>
          <p:nvPr userDrawn="1"/>
        </p:nvSpPr>
        <p:spPr bwMode="auto">
          <a:xfrm>
            <a:off x="5813425" y="29194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11" name="Oval 619"/>
          <p:cNvSpPr>
            <a:spLocks noChangeAspect="1" noChangeArrowheads="1"/>
          </p:cNvSpPr>
          <p:nvPr userDrawn="1"/>
        </p:nvSpPr>
        <p:spPr bwMode="auto">
          <a:xfrm>
            <a:off x="5932488" y="29194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12" name="Oval 620"/>
          <p:cNvSpPr>
            <a:spLocks noChangeAspect="1" noChangeArrowheads="1"/>
          </p:cNvSpPr>
          <p:nvPr userDrawn="1"/>
        </p:nvSpPr>
        <p:spPr bwMode="auto">
          <a:xfrm>
            <a:off x="6051550" y="29194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13" name="Oval 621"/>
          <p:cNvSpPr>
            <a:spLocks noChangeAspect="1" noChangeArrowheads="1"/>
          </p:cNvSpPr>
          <p:nvPr userDrawn="1"/>
        </p:nvSpPr>
        <p:spPr bwMode="auto">
          <a:xfrm>
            <a:off x="6169025" y="29194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14" name="Oval 622"/>
          <p:cNvSpPr>
            <a:spLocks noChangeAspect="1" noChangeArrowheads="1"/>
          </p:cNvSpPr>
          <p:nvPr userDrawn="1"/>
        </p:nvSpPr>
        <p:spPr bwMode="auto">
          <a:xfrm>
            <a:off x="6288088" y="29194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15" name="Oval 623"/>
          <p:cNvSpPr>
            <a:spLocks noChangeAspect="1" noChangeArrowheads="1"/>
          </p:cNvSpPr>
          <p:nvPr userDrawn="1"/>
        </p:nvSpPr>
        <p:spPr bwMode="auto">
          <a:xfrm>
            <a:off x="6405563" y="29194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16" name="Oval 624"/>
          <p:cNvSpPr>
            <a:spLocks noChangeAspect="1" noChangeArrowheads="1"/>
          </p:cNvSpPr>
          <p:nvPr userDrawn="1"/>
        </p:nvSpPr>
        <p:spPr bwMode="auto">
          <a:xfrm>
            <a:off x="6524625" y="29194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17" name="Oval 625"/>
          <p:cNvSpPr>
            <a:spLocks noChangeAspect="1" noChangeArrowheads="1"/>
          </p:cNvSpPr>
          <p:nvPr userDrawn="1"/>
        </p:nvSpPr>
        <p:spPr bwMode="auto">
          <a:xfrm>
            <a:off x="6642100" y="29194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18" name="Oval 626"/>
          <p:cNvSpPr>
            <a:spLocks noChangeAspect="1" noChangeArrowheads="1"/>
          </p:cNvSpPr>
          <p:nvPr userDrawn="1"/>
        </p:nvSpPr>
        <p:spPr bwMode="auto">
          <a:xfrm>
            <a:off x="6761163" y="29194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19" name="Oval 627"/>
          <p:cNvSpPr>
            <a:spLocks noChangeAspect="1" noChangeArrowheads="1"/>
          </p:cNvSpPr>
          <p:nvPr userDrawn="1"/>
        </p:nvSpPr>
        <p:spPr bwMode="auto">
          <a:xfrm>
            <a:off x="6878638" y="29194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20" name="Oval 628"/>
          <p:cNvSpPr>
            <a:spLocks noChangeAspect="1" noChangeArrowheads="1"/>
          </p:cNvSpPr>
          <p:nvPr userDrawn="1"/>
        </p:nvSpPr>
        <p:spPr bwMode="auto">
          <a:xfrm>
            <a:off x="6997700" y="29194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21" name="Oval 629"/>
          <p:cNvSpPr>
            <a:spLocks noChangeAspect="1" noChangeArrowheads="1"/>
          </p:cNvSpPr>
          <p:nvPr userDrawn="1"/>
        </p:nvSpPr>
        <p:spPr bwMode="auto">
          <a:xfrm>
            <a:off x="7115175" y="29194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22" name="Oval 630"/>
          <p:cNvSpPr>
            <a:spLocks noChangeAspect="1" noChangeArrowheads="1"/>
          </p:cNvSpPr>
          <p:nvPr userDrawn="1"/>
        </p:nvSpPr>
        <p:spPr bwMode="auto">
          <a:xfrm>
            <a:off x="7234238" y="29194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23" name="Oval 631"/>
          <p:cNvSpPr>
            <a:spLocks noChangeAspect="1" noChangeArrowheads="1"/>
          </p:cNvSpPr>
          <p:nvPr userDrawn="1"/>
        </p:nvSpPr>
        <p:spPr bwMode="auto">
          <a:xfrm>
            <a:off x="7351713" y="29194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24" name="Oval 632"/>
          <p:cNvSpPr>
            <a:spLocks noChangeAspect="1" noChangeArrowheads="1"/>
          </p:cNvSpPr>
          <p:nvPr userDrawn="1"/>
        </p:nvSpPr>
        <p:spPr bwMode="auto">
          <a:xfrm>
            <a:off x="7470775" y="29194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25" name="Oval 633"/>
          <p:cNvSpPr>
            <a:spLocks noChangeAspect="1" noChangeArrowheads="1"/>
          </p:cNvSpPr>
          <p:nvPr userDrawn="1"/>
        </p:nvSpPr>
        <p:spPr bwMode="auto">
          <a:xfrm>
            <a:off x="7588250" y="29194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26" name="Oval 634"/>
          <p:cNvSpPr>
            <a:spLocks noChangeAspect="1" noChangeArrowheads="1"/>
          </p:cNvSpPr>
          <p:nvPr userDrawn="1"/>
        </p:nvSpPr>
        <p:spPr bwMode="auto">
          <a:xfrm>
            <a:off x="7707313" y="29194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27" name="Oval 635"/>
          <p:cNvSpPr>
            <a:spLocks noChangeAspect="1" noChangeArrowheads="1"/>
          </p:cNvSpPr>
          <p:nvPr userDrawn="1"/>
        </p:nvSpPr>
        <p:spPr bwMode="auto">
          <a:xfrm>
            <a:off x="7824788" y="29194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28" name="Oval 636"/>
          <p:cNvSpPr>
            <a:spLocks noChangeAspect="1" noChangeArrowheads="1"/>
          </p:cNvSpPr>
          <p:nvPr userDrawn="1"/>
        </p:nvSpPr>
        <p:spPr bwMode="auto">
          <a:xfrm>
            <a:off x="7943850" y="29194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29" name="Oval 637"/>
          <p:cNvSpPr>
            <a:spLocks noChangeAspect="1" noChangeArrowheads="1"/>
          </p:cNvSpPr>
          <p:nvPr userDrawn="1"/>
        </p:nvSpPr>
        <p:spPr bwMode="auto">
          <a:xfrm>
            <a:off x="1200150" y="3028950"/>
            <a:ext cx="90488"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30" name="Oval 638"/>
          <p:cNvSpPr>
            <a:spLocks noChangeAspect="1" noChangeArrowheads="1"/>
          </p:cNvSpPr>
          <p:nvPr userDrawn="1"/>
        </p:nvSpPr>
        <p:spPr bwMode="auto">
          <a:xfrm>
            <a:off x="1319213" y="30289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31" name="Oval 639"/>
          <p:cNvSpPr>
            <a:spLocks noChangeAspect="1" noChangeArrowheads="1"/>
          </p:cNvSpPr>
          <p:nvPr userDrawn="1"/>
        </p:nvSpPr>
        <p:spPr bwMode="auto">
          <a:xfrm>
            <a:off x="1436688" y="30289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32" name="Oval 640"/>
          <p:cNvSpPr>
            <a:spLocks noChangeAspect="1" noChangeArrowheads="1"/>
          </p:cNvSpPr>
          <p:nvPr userDrawn="1"/>
        </p:nvSpPr>
        <p:spPr bwMode="auto">
          <a:xfrm>
            <a:off x="1555750" y="30289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33" name="Oval 641"/>
          <p:cNvSpPr>
            <a:spLocks noChangeAspect="1" noChangeArrowheads="1"/>
          </p:cNvSpPr>
          <p:nvPr userDrawn="1"/>
        </p:nvSpPr>
        <p:spPr bwMode="auto">
          <a:xfrm>
            <a:off x="1673225" y="30289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34" name="Oval 642"/>
          <p:cNvSpPr>
            <a:spLocks noChangeAspect="1" noChangeArrowheads="1"/>
          </p:cNvSpPr>
          <p:nvPr userDrawn="1"/>
        </p:nvSpPr>
        <p:spPr bwMode="auto">
          <a:xfrm>
            <a:off x="1792288" y="30289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35" name="Oval 643"/>
          <p:cNvSpPr>
            <a:spLocks noChangeAspect="1" noChangeArrowheads="1"/>
          </p:cNvSpPr>
          <p:nvPr userDrawn="1"/>
        </p:nvSpPr>
        <p:spPr bwMode="auto">
          <a:xfrm>
            <a:off x="1909763" y="30289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36" name="Oval 644"/>
          <p:cNvSpPr>
            <a:spLocks noChangeAspect="1" noChangeArrowheads="1"/>
          </p:cNvSpPr>
          <p:nvPr userDrawn="1"/>
        </p:nvSpPr>
        <p:spPr bwMode="auto">
          <a:xfrm>
            <a:off x="2028825" y="30289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37" name="Oval 645"/>
          <p:cNvSpPr>
            <a:spLocks noChangeAspect="1" noChangeArrowheads="1"/>
          </p:cNvSpPr>
          <p:nvPr userDrawn="1"/>
        </p:nvSpPr>
        <p:spPr bwMode="auto">
          <a:xfrm>
            <a:off x="2146300" y="30289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38" name="Oval 646"/>
          <p:cNvSpPr>
            <a:spLocks noChangeAspect="1" noChangeArrowheads="1"/>
          </p:cNvSpPr>
          <p:nvPr userDrawn="1"/>
        </p:nvSpPr>
        <p:spPr bwMode="auto">
          <a:xfrm>
            <a:off x="2265363" y="30289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39" name="Oval 647"/>
          <p:cNvSpPr>
            <a:spLocks noChangeAspect="1" noChangeArrowheads="1"/>
          </p:cNvSpPr>
          <p:nvPr userDrawn="1"/>
        </p:nvSpPr>
        <p:spPr bwMode="auto">
          <a:xfrm>
            <a:off x="2382838" y="30289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40" name="Oval 648"/>
          <p:cNvSpPr>
            <a:spLocks noChangeAspect="1" noChangeArrowheads="1"/>
          </p:cNvSpPr>
          <p:nvPr userDrawn="1"/>
        </p:nvSpPr>
        <p:spPr bwMode="auto">
          <a:xfrm>
            <a:off x="2501900" y="30289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41" name="Oval 649"/>
          <p:cNvSpPr>
            <a:spLocks noChangeAspect="1" noChangeArrowheads="1"/>
          </p:cNvSpPr>
          <p:nvPr userDrawn="1"/>
        </p:nvSpPr>
        <p:spPr bwMode="auto">
          <a:xfrm>
            <a:off x="2619375" y="30289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42" name="Oval 650"/>
          <p:cNvSpPr>
            <a:spLocks noChangeAspect="1" noChangeArrowheads="1"/>
          </p:cNvSpPr>
          <p:nvPr userDrawn="1"/>
        </p:nvSpPr>
        <p:spPr bwMode="auto">
          <a:xfrm>
            <a:off x="4276725" y="30289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43" name="Oval 651"/>
          <p:cNvSpPr>
            <a:spLocks noChangeAspect="1" noChangeArrowheads="1"/>
          </p:cNvSpPr>
          <p:nvPr userDrawn="1"/>
        </p:nvSpPr>
        <p:spPr bwMode="auto">
          <a:xfrm>
            <a:off x="4394200" y="30289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44" name="Oval 652"/>
          <p:cNvSpPr>
            <a:spLocks noChangeAspect="1" noChangeArrowheads="1"/>
          </p:cNvSpPr>
          <p:nvPr userDrawn="1"/>
        </p:nvSpPr>
        <p:spPr bwMode="auto">
          <a:xfrm>
            <a:off x="4513263" y="30289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45" name="Oval 653"/>
          <p:cNvSpPr>
            <a:spLocks noChangeAspect="1" noChangeArrowheads="1"/>
          </p:cNvSpPr>
          <p:nvPr userDrawn="1"/>
        </p:nvSpPr>
        <p:spPr bwMode="auto">
          <a:xfrm>
            <a:off x="4630738" y="30289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46" name="Oval 654"/>
          <p:cNvSpPr>
            <a:spLocks noChangeAspect="1" noChangeArrowheads="1"/>
          </p:cNvSpPr>
          <p:nvPr userDrawn="1"/>
        </p:nvSpPr>
        <p:spPr bwMode="auto">
          <a:xfrm>
            <a:off x="4749800" y="30289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47" name="Oval 655"/>
          <p:cNvSpPr>
            <a:spLocks noChangeAspect="1" noChangeArrowheads="1"/>
          </p:cNvSpPr>
          <p:nvPr userDrawn="1"/>
        </p:nvSpPr>
        <p:spPr bwMode="auto">
          <a:xfrm>
            <a:off x="4867275" y="30289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48" name="Oval 656"/>
          <p:cNvSpPr>
            <a:spLocks noChangeAspect="1" noChangeArrowheads="1"/>
          </p:cNvSpPr>
          <p:nvPr userDrawn="1"/>
        </p:nvSpPr>
        <p:spPr bwMode="auto">
          <a:xfrm>
            <a:off x="4986338" y="30289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49" name="Oval 657"/>
          <p:cNvSpPr>
            <a:spLocks noChangeAspect="1" noChangeArrowheads="1"/>
          </p:cNvSpPr>
          <p:nvPr userDrawn="1"/>
        </p:nvSpPr>
        <p:spPr bwMode="auto">
          <a:xfrm>
            <a:off x="5222875" y="30289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50" name="Oval 658"/>
          <p:cNvSpPr>
            <a:spLocks noChangeAspect="1" noChangeArrowheads="1"/>
          </p:cNvSpPr>
          <p:nvPr userDrawn="1"/>
        </p:nvSpPr>
        <p:spPr bwMode="auto">
          <a:xfrm>
            <a:off x="5340350" y="30289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51" name="Oval 659"/>
          <p:cNvSpPr>
            <a:spLocks noChangeAspect="1" noChangeArrowheads="1"/>
          </p:cNvSpPr>
          <p:nvPr userDrawn="1"/>
        </p:nvSpPr>
        <p:spPr bwMode="auto">
          <a:xfrm>
            <a:off x="5459413" y="30289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52" name="Oval 660"/>
          <p:cNvSpPr>
            <a:spLocks noChangeAspect="1" noChangeArrowheads="1"/>
          </p:cNvSpPr>
          <p:nvPr userDrawn="1"/>
        </p:nvSpPr>
        <p:spPr bwMode="auto">
          <a:xfrm>
            <a:off x="5576888" y="30289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53" name="Oval 661"/>
          <p:cNvSpPr>
            <a:spLocks noChangeAspect="1" noChangeArrowheads="1"/>
          </p:cNvSpPr>
          <p:nvPr userDrawn="1"/>
        </p:nvSpPr>
        <p:spPr bwMode="auto">
          <a:xfrm>
            <a:off x="5695950" y="30289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54" name="Oval 662"/>
          <p:cNvSpPr>
            <a:spLocks noChangeAspect="1" noChangeArrowheads="1"/>
          </p:cNvSpPr>
          <p:nvPr userDrawn="1"/>
        </p:nvSpPr>
        <p:spPr bwMode="auto">
          <a:xfrm>
            <a:off x="5932488" y="30289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55" name="Oval 663"/>
          <p:cNvSpPr>
            <a:spLocks noChangeAspect="1" noChangeArrowheads="1"/>
          </p:cNvSpPr>
          <p:nvPr userDrawn="1"/>
        </p:nvSpPr>
        <p:spPr bwMode="auto">
          <a:xfrm>
            <a:off x="6051550" y="30289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56" name="Oval 664"/>
          <p:cNvSpPr>
            <a:spLocks noChangeAspect="1" noChangeArrowheads="1"/>
          </p:cNvSpPr>
          <p:nvPr userDrawn="1"/>
        </p:nvSpPr>
        <p:spPr bwMode="auto">
          <a:xfrm>
            <a:off x="6169025" y="30289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57" name="Oval 665"/>
          <p:cNvSpPr>
            <a:spLocks noChangeAspect="1" noChangeArrowheads="1"/>
          </p:cNvSpPr>
          <p:nvPr userDrawn="1"/>
        </p:nvSpPr>
        <p:spPr bwMode="auto">
          <a:xfrm>
            <a:off x="6288088" y="30289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58" name="Oval 666"/>
          <p:cNvSpPr>
            <a:spLocks noChangeAspect="1" noChangeArrowheads="1"/>
          </p:cNvSpPr>
          <p:nvPr userDrawn="1"/>
        </p:nvSpPr>
        <p:spPr bwMode="auto">
          <a:xfrm>
            <a:off x="6405563" y="30289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59" name="Oval 667"/>
          <p:cNvSpPr>
            <a:spLocks noChangeAspect="1" noChangeArrowheads="1"/>
          </p:cNvSpPr>
          <p:nvPr userDrawn="1"/>
        </p:nvSpPr>
        <p:spPr bwMode="auto">
          <a:xfrm>
            <a:off x="6524625" y="30289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60" name="Oval 668"/>
          <p:cNvSpPr>
            <a:spLocks noChangeAspect="1" noChangeArrowheads="1"/>
          </p:cNvSpPr>
          <p:nvPr userDrawn="1"/>
        </p:nvSpPr>
        <p:spPr bwMode="auto">
          <a:xfrm>
            <a:off x="6642100" y="30289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61" name="Oval 669"/>
          <p:cNvSpPr>
            <a:spLocks noChangeAspect="1" noChangeArrowheads="1"/>
          </p:cNvSpPr>
          <p:nvPr userDrawn="1"/>
        </p:nvSpPr>
        <p:spPr bwMode="auto">
          <a:xfrm>
            <a:off x="6761163" y="30289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62" name="Oval 670"/>
          <p:cNvSpPr>
            <a:spLocks noChangeAspect="1" noChangeArrowheads="1"/>
          </p:cNvSpPr>
          <p:nvPr userDrawn="1"/>
        </p:nvSpPr>
        <p:spPr bwMode="auto">
          <a:xfrm>
            <a:off x="6878638" y="30289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63" name="Oval 671"/>
          <p:cNvSpPr>
            <a:spLocks noChangeAspect="1" noChangeArrowheads="1"/>
          </p:cNvSpPr>
          <p:nvPr userDrawn="1"/>
        </p:nvSpPr>
        <p:spPr bwMode="auto">
          <a:xfrm>
            <a:off x="6997700" y="30289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64" name="Oval 672"/>
          <p:cNvSpPr>
            <a:spLocks noChangeAspect="1" noChangeArrowheads="1"/>
          </p:cNvSpPr>
          <p:nvPr userDrawn="1"/>
        </p:nvSpPr>
        <p:spPr bwMode="auto">
          <a:xfrm>
            <a:off x="7115175" y="30289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65" name="Oval 673"/>
          <p:cNvSpPr>
            <a:spLocks noChangeAspect="1" noChangeArrowheads="1"/>
          </p:cNvSpPr>
          <p:nvPr userDrawn="1"/>
        </p:nvSpPr>
        <p:spPr bwMode="auto">
          <a:xfrm>
            <a:off x="7234238" y="30289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66" name="Oval 674"/>
          <p:cNvSpPr>
            <a:spLocks noChangeAspect="1" noChangeArrowheads="1"/>
          </p:cNvSpPr>
          <p:nvPr userDrawn="1"/>
        </p:nvSpPr>
        <p:spPr bwMode="auto">
          <a:xfrm>
            <a:off x="7351713" y="30289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67" name="Oval 675"/>
          <p:cNvSpPr>
            <a:spLocks noChangeAspect="1" noChangeArrowheads="1"/>
          </p:cNvSpPr>
          <p:nvPr userDrawn="1"/>
        </p:nvSpPr>
        <p:spPr bwMode="auto">
          <a:xfrm>
            <a:off x="7470775" y="30289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68" name="Oval 676"/>
          <p:cNvSpPr>
            <a:spLocks noChangeAspect="1" noChangeArrowheads="1"/>
          </p:cNvSpPr>
          <p:nvPr userDrawn="1"/>
        </p:nvSpPr>
        <p:spPr bwMode="auto">
          <a:xfrm>
            <a:off x="7588250" y="30289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69" name="Oval 677"/>
          <p:cNvSpPr>
            <a:spLocks noChangeAspect="1" noChangeArrowheads="1"/>
          </p:cNvSpPr>
          <p:nvPr userDrawn="1"/>
        </p:nvSpPr>
        <p:spPr bwMode="auto">
          <a:xfrm>
            <a:off x="1200150" y="31369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70" name="Oval 678"/>
          <p:cNvSpPr>
            <a:spLocks noChangeAspect="1" noChangeArrowheads="1"/>
          </p:cNvSpPr>
          <p:nvPr userDrawn="1"/>
        </p:nvSpPr>
        <p:spPr bwMode="auto">
          <a:xfrm>
            <a:off x="1319213" y="31369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71" name="Oval 679"/>
          <p:cNvSpPr>
            <a:spLocks noChangeAspect="1" noChangeArrowheads="1"/>
          </p:cNvSpPr>
          <p:nvPr userDrawn="1"/>
        </p:nvSpPr>
        <p:spPr bwMode="auto">
          <a:xfrm>
            <a:off x="1436688" y="31369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72" name="Oval 680"/>
          <p:cNvSpPr>
            <a:spLocks noChangeAspect="1" noChangeArrowheads="1"/>
          </p:cNvSpPr>
          <p:nvPr userDrawn="1"/>
        </p:nvSpPr>
        <p:spPr bwMode="auto">
          <a:xfrm>
            <a:off x="1555750" y="31369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73" name="Oval 681"/>
          <p:cNvSpPr>
            <a:spLocks noChangeAspect="1" noChangeArrowheads="1"/>
          </p:cNvSpPr>
          <p:nvPr userDrawn="1"/>
        </p:nvSpPr>
        <p:spPr bwMode="auto">
          <a:xfrm>
            <a:off x="1673225" y="31369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74" name="Oval 682"/>
          <p:cNvSpPr>
            <a:spLocks noChangeAspect="1" noChangeArrowheads="1"/>
          </p:cNvSpPr>
          <p:nvPr userDrawn="1"/>
        </p:nvSpPr>
        <p:spPr bwMode="auto">
          <a:xfrm>
            <a:off x="1792288" y="31369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75" name="Oval 683"/>
          <p:cNvSpPr>
            <a:spLocks noChangeAspect="1" noChangeArrowheads="1"/>
          </p:cNvSpPr>
          <p:nvPr userDrawn="1"/>
        </p:nvSpPr>
        <p:spPr bwMode="auto">
          <a:xfrm>
            <a:off x="1909763" y="31369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76" name="Oval 684"/>
          <p:cNvSpPr>
            <a:spLocks noChangeAspect="1" noChangeArrowheads="1"/>
          </p:cNvSpPr>
          <p:nvPr userDrawn="1"/>
        </p:nvSpPr>
        <p:spPr bwMode="auto">
          <a:xfrm>
            <a:off x="2028825" y="31369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77" name="Oval 685"/>
          <p:cNvSpPr>
            <a:spLocks noChangeAspect="1" noChangeArrowheads="1"/>
          </p:cNvSpPr>
          <p:nvPr userDrawn="1"/>
        </p:nvSpPr>
        <p:spPr bwMode="auto">
          <a:xfrm>
            <a:off x="2146300" y="31369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78" name="Oval 686"/>
          <p:cNvSpPr>
            <a:spLocks noChangeAspect="1" noChangeArrowheads="1"/>
          </p:cNvSpPr>
          <p:nvPr userDrawn="1"/>
        </p:nvSpPr>
        <p:spPr bwMode="auto">
          <a:xfrm>
            <a:off x="2268538" y="3141663"/>
            <a:ext cx="90487"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79" name="Oval 687"/>
          <p:cNvSpPr>
            <a:spLocks noChangeAspect="1" noChangeArrowheads="1"/>
          </p:cNvSpPr>
          <p:nvPr userDrawn="1"/>
        </p:nvSpPr>
        <p:spPr bwMode="auto">
          <a:xfrm>
            <a:off x="2382838" y="31369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80" name="Oval 688"/>
          <p:cNvSpPr>
            <a:spLocks noChangeAspect="1" noChangeArrowheads="1"/>
          </p:cNvSpPr>
          <p:nvPr userDrawn="1"/>
        </p:nvSpPr>
        <p:spPr bwMode="auto">
          <a:xfrm>
            <a:off x="2501900" y="31369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81" name="Oval 689"/>
          <p:cNvSpPr>
            <a:spLocks noChangeAspect="1" noChangeArrowheads="1"/>
          </p:cNvSpPr>
          <p:nvPr userDrawn="1"/>
        </p:nvSpPr>
        <p:spPr bwMode="auto">
          <a:xfrm>
            <a:off x="4040188" y="31369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82" name="Oval 690"/>
          <p:cNvSpPr>
            <a:spLocks noChangeAspect="1" noChangeArrowheads="1"/>
          </p:cNvSpPr>
          <p:nvPr userDrawn="1"/>
        </p:nvSpPr>
        <p:spPr bwMode="auto">
          <a:xfrm>
            <a:off x="4157663" y="31369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83" name="Oval 691"/>
          <p:cNvSpPr>
            <a:spLocks noChangeAspect="1" noChangeArrowheads="1"/>
          </p:cNvSpPr>
          <p:nvPr userDrawn="1"/>
        </p:nvSpPr>
        <p:spPr bwMode="auto">
          <a:xfrm>
            <a:off x="4276725" y="31369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84" name="Oval 692"/>
          <p:cNvSpPr>
            <a:spLocks noChangeAspect="1" noChangeArrowheads="1"/>
          </p:cNvSpPr>
          <p:nvPr userDrawn="1"/>
        </p:nvSpPr>
        <p:spPr bwMode="auto">
          <a:xfrm>
            <a:off x="4630738" y="31369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85" name="Oval 693"/>
          <p:cNvSpPr>
            <a:spLocks noChangeAspect="1" noChangeArrowheads="1"/>
          </p:cNvSpPr>
          <p:nvPr userDrawn="1"/>
        </p:nvSpPr>
        <p:spPr bwMode="auto">
          <a:xfrm>
            <a:off x="4749800" y="31369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86" name="Oval 694"/>
          <p:cNvSpPr>
            <a:spLocks noChangeAspect="1" noChangeArrowheads="1"/>
          </p:cNvSpPr>
          <p:nvPr userDrawn="1"/>
        </p:nvSpPr>
        <p:spPr bwMode="auto">
          <a:xfrm>
            <a:off x="4867275" y="31369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87" name="Oval 695"/>
          <p:cNvSpPr>
            <a:spLocks noChangeAspect="1" noChangeArrowheads="1"/>
          </p:cNvSpPr>
          <p:nvPr userDrawn="1"/>
        </p:nvSpPr>
        <p:spPr bwMode="auto">
          <a:xfrm>
            <a:off x="4986338" y="31369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88" name="Oval 696"/>
          <p:cNvSpPr>
            <a:spLocks noChangeAspect="1" noChangeArrowheads="1"/>
          </p:cNvSpPr>
          <p:nvPr userDrawn="1"/>
        </p:nvSpPr>
        <p:spPr bwMode="auto">
          <a:xfrm>
            <a:off x="5103813" y="31369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89" name="Oval 697"/>
          <p:cNvSpPr>
            <a:spLocks noChangeAspect="1" noChangeArrowheads="1"/>
          </p:cNvSpPr>
          <p:nvPr userDrawn="1"/>
        </p:nvSpPr>
        <p:spPr bwMode="auto">
          <a:xfrm>
            <a:off x="5222875" y="31369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90" name="Oval 698"/>
          <p:cNvSpPr>
            <a:spLocks noChangeAspect="1" noChangeArrowheads="1"/>
          </p:cNvSpPr>
          <p:nvPr userDrawn="1"/>
        </p:nvSpPr>
        <p:spPr bwMode="auto">
          <a:xfrm>
            <a:off x="5340350" y="31369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91" name="Oval 699"/>
          <p:cNvSpPr>
            <a:spLocks noChangeAspect="1" noChangeArrowheads="1"/>
          </p:cNvSpPr>
          <p:nvPr userDrawn="1"/>
        </p:nvSpPr>
        <p:spPr bwMode="auto">
          <a:xfrm>
            <a:off x="5459413" y="31369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92" name="Oval 700"/>
          <p:cNvSpPr>
            <a:spLocks noChangeAspect="1" noChangeArrowheads="1"/>
          </p:cNvSpPr>
          <p:nvPr userDrawn="1"/>
        </p:nvSpPr>
        <p:spPr bwMode="auto">
          <a:xfrm>
            <a:off x="5695950" y="31369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93" name="Oval 701"/>
          <p:cNvSpPr>
            <a:spLocks noChangeAspect="1" noChangeArrowheads="1"/>
          </p:cNvSpPr>
          <p:nvPr userDrawn="1"/>
        </p:nvSpPr>
        <p:spPr bwMode="auto">
          <a:xfrm>
            <a:off x="5813425" y="31369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94" name="Oval 702"/>
          <p:cNvSpPr>
            <a:spLocks noChangeAspect="1" noChangeArrowheads="1"/>
          </p:cNvSpPr>
          <p:nvPr userDrawn="1"/>
        </p:nvSpPr>
        <p:spPr bwMode="auto">
          <a:xfrm>
            <a:off x="5932488" y="31369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95" name="Oval 703"/>
          <p:cNvSpPr>
            <a:spLocks noChangeAspect="1" noChangeArrowheads="1"/>
          </p:cNvSpPr>
          <p:nvPr userDrawn="1"/>
        </p:nvSpPr>
        <p:spPr bwMode="auto">
          <a:xfrm>
            <a:off x="6051550" y="31369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96" name="Oval 704"/>
          <p:cNvSpPr>
            <a:spLocks noChangeAspect="1" noChangeArrowheads="1"/>
          </p:cNvSpPr>
          <p:nvPr userDrawn="1"/>
        </p:nvSpPr>
        <p:spPr bwMode="auto">
          <a:xfrm>
            <a:off x="6169025" y="3136900"/>
            <a:ext cx="90488"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97" name="Oval 705"/>
          <p:cNvSpPr>
            <a:spLocks noChangeAspect="1" noChangeArrowheads="1"/>
          </p:cNvSpPr>
          <p:nvPr userDrawn="1"/>
        </p:nvSpPr>
        <p:spPr bwMode="auto">
          <a:xfrm>
            <a:off x="6288088" y="31369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98" name="Oval 706"/>
          <p:cNvSpPr>
            <a:spLocks noChangeAspect="1" noChangeArrowheads="1"/>
          </p:cNvSpPr>
          <p:nvPr userDrawn="1"/>
        </p:nvSpPr>
        <p:spPr bwMode="auto">
          <a:xfrm>
            <a:off x="6405563" y="31369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699" name="Oval 707"/>
          <p:cNvSpPr>
            <a:spLocks noChangeAspect="1" noChangeArrowheads="1"/>
          </p:cNvSpPr>
          <p:nvPr userDrawn="1"/>
        </p:nvSpPr>
        <p:spPr bwMode="auto">
          <a:xfrm>
            <a:off x="6524625" y="31369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00" name="Oval 708"/>
          <p:cNvSpPr>
            <a:spLocks noChangeAspect="1" noChangeArrowheads="1"/>
          </p:cNvSpPr>
          <p:nvPr userDrawn="1"/>
        </p:nvSpPr>
        <p:spPr bwMode="auto">
          <a:xfrm>
            <a:off x="6642100" y="31369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01" name="Oval 709"/>
          <p:cNvSpPr>
            <a:spLocks noChangeAspect="1" noChangeArrowheads="1"/>
          </p:cNvSpPr>
          <p:nvPr userDrawn="1"/>
        </p:nvSpPr>
        <p:spPr bwMode="auto">
          <a:xfrm>
            <a:off x="6761163" y="31369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02" name="Oval 710"/>
          <p:cNvSpPr>
            <a:spLocks noChangeAspect="1" noChangeArrowheads="1"/>
          </p:cNvSpPr>
          <p:nvPr userDrawn="1"/>
        </p:nvSpPr>
        <p:spPr bwMode="auto">
          <a:xfrm>
            <a:off x="6878638" y="31369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03" name="Oval 711"/>
          <p:cNvSpPr>
            <a:spLocks noChangeAspect="1" noChangeArrowheads="1"/>
          </p:cNvSpPr>
          <p:nvPr userDrawn="1"/>
        </p:nvSpPr>
        <p:spPr bwMode="auto">
          <a:xfrm>
            <a:off x="6997700" y="31369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04" name="Oval 712"/>
          <p:cNvSpPr>
            <a:spLocks noChangeAspect="1" noChangeArrowheads="1"/>
          </p:cNvSpPr>
          <p:nvPr userDrawn="1"/>
        </p:nvSpPr>
        <p:spPr bwMode="auto">
          <a:xfrm>
            <a:off x="7115175" y="31369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05" name="Oval 713"/>
          <p:cNvSpPr>
            <a:spLocks noChangeAspect="1" noChangeArrowheads="1"/>
          </p:cNvSpPr>
          <p:nvPr userDrawn="1"/>
        </p:nvSpPr>
        <p:spPr bwMode="auto">
          <a:xfrm>
            <a:off x="7234238" y="31369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06" name="Oval 714"/>
          <p:cNvSpPr>
            <a:spLocks noChangeAspect="1" noChangeArrowheads="1"/>
          </p:cNvSpPr>
          <p:nvPr userDrawn="1"/>
        </p:nvSpPr>
        <p:spPr bwMode="auto">
          <a:xfrm>
            <a:off x="7351713" y="31369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07" name="Oval 715"/>
          <p:cNvSpPr>
            <a:spLocks noChangeAspect="1" noChangeArrowheads="1"/>
          </p:cNvSpPr>
          <p:nvPr userDrawn="1"/>
        </p:nvSpPr>
        <p:spPr bwMode="auto">
          <a:xfrm>
            <a:off x="7470775" y="31369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08" name="Oval 716"/>
          <p:cNvSpPr>
            <a:spLocks noChangeAspect="1" noChangeArrowheads="1"/>
          </p:cNvSpPr>
          <p:nvPr userDrawn="1"/>
        </p:nvSpPr>
        <p:spPr bwMode="auto">
          <a:xfrm>
            <a:off x="7707313" y="31369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09" name="Oval 717"/>
          <p:cNvSpPr>
            <a:spLocks noChangeAspect="1" noChangeArrowheads="1"/>
          </p:cNvSpPr>
          <p:nvPr userDrawn="1"/>
        </p:nvSpPr>
        <p:spPr bwMode="auto">
          <a:xfrm>
            <a:off x="1200150" y="32464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10" name="Oval 718"/>
          <p:cNvSpPr>
            <a:spLocks noChangeAspect="1" noChangeArrowheads="1"/>
          </p:cNvSpPr>
          <p:nvPr userDrawn="1"/>
        </p:nvSpPr>
        <p:spPr bwMode="auto">
          <a:xfrm>
            <a:off x="1319213" y="32464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11" name="Oval 719"/>
          <p:cNvSpPr>
            <a:spLocks noChangeAspect="1" noChangeArrowheads="1"/>
          </p:cNvSpPr>
          <p:nvPr userDrawn="1"/>
        </p:nvSpPr>
        <p:spPr bwMode="auto">
          <a:xfrm>
            <a:off x="1436688" y="32464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12" name="Oval 720"/>
          <p:cNvSpPr>
            <a:spLocks noChangeAspect="1" noChangeArrowheads="1"/>
          </p:cNvSpPr>
          <p:nvPr userDrawn="1"/>
        </p:nvSpPr>
        <p:spPr bwMode="auto">
          <a:xfrm>
            <a:off x="1555750" y="32464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13" name="Oval 721"/>
          <p:cNvSpPr>
            <a:spLocks noChangeAspect="1" noChangeArrowheads="1"/>
          </p:cNvSpPr>
          <p:nvPr userDrawn="1"/>
        </p:nvSpPr>
        <p:spPr bwMode="auto">
          <a:xfrm>
            <a:off x="1673225" y="32464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14" name="Oval 722"/>
          <p:cNvSpPr>
            <a:spLocks noChangeAspect="1" noChangeArrowheads="1"/>
          </p:cNvSpPr>
          <p:nvPr userDrawn="1"/>
        </p:nvSpPr>
        <p:spPr bwMode="auto">
          <a:xfrm>
            <a:off x="1792288" y="32464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15" name="Oval 723"/>
          <p:cNvSpPr>
            <a:spLocks noChangeAspect="1" noChangeArrowheads="1"/>
          </p:cNvSpPr>
          <p:nvPr userDrawn="1"/>
        </p:nvSpPr>
        <p:spPr bwMode="auto">
          <a:xfrm>
            <a:off x="1909763" y="32464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16" name="Oval 724"/>
          <p:cNvSpPr>
            <a:spLocks noChangeAspect="1" noChangeArrowheads="1"/>
          </p:cNvSpPr>
          <p:nvPr userDrawn="1"/>
        </p:nvSpPr>
        <p:spPr bwMode="auto">
          <a:xfrm>
            <a:off x="2028825" y="32464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17" name="Oval 725"/>
          <p:cNvSpPr>
            <a:spLocks noChangeAspect="1" noChangeArrowheads="1"/>
          </p:cNvSpPr>
          <p:nvPr userDrawn="1"/>
        </p:nvSpPr>
        <p:spPr bwMode="auto">
          <a:xfrm>
            <a:off x="2146300" y="3246438"/>
            <a:ext cx="90488"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18" name="Oval 726"/>
          <p:cNvSpPr>
            <a:spLocks noChangeAspect="1" noChangeArrowheads="1"/>
          </p:cNvSpPr>
          <p:nvPr userDrawn="1"/>
        </p:nvSpPr>
        <p:spPr bwMode="auto">
          <a:xfrm>
            <a:off x="2265363" y="3246438"/>
            <a:ext cx="90487"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19" name="Oval 727"/>
          <p:cNvSpPr>
            <a:spLocks noChangeAspect="1" noChangeArrowheads="1"/>
          </p:cNvSpPr>
          <p:nvPr userDrawn="1"/>
        </p:nvSpPr>
        <p:spPr bwMode="auto">
          <a:xfrm>
            <a:off x="2382838" y="32464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20" name="Oval 728"/>
          <p:cNvSpPr>
            <a:spLocks noChangeAspect="1" noChangeArrowheads="1"/>
          </p:cNvSpPr>
          <p:nvPr userDrawn="1"/>
        </p:nvSpPr>
        <p:spPr bwMode="auto">
          <a:xfrm>
            <a:off x="4040188" y="3246438"/>
            <a:ext cx="90487"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21" name="Oval 729"/>
          <p:cNvSpPr>
            <a:spLocks noChangeAspect="1" noChangeArrowheads="1"/>
          </p:cNvSpPr>
          <p:nvPr userDrawn="1"/>
        </p:nvSpPr>
        <p:spPr bwMode="auto">
          <a:xfrm>
            <a:off x="4157663" y="32464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22" name="Oval 730"/>
          <p:cNvSpPr>
            <a:spLocks noChangeAspect="1" noChangeArrowheads="1"/>
          </p:cNvSpPr>
          <p:nvPr userDrawn="1"/>
        </p:nvSpPr>
        <p:spPr bwMode="auto">
          <a:xfrm>
            <a:off x="4630738" y="3246438"/>
            <a:ext cx="90487"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23" name="Oval 731"/>
          <p:cNvSpPr>
            <a:spLocks noChangeAspect="1" noChangeArrowheads="1"/>
          </p:cNvSpPr>
          <p:nvPr userDrawn="1"/>
        </p:nvSpPr>
        <p:spPr bwMode="auto">
          <a:xfrm>
            <a:off x="4867275" y="32464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24" name="Oval 732"/>
          <p:cNvSpPr>
            <a:spLocks noChangeAspect="1" noChangeArrowheads="1"/>
          </p:cNvSpPr>
          <p:nvPr userDrawn="1"/>
        </p:nvSpPr>
        <p:spPr bwMode="auto">
          <a:xfrm>
            <a:off x="4986338" y="3246438"/>
            <a:ext cx="90487"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25" name="Oval 733"/>
          <p:cNvSpPr>
            <a:spLocks noChangeAspect="1" noChangeArrowheads="1"/>
          </p:cNvSpPr>
          <p:nvPr userDrawn="1"/>
        </p:nvSpPr>
        <p:spPr bwMode="auto">
          <a:xfrm>
            <a:off x="5103813" y="32464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26" name="Oval 734"/>
          <p:cNvSpPr>
            <a:spLocks noChangeAspect="1" noChangeArrowheads="1"/>
          </p:cNvSpPr>
          <p:nvPr userDrawn="1"/>
        </p:nvSpPr>
        <p:spPr bwMode="auto">
          <a:xfrm>
            <a:off x="5222875" y="32464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27" name="Oval 735"/>
          <p:cNvSpPr>
            <a:spLocks noChangeAspect="1" noChangeArrowheads="1"/>
          </p:cNvSpPr>
          <p:nvPr userDrawn="1"/>
        </p:nvSpPr>
        <p:spPr bwMode="auto">
          <a:xfrm>
            <a:off x="5340350" y="32464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28" name="Oval 736"/>
          <p:cNvSpPr>
            <a:spLocks noChangeAspect="1" noChangeArrowheads="1"/>
          </p:cNvSpPr>
          <p:nvPr userDrawn="1"/>
        </p:nvSpPr>
        <p:spPr bwMode="auto">
          <a:xfrm>
            <a:off x="5459413" y="32464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29" name="Oval 737"/>
          <p:cNvSpPr>
            <a:spLocks noChangeAspect="1" noChangeArrowheads="1"/>
          </p:cNvSpPr>
          <p:nvPr userDrawn="1"/>
        </p:nvSpPr>
        <p:spPr bwMode="auto">
          <a:xfrm>
            <a:off x="5695950" y="32464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30" name="Oval 738"/>
          <p:cNvSpPr>
            <a:spLocks noChangeAspect="1" noChangeArrowheads="1"/>
          </p:cNvSpPr>
          <p:nvPr userDrawn="1"/>
        </p:nvSpPr>
        <p:spPr bwMode="auto">
          <a:xfrm>
            <a:off x="5813425" y="32464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31" name="Oval 739"/>
          <p:cNvSpPr>
            <a:spLocks noChangeAspect="1" noChangeArrowheads="1"/>
          </p:cNvSpPr>
          <p:nvPr userDrawn="1"/>
        </p:nvSpPr>
        <p:spPr bwMode="auto">
          <a:xfrm>
            <a:off x="5932488" y="32464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32" name="Oval 740"/>
          <p:cNvSpPr>
            <a:spLocks noChangeAspect="1" noChangeArrowheads="1"/>
          </p:cNvSpPr>
          <p:nvPr userDrawn="1"/>
        </p:nvSpPr>
        <p:spPr bwMode="auto">
          <a:xfrm>
            <a:off x="6051550" y="3246438"/>
            <a:ext cx="90488"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33" name="Oval 741"/>
          <p:cNvSpPr>
            <a:spLocks noChangeAspect="1" noChangeArrowheads="1"/>
          </p:cNvSpPr>
          <p:nvPr userDrawn="1"/>
        </p:nvSpPr>
        <p:spPr bwMode="auto">
          <a:xfrm>
            <a:off x="6169025" y="32464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34" name="Oval 742"/>
          <p:cNvSpPr>
            <a:spLocks noChangeAspect="1" noChangeArrowheads="1"/>
          </p:cNvSpPr>
          <p:nvPr userDrawn="1"/>
        </p:nvSpPr>
        <p:spPr bwMode="auto">
          <a:xfrm>
            <a:off x="6288088" y="32464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35" name="Oval 743"/>
          <p:cNvSpPr>
            <a:spLocks noChangeAspect="1" noChangeArrowheads="1"/>
          </p:cNvSpPr>
          <p:nvPr userDrawn="1"/>
        </p:nvSpPr>
        <p:spPr bwMode="auto">
          <a:xfrm>
            <a:off x="6405563" y="32464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36" name="Oval 744"/>
          <p:cNvSpPr>
            <a:spLocks noChangeAspect="1" noChangeArrowheads="1"/>
          </p:cNvSpPr>
          <p:nvPr userDrawn="1"/>
        </p:nvSpPr>
        <p:spPr bwMode="auto">
          <a:xfrm>
            <a:off x="6524625" y="32464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37" name="Oval 745"/>
          <p:cNvSpPr>
            <a:spLocks noChangeAspect="1" noChangeArrowheads="1"/>
          </p:cNvSpPr>
          <p:nvPr userDrawn="1"/>
        </p:nvSpPr>
        <p:spPr bwMode="auto">
          <a:xfrm>
            <a:off x="6642100" y="32464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38" name="Oval 746"/>
          <p:cNvSpPr>
            <a:spLocks noChangeAspect="1" noChangeArrowheads="1"/>
          </p:cNvSpPr>
          <p:nvPr userDrawn="1"/>
        </p:nvSpPr>
        <p:spPr bwMode="auto">
          <a:xfrm>
            <a:off x="6761163" y="32464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39" name="Oval 747"/>
          <p:cNvSpPr>
            <a:spLocks noChangeAspect="1" noChangeArrowheads="1"/>
          </p:cNvSpPr>
          <p:nvPr userDrawn="1"/>
        </p:nvSpPr>
        <p:spPr bwMode="auto">
          <a:xfrm>
            <a:off x="6878638" y="32464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40" name="Oval 748"/>
          <p:cNvSpPr>
            <a:spLocks noChangeAspect="1" noChangeArrowheads="1"/>
          </p:cNvSpPr>
          <p:nvPr userDrawn="1"/>
        </p:nvSpPr>
        <p:spPr bwMode="auto">
          <a:xfrm>
            <a:off x="6997700" y="32464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41" name="Oval 749"/>
          <p:cNvSpPr>
            <a:spLocks noChangeAspect="1" noChangeArrowheads="1"/>
          </p:cNvSpPr>
          <p:nvPr userDrawn="1"/>
        </p:nvSpPr>
        <p:spPr bwMode="auto">
          <a:xfrm>
            <a:off x="7115175" y="3246438"/>
            <a:ext cx="90488"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42" name="Oval 750"/>
          <p:cNvSpPr>
            <a:spLocks noChangeAspect="1" noChangeArrowheads="1"/>
          </p:cNvSpPr>
          <p:nvPr userDrawn="1"/>
        </p:nvSpPr>
        <p:spPr bwMode="auto">
          <a:xfrm>
            <a:off x="7234238" y="32464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43" name="Oval 751"/>
          <p:cNvSpPr>
            <a:spLocks noChangeAspect="1" noChangeArrowheads="1"/>
          </p:cNvSpPr>
          <p:nvPr userDrawn="1"/>
        </p:nvSpPr>
        <p:spPr bwMode="auto">
          <a:xfrm>
            <a:off x="7470775" y="32464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44" name="Oval 752"/>
          <p:cNvSpPr>
            <a:spLocks noChangeAspect="1" noChangeArrowheads="1"/>
          </p:cNvSpPr>
          <p:nvPr userDrawn="1"/>
        </p:nvSpPr>
        <p:spPr bwMode="auto">
          <a:xfrm>
            <a:off x="7707313" y="32464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45" name="Oval 753"/>
          <p:cNvSpPr>
            <a:spLocks noChangeAspect="1" noChangeArrowheads="1"/>
          </p:cNvSpPr>
          <p:nvPr userDrawn="1"/>
        </p:nvSpPr>
        <p:spPr bwMode="auto">
          <a:xfrm>
            <a:off x="1319213" y="33559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46" name="Oval 754"/>
          <p:cNvSpPr>
            <a:spLocks noChangeAspect="1" noChangeArrowheads="1"/>
          </p:cNvSpPr>
          <p:nvPr userDrawn="1"/>
        </p:nvSpPr>
        <p:spPr bwMode="auto">
          <a:xfrm>
            <a:off x="1436688" y="33559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47" name="Oval 755"/>
          <p:cNvSpPr>
            <a:spLocks noChangeAspect="1" noChangeArrowheads="1"/>
          </p:cNvSpPr>
          <p:nvPr userDrawn="1"/>
        </p:nvSpPr>
        <p:spPr bwMode="auto">
          <a:xfrm>
            <a:off x="1555750" y="33559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48" name="Oval 756"/>
          <p:cNvSpPr>
            <a:spLocks noChangeAspect="1" noChangeArrowheads="1"/>
          </p:cNvSpPr>
          <p:nvPr userDrawn="1"/>
        </p:nvSpPr>
        <p:spPr bwMode="auto">
          <a:xfrm>
            <a:off x="1673225" y="33559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49" name="Oval 757"/>
          <p:cNvSpPr>
            <a:spLocks noChangeAspect="1" noChangeArrowheads="1"/>
          </p:cNvSpPr>
          <p:nvPr userDrawn="1"/>
        </p:nvSpPr>
        <p:spPr bwMode="auto">
          <a:xfrm>
            <a:off x="1792288" y="3355975"/>
            <a:ext cx="90487"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50" name="Oval 758"/>
          <p:cNvSpPr>
            <a:spLocks noChangeAspect="1" noChangeArrowheads="1"/>
          </p:cNvSpPr>
          <p:nvPr userDrawn="1"/>
        </p:nvSpPr>
        <p:spPr bwMode="auto">
          <a:xfrm>
            <a:off x="1909763" y="33559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51" name="Oval 759"/>
          <p:cNvSpPr>
            <a:spLocks noChangeAspect="1" noChangeArrowheads="1"/>
          </p:cNvSpPr>
          <p:nvPr userDrawn="1"/>
        </p:nvSpPr>
        <p:spPr bwMode="auto">
          <a:xfrm>
            <a:off x="2028825" y="33559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52" name="Oval 760"/>
          <p:cNvSpPr>
            <a:spLocks noChangeAspect="1" noChangeArrowheads="1"/>
          </p:cNvSpPr>
          <p:nvPr userDrawn="1"/>
        </p:nvSpPr>
        <p:spPr bwMode="auto">
          <a:xfrm>
            <a:off x="2146300" y="33559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53" name="Oval 761"/>
          <p:cNvSpPr>
            <a:spLocks noChangeAspect="1" noChangeArrowheads="1"/>
          </p:cNvSpPr>
          <p:nvPr userDrawn="1"/>
        </p:nvSpPr>
        <p:spPr bwMode="auto">
          <a:xfrm>
            <a:off x="2265363" y="33559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54" name="Oval 762"/>
          <p:cNvSpPr>
            <a:spLocks noChangeAspect="1" noChangeArrowheads="1"/>
          </p:cNvSpPr>
          <p:nvPr userDrawn="1"/>
        </p:nvSpPr>
        <p:spPr bwMode="auto">
          <a:xfrm>
            <a:off x="4157663" y="33559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55" name="Oval 763"/>
          <p:cNvSpPr>
            <a:spLocks noChangeAspect="1" noChangeArrowheads="1"/>
          </p:cNvSpPr>
          <p:nvPr userDrawn="1"/>
        </p:nvSpPr>
        <p:spPr bwMode="auto">
          <a:xfrm>
            <a:off x="4276725" y="33559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56" name="Oval 764"/>
          <p:cNvSpPr>
            <a:spLocks noChangeAspect="1" noChangeArrowheads="1"/>
          </p:cNvSpPr>
          <p:nvPr userDrawn="1"/>
        </p:nvSpPr>
        <p:spPr bwMode="auto">
          <a:xfrm>
            <a:off x="4394200" y="33559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57" name="Oval 765"/>
          <p:cNvSpPr>
            <a:spLocks noChangeAspect="1" noChangeArrowheads="1"/>
          </p:cNvSpPr>
          <p:nvPr userDrawn="1"/>
        </p:nvSpPr>
        <p:spPr bwMode="auto">
          <a:xfrm>
            <a:off x="4513263" y="33559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58" name="Oval 766"/>
          <p:cNvSpPr>
            <a:spLocks noChangeAspect="1" noChangeArrowheads="1"/>
          </p:cNvSpPr>
          <p:nvPr userDrawn="1"/>
        </p:nvSpPr>
        <p:spPr bwMode="auto">
          <a:xfrm>
            <a:off x="5222875" y="33559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59" name="Oval 767"/>
          <p:cNvSpPr>
            <a:spLocks noChangeAspect="1" noChangeArrowheads="1"/>
          </p:cNvSpPr>
          <p:nvPr userDrawn="1"/>
        </p:nvSpPr>
        <p:spPr bwMode="auto">
          <a:xfrm>
            <a:off x="5340350" y="33559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60" name="Oval 768"/>
          <p:cNvSpPr>
            <a:spLocks noChangeAspect="1" noChangeArrowheads="1"/>
          </p:cNvSpPr>
          <p:nvPr userDrawn="1"/>
        </p:nvSpPr>
        <p:spPr bwMode="auto">
          <a:xfrm>
            <a:off x="5459413" y="33559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61" name="Oval 769"/>
          <p:cNvSpPr>
            <a:spLocks noChangeAspect="1" noChangeArrowheads="1"/>
          </p:cNvSpPr>
          <p:nvPr userDrawn="1"/>
        </p:nvSpPr>
        <p:spPr bwMode="auto">
          <a:xfrm>
            <a:off x="5576888" y="33559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62" name="Oval 770"/>
          <p:cNvSpPr>
            <a:spLocks noChangeAspect="1" noChangeArrowheads="1"/>
          </p:cNvSpPr>
          <p:nvPr userDrawn="1"/>
        </p:nvSpPr>
        <p:spPr bwMode="auto">
          <a:xfrm>
            <a:off x="5695950" y="33559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63" name="Oval 771"/>
          <p:cNvSpPr>
            <a:spLocks noChangeAspect="1" noChangeArrowheads="1"/>
          </p:cNvSpPr>
          <p:nvPr userDrawn="1"/>
        </p:nvSpPr>
        <p:spPr bwMode="auto">
          <a:xfrm>
            <a:off x="5813425" y="33559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64" name="Oval 772"/>
          <p:cNvSpPr>
            <a:spLocks noChangeAspect="1" noChangeArrowheads="1"/>
          </p:cNvSpPr>
          <p:nvPr userDrawn="1"/>
        </p:nvSpPr>
        <p:spPr bwMode="auto">
          <a:xfrm>
            <a:off x="5932488" y="33559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65" name="Oval 773"/>
          <p:cNvSpPr>
            <a:spLocks noChangeAspect="1" noChangeArrowheads="1"/>
          </p:cNvSpPr>
          <p:nvPr userDrawn="1"/>
        </p:nvSpPr>
        <p:spPr bwMode="auto">
          <a:xfrm>
            <a:off x="6051550" y="33559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66" name="Oval 774"/>
          <p:cNvSpPr>
            <a:spLocks noChangeAspect="1" noChangeArrowheads="1"/>
          </p:cNvSpPr>
          <p:nvPr userDrawn="1"/>
        </p:nvSpPr>
        <p:spPr bwMode="auto">
          <a:xfrm>
            <a:off x="6169025" y="33559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67" name="Oval 775"/>
          <p:cNvSpPr>
            <a:spLocks noChangeAspect="1" noChangeArrowheads="1"/>
          </p:cNvSpPr>
          <p:nvPr userDrawn="1"/>
        </p:nvSpPr>
        <p:spPr bwMode="auto">
          <a:xfrm>
            <a:off x="6288088" y="33559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68" name="Oval 776"/>
          <p:cNvSpPr>
            <a:spLocks noChangeAspect="1" noChangeArrowheads="1"/>
          </p:cNvSpPr>
          <p:nvPr userDrawn="1"/>
        </p:nvSpPr>
        <p:spPr bwMode="auto">
          <a:xfrm>
            <a:off x="6405563" y="33559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69" name="Oval 777"/>
          <p:cNvSpPr>
            <a:spLocks noChangeAspect="1" noChangeArrowheads="1"/>
          </p:cNvSpPr>
          <p:nvPr userDrawn="1"/>
        </p:nvSpPr>
        <p:spPr bwMode="auto">
          <a:xfrm>
            <a:off x="6524625" y="33559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70" name="Oval 778"/>
          <p:cNvSpPr>
            <a:spLocks noChangeAspect="1" noChangeArrowheads="1"/>
          </p:cNvSpPr>
          <p:nvPr userDrawn="1"/>
        </p:nvSpPr>
        <p:spPr bwMode="auto">
          <a:xfrm>
            <a:off x="6642100" y="33559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71" name="Oval 779"/>
          <p:cNvSpPr>
            <a:spLocks noChangeAspect="1" noChangeArrowheads="1"/>
          </p:cNvSpPr>
          <p:nvPr userDrawn="1"/>
        </p:nvSpPr>
        <p:spPr bwMode="auto">
          <a:xfrm>
            <a:off x="6761163" y="33559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72" name="Oval 780"/>
          <p:cNvSpPr>
            <a:spLocks noChangeAspect="1" noChangeArrowheads="1"/>
          </p:cNvSpPr>
          <p:nvPr userDrawn="1"/>
        </p:nvSpPr>
        <p:spPr bwMode="auto">
          <a:xfrm>
            <a:off x="6878638" y="3355975"/>
            <a:ext cx="90487"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73" name="Oval 781"/>
          <p:cNvSpPr>
            <a:spLocks noChangeAspect="1" noChangeArrowheads="1"/>
          </p:cNvSpPr>
          <p:nvPr userDrawn="1"/>
        </p:nvSpPr>
        <p:spPr bwMode="auto">
          <a:xfrm>
            <a:off x="6997700" y="33559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74" name="Oval 782"/>
          <p:cNvSpPr>
            <a:spLocks noChangeAspect="1" noChangeArrowheads="1"/>
          </p:cNvSpPr>
          <p:nvPr userDrawn="1"/>
        </p:nvSpPr>
        <p:spPr bwMode="auto">
          <a:xfrm>
            <a:off x="7115175" y="33559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75" name="Oval 783"/>
          <p:cNvSpPr>
            <a:spLocks noChangeAspect="1" noChangeArrowheads="1"/>
          </p:cNvSpPr>
          <p:nvPr userDrawn="1"/>
        </p:nvSpPr>
        <p:spPr bwMode="auto">
          <a:xfrm>
            <a:off x="7234238" y="33559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76" name="Oval 784"/>
          <p:cNvSpPr>
            <a:spLocks noChangeAspect="1" noChangeArrowheads="1"/>
          </p:cNvSpPr>
          <p:nvPr userDrawn="1"/>
        </p:nvSpPr>
        <p:spPr bwMode="auto">
          <a:xfrm>
            <a:off x="7588250" y="33559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77" name="Oval 785"/>
          <p:cNvSpPr>
            <a:spLocks noChangeAspect="1" noChangeArrowheads="1"/>
          </p:cNvSpPr>
          <p:nvPr userDrawn="1"/>
        </p:nvSpPr>
        <p:spPr bwMode="auto">
          <a:xfrm>
            <a:off x="7707313" y="33559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78" name="Oval 786"/>
          <p:cNvSpPr>
            <a:spLocks noChangeAspect="1" noChangeArrowheads="1"/>
          </p:cNvSpPr>
          <p:nvPr userDrawn="1"/>
        </p:nvSpPr>
        <p:spPr bwMode="auto">
          <a:xfrm>
            <a:off x="1436688" y="34655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79" name="Oval 787"/>
          <p:cNvSpPr>
            <a:spLocks noChangeAspect="1" noChangeArrowheads="1"/>
          </p:cNvSpPr>
          <p:nvPr userDrawn="1"/>
        </p:nvSpPr>
        <p:spPr bwMode="auto">
          <a:xfrm>
            <a:off x="1555750" y="34655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80" name="Oval 788"/>
          <p:cNvSpPr>
            <a:spLocks noChangeAspect="1" noChangeArrowheads="1"/>
          </p:cNvSpPr>
          <p:nvPr userDrawn="1"/>
        </p:nvSpPr>
        <p:spPr bwMode="auto">
          <a:xfrm>
            <a:off x="1673225" y="34655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81" name="Oval 789"/>
          <p:cNvSpPr>
            <a:spLocks noChangeAspect="1" noChangeArrowheads="1"/>
          </p:cNvSpPr>
          <p:nvPr userDrawn="1"/>
        </p:nvSpPr>
        <p:spPr bwMode="auto">
          <a:xfrm>
            <a:off x="1792288" y="34655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82" name="Oval 790"/>
          <p:cNvSpPr>
            <a:spLocks noChangeAspect="1" noChangeArrowheads="1"/>
          </p:cNvSpPr>
          <p:nvPr userDrawn="1"/>
        </p:nvSpPr>
        <p:spPr bwMode="auto">
          <a:xfrm>
            <a:off x="1909763" y="34655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83" name="Oval 791"/>
          <p:cNvSpPr>
            <a:spLocks noChangeAspect="1" noChangeArrowheads="1"/>
          </p:cNvSpPr>
          <p:nvPr userDrawn="1"/>
        </p:nvSpPr>
        <p:spPr bwMode="auto">
          <a:xfrm>
            <a:off x="2028825" y="34655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84" name="Oval 792"/>
          <p:cNvSpPr>
            <a:spLocks noChangeAspect="1" noChangeArrowheads="1"/>
          </p:cNvSpPr>
          <p:nvPr userDrawn="1"/>
        </p:nvSpPr>
        <p:spPr bwMode="auto">
          <a:xfrm>
            <a:off x="2146300" y="34655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85" name="Oval 793"/>
          <p:cNvSpPr>
            <a:spLocks noChangeAspect="1" noChangeArrowheads="1"/>
          </p:cNvSpPr>
          <p:nvPr userDrawn="1"/>
        </p:nvSpPr>
        <p:spPr bwMode="auto">
          <a:xfrm>
            <a:off x="2265363" y="34655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86" name="Oval 794"/>
          <p:cNvSpPr>
            <a:spLocks noChangeAspect="1" noChangeArrowheads="1"/>
          </p:cNvSpPr>
          <p:nvPr userDrawn="1"/>
        </p:nvSpPr>
        <p:spPr bwMode="auto">
          <a:xfrm>
            <a:off x="4040188" y="34655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87" name="Oval 795"/>
          <p:cNvSpPr>
            <a:spLocks noChangeAspect="1" noChangeArrowheads="1"/>
          </p:cNvSpPr>
          <p:nvPr userDrawn="1"/>
        </p:nvSpPr>
        <p:spPr bwMode="auto">
          <a:xfrm>
            <a:off x="4157663" y="34655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88" name="Oval 796"/>
          <p:cNvSpPr>
            <a:spLocks noChangeAspect="1" noChangeArrowheads="1"/>
          </p:cNvSpPr>
          <p:nvPr userDrawn="1"/>
        </p:nvSpPr>
        <p:spPr bwMode="auto">
          <a:xfrm>
            <a:off x="4276725" y="34655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89" name="Oval 797"/>
          <p:cNvSpPr>
            <a:spLocks noChangeAspect="1" noChangeArrowheads="1"/>
          </p:cNvSpPr>
          <p:nvPr userDrawn="1"/>
        </p:nvSpPr>
        <p:spPr bwMode="auto">
          <a:xfrm>
            <a:off x="4394200" y="34655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90" name="Oval 798"/>
          <p:cNvSpPr>
            <a:spLocks noChangeAspect="1" noChangeArrowheads="1"/>
          </p:cNvSpPr>
          <p:nvPr userDrawn="1"/>
        </p:nvSpPr>
        <p:spPr bwMode="auto">
          <a:xfrm>
            <a:off x="4513263" y="34655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91" name="Oval 799"/>
          <p:cNvSpPr>
            <a:spLocks noChangeAspect="1" noChangeArrowheads="1"/>
          </p:cNvSpPr>
          <p:nvPr userDrawn="1"/>
        </p:nvSpPr>
        <p:spPr bwMode="auto">
          <a:xfrm>
            <a:off x="4630738" y="34655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92" name="Oval 800"/>
          <p:cNvSpPr>
            <a:spLocks noChangeAspect="1" noChangeArrowheads="1"/>
          </p:cNvSpPr>
          <p:nvPr userDrawn="1"/>
        </p:nvSpPr>
        <p:spPr bwMode="auto">
          <a:xfrm>
            <a:off x="4749800" y="34655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93" name="Oval 801"/>
          <p:cNvSpPr>
            <a:spLocks noChangeAspect="1" noChangeArrowheads="1"/>
          </p:cNvSpPr>
          <p:nvPr userDrawn="1"/>
        </p:nvSpPr>
        <p:spPr bwMode="auto">
          <a:xfrm>
            <a:off x="4867275" y="34655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94" name="Oval 802"/>
          <p:cNvSpPr>
            <a:spLocks noChangeAspect="1" noChangeArrowheads="1"/>
          </p:cNvSpPr>
          <p:nvPr userDrawn="1"/>
        </p:nvSpPr>
        <p:spPr bwMode="auto">
          <a:xfrm>
            <a:off x="4986338" y="34655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95" name="Oval 803"/>
          <p:cNvSpPr>
            <a:spLocks noChangeAspect="1" noChangeArrowheads="1"/>
          </p:cNvSpPr>
          <p:nvPr userDrawn="1"/>
        </p:nvSpPr>
        <p:spPr bwMode="auto">
          <a:xfrm>
            <a:off x="5222875" y="34655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96" name="Oval 804"/>
          <p:cNvSpPr>
            <a:spLocks noChangeAspect="1" noChangeArrowheads="1"/>
          </p:cNvSpPr>
          <p:nvPr userDrawn="1"/>
        </p:nvSpPr>
        <p:spPr bwMode="auto">
          <a:xfrm>
            <a:off x="5340350" y="34655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97" name="Oval 805"/>
          <p:cNvSpPr>
            <a:spLocks noChangeAspect="1" noChangeArrowheads="1"/>
          </p:cNvSpPr>
          <p:nvPr userDrawn="1"/>
        </p:nvSpPr>
        <p:spPr bwMode="auto">
          <a:xfrm>
            <a:off x="5459413" y="34655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98" name="Oval 806"/>
          <p:cNvSpPr>
            <a:spLocks noChangeAspect="1" noChangeArrowheads="1"/>
          </p:cNvSpPr>
          <p:nvPr userDrawn="1"/>
        </p:nvSpPr>
        <p:spPr bwMode="auto">
          <a:xfrm>
            <a:off x="5576888" y="34655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799" name="Oval 807"/>
          <p:cNvSpPr>
            <a:spLocks noChangeAspect="1" noChangeArrowheads="1"/>
          </p:cNvSpPr>
          <p:nvPr userDrawn="1"/>
        </p:nvSpPr>
        <p:spPr bwMode="auto">
          <a:xfrm>
            <a:off x="5695950" y="34655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00" name="Oval 808"/>
          <p:cNvSpPr>
            <a:spLocks noChangeAspect="1" noChangeArrowheads="1"/>
          </p:cNvSpPr>
          <p:nvPr userDrawn="1"/>
        </p:nvSpPr>
        <p:spPr bwMode="auto">
          <a:xfrm>
            <a:off x="5813425" y="34655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01" name="Oval 809"/>
          <p:cNvSpPr>
            <a:spLocks noChangeAspect="1" noChangeArrowheads="1"/>
          </p:cNvSpPr>
          <p:nvPr userDrawn="1"/>
        </p:nvSpPr>
        <p:spPr bwMode="auto">
          <a:xfrm>
            <a:off x="5932488" y="34655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02" name="Oval 810"/>
          <p:cNvSpPr>
            <a:spLocks noChangeAspect="1" noChangeArrowheads="1"/>
          </p:cNvSpPr>
          <p:nvPr userDrawn="1"/>
        </p:nvSpPr>
        <p:spPr bwMode="auto">
          <a:xfrm>
            <a:off x="6051550" y="34655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03" name="Oval 811"/>
          <p:cNvSpPr>
            <a:spLocks noChangeAspect="1" noChangeArrowheads="1"/>
          </p:cNvSpPr>
          <p:nvPr userDrawn="1"/>
        </p:nvSpPr>
        <p:spPr bwMode="auto">
          <a:xfrm>
            <a:off x="6169025" y="3465513"/>
            <a:ext cx="90488"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04" name="Oval 812"/>
          <p:cNvSpPr>
            <a:spLocks noChangeAspect="1" noChangeArrowheads="1"/>
          </p:cNvSpPr>
          <p:nvPr userDrawn="1"/>
        </p:nvSpPr>
        <p:spPr bwMode="auto">
          <a:xfrm>
            <a:off x="6288088" y="34655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05" name="Oval 813"/>
          <p:cNvSpPr>
            <a:spLocks noChangeAspect="1" noChangeArrowheads="1"/>
          </p:cNvSpPr>
          <p:nvPr userDrawn="1"/>
        </p:nvSpPr>
        <p:spPr bwMode="auto">
          <a:xfrm>
            <a:off x="6405563" y="34655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06" name="Oval 814"/>
          <p:cNvSpPr>
            <a:spLocks noChangeAspect="1" noChangeArrowheads="1"/>
          </p:cNvSpPr>
          <p:nvPr userDrawn="1"/>
        </p:nvSpPr>
        <p:spPr bwMode="auto">
          <a:xfrm>
            <a:off x="6524625" y="34655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07" name="Oval 815"/>
          <p:cNvSpPr>
            <a:spLocks noChangeAspect="1" noChangeArrowheads="1"/>
          </p:cNvSpPr>
          <p:nvPr userDrawn="1"/>
        </p:nvSpPr>
        <p:spPr bwMode="auto">
          <a:xfrm>
            <a:off x="6642100" y="34655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08" name="Oval 816"/>
          <p:cNvSpPr>
            <a:spLocks noChangeAspect="1" noChangeArrowheads="1"/>
          </p:cNvSpPr>
          <p:nvPr userDrawn="1"/>
        </p:nvSpPr>
        <p:spPr bwMode="auto">
          <a:xfrm>
            <a:off x="6761163" y="34655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09" name="Oval 817"/>
          <p:cNvSpPr>
            <a:spLocks noChangeAspect="1" noChangeArrowheads="1"/>
          </p:cNvSpPr>
          <p:nvPr userDrawn="1"/>
        </p:nvSpPr>
        <p:spPr bwMode="auto">
          <a:xfrm>
            <a:off x="6878638" y="34655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10" name="Oval 818"/>
          <p:cNvSpPr>
            <a:spLocks noChangeAspect="1" noChangeArrowheads="1"/>
          </p:cNvSpPr>
          <p:nvPr userDrawn="1"/>
        </p:nvSpPr>
        <p:spPr bwMode="auto">
          <a:xfrm>
            <a:off x="6997700" y="34655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11" name="Oval 819"/>
          <p:cNvSpPr>
            <a:spLocks noChangeAspect="1" noChangeArrowheads="1"/>
          </p:cNvSpPr>
          <p:nvPr userDrawn="1"/>
        </p:nvSpPr>
        <p:spPr bwMode="auto">
          <a:xfrm>
            <a:off x="7115175" y="34655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12" name="Oval 820"/>
          <p:cNvSpPr>
            <a:spLocks noChangeAspect="1" noChangeArrowheads="1"/>
          </p:cNvSpPr>
          <p:nvPr userDrawn="1"/>
        </p:nvSpPr>
        <p:spPr bwMode="auto">
          <a:xfrm>
            <a:off x="7234238" y="34655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13" name="Oval 821"/>
          <p:cNvSpPr>
            <a:spLocks noChangeAspect="1" noChangeArrowheads="1"/>
          </p:cNvSpPr>
          <p:nvPr userDrawn="1"/>
        </p:nvSpPr>
        <p:spPr bwMode="auto">
          <a:xfrm>
            <a:off x="1436688" y="35750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14" name="Oval 822"/>
          <p:cNvSpPr>
            <a:spLocks noChangeAspect="1" noChangeArrowheads="1"/>
          </p:cNvSpPr>
          <p:nvPr userDrawn="1"/>
        </p:nvSpPr>
        <p:spPr bwMode="auto">
          <a:xfrm>
            <a:off x="1555750" y="3575050"/>
            <a:ext cx="90488"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15" name="Oval 823"/>
          <p:cNvSpPr>
            <a:spLocks noChangeAspect="1" noChangeArrowheads="1"/>
          </p:cNvSpPr>
          <p:nvPr userDrawn="1"/>
        </p:nvSpPr>
        <p:spPr bwMode="auto">
          <a:xfrm>
            <a:off x="1673225" y="35750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16" name="Oval 824"/>
          <p:cNvSpPr>
            <a:spLocks noChangeAspect="1" noChangeArrowheads="1"/>
          </p:cNvSpPr>
          <p:nvPr userDrawn="1"/>
        </p:nvSpPr>
        <p:spPr bwMode="auto">
          <a:xfrm>
            <a:off x="1792288" y="35750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17" name="Oval 825"/>
          <p:cNvSpPr>
            <a:spLocks noChangeAspect="1" noChangeArrowheads="1"/>
          </p:cNvSpPr>
          <p:nvPr userDrawn="1"/>
        </p:nvSpPr>
        <p:spPr bwMode="auto">
          <a:xfrm>
            <a:off x="2265363" y="35750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18" name="Oval 826"/>
          <p:cNvSpPr>
            <a:spLocks noChangeAspect="1" noChangeArrowheads="1"/>
          </p:cNvSpPr>
          <p:nvPr userDrawn="1"/>
        </p:nvSpPr>
        <p:spPr bwMode="auto">
          <a:xfrm>
            <a:off x="4040188" y="35750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19" name="Oval 827"/>
          <p:cNvSpPr>
            <a:spLocks noChangeAspect="1" noChangeArrowheads="1"/>
          </p:cNvSpPr>
          <p:nvPr userDrawn="1"/>
        </p:nvSpPr>
        <p:spPr bwMode="auto">
          <a:xfrm>
            <a:off x="4157663" y="35750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20" name="Oval 828"/>
          <p:cNvSpPr>
            <a:spLocks noChangeAspect="1" noChangeArrowheads="1"/>
          </p:cNvSpPr>
          <p:nvPr userDrawn="1"/>
        </p:nvSpPr>
        <p:spPr bwMode="auto">
          <a:xfrm>
            <a:off x="4276725" y="35750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21" name="Oval 829"/>
          <p:cNvSpPr>
            <a:spLocks noChangeAspect="1" noChangeArrowheads="1"/>
          </p:cNvSpPr>
          <p:nvPr userDrawn="1"/>
        </p:nvSpPr>
        <p:spPr bwMode="auto">
          <a:xfrm>
            <a:off x="4394200" y="35750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22" name="Oval 830"/>
          <p:cNvSpPr>
            <a:spLocks noChangeAspect="1" noChangeArrowheads="1"/>
          </p:cNvSpPr>
          <p:nvPr userDrawn="1"/>
        </p:nvSpPr>
        <p:spPr bwMode="auto">
          <a:xfrm>
            <a:off x="4513263" y="35750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23" name="Oval 831"/>
          <p:cNvSpPr>
            <a:spLocks noChangeAspect="1" noChangeArrowheads="1"/>
          </p:cNvSpPr>
          <p:nvPr userDrawn="1"/>
        </p:nvSpPr>
        <p:spPr bwMode="auto">
          <a:xfrm>
            <a:off x="4630738" y="35750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24" name="Oval 832"/>
          <p:cNvSpPr>
            <a:spLocks noChangeAspect="1" noChangeArrowheads="1"/>
          </p:cNvSpPr>
          <p:nvPr userDrawn="1"/>
        </p:nvSpPr>
        <p:spPr bwMode="auto">
          <a:xfrm>
            <a:off x="4749800" y="35750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25" name="Oval 833"/>
          <p:cNvSpPr>
            <a:spLocks noChangeAspect="1" noChangeArrowheads="1"/>
          </p:cNvSpPr>
          <p:nvPr userDrawn="1"/>
        </p:nvSpPr>
        <p:spPr bwMode="auto">
          <a:xfrm>
            <a:off x="4867275" y="35750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26" name="Oval 834"/>
          <p:cNvSpPr>
            <a:spLocks noChangeAspect="1" noChangeArrowheads="1"/>
          </p:cNvSpPr>
          <p:nvPr userDrawn="1"/>
        </p:nvSpPr>
        <p:spPr bwMode="auto">
          <a:xfrm>
            <a:off x="4986338" y="35750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27" name="Oval 835"/>
          <p:cNvSpPr>
            <a:spLocks noChangeAspect="1" noChangeArrowheads="1"/>
          </p:cNvSpPr>
          <p:nvPr userDrawn="1"/>
        </p:nvSpPr>
        <p:spPr bwMode="auto">
          <a:xfrm>
            <a:off x="5103813" y="35750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28" name="Oval 836"/>
          <p:cNvSpPr>
            <a:spLocks noChangeAspect="1" noChangeArrowheads="1"/>
          </p:cNvSpPr>
          <p:nvPr userDrawn="1"/>
        </p:nvSpPr>
        <p:spPr bwMode="auto">
          <a:xfrm>
            <a:off x="5222875" y="35750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29" name="Oval 837"/>
          <p:cNvSpPr>
            <a:spLocks noChangeAspect="1" noChangeArrowheads="1"/>
          </p:cNvSpPr>
          <p:nvPr userDrawn="1"/>
        </p:nvSpPr>
        <p:spPr bwMode="auto">
          <a:xfrm>
            <a:off x="5340350" y="35750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30" name="Oval 838"/>
          <p:cNvSpPr>
            <a:spLocks noChangeAspect="1" noChangeArrowheads="1"/>
          </p:cNvSpPr>
          <p:nvPr userDrawn="1"/>
        </p:nvSpPr>
        <p:spPr bwMode="auto">
          <a:xfrm>
            <a:off x="5459413" y="35750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31" name="Oval 839"/>
          <p:cNvSpPr>
            <a:spLocks noChangeAspect="1" noChangeArrowheads="1"/>
          </p:cNvSpPr>
          <p:nvPr userDrawn="1"/>
        </p:nvSpPr>
        <p:spPr bwMode="auto">
          <a:xfrm>
            <a:off x="5576888" y="35750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32" name="Oval 840"/>
          <p:cNvSpPr>
            <a:spLocks noChangeAspect="1" noChangeArrowheads="1"/>
          </p:cNvSpPr>
          <p:nvPr userDrawn="1"/>
        </p:nvSpPr>
        <p:spPr bwMode="auto">
          <a:xfrm>
            <a:off x="5695950" y="35750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33" name="Oval 841"/>
          <p:cNvSpPr>
            <a:spLocks noChangeAspect="1" noChangeArrowheads="1"/>
          </p:cNvSpPr>
          <p:nvPr userDrawn="1"/>
        </p:nvSpPr>
        <p:spPr bwMode="auto">
          <a:xfrm>
            <a:off x="5813425" y="35750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34" name="Oval 842"/>
          <p:cNvSpPr>
            <a:spLocks noChangeAspect="1" noChangeArrowheads="1"/>
          </p:cNvSpPr>
          <p:nvPr userDrawn="1"/>
        </p:nvSpPr>
        <p:spPr bwMode="auto">
          <a:xfrm>
            <a:off x="5932488" y="35750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35" name="Oval 843"/>
          <p:cNvSpPr>
            <a:spLocks noChangeAspect="1" noChangeArrowheads="1"/>
          </p:cNvSpPr>
          <p:nvPr userDrawn="1"/>
        </p:nvSpPr>
        <p:spPr bwMode="auto">
          <a:xfrm>
            <a:off x="6051550" y="35750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36" name="Oval 844"/>
          <p:cNvSpPr>
            <a:spLocks noChangeAspect="1" noChangeArrowheads="1"/>
          </p:cNvSpPr>
          <p:nvPr userDrawn="1"/>
        </p:nvSpPr>
        <p:spPr bwMode="auto">
          <a:xfrm>
            <a:off x="6169025" y="35750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37" name="Oval 845"/>
          <p:cNvSpPr>
            <a:spLocks noChangeAspect="1" noChangeArrowheads="1"/>
          </p:cNvSpPr>
          <p:nvPr userDrawn="1"/>
        </p:nvSpPr>
        <p:spPr bwMode="auto">
          <a:xfrm>
            <a:off x="6288088" y="35750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38" name="Oval 846"/>
          <p:cNvSpPr>
            <a:spLocks noChangeAspect="1" noChangeArrowheads="1"/>
          </p:cNvSpPr>
          <p:nvPr userDrawn="1"/>
        </p:nvSpPr>
        <p:spPr bwMode="auto">
          <a:xfrm>
            <a:off x="6405563" y="35750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39" name="Oval 847"/>
          <p:cNvSpPr>
            <a:spLocks noChangeAspect="1" noChangeArrowheads="1"/>
          </p:cNvSpPr>
          <p:nvPr userDrawn="1"/>
        </p:nvSpPr>
        <p:spPr bwMode="auto">
          <a:xfrm>
            <a:off x="6524625" y="35750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40" name="Oval 848"/>
          <p:cNvSpPr>
            <a:spLocks noChangeAspect="1" noChangeArrowheads="1"/>
          </p:cNvSpPr>
          <p:nvPr userDrawn="1"/>
        </p:nvSpPr>
        <p:spPr bwMode="auto">
          <a:xfrm>
            <a:off x="6642100" y="35750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41" name="Oval 849"/>
          <p:cNvSpPr>
            <a:spLocks noChangeAspect="1" noChangeArrowheads="1"/>
          </p:cNvSpPr>
          <p:nvPr userDrawn="1"/>
        </p:nvSpPr>
        <p:spPr bwMode="auto">
          <a:xfrm>
            <a:off x="6761163" y="35750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42" name="Oval 850"/>
          <p:cNvSpPr>
            <a:spLocks noChangeAspect="1" noChangeArrowheads="1"/>
          </p:cNvSpPr>
          <p:nvPr userDrawn="1"/>
        </p:nvSpPr>
        <p:spPr bwMode="auto">
          <a:xfrm>
            <a:off x="6878638" y="35750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43" name="Oval 851"/>
          <p:cNvSpPr>
            <a:spLocks noChangeAspect="1" noChangeArrowheads="1"/>
          </p:cNvSpPr>
          <p:nvPr userDrawn="1"/>
        </p:nvSpPr>
        <p:spPr bwMode="auto">
          <a:xfrm>
            <a:off x="6997700" y="35750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44" name="Oval 852"/>
          <p:cNvSpPr>
            <a:spLocks noChangeAspect="1" noChangeArrowheads="1"/>
          </p:cNvSpPr>
          <p:nvPr userDrawn="1"/>
        </p:nvSpPr>
        <p:spPr bwMode="auto">
          <a:xfrm>
            <a:off x="7115175" y="35750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45" name="Oval 853"/>
          <p:cNvSpPr>
            <a:spLocks noChangeAspect="1" noChangeArrowheads="1"/>
          </p:cNvSpPr>
          <p:nvPr userDrawn="1"/>
        </p:nvSpPr>
        <p:spPr bwMode="auto">
          <a:xfrm>
            <a:off x="7234238" y="35750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46" name="Oval 854"/>
          <p:cNvSpPr>
            <a:spLocks noChangeAspect="1" noChangeArrowheads="1"/>
          </p:cNvSpPr>
          <p:nvPr userDrawn="1"/>
        </p:nvSpPr>
        <p:spPr bwMode="auto">
          <a:xfrm>
            <a:off x="1555750" y="36830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47" name="Oval 855"/>
          <p:cNvSpPr>
            <a:spLocks noChangeAspect="1" noChangeArrowheads="1"/>
          </p:cNvSpPr>
          <p:nvPr userDrawn="1"/>
        </p:nvSpPr>
        <p:spPr bwMode="auto">
          <a:xfrm>
            <a:off x="1673225" y="36830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48" name="Oval 856"/>
          <p:cNvSpPr>
            <a:spLocks noChangeAspect="1" noChangeArrowheads="1"/>
          </p:cNvSpPr>
          <p:nvPr userDrawn="1"/>
        </p:nvSpPr>
        <p:spPr bwMode="auto">
          <a:xfrm>
            <a:off x="1792288" y="36830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49" name="Oval 857"/>
          <p:cNvSpPr>
            <a:spLocks noChangeAspect="1" noChangeArrowheads="1"/>
          </p:cNvSpPr>
          <p:nvPr userDrawn="1"/>
        </p:nvSpPr>
        <p:spPr bwMode="auto">
          <a:xfrm>
            <a:off x="3921125" y="36830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50" name="Oval 858"/>
          <p:cNvSpPr>
            <a:spLocks noChangeAspect="1" noChangeArrowheads="1"/>
          </p:cNvSpPr>
          <p:nvPr userDrawn="1"/>
        </p:nvSpPr>
        <p:spPr bwMode="auto">
          <a:xfrm>
            <a:off x="4040188" y="36830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51" name="Oval 859"/>
          <p:cNvSpPr>
            <a:spLocks noChangeAspect="1" noChangeArrowheads="1"/>
          </p:cNvSpPr>
          <p:nvPr userDrawn="1"/>
        </p:nvSpPr>
        <p:spPr bwMode="auto">
          <a:xfrm>
            <a:off x="4157663" y="36830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52" name="Oval 860"/>
          <p:cNvSpPr>
            <a:spLocks noChangeAspect="1" noChangeArrowheads="1"/>
          </p:cNvSpPr>
          <p:nvPr userDrawn="1"/>
        </p:nvSpPr>
        <p:spPr bwMode="auto">
          <a:xfrm>
            <a:off x="4276725" y="36830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53" name="Oval 861"/>
          <p:cNvSpPr>
            <a:spLocks noChangeAspect="1" noChangeArrowheads="1"/>
          </p:cNvSpPr>
          <p:nvPr userDrawn="1"/>
        </p:nvSpPr>
        <p:spPr bwMode="auto">
          <a:xfrm>
            <a:off x="4394200" y="36830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54" name="Oval 862"/>
          <p:cNvSpPr>
            <a:spLocks noChangeAspect="1" noChangeArrowheads="1"/>
          </p:cNvSpPr>
          <p:nvPr userDrawn="1"/>
        </p:nvSpPr>
        <p:spPr bwMode="auto">
          <a:xfrm>
            <a:off x="4513263" y="36830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55" name="Oval 863"/>
          <p:cNvSpPr>
            <a:spLocks noChangeAspect="1" noChangeArrowheads="1"/>
          </p:cNvSpPr>
          <p:nvPr userDrawn="1"/>
        </p:nvSpPr>
        <p:spPr bwMode="auto">
          <a:xfrm>
            <a:off x="4630738" y="3683000"/>
            <a:ext cx="90487"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56" name="Oval 864"/>
          <p:cNvSpPr>
            <a:spLocks noChangeAspect="1" noChangeArrowheads="1"/>
          </p:cNvSpPr>
          <p:nvPr userDrawn="1"/>
        </p:nvSpPr>
        <p:spPr bwMode="auto">
          <a:xfrm>
            <a:off x="4749800" y="36830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57" name="Oval 865"/>
          <p:cNvSpPr>
            <a:spLocks noChangeAspect="1" noChangeArrowheads="1"/>
          </p:cNvSpPr>
          <p:nvPr userDrawn="1"/>
        </p:nvSpPr>
        <p:spPr bwMode="auto">
          <a:xfrm>
            <a:off x="4867275" y="36830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58" name="Oval 866"/>
          <p:cNvSpPr>
            <a:spLocks noChangeAspect="1" noChangeArrowheads="1"/>
          </p:cNvSpPr>
          <p:nvPr userDrawn="1"/>
        </p:nvSpPr>
        <p:spPr bwMode="auto">
          <a:xfrm>
            <a:off x="4986338" y="36830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59" name="Oval 867"/>
          <p:cNvSpPr>
            <a:spLocks noChangeAspect="1" noChangeArrowheads="1"/>
          </p:cNvSpPr>
          <p:nvPr userDrawn="1"/>
        </p:nvSpPr>
        <p:spPr bwMode="auto">
          <a:xfrm>
            <a:off x="5103813" y="36830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60" name="Oval 868"/>
          <p:cNvSpPr>
            <a:spLocks noChangeAspect="1" noChangeArrowheads="1"/>
          </p:cNvSpPr>
          <p:nvPr userDrawn="1"/>
        </p:nvSpPr>
        <p:spPr bwMode="auto">
          <a:xfrm>
            <a:off x="5222875" y="36830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61" name="Oval 869"/>
          <p:cNvSpPr>
            <a:spLocks noChangeAspect="1" noChangeArrowheads="1"/>
          </p:cNvSpPr>
          <p:nvPr userDrawn="1"/>
        </p:nvSpPr>
        <p:spPr bwMode="auto">
          <a:xfrm>
            <a:off x="5340350" y="36830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62" name="Oval 870"/>
          <p:cNvSpPr>
            <a:spLocks noChangeAspect="1" noChangeArrowheads="1"/>
          </p:cNvSpPr>
          <p:nvPr userDrawn="1"/>
        </p:nvSpPr>
        <p:spPr bwMode="auto">
          <a:xfrm>
            <a:off x="5459413" y="36830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63" name="Oval 871"/>
          <p:cNvSpPr>
            <a:spLocks noChangeAspect="1" noChangeArrowheads="1"/>
          </p:cNvSpPr>
          <p:nvPr userDrawn="1"/>
        </p:nvSpPr>
        <p:spPr bwMode="auto">
          <a:xfrm>
            <a:off x="5576888" y="36830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64" name="Oval 872"/>
          <p:cNvSpPr>
            <a:spLocks noChangeAspect="1" noChangeArrowheads="1"/>
          </p:cNvSpPr>
          <p:nvPr userDrawn="1"/>
        </p:nvSpPr>
        <p:spPr bwMode="auto">
          <a:xfrm>
            <a:off x="5695950" y="3683000"/>
            <a:ext cx="90488"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65" name="Oval 873"/>
          <p:cNvSpPr>
            <a:spLocks noChangeAspect="1" noChangeArrowheads="1"/>
          </p:cNvSpPr>
          <p:nvPr userDrawn="1"/>
        </p:nvSpPr>
        <p:spPr bwMode="auto">
          <a:xfrm>
            <a:off x="5813425" y="36830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66" name="Oval 874"/>
          <p:cNvSpPr>
            <a:spLocks noChangeAspect="1" noChangeArrowheads="1"/>
          </p:cNvSpPr>
          <p:nvPr userDrawn="1"/>
        </p:nvSpPr>
        <p:spPr bwMode="auto">
          <a:xfrm>
            <a:off x="5932488" y="36830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67" name="Oval 875"/>
          <p:cNvSpPr>
            <a:spLocks noChangeAspect="1" noChangeArrowheads="1"/>
          </p:cNvSpPr>
          <p:nvPr userDrawn="1"/>
        </p:nvSpPr>
        <p:spPr bwMode="auto">
          <a:xfrm>
            <a:off x="6051550" y="36830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68" name="Oval 876"/>
          <p:cNvSpPr>
            <a:spLocks noChangeAspect="1" noChangeArrowheads="1"/>
          </p:cNvSpPr>
          <p:nvPr userDrawn="1"/>
        </p:nvSpPr>
        <p:spPr bwMode="auto">
          <a:xfrm>
            <a:off x="6169025" y="36830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69" name="Oval 877"/>
          <p:cNvSpPr>
            <a:spLocks noChangeAspect="1" noChangeArrowheads="1"/>
          </p:cNvSpPr>
          <p:nvPr userDrawn="1"/>
        </p:nvSpPr>
        <p:spPr bwMode="auto">
          <a:xfrm>
            <a:off x="6288088" y="36830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70" name="Oval 878"/>
          <p:cNvSpPr>
            <a:spLocks noChangeAspect="1" noChangeArrowheads="1"/>
          </p:cNvSpPr>
          <p:nvPr userDrawn="1"/>
        </p:nvSpPr>
        <p:spPr bwMode="auto">
          <a:xfrm>
            <a:off x="6405563" y="36830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71" name="Oval 879"/>
          <p:cNvSpPr>
            <a:spLocks noChangeAspect="1" noChangeArrowheads="1"/>
          </p:cNvSpPr>
          <p:nvPr userDrawn="1"/>
        </p:nvSpPr>
        <p:spPr bwMode="auto">
          <a:xfrm>
            <a:off x="6524625" y="36830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72" name="Oval 880"/>
          <p:cNvSpPr>
            <a:spLocks noChangeAspect="1" noChangeArrowheads="1"/>
          </p:cNvSpPr>
          <p:nvPr userDrawn="1"/>
        </p:nvSpPr>
        <p:spPr bwMode="auto">
          <a:xfrm>
            <a:off x="6642100" y="36830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73" name="Oval 881"/>
          <p:cNvSpPr>
            <a:spLocks noChangeAspect="1" noChangeArrowheads="1"/>
          </p:cNvSpPr>
          <p:nvPr userDrawn="1"/>
        </p:nvSpPr>
        <p:spPr bwMode="auto">
          <a:xfrm>
            <a:off x="6761163" y="36830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74" name="Oval 882"/>
          <p:cNvSpPr>
            <a:spLocks noChangeAspect="1" noChangeArrowheads="1"/>
          </p:cNvSpPr>
          <p:nvPr userDrawn="1"/>
        </p:nvSpPr>
        <p:spPr bwMode="auto">
          <a:xfrm>
            <a:off x="6878638" y="36830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75" name="Oval 883"/>
          <p:cNvSpPr>
            <a:spLocks noChangeAspect="1" noChangeArrowheads="1"/>
          </p:cNvSpPr>
          <p:nvPr userDrawn="1"/>
        </p:nvSpPr>
        <p:spPr bwMode="auto">
          <a:xfrm>
            <a:off x="6997700" y="36830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76" name="Oval 884"/>
          <p:cNvSpPr>
            <a:spLocks noChangeAspect="1" noChangeArrowheads="1"/>
          </p:cNvSpPr>
          <p:nvPr userDrawn="1"/>
        </p:nvSpPr>
        <p:spPr bwMode="auto">
          <a:xfrm>
            <a:off x="7115175" y="36830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77" name="Oval 885"/>
          <p:cNvSpPr>
            <a:spLocks noChangeAspect="1" noChangeArrowheads="1"/>
          </p:cNvSpPr>
          <p:nvPr userDrawn="1"/>
        </p:nvSpPr>
        <p:spPr bwMode="auto">
          <a:xfrm>
            <a:off x="7234238" y="36830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78" name="Oval 886"/>
          <p:cNvSpPr>
            <a:spLocks noChangeAspect="1" noChangeArrowheads="1"/>
          </p:cNvSpPr>
          <p:nvPr userDrawn="1"/>
        </p:nvSpPr>
        <p:spPr bwMode="auto">
          <a:xfrm>
            <a:off x="1673225" y="37925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79" name="Oval 887"/>
          <p:cNvSpPr>
            <a:spLocks noChangeAspect="1" noChangeArrowheads="1"/>
          </p:cNvSpPr>
          <p:nvPr userDrawn="1"/>
        </p:nvSpPr>
        <p:spPr bwMode="auto">
          <a:xfrm>
            <a:off x="1792288" y="37925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80" name="Oval 888"/>
          <p:cNvSpPr>
            <a:spLocks noChangeAspect="1" noChangeArrowheads="1"/>
          </p:cNvSpPr>
          <p:nvPr userDrawn="1"/>
        </p:nvSpPr>
        <p:spPr bwMode="auto">
          <a:xfrm>
            <a:off x="2028825" y="37925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81" name="Oval 889"/>
          <p:cNvSpPr>
            <a:spLocks noChangeAspect="1" noChangeArrowheads="1"/>
          </p:cNvSpPr>
          <p:nvPr userDrawn="1"/>
        </p:nvSpPr>
        <p:spPr bwMode="auto">
          <a:xfrm>
            <a:off x="2265363" y="3792538"/>
            <a:ext cx="90487"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82" name="Oval 890"/>
          <p:cNvSpPr>
            <a:spLocks noChangeAspect="1" noChangeArrowheads="1"/>
          </p:cNvSpPr>
          <p:nvPr userDrawn="1"/>
        </p:nvSpPr>
        <p:spPr bwMode="auto">
          <a:xfrm>
            <a:off x="3921125" y="37925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83" name="Oval 891"/>
          <p:cNvSpPr>
            <a:spLocks noChangeAspect="1" noChangeArrowheads="1"/>
          </p:cNvSpPr>
          <p:nvPr userDrawn="1"/>
        </p:nvSpPr>
        <p:spPr bwMode="auto">
          <a:xfrm>
            <a:off x="4040188" y="37925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84" name="Oval 892"/>
          <p:cNvSpPr>
            <a:spLocks noChangeAspect="1" noChangeArrowheads="1"/>
          </p:cNvSpPr>
          <p:nvPr userDrawn="1"/>
        </p:nvSpPr>
        <p:spPr bwMode="auto">
          <a:xfrm>
            <a:off x="4157663" y="37925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85" name="Oval 893"/>
          <p:cNvSpPr>
            <a:spLocks noChangeAspect="1" noChangeArrowheads="1"/>
          </p:cNvSpPr>
          <p:nvPr userDrawn="1"/>
        </p:nvSpPr>
        <p:spPr bwMode="auto">
          <a:xfrm>
            <a:off x="4276725" y="37925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86" name="Oval 894"/>
          <p:cNvSpPr>
            <a:spLocks noChangeAspect="1" noChangeArrowheads="1"/>
          </p:cNvSpPr>
          <p:nvPr userDrawn="1"/>
        </p:nvSpPr>
        <p:spPr bwMode="auto">
          <a:xfrm>
            <a:off x="4394200" y="3792538"/>
            <a:ext cx="90488"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87" name="Oval 895"/>
          <p:cNvSpPr>
            <a:spLocks noChangeAspect="1" noChangeArrowheads="1"/>
          </p:cNvSpPr>
          <p:nvPr userDrawn="1"/>
        </p:nvSpPr>
        <p:spPr bwMode="auto">
          <a:xfrm>
            <a:off x="4513263" y="37925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88" name="Oval 896"/>
          <p:cNvSpPr>
            <a:spLocks noChangeAspect="1" noChangeArrowheads="1"/>
          </p:cNvSpPr>
          <p:nvPr userDrawn="1"/>
        </p:nvSpPr>
        <p:spPr bwMode="auto">
          <a:xfrm>
            <a:off x="4630738" y="37925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89" name="Oval 897"/>
          <p:cNvSpPr>
            <a:spLocks noChangeAspect="1" noChangeArrowheads="1"/>
          </p:cNvSpPr>
          <p:nvPr userDrawn="1"/>
        </p:nvSpPr>
        <p:spPr bwMode="auto">
          <a:xfrm>
            <a:off x="4749800" y="37925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90" name="Oval 898"/>
          <p:cNvSpPr>
            <a:spLocks noChangeAspect="1" noChangeArrowheads="1"/>
          </p:cNvSpPr>
          <p:nvPr userDrawn="1"/>
        </p:nvSpPr>
        <p:spPr bwMode="auto">
          <a:xfrm>
            <a:off x="4867275" y="37925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91" name="Oval 899"/>
          <p:cNvSpPr>
            <a:spLocks noChangeAspect="1" noChangeArrowheads="1"/>
          </p:cNvSpPr>
          <p:nvPr userDrawn="1"/>
        </p:nvSpPr>
        <p:spPr bwMode="auto">
          <a:xfrm>
            <a:off x="4986338" y="37925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92" name="Oval 900"/>
          <p:cNvSpPr>
            <a:spLocks noChangeAspect="1" noChangeArrowheads="1"/>
          </p:cNvSpPr>
          <p:nvPr userDrawn="1"/>
        </p:nvSpPr>
        <p:spPr bwMode="auto">
          <a:xfrm>
            <a:off x="5103813" y="37925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93" name="Oval 901"/>
          <p:cNvSpPr>
            <a:spLocks noChangeAspect="1" noChangeArrowheads="1"/>
          </p:cNvSpPr>
          <p:nvPr userDrawn="1"/>
        </p:nvSpPr>
        <p:spPr bwMode="auto">
          <a:xfrm>
            <a:off x="5340350" y="37925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94" name="Oval 902"/>
          <p:cNvSpPr>
            <a:spLocks noChangeAspect="1" noChangeArrowheads="1"/>
          </p:cNvSpPr>
          <p:nvPr userDrawn="1"/>
        </p:nvSpPr>
        <p:spPr bwMode="auto">
          <a:xfrm>
            <a:off x="5459413" y="37925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95" name="Oval 903"/>
          <p:cNvSpPr>
            <a:spLocks noChangeAspect="1" noChangeArrowheads="1"/>
          </p:cNvSpPr>
          <p:nvPr userDrawn="1"/>
        </p:nvSpPr>
        <p:spPr bwMode="auto">
          <a:xfrm>
            <a:off x="5576888" y="37925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96" name="Oval 904"/>
          <p:cNvSpPr>
            <a:spLocks noChangeAspect="1" noChangeArrowheads="1"/>
          </p:cNvSpPr>
          <p:nvPr userDrawn="1"/>
        </p:nvSpPr>
        <p:spPr bwMode="auto">
          <a:xfrm>
            <a:off x="5695950" y="37925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97" name="Oval 905"/>
          <p:cNvSpPr>
            <a:spLocks noChangeAspect="1" noChangeArrowheads="1"/>
          </p:cNvSpPr>
          <p:nvPr userDrawn="1"/>
        </p:nvSpPr>
        <p:spPr bwMode="auto">
          <a:xfrm>
            <a:off x="6051550" y="37925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98" name="Oval 906"/>
          <p:cNvSpPr>
            <a:spLocks noChangeAspect="1" noChangeArrowheads="1"/>
          </p:cNvSpPr>
          <p:nvPr userDrawn="1"/>
        </p:nvSpPr>
        <p:spPr bwMode="auto">
          <a:xfrm>
            <a:off x="6169025" y="3792538"/>
            <a:ext cx="90488"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899" name="Oval 907"/>
          <p:cNvSpPr>
            <a:spLocks noChangeAspect="1" noChangeArrowheads="1"/>
          </p:cNvSpPr>
          <p:nvPr userDrawn="1"/>
        </p:nvSpPr>
        <p:spPr bwMode="auto">
          <a:xfrm>
            <a:off x="6288088" y="37925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00" name="Oval 908"/>
          <p:cNvSpPr>
            <a:spLocks noChangeAspect="1" noChangeArrowheads="1"/>
          </p:cNvSpPr>
          <p:nvPr userDrawn="1"/>
        </p:nvSpPr>
        <p:spPr bwMode="auto">
          <a:xfrm>
            <a:off x="6405563" y="37925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01" name="Oval 909"/>
          <p:cNvSpPr>
            <a:spLocks noChangeAspect="1" noChangeArrowheads="1"/>
          </p:cNvSpPr>
          <p:nvPr userDrawn="1"/>
        </p:nvSpPr>
        <p:spPr bwMode="auto">
          <a:xfrm>
            <a:off x="6642100" y="37925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02" name="Oval 910"/>
          <p:cNvSpPr>
            <a:spLocks noChangeAspect="1" noChangeArrowheads="1"/>
          </p:cNvSpPr>
          <p:nvPr userDrawn="1"/>
        </p:nvSpPr>
        <p:spPr bwMode="auto">
          <a:xfrm>
            <a:off x="6761163" y="37925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03" name="Oval 911"/>
          <p:cNvSpPr>
            <a:spLocks noChangeAspect="1" noChangeArrowheads="1"/>
          </p:cNvSpPr>
          <p:nvPr userDrawn="1"/>
        </p:nvSpPr>
        <p:spPr bwMode="auto">
          <a:xfrm>
            <a:off x="6878638" y="37925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04" name="Oval 912"/>
          <p:cNvSpPr>
            <a:spLocks noChangeAspect="1" noChangeArrowheads="1"/>
          </p:cNvSpPr>
          <p:nvPr userDrawn="1"/>
        </p:nvSpPr>
        <p:spPr bwMode="auto">
          <a:xfrm>
            <a:off x="1673225" y="39020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05" name="Oval 913"/>
          <p:cNvSpPr>
            <a:spLocks noChangeAspect="1" noChangeArrowheads="1"/>
          </p:cNvSpPr>
          <p:nvPr userDrawn="1"/>
        </p:nvSpPr>
        <p:spPr bwMode="auto">
          <a:xfrm>
            <a:off x="1792288" y="39020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06" name="Oval 914"/>
          <p:cNvSpPr>
            <a:spLocks noChangeAspect="1" noChangeArrowheads="1"/>
          </p:cNvSpPr>
          <p:nvPr userDrawn="1"/>
        </p:nvSpPr>
        <p:spPr bwMode="auto">
          <a:xfrm>
            <a:off x="1909763" y="39020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07" name="Oval 915"/>
          <p:cNvSpPr>
            <a:spLocks noChangeAspect="1" noChangeArrowheads="1"/>
          </p:cNvSpPr>
          <p:nvPr userDrawn="1"/>
        </p:nvSpPr>
        <p:spPr bwMode="auto">
          <a:xfrm>
            <a:off x="2028825" y="39020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08" name="Oval 916"/>
          <p:cNvSpPr>
            <a:spLocks noChangeAspect="1" noChangeArrowheads="1"/>
          </p:cNvSpPr>
          <p:nvPr userDrawn="1"/>
        </p:nvSpPr>
        <p:spPr bwMode="auto">
          <a:xfrm>
            <a:off x="2501900" y="39020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09" name="Oval 917"/>
          <p:cNvSpPr>
            <a:spLocks noChangeAspect="1" noChangeArrowheads="1"/>
          </p:cNvSpPr>
          <p:nvPr userDrawn="1"/>
        </p:nvSpPr>
        <p:spPr bwMode="auto">
          <a:xfrm>
            <a:off x="3921125" y="39020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10" name="Oval 918"/>
          <p:cNvSpPr>
            <a:spLocks noChangeAspect="1" noChangeArrowheads="1"/>
          </p:cNvSpPr>
          <p:nvPr userDrawn="1"/>
        </p:nvSpPr>
        <p:spPr bwMode="auto">
          <a:xfrm>
            <a:off x="4040188" y="39020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11" name="Oval 919"/>
          <p:cNvSpPr>
            <a:spLocks noChangeAspect="1" noChangeArrowheads="1"/>
          </p:cNvSpPr>
          <p:nvPr userDrawn="1"/>
        </p:nvSpPr>
        <p:spPr bwMode="auto">
          <a:xfrm>
            <a:off x="4157663" y="39020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12" name="Oval 920"/>
          <p:cNvSpPr>
            <a:spLocks noChangeAspect="1" noChangeArrowheads="1"/>
          </p:cNvSpPr>
          <p:nvPr userDrawn="1"/>
        </p:nvSpPr>
        <p:spPr bwMode="auto">
          <a:xfrm>
            <a:off x="4276725" y="39020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13" name="Oval 921"/>
          <p:cNvSpPr>
            <a:spLocks noChangeAspect="1" noChangeArrowheads="1"/>
          </p:cNvSpPr>
          <p:nvPr userDrawn="1"/>
        </p:nvSpPr>
        <p:spPr bwMode="auto">
          <a:xfrm>
            <a:off x="4394200" y="39020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14" name="Oval 922"/>
          <p:cNvSpPr>
            <a:spLocks noChangeAspect="1" noChangeArrowheads="1"/>
          </p:cNvSpPr>
          <p:nvPr userDrawn="1"/>
        </p:nvSpPr>
        <p:spPr bwMode="auto">
          <a:xfrm>
            <a:off x="4513263" y="39020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15" name="Oval 923"/>
          <p:cNvSpPr>
            <a:spLocks noChangeAspect="1" noChangeArrowheads="1"/>
          </p:cNvSpPr>
          <p:nvPr userDrawn="1"/>
        </p:nvSpPr>
        <p:spPr bwMode="auto">
          <a:xfrm>
            <a:off x="4630738" y="39020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16" name="Oval 924"/>
          <p:cNvSpPr>
            <a:spLocks noChangeAspect="1" noChangeArrowheads="1"/>
          </p:cNvSpPr>
          <p:nvPr userDrawn="1"/>
        </p:nvSpPr>
        <p:spPr bwMode="auto">
          <a:xfrm>
            <a:off x="4749800" y="39020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17" name="Oval 925"/>
          <p:cNvSpPr>
            <a:spLocks noChangeAspect="1" noChangeArrowheads="1"/>
          </p:cNvSpPr>
          <p:nvPr userDrawn="1"/>
        </p:nvSpPr>
        <p:spPr bwMode="auto">
          <a:xfrm>
            <a:off x="4867275" y="39020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18" name="Oval 926"/>
          <p:cNvSpPr>
            <a:spLocks noChangeAspect="1" noChangeArrowheads="1"/>
          </p:cNvSpPr>
          <p:nvPr userDrawn="1"/>
        </p:nvSpPr>
        <p:spPr bwMode="auto">
          <a:xfrm>
            <a:off x="4986338" y="3902075"/>
            <a:ext cx="90487"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19" name="Oval 927"/>
          <p:cNvSpPr>
            <a:spLocks noChangeAspect="1" noChangeArrowheads="1"/>
          </p:cNvSpPr>
          <p:nvPr userDrawn="1"/>
        </p:nvSpPr>
        <p:spPr bwMode="auto">
          <a:xfrm>
            <a:off x="5103813" y="39020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20" name="Oval 928"/>
          <p:cNvSpPr>
            <a:spLocks noChangeAspect="1" noChangeArrowheads="1"/>
          </p:cNvSpPr>
          <p:nvPr userDrawn="1"/>
        </p:nvSpPr>
        <p:spPr bwMode="auto">
          <a:xfrm>
            <a:off x="5340350" y="39020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21" name="Oval 929"/>
          <p:cNvSpPr>
            <a:spLocks noChangeAspect="1" noChangeArrowheads="1"/>
          </p:cNvSpPr>
          <p:nvPr userDrawn="1"/>
        </p:nvSpPr>
        <p:spPr bwMode="auto">
          <a:xfrm>
            <a:off x="5459413" y="39020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22" name="Oval 930"/>
          <p:cNvSpPr>
            <a:spLocks noChangeAspect="1" noChangeArrowheads="1"/>
          </p:cNvSpPr>
          <p:nvPr userDrawn="1"/>
        </p:nvSpPr>
        <p:spPr bwMode="auto">
          <a:xfrm>
            <a:off x="5576888" y="39020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23" name="Oval 931"/>
          <p:cNvSpPr>
            <a:spLocks noChangeAspect="1" noChangeArrowheads="1"/>
          </p:cNvSpPr>
          <p:nvPr userDrawn="1"/>
        </p:nvSpPr>
        <p:spPr bwMode="auto">
          <a:xfrm>
            <a:off x="6169025" y="39020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24" name="Oval 932"/>
          <p:cNvSpPr>
            <a:spLocks noChangeAspect="1" noChangeArrowheads="1"/>
          </p:cNvSpPr>
          <p:nvPr userDrawn="1"/>
        </p:nvSpPr>
        <p:spPr bwMode="auto">
          <a:xfrm>
            <a:off x="6288088" y="3902075"/>
            <a:ext cx="90487"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25" name="Oval 933"/>
          <p:cNvSpPr>
            <a:spLocks noChangeAspect="1" noChangeArrowheads="1"/>
          </p:cNvSpPr>
          <p:nvPr userDrawn="1"/>
        </p:nvSpPr>
        <p:spPr bwMode="auto">
          <a:xfrm>
            <a:off x="6642100" y="39020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26" name="Oval 934"/>
          <p:cNvSpPr>
            <a:spLocks noChangeAspect="1" noChangeArrowheads="1"/>
          </p:cNvSpPr>
          <p:nvPr userDrawn="1"/>
        </p:nvSpPr>
        <p:spPr bwMode="auto">
          <a:xfrm>
            <a:off x="6761163" y="39020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27" name="Oval 935"/>
          <p:cNvSpPr>
            <a:spLocks noChangeAspect="1" noChangeArrowheads="1"/>
          </p:cNvSpPr>
          <p:nvPr userDrawn="1"/>
        </p:nvSpPr>
        <p:spPr bwMode="auto">
          <a:xfrm>
            <a:off x="6878638" y="39020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28" name="Oval 936"/>
          <p:cNvSpPr>
            <a:spLocks noChangeAspect="1" noChangeArrowheads="1"/>
          </p:cNvSpPr>
          <p:nvPr userDrawn="1"/>
        </p:nvSpPr>
        <p:spPr bwMode="auto">
          <a:xfrm>
            <a:off x="6997700" y="39020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29" name="Oval 937"/>
          <p:cNvSpPr>
            <a:spLocks noChangeAspect="1" noChangeArrowheads="1"/>
          </p:cNvSpPr>
          <p:nvPr userDrawn="1"/>
        </p:nvSpPr>
        <p:spPr bwMode="auto">
          <a:xfrm>
            <a:off x="7234238" y="39020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30" name="Oval 938"/>
          <p:cNvSpPr>
            <a:spLocks noChangeAspect="1" noChangeArrowheads="1"/>
          </p:cNvSpPr>
          <p:nvPr userDrawn="1"/>
        </p:nvSpPr>
        <p:spPr bwMode="auto">
          <a:xfrm>
            <a:off x="7351713" y="39020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31" name="Oval 939"/>
          <p:cNvSpPr>
            <a:spLocks noChangeAspect="1" noChangeArrowheads="1"/>
          </p:cNvSpPr>
          <p:nvPr userDrawn="1"/>
        </p:nvSpPr>
        <p:spPr bwMode="auto">
          <a:xfrm>
            <a:off x="2028825" y="40116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32" name="Oval 940"/>
          <p:cNvSpPr>
            <a:spLocks noChangeAspect="1" noChangeArrowheads="1"/>
          </p:cNvSpPr>
          <p:nvPr userDrawn="1"/>
        </p:nvSpPr>
        <p:spPr bwMode="auto">
          <a:xfrm>
            <a:off x="2146300" y="40116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33" name="Oval 941"/>
          <p:cNvSpPr>
            <a:spLocks noChangeAspect="1" noChangeArrowheads="1"/>
          </p:cNvSpPr>
          <p:nvPr userDrawn="1"/>
        </p:nvSpPr>
        <p:spPr bwMode="auto">
          <a:xfrm>
            <a:off x="3921125" y="40116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34" name="Oval 942"/>
          <p:cNvSpPr>
            <a:spLocks noChangeAspect="1" noChangeArrowheads="1"/>
          </p:cNvSpPr>
          <p:nvPr userDrawn="1"/>
        </p:nvSpPr>
        <p:spPr bwMode="auto">
          <a:xfrm>
            <a:off x="4040188" y="40116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35" name="Oval 943"/>
          <p:cNvSpPr>
            <a:spLocks noChangeAspect="1" noChangeArrowheads="1"/>
          </p:cNvSpPr>
          <p:nvPr userDrawn="1"/>
        </p:nvSpPr>
        <p:spPr bwMode="auto">
          <a:xfrm>
            <a:off x="4157663" y="40116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36" name="Oval 944"/>
          <p:cNvSpPr>
            <a:spLocks noChangeAspect="1" noChangeArrowheads="1"/>
          </p:cNvSpPr>
          <p:nvPr userDrawn="1"/>
        </p:nvSpPr>
        <p:spPr bwMode="auto">
          <a:xfrm>
            <a:off x="4276725" y="40116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37" name="Oval 945"/>
          <p:cNvSpPr>
            <a:spLocks noChangeAspect="1" noChangeArrowheads="1"/>
          </p:cNvSpPr>
          <p:nvPr userDrawn="1"/>
        </p:nvSpPr>
        <p:spPr bwMode="auto">
          <a:xfrm>
            <a:off x="4394200" y="40116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38" name="Oval 946"/>
          <p:cNvSpPr>
            <a:spLocks noChangeAspect="1" noChangeArrowheads="1"/>
          </p:cNvSpPr>
          <p:nvPr userDrawn="1"/>
        </p:nvSpPr>
        <p:spPr bwMode="auto">
          <a:xfrm>
            <a:off x="4513263" y="40116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39" name="Oval 947"/>
          <p:cNvSpPr>
            <a:spLocks noChangeAspect="1" noChangeArrowheads="1"/>
          </p:cNvSpPr>
          <p:nvPr userDrawn="1"/>
        </p:nvSpPr>
        <p:spPr bwMode="auto">
          <a:xfrm>
            <a:off x="4630738" y="40116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40" name="Oval 948"/>
          <p:cNvSpPr>
            <a:spLocks noChangeAspect="1" noChangeArrowheads="1"/>
          </p:cNvSpPr>
          <p:nvPr userDrawn="1"/>
        </p:nvSpPr>
        <p:spPr bwMode="auto">
          <a:xfrm>
            <a:off x="4749800" y="40116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41" name="Oval 949"/>
          <p:cNvSpPr>
            <a:spLocks noChangeAspect="1" noChangeArrowheads="1"/>
          </p:cNvSpPr>
          <p:nvPr userDrawn="1"/>
        </p:nvSpPr>
        <p:spPr bwMode="auto">
          <a:xfrm>
            <a:off x="4867275" y="40116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42" name="Oval 950"/>
          <p:cNvSpPr>
            <a:spLocks noChangeAspect="1" noChangeArrowheads="1"/>
          </p:cNvSpPr>
          <p:nvPr userDrawn="1"/>
        </p:nvSpPr>
        <p:spPr bwMode="auto">
          <a:xfrm>
            <a:off x="4986338" y="40116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43" name="Oval 951"/>
          <p:cNvSpPr>
            <a:spLocks noChangeAspect="1" noChangeArrowheads="1"/>
          </p:cNvSpPr>
          <p:nvPr userDrawn="1"/>
        </p:nvSpPr>
        <p:spPr bwMode="auto">
          <a:xfrm>
            <a:off x="5103813" y="40116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44" name="Oval 952"/>
          <p:cNvSpPr>
            <a:spLocks noChangeAspect="1" noChangeArrowheads="1"/>
          </p:cNvSpPr>
          <p:nvPr userDrawn="1"/>
        </p:nvSpPr>
        <p:spPr bwMode="auto">
          <a:xfrm>
            <a:off x="5222875" y="40116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45" name="Oval 953"/>
          <p:cNvSpPr>
            <a:spLocks noChangeAspect="1" noChangeArrowheads="1"/>
          </p:cNvSpPr>
          <p:nvPr userDrawn="1"/>
        </p:nvSpPr>
        <p:spPr bwMode="auto">
          <a:xfrm>
            <a:off x="6169025" y="40116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46" name="Oval 954"/>
          <p:cNvSpPr>
            <a:spLocks noChangeAspect="1" noChangeArrowheads="1"/>
          </p:cNvSpPr>
          <p:nvPr userDrawn="1"/>
        </p:nvSpPr>
        <p:spPr bwMode="auto">
          <a:xfrm>
            <a:off x="6288088" y="40116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47" name="Oval 955"/>
          <p:cNvSpPr>
            <a:spLocks noChangeAspect="1" noChangeArrowheads="1"/>
          </p:cNvSpPr>
          <p:nvPr userDrawn="1"/>
        </p:nvSpPr>
        <p:spPr bwMode="auto">
          <a:xfrm>
            <a:off x="6761163" y="40116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48" name="Oval 956"/>
          <p:cNvSpPr>
            <a:spLocks noChangeAspect="1" noChangeArrowheads="1"/>
          </p:cNvSpPr>
          <p:nvPr userDrawn="1"/>
        </p:nvSpPr>
        <p:spPr bwMode="auto">
          <a:xfrm>
            <a:off x="6878638" y="40116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49" name="Oval 957"/>
          <p:cNvSpPr>
            <a:spLocks noChangeAspect="1" noChangeArrowheads="1"/>
          </p:cNvSpPr>
          <p:nvPr userDrawn="1"/>
        </p:nvSpPr>
        <p:spPr bwMode="auto">
          <a:xfrm>
            <a:off x="7351713" y="40116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50" name="Oval 958"/>
          <p:cNvSpPr>
            <a:spLocks noChangeAspect="1" noChangeArrowheads="1"/>
          </p:cNvSpPr>
          <p:nvPr userDrawn="1"/>
        </p:nvSpPr>
        <p:spPr bwMode="auto">
          <a:xfrm>
            <a:off x="2146300" y="41211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51" name="Oval 959"/>
          <p:cNvSpPr>
            <a:spLocks noChangeAspect="1" noChangeArrowheads="1"/>
          </p:cNvSpPr>
          <p:nvPr userDrawn="1"/>
        </p:nvSpPr>
        <p:spPr bwMode="auto">
          <a:xfrm>
            <a:off x="2265363" y="41211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52" name="Oval 960"/>
          <p:cNvSpPr>
            <a:spLocks noChangeAspect="1" noChangeArrowheads="1"/>
          </p:cNvSpPr>
          <p:nvPr userDrawn="1"/>
        </p:nvSpPr>
        <p:spPr bwMode="auto">
          <a:xfrm>
            <a:off x="2382838" y="41211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53" name="Oval 961"/>
          <p:cNvSpPr>
            <a:spLocks noChangeAspect="1" noChangeArrowheads="1"/>
          </p:cNvSpPr>
          <p:nvPr userDrawn="1"/>
        </p:nvSpPr>
        <p:spPr bwMode="auto">
          <a:xfrm>
            <a:off x="2501900" y="41211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54" name="Oval 962"/>
          <p:cNvSpPr>
            <a:spLocks noChangeAspect="1" noChangeArrowheads="1"/>
          </p:cNvSpPr>
          <p:nvPr userDrawn="1"/>
        </p:nvSpPr>
        <p:spPr bwMode="auto">
          <a:xfrm>
            <a:off x="2619375" y="41211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55" name="Oval 963"/>
          <p:cNvSpPr>
            <a:spLocks noChangeAspect="1" noChangeArrowheads="1"/>
          </p:cNvSpPr>
          <p:nvPr userDrawn="1"/>
        </p:nvSpPr>
        <p:spPr bwMode="auto">
          <a:xfrm>
            <a:off x="3921125" y="41211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56" name="Oval 964"/>
          <p:cNvSpPr>
            <a:spLocks noChangeAspect="1" noChangeArrowheads="1"/>
          </p:cNvSpPr>
          <p:nvPr userDrawn="1"/>
        </p:nvSpPr>
        <p:spPr bwMode="auto">
          <a:xfrm>
            <a:off x="4040188" y="41211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57" name="Oval 965"/>
          <p:cNvSpPr>
            <a:spLocks noChangeAspect="1" noChangeArrowheads="1"/>
          </p:cNvSpPr>
          <p:nvPr userDrawn="1"/>
        </p:nvSpPr>
        <p:spPr bwMode="auto">
          <a:xfrm>
            <a:off x="4157663" y="41211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58" name="Oval 966"/>
          <p:cNvSpPr>
            <a:spLocks noChangeAspect="1" noChangeArrowheads="1"/>
          </p:cNvSpPr>
          <p:nvPr userDrawn="1"/>
        </p:nvSpPr>
        <p:spPr bwMode="auto">
          <a:xfrm>
            <a:off x="4276725" y="41211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59" name="Oval 967"/>
          <p:cNvSpPr>
            <a:spLocks noChangeAspect="1" noChangeArrowheads="1"/>
          </p:cNvSpPr>
          <p:nvPr userDrawn="1"/>
        </p:nvSpPr>
        <p:spPr bwMode="auto">
          <a:xfrm>
            <a:off x="4394200" y="41211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60" name="Oval 968"/>
          <p:cNvSpPr>
            <a:spLocks noChangeAspect="1" noChangeArrowheads="1"/>
          </p:cNvSpPr>
          <p:nvPr userDrawn="1"/>
        </p:nvSpPr>
        <p:spPr bwMode="auto">
          <a:xfrm>
            <a:off x="4513263" y="41211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61" name="Oval 969"/>
          <p:cNvSpPr>
            <a:spLocks noChangeAspect="1" noChangeArrowheads="1"/>
          </p:cNvSpPr>
          <p:nvPr userDrawn="1"/>
        </p:nvSpPr>
        <p:spPr bwMode="auto">
          <a:xfrm>
            <a:off x="4630738" y="41211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62" name="Oval 970"/>
          <p:cNvSpPr>
            <a:spLocks noChangeAspect="1" noChangeArrowheads="1"/>
          </p:cNvSpPr>
          <p:nvPr userDrawn="1"/>
        </p:nvSpPr>
        <p:spPr bwMode="auto">
          <a:xfrm>
            <a:off x="4749800" y="41211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63" name="Oval 971"/>
          <p:cNvSpPr>
            <a:spLocks noChangeAspect="1" noChangeArrowheads="1"/>
          </p:cNvSpPr>
          <p:nvPr userDrawn="1"/>
        </p:nvSpPr>
        <p:spPr bwMode="auto">
          <a:xfrm>
            <a:off x="4867275" y="41211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64" name="Oval 972"/>
          <p:cNvSpPr>
            <a:spLocks noChangeAspect="1" noChangeArrowheads="1"/>
          </p:cNvSpPr>
          <p:nvPr userDrawn="1"/>
        </p:nvSpPr>
        <p:spPr bwMode="auto">
          <a:xfrm>
            <a:off x="4986338" y="41211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65" name="Oval 973"/>
          <p:cNvSpPr>
            <a:spLocks noChangeAspect="1" noChangeArrowheads="1"/>
          </p:cNvSpPr>
          <p:nvPr userDrawn="1"/>
        </p:nvSpPr>
        <p:spPr bwMode="auto">
          <a:xfrm>
            <a:off x="5103813" y="41211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66" name="Oval 974"/>
          <p:cNvSpPr>
            <a:spLocks noChangeAspect="1" noChangeArrowheads="1"/>
          </p:cNvSpPr>
          <p:nvPr userDrawn="1"/>
        </p:nvSpPr>
        <p:spPr bwMode="auto">
          <a:xfrm>
            <a:off x="5222875" y="41211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67" name="Oval 975"/>
          <p:cNvSpPr>
            <a:spLocks noChangeAspect="1" noChangeArrowheads="1"/>
          </p:cNvSpPr>
          <p:nvPr userDrawn="1"/>
        </p:nvSpPr>
        <p:spPr bwMode="auto">
          <a:xfrm>
            <a:off x="5340350" y="41211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68" name="Oval 976"/>
          <p:cNvSpPr>
            <a:spLocks noChangeAspect="1" noChangeArrowheads="1"/>
          </p:cNvSpPr>
          <p:nvPr userDrawn="1"/>
        </p:nvSpPr>
        <p:spPr bwMode="auto">
          <a:xfrm>
            <a:off x="5459413" y="41211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69" name="Oval 977"/>
          <p:cNvSpPr>
            <a:spLocks noChangeAspect="1" noChangeArrowheads="1"/>
          </p:cNvSpPr>
          <p:nvPr userDrawn="1"/>
        </p:nvSpPr>
        <p:spPr bwMode="auto">
          <a:xfrm>
            <a:off x="5576888" y="41211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70" name="Oval 978"/>
          <p:cNvSpPr>
            <a:spLocks noChangeAspect="1" noChangeArrowheads="1"/>
          </p:cNvSpPr>
          <p:nvPr userDrawn="1"/>
        </p:nvSpPr>
        <p:spPr bwMode="auto">
          <a:xfrm>
            <a:off x="6169025" y="41211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71" name="Oval 979"/>
          <p:cNvSpPr>
            <a:spLocks noChangeAspect="1" noChangeArrowheads="1"/>
          </p:cNvSpPr>
          <p:nvPr userDrawn="1"/>
        </p:nvSpPr>
        <p:spPr bwMode="auto">
          <a:xfrm>
            <a:off x="6761163" y="41211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72" name="Oval 980"/>
          <p:cNvSpPr>
            <a:spLocks noChangeAspect="1" noChangeArrowheads="1"/>
          </p:cNvSpPr>
          <p:nvPr userDrawn="1"/>
        </p:nvSpPr>
        <p:spPr bwMode="auto">
          <a:xfrm>
            <a:off x="6878638" y="41211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73" name="Oval 981"/>
          <p:cNvSpPr>
            <a:spLocks noChangeAspect="1" noChangeArrowheads="1"/>
          </p:cNvSpPr>
          <p:nvPr userDrawn="1"/>
        </p:nvSpPr>
        <p:spPr bwMode="auto">
          <a:xfrm>
            <a:off x="7351713" y="41211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74" name="Oval 982"/>
          <p:cNvSpPr>
            <a:spLocks noChangeAspect="1" noChangeArrowheads="1"/>
          </p:cNvSpPr>
          <p:nvPr userDrawn="1"/>
        </p:nvSpPr>
        <p:spPr bwMode="auto">
          <a:xfrm>
            <a:off x="2382838" y="42291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75" name="Oval 983"/>
          <p:cNvSpPr>
            <a:spLocks noChangeAspect="1" noChangeArrowheads="1"/>
          </p:cNvSpPr>
          <p:nvPr userDrawn="1"/>
        </p:nvSpPr>
        <p:spPr bwMode="auto">
          <a:xfrm>
            <a:off x="2501900" y="42291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76" name="Oval 984"/>
          <p:cNvSpPr>
            <a:spLocks noChangeAspect="1" noChangeArrowheads="1"/>
          </p:cNvSpPr>
          <p:nvPr userDrawn="1"/>
        </p:nvSpPr>
        <p:spPr bwMode="auto">
          <a:xfrm>
            <a:off x="2619375" y="42291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77" name="Oval 985"/>
          <p:cNvSpPr>
            <a:spLocks noChangeAspect="1" noChangeArrowheads="1"/>
          </p:cNvSpPr>
          <p:nvPr userDrawn="1"/>
        </p:nvSpPr>
        <p:spPr bwMode="auto">
          <a:xfrm>
            <a:off x="2738438" y="42291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78" name="Oval 986"/>
          <p:cNvSpPr>
            <a:spLocks noChangeAspect="1" noChangeArrowheads="1"/>
          </p:cNvSpPr>
          <p:nvPr userDrawn="1"/>
        </p:nvSpPr>
        <p:spPr bwMode="auto">
          <a:xfrm>
            <a:off x="4040188" y="42291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79" name="Oval 987"/>
          <p:cNvSpPr>
            <a:spLocks noChangeAspect="1" noChangeArrowheads="1"/>
          </p:cNvSpPr>
          <p:nvPr userDrawn="1"/>
        </p:nvSpPr>
        <p:spPr bwMode="auto">
          <a:xfrm>
            <a:off x="4157663" y="42291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80" name="Oval 988"/>
          <p:cNvSpPr>
            <a:spLocks noChangeAspect="1" noChangeArrowheads="1"/>
          </p:cNvSpPr>
          <p:nvPr userDrawn="1"/>
        </p:nvSpPr>
        <p:spPr bwMode="auto">
          <a:xfrm>
            <a:off x="4276725" y="42291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81" name="Oval 989"/>
          <p:cNvSpPr>
            <a:spLocks noChangeAspect="1" noChangeArrowheads="1"/>
          </p:cNvSpPr>
          <p:nvPr userDrawn="1"/>
        </p:nvSpPr>
        <p:spPr bwMode="auto">
          <a:xfrm>
            <a:off x="4394200" y="42291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82" name="Oval 990"/>
          <p:cNvSpPr>
            <a:spLocks noChangeAspect="1" noChangeArrowheads="1"/>
          </p:cNvSpPr>
          <p:nvPr userDrawn="1"/>
        </p:nvSpPr>
        <p:spPr bwMode="auto">
          <a:xfrm>
            <a:off x="4513263" y="42291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83" name="Oval 991"/>
          <p:cNvSpPr>
            <a:spLocks noChangeAspect="1" noChangeArrowheads="1"/>
          </p:cNvSpPr>
          <p:nvPr userDrawn="1"/>
        </p:nvSpPr>
        <p:spPr bwMode="auto">
          <a:xfrm>
            <a:off x="4630738" y="42291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84" name="Oval 992"/>
          <p:cNvSpPr>
            <a:spLocks noChangeAspect="1" noChangeArrowheads="1"/>
          </p:cNvSpPr>
          <p:nvPr userDrawn="1"/>
        </p:nvSpPr>
        <p:spPr bwMode="auto">
          <a:xfrm>
            <a:off x="4749800" y="42291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85" name="Oval 993"/>
          <p:cNvSpPr>
            <a:spLocks noChangeAspect="1" noChangeArrowheads="1"/>
          </p:cNvSpPr>
          <p:nvPr userDrawn="1"/>
        </p:nvSpPr>
        <p:spPr bwMode="auto">
          <a:xfrm>
            <a:off x="4867275" y="42291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86" name="Oval 994"/>
          <p:cNvSpPr>
            <a:spLocks noChangeAspect="1" noChangeArrowheads="1"/>
          </p:cNvSpPr>
          <p:nvPr userDrawn="1"/>
        </p:nvSpPr>
        <p:spPr bwMode="auto">
          <a:xfrm>
            <a:off x="4986338" y="42291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87" name="Oval 995"/>
          <p:cNvSpPr>
            <a:spLocks noChangeAspect="1" noChangeArrowheads="1"/>
          </p:cNvSpPr>
          <p:nvPr userDrawn="1"/>
        </p:nvSpPr>
        <p:spPr bwMode="auto">
          <a:xfrm>
            <a:off x="5103813" y="42291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88" name="Oval 996"/>
          <p:cNvSpPr>
            <a:spLocks noChangeAspect="1" noChangeArrowheads="1"/>
          </p:cNvSpPr>
          <p:nvPr userDrawn="1"/>
        </p:nvSpPr>
        <p:spPr bwMode="auto">
          <a:xfrm>
            <a:off x="5222875" y="42291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89" name="Oval 997"/>
          <p:cNvSpPr>
            <a:spLocks noChangeAspect="1" noChangeArrowheads="1"/>
          </p:cNvSpPr>
          <p:nvPr userDrawn="1"/>
        </p:nvSpPr>
        <p:spPr bwMode="auto">
          <a:xfrm>
            <a:off x="5340350" y="422910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90" name="Oval 998"/>
          <p:cNvSpPr>
            <a:spLocks noChangeAspect="1" noChangeArrowheads="1"/>
          </p:cNvSpPr>
          <p:nvPr userDrawn="1"/>
        </p:nvSpPr>
        <p:spPr bwMode="auto">
          <a:xfrm>
            <a:off x="5459413" y="42291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91" name="Oval 999"/>
          <p:cNvSpPr>
            <a:spLocks noChangeAspect="1" noChangeArrowheads="1"/>
          </p:cNvSpPr>
          <p:nvPr userDrawn="1"/>
        </p:nvSpPr>
        <p:spPr bwMode="auto">
          <a:xfrm>
            <a:off x="6288088" y="42291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92" name="Oval 1000"/>
          <p:cNvSpPr>
            <a:spLocks noChangeAspect="1" noChangeArrowheads="1"/>
          </p:cNvSpPr>
          <p:nvPr userDrawn="1"/>
        </p:nvSpPr>
        <p:spPr bwMode="auto">
          <a:xfrm>
            <a:off x="6761163" y="42291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93" name="Oval 1001"/>
          <p:cNvSpPr>
            <a:spLocks noChangeAspect="1" noChangeArrowheads="1"/>
          </p:cNvSpPr>
          <p:nvPr userDrawn="1"/>
        </p:nvSpPr>
        <p:spPr bwMode="auto">
          <a:xfrm>
            <a:off x="7351713" y="422910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94" name="Oval 1002"/>
          <p:cNvSpPr>
            <a:spLocks noChangeAspect="1" noChangeArrowheads="1"/>
          </p:cNvSpPr>
          <p:nvPr userDrawn="1"/>
        </p:nvSpPr>
        <p:spPr bwMode="auto">
          <a:xfrm>
            <a:off x="2382838" y="43386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95" name="Oval 1003"/>
          <p:cNvSpPr>
            <a:spLocks noChangeAspect="1" noChangeArrowheads="1"/>
          </p:cNvSpPr>
          <p:nvPr userDrawn="1"/>
        </p:nvSpPr>
        <p:spPr bwMode="auto">
          <a:xfrm>
            <a:off x="2501900" y="43386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96" name="Oval 1004"/>
          <p:cNvSpPr>
            <a:spLocks noChangeAspect="1" noChangeArrowheads="1"/>
          </p:cNvSpPr>
          <p:nvPr userDrawn="1"/>
        </p:nvSpPr>
        <p:spPr bwMode="auto">
          <a:xfrm>
            <a:off x="2619375" y="43386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97" name="Oval 1005"/>
          <p:cNvSpPr>
            <a:spLocks noChangeAspect="1" noChangeArrowheads="1"/>
          </p:cNvSpPr>
          <p:nvPr userDrawn="1"/>
        </p:nvSpPr>
        <p:spPr bwMode="auto">
          <a:xfrm>
            <a:off x="2738438" y="43386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98" name="Oval 1006"/>
          <p:cNvSpPr>
            <a:spLocks noChangeAspect="1" noChangeArrowheads="1"/>
          </p:cNvSpPr>
          <p:nvPr userDrawn="1"/>
        </p:nvSpPr>
        <p:spPr bwMode="auto">
          <a:xfrm>
            <a:off x="2855913" y="43386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999" name="Oval 1007"/>
          <p:cNvSpPr>
            <a:spLocks noChangeAspect="1" noChangeArrowheads="1"/>
          </p:cNvSpPr>
          <p:nvPr userDrawn="1"/>
        </p:nvSpPr>
        <p:spPr bwMode="auto">
          <a:xfrm>
            <a:off x="2974975" y="43386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00" name="Oval 1008"/>
          <p:cNvSpPr>
            <a:spLocks noChangeAspect="1" noChangeArrowheads="1"/>
          </p:cNvSpPr>
          <p:nvPr userDrawn="1"/>
        </p:nvSpPr>
        <p:spPr bwMode="auto">
          <a:xfrm>
            <a:off x="4513263" y="43386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01" name="Oval 1009"/>
          <p:cNvSpPr>
            <a:spLocks noChangeAspect="1" noChangeArrowheads="1"/>
          </p:cNvSpPr>
          <p:nvPr userDrawn="1"/>
        </p:nvSpPr>
        <p:spPr bwMode="auto">
          <a:xfrm>
            <a:off x="4630738" y="43386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02" name="Oval 1010"/>
          <p:cNvSpPr>
            <a:spLocks noChangeAspect="1" noChangeArrowheads="1"/>
          </p:cNvSpPr>
          <p:nvPr userDrawn="1"/>
        </p:nvSpPr>
        <p:spPr bwMode="auto">
          <a:xfrm>
            <a:off x="4749800" y="43386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03" name="Oval 1011"/>
          <p:cNvSpPr>
            <a:spLocks noChangeAspect="1" noChangeArrowheads="1"/>
          </p:cNvSpPr>
          <p:nvPr userDrawn="1"/>
        </p:nvSpPr>
        <p:spPr bwMode="auto">
          <a:xfrm>
            <a:off x="4867275" y="43386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04" name="Oval 1012"/>
          <p:cNvSpPr>
            <a:spLocks noChangeAspect="1" noChangeArrowheads="1"/>
          </p:cNvSpPr>
          <p:nvPr userDrawn="1"/>
        </p:nvSpPr>
        <p:spPr bwMode="auto">
          <a:xfrm>
            <a:off x="4986338" y="43386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05" name="Oval 1013"/>
          <p:cNvSpPr>
            <a:spLocks noChangeAspect="1" noChangeArrowheads="1"/>
          </p:cNvSpPr>
          <p:nvPr userDrawn="1"/>
        </p:nvSpPr>
        <p:spPr bwMode="auto">
          <a:xfrm>
            <a:off x="5103813" y="4338638"/>
            <a:ext cx="90487" cy="90487"/>
          </a:xfrm>
          <a:prstGeom prst="ellipse">
            <a:avLst/>
          </a:prstGeom>
          <a:solidFill>
            <a:srgbClr val="FFFF99">
              <a:alpha val="30196"/>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06" name="Oval 1014"/>
          <p:cNvSpPr>
            <a:spLocks noChangeAspect="1" noChangeArrowheads="1"/>
          </p:cNvSpPr>
          <p:nvPr userDrawn="1"/>
        </p:nvSpPr>
        <p:spPr bwMode="auto">
          <a:xfrm>
            <a:off x="5222875" y="43386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07" name="Oval 1015"/>
          <p:cNvSpPr>
            <a:spLocks noChangeAspect="1" noChangeArrowheads="1"/>
          </p:cNvSpPr>
          <p:nvPr userDrawn="1"/>
        </p:nvSpPr>
        <p:spPr bwMode="auto">
          <a:xfrm>
            <a:off x="5340350" y="43386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08" name="Oval 1016"/>
          <p:cNvSpPr>
            <a:spLocks noChangeAspect="1" noChangeArrowheads="1"/>
          </p:cNvSpPr>
          <p:nvPr userDrawn="1"/>
        </p:nvSpPr>
        <p:spPr bwMode="auto">
          <a:xfrm>
            <a:off x="5459413" y="43386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09" name="Oval 1017"/>
          <p:cNvSpPr>
            <a:spLocks noChangeAspect="1" noChangeArrowheads="1"/>
          </p:cNvSpPr>
          <p:nvPr userDrawn="1"/>
        </p:nvSpPr>
        <p:spPr bwMode="auto">
          <a:xfrm>
            <a:off x="6761163" y="43386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10" name="Oval 1018"/>
          <p:cNvSpPr>
            <a:spLocks noChangeAspect="1" noChangeArrowheads="1"/>
          </p:cNvSpPr>
          <p:nvPr userDrawn="1"/>
        </p:nvSpPr>
        <p:spPr bwMode="auto">
          <a:xfrm>
            <a:off x="7115175" y="43386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11" name="Oval 1019"/>
          <p:cNvSpPr>
            <a:spLocks noChangeAspect="1" noChangeArrowheads="1"/>
          </p:cNvSpPr>
          <p:nvPr userDrawn="1"/>
        </p:nvSpPr>
        <p:spPr bwMode="auto">
          <a:xfrm>
            <a:off x="2265363" y="44481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12" name="Oval 1020"/>
          <p:cNvSpPr>
            <a:spLocks noChangeAspect="1" noChangeArrowheads="1"/>
          </p:cNvSpPr>
          <p:nvPr userDrawn="1"/>
        </p:nvSpPr>
        <p:spPr bwMode="auto">
          <a:xfrm>
            <a:off x="2382838" y="44481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13" name="Oval 1021"/>
          <p:cNvSpPr>
            <a:spLocks noChangeAspect="1" noChangeArrowheads="1"/>
          </p:cNvSpPr>
          <p:nvPr userDrawn="1"/>
        </p:nvSpPr>
        <p:spPr bwMode="auto">
          <a:xfrm>
            <a:off x="2501900" y="44481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14" name="Oval 1022"/>
          <p:cNvSpPr>
            <a:spLocks noChangeAspect="1" noChangeArrowheads="1"/>
          </p:cNvSpPr>
          <p:nvPr userDrawn="1"/>
        </p:nvSpPr>
        <p:spPr bwMode="auto">
          <a:xfrm>
            <a:off x="2619375" y="44481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15" name="Oval 1023"/>
          <p:cNvSpPr>
            <a:spLocks noChangeAspect="1" noChangeArrowheads="1"/>
          </p:cNvSpPr>
          <p:nvPr userDrawn="1"/>
        </p:nvSpPr>
        <p:spPr bwMode="auto">
          <a:xfrm>
            <a:off x="2738438" y="44481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16" name="Oval 1024"/>
          <p:cNvSpPr>
            <a:spLocks noChangeAspect="1" noChangeArrowheads="1"/>
          </p:cNvSpPr>
          <p:nvPr userDrawn="1"/>
        </p:nvSpPr>
        <p:spPr bwMode="auto">
          <a:xfrm>
            <a:off x="2855913" y="44481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17" name="Oval 1025"/>
          <p:cNvSpPr>
            <a:spLocks noChangeAspect="1" noChangeArrowheads="1"/>
          </p:cNvSpPr>
          <p:nvPr userDrawn="1"/>
        </p:nvSpPr>
        <p:spPr bwMode="auto">
          <a:xfrm>
            <a:off x="2974975" y="44481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18" name="Oval 1026"/>
          <p:cNvSpPr>
            <a:spLocks noChangeAspect="1" noChangeArrowheads="1"/>
          </p:cNvSpPr>
          <p:nvPr userDrawn="1"/>
        </p:nvSpPr>
        <p:spPr bwMode="auto">
          <a:xfrm>
            <a:off x="3094038" y="44481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19" name="Oval 1027"/>
          <p:cNvSpPr>
            <a:spLocks noChangeAspect="1" noChangeArrowheads="1"/>
          </p:cNvSpPr>
          <p:nvPr userDrawn="1"/>
        </p:nvSpPr>
        <p:spPr bwMode="auto">
          <a:xfrm>
            <a:off x="4513263" y="44481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20" name="Oval 1028"/>
          <p:cNvSpPr>
            <a:spLocks noChangeAspect="1" noChangeArrowheads="1"/>
          </p:cNvSpPr>
          <p:nvPr userDrawn="1"/>
        </p:nvSpPr>
        <p:spPr bwMode="auto">
          <a:xfrm>
            <a:off x="4630738" y="44481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21" name="Oval 1029"/>
          <p:cNvSpPr>
            <a:spLocks noChangeAspect="1" noChangeArrowheads="1"/>
          </p:cNvSpPr>
          <p:nvPr userDrawn="1"/>
        </p:nvSpPr>
        <p:spPr bwMode="auto">
          <a:xfrm>
            <a:off x="4749800" y="44481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22" name="Oval 1021"/>
          <p:cNvSpPr>
            <a:spLocks noChangeAspect="1" noChangeArrowheads="1"/>
          </p:cNvSpPr>
          <p:nvPr userDrawn="1"/>
        </p:nvSpPr>
        <p:spPr bwMode="auto">
          <a:xfrm>
            <a:off x="4867275" y="44481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23" name="Oval 1022"/>
          <p:cNvSpPr>
            <a:spLocks noChangeAspect="1" noChangeArrowheads="1"/>
          </p:cNvSpPr>
          <p:nvPr userDrawn="1"/>
        </p:nvSpPr>
        <p:spPr bwMode="auto">
          <a:xfrm>
            <a:off x="4986338" y="44481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24" name="Oval 1023"/>
          <p:cNvSpPr>
            <a:spLocks noChangeAspect="1" noChangeArrowheads="1"/>
          </p:cNvSpPr>
          <p:nvPr userDrawn="1"/>
        </p:nvSpPr>
        <p:spPr bwMode="auto">
          <a:xfrm>
            <a:off x="5103813" y="44481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25" name="Oval 1024"/>
          <p:cNvSpPr>
            <a:spLocks noChangeAspect="1" noChangeArrowheads="1"/>
          </p:cNvSpPr>
          <p:nvPr userDrawn="1"/>
        </p:nvSpPr>
        <p:spPr bwMode="auto">
          <a:xfrm>
            <a:off x="5222875" y="44481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26" name="Oval 1025"/>
          <p:cNvSpPr>
            <a:spLocks noChangeAspect="1" noChangeArrowheads="1"/>
          </p:cNvSpPr>
          <p:nvPr userDrawn="1"/>
        </p:nvSpPr>
        <p:spPr bwMode="auto">
          <a:xfrm>
            <a:off x="5340350" y="44481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27" name="Oval 1026"/>
          <p:cNvSpPr>
            <a:spLocks noChangeAspect="1" noChangeArrowheads="1"/>
          </p:cNvSpPr>
          <p:nvPr userDrawn="1"/>
        </p:nvSpPr>
        <p:spPr bwMode="auto">
          <a:xfrm>
            <a:off x="6761163" y="44481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28" name="Oval 1027"/>
          <p:cNvSpPr>
            <a:spLocks noChangeAspect="1" noChangeArrowheads="1"/>
          </p:cNvSpPr>
          <p:nvPr userDrawn="1"/>
        </p:nvSpPr>
        <p:spPr bwMode="auto">
          <a:xfrm>
            <a:off x="6997700" y="44481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29" name="Oval 1028"/>
          <p:cNvSpPr>
            <a:spLocks noChangeAspect="1" noChangeArrowheads="1"/>
          </p:cNvSpPr>
          <p:nvPr userDrawn="1"/>
        </p:nvSpPr>
        <p:spPr bwMode="auto">
          <a:xfrm>
            <a:off x="7115175" y="44481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30" name="Oval 1029"/>
          <p:cNvSpPr>
            <a:spLocks noChangeAspect="1" noChangeArrowheads="1"/>
          </p:cNvSpPr>
          <p:nvPr userDrawn="1"/>
        </p:nvSpPr>
        <p:spPr bwMode="auto">
          <a:xfrm>
            <a:off x="7234238" y="44481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31" name="Oval 1030"/>
          <p:cNvSpPr>
            <a:spLocks noChangeAspect="1" noChangeArrowheads="1"/>
          </p:cNvSpPr>
          <p:nvPr userDrawn="1"/>
        </p:nvSpPr>
        <p:spPr bwMode="auto">
          <a:xfrm>
            <a:off x="2265363" y="45577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32" name="Oval 1031"/>
          <p:cNvSpPr>
            <a:spLocks noChangeAspect="1" noChangeArrowheads="1"/>
          </p:cNvSpPr>
          <p:nvPr userDrawn="1"/>
        </p:nvSpPr>
        <p:spPr bwMode="auto">
          <a:xfrm>
            <a:off x="2382838" y="4557713"/>
            <a:ext cx="90487"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33" name="Oval 1032"/>
          <p:cNvSpPr>
            <a:spLocks noChangeAspect="1" noChangeArrowheads="1"/>
          </p:cNvSpPr>
          <p:nvPr userDrawn="1"/>
        </p:nvSpPr>
        <p:spPr bwMode="auto">
          <a:xfrm>
            <a:off x="2501900" y="45577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34" name="Oval 1033"/>
          <p:cNvSpPr>
            <a:spLocks noChangeAspect="1" noChangeArrowheads="1"/>
          </p:cNvSpPr>
          <p:nvPr userDrawn="1"/>
        </p:nvSpPr>
        <p:spPr bwMode="auto">
          <a:xfrm>
            <a:off x="2619375" y="45577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35" name="Oval 1034"/>
          <p:cNvSpPr>
            <a:spLocks noChangeAspect="1" noChangeArrowheads="1"/>
          </p:cNvSpPr>
          <p:nvPr userDrawn="1"/>
        </p:nvSpPr>
        <p:spPr bwMode="auto">
          <a:xfrm>
            <a:off x="2738438" y="45577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36" name="Oval 1035"/>
          <p:cNvSpPr>
            <a:spLocks noChangeAspect="1" noChangeArrowheads="1"/>
          </p:cNvSpPr>
          <p:nvPr userDrawn="1"/>
        </p:nvSpPr>
        <p:spPr bwMode="auto">
          <a:xfrm>
            <a:off x="2855913" y="45577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37" name="Oval 1036"/>
          <p:cNvSpPr>
            <a:spLocks noChangeAspect="1" noChangeArrowheads="1"/>
          </p:cNvSpPr>
          <p:nvPr userDrawn="1"/>
        </p:nvSpPr>
        <p:spPr bwMode="auto">
          <a:xfrm>
            <a:off x="2974975" y="4557713"/>
            <a:ext cx="90488"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38" name="Oval 1037"/>
          <p:cNvSpPr>
            <a:spLocks noChangeAspect="1" noChangeArrowheads="1"/>
          </p:cNvSpPr>
          <p:nvPr userDrawn="1"/>
        </p:nvSpPr>
        <p:spPr bwMode="auto">
          <a:xfrm>
            <a:off x="3094038" y="45577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39" name="Oval 1038"/>
          <p:cNvSpPr>
            <a:spLocks noChangeAspect="1" noChangeArrowheads="1"/>
          </p:cNvSpPr>
          <p:nvPr userDrawn="1"/>
        </p:nvSpPr>
        <p:spPr bwMode="auto">
          <a:xfrm>
            <a:off x="3211513" y="45577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40" name="Oval 1039"/>
          <p:cNvSpPr>
            <a:spLocks noChangeAspect="1" noChangeArrowheads="1"/>
          </p:cNvSpPr>
          <p:nvPr userDrawn="1"/>
        </p:nvSpPr>
        <p:spPr bwMode="auto">
          <a:xfrm>
            <a:off x="3330575" y="45577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41" name="Oval 1040"/>
          <p:cNvSpPr>
            <a:spLocks noChangeAspect="1" noChangeArrowheads="1"/>
          </p:cNvSpPr>
          <p:nvPr userDrawn="1"/>
        </p:nvSpPr>
        <p:spPr bwMode="auto">
          <a:xfrm>
            <a:off x="4630738" y="45577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42" name="Oval 1041"/>
          <p:cNvSpPr>
            <a:spLocks noChangeAspect="1" noChangeArrowheads="1"/>
          </p:cNvSpPr>
          <p:nvPr userDrawn="1"/>
        </p:nvSpPr>
        <p:spPr bwMode="auto">
          <a:xfrm>
            <a:off x="4749800" y="4557713"/>
            <a:ext cx="90488"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43" name="Oval 1042"/>
          <p:cNvSpPr>
            <a:spLocks noChangeAspect="1" noChangeArrowheads="1"/>
          </p:cNvSpPr>
          <p:nvPr userDrawn="1"/>
        </p:nvSpPr>
        <p:spPr bwMode="auto">
          <a:xfrm>
            <a:off x="4867275" y="45577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44" name="Oval 1043"/>
          <p:cNvSpPr>
            <a:spLocks noChangeAspect="1" noChangeArrowheads="1"/>
          </p:cNvSpPr>
          <p:nvPr userDrawn="1"/>
        </p:nvSpPr>
        <p:spPr bwMode="auto">
          <a:xfrm>
            <a:off x="4986338" y="45577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45" name="Oval 1044"/>
          <p:cNvSpPr>
            <a:spLocks noChangeAspect="1" noChangeArrowheads="1"/>
          </p:cNvSpPr>
          <p:nvPr userDrawn="1"/>
        </p:nvSpPr>
        <p:spPr bwMode="auto">
          <a:xfrm>
            <a:off x="5103813" y="45577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46" name="Oval 1045"/>
          <p:cNvSpPr>
            <a:spLocks noChangeAspect="1" noChangeArrowheads="1"/>
          </p:cNvSpPr>
          <p:nvPr userDrawn="1"/>
        </p:nvSpPr>
        <p:spPr bwMode="auto">
          <a:xfrm>
            <a:off x="5222875" y="45577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47" name="Oval 1046"/>
          <p:cNvSpPr>
            <a:spLocks noChangeAspect="1" noChangeArrowheads="1"/>
          </p:cNvSpPr>
          <p:nvPr userDrawn="1"/>
        </p:nvSpPr>
        <p:spPr bwMode="auto">
          <a:xfrm>
            <a:off x="6878638" y="4557713"/>
            <a:ext cx="90487"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48" name="Oval 1047"/>
          <p:cNvSpPr>
            <a:spLocks noChangeAspect="1" noChangeArrowheads="1"/>
          </p:cNvSpPr>
          <p:nvPr userDrawn="1"/>
        </p:nvSpPr>
        <p:spPr bwMode="auto">
          <a:xfrm>
            <a:off x="7234238" y="45577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49" name="Oval 1048"/>
          <p:cNvSpPr>
            <a:spLocks noChangeAspect="1" noChangeArrowheads="1"/>
          </p:cNvSpPr>
          <p:nvPr userDrawn="1"/>
        </p:nvSpPr>
        <p:spPr bwMode="auto">
          <a:xfrm>
            <a:off x="7588250" y="45577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50" name="Oval 1049"/>
          <p:cNvSpPr>
            <a:spLocks noChangeAspect="1" noChangeArrowheads="1"/>
          </p:cNvSpPr>
          <p:nvPr userDrawn="1"/>
        </p:nvSpPr>
        <p:spPr bwMode="auto">
          <a:xfrm>
            <a:off x="7707313" y="45577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51" name="Oval 1050"/>
          <p:cNvSpPr>
            <a:spLocks noChangeAspect="1" noChangeArrowheads="1"/>
          </p:cNvSpPr>
          <p:nvPr userDrawn="1"/>
        </p:nvSpPr>
        <p:spPr bwMode="auto">
          <a:xfrm>
            <a:off x="7824788" y="45577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52" name="Oval 1051"/>
          <p:cNvSpPr>
            <a:spLocks noChangeAspect="1" noChangeArrowheads="1"/>
          </p:cNvSpPr>
          <p:nvPr userDrawn="1"/>
        </p:nvSpPr>
        <p:spPr bwMode="auto">
          <a:xfrm>
            <a:off x="2382838" y="46672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53" name="Oval 1052"/>
          <p:cNvSpPr>
            <a:spLocks noChangeAspect="1" noChangeArrowheads="1"/>
          </p:cNvSpPr>
          <p:nvPr userDrawn="1"/>
        </p:nvSpPr>
        <p:spPr bwMode="auto">
          <a:xfrm>
            <a:off x="2501900" y="4667250"/>
            <a:ext cx="90488"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54" name="Oval 1053"/>
          <p:cNvSpPr>
            <a:spLocks noChangeAspect="1" noChangeArrowheads="1"/>
          </p:cNvSpPr>
          <p:nvPr userDrawn="1"/>
        </p:nvSpPr>
        <p:spPr bwMode="auto">
          <a:xfrm>
            <a:off x="2619375" y="46672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55" name="Oval 1054"/>
          <p:cNvSpPr>
            <a:spLocks noChangeAspect="1" noChangeArrowheads="1"/>
          </p:cNvSpPr>
          <p:nvPr userDrawn="1"/>
        </p:nvSpPr>
        <p:spPr bwMode="auto">
          <a:xfrm>
            <a:off x="2738438" y="46672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56" name="Oval 1055"/>
          <p:cNvSpPr>
            <a:spLocks noChangeAspect="1" noChangeArrowheads="1"/>
          </p:cNvSpPr>
          <p:nvPr userDrawn="1"/>
        </p:nvSpPr>
        <p:spPr bwMode="auto">
          <a:xfrm>
            <a:off x="2855913" y="46672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57" name="Oval 1056"/>
          <p:cNvSpPr>
            <a:spLocks noChangeAspect="1" noChangeArrowheads="1"/>
          </p:cNvSpPr>
          <p:nvPr userDrawn="1"/>
        </p:nvSpPr>
        <p:spPr bwMode="auto">
          <a:xfrm>
            <a:off x="2974975" y="46672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58" name="Oval 1057"/>
          <p:cNvSpPr>
            <a:spLocks noChangeAspect="1" noChangeArrowheads="1"/>
          </p:cNvSpPr>
          <p:nvPr userDrawn="1"/>
        </p:nvSpPr>
        <p:spPr bwMode="auto">
          <a:xfrm>
            <a:off x="3094038" y="46672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59" name="Oval 1058"/>
          <p:cNvSpPr>
            <a:spLocks noChangeAspect="1" noChangeArrowheads="1"/>
          </p:cNvSpPr>
          <p:nvPr userDrawn="1"/>
        </p:nvSpPr>
        <p:spPr bwMode="auto">
          <a:xfrm>
            <a:off x="3211513" y="46672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60" name="Oval 1059"/>
          <p:cNvSpPr>
            <a:spLocks noChangeAspect="1" noChangeArrowheads="1"/>
          </p:cNvSpPr>
          <p:nvPr userDrawn="1"/>
        </p:nvSpPr>
        <p:spPr bwMode="auto">
          <a:xfrm>
            <a:off x="3330575" y="46672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61" name="Oval 1060"/>
          <p:cNvSpPr>
            <a:spLocks noChangeAspect="1" noChangeArrowheads="1"/>
          </p:cNvSpPr>
          <p:nvPr userDrawn="1"/>
        </p:nvSpPr>
        <p:spPr bwMode="auto">
          <a:xfrm>
            <a:off x="4630738" y="4667250"/>
            <a:ext cx="90487"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62" name="Oval 1061"/>
          <p:cNvSpPr>
            <a:spLocks noChangeAspect="1" noChangeArrowheads="1"/>
          </p:cNvSpPr>
          <p:nvPr userDrawn="1"/>
        </p:nvSpPr>
        <p:spPr bwMode="auto">
          <a:xfrm>
            <a:off x="4749800" y="46672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63" name="Oval 1062"/>
          <p:cNvSpPr>
            <a:spLocks noChangeAspect="1" noChangeArrowheads="1"/>
          </p:cNvSpPr>
          <p:nvPr userDrawn="1"/>
        </p:nvSpPr>
        <p:spPr bwMode="auto">
          <a:xfrm>
            <a:off x="4867275" y="46672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64" name="Oval 1063"/>
          <p:cNvSpPr>
            <a:spLocks noChangeAspect="1" noChangeArrowheads="1"/>
          </p:cNvSpPr>
          <p:nvPr userDrawn="1"/>
        </p:nvSpPr>
        <p:spPr bwMode="auto">
          <a:xfrm>
            <a:off x="4986338" y="46672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65" name="Oval 1064"/>
          <p:cNvSpPr>
            <a:spLocks noChangeAspect="1" noChangeArrowheads="1"/>
          </p:cNvSpPr>
          <p:nvPr userDrawn="1"/>
        </p:nvSpPr>
        <p:spPr bwMode="auto">
          <a:xfrm>
            <a:off x="5103813" y="46672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66" name="Oval 1065"/>
          <p:cNvSpPr>
            <a:spLocks noChangeAspect="1" noChangeArrowheads="1"/>
          </p:cNvSpPr>
          <p:nvPr userDrawn="1"/>
        </p:nvSpPr>
        <p:spPr bwMode="auto">
          <a:xfrm>
            <a:off x="5222875" y="46672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67" name="Oval 1066"/>
          <p:cNvSpPr>
            <a:spLocks noChangeAspect="1" noChangeArrowheads="1"/>
          </p:cNvSpPr>
          <p:nvPr userDrawn="1"/>
        </p:nvSpPr>
        <p:spPr bwMode="auto">
          <a:xfrm>
            <a:off x="6997700" y="46672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68" name="Oval 1067"/>
          <p:cNvSpPr>
            <a:spLocks noChangeAspect="1" noChangeArrowheads="1"/>
          </p:cNvSpPr>
          <p:nvPr userDrawn="1"/>
        </p:nvSpPr>
        <p:spPr bwMode="auto">
          <a:xfrm>
            <a:off x="7115175" y="46672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69" name="Oval 1068"/>
          <p:cNvSpPr>
            <a:spLocks noChangeAspect="1" noChangeArrowheads="1"/>
          </p:cNvSpPr>
          <p:nvPr userDrawn="1"/>
        </p:nvSpPr>
        <p:spPr bwMode="auto">
          <a:xfrm>
            <a:off x="7824788" y="46672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70" name="Oval 1069"/>
          <p:cNvSpPr>
            <a:spLocks noChangeAspect="1" noChangeArrowheads="1"/>
          </p:cNvSpPr>
          <p:nvPr userDrawn="1"/>
        </p:nvSpPr>
        <p:spPr bwMode="auto">
          <a:xfrm>
            <a:off x="2382838" y="477678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71" name="Oval 1070"/>
          <p:cNvSpPr>
            <a:spLocks noChangeAspect="1" noChangeArrowheads="1"/>
          </p:cNvSpPr>
          <p:nvPr userDrawn="1"/>
        </p:nvSpPr>
        <p:spPr bwMode="auto">
          <a:xfrm>
            <a:off x="2501900" y="477678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72" name="Oval 1071"/>
          <p:cNvSpPr>
            <a:spLocks noChangeAspect="1" noChangeArrowheads="1"/>
          </p:cNvSpPr>
          <p:nvPr userDrawn="1"/>
        </p:nvSpPr>
        <p:spPr bwMode="auto">
          <a:xfrm>
            <a:off x="2619375" y="477678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73" name="Oval 1072"/>
          <p:cNvSpPr>
            <a:spLocks noChangeAspect="1" noChangeArrowheads="1"/>
          </p:cNvSpPr>
          <p:nvPr userDrawn="1"/>
        </p:nvSpPr>
        <p:spPr bwMode="auto">
          <a:xfrm>
            <a:off x="2738438" y="477678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74" name="Oval 1073"/>
          <p:cNvSpPr>
            <a:spLocks noChangeAspect="1" noChangeArrowheads="1"/>
          </p:cNvSpPr>
          <p:nvPr userDrawn="1"/>
        </p:nvSpPr>
        <p:spPr bwMode="auto">
          <a:xfrm>
            <a:off x="2855913" y="4776788"/>
            <a:ext cx="90487"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75" name="Oval 1074"/>
          <p:cNvSpPr>
            <a:spLocks noChangeAspect="1" noChangeArrowheads="1"/>
          </p:cNvSpPr>
          <p:nvPr userDrawn="1"/>
        </p:nvSpPr>
        <p:spPr bwMode="auto">
          <a:xfrm>
            <a:off x="2974975" y="477678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76" name="Oval 1075"/>
          <p:cNvSpPr>
            <a:spLocks noChangeAspect="1" noChangeArrowheads="1"/>
          </p:cNvSpPr>
          <p:nvPr userDrawn="1"/>
        </p:nvSpPr>
        <p:spPr bwMode="auto">
          <a:xfrm>
            <a:off x="3094038" y="477678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77" name="Oval 1076"/>
          <p:cNvSpPr>
            <a:spLocks noChangeAspect="1" noChangeArrowheads="1"/>
          </p:cNvSpPr>
          <p:nvPr userDrawn="1"/>
        </p:nvSpPr>
        <p:spPr bwMode="auto">
          <a:xfrm>
            <a:off x="3211513" y="477678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78" name="Oval 1077"/>
          <p:cNvSpPr>
            <a:spLocks noChangeAspect="1" noChangeArrowheads="1"/>
          </p:cNvSpPr>
          <p:nvPr userDrawn="1"/>
        </p:nvSpPr>
        <p:spPr bwMode="auto">
          <a:xfrm>
            <a:off x="3330575" y="477678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79" name="Oval 1078"/>
          <p:cNvSpPr>
            <a:spLocks noChangeAspect="1" noChangeArrowheads="1"/>
          </p:cNvSpPr>
          <p:nvPr userDrawn="1"/>
        </p:nvSpPr>
        <p:spPr bwMode="auto">
          <a:xfrm>
            <a:off x="4630738" y="477678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80" name="Oval 1079"/>
          <p:cNvSpPr>
            <a:spLocks noChangeAspect="1" noChangeArrowheads="1"/>
          </p:cNvSpPr>
          <p:nvPr userDrawn="1"/>
        </p:nvSpPr>
        <p:spPr bwMode="auto">
          <a:xfrm>
            <a:off x="4749800" y="477678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81" name="Oval 1080"/>
          <p:cNvSpPr>
            <a:spLocks noChangeAspect="1" noChangeArrowheads="1"/>
          </p:cNvSpPr>
          <p:nvPr userDrawn="1"/>
        </p:nvSpPr>
        <p:spPr bwMode="auto">
          <a:xfrm>
            <a:off x="4867275" y="477678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82" name="Oval 1081"/>
          <p:cNvSpPr>
            <a:spLocks noChangeAspect="1" noChangeArrowheads="1"/>
          </p:cNvSpPr>
          <p:nvPr userDrawn="1"/>
        </p:nvSpPr>
        <p:spPr bwMode="auto">
          <a:xfrm>
            <a:off x="4986338" y="477678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83" name="Oval 1082"/>
          <p:cNvSpPr>
            <a:spLocks noChangeAspect="1" noChangeArrowheads="1"/>
          </p:cNvSpPr>
          <p:nvPr userDrawn="1"/>
        </p:nvSpPr>
        <p:spPr bwMode="auto">
          <a:xfrm>
            <a:off x="5103813" y="477678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84" name="Oval 1083"/>
          <p:cNvSpPr>
            <a:spLocks noChangeAspect="1" noChangeArrowheads="1"/>
          </p:cNvSpPr>
          <p:nvPr userDrawn="1"/>
        </p:nvSpPr>
        <p:spPr bwMode="auto">
          <a:xfrm>
            <a:off x="5222875" y="4776788"/>
            <a:ext cx="90488"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85" name="Oval 1084"/>
          <p:cNvSpPr>
            <a:spLocks noChangeAspect="1" noChangeArrowheads="1"/>
          </p:cNvSpPr>
          <p:nvPr userDrawn="1"/>
        </p:nvSpPr>
        <p:spPr bwMode="auto">
          <a:xfrm>
            <a:off x="7588250" y="477678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86" name="Oval 1085"/>
          <p:cNvSpPr>
            <a:spLocks noChangeAspect="1" noChangeArrowheads="1"/>
          </p:cNvSpPr>
          <p:nvPr userDrawn="1"/>
        </p:nvSpPr>
        <p:spPr bwMode="auto">
          <a:xfrm>
            <a:off x="2501900" y="48847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87" name="Oval 1086"/>
          <p:cNvSpPr>
            <a:spLocks noChangeAspect="1" noChangeArrowheads="1"/>
          </p:cNvSpPr>
          <p:nvPr userDrawn="1"/>
        </p:nvSpPr>
        <p:spPr bwMode="auto">
          <a:xfrm>
            <a:off x="2619375" y="48847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88" name="Oval 1087"/>
          <p:cNvSpPr>
            <a:spLocks noChangeAspect="1" noChangeArrowheads="1"/>
          </p:cNvSpPr>
          <p:nvPr userDrawn="1"/>
        </p:nvSpPr>
        <p:spPr bwMode="auto">
          <a:xfrm>
            <a:off x="2738438" y="48847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89" name="Oval 1088"/>
          <p:cNvSpPr>
            <a:spLocks noChangeAspect="1" noChangeArrowheads="1"/>
          </p:cNvSpPr>
          <p:nvPr userDrawn="1"/>
        </p:nvSpPr>
        <p:spPr bwMode="auto">
          <a:xfrm>
            <a:off x="2855913" y="48847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90" name="Oval 1089"/>
          <p:cNvSpPr>
            <a:spLocks noChangeAspect="1" noChangeArrowheads="1"/>
          </p:cNvSpPr>
          <p:nvPr userDrawn="1"/>
        </p:nvSpPr>
        <p:spPr bwMode="auto">
          <a:xfrm>
            <a:off x="2974975" y="48847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91" name="Oval 1090"/>
          <p:cNvSpPr>
            <a:spLocks noChangeAspect="1" noChangeArrowheads="1"/>
          </p:cNvSpPr>
          <p:nvPr userDrawn="1"/>
        </p:nvSpPr>
        <p:spPr bwMode="auto">
          <a:xfrm>
            <a:off x="3094038" y="48847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92" name="Oval 1091"/>
          <p:cNvSpPr>
            <a:spLocks noChangeAspect="1" noChangeArrowheads="1"/>
          </p:cNvSpPr>
          <p:nvPr userDrawn="1"/>
        </p:nvSpPr>
        <p:spPr bwMode="auto">
          <a:xfrm>
            <a:off x="3211513" y="4884738"/>
            <a:ext cx="90487"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93" name="Oval 1092"/>
          <p:cNvSpPr>
            <a:spLocks noChangeAspect="1" noChangeArrowheads="1"/>
          </p:cNvSpPr>
          <p:nvPr userDrawn="1"/>
        </p:nvSpPr>
        <p:spPr bwMode="auto">
          <a:xfrm>
            <a:off x="4630738" y="48847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94" name="Oval 1093"/>
          <p:cNvSpPr>
            <a:spLocks noChangeAspect="1" noChangeArrowheads="1"/>
          </p:cNvSpPr>
          <p:nvPr userDrawn="1"/>
        </p:nvSpPr>
        <p:spPr bwMode="auto">
          <a:xfrm>
            <a:off x="4749800" y="48847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95" name="Oval 1094"/>
          <p:cNvSpPr>
            <a:spLocks noChangeAspect="1" noChangeArrowheads="1"/>
          </p:cNvSpPr>
          <p:nvPr userDrawn="1"/>
        </p:nvSpPr>
        <p:spPr bwMode="auto">
          <a:xfrm>
            <a:off x="4867275" y="48847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96" name="Oval 1095"/>
          <p:cNvSpPr>
            <a:spLocks noChangeAspect="1" noChangeArrowheads="1"/>
          </p:cNvSpPr>
          <p:nvPr userDrawn="1"/>
        </p:nvSpPr>
        <p:spPr bwMode="auto">
          <a:xfrm>
            <a:off x="4986338" y="48847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97" name="Oval 1096"/>
          <p:cNvSpPr>
            <a:spLocks noChangeAspect="1" noChangeArrowheads="1"/>
          </p:cNvSpPr>
          <p:nvPr userDrawn="1"/>
        </p:nvSpPr>
        <p:spPr bwMode="auto">
          <a:xfrm>
            <a:off x="5103813" y="48847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98" name="Oval 1097"/>
          <p:cNvSpPr>
            <a:spLocks noChangeAspect="1" noChangeArrowheads="1"/>
          </p:cNvSpPr>
          <p:nvPr userDrawn="1"/>
        </p:nvSpPr>
        <p:spPr bwMode="auto">
          <a:xfrm>
            <a:off x="5222875" y="48847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099" name="Oval 1098"/>
          <p:cNvSpPr>
            <a:spLocks noChangeAspect="1" noChangeArrowheads="1"/>
          </p:cNvSpPr>
          <p:nvPr userDrawn="1"/>
        </p:nvSpPr>
        <p:spPr bwMode="auto">
          <a:xfrm>
            <a:off x="5459413" y="48847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00" name="Oval 1099"/>
          <p:cNvSpPr>
            <a:spLocks noChangeAspect="1" noChangeArrowheads="1"/>
          </p:cNvSpPr>
          <p:nvPr userDrawn="1"/>
        </p:nvSpPr>
        <p:spPr bwMode="auto">
          <a:xfrm>
            <a:off x="7470775" y="48847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01" name="Oval 1100"/>
          <p:cNvSpPr>
            <a:spLocks noChangeAspect="1" noChangeArrowheads="1"/>
          </p:cNvSpPr>
          <p:nvPr userDrawn="1"/>
        </p:nvSpPr>
        <p:spPr bwMode="auto">
          <a:xfrm>
            <a:off x="7588250" y="48847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02" name="Oval 1101"/>
          <p:cNvSpPr>
            <a:spLocks noChangeAspect="1" noChangeArrowheads="1"/>
          </p:cNvSpPr>
          <p:nvPr userDrawn="1"/>
        </p:nvSpPr>
        <p:spPr bwMode="auto">
          <a:xfrm>
            <a:off x="7824788" y="48847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03" name="Oval 1102"/>
          <p:cNvSpPr>
            <a:spLocks noChangeAspect="1" noChangeArrowheads="1"/>
          </p:cNvSpPr>
          <p:nvPr userDrawn="1"/>
        </p:nvSpPr>
        <p:spPr bwMode="auto">
          <a:xfrm>
            <a:off x="2619375" y="49942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04" name="Oval 1103"/>
          <p:cNvSpPr>
            <a:spLocks noChangeAspect="1" noChangeArrowheads="1"/>
          </p:cNvSpPr>
          <p:nvPr userDrawn="1"/>
        </p:nvSpPr>
        <p:spPr bwMode="auto">
          <a:xfrm>
            <a:off x="2738438" y="49942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05" name="Oval 1104"/>
          <p:cNvSpPr>
            <a:spLocks noChangeAspect="1" noChangeArrowheads="1"/>
          </p:cNvSpPr>
          <p:nvPr userDrawn="1"/>
        </p:nvSpPr>
        <p:spPr bwMode="auto">
          <a:xfrm>
            <a:off x="2855913" y="49942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06" name="Oval 1105"/>
          <p:cNvSpPr>
            <a:spLocks noChangeAspect="1" noChangeArrowheads="1"/>
          </p:cNvSpPr>
          <p:nvPr userDrawn="1"/>
        </p:nvSpPr>
        <p:spPr bwMode="auto">
          <a:xfrm>
            <a:off x="2974975" y="4994275"/>
            <a:ext cx="90488"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07" name="Oval 1106"/>
          <p:cNvSpPr>
            <a:spLocks noChangeAspect="1" noChangeArrowheads="1"/>
          </p:cNvSpPr>
          <p:nvPr userDrawn="1"/>
        </p:nvSpPr>
        <p:spPr bwMode="auto">
          <a:xfrm>
            <a:off x="3094038" y="49942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08" name="Oval 1107"/>
          <p:cNvSpPr>
            <a:spLocks noChangeAspect="1" noChangeArrowheads="1"/>
          </p:cNvSpPr>
          <p:nvPr userDrawn="1"/>
        </p:nvSpPr>
        <p:spPr bwMode="auto">
          <a:xfrm>
            <a:off x="3211513" y="49942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09" name="Oval 1108"/>
          <p:cNvSpPr>
            <a:spLocks noChangeAspect="1" noChangeArrowheads="1"/>
          </p:cNvSpPr>
          <p:nvPr userDrawn="1"/>
        </p:nvSpPr>
        <p:spPr bwMode="auto">
          <a:xfrm>
            <a:off x="4630738" y="49942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10" name="Oval 1109"/>
          <p:cNvSpPr>
            <a:spLocks noChangeAspect="1" noChangeArrowheads="1"/>
          </p:cNvSpPr>
          <p:nvPr userDrawn="1"/>
        </p:nvSpPr>
        <p:spPr bwMode="auto">
          <a:xfrm>
            <a:off x="4749800" y="49942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11" name="Oval 1110"/>
          <p:cNvSpPr>
            <a:spLocks noChangeAspect="1" noChangeArrowheads="1"/>
          </p:cNvSpPr>
          <p:nvPr userDrawn="1"/>
        </p:nvSpPr>
        <p:spPr bwMode="auto">
          <a:xfrm>
            <a:off x="4867275" y="4994275"/>
            <a:ext cx="90488"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12" name="Oval 1111"/>
          <p:cNvSpPr>
            <a:spLocks noChangeAspect="1" noChangeArrowheads="1"/>
          </p:cNvSpPr>
          <p:nvPr userDrawn="1"/>
        </p:nvSpPr>
        <p:spPr bwMode="auto">
          <a:xfrm>
            <a:off x="4986338" y="49942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13" name="Oval 1112"/>
          <p:cNvSpPr>
            <a:spLocks noChangeAspect="1" noChangeArrowheads="1"/>
          </p:cNvSpPr>
          <p:nvPr userDrawn="1"/>
        </p:nvSpPr>
        <p:spPr bwMode="auto">
          <a:xfrm>
            <a:off x="5103813" y="49942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14" name="Oval 1113"/>
          <p:cNvSpPr>
            <a:spLocks noChangeAspect="1" noChangeArrowheads="1"/>
          </p:cNvSpPr>
          <p:nvPr userDrawn="1"/>
        </p:nvSpPr>
        <p:spPr bwMode="auto">
          <a:xfrm>
            <a:off x="5222875" y="49942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15" name="Oval 1114"/>
          <p:cNvSpPr>
            <a:spLocks noChangeAspect="1" noChangeArrowheads="1"/>
          </p:cNvSpPr>
          <p:nvPr userDrawn="1"/>
        </p:nvSpPr>
        <p:spPr bwMode="auto">
          <a:xfrm>
            <a:off x="5459413" y="4994275"/>
            <a:ext cx="90487"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16" name="Oval 1115"/>
          <p:cNvSpPr>
            <a:spLocks noChangeAspect="1" noChangeArrowheads="1"/>
          </p:cNvSpPr>
          <p:nvPr userDrawn="1"/>
        </p:nvSpPr>
        <p:spPr bwMode="auto">
          <a:xfrm>
            <a:off x="7351713" y="49942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17" name="Oval 1116"/>
          <p:cNvSpPr>
            <a:spLocks noChangeAspect="1" noChangeArrowheads="1"/>
          </p:cNvSpPr>
          <p:nvPr userDrawn="1"/>
        </p:nvSpPr>
        <p:spPr bwMode="auto">
          <a:xfrm>
            <a:off x="7470775" y="49942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18" name="Oval 1117"/>
          <p:cNvSpPr>
            <a:spLocks noChangeAspect="1" noChangeArrowheads="1"/>
          </p:cNvSpPr>
          <p:nvPr userDrawn="1"/>
        </p:nvSpPr>
        <p:spPr bwMode="auto">
          <a:xfrm>
            <a:off x="7588250" y="49942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19" name="Oval 1118"/>
          <p:cNvSpPr>
            <a:spLocks noChangeAspect="1" noChangeArrowheads="1"/>
          </p:cNvSpPr>
          <p:nvPr userDrawn="1"/>
        </p:nvSpPr>
        <p:spPr bwMode="auto">
          <a:xfrm>
            <a:off x="7707313" y="49942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20" name="Oval 1119"/>
          <p:cNvSpPr>
            <a:spLocks noChangeAspect="1" noChangeArrowheads="1"/>
          </p:cNvSpPr>
          <p:nvPr userDrawn="1"/>
        </p:nvSpPr>
        <p:spPr bwMode="auto">
          <a:xfrm>
            <a:off x="7824788" y="49942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21" name="Oval 1120"/>
          <p:cNvSpPr>
            <a:spLocks noChangeAspect="1" noChangeArrowheads="1"/>
          </p:cNvSpPr>
          <p:nvPr userDrawn="1"/>
        </p:nvSpPr>
        <p:spPr bwMode="auto">
          <a:xfrm>
            <a:off x="2619375" y="51038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22" name="Oval 1121"/>
          <p:cNvSpPr>
            <a:spLocks noChangeAspect="1" noChangeArrowheads="1"/>
          </p:cNvSpPr>
          <p:nvPr userDrawn="1"/>
        </p:nvSpPr>
        <p:spPr bwMode="auto">
          <a:xfrm>
            <a:off x="2738438" y="51038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23" name="Oval 1122"/>
          <p:cNvSpPr>
            <a:spLocks noChangeAspect="1" noChangeArrowheads="1"/>
          </p:cNvSpPr>
          <p:nvPr userDrawn="1"/>
        </p:nvSpPr>
        <p:spPr bwMode="auto">
          <a:xfrm>
            <a:off x="2855913" y="51038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24" name="Oval 1123"/>
          <p:cNvSpPr>
            <a:spLocks noChangeAspect="1" noChangeArrowheads="1"/>
          </p:cNvSpPr>
          <p:nvPr userDrawn="1"/>
        </p:nvSpPr>
        <p:spPr bwMode="auto">
          <a:xfrm>
            <a:off x="2974975" y="51038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25" name="Oval 1124"/>
          <p:cNvSpPr>
            <a:spLocks noChangeAspect="1" noChangeArrowheads="1"/>
          </p:cNvSpPr>
          <p:nvPr userDrawn="1"/>
        </p:nvSpPr>
        <p:spPr bwMode="auto">
          <a:xfrm>
            <a:off x="3094038" y="51038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26" name="Oval 1125"/>
          <p:cNvSpPr>
            <a:spLocks noChangeAspect="1" noChangeArrowheads="1"/>
          </p:cNvSpPr>
          <p:nvPr userDrawn="1"/>
        </p:nvSpPr>
        <p:spPr bwMode="auto">
          <a:xfrm>
            <a:off x="3211513" y="51038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27" name="Oval 1126"/>
          <p:cNvSpPr>
            <a:spLocks noChangeAspect="1" noChangeArrowheads="1"/>
          </p:cNvSpPr>
          <p:nvPr userDrawn="1"/>
        </p:nvSpPr>
        <p:spPr bwMode="auto">
          <a:xfrm>
            <a:off x="4630738" y="51038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28" name="Oval 1127"/>
          <p:cNvSpPr>
            <a:spLocks noChangeAspect="1" noChangeArrowheads="1"/>
          </p:cNvSpPr>
          <p:nvPr userDrawn="1"/>
        </p:nvSpPr>
        <p:spPr bwMode="auto">
          <a:xfrm>
            <a:off x="4749800" y="51038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29" name="Oval 1128"/>
          <p:cNvSpPr>
            <a:spLocks noChangeAspect="1" noChangeArrowheads="1"/>
          </p:cNvSpPr>
          <p:nvPr userDrawn="1"/>
        </p:nvSpPr>
        <p:spPr bwMode="auto">
          <a:xfrm>
            <a:off x="4867275" y="51038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30" name="Oval 1129"/>
          <p:cNvSpPr>
            <a:spLocks noChangeAspect="1" noChangeArrowheads="1"/>
          </p:cNvSpPr>
          <p:nvPr userDrawn="1"/>
        </p:nvSpPr>
        <p:spPr bwMode="auto">
          <a:xfrm>
            <a:off x="4986338" y="51038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31" name="Oval 1130"/>
          <p:cNvSpPr>
            <a:spLocks noChangeAspect="1" noChangeArrowheads="1"/>
          </p:cNvSpPr>
          <p:nvPr userDrawn="1"/>
        </p:nvSpPr>
        <p:spPr bwMode="auto">
          <a:xfrm>
            <a:off x="5103813" y="51038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32" name="Oval 1131"/>
          <p:cNvSpPr>
            <a:spLocks noChangeAspect="1" noChangeArrowheads="1"/>
          </p:cNvSpPr>
          <p:nvPr userDrawn="1"/>
        </p:nvSpPr>
        <p:spPr bwMode="auto">
          <a:xfrm>
            <a:off x="5459413" y="51038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33" name="Oval 1132"/>
          <p:cNvSpPr>
            <a:spLocks noChangeAspect="1" noChangeArrowheads="1"/>
          </p:cNvSpPr>
          <p:nvPr userDrawn="1"/>
        </p:nvSpPr>
        <p:spPr bwMode="auto">
          <a:xfrm>
            <a:off x="7234238" y="51038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34" name="Oval 1133"/>
          <p:cNvSpPr>
            <a:spLocks noChangeAspect="1" noChangeArrowheads="1"/>
          </p:cNvSpPr>
          <p:nvPr userDrawn="1"/>
        </p:nvSpPr>
        <p:spPr bwMode="auto">
          <a:xfrm>
            <a:off x="7351713" y="51038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35" name="Oval 1134"/>
          <p:cNvSpPr>
            <a:spLocks noChangeAspect="1" noChangeArrowheads="1"/>
          </p:cNvSpPr>
          <p:nvPr userDrawn="1"/>
        </p:nvSpPr>
        <p:spPr bwMode="auto">
          <a:xfrm>
            <a:off x="7470775" y="51038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36" name="Oval 1135"/>
          <p:cNvSpPr>
            <a:spLocks noChangeAspect="1" noChangeArrowheads="1"/>
          </p:cNvSpPr>
          <p:nvPr userDrawn="1"/>
        </p:nvSpPr>
        <p:spPr bwMode="auto">
          <a:xfrm>
            <a:off x="7588250" y="51038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37" name="Oval 1136"/>
          <p:cNvSpPr>
            <a:spLocks noChangeAspect="1" noChangeArrowheads="1"/>
          </p:cNvSpPr>
          <p:nvPr userDrawn="1"/>
        </p:nvSpPr>
        <p:spPr bwMode="auto">
          <a:xfrm>
            <a:off x="7707313" y="51038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38" name="Oval 1137"/>
          <p:cNvSpPr>
            <a:spLocks noChangeAspect="1" noChangeArrowheads="1"/>
          </p:cNvSpPr>
          <p:nvPr userDrawn="1"/>
        </p:nvSpPr>
        <p:spPr bwMode="auto">
          <a:xfrm>
            <a:off x="7824788" y="51038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39" name="Oval 1138"/>
          <p:cNvSpPr>
            <a:spLocks noChangeAspect="1" noChangeArrowheads="1"/>
          </p:cNvSpPr>
          <p:nvPr userDrawn="1"/>
        </p:nvSpPr>
        <p:spPr bwMode="auto">
          <a:xfrm>
            <a:off x="7943850" y="5103813"/>
            <a:ext cx="90488"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40" name="Oval 1139"/>
          <p:cNvSpPr>
            <a:spLocks noChangeAspect="1" noChangeArrowheads="1"/>
          </p:cNvSpPr>
          <p:nvPr userDrawn="1"/>
        </p:nvSpPr>
        <p:spPr bwMode="auto">
          <a:xfrm>
            <a:off x="2501900" y="52133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41" name="Oval 1140"/>
          <p:cNvSpPr>
            <a:spLocks noChangeAspect="1" noChangeArrowheads="1"/>
          </p:cNvSpPr>
          <p:nvPr userDrawn="1"/>
        </p:nvSpPr>
        <p:spPr bwMode="auto">
          <a:xfrm>
            <a:off x="2619375" y="52133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42" name="Oval 1141"/>
          <p:cNvSpPr>
            <a:spLocks noChangeAspect="1" noChangeArrowheads="1"/>
          </p:cNvSpPr>
          <p:nvPr userDrawn="1"/>
        </p:nvSpPr>
        <p:spPr bwMode="auto">
          <a:xfrm>
            <a:off x="2738438" y="52133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43" name="Oval 1142"/>
          <p:cNvSpPr>
            <a:spLocks noChangeAspect="1" noChangeArrowheads="1"/>
          </p:cNvSpPr>
          <p:nvPr userDrawn="1"/>
        </p:nvSpPr>
        <p:spPr bwMode="auto">
          <a:xfrm>
            <a:off x="2855913" y="52133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44" name="Oval 1143"/>
          <p:cNvSpPr>
            <a:spLocks noChangeAspect="1" noChangeArrowheads="1"/>
          </p:cNvSpPr>
          <p:nvPr userDrawn="1"/>
        </p:nvSpPr>
        <p:spPr bwMode="auto">
          <a:xfrm>
            <a:off x="2974975" y="52133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45" name="Oval 1144"/>
          <p:cNvSpPr>
            <a:spLocks noChangeAspect="1" noChangeArrowheads="1"/>
          </p:cNvSpPr>
          <p:nvPr userDrawn="1"/>
        </p:nvSpPr>
        <p:spPr bwMode="auto">
          <a:xfrm>
            <a:off x="3094038" y="52133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46" name="Oval 1145"/>
          <p:cNvSpPr>
            <a:spLocks noChangeAspect="1" noChangeArrowheads="1"/>
          </p:cNvSpPr>
          <p:nvPr userDrawn="1"/>
        </p:nvSpPr>
        <p:spPr bwMode="auto">
          <a:xfrm>
            <a:off x="4630738" y="52133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47" name="Oval 1146"/>
          <p:cNvSpPr>
            <a:spLocks noChangeAspect="1" noChangeArrowheads="1"/>
          </p:cNvSpPr>
          <p:nvPr userDrawn="1"/>
        </p:nvSpPr>
        <p:spPr bwMode="auto">
          <a:xfrm>
            <a:off x="4749800" y="5213350"/>
            <a:ext cx="90488"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48" name="Oval 1147"/>
          <p:cNvSpPr>
            <a:spLocks noChangeAspect="1" noChangeArrowheads="1"/>
          </p:cNvSpPr>
          <p:nvPr userDrawn="1"/>
        </p:nvSpPr>
        <p:spPr bwMode="auto">
          <a:xfrm>
            <a:off x="4867275" y="52133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49" name="Oval 1148"/>
          <p:cNvSpPr>
            <a:spLocks noChangeAspect="1" noChangeArrowheads="1"/>
          </p:cNvSpPr>
          <p:nvPr userDrawn="1"/>
        </p:nvSpPr>
        <p:spPr bwMode="auto">
          <a:xfrm>
            <a:off x="4986338" y="52133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50" name="Oval 1149"/>
          <p:cNvSpPr>
            <a:spLocks noChangeAspect="1" noChangeArrowheads="1"/>
          </p:cNvSpPr>
          <p:nvPr userDrawn="1"/>
        </p:nvSpPr>
        <p:spPr bwMode="auto">
          <a:xfrm>
            <a:off x="5103813" y="52133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51" name="Oval 1150"/>
          <p:cNvSpPr>
            <a:spLocks noChangeAspect="1" noChangeArrowheads="1"/>
          </p:cNvSpPr>
          <p:nvPr userDrawn="1"/>
        </p:nvSpPr>
        <p:spPr bwMode="auto">
          <a:xfrm>
            <a:off x="5459413" y="52133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52" name="Oval 1151"/>
          <p:cNvSpPr>
            <a:spLocks noChangeAspect="1" noChangeArrowheads="1"/>
          </p:cNvSpPr>
          <p:nvPr userDrawn="1"/>
        </p:nvSpPr>
        <p:spPr bwMode="auto">
          <a:xfrm>
            <a:off x="7115175" y="52133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53" name="Oval 1152"/>
          <p:cNvSpPr>
            <a:spLocks noChangeAspect="1" noChangeArrowheads="1"/>
          </p:cNvSpPr>
          <p:nvPr userDrawn="1"/>
        </p:nvSpPr>
        <p:spPr bwMode="auto">
          <a:xfrm>
            <a:off x="7234238" y="52133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54" name="Oval 1153"/>
          <p:cNvSpPr>
            <a:spLocks noChangeAspect="1" noChangeArrowheads="1"/>
          </p:cNvSpPr>
          <p:nvPr userDrawn="1"/>
        </p:nvSpPr>
        <p:spPr bwMode="auto">
          <a:xfrm>
            <a:off x="7351713" y="52133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55" name="Oval 1154"/>
          <p:cNvSpPr>
            <a:spLocks noChangeAspect="1" noChangeArrowheads="1"/>
          </p:cNvSpPr>
          <p:nvPr userDrawn="1"/>
        </p:nvSpPr>
        <p:spPr bwMode="auto">
          <a:xfrm>
            <a:off x="7470775" y="52133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56" name="Oval 1155"/>
          <p:cNvSpPr>
            <a:spLocks noChangeAspect="1" noChangeArrowheads="1"/>
          </p:cNvSpPr>
          <p:nvPr userDrawn="1"/>
        </p:nvSpPr>
        <p:spPr bwMode="auto">
          <a:xfrm>
            <a:off x="7588250" y="5213350"/>
            <a:ext cx="90488"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57" name="Oval 1156"/>
          <p:cNvSpPr>
            <a:spLocks noChangeAspect="1" noChangeArrowheads="1"/>
          </p:cNvSpPr>
          <p:nvPr userDrawn="1"/>
        </p:nvSpPr>
        <p:spPr bwMode="auto">
          <a:xfrm>
            <a:off x="7707313" y="52133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58" name="Oval 1157"/>
          <p:cNvSpPr>
            <a:spLocks noChangeAspect="1" noChangeArrowheads="1"/>
          </p:cNvSpPr>
          <p:nvPr userDrawn="1"/>
        </p:nvSpPr>
        <p:spPr bwMode="auto">
          <a:xfrm>
            <a:off x="7824788" y="52133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59" name="Oval 1158"/>
          <p:cNvSpPr>
            <a:spLocks noChangeAspect="1" noChangeArrowheads="1"/>
          </p:cNvSpPr>
          <p:nvPr userDrawn="1"/>
        </p:nvSpPr>
        <p:spPr bwMode="auto">
          <a:xfrm>
            <a:off x="7943850" y="52133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60" name="Oval 1159"/>
          <p:cNvSpPr>
            <a:spLocks noChangeAspect="1" noChangeArrowheads="1"/>
          </p:cNvSpPr>
          <p:nvPr userDrawn="1"/>
        </p:nvSpPr>
        <p:spPr bwMode="auto">
          <a:xfrm>
            <a:off x="8061325" y="5213350"/>
            <a:ext cx="90488"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61" name="Oval 1160"/>
          <p:cNvSpPr>
            <a:spLocks noChangeAspect="1" noChangeArrowheads="1"/>
          </p:cNvSpPr>
          <p:nvPr userDrawn="1"/>
        </p:nvSpPr>
        <p:spPr bwMode="auto">
          <a:xfrm>
            <a:off x="2501900" y="532288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62" name="Oval 1161"/>
          <p:cNvSpPr>
            <a:spLocks noChangeAspect="1" noChangeArrowheads="1"/>
          </p:cNvSpPr>
          <p:nvPr userDrawn="1"/>
        </p:nvSpPr>
        <p:spPr bwMode="auto">
          <a:xfrm>
            <a:off x="2619375" y="532288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63" name="Oval 1162"/>
          <p:cNvSpPr>
            <a:spLocks noChangeAspect="1" noChangeArrowheads="1"/>
          </p:cNvSpPr>
          <p:nvPr userDrawn="1"/>
        </p:nvSpPr>
        <p:spPr bwMode="auto">
          <a:xfrm>
            <a:off x="2738438" y="532288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64" name="Oval 1163"/>
          <p:cNvSpPr>
            <a:spLocks noChangeAspect="1" noChangeArrowheads="1"/>
          </p:cNvSpPr>
          <p:nvPr userDrawn="1"/>
        </p:nvSpPr>
        <p:spPr bwMode="auto">
          <a:xfrm>
            <a:off x="2855913" y="532288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65" name="Oval 1164"/>
          <p:cNvSpPr>
            <a:spLocks noChangeAspect="1" noChangeArrowheads="1"/>
          </p:cNvSpPr>
          <p:nvPr userDrawn="1"/>
        </p:nvSpPr>
        <p:spPr bwMode="auto">
          <a:xfrm>
            <a:off x="2974975" y="532288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66" name="Oval 1165"/>
          <p:cNvSpPr>
            <a:spLocks noChangeAspect="1" noChangeArrowheads="1"/>
          </p:cNvSpPr>
          <p:nvPr userDrawn="1"/>
        </p:nvSpPr>
        <p:spPr bwMode="auto">
          <a:xfrm>
            <a:off x="4630738" y="532288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67" name="Oval 1166"/>
          <p:cNvSpPr>
            <a:spLocks noChangeAspect="1" noChangeArrowheads="1"/>
          </p:cNvSpPr>
          <p:nvPr userDrawn="1"/>
        </p:nvSpPr>
        <p:spPr bwMode="auto">
          <a:xfrm>
            <a:off x="4749800" y="532288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68" name="Oval 1167"/>
          <p:cNvSpPr>
            <a:spLocks noChangeAspect="1" noChangeArrowheads="1"/>
          </p:cNvSpPr>
          <p:nvPr userDrawn="1"/>
        </p:nvSpPr>
        <p:spPr bwMode="auto">
          <a:xfrm>
            <a:off x="4867275" y="532288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69" name="Oval 1168"/>
          <p:cNvSpPr>
            <a:spLocks noChangeAspect="1" noChangeArrowheads="1"/>
          </p:cNvSpPr>
          <p:nvPr userDrawn="1"/>
        </p:nvSpPr>
        <p:spPr bwMode="auto">
          <a:xfrm>
            <a:off x="4986338" y="532288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70" name="Oval 1169"/>
          <p:cNvSpPr>
            <a:spLocks noChangeAspect="1" noChangeArrowheads="1"/>
          </p:cNvSpPr>
          <p:nvPr userDrawn="1"/>
        </p:nvSpPr>
        <p:spPr bwMode="auto">
          <a:xfrm>
            <a:off x="7115175" y="532288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71" name="Oval 1170"/>
          <p:cNvSpPr>
            <a:spLocks noChangeAspect="1" noChangeArrowheads="1"/>
          </p:cNvSpPr>
          <p:nvPr userDrawn="1"/>
        </p:nvSpPr>
        <p:spPr bwMode="auto">
          <a:xfrm>
            <a:off x="7234238" y="532288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72" name="Oval 1171"/>
          <p:cNvSpPr>
            <a:spLocks noChangeAspect="1" noChangeArrowheads="1"/>
          </p:cNvSpPr>
          <p:nvPr userDrawn="1"/>
        </p:nvSpPr>
        <p:spPr bwMode="auto">
          <a:xfrm>
            <a:off x="7351713" y="532288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73" name="Oval 1172"/>
          <p:cNvSpPr>
            <a:spLocks noChangeAspect="1" noChangeArrowheads="1"/>
          </p:cNvSpPr>
          <p:nvPr userDrawn="1"/>
        </p:nvSpPr>
        <p:spPr bwMode="auto">
          <a:xfrm>
            <a:off x="7470775" y="532288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74" name="Oval 1173"/>
          <p:cNvSpPr>
            <a:spLocks noChangeAspect="1" noChangeArrowheads="1"/>
          </p:cNvSpPr>
          <p:nvPr userDrawn="1"/>
        </p:nvSpPr>
        <p:spPr bwMode="auto">
          <a:xfrm>
            <a:off x="7588250" y="532288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75" name="Oval 1174"/>
          <p:cNvSpPr>
            <a:spLocks noChangeAspect="1" noChangeArrowheads="1"/>
          </p:cNvSpPr>
          <p:nvPr userDrawn="1"/>
        </p:nvSpPr>
        <p:spPr bwMode="auto">
          <a:xfrm>
            <a:off x="7707313" y="532288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76" name="Oval 1175"/>
          <p:cNvSpPr>
            <a:spLocks noChangeAspect="1" noChangeArrowheads="1"/>
          </p:cNvSpPr>
          <p:nvPr userDrawn="1"/>
        </p:nvSpPr>
        <p:spPr bwMode="auto">
          <a:xfrm>
            <a:off x="7824788" y="532288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77" name="Oval 1176"/>
          <p:cNvSpPr>
            <a:spLocks noChangeAspect="1" noChangeArrowheads="1"/>
          </p:cNvSpPr>
          <p:nvPr userDrawn="1"/>
        </p:nvSpPr>
        <p:spPr bwMode="auto">
          <a:xfrm>
            <a:off x="7943850" y="532288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78" name="Oval 1177"/>
          <p:cNvSpPr>
            <a:spLocks noChangeAspect="1" noChangeArrowheads="1"/>
          </p:cNvSpPr>
          <p:nvPr userDrawn="1"/>
        </p:nvSpPr>
        <p:spPr bwMode="auto">
          <a:xfrm>
            <a:off x="8061325" y="532288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79" name="Oval 1178"/>
          <p:cNvSpPr>
            <a:spLocks noChangeAspect="1" noChangeArrowheads="1"/>
          </p:cNvSpPr>
          <p:nvPr userDrawn="1"/>
        </p:nvSpPr>
        <p:spPr bwMode="auto">
          <a:xfrm>
            <a:off x="2501900" y="54308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80" name="Oval 1179"/>
          <p:cNvSpPr>
            <a:spLocks noChangeAspect="1" noChangeArrowheads="1"/>
          </p:cNvSpPr>
          <p:nvPr userDrawn="1"/>
        </p:nvSpPr>
        <p:spPr bwMode="auto">
          <a:xfrm>
            <a:off x="2619375" y="54308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81" name="Oval 1180"/>
          <p:cNvSpPr>
            <a:spLocks noChangeAspect="1" noChangeArrowheads="1"/>
          </p:cNvSpPr>
          <p:nvPr userDrawn="1"/>
        </p:nvSpPr>
        <p:spPr bwMode="auto">
          <a:xfrm>
            <a:off x="2738438" y="54308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82" name="Oval 1181"/>
          <p:cNvSpPr>
            <a:spLocks noChangeAspect="1" noChangeArrowheads="1"/>
          </p:cNvSpPr>
          <p:nvPr userDrawn="1"/>
        </p:nvSpPr>
        <p:spPr bwMode="auto">
          <a:xfrm>
            <a:off x="2855913" y="54308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83" name="Oval 1182"/>
          <p:cNvSpPr>
            <a:spLocks noChangeAspect="1" noChangeArrowheads="1"/>
          </p:cNvSpPr>
          <p:nvPr userDrawn="1"/>
        </p:nvSpPr>
        <p:spPr bwMode="auto">
          <a:xfrm>
            <a:off x="2974975" y="54308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84" name="Oval 1183"/>
          <p:cNvSpPr>
            <a:spLocks noChangeAspect="1" noChangeArrowheads="1"/>
          </p:cNvSpPr>
          <p:nvPr userDrawn="1"/>
        </p:nvSpPr>
        <p:spPr bwMode="auto">
          <a:xfrm>
            <a:off x="4749800" y="54308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85" name="Oval 1184"/>
          <p:cNvSpPr>
            <a:spLocks noChangeAspect="1" noChangeArrowheads="1"/>
          </p:cNvSpPr>
          <p:nvPr userDrawn="1"/>
        </p:nvSpPr>
        <p:spPr bwMode="auto">
          <a:xfrm>
            <a:off x="4867275" y="54308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86" name="Oval 1185"/>
          <p:cNvSpPr>
            <a:spLocks noChangeAspect="1" noChangeArrowheads="1"/>
          </p:cNvSpPr>
          <p:nvPr userDrawn="1"/>
        </p:nvSpPr>
        <p:spPr bwMode="auto">
          <a:xfrm>
            <a:off x="4986338" y="54308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87" name="Oval 1186"/>
          <p:cNvSpPr>
            <a:spLocks noChangeAspect="1" noChangeArrowheads="1"/>
          </p:cNvSpPr>
          <p:nvPr userDrawn="1"/>
        </p:nvSpPr>
        <p:spPr bwMode="auto">
          <a:xfrm>
            <a:off x="7115175" y="54308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88" name="Oval 1187"/>
          <p:cNvSpPr>
            <a:spLocks noChangeAspect="1" noChangeArrowheads="1"/>
          </p:cNvSpPr>
          <p:nvPr userDrawn="1"/>
        </p:nvSpPr>
        <p:spPr bwMode="auto">
          <a:xfrm>
            <a:off x="7234238" y="54308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89" name="Oval 1188"/>
          <p:cNvSpPr>
            <a:spLocks noChangeAspect="1" noChangeArrowheads="1"/>
          </p:cNvSpPr>
          <p:nvPr userDrawn="1"/>
        </p:nvSpPr>
        <p:spPr bwMode="auto">
          <a:xfrm>
            <a:off x="7588250" y="54308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90" name="Oval 1189"/>
          <p:cNvSpPr>
            <a:spLocks noChangeAspect="1" noChangeArrowheads="1"/>
          </p:cNvSpPr>
          <p:nvPr userDrawn="1"/>
        </p:nvSpPr>
        <p:spPr bwMode="auto">
          <a:xfrm>
            <a:off x="7707313" y="54308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91" name="Oval 1190"/>
          <p:cNvSpPr>
            <a:spLocks noChangeAspect="1" noChangeArrowheads="1"/>
          </p:cNvSpPr>
          <p:nvPr userDrawn="1"/>
        </p:nvSpPr>
        <p:spPr bwMode="auto">
          <a:xfrm>
            <a:off x="7824788" y="5430838"/>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92" name="Oval 1191"/>
          <p:cNvSpPr>
            <a:spLocks noChangeAspect="1" noChangeArrowheads="1"/>
          </p:cNvSpPr>
          <p:nvPr userDrawn="1"/>
        </p:nvSpPr>
        <p:spPr bwMode="auto">
          <a:xfrm>
            <a:off x="7943850" y="54308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93" name="Oval 1192"/>
          <p:cNvSpPr>
            <a:spLocks noChangeAspect="1" noChangeArrowheads="1"/>
          </p:cNvSpPr>
          <p:nvPr userDrawn="1"/>
        </p:nvSpPr>
        <p:spPr bwMode="auto">
          <a:xfrm>
            <a:off x="2501900" y="55403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94" name="Oval 1193"/>
          <p:cNvSpPr>
            <a:spLocks noChangeAspect="1" noChangeArrowheads="1"/>
          </p:cNvSpPr>
          <p:nvPr userDrawn="1"/>
        </p:nvSpPr>
        <p:spPr bwMode="auto">
          <a:xfrm>
            <a:off x="2619375" y="55403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95" name="Oval 1194"/>
          <p:cNvSpPr>
            <a:spLocks noChangeAspect="1" noChangeArrowheads="1"/>
          </p:cNvSpPr>
          <p:nvPr userDrawn="1"/>
        </p:nvSpPr>
        <p:spPr bwMode="auto">
          <a:xfrm>
            <a:off x="2738438" y="55403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96" name="Oval 1195"/>
          <p:cNvSpPr>
            <a:spLocks noChangeAspect="1" noChangeArrowheads="1"/>
          </p:cNvSpPr>
          <p:nvPr userDrawn="1"/>
        </p:nvSpPr>
        <p:spPr bwMode="auto">
          <a:xfrm>
            <a:off x="2855913" y="55403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97" name="Oval 1196"/>
          <p:cNvSpPr>
            <a:spLocks noChangeAspect="1" noChangeArrowheads="1"/>
          </p:cNvSpPr>
          <p:nvPr userDrawn="1"/>
        </p:nvSpPr>
        <p:spPr bwMode="auto">
          <a:xfrm>
            <a:off x="4749800" y="55403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98" name="Oval 1197"/>
          <p:cNvSpPr>
            <a:spLocks noChangeAspect="1" noChangeArrowheads="1"/>
          </p:cNvSpPr>
          <p:nvPr userDrawn="1"/>
        </p:nvSpPr>
        <p:spPr bwMode="auto">
          <a:xfrm>
            <a:off x="7707313" y="55403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99" name="Oval 1198"/>
          <p:cNvSpPr>
            <a:spLocks noChangeAspect="1" noChangeArrowheads="1"/>
          </p:cNvSpPr>
          <p:nvPr userDrawn="1"/>
        </p:nvSpPr>
        <p:spPr bwMode="auto">
          <a:xfrm>
            <a:off x="7824788" y="5540375"/>
            <a:ext cx="90487" cy="90488"/>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00" name="Oval 1199"/>
          <p:cNvSpPr>
            <a:spLocks noChangeAspect="1" noChangeArrowheads="1"/>
          </p:cNvSpPr>
          <p:nvPr userDrawn="1"/>
        </p:nvSpPr>
        <p:spPr bwMode="auto">
          <a:xfrm>
            <a:off x="7943850" y="55403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01" name="Oval 1200"/>
          <p:cNvSpPr>
            <a:spLocks noChangeAspect="1" noChangeArrowheads="1"/>
          </p:cNvSpPr>
          <p:nvPr userDrawn="1"/>
        </p:nvSpPr>
        <p:spPr bwMode="auto">
          <a:xfrm>
            <a:off x="8653463" y="5540375"/>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02" name="Oval 1201"/>
          <p:cNvSpPr>
            <a:spLocks noChangeAspect="1" noChangeArrowheads="1"/>
          </p:cNvSpPr>
          <p:nvPr userDrawn="1"/>
        </p:nvSpPr>
        <p:spPr bwMode="auto">
          <a:xfrm>
            <a:off x="2501900" y="56499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03" name="Oval 1202"/>
          <p:cNvSpPr>
            <a:spLocks noChangeAspect="1" noChangeArrowheads="1"/>
          </p:cNvSpPr>
          <p:nvPr userDrawn="1"/>
        </p:nvSpPr>
        <p:spPr bwMode="auto">
          <a:xfrm>
            <a:off x="2619375" y="5649913"/>
            <a:ext cx="90488" cy="90487"/>
          </a:xfrm>
          <a:prstGeom prst="ellipse">
            <a:avLst/>
          </a:prstGeom>
          <a:solidFill>
            <a:srgbClr val="FFFF99">
              <a:alpha val="79999"/>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04" name="Oval 1203"/>
          <p:cNvSpPr>
            <a:spLocks noChangeAspect="1" noChangeArrowheads="1"/>
          </p:cNvSpPr>
          <p:nvPr userDrawn="1"/>
        </p:nvSpPr>
        <p:spPr bwMode="auto">
          <a:xfrm>
            <a:off x="2738438" y="56499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05" name="Oval 1204"/>
          <p:cNvSpPr>
            <a:spLocks noChangeAspect="1" noChangeArrowheads="1"/>
          </p:cNvSpPr>
          <p:nvPr userDrawn="1"/>
        </p:nvSpPr>
        <p:spPr bwMode="auto">
          <a:xfrm>
            <a:off x="7824788" y="56499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06" name="Oval 1205"/>
          <p:cNvSpPr>
            <a:spLocks noChangeAspect="1" noChangeArrowheads="1"/>
          </p:cNvSpPr>
          <p:nvPr userDrawn="1"/>
        </p:nvSpPr>
        <p:spPr bwMode="auto">
          <a:xfrm>
            <a:off x="7943850" y="56499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07" name="Oval 1206"/>
          <p:cNvSpPr>
            <a:spLocks noChangeAspect="1" noChangeArrowheads="1"/>
          </p:cNvSpPr>
          <p:nvPr userDrawn="1"/>
        </p:nvSpPr>
        <p:spPr bwMode="auto">
          <a:xfrm>
            <a:off x="8653463" y="5649913"/>
            <a:ext cx="90487"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08" name="Oval 1207"/>
          <p:cNvSpPr>
            <a:spLocks noChangeAspect="1" noChangeArrowheads="1"/>
          </p:cNvSpPr>
          <p:nvPr userDrawn="1"/>
        </p:nvSpPr>
        <p:spPr bwMode="auto">
          <a:xfrm>
            <a:off x="2501900" y="57594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09" name="Oval 1208"/>
          <p:cNvSpPr>
            <a:spLocks noChangeAspect="1" noChangeArrowheads="1"/>
          </p:cNvSpPr>
          <p:nvPr userDrawn="1"/>
        </p:nvSpPr>
        <p:spPr bwMode="auto">
          <a:xfrm>
            <a:off x="2619375" y="57594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10" name="Oval 1209"/>
          <p:cNvSpPr>
            <a:spLocks noChangeAspect="1" noChangeArrowheads="1"/>
          </p:cNvSpPr>
          <p:nvPr userDrawn="1"/>
        </p:nvSpPr>
        <p:spPr bwMode="auto">
          <a:xfrm>
            <a:off x="7943850" y="57594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11" name="Oval 1210"/>
          <p:cNvSpPr>
            <a:spLocks noChangeAspect="1" noChangeArrowheads="1"/>
          </p:cNvSpPr>
          <p:nvPr userDrawn="1"/>
        </p:nvSpPr>
        <p:spPr bwMode="auto">
          <a:xfrm>
            <a:off x="8534400" y="5759450"/>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12" name="Oval 1211"/>
          <p:cNvSpPr>
            <a:spLocks noChangeAspect="1" noChangeArrowheads="1"/>
          </p:cNvSpPr>
          <p:nvPr userDrawn="1"/>
        </p:nvSpPr>
        <p:spPr bwMode="auto">
          <a:xfrm>
            <a:off x="2501900" y="586898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13" name="Oval 1212"/>
          <p:cNvSpPr>
            <a:spLocks noChangeAspect="1" noChangeArrowheads="1"/>
          </p:cNvSpPr>
          <p:nvPr userDrawn="1"/>
        </p:nvSpPr>
        <p:spPr bwMode="auto">
          <a:xfrm>
            <a:off x="2619375" y="586898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14" name="Oval 1213"/>
          <p:cNvSpPr>
            <a:spLocks noChangeAspect="1" noChangeArrowheads="1"/>
          </p:cNvSpPr>
          <p:nvPr userDrawn="1"/>
        </p:nvSpPr>
        <p:spPr bwMode="auto">
          <a:xfrm>
            <a:off x="8416925" y="586898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15" name="Oval 1214"/>
          <p:cNvSpPr>
            <a:spLocks noChangeAspect="1" noChangeArrowheads="1"/>
          </p:cNvSpPr>
          <p:nvPr userDrawn="1"/>
        </p:nvSpPr>
        <p:spPr bwMode="auto">
          <a:xfrm>
            <a:off x="2501900" y="59769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16" name="Oval 1215"/>
          <p:cNvSpPr>
            <a:spLocks noChangeAspect="1" noChangeArrowheads="1"/>
          </p:cNvSpPr>
          <p:nvPr userDrawn="1"/>
        </p:nvSpPr>
        <p:spPr bwMode="auto">
          <a:xfrm>
            <a:off x="2619375" y="5976938"/>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17" name="Oval 1216"/>
          <p:cNvSpPr>
            <a:spLocks noChangeAspect="1" noChangeArrowheads="1"/>
          </p:cNvSpPr>
          <p:nvPr userDrawn="1"/>
        </p:nvSpPr>
        <p:spPr bwMode="auto">
          <a:xfrm>
            <a:off x="2501900" y="6086475"/>
            <a:ext cx="90488"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18" name="Oval 1217"/>
          <p:cNvSpPr>
            <a:spLocks noChangeAspect="1" noChangeArrowheads="1"/>
          </p:cNvSpPr>
          <p:nvPr userDrawn="1"/>
        </p:nvSpPr>
        <p:spPr bwMode="auto">
          <a:xfrm>
            <a:off x="2501900" y="61960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19" name="Oval 1218"/>
          <p:cNvSpPr>
            <a:spLocks noChangeAspect="1" noChangeArrowheads="1"/>
          </p:cNvSpPr>
          <p:nvPr userDrawn="1"/>
        </p:nvSpPr>
        <p:spPr bwMode="auto">
          <a:xfrm>
            <a:off x="2619375" y="6196013"/>
            <a:ext cx="90488" cy="90487"/>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20" name="Oval 1219"/>
          <p:cNvSpPr>
            <a:spLocks noChangeAspect="1" noChangeArrowheads="1"/>
          </p:cNvSpPr>
          <p:nvPr userDrawn="1"/>
        </p:nvSpPr>
        <p:spPr bwMode="auto">
          <a:xfrm>
            <a:off x="4040188" y="30289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222" name="Rectangle 1245"/>
          <p:cNvSpPr>
            <a:spLocks noChangeArrowheads="1"/>
          </p:cNvSpPr>
          <p:nvPr userDrawn="1"/>
        </p:nvSpPr>
        <p:spPr bwMode="auto">
          <a:xfrm>
            <a:off x="-1" y="1268761"/>
            <a:ext cx="9145589" cy="5184428"/>
          </a:xfrm>
          <a:prstGeom prst="rect">
            <a:avLst/>
          </a:prstGeom>
          <a:gradFill flip="none" rotWithShape="1">
            <a:gsLst>
              <a:gs pos="0">
                <a:srgbClr val="3366FF"/>
              </a:gs>
              <a:gs pos="81000">
                <a:srgbClr val="85C2FF"/>
              </a:gs>
              <a:gs pos="100000">
                <a:srgbClr val="CCECFF"/>
              </a:gs>
            </a:gsLst>
            <a:lin ang="5400000" scaled="1"/>
            <a:tileRect/>
          </a:gradFill>
          <a:ln>
            <a:noFill/>
          </a:ln>
          <a:extLst/>
        </p:spPr>
        <p:txBody>
          <a:bodyPr wrap="none" lIns="198000"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GB" altLang="en-US" sz="1400" dirty="0" smtClean="0">
              <a:solidFill>
                <a:srgbClr val="FFFF99"/>
              </a:solidFill>
            </a:endParaRPr>
          </a:p>
        </p:txBody>
      </p:sp>
      <p:sp>
        <p:nvSpPr>
          <p:cNvPr id="1221" name="Oval 1220"/>
          <p:cNvSpPr>
            <a:spLocks noChangeAspect="1" noChangeArrowheads="1"/>
          </p:cNvSpPr>
          <p:nvPr userDrawn="1"/>
        </p:nvSpPr>
        <p:spPr bwMode="auto">
          <a:xfrm>
            <a:off x="4157663" y="3028950"/>
            <a:ext cx="90487" cy="90488"/>
          </a:xfrm>
          <a:prstGeom prst="ellipse">
            <a:avLst/>
          </a:prstGeom>
          <a:solidFill>
            <a:srgbClr val="FFFF99">
              <a:alpha val="25098"/>
            </a:srgb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sp>
        <p:nvSpPr>
          <p:cNvPr id="11268" name="Rectangle 4"/>
          <p:cNvSpPr>
            <a:spLocks noGrp="1" noChangeArrowheads="1"/>
          </p:cNvSpPr>
          <p:nvPr>
            <p:ph type="ctrTitle"/>
          </p:nvPr>
        </p:nvSpPr>
        <p:spPr>
          <a:xfrm>
            <a:off x="1260475" y="2249488"/>
            <a:ext cx="6048375" cy="1539875"/>
          </a:xfrm>
        </p:spPr>
        <p:txBody>
          <a:bodyPr/>
          <a:lstStyle>
            <a:lvl1pPr algn="ctr">
              <a:defRPr sz="4800"/>
            </a:lvl1pPr>
          </a:lstStyle>
          <a:p>
            <a:r>
              <a:rPr lang="en-GB" dirty="0" smtClean="0"/>
              <a:t>Click to edit Master title style</a:t>
            </a:r>
            <a:endParaRPr lang="en-GB" dirty="0"/>
          </a:p>
        </p:txBody>
      </p:sp>
      <p:sp>
        <p:nvSpPr>
          <p:cNvPr id="11269" name="Rectangle 5"/>
          <p:cNvSpPr>
            <a:spLocks noGrp="1" noChangeArrowheads="1"/>
          </p:cNvSpPr>
          <p:nvPr>
            <p:ph type="subTitle" idx="1"/>
          </p:nvPr>
        </p:nvSpPr>
        <p:spPr>
          <a:xfrm>
            <a:off x="1260475" y="4030663"/>
            <a:ext cx="6048375" cy="622300"/>
          </a:xfrm>
        </p:spPr>
        <p:txBody>
          <a:bodyPr/>
          <a:lstStyle>
            <a:lvl1pPr marL="0" indent="0" algn="ctr">
              <a:buFontTx/>
              <a:buNone/>
              <a:defRPr/>
            </a:lvl1pPr>
          </a:lstStyle>
          <a:p>
            <a:endParaRPr lang="en-US" dirty="0"/>
          </a:p>
        </p:txBody>
      </p:sp>
      <p:sp>
        <p:nvSpPr>
          <p:cNvPr id="1223" name="Rectangle 1222"/>
          <p:cNvSpPr>
            <a:spLocks noGrp="1" noChangeArrowheads="1"/>
          </p:cNvSpPr>
          <p:nvPr>
            <p:ph type="ftr" sz="quarter" idx="10"/>
          </p:nvPr>
        </p:nvSpPr>
        <p:spPr>
          <a:xfrm>
            <a:off x="0" y="6453188"/>
            <a:ext cx="5148263" cy="404812"/>
          </a:xfrm>
        </p:spPr>
        <p:txBody>
          <a:bodyPr/>
          <a:lstStyle>
            <a:lvl1pPr>
              <a:defRPr/>
            </a:lvl1pPr>
          </a:lstStyle>
          <a:p>
            <a:pPr>
              <a:defRPr/>
            </a:pPr>
            <a:r>
              <a:rPr lang="en-GB"/>
              <a:t>ILO Department of Statistics</a:t>
            </a:r>
          </a:p>
        </p:txBody>
      </p:sp>
      <p:pic>
        <p:nvPicPr>
          <p:cNvPr id="2" name="Picture 2" descr="C:\Users\benes\Pictures\ILO-background.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237" y="0"/>
            <a:ext cx="1469996" cy="1286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5248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
        <p:nvSpPr>
          <p:cNvPr id="4" name="Rectangle 5"/>
          <p:cNvSpPr>
            <a:spLocks noGrp="1" noChangeArrowheads="1"/>
          </p:cNvSpPr>
          <p:nvPr>
            <p:ph type="ftr" sz="quarter" idx="10"/>
          </p:nvPr>
        </p:nvSpPr>
        <p:spPr>
          <a:ln/>
        </p:spPr>
        <p:txBody>
          <a:bodyPr/>
          <a:lstStyle>
            <a:lvl1pPr>
              <a:defRPr/>
            </a:lvl1pPr>
          </a:lstStyle>
          <a:p>
            <a:pPr>
              <a:defRPr/>
            </a:pPr>
            <a:r>
              <a:rPr lang="en-GB"/>
              <a:t>ILO Department of Statistics</a:t>
            </a:r>
          </a:p>
        </p:txBody>
      </p:sp>
      <p:sp>
        <p:nvSpPr>
          <p:cNvPr id="5" name="Rectangle 6"/>
          <p:cNvSpPr>
            <a:spLocks noGrp="1" noChangeArrowheads="1"/>
          </p:cNvSpPr>
          <p:nvPr>
            <p:ph type="sldNum" sz="quarter" idx="11"/>
          </p:nvPr>
        </p:nvSpPr>
        <p:spPr>
          <a:ln/>
        </p:spPr>
        <p:txBody>
          <a:bodyPr/>
          <a:lstStyle>
            <a:lvl1pPr>
              <a:defRPr/>
            </a:lvl1pPr>
          </a:lstStyle>
          <a:p>
            <a:pPr>
              <a:defRPr/>
            </a:pPr>
            <a:fld id="{6AC26DFC-6A18-4820-A7A7-8EBDF9BFC0EC}" type="slidenum">
              <a:rPr lang="en-GB"/>
              <a:pPr>
                <a:defRPr/>
              </a:pPr>
              <a:t>‹#›</a:t>
            </a:fld>
            <a:endParaRPr lang="en-GB"/>
          </a:p>
        </p:txBody>
      </p:sp>
    </p:spTree>
    <p:extLst>
      <p:ext uri="{BB962C8B-B14F-4D97-AF65-F5344CB8AC3E}">
        <p14:creationId xmlns:p14="http://schemas.microsoft.com/office/powerpoint/2010/main" val="2055461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2400" b="1" cap="none"/>
            </a:lvl1pPr>
          </a:lstStyle>
          <a:p>
            <a:r>
              <a:rPr lang="en-US" smtClean="0"/>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48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r>
              <a:rPr lang="en-GB"/>
              <a:t>ILO Department of Statistics</a:t>
            </a:r>
          </a:p>
        </p:txBody>
      </p:sp>
      <p:sp>
        <p:nvSpPr>
          <p:cNvPr id="5" name="Rectangle 6"/>
          <p:cNvSpPr>
            <a:spLocks noGrp="1" noChangeArrowheads="1"/>
          </p:cNvSpPr>
          <p:nvPr>
            <p:ph type="sldNum" sz="quarter" idx="11"/>
          </p:nvPr>
        </p:nvSpPr>
        <p:spPr>
          <a:ln/>
        </p:spPr>
        <p:txBody>
          <a:bodyPr/>
          <a:lstStyle>
            <a:lvl1pPr>
              <a:defRPr/>
            </a:lvl1pPr>
          </a:lstStyle>
          <a:p>
            <a:pPr>
              <a:defRPr/>
            </a:pPr>
            <a:fld id="{F659A619-24C0-450F-87D1-E98776E12E3E}" type="slidenum">
              <a:rPr lang="en-GB"/>
              <a:pPr>
                <a:defRPr/>
              </a:pPr>
              <a:t>‹#›</a:t>
            </a:fld>
            <a:endParaRPr lang="en-GB"/>
          </a:p>
        </p:txBody>
      </p:sp>
    </p:spTree>
    <p:extLst>
      <p:ext uri="{BB962C8B-B14F-4D97-AF65-F5344CB8AC3E}">
        <p14:creationId xmlns:p14="http://schemas.microsoft.com/office/powerpoint/2010/main" val="17775884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en-GB" dirty="0"/>
          </a:p>
        </p:txBody>
      </p:sp>
      <p:sp>
        <p:nvSpPr>
          <p:cNvPr id="3" name="Content Placeholder 2"/>
          <p:cNvSpPr>
            <a:spLocks noGrp="1"/>
          </p:cNvSpPr>
          <p:nvPr>
            <p:ph sz="half" idx="1"/>
          </p:nvPr>
        </p:nvSpPr>
        <p:spPr>
          <a:xfrm>
            <a:off x="468313" y="1341438"/>
            <a:ext cx="4038600" cy="5040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59313" y="1341438"/>
            <a:ext cx="4038600" cy="50403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5"/>
          <p:cNvSpPr>
            <a:spLocks noGrp="1" noChangeArrowheads="1"/>
          </p:cNvSpPr>
          <p:nvPr>
            <p:ph type="ftr" sz="quarter" idx="10"/>
          </p:nvPr>
        </p:nvSpPr>
        <p:spPr>
          <a:ln/>
        </p:spPr>
        <p:txBody>
          <a:bodyPr/>
          <a:lstStyle>
            <a:lvl1pPr>
              <a:defRPr/>
            </a:lvl1pPr>
          </a:lstStyle>
          <a:p>
            <a:pPr>
              <a:defRPr/>
            </a:pPr>
            <a:r>
              <a:rPr lang="en-GB"/>
              <a:t>ILO Department of Statistics</a:t>
            </a:r>
          </a:p>
        </p:txBody>
      </p:sp>
      <p:sp>
        <p:nvSpPr>
          <p:cNvPr id="6" name="Rectangle 6"/>
          <p:cNvSpPr>
            <a:spLocks noGrp="1" noChangeArrowheads="1"/>
          </p:cNvSpPr>
          <p:nvPr>
            <p:ph type="sldNum" sz="quarter" idx="11"/>
          </p:nvPr>
        </p:nvSpPr>
        <p:spPr>
          <a:ln/>
        </p:spPr>
        <p:txBody>
          <a:bodyPr/>
          <a:lstStyle>
            <a:lvl1pPr>
              <a:defRPr/>
            </a:lvl1pPr>
          </a:lstStyle>
          <a:p>
            <a:pPr>
              <a:defRPr/>
            </a:pPr>
            <a:fld id="{651CC7AE-8A78-4BDB-8416-A7FD2F1154A0}" type="slidenum">
              <a:rPr lang="en-GB"/>
              <a:pPr>
                <a:defRPr/>
              </a:pPr>
              <a:t>‹#›</a:t>
            </a:fld>
            <a:endParaRPr lang="en-GB"/>
          </a:p>
        </p:txBody>
      </p:sp>
    </p:spTree>
    <p:extLst>
      <p:ext uri="{BB962C8B-B14F-4D97-AF65-F5344CB8AC3E}">
        <p14:creationId xmlns:p14="http://schemas.microsoft.com/office/powerpoint/2010/main" val="31245612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32" y="44624"/>
            <a:ext cx="7427168" cy="1143000"/>
          </a:xfrm>
        </p:spPr>
        <p:txBody>
          <a:bodyPr/>
          <a:lstStyle>
            <a:lvl1pPr>
              <a:defRPr>
                <a:solidFill>
                  <a:schemeClr val="bg1"/>
                </a:solidFill>
              </a:defRPr>
            </a:lvl1pPr>
          </a:lstStyle>
          <a:p>
            <a:r>
              <a:rPr lang="en-US" dirty="0" smtClean="0"/>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5"/>
          <p:cNvSpPr>
            <a:spLocks noGrp="1" noChangeArrowheads="1"/>
          </p:cNvSpPr>
          <p:nvPr>
            <p:ph type="ftr" sz="quarter" idx="10"/>
          </p:nvPr>
        </p:nvSpPr>
        <p:spPr>
          <a:ln/>
        </p:spPr>
        <p:txBody>
          <a:bodyPr/>
          <a:lstStyle>
            <a:lvl1pPr>
              <a:defRPr/>
            </a:lvl1pPr>
          </a:lstStyle>
          <a:p>
            <a:pPr>
              <a:defRPr/>
            </a:pPr>
            <a:r>
              <a:rPr lang="en-GB"/>
              <a:t>ILO Department of Statistics</a:t>
            </a:r>
          </a:p>
        </p:txBody>
      </p:sp>
      <p:sp>
        <p:nvSpPr>
          <p:cNvPr id="8" name="Rectangle 6"/>
          <p:cNvSpPr>
            <a:spLocks noGrp="1" noChangeArrowheads="1"/>
          </p:cNvSpPr>
          <p:nvPr>
            <p:ph type="sldNum" sz="quarter" idx="11"/>
          </p:nvPr>
        </p:nvSpPr>
        <p:spPr>
          <a:ln/>
        </p:spPr>
        <p:txBody>
          <a:bodyPr/>
          <a:lstStyle>
            <a:lvl1pPr>
              <a:defRPr/>
            </a:lvl1pPr>
          </a:lstStyle>
          <a:p>
            <a:pPr>
              <a:defRPr/>
            </a:pPr>
            <a:fld id="{6456C44B-2A69-4933-9BDC-974DC39F1289}" type="slidenum">
              <a:rPr lang="en-GB"/>
              <a:pPr>
                <a:defRPr/>
              </a:pPr>
              <a:t>‹#›</a:t>
            </a:fld>
            <a:endParaRPr lang="en-GB"/>
          </a:p>
        </p:txBody>
      </p:sp>
    </p:spTree>
    <p:extLst>
      <p:ext uri="{BB962C8B-B14F-4D97-AF65-F5344CB8AC3E}">
        <p14:creationId xmlns:p14="http://schemas.microsoft.com/office/powerpoint/2010/main" val="3754663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en-GB" dirty="0"/>
          </a:p>
        </p:txBody>
      </p:sp>
      <p:sp>
        <p:nvSpPr>
          <p:cNvPr id="3" name="Rectangle 5"/>
          <p:cNvSpPr>
            <a:spLocks noGrp="1" noChangeArrowheads="1"/>
          </p:cNvSpPr>
          <p:nvPr>
            <p:ph type="ftr" sz="quarter" idx="10"/>
          </p:nvPr>
        </p:nvSpPr>
        <p:spPr>
          <a:ln/>
        </p:spPr>
        <p:txBody>
          <a:bodyPr/>
          <a:lstStyle>
            <a:lvl1pPr>
              <a:defRPr/>
            </a:lvl1pPr>
          </a:lstStyle>
          <a:p>
            <a:pPr>
              <a:defRPr/>
            </a:pPr>
            <a:r>
              <a:rPr lang="en-GB"/>
              <a:t>ILO Department of Statistics</a:t>
            </a:r>
          </a:p>
        </p:txBody>
      </p:sp>
      <p:sp>
        <p:nvSpPr>
          <p:cNvPr id="4" name="Rectangle 6"/>
          <p:cNvSpPr>
            <a:spLocks noGrp="1" noChangeArrowheads="1"/>
          </p:cNvSpPr>
          <p:nvPr>
            <p:ph type="sldNum" sz="quarter" idx="11"/>
          </p:nvPr>
        </p:nvSpPr>
        <p:spPr>
          <a:ln/>
        </p:spPr>
        <p:txBody>
          <a:bodyPr/>
          <a:lstStyle>
            <a:lvl1pPr>
              <a:defRPr/>
            </a:lvl1pPr>
          </a:lstStyle>
          <a:p>
            <a:pPr>
              <a:defRPr/>
            </a:pPr>
            <a:fld id="{3E3FBFE7-D4C2-4B92-AE3F-46C0A49923C0}" type="slidenum">
              <a:rPr lang="en-GB"/>
              <a:pPr>
                <a:defRPr/>
              </a:pPr>
              <a:t>‹#›</a:t>
            </a:fld>
            <a:endParaRPr lang="en-GB"/>
          </a:p>
        </p:txBody>
      </p:sp>
    </p:spTree>
    <p:extLst>
      <p:ext uri="{BB962C8B-B14F-4D97-AF65-F5344CB8AC3E}">
        <p14:creationId xmlns:p14="http://schemas.microsoft.com/office/powerpoint/2010/main" val="2313938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r>
              <a:rPr lang="en-GB"/>
              <a:t>ILO Department of Statistics</a:t>
            </a:r>
          </a:p>
        </p:txBody>
      </p:sp>
      <p:sp>
        <p:nvSpPr>
          <p:cNvPr id="3" name="Rectangle 6"/>
          <p:cNvSpPr>
            <a:spLocks noGrp="1" noChangeArrowheads="1"/>
          </p:cNvSpPr>
          <p:nvPr>
            <p:ph type="sldNum" sz="quarter" idx="11"/>
          </p:nvPr>
        </p:nvSpPr>
        <p:spPr>
          <a:ln/>
        </p:spPr>
        <p:txBody>
          <a:bodyPr/>
          <a:lstStyle>
            <a:lvl1pPr>
              <a:defRPr/>
            </a:lvl1pPr>
          </a:lstStyle>
          <a:p>
            <a:pPr>
              <a:defRPr/>
            </a:pPr>
            <a:fld id="{20DE916A-7BAA-4D2E-927D-73B3F12AB8F4}" type="slidenum">
              <a:rPr lang="en-GB"/>
              <a:pPr>
                <a:defRPr/>
              </a:pPr>
              <a:t>‹#›</a:t>
            </a:fld>
            <a:endParaRPr lang="en-GB"/>
          </a:p>
        </p:txBody>
      </p:sp>
    </p:spTree>
    <p:extLst>
      <p:ext uri="{BB962C8B-B14F-4D97-AF65-F5344CB8AC3E}">
        <p14:creationId xmlns:p14="http://schemas.microsoft.com/office/powerpoint/2010/main" val="22828130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Date Placeholder 3"/>
          <p:cNvSpPr txBox="1">
            <a:spLocks/>
          </p:cNvSpPr>
          <p:nvPr userDrawn="1"/>
        </p:nvSpPr>
        <p:spPr>
          <a:xfrm>
            <a:off x="107504" y="6447616"/>
            <a:ext cx="1872208" cy="36576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accent6">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en-GB" dirty="0" smtClean="0">
                <a:solidFill>
                  <a:srgbClr val="2D2D8A">
                    <a:lumMod val="50000"/>
                  </a:srgbClr>
                </a:solidFill>
              </a:rPr>
              <a:t>Department of Statistics</a:t>
            </a:r>
            <a:endParaRPr lang="en-GB" dirty="0">
              <a:solidFill>
                <a:srgbClr val="2D2D8A">
                  <a:lumMod val="50000"/>
                </a:srgbClr>
              </a:solidFill>
            </a:endParaRPr>
          </a:p>
        </p:txBody>
      </p:sp>
      <p:sp>
        <p:nvSpPr>
          <p:cNvPr id="6" name="Footer Placeholder 2"/>
          <p:cNvSpPr>
            <a:spLocks noGrp="1"/>
          </p:cNvSpPr>
          <p:nvPr>
            <p:ph type="ftr" sz="quarter" idx="4294967295"/>
          </p:nvPr>
        </p:nvSpPr>
        <p:spPr>
          <a:xfrm rot="16200000">
            <a:off x="6192180" y="3537012"/>
            <a:ext cx="4968552" cy="576064"/>
          </a:xfrm>
        </p:spPr>
        <p:txBody>
          <a:bodyPr/>
          <a:lstStyle/>
          <a:p>
            <a:pPr algn="ctr"/>
            <a:r>
              <a:rPr lang="en-GB" smtClean="0"/>
              <a:t>Working group for the Revision of ICSE-93 </a:t>
            </a:r>
          </a:p>
          <a:p>
            <a:pPr algn="ctr"/>
            <a:r>
              <a:rPr lang="en-GB" smtClean="0"/>
              <a:t> </a:t>
            </a:r>
            <a:r>
              <a:rPr lang="fr-CH" smtClean="0"/>
              <a:t>6 to 8 May 2015</a:t>
            </a:r>
            <a:endParaRPr lang="en-GB" dirty="0"/>
          </a:p>
        </p:txBody>
      </p:sp>
    </p:spTree>
    <p:extLst>
      <p:ext uri="{BB962C8B-B14F-4D97-AF65-F5344CB8AC3E}">
        <p14:creationId xmlns:p14="http://schemas.microsoft.com/office/powerpoint/2010/main" val="37005333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Date Placeholder 3"/>
          <p:cNvSpPr txBox="1">
            <a:spLocks/>
          </p:cNvSpPr>
          <p:nvPr userDrawn="1"/>
        </p:nvSpPr>
        <p:spPr>
          <a:xfrm>
            <a:off x="107504" y="6447616"/>
            <a:ext cx="1872208" cy="36576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accent6">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en-GB" dirty="0" smtClean="0">
                <a:solidFill>
                  <a:srgbClr val="2D2D8A">
                    <a:lumMod val="50000"/>
                  </a:srgbClr>
                </a:solidFill>
              </a:rPr>
              <a:t>Department of Statistics</a:t>
            </a:r>
            <a:endParaRPr lang="en-GB" dirty="0">
              <a:solidFill>
                <a:srgbClr val="2D2D8A">
                  <a:lumMod val="50000"/>
                </a:srgbClr>
              </a:solidFill>
            </a:endParaRPr>
          </a:p>
        </p:txBody>
      </p:sp>
      <p:sp>
        <p:nvSpPr>
          <p:cNvPr id="6" name="Footer Placeholder 2"/>
          <p:cNvSpPr>
            <a:spLocks noGrp="1"/>
          </p:cNvSpPr>
          <p:nvPr>
            <p:ph type="ftr" sz="quarter" idx="4294967295"/>
          </p:nvPr>
        </p:nvSpPr>
        <p:spPr>
          <a:xfrm rot="16200000">
            <a:off x="6192180" y="3537012"/>
            <a:ext cx="4968552" cy="576064"/>
          </a:xfrm>
        </p:spPr>
        <p:txBody>
          <a:bodyPr/>
          <a:lstStyle/>
          <a:p>
            <a:pPr algn="ctr"/>
            <a:r>
              <a:rPr lang="en-GB" smtClean="0"/>
              <a:t>Working group for the Revision of ICSE-93 </a:t>
            </a:r>
          </a:p>
          <a:p>
            <a:pPr algn="ctr"/>
            <a:r>
              <a:rPr lang="en-GB" smtClean="0"/>
              <a:t> </a:t>
            </a:r>
            <a:r>
              <a:rPr lang="fr-CH" smtClean="0"/>
              <a:t>6 to 8 May 2015</a:t>
            </a:r>
            <a:endParaRPr lang="en-GB" dirty="0"/>
          </a:p>
        </p:txBody>
      </p:sp>
    </p:spTree>
    <p:extLst>
      <p:ext uri="{BB962C8B-B14F-4D97-AF65-F5344CB8AC3E}">
        <p14:creationId xmlns:p14="http://schemas.microsoft.com/office/powerpoint/2010/main" val="3497582635"/>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en-US" dirty="0"/>
          </a:p>
        </p:txBody>
      </p:sp>
      <p:sp>
        <p:nvSpPr>
          <p:cNvPr id="7" name="Date Placeholder 3"/>
          <p:cNvSpPr txBox="1">
            <a:spLocks/>
          </p:cNvSpPr>
          <p:nvPr userDrawn="1"/>
        </p:nvSpPr>
        <p:spPr>
          <a:xfrm>
            <a:off x="107504" y="6447616"/>
            <a:ext cx="1872208" cy="36576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accent6">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en-GB" dirty="0" smtClean="0">
                <a:solidFill>
                  <a:srgbClr val="FFFFFF"/>
                </a:solidFill>
              </a:rPr>
              <a:t>Department of Statistics</a:t>
            </a:r>
            <a:endParaRPr lang="en-GB" dirty="0">
              <a:solidFill>
                <a:srgbClr val="FFFFFF"/>
              </a:solidFill>
            </a:endParaRPr>
          </a:p>
        </p:txBody>
      </p:sp>
      <p:sp>
        <p:nvSpPr>
          <p:cNvPr id="6" name="Footer Placeholder 2"/>
          <p:cNvSpPr>
            <a:spLocks noGrp="1"/>
          </p:cNvSpPr>
          <p:nvPr>
            <p:ph type="ftr" sz="quarter" idx="4294967295"/>
          </p:nvPr>
        </p:nvSpPr>
        <p:spPr>
          <a:xfrm rot="16200000">
            <a:off x="6305460" y="3537012"/>
            <a:ext cx="4968552" cy="576064"/>
          </a:xfrm>
        </p:spPr>
        <p:txBody>
          <a:bodyPr/>
          <a:lstStyle/>
          <a:p>
            <a:pPr algn="ctr"/>
            <a:r>
              <a:rPr lang="en-GB" sz="1800" smtClean="0"/>
              <a:t>ILO Department of Statistics</a:t>
            </a:r>
            <a:endParaRPr lang="en-GB" sz="1800" dirty="0" smtClean="0"/>
          </a:p>
        </p:txBody>
      </p:sp>
    </p:spTree>
    <p:extLst>
      <p:ext uri="{BB962C8B-B14F-4D97-AF65-F5344CB8AC3E}">
        <p14:creationId xmlns:p14="http://schemas.microsoft.com/office/powerpoint/2010/main" val="331293239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7" name="Date Placeholder 3"/>
          <p:cNvSpPr txBox="1">
            <a:spLocks/>
          </p:cNvSpPr>
          <p:nvPr userDrawn="1"/>
        </p:nvSpPr>
        <p:spPr>
          <a:xfrm>
            <a:off x="107504" y="6447616"/>
            <a:ext cx="1872208" cy="36576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accent6">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en-GB" dirty="0" smtClean="0">
                <a:solidFill>
                  <a:srgbClr val="2D2D8A">
                    <a:lumMod val="50000"/>
                  </a:srgbClr>
                </a:solidFill>
              </a:rPr>
              <a:t>Department of Statistics</a:t>
            </a:r>
            <a:endParaRPr lang="en-GB" dirty="0">
              <a:solidFill>
                <a:srgbClr val="2D2D8A">
                  <a:lumMod val="50000"/>
                </a:srgbClr>
              </a:solidFill>
            </a:endParaRPr>
          </a:p>
        </p:txBody>
      </p:sp>
      <p:sp>
        <p:nvSpPr>
          <p:cNvPr id="6" name="Footer Placeholder 2"/>
          <p:cNvSpPr>
            <a:spLocks noGrp="1"/>
          </p:cNvSpPr>
          <p:nvPr>
            <p:ph type="ftr" sz="quarter" idx="4294967295"/>
          </p:nvPr>
        </p:nvSpPr>
        <p:spPr>
          <a:xfrm rot="16200000">
            <a:off x="6192180" y="3537012"/>
            <a:ext cx="4968552" cy="576064"/>
          </a:xfrm>
        </p:spPr>
        <p:txBody>
          <a:bodyPr/>
          <a:lstStyle/>
          <a:p>
            <a:pPr algn="ctr"/>
            <a:r>
              <a:rPr lang="en-GB" smtClean="0"/>
              <a:t>Working group for the Revision of ICSE-93 </a:t>
            </a:r>
          </a:p>
          <a:p>
            <a:pPr algn="ctr"/>
            <a:r>
              <a:rPr lang="en-GB" smtClean="0"/>
              <a:t> </a:t>
            </a:r>
            <a:r>
              <a:rPr lang="fr-CH" smtClean="0"/>
              <a:t>6 to 8 May 2015</a:t>
            </a:r>
            <a:endParaRPr lang="en-GB" dirty="0"/>
          </a:p>
        </p:txBody>
      </p:sp>
    </p:spTree>
    <p:extLst>
      <p:ext uri="{BB962C8B-B14F-4D97-AF65-F5344CB8AC3E}">
        <p14:creationId xmlns:p14="http://schemas.microsoft.com/office/powerpoint/2010/main" val="242353863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9_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bg1"/>
          </a:solidFill>
        </p:spPr>
        <p:txBody>
          <a:bodyPr/>
          <a:lstStyle/>
          <a:p>
            <a:r>
              <a:rPr lang="en-US" dirty="0" smtClean="0"/>
              <a:t>Click to edit Master title style</a:t>
            </a:r>
            <a:endParaRPr lang="en-US" dirty="0"/>
          </a:p>
        </p:txBody>
      </p:sp>
      <p:sp>
        <p:nvSpPr>
          <p:cNvPr id="6" name="Footer Placeholder 2"/>
          <p:cNvSpPr>
            <a:spLocks noGrp="1"/>
          </p:cNvSpPr>
          <p:nvPr>
            <p:ph type="ftr" sz="quarter" idx="4294967295"/>
          </p:nvPr>
        </p:nvSpPr>
        <p:spPr>
          <a:xfrm rot="16200000">
            <a:off x="6192180" y="3537012"/>
            <a:ext cx="4968552" cy="576064"/>
          </a:xfrm>
        </p:spPr>
        <p:txBody>
          <a:bodyPr/>
          <a:lstStyle/>
          <a:p>
            <a:pPr algn="ctr"/>
            <a:r>
              <a:rPr lang="en-GB" smtClean="0">
                <a:solidFill>
                  <a:srgbClr val="DFDCB7"/>
                </a:solidFill>
              </a:rPr>
              <a:t>Working group for the Revision of ICSE-93 </a:t>
            </a:r>
          </a:p>
          <a:p>
            <a:pPr algn="ctr"/>
            <a:r>
              <a:rPr lang="en-GB" smtClean="0">
                <a:solidFill>
                  <a:srgbClr val="DFDCB7"/>
                </a:solidFill>
              </a:rPr>
              <a:t> </a:t>
            </a:r>
            <a:r>
              <a:rPr lang="fr-CH" smtClean="0">
                <a:solidFill>
                  <a:srgbClr val="DFDCB7"/>
                </a:solidFill>
              </a:rPr>
              <a:t>6 to 8 May 2015</a:t>
            </a:r>
            <a:endParaRPr lang="en-GB" dirty="0">
              <a:solidFill>
                <a:srgbClr val="DFDCB7"/>
              </a:solidFill>
            </a:endParaRPr>
          </a:p>
        </p:txBody>
      </p:sp>
    </p:spTree>
    <p:extLst>
      <p:ext uri="{BB962C8B-B14F-4D97-AF65-F5344CB8AC3E}">
        <p14:creationId xmlns:p14="http://schemas.microsoft.com/office/powerpoint/2010/main" val="1420985493"/>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bg1"/>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793215928"/>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00"/>
                </a:solidFill>
              </a:defRPr>
            </a:lvl1pPr>
          </a:lstStyle>
          <a:p>
            <a:r>
              <a:rPr lang="en-US" dirty="0" smtClean="0"/>
              <a:t>Click to edit Master title style</a:t>
            </a:r>
            <a:endParaRPr lang="en-US" dirty="0"/>
          </a:p>
        </p:txBody>
      </p:sp>
      <p:sp>
        <p:nvSpPr>
          <p:cNvPr id="7" name="Date Placeholder 3"/>
          <p:cNvSpPr txBox="1">
            <a:spLocks/>
          </p:cNvSpPr>
          <p:nvPr userDrawn="1"/>
        </p:nvSpPr>
        <p:spPr>
          <a:xfrm>
            <a:off x="107504" y="6447616"/>
            <a:ext cx="1872208" cy="36576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accent6">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en-GB" dirty="0" smtClean="0">
                <a:solidFill>
                  <a:srgbClr val="2D2D8A">
                    <a:lumMod val="50000"/>
                  </a:srgbClr>
                </a:solidFill>
              </a:rPr>
              <a:t>Department of Statistics</a:t>
            </a:r>
            <a:endParaRPr lang="en-GB" dirty="0">
              <a:solidFill>
                <a:srgbClr val="2D2D8A">
                  <a:lumMod val="50000"/>
                </a:srgbClr>
              </a:solidFill>
            </a:endParaRPr>
          </a:p>
        </p:txBody>
      </p:sp>
      <p:sp>
        <p:nvSpPr>
          <p:cNvPr id="6" name="Footer Placeholder 2"/>
          <p:cNvSpPr>
            <a:spLocks noGrp="1"/>
          </p:cNvSpPr>
          <p:nvPr>
            <p:ph type="ftr" sz="quarter" idx="4294967295"/>
          </p:nvPr>
        </p:nvSpPr>
        <p:spPr>
          <a:xfrm rot="16200000">
            <a:off x="6305460" y="3537012"/>
            <a:ext cx="4968552" cy="576064"/>
          </a:xfrm>
        </p:spPr>
        <p:txBody>
          <a:bodyPr/>
          <a:lstStyle/>
          <a:p>
            <a:pPr algn="ctr"/>
            <a:r>
              <a:rPr lang="en-GB" sz="1800" smtClean="0"/>
              <a:t>ILO Department of Statistics</a:t>
            </a:r>
            <a:endParaRPr lang="en-GB" sz="1800" dirty="0" smtClean="0"/>
          </a:p>
        </p:txBody>
      </p:sp>
    </p:spTree>
    <p:extLst>
      <p:ext uri="{BB962C8B-B14F-4D97-AF65-F5344CB8AC3E}">
        <p14:creationId xmlns:p14="http://schemas.microsoft.com/office/powerpoint/2010/main" val="762390631"/>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00"/>
                </a:solidFill>
              </a:defRPr>
            </a:lvl1pPr>
          </a:lstStyle>
          <a:p>
            <a:r>
              <a:rPr lang="en-US" dirty="0" smtClean="0"/>
              <a:t>Click to edit Master title style</a:t>
            </a:r>
            <a:endParaRPr lang="en-US" dirty="0"/>
          </a:p>
        </p:txBody>
      </p:sp>
      <p:sp>
        <p:nvSpPr>
          <p:cNvPr id="7" name="Date Placeholder 3"/>
          <p:cNvSpPr txBox="1">
            <a:spLocks/>
          </p:cNvSpPr>
          <p:nvPr userDrawn="1"/>
        </p:nvSpPr>
        <p:spPr>
          <a:xfrm>
            <a:off x="107504" y="6447616"/>
            <a:ext cx="1872208" cy="365760"/>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accent6">
                    <a:lumMod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0"/>
              </a:spcBef>
              <a:spcAft>
                <a:spcPct val="0"/>
              </a:spcAft>
            </a:pPr>
            <a:r>
              <a:rPr lang="en-GB" dirty="0" smtClean="0">
                <a:solidFill>
                  <a:srgbClr val="2D2D8A">
                    <a:lumMod val="50000"/>
                  </a:srgbClr>
                </a:solidFill>
              </a:rPr>
              <a:t>Department of Statistics</a:t>
            </a:r>
            <a:endParaRPr lang="en-GB" dirty="0">
              <a:solidFill>
                <a:srgbClr val="2D2D8A">
                  <a:lumMod val="50000"/>
                </a:srgbClr>
              </a:solidFill>
            </a:endParaRPr>
          </a:p>
        </p:txBody>
      </p:sp>
      <p:sp>
        <p:nvSpPr>
          <p:cNvPr id="6" name="Footer Placeholder 2"/>
          <p:cNvSpPr>
            <a:spLocks noGrp="1"/>
          </p:cNvSpPr>
          <p:nvPr>
            <p:ph type="ftr" sz="quarter" idx="4294967295"/>
          </p:nvPr>
        </p:nvSpPr>
        <p:spPr>
          <a:xfrm rot="16200000">
            <a:off x="6305460" y="3537012"/>
            <a:ext cx="4968552" cy="576064"/>
          </a:xfrm>
        </p:spPr>
        <p:txBody>
          <a:bodyPr/>
          <a:lstStyle/>
          <a:p>
            <a:pPr algn="ctr"/>
            <a:r>
              <a:rPr lang="en-GB" sz="1800" smtClean="0"/>
              <a:t>ILO Department of Statistics</a:t>
            </a:r>
            <a:endParaRPr lang="en-GB" sz="1800" dirty="0" smtClean="0"/>
          </a:p>
        </p:txBody>
      </p:sp>
    </p:spTree>
    <p:extLst>
      <p:ext uri="{BB962C8B-B14F-4D97-AF65-F5344CB8AC3E}">
        <p14:creationId xmlns:p14="http://schemas.microsoft.com/office/powerpoint/2010/main" val="32978261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8"/>
          <p:cNvSpPr>
            <a:spLocks noChangeArrowheads="1"/>
          </p:cNvSpPr>
          <p:nvPr userDrawn="1"/>
        </p:nvSpPr>
        <p:spPr bwMode="auto">
          <a:xfrm>
            <a:off x="0" y="6453188"/>
            <a:ext cx="9144000" cy="431800"/>
          </a:xfrm>
          <a:prstGeom prst="rect">
            <a:avLst/>
          </a:prstGeom>
          <a:solidFill>
            <a:srgbClr val="00008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defRPr/>
            </a:pPr>
            <a:endParaRPr lang="en-US" altLang="en-US" smtClean="0">
              <a:solidFill>
                <a:srgbClr val="000000"/>
              </a:solidFill>
            </a:endParaRPr>
          </a:p>
        </p:txBody>
      </p:sp>
      <p:pic>
        <p:nvPicPr>
          <p:cNvPr id="1027" name="Picture 7" descr="ilostatistics-bar"/>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0" y="0"/>
            <a:ext cx="9144000"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Rectangle 2"/>
          <p:cNvSpPr>
            <a:spLocks noGrp="1" noChangeArrowheads="1"/>
          </p:cNvSpPr>
          <p:nvPr>
            <p:ph type="title"/>
          </p:nvPr>
        </p:nvSpPr>
        <p:spPr bwMode="auto">
          <a:xfrm>
            <a:off x="1331913" y="115888"/>
            <a:ext cx="75819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dirty="0" smtClean="0"/>
              <a:t>Click to edit Master title style</a:t>
            </a:r>
          </a:p>
        </p:txBody>
      </p:sp>
      <p:sp>
        <p:nvSpPr>
          <p:cNvPr id="1029" name="Rectangle 3"/>
          <p:cNvSpPr>
            <a:spLocks noGrp="1" noChangeArrowheads="1"/>
          </p:cNvSpPr>
          <p:nvPr>
            <p:ph type="body" idx="1"/>
          </p:nvPr>
        </p:nvSpPr>
        <p:spPr bwMode="auto">
          <a:xfrm>
            <a:off x="468313" y="1341438"/>
            <a:ext cx="8229600" cy="5040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smtClean="0"/>
              <a:t>Click to edit Master text styles</a:t>
            </a:r>
          </a:p>
          <a:p>
            <a:pPr lvl="1"/>
            <a:r>
              <a:rPr lang="en-GB" altLang="en-US" smtClean="0"/>
              <a:t>Second level</a:t>
            </a:r>
          </a:p>
          <a:p>
            <a:pPr lvl="2"/>
            <a:r>
              <a:rPr lang="en-GB" altLang="en-US" smtClean="0"/>
              <a:t>Third level</a:t>
            </a:r>
          </a:p>
          <a:p>
            <a:pPr lvl="3"/>
            <a:r>
              <a:rPr lang="en-GB" altLang="en-US" smtClean="0"/>
              <a:t>Fourth level</a:t>
            </a:r>
          </a:p>
          <a:p>
            <a:pPr lvl="4"/>
            <a:r>
              <a:rPr lang="en-GB" altLang="en-US" smtClean="0"/>
              <a:t>Fifth level</a:t>
            </a:r>
          </a:p>
        </p:txBody>
      </p:sp>
      <p:sp>
        <p:nvSpPr>
          <p:cNvPr id="2" name="Rectangle 5"/>
          <p:cNvSpPr>
            <a:spLocks noGrp="1" noChangeArrowheads="1"/>
          </p:cNvSpPr>
          <p:nvPr>
            <p:ph type="ftr" sz="quarter" idx="3"/>
          </p:nvPr>
        </p:nvSpPr>
        <p:spPr bwMode="auto">
          <a:xfrm>
            <a:off x="34925" y="6453188"/>
            <a:ext cx="6985000" cy="2889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solidFill>
                  <a:srgbClr val="CCCCFF"/>
                </a:solidFill>
              </a:defRPr>
            </a:lvl1pPr>
          </a:lstStyle>
          <a:p>
            <a:pPr fontAlgn="base">
              <a:spcBef>
                <a:spcPct val="0"/>
              </a:spcBef>
              <a:spcAft>
                <a:spcPct val="0"/>
              </a:spcAft>
              <a:defRPr/>
            </a:pPr>
            <a:r>
              <a:rPr lang="en-GB"/>
              <a:t>ILO Department of Statistics</a:t>
            </a:r>
          </a:p>
        </p:txBody>
      </p:sp>
      <p:sp>
        <p:nvSpPr>
          <p:cNvPr id="1030" name="Rectangle 6"/>
          <p:cNvSpPr>
            <a:spLocks noGrp="1" noChangeArrowheads="1"/>
          </p:cNvSpPr>
          <p:nvPr>
            <p:ph type="sldNum" sz="quarter" idx="4"/>
          </p:nvPr>
        </p:nvSpPr>
        <p:spPr bwMode="auto">
          <a:xfrm>
            <a:off x="8101013" y="6453188"/>
            <a:ext cx="909637" cy="2682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FFFF99"/>
                </a:solidFill>
              </a:defRPr>
            </a:lvl1pPr>
          </a:lstStyle>
          <a:p>
            <a:pPr fontAlgn="base">
              <a:spcBef>
                <a:spcPct val="0"/>
              </a:spcBef>
              <a:spcAft>
                <a:spcPct val="0"/>
              </a:spcAft>
              <a:defRPr/>
            </a:pPr>
            <a:fld id="{27A2C9BB-B4C1-4C1A-84E3-1A5A893FCF23}" type="slidenum">
              <a:rPr lang="en-GB"/>
              <a:pPr fontAlgn="base">
                <a:spcBef>
                  <a:spcPct val="0"/>
                </a:spcBef>
                <a:spcAft>
                  <a:spcPct val="0"/>
                </a:spcAft>
                <a:defRPr/>
              </a:pPr>
              <a:t>‹#›</a:t>
            </a:fld>
            <a:endParaRPr lang="en-GB"/>
          </a:p>
        </p:txBody>
      </p:sp>
      <p:pic>
        <p:nvPicPr>
          <p:cNvPr id="8" name="Picture 2" descr="C:\Users\benes\Pictures\ILO-background.PNG"/>
          <p:cNvPicPr>
            <a:picLocks noChangeAspect="1" noChangeArrowheads="1"/>
          </p:cNvPicPr>
          <p:nvPr userDrawn="1"/>
        </p:nvPicPr>
        <p:blipFill>
          <a:blip r:embed="rId18" cstate="print">
            <a:extLst>
              <a:ext uri="{28A0092B-C50C-407E-A947-70E740481C1C}">
                <a14:useLocalDpi xmlns:a14="http://schemas.microsoft.com/office/drawing/2010/main" val="0"/>
              </a:ext>
            </a:extLst>
          </a:blip>
          <a:srcRect/>
          <a:stretch>
            <a:fillRect/>
          </a:stretch>
        </p:blipFill>
        <p:spPr bwMode="auto">
          <a:xfrm>
            <a:off x="6237" y="46025"/>
            <a:ext cx="1397411" cy="12227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620436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 id="2147483687" r:id="rId15"/>
  </p:sldLayoutIdLst>
  <p:timing>
    <p:tnLst>
      <p:par>
        <p:cTn id="1" dur="indefinite" restart="never" nodeType="tmRoot"/>
      </p:par>
    </p:tnLst>
  </p:timing>
  <p:hf hdr="0" dt="0"/>
  <p:txStyles>
    <p:titleStyle>
      <a:lvl1pPr algn="l" rtl="0" eaLnBrk="0" fontAlgn="base" hangingPunct="0">
        <a:spcBef>
          <a:spcPct val="0"/>
        </a:spcBef>
        <a:spcAft>
          <a:spcPct val="0"/>
        </a:spcAft>
        <a:defRPr sz="4000">
          <a:solidFill>
            <a:srgbClr val="000066"/>
          </a:solidFill>
          <a:latin typeface="Arial Narrow" panose="020B0606020202030204" pitchFamily="34" charset="0"/>
          <a:ea typeface="+mj-ea"/>
          <a:cs typeface="+mj-cs"/>
        </a:defRPr>
      </a:lvl1pPr>
      <a:lvl2pPr algn="l" rtl="0" eaLnBrk="0" fontAlgn="base" hangingPunct="0">
        <a:spcBef>
          <a:spcPct val="0"/>
        </a:spcBef>
        <a:spcAft>
          <a:spcPct val="0"/>
        </a:spcAft>
        <a:defRPr sz="4000">
          <a:solidFill>
            <a:srgbClr val="000066"/>
          </a:solidFill>
          <a:latin typeface="Arial Narrow" pitchFamily="34" charset="0"/>
        </a:defRPr>
      </a:lvl2pPr>
      <a:lvl3pPr algn="l" rtl="0" eaLnBrk="0" fontAlgn="base" hangingPunct="0">
        <a:spcBef>
          <a:spcPct val="0"/>
        </a:spcBef>
        <a:spcAft>
          <a:spcPct val="0"/>
        </a:spcAft>
        <a:defRPr sz="4000">
          <a:solidFill>
            <a:srgbClr val="000066"/>
          </a:solidFill>
          <a:latin typeface="Arial Narrow" pitchFamily="34" charset="0"/>
        </a:defRPr>
      </a:lvl3pPr>
      <a:lvl4pPr algn="l" rtl="0" eaLnBrk="0" fontAlgn="base" hangingPunct="0">
        <a:spcBef>
          <a:spcPct val="0"/>
        </a:spcBef>
        <a:spcAft>
          <a:spcPct val="0"/>
        </a:spcAft>
        <a:defRPr sz="4000">
          <a:solidFill>
            <a:srgbClr val="000066"/>
          </a:solidFill>
          <a:latin typeface="Arial Narrow" pitchFamily="34" charset="0"/>
        </a:defRPr>
      </a:lvl4pPr>
      <a:lvl5pPr algn="l" rtl="0" eaLnBrk="0" fontAlgn="base" hangingPunct="0">
        <a:spcBef>
          <a:spcPct val="0"/>
        </a:spcBef>
        <a:spcAft>
          <a:spcPct val="0"/>
        </a:spcAft>
        <a:defRPr sz="4000">
          <a:solidFill>
            <a:srgbClr val="000066"/>
          </a:solidFill>
          <a:latin typeface="Arial Narrow" pitchFamily="34" charset="0"/>
        </a:defRPr>
      </a:lvl5pPr>
      <a:lvl6pPr marL="457200" algn="l" rtl="0" fontAlgn="base">
        <a:spcBef>
          <a:spcPct val="0"/>
        </a:spcBef>
        <a:spcAft>
          <a:spcPct val="0"/>
        </a:spcAft>
        <a:defRPr sz="4000">
          <a:solidFill>
            <a:srgbClr val="000066"/>
          </a:solidFill>
          <a:latin typeface="Arial" charset="0"/>
        </a:defRPr>
      </a:lvl6pPr>
      <a:lvl7pPr marL="914400" algn="l" rtl="0" fontAlgn="base">
        <a:spcBef>
          <a:spcPct val="0"/>
        </a:spcBef>
        <a:spcAft>
          <a:spcPct val="0"/>
        </a:spcAft>
        <a:defRPr sz="4000">
          <a:solidFill>
            <a:srgbClr val="000066"/>
          </a:solidFill>
          <a:latin typeface="Arial" charset="0"/>
        </a:defRPr>
      </a:lvl7pPr>
      <a:lvl8pPr marL="1371600" algn="l" rtl="0" fontAlgn="base">
        <a:spcBef>
          <a:spcPct val="0"/>
        </a:spcBef>
        <a:spcAft>
          <a:spcPct val="0"/>
        </a:spcAft>
        <a:defRPr sz="4000">
          <a:solidFill>
            <a:srgbClr val="000066"/>
          </a:solidFill>
          <a:latin typeface="Arial" charset="0"/>
        </a:defRPr>
      </a:lvl8pPr>
      <a:lvl9pPr marL="1828800" algn="l" rtl="0" fontAlgn="base">
        <a:spcBef>
          <a:spcPct val="0"/>
        </a:spcBef>
        <a:spcAft>
          <a:spcPct val="0"/>
        </a:spcAft>
        <a:defRPr sz="4000">
          <a:solidFill>
            <a:srgbClr val="000066"/>
          </a:solidFill>
          <a:latin typeface="Arial" charset="0"/>
        </a:defRPr>
      </a:lvl9pPr>
    </p:titleStyle>
    <p:bodyStyle>
      <a:lvl1pPr marL="342900" indent="-342900" algn="l" rtl="0" eaLnBrk="0" fontAlgn="base" hangingPunct="0">
        <a:spcBef>
          <a:spcPct val="20000"/>
        </a:spcBef>
        <a:spcAft>
          <a:spcPct val="0"/>
        </a:spcAft>
        <a:buChar char="•"/>
        <a:defRPr sz="3200">
          <a:solidFill>
            <a:srgbClr val="000066"/>
          </a:solidFill>
          <a:latin typeface="Arial Narrow" panose="020B0606020202030204" pitchFamily="34" charset="0"/>
          <a:ea typeface="+mn-ea"/>
          <a:cs typeface="+mn-cs"/>
        </a:defRPr>
      </a:lvl1pPr>
      <a:lvl2pPr marL="742950" indent="-285750" algn="l" rtl="0" eaLnBrk="0" fontAlgn="base" hangingPunct="0">
        <a:spcBef>
          <a:spcPct val="20000"/>
        </a:spcBef>
        <a:spcAft>
          <a:spcPct val="0"/>
        </a:spcAft>
        <a:buChar char="–"/>
        <a:defRPr sz="2800">
          <a:solidFill>
            <a:srgbClr val="000066"/>
          </a:solidFill>
          <a:latin typeface="Arial Narrow" panose="020B0606020202030204" pitchFamily="34" charset="0"/>
        </a:defRPr>
      </a:lvl2pPr>
      <a:lvl3pPr marL="1143000" indent="-228600" algn="l" rtl="0" eaLnBrk="0" fontAlgn="base" hangingPunct="0">
        <a:spcBef>
          <a:spcPct val="20000"/>
        </a:spcBef>
        <a:spcAft>
          <a:spcPct val="0"/>
        </a:spcAft>
        <a:buChar char="•"/>
        <a:defRPr sz="2400">
          <a:solidFill>
            <a:srgbClr val="000066"/>
          </a:solidFill>
          <a:latin typeface="Arial Narrow" panose="020B0606020202030204" pitchFamily="34" charset="0"/>
        </a:defRPr>
      </a:lvl3pPr>
      <a:lvl4pPr marL="1600200" indent="-228600" algn="l" rtl="0" eaLnBrk="0" fontAlgn="base" hangingPunct="0">
        <a:spcBef>
          <a:spcPct val="20000"/>
        </a:spcBef>
        <a:spcAft>
          <a:spcPct val="0"/>
        </a:spcAft>
        <a:buChar char="–"/>
        <a:defRPr sz="2000">
          <a:solidFill>
            <a:srgbClr val="000066"/>
          </a:solidFill>
          <a:latin typeface="Arial Narrow" panose="020B0606020202030204" pitchFamily="34" charset="0"/>
        </a:defRPr>
      </a:lvl4pPr>
      <a:lvl5pPr marL="2057400" indent="-228600" algn="l" rtl="0" eaLnBrk="0" fontAlgn="base" hangingPunct="0">
        <a:spcBef>
          <a:spcPct val="20000"/>
        </a:spcBef>
        <a:spcAft>
          <a:spcPct val="0"/>
        </a:spcAft>
        <a:buChar char="»"/>
        <a:defRPr sz="2000">
          <a:solidFill>
            <a:srgbClr val="000066"/>
          </a:solidFill>
          <a:latin typeface="Arial Narrow" panose="020B0606020202030204" pitchFamily="34" charset="0"/>
        </a:defRPr>
      </a:lvl5pPr>
      <a:lvl6pPr marL="2514600" indent="-228600" algn="l" rtl="0" fontAlgn="base">
        <a:spcBef>
          <a:spcPct val="20000"/>
        </a:spcBef>
        <a:spcAft>
          <a:spcPct val="0"/>
        </a:spcAft>
        <a:buChar char="»"/>
        <a:defRPr sz="2000">
          <a:solidFill>
            <a:srgbClr val="000066"/>
          </a:solidFill>
          <a:latin typeface="+mn-lt"/>
        </a:defRPr>
      </a:lvl6pPr>
      <a:lvl7pPr marL="2971800" indent="-228600" algn="l" rtl="0" fontAlgn="base">
        <a:spcBef>
          <a:spcPct val="20000"/>
        </a:spcBef>
        <a:spcAft>
          <a:spcPct val="0"/>
        </a:spcAft>
        <a:buChar char="»"/>
        <a:defRPr sz="2000">
          <a:solidFill>
            <a:srgbClr val="000066"/>
          </a:solidFill>
          <a:latin typeface="+mn-lt"/>
        </a:defRPr>
      </a:lvl7pPr>
      <a:lvl8pPr marL="3429000" indent="-228600" algn="l" rtl="0" fontAlgn="base">
        <a:spcBef>
          <a:spcPct val="20000"/>
        </a:spcBef>
        <a:spcAft>
          <a:spcPct val="0"/>
        </a:spcAft>
        <a:buChar char="»"/>
        <a:defRPr sz="2000">
          <a:solidFill>
            <a:srgbClr val="000066"/>
          </a:solidFill>
          <a:latin typeface="+mn-lt"/>
        </a:defRPr>
      </a:lvl8pPr>
      <a:lvl9pPr marL="3886200" indent="-228600" algn="l" rtl="0" fontAlgn="base">
        <a:spcBef>
          <a:spcPct val="20000"/>
        </a:spcBef>
        <a:spcAft>
          <a:spcPct val="0"/>
        </a:spcAft>
        <a:buChar char="»"/>
        <a:defRPr sz="2000">
          <a:solidFill>
            <a:srgbClr val="000066"/>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mailto:habiyakare@ilo.org"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4291" y="1734333"/>
            <a:ext cx="6768751" cy="2451301"/>
          </a:xfrm>
        </p:spPr>
        <p:txBody>
          <a:bodyPr/>
          <a:lstStyle/>
          <a:p>
            <a:r>
              <a:rPr lang="en-GB" sz="3600" dirty="0" smtClean="0"/>
              <a:t>Conceptual framework</a:t>
            </a:r>
            <a:r>
              <a:rPr lang="en-GB" sz="3600" dirty="0"/>
              <a:t/>
            </a:r>
            <a:br>
              <a:rPr lang="en-GB" sz="3600" dirty="0"/>
            </a:br>
            <a:r>
              <a:rPr lang="en-GB" sz="3600" dirty="0"/>
              <a:t>for statistics on the work </a:t>
            </a:r>
            <a:r>
              <a:rPr lang="en-GB" sz="3600" dirty="0" smtClean="0"/>
              <a:t>relationship:</a:t>
            </a:r>
            <a:br>
              <a:rPr lang="en-GB" sz="3600" dirty="0" smtClean="0"/>
            </a:br>
            <a:r>
              <a:rPr lang="en-GB" sz="3600" dirty="0" smtClean="0"/>
              <a:t>ICSE-18 proposal for the 20</a:t>
            </a:r>
            <a:r>
              <a:rPr lang="en-GB" sz="3600" baseline="30000" dirty="0" smtClean="0"/>
              <a:t>th</a:t>
            </a:r>
            <a:r>
              <a:rPr lang="en-GB" sz="3600" dirty="0" smtClean="0"/>
              <a:t> ICLS</a:t>
            </a:r>
            <a:endParaRPr lang="en-GB" dirty="0"/>
          </a:p>
        </p:txBody>
      </p:sp>
      <p:sp>
        <p:nvSpPr>
          <p:cNvPr id="4" name="Footer Placeholder 3"/>
          <p:cNvSpPr>
            <a:spLocks noGrp="1"/>
          </p:cNvSpPr>
          <p:nvPr>
            <p:ph type="ftr" sz="quarter" idx="10"/>
          </p:nvPr>
        </p:nvSpPr>
        <p:spPr/>
        <p:txBody>
          <a:bodyPr/>
          <a:lstStyle/>
          <a:p>
            <a:pPr>
              <a:defRPr/>
            </a:pPr>
            <a:r>
              <a:rPr lang="en-GB" smtClean="0"/>
              <a:t>ILO Department of Statistics</a:t>
            </a:r>
            <a:endParaRPr lang="en-GB"/>
          </a:p>
        </p:txBody>
      </p:sp>
      <p:sp>
        <p:nvSpPr>
          <p:cNvPr id="5" name="Slide Number Placeholder 4"/>
          <p:cNvSpPr>
            <a:spLocks noGrp="1"/>
          </p:cNvSpPr>
          <p:nvPr>
            <p:ph type="sldNum" sz="quarter" idx="4294967295"/>
          </p:nvPr>
        </p:nvSpPr>
        <p:spPr>
          <a:xfrm>
            <a:off x="8234363" y="6453188"/>
            <a:ext cx="909637" cy="268287"/>
          </a:xfrm>
        </p:spPr>
        <p:txBody>
          <a:bodyPr/>
          <a:lstStyle/>
          <a:p>
            <a:pPr>
              <a:defRPr/>
            </a:pPr>
            <a:fld id="{F659A619-24C0-450F-87D1-E98776E12E3E}" type="slidenum">
              <a:rPr lang="en-GB" smtClean="0"/>
              <a:pPr>
                <a:defRPr/>
              </a:pPr>
              <a:t>1</a:t>
            </a:fld>
            <a:endParaRPr lang="en-GB"/>
          </a:p>
        </p:txBody>
      </p:sp>
      <p:sp>
        <p:nvSpPr>
          <p:cNvPr id="7" name="TextBox 6"/>
          <p:cNvSpPr txBox="1"/>
          <p:nvPr/>
        </p:nvSpPr>
        <p:spPr>
          <a:xfrm>
            <a:off x="1506828" y="5041006"/>
            <a:ext cx="5791200" cy="923330"/>
          </a:xfrm>
          <a:prstGeom prst="rect">
            <a:avLst/>
          </a:prstGeom>
          <a:noFill/>
        </p:spPr>
        <p:txBody>
          <a:bodyPr wrap="square" rtlCol="0">
            <a:spAutoFit/>
          </a:bodyPr>
          <a:lstStyle/>
          <a:p>
            <a:pPr algn="ctr"/>
            <a:r>
              <a:rPr lang="en-GB" b="1" dirty="0" smtClean="0">
                <a:solidFill>
                  <a:schemeClr val="accent2">
                    <a:lumMod val="75000"/>
                  </a:schemeClr>
                </a:solidFill>
              </a:rPr>
              <a:t>Tite Habiyakare, Senior Statistician</a:t>
            </a:r>
          </a:p>
          <a:p>
            <a:pPr algn="ctr"/>
            <a:r>
              <a:rPr lang="en-GB" b="1" dirty="0" smtClean="0">
                <a:solidFill>
                  <a:schemeClr val="accent2">
                    <a:lumMod val="75000"/>
                  </a:schemeClr>
                </a:solidFill>
              </a:rPr>
              <a:t>ILO Regional Office for Asia and the Pacific</a:t>
            </a:r>
          </a:p>
          <a:p>
            <a:pPr algn="ctr"/>
            <a:r>
              <a:rPr lang="en-GB" b="1" dirty="0" smtClean="0">
                <a:solidFill>
                  <a:schemeClr val="accent2">
                    <a:lumMod val="75000"/>
                  </a:schemeClr>
                </a:solidFill>
                <a:hlinkClick r:id="rId2"/>
              </a:rPr>
              <a:t>habiyakare@ilo.org</a:t>
            </a:r>
            <a:r>
              <a:rPr lang="en-GB" b="1" dirty="0" smtClean="0">
                <a:solidFill>
                  <a:schemeClr val="accent2">
                    <a:lumMod val="75000"/>
                  </a:schemeClr>
                </a:solidFill>
              </a:rPr>
              <a:t> </a:t>
            </a:r>
            <a:endParaRPr lang="en-GB" b="1" dirty="0">
              <a:solidFill>
                <a:schemeClr val="accent2">
                  <a:lumMod val="75000"/>
                </a:schemeClr>
              </a:solidFill>
            </a:endParaRPr>
          </a:p>
        </p:txBody>
      </p:sp>
    </p:spTree>
    <p:extLst>
      <p:ext uri="{BB962C8B-B14F-4D97-AF65-F5344CB8AC3E}">
        <p14:creationId xmlns:p14="http://schemas.microsoft.com/office/powerpoint/2010/main" val="254313321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Contents</a:t>
            </a:r>
            <a:endParaRPr lang="en-GB" dirty="0"/>
          </a:p>
        </p:txBody>
      </p:sp>
      <p:sp>
        <p:nvSpPr>
          <p:cNvPr id="3" name="Content Placeholder 2"/>
          <p:cNvSpPr>
            <a:spLocks noGrp="1"/>
          </p:cNvSpPr>
          <p:nvPr>
            <p:ph idx="1"/>
          </p:nvPr>
        </p:nvSpPr>
        <p:spPr>
          <a:xfrm>
            <a:off x="429676" y="1404759"/>
            <a:ext cx="8294687" cy="4876800"/>
          </a:xfrm>
        </p:spPr>
        <p:txBody>
          <a:bodyPr/>
          <a:lstStyle/>
          <a:p>
            <a:pPr>
              <a:spcBef>
                <a:spcPts val="3000"/>
              </a:spcBef>
            </a:pPr>
            <a:r>
              <a:rPr lang="en-GB" dirty="0" smtClean="0"/>
              <a:t>Why a proposal on ICSE-18?</a:t>
            </a:r>
          </a:p>
          <a:p>
            <a:pPr>
              <a:spcBef>
                <a:spcPts val="3000"/>
              </a:spcBef>
            </a:pPr>
            <a:r>
              <a:rPr lang="en-GB" dirty="0" smtClean="0"/>
              <a:t>Statistics on the work relationship, concepts</a:t>
            </a:r>
          </a:p>
          <a:p>
            <a:pPr>
              <a:spcBef>
                <a:spcPts val="3000"/>
              </a:spcBef>
            </a:pPr>
            <a:r>
              <a:rPr lang="en-GB" dirty="0" smtClean="0"/>
              <a:t>Classification criteria</a:t>
            </a:r>
          </a:p>
          <a:p>
            <a:pPr>
              <a:spcBef>
                <a:spcPts val="3000"/>
              </a:spcBef>
            </a:pPr>
            <a:r>
              <a:rPr lang="en-GB" dirty="0" smtClean="0"/>
              <a:t>New classification categories</a:t>
            </a:r>
          </a:p>
          <a:p>
            <a:pPr>
              <a:spcBef>
                <a:spcPts val="3000"/>
              </a:spcBef>
            </a:pPr>
            <a:r>
              <a:rPr lang="en-GB" dirty="0" smtClean="0"/>
              <a:t>Proposal for measurement in surveys</a:t>
            </a:r>
          </a:p>
          <a:p>
            <a:pPr>
              <a:spcBef>
                <a:spcPts val="3000"/>
              </a:spcBef>
            </a:pPr>
            <a:r>
              <a:rPr lang="en-GB" dirty="0" smtClean="0"/>
              <a:t>Proposals for testing</a:t>
            </a:r>
          </a:p>
        </p:txBody>
      </p:sp>
      <p:sp>
        <p:nvSpPr>
          <p:cNvPr id="4" name="Footer Placeholder 3"/>
          <p:cNvSpPr>
            <a:spLocks noGrp="1"/>
          </p:cNvSpPr>
          <p:nvPr>
            <p:ph type="ftr" sz="quarter" idx="10"/>
          </p:nvPr>
        </p:nvSpPr>
        <p:spPr/>
        <p:txBody>
          <a:bodyPr/>
          <a:lstStyle/>
          <a:p>
            <a:pPr>
              <a:defRPr/>
            </a:pPr>
            <a:r>
              <a:rPr lang="en-GB" dirty="0" smtClean="0"/>
              <a:t>ILO Department of Statistics</a:t>
            </a:r>
            <a:endParaRPr lang="en-GB" dirty="0"/>
          </a:p>
        </p:txBody>
      </p:sp>
      <p:sp>
        <p:nvSpPr>
          <p:cNvPr id="5" name="Slide Number Placeholder 4"/>
          <p:cNvSpPr>
            <a:spLocks noGrp="1"/>
          </p:cNvSpPr>
          <p:nvPr>
            <p:ph type="sldNum" sz="quarter" idx="11"/>
          </p:nvPr>
        </p:nvSpPr>
        <p:spPr/>
        <p:txBody>
          <a:bodyPr/>
          <a:lstStyle/>
          <a:p>
            <a:pPr>
              <a:defRPr/>
            </a:pPr>
            <a:fld id="{79FAB485-5978-4550-8852-0F5239B7E88A}" type="slidenum">
              <a:rPr lang="en-GB" smtClean="0"/>
              <a:pPr>
                <a:defRPr/>
              </a:pPr>
              <a:t>2</a:t>
            </a:fld>
            <a:endParaRPr lang="en-GB"/>
          </a:p>
        </p:txBody>
      </p:sp>
    </p:spTree>
    <p:extLst>
      <p:ext uri="{BB962C8B-B14F-4D97-AF65-F5344CB8AC3E}">
        <p14:creationId xmlns:p14="http://schemas.microsoft.com/office/powerpoint/2010/main" val="22827221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title"/>
          </p:nvPr>
        </p:nvSpPr>
        <p:spPr>
          <a:xfrm>
            <a:off x="722313" y="4406900"/>
            <a:ext cx="7772400" cy="1543050"/>
          </a:xfrm>
        </p:spPr>
        <p:txBody>
          <a:bodyPr/>
          <a:lstStyle/>
          <a:p>
            <a:pPr>
              <a:spcBef>
                <a:spcPts val="600"/>
              </a:spcBef>
            </a:pPr>
            <a:r>
              <a:rPr lang="en-GB" altLang="en-US" b="0" dirty="0" smtClean="0"/>
              <a:t/>
            </a:r>
            <a:br>
              <a:rPr lang="en-GB" altLang="en-US" b="0" dirty="0" smtClean="0"/>
            </a:br>
            <a:endParaRPr lang="en-GB" altLang="en-US" b="0" dirty="0" smtClean="0"/>
          </a:p>
        </p:txBody>
      </p:sp>
      <p:sp>
        <p:nvSpPr>
          <p:cNvPr id="6147" name="Text Placeholder 5"/>
          <p:cNvSpPr>
            <a:spLocks noGrp="1"/>
          </p:cNvSpPr>
          <p:nvPr>
            <p:ph type="body" idx="1"/>
          </p:nvPr>
        </p:nvSpPr>
        <p:spPr>
          <a:xfrm>
            <a:off x="722312" y="2906713"/>
            <a:ext cx="8242176" cy="1500187"/>
          </a:xfrm>
        </p:spPr>
        <p:txBody>
          <a:bodyPr/>
          <a:lstStyle/>
          <a:p>
            <a:r>
              <a:rPr lang="en-GB" altLang="en-US" sz="4000" dirty="0" smtClean="0"/>
              <a:t>Why revising the existing standards on the classification of employment relationship?</a:t>
            </a:r>
          </a:p>
        </p:txBody>
      </p:sp>
      <p:sp>
        <p:nvSpPr>
          <p:cNvPr id="6148"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altLang="en-US" smtClean="0">
                <a:solidFill>
                  <a:srgbClr val="CCCCFF"/>
                </a:solidFill>
              </a:rPr>
              <a:t>ILO Department of Statistics</a:t>
            </a:r>
          </a:p>
        </p:txBody>
      </p:sp>
      <p:sp>
        <p:nvSpPr>
          <p:cNvPr id="614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F976078-255F-445D-BEA8-05D5B2F7ECD7}" type="slidenum">
              <a:rPr lang="en-GB" altLang="en-US" smtClean="0">
                <a:solidFill>
                  <a:srgbClr val="FFFF99"/>
                </a:solidFill>
              </a:rPr>
              <a:pPr eaLnBrk="1" hangingPunct="1"/>
              <a:t>3</a:t>
            </a:fld>
            <a:endParaRPr lang="en-GB" altLang="en-US" smtClean="0">
              <a:solidFill>
                <a:srgbClr val="FFFF99"/>
              </a:solidFill>
            </a:endParaRPr>
          </a:p>
        </p:txBody>
      </p:sp>
    </p:spTree>
    <p:extLst>
      <p:ext uri="{BB962C8B-B14F-4D97-AF65-F5344CB8AC3E}">
        <p14:creationId xmlns:p14="http://schemas.microsoft.com/office/powerpoint/2010/main" val="30685014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Content Placeholder 6"/>
          <p:cNvSpPr>
            <a:spLocks noGrp="1"/>
          </p:cNvSpPr>
          <p:nvPr>
            <p:ph idx="1"/>
          </p:nvPr>
        </p:nvSpPr>
        <p:spPr>
          <a:xfrm>
            <a:off x="468313" y="1341438"/>
            <a:ext cx="8445500" cy="5040312"/>
          </a:xfrm>
        </p:spPr>
        <p:txBody>
          <a:bodyPr/>
          <a:lstStyle/>
          <a:p>
            <a:pPr>
              <a:lnSpc>
                <a:spcPct val="110000"/>
              </a:lnSpc>
              <a:spcBef>
                <a:spcPts val="600"/>
              </a:spcBef>
              <a:spcAft>
                <a:spcPts val="600"/>
              </a:spcAft>
            </a:pPr>
            <a:r>
              <a:rPr lang="en-GB" altLang="en-US" sz="2400" dirty="0" smtClean="0"/>
              <a:t>As a follow-up to the </a:t>
            </a:r>
            <a:r>
              <a:rPr lang="en-GB" altLang="en-US" sz="2400" b="1" dirty="0" smtClean="0"/>
              <a:t>19</a:t>
            </a:r>
            <a:r>
              <a:rPr lang="en-GB" altLang="en-US" sz="2400" b="1" baseline="30000" dirty="0" smtClean="0"/>
              <a:t>th</a:t>
            </a:r>
            <a:r>
              <a:rPr lang="en-GB" altLang="en-US" sz="2400" b="1" dirty="0" smtClean="0"/>
              <a:t> ICLS </a:t>
            </a:r>
            <a:r>
              <a:rPr lang="en-GB" altLang="en-US" sz="2400" dirty="0" smtClean="0"/>
              <a:t>resolution on </a:t>
            </a:r>
            <a:r>
              <a:rPr lang="en-GB" altLang="en-US" sz="2400" b="1" dirty="0" smtClean="0"/>
              <a:t>work statistics</a:t>
            </a:r>
            <a:r>
              <a:rPr lang="en-GB" altLang="en-US" sz="2400" dirty="0" smtClean="0"/>
              <a:t>: </a:t>
            </a:r>
          </a:p>
          <a:p>
            <a:pPr lvl="1">
              <a:lnSpc>
                <a:spcPct val="110000"/>
              </a:lnSpc>
              <a:spcBef>
                <a:spcPts val="600"/>
              </a:spcBef>
              <a:spcAft>
                <a:spcPts val="600"/>
              </a:spcAft>
            </a:pPr>
            <a:r>
              <a:rPr lang="en-GB" altLang="en-US" sz="2000" dirty="0" smtClean="0"/>
              <a:t>Need to go beyond a classification of status in employment,</a:t>
            </a:r>
          </a:p>
          <a:p>
            <a:pPr lvl="1">
              <a:lnSpc>
                <a:spcPct val="110000"/>
              </a:lnSpc>
              <a:spcBef>
                <a:spcPts val="600"/>
              </a:spcBef>
              <a:spcAft>
                <a:spcPts val="600"/>
              </a:spcAft>
            </a:pPr>
            <a:r>
              <a:rPr lang="en-GB" altLang="en-US" sz="2000" dirty="0" smtClean="0"/>
              <a:t>Advise a classification of broader </a:t>
            </a:r>
            <a:r>
              <a:rPr lang="en-GB" altLang="en-US" sz="2000" b="1" dirty="0" smtClean="0"/>
              <a:t>work relationships</a:t>
            </a:r>
            <a:r>
              <a:rPr lang="en-GB" altLang="en-US" sz="2000" dirty="0" smtClean="0"/>
              <a:t>;</a:t>
            </a:r>
          </a:p>
          <a:p>
            <a:pPr>
              <a:lnSpc>
                <a:spcPct val="110000"/>
              </a:lnSpc>
              <a:spcBef>
                <a:spcPts val="600"/>
              </a:spcBef>
              <a:spcAft>
                <a:spcPts val="600"/>
              </a:spcAft>
            </a:pPr>
            <a:r>
              <a:rPr lang="en-GB" altLang="en-US" sz="2400" dirty="0" smtClean="0"/>
              <a:t>In response to increased </a:t>
            </a:r>
            <a:r>
              <a:rPr lang="en-GB" altLang="en-US" sz="2400" b="1" dirty="0" smtClean="0"/>
              <a:t>complexity of economic production </a:t>
            </a:r>
            <a:r>
              <a:rPr lang="en-GB" altLang="en-US" sz="2400" dirty="0" smtClean="0"/>
              <a:t>and economic activities:</a:t>
            </a:r>
          </a:p>
          <a:p>
            <a:pPr lvl="1">
              <a:lnSpc>
                <a:spcPct val="110000"/>
              </a:lnSpc>
              <a:spcBef>
                <a:spcPts val="600"/>
              </a:spcBef>
              <a:spcAft>
                <a:spcPts val="600"/>
              </a:spcAft>
            </a:pPr>
            <a:r>
              <a:rPr lang="en-GB" altLang="en-US" sz="2000" dirty="0" smtClean="0"/>
              <a:t>Emerging new forms of work relationship;</a:t>
            </a:r>
          </a:p>
          <a:p>
            <a:pPr lvl="1">
              <a:lnSpc>
                <a:spcPct val="110000"/>
              </a:lnSpc>
              <a:spcBef>
                <a:spcPts val="600"/>
              </a:spcBef>
              <a:spcAft>
                <a:spcPts val="600"/>
              </a:spcAft>
            </a:pPr>
            <a:r>
              <a:rPr lang="en-GB" altLang="en-US" sz="2000" dirty="0" smtClean="0"/>
              <a:t>New forms of economic organization such as </a:t>
            </a:r>
            <a:r>
              <a:rPr lang="en-GB" altLang="en-US" sz="2000" dirty="0" err="1" smtClean="0"/>
              <a:t>uberisation</a:t>
            </a:r>
            <a:r>
              <a:rPr lang="en-GB" altLang="en-US" sz="2000" dirty="0" smtClean="0"/>
              <a:t>, share economy, etc.;</a:t>
            </a:r>
          </a:p>
          <a:p>
            <a:pPr>
              <a:spcBef>
                <a:spcPts val="600"/>
              </a:spcBef>
              <a:spcAft>
                <a:spcPts val="600"/>
              </a:spcAft>
              <a:defRPr/>
            </a:pPr>
            <a:r>
              <a:rPr lang="en-GB" altLang="en-US" sz="2400" dirty="0" smtClean="0"/>
              <a:t>Increased forms of home-based work</a:t>
            </a:r>
            <a:r>
              <a:rPr lang="en-GB" altLang="en-US" sz="2400" dirty="0"/>
              <a:t>;</a:t>
            </a:r>
            <a:r>
              <a:rPr lang="en-GB" sz="2400" dirty="0" smtClean="0"/>
              <a:t> </a:t>
            </a:r>
          </a:p>
          <a:p>
            <a:pPr>
              <a:spcBef>
                <a:spcPts val="600"/>
              </a:spcBef>
              <a:spcAft>
                <a:spcPts val="600"/>
              </a:spcAft>
              <a:defRPr/>
            </a:pPr>
            <a:r>
              <a:rPr lang="en-GB" sz="2400" dirty="0" smtClean="0"/>
              <a:t>Update </a:t>
            </a:r>
            <a:r>
              <a:rPr lang="en-GB" sz="2400" dirty="0"/>
              <a:t>previous old standards on </a:t>
            </a:r>
          </a:p>
          <a:p>
            <a:pPr lvl="1">
              <a:spcBef>
                <a:spcPts val="600"/>
              </a:spcBef>
              <a:spcAft>
                <a:spcPts val="600"/>
              </a:spcAft>
              <a:defRPr/>
            </a:pPr>
            <a:r>
              <a:rPr lang="en-GB" sz="2000" dirty="0"/>
              <a:t>International Classification of Status in Employment, ICSE (15</a:t>
            </a:r>
            <a:r>
              <a:rPr lang="en-GB" sz="2000" baseline="30000" dirty="0"/>
              <a:t>th</a:t>
            </a:r>
            <a:r>
              <a:rPr lang="en-GB" sz="2000" dirty="0"/>
              <a:t> ICLS, 1993</a:t>
            </a:r>
            <a:r>
              <a:rPr lang="en-GB" sz="2000" dirty="0" smtClean="0"/>
              <a:t>).</a:t>
            </a:r>
            <a:endParaRPr lang="en-GB" sz="2000" dirty="0"/>
          </a:p>
          <a:p>
            <a:pPr>
              <a:lnSpc>
                <a:spcPct val="110000"/>
              </a:lnSpc>
              <a:spcBef>
                <a:spcPts val="600"/>
              </a:spcBef>
              <a:spcAft>
                <a:spcPts val="600"/>
              </a:spcAft>
            </a:pPr>
            <a:endParaRPr lang="en-GB" altLang="en-US" sz="2400" dirty="0" smtClean="0"/>
          </a:p>
        </p:txBody>
      </p:sp>
      <p:sp>
        <p:nvSpPr>
          <p:cNvPr id="10244"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har char="•"/>
              <a:defRPr sz="3200">
                <a:solidFill>
                  <a:srgbClr val="000066"/>
                </a:solidFill>
                <a:latin typeface="Arial Narrow" pitchFamily="34" charset="0"/>
              </a:defRPr>
            </a:lvl1pPr>
            <a:lvl2pPr marL="742950" indent="-285750" algn="l" eaLnBrk="0" hangingPunct="0">
              <a:spcBef>
                <a:spcPct val="20000"/>
              </a:spcBef>
              <a:buChar char="–"/>
              <a:defRPr sz="2800">
                <a:solidFill>
                  <a:srgbClr val="000066"/>
                </a:solidFill>
                <a:latin typeface="Arial Narrow" pitchFamily="34" charset="0"/>
              </a:defRPr>
            </a:lvl2pPr>
            <a:lvl3pPr marL="1143000" indent="-228600" algn="l" eaLnBrk="0" hangingPunct="0">
              <a:spcBef>
                <a:spcPct val="20000"/>
              </a:spcBef>
              <a:buChar char="•"/>
              <a:defRPr sz="2400">
                <a:solidFill>
                  <a:srgbClr val="000066"/>
                </a:solidFill>
                <a:latin typeface="Arial Narrow" pitchFamily="34" charset="0"/>
              </a:defRPr>
            </a:lvl3pPr>
            <a:lvl4pPr marL="1600200" indent="-228600" algn="l" eaLnBrk="0" hangingPunct="0">
              <a:spcBef>
                <a:spcPct val="20000"/>
              </a:spcBef>
              <a:buChar char="–"/>
              <a:defRPr sz="2000">
                <a:solidFill>
                  <a:srgbClr val="000066"/>
                </a:solidFill>
                <a:latin typeface="Arial Narrow" pitchFamily="34" charset="0"/>
              </a:defRPr>
            </a:lvl4pPr>
            <a:lvl5pPr marL="2057400" indent="-228600" algn="l" eaLnBrk="0" hangingPunct="0">
              <a:spcBef>
                <a:spcPct val="20000"/>
              </a:spcBef>
              <a:buChar char="»"/>
              <a:defRPr sz="2000">
                <a:solidFill>
                  <a:srgbClr val="000066"/>
                </a:solidFill>
                <a:latin typeface="Arial Narrow" pitchFamily="34" charset="0"/>
              </a:defRPr>
            </a:lvl5pPr>
            <a:lvl6pPr marL="2514600" indent="-228600" eaLnBrk="0" fontAlgn="base" hangingPunct="0">
              <a:spcBef>
                <a:spcPct val="20000"/>
              </a:spcBef>
              <a:spcAft>
                <a:spcPct val="0"/>
              </a:spcAft>
              <a:buChar char="»"/>
              <a:defRPr sz="2000">
                <a:solidFill>
                  <a:srgbClr val="000066"/>
                </a:solidFill>
                <a:latin typeface="Arial Narrow" pitchFamily="34" charset="0"/>
              </a:defRPr>
            </a:lvl6pPr>
            <a:lvl7pPr marL="2971800" indent="-228600" eaLnBrk="0" fontAlgn="base" hangingPunct="0">
              <a:spcBef>
                <a:spcPct val="20000"/>
              </a:spcBef>
              <a:spcAft>
                <a:spcPct val="0"/>
              </a:spcAft>
              <a:buChar char="»"/>
              <a:defRPr sz="2000">
                <a:solidFill>
                  <a:srgbClr val="000066"/>
                </a:solidFill>
                <a:latin typeface="Arial Narrow" pitchFamily="34" charset="0"/>
              </a:defRPr>
            </a:lvl7pPr>
            <a:lvl8pPr marL="3429000" indent="-228600" eaLnBrk="0" fontAlgn="base" hangingPunct="0">
              <a:spcBef>
                <a:spcPct val="20000"/>
              </a:spcBef>
              <a:spcAft>
                <a:spcPct val="0"/>
              </a:spcAft>
              <a:buChar char="»"/>
              <a:defRPr sz="2000">
                <a:solidFill>
                  <a:srgbClr val="000066"/>
                </a:solidFill>
                <a:latin typeface="Arial Narrow" pitchFamily="34" charset="0"/>
              </a:defRPr>
            </a:lvl8pPr>
            <a:lvl9pPr marL="3886200" indent="-228600" eaLnBrk="0" fontAlgn="base" hangingPunct="0">
              <a:spcBef>
                <a:spcPct val="20000"/>
              </a:spcBef>
              <a:spcAft>
                <a:spcPct val="0"/>
              </a:spcAft>
              <a:buChar char="»"/>
              <a:defRPr sz="2000">
                <a:solidFill>
                  <a:srgbClr val="000066"/>
                </a:solidFill>
                <a:latin typeface="Arial Narrow" pitchFamily="34" charset="0"/>
              </a:defRPr>
            </a:lvl9pPr>
          </a:lstStyle>
          <a:p>
            <a:pPr algn="r" eaLnBrk="1" hangingPunct="1">
              <a:spcBef>
                <a:spcPct val="0"/>
              </a:spcBef>
              <a:buFontTx/>
              <a:buNone/>
            </a:pPr>
            <a:fld id="{5DA0605A-6328-4343-9583-E675FB88B0D9}" type="slidenum">
              <a:rPr lang="en-GB" altLang="en-US" sz="1400" smtClean="0">
                <a:solidFill>
                  <a:srgbClr val="FFFF99"/>
                </a:solidFill>
                <a:latin typeface="Arial" charset="0"/>
              </a:rPr>
              <a:pPr algn="r" eaLnBrk="1" hangingPunct="1">
                <a:spcBef>
                  <a:spcPct val="0"/>
                </a:spcBef>
                <a:buFontTx/>
                <a:buNone/>
              </a:pPr>
              <a:t>4</a:t>
            </a:fld>
            <a:endParaRPr lang="en-GB" altLang="en-US" sz="1400" smtClean="0">
              <a:solidFill>
                <a:srgbClr val="FFFF99"/>
              </a:solidFill>
              <a:latin typeface="Arial" charset="0"/>
            </a:endParaRPr>
          </a:p>
        </p:txBody>
      </p:sp>
      <p:sp>
        <p:nvSpPr>
          <p:cNvPr id="10245" name="Footer Placeholder 3"/>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gn="l" eaLnBrk="0" hangingPunct="0">
              <a:spcBef>
                <a:spcPct val="20000"/>
              </a:spcBef>
              <a:buChar char="•"/>
              <a:defRPr sz="3200">
                <a:solidFill>
                  <a:srgbClr val="000066"/>
                </a:solidFill>
                <a:latin typeface="Arial Narrow" pitchFamily="34" charset="0"/>
              </a:defRPr>
            </a:lvl1pPr>
            <a:lvl2pPr marL="742950" indent="-285750" algn="l" eaLnBrk="0" hangingPunct="0">
              <a:spcBef>
                <a:spcPct val="20000"/>
              </a:spcBef>
              <a:buChar char="–"/>
              <a:defRPr sz="2800">
                <a:solidFill>
                  <a:srgbClr val="000066"/>
                </a:solidFill>
                <a:latin typeface="Arial Narrow" pitchFamily="34" charset="0"/>
              </a:defRPr>
            </a:lvl2pPr>
            <a:lvl3pPr marL="1143000" indent="-228600" algn="l" eaLnBrk="0" hangingPunct="0">
              <a:spcBef>
                <a:spcPct val="20000"/>
              </a:spcBef>
              <a:buChar char="•"/>
              <a:defRPr sz="2400">
                <a:solidFill>
                  <a:srgbClr val="000066"/>
                </a:solidFill>
                <a:latin typeface="Arial Narrow" pitchFamily="34" charset="0"/>
              </a:defRPr>
            </a:lvl3pPr>
            <a:lvl4pPr marL="1600200" indent="-228600" algn="l" eaLnBrk="0" hangingPunct="0">
              <a:spcBef>
                <a:spcPct val="20000"/>
              </a:spcBef>
              <a:buChar char="–"/>
              <a:defRPr sz="2000">
                <a:solidFill>
                  <a:srgbClr val="000066"/>
                </a:solidFill>
                <a:latin typeface="Arial Narrow" pitchFamily="34" charset="0"/>
              </a:defRPr>
            </a:lvl4pPr>
            <a:lvl5pPr marL="2057400" indent="-228600" algn="l" eaLnBrk="0" hangingPunct="0">
              <a:spcBef>
                <a:spcPct val="20000"/>
              </a:spcBef>
              <a:buChar char="»"/>
              <a:defRPr sz="2000">
                <a:solidFill>
                  <a:srgbClr val="000066"/>
                </a:solidFill>
                <a:latin typeface="Arial Narrow" pitchFamily="34" charset="0"/>
              </a:defRPr>
            </a:lvl5pPr>
            <a:lvl6pPr marL="2514600" indent="-228600" eaLnBrk="0" fontAlgn="base" hangingPunct="0">
              <a:spcBef>
                <a:spcPct val="20000"/>
              </a:spcBef>
              <a:spcAft>
                <a:spcPct val="0"/>
              </a:spcAft>
              <a:buChar char="»"/>
              <a:defRPr sz="2000">
                <a:solidFill>
                  <a:srgbClr val="000066"/>
                </a:solidFill>
                <a:latin typeface="Arial Narrow" pitchFamily="34" charset="0"/>
              </a:defRPr>
            </a:lvl6pPr>
            <a:lvl7pPr marL="2971800" indent="-228600" eaLnBrk="0" fontAlgn="base" hangingPunct="0">
              <a:spcBef>
                <a:spcPct val="20000"/>
              </a:spcBef>
              <a:spcAft>
                <a:spcPct val="0"/>
              </a:spcAft>
              <a:buChar char="»"/>
              <a:defRPr sz="2000">
                <a:solidFill>
                  <a:srgbClr val="000066"/>
                </a:solidFill>
                <a:latin typeface="Arial Narrow" pitchFamily="34" charset="0"/>
              </a:defRPr>
            </a:lvl7pPr>
            <a:lvl8pPr marL="3429000" indent="-228600" eaLnBrk="0" fontAlgn="base" hangingPunct="0">
              <a:spcBef>
                <a:spcPct val="20000"/>
              </a:spcBef>
              <a:spcAft>
                <a:spcPct val="0"/>
              </a:spcAft>
              <a:buChar char="»"/>
              <a:defRPr sz="2000">
                <a:solidFill>
                  <a:srgbClr val="000066"/>
                </a:solidFill>
                <a:latin typeface="Arial Narrow" pitchFamily="34" charset="0"/>
              </a:defRPr>
            </a:lvl8pPr>
            <a:lvl9pPr marL="3886200" indent="-228600" eaLnBrk="0" fontAlgn="base" hangingPunct="0">
              <a:spcBef>
                <a:spcPct val="20000"/>
              </a:spcBef>
              <a:spcAft>
                <a:spcPct val="0"/>
              </a:spcAft>
              <a:buChar char="»"/>
              <a:defRPr sz="2000">
                <a:solidFill>
                  <a:srgbClr val="000066"/>
                </a:solidFill>
                <a:latin typeface="Arial Narrow" pitchFamily="34" charset="0"/>
              </a:defRPr>
            </a:lvl9pPr>
          </a:lstStyle>
          <a:p>
            <a:pPr eaLnBrk="1" hangingPunct="1">
              <a:spcBef>
                <a:spcPct val="0"/>
              </a:spcBef>
              <a:buFontTx/>
              <a:buNone/>
            </a:pPr>
            <a:r>
              <a:rPr lang="en-GB" altLang="en-US" sz="1000" smtClean="0">
                <a:solidFill>
                  <a:srgbClr val="CCCCFF"/>
                </a:solidFill>
                <a:latin typeface="Arial" charset="0"/>
              </a:rPr>
              <a:t>ILO Department of Statistics</a:t>
            </a:r>
          </a:p>
        </p:txBody>
      </p:sp>
      <p:sp>
        <p:nvSpPr>
          <p:cNvPr id="7" name="Title 5"/>
          <p:cNvSpPr>
            <a:spLocks noGrp="1"/>
          </p:cNvSpPr>
          <p:nvPr>
            <p:ph type="title"/>
          </p:nvPr>
        </p:nvSpPr>
        <p:spPr>
          <a:xfrm>
            <a:off x="1331913" y="115888"/>
            <a:ext cx="7581900" cy="1143000"/>
          </a:xfrm>
        </p:spPr>
        <p:txBody>
          <a:bodyPr/>
          <a:lstStyle/>
          <a:p>
            <a:r>
              <a:rPr lang="en-GB" altLang="en-US" dirty="0" smtClean="0">
                <a:solidFill>
                  <a:schemeClr val="bg1"/>
                </a:solidFill>
              </a:rPr>
              <a:t>Why the need for revision of ICSE-93?</a:t>
            </a:r>
            <a:endParaRPr lang="en-GB" altLang="en-US" dirty="0" smtClean="0"/>
          </a:p>
        </p:txBody>
      </p:sp>
    </p:spTree>
    <p:extLst>
      <p:ext uri="{BB962C8B-B14F-4D97-AF65-F5344CB8AC3E}">
        <p14:creationId xmlns:p14="http://schemas.microsoft.com/office/powerpoint/2010/main" val="6031219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Proposal on the work relationship (1)</a:t>
            </a:r>
            <a:r>
              <a:rPr lang="fr-CH" dirty="0" smtClean="0"/>
              <a:t> </a:t>
            </a:r>
            <a:endParaRPr lang="en-GB" dirty="0"/>
          </a:p>
        </p:txBody>
      </p:sp>
      <p:sp>
        <p:nvSpPr>
          <p:cNvPr id="3" name="Content Placeholder 2"/>
          <p:cNvSpPr>
            <a:spLocks noGrp="1"/>
          </p:cNvSpPr>
          <p:nvPr>
            <p:ph idx="1"/>
          </p:nvPr>
        </p:nvSpPr>
        <p:spPr>
          <a:xfrm>
            <a:off x="528034" y="1493949"/>
            <a:ext cx="8203842" cy="4746132"/>
          </a:xfrm>
        </p:spPr>
        <p:txBody>
          <a:bodyPr/>
          <a:lstStyle/>
          <a:p>
            <a:r>
              <a:rPr lang="en-GB" sz="2800" b="1" dirty="0"/>
              <a:t>C</a:t>
            </a:r>
            <a:r>
              <a:rPr lang="en-GB" sz="2800" b="1" dirty="0" smtClean="0"/>
              <a:t>onceptual </a:t>
            </a:r>
            <a:r>
              <a:rPr lang="en-GB" sz="2800" b="1" dirty="0"/>
              <a:t>framework </a:t>
            </a:r>
            <a:r>
              <a:rPr lang="en-GB" sz="2800" b="1" dirty="0" smtClean="0"/>
              <a:t>for statistics on the work relationship</a:t>
            </a:r>
          </a:p>
          <a:p>
            <a:pPr lvl="1"/>
            <a:r>
              <a:rPr lang="en-AU" sz="2400" dirty="0" smtClean="0">
                <a:effectLst>
                  <a:outerShdw sx="0" sy="0">
                    <a:srgbClr val="000000"/>
                  </a:outerShdw>
                </a:effectLst>
              </a:rPr>
              <a:t>defines the </a:t>
            </a:r>
            <a:r>
              <a:rPr lang="en-AU" sz="2400" dirty="0">
                <a:effectLst>
                  <a:outerShdw sx="0" sy="0">
                    <a:srgbClr val="000000"/>
                  </a:outerShdw>
                </a:effectLst>
              </a:rPr>
              <a:t>key </a:t>
            </a:r>
            <a:r>
              <a:rPr lang="en-AU" sz="2400" dirty="0" smtClean="0">
                <a:effectLst>
                  <a:outerShdw sx="0" sy="0">
                    <a:srgbClr val="000000"/>
                  </a:outerShdw>
                </a:effectLst>
              </a:rPr>
              <a:t>concepts </a:t>
            </a:r>
            <a:r>
              <a:rPr lang="en-AU" sz="2400" dirty="0">
                <a:effectLst>
                  <a:outerShdw sx="0" sy="0">
                    <a:srgbClr val="000000"/>
                  </a:outerShdw>
                </a:effectLst>
              </a:rPr>
              <a:t>and classification schemes to be included in </a:t>
            </a:r>
            <a:r>
              <a:rPr lang="en-AU" sz="2400" dirty="0" smtClean="0">
                <a:effectLst>
                  <a:outerShdw sx="0" sy="0">
                    <a:srgbClr val="000000"/>
                  </a:outerShdw>
                </a:effectLst>
              </a:rPr>
              <a:t>the standards</a:t>
            </a:r>
          </a:p>
          <a:p>
            <a:r>
              <a:rPr lang="en-GB" sz="2800" b="1" dirty="0"/>
              <a:t>Classification of Status in Employment </a:t>
            </a:r>
            <a:r>
              <a:rPr lang="en-GB" sz="2800" b="1" dirty="0" smtClean="0"/>
              <a:t>alternative hierarchies</a:t>
            </a:r>
          </a:p>
          <a:p>
            <a:pPr lvl="1"/>
            <a:r>
              <a:rPr lang="en-GB" sz="2400" dirty="0"/>
              <a:t>a relatively detailed set of categories on the basis of</a:t>
            </a:r>
          </a:p>
          <a:p>
            <a:pPr lvl="2"/>
            <a:r>
              <a:rPr lang="en-GB" dirty="0"/>
              <a:t>the </a:t>
            </a:r>
            <a:r>
              <a:rPr lang="en-GB" b="1" i="1" dirty="0"/>
              <a:t>type of authority </a:t>
            </a:r>
            <a:r>
              <a:rPr lang="en-GB" dirty="0"/>
              <a:t>that the worker exercises over the economic unit in which he/she works and </a:t>
            </a:r>
          </a:p>
          <a:p>
            <a:pPr lvl="2"/>
            <a:r>
              <a:rPr lang="en-GB" dirty="0"/>
              <a:t>the</a:t>
            </a:r>
            <a:r>
              <a:rPr lang="en-GB" i="1" dirty="0"/>
              <a:t> </a:t>
            </a:r>
            <a:r>
              <a:rPr lang="en-GB" b="1" i="1" dirty="0"/>
              <a:t>type of economic risk</a:t>
            </a:r>
            <a:r>
              <a:rPr lang="en-GB" dirty="0"/>
              <a:t> to which the worker is </a:t>
            </a:r>
            <a:r>
              <a:rPr lang="en-GB" dirty="0" smtClean="0"/>
              <a:t>exposed</a:t>
            </a:r>
          </a:p>
        </p:txBody>
      </p:sp>
      <p:sp>
        <p:nvSpPr>
          <p:cNvPr id="4" name="Footer Placeholder 3"/>
          <p:cNvSpPr>
            <a:spLocks noGrp="1"/>
          </p:cNvSpPr>
          <p:nvPr>
            <p:ph type="ftr" sz="quarter" idx="10"/>
          </p:nvPr>
        </p:nvSpPr>
        <p:spPr/>
        <p:txBody>
          <a:bodyPr/>
          <a:lstStyle/>
          <a:p>
            <a:pPr>
              <a:defRPr/>
            </a:pPr>
            <a:r>
              <a:rPr lang="en-GB" dirty="0" smtClean="0"/>
              <a:t>ILO Department of Statistics</a:t>
            </a:r>
            <a:endParaRPr lang="en-GB" dirty="0"/>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5</a:t>
            </a:fld>
            <a:endParaRPr lang="en-GB"/>
          </a:p>
        </p:txBody>
      </p:sp>
    </p:spTree>
    <p:extLst>
      <p:ext uri="{BB962C8B-B14F-4D97-AF65-F5344CB8AC3E}">
        <p14:creationId xmlns:p14="http://schemas.microsoft.com/office/powerpoint/2010/main" val="30230074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Proposal on the work relationship (2)</a:t>
            </a:r>
            <a:r>
              <a:rPr lang="fr-CH" dirty="0" smtClean="0"/>
              <a:t> </a:t>
            </a:r>
            <a:endParaRPr lang="en-GB" dirty="0"/>
          </a:p>
        </p:txBody>
      </p:sp>
      <p:sp>
        <p:nvSpPr>
          <p:cNvPr id="3" name="Content Placeholder 2"/>
          <p:cNvSpPr>
            <a:spLocks noGrp="1"/>
          </p:cNvSpPr>
          <p:nvPr>
            <p:ph idx="1"/>
          </p:nvPr>
        </p:nvSpPr>
        <p:spPr>
          <a:xfrm>
            <a:off x="622444" y="1515168"/>
            <a:ext cx="8057917" cy="4681739"/>
          </a:xfrm>
        </p:spPr>
        <p:txBody>
          <a:bodyPr/>
          <a:lstStyle/>
          <a:p>
            <a:r>
              <a:rPr lang="en-GB" sz="2800" b="1" dirty="0" smtClean="0"/>
              <a:t>Classification of Status of Worker</a:t>
            </a:r>
          </a:p>
          <a:p>
            <a:pPr lvl="1"/>
            <a:r>
              <a:rPr lang="en-GB" sz="2400" dirty="0" smtClean="0"/>
              <a:t>Extension of the classification of Status in Employment to cover </a:t>
            </a:r>
            <a:r>
              <a:rPr lang="en-GB" sz="2400" dirty="0"/>
              <a:t>all forms of work, including own-use production work, volunteer work and unpaid trainee work, as well as </a:t>
            </a:r>
            <a:r>
              <a:rPr lang="en-GB" sz="2400" dirty="0" smtClean="0"/>
              <a:t>employment</a:t>
            </a:r>
          </a:p>
          <a:p>
            <a:r>
              <a:rPr lang="fr-CH" sz="2800" b="1" dirty="0" smtClean="0"/>
              <a:t>A set of </a:t>
            </a:r>
            <a:r>
              <a:rPr lang="en-GB" sz="2800" b="1" dirty="0" smtClean="0"/>
              <a:t>cross-cutting</a:t>
            </a:r>
            <a:r>
              <a:rPr lang="fr-CH" sz="2800" b="1" dirty="0" smtClean="0"/>
              <a:t> variables </a:t>
            </a:r>
          </a:p>
          <a:p>
            <a:pPr lvl="1"/>
            <a:r>
              <a:rPr lang="de-CH" sz="2400" dirty="0"/>
              <a:t>I</a:t>
            </a:r>
            <a:r>
              <a:rPr lang="de-CH" sz="2400" dirty="0" smtClean="0"/>
              <a:t>nformation </a:t>
            </a:r>
            <a:r>
              <a:rPr lang="de-CH" sz="2400" dirty="0"/>
              <a:t>on </a:t>
            </a:r>
            <a:r>
              <a:rPr lang="de-CH" sz="2400" dirty="0" smtClean="0"/>
              <a:t>degree </a:t>
            </a:r>
            <a:r>
              <a:rPr lang="de-CH" sz="2400" dirty="0"/>
              <a:t>of stability and permanence of </a:t>
            </a:r>
            <a:r>
              <a:rPr lang="de-CH" sz="2400" dirty="0" smtClean="0"/>
              <a:t>the work</a:t>
            </a:r>
            <a:endParaRPr lang="de-CH" sz="2400" dirty="0"/>
          </a:p>
          <a:p>
            <a:pPr lvl="1"/>
            <a:r>
              <a:rPr lang="de-CH" sz="2400" dirty="0"/>
              <a:t>D</a:t>
            </a:r>
            <a:r>
              <a:rPr lang="de-CH" sz="2400" dirty="0" smtClean="0"/>
              <a:t>efinitions </a:t>
            </a:r>
            <a:r>
              <a:rPr lang="de-CH" sz="2400" dirty="0"/>
              <a:t>and categories for types of </a:t>
            </a:r>
            <a:r>
              <a:rPr lang="de-CH" sz="2400" dirty="0" smtClean="0"/>
              <a:t>arrangement that cut across several </a:t>
            </a:r>
            <a:r>
              <a:rPr lang="de-CH" sz="2400" dirty="0"/>
              <a:t>status </a:t>
            </a:r>
            <a:r>
              <a:rPr lang="de-CH" sz="2400" dirty="0" smtClean="0"/>
              <a:t>categories</a:t>
            </a:r>
          </a:p>
          <a:p>
            <a:pPr lvl="1"/>
            <a:r>
              <a:rPr lang="de-CH" sz="2400" dirty="0" smtClean="0"/>
              <a:t>Important variables in ownership rights (in some cases also required to derive status in employment categories).</a:t>
            </a:r>
            <a:endParaRPr lang="en-GB" sz="2400" dirty="0"/>
          </a:p>
        </p:txBody>
      </p:sp>
      <p:sp>
        <p:nvSpPr>
          <p:cNvPr id="4" name="Footer Placeholder 3"/>
          <p:cNvSpPr>
            <a:spLocks noGrp="1"/>
          </p:cNvSpPr>
          <p:nvPr>
            <p:ph type="ftr" sz="quarter" idx="10"/>
          </p:nvPr>
        </p:nvSpPr>
        <p:spPr/>
        <p:txBody>
          <a:bodyPr/>
          <a:lstStyle/>
          <a:p>
            <a:pPr>
              <a:defRPr/>
            </a:pPr>
            <a:r>
              <a:rPr lang="en-GB" dirty="0" smtClean="0"/>
              <a:t>ILO Department of Statistics</a:t>
            </a:r>
            <a:endParaRPr lang="en-GB" dirty="0"/>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6</a:t>
            </a:fld>
            <a:endParaRPr lang="en-GB"/>
          </a:p>
        </p:txBody>
      </p:sp>
    </p:spTree>
    <p:extLst>
      <p:ext uri="{BB962C8B-B14F-4D97-AF65-F5344CB8AC3E}">
        <p14:creationId xmlns:p14="http://schemas.microsoft.com/office/powerpoint/2010/main" val="22128414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title"/>
          </p:nvPr>
        </p:nvSpPr>
        <p:spPr>
          <a:xfrm>
            <a:off x="722313" y="4406900"/>
            <a:ext cx="7772400" cy="1543050"/>
          </a:xfrm>
        </p:spPr>
        <p:txBody>
          <a:bodyPr/>
          <a:lstStyle/>
          <a:p>
            <a:pPr>
              <a:spcBef>
                <a:spcPts val="600"/>
              </a:spcBef>
            </a:pPr>
            <a:r>
              <a:rPr lang="en-GB" altLang="en-US" b="0" dirty="0" smtClean="0"/>
              <a:t/>
            </a:r>
            <a:br>
              <a:rPr lang="en-GB" altLang="en-US" b="0" dirty="0" smtClean="0"/>
            </a:br>
            <a:endParaRPr lang="en-GB" altLang="en-US" b="0" dirty="0" smtClean="0"/>
          </a:p>
        </p:txBody>
      </p:sp>
      <p:sp>
        <p:nvSpPr>
          <p:cNvPr id="6147" name="Text Placeholder 5"/>
          <p:cNvSpPr>
            <a:spLocks noGrp="1"/>
          </p:cNvSpPr>
          <p:nvPr>
            <p:ph type="body" idx="1"/>
          </p:nvPr>
        </p:nvSpPr>
        <p:spPr>
          <a:xfrm>
            <a:off x="722312" y="2906713"/>
            <a:ext cx="8242176" cy="1500187"/>
          </a:xfrm>
        </p:spPr>
        <p:txBody>
          <a:bodyPr/>
          <a:lstStyle/>
          <a:p>
            <a:r>
              <a:rPr lang="en-GB" altLang="en-US" sz="4000" dirty="0" smtClean="0"/>
              <a:t>Statistics on the work relationship, concepts</a:t>
            </a:r>
          </a:p>
        </p:txBody>
      </p:sp>
      <p:sp>
        <p:nvSpPr>
          <p:cNvPr id="6148"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altLang="en-US" smtClean="0">
                <a:solidFill>
                  <a:srgbClr val="CCCCFF"/>
                </a:solidFill>
              </a:rPr>
              <a:t>ILO Department of Statistics</a:t>
            </a:r>
          </a:p>
        </p:txBody>
      </p:sp>
      <p:sp>
        <p:nvSpPr>
          <p:cNvPr id="614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F976078-255F-445D-BEA8-05D5B2F7ECD7}" type="slidenum">
              <a:rPr lang="en-GB" altLang="en-US" smtClean="0">
                <a:solidFill>
                  <a:srgbClr val="FFFF99"/>
                </a:solidFill>
              </a:rPr>
              <a:pPr eaLnBrk="1" hangingPunct="1"/>
              <a:t>7</a:t>
            </a:fld>
            <a:endParaRPr lang="en-GB" altLang="en-US" smtClean="0">
              <a:solidFill>
                <a:srgbClr val="FFFF99"/>
              </a:solidFill>
            </a:endParaRPr>
          </a:p>
        </p:txBody>
      </p:sp>
    </p:spTree>
    <p:extLst>
      <p:ext uri="{BB962C8B-B14F-4D97-AF65-F5344CB8AC3E}">
        <p14:creationId xmlns:p14="http://schemas.microsoft.com/office/powerpoint/2010/main" val="36320242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a:t>Statistics </a:t>
            </a:r>
            <a:r>
              <a:rPr lang="de-CH" dirty="0" smtClean="0"/>
              <a:t>on </a:t>
            </a:r>
            <a:r>
              <a:rPr lang="de-CH" dirty="0"/>
              <a:t>work </a:t>
            </a:r>
            <a:r>
              <a:rPr lang="de-CH" dirty="0" smtClean="0"/>
              <a:t>relationship, scope</a:t>
            </a:r>
            <a:endParaRPr lang="en-GB" dirty="0"/>
          </a:p>
        </p:txBody>
      </p:sp>
      <p:sp>
        <p:nvSpPr>
          <p:cNvPr id="3" name="Content Placeholder 2"/>
          <p:cNvSpPr>
            <a:spLocks noGrp="1"/>
          </p:cNvSpPr>
          <p:nvPr>
            <p:ph idx="1"/>
          </p:nvPr>
        </p:nvSpPr>
        <p:spPr>
          <a:xfrm>
            <a:off x="270455" y="1390918"/>
            <a:ext cx="8643357" cy="4908282"/>
          </a:xfrm>
        </p:spPr>
        <p:txBody>
          <a:bodyPr/>
          <a:lstStyle/>
          <a:p>
            <a:r>
              <a:rPr lang="de-CH" sz="2400" dirty="0" smtClean="0"/>
              <a:t>Aim to describe:</a:t>
            </a:r>
          </a:p>
          <a:p>
            <a:pPr lvl="1"/>
            <a:r>
              <a:rPr lang="de-CH" sz="2000" dirty="0" smtClean="0"/>
              <a:t>(</a:t>
            </a:r>
            <a:r>
              <a:rPr lang="de-CH" sz="2000" dirty="0"/>
              <a:t>a) the </a:t>
            </a:r>
            <a:r>
              <a:rPr lang="de-CH" sz="2000" b="1" dirty="0"/>
              <a:t>relationships</a:t>
            </a:r>
            <a:r>
              <a:rPr lang="de-CH" sz="2000" dirty="0"/>
              <a:t> between </a:t>
            </a:r>
            <a:r>
              <a:rPr lang="de-CH" sz="2000" b="1" dirty="0"/>
              <a:t>persons</a:t>
            </a:r>
            <a:r>
              <a:rPr lang="de-CH" sz="2000" dirty="0"/>
              <a:t> who work and the </a:t>
            </a:r>
            <a:r>
              <a:rPr lang="de-CH" sz="2000" b="1" dirty="0"/>
              <a:t>economic units </a:t>
            </a:r>
            <a:r>
              <a:rPr lang="de-CH" sz="2000" dirty="0"/>
              <a:t>in which or for which the work is performed, and  </a:t>
            </a:r>
            <a:endParaRPr lang="de-CH" sz="2000" dirty="0" smtClean="0"/>
          </a:p>
          <a:p>
            <a:pPr lvl="1"/>
            <a:r>
              <a:rPr lang="de-CH" sz="2000" dirty="0" smtClean="0"/>
              <a:t>(</a:t>
            </a:r>
            <a:r>
              <a:rPr lang="de-CH" sz="2000" dirty="0"/>
              <a:t>b) the </a:t>
            </a:r>
            <a:r>
              <a:rPr lang="de-CH" sz="2000" b="1" dirty="0"/>
              <a:t>contractual </a:t>
            </a:r>
            <a:r>
              <a:rPr lang="de-CH" sz="2000" dirty="0"/>
              <a:t>or other </a:t>
            </a:r>
            <a:r>
              <a:rPr lang="de-CH" sz="2000" b="1" dirty="0"/>
              <a:t>conditions</a:t>
            </a:r>
            <a:r>
              <a:rPr lang="de-CH" sz="2000" dirty="0"/>
              <a:t> in which the work is performed. </a:t>
            </a:r>
            <a:endParaRPr lang="de-CH" sz="2000" dirty="0" smtClean="0"/>
          </a:p>
          <a:p>
            <a:r>
              <a:rPr lang="de-CH" sz="2400" dirty="0" smtClean="0"/>
              <a:t>Relate to </a:t>
            </a:r>
            <a:r>
              <a:rPr lang="de-CH" sz="2400" b="1" dirty="0" smtClean="0"/>
              <a:t>all </a:t>
            </a:r>
            <a:r>
              <a:rPr lang="de-CH" sz="2400" b="1" dirty="0"/>
              <a:t>forms of </a:t>
            </a:r>
            <a:r>
              <a:rPr lang="de-CH" sz="2400" b="1" dirty="0" smtClean="0"/>
              <a:t>work </a:t>
            </a:r>
            <a:r>
              <a:rPr lang="de-CH" sz="2400" dirty="0" smtClean="0"/>
              <a:t>defined by the 19th ICLS, i.e. </a:t>
            </a:r>
          </a:p>
          <a:p>
            <a:pPr lvl="1"/>
            <a:r>
              <a:rPr lang="de-CH" sz="2000" dirty="0" smtClean="0"/>
              <a:t>own-use </a:t>
            </a:r>
            <a:r>
              <a:rPr lang="de-CH" sz="2000" dirty="0"/>
              <a:t>production work, </a:t>
            </a:r>
            <a:endParaRPr lang="de-CH" sz="2000" dirty="0" smtClean="0"/>
          </a:p>
          <a:p>
            <a:pPr lvl="1"/>
            <a:r>
              <a:rPr lang="de-CH" sz="2000" dirty="0" smtClean="0"/>
              <a:t>employment</a:t>
            </a:r>
            <a:r>
              <a:rPr lang="de-CH" sz="2000" dirty="0"/>
              <a:t>, </a:t>
            </a:r>
            <a:endParaRPr lang="de-CH" sz="2000" dirty="0" smtClean="0"/>
          </a:p>
          <a:p>
            <a:pPr lvl="1"/>
            <a:r>
              <a:rPr lang="de-CH" sz="2000" dirty="0" smtClean="0"/>
              <a:t>unpaid </a:t>
            </a:r>
            <a:r>
              <a:rPr lang="de-CH" sz="2000" dirty="0"/>
              <a:t>trainee work, </a:t>
            </a:r>
            <a:endParaRPr lang="de-CH" sz="2000" dirty="0" smtClean="0"/>
          </a:p>
          <a:p>
            <a:pPr lvl="1"/>
            <a:r>
              <a:rPr lang="de-CH" sz="2000" dirty="0" smtClean="0"/>
              <a:t>volunteer </a:t>
            </a:r>
            <a:r>
              <a:rPr lang="de-CH" sz="2000" dirty="0"/>
              <a:t>work </a:t>
            </a:r>
            <a:endParaRPr lang="de-CH" sz="2000" dirty="0" smtClean="0"/>
          </a:p>
          <a:p>
            <a:pPr lvl="1"/>
            <a:r>
              <a:rPr lang="de-CH" sz="2000" dirty="0" smtClean="0"/>
              <a:t>other </a:t>
            </a:r>
            <a:r>
              <a:rPr lang="de-CH" sz="2000" dirty="0"/>
              <a:t>forms of work, </a:t>
            </a:r>
            <a:endParaRPr lang="de-CH" sz="2000" dirty="0" smtClean="0"/>
          </a:p>
          <a:p>
            <a:r>
              <a:rPr lang="de-CH" sz="2400" dirty="0"/>
              <a:t>C</a:t>
            </a:r>
            <a:r>
              <a:rPr lang="de-CH" sz="2400" dirty="0" smtClean="0"/>
              <a:t>over the </a:t>
            </a:r>
            <a:r>
              <a:rPr lang="de-CH" sz="2400" b="1" dirty="0" smtClean="0"/>
              <a:t>concept of work </a:t>
            </a:r>
            <a:r>
              <a:rPr lang="de-CH" sz="2400" dirty="0" smtClean="0"/>
              <a:t>as defined by the 19th ICLS, i.e. any </a:t>
            </a:r>
            <a:r>
              <a:rPr lang="de-CH" sz="2400" dirty="0"/>
              <a:t>activity performed by persons of any sex and age to produce goods or to provide services for use by others or for own </a:t>
            </a:r>
            <a:r>
              <a:rPr lang="de-CH" sz="2400" dirty="0" smtClean="0"/>
              <a:t>use.</a:t>
            </a:r>
            <a:endParaRPr lang="en-GB" sz="2400" dirty="0"/>
          </a:p>
          <a:p>
            <a:r>
              <a:rPr lang="en-AU" sz="2400" dirty="0"/>
              <a:t> </a:t>
            </a:r>
            <a:endParaRPr lang="en-GB" sz="2400" dirty="0"/>
          </a:p>
        </p:txBody>
      </p:sp>
      <p:sp>
        <p:nvSpPr>
          <p:cNvPr id="4" name="Footer Placeholder 3"/>
          <p:cNvSpPr>
            <a:spLocks noGrp="1"/>
          </p:cNvSpPr>
          <p:nvPr>
            <p:ph type="ftr" sz="quarter" idx="10"/>
          </p:nvPr>
        </p:nvSpPr>
        <p:spPr/>
        <p:txBody>
          <a:bodyPr/>
          <a:lstStyle/>
          <a:p>
            <a:pPr>
              <a:defRPr/>
            </a:pPr>
            <a:r>
              <a:rPr lang="en-GB" smtClean="0"/>
              <a:t>ILO Department of Statistics</a:t>
            </a:r>
            <a:endParaRPr lang="en-GB"/>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8</a:t>
            </a:fld>
            <a:endParaRPr lang="en-GB"/>
          </a:p>
        </p:txBody>
      </p:sp>
    </p:spTree>
    <p:extLst>
      <p:ext uri="{BB962C8B-B14F-4D97-AF65-F5344CB8AC3E}">
        <p14:creationId xmlns:p14="http://schemas.microsoft.com/office/powerpoint/2010/main" val="33566467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Economic units</a:t>
            </a:r>
            <a:endParaRPr lang="en-GB" dirty="0"/>
          </a:p>
        </p:txBody>
      </p:sp>
      <p:sp>
        <p:nvSpPr>
          <p:cNvPr id="3" name="Content Placeholder 2"/>
          <p:cNvSpPr>
            <a:spLocks noGrp="1"/>
          </p:cNvSpPr>
          <p:nvPr>
            <p:ph idx="1"/>
          </p:nvPr>
        </p:nvSpPr>
        <p:spPr>
          <a:xfrm>
            <a:off x="442555" y="1661374"/>
            <a:ext cx="8229600" cy="4250029"/>
          </a:xfrm>
        </p:spPr>
        <p:txBody>
          <a:bodyPr/>
          <a:lstStyle/>
          <a:p>
            <a:pPr lvl="0"/>
            <a:r>
              <a:rPr lang="en-AU" sz="2800" dirty="0">
                <a:effectLst>
                  <a:outerShdw sx="0" sy="0">
                    <a:srgbClr val="000000"/>
                  </a:outerShdw>
                </a:effectLst>
              </a:rPr>
              <a:t>The concept of economic unit used in the framework is aligned with that defined in the System of  National  Accounts (SNA 2008) which distinguishes between:   </a:t>
            </a:r>
            <a:endParaRPr lang="en-GB" sz="2800" dirty="0">
              <a:effectLst>
                <a:outerShdw sx="0" sy="0">
                  <a:srgbClr val="000000"/>
                </a:outerShdw>
              </a:effectLst>
            </a:endParaRPr>
          </a:p>
          <a:p>
            <a:pPr lvl="1"/>
            <a:r>
              <a:rPr lang="en-AU" sz="2400" dirty="0">
                <a:effectLst>
                  <a:outerShdw sx="0" sy="0">
                    <a:srgbClr val="000000"/>
                  </a:outerShdw>
                </a:effectLst>
              </a:rPr>
              <a:t>market units (i.e. corporations, quasi-corporations and household unincorporated market enterprises); </a:t>
            </a:r>
            <a:endParaRPr lang="en-GB" sz="2400" dirty="0">
              <a:effectLst>
                <a:outerShdw sx="0" sy="0">
                  <a:srgbClr val="000000"/>
                </a:outerShdw>
              </a:effectLst>
            </a:endParaRPr>
          </a:p>
          <a:p>
            <a:pPr lvl="1"/>
            <a:r>
              <a:rPr lang="en-AU" sz="2400" dirty="0">
                <a:effectLst>
                  <a:outerShdw sx="0" sy="0">
                    <a:srgbClr val="000000"/>
                  </a:outerShdw>
                </a:effectLst>
              </a:rPr>
              <a:t>non-market units (i.e. government and non-profit institutions serving households); and </a:t>
            </a:r>
            <a:endParaRPr lang="en-GB" sz="2400" dirty="0">
              <a:effectLst>
                <a:outerShdw sx="0" sy="0">
                  <a:srgbClr val="000000"/>
                </a:outerShdw>
              </a:effectLst>
            </a:endParaRPr>
          </a:p>
          <a:p>
            <a:pPr lvl="1"/>
            <a:r>
              <a:rPr lang="en-AU" sz="2400" dirty="0">
                <a:effectLst>
                  <a:outerShdw sx="0" sy="0">
                    <a:srgbClr val="000000"/>
                  </a:outerShdw>
                </a:effectLst>
              </a:rPr>
              <a:t>households that produce goods or services for own final use (domestic households</a:t>
            </a:r>
            <a:r>
              <a:rPr lang="en-AU" sz="2400" dirty="0" smtClean="0">
                <a:effectLst>
                  <a:outerShdw sx="0" sy="0">
                    <a:srgbClr val="000000"/>
                  </a:outerShdw>
                </a:effectLst>
              </a:rPr>
              <a:t>).</a:t>
            </a:r>
            <a:endParaRPr lang="en-GB" sz="2400" dirty="0">
              <a:effectLst>
                <a:outerShdw sx="0" sy="0">
                  <a:srgbClr val="000000"/>
                </a:outerShdw>
              </a:effectLst>
            </a:endParaRPr>
          </a:p>
        </p:txBody>
      </p:sp>
      <p:sp>
        <p:nvSpPr>
          <p:cNvPr id="4" name="Footer Placeholder 3"/>
          <p:cNvSpPr>
            <a:spLocks noGrp="1"/>
          </p:cNvSpPr>
          <p:nvPr>
            <p:ph type="ftr" sz="quarter" idx="10"/>
          </p:nvPr>
        </p:nvSpPr>
        <p:spPr/>
        <p:txBody>
          <a:bodyPr/>
          <a:lstStyle/>
          <a:p>
            <a:pPr>
              <a:defRPr/>
            </a:pPr>
            <a:r>
              <a:rPr lang="en-GB" smtClean="0"/>
              <a:t>ILO Department of Statistics</a:t>
            </a:r>
            <a:endParaRPr lang="en-GB"/>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9</a:t>
            </a:fld>
            <a:endParaRPr lang="en-GB"/>
          </a:p>
        </p:txBody>
      </p:sp>
    </p:spTree>
    <p:extLst>
      <p:ext uri="{BB962C8B-B14F-4D97-AF65-F5344CB8AC3E}">
        <p14:creationId xmlns:p14="http://schemas.microsoft.com/office/powerpoint/2010/main" val="38778441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Units of analysis/classification</a:t>
            </a:r>
            <a:endParaRPr lang="en-GB" dirty="0"/>
          </a:p>
        </p:txBody>
      </p:sp>
      <p:sp>
        <p:nvSpPr>
          <p:cNvPr id="4" name="Footer Placeholder 3"/>
          <p:cNvSpPr>
            <a:spLocks noGrp="1"/>
          </p:cNvSpPr>
          <p:nvPr>
            <p:ph type="ftr" sz="quarter" idx="10"/>
          </p:nvPr>
        </p:nvSpPr>
        <p:spPr/>
        <p:txBody>
          <a:bodyPr/>
          <a:lstStyle/>
          <a:p>
            <a:pPr>
              <a:defRPr/>
            </a:pPr>
            <a:r>
              <a:rPr lang="en-GB" smtClean="0"/>
              <a:t>ILO Department of Statistics</a:t>
            </a:r>
            <a:endParaRPr lang="en-GB"/>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10</a:t>
            </a:fld>
            <a:endParaRPr lang="en-GB"/>
          </a:p>
        </p:txBody>
      </p:sp>
      <p:sp>
        <p:nvSpPr>
          <p:cNvPr id="3" name="Content Placeholder 2"/>
          <p:cNvSpPr>
            <a:spLocks noGrp="1"/>
          </p:cNvSpPr>
          <p:nvPr>
            <p:ph idx="1"/>
          </p:nvPr>
        </p:nvSpPr>
        <p:spPr>
          <a:xfrm>
            <a:off x="309093" y="1341438"/>
            <a:ext cx="8604720" cy="5040312"/>
          </a:xfrm>
        </p:spPr>
        <p:txBody>
          <a:bodyPr/>
          <a:lstStyle/>
          <a:p>
            <a:r>
              <a:rPr lang="en-GB" sz="2800" dirty="0"/>
              <a:t>Statistics on work relationships refer primarily to characteristics of </a:t>
            </a:r>
            <a:r>
              <a:rPr lang="en-GB" sz="2800" b="1" dirty="0"/>
              <a:t>jobs</a:t>
            </a:r>
            <a:r>
              <a:rPr lang="en-GB" sz="2800" dirty="0"/>
              <a:t> or </a:t>
            </a:r>
            <a:r>
              <a:rPr lang="en-GB" sz="2800" b="1" dirty="0"/>
              <a:t>work activities </a:t>
            </a:r>
            <a:r>
              <a:rPr lang="en-GB" sz="2800" dirty="0"/>
              <a:t>in particular economic </a:t>
            </a:r>
            <a:r>
              <a:rPr lang="en-GB" sz="2800" dirty="0" smtClean="0"/>
              <a:t>unit(s);</a:t>
            </a:r>
          </a:p>
          <a:p>
            <a:r>
              <a:rPr lang="en-GB" sz="2800" dirty="0"/>
              <a:t>A </a:t>
            </a:r>
            <a:r>
              <a:rPr lang="en-GB" sz="2800" b="1" dirty="0"/>
              <a:t>job</a:t>
            </a:r>
            <a:r>
              <a:rPr lang="en-GB" sz="2800" dirty="0"/>
              <a:t> or </a:t>
            </a:r>
            <a:r>
              <a:rPr lang="en-GB" sz="2800" b="1" dirty="0"/>
              <a:t>work activity</a:t>
            </a:r>
            <a:r>
              <a:rPr lang="en-GB" sz="2800" dirty="0"/>
              <a:t> is defined in the 19th ICLS resolution as a set of tasks and duties performed, or meant to be performed, by one person for a single economic </a:t>
            </a:r>
            <a:r>
              <a:rPr lang="en-GB" sz="2800" dirty="0" smtClean="0"/>
              <a:t>unit;</a:t>
            </a:r>
            <a:endParaRPr lang="en-GB" sz="2800" dirty="0"/>
          </a:p>
          <a:p>
            <a:pPr lvl="1"/>
            <a:r>
              <a:rPr lang="en-GB" sz="2400" dirty="0"/>
              <a:t>The term </a:t>
            </a:r>
            <a:r>
              <a:rPr lang="en-GB" sz="2400" b="1" i="1" dirty="0"/>
              <a:t>job</a:t>
            </a:r>
            <a:r>
              <a:rPr lang="en-GB" sz="2400" dirty="0"/>
              <a:t> is used in reference to </a:t>
            </a:r>
            <a:r>
              <a:rPr lang="en-GB" sz="2400" dirty="0" smtClean="0"/>
              <a:t>employment,  </a:t>
            </a:r>
            <a:endParaRPr lang="en-GB" sz="2400" dirty="0"/>
          </a:p>
          <a:p>
            <a:pPr lvl="1"/>
            <a:r>
              <a:rPr lang="en-GB" sz="2400" dirty="0" smtClean="0"/>
              <a:t>When </a:t>
            </a:r>
            <a:r>
              <a:rPr lang="en-GB" sz="2400" dirty="0"/>
              <a:t>relating to own-use production work, unpaid trainee work, </a:t>
            </a:r>
            <a:r>
              <a:rPr lang="en-GB" sz="2400" dirty="0" smtClean="0"/>
              <a:t>and volunteer work, the term </a:t>
            </a:r>
            <a:r>
              <a:rPr lang="en-GB" sz="2400" dirty="0"/>
              <a:t>is referred to as </a:t>
            </a:r>
            <a:r>
              <a:rPr lang="en-GB" sz="2400" b="1" i="1" dirty="0"/>
              <a:t>work </a:t>
            </a:r>
            <a:r>
              <a:rPr lang="en-GB" sz="2400" b="1" i="1" dirty="0" smtClean="0"/>
              <a:t>activity</a:t>
            </a:r>
            <a:r>
              <a:rPr lang="en-GB" sz="2400" dirty="0" smtClean="0"/>
              <a:t>;</a:t>
            </a:r>
            <a:endParaRPr lang="en-GB" sz="2400" dirty="0"/>
          </a:p>
          <a:p>
            <a:r>
              <a:rPr lang="en-GB" sz="2800" dirty="0"/>
              <a:t>A person may therefore have as many work relationships as </a:t>
            </a:r>
            <a:r>
              <a:rPr lang="en-GB" sz="2800" dirty="0" smtClean="0"/>
              <a:t>he/she </a:t>
            </a:r>
            <a:r>
              <a:rPr lang="en-GB" sz="2800" dirty="0"/>
              <a:t>has jobs or work activities in </a:t>
            </a:r>
            <a:r>
              <a:rPr lang="en-GB" sz="2800" dirty="0" smtClean="0"/>
              <a:t>various economic </a:t>
            </a:r>
            <a:r>
              <a:rPr lang="en-GB" sz="2800" dirty="0"/>
              <a:t>units.</a:t>
            </a:r>
          </a:p>
          <a:p>
            <a:endParaRPr lang="en-GB" sz="2800" dirty="0"/>
          </a:p>
        </p:txBody>
      </p:sp>
    </p:spTree>
    <p:extLst>
      <p:ext uri="{BB962C8B-B14F-4D97-AF65-F5344CB8AC3E}">
        <p14:creationId xmlns:p14="http://schemas.microsoft.com/office/powerpoint/2010/main" val="12722748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title"/>
          </p:nvPr>
        </p:nvSpPr>
        <p:spPr>
          <a:xfrm>
            <a:off x="722313" y="4406900"/>
            <a:ext cx="7772400" cy="1543050"/>
          </a:xfrm>
        </p:spPr>
        <p:txBody>
          <a:bodyPr/>
          <a:lstStyle/>
          <a:p>
            <a:pPr>
              <a:spcBef>
                <a:spcPts val="600"/>
              </a:spcBef>
            </a:pPr>
            <a:r>
              <a:rPr lang="en-GB" altLang="en-US" b="0" dirty="0" smtClean="0"/>
              <a:t/>
            </a:r>
            <a:br>
              <a:rPr lang="en-GB" altLang="en-US" b="0" dirty="0" smtClean="0"/>
            </a:br>
            <a:endParaRPr lang="en-GB" altLang="en-US" b="0" dirty="0" smtClean="0"/>
          </a:p>
        </p:txBody>
      </p:sp>
      <p:sp>
        <p:nvSpPr>
          <p:cNvPr id="6147" name="Text Placeholder 5"/>
          <p:cNvSpPr>
            <a:spLocks noGrp="1"/>
          </p:cNvSpPr>
          <p:nvPr>
            <p:ph type="body" idx="1"/>
          </p:nvPr>
        </p:nvSpPr>
        <p:spPr>
          <a:xfrm>
            <a:off x="722312" y="2906713"/>
            <a:ext cx="8242176" cy="1500187"/>
          </a:xfrm>
        </p:spPr>
        <p:txBody>
          <a:bodyPr/>
          <a:lstStyle/>
          <a:p>
            <a:r>
              <a:rPr lang="en-GB" altLang="en-US" sz="4000" dirty="0" smtClean="0"/>
              <a:t>Classification criteria &amp; derived classifications</a:t>
            </a:r>
          </a:p>
        </p:txBody>
      </p:sp>
      <p:sp>
        <p:nvSpPr>
          <p:cNvPr id="6148"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altLang="en-US" smtClean="0">
                <a:solidFill>
                  <a:srgbClr val="CCCCFF"/>
                </a:solidFill>
              </a:rPr>
              <a:t>ILO Department of Statistics</a:t>
            </a:r>
          </a:p>
        </p:txBody>
      </p:sp>
      <p:sp>
        <p:nvSpPr>
          <p:cNvPr id="614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F976078-255F-445D-BEA8-05D5B2F7ECD7}" type="slidenum">
              <a:rPr lang="en-GB" altLang="en-US" smtClean="0">
                <a:solidFill>
                  <a:srgbClr val="FFFF99"/>
                </a:solidFill>
              </a:rPr>
              <a:pPr eaLnBrk="1" hangingPunct="1"/>
              <a:t>11</a:t>
            </a:fld>
            <a:endParaRPr lang="en-GB" altLang="en-US" smtClean="0">
              <a:solidFill>
                <a:srgbClr val="FFFF99"/>
              </a:solidFill>
            </a:endParaRPr>
          </a:p>
        </p:txBody>
      </p:sp>
    </p:spTree>
    <p:extLst>
      <p:ext uri="{BB962C8B-B14F-4D97-AF65-F5344CB8AC3E}">
        <p14:creationId xmlns:p14="http://schemas.microsoft.com/office/powerpoint/2010/main" val="14653511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Classification criteria, classifications</a:t>
            </a:r>
            <a:endParaRPr lang="en-GB" dirty="0"/>
          </a:p>
        </p:txBody>
      </p:sp>
      <p:sp>
        <p:nvSpPr>
          <p:cNvPr id="3" name="Content Placeholder 2"/>
          <p:cNvSpPr>
            <a:spLocks noGrp="1"/>
          </p:cNvSpPr>
          <p:nvPr>
            <p:ph idx="1"/>
          </p:nvPr>
        </p:nvSpPr>
        <p:spPr/>
        <p:txBody>
          <a:bodyPr/>
          <a:lstStyle/>
          <a:p>
            <a:pPr lvl="0"/>
            <a:r>
              <a:rPr lang="en-AU" sz="2400" dirty="0">
                <a:effectLst>
                  <a:outerShdw sx="0" sy="0">
                    <a:srgbClr val="000000"/>
                  </a:outerShdw>
                </a:effectLst>
              </a:rPr>
              <a:t>The framework uses two aspects of the work relationship as criteria to differentiate categories of jobs and work activities according to </a:t>
            </a:r>
            <a:r>
              <a:rPr lang="en-AU" sz="2400" dirty="0" smtClean="0">
                <a:effectLst>
                  <a:outerShdw sx="0" sy="0">
                    <a:srgbClr val="000000"/>
                  </a:outerShdw>
                </a:effectLst>
              </a:rPr>
              <a:t>status: </a:t>
            </a:r>
          </a:p>
          <a:p>
            <a:pPr lvl="1"/>
            <a:r>
              <a:rPr lang="en-AU" sz="2400" b="1" i="1" dirty="0">
                <a:effectLst>
                  <a:outerShdw sx="0" sy="0">
                    <a:srgbClr val="000000"/>
                  </a:outerShdw>
                </a:effectLst>
              </a:rPr>
              <a:t>t</a:t>
            </a:r>
            <a:r>
              <a:rPr lang="en-AU" sz="2400" b="1" i="1" dirty="0" smtClean="0">
                <a:effectLst>
                  <a:outerShdw sx="0" sy="0">
                    <a:srgbClr val="000000"/>
                  </a:outerShdw>
                </a:effectLst>
              </a:rPr>
              <a:t>he type </a:t>
            </a:r>
            <a:r>
              <a:rPr lang="en-AU" sz="2400" b="1" i="1" dirty="0">
                <a:effectLst>
                  <a:outerShdw sx="0" sy="0">
                    <a:srgbClr val="000000"/>
                  </a:outerShdw>
                </a:effectLst>
              </a:rPr>
              <a:t>of authority </a:t>
            </a:r>
            <a:r>
              <a:rPr lang="en-AU" sz="2400" dirty="0">
                <a:effectLst>
                  <a:outerShdw sx="0" sy="0">
                    <a:srgbClr val="000000"/>
                  </a:outerShdw>
                </a:effectLst>
              </a:rPr>
              <a:t>that the worker is able to exercise in relation to the work performed </a:t>
            </a:r>
            <a:r>
              <a:rPr lang="en-AU" sz="2400" dirty="0" smtClean="0">
                <a:effectLst>
                  <a:outerShdw sx="0" sy="0">
                    <a:srgbClr val="000000"/>
                  </a:outerShdw>
                </a:effectLst>
              </a:rPr>
              <a:t>and,</a:t>
            </a:r>
          </a:p>
          <a:p>
            <a:pPr lvl="1"/>
            <a:r>
              <a:rPr lang="en-AU" sz="2400" b="1" i="1" dirty="0" smtClean="0">
                <a:effectLst>
                  <a:outerShdw sx="0" sy="0">
                    <a:srgbClr val="000000"/>
                  </a:outerShdw>
                </a:effectLst>
              </a:rPr>
              <a:t>the </a:t>
            </a:r>
            <a:r>
              <a:rPr lang="en-AU" sz="2400" b="1" i="1" dirty="0">
                <a:effectLst>
                  <a:outerShdw sx="0" sy="0">
                    <a:srgbClr val="000000"/>
                  </a:outerShdw>
                </a:effectLst>
              </a:rPr>
              <a:t>type of economic risk</a:t>
            </a:r>
            <a:r>
              <a:rPr lang="en-AU" sz="2400" b="1" dirty="0">
                <a:effectLst>
                  <a:outerShdw sx="0" sy="0">
                    <a:srgbClr val="000000"/>
                  </a:outerShdw>
                </a:effectLst>
              </a:rPr>
              <a:t> </a:t>
            </a:r>
            <a:r>
              <a:rPr lang="en-AU" sz="2400" dirty="0">
                <a:effectLst>
                  <a:outerShdw sx="0" sy="0">
                    <a:srgbClr val="000000"/>
                  </a:outerShdw>
                </a:effectLst>
              </a:rPr>
              <a:t>to which the worker is </a:t>
            </a:r>
            <a:r>
              <a:rPr lang="en-AU" sz="2400" dirty="0" smtClean="0">
                <a:effectLst>
                  <a:outerShdw sx="0" sy="0">
                    <a:srgbClr val="000000"/>
                  </a:outerShdw>
                </a:effectLst>
              </a:rPr>
              <a:t>exposed; </a:t>
            </a:r>
          </a:p>
          <a:p>
            <a:pPr lvl="0">
              <a:spcBef>
                <a:spcPts val="2400"/>
              </a:spcBef>
            </a:pPr>
            <a:r>
              <a:rPr lang="en-AU" sz="2400" dirty="0" smtClean="0">
                <a:effectLst>
                  <a:outerShdw sx="0" sy="0">
                    <a:srgbClr val="000000"/>
                  </a:outerShdw>
                </a:effectLst>
              </a:rPr>
              <a:t>A </a:t>
            </a:r>
            <a:r>
              <a:rPr lang="en-AU" sz="2400" dirty="0">
                <a:effectLst>
                  <a:outerShdw sx="0" sy="0">
                    <a:srgbClr val="000000"/>
                  </a:outerShdw>
                </a:effectLst>
              </a:rPr>
              <a:t>relatively detailed set of mutually exclusive categories </a:t>
            </a:r>
            <a:r>
              <a:rPr lang="en-AU" sz="2400" dirty="0" smtClean="0">
                <a:effectLst>
                  <a:outerShdw sx="0" sy="0">
                    <a:srgbClr val="000000"/>
                  </a:outerShdw>
                </a:effectLst>
              </a:rPr>
              <a:t>of work relationship is </a:t>
            </a:r>
            <a:r>
              <a:rPr lang="en-AU" sz="2400" dirty="0">
                <a:effectLst>
                  <a:outerShdw sx="0" sy="0">
                    <a:srgbClr val="000000"/>
                  </a:outerShdw>
                </a:effectLst>
              </a:rPr>
              <a:t>defined on the basis of these criteria, to form the </a:t>
            </a:r>
            <a:r>
              <a:rPr lang="en-AU" sz="2400" dirty="0" smtClean="0">
                <a:effectLst>
                  <a:outerShdw sx="0" sy="0">
                    <a:srgbClr val="000000"/>
                  </a:outerShdw>
                </a:effectLst>
              </a:rPr>
              <a:t>new </a:t>
            </a:r>
            <a:r>
              <a:rPr lang="en-AU" sz="2400" b="1" dirty="0" smtClean="0">
                <a:effectLst>
                  <a:outerShdw sx="0" sy="0">
                    <a:srgbClr val="000000"/>
                  </a:outerShdw>
                </a:effectLst>
              </a:rPr>
              <a:t>Classification </a:t>
            </a:r>
            <a:r>
              <a:rPr lang="en-AU" sz="2400" b="1" dirty="0">
                <a:effectLst>
                  <a:outerShdw sx="0" sy="0">
                    <a:srgbClr val="000000"/>
                  </a:outerShdw>
                </a:effectLst>
              </a:rPr>
              <a:t>of Status of </a:t>
            </a:r>
            <a:r>
              <a:rPr lang="en-AU" sz="2400" b="1" dirty="0" smtClean="0">
                <a:effectLst>
                  <a:outerShdw sx="0" sy="0">
                    <a:srgbClr val="000000"/>
                  </a:outerShdw>
                </a:effectLst>
              </a:rPr>
              <a:t>Worker</a:t>
            </a:r>
            <a:r>
              <a:rPr lang="en-AU" sz="2400" dirty="0">
                <a:effectLst>
                  <a:outerShdw sx="0" sy="0">
                    <a:srgbClr val="000000"/>
                  </a:outerShdw>
                </a:effectLst>
              </a:rPr>
              <a:t>;</a:t>
            </a:r>
            <a:r>
              <a:rPr lang="en-AU" sz="2400" dirty="0" smtClean="0">
                <a:effectLst>
                  <a:outerShdw sx="0" sy="0">
                    <a:srgbClr val="000000"/>
                  </a:outerShdw>
                </a:effectLst>
              </a:rPr>
              <a:t> </a:t>
            </a:r>
          </a:p>
          <a:p>
            <a:pPr lvl="1">
              <a:buFont typeface="Wingdings" panose="05000000000000000000" pitchFamily="2" charset="2"/>
              <a:buChar char="Ø"/>
            </a:pPr>
            <a:r>
              <a:rPr lang="en-AU" sz="2400" dirty="0" smtClean="0">
                <a:solidFill>
                  <a:srgbClr val="C00000"/>
                </a:solidFill>
                <a:effectLst>
                  <a:outerShdw sx="0" sy="0">
                    <a:srgbClr val="000000"/>
                  </a:outerShdw>
                </a:effectLst>
              </a:rPr>
              <a:t>The </a:t>
            </a:r>
            <a:r>
              <a:rPr lang="en-AU" sz="2400" dirty="0">
                <a:solidFill>
                  <a:srgbClr val="C00000"/>
                </a:solidFill>
                <a:effectLst>
                  <a:outerShdw sx="0" sy="0">
                    <a:srgbClr val="000000"/>
                  </a:outerShdw>
                </a:effectLst>
              </a:rPr>
              <a:t>subset of these categories that relate to employment form the </a:t>
            </a:r>
            <a:r>
              <a:rPr lang="en-AU" sz="2400" b="1" dirty="0">
                <a:solidFill>
                  <a:srgbClr val="C00000"/>
                </a:solidFill>
                <a:effectLst>
                  <a:outerShdw sx="0" sy="0">
                    <a:srgbClr val="000000"/>
                  </a:outerShdw>
                </a:effectLst>
              </a:rPr>
              <a:t>Classification of Status in Employment</a:t>
            </a:r>
            <a:r>
              <a:rPr lang="en-AU" sz="2400" dirty="0">
                <a:solidFill>
                  <a:srgbClr val="C00000"/>
                </a:solidFill>
                <a:effectLst>
                  <a:outerShdw sx="0" sy="0">
                    <a:srgbClr val="000000"/>
                  </a:outerShdw>
                </a:effectLst>
              </a:rPr>
              <a:t>.</a:t>
            </a:r>
            <a:endParaRPr lang="en-GB" sz="2400" dirty="0">
              <a:solidFill>
                <a:srgbClr val="C00000"/>
              </a:solidFill>
              <a:effectLst>
                <a:outerShdw sx="0" sy="0">
                  <a:srgbClr val="000000"/>
                </a:outerShdw>
              </a:effectLst>
            </a:endParaRPr>
          </a:p>
          <a:p>
            <a:endParaRPr lang="en-GB" sz="2400" dirty="0"/>
          </a:p>
        </p:txBody>
      </p:sp>
      <p:sp>
        <p:nvSpPr>
          <p:cNvPr id="4" name="Footer Placeholder 3"/>
          <p:cNvSpPr>
            <a:spLocks noGrp="1"/>
          </p:cNvSpPr>
          <p:nvPr>
            <p:ph type="ftr" sz="quarter" idx="10"/>
          </p:nvPr>
        </p:nvSpPr>
        <p:spPr/>
        <p:txBody>
          <a:bodyPr/>
          <a:lstStyle/>
          <a:p>
            <a:pPr>
              <a:defRPr/>
            </a:pPr>
            <a:r>
              <a:rPr lang="en-GB" smtClean="0"/>
              <a:t>ILO Department of Statistics</a:t>
            </a:r>
            <a:endParaRPr lang="en-GB"/>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12</a:t>
            </a:fld>
            <a:endParaRPr lang="en-GB"/>
          </a:p>
        </p:txBody>
      </p:sp>
    </p:spTree>
    <p:extLst>
      <p:ext uri="{BB962C8B-B14F-4D97-AF65-F5344CB8AC3E}">
        <p14:creationId xmlns:p14="http://schemas.microsoft.com/office/powerpoint/2010/main" val="40614273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Type of authority</a:t>
            </a:r>
            <a:endParaRPr lang="en-GB" dirty="0"/>
          </a:p>
        </p:txBody>
      </p:sp>
      <p:graphicFrame>
        <p:nvGraphicFramePr>
          <p:cNvPr id="8" name="Content Placeholder 7"/>
          <p:cNvGraphicFramePr>
            <a:graphicFrameLocks noGrp="1"/>
          </p:cNvGraphicFramePr>
          <p:nvPr>
            <p:ph idx="1"/>
          </p:nvPr>
        </p:nvGraphicFramePr>
        <p:xfrm>
          <a:off x="468313" y="1341438"/>
          <a:ext cx="8229600" cy="504031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ooter Placeholder 3"/>
          <p:cNvSpPr>
            <a:spLocks noGrp="1"/>
          </p:cNvSpPr>
          <p:nvPr>
            <p:ph type="ftr" sz="quarter" idx="10"/>
          </p:nvPr>
        </p:nvSpPr>
        <p:spPr/>
        <p:txBody>
          <a:bodyPr/>
          <a:lstStyle/>
          <a:p>
            <a:pPr>
              <a:defRPr/>
            </a:pPr>
            <a:r>
              <a:rPr lang="en-GB" smtClean="0"/>
              <a:t>ILO Department of Statistics</a:t>
            </a:r>
            <a:endParaRPr lang="en-GB"/>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13</a:t>
            </a:fld>
            <a:endParaRPr lang="en-GB"/>
          </a:p>
        </p:txBody>
      </p:sp>
    </p:spTree>
    <p:extLst>
      <p:ext uri="{BB962C8B-B14F-4D97-AF65-F5344CB8AC3E}">
        <p14:creationId xmlns:p14="http://schemas.microsoft.com/office/powerpoint/2010/main" val="372061549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CH" dirty="0" smtClean="0"/>
              <a:t>Operational </a:t>
            </a:r>
            <a:r>
              <a:rPr lang="de-CH" dirty="0"/>
              <a:t>dependence and economic dependence</a:t>
            </a:r>
            <a:endParaRPr lang="en-GB" dirty="0"/>
          </a:p>
        </p:txBody>
      </p:sp>
      <p:sp>
        <p:nvSpPr>
          <p:cNvPr id="3" name="Content Placeholder 2"/>
          <p:cNvSpPr>
            <a:spLocks noGrp="1"/>
          </p:cNvSpPr>
          <p:nvPr>
            <p:ph idx="1"/>
          </p:nvPr>
        </p:nvSpPr>
        <p:spPr>
          <a:xfrm>
            <a:off x="442556" y="1412876"/>
            <a:ext cx="8229600" cy="4820499"/>
          </a:xfrm>
        </p:spPr>
        <p:txBody>
          <a:bodyPr/>
          <a:lstStyle/>
          <a:p>
            <a:r>
              <a:rPr lang="de-CH" dirty="0" smtClean="0"/>
              <a:t> </a:t>
            </a:r>
            <a:r>
              <a:rPr lang="de-CH" sz="2800" b="1" dirty="0"/>
              <a:t>Operational dependence </a:t>
            </a:r>
            <a:r>
              <a:rPr lang="de-CH" sz="2800" dirty="0"/>
              <a:t>refers </a:t>
            </a:r>
            <a:r>
              <a:rPr lang="de-CH" sz="2800" dirty="0" smtClean="0"/>
              <a:t>to:</a:t>
            </a:r>
          </a:p>
          <a:p>
            <a:pPr marL="857250" lvl="1" indent="-457200"/>
            <a:r>
              <a:rPr lang="de-CH" sz="2400" dirty="0" smtClean="0"/>
              <a:t>whether </a:t>
            </a:r>
            <a:r>
              <a:rPr lang="de-CH" sz="2400" dirty="0"/>
              <a:t>the person has control over when and how the work is done, </a:t>
            </a:r>
            <a:endParaRPr lang="de-CH" sz="2400" dirty="0" smtClean="0"/>
          </a:p>
          <a:p>
            <a:pPr marL="857250" lvl="1" indent="-457200"/>
            <a:r>
              <a:rPr lang="de-CH" sz="2400" dirty="0" smtClean="0"/>
              <a:t>can </a:t>
            </a:r>
            <a:r>
              <a:rPr lang="de-CH" sz="2400" dirty="0"/>
              <a:t>make the most important decisions about the activities of the business, </a:t>
            </a:r>
            <a:endParaRPr lang="de-CH" sz="2400" dirty="0" smtClean="0"/>
          </a:p>
          <a:p>
            <a:pPr marL="857250" lvl="1" indent="-457200"/>
            <a:r>
              <a:rPr lang="de-CH" sz="2400" dirty="0" smtClean="0"/>
              <a:t>or </a:t>
            </a:r>
            <a:r>
              <a:rPr lang="de-CH" sz="2400" dirty="0"/>
              <a:t>is accountable to or supervised by another person or economic </a:t>
            </a:r>
            <a:r>
              <a:rPr lang="de-CH" sz="2400" dirty="0" smtClean="0"/>
              <a:t>unit;    </a:t>
            </a:r>
          </a:p>
          <a:p>
            <a:pPr>
              <a:spcBef>
                <a:spcPts val="2400"/>
              </a:spcBef>
            </a:pPr>
            <a:r>
              <a:rPr lang="de-CH" sz="2800" b="1" dirty="0" smtClean="0"/>
              <a:t>Economic </a:t>
            </a:r>
            <a:r>
              <a:rPr lang="de-CH" sz="2800" b="1" dirty="0"/>
              <a:t>dependence </a:t>
            </a:r>
            <a:r>
              <a:rPr lang="de-CH" sz="2800" dirty="0"/>
              <a:t>refers to whether the worker or another person or economic unit controls access to the market, raw materials and capital items.</a:t>
            </a:r>
            <a:endParaRPr lang="en-GB" sz="2800" dirty="0"/>
          </a:p>
        </p:txBody>
      </p:sp>
      <p:sp>
        <p:nvSpPr>
          <p:cNvPr id="4" name="Footer Placeholder 3"/>
          <p:cNvSpPr>
            <a:spLocks noGrp="1"/>
          </p:cNvSpPr>
          <p:nvPr>
            <p:ph type="ftr" sz="quarter" idx="10"/>
          </p:nvPr>
        </p:nvSpPr>
        <p:spPr/>
        <p:txBody>
          <a:bodyPr/>
          <a:lstStyle/>
          <a:p>
            <a:pPr>
              <a:defRPr/>
            </a:pPr>
            <a:r>
              <a:rPr lang="en-GB" smtClean="0"/>
              <a:t>ILO Department of Statistics</a:t>
            </a:r>
            <a:endParaRPr lang="en-GB"/>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14</a:t>
            </a:fld>
            <a:endParaRPr lang="en-GB"/>
          </a:p>
        </p:txBody>
      </p:sp>
    </p:spTree>
    <p:extLst>
      <p:ext uri="{BB962C8B-B14F-4D97-AF65-F5344CB8AC3E}">
        <p14:creationId xmlns:p14="http://schemas.microsoft.com/office/powerpoint/2010/main" val="38984695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Independent and dependent workers</a:t>
            </a:r>
            <a:endParaRPr lang="en-GB" dirty="0"/>
          </a:p>
        </p:txBody>
      </p:sp>
      <p:sp>
        <p:nvSpPr>
          <p:cNvPr id="3" name="Content Placeholder 2"/>
          <p:cNvSpPr>
            <a:spLocks noGrp="1"/>
          </p:cNvSpPr>
          <p:nvPr>
            <p:ph sz="half" idx="1"/>
          </p:nvPr>
        </p:nvSpPr>
        <p:spPr>
          <a:xfrm>
            <a:off x="334060" y="1284646"/>
            <a:ext cx="4479801" cy="5122862"/>
          </a:xfrm>
          <a:solidFill>
            <a:srgbClr val="FFFFCC"/>
          </a:solidFill>
          <a:ln>
            <a:solidFill>
              <a:schemeClr val="tx2"/>
            </a:solidFill>
          </a:ln>
        </p:spPr>
        <p:txBody>
          <a:bodyPr/>
          <a:lstStyle/>
          <a:p>
            <a:pPr marL="0" lvl="0" indent="0">
              <a:buNone/>
            </a:pPr>
            <a:r>
              <a:rPr lang="en-AU" sz="2400" i="1" dirty="0">
                <a:effectLst>
                  <a:outerShdw sx="0" sy="0">
                    <a:srgbClr val="000000"/>
                  </a:outerShdw>
                </a:effectLst>
              </a:rPr>
              <a:t>Independent workers</a:t>
            </a:r>
            <a:r>
              <a:rPr lang="en-AU" sz="2400" dirty="0">
                <a:effectLst>
                  <a:outerShdw sx="0" sy="0">
                    <a:srgbClr val="000000"/>
                  </a:outerShdw>
                </a:effectLst>
              </a:rPr>
              <a:t> </a:t>
            </a:r>
            <a:endParaRPr lang="en-AU" sz="2400" dirty="0" smtClean="0">
              <a:effectLst>
                <a:outerShdw sx="0" sy="0">
                  <a:srgbClr val="000000"/>
                </a:outerShdw>
              </a:effectLst>
            </a:endParaRPr>
          </a:p>
          <a:p>
            <a:pPr lvl="0"/>
            <a:r>
              <a:rPr lang="en-AU" sz="2000" dirty="0" smtClean="0">
                <a:effectLst>
                  <a:outerShdw sx="0" sy="0">
                    <a:srgbClr val="000000"/>
                  </a:outerShdw>
                </a:effectLst>
              </a:rPr>
              <a:t>control </a:t>
            </a:r>
            <a:r>
              <a:rPr lang="en-AU" sz="2000" dirty="0">
                <a:effectLst>
                  <a:outerShdw sx="0" sy="0">
                    <a:srgbClr val="000000"/>
                  </a:outerShdw>
                </a:effectLst>
              </a:rPr>
              <a:t>the activities of the economic units in which they work, either entirely independently or in partnership with </a:t>
            </a:r>
            <a:r>
              <a:rPr lang="en-AU" sz="2000" dirty="0" smtClean="0">
                <a:effectLst>
                  <a:outerShdw sx="0" sy="0">
                    <a:srgbClr val="000000"/>
                  </a:outerShdw>
                </a:effectLst>
              </a:rPr>
              <a:t>others</a:t>
            </a:r>
          </a:p>
          <a:p>
            <a:pPr lvl="0"/>
            <a:r>
              <a:rPr lang="en-AU" sz="2000" dirty="0" smtClean="0">
                <a:effectLst>
                  <a:outerShdw sx="0" sy="0">
                    <a:srgbClr val="000000"/>
                  </a:outerShdw>
                </a:effectLst>
              </a:rPr>
              <a:t>make </a:t>
            </a:r>
            <a:r>
              <a:rPr lang="en-AU" sz="2000" dirty="0">
                <a:effectLst>
                  <a:outerShdw sx="0" sy="0">
                    <a:srgbClr val="000000"/>
                  </a:outerShdw>
                </a:effectLst>
              </a:rPr>
              <a:t>the most important decisions about the activities of the economic unit and the organization of their </a:t>
            </a:r>
            <a:r>
              <a:rPr lang="en-AU" sz="2000" dirty="0" smtClean="0">
                <a:effectLst>
                  <a:outerShdw sx="0" sy="0">
                    <a:srgbClr val="000000"/>
                  </a:outerShdw>
                </a:effectLst>
              </a:rPr>
              <a:t>work </a:t>
            </a:r>
          </a:p>
          <a:p>
            <a:pPr lvl="0"/>
            <a:r>
              <a:rPr lang="en-AU" sz="2000" dirty="0" smtClean="0">
                <a:effectLst>
                  <a:outerShdw sx="0" sy="0">
                    <a:srgbClr val="000000"/>
                  </a:outerShdw>
                </a:effectLst>
              </a:rPr>
              <a:t>are </a:t>
            </a:r>
            <a:r>
              <a:rPr lang="en-AU" sz="2000" dirty="0">
                <a:effectLst>
                  <a:outerShdw sx="0" sy="0">
                    <a:srgbClr val="000000"/>
                  </a:outerShdw>
                </a:effectLst>
              </a:rPr>
              <a:t>not supervised by other workers </a:t>
            </a:r>
            <a:endParaRPr lang="en-AU" sz="2000" dirty="0" smtClean="0">
              <a:effectLst>
                <a:outerShdw sx="0" sy="0">
                  <a:srgbClr val="000000"/>
                </a:outerShdw>
              </a:effectLst>
            </a:endParaRPr>
          </a:p>
          <a:p>
            <a:pPr lvl="0"/>
            <a:r>
              <a:rPr lang="en-AU" sz="2000" dirty="0" smtClean="0">
                <a:effectLst>
                  <a:outerShdw sx="0" sy="0">
                    <a:srgbClr val="000000"/>
                  </a:outerShdw>
                </a:effectLst>
              </a:rPr>
              <a:t>are </a:t>
            </a:r>
            <a:r>
              <a:rPr lang="en-AU" sz="2000" dirty="0">
                <a:effectLst>
                  <a:outerShdw sx="0" sy="0">
                    <a:srgbClr val="000000"/>
                  </a:outerShdw>
                </a:effectLst>
              </a:rPr>
              <a:t>not dependent on a single other economic unit or person for access to the market, raw materials or capital </a:t>
            </a:r>
            <a:r>
              <a:rPr lang="en-AU" sz="2000" dirty="0" smtClean="0">
                <a:effectLst>
                  <a:outerShdw sx="0" sy="0">
                    <a:srgbClr val="000000"/>
                  </a:outerShdw>
                </a:effectLst>
              </a:rPr>
              <a:t>items </a:t>
            </a:r>
          </a:p>
          <a:p>
            <a:pPr lvl="0"/>
            <a:r>
              <a:rPr lang="en-AU" sz="2000" dirty="0" smtClean="0">
                <a:effectLst>
                  <a:outerShdw sx="0" sy="0">
                    <a:srgbClr val="000000"/>
                  </a:outerShdw>
                </a:effectLst>
              </a:rPr>
              <a:t>may </a:t>
            </a:r>
            <a:r>
              <a:rPr lang="en-AU" sz="2000" dirty="0">
                <a:effectLst>
                  <a:outerShdw sx="0" sy="0">
                    <a:srgbClr val="000000"/>
                  </a:outerShdw>
                </a:effectLst>
              </a:rPr>
              <a:t>work on their own account or in partnership with other independent workers and may or may not provide work for others.  </a:t>
            </a:r>
            <a:endParaRPr lang="en-GB" sz="2000" dirty="0">
              <a:effectLst>
                <a:outerShdw sx="0" sy="0">
                  <a:srgbClr val="000000"/>
                </a:outerShdw>
              </a:effectLst>
            </a:endParaRPr>
          </a:p>
          <a:p>
            <a:endParaRPr lang="en-GB" sz="2400" dirty="0"/>
          </a:p>
        </p:txBody>
      </p:sp>
      <p:sp>
        <p:nvSpPr>
          <p:cNvPr id="6" name="Content Placeholder 5"/>
          <p:cNvSpPr>
            <a:spLocks noGrp="1"/>
          </p:cNvSpPr>
          <p:nvPr>
            <p:ph sz="half" idx="2"/>
          </p:nvPr>
        </p:nvSpPr>
        <p:spPr>
          <a:xfrm>
            <a:off x="5060829" y="1284646"/>
            <a:ext cx="3765873" cy="5122862"/>
          </a:xfrm>
          <a:solidFill>
            <a:schemeClr val="bg2">
              <a:lumMod val="20000"/>
              <a:lumOff val="80000"/>
            </a:schemeClr>
          </a:solidFill>
          <a:ln>
            <a:solidFill>
              <a:schemeClr val="tx2"/>
            </a:solidFill>
          </a:ln>
        </p:spPr>
        <p:txBody>
          <a:bodyPr/>
          <a:lstStyle/>
          <a:p>
            <a:pPr marL="0" lvl="0" indent="0">
              <a:buNone/>
            </a:pPr>
            <a:r>
              <a:rPr lang="en-AU" sz="2400" i="1" dirty="0">
                <a:effectLst>
                  <a:outerShdw sx="0" sy="0">
                    <a:srgbClr val="000000"/>
                  </a:outerShdw>
                </a:effectLst>
              </a:rPr>
              <a:t>Dependent workers</a:t>
            </a:r>
            <a:r>
              <a:rPr lang="en-AU" sz="2400" dirty="0">
                <a:effectLst>
                  <a:outerShdw sx="0" sy="0">
                    <a:srgbClr val="000000"/>
                  </a:outerShdw>
                </a:effectLst>
              </a:rPr>
              <a:t> </a:t>
            </a:r>
            <a:endParaRPr lang="en-AU" sz="2400" dirty="0" smtClean="0">
              <a:effectLst>
                <a:outerShdw sx="0" sy="0">
                  <a:srgbClr val="000000"/>
                </a:outerShdw>
              </a:effectLst>
            </a:endParaRPr>
          </a:p>
          <a:p>
            <a:pPr lvl="1" indent="-342900"/>
            <a:r>
              <a:rPr lang="en-AU" sz="2000" dirty="0" smtClean="0">
                <a:effectLst>
                  <a:outerShdw sx="0" sy="0">
                    <a:srgbClr val="000000"/>
                  </a:outerShdw>
                </a:effectLst>
              </a:rPr>
              <a:t>do </a:t>
            </a:r>
            <a:r>
              <a:rPr lang="en-AU" sz="2000" dirty="0">
                <a:effectLst>
                  <a:outerShdw sx="0" sy="0">
                    <a:srgbClr val="000000"/>
                  </a:outerShdw>
                </a:effectLst>
              </a:rPr>
              <a:t>not have complete authority or control over the economic unit in which or for which they </a:t>
            </a:r>
            <a:r>
              <a:rPr lang="en-AU" sz="2000" dirty="0" smtClean="0">
                <a:effectLst>
                  <a:outerShdw sx="0" sy="0">
                    <a:srgbClr val="000000"/>
                  </a:outerShdw>
                </a:effectLst>
              </a:rPr>
              <a:t>work;  </a:t>
            </a:r>
          </a:p>
          <a:p>
            <a:pPr marL="0" indent="0">
              <a:buNone/>
            </a:pPr>
            <a:r>
              <a:rPr lang="en-AU" sz="2400" dirty="0" smtClean="0">
                <a:effectLst>
                  <a:outerShdw sx="0" sy="0">
                    <a:srgbClr val="000000"/>
                  </a:outerShdw>
                </a:effectLst>
              </a:rPr>
              <a:t>include: </a:t>
            </a:r>
          </a:p>
          <a:p>
            <a:pPr lvl="1" indent="-342900"/>
            <a:r>
              <a:rPr lang="en-AU" sz="2000" dirty="0" smtClean="0">
                <a:effectLst>
                  <a:outerShdw sx="0" sy="0">
                    <a:srgbClr val="000000"/>
                  </a:outerShdw>
                </a:effectLst>
              </a:rPr>
              <a:t>employees</a:t>
            </a:r>
            <a:r>
              <a:rPr lang="en-AU" sz="2000" dirty="0">
                <a:effectLst>
                  <a:outerShdw sx="0" sy="0">
                    <a:srgbClr val="000000"/>
                  </a:outerShdw>
                </a:effectLst>
              </a:rPr>
              <a:t>, </a:t>
            </a:r>
            <a:endParaRPr lang="en-AU" sz="2000" dirty="0" smtClean="0">
              <a:effectLst>
                <a:outerShdw sx="0" sy="0">
                  <a:srgbClr val="000000"/>
                </a:outerShdw>
              </a:effectLst>
            </a:endParaRPr>
          </a:p>
          <a:p>
            <a:pPr lvl="1" indent="-342900"/>
            <a:r>
              <a:rPr lang="en-AU" sz="2000" dirty="0" smtClean="0">
                <a:effectLst>
                  <a:outerShdw sx="0" sy="0">
                    <a:srgbClr val="000000"/>
                  </a:outerShdw>
                </a:effectLst>
              </a:rPr>
              <a:t>family helpers</a:t>
            </a:r>
          </a:p>
          <a:p>
            <a:pPr lvl="1" indent="-342900"/>
            <a:r>
              <a:rPr lang="en-AU" sz="2000" b="1" dirty="0" smtClean="0">
                <a:effectLst>
                  <a:outerShdw sx="0" sy="0">
                    <a:srgbClr val="000000"/>
                  </a:outerShdw>
                </a:effectLst>
              </a:rPr>
              <a:t>workers </a:t>
            </a:r>
            <a:r>
              <a:rPr lang="en-AU" sz="2000" b="1" dirty="0">
                <a:effectLst>
                  <a:outerShdw sx="0" sy="0">
                    <a:srgbClr val="000000"/>
                  </a:outerShdw>
                </a:effectLst>
              </a:rPr>
              <a:t>employed for profit </a:t>
            </a:r>
            <a:r>
              <a:rPr lang="en-AU" sz="2000" dirty="0">
                <a:effectLst>
                  <a:outerShdw sx="0" sy="0">
                    <a:srgbClr val="000000"/>
                  </a:outerShdw>
                </a:effectLst>
              </a:rPr>
              <a:t>who are dependent on another economic unit for access to the market, raw materials and capital items, or whose work is organized or supervised by a single main client</a:t>
            </a:r>
            <a:r>
              <a:rPr lang="en-AU" dirty="0">
                <a:effectLst>
                  <a:outerShdw sx="0" sy="0">
                    <a:srgbClr val="000000"/>
                  </a:outerShdw>
                </a:effectLst>
              </a:rPr>
              <a:t>.  </a:t>
            </a:r>
            <a:endParaRPr lang="en-GB" dirty="0">
              <a:effectLst>
                <a:outerShdw sx="0" sy="0">
                  <a:srgbClr val="000000"/>
                </a:outerShdw>
              </a:effectLst>
            </a:endParaRPr>
          </a:p>
          <a:p>
            <a:endParaRPr lang="en-GB" dirty="0"/>
          </a:p>
        </p:txBody>
      </p:sp>
      <p:sp>
        <p:nvSpPr>
          <p:cNvPr id="4" name="Footer Placeholder 3"/>
          <p:cNvSpPr>
            <a:spLocks noGrp="1"/>
          </p:cNvSpPr>
          <p:nvPr>
            <p:ph type="ftr" sz="quarter" idx="10"/>
          </p:nvPr>
        </p:nvSpPr>
        <p:spPr/>
        <p:txBody>
          <a:bodyPr/>
          <a:lstStyle/>
          <a:p>
            <a:pPr>
              <a:defRPr/>
            </a:pPr>
            <a:r>
              <a:rPr lang="en-GB" smtClean="0"/>
              <a:t>ILO Department of Statistics</a:t>
            </a:r>
            <a:endParaRPr lang="en-GB"/>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15</a:t>
            </a:fld>
            <a:endParaRPr lang="en-GB"/>
          </a:p>
        </p:txBody>
      </p:sp>
    </p:spTree>
    <p:extLst>
      <p:ext uri="{BB962C8B-B14F-4D97-AF65-F5344CB8AC3E}">
        <p14:creationId xmlns:p14="http://schemas.microsoft.com/office/powerpoint/2010/main" val="20222288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AU" dirty="0">
                <a:effectLst>
                  <a:outerShdw sx="0" sy="0">
                    <a:srgbClr val="000000"/>
                  </a:outerShdw>
                </a:effectLst>
              </a:rPr>
              <a:t>Type of economic risk</a:t>
            </a:r>
            <a:endParaRPr lang="en-GB" dirty="0"/>
          </a:p>
        </p:txBody>
      </p:sp>
      <p:sp>
        <p:nvSpPr>
          <p:cNvPr id="8" name="Content Placeholder 7"/>
          <p:cNvSpPr>
            <a:spLocks noGrp="1"/>
          </p:cNvSpPr>
          <p:nvPr>
            <p:ph idx="1"/>
          </p:nvPr>
        </p:nvSpPr>
        <p:spPr/>
        <p:txBody>
          <a:bodyPr/>
          <a:lstStyle/>
          <a:p>
            <a:pPr marL="0" lvl="0" indent="0">
              <a:buNone/>
            </a:pPr>
            <a:r>
              <a:rPr lang="en-AU" sz="2400" dirty="0" smtClean="0">
                <a:effectLst>
                  <a:outerShdw sx="0" sy="0">
                    <a:srgbClr val="000000"/>
                  </a:outerShdw>
                </a:effectLst>
              </a:rPr>
              <a:t>The </a:t>
            </a:r>
            <a:r>
              <a:rPr lang="en-AU" sz="2400" dirty="0">
                <a:effectLst>
                  <a:outerShdw sx="0" sy="0">
                    <a:srgbClr val="000000"/>
                  </a:outerShdw>
                </a:effectLst>
              </a:rPr>
              <a:t>extent to which the worker may </a:t>
            </a:r>
            <a:endParaRPr lang="en-AU" sz="2400" dirty="0" smtClean="0">
              <a:effectLst>
                <a:outerShdw sx="0" sy="0">
                  <a:srgbClr val="000000"/>
                </a:outerShdw>
              </a:effectLst>
            </a:endParaRPr>
          </a:p>
          <a:p>
            <a:pPr marL="400050" lvl="1" indent="0">
              <a:buNone/>
            </a:pPr>
            <a:r>
              <a:rPr lang="en-AU" sz="2400" dirty="0" smtClean="0">
                <a:effectLst>
                  <a:outerShdw sx="0" sy="0">
                    <a:srgbClr val="000000"/>
                  </a:outerShdw>
                </a:effectLst>
              </a:rPr>
              <a:t>(</a:t>
            </a:r>
            <a:r>
              <a:rPr lang="en-AU" sz="2400" dirty="0">
                <a:effectLst>
                  <a:outerShdw sx="0" sy="0">
                    <a:srgbClr val="000000"/>
                  </a:outerShdw>
                </a:effectLst>
              </a:rPr>
              <a:t>1) be exposed to the loss of financial or other resources in pursuance of the activity and </a:t>
            </a:r>
            <a:endParaRPr lang="en-AU" sz="2400" dirty="0" smtClean="0">
              <a:effectLst>
                <a:outerShdw sx="0" sy="0">
                  <a:srgbClr val="000000"/>
                </a:outerShdw>
              </a:effectLst>
            </a:endParaRPr>
          </a:p>
          <a:p>
            <a:pPr marL="400050" lvl="1" indent="0">
              <a:buNone/>
            </a:pPr>
            <a:r>
              <a:rPr lang="en-AU" sz="2400" dirty="0" smtClean="0">
                <a:effectLst>
                  <a:outerShdw sx="0" sy="0">
                    <a:srgbClr val="000000"/>
                  </a:outerShdw>
                </a:effectLst>
              </a:rPr>
              <a:t>(</a:t>
            </a:r>
            <a:r>
              <a:rPr lang="en-AU" sz="2400" dirty="0">
                <a:effectLst>
                  <a:outerShdw sx="0" sy="0">
                    <a:srgbClr val="000000"/>
                  </a:outerShdw>
                </a:effectLst>
              </a:rPr>
              <a:t>2) experience unreliability or non-existence of remuneration in cash or in kind </a:t>
            </a:r>
            <a:r>
              <a:rPr lang="en-AU" sz="2400" dirty="0" smtClean="0">
                <a:effectLst>
                  <a:outerShdw sx="0" sy="0">
                    <a:srgbClr val="000000"/>
                  </a:outerShdw>
                </a:effectLst>
              </a:rPr>
              <a:t>in return for the </a:t>
            </a:r>
            <a:r>
              <a:rPr lang="en-AU" sz="2400" dirty="0">
                <a:effectLst>
                  <a:outerShdw sx="0" sy="0">
                    <a:srgbClr val="000000"/>
                  </a:outerShdw>
                </a:effectLst>
              </a:rPr>
              <a:t>work performed, including the circumstances in which a job or work activity may be terminated</a:t>
            </a:r>
            <a:r>
              <a:rPr lang="en-AU" sz="2000" dirty="0">
                <a:effectLst>
                  <a:outerShdw sx="0" sy="0">
                    <a:srgbClr val="000000"/>
                  </a:outerShdw>
                </a:effectLst>
              </a:rPr>
              <a:t>. </a:t>
            </a:r>
            <a:endParaRPr lang="en-GB" sz="2000" dirty="0">
              <a:effectLst>
                <a:outerShdw sx="0" sy="0">
                  <a:srgbClr val="000000"/>
                </a:outerShdw>
              </a:effectLst>
            </a:endParaRPr>
          </a:p>
          <a:p>
            <a:pPr lvl="0">
              <a:buFont typeface="Wingdings" panose="05000000000000000000" pitchFamily="2" charset="2"/>
              <a:buChar char="v"/>
            </a:pPr>
            <a:r>
              <a:rPr lang="en-AU" sz="2400" dirty="0" smtClean="0">
                <a:effectLst>
                  <a:outerShdw sx="0" sy="0">
                    <a:srgbClr val="000000"/>
                  </a:outerShdw>
                </a:effectLst>
              </a:rPr>
              <a:t>Used </a:t>
            </a:r>
            <a:r>
              <a:rPr lang="en-AU" sz="2400" dirty="0">
                <a:effectLst>
                  <a:outerShdw sx="0" sy="0">
                    <a:srgbClr val="000000"/>
                  </a:outerShdw>
                </a:effectLst>
              </a:rPr>
              <a:t>to classify workers as </a:t>
            </a:r>
            <a:r>
              <a:rPr lang="en-AU" sz="2400" i="1" dirty="0">
                <a:effectLst>
                  <a:outerShdw sx="0" sy="0">
                    <a:srgbClr val="000000"/>
                  </a:outerShdw>
                </a:effectLst>
              </a:rPr>
              <a:t>employed for pay</a:t>
            </a:r>
            <a:r>
              <a:rPr lang="en-AU" sz="2400" dirty="0">
                <a:effectLst>
                  <a:outerShdw sx="0" sy="0">
                    <a:srgbClr val="000000"/>
                  </a:outerShdw>
                </a:effectLst>
              </a:rPr>
              <a:t> or </a:t>
            </a:r>
            <a:r>
              <a:rPr lang="en-AU" sz="2400" i="1" dirty="0">
                <a:effectLst>
                  <a:outerShdw sx="0" sy="0">
                    <a:srgbClr val="000000"/>
                  </a:outerShdw>
                </a:effectLst>
              </a:rPr>
              <a:t>employed for profit</a:t>
            </a:r>
            <a:r>
              <a:rPr lang="en-AU" sz="2400" dirty="0">
                <a:effectLst>
                  <a:outerShdw sx="0" sy="0">
                    <a:srgbClr val="000000"/>
                  </a:outerShdw>
                </a:effectLst>
              </a:rPr>
              <a:t> </a:t>
            </a:r>
            <a:endParaRPr lang="en-AU" sz="2400" dirty="0" smtClean="0">
              <a:effectLst>
                <a:outerShdw sx="0" sy="0">
                  <a:srgbClr val="000000"/>
                </a:outerShdw>
              </a:effectLst>
            </a:endParaRPr>
          </a:p>
          <a:p>
            <a:pPr lvl="0">
              <a:buFont typeface="Wingdings" panose="05000000000000000000" pitchFamily="2" charset="2"/>
              <a:buChar char="Ø"/>
            </a:pPr>
            <a:r>
              <a:rPr lang="en-AU" sz="2400" dirty="0" smtClean="0">
                <a:effectLst>
                  <a:outerShdw sx="0" sy="0">
                    <a:srgbClr val="000000"/>
                  </a:outerShdw>
                </a:effectLst>
              </a:rPr>
              <a:t>Measured </a:t>
            </a:r>
            <a:r>
              <a:rPr lang="en-AU" sz="2400" dirty="0">
                <a:effectLst>
                  <a:outerShdw sx="0" sy="0">
                    <a:srgbClr val="000000"/>
                  </a:outerShdw>
                </a:effectLst>
              </a:rPr>
              <a:t>operationally by considering:</a:t>
            </a:r>
            <a:endParaRPr lang="en-GB" sz="2400" dirty="0">
              <a:effectLst>
                <a:outerShdw sx="0" sy="0">
                  <a:srgbClr val="000000"/>
                </a:outerShdw>
              </a:effectLst>
            </a:endParaRPr>
          </a:p>
          <a:p>
            <a:pPr lvl="1"/>
            <a:r>
              <a:rPr lang="en-AU" sz="2000" dirty="0">
                <a:effectLst>
                  <a:outerShdw sx="0" sy="0">
                    <a:srgbClr val="000000"/>
                  </a:outerShdw>
                </a:effectLst>
              </a:rPr>
              <a:t>the nature of the remuneration for the work performed, </a:t>
            </a:r>
            <a:endParaRPr lang="en-GB" sz="2000" dirty="0">
              <a:effectLst>
                <a:outerShdw sx="0" sy="0">
                  <a:srgbClr val="000000"/>
                </a:outerShdw>
              </a:effectLst>
            </a:endParaRPr>
          </a:p>
          <a:p>
            <a:pPr lvl="1"/>
            <a:r>
              <a:rPr lang="en-AU" sz="2000" dirty="0">
                <a:effectLst>
                  <a:outerShdw sx="0" sy="0">
                    <a:srgbClr val="000000"/>
                  </a:outerShdw>
                </a:effectLst>
              </a:rPr>
              <a:t>the circumstances in which the job or work activity may be terminated, and</a:t>
            </a:r>
            <a:endParaRPr lang="en-GB" sz="2000" dirty="0">
              <a:effectLst>
                <a:outerShdw sx="0" sy="0">
                  <a:srgbClr val="000000"/>
                </a:outerShdw>
              </a:effectLst>
            </a:endParaRPr>
          </a:p>
          <a:p>
            <a:pPr lvl="1"/>
            <a:r>
              <a:rPr lang="en-AU" sz="2000" dirty="0">
                <a:effectLst>
                  <a:outerShdw sx="0" sy="0">
                    <a:srgbClr val="000000"/>
                  </a:outerShdw>
                </a:effectLst>
              </a:rPr>
              <a:t>the extent to which income may be protected in the event the person is unable to work due to circumstances such as sickness, accident, or termination of the job.   </a:t>
            </a:r>
            <a:endParaRPr lang="en-GB" sz="2000" dirty="0">
              <a:effectLst>
                <a:outerShdw sx="0" sy="0">
                  <a:srgbClr val="000000"/>
                </a:outerShdw>
              </a:effectLst>
            </a:endParaRPr>
          </a:p>
          <a:p>
            <a:endParaRPr lang="en-GB" sz="2400" dirty="0"/>
          </a:p>
        </p:txBody>
      </p:sp>
      <p:sp>
        <p:nvSpPr>
          <p:cNvPr id="5" name="Footer Placeholder 4"/>
          <p:cNvSpPr>
            <a:spLocks noGrp="1"/>
          </p:cNvSpPr>
          <p:nvPr>
            <p:ph type="ftr" sz="quarter" idx="10"/>
          </p:nvPr>
        </p:nvSpPr>
        <p:spPr/>
        <p:txBody>
          <a:bodyPr/>
          <a:lstStyle/>
          <a:p>
            <a:pPr>
              <a:defRPr/>
            </a:pPr>
            <a:r>
              <a:rPr lang="en-GB" smtClean="0"/>
              <a:t>ILO Department of Statistics</a:t>
            </a:r>
            <a:endParaRPr lang="en-GB"/>
          </a:p>
        </p:txBody>
      </p:sp>
      <p:sp>
        <p:nvSpPr>
          <p:cNvPr id="6" name="Slide Number Placeholder 5"/>
          <p:cNvSpPr>
            <a:spLocks noGrp="1"/>
          </p:cNvSpPr>
          <p:nvPr>
            <p:ph type="sldNum" sz="quarter" idx="11"/>
          </p:nvPr>
        </p:nvSpPr>
        <p:spPr/>
        <p:txBody>
          <a:bodyPr/>
          <a:lstStyle/>
          <a:p>
            <a:pPr>
              <a:defRPr/>
            </a:pPr>
            <a:fld id="{651CC7AE-8A78-4BDB-8416-A7FD2F1154A0}" type="slidenum">
              <a:rPr lang="en-GB" smtClean="0"/>
              <a:pPr>
                <a:defRPr/>
              </a:pPr>
              <a:t>16</a:t>
            </a:fld>
            <a:endParaRPr lang="en-GB"/>
          </a:p>
        </p:txBody>
      </p:sp>
    </p:spTree>
    <p:extLst>
      <p:ext uri="{BB962C8B-B14F-4D97-AF65-F5344CB8AC3E}">
        <p14:creationId xmlns:p14="http://schemas.microsoft.com/office/powerpoint/2010/main" val="634843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Employment for pay or for profit</a:t>
            </a:r>
            <a:endParaRPr lang="en-GB" dirty="0"/>
          </a:p>
        </p:txBody>
      </p:sp>
      <p:sp>
        <p:nvSpPr>
          <p:cNvPr id="3" name="Content Placeholder 2"/>
          <p:cNvSpPr>
            <a:spLocks noGrp="1"/>
          </p:cNvSpPr>
          <p:nvPr>
            <p:ph idx="1"/>
          </p:nvPr>
        </p:nvSpPr>
        <p:spPr>
          <a:xfrm>
            <a:off x="468313" y="1341438"/>
            <a:ext cx="8229600" cy="4724511"/>
          </a:xfrm>
        </p:spPr>
        <p:txBody>
          <a:bodyPr/>
          <a:lstStyle/>
          <a:p>
            <a:pPr lvl="0"/>
            <a:r>
              <a:rPr lang="en-AU" sz="2400" dirty="0">
                <a:effectLst>
                  <a:outerShdw sx="0" sy="0">
                    <a:srgbClr val="000000"/>
                  </a:outerShdw>
                </a:effectLst>
              </a:rPr>
              <a:t>Workers are classified as </a:t>
            </a:r>
            <a:r>
              <a:rPr lang="en-AU" sz="2400" i="1" dirty="0">
                <a:effectLst>
                  <a:outerShdw sx="0" sy="0">
                    <a:srgbClr val="000000"/>
                  </a:outerShdw>
                </a:effectLst>
              </a:rPr>
              <a:t>employed for pay</a:t>
            </a:r>
            <a:r>
              <a:rPr lang="en-AU" sz="2400" dirty="0">
                <a:effectLst>
                  <a:outerShdw sx="0" sy="0">
                    <a:srgbClr val="000000"/>
                  </a:outerShdw>
                </a:effectLst>
              </a:rPr>
              <a:t> or </a:t>
            </a:r>
            <a:r>
              <a:rPr lang="en-AU" sz="2400" i="1" dirty="0">
                <a:effectLst>
                  <a:outerShdw sx="0" sy="0">
                    <a:srgbClr val="000000"/>
                  </a:outerShdw>
                </a:effectLst>
              </a:rPr>
              <a:t>employed for profit </a:t>
            </a:r>
            <a:r>
              <a:rPr lang="en-AU" sz="2400" dirty="0">
                <a:effectLst>
                  <a:outerShdw sx="0" sy="0">
                    <a:srgbClr val="000000"/>
                  </a:outerShdw>
                </a:effectLst>
              </a:rPr>
              <a:t>based primarily on the nature of the remuneration for a particular </a:t>
            </a:r>
            <a:r>
              <a:rPr lang="en-AU" sz="2400" dirty="0" smtClean="0">
                <a:effectLst>
                  <a:outerShdw sx="0" sy="0">
                    <a:srgbClr val="000000"/>
                  </a:outerShdw>
                </a:effectLst>
              </a:rPr>
              <a:t>job;</a:t>
            </a:r>
          </a:p>
          <a:p>
            <a:pPr lvl="1">
              <a:buFont typeface="Wingdings" panose="05000000000000000000" pitchFamily="2" charset="2"/>
              <a:buChar char="v"/>
            </a:pPr>
            <a:r>
              <a:rPr lang="en-AU" sz="2000" dirty="0" smtClean="0">
                <a:effectLst>
                  <a:outerShdw sx="0" sy="0">
                    <a:srgbClr val="000000"/>
                  </a:outerShdw>
                </a:effectLst>
              </a:rPr>
              <a:t>Work </a:t>
            </a:r>
            <a:r>
              <a:rPr lang="en-AU" sz="2000" dirty="0">
                <a:effectLst>
                  <a:outerShdw sx="0" sy="0">
                    <a:srgbClr val="000000"/>
                  </a:outerShdw>
                </a:effectLst>
              </a:rPr>
              <a:t>activities in forms of work other than employment may also be exposed to varying degrees of economic risk, but this concept is of less relevance to the determination of specific groups of workers in these forms of work.   </a:t>
            </a:r>
            <a:endParaRPr lang="en-GB" sz="2000" dirty="0">
              <a:effectLst>
                <a:outerShdw sx="0" sy="0">
                  <a:srgbClr val="000000"/>
                </a:outerShdw>
              </a:effectLst>
            </a:endParaRPr>
          </a:p>
          <a:p>
            <a:pPr lvl="0">
              <a:spcBef>
                <a:spcPts val="2400"/>
              </a:spcBef>
            </a:pPr>
            <a:r>
              <a:rPr lang="en-AU" sz="2400" dirty="0">
                <a:effectLst>
                  <a:outerShdw sx="0" sy="0">
                    <a:srgbClr val="000000"/>
                  </a:outerShdw>
                </a:effectLst>
              </a:rPr>
              <a:t>The aspects of the nature of the  remuneration taken into </a:t>
            </a:r>
            <a:r>
              <a:rPr lang="en-AU" sz="2400" dirty="0" smtClean="0">
                <a:effectLst>
                  <a:outerShdw sx="0" sy="0">
                    <a:srgbClr val="000000"/>
                  </a:outerShdw>
                </a:effectLst>
              </a:rPr>
              <a:t>consideration include </a:t>
            </a:r>
            <a:r>
              <a:rPr lang="en-AU" sz="2400" dirty="0">
                <a:effectLst>
                  <a:outerShdw sx="0" sy="0">
                    <a:srgbClr val="000000"/>
                  </a:outerShdw>
                </a:effectLst>
              </a:rPr>
              <a:t>whether or not: </a:t>
            </a:r>
            <a:endParaRPr lang="en-GB" sz="2400" dirty="0">
              <a:effectLst>
                <a:outerShdw sx="0" sy="0">
                  <a:srgbClr val="000000"/>
                </a:outerShdw>
              </a:effectLst>
            </a:endParaRPr>
          </a:p>
          <a:p>
            <a:pPr lvl="1"/>
            <a:r>
              <a:rPr lang="en-AU" sz="2000" dirty="0">
                <a:effectLst>
                  <a:outerShdw sx="0" sy="0">
                    <a:srgbClr val="000000"/>
                  </a:outerShdw>
                </a:effectLst>
              </a:rPr>
              <a:t>the work is performed for profit (and therefore also entails the risk of loss); </a:t>
            </a:r>
            <a:endParaRPr lang="en-GB" sz="2000" dirty="0">
              <a:effectLst>
                <a:outerShdw sx="0" sy="0">
                  <a:srgbClr val="000000"/>
                </a:outerShdw>
              </a:effectLst>
            </a:endParaRPr>
          </a:p>
          <a:p>
            <a:pPr lvl="1"/>
            <a:r>
              <a:rPr lang="en-AU" sz="2000" dirty="0">
                <a:effectLst>
                  <a:outerShdw sx="0" sy="0">
                    <a:srgbClr val="000000"/>
                  </a:outerShdw>
                </a:effectLst>
              </a:rPr>
              <a:t>a wage or salary is received or expected;</a:t>
            </a:r>
            <a:endParaRPr lang="en-GB" sz="2000" dirty="0">
              <a:effectLst>
                <a:outerShdw sx="0" sy="0">
                  <a:srgbClr val="000000"/>
                </a:outerShdw>
              </a:effectLst>
            </a:endParaRPr>
          </a:p>
          <a:p>
            <a:pPr lvl="1"/>
            <a:r>
              <a:rPr lang="en-AU" sz="2000" dirty="0">
                <a:effectLst>
                  <a:outerShdw sx="0" sy="0">
                    <a:srgbClr val="000000"/>
                  </a:outerShdw>
                </a:effectLst>
              </a:rPr>
              <a:t>payment is made in cash or in kind;</a:t>
            </a:r>
            <a:endParaRPr lang="en-GB" sz="2000" dirty="0">
              <a:effectLst>
                <a:outerShdw sx="0" sy="0">
                  <a:srgbClr val="000000"/>
                </a:outerShdw>
              </a:effectLst>
            </a:endParaRPr>
          </a:p>
          <a:p>
            <a:pPr lvl="1"/>
            <a:r>
              <a:rPr lang="en-AU" sz="2000" dirty="0">
                <a:effectLst>
                  <a:outerShdw sx="0" sy="0">
                    <a:srgbClr val="000000"/>
                  </a:outerShdw>
                </a:effectLst>
              </a:rPr>
              <a:t>the worker is paid for the time </a:t>
            </a:r>
            <a:r>
              <a:rPr lang="en-AU" sz="2000" dirty="0" smtClean="0">
                <a:effectLst>
                  <a:outerShdw sx="0" sy="0">
                    <a:srgbClr val="000000"/>
                  </a:outerShdw>
                </a:effectLst>
              </a:rPr>
              <a:t>worked or for </a:t>
            </a:r>
            <a:r>
              <a:rPr lang="en-AU" sz="2000" dirty="0">
                <a:effectLst>
                  <a:outerShdw sx="0" sy="0">
                    <a:srgbClr val="000000"/>
                  </a:outerShdw>
                </a:effectLst>
              </a:rPr>
              <a:t>the goods or services produced. </a:t>
            </a:r>
            <a:endParaRPr lang="en-GB" sz="2000" dirty="0">
              <a:effectLst>
                <a:outerShdw sx="0" sy="0">
                  <a:srgbClr val="000000"/>
                </a:outerShdw>
              </a:effectLst>
            </a:endParaRPr>
          </a:p>
        </p:txBody>
      </p:sp>
      <p:sp>
        <p:nvSpPr>
          <p:cNvPr id="4" name="Footer Placeholder 3"/>
          <p:cNvSpPr>
            <a:spLocks noGrp="1"/>
          </p:cNvSpPr>
          <p:nvPr>
            <p:ph type="ftr" sz="quarter" idx="10"/>
          </p:nvPr>
        </p:nvSpPr>
        <p:spPr/>
        <p:txBody>
          <a:bodyPr/>
          <a:lstStyle/>
          <a:p>
            <a:pPr>
              <a:defRPr/>
            </a:pPr>
            <a:r>
              <a:rPr lang="en-GB" smtClean="0"/>
              <a:t>ILO Department of Statistics</a:t>
            </a:r>
            <a:endParaRPr lang="en-GB"/>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17</a:t>
            </a:fld>
            <a:endParaRPr lang="en-GB"/>
          </a:p>
        </p:txBody>
      </p:sp>
    </p:spTree>
    <p:extLst>
      <p:ext uri="{BB962C8B-B14F-4D97-AF65-F5344CB8AC3E}">
        <p14:creationId xmlns:p14="http://schemas.microsoft.com/office/powerpoint/2010/main" val="39764626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title"/>
          </p:nvPr>
        </p:nvSpPr>
        <p:spPr>
          <a:xfrm>
            <a:off x="722313" y="4406900"/>
            <a:ext cx="7772400" cy="1543050"/>
          </a:xfrm>
        </p:spPr>
        <p:txBody>
          <a:bodyPr/>
          <a:lstStyle/>
          <a:p>
            <a:pPr>
              <a:spcBef>
                <a:spcPts val="600"/>
              </a:spcBef>
            </a:pPr>
            <a:r>
              <a:rPr lang="en-GB" altLang="en-US" b="0" dirty="0" smtClean="0"/>
              <a:t/>
            </a:r>
            <a:br>
              <a:rPr lang="en-GB" altLang="en-US" b="0" dirty="0" smtClean="0"/>
            </a:br>
            <a:endParaRPr lang="en-GB" altLang="en-US" b="0" dirty="0" smtClean="0"/>
          </a:p>
        </p:txBody>
      </p:sp>
      <p:sp>
        <p:nvSpPr>
          <p:cNvPr id="6147" name="Text Placeholder 5"/>
          <p:cNvSpPr>
            <a:spLocks noGrp="1"/>
          </p:cNvSpPr>
          <p:nvPr>
            <p:ph type="body" idx="1"/>
          </p:nvPr>
        </p:nvSpPr>
        <p:spPr>
          <a:xfrm>
            <a:off x="722312" y="2906713"/>
            <a:ext cx="8242176" cy="1500187"/>
          </a:xfrm>
        </p:spPr>
        <p:txBody>
          <a:bodyPr/>
          <a:lstStyle/>
          <a:p>
            <a:r>
              <a:rPr lang="en-GB" altLang="en-US" sz="4000" dirty="0" smtClean="0"/>
              <a:t>New classification(s) categories</a:t>
            </a:r>
          </a:p>
        </p:txBody>
      </p:sp>
      <p:sp>
        <p:nvSpPr>
          <p:cNvPr id="6148"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altLang="en-US" smtClean="0">
                <a:solidFill>
                  <a:srgbClr val="CCCCFF"/>
                </a:solidFill>
              </a:rPr>
              <a:t>ILO Department of Statistics</a:t>
            </a:r>
          </a:p>
        </p:txBody>
      </p:sp>
      <p:sp>
        <p:nvSpPr>
          <p:cNvPr id="614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F976078-255F-445D-BEA8-05D5B2F7ECD7}" type="slidenum">
              <a:rPr lang="en-GB" altLang="en-US" smtClean="0">
                <a:solidFill>
                  <a:srgbClr val="FFFF99"/>
                </a:solidFill>
              </a:rPr>
              <a:pPr eaLnBrk="1" hangingPunct="1"/>
              <a:t>18</a:t>
            </a:fld>
            <a:endParaRPr lang="en-GB" altLang="en-US" smtClean="0">
              <a:solidFill>
                <a:srgbClr val="FFFF99"/>
              </a:solidFill>
            </a:endParaRPr>
          </a:p>
        </p:txBody>
      </p:sp>
    </p:spTree>
    <p:extLst>
      <p:ext uri="{BB962C8B-B14F-4D97-AF65-F5344CB8AC3E}">
        <p14:creationId xmlns:p14="http://schemas.microsoft.com/office/powerpoint/2010/main" val="18304254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indent="0">
              <a:buNone/>
            </a:pPr>
            <a:r>
              <a:rPr lang="en-GB" dirty="0"/>
              <a:t>Classification of Status in </a:t>
            </a:r>
            <a:r>
              <a:rPr lang="en-GB" dirty="0" smtClean="0"/>
              <a:t>Employment</a:t>
            </a:r>
            <a:endParaRPr lang="en-GB" dirty="0"/>
          </a:p>
        </p:txBody>
      </p:sp>
      <p:sp>
        <p:nvSpPr>
          <p:cNvPr id="3" name="Content Placeholder 2"/>
          <p:cNvSpPr>
            <a:spLocks noGrp="1"/>
          </p:cNvSpPr>
          <p:nvPr>
            <p:ph idx="1"/>
          </p:nvPr>
        </p:nvSpPr>
        <p:spPr/>
        <p:txBody>
          <a:bodyPr/>
          <a:lstStyle/>
          <a:p>
            <a:r>
              <a:rPr lang="en-GB" sz="2800" dirty="0" smtClean="0"/>
              <a:t>The </a:t>
            </a:r>
            <a:r>
              <a:rPr lang="en-GB" sz="2800" dirty="0"/>
              <a:t>subset of the Status of Worker categories that relate to </a:t>
            </a:r>
            <a:r>
              <a:rPr lang="en-GB" sz="2800" b="1" dirty="0"/>
              <a:t>employment (for pay or profit</a:t>
            </a:r>
            <a:r>
              <a:rPr lang="en-GB" sz="2800" b="1" dirty="0" smtClean="0"/>
              <a:t>)</a:t>
            </a:r>
          </a:p>
          <a:p>
            <a:r>
              <a:rPr lang="en-GB" sz="2800" dirty="0"/>
              <a:t>C</a:t>
            </a:r>
            <a:r>
              <a:rPr lang="en-GB" sz="2800" dirty="0" smtClean="0"/>
              <a:t>an </a:t>
            </a:r>
            <a:r>
              <a:rPr lang="en-GB" sz="2800" dirty="0"/>
              <a:t>be aggregated according to two alternative hierarchies</a:t>
            </a:r>
            <a:endParaRPr lang="en-GB" sz="2800" dirty="0" smtClean="0"/>
          </a:p>
          <a:p>
            <a:pPr lvl="0">
              <a:spcBef>
                <a:spcPts val="2400"/>
              </a:spcBef>
            </a:pPr>
            <a:r>
              <a:rPr lang="en-AU" sz="2800" dirty="0">
                <a:effectLst>
                  <a:outerShdw sx="0" sy="0">
                    <a:srgbClr val="000000"/>
                  </a:outerShdw>
                </a:effectLst>
              </a:rPr>
              <a:t>The first </a:t>
            </a:r>
            <a:r>
              <a:rPr lang="en-AU" sz="2800" dirty="0" smtClean="0">
                <a:effectLst>
                  <a:outerShdw sx="0" sy="0">
                    <a:srgbClr val="000000"/>
                  </a:outerShdw>
                </a:effectLst>
              </a:rPr>
              <a:t>hierarchy is based </a:t>
            </a:r>
            <a:r>
              <a:rPr lang="en-AU" sz="2800" dirty="0">
                <a:effectLst>
                  <a:outerShdw sx="0" sy="0">
                    <a:srgbClr val="000000"/>
                  </a:outerShdw>
                </a:effectLst>
              </a:rPr>
              <a:t>on the </a:t>
            </a:r>
            <a:r>
              <a:rPr lang="en-AU" sz="2800" b="1" dirty="0">
                <a:effectLst>
                  <a:outerShdw sx="0" sy="0">
                    <a:srgbClr val="000000"/>
                  </a:outerShdw>
                </a:effectLst>
              </a:rPr>
              <a:t>type </a:t>
            </a:r>
            <a:r>
              <a:rPr lang="en-AU" sz="2800" b="1" dirty="0" smtClean="0">
                <a:effectLst>
                  <a:outerShdw sx="0" sy="0">
                    <a:srgbClr val="000000"/>
                  </a:outerShdw>
                </a:effectLst>
              </a:rPr>
              <a:t>authority</a:t>
            </a:r>
          </a:p>
          <a:p>
            <a:pPr lvl="1"/>
            <a:r>
              <a:rPr lang="en-AU" sz="2400" dirty="0">
                <a:effectLst>
                  <a:outerShdw sx="0" sy="0">
                    <a:srgbClr val="000000"/>
                  </a:outerShdw>
                </a:effectLst>
              </a:rPr>
              <a:t>D</a:t>
            </a:r>
            <a:r>
              <a:rPr lang="en-AU" sz="2400" dirty="0" smtClean="0">
                <a:effectLst>
                  <a:outerShdw sx="0" sy="0">
                    <a:srgbClr val="000000"/>
                  </a:outerShdw>
                </a:effectLst>
              </a:rPr>
              <a:t>ichotomy </a:t>
            </a:r>
            <a:r>
              <a:rPr lang="en-AU" sz="2400" dirty="0">
                <a:effectLst>
                  <a:outerShdw sx="0" sy="0">
                    <a:srgbClr val="000000"/>
                  </a:outerShdw>
                </a:effectLst>
              </a:rPr>
              <a:t>between dependent workers and independent </a:t>
            </a:r>
            <a:r>
              <a:rPr lang="en-AU" sz="2400" dirty="0" smtClean="0">
                <a:effectLst>
                  <a:outerShdw sx="0" sy="0">
                    <a:srgbClr val="000000"/>
                  </a:outerShdw>
                </a:effectLst>
              </a:rPr>
              <a:t>workers </a:t>
            </a:r>
          </a:p>
          <a:p>
            <a:r>
              <a:rPr lang="en-AU" sz="2800" dirty="0" smtClean="0">
                <a:effectLst>
                  <a:outerShdw sx="0" sy="0">
                    <a:srgbClr val="000000"/>
                  </a:outerShdw>
                </a:effectLst>
              </a:rPr>
              <a:t>The </a:t>
            </a:r>
            <a:r>
              <a:rPr lang="en-AU" sz="2800" dirty="0">
                <a:effectLst>
                  <a:outerShdw sx="0" sy="0">
                    <a:srgbClr val="000000"/>
                  </a:outerShdw>
                </a:effectLst>
              </a:rPr>
              <a:t>second </a:t>
            </a:r>
            <a:r>
              <a:rPr lang="en-AU" sz="2800" dirty="0" smtClean="0">
                <a:effectLst>
                  <a:outerShdw sx="0" sy="0">
                    <a:srgbClr val="000000"/>
                  </a:outerShdw>
                </a:effectLst>
              </a:rPr>
              <a:t>hierarchy is based </a:t>
            </a:r>
            <a:r>
              <a:rPr lang="en-AU" sz="2800" dirty="0">
                <a:effectLst>
                  <a:outerShdw sx="0" sy="0">
                    <a:srgbClr val="000000"/>
                  </a:outerShdw>
                </a:effectLst>
              </a:rPr>
              <a:t>on </a:t>
            </a:r>
            <a:r>
              <a:rPr lang="en-AU" sz="2800" b="1" dirty="0">
                <a:effectLst>
                  <a:outerShdw sx="0" sy="0">
                    <a:srgbClr val="000000"/>
                  </a:outerShdw>
                </a:effectLst>
              </a:rPr>
              <a:t>economic </a:t>
            </a:r>
            <a:r>
              <a:rPr lang="en-AU" sz="2800" b="1" dirty="0" smtClean="0">
                <a:effectLst>
                  <a:outerShdw sx="0" sy="0">
                    <a:srgbClr val="000000"/>
                  </a:outerShdw>
                </a:effectLst>
              </a:rPr>
              <a:t>risk</a:t>
            </a:r>
          </a:p>
          <a:p>
            <a:pPr lvl="1"/>
            <a:r>
              <a:rPr lang="en-AU" sz="2400" dirty="0" smtClean="0">
                <a:effectLst>
                  <a:outerShdw sx="0" sy="0">
                    <a:srgbClr val="000000"/>
                  </a:outerShdw>
                </a:effectLst>
              </a:rPr>
              <a:t>dichotomy </a:t>
            </a:r>
            <a:r>
              <a:rPr lang="en-AU" sz="2400" dirty="0">
                <a:effectLst>
                  <a:outerShdw sx="0" sy="0">
                    <a:srgbClr val="000000"/>
                  </a:outerShdw>
                </a:effectLst>
              </a:rPr>
              <a:t>between employment for pay and employment for </a:t>
            </a:r>
            <a:r>
              <a:rPr lang="en-AU" sz="2400" dirty="0" smtClean="0">
                <a:effectLst>
                  <a:outerShdw sx="0" sy="0">
                    <a:srgbClr val="000000"/>
                  </a:outerShdw>
                </a:effectLst>
              </a:rPr>
              <a:t>profit,</a:t>
            </a:r>
          </a:p>
          <a:p>
            <a:pPr lvl="1"/>
            <a:r>
              <a:rPr lang="en-AU" sz="2400" dirty="0" smtClean="0">
                <a:effectLst>
                  <a:outerShdw sx="0" sy="0">
                    <a:srgbClr val="000000"/>
                  </a:outerShdw>
                </a:effectLst>
              </a:rPr>
              <a:t>analogous </a:t>
            </a:r>
            <a:r>
              <a:rPr lang="en-AU" sz="2400" dirty="0">
                <a:effectLst>
                  <a:outerShdw sx="0" sy="0">
                    <a:srgbClr val="000000"/>
                  </a:outerShdw>
                </a:effectLst>
              </a:rPr>
              <a:t>to the traditional distinction between paid employment and self-employment. </a:t>
            </a:r>
            <a:endParaRPr lang="en-GB" sz="2400" dirty="0">
              <a:effectLst>
                <a:outerShdw sx="0" sy="0">
                  <a:srgbClr val="000000"/>
                </a:outerShdw>
              </a:effectLst>
            </a:endParaRPr>
          </a:p>
          <a:p>
            <a:endParaRPr lang="en-GB" sz="2400" dirty="0"/>
          </a:p>
        </p:txBody>
      </p:sp>
      <p:sp>
        <p:nvSpPr>
          <p:cNvPr id="4" name="Footer Placeholder 3"/>
          <p:cNvSpPr>
            <a:spLocks noGrp="1"/>
          </p:cNvSpPr>
          <p:nvPr>
            <p:ph type="ftr" sz="quarter" idx="10"/>
          </p:nvPr>
        </p:nvSpPr>
        <p:spPr/>
        <p:txBody>
          <a:bodyPr/>
          <a:lstStyle/>
          <a:p>
            <a:pPr>
              <a:defRPr/>
            </a:pPr>
            <a:r>
              <a:rPr lang="en-GB" smtClean="0"/>
              <a:t>ILO Department of Statistics</a:t>
            </a:r>
            <a:endParaRPr lang="en-GB"/>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19</a:t>
            </a:fld>
            <a:endParaRPr lang="en-GB"/>
          </a:p>
        </p:txBody>
      </p:sp>
    </p:spTree>
    <p:extLst>
      <p:ext uri="{BB962C8B-B14F-4D97-AF65-F5344CB8AC3E}">
        <p14:creationId xmlns:p14="http://schemas.microsoft.com/office/powerpoint/2010/main" val="24616472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More detailed categories of status in employment</a:t>
            </a:r>
            <a:endParaRPr lang="en-GB" dirty="0"/>
          </a:p>
        </p:txBody>
      </p:sp>
      <p:sp>
        <p:nvSpPr>
          <p:cNvPr id="3" name="Content Placeholder 2"/>
          <p:cNvSpPr>
            <a:spLocks noGrp="1"/>
          </p:cNvSpPr>
          <p:nvPr>
            <p:ph idx="1"/>
          </p:nvPr>
        </p:nvSpPr>
        <p:spPr/>
        <p:txBody>
          <a:bodyPr/>
          <a:lstStyle/>
          <a:p>
            <a:pPr marL="285750" indent="-285750">
              <a:spcAft>
                <a:spcPts val="600"/>
              </a:spcAft>
              <a:buFont typeface="Wingdings" panose="05000000000000000000" pitchFamily="2" charset="2"/>
              <a:buChar char="§"/>
            </a:pPr>
            <a:r>
              <a:rPr lang="en-AU" sz="2000" dirty="0"/>
              <a:t>Sub-categories for </a:t>
            </a:r>
            <a:r>
              <a:rPr lang="en-AU" sz="2000" dirty="0" smtClean="0"/>
              <a:t>employees to allow the identification of employees with </a:t>
            </a:r>
            <a:r>
              <a:rPr lang="en-AU" sz="2000" b="1" dirty="0" smtClean="0"/>
              <a:t>non-standard employment arrangements</a:t>
            </a:r>
          </a:p>
          <a:p>
            <a:pPr marL="800100" lvl="1" indent="-342900">
              <a:buFont typeface="+mj-lt"/>
              <a:buAutoNum type="alphaLcParenR"/>
            </a:pPr>
            <a:r>
              <a:rPr lang="en-AU" sz="1800" dirty="0" smtClean="0"/>
              <a:t>Permanent employees</a:t>
            </a:r>
            <a:endParaRPr lang="en-GB" sz="1800" dirty="0"/>
          </a:p>
          <a:p>
            <a:pPr marL="800100" lvl="1" indent="-342900">
              <a:buFont typeface="+mj-lt"/>
              <a:buAutoNum type="alphaLcParenR"/>
            </a:pPr>
            <a:r>
              <a:rPr lang="en-AU" sz="1800" dirty="0" smtClean="0"/>
              <a:t>Fixed-term and seasonal employees </a:t>
            </a:r>
          </a:p>
          <a:p>
            <a:pPr marL="800100" lvl="1" indent="-342900">
              <a:buFont typeface="+mj-lt"/>
              <a:buAutoNum type="alphaLcParenR"/>
            </a:pPr>
            <a:r>
              <a:rPr lang="en-AU" sz="1800" dirty="0" smtClean="0"/>
              <a:t>Casual and short-term employees</a:t>
            </a:r>
            <a:endParaRPr lang="en-GB" sz="1800" dirty="0"/>
          </a:p>
          <a:p>
            <a:pPr marL="285750" indent="-285750">
              <a:spcAft>
                <a:spcPts val="600"/>
              </a:spcAft>
              <a:buFont typeface="Wingdings" panose="05000000000000000000" pitchFamily="2" charset="2"/>
              <a:buChar char="§"/>
            </a:pPr>
            <a:r>
              <a:rPr lang="en-GB" sz="2000" dirty="0" smtClean="0"/>
              <a:t>Separate </a:t>
            </a:r>
            <a:r>
              <a:rPr lang="en-GB" sz="2000" dirty="0"/>
              <a:t>category for</a:t>
            </a:r>
            <a:r>
              <a:rPr lang="en-GB" sz="2000" i="1" dirty="0"/>
              <a:t> </a:t>
            </a:r>
            <a:r>
              <a:rPr lang="en-GB" sz="2000" b="1" i="1" dirty="0"/>
              <a:t>Owner-managers of incorporated enterprises</a:t>
            </a:r>
          </a:p>
          <a:p>
            <a:pPr lvl="1">
              <a:spcAft>
                <a:spcPts val="600"/>
              </a:spcAft>
              <a:buFont typeface="Wingdings" panose="05000000000000000000" pitchFamily="2" charset="2"/>
              <a:buChar char="Ø"/>
            </a:pPr>
            <a:r>
              <a:rPr lang="en-GB" sz="1800" dirty="0"/>
              <a:t>statistics on employment by institutional sector, wages and income, labour market characteristics and work place relations, as well as for input to the national accounts</a:t>
            </a:r>
            <a:r>
              <a:rPr lang="en-GB" sz="1800" dirty="0" smtClean="0"/>
              <a:t>.</a:t>
            </a:r>
          </a:p>
          <a:p>
            <a:pPr>
              <a:spcAft>
                <a:spcPts val="600"/>
              </a:spcAft>
              <a:buFont typeface="Wingdings" panose="05000000000000000000" pitchFamily="2" charset="2"/>
              <a:buChar char="§"/>
            </a:pPr>
            <a:r>
              <a:rPr lang="en-AU" sz="2000" dirty="0" smtClean="0"/>
              <a:t>Separate </a:t>
            </a:r>
            <a:r>
              <a:rPr lang="en-AU" sz="2000" dirty="0"/>
              <a:t>category for </a:t>
            </a:r>
            <a:r>
              <a:rPr lang="en-AU" sz="2000" b="1" i="1" dirty="0"/>
              <a:t>Dependent contractors</a:t>
            </a:r>
          </a:p>
          <a:p>
            <a:pPr lvl="1">
              <a:spcAft>
                <a:spcPts val="600"/>
              </a:spcAft>
              <a:buFont typeface="Wingdings" panose="05000000000000000000" pitchFamily="2" charset="2"/>
              <a:buChar char="§"/>
            </a:pPr>
            <a:r>
              <a:rPr lang="en-GB" sz="1800" dirty="0" smtClean="0"/>
              <a:t>Provide labour to others but have contractual arrangements similar to self-employment OR</a:t>
            </a:r>
          </a:p>
          <a:p>
            <a:pPr lvl="1">
              <a:spcAft>
                <a:spcPts val="600"/>
              </a:spcAft>
              <a:buFont typeface="Wingdings" panose="05000000000000000000" pitchFamily="2" charset="2"/>
              <a:buChar char="§"/>
            </a:pPr>
            <a:r>
              <a:rPr lang="en-GB" sz="1800" dirty="0" smtClean="0"/>
              <a:t>Own and operate a business but do not have full control or authority over their work</a:t>
            </a:r>
          </a:p>
          <a:p>
            <a:pPr>
              <a:spcAft>
                <a:spcPts val="600"/>
              </a:spcAft>
              <a:buFont typeface="Wingdings" panose="05000000000000000000" pitchFamily="2" charset="2"/>
              <a:buChar char="v"/>
            </a:pPr>
            <a:r>
              <a:rPr lang="en-AU" sz="2000" dirty="0" smtClean="0"/>
              <a:t>Suppression of separate category for Members of producers’ cooperatives</a:t>
            </a:r>
          </a:p>
          <a:p>
            <a:pPr>
              <a:spcAft>
                <a:spcPts val="600"/>
              </a:spcAft>
              <a:buFont typeface="Wingdings" panose="05000000000000000000" pitchFamily="2" charset="2"/>
              <a:buChar char="§"/>
            </a:pPr>
            <a:endParaRPr lang="en-AU" sz="2000" dirty="0"/>
          </a:p>
          <a:p>
            <a:endParaRPr lang="en-GB" dirty="0"/>
          </a:p>
        </p:txBody>
      </p:sp>
      <p:sp>
        <p:nvSpPr>
          <p:cNvPr id="4" name="Footer Placeholder 3"/>
          <p:cNvSpPr>
            <a:spLocks noGrp="1"/>
          </p:cNvSpPr>
          <p:nvPr>
            <p:ph type="ftr" sz="quarter" idx="10"/>
          </p:nvPr>
        </p:nvSpPr>
        <p:spPr/>
        <p:txBody>
          <a:bodyPr/>
          <a:lstStyle/>
          <a:p>
            <a:pPr>
              <a:defRPr/>
            </a:pPr>
            <a:r>
              <a:rPr lang="en-GB" dirty="0" smtClean="0"/>
              <a:t>ILO Department of Statistics</a:t>
            </a:r>
            <a:endParaRPr lang="en-GB" dirty="0"/>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20</a:t>
            </a:fld>
            <a:endParaRPr lang="en-GB"/>
          </a:p>
        </p:txBody>
      </p:sp>
    </p:spTree>
    <p:extLst>
      <p:ext uri="{BB962C8B-B14F-4D97-AF65-F5344CB8AC3E}">
        <p14:creationId xmlns:p14="http://schemas.microsoft.com/office/powerpoint/2010/main" val="33620420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483342" y="1495316"/>
            <a:ext cx="4023670" cy="4308872"/>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fontAlgn="base">
              <a:spcBef>
                <a:spcPct val="0"/>
              </a:spcBef>
              <a:spcAft>
                <a:spcPct val="0"/>
              </a:spcAft>
            </a:pPr>
            <a:r>
              <a:rPr lang="en-AU" sz="2000" b="1" dirty="0">
                <a:solidFill>
                  <a:srgbClr val="000000"/>
                </a:solidFill>
              </a:rPr>
              <a:t>Independent workers</a:t>
            </a:r>
          </a:p>
          <a:p>
            <a:pPr fontAlgn="base">
              <a:spcBef>
                <a:spcPct val="0"/>
              </a:spcBef>
              <a:spcAft>
                <a:spcPct val="0"/>
              </a:spcAft>
            </a:pPr>
            <a:endParaRPr lang="en-AU" b="1" dirty="0">
              <a:solidFill>
                <a:srgbClr val="000000"/>
              </a:solidFill>
            </a:endParaRPr>
          </a:p>
          <a:p>
            <a:pPr fontAlgn="base">
              <a:spcBef>
                <a:spcPct val="0"/>
              </a:spcBef>
              <a:spcAft>
                <a:spcPct val="0"/>
              </a:spcAft>
            </a:pPr>
            <a:r>
              <a:rPr lang="en-AU" dirty="0">
                <a:solidFill>
                  <a:srgbClr val="000000"/>
                </a:solidFill>
              </a:rPr>
              <a:t> Employers</a:t>
            </a:r>
          </a:p>
          <a:p>
            <a:pPr marL="360000" lvl="1" indent="-285750" fontAlgn="base">
              <a:spcBef>
                <a:spcPts val="1200"/>
              </a:spcBef>
              <a:spcAft>
                <a:spcPct val="0"/>
              </a:spcAft>
              <a:buFont typeface="Arial" panose="020B0604020202020204" pitchFamily="34" charset="0"/>
              <a:buChar char="•"/>
            </a:pPr>
            <a:r>
              <a:rPr lang="en-AU" dirty="0">
                <a:solidFill>
                  <a:srgbClr val="000000"/>
                </a:solidFill>
              </a:rPr>
              <a:t>Owner-managers of corporations with employees</a:t>
            </a:r>
          </a:p>
          <a:p>
            <a:pPr marL="360000" lvl="1" indent="-285750" fontAlgn="base">
              <a:spcBef>
                <a:spcPct val="0"/>
              </a:spcBef>
              <a:spcAft>
                <a:spcPct val="0"/>
              </a:spcAft>
              <a:buFont typeface="Arial" panose="020B0604020202020204" pitchFamily="34" charset="0"/>
              <a:buChar char="•"/>
            </a:pPr>
            <a:r>
              <a:rPr lang="en-AU" dirty="0">
                <a:solidFill>
                  <a:srgbClr val="000000"/>
                </a:solidFill>
              </a:rPr>
              <a:t>Employers in household market enterprises</a:t>
            </a:r>
          </a:p>
          <a:p>
            <a:pPr lvl="1" fontAlgn="base">
              <a:spcBef>
                <a:spcPct val="0"/>
              </a:spcBef>
              <a:spcAft>
                <a:spcPct val="0"/>
              </a:spcAft>
            </a:pPr>
            <a:endParaRPr lang="en-AU" dirty="0">
              <a:solidFill>
                <a:srgbClr val="000000"/>
              </a:solidFill>
            </a:endParaRPr>
          </a:p>
          <a:p>
            <a:pPr fontAlgn="base">
              <a:spcBef>
                <a:spcPct val="0"/>
              </a:spcBef>
              <a:spcAft>
                <a:spcPct val="0"/>
              </a:spcAft>
            </a:pPr>
            <a:r>
              <a:rPr lang="en-AU" dirty="0">
                <a:solidFill>
                  <a:srgbClr val="000000"/>
                </a:solidFill>
              </a:rPr>
              <a:t>Own-account operators of enterprises</a:t>
            </a:r>
          </a:p>
          <a:p>
            <a:pPr marL="360000" lvl="1" indent="-285750" fontAlgn="base">
              <a:spcBef>
                <a:spcPts val="1200"/>
              </a:spcBef>
              <a:spcAft>
                <a:spcPct val="0"/>
              </a:spcAft>
              <a:buFont typeface="Arial" panose="020B0604020202020204" pitchFamily="34" charset="0"/>
              <a:buChar char="•"/>
            </a:pPr>
            <a:r>
              <a:rPr lang="en-AU" dirty="0">
                <a:solidFill>
                  <a:srgbClr val="000000"/>
                </a:solidFill>
              </a:rPr>
              <a:t>Operators of corporations without employees</a:t>
            </a:r>
          </a:p>
          <a:p>
            <a:pPr marL="360000" lvl="1" indent="-285750" fontAlgn="base">
              <a:spcBef>
                <a:spcPct val="0"/>
              </a:spcBef>
              <a:spcAft>
                <a:spcPct val="0"/>
              </a:spcAft>
              <a:buFont typeface="Arial" panose="020B0604020202020204" pitchFamily="34" charset="0"/>
              <a:buChar char="•"/>
            </a:pPr>
            <a:r>
              <a:rPr lang="en-AU" dirty="0">
                <a:solidFill>
                  <a:srgbClr val="000000"/>
                </a:solidFill>
              </a:rPr>
              <a:t>Own-account workers in household  </a:t>
            </a:r>
            <a:r>
              <a:rPr lang="en-AU" dirty="0" smtClean="0">
                <a:solidFill>
                  <a:srgbClr val="000000"/>
                </a:solidFill>
              </a:rPr>
              <a:t>enterprises</a:t>
            </a:r>
          </a:p>
          <a:p>
            <a:pPr marL="74250" lvl="1" fontAlgn="base">
              <a:spcBef>
                <a:spcPct val="0"/>
              </a:spcBef>
              <a:spcAft>
                <a:spcPct val="0"/>
              </a:spcAft>
            </a:pPr>
            <a:endParaRPr lang="en-AU" dirty="0">
              <a:solidFill>
                <a:srgbClr val="000000"/>
              </a:solidFill>
            </a:endParaRPr>
          </a:p>
        </p:txBody>
      </p:sp>
      <p:sp>
        <p:nvSpPr>
          <p:cNvPr id="4" name="Rechteck 3"/>
          <p:cNvSpPr/>
          <p:nvPr/>
        </p:nvSpPr>
        <p:spPr>
          <a:xfrm>
            <a:off x="4571407" y="1491201"/>
            <a:ext cx="4067944" cy="418576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fontAlgn="base">
              <a:spcBef>
                <a:spcPct val="0"/>
              </a:spcBef>
              <a:spcAft>
                <a:spcPct val="0"/>
              </a:spcAft>
            </a:pPr>
            <a:r>
              <a:rPr lang="en-GB" sz="2000" b="1" dirty="0" smtClean="0">
                <a:solidFill>
                  <a:srgbClr val="2F2B20"/>
                </a:solidFill>
              </a:rPr>
              <a:t>Dependent workers</a:t>
            </a:r>
          </a:p>
          <a:p>
            <a:pPr fontAlgn="base">
              <a:spcBef>
                <a:spcPct val="0"/>
              </a:spcBef>
              <a:spcAft>
                <a:spcPct val="0"/>
              </a:spcAft>
            </a:pPr>
            <a:endParaRPr lang="de-DE" sz="2000" b="1" dirty="0">
              <a:solidFill>
                <a:srgbClr val="2F2B20"/>
              </a:solidFill>
            </a:endParaRPr>
          </a:p>
          <a:p>
            <a:pPr fontAlgn="base">
              <a:spcBef>
                <a:spcPct val="0"/>
              </a:spcBef>
              <a:spcAft>
                <a:spcPct val="0"/>
              </a:spcAft>
            </a:pPr>
            <a:r>
              <a:rPr lang="en-AU" dirty="0">
                <a:solidFill>
                  <a:srgbClr val="000000"/>
                </a:solidFill>
              </a:rPr>
              <a:t>Employees</a:t>
            </a:r>
          </a:p>
          <a:p>
            <a:pPr marL="742950" lvl="1" indent="-285750" fontAlgn="base">
              <a:spcBef>
                <a:spcPts val="1200"/>
              </a:spcBef>
              <a:spcAft>
                <a:spcPct val="0"/>
              </a:spcAft>
              <a:buFont typeface="Arial" panose="020B0604020202020204" pitchFamily="34" charset="0"/>
              <a:buChar char="•"/>
            </a:pPr>
            <a:r>
              <a:rPr lang="en-GB" dirty="0">
                <a:solidFill>
                  <a:srgbClr val="000000"/>
                </a:solidFill>
              </a:rPr>
              <a:t>Permanent employees </a:t>
            </a:r>
          </a:p>
          <a:p>
            <a:pPr marL="742950" lvl="1" indent="-285750" fontAlgn="base">
              <a:spcBef>
                <a:spcPct val="0"/>
              </a:spcBef>
              <a:spcAft>
                <a:spcPct val="0"/>
              </a:spcAft>
              <a:buFont typeface="Arial" panose="020B0604020202020204" pitchFamily="34" charset="0"/>
              <a:buChar char="•"/>
            </a:pPr>
            <a:r>
              <a:rPr lang="en-GB" dirty="0">
                <a:solidFill>
                  <a:srgbClr val="000000"/>
                </a:solidFill>
              </a:rPr>
              <a:t>Fixed-term and seasonal employees </a:t>
            </a:r>
          </a:p>
          <a:p>
            <a:pPr marL="742950" lvl="1" indent="-285750" fontAlgn="base">
              <a:spcBef>
                <a:spcPct val="0"/>
              </a:spcBef>
              <a:spcAft>
                <a:spcPct val="0"/>
              </a:spcAft>
              <a:buFont typeface="Arial" panose="020B0604020202020204" pitchFamily="34" charset="0"/>
              <a:buChar char="•"/>
            </a:pPr>
            <a:r>
              <a:rPr lang="en-GB" dirty="0">
                <a:solidFill>
                  <a:srgbClr val="000000"/>
                </a:solidFill>
              </a:rPr>
              <a:t>Casual and short-term employees</a:t>
            </a:r>
          </a:p>
          <a:p>
            <a:pPr lvl="1" fontAlgn="base">
              <a:spcBef>
                <a:spcPct val="0"/>
              </a:spcBef>
              <a:spcAft>
                <a:spcPct val="0"/>
              </a:spcAft>
            </a:pPr>
            <a:endParaRPr lang="en-AU" dirty="0">
              <a:solidFill>
                <a:srgbClr val="000000"/>
              </a:solidFill>
            </a:endParaRPr>
          </a:p>
          <a:p>
            <a:pPr fontAlgn="base">
              <a:spcBef>
                <a:spcPct val="0"/>
              </a:spcBef>
              <a:spcAft>
                <a:spcPct val="0"/>
              </a:spcAft>
            </a:pPr>
            <a:r>
              <a:rPr lang="en-AU" dirty="0">
                <a:solidFill>
                  <a:srgbClr val="000000"/>
                </a:solidFill>
              </a:rPr>
              <a:t>Dependent contractors</a:t>
            </a:r>
          </a:p>
          <a:p>
            <a:pPr fontAlgn="base">
              <a:spcBef>
                <a:spcPct val="0"/>
              </a:spcBef>
              <a:spcAft>
                <a:spcPct val="0"/>
              </a:spcAft>
            </a:pPr>
            <a:r>
              <a:rPr lang="en-AU" dirty="0">
                <a:solidFill>
                  <a:srgbClr val="000000"/>
                </a:solidFill>
              </a:rPr>
              <a:t> </a:t>
            </a:r>
          </a:p>
          <a:p>
            <a:pPr fontAlgn="base">
              <a:spcBef>
                <a:spcPct val="0"/>
              </a:spcBef>
              <a:spcAft>
                <a:spcPct val="0"/>
              </a:spcAft>
            </a:pPr>
            <a:r>
              <a:rPr lang="en-AU" dirty="0">
                <a:solidFill>
                  <a:srgbClr val="000000"/>
                </a:solidFill>
              </a:rPr>
              <a:t>Contributing family </a:t>
            </a:r>
            <a:r>
              <a:rPr lang="en-AU" dirty="0" smtClean="0">
                <a:solidFill>
                  <a:srgbClr val="000000"/>
                </a:solidFill>
              </a:rPr>
              <a:t>workers</a:t>
            </a:r>
          </a:p>
          <a:p>
            <a:pPr fontAlgn="base">
              <a:spcBef>
                <a:spcPct val="0"/>
              </a:spcBef>
              <a:spcAft>
                <a:spcPct val="0"/>
              </a:spcAft>
            </a:pPr>
            <a:endParaRPr lang="en-AU" dirty="0">
              <a:solidFill>
                <a:srgbClr val="000000"/>
              </a:solidFill>
            </a:endParaRPr>
          </a:p>
          <a:p>
            <a:pPr fontAlgn="base">
              <a:spcBef>
                <a:spcPct val="0"/>
              </a:spcBef>
              <a:spcAft>
                <a:spcPct val="0"/>
              </a:spcAft>
            </a:pPr>
            <a:endParaRPr lang="en-AU" dirty="0">
              <a:solidFill>
                <a:srgbClr val="000000"/>
              </a:solidFill>
            </a:endParaRPr>
          </a:p>
        </p:txBody>
      </p:sp>
      <p:sp>
        <p:nvSpPr>
          <p:cNvPr id="8" name="Title 1"/>
          <p:cNvSpPr>
            <a:spLocks noGrp="1"/>
          </p:cNvSpPr>
          <p:nvPr>
            <p:ph type="title"/>
          </p:nvPr>
        </p:nvSpPr>
        <p:spPr>
          <a:solidFill>
            <a:srgbClr val="3366FF"/>
          </a:solidFill>
        </p:spPr>
        <p:txBody>
          <a:bodyPr/>
          <a:lstStyle/>
          <a:p>
            <a:r>
              <a:rPr lang="de-DE" dirty="0">
                <a:solidFill>
                  <a:schemeClr val="bg1"/>
                </a:solidFill>
              </a:rPr>
              <a:t>Classification of status based on type of </a:t>
            </a:r>
            <a:r>
              <a:rPr lang="de-DE" dirty="0" smtClean="0">
                <a:solidFill>
                  <a:schemeClr val="bg1"/>
                </a:solidFill>
              </a:rPr>
              <a:t>authority/ dependency</a:t>
            </a:r>
            <a:endParaRPr lang="fr-CH" dirty="0">
              <a:solidFill>
                <a:schemeClr val="bg1"/>
              </a:solidFill>
            </a:endParaRPr>
          </a:p>
        </p:txBody>
      </p:sp>
      <p:sp>
        <p:nvSpPr>
          <p:cNvPr id="6" name="Footer Placeholder 3"/>
          <p:cNvSpPr>
            <a:spLocks noGrp="1"/>
          </p:cNvSpPr>
          <p:nvPr>
            <p:ph type="ftr" sz="quarter" idx="4294967295"/>
          </p:nvPr>
        </p:nvSpPr>
        <p:spPr>
          <a:xfrm>
            <a:off x="34925" y="6453188"/>
            <a:ext cx="6985000" cy="288925"/>
          </a:xfrm>
          <a:prstGeom prst="rect">
            <a:avLst/>
          </a:prstGeom>
        </p:spPr>
        <p:txBody>
          <a:bodyPr/>
          <a:lstStyle/>
          <a:p>
            <a:pPr>
              <a:defRPr/>
            </a:pPr>
            <a:r>
              <a:rPr lang="en-GB" sz="1000" dirty="0" smtClean="0">
                <a:solidFill>
                  <a:schemeClr val="bg1"/>
                </a:solidFill>
              </a:rPr>
              <a:t>ILO Department of Statistics</a:t>
            </a:r>
            <a:endParaRPr lang="en-GB" sz="1000" dirty="0">
              <a:solidFill>
                <a:schemeClr val="bg1"/>
              </a:solidFill>
            </a:endParaRPr>
          </a:p>
        </p:txBody>
      </p:sp>
    </p:spTree>
    <p:extLst>
      <p:ext uri="{BB962C8B-B14F-4D97-AF65-F5344CB8AC3E}">
        <p14:creationId xmlns:p14="http://schemas.microsoft.com/office/powerpoint/2010/main" val="182651852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2"/>
          <p:cNvSpPr txBox="1"/>
          <p:nvPr/>
        </p:nvSpPr>
        <p:spPr>
          <a:xfrm>
            <a:off x="362984" y="1477171"/>
            <a:ext cx="3674890" cy="4013919"/>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marL="71755" indent="-228600" fontAlgn="base">
              <a:lnSpc>
                <a:spcPct val="115000"/>
              </a:lnSpc>
              <a:spcBef>
                <a:spcPct val="0"/>
              </a:spcBef>
              <a:spcAft>
                <a:spcPts val="1000"/>
              </a:spcAft>
            </a:pPr>
            <a:r>
              <a:rPr lang="en-AU" sz="2000" b="1" dirty="0">
                <a:solidFill>
                  <a:srgbClr val="000000"/>
                </a:solidFill>
                <a:ea typeface="Calibri"/>
              </a:rPr>
              <a:t>Workers in employment for profit</a:t>
            </a:r>
          </a:p>
          <a:p>
            <a:pPr marL="342900" indent="-342900" fontAlgn="base">
              <a:lnSpc>
                <a:spcPct val="115000"/>
              </a:lnSpc>
              <a:spcBef>
                <a:spcPct val="0"/>
              </a:spcBef>
              <a:spcAft>
                <a:spcPts val="1000"/>
              </a:spcAft>
              <a:buFont typeface="Arial" panose="020B0604020202020204" pitchFamily="34" charset="0"/>
              <a:buChar char="•"/>
            </a:pPr>
            <a:r>
              <a:rPr lang="en-AU" dirty="0">
                <a:solidFill>
                  <a:srgbClr val="000000"/>
                </a:solidFill>
                <a:ea typeface="Calibri"/>
              </a:rPr>
              <a:t>Employers in household market enterprises</a:t>
            </a:r>
          </a:p>
          <a:p>
            <a:pPr marL="342900" indent="-342900" fontAlgn="base">
              <a:lnSpc>
                <a:spcPct val="115000"/>
              </a:lnSpc>
              <a:spcBef>
                <a:spcPct val="0"/>
              </a:spcBef>
              <a:spcAft>
                <a:spcPts val="1000"/>
              </a:spcAft>
              <a:buFont typeface="Arial" panose="020B0604020202020204" pitchFamily="34" charset="0"/>
              <a:buChar char="•"/>
            </a:pPr>
            <a:r>
              <a:rPr lang="en-AU" dirty="0">
                <a:solidFill>
                  <a:srgbClr val="000000"/>
                </a:solidFill>
                <a:ea typeface="Calibri"/>
              </a:rPr>
              <a:t>Own-account workers in household market enterprises</a:t>
            </a:r>
          </a:p>
          <a:p>
            <a:pPr marL="342900" indent="-342900" fontAlgn="base">
              <a:lnSpc>
                <a:spcPct val="115000"/>
              </a:lnSpc>
              <a:spcBef>
                <a:spcPct val="0"/>
              </a:spcBef>
              <a:spcAft>
                <a:spcPts val="1000"/>
              </a:spcAft>
              <a:buFont typeface="Arial" panose="020B0604020202020204" pitchFamily="34" charset="0"/>
              <a:buChar char="•"/>
            </a:pPr>
            <a:r>
              <a:rPr lang="en-AU" dirty="0">
                <a:solidFill>
                  <a:srgbClr val="FF0000"/>
                </a:solidFill>
                <a:ea typeface="Calibri"/>
              </a:rPr>
              <a:t>Dependent contractors </a:t>
            </a:r>
          </a:p>
          <a:p>
            <a:pPr marL="285750" indent="-285750" fontAlgn="base">
              <a:spcBef>
                <a:spcPct val="0"/>
              </a:spcBef>
              <a:spcAft>
                <a:spcPct val="0"/>
              </a:spcAft>
              <a:buFont typeface="Arial" panose="020B0604020202020204" pitchFamily="34" charset="0"/>
              <a:buChar char="•"/>
            </a:pPr>
            <a:r>
              <a:rPr lang="en-AU" dirty="0">
                <a:solidFill>
                  <a:srgbClr val="FF0000"/>
                </a:solidFill>
              </a:rPr>
              <a:t> Contributing family workers</a:t>
            </a:r>
          </a:p>
          <a:p>
            <a:pPr marL="285750" indent="-285750" fontAlgn="base">
              <a:spcBef>
                <a:spcPct val="0"/>
              </a:spcBef>
              <a:buFont typeface="Wingdings" panose="05000000000000000000" pitchFamily="2" charset="2"/>
              <a:buChar char="Ø"/>
            </a:pPr>
            <a:endParaRPr lang="de-DE" dirty="0" smtClean="0">
              <a:solidFill>
                <a:srgbClr val="2F2B20"/>
              </a:solidFill>
            </a:endParaRPr>
          </a:p>
          <a:p>
            <a:pPr marL="285750" indent="-285750" fontAlgn="base">
              <a:spcBef>
                <a:spcPct val="0"/>
              </a:spcBef>
              <a:buFont typeface="Wingdings" panose="05000000000000000000" pitchFamily="2" charset="2"/>
              <a:buChar char="Ø"/>
            </a:pPr>
            <a:endParaRPr lang="de-DE" dirty="0" smtClean="0">
              <a:solidFill>
                <a:srgbClr val="2F2B20"/>
              </a:solidFill>
            </a:endParaRPr>
          </a:p>
          <a:p>
            <a:pPr marL="285750" indent="-285750" fontAlgn="base">
              <a:spcBef>
                <a:spcPct val="0"/>
              </a:spcBef>
              <a:buFont typeface="Wingdings" panose="05000000000000000000" pitchFamily="2" charset="2"/>
              <a:buChar char="Ø"/>
            </a:pPr>
            <a:endParaRPr lang="de-DE" dirty="0">
              <a:solidFill>
                <a:srgbClr val="2F2B20"/>
              </a:solidFill>
            </a:endParaRPr>
          </a:p>
        </p:txBody>
      </p:sp>
      <p:sp>
        <p:nvSpPr>
          <p:cNvPr id="9" name="Rechteck 3"/>
          <p:cNvSpPr/>
          <p:nvPr/>
        </p:nvSpPr>
        <p:spPr>
          <a:xfrm>
            <a:off x="4139952" y="1465974"/>
            <a:ext cx="4680520" cy="4258089"/>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fontAlgn="base">
              <a:spcBef>
                <a:spcPct val="0"/>
              </a:spcBef>
              <a:spcAft>
                <a:spcPct val="0"/>
              </a:spcAft>
            </a:pPr>
            <a:r>
              <a:rPr lang="de-DE" sz="2000" b="1" dirty="0">
                <a:solidFill>
                  <a:srgbClr val="2F2B20"/>
                </a:solidFill>
              </a:rPr>
              <a:t>Workers in employment for pay</a:t>
            </a:r>
          </a:p>
          <a:p>
            <a:pPr fontAlgn="base">
              <a:spcBef>
                <a:spcPct val="0"/>
              </a:spcBef>
              <a:spcAft>
                <a:spcPct val="0"/>
              </a:spcAft>
            </a:pPr>
            <a:endParaRPr lang="de-DE" sz="2000" b="1" dirty="0">
              <a:solidFill>
                <a:srgbClr val="2F2B20"/>
              </a:solidFill>
            </a:endParaRPr>
          </a:p>
          <a:p>
            <a:pPr fontAlgn="base">
              <a:spcBef>
                <a:spcPct val="0"/>
              </a:spcBef>
              <a:spcAft>
                <a:spcPct val="0"/>
              </a:spcAft>
            </a:pPr>
            <a:r>
              <a:rPr lang="en-AU" dirty="0">
                <a:solidFill>
                  <a:srgbClr val="00B050"/>
                </a:solidFill>
              </a:rPr>
              <a:t>Owner-managers of corporations </a:t>
            </a:r>
            <a:endParaRPr lang="en-GB" dirty="0">
              <a:solidFill>
                <a:srgbClr val="00B050"/>
              </a:solidFill>
            </a:endParaRPr>
          </a:p>
          <a:p>
            <a:pPr marL="742950" lvl="1" indent="-285750" fontAlgn="base">
              <a:spcBef>
                <a:spcPts val="1800"/>
              </a:spcBef>
              <a:spcAft>
                <a:spcPct val="0"/>
              </a:spcAft>
              <a:buFont typeface="Arial" panose="020B0604020202020204" pitchFamily="34" charset="0"/>
              <a:buChar char="•"/>
            </a:pPr>
            <a:r>
              <a:rPr lang="en-AU" dirty="0">
                <a:solidFill>
                  <a:srgbClr val="FF0000"/>
                </a:solidFill>
              </a:rPr>
              <a:t>Owner-managers of corporations with employees</a:t>
            </a:r>
            <a:endParaRPr lang="en-GB" dirty="0">
              <a:solidFill>
                <a:srgbClr val="FF0000"/>
              </a:solidFill>
            </a:endParaRPr>
          </a:p>
          <a:p>
            <a:pPr marL="742950" lvl="1" indent="-285750" fontAlgn="base">
              <a:spcBef>
                <a:spcPct val="0"/>
              </a:spcBef>
              <a:spcAft>
                <a:spcPct val="0"/>
              </a:spcAft>
              <a:buFont typeface="Arial" panose="020B0604020202020204" pitchFamily="34" charset="0"/>
              <a:buChar char="•"/>
            </a:pPr>
            <a:r>
              <a:rPr lang="en-AU" dirty="0">
                <a:solidFill>
                  <a:srgbClr val="FF0000"/>
                </a:solidFill>
              </a:rPr>
              <a:t>Operators of corporations without employees</a:t>
            </a:r>
          </a:p>
          <a:p>
            <a:pPr lvl="1" fontAlgn="base">
              <a:spcBef>
                <a:spcPct val="0"/>
              </a:spcBef>
              <a:spcAft>
                <a:spcPct val="0"/>
              </a:spcAft>
            </a:pPr>
            <a:endParaRPr lang="en-GB" dirty="0">
              <a:solidFill>
                <a:srgbClr val="FF0000"/>
              </a:solidFill>
            </a:endParaRPr>
          </a:p>
          <a:p>
            <a:pPr fontAlgn="base">
              <a:lnSpc>
                <a:spcPct val="115000"/>
              </a:lnSpc>
              <a:spcBef>
                <a:spcPct val="0"/>
              </a:spcBef>
            </a:pPr>
            <a:r>
              <a:rPr lang="en-AU" dirty="0">
                <a:solidFill>
                  <a:srgbClr val="000000"/>
                </a:solidFill>
                <a:ea typeface="Calibri"/>
              </a:rPr>
              <a:t>Employees</a:t>
            </a:r>
          </a:p>
          <a:p>
            <a:pPr marL="742950" lvl="1" indent="-285750" fontAlgn="base">
              <a:spcBef>
                <a:spcPts val="1800"/>
              </a:spcBef>
              <a:spcAft>
                <a:spcPct val="0"/>
              </a:spcAft>
              <a:buFont typeface="Arial" panose="020B0604020202020204" pitchFamily="34" charset="0"/>
              <a:buChar char="•"/>
            </a:pPr>
            <a:r>
              <a:rPr lang="en-GB" dirty="0">
                <a:solidFill>
                  <a:srgbClr val="000000"/>
                </a:solidFill>
              </a:rPr>
              <a:t>Permanent employees </a:t>
            </a:r>
          </a:p>
          <a:p>
            <a:pPr marL="742950" lvl="1" indent="-285750" fontAlgn="base">
              <a:spcBef>
                <a:spcPct val="0"/>
              </a:spcBef>
              <a:spcAft>
                <a:spcPct val="0"/>
              </a:spcAft>
              <a:buFont typeface="Arial" panose="020B0604020202020204" pitchFamily="34" charset="0"/>
              <a:buChar char="•"/>
            </a:pPr>
            <a:r>
              <a:rPr lang="en-GB" dirty="0">
                <a:solidFill>
                  <a:srgbClr val="000000"/>
                </a:solidFill>
              </a:rPr>
              <a:t>Fixed-term and seasonal employees </a:t>
            </a:r>
          </a:p>
          <a:p>
            <a:pPr marL="742950" lvl="1" indent="-285750" fontAlgn="base">
              <a:spcBef>
                <a:spcPct val="0"/>
              </a:spcBef>
              <a:spcAft>
                <a:spcPct val="0"/>
              </a:spcAft>
              <a:buFont typeface="Arial" panose="020B0604020202020204" pitchFamily="34" charset="0"/>
              <a:buChar char="•"/>
            </a:pPr>
            <a:r>
              <a:rPr lang="en-GB" dirty="0">
                <a:solidFill>
                  <a:srgbClr val="000000"/>
                </a:solidFill>
              </a:rPr>
              <a:t>Casual and short-term </a:t>
            </a:r>
            <a:r>
              <a:rPr lang="en-GB" dirty="0" smtClean="0">
                <a:solidFill>
                  <a:srgbClr val="000000"/>
                </a:solidFill>
              </a:rPr>
              <a:t>employees</a:t>
            </a:r>
          </a:p>
          <a:p>
            <a:pPr marL="742950" lvl="1" indent="-285750" fontAlgn="base">
              <a:spcBef>
                <a:spcPct val="0"/>
              </a:spcBef>
              <a:spcAft>
                <a:spcPct val="0"/>
              </a:spcAft>
              <a:buFont typeface="Arial" panose="020B0604020202020204" pitchFamily="34" charset="0"/>
              <a:buChar char="•"/>
            </a:pPr>
            <a:endParaRPr lang="en-GB" dirty="0">
              <a:solidFill>
                <a:srgbClr val="000000"/>
              </a:solidFill>
            </a:endParaRPr>
          </a:p>
        </p:txBody>
      </p:sp>
      <p:sp>
        <p:nvSpPr>
          <p:cNvPr id="5" name="Footer Placeholder 3"/>
          <p:cNvSpPr txBox="1">
            <a:spLocks/>
          </p:cNvSpPr>
          <p:nvPr/>
        </p:nvSpPr>
        <p:spPr>
          <a:xfrm>
            <a:off x="34925" y="6453188"/>
            <a:ext cx="6985000" cy="2889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GB" sz="1000" dirty="0" smtClean="0">
                <a:solidFill>
                  <a:schemeClr val="bg1"/>
                </a:solidFill>
              </a:rPr>
              <a:t>ILO Department of Statistics</a:t>
            </a:r>
            <a:endParaRPr lang="en-GB" sz="1000" dirty="0">
              <a:solidFill>
                <a:schemeClr val="bg1"/>
              </a:solidFill>
            </a:endParaRPr>
          </a:p>
        </p:txBody>
      </p:sp>
      <p:sp>
        <p:nvSpPr>
          <p:cNvPr id="10" name="Title 1"/>
          <p:cNvSpPr>
            <a:spLocks noGrp="1"/>
          </p:cNvSpPr>
          <p:nvPr>
            <p:ph type="title"/>
          </p:nvPr>
        </p:nvSpPr>
        <p:spPr>
          <a:xfrm>
            <a:off x="1331913" y="115888"/>
            <a:ext cx="7581900" cy="1143000"/>
          </a:xfrm>
          <a:solidFill>
            <a:srgbClr val="3366FF"/>
          </a:solidFill>
        </p:spPr>
        <p:txBody>
          <a:bodyPr/>
          <a:lstStyle/>
          <a:p>
            <a:r>
              <a:rPr lang="de-DE" dirty="0">
                <a:solidFill>
                  <a:schemeClr val="bg1"/>
                </a:solidFill>
              </a:rPr>
              <a:t>Classification of status based on type of </a:t>
            </a:r>
            <a:r>
              <a:rPr lang="de-DE" dirty="0" smtClean="0">
                <a:solidFill>
                  <a:schemeClr val="bg1"/>
                </a:solidFill>
              </a:rPr>
              <a:t>economic risk</a:t>
            </a:r>
            <a:endParaRPr lang="fr-CH" dirty="0">
              <a:solidFill>
                <a:schemeClr val="bg1"/>
              </a:solidFill>
            </a:endParaRPr>
          </a:p>
        </p:txBody>
      </p:sp>
    </p:spTree>
    <p:extLst>
      <p:ext uri="{BB962C8B-B14F-4D97-AF65-F5344CB8AC3E}">
        <p14:creationId xmlns:p14="http://schemas.microsoft.com/office/powerpoint/2010/main" val="183365339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ICSW-18 versus ICSE-18</a:t>
            </a:r>
            <a:endParaRPr lang="en-GB" dirty="0"/>
          </a:p>
        </p:txBody>
      </p:sp>
      <p:sp>
        <p:nvSpPr>
          <p:cNvPr id="3" name="Content Placeholder 2"/>
          <p:cNvSpPr>
            <a:spLocks noGrp="1"/>
          </p:cNvSpPr>
          <p:nvPr>
            <p:ph idx="1"/>
          </p:nvPr>
        </p:nvSpPr>
        <p:spPr>
          <a:xfrm>
            <a:off x="468313" y="1341438"/>
            <a:ext cx="8341112" cy="5040312"/>
          </a:xfrm>
        </p:spPr>
        <p:txBody>
          <a:bodyPr>
            <a:normAutofit fontScale="32500" lnSpcReduction="20000"/>
          </a:bodyPr>
          <a:lstStyle/>
          <a:p>
            <a:pPr marL="0" indent="0">
              <a:buNone/>
            </a:pPr>
            <a:r>
              <a:rPr lang="en-AU" b="1" dirty="0" smtClean="0"/>
              <a:t>I Independent workers</a:t>
            </a:r>
            <a:endParaRPr lang="en-GB" dirty="0"/>
          </a:p>
          <a:p>
            <a:pPr marL="0" indent="0">
              <a:buNone/>
            </a:pPr>
            <a:r>
              <a:rPr lang="en-AU" b="1" dirty="0" smtClean="0"/>
              <a:t>   1 Employers*</a:t>
            </a:r>
            <a:endParaRPr lang="en-GB" dirty="0"/>
          </a:p>
          <a:p>
            <a:pPr marL="0" indent="0">
              <a:buNone/>
            </a:pPr>
            <a:r>
              <a:rPr lang="de-CH" dirty="0"/>
              <a:t> </a:t>
            </a:r>
            <a:r>
              <a:rPr lang="de-CH" dirty="0" smtClean="0"/>
              <a:t>     11 Owner-managers </a:t>
            </a:r>
            <a:r>
              <a:rPr lang="de-CH" dirty="0"/>
              <a:t>of corporations with </a:t>
            </a:r>
            <a:r>
              <a:rPr lang="de-CH" dirty="0" smtClean="0"/>
              <a:t>employees</a:t>
            </a:r>
          </a:p>
          <a:p>
            <a:pPr marL="0" indent="0">
              <a:buNone/>
            </a:pPr>
            <a:r>
              <a:rPr lang="de-CH" dirty="0" smtClean="0"/>
              <a:t>      12 Employers </a:t>
            </a:r>
            <a:r>
              <a:rPr lang="de-CH" dirty="0"/>
              <a:t>in household market </a:t>
            </a:r>
            <a:r>
              <a:rPr lang="de-CH" dirty="0" smtClean="0"/>
              <a:t>enterprises</a:t>
            </a:r>
            <a:endParaRPr lang="en-GB" dirty="0"/>
          </a:p>
          <a:p>
            <a:pPr marL="0" indent="0">
              <a:buNone/>
            </a:pPr>
            <a:r>
              <a:rPr lang="en-GB" dirty="0"/>
              <a:t> </a:t>
            </a:r>
            <a:r>
              <a:rPr lang="en-GB" dirty="0" smtClean="0"/>
              <a:t>     </a:t>
            </a:r>
            <a:r>
              <a:rPr lang="de-CH" dirty="0" smtClean="0"/>
              <a:t>13 Employers </a:t>
            </a:r>
            <a:r>
              <a:rPr lang="de-CH" dirty="0"/>
              <a:t>in own-use production of services</a:t>
            </a:r>
            <a:endParaRPr lang="en-GB" dirty="0"/>
          </a:p>
          <a:p>
            <a:pPr marL="0" indent="0">
              <a:buNone/>
            </a:pPr>
            <a:r>
              <a:rPr lang="de-CH" dirty="0" smtClean="0"/>
              <a:t>      14  Employers </a:t>
            </a:r>
            <a:r>
              <a:rPr lang="de-CH" dirty="0"/>
              <a:t>in own-use production of goods</a:t>
            </a:r>
            <a:endParaRPr lang="en-GB" dirty="0"/>
          </a:p>
          <a:p>
            <a:pPr marL="0" indent="0">
              <a:buNone/>
            </a:pPr>
            <a:r>
              <a:rPr lang="de-CH" dirty="0" smtClean="0"/>
              <a:t>      15</a:t>
            </a:r>
            <a:r>
              <a:rPr lang="de-CH" dirty="0"/>
              <a:t> </a:t>
            </a:r>
            <a:r>
              <a:rPr lang="de-CH" dirty="0" smtClean="0"/>
              <a:t>Volunteers </a:t>
            </a:r>
            <a:r>
              <a:rPr lang="de-CH" dirty="0"/>
              <a:t>employing others</a:t>
            </a:r>
            <a:endParaRPr lang="en-GB" dirty="0"/>
          </a:p>
          <a:p>
            <a:pPr marL="0" indent="0">
              <a:buNone/>
            </a:pPr>
            <a:r>
              <a:rPr lang="en-AU" b="1" dirty="0"/>
              <a:t> </a:t>
            </a:r>
            <a:r>
              <a:rPr lang="en-AU" b="1" dirty="0" smtClean="0"/>
              <a:t>  2  Own-account </a:t>
            </a:r>
            <a:r>
              <a:rPr lang="en-AU" b="1" dirty="0"/>
              <a:t>workers</a:t>
            </a:r>
            <a:r>
              <a:rPr lang="en-AU" b="1" dirty="0" smtClean="0"/>
              <a:t>*</a:t>
            </a:r>
            <a:endParaRPr lang="en-GB" dirty="0"/>
          </a:p>
          <a:p>
            <a:pPr marL="0" indent="0">
              <a:buNone/>
            </a:pPr>
            <a:r>
              <a:rPr lang="de-CH" dirty="0" smtClean="0"/>
              <a:t>     21 Operators </a:t>
            </a:r>
            <a:r>
              <a:rPr lang="de-CH" dirty="0"/>
              <a:t>of corporations without </a:t>
            </a:r>
            <a:r>
              <a:rPr lang="de-CH" dirty="0" smtClean="0"/>
              <a:t>employees</a:t>
            </a:r>
            <a:endParaRPr lang="en-GB" dirty="0"/>
          </a:p>
          <a:p>
            <a:pPr marL="0" indent="0">
              <a:buNone/>
            </a:pPr>
            <a:r>
              <a:rPr lang="en-GB" dirty="0"/>
              <a:t> </a:t>
            </a:r>
            <a:r>
              <a:rPr lang="en-GB" dirty="0" smtClean="0"/>
              <a:t>    </a:t>
            </a:r>
            <a:r>
              <a:rPr lang="de-CH" dirty="0" smtClean="0"/>
              <a:t>22 Own-account </a:t>
            </a:r>
            <a:r>
              <a:rPr lang="de-CH" dirty="0"/>
              <a:t>workers in household market </a:t>
            </a:r>
            <a:r>
              <a:rPr lang="de-CH" dirty="0" smtClean="0"/>
              <a:t>enterprises</a:t>
            </a:r>
            <a:endParaRPr lang="en-GB" dirty="0"/>
          </a:p>
          <a:p>
            <a:pPr marL="0" indent="0">
              <a:buNone/>
            </a:pPr>
            <a:r>
              <a:rPr lang="en-GB" dirty="0"/>
              <a:t> </a:t>
            </a:r>
            <a:r>
              <a:rPr lang="en-GB" dirty="0" smtClean="0"/>
              <a:t>    </a:t>
            </a:r>
            <a:r>
              <a:rPr lang="de-CH" dirty="0" smtClean="0"/>
              <a:t>23 Own-account </a:t>
            </a:r>
            <a:r>
              <a:rPr lang="de-CH" dirty="0"/>
              <a:t>workers in own-use production of </a:t>
            </a:r>
            <a:r>
              <a:rPr lang="de-CH" dirty="0" smtClean="0"/>
              <a:t>services</a:t>
            </a:r>
            <a:endParaRPr lang="en-GB" dirty="0"/>
          </a:p>
          <a:p>
            <a:pPr marL="0" indent="0">
              <a:buNone/>
            </a:pPr>
            <a:r>
              <a:rPr lang="en-GB" dirty="0"/>
              <a:t> </a:t>
            </a:r>
            <a:r>
              <a:rPr lang="en-GB" dirty="0" smtClean="0"/>
              <a:t>    </a:t>
            </a:r>
            <a:r>
              <a:rPr lang="de-CH" dirty="0" smtClean="0"/>
              <a:t>24 Own-account </a:t>
            </a:r>
            <a:r>
              <a:rPr lang="de-CH" dirty="0"/>
              <a:t>workers in own-use production of goods</a:t>
            </a:r>
            <a:endParaRPr lang="en-GB" dirty="0"/>
          </a:p>
          <a:p>
            <a:pPr marL="0" indent="0">
              <a:buNone/>
            </a:pPr>
            <a:r>
              <a:rPr lang="de-CH" dirty="0"/>
              <a:t> </a:t>
            </a:r>
            <a:r>
              <a:rPr lang="de-CH" dirty="0" smtClean="0"/>
              <a:t>    25 Own-account </a:t>
            </a:r>
            <a:r>
              <a:rPr lang="de-CH" dirty="0"/>
              <a:t>volunteers</a:t>
            </a:r>
            <a:endParaRPr lang="en-GB" dirty="0"/>
          </a:p>
          <a:p>
            <a:pPr marL="0" indent="0">
              <a:buNone/>
            </a:pPr>
            <a:r>
              <a:rPr lang="en-AU" b="1" dirty="0" smtClean="0"/>
              <a:t>D Dependent workers</a:t>
            </a:r>
            <a:endParaRPr lang="en-GB" dirty="0"/>
          </a:p>
          <a:p>
            <a:pPr marL="0" indent="0">
              <a:buNone/>
            </a:pPr>
            <a:r>
              <a:rPr lang="en-AU" b="1" dirty="0" smtClean="0"/>
              <a:t>  3 Dependent </a:t>
            </a:r>
            <a:r>
              <a:rPr lang="en-AU" b="1" dirty="0"/>
              <a:t>contractors* </a:t>
            </a:r>
            <a:endParaRPr lang="en-GB" dirty="0"/>
          </a:p>
          <a:p>
            <a:pPr marL="0" indent="0">
              <a:buNone/>
            </a:pPr>
            <a:r>
              <a:rPr lang="de-CH" dirty="0"/>
              <a:t> </a:t>
            </a:r>
            <a:r>
              <a:rPr lang="de-CH" dirty="0" smtClean="0"/>
              <a:t>   30 Dependent contractors</a:t>
            </a:r>
            <a:endParaRPr lang="en-GB" dirty="0"/>
          </a:p>
          <a:p>
            <a:pPr marL="0" indent="0">
              <a:buNone/>
            </a:pPr>
            <a:r>
              <a:rPr lang="en-GB" b="1" dirty="0"/>
              <a:t> </a:t>
            </a:r>
            <a:r>
              <a:rPr lang="en-GB" b="1" dirty="0" smtClean="0"/>
              <a:t> </a:t>
            </a:r>
            <a:r>
              <a:rPr lang="en-AU" b="1" dirty="0" smtClean="0"/>
              <a:t>4 Employees</a:t>
            </a:r>
            <a:r>
              <a:rPr lang="en-AU" b="1" dirty="0"/>
              <a:t>*</a:t>
            </a:r>
            <a:endParaRPr lang="en-GB" dirty="0"/>
          </a:p>
          <a:p>
            <a:pPr marL="0" indent="0">
              <a:buNone/>
            </a:pPr>
            <a:r>
              <a:rPr lang="de-CH" dirty="0" smtClean="0"/>
              <a:t>    41</a:t>
            </a:r>
            <a:r>
              <a:rPr lang="de-CH" dirty="0"/>
              <a:t> </a:t>
            </a:r>
            <a:r>
              <a:rPr lang="de-CH" dirty="0" smtClean="0"/>
              <a:t>Permanent </a:t>
            </a:r>
            <a:r>
              <a:rPr lang="de-CH" dirty="0"/>
              <a:t>employees </a:t>
            </a:r>
            <a:endParaRPr lang="en-GB" dirty="0"/>
          </a:p>
          <a:p>
            <a:pPr marL="0" indent="0">
              <a:buNone/>
            </a:pPr>
            <a:r>
              <a:rPr lang="de-CH" dirty="0" smtClean="0"/>
              <a:t>    42 Fixed-term </a:t>
            </a:r>
            <a:r>
              <a:rPr lang="de-CH" dirty="0"/>
              <a:t>and seasonal employees </a:t>
            </a:r>
            <a:endParaRPr lang="en-GB" dirty="0"/>
          </a:p>
          <a:p>
            <a:pPr marL="0" indent="0">
              <a:buNone/>
            </a:pPr>
            <a:r>
              <a:rPr lang="de-CH" dirty="0" smtClean="0"/>
              <a:t>    43 Casual </a:t>
            </a:r>
            <a:r>
              <a:rPr lang="de-CH" dirty="0"/>
              <a:t>and short-term employees</a:t>
            </a:r>
            <a:endParaRPr lang="en-GB" dirty="0"/>
          </a:p>
          <a:p>
            <a:pPr marL="0" indent="0">
              <a:buNone/>
            </a:pPr>
            <a:r>
              <a:rPr lang="en-AU" b="1" dirty="0" smtClean="0"/>
              <a:t>  5 Contributing family workers</a:t>
            </a:r>
            <a:endParaRPr lang="en-GB" dirty="0"/>
          </a:p>
          <a:p>
            <a:pPr marL="0" indent="0">
              <a:buNone/>
            </a:pPr>
            <a:r>
              <a:rPr lang="de-CH" dirty="0" smtClean="0"/>
              <a:t>   51 Contributing </a:t>
            </a:r>
            <a:r>
              <a:rPr lang="de-CH" dirty="0"/>
              <a:t>family </a:t>
            </a:r>
            <a:r>
              <a:rPr lang="de-CH" dirty="0" smtClean="0"/>
              <a:t>workers*</a:t>
            </a:r>
            <a:endParaRPr lang="en-GB" dirty="0"/>
          </a:p>
          <a:p>
            <a:pPr marL="0" indent="0">
              <a:buNone/>
            </a:pPr>
            <a:r>
              <a:rPr lang="en-GB" dirty="0"/>
              <a:t> </a:t>
            </a:r>
            <a:r>
              <a:rPr lang="en-GB" dirty="0" smtClean="0"/>
              <a:t>  </a:t>
            </a:r>
            <a:r>
              <a:rPr lang="de-CH" dirty="0" smtClean="0"/>
              <a:t>52 Family </a:t>
            </a:r>
            <a:r>
              <a:rPr lang="de-CH" dirty="0"/>
              <a:t>helpers in own-use production of services</a:t>
            </a:r>
            <a:endParaRPr lang="en-GB" dirty="0"/>
          </a:p>
          <a:p>
            <a:pPr marL="0" indent="0">
              <a:buNone/>
            </a:pPr>
            <a:r>
              <a:rPr lang="de-CH" dirty="0" smtClean="0"/>
              <a:t>   53 Family </a:t>
            </a:r>
            <a:r>
              <a:rPr lang="de-CH" dirty="0"/>
              <a:t>helpers in own-use production of goods</a:t>
            </a:r>
            <a:endParaRPr lang="en-GB" dirty="0"/>
          </a:p>
          <a:p>
            <a:pPr marL="0" indent="0">
              <a:buNone/>
            </a:pPr>
            <a:r>
              <a:rPr lang="en-AU" b="1" dirty="0" smtClean="0"/>
              <a:t> 6 Unpaid </a:t>
            </a:r>
            <a:r>
              <a:rPr lang="en-AU" b="1" dirty="0"/>
              <a:t>apprentices, trainees and </a:t>
            </a:r>
            <a:r>
              <a:rPr lang="en-AU" b="1" dirty="0" smtClean="0"/>
              <a:t>interns</a:t>
            </a:r>
            <a:endParaRPr lang="en-GB" dirty="0"/>
          </a:p>
          <a:p>
            <a:pPr marL="0" indent="0">
              <a:buNone/>
            </a:pPr>
            <a:r>
              <a:rPr lang="en-GB" dirty="0"/>
              <a:t> </a:t>
            </a:r>
            <a:r>
              <a:rPr lang="en-GB" dirty="0" smtClean="0"/>
              <a:t>  </a:t>
            </a:r>
            <a:r>
              <a:rPr lang="de-CH" dirty="0" smtClean="0"/>
              <a:t>60 Unpaid </a:t>
            </a:r>
            <a:r>
              <a:rPr lang="de-CH" dirty="0"/>
              <a:t>apprentices, trainees and interns</a:t>
            </a:r>
            <a:endParaRPr lang="en-GB" dirty="0"/>
          </a:p>
          <a:p>
            <a:pPr marL="0" indent="0">
              <a:buNone/>
            </a:pPr>
            <a:r>
              <a:rPr lang="en-AU" b="1" dirty="0" smtClean="0"/>
              <a:t> 7 Dependent </a:t>
            </a:r>
            <a:r>
              <a:rPr lang="en-AU" b="1" dirty="0"/>
              <a:t>volunteers</a:t>
            </a:r>
            <a:endParaRPr lang="en-GB" dirty="0"/>
          </a:p>
          <a:p>
            <a:pPr marL="0" indent="0">
              <a:buNone/>
            </a:pPr>
            <a:r>
              <a:rPr lang="de-CH" dirty="0" smtClean="0"/>
              <a:t>   70</a:t>
            </a:r>
            <a:r>
              <a:rPr lang="de-CH" dirty="0"/>
              <a:t> </a:t>
            </a:r>
            <a:r>
              <a:rPr lang="de-CH" dirty="0" smtClean="0"/>
              <a:t>Dependent </a:t>
            </a:r>
            <a:r>
              <a:rPr lang="de-CH" dirty="0"/>
              <a:t>volunteers</a:t>
            </a:r>
            <a:endParaRPr lang="en-GB" dirty="0"/>
          </a:p>
          <a:p>
            <a:pPr marL="0" indent="0">
              <a:buNone/>
            </a:pPr>
            <a:r>
              <a:rPr lang="en-AU" b="1" dirty="0" smtClean="0"/>
              <a:t> 9 Other </a:t>
            </a:r>
            <a:r>
              <a:rPr lang="en-AU" b="1" dirty="0"/>
              <a:t>workers</a:t>
            </a:r>
            <a:endParaRPr lang="en-GB" dirty="0"/>
          </a:p>
          <a:p>
            <a:pPr marL="0" indent="0">
              <a:buNone/>
            </a:pPr>
            <a:r>
              <a:rPr lang="de-CH" dirty="0" smtClean="0"/>
              <a:t>   90 Other </a:t>
            </a:r>
            <a:r>
              <a:rPr lang="de-CH" dirty="0"/>
              <a:t>workers</a:t>
            </a:r>
            <a:endParaRPr lang="en-GB" dirty="0"/>
          </a:p>
          <a:p>
            <a:endParaRPr lang="en-GB" dirty="0"/>
          </a:p>
        </p:txBody>
      </p:sp>
      <p:sp>
        <p:nvSpPr>
          <p:cNvPr id="4" name="Footer Placeholder 3"/>
          <p:cNvSpPr>
            <a:spLocks noGrp="1"/>
          </p:cNvSpPr>
          <p:nvPr>
            <p:ph type="ftr" sz="quarter" idx="10"/>
          </p:nvPr>
        </p:nvSpPr>
        <p:spPr/>
        <p:txBody>
          <a:bodyPr/>
          <a:lstStyle/>
          <a:p>
            <a:pPr>
              <a:defRPr/>
            </a:pPr>
            <a:r>
              <a:rPr lang="en-GB" smtClean="0"/>
              <a:t>ILO Department of Statistics</a:t>
            </a:r>
            <a:endParaRPr lang="en-GB"/>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23</a:t>
            </a:fld>
            <a:endParaRPr lang="en-GB"/>
          </a:p>
        </p:txBody>
      </p:sp>
      <p:sp>
        <p:nvSpPr>
          <p:cNvPr id="6" name="Rectangle 5"/>
          <p:cNvSpPr/>
          <p:nvPr/>
        </p:nvSpPr>
        <p:spPr>
          <a:xfrm>
            <a:off x="476178" y="4405745"/>
            <a:ext cx="1795967" cy="1477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AU" sz="1000" b="1" dirty="0">
                <a:solidFill>
                  <a:srgbClr val="000066"/>
                </a:solidFill>
                <a:latin typeface="Arial Narrow" panose="020B0606020202030204" pitchFamily="34" charset="0"/>
              </a:rPr>
              <a:t>5 </a:t>
            </a:r>
            <a:r>
              <a:rPr lang="en-AU" sz="1000" b="1" dirty="0" smtClean="0">
                <a:solidFill>
                  <a:srgbClr val="000066"/>
                </a:solidFill>
                <a:latin typeface="Arial Narrow" panose="020B0606020202030204" pitchFamily="34" charset="0"/>
              </a:rPr>
              <a:t>Family helpers*</a:t>
            </a:r>
            <a:endParaRPr lang="en-GB" sz="1000" b="1" dirty="0">
              <a:solidFill>
                <a:srgbClr val="000066"/>
              </a:solidFill>
              <a:latin typeface="Arial Narrow" panose="020B0606020202030204" pitchFamily="34" charset="0"/>
            </a:endParaRPr>
          </a:p>
        </p:txBody>
      </p:sp>
      <p:sp>
        <p:nvSpPr>
          <p:cNvPr id="7" name="Rectangle 6"/>
          <p:cNvSpPr/>
          <p:nvPr/>
        </p:nvSpPr>
        <p:spPr>
          <a:xfrm>
            <a:off x="5664819" y="1505414"/>
            <a:ext cx="3144606" cy="8251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smtClean="0">
                <a:ln w="0"/>
                <a:solidFill>
                  <a:schemeClr val="tx1"/>
                </a:solidFill>
                <a:effectLst>
                  <a:outerShdw blurRad="38100" dist="19050" dir="2700000" algn="tl" rotWithShape="0">
                    <a:schemeClr val="dk1">
                      <a:alpha val="40000"/>
                    </a:schemeClr>
                  </a:outerShdw>
                </a:effectLst>
              </a:rPr>
              <a:t>Employment (*)</a:t>
            </a:r>
            <a:endParaRPr lang="en-GB" dirty="0">
              <a:ln w="0"/>
              <a:solidFill>
                <a:schemeClr val="tx1"/>
              </a:solidFill>
              <a:effectLst>
                <a:outerShdw blurRad="38100" dist="19050" dir="2700000" algn="tl" rotWithShape="0">
                  <a:schemeClr val="dk1">
                    <a:alpha val="40000"/>
                  </a:schemeClr>
                </a:outerShdw>
              </a:effectLst>
            </a:endParaRPr>
          </a:p>
        </p:txBody>
      </p:sp>
      <p:sp>
        <p:nvSpPr>
          <p:cNvPr id="8" name="Rectangle 7"/>
          <p:cNvSpPr/>
          <p:nvPr/>
        </p:nvSpPr>
        <p:spPr>
          <a:xfrm>
            <a:off x="5664819" y="2494580"/>
            <a:ext cx="3144606" cy="825190"/>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a:ln w="0"/>
                <a:solidFill>
                  <a:schemeClr val="tx1"/>
                </a:solidFill>
                <a:effectLst>
                  <a:outerShdw blurRad="38100" dist="19050" dir="2700000" algn="tl" rotWithShape="0">
                    <a:schemeClr val="dk1">
                      <a:alpha val="40000"/>
                    </a:schemeClr>
                  </a:outerShdw>
                </a:effectLst>
              </a:rPr>
              <a:t>F</a:t>
            </a:r>
            <a:r>
              <a:rPr lang="da-DK" dirty="0" smtClean="0">
                <a:ln w="0"/>
                <a:solidFill>
                  <a:schemeClr val="tx1"/>
                </a:solidFill>
                <a:effectLst>
                  <a:outerShdw blurRad="38100" dist="19050" dir="2700000" algn="tl" rotWithShape="0">
                    <a:schemeClr val="dk1">
                      <a:alpha val="40000"/>
                    </a:schemeClr>
                  </a:outerShdw>
                </a:effectLst>
              </a:rPr>
              <a:t>our forms of unpaid work</a:t>
            </a:r>
            <a:endParaRPr lang="en-GB"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40488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500"/>
                                        <p:tgtEl>
                                          <p:spTgt spid="3">
                                            <p:txEl>
                                              <p:pRg st="7" end="7"/>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8" end="8"/>
                                            </p:txEl>
                                          </p:spTgt>
                                        </p:tgtEl>
                                        <p:attrNameLst>
                                          <p:attrName>style.visibility</p:attrName>
                                        </p:attrNameLst>
                                      </p:cBhvr>
                                      <p:to>
                                        <p:strVal val="visible"/>
                                      </p:to>
                                    </p:set>
                                    <p:animEffect transition="in" filter="fade">
                                      <p:cBhvr>
                                        <p:cTn id="22" dur="500"/>
                                        <p:tgtEl>
                                          <p:spTgt spid="3">
                                            <p:txEl>
                                              <p:pRg st="8" end="8"/>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animEffect transition="in" filter="fade">
                                      <p:cBhvr>
                                        <p:cTn id="25" dur="500"/>
                                        <p:tgtEl>
                                          <p:spTgt spid="3">
                                            <p:txEl>
                                              <p:pRg st="9" end="9"/>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13" end="13"/>
                                            </p:txEl>
                                          </p:spTgt>
                                        </p:tgtEl>
                                        <p:attrNameLst>
                                          <p:attrName>style.visibility</p:attrName>
                                        </p:attrNameLst>
                                      </p:cBhvr>
                                      <p:to>
                                        <p:strVal val="visible"/>
                                      </p:to>
                                    </p:set>
                                    <p:animEffect transition="in" filter="fade">
                                      <p:cBhvr>
                                        <p:cTn id="28" dur="500"/>
                                        <p:tgtEl>
                                          <p:spTgt spid="3">
                                            <p:txEl>
                                              <p:pRg st="13" end="13"/>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4" end="14"/>
                                            </p:txEl>
                                          </p:spTgt>
                                        </p:tgtEl>
                                        <p:attrNameLst>
                                          <p:attrName>style.visibility</p:attrName>
                                        </p:attrNameLst>
                                      </p:cBhvr>
                                      <p:to>
                                        <p:strVal val="visible"/>
                                      </p:to>
                                    </p:set>
                                    <p:animEffect transition="in" filter="fade">
                                      <p:cBhvr>
                                        <p:cTn id="31" dur="500"/>
                                        <p:tgtEl>
                                          <p:spTgt spid="3">
                                            <p:txEl>
                                              <p:pRg st="14" end="14"/>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5" end="15"/>
                                            </p:txEl>
                                          </p:spTgt>
                                        </p:tgtEl>
                                        <p:attrNameLst>
                                          <p:attrName>style.visibility</p:attrName>
                                        </p:attrNameLst>
                                      </p:cBhvr>
                                      <p:to>
                                        <p:strVal val="visible"/>
                                      </p:to>
                                    </p:set>
                                    <p:animEffect transition="in" filter="fade">
                                      <p:cBhvr>
                                        <p:cTn id="34" dur="500"/>
                                        <p:tgtEl>
                                          <p:spTgt spid="3">
                                            <p:txEl>
                                              <p:pRg st="15" end="15"/>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3">
                                            <p:txEl>
                                              <p:pRg st="20" end="20"/>
                                            </p:txEl>
                                          </p:spTgt>
                                        </p:tgtEl>
                                        <p:attrNameLst>
                                          <p:attrName>style.visibility</p:attrName>
                                        </p:attrNameLst>
                                      </p:cBhvr>
                                      <p:to>
                                        <p:strVal val="visible"/>
                                      </p:to>
                                    </p:set>
                                    <p:animEffect transition="in" filter="fade">
                                      <p:cBhvr>
                                        <p:cTn id="37" dur="500"/>
                                        <p:tgtEl>
                                          <p:spTgt spid="3">
                                            <p:txEl>
                                              <p:pRg st="20" end="20"/>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3">
                                            <p:txEl>
                                              <p:pRg st="21" end="21"/>
                                            </p:txEl>
                                          </p:spTgt>
                                        </p:tgtEl>
                                        <p:attrNameLst>
                                          <p:attrName>style.visibility</p:attrName>
                                        </p:attrNameLst>
                                      </p:cBhvr>
                                      <p:to>
                                        <p:strVal val="visible"/>
                                      </p:to>
                                    </p:set>
                                    <p:animEffect transition="in" filter="fade">
                                      <p:cBhvr>
                                        <p:cTn id="40" dur="500"/>
                                        <p:tgtEl>
                                          <p:spTgt spid="3">
                                            <p:txEl>
                                              <p:pRg st="21" end="21"/>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3">
                                            <p:txEl>
                                              <p:pRg st="16" end="16"/>
                                            </p:txEl>
                                          </p:spTgt>
                                        </p:tgtEl>
                                        <p:attrNameLst>
                                          <p:attrName>style.visibility</p:attrName>
                                        </p:attrNameLst>
                                      </p:cBhvr>
                                      <p:to>
                                        <p:strVal val="visible"/>
                                      </p:to>
                                    </p:set>
                                    <p:animEffect transition="in" filter="fade">
                                      <p:cBhvr>
                                        <p:cTn id="43" dur="500"/>
                                        <p:tgtEl>
                                          <p:spTgt spid="3">
                                            <p:txEl>
                                              <p:pRg st="16" end="16"/>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3">
                                            <p:txEl>
                                              <p:pRg st="17" end="17"/>
                                            </p:txEl>
                                          </p:spTgt>
                                        </p:tgtEl>
                                        <p:attrNameLst>
                                          <p:attrName>style.visibility</p:attrName>
                                        </p:attrNameLst>
                                      </p:cBhvr>
                                      <p:to>
                                        <p:strVal val="visible"/>
                                      </p:to>
                                    </p:set>
                                    <p:animEffect transition="in" filter="fade">
                                      <p:cBhvr>
                                        <p:cTn id="46" dur="500"/>
                                        <p:tgtEl>
                                          <p:spTgt spid="3">
                                            <p:txEl>
                                              <p:pRg st="17" end="17"/>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3">
                                            <p:txEl>
                                              <p:pRg st="18" end="18"/>
                                            </p:txEl>
                                          </p:spTgt>
                                        </p:tgtEl>
                                        <p:attrNameLst>
                                          <p:attrName>style.visibility</p:attrName>
                                        </p:attrNameLst>
                                      </p:cBhvr>
                                      <p:to>
                                        <p:strVal val="visible"/>
                                      </p:to>
                                    </p:set>
                                    <p:animEffect transition="in" filter="fade">
                                      <p:cBhvr>
                                        <p:cTn id="49" dur="500"/>
                                        <p:tgtEl>
                                          <p:spTgt spid="3">
                                            <p:txEl>
                                              <p:pRg st="18" end="18"/>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3">
                                            <p:txEl>
                                              <p:pRg st="19" end="19"/>
                                            </p:txEl>
                                          </p:spTgt>
                                        </p:tgtEl>
                                        <p:attrNameLst>
                                          <p:attrName>style.visibility</p:attrName>
                                        </p:attrNameLst>
                                      </p:cBhvr>
                                      <p:to>
                                        <p:strVal val="visible"/>
                                      </p:to>
                                    </p:set>
                                    <p:animEffect transition="in" filter="fade">
                                      <p:cBhvr>
                                        <p:cTn id="52" dur="500"/>
                                        <p:tgtEl>
                                          <p:spTgt spid="3">
                                            <p:txEl>
                                              <p:pRg st="19" end="19"/>
                                            </p:tx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7"/>
                                        </p:tgtEl>
                                        <p:attrNameLst>
                                          <p:attrName>style.visibility</p:attrName>
                                        </p:attrNameLst>
                                      </p:cBhvr>
                                      <p:to>
                                        <p:strVal val="visible"/>
                                      </p:to>
                                    </p:set>
                                    <p:animEffect transition="in" filter="fade">
                                      <p:cBhvr>
                                        <p:cTn id="55" dur="500"/>
                                        <p:tgtEl>
                                          <p:spTgt spid="7"/>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3">
                                            <p:txEl>
                                              <p:pRg st="4" end="4"/>
                                            </p:txEl>
                                          </p:spTgt>
                                        </p:tgtEl>
                                        <p:attrNameLst>
                                          <p:attrName>style.visibility</p:attrName>
                                        </p:attrNameLst>
                                      </p:cBhvr>
                                      <p:to>
                                        <p:strVal val="visible"/>
                                      </p:to>
                                    </p:set>
                                    <p:animEffect transition="in" filter="fade">
                                      <p:cBhvr>
                                        <p:cTn id="60" dur="500"/>
                                        <p:tgtEl>
                                          <p:spTgt spid="3">
                                            <p:txEl>
                                              <p:pRg st="4" end="4"/>
                                            </p:txEl>
                                          </p:spTgt>
                                        </p:tgtEl>
                                      </p:cBhvr>
                                    </p:animEffect>
                                  </p:childTnLst>
                                </p:cTn>
                              </p:par>
                              <p:par>
                                <p:cTn id="61" presetID="10" presetClass="entr" presetSubtype="0" fill="hold" nodeType="withEffect">
                                  <p:stCondLst>
                                    <p:cond delay="0"/>
                                  </p:stCondLst>
                                  <p:childTnLst>
                                    <p:set>
                                      <p:cBhvr>
                                        <p:cTn id="62" dur="1" fill="hold">
                                          <p:stCondLst>
                                            <p:cond delay="0"/>
                                          </p:stCondLst>
                                        </p:cTn>
                                        <p:tgtEl>
                                          <p:spTgt spid="3">
                                            <p:txEl>
                                              <p:pRg st="5" end="5"/>
                                            </p:txEl>
                                          </p:spTgt>
                                        </p:tgtEl>
                                        <p:attrNameLst>
                                          <p:attrName>style.visibility</p:attrName>
                                        </p:attrNameLst>
                                      </p:cBhvr>
                                      <p:to>
                                        <p:strVal val="visible"/>
                                      </p:to>
                                    </p:set>
                                    <p:animEffect transition="in" filter="fade">
                                      <p:cBhvr>
                                        <p:cTn id="63" dur="500"/>
                                        <p:tgtEl>
                                          <p:spTgt spid="3">
                                            <p:txEl>
                                              <p:pRg st="5" end="5"/>
                                            </p:txEl>
                                          </p:spTgt>
                                        </p:tgtEl>
                                      </p:cBhvr>
                                    </p:animEffect>
                                  </p:childTnLst>
                                </p:cTn>
                              </p:par>
                              <p:par>
                                <p:cTn id="64" presetID="10" presetClass="entr" presetSubtype="0" fill="hold" nodeType="withEffect">
                                  <p:stCondLst>
                                    <p:cond delay="0"/>
                                  </p:stCondLst>
                                  <p:childTnLst>
                                    <p:set>
                                      <p:cBhvr>
                                        <p:cTn id="65" dur="1" fill="hold">
                                          <p:stCondLst>
                                            <p:cond delay="0"/>
                                          </p:stCondLst>
                                        </p:cTn>
                                        <p:tgtEl>
                                          <p:spTgt spid="3">
                                            <p:txEl>
                                              <p:pRg st="6" end="6"/>
                                            </p:txEl>
                                          </p:spTgt>
                                        </p:tgtEl>
                                        <p:attrNameLst>
                                          <p:attrName>style.visibility</p:attrName>
                                        </p:attrNameLst>
                                      </p:cBhvr>
                                      <p:to>
                                        <p:strVal val="visible"/>
                                      </p:to>
                                    </p:set>
                                    <p:animEffect transition="in" filter="fade">
                                      <p:cBhvr>
                                        <p:cTn id="66" dur="500"/>
                                        <p:tgtEl>
                                          <p:spTgt spid="3">
                                            <p:txEl>
                                              <p:pRg st="6" end="6"/>
                                            </p:txEl>
                                          </p:spTgt>
                                        </p:tgtEl>
                                      </p:cBhvr>
                                    </p:animEffect>
                                  </p:childTnLst>
                                </p:cTn>
                              </p:par>
                              <p:par>
                                <p:cTn id="67" presetID="10" presetClass="entr" presetSubtype="0" fill="hold" nodeType="withEffect">
                                  <p:stCondLst>
                                    <p:cond delay="0"/>
                                  </p:stCondLst>
                                  <p:childTnLst>
                                    <p:set>
                                      <p:cBhvr>
                                        <p:cTn id="68" dur="1" fill="hold">
                                          <p:stCondLst>
                                            <p:cond delay="0"/>
                                          </p:stCondLst>
                                        </p:cTn>
                                        <p:tgtEl>
                                          <p:spTgt spid="3">
                                            <p:txEl>
                                              <p:pRg st="10" end="10"/>
                                            </p:txEl>
                                          </p:spTgt>
                                        </p:tgtEl>
                                        <p:attrNameLst>
                                          <p:attrName>style.visibility</p:attrName>
                                        </p:attrNameLst>
                                      </p:cBhvr>
                                      <p:to>
                                        <p:strVal val="visible"/>
                                      </p:to>
                                    </p:set>
                                    <p:animEffect transition="in" filter="fade">
                                      <p:cBhvr>
                                        <p:cTn id="69" dur="500"/>
                                        <p:tgtEl>
                                          <p:spTgt spid="3">
                                            <p:txEl>
                                              <p:pRg st="10" end="10"/>
                                            </p:txEl>
                                          </p:spTgt>
                                        </p:tgtEl>
                                      </p:cBhvr>
                                    </p:animEffect>
                                  </p:childTnLst>
                                </p:cTn>
                              </p:par>
                              <p:par>
                                <p:cTn id="70" presetID="10" presetClass="entr" presetSubtype="0" fill="hold" nodeType="withEffect">
                                  <p:stCondLst>
                                    <p:cond delay="0"/>
                                  </p:stCondLst>
                                  <p:childTnLst>
                                    <p:set>
                                      <p:cBhvr>
                                        <p:cTn id="71" dur="1" fill="hold">
                                          <p:stCondLst>
                                            <p:cond delay="0"/>
                                          </p:stCondLst>
                                        </p:cTn>
                                        <p:tgtEl>
                                          <p:spTgt spid="3">
                                            <p:txEl>
                                              <p:pRg st="11" end="11"/>
                                            </p:txEl>
                                          </p:spTgt>
                                        </p:tgtEl>
                                        <p:attrNameLst>
                                          <p:attrName>style.visibility</p:attrName>
                                        </p:attrNameLst>
                                      </p:cBhvr>
                                      <p:to>
                                        <p:strVal val="visible"/>
                                      </p:to>
                                    </p:set>
                                    <p:animEffect transition="in" filter="fade">
                                      <p:cBhvr>
                                        <p:cTn id="72" dur="500"/>
                                        <p:tgtEl>
                                          <p:spTgt spid="3">
                                            <p:txEl>
                                              <p:pRg st="11" end="11"/>
                                            </p:txEl>
                                          </p:spTgt>
                                        </p:tgtEl>
                                      </p:cBhvr>
                                    </p:animEffect>
                                  </p:childTnLst>
                                </p:cTn>
                              </p:par>
                              <p:par>
                                <p:cTn id="73" presetID="10" presetClass="entr" presetSubtype="0" fill="hold" nodeType="withEffect">
                                  <p:stCondLst>
                                    <p:cond delay="0"/>
                                  </p:stCondLst>
                                  <p:childTnLst>
                                    <p:set>
                                      <p:cBhvr>
                                        <p:cTn id="74" dur="1" fill="hold">
                                          <p:stCondLst>
                                            <p:cond delay="0"/>
                                          </p:stCondLst>
                                        </p:cTn>
                                        <p:tgtEl>
                                          <p:spTgt spid="3">
                                            <p:txEl>
                                              <p:pRg st="12" end="12"/>
                                            </p:txEl>
                                          </p:spTgt>
                                        </p:tgtEl>
                                        <p:attrNameLst>
                                          <p:attrName>style.visibility</p:attrName>
                                        </p:attrNameLst>
                                      </p:cBhvr>
                                      <p:to>
                                        <p:strVal val="visible"/>
                                      </p:to>
                                    </p:set>
                                    <p:animEffect transition="in" filter="fade">
                                      <p:cBhvr>
                                        <p:cTn id="75" dur="500"/>
                                        <p:tgtEl>
                                          <p:spTgt spid="3">
                                            <p:txEl>
                                              <p:pRg st="12" end="12"/>
                                            </p:txEl>
                                          </p:spTgt>
                                        </p:tgtEl>
                                      </p:cBhvr>
                                    </p:animEffect>
                                  </p:childTnLst>
                                </p:cTn>
                              </p:par>
                              <p:par>
                                <p:cTn id="76" presetID="10" presetClass="entr" presetSubtype="0" fill="hold" nodeType="withEffect">
                                  <p:stCondLst>
                                    <p:cond delay="0"/>
                                  </p:stCondLst>
                                  <p:childTnLst>
                                    <p:set>
                                      <p:cBhvr>
                                        <p:cTn id="77" dur="1" fill="hold">
                                          <p:stCondLst>
                                            <p:cond delay="0"/>
                                          </p:stCondLst>
                                        </p:cTn>
                                        <p:tgtEl>
                                          <p:spTgt spid="3">
                                            <p:txEl>
                                              <p:pRg st="22" end="22"/>
                                            </p:txEl>
                                          </p:spTgt>
                                        </p:tgtEl>
                                        <p:attrNameLst>
                                          <p:attrName>style.visibility</p:attrName>
                                        </p:attrNameLst>
                                      </p:cBhvr>
                                      <p:to>
                                        <p:strVal val="visible"/>
                                      </p:to>
                                    </p:set>
                                    <p:animEffect transition="in" filter="fade">
                                      <p:cBhvr>
                                        <p:cTn id="78" dur="500"/>
                                        <p:tgtEl>
                                          <p:spTgt spid="3">
                                            <p:txEl>
                                              <p:pRg st="22" end="22"/>
                                            </p:txEl>
                                          </p:spTgt>
                                        </p:tgtEl>
                                      </p:cBhvr>
                                    </p:animEffect>
                                  </p:childTnLst>
                                </p:cTn>
                              </p:par>
                              <p:par>
                                <p:cTn id="79" presetID="10" presetClass="entr" presetSubtype="0" fill="hold" nodeType="withEffect">
                                  <p:stCondLst>
                                    <p:cond delay="0"/>
                                  </p:stCondLst>
                                  <p:childTnLst>
                                    <p:set>
                                      <p:cBhvr>
                                        <p:cTn id="80" dur="1" fill="hold">
                                          <p:stCondLst>
                                            <p:cond delay="0"/>
                                          </p:stCondLst>
                                        </p:cTn>
                                        <p:tgtEl>
                                          <p:spTgt spid="3">
                                            <p:txEl>
                                              <p:pRg st="23" end="23"/>
                                            </p:txEl>
                                          </p:spTgt>
                                        </p:tgtEl>
                                        <p:attrNameLst>
                                          <p:attrName>style.visibility</p:attrName>
                                        </p:attrNameLst>
                                      </p:cBhvr>
                                      <p:to>
                                        <p:strVal val="visible"/>
                                      </p:to>
                                    </p:set>
                                    <p:animEffect transition="in" filter="fade">
                                      <p:cBhvr>
                                        <p:cTn id="81" dur="500"/>
                                        <p:tgtEl>
                                          <p:spTgt spid="3">
                                            <p:txEl>
                                              <p:pRg st="23" end="23"/>
                                            </p:txEl>
                                          </p:spTgt>
                                        </p:tgtEl>
                                      </p:cBhvr>
                                    </p:animEffect>
                                  </p:childTnLst>
                                </p:cTn>
                              </p:par>
                              <p:par>
                                <p:cTn id="82" presetID="10" presetClass="entr" presetSubtype="0" fill="hold" nodeType="withEffect">
                                  <p:stCondLst>
                                    <p:cond delay="0"/>
                                  </p:stCondLst>
                                  <p:childTnLst>
                                    <p:set>
                                      <p:cBhvr>
                                        <p:cTn id="83" dur="1" fill="hold">
                                          <p:stCondLst>
                                            <p:cond delay="0"/>
                                          </p:stCondLst>
                                        </p:cTn>
                                        <p:tgtEl>
                                          <p:spTgt spid="3">
                                            <p:txEl>
                                              <p:pRg st="24" end="24"/>
                                            </p:txEl>
                                          </p:spTgt>
                                        </p:tgtEl>
                                        <p:attrNameLst>
                                          <p:attrName>style.visibility</p:attrName>
                                        </p:attrNameLst>
                                      </p:cBhvr>
                                      <p:to>
                                        <p:strVal val="visible"/>
                                      </p:to>
                                    </p:set>
                                    <p:animEffect transition="in" filter="fade">
                                      <p:cBhvr>
                                        <p:cTn id="84" dur="500"/>
                                        <p:tgtEl>
                                          <p:spTgt spid="3">
                                            <p:txEl>
                                              <p:pRg st="24" end="24"/>
                                            </p:txEl>
                                          </p:spTgt>
                                        </p:tgtEl>
                                      </p:cBhvr>
                                    </p:animEffect>
                                  </p:childTnLst>
                                </p:cTn>
                              </p:par>
                              <p:par>
                                <p:cTn id="85" presetID="10" presetClass="entr" presetSubtype="0" fill="hold" nodeType="withEffect">
                                  <p:stCondLst>
                                    <p:cond delay="0"/>
                                  </p:stCondLst>
                                  <p:childTnLst>
                                    <p:set>
                                      <p:cBhvr>
                                        <p:cTn id="86" dur="1" fill="hold">
                                          <p:stCondLst>
                                            <p:cond delay="0"/>
                                          </p:stCondLst>
                                        </p:cTn>
                                        <p:tgtEl>
                                          <p:spTgt spid="3">
                                            <p:txEl>
                                              <p:pRg st="25" end="25"/>
                                            </p:txEl>
                                          </p:spTgt>
                                        </p:tgtEl>
                                        <p:attrNameLst>
                                          <p:attrName>style.visibility</p:attrName>
                                        </p:attrNameLst>
                                      </p:cBhvr>
                                      <p:to>
                                        <p:strVal val="visible"/>
                                      </p:to>
                                    </p:set>
                                    <p:animEffect transition="in" filter="fade">
                                      <p:cBhvr>
                                        <p:cTn id="87" dur="500"/>
                                        <p:tgtEl>
                                          <p:spTgt spid="3">
                                            <p:txEl>
                                              <p:pRg st="25" end="25"/>
                                            </p:txEl>
                                          </p:spTgt>
                                        </p:tgtEl>
                                      </p:cBhvr>
                                    </p:animEffect>
                                  </p:childTnLst>
                                </p:cTn>
                              </p:par>
                              <p:par>
                                <p:cTn id="88" presetID="10" presetClass="entr" presetSubtype="0" fill="hold" nodeType="withEffect">
                                  <p:stCondLst>
                                    <p:cond delay="0"/>
                                  </p:stCondLst>
                                  <p:childTnLst>
                                    <p:set>
                                      <p:cBhvr>
                                        <p:cTn id="89" dur="1" fill="hold">
                                          <p:stCondLst>
                                            <p:cond delay="0"/>
                                          </p:stCondLst>
                                        </p:cTn>
                                        <p:tgtEl>
                                          <p:spTgt spid="3">
                                            <p:txEl>
                                              <p:pRg st="26" end="26"/>
                                            </p:txEl>
                                          </p:spTgt>
                                        </p:tgtEl>
                                        <p:attrNameLst>
                                          <p:attrName>style.visibility</p:attrName>
                                        </p:attrNameLst>
                                      </p:cBhvr>
                                      <p:to>
                                        <p:strVal val="visible"/>
                                      </p:to>
                                    </p:set>
                                    <p:animEffect transition="in" filter="fade">
                                      <p:cBhvr>
                                        <p:cTn id="90" dur="500"/>
                                        <p:tgtEl>
                                          <p:spTgt spid="3">
                                            <p:txEl>
                                              <p:pRg st="26" end="26"/>
                                            </p:txEl>
                                          </p:spTgt>
                                        </p:tgtEl>
                                      </p:cBhvr>
                                    </p:animEffect>
                                  </p:childTnLst>
                                </p:cTn>
                              </p:par>
                              <p:par>
                                <p:cTn id="91" presetID="10" presetClass="entr" presetSubtype="0" fill="hold" nodeType="withEffect">
                                  <p:stCondLst>
                                    <p:cond delay="0"/>
                                  </p:stCondLst>
                                  <p:childTnLst>
                                    <p:set>
                                      <p:cBhvr>
                                        <p:cTn id="92" dur="1" fill="hold">
                                          <p:stCondLst>
                                            <p:cond delay="0"/>
                                          </p:stCondLst>
                                        </p:cTn>
                                        <p:tgtEl>
                                          <p:spTgt spid="3">
                                            <p:txEl>
                                              <p:pRg st="27" end="27"/>
                                            </p:txEl>
                                          </p:spTgt>
                                        </p:tgtEl>
                                        <p:attrNameLst>
                                          <p:attrName>style.visibility</p:attrName>
                                        </p:attrNameLst>
                                      </p:cBhvr>
                                      <p:to>
                                        <p:strVal val="visible"/>
                                      </p:to>
                                    </p:set>
                                    <p:animEffect transition="in" filter="fade">
                                      <p:cBhvr>
                                        <p:cTn id="93" dur="500"/>
                                        <p:tgtEl>
                                          <p:spTgt spid="3">
                                            <p:txEl>
                                              <p:pRg st="27" end="27"/>
                                            </p:txEl>
                                          </p:spTgt>
                                        </p:tgtEl>
                                      </p:cBhvr>
                                    </p:animEffect>
                                  </p:childTnLst>
                                </p:cTn>
                              </p:par>
                              <p:par>
                                <p:cTn id="94" presetID="10" presetClass="entr" presetSubtype="0" fill="hold" nodeType="withEffect">
                                  <p:stCondLst>
                                    <p:cond delay="0"/>
                                  </p:stCondLst>
                                  <p:childTnLst>
                                    <p:set>
                                      <p:cBhvr>
                                        <p:cTn id="95" dur="1" fill="hold">
                                          <p:stCondLst>
                                            <p:cond delay="0"/>
                                          </p:stCondLst>
                                        </p:cTn>
                                        <p:tgtEl>
                                          <p:spTgt spid="3">
                                            <p:txEl>
                                              <p:pRg st="28" end="28"/>
                                            </p:txEl>
                                          </p:spTgt>
                                        </p:tgtEl>
                                        <p:attrNameLst>
                                          <p:attrName>style.visibility</p:attrName>
                                        </p:attrNameLst>
                                      </p:cBhvr>
                                      <p:to>
                                        <p:strVal val="visible"/>
                                      </p:to>
                                    </p:set>
                                    <p:animEffect transition="in" filter="fade">
                                      <p:cBhvr>
                                        <p:cTn id="96" dur="500"/>
                                        <p:tgtEl>
                                          <p:spTgt spid="3">
                                            <p:txEl>
                                              <p:pRg st="28" end="28"/>
                                            </p:txEl>
                                          </p:spTgt>
                                        </p:tgtEl>
                                      </p:cBhvr>
                                    </p:animEffect>
                                  </p:childTnLst>
                                </p:cTn>
                              </p:par>
                              <p:par>
                                <p:cTn id="97" presetID="10" presetClass="entr" presetSubtype="0" fill="hold" nodeType="withEffect">
                                  <p:stCondLst>
                                    <p:cond delay="0"/>
                                  </p:stCondLst>
                                  <p:childTnLst>
                                    <p:set>
                                      <p:cBhvr>
                                        <p:cTn id="98" dur="1" fill="hold">
                                          <p:stCondLst>
                                            <p:cond delay="0"/>
                                          </p:stCondLst>
                                        </p:cTn>
                                        <p:tgtEl>
                                          <p:spTgt spid="3">
                                            <p:txEl>
                                              <p:pRg st="29" end="29"/>
                                            </p:txEl>
                                          </p:spTgt>
                                        </p:tgtEl>
                                        <p:attrNameLst>
                                          <p:attrName>style.visibility</p:attrName>
                                        </p:attrNameLst>
                                      </p:cBhvr>
                                      <p:to>
                                        <p:strVal val="visible"/>
                                      </p:to>
                                    </p:set>
                                    <p:animEffect transition="in" filter="fade">
                                      <p:cBhvr>
                                        <p:cTn id="99" dur="500"/>
                                        <p:tgtEl>
                                          <p:spTgt spid="3">
                                            <p:txEl>
                                              <p:pRg st="29" end="29"/>
                                            </p:txEl>
                                          </p:spTgt>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6"/>
                                        </p:tgtEl>
                                        <p:attrNameLst>
                                          <p:attrName>style.visibility</p:attrName>
                                        </p:attrNameLst>
                                      </p:cBhvr>
                                      <p:to>
                                        <p:strVal val="visible"/>
                                      </p:to>
                                    </p:set>
                                    <p:animEffect transition="in" filter="fade">
                                      <p:cBhvr>
                                        <p:cTn id="102" dur="500"/>
                                        <p:tgtEl>
                                          <p:spTgt spid="6"/>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8"/>
                                        </p:tgtEl>
                                        <p:attrNameLst>
                                          <p:attrName>style.visibility</p:attrName>
                                        </p:attrNameLst>
                                      </p:cBhvr>
                                      <p:to>
                                        <p:strVal val="visible"/>
                                      </p:to>
                                    </p:set>
                                    <p:animEffect transition="in" filter="fade">
                                      <p:cBhvr>
                                        <p:cTn id="10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a:effectLst>
                  <a:outerShdw sx="0" sy="0">
                    <a:srgbClr val="000000"/>
                  </a:outerShdw>
                </a:effectLst>
              </a:rPr>
              <a:t>Status of Worker</a:t>
            </a:r>
            <a:endParaRPr lang="en-GB" dirty="0"/>
          </a:p>
        </p:txBody>
      </p:sp>
      <p:sp>
        <p:nvSpPr>
          <p:cNvPr id="3" name="Content Placeholder 2"/>
          <p:cNvSpPr>
            <a:spLocks noGrp="1"/>
          </p:cNvSpPr>
          <p:nvPr>
            <p:ph idx="1"/>
          </p:nvPr>
        </p:nvSpPr>
        <p:spPr>
          <a:xfrm>
            <a:off x="457200" y="1335882"/>
            <a:ext cx="8229600" cy="5040312"/>
          </a:xfrm>
        </p:spPr>
        <p:txBody>
          <a:bodyPr/>
          <a:lstStyle/>
          <a:p>
            <a:pPr lvl="0"/>
            <a:r>
              <a:rPr lang="en-AU" sz="2000" dirty="0">
                <a:effectLst>
                  <a:outerShdw sx="0" sy="0">
                    <a:srgbClr val="000000"/>
                  </a:outerShdw>
                </a:effectLst>
              </a:rPr>
              <a:t>T</a:t>
            </a:r>
            <a:r>
              <a:rPr lang="en-AU" sz="2000" dirty="0" smtClean="0">
                <a:effectLst>
                  <a:outerShdw sx="0" sy="0">
                    <a:srgbClr val="000000"/>
                  </a:outerShdw>
                </a:effectLst>
              </a:rPr>
              <a:t>hree </a:t>
            </a:r>
            <a:r>
              <a:rPr lang="en-AU" sz="2000" dirty="0">
                <a:effectLst>
                  <a:outerShdw sx="0" sy="0">
                    <a:srgbClr val="000000"/>
                  </a:outerShdw>
                </a:effectLst>
              </a:rPr>
              <a:t>level hierarchical classification </a:t>
            </a:r>
            <a:endParaRPr lang="en-AU" sz="2000" dirty="0" smtClean="0">
              <a:effectLst>
                <a:outerShdw sx="0" sy="0">
                  <a:srgbClr val="000000"/>
                </a:outerShdw>
              </a:effectLst>
            </a:endParaRPr>
          </a:p>
          <a:p>
            <a:pPr lvl="0"/>
            <a:r>
              <a:rPr lang="en-AU" sz="2000" dirty="0" smtClean="0">
                <a:effectLst>
                  <a:outerShdw sx="0" sy="0">
                    <a:srgbClr val="000000"/>
                  </a:outerShdw>
                </a:effectLst>
              </a:rPr>
              <a:t>An extension of Status in Employment to cover all forms of work</a:t>
            </a:r>
          </a:p>
          <a:p>
            <a:pPr lvl="0">
              <a:spcBef>
                <a:spcPts val="1800"/>
              </a:spcBef>
            </a:pPr>
            <a:r>
              <a:rPr lang="en-AU" sz="2000" dirty="0" smtClean="0">
                <a:effectLst>
                  <a:outerShdw sx="0" sy="0">
                    <a:srgbClr val="000000"/>
                  </a:outerShdw>
                </a:effectLst>
              </a:rPr>
              <a:t>20 mutually </a:t>
            </a:r>
            <a:r>
              <a:rPr lang="en-AU" sz="2000" dirty="0">
                <a:effectLst>
                  <a:outerShdw sx="0" sy="0">
                    <a:srgbClr val="000000"/>
                  </a:outerShdw>
                </a:effectLst>
              </a:rPr>
              <a:t>exclusive </a:t>
            </a:r>
            <a:r>
              <a:rPr lang="en-AU" sz="2000" dirty="0" smtClean="0">
                <a:effectLst>
                  <a:outerShdw sx="0" sy="0">
                    <a:srgbClr val="000000"/>
                  </a:outerShdw>
                </a:effectLst>
              </a:rPr>
              <a:t>categories at 3</a:t>
            </a:r>
            <a:r>
              <a:rPr lang="en-AU" sz="2000" baseline="30000" dirty="0" smtClean="0">
                <a:effectLst>
                  <a:outerShdw sx="0" sy="0">
                    <a:srgbClr val="000000"/>
                  </a:outerShdw>
                </a:effectLst>
              </a:rPr>
              <a:t>rd</a:t>
            </a:r>
            <a:r>
              <a:rPr lang="en-AU" sz="2000" dirty="0" smtClean="0">
                <a:effectLst>
                  <a:outerShdw sx="0" sy="0">
                    <a:srgbClr val="000000"/>
                  </a:outerShdw>
                </a:effectLst>
              </a:rPr>
              <a:t> level</a:t>
            </a:r>
          </a:p>
          <a:p>
            <a:pPr lvl="1"/>
            <a:r>
              <a:rPr lang="en-AU" sz="2000" dirty="0" smtClean="0">
                <a:effectLst>
                  <a:outerShdw sx="0" sy="0">
                    <a:srgbClr val="000000"/>
                  </a:outerShdw>
                </a:effectLst>
              </a:rPr>
              <a:t> </a:t>
            </a:r>
            <a:r>
              <a:rPr lang="en-AU" sz="2000" dirty="0">
                <a:effectLst>
                  <a:outerShdw sx="0" sy="0">
                    <a:srgbClr val="000000"/>
                  </a:outerShdw>
                </a:effectLst>
              </a:rPr>
              <a:t>defined on the basis of </a:t>
            </a:r>
            <a:endParaRPr lang="en-AU" sz="2000" dirty="0" smtClean="0">
              <a:effectLst>
                <a:outerShdw sx="0" sy="0">
                  <a:srgbClr val="000000"/>
                </a:outerShdw>
              </a:effectLst>
            </a:endParaRPr>
          </a:p>
          <a:p>
            <a:pPr lvl="2"/>
            <a:r>
              <a:rPr lang="en-AU" sz="2000" dirty="0" smtClean="0">
                <a:effectLst>
                  <a:outerShdw sx="0" sy="0">
                    <a:srgbClr val="000000"/>
                  </a:outerShdw>
                </a:effectLst>
              </a:rPr>
              <a:t>the </a:t>
            </a:r>
            <a:r>
              <a:rPr lang="en-AU" sz="2000" dirty="0">
                <a:effectLst>
                  <a:outerShdw sx="0" sy="0">
                    <a:srgbClr val="000000"/>
                  </a:outerShdw>
                </a:effectLst>
              </a:rPr>
              <a:t>type of authority that the worker is able to exercise in relation to the work performed, </a:t>
            </a:r>
            <a:endParaRPr lang="en-AU" sz="2000" dirty="0" smtClean="0">
              <a:effectLst>
                <a:outerShdw sx="0" sy="0">
                  <a:srgbClr val="000000"/>
                </a:outerShdw>
              </a:effectLst>
            </a:endParaRPr>
          </a:p>
          <a:p>
            <a:pPr lvl="2"/>
            <a:r>
              <a:rPr lang="en-AU" sz="2000" dirty="0" smtClean="0">
                <a:effectLst>
                  <a:outerShdw sx="0" sy="0">
                    <a:srgbClr val="000000"/>
                  </a:outerShdw>
                </a:effectLst>
              </a:rPr>
              <a:t>the </a:t>
            </a:r>
            <a:r>
              <a:rPr lang="en-AU" sz="2000" dirty="0">
                <a:effectLst>
                  <a:outerShdw sx="0" sy="0">
                    <a:srgbClr val="000000"/>
                  </a:outerShdw>
                </a:effectLst>
              </a:rPr>
              <a:t>type of economic risk to which the worker is </a:t>
            </a:r>
            <a:r>
              <a:rPr lang="en-AU" sz="2000" dirty="0" smtClean="0">
                <a:effectLst>
                  <a:outerShdw sx="0" sy="0">
                    <a:srgbClr val="000000"/>
                  </a:outerShdw>
                </a:effectLst>
              </a:rPr>
              <a:t>exposed.  </a:t>
            </a:r>
          </a:p>
          <a:p>
            <a:pPr>
              <a:spcBef>
                <a:spcPts val="1800"/>
              </a:spcBef>
            </a:pPr>
            <a:r>
              <a:rPr lang="en-AU" sz="2000" dirty="0" smtClean="0">
                <a:effectLst>
                  <a:outerShdw sx="0" sy="0">
                    <a:srgbClr val="000000"/>
                  </a:outerShdw>
                </a:effectLst>
              </a:rPr>
              <a:t>Covers </a:t>
            </a:r>
            <a:r>
              <a:rPr lang="en-AU" sz="2000" dirty="0">
                <a:effectLst>
                  <a:outerShdw sx="0" sy="0">
                    <a:srgbClr val="000000"/>
                  </a:outerShdw>
                </a:effectLst>
              </a:rPr>
              <a:t>all jobs and work activities in all forms of work, including own-use production work, employment, unpaid trainee work, volunteer work and other forms of work</a:t>
            </a:r>
            <a:r>
              <a:rPr lang="en-AU" sz="2000" dirty="0" smtClean="0">
                <a:effectLst>
                  <a:outerShdw sx="0" sy="0">
                    <a:srgbClr val="000000"/>
                  </a:outerShdw>
                </a:effectLst>
              </a:rPr>
              <a:t>.</a:t>
            </a:r>
          </a:p>
          <a:p>
            <a:pPr>
              <a:spcBef>
                <a:spcPts val="1800"/>
              </a:spcBef>
            </a:pPr>
            <a:r>
              <a:rPr lang="en-AU" sz="2000" dirty="0" smtClean="0">
                <a:effectLst>
                  <a:outerShdw sx="0" sy="0">
                    <a:srgbClr val="000000"/>
                  </a:outerShdw>
                </a:effectLst>
              </a:rPr>
              <a:t>Each detailed </a:t>
            </a:r>
            <a:r>
              <a:rPr lang="en-AU" sz="2000" dirty="0">
                <a:effectLst>
                  <a:outerShdw sx="0" sy="0">
                    <a:srgbClr val="000000"/>
                  </a:outerShdw>
                </a:effectLst>
              </a:rPr>
              <a:t>Status of Worker </a:t>
            </a:r>
            <a:r>
              <a:rPr lang="en-AU" sz="2000" dirty="0" smtClean="0">
                <a:effectLst>
                  <a:outerShdw sx="0" sy="0">
                    <a:srgbClr val="000000"/>
                  </a:outerShdw>
                </a:effectLst>
              </a:rPr>
              <a:t>group relates </a:t>
            </a:r>
            <a:r>
              <a:rPr lang="en-AU" sz="2000" dirty="0">
                <a:effectLst>
                  <a:outerShdw sx="0" sy="0">
                    <a:srgbClr val="000000"/>
                  </a:outerShdw>
                </a:effectLst>
              </a:rPr>
              <a:t>to only one form of </a:t>
            </a:r>
            <a:r>
              <a:rPr lang="en-AU" sz="2000" dirty="0" smtClean="0">
                <a:effectLst>
                  <a:outerShdw sx="0" sy="0">
                    <a:srgbClr val="000000"/>
                  </a:outerShdw>
                </a:effectLst>
              </a:rPr>
              <a:t>work</a:t>
            </a:r>
            <a:endParaRPr lang="en-AU" sz="2000" dirty="0">
              <a:effectLst>
                <a:outerShdw sx="0" sy="0">
                  <a:srgbClr val="000000"/>
                </a:outerShdw>
              </a:effectLst>
            </a:endParaRPr>
          </a:p>
          <a:p>
            <a:r>
              <a:rPr lang="en-AU" sz="2000" dirty="0" smtClean="0">
                <a:effectLst>
                  <a:outerShdw sx="0" sy="0">
                    <a:srgbClr val="000000"/>
                  </a:outerShdw>
                </a:effectLst>
              </a:rPr>
              <a:t>Aggregate categories are based on the type of authority.</a:t>
            </a:r>
            <a:endParaRPr lang="en-GB" sz="2000" dirty="0">
              <a:effectLst>
                <a:outerShdw sx="0" sy="0">
                  <a:srgbClr val="000000"/>
                </a:outerShdw>
              </a:effectLst>
            </a:endParaRPr>
          </a:p>
          <a:p>
            <a:endParaRPr lang="en-GB" sz="2800" dirty="0"/>
          </a:p>
        </p:txBody>
      </p:sp>
      <p:sp>
        <p:nvSpPr>
          <p:cNvPr id="4" name="Footer Placeholder 3"/>
          <p:cNvSpPr>
            <a:spLocks noGrp="1"/>
          </p:cNvSpPr>
          <p:nvPr>
            <p:ph type="ftr" sz="quarter" idx="10"/>
          </p:nvPr>
        </p:nvSpPr>
        <p:spPr/>
        <p:txBody>
          <a:bodyPr/>
          <a:lstStyle/>
          <a:p>
            <a:pPr>
              <a:defRPr/>
            </a:pPr>
            <a:r>
              <a:rPr lang="en-GB" smtClean="0"/>
              <a:t>ILO Department of Statistics</a:t>
            </a:r>
            <a:endParaRPr lang="en-GB"/>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24</a:t>
            </a:fld>
            <a:endParaRPr lang="en-GB"/>
          </a:p>
        </p:txBody>
      </p:sp>
    </p:spTree>
    <p:extLst>
      <p:ext uri="{BB962C8B-B14F-4D97-AF65-F5344CB8AC3E}">
        <p14:creationId xmlns:p14="http://schemas.microsoft.com/office/powerpoint/2010/main" val="21346462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Status of worker – Aggregate categories</a:t>
            </a:r>
            <a:endParaRPr lang="en-GB" dirty="0"/>
          </a:p>
        </p:txBody>
      </p:sp>
      <p:sp>
        <p:nvSpPr>
          <p:cNvPr id="7" name="Text Placeholder 6"/>
          <p:cNvSpPr>
            <a:spLocks noGrp="1"/>
          </p:cNvSpPr>
          <p:nvPr>
            <p:ph type="body" idx="1"/>
          </p:nvPr>
        </p:nvSpPr>
        <p:spPr>
          <a:solidFill>
            <a:schemeClr val="accent1">
              <a:lumMod val="90000"/>
            </a:schemeClr>
          </a:solidFill>
          <a:ln>
            <a:solidFill>
              <a:schemeClr val="accent2">
                <a:lumMod val="60000"/>
                <a:lumOff val="40000"/>
              </a:schemeClr>
            </a:solidFill>
          </a:ln>
        </p:spPr>
        <p:txBody>
          <a:bodyPr/>
          <a:lstStyle/>
          <a:p>
            <a:r>
              <a:rPr lang="en-GB" dirty="0"/>
              <a:t>I	Independent </a:t>
            </a:r>
            <a:r>
              <a:rPr lang="en-GB" dirty="0" smtClean="0"/>
              <a:t>Workers</a:t>
            </a:r>
            <a:endParaRPr lang="en-GB" dirty="0"/>
          </a:p>
        </p:txBody>
      </p:sp>
      <p:sp>
        <p:nvSpPr>
          <p:cNvPr id="6" name="Content Placeholder 5"/>
          <p:cNvSpPr>
            <a:spLocks noGrp="1"/>
          </p:cNvSpPr>
          <p:nvPr>
            <p:ph sz="half" idx="2"/>
          </p:nvPr>
        </p:nvSpPr>
        <p:spPr/>
        <p:txBody>
          <a:bodyPr/>
          <a:lstStyle/>
          <a:p>
            <a:pPr marL="457200" indent="-457200">
              <a:buAutoNum type="arabicPlain"/>
            </a:pPr>
            <a:r>
              <a:rPr lang="en-AU" dirty="0" smtClean="0"/>
              <a:t>Independent workers with employees (Employers)</a:t>
            </a:r>
            <a:r>
              <a:rPr lang="en-AU" sz="2400" dirty="0" smtClean="0"/>
              <a:t> </a:t>
            </a:r>
          </a:p>
          <a:p>
            <a:pPr marL="457200" indent="-457200">
              <a:buAutoNum type="arabicPlain"/>
            </a:pPr>
            <a:r>
              <a:rPr lang="en-AU" sz="2400" dirty="0" smtClean="0"/>
              <a:t>Independent workers without employees (Own-account workers)</a:t>
            </a:r>
          </a:p>
          <a:p>
            <a:pPr marL="400050" lvl="1" indent="-756000">
              <a:buNone/>
            </a:pPr>
            <a:r>
              <a:rPr lang="en-AU" sz="2400" dirty="0" smtClean="0"/>
              <a:t>		</a:t>
            </a:r>
            <a:endParaRPr lang="en-GB" sz="2400" dirty="0"/>
          </a:p>
        </p:txBody>
      </p:sp>
      <p:sp>
        <p:nvSpPr>
          <p:cNvPr id="8" name="Text Placeholder 7"/>
          <p:cNvSpPr>
            <a:spLocks noGrp="1"/>
          </p:cNvSpPr>
          <p:nvPr>
            <p:ph type="body" sz="quarter" idx="3"/>
          </p:nvPr>
        </p:nvSpPr>
        <p:spPr>
          <a:solidFill>
            <a:schemeClr val="accent2">
              <a:lumMod val="20000"/>
              <a:lumOff val="80000"/>
            </a:schemeClr>
          </a:solidFill>
          <a:ln>
            <a:solidFill>
              <a:schemeClr val="accent2">
                <a:lumMod val="60000"/>
                <a:lumOff val="40000"/>
              </a:schemeClr>
            </a:solidFill>
          </a:ln>
        </p:spPr>
        <p:txBody>
          <a:bodyPr/>
          <a:lstStyle/>
          <a:p>
            <a:r>
              <a:rPr lang="en-GB" dirty="0"/>
              <a:t>D	Dependent </a:t>
            </a:r>
            <a:r>
              <a:rPr lang="en-GB" dirty="0" smtClean="0"/>
              <a:t>Workers</a:t>
            </a:r>
            <a:endParaRPr lang="en-GB" dirty="0"/>
          </a:p>
        </p:txBody>
      </p:sp>
      <p:sp>
        <p:nvSpPr>
          <p:cNvPr id="9" name="Content Placeholder 8"/>
          <p:cNvSpPr>
            <a:spLocks noGrp="1"/>
          </p:cNvSpPr>
          <p:nvPr>
            <p:ph sz="quarter" idx="4"/>
          </p:nvPr>
        </p:nvSpPr>
        <p:spPr/>
        <p:txBody>
          <a:bodyPr/>
          <a:lstStyle/>
          <a:p>
            <a:pPr marL="400050" lvl="1" indent="-756000">
              <a:buNone/>
            </a:pPr>
            <a:r>
              <a:rPr lang="en-AU" sz="2400" dirty="0"/>
              <a:t>3  Dependent </a:t>
            </a:r>
            <a:r>
              <a:rPr lang="en-AU" sz="2400" dirty="0" smtClean="0"/>
              <a:t>contractors</a:t>
            </a:r>
            <a:endParaRPr lang="en-GB" sz="2400" dirty="0"/>
          </a:p>
          <a:p>
            <a:pPr marL="400050" lvl="1" indent="-756000">
              <a:buNone/>
            </a:pPr>
            <a:r>
              <a:rPr lang="en-AU" sz="2400" dirty="0" smtClean="0"/>
              <a:t>4  Employees</a:t>
            </a:r>
            <a:endParaRPr lang="en-GB" sz="2400" dirty="0"/>
          </a:p>
          <a:p>
            <a:pPr marL="400050" lvl="1" indent="-756000">
              <a:buNone/>
            </a:pPr>
            <a:r>
              <a:rPr lang="en-AU" sz="2400" dirty="0" smtClean="0"/>
              <a:t>5  </a:t>
            </a:r>
            <a:r>
              <a:rPr lang="en-AU" sz="2400" dirty="0"/>
              <a:t>Family </a:t>
            </a:r>
            <a:r>
              <a:rPr lang="en-AU" sz="2400" dirty="0" smtClean="0"/>
              <a:t>helpers</a:t>
            </a:r>
            <a:endParaRPr lang="en-GB" sz="2400" dirty="0"/>
          </a:p>
          <a:p>
            <a:pPr marL="400050" lvl="1" indent="-756000">
              <a:buNone/>
            </a:pPr>
            <a:r>
              <a:rPr lang="en-AU" sz="2400" dirty="0" smtClean="0"/>
              <a:t>6  </a:t>
            </a:r>
            <a:r>
              <a:rPr lang="en-AU" sz="2400" dirty="0"/>
              <a:t>Unpaid apprentices, trainees and interns</a:t>
            </a:r>
            <a:endParaRPr lang="en-GB" sz="2400" dirty="0"/>
          </a:p>
          <a:p>
            <a:pPr marL="400050" lvl="1" indent="-756000">
              <a:buNone/>
            </a:pPr>
            <a:r>
              <a:rPr lang="en-AU" sz="2400" dirty="0" smtClean="0"/>
              <a:t>7  </a:t>
            </a:r>
            <a:r>
              <a:rPr lang="en-AU" sz="2400" dirty="0"/>
              <a:t>Dependent volunteers</a:t>
            </a:r>
            <a:endParaRPr lang="en-GB" sz="2400" dirty="0"/>
          </a:p>
          <a:p>
            <a:pPr marL="400050" lvl="1" indent="-756000">
              <a:buNone/>
            </a:pPr>
            <a:r>
              <a:rPr lang="en-AU" sz="2400" dirty="0" smtClean="0"/>
              <a:t>9  </a:t>
            </a:r>
            <a:r>
              <a:rPr lang="en-AU" sz="2400" dirty="0"/>
              <a:t>Other workers</a:t>
            </a:r>
            <a:endParaRPr lang="en-GB" sz="2400" dirty="0"/>
          </a:p>
          <a:p>
            <a:endParaRPr lang="en-GB" dirty="0"/>
          </a:p>
        </p:txBody>
      </p:sp>
      <p:sp>
        <p:nvSpPr>
          <p:cNvPr id="4" name="Footer Placeholder 3"/>
          <p:cNvSpPr>
            <a:spLocks noGrp="1"/>
          </p:cNvSpPr>
          <p:nvPr>
            <p:ph type="ftr" sz="quarter" idx="10"/>
          </p:nvPr>
        </p:nvSpPr>
        <p:spPr/>
        <p:txBody>
          <a:bodyPr/>
          <a:lstStyle/>
          <a:p>
            <a:pPr>
              <a:defRPr/>
            </a:pPr>
            <a:r>
              <a:rPr lang="en-GB" smtClean="0"/>
              <a:t>ILO Department of Statistics</a:t>
            </a:r>
            <a:endParaRPr lang="en-GB"/>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25</a:t>
            </a:fld>
            <a:endParaRPr lang="en-GB"/>
          </a:p>
        </p:txBody>
      </p:sp>
    </p:spTree>
    <p:extLst>
      <p:ext uri="{BB962C8B-B14F-4D97-AF65-F5344CB8AC3E}">
        <p14:creationId xmlns:p14="http://schemas.microsoft.com/office/powerpoint/2010/main" val="244581260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I	Independent workers</a:t>
            </a:r>
            <a:endParaRPr lang="en-GB" dirty="0"/>
          </a:p>
        </p:txBody>
      </p:sp>
      <p:sp>
        <p:nvSpPr>
          <p:cNvPr id="3" name="Content Placeholder 2"/>
          <p:cNvSpPr>
            <a:spLocks noGrp="1"/>
          </p:cNvSpPr>
          <p:nvPr>
            <p:ph idx="1"/>
          </p:nvPr>
        </p:nvSpPr>
        <p:spPr/>
        <p:txBody>
          <a:bodyPr/>
          <a:lstStyle/>
          <a:p>
            <a:pPr marL="0" indent="0">
              <a:buNone/>
            </a:pPr>
            <a:r>
              <a:rPr lang="en-AU" sz="2400" b="1" dirty="0" smtClean="0"/>
              <a:t>1</a:t>
            </a:r>
            <a:r>
              <a:rPr lang="en-AU" sz="2400" b="1" dirty="0"/>
              <a:t>	</a:t>
            </a:r>
            <a:r>
              <a:rPr lang="en-AU" sz="2400" b="1" dirty="0" smtClean="0"/>
              <a:t>Employers</a:t>
            </a:r>
            <a:endParaRPr lang="en-GB" sz="2400" dirty="0"/>
          </a:p>
          <a:p>
            <a:pPr marL="400050" lvl="1" indent="0">
              <a:buNone/>
            </a:pPr>
            <a:r>
              <a:rPr lang="de-CH" sz="2000" dirty="0"/>
              <a:t>11	Owner-managers of corporations with employees*</a:t>
            </a:r>
            <a:endParaRPr lang="en-GB" sz="2000" dirty="0"/>
          </a:p>
          <a:p>
            <a:pPr marL="400050" lvl="1" indent="0">
              <a:buNone/>
            </a:pPr>
            <a:r>
              <a:rPr lang="de-CH" sz="2000" dirty="0"/>
              <a:t>12	Employers in household market enterprises*</a:t>
            </a:r>
            <a:endParaRPr lang="en-GB" sz="2000" dirty="0"/>
          </a:p>
          <a:p>
            <a:pPr marL="400050" lvl="1" indent="0">
              <a:buNone/>
            </a:pPr>
            <a:r>
              <a:rPr lang="de-CH" sz="2000" dirty="0"/>
              <a:t>13	Employers in own-use production of services</a:t>
            </a:r>
            <a:endParaRPr lang="en-GB" sz="2000" dirty="0"/>
          </a:p>
          <a:p>
            <a:pPr marL="400050" lvl="1" indent="0">
              <a:buNone/>
            </a:pPr>
            <a:r>
              <a:rPr lang="de-CH" sz="2000" dirty="0"/>
              <a:t>14	Employers in own-use production of goods</a:t>
            </a:r>
            <a:endParaRPr lang="en-GB" sz="2000" dirty="0"/>
          </a:p>
          <a:p>
            <a:pPr marL="400050" lvl="1" indent="0">
              <a:buNone/>
            </a:pPr>
            <a:r>
              <a:rPr lang="de-CH" sz="2000" dirty="0"/>
              <a:t>15	Volunteers employing others</a:t>
            </a:r>
            <a:endParaRPr lang="en-GB" sz="2000" dirty="0"/>
          </a:p>
          <a:p>
            <a:pPr marL="0" indent="0">
              <a:spcBef>
                <a:spcPts val="1800"/>
              </a:spcBef>
              <a:buNone/>
            </a:pPr>
            <a:r>
              <a:rPr lang="en-AU" sz="2400" b="1" dirty="0"/>
              <a:t>2	</a:t>
            </a:r>
            <a:r>
              <a:rPr lang="en-AU" sz="2400" b="1" dirty="0" smtClean="0"/>
              <a:t>Own-account workers</a:t>
            </a:r>
            <a:endParaRPr lang="en-GB" sz="2400" dirty="0"/>
          </a:p>
          <a:p>
            <a:pPr marL="400050" lvl="1" indent="0">
              <a:buNone/>
            </a:pPr>
            <a:r>
              <a:rPr lang="de-CH" sz="2000" dirty="0"/>
              <a:t>21	Operators of corporations without employees*</a:t>
            </a:r>
            <a:endParaRPr lang="en-GB" sz="2000" dirty="0"/>
          </a:p>
          <a:p>
            <a:pPr marL="400050" lvl="1" indent="0">
              <a:buNone/>
            </a:pPr>
            <a:r>
              <a:rPr lang="de-CH" sz="2000" dirty="0"/>
              <a:t>22	Own-account workers in household market enterprises*</a:t>
            </a:r>
            <a:endParaRPr lang="en-GB" sz="2000" dirty="0"/>
          </a:p>
          <a:p>
            <a:pPr marL="400050" lvl="1" indent="0">
              <a:buNone/>
            </a:pPr>
            <a:r>
              <a:rPr lang="de-CH" sz="2000" dirty="0"/>
              <a:t>23	Own-account workers in own-use production of services</a:t>
            </a:r>
            <a:endParaRPr lang="en-GB" sz="2000" dirty="0"/>
          </a:p>
          <a:p>
            <a:pPr marL="400050" lvl="1" indent="0">
              <a:buNone/>
            </a:pPr>
            <a:r>
              <a:rPr lang="de-CH" sz="2000" dirty="0"/>
              <a:t>24	Own-account workers in own-use production of goods</a:t>
            </a:r>
            <a:endParaRPr lang="en-GB" sz="2000" dirty="0"/>
          </a:p>
          <a:p>
            <a:pPr marL="400050" lvl="1" indent="0">
              <a:buNone/>
            </a:pPr>
            <a:r>
              <a:rPr lang="de-CH" sz="2000" dirty="0"/>
              <a:t>25	Own-account volunteers</a:t>
            </a:r>
            <a:endParaRPr lang="en-GB" sz="2000" dirty="0"/>
          </a:p>
        </p:txBody>
      </p:sp>
      <p:sp>
        <p:nvSpPr>
          <p:cNvPr id="4" name="Footer Placeholder 3"/>
          <p:cNvSpPr>
            <a:spLocks noGrp="1"/>
          </p:cNvSpPr>
          <p:nvPr>
            <p:ph type="ftr" sz="quarter" idx="10"/>
          </p:nvPr>
        </p:nvSpPr>
        <p:spPr/>
        <p:txBody>
          <a:bodyPr/>
          <a:lstStyle/>
          <a:p>
            <a:pPr>
              <a:defRPr/>
            </a:pPr>
            <a:r>
              <a:rPr lang="en-GB" smtClean="0"/>
              <a:t>ILO Department of Statistics</a:t>
            </a:r>
            <a:endParaRPr lang="en-GB"/>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26</a:t>
            </a:fld>
            <a:endParaRPr lang="en-GB"/>
          </a:p>
        </p:txBody>
      </p:sp>
    </p:spTree>
    <p:extLst>
      <p:ext uri="{BB962C8B-B14F-4D97-AF65-F5344CB8AC3E}">
        <p14:creationId xmlns:p14="http://schemas.microsoft.com/office/powerpoint/2010/main" val="84495310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D	Dependent </a:t>
            </a:r>
            <a:r>
              <a:rPr lang="en-AU" b="1" dirty="0" smtClean="0"/>
              <a:t>workers (1)</a:t>
            </a:r>
            <a:endParaRPr lang="en-GB" dirty="0"/>
          </a:p>
        </p:txBody>
      </p:sp>
      <p:sp>
        <p:nvSpPr>
          <p:cNvPr id="3" name="Content Placeholder 2"/>
          <p:cNvSpPr>
            <a:spLocks noGrp="1"/>
          </p:cNvSpPr>
          <p:nvPr>
            <p:ph idx="1"/>
          </p:nvPr>
        </p:nvSpPr>
        <p:spPr>
          <a:xfrm>
            <a:off x="539552" y="1433014"/>
            <a:ext cx="8229600" cy="4886599"/>
          </a:xfrm>
        </p:spPr>
        <p:txBody>
          <a:bodyPr/>
          <a:lstStyle/>
          <a:p>
            <a:pPr marL="0" indent="0">
              <a:buNone/>
            </a:pPr>
            <a:r>
              <a:rPr lang="en-AU" sz="2400" b="1" dirty="0" smtClean="0"/>
              <a:t>3</a:t>
            </a:r>
            <a:r>
              <a:rPr lang="en-AU" sz="2400" b="1" dirty="0"/>
              <a:t>	Dependent </a:t>
            </a:r>
            <a:r>
              <a:rPr lang="en-AU" sz="2400" b="1" dirty="0" smtClean="0"/>
              <a:t>contractors</a:t>
            </a:r>
            <a:endParaRPr lang="en-GB" sz="2400" dirty="0"/>
          </a:p>
          <a:p>
            <a:pPr marL="400050" lvl="1" indent="0">
              <a:buNone/>
            </a:pPr>
            <a:r>
              <a:rPr lang="de-CH" sz="2000" dirty="0"/>
              <a:t>30	Dependent contractors*</a:t>
            </a:r>
            <a:endParaRPr lang="en-GB" sz="2000" dirty="0"/>
          </a:p>
          <a:p>
            <a:pPr marL="0" indent="0">
              <a:spcBef>
                <a:spcPts val="1800"/>
              </a:spcBef>
              <a:buNone/>
            </a:pPr>
            <a:r>
              <a:rPr lang="en-AU" sz="2400" b="1" dirty="0"/>
              <a:t>4	</a:t>
            </a:r>
            <a:r>
              <a:rPr lang="en-AU" sz="2400" b="1" dirty="0" smtClean="0"/>
              <a:t>Employees</a:t>
            </a:r>
            <a:endParaRPr lang="en-GB" sz="2400" dirty="0"/>
          </a:p>
          <a:p>
            <a:pPr marL="400050" lvl="1" indent="0">
              <a:buNone/>
            </a:pPr>
            <a:r>
              <a:rPr lang="de-CH" sz="2000" dirty="0"/>
              <a:t>41	</a:t>
            </a:r>
            <a:r>
              <a:rPr lang="de-CH" sz="2000" dirty="0" smtClean="0"/>
              <a:t>Permanent employees*</a:t>
            </a:r>
            <a:endParaRPr lang="en-GB" sz="2000" dirty="0"/>
          </a:p>
          <a:p>
            <a:pPr marL="400050" lvl="1" indent="0">
              <a:buNone/>
            </a:pPr>
            <a:r>
              <a:rPr lang="de-CH" sz="2000" dirty="0" smtClean="0"/>
              <a:t>43</a:t>
            </a:r>
            <a:r>
              <a:rPr lang="de-CH" sz="2000" dirty="0"/>
              <a:t>	Fixed-term </a:t>
            </a:r>
            <a:r>
              <a:rPr lang="de-CH" sz="2000" dirty="0" smtClean="0"/>
              <a:t>and seasonal employees*</a:t>
            </a:r>
            <a:endParaRPr lang="en-GB" sz="2000" dirty="0"/>
          </a:p>
          <a:p>
            <a:pPr marL="400050" lvl="1" indent="0">
              <a:buNone/>
            </a:pPr>
            <a:r>
              <a:rPr lang="de-CH" sz="2000" dirty="0"/>
              <a:t>44	</a:t>
            </a:r>
            <a:r>
              <a:rPr lang="de-CH" sz="2000" dirty="0" smtClean="0"/>
              <a:t>Casual and short-term employees*</a:t>
            </a:r>
            <a:endParaRPr lang="en-GB" sz="2000" dirty="0"/>
          </a:p>
          <a:p>
            <a:pPr marL="0" indent="0">
              <a:spcBef>
                <a:spcPts val="1800"/>
              </a:spcBef>
              <a:buNone/>
            </a:pPr>
            <a:r>
              <a:rPr lang="en-AU" sz="2400" b="1" dirty="0"/>
              <a:t>5	Family </a:t>
            </a:r>
            <a:r>
              <a:rPr lang="en-AU" sz="2400" b="1" dirty="0" smtClean="0"/>
              <a:t>helpers</a:t>
            </a:r>
            <a:endParaRPr lang="en-GB" sz="2400" dirty="0"/>
          </a:p>
          <a:p>
            <a:pPr marL="400050" lvl="1" indent="0">
              <a:buNone/>
            </a:pPr>
            <a:r>
              <a:rPr lang="de-CH" sz="2000" dirty="0"/>
              <a:t>51	Contributing family workers*</a:t>
            </a:r>
            <a:endParaRPr lang="en-GB" sz="2000" dirty="0"/>
          </a:p>
          <a:p>
            <a:pPr marL="400050" lvl="1" indent="0">
              <a:buNone/>
            </a:pPr>
            <a:r>
              <a:rPr lang="de-CH" sz="2000" dirty="0" smtClean="0"/>
              <a:t>52</a:t>
            </a:r>
            <a:r>
              <a:rPr lang="de-CH" sz="2000" dirty="0"/>
              <a:t>	Family helpers in own-use production of services</a:t>
            </a:r>
            <a:endParaRPr lang="en-GB" sz="2000" dirty="0"/>
          </a:p>
          <a:p>
            <a:pPr marL="400050" lvl="1" indent="0">
              <a:buNone/>
            </a:pPr>
            <a:r>
              <a:rPr lang="de-CH" sz="2000" dirty="0" smtClean="0"/>
              <a:t>53</a:t>
            </a:r>
            <a:r>
              <a:rPr lang="de-CH" sz="2000" dirty="0"/>
              <a:t>	Family helpers in own-use production of </a:t>
            </a:r>
            <a:r>
              <a:rPr lang="de-CH" sz="2000" dirty="0" smtClean="0"/>
              <a:t>goods</a:t>
            </a:r>
            <a:endParaRPr lang="en-GB" sz="2000" dirty="0"/>
          </a:p>
        </p:txBody>
      </p:sp>
      <p:sp>
        <p:nvSpPr>
          <p:cNvPr id="4" name="Footer Placeholder 3"/>
          <p:cNvSpPr>
            <a:spLocks noGrp="1"/>
          </p:cNvSpPr>
          <p:nvPr>
            <p:ph type="ftr" sz="quarter" idx="10"/>
          </p:nvPr>
        </p:nvSpPr>
        <p:spPr/>
        <p:txBody>
          <a:bodyPr/>
          <a:lstStyle/>
          <a:p>
            <a:pPr>
              <a:defRPr/>
            </a:pPr>
            <a:r>
              <a:rPr lang="en-GB" dirty="0" smtClean="0"/>
              <a:t>ILO Department of Statistics</a:t>
            </a:r>
            <a:endParaRPr lang="en-GB" dirty="0"/>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27</a:t>
            </a:fld>
            <a:endParaRPr lang="en-GB"/>
          </a:p>
        </p:txBody>
      </p:sp>
    </p:spTree>
    <p:extLst>
      <p:ext uri="{BB962C8B-B14F-4D97-AF65-F5344CB8AC3E}">
        <p14:creationId xmlns:p14="http://schemas.microsoft.com/office/powerpoint/2010/main" val="20933311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b="1" dirty="0"/>
              <a:t>D	Dependent </a:t>
            </a:r>
            <a:r>
              <a:rPr lang="en-AU" b="1" dirty="0" smtClean="0"/>
              <a:t>workers (2)</a:t>
            </a:r>
            <a:endParaRPr lang="en-GB" dirty="0"/>
          </a:p>
        </p:txBody>
      </p:sp>
      <p:sp>
        <p:nvSpPr>
          <p:cNvPr id="3" name="Content Placeholder 2"/>
          <p:cNvSpPr>
            <a:spLocks noGrp="1"/>
          </p:cNvSpPr>
          <p:nvPr>
            <p:ph idx="1"/>
          </p:nvPr>
        </p:nvSpPr>
        <p:spPr>
          <a:xfrm>
            <a:off x="539552" y="1433015"/>
            <a:ext cx="8229600" cy="4189864"/>
          </a:xfrm>
        </p:spPr>
        <p:txBody>
          <a:bodyPr/>
          <a:lstStyle/>
          <a:p>
            <a:pPr marL="0" indent="0">
              <a:buNone/>
            </a:pPr>
            <a:r>
              <a:rPr lang="en-AU" sz="2400" b="1" dirty="0" smtClean="0"/>
              <a:t>6	Unpaid </a:t>
            </a:r>
            <a:r>
              <a:rPr lang="en-AU" sz="2400" b="1" dirty="0"/>
              <a:t>apprentices, trainees and interns</a:t>
            </a:r>
            <a:endParaRPr lang="en-GB" sz="2400" dirty="0"/>
          </a:p>
          <a:p>
            <a:pPr marL="400050" lvl="1" indent="0">
              <a:buNone/>
            </a:pPr>
            <a:r>
              <a:rPr lang="de-CH" sz="2000" dirty="0"/>
              <a:t>60	Unpaid apprentices, trainees and interns</a:t>
            </a:r>
            <a:endParaRPr lang="en-GB" sz="2000" dirty="0"/>
          </a:p>
          <a:p>
            <a:pPr marL="0" indent="0">
              <a:spcBef>
                <a:spcPts val="1800"/>
              </a:spcBef>
              <a:buNone/>
            </a:pPr>
            <a:r>
              <a:rPr lang="en-AU" sz="2400" b="1" dirty="0"/>
              <a:t>7	Dependent volunteers</a:t>
            </a:r>
            <a:endParaRPr lang="en-GB" sz="2400" dirty="0"/>
          </a:p>
          <a:p>
            <a:pPr marL="400050" lvl="1" indent="0">
              <a:buNone/>
            </a:pPr>
            <a:r>
              <a:rPr lang="de-CH" sz="2000" dirty="0"/>
              <a:t>70	Dependent volunteers</a:t>
            </a:r>
            <a:endParaRPr lang="en-GB" sz="2000" dirty="0"/>
          </a:p>
          <a:p>
            <a:pPr marL="0" indent="0">
              <a:spcBef>
                <a:spcPts val="1800"/>
              </a:spcBef>
              <a:buNone/>
            </a:pPr>
            <a:r>
              <a:rPr lang="en-AU" sz="2400" b="1" dirty="0"/>
              <a:t>9	Other workers</a:t>
            </a:r>
            <a:endParaRPr lang="en-GB" sz="2400" dirty="0"/>
          </a:p>
          <a:p>
            <a:pPr marL="0" indent="0">
              <a:buNone/>
            </a:pPr>
            <a:r>
              <a:rPr lang="de-CH" sz="2000" dirty="0">
                <a:solidFill>
                  <a:schemeClr val="accent6">
                    <a:lumMod val="75000"/>
                  </a:schemeClr>
                </a:solidFill>
              </a:rPr>
              <a:t> </a:t>
            </a:r>
            <a:r>
              <a:rPr lang="de-CH" sz="2000" dirty="0" smtClean="0">
                <a:solidFill>
                  <a:schemeClr val="accent6">
                    <a:lumMod val="75000"/>
                  </a:schemeClr>
                </a:solidFill>
              </a:rPr>
              <a:t>       90</a:t>
            </a:r>
            <a:r>
              <a:rPr lang="de-CH" sz="2000" dirty="0">
                <a:solidFill>
                  <a:schemeClr val="accent6">
                    <a:lumMod val="75000"/>
                  </a:schemeClr>
                </a:solidFill>
              </a:rPr>
              <a:t>	Other </a:t>
            </a:r>
            <a:r>
              <a:rPr lang="de-CH" sz="2000" dirty="0" smtClean="0">
                <a:solidFill>
                  <a:schemeClr val="accent6">
                    <a:lumMod val="75000"/>
                  </a:schemeClr>
                </a:solidFill>
              </a:rPr>
              <a:t>workers</a:t>
            </a:r>
            <a:endParaRPr lang="en-GB" sz="2000" dirty="0">
              <a:solidFill>
                <a:schemeClr val="accent6">
                  <a:lumMod val="75000"/>
                </a:schemeClr>
              </a:solidFill>
            </a:endParaRPr>
          </a:p>
        </p:txBody>
      </p:sp>
      <p:sp>
        <p:nvSpPr>
          <p:cNvPr id="4" name="Footer Placeholder 3"/>
          <p:cNvSpPr>
            <a:spLocks noGrp="1"/>
          </p:cNvSpPr>
          <p:nvPr>
            <p:ph type="ftr" sz="quarter" idx="10"/>
          </p:nvPr>
        </p:nvSpPr>
        <p:spPr/>
        <p:txBody>
          <a:bodyPr/>
          <a:lstStyle/>
          <a:p>
            <a:pPr>
              <a:defRPr/>
            </a:pPr>
            <a:r>
              <a:rPr lang="en-GB" dirty="0" smtClean="0"/>
              <a:t>ILO Department of Statistics</a:t>
            </a:r>
            <a:endParaRPr lang="en-GB" dirty="0"/>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28</a:t>
            </a:fld>
            <a:endParaRPr lang="en-GB"/>
          </a:p>
        </p:txBody>
      </p:sp>
    </p:spTree>
    <p:extLst>
      <p:ext uri="{BB962C8B-B14F-4D97-AF65-F5344CB8AC3E}">
        <p14:creationId xmlns:p14="http://schemas.microsoft.com/office/powerpoint/2010/main" val="29269630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Concepts to be covered by a series of complementary variables</a:t>
            </a:r>
            <a:endParaRPr lang="en-AU" dirty="0"/>
          </a:p>
        </p:txBody>
      </p:sp>
      <p:sp>
        <p:nvSpPr>
          <p:cNvPr id="4" name="Rectangle 3"/>
          <p:cNvSpPr/>
          <p:nvPr/>
        </p:nvSpPr>
        <p:spPr>
          <a:xfrm>
            <a:off x="395536" y="1340768"/>
            <a:ext cx="8496944" cy="4901342"/>
          </a:xfrm>
          <a:prstGeom prst="rect">
            <a:avLst/>
          </a:prstGeom>
        </p:spPr>
        <p:txBody>
          <a:bodyPr wrap="square">
            <a:spAutoFit/>
          </a:bodyPr>
          <a:lstStyle/>
          <a:p>
            <a:pPr marL="342900" indent="-342900" fontAlgn="base">
              <a:spcBef>
                <a:spcPts val="300"/>
              </a:spcBef>
              <a:spcAft>
                <a:spcPct val="0"/>
              </a:spcAft>
              <a:buFont typeface="Arial" panose="020B0604020202020204" pitchFamily="34" charset="0"/>
              <a:buChar char="•"/>
            </a:pPr>
            <a:r>
              <a:rPr lang="en-AU" sz="2000" dirty="0">
                <a:solidFill>
                  <a:srgbClr val="000000"/>
                </a:solidFill>
                <a:effectLst>
                  <a:outerShdw sx="0" sy="0">
                    <a:srgbClr val="000000"/>
                  </a:outerShdw>
                </a:effectLst>
              </a:rPr>
              <a:t>Duration of contract </a:t>
            </a:r>
            <a:endParaRPr lang="en-GB" sz="2000" dirty="0">
              <a:solidFill>
                <a:srgbClr val="000000"/>
              </a:solidFill>
              <a:effectLst>
                <a:outerShdw sx="0" sy="0">
                  <a:srgbClr val="000000"/>
                </a:outerShdw>
              </a:effectLst>
            </a:endParaRPr>
          </a:p>
          <a:p>
            <a:pPr marL="342900" indent="-342900" fontAlgn="base">
              <a:spcBef>
                <a:spcPts val="300"/>
              </a:spcBef>
              <a:spcAft>
                <a:spcPct val="0"/>
              </a:spcAft>
              <a:buFont typeface="Arial" panose="020B0604020202020204" pitchFamily="34" charset="0"/>
              <a:buChar char="•"/>
            </a:pPr>
            <a:r>
              <a:rPr lang="en-AU" sz="2000" dirty="0">
                <a:solidFill>
                  <a:srgbClr val="000000"/>
                </a:solidFill>
                <a:effectLst>
                  <a:outerShdw sx="0" sy="0">
                    <a:srgbClr val="000000"/>
                  </a:outerShdw>
                </a:effectLst>
              </a:rPr>
              <a:t>Duration of current job</a:t>
            </a:r>
            <a:endParaRPr lang="en-GB" sz="2000" dirty="0">
              <a:solidFill>
                <a:srgbClr val="000000"/>
              </a:solidFill>
              <a:effectLst>
                <a:outerShdw sx="0" sy="0">
                  <a:srgbClr val="000000"/>
                </a:outerShdw>
              </a:effectLst>
            </a:endParaRPr>
          </a:p>
          <a:p>
            <a:pPr marL="342900" indent="-342900" fontAlgn="base">
              <a:spcBef>
                <a:spcPts val="300"/>
              </a:spcBef>
              <a:spcAft>
                <a:spcPct val="0"/>
              </a:spcAft>
              <a:buFont typeface="Arial" panose="020B0604020202020204" pitchFamily="34" charset="0"/>
              <a:buChar char="•"/>
            </a:pPr>
            <a:r>
              <a:rPr lang="en-AU" sz="2000" dirty="0">
                <a:solidFill>
                  <a:srgbClr val="000000"/>
                </a:solidFill>
                <a:effectLst>
                  <a:outerShdw sx="0" sy="0">
                    <a:srgbClr val="000000"/>
                  </a:outerShdw>
                </a:effectLst>
              </a:rPr>
              <a:t>Reason for non-permanent employment </a:t>
            </a:r>
            <a:endParaRPr lang="en-GB" sz="2000" dirty="0">
              <a:solidFill>
                <a:srgbClr val="000000"/>
              </a:solidFill>
              <a:effectLst>
                <a:outerShdw sx="0" sy="0">
                  <a:srgbClr val="000000"/>
                </a:outerShdw>
              </a:effectLst>
            </a:endParaRPr>
          </a:p>
          <a:p>
            <a:pPr marL="342900" indent="-342900" fontAlgn="base">
              <a:spcBef>
                <a:spcPts val="300"/>
              </a:spcBef>
              <a:spcAft>
                <a:spcPct val="0"/>
              </a:spcAft>
              <a:buFont typeface="Arial" panose="020B0604020202020204" pitchFamily="34" charset="0"/>
              <a:buChar char="•"/>
            </a:pPr>
            <a:r>
              <a:rPr lang="en-AU" sz="2000" dirty="0">
                <a:solidFill>
                  <a:srgbClr val="000000"/>
                </a:solidFill>
                <a:effectLst>
                  <a:outerShdw sx="0" sy="0">
                    <a:srgbClr val="000000"/>
                  </a:outerShdw>
                </a:effectLst>
              </a:rPr>
              <a:t>Contract type </a:t>
            </a:r>
            <a:endParaRPr lang="en-GB" sz="2000" dirty="0">
              <a:solidFill>
                <a:srgbClr val="000000"/>
              </a:solidFill>
              <a:effectLst>
                <a:outerShdw sx="0" sy="0">
                  <a:srgbClr val="000000"/>
                </a:outerShdw>
              </a:effectLst>
            </a:endParaRPr>
          </a:p>
          <a:p>
            <a:pPr marL="342900" indent="-342900" fontAlgn="base">
              <a:spcBef>
                <a:spcPts val="300"/>
              </a:spcBef>
              <a:spcAft>
                <a:spcPct val="0"/>
              </a:spcAft>
              <a:buFont typeface="Arial" panose="020B0604020202020204" pitchFamily="34" charset="0"/>
              <a:buChar char="•"/>
            </a:pPr>
            <a:r>
              <a:rPr lang="en-AU" sz="2000" dirty="0">
                <a:solidFill>
                  <a:srgbClr val="000000"/>
                </a:solidFill>
                <a:effectLst>
                  <a:outerShdw sx="0" sy="0">
                    <a:srgbClr val="000000"/>
                  </a:outerShdw>
                </a:effectLst>
              </a:rPr>
              <a:t>Form of </a:t>
            </a:r>
            <a:r>
              <a:rPr lang="en-AU" sz="2000" dirty="0" smtClean="0">
                <a:solidFill>
                  <a:srgbClr val="000000"/>
                </a:solidFill>
                <a:effectLst>
                  <a:outerShdw sx="0" sy="0">
                    <a:srgbClr val="000000"/>
                  </a:outerShdw>
                </a:effectLst>
              </a:rPr>
              <a:t>remuneration</a:t>
            </a:r>
            <a:endParaRPr lang="en-GB" sz="2000" dirty="0">
              <a:solidFill>
                <a:srgbClr val="000000"/>
              </a:solidFill>
              <a:effectLst>
                <a:outerShdw sx="0" sy="0">
                  <a:srgbClr val="000000"/>
                </a:outerShdw>
              </a:effectLst>
            </a:endParaRPr>
          </a:p>
          <a:p>
            <a:pPr marL="342900" indent="-342900" fontAlgn="base">
              <a:spcBef>
                <a:spcPts val="300"/>
              </a:spcBef>
              <a:spcAft>
                <a:spcPct val="0"/>
              </a:spcAft>
              <a:buFont typeface="Arial" panose="020B0604020202020204" pitchFamily="34" charset="0"/>
              <a:buChar char="•"/>
            </a:pPr>
            <a:r>
              <a:rPr lang="en-AU" sz="2000" dirty="0">
                <a:solidFill>
                  <a:srgbClr val="000000"/>
                </a:solidFill>
                <a:effectLst>
                  <a:outerShdw sx="0" sy="0">
                    <a:srgbClr val="000000"/>
                  </a:outerShdw>
                </a:effectLst>
              </a:rPr>
              <a:t>Seasonality (e.g. seasonal or not</a:t>
            </a:r>
            <a:r>
              <a:rPr lang="en-AU" sz="2000" dirty="0" smtClean="0">
                <a:solidFill>
                  <a:srgbClr val="000000"/>
                </a:solidFill>
                <a:effectLst>
                  <a:outerShdw sx="0" sy="0">
                    <a:srgbClr val="000000"/>
                  </a:outerShdw>
                </a:effectLst>
              </a:rPr>
              <a:t>)</a:t>
            </a:r>
            <a:endParaRPr lang="en-GB" sz="2000" dirty="0">
              <a:solidFill>
                <a:srgbClr val="000000"/>
              </a:solidFill>
              <a:effectLst>
                <a:outerShdw sx="0" sy="0">
                  <a:srgbClr val="000000"/>
                </a:outerShdw>
              </a:effectLst>
            </a:endParaRPr>
          </a:p>
          <a:p>
            <a:pPr marL="342900" indent="-342900" fontAlgn="base">
              <a:spcBef>
                <a:spcPts val="300"/>
              </a:spcBef>
              <a:spcAft>
                <a:spcPct val="0"/>
              </a:spcAft>
              <a:buFont typeface="Arial" panose="020B0604020202020204" pitchFamily="34" charset="0"/>
              <a:buChar char="•"/>
            </a:pPr>
            <a:r>
              <a:rPr lang="en-AU" sz="2000" dirty="0">
                <a:solidFill>
                  <a:srgbClr val="000000"/>
                </a:solidFill>
                <a:effectLst>
                  <a:outerShdw sx="0" sy="0">
                    <a:srgbClr val="000000"/>
                  </a:outerShdw>
                </a:effectLst>
              </a:rPr>
              <a:t>Full-time/part-time status</a:t>
            </a:r>
            <a:endParaRPr lang="en-GB" sz="2000" dirty="0">
              <a:solidFill>
                <a:srgbClr val="000000"/>
              </a:solidFill>
              <a:effectLst>
                <a:outerShdw sx="0" sy="0">
                  <a:srgbClr val="000000"/>
                </a:outerShdw>
              </a:effectLst>
            </a:endParaRPr>
          </a:p>
          <a:p>
            <a:pPr marL="342900" indent="-342900" fontAlgn="base">
              <a:spcBef>
                <a:spcPts val="300"/>
              </a:spcBef>
              <a:spcAft>
                <a:spcPct val="0"/>
              </a:spcAft>
              <a:buFont typeface="Arial" panose="020B0604020202020204" pitchFamily="34" charset="0"/>
              <a:buChar char="•"/>
            </a:pPr>
            <a:r>
              <a:rPr lang="en-AU" sz="2000" dirty="0">
                <a:solidFill>
                  <a:srgbClr val="000000"/>
                </a:solidFill>
                <a:effectLst>
                  <a:outerShdw sx="0" sy="0">
                    <a:srgbClr val="000000"/>
                  </a:outerShdw>
                </a:effectLst>
              </a:rPr>
              <a:t>Place of work </a:t>
            </a:r>
            <a:endParaRPr lang="en-GB" sz="2000" dirty="0">
              <a:solidFill>
                <a:srgbClr val="000000"/>
              </a:solidFill>
              <a:effectLst>
                <a:outerShdw sx="0" sy="0">
                  <a:srgbClr val="000000"/>
                </a:outerShdw>
              </a:effectLst>
            </a:endParaRPr>
          </a:p>
          <a:p>
            <a:pPr marL="342900" indent="-342900" fontAlgn="base">
              <a:spcBef>
                <a:spcPts val="300"/>
              </a:spcBef>
              <a:spcAft>
                <a:spcPct val="0"/>
              </a:spcAft>
              <a:buFont typeface="Arial" panose="020B0604020202020204" pitchFamily="34" charset="0"/>
              <a:buChar char="•"/>
            </a:pPr>
            <a:r>
              <a:rPr lang="en-AU" sz="2000" dirty="0">
                <a:solidFill>
                  <a:srgbClr val="000000"/>
                </a:solidFill>
                <a:effectLst>
                  <a:outerShdw sx="0" sy="0">
                    <a:srgbClr val="000000"/>
                  </a:outerShdw>
                </a:effectLst>
              </a:rPr>
              <a:t>Domestic workers</a:t>
            </a:r>
            <a:endParaRPr lang="en-GB" sz="2000" dirty="0">
              <a:solidFill>
                <a:srgbClr val="000000"/>
              </a:solidFill>
              <a:effectLst>
                <a:outerShdw sx="0" sy="0">
                  <a:srgbClr val="000000"/>
                </a:outerShdw>
              </a:effectLst>
            </a:endParaRPr>
          </a:p>
          <a:p>
            <a:pPr marL="342900" indent="-342900" fontAlgn="base">
              <a:spcBef>
                <a:spcPts val="300"/>
              </a:spcBef>
              <a:spcAft>
                <a:spcPct val="0"/>
              </a:spcAft>
              <a:buFont typeface="Arial" panose="020B0604020202020204" pitchFamily="34" charset="0"/>
              <a:buChar char="•"/>
            </a:pPr>
            <a:r>
              <a:rPr lang="en-AU" sz="2000" dirty="0">
                <a:solidFill>
                  <a:srgbClr val="000000"/>
                </a:solidFill>
                <a:effectLst>
                  <a:outerShdw sx="0" sy="0">
                    <a:srgbClr val="000000"/>
                  </a:outerShdw>
                </a:effectLst>
              </a:rPr>
              <a:t>Homeworkers and outworkers </a:t>
            </a:r>
            <a:endParaRPr lang="en-GB" sz="2000" dirty="0">
              <a:solidFill>
                <a:srgbClr val="000000"/>
              </a:solidFill>
              <a:effectLst>
                <a:outerShdw sx="0" sy="0">
                  <a:srgbClr val="000000"/>
                </a:outerShdw>
              </a:effectLst>
            </a:endParaRPr>
          </a:p>
          <a:p>
            <a:pPr marL="342900" indent="-342900" fontAlgn="base">
              <a:spcBef>
                <a:spcPts val="300"/>
              </a:spcBef>
              <a:spcAft>
                <a:spcPct val="0"/>
              </a:spcAft>
              <a:buFont typeface="Arial" panose="020B0604020202020204" pitchFamily="34" charset="0"/>
              <a:buChar char="•"/>
            </a:pPr>
            <a:r>
              <a:rPr lang="en-AU" sz="2000" dirty="0">
                <a:solidFill>
                  <a:srgbClr val="000000"/>
                </a:solidFill>
                <a:effectLst>
                  <a:outerShdw sx="0" sy="0">
                    <a:srgbClr val="000000"/>
                  </a:outerShdw>
                </a:effectLst>
              </a:rPr>
              <a:t>Workers in triangular employment arrangements</a:t>
            </a:r>
            <a:endParaRPr lang="en-GB" sz="2000" dirty="0">
              <a:solidFill>
                <a:srgbClr val="000000"/>
              </a:solidFill>
              <a:effectLst>
                <a:outerShdw sx="0" sy="0">
                  <a:srgbClr val="000000"/>
                </a:outerShdw>
              </a:effectLst>
            </a:endParaRPr>
          </a:p>
          <a:p>
            <a:pPr marL="342900" indent="-342900" fontAlgn="base">
              <a:spcBef>
                <a:spcPts val="300"/>
              </a:spcBef>
              <a:spcAft>
                <a:spcPct val="0"/>
              </a:spcAft>
              <a:buFont typeface="Arial" panose="020B0604020202020204" pitchFamily="34" charset="0"/>
              <a:buChar char="•"/>
            </a:pPr>
            <a:r>
              <a:rPr lang="en-AU" sz="2000" dirty="0">
                <a:solidFill>
                  <a:srgbClr val="000000"/>
                </a:solidFill>
                <a:effectLst>
                  <a:outerShdw sx="0" sy="0">
                    <a:srgbClr val="000000"/>
                  </a:outerShdw>
                </a:effectLst>
              </a:rPr>
              <a:t>Social insurance</a:t>
            </a:r>
            <a:endParaRPr lang="en-GB" sz="2000" dirty="0">
              <a:solidFill>
                <a:srgbClr val="000000"/>
              </a:solidFill>
              <a:effectLst>
                <a:outerShdw sx="0" sy="0">
                  <a:srgbClr val="000000"/>
                </a:outerShdw>
              </a:effectLst>
            </a:endParaRPr>
          </a:p>
          <a:p>
            <a:pPr marL="342900" indent="-342900" fontAlgn="base">
              <a:spcBef>
                <a:spcPts val="300"/>
              </a:spcBef>
              <a:spcAft>
                <a:spcPct val="0"/>
              </a:spcAft>
              <a:buFont typeface="Arial" panose="020B0604020202020204" pitchFamily="34" charset="0"/>
              <a:buChar char="•"/>
            </a:pPr>
            <a:r>
              <a:rPr lang="en-AU" sz="2000" dirty="0">
                <a:solidFill>
                  <a:srgbClr val="000000"/>
                </a:solidFill>
                <a:effectLst>
                  <a:outerShdw sx="0" sy="0">
                    <a:srgbClr val="000000"/>
                  </a:outerShdw>
                </a:effectLst>
              </a:rPr>
              <a:t>Paid annual leave</a:t>
            </a:r>
            <a:endParaRPr lang="en-GB" sz="2000" dirty="0">
              <a:solidFill>
                <a:srgbClr val="000000"/>
              </a:solidFill>
              <a:effectLst>
                <a:outerShdw sx="0" sy="0">
                  <a:srgbClr val="000000"/>
                </a:outerShdw>
              </a:effectLst>
            </a:endParaRPr>
          </a:p>
          <a:p>
            <a:pPr marL="342900" indent="-342900" fontAlgn="base">
              <a:spcBef>
                <a:spcPts val="300"/>
              </a:spcBef>
              <a:spcAft>
                <a:spcPct val="0"/>
              </a:spcAft>
              <a:buFont typeface="Arial" panose="020B0604020202020204" pitchFamily="34" charset="0"/>
              <a:buChar char="•"/>
            </a:pPr>
            <a:r>
              <a:rPr lang="en-AU" sz="2000" dirty="0">
                <a:solidFill>
                  <a:srgbClr val="000000"/>
                </a:solidFill>
                <a:effectLst>
                  <a:outerShdw sx="0" sy="0">
                    <a:srgbClr val="000000"/>
                  </a:outerShdw>
                </a:effectLst>
              </a:rPr>
              <a:t>Paid sick </a:t>
            </a:r>
            <a:r>
              <a:rPr lang="en-AU" sz="2000" dirty="0" smtClean="0">
                <a:solidFill>
                  <a:srgbClr val="000000"/>
                </a:solidFill>
                <a:effectLst>
                  <a:outerShdw sx="0" sy="0">
                    <a:srgbClr val="000000"/>
                  </a:outerShdw>
                </a:effectLst>
              </a:rPr>
              <a:t>leave, etc.</a:t>
            </a:r>
            <a:endParaRPr lang="en-GB" sz="2000" dirty="0">
              <a:solidFill>
                <a:srgbClr val="000000"/>
              </a:solidFill>
              <a:effectLst>
                <a:outerShdw sx="0" sy="0">
                  <a:srgbClr val="000000"/>
                </a:outerShdw>
              </a:effectLst>
            </a:endParaRPr>
          </a:p>
        </p:txBody>
      </p:sp>
    </p:spTree>
    <p:extLst>
      <p:ext uri="{BB962C8B-B14F-4D97-AF65-F5344CB8AC3E}">
        <p14:creationId xmlns:p14="http://schemas.microsoft.com/office/powerpoint/2010/main" val="27472355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title"/>
          </p:nvPr>
        </p:nvSpPr>
        <p:spPr>
          <a:xfrm>
            <a:off x="722313" y="4406900"/>
            <a:ext cx="7772400" cy="1543050"/>
          </a:xfrm>
        </p:spPr>
        <p:txBody>
          <a:bodyPr/>
          <a:lstStyle/>
          <a:p>
            <a:pPr>
              <a:spcBef>
                <a:spcPts val="600"/>
              </a:spcBef>
            </a:pPr>
            <a:r>
              <a:rPr lang="en-GB" altLang="en-US" b="0" dirty="0" smtClean="0"/>
              <a:t/>
            </a:r>
            <a:br>
              <a:rPr lang="en-GB" altLang="en-US" b="0" dirty="0" smtClean="0"/>
            </a:br>
            <a:endParaRPr lang="en-GB" altLang="en-US" b="0" dirty="0" smtClean="0"/>
          </a:p>
        </p:txBody>
      </p:sp>
      <p:sp>
        <p:nvSpPr>
          <p:cNvPr id="6147" name="Text Placeholder 5"/>
          <p:cNvSpPr>
            <a:spLocks noGrp="1"/>
          </p:cNvSpPr>
          <p:nvPr>
            <p:ph type="body" idx="1"/>
          </p:nvPr>
        </p:nvSpPr>
        <p:spPr>
          <a:xfrm>
            <a:off x="722312" y="2906713"/>
            <a:ext cx="8242176" cy="1500187"/>
          </a:xfrm>
        </p:spPr>
        <p:txBody>
          <a:bodyPr/>
          <a:lstStyle/>
          <a:p>
            <a:r>
              <a:rPr lang="en-GB" altLang="en-US" sz="4000" dirty="0" smtClean="0"/>
              <a:t>Proposal for measurement in surveys</a:t>
            </a:r>
          </a:p>
        </p:txBody>
      </p:sp>
      <p:sp>
        <p:nvSpPr>
          <p:cNvPr id="6148"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altLang="en-US" smtClean="0">
                <a:solidFill>
                  <a:srgbClr val="CCCCFF"/>
                </a:solidFill>
              </a:rPr>
              <a:t>ILO Department of Statistics</a:t>
            </a:r>
          </a:p>
        </p:txBody>
      </p:sp>
      <p:sp>
        <p:nvSpPr>
          <p:cNvPr id="614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F976078-255F-445D-BEA8-05D5B2F7ECD7}" type="slidenum">
              <a:rPr lang="en-GB" altLang="en-US" smtClean="0">
                <a:solidFill>
                  <a:srgbClr val="FFFF99"/>
                </a:solidFill>
              </a:rPr>
              <a:pPr eaLnBrk="1" hangingPunct="1"/>
              <a:t>30</a:t>
            </a:fld>
            <a:endParaRPr lang="en-GB" altLang="en-US" smtClean="0">
              <a:solidFill>
                <a:srgbClr val="FFFF99"/>
              </a:solidFill>
            </a:endParaRPr>
          </a:p>
        </p:txBody>
      </p:sp>
    </p:spTree>
    <p:extLst>
      <p:ext uri="{BB962C8B-B14F-4D97-AF65-F5344CB8AC3E}">
        <p14:creationId xmlns:p14="http://schemas.microsoft.com/office/powerpoint/2010/main" val="426704745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Current proposal focus on ICSE-18</a:t>
            </a:r>
            <a:endParaRPr lang="en-GB" dirty="0"/>
          </a:p>
        </p:txBody>
      </p:sp>
      <p:sp>
        <p:nvSpPr>
          <p:cNvPr id="3" name="Content Placeholder 2"/>
          <p:cNvSpPr>
            <a:spLocks noGrp="1"/>
          </p:cNvSpPr>
          <p:nvPr>
            <p:ph idx="1"/>
          </p:nvPr>
        </p:nvSpPr>
        <p:spPr/>
        <p:txBody>
          <a:bodyPr>
            <a:normAutofit/>
          </a:bodyPr>
          <a:lstStyle/>
          <a:p>
            <a:pPr lvl="2"/>
            <a:endParaRPr lang="da-DK" dirty="0"/>
          </a:p>
          <a:p>
            <a:pPr marL="914400" lvl="2" indent="0">
              <a:buNone/>
            </a:pPr>
            <a:endParaRPr lang="da-DK" dirty="0" smtClean="0"/>
          </a:p>
        </p:txBody>
      </p:sp>
      <p:sp>
        <p:nvSpPr>
          <p:cNvPr id="4" name="Footer Placeholder 3"/>
          <p:cNvSpPr>
            <a:spLocks noGrp="1"/>
          </p:cNvSpPr>
          <p:nvPr>
            <p:ph type="ftr" sz="quarter" idx="10"/>
          </p:nvPr>
        </p:nvSpPr>
        <p:spPr/>
        <p:txBody>
          <a:bodyPr/>
          <a:lstStyle/>
          <a:p>
            <a:pPr>
              <a:defRPr/>
            </a:pPr>
            <a:r>
              <a:rPr lang="en-GB" dirty="0" smtClean="0"/>
              <a:t>ILO Department of Statistics</a:t>
            </a:r>
            <a:endParaRPr lang="en-GB" dirty="0"/>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31</a:t>
            </a:fld>
            <a:endParaRPr lang="en-GB" dirty="0"/>
          </a:p>
        </p:txBody>
      </p:sp>
      <p:pic>
        <p:nvPicPr>
          <p:cNvPr id="7" name="Picture 6"/>
          <p:cNvPicPr>
            <a:picLocks noChangeAspect="1"/>
          </p:cNvPicPr>
          <p:nvPr/>
        </p:nvPicPr>
        <p:blipFill>
          <a:blip r:embed="rId2"/>
          <a:stretch>
            <a:fillRect/>
          </a:stretch>
        </p:blipFill>
        <p:spPr>
          <a:xfrm>
            <a:off x="753754" y="1556792"/>
            <a:ext cx="7380679" cy="4591831"/>
          </a:xfrm>
          <a:prstGeom prst="rect">
            <a:avLst/>
          </a:prstGeom>
        </p:spPr>
      </p:pic>
    </p:spTree>
    <p:extLst>
      <p:ext uri="{BB962C8B-B14F-4D97-AF65-F5344CB8AC3E}">
        <p14:creationId xmlns:p14="http://schemas.microsoft.com/office/powerpoint/2010/main" val="146744359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Current </a:t>
            </a:r>
            <a:r>
              <a:rPr lang="da-DK" dirty="0"/>
              <a:t>p</a:t>
            </a:r>
            <a:r>
              <a:rPr lang="da-DK" dirty="0" smtClean="0"/>
              <a:t>ractice with ICSE-93</a:t>
            </a:r>
            <a:endParaRPr lang="en-GB" dirty="0"/>
          </a:p>
        </p:txBody>
      </p:sp>
      <p:sp>
        <p:nvSpPr>
          <p:cNvPr id="3" name="Content Placeholder 2"/>
          <p:cNvSpPr>
            <a:spLocks noGrp="1"/>
          </p:cNvSpPr>
          <p:nvPr>
            <p:ph idx="1"/>
          </p:nvPr>
        </p:nvSpPr>
        <p:spPr>
          <a:xfrm>
            <a:off x="468629" y="1341438"/>
            <a:ext cx="8229283" cy="5047932"/>
          </a:xfrm>
        </p:spPr>
        <p:txBody>
          <a:bodyPr/>
          <a:lstStyle/>
          <a:p>
            <a:r>
              <a:rPr lang="da-DK" dirty="0" smtClean="0"/>
              <a:t>Most countries collects ICSE-93 by using </a:t>
            </a:r>
            <a:r>
              <a:rPr lang="da-DK" b="1" dirty="0" smtClean="0"/>
              <a:t>one</a:t>
            </a:r>
            <a:r>
              <a:rPr lang="da-DK" dirty="0" smtClean="0"/>
              <a:t> or two questions (Self-identification) </a:t>
            </a:r>
          </a:p>
          <a:p>
            <a:endParaRPr lang="da-DK" dirty="0" smtClean="0"/>
          </a:p>
          <a:p>
            <a:endParaRPr lang="da-DK" dirty="0" smtClean="0"/>
          </a:p>
          <a:p>
            <a:pPr marL="0" indent="0">
              <a:buNone/>
            </a:pPr>
            <a:endParaRPr lang="da-DK" dirty="0" smtClean="0"/>
          </a:p>
          <a:p>
            <a:pPr lvl="1"/>
            <a:endParaRPr lang="da-DK" dirty="0" smtClean="0"/>
          </a:p>
          <a:p>
            <a:pPr lvl="1"/>
            <a:endParaRPr lang="da-DK" dirty="0"/>
          </a:p>
          <a:p>
            <a:pPr lvl="1"/>
            <a:r>
              <a:rPr lang="da-DK" dirty="0" smtClean="0"/>
              <a:t>Different categories, and wordings</a:t>
            </a:r>
          </a:p>
          <a:p>
            <a:pPr marL="457200" lvl="1" indent="0">
              <a:buNone/>
            </a:pPr>
            <a:endParaRPr lang="da-DK" dirty="0" smtClean="0"/>
          </a:p>
          <a:p>
            <a:pPr lvl="1"/>
            <a:endParaRPr lang="da-DK" dirty="0" smtClean="0"/>
          </a:p>
          <a:p>
            <a:pPr marL="457200" lvl="1" indent="0">
              <a:buNone/>
            </a:pPr>
            <a:endParaRPr lang="da-DK" dirty="0" smtClean="0"/>
          </a:p>
        </p:txBody>
      </p:sp>
      <p:sp>
        <p:nvSpPr>
          <p:cNvPr id="4" name="Footer Placeholder 3"/>
          <p:cNvSpPr>
            <a:spLocks noGrp="1"/>
          </p:cNvSpPr>
          <p:nvPr>
            <p:ph type="ftr" sz="quarter" idx="10"/>
          </p:nvPr>
        </p:nvSpPr>
        <p:spPr/>
        <p:txBody>
          <a:bodyPr/>
          <a:lstStyle/>
          <a:p>
            <a:pPr>
              <a:defRPr/>
            </a:pPr>
            <a:r>
              <a:rPr lang="en-GB" dirty="0" smtClean="0"/>
              <a:t>ILO Department of Statistics</a:t>
            </a:r>
            <a:endParaRPr lang="en-GB" dirty="0"/>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32</a:t>
            </a:fld>
            <a:endParaRPr lang="en-GB" dirty="0"/>
          </a:p>
        </p:txBody>
      </p:sp>
      <p:pic>
        <p:nvPicPr>
          <p:cNvPr id="12" name="Picture 11"/>
          <p:cNvPicPr>
            <a:picLocks noChangeAspect="1"/>
          </p:cNvPicPr>
          <p:nvPr/>
        </p:nvPicPr>
        <p:blipFill>
          <a:blip r:embed="rId2"/>
          <a:stretch>
            <a:fillRect/>
          </a:stretch>
        </p:blipFill>
        <p:spPr>
          <a:xfrm>
            <a:off x="802615" y="2533838"/>
            <a:ext cx="8111198" cy="2433947"/>
          </a:xfrm>
          <a:prstGeom prst="rect">
            <a:avLst/>
          </a:prstGeom>
        </p:spPr>
      </p:pic>
    </p:spTree>
    <p:extLst>
      <p:ext uri="{BB962C8B-B14F-4D97-AF65-F5344CB8AC3E}">
        <p14:creationId xmlns:p14="http://schemas.microsoft.com/office/powerpoint/2010/main" val="19633933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The proposed approach</a:t>
            </a:r>
            <a:endParaRPr lang="en-GB" dirty="0"/>
          </a:p>
        </p:txBody>
      </p:sp>
      <p:sp>
        <p:nvSpPr>
          <p:cNvPr id="3" name="Content Placeholder 2"/>
          <p:cNvSpPr>
            <a:spLocks noGrp="1"/>
          </p:cNvSpPr>
          <p:nvPr>
            <p:ph idx="1"/>
          </p:nvPr>
        </p:nvSpPr>
        <p:spPr/>
        <p:txBody>
          <a:bodyPr/>
          <a:lstStyle/>
          <a:p>
            <a:r>
              <a:rPr lang="da-DK" dirty="0" smtClean="0"/>
              <a:t>Builds upon the current widespread practice of using a self-identification question but...</a:t>
            </a:r>
            <a:endParaRPr lang="en-GB" dirty="0" smtClean="0"/>
          </a:p>
          <a:p>
            <a:r>
              <a:rPr lang="da-DK" dirty="0" smtClean="0"/>
              <a:t>Focuses on establishing the boundaries between the different categories </a:t>
            </a:r>
          </a:p>
          <a:p>
            <a:pPr lvl="1"/>
            <a:r>
              <a:rPr lang="da-DK" dirty="0" smtClean="0"/>
              <a:t>Identify key </a:t>
            </a:r>
            <a:r>
              <a:rPr lang="da-DK" dirty="0"/>
              <a:t>characteristics of the different employment status </a:t>
            </a:r>
            <a:r>
              <a:rPr lang="da-DK" dirty="0" smtClean="0"/>
              <a:t>that can be turned into questions</a:t>
            </a:r>
          </a:p>
          <a:p>
            <a:pPr marL="457200" lvl="1" indent="0">
              <a:buNone/>
            </a:pPr>
            <a:endParaRPr lang="da-DK" dirty="0" smtClean="0"/>
          </a:p>
          <a:p>
            <a:pPr lvl="0"/>
            <a:r>
              <a:rPr lang="en-GB" dirty="0"/>
              <a:t>Module based approach to create </a:t>
            </a:r>
            <a:r>
              <a:rPr lang="en-GB" dirty="0" smtClean="0"/>
              <a:t>flexibility.</a:t>
            </a:r>
          </a:p>
        </p:txBody>
      </p:sp>
      <p:sp>
        <p:nvSpPr>
          <p:cNvPr id="4" name="Footer Placeholder 3"/>
          <p:cNvSpPr>
            <a:spLocks noGrp="1"/>
          </p:cNvSpPr>
          <p:nvPr>
            <p:ph type="ftr" sz="quarter" idx="10"/>
          </p:nvPr>
        </p:nvSpPr>
        <p:spPr/>
        <p:txBody>
          <a:bodyPr/>
          <a:lstStyle/>
          <a:p>
            <a:pPr>
              <a:defRPr/>
            </a:pPr>
            <a:r>
              <a:rPr lang="en-GB" dirty="0" smtClean="0"/>
              <a:t>ILO Department of Statistics</a:t>
            </a:r>
            <a:endParaRPr lang="en-GB" dirty="0"/>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33</a:t>
            </a:fld>
            <a:endParaRPr lang="en-GB" dirty="0"/>
          </a:p>
        </p:txBody>
      </p:sp>
    </p:spTree>
    <p:extLst>
      <p:ext uri="{BB962C8B-B14F-4D97-AF65-F5344CB8AC3E}">
        <p14:creationId xmlns:p14="http://schemas.microsoft.com/office/powerpoint/2010/main" val="4884727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a:t>First </a:t>
            </a:r>
            <a:r>
              <a:rPr lang="da-DK" dirty="0" smtClean="0"/>
              <a:t>step Self-identification module</a:t>
            </a:r>
            <a:endParaRPr lang="en-GB" dirty="0"/>
          </a:p>
        </p:txBody>
      </p:sp>
      <p:sp>
        <p:nvSpPr>
          <p:cNvPr id="4" name="Footer Placeholder 3"/>
          <p:cNvSpPr>
            <a:spLocks noGrp="1"/>
          </p:cNvSpPr>
          <p:nvPr>
            <p:ph type="ftr" sz="quarter" idx="10"/>
          </p:nvPr>
        </p:nvSpPr>
        <p:spPr/>
        <p:txBody>
          <a:bodyPr/>
          <a:lstStyle/>
          <a:p>
            <a:pPr>
              <a:defRPr/>
            </a:pPr>
            <a:r>
              <a:rPr lang="en-GB" dirty="0" smtClean="0"/>
              <a:t>ILO Department of Statistics</a:t>
            </a:r>
            <a:endParaRPr lang="en-GB" dirty="0"/>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34</a:t>
            </a:fld>
            <a:endParaRPr lang="en-GB" dirty="0"/>
          </a:p>
        </p:txBody>
      </p:sp>
      <p:sp>
        <p:nvSpPr>
          <p:cNvPr id="9" name="Rectangle 8"/>
          <p:cNvSpPr/>
          <p:nvPr/>
        </p:nvSpPr>
        <p:spPr>
          <a:xfrm>
            <a:off x="323528" y="4127297"/>
            <a:ext cx="5832648" cy="2160240"/>
          </a:xfrm>
          <a:prstGeom prst="rect">
            <a:avLst/>
          </a:prstGeom>
          <a:solidFill>
            <a:schemeClr val="dk1">
              <a:alpha val="0"/>
            </a:schemeClr>
          </a:solid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dirty="0"/>
          </a:p>
        </p:txBody>
      </p:sp>
      <p:sp>
        <p:nvSpPr>
          <p:cNvPr id="7" name="Rectangle 6"/>
          <p:cNvSpPr/>
          <p:nvPr/>
        </p:nvSpPr>
        <p:spPr>
          <a:xfrm>
            <a:off x="-8536" y="1258888"/>
            <a:ext cx="9019186" cy="2886944"/>
          </a:xfrm>
          <a:prstGeom prst="rect">
            <a:avLst/>
          </a:prstGeom>
        </p:spPr>
        <p:txBody>
          <a:bodyPr wrap="square">
            <a:spAutoFit/>
          </a:bodyPr>
          <a:lstStyle/>
          <a:p>
            <a:pPr marL="742950" lvl="1" indent="-285750" eaLnBrk="0" hangingPunct="0">
              <a:spcBef>
                <a:spcPct val="20000"/>
              </a:spcBef>
              <a:buFontTx/>
              <a:buChar char="–"/>
            </a:pPr>
            <a:r>
              <a:rPr lang="da-DK" sz="2800" kern="0" dirty="0">
                <a:solidFill>
                  <a:srgbClr val="000066"/>
                </a:solidFill>
                <a:latin typeface="Arial Narrow" panose="020B0606020202030204" pitchFamily="34" charset="0"/>
              </a:rPr>
              <a:t>As a </a:t>
            </a:r>
            <a:r>
              <a:rPr lang="da-DK" sz="2800" u="sng" kern="0" dirty="0">
                <a:solidFill>
                  <a:srgbClr val="000066"/>
                </a:solidFill>
                <a:latin typeface="Arial Narrow" panose="020B0606020202030204" pitchFamily="34" charset="0"/>
              </a:rPr>
              <a:t>minimum</a:t>
            </a:r>
            <a:r>
              <a:rPr lang="da-DK" sz="2800" kern="0" dirty="0">
                <a:solidFill>
                  <a:srgbClr val="000066"/>
                </a:solidFill>
                <a:latin typeface="Arial Narrow" panose="020B0606020202030204" pitchFamily="34" charset="0"/>
              </a:rPr>
              <a:t> capture self-identified:</a:t>
            </a:r>
          </a:p>
          <a:p>
            <a:pPr marL="1143000" lvl="2" indent="-228600" eaLnBrk="0" hangingPunct="0">
              <a:spcBef>
                <a:spcPct val="20000"/>
              </a:spcBef>
              <a:buFontTx/>
              <a:buChar char="•"/>
            </a:pPr>
            <a:r>
              <a:rPr lang="da-DK" sz="2400" kern="0" dirty="0">
                <a:solidFill>
                  <a:srgbClr val="000066"/>
                </a:solidFill>
                <a:latin typeface="Arial Narrow" panose="020B0606020202030204" pitchFamily="34" charset="0"/>
              </a:rPr>
              <a:t>Self-employed</a:t>
            </a:r>
          </a:p>
          <a:p>
            <a:pPr marL="1143000" lvl="2" indent="-228600" eaLnBrk="0" hangingPunct="0">
              <a:spcBef>
                <a:spcPct val="20000"/>
              </a:spcBef>
              <a:buFontTx/>
              <a:buChar char="•"/>
            </a:pPr>
            <a:r>
              <a:rPr lang="da-DK" sz="2400" kern="0" dirty="0">
                <a:solidFill>
                  <a:srgbClr val="000066"/>
                </a:solidFill>
                <a:latin typeface="Arial Narrow" panose="020B0606020202030204" pitchFamily="34" charset="0"/>
              </a:rPr>
              <a:t>Employees</a:t>
            </a:r>
          </a:p>
          <a:p>
            <a:pPr marL="1143000" lvl="2" indent="-228600" eaLnBrk="0" hangingPunct="0">
              <a:spcBef>
                <a:spcPct val="20000"/>
              </a:spcBef>
              <a:buFontTx/>
              <a:buChar char="•"/>
            </a:pPr>
            <a:r>
              <a:rPr lang="da-DK" sz="2400" kern="0" dirty="0" smtClean="0">
                <a:solidFill>
                  <a:srgbClr val="000066"/>
                </a:solidFill>
                <a:latin typeface="Arial Narrow" panose="020B0606020202030204" pitchFamily="34" charset="0"/>
              </a:rPr>
              <a:t>Contributing family workers</a:t>
            </a:r>
            <a:endParaRPr lang="da-DK" sz="2400" kern="0" dirty="0">
              <a:solidFill>
                <a:srgbClr val="000066"/>
              </a:solidFill>
              <a:latin typeface="Arial Narrow" panose="020B0606020202030204" pitchFamily="34" charset="0"/>
            </a:endParaRPr>
          </a:p>
          <a:p>
            <a:pPr marL="742950" lvl="1" indent="-285750" eaLnBrk="0" hangingPunct="0">
              <a:spcBef>
                <a:spcPct val="20000"/>
              </a:spcBef>
              <a:buFontTx/>
              <a:buChar char="–"/>
            </a:pPr>
            <a:r>
              <a:rPr lang="da-DK" sz="2800" kern="0" dirty="0" smtClean="0">
                <a:solidFill>
                  <a:srgbClr val="000066"/>
                </a:solidFill>
                <a:latin typeface="Arial Narrow" panose="020B0606020202030204" pitchFamily="34" charset="0"/>
              </a:rPr>
              <a:t>Filter </a:t>
            </a:r>
            <a:r>
              <a:rPr lang="da-DK" sz="2800" kern="0" dirty="0">
                <a:solidFill>
                  <a:srgbClr val="000066"/>
                </a:solidFill>
                <a:latin typeface="Arial Narrow" panose="020B0606020202030204" pitchFamily="34" charset="0"/>
              </a:rPr>
              <a:t>respondents to the relevant classification </a:t>
            </a:r>
            <a:r>
              <a:rPr lang="da-DK" sz="2800" kern="0" dirty="0" smtClean="0">
                <a:solidFill>
                  <a:srgbClr val="000066"/>
                </a:solidFill>
                <a:latin typeface="Arial Narrow" panose="020B0606020202030204" pitchFamily="34" charset="0"/>
              </a:rPr>
              <a:t>modules </a:t>
            </a:r>
            <a:endParaRPr lang="da-DK" sz="2800" kern="0" dirty="0">
              <a:solidFill>
                <a:srgbClr val="000066"/>
              </a:solidFill>
              <a:latin typeface="Arial Narrow" panose="020B0606020202030204" pitchFamily="34" charset="0"/>
            </a:endParaRPr>
          </a:p>
          <a:p>
            <a:pPr marL="742950" lvl="1" indent="-285750" eaLnBrk="0" hangingPunct="0">
              <a:spcBef>
                <a:spcPct val="20000"/>
              </a:spcBef>
              <a:buFontTx/>
              <a:buChar char="–"/>
            </a:pPr>
            <a:r>
              <a:rPr lang="da-DK" sz="2800" kern="0" dirty="0">
                <a:solidFill>
                  <a:srgbClr val="000066"/>
                </a:solidFill>
                <a:latin typeface="Arial Narrow" panose="020B0606020202030204" pitchFamily="34" charset="0"/>
              </a:rPr>
              <a:t>Do not classify the employment status per se</a:t>
            </a:r>
          </a:p>
        </p:txBody>
      </p:sp>
      <p:pic>
        <p:nvPicPr>
          <p:cNvPr id="10" name="Content Placeholder 7"/>
          <p:cNvPicPr>
            <a:picLocks noChangeAspect="1"/>
          </p:cNvPicPr>
          <p:nvPr/>
        </p:nvPicPr>
        <p:blipFill>
          <a:blip r:embed="rId2"/>
          <a:stretch>
            <a:fillRect/>
          </a:stretch>
        </p:blipFill>
        <p:spPr bwMode="auto">
          <a:xfrm>
            <a:off x="714805" y="4228382"/>
            <a:ext cx="7572503" cy="1799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368336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Three steps structure</a:t>
            </a:r>
            <a:endParaRPr lang="en-GB" dirty="0"/>
          </a:p>
        </p:txBody>
      </p:sp>
      <p:sp>
        <p:nvSpPr>
          <p:cNvPr id="4" name="Footer Placeholder 3"/>
          <p:cNvSpPr>
            <a:spLocks noGrp="1"/>
          </p:cNvSpPr>
          <p:nvPr>
            <p:ph type="ftr" sz="quarter" idx="10"/>
          </p:nvPr>
        </p:nvSpPr>
        <p:spPr/>
        <p:txBody>
          <a:bodyPr/>
          <a:lstStyle/>
          <a:p>
            <a:pPr>
              <a:defRPr/>
            </a:pPr>
            <a:r>
              <a:rPr lang="en-GB" dirty="0" smtClean="0"/>
              <a:t>ILO Department of Statistics</a:t>
            </a:r>
            <a:endParaRPr lang="en-GB" dirty="0"/>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35</a:t>
            </a:fld>
            <a:endParaRPr lang="en-GB" dirty="0"/>
          </a:p>
        </p:txBody>
      </p:sp>
      <p:sp>
        <p:nvSpPr>
          <p:cNvPr id="6" name="Rectangle 5"/>
          <p:cNvSpPr/>
          <p:nvPr/>
        </p:nvSpPr>
        <p:spPr>
          <a:xfrm>
            <a:off x="2170263" y="1488700"/>
            <a:ext cx="4705993" cy="1292229"/>
          </a:xfrm>
          <a:prstGeom prst="rect">
            <a:avLst/>
          </a:prstGeom>
          <a:solidFill>
            <a:srgbClr val="00B050">
              <a:alpha val="0"/>
            </a:srgb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a-DK" dirty="0" smtClean="0"/>
              <a:t>s</a:t>
            </a:r>
            <a:endParaRPr lang="en-GB" dirty="0"/>
          </a:p>
        </p:txBody>
      </p:sp>
      <p:sp>
        <p:nvSpPr>
          <p:cNvPr id="9" name="TextBox 8"/>
          <p:cNvSpPr txBox="1"/>
          <p:nvPr/>
        </p:nvSpPr>
        <p:spPr>
          <a:xfrm>
            <a:off x="2230807" y="1543878"/>
            <a:ext cx="4584903" cy="1354217"/>
          </a:xfrm>
          <a:prstGeom prst="rect">
            <a:avLst/>
          </a:prstGeom>
          <a:noFill/>
        </p:spPr>
        <p:txBody>
          <a:bodyPr wrap="square" rtlCol="0">
            <a:spAutoFit/>
          </a:bodyPr>
          <a:lstStyle/>
          <a:p>
            <a:r>
              <a:rPr lang="da-DK" b="1" dirty="0" smtClean="0"/>
              <a:t>Self-identified status in employment:</a:t>
            </a:r>
          </a:p>
          <a:p>
            <a:pPr>
              <a:spcBef>
                <a:spcPts val="1200"/>
              </a:spcBef>
            </a:pPr>
            <a:r>
              <a:rPr lang="da-DK" dirty="0" smtClean="0"/>
              <a:t>Captures at least the 3 categories:</a:t>
            </a:r>
          </a:p>
          <a:p>
            <a:r>
              <a:rPr lang="da-DK" dirty="0" smtClean="0"/>
              <a:t>Self-employed, employees, CFW</a:t>
            </a:r>
          </a:p>
          <a:p>
            <a:endParaRPr lang="en-GB" dirty="0"/>
          </a:p>
        </p:txBody>
      </p:sp>
      <p:cxnSp>
        <p:nvCxnSpPr>
          <p:cNvPr id="11" name="Straight Arrow Connector 10"/>
          <p:cNvCxnSpPr/>
          <p:nvPr/>
        </p:nvCxnSpPr>
        <p:spPr>
          <a:xfrm flipH="1">
            <a:off x="2771800" y="2780928"/>
            <a:ext cx="352068" cy="792088"/>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2195736" y="3594160"/>
            <a:ext cx="1656184" cy="842952"/>
          </a:xfrm>
          <a:prstGeom prst="rect">
            <a:avLst/>
          </a:prstGeom>
          <a:solidFill>
            <a:schemeClr val="accent1">
              <a:alpha val="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Box 13"/>
          <p:cNvSpPr txBox="1"/>
          <p:nvPr/>
        </p:nvSpPr>
        <p:spPr>
          <a:xfrm>
            <a:off x="2170263" y="3553218"/>
            <a:ext cx="1728192" cy="923330"/>
          </a:xfrm>
          <a:prstGeom prst="rect">
            <a:avLst/>
          </a:prstGeom>
          <a:noFill/>
        </p:spPr>
        <p:txBody>
          <a:bodyPr wrap="square" rtlCol="0">
            <a:spAutoFit/>
          </a:bodyPr>
          <a:lstStyle/>
          <a:p>
            <a:r>
              <a:rPr lang="da-DK" dirty="0" smtClean="0"/>
              <a:t>Classification module -</a:t>
            </a:r>
          </a:p>
          <a:p>
            <a:r>
              <a:rPr lang="da-DK" i="1" dirty="0" smtClean="0"/>
              <a:t>Self-employed</a:t>
            </a:r>
            <a:endParaRPr lang="en-GB" i="1" dirty="0"/>
          </a:p>
        </p:txBody>
      </p:sp>
      <p:sp>
        <p:nvSpPr>
          <p:cNvPr id="15" name="Rectangle 14"/>
          <p:cNvSpPr/>
          <p:nvPr/>
        </p:nvSpPr>
        <p:spPr>
          <a:xfrm>
            <a:off x="4125084" y="3573016"/>
            <a:ext cx="1656184" cy="842952"/>
          </a:xfrm>
          <a:prstGeom prst="rect">
            <a:avLst/>
          </a:prstGeom>
          <a:solidFill>
            <a:schemeClr val="accent1">
              <a:alpha val="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6" name="TextBox 15"/>
          <p:cNvSpPr txBox="1"/>
          <p:nvPr/>
        </p:nvSpPr>
        <p:spPr>
          <a:xfrm>
            <a:off x="4095378" y="3544846"/>
            <a:ext cx="1656184" cy="923330"/>
          </a:xfrm>
          <a:prstGeom prst="rect">
            <a:avLst/>
          </a:prstGeom>
          <a:noFill/>
        </p:spPr>
        <p:txBody>
          <a:bodyPr wrap="square" rtlCol="0">
            <a:spAutoFit/>
          </a:bodyPr>
          <a:lstStyle/>
          <a:p>
            <a:r>
              <a:rPr lang="da-DK" dirty="0" smtClean="0"/>
              <a:t>Classification module -</a:t>
            </a:r>
          </a:p>
          <a:p>
            <a:r>
              <a:rPr lang="da-DK" i="1" dirty="0" smtClean="0"/>
              <a:t>Employees</a:t>
            </a:r>
            <a:endParaRPr lang="en-GB" i="1" dirty="0"/>
          </a:p>
        </p:txBody>
      </p:sp>
      <p:sp>
        <p:nvSpPr>
          <p:cNvPr id="17" name="Rectangle 16"/>
          <p:cNvSpPr/>
          <p:nvPr/>
        </p:nvSpPr>
        <p:spPr>
          <a:xfrm>
            <a:off x="6104401" y="3563868"/>
            <a:ext cx="1656184" cy="842952"/>
          </a:xfrm>
          <a:prstGeom prst="rect">
            <a:avLst/>
          </a:prstGeom>
          <a:solidFill>
            <a:schemeClr val="accent1">
              <a:alpha val="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TextBox 17"/>
          <p:cNvSpPr txBox="1"/>
          <p:nvPr/>
        </p:nvSpPr>
        <p:spPr>
          <a:xfrm>
            <a:off x="6087628" y="3525920"/>
            <a:ext cx="1656184" cy="923330"/>
          </a:xfrm>
          <a:prstGeom prst="rect">
            <a:avLst/>
          </a:prstGeom>
          <a:noFill/>
        </p:spPr>
        <p:txBody>
          <a:bodyPr wrap="square" rtlCol="0">
            <a:spAutoFit/>
          </a:bodyPr>
          <a:lstStyle/>
          <a:p>
            <a:r>
              <a:rPr lang="da-DK" dirty="0" smtClean="0"/>
              <a:t>Classification module - </a:t>
            </a:r>
          </a:p>
          <a:p>
            <a:r>
              <a:rPr lang="da-DK" i="1" dirty="0" smtClean="0"/>
              <a:t>CFW</a:t>
            </a:r>
          </a:p>
        </p:txBody>
      </p:sp>
      <p:cxnSp>
        <p:nvCxnSpPr>
          <p:cNvPr id="21" name="Straight Arrow Connector 20"/>
          <p:cNvCxnSpPr/>
          <p:nvPr/>
        </p:nvCxnSpPr>
        <p:spPr>
          <a:xfrm>
            <a:off x="4953176" y="2795071"/>
            <a:ext cx="0" cy="706507"/>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6507475" y="2814345"/>
            <a:ext cx="273164" cy="666973"/>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3023828" y="4442706"/>
            <a:ext cx="0" cy="714486"/>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28" name="Rectangle 27"/>
          <p:cNvSpPr/>
          <p:nvPr/>
        </p:nvSpPr>
        <p:spPr>
          <a:xfrm>
            <a:off x="2195736" y="5292696"/>
            <a:ext cx="2160240" cy="728592"/>
          </a:xfrm>
          <a:prstGeom prst="rect">
            <a:avLst/>
          </a:prstGeom>
          <a:solidFill>
            <a:schemeClr val="accent1">
              <a:alpha val="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9" name="TextBox 28"/>
          <p:cNvSpPr txBox="1"/>
          <p:nvPr/>
        </p:nvSpPr>
        <p:spPr>
          <a:xfrm>
            <a:off x="2195736" y="5286679"/>
            <a:ext cx="2160240" cy="646331"/>
          </a:xfrm>
          <a:prstGeom prst="rect">
            <a:avLst/>
          </a:prstGeom>
          <a:noFill/>
        </p:spPr>
        <p:txBody>
          <a:bodyPr wrap="square" rtlCol="0">
            <a:spAutoFit/>
          </a:bodyPr>
          <a:lstStyle/>
          <a:p>
            <a:r>
              <a:rPr lang="da-DK" dirty="0" smtClean="0"/>
              <a:t>Sub-classification module</a:t>
            </a:r>
            <a:endParaRPr lang="en-GB" dirty="0"/>
          </a:p>
        </p:txBody>
      </p:sp>
      <p:cxnSp>
        <p:nvCxnSpPr>
          <p:cNvPr id="19" name="Straight Arrow Connector 18"/>
          <p:cNvCxnSpPr/>
          <p:nvPr/>
        </p:nvCxnSpPr>
        <p:spPr>
          <a:xfrm>
            <a:off x="5228263" y="4510946"/>
            <a:ext cx="0" cy="714486"/>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859685" y="5298109"/>
            <a:ext cx="2160240" cy="646331"/>
          </a:xfrm>
          <a:prstGeom prst="rect">
            <a:avLst/>
          </a:prstGeom>
          <a:noFill/>
        </p:spPr>
        <p:txBody>
          <a:bodyPr wrap="square" rtlCol="0">
            <a:spAutoFit/>
          </a:bodyPr>
          <a:lstStyle/>
          <a:p>
            <a:r>
              <a:rPr lang="da-DK" dirty="0" smtClean="0"/>
              <a:t>Sub-classification module</a:t>
            </a:r>
            <a:endParaRPr lang="en-GB" dirty="0"/>
          </a:p>
        </p:txBody>
      </p:sp>
      <p:sp>
        <p:nvSpPr>
          <p:cNvPr id="22" name="Rectangle 21"/>
          <p:cNvSpPr/>
          <p:nvPr/>
        </p:nvSpPr>
        <p:spPr>
          <a:xfrm>
            <a:off x="4859685" y="5313074"/>
            <a:ext cx="2160240" cy="728592"/>
          </a:xfrm>
          <a:prstGeom prst="rect">
            <a:avLst/>
          </a:prstGeom>
          <a:solidFill>
            <a:schemeClr val="accent1">
              <a:alpha val="0"/>
            </a:schemeClr>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1413881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Self-employed -Classification module</a:t>
            </a:r>
            <a:endParaRPr lang="en-GB" dirty="0"/>
          </a:p>
        </p:txBody>
      </p:sp>
      <p:sp>
        <p:nvSpPr>
          <p:cNvPr id="4" name="Footer Placeholder 3"/>
          <p:cNvSpPr>
            <a:spLocks noGrp="1"/>
          </p:cNvSpPr>
          <p:nvPr>
            <p:ph type="ftr" sz="quarter" idx="10"/>
          </p:nvPr>
        </p:nvSpPr>
        <p:spPr/>
        <p:txBody>
          <a:bodyPr/>
          <a:lstStyle/>
          <a:p>
            <a:pPr>
              <a:defRPr/>
            </a:pPr>
            <a:r>
              <a:rPr lang="en-GB" dirty="0" smtClean="0"/>
              <a:t>ILO Department of Statistics</a:t>
            </a:r>
            <a:endParaRPr lang="en-GB" dirty="0"/>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36</a:t>
            </a:fld>
            <a:endParaRPr lang="en-GB" dirty="0"/>
          </a:p>
        </p:txBody>
      </p:sp>
      <p:sp>
        <p:nvSpPr>
          <p:cNvPr id="7" name="Rectangle 6"/>
          <p:cNvSpPr/>
          <p:nvPr/>
        </p:nvSpPr>
        <p:spPr>
          <a:xfrm rot="16200000">
            <a:off x="-648580" y="3365136"/>
            <a:ext cx="3600400" cy="93610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smtClean="0"/>
              <a:t>Self-employed</a:t>
            </a:r>
            <a:endParaRPr lang="en-GB" dirty="0"/>
          </a:p>
        </p:txBody>
      </p:sp>
      <p:cxnSp>
        <p:nvCxnSpPr>
          <p:cNvPr id="9" name="Straight Arrow Connector 8"/>
          <p:cNvCxnSpPr/>
          <p:nvPr/>
        </p:nvCxnSpPr>
        <p:spPr>
          <a:xfrm>
            <a:off x="1691680" y="2708920"/>
            <a:ext cx="864096"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596670" y="2544235"/>
            <a:ext cx="2097360" cy="292388"/>
          </a:xfrm>
          <a:prstGeom prst="rect">
            <a:avLst/>
          </a:prstGeom>
          <a:noFill/>
          <a:ln>
            <a:solidFill>
              <a:schemeClr val="accent2"/>
            </a:solidFill>
          </a:ln>
        </p:spPr>
        <p:txBody>
          <a:bodyPr wrap="square" rtlCol="0">
            <a:spAutoFit/>
          </a:bodyPr>
          <a:lstStyle/>
          <a:p>
            <a:r>
              <a:rPr lang="da-DK" sz="1300" dirty="0" smtClean="0"/>
              <a:t>Employer</a:t>
            </a:r>
            <a:endParaRPr lang="en-GB" sz="1300" dirty="0"/>
          </a:p>
        </p:txBody>
      </p:sp>
      <p:sp>
        <p:nvSpPr>
          <p:cNvPr id="11" name="TextBox 10"/>
          <p:cNvSpPr txBox="1"/>
          <p:nvPr/>
        </p:nvSpPr>
        <p:spPr>
          <a:xfrm>
            <a:off x="2753204" y="3531928"/>
            <a:ext cx="2097360" cy="492443"/>
          </a:xfrm>
          <a:prstGeom prst="rect">
            <a:avLst/>
          </a:prstGeom>
          <a:noFill/>
          <a:ln>
            <a:solidFill>
              <a:schemeClr val="accent2"/>
            </a:solidFill>
          </a:ln>
        </p:spPr>
        <p:txBody>
          <a:bodyPr wrap="square" rtlCol="0">
            <a:spAutoFit/>
          </a:bodyPr>
          <a:lstStyle/>
          <a:p>
            <a:r>
              <a:rPr lang="da-DK" sz="1300" dirty="0" smtClean="0"/>
              <a:t>Own-account operators of enterprises</a:t>
            </a:r>
            <a:endParaRPr lang="en-GB" sz="1300" dirty="0"/>
          </a:p>
        </p:txBody>
      </p:sp>
      <p:sp>
        <p:nvSpPr>
          <p:cNvPr id="12" name="TextBox 11"/>
          <p:cNvSpPr txBox="1"/>
          <p:nvPr/>
        </p:nvSpPr>
        <p:spPr>
          <a:xfrm>
            <a:off x="2706974" y="5065818"/>
            <a:ext cx="2122636" cy="492443"/>
          </a:xfrm>
          <a:prstGeom prst="rect">
            <a:avLst/>
          </a:prstGeom>
          <a:noFill/>
          <a:ln>
            <a:solidFill>
              <a:schemeClr val="accent2"/>
            </a:solidFill>
          </a:ln>
        </p:spPr>
        <p:txBody>
          <a:bodyPr wrap="square" rtlCol="0">
            <a:spAutoFit/>
          </a:bodyPr>
          <a:lstStyle/>
          <a:p>
            <a:r>
              <a:rPr lang="da-DK" sz="1300" dirty="0" smtClean="0"/>
              <a:t>Dependent contractor (Partly)</a:t>
            </a:r>
            <a:endParaRPr lang="en-GB" sz="1300" dirty="0"/>
          </a:p>
        </p:txBody>
      </p:sp>
      <p:cxnSp>
        <p:nvCxnSpPr>
          <p:cNvPr id="13" name="Straight Arrow Connector 12"/>
          <p:cNvCxnSpPr/>
          <p:nvPr/>
        </p:nvCxnSpPr>
        <p:spPr>
          <a:xfrm>
            <a:off x="1691680" y="3686994"/>
            <a:ext cx="864096"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1682552" y="5229200"/>
            <a:ext cx="864096"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746700" y="2317927"/>
            <a:ext cx="3056324" cy="492443"/>
          </a:xfrm>
          <a:prstGeom prst="rect">
            <a:avLst/>
          </a:prstGeom>
          <a:noFill/>
          <a:ln>
            <a:solidFill>
              <a:schemeClr val="accent2"/>
            </a:solidFill>
          </a:ln>
        </p:spPr>
        <p:txBody>
          <a:bodyPr wrap="square" rtlCol="0">
            <a:spAutoFit/>
          </a:bodyPr>
          <a:lstStyle/>
          <a:p>
            <a:r>
              <a:rPr lang="da-DK" sz="1300" dirty="0" smtClean="0"/>
              <a:t>Owner managers of corporations with employees</a:t>
            </a:r>
            <a:endParaRPr lang="en-GB" sz="1300" dirty="0"/>
          </a:p>
        </p:txBody>
      </p:sp>
      <p:cxnSp>
        <p:nvCxnSpPr>
          <p:cNvPr id="16" name="Straight Arrow Connector 15"/>
          <p:cNvCxnSpPr/>
          <p:nvPr/>
        </p:nvCxnSpPr>
        <p:spPr>
          <a:xfrm flipV="1">
            <a:off x="4726744" y="2545509"/>
            <a:ext cx="925376" cy="78794"/>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4726744" y="2846125"/>
            <a:ext cx="925376" cy="19559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5751314" y="2885923"/>
            <a:ext cx="3056324" cy="492443"/>
          </a:xfrm>
          <a:prstGeom prst="rect">
            <a:avLst/>
          </a:prstGeom>
          <a:noFill/>
          <a:ln>
            <a:solidFill>
              <a:schemeClr val="accent2"/>
            </a:solidFill>
          </a:ln>
        </p:spPr>
        <p:txBody>
          <a:bodyPr wrap="square" rtlCol="0">
            <a:spAutoFit/>
          </a:bodyPr>
          <a:lstStyle/>
          <a:p>
            <a:r>
              <a:rPr lang="da-DK" sz="1300" dirty="0" smtClean="0"/>
              <a:t>Employers in househod market enterprises</a:t>
            </a:r>
            <a:endParaRPr lang="en-GB" sz="1300" dirty="0"/>
          </a:p>
        </p:txBody>
      </p:sp>
      <p:cxnSp>
        <p:nvCxnSpPr>
          <p:cNvPr id="26" name="Straight Arrow Connector 25"/>
          <p:cNvCxnSpPr/>
          <p:nvPr/>
        </p:nvCxnSpPr>
        <p:spPr>
          <a:xfrm flipV="1">
            <a:off x="4887101" y="3523480"/>
            <a:ext cx="765019" cy="6927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5744690" y="3421666"/>
            <a:ext cx="3056324" cy="492443"/>
          </a:xfrm>
          <a:prstGeom prst="rect">
            <a:avLst/>
          </a:prstGeom>
          <a:noFill/>
          <a:ln>
            <a:solidFill>
              <a:schemeClr val="accent2"/>
            </a:solidFill>
          </a:ln>
        </p:spPr>
        <p:txBody>
          <a:bodyPr wrap="square" rtlCol="0">
            <a:spAutoFit/>
          </a:bodyPr>
          <a:lstStyle/>
          <a:p>
            <a:r>
              <a:rPr lang="da-DK" sz="1300" dirty="0" smtClean="0"/>
              <a:t>Operators of corporations without employees</a:t>
            </a:r>
            <a:endParaRPr lang="en-GB" sz="1300" dirty="0"/>
          </a:p>
        </p:txBody>
      </p:sp>
      <p:cxnSp>
        <p:nvCxnSpPr>
          <p:cNvPr id="28" name="Straight Arrow Connector 27"/>
          <p:cNvCxnSpPr/>
          <p:nvPr/>
        </p:nvCxnSpPr>
        <p:spPr>
          <a:xfrm>
            <a:off x="4857104" y="3997661"/>
            <a:ext cx="809728" cy="102377"/>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5751314" y="3901939"/>
            <a:ext cx="3056324" cy="492443"/>
          </a:xfrm>
          <a:prstGeom prst="rect">
            <a:avLst/>
          </a:prstGeom>
          <a:noFill/>
          <a:ln>
            <a:solidFill>
              <a:schemeClr val="accent2"/>
            </a:solidFill>
          </a:ln>
        </p:spPr>
        <p:txBody>
          <a:bodyPr wrap="square" rtlCol="0">
            <a:spAutoFit/>
          </a:bodyPr>
          <a:lstStyle/>
          <a:p>
            <a:r>
              <a:rPr lang="da-DK" sz="1300" dirty="0" smtClean="0"/>
              <a:t>Own account workers in houshold market enterprises</a:t>
            </a:r>
            <a:endParaRPr lang="en-GB" sz="1300" dirty="0"/>
          </a:p>
        </p:txBody>
      </p:sp>
      <p:sp>
        <p:nvSpPr>
          <p:cNvPr id="33" name="TextBox 32"/>
          <p:cNvSpPr txBox="1"/>
          <p:nvPr/>
        </p:nvSpPr>
        <p:spPr>
          <a:xfrm>
            <a:off x="215788" y="1594407"/>
            <a:ext cx="2232249" cy="292388"/>
          </a:xfrm>
          <a:prstGeom prst="rect">
            <a:avLst/>
          </a:prstGeom>
          <a:noFill/>
          <a:ln>
            <a:solidFill>
              <a:schemeClr val="accent2"/>
            </a:solidFill>
          </a:ln>
        </p:spPr>
        <p:txBody>
          <a:bodyPr wrap="square" rtlCol="0">
            <a:spAutoFit/>
          </a:bodyPr>
          <a:lstStyle/>
          <a:p>
            <a:r>
              <a:rPr lang="da-DK" sz="1300" b="1" dirty="0" smtClean="0"/>
              <a:t>Self-identification module</a:t>
            </a:r>
            <a:endParaRPr lang="en-GB" sz="1300" b="1" dirty="0"/>
          </a:p>
        </p:txBody>
      </p:sp>
      <p:sp>
        <p:nvSpPr>
          <p:cNvPr id="34" name="TextBox 33"/>
          <p:cNvSpPr txBox="1"/>
          <p:nvPr/>
        </p:nvSpPr>
        <p:spPr>
          <a:xfrm>
            <a:off x="2580653" y="1575085"/>
            <a:ext cx="2232249" cy="292388"/>
          </a:xfrm>
          <a:prstGeom prst="rect">
            <a:avLst/>
          </a:prstGeom>
          <a:noFill/>
          <a:ln>
            <a:solidFill>
              <a:schemeClr val="accent2"/>
            </a:solidFill>
          </a:ln>
        </p:spPr>
        <p:txBody>
          <a:bodyPr wrap="square" rtlCol="0">
            <a:spAutoFit/>
          </a:bodyPr>
          <a:lstStyle/>
          <a:p>
            <a:r>
              <a:rPr lang="da-DK" sz="1300" b="1" dirty="0" smtClean="0"/>
              <a:t>Second level categories</a:t>
            </a:r>
            <a:endParaRPr lang="en-GB" sz="1300" b="1" dirty="0"/>
          </a:p>
        </p:txBody>
      </p:sp>
      <p:sp>
        <p:nvSpPr>
          <p:cNvPr id="35" name="TextBox 34"/>
          <p:cNvSpPr txBox="1"/>
          <p:nvPr/>
        </p:nvSpPr>
        <p:spPr>
          <a:xfrm>
            <a:off x="5509556" y="1575085"/>
            <a:ext cx="2232249" cy="292388"/>
          </a:xfrm>
          <a:prstGeom prst="rect">
            <a:avLst/>
          </a:prstGeom>
          <a:noFill/>
          <a:ln>
            <a:solidFill>
              <a:schemeClr val="accent2"/>
            </a:solidFill>
          </a:ln>
        </p:spPr>
        <p:txBody>
          <a:bodyPr wrap="square" rtlCol="0">
            <a:spAutoFit/>
          </a:bodyPr>
          <a:lstStyle/>
          <a:p>
            <a:r>
              <a:rPr lang="da-DK" sz="1300" b="1" dirty="0" smtClean="0"/>
              <a:t>Third level categories</a:t>
            </a:r>
            <a:endParaRPr lang="en-GB" sz="1300" b="1" dirty="0"/>
          </a:p>
        </p:txBody>
      </p:sp>
      <p:cxnSp>
        <p:nvCxnSpPr>
          <p:cNvPr id="36" name="Straight Arrow Connector 35"/>
          <p:cNvCxnSpPr/>
          <p:nvPr/>
        </p:nvCxnSpPr>
        <p:spPr>
          <a:xfrm>
            <a:off x="4845231" y="5231765"/>
            <a:ext cx="729606" cy="382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5751314" y="5050503"/>
            <a:ext cx="3056324" cy="292388"/>
          </a:xfrm>
          <a:prstGeom prst="rect">
            <a:avLst/>
          </a:prstGeom>
          <a:noFill/>
          <a:ln>
            <a:solidFill>
              <a:schemeClr val="accent2"/>
            </a:solidFill>
          </a:ln>
        </p:spPr>
        <p:txBody>
          <a:bodyPr wrap="square" rtlCol="0">
            <a:spAutoFit/>
          </a:bodyPr>
          <a:lstStyle/>
          <a:p>
            <a:r>
              <a:rPr lang="da-DK" sz="1300" dirty="0" smtClean="0"/>
              <a:t>No third level categories</a:t>
            </a:r>
            <a:endParaRPr lang="en-GB" sz="1300" dirty="0"/>
          </a:p>
        </p:txBody>
      </p:sp>
      <p:sp>
        <p:nvSpPr>
          <p:cNvPr id="39" name="Text Box 2"/>
          <p:cNvSpPr txBox="1">
            <a:spLocks noChangeArrowheads="1"/>
          </p:cNvSpPr>
          <p:nvPr/>
        </p:nvSpPr>
        <p:spPr bwMode="auto">
          <a:xfrm>
            <a:off x="1641870" y="2468756"/>
            <a:ext cx="1324105" cy="119746"/>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da-DK" sz="1000" dirty="0">
                <a:latin typeface="Calibri" panose="020F0502020204030204" pitchFamily="34" charset="0"/>
                <a:ea typeface="Calibri" panose="020F0502020204030204" pitchFamily="34" charset="0"/>
                <a:cs typeface="Times New Roman" panose="02020603050405020304" pitchFamily="18" charset="0"/>
              </a:rPr>
              <a:t>&gt; 0 </a:t>
            </a:r>
            <a:r>
              <a:rPr lang="da-DK" sz="1000" dirty="0" smtClean="0">
                <a:latin typeface="Calibri" panose="020F0502020204030204" pitchFamily="34" charset="0"/>
                <a:ea typeface="Calibri" panose="020F0502020204030204" pitchFamily="34" charset="0"/>
                <a:cs typeface="Times New Roman" panose="02020603050405020304" pitchFamily="18" charset="0"/>
              </a:rPr>
              <a:t>employees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0" name="Text Box 2"/>
          <p:cNvSpPr txBox="1">
            <a:spLocks noChangeArrowheads="1"/>
          </p:cNvSpPr>
          <p:nvPr/>
        </p:nvSpPr>
        <p:spPr bwMode="auto">
          <a:xfrm>
            <a:off x="1584565" y="3125837"/>
            <a:ext cx="1326306" cy="649277"/>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da-DK" sz="1000" dirty="0" smtClean="0">
                <a:latin typeface="Calibri" panose="020F0502020204030204" pitchFamily="34" charset="0"/>
                <a:ea typeface="Calibri" panose="020F0502020204030204" pitchFamily="34" charset="0"/>
                <a:cs typeface="Times New Roman" panose="02020603050405020304" pitchFamily="18" charset="0"/>
              </a:rPr>
              <a:t>= </a:t>
            </a:r>
            <a:r>
              <a:rPr lang="da-DK" sz="1000" dirty="0">
                <a:latin typeface="Calibri" panose="020F0502020204030204" pitchFamily="34" charset="0"/>
                <a:ea typeface="Calibri" panose="020F0502020204030204" pitchFamily="34" charset="0"/>
                <a:cs typeface="Times New Roman" panose="02020603050405020304" pitchFamily="18" charset="0"/>
              </a:rPr>
              <a:t>0 </a:t>
            </a:r>
            <a:r>
              <a:rPr lang="da-DK" sz="1000" dirty="0" smtClean="0">
                <a:latin typeface="Calibri" panose="020F0502020204030204" pitchFamily="34" charset="0"/>
                <a:ea typeface="Calibri" panose="020F0502020204030204" pitchFamily="34" charset="0"/>
                <a:cs typeface="Times New Roman" panose="02020603050405020304" pitchFamily="18" charset="0"/>
              </a:rPr>
              <a:t>employees </a:t>
            </a:r>
            <a:r>
              <a:rPr lang="da-DK" sz="1000" b="1" dirty="0" smtClean="0">
                <a:latin typeface="Calibri" panose="020F0502020204030204" pitchFamily="34" charset="0"/>
                <a:ea typeface="Calibri" panose="020F0502020204030204" pitchFamily="34" charset="0"/>
                <a:cs typeface="Times New Roman" panose="02020603050405020304" pitchFamily="18" charset="0"/>
              </a:rPr>
              <a:t>and</a:t>
            </a:r>
            <a:r>
              <a:rPr lang="da-DK" sz="1000" dirty="0" smtClean="0">
                <a:latin typeface="Calibri" panose="020F0502020204030204" pitchFamily="34" charset="0"/>
                <a:ea typeface="Calibri" panose="020F0502020204030204" pitchFamily="34" charset="0"/>
                <a:cs typeface="Times New Roman" panose="02020603050405020304" pitchFamily="18" charset="0"/>
              </a:rPr>
              <a:t> (incorporated) </a:t>
            </a:r>
            <a:r>
              <a:rPr lang="da-DK" sz="1000" b="1" dirty="0">
                <a:latin typeface="Calibri" panose="020F0502020204030204" pitchFamily="34" charset="0"/>
                <a:ea typeface="Calibri" panose="020F0502020204030204" pitchFamily="34" charset="0"/>
                <a:cs typeface="Times New Roman" panose="02020603050405020304" pitchFamily="18" charset="0"/>
              </a:rPr>
              <a:t>or</a:t>
            </a:r>
            <a:r>
              <a:rPr lang="da-DK" sz="1000" dirty="0">
                <a:latin typeface="Calibri" panose="020F0502020204030204" pitchFamily="34" charset="0"/>
                <a:ea typeface="Calibri" panose="020F0502020204030204" pitchFamily="34" charset="0"/>
                <a:cs typeface="Times New Roman" panose="02020603050405020304" pitchFamily="18" charset="0"/>
              </a:rPr>
              <a:t> </a:t>
            </a:r>
            <a:r>
              <a:rPr lang="da-DK" sz="1000" dirty="0" smtClean="0">
                <a:latin typeface="Calibri" panose="020F0502020204030204" pitchFamily="34" charset="0"/>
                <a:ea typeface="Calibri" panose="020F0502020204030204" pitchFamily="34" charset="0"/>
                <a:cs typeface="Times New Roman" panose="02020603050405020304" pitchFamily="18" charset="0"/>
              </a:rPr>
              <a:t>(unincorporated </a:t>
            </a:r>
            <a:r>
              <a:rPr lang="da-DK" sz="1000" b="1" dirty="0">
                <a:latin typeface="Calibri" panose="020F0502020204030204" pitchFamily="34" charset="0"/>
                <a:ea typeface="Calibri" panose="020F0502020204030204" pitchFamily="34" charset="0"/>
                <a:cs typeface="Times New Roman" panose="02020603050405020304" pitchFamily="18" charset="0"/>
              </a:rPr>
              <a:t>and</a:t>
            </a:r>
            <a:r>
              <a:rPr lang="da-DK" sz="1000" dirty="0">
                <a:latin typeface="Calibri" panose="020F0502020204030204" pitchFamily="34" charset="0"/>
                <a:ea typeface="Calibri" panose="020F0502020204030204" pitchFamily="34" charset="0"/>
                <a:cs typeface="Times New Roman" panose="02020603050405020304" pitchFamily="18" charset="0"/>
              </a:rPr>
              <a:t> do controll price </a:t>
            </a:r>
            <a:r>
              <a:rPr lang="da-DK" sz="1000" dirty="0" smtClean="0">
                <a:latin typeface="Calibri" panose="020F0502020204030204" pitchFamily="34" charset="0"/>
                <a:ea typeface="Calibri" panose="020F0502020204030204" pitchFamily="34" charset="0"/>
                <a:cs typeface="Times New Roman" panose="02020603050405020304" pitchFamily="18" charset="0"/>
              </a:rPr>
              <a:t>setting)</a:t>
            </a:r>
            <a:endParaRPr lang="en-GB" sz="10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da-DK" sz="1000" dirty="0" smtClean="0">
                <a:latin typeface="Calibri" panose="020F0502020204030204" pitchFamily="34" charset="0"/>
                <a:ea typeface="Calibri" panose="020F0502020204030204" pitchFamily="34" charset="0"/>
                <a:cs typeface="Times New Roman" panose="02020603050405020304" pitchFamily="18" charset="0"/>
              </a:rPr>
              <a:t> </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1" name="Text Box 2"/>
          <p:cNvSpPr txBox="1">
            <a:spLocks noChangeArrowheads="1"/>
          </p:cNvSpPr>
          <p:nvPr/>
        </p:nvSpPr>
        <p:spPr bwMode="auto">
          <a:xfrm>
            <a:off x="1619672" y="4528968"/>
            <a:ext cx="1324105" cy="728880"/>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da-DK" sz="1000" dirty="0" smtClean="0">
                <a:latin typeface="Calibri" panose="020F0502020204030204" pitchFamily="34" charset="0"/>
                <a:ea typeface="Calibri" panose="020F0502020204030204" pitchFamily="34" charset="0"/>
                <a:cs typeface="Times New Roman" panose="02020603050405020304" pitchFamily="18" charset="0"/>
              </a:rPr>
              <a:t>= </a:t>
            </a:r>
            <a:r>
              <a:rPr lang="da-DK" sz="1000" dirty="0">
                <a:latin typeface="Calibri" panose="020F0502020204030204" pitchFamily="34" charset="0"/>
                <a:ea typeface="Calibri" panose="020F0502020204030204" pitchFamily="34" charset="0"/>
                <a:cs typeface="Times New Roman" panose="02020603050405020304" pitchFamily="18" charset="0"/>
              </a:rPr>
              <a:t>0 </a:t>
            </a:r>
            <a:r>
              <a:rPr lang="da-DK" sz="1000" dirty="0" smtClean="0">
                <a:latin typeface="Calibri" panose="020F0502020204030204" pitchFamily="34" charset="0"/>
                <a:ea typeface="Calibri" panose="020F0502020204030204" pitchFamily="34" charset="0"/>
                <a:cs typeface="Times New Roman" panose="02020603050405020304" pitchFamily="18" charset="0"/>
              </a:rPr>
              <a:t>employees </a:t>
            </a:r>
            <a:r>
              <a:rPr lang="da-DK" sz="1000" b="1" dirty="0" smtClean="0">
                <a:latin typeface="Calibri" panose="020F0502020204030204" pitchFamily="34" charset="0"/>
                <a:ea typeface="Calibri" panose="020F0502020204030204" pitchFamily="34" charset="0"/>
                <a:cs typeface="Times New Roman" panose="02020603050405020304" pitchFamily="18" charset="0"/>
              </a:rPr>
              <a:t>and</a:t>
            </a:r>
            <a:r>
              <a:rPr lang="da-DK" sz="1000" dirty="0" smtClean="0">
                <a:latin typeface="Calibri" panose="020F0502020204030204" pitchFamily="34" charset="0"/>
                <a:ea typeface="Calibri" panose="020F0502020204030204" pitchFamily="34" charset="0"/>
                <a:cs typeface="Times New Roman" panose="02020603050405020304" pitchFamily="18" charset="0"/>
              </a:rPr>
              <a:t> unicorporated </a:t>
            </a:r>
            <a:r>
              <a:rPr lang="da-DK" sz="1000" b="1" dirty="0" smtClean="0">
                <a:latin typeface="Calibri" panose="020F0502020204030204" pitchFamily="34" charset="0"/>
                <a:ea typeface="Calibri" panose="020F0502020204030204" pitchFamily="34" charset="0"/>
                <a:cs typeface="Times New Roman" panose="02020603050405020304" pitchFamily="18" charset="0"/>
              </a:rPr>
              <a:t>and</a:t>
            </a:r>
            <a:r>
              <a:rPr lang="da-DK" sz="1000" dirty="0" smtClean="0">
                <a:latin typeface="Calibri" panose="020F0502020204030204" pitchFamily="34" charset="0"/>
                <a:ea typeface="Calibri" panose="020F0502020204030204" pitchFamily="34" charset="0"/>
                <a:cs typeface="Times New Roman" panose="02020603050405020304" pitchFamily="18" charset="0"/>
              </a:rPr>
              <a:t> do not controll price setting</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4" name="Text Box 2"/>
          <p:cNvSpPr txBox="1">
            <a:spLocks noChangeArrowheads="1"/>
          </p:cNvSpPr>
          <p:nvPr/>
        </p:nvSpPr>
        <p:spPr bwMode="auto">
          <a:xfrm>
            <a:off x="4258244" y="2866284"/>
            <a:ext cx="1324105" cy="358140"/>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da-DK" sz="1000" dirty="0" smtClean="0">
                <a:latin typeface="Calibri" panose="020F0502020204030204" pitchFamily="34" charset="0"/>
                <a:ea typeface="Calibri" panose="020F0502020204030204" pitchFamily="34" charset="0"/>
                <a:cs typeface="Times New Roman" panose="02020603050405020304" pitchFamily="18" charset="0"/>
              </a:rPr>
              <a:t>Unincorporated</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5" name="Text Box 2"/>
          <p:cNvSpPr txBox="1">
            <a:spLocks noChangeArrowheads="1"/>
          </p:cNvSpPr>
          <p:nvPr/>
        </p:nvSpPr>
        <p:spPr bwMode="auto">
          <a:xfrm>
            <a:off x="4360729" y="2344680"/>
            <a:ext cx="1324105" cy="358140"/>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da-DK" sz="1000" dirty="0" smtClean="0">
                <a:latin typeface="Calibri" panose="020F0502020204030204" pitchFamily="34" charset="0"/>
                <a:ea typeface="Calibri" panose="020F0502020204030204" pitchFamily="34" charset="0"/>
                <a:cs typeface="Times New Roman" panose="02020603050405020304" pitchFamily="18" charset="0"/>
              </a:rPr>
              <a:t>Incorporated</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6" name="Text Box 2"/>
          <p:cNvSpPr txBox="1">
            <a:spLocks noChangeArrowheads="1"/>
          </p:cNvSpPr>
          <p:nvPr/>
        </p:nvSpPr>
        <p:spPr bwMode="auto">
          <a:xfrm>
            <a:off x="4385939" y="3334248"/>
            <a:ext cx="1324105" cy="358140"/>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da-DK" sz="1000" dirty="0" smtClean="0">
                <a:latin typeface="Calibri" panose="020F0502020204030204" pitchFamily="34" charset="0"/>
                <a:ea typeface="Calibri" panose="020F0502020204030204" pitchFamily="34" charset="0"/>
                <a:cs typeface="Times New Roman" panose="02020603050405020304" pitchFamily="18" charset="0"/>
              </a:rPr>
              <a:t>Incorporated</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7" name="Text Box 2"/>
          <p:cNvSpPr txBox="1">
            <a:spLocks noChangeArrowheads="1"/>
          </p:cNvSpPr>
          <p:nvPr/>
        </p:nvSpPr>
        <p:spPr bwMode="auto">
          <a:xfrm>
            <a:off x="4420585" y="3998011"/>
            <a:ext cx="1324105" cy="358140"/>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da-DK" sz="1000" dirty="0" smtClean="0">
                <a:latin typeface="Calibri" panose="020F0502020204030204" pitchFamily="34" charset="0"/>
                <a:ea typeface="Calibri" panose="020F0502020204030204" pitchFamily="34" charset="0"/>
                <a:cs typeface="Times New Roman" panose="02020603050405020304" pitchFamily="18" charset="0"/>
              </a:rPr>
              <a:t>Unincorporated</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03273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nodeType="with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500"/>
                                        <p:tgtEl>
                                          <p:spTgt spid="26"/>
                                        </p:tgtEl>
                                      </p:cBhvr>
                                    </p:animEffect>
                                  </p:childTnLst>
                                </p:cTn>
                              </p:par>
                              <p:par>
                                <p:cTn id="14" presetID="10"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500"/>
                                        <p:tgtEl>
                                          <p:spTgt spid="2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par>
                                <p:cTn id="32" presetID="10" presetClass="entr" presetSubtype="0" fill="hold"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fade">
                                      <p:cBhvr>
                                        <p:cTn id="34" dur="500"/>
                                        <p:tgtEl>
                                          <p:spTgt spid="36"/>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fade">
                                      <p:cBhvr>
                                        <p:cTn id="37" dur="500"/>
                                        <p:tgtEl>
                                          <p:spTgt spid="3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fade">
                                      <p:cBhvr>
                                        <p:cTn id="40" dur="500"/>
                                        <p:tgtEl>
                                          <p:spTgt spid="4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fade">
                                      <p:cBhvr>
                                        <p:cTn id="43" dur="500"/>
                                        <p:tgtEl>
                                          <p:spTgt spid="44"/>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46"/>
                                        </p:tgtEl>
                                        <p:attrNameLst>
                                          <p:attrName>style.visibility</p:attrName>
                                        </p:attrNameLst>
                                      </p:cBhvr>
                                      <p:to>
                                        <p:strVal val="visible"/>
                                      </p:to>
                                    </p:set>
                                    <p:animEffect transition="in" filter="fade">
                                      <p:cBhvr>
                                        <p:cTn id="46" dur="500"/>
                                        <p:tgtEl>
                                          <p:spTgt spid="46"/>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7"/>
                                        </p:tgtEl>
                                        <p:attrNameLst>
                                          <p:attrName>style.visibility</p:attrName>
                                        </p:attrNameLst>
                                      </p:cBhvr>
                                      <p:to>
                                        <p:strVal val="visible"/>
                                      </p:to>
                                    </p:set>
                                    <p:animEffect transition="in" filter="fade">
                                      <p:cBhvr>
                                        <p:cTn id="49"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0" grpId="0" animBg="1"/>
      <p:bldP spid="27" grpId="0" animBg="1"/>
      <p:bldP spid="30" grpId="0" animBg="1"/>
      <p:bldP spid="35" grpId="0" animBg="1"/>
      <p:bldP spid="38" grpId="0" animBg="1"/>
      <p:bldP spid="44" grpId="0" animBg="1"/>
      <p:bldP spid="45" grpId="0" animBg="1"/>
      <p:bldP spid="46" grpId="0" animBg="1"/>
      <p:bldP spid="47"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Employees -Classification module</a:t>
            </a:r>
            <a:endParaRPr lang="en-GB" dirty="0"/>
          </a:p>
        </p:txBody>
      </p:sp>
      <p:sp>
        <p:nvSpPr>
          <p:cNvPr id="4" name="Footer Placeholder 3"/>
          <p:cNvSpPr>
            <a:spLocks noGrp="1"/>
          </p:cNvSpPr>
          <p:nvPr>
            <p:ph type="ftr" sz="quarter" idx="10"/>
          </p:nvPr>
        </p:nvSpPr>
        <p:spPr/>
        <p:txBody>
          <a:bodyPr/>
          <a:lstStyle/>
          <a:p>
            <a:pPr>
              <a:defRPr/>
            </a:pPr>
            <a:r>
              <a:rPr lang="en-GB" dirty="0" smtClean="0"/>
              <a:t>ILO Department of Statistics</a:t>
            </a:r>
            <a:endParaRPr lang="en-GB" dirty="0"/>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37</a:t>
            </a:fld>
            <a:endParaRPr lang="en-GB" dirty="0"/>
          </a:p>
        </p:txBody>
      </p:sp>
      <p:sp>
        <p:nvSpPr>
          <p:cNvPr id="7" name="Rectangle 6"/>
          <p:cNvSpPr/>
          <p:nvPr/>
        </p:nvSpPr>
        <p:spPr>
          <a:xfrm rot="16200000">
            <a:off x="-648580" y="3365136"/>
            <a:ext cx="3600400" cy="93610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smtClean="0"/>
              <a:t>Employee</a:t>
            </a:r>
            <a:endParaRPr lang="en-GB" dirty="0"/>
          </a:p>
        </p:txBody>
      </p:sp>
      <p:cxnSp>
        <p:nvCxnSpPr>
          <p:cNvPr id="9" name="Straight Arrow Connector 8"/>
          <p:cNvCxnSpPr/>
          <p:nvPr/>
        </p:nvCxnSpPr>
        <p:spPr>
          <a:xfrm flipV="1">
            <a:off x="1691680" y="2695982"/>
            <a:ext cx="1656184" cy="12938"/>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484167" y="2549788"/>
            <a:ext cx="2097360" cy="292388"/>
          </a:xfrm>
          <a:prstGeom prst="rect">
            <a:avLst/>
          </a:prstGeom>
          <a:noFill/>
          <a:ln>
            <a:solidFill>
              <a:schemeClr val="accent2"/>
            </a:solidFill>
          </a:ln>
        </p:spPr>
        <p:txBody>
          <a:bodyPr wrap="square" rtlCol="0">
            <a:spAutoFit/>
          </a:bodyPr>
          <a:lstStyle/>
          <a:p>
            <a:r>
              <a:rPr lang="da-DK" sz="1300" dirty="0" smtClean="0"/>
              <a:t>Employee</a:t>
            </a:r>
            <a:endParaRPr lang="en-GB" sz="1300" dirty="0"/>
          </a:p>
        </p:txBody>
      </p:sp>
      <p:sp>
        <p:nvSpPr>
          <p:cNvPr id="12" name="TextBox 11"/>
          <p:cNvSpPr txBox="1"/>
          <p:nvPr/>
        </p:nvSpPr>
        <p:spPr>
          <a:xfrm>
            <a:off x="3484167" y="4114286"/>
            <a:ext cx="2122636" cy="492443"/>
          </a:xfrm>
          <a:prstGeom prst="rect">
            <a:avLst/>
          </a:prstGeom>
          <a:noFill/>
          <a:ln>
            <a:solidFill>
              <a:schemeClr val="accent2"/>
            </a:solidFill>
          </a:ln>
        </p:spPr>
        <p:txBody>
          <a:bodyPr wrap="square" rtlCol="0">
            <a:spAutoFit/>
          </a:bodyPr>
          <a:lstStyle/>
          <a:p>
            <a:r>
              <a:rPr lang="da-DK" sz="1300" dirty="0" smtClean="0"/>
              <a:t>Dependent contractor (partly)</a:t>
            </a:r>
            <a:endParaRPr lang="en-GB" sz="1300" dirty="0"/>
          </a:p>
        </p:txBody>
      </p:sp>
      <p:sp>
        <p:nvSpPr>
          <p:cNvPr id="33" name="TextBox 32"/>
          <p:cNvSpPr txBox="1"/>
          <p:nvPr/>
        </p:nvSpPr>
        <p:spPr>
          <a:xfrm>
            <a:off x="215788" y="1594407"/>
            <a:ext cx="2232249" cy="292388"/>
          </a:xfrm>
          <a:prstGeom prst="rect">
            <a:avLst/>
          </a:prstGeom>
          <a:noFill/>
          <a:ln>
            <a:solidFill>
              <a:schemeClr val="accent2"/>
            </a:solidFill>
          </a:ln>
        </p:spPr>
        <p:txBody>
          <a:bodyPr wrap="square" rtlCol="0">
            <a:spAutoFit/>
          </a:bodyPr>
          <a:lstStyle/>
          <a:p>
            <a:r>
              <a:rPr lang="da-DK" sz="1300" b="1" dirty="0" smtClean="0"/>
              <a:t>Self-identification module</a:t>
            </a:r>
            <a:endParaRPr lang="en-GB" sz="1300" b="1" dirty="0"/>
          </a:p>
        </p:txBody>
      </p:sp>
      <p:sp>
        <p:nvSpPr>
          <p:cNvPr id="34" name="TextBox 33"/>
          <p:cNvSpPr txBox="1"/>
          <p:nvPr/>
        </p:nvSpPr>
        <p:spPr>
          <a:xfrm>
            <a:off x="3416722" y="1579564"/>
            <a:ext cx="2232249" cy="292388"/>
          </a:xfrm>
          <a:prstGeom prst="rect">
            <a:avLst/>
          </a:prstGeom>
          <a:noFill/>
          <a:ln>
            <a:solidFill>
              <a:schemeClr val="accent2"/>
            </a:solidFill>
          </a:ln>
        </p:spPr>
        <p:txBody>
          <a:bodyPr wrap="square" rtlCol="0">
            <a:spAutoFit/>
          </a:bodyPr>
          <a:lstStyle/>
          <a:p>
            <a:r>
              <a:rPr lang="da-DK" sz="1300" b="1" dirty="0" smtClean="0"/>
              <a:t>Second level categories</a:t>
            </a:r>
            <a:endParaRPr lang="en-GB" sz="1300" b="1" dirty="0"/>
          </a:p>
        </p:txBody>
      </p:sp>
      <p:sp>
        <p:nvSpPr>
          <p:cNvPr id="39" name="Text Box 2"/>
          <p:cNvSpPr txBox="1">
            <a:spLocks noChangeArrowheads="1"/>
          </p:cNvSpPr>
          <p:nvPr/>
        </p:nvSpPr>
        <p:spPr bwMode="auto">
          <a:xfrm>
            <a:off x="1622564" y="2095929"/>
            <a:ext cx="1716222" cy="593458"/>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da-DK" sz="1000" dirty="0" smtClean="0">
                <a:latin typeface="Calibri" panose="020F0502020204030204" pitchFamily="34" charset="0"/>
                <a:ea typeface="Calibri" panose="020F0502020204030204" pitchFamily="34" charset="0"/>
                <a:cs typeface="Times New Roman" panose="02020603050405020304" pitchFamily="18" charset="0"/>
              </a:rPr>
              <a:t>Do recieve wage/salary </a:t>
            </a:r>
            <a:r>
              <a:rPr lang="da-DK" sz="1000" b="1" dirty="0" smtClean="0">
                <a:latin typeface="Calibri" panose="020F0502020204030204" pitchFamily="34" charset="0"/>
                <a:ea typeface="Calibri" panose="020F0502020204030204" pitchFamily="34" charset="0"/>
                <a:cs typeface="Times New Roman" panose="02020603050405020304" pitchFamily="18" charset="0"/>
              </a:rPr>
              <a:t>or</a:t>
            </a:r>
            <a:r>
              <a:rPr lang="da-DK" sz="1000" dirty="0" smtClean="0">
                <a:latin typeface="Calibri" panose="020F0502020204030204" pitchFamily="34" charset="0"/>
                <a:ea typeface="Calibri" panose="020F0502020204030204" pitchFamily="34" charset="0"/>
                <a:cs typeface="Times New Roman" panose="02020603050405020304" pitchFamily="18" charset="0"/>
              </a:rPr>
              <a:t> is not responsible for payment of tax/insurance </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37" name="Straight Arrow Connector 36"/>
          <p:cNvCxnSpPr/>
          <p:nvPr/>
        </p:nvCxnSpPr>
        <p:spPr>
          <a:xfrm flipV="1">
            <a:off x="1652583" y="4260480"/>
            <a:ext cx="1656184" cy="12938"/>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50" name="Text Box 2"/>
          <p:cNvSpPr txBox="1">
            <a:spLocks noChangeArrowheads="1"/>
          </p:cNvSpPr>
          <p:nvPr/>
        </p:nvSpPr>
        <p:spPr bwMode="auto">
          <a:xfrm>
            <a:off x="1554984" y="3704257"/>
            <a:ext cx="1776260" cy="410029"/>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da-DK" sz="1000" b="1" dirty="0" smtClean="0">
                <a:latin typeface="Calibri" panose="020F0502020204030204" pitchFamily="34" charset="0"/>
                <a:ea typeface="Calibri" panose="020F0502020204030204" pitchFamily="34" charset="0"/>
                <a:cs typeface="Times New Roman" panose="02020603050405020304" pitchFamily="18" charset="0"/>
              </a:rPr>
              <a:t>Option 1</a:t>
            </a:r>
            <a:r>
              <a:rPr lang="da-DK" sz="1000" dirty="0" smtClean="0">
                <a:latin typeface="Calibri" panose="020F0502020204030204" pitchFamily="34" charset="0"/>
                <a:ea typeface="Calibri" panose="020F0502020204030204" pitchFamily="34" charset="0"/>
                <a:cs typeface="Times New Roman" panose="02020603050405020304" pitchFamily="18" charset="0"/>
              </a:rPr>
              <a:t>. Do not recieve wage/salary </a:t>
            </a:r>
            <a:r>
              <a:rPr lang="da-DK" sz="1000" b="1" dirty="0" smtClean="0">
                <a:latin typeface="Calibri" panose="020F0502020204030204" pitchFamily="34" charset="0"/>
                <a:ea typeface="Calibri" panose="020F0502020204030204" pitchFamily="34" charset="0"/>
                <a:cs typeface="Times New Roman" panose="02020603050405020304" pitchFamily="18" charset="0"/>
              </a:rPr>
              <a:t>and</a:t>
            </a:r>
            <a:r>
              <a:rPr lang="da-DK" sz="1000" dirty="0" smtClean="0">
                <a:latin typeface="Calibri" panose="020F0502020204030204" pitchFamily="34" charset="0"/>
                <a:ea typeface="Calibri" panose="020F0502020204030204" pitchFamily="34" charset="0"/>
                <a:cs typeface="Times New Roman" panose="02020603050405020304" pitchFamily="18" charset="0"/>
              </a:rPr>
              <a:t> is responsible for payment of tax/insurance</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 Box 2"/>
          <p:cNvSpPr txBox="1">
            <a:spLocks noChangeArrowheads="1"/>
          </p:cNvSpPr>
          <p:nvPr/>
        </p:nvSpPr>
        <p:spPr bwMode="auto">
          <a:xfrm>
            <a:off x="1583510" y="4301834"/>
            <a:ext cx="1776260" cy="410029"/>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da-DK" sz="1000" b="1" dirty="0" smtClean="0">
                <a:latin typeface="Calibri" panose="020F0502020204030204" pitchFamily="34" charset="0"/>
                <a:ea typeface="Calibri" panose="020F0502020204030204" pitchFamily="34" charset="0"/>
                <a:cs typeface="Times New Roman" panose="02020603050405020304" pitchFamily="18" charset="0"/>
              </a:rPr>
              <a:t>Option 2</a:t>
            </a:r>
            <a:r>
              <a:rPr lang="da-DK" sz="1000" dirty="0" smtClean="0">
                <a:latin typeface="Calibri" panose="020F0502020204030204" pitchFamily="34" charset="0"/>
                <a:ea typeface="Calibri" panose="020F0502020204030204" pitchFamily="34" charset="0"/>
                <a:cs typeface="Times New Roman" panose="02020603050405020304" pitchFamily="18" charset="0"/>
              </a:rPr>
              <a:t>. No contribution to social insurance </a:t>
            </a:r>
            <a:r>
              <a:rPr lang="da-DK" sz="1000" b="1" dirty="0" smtClean="0">
                <a:latin typeface="Calibri" panose="020F0502020204030204" pitchFamily="34" charset="0"/>
                <a:ea typeface="Calibri" panose="020F0502020204030204" pitchFamily="34" charset="0"/>
                <a:cs typeface="Times New Roman" panose="02020603050405020304" pitchFamily="18" charset="0"/>
              </a:rPr>
              <a:t>and</a:t>
            </a:r>
            <a:r>
              <a:rPr lang="da-DK" sz="1000" dirty="0" smtClean="0">
                <a:latin typeface="Calibri" panose="020F0502020204030204" pitchFamily="34" charset="0"/>
                <a:ea typeface="Calibri" panose="020F0502020204030204" pitchFamily="34" charset="0"/>
                <a:cs typeface="Times New Roman" panose="02020603050405020304" pitchFamily="18" charset="0"/>
              </a:rPr>
              <a:t> outworker</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11251983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Employees – Sub classification module</a:t>
            </a:r>
            <a:endParaRPr lang="en-GB" dirty="0"/>
          </a:p>
        </p:txBody>
      </p:sp>
      <p:sp>
        <p:nvSpPr>
          <p:cNvPr id="4" name="Footer Placeholder 3"/>
          <p:cNvSpPr>
            <a:spLocks noGrp="1"/>
          </p:cNvSpPr>
          <p:nvPr>
            <p:ph type="ftr" sz="quarter" idx="10"/>
          </p:nvPr>
        </p:nvSpPr>
        <p:spPr/>
        <p:txBody>
          <a:bodyPr/>
          <a:lstStyle/>
          <a:p>
            <a:pPr>
              <a:defRPr/>
            </a:pPr>
            <a:r>
              <a:rPr lang="en-GB" dirty="0" smtClean="0"/>
              <a:t>ILO Department of Statistics</a:t>
            </a:r>
            <a:endParaRPr lang="en-GB" dirty="0"/>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38</a:t>
            </a:fld>
            <a:endParaRPr lang="en-GB" dirty="0"/>
          </a:p>
        </p:txBody>
      </p:sp>
      <p:sp>
        <p:nvSpPr>
          <p:cNvPr id="7" name="Rectangle 6"/>
          <p:cNvSpPr/>
          <p:nvPr/>
        </p:nvSpPr>
        <p:spPr>
          <a:xfrm rot="16200000">
            <a:off x="-648580" y="3365136"/>
            <a:ext cx="3600400" cy="93610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smtClean="0"/>
              <a:t>Employee</a:t>
            </a:r>
            <a:endParaRPr lang="en-GB" dirty="0"/>
          </a:p>
        </p:txBody>
      </p:sp>
      <p:cxnSp>
        <p:nvCxnSpPr>
          <p:cNvPr id="9" name="Straight Arrow Connector 8"/>
          <p:cNvCxnSpPr/>
          <p:nvPr/>
        </p:nvCxnSpPr>
        <p:spPr>
          <a:xfrm flipV="1">
            <a:off x="1691680" y="2695982"/>
            <a:ext cx="1656184" cy="12938"/>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3471526" y="3681479"/>
            <a:ext cx="4700871" cy="292388"/>
          </a:xfrm>
          <a:prstGeom prst="rect">
            <a:avLst/>
          </a:prstGeom>
          <a:noFill/>
          <a:ln>
            <a:solidFill>
              <a:schemeClr val="accent2"/>
            </a:solidFill>
          </a:ln>
        </p:spPr>
        <p:txBody>
          <a:bodyPr wrap="square" rtlCol="0">
            <a:spAutoFit/>
          </a:bodyPr>
          <a:lstStyle/>
          <a:p>
            <a:r>
              <a:rPr lang="da-DK" sz="1300" dirty="0" smtClean="0"/>
              <a:t>Fixed term and seasonal employees</a:t>
            </a:r>
            <a:endParaRPr lang="en-GB" sz="1300" dirty="0"/>
          </a:p>
        </p:txBody>
      </p:sp>
      <p:sp>
        <p:nvSpPr>
          <p:cNvPr id="33" name="TextBox 32"/>
          <p:cNvSpPr txBox="1"/>
          <p:nvPr/>
        </p:nvSpPr>
        <p:spPr>
          <a:xfrm>
            <a:off x="215788" y="1594407"/>
            <a:ext cx="2232249" cy="292388"/>
          </a:xfrm>
          <a:prstGeom prst="rect">
            <a:avLst/>
          </a:prstGeom>
          <a:noFill/>
          <a:ln>
            <a:solidFill>
              <a:schemeClr val="accent2"/>
            </a:solidFill>
          </a:ln>
        </p:spPr>
        <p:txBody>
          <a:bodyPr wrap="square" rtlCol="0">
            <a:spAutoFit/>
          </a:bodyPr>
          <a:lstStyle/>
          <a:p>
            <a:r>
              <a:rPr lang="da-DK" sz="1300" b="1" dirty="0" smtClean="0"/>
              <a:t>Second level category</a:t>
            </a:r>
            <a:endParaRPr lang="en-GB" sz="1300" b="1" dirty="0"/>
          </a:p>
        </p:txBody>
      </p:sp>
      <p:sp>
        <p:nvSpPr>
          <p:cNvPr id="34" name="TextBox 33"/>
          <p:cNvSpPr txBox="1"/>
          <p:nvPr/>
        </p:nvSpPr>
        <p:spPr>
          <a:xfrm>
            <a:off x="3416722" y="1579564"/>
            <a:ext cx="2232249" cy="292388"/>
          </a:xfrm>
          <a:prstGeom prst="rect">
            <a:avLst/>
          </a:prstGeom>
          <a:noFill/>
          <a:ln>
            <a:solidFill>
              <a:schemeClr val="accent2"/>
            </a:solidFill>
          </a:ln>
        </p:spPr>
        <p:txBody>
          <a:bodyPr wrap="square" rtlCol="0">
            <a:spAutoFit/>
          </a:bodyPr>
          <a:lstStyle/>
          <a:p>
            <a:r>
              <a:rPr lang="da-DK" sz="1300" b="1" dirty="0" smtClean="0"/>
              <a:t>Third level categories</a:t>
            </a:r>
            <a:endParaRPr lang="en-GB" sz="1300" b="1" dirty="0"/>
          </a:p>
        </p:txBody>
      </p:sp>
      <p:cxnSp>
        <p:nvCxnSpPr>
          <p:cNvPr id="37" name="Straight Arrow Connector 36"/>
          <p:cNvCxnSpPr/>
          <p:nvPr/>
        </p:nvCxnSpPr>
        <p:spPr>
          <a:xfrm flipV="1">
            <a:off x="1717507" y="3849569"/>
            <a:ext cx="1656184" cy="12938"/>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537134" y="2542683"/>
            <a:ext cx="4635263" cy="292388"/>
          </a:xfrm>
          <a:prstGeom prst="rect">
            <a:avLst/>
          </a:prstGeom>
          <a:noFill/>
          <a:ln>
            <a:solidFill>
              <a:schemeClr val="accent2"/>
            </a:solidFill>
          </a:ln>
        </p:spPr>
        <p:txBody>
          <a:bodyPr wrap="square" rtlCol="0">
            <a:spAutoFit/>
          </a:bodyPr>
          <a:lstStyle/>
          <a:p>
            <a:r>
              <a:rPr lang="da-DK" sz="1300" dirty="0" smtClean="0"/>
              <a:t>Permanent employees</a:t>
            </a:r>
            <a:endParaRPr lang="en-GB" sz="1300" dirty="0"/>
          </a:p>
        </p:txBody>
      </p:sp>
      <p:cxnSp>
        <p:nvCxnSpPr>
          <p:cNvPr id="19" name="Straight Arrow Connector 18"/>
          <p:cNvCxnSpPr/>
          <p:nvPr/>
        </p:nvCxnSpPr>
        <p:spPr>
          <a:xfrm flipV="1">
            <a:off x="1619945" y="4990218"/>
            <a:ext cx="1656184" cy="12938"/>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471526" y="4814136"/>
            <a:ext cx="4700871" cy="292388"/>
          </a:xfrm>
          <a:prstGeom prst="rect">
            <a:avLst/>
          </a:prstGeom>
          <a:noFill/>
          <a:ln>
            <a:solidFill>
              <a:schemeClr val="accent2"/>
            </a:solidFill>
          </a:ln>
        </p:spPr>
        <p:txBody>
          <a:bodyPr wrap="square" rtlCol="0">
            <a:spAutoFit/>
          </a:bodyPr>
          <a:lstStyle/>
          <a:p>
            <a:r>
              <a:rPr lang="da-DK" sz="1300" dirty="0" smtClean="0"/>
              <a:t>Casual and short-term employees</a:t>
            </a:r>
            <a:endParaRPr lang="en-GB" sz="1300" dirty="0"/>
          </a:p>
        </p:txBody>
      </p:sp>
      <p:sp>
        <p:nvSpPr>
          <p:cNvPr id="21" name="Text Box 2"/>
          <p:cNvSpPr txBox="1">
            <a:spLocks noChangeArrowheads="1"/>
          </p:cNvSpPr>
          <p:nvPr/>
        </p:nvSpPr>
        <p:spPr bwMode="auto">
          <a:xfrm>
            <a:off x="1662165" y="2137445"/>
            <a:ext cx="1558622" cy="548513"/>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da-DK" sz="1000" dirty="0" smtClean="0">
                <a:latin typeface="Calibri" panose="020F0502020204030204" pitchFamily="34" charset="0"/>
                <a:ea typeface="Calibri" panose="020F0502020204030204" pitchFamily="34" charset="0"/>
                <a:cs typeface="Times New Roman" panose="02020603050405020304" pitchFamily="18" charset="0"/>
              </a:rPr>
              <a:t>Guaranteed minimum amount of hours </a:t>
            </a:r>
            <a:r>
              <a:rPr lang="da-DK" sz="1000" b="1" dirty="0" smtClean="0">
                <a:latin typeface="Calibri" panose="020F0502020204030204" pitchFamily="34" charset="0"/>
                <a:ea typeface="Calibri" panose="020F0502020204030204" pitchFamily="34" charset="0"/>
                <a:cs typeface="Times New Roman" panose="02020603050405020304" pitchFamily="18" charset="0"/>
              </a:rPr>
              <a:t>and </a:t>
            </a:r>
            <a:r>
              <a:rPr lang="da-DK" sz="1000" dirty="0" smtClean="0">
                <a:latin typeface="Calibri" panose="020F0502020204030204" pitchFamily="34" charset="0"/>
                <a:ea typeface="Calibri" panose="020F0502020204030204" pitchFamily="34" charset="0"/>
                <a:cs typeface="Times New Roman" panose="02020603050405020304" pitchFamily="18" charset="0"/>
              </a:rPr>
              <a:t>open-ended agreement</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2" name="Text Box 2"/>
          <p:cNvSpPr txBox="1">
            <a:spLocks noChangeArrowheads="1"/>
          </p:cNvSpPr>
          <p:nvPr/>
        </p:nvSpPr>
        <p:spPr bwMode="auto">
          <a:xfrm>
            <a:off x="1637774" y="3271637"/>
            <a:ext cx="1607403" cy="548513"/>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da-DK" sz="1000" dirty="0" smtClean="0">
                <a:latin typeface="Calibri" panose="020F0502020204030204" pitchFamily="34" charset="0"/>
                <a:ea typeface="Calibri" panose="020F0502020204030204" pitchFamily="34" charset="0"/>
                <a:cs typeface="Times New Roman" panose="02020603050405020304" pitchFamily="18" charset="0"/>
              </a:rPr>
              <a:t>Guaranteed minimum amount of hours </a:t>
            </a:r>
            <a:r>
              <a:rPr lang="da-DK" sz="1000" b="1" dirty="0" smtClean="0">
                <a:latin typeface="Calibri" panose="020F0502020204030204" pitchFamily="34" charset="0"/>
                <a:ea typeface="Calibri" panose="020F0502020204030204" pitchFamily="34" charset="0"/>
                <a:cs typeface="Times New Roman" panose="02020603050405020304" pitchFamily="18" charset="0"/>
              </a:rPr>
              <a:t>and</a:t>
            </a:r>
            <a:r>
              <a:rPr lang="da-DK" sz="1000" dirty="0" smtClean="0">
                <a:latin typeface="Calibri" panose="020F0502020204030204" pitchFamily="34" charset="0"/>
                <a:ea typeface="Calibri" panose="020F0502020204030204" pitchFamily="34" charset="0"/>
                <a:cs typeface="Times New Roman" panose="02020603050405020304" pitchFamily="18" charset="0"/>
              </a:rPr>
              <a:t> fixed term contract &gt;= 4 </a:t>
            </a:r>
            <a:r>
              <a:rPr lang="da-DK" sz="1000" dirty="0" err="1" smtClean="0">
                <a:latin typeface="Calibri" panose="020F0502020204030204" pitchFamily="34" charset="0"/>
                <a:ea typeface="Calibri" panose="020F0502020204030204" pitchFamily="34" charset="0"/>
                <a:cs typeface="Times New Roman" panose="02020603050405020304" pitchFamily="18" charset="0"/>
              </a:rPr>
              <a:t>weeks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p:cNvSpPr txBox="1">
            <a:spLocks noChangeArrowheads="1"/>
          </p:cNvSpPr>
          <p:nvPr/>
        </p:nvSpPr>
        <p:spPr bwMode="auto">
          <a:xfrm>
            <a:off x="1607751" y="4365693"/>
            <a:ext cx="1607403" cy="548513"/>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da-DK" sz="1000" dirty="0" smtClean="0">
                <a:latin typeface="Calibri" panose="020F0502020204030204" pitchFamily="34" charset="0"/>
                <a:ea typeface="Calibri" panose="020F0502020204030204" pitchFamily="34" charset="0"/>
                <a:cs typeface="Times New Roman" panose="02020603050405020304" pitchFamily="18" charset="0"/>
              </a:rPr>
              <a:t>No guaranteed minimum amount of hours </a:t>
            </a:r>
            <a:r>
              <a:rPr lang="da-DK" sz="1000" b="1" dirty="0" smtClean="0">
                <a:latin typeface="Calibri" panose="020F0502020204030204" pitchFamily="34" charset="0"/>
                <a:ea typeface="Calibri" panose="020F0502020204030204" pitchFamily="34" charset="0"/>
                <a:cs typeface="Times New Roman" panose="02020603050405020304" pitchFamily="18" charset="0"/>
              </a:rPr>
              <a:t>or</a:t>
            </a:r>
            <a:r>
              <a:rPr lang="da-DK" sz="1000" dirty="0" smtClean="0">
                <a:latin typeface="Calibri" panose="020F0502020204030204" pitchFamily="34" charset="0"/>
                <a:ea typeface="Calibri" panose="020F0502020204030204" pitchFamily="34" charset="0"/>
                <a:cs typeface="Times New Roman" panose="02020603050405020304" pitchFamily="18" charset="0"/>
              </a:rPr>
              <a:t> fixed term contract &lt; 4 </a:t>
            </a:r>
            <a:r>
              <a:rPr lang="da-DK" sz="1000" dirty="0" err="1" smtClean="0">
                <a:latin typeface="Calibri" panose="020F0502020204030204" pitchFamily="34" charset="0"/>
                <a:ea typeface="Calibri" panose="020F0502020204030204" pitchFamily="34" charset="0"/>
                <a:cs typeface="Times New Roman" panose="02020603050405020304" pitchFamily="18" charset="0"/>
              </a:rPr>
              <a:t>weeks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5763906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CFW-Classification module</a:t>
            </a:r>
            <a:endParaRPr lang="en-GB" dirty="0"/>
          </a:p>
        </p:txBody>
      </p:sp>
      <p:sp>
        <p:nvSpPr>
          <p:cNvPr id="4" name="Footer Placeholder 3"/>
          <p:cNvSpPr>
            <a:spLocks noGrp="1"/>
          </p:cNvSpPr>
          <p:nvPr>
            <p:ph type="ftr" sz="quarter" idx="10"/>
          </p:nvPr>
        </p:nvSpPr>
        <p:spPr/>
        <p:txBody>
          <a:bodyPr/>
          <a:lstStyle/>
          <a:p>
            <a:pPr>
              <a:defRPr/>
            </a:pPr>
            <a:r>
              <a:rPr lang="en-GB" dirty="0" smtClean="0"/>
              <a:t>ILO Department of Statistics</a:t>
            </a:r>
            <a:endParaRPr lang="en-GB" dirty="0"/>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39</a:t>
            </a:fld>
            <a:endParaRPr lang="en-GB" dirty="0"/>
          </a:p>
        </p:txBody>
      </p:sp>
      <p:sp>
        <p:nvSpPr>
          <p:cNvPr id="7" name="Rectangle 6"/>
          <p:cNvSpPr/>
          <p:nvPr/>
        </p:nvSpPr>
        <p:spPr>
          <a:xfrm rot="16200000">
            <a:off x="-648580" y="3365136"/>
            <a:ext cx="3600400" cy="936104"/>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da-DK" dirty="0" smtClean="0"/>
              <a:t>Contributing family worker</a:t>
            </a:r>
            <a:endParaRPr lang="en-GB" dirty="0"/>
          </a:p>
        </p:txBody>
      </p:sp>
      <p:cxnSp>
        <p:nvCxnSpPr>
          <p:cNvPr id="9" name="Straight Arrow Connector 8"/>
          <p:cNvCxnSpPr/>
          <p:nvPr/>
        </p:nvCxnSpPr>
        <p:spPr>
          <a:xfrm flipV="1">
            <a:off x="1760538" y="2732757"/>
            <a:ext cx="1656184" cy="12938"/>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3484167" y="2549788"/>
            <a:ext cx="2097360" cy="292388"/>
          </a:xfrm>
          <a:prstGeom prst="rect">
            <a:avLst/>
          </a:prstGeom>
          <a:noFill/>
          <a:ln>
            <a:solidFill>
              <a:schemeClr val="accent2"/>
            </a:solidFill>
          </a:ln>
        </p:spPr>
        <p:txBody>
          <a:bodyPr wrap="square" rtlCol="0">
            <a:spAutoFit/>
          </a:bodyPr>
          <a:lstStyle/>
          <a:p>
            <a:r>
              <a:rPr lang="da-DK" sz="1300" dirty="0"/>
              <a:t>Contributing family worker</a:t>
            </a:r>
            <a:endParaRPr lang="en-GB" sz="1300" dirty="0"/>
          </a:p>
        </p:txBody>
      </p:sp>
      <p:sp>
        <p:nvSpPr>
          <p:cNvPr id="12" name="TextBox 11"/>
          <p:cNvSpPr txBox="1"/>
          <p:nvPr/>
        </p:nvSpPr>
        <p:spPr>
          <a:xfrm>
            <a:off x="3471528" y="3617995"/>
            <a:ext cx="2122636" cy="492443"/>
          </a:xfrm>
          <a:prstGeom prst="rect">
            <a:avLst/>
          </a:prstGeom>
          <a:noFill/>
          <a:ln>
            <a:solidFill>
              <a:schemeClr val="accent2"/>
            </a:solidFill>
          </a:ln>
        </p:spPr>
        <p:txBody>
          <a:bodyPr wrap="square" rtlCol="0">
            <a:spAutoFit/>
          </a:bodyPr>
          <a:lstStyle/>
          <a:p>
            <a:r>
              <a:rPr lang="da-DK" sz="1300" dirty="0" smtClean="0"/>
              <a:t>Classification module for SI employees</a:t>
            </a:r>
            <a:endParaRPr lang="en-GB" sz="1300" dirty="0"/>
          </a:p>
        </p:txBody>
      </p:sp>
      <p:sp>
        <p:nvSpPr>
          <p:cNvPr id="33" name="TextBox 32"/>
          <p:cNvSpPr txBox="1"/>
          <p:nvPr/>
        </p:nvSpPr>
        <p:spPr>
          <a:xfrm>
            <a:off x="215788" y="1594407"/>
            <a:ext cx="2232249" cy="292388"/>
          </a:xfrm>
          <a:prstGeom prst="rect">
            <a:avLst/>
          </a:prstGeom>
          <a:noFill/>
          <a:ln>
            <a:solidFill>
              <a:schemeClr val="accent2"/>
            </a:solidFill>
          </a:ln>
        </p:spPr>
        <p:txBody>
          <a:bodyPr wrap="square" rtlCol="0">
            <a:spAutoFit/>
          </a:bodyPr>
          <a:lstStyle/>
          <a:p>
            <a:r>
              <a:rPr lang="da-DK" sz="1300" b="1" dirty="0" smtClean="0"/>
              <a:t>Self-identification module</a:t>
            </a:r>
            <a:endParaRPr lang="en-GB" sz="1300" b="1" dirty="0"/>
          </a:p>
        </p:txBody>
      </p:sp>
      <p:sp>
        <p:nvSpPr>
          <p:cNvPr id="34" name="TextBox 33"/>
          <p:cNvSpPr txBox="1"/>
          <p:nvPr/>
        </p:nvSpPr>
        <p:spPr>
          <a:xfrm>
            <a:off x="3416722" y="1579563"/>
            <a:ext cx="2164805" cy="292388"/>
          </a:xfrm>
          <a:prstGeom prst="rect">
            <a:avLst/>
          </a:prstGeom>
          <a:noFill/>
          <a:ln>
            <a:solidFill>
              <a:schemeClr val="accent2"/>
            </a:solidFill>
          </a:ln>
        </p:spPr>
        <p:txBody>
          <a:bodyPr wrap="square" rtlCol="0">
            <a:spAutoFit/>
          </a:bodyPr>
          <a:lstStyle/>
          <a:p>
            <a:r>
              <a:rPr lang="da-DK" sz="1300" b="1" dirty="0" smtClean="0"/>
              <a:t>Second level categories</a:t>
            </a:r>
            <a:endParaRPr lang="en-GB" sz="1300" b="1" dirty="0"/>
          </a:p>
        </p:txBody>
      </p:sp>
      <p:sp>
        <p:nvSpPr>
          <p:cNvPr id="39" name="Text Box 2"/>
          <p:cNvSpPr txBox="1">
            <a:spLocks noChangeArrowheads="1"/>
          </p:cNvSpPr>
          <p:nvPr/>
        </p:nvSpPr>
        <p:spPr bwMode="auto">
          <a:xfrm>
            <a:off x="1691680" y="2353511"/>
            <a:ext cx="1293252" cy="252950"/>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da-DK" sz="1000" dirty="0" smtClean="0">
                <a:latin typeface="Calibri" panose="020F0502020204030204" pitchFamily="34" charset="0"/>
                <a:ea typeface="Calibri" panose="020F0502020204030204" pitchFamily="34" charset="0"/>
                <a:cs typeface="Times New Roman" panose="02020603050405020304" pitchFamily="18" charset="0"/>
              </a:rPr>
              <a:t>Are not paid wage or salary </a:t>
            </a:r>
            <a:r>
              <a:rPr lang="da-DK" sz="1000" b="1" dirty="0" smtClean="0">
                <a:latin typeface="Calibri" panose="020F0502020204030204" pitchFamily="34" charset="0"/>
                <a:ea typeface="Calibri" panose="020F0502020204030204" pitchFamily="34" charset="0"/>
                <a:cs typeface="Times New Roman" panose="02020603050405020304" pitchFamily="18" charset="0"/>
              </a:rPr>
              <a:t>and</a:t>
            </a:r>
            <a:r>
              <a:rPr lang="da-DK" sz="1000" dirty="0" smtClean="0">
                <a:latin typeface="Calibri" panose="020F0502020204030204" pitchFamily="34" charset="0"/>
                <a:ea typeface="Calibri" panose="020F0502020204030204" pitchFamily="34" charset="0"/>
                <a:cs typeface="Times New Roman" panose="02020603050405020304" pitchFamily="18" charset="0"/>
              </a:rPr>
              <a:t> </a:t>
            </a:r>
            <a:r>
              <a:rPr lang="da-DK" sz="1000" u="sng" dirty="0" smtClean="0">
                <a:latin typeface="Calibri" panose="020F0502020204030204" pitchFamily="34" charset="0"/>
                <a:ea typeface="Calibri" panose="020F0502020204030204" pitchFamily="34" charset="0"/>
                <a:cs typeface="Times New Roman" panose="02020603050405020304" pitchFamily="18" charset="0"/>
              </a:rPr>
              <a:t>do not </a:t>
            </a:r>
            <a:r>
              <a:rPr lang="da-DK" sz="1000" dirty="0" smtClean="0">
                <a:latin typeface="Calibri" panose="020F0502020204030204" pitchFamily="34" charset="0"/>
                <a:ea typeface="Calibri" panose="020F0502020204030204" pitchFamily="34" charset="0"/>
                <a:cs typeface="Times New Roman" panose="02020603050405020304" pitchFamily="18" charset="0"/>
              </a:rPr>
              <a:t>take operational decisions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37" name="Straight Arrow Connector 36"/>
          <p:cNvCxnSpPr/>
          <p:nvPr/>
        </p:nvCxnSpPr>
        <p:spPr>
          <a:xfrm flipV="1">
            <a:off x="1619945" y="3751251"/>
            <a:ext cx="1656184" cy="12938"/>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14" name="Text Box 2"/>
          <p:cNvSpPr txBox="1">
            <a:spLocks noChangeArrowheads="1"/>
          </p:cNvSpPr>
          <p:nvPr/>
        </p:nvSpPr>
        <p:spPr bwMode="auto">
          <a:xfrm>
            <a:off x="1691680" y="3352108"/>
            <a:ext cx="1293252" cy="252950"/>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da-DK" sz="1000" dirty="0" smtClean="0">
                <a:latin typeface="Calibri" panose="020F0502020204030204" pitchFamily="34" charset="0"/>
                <a:ea typeface="Calibri" panose="020F0502020204030204" pitchFamily="34" charset="0"/>
                <a:cs typeface="Times New Roman" panose="02020603050405020304" pitchFamily="18" charset="0"/>
              </a:rPr>
              <a:t>Are paid wage or salary</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Box 14"/>
          <p:cNvSpPr txBox="1"/>
          <p:nvPr/>
        </p:nvSpPr>
        <p:spPr>
          <a:xfrm>
            <a:off x="6012160" y="1579563"/>
            <a:ext cx="2164805" cy="292388"/>
          </a:xfrm>
          <a:prstGeom prst="rect">
            <a:avLst/>
          </a:prstGeom>
          <a:noFill/>
          <a:ln>
            <a:solidFill>
              <a:schemeClr val="accent2"/>
            </a:solidFill>
          </a:ln>
        </p:spPr>
        <p:txBody>
          <a:bodyPr wrap="square" rtlCol="0">
            <a:spAutoFit/>
          </a:bodyPr>
          <a:lstStyle/>
          <a:p>
            <a:r>
              <a:rPr lang="da-DK" sz="1300" b="1" dirty="0" smtClean="0"/>
              <a:t>Third level categories</a:t>
            </a:r>
            <a:endParaRPr lang="en-GB" sz="1300" b="1" dirty="0"/>
          </a:p>
        </p:txBody>
      </p:sp>
      <p:sp>
        <p:nvSpPr>
          <p:cNvPr id="16" name="TextBox 15"/>
          <p:cNvSpPr txBox="1"/>
          <p:nvPr/>
        </p:nvSpPr>
        <p:spPr>
          <a:xfrm>
            <a:off x="6016704" y="2549788"/>
            <a:ext cx="2376264" cy="292388"/>
          </a:xfrm>
          <a:prstGeom prst="rect">
            <a:avLst/>
          </a:prstGeom>
          <a:noFill/>
          <a:ln>
            <a:solidFill>
              <a:schemeClr val="accent2"/>
            </a:solidFill>
          </a:ln>
        </p:spPr>
        <p:txBody>
          <a:bodyPr wrap="square" rtlCol="0">
            <a:spAutoFit/>
          </a:bodyPr>
          <a:lstStyle/>
          <a:p>
            <a:r>
              <a:rPr lang="da-DK" sz="1300" dirty="0" smtClean="0"/>
              <a:t>Contributing family worker</a:t>
            </a:r>
            <a:endParaRPr lang="en-GB" sz="1300" dirty="0"/>
          </a:p>
        </p:txBody>
      </p:sp>
      <p:cxnSp>
        <p:nvCxnSpPr>
          <p:cNvPr id="17" name="Straight Arrow Connector 16"/>
          <p:cNvCxnSpPr>
            <a:endCxn id="16" idx="1"/>
          </p:cNvCxnSpPr>
          <p:nvPr/>
        </p:nvCxnSpPr>
        <p:spPr>
          <a:xfrm flipV="1">
            <a:off x="5594164" y="2695982"/>
            <a:ext cx="422540" cy="2238"/>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1619945" y="5051670"/>
            <a:ext cx="1656184" cy="0"/>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sp>
        <p:nvSpPr>
          <p:cNvPr id="24" name="Text Box 2"/>
          <p:cNvSpPr txBox="1">
            <a:spLocks noChangeArrowheads="1"/>
          </p:cNvSpPr>
          <p:nvPr/>
        </p:nvSpPr>
        <p:spPr bwMode="auto">
          <a:xfrm>
            <a:off x="1801411" y="4692929"/>
            <a:ext cx="1293252" cy="252950"/>
          </a:xfrm>
          <a:prstGeom prst="rect">
            <a:avLst/>
          </a:prstGeom>
          <a:solidFill>
            <a:srgbClr val="FFFFFF">
              <a:alpha val="0"/>
            </a:srgbClr>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da-DK" sz="1000" dirty="0" smtClean="0">
                <a:latin typeface="Calibri" panose="020F0502020204030204" pitchFamily="34" charset="0"/>
                <a:ea typeface="Calibri" panose="020F0502020204030204" pitchFamily="34" charset="0"/>
                <a:cs typeface="Times New Roman" panose="02020603050405020304" pitchFamily="18" charset="0"/>
              </a:rPr>
              <a:t>Are not paid wage or salary </a:t>
            </a:r>
            <a:r>
              <a:rPr lang="da-DK" sz="1000" b="1" dirty="0" smtClean="0">
                <a:latin typeface="Calibri" panose="020F0502020204030204" pitchFamily="34" charset="0"/>
                <a:ea typeface="Calibri" panose="020F0502020204030204" pitchFamily="34" charset="0"/>
                <a:cs typeface="Times New Roman" panose="02020603050405020304" pitchFamily="18" charset="0"/>
              </a:rPr>
              <a:t>and</a:t>
            </a:r>
            <a:r>
              <a:rPr lang="da-DK" sz="1000" dirty="0" smtClean="0">
                <a:latin typeface="Calibri" panose="020F0502020204030204" pitchFamily="34" charset="0"/>
                <a:ea typeface="Calibri" panose="020F0502020204030204" pitchFamily="34" charset="0"/>
                <a:cs typeface="Times New Roman" panose="02020603050405020304" pitchFamily="18" charset="0"/>
              </a:rPr>
              <a:t> </a:t>
            </a:r>
            <a:r>
              <a:rPr lang="da-DK" sz="1000" u="sng" dirty="0" smtClean="0">
                <a:latin typeface="Calibri" panose="020F0502020204030204" pitchFamily="34" charset="0"/>
                <a:ea typeface="Calibri" panose="020F0502020204030204" pitchFamily="34" charset="0"/>
                <a:cs typeface="Times New Roman" panose="02020603050405020304" pitchFamily="18" charset="0"/>
              </a:rPr>
              <a:t>do</a:t>
            </a:r>
            <a:r>
              <a:rPr lang="da-DK" sz="1000" dirty="0" smtClean="0">
                <a:latin typeface="Calibri" panose="020F0502020204030204" pitchFamily="34" charset="0"/>
                <a:ea typeface="Calibri" panose="020F0502020204030204" pitchFamily="34" charset="0"/>
                <a:cs typeface="Times New Roman" panose="02020603050405020304" pitchFamily="18" charset="0"/>
              </a:rPr>
              <a:t> take operational decisions</a:t>
            </a:r>
            <a:endParaRPr lang="en-GB"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5" name="TextBox 24"/>
          <p:cNvSpPr txBox="1"/>
          <p:nvPr/>
        </p:nvSpPr>
        <p:spPr>
          <a:xfrm>
            <a:off x="3416722" y="4842223"/>
            <a:ext cx="2122636" cy="492443"/>
          </a:xfrm>
          <a:prstGeom prst="rect">
            <a:avLst/>
          </a:prstGeom>
          <a:noFill/>
          <a:ln>
            <a:solidFill>
              <a:schemeClr val="accent2"/>
            </a:solidFill>
          </a:ln>
        </p:spPr>
        <p:txBody>
          <a:bodyPr wrap="square" rtlCol="0">
            <a:spAutoFit/>
          </a:bodyPr>
          <a:lstStyle/>
          <a:p>
            <a:r>
              <a:rPr lang="da-DK" sz="1300" dirty="0" smtClean="0"/>
              <a:t>Classification module for SI Self-employed</a:t>
            </a:r>
            <a:endParaRPr lang="en-GB" sz="1300" dirty="0"/>
          </a:p>
        </p:txBody>
      </p:sp>
    </p:spTree>
    <p:extLst>
      <p:ext uri="{BB962C8B-B14F-4D97-AF65-F5344CB8AC3E}">
        <p14:creationId xmlns:p14="http://schemas.microsoft.com/office/powerpoint/2010/main" val="207719975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title"/>
          </p:nvPr>
        </p:nvSpPr>
        <p:spPr>
          <a:xfrm>
            <a:off x="722313" y="4406900"/>
            <a:ext cx="7772400" cy="1543050"/>
          </a:xfrm>
        </p:spPr>
        <p:txBody>
          <a:bodyPr/>
          <a:lstStyle/>
          <a:p>
            <a:pPr>
              <a:spcBef>
                <a:spcPts val="600"/>
              </a:spcBef>
            </a:pPr>
            <a:r>
              <a:rPr lang="en-GB" altLang="en-US" b="0" dirty="0" smtClean="0"/>
              <a:t/>
            </a:r>
            <a:br>
              <a:rPr lang="en-GB" altLang="en-US" b="0" dirty="0" smtClean="0"/>
            </a:br>
            <a:endParaRPr lang="en-GB" altLang="en-US" b="0" dirty="0" smtClean="0"/>
          </a:p>
        </p:txBody>
      </p:sp>
      <p:sp>
        <p:nvSpPr>
          <p:cNvPr id="6147" name="Text Placeholder 5"/>
          <p:cNvSpPr>
            <a:spLocks noGrp="1"/>
          </p:cNvSpPr>
          <p:nvPr>
            <p:ph type="body" idx="1"/>
          </p:nvPr>
        </p:nvSpPr>
        <p:spPr>
          <a:xfrm>
            <a:off x="722312" y="2906713"/>
            <a:ext cx="8242176" cy="1500187"/>
          </a:xfrm>
        </p:spPr>
        <p:txBody>
          <a:bodyPr/>
          <a:lstStyle/>
          <a:p>
            <a:r>
              <a:rPr lang="en-GB" altLang="en-US" sz="4000" dirty="0" smtClean="0"/>
              <a:t>Current proposals for testing</a:t>
            </a:r>
          </a:p>
        </p:txBody>
      </p:sp>
      <p:sp>
        <p:nvSpPr>
          <p:cNvPr id="6148" name="Footer Placeholder 2"/>
          <p:cNvSpPr>
            <a:spLocks noGrp="1"/>
          </p:cNvSpPr>
          <p:nvPr>
            <p:ph type="ftr"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en-GB" altLang="en-US" smtClean="0">
                <a:solidFill>
                  <a:srgbClr val="CCCCFF"/>
                </a:solidFill>
              </a:rPr>
              <a:t>ILO Department of Statistics</a:t>
            </a:r>
          </a:p>
        </p:txBody>
      </p:sp>
      <p:sp>
        <p:nvSpPr>
          <p:cNvPr id="6149"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9F976078-255F-445D-BEA8-05D5B2F7ECD7}" type="slidenum">
              <a:rPr lang="en-GB" altLang="en-US" smtClean="0">
                <a:solidFill>
                  <a:srgbClr val="FFFF99"/>
                </a:solidFill>
              </a:rPr>
              <a:pPr eaLnBrk="1" hangingPunct="1"/>
              <a:t>40</a:t>
            </a:fld>
            <a:endParaRPr lang="en-GB" altLang="en-US" smtClean="0">
              <a:solidFill>
                <a:srgbClr val="FFFF99"/>
              </a:solidFill>
            </a:endParaRPr>
          </a:p>
        </p:txBody>
      </p:sp>
    </p:spTree>
    <p:extLst>
      <p:ext uri="{BB962C8B-B14F-4D97-AF65-F5344CB8AC3E}">
        <p14:creationId xmlns:p14="http://schemas.microsoft.com/office/powerpoint/2010/main" val="308199394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Assessment strategy</a:t>
            </a:r>
            <a:endParaRPr lang="en-GB" dirty="0"/>
          </a:p>
        </p:txBody>
      </p:sp>
      <p:sp>
        <p:nvSpPr>
          <p:cNvPr id="3" name="Content Placeholder 2"/>
          <p:cNvSpPr>
            <a:spLocks noGrp="1"/>
          </p:cNvSpPr>
          <p:nvPr>
            <p:ph idx="1"/>
          </p:nvPr>
        </p:nvSpPr>
        <p:spPr/>
        <p:txBody>
          <a:bodyPr/>
          <a:lstStyle/>
          <a:p>
            <a:r>
              <a:rPr lang="en-GB" dirty="0" smtClean="0"/>
              <a:t>Overall aim</a:t>
            </a:r>
          </a:p>
          <a:p>
            <a:pPr lvl="1"/>
            <a:r>
              <a:rPr lang="en-GB" dirty="0" smtClean="0"/>
              <a:t>To </a:t>
            </a:r>
            <a:r>
              <a:rPr lang="en-GB" b="1" dirty="0" smtClean="0"/>
              <a:t>test the validity </a:t>
            </a:r>
            <a:r>
              <a:rPr lang="en-GB" dirty="0" smtClean="0"/>
              <a:t>of the ICSE-18 proposal</a:t>
            </a:r>
          </a:p>
          <a:p>
            <a:pPr lvl="2"/>
            <a:r>
              <a:rPr lang="en-GB" dirty="0" smtClean="0"/>
              <a:t>Can it be measured?</a:t>
            </a:r>
          </a:p>
          <a:p>
            <a:pPr lvl="2"/>
            <a:r>
              <a:rPr lang="en-GB" dirty="0" smtClean="0"/>
              <a:t>Are the categories meaningful?</a:t>
            </a:r>
          </a:p>
          <a:p>
            <a:pPr lvl="2"/>
            <a:r>
              <a:rPr lang="en-GB" dirty="0" smtClean="0"/>
              <a:t>How should it be operationalised?</a:t>
            </a:r>
          </a:p>
          <a:p>
            <a:pPr marL="457200" lvl="1" indent="0">
              <a:buNone/>
            </a:pPr>
            <a:endParaRPr lang="en-GB" dirty="0" smtClean="0"/>
          </a:p>
          <a:p>
            <a:pPr lvl="1"/>
            <a:r>
              <a:rPr lang="en-GB" dirty="0" smtClean="0"/>
              <a:t>To </a:t>
            </a:r>
            <a:r>
              <a:rPr lang="en-GB" b="1" dirty="0" smtClean="0"/>
              <a:t>develop guidelines </a:t>
            </a:r>
            <a:r>
              <a:rPr lang="en-GB" dirty="0" smtClean="0"/>
              <a:t>and best practices that can be used as inspiration when countries should implement ICSE-18</a:t>
            </a:r>
          </a:p>
          <a:p>
            <a:pPr marL="914400" lvl="2" indent="0">
              <a:buNone/>
            </a:pPr>
            <a:endParaRPr lang="en-GB" dirty="0"/>
          </a:p>
        </p:txBody>
      </p:sp>
      <p:sp>
        <p:nvSpPr>
          <p:cNvPr id="4" name="Footer Placeholder 3"/>
          <p:cNvSpPr>
            <a:spLocks noGrp="1"/>
          </p:cNvSpPr>
          <p:nvPr>
            <p:ph type="ftr" sz="quarter" idx="10"/>
          </p:nvPr>
        </p:nvSpPr>
        <p:spPr/>
        <p:txBody>
          <a:bodyPr/>
          <a:lstStyle/>
          <a:p>
            <a:pPr>
              <a:defRPr/>
            </a:pPr>
            <a:r>
              <a:rPr lang="en-GB" smtClean="0"/>
              <a:t>ILO Department of Statistics</a:t>
            </a:r>
            <a:endParaRPr lang="en-GB" dirty="0"/>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41</a:t>
            </a:fld>
            <a:endParaRPr lang="en-GB" dirty="0"/>
          </a:p>
        </p:txBody>
      </p:sp>
    </p:spTree>
    <p:extLst>
      <p:ext uri="{BB962C8B-B14F-4D97-AF65-F5344CB8AC3E}">
        <p14:creationId xmlns:p14="http://schemas.microsoft.com/office/powerpoint/2010/main" val="21764795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Different levels of tests</a:t>
            </a:r>
            <a:endParaRPr lang="en-GB" dirty="0"/>
          </a:p>
        </p:txBody>
      </p:sp>
      <p:sp>
        <p:nvSpPr>
          <p:cNvPr id="3" name="Content Placeholder 2"/>
          <p:cNvSpPr>
            <a:spLocks noGrp="1"/>
          </p:cNvSpPr>
          <p:nvPr>
            <p:ph idx="1"/>
          </p:nvPr>
        </p:nvSpPr>
        <p:spPr/>
        <p:txBody>
          <a:bodyPr>
            <a:normAutofit/>
          </a:bodyPr>
          <a:lstStyle/>
          <a:p>
            <a:r>
              <a:rPr lang="en-GB" dirty="0" smtClean="0"/>
              <a:t>Different levels of testing</a:t>
            </a:r>
          </a:p>
          <a:p>
            <a:pPr lvl="1"/>
            <a:r>
              <a:rPr lang="en-GB" dirty="0" smtClean="0"/>
              <a:t>The complete measurement approach</a:t>
            </a:r>
          </a:p>
          <a:p>
            <a:pPr lvl="1"/>
            <a:r>
              <a:rPr lang="en-GB" dirty="0" smtClean="0"/>
              <a:t>Specific modules</a:t>
            </a:r>
          </a:p>
          <a:p>
            <a:pPr lvl="1"/>
            <a:r>
              <a:rPr lang="en-GB" dirty="0" smtClean="0"/>
              <a:t>Specific key characteristics</a:t>
            </a:r>
          </a:p>
          <a:p>
            <a:pPr lvl="1"/>
            <a:r>
              <a:rPr lang="en-GB" dirty="0" smtClean="0"/>
              <a:t>Specific questions</a:t>
            </a:r>
          </a:p>
          <a:p>
            <a:r>
              <a:rPr lang="en-GB" dirty="0" smtClean="0"/>
              <a:t>It depends on the specific possibilities and interests from the country in question</a:t>
            </a:r>
          </a:p>
          <a:p>
            <a:r>
              <a:rPr lang="en-GB" dirty="0" smtClean="0"/>
              <a:t>It can be carried out based on interest in itself or in combination with other planned testing.</a:t>
            </a:r>
          </a:p>
        </p:txBody>
      </p:sp>
      <p:sp>
        <p:nvSpPr>
          <p:cNvPr id="4" name="Footer Placeholder 3"/>
          <p:cNvSpPr>
            <a:spLocks noGrp="1"/>
          </p:cNvSpPr>
          <p:nvPr>
            <p:ph type="ftr" sz="quarter" idx="10"/>
          </p:nvPr>
        </p:nvSpPr>
        <p:spPr/>
        <p:txBody>
          <a:bodyPr/>
          <a:lstStyle/>
          <a:p>
            <a:pPr>
              <a:defRPr/>
            </a:pPr>
            <a:r>
              <a:rPr lang="en-GB" smtClean="0"/>
              <a:t>ILO Department of Statistics</a:t>
            </a:r>
            <a:endParaRPr lang="en-GB" dirty="0"/>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42</a:t>
            </a:fld>
            <a:endParaRPr lang="en-GB" dirty="0"/>
          </a:p>
        </p:txBody>
      </p:sp>
    </p:spTree>
    <p:extLst>
      <p:ext uri="{BB962C8B-B14F-4D97-AF65-F5344CB8AC3E}">
        <p14:creationId xmlns:p14="http://schemas.microsoft.com/office/powerpoint/2010/main" val="1846129268"/>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912" y="115888"/>
            <a:ext cx="7678737" cy="1143000"/>
          </a:xfrm>
        </p:spPr>
        <p:txBody>
          <a:bodyPr/>
          <a:lstStyle/>
          <a:p>
            <a:r>
              <a:rPr lang="en-GB" dirty="0" smtClean="0"/>
              <a:t>Identification of </a:t>
            </a:r>
            <a:r>
              <a:rPr lang="en-GB" b="1" dirty="0" smtClean="0"/>
              <a:t>dependent contractors </a:t>
            </a:r>
            <a:r>
              <a:rPr lang="en-GB" dirty="0" smtClean="0"/>
              <a:t>SI Self-employed</a:t>
            </a:r>
            <a:endParaRPr lang="en-GB" dirty="0"/>
          </a:p>
        </p:txBody>
      </p:sp>
      <p:sp>
        <p:nvSpPr>
          <p:cNvPr id="3" name="Content Placeholder 2"/>
          <p:cNvSpPr>
            <a:spLocks noGrp="1"/>
          </p:cNvSpPr>
          <p:nvPr>
            <p:ph idx="1"/>
          </p:nvPr>
        </p:nvSpPr>
        <p:spPr/>
        <p:txBody>
          <a:bodyPr>
            <a:normAutofit fontScale="85000" lnSpcReduction="10000"/>
          </a:bodyPr>
          <a:lstStyle/>
          <a:p>
            <a:pPr lvl="0"/>
            <a:r>
              <a:rPr lang="en-GB" dirty="0" smtClean="0"/>
              <a:t>Target group SI Self-employed without employees and unincorporated</a:t>
            </a:r>
          </a:p>
          <a:p>
            <a:pPr lvl="0"/>
            <a:r>
              <a:rPr lang="en-GB" dirty="0" smtClean="0"/>
              <a:t>Need to create a boundary between </a:t>
            </a:r>
            <a:r>
              <a:rPr lang="en-GB" i="1" dirty="0" smtClean="0"/>
              <a:t>Own-account workers in household enterprises</a:t>
            </a:r>
            <a:r>
              <a:rPr lang="en-GB" dirty="0" smtClean="0"/>
              <a:t> and </a:t>
            </a:r>
            <a:r>
              <a:rPr lang="en-GB" i="1" dirty="0" smtClean="0"/>
              <a:t>Dependent contractors</a:t>
            </a:r>
            <a:endParaRPr lang="en-GB" dirty="0" smtClean="0"/>
          </a:p>
          <a:p>
            <a:pPr lvl="0"/>
            <a:r>
              <a:rPr lang="en-GB" dirty="0" smtClean="0"/>
              <a:t>Four different possible operationalization's of the key-characteristic:</a:t>
            </a:r>
          </a:p>
          <a:p>
            <a:pPr lvl="1"/>
            <a:r>
              <a:rPr lang="en-GB" i="1" dirty="0" smtClean="0"/>
              <a:t>Control over setting the price for goods or services produced</a:t>
            </a:r>
          </a:p>
          <a:p>
            <a:pPr lvl="1"/>
            <a:r>
              <a:rPr lang="en-GB" i="1" dirty="0" smtClean="0"/>
              <a:t>Exercise of operational authority over the work by one single separate entity</a:t>
            </a:r>
            <a:endParaRPr lang="en-GB" dirty="0" smtClean="0"/>
          </a:p>
          <a:p>
            <a:pPr lvl="1"/>
            <a:r>
              <a:rPr lang="en-GB" i="1" dirty="0" smtClean="0"/>
              <a:t>Sharing of profit with a third party</a:t>
            </a:r>
            <a:endParaRPr lang="en-GB" dirty="0" smtClean="0"/>
          </a:p>
          <a:p>
            <a:pPr lvl="1"/>
            <a:r>
              <a:rPr lang="en-GB" i="1" dirty="0" smtClean="0"/>
              <a:t>If the client or intermediary provides the material input (raw materials, capital items or clients)</a:t>
            </a:r>
            <a:endParaRPr lang="en-GB" dirty="0" smtClean="0"/>
          </a:p>
        </p:txBody>
      </p:sp>
      <p:sp>
        <p:nvSpPr>
          <p:cNvPr id="4" name="Footer Placeholder 3"/>
          <p:cNvSpPr>
            <a:spLocks noGrp="1"/>
          </p:cNvSpPr>
          <p:nvPr>
            <p:ph type="ftr" sz="quarter" idx="10"/>
          </p:nvPr>
        </p:nvSpPr>
        <p:spPr/>
        <p:txBody>
          <a:bodyPr/>
          <a:lstStyle/>
          <a:p>
            <a:pPr>
              <a:defRPr/>
            </a:pPr>
            <a:r>
              <a:rPr lang="en-GB" smtClean="0"/>
              <a:t>ILO Department of Statistics</a:t>
            </a:r>
            <a:endParaRPr lang="en-GB" dirty="0"/>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43</a:t>
            </a:fld>
            <a:endParaRPr lang="en-GB" dirty="0"/>
          </a:p>
        </p:txBody>
      </p:sp>
    </p:spTree>
    <p:extLst>
      <p:ext uri="{BB962C8B-B14F-4D97-AF65-F5344CB8AC3E}">
        <p14:creationId xmlns:p14="http://schemas.microsoft.com/office/powerpoint/2010/main" val="180647574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Identification of dependent contractors, from SI employees</a:t>
            </a:r>
            <a:endParaRPr lang="en-GB" dirty="0"/>
          </a:p>
        </p:txBody>
      </p:sp>
      <p:sp>
        <p:nvSpPr>
          <p:cNvPr id="3" name="Content Placeholder 2"/>
          <p:cNvSpPr>
            <a:spLocks noGrp="1"/>
          </p:cNvSpPr>
          <p:nvPr>
            <p:ph idx="1"/>
          </p:nvPr>
        </p:nvSpPr>
        <p:spPr/>
        <p:txBody>
          <a:bodyPr>
            <a:normAutofit fontScale="92500"/>
          </a:bodyPr>
          <a:lstStyle/>
          <a:p>
            <a:r>
              <a:rPr lang="en-GB" dirty="0" smtClean="0"/>
              <a:t>Target group: employees without wage or salary</a:t>
            </a:r>
          </a:p>
          <a:p>
            <a:r>
              <a:rPr lang="en-GB" dirty="0" smtClean="0"/>
              <a:t>Two different options depending on national situation</a:t>
            </a:r>
          </a:p>
          <a:p>
            <a:r>
              <a:rPr lang="en-GB" dirty="0" smtClean="0"/>
              <a:t>Option 1: Responsibility for social insurance or income tax</a:t>
            </a:r>
          </a:p>
          <a:p>
            <a:pPr lvl="1"/>
            <a:r>
              <a:rPr lang="en-GB" dirty="0" smtClean="0"/>
              <a:t>Might be problematic to include when measuring informality</a:t>
            </a:r>
          </a:p>
          <a:p>
            <a:r>
              <a:rPr lang="en-GB" dirty="0" smtClean="0"/>
              <a:t>Option 2: Actual contribution of social insurance and place of work</a:t>
            </a:r>
          </a:p>
          <a:p>
            <a:pPr lvl="1"/>
            <a:r>
              <a:rPr lang="en-GB" dirty="0" smtClean="0"/>
              <a:t>Might me more feasible option in countries with a high share of informal employees</a:t>
            </a:r>
            <a:endParaRPr lang="en-GB" dirty="0"/>
          </a:p>
        </p:txBody>
      </p:sp>
      <p:sp>
        <p:nvSpPr>
          <p:cNvPr id="4" name="Footer Placeholder 3"/>
          <p:cNvSpPr>
            <a:spLocks noGrp="1"/>
          </p:cNvSpPr>
          <p:nvPr>
            <p:ph type="ftr" sz="quarter" idx="10"/>
          </p:nvPr>
        </p:nvSpPr>
        <p:spPr/>
        <p:txBody>
          <a:bodyPr/>
          <a:lstStyle/>
          <a:p>
            <a:pPr>
              <a:defRPr/>
            </a:pPr>
            <a:r>
              <a:rPr lang="en-GB" smtClean="0"/>
              <a:t>ILO Department of Statistics</a:t>
            </a:r>
            <a:endParaRPr lang="en-GB" dirty="0"/>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44</a:t>
            </a:fld>
            <a:endParaRPr lang="en-GB" dirty="0"/>
          </a:p>
        </p:txBody>
      </p:sp>
    </p:spTree>
    <p:extLst>
      <p:ext uri="{BB962C8B-B14F-4D97-AF65-F5344CB8AC3E}">
        <p14:creationId xmlns:p14="http://schemas.microsoft.com/office/powerpoint/2010/main" val="2557948450"/>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b="1" dirty="0" smtClean="0"/>
              <a:t>Family </a:t>
            </a:r>
            <a:r>
              <a:rPr lang="da-DK" b="1" dirty="0" smtClean="0"/>
              <a:t>workers </a:t>
            </a:r>
            <a:r>
              <a:rPr lang="da-DK" dirty="0" smtClean="0"/>
              <a:t>vs entrepreneurs </a:t>
            </a:r>
            <a:endParaRPr lang="en-GB" dirty="0"/>
          </a:p>
        </p:txBody>
      </p:sp>
      <p:sp>
        <p:nvSpPr>
          <p:cNvPr id="3" name="Content Placeholder 2"/>
          <p:cNvSpPr>
            <a:spLocks noGrp="1"/>
          </p:cNvSpPr>
          <p:nvPr>
            <p:ph idx="1"/>
          </p:nvPr>
        </p:nvSpPr>
        <p:spPr>
          <a:xfrm>
            <a:off x="468313" y="1651378"/>
            <a:ext cx="8229600" cy="4730371"/>
          </a:xfrm>
        </p:spPr>
        <p:txBody>
          <a:bodyPr/>
          <a:lstStyle/>
          <a:p>
            <a:r>
              <a:rPr lang="en-GB" dirty="0" smtClean="0"/>
              <a:t>Is it necessary to create a boundary between contributing family workers and entrepreneurs? </a:t>
            </a:r>
          </a:p>
          <a:p>
            <a:r>
              <a:rPr lang="en-GB" dirty="0" smtClean="0"/>
              <a:t>The ILO pilot tests shows that there are a significant share of ”co-operators” that should be defined as either employers, own-account workers or dependent </a:t>
            </a:r>
            <a:r>
              <a:rPr lang="en-GB" dirty="0" smtClean="0"/>
              <a:t>contractors;</a:t>
            </a:r>
            <a:endParaRPr lang="en-GB" dirty="0" smtClean="0"/>
          </a:p>
          <a:p>
            <a:r>
              <a:rPr lang="en-GB" dirty="0" smtClean="0"/>
              <a:t>Might be of high relevance in countries with a high share of family workers.</a:t>
            </a:r>
            <a:endParaRPr lang="en-GB" dirty="0"/>
          </a:p>
        </p:txBody>
      </p:sp>
      <p:sp>
        <p:nvSpPr>
          <p:cNvPr id="4" name="Footer Placeholder 3"/>
          <p:cNvSpPr>
            <a:spLocks noGrp="1"/>
          </p:cNvSpPr>
          <p:nvPr>
            <p:ph type="ftr" sz="quarter" idx="10"/>
          </p:nvPr>
        </p:nvSpPr>
        <p:spPr/>
        <p:txBody>
          <a:bodyPr/>
          <a:lstStyle/>
          <a:p>
            <a:pPr>
              <a:defRPr/>
            </a:pPr>
            <a:r>
              <a:rPr lang="en-GB" smtClean="0"/>
              <a:t>ILO Department of Statistics</a:t>
            </a:r>
            <a:endParaRPr lang="en-GB" dirty="0"/>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45</a:t>
            </a:fld>
            <a:endParaRPr lang="en-GB" dirty="0"/>
          </a:p>
        </p:txBody>
      </p:sp>
    </p:spTree>
    <p:extLst>
      <p:ext uri="{BB962C8B-B14F-4D97-AF65-F5344CB8AC3E}">
        <p14:creationId xmlns:p14="http://schemas.microsoft.com/office/powerpoint/2010/main" val="2503939711"/>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da-DK" dirty="0" smtClean="0"/>
          </a:p>
          <a:p>
            <a:endParaRPr lang="da-DK" dirty="0"/>
          </a:p>
          <a:p>
            <a:endParaRPr lang="da-DK" dirty="0" smtClean="0"/>
          </a:p>
          <a:p>
            <a:pPr marL="0" indent="0" algn="ctr">
              <a:buNone/>
            </a:pPr>
            <a:r>
              <a:rPr lang="da-DK" sz="6000" dirty="0" smtClean="0"/>
              <a:t>Thank you</a:t>
            </a:r>
            <a:endParaRPr lang="en-GB" sz="6000" dirty="0"/>
          </a:p>
        </p:txBody>
      </p:sp>
      <p:sp>
        <p:nvSpPr>
          <p:cNvPr id="4" name="Footer Placeholder 3"/>
          <p:cNvSpPr>
            <a:spLocks noGrp="1"/>
          </p:cNvSpPr>
          <p:nvPr>
            <p:ph type="ftr" sz="quarter" idx="10"/>
          </p:nvPr>
        </p:nvSpPr>
        <p:spPr/>
        <p:txBody>
          <a:bodyPr/>
          <a:lstStyle/>
          <a:p>
            <a:pPr>
              <a:defRPr/>
            </a:pPr>
            <a:r>
              <a:rPr lang="en-GB" smtClean="0"/>
              <a:t>ILO Department of Statistics</a:t>
            </a:r>
            <a:endParaRPr lang="en-GB" dirty="0"/>
          </a:p>
        </p:txBody>
      </p:sp>
      <p:sp>
        <p:nvSpPr>
          <p:cNvPr id="5" name="Slide Number Placeholder 4"/>
          <p:cNvSpPr>
            <a:spLocks noGrp="1"/>
          </p:cNvSpPr>
          <p:nvPr>
            <p:ph type="sldNum" sz="quarter" idx="11"/>
          </p:nvPr>
        </p:nvSpPr>
        <p:spPr/>
        <p:txBody>
          <a:bodyPr/>
          <a:lstStyle/>
          <a:p>
            <a:pPr>
              <a:defRPr/>
            </a:pPr>
            <a:fld id="{6AC26DFC-6A18-4820-A7A7-8EBDF9BFC0EC}" type="slidenum">
              <a:rPr lang="en-GB" smtClean="0"/>
              <a:pPr>
                <a:defRPr/>
              </a:pPr>
              <a:t>46</a:t>
            </a:fld>
            <a:endParaRPr lang="en-GB" dirty="0"/>
          </a:p>
        </p:txBody>
      </p:sp>
    </p:spTree>
    <p:extLst>
      <p:ext uri="{BB962C8B-B14F-4D97-AF65-F5344CB8AC3E}">
        <p14:creationId xmlns:p14="http://schemas.microsoft.com/office/powerpoint/2010/main" val="2945517762"/>
      </p:ext>
    </p:extLst>
  </p:cSld>
  <p:clrMapOvr>
    <a:masterClrMapping/>
  </p:clrMapOvr>
  <p:timing>
    <p:tnLst>
      <p:par>
        <p:cTn id="1" dur="indefinite" restart="never" nodeType="tmRoot"/>
      </p:par>
    </p:tnLst>
  </p:timing>
</p:sld>
</file>

<file path=ppt/theme/theme1.xml><?xml version="1.0" encoding="utf-8"?>
<a:theme xmlns:a="http://schemas.openxmlformats.org/drawingml/2006/main" name="ILO-Statistics">
  <a:themeElements>
    <a:clrScheme name="ILO-Statistic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ILO-Statistic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ILO-Statistic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ILO-Statistic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ILO-Statistic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ILO-Statistic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ILO-Statistic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ILO-Statistic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ILO-Statistic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ILO-Statistic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ILO-Statistic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ILO-Statistic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ILO-Statistic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ILO-Statistic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239</TotalTime>
  <Words>3015</Words>
  <Application>Microsoft Office PowerPoint</Application>
  <PresentationFormat>On-screen Show (4:3)</PresentationFormat>
  <Paragraphs>495</Paragraphs>
  <Slides>46</Slides>
  <Notes>4</Notes>
  <HiddenSlides>2</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46</vt:i4>
      </vt:variant>
    </vt:vector>
  </HeadingPairs>
  <TitlesOfParts>
    <vt:vector size="52" baseType="lpstr">
      <vt:lpstr>Arial</vt:lpstr>
      <vt:lpstr>Arial Narrow</vt:lpstr>
      <vt:lpstr>Calibri</vt:lpstr>
      <vt:lpstr>Times New Roman</vt:lpstr>
      <vt:lpstr>Wingdings</vt:lpstr>
      <vt:lpstr>ILO-Statistics</vt:lpstr>
      <vt:lpstr>Conceptual framework for statistics on the work relationship: ICSE-18 proposal for the 20th ICLS</vt:lpstr>
      <vt:lpstr>Contents</vt:lpstr>
      <vt:lpstr> </vt:lpstr>
      <vt:lpstr>Why the need for revision of ICSE-93?</vt:lpstr>
      <vt:lpstr>Proposal on the work relationship (1) </vt:lpstr>
      <vt:lpstr>Proposal on the work relationship (2) </vt:lpstr>
      <vt:lpstr> </vt:lpstr>
      <vt:lpstr>Statistics on work relationship, scope</vt:lpstr>
      <vt:lpstr>Economic units</vt:lpstr>
      <vt:lpstr>Units of analysis/classification</vt:lpstr>
      <vt:lpstr> </vt:lpstr>
      <vt:lpstr>Classification criteria, classifications</vt:lpstr>
      <vt:lpstr>Type of authority</vt:lpstr>
      <vt:lpstr>Operational dependence and economic dependence</vt:lpstr>
      <vt:lpstr>Independent and dependent workers</vt:lpstr>
      <vt:lpstr>Type of economic risk</vt:lpstr>
      <vt:lpstr>Employment for pay or for profit</vt:lpstr>
      <vt:lpstr> </vt:lpstr>
      <vt:lpstr>Classification of Status in Employment</vt:lpstr>
      <vt:lpstr>More detailed categories of status in employment</vt:lpstr>
      <vt:lpstr>Classification of status based on type of authority/ dependency</vt:lpstr>
      <vt:lpstr>Classification of status based on type of economic risk</vt:lpstr>
      <vt:lpstr>ICSW-18 versus ICSE-18</vt:lpstr>
      <vt:lpstr>Status of Worker</vt:lpstr>
      <vt:lpstr>Status of worker – Aggregate categories</vt:lpstr>
      <vt:lpstr>I Independent workers</vt:lpstr>
      <vt:lpstr>D Dependent workers (1)</vt:lpstr>
      <vt:lpstr>D Dependent workers (2)</vt:lpstr>
      <vt:lpstr>Concepts to be covered by a series of complementary variables</vt:lpstr>
      <vt:lpstr> </vt:lpstr>
      <vt:lpstr>Current proposal focus on ICSE-18</vt:lpstr>
      <vt:lpstr>Current practice with ICSE-93</vt:lpstr>
      <vt:lpstr>The proposed approach</vt:lpstr>
      <vt:lpstr>First step Self-identification module</vt:lpstr>
      <vt:lpstr>Three steps structure</vt:lpstr>
      <vt:lpstr>Self-employed -Classification module</vt:lpstr>
      <vt:lpstr>Employees -Classification module</vt:lpstr>
      <vt:lpstr>Employees – Sub classification module</vt:lpstr>
      <vt:lpstr>CFW-Classification module</vt:lpstr>
      <vt:lpstr> </vt:lpstr>
      <vt:lpstr>Assessment strategy</vt:lpstr>
      <vt:lpstr>Different levels of tests</vt:lpstr>
      <vt:lpstr>Identification of dependent contractors SI Self-employed</vt:lpstr>
      <vt:lpstr>Identification of dependent contractors, from SI employees</vt:lpstr>
      <vt:lpstr>Family workers vs entrepreneurs </vt:lpstr>
      <vt:lpstr>PowerPoint Presentation</vt:lpstr>
    </vt:vector>
  </TitlesOfParts>
  <Company>ILO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Habiyakare, Tite</dc:creator>
  <cp:lastModifiedBy>Habiyakare, Tite</cp:lastModifiedBy>
  <cp:revision>40</cp:revision>
  <dcterms:created xsi:type="dcterms:W3CDTF">2017-02-24T09:28:49Z</dcterms:created>
  <dcterms:modified xsi:type="dcterms:W3CDTF">2017-03-26T16:23:35Z</dcterms:modified>
</cp:coreProperties>
</file>