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00" r:id="rId1"/>
    <p:sldMasterId id="2147483708" r:id="rId2"/>
  </p:sldMasterIdLst>
  <p:notesMasterIdLst>
    <p:notesMasterId r:id="rId11"/>
  </p:notesMasterIdLst>
  <p:handoutMasterIdLst>
    <p:handoutMasterId r:id="rId12"/>
  </p:handoutMasterIdLst>
  <p:sldIdLst>
    <p:sldId id="256" r:id="rId3"/>
    <p:sldId id="325" r:id="rId4"/>
    <p:sldId id="331" r:id="rId5"/>
    <p:sldId id="333" r:id="rId6"/>
    <p:sldId id="327" r:id="rId7"/>
    <p:sldId id="328" r:id="rId8"/>
    <p:sldId id="329" r:id="rId9"/>
    <p:sldId id="330" r:id="rId10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80"/>
    <a:srgbClr val="FF9966"/>
    <a:srgbClr val="FF6600"/>
    <a:srgbClr val="CCCC00"/>
    <a:srgbClr val="CC3300"/>
    <a:srgbClr val="FFCC66"/>
    <a:srgbClr val="FFFFFF"/>
    <a:srgbClr val="00CC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54" autoAdjust="0"/>
    <p:restoredTop sz="93483" autoAdjust="0"/>
  </p:normalViewPr>
  <p:slideViewPr>
    <p:cSldViewPr>
      <p:cViewPr varScale="1">
        <p:scale>
          <a:sx n="66" d="100"/>
          <a:sy n="66" d="100"/>
        </p:scale>
        <p:origin x="1096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1704" y="53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53566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932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55" tIns="46977" rIns="93955" bIns="46977" numCol="1" anchor="t" anchorCtr="0" compatLnSpc="1">
            <a:prstTxWarp prst="textNoShape">
              <a:avLst/>
            </a:prstTxWarp>
          </a:bodyPr>
          <a:lstStyle>
            <a:lvl1pPr defTabSz="939800">
              <a:defRPr kumimoji="0"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403" y="4714876"/>
            <a:ext cx="4986871" cy="44672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55" tIns="46977" rIns="93955" bIns="469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743" y="0"/>
            <a:ext cx="2946932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55" tIns="46977" rIns="93955" bIns="46977" numCol="1" anchor="t" anchorCtr="0" compatLnSpc="1">
            <a:prstTxWarp prst="textNoShape">
              <a:avLst/>
            </a:prstTxWarp>
          </a:bodyPr>
          <a:lstStyle>
            <a:lvl1pPr algn="r" defTabSz="939800">
              <a:defRPr kumimoji="0" sz="1200" smtClean="0"/>
            </a:lvl1pPr>
          </a:lstStyle>
          <a:p>
            <a:pPr>
              <a:defRPr/>
            </a:pPr>
            <a:fld id="{1490281D-D48A-4D2B-915E-B2351B02A4F1}" type="datetime4">
              <a:rPr lang="en-US"/>
              <a:pPr>
                <a:defRPr/>
              </a:pPr>
              <a:t>April 10, 2017</a:t>
            </a:fld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932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55" tIns="46977" rIns="93955" bIns="46977" numCol="1" anchor="b" anchorCtr="0" compatLnSpc="1">
            <a:prstTxWarp prst="textNoShape">
              <a:avLst/>
            </a:prstTxWarp>
          </a:bodyPr>
          <a:lstStyle>
            <a:lvl1pPr defTabSz="939800">
              <a:defRPr kumimoji="0"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743" y="9429750"/>
            <a:ext cx="2946932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55" tIns="46977" rIns="93955" bIns="46977" numCol="1" anchor="b" anchorCtr="0" compatLnSpc="1">
            <a:prstTxWarp prst="textNoShape">
              <a:avLst/>
            </a:prstTxWarp>
          </a:bodyPr>
          <a:lstStyle>
            <a:lvl1pPr algn="r" defTabSz="939800">
              <a:defRPr kumimoji="0" sz="1200" smtClean="0"/>
            </a:lvl1pPr>
          </a:lstStyle>
          <a:p>
            <a:pPr>
              <a:defRPr/>
            </a:pPr>
            <a:fld id="{97C59582-F07E-46A5-9C2E-EBF616F9B7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3649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06CED0-CD97-4BFF-9CFC-6AACB6C09278}" type="slidenum">
              <a:rPr lang="en-US"/>
              <a:pPr/>
              <a:t>1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5013" y="712788"/>
            <a:ext cx="4964112" cy="3722687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134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EB834E-1432-4685-9C41-6167AD8DCA88}" type="slidenum">
              <a:rPr lang="en-US"/>
              <a:pPr/>
              <a:t>2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077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EB834E-1432-4685-9C41-6167AD8DCA88}" type="slidenum">
              <a:rPr lang="en-US"/>
              <a:pPr/>
              <a:t>3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696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C59582-F07E-46A5-9C2E-EBF616F9B76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31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B4121E-BE52-4FCD-931D-2854FE543681}" type="slidenum">
              <a:rPr lang="en-US"/>
              <a:pPr/>
              <a:t>5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292083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B4121E-BE52-4FCD-931D-2854FE543681}" type="slidenum">
              <a:rPr lang="en-US"/>
              <a:pPr/>
              <a:t>6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642788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B4121E-BE52-4FCD-931D-2854FE543681}" type="slidenum">
              <a:rPr lang="en-US"/>
              <a:pPr/>
              <a:t>7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893093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B4121E-BE52-4FCD-931D-2854FE543681}" type="slidenum">
              <a:rPr lang="en-US"/>
              <a:pPr/>
              <a:t>8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365858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3935464-F29E-470C-94FB-E3D41464AF2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36C0FA1-F53E-4F36-9F87-12D59679C21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/>
              <a:t>Click to edit Master 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8DC9813-6E9C-4553-A626-79A180D46D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F73468F-1180-4C7A-9671-703FE5D94F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med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0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Rectangle 1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en-US"/>
              <a:t>Click to edit Master title style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2289C10-1404-4592-9AA6-AE69667AF50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86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525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081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719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867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21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8749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102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7434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868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EE9F91-848C-3F4D-B138-9B08735CB743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2E32BC-8CB2-464D-91DC-ED7943DAE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996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shade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 userDrawn="1"/>
        </p:nvSpPr>
        <p:spPr>
          <a:xfrm>
            <a:off x="604812" y="483783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179512" y="188640"/>
            <a:ext cx="8768674" cy="1181745"/>
            <a:chOff x="187663" y="548680"/>
            <a:chExt cx="8768674" cy="1181745"/>
          </a:xfrm>
        </p:grpSpPr>
        <p:sp>
          <p:nvSpPr>
            <p:cNvPr id="19" name="Rectangle 18"/>
            <p:cNvSpPr/>
            <p:nvPr userDrawn="1"/>
          </p:nvSpPr>
          <p:spPr>
            <a:xfrm>
              <a:off x="187663" y="1268760"/>
              <a:ext cx="876867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sz="1200" kern="1200" dirty="0">
                  <a:solidFill>
                    <a:schemeClr val="tx2"/>
                  </a:solidFill>
                  <a:effectLst/>
                  <a:latin typeface="Corbel"/>
                  <a:ea typeface="+mn-ea"/>
                  <a:cs typeface="Corbel"/>
                </a:rPr>
                <a:t>Under the framework of the project “CAMELS - Sustaining GSP-Plus status by strengthened national capacities to improve ILS compliance and reporting – Mongolia” (MNG/15/50/EUR)</a:t>
              </a:r>
              <a:endParaRPr kumimoji="1" lang="en-GB" sz="1200" kern="1200" dirty="0">
                <a:solidFill>
                  <a:schemeClr val="tx2"/>
                </a:solidFill>
                <a:effectLst/>
                <a:latin typeface="Corbel"/>
                <a:ea typeface="+mn-ea"/>
                <a:cs typeface="Corbel"/>
              </a:endParaRPr>
            </a:p>
          </p:txBody>
        </p:sp>
        <p:pic>
          <p:nvPicPr>
            <p:cNvPr id="22" name="Picture 21" descr="ILO%20logo_blue.png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4048" y="548680"/>
              <a:ext cx="1108923" cy="792088"/>
            </a:xfrm>
            <a:prstGeom prst="rect">
              <a:avLst/>
            </a:prstGeom>
          </p:spPr>
        </p:pic>
        <p:pic>
          <p:nvPicPr>
            <p:cNvPr id="23" name="Picture 22"/>
            <p:cNvPicPr/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620688"/>
              <a:ext cx="885825" cy="601980"/>
            </a:xfrm>
            <a:prstGeom prst="rect">
              <a:avLst/>
            </a:prstGeom>
          </p:spPr>
        </p:pic>
        <p:pic>
          <p:nvPicPr>
            <p:cNvPr id="24" name="Picture 23"/>
            <p:cNvPicPr/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5976" y="620688"/>
              <a:ext cx="590550" cy="592455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</p:sldLayoutIdLst>
  <p:transition spd="med">
    <p:cut/>
  </p:transition>
  <p:txStyles>
    <p:titleStyle>
      <a:defPPr>
        <a:defRPr sz="4400">
          <a:solidFill>
            <a:schemeClr val="tx1"/>
          </a:solidFill>
          <a:latin typeface="+mj-lt"/>
          <a:ea typeface="+mj-ea"/>
          <a:cs typeface="+mj-cs"/>
        </a:defRPr>
      </a:defPPr>
      <a:lvl1pPr algn="l" eaLnBrk="1" hangingPunct="1">
        <a:buNone/>
        <a:defRPr sz="3600">
          <a:solidFill>
            <a:schemeClr val="tx1">
              <a:alpha val="100000"/>
            </a:schemeClr>
          </a:solidFill>
          <a:latin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342900" indent="-342900" eaLnBrk="1" hangingPunct="1">
        <a:buChar char="•"/>
        <a:defRPr sz="2800">
          <a:latin typeface="+mn-lt"/>
        </a:defRPr>
      </a:lvl1pPr>
      <a:lvl2pPr marL="742950" indent="-285750" eaLnBrk="1" hangingPunct="1">
        <a:buChar char="–"/>
        <a:defRPr sz="2400">
          <a:latin typeface="+mn-lt"/>
        </a:defRPr>
      </a:lvl2pPr>
      <a:lvl3pPr marL="1143000" indent="-228600" eaLnBrk="1" hangingPunct="1">
        <a:buChar char="•"/>
        <a:defRPr sz="2400">
          <a:latin typeface="+mn-lt"/>
        </a:defRPr>
      </a:lvl3pPr>
      <a:lvl4pPr marL="1600200" indent="-228600" eaLnBrk="1" hangingPunct="1">
        <a:buChar char="–"/>
        <a:defRPr sz="2000">
          <a:latin typeface="+mn-lt"/>
        </a:defRPr>
      </a:lvl4pPr>
      <a:lvl5pPr marL="2057400" indent="-228600" eaLnBrk="1" hangingPunct="1">
        <a:buChar char="»"/>
        <a:defRPr sz="2000">
          <a:latin typeface="+mn-lt"/>
        </a:defRPr>
      </a:lvl5pPr>
      <a:lvl6pPr marL="2514600" indent="-228600" eaLnBrk="1" hangingPunct="1">
        <a:buChar char="•"/>
        <a:defRPr sz="2000"/>
      </a:lvl6pPr>
      <a:lvl7pPr marL="2971800" indent="-228600" eaLnBrk="1" hangingPunct="1">
        <a:buChar char="•"/>
        <a:defRPr sz="2000"/>
      </a:lvl7pPr>
      <a:lvl8pPr marL="3429000" indent="-228600" eaLnBrk="1" hangingPunct="1">
        <a:buChar char="•"/>
        <a:defRPr sz="2000"/>
      </a:lvl8pPr>
      <a:lvl9pPr marL="3886200" indent="-228600" eaLnBrk="1" hangingPunct="1">
        <a:buChar char="•"/>
        <a:defRPr sz="2000"/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0081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55576" y="4869160"/>
            <a:ext cx="7920880" cy="1008112"/>
          </a:xfrm>
          <a:prstGeom prst="rect">
            <a:avLst/>
          </a:prstGeom>
          <a:noFill/>
        </p:spPr>
        <p:txBody>
          <a:bodyPr lIns="92075" tIns="46038" rIns="92075" bIns="46038">
            <a:normAutofit/>
          </a:bodyPr>
          <a:lstStyle/>
          <a:p>
            <a:pPr marL="0" indent="0" algn="l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mn-MN" altLang="en-US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Алан </a:t>
            </a:r>
            <a:r>
              <a:rPr lang="mn-MN" altLang="en-US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Пэльс </a:t>
            </a:r>
            <a:endParaRPr lang="en-US" altLang="en-US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85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mn-MN" altLang="en-US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Олон улсын хөдөлмөрийн стандарт, хөдөлмөрийн хуулийн ахлах </a:t>
            </a:r>
            <a:r>
              <a:rPr lang="mn-MN" altLang="en-US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мэргэжилтэн </a:t>
            </a:r>
          </a:p>
          <a:p>
            <a:pPr marL="0" indent="0" algn="l">
              <a:lnSpc>
                <a:spcPct val="85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mn-MN" altLang="en-US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ОУХБ </a:t>
            </a:r>
            <a:r>
              <a:rPr lang="mn-MN" altLang="en-US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Бангкок</a:t>
            </a:r>
            <a:endParaRPr lang="en-US" altLang="en-US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07504" y="2636912"/>
            <a:ext cx="8928992" cy="1296144"/>
          </a:xfrm>
          <a:prstGeom prst="rect">
            <a:avLst/>
          </a:prstGeom>
          <a:noFill/>
        </p:spPr>
        <p:txBody>
          <a:bodyPr lIns="92075" tIns="46038" rIns="92075" bIns="46038" anchor="ctr">
            <a:normAutofit fontScale="90000"/>
          </a:bodyPr>
          <a:lstStyle/>
          <a:p>
            <a:pPr algn="ctr"/>
            <a:r>
              <a:rPr lang="mn-MN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Олон Улсын Хөдөлмөрийн хэм хэмжээ, стандартын </a:t>
            </a:r>
            <a:r>
              <a:rPr lang="mn-MN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хэрэгжилтийг хянах</a:t>
            </a:r>
            <a:r>
              <a:rPr lang="mn-MN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2250" y="460375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idx="1"/>
          </p:nvPr>
        </p:nvSpPr>
        <p:spPr>
          <a:xfrm>
            <a:off x="467544" y="2852936"/>
            <a:ext cx="8229600" cy="3672407"/>
          </a:xfrm>
        </p:spPr>
        <p:txBody>
          <a:bodyPr/>
          <a:lstStyle/>
          <a:p>
            <a:pPr>
              <a:spcBef>
                <a:spcPct val="0"/>
              </a:spcBef>
              <a:buFont typeface="Lucida Grande"/>
              <a:buChar char="–"/>
            </a:pPr>
            <a:r>
              <a:rPr lang="mn-M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ОУХБ нь </a:t>
            </a:r>
            <a:r>
              <a:rPr lang="mn-M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олон улсын хөдөлмөрийн хэм </a:t>
            </a:r>
            <a:r>
              <a:rPr lang="mn-M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хэмжээ, стандартын хэрэгжилтийг хянадаг</a:t>
            </a:r>
          </a:p>
          <a:p>
            <a:pPr>
              <a:spcBef>
                <a:spcPct val="0"/>
              </a:spcBef>
              <a:buFont typeface="Lucida Grande"/>
              <a:buChar char="–"/>
            </a:pPr>
            <a:r>
              <a:rPr lang="mn-M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Олон улсын </a:t>
            </a:r>
            <a:r>
              <a:rPr lang="mn-M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түвшинд хамгийн </a:t>
            </a:r>
            <a:r>
              <a:rPr lang="mn-M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боловсронгуй </a:t>
            </a:r>
            <a:r>
              <a:rPr lang="mn-M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хяналтын </a:t>
            </a:r>
            <a:r>
              <a:rPr lang="mn-M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тогтолцооны нэг</a:t>
            </a:r>
            <a:endParaRPr lang="mn-MN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 typeface="Lucida Grande"/>
              <a:buChar char="–"/>
            </a:pPr>
            <a:r>
              <a:rPr lang="mn-M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Хяналт </a:t>
            </a:r>
            <a:r>
              <a:rPr lang="mn-M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нь байнгын хяналт </a:t>
            </a:r>
            <a:r>
              <a:rPr lang="mn-M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 тусгай </a:t>
            </a:r>
            <a:r>
              <a:rPr lang="mn-M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арга хэмжээ гэсэн </a:t>
            </a:r>
            <a:r>
              <a:rPr lang="mn-M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хоёр </a:t>
            </a:r>
            <a:r>
              <a:rPr lang="mn-M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хэлбэртэй</a:t>
            </a:r>
            <a:endParaRPr lang="en-GB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628800"/>
            <a:ext cx="8229600" cy="1008112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mn-MN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Олон Улсын Хөдөлмөрийн хэм хэмжээний </a:t>
            </a:r>
            <a:r>
              <a:rPr lang="mn-MN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хэрэгжилтийг хянах</a:t>
            </a:r>
            <a:endParaRPr lang="en-GB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49301"/>
      </p:ext>
    </p:extLst>
  </p:cSld>
  <p:clrMapOvr>
    <a:masterClrMapping/>
  </p:clrMapOvr>
  <p:transition spd="med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idx="1"/>
          </p:nvPr>
        </p:nvSpPr>
        <p:spPr>
          <a:xfrm>
            <a:off x="457200" y="2852936"/>
            <a:ext cx="8229600" cy="36004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mn-MN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Соёрхон баталсан </a:t>
            </a:r>
            <a:r>
              <a:rPr lang="mn-MN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конвенцийн </a:t>
            </a:r>
            <a:endParaRPr lang="mn-MN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mn-MN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хэрэгжилтийн жилийн тайлан</a:t>
            </a:r>
            <a:endParaRPr lang="fr-CH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fr-CH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fr-CH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mn-M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Бүх Гишүүн улс бүр, өөрийн соёрхон баталсан Конвенцүүдийн заалтуудыг хэрэгжүүлэхэд шаардлагатай хийж гүйцэтгэсэн арга хэмжээ , ажлын тайланг жил бүр Олон Улсын хөдөлмөрийн байгууллагын </a:t>
            </a:r>
            <a:r>
              <a:rPr lang="mn-MN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холбогдох </a:t>
            </a:r>
            <a:r>
              <a:rPr lang="mn-MN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албанд хүргүүлэх үүргийг хүлээн зөвшөөрнө. Энэхүү жилийн тайланг Удирдах Зөвлөлийн шаардсан агуулга, мэдээлэл болон хэлбэрт бүрэн нийцүүлэн хүргүүлнэ.</a:t>
            </a:r>
            <a:endParaRPr lang="fr-CH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               </a:t>
            </a:r>
            <a:r>
              <a:rPr lang="mn-MN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ОУХБ-ын Дүрмийн 22 дугаар зүйл</a:t>
            </a:r>
            <a:endParaRPr lang="en-GB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700808"/>
            <a:ext cx="8229600" cy="936104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mn-MN" sz="28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Хяналтын </a:t>
            </a:r>
            <a:r>
              <a:rPr lang="mn-MN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механизм: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mn-MN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Байнгын </a:t>
            </a:r>
            <a:r>
              <a:rPr lang="mn-MN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хяналт</a:t>
            </a:r>
            <a:endParaRPr lang="en-GB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429973"/>
      </p:ext>
    </p:extLst>
  </p:cSld>
  <p:clrMapOvr>
    <a:masterClrMapping/>
  </p:clrMapOvr>
  <p:transition spd="med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95536" y="2780928"/>
            <a:ext cx="1512168" cy="72008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ЗГ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95536" y="3653408"/>
            <a:ext cx="1512168" cy="72008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Олон улсын хөдөлмөрийн чуулган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95536" y="4509120"/>
            <a:ext cx="1544763" cy="72008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Шинжээчдийн хороо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23528" y="5373216"/>
            <a:ext cx="1616771" cy="72008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Олон улсын хөдөлмөрийн товчоо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060104" y="1631037"/>
            <a:ext cx="6040288" cy="853475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Баталсан </a:t>
            </a:r>
            <a:r>
              <a:rPr lang="mn-M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конвенцийн хэрэгжилтийн хяналт</a:t>
            </a:r>
            <a:endParaRPr lang="mn-M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n-M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Үндэслэл: Дүрмийн  22 дугаар зүйл </a:t>
            </a:r>
          </a:p>
        </p:txBody>
      </p:sp>
      <p:sp>
        <p:nvSpPr>
          <p:cNvPr id="11" name="Pentagon 10"/>
          <p:cNvSpPr/>
          <p:nvPr/>
        </p:nvSpPr>
        <p:spPr>
          <a:xfrm>
            <a:off x="2060104" y="2780928"/>
            <a:ext cx="1935832" cy="72008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Хэрэгжилтийн Тайлан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Pentagon 11"/>
          <p:cNvSpPr/>
          <p:nvPr/>
        </p:nvSpPr>
        <p:spPr>
          <a:xfrm>
            <a:off x="6219394" y="3092799"/>
            <a:ext cx="1880997" cy="111364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Хороон дахь стандартын хэрэгжилтийн хэлэлцүүлэг</a:t>
            </a:r>
            <a:endParaRPr lang="en-US" sz="1600" dirty="0">
              <a:solidFill>
                <a:schemeClr val="tx1"/>
              </a:solidFill>
              <a:latin typeface="Tempus Sans ITC" panose="04020404030D07020202" pitchFamily="82" charset="0"/>
              <a:cs typeface="Times New Roman" panose="02020603050405020304" pitchFamily="18" charset="0"/>
            </a:endParaRPr>
          </a:p>
        </p:txBody>
      </p:sp>
      <p:sp>
        <p:nvSpPr>
          <p:cNvPr id="13" name="Pentagon 12"/>
          <p:cNvSpPr/>
          <p:nvPr/>
        </p:nvSpPr>
        <p:spPr>
          <a:xfrm>
            <a:off x="4974654" y="4301480"/>
            <a:ext cx="1685578" cy="72008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Ажиглалт,  шууд хүсэлт</a:t>
            </a:r>
            <a:endParaRPr 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Pentagon 13"/>
          <p:cNvSpPr/>
          <p:nvPr/>
        </p:nvSpPr>
        <p:spPr>
          <a:xfrm>
            <a:off x="3059832" y="4301480"/>
            <a:ext cx="1847972" cy="72008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Тайланг хянах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Pentagon 14"/>
          <p:cNvSpPr/>
          <p:nvPr/>
        </p:nvSpPr>
        <p:spPr>
          <a:xfrm>
            <a:off x="2483768" y="5375254"/>
            <a:ext cx="1800200" cy="72008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n-MN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Тайланг хянахад </a:t>
            </a:r>
            <a:r>
              <a:rPr lang="mn-MN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бэлтгэх</a:t>
            </a:r>
            <a:endParaRPr lang="en-US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ular Callout 15"/>
          <p:cNvSpPr/>
          <p:nvPr/>
        </p:nvSpPr>
        <p:spPr>
          <a:xfrm rot="10800000">
            <a:off x="6905739" y="5733256"/>
            <a:ext cx="2049896" cy="936104"/>
          </a:xfrm>
          <a:prstGeom prst="wedgeRectCallout">
            <a:avLst>
              <a:gd name="adj1" fmla="val 56430"/>
              <a:gd name="adj2" fmla="val 153342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115615" y="3573016"/>
            <a:ext cx="7471509" cy="128776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04248" y="5776912"/>
            <a:ext cx="22528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14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Олон улсын хөдөлмөрийн хэм хэмжээний хэрэгжилтийг хянах тогтолцоо</a:t>
            </a:r>
            <a:endParaRPr lang="en-US" sz="14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9597"/>
      </p:ext>
    </p:extLst>
  </p:cSld>
  <p:clrMapOvr>
    <a:masterClrMapping/>
  </p:clrMapOvr>
  <p:transition spd="med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idx="1"/>
          </p:nvPr>
        </p:nvSpPr>
        <p:spPr>
          <a:xfrm>
            <a:off x="395536" y="2852936"/>
            <a:ext cx="8229600" cy="3744416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mn-M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Ажил </a:t>
            </a:r>
            <a:r>
              <a:rPr lang="mn-MN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олгогч, ажилтны 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mn-M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Төлөөлөл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mn-MN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-ийн байгууллага 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24-25</a:t>
            </a:r>
            <a:r>
              <a:rPr lang="mn-M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дугаар зүйл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spcBef>
                <a:spcPct val="0"/>
              </a:spcBef>
              <a:buNone/>
            </a:pP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spcBef>
                <a:spcPct val="0"/>
              </a:spcBef>
            </a:pPr>
            <a:r>
              <a:rPr lang="mn-MN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Аль ч байгууллага хүсэлт гаргах эрхтэй. Хүсэлтэд хөндөж буй асуудал нь тухайн байгууллагад шууд хамааралтай байх албагүй. </a:t>
            </a:r>
            <a:endParaRPr lang="en-US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spcBef>
                <a:spcPct val="0"/>
              </a:spcBef>
            </a:pPr>
            <a:r>
              <a:rPr lang="mn-MN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Хүсэлт гаргахад </a:t>
            </a:r>
            <a:r>
              <a:rPr lang="mn-MN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тавигдах </a:t>
            </a:r>
            <a:r>
              <a:rPr lang="mn-MN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шаардлага харьцангуй бага</a:t>
            </a:r>
            <a:endParaRPr lang="en-US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spcBef>
                <a:spcPct val="0"/>
              </a:spcBef>
            </a:pPr>
            <a:r>
              <a:rPr lang="mn-MN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Хүлээн авсан тохиолдолд, Удирдах Зөвлөлөөс томилсон гурван талт хяналтын хороо </a:t>
            </a:r>
            <a:r>
              <a:rPr lang="mn-MN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шалгадаг</a:t>
            </a:r>
            <a:endParaRPr lang="en-US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spcBef>
                <a:spcPct val="0"/>
              </a:spcBef>
            </a:pPr>
            <a:r>
              <a:rPr lang="mn-MN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Удирдах Зөвлөлөөс шалгалтын үр дүнд гарсан дүгнэлт болон </a:t>
            </a:r>
            <a:r>
              <a:rPr lang="mn-MN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зөвлөмжийг олон нийтэд </a:t>
            </a:r>
            <a:r>
              <a:rPr lang="mn-MN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хэвлэн гаргах эрхтэй</a:t>
            </a:r>
          </a:p>
          <a:p>
            <a:pPr lvl="1">
              <a:spcBef>
                <a:spcPct val="0"/>
              </a:spcBef>
            </a:pPr>
            <a:r>
              <a:rPr lang="mn-MN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Ихэнх тохиолдолд </a:t>
            </a:r>
            <a:r>
              <a:rPr lang="mn-MN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Шинжээчдийн хороо </a:t>
            </a:r>
            <a:r>
              <a:rPr lang="mn-MN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хэрэгжилтийг дахин шалгадаг</a:t>
            </a:r>
            <a:endParaRPr lang="en-US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title"/>
          </p:nvPr>
        </p:nvSpPr>
        <p:spPr>
          <a:xfrm>
            <a:off x="446856" y="1557065"/>
            <a:ext cx="8229600" cy="1079847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mn-MN" sz="28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Хяналтын </a:t>
            </a:r>
            <a:r>
              <a:rPr lang="mn-MN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механизм: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mn-MN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Тусгай </a:t>
            </a:r>
            <a:r>
              <a:rPr lang="mn-MN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арга хэмжээ</a:t>
            </a:r>
            <a:endParaRPr lang="en-GB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594038"/>
      </p:ext>
    </p:extLst>
  </p:cSld>
  <p:clrMapOvr>
    <a:masterClrMapping/>
  </p:clrMapOvr>
  <p:transition spd="med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idx="1"/>
          </p:nvPr>
        </p:nvSpPr>
        <p:spPr>
          <a:xfrm>
            <a:off x="395536" y="2564904"/>
            <a:ext cx="8229600" cy="4320480"/>
          </a:xfrm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mn-M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Гишүүн орон эсвэл </a:t>
            </a:r>
            <a:r>
              <a:rPr lang="mn-MN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олон улсын хөдөлмөрийн чуулганы төлөөлөгч 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mn-M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Гомдол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mn-MN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гаргаж болно.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(26</a:t>
            </a:r>
            <a:r>
              <a:rPr lang="mn-M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-аас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34</a:t>
            </a:r>
            <a:r>
              <a:rPr lang="mn-MN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дүгээр зүйл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spcBef>
                <a:spcPct val="0"/>
              </a:spcBef>
              <a:buNone/>
            </a:pPr>
            <a:endParaRPr lang="en-US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mn-MN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Нэг конвенцийг </a:t>
            </a:r>
            <a:r>
              <a:rPr lang="mn-MN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соёрхон баталсан </a:t>
            </a:r>
            <a:r>
              <a:rPr lang="mn-MN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гишүүн орнууд, </a:t>
            </a:r>
            <a:r>
              <a:rPr lang="mn-MN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эсвэл </a:t>
            </a:r>
            <a:r>
              <a:rPr lang="mn-MN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чуулганы төлөөлөгч </a:t>
            </a:r>
            <a:r>
              <a:rPr lang="mn-MN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гомдол гаргах эрхтэй</a:t>
            </a:r>
            <a:endParaRPr lang="en-US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mn-MN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Захиргааны зөвлөл 3 бие даасан гишүүнээс бүрдсэн Хянан шалгах Комисс томилно</a:t>
            </a: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mn-MN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Шалгалтын тайланд тусгасан зөвлөмжүүдийг заавал </a:t>
            </a:r>
            <a:r>
              <a:rPr lang="mn-MN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биелүүлэх шаардлагатай </a:t>
            </a:r>
            <a:r>
              <a:rPr lang="mn-MN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эсвэл </a:t>
            </a:r>
            <a:r>
              <a:rPr lang="mn-MN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олон </a:t>
            </a:r>
            <a:r>
              <a:rPr lang="mn-MN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улсын шүүхэд хандаж болно </a:t>
            </a: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mn-MN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Мөрдлөг болоогүй тохиолдолд, ОУХБ-йн Дүрмийн 33 дугаар зүйлийн дагуу хариуцлага </a:t>
            </a:r>
            <a:r>
              <a:rPr lang="mn-MN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хүлээлгэнэ.</a:t>
            </a:r>
            <a:r>
              <a:rPr lang="en-US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spcBef>
                <a:spcPct val="0"/>
              </a:spcBef>
            </a:pPr>
            <a:endParaRPr lang="en-US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1412875"/>
            <a:ext cx="8229600" cy="1079500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mn-MN" sz="28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Хяналтын </a:t>
            </a:r>
            <a:r>
              <a:rPr lang="mn-MN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механизм: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mn-MN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Тусгай арга хэмжээ</a:t>
            </a:r>
            <a:endParaRPr lang="en-GB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29656"/>
      </p:ext>
    </p:extLst>
  </p:cSld>
  <p:clrMapOvr>
    <a:masterClrMapping/>
  </p:clrMapOvr>
  <p:transition spd="med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idx="1"/>
          </p:nvPr>
        </p:nvSpPr>
        <p:spPr>
          <a:xfrm>
            <a:off x="395536" y="2852936"/>
            <a:ext cx="8229600" cy="3528392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mn-MN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Эвлэлдэн </a:t>
            </a:r>
            <a:r>
              <a:rPr lang="mn-MN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mn-MN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эгдэх </a:t>
            </a:r>
            <a:r>
              <a:rPr lang="mn-MN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mn-MN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рхийн </a:t>
            </a:r>
            <a:r>
              <a:rPr lang="mn-MN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mn-MN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ороонд </a:t>
            </a:r>
            <a:r>
              <a:rPr lang="mn-MN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гаргасан </a:t>
            </a:r>
            <a:r>
              <a:rPr lang="mn-MN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гомдол:</a:t>
            </a:r>
            <a:endParaRPr lang="mn-MN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mn-MN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ОУХБ-ын Дүрмэнд </a:t>
            </a:r>
            <a:r>
              <a:rPr lang="mn-MN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байдаг </a:t>
            </a:r>
            <a:r>
              <a:rPr lang="mn-MN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</a:t>
            </a:r>
            <a:r>
              <a:rPr lang="en-US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mn-MN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цесс биш</a:t>
            </a:r>
            <a:endParaRPr lang="en-US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mn-MN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Гомдол гаргаж буй конвенцийг заавал </a:t>
            </a:r>
            <a:r>
              <a:rPr lang="mn-MN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соёрхон баталсан</a:t>
            </a:r>
            <a:r>
              <a:rPr lang="en-US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mn-MN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нэгдэн орсон байх шаардлагагүйгээр гомдол гаргаж болно</a:t>
            </a:r>
            <a:endParaRPr lang="en-US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mn-MN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Гомдлыг холбогдох ажил олгогч, ажилтны төлөөллийн  </a:t>
            </a:r>
            <a:r>
              <a:rPr lang="en-US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mn-MN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үйлдвэрчний эвлэл</a:t>
            </a:r>
            <a:r>
              <a:rPr lang="en-US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mn-MN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байгууллага гаргана</a:t>
            </a:r>
            <a:endParaRPr lang="en-US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mn-MN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Гомдлыг </a:t>
            </a:r>
            <a:r>
              <a:rPr lang="mn-MN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Удирдах </a:t>
            </a:r>
            <a:r>
              <a:rPr lang="mn-MN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зөвлөлийн 9 гишүүний </a:t>
            </a:r>
            <a:r>
              <a:rPr lang="mn-MN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бүрэлдэхүүн бүхий </a:t>
            </a:r>
            <a:r>
              <a:rPr lang="mn-MN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Эвлэлдэн </a:t>
            </a:r>
            <a:r>
              <a:rPr lang="mn-MN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нэгдэх </a:t>
            </a:r>
            <a:r>
              <a:rPr lang="mn-MN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mn-MN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рхийг хангах хороо шалгана</a:t>
            </a:r>
            <a:endParaRPr lang="mn-MN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mn-MN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Дүгнэлт, зөвлөмжийг Удирдах Зөвлөл батлана</a:t>
            </a: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mn-MN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Шийдвэрийн </a:t>
            </a:r>
            <a:r>
              <a:rPr lang="mn-MN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хэрэгжилтийг </a:t>
            </a:r>
            <a:r>
              <a:rPr lang="mn-MN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Шинжээчдийн </a:t>
            </a:r>
            <a:r>
              <a:rPr lang="mn-MN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Хороо үргэлжүүлэн шалгана</a:t>
            </a:r>
            <a:endParaRPr lang="en-US" sz="9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title"/>
          </p:nvPr>
        </p:nvSpPr>
        <p:spPr>
          <a:xfrm>
            <a:off x="446856" y="1557065"/>
            <a:ext cx="8229600" cy="1079847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mn-MN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Хяналтын механизм: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mn-MN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Тусгай арга хэмжээ</a:t>
            </a:r>
            <a:endParaRPr lang="en-GB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887992"/>
      </p:ext>
    </p:extLst>
  </p:cSld>
  <p:clrMapOvr>
    <a:masterClrMapping/>
  </p:clrMapOvr>
  <p:transition spd="med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idx="1"/>
          </p:nvPr>
        </p:nvSpPr>
        <p:spPr>
          <a:xfrm>
            <a:off x="395536" y="2780928"/>
            <a:ext cx="8229600" cy="3456384"/>
          </a:xfrm>
        </p:spPr>
        <p:txBody>
          <a:bodyPr>
            <a:normAutofit fontScale="92500"/>
          </a:bodyPr>
          <a:lstStyle/>
          <a:p>
            <a:pPr marL="0" indent="0">
              <a:spcBef>
                <a:spcPct val="0"/>
              </a:spcBef>
              <a:buNone/>
            </a:pPr>
            <a:endParaRPr lang="en-US" sz="2400" b="1" dirty="0">
              <a:solidFill>
                <a:srgbClr val="002060"/>
              </a:solidFill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mn-MN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Удирдах зөвлөлөөс сонгосон </a:t>
            </a:r>
            <a:r>
              <a:rPr lang="mn-MN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тухайн конвенцийн хүрээнд заавал тайлан ирүүлэх үүрэгтэй.</a:t>
            </a:r>
            <a:endParaRPr lang="mn-MN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mn-MN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ОУХБ-ын дүрэмд тусгасан үүрэг</a:t>
            </a:r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fr-CH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mn-MN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айланг 2 дугаар сар дуусахаас өмнө хүргүүлнэ </a:t>
            </a:r>
            <a:endParaRPr lang="fr-CH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mn-MN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Ерөнхий судалгааны үндэслэл</a:t>
            </a: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mn-MN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2008 оны Шударга </a:t>
            </a:r>
            <a:r>
              <a:rPr lang="mn-MN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Даяаршилын төлөө </a:t>
            </a:r>
            <a:r>
              <a:rPr lang="mn-MN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Нийгмийн шударга ёсны тунхаглалын  хүрээнд хэлэлцэж тусгасан асуудлууд</a:t>
            </a:r>
            <a:endParaRPr lang="en-US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title"/>
          </p:nvPr>
        </p:nvSpPr>
        <p:spPr>
          <a:xfrm>
            <a:off x="420688" y="1656184"/>
            <a:ext cx="8327776" cy="1412776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mn-MN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Хяналтын механизмаас гадна</a:t>
            </a:r>
            <a:r>
              <a:rPr lang="fr-CH" sz="2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GB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mn-MN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Эвлэлдэн </a:t>
            </a:r>
            <a:r>
              <a:rPr lang="mn-MN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нэгдээгүй </a:t>
            </a:r>
            <a:r>
              <a:rPr lang="mn-MN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mn-MN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онвенц</a:t>
            </a:r>
            <a:r>
              <a:rPr lang="mn-MN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зөвлөмжийн </a:t>
            </a:r>
            <a:r>
              <a:rPr lang="mn-MN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хэрэгжилтийн тайлан</a:t>
            </a:r>
            <a:endParaRPr lang="en-GB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034656"/>
      </p:ext>
    </p:extLst>
  </p:cSld>
  <p:clrMapOvr>
    <a:masterClrMapping/>
  </p:clrMapOvr>
  <p:transition spd="med">
    <p:cut/>
  </p:transition>
</p:sld>
</file>

<file path=ppt/theme/theme1.xml><?xml version="1.0" encoding="utf-8"?>
<a:theme xmlns:a="http://schemas.openxmlformats.org/drawingml/2006/main" name="Custom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TS010073846</Template>
  <TotalTime>3889</TotalTime>
  <Words>429</Words>
  <Application>Microsoft Office PowerPoint</Application>
  <PresentationFormat>On-screen Show (4:3)</PresentationFormat>
  <Paragraphs>66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Corbel</vt:lpstr>
      <vt:lpstr>Lucida Grande</vt:lpstr>
      <vt:lpstr>Tempus Sans ITC</vt:lpstr>
      <vt:lpstr>Times New Roman</vt:lpstr>
      <vt:lpstr>Wingdings</vt:lpstr>
      <vt:lpstr>Custom Theme</vt:lpstr>
      <vt:lpstr>Custom Design</vt:lpstr>
      <vt:lpstr>Олон Улсын Хөдөлмөрийн хэм хэмжээ, стандартын хэрэгжилтийг хянах </vt:lpstr>
      <vt:lpstr>Олон Улсын Хөдөлмөрийн хэм хэмжээний хэрэгжилтийг хянах</vt:lpstr>
      <vt:lpstr> Хяналтын механизм: Байнгын хяналт</vt:lpstr>
      <vt:lpstr>PowerPoint Presentation</vt:lpstr>
      <vt:lpstr>Хяналтын механизм: Тусгай арга хэмжээ</vt:lpstr>
      <vt:lpstr>Хяналтын механизм: Тусгай арга хэмжээ</vt:lpstr>
      <vt:lpstr>Хяналтын механизм: Тусгай арга хэмжээ</vt:lpstr>
      <vt:lpstr>Хяналтын механизмаас гадна: Эвлэлдэн нэгдээгүй конвенц, зөвлөмжийн хэрэгжилтийн тайлан</vt:lpstr>
    </vt:vector>
  </TitlesOfParts>
  <Company>ILO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ILO and ILS</dc:title>
  <dc:creator>Shingo Miyake</dc:creator>
  <cp:lastModifiedBy>Bolormaa Purevsuren</cp:lastModifiedBy>
  <cp:revision>278</cp:revision>
  <cp:lastPrinted>2016-02-18T07:49:03Z</cp:lastPrinted>
  <dcterms:created xsi:type="dcterms:W3CDTF">1999-05-07T12:35:48Z</dcterms:created>
  <dcterms:modified xsi:type="dcterms:W3CDTF">2017-04-10T07:01:38Z</dcterms:modified>
</cp:coreProperties>
</file>