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00" r:id="rId1"/>
    <p:sldMasterId id="2147483708" r:id="rId2"/>
  </p:sldMasterIdLst>
  <p:notesMasterIdLst>
    <p:notesMasterId r:id="rId11"/>
  </p:notesMasterIdLst>
  <p:handoutMasterIdLst>
    <p:handoutMasterId r:id="rId12"/>
  </p:handoutMasterIdLst>
  <p:sldIdLst>
    <p:sldId id="256" r:id="rId3"/>
    <p:sldId id="325" r:id="rId4"/>
    <p:sldId id="331" r:id="rId5"/>
    <p:sldId id="326" r:id="rId6"/>
    <p:sldId id="327" r:id="rId7"/>
    <p:sldId id="328" r:id="rId8"/>
    <p:sldId id="329" r:id="rId9"/>
    <p:sldId id="330" r:id="rId10"/>
  </p:sldIdLst>
  <p:sldSz cx="9144000" cy="6858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6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80"/>
    <a:srgbClr val="FF9966"/>
    <a:srgbClr val="FF6600"/>
    <a:srgbClr val="CCCC00"/>
    <a:srgbClr val="CC3300"/>
    <a:srgbClr val="FFCC66"/>
    <a:srgbClr val="FFFFFF"/>
    <a:srgbClr val="00CC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54" autoAdjust="0"/>
    <p:restoredTop sz="93483" autoAdjust="0"/>
  </p:normalViewPr>
  <p:slideViewPr>
    <p:cSldViewPr>
      <p:cViewPr varScale="1">
        <p:scale>
          <a:sx n="80" d="100"/>
          <a:sy n="80" d="100"/>
        </p:scale>
        <p:origin x="-195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1704" y="53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53566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932" cy="496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3955" tIns="46977" rIns="93955" bIns="46977" numCol="1" anchor="t" anchorCtr="0" compatLnSpc="1">
            <a:prstTxWarp prst="textNoShape">
              <a:avLst/>
            </a:prstTxWarp>
          </a:bodyPr>
          <a:lstStyle>
            <a:lvl1pPr defTabSz="939800">
              <a:defRPr kumimoji="0"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403" y="4714876"/>
            <a:ext cx="4986871" cy="44672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3955" tIns="46977" rIns="93955" bIns="469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743" y="0"/>
            <a:ext cx="2946932" cy="496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3955" tIns="46977" rIns="93955" bIns="46977" numCol="1" anchor="t" anchorCtr="0" compatLnSpc="1">
            <a:prstTxWarp prst="textNoShape">
              <a:avLst/>
            </a:prstTxWarp>
          </a:bodyPr>
          <a:lstStyle>
            <a:lvl1pPr algn="r" defTabSz="939800">
              <a:defRPr kumimoji="0" sz="1200" smtClean="0"/>
            </a:lvl1pPr>
          </a:lstStyle>
          <a:p>
            <a:pPr>
              <a:defRPr/>
            </a:pPr>
            <a:fld id="{1490281D-D48A-4D2B-915E-B2351B02A4F1}" type="datetime4">
              <a:rPr lang="en-US"/>
              <a:pPr>
                <a:defRPr/>
              </a:pPr>
              <a:t>February 19, 2016</a:t>
            </a:fld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932" cy="496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3955" tIns="46977" rIns="93955" bIns="46977" numCol="1" anchor="b" anchorCtr="0" compatLnSpc="1">
            <a:prstTxWarp prst="textNoShape">
              <a:avLst/>
            </a:prstTxWarp>
          </a:bodyPr>
          <a:lstStyle>
            <a:lvl1pPr defTabSz="939800">
              <a:defRPr kumimoji="0"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743" y="9429750"/>
            <a:ext cx="2946932" cy="496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3955" tIns="46977" rIns="93955" bIns="46977" numCol="1" anchor="b" anchorCtr="0" compatLnSpc="1">
            <a:prstTxWarp prst="textNoShape">
              <a:avLst/>
            </a:prstTxWarp>
          </a:bodyPr>
          <a:lstStyle>
            <a:lvl1pPr algn="r" defTabSz="939800">
              <a:defRPr kumimoji="0" sz="1200" smtClean="0"/>
            </a:lvl1pPr>
          </a:lstStyle>
          <a:p>
            <a:pPr>
              <a:defRPr/>
            </a:pPr>
            <a:fld id="{97C59582-F07E-46A5-9C2E-EBF616F9B7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3649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06CED0-CD97-4BFF-9CFC-6AACB6C09278}" type="slidenum">
              <a:rPr lang="en-US"/>
              <a:pPr/>
              <a:t>1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5013" y="712788"/>
            <a:ext cx="4964112" cy="3722687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92134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EB834E-1432-4685-9C41-6167AD8DCA88}" type="slidenum">
              <a:rPr lang="en-US"/>
              <a:pPr/>
              <a:t>2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330077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EB834E-1432-4685-9C41-6167AD8DCA88}" type="slidenum">
              <a:rPr lang="en-US"/>
              <a:pPr/>
              <a:t>3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6526963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6543BC-8F39-4F9C-8C73-0CED99C85A6D}" type="slidenum">
              <a:rPr lang="en-US"/>
              <a:pPr/>
              <a:t>4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fr-CH" dirty="0" smtClean="0"/>
          </a:p>
        </p:txBody>
      </p:sp>
    </p:spTree>
    <p:extLst>
      <p:ext uri="{BB962C8B-B14F-4D97-AF65-F5344CB8AC3E}">
        <p14:creationId xmlns:p14="http://schemas.microsoft.com/office/powerpoint/2010/main" val="514728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B4121E-BE52-4FCD-931D-2854FE543681}" type="slidenum">
              <a:rPr lang="en-US"/>
              <a:pPr/>
              <a:t>5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fr-CH" dirty="0" smtClean="0"/>
          </a:p>
        </p:txBody>
      </p:sp>
    </p:spTree>
    <p:extLst>
      <p:ext uri="{BB962C8B-B14F-4D97-AF65-F5344CB8AC3E}">
        <p14:creationId xmlns:p14="http://schemas.microsoft.com/office/powerpoint/2010/main" val="22920837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B4121E-BE52-4FCD-931D-2854FE543681}" type="slidenum">
              <a:rPr lang="en-US"/>
              <a:pPr/>
              <a:t>6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fr-CH" dirty="0" smtClean="0"/>
          </a:p>
        </p:txBody>
      </p:sp>
    </p:spTree>
    <p:extLst>
      <p:ext uri="{BB962C8B-B14F-4D97-AF65-F5344CB8AC3E}">
        <p14:creationId xmlns:p14="http://schemas.microsoft.com/office/powerpoint/2010/main" val="16427884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B4121E-BE52-4FCD-931D-2854FE543681}" type="slidenum">
              <a:rPr lang="en-US"/>
              <a:pPr/>
              <a:t>7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fr-CH" dirty="0" smtClean="0"/>
          </a:p>
        </p:txBody>
      </p:sp>
    </p:spTree>
    <p:extLst>
      <p:ext uri="{BB962C8B-B14F-4D97-AF65-F5344CB8AC3E}">
        <p14:creationId xmlns:p14="http://schemas.microsoft.com/office/powerpoint/2010/main" val="28930933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B4121E-BE52-4FCD-931D-2854FE543681}" type="slidenum">
              <a:rPr lang="en-US"/>
              <a:pPr/>
              <a:t>8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fr-CH" dirty="0" smtClean="0"/>
          </a:p>
        </p:txBody>
      </p:sp>
    </p:spTree>
    <p:extLst>
      <p:ext uri="{BB962C8B-B14F-4D97-AF65-F5344CB8AC3E}">
        <p14:creationId xmlns:p14="http://schemas.microsoft.com/office/powerpoint/2010/main" val="1365858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>
    <p:cut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3935464-F29E-470C-94FB-E3D41464AF2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cut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36C0FA1-F53E-4F36-9F87-12D59679C21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cut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2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" name="Rectangle 11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8DC9813-6E9C-4553-A626-79A180D46D5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F73468F-1180-4C7A-9671-703FE5D94F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cut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30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7" name="Rectangle 17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2289C10-1404-4592-9AA6-AE69667AF50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EE9F91-848C-3F4D-B138-9B08735CB743}" type="datetimeFigureOut">
              <a:rPr lang="en-US" smtClean="0"/>
              <a:t>19/02/2016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2E32BC-8CB2-464D-91DC-ED7943DAE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86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EE9F91-848C-3F4D-B138-9B08735CB743}" type="datetimeFigureOut">
              <a:rPr lang="en-US" smtClean="0"/>
              <a:t>19/02/2016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2E32BC-8CB2-464D-91DC-ED7943DAE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525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EE9F91-848C-3F4D-B138-9B08735CB743}" type="datetimeFigureOut">
              <a:rPr lang="en-US" smtClean="0"/>
              <a:t>19/02/2016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2E32BC-8CB2-464D-91DC-ED7943DAE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081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EE9F91-848C-3F4D-B138-9B08735CB743}" type="datetimeFigureOut">
              <a:rPr lang="en-US" smtClean="0"/>
              <a:t>19/02/2016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2E32BC-8CB2-464D-91DC-ED7943DAE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7195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EE9F91-848C-3F4D-B138-9B08735CB743}" type="datetimeFigureOut">
              <a:rPr lang="en-US" smtClean="0"/>
              <a:t>19/02/2016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2E32BC-8CB2-464D-91DC-ED7943DAE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867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EE9F91-848C-3F4D-B138-9B08735CB743}" type="datetimeFigureOut">
              <a:rPr lang="en-US" smtClean="0"/>
              <a:t>19/02/2016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2E32BC-8CB2-464D-91DC-ED7943DAE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218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EE9F91-848C-3F4D-B138-9B08735CB743}" type="datetimeFigureOut">
              <a:rPr lang="en-US" smtClean="0"/>
              <a:t>19/02/2016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2E32BC-8CB2-464D-91DC-ED7943DAE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8749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EE9F91-848C-3F4D-B138-9B08735CB743}" type="datetimeFigureOut">
              <a:rPr lang="en-US" smtClean="0"/>
              <a:t>19/02/2016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2E32BC-8CB2-464D-91DC-ED7943DAE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1020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EE9F91-848C-3F4D-B138-9B08735CB743}" type="datetimeFigureOut">
              <a:rPr lang="en-US" smtClean="0"/>
              <a:t>19/02/2016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2E32BC-8CB2-464D-91DC-ED7943DAE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7434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EE9F91-848C-3F4D-B138-9B08735CB743}" type="datetimeFigureOut">
              <a:rPr lang="en-US" smtClean="0"/>
              <a:t>19/02/2016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2E32BC-8CB2-464D-91DC-ED7943DAE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8868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EE9F91-848C-3F4D-B138-9B08735CB743}" type="datetimeFigureOut">
              <a:rPr lang="en-US" smtClean="0"/>
              <a:t>19/02/2016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2E32BC-8CB2-464D-91DC-ED7943DAE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996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9" Type="http://schemas.openxmlformats.org/officeDocument/2006/relationships/image" Target="../media/image1.png"/><Relationship Id="rId10" Type="http://schemas.openxmlformats.org/officeDocument/2006/relationships/image" Target="../media/image2.png"/><Relationship Id="rId11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8.xml"/><Relationship Id="rId2" Type="http://schemas.openxmlformats.org/officeDocument/2006/relationships/slideLayout" Target="../slideLayouts/slideLayout9.xml"/><Relationship Id="rId3" Type="http://schemas.openxmlformats.org/officeDocument/2006/relationships/slideLayout" Target="../slideLayouts/slideLayout10.xml"/><Relationship Id="rId4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Relationship Id="rId9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shade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 userDrawn="1"/>
        </p:nvSpPr>
        <p:spPr>
          <a:xfrm>
            <a:off x="604812" y="483783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179512" y="188640"/>
            <a:ext cx="8768674" cy="1181745"/>
            <a:chOff x="187663" y="548680"/>
            <a:chExt cx="8768674" cy="1181745"/>
          </a:xfrm>
        </p:grpSpPr>
        <p:sp>
          <p:nvSpPr>
            <p:cNvPr id="19" name="Rectangle 18"/>
            <p:cNvSpPr/>
            <p:nvPr userDrawn="1"/>
          </p:nvSpPr>
          <p:spPr>
            <a:xfrm>
              <a:off x="187663" y="1268760"/>
              <a:ext cx="876867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sz="1200" kern="1200" dirty="0" smtClean="0">
                  <a:solidFill>
                    <a:schemeClr val="tx2"/>
                  </a:solidFill>
                  <a:effectLst/>
                  <a:latin typeface="Corbel"/>
                  <a:ea typeface="+mn-ea"/>
                  <a:cs typeface="Corbel"/>
                </a:rPr>
                <a:t>Under the framework of the project “CAMELS - Sustaining GSP-Plus status by strengthened national capacities to improve ILS compliance and reporting – Mongolia” (MNG/15/50/EUR)</a:t>
              </a:r>
              <a:endParaRPr kumimoji="1" lang="en-GB" sz="1200" kern="1200" dirty="0">
                <a:solidFill>
                  <a:schemeClr val="tx2"/>
                </a:solidFill>
                <a:effectLst/>
                <a:latin typeface="Corbel"/>
                <a:ea typeface="+mn-ea"/>
                <a:cs typeface="Corbel"/>
              </a:endParaRPr>
            </a:p>
          </p:txBody>
        </p:sp>
        <p:pic>
          <p:nvPicPr>
            <p:cNvPr id="22" name="Picture 21" descr="ILO%20logo_blue.png"/>
            <p:cNvPicPr>
              <a:picLocks noChangeAspect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4048" y="548680"/>
              <a:ext cx="1108923" cy="792088"/>
            </a:xfrm>
            <a:prstGeom prst="rect">
              <a:avLst/>
            </a:prstGeom>
          </p:spPr>
        </p:pic>
        <p:pic>
          <p:nvPicPr>
            <p:cNvPr id="23" name="Picture 22"/>
            <p:cNvPicPr/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620688"/>
              <a:ext cx="885825" cy="601980"/>
            </a:xfrm>
            <a:prstGeom prst="rect">
              <a:avLst/>
            </a:prstGeom>
          </p:spPr>
        </p:pic>
        <p:pic>
          <p:nvPicPr>
            <p:cNvPr id="24" name="Picture 23"/>
            <p:cNvPicPr/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5976" y="620688"/>
              <a:ext cx="590550" cy="592455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</p:sldLayoutIdLst>
  <p:transition xmlns:p14="http://schemas.microsoft.com/office/powerpoint/2010/main" spd="med">
    <p:cut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defPPr>
        <a:defRPr sz="4400">
          <a:solidFill>
            <a:schemeClr val="tx1"/>
          </a:solidFill>
          <a:latin typeface="+mj-lt"/>
          <a:ea typeface="+mj-ea"/>
          <a:cs typeface="+mj-cs"/>
        </a:defRPr>
      </a:defPPr>
      <a:lvl1pPr algn="l" eaLnBrk="1" hangingPunct="1">
        <a:buNone/>
        <a:defRPr sz="3600">
          <a:solidFill>
            <a:schemeClr val="tx1">
              <a:alpha val="100000"/>
            </a:schemeClr>
          </a:solidFill>
          <a:latin typeface="+mj-lt"/>
        </a:defRPr>
      </a:lvl1pPr>
    </p:titleStyle>
    <p:body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342900" indent="-342900" eaLnBrk="1" hangingPunct="1">
        <a:buChar char="•"/>
        <a:defRPr sz="2800">
          <a:latin typeface="+mn-lt"/>
        </a:defRPr>
      </a:lvl1pPr>
      <a:lvl2pPr marL="742950" indent="-285750" eaLnBrk="1" hangingPunct="1">
        <a:buChar char="–"/>
        <a:defRPr sz="2400">
          <a:latin typeface="+mn-lt"/>
        </a:defRPr>
      </a:lvl2pPr>
      <a:lvl3pPr marL="1143000" indent="-228600" eaLnBrk="1" hangingPunct="1">
        <a:buChar char="•"/>
        <a:defRPr sz="2400">
          <a:latin typeface="+mn-lt"/>
        </a:defRPr>
      </a:lvl3pPr>
      <a:lvl4pPr marL="1600200" indent="-228600" eaLnBrk="1" hangingPunct="1">
        <a:buChar char="–"/>
        <a:defRPr sz="2000">
          <a:latin typeface="+mn-lt"/>
        </a:defRPr>
      </a:lvl4pPr>
      <a:lvl5pPr marL="2057400" indent="-228600" eaLnBrk="1" hangingPunct="1">
        <a:buChar char="»"/>
        <a:defRPr sz="2000">
          <a:latin typeface="+mn-lt"/>
        </a:defRPr>
      </a:lvl5pPr>
      <a:lvl6pPr marL="2514600" indent="-228600" eaLnBrk="1" hangingPunct="1">
        <a:buChar char="•"/>
        <a:defRPr sz="2000"/>
      </a:lvl6pPr>
      <a:lvl7pPr marL="2971800" indent="-228600" eaLnBrk="1" hangingPunct="1">
        <a:buChar char="•"/>
        <a:defRPr sz="2000"/>
      </a:lvl7pPr>
      <a:lvl8pPr marL="3429000" indent="-228600" eaLnBrk="1" hangingPunct="1">
        <a:buChar char="•"/>
        <a:defRPr sz="2000"/>
      </a:lvl8pPr>
      <a:lvl9pPr marL="3886200" indent="-228600" eaLnBrk="1" hangingPunct="1">
        <a:buChar char="•"/>
        <a:defRPr sz="2000"/>
      </a:lvl9pPr>
    </p:bodyStyle>
    <p:other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eaLnBrk="1" hangingPunct="1"/>
      <a:lvl2pPr marL="457200" eaLnBrk="1" hangingPunct="1"/>
      <a:lvl3pPr marL="914400" eaLnBrk="1" hangingPunct="1"/>
      <a:lvl4pPr marL="1371600" eaLnBrk="1" hangingPunct="1"/>
      <a:lvl5pPr marL="1828800" eaLnBrk="1" hangingPunct="1"/>
      <a:lvl6pPr marL="2286000" eaLnBrk="1" hangingPunct="1"/>
      <a:lvl7pPr marL="2743200" eaLnBrk="1" hangingPunct="1"/>
      <a:lvl8pPr marL="3200400" eaLnBrk="1" hangingPunct="1"/>
      <a:lvl9pPr marL="3657600" eaLnBrk="1" hangingPunct="1"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0081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979712" y="4365104"/>
            <a:ext cx="5184576" cy="1008112"/>
          </a:xfrm>
          <a:prstGeom prst="rect">
            <a:avLst/>
          </a:prstGeom>
          <a:noFill/>
        </p:spPr>
        <p:txBody>
          <a:bodyPr lIns="92075" tIns="46038" rIns="92075" bIns="46038">
            <a:normAutofit/>
          </a:bodyPr>
          <a:lstStyle/>
          <a:p>
            <a:pPr marL="0" indent="0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1800" dirty="0" smtClean="0">
                <a:solidFill>
                  <a:srgbClr val="002060"/>
                </a:solidFill>
              </a:rPr>
              <a:t>Alain </a:t>
            </a:r>
            <a:r>
              <a:rPr lang="en-US" sz="1800" dirty="0" err="1" smtClean="0">
                <a:solidFill>
                  <a:srgbClr val="002060"/>
                </a:solidFill>
              </a:rPr>
              <a:t>Pelcé</a:t>
            </a:r>
            <a:endParaRPr lang="en-US" sz="1800" dirty="0" smtClean="0">
              <a:solidFill>
                <a:srgbClr val="002060"/>
              </a:solidFill>
            </a:endParaRPr>
          </a:p>
          <a:p>
            <a:pPr marL="0" indent="0">
              <a:lnSpc>
                <a:spcPct val="85000"/>
              </a:lnSpc>
              <a:spcBef>
                <a:spcPct val="30000"/>
              </a:spcBef>
              <a:buNone/>
            </a:pPr>
            <a:r>
              <a:rPr lang="en-US" sz="1800" dirty="0" smtClean="0">
                <a:solidFill>
                  <a:srgbClr val="002060"/>
                </a:solidFill>
              </a:rPr>
              <a:t>Senior International Labour Standards Specialist</a:t>
            </a:r>
          </a:p>
          <a:p>
            <a:pPr marL="0" indent="0">
              <a:lnSpc>
                <a:spcPct val="85000"/>
              </a:lnSpc>
              <a:spcBef>
                <a:spcPct val="30000"/>
              </a:spcBef>
              <a:buNone/>
            </a:pPr>
            <a:r>
              <a:rPr lang="en-US" sz="1800" dirty="0" smtClean="0">
                <a:solidFill>
                  <a:srgbClr val="002060"/>
                </a:solidFill>
              </a:rPr>
              <a:t>ILO Decent Work Technical Support Team - Bangkok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07504" y="2636912"/>
            <a:ext cx="8928992" cy="1296144"/>
          </a:xfrm>
          <a:prstGeom prst="rect">
            <a:avLst/>
          </a:prstGeom>
          <a:noFill/>
        </p:spPr>
        <p:txBody>
          <a:bodyPr lIns="92075" tIns="46038" rIns="92075" bIns="46038" anchor="ctr">
            <a:normAutofit/>
          </a:bodyPr>
          <a:lstStyle/>
          <a:p>
            <a:pPr algn="ctr"/>
            <a:r>
              <a:rPr lang="en-US" dirty="0" smtClean="0">
                <a:solidFill>
                  <a:srgbClr val="002060"/>
                </a:solidFill>
              </a:rPr>
              <a:t>Supervision of the Application of </a:t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International Labour Standards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2250" y="460375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/>
          <p:cNvSpPr>
            <a:spLocks noGrp="1" noChangeArrowheads="1"/>
          </p:cNvSpPr>
          <p:nvPr>
            <p:ph idx="1"/>
          </p:nvPr>
        </p:nvSpPr>
        <p:spPr>
          <a:xfrm>
            <a:off x="467544" y="2852936"/>
            <a:ext cx="8229600" cy="3672407"/>
          </a:xfrm>
        </p:spPr>
        <p:txBody>
          <a:bodyPr/>
          <a:lstStyle/>
          <a:p>
            <a:pPr>
              <a:spcBef>
                <a:spcPct val="0"/>
              </a:spcBef>
              <a:buFont typeface="Lucida Grande"/>
              <a:buChar char="–"/>
            </a:pPr>
            <a:r>
              <a:rPr lang="fr-CH" sz="2400" dirty="0" smtClean="0">
                <a:solidFill>
                  <a:srgbClr val="002060"/>
                </a:solidFill>
              </a:rPr>
              <a:t>The ILO monitors the application of its standards</a:t>
            </a:r>
            <a:endParaRPr lang="fr-CH" sz="2400" dirty="0">
              <a:solidFill>
                <a:srgbClr val="002060"/>
              </a:solidFill>
            </a:endParaRPr>
          </a:p>
          <a:p>
            <a:pPr>
              <a:spcBef>
                <a:spcPct val="0"/>
              </a:spcBef>
              <a:buFont typeface="Lucida Grande"/>
              <a:buChar char="–"/>
            </a:pPr>
            <a:r>
              <a:rPr lang="fr-CH" sz="2400" dirty="0" smtClean="0">
                <a:solidFill>
                  <a:srgbClr val="002060"/>
                </a:solidFill>
              </a:rPr>
              <a:t>One of the most advanced international supervisory mechanisms </a:t>
            </a:r>
          </a:p>
          <a:p>
            <a:pPr>
              <a:spcBef>
                <a:spcPct val="0"/>
              </a:spcBef>
              <a:buFont typeface="Lucida Grande"/>
              <a:buChar char="–"/>
            </a:pPr>
            <a:r>
              <a:rPr lang="fr-CH" sz="2400" dirty="0" smtClean="0">
                <a:solidFill>
                  <a:srgbClr val="002060"/>
                </a:solidFill>
              </a:rPr>
              <a:t>Consists of regular supervision and special procedures </a:t>
            </a:r>
          </a:p>
          <a:p>
            <a:pPr lvl="1">
              <a:spcBef>
                <a:spcPct val="0"/>
              </a:spcBef>
            </a:pPr>
            <a:endParaRPr lang="en-GB" sz="2000" dirty="0" smtClean="0">
              <a:solidFill>
                <a:srgbClr val="000000"/>
              </a:solidFill>
            </a:endParaRPr>
          </a:p>
        </p:txBody>
      </p:sp>
      <p:sp>
        <p:nvSpPr>
          <p:cNvPr id="121861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1628800"/>
            <a:ext cx="8229600" cy="1008112"/>
          </a:xfrm>
        </p:spPr>
        <p:txBody>
          <a:bodyPr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solidFill>
                  <a:srgbClr val="002060"/>
                </a:solidFill>
              </a:rPr>
              <a:t>Supervision of the Application of </a:t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International Labour Standards</a:t>
            </a:r>
            <a:endParaRPr lang="en-GB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49301"/>
      </p:ext>
    </p:extLst>
  </p:cSld>
  <p:clrMapOvr>
    <a:masterClrMapping/>
  </p:clrMapOvr>
  <p:transition xmlns:p14="http://schemas.microsoft.com/office/powerpoint/2010/main" spd="med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/>
          <p:cNvSpPr>
            <a:spLocks noGrp="1" noChangeArrowheads="1"/>
          </p:cNvSpPr>
          <p:nvPr>
            <p:ph idx="1"/>
          </p:nvPr>
        </p:nvSpPr>
        <p:spPr>
          <a:xfrm>
            <a:off x="457200" y="2852936"/>
            <a:ext cx="8229600" cy="3600400"/>
          </a:xfrm>
        </p:spPr>
        <p:txBody>
          <a:bodyPr>
            <a:normAutofit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fr-CH" sz="2400" b="1" i="1" dirty="0" err="1" smtClean="0">
                <a:solidFill>
                  <a:srgbClr val="002060"/>
                </a:solidFill>
              </a:rPr>
              <a:t>Annual</a:t>
            </a:r>
            <a:r>
              <a:rPr lang="fr-CH" sz="2400" b="1" i="1" dirty="0" smtClean="0">
                <a:solidFill>
                  <a:srgbClr val="002060"/>
                </a:solidFill>
              </a:rPr>
              <a:t> report on </a:t>
            </a:r>
            <a:r>
              <a:rPr lang="fr-CH" sz="2400" b="1" i="1" dirty="0" err="1" smtClean="0">
                <a:solidFill>
                  <a:srgbClr val="002060"/>
                </a:solidFill>
              </a:rPr>
              <a:t>ratified</a:t>
            </a:r>
            <a:r>
              <a:rPr lang="fr-CH" sz="2400" b="1" i="1" dirty="0" smtClean="0">
                <a:solidFill>
                  <a:srgbClr val="002060"/>
                </a:solidFill>
              </a:rPr>
              <a:t> Conventions</a:t>
            </a:r>
          </a:p>
          <a:p>
            <a:pPr marL="0" indent="0">
              <a:spcBef>
                <a:spcPct val="0"/>
              </a:spcBef>
              <a:buNone/>
            </a:pPr>
            <a:endParaRPr lang="fr-CH" sz="2400" dirty="0">
              <a:solidFill>
                <a:srgbClr val="002060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fr-CH" sz="2400" dirty="0" smtClean="0">
                <a:solidFill>
                  <a:srgbClr val="002060"/>
                </a:solidFill>
              </a:rPr>
              <a:t>« </a:t>
            </a:r>
            <a:r>
              <a:rPr lang="fr-CH" sz="2400" dirty="0" err="1" smtClean="0">
                <a:solidFill>
                  <a:srgbClr val="002060"/>
                </a:solidFill>
              </a:rPr>
              <a:t>Each</a:t>
            </a:r>
            <a:r>
              <a:rPr lang="fr-CH" sz="2400" dirty="0" smtClean="0">
                <a:solidFill>
                  <a:srgbClr val="002060"/>
                </a:solidFill>
              </a:rPr>
              <a:t> of the </a:t>
            </a:r>
            <a:r>
              <a:rPr lang="fr-CH" sz="2400" dirty="0" err="1" smtClean="0">
                <a:solidFill>
                  <a:srgbClr val="002060"/>
                </a:solidFill>
              </a:rPr>
              <a:t>Members</a:t>
            </a:r>
            <a:r>
              <a:rPr lang="fr-CH" sz="2400" dirty="0" smtClean="0">
                <a:solidFill>
                  <a:srgbClr val="002060"/>
                </a:solidFill>
              </a:rPr>
              <a:t> </a:t>
            </a:r>
            <a:r>
              <a:rPr lang="fr-CH" sz="2400" dirty="0" err="1" smtClean="0">
                <a:solidFill>
                  <a:srgbClr val="002060"/>
                </a:solidFill>
              </a:rPr>
              <a:t>agrees</a:t>
            </a:r>
            <a:r>
              <a:rPr lang="fr-CH" sz="2400" dirty="0" smtClean="0">
                <a:solidFill>
                  <a:srgbClr val="002060"/>
                </a:solidFill>
              </a:rPr>
              <a:t> to </a:t>
            </a:r>
            <a:r>
              <a:rPr lang="fr-CH" sz="2400" dirty="0" err="1" smtClean="0">
                <a:solidFill>
                  <a:srgbClr val="002060"/>
                </a:solidFill>
              </a:rPr>
              <a:t>make</a:t>
            </a:r>
            <a:r>
              <a:rPr lang="fr-CH" sz="2400" dirty="0" smtClean="0">
                <a:solidFill>
                  <a:srgbClr val="002060"/>
                </a:solidFill>
              </a:rPr>
              <a:t> an </a:t>
            </a:r>
            <a:r>
              <a:rPr lang="fr-CH" sz="2400" dirty="0" err="1" smtClean="0">
                <a:solidFill>
                  <a:srgbClr val="002060"/>
                </a:solidFill>
              </a:rPr>
              <a:t>annual</a:t>
            </a:r>
            <a:r>
              <a:rPr lang="fr-CH" sz="2400" dirty="0" smtClean="0">
                <a:solidFill>
                  <a:srgbClr val="002060"/>
                </a:solidFill>
              </a:rPr>
              <a:t> report to the International Labour Office on the </a:t>
            </a:r>
            <a:r>
              <a:rPr lang="fr-CH" sz="2400" dirty="0" err="1" smtClean="0">
                <a:solidFill>
                  <a:srgbClr val="002060"/>
                </a:solidFill>
              </a:rPr>
              <a:t>measures</a:t>
            </a:r>
            <a:r>
              <a:rPr lang="fr-CH" sz="2400" dirty="0" smtClean="0">
                <a:solidFill>
                  <a:srgbClr val="002060"/>
                </a:solidFill>
              </a:rPr>
              <a:t> </a:t>
            </a:r>
            <a:r>
              <a:rPr lang="fr-CH" sz="2400" dirty="0" err="1" smtClean="0">
                <a:solidFill>
                  <a:srgbClr val="002060"/>
                </a:solidFill>
              </a:rPr>
              <a:t>which</a:t>
            </a:r>
            <a:r>
              <a:rPr lang="fr-CH" sz="2400" dirty="0" smtClean="0">
                <a:solidFill>
                  <a:srgbClr val="002060"/>
                </a:solidFill>
              </a:rPr>
              <a:t> </a:t>
            </a:r>
            <a:r>
              <a:rPr lang="fr-CH" sz="2400" dirty="0" err="1" smtClean="0">
                <a:solidFill>
                  <a:srgbClr val="002060"/>
                </a:solidFill>
              </a:rPr>
              <a:t>it</a:t>
            </a:r>
            <a:r>
              <a:rPr lang="fr-CH" sz="2400" dirty="0" smtClean="0">
                <a:solidFill>
                  <a:srgbClr val="002060"/>
                </a:solidFill>
              </a:rPr>
              <a:t> has </a:t>
            </a:r>
            <a:r>
              <a:rPr lang="fr-CH" sz="2400" dirty="0" err="1" smtClean="0">
                <a:solidFill>
                  <a:srgbClr val="002060"/>
                </a:solidFill>
              </a:rPr>
              <a:t>taken</a:t>
            </a:r>
            <a:r>
              <a:rPr lang="fr-CH" sz="2400" dirty="0" smtClean="0">
                <a:solidFill>
                  <a:srgbClr val="002060"/>
                </a:solidFill>
              </a:rPr>
              <a:t> to </a:t>
            </a:r>
            <a:r>
              <a:rPr lang="fr-CH" sz="2400" dirty="0" err="1" smtClean="0">
                <a:solidFill>
                  <a:srgbClr val="002060"/>
                </a:solidFill>
              </a:rPr>
              <a:t>give</a:t>
            </a:r>
            <a:r>
              <a:rPr lang="fr-CH" sz="2400" dirty="0" smtClean="0">
                <a:solidFill>
                  <a:srgbClr val="002060"/>
                </a:solidFill>
              </a:rPr>
              <a:t> </a:t>
            </a:r>
            <a:r>
              <a:rPr lang="fr-CH" sz="2400" dirty="0" err="1" smtClean="0">
                <a:solidFill>
                  <a:srgbClr val="002060"/>
                </a:solidFill>
              </a:rPr>
              <a:t>effect</a:t>
            </a:r>
            <a:r>
              <a:rPr lang="fr-CH" sz="2400" dirty="0" smtClean="0">
                <a:solidFill>
                  <a:srgbClr val="002060"/>
                </a:solidFill>
              </a:rPr>
              <a:t> to the provisions of the Conventions to </a:t>
            </a:r>
            <a:r>
              <a:rPr lang="fr-CH" sz="2400" dirty="0" err="1" smtClean="0">
                <a:solidFill>
                  <a:srgbClr val="002060"/>
                </a:solidFill>
              </a:rPr>
              <a:t>which</a:t>
            </a:r>
            <a:r>
              <a:rPr lang="fr-CH" sz="2400" dirty="0" smtClean="0">
                <a:solidFill>
                  <a:srgbClr val="002060"/>
                </a:solidFill>
              </a:rPr>
              <a:t> </a:t>
            </a:r>
            <a:r>
              <a:rPr lang="fr-CH" sz="2400" dirty="0" err="1" smtClean="0">
                <a:solidFill>
                  <a:srgbClr val="002060"/>
                </a:solidFill>
              </a:rPr>
              <a:t>it</a:t>
            </a:r>
            <a:r>
              <a:rPr lang="fr-CH" sz="2400" dirty="0" smtClean="0">
                <a:solidFill>
                  <a:srgbClr val="002060"/>
                </a:solidFill>
              </a:rPr>
              <a:t> </a:t>
            </a:r>
            <a:r>
              <a:rPr lang="fr-CH" sz="2400" dirty="0" err="1" smtClean="0">
                <a:solidFill>
                  <a:srgbClr val="002060"/>
                </a:solidFill>
              </a:rPr>
              <a:t>is</a:t>
            </a:r>
            <a:r>
              <a:rPr lang="fr-CH" sz="2400" dirty="0" smtClean="0">
                <a:solidFill>
                  <a:srgbClr val="002060"/>
                </a:solidFill>
              </a:rPr>
              <a:t> a party. </a:t>
            </a:r>
            <a:r>
              <a:rPr lang="fr-CH" sz="2400" dirty="0" err="1" smtClean="0">
                <a:solidFill>
                  <a:srgbClr val="002060"/>
                </a:solidFill>
              </a:rPr>
              <a:t>These</a:t>
            </a:r>
            <a:r>
              <a:rPr lang="fr-CH" sz="2400" dirty="0" smtClean="0">
                <a:solidFill>
                  <a:srgbClr val="002060"/>
                </a:solidFill>
              </a:rPr>
              <a:t> reports </a:t>
            </a:r>
            <a:r>
              <a:rPr lang="fr-CH" sz="2400" dirty="0" err="1" smtClean="0">
                <a:solidFill>
                  <a:srgbClr val="002060"/>
                </a:solidFill>
              </a:rPr>
              <a:t>shall</a:t>
            </a:r>
            <a:r>
              <a:rPr lang="fr-CH" sz="2400" dirty="0" smtClean="0">
                <a:solidFill>
                  <a:srgbClr val="002060"/>
                </a:solidFill>
              </a:rPr>
              <a:t> </a:t>
            </a:r>
            <a:r>
              <a:rPr lang="fr-CH" sz="2400" dirty="0" err="1" smtClean="0">
                <a:solidFill>
                  <a:srgbClr val="002060"/>
                </a:solidFill>
              </a:rPr>
              <a:t>be</a:t>
            </a:r>
            <a:r>
              <a:rPr lang="fr-CH" sz="2400" dirty="0" smtClean="0">
                <a:solidFill>
                  <a:srgbClr val="002060"/>
                </a:solidFill>
              </a:rPr>
              <a:t> made in </a:t>
            </a:r>
            <a:r>
              <a:rPr lang="fr-CH" sz="2400" dirty="0" err="1" smtClean="0">
                <a:solidFill>
                  <a:srgbClr val="002060"/>
                </a:solidFill>
              </a:rPr>
              <a:t>such</a:t>
            </a:r>
            <a:r>
              <a:rPr lang="fr-CH" sz="2400" dirty="0" smtClean="0">
                <a:solidFill>
                  <a:srgbClr val="002060"/>
                </a:solidFill>
              </a:rPr>
              <a:t> </a:t>
            </a:r>
            <a:r>
              <a:rPr lang="fr-CH" sz="2400" dirty="0" err="1" smtClean="0">
                <a:solidFill>
                  <a:srgbClr val="002060"/>
                </a:solidFill>
              </a:rPr>
              <a:t>form</a:t>
            </a:r>
            <a:r>
              <a:rPr lang="fr-CH" sz="2400" dirty="0" smtClean="0">
                <a:solidFill>
                  <a:srgbClr val="002060"/>
                </a:solidFill>
              </a:rPr>
              <a:t> and </a:t>
            </a:r>
            <a:r>
              <a:rPr lang="fr-CH" sz="2400" dirty="0" err="1" smtClean="0">
                <a:solidFill>
                  <a:srgbClr val="002060"/>
                </a:solidFill>
              </a:rPr>
              <a:t>shall</a:t>
            </a:r>
            <a:r>
              <a:rPr lang="fr-CH" sz="2400" dirty="0" smtClean="0">
                <a:solidFill>
                  <a:srgbClr val="002060"/>
                </a:solidFill>
              </a:rPr>
              <a:t> </a:t>
            </a:r>
            <a:r>
              <a:rPr lang="fr-CH" sz="2400" dirty="0" err="1" smtClean="0">
                <a:solidFill>
                  <a:srgbClr val="002060"/>
                </a:solidFill>
              </a:rPr>
              <a:t>contain</a:t>
            </a:r>
            <a:r>
              <a:rPr lang="fr-CH" sz="2400" dirty="0" smtClean="0">
                <a:solidFill>
                  <a:srgbClr val="002060"/>
                </a:solidFill>
              </a:rPr>
              <a:t> </a:t>
            </a:r>
            <a:r>
              <a:rPr lang="fr-CH" sz="2400" dirty="0" err="1" smtClean="0">
                <a:solidFill>
                  <a:srgbClr val="002060"/>
                </a:solidFill>
              </a:rPr>
              <a:t>such</a:t>
            </a:r>
            <a:r>
              <a:rPr lang="fr-CH" sz="2400" dirty="0" smtClean="0">
                <a:solidFill>
                  <a:srgbClr val="002060"/>
                </a:solidFill>
              </a:rPr>
              <a:t> </a:t>
            </a:r>
            <a:r>
              <a:rPr lang="fr-CH" sz="2400" dirty="0" err="1" smtClean="0">
                <a:solidFill>
                  <a:srgbClr val="002060"/>
                </a:solidFill>
              </a:rPr>
              <a:t>particulars</a:t>
            </a:r>
            <a:r>
              <a:rPr lang="fr-CH" sz="2400" dirty="0" smtClean="0">
                <a:solidFill>
                  <a:srgbClr val="002060"/>
                </a:solidFill>
              </a:rPr>
              <a:t> as the </a:t>
            </a:r>
            <a:r>
              <a:rPr lang="fr-CH" sz="2400" dirty="0" err="1" smtClean="0">
                <a:solidFill>
                  <a:srgbClr val="002060"/>
                </a:solidFill>
              </a:rPr>
              <a:t>Governing</a:t>
            </a:r>
            <a:r>
              <a:rPr lang="fr-CH" sz="2400" dirty="0" smtClean="0">
                <a:solidFill>
                  <a:srgbClr val="002060"/>
                </a:solidFill>
              </a:rPr>
              <a:t> Body </a:t>
            </a:r>
            <a:r>
              <a:rPr lang="fr-CH" sz="2400" dirty="0" err="1" smtClean="0">
                <a:solidFill>
                  <a:srgbClr val="002060"/>
                </a:solidFill>
              </a:rPr>
              <a:t>may</a:t>
            </a:r>
            <a:r>
              <a:rPr lang="fr-CH" sz="2400" dirty="0" smtClean="0">
                <a:solidFill>
                  <a:srgbClr val="002060"/>
                </a:solidFill>
              </a:rPr>
              <a:t> </a:t>
            </a:r>
            <a:r>
              <a:rPr lang="fr-CH" sz="2400" dirty="0" err="1" smtClean="0">
                <a:solidFill>
                  <a:srgbClr val="002060"/>
                </a:solidFill>
              </a:rPr>
              <a:t>request</a:t>
            </a:r>
            <a:r>
              <a:rPr lang="fr-CH" sz="2400" dirty="0" smtClean="0">
                <a:solidFill>
                  <a:srgbClr val="002060"/>
                </a:solidFill>
              </a:rPr>
              <a:t>. »</a:t>
            </a:r>
          </a:p>
          <a:p>
            <a:pPr marL="0" indent="0">
              <a:spcBef>
                <a:spcPct val="0"/>
              </a:spcBef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sz="2400" dirty="0">
                <a:solidFill>
                  <a:srgbClr val="000000"/>
                </a:solidFill>
              </a:rPr>
              <a:t>	</a:t>
            </a:r>
            <a:r>
              <a:rPr lang="en-US" sz="2400" dirty="0" smtClean="0">
                <a:solidFill>
                  <a:srgbClr val="000000"/>
                </a:solidFill>
              </a:rPr>
              <a:t>               </a:t>
            </a:r>
            <a:r>
              <a:rPr lang="en-US" sz="2400" i="1" dirty="0" smtClean="0">
                <a:solidFill>
                  <a:srgbClr val="000000"/>
                </a:solidFill>
              </a:rPr>
              <a:t>Article 22 of the Constitution of the ILO</a:t>
            </a:r>
            <a:endParaRPr lang="en-GB" sz="2400" dirty="0" smtClean="0">
              <a:solidFill>
                <a:srgbClr val="000000"/>
              </a:solidFill>
            </a:endParaRPr>
          </a:p>
        </p:txBody>
      </p:sp>
      <p:sp>
        <p:nvSpPr>
          <p:cNvPr id="121861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1700808"/>
            <a:ext cx="8229600" cy="936104"/>
          </a:xfrm>
        </p:spPr>
        <p:txBody>
          <a:bodyPr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solidFill>
                  <a:srgbClr val="002060"/>
                </a:solidFill>
              </a:rPr>
              <a:t/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Supervision:</a:t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Regular Supervision</a:t>
            </a:r>
            <a:endParaRPr lang="en-GB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429973"/>
      </p:ext>
    </p:extLst>
  </p:cSld>
  <p:clrMapOvr>
    <a:masterClrMapping/>
  </p:clrMapOvr>
  <p:transition xmlns:p14="http://schemas.microsoft.com/office/powerpoint/2010/main" spd="med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9" name="Rectangle 5"/>
          <p:cNvSpPr>
            <a:spLocks noGrp="1" noChangeArrowheads="1"/>
          </p:cNvSpPr>
          <p:nvPr>
            <p:ph type="title"/>
          </p:nvPr>
        </p:nvSpPr>
        <p:spPr>
          <a:xfrm>
            <a:off x="446856" y="1635944"/>
            <a:ext cx="8229600" cy="1000968"/>
          </a:xfrm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rgbClr val="002060"/>
                </a:solidFill>
              </a:rPr>
              <a:t>Supervision:</a:t>
            </a:r>
            <a:br>
              <a:rPr lang="en-US" sz="2800" dirty="0">
                <a:solidFill>
                  <a:srgbClr val="002060"/>
                </a:solidFill>
              </a:rPr>
            </a:br>
            <a:r>
              <a:rPr lang="en-US" sz="2800" dirty="0">
                <a:solidFill>
                  <a:srgbClr val="002060"/>
                </a:solidFill>
              </a:rPr>
              <a:t>Regular Supervision </a:t>
            </a:r>
          </a:p>
        </p:txBody>
      </p:sp>
      <p:pic>
        <p:nvPicPr>
          <p:cNvPr id="3" name="Picture 2" descr="Screen Shot 2016-02-19 at 19.54.1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780928"/>
            <a:ext cx="5904656" cy="388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782817"/>
      </p:ext>
    </p:extLst>
  </p:cSld>
  <p:clrMapOvr>
    <a:masterClrMapping/>
  </p:clrMapOvr>
  <p:transition xmlns:p14="http://schemas.microsoft.com/office/powerpoint/2010/main" spd="med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idx="1"/>
          </p:nvPr>
        </p:nvSpPr>
        <p:spPr>
          <a:xfrm>
            <a:off x="395536" y="2852936"/>
            <a:ext cx="8229600" cy="3744416"/>
          </a:xfrm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en-US" sz="2400" b="1" dirty="0" smtClean="0">
                <a:solidFill>
                  <a:srgbClr val="002060"/>
                </a:solidFill>
              </a:rPr>
              <a:t>“Representations” by employers’ or workers’ organizations (art. 24-25)</a:t>
            </a:r>
          </a:p>
          <a:p>
            <a:pPr>
              <a:spcBef>
                <a:spcPct val="0"/>
              </a:spcBef>
            </a:pPr>
            <a:endParaRPr lang="en-US" sz="2400" dirty="0" smtClean="0">
              <a:solidFill>
                <a:srgbClr val="002060"/>
              </a:solidFill>
            </a:endParaRPr>
          </a:p>
          <a:p>
            <a:pPr lvl="1">
              <a:spcBef>
                <a:spcPct val="0"/>
              </a:spcBef>
            </a:pPr>
            <a:r>
              <a:rPr lang="en-US" sz="2000" dirty="0" smtClean="0">
                <a:solidFill>
                  <a:srgbClr val="002060"/>
                </a:solidFill>
              </a:rPr>
              <a:t>Can be made by any organization, even without direct interest in the issue</a:t>
            </a:r>
          </a:p>
          <a:p>
            <a:pPr lvl="1">
              <a:spcBef>
                <a:spcPct val="0"/>
              </a:spcBef>
            </a:pPr>
            <a:r>
              <a:rPr lang="en-US" sz="2000" dirty="0" smtClean="0">
                <a:solidFill>
                  <a:srgbClr val="002060"/>
                </a:solidFill>
              </a:rPr>
              <a:t>Minimal formal requirements</a:t>
            </a:r>
          </a:p>
          <a:p>
            <a:pPr lvl="1">
              <a:spcBef>
                <a:spcPct val="0"/>
              </a:spcBef>
            </a:pPr>
            <a:r>
              <a:rPr lang="en-US" sz="2000" dirty="0" smtClean="0">
                <a:solidFill>
                  <a:srgbClr val="002060"/>
                </a:solidFill>
              </a:rPr>
              <a:t>If receivable, examined by a tripartite committee set up by the Governing Body</a:t>
            </a:r>
          </a:p>
          <a:p>
            <a:pPr lvl="1">
              <a:spcBef>
                <a:spcPct val="0"/>
              </a:spcBef>
            </a:pPr>
            <a:r>
              <a:rPr lang="en-US" sz="2000" dirty="0" smtClean="0">
                <a:solidFill>
                  <a:srgbClr val="002060"/>
                </a:solidFill>
              </a:rPr>
              <a:t>Conclusions and recommendations adopted by the Governing Body, can be published</a:t>
            </a:r>
          </a:p>
          <a:p>
            <a:pPr lvl="1">
              <a:spcBef>
                <a:spcPct val="0"/>
              </a:spcBef>
            </a:pPr>
            <a:r>
              <a:rPr lang="en-US" sz="2000" dirty="0" smtClean="0">
                <a:solidFill>
                  <a:srgbClr val="002060"/>
                </a:solidFill>
              </a:rPr>
              <a:t>Often, follow-up by the Committee of Experts</a:t>
            </a:r>
          </a:p>
        </p:txBody>
      </p:sp>
      <p:sp>
        <p:nvSpPr>
          <p:cNvPr id="140293" name="Rectangle 5"/>
          <p:cNvSpPr>
            <a:spLocks noGrp="1" noChangeArrowheads="1"/>
          </p:cNvSpPr>
          <p:nvPr>
            <p:ph type="title"/>
          </p:nvPr>
        </p:nvSpPr>
        <p:spPr>
          <a:xfrm>
            <a:off x="446856" y="1557065"/>
            <a:ext cx="8229600" cy="1079847"/>
          </a:xfrm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rgbClr val="002060"/>
                </a:solidFill>
              </a:rPr>
              <a:t>Supervision:</a:t>
            </a:r>
            <a:br>
              <a:rPr lang="en-GB" sz="2800" dirty="0">
                <a:solidFill>
                  <a:srgbClr val="002060"/>
                </a:solidFill>
              </a:rPr>
            </a:br>
            <a:r>
              <a:rPr lang="en-GB" sz="2800" dirty="0">
                <a:solidFill>
                  <a:srgbClr val="002060"/>
                </a:solidFill>
              </a:rPr>
              <a:t>Special Procedures</a:t>
            </a:r>
          </a:p>
        </p:txBody>
      </p:sp>
    </p:spTree>
    <p:extLst>
      <p:ext uri="{BB962C8B-B14F-4D97-AF65-F5344CB8AC3E}">
        <p14:creationId xmlns:p14="http://schemas.microsoft.com/office/powerpoint/2010/main" val="3251594038"/>
      </p:ext>
    </p:extLst>
  </p:cSld>
  <p:clrMapOvr>
    <a:masterClrMapping/>
  </p:clrMapOvr>
  <p:transition xmlns:p14="http://schemas.microsoft.com/office/powerpoint/2010/main" spd="med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idx="1"/>
          </p:nvPr>
        </p:nvSpPr>
        <p:spPr>
          <a:xfrm>
            <a:off x="395536" y="2852936"/>
            <a:ext cx="8229600" cy="4032448"/>
          </a:xfrm>
        </p:spPr>
        <p:txBody>
          <a:bodyPr>
            <a:noAutofit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en-US" sz="2400" b="1" dirty="0" smtClean="0">
                <a:solidFill>
                  <a:srgbClr val="002060"/>
                </a:solidFill>
              </a:rPr>
              <a:t>“Complaints” by member States or delegates to the ILC (art. 26 to 34)</a:t>
            </a:r>
          </a:p>
          <a:p>
            <a:pPr marL="0" indent="0">
              <a:spcBef>
                <a:spcPct val="0"/>
              </a:spcBef>
              <a:buNone/>
            </a:pPr>
            <a:endParaRPr lang="en-US" sz="1200" b="1" dirty="0" smtClean="0">
              <a:solidFill>
                <a:srgbClr val="002060"/>
              </a:solidFill>
            </a:endParaRPr>
          </a:p>
          <a:p>
            <a:pPr lvl="1">
              <a:lnSpc>
                <a:spcPct val="120000"/>
              </a:lnSpc>
              <a:spcBef>
                <a:spcPct val="0"/>
              </a:spcBef>
            </a:pPr>
            <a:r>
              <a:rPr lang="en-US" sz="2000" dirty="0" smtClean="0">
                <a:solidFill>
                  <a:srgbClr val="002060"/>
                </a:solidFill>
              </a:rPr>
              <a:t>Lodged by a member State bound by the same Convention / or a delegate to the Conference</a:t>
            </a:r>
          </a:p>
          <a:p>
            <a:pPr lvl="1">
              <a:lnSpc>
                <a:spcPct val="120000"/>
              </a:lnSpc>
              <a:spcBef>
                <a:spcPct val="0"/>
              </a:spcBef>
            </a:pPr>
            <a:r>
              <a:rPr lang="en-US" sz="2000" dirty="0" smtClean="0">
                <a:solidFill>
                  <a:srgbClr val="002060"/>
                </a:solidFill>
              </a:rPr>
              <a:t>Governing Body may set up a Commission of Inquiry of 3 independent members</a:t>
            </a:r>
          </a:p>
          <a:p>
            <a:pPr lvl="1">
              <a:lnSpc>
                <a:spcPct val="120000"/>
              </a:lnSpc>
              <a:spcBef>
                <a:spcPct val="0"/>
              </a:spcBef>
            </a:pPr>
            <a:r>
              <a:rPr lang="en-US" sz="2000" dirty="0" smtClean="0">
                <a:solidFill>
                  <a:srgbClr val="002060"/>
                </a:solidFill>
              </a:rPr>
              <a:t>Recommendations must either be fulfilled or challenged before the International Court of Justice</a:t>
            </a:r>
          </a:p>
          <a:p>
            <a:pPr lvl="1">
              <a:lnSpc>
                <a:spcPct val="120000"/>
              </a:lnSpc>
              <a:spcBef>
                <a:spcPct val="0"/>
              </a:spcBef>
            </a:pPr>
            <a:r>
              <a:rPr lang="en-US" sz="2000" dirty="0" smtClean="0">
                <a:solidFill>
                  <a:srgbClr val="002060"/>
                </a:solidFill>
              </a:rPr>
              <a:t>Failure to comply may lead to action under article 33 of the ILO Constitution</a:t>
            </a:r>
          </a:p>
          <a:p>
            <a:pPr lvl="1">
              <a:spcBef>
                <a:spcPct val="0"/>
              </a:spcBef>
            </a:pPr>
            <a:endParaRPr lang="en-US" sz="1200" b="1" dirty="0" smtClean="0">
              <a:solidFill>
                <a:srgbClr val="002060"/>
              </a:solidFill>
            </a:endParaRPr>
          </a:p>
          <a:p>
            <a:pPr lvl="1">
              <a:spcBef>
                <a:spcPct val="0"/>
              </a:spcBef>
            </a:pPr>
            <a:endParaRPr lang="en-US" sz="1200" b="1" dirty="0" smtClean="0">
              <a:solidFill>
                <a:srgbClr val="002060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sz="1400" b="1" dirty="0">
                <a:solidFill>
                  <a:srgbClr val="002060"/>
                </a:solidFill>
              </a:rPr>
              <a:t>	</a:t>
            </a:r>
            <a:endParaRPr lang="en-US" sz="1400" b="1" dirty="0" smtClean="0">
              <a:solidFill>
                <a:srgbClr val="002060"/>
              </a:solidFill>
            </a:endParaRPr>
          </a:p>
          <a:p>
            <a:pPr>
              <a:spcBef>
                <a:spcPct val="0"/>
              </a:spcBef>
            </a:pPr>
            <a:endParaRPr lang="en-US" sz="1400" b="1" dirty="0">
              <a:solidFill>
                <a:srgbClr val="002060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endParaRPr lang="en-US" sz="1400" b="1" dirty="0" smtClean="0">
              <a:solidFill>
                <a:srgbClr val="002060"/>
              </a:solidFill>
            </a:endParaRPr>
          </a:p>
        </p:txBody>
      </p:sp>
      <p:sp>
        <p:nvSpPr>
          <p:cNvPr id="140293" name="Rectangle 5"/>
          <p:cNvSpPr>
            <a:spLocks noGrp="1" noChangeArrowheads="1"/>
          </p:cNvSpPr>
          <p:nvPr>
            <p:ph type="title"/>
          </p:nvPr>
        </p:nvSpPr>
        <p:spPr>
          <a:xfrm>
            <a:off x="446856" y="1557065"/>
            <a:ext cx="8229600" cy="1079847"/>
          </a:xfrm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rgbClr val="002060"/>
                </a:solidFill>
              </a:rPr>
              <a:t>Supervision:</a:t>
            </a:r>
            <a:br>
              <a:rPr lang="en-GB" sz="2800" dirty="0">
                <a:solidFill>
                  <a:srgbClr val="002060"/>
                </a:solidFill>
              </a:rPr>
            </a:br>
            <a:r>
              <a:rPr lang="en-GB" sz="2800" dirty="0">
                <a:solidFill>
                  <a:srgbClr val="002060"/>
                </a:solidFill>
              </a:rPr>
              <a:t>Special Procedures</a:t>
            </a:r>
          </a:p>
        </p:txBody>
      </p:sp>
    </p:spTree>
    <p:extLst>
      <p:ext uri="{BB962C8B-B14F-4D97-AF65-F5344CB8AC3E}">
        <p14:creationId xmlns:p14="http://schemas.microsoft.com/office/powerpoint/2010/main" val="315429656"/>
      </p:ext>
    </p:extLst>
  </p:cSld>
  <p:clrMapOvr>
    <a:masterClrMapping/>
  </p:clrMapOvr>
  <p:transition xmlns:p14="http://schemas.microsoft.com/office/powerpoint/2010/main" spd="med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idx="1"/>
          </p:nvPr>
        </p:nvSpPr>
        <p:spPr>
          <a:xfrm>
            <a:off x="395536" y="2852936"/>
            <a:ext cx="8229600" cy="3528392"/>
          </a:xfrm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en-US" sz="2000" b="1" dirty="0" smtClean="0">
                <a:solidFill>
                  <a:srgbClr val="002060"/>
                </a:solidFill>
              </a:rPr>
              <a:t>Complaints</a:t>
            </a:r>
            <a:r>
              <a:rPr lang="en-US" sz="2000" b="1" dirty="0">
                <a:solidFill>
                  <a:srgbClr val="002060"/>
                </a:solidFill>
              </a:rPr>
              <a:t> </a:t>
            </a:r>
            <a:r>
              <a:rPr lang="en-US" sz="2000" b="1" dirty="0" smtClean="0">
                <a:solidFill>
                  <a:srgbClr val="002060"/>
                </a:solidFill>
              </a:rPr>
              <a:t>to the Committee on 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sz="2000" b="1" dirty="0" smtClean="0">
                <a:solidFill>
                  <a:srgbClr val="002060"/>
                </a:solidFill>
              </a:rPr>
              <a:t>Freedom of Association</a:t>
            </a:r>
          </a:p>
          <a:p>
            <a:pPr marL="0" indent="0">
              <a:spcBef>
                <a:spcPct val="0"/>
              </a:spcBef>
              <a:buNone/>
            </a:pPr>
            <a:endParaRPr lang="en-US" sz="800" b="1" dirty="0" smtClean="0">
              <a:solidFill>
                <a:srgbClr val="002060"/>
              </a:solidFill>
            </a:endParaRPr>
          </a:p>
          <a:p>
            <a:pPr lvl="1">
              <a:lnSpc>
                <a:spcPct val="120000"/>
              </a:lnSpc>
              <a:spcBef>
                <a:spcPct val="0"/>
              </a:spcBef>
            </a:pPr>
            <a:r>
              <a:rPr lang="en-US" sz="1800" dirty="0" smtClean="0">
                <a:solidFill>
                  <a:srgbClr val="002060"/>
                </a:solidFill>
              </a:rPr>
              <a:t>Not a constitutional procedure</a:t>
            </a:r>
          </a:p>
          <a:p>
            <a:pPr lvl="1">
              <a:lnSpc>
                <a:spcPct val="120000"/>
              </a:lnSpc>
              <a:spcBef>
                <a:spcPct val="0"/>
              </a:spcBef>
            </a:pPr>
            <a:r>
              <a:rPr lang="en-US" sz="1800" dirty="0" smtClean="0">
                <a:solidFill>
                  <a:srgbClr val="002060"/>
                </a:solidFill>
              </a:rPr>
              <a:t>Can be lodged even in the absence of ratification of relevant Conventions</a:t>
            </a:r>
          </a:p>
          <a:p>
            <a:pPr lvl="1">
              <a:lnSpc>
                <a:spcPct val="120000"/>
              </a:lnSpc>
              <a:spcBef>
                <a:spcPct val="0"/>
              </a:spcBef>
            </a:pPr>
            <a:r>
              <a:rPr lang="en-US" sz="1800" dirty="0" smtClean="0">
                <a:solidFill>
                  <a:srgbClr val="002060"/>
                </a:solidFill>
              </a:rPr>
              <a:t>By an employers 'or workers 'organization demonstrating a direct interest in the matter</a:t>
            </a:r>
          </a:p>
          <a:p>
            <a:pPr lvl="1">
              <a:lnSpc>
                <a:spcPct val="120000"/>
              </a:lnSpc>
              <a:spcBef>
                <a:spcPct val="0"/>
              </a:spcBef>
            </a:pPr>
            <a:r>
              <a:rPr lang="en-US" sz="1800" dirty="0" smtClean="0">
                <a:solidFill>
                  <a:srgbClr val="002060"/>
                </a:solidFill>
              </a:rPr>
              <a:t>Examined by the CFA, a tripartite 9 member committee of the Governing Body</a:t>
            </a:r>
          </a:p>
          <a:p>
            <a:pPr lvl="1">
              <a:lnSpc>
                <a:spcPct val="120000"/>
              </a:lnSpc>
              <a:spcBef>
                <a:spcPct val="0"/>
              </a:spcBef>
            </a:pPr>
            <a:r>
              <a:rPr lang="en-US" sz="1800" dirty="0" smtClean="0">
                <a:solidFill>
                  <a:srgbClr val="002060"/>
                </a:solidFill>
              </a:rPr>
              <a:t>Conclusions and Recommendations adopted by the Governing Body</a:t>
            </a:r>
          </a:p>
          <a:p>
            <a:pPr lvl="1">
              <a:lnSpc>
                <a:spcPct val="120000"/>
              </a:lnSpc>
              <a:spcBef>
                <a:spcPct val="0"/>
              </a:spcBef>
            </a:pPr>
            <a:r>
              <a:rPr lang="en-US" sz="1800" dirty="0" smtClean="0">
                <a:solidFill>
                  <a:srgbClr val="002060"/>
                </a:solidFill>
              </a:rPr>
              <a:t>Follow up of issues of a legal nature by the Committee of Experts</a:t>
            </a:r>
            <a:endParaRPr lang="en-US" sz="1800" dirty="0">
              <a:solidFill>
                <a:srgbClr val="002060"/>
              </a:solidFill>
            </a:endParaRPr>
          </a:p>
          <a:p>
            <a:pPr>
              <a:spcBef>
                <a:spcPct val="0"/>
              </a:spcBef>
            </a:pPr>
            <a:endParaRPr lang="en-US" sz="900" b="1" dirty="0">
              <a:solidFill>
                <a:srgbClr val="002060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endParaRPr lang="en-US" sz="900" b="1" dirty="0" smtClean="0">
              <a:solidFill>
                <a:srgbClr val="002060"/>
              </a:solidFill>
            </a:endParaRPr>
          </a:p>
        </p:txBody>
      </p:sp>
      <p:sp>
        <p:nvSpPr>
          <p:cNvPr id="140293" name="Rectangle 5"/>
          <p:cNvSpPr>
            <a:spLocks noGrp="1" noChangeArrowheads="1"/>
          </p:cNvSpPr>
          <p:nvPr>
            <p:ph type="title"/>
          </p:nvPr>
        </p:nvSpPr>
        <p:spPr>
          <a:xfrm>
            <a:off x="446856" y="1557065"/>
            <a:ext cx="8229600" cy="1079847"/>
          </a:xfrm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>
                <a:solidFill>
                  <a:srgbClr val="002060"/>
                </a:solidFill>
              </a:rPr>
              <a:t>Supervision:</a:t>
            </a:r>
            <a:br>
              <a:rPr lang="en-GB" sz="2800" dirty="0">
                <a:solidFill>
                  <a:srgbClr val="002060"/>
                </a:solidFill>
              </a:rPr>
            </a:br>
            <a:r>
              <a:rPr lang="en-GB" sz="2800" dirty="0">
                <a:solidFill>
                  <a:srgbClr val="002060"/>
                </a:solidFill>
              </a:rPr>
              <a:t>Special Procedures</a:t>
            </a:r>
          </a:p>
        </p:txBody>
      </p:sp>
    </p:spTree>
    <p:extLst>
      <p:ext uri="{BB962C8B-B14F-4D97-AF65-F5344CB8AC3E}">
        <p14:creationId xmlns:p14="http://schemas.microsoft.com/office/powerpoint/2010/main" val="3143887992"/>
      </p:ext>
    </p:extLst>
  </p:cSld>
  <p:clrMapOvr>
    <a:masterClrMapping/>
  </p:clrMapOvr>
  <p:transition xmlns:p14="http://schemas.microsoft.com/office/powerpoint/2010/main" spd="med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idx="1"/>
          </p:nvPr>
        </p:nvSpPr>
        <p:spPr>
          <a:xfrm>
            <a:off x="395536" y="2780928"/>
            <a:ext cx="8229600" cy="3456384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ct val="0"/>
              </a:spcBef>
              <a:buNone/>
            </a:pPr>
            <a:endParaRPr lang="en-US" sz="2400" b="1" dirty="0" smtClean="0">
              <a:solidFill>
                <a:srgbClr val="002060"/>
              </a:solidFill>
            </a:endParaRPr>
          </a:p>
          <a:p>
            <a:pPr lvl="1">
              <a:lnSpc>
                <a:spcPct val="120000"/>
              </a:lnSpc>
              <a:spcBef>
                <a:spcPct val="0"/>
              </a:spcBef>
            </a:pPr>
            <a:r>
              <a:rPr lang="en-US" dirty="0" smtClean="0">
                <a:solidFill>
                  <a:srgbClr val="002060"/>
                </a:solidFill>
              </a:rPr>
              <a:t>Constitutional obligation to report on the effect given to instruments chosen by the Governing Body</a:t>
            </a:r>
          </a:p>
          <a:p>
            <a:pPr lvl="1">
              <a:lnSpc>
                <a:spcPct val="120000"/>
              </a:lnSpc>
              <a:spcBef>
                <a:spcPct val="0"/>
              </a:spcBef>
            </a:pPr>
            <a:r>
              <a:rPr lang="fr-CH" dirty="0" smtClean="0">
                <a:solidFill>
                  <a:srgbClr val="002060"/>
                </a:solidFill>
              </a:rPr>
              <a:t>Reports due </a:t>
            </a:r>
            <a:r>
              <a:rPr lang="en-GB" dirty="0" smtClean="0">
                <a:solidFill>
                  <a:srgbClr val="002060"/>
                </a:solidFill>
              </a:rPr>
              <a:t>before</a:t>
            </a:r>
            <a:r>
              <a:rPr lang="fr-CH" dirty="0" smtClean="0">
                <a:solidFill>
                  <a:srgbClr val="002060"/>
                </a:solidFill>
              </a:rPr>
              <a:t> end of </a:t>
            </a:r>
            <a:r>
              <a:rPr lang="fr-CH" dirty="0" err="1" smtClean="0">
                <a:solidFill>
                  <a:srgbClr val="002060"/>
                </a:solidFill>
              </a:rPr>
              <a:t>February</a:t>
            </a:r>
            <a:endParaRPr lang="fr-CH" dirty="0" smtClean="0">
              <a:solidFill>
                <a:srgbClr val="002060"/>
              </a:solidFill>
            </a:endParaRPr>
          </a:p>
          <a:p>
            <a:pPr lvl="1">
              <a:lnSpc>
                <a:spcPct val="120000"/>
              </a:lnSpc>
              <a:spcBef>
                <a:spcPct val="0"/>
              </a:spcBef>
            </a:pPr>
            <a:r>
              <a:rPr lang="fr-CH" dirty="0" smtClean="0">
                <a:solidFill>
                  <a:srgbClr val="002060"/>
                </a:solidFill>
              </a:rPr>
              <a:t>Basis for the General </a:t>
            </a:r>
            <a:r>
              <a:rPr lang="fr-CH" dirty="0" err="1" smtClean="0">
                <a:solidFill>
                  <a:srgbClr val="002060"/>
                </a:solidFill>
              </a:rPr>
              <a:t>Surveys</a:t>
            </a:r>
            <a:endParaRPr lang="fr-CH" dirty="0" smtClean="0">
              <a:solidFill>
                <a:srgbClr val="002060"/>
              </a:solidFill>
            </a:endParaRPr>
          </a:p>
          <a:p>
            <a:pPr lvl="1">
              <a:lnSpc>
                <a:spcPct val="120000"/>
              </a:lnSpc>
              <a:spcBef>
                <a:spcPct val="0"/>
              </a:spcBef>
            </a:pPr>
            <a:r>
              <a:rPr lang="fr-CH" dirty="0" err="1" smtClean="0">
                <a:solidFill>
                  <a:srgbClr val="002060"/>
                </a:solidFill>
              </a:rPr>
              <a:t>Subject</a:t>
            </a:r>
            <a:r>
              <a:rPr lang="fr-CH" dirty="0" smtClean="0">
                <a:solidFill>
                  <a:srgbClr val="002060"/>
                </a:solidFill>
              </a:rPr>
              <a:t> </a:t>
            </a:r>
            <a:r>
              <a:rPr lang="fr-CH" dirty="0" err="1" smtClean="0">
                <a:solidFill>
                  <a:srgbClr val="002060"/>
                </a:solidFill>
              </a:rPr>
              <a:t>matters</a:t>
            </a:r>
            <a:r>
              <a:rPr lang="fr-CH" dirty="0" smtClean="0">
                <a:solidFill>
                  <a:srgbClr val="002060"/>
                </a:solidFill>
              </a:rPr>
              <a:t> </a:t>
            </a:r>
            <a:r>
              <a:rPr lang="fr-CH" dirty="0" err="1" smtClean="0">
                <a:solidFill>
                  <a:srgbClr val="002060"/>
                </a:solidFill>
              </a:rPr>
              <a:t>aligned</a:t>
            </a:r>
            <a:r>
              <a:rPr lang="fr-CH" dirty="0" smtClean="0">
                <a:solidFill>
                  <a:srgbClr val="002060"/>
                </a:solidFill>
              </a:rPr>
              <a:t> </a:t>
            </a:r>
            <a:r>
              <a:rPr lang="fr-CH" dirty="0" err="1" smtClean="0">
                <a:solidFill>
                  <a:srgbClr val="002060"/>
                </a:solidFill>
              </a:rPr>
              <a:t>with</a:t>
            </a:r>
            <a:r>
              <a:rPr lang="fr-CH" dirty="0" smtClean="0">
                <a:solidFill>
                  <a:srgbClr val="002060"/>
                </a:solidFill>
              </a:rPr>
              <a:t> the </a:t>
            </a:r>
            <a:r>
              <a:rPr lang="fr-CH" dirty="0" err="1" smtClean="0">
                <a:solidFill>
                  <a:srgbClr val="002060"/>
                </a:solidFill>
              </a:rPr>
              <a:t>recurrent</a:t>
            </a:r>
            <a:r>
              <a:rPr lang="fr-CH" dirty="0" smtClean="0">
                <a:solidFill>
                  <a:srgbClr val="002060"/>
                </a:solidFill>
              </a:rPr>
              <a:t> discussions </a:t>
            </a:r>
            <a:r>
              <a:rPr lang="fr-CH" dirty="0" err="1" smtClean="0">
                <a:solidFill>
                  <a:srgbClr val="002060"/>
                </a:solidFill>
              </a:rPr>
              <a:t>under</a:t>
            </a:r>
            <a:r>
              <a:rPr lang="fr-CH" dirty="0" smtClean="0">
                <a:solidFill>
                  <a:srgbClr val="002060"/>
                </a:solidFill>
              </a:rPr>
              <a:t>  the 2008 </a:t>
            </a:r>
            <a:r>
              <a:rPr lang="fr-CH" dirty="0" err="1" smtClean="0">
                <a:solidFill>
                  <a:srgbClr val="002060"/>
                </a:solidFill>
              </a:rPr>
              <a:t>Declaration</a:t>
            </a:r>
            <a:r>
              <a:rPr lang="fr-CH" dirty="0" smtClean="0">
                <a:solidFill>
                  <a:srgbClr val="002060"/>
                </a:solidFill>
              </a:rPr>
              <a:t> on Social Justice for a </a:t>
            </a:r>
            <a:r>
              <a:rPr lang="fr-CH" dirty="0" err="1" smtClean="0">
                <a:solidFill>
                  <a:srgbClr val="002060"/>
                </a:solidFill>
              </a:rPr>
              <a:t>Fair</a:t>
            </a:r>
            <a:r>
              <a:rPr lang="fr-CH" dirty="0" smtClean="0">
                <a:solidFill>
                  <a:srgbClr val="002060"/>
                </a:solidFill>
              </a:rPr>
              <a:t> </a:t>
            </a:r>
            <a:r>
              <a:rPr lang="fr-CH" dirty="0" err="1" smtClean="0">
                <a:solidFill>
                  <a:srgbClr val="002060"/>
                </a:solidFill>
              </a:rPr>
              <a:t>Globalization</a:t>
            </a:r>
            <a:endParaRPr lang="fr-CH" dirty="0" smtClean="0">
              <a:solidFill>
                <a:srgbClr val="002060"/>
              </a:solidFill>
            </a:endParaRPr>
          </a:p>
          <a:p>
            <a:pPr lvl="1">
              <a:lnSpc>
                <a:spcPct val="120000"/>
              </a:lnSpc>
              <a:spcBef>
                <a:spcPct val="0"/>
              </a:spcBef>
            </a:pPr>
            <a:endParaRPr lang="en-US" sz="5400" dirty="0" smtClean="0">
              <a:solidFill>
                <a:srgbClr val="002060"/>
              </a:solidFill>
            </a:endParaRPr>
          </a:p>
          <a:p>
            <a:pPr>
              <a:spcBef>
                <a:spcPct val="0"/>
              </a:spcBef>
            </a:pPr>
            <a:endParaRPr lang="en-US" sz="2400" b="1" dirty="0" smtClean="0">
              <a:solidFill>
                <a:srgbClr val="002060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endParaRPr lang="en-US" sz="2400" b="1" dirty="0" smtClean="0">
              <a:solidFill>
                <a:srgbClr val="002060"/>
              </a:solidFill>
            </a:endParaRPr>
          </a:p>
        </p:txBody>
      </p:sp>
      <p:sp>
        <p:nvSpPr>
          <p:cNvPr id="140293" name="Rectangle 5"/>
          <p:cNvSpPr>
            <a:spLocks noGrp="1" noChangeArrowheads="1"/>
          </p:cNvSpPr>
          <p:nvPr>
            <p:ph type="title"/>
          </p:nvPr>
        </p:nvSpPr>
        <p:spPr>
          <a:xfrm>
            <a:off x="420688" y="1656184"/>
            <a:ext cx="8327776" cy="1412776"/>
          </a:xfrm>
        </p:spPr>
        <p:txBody>
          <a:bodyPr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 smtClean="0">
                <a:solidFill>
                  <a:srgbClr val="002060"/>
                </a:solidFill>
              </a:rPr>
              <a:t>Beyond Supervision</a:t>
            </a:r>
            <a:r>
              <a:rPr lang="fr-CH" sz="2800" dirty="0" smtClean="0">
                <a:solidFill>
                  <a:srgbClr val="002060"/>
                </a:solidFill>
              </a:rPr>
              <a:t>:</a:t>
            </a:r>
            <a:r>
              <a:rPr lang="en-GB" sz="2800" dirty="0" smtClean="0">
                <a:solidFill>
                  <a:srgbClr val="002060"/>
                </a:solidFill>
              </a:rPr>
              <a:t/>
            </a:r>
            <a:br>
              <a:rPr lang="en-GB" sz="2800" dirty="0" smtClean="0">
                <a:solidFill>
                  <a:srgbClr val="002060"/>
                </a:solidFill>
              </a:rPr>
            </a:br>
            <a:r>
              <a:rPr lang="en-GB" sz="2800" dirty="0" smtClean="0">
                <a:solidFill>
                  <a:srgbClr val="002060"/>
                </a:solidFill>
              </a:rPr>
              <a:t>Reporting on unratified </a:t>
            </a:r>
            <a:br>
              <a:rPr lang="en-GB" sz="2800" dirty="0" smtClean="0">
                <a:solidFill>
                  <a:srgbClr val="002060"/>
                </a:solidFill>
              </a:rPr>
            </a:br>
            <a:r>
              <a:rPr lang="en-GB" sz="2800" dirty="0" smtClean="0">
                <a:solidFill>
                  <a:srgbClr val="002060"/>
                </a:solidFill>
              </a:rPr>
              <a:t>Conventions and Recommendations</a:t>
            </a:r>
            <a:endParaRPr lang="en-GB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034656"/>
      </p:ext>
    </p:extLst>
  </p:cSld>
  <p:clrMapOvr>
    <a:masterClrMapping/>
  </p:clrMapOvr>
  <p:transition xmlns:p14="http://schemas.microsoft.com/office/powerpoint/2010/main" spd="med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TS010073846</Template>
  <TotalTime>3644</TotalTime>
  <Words>395</Words>
  <Application>Microsoft Macintosh PowerPoint</Application>
  <PresentationFormat>On-screen Show (4:3)</PresentationFormat>
  <Paragraphs>58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Custom Theme</vt:lpstr>
      <vt:lpstr>Custom Design</vt:lpstr>
      <vt:lpstr>Supervision of the Application of  International Labour Standards</vt:lpstr>
      <vt:lpstr>Supervision of the Application of  International Labour Standards</vt:lpstr>
      <vt:lpstr> Supervision: Regular Supervision</vt:lpstr>
      <vt:lpstr>Supervision: Regular Supervision </vt:lpstr>
      <vt:lpstr>Supervision: Special Procedures</vt:lpstr>
      <vt:lpstr>Supervision: Special Procedures</vt:lpstr>
      <vt:lpstr>Supervision: Special Procedures</vt:lpstr>
      <vt:lpstr>Beyond Supervision: Reporting on unratified  Conventions and Recommendations</vt:lpstr>
    </vt:vector>
  </TitlesOfParts>
  <Company>ILO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ILO and ILS</dc:title>
  <dc:creator>Shingo Miyake</dc:creator>
  <cp:lastModifiedBy>Faraz Shibli</cp:lastModifiedBy>
  <cp:revision>249</cp:revision>
  <cp:lastPrinted>2016-02-18T07:49:03Z</cp:lastPrinted>
  <dcterms:created xsi:type="dcterms:W3CDTF">1999-05-07T12:35:48Z</dcterms:created>
  <dcterms:modified xsi:type="dcterms:W3CDTF">2016-02-19T12:46:46Z</dcterms:modified>
</cp:coreProperties>
</file>