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 id="265" r:id="rId10"/>
    <p:sldId id="266" r:id="rId11"/>
    <p:sldId id="267" r:id="rId12"/>
    <p:sldId id="268" r:id="rId13"/>
    <p:sldId id="269" r:id="rId14"/>
    <p:sldId id="270" r:id="rId15"/>
    <p:sldId id="264"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2A2BC59F-D8B4-4CE2-8BB2-48A655C67AAE}" type="datetimeFigureOut">
              <a:rPr lang="en-AU" smtClean="0"/>
              <a:t>26/04/2017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880053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A2BC59F-D8B4-4CE2-8BB2-48A655C67AAE}" type="datetimeFigureOut">
              <a:rPr lang="en-AU" smtClean="0"/>
              <a:t>26/04/2017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1214315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A2BC59F-D8B4-4CE2-8BB2-48A655C67AAE}" type="datetimeFigureOut">
              <a:rPr lang="en-AU" smtClean="0"/>
              <a:t>26/04/2017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520316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2A2BC59F-D8B4-4CE2-8BB2-48A655C67AAE}" type="datetimeFigureOut">
              <a:rPr lang="en-AU" smtClean="0"/>
              <a:t>26/04/2017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109194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2BC59F-D8B4-4CE2-8BB2-48A655C67AAE}" type="datetimeFigureOut">
              <a:rPr lang="en-AU" smtClean="0"/>
              <a:t>26/04/2017</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3390426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2A2BC59F-D8B4-4CE2-8BB2-48A655C67AAE}" type="datetimeFigureOut">
              <a:rPr lang="en-AU" smtClean="0"/>
              <a:t>26/04/2017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1713426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2A2BC59F-D8B4-4CE2-8BB2-48A655C67AAE}" type="datetimeFigureOut">
              <a:rPr lang="en-AU" smtClean="0"/>
              <a:t>26/04/2017</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47959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2A2BC59F-D8B4-4CE2-8BB2-48A655C67AAE}" type="datetimeFigureOut">
              <a:rPr lang="en-AU" smtClean="0"/>
              <a:t>26/04/2017</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3690274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2BC59F-D8B4-4CE2-8BB2-48A655C67AAE}" type="datetimeFigureOut">
              <a:rPr lang="en-AU" smtClean="0"/>
              <a:t>26/04/2017</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1131477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BC59F-D8B4-4CE2-8BB2-48A655C67AAE}" type="datetimeFigureOut">
              <a:rPr lang="en-AU" smtClean="0"/>
              <a:t>26/04/2017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4568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2BC59F-D8B4-4CE2-8BB2-48A655C67AAE}" type="datetimeFigureOut">
              <a:rPr lang="en-AU" smtClean="0"/>
              <a:t>26/04/2017</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BC75BD-FE1E-4382-B9D2-2EE74B4AB02E}" type="slidenum">
              <a:rPr lang="en-AU" smtClean="0"/>
              <a:t>‹#›</a:t>
            </a:fld>
            <a:endParaRPr lang="en-AU"/>
          </a:p>
        </p:txBody>
      </p:sp>
    </p:spTree>
    <p:extLst>
      <p:ext uri="{BB962C8B-B14F-4D97-AF65-F5344CB8AC3E}">
        <p14:creationId xmlns:p14="http://schemas.microsoft.com/office/powerpoint/2010/main" val="3131759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2BC59F-D8B4-4CE2-8BB2-48A655C67AAE}" type="datetimeFigureOut">
              <a:rPr lang="en-AU" smtClean="0"/>
              <a:t>26/04/2017</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C75BD-FE1E-4382-B9D2-2EE74B4AB02E}" type="slidenum">
              <a:rPr lang="en-AU" smtClean="0"/>
              <a:t>‹#›</a:t>
            </a:fld>
            <a:endParaRPr lang="en-AU"/>
          </a:p>
        </p:txBody>
      </p:sp>
    </p:spTree>
    <p:extLst>
      <p:ext uri="{BB962C8B-B14F-4D97-AF65-F5344CB8AC3E}">
        <p14:creationId xmlns:p14="http://schemas.microsoft.com/office/powerpoint/2010/main" val="1985439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labour-rights-indicators.la.psu.edu/"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dirty="0" smtClean="0"/>
              <a:t>United Nations’ SDGs – An Overview</a:t>
            </a:r>
            <a:endParaRPr lang="en-AU" sz="6000" dirty="0"/>
          </a:p>
        </p:txBody>
      </p:sp>
      <p:sp>
        <p:nvSpPr>
          <p:cNvPr id="3" name="Subtitle 2"/>
          <p:cNvSpPr>
            <a:spLocks noGrp="1"/>
          </p:cNvSpPr>
          <p:nvPr>
            <p:ph type="subTitle" idx="1"/>
          </p:nvPr>
        </p:nvSpPr>
        <p:spPr/>
        <p:txBody>
          <a:bodyPr>
            <a:normAutofit/>
          </a:bodyPr>
          <a:lstStyle/>
          <a:p>
            <a:r>
              <a:rPr lang="en-US" sz="2400" b="1" dirty="0" smtClean="0"/>
              <a:t>SDGs – Sustainable Development </a:t>
            </a:r>
            <a:r>
              <a:rPr lang="en-US" sz="2400" b="1" dirty="0" smtClean="0"/>
              <a:t>Goals</a:t>
            </a:r>
          </a:p>
          <a:p>
            <a:r>
              <a:rPr lang="en-US" sz="2400" b="1" dirty="0"/>
              <a:t>r</a:t>
            </a:r>
            <a:r>
              <a:rPr lang="en-US" sz="2400" b="1" dirty="0" smtClean="0"/>
              <a:t>eplaced the</a:t>
            </a:r>
            <a:endParaRPr lang="en-US" sz="2400" b="1" dirty="0" smtClean="0"/>
          </a:p>
          <a:p>
            <a:r>
              <a:rPr lang="en-US" sz="2400" b="1" dirty="0" smtClean="0"/>
              <a:t>MDGs – Millennium Development Goals</a:t>
            </a:r>
            <a:endParaRPr lang="en-AU" sz="2400" b="1" dirty="0"/>
          </a:p>
        </p:txBody>
      </p:sp>
    </p:spTree>
    <p:extLst>
      <p:ext uri="{BB962C8B-B14F-4D97-AF65-F5344CB8AC3E}">
        <p14:creationId xmlns:p14="http://schemas.microsoft.com/office/powerpoint/2010/main" val="645569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410200"/>
          </a:xfrm>
        </p:spPr>
        <p:txBody>
          <a:bodyPr>
            <a:normAutofit fontScale="55000" lnSpcReduction="20000"/>
          </a:bodyPr>
          <a:lstStyle/>
          <a:p>
            <a:pPr marL="514350" lvl="0" indent="-514350">
              <a:lnSpc>
                <a:spcPct val="115000"/>
              </a:lnSpc>
              <a:spcBef>
                <a:spcPts val="0"/>
              </a:spcBef>
              <a:buFont typeface="+mj-lt"/>
              <a:buAutoNum type="arabicPeriod" startAt="11"/>
            </a:pPr>
            <a:r>
              <a:rPr lang="en-AU" dirty="0">
                <a:ea typeface="Calibri"/>
                <a:cs typeface="Times New Roman"/>
              </a:rPr>
              <a:t>Make cities and human settlements inclusive, safe, resilient and </a:t>
            </a:r>
            <a:r>
              <a:rPr lang="en-AU" dirty="0" smtClean="0">
                <a:ea typeface="Calibri"/>
                <a:cs typeface="Times New Roman"/>
              </a:rPr>
              <a:t>sustainable</a:t>
            </a:r>
            <a:br>
              <a:rPr lang="en-AU" dirty="0" smtClean="0">
                <a:ea typeface="Calibri"/>
                <a:cs typeface="Times New Roman"/>
              </a:rPr>
            </a:br>
            <a:endParaRPr lang="en-AU" dirty="0">
              <a:ea typeface="Calibri"/>
              <a:cs typeface="Times New Roman"/>
            </a:endParaRPr>
          </a:p>
          <a:p>
            <a:pPr marL="514350" lvl="0" indent="-514350">
              <a:lnSpc>
                <a:spcPct val="115000"/>
              </a:lnSpc>
              <a:spcBef>
                <a:spcPts val="0"/>
              </a:spcBef>
              <a:buFont typeface="+mj-lt"/>
              <a:buAutoNum type="arabicPeriod" startAt="11"/>
            </a:pPr>
            <a:r>
              <a:rPr lang="en-AU" dirty="0">
                <a:ea typeface="Calibri"/>
                <a:cs typeface="Times New Roman"/>
              </a:rPr>
              <a:t>Ensure sustainable consumption and production </a:t>
            </a:r>
            <a:r>
              <a:rPr lang="en-AU" dirty="0" smtClean="0">
                <a:ea typeface="Calibri"/>
                <a:cs typeface="Times New Roman"/>
              </a:rPr>
              <a:t>patterns</a:t>
            </a:r>
            <a:br>
              <a:rPr lang="en-AU" dirty="0" smtClean="0">
                <a:ea typeface="Calibri"/>
                <a:cs typeface="Times New Roman"/>
              </a:rPr>
            </a:br>
            <a:endParaRPr lang="en-AU" dirty="0">
              <a:ea typeface="Calibri"/>
              <a:cs typeface="Times New Roman"/>
            </a:endParaRPr>
          </a:p>
          <a:p>
            <a:pPr marL="514350" lvl="0" indent="-514350">
              <a:lnSpc>
                <a:spcPct val="115000"/>
              </a:lnSpc>
              <a:spcBef>
                <a:spcPts val="0"/>
              </a:spcBef>
              <a:buFont typeface="+mj-lt"/>
              <a:buAutoNum type="arabicPeriod" startAt="11"/>
            </a:pPr>
            <a:r>
              <a:rPr lang="en-AU" dirty="0">
                <a:ea typeface="Calibri"/>
                <a:cs typeface="Times New Roman"/>
              </a:rPr>
              <a:t>Take urgent action to combat climate change and its </a:t>
            </a:r>
            <a:r>
              <a:rPr lang="en-AU" dirty="0" smtClean="0">
                <a:ea typeface="Calibri"/>
                <a:cs typeface="Times New Roman"/>
              </a:rPr>
              <a:t>impacts</a:t>
            </a:r>
            <a:br>
              <a:rPr lang="en-AU" dirty="0" smtClean="0">
                <a:ea typeface="Calibri"/>
                <a:cs typeface="Times New Roman"/>
              </a:rPr>
            </a:br>
            <a:endParaRPr lang="en-AU" dirty="0">
              <a:ea typeface="Calibri"/>
              <a:cs typeface="Times New Roman"/>
            </a:endParaRPr>
          </a:p>
          <a:p>
            <a:pPr marL="514350" lvl="0" indent="-514350">
              <a:lnSpc>
                <a:spcPct val="115000"/>
              </a:lnSpc>
              <a:spcBef>
                <a:spcPts val="0"/>
              </a:spcBef>
              <a:buFont typeface="+mj-lt"/>
              <a:buAutoNum type="arabicPeriod" startAt="11"/>
            </a:pPr>
            <a:r>
              <a:rPr lang="en-AU" dirty="0">
                <a:ea typeface="Calibri"/>
                <a:cs typeface="Times New Roman"/>
              </a:rPr>
              <a:t>Conserve and sustainably use the oceans, seas and marine resources for sustainable </a:t>
            </a:r>
            <a:r>
              <a:rPr lang="en-AU" dirty="0" smtClean="0">
                <a:ea typeface="Calibri"/>
                <a:cs typeface="Times New Roman"/>
              </a:rPr>
              <a:t>development</a:t>
            </a:r>
            <a:br>
              <a:rPr lang="en-AU" dirty="0" smtClean="0">
                <a:ea typeface="Calibri"/>
                <a:cs typeface="Times New Roman"/>
              </a:rPr>
            </a:br>
            <a:endParaRPr lang="en-AU" dirty="0">
              <a:ea typeface="Calibri"/>
              <a:cs typeface="Times New Roman"/>
            </a:endParaRPr>
          </a:p>
          <a:p>
            <a:pPr marL="514350" lvl="0" indent="-514350">
              <a:lnSpc>
                <a:spcPct val="115000"/>
              </a:lnSpc>
              <a:spcBef>
                <a:spcPts val="0"/>
              </a:spcBef>
              <a:buFont typeface="+mj-lt"/>
              <a:buAutoNum type="arabicPeriod" startAt="11"/>
            </a:pPr>
            <a:r>
              <a:rPr lang="en-AU" dirty="0">
                <a:ea typeface="Calibri"/>
                <a:cs typeface="Times New Roman"/>
              </a:rPr>
              <a:t>Protect, restore and promote sustainable use of terrestrial ecosystems, sustainably manage forests, combat desertification, and halt and reverse land degradation and halt biodiversity </a:t>
            </a:r>
            <a:r>
              <a:rPr lang="en-AU" dirty="0" smtClean="0">
                <a:ea typeface="Calibri"/>
                <a:cs typeface="Times New Roman"/>
              </a:rPr>
              <a:t>loss</a:t>
            </a:r>
            <a:r>
              <a:rPr lang="en-AU" b="1" dirty="0" smtClean="0">
                <a:ea typeface="Calibri"/>
                <a:cs typeface="Times New Roman"/>
              </a:rPr>
              <a:t/>
            </a:r>
            <a:br>
              <a:rPr lang="en-AU" b="1" dirty="0" smtClean="0">
                <a:ea typeface="Calibri"/>
                <a:cs typeface="Times New Roman"/>
              </a:rPr>
            </a:br>
            <a:endParaRPr lang="en-AU" b="1" dirty="0">
              <a:ea typeface="Calibri"/>
              <a:cs typeface="Times New Roman"/>
            </a:endParaRPr>
          </a:p>
          <a:p>
            <a:pPr marL="514350" lvl="0" indent="-514350">
              <a:lnSpc>
                <a:spcPct val="115000"/>
              </a:lnSpc>
              <a:spcBef>
                <a:spcPts val="0"/>
              </a:spcBef>
              <a:buFont typeface="+mj-lt"/>
              <a:buAutoNum type="arabicPeriod" startAt="11"/>
            </a:pPr>
            <a:r>
              <a:rPr lang="en-AU" b="1" dirty="0">
                <a:solidFill>
                  <a:srgbClr val="002060"/>
                </a:solidFill>
                <a:ea typeface="Calibri"/>
                <a:cs typeface="Times New Roman"/>
              </a:rPr>
              <a:t>Promote peaceful and inclusive societies for sustainable development, provide access to justice for all and build effective, accountable and inclusive institutions at all </a:t>
            </a:r>
            <a:r>
              <a:rPr lang="en-AU" b="1" dirty="0" smtClean="0">
                <a:solidFill>
                  <a:srgbClr val="002060"/>
                </a:solidFill>
                <a:ea typeface="Calibri"/>
                <a:cs typeface="Times New Roman"/>
              </a:rPr>
              <a:t>levels</a:t>
            </a:r>
            <a:r>
              <a:rPr lang="en-AU" b="1" dirty="0" smtClean="0">
                <a:ea typeface="Calibri"/>
                <a:cs typeface="Times New Roman"/>
              </a:rPr>
              <a:t/>
            </a:r>
            <a:br>
              <a:rPr lang="en-AU" b="1" dirty="0" smtClean="0">
                <a:ea typeface="Calibri"/>
                <a:cs typeface="Times New Roman"/>
              </a:rPr>
            </a:br>
            <a:endParaRPr lang="en-AU" b="1" dirty="0">
              <a:ea typeface="Calibri"/>
              <a:cs typeface="Times New Roman"/>
            </a:endParaRPr>
          </a:p>
          <a:p>
            <a:pPr marL="514350" lvl="0" indent="-514350">
              <a:lnSpc>
                <a:spcPct val="115000"/>
              </a:lnSpc>
              <a:spcBef>
                <a:spcPts val="0"/>
              </a:spcBef>
              <a:spcAft>
                <a:spcPts val="1000"/>
              </a:spcAft>
              <a:buFont typeface="+mj-lt"/>
              <a:buAutoNum type="arabicPeriod" startAt="11"/>
            </a:pPr>
            <a:r>
              <a:rPr lang="en-AU" dirty="0">
                <a:ea typeface="Calibri"/>
                <a:cs typeface="Times New Roman"/>
              </a:rPr>
              <a:t>Strengthen the means of implementation and revitalize the Global Partnership for Sustainable </a:t>
            </a:r>
            <a:r>
              <a:rPr lang="en-AU" dirty="0" smtClean="0">
                <a:ea typeface="Calibri"/>
                <a:cs typeface="Times New Roman"/>
              </a:rPr>
              <a:t>Development</a:t>
            </a:r>
            <a:endParaRPr lang="en-AU" dirty="0">
              <a:ea typeface="Calibri"/>
              <a:cs typeface="Times New Roman"/>
            </a:endParaRPr>
          </a:p>
        </p:txBody>
      </p:sp>
    </p:spTree>
    <p:extLst>
      <p:ext uri="{BB962C8B-B14F-4D97-AF65-F5344CB8AC3E}">
        <p14:creationId xmlns:p14="http://schemas.microsoft.com/office/powerpoint/2010/main" val="81174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rPr>
              <a:t>SDG 8 is a clear priority</a:t>
            </a:r>
            <a:endParaRPr lang="en-AU" dirty="0">
              <a:solidFill>
                <a:srgbClr val="C00000"/>
              </a:solidFill>
            </a:endParaRPr>
          </a:p>
        </p:txBody>
      </p:sp>
      <p:sp>
        <p:nvSpPr>
          <p:cNvPr id="3" name="Content Placeholder 2"/>
          <p:cNvSpPr>
            <a:spLocks noGrp="1"/>
          </p:cNvSpPr>
          <p:nvPr>
            <p:ph idx="1"/>
          </p:nvPr>
        </p:nvSpPr>
        <p:spPr/>
        <p:txBody>
          <a:bodyPr/>
          <a:lstStyle/>
          <a:p>
            <a:r>
              <a:rPr lang="en-US" dirty="0" smtClean="0"/>
              <a:t>It has 12 targets</a:t>
            </a:r>
          </a:p>
          <a:p>
            <a:endParaRPr lang="en-US" dirty="0"/>
          </a:p>
          <a:p>
            <a:r>
              <a:rPr lang="en-US" dirty="0" smtClean="0"/>
              <a:t>And 16 indicators</a:t>
            </a:r>
          </a:p>
          <a:p>
            <a:pPr marL="0" indent="0">
              <a:buNone/>
            </a:pPr>
            <a:endParaRPr lang="en-US" dirty="0"/>
          </a:p>
          <a:p>
            <a:pPr marL="0" indent="0">
              <a:buNone/>
            </a:pPr>
            <a:r>
              <a:rPr lang="en-US" dirty="0" smtClean="0"/>
              <a:t>Many of the ILO DWIs can be found here, used for some of the 16 indicators </a:t>
            </a:r>
            <a:r>
              <a:rPr lang="en-US" dirty="0" smtClean="0"/>
              <a:t>measuring and monitoring </a:t>
            </a:r>
            <a:r>
              <a:rPr lang="en-US" dirty="0" smtClean="0"/>
              <a:t>‘… </a:t>
            </a:r>
            <a:r>
              <a:rPr lang="en-US" i="1" dirty="0" smtClean="0"/>
              <a:t>full and productive employment and decent work for all</a:t>
            </a:r>
            <a:r>
              <a:rPr lang="en-US" dirty="0" smtClean="0"/>
              <a:t>.’ </a:t>
            </a:r>
          </a:p>
          <a:p>
            <a:endParaRPr lang="en-US" dirty="0"/>
          </a:p>
          <a:p>
            <a:endParaRPr lang="en-AU" dirty="0"/>
          </a:p>
        </p:txBody>
      </p:sp>
    </p:spTree>
    <p:extLst>
      <p:ext uri="{BB962C8B-B14F-4D97-AF65-F5344CB8AC3E}">
        <p14:creationId xmlns:p14="http://schemas.microsoft.com/office/powerpoint/2010/main" val="3279091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002060"/>
                </a:solidFill>
              </a:rPr>
              <a:t>DWIs also appear under other SDGs</a:t>
            </a:r>
            <a:endParaRPr lang="en-AU" dirty="0">
              <a:solidFill>
                <a:srgbClr val="002060"/>
              </a:solidFill>
            </a:endParaRPr>
          </a:p>
        </p:txBody>
      </p:sp>
      <p:sp>
        <p:nvSpPr>
          <p:cNvPr id="3" name="Content Placeholder 2"/>
          <p:cNvSpPr>
            <a:spLocks noGrp="1"/>
          </p:cNvSpPr>
          <p:nvPr>
            <p:ph idx="1"/>
          </p:nvPr>
        </p:nvSpPr>
        <p:spPr/>
        <p:txBody>
          <a:bodyPr>
            <a:normAutofit/>
          </a:bodyPr>
          <a:lstStyle/>
          <a:p>
            <a:pPr marL="0" indent="0">
              <a:buNone/>
            </a:pPr>
            <a:r>
              <a:rPr lang="en-US" sz="2400" b="1" dirty="0" smtClean="0"/>
              <a:t>Goal 1: </a:t>
            </a:r>
            <a:r>
              <a:rPr lang="en-AU" sz="2400" b="1" dirty="0"/>
              <a:t>End Poverty in all its forms </a:t>
            </a:r>
            <a:r>
              <a:rPr lang="en-AU" sz="2400" b="1" dirty="0" smtClean="0"/>
              <a:t>everywhere</a:t>
            </a:r>
          </a:p>
          <a:p>
            <a:pPr marL="0" indent="0">
              <a:buNone/>
            </a:pPr>
            <a:endParaRPr lang="en-US" sz="2000" b="1" dirty="0"/>
          </a:p>
          <a:p>
            <a:pPr marL="400050" lvl="1" indent="0">
              <a:buNone/>
            </a:pPr>
            <a:r>
              <a:rPr lang="en-US" sz="2000" b="1" dirty="0" smtClean="0"/>
              <a:t>Target 1.3:  </a:t>
            </a:r>
            <a:r>
              <a:rPr lang="en-AU" sz="2000" b="1" dirty="0"/>
              <a:t>Implement nationally appropriate social protection systems and measures for all, including floors, and by 2030 achieve substantial coverage of the poor and the </a:t>
            </a:r>
            <a:r>
              <a:rPr lang="en-AU" sz="2000" b="1" dirty="0" smtClean="0"/>
              <a:t>vulnerable</a:t>
            </a:r>
          </a:p>
          <a:p>
            <a:pPr marL="0" indent="0">
              <a:buNone/>
            </a:pPr>
            <a:endParaRPr lang="en-US" sz="2000" b="1" dirty="0"/>
          </a:p>
          <a:p>
            <a:pPr marL="800100" lvl="2" indent="0">
              <a:buNone/>
            </a:pPr>
            <a:r>
              <a:rPr lang="en-US" sz="2000" b="1" dirty="0" smtClean="0">
                <a:solidFill>
                  <a:srgbClr val="002060"/>
                </a:solidFill>
              </a:rPr>
              <a:t>Indicator 1.3.1:  </a:t>
            </a:r>
            <a:r>
              <a:rPr lang="en-AU" sz="2000" b="1" dirty="0">
                <a:solidFill>
                  <a:srgbClr val="002060"/>
                </a:solidFill>
              </a:rPr>
              <a:t>Proportion of population covered by social protection floors/systems, by sex, distinguishing children, unemployed persons, older persons, persons with disabilities, pregnant women, newborns, work-injury victims and the poor and the vulnerable</a:t>
            </a:r>
          </a:p>
        </p:txBody>
      </p:sp>
    </p:spTree>
    <p:extLst>
      <p:ext uri="{BB962C8B-B14F-4D97-AF65-F5344CB8AC3E}">
        <p14:creationId xmlns:p14="http://schemas.microsoft.com/office/powerpoint/2010/main" val="303674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a:t>
            </a:r>
            <a:endParaRPr lang="en-AU" dirty="0"/>
          </a:p>
        </p:txBody>
      </p:sp>
      <p:sp>
        <p:nvSpPr>
          <p:cNvPr id="3" name="Content Placeholder 2"/>
          <p:cNvSpPr>
            <a:spLocks noGrp="1"/>
          </p:cNvSpPr>
          <p:nvPr>
            <p:ph idx="1"/>
          </p:nvPr>
        </p:nvSpPr>
        <p:spPr/>
        <p:txBody>
          <a:bodyPr>
            <a:normAutofit/>
          </a:bodyPr>
          <a:lstStyle/>
          <a:p>
            <a:pPr marL="0" indent="0">
              <a:buNone/>
            </a:pPr>
            <a:r>
              <a:rPr lang="en-US" sz="2400" dirty="0" smtClean="0"/>
              <a:t>Goal 16:  </a:t>
            </a:r>
            <a:r>
              <a:rPr lang="en-AU" sz="2400" dirty="0"/>
              <a:t>Promote peaceful and inclusive societies for sustainable development, provide access to justice for all and build effective, accountable and inclusive institutions at all </a:t>
            </a:r>
            <a:r>
              <a:rPr lang="en-AU" sz="2400" dirty="0" smtClean="0"/>
              <a:t>levels</a:t>
            </a:r>
            <a:br>
              <a:rPr lang="en-AU" sz="2400" dirty="0" smtClean="0"/>
            </a:br>
            <a:endParaRPr lang="en-AU" sz="2400" dirty="0" smtClean="0"/>
          </a:p>
          <a:p>
            <a:pPr marL="400050" lvl="1" indent="0">
              <a:buNone/>
            </a:pPr>
            <a:r>
              <a:rPr lang="en-US" sz="2000" b="1" dirty="0" smtClean="0"/>
              <a:t>Target 16.10:  </a:t>
            </a:r>
            <a:r>
              <a:rPr lang="en-AU" sz="2000" b="1" dirty="0"/>
              <a:t>Ensure public access to information and </a:t>
            </a:r>
            <a:r>
              <a:rPr lang="en-AU" sz="2000" b="1" dirty="0">
                <a:solidFill>
                  <a:srgbClr val="002060"/>
                </a:solidFill>
              </a:rPr>
              <a:t>protect fundamental freedoms</a:t>
            </a:r>
            <a:r>
              <a:rPr lang="en-AU" sz="2000" b="1" dirty="0"/>
              <a:t>, in accordance with national legislation and international </a:t>
            </a:r>
            <a:r>
              <a:rPr lang="en-AU" sz="2000" b="1" dirty="0" smtClean="0"/>
              <a:t>agreements</a:t>
            </a:r>
            <a:r>
              <a:rPr lang="en-AU" sz="2000" dirty="0" smtClean="0"/>
              <a:t/>
            </a:r>
            <a:br>
              <a:rPr lang="en-AU" sz="2000" dirty="0" smtClean="0"/>
            </a:br>
            <a:endParaRPr lang="en-AU" sz="2000" dirty="0" smtClean="0"/>
          </a:p>
          <a:p>
            <a:pPr marL="800100" lvl="2" indent="0">
              <a:buNone/>
            </a:pPr>
            <a:r>
              <a:rPr lang="en-US" sz="2000" b="1" dirty="0" smtClean="0">
                <a:solidFill>
                  <a:srgbClr val="002060"/>
                </a:solidFill>
              </a:rPr>
              <a:t>Indicator 16.10.1:  </a:t>
            </a:r>
            <a:r>
              <a:rPr lang="en-AU" sz="2000" b="1" dirty="0">
                <a:solidFill>
                  <a:srgbClr val="002060"/>
                </a:solidFill>
              </a:rPr>
              <a:t>Number of verified cases of killing, kidnapping, enforced disappearance, arbitrary detention and torture of journalists, associated media personnel, trade unionists and human rights advocates in the previous 12 months</a:t>
            </a:r>
          </a:p>
        </p:txBody>
      </p:sp>
    </p:spTree>
    <p:extLst>
      <p:ext uri="{BB962C8B-B14F-4D97-AF65-F5344CB8AC3E}">
        <p14:creationId xmlns:p14="http://schemas.microsoft.com/office/powerpoint/2010/main" val="611296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other goals with Decent Work dimensions</a:t>
            </a:r>
            <a:endParaRPr lang="en-AU" dirty="0"/>
          </a:p>
        </p:txBody>
      </p:sp>
      <p:sp>
        <p:nvSpPr>
          <p:cNvPr id="3" name="Content Placeholder 2"/>
          <p:cNvSpPr>
            <a:spLocks noGrp="1"/>
          </p:cNvSpPr>
          <p:nvPr>
            <p:ph idx="1"/>
          </p:nvPr>
        </p:nvSpPr>
        <p:spPr/>
        <p:txBody>
          <a:bodyPr>
            <a:noAutofit/>
          </a:bodyPr>
          <a:lstStyle/>
          <a:p>
            <a:pPr marL="0" indent="0">
              <a:buNone/>
            </a:pPr>
            <a:r>
              <a:rPr lang="en-US" sz="2400" b="1" dirty="0" smtClean="0"/>
              <a:t>Goal 3, indicator 3.8.1</a:t>
            </a:r>
            <a:r>
              <a:rPr lang="en-US" sz="2400" dirty="0" smtClean="0"/>
              <a:t>:  </a:t>
            </a:r>
            <a:r>
              <a:rPr lang="en-AU" sz="2400" dirty="0"/>
              <a:t>Coverage of essential health </a:t>
            </a:r>
            <a:r>
              <a:rPr lang="en-AU" sz="2400" dirty="0" smtClean="0"/>
              <a:t>services</a:t>
            </a:r>
          </a:p>
          <a:p>
            <a:pPr marL="0" indent="0">
              <a:buNone/>
            </a:pPr>
            <a:endParaRPr lang="en-US" sz="2400" dirty="0"/>
          </a:p>
          <a:p>
            <a:pPr marL="0" indent="0">
              <a:buNone/>
            </a:pPr>
            <a:r>
              <a:rPr lang="en-US" sz="2400" b="1" dirty="0" smtClean="0"/>
              <a:t>Goal 4, Indicator 4.1.1</a:t>
            </a:r>
            <a:r>
              <a:rPr lang="en-US" sz="2400" dirty="0" smtClean="0"/>
              <a:t>:  </a:t>
            </a:r>
            <a:r>
              <a:rPr lang="en-AU" sz="2400" dirty="0"/>
              <a:t>Proportion of children and young people: (a) in grades 2/3; (b) at the end of primary; and (c) at the end of lower secondary achieving at least a minimum proficiency level in (</a:t>
            </a:r>
            <a:r>
              <a:rPr lang="en-AU" sz="2400" dirty="0" err="1"/>
              <a:t>i</a:t>
            </a:r>
            <a:r>
              <a:rPr lang="en-AU" sz="2400" dirty="0"/>
              <a:t>) reading and (ii) </a:t>
            </a:r>
            <a:r>
              <a:rPr lang="en-AU" sz="2400" dirty="0" smtClean="0"/>
              <a:t>mathematics</a:t>
            </a:r>
            <a:r>
              <a:rPr lang="en-AU" sz="2400" dirty="0"/>
              <a:t>, by </a:t>
            </a:r>
            <a:r>
              <a:rPr lang="en-AU" sz="2400" dirty="0" smtClean="0"/>
              <a:t>sex</a:t>
            </a:r>
            <a:br>
              <a:rPr lang="en-AU" sz="2400" dirty="0" smtClean="0"/>
            </a:br>
            <a:endParaRPr lang="en-AU" sz="2400" dirty="0" smtClean="0"/>
          </a:p>
          <a:p>
            <a:pPr marL="0" indent="0">
              <a:buNone/>
            </a:pPr>
            <a:r>
              <a:rPr lang="en-US" sz="2400" b="1" dirty="0" smtClean="0"/>
              <a:t>Goal 5, Indicator 5.5.2</a:t>
            </a:r>
            <a:r>
              <a:rPr lang="en-US" sz="2400" dirty="0" smtClean="0"/>
              <a:t>:  </a:t>
            </a:r>
            <a:r>
              <a:rPr lang="en-AU" sz="2400" dirty="0"/>
              <a:t>Proportion of women in managerial </a:t>
            </a:r>
            <a:r>
              <a:rPr lang="en-AU" sz="2400" dirty="0" smtClean="0"/>
              <a:t>positions</a:t>
            </a:r>
            <a:br>
              <a:rPr lang="en-AU" sz="2400" dirty="0" smtClean="0"/>
            </a:br>
            <a:endParaRPr lang="en-AU" sz="2400" dirty="0" smtClean="0"/>
          </a:p>
          <a:p>
            <a:pPr marL="0" indent="0">
              <a:buNone/>
            </a:pPr>
            <a:r>
              <a:rPr lang="en-US" sz="2400" b="1" dirty="0" smtClean="0"/>
              <a:t>Goal 10, Indicator 10.4.1</a:t>
            </a:r>
            <a:r>
              <a:rPr lang="en-US" sz="2400" dirty="0" smtClean="0"/>
              <a:t>:  </a:t>
            </a:r>
            <a:r>
              <a:rPr lang="en-AU" sz="2400" dirty="0"/>
              <a:t>Labour share of GDP, comprising wages and social protection transfers</a:t>
            </a:r>
          </a:p>
        </p:txBody>
      </p:sp>
    </p:spTree>
    <p:extLst>
      <p:ext uri="{BB962C8B-B14F-4D97-AF65-F5344CB8AC3E}">
        <p14:creationId xmlns:p14="http://schemas.microsoft.com/office/powerpoint/2010/main" val="2719807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SDG 8 - targets and indicators</a:t>
            </a:r>
            <a:endParaRPr lang="en-AU" u="sng" dirty="0"/>
          </a:p>
        </p:txBody>
      </p:sp>
      <p:sp>
        <p:nvSpPr>
          <p:cNvPr id="4" name="Content Placeholder 3"/>
          <p:cNvSpPr>
            <a:spLocks noGrp="1"/>
          </p:cNvSpPr>
          <p:nvPr>
            <p:ph idx="1"/>
          </p:nvPr>
        </p:nvSpPr>
        <p:spPr/>
        <p:txBody>
          <a:bodyPr>
            <a:normAutofit/>
          </a:bodyPr>
          <a:lstStyle/>
          <a:p>
            <a:pPr marL="0" indent="0">
              <a:buNone/>
            </a:pPr>
            <a:r>
              <a:rPr lang="en-US" sz="2800" u="sng" dirty="0" smtClean="0"/>
              <a:t>Target 8.1</a:t>
            </a:r>
            <a:r>
              <a:rPr lang="en-US" sz="2800" dirty="0" smtClean="0"/>
              <a:t>:  </a:t>
            </a:r>
            <a:r>
              <a:rPr lang="en-AU" sz="2800" dirty="0"/>
              <a:t>Sustain per capita economic growth in accordance with national circumstances and, in particular, at least 7 per cent gross domestic product growth per annum in the least developed </a:t>
            </a:r>
            <a:r>
              <a:rPr lang="en-AU" sz="2800" dirty="0" smtClean="0"/>
              <a:t>countries</a:t>
            </a:r>
          </a:p>
          <a:p>
            <a:pPr marL="0" indent="0">
              <a:buNone/>
            </a:pPr>
            <a:endParaRPr lang="en-US" sz="2800" dirty="0"/>
          </a:p>
          <a:p>
            <a:pPr marL="0" indent="0">
              <a:buNone/>
            </a:pPr>
            <a:r>
              <a:rPr lang="en-US" sz="2800" dirty="0" smtClean="0"/>
              <a:t>	</a:t>
            </a:r>
            <a:r>
              <a:rPr lang="en-US" sz="2800" u="sng" dirty="0" smtClean="0"/>
              <a:t>Indicator 8.1.1</a:t>
            </a:r>
            <a:r>
              <a:rPr lang="en-US" sz="2800" dirty="0" smtClean="0"/>
              <a:t>:  </a:t>
            </a:r>
            <a:r>
              <a:rPr lang="en-AU" sz="2800" dirty="0"/>
              <a:t>Annual growth rate of real GDP </a:t>
            </a:r>
            <a:r>
              <a:rPr lang="en-AU" sz="2800" dirty="0" smtClean="0"/>
              <a:t>	per capita</a:t>
            </a:r>
          </a:p>
          <a:p>
            <a:pPr marL="0" indent="0">
              <a:buNone/>
            </a:pPr>
            <a:endParaRPr lang="en-US" sz="2800" dirty="0"/>
          </a:p>
          <a:p>
            <a:pPr marL="0" indent="0">
              <a:buNone/>
            </a:pPr>
            <a:r>
              <a:rPr lang="en-US" sz="2800" dirty="0" smtClean="0"/>
              <a:t>	</a:t>
            </a:r>
            <a:r>
              <a:rPr lang="en-US" sz="2800" b="1" dirty="0" smtClean="0">
                <a:solidFill>
                  <a:srgbClr val="002060"/>
                </a:solidFill>
              </a:rPr>
              <a:t>DWI CONT-7</a:t>
            </a:r>
            <a:endParaRPr lang="en-AU" sz="2800" b="1" dirty="0">
              <a:solidFill>
                <a:srgbClr val="002060"/>
              </a:solidFill>
            </a:endParaRPr>
          </a:p>
        </p:txBody>
      </p:sp>
    </p:spTree>
    <p:extLst>
      <p:ext uri="{BB962C8B-B14F-4D97-AF65-F5344CB8AC3E}">
        <p14:creationId xmlns:p14="http://schemas.microsoft.com/office/powerpoint/2010/main" val="286100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sz="2800" u="sng" dirty="0" smtClean="0"/>
              <a:t>Target 8.2</a:t>
            </a:r>
            <a:r>
              <a:rPr lang="en-US" sz="2800" dirty="0" smtClean="0"/>
              <a:t>:  </a:t>
            </a:r>
            <a:r>
              <a:rPr lang="en-AU" sz="2800" dirty="0"/>
              <a:t>Achieve higher levels of economic productivity through diversification, technological upgrading and innovation, including through a focus on high-value added and labour-intensive </a:t>
            </a:r>
            <a:r>
              <a:rPr lang="en-AU" sz="2800" dirty="0" smtClean="0"/>
              <a:t>sectors</a:t>
            </a:r>
          </a:p>
          <a:p>
            <a:pPr marL="0" indent="0">
              <a:buNone/>
            </a:pPr>
            <a:endParaRPr lang="en-US" sz="2800" dirty="0"/>
          </a:p>
          <a:p>
            <a:pPr marL="0" indent="0">
              <a:buNone/>
            </a:pPr>
            <a:r>
              <a:rPr lang="en-US" sz="2800" dirty="0" smtClean="0"/>
              <a:t>	</a:t>
            </a:r>
            <a:r>
              <a:rPr lang="en-US" sz="2800" u="sng" dirty="0" smtClean="0"/>
              <a:t>Indicator 8.2.1</a:t>
            </a:r>
            <a:r>
              <a:rPr lang="en-US" sz="2800" dirty="0" smtClean="0"/>
              <a:t>:  </a:t>
            </a:r>
            <a:r>
              <a:rPr lang="en-AU" sz="2800" dirty="0"/>
              <a:t>Annual growth rate of real </a:t>
            </a:r>
            <a:r>
              <a:rPr lang="en-AU" sz="2800" dirty="0" smtClean="0"/>
              <a:t>	GDP 	per </a:t>
            </a:r>
            <a:r>
              <a:rPr lang="en-AU" sz="2800" dirty="0"/>
              <a:t>employed </a:t>
            </a:r>
            <a:r>
              <a:rPr lang="en-AU" sz="2800" dirty="0" smtClean="0"/>
              <a:t>person</a:t>
            </a:r>
          </a:p>
          <a:p>
            <a:pPr marL="0" indent="0">
              <a:buNone/>
            </a:pPr>
            <a:endParaRPr lang="en-US" sz="2800" dirty="0"/>
          </a:p>
          <a:p>
            <a:pPr marL="0" indent="0">
              <a:buNone/>
            </a:pPr>
            <a:r>
              <a:rPr lang="en-US" sz="2800" dirty="0" smtClean="0"/>
              <a:t>	</a:t>
            </a:r>
            <a:r>
              <a:rPr lang="en-US" sz="2800" b="1" dirty="0" smtClean="0">
                <a:solidFill>
                  <a:srgbClr val="002060"/>
                </a:solidFill>
              </a:rPr>
              <a:t>DWI CONT-3</a:t>
            </a:r>
            <a:endParaRPr lang="en-AU" sz="2800" b="1" dirty="0">
              <a:solidFill>
                <a:srgbClr val="002060"/>
              </a:solidFill>
            </a:endParaRPr>
          </a:p>
        </p:txBody>
      </p:sp>
    </p:spTree>
    <p:extLst>
      <p:ext uri="{BB962C8B-B14F-4D97-AF65-F5344CB8AC3E}">
        <p14:creationId xmlns:p14="http://schemas.microsoft.com/office/powerpoint/2010/main" val="2549822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305800" cy="5638800"/>
          </a:xfrm>
        </p:spPr>
        <p:txBody>
          <a:bodyPr>
            <a:noAutofit/>
          </a:bodyPr>
          <a:lstStyle/>
          <a:p>
            <a:pPr marL="0" indent="0">
              <a:buNone/>
            </a:pPr>
            <a:r>
              <a:rPr lang="en-US" sz="2800" u="sng" dirty="0" smtClean="0"/>
              <a:t>Target 8.3</a:t>
            </a:r>
            <a:r>
              <a:rPr lang="en-US" sz="2800" dirty="0" smtClean="0"/>
              <a:t>:  </a:t>
            </a:r>
            <a:r>
              <a:rPr lang="en-AU" sz="2800" dirty="0"/>
              <a:t>Promote development-oriented policies that support productive activities, decent job creation, entrepreneurship, creativity and innovation, and encourage the formalization and growth of micro-, small- and medium-sized enterprises, including </a:t>
            </a:r>
            <a:r>
              <a:rPr lang="en-AU" sz="2800" dirty="0" smtClean="0"/>
              <a:t>through </a:t>
            </a:r>
            <a:r>
              <a:rPr lang="en-AU" sz="2800" dirty="0"/>
              <a:t>access to financial </a:t>
            </a:r>
            <a:r>
              <a:rPr lang="en-AU" sz="2800" dirty="0" smtClean="0"/>
              <a:t>services</a:t>
            </a:r>
            <a:br>
              <a:rPr lang="en-AU" sz="2800" dirty="0" smtClean="0"/>
            </a:br>
            <a:endParaRPr lang="en-AU" sz="2800" dirty="0" smtClean="0"/>
          </a:p>
          <a:p>
            <a:pPr marL="0" indent="0">
              <a:buNone/>
            </a:pPr>
            <a:r>
              <a:rPr lang="en-US" sz="2800" dirty="0"/>
              <a:t>	</a:t>
            </a:r>
            <a:r>
              <a:rPr lang="en-US" sz="2800" u="sng" dirty="0" smtClean="0"/>
              <a:t>Indicator 8.3.1</a:t>
            </a:r>
            <a:r>
              <a:rPr lang="en-US" sz="2800" dirty="0" smtClean="0"/>
              <a:t>:  </a:t>
            </a:r>
            <a:r>
              <a:rPr lang="en-AU" sz="2800" dirty="0"/>
              <a:t>Proportion of informal </a:t>
            </a:r>
            <a:r>
              <a:rPr lang="en-AU" sz="2800" dirty="0" smtClean="0"/>
              <a:t>	employment </a:t>
            </a:r>
            <a:r>
              <a:rPr lang="en-AU" sz="2800" dirty="0"/>
              <a:t>in </a:t>
            </a:r>
            <a:r>
              <a:rPr lang="en-AU" sz="2800" dirty="0" smtClean="0"/>
              <a:t>non‑agriculture </a:t>
            </a:r>
            <a:r>
              <a:rPr lang="en-AU" sz="2800" dirty="0"/>
              <a:t>employment, by </a:t>
            </a:r>
            <a:r>
              <a:rPr lang="en-AU" sz="2800" dirty="0" smtClean="0"/>
              <a:t>	sex</a:t>
            </a:r>
          </a:p>
          <a:p>
            <a:pPr marL="0" indent="0">
              <a:buNone/>
            </a:pPr>
            <a:endParaRPr lang="en-US" sz="2800" dirty="0"/>
          </a:p>
          <a:p>
            <a:pPr marL="0" indent="0">
              <a:buNone/>
            </a:pPr>
            <a:r>
              <a:rPr lang="en-US" sz="2800" dirty="0"/>
              <a:t>	</a:t>
            </a:r>
            <a:r>
              <a:rPr lang="en-US" sz="2800" b="1" dirty="0">
                <a:solidFill>
                  <a:srgbClr val="002060"/>
                </a:solidFill>
              </a:rPr>
              <a:t>DWIs EMPL-4; STAB-1; STAB-3; STAB-4</a:t>
            </a:r>
            <a:endParaRPr lang="en-AU" sz="2800" b="1" dirty="0">
              <a:solidFill>
                <a:srgbClr val="002060"/>
              </a:solidFill>
            </a:endParaRPr>
          </a:p>
        </p:txBody>
      </p:sp>
    </p:spTree>
    <p:extLst>
      <p:ext uri="{BB962C8B-B14F-4D97-AF65-F5344CB8AC3E}">
        <p14:creationId xmlns:p14="http://schemas.microsoft.com/office/powerpoint/2010/main" val="3557792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marL="0" indent="0">
              <a:buNone/>
            </a:pPr>
            <a:r>
              <a:rPr lang="en-US" sz="2400" u="sng" dirty="0" smtClean="0"/>
              <a:t>Target 8.4</a:t>
            </a:r>
            <a:r>
              <a:rPr lang="en-US" sz="2400" dirty="0" smtClean="0"/>
              <a:t>:  </a:t>
            </a:r>
            <a:r>
              <a:rPr lang="en-AU" sz="2400" dirty="0"/>
              <a:t>Improve progressively, through 2030, global resource efficiency in consumption and production and endeavour to decouple economic growth from environmental degradation, in accordance with the 10‑Year Framework of Programmes on Sustainable Consumption and Production, with developed countries taking the </a:t>
            </a:r>
            <a:r>
              <a:rPr lang="en-AU" sz="2400" dirty="0" smtClean="0"/>
              <a:t>lead</a:t>
            </a:r>
            <a:br>
              <a:rPr lang="en-AU" sz="2400" dirty="0" smtClean="0"/>
            </a:br>
            <a:endParaRPr lang="en-AU" sz="2400" dirty="0" smtClean="0"/>
          </a:p>
          <a:p>
            <a:pPr marL="400050" lvl="1" indent="0">
              <a:buNone/>
            </a:pPr>
            <a:r>
              <a:rPr lang="en-US" sz="2400" u="sng" dirty="0" smtClean="0"/>
              <a:t>Indicator 8.4.1</a:t>
            </a:r>
            <a:r>
              <a:rPr lang="en-US" sz="2400" dirty="0" smtClean="0"/>
              <a:t>:  </a:t>
            </a:r>
            <a:r>
              <a:rPr lang="en-AU" sz="2400" dirty="0"/>
              <a:t>Material footprint, material footprint per capita, and material footprint per </a:t>
            </a:r>
            <a:r>
              <a:rPr lang="en-AU" sz="2400" dirty="0" smtClean="0"/>
              <a:t>GDP</a:t>
            </a:r>
          </a:p>
          <a:p>
            <a:pPr marL="400050" lvl="1" indent="0">
              <a:buNone/>
            </a:pPr>
            <a:r>
              <a:rPr lang="en-US" sz="2400" u="sng" dirty="0"/>
              <a:t>Indicator 8.4.2</a:t>
            </a:r>
            <a:r>
              <a:rPr lang="en-US" sz="2400" dirty="0"/>
              <a:t>:  Domestic material consumption, domestic material consumption per capita, and domestic material consumption per </a:t>
            </a:r>
            <a:r>
              <a:rPr lang="en-US" sz="2400" dirty="0" smtClean="0"/>
              <a:t>GDP</a:t>
            </a:r>
          </a:p>
          <a:p>
            <a:pPr marL="400050" lvl="1" indent="0">
              <a:buNone/>
            </a:pPr>
            <a:endParaRPr lang="en-US" sz="2400" dirty="0"/>
          </a:p>
          <a:p>
            <a:pPr marL="400050" lvl="1" indent="0">
              <a:buNone/>
            </a:pPr>
            <a:r>
              <a:rPr lang="en-US" b="1" dirty="0" smtClean="0">
                <a:solidFill>
                  <a:srgbClr val="002060"/>
                </a:solidFill>
              </a:rPr>
              <a:t>No relevant DWIs</a:t>
            </a:r>
            <a:endParaRPr lang="en-AU" b="1" dirty="0">
              <a:solidFill>
                <a:srgbClr val="002060"/>
              </a:solidFill>
            </a:endParaRPr>
          </a:p>
        </p:txBody>
      </p:sp>
    </p:spTree>
    <p:extLst>
      <p:ext uri="{BB962C8B-B14F-4D97-AF65-F5344CB8AC3E}">
        <p14:creationId xmlns:p14="http://schemas.microsoft.com/office/powerpoint/2010/main" val="36302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5592763"/>
          </a:xfrm>
        </p:spPr>
        <p:txBody>
          <a:bodyPr>
            <a:normAutofit/>
          </a:bodyPr>
          <a:lstStyle/>
          <a:p>
            <a:pPr marL="0" indent="0">
              <a:buNone/>
            </a:pPr>
            <a:r>
              <a:rPr lang="en-US" sz="2800" u="sng" dirty="0" smtClean="0"/>
              <a:t>Target 8.5</a:t>
            </a:r>
            <a:r>
              <a:rPr lang="en-US" sz="2800" dirty="0" smtClean="0"/>
              <a:t>:  </a:t>
            </a:r>
            <a:r>
              <a:rPr lang="en-AU" sz="2800" dirty="0"/>
              <a:t>By 2030, achieve full and productive employment and decent work for all women and men, including for young people and persons with disabilities, and equal pay for work of equal </a:t>
            </a:r>
            <a:r>
              <a:rPr lang="en-AU" sz="2800" dirty="0" smtClean="0"/>
              <a:t>value</a:t>
            </a:r>
            <a:br>
              <a:rPr lang="en-AU" sz="2800" dirty="0" smtClean="0"/>
            </a:br>
            <a:endParaRPr lang="en-AU" sz="2800" dirty="0" smtClean="0"/>
          </a:p>
          <a:p>
            <a:pPr marL="400050" lvl="1" indent="0">
              <a:buNone/>
            </a:pPr>
            <a:r>
              <a:rPr lang="en-US" sz="2400" u="sng" dirty="0" smtClean="0"/>
              <a:t>Indicator 8.5.1</a:t>
            </a:r>
            <a:r>
              <a:rPr lang="en-US" sz="2400" dirty="0" smtClean="0"/>
              <a:t>: </a:t>
            </a:r>
            <a:r>
              <a:rPr lang="en-AU" sz="2400" dirty="0"/>
              <a:t>Average hourly earnings of female and male employees, by occupation, age and persons with </a:t>
            </a:r>
            <a:r>
              <a:rPr lang="en-AU" sz="2400" dirty="0" smtClean="0"/>
              <a:t>disabilities</a:t>
            </a:r>
          </a:p>
          <a:p>
            <a:pPr marL="400050" lvl="1" indent="0">
              <a:buNone/>
            </a:pPr>
            <a:r>
              <a:rPr lang="en-AU" sz="2400" u="sng" dirty="0"/>
              <a:t>Indicator 8.5.2</a:t>
            </a:r>
            <a:r>
              <a:rPr lang="en-AU" sz="2400" dirty="0"/>
              <a:t>:  Unemployment rate, by sex, age and persons with disabilities</a:t>
            </a:r>
            <a:r>
              <a:rPr lang="en-US" sz="2400" dirty="0" smtClean="0"/>
              <a:t> </a:t>
            </a:r>
            <a:endParaRPr lang="en-AU" sz="2400" dirty="0" smtClean="0"/>
          </a:p>
          <a:p>
            <a:pPr marL="400050" lvl="1" indent="0">
              <a:buNone/>
            </a:pPr>
            <a:endParaRPr lang="en-US" sz="2400" dirty="0"/>
          </a:p>
          <a:p>
            <a:pPr marL="400050" lvl="1" indent="0">
              <a:buNone/>
            </a:pPr>
            <a:endParaRPr lang="en-US" sz="2400" dirty="0" smtClean="0"/>
          </a:p>
          <a:p>
            <a:pPr marL="400050" lvl="1" indent="0">
              <a:buNone/>
            </a:pPr>
            <a:r>
              <a:rPr lang="en-US" b="1" dirty="0">
                <a:solidFill>
                  <a:srgbClr val="002060"/>
                </a:solidFill>
              </a:rPr>
              <a:t>DWIs  EARN-3; EMPL-2, EMPL-6</a:t>
            </a:r>
          </a:p>
        </p:txBody>
      </p:sp>
    </p:spTree>
    <p:extLst>
      <p:ext uri="{BB962C8B-B14F-4D97-AF65-F5344CB8AC3E}">
        <p14:creationId xmlns:p14="http://schemas.microsoft.com/office/powerpoint/2010/main" val="580319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here to 2030</a:t>
            </a:r>
            <a:endParaRPr lang="en-AU" dirty="0"/>
          </a:p>
        </p:txBody>
      </p:sp>
      <p:sp>
        <p:nvSpPr>
          <p:cNvPr id="3" name="Content Placeholder 2"/>
          <p:cNvSpPr>
            <a:spLocks noGrp="1"/>
          </p:cNvSpPr>
          <p:nvPr>
            <p:ph idx="1"/>
          </p:nvPr>
        </p:nvSpPr>
        <p:spPr/>
        <p:txBody>
          <a:bodyPr>
            <a:normAutofit fontScale="92500" lnSpcReduction="20000"/>
          </a:bodyPr>
          <a:lstStyle/>
          <a:p>
            <a:r>
              <a:rPr lang="en-US" dirty="0" smtClean="0"/>
              <a:t>Adopted by the UN General Assembly in 2015, the SDGs are broader than the MDGs they replace, which were largely directed to the eradication of extreme poverty</a:t>
            </a:r>
            <a:br>
              <a:rPr lang="en-US" dirty="0" smtClean="0"/>
            </a:br>
            <a:endParaRPr lang="en-US" dirty="0" smtClean="0"/>
          </a:p>
          <a:p>
            <a:r>
              <a:rPr lang="en-AU" dirty="0" smtClean="0"/>
              <a:t>The SDGs ‘</a:t>
            </a:r>
            <a:r>
              <a:rPr lang="en-AU" i="1" dirty="0" smtClean="0"/>
              <a:t>seek to realize the human rights of all and to achieve gender equality and the empowerment of all women and girls. They are integrated and indivisible and balance the three dimensions of sustainable development: the economic, social and environmental</a:t>
            </a:r>
            <a:r>
              <a:rPr lang="en-AU" dirty="0" smtClean="0"/>
              <a:t>’. </a:t>
            </a:r>
            <a:endParaRPr lang="en-AU" dirty="0"/>
          </a:p>
        </p:txBody>
      </p:sp>
    </p:spTree>
    <p:extLst>
      <p:ext uri="{BB962C8B-B14F-4D97-AF65-F5344CB8AC3E}">
        <p14:creationId xmlns:p14="http://schemas.microsoft.com/office/powerpoint/2010/main" val="3806049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marL="0" indent="0">
              <a:buNone/>
            </a:pPr>
            <a:r>
              <a:rPr lang="en-US" u="sng" dirty="0" smtClean="0"/>
              <a:t>Target 8.6</a:t>
            </a:r>
            <a:r>
              <a:rPr lang="en-US" dirty="0" smtClean="0"/>
              <a:t>:  </a:t>
            </a:r>
            <a:r>
              <a:rPr lang="en-AU" dirty="0"/>
              <a:t>By 2020, substantially reduce the proportion of youth not in employment, education or </a:t>
            </a:r>
            <a:r>
              <a:rPr lang="en-AU" dirty="0" smtClean="0"/>
              <a:t>training</a:t>
            </a:r>
          </a:p>
          <a:p>
            <a:pPr marL="0" indent="0">
              <a:buNone/>
            </a:pPr>
            <a:endParaRPr lang="en-US" dirty="0"/>
          </a:p>
          <a:p>
            <a:pPr marL="400050" lvl="1" indent="0">
              <a:buNone/>
            </a:pPr>
            <a:r>
              <a:rPr lang="en-US" u="sng" dirty="0" smtClean="0"/>
              <a:t>Indicator 8.6.1</a:t>
            </a:r>
            <a:r>
              <a:rPr lang="en-US" dirty="0" smtClean="0"/>
              <a:t>:  </a:t>
            </a:r>
            <a:r>
              <a:rPr lang="en-AU" dirty="0"/>
              <a:t>Proportion of youth (aged 15-24 years) not in education, employment or training </a:t>
            </a:r>
            <a:endParaRPr lang="en-AU" dirty="0" smtClean="0"/>
          </a:p>
          <a:p>
            <a:pPr marL="0" indent="0">
              <a:buNone/>
            </a:pPr>
            <a:endParaRPr lang="en-US" dirty="0"/>
          </a:p>
          <a:p>
            <a:pPr marL="0" indent="0">
              <a:buNone/>
            </a:pPr>
            <a:endParaRPr lang="en-US" dirty="0" smtClean="0"/>
          </a:p>
          <a:p>
            <a:pPr marL="0" indent="0">
              <a:buNone/>
            </a:pPr>
            <a:r>
              <a:rPr lang="en-US" dirty="0" smtClean="0"/>
              <a:t>	</a:t>
            </a:r>
            <a:r>
              <a:rPr lang="en-US" b="1" dirty="0" smtClean="0">
                <a:solidFill>
                  <a:srgbClr val="002060"/>
                </a:solidFill>
              </a:rPr>
              <a:t>DWI  EMPL-1</a:t>
            </a:r>
            <a:endParaRPr lang="en-AU" b="1" dirty="0">
              <a:solidFill>
                <a:srgbClr val="002060"/>
              </a:solidFill>
            </a:endParaRPr>
          </a:p>
        </p:txBody>
      </p:sp>
    </p:spTree>
    <p:extLst>
      <p:ext uri="{BB962C8B-B14F-4D97-AF65-F5344CB8AC3E}">
        <p14:creationId xmlns:p14="http://schemas.microsoft.com/office/powerpoint/2010/main" val="1455172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marL="0" indent="0">
              <a:buNone/>
            </a:pPr>
            <a:r>
              <a:rPr lang="en-US" sz="2800" u="sng" dirty="0" smtClean="0"/>
              <a:t>Target 8.7</a:t>
            </a:r>
            <a:r>
              <a:rPr lang="en-US" sz="2800" dirty="0" smtClean="0"/>
              <a:t>:  </a:t>
            </a:r>
            <a:r>
              <a:rPr lang="en-AU" sz="2800" dirty="0"/>
              <a:t>Take immediate and effective measures to eradicate forced labour, end modern slavery and human trafficking and secure the prohibition and elimination of the worst forms of child labour, including recruitment and use of child soldiers, and by 2025 end child labour in all its forms </a:t>
            </a:r>
            <a:r>
              <a:rPr lang="en-AU" sz="2400" dirty="0" smtClean="0"/>
              <a:t/>
            </a:r>
            <a:br>
              <a:rPr lang="en-AU" sz="2400" dirty="0" smtClean="0"/>
            </a:br>
            <a:endParaRPr lang="en-AU" sz="2400" dirty="0" smtClean="0"/>
          </a:p>
          <a:p>
            <a:pPr marL="400050" lvl="1" indent="0">
              <a:buNone/>
            </a:pPr>
            <a:r>
              <a:rPr lang="en-US" sz="2400" u="sng" dirty="0" smtClean="0"/>
              <a:t>Indicator 8.7.1</a:t>
            </a:r>
            <a:r>
              <a:rPr lang="en-US" sz="2400" dirty="0" smtClean="0"/>
              <a:t>:  </a:t>
            </a:r>
            <a:r>
              <a:rPr lang="en-AU" sz="2400" dirty="0"/>
              <a:t>Proportion and number of children aged 5‑17 years engaged in child labour, by sex and </a:t>
            </a:r>
            <a:r>
              <a:rPr lang="en-AU" sz="2400" dirty="0" smtClean="0"/>
              <a:t>age</a:t>
            </a:r>
          </a:p>
          <a:p>
            <a:pPr marL="400050" lvl="1" indent="0">
              <a:buNone/>
            </a:pPr>
            <a:endParaRPr lang="en-US" sz="2400" dirty="0"/>
          </a:p>
          <a:p>
            <a:pPr marL="400050" lvl="1" indent="0">
              <a:buNone/>
            </a:pPr>
            <a:endParaRPr lang="en-US" sz="2400" dirty="0" smtClean="0"/>
          </a:p>
          <a:p>
            <a:pPr marL="400050" lvl="1" indent="0">
              <a:buNone/>
            </a:pPr>
            <a:r>
              <a:rPr lang="en-US" b="1" dirty="0">
                <a:solidFill>
                  <a:srgbClr val="002060"/>
                </a:solidFill>
              </a:rPr>
              <a:t>DWIs   ABOL-1; ABOL-2; ABOL-3; ABOL-4; ABOL-5</a:t>
            </a:r>
            <a:endParaRPr lang="en-AU" b="1" dirty="0">
              <a:solidFill>
                <a:srgbClr val="002060"/>
              </a:solidFill>
            </a:endParaRPr>
          </a:p>
        </p:txBody>
      </p:sp>
    </p:spTree>
    <p:extLst>
      <p:ext uri="{BB962C8B-B14F-4D97-AF65-F5344CB8AC3E}">
        <p14:creationId xmlns:p14="http://schemas.microsoft.com/office/powerpoint/2010/main" val="1893357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pPr marL="0" indent="0">
              <a:buNone/>
            </a:pPr>
            <a:r>
              <a:rPr lang="en-US" sz="2800" u="sng" dirty="0" smtClean="0"/>
              <a:t>Target 8.8</a:t>
            </a:r>
            <a:r>
              <a:rPr lang="en-US" sz="2800" dirty="0" smtClean="0"/>
              <a:t>:  </a:t>
            </a:r>
            <a:r>
              <a:rPr lang="en-AU" sz="2800" dirty="0"/>
              <a:t>Protect labour rights and promote safe and secure working environments for all workers, including migrant workers, in particular women migrants, and those in precarious </a:t>
            </a:r>
            <a:r>
              <a:rPr lang="en-AU" sz="2800" dirty="0" smtClean="0"/>
              <a:t>employment</a:t>
            </a:r>
          </a:p>
          <a:p>
            <a:pPr marL="400050" lvl="1" indent="0">
              <a:buNone/>
            </a:pPr>
            <a:r>
              <a:rPr lang="en-US" sz="2400" u="sng" dirty="0" smtClean="0"/>
              <a:t>Indicator 8.8.1</a:t>
            </a:r>
            <a:r>
              <a:rPr lang="en-US" sz="2400" dirty="0" smtClean="0"/>
              <a:t>:  </a:t>
            </a:r>
            <a:r>
              <a:rPr lang="en-AU" sz="2400" dirty="0"/>
              <a:t>Frequency rates of fatal and non-fatal occupational injuries, by sex and migrant </a:t>
            </a:r>
            <a:r>
              <a:rPr lang="en-AU" sz="2400" dirty="0" smtClean="0"/>
              <a:t>status</a:t>
            </a:r>
          </a:p>
          <a:p>
            <a:pPr marL="400050" lvl="1" indent="0">
              <a:buNone/>
            </a:pPr>
            <a:r>
              <a:rPr lang="en-US" sz="2400" u="sng" dirty="0" smtClean="0"/>
              <a:t>Indicator 8.8.2</a:t>
            </a:r>
            <a:r>
              <a:rPr lang="en-US" sz="2400" dirty="0" smtClean="0"/>
              <a:t>:  </a:t>
            </a:r>
            <a:r>
              <a:rPr lang="en-AU" sz="2400" b="1" dirty="0">
                <a:solidFill>
                  <a:srgbClr val="C00000"/>
                </a:solidFill>
              </a:rPr>
              <a:t>Level of national compliance of labour rights (freedom of association and collective bargaining) </a:t>
            </a:r>
            <a:r>
              <a:rPr lang="en-AU" sz="2400" dirty="0"/>
              <a:t>based on International Labour Organization (ILO) textual sources and national legislation, by sex </a:t>
            </a:r>
            <a:r>
              <a:rPr lang="en-AU" sz="2400" dirty="0" smtClean="0"/>
              <a:t>and </a:t>
            </a:r>
            <a:r>
              <a:rPr lang="en-AU" sz="2400" dirty="0"/>
              <a:t>migrant </a:t>
            </a:r>
            <a:r>
              <a:rPr lang="en-AU" sz="2400" dirty="0" smtClean="0"/>
              <a:t>status</a:t>
            </a:r>
            <a:endParaRPr lang="en-US" sz="2400" dirty="0" smtClean="0"/>
          </a:p>
          <a:p>
            <a:pPr marL="400050" lvl="1" indent="0">
              <a:buNone/>
            </a:pPr>
            <a:endParaRPr lang="en-US" sz="2400" dirty="0"/>
          </a:p>
          <a:p>
            <a:pPr marL="400050" lvl="1" indent="0">
              <a:buNone/>
            </a:pPr>
            <a:r>
              <a:rPr lang="en-US" sz="2000" b="1" dirty="0">
                <a:solidFill>
                  <a:srgbClr val="002060"/>
                </a:solidFill>
              </a:rPr>
              <a:t>DWIs  SAFE-1; SAFE-2; SAFE-3; </a:t>
            </a:r>
            <a:r>
              <a:rPr lang="en-US" sz="2000" b="1" dirty="0" smtClean="0">
                <a:solidFill>
                  <a:srgbClr val="002060"/>
                </a:solidFill>
              </a:rPr>
              <a:t>SAFE-4; and </a:t>
            </a:r>
            <a:r>
              <a:rPr lang="en-AU" sz="2000" b="1" dirty="0" smtClean="0">
                <a:solidFill>
                  <a:srgbClr val="002060"/>
                </a:solidFill>
              </a:rPr>
              <a:t>LABOUR </a:t>
            </a:r>
            <a:r>
              <a:rPr lang="en-AU" sz="2000" b="1" dirty="0">
                <a:solidFill>
                  <a:srgbClr val="002060"/>
                </a:solidFill>
              </a:rPr>
              <a:t>RIGHTS INDICATORS</a:t>
            </a:r>
            <a:r>
              <a:rPr lang="en-AU" sz="2000" dirty="0"/>
              <a:t>: </a:t>
            </a:r>
            <a:r>
              <a:rPr lang="en-AU" b="1" dirty="0">
                <a:hlinkClick r:id="rId2"/>
              </a:rPr>
              <a:t>http://labour-rights-indicators.la.psu.edu</a:t>
            </a:r>
            <a:r>
              <a:rPr lang="en-AU" b="1" dirty="0" smtClean="0">
                <a:hlinkClick r:id="rId2"/>
              </a:rPr>
              <a:t>/</a:t>
            </a:r>
            <a:endParaRPr lang="en-AU" b="1" dirty="0" smtClean="0"/>
          </a:p>
          <a:p>
            <a:pPr marL="400050" lvl="1" indent="0">
              <a:buNone/>
            </a:pPr>
            <a:endParaRPr lang="en-AU" sz="2400" dirty="0" smtClean="0"/>
          </a:p>
        </p:txBody>
      </p:sp>
    </p:spTree>
    <p:extLst>
      <p:ext uri="{BB962C8B-B14F-4D97-AF65-F5344CB8AC3E}">
        <p14:creationId xmlns:p14="http://schemas.microsoft.com/office/powerpoint/2010/main" val="1372149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305800" cy="5592763"/>
          </a:xfrm>
        </p:spPr>
        <p:txBody>
          <a:bodyPr/>
          <a:lstStyle/>
          <a:p>
            <a:pPr marL="0" indent="0">
              <a:buNone/>
            </a:pPr>
            <a:r>
              <a:rPr lang="en-US" u="sng" dirty="0" smtClean="0"/>
              <a:t>Target 8.9</a:t>
            </a:r>
            <a:r>
              <a:rPr lang="en-US" dirty="0" smtClean="0"/>
              <a:t>: </a:t>
            </a:r>
            <a:r>
              <a:rPr lang="en-AU" dirty="0"/>
              <a:t>By 2030, devise and implement policies to promote sustainable tourism that creates jobs and promotes local culture and </a:t>
            </a:r>
            <a:r>
              <a:rPr lang="en-AU" dirty="0" smtClean="0"/>
              <a:t>products</a:t>
            </a:r>
          </a:p>
          <a:p>
            <a:pPr marL="400050" lvl="1" indent="0">
              <a:buNone/>
            </a:pPr>
            <a:r>
              <a:rPr lang="en-US" u="sng" dirty="0" smtClean="0"/>
              <a:t>Indicator 8.9.1</a:t>
            </a:r>
            <a:r>
              <a:rPr lang="en-US" dirty="0" smtClean="0"/>
              <a:t>:  </a:t>
            </a:r>
            <a:r>
              <a:rPr lang="en-AU" dirty="0"/>
              <a:t>Tourism direct GDP as a proportion of total GDP and in growth rate </a:t>
            </a:r>
            <a:endParaRPr lang="en-AU" dirty="0" smtClean="0"/>
          </a:p>
          <a:p>
            <a:pPr marL="400050" lvl="1" indent="0">
              <a:buNone/>
            </a:pPr>
            <a:r>
              <a:rPr lang="en-US" u="sng" dirty="0" smtClean="0"/>
              <a:t>Indicator 8.9.2</a:t>
            </a:r>
            <a:r>
              <a:rPr lang="en-US" dirty="0" smtClean="0"/>
              <a:t>:  </a:t>
            </a:r>
            <a:r>
              <a:rPr lang="en-AU" dirty="0"/>
              <a:t>Proportion of jobs in sustainable tourism </a:t>
            </a:r>
            <a:r>
              <a:rPr lang="en-AU" dirty="0" smtClean="0"/>
              <a:t>industries </a:t>
            </a:r>
            <a:r>
              <a:rPr lang="en-AU" dirty="0"/>
              <a:t>out of total tourism </a:t>
            </a:r>
            <a:r>
              <a:rPr lang="en-AU" dirty="0" smtClean="0"/>
              <a:t>jobs</a:t>
            </a:r>
          </a:p>
          <a:p>
            <a:pPr marL="400050" lvl="1" indent="0">
              <a:buNone/>
            </a:pPr>
            <a:endParaRPr lang="en-US" dirty="0"/>
          </a:p>
          <a:p>
            <a:pPr marL="400050" lvl="1" indent="0">
              <a:buNone/>
            </a:pPr>
            <a:r>
              <a:rPr lang="en-US" b="1" dirty="0">
                <a:solidFill>
                  <a:srgbClr val="002060"/>
                </a:solidFill>
              </a:rPr>
              <a:t>DWI  CONT-6</a:t>
            </a:r>
            <a:endParaRPr lang="en-AU" b="1" dirty="0">
              <a:solidFill>
                <a:srgbClr val="002060"/>
              </a:solidFill>
            </a:endParaRPr>
          </a:p>
        </p:txBody>
      </p:sp>
    </p:spTree>
    <p:extLst>
      <p:ext uri="{BB962C8B-B14F-4D97-AF65-F5344CB8AC3E}">
        <p14:creationId xmlns:p14="http://schemas.microsoft.com/office/powerpoint/2010/main" val="4094369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marL="0" indent="0">
              <a:buNone/>
            </a:pPr>
            <a:r>
              <a:rPr lang="en-US" u="sng" dirty="0" smtClean="0"/>
              <a:t>Target 8.10</a:t>
            </a:r>
            <a:r>
              <a:rPr lang="en-US" dirty="0" smtClean="0"/>
              <a:t>:  </a:t>
            </a:r>
            <a:r>
              <a:rPr lang="en-AU" dirty="0"/>
              <a:t>Strengthen the capacity of domestic financial institutions to encourage and expand access to banking, insurance and financial services for </a:t>
            </a:r>
            <a:r>
              <a:rPr lang="en-AU" dirty="0" smtClean="0"/>
              <a:t>all</a:t>
            </a:r>
          </a:p>
          <a:p>
            <a:pPr marL="400050" lvl="1" indent="0">
              <a:buNone/>
            </a:pPr>
            <a:r>
              <a:rPr lang="en-US" u="sng" dirty="0" smtClean="0"/>
              <a:t>Indicator 8.10.1</a:t>
            </a:r>
            <a:r>
              <a:rPr lang="en-US" dirty="0" smtClean="0"/>
              <a:t>:  </a:t>
            </a:r>
            <a:r>
              <a:rPr lang="en-AU" dirty="0"/>
              <a:t>(a) Number of commercial bank branches per 100,000 adults and (b) number of automated teller machines (ATMs) per 100,000 </a:t>
            </a:r>
            <a:r>
              <a:rPr lang="en-AU" dirty="0" smtClean="0"/>
              <a:t>adults</a:t>
            </a:r>
          </a:p>
          <a:p>
            <a:pPr marL="400050" lvl="1" indent="0">
              <a:buNone/>
            </a:pPr>
            <a:endParaRPr lang="en-US" dirty="0"/>
          </a:p>
          <a:p>
            <a:pPr marL="400050" lvl="1" indent="0">
              <a:buNone/>
            </a:pPr>
            <a:r>
              <a:rPr lang="en-US" b="1" dirty="0" smtClean="0">
                <a:solidFill>
                  <a:srgbClr val="002060"/>
                </a:solidFill>
              </a:rPr>
              <a:t>No relevant DWI</a:t>
            </a:r>
            <a:endParaRPr lang="en-AU" b="1" dirty="0">
              <a:solidFill>
                <a:srgbClr val="002060"/>
              </a:solidFill>
            </a:endParaRPr>
          </a:p>
        </p:txBody>
      </p:sp>
    </p:spTree>
    <p:extLst>
      <p:ext uri="{BB962C8B-B14F-4D97-AF65-F5344CB8AC3E}">
        <p14:creationId xmlns:p14="http://schemas.microsoft.com/office/powerpoint/2010/main" val="1758294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There are also two SDG 8 policy targets</a:t>
            </a:r>
            <a:endParaRPr lang="en-AU" dirty="0"/>
          </a:p>
        </p:txBody>
      </p:sp>
      <p:sp>
        <p:nvSpPr>
          <p:cNvPr id="3" name="Content Placeholder 2"/>
          <p:cNvSpPr>
            <a:spLocks noGrp="1"/>
          </p:cNvSpPr>
          <p:nvPr>
            <p:ph idx="1"/>
          </p:nvPr>
        </p:nvSpPr>
        <p:spPr/>
        <p:txBody>
          <a:bodyPr>
            <a:noAutofit/>
          </a:bodyPr>
          <a:lstStyle/>
          <a:p>
            <a:pPr marL="0" indent="0">
              <a:buNone/>
            </a:pPr>
            <a:r>
              <a:rPr lang="en-US" sz="2800" dirty="0" smtClean="0"/>
              <a:t>8.a:  </a:t>
            </a:r>
            <a:r>
              <a:rPr lang="en-AU" sz="2800" dirty="0"/>
              <a:t>Increase Aid for Trade support for developing countries, in particular least developed countries, including through the Enhanced Integrated Framework for Trade-related Technical Assistance to Least Developed </a:t>
            </a:r>
            <a:r>
              <a:rPr lang="en-AU" sz="2800" dirty="0" smtClean="0"/>
              <a:t>Countries</a:t>
            </a:r>
          </a:p>
          <a:p>
            <a:pPr marL="0" indent="0">
              <a:buNone/>
            </a:pPr>
            <a:endParaRPr lang="en-US" sz="2800" dirty="0"/>
          </a:p>
          <a:p>
            <a:pPr marL="0" indent="0">
              <a:buNone/>
            </a:pPr>
            <a:r>
              <a:rPr lang="en-US" sz="2800" dirty="0" smtClean="0"/>
              <a:t>8.b:  </a:t>
            </a:r>
            <a:r>
              <a:rPr lang="en-AU" sz="2800" dirty="0"/>
              <a:t>By 2020, develop and operationalize a global strategy for youth employment and implement the Global Jobs Pact of the International Labour Organization</a:t>
            </a:r>
          </a:p>
        </p:txBody>
      </p:sp>
    </p:spTree>
    <p:extLst>
      <p:ext uri="{BB962C8B-B14F-4D97-AF65-F5344CB8AC3E}">
        <p14:creationId xmlns:p14="http://schemas.microsoft.com/office/powerpoint/2010/main" val="394816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ambitious agenda</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AU" b="1" i="1" dirty="0" smtClean="0">
                <a:solidFill>
                  <a:schemeClr val="tx2"/>
                </a:solidFill>
              </a:rPr>
              <a:t>‘This Agenda is a plan of action for people, planet and prosperity. It also seeks to strengthen universal peace in larger freedom.’</a:t>
            </a:r>
          </a:p>
          <a:p>
            <a:pPr marL="0" indent="0">
              <a:buNone/>
            </a:pPr>
            <a:endParaRPr lang="en-US" b="1" i="1" dirty="0">
              <a:solidFill>
                <a:schemeClr val="tx2"/>
              </a:solidFill>
            </a:endParaRPr>
          </a:p>
          <a:p>
            <a:pPr marL="0" indent="0">
              <a:buNone/>
            </a:pPr>
            <a:r>
              <a:rPr lang="en-AU" b="1" i="1" dirty="0" smtClean="0">
                <a:solidFill>
                  <a:schemeClr val="tx2"/>
                </a:solidFill>
              </a:rPr>
              <a:t>‘We are resolved to free the human race from the tyranny of poverty and want and to heal and secure our planet. We are determined to take the bold and transformative steps which are urgently needed to shift the world on to a sustainable and resilient path. As we embark on this collective journey, we pledge that </a:t>
            </a:r>
            <a:r>
              <a:rPr lang="en-AU" b="1" i="1" dirty="0" smtClean="0">
                <a:solidFill>
                  <a:srgbClr val="C00000"/>
                </a:solidFill>
              </a:rPr>
              <a:t>no one will be left behind</a:t>
            </a:r>
            <a:r>
              <a:rPr lang="en-AU" b="1" i="1" dirty="0" smtClean="0">
                <a:solidFill>
                  <a:schemeClr val="tx2"/>
                </a:solidFill>
              </a:rPr>
              <a:t>.’</a:t>
            </a:r>
            <a:endParaRPr lang="en-AU" b="1" i="1" dirty="0">
              <a:solidFill>
                <a:schemeClr val="tx2"/>
              </a:solidFill>
            </a:endParaRPr>
          </a:p>
        </p:txBody>
      </p:sp>
    </p:spTree>
    <p:extLst>
      <p:ext uri="{BB962C8B-B14F-4D97-AF65-F5344CB8AC3E}">
        <p14:creationId xmlns:p14="http://schemas.microsoft.com/office/powerpoint/2010/main" val="19713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c</a:t>
            </a:r>
            <a:r>
              <a:rPr lang="en-US" dirty="0" smtClean="0"/>
              <a:t>omprehensive agenda</a:t>
            </a:r>
            <a:endParaRPr lang="en-AU" dirty="0"/>
          </a:p>
        </p:txBody>
      </p:sp>
      <p:sp>
        <p:nvSpPr>
          <p:cNvPr id="3" name="Content Placeholder 2"/>
          <p:cNvSpPr>
            <a:spLocks noGrp="1"/>
          </p:cNvSpPr>
          <p:nvPr>
            <p:ph idx="1"/>
          </p:nvPr>
        </p:nvSpPr>
        <p:spPr/>
        <p:txBody>
          <a:bodyPr>
            <a:normAutofit fontScale="85000" lnSpcReduction="20000"/>
          </a:bodyPr>
          <a:lstStyle/>
          <a:p>
            <a:pPr marL="0" indent="0">
              <a:buNone/>
            </a:pPr>
            <a:r>
              <a:rPr lang="en-US" sz="3300" dirty="0" smtClean="0"/>
              <a:t>Encompasses health, education, climate change, inequality and </a:t>
            </a:r>
            <a:r>
              <a:rPr lang="en-US" sz="3300" dirty="0" smtClean="0"/>
              <a:t>much more …</a:t>
            </a:r>
            <a:endParaRPr lang="en-US" sz="3300" dirty="0" smtClean="0"/>
          </a:p>
          <a:p>
            <a:pPr marL="0" indent="0">
              <a:buNone/>
            </a:pPr>
            <a:endParaRPr lang="en-US" sz="3300" dirty="0"/>
          </a:p>
          <a:p>
            <a:pPr marL="0" indent="0">
              <a:buNone/>
            </a:pPr>
            <a:r>
              <a:rPr lang="en-US" sz="3300" dirty="0" smtClean="0"/>
              <a:t>17 Goals</a:t>
            </a:r>
            <a:br>
              <a:rPr lang="en-US" sz="3300" dirty="0" smtClean="0"/>
            </a:br>
            <a:endParaRPr lang="en-US" sz="3300" dirty="0" smtClean="0"/>
          </a:p>
          <a:p>
            <a:pPr marL="457200" lvl="1" indent="0">
              <a:buNone/>
            </a:pPr>
            <a:r>
              <a:rPr lang="en-US" sz="3300" dirty="0" smtClean="0"/>
              <a:t>169 Targets</a:t>
            </a:r>
            <a:br>
              <a:rPr lang="en-US" sz="3300" dirty="0" smtClean="0"/>
            </a:br>
            <a:endParaRPr lang="en-US" sz="3300" dirty="0" smtClean="0"/>
          </a:p>
          <a:p>
            <a:pPr marL="914400" lvl="2" indent="0">
              <a:buNone/>
            </a:pPr>
            <a:r>
              <a:rPr lang="en-US" sz="3300" dirty="0" smtClean="0"/>
              <a:t>232 Indicators</a:t>
            </a:r>
            <a:r>
              <a:rPr lang="en-US" dirty="0" smtClean="0"/>
              <a:t/>
            </a:r>
            <a:br>
              <a:rPr lang="en-US" dirty="0" smtClean="0"/>
            </a:br>
            <a:endParaRPr lang="en-US" dirty="0" smtClean="0"/>
          </a:p>
          <a:p>
            <a:pPr marL="0" indent="0">
              <a:buNone/>
            </a:pPr>
            <a:r>
              <a:rPr lang="en-US" dirty="0" smtClean="0"/>
              <a:t>All goals matter, but not all of them are of </a:t>
            </a:r>
            <a:r>
              <a:rPr lang="en-US" b="1" i="1" dirty="0" smtClean="0"/>
              <a:t>direct</a:t>
            </a:r>
            <a:r>
              <a:rPr lang="en-US" dirty="0" smtClean="0"/>
              <a:t> concern to unions in the world of work.</a:t>
            </a:r>
            <a:endParaRPr lang="en-AU" dirty="0"/>
          </a:p>
        </p:txBody>
      </p:sp>
    </p:spTree>
    <p:extLst>
      <p:ext uri="{BB962C8B-B14F-4D97-AF65-F5344CB8AC3E}">
        <p14:creationId xmlns:p14="http://schemas.microsoft.com/office/powerpoint/2010/main" val="419415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illustrate …</a:t>
            </a:r>
            <a:endParaRPr lang="en-AU" dirty="0"/>
          </a:p>
        </p:txBody>
      </p:sp>
      <p:sp>
        <p:nvSpPr>
          <p:cNvPr id="3" name="Content Placeholder 2"/>
          <p:cNvSpPr>
            <a:spLocks noGrp="1"/>
          </p:cNvSpPr>
          <p:nvPr>
            <p:ph idx="1"/>
          </p:nvPr>
        </p:nvSpPr>
        <p:spPr/>
        <p:txBody>
          <a:bodyPr>
            <a:normAutofit/>
          </a:bodyPr>
          <a:lstStyle/>
          <a:p>
            <a:pPr marL="0" indent="0">
              <a:buNone/>
            </a:pPr>
            <a:r>
              <a:rPr lang="en-GB" sz="2400" b="1" dirty="0"/>
              <a:t>Goal </a:t>
            </a:r>
            <a:r>
              <a:rPr lang="en-GB" sz="2400" b="1" dirty="0" smtClean="0"/>
              <a:t>6: </a:t>
            </a:r>
            <a:r>
              <a:rPr lang="en-GB" sz="2400" b="1" dirty="0"/>
              <a:t>Ensure availability and sustainable management of water and sanitation for </a:t>
            </a:r>
            <a:r>
              <a:rPr lang="en-GB" sz="2400" b="1" dirty="0" smtClean="0"/>
              <a:t>all</a:t>
            </a:r>
          </a:p>
          <a:p>
            <a:r>
              <a:rPr lang="en-GB" sz="2000" b="1" dirty="0" smtClean="0"/>
              <a:t>Target </a:t>
            </a:r>
            <a:r>
              <a:rPr lang="en-GB" sz="2000" b="1" dirty="0" smtClean="0"/>
              <a:t>6.2:  </a:t>
            </a:r>
            <a:r>
              <a:rPr lang="en-GB" sz="2000" dirty="0" smtClean="0"/>
              <a:t>By </a:t>
            </a:r>
            <a:r>
              <a:rPr lang="en-GB" sz="2000" dirty="0"/>
              <a:t>2030, achieve access to adequate and equitable sanitation and hygiene for all and end open defecation, paying special attention to the needs of women and girls and those in vulnerable </a:t>
            </a:r>
            <a:r>
              <a:rPr lang="en-GB" sz="2000" dirty="0" smtClean="0"/>
              <a:t>situations</a:t>
            </a:r>
          </a:p>
          <a:p>
            <a:pPr lvl="1"/>
            <a:r>
              <a:rPr lang="en-US" sz="1800" b="1" dirty="0" smtClean="0">
                <a:solidFill>
                  <a:schemeClr val="accent6">
                    <a:lumMod val="50000"/>
                  </a:schemeClr>
                </a:solidFill>
              </a:rPr>
              <a:t>Indicator </a:t>
            </a:r>
            <a:r>
              <a:rPr lang="en-US" sz="1800" b="1" dirty="0" smtClean="0">
                <a:solidFill>
                  <a:schemeClr val="accent6">
                    <a:lumMod val="50000"/>
                  </a:schemeClr>
                </a:solidFill>
              </a:rPr>
              <a:t>6.2.1: </a:t>
            </a:r>
            <a:r>
              <a:rPr lang="en-GB" sz="1800" b="1" dirty="0">
                <a:solidFill>
                  <a:schemeClr val="accent6">
                    <a:lumMod val="50000"/>
                  </a:schemeClr>
                </a:solidFill>
              </a:rPr>
              <a:t>Proportion of population using safely managed sanitation </a:t>
            </a:r>
            <a:r>
              <a:rPr lang="en-GB" sz="1800" b="1" dirty="0" smtClean="0">
                <a:solidFill>
                  <a:schemeClr val="accent6">
                    <a:lumMod val="50000"/>
                  </a:schemeClr>
                </a:solidFill>
              </a:rPr>
              <a:t>services</a:t>
            </a:r>
            <a:r>
              <a:rPr lang="en-GB" sz="1800" b="1" dirty="0">
                <a:solidFill>
                  <a:schemeClr val="accent6">
                    <a:lumMod val="50000"/>
                  </a:schemeClr>
                </a:solidFill>
              </a:rPr>
              <a:t>, including a hand-washing facility with </a:t>
            </a:r>
            <a:r>
              <a:rPr lang="en-GB" sz="1800" b="1" dirty="0" smtClean="0">
                <a:solidFill>
                  <a:schemeClr val="accent6">
                    <a:lumMod val="50000"/>
                  </a:schemeClr>
                </a:solidFill>
              </a:rPr>
              <a:t>soap </a:t>
            </a:r>
            <a:r>
              <a:rPr lang="en-GB" sz="1800" b="1" dirty="0">
                <a:solidFill>
                  <a:schemeClr val="accent6">
                    <a:lumMod val="50000"/>
                  </a:schemeClr>
                </a:solidFill>
              </a:rPr>
              <a:t>and </a:t>
            </a:r>
            <a:r>
              <a:rPr lang="en-GB" sz="1800" b="1" dirty="0" smtClean="0">
                <a:solidFill>
                  <a:schemeClr val="accent6">
                    <a:lumMod val="50000"/>
                  </a:schemeClr>
                </a:solidFill>
              </a:rPr>
              <a:t>water</a:t>
            </a:r>
            <a:r>
              <a:rPr lang="en-GB" sz="1800" b="1" dirty="0" smtClean="0">
                <a:solidFill>
                  <a:schemeClr val="tx2">
                    <a:lumMod val="50000"/>
                  </a:schemeClr>
                </a:solidFill>
              </a:rPr>
              <a:t/>
            </a:r>
            <a:br>
              <a:rPr lang="en-GB" sz="1800" b="1" dirty="0" smtClean="0">
                <a:solidFill>
                  <a:schemeClr val="tx2">
                    <a:lumMod val="50000"/>
                  </a:schemeClr>
                </a:solidFill>
              </a:rPr>
            </a:br>
            <a:endParaRPr lang="en-GB" sz="1800" b="1" dirty="0" smtClean="0">
              <a:solidFill>
                <a:schemeClr val="tx2">
                  <a:lumMod val="50000"/>
                </a:schemeClr>
              </a:solidFill>
            </a:endParaRPr>
          </a:p>
          <a:p>
            <a:pPr marL="457200" lvl="1" indent="0">
              <a:buNone/>
            </a:pPr>
            <a:endParaRPr lang="en-GB" sz="1800" b="1" dirty="0" smtClean="0">
              <a:solidFill>
                <a:schemeClr val="tx2">
                  <a:lumMod val="50000"/>
                </a:schemeClr>
              </a:solidFill>
            </a:endParaRPr>
          </a:p>
          <a:p>
            <a:pPr marL="457200" lvl="1" indent="0">
              <a:buNone/>
            </a:pPr>
            <a:r>
              <a:rPr lang="en-GB" sz="1800" b="1" i="1" dirty="0" smtClean="0">
                <a:solidFill>
                  <a:schemeClr val="tx2">
                    <a:lumMod val="50000"/>
                  </a:schemeClr>
                </a:solidFill>
              </a:rPr>
              <a:t>Important for the living condition of many people in many countries, but is it a key target for unions or an indicator of unions’ advocacy at work?</a:t>
            </a:r>
          </a:p>
        </p:txBody>
      </p:sp>
    </p:spTree>
    <p:extLst>
      <p:ext uri="{BB962C8B-B14F-4D97-AF65-F5344CB8AC3E}">
        <p14:creationId xmlns:p14="http://schemas.microsoft.com/office/powerpoint/2010/main" val="1854155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another …</a:t>
            </a:r>
            <a:endParaRPr lang="en-AU" dirty="0"/>
          </a:p>
        </p:txBody>
      </p:sp>
      <p:sp>
        <p:nvSpPr>
          <p:cNvPr id="3" name="Content Placeholder 2"/>
          <p:cNvSpPr>
            <a:spLocks noGrp="1"/>
          </p:cNvSpPr>
          <p:nvPr>
            <p:ph idx="1"/>
          </p:nvPr>
        </p:nvSpPr>
        <p:spPr/>
        <p:txBody>
          <a:bodyPr>
            <a:normAutofit/>
          </a:bodyPr>
          <a:lstStyle/>
          <a:p>
            <a:pPr marL="0" indent="0">
              <a:buNone/>
            </a:pPr>
            <a:r>
              <a:rPr lang="en-GB" sz="2600" b="1" dirty="0"/>
              <a:t>Goal 14. Conserve and sustainably use the oceans, seas and marine resources for sustainable </a:t>
            </a:r>
            <a:r>
              <a:rPr lang="en-GB" sz="2600" b="1" dirty="0" smtClean="0"/>
              <a:t>development</a:t>
            </a:r>
          </a:p>
          <a:p>
            <a:endParaRPr lang="en-GB" b="1" dirty="0"/>
          </a:p>
          <a:p>
            <a:r>
              <a:rPr lang="en-GB" sz="2000" b="1" dirty="0" smtClean="0"/>
              <a:t>Target 14.3:  </a:t>
            </a:r>
            <a:r>
              <a:rPr lang="en-GB" sz="2000" dirty="0"/>
              <a:t>Minimize and address the impacts of ocean acidification, including through enhanced scientific cooperation at all levels</a:t>
            </a:r>
            <a:endParaRPr lang="en-GB" sz="2000" b="1" dirty="0" smtClean="0"/>
          </a:p>
          <a:p>
            <a:endParaRPr lang="en-GB" b="1" dirty="0"/>
          </a:p>
          <a:p>
            <a:pPr lvl="1"/>
            <a:r>
              <a:rPr lang="en-GB" sz="1800" b="1" dirty="0" smtClean="0">
                <a:solidFill>
                  <a:schemeClr val="accent6">
                    <a:lumMod val="50000"/>
                  </a:schemeClr>
                </a:solidFill>
              </a:rPr>
              <a:t>Indicator 14.3.1:  </a:t>
            </a:r>
            <a:r>
              <a:rPr lang="en-GB" sz="1800" b="1" dirty="0">
                <a:solidFill>
                  <a:schemeClr val="accent6">
                    <a:lumMod val="50000"/>
                  </a:schemeClr>
                </a:solidFill>
              </a:rPr>
              <a:t>Average marine acidity (pH) measured at agreed suite of representative sampling stations</a:t>
            </a:r>
            <a:endParaRPr lang="en-US" sz="1800" b="1" dirty="0" smtClean="0">
              <a:solidFill>
                <a:schemeClr val="accent6">
                  <a:lumMod val="50000"/>
                </a:schemeClr>
              </a:solidFill>
            </a:endParaRPr>
          </a:p>
          <a:p>
            <a:pPr marL="0" indent="0">
              <a:buNone/>
            </a:pPr>
            <a:endParaRPr lang="en-US" dirty="0"/>
          </a:p>
          <a:p>
            <a:pPr marL="0" indent="0">
              <a:buNone/>
            </a:pPr>
            <a:r>
              <a:rPr lang="en-US" sz="1800" b="1" i="1" dirty="0" smtClean="0">
                <a:solidFill>
                  <a:schemeClr val="tx2">
                    <a:lumMod val="50000"/>
                  </a:schemeClr>
                </a:solidFill>
              </a:rPr>
              <a:t>Probably not a priority indicator for CMTU</a:t>
            </a:r>
            <a:endParaRPr lang="en-AU" sz="1800" b="1" i="1" dirty="0">
              <a:solidFill>
                <a:schemeClr val="tx2">
                  <a:lumMod val="50000"/>
                </a:schemeClr>
              </a:solidFill>
            </a:endParaRPr>
          </a:p>
        </p:txBody>
      </p:sp>
    </p:spTree>
    <p:extLst>
      <p:ext uri="{BB962C8B-B14F-4D97-AF65-F5344CB8AC3E}">
        <p14:creationId xmlns:p14="http://schemas.microsoft.com/office/powerpoint/2010/main" val="832568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indicators matter most to unions?</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endParaRPr lang="en-US" dirty="0"/>
          </a:p>
          <a:p>
            <a:pPr marL="0" indent="0">
              <a:buNone/>
            </a:pPr>
            <a:endParaRPr lang="en-US" dirty="0"/>
          </a:p>
          <a:p>
            <a:pPr marL="0" indent="0">
              <a:buNone/>
            </a:pPr>
            <a:r>
              <a:rPr lang="en-US" dirty="0"/>
              <a:t>For unions as representatives of working people, </a:t>
            </a:r>
            <a:r>
              <a:rPr lang="en-US" b="1" dirty="0">
                <a:solidFill>
                  <a:schemeClr val="tx2"/>
                </a:solidFill>
              </a:rPr>
              <a:t>the challenge is to identify which </a:t>
            </a:r>
            <a:r>
              <a:rPr lang="en-US" b="1" dirty="0" smtClean="0">
                <a:solidFill>
                  <a:schemeClr val="tx2"/>
                </a:solidFill>
              </a:rPr>
              <a:t>SDG indicators </a:t>
            </a:r>
            <a:r>
              <a:rPr lang="en-US" b="1" dirty="0">
                <a:solidFill>
                  <a:schemeClr val="tx2"/>
                </a:solidFill>
              </a:rPr>
              <a:t>will be their main </a:t>
            </a:r>
            <a:r>
              <a:rPr lang="en-US" b="1" dirty="0" smtClean="0">
                <a:solidFill>
                  <a:schemeClr val="tx2"/>
                </a:solidFill>
              </a:rPr>
              <a:t>focus and concern</a:t>
            </a:r>
            <a:r>
              <a:rPr lang="en-US" dirty="0" smtClean="0"/>
              <a:t>.</a:t>
            </a:r>
          </a:p>
          <a:p>
            <a:pPr marL="0" indent="0">
              <a:buNone/>
            </a:pPr>
            <a:endParaRPr lang="en-US" dirty="0"/>
          </a:p>
          <a:p>
            <a:pPr marL="0" indent="0">
              <a:buNone/>
            </a:pPr>
            <a:r>
              <a:rPr lang="en-US" dirty="0" smtClean="0"/>
              <a:t>Some SDGs, targets and indicators will be important and useful to unions, in collective bargaining with employers and in tri-partite discussions with government</a:t>
            </a:r>
            <a:r>
              <a:rPr lang="en-US" dirty="0"/>
              <a:t/>
            </a:r>
            <a:br>
              <a:rPr lang="en-US" dirty="0"/>
            </a:br>
            <a:endParaRPr lang="en-US" dirty="0"/>
          </a:p>
          <a:p>
            <a:endParaRPr lang="en-AU" dirty="0"/>
          </a:p>
        </p:txBody>
      </p:sp>
    </p:spTree>
    <p:extLst>
      <p:ext uri="{BB962C8B-B14F-4D97-AF65-F5344CB8AC3E}">
        <p14:creationId xmlns:p14="http://schemas.microsoft.com/office/powerpoint/2010/main" val="881493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17 SDGs</a:t>
            </a:r>
            <a:endParaRPr lang="en-AU" dirty="0"/>
          </a:p>
        </p:txBody>
      </p:sp>
      <p:sp>
        <p:nvSpPr>
          <p:cNvPr id="3" name="Content Placeholder 2"/>
          <p:cNvSpPr>
            <a:spLocks noGrp="1"/>
          </p:cNvSpPr>
          <p:nvPr>
            <p:ph idx="1"/>
          </p:nvPr>
        </p:nvSpPr>
        <p:spPr/>
        <p:txBody>
          <a:bodyPr>
            <a:normAutofit fontScale="92500"/>
          </a:bodyPr>
          <a:lstStyle/>
          <a:p>
            <a:pPr lvl="0">
              <a:lnSpc>
                <a:spcPct val="115000"/>
              </a:lnSpc>
              <a:spcBef>
                <a:spcPts val="0"/>
              </a:spcBef>
              <a:buFont typeface="+mj-lt"/>
              <a:buAutoNum type="arabicPeriod"/>
            </a:pPr>
            <a:r>
              <a:rPr lang="en-AU" sz="2400" b="1" dirty="0">
                <a:solidFill>
                  <a:srgbClr val="002060"/>
                </a:solidFill>
                <a:ea typeface="Calibri"/>
                <a:cs typeface="Times New Roman"/>
              </a:rPr>
              <a:t>End Poverty in all its forms </a:t>
            </a:r>
            <a:r>
              <a:rPr lang="en-AU" sz="2400" b="1" dirty="0" smtClean="0">
                <a:solidFill>
                  <a:srgbClr val="002060"/>
                </a:solidFill>
                <a:ea typeface="Calibri"/>
                <a:cs typeface="Times New Roman"/>
              </a:rPr>
              <a:t>everywhere</a:t>
            </a:r>
            <a:br>
              <a:rPr lang="en-AU" sz="2400" b="1" dirty="0" smtClean="0">
                <a:solidFill>
                  <a:srgbClr val="002060"/>
                </a:solidFill>
                <a:ea typeface="Calibri"/>
                <a:cs typeface="Times New Roman"/>
              </a:rPr>
            </a:br>
            <a:endParaRPr lang="en-AU" sz="2400" b="1" dirty="0">
              <a:solidFill>
                <a:srgbClr val="002060"/>
              </a:solidFill>
              <a:ea typeface="Calibri"/>
              <a:cs typeface="Times New Roman"/>
            </a:endParaRPr>
          </a:p>
          <a:p>
            <a:pPr lvl="0">
              <a:lnSpc>
                <a:spcPct val="115000"/>
              </a:lnSpc>
              <a:spcBef>
                <a:spcPts val="0"/>
              </a:spcBef>
              <a:buFont typeface="+mj-lt"/>
              <a:buAutoNum type="arabicPeriod"/>
            </a:pPr>
            <a:r>
              <a:rPr lang="en-AU" sz="2400" dirty="0">
                <a:ea typeface="Calibri"/>
                <a:cs typeface="Times New Roman"/>
              </a:rPr>
              <a:t>End hunger, achieve food security and improved nutrition and promote sustainable </a:t>
            </a:r>
            <a:r>
              <a:rPr lang="en-AU" sz="2400" dirty="0" smtClean="0">
                <a:ea typeface="Calibri"/>
                <a:cs typeface="Times New Roman"/>
              </a:rPr>
              <a:t>agriculture</a:t>
            </a:r>
            <a:r>
              <a:rPr lang="en-AU" sz="2400" b="1" dirty="0" smtClean="0">
                <a:solidFill>
                  <a:srgbClr val="002060"/>
                </a:solidFill>
                <a:ea typeface="Calibri"/>
                <a:cs typeface="Times New Roman"/>
              </a:rPr>
              <a:t/>
            </a:r>
            <a:br>
              <a:rPr lang="en-AU" sz="2400" b="1" dirty="0" smtClean="0">
                <a:solidFill>
                  <a:srgbClr val="002060"/>
                </a:solidFill>
                <a:ea typeface="Calibri"/>
                <a:cs typeface="Times New Roman"/>
              </a:rPr>
            </a:br>
            <a:endParaRPr lang="en-AU" sz="2400" b="1" dirty="0">
              <a:solidFill>
                <a:srgbClr val="002060"/>
              </a:solidFill>
              <a:ea typeface="Calibri"/>
              <a:cs typeface="Times New Roman"/>
            </a:endParaRPr>
          </a:p>
          <a:p>
            <a:pPr lvl="0">
              <a:lnSpc>
                <a:spcPct val="115000"/>
              </a:lnSpc>
              <a:spcBef>
                <a:spcPts val="0"/>
              </a:spcBef>
              <a:buFont typeface="+mj-lt"/>
              <a:buAutoNum type="arabicPeriod"/>
            </a:pPr>
            <a:r>
              <a:rPr lang="en-AU" sz="2400" b="1" dirty="0">
                <a:solidFill>
                  <a:srgbClr val="002060"/>
                </a:solidFill>
                <a:ea typeface="Calibri"/>
                <a:cs typeface="Times New Roman"/>
              </a:rPr>
              <a:t>Ensure healthy lives and promote well-being for all at all </a:t>
            </a:r>
            <a:r>
              <a:rPr lang="en-AU" sz="2400" b="1" dirty="0" smtClean="0">
                <a:solidFill>
                  <a:srgbClr val="002060"/>
                </a:solidFill>
                <a:ea typeface="Calibri"/>
                <a:cs typeface="Times New Roman"/>
              </a:rPr>
              <a:t>ages</a:t>
            </a:r>
            <a:br>
              <a:rPr lang="en-AU" sz="2400" b="1" dirty="0" smtClean="0">
                <a:solidFill>
                  <a:srgbClr val="002060"/>
                </a:solidFill>
                <a:ea typeface="Calibri"/>
                <a:cs typeface="Times New Roman"/>
              </a:rPr>
            </a:br>
            <a:endParaRPr lang="en-AU" sz="2400" b="1" dirty="0">
              <a:solidFill>
                <a:srgbClr val="002060"/>
              </a:solidFill>
              <a:ea typeface="Calibri"/>
              <a:cs typeface="Times New Roman"/>
            </a:endParaRPr>
          </a:p>
          <a:p>
            <a:pPr lvl="0">
              <a:lnSpc>
                <a:spcPct val="115000"/>
              </a:lnSpc>
              <a:spcBef>
                <a:spcPts val="0"/>
              </a:spcBef>
              <a:buFont typeface="+mj-lt"/>
              <a:buAutoNum type="arabicPeriod"/>
            </a:pPr>
            <a:r>
              <a:rPr lang="en-AU" sz="2400" b="1" dirty="0">
                <a:solidFill>
                  <a:srgbClr val="002060"/>
                </a:solidFill>
                <a:ea typeface="Calibri"/>
                <a:cs typeface="Times New Roman"/>
              </a:rPr>
              <a:t>Ensure inclusive and equitable quality education and promote lifelong learning opportunities for </a:t>
            </a:r>
            <a:r>
              <a:rPr lang="en-AU" sz="2400" b="1" dirty="0" smtClean="0">
                <a:solidFill>
                  <a:srgbClr val="002060"/>
                </a:solidFill>
                <a:ea typeface="Calibri"/>
                <a:cs typeface="Times New Roman"/>
              </a:rPr>
              <a:t>all</a:t>
            </a:r>
            <a:br>
              <a:rPr lang="en-AU" sz="2400" b="1" dirty="0" smtClean="0">
                <a:solidFill>
                  <a:srgbClr val="002060"/>
                </a:solidFill>
                <a:ea typeface="Calibri"/>
                <a:cs typeface="Times New Roman"/>
              </a:rPr>
            </a:br>
            <a:endParaRPr lang="en-AU" sz="2400" b="1" dirty="0">
              <a:solidFill>
                <a:srgbClr val="002060"/>
              </a:solidFill>
              <a:ea typeface="Calibri"/>
              <a:cs typeface="Times New Roman"/>
            </a:endParaRPr>
          </a:p>
          <a:p>
            <a:pPr lvl="0">
              <a:lnSpc>
                <a:spcPct val="115000"/>
              </a:lnSpc>
              <a:spcBef>
                <a:spcPts val="0"/>
              </a:spcBef>
              <a:spcAft>
                <a:spcPts val="1000"/>
              </a:spcAft>
              <a:buFont typeface="+mj-lt"/>
              <a:buAutoNum type="arabicPeriod"/>
            </a:pPr>
            <a:r>
              <a:rPr lang="en-AU" sz="2400" b="1" dirty="0">
                <a:solidFill>
                  <a:srgbClr val="002060"/>
                </a:solidFill>
                <a:ea typeface="Calibri"/>
                <a:cs typeface="Times New Roman"/>
              </a:rPr>
              <a:t>Achieve gender equality and empower all women and girls</a:t>
            </a:r>
          </a:p>
          <a:p>
            <a:pPr marL="0" indent="0">
              <a:buNone/>
            </a:pPr>
            <a:endParaRPr lang="en-GB" sz="2400" b="1" kern="700" spc="20" dirty="0" smtClean="0">
              <a:latin typeface="Times New Roman"/>
              <a:ea typeface="Calibri"/>
            </a:endParaRPr>
          </a:p>
          <a:p>
            <a:pPr marL="0" indent="0">
              <a:buNone/>
            </a:pPr>
            <a:endParaRPr lang="en-GB" sz="2400" b="1" kern="700" spc="20" dirty="0">
              <a:latin typeface="Times New Roman"/>
            </a:endParaRPr>
          </a:p>
          <a:p>
            <a:pPr marL="0" indent="0">
              <a:buNone/>
            </a:pPr>
            <a:endParaRPr lang="en-AU" sz="2400" dirty="0"/>
          </a:p>
        </p:txBody>
      </p:sp>
    </p:spTree>
    <p:extLst>
      <p:ext uri="{BB962C8B-B14F-4D97-AF65-F5344CB8AC3E}">
        <p14:creationId xmlns:p14="http://schemas.microsoft.com/office/powerpoint/2010/main" val="306249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85000" lnSpcReduction="20000"/>
          </a:bodyPr>
          <a:lstStyle/>
          <a:p>
            <a:pPr marL="514350" lvl="0" indent="-514350">
              <a:lnSpc>
                <a:spcPct val="115000"/>
              </a:lnSpc>
              <a:spcBef>
                <a:spcPts val="0"/>
              </a:spcBef>
              <a:buFont typeface="+mj-lt"/>
              <a:buAutoNum type="arabicPeriod" startAt="6"/>
            </a:pPr>
            <a:r>
              <a:rPr lang="en-AU" sz="2600" dirty="0">
                <a:ea typeface="Calibri"/>
                <a:cs typeface="Times New Roman"/>
              </a:rPr>
              <a:t>Ensure availability and sustainable management of water and sanitation for </a:t>
            </a:r>
            <a:r>
              <a:rPr lang="en-AU" sz="2600" dirty="0" smtClean="0">
                <a:ea typeface="Calibri"/>
                <a:cs typeface="Times New Roman"/>
              </a:rPr>
              <a:t>all</a:t>
            </a:r>
            <a:br>
              <a:rPr lang="en-AU" sz="2600" dirty="0" smtClean="0">
                <a:ea typeface="Calibri"/>
                <a:cs typeface="Times New Roman"/>
              </a:rPr>
            </a:br>
            <a:endParaRPr lang="en-AU" sz="2600" dirty="0">
              <a:ea typeface="Calibri"/>
              <a:cs typeface="Times New Roman"/>
            </a:endParaRPr>
          </a:p>
          <a:p>
            <a:pPr marL="514350" lvl="0" indent="-514350">
              <a:lnSpc>
                <a:spcPct val="115000"/>
              </a:lnSpc>
              <a:spcBef>
                <a:spcPts val="0"/>
              </a:spcBef>
              <a:buFont typeface="+mj-lt"/>
              <a:buAutoNum type="arabicPeriod" startAt="6"/>
            </a:pPr>
            <a:r>
              <a:rPr lang="en-AU" sz="2600" dirty="0">
                <a:ea typeface="Calibri"/>
                <a:cs typeface="Times New Roman"/>
              </a:rPr>
              <a:t>Ensure access to affordable, reliable, sustainable and modern energy for </a:t>
            </a:r>
            <a:r>
              <a:rPr lang="en-AU" sz="2600" dirty="0" smtClean="0">
                <a:ea typeface="Calibri"/>
                <a:cs typeface="Times New Roman"/>
              </a:rPr>
              <a:t>all</a:t>
            </a:r>
            <a:r>
              <a:rPr lang="en-AU" b="1" dirty="0" smtClean="0">
                <a:ea typeface="Calibri"/>
                <a:cs typeface="Times New Roman"/>
              </a:rPr>
              <a:t/>
            </a:r>
            <a:br>
              <a:rPr lang="en-AU" b="1" dirty="0" smtClean="0">
                <a:ea typeface="Calibri"/>
                <a:cs typeface="Times New Roman"/>
              </a:rPr>
            </a:br>
            <a:endParaRPr lang="en-AU" b="1" dirty="0">
              <a:ea typeface="Calibri"/>
              <a:cs typeface="Times New Roman"/>
            </a:endParaRPr>
          </a:p>
          <a:p>
            <a:pPr marL="514350" lvl="0" indent="-514350">
              <a:lnSpc>
                <a:spcPct val="115000"/>
              </a:lnSpc>
              <a:spcBef>
                <a:spcPts val="0"/>
              </a:spcBef>
              <a:buFont typeface="+mj-lt"/>
              <a:buAutoNum type="arabicPeriod" startAt="6"/>
            </a:pPr>
            <a:r>
              <a:rPr lang="en-AU" b="1" dirty="0">
                <a:solidFill>
                  <a:srgbClr val="C00000"/>
                </a:solidFill>
                <a:ea typeface="Calibri"/>
                <a:cs typeface="Times New Roman"/>
              </a:rPr>
              <a:t>Promote sustained, inclusive and sustainable economic growth, full and productive employment and decent work for </a:t>
            </a:r>
            <a:r>
              <a:rPr lang="en-AU" b="1" dirty="0" smtClean="0">
                <a:solidFill>
                  <a:srgbClr val="C00000"/>
                </a:solidFill>
                <a:ea typeface="Calibri"/>
                <a:cs typeface="Times New Roman"/>
              </a:rPr>
              <a:t>all</a:t>
            </a:r>
            <a:r>
              <a:rPr lang="en-AU" b="1" dirty="0" smtClean="0">
                <a:ea typeface="Calibri"/>
                <a:cs typeface="Times New Roman"/>
              </a:rPr>
              <a:t/>
            </a:r>
            <a:br>
              <a:rPr lang="en-AU" b="1" dirty="0" smtClean="0">
                <a:ea typeface="Calibri"/>
                <a:cs typeface="Times New Roman"/>
              </a:rPr>
            </a:br>
            <a:endParaRPr lang="en-AU" b="1" dirty="0">
              <a:ea typeface="Calibri"/>
              <a:cs typeface="Times New Roman"/>
            </a:endParaRPr>
          </a:p>
          <a:p>
            <a:pPr marL="514350" lvl="0" indent="-514350">
              <a:lnSpc>
                <a:spcPct val="115000"/>
              </a:lnSpc>
              <a:spcBef>
                <a:spcPts val="0"/>
              </a:spcBef>
              <a:buFont typeface="+mj-lt"/>
              <a:buAutoNum type="arabicPeriod" startAt="6"/>
            </a:pPr>
            <a:r>
              <a:rPr lang="en-AU" sz="2600" dirty="0">
                <a:ea typeface="Calibri"/>
                <a:cs typeface="Times New Roman"/>
              </a:rPr>
              <a:t>Build resilient infrastructure, promote inclusive and sustainable industrialization and foster </a:t>
            </a:r>
            <a:r>
              <a:rPr lang="en-AU" sz="2600" dirty="0" smtClean="0">
                <a:ea typeface="Calibri"/>
                <a:cs typeface="Times New Roman"/>
              </a:rPr>
              <a:t>innovation</a:t>
            </a:r>
            <a:r>
              <a:rPr lang="en-AU" b="1" dirty="0" smtClean="0">
                <a:ea typeface="Calibri"/>
                <a:cs typeface="Times New Roman"/>
              </a:rPr>
              <a:t/>
            </a:r>
            <a:br>
              <a:rPr lang="en-AU" b="1" dirty="0" smtClean="0">
                <a:ea typeface="Calibri"/>
                <a:cs typeface="Times New Roman"/>
              </a:rPr>
            </a:br>
            <a:endParaRPr lang="en-AU" b="1" dirty="0">
              <a:ea typeface="Calibri"/>
              <a:cs typeface="Times New Roman"/>
            </a:endParaRPr>
          </a:p>
          <a:p>
            <a:pPr marL="514350" lvl="0" indent="-514350">
              <a:lnSpc>
                <a:spcPct val="115000"/>
              </a:lnSpc>
              <a:spcBef>
                <a:spcPts val="0"/>
              </a:spcBef>
              <a:buFont typeface="+mj-lt"/>
              <a:buAutoNum type="arabicPeriod" startAt="6"/>
            </a:pPr>
            <a:r>
              <a:rPr lang="en-AU" b="1" dirty="0">
                <a:solidFill>
                  <a:srgbClr val="002060"/>
                </a:solidFill>
                <a:ea typeface="Calibri"/>
                <a:cs typeface="Times New Roman"/>
              </a:rPr>
              <a:t>Reduce inequality within and among </a:t>
            </a:r>
            <a:r>
              <a:rPr lang="en-AU" b="1" dirty="0" smtClean="0">
                <a:solidFill>
                  <a:srgbClr val="002060"/>
                </a:solidFill>
                <a:ea typeface="Calibri"/>
                <a:cs typeface="Times New Roman"/>
              </a:rPr>
              <a:t>countries</a:t>
            </a:r>
            <a:endParaRPr lang="en-AU" b="1" dirty="0">
              <a:solidFill>
                <a:srgbClr val="002060"/>
              </a:solidFill>
              <a:ea typeface="Calibri"/>
              <a:cs typeface="Times New Roman"/>
            </a:endParaRPr>
          </a:p>
        </p:txBody>
      </p:sp>
    </p:spTree>
    <p:extLst>
      <p:ext uri="{BB962C8B-B14F-4D97-AF65-F5344CB8AC3E}">
        <p14:creationId xmlns:p14="http://schemas.microsoft.com/office/powerpoint/2010/main" val="184566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1134</Words>
  <Application>Microsoft Office PowerPoint</Application>
  <PresentationFormat>On-screen Show (4:3)</PresentationFormat>
  <Paragraphs>134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United Nations’ SDGs – An Overview</vt:lpstr>
      <vt:lpstr>From here to 2030</vt:lpstr>
      <vt:lpstr>An ambitious agenda</vt:lpstr>
      <vt:lpstr>A comprehensive agenda</vt:lpstr>
      <vt:lpstr>To illustrate …</vt:lpstr>
      <vt:lpstr>And another …</vt:lpstr>
      <vt:lpstr>Which indicators matter most to unions?</vt:lpstr>
      <vt:lpstr>The 17 SDGs</vt:lpstr>
      <vt:lpstr>PowerPoint Presentation</vt:lpstr>
      <vt:lpstr>PowerPoint Presentation</vt:lpstr>
      <vt:lpstr>SDG 8 is a clear priority</vt:lpstr>
      <vt:lpstr>DWIs also appear under other SDGs</vt:lpstr>
      <vt:lpstr>Another …</vt:lpstr>
      <vt:lpstr>Some other goals with Decent Work dimensions</vt:lpstr>
      <vt:lpstr>SDG 8 - targets and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There are also two SDG 8 policy targets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Nations’ Sustainable Development Goals</dc:title>
  <dc:creator>gbelchamber</dc:creator>
  <cp:lastModifiedBy>gbelchamber</cp:lastModifiedBy>
  <cp:revision>18</cp:revision>
  <dcterms:created xsi:type="dcterms:W3CDTF">2017-04-24T19:28:54Z</dcterms:created>
  <dcterms:modified xsi:type="dcterms:W3CDTF">2017-04-26T13:42:20Z</dcterms:modified>
</cp:coreProperties>
</file>