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5" r:id="rId3"/>
    <p:sldId id="266" r:id="rId4"/>
    <p:sldId id="257" r:id="rId5"/>
    <p:sldId id="258" r:id="rId6"/>
    <p:sldId id="259" r:id="rId7"/>
    <p:sldId id="260" r:id="rId8"/>
    <p:sldId id="261" r:id="rId9"/>
    <p:sldId id="262" r:id="rId10"/>
    <p:sldId id="263" r:id="rId11"/>
    <p:sldId id="264"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7F9CA8-4B94-461A-9105-5E833DB02B2C}" type="datetimeFigureOut">
              <a:rPr lang="en-AU" smtClean="0"/>
              <a:t>25/04/2017</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20AD34-7DA8-4B7D-AF6F-EF6D16A39C09}" type="slidenum">
              <a:rPr lang="en-AU" smtClean="0"/>
              <a:t>‹#›</a:t>
            </a:fld>
            <a:endParaRPr lang="en-AU"/>
          </a:p>
        </p:txBody>
      </p:sp>
    </p:spTree>
    <p:extLst>
      <p:ext uri="{BB962C8B-B14F-4D97-AF65-F5344CB8AC3E}">
        <p14:creationId xmlns:p14="http://schemas.microsoft.com/office/powerpoint/2010/main" val="408985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Indicators yet to be developed by ILO, includes maternity protection indicator</a:t>
            </a:r>
            <a:endParaRPr lang="en-AU" dirty="0"/>
          </a:p>
        </p:txBody>
      </p:sp>
      <p:sp>
        <p:nvSpPr>
          <p:cNvPr id="4" name="Slide Number Placeholder 3"/>
          <p:cNvSpPr>
            <a:spLocks noGrp="1"/>
          </p:cNvSpPr>
          <p:nvPr>
            <p:ph type="sldNum" sz="quarter" idx="10"/>
          </p:nvPr>
        </p:nvSpPr>
        <p:spPr/>
        <p:txBody>
          <a:bodyPr/>
          <a:lstStyle/>
          <a:p>
            <a:fld id="{D120AD34-7DA8-4B7D-AF6F-EF6D16A39C09}" type="slidenum">
              <a:rPr lang="en-AU" smtClean="0"/>
              <a:t>6</a:t>
            </a:fld>
            <a:endParaRPr lang="en-AU"/>
          </a:p>
        </p:txBody>
      </p:sp>
    </p:spTree>
    <p:extLst>
      <p:ext uri="{BB962C8B-B14F-4D97-AF65-F5344CB8AC3E}">
        <p14:creationId xmlns:p14="http://schemas.microsoft.com/office/powerpoint/2010/main" val="1829340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the ICLS</a:t>
            </a:r>
            <a:endParaRPr lang="en-AU" dirty="0"/>
          </a:p>
        </p:txBody>
      </p:sp>
      <p:sp>
        <p:nvSpPr>
          <p:cNvPr id="4" name="Slide Number Placeholder 3"/>
          <p:cNvSpPr>
            <a:spLocks noGrp="1"/>
          </p:cNvSpPr>
          <p:nvPr>
            <p:ph type="sldNum" sz="quarter" idx="10"/>
          </p:nvPr>
        </p:nvSpPr>
        <p:spPr/>
        <p:txBody>
          <a:bodyPr/>
          <a:lstStyle/>
          <a:p>
            <a:fld id="{D120AD34-7DA8-4B7D-AF6F-EF6D16A39C09}" type="slidenum">
              <a:rPr lang="en-AU" smtClean="0"/>
              <a:t>7</a:t>
            </a:fld>
            <a:endParaRPr lang="en-AU"/>
          </a:p>
        </p:txBody>
      </p:sp>
    </p:spTree>
    <p:extLst>
      <p:ext uri="{BB962C8B-B14F-4D97-AF65-F5344CB8AC3E}">
        <p14:creationId xmlns:p14="http://schemas.microsoft.com/office/powerpoint/2010/main" val="107200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the ICLS</a:t>
            </a:r>
            <a:endParaRPr lang="en-AU" dirty="0"/>
          </a:p>
        </p:txBody>
      </p:sp>
      <p:sp>
        <p:nvSpPr>
          <p:cNvPr id="4" name="Slide Number Placeholder 3"/>
          <p:cNvSpPr>
            <a:spLocks noGrp="1"/>
          </p:cNvSpPr>
          <p:nvPr>
            <p:ph type="sldNum" sz="quarter" idx="10"/>
          </p:nvPr>
        </p:nvSpPr>
        <p:spPr/>
        <p:txBody>
          <a:bodyPr/>
          <a:lstStyle/>
          <a:p>
            <a:fld id="{D120AD34-7DA8-4B7D-AF6F-EF6D16A39C09}" type="slidenum">
              <a:rPr lang="en-AU" smtClean="0"/>
              <a:t>8</a:t>
            </a:fld>
            <a:endParaRPr lang="en-AU"/>
          </a:p>
        </p:txBody>
      </p:sp>
    </p:spTree>
    <p:extLst>
      <p:ext uri="{BB962C8B-B14F-4D97-AF65-F5344CB8AC3E}">
        <p14:creationId xmlns:p14="http://schemas.microsoft.com/office/powerpoint/2010/main" val="4131764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Covers most but not all DWIs</a:t>
            </a:r>
            <a:endParaRPr lang="en-AU" dirty="0"/>
          </a:p>
        </p:txBody>
      </p:sp>
      <p:sp>
        <p:nvSpPr>
          <p:cNvPr id="4" name="Slide Number Placeholder 3"/>
          <p:cNvSpPr>
            <a:spLocks noGrp="1"/>
          </p:cNvSpPr>
          <p:nvPr>
            <p:ph type="sldNum" sz="quarter" idx="10"/>
          </p:nvPr>
        </p:nvSpPr>
        <p:spPr/>
        <p:txBody>
          <a:bodyPr/>
          <a:lstStyle/>
          <a:p>
            <a:fld id="{D120AD34-7DA8-4B7D-AF6F-EF6D16A39C09}" type="slidenum">
              <a:rPr lang="en-AU" smtClean="0"/>
              <a:t>12</a:t>
            </a:fld>
            <a:endParaRPr lang="en-AU"/>
          </a:p>
        </p:txBody>
      </p:sp>
    </p:spTree>
    <p:extLst>
      <p:ext uri="{BB962C8B-B14F-4D97-AF65-F5344CB8AC3E}">
        <p14:creationId xmlns:p14="http://schemas.microsoft.com/office/powerpoint/2010/main" val="2070277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524FAB8B-D861-4AF0-BD39-C7A178292322}" type="datetimeFigureOut">
              <a:rPr lang="en-AU" smtClean="0"/>
              <a:t>25/04/2017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A46DD17-0B3C-4274-A9E4-4E332CEDE26D}" type="slidenum">
              <a:rPr lang="en-AU" smtClean="0"/>
              <a:t>‹#›</a:t>
            </a:fld>
            <a:endParaRPr lang="en-AU"/>
          </a:p>
        </p:txBody>
      </p:sp>
    </p:spTree>
    <p:extLst>
      <p:ext uri="{BB962C8B-B14F-4D97-AF65-F5344CB8AC3E}">
        <p14:creationId xmlns:p14="http://schemas.microsoft.com/office/powerpoint/2010/main" val="1035319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524FAB8B-D861-4AF0-BD39-C7A178292322}" type="datetimeFigureOut">
              <a:rPr lang="en-AU" smtClean="0"/>
              <a:t>25/04/2017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A46DD17-0B3C-4274-A9E4-4E332CEDE26D}" type="slidenum">
              <a:rPr lang="en-AU" smtClean="0"/>
              <a:t>‹#›</a:t>
            </a:fld>
            <a:endParaRPr lang="en-AU"/>
          </a:p>
        </p:txBody>
      </p:sp>
    </p:spTree>
    <p:extLst>
      <p:ext uri="{BB962C8B-B14F-4D97-AF65-F5344CB8AC3E}">
        <p14:creationId xmlns:p14="http://schemas.microsoft.com/office/powerpoint/2010/main" val="1544223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524FAB8B-D861-4AF0-BD39-C7A178292322}" type="datetimeFigureOut">
              <a:rPr lang="en-AU" smtClean="0"/>
              <a:t>25/04/2017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A46DD17-0B3C-4274-A9E4-4E332CEDE26D}" type="slidenum">
              <a:rPr lang="en-AU" smtClean="0"/>
              <a:t>‹#›</a:t>
            </a:fld>
            <a:endParaRPr lang="en-AU"/>
          </a:p>
        </p:txBody>
      </p:sp>
    </p:spTree>
    <p:extLst>
      <p:ext uri="{BB962C8B-B14F-4D97-AF65-F5344CB8AC3E}">
        <p14:creationId xmlns:p14="http://schemas.microsoft.com/office/powerpoint/2010/main" val="106241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524FAB8B-D861-4AF0-BD39-C7A178292322}" type="datetimeFigureOut">
              <a:rPr lang="en-AU" smtClean="0"/>
              <a:t>25/04/2017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A46DD17-0B3C-4274-A9E4-4E332CEDE26D}" type="slidenum">
              <a:rPr lang="en-AU" smtClean="0"/>
              <a:t>‹#›</a:t>
            </a:fld>
            <a:endParaRPr lang="en-AU"/>
          </a:p>
        </p:txBody>
      </p:sp>
    </p:spTree>
    <p:extLst>
      <p:ext uri="{BB962C8B-B14F-4D97-AF65-F5344CB8AC3E}">
        <p14:creationId xmlns:p14="http://schemas.microsoft.com/office/powerpoint/2010/main" val="700992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4FAB8B-D861-4AF0-BD39-C7A178292322}" type="datetimeFigureOut">
              <a:rPr lang="en-AU" smtClean="0"/>
              <a:t>25/04/2017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A46DD17-0B3C-4274-A9E4-4E332CEDE26D}" type="slidenum">
              <a:rPr lang="en-AU" smtClean="0"/>
              <a:t>‹#›</a:t>
            </a:fld>
            <a:endParaRPr lang="en-AU"/>
          </a:p>
        </p:txBody>
      </p:sp>
    </p:spTree>
    <p:extLst>
      <p:ext uri="{BB962C8B-B14F-4D97-AF65-F5344CB8AC3E}">
        <p14:creationId xmlns:p14="http://schemas.microsoft.com/office/powerpoint/2010/main" val="129115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524FAB8B-D861-4AF0-BD39-C7A178292322}" type="datetimeFigureOut">
              <a:rPr lang="en-AU" smtClean="0"/>
              <a:t>25/04/2017</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A46DD17-0B3C-4274-A9E4-4E332CEDE26D}" type="slidenum">
              <a:rPr lang="en-AU" smtClean="0"/>
              <a:t>‹#›</a:t>
            </a:fld>
            <a:endParaRPr lang="en-AU"/>
          </a:p>
        </p:txBody>
      </p:sp>
    </p:spTree>
    <p:extLst>
      <p:ext uri="{BB962C8B-B14F-4D97-AF65-F5344CB8AC3E}">
        <p14:creationId xmlns:p14="http://schemas.microsoft.com/office/powerpoint/2010/main" val="3710343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524FAB8B-D861-4AF0-BD39-C7A178292322}" type="datetimeFigureOut">
              <a:rPr lang="en-AU" smtClean="0"/>
              <a:t>25/04/2017</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FA46DD17-0B3C-4274-A9E4-4E332CEDE26D}" type="slidenum">
              <a:rPr lang="en-AU" smtClean="0"/>
              <a:t>‹#›</a:t>
            </a:fld>
            <a:endParaRPr lang="en-AU"/>
          </a:p>
        </p:txBody>
      </p:sp>
    </p:spTree>
    <p:extLst>
      <p:ext uri="{BB962C8B-B14F-4D97-AF65-F5344CB8AC3E}">
        <p14:creationId xmlns:p14="http://schemas.microsoft.com/office/powerpoint/2010/main" val="1909182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524FAB8B-D861-4AF0-BD39-C7A178292322}" type="datetimeFigureOut">
              <a:rPr lang="en-AU" smtClean="0"/>
              <a:t>25/04/2017</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FA46DD17-0B3C-4274-A9E4-4E332CEDE26D}" type="slidenum">
              <a:rPr lang="en-AU" smtClean="0"/>
              <a:t>‹#›</a:t>
            </a:fld>
            <a:endParaRPr lang="en-AU"/>
          </a:p>
        </p:txBody>
      </p:sp>
    </p:spTree>
    <p:extLst>
      <p:ext uri="{BB962C8B-B14F-4D97-AF65-F5344CB8AC3E}">
        <p14:creationId xmlns:p14="http://schemas.microsoft.com/office/powerpoint/2010/main" val="1933542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4FAB8B-D861-4AF0-BD39-C7A178292322}" type="datetimeFigureOut">
              <a:rPr lang="en-AU" smtClean="0"/>
              <a:t>25/04/2017</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FA46DD17-0B3C-4274-A9E4-4E332CEDE26D}" type="slidenum">
              <a:rPr lang="en-AU" smtClean="0"/>
              <a:t>‹#›</a:t>
            </a:fld>
            <a:endParaRPr lang="en-AU"/>
          </a:p>
        </p:txBody>
      </p:sp>
    </p:spTree>
    <p:extLst>
      <p:ext uri="{BB962C8B-B14F-4D97-AF65-F5344CB8AC3E}">
        <p14:creationId xmlns:p14="http://schemas.microsoft.com/office/powerpoint/2010/main" val="1612318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4FAB8B-D861-4AF0-BD39-C7A178292322}" type="datetimeFigureOut">
              <a:rPr lang="en-AU" smtClean="0"/>
              <a:t>25/04/2017</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A46DD17-0B3C-4274-A9E4-4E332CEDE26D}" type="slidenum">
              <a:rPr lang="en-AU" smtClean="0"/>
              <a:t>‹#›</a:t>
            </a:fld>
            <a:endParaRPr lang="en-AU"/>
          </a:p>
        </p:txBody>
      </p:sp>
    </p:spTree>
    <p:extLst>
      <p:ext uri="{BB962C8B-B14F-4D97-AF65-F5344CB8AC3E}">
        <p14:creationId xmlns:p14="http://schemas.microsoft.com/office/powerpoint/2010/main" val="4093181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4FAB8B-D861-4AF0-BD39-C7A178292322}" type="datetimeFigureOut">
              <a:rPr lang="en-AU" smtClean="0"/>
              <a:t>25/04/2017</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A46DD17-0B3C-4274-A9E4-4E332CEDE26D}" type="slidenum">
              <a:rPr lang="en-AU" smtClean="0"/>
              <a:t>‹#›</a:t>
            </a:fld>
            <a:endParaRPr lang="en-AU"/>
          </a:p>
        </p:txBody>
      </p:sp>
    </p:spTree>
    <p:extLst>
      <p:ext uri="{BB962C8B-B14F-4D97-AF65-F5344CB8AC3E}">
        <p14:creationId xmlns:p14="http://schemas.microsoft.com/office/powerpoint/2010/main" val="2436945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4FAB8B-D861-4AF0-BD39-C7A178292322}" type="datetimeFigureOut">
              <a:rPr lang="en-AU" smtClean="0"/>
              <a:t>25/04/2017</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46DD17-0B3C-4274-A9E4-4E332CEDE26D}" type="slidenum">
              <a:rPr lang="en-AU" smtClean="0"/>
              <a:t>‹#›</a:t>
            </a:fld>
            <a:endParaRPr lang="en-AU"/>
          </a:p>
        </p:txBody>
      </p:sp>
    </p:spTree>
    <p:extLst>
      <p:ext uri="{BB962C8B-B14F-4D97-AF65-F5344CB8AC3E}">
        <p14:creationId xmlns:p14="http://schemas.microsoft.com/office/powerpoint/2010/main" val="3276752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ILO Decent Work Indicators</a:t>
            </a:r>
            <a:endParaRPr lang="en-AU" dirty="0"/>
          </a:p>
        </p:txBody>
      </p:sp>
      <p:sp>
        <p:nvSpPr>
          <p:cNvPr id="3" name="Subtitle 2"/>
          <p:cNvSpPr>
            <a:spLocks noGrp="1"/>
          </p:cNvSpPr>
          <p:nvPr>
            <p:ph type="subTitle" idx="1"/>
          </p:nvPr>
        </p:nvSpPr>
        <p:spPr/>
        <p:txBody>
          <a:bodyPr/>
          <a:lstStyle/>
          <a:p>
            <a:r>
              <a:rPr lang="en-US" dirty="0" smtClean="0"/>
              <a:t>An overview</a:t>
            </a:r>
            <a:endParaRPr lang="en-AU" dirty="0"/>
          </a:p>
        </p:txBody>
      </p:sp>
    </p:spTree>
    <p:extLst>
      <p:ext uri="{BB962C8B-B14F-4D97-AF65-F5344CB8AC3E}">
        <p14:creationId xmlns:p14="http://schemas.microsoft.com/office/powerpoint/2010/main" val="1717558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Economic and social context variables</a:t>
            </a:r>
            <a:endParaRPr lang="en-AU"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43501065"/>
              </p:ext>
            </p:extLst>
          </p:nvPr>
        </p:nvGraphicFramePr>
        <p:xfrm>
          <a:off x="1320800" y="2339181"/>
          <a:ext cx="6502400" cy="3286125"/>
        </p:xfrm>
        <a:graphic>
          <a:graphicData uri="http://schemas.openxmlformats.org/drawingml/2006/table">
            <a:tbl>
              <a:tblPr/>
              <a:tblGrid>
                <a:gridCol w="6502400"/>
              </a:tblGrid>
              <a:tr h="381000">
                <a:tc>
                  <a:txBody>
                    <a:bodyPr/>
                    <a:lstStyle/>
                    <a:p>
                      <a:pPr marL="171450" indent="-171450" algn="l" fontAlgn="ctr">
                        <a:buFont typeface="Arial" panose="020B0604020202020204" pitchFamily="34" charset="0"/>
                        <a:buChar char="•"/>
                      </a:pPr>
                      <a:r>
                        <a:rPr lang="en-AU" sz="2000" b="1" i="0" u="none" strike="noStrike" dirty="0">
                          <a:solidFill>
                            <a:srgbClr val="000000"/>
                          </a:solidFill>
                          <a:effectLst/>
                          <a:latin typeface="Calibri"/>
                        </a:rPr>
                        <a:t>Children not in school (% by age)</a:t>
                      </a:r>
                    </a:p>
                  </a:txBody>
                  <a:tcPr marL="9525" marR="9525" marT="9525" marB="0" anchor="ctr">
                    <a:lnL>
                      <a:noFill/>
                    </a:lnL>
                    <a:lnR>
                      <a:noFill/>
                    </a:lnR>
                    <a:lnT>
                      <a:noFill/>
                    </a:lnT>
                    <a:lnB>
                      <a:noFill/>
                    </a:lnB>
                  </a:tcPr>
                </a:tc>
              </a:tr>
              <a:tr h="381000">
                <a:tc>
                  <a:txBody>
                    <a:bodyPr/>
                    <a:lstStyle/>
                    <a:p>
                      <a:pPr marL="171450" indent="-171450" algn="l" fontAlgn="ctr">
                        <a:buFont typeface="Arial" panose="020B0604020202020204" pitchFamily="34" charset="0"/>
                        <a:buChar char="•"/>
                      </a:pPr>
                      <a:r>
                        <a:rPr lang="en-AU" sz="2000" b="1" i="0" u="none" strike="noStrike" dirty="0">
                          <a:solidFill>
                            <a:srgbClr val="000000"/>
                          </a:solidFill>
                          <a:effectLst/>
                          <a:latin typeface="Calibri"/>
                        </a:rPr>
                        <a:t>Estimated % of population HIV positive</a:t>
                      </a:r>
                    </a:p>
                  </a:txBody>
                  <a:tcPr marL="9525" marR="9525" marT="9525" marB="0" anchor="ctr">
                    <a:lnL>
                      <a:noFill/>
                    </a:lnL>
                    <a:lnR>
                      <a:noFill/>
                    </a:lnR>
                    <a:lnT>
                      <a:noFill/>
                    </a:lnT>
                    <a:lnB>
                      <a:noFill/>
                    </a:lnB>
                  </a:tcPr>
                </a:tc>
              </a:tr>
              <a:tr h="381000">
                <a:tc>
                  <a:txBody>
                    <a:bodyPr/>
                    <a:lstStyle/>
                    <a:p>
                      <a:pPr marL="171450" indent="-171450" algn="l" fontAlgn="ctr">
                        <a:buFont typeface="Arial" panose="020B0604020202020204" pitchFamily="34" charset="0"/>
                        <a:buChar char="•"/>
                      </a:pPr>
                      <a:r>
                        <a:rPr lang="en-AU" sz="2000" b="1" i="0" u="none" strike="noStrike" dirty="0">
                          <a:solidFill>
                            <a:srgbClr val="000000"/>
                          </a:solidFill>
                          <a:effectLst/>
                          <a:latin typeface="Calibri"/>
                        </a:rPr>
                        <a:t>Labour productivity (GDP per employed person, level and growth rate)</a:t>
                      </a:r>
                    </a:p>
                  </a:txBody>
                  <a:tcPr marL="9525" marR="9525" marT="9525" marB="0" anchor="ctr">
                    <a:lnL>
                      <a:noFill/>
                    </a:lnL>
                    <a:lnR>
                      <a:noFill/>
                    </a:lnR>
                    <a:lnT>
                      <a:noFill/>
                    </a:lnT>
                    <a:lnB>
                      <a:noFill/>
                    </a:lnB>
                  </a:tcPr>
                </a:tc>
              </a:tr>
              <a:tr h="381000">
                <a:tc>
                  <a:txBody>
                    <a:bodyPr/>
                    <a:lstStyle/>
                    <a:p>
                      <a:pPr marL="171450" indent="-171450" algn="l" fontAlgn="ctr">
                        <a:buFont typeface="Arial" panose="020B0604020202020204" pitchFamily="34" charset="0"/>
                        <a:buChar char="•"/>
                      </a:pPr>
                      <a:r>
                        <a:rPr lang="en-AU" sz="2000" b="1" i="0" u="none" strike="noStrike" dirty="0">
                          <a:solidFill>
                            <a:srgbClr val="000000"/>
                          </a:solidFill>
                          <a:effectLst/>
                          <a:latin typeface="Calibri"/>
                        </a:rPr>
                        <a:t>Income inequality (P90/P10 ratio, income or consumption)</a:t>
                      </a:r>
                    </a:p>
                  </a:txBody>
                  <a:tcPr marL="9525" marR="9525" marT="9525" marB="0" anchor="ctr">
                    <a:lnL>
                      <a:noFill/>
                    </a:lnL>
                    <a:lnR>
                      <a:noFill/>
                    </a:lnR>
                    <a:lnT>
                      <a:noFill/>
                    </a:lnT>
                    <a:lnB>
                      <a:noFill/>
                    </a:lnB>
                  </a:tcPr>
                </a:tc>
              </a:tr>
              <a:tr h="381000">
                <a:tc>
                  <a:txBody>
                    <a:bodyPr/>
                    <a:lstStyle/>
                    <a:p>
                      <a:pPr marL="171450" indent="-171450" algn="l" fontAlgn="ctr">
                        <a:buFont typeface="Arial" panose="020B0604020202020204" pitchFamily="34" charset="0"/>
                        <a:buChar char="•"/>
                      </a:pPr>
                      <a:r>
                        <a:rPr lang="en-AU" sz="2000" b="1" i="0" u="none" strike="noStrike" dirty="0">
                          <a:solidFill>
                            <a:srgbClr val="000000"/>
                          </a:solidFill>
                          <a:effectLst/>
                          <a:latin typeface="Calibri"/>
                        </a:rPr>
                        <a:t>Inflation rate (CPI)</a:t>
                      </a:r>
                    </a:p>
                  </a:txBody>
                  <a:tcPr marL="9525" marR="9525" marT="9525" marB="0" anchor="ctr">
                    <a:lnL>
                      <a:noFill/>
                    </a:lnL>
                    <a:lnR>
                      <a:noFill/>
                    </a:lnR>
                    <a:lnT>
                      <a:noFill/>
                    </a:lnT>
                    <a:lnB>
                      <a:noFill/>
                    </a:lnB>
                  </a:tcPr>
                </a:tc>
              </a:tr>
              <a:tr h="381000">
                <a:tc>
                  <a:txBody>
                    <a:bodyPr/>
                    <a:lstStyle/>
                    <a:p>
                      <a:pPr marL="171450" indent="-171450" algn="l" fontAlgn="ctr">
                        <a:buFont typeface="Arial" panose="020B0604020202020204" pitchFamily="34" charset="0"/>
                        <a:buChar char="•"/>
                      </a:pPr>
                      <a:r>
                        <a:rPr lang="en-AU" sz="2000" b="1" i="0" u="none" strike="noStrike" dirty="0">
                          <a:solidFill>
                            <a:srgbClr val="000000"/>
                          </a:solidFill>
                          <a:effectLst/>
                          <a:latin typeface="Calibri"/>
                        </a:rPr>
                        <a:t>Employment by branch of economic activity</a:t>
                      </a:r>
                    </a:p>
                  </a:txBody>
                  <a:tcPr marL="9525" marR="9525" marT="9525" marB="0" anchor="ctr">
                    <a:lnL>
                      <a:noFill/>
                    </a:lnL>
                    <a:lnR>
                      <a:noFill/>
                    </a:lnR>
                    <a:lnT>
                      <a:noFill/>
                    </a:lnT>
                    <a:lnB>
                      <a:noFill/>
                    </a:lnB>
                  </a:tcPr>
                </a:tc>
              </a:tr>
              <a:tr h="381000">
                <a:tc>
                  <a:txBody>
                    <a:bodyPr/>
                    <a:lstStyle/>
                    <a:p>
                      <a:pPr marL="171450" indent="-171450" algn="l" fontAlgn="ctr">
                        <a:buFont typeface="Arial" panose="020B0604020202020204" pitchFamily="34" charset="0"/>
                        <a:buChar char="•"/>
                      </a:pPr>
                      <a:r>
                        <a:rPr lang="en-AU" sz="2000" b="1" i="0" u="none" strike="noStrike" dirty="0">
                          <a:solidFill>
                            <a:srgbClr val="000000"/>
                          </a:solidFill>
                          <a:effectLst/>
                          <a:latin typeface="Calibri"/>
                        </a:rPr>
                        <a:t>Adult literacy rate; adult secondary school graduation rate</a:t>
                      </a:r>
                    </a:p>
                  </a:txBody>
                  <a:tcPr marL="9525" marR="9525" marT="9525" marB="0" anchor="ctr">
                    <a:lnL>
                      <a:noFill/>
                    </a:lnL>
                    <a:lnR>
                      <a:noFill/>
                    </a:lnR>
                    <a:lnT>
                      <a:noFill/>
                    </a:lnT>
                    <a:lnB>
                      <a:noFill/>
                    </a:lnB>
                  </a:tcPr>
                </a:tc>
              </a:tr>
              <a:tr h="381000">
                <a:tc>
                  <a:txBody>
                    <a:bodyPr/>
                    <a:lstStyle/>
                    <a:p>
                      <a:pPr marL="171450" indent="-171450" algn="l" fontAlgn="ctr">
                        <a:buFont typeface="Arial" panose="020B0604020202020204" pitchFamily="34" charset="0"/>
                        <a:buChar char="•"/>
                      </a:pPr>
                      <a:r>
                        <a:rPr lang="en-AU" sz="2000" b="1" i="0" u="none" strike="noStrike" dirty="0">
                          <a:solidFill>
                            <a:srgbClr val="000000"/>
                          </a:solidFill>
                          <a:effectLst/>
                          <a:latin typeface="Calibri"/>
                        </a:rPr>
                        <a:t>Labour share in GDP</a:t>
                      </a:r>
                    </a:p>
                  </a:txBody>
                  <a:tcPr marL="9525" marR="9525" marT="9525" marB="0" anchor="ctr">
                    <a:lnL>
                      <a:noFill/>
                    </a:lnL>
                    <a:lnR>
                      <a:noFill/>
                    </a:lnR>
                    <a:lnT>
                      <a:noFill/>
                    </a:lnT>
                    <a:lnB>
                      <a:noFill/>
                    </a:lnB>
                  </a:tcPr>
                </a:tc>
              </a:tr>
            </a:tbl>
          </a:graphicData>
        </a:graphic>
      </p:graphicFrame>
    </p:spTree>
    <p:extLst>
      <p:ext uri="{BB962C8B-B14F-4D97-AF65-F5344CB8AC3E}">
        <p14:creationId xmlns:p14="http://schemas.microsoft.com/office/powerpoint/2010/main" val="4020364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Decent Work Indicators</a:t>
            </a:r>
            <a:endParaRPr lang="en-AU" dirty="0"/>
          </a:p>
        </p:txBody>
      </p:sp>
      <p:sp>
        <p:nvSpPr>
          <p:cNvPr id="3" name="Content Placeholder 2"/>
          <p:cNvSpPr>
            <a:spLocks noGrp="1"/>
          </p:cNvSpPr>
          <p:nvPr>
            <p:ph idx="1"/>
          </p:nvPr>
        </p:nvSpPr>
        <p:spPr/>
        <p:txBody>
          <a:bodyPr>
            <a:normAutofit fontScale="92500" lnSpcReduction="10000"/>
          </a:bodyPr>
          <a:lstStyle/>
          <a:p>
            <a:r>
              <a:rPr lang="en-US" dirty="0" smtClean="0"/>
              <a:t>Put the focus on the quality as well as the quantity of employment</a:t>
            </a:r>
            <a:br>
              <a:rPr lang="en-US" dirty="0" smtClean="0"/>
            </a:br>
            <a:endParaRPr lang="en-US" dirty="0" smtClean="0"/>
          </a:p>
          <a:p>
            <a:r>
              <a:rPr lang="en-US" dirty="0" smtClean="0"/>
              <a:t>Shine a light on inequality</a:t>
            </a:r>
            <a:br>
              <a:rPr lang="en-US" dirty="0" smtClean="0"/>
            </a:br>
            <a:endParaRPr lang="en-US" dirty="0" smtClean="0"/>
          </a:p>
          <a:p>
            <a:r>
              <a:rPr lang="en-US" dirty="0" smtClean="0"/>
              <a:t>Have a social protection dimension</a:t>
            </a:r>
            <a:br>
              <a:rPr lang="en-US" dirty="0" smtClean="0"/>
            </a:br>
            <a:endParaRPr lang="en-US" dirty="0" smtClean="0"/>
          </a:p>
          <a:p>
            <a:r>
              <a:rPr lang="en-US" dirty="0" smtClean="0"/>
              <a:t>OECD, IMF, World Bank also now </a:t>
            </a:r>
            <a:r>
              <a:rPr lang="en-US" dirty="0" err="1" smtClean="0"/>
              <a:t>recognise</a:t>
            </a:r>
            <a:r>
              <a:rPr lang="en-US" dirty="0" smtClean="0"/>
              <a:t> need to focus on quality as well as quantity of employment</a:t>
            </a:r>
          </a:p>
          <a:p>
            <a:endParaRPr lang="en-AU" dirty="0"/>
          </a:p>
        </p:txBody>
      </p:sp>
    </p:spTree>
    <p:extLst>
      <p:ext uri="{BB962C8B-B14F-4D97-AF65-F5344CB8AC3E}">
        <p14:creationId xmlns:p14="http://schemas.microsoft.com/office/powerpoint/2010/main" val="1403817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ILO Manual has 257 pages</a:t>
            </a:r>
            <a:endParaRPr lang="en-AU" dirty="0"/>
          </a:p>
        </p:txBody>
      </p:sp>
      <p:sp>
        <p:nvSpPr>
          <p:cNvPr id="3" name="Content Placeholder 2"/>
          <p:cNvSpPr>
            <a:spLocks noGrp="1"/>
          </p:cNvSpPr>
          <p:nvPr>
            <p:ph idx="1"/>
          </p:nvPr>
        </p:nvSpPr>
        <p:spPr/>
        <p:txBody>
          <a:bodyPr/>
          <a:lstStyle/>
          <a:p>
            <a:endParaRPr lang="en-AU" sz="2000" dirty="0">
              <a:solidFill>
                <a:srgbClr val="000000"/>
              </a:solidFill>
            </a:endParaRPr>
          </a:p>
          <a:p>
            <a:pPr marL="0" indent="0" algn="ctr">
              <a:buNone/>
            </a:pPr>
            <a:r>
              <a:rPr lang="en-AU" sz="2000" dirty="0">
                <a:solidFill>
                  <a:schemeClr val="tx2"/>
                </a:solidFill>
              </a:rPr>
              <a:t> </a:t>
            </a:r>
            <a:r>
              <a:rPr lang="en-AU" sz="4400" b="1" dirty="0">
                <a:solidFill>
                  <a:schemeClr val="tx2"/>
                </a:solidFill>
              </a:rPr>
              <a:t>DECENT WORK INDICATORS </a:t>
            </a:r>
            <a:endParaRPr lang="en-AU" sz="4400" dirty="0">
              <a:solidFill>
                <a:schemeClr val="tx2"/>
              </a:solidFill>
            </a:endParaRPr>
          </a:p>
          <a:p>
            <a:pPr marL="0" indent="0" algn="ctr">
              <a:buNone/>
            </a:pPr>
            <a:r>
              <a:rPr lang="en-AU" b="1" dirty="0">
                <a:solidFill>
                  <a:schemeClr val="tx2"/>
                </a:solidFill>
              </a:rPr>
              <a:t>GUIDELINES FOR PRODUCERS AND USERS </a:t>
            </a:r>
            <a:endParaRPr lang="en-AU" dirty="0">
              <a:solidFill>
                <a:schemeClr val="tx2"/>
              </a:solidFill>
            </a:endParaRPr>
          </a:p>
          <a:p>
            <a:pPr marL="0" indent="0" algn="ctr">
              <a:buNone/>
            </a:pPr>
            <a:r>
              <a:rPr lang="en-AU" b="1" dirty="0">
                <a:solidFill>
                  <a:schemeClr val="tx2"/>
                </a:solidFill>
              </a:rPr>
              <a:t>OF STATISTICAL AND LEGAL FRAMEWORK INDICATORS </a:t>
            </a:r>
            <a:endParaRPr lang="en-AU" dirty="0">
              <a:solidFill>
                <a:schemeClr val="tx2"/>
              </a:solidFill>
            </a:endParaRPr>
          </a:p>
          <a:p>
            <a:pPr marL="0" indent="0" algn="ctr">
              <a:buNone/>
            </a:pPr>
            <a:r>
              <a:rPr lang="en-AU" sz="4000" b="1" dirty="0">
                <a:solidFill>
                  <a:schemeClr val="tx2"/>
                </a:solidFill>
              </a:rPr>
              <a:t>ILO MANUAL </a:t>
            </a:r>
            <a:endParaRPr lang="en-AU" sz="4000" dirty="0">
              <a:solidFill>
                <a:schemeClr val="tx2"/>
              </a:solidFill>
            </a:endParaRPr>
          </a:p>
          <a:p>
            <a:pPr marL="0" indent="0" algn="ctr">
              <a:buNone/>
            </a:pPr>
            <a:r>
              <a:rPr lang="en-AU" sz="2400" b="1" i="1" dirty="0">
                <a:solidFill>
                  <a:schemeClr val="tx2"/>
                </a:solidFill>
              </a:rPr>
              <a:t>Second version </a:t>
            </a:r>
            <a:endParaRPr lang="en-AU" sz="2400" dirty="0">
              <a:solidFill>
                <a:schemeClr val="tx2"/>
              </a:solidFill>
            </a:endParaRPr>
          </a:p>
          <a:p>
            <a:pPr marL="0" indent="0" algn="ctr">
              <a:buNone/>
            </a:pPr>
            <a:r>
              <a:rPr lang="en-AU" sz="2400" b="1" dirty="0">
                <a:solidFill>
                  <a:schemeClr val="tx2"/>
                </a:solidFill>
              </a:rPr>
              <a:t>December </a:t>
            </a:r>
            <a:endParaRPr lang="en-AU" dirty="0">
              <a:solidFill>
                <a:schemeClr val="tx2"/>
              </a:solidFill>
            </a:endParaRPr>
          </a:p>
        </p:txBody>
      </p:sp>
    </p:spTree>
    <p:extLst>
      <p:ext uri="{BB962C8B-B14F-4D97-AF65-F5344CB8AC3E}">
        <p14:creationId xmlns:p14="http://schemas.microsoft.com/office/powerpoint/2010/main" val="1920961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 the Manual does not include</a:t>
            </a:r>
            <a:endParaRPr lang="en-AU" dirty="0"/>
          </a:p>
        </p:txBody>
      </p:sp>
      <p:sp>
        <p:nvSpPr>
          <p:cNvPr id="3" name="Content Placeholder 2"/>
          <p:cNvSpPr>
            <a:spLocks noGrp="1"/>
          </p:cNvSpPr>
          <p:nvPr>
            <p:ph idx="1"/>
          </p:nvPr>
        </p:nvSpPr>
        <p:spPr/>
        <p:txBody>
          <a:bodyPr/>
          <a:lstStyle/>
          <a:p>
            <a:r>
              <a:rPr lang="en-US" dirty="0" smtClean="0"/>
              <a:t>The ‘main’ statistical indicator on freedom of association and collective bargaining</a:t>
            </a:r>
            <a:br>
              <a:rPr lang="en-US" dirty="0" smtClean="0"/>
            </a:br>
            <a:endParaRPr lang="en-US" dirty="0" smtClean="0"/>
          </a:p>
          <a:p>
            <a:r>
              <a:rPr lang="en-US" dirty="0" smtClean="0"/>
              <a:t>Share of population covered by (basic) health insurance</a:t>
            </a:r>
            <a:endParaRPr lang="en-AU" dirty="0"/>
          </a:p>
        </p:txBody>
      </p:sp>
    </p:spTree>
    <p:extLst>
      <p:ext uri="{BB962C8B-B14F-4D97-AF65-F5344CB8AC3E}">
        <p14:creationId xmlns:p14="http://schemas.microsoft.com/office/powerpoint/2010/main" val="3544691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task</a:t>
            </a:r>
            <a:endParaRPr lang="en-AU" dirty="0"/>
          </a:p>
        </p:txBody>
      </p:sp>
      <p:sp>
        <p:nvSpPr>
          <p:cNvPr id="3" name="Content Placeholder 2"/>
          <p:cNvSpPr>
            <a:spLocks noGrp="1"/>
          </p:cNvSpPr>
          <p:nvPr>
            <p:ph idx="1"/>
          </p:nvPr>
        </p:nvSpPr>
        <p:spPr/>
        <p:txBody>
          <a:bodyPr/>
          <a:lstStyle/>
          <a:p>
            <a:pPr marL="0" indent="0">
              <a:buNone/>
            </a:pPr>
            <a:r>
              <a:rPr lang="en-US" dirty="0" smtClean="0"/>
              <a:t>To identify the DWIs that are used to measure and monitor progress on the SDGs, and</a:t>
            </a:r>
          </a:p>
          <a:p>
            <a:pPr marL="0" indent="0">
              <a:buNone/>
            </a:pPr>
            <a:endParaRPr lang="en-US" dirty="0"/>
          </a:p>
          <a:p>
            <a:pPr marL="0" indent="0">
              <a:buNone/>
            </a:pPr>
            <a:r>
              <a:rPr lang="en-US" dirty="0" smtClean="0"/>
              <a:t>To identify other DWIs that will be useful to the CMTU in collective bargaining with employers, and in social dialogue with government and employers to shape public policy</a:t>
            </a:r>
            <a:endParaRPr lang="en-AU" dirty="0"/>
          </a:p>
        </p:txBody>
      </p:sp>
    </p:spTree>
    <p:extLst>
      <p:ext uri="{BB962C8B-B14F-4D97-AF65-F5344CB8AC3E}">
        <p14:creationId xmlns:p14="http://schemas.microsoft.com/office/powerpoint/2010/main" val="3866957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Decent Work Agenda</a:t>
            </a:r>
            <a:endParaRPr lang="en-AU" dirty="0"/>
          </a:p>
        </p:txBody>
      </p:sp>
      <p:sp>
        <p:nvSpPr>
          <p:cNvPr id="3" name="Content Placeholder 2"/>
          <p:cNvSpPr>
            <a:spLocks noGrp="1"/>
          </p:cNvSpPr>
          <p:nvPr>
            <p:ph idx="1"/>
          </p:nvPr>
        </p:nvSpPr>
        <p:spPr/>
        <p:txBody>
          <a:bodyPr/>
          <a:lstStyle/>
          <a:p>
            <a:r>
              <a:rPr lang="en-US" dirty="0" smtClean="0"/>
              <a:t>From around 1980 the neo-liberal agenda promoted jobs growth through deregulation: ‘Any job is better than none’</a:t>
            </a:r>
            <a:br>
              <a:rPr lang="en-US" dirty="0" smtClean="0"/>
            </a:br>
            <a:endParaRPr lang="en-US" dirty="0" smtClean="0"/>
          </a:p>
          <a:p>
            <a:r>
              <a:rPr lang="en-US" dirty="0" smtClean="0"/>
              <a:t>From the late 1990s the ILO began to stress the importance of job quality and coined the term ‘Decent Work’</a:t>
            </a:r>
          </a:p>
        </p:txBody>
      </p:sp>
    </p:spTree>
    <p:extLst>
      <p:ext uri="{BB962C8B-B14F-4D97-AF65-F5344CB8AC3E}">
        <p14:creationId xmlns:p14="http://schemas.microsoft.com/office/powerpoint/2010/main" val="1577804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Decent Work</a:t>
            </a:r>
            <a:endParaRPr lang="en-AU" dirty="0"/>
          </a:p>
        </p:txBody>
      </p:sp>
      <p:sp>
        <p:nvSpPr>
          <p:cNvPr id="3" name="Content Placeholder 2"/>
          <p:cNvSpPr>
            <a:spLocks noGrp="1"/>
          </p:cNvSpPr>
          <p:nvPr>
            <p:ph idx="1"/>
          </p:nvPr>
        </p:nvSpPr>
        <p:spPr/>
        <p:txBody>
          <a:bodyPr/>
          <a:lstStyle/>
          <a:p>
            <a:pPr marL="0" indent="0">
              <a:buNone/>
            </a:pPr>
            <a:r>
              <a:rPr lang="en-AU" dirty="0" smtClean="0"/>
              <a:t>Is ‘</a:t>
            </a:r>
            <a:r>
              <a:rPr lang="en-AU" i="1" dirty="0" smtClean="0"/>
              <a:t>work </a:t>
            </a:r>
            <a:r>
              <a:rPr lang="en-AU" i="1" dirty="0"/>
              <a:t>that is productive and delivers a fair income, security in the workplace and social protection for families, better prospects for personal development and social integration, freedom for people to express their concerns, organize and participate in the decisions that affect their lives and equality of opportunity and treatment for all women and </a:t>
            </a:r>
            <a:r>
              <a:rPr lang="en-AU" i="1" dirty="0" smtClean="0"/>
              <a:t>men</a:t>
            </a:r>
            <a:r>
              <a:rPr lang="en-AU" dirty="0" smtClean="0"/>
              <a:t>’.  (ILO)</a:t>
            </a:r>
            <a:endParaRPr lang="en-AU" dirty="0"/>
          </a:p>
        </p:txBody>
      </p:sp>
    </p:spTree>
    <p:extLst>
      <p:ext uri="{BB962C8B-B14F-4D97-AF65-F5344CB8AC3E}">
        <p14:creationId xmlns:p14="http://schemas.microsoft.com/office/powerpoint/2010/main" val="3759236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4 pillars of the Decent Work Agenda</a:t>
            </a:r>
            <a:endParaRPr lang="en-AU" dirty="0"/>
          </a:p>
        </p:txBody>
      </p:sp>
      <p:sp>
        <p:nvSpPr>
          <p:cNvPr id="3" name="Content Placeholder 2"/>
          <p:cNvSpPr>
            <a:spLocks noGrp="1"/>
          </p:cNvSpPr>
          <p:nvPr>
            <p:ph idx="1"/>
          </p:nvPr>
        </p:nvSpPr>
        <p:spPr/>
        <p:txBody>
          <a:bodyPr/>
          <a:lstStyle/>
          <a:p>
            <a:pPr marL="514350" indent="-514350">
              <a:buFont typeface="+mj-lt"/>
              <a:buAutoNum type="romanUcPeriod"/>
            </a:pPr>
            <a:r>
              <a:rPr lang="en-AU" dirty="0" smtClean="0"/>
              <a:t>International labour standards and fundamental principles and rights at work</a:t>
            </a:r>
            <a:br>
              <a:rPr lang="en-AU" dirty="0" smtClean="0"/>
            </a:br>
            <a:endParaRPr lang="en-AU" dirty="0" smtClean="0"/>
          </a:p>
          <a:p>
            <a:pPr marL="571500" indent="-571500">
              <a:buFont typeface="+mj-lt"/>
              <a:buAutoNum type="romanUcPeriod"/>
            </a:pPr>
            <a:r>
              <a:rPr lang="en-AU" dirty="0" smtClean="0"/>
              <a:t>Employment creation</a:t>
            </a:r>
            <a:br>
              <a:rPr lang="en-AU" dirty="0" smtClean="0"/>
            </a:br>
            <a:endParaRPr lang="en-AU" dirty="0" smtClean="0"/>
          </a:p>
          <a:p>
            <a:pPr marL="514350" indent="-514350">
              <a:buFont typeface="+mj-lt"/>
              <a:buAutoNum type="romanUcPeriod"/>
            </a:pPr>
            <a:r>
              <a:rPr lang="en-AU" dirty="0" smtClean="0"/>
              <a:t>Social protection</a:t>
            </a:r>
            <a:br>
              <a:rPr lang="en-AU" dirty="0" smtClean="0"/>
            </a:br>
            <a:endParaRPr lang="en-AU" dirty="0" smtClean="0"/>
          </a:p>
          <a:p>
            <a:pPr marL="514350" indent="-514350">
              <a:buFont typeface="+mj-lt"/>
              <a:buAutoNum type="romanUcPeriod"/>
            </a:pPr>
            <a:r>
              <a:rPr lang="en-AU" dirty="0" smtClean="0"/>
              <a:t>Social dialogue and </a:t>
            </a:r>
            <a:r>
              <a:rPr lang="en-AU" dirty="0" err="1" smtClean="0"/>
              <a:t>tripartism</a:t>
            </a:r>
            <a:endParaRPr lang="en-AU" dirty="0"/>
          </a:p>
        </p:txBody>
      </p:sp>
    </p:spTree>
    <p:extLst>
      <p:ext uri="{BB962C8B-B14F-4D97-AF65-F5344CB8AC3E}">
        <p14:creationId xmlns:p14="http://schemas.microsoft.com/office/powerpoint/2010/main" val="2554732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Decent Work Statistical Indicators</a:t>
            </a:r>
            <a:endParaRPr lang="en-AU" dirty="0"/>
          </a:p>
        </p:txBody>
      </p:sp>
      <p:sp>
        <p:nvSpPr>
          <p:cNvPr id="3" name="Content Placeholder 2"/>
          <p:cNvSpPr>
            <a:spLocks noGrp="1"/>
          </p:cNvSpPr>
          <p:nvPr>
            <p:ph idx="1"/>
          </p:nvPr>
        </p:nvSpPr>
        <p:spPr/>
        <p:txBody>
          <a:bodyPr/>
          <a:lstStyle/>
          <a:p>
            <a:r>
              <a:rPr lang="en-US" dirty="0" smtClean="0"/>
              <a:t>18 ‘Main’ indicators; 25 ‘Additional’ indicators; 12 ‘Context’ indicators; and more</a:t>
            </a:r>
            <a:br>
              <a:rPr lang="en-US" dirty="0" smtClean="0"/>
            </a:br>
            <a:endParaRPr lang="en-US" dirty="0" smtClean="0"/>
          </a:p>
          <a:p>
            <a:r>
              <a:rPr lang="en-US" dirty="0" smtClean="0"/>
              <a:t>To cover all four pillars</a:t>
            </a:r>
            <a:br>
              <a:rPr lang="en-US" dirty="0" smtClean="0"/>
            </a:br>
            <a:endParaRPr lang="en-US" dirty="0" smtClean="0"/>
          </a:p>
          <a:p>
            <a:r>
              <a:rPr lang="en-US" dirty="0" smtClean="0"/>
              <a:t>Grouped in 10 elements</a:t>
            </a:r>
            <a:endParaRPr lang="en-AU" dirty="0"/>
          </a:p>
        </p:txBody>
      </p:sp>
    </p:spTree>
    <p:extLst>
      <p:ext uri="{BB962C8B-B14F-4D97-AF65-F5344CB8AC3E}">
        <p14:creationId xmlns:p14="http://schemas.microsoft.com/office/powerpoint/2010/main" val="1920260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a:t>
            </a:r>
            <a:r>
              <a:rPr lang="en-US" dirty="0" smtClean="0"/>
              <a:t>10 </a:t>
            </a:r>
            <a:r>
              <a:rPr lang="en-US" dirty="0" smtClean="0"/>
              <a:t>elements</a:t>
            </a:r>
            <a:endParaRPr lang="en-AU" dirty="0"/>
          </a:p>
        </p:txBody>
      </p:sp>
      <p:sp>
        <p:nvSpPr>
          <p:cNvPr id="3" name="Content Placeholder 2"/>
          <p:cNvSpPr>
            <a:spLocks noGrp="1"/>
          </p:cNvSpPr>
          <p:nvPr>
            <p:ph idx="1"/>
          </p:nvPr>
        </p:nvSpPr>
        <p:spPr/>
        <p:txBody>
          <a:bodyPr>
            <a:normAutofit fontScale="85000" lnSpcReduction="20000"/>
          </a:bodyPr>
          <a:lstStyle/>
          <a:p>
            <a:pPr marL="514350" indent="-514350">
              <a:buFont typeface="+mj-lt"/>
              <a:buAutoNum type="arabicPeriod"/>
            </a:pPr>
            <a:r>
              <a:rPr lang="en-AU" dirty="0" smtClean="0"/>
              <a:t>employment opportunities</a:t>
            </a:r>
          </a:p>
          <a:p>
            <a:pPr marL="514350" indent="-514350">
              <a:buFont typeface="+mj-lt"/>
              <a:buAutoNum type="arabicPeriod"/>
            </a:pPr>
            <a:r>
              <a:rPr lang="en-AU" dirty="0" smtClean="0"/>
              <a:t>adequate earnings and productive work</a:t>
            </a:r>
          </a:p>
          <a:p>
            <a:pPr marL="514350" indent="-514350">
              <a:buFont typeface="+mj-lt"/>
              <a:buAutoNum type="arabicPeriod"/>
            </a:pPr>
            <a:r>
              <a:rPr lang="en-AU" dirty="0" smtClean="0"/>
              <a:t>decent working time</a:t>
            </a:r>
          </a:p>
          <a:p>
            <a:pPr marL="514350" indent="-514350">
              <a:buFont typeface="+mj-lt"/>
              <a:buAutoNum type="arabicPeriod"/>
            </a:pPr>
            <a:r>
              <a:rPr lang="en-AU" dirty="0" smtClean="0"/>
              <a:t>combining work, family and personal life *</a:t>
            </a:r>
          </a:p>
          <a:p>
            <a:pPr marL="514350" indent="-514350">
              <a:buFont typeface="+mj-lt"/>
              <a:buAutoNum type="arabicPeriod"/>
            </a:pPr>
            <a:r>
              <a:rPr lang="en-AU" dirty="0" smtClean="0"/>
              <a:t>work that should be abolished</a:t>
            </a:r>
          </a:p>
          <a:p>
            <a:pPr marL="514350" indent="-514350">
              <a:buFont typeface="+mj-lt"/>
              <a:buAutoNum type="arabicPeriod"/>
            </a:pPr>
            <a:r>
              <a:rPr lang="en-AU" dirty="0" smtClean="0"/>
              <a:t>stability and security of work</a:t>
            </a:r>
          </a:p>
          <a:p>
            <a:pPr marL="514350" indent="-514350">
              <a:buFont typeface="+mj-lt"/>
              <a:buAutoNum type="arabicPeriod"/>
            </a:pPr>
            <a:r>
              <a:rPr lang="en-AU" dirty="0" smtClean="0"/>
              <a:t>equal opportunity and treatment in employment</a:t>
            </a:r>
          </a:p>
          <a:p>
            <a:pPr marL="514350" indent="-514350">
              <a:buFont typeface="+mj-lt"/>
              <a:buAutoNum type="arabicPeriod"/>
            </a:pPr>
            <a:r>
              <a:rPr lang="en-AU" dirty="0" smtClean="0"/>
              <a:t>safe work environment</a:t>
            </a:r>
          </a:p>
          <a:p>
            <a:pPr marL="514350" indent="-514350">
              <a:buFont typeface="+mj-lt"/>
              <a:buAutoNum type="arabicPeriod"/>
            </a:pPr>
            <a:r>
              <a:rPr lang="en-AU" dirty="0" smtClean="0"/>
              <a:t>social security</a:t>
            </a:r>
          </a:p>
          <a:p>
            <a:pPr marL="514350" indent="-514350">
              <a:buFont typeface="+mj-lt"/>
              <a:buAutoNum type="arabicPeriod"/>
            </a:pPr>
            <a:r>
              <a:rPr lang="en-AU" dirty="0" smtClean="0"/>
              <a:t>social dialogue, employers’ and workers’ representation</a:t>
            </a:r>
            <a:endParaRPr lang="en-AU" dirty="0"/>
          </a:p>
        </p:txBody>
      </p:sp>
    </p:spTree>
    <p:extLst>
      <p:ext uri="{BB962C8B-B14F-4D97-AF65-F5344CB8AC3E}">
        <p14:creationId xmlns:p14="http://schemas.microsoft.com/office/powerpoint/2010/main" val="2852195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Main DWIs: 10 elements &amp; 4 pillars </a:t>
            </a:r>
            <a:endParaRPr lang="en-AU"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12442623"/>
              </p:ext>
            </p:extLst>
          </p:nvPr>
        </p:nvGraphicFramePr>
        <p:xfrm>
          <a:off x="609599" y="1524003"/>
          <a:ext cx="7848600" cy="4827402"/>
        </p:xfrm>
        <a:graphic>
          <a:graphicData uri="http://schemas.openxmlformats.org/drawingml/2006/table">
            <a:tbl>
              <a:tblPr/>
              <a:tblGrid>
                <a:gridCol w="1959867"/>
                <a:gridCol w="1962911"/>
                <a:gridCol w="1962911"/>
                <a:gridCol w="1962911"/>
              </a:tblGrid>
              <a:tr h="180934">
                <a:tc rowSpan="2">
                  <a:txBody>
                    <a:bodyPr/>
                    <a:lstStyle/>
                    <a:p>
                      <a:pPr algn="l" fontAlgn="ctr"/>
                      <a:r>
                        <a:rPr lang="en-AU" sz="1200" b="1" i="0" u="none" strike="noStrike" dirty="0">
                          <a:solidFill>
                            <a:srgbClr val="000000"/>
                          </a:solidFill>
                          <a:effectLst/>
                          <a:latin typeface="Calibri"/>
                        </a:rPr>
                        <a:t>4 pillars</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b"/>
                      <a:r>
                        <a:rPr lang="en-AU" sz="1200" b="1" i="0" u="none" strike="noStrike" dirty="0">
                          <a:solidFill>
                            <a:srgbClr val="000000"/>
                          </a:solidFill>
                          <a:effectLst/>
                          <a:latin typeface="Calibri"/>
                        </a:rPr>
                        <a:t>I.  International Labour Standards and Fundamental Principles and Rights at Work</a:t>
                      </a: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AU"/>
                    </a:p>
                  </a:txBody>
                  <a:tcPr/>
                </a:tc>
                <a:tc hMerge="1">
                  <a:txBody>
                    <a:bodyPr/>
                    <a:lstStyle/>
                    <a:p>
                      <a:endParaRPr lang="en-AU"/>
                    </a:p>
                  </a:txBody>
                  <a:tcPr/>
                </a:tc>
              </a:tr>
              <a:tr h="180934">
                <a:tc vMerge="1">
                  <a:txBody>
                    <a:bodyPr/>
                    <a:lstStyle/>
                    <a:p>
                      <a:endParaRPr lang="en-AU"/>
                    </a:p>
                  </a:txBody>
                  <a:tcPr/>
                </a:tc>
                <a:tc>
                  <a:txBody>
                    <a:bodyPr/>
                    <a:lstStyle/>
                    <a:p>
                      <a:pPr algn="ctr" fontAlgn="b"/>
                      <a:r>
                        <a:rPr lang="en-AU" sz="1200" b="1" i="0" u="none" strike="noStrike">
                          <a:solidFill>
                            <a:srgbClr val="000000"/>
                          </a:solidFill>
                          <a:effectLst/>
                          <a:latin typeface="Calibri"/>
                        </a:rPr>
                        <a:t>II. Employment creation</a:t>
                      </a: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AU" sz="1200" b="1" i="0" u="none" strike="noStrike">
                          <a:solidFill>
                            <a:srgbClr val="000000"/>
                          </a:solidFill>
                          <a:effectLst/>
                          <a:latin typeface="Calibri"/>
                        </a:rPr>
                        <a:t>III. Social protection</a:t>
                      </a: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AU" sz="1200" b="1" i="0" u="none" strike="noStrike">
                          <a:solidFill>
                            <a:srgbClr val="000000"/>
                          </a:solidFill>
                          <a:effectLst/>
                          <a:latin typeface="Calibri"/>
                        </a:rPr>
                        <a:t>IV.  Social Dialogue</a:t>
                      </a: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0934">
                <a:tc>
                  <a:txBody>
                    <a:bodyPr/>
                    <a:lstStyle/>
                    <a:p>
                      <a:pPr algn="l" fontAlgn="b"/>
                      <a:r>
                        <a:rPr lang="en-AU" sz="1200" b="1" i="0" u="none" strike="noStrike">
                          <a:solidFill>
                            <a:srgbClr val="000000"/>
                          </a:solidFill>
                          <a:effectLst/>
                          <a:latin typeface="Calibri"/>
                        </a:rPr>
                        <a:t> </a:t>
                      </a: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AU" sz="1200" b="1" i="0" u="none" strike="noStrike">
                          <a:solidFill>
                            <a:srgbClr val="000000"/>
                          </a:solidFill>
                          <a:effectLst/>
                          <a:latin typeface="Calibri"/>
                        </a:rPr>
                        <a:t> </a:t>
                      </a: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AU" sz="1200" b="1" i="0" u="none" strike="noStrike">
                        <a:solidFill>
                          <a:srgbClr val="000000"/>
                        </a:solidFill>
                        <a:effectLst/>
                        <a:latin typeface="Calibri"/>
                      </a:endParaRP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AU" sz="1200" b="1" i="0" u="none" strike="noStrike">
                          <a:solidFill>
                            <a:srgbClr val="000000"/>
                          </a:solidFill>
                          <a:effectLst/>
                          <a:latin typeface="Calibri"/>
                        </a:rPr>
                        <a:t> </a:t>
                      </a:r>
                    </a:p>
                  </a:txBody>
                  <a:tcPr marL="8809" marR="8809" marT="880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361868">
                <a:tc rowSpan="11">
                  <a:txBody>
                    <a:bodyPr/>
                    <a:lstStyle/>
                    <a:p>
                      <a:pPr algn="l" fontAlgn="ctr"/>
                      <a:r>
                        <a:rPr lang="en-AU" sz="1200" b="1" i="0" u="none" strike="noStrike">
                          <a:solidFill>
                            <a:srgbClr val="000000"/>
                          </a:solidFill>
                          <a:effectLst/>
                          <a:latin typeface="Calibri"/>
                        </a:rPr>
                        <a:t>Indicators</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AU" sz="1200" b="1" i="0" u="none" strike="noStrike">
                          <a:solidFill>
                            <a:srgbClr val="000000"/>
                          </a:solidFill>
                          <a:effectLst/>
                          <a:latin typeface="Calibri"/>
                        </a:rPr>
                        <a:t>(1) Employment to population ratio</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200" b="1" i="0" u="none" strike="noStrike">
                          <a:solidFill>
                            <a:srgbClr val="000000"/>
                          </a:solidFill>
                          <a:effectLst/>
                          <a:latin typeface="Calibri"/>
                        </a:rPr>
                        <a:t>(2) Working poverty rate</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200" b="1" i="0" u="none" strike="noStrike">
                          <a:solidFill>
                            <a:srgbClr val="000000"/>
                          </a:solidFill>
                          <a:effectLst/>
                          <a:latin typeface="Calibri"/>
                        </a:rPr>
                        <a:t>(10)  Union density rate</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361868">
                <a:tc vMerge="1">
                  <a:txBody>
                    <a:bodyPr/>
                    <a:lstStyle/>
                    <a:p>
                      <a:endParaRPr lang="en-AU"/>
                    </a:p>
                  </a:txBody>
                  <a:tcPr/>
                </a:tc>
                <a:tc>
                  <a:txBody>
                    <a:bodyPr/>
                    <a:lstStyle/>
                    <a:p>
                      <a:pPr algn="ctr" fontAlgn="ctr"/>
                      <a:r>
                        <a:rPr lang="en-AU" sz="1200" b="1" i="0" u="none" strike="noStrike">
                          <a:solidFill>
                            <a:srgbClr val="000000"/>
                          </a:solidFill>
                          <a:effectLst/>
                          <a:latin typeface="Calibri"/>
                        </a:rPr>
                        <a:t>(1) Unemployment rate</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200" b="1" i="0" u="none" strike="noStrike">
                          <a:solidFill>
                            <a:srgbClr val="000000"/>
                          </a:solidFill>
                          <a:effectLst/>
                          <a:latin typeface="Calibri"/>
                        </a:rPr>
                        <a:t>(2) Low pay rate</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200" b="1" i="0" u="none" strike="noStrike" dirty="0">
                          <a:solidFill>
                            <a:srgbClr val="000000"/>
                          </a:solidFill>
                          <a:effectLst/>
                          <a:latin typeface="Calibri"/>
                        </a:rPr>
                        <a:t>(</a:t>
                      </a:r>
                      <a:r>
                        <a:rPr lang="en-AU" sz="1200" b="1" i="0" u="none" strike="noStrike" dirty="0" smtClean="0">
                          <a:solidFill>
                            <a:srgbClr val="000000"/>
                          </a:solidFill>
                          <a:effectLst/>
                          <a:latin typeface="Calibri"/>
                        </a:rPr>
                        <a:t>10)  Employer </a:t>
                      </a:r>
                      <a:r>
                        <a:rPr lang="en-AU" sz="1200" b="1" i="0" u="none" strike="noStrike" dirty="0">
                          <a:solidFill>
                            <a:srgbClr val="000000"/>
                          </a:solidFill>
                          <a:effectLst/>
                          <a:latin typeface="Calibri"/>
                        </a:rPr>
                        <a:t>organisation density rate</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486714">
                <a:tc vMerge="1">
                  <a:txBody>
                    <a:bodyPr/>
                    <a:lstStyle/>
                    <a:p>
                      <a:endParaRPr lang="en-AU"/>
                    </a:p>
                  </a:txBody>
                  <a:tcPr/>
                </a:tc>
                <a:tc>
                  <a:txBody>
                    <a:bodyPr/>
                    <a:lstStyle/>
                    <a:p>
                      <a:pPr algn="ctr" fontAlgn="ctr"/>
                      <a:r>
                        <a:rPr lang="en-AU" sz="1200" b="1" i="0" u="none" strike="noStrike">
                          <a:solidFill>
                            <a:srgbClr val="000000"/>
                          </a:solidFill>
                          <a:effectLst/>
                          <a:latin typeface="Calibri"/>
                        </a:rPr>
                        <a:t>(1) Youth (15-24) not in employment, education or training</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200" b="1" i="0" u="none" strike="noStrike">
                          <a:solidFill>
                            <a:srgbClr val="000000"/>
                          </a:solidFill>
                          <a:effectLst/>
                          <a:latin typeface="Calibri"/>
                        </a:rPr>
                        <a:t>(3) Excessive hours</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200" b="1" i="0" u="none" strike="noStrike">
                          <a:solidFill>
                            <a:srgbClr val="000000"/>
                          </a:solidFill>
                          <a:effectLst/>
                          <a:latin typeface="Calibri"/>
                        </a:rPr>
                        <a:t>(10) Collective bargaining coverage rate</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361868">
                <a:tc vMerge="1">
                  <a:txBody>
                    <a:bodyPr/>
                    <a:lstStyle/>
                    <a:p>
                      <a:endParaRPr lang="en-AU"/>
                    </a:p>
                  </a:txBody>
                  <a:tcPr/>
                </a:tc>
                <a:tc>
                  <a:txBody>
                    <a:bodyPr/>
                    <a:lstStyle/>
                    <a:p>
                      <a:pPr algn="ctr" fontAlgn="ctr"/>
                      <a:r>
                        <a:rPr lang="en-AU" sz="1200" b="1" i="0" u="none" strike="noStrike" dirty="0">
                          <a:solidFill>
                            <a:srgbClr val="000000"/>
                          </a:solidFill>
                          <a:effectLst/>
                          <a:latin typeface="Calibri"/>
                        </a:rPr>
                        <a:t>(1</a:t>
                      </a:r>
                      <a:r>
                        <a:rPr lang="en-AU" sz="1200" b="1" i="0" u="none" strike="noStrike" dirty="0" smtClean="0">
                          <a:solidFill>
                            <a:srgbClr val="000000"/>
                          </a:solidFill>
                          <a:effectLst/>
                          <a:latin typeface="Calibri"/>
                        </a:rPr>
                        <a:t>)  Informal </a:t>
                      </a:r>
                      <a:r>
                        <a:rPr lang="en-AU" sz="1200" b="1" i="0" u="none" strike="noStrike" dirty="0">
                          <a:solidFill>
                            <a:srgbClr val="000000"/>
                          </a:solidFill>
                          <a:effectLst/>
                          <a:latin typeface="Calibri"/>
                        </a:rPr>
                        <a:t>employment rate</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200" b="1" i="0" u="none" strike="noStrike">
                          <a:solidFill>
                            <a:srgbClr val="000000"/>
                          </a:solidFill>
                          <a:effectLst/>
                          <a:latin typeface="Calibri"/>
                        </a:rPr>
                        <a:t>(5)  Child labour</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200" b="1" i="0" u="none" strike="noStrike" dirty="0">
                          <a:solidFill>
                            <a:srgbClr val="000000"/>
                          </a:solidFill>
                          <a:effectLst/>
                          <a:latin typeface="Calibri"/>
                        </a:rPr>
                        <a:t>(10) </a:t>
                      </a:r>
                      <a:r>
                        <a:rPr lang="en-AU" sz="1200" b="1" i="0" u="none" strike="noStrike" dirty="0">
                          <a:solidFill>
                            <a:srgbClr val="C00000"/>
                          </a:solidFill>
                          <a:effectLst/>
                          <a:latin typeface="Calibri"/>
                        </a:rPr>
                        <a:t>Freedom of Association and Collective Bargaining</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361868">
                <a:tc vMerge="1">
                  <a:txBody>
                    <a:bodyPr/>
                    <a:lstStyle/>
                    <a:p>
                      <a:endParaRPr lang="en-AU"/>
                    </a:p>
                  </a:txBody>
                  <a:tcPr/>
                </a:tc>
                <a:tc>
                  <a:txBody>
                    <a:bodyPr/>
                    <a:lstStyle/>
                    <a:p>
                      <a:pPr algn="ctr" fontAlgn="ctr"/>
                      <a:r>
                        <a:rPr lang="en-AU" sz="1200" b="1" i="0" u="none" strike="noStrike">
                          <a:solidFill>
                            <a:srgbClr val="000000"/>
                          </a:solidFill>
                          <a:effectLst/>
                          <a:latin typeface="Calibri"/>
                        </a:rPr>
                        <a:t> </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200" b="1" i="0" u="none" strike="noStrike">
                          <a:solidFill>
                            <a:srgbClr val="000000"/>
                          </a:solidFill>
                          <a:effectLst/>
                          <a:latin typeface="Calibri"/>
                        </a:rPr>
                        <a:t>(8)  Fatal occupational injury rate</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200" b="1" i="0" u="none" strike="noStrike">
                          <a:solidFill>
                            <a:srgbClr val="000000"/>
                          </a:solidFill>
                          <a:effectLst/>
                          <a:latin typeface="Calibri"/>
                        </a:rPr>
                        <a:t> </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361868">
                <a:tc vMerge="1">
                  <a:txBody>
                    <a:bodyPr/>
                    <a:lstStyle/>
                    <a:p>
                      <a:endParaRPr lang="en-AU"/>
                    </a:p>
                  </a:txBody>
                  <a:tcPr/>
                </a:tc>
                <a:tc>
                  <a:txBody>
                    <a:bodyPr/>
                    <a:lstStyle/>
                    <a:p>
                      <a:pPr algn="ctr" fontAlgn="ctr"/>
                      <a:r>
                        <a:rPr lang="en-AU" sz="1200" b="1" i="0" u="none" strike="noStrike">
                          <a:solidFill>
                            <a:srgbClr val="000000"/>
                          </a:solidFill>
                          <a:effectLst/>
                          <a:latin typeface="Calibri"/>
                        </a:rPr>
                        <a:t> </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200" b="1" i="0" u="none" strike="noStrike">
                          <a:solidFill>
                            <a:srgbClr val="000000"/>
                          </a:solidFill>
                          <a:effectLst/>
                          <a:latin typeface="Calibri"/>
                        </a:rPr>
                        <a:t>(9) Population aged 65 and over with pension</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200" b="1" i="0" u="none" strike="noStrike">
                          <a:solidFill>
                            <a:srgbClr val="000000"/>
                          </a:solidFill>
                          <a:effectLst/>
                          <a:latin typeface="Calibri"/>
                        </a:rPr>
                        <a:t> </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361868">
                <a:tc vMerge="1">
                  <a:txBody>
                    <a:bodyPr/>
                    <a:lstStyle/>
                    <a:p>
                      <a:endParaRPr lang="en-AU"/>
                    </a:p>
                  </a:txBody>
                  <a:tcPr/>
                </a:tc>
                <a:tc>
                  <a:txBody>
                    <a:bodyPr/>
                    <a:lstStyle/>
                    <a:p>
                      <a:pPr algn="ctr" fontAlgn="ctr"/>
                      <a:r>
                        <a:rPr lang="en-AU" sz="1200" b="1" i="0" u="none" strike="noStrike">
                          <a:solidFill>
                            <a:srgbClr val="000000"/>
                          </a:solidFill>
                          <a:effectLst/>
                          <a:latin typeface="Calibri"/>
                        </a:rPr>
                        <a:t> </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200" b="1" i="0" u="none" strike="noStrike">
                          <a:solidFill>
                            <a:srgbClr val="000000"/>
                          </a:solidFill>
                          <a:effectLst/>
                          <a:latin typeface="Calibri"/>
                        </a:rPr>
                        <a:t>(9)  Public social security expenditure (% of GDP)</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200" b="1" i="0" u="none" strike="noStrike">
                          <a:solidFill>
                            <a:srgbClr val="000000"/>
                          </a:solidFill>
                          <a:effectLst/>
                          <a:latin typeface="Calibri"/>
                        </a:rPr>
                        <a:t> </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361868">
                <a:tc vMerge="1">
                  <a:txBody>
                    <a:bodyPr/>
                    <a:lstStyle/>
                    <a:p>
                      <a:endParaRPr lang="en-AU"/>
                    </a:p>
                  </a:txBody>
                  <a:tcPr/>
                </a:tc>
                <a:tc>
                  <a:txBody>
                    <a:bodyPr/>
                    <a:lstStyle/>
                    <a:p>
                      <a:pPr algn="ctr" fontAlgn="ctr"/>
                      <a:r>
                        <a:rPr lang="en-AU" sz="1200" b="1" i="0" u="none" strike="noStrike">
                          <a:solidFill>
                            <a:srgbClr val="000000"/>
                          </a:solidFill>
                          <a:effectLst/>
                          <a:latin typeface="Calibri"/>
                        </a:rPr>
                        <a:t> </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endParaRPr lang="en-AU" sz="1200" b="1" i="0" u="none" strike="noStrike">
                        <a:solidFill>
                          <a:srgbClr val="000000"/>
                        </a:solidFill>
                        <a:effectLst/>
                        <a:latin typeface="Calibri"/>
                      </a:endParaRP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AU" sz="1200" b="1" i="0" u="none" strike="noStrike">
                          <a:solidFill>
                            <a:srgbClr val="000000"/>
                          </a:solidFill>
                          <a:effectLst/>
                          <a:latin typeface="Calibri"/>
                        </a:rPr>
                        <a:t> </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361868">
                <a:tc vMerge="1">
                  <a:txBody>
                    <a:bodyPr/>
                    <a:lstStyle/>
                    <a:p>
                      <a:endParaRPr lang="en-AU"/>
                    </a:p>
                  </a:txBody>
                  <a:tcPr/>
                </a:tc>
                <a:tc gridSpan="2">
                  <a:txBody>
                    <a:bodyPr/>
                    <a:lstStyle/>
                    <a:p>
                      <a:pPr algn="ctr" fontAlgn="ctr"/>
                      <a:r>
                        <a:rPr lang="en-AU" sz="1200" b="1" i="0" u="none" strike="noStrike">
                          <a:solidFill>
                            <a:srgbClr val="000000"/>
                          </a:solidFill>
                          <a:effectLst/>
                          <a:latin typeface="Calibri"/>
                        </a:rPr>
                        <a:t>(6)  Precarious employment rate</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AU"/>
                    </a:p>
                  </a:txBody>
                  <a:tcPr/>
                </a:tc>
                <a:tc>
                  <a:txBody>
                    <a:bodyPr/>
                    <a:lstStyle/>
                    <a:p>
                      <a:pPr algn="ctr" fontAlgn="ctr"/>
                      <a:r>
                        <a:rPr lang="en-AU" sz="1200" b="1" i="0" u="none" strike="noStrike">
                          <a:solidFill>
                            <a:srgbClr val="000000"/>
                          </a:solidFill>
                          <a:effectLst/>
                          <a:latin typeface="Calibri"/>
                        </a:rPr>
                        <a:t> </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361868">
                <a:tc vMerge="1">
                  <a:txBody>
                    <a:bodyPr/>
                    <a:lstStyle/>
                    <a:p>
                      <a:endParaRPr lang="en-AU"/>
                    </a:p>
                  </a:txBody>
                  <a:tcPr/>
                </a:tc>
                <a:tc gridSpan="2">
                  <a:txBody>
                    <a:bodyPr/>
                    <a:lstStyle/>
                    <a:p>
                      <a:pPr algn="ctr" fontAlgn="ctr"/>
                      <a:r>
                        <a:rPr lang="en-AU" sz="1200" b="1" i="0" u="none" strike="noStrike">
                          <a:solidFill>
                            <a:srgbClr val="000000"/>
                          </a:solidFill>
                          <a:effectLst/>
                          <a:latin typeface="Calibri"/>
                        </a:rPr>
                        <a:t>(7)  Occupational segregation by sex</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AU"/>
                    </a:p>
                  </a:txBody>
                  <a:tcPr/>
                </a:tc>
                <a:tc>
                  <a:txBody>
                    <a:bodyPr/>
                    <a:lstStyle/>
                    <a:p>
                      <a:pPr algn="ctr" fontAlgn="ctr"/>
                      <a:r>
                        <a:rPr lang="en-AU" sz="1200" b="1" i="0" u="none" strike="noStrike">
                          <a:solidFill>
                            <a:srgbClr val="000000"/>
                          </a:solidFill>
                          <a:effectLst/>
                          <a:latin typeface="Calibri"/>
                        </a:rPr>
                        <a:t> </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361868">
                <a:tc vMerge="1">
                  <a:txBody>
                    <a:bodyPr/>
                    <a:lstStyle/>
                    <a:p>
                      <a:endParaRPr lang="en-AU"/>
                    </a:p>
                  </a:txBody>
                  <a:tcPr/>
                </a:tc>
                <a:tc gridSpan="2">
                  <a:txBody>
                    <a:bodyPr/>
                    <a:lstStyle/>
                    <a:p>
                      <a:pPr algn="ctr" fontAlgn="ctr"/>
                      <a:r>
                        <a:rPr lang="en-AU" sz="1200" b="1" i="0" u="none" strike="noStrike">
                          <a:solidFill>
                            <a:srgbClr val="000000"/>
                          </a:solidFill>
                          <a:effectLst/>
                          <a:latin typeface="Calibri"/>
                        </a:rPr>
                        <a:t>(7)  Female share of employment in management</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AU"/>
                    </a:p>
                  </a:txBody>
                  <a:tcPr/>
                </a:tc>
                <a:tc>
                  <a:txBody>
                    <a:bodyPr/>
                    <a:lstStyle/>
                    <a:p>
                      <a:pPr algn="ctr" fontAlgn="ctr"/>
                      <a:r>
                        <a:rPr lang="en-AU" sz="1200" b="1" i="0" u="none" strike="noStrike" dirty="0">
                          <a:solidFill>
                            <a:srgbClr val="000000"/>
                          </a:solidFill>
                          <a:effectLst/>
                          <a:latin typeface="Calibri"/>
                        </a:rPr>
                        <a:t> </a:t>
                      </a:r>
                    </a:p>
                  </a:txBody>
                  <a:tcPr marL="8809" marR="8809" marT="88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78270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Some Additional DW Indicators</a:t>
            </a:r>
            <a:endParaRPr lang="en-AU"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42551496"/>
              </p:ext>
            </p:extLst>
          </p:nvPr>
        </p:nvGraphicFramePr>
        <p:xfrm>
          <a:off x="990600" y="1447801"/>
          <a:ext cx="7315200" cy="4906494"/>
        </p:xfrm>
        <a:graphic>
          <a:graphicData uri="http://schemas.openxmlformats.org/drawingml/2006/table">
            <a:tbl>
              <a:tblPr/>
              <a:tblGrid>
                <a:gridCol w="1860111"/>
                <a:gridCol w="1818363"/>
                <a:gridCol w="1818363"/>
                <a:gridCol w="1818363"/>
              </a:tblGrid>
              <a:tr h="178754">
                <a:tc rowSpan="2">
                  <a:txBody>
                    <a:bodyPr/>
                    <a:lstStyle/>
                    <a:p>
                      <a:pPr algn="l" fontAlgn="ctr"/>
                      <a:r>
                        <a:rPr lang="en-AU" sz="1100" b="1" i="0" u="none" strike="noStrike" dirty="0">
                          <a:solidFill>
                            <a:srgbClr val="000000"/>
                          </a:solidFill>
                          <a:effectLst/>
                          <a:latin typeface="Calibri"/>
                        </a:rPr>
                        <a:t>4 pillars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b"/>
                      <a:r>
                        <a:rPr lang="en-AU" sz="1100" b="1" i="0" u="none" strike="noStrike">
                          <a:solidFill>
                            <a:srgbClr val="000000"/>
                          </a:solidFill>
                          <a:effectLst/>
                          <a:latin typeface="Calibri"/>
                        </a:rPr>
                        <a:t>I.  International Labour Standards and Fundamental Principles and Rights at Work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AU"/>
                    </a:p>
                  </a:txBody>
                  <a:tcPr/>
                </a:tc>
                <a:tc hMerge="1">
                  <a:txBody>
                    <a:bodyPr/>
                    <a:lstStyle/>
                    <a:p>
                      <a:endParaRPr lang="en-AU"/>
                    </a:p>
                  </a:txBody>
                  <a:tcPr/>
                </a:tc>
              </a:tr>
              <a:tr h="178754">
                <a:tc vMerge="1">
                  <a:txBody>
                    <a:bodyPr/>
                    <a:lstStyle/>
                    <a:p>
                      <a:endParaRPr lang="en-AU"/>
                    </a:p>
                  </a:txBody>
                  <a:tcPr/>
                </a:tc>
                <a:tc>
                  <a:txBody>
                    <a:bodyPr/>
                    <a:lstStyle/>
                    <a:p>
                      <a:pPr algn="ctr" fontAlgn="b"/>
                      <a:r>
                        <a:rPr lang="en-AU" sz="1100" b="1" i="0" u="none" strike="noStrike">
                          <a:solidFill>
                            <a:srgbClr val="000000"/>
                          </a:solidFill>
                          <a:effectLst/>
                          <a:latin typeface="Calibri"/>
                        </a:rPr>
                        <a:t>II. Employment creation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AU" sz="1100" b="1" i="0" u="none" strike="noStrike">
                          <a:solidFill>
                            <a:srgbClr val="000000"/>
                          </a:solidFill>
                          <a:effectLst/>
                          <a:latin typeface="Calibri"/>
                        </a:rPr>
                        <a:t>III. Social protection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AU" sz="1100" b="1" i="0" u="none" strike="noStrike">
                          <a:solidFill>
                            <a:srgbClr val="000000"/>
                          </a:solidFill>
                          <a:effectLst/>
                          <a:latin typeface="Calibri"/>
                        </a:rPr>
                        <a:t>IV.  Social Dialogue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8754">
                <a:tc>
                  <a:txBody>
                    <a:bodyPr/>
                    <a:lstStyle/>
                    <a:p>
                      <a:pPr algn="l" fontAlgn="b"/>
                      <a:r>
                        <a:rPr lang="en-AU" sz="11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AU" sz="11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AU" sz="11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AU" sz="11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357507">
                <a:tc rowSpan="11">
                  <a:txBody>
                    <a:bodyPr/>
                    <a:lstStyle/>
                    <a:p>
                      <a:pPr algn="l" fontAlgn="ctr"/>
                      <a:r>
                        <a:rPr lang="en-AU" sz="1100" b="1" i="0" u="none" strike="noStrike">
                          <a:solidFill>
                            <a:srgbClr val="000000"/>
                          </a:solidFill>
                          <a:effectLst/>
                          <a:latin typeface="Calibri"/>
                        </a:rPr>
                        <a:t>Indicators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AU" sz="1100" b="0" i="0" u="none" strike="noStrike">
                          <a:solidFill>
                            <a:srgbClr val="000000"/>
                          </a:solidFill>
                          <a:effectLst/>
                          <a:latin typeface="Calibri"/>
                        </a:rPr>
                        <a:t>(1) youth unemployment rate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100" b="0" i="0" u="none" strike="noStrike">
                          <a:solidFill>
                            <a:srgbClr val="000000"/>
                          </a:solidFill>
                          <a:effectLst/>
                          <a:latin typeface="Calibri"/>
                        </a:rPr>
                        <a:t>(2) average real wages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100" b="0" i="0" u="none" strike="noStrike">
                          <a:solidFill>
                            <a:srgbClr val="000000"/>
                          </a:solidFill>
                          <a:effectLst/>
                          <a:latin typeface="Calibri"/>
                        </a:rPr>
                        <a:t>(10)  strikes and lockouts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357507">
                <a:tc vMerge="1">
                  <a:txBody>
                    <a:bodyPr/>
                    <a:lstStyle/>
                    <a:p>
                      <a:endParaRPr lang="en-AU"/>
                    </a:p>
                  </a:txBody>
                  <a:tcPr/>
                </a:tc>
                <a:tc>
                  <a:txBody>
                    <a:bodyPr/>
                    <a:lstStyle/>
                    <a:p>
                      <a:pPr algn="ctr" fontAlgn="b"/>
                      <a:r>
                        <a:rPr lang="en-AU" sz="1100" b="0" i="0" u="none" strike="noStrike">
                          <a:solidFill>
                            <a:srgbClr val="000000"/>
                          </a:solidFill>
                          <a:effectLst/>
                          <a:latin typeface="Calibri"/>
                        </a:rPr>
                        <a:t>(1) unemployment by level of education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100" b="0" i="0" u="none" strike="noStrike">
                          <a:solidFill>
                            <a:srgbClr val="000000"/>
                          </a:solidFill>
                          <a:effectLst/>
                          <a:latin typeface="Calibri"/>
                        </a:rPr>
                        <a:t>(2)  Minimum wage as % of median wage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100" b="0" i="0" u="none" strike="noStrike">
                          <a:solidFill>
                            <a:srgbClr val="000000"/>
                          </a:solidFill>
                          <a:effectLst/>
                          <a:latin typeface="Calibri"/>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357507">
                <a:tc vMerge="1">
                  <a:txBody>
                    <a:bodyPr/>
                    <a:lstStyle/>
                    <a:p>
                      <a:endParaRPr lang="en-AU"/>
                    </a:p>
                  </a:txBody>
                  <a:tcPr/>
                </a:tc>
                <a:tc>
                  <a:txBody>
                    <a:bodyPr/>
                    <a:lstStyle/>
                    <a:p>
                      <a:pPr algn="ctr" fontAlgn="b"/>
                      <a:r>
                        <a:rPr lang="en-AU" sz="1100" b="0" i="0" u="none" strike="noStrike">
                          <a:solidFill>
                            <a:srgbClr val="000000"/>
                          </a:solidFill>
                          <a:effectLst/>
                          <a:latin typeface="Calibri"/>
                        </a:rPr>
                        <a:t>(1) share of own-account workers in total employment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100" b="0" i="0" u="none" strike="noStrike">
                          <a:solidFill>
                            <a:srgbClr val="000000"/>
                          </a:solidFill>
                          <a:effectLst/>
                          <a:latin typeface="Calibri"/>
                        </a:rPr>
                        <a:t>(3) Usual hours worked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100" b="0" i="0" u="none" strike="noStrike">
                          <a:solidFill>
                            <a:srgbClr val="000000"/>
                          </a:solidFill>
                          <a:effectLst/>
                          <a:latin typeface="Calibri"/>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485286">
                <a:tc vMerge="1">
                  <a:txBody>
                    <a:bodyPr/>
                    <a:lstStyle/>
                    <a:p>
                      <a:endParaRPr lang="en-AU"/>
                    </a:p>
                  </a:txBody>
                  <a:tcPr/>
                </a:tc>
                <a:tc>
                  <a:txBody>
                    <a:bodyPr/>
                    <a:lstStyle/>
                    <a:p>
                      <a:pPr algn="ctr" fontAlgn="b"/>
                      <a:r>
                        <a:rPr lang="en-AU" sz="1100" b="0" i="0" u="none" strike="noStrike">
                          <a:solidFill>
                            <a:srgbClr val="000000"/>
                          </a:solidFill>
                          <a:effectLst/>
                          <a:latin typeface="Calibri"/>
                        </a:rPr>
                        <a:t>(1) share of wage employment in non-agricultural employment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100" b="0" i="0" u="none" strike="noStrike">
                          <a:solidFill>
                            <a:srgbClr val="000000"/>
                          </a:solidFill>
                          <a:effectLst/>
                          <a:latin typeface="Calibri"/>
                        </a:rPr>
                        <a:t>(3) Annual hours worked per employee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100" b="0" i="0" u="none" strike="noStrike">
                          <a:solidFill>
                            <a:srgbClr val="000000"/>
                          </a:solidFill>
                          <a:effectLst/>
                          <a:latin typeface="Calibri"/>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357507">
                <a:tc vMerge="1">
                  <a:txBody>
                    <a:bodyPr/>
                    <a:lstStyle/>
                    <a:p>
                      <a:endParaRPr lang="en-AU"/>
                    </a:p>
                  </a:txBody>
                  <a:tcPr/>
                </a:tc>
                <a:tc>
                  <a:txBody>
                    <a:bodyPr/>
                    <a:lstStyle/>
                    <a:p>
                      <a:pPr algn="ctr" fontAlgn="b"/>
                      <a:endParaRPr lang="en-AU" sz="11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100" b="0" i="0" u="none" strike="noStrike">
                          <a:solidFill>
                            <a:srgbClr val="000000"/>
                          </a:solidFill>
                          <a:effectLst/>
                          <a:latin typeface="Calibri"/>
                        </a:rPr>
                        <a:t>(3) Time-related underemployment rate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100" b="0" i="0" u="none" strike="noStrike">
                          <a:solidFill>
                            <a:srgbClr val="000000"/>
                          </a:solidFill>
                          <a:effectLst/>
                          <a:latin typeface="Calibri"/>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357507">
                <a:tc vMerge="1">
                  <a:txBody>
                    <a:bodyPr/>
                    <a:lstStyle/>
                    <a:p>
                      <a:endParaRPr lang="en-AU"/>
                    </a:p>
                  </a:txBody>
                  <a:tcPr/>
                </a:tc>
                <a:tc>
                  <a:txBody>
                    <a:bodyPr/>
                    <a:lstStyle/>
                    <a:p>
                      <a:pPr algn="ctr" fontAlgn="b"/>
                      <a:endParaRPr lang="en-AU" sz="1100" b="0" i="0" u="none" strike="noStrike">
                        <a:solidFill>
                          <a:srgbClr val="000000"/>
                        </a:solidFill>
                        <a:effectLst/>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100" b="0" i="0" u="none" strike="noStrike">
                          <a:solidFill>
                            <a:srgbClr val="000000"/>
                          </a:solidFill>
                          <a:effectLst/>
                          <a:latin typeface="Calibri"/>
                        </a:rPr>
                        <a:t>(5) Hazardous child labour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100" b="0" i="0" u="none" strike="noStrike">
                          <a:solidFill>
                            <a:srgbClr val="000000"/>
                          </a:solidFill>
                          <a:effectLst/>
                          <a:latin typeface="Calibri"/>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485286">
                <a:tc vMerge="1">
                  <a:txBody>
                    <a:bodyPr/>
                    <a:lstStyle/>
                    <a:p>
                      <a:endParaRPr lang="en-AU"/>
                    </a:p>
                  </a:txBody>
                  <a:tcPr/>
                </a:tc>
                <a:tc>
                  <a:txBody>
                    <a:bodyPr/>
                    <a:lstStyle/>
                    <a:p>
                      <a:pPr algn="ctr" fontAlgn="ctr"/>
                      <a:endParaRPr lang="en-AU" sz="1100" b="0" i="0" u="none" strike="noStrike">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100" b="0" i="0" u="none" strike="noStrike">
                          <a:solidFill>
                            <a:srgbClr val="000000"/>
                          </a:solidFill>
                          <a:effectLst/>
                          <a:latin typeface="Calibri"/>
                        </a:rPr>
                        <a:t>(8)  Labour Inspection (Inspectors per 10,000 workers)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AU" sz="1100" b="0" i="0" u="none" strike="noStrike">
                          <a:solidFill>
                            <a:srgbClr val="000000"/>
                          </a:solidFill>
                          <a:effectLst/>
                          <a:latin typeface="Calibri"/>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357507">
                <a:tc vMerge="1">
                  <a:txBody>
                    <a:bodyPr/>
                    <a:lstStyle/>
                    <a:p>
                      <a:endParaRPr lang="en-AU"/>
                    </a:p>
                  </a:txBody>
                  <a:tcPr/>
                </a:tc>
                <a:tc>
                  <a:txBody>
                    <a:bodyPr/>
                    <a:lstStyle/>
                    <a:p>
                      <a:pPr algn="ctr" fontAlgn="ctr"/>
                      <a:endParaRPr lang="en-AU" sz="1100" b="0" i="0" u="none" strike="noStrike">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AU" sz="1100" b="0" i="0" u="none" strike="noStrike" dirty="0">
                          <a:solidFill>
                            <a:srgbClr val="000000"/>
                          </a:solidFill>
                          <a:effectLst/>
                          <a:latin typeface="Calibri"/>
                        </a:rPr>
                        <a:t>(9)  </a:t>
                      </a:r>
                      <a:r>
                        <a:rPr lang="en-AU" sz="1100" b="0" i="0" u="none" strike="noStrike" dirty="0">
                          <a:solidFill>
                            <a:srgbClr val="C00000"/>
                          </a:solidFill>
                          <a:effectLst/>
                          <a:latin typeface="Calibri"/>
                        </a:rPr>
                        <a:t>Share of population covered by (basic) health care provision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AU" sz="1100" b="0" i="0" u="none" strike="noStrike">
                          <a:solidFill>
                            <a:srgbClr val="000000"/>
                          </a:solidFill>
                          <a:effectLst/>
                          <a:latin typeface="Calibri"/>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357507">
                <a:tc vMerge="1">
                  <a:txBody>
                    <a:bodyPr/>
                    <a:lstStyle/>
                    <a:p>
                      <a:endParaRPr lang="en-AU"/>
                    </a:p>
                  </a:txBody>
                  <a:tcPr/>
                </a:tc>
                <a:tc gridSpan="2">
                  <a:txBody>
                    <a:bodyPr/>
                    <a:lstStyle/>
                    <a:p>
                      <a:pPr algn="ctr" fontAlgn="ctr"/>
                      <a:r>
                        <a:rPr lang="en-AU" sz="1100" b="0" i="0" u="none" strike="noStrike">
                          <a:solidFill>
                            <a:srgbClr val="000000"/>
                          </a:solidFill>
                          <a:effectLst/>
                          <a:latin typeface="Calibri"/>
                        </a:rPr>
                        <a:t>(6) number and wages of casual/daily workers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AU"/>
                    </a:p>
                  </a:txBody>
                  <a:tcPr/>
                </a:tc>
                <a:tc>
                  <a:txBody>
                    <a:bodyPr/>
                    <a:lstStyle/>
                    <a:p>
                      <a:pPr algn="ctr" fontAlgn="ctr"/>
                      <a:r>
                        <a:rPr lang="en-AU" sz="1100" b="0" i="0" u="none" strike="noStrike">
                          <a:solidFill>
                            <a:srgbClr val="000000"/>
                          </a:solidFill>
                          <a:effectLst/>
                          <a:latin typeface="Calibri"/>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357507">
                <a:tc vMerge="1">
                  <a:txBody>
                    <a:bodyPr/>
                    <a:lstStyle/>
                    <a:p>
                      <a:endParaRPr lang="en-AU"/>
                    </a:p>
                  </a:txBody>
                  <a:tcPr/>
                </a:tc>
                <a:tc gridSpan="2">
                  <a:txBody>
                    <a:bodyPr/>
                    <a:lstStyle/>
                    <a:p>
                      <a:pPr algn="ctr" fontAlgn="ctr"/>
                      <a:r>
                        <a:rPr lang="en-AU" sz="1100" b="0" i="0" u="none" strike="noStrike">
                          <a:solidFill>
                            <a:srgbClr val="000000"/>
                          </a:solidFill>
                          <a:effectLst/>
                          <a:latin typeface="Calibri"/>
                        </a:rPr>
                        <a:t>(7)  gender wage gap</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AU"/>
                    </a:p>
                  </a:txBody>
                  <a:tcPr/>
                </a:tc>
                <a:tc>
                  <a:txBody>
                    <a:bodyPr/>
                    <a:lstStyle/>
                    <a:p>
                      <a:pPr algn="ctr" fontAlgn="ctr"/>
                      <a:r>
                        <a:rPr lang="en-AU" sz="1100" b="0" i="0" u="none" strike="noStrike">
                          <a:solidFill>
                            <a:srgbClr val="000000"/>
                          </a:solidFill>
                          <a:effectLst/>
                          <a:latin typeface="Calibri"/>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357507">
                <a:tc vMerge="1">
                  <a:txBody>
                    <a:bodyPr/>
                    <a:lstStyle/>
                    <a:p>
                      <a:endParaRPr lang="en-AU"/>
                    </a:p>
                  </a:txBody>
                  <a:tcPr/>
                </a:tc>
                <a:tc gridSpan="2">
                  <a:txBody>
                    <a:bodyPr/>
                    <a:lstStyle/>
                    <a:p>
                      <a:pPr algn="ctr" fontAlgn="ctr"/>
                      <a:r>
                        <a:rPr lang="en-AU" sz="1100" b="0" i="0" u="none" strike="noStrike">
                          <a:solidFill>
                            <a:srgbClr val="000000"/>
                          </a:solidFill>
                          <a:effectLst/>
                          <a:latin typeface="Calibri"/>
                        </a:rPr>
                        <a:t>(7) measures of discrimination by race/ ethnicity/ indigenous/ migrant/ rural workers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AU"/>
                    </a:p>
                  </a:txBody>
                  <a:tcPr/>
                </a:tc>
                <a:tc>
                  <a:txBody>
                    <a:bodyPr/>
                    <a:lstStyle/>
                    <a:p>
                      <a:pPr algn="ctr" fontAlgn="ctr"/>
                      <a:r>
                        <a:rPr lang="en-AU" sz="1100" b="0" i="0" u="none" strike="noStrike" dirty="0">
                          <a:solidFill>
                            <a:srgbClr val="000000"/>
                          </a:solidFill>
                          <a:effectLst/>
                          <a:latin typeface="Calibri"/>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447540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Cross-cutting variables</a:t>
            </a:r>
            <a:endParaRPr lang="en-AU" dirty="0"/>
          </a:p>
        </p:txBody>
      </p:sp>
      <p:sp>
        <p:nvSpPr>
          <p:cNvPr id="5" name="Content Placeholder 4"/>
          <p:cNvSpPr>
            <a:spLocks noGrp="1"/>
          </p:cNvSpPr>
          <p:nvPr>
            <p:ph idx="1"/>
          </p:nvPr>
        </p:nvSpPr>
        <p:spPr/>
        <p:txBody>
          <a:bodyPr/>
          <a:lstStyle/>
          <a:p>
            <a:r>
              <a:rPr lang="en-US" dirty="0" smtClean="0"/>
              <a:t>Because gender equality cuts across the decent work agenda, it is recommended to disaggregate most variables by sex</a:t>
            </a:r>
            <a:br>
              <a:rPr lang="en-US" dirty="0" smtClean="0"/>
            </a:br>
            <a:endParaRPr lang="en-US" dirty="0" smtClean="0"/>
          </a:p>
          <a:p>
            <a:r>
              <a:rPr lang="en-US" dirty="0" smtClean="0"/>
              <a:t>For similar reasons, also by age group, education, and ethnicity for some variables</a:t>
            </a:r>
          </a:p>
          <a:p>
            <a:endParaRPr lang="en-AU" dirty="0"/>
          </a:p>
        </p:txBody>
      </p:sp>
    </p:spTree>
    <p:extLst>
      <p:ext uri="{BB962C8B-B14F-4D97-AF65-F5344CB8AC3E}">
        <p14:creationId xmlns:p14="http://schemas.microsoft.com/office/powerpoint/2010/main" val="39376174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393</TotalTime>
  <Words>750</Words>
  <Application>Microsoft Office PowerPoint</Application>
  <PresentationFormat>On-screen Show (4:3)</PresentationFormat>
  <Paragraphs>142</Paragraphs>
  <Slides>14</Slides>
  <Notes>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The ILO Decent Work Indicators</vt:lpstr>
      <vt:lpstr>Decent Work Agenda</vt:lpstr>
      <vt:lpstr>Decent Work</vt:lpstr>
      <vt:lpstr>4 pillars of the Decent Work Agenda</vt:lpstr>
      <vt:lpstr>Decent Work Statistical Indicators</vt:lpstr>
      <vt:lpstr>The 10 elements</vt:lpstr>
      <vt:lpstr>Main DWIs: 10 elements &amp; 4 pillars </vt:lpstr>
      <vt:lpstr>Some Additional DW Indicators</vt:lpstr>
      <vt:lpstr>Cross-cutting variables</vt:lpstr>
      <vt:lpstr>Economic and social context variables</vt:lpstr>
      <vt:lpstr>Decent Work Indicators</vt:lpstr>
      <vt:lpstr>ILO Manual has 257 pages</vt:lpstr>
      <vt:lpstr>But the Manual does not include</vt:lpstr>
      <vt:lpstr>Our task</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ILO Decent Work Indicators</dc:title>
  <dc:creator>gbelchamber</dc:creator>
  <cp:lastModifiedBy>gbelchamber</cp:lastModifiedBy>
  <cp:revision>16</cp:revision>
  <dcterms:created xsi:type="dcterms:W3CDTF">2017-04-24T13:05:43Z</dcterms:created>
  <dcterms:modified xsi:type="dcterms:W3CDTF">2017-04-25T12:56:12Z</dcterms:modified>
</cp:coreProperties>
</file>