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9"/>
  </p:handoutMasterIdLst>
  <p:sldIdLst>
    <p:sldId id="256" r:id="rId2"/>
    <p:sldId id="260" r:id="rId3"/>
    <p:sldId id="261" r:id="rId4"/>
    <p:sldId id="257" r:id="rId5"/>
    <p:sldId id="274" r:id="rId6"/>
    <p:sldId id="259" r:id="rId7"/>
    <p:sldId id="262" r:id="rId8"/>
    <p:sldId id="264" r:id="rId9"/>
    <p:sldId id="278" r:id="rId10"/>
    <p:sldId id="265" r:id="rId11"/>
    <p:sldId id="279" r:id="rId12"/>
    <p:sldId id="266" r:id="rId13"/>
    <p:sldId id="267" r:id="rId14"/>
    <p:sldId id="268" r:id="rId15"/>
    <p:sldId id="269" r:id="rId16"/>
    <p:sldId id="270" r:id="rId17"/>
    <p:sldId id="280" r:id="rId1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lva, Elisa" initials="SE" lastIdx="0" clrIdx="0">
    <p:extLst>
      <p:ext uri="{19B8F6BF-5375-455C-9EA6-DF929625EA0E}">
        <p15:presenceInfo xmlns:p15="http://schemas.microsoft.com/office/powerpoint/2012/main" userId="S-1-5-21-525788414-1921020387-24915789-1651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24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62BAEA-B21E-4193-B16B-4EA7C5E444C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B27CD1B-3F59-49CB-B1DE-FA8A1114C839}">
      <dgm:prSet phldrT="[Text]" custT="1"/>
      <dgm:spPr>
        <a:solidFill>
          <a:srgbClr val="0070C0"/>
        </a:solidFill>
      </dgm:spPr>
      <dgm:t>
        <a:bodyPr/>
        <a:lstStyle/>
        <a:p>
          <a:pPr algn="l"/>
          <a:endParaRPr lang="en-US" sz="2200" dirty="0">
            <a:solidFill>
              <a:schemeClr val="bg1"/>
            </a:solidFill>
          </a:endParaRPr>
        </a:p>
      </dgm:t>
    </dgm:pt>
    <dgm:pt modelId="{49347025-03ED-42A7-A15F-8C33F60BA8B2}" type="sibTrans" cxnId="{AE1FDFAE-38DA-4D63-A627-B17ACAD1C493}">
      <dgm:prSet/>
      <dgm:spPr/>
      <dgm:t>
        <a:bodyPr/>
        <a:lstStyle/>
        <a:p>
          <a:endParaRPr lang="en-US"/>
        </a:p>
      </dgm:t>
    </dgm:pt>
    <dgm:pt modelId="{83BC36F1-98B0-4EA6-93B2-8816890E3845}" type="parTrans" cxnId="{AE1FDFAE-38DA-4D63-A627-B17ACAD1C493}">
      <dgm:prSet/>
      <dgm:spPr/>
      <dgm:t>
        <a:bodyPr/>
        <a:lstStyle/>
        <a:p>
          <a:endParaRPr lang="en-US"/>
        </a:p>
      </dgm:t>
    </dgm:pt>
    <dgm:pt modelId="{7E87F447-C65B-4898-9456-53510E2E9E21}" type="pres">
      <dgm:prSet presAssocID="{4F62BAEA-B21E-4193-B16B-4EA7C5E444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600F8F0-9AD6-4860-AC33-07AA344465B4}" type="pres">
      <dgm:prSet presAssocID="{CB27CD1B-3F59-49CB-B1DE-FA8A1114C839}" presName="node" presStyleLbl="node1" presStyleIdx="0" presStyleCnt="1" custScaleY="148485" custLinFactNeighborX="-49" custLinFactNeighborY="-182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E1FDFAE-38DA-4D63-A627-B17ACAD1C493}" srcId="{4F62BAEA-B21E-4193-B16B-4EA7C5E444CF}" destId="{CB27CD1B-3F59-49CB-B1DE-FA8A1114C839}" srcOrd="0" destOrd="0" parTransId="{83BC36F1-98B0-4EA6-93B2-8816890E3845}" sibTransId="{49347025-03ED-42A7-A15F-8C33F60BA8B2}"/>
    <dgm:cxn modelId="{244532A6-ADD8-4E34-AC9E-D97FA02DA1C0}" type="presOf" srcId="{CB27CD1B-3F59-49CB-B1DE-FA8A1114C839}" destId="{F600F8F0-9AD6-4860-AC33-07AA344465B4}" srcOrd="0" destOrd="0" presId="urn:microsoft.com/office/officeart/2005/8/layout/process1"/>
    <dgm:cxn modelId="{BE7AA083-FA76-4B93-8E8F-CFCC9772D8A8}" type="presOf" srcId="{4F62BAEA-B21E-4193-B16B-4EA7C5E444CF}" destId="{7E87F447-C65B-4898-9456-53510E2E9E21}" srcOrd="0" destOrd="0" presId="urn:microsoft.com/office/officeart/2005/8/layout/process1"/>
    <dgm:cxn modelId="{97FB011F-0C12-475C-9BBB-3EE42618653B}" type="presParOf" srcId="{7E87F447-C65B-4898-9456-53510E2E9E21}" destId="{F600F8F0-9AD6-4860-AC33-07AA344465B4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F62BAEA-B21E-4193-B16B-4EA7C5E444C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B27CD1B-3F59-49CB-B1DE-FA8A1114C839}">
      <dgm:prSet phldrT="[Text]" custT="1"/>
      <dgm:spPr>
        <a:solidFill>
          <a:srgbClr val="0070C0"/>
        </a:solidFill>
      </dgm:spPr>
      <dgm:t>
        <a:bodyPr/>
        <a:lstStyle/>
        <a:p>
          <a:r>
            <a:rPr lang="en-GB" sz="2200" dirty="0" smtClean="0">
              <a:solidFill>
                <a:schemeClr val="bg1"/>
              </a:solidFill>
            </a:rPr>
            <a:t> </a:t>
          </a:r>
          <a:r>
            <a:rPr lang="en-GB" sz="2200" dirty="0" smtClean="0"/>
            <a:t>prevention, preparedness and resilience in addition to recovery and reconstruction</a:t>
          </a:r>
          <a:endParaRPr lang="en-US" sz="2200" dirty="0">
            <a:solidFill>
              <a:schemeClr val="bg1"/>
            </a:solidFill>
          </a:endParaRPr>
        </a:p>
      </dgm:t>
    </dgm:pt>
    <dgm:pt modelId="{49347025-03ED-42A7-A15F-8C33F60BA8B2}" type="sibTrans" cxnId="{AE1FDFAE-38DA-4D63-A627-B17ACAD1C493}">
      <dgm:prSet/>
      <dgm:spPr/>
      <dgm:t>
        <a:bodyPr/>
        <a:lstStyle/>
        <a:p>
          <a:endParaRPr lang="en-US"/>
        </a:p>
      </dgm:t>
    </dgm:pt>
    <dgm:pt modelId="{83BC36F1-98B0-4EA6-93B2-8816890E3845}" type="parTrans" cxnId="{AE1FDFAE-38DA-4D63-A627-B17ACAD1C493}">
      <dgm:prSet/>
      <dgm:spPr/>
      <dgm:t>
        <a:bodyPr/>
        <a:lstStyle/>
        <a:p>
          <a:endParaRPr lang="en-US"/>
        </a:p>
      </dgm:t>
    </dgm:pt>
    <dgm:pt modelId="{7E87F447-C65B-4898-9456-53510E2E9E21}" type="pres">
      <dgm:prSet presAssocID="{4F62BAEA-B21E-4193-B16B-4EA7C5E444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600F8F0-9AD6-4860-AC33-07AA344465B4}" type="pres">
      <dgm:prSet presAssocID="{CB27CD1B-3F59-49CB-B1DE-FA8A1114C839}" presName="node" presStyleLbl="node1" presStyleIdx="0" presStyleCnt="1" custLinFactNeighborX="-49" custLinFactNeighborY="60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E1FDFAE-38DA-4D63-A627-B17ACAD1C493}" srcId="{4F62BAEA-B21E-4193-B16B-4EA7C5E444CF}" destId="{CB27CD1B-3F59-49CB-B1DE-FA8A1114C839}" srcOrd="0" destOrd="0" parTransId="{83BC36F1-98B0-4EA6-93B2-8816890E3845}" sibTransId="{49347025-03ED-42A7-A15F-8C33F60BA8B2}"/>
    <dgm:cxn modelId="{C190EBAA-AFC7-440C-B97D-8B9E1E9CF00A}" type="presOf" srcId="{CB27CD1B-3F59-49CB-B1DE-FA8A1114C839}" destId="{F600F8F0-9AD6-4860-AC33-07AA344465B4}" srcOrd="0" destOrd="0" presId="urn:microsoft.com/office/officeart/2005/8/layout/process1"/>
    <dgm:cxn modelId="{F0BA962E-BBDE-4707-85B5-100129E7629C}" type="presOf" srcId="{4F62BAEA-B21E-4193-B16B-4EA7C5E444CF}" destId="{7E87F447-C65B-4898-9456-53510E2E9E21}" srcOrd="0" destOrd="0" presId="urn:microsoft.com/office/officeart/2005/8/layout/process1"/>
    <dgm:cxn modelId="{293D58D1-A3AD-41D0-921E-134F6CCFD435}" type="presParOf" srcId="{7E87F447-C65B-4898-9456-53510E2E9E21}" destId="{F600F8F0-9AD6-4860-AC33-07AA344465B4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62BAEA-B21E-4193-B16B-4EA7C5E444C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3CA8072-C360-4807-9095-0174FEBAC67C}">
      <dgm:prSet phldrT="[Text]" custT="1"/>
      <dgm:spPr>
        <a:solidFill>
          <a:schemeClr val="accent1">
            <a:lumMod val="50000"/>
          </a:schemeClr>
        </a:solidFill>
      </dgm:spPr>
      <dgm:t>
        <a:bodyPr/>
        <a:lstStyle/>
        <a:p>
          <a:endParaRPr lang="en-GB" sz="2600" dirty="0" smtClean="0">
            <a:solidFill>
              <a:schemeClr val="bg1"/>
            </a:solidFill>
          </a:endParaRPr>
        </a:p>
        <a:p>
          <a:r>
            <a:rPr lang="en-GB" sz="2400" dirty="0" smtClean="0">
              <a:solidFill>
                <a:schemeClr val="bg1"/>
              </a:solidFill>
            </a:rPr>
            <a:t>international conflict</a:t>
          </a:r>
        </a:p>
        <a:p>
          <a:endParaRPr lang="en-US" sz="2600" dirty="0">
            <a:solidFill>
              <a:schemeClr val="bg1"/>
            </a:solidFill>
          </a:endParaRPr>
        </a:p>
      </dgm:t>
    </dgm:pt>
    <dgm:pt modelId="{D0197328-27AB-4F90-9EC3-8B9AABE100A8}" type="sibTrans" cxnId="{A662D130-F6F0-4F4C-BF08-0AAC03DC71B6}">
      <dgm:prSet/>
      <dgm:spPr/>
      <dgm:t>
        <a:bodyPr/>
        <a:lstStyle/>
        <a:p>
          <a:endParaRPr lang="en-US"/>
        </a:p>
      </dgm:t>
    </dgm:pt>
    <dgm:pt modelId="{BA44D632-27F4-4280-B551-B83DC244F4B9}" type="parTrans" cxnId="{A662D130-F6F0-4F4C-BF08-0AAC03DC71B6}">
      <dgm:prSet/>
      <dgm:spPr/>
      <dgm:t>
        <a:bodyPr/>
        <a:lstStyle/>
        <a:p>
          <a:endParaRPr lang="en-US"/>
        </a:p>
      </dgm:t>
    </dgm:pt>
    <dgm:pt modelId="{7E87F447-C65B-4898-9456-53510E2E9E21}" type="pres">
      <dgm:prSet presAssocID="{4F62BAEA-B21E-4193-B16B-4EA7C5E444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A46D855E-FE0A-49F3-8075-31D79B9F272A}" type="pres">
      <dgm:prSet presAssocID="{43CA8072-C360-4807-9095-0174FEBAC67C}" presName="node" presStyleLbl="node1" presStyleIdx="0" presStyleCnt="1" custScaleY="207871" custLinFactNeighborY="-86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662D130-F6F0-4F4C-BF08-0AAC03DC71B6}" srcId="{4F62BAEA-B21E-4193-B16B-4EA7C5E444CF}" destId="{43CA8072-C360-4807-9095-0174FEBAC67C}" srcOrd="0" destOrd="0" parTransId="{BA44D632-27F4-4280-B551-B83DC244F4B9}" sibTransId="{D0197328-27AB-4F90-9EC3-8B9AABE100A8}"/>
    <dgm:cxn modelId="{0CE4817E-768B-4CE1-87DB-95587B6C59E5}" type="presOf" srcId="{4F62BAEA-B21E-4193-B16B-4EA7C5E444CF}" destId="{7E87F447-C65B-4898-9456-53510E2E9E21}" srcOrd="0" destOrd="0" presId="urn:microsoft.com/office/officeart/2005/8/layout/process1"/>
    <dgm:cxn modelId="{BFC1CA83-555C-45AC-8B54-670D75681CC9}" type="presOf" srcId="{43CA8072-C360-4807-9095-0174FEBAC67C}" destId="{A46D855E-FE0A-49F3-8075-31D79B9F272A}" srcOrd="0" destOrd="0" presId="urn:microsoft.com/office/officeart/2005/8/layout/process1"/>
    <dgm:cxn modelId="{A543556B-2F3D-488F-A46A-4BC2935AC423}" type="presParOf" srcId="{7E87F447-C65B-4898-9456-53510E2E9E21}" destId="{A46D855E-FE0A-49F3-8075-31D79B9F272A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F62BAEA-B21E-4193-B16B-4EA7C5E444C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B27CD1B-3F59-49CB-B1DE-FA8A1114C839}">
      <dgm:prSet phldrT="[Text]" custT="1"/>
      <dgm:spPr>
        <a:solidFill>
          <a:srgbClr val="0070C0"/>
        </a:solidFill>
      </dgm:spPr>
      <dgm:t>
        <a:bodyPr/>
        <a:lstStyle/>
        <a:p>
          <a:endParaRPr lang="en-GB" sz="2200" dirty="0" smtClean="0">
            <a:solidFill>
              <a:schemeClr val="bg1"/>
            </a:solidFill>
          </a:endParaRPr>
        </a:p>
      </dgm:t>
    </dgm:pt>
    <dgm:pt modelId="{49347025-03ED-42A7-A15F-8C33F60BA8B2}" type="sibTrans" cxnId="{AE1FDFAE-38DA-4D63-A627-B17ACAD1C493}">
      <dgm:prSet/>
      <dgm:spPr/>
      <dgm:t>
        <a:bodyPr/>
        <a:lstStyle/>
        <a:p>
          <a:endParaRPr lang="en-US"/>
        </a:p>
      </dgm:t>
    </dgm:pt>
    <dgm:pt modelId="{83BC36F1-98B0-4EA6-93B2-8816890E3845}" type="parTrans" cxnId="{AE1FDFAE-38DA-4D63-A627-B17ACAD1C493}">
      <dgm:prSet/>
      <dgm:spPr/>
      <dgm:t>
        <a:bodyPr/>
        <a:lstStyle/>
        <a:p>
          <a:endParaRPr lang="en-US"/>
        </a:p>
      </dgm:t>
    </dgm:pt>
    <dgm:pt modelId="{7E87F447-C65B-4898-9456-53510E2E9E21}" type="pres">
      <dgm:prSet presAssocID="{4F62BAEA-B21E-4193-B16B-4EA7C5E444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600F8F0-9AD6-4860-AC33-07AA344465B4}" type="pres">
      <dgm:prSet presAssocID="{CB27CD1B-3F59-49CB-B1DE-FA8A1114C839}" presName="node" presStyleLbl="node1" presStyleIdx="0" presStyleCnt="1" custScaleY="148485" custLinFactY="100000" custLinFactNeighborX="4993" custLinFactNeighborY="1208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E1FDFAE-38DA-4D63-A627-B17ACAD1C493}" srcId="{4F62BAEA-B21E-4193-B16B-4EA7C5E444CF}" destId="{CB27CD1B-3F59-49CB-B1DE-FA8A1114C839}" srcOrd="0" destOrd="0" parTransId="{83BC36F1-98B0-4EA6-93B2-8816890E3845}" sibTransId="{49347025-03ED-42A7-A15F-8C33F60BA8B2}"/>
    <dgm:cxn modelId="{750C01D5-33C6-4B73-89C4-91796BB6F855}" type="presOf" srcId="{CB27CD1B-3F59-49CB-B1DE-FA8A1114C839}" destId="{F600F8F0-9AD6-4860-AC33-07AA344465B4}" srcOrd="0" destOrd="0" presId="urn:microsoft.com/office/officeart/2005/8/layout/process1"/>
    <dgm:cxn modelId="{67E85487-2E82-4907-B43A-4FE49ED09337}" type="presOf" srcId="{4F62BAEA-B21E-4193-B16B-4EA7C5E444CF}" destId="{7E87F447-C65B-4898-9456-53510E2E9E21}" srcOrd="0" destOrd="0" presId="urn:microsoft.com/office/officeart/2005/8/layout/process1"/>
    <dgm:cxn modelId="{9095B29C-828A-42F6-B004-A87583B79C77}" type="presParOf" srcId="{7E87F447-C65B-4898-9456-53510E2E9E21}" destId="{F600F8F0-9AD6-4860-AC33-07AA344465B4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F62BAEA-B21E-4193-B16B-4EA7C5E444C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3CA8072-C360-4807-9095-0174FEBAC67C}">
      <dgm:prSet phldrT="[Text]" custT="1"/>
      <dgm:spPr>
        <a:solidFill>
          <a:schemeClr val="accent1">
            <a:lumMod val="50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en-GB" sz="2400" dirty="0" smtClean="0"/>
            <a:t>guidance on </a:t>
          </a:r>
        </a:p>
        <a:p>
          <a:pPr>
            <a:spcAft>
              <a:spcPct val="35000"/>
            </a:spcAft>
          </a:pPr>
          <a:r>
            <a:rPr lang="en-GB" sz="2400" dirty="0" smtClean="0"/>
            <a:t>employment and skills </a:t>
          </a:r>
          <a:endParaRPr lang="en-US" sz="2400" dirty="0">
            <a:solidFill>
              <a:schemeClr val="bg1"/>
            </a:solidFill>
          </a:endParaRPr>
        </a:p>
      </dgm:t>
    </dgm:pt>
    <dgm:pt modelId="{D0197328-27AB-4F90-9EC3-8B9AABE100A8}" type="sibTrans" cxnId="{A662D130-F6F0-4F4C-BF08-0AAC03DC71B6}">
      <dgm:prSet/>
      <dgm:spPr/>
      <dgm:t>
        <a:bodyPr/>
        <a:lstStyle/>
        <a:p>
          <a:endParaRPr lang="en-US"/>
        </a:p>
      </dgm:t>
    </dgm:pt>
    <dgm:pt modelId="{BA44D632-27F4-4280-B551-B83DC244F4B9}" type="parTrans" cxnId="{A662D130-F6F0-4F4C-BF08-0AAC03DC71B6}">
      <dgm:prSet/>
      <dgm:spPr/>
      <dgm:t>
        <a:bodyPr/>
        <a:lstStyle/>
        <a:p>
          <a:endParaRPr lang="en-US"/>
        </a:p>
      </dgm:t>
    </dgm:pt>
    <dgm:pt modelId="{7E87F447-C65B-4898-9456-53510E2E9E21}" type="pres">
      <dgm:prSet presAssocID="{4F62BAEA-B21E-4193-B16B-4EA7C5E444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A46D855E-FE0A-49F3-8075-31D79B9F272A}" type="pres">
      <dgm:prSet presAssocID="{43CA8072-C360-4807-9095-0174FEBAC67C}" presName="node" presStyleLbl="node1" presStyleIdx="0" presStyleCnt="1" custScaleY="207871" custLinFactY="100000" custLinFactNeighborX="-3960" custLinFactNeighborY="1324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662D130-F6F0-4F4C-BF08-0AAC03DC71B6}" srcId="{4F62BAEA-B21E-4193-B16B-4EA7C5E444CF}" destId="{43CA8072-C360-4807-9095-0174FEBAC67C}" srcOrd="0" destOrd="0" parTransId="{BA44D632-27F4-4280-B551-B83DC244F4B9}" sibTransId="{D0197328-27AB-4F90-9EC3-8B9AABE100A8}"/>
    <dgm:cxn modelId="{AADBFFED-3FA4-4085-9F25-B466D9E18E55}" type="presOf" srcId="{4F62BAEA-B21E-4193-B16B-4EA7C5E444CF}" destId="{7E87F447-C65B-4898-9456-53510E2E9E21}" srcOrd="0" destOrd="0" presId="urn:microsoft.com/office/officeart/2005/8/layout/process1"/>
    <dgm:cxn modelId="{3B42AC4E-DB85-47E4-AD27-BF641D66619F}" type="presOf" srcId="{43CA8072-C360-4807-9095-0174FEBAC67C}" destId="{A46D855E-FE0A-49F3-8075-31D79B9F272A}" srcOrd="0" destOrd="0" presId="urn:microsoft.com/office/officeart/2005/8/layout/process1"/>
    <dgm:cxn modelId="{0AE85FF1-AB33-48F4-B791-D86C8CE15A87}" type="presParOf" srcId="{7E87F447-C65B-4898-9456-53510E2E9E21}" destId="{A46D855E-FE0A-49F3-8075-31D79B9F272A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F62BAEA-B21E-4193-B16B-4EA7C5E444C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3CA8072-C360-4807-9095-0174FEBAC67C}">
      <dgm:prSet phldrT="[Text]" custT="1"/>
      <dgm:spPr>
        <a:solidFill>
          <a:schemeClr val="accent1">
            <a:lumMod val="50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en-GB" sz="2400" dirty="0" smtClean="0"/>
            <a:t>focus on </a:t>
          </a:r>
        </a:p>
        <a:p>
          <a:pPr>
            <a:spcAft>
              <a:spcPct val="35000"/>
            </a:spcAft>
          </a:pPr>
          <a:r>
            <a:rPr lang="en-GB" sz="2400" dirty="0" smtClean="0"/>
            <a:t>recovery and reconstruction</a:t>
          </a:r>
          <a:endParaRPr lang="en-US" sz="2400" dirty="0">
            <a:solidFill>
              <a:schemeClr val="bg1"/>
            </a:solidFill>
          </a:endParaRPr>
        </a:p>
      </dgm:t>
    </dgm:pt>
    <dgm:pt modelId="{D0197328-27AB-4F90-9EC3-8B9AABE100A8}" type="sibTrans" cxnId="{A662D130-F6F0-4F4C-BF08-0AAC03DC71B6}">
      <dgm:prSet/>
      <dgm:spPr/>
      <dgm:t>
        <a:bodyPr/>
        <a:lstStyle/>
        <a:p>
          <a:endParaRPr lang="en-US"/>
        </a:p>
      </dgm:t>
    </dgm:pt>
    <dgm:pt modelId="{BA44D632-27F4-4280-B551-B83DC244F4B9}" type="parTrans" cxnId="{A662D130-F6F0-4F4C-BF08-0AAC03DC71B6}">
      <dgm:prSet/>
      <dgm:spPr/>
      <dgm:t>
        <a:bodyPr/>
        <a:lstStyle/>
        <a:p>
          <a:endParaRPr lang="en-US"/>
        </a:p>
      </dgm:t>
    </dgm:pt>
    <dgm:pt modelId="{7E87F447-C65B-4898-9456-53510E2E9E21}" type="pres">
      <dgm:prSet presAssocID="{4F62BAEA-B21E-4193-B16B-4EA7C5E444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A46D855E-FE0A-49F3-8075-31D79B9F272A}" type="pres">
      <dgm:prSet presAssocID="{43CA8072-C360-4807-9095-0174FEBAC67C}" presName="node" presStyleLbl="node1" presStyleIdx="0" presStyleCnt="1" custScaleY="207871" custLinFactY="100000" custLinFactNeighborX="-3960" custLinFactNeighborY="1324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662D130-F6F0-4F4C-BF08-0AAC03DC71B6}" srcId="{4F62BAEA-B21E-4193-B16B-4EA7C5E444CF}" destId="{43CA8072-C360-4807-9095-0174FEBAC67C}" srcOrd="0" destOrd="0" parTransId="{BA44D632-27F4-4280-B551-B83DC244F4B9}" sibTransId="{D0197328-27AB-4F90-9EC3-8B9AABE100A8}"/>
    <dgm:cxn modelId="{FA38D9E3-FF0A-4B09-A5F3-3592B6F09486}" type="presOf" srcId="{4F62BAEA-B21E-4193-B16B-4EA7C5E444CF}" destId="{7E87F447-C65B-4898-9456-53510E2E9E21}" srcOrd="0" destOrd="0" presId="urn:microsoft.com/office/officeart/2005/8/layout/process1"/>
    <dgm:cxn modelId="{2FC4D53A-E58F-4E8C-ACC8-4DF8C0B4ADF7}" type="presOf" srcId="{43CA8072-C360-4807-9095-0174FEBAC67C}" destId="{A46D855E-FE0A-49F3-8075-31D79B9F272A}" srcOrd="0" destOrd="0" presId="urn:microsoft.com/office/officeart/2005/8/layout/process1"/>
    <dgm:cxn modelId="{5096EA03-795B-4CD5-8295-2983890DA80D}" type="presParOf" srcId="{7E87F447-C65B-4898-9456-53510E2E9E21}" destId="{A46D855E-FE0A-49F3-8075-31D79B9F272A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3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00F8F0-9AD6-4860-AC33-07AA344465B4}">
      <dsp:nvSpPr>
        <dsp:cNvPr id="0" name=""/>
        <dsp:cNvSpPr/>
      </dsp:nvSpPr>
      <dsp:spPr>
        <a:xfrm>
          <a:off x="0" y="0"/>
          <a:ext cx="4857846" cy="1330286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 dirty="0">
            <a:solidFill>
              <a:schemeClr val="bg1"/>
            </a:solidFill>
          </a:endParaRPr>
        </a:p>
      </dsp:txBody>
      <dsp:txXfrm>
        <a:off x="38963" y="38963"/>
        <a:ext cx="4779920" cy="12523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00F8F0-9AD6-4860-AC33-07AA344465B4}">
      <dsp:nvSpPr>
        <dsp:cNvPr id="0" name=""/>
        <dsp:cNvSpPr/>
      </dsp:nvSpPr>
      <dsp:spPr>
        <a:xfrm>
          <a:off x="0" y="0"/>
          <a:ext cx="4875772" cy="1289957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200" kern="1200" dirty="0" smtClean="0">
              <a:solidFill>
                <a:schemeClr val="bg1"/>
              </a:solidFill>
            </a:rPr>
            <a:t> </a:t>
          </a:r>
          <a:r>
            <a:rPr lang="en-GB" sz="2200" kern="1200" dirty="0" smtClean="0"/>
            <a:t>prevention, preparedness and resilience in addition to recovery and reconstruction</a:t>
          </a:r>
          <a:endParaRPr lang="en-US" sz="2200" kern="1200" dirty="0">
            <a:solidFill>
              <a:schemeClr val="bg1"/>
            </a:solidFill>
          </a:endParaRPr>
        </a:p>
      </dsp:txBody>
      <dsp:txXfrm>
        <a:off x="37782" y="37782"/>
        <a:ext cx="4800208" cy="121439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6D855E-FE0A-49F3-8075-31D79B9F272A}">
      <dsp:nvSpPr>
        <dsp:cNvPr id="0" name=""/>
        <dsp:cNvSpPr/>
      </dsp:nvSpPr>
      <dsp:spPr>
        <a:xfrm>
          <a:off x="4403" y="0"/>
          <a:ext cx="4502379" cy="1373157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600" kern="1200" dirty="0" smtClean="0">
            <a:solidFill>
              <a:schemeClr val="bg1"/>
            </a:solidFill>
          </a:endParaRP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>
              <a:solidFill>
                <a:schemeClr val="bg1"/>
              </a:solidFill>
            </a:rPr>
            <a:t>international conflict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600" kern="1200" dirty="0">
            <a:solidFill>
              <a:schemeClr val="bg1"/>
            </a:solidFill>
          </a:endParaRPr>
        </a:p>
      </dsp:txBody>
      <dsp:txXfrm>
        <a:off x="44621" y="40218"/>
        <a:ext cx="4421943" cy="129272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00F8F0-9AD6-4860-AC33-07AA344465B4}">
      <dsp:nvSpPr>
        <dsp:cNvPr id="0" name=""/>
        <dsp:cNvSpPr/>
      </dsp:nvSpPr>
      <dsp:spPr>
        <a:xfrm>
          <a:off x="4748" y="0"/>
          <a:ext cx="4857846" cy="1436914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200" kern="1200" dirty="0" smtClean="0">
            <a:solidFill>
              <a:schemeClr val="bg1"/>
            </a:solidFill>
          </a:endParaRPr>
        </a:p>
      </dsp:txBody>
      <dsp:txXfrm>
        <a:off x="46834" y="42086"/>
        <a:ext cx="4773674" cy="135274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6D855E-FE0A-49F3-8075-31D79B9F272A}">
      <dsp:nvSpPr>
        <dsp:cNvPr id="0" name=""/>
        <dsp:cNvSpPr/>
      </dsp:nvSpPr>
      <dsp:spPr>
        <a:xfrm>
          <a:off x="0" y="0"/>
          <a:ext cx="4506780" cy="1373157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GB" sz="2400" kern="1200" dirty="0" smtClean="0"/>
            <a:t>guidance on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employment and skills </a:t>
          </a:r>
          <a:endParaRPr lang="en-US" sz="2400" kern="1200" dirty="0">
            <a:solidFill>
              <a:schemeClr val="bg1"/>
            </a:solidFill>
          </a:endParaRPr>
        </a:p>
      </dsp:txBody>
      <dsp:txXfrm>
        <a:off x="40218" y="40218"/>
        <a:ext cx="4426344" cy="129272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6D855E-FE0A-49F3-8075-31D79B9F272A}">
      <dsp:nvSpPr>
        <dsp:cNvPr id="0" name=""/>
        <dsp:cNvSpPr/>
      </dsp:nvSpPr>
      <dsp:spPr>
        <a:xfrm>
          <a:off x="0" y="0"/>
          <a:ext cx="4506780" cy="1373157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GB" sz="2400" kern="1200" dirty="0" smtClean="0"/>
            <a:t>focus on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recovery and reconstruction</a:t>
          </a:r>
          <a:endParaRPr lang="en-US" sz="2400" kern="1200" dirty="0">
            <a:solidFill>
              <a:schemeClr val="bg1"/>
            </a:solidFill>
          </a:endParaRPr>
        </a:p>
      </dsp:txBody>
      <dsp:txXfrm>
        <a:off x="40218" y="40218"/>
        <a:ext cx="4426344" cy="12927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01551A-D3E8-4468-9759-319CE5CE8DD6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F4D4B6-DB39-4AA9-A05D-224C2F0EE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9707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081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461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862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227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460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47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283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407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429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962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384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153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26" Type="http://schemas.microsoft.com/office/2007/relationships/diagramDrawing" Target="../diagrams/drawing5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5" Type="http://schemas.openxmlformats.org/officeDocument/2006/relationships/diagramColors" Target="../diagrams/colors5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29" Type="http://schemas.openxmlformats.org/officeDocument/2006/relationships/diagramQuickStyle" Target="../diagrams/quickStyle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24" Type="http://schemas.openxmlformats.org/officeDocument/2006/relationships/diagramQuickStyle" Target="../diagrams/quickStyle5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23" Type="http://schemas.openxmlformats.org/officeDocument/2006/relationships/diagramLayout" Target="../diagrams/layout5.xml"/><Relationship Id="rId28" Type="http://schemas.openxmlformats.org/officeDocument/2006/relationships/diagramLayout" Target="../diagrams/layout6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31" Type="http://schemas.microsoft.com/office/2007/relationships/diagramDrawing" Target="../diagrams/drawing6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Relationship Id="rId22" Type="http://schemas.openxmlformats.org/officeDocument/2006/relationships/diagramData" Target="../diagrams/data5.xml"/><Relationship Id="rId27" Type="http://schemas.openxmlformats.org/officeDocument/2006/relationships/diagramData" Target="../diagrams/data6.xml"/><Relationship Id="rId30" Type="http://schemas.openxmlformats.org/officeDocument/2006/relationships/diagramColors" Target="../diagrams/colors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2632" y="1662067"/>
            <a:ext cx="10074442" cy="2387600"/>
          </a:xfrm>
        </p:spPr>
        <p:txBody>
          <a:bodyPr>
            <a:normAutofit/>
          </a:bodyPr>
          <a:lstStyle/>
          <a:p>
            <a:r>
              <a:rPr lang="en-GB" sz="5400" b="1" dirty="0" smtClean="0">
                <a:solidFill>
                  <a:srgbClr val="0070C0"/>
                </a:solidFill>
                <a:latin typeface="+mn-lt"/>
              </a:rPr>
              <a:t>Employment and decent work for peace and resilience</a:t>
            </a:r>
            <a:endParaRPr lang="en-GB" sz="54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80333" y="4015336"/>
            <a:ext cx="10519038" cy="944562"/>
          </a:xfrm>
        </p:spPr>
        <p:txBody>
          <a:bodyPr>
            <a:noAutofit/>
          </a:bodyPr>
          <a:lstStyle/>
          <a:p>
            <a:r>
              <a:rPr lang="en-GB" sz="3200" b="1" dirty="0" smtClean="0"/>
              <a:t>Revision of the Employment (Transition from War to Peace) Recommendation, 1944 (No.71) </a:t>
            </a:r>
            <a:endParaRPr lang="en-GB" sz="32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72990"/>
            <a:ext cx="1285312" cy="10838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biLevel thresh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7155" y="271022"/>
            <a:ext cx="1500731" cy="148773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6058038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International Labour </a:t>
            </a:r>
            <a:r>
              <a:rPr lang="en-GB" sz="2400" dirty="0" smtClean="0"/>
              <a:t>Conference, 106th </a:t>
            </a:r>
            <a:r>
              <a:rPr lang="en-GB" sz="2400" dirty="0"/>
              <a:t>Session </a:t>
            </a:r>
            <a:r>
              <a:rPr lang="en-GB" sz="2400"/>
              <a:t>– </a:t>
            </a:r>
            <a:r>
              <a:rPr lang="en-GB" sz="2400" smtClean="0"/>
              <a:t>5-16 </a:t>
            </a:r>
            <a:r>
              <a:rPr lang="en-GB" sz="2400" dirty="0"/>
              <a:t>June </a:t>
            </a:r>
            <a:r>
              <a:rPr lang="en-GB" sz="2400" dirty="0" smtClean="0"/>
              <a:t>2017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272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449388"/>
          </a:xfrm>
        </p:spPr>
        <p:txBody>
          <a:bodyPr>
            <a:normAutofit/>
          </a:bodyPr>
          <a:lstStyle/>
          <a:p>
            <a:pPr algn="ctr"/>
            <a:r>
              <a:rPr lang="en-GB" sz="4200" b="1" dirty="0" smtClean="0">
                <a:latin typeface="+mn-lt"/>
              </a:rPr>
              <a:t>Revision of R.71: Double standard-setting discussion</a:t>
            </a:r>
            <a:endParaRPr lang="en-GB" sz="4200" b="1" dirty="0"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109" y="4882466"/>
            <a:ext cx="1168715" cy="1679649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50800" dist="38100" dir="2700000" algn="ctr" rotWithShape="0">
              <a:schemeClr val="tx1">
                <a:alpha val="43000"/>
              </a:scheme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701" y="4889192"/>
            <a:ext cx="1184753" cy="1672924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945" y="4888892"/>
            <a:ext cx="1202055" cy="1678905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408" y="3163256"/>
            <a:ext cx="1058874" cy="1508094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6972" y="3177391"/>
            <a:ext cx="1066125" cy="1508094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109" y="1232313"/>
            <a:ext cx="1207048" cy="17080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073" y="1232312"/>
            <a:ext cx="1203168" cy="17080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24" name="Group 23"/>
          <p:cNvGrpSpPr/>
          <p:nvPr/>
        </p:nvGrpSpPr>
        <p:grpSpPr>
          <a:xfrm>
            <a:off x="7845975" y="1580937"/>
            <a:ext cx="3306437" cy="1359466"/>
            <a:chOff x="6032501" y="165104"/>
            <a:chExt cx="1463913" cy="1359466"/>
          </a:xfrm>
          <a:solidFill>
            <a:schemeClr val="bg1"/>
          </a:solidFill>
        </p:grpSpPr>
        <p:sp>
          <p:nvSpPr>
            <p:cNvPr id="31" name="Round Same Side Corner Rectangle 30"/>
            <p:cNvSpPr/>
            <p:nvPr/>
          </p:nvSpPr>
          <p:spPr>
            <a:xfrm>
              <a:off x="6032501" y="165104"/>
              <a:ext cx="1463913" cy="1359466"/>
            </a:xfrm>
            <a:prstGeom prst="round2SameRect">
              <a:avLst>
                <a:gd name="adj1" fmla="val 16670"/>
                <a:gd name="adj2" fmla="val 0"/>
              </a:avLst>
            </a:prstGeom>
            <a:grp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Round Same Side Corner Rectangle 4"/>
            <p:cNvSpPr/>
            <p:nvPr/>
          </p:nvSpPr>
          <p:spPr>
            <a:xfrm>
              <a:off x="6098877" y="231480"/>
              <a:ext cx="1331161" cy="129309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4290" tIns="34290" rIns="34290" bIns="3429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CH" sz="2400" b="1" kern="1200" dirty="0" smtClean="0">
                  <a:solidFill>
                    <a:srgbClr val="0070C0"/>
                  </a:solidFill>
                </a:rPr>
                <a:t>ILC 2016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CH" sz="2400" b="1" kern="1200" dirty="0" smtClean="0">
                  <a:solidFill>
                    <a:srgbClr val="0070C0"/>
                  </a:solidFill>
                </a:rPr>
                <a:t>Reports for first discussion</a:t>
              </a:r>
              <a:endParaRPr lang="en-GB" sz="2400" b="1" kern="1200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7845974" y="3326019"/>
            <a:ext cx="3306437" cy="1359466"/>
            <a:chOff x="6032481" y="1923093"/>
            <a:chExt cx="1463913" cy="1359466"/>
          </a:xfrm>
          <a:solidFill>
            <a:schemeClr val="bg1"/>
          </a:solidFill>
        </p:grpSpPr>
        <p:sp>
          <p:nvSpPr>
            <p:cNvPr id="29" name="Round Same Side Corner Rectangle 28"/>
            <p:cNvSpPr/>
            <p:nvPr/>
          </p:nvSpPr>
          <p:spPr>
            <a:xfrm>
              <a:off x="6032481" y="1923093"/>
              <a:ext cx="1463913" cy="1359466"/>
            </a:xfrm>
            <a:prstGeom prst="round2SameRect">
              <a:avLst>
                <a:gd name="adj1" fmla="val 16670"/>
                <a:gd name="adj2" fmla="val 0"/>
              </a:avLst>
            </a:prstGeom>
            <a:grp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Round Same Side Corner Rectangle 6"/>
            <p:cNvSpPr/>
            <p:nvPr/>
          </p:nvSpPr>
          <p:spPr>
            <a:xfrm>
              <a:off x="6098857" y="1989469"/>
              <a:ext cx="1331161" cy="129309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4290" tIns="34290" rIns="34290" bIns="3429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CH" sz="2400" b="1" kern="1200" dirty="0" smtClean="0">
                  <a:solidFill>
                    <a:srgbClr val="0070C0"/>
                  </a:solidFill>
                </a:rPr>
                <a:t>Reports of first discussion</a:t>
              </a:r>
              <a:endParaRPr lang="en-GB" sz="2400" b="1" kern="1200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7845974" y="5202649"/>
            <a:ext cx="3306436" cy="1359466"/>
            <a:chOff x="6032479" y="3888092"/>
            <a:chExt cx="2343459" cy="1359466"/>
          </a:xfrm>
          <a:solidFill>
            <a:schemeClr val="bg1"/>
          </a:solidFill>
        </p:grpSpPr>
        <p:sp>
          <p:nvSpPr>
            <p:cNvPr id="27" name="Round Same Side Corner Rectangle 26"/>
            <p:cNvSpPr/>
            <p:nvPr/>
          </p:nvSpPr>
          <p:spPr>
            <a:xfrm>
              <a:off x="6032479" y="3888092"/>
              <a:ext cx="2343459" cy="1359466"/>
            </a:xfrm>
            <a:prstGeom prst="round2SameRect">
              <a:avLst>
                <a:gd name="adj1" fmla="val 16670"/>
                <a:gd name="adj2" fmla="val 0"/>
              </a:avLst>
            </a:prstGeom>
            <a:grpFill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Round Same Side Corner Rectangle 8"/>
            <p:cNvSpPr/>
            <p:nvPr/>
          </p:nvSpPr>
          <p:spPr>
            <a:xfrm>
              <a:off x="6133575" y="4020862"/>
              <a:ext cx="2159253" cy="115952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4290" tIns="34290" rIns="34290" bIns="3429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CH" sz="2400" b="1" kern="1200" dirty="0" smtClean="0">
                  <a:solidFill>
                    <a:srgbClr val="0070C0"/>
                  </a:solidFill>
                </a:rPr>
                <a:t>ILC 2017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CH" sz="2400" b="1" kern="1200" dirty="0" smtClean="0">
                  <a:solidFill>
                    <a:srgbClr val="0070C0"/>
                  </a:solidFill>
                </a:rPr>
                <a:t>Reports for second and final discussion</a:t>
              </a:r>
              <a:endParaRPr lang="en-GB" sz="2400" b="1" kern="1200" dirty="0">
                <a:solidFill>
                  <a:srgbClr val="0070C0"/>
                </a:solidFill>
              </a:endParaRPr>
            </a:p>
          </p:txBody>
        </p:sp>
      </p:grpSp>
      <p:sp>
        <p:nvSpPr>
          <p:cNvPr id="8" name="Right Arrow 7"/>
          <p:cNvSpPr/>
          <p:nvPr/>
        </p:nvSpPr>
        <p:spPr>
          <a:xfrm>
            <a:off x="6130339" y="1986350"/>
            <a:ext cx="833687" cy="548639"/>
          </a:xfrm>
          <a:prstGeom prst="rightArrow">
            <a:avLst/>
          </a:prstGeom>
          <a:solidFill>
            <a:srgbClr val="0070C0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ight Arrow 32"/>
          <p:cNvSpPr/>
          <p:nvPr/>
        </p:nvSpPr>
        <p:spPr>
          <a:xfrm>
            <a:off x="6130339" y="3764620"/>
            <a:ext cx="833687" cy="548639"/>
          </a:xfrm>
          <a:prstGeom prst="rightArrow">
            <a:avLst/>
          </a:prstGeom>
          <a:solidFill>
            <a:srgbClr val="0070C0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ight Arrow 33"/>
          <p:cNvSpPr/>
          <p:nvPr/>
        </p:nvSpPr>
        <p:spPr>
          <a:xfrm>
            <a:off x="6130339" y="5608062"/>
            <a:ext cx="833687" cy="548639"/>
          </a:xfrm>
          <a:prstGeom prst="rightArrow">
            <a:avLst/>
          </a:prstGeom>
          <a:solidFill>
            <a:srgbClr val="0070C0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89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9245" y="2188435"/>
            <a:ext cx="1869208" cy="2610718"/>
          </a:xfrm>
          <a:prstGeom prst="rect">
            <a:avLst/>
          </a:prstGeom>
          <a:ln w="412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592846" y="2048735"/>
            <a:ext cx="7408154" cy="1354217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dirty="0" smtClean="0"/>
              <a:t>2 rounds inviting all member States and 2 ILC discussions:</a:t>
            </a: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n-GB" sz="2400" dirty="0"/>
              <a:t>r</a:t>
            </a:r>
            <a:r>
              <a:rPr lang="en-GB" sz="2400" dirty="0" smtClean="0"/>
              <a:t>eplies to white </a:t>
            </a:r>
            <a:r>
              <a:rPr lang="en-GB" sz="2400" dirty="0"/>
              <a:t>report questionnaire </a:t>
            </a:r>
            <a:r>
              <a:rPr lang="en-GB" sz="2400" dirty="0" smtClean="0"/>
              <a:t>(2015)</a:t>
            </a: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n-GB" sz="2400" dirty="0"/>
              <a:t>c</a:t>
            </a:r>
            <a:r>
              <a:rPr lang="en-GB" sz="2400" dirty="0" smtClean="0"/>
              <a:t>omments on brown report (2016)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16971" y="4933219"/>
            <a:ext cx="34289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	Fourth draft </a:t>
            </a:r>
          </a:p>
          <a:p>
            <a:pPr algn="r"/>
            <a:r>
              <a:rPr lang="en-GB" sz="2800" b="1" dirty="0" smtClean="0"/>
              <a:t>of the instrument</a:t>
            </a:r>
            <a:endParaRPr lang="en-GB" sz="2800" b="1" dirty="0"/>
          </a:p>
        </p:txBody>
      </p:sp>
      <p:sp>
        <p:nvSpPr>
          <p:cNvPr id="10" name="Right Arrow 9"/>
          <p:cNvSpPr/>
          <p:nvPr/>
        </p:nvSpPr>
        <p:spPr>
          <a:xfrm>
            <a:off x="7881114" y="3402952"/>
            <a:ext cx="1132114" cy="907336"/>
          </a:xfrm>
          <a:prstGeom prst="rightArrow">
            <a:avLst/>
          </a:prstGeom>
          <a:solidFill>
            <a:srgbClr val="0070C0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0" y="104715"/>
            <a:ext cx="12192000" cy="1449388"/>
          </a:xfrm>
        </p:spPr>
        <p:txBody>
          <a:bodyPr>
            <a:noAutofit/>
          </a:bodyPr>
          <a:lstStyle/>
          <a:p>
            <a:pPr algn="ctr"/>
            <a:r>
              <a:rPr lang="en-GB" sz="4200" b="1" dirty="0" smtClean="0">
                <a:latin typeface="+mn-lt"/>
              </a:rPr>
              <a:t>Revision of R.71</a:t>
            </a:r>
            <a:r>
              <a:rPr lang="en-GB" sz="4200" b="1" dirty="0">
                <a:latin typeface="+mn-lt"/>
              </a:rPr>
              <a:t>: </a:t>
            </a:r>
            <a:r>
              <a:rPr lang="en-GB" sz="4200" b="1" dirty="0" smtClean="0">
                <a:latin typeface="+mn-lt"/>
              </a:rPr>
              <a:t/>
            </a:r>
            <a:br>
              <a:rPr lang="en-GB" sz="4200" b="1" dirty="0" smtClean="0">
                <a:latin typeface="+mn-lt"/>
              </a:rPr>
            </a:br>
            <a:r>
              <a:rPr lang="en-GB" sz="4200" b="1" dirty="0" smtClean="0">
                <a:latin typeface="+mn-lt"/>
              </a:rPr>
              <a:t>4 </a:t>
            </a:r>
            <a:r>
              <a:rPr lang="en-GB" sz="4200" b="1" dirty="0">
                <a:latin typeface="+mn-lt"/>
              </a:rPr>
              <a:t>rounds of formal consultations </a:t>
            </a:r>
            <a:r>
              <a:rPr lang="en-GB" sz="4200" b="1" dirty="0" smtClean="0">
                <a:latin typeface="+mn-lt"/>
              </a:rPr>
              <a:t>and </a:t>
            </a:r>
            <a:r>
              <a:rPr lang="en-GB" sz="4200" b="1" dirty="0">
                <a:latin typeface="+mn-lt"/>
              </a:rPr>
              <a:t>4 </a:t>
            </a:r>
            <a:r>
              <a:rPr lang="en-GB" sz="4200" b="1" dirty="0" smtClean="0">
                <a:latin typeface="+mn-lt"/>
              </a:rPr>
              <a:t>drafts </a:t>
            </a:r>
            <a:endParaRPr lang="en-GB" sz="4200" b="1" dirty="0"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92845" y="4024077"/>
            <a:ext cx="7408155" cy="1723549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dirty="0" smtClean="0"/>
              <a:t>4 successive drafts:</a:t>
            </a: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n-GB" sz="2400" dirty="0" smtClean="0"/>
              <a:t>yellow report (first draft)</a:t>
            </a: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n-GB" sz="2400" dirty="0" smtClean="0"/>
              <a:t>Conclusions adopted at ILC 2016 (second draft)</a:t>
            </a: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n-GB" sz="2400" dirty="0" smtClean="0"/>
              <a:t>brown report (third draft)</a:t>
            </a:r>
          </a:p>
        </p:txBody>
      </p:sp>
    </p:spTree>
    <p:extLst>
      <p:ext uri="{BB962C8B-B14F-4D97-AF65-F5344CB8AC3E}">
        <p14:creationId xmlns:p14="http://schemas.microsoft.com/office/powerpoint/2010/main" val="146612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453894"/>
          </a:xfrm>
        </p:spPr>
        <p:txBody>
          <a:bodyPr>
            <a:normAutofit/>
          </a:bodyPr>
          <a:lstStyle/>
          <a:p>
            <a:pPr algn="ctr"/>
            <a:r>
              <a:rPr lang="en-GB" sz="4200" b="1" dirty="0" smtClean="0">
                <a:latin typeface="+mn-lt"/>
              </a:rPr>
              <a:t>Outline of the proposed Recommendation</a:t>
            </a:r>
            <a:endParaRPr lang="en-GB" sz="42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71" y="1127936"/>
            <a:ext cx="4536989" cy="1751850"/>
          </a:xfrm>
        </p:spPr>
        <p:txBody>
          <a:bodyPr>
            <a:normAutofit/>
          </a:bodyPr>
          <a:lstStyle/>
          <a:p>
            <a:pPr marL="0" indent="0" defTabSz="540000">
              <a:buNone/>
            </a:pPr>
            <a:r>
              <a:rPr lang="en-GB" sz="2200" b="1" dirty="0" smtClean="0">
                <a:solidFill>
                  <a:srgbClr val="0070C0"/>
                </a:solidFill>
              </a:rPr>
              <a:t>	Preamble</a:t>
            </a:r>
          </a:p>
          <a:p>
            <a:pPr marL="0" indent="0" defTabSz="540000">
              <a:buNone/>
            </a:pPr>
            <a:r>
              <a:rPr lang="en-GB" sz="2200" b="1" dirty="0" smtClean="0">
                <a:solidFill>
                  <a:srgbClr val="0070C0"/>
                </a:solidFill>
              </a:rPr>
              <a:t>I.	Objectives and scope</a:t>
            </a:r>
          </a:p>
          <a:p>
            <a:pPr marL="0" indent="0" defTabSz="540000">
              <a:buNone/>
            </a:pPr>
            <a:r>
              <a:rPr lang="en-GB" sz="2200" b="1" dirty="0" smtClean="0">
                <a:solidFill>
                  <a:srgbClr val="0070C0"/>
                </a:solidFill>
              </a:rPr>
              <a:t>II.	Guiding principles</a:t>
            </a:r>
          </a:p>
          <a:p>
            <a:pPr marL="0" indent="0" defTabSz="540000">
              <a:buNone/>
            </a:pPr>
            <a:r>
              <a:rPr lang="en-GB" sz="2200" b="1" dirty="0" smtClean="0">
                <a:solidFill>
                  <a:srgbClr val="0070C0"/>
                </a:solidFill>
              </a:rPr>
              <a:t>III. 	Strategic approaches  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727988" y="1577445"/>
            <a:ext cx="8777417" cy="34142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40000">
              <a:buFont typeface="Arial" panose="020B0604020202020204" pitchFamily="34" charset="0"/>
              <a:buNone/>
            </a:pPr>
            <a:r>
              <a:rPr lang="en-GB" sz="2200" b="1" dirty="0" smtClean="0">
                <a:solidFill>
                  <a:schemeClr val="accent2"/>
                </a:solidFill>
              </a:rPr>
              <a:t>IV.	Employment generation</a:t>
            </a:r>
          </a:p>
          <a:p>
            <a:pPr marL="0" indent="0" defTabSz="540000">
              <a:buFont typeface="Arial" panose="020B0604020202020204" pitchFamily="34" charset="0"/>
              <a:buNone/>
            </a:pPr>
            <a:r>
              <a:rPr lang="en-GB" sz="2200" b="1" dirty="0" smtClean="0">
                <a:solidFill>
                  <a:schemeClr val="accent2"/>
                </a:solidFill>
              </a:rPr>
              <a:t>V. 	Rights, equality and non-discrimination</a:t>
            </a:r>
          </a:p>
          <a:p>
            <a:pPr marL="0" indent="0" defTabSz="540000">
              <a:buFont typeface="Arial" panose="020B0604020202020204" pitchFamily="34" charset="0"/>
              <a:buNone/>
            </a:pPr>
            <a:r>
              <a:rPr lang="en-GB" sz="2200" b="1" dirty="0" smtClean="0">
                <a:solidFill>
                  <a:schemeClr val="accent2"/>
                </a:solidFill>
              </a:rPr>
              <a:t>VI.	Education, vocational training and guidance</a:t>
            </a:r>
          </a:p>
          <a:p>
            <a:pPr marL="0" indent="0" defTabSz="540000">
              <a:buFont typeface="Arial" panose="020B0604020202020204" pitchFamily="34" charset="0"/>
              <a:buNone/>
            </a:pPr>
            <a:r>
              <a:rPr lang="en-GB" sz="2200" b="1" dirty="0" smtClean="0">
                <a:solidFill>
                  <a:schemeClr val="accent2"/>
                </a:solidFill>
              </a:rPr>
              <a:t>VII.	Social protection</a:t>
            </a:r>
          </a:p>
          <a:p>
            <a:pPr marL="514350" indent="-514350" defTabSz="540000">
              <a:buFont typeface="Arial" panose="020B0604020202020204" pitchFamily="34" charset="0"/>
              <a:buAutoNum type="romanUcPeriod" startAt="8"/>
            </a:pPr>
            <a:r>
              <a:rPr lang="en-GB" sz="2200" b="1" dirty="0" smtClean="0">
                <a:solidFill>
                  <a:schemeClr val="accent2"/>
                </a:solidFill>
              </a:rPr>
              <a:t>Labour law, labour administration and labour market information</a:t>
            </a:r>
          </a:p>
          <a:p>
            <a:pPr marL="514350" indent="-514350" defTabSz="540000">
              <a:buFont typeface="Arial" panose="020B0604020202020204" pitchFamily="34" charset="0"/>
              <a:buAutoNum type="romanUcPeriod" startAt="8"/>
            </a:pPr>
            <a:r>
              <a:rPr lang="en-GB" sz="2200" b="1" dirty="0" smtClean="0">
                <a:solidFill>
                  <a:schemeClr val="accent2"/>
                </a:solidFill>
              </a:rPr>
              <a:t>Social dialogue and role of employers’ and workers’ organizations</a:t>
            </a:r>
          </a:p>
          <a:p>
            <a:pPr marL="0" indent="0" defTabSz="540000">
              <a:spcBef>
                <a:spcPts val="2400"/>
              </a:spcBef>
              <a:buFont typeface="Arial" panose="020B0604020202020204" pitchFamily="34" charset="0"/>
              <a:buNone/>
            </a:pPr>
            <a:r>
              <a:rPr lang="en-GB" sz="2200" b="1" dirty="0" smtClean="0">
                <a:solidFill>
                  <a:schemeClr val="accent2"/>
                </a:solidFill>
              </a:rPr>
              <a:t>X. 	Refugees and returnees</a:t>
            </a:r>
            <a:endParaRPr lang="en-GB" sz="2200" b="1" dirty="0" smtClean="0"/>
          </a:p>
          <a:p>
            <a:pPr defTabSz="540000"/>
            <a:endParaRPr lang="en-GB" sz="2200" b="1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68172" y="4531652"/>
            <a:ext cx="8079259" cy="18428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40000">
              <a:buFont typeface="Arial" panose="020B0604020202020204" pitchFamily="34" charset="0"/>
              <a:buNone/>
            </a:pPr>
            <a:endParaRPr lang="en-GB" sz="2200" b="1" dirty="0" smtClean="0"/>
          </a:p>
          <a:p>
            <a:pPr marL="0" indent="0" defTabSz="540000">
              <a:buFont typeface="Arial" panose="020B0604020202020204" pitchFamily="34" charset="0"/>
              <a:buNone/>
            </a:pPr>
            <a:r>
              <a:rPr lang="en-GB" sz="2200" b="1" dirty="0" smtClean="0">
                <a:solidFill>
                  <a:srgbClr val="00B050"/>
                </a:solidFill>
              </a:rPr>
              <a:t>XI.	Prevention, mitigation and preparedness</a:t>
            </a:r>
          </a:p>
          <a:p>
            <a:pPr marL="0" indent="0" defTabSz="540000">
              <a:buFont typeface="Arial" panose="020B0604020202020204" pitchFamily="34" charset="0"/>
              <a:buNone/>
            </a:pPr>
            <a:r>
              <a:rPr lang="en-GB" sz="2200" b="1" dirty="0" smtClean="0">
                <a:solidFill>
                  <a:srgbClr val="00B050"/>
                </a:solidFill>
              </a:rPr>
              <a:t>XII. 	International cooperation</a:t>
            </a:r>
          </a:p>
          <a:p>
            <a:pPr marL="0" indent="0" defTabSz="540000">
              <a:buFont typeface="Arial" panose="020B0604020202020204" pitchFamily="34" charset="0"/>
              <a:buNone/>
            </a:pPr>
            <a:r>
              <a:rPr lang="en-GB" sz="2200" b="1" dirty="0" smtClean="0">
                <a:solidFill>
                  <a:srgbClr val="00B050"/>
                </a:solidFill>
              </a:rPr>
              <a:t>XIII. 	Other provisions</a:t>
            </a:r>
          </a:p>
          <a:p>
            <a:pPr defTabSz="540000"/>
            <a:endParaRPr lang="en-GB" sz="2200" b="1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68171" y="6326107"/>
            <a:ext cx="8079259" cy="36860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40000">
              <a:buFont typeface="Arial" panose="020B0604020202020204" pitchFamily="34" charset="0"/>
              <a:buNone/>
            </a:pPr>
            <a:r>
              <a:rPr lang="en-GB" sz="2200" b="1" dirty="0" smtClean="0">
                <a:solidFill>
                  <a:srgbClr val="7030A0"/>
                </a:solidFill>
              </a:rPr>
              <a:t>	Annex</a:t>
            </a:r>
          </a:p>
          <a:p>
            <a:pPr defTabSz="540000"/>
            <a:endParaRPr lang="en-GB" sz="2200" b="1" dirty="0"/>
          </a:p>
        </p:txBody>
      </p:sp>
    </p:spTree>
    <p:extLst>
      <p:ext uri="{BB962C8B-B14F-4D97-AF65-F5344CB8AC3E}">
        <p14:creationId xmlns:p14="http://schemas.microsoft.com/office/powerpoint/2010/main" val="2423825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628362216"/>
              </p:ext>
            </p:extLst>
          </p:nvPr>
        </p:nvGraphicFramePr>
        <p:xfrm>
          <a:off x="6620681" y="2066058"/>
          <a:ext cx="4862595" cy="13302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780142301"/>
              </p:ext>
            </p:extLst>
          </p:nvPr>
        </p:nvGraphicFramePr>
        <p:xfrm>
          <a:off x="6617277" y="5110843"/>
          <a:ext cx="4880539" cy="12899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pSp>
        <p:nvGrpSpPr>
          <p:cNvPr id="12" name="Group 11"/>
          <p:cNvGrpSpPr/>
          <p:nvPr/>
        </p:nvGrpSpPr>
        <p:grpSpPr>
          <a:xfrm>
            <a:off x="5646470" y="3841661"/>
            <a:ext cx="722484" cy="845170"/>
            <a:chOff x="3750339" y="1053578"/>
            <a:chExt cx="722484" cy="845170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3" name="Right Arrow 12"/>
            <p:cNvSpPr/>
            <p:nvPr/>
          </p:nvSpPr>
          <p:spPr>
            <a:xfrm>
              <a:off x="3750339" y="1053578"/>
              <a:ext cx="722484" cy="845170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ight Arrow 4"/>
            <p:cNvSpPr/>
            <p:nvPr/>
          </p:nvSpPr>
          <p:spPr>
            <a:xfrm>
              <a:off x="3750339" y="1222612"/>
              <a:ext cx="505739" cy="50710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700" kern="1200" dirty="0"/>
            </a:p>
          </p:txBody>
        </p:sp>
      </p:grp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2518043852"/>
              </p:ext>
            </p:extLst>
          </p:nvPr>
        </p:nvGraphicFramePr>
        <p:xfrm>
          <a:off x="733912" y="2039554"/>
          <a:ext cx="4511186" cy="1373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pSp>
        <p:nvGrpSpPr>
          <p:cNvPr id="16" name="Group 15"/>
          <p:cNvGrpSpPr/>
          <p:nvPr/>
        </p:nvGrpSpPr>
        <p:grpSpPr>
          <a:xfrm>
            <a:off x="5646470" y="2359431"/>
            <a:ext cx="722484" cy="845170"/>
            <a:chOff x="3750339" y="1053578"/>
            <a:chExt cx="722484" cy="845170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7" name="Right Arrow 16"/>
            <p:cNvSpPr/>
            <p:nvPr/>
          </p:nvSpPr>
          <p:spPr>
            <a:xfrm>
              <a:off x="3750339" y="1053578"/>
              <a:ext cx="722484" cy="845170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ight Arrow 4"/>
            <p:cNvSpPr/>
            <p:nvPr/>
          </p:nvSpPr>
          <p:spPr>
            <a:xfrm>
              <a:off x="3750339" y="1222612"/>
              <a:ext cx="505739" cy="50710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700" kern="1200" dirty="0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838200" y="1476263"/>
            <a:ext cx="4378626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CH" sz="2400" b="1" dirty="0" smtClean="0">
                <a:solidFill>
                  <a:schemeClr val="accent1">
                    <a:lumMod val="50000"/>
                  </a:schemeClr>
                </a:solidFill>
              </a:rPr>
              <a:t>R.71</a:t>
            </a:r>
            <a:endParaRPr lang="en-US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718652" y="1476262"/>
            <a:ext cx="4677790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0C0"/>
                </a:solidFill>
              </a:rPr>
              <a:t>P</a:t>
            </a:r>
            <a:r>
              <a:rPr lang="en-GB" sz="2400" b="1" dirty="0" smtClean="0">
                <a:solidFill>
                  <a:srgbClr val="0070C0"/>
                </a:solidFill>
              </a:rPr>
              <a:t>roposed Recommendation</a:t>
            </a:r>
            <a:endParaRPr lang="en-GB" sz="2400" b="1" dirty="0">
              <a:solidFill>
                <a:srgbClr val="0070C0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5646470" y="5323891"/>
            <a:ext cx="722484" cy="845170"/>
            <a:chOff x="3750339" y="1053578"/>
            <a:chExt cx="722484" cy="845170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2" name="Right Arrow 21"/>
            <p:cNvSpPr/>
            <p:nvPr/>
          </p:nvSpPr>
          <p:spPr>
            <a:xfrm>
              <a:off x="3750339" y="1053578"/>
              <a:ext cx="722484" cy="845170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Right Arrow 4"/>
            <p:cNvSpPr/>
            <p:nvPr/>
          </p:nvSpPr>
          <p:spPr>
            <a:xfrm>
              <a:off x="3750339" y="1222612"/>
              <a:ext cx="505739" cy="50710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700" kern="1200" dirty="0"/>
            </a:p>
          </p:txBody>
        </p:sp>
      </p:grpSp>
      <p:graphicFrame>
        <p:nvGraphicFramePr>
          <p:cNvPr id="24" name="Diagram 23"/>
          <p:cNvGraphicFramePr/>
          <p:nvPr>
            <p:extLst>
              <p:ext uri="{D42A27DB-BD31-4B8C-83A1-F6EECF244321}">
                <p14:modId xmlns:p14="http://schemas.microsoft.com/office/powerpoint/2010/main" val="1552283964"/>
              </p:ext>
            </p:extLst>
          </p:nvPr>
        </p:nvGraphicFramePr>
        <p:xfrm>
          <a:off x="6626249" y="3526972"/>
          <a:ext cx="4862595" cy="14369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25" name="Diagram 24"/>
          <p:cNvGraphicFramePr/>
          <p:nvPr>
            <p:extLst>
              <p:ext uri="{D42A27DB-BD31-4B8C-83A1-F6EECF244321}">
                <p14:modId xmlns:p14="http://schemas.microsoft.com/office/powerpoint/2010/main" val="1673670574"/>
              </p:ext>
            </p:extLst>
          </p:nvPr>
        </p:nvGraphicFramePr>
        <p:xfrm>
          <a:off x="713652" y="3563554"/>
          <a:ext cx="4511186" cy="1373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graphicFrame>
        <p:nvGraphicFramePr>
          <p:cNvPr id="26" name="Diagram 25"/>
          <p:cNvGraphicFramePr/>
          <p:nvPr>
            <p:extLst>
              <p:ext uri="{D42A27DB-BD31-4B8C-83A1-F6EECF244321}">
                <p14:modId xmlns:p14="http://schemas.microsoft.com/office/powerpoint/2010/main" val="3637977490"/>
              </p:ext>
            </p:extLst>
          </p:nvPr>
        </p:nvGraphicFramePr>
        <p:xfrm>
          <a:off x="705640" y="5105338"/>
          <a:ext cx="4511186" cy="1373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7" r:lo="rId28" r:qs="rId29" r:cs="rId30"/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6718652" y="2146300"/>
            <a:ext cx="46777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bg1"/>
                </a:solidFill>
              </a:rPr>
              <a:t>international and non-international armed conflicts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bg1"/>
                </a:solidFill>
              </a:rPr>
              <a:t>disasters</a:t>
            </a:r>
            <a:endParaRPr lang="en-US" sz="2200" dirty="0">
              <a:solidFill>
                <a:schemeClr val="bg1"/>
              </a:solidFill>
            </a:endParaRPr>
          </a:p>
          <a:p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6718652" y="3540971"/>
            <a:ext cx="467779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bg1"/>
                </a:solidFill>
              </a:rPr>
              <a:t>updated guidance on employment and skills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bg1"/>
                </a:solidFill>
              </a:rPr>
              <a:t>other elements of the Decent Work Agenda</a:t>
            </a:r>
          </a:p>
        </p:txBody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476262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rgbClr val="0070C0"/>
                </a:solidFill>
                <a:latin typeface="+mn-lt"/>
              </a:rPr>
              <a:t>I. Objectives and scope </a:t>
            </a:r>
            <a:r>
              <a:rPr lang="en-GB" sz="3200" b="1" dirty="0" smtClean="0">
                <a:solidFill>
                  <a:srgbClr val="0070C0"/>
                </a:solidFill>
                <a:latin typeface="+mn-lt"/>
              </a:rPr>
              <a:t>(Paragraphs 1-5: 7 provisions)</a:t>
            </a:r>
            <a:endParaRPr lang="en-GB" sz="3200" dirty="0">
              <a:solidFill>
                <a:srgbClr val="0070C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5849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42900" y="1767461"/>
            <a:ext cx="11493500" cy="3541139"/>
          </a:xfrm>
          <a:prstGeom prst="roundRect">
            <a:avLst/>
          </a:prstGeom>
          <a:solidFill>
            <a:srgbClr val="0070C0">
              <a:alpha val="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0" y="1"/>
            <a:ext cx="12192000" cy="14762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 smtClean="0">
                <a:solidFill>
                  <a:srgbClr val="0070C0"/>
                </a:solidFill>
                <a:latin typeface="+mn-lt"/>
              </a:rPr>
              <a:t>I. Objectives and scope </a:t>
            </a:r>
            <a:r>
              <a:rPr lang="en-GB" sz="3200" b="1" dirty="0" smtClean="0">
                <a:solidFill>
                  <a:srgbClr val="0070C0"/>
                </a:solidFill>
                <a:latin typeface="+mn-lt"/>
              </a:rPr>
              <a:t>(Paragraphs 1-5: 7 provisions)</a:t>
            </a:r>
            <a:endParaRPr lang="en-GB" sz="3200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6" name="Content Placeholder 9"/>
          <p:cNvSpPr>
            <a:spLocks noGrp="1"/>
          </p:cNvSpPr>
          <p:nvPr>
            <p:ph idx="1"/>
          </p:nvPr>
        </p:nvSpPr>
        <p:spPr>
          <a:xfrm>
            <a:off x="477837" y="2082691"/>
            <a:ext cx="11447463" cy="3225909"/>
          </a:xfrm>
        </p:spPr>
        <p:txBody>
          <a:bodyPr>
            <a:noAutofit/>
          </a:bodyPr>
          <a:lstStyle/>
          <a:p>
            <a:pPr>
              <a:spcBef>
                <a:spcPts val="2400"/>
              </a:spcBef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New </a:t>
            </a:r>
            <a:r>
              <a:rPr lang="en-GB" dirty="0" smtClean="0"/>
              <a:t>terminology:      </a:t>
            </a:r>
            <a:r>
              <a:rPr lang="en-GB" sz="1800" dirty="0" smtClean="0"/>
              <a:t>(</a:t>
            </a:r>
            <a:r>
              <a:rPr lang="en-GB" sz="1600" dirty="0" smtClean="0"/>
              <a:t>UN General Assembly Resolution A/RES/71/276</a:t>
            </a:r>
            <a:r>
              <a:rPr lang="en-GB" sz="1600" dirty="0" smtClean="0"/>
              <a:t>)</a:t>
            </a:r>
            <a:endParaRPr lang="en-GB" sz="1600" dirty="0" smtClean="0"/>
          </a:p>
          <a:p>
            <a:pPr lvl="1">
              <a:spcBef>
                <a:spcPts val="1200"/>
              </a:spcBef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en-GB" sz="2800" dirty="0" smtClean="0"/>
              <a:t> disaster (biological, environmental, geological, technological etc.) - 2(a)</a:t>
            </a:r>
          </a:p>
          <a:p>
            <a:pPr lvl="1">
              <a:spcBef>
                <a:spcPts val="1200"/>
              </a:spcBef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en-GB" sz="2800" dirty="0" smtClean="0"/>
              <a:t> </a:t>
            </a:r>
            <a:r>
              <a:rPr lang="en-GB" sz="2800" dirty="0" smtClean="0"/>
              <a:t>resilience - 2(b</a:t>
            </a:r>
            <a:r>
              <a:rPr lang="en-GB" sz="2800" dirty="0" smtClean="0"/>
              <a:t>)</a:t>
            </a:r>
            <a:endParaRPr lang="en-GB" sz="2800" dirty="0" smtClean="0"/>
          </a:p>
          <a:p>
            <a:pPr>
              <a:spcBef>
                <a:spcPts val="2400"/>
              </a:spcBef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Focus </a:t>
            </a:r>
            <a:r>
              <a:rPr lang="en-GB" dirty="0"/>
              <a:t>on employment and </a:t>
            </a:r>
            <a:r>
              <a:rPr lang="en-GB" dirty="0" smtClean="0"/>
              <a:t>decent work </a:t>
            </a:r>
            <a:r>
              <a:rPr lang="en-GB" dirty="0"/>
              <a:t>dimensions </a:t>
            </a:r>
            <a:r>
              <a:rPr lang="en-GB" dirty="0" smtClean="0"/>
              <a:t>of </a:t>
            </a:r>
            <a:r>
              <a:rPr lang="en-GB" dirty="0"/>
              <a:t>crisis </a:t>
            </a:r>
            <a:r>
              <a:rPr lang="en-GB" dirty="0" smtClean="0"/>
              <a:t>response - 2(c)</a:t>
            </a:r>
          </a:p>
          <a:p>
            <a:pPr>
              <a:spcBef>
                <a:spcPts val="2400"/>
              </a:spcBef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n-GB" dirty="0"/>
              <a:t> Non-binding and updated guidance of interest to all member States</a:t>
            </a:r>
          </a:p>
          <a:p>
            <a:pPr marL="0" indent="0">
              <a:spcBef>
                <a:spcPts val="2400"/>
              </a:spcBef>
              <a:buClr>
                <a:srgbClr val="0070C0"/>
              </a:buClr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8865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508000" y="3891151"/>
            <a:ext cx="10985500" cy="2689262"/>
          </a:xfrm>
          <a:prstGeom prst="roundRect">
            <a:avLst/>
          </a:prstGeom>
          <a:solidFill>
            <a:srgbClr val="0070C0">
              <a:alpha val="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08000" y="1266503"/>
            <a:ext cx="10985500" cy="1117468"/>
          </a:xfrm>
          <a:prstGeom prst="roundRect">
            <a:avLst/>
          </a:prstGeom>
          <a:solidFill>
            <a:srgbClr val="0070C0">
              <a:alpha val="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478108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rgbClr val="0070C0"/>
                </a:solidFill>
                <a:latin typeface="+mn-lt"/>
              </a:rPr>
              <a:t>II. Guiding principles </a:t>
            </a:r>
            <a:r>
              <a:rPr lang="en-GB" sz="3200" b="1" dirty="0" smtClean="0">
                <a:solidFill>
                  <a:srgbClr val="0070C0"/>
                </a:solidFill>
                <a:latin typeface="+mn-lt"/>
              </a:rPr>
              <a:t>(Paragraph 6: 13 provisions)</a:t>
            </a:r>
            <a:endParaRPr lang="en-GB" sz="3200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12" name="Content Placeholder 8"/>
          <p:cNvSpPr txBox="1">
            <a:spLocks/>
          </p:cNvSpPr>
          <p:nvPr/>
        </p:nvSpPr>
        <p:spPr>
          <a:xfrm>
            <a:off x="660400" y="1407787"/>
            <a:ext cx="10871200" cy="11280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Provisions that apply to measures on employment and decent work in response to crisis arising from conflicts and disasters</a:t>
            </a:r>
            <a:endParaRPr lang="en-GB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2687686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 smtClean="0">
                <a:solidFill>
                  <a:srgbClr val="0070C0"/>
                </a:solidFill>
                <a:latin typeface="+mn-lt"/>
              </a:rPr>
              <a:t>III. Strategic approaches </a:t>
            </a:r>
            <a:r>
              <a:rPr lang="en-GB" sz="3200" b="1" dirty="0" smtClean="0">
                <a:solidFill>
                  <a:srgbClr val="0070C0"/>
                </a:solidFill>
                <a:latin typeface="+mn-lt"/>
              </a:rPr>
              <a:t>(Paragraphs 7-8: 17 provisions)</a:t>
            </a:r>
            <a:endParaRPr lang="en-GB" sz="3200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8" name="Content Placeholder 8"/>
          <p:cNvSpPr txBox="1">
            <a:spLocks/>
          </p:cNvSpPr>
          <p:nvPr/>
        </p:nvSpPr>
        <p:spPr>
          <a:xfrm>
            <a:off x="660400" y="4013298"/>
            <a:ext cx="10871200" cy="25671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0"/>
              </a:spcBef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Multitrack approach including stabilization, local economic recovery, sustainable employment and decent work</a:t>
            </a:r>
          </a:p>
          <a:p>
            <a:pPr>
              <a:spcBef>
                <a:spcPts val="3000"/>
              </a:spcBef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Engaging governments, employers and workers in needs assessment, employment </a:t>
            </a:r>
            <a:r>
              <a:rPr lang="en-GB" dirty="0"/>
              <a:t>i</a:t>
            </a:r>
            <a:r>
              <a:rPr lang="en-GB" dirty="0" smtClean="0"/>
              <a:t>mpact assessment and in risk management and prevention planning processes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97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11628" y="1462083"/>
            <a:ext cx="11195957" cy="4824417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462082"/>
          </a:xfrm>
        </p:spPr>
        <p:txBody>
          <a:bodyPr>
            <a:noAutofit/>
          </a:bodyPr>
          <a:lstStyle/>
          <a:p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IV. </a:t>
            </a:r>
            <a:r>
              <a:rPr lang="en-GB" sz="4000" b="1" dirty="0">
                <a:solidFill>
                  <a:schemeClr val="accent2"/>
                </a:solidFill>
                <a:latin typeface="+mn-lt"/>
              </a:rPr>
              <a:t>Employment </a:t>
            </a:r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generation </a:t>
            </a:r>
            <a:r>
              <a:rPr lang="en-GB" sz="3200" b="1" dirty="0" smtClean="0">
                <a:solidFill>
                  <a:schemeClr val="accent2"/>
                </a:solidFill>
                <a:latin typeface="+mn-lt"/>
              </a:rPr>
              <a:t>(Paragraphs 9-13: 16 provisions)</a:t>
            </a:r>
            <a:endParaRPr lang="en-GB" sz="32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758370" y="1770743"/>
            <a:ext cx="10702471" cy="46046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Comprehensive employment strategy to promote full, productive, freely chosen and decent employment for women and men</a:t>
            </a:r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Employment-intensive investment</a:t>
            </a:r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Local economic recovery</a:t>
            </a:r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Sustainable enterprises</a:t>
            </a:r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Just transition towards an environmentally sustainable economy</a:t>
            </a:r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Transition to formality</a:t>
            </a:r>
          </a:p>
        </p:txBody>
      </p:sp>
    </p:spTree>
    <p:extLst>
      <p:ext uri="{BB962C8B-B14F-4D97-AF65-F5344CB8AC3E}">
        <p14:creationId xmlns:p14="http://schemas.microsoft.com/office/powerpoint/2010/main" val="2641462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495299" y="1462083"/>
            <a:ext cx="11195957" cy="4301902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835477" y="1632856"/>
            <a:ext cx="10515600" cy="41311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Public sector / Public-private partnerships</a:t>
            </a:r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Multinational enterprises</a:t>
            </a:r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Active labour market policies</a:t>
            </a:r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Employment for youth</a:t>
            </a:r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Socio-economic integration</a:t>
            </a:r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Internally displaced persons</a:t>
            </a:r>
            <a:endParaRPr lang="en-GB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1"/>
            <a:ext cx="12192000" cy="1462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IV. Employment generation </a:t>
            </a:r>
            <a:r>
              <a:rPr lang="en-GB" sz="3200" b="1" dirty="0" smtClean="0">
                <a:solidFill>
                  <a:schemeClr val="accent2"/>
                </a:solidFill>
                <a:latin typeface="+mn-lt"/>
              </a:rPr>
              <a:t>(Paragraphs 9-13: 16 provisions)</a:t>
            </a:r>
            <a:endParaRPr lang="en-GB" sz="3200" dirty="0">
              <a:solidFill>
                <a:schemeClr val="accent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3198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495299" y="2023606"/>
            <a:ext cx="11057164" cy="2061028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213627"/>
            <a:ext cx="12192000" cy="1478417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V. Rights, equality and non-discrimination </a:t>
            </a:r>
            <a:br>
              <a:rPr lang="en-GB" sz="4000" b="1" dirty="0" smtClean="0">
                <a:solidFill>
                  <a:schemeClr val="accent2"/>
                </a:solidFill>
                <a:latin typeface="+mn-lt"/>
              </a:rPr>
            </a:br>
            <a:r>
              <a:rPr lang="en-GB" sz="3200" b="1" dirty="0" smtClean="0">
                <a:solidFill>
                  <a:schemeClr val="accent2"/>
                </a:solidFill>
                <a:latin typeface="+mn-lt"/>
              </a:rPr>
              <a:t>(Paragraphs 14-16: 13 provisions)</a:t>
            </a:r>
            <a:endParaRPr lang="en-GB" sz="32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662666" y="2235199"/>
            <a:ext cx="10866665" cy="19685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Equality of opportunity and treatment</a:t>
            </a:r>
          </a:p>
          <a:p>
            <a:pPr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Combating child labour</a:t>
            </a:r>
          </a:p>
          <a:p>
            <a:pPr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Combating forced or compulsory labour</a:t>
            </a:r>
          </a:p>
        </p:txBody>
      </p:sp>
    </p:spTree>
    <p:extLst>
      <p:ext uri="{BB962C8B-B14F-4D97-AF65-F5344CB8AC3E}">
        <p14:creationId xmlns:p14="http://schemas.microsoft.com/office/powerpoint/2010/main" val="100465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431799" y="1875971"/>
            <a:ext cx="11057164" cy="4474029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744082" y="2093685"/>
            <a:ext cx="10444618" cy="403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Special attention to:</a:t>
            </a:r>
          </a:p>
          <a:p>
            <a:pPr lvl="1">
              <a:spcBef>
                <a:spcPts val="12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800" dirty="0" smtClean="0"/>
              <a:t> populations groups that have been made particularly vulnerable by the crisis (also in Parts II, III, IV, VII)</a:t>
            </a:r>
          </a:p>
          <a:p>
            <a:pPr lvl="1">
              <a:spcBef>
                <a:spcPts val="12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800" dirty="0" smtClean="0"/>
              <a:t> single-headed households </a:t>
            </a:r>
          </a:p>
          <a:p>
            <a:pPr lvl="1">
              <a:spcBef>
                <a:spcPts val="12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800" dirty="0" smtClean="0"/>
              <a:t> women</a:t>
            </a:r>
          </a:p>
          <a:p>
            <a:pPr lvl="1">
              <a:spcBef>
                <a:spcPts val="12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800" dirty="0" smtClean="0"/>
              <a:t> persons belonging to minorities </a:t>
            </a:r>
          </a:p>
          <a:p>
            <a:pPr lvl="1">
              <a:spcBef>
                <a:spcPts val="12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800" dirty="0" smtClean="0"/>
              <a:t> indigenous and tribal peoples</a:t>
            </a:r>
          </a:p>
          <a:p>
            <a:pPr lvl="1">
              <a:spcBef>
                <a:spcPts val="12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800" dirty="0" smtClean="0"/>
              <a:t> migrant workers</a:t>
            </a:r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endParaRPr lang="en-GB" sz="2600" dirty="0" smtClean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-1" y="213627"/>
            <a:ext cx="12192000" cy="1478417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V. Rights, equality and non-discrimination </a:t>
            </a:r>
            <a:br>
              <a:rPr lang="en-GB" sz="4000" b="1" dirty="0" smtClean="0">
                <a:solidFill>
                  <a:schemeClr val="accent2"/>
                </a:solidFill>
                <a:latin typeface="+mn-lt"/>
              </a:rPr>
            </a:br>
            <a:r>
              <a:rPr lang="en-GB" sz="3200" b="1" dirty="0" smtClean="0">
                <a:solidFill>
                  <a:schemeClr val="accent2"/>
                </a:solidFill>
                <a:latin typeface="+mn-lt"/>
              </a:rPr>
              <a:t>(Paragraphs 14-16: 13 provisions)</a:t>
            </a:r>
            <a:endParaRPr lang="en-GB" sz="3200" dirty="0">
              <a:solidFill>
                <a:schemeClr val="accent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1295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20700" y="1821313"/>
            <a:ext cx="11095264" cy="4719187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07621"/>
            <a:ext cx="12192000" cy="1478413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VI. Education, vocational training and guidance </a:t>
            </a:r>
            <a:br>
              <a:rPr lang="en-GB" sz="4000" b="1" dirty="0" smtClean="0">
                <a:solidFill>
                  <a:schemeClr val="accent2"/>
                </a:solidFill>
                <a:latin typeface="+mn-lt"/>
              </a:rPr>
            </a:br>
            <a:r>
              <a:rPr lang="en-GB" sz="3200" b="1" dirty="0" smtClean="0">
                <a:solidFill>
                  <a:schemeClr val="accent2"/>
                </a:solidFill>
                <a:latin typeface="+mn-lt"/>
              </a:rPr>
              <a:t>(Paragraphs 17-19: 8 provisions)</a:t>
            </a:r>
            <a:endParaRPr lang="en-GB" sz="32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863600" y="2041071"/>
            <a:ext cx="10866664" cy="44994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Provision of education for all children</a:t>
            </a:r>
          </a:p>
          <a:p>
            <a:pPr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Second chance programmes</a:t>
            </a:r>
          </a:p>
          <a:p>
            <a:pPr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Adapting programmes to emerging skill needs for recovery and reconstruction</a:t>
            </a:r>
          </a:p>
          <a:p>
            <a:pPr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Adapting curricula to promote peace and resilience</a:t>
            </a:r>
          </a:p>
          <a:p>
            <a:pPr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Training, retraining and economic empowerment in rural and informal economies</a:t>
            </a:r>
          </a:p>
          <a:p>
            <a:pPr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Equality and opportunity for women and girls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399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438149" y="1229023"/>
            <a:ext cx="11195957" cy="2023080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478109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VII. Social protection </a:t>
            </a:r>
            <a:r>
              <a:rPr lang="en-GB" sz="3200" b="1" dirty="0" smtClean="0">
                <a:solidFill>
                  <a:schemeClr val="accent2"/>
                </a:solidFill>
                <a:latin typeface="+mn-lt"/>
              </a:rPr>
              <a:t>(Paragraphs 20-21: 4 provisions)</a:t>
            </a:r>
            <a:endParaRPr lang="en-GB" sz="32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8" name="Content Placeholder 8"/>
          <p:cNvSpPr txBox="1">
            <a:spLocks/>
          </p:cNvSpPr>
          <p:nvPr/>
        </p:nvSpPr>
        <p:spPr>
          <a:xfrm>
            <a:off x="704850" y="1355271"/>
            <a:ext cx="10782300" cy="18968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n-US"/>
            </a:defPPr>
            <a:lvl1pPr marL="228600" indent="-228600">
              <a:lnSpc>
                <a:spcPct val="90000"/>
              </a:lnSpc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  <a:defRPr sz="2800"/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>
              <a:spcBef>
                <a:spcPts val="1200"/>
              </a:spcBef>
            </a:pPr>
            <a:r>
              <a:rPr lang="en-GB" sz="2200" dirty="0" smtClean="0"/>
              <a:t> Basic </a:t>
            </a:r>
            <a:r>
              <a:rPr lang="en-GB" sz="2200" dirty="0"/>
              <a:t>income security</a:t>
            </a:r>
          </a:p>
          <a:p>
            <a:pPr>
              <a:spcBef>
                <a:spcPts val="1200"/>
              </a:spcBef>
            </a:pPr>
            <a:r>
              <a:rPr lang="en-GB" sz="2200" dirty="0" smtClean="0"/>
              <a:t> Social </a:t>
            </a:r>
            <a:r>
              <a:rPr lang="en-GB" sz="2200" dirty="0"/>
              <a:t>security schemes and social protection mechanisms</a:t>
            </a:r>
          </a:p>
          <a:p>
            <a:pPr>
              <a:spcBef>
                <a:spcPts val="1200"/>
              </a:spcBef>
            </a:pPr>
            <a:r>
              <a:rPr lang="en-GB" sz="2200" dirty="0" smtClean="0"/>
              <a:t> Basic </a:t>
            </a:r>
            <a:r>
              <a:rPr lang="en-GB" sz="2200" dirty="0"/>
              <a:t>social services</a:t>
            </a:r>
          </a:p>
          <a:p>
            <a:pPr>
              <a:spcBef>
                <a:spcPts val="1200"/>
              </a:spcBef>
            </a:pPr>
            <a:r>
              <a:rPr lang="en-GB" sz="2200" dirty="0" smtClean="0"/>
              <a:t> Social </a:t>
            </a:r>
            <a:r>
              <a:rPr lang="en-GB" sz="2200" dirty="0"/>
              <a:t>protection floors</a:t>
            </a:r>
          </a:p>
          <a:p>
            <a:pPr>
              <a:spcBef>
                <a:spcPts val="1200"/>
              </a:spcBef>
            </a:pPr>
            <a:endParaRPr lang="en-GB" sz="2200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0" y="3349550"/>
            <a:ext cx="12192000" cy="14781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VIII. Labour law, labour administration and labour market information </a:t>
            </a:r>
            <a:r>
              <a:rPr lang="en-GB" sz="3200" b="1" dirty="0" smtClean="0">
                <a:solidFill>
                  <a:schemeClr val="accent2"/>
                </a:solidFill>
                <a:latin typeface="+mn-lt"/>
              </a:rPr>
              <a:t>(Paragraph 22 (a-g): 7 provisions)</a:t>
            </a:r>
            <a:endParaRPr lang="en-GB" sz="32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38149" y="4794475"/>
            <a:ext cx="11195957" cy="1796144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Content Placeholder 8"/>
          <p:cNvSpPr txBox="1">
            <a:spLocks/>
          </p:cNvSpPr>
          <p:nvPr/>
        </p:nvSpPr>
        <p:spPr>
          <a:xfrm>
            <a:off x="704850" y="4925106"/>
            <a:ext cx="10782301" cy="166551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defPPr>
              <a:defRPr lang="en-US"/>
            </a:defPPr>
            <a:lvl1pPr marL="228600" indent="-228600">
              <a:lnSpc>
                <a:spcPct val="90000"/>
              </a:lnSpc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  <a:defRPr sz="2800"/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>
              <a:spcBef>
                <a:spcPts val="1200"/>
              </a:spcBef>
            </a:pPr>
            <a:r>
              <a:rPr lang="en-GB" sz="2200" dirty="0" smtClean="0"/>
              <a:t> Labour </a:t>
            </a:r>
            <a:r>
              <a:rPr lang="en-GB" sz="2200" dirty="0"/>
              <a:t>legislation supporting the generation of employment opportunities</a:t>
            </a:r>
          </a:p>
          <a:p>
            <a:pPr>
              <a:spcBef>
                <a:spcPts val="1200"/>
              </a:spcBef>
            </a:pPr>
            <a:r>
              <a:rPr lang="en-GB" sz="2200" dirty="0" smtClean="0"/>
              <a:t> Labour administration, including labour inspection</a:t>
            </a:r>
            <a:endParaRPr lang="en-GB" sz="2200" dirty="0"/>
          </a:p>
          <a:p>
            <a:pPr>
              <a:spcBef>
                <a:spcPts val="1200"/>
              </a:spcBef>
            </a:pPr>
            <a:r>
              <a:rPr lang="en-GB" sz="2200" dirty="0" smtClean="0"/>
              <a:t> Labour </a:t>
            </a:r>
            <a:r>
              <a:rPr lang="en-GB" sz="2200" dirty="0"/>
              <a:t>market information</a:t>
            </a:r>
          </a:p>
          <a:p>
            <a:pPr>
              <a:spcBef>
                <a:spcPts val="1200"/>
              </a:spcBef>
            </a:pPr>
            <a:r>
              <a:rPr lang="en-GB" sz="2200" dirty="0" smtClean="0"/>
              <a:t> Public </a:t>
            </a:r>
            <a:r>
              <a:rPr lang="en-GB" sz="2200" dirty="0"/>
              <a:t>employment </a:t>
            </a:r>
            <a:r>
              <a:rPr lang="en-GB" sz="2200" dirty="0" smtClean="0"/>
              <a:t>services</a:t>
            </a: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211565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4000" y="2102514"/>
            <a:ext cx="11664044" cy="3536286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0171"/>
            <a:ext cx="12192000" cy="1478414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IX. Social dialogue and role of employers’ and workers’ organizations </a:t>
            </a:r>
            <a:r>
              <a:rPr lang="en-GB" sz="3200" b="1" dirty="0" smtClean="0">
                <a:solidFill>
                  <a:schemeClr val="accent2"/>
                </a:solidFill>
                <a:latin typeface="+mn-lt"/>
              </a:rPr>
              <a:t>(Paragraphs 23-24: 6 provisions)</a:t>
            </a:r>
            <a:endParaRPr lang="en-GB" sz="32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7" name="Content Placeholder 8"/>
          <p:cNvSpPr txBox="1">
            <a:spLocks/>
          </p:cNvSpPr>
          <p:nvPr/>
        </p:nvSpPr>
        <p:spPr>
          <a:xfrm>
            <a:off x="348344" y="2396672"/>
            <a:ext cx="11495312" cy="30897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1"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sz="2800" dirty="0" smtClean="0"/>
              <a:t> Gender-inclusive social dialogue for reconciliation, recovery and resilience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/>
              <a:t> </a:t>
            </a:r>
            <a:r>
              <a:rPr lang="en-GB" dirty="0" smtClean="0"/>
              <a:t>Enabling environment for employers’ and workers’ organizations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Cooperation with civil society organizations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Business continuity planning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Assistance to workers and enterprises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Collective bargaining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55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498020" y="2256839"/>
            <a:ext cx="11195957" cy="1090579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98021" y="4583531"/>
            <a:ext cx="11195957" cy="871832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" y="2365"/>
            <a:ext cx="12192000" cy="1478411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X. Refugees and Returnees </a:t>
            </a:r>
            <a:r>
              <a:rPr lang="en-GB" sz="3200" b="1" dirty="0" smtClean="0">
                <a:solidFill>
                  <a:schemeClr val="accent2"/>
                </a:solidFill>
                <a:latin typeface="+mn-lt"/>
              </a:rPr>
              <a:t>(Paragraphs 25-33: 16 provisions)</a:t>
            </a:r>
            <a:endParaRPr lang="en-GB" sz="32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4" name="Content Placeholder 8"/>
          <p:cNvSpPr txBox="1">
            <a:spLocks/>
          </p:cNvSpPr>
          <p:nvPr/>
        </p:nvSpPr>
        <p:spPr>
          <a:xfrm>
            <a:off x="498020" y="1537427"/>
            <a:ext cx="10515600" cy="67926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 smtClean="0">
                <a:solidFill>
                  <a:schemeClr val="accent2"/>
                </a:solidFill>
              </a:rPr>
              <a:t>Refugee access to labour markets</a:t>
            </a:r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381000" y="3907101"/>
            <a:ext cx="10515600" cy="885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 smtClean="0">
                <a:solidFill>
                  <a:schemeClr val="accent2"/>
                </a:solidFill>
              </a:rPr>
              <a:t>Voluntary repatriation and reintegration of returnees</a:t>
            </a:r>
          </a:p>
        </p:txBody>
      </p:sp>
      <p:sp>
        <p:nvSpPr>
          <p:cNvPr id="6" name="Content Placeholder 8"/>
          <p:cNvSpPr txBox="1">
            <a:spLocks/>
          </p:cNvSpPr>
          <p:nvPr/>
        </p:nvSpPr>
        <p:spPr>
          <a:xfrm>
            <a:off x="707571" y="4792196"/>
            <a:ext cx="10515600" cy="8741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Relevance of all guidance contained in Parts IV-IX</a:t>
            </a:r>
            <a:endParaRPr lang="en-GB" dirty="0"/>
          </a:p>
        </p:txBody>
      </p:sp>
      <p:sp>
        <p:nvSpPr>
          <p:cNvPr id="7" name="Content Placeholder 8"/>
          <p:cNvSpPr txBox="1">
            <a:spLocks/>
          </p:cNvSpPr>
          <p:nvPr/>
        </p:nvSpPr>
        <p:spPr>
          <a:xfrm>
            <a:off x="707571" y="2400067"/>
            <a:ext cx="10515600" cy="9473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New text taking into account international and ILO discussions on the subject after ILC 2016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528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488041" y="2850129"/>
            <a:ext cx="11195958" cy="1417071"/>
          </a:xfrm>
          <a:prstGeom prst="roundRect">
            <a:avLst/>
          </a:prstGeom>
          <a:solidFill>
            <a:srgbClr val="00B050">
              <a:alpha val="0"/>
            </a:srgb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2343"/>
            <a:ext cx="12192000" cy="1462086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rgbClr val="00B050"/>
                </a:solidFill>
                <a:latin typeface="+mn-lt"/>
              </a:rPr>
              <a:t>XI. Prevention, mitigation and </a:t>
            </a:r>
            <a:r>
              <a:rPr lang="en-GB" sz="4000" b="1" dirty="0">
                <a:solidFill>
                  <a:srgbClr val="00B050"/>
                </a:solidFill>
                <a:latin typeface="+mn-lt"/>
              </a:rPr>
              <a:t>preparedness </a:t>
            </a:r>
            <a:r>
              <a:rPr lang="en-GB" sz="4000" b="1" dirty="0" smtClean="0">
                <a:solidFill>
                  <a:srgbClr val="00B050"/>
                </a:solidFill>
                <a:latin typeface="+mn-lt"/>
              </a:rPr>
              <a:t/>
            </a:r>
            <a:br>
              <a:rPr lang="en-GB" sz="4000" b="1" dirty="0" smtClean="0">
                <a:solidFill>
                  <a:srgbClr val="00B050"/>
                </a:solidFill>
                <a:latin typeface="+mn-lt"/>
              </a:rPr>
            </a:br>
            <a:r>
              <a:rPr lang="en-GB" sz="3200" b="1" dirty="0" smtClean="0">
                <a:solidFill>
                  <a:srgbClr val="00B050"/>
                </a:solidFill>
                <a:latin typeface="+mn-lt"/>
              </a:rPr>
              <a:t>(</a:t>
            </a:r>
            <a:r>
              <a:rPr lang="en-GB" sz="3200" b="1" dirty="0">
                <a:solidFill>
                  <a:srgbClr val="00B050"/>
                </a:solidFill>
                <a:latin typeface="+mn-lt"/>
              </a:rPr>
              <a:t>Paragraph 34 (</a:t>
            </a:r>
            <a:r>
              <a:rPr lang="en-GB" sz="3200" b="1" dirty="0" smtClean="0">
                <a:solidFill>
                  <a:srgbClr val="00B050"/>
                </a:solidFill>
                <a:latin typeface="+mn-lt"/>
              </a:rPr>
              <a:t>a-c): 3 provisions)</a:t>
            </a:r>
            <a:endParaRPr lang="en-GB" sz="3200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723900" y="3101464"/>
            <a:ext cx="11074400" cy="914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Engagement of ILO tripartite constituencies in risk management and planning at the national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507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53140" y="1231900"/>
            <a:ext cx="10976215" cy="5422899"/>
          </a:xfrm>
          <a:prstGeom prst="roundRect">
            <a:avLst/>
          </a:prstGeom>
          <a:solidFill>
            <a:srgbClr val="00B050">
              <a:alpha val="0"/>
            </a:srgb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0" y="866"/>
            <a:ext cx="12192000" cy="14784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 smtClean="0">
                <a:solidFill>
                  <a:srgbClr val="00B050"/>
                </a:solidFill>
                <a:latin typeface="+mn-lt"/>
              </a:rPr>
              <a:t>XII. International cooperation </a:t>
            </a:r>
            <a:r>
              <a:rPr lang="en-GB" sz="3200" b="1" dirty="0" smtClean="0">
                <a:solidFill>
                  <a:srgbClr val="00B050"/>
                </a:solidFill>
                <a:latin typeface="+mn-lt"/>
              </a:rPr>
              <a:t>(Paragraphs 35-41: 7 provisions)</a:t>
            </a:r>
            <a:endParaRPr lang="en-GB" sz="3200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9" name="Content Placeholder 8"/>
          <p:cNvSpPr txBox="1">
            <a:spLocks/>
          </p:cNvSpPr>
          <p:nvPr/>
        </p:nvSpPr>
        <p:spPr>
          <a:xfrm>
            <a:off x="883447" y="1374640"/>
            <a:ext cx="10745908" cy="50612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2400"/>
              </a:spcBef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en-GB" sz="2600" dirty="0" smtClean="0"/>
              <a:t> Strengthening cooperation among Members through bilateral or multilateral arrangements, exchange of information, good practices…</a:t>
            </a:r>
          </a:p>
          <a:p>
            <a:pPr>
              <a:spcBef>
                <a:spcPts val="2400"/>
              </a:spcBef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en-GB" sz="2600" dirty="0" smtClean="0"/>
              <a:t> The need for a central focus on employment, decent work and sustainable enterprises in crisis response</a:t>
            </a:r>
          </a:p>
          <a:p>
            <a:pPr>
              <a:spcBef>
                <a:spcPts val="2400"/>
              </a:spcBef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en-GB" sz="2600" dirty="0" smtClean="0"/>
              <a:t> Promoting development assistance and private sector investment</a:t>
            </a:r>
          </a:p>
          <a:p>
            <a:pPr>
              <a:spcBef>
                <a:spcPts val="2400"/>
              </a:spcBef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en-GB" sz="2600" dirty="0" smtClean="0"/>
              <a:t> Cooperation and coherence among international organizations within respective mandates</a:t>
            </a:r>
          </a:p>
          <a:p>
            <a:pPr>
              <a:spcBef>
                <a:spcPts val="2400"/>
              </a:spcBef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en-GB" sz="2600" dirty="0" smtClean="0"/>
              <a:t> ILO leading role with respect to employment and decent work</a:t>
            </a:r>
          </a:p>
          <a:p>
            <a:pPr>
              <a:spcBef>
                <a:spcPts val="2400"/>
              </a:spcBef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en-GB" sz="2600" dirty="0" smtClean="0"/>
              <a:t> Close coordination and complementarity of crisis responses, across humanitarian and development assistance</a:t>
            </a: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3153649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</TotalTime>
  <Words>844</Words>
  <Application>Microsoft Office PowerPoint</Application>
  <PresentationFormat>Widescreen</PresentationFormat>
  <Paragraphs>125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Wingdings</vt:lpstr>
      <vt:lpstr>Office Theme</vt:lpstr>
      <vt:lpstr>Employment and decent work for peace and resilience</vt:lpstr>
      <vt:lpstr>Revision of R.71: Double standard-setting discussion</vt:lpstr>
      <vt:lpstr>Revision of R.71:  4 rounds of formal consultations and 4 drafts </vt:lpstr>
      <vt:lpstr>Outline of the proposed Recommendation</vt:lpstr>
      <vt:lpstr>I. Objectives and scope (Paragraphs 1-5: 7 provisions)</vt:lpstr>
      <vt:lpstr>PowerPoint Presentation</vt:lpstr>
      <vt:lpstr>II. Guiding principles (Paragraph 6: 13 provisions)</vt:lpstr>
      <vt:lpstr>IV. Employment generation (Paragraphs 9-13: 16 provisions)</vt:lpstr>
      <vt:lpstr>PowerPoint Presentation</vt:lpstr>
      <vt:lpstr>V. Rights, equality and non-discrimination  (Paragraphs 14-16: 13 provisions)</vt:lpstr>
      <vt:lpstr>V. Rights, equality and non-discrimination  (Paragraphs 14-16: 13 provisions)</vt:lpstr>
      <vt:lpstr>VI. Education, vocational training and guidance  (Paragraphs 17-19: 8 provisions)</vt:lpstr>
      <vt:lpstr>VII. Social protection (Paragraphs 20-21: 4 provisions)</vt:lpstr>
      <vt:lpstr>IX. Social dialogue and role of employers’ and workers’ organizations (Paragraphs 23-24: 6 provisions)</vt:lpstr>
      <vt:lpstr>X. Refugees and Returnees (Paragraphs 25-33: 16 provisions)</vt:lpstr>
      <vt:lpstr>XI. Prevention, mitigation and preparedness  (Paragraph 34 (a-c): 3 provisions)</vt:lpstr>
      <vt:lpstr>PowerPoint Presentation</vt:lpstr>
    </vt:vector>
  </TitlesOfParts>
  <Company>ILO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Selva, Elisa</dc:creator>
  <cp:lastModifiedBy>Berar Awad, Azita</cp:lastModifiedBy>
  <cp:revision>102</cp:revision>
  <cp:lastPrinted>2017-05-31T16:35:55Z</cp:lastPrinted>
  <dcterms:created xsi:type="dcterms:W3CDTF">2017-05-31T12:48:31Z</dcterms:created>
  <dcterms:modified xsi:type="dcterms:W3CDTF">2017-06-05T10:42:13Z</dcterms:modified>
</cp:coreProperties>
</file>