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9" r:id="rId5"/>
    <p:sldId id="268" r:id="rId6"/>
    <p:sldId id="270" r:id="rId7"/>
    <p:sldId id="271" r:id="rId8"/>
    <p:sldId id="262" r:id="rId9"/>
    <p:sldId id="263" r:id="rId10"/>
    <p:sldId id="273" r:id="rId11"/>
    <p:sldId id="267" r:id="rId12"/>
    <p:sldId id="272" r:id="rId13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437C550-B5DE-4D69-A776-3AC466D3D550}">
          <p14:sldIdLst>
            <p14:sldId id="256"/>
          </p14:sldIdLst>
        </p14:section>
        <p14:section name="Untitled Section" id="{7076BD09-FA75-49AF-AE95-161F04910B37}">
          <p14:sldIdLst>
            <p14:sldId id="257"/>
            <p14:sldId id="258"/>
            <p14:sldId id="269"/>
            <p14:sldId id="268"/>
            <p14:sldId id="270"/>
            <p14:sldId id="271"/>
            <p14:sldId id="262"/>
            <p14:sldId id="263"/>
            <p14:sldId id="273"/>
            <p14:sldId id="267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64" d="100"/>
          <a:sy n="64" d="100"/>
        </p:scale>
        <p:origin x="10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E538933-82C3-4221-A1AF-2CD956BEEA0B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FE7E8B3-96A8-46F6-978D-56AC7002F3D3}">
      <dgm:prSet phldrT="[Text]"/>
      <dgm:spPr/>
      <dgm:t>
        <a:bodyPr/>
        <a:lstStyle/>
        <a:p>
          <a:r>
            <a:rPr lang="en-US" dirty="0" smtClean="0"/>
            <a:t>2016</a:t>
          </a:r>
        </a:p>
        <a:p>
          <a:r>
            <a:rPr lang="en-US" dirty="0" smtClean="0"/>
            <a:t>Summit Outcomes</a:t>
          </a:r>
          <a:endParaRPr lang="en-GB" dirty="0"/>
        </a:p>
      </dgm:t>
    </dgm:pt>
    <dgm:pt modelId="{C631A4C4-EBC9-49F1-AC46-CD1C8AD02CB7}" type="parTrans" cxnId="{2EBF44F5-B44E-4010-B377-A2887AFE0872}">
      <dgm:prSet/>
      <dgm:spPr/>
      <dgm:t>
        <a:bodyPr/>
        <a:lstStyle/>
        <a:p>
          <a:endParaRPr lang="en-GB"/>
        </a:p>
      </dgm:t>
    </dgm:pt>
    <dgm:pt modelId="{10D0001B-3D99-420F-ADBE-4EE6C2F401D3}" type="sibTrans" cxnId="{2EBF44F5-B44E-4010-B377-A2887AFE0872}">
      <dgm:prSet/>
      <dgm:spPr/>
      <dgm:t>
        <a:bodyPr/>
        <a:lstStyle/>
        <a:p>
          <a:endParaRPr lang="en-GB"/>
        </a:p>
      </dgm:t>
    </dgm:pt>
    <dgm:pt modelId="{8B4A2B8B-2236-441E-AC46-B8DBF1C35EFB}">
      <dgm:prSet phldrT="[Text]"/>
      <dgm:spPr/>
      <dgm:t>
        <a:bodyPr/>
        <a:lstStyle/>
        <a:p>
          <a:r>
            <a:rPr lang="en-US" dirty="0" smtClean="0"/>
            <a:t>Agenda for 2020</a:t>
          </a:r>
          <a:endParaRPr lang="en-GB" dirty="0"/>
        </a:p>
      </dgm:t>
    </dgm:pt>
    <dgm:pt modelId="{AC67EC6C-C6AE-4B2F-A890-D328AA9E4898}" type="parTrans" cxnId="{9212FCDD-1BBC-4B6F-B4F5-2F959AFBBA11}">
      <dgm:prSet/>
      <dgm:spPr/>
      <dgm:t>
        <a:bodyPr/>
        <a:lstStyle/>
        <a:p>
          <a:endParaRPr lang="en-GB"/>
        </a:p>
      </dgm:t>
    </dgm:pt>
    <dgm:pt modelId="{E9F7CF4F-47D6-43CF-A198-9A2039A2B9B0}" type="sibTrans" cxnId="{9212FCDD-1BBC-4B6F-B4F5-2F959AFBBA11}">
      <dgm:prSet/>
      <dgm:spPr/>
      <dgm:t>
        <a:bodyPr/>
        <a:lstStyle/>
        <a:p>
          <a:endParaRPr lang="en-GB"/>
        </a:p>
      </dgm:t>
    </dgm:pt>
    <dgm:pt modelId="{61084922-C713-4E5D-8028-353DB0D855BB}">
      <dgm:prSet phldrT="[Text]"/>
      <dgm:spPr/>
      <dgm:t>
        <a:bodyPr/>
        <a:lstStyle/>
        <a:p>
          <a:r>
            <a:rPr lang="en-US" dirty="0" smtClean="0"/>
            <a:t>Broad based Trade and Investment Agreement (BITA) </a:t>
          </a:r>
          <a:endParaRPr lang="en-GB" dirty="0"/>
        </a:p>
      </dgm:t>
    </dgm:pt>
    <dgm:pt modelId="{3D99DE5B-EC79-4B51-AEB9-4D4C04BF75AB}" type="parTrans" cxnId="{79B0C7BB-BE42-4F66-9A3D-D00A761A618F}">
      <dgm:prSet/>
      <dgm:spPr/>
      <dgm:t>
        <a:bodyPr/>
        <a:lstStyle/>
        <a:p>
          <a:endParaRPr lang="en-GB"/>
        </a:p>
      </dgm:t>
    </dgm:pt>
    <dgm:pt modelId="{A38821CF-8B77-445C-9F1C-2133B1272BA5}" type="sibTrans" cxnId="{79B0C7BB-BE42-4F66-9A3D-D00A761A618F}">
      <dgm:prSet/>
      <dgm:spPr/>
      <dgm:t>
        <a:bodyPr/>
        <a:lstStyle/>
        <a:p>
          <a:endParaRPr lang="en-GB"/>
        </a:p>
      </dgm:t>
    </dgm:pt>
    <dgm:pt modelId="{11EABA55-BB39-4125-8A71-4FC6F64009B1}">
      <dgm:prSet phldrT="[Text]"/>
      <dgm:spPr/>
      <dgm:t>
        <a:bodyPr/>
        <a:lstStyle/>
        <a:p>
          <a:r>
            <a:rPr lang="en-US" dirty="0" smtClean="0"/>
            <a:t>Common Agenda for Migration and Mobility (CAMM)</a:t>
          </a:r>
          <a:endParaRPr lang="en-GB" dirty="0"/>
        </a:p>
      </dgm:t>
    </dgm:pt>
    <dgm:pt modelId="{CA8D64B2-DB66-4041-9C68-AA9E9F46201F}" type="parTrans" cxnId="{B3205D2F-30C4-409E-AC9F-81A3047C06C2}">
      <dgm:prSet/>
      <dgm:spPr/>
      <dgm:t>
        <a:bodyPr/>
        <a:lstStyle/>
        <a:p>
          <a:endParaRPr lang="en-GB"/>
        </a:p>
      </dgm:t>
    </dgm:pt>
    <dgm:pt modelId="{E2402B1D-EC94-4983-BDE8-043523BD1FB3}" type="sibTrans" cxnId="{B3205D2F-30C4-409E-AC9F-81A3047C06C2}">
      <dgm:prSet/>
      <dgm:spPr/>
      <dgm:t>
        <a:bodyPr/>
        <a:lstStyle/>
        <a:p>
          <a:endParaRPr lang="en-GB"/>
        </a:p>
      </dgm:t>
    </dgm:pt>
    <dgm:pt modelId="{22DD0318-5A3D-468B-BDAC-E06C6BFA53F2}">
      <dgm:prSet phldrT="[Text]"/>
      <dgm:spPr/>
      <dgm:t>
        <a:bodyPr/>
        <a:lstStyle/>
        <a:p>
          <a:r>
            <a:rPr lang="en-GB" dirty="0" smtClean="0"/>
            <a:t>G20 Skills Strategy</a:t>
          </a:r>
          <a:endParaRPr lang="en-GB" dirty="0"/>
        </a:p>
      </dgm:t>
    </dgm:pt>
    <dgm:pt modelId="{5C348934-42A5-459C-94A9-D9ACA542C280}" type="parTrans" cxnId="{0E1EB74E-08A1-4E87-BF2B-8F4072C84C8E}">
      <dgm:prSet/>
      <dgm:spPr/>
      <dgm:t>
        <a:bodyPr/>
        <a:lstStyle/>
        <a:p>
          <a:endParaRPr lang="en-GB"/>
        </a:p>
      </dgm:t>
    </dgm:pt>
    <dgm:pt modelId="{EFBD92C1-0210-4B46-95AC-6393D6D4C528}" type="sibTrans" cxnId="{0E1EB74E-08A1-4E87-BF2B-8F4072C84C8E}">
      <dgm:prSet/>
      <dgm:spPr/>
      <dgm:t>
        <a:bodyPr/>
        <a:lstStyle/>
        <a:p>
          <a:endParaRPr lang="en-GB"/>
        </a:p>
      </dgm:t>
    </dgm:pt>
    <dgm:pt modelId="{A8A037AA-8425-4212-A563-FFEA6E87A1A5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dirty="0" smtClean="0"/>
            <a:t>Joint Declaration on Counter-terrorism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dirty="0"/>
        </a:p>
      </dgm:t>
    </dgm:pt>
    <dgm:pt modelId="{51FE4721-5DDC-4AB8-B501-1363831A89BB}" type="parTrans" cxnId="{945EB474-CBB8-4CE6-8B78-791CFAB6163A}">
      <dgm:prSet/>
      <dgm:spPr/>
      <dgm:t>
        <a:bodyPr/>
        <a:lstStyle/>
        <a:p>
          <a:endParaRPr lang="en-GB"/>
        </a:p>
      </dgm:t>
    </dgm:pt>
    <dgm:pt modelId="{7AA9DC74-D7CE-4257-A119-A6ACB13A3BCC}" type="sibTrans" cxnId="{945EB474-CBB8-4CE6-8B78-791CFAB6163A}">
      <dgm:prSet/>
      <dgm:spPr/>
      <dgm:t>
        <a:bodyPr/>
        <a:lstStyle/>
        <a:p>
          <a:endParaRPr lang="en-GB"/>
        </a:p>
      </dgm:t>
    </dgm:pt>
    <dgm:pt modelId="{539C35F4-6268-429F-8645-9C292A4E0BF4}">
      <dgm:prSet phldrT="[Text]"/>
      <dgm:spPr/>
      <dgm:t>
        <a:bodyPr/>
        <a:lstStyle/>
        <a:p>
          <a:r>
            <a:rPr lang="en-GB" dirty="0" smtClean="0"/>
            <a:t>India-EU Science and Technology Cooperation Agreement</a:t>
          </a:r>
          <a:endParaRPr lang="en-GB" dirty="0"/>
        </a:p>
      </dgm:t>
    </dgm:pt>
    <dgm:pt modelId="{503F595B-638C-4F7D-8F83-8F8DA034FF63}" type="parTrans" cxnId="{EB485A5B-C2FC-45CA-9282-9F89F754D080}">
      <dgm:prSet/>
      <dgm:spPr/>
      <dgm:t>
        <a:bodyPr/>
        <a:lstStyle/>
        <a:p>
          <a:endParaRPr lang="en-GB"/>
        </a:p>
      </dgm:t>
    </dgm:pt>
    <dgm:pt modelId="{DAE27336-320C-4BA3-9B96-67560EB81AAB}" type="sibTrans" cxnId="{EB485A5B-C2FC-45CA-9282-9F89F754D080}">
      <dgm:prSet/>
      <dgm:spPr/>
      <dgm:t>
        <a:bodyPr/>
        <a:lstStyle/>
        <a:p>
          <a:endParaRPr lang="en-GB"/>
        </a:p>
      </dgm:t>
    </dgm:pt>
    <dgm:pt modelId="{4BC86915-475B-4697-82CB-4D72450B71F6}" type="pres">
      <dgm:prSet presAssocID="{9E538933-82C3-4221-A1AF-2CD956BEEA0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1FEC59A5-C1FA-419E-B866-101C98E4DED6}" type="pres">
      <dgm:prSet presAssocID="{FFE7E8B3-96A8-46F6-978D-56AC7002F3D3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GB"/>
        </a:p>
      </dgm:t>
    </dgm:pt>
    <dgm:pt modelId="{B9C13C6A-21F4-46F9-A1F4-4B05EF343364}" type="pres">
      <dgm:prSet presAssocID="{8B4A2B8B-2236-441E-AC46-B8DBF1C35EFB}" presName="Accent1" presStyleCnt="0"/>
      <dgm:spPr/>
    </dgm:pt>
    <dgm:pt modelId="{F09ADA90-673A-4FFF-BA73-D15617A7EB53}" type="pres">
      <dgm:prSet presAssocID="{8B4A2B8B-2236-441E-AC46-B8DBF1C35EFB}" presName="Accent" presStyleLbl="bgShp" presStyleIdx="0" presStyleCnt="6"/>
      <dgm:spPr/>
    </dgm:pt>
    <dgm:pt modelId="{4C24ED27-6BB8-437F-9A19-41EF5E0920BC}" type="pres">
      <dgm:prSet presAssocID="{8B4A2B8B-2236-441E-AC46-B8DBF1C35EFB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600D18-4507-4E7D-8B39-15265B034E5A}" type="pres">
      <dgm:prSet presAssocID="{61084922-C713-4E5D-8028-353DB0D855BB}" presName="Accent2" presStyleCnt="0"/>
      <dgm:spPr/>
    </dgm:pt>
    <dgm:pt modelId="{DCDBC101-D0D1-4D7F-B476-20B4CFBEF51B}" type="pres">
      <dgm:prSet presAssocID="{61084922-C713-4E5D-8028-353DB0D855BB}" presName="Accent" presStyleLbl="bgShp" presStyleIdx="1" presStyleCnt="6"/>
      <dgm:spPr/>
    </dgm:pt>
    <dgm:pt modelId="{C9FA8F7A-91A4-409F-97CC-B79ED1592C08}" type="pres">
      <dgm:prSet presAssocID="{61084922-C713-4E5D-8028-353DB0D855B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E2388C-DA6E-4E4C-B81D-20DC76E5ECD3}" type="pres">
      <dgm:prSet presAssocID="{11EABA55-BB39-4125-8A71-4FC6F64009B1}" presName="Accent3" presStyleCnt="0"/>
      <dgm:spPr/>
    </dgm:pt>
    <dgm:pt modelId="{CEB7DCC7-A949-4FE6-BDC5-87DD3DA0B4A8}" type="pres">
      <dgm:prSet presAssocID="{11EABA55-BB39-4125-8A71-4FC6F64009B1}" presName="Accent" presStyleLbl="bgShp" presStyleIdx="2" presStyleCnt="6"/>
      <dgm:spPr/>
    </dgm:pt>
    <dgm:pt modelId="{68BEDD9B-4F58-422D-A23C-F6EDCD7F1062}" type="pres">
      <dgm:prSet presAssocID="{11EABA55-BB39-4125-8A71-4FC6F64009B1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D29E810-CF76-4F17-A92F-FD7EF08FD963}" type="pres">
      <dgm:prSet presAssocID="{22DD0318-5A3D-468B-BDAC-E06C6BFA53F2}" presName="Accent4" presStyleCnt="0"/>
      <dgm:spPr/>
    </dgm:pt>
    <dgm:pt modelId="{50FC1C39-595D-4406-BB4F-085D6FE741CF}" type="pres">
      <dgm:prSet presAssocID="{22DD0318-5A3D-468B-BDAC-E06C6BFA53F2}" presName="Accent" presStyleLbl="bgShp" presStyleIdx="3" presStyleCnt="6"/>
      <dgm:spPr/>
    </dgm:pt>
    <dgm:pt modelId="{906DA5C6-514F-40AB-89CC-A8F71C8D64AC}" type="pres">
      <dgm:prSet presAssocID="{22DD0318-5A3D-468B-BDAC-E06C6BFA53F2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72ACA10-3F89-42D7-B7FD-5807234FFF35}" type="pres">
      <dgm:prSet presAssocID="{A8A037AA-8425-4212-A563-FFEA6E87A1A5}" presName="Accent5" presStyleCnt="0"/>
      <dgm:spPr/>
    </dgm:pt>
    <dgm:pt modelId="{55A9498C-2DC7-4CC4-BA5B-0E52F2BAD6BD}" type="pres">
      <dgm:prSet presAssocID="{A8A037AA-8425-4212-A563-FFEA6E87A1A5}" presName="Accent" presStyleLbl="bgShp" presStyleIdx="4" presStyleCnt="6"/>
      <dgm:spPr/>
    </dgm:pt>
    <dgm:pt modelId="{F88DB424-291E-4E35-A879-41D18DDE70CC}" type="pres">
      <dgm:prSet presAssocID="{A8A037AA-8425-4212-A563-FFEA6E87A1A5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EAC569-D89B-4C7B-BA77-ED9F91D515D7}" type="pres">
      <dgm:prSet presAssocID="{539C35F4-6268-429F-8645-9C292A4E0BF4}" presName="Accent6" presStyleCnt="0"/>
      <dgm:spPr/>
    </dgm:pt>
    <dgm:pt modelId="{5F44B4CF-633E-4784-9512-7F656FC9F17F}" type="pres">
      <dgm:prSet presAssocID="{539C35F4-6268-429F-8645-9C292A4E0BF4}" presName="Accent" presStyleLbl="bgShp" presStyleIdx="5" presStyleCnt="6"/>
      <dgm:spPr/>
    </dgm:pt>
    <dgm:pt modelId="{1D16F433-0604-4ABE-B073-ABC627B201EE}" type="pres">
      <dgm:prSet presAssocID="{539C35F4-6268-429F-8645-9C292A4E0BF4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2EA89960-88D1-42F6-95AD-85AAD4D619DF}" type="presOf" srcId="{8B4A2B8B-2236-441E-AC46-B8DBF1C35EFB}" destId="{4C24ED27-6BB8-437F-9A19-41EF5E0920BC}" srcOrd="0" destOrd="0" presId="urn:microsoft.com/office/officeart/2011/layout/HexagonRadial"/>
    <dgm:cxn modelId="{87A948DD-42DB-41C4-B994-31D32C103601}" type="presOf" srcId="{539C35F4-6268-429F-8645-9C292A4E0BF4}" destId="{1D16F433-0604-4ABE-B073-ABC627B201EE}" srcOrd="0" destOrd="0" presId="urn:microsoft.com/office/officeart/2011/layout/HexagonRadial"/>
    <dgm:cxn modelId="{B3205D2F-30C4-409E-AC9F-81A3047C06C2}" srcId="{FFE7E8B3-96A8-46F6-978D-56AC7002F3D3}" destId="{11EABA55-BB39-4125-8A71-4FC6F64009B1}" srcOrd="2" destOrd="0" parTransId="{CA8D64B2-DB66-4041-9C68-AA9E9F46201F}" sibTransId="{E2402B1D-EC94-4983-BDE8-043523BD1FB3}"/>
    <dgm:cxn modelId="{3C036126-4DC6-4230-9F93-D0F8327B209E}" type="presOf" srcId="{22DD0318-5A3D-468B-BDAC-E06C6BFA53F2}" destId="{906DA5C6-514F-40AB-89CC-A8F71C8D64AC}" srcOrd="0" destOrd="0" presId="urn:microsoft.com/office/officeart/2011/layout/HexagonRadial"/>
    <dgm:cxn modelId="{0E1EB74E-08A1-4E87-BF2B-8F4072C84C8E}" srcId="{FFE7E8B3-96A8-46F6-978D-56AC7002F3D3}" destId="{22DD0318-5A3D-468B-BDAC-E06C6BFA53F2}" srcOrd="3" destOrd="0" parTransId="{5C348934-42A5-459C-94A9-D9ACA542C280}" sibTransId="{EFBD92C1-0210-4B46-95AC-6393D6D4C528}"/>
    <dgm:cxn modelId="{945EB474-CBB8-4CE6-8B78-791CFAB6163A}" srcId="{FFE7E8B3-96A8-46F6-978D-56AC7002F3D3}" destId="{A8A037AA-8425-4212-A563-FFEA6E87A1A5}" srcOrd="4" destOrd="0" parTransId="{51FE4721-5DDC-4AB8-B501-1363831A89BB}" sibTransId="{7AA9DC74-D7CE-4257-A119-A6ACB13A3BCC}"/>
    <dgm:cxn modelId="{904FE9D0-4DA6-439D-809E-CFFD22CA949B}" type="presOf" srcId="{61084922-C713-4E5D-8028-353DB0D855BB}" destId="{C9FA8F7A-91A4-409F-97CC-B79ED1592C08}" srcOrd="0" destOrd="0" presId="urn:microsoft.com/office/officeart/2011/layout/HexagonRadial"/>
    <dgm:cxn modelId="{6AA195B6-B314-40AF-BC07-1FA56C74A132}" type="presOf" srcId="{11EABA55-BB39-4125-8A71-4FC6F64009B1}" destId="{68BEDD9B-4F58-422D-A23C-F6EDCD7F1062}" srcOrd="0" destOrd="0" presId="urn:microsoft.com/office/officeart/2011/layout/HexagonRadial"/>
    <dgm:cxn modelId="{57308FB0-FCCF-4C31-AED0-7DE2DE6BE3C4}" type="presOf" srcId="{FFE7E8B3-96A8-46F6-978D-56AC7002F3D3}" destId="{1FEC59A5-C1FA-419E-B866-101C98E4DED6}" srcOrd="0" destOrd="0" presId="urn:microsoft.com/office/officeart/2011/layout/HexagonRadial"/>
    <dgm:cxn modelId="{2EBF44F5-B44E-4010-B377-A2887AFE0872}" srcId="{9E538933-82C3-4221-A1AF-2CD956BEEA0B}" destId="{FFE7E8B3-96A8-46F6-978D-56AC7002F3D3}" srcOrd="0" destOrd="0" parTransId="{C631A4C4-EBC9-49F1-AC46-CD1C8AD02CB7}" sibTransId="{10D0001B-3D99-420F-ADBE-4EE6C2F401D3}"/>
    <dgm:cxn modelId="{EB485A5B-C2FC-45CA-9282-9F89F754D080}" srcId="{FFE7E8B3-96A8-46F6-978D-56AC7002F3D3}" destId="{539C35F4-6268-429F-8645-9C292A4E0BF4}" srcOrd="5" destOrd="0" parTransId="{503F595B-638C-4F7D-8F83-8F8DA034FF63}" sibTransId="{DAE27336-320C-4BA3-9B96-67560EB81AAB}"/>
    <dgm:cxn modelId="{9462DDF1-AA6B-4342-B569-D33B71C563EF}" type="presOf" srcId="{A8A037AA-8425-4212-A563-FFEA6E87A1A5}" destId="{F88DB424-291E-4E35-A879-41D18DDE70CC}" srcOrd="0" destOrd="0" presId="urn:microsoft.com/office/officeart/2011/layout/HexagonRadial"/>
    <dgm:cxn modelId="{9212FCDD-1BBC-4B6F-B4F5-2F959AFBBA11}" srcId="{FFE7E8B3-96A8-46F6-978D-56AC7002F3D3}" destId="{8B4A2B8B-2236-441E-AC46-B8DBF1C35EFB}" srcOrd="0" destOrd="0" parTransId="{AC67EC6C-C6AE-4B2F-A890-D328AA9E4898}" sibTransId="{E9F7CF4F-47D6-43CF-A198-9A2039A2B9B0}"/>
    <dgm:cxn modelId="{79B0C7BB-BE42-4F66-9A3D-D00A761A618F}" srcId="{FFE7E8B3-96A8-46F6-978D-56AC7002F3D3}" destId="{61084922-C713-4E5D-8028-353DB0D855BB}" srcOrd="1" destOrd="0" parTransId="{3D99DE5B-EC79-4B51-AEB9-4D4C04BF75AB}" sibTransId="{A38821CF-8B77-445C-9F1C-2133B1272BA5}"/>
    <dgm:cxn modelId="{223CA53B-C0D7-40E1-B6B3-8255E220DE70}" type="presOf" srcId="{9E538933-82C3-4221-A1AF-2CD956BEEA0B}" destId="{4BC86915-475B-4697-82CB-4D72450B71F6}" srcOrd="0" destOrd="0" presId="urn:microsoft.com/office/officeart/2011/layout/HexagonRadial"/>
    <dgm:cxn modelId="{E66C9F0B-BC21-4B95-A660-A90B312E2FF8}" type="presParOf" srcId="{4BC86915-475B-4697-82CB-4D72450B71F6}" destId="{1FEC59A5-C1FA-419E-B866-101C98E4DED6}" srcOrd="0" destOrd="0" presId="urn:microsoft.com/office/officeart/2011/layout/HexagonRadial"/>
    <dgm:cxn modelId="{AF80E4AE-E21D-4941-A5DC-653CDE84FD9D}" type="presParOf" srcId="{4BC86915-475B-4697-82CB-4D72450B71F6}" destId="{B9C13C6A-21F4-46F9-A1F4-4B05EF343364}" srcOrd="1" destOrd="0" presId="urn:microsoft.com/office/officeart/2011/layout/HexagonRadial"/>
    <dgm:cxn modelId="{FA41F4D2-7927-4065-A53D-2954FABA532E}" type="presParOf" srcId="{B9C13C6A-21F4-46F9-A1F4-4B05EF343364}" destId="{F09ADA90-673A-4FFF-BA73-D15617A7EB53}" srcOrd="0" destOrd="0" presId="urn:microsoft.com/office/officeart/2011/layout/HexagonRadial"/>
    <dgm:cxn modelId="{AA07A5B3-22CF-4E45-AF24-F6B8B112EDD2}" type="presParOf" srcId="{4BC86915-475B-4697-82CB-4D72450B71F6}" destId="{4C24ED27-6BB8-437F-9A19-41EF5E0920BC}" srcOrd="2" destOrd="0" presId="urn:microsoft.com/office/officeart/2011/layout/HexagonRadial"/>
    <dgm:cxn modelId="{507F1295-7B43-4DE1-936E-A67F287C9DAF}" type="presParOf" srcId="{4BC86915-475B-4697-82CB-4D72450B71F6}" destId="{7A600D18-4507-4E7D-8B39-15265B034E5A}" srcOrd="3" destOrd="0" presId="urn:microsoft.com/office/officeart/2011/layout/HexagonRadial"/>
    <dgm:cxn modelId="{BC79A503-FAB4-41E8-A6E7-687750898BD4}" type="presParOf" srcId="{7A600D18-4507-4E7D-8B39-15265B034E5A}" destId="{DCDBC101-D0D1-4D7F-B476-20B4CFBEF51B}" srcOrd="0" destOrd="0" presId="urn:microsoft.com/office/officeart/2011/layout/HexagonRadial"/>
    <dgm:cxn modelId="{5FC06974-31ED-4B3A-AD8A-E9C6C11D3ECC}" type="presParOf" srcId="{4BC86915-475B-4697-82CB-4D72450B71F6}" destId="{C9FA8F7A-91A4-409F-97CC-B79ED1592C08}" srcOrd="4" destOrd="0" presId="urn:microsoft.com/office/officeart/2011/layout/HexagonRadial"/>
    <dgm:cxn modelId="{00A45B87-F0AF-4F01-A062-571F5DF7779A}" type="presParOf" srcId="{4BC86915-475B-4697-82CB-4D72450B71F6}" destId="{15E2388C-DA6E-4E4C-B81D-20DC76E5ECD3}" srcOrd="5" destOrd="0" presId="urn:microsoft.com/office/officeart/2011/layout/HexagonRadial"/>
    <dgm:cxn modelId="{3D034517-305F-4430-90EA-2964D4C7E007}" type="presParOf" srcId="{15E2388C-DA6E-4E4C-B81D-20DC76E5ECD3}" destId="{CEB7DCC7-A949-4FE6-BDC5-87DD3DA0B4A8}" srcOrd="0" destOrd="0" presId="urn:microsoft.com/office/officeart/2011/layout/HexagonRadial"/>
    <dgm:cxn modelId="{13DBE58B-02D5-42DB-BB62-64E71D250C2F}" type="presParOf" srcId="{4BC86915-475B-4697-82CB-4D72450B71F6}" destId="{68BEDD9B-4F58-422D-A23C-F6EDCD7F1062}" srcOrd="6" destOrd="0" presId="urn:microsoft.com/office/officeart/2011/layout/HexagonRadial"/>
    <dgm:cxn modelId="{44E98C69-CE85-4E96-9E0E-A2EC171CFB1D}" type="presParOf" srcId="{4BC86915-475B-4697-82CB-4D72450B71F6}" destId="{2D29E810-CF76-4F17-A92F-FD7EF08FD963}" srcOrd="7" destOrd="0" presId="urn:microsoft.com/office/officeart/2011/layout/HexagonRadial"/>
    <dgm:cxn modelId="{AF72E86B-C3D6-406B-BFB7-FF1C87A4C852}" type="presParOf" srcId="{2D29E810-CF76-4F17-A92F-FD7EF08FD963}" destId="{50FC1C39-595D-4406-BB4F-085D6FE741CF}" srcOrd="0" destOrd="0" presId="urn:microsoft.com/office/officeart/2011/layout/HexagonRadial"/>
    <dgm:cxn modelId="{4F0E76A4-117B-43CD-8AD2-F73053C17F54}" type="presParOf" srcId="{4BC86915-475B-4697-82CB-4D72450B71F6}" destId="{906DA5C6-514F-40AB-89CC-A8F71C8D64AC}" srcOrd="8" destOrd="0" presId="urn:microsoft.com/office/officeart/2011/layout/HexagonRadial"/>
    <dgm:cxn modelId="{2FF93006-82DD-4A7C-A0B0-6FC056112EF4}" type="presParOf" srcId="{4BC86915-475B-4697-82CB-4D72450B71F6}" destId="{372ACA10-3F89-42D7-B7FD-5807234FFF35}" srcOrd="9" destOrd="0" presId="urn:microsoft.com/office/officeart/2011/layout/HexagonRadial"/>
    <dgm:cxn modelId="{FB446A47-E303-43DD-B007-27E521FA6B15}" type="presParOf" srcId="{372ACA10-3F89-42D7-B7FD-5807234FFF35}" destId="{55A9498C-2DC7-4CC4-BA5B-0E52F2BAD6BD}" srcOrd="0" destOrd="0" presId="urn:microsoft.com/office/officeart/2011/layout/HexagonRadial"/>
    <dgm:cxn modelId="{F295D1C5-F6F4-4663-8383-C30034FAFC11}" type="presParOf" srcId="{4BC86915-475B-4697-82CB-4D72450B71F6}" destId="{F88DB424-291E-4E35-A879-41D18DDE70CC}" srcOrd="10" destOrd="0" presId="urn:microsoft.com/office/officeart/2011/layout/HexagonRadial"/>
    <dgm:cxn modelId="{B3507A4E-667E-4FD6-906E-20FAD4367AAF}" type="presParOf" srcId="{4BC86915-475B-4697-82CB-4D72450B71F6}" destId="{9FEAC569-D89B-4C7B-BA77-ED9F91D515D7}" srcOrd="11" destOrd="0" presId="urn:microsoft.com/office/officeart/2011/layout/HexagonRadial"/>
    <dgm:cxn modelId="{0D6BA221-AAA6-455C-A39E-7CC4BDC3E3AC}" type="presParOf" srcId="{9FEAC569-D89B-4C7B-BA77-ED9F91D515D7}" destId="{5F44B4CF-633E-4784-9512-7F656FC9F17F}" srcOrd="0" destOrd="0" presId="urn:microsoft.com/office/officeart/2011/layout/HexagonRadial"/>
    <dgm:cxn modelId="{0A28E0DE-9DBA-4350-BA5A-DB81C51567E7}" type="presParOf" srcId="{4BC86915-475B-4697-82CB-4D72450B71F6}" destId="{1D16F433-0604-4ABE-B073-ABC627B201E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EC59A5-C1FA-419E-B866-101C98E4DED6}">
      <dsp:nvSpPr>
        <dsp:cNvPr id="0" name=""/>
        <dsp:cNvSpPr/>
      </dsp:nvSpPr>
      <dsp:spPr>
        <a:xfrm>
          <a:off x="2398522" y="1524853"/>
          <a:ext cx="1938154" cy="1676582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2016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Summit Outcomes</a:t>
          </a:r>
          <a:endParaRPr lang="en-GB" sz="1100" kern="1200" dirty="0"/>
        </a:p>
      </dsp:txBody>
      <dsp:txXfrm>
        <a:off x="2719701" y="1802686"/>
        <a:ext cx="1295796" cy="1120916"/>
      </dsp:txXfrm>
    </dsp:sp>
    <dsp:sp modelId="{DCDBC101-D0D1-4D7F-B476-20B4CFBEF51B}">
      <dsp:nvSpPr>
        <dsp:cNvPr id="0" name=""/>
        <dsp:cNvSpPr/>
      </dsp:nvSpPr>
      <dsp:spPr>
        <a:xfrm>
          <a:off x="3612179" y="722721"/>
          <a:ext cx="731259" cy="63007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4ED27-6BB8-437F-9A19-41EF5E0920BC}">
      <dsp:nvSpPr>
        <dsp:cNvPr id="0" name=""/>
        <dsp:cNvSpPr/>
      </dsp:nvSpPr>
      <dsp:spPr>
        <a:xfrm>
          <a:off x="2577054" y="0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Agenda for 2020</a:t>
          </a:r>
          <a:endParaRPr lang="en-GB" sz="1100" kern="1200" dirty="0"/>
        </a:p>
      </dsp:txBody>
      <dsp:txXfrm>
        <a:off x="2840270" y="227713"/>
        <a:ext cx="1061871" cy="918643"/>
      </dsp:txXfrm>
    </dsp:sp>
    <dsp:sp modelId="{CEB7DCC7-A949-4FE6-BDC5-87DD3DA0B4A8}">
      <dsp:nvSpPr>
        <dsp:cNvPr id="0" name=""/>
        <dsp:cNvSpPr/>
      </dsp:nvSpPr>
      <dsp:spPr>
        <a:xfrm>
          <a:off x="4465617" y="1900630"/>
          <a:ext cx="731259" cy="63007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FA8F7A-91A4-409F-97CC-B79ED1592C08}">
      <dsp:nvSpPr>
        <dsp:cNvPr id="0" name=""/>
        <dsp:cNvSpPr/>
      </dsp:nvSpPr>
      <dsp:spPr>
        <a:xfrm>
          <a:off x="4033713" y="845144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Broad based Trade and Investment Agreement (BITA) </a:t>
          </a:r>
          <a:endParaRPr lang="en-GB" sz="1100" kern="1200" dirty="0"/>
        </a:p>
      </dsp:txBody>
      <dsp:txXfrm>
        <a:off x="4296929" y="1072857"/>
        <a:ext cx="1061871" cy="918643"/>
      </dsp:txXfrm>
    </dsp:sp>
    <dsp:sp modelId="{50FC1C39-595D-4406-BB4F-085D6FE741CF}">
      <dsp:nvSpPr>
        <dsp:cNvPr id="0" name=""/>
        <dsp:cNvSpPr/>
      </dsp:nvSpPr>
      <dsp:spPr>
        <a:xfrm>
          <a:off x="3872764" y="3230268"/>
          <a:ext cx="731259" cy="63007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BEDD9B-4F58-422D-A23C-F6EDCD7F1062}">
      <dsp:nvSpPr>
        <dsp:cNvPr id="0" name=""/>
        <dsp:cNvSpPr/>
      </dsp:nvSpPr>
      <dsp:spPr>
        <a:xfrm>
          <a:off x="4033713" y="2506601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Common Agenda for Migration and Mobility (CAMM)</a:t>
          </a:r>
          <a:endParaRPr lang="en-GB" sz="1100" kern="1200" dirty="0"/>
        </a:p>
      </dsp:txBody>
      <dsp:txXfrm>
        <a:off x="4296929" y="2734314"/>
        <a:ext cx="1061871" cy="918643"/>
      </dsp:txXfrm>
    </dsp:sp>
    <dsp:sp modelId="{55A9498C-2DC7-4CC4-BA5B-0E52F2BAD6BD}">
      <dsp:nvSpPr>
        <dsp:cNvPr id="0" name=""/>
        <dsp:cNvSpPr/>
      </dsp:nvSpPr>
      <dsp:spPr>
        <a:xfrm>
          <a:off x="2402129" y="3368289"/>
          <a:ext cx="731259" cy="63007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6DA5C6-514F-40AB-89CC-A8F71C8D64AC}">
      <dsp:nvSpPr>
        <dsp:cNvPr id="0" name=""/>
        <dsp:cNvSpPr/>
      </dsp:nvSpPr>
      <dsp:spPr>
        <a:xfrm>
          <a:off x="2577054" y="3352691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G20 Skills Strategy</a:t>
          </a:r>
          <a:endParaRPr lang="en-GB" sz="1100" kern="1200" dirty="0"/>
        </a:p>
      </dsp:txBody>
      <dsp:txXfrm>
        <a:off x="2840270" y="3580404"/>
        <a:ext cx="1061871" cy="918643"/>
      </dsp:txXfrm>
    </dsp:sp>
    <dsp:sp modelId="{5F44B4CF-633E-4784-9512-7F656FC9F17F}">
      <dsp:nvSpPr>
        <dsp:cNvPr id="0" name=""/>
        <dsp:cNvSpPr/>
      </dsp:nvSpPr>
      <dsp:spPr>
        <a:xfrm>
          <a:off x="1534716" y="2190853"/>
          <a:ext cx="731259" cy="630077"/>
        </a:xfrm>
        <a:prstGeom prst="hexagon">
          <a:avLst>
            <a:gd name="adj" fmla="val 28900"/>
            <a:gd name="vf" fmla="val 11547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8DB424-291E-4E35-A879-41D18DDE70CC}">
      <dsp:nvSpPr>
        <dsp:cNvPr id="0" name=""/>
        <dsp:cNvSpPr/>
      </dsp:nvSpPr>
      <dsp:spPr>
        <a:xfrm>
          <a:off x="1113633" y="2507546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GB" sz="1100" kern="1200" dirty="0" smtClean="0"/>
            <a:t>Joint Declaration on Counter-terrorism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100" kern="1200" dirty="0"/>
        </a:p>
      </dsp:txBody>
      <dsp:txXfrm>
        <a:off x="1376849" y="2735259"/>
        <a:ext cx="1061871" cy="918643"/>
      </dsp:txXfrm>
    </dsp:sp>
    <dsp:sp modelId="{1D16F433-0604-4ABE-B073-ABC627B201EE}">
      <dsp:nvSpPr>
        <dsp:cNvPr id="0" name=""/>
        <dsp:cNvSpPr/>
      </dsp:nvSpPr>
      <dsp:spPr>
        <a:xfrm>
          <a:off x="1113633" y="843254"/>
          <a:ext cx="1588303" cy="137406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India-EU Science and Technology Cooperation Agreement</a:t>
          </a:r>
          <a:endParaRPr lang="en-GB" sz="1100" kern="1200" dirty="0"/>
        </a:p>
      </dsp:txBody>
      <dsp:txXfrm>
        <a:off x="1376849" y="1070967"/>
        <a:ext cx="1061871" cy="9186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CD8AE0-838A-4352-9BE0-CDA17A292FA9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C5D5A0-B49A-4E5B-8669-242D2016AE5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75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683F99-B2D4-448E-A5A4-8B81E0CE6BF3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DD1B99-27A0-480B-AC31-5F4CFC58549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3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DD1B99-27A0-480B-AC31-5F4CFC58549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152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422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7931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6342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9919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416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1536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045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223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379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212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40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F00612-CC1D-4C8D-B3C5-DE6573EDECCC}" type="datetimeFigureOut">
              <a:rPr lang="en-GB" smtClean="0"/>
              <a:t>28/11/2017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535198-7CFD-4510-A3FF-A19F56F578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597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9757" y="225830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 smtClean="0"/>
              <a:t>EU-India </a:t>
            </a:r>
            <a:br>
              <a:rPr lang="en-GB" b="1" dirty="0" smtClean="0"/>
            </a:br>
            <a:r>
              <a:rPr lang="en-GB" b="1" dirty="0" smtClean="0"/>
              <a:t>Cooperation and Dialogue on </a:t>
            </a:r>
            <a:br>
              <a:rPr lang="en-GB" b="1" dirty="0" smtClean="0"/>
            </a:br>
            <a:r>
              <a:rPr lang="en-GB" b="1" dirty="0" smtClean="0"/>
              <a:t>Migration and Mobility</a:t>
            </a:r>
            <a:endParaRPr lang="en-GB" dirty="0"/>
          </a:p>
        </p:txBody>
      </p:sp>
      <p:pic>
        <p:nvPicPr>
          <p:cNvPr id="7" name="Picture 6" descr="Image result for ILO logo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3097" y="4729395"/>
            <a:ext cx="1159099" cy="1834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000" y="126539"/>
            <a:ext cx="2641754" cy="18281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280853" y="1040625"/>
            <a:ext cx="7859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This project is financed by the European Union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0224" y="5494247"/>
            <a:ext cx="2999192" cy="1069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6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Budget and Time line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US" dirty="0" smtClean="0"/>
              <a:t>3 million Euros</a:t>
            </a:r>
          </a:p>
          <a:p>
            <a:endParaRPr lang="en-US" dirty="0"/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September 2017 -31 August 2020 </a:t>
            </a:r>
          </a:p>
          <a:p>
            <a:endParaRPr lang="en-US" dirty="0"/>
          </a:p>
          <a:p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40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Support Requested from Member States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Participation in events – workshops, meetings, </a:t>
            </a:r>
            <a:r>
              <a:rPr lang="en-US" dirty="0" err="1" smtClean="0"/>
              <a:t>etc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Sharing of information –</a:t>
            </a:r>
            <a:r>
              <a:rPr lang="en-US" dirty="0" err="1" smtClean="0"/>
              <a:t>labour</a:t>
            </a:r>
            <a:r>
              <a:rPr lang="en-US" dirty="0" smtClean="0"/>
              <a:t> market changes, legal changes, bilateral </a:t>
            </a:r>
            <a:r>
              <a:rPr lang="en-US" dirty="0"/>
              <a:t>agreements</a:t>
            </a:r>
            <a:r>
              <a:rPr lang="en-US" dirty="0" smtClean="0"/>
              <a:t>, projects etc.</a:t>
            </a:r>
          </a:p>
          <a:p>
            <a:endParaRPr lang="en-US" dirty="0" smtClean="0"/>
          </a:p>
          <a:p>
            <a:r>
              <a:rPr lang="en-US" dirty="0" smtClean="0"/>
              <a:t>Technical guidance/requests </a:t>
            </a:r>
          </a:p>
          <a:p>
            <a:endParaRPr lang="en-US" dirty="0" smtClean="0"/>
          </a:p>
          <a:p>
            <a:r>
              <a:rPr lang="en-US" dirty="0" smtClean="0"/>
              <a:t>Collaboration for study tours, meetings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537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7820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sz="3800" dirty="0"/>
              <a:t>Thank you </a:t>
            </a:r>
            <a:r>
              <a:rPr lang="en-US" sz="3800" dirty="0" smtClean="0"/>
              <a:t>!</a:t>
            </a:r>
            <a:endParaRPr lang="en-US" sz="3800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000" dirty="0" smtClean="0"/>
              <a:t>For further information, please contact: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b="1" dirty="0" smtClean="0"/>
              <a:t>Seeta Sharma</a:t>
            </a:r>
          </a:p>
          <a:p>
            <a:pPr marL="0" indent="0">
              <a:buNone/>
            </a:pPr>
            <a:r>
              <a:rPr lang="en-GB" sz="2000" dirty="0"/>
              <a:t>EU-India </a:t>
            </a:r>
            <a:r>
              <a:rPr lang="en-GB" sz="2000" dirty="0" smtClean="0"/>
              <a:t>Cooperation </a:t>
            </a:r>
            <a:r>
              <a:rPr lang="en-GB" sz="2000" dirty="0"/>
              <a:t>and Dialogue on </a:t>
            </a:r>
            <a:r>
              <a:rPr lang="en-GB" sz="2000" dirty="0" smtClean="0"/>
              <a:t>Migration </a:t>
            </a:r>
            <a:r>
              <a:rPr lang="en-GB" sz="2000" dirty="0"/>
              <a:t>and Mobility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International </a:t>
            </a:r>
            <a:r>
              <a:rPr lang="en-US" sz="2000" dirty="0" err="1" smtClean="0"/>
              <a:t>Labour</a:t>
            </a:r>
            <a:r>
              <a:rPr lang="en-US" sz="2000" dirty="0" smtClean="0"/>
              <a:t> Organization</a:t>
            </a:r>
          </a:p>
          <a:p>
            <a:pPr marL="0" indent="0">
              <a:buNone/>
            </a:pPr>
            <a:r>
              <a:rPr lang="en-US" sz="2000" dirty="0" smtClean="0"/>
              <a:t>India Habitat Centre, 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Floor, Core 4B</a:t>
            </a:r>
          </a:p>
          <a:p>
            <a:pPr marL="0" indent="0">
              <a:buNone/>
            </a:pPr>
            <a:r>
              <a:rPr lang="en-US" sz="2000" dirty="0" smtClean="0"/>
              <a:t>Lodi Road, New Delhi 11003</a:t>
            </a:r>
          </a:p>
          <a:p>
            <a:pPr marL="0" indent="0">
              <a:buNone/>
            </a:pPr>
            <a:r>
              <a:rPr lang="en-GB" sz="2000" dirty="0"/>
              <a:t>T: +91 -</a:t>
            </a:r>
            <a:r>
              <a:rPr lang="en-GB" sz="2000" dirty="0" smtClean="0"/>
              <a:t>11-4750-9233</a:t>
            </a:r>
          </a:p>
          <a:p>
            <a:pPr marL="0" indent="0">
              <a:buNone/>
            </a:pPr>
            <a:r>
              <a:rPr lang="en-US" sz="2000" dirty="0"/>
              <a:t>s</a:t>
            </a:r>
            <a:r>
              <a:rPr lang="en-US" sz="2000" dirty="0" smtClean="0"/>
              <a:t>harma@ilo.org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http</a:t>
            </a:r>
            <a:r>
              <a:rPr lang="en-GB" sz="2000" dirty="0"/>
              <a:t>://</a:t>
            </a:r>
            <a:r>
              <a:rPr lang="en-GB" sz="2000" dirty="0" smtClean="0"/>
              <a:t>www.ilo.org/newdelhi</a:t>
            </a:r>
            <a:endParaRPr lang="en-US" sz="2000" dirty="0" smtClean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77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image0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4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Background: EU-India Summit  March 2016</a:t>
            </a:r>
            <a:endParaRPr lang="en-GB" b="1" dirty="0"/>
          </a:p>
        </p:txBody>
      </p:sp>
      <p:pic>
        <p:nvPicPr>
          <p:cNvPr id="2050" name="Picture 2" descr="Image result for EU India Summit 201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57600" y="2629694"/>
            <a:ext cx="48768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8821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Few outcomes from the Summit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594203"/>
          </a:xfrm>
        </p:spPr>
        <p:txBody>
          <a:bodyPr>
            <a:normAutofit/>
          </a:bodyPr>
          <a:lstStyle/>
          <a:p>
            <a:endParaRPr lang="en-GB" sz="2900" dirty="0" smtClean="0"/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11676388"/>
              </p:ext>
            </p:extLst>
          </p:nvPr>
        </p:nvGraphicFramePr>
        <p:xfrm>
          <a:off x="2408348" y="2052827"/>
          <a:ext cx="6735651" cy="4726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51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Common Agenda for Migration and Mobility (CAMM)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594203"/>
          </a:xfrm>
        </p:spPr>
        <p:txBody>
          <a:bodyPr>
            <a:normAutofit/>
          </a:bodyPr>
          <a:lstStyle/>
          <a:p>
            <a:r>
              <a:rPr lang="en-US" sz="2900" dirty="0" smtClean="0"/>
              <a:t> Four Pillars </a:t>
            </a:r>
            <a:endParaRPr lang="en-GB" sz="2900" dirty="0" smtClean="0"/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596980" y="2356834"/>
            <a:ext cx="1661375" cy="4275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Better</a:t>
            </a:r>
            <a:r>
              <a:rPr lang="en-GB" dirty="0" smtClean="0"/>
              <a:t> </a:t>
            </a:r>
            <a:r>
              <a:rPr lang="en-GB" dirty="0"/>
              <a:t>organising </a:t>
            </a:r>
            <a:r>
              <a:rPr lang="en-GB" b="1" dirty="0"/>
              <a:t>legal migration</a:t>
            </a:r>
            <a:r>
              <a:rPr lang="en-GB" dirty="0"/>
              <a:t>, and fostering well-managed </a:t>
            </a:r>
            <a:r>
              <a:rPr lang="en-GB" dirty="0" smtClean="0"/>
              <a:t>mobility</a:t>
            </a:r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3603938" y="2356834"/>
            <a:ext cx="1661375" cy="4275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Preventing </a:t>
            </a:r>
            <a:r>
              <a:rPr lang="en-GB" dirty="0"/>
              <a:t>and combatting </a:t>
            </a:r>
            <a:r>
              <a:rPr lang="en-GB" b="1" dirty="0"/>
              <a:t>irregular migration</a:t>
            </a:r>
            <a:r>
              <a:rPr lang="en-GB" dirty="0"/>
              <a:t>, and eradicating trafficking in human beings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644702" y="2356834"/>
            <a:ext cx="1661375" cy="4275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Maximising </a:t>
            </a:r>
            <a:r>
              <a:rPr lang="en-GB" dirty="0"/>
              <a:t>the </a:t>
            </a:r>
            <a:r>
              <a:rPr lang="en-GB" b="1" dirty="0"/>
              <a:t>development impact </a:t>
            </a:r>
            <a:r>
              <a:rPr lang="en-GB" dirty="0"/>
              <a:t>of migration and mobility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651660" y="2356834"/>
            <a:ext cx="1661375" cy="42757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promoting international </a:t>
            </a:r>
            <a:r>
              <a:rPr lang="en-GB" b="1" dirty="0"/>
              <a:t>protection</a:t>
            </a:r>
            <a:r>
              <a:rPr lang="en-GB" dirty="0"/>
              <a:t>, and enhancing the external dimension of asylum</a:t>
            </a:r>
          </a:p>
          <a:p>
            <a:pPr algn="ctr"/>
            <a:r>
              <a:rPr lang="en-US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77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400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0387" y="35224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Partnership project to support the CAMM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sz="3600" b="1" dirty="0" smtClean="0"/>
              <a:t>Implementing partners </a:t>
            </a:r>
            <a:endParaRPr lang="en-GB" b="1" dirty="0"/>
          </a:p>
        </p:txBody>
      </p:sp>
      <p:pic>
        <p:nvPicPr>
          <p:cNvPr id="5" name="Picture 4" descr="Image result for ILO logo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039" y="3046706"/>
            <a:ext cx="1438141" cy="23499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68187" y="4070777"/>
            <a:ext cx="3718568" cy="132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7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Objectives of the project:</a:t>
            </a:r>
            <a:r>
              <a:rPr lang="en-US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1013675" y="1825625"/>
            <a:ext cx="4906851" cy="23681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OVERALL OBJECTIVE </a:t>
            </a:r>
          </a:p>
          <a:p>
            <a:pPr algn="ctr"/>
            <a:endParaRPr lang="en-US" sz="2000" dirty="0" smtClean="0"/>
          </a:p>
          <a:p>
            <a:pPr algn="ctr"/>
            <a:r>
              <a:rPr lang="en-GB" sz="2000" dirty="0" smtClean="0"/>
              <a:t>To contribute to a better governance of migration and mobility between the EU and India, as well as to prevent and address the challenges related to irregular migratory flows. </a:t>
            </a:r>
          </a:p>
          <a:p>
            <a:pPr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6096000" y="3652749"/>
            <a:ext cx="4906851" cy="23681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 smtClean="0"/>
          </a:p>
          <a:p>
            <a:pPr algn="ctr"/>
            <a:r>
              <a:rPr lang="en-US" sz="2400" dirty="0" smtClean="0"/>
              <a:t>SPECIFIC OBJECTIVE </a:t>
            </a:r>
          </a:p>
          <a:p>
            <a:pPr algn="ctr"/>
            <a:endParaRPr lang="en-US" sz="2000" dirty="0" smtClean="0"/>
          </a:p>
          <a:p>
            <a:pPr algn="ctr"/>
            <a:r>
              <a:rPr lang="en-GB" sz="2000" dirty="0" smtClean="0"/>
              <a:t>To </a:t>
            </a:r>
            <a:r>
              <a:rPr lang="en-GB" sz="2000" dirty="0"/>
              <a:t>support the EU-India High Level Dialogue on Migration and Mobility (HLDMM) and the implementation of the Common Agenda for Migration and Mobility (CAMM) and its annex of actions. </a:t>
            </a:r>
          </a:p>
          <a:p>
            <a:pPr algn="ctr"/>
            <a:r>
              <a:rPr lang="en-GB" sz="2000" dirty="0" smtClean="0"/>
              <a:t>. </a:t>
            </a:r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72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86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Expected Results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2746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GB" b="1" dirty="0"/>
              <a:t>Result 1:</a:t>
            </a:r>
            <a:r>
              <a:rPr lang="en-GB" dirty="0"/>
              <a:t> D</a:t>
            </a:r>
            <a:r>
              <a:rPr lang="en-GB" dirty="0" smtClean="0"/>
              <a:t>ialogue </a:t>
            </a:r>
            <a:r>
              <a:rPr lang="en-GB" dirty="0"/>
              <a:t>on </a:t>
            </a:r>
            <a:r>
              <a:rPr lang="en-GB" dirty="0" smtClean="0"/>
              <a:t>labour </a:t>
            </a:r>
            <a:r>
              <a:rPr lang="en-GB" dirty="0"/>
              <a:t>migration and mobility between India and the </a:t>
            </a:r>
            <a:r>
              <a:rPr lang="en-GB" dirty="0" smtClean="0"/>
              <a:t>EU </a:t>
            </a:r>
            <a:r>
              <a:rPr lang="en-GB" dirty="0"/>
              <a:t>strengthened  </a:t>
            </a:r>
            <a:endParaRPr lang="en-GB" dirty="0" smtClean="0"/>
          </a:p>
          <a:p>
            <a:endParaRPr lang="en-GB" dirty="0"/>
          </a:p>
          <a:p>
            <a:r>
              <a:rPr lang="en-GB" b="1" dirty="0"/>
              <a:t>Result 2: </a:t>
            </a:r>
            <a:r>
              <a:rPr lang="en-GB" dirty="0" smtClean="0"/>
              <a:t>Knowledge </a:t>
            </a:r>
            <a:r>
              <a:rPr lang="en-GB" dirty="0"/>
              <a:t>base on migration flows between India and the </a:t>
            </a:r>
            <a:r>
              <a:rPr lang="en-GB" dirty="0" smtClean="0"/>
              <a:t>EU improved</a:t>
            </a:r>
          </a:p>
          <a:p>
            <a:endParaRPr lang="en-GB" dirty="0"/>
          </a:p>
          <a:p>
            <a:r>
              <a:rPr lang="en-GB" b="1" dirty="0"/>
              <a:t>Result 3: </a:t>
            </a:r>
            <a:r>
              <a:rPr lang="en-GB" dirty="0" smtClean="0"/>
              <a:t>Institutional </a:t>
            </a:r>
            <a:r>
              <a:rPr lang="en-GB" dirty="0"/>
              <a:t>capacity </a:t>
            </a:r>
            <a:r>
              <a:rPr lang="en-GB" dirty="0" smtClean="0"/>
              <a:t>on </a:t>
            </a:r>
            <a:r>
              <a:rPr lang="en-GB" dirty="0"/>
              <a:t>the governance and management of labour </a:t>
            </a:r>
            <a:r>
              <a:rPr lang="en-GB" dirty="0" smtClean="0"/>
              <a:t>migration enhanced</a:t>
            </a:r>
          </a:p>
          <a:p>
            <a:endParaRPr lang="en-GB" dirty="0"/>
          </a:p>
          <a:p>
            <a:r>
              <a:rPr lang="en-GB" b="1" dirty="0" smtClean="0"/>
              <a:t>Result 4</a:t>
            </a:r>
            <a:r>
              <a:rPr lang="en-GB" b="1" dirty="0"/>
              <a:t>: </a:t>
            </a:r>
            <a:r>
              <a:rPr lang="en-GB" dirty="0"/>
              <a:t>International standards and best practices on </a:t>
            </a:r>
            <a:r>
              <a:rPr lang="en-GB" dirty="0" smtClean="0"/>
              <a:t>migration governance implemented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80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Indicative Activities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6995"/>
          </a:xfrm>
        </p:spPr>
        <p:txBody>
          <a:bodyPr>
            <a:normAutofit fontScale="85000" lnSpcReduction="20000"/>
          </a:bodyPr>
          <a:lstStyle/>
          <a:p>
            <a:endParaRPr lang="en-GB" dirty="0" smtClean="0"/>
          </a:p>
          <a:p>
            <a:r>
              <a:rPr lang="en-GB" dirty="0" smtClean="0"/>
              <a:t>Seminar</a:t>
            </a:r>
            <a:r>
              <a:rPr lang="en-GB" dirty="0"/>
              <a:t>/ meetings/ workshops/ training </a:t>
            </a:r>
            <a:r>
              <a:rPr lang="en-GB" dirty="0" smtClean="0"/>
              <a:t> - 61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Studies, research papers, guidelines</a:t>
            </a:r>
            <a:r>
              <a:rPr lang="en-GB" dirty="0"/>
              <a:t>, </a:t>
            </a:r>
            <a:r>
              <a:rPr lang="en-GB" dirty="0" smtClean="0"/>
              <a:t>-25</a:t>
            </a:r>
          </a:p>
          <a:p>
            <a:endParaRPr lang="en-GB" dirty="0" smtClean="0"/>
          </a:p>
          <a:p>
            <a:r>
              <a:rPr lang="en-GB" dirty="0" smtClean="0"/>
              <a:t>Study </a:t>
            </a:r>
            <a:r>
              <a:rPr lang="en-GB" dirty="0"/>
              <a:t>visits </a:t>
            </a:r>
            <a:r>
              <a:rPr lang="en-GB" dirty="0" smtClean="0"/>
              <a:t>- 6 </a:t>
            </a:r>
          </a:p>
          <a:p>
            <a:endParaRPr lang="en-GB" dirty="0"/>
          </a:p>
          <a:p>
            <a:r>
              <a:rPr lang="en-GB" dirty="0" smtClean="0"/>
              <a:t>Attendance at global </a:t>
            </a:r>
            <a:r>
              <a:rPr lang="en-GB" dirty="0"/>
              <a:t>conference - 6 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Information </a:t>
            </a:r>
            <a:r>
              <a:rPr lang="en-GB" dirty="0"/>
              <a:t>materials </a:t>
            </a:r>
            <a:r>
              <a:rPr lang="en-GB" dirty="0" smtClean="0"/>
              <a:t>– 25</a:t>
            </a:r>
          </a:p>
          <a:p>
            <a:endParaRPr lang="en-GB" dirty="0"/>
          </a:p>
          <a:p>
            <a:r>
              <a:rPr lang="en-GB" dirty="0" smtClean="0"/>
              <a:t>Awareness campaigns -3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5967" y="2165684"/>
            <a:ext cx="4618563" cy="4174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2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568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Beneficiaries of the Project  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Direct – 4000+ </a:t>
            </a:r>
          </a:p>
          <a:p>
            <a:pPr lvl="1"/>
            <a:r>
              <a:rPr lang="en-GB" dirty="0" smtClean="0"/>
              <a:t>officials, elected representative, experts, diaspora members, recruitment agents, returnees, students, tourists  </a:t>
            </a:r>
          </a:p>
          <a:p>
            <a:endParaRPr lang="en-GB" dirty="0"/>
          </a:p>
          <a:p>
            <a:endParaRPr lang="en-GB" dirty="0" smtClean="0"/>
          </a:p>
          <a:p>
            <a:r>
              <a:rPr lang="en-GB" dirty="0" smtClean="0"/>
              <a:t>Indirect -   1 million +</a:t>
            </a:r>
          </a:p>
          <a:p>
            <a:pPr lvl="1"/>
            <a:r>
              <a:rPr lang="en-GB" dirty="0" smtClean="0"/>
              <a:t>employers, workers, diaspora, refugees, general public.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51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584</TotalTime>
  <Words>409</Words>
  <Application>Microsoft Office PowerPoint</Application>
  <PresentationFormat>Widescreen</PresentationFormat>
  <Paragraphs>99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    EU-India  Cooperation and Dialogue on  Migration and Mobility</vt:lpstr>
      <vt:lpstr>Background: EU-India Summit  March 2016</vt:lpstr>
      <vt:lpstr>Few outcomes from the Summit</vt:lpstr>
      <vt:lpstr>Common Agenda for Migration and Mobility (CAMM) </vt:lpstr>
      <vt:lpstr>  Partnership project to support the CAMM  Implementing partners </vt:lpstr>
      <vt:lpstr>Objectives of the project: </vt:lpstr>
      <vt:lpstr>Expected Results</vt:lpstr>
      <vt:lpstr>Indicative Activities </vt:lpstr>
      <vt:lpstr>Beneficiaries of the Project  </vt:lpstr>
      <vt:lpstr>Budget and Time line </vt:lpstr>
      <vt:lpstr>Support Requested from Member States </vt:lpstr>
      <vt:lpstr>PowerPoint Presentation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EU-India Cooperation and Dialogue on Migration and Mobility</dc:title>
  <dc:creator>Sharma, Seeta</dc:creator>
  <cp:lastModifiedBy>Govardhan, Shashi</cp:lastModifiedBy>
  <cp:revision>41</cp:revision>
  <cp:lastPrinted>2017-09-07T08:35:43Z</cp:lastPrinted>
  <dcterms:created xsi:type="dcterms:W3CDTF">2017-09-06T05:54:39Z</dcterms:created>
  <dcterms:modified xsi:type="dcterms:W3CDTF">2017-11-28T07:00:22Z</dcterms:modified>
</cp:coreProperties>
</file>