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7" r:id="rId2"/>
    <p:sldId id="280" r:id="rId3"/>
    <p:sldId id="281" r:id="rId4"/>
    <p:sldId id="278" r:id="rId5"/>
    <p:sldId id="259" r:id="rId6"/>
    <p:sldId id="260" r:id="rId7"/>
    <p:sldId id="261" r:id="rId8"/>
    <p:sldId id="262" r:id="rId9"/>
    <p:sldId id="264" r:id="rId10"/>
    <p:sldId id="265" r:id="rId11"/>
    <p:sldId id="266" r:id="rId12"/>
    <p:sldId id="282" r:id="rId13"/>
    <p:sldId id="267" r:id="rId14"/>
    <p:sldId id="268" r:id="rId15"/>
    <p:sldId id="279" r:id="rId16"/>
    <p:sldId id="269" r:id="rId17"/>
    <p:sldId id="276" r:id="rId18"/>
    <p:sldId id="270" r:id="rId19"/>
    <p:sldId id="275" r:id="rId20"/>
    <p:sldId id="283" r:id="rId21"/>
    <p:sldId id="27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13" autoAdjust="0"/>
    <p:restoredTop sz="89536" autoAdjust="0"/>
  </p:normalViewPr>
  <p:slideViewPr>
    <p:cSldViewPr snapToGrid="0">
      <p:cViewPr varScale="1">
        <p:scale>
          <a:sx n="104" d="100"/>
          <a:sy n="104" d="100"/>
        </p:scale>
        <p:origin x="118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E:\June%202018\data%20analysis_motivation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faud\Desktop\ILO\EU-ILO%20GSC\Policy%20Brief\Data%20analysis\Challenges\Challenges_data%20analysi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June%202018\Alignment%20graph_revised_Alice.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Chart!$B$1</c:f>
              <c:strCache>
                <c:ptCount val="1"/>
                <c:pt idx="0">
                  <c:v>Brands</c:v>
                </c:pt>
              </c:strCache>
            </c:strRef>
          </c:tx>
          <c:spPr>
            <a:solidFill>
              <a:schemeClr val="accent1"/>
            </a:solidFill>
            <a:ln>
              <a:noFill/>
            </a:ln>
            <a:effectLst/>
          </c:spPr>
          <c:invertIfNegative val="0"/>
          <c:cat>
            <c:strRef>
              <c:f>Chart!$A$2:$A$6</c:f>
              <c:strCache>
                <c:ptCount val="5"/>
                <c:pt idx="0">
                  <c:v>Pressure from consumer and civil society </c:v>
                </c:pt>
                <c:pt idx="1">
                  <c:v>Anticipation and risk control</c:v>
                </c:pt>
                <c:pt idx="2">
                  <c:v>Market positioning</c:v>
                </c:pt>
                <c:pt idx="3">
                  <c:v>Company values</c:v>
                </c:pt>
                <c:pt idx="4">
                  <c:v>Business case for sustainable sourcing</c:v>
                </c:pt>
              </c:strCache>
            </c:strRef>
          </c:cat>
          <c:val>
            <c:numRef>
              <c:f>Chart!$B$2:$B$6</c:f>
              <c:numCache>
                <c:formatCode>0%</c:formatCode>
                <c:ptCount val="5"/>
                <c:pt idx="0" formatCode="0.00%">
                  <c:v>0.41599999999999998</c:v>
                </c:pt>
                <c:pt idx="1">
                  <c:v>0.5</c:v>
                </c:pt>
                <c:pt idx="2">
                  <c:v>0.5</c:v>
                </c:pt>
                <c:pt idx="3">
                  <c:v>0.5</c:v>
                </c:pt>
                <c:pt idx="4" formatCode="0.00%">
                  <c:v>0.33300000000000002</c:v>
                </c:pt>
              </c:numCache>
            </c:numRef>
          </c:val>
          <c:extLst xmlns:c16r2="http://schemas.microsoft.com/office/drawing/2015/06/chart">
            <c:ext xmlns:c16="http://schemas.microsoft.com/office/drawing/2014/chart" uri="{C3380CC4-5D6E-409C-BE32-E72D297353CC}">
              <c16:uniqueId val="{00000000-1107-4C65-AC63-C51F50FE24A7}"/>
            </c:ext>
          </c:extLst>
        </c:ser>
        <c:ser>
          <c:idx val="1"/>
          <c:order val="1"/>
          <c:tx>
            <c:strRef>
              <c:f>Chart!$C$1</c:f>
              <c:strCache>
                <c:ptCount val="1"/>
                <c:pt idx="0">
                  <c:v>Retailers</c:v>
                </c:pt>
              </c:strCache>
            </c:strRef>
          </c:tx>
          <c:spPr>
            <a:solidFill>
              <a:schemeClr val="accent2"/>
            </a:solidFill>
            <a:ln>
              <a:noFill/>
            </a:ln>
            <a:effectLst/>
          </c:spPr>
          <c:invertIfNegative val="0"/>
          <c:cat>
            <c:strRef>
              <c:f>Chart!$A$2:$A$6</c:f>
              <c:strCache>
                <c:ptCount val="5"/>
                <c:pt idx="0">
                  <c:v>Pressure from consumer and civil society </c:v>
                </c:pt>
                <c:pt idx="1">
                  <c:v>Anticipation and risk control</c:v>
                </c:pt>
                <c:pt idx="2">
                  <c:v>Market positioning</c:v>
                </c:pt>
                <c:pt idx="3">
                  <c:v>Company values</c:v>
                </c:pt>
                <c:pt idx="4">
                  <c:v>Business case for sustainable sourcing</c:v>
                </c:pt>
              </c:strCache>
            </c:strRef>
          </c:cat>
          <c:val>
            <c:numRef>
              <c:f>Chart!$C$2:$C$6</c:f>
              <c:numCache>
                <c:formatCode>General</c:formatCode>
                <c:ptCount val="5"/>
                <c:pt idx="0" formatCode="0.00%">
                  <c:v>0.33329999999999999</c:v>
                </c:pt>
                <c:pt idx="1">
                  <c:v>0.66600000000000004</c:v>
                </c:pt>
                <c:pt idx="2">
                  <c:v>0.4</c:v>
                </c:pt>
                <c:pt idx="3" formatCode="0.00%">
                  <c:v>0.33329999999999999</c:v>
                </c:pt>
                <c:pt idx="4" formatCode="0%">
                  <c:v>0.4</c:v>
                </c:pt>
              </c:numCache>
            </c:numRef>
          </c:val>
          <c:extLst xmlns:c16r2="http://schemas.microsoft.com/office/drawing/2015/06/chart">
            <c:ext xmlns:c16="http://schemas.microsoft.com/office/drawing/2014/chart" uri="{C3380CC4-5D6E-409C-BE32-E72D297353CC}">
              <c16:uniqueId val="{00000001-1107-4C65-AC63-C51F50FE24A7}"/>
            </c:ext>
          </c:extLst>
        </c:ser>
        <c:ser>
          <c:idx val="2"/>
          <c:order val="2"/>
          <c:tx>
            <c:strRef>
              <c:f>Chart!$D$1</c:f>
              <c:strCache>
                <c:ptCount val="1"/>
                <c:pt idx="0">
                  <c:v>Intermediate buyers </c:v>
                </c:pt>
              </c:strCache>
            </c:strRef>
          </c:tx>
          <c:spPr>
            <a:solidFill>
              <a:schemeClr val="accent3"/>
            </a:solidFill>
            <a:ln>
              <a:noFill/>
            </a:ln>
            <a:effectLst/>
          </c:spPr>
          <c:invertIfNegative val="0"/>
          <c:cat>
            <c:strRef>
              <c:f>Chart!$A$2:$A$6</c:f>
              <c:strCache>
                <c:ptCount val="5"/>
                <c:pt idx="0">
                  <c:v>Pressure from consumer and civil society </c:v>
                </c:pt>
                <c:pt idx="1">
                  <c:v>Anticipation and risk control</c:v>
                </c:pt>
                <c:pt idx="2">
                  <c:v>Market positioning</c:v>
                </c:pt>
                <c:pt idx="3">
                  <c:v>Company values</c:v>
                </c:pt>
                <c:pt idx="4">
                  <c:v>Business case for sustainable sourcing</c:v>
                </c:pt>
              </c:strCache>
            </c:strRef>
          </c:cat>
          <c:val>
            <c:numRef>
              <c:f>Chart!$D$2:$D$6</c:f>
              <c:numCache>
                <c:formatCode>0%</c:formatCode>
                <c:ptCount val="5"/>
                <c:pt idx="0">
                  <c:v>0.12</c:v>
                </c:pt>
                <c:pt idx="1">
                  <c:v>0.5</c:v>
                </c:pt>
                <c:pt idx="2">
                  <c:v>1</c:v>
                </c:pt>
                <c:pt idx="3" formatCode="0.00%">
                  <c:v>0.375</c:v>
                </c:pt>
                <c:pt idx="4">
                  <c:v>0.62</c:v>
                </c:pt>
              </c:numCache>
            </c:numRef>
          </c:val>
          <c:extLst xmlns:c16r2="http://schemas.microsoft.com/office/drawing/2015/06/chart">
            <c:ext xmlns:c16="http://schemas.microsoft.com/office/drawing/2014/chart" uri="{C3380CC4-5D6E-409C-BE32-E72D297353CC}">
              <c16:uniqueId val="{00000002-1107-4C65-AC63-C51F50FE24A7}"/>
            </c:ext>
          </c:extLst>
        </c:ser>
        <c:dLbls>
          <c:showLegendKey val="0"/>
          <c:showVal val="0"/>
          <c:showCatName val="0"/>
          <c:showSerName val="0"/>
          <c:showPercent val="0"/>
          <c:showBubbleSize val="0"/>
        </c:dLbls>
        <c:gapWidth val="219"/>
        <c:overlap val="-27"/>
        <c:axId val="146600224"/>
        <c:axId val="146563792"/>
      </c:barChart>
      <c:catAx>
        <c:axId val="14660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563792"/>
        <c:crosses val="autoZero"/>
        <c:auto val="1"/>
        <c:lblAlgn val="ctr"/>
        <c:lblOffset val="100"/>
        <c:noMultiLvlLbl val="0"/>
      </c:catAx>
      <c:valAx>
        <c:axId val="14656379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60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'results - PCI challenges'!$B$17</c:f>
              <c:strCache>
                <c:ptCount val="1"/>
                <c:pt idx="0">
                  <c:v>Retailers</c:v>
                </c:pt>
              </c:strCache>
            </c:strRef>
          </c:tx>
          <c:spPr>
            <a:solidFill>
              <a:schemeClr val="accent1"/>
            </a:solidFill>
            <a:ln>
              <a:noFill/>
            </a:ln>
            <a:effectLst/>
          </c:spPr>
          <c:invertIfNegative val="0"/>
          <c:cat>
            <c:strRef>
              <c:f>'results - PCI challenges'!$A$18:$A$20</c:f>
              <c:strCache>
                <c:ptCount val="3"/>
                <c:pt idx="0">
                  <c:v>Robustness of PCI requirements </c:v>
                </c:pt>
                <c:pt idx="1">
                  <c:v>Cost of audits</c:v>
                </c:pt>
                <c:pt idx="2">
                  <c:v>Limited coverage of supply base</c:v>
                </c:pt>
              </c:strCache>
            </c:strRef>
          </c:cat>
          <c:val>
            <c:numRef>
              <c:f>'results - PCI challenges'!$B$18:$B$20</c:f>
              <c:numCache>
                <c:formatCode>General</c:formatCode>
                <c:ptCount val="3"/>
                <c:pt idx="0">
                  <c:v>0.35714285714285698</c:v>
                </c:pt>
                <c:pt idx="1">
                  <c:v>0.42857142857142855</c:v>
                </c:pt>
                <c:pt idx="2">
                  <c:v>0.14285714285714285</c:v>
                </c:pt>
              </c:numCache>
            </c:numRef>
          </c:val>
          <c:extLst xmlns:c16r2="http://schemas.microsoft.com/office/drawing/2015/06/chart">
            <c:ext xmlns:c16="http://schemas.microsoft.com/office/drawing/2014/chart" uri="{C3380CC4-5D6E-409C-BE32-E72D297353CC}">
              <c16:uniqueId val="{00000000-04EA-49D4-8E3C-900492CB61BB}"/>
            </c:ext>
          </c:extLst>
        </c:ser>
        <c:ser>
          <c:idx val="1"/>
          <c:order val="1"/>
          <c:tx>
            <c:strRef>
              <c:f>'results - PCI challenges'!$C$17</c:f>
              <c:strCache>
                <c:ptCount val="1"/>
                <c:pt idx="0">
                  <c:v>Brands</c:v>
                </c:pt>
              </c:strCache>
            </c:strRef>
          </c:tx>
          <c:spPr>
            <a:solidFill>
              <a:schemeClr val="accent2"/>
            </a:solidFill>
            <a:ln>
              <a:noFill/>
            </a:ln>
            <a:effectLst/>
          </c:spPr>
          <c:invertIfNegative val="0"/>
          <c:cat>
            <c:strRef>
              <c:f>'results - PCI challenges'!$A$18:$A$20</c:f>
              <c:strCache>
                <c:ptCount val="3"/>
                <c:pt idx="0">
                  <c:v>Robustness of PCI requirements </c:v>
                </c:pt>
                <c:pt idx="1">
                  <c:v>Cost of audits</c:v>
                </c:pt>
                <c:pt idx="2">
                  <c:v>Limited coverage of supply base</c:v>
                </c:pt>
              </c:strCache>
            </c:strRef>
          </c:cat>
          <c:val>
            <c:numRef>
              <c:f>'results - PCI challenges'!$C$18:$C$20</c:f>
              <c:numCache>
                <c:formatCode>General</c:formatCode>
                <c:ptCount val="3"/>
                <c:pt idx="0">
                  <c:v>1</c:v>
                </c:pt>
                <c:pt idx="1">
                  <c:v>0.2</c:v>
                </c:pt>
                <c:pt idx="2">
                  <c:v>0</c:v>
                </c:pt>
              </c:numCache>
            </c:numRef>
          </c:val>
          <c:extLst xmlns:c16r2="http://schemas.microsoft.com/office/drawing/2015/06/chart">
            <c:ext xmlns:c16="http://schemas.microsoft.com/office/drawing/2014/chart" uri="{C3380CC4-5D6E-409C-BE32-E72D297353CC}">
              <c16:uniqueId val="{00000001-04EA-49D4-8E3C-900492CB61BB}"/>
            </c:ext>
          </c:extLst>
        </c:ser>
        <c:ser>
          <c:idx val="2"/>
          <c:order val="2"/>
          <c:tx>
            <c:strRef>
              <c:f>'results - PCI challenges'!$D$17</c:f>
              <c:strCache>
                <c:ptCount val="1"/>
                <c:pt idx="0">
                  <c:v>Intermediate buyers</c:v>
                </c:pt>
              </c:strCache>
            </c:strRef>
          </c:tx>
          <c:spPr>
            <a:solidFill>
              <a:schemeClr val="accent3"/>
            </a:solidFill>
            <a:ln>
              <a:noFill/>
            </a:ln>
            <a:effectLst/>
          </c:spPr>
          <c:invertIfNegative val="0"/>
          <c:cat>
            <c:strRef>
              <c:f>'results - PCI challenges'!$A$18:$A$20</c:f>
              <c:strCache>
                <c:ptCount val="3"/>
                <c:pt idx="0">
                  <c:v>Robustness of PCI requirements </c:v>
                </c:pt>
                <c:pt idx="1">
                  <c:v>Cost of audits</c:v>
                </c:pt>
                <c:pt idx="2">
                  <c:v>Limited coverage of supply base</c:v>
                </c:pt>
              </c:strCache>
            </c:strRef>
          </c:cat>
          <c:val>
            <c:numRef>
              <c:f>'results - PCI challenges'!$D$18:$D$20</c:f>
              <c:numCache>
                <c:formatCode>General</c:formatCode>
                <c:ptCount val="3"/>
                <c:pt idx="0" formatCode="0.00">
                  <c:v>0.33333333300000001</c:v>
                </c:pt>
                <c:pt idx="1">
                  <c:v>0.26666666659999999</c:v>
                </c:pt>
                <c:pt idx="2">
                  <c:v>0.1333333333</c:v>
                </c:pt>
              </c:numCache>
            </c:numRef>
          </c:val>
          <c:extLst xmlns:c16r2="http://schemas.microsoft.com/office/drawing/2015/06/chart">
            <c:ext xmlns:c16="http://schemas.microsoft.com/office/drawing/2014/chart" uri="{C3380CC4-5D6E-409C-BE32-E72D297353CC}">
              <c16:uniqueId val="{00000002-04EA-49D4-8E3C-900492CB61BB}"/>
            </c:ext>
          </c:extLst>
        </c:ser>
        <c:dLbls>
          <c:showLegendKey val="0"/>
          <c:showVal val="0"/>
          <c:showCatName val="0"/>
          <c:showSerName val="0"/>
          <c:showPercent val="0"/>
          <c:showBubbleSize val="0"/>
        </c:dLbls>
        <c:gapWidth val="219"/>
        <c:overlap val="-27"/>
        <c:axId val="147242616"/>
        <c:axId val="147243008"/>
      </c:barChart>
      <c:catAx>
        <c:axId val="14724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243008"/>
        <c:crosses val="autoZero"/>
        <c:auto val="1"/>
        <c:lblAlgn val="ctr"/>
        <c:lblOffset val="100"/>
        <c:noMultiLvlLbl val="0"/>
      </c:catAx>
      <c:valAx>
        <c:axId val="1472430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24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'Revised graph'!$A$1:$A$20</c:f>
              <c:strCache>
                <c:ptCount val="20"/>
                <c:pt idx="0">
                  <c:v>Continual improvement</c:v>
                </c:pt>
                <c:pt idx="1">
                  <c:v>Preventive and corrective action</c:v>
                </c:pt>
                <c:pt idx="2">
                  <c:v>Management review</c:v>
                </c:pt>
                <c:pt idx="3">
                  <c:v>Internal OSH audits</c:v>
                </c:pt>
                <c:pt idx="4">
                  <c:v>Investigation of work-related injuries, ill health, diseases and incidents, and their impact on safety and health performance</c:v>
                </c:pt>
                <c:pt idx="5">
                  <c:v>Performance monitoring and measurement</c:v>
                </c:pt>
                <c:pt idx="6">
                  <c:v>Hazard prevention - contractors working on site</c:v>
                </c:pt>
                <c:pt idx="7">
                  <c:v>Hazard prevention - Procurement</c:v>
                </c:pt>
                <c:pt idx="8">
                  <c:v>Hazard prevention - Emergency prevention, preparedness and response</c:v>
                </c:pt>
                <c:pt idx="9">
                  <c:v>Hazard prevention - Management of change</c:v>
                </c:pt>
                <c:pt idx="10">
                  <c:v>Hazard prevention - Prevention and control measures</c:v>
                </c:pt>
                <c:pt idx="11">
                  <c:v>Occupational safety and health objectives</c:v>
                </c:pt>
                <c:pt idx="12">
                  <c:v>System planning, development and implementation</c:v>
                </c:pt>
                <c:pt idx="13">
                  <c:v>Risk assessment</c:v>
                </c:pt>
                <c:pt idx="14">
                  <c:v>Communication</c:v>
                </c:pt>
                <c:pt idx="15">
                  <c:v> Occupational safety and health management system documentation</c:v>
                </c:pt>
                <c:pt idx="16">
                  <c:v>Competence and training (OSH education, work experience and training, or a combination)</c:v>
                </c:pt>
                <c:pt idx="17">
                  <c:v>Responsibility and accountability</c:v>
                </c:pt>
                <c:pt idx="18">
                  <c:v>Worker participation</c:v>
                </c:pt>
                <c:pt idx="19">
                  <c:v>OSH policy</c:v>
                </c:pt>
              </c:strCache>
            </c:strRef>
          </c:cat>
          <c:val>
            <c:numRef>
              <c:f>'Revised graph'!$B$1:$B$20</c:f>
              <c:numCache>
                <c:formatCode>General</c:formatCode>
                <c:ptCount val="20"/>
                <c:pt idx="0">
                  <c:v>2</c:v>
                </c:pt>
                <c:pt idx="1">
                  <c:v>0</c:v>
                </c:pt>
                <c:pt idx="2">
                  <c:v>1</c:v>
                </c:pt>
                <c:pt idx="3">
                  <c:v>11</c:v>
                </c:pt>
                <c:pt idx="4">
                  <c:v>6</c:v>
                </c:pt>
                <c:pt idx="5">
                  <c:v>5</c:v>
                </c:pt>
                <c:pt idx="6">
                  <c:v>4</c:v>
                </c:pt>
                <c:pt idx="7">
                  <c:v>20</c:v>
                </c:pt>
                <c:pt idx="8">
                  <c:v>23</c:v>
                </c:pt>
                <c:pt idx="9">
                  <c:v>4</c:v>
                </c:pt>
                <c:pt idx="10">
                  <c:v>25</c:v>
                </c:pt>
                <c:pt idx="11">
                  <c:v>1</c:v>
                </c:pt>
                <c:pt idx="12">
                  <c:v>13</c:v>
                </c:pt>
                <c:pt idx="13">
                  <c:v>22</c:v>
                </c:pt>
                <c:pt idx="14">
                  <c:v>8</c:v>
                </c:pt>
                <c:pt idx="15">
                  <c:v>15</c:v>
                </c:pt>
                <c:pt idx="16">
                  <c:v>22</c:v>
                </c:pt>
                <c:pt idx="17">
                  <c:v>10</c:v>
                </c:pt>
                <c:pt idx="18">
                  <c:v>13</c:v>
                </c:pt>
                <c:pt idx="19">
                  <c:v>5</c:v>
                </c:pt>
              </c:numCache>
            </c:numRef>
          </c:val>
          <c:extLst xmlns:c16r2="http://schemas.microsoft.com/office/drawing/2015/06/chart">
            <c:ext xmlns:c16="http://schemas.microsoft.com/office/drawing/2014/chart" uri="{C3380CC4-5D6E-409C-BE32-E72D297353CC}">
              <c16:uniqueId val="{00000000-5C8F-43E2-BAF3-185DD1966EF8}"/>
            </c:ext>
          </c:extLst>
        </c:ser>
        <c:dLbls>
          <c:showLegendKey val="0"/>
          <c:showVal val="0"/>
          <c:showCatName val="0"/>
          <c:showSerName val="0"/>
          <c:showPercent val="0"/>
          <c:showBubbleSize val="0"/>
        </c:dLbls>
        <c:gapWidth val="182"/>
        <c:axId val="150266952"/>
        <c:axId val="150267344"/>
      </c:barChart>
      <c:catAx>
        <c:axId val="150266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267344"/>
        <c:crosses val="autoZero"/>
        <c:auto val="1"/>
        <c:lblAlgn val="ctr"/>
        <c:lblOffset val="100"/>
        <c:noMultiLvlLbl val="0"/>
      </c:catAx>
      <c:valAx>
        <c:axId val="1502673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266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DEE4F6-9861-4CBE-8E9D-6C1964A9B4BE}" type="doc">
      <dgm:prSet loTypeId="urn:microsoft.com/office/officeart/2005/8/layout/gear1" loCatId="relationship" qsTypeId="urn:microsoft.com/office/officeart/2005/8/quickstyle/simple1" qsCatId="simple" csTypeId="urn:microsoft.com/office/officeart/2005/8/colors/accent1_1" csCatId="accent1" phldr="1"/>
      <dgm:spPr/>
    </dgm:pt>
    <dgm:pt modelId="{61C3F0B5-A389-49F2-BFA0-C3B7F2BE103B}">
      <dgm:prSet phldrT="[Text]" custT="1"/>
      <dgm:spPr/>
      <dgm:t>
        <a:bodyPr/>
        <a:lstStyle/>
        <a:p>
          <a:r>
            <a:rPr lang="fr-FR" sz="1600" dirty="0" err="1"/>
            <a:t>Entering</a:t>
          </a:r>
          <a:r>
            <a:rPr lang="fr-FR" sz="1600" dirty="0"/>
            <a:t> </a:t>
          </a:r>
          <a:r>
            <a:rPr lang="fr-FR" sz="1600" dirty="0" err="1"/>
            <a:t>markets</a:t>
          </a:r>
          <a:r>
            <a:rPr lang="fr-FR" sz="1600" dirty="0"/>
            <a:t> </a:t>
          </a:r>
          <a:r>
            <a:rPr lang="fr-FR" sz="1600" dirty="0" err="1"/>
            <a:t>with</a:t>
          </a:r>
          <a:r>
            <a:rPr lang="fr-FR" sz="1600" dirty="0"/>
            <a:t> strict </a:t>
          </a:r>
          <a:r>
            <a:rPr lang="fr-FR" sz="1600" dirty="0" err="1"/>
            <a:t>regulations</a:t>
          </a:r>
          <a:r>
            <a:rPr lang="fr-FR" sz="1600" dirty="0"/>
            <a:t> on </a:t>
          </a:r>
          <a:r>
            <a:rPr lang="fr-FR" sz="1600" dirty="0" err="1"/>
            <a:t>food</a:t>
          </a:r>
          <a:r>
            <a:rPr lang="fr-FR" sz="1600" dirty="0"/>
            <a:t> </a:t>
          </a:r>
          <a:r>
            <a:rPr lang="fr-FR" sz="1600" dirty="0" err="1"/>
            <a:t>safety</a:t>
          </a:r>
          <a:r>
            <a:rPr lang="fr-FR" sz="1600" dirty="0"/>
            <a:t> and </a:t>
          </a:r>
          <a:r>
            <a:rPr lang="fr-FR" sz="1600" dirty="0" err="1"/>
            <a:t>agrochemical</a:t>
          </a:r>
          <a:r>
            <a:rPr lang="fr-FR" sz="1600" dirty="0"/>
            <a:t> </a:t>
          </a:r>
          <a:r>
            <a:rPr lang="fr-FR" sz="1600" dirty="0" err="1"/>
            <a:t>residues</a:t>
          </a:r>
          <a:endParaRPr lang="en-GB" sz="1600" dirty="0"/>
        </a:p>
      </dgm:t>
    </dgm:pt>
    <dgm:pt modelId="{00E0D6DA-E3D1-4EC3-8D2C-10495D925C25}" type="parTrans" cxnId="{A536DAFD-CE5E-4705-A23B-6D12E789DC9C}">
      <dgm:prSet/>
      <dgm:spPr/>
      <dgm:t>
        <a:bodyPr/>
        <a:lstStyle/>
        <a:p>
          <a:endParaRPr lang="en-GB"/>
        </a:p>
      </dgm:t>
    </dgm:pt>
    <dgm:pt modelId="{9B2EA6C4-D712-453E-9702-1FB5207419DD}" type="sibTrans" cxnId="{A536DAFD-CE5E-4705-A23B-6D12E789DC9C}">
      <dgm:prSet/>
      <dgm:spPr/>
      <dgm:t>
        <a:bodyPr/>
        <a:lstStyle/>
        <a:p>
          <a:endParaRPr lang="en-GB"/>
        </a:p>
      </dgm:t>
    </dgm:pt>
    <dgm:pt modelId="{B0D34E14-10AC-4273-8582-F70D58941623}">
      <dgm:prSet phldrT="[Text]" custT="1"/>
      <dgm:spPr/>
      <dgm:t>
        <a:bodyPr/>
        <a:lstStyle/>
        <a:p>
          <a:r>
            <a:rPr lang="fr-FR" sz="1400" dirty="0" err="1"/>
            <a:t>Organiza-tional</a:t>
          </a:r>
          <a:r>
            <a:rPr lang="fr-FR" sz="1400" dirty="0"/>
            <a:t> culture of </a:t>
          </a:r>
          <a:r>
            <a:rPr lang="fr-FR" sz="1400" dirty="0" err="1"/>
            <a:t>safety</a:t>
          </a:r>
          <a:r>
            <a:rPr lang="fr-FR" sz="1400" dirty="0"/>
            <a:t> and </a:t>
          </a:r>
          <a:r>
            <a:rPr lang="fr-FR" sz="1400" dirty="0" err="1"/>
            <a:t>health</a:t>
          </a:r>
          <a:r>
            <a:rPr lang="fr-FR" sz="1400" dirty="0"/>
            <a:t> </a:t>
          </a:r>
          <a:r>
            <a:rPr lang="fr-FR" sz="1400" dirty="0" err="1"/>
            <a:t>within</a:t>
          </a:r>
          <a:r>
            <a:rPr lang="fr-FR" sz="1400" dirty="0"/>
            <a:t> </a:t>
          </a:r>
          <a:r>
            <a:rPr lang="fr-FR" sz="1400" dirty="0" err="1"/>
            <a:t>companies</a:t>
          </a:r>
          <a:endParaRPr lang="en-GB" sz="1400" dirty="0"/>
        </a:p>
      </dgm:t>
    </dgm:pt>
    <dgm:pt modelId="{E82B8F17-8F2B-44EA-9571-A62F1CAC506F}" type="parTrans" cxnId="{DE3C3EF9-A308-429B-BE9F-1B26D2006B8B}">
      <dgm:prSet/>
      <dgm:spPr/>
      <dgm:t>
        <a:bodyPr/>
        <a:lstStyle/>
        <a:p>
          <a:endParaRPr lang="en-GB"/>
        </a:p>
      </dgm:t>
    </dgm:pt>
    <dgm:pt modelId="{4A2E00C5-A20C-4D75-AFE0-54B82AA4B981}" type="sibTrans" cxnId="{DE3C3EF9-A308-429B-BE9F-1B26D2006B8B}">
      <dgm:prSet/>
      <dgm:spPr/>
      <dgm:t>
        <a:bodyPr/>
        <a:lstStyle/>
        <a:p>
          <a:endParaRPr lang="en-GB"/>
        </a:p>
      </dgm:t>
    </dgm:pt>
    <dgm:pt modelId="{2D518511-DBF9-4B19-BB57-C535335A2E23}">
      <dgm:prSet phldrT="[Text]" custT="1"/>
      <dgm:spPr/>
      <dgm:t>
        <a:bodyPr/>
        <a:lstStyle/>
        <a:p>
          <a:r>
            <a:rPr lang="fr-FR" sz="1600" dirty="0"/>
            <a:t>Business model</a:t>
          </a:r>
          <a:endParaRPr lang="en-GB" sz="1600" dirty="0"/>
        </a:p>
      </dgm:t>
    </dgm:pt>
    <dgm:pt modelId="{D6075F71-8227-45B3-9B7E-965DA9860BD6}" type="parTrans" cxnId="{2E958B6B-03A0-4A6D-A168-C9471635A1EC}">
      <dgm:prSet/>
      <dgm:spPr/>
      <dgm:t>
        <a:bodyPr/>
        <a:lstStyle/>
        <a:p>
          <a:endParaRPr lang="en-GB"/>
        </a:p>
      </dgm:t>
    </dgm:pt>
    <dgm:pt modelId="{AEECC4A0-45C9-458C-91C6-FF0FCD56FA0F}" type="sibTrans" cxnId="{2E958B6B-03A0-4A6D-A168-C9471635A1EC}">
      <dgm:prSet/>
      <dgm:spPr/>
      <dgm:t>
        <a:bodyPr/>
        <a:lstStyle/>
        <a:p>
          <a:endParaRPr lang="en-GB"/>
        </a:p>
      </dgm:t>
    </dgm:pt>
    <dgm:pt modelId="{EC314FF3-1943-433E-9EB6-BD69D6E667AF}" type="pres">
      <dgm:prSet presAssocID="{43DEE4F6-9861-4CBE-8E9D-6C1964A9B4BE}" presName="composite" presStyleCnt="0">
        <dgm:presLayoutVars>
          <dgm:chMax val="3"/>
          <dgm:animLvl val="lvl"/>
          <dgm:resizeHandles val="exact"/>
        </dgm:presLayoutVars>
      </dgm:prSet>
      <dgm:spPr/>
    </dgm:pt>
    <dgm:pt modelId="{78D53DB4-6E09-4D71-A7F2-55177F231362}" type="pres">
      <dgm:prSet presAssocID="{61C3F0B5-A389-49F2-BFA0-C3B7F2BE103B}" presName="gear1" presStyleLbl="node1" presStyleIdx="0" presStyleCnt="3" custAng="21444064" custLinFactNeighborX="13310" custLinFactNeighborY="493">
        <dgm:presLayoutVars>
          <dgm:chMax val="1"/>
          <dgm:bulletEnabled val="1"/>
        </dgm:presLayoutVars>
      </dgm:prSet>
      <dgm:spPr/>
      <dgm:t>
        <a:bodyPr/>
        <a:lstStyle/>
        <a:p>
          <a:endParaRPr lang="en-GB"/>
        </a:p>
      </dgm:t>
    </dgm:pt>
    <dgm:pt modelId="{3B21D3C3-3FAD-460A-96C2-8C64ECB16A11}" type="pres">
      <dgm:prSet presAssocID="{61C3F0B5-A389-49F2-BFA0-C3B7F2BE103B}" presName="gear1srcNode" presStyleLbl="node1" presStyleIdx="0" presStyleCnt="3"/>
      <dgm:spPr/>
      <dgm:t>
        <a:bodyPr/>
        <a:lstStyle/>
        <a:p>
          <a:endParaRPr lang="en-GB"/>
        </a:p>
      </dgm:t>
    </dgm:pt>
    <dgm:pt modelId="{0A85080B-572F-4052-A982-38588A74969D}" type="pres">
      <dgm:prSet presAssocID="{61C3F0B5-A389-49F2-BFA0-C3B7F2BE103B}" presName="gear1dstNode" presStyleLbl="node1" presStyleIdx="0" presStyleCnt="3"/>
      <dgm:spPr/>
      <dgm:t>
        <a:bodyPr/>
        <a:lstStyle/>
        <a:p>
          <a:endParaRPr lang="en-GB"/>
        </a:p>
      </dgm:t>
    </dgm:pt>
    <dgm:pt modelId="{48E1AD4E-AFF1-4DCA-9042-C26FF42E2C81}" type="pres">
      <dgm:prSet presAssocID="{B0D34E14-10AC-4273-8582-F70D58941623}" presName="gear2" presStyleLbl="node1" presStyleIdx="1" presStyleCnt="3" custAng="21250265" custScaleX="129211" custScaleY="130803" custLinFactNeighborX="7508" custLinFactNeighborY="1502">
        <dgm:presLayoutVars>
          <dgm:chMax val="1"/>
          <dgm:bulletEnabled val="1"/>
        </dgm:presLayoutVars>
      </dgm:prSet>
      <dgm:spPr/>
      <dgm:t>
        <a:bodyPr/>
        <a:lstStyle/>
        <a:p>
          <a:endParaRPr lang="en-GB"/>
        </a:p>
      </dgm:t>
    </dgm:pt>
    <dgm:pt modelId="{01488D47-3CBA-4F21-9B60-11A8C92ECE32}" type="pres">
      <dgm:prSet presAssocID="{B0D34E14-10AC-4273-8582-F70D58941623}" presName="gear2srcNode" presStyleLbl="node1" presStyleIdx="1" presStyleCnt="3"/>
      <dgm:spPr/>
      <dgm:t>
        <a:bodyPr/>
        <a:lstStyle/>
        <a:p>
          <a:endParaRPr lang="en-GB"/>
        </a:p>
      </dgm:t>
    </dgm:pt>
    <dgm:pt modelId="{9A27D519-9FBC-445C-9800-7B764A29246F}" type="pres">
      <dgm:prSet presAssocID="{B0D34E14-10AC-4273-8582-F70D58941623}" presName="gear2dstNode" presStyleLbl="node1" presStyleIdx="1" presStyleCnt="3"/>
      <dgm:spPr/>
      <dgm:t>
        <a:bodyPr/>
        <a:lstStyle/>
        <a:p>
          <a:endParaRPr lang="en-GB"/>
        </a:p>
      </dgm:t>
    </dgm:pt>
    <dgm:pt modelId="{CC57E305-F25F-4FA4-90E9-62916DD4DE7C}" type="pres">
      <dgm:prSet presAssocID="{2D518511-DBF9-4B19-BB57-C535335A2E23}" presName="gear3" presStyleLbl="node1" presStyleIdx="2" presStyleCnt="3" custScaleX="94717" custScaleY="94064" custLinFactNeighborX="11406" custLinFactNeighborY="-8083"/>
      <dgm:spPr/>
      <dgm:t>
        <a:bodyPr/>
        <a:lstStyle/>
        <a:p>
          <a:endParaRPr lang="en-GB"/>
        </a:p>
      </dgm:t>
    </dgm:pt>
    <dgm:pt modelId="{4E1D2E32-A94A-48AE-B6D4-8B7E73A21912}" type="pres">
      <dgm:prSet presAssocID="{2D518511-DBF9-4B19-BB57-C535335A2E23}" presName="gear3tx" presStyleLbl="node1" presStyleIdx="2" presStyleCnt="3">
        <dgm:presLayoutVars>
          <dgm:chMax val="1"/>
          <dgm:bulletEnabled val="1"/>
        </dgm:presLayoutVars>
      </dgm:prSet>
      <dgm:spPr/>
      <dgm:t>
        <a:bodyPr/>
        <a:lstStyle/>
        <a:p>
          <a:endParaRPr lang="en-GB"/>
        </a:p>
      </dgm:t>
    </dgm:pt>
    <dgm:pt modelId="{313930D7-2557-47AA-B9D1-E032E1B88AD6}" type="pres">
      <dgm:prSet presAssocID="{2D518511-DBF9-4B19-BB57-C535335A2E23}" presName="gear3srcNode" presStyleLbl="node1" presStyleIdx="2" presStyleCnt="3"/>
      <dgm:spPr/>
      <dgm:t>
        <a:bodyPr/>
        <a:lstStyle/>
        <a:p>
          <a:endParaRPr lang="en-GB"/>
        </a:p>
      </dgm:t>
    </dgm:pt>
    <dgm:pt modelId="{C0FCE524-3375-4077-BFB7-331144D7974D}" type="pres">
      <dgm:prSet presAssocID="{2D518511-DBF9-4B19-BB57-C535335A2E23}" presName="gear3dstNode" presStyleLbl="node1" presStyleIdx="2" presStyleCnt="3"/>
      <dgm:spPr/>
      <dgm:t>
        <a:bodyPr/>
        <a:lstStyle/>
        <a:p>
          <a:endParaRPr lang="en-GB"/>
        </a:p>
      </dgm:t>
    </dgm:pt>
    <dgm:pt modelId="{29E054B4-4686-4C82-860C-9C1F6E693414}" type="pres">
      <dgm:prSet presAssocID="{9B2EA6C4-D712-453E-9702-1FB5207419DD}" presName="connector1" presStyleLbl="sibTrans2D1" presStyleIdx="0" presStyleCnt="3" custLinFactNeighborX="4550" custLinFactNeighborY="-1138"/>
      <dgm:spPr/>
      <dgm:t>
        <a:bodyPr/>
        <a:lstStyle/>
        <a:p>
          <a:endParaRPr lang="en-GB"/>
        </a:p>
      </dgm:t>
    </dgm:pt>
    <dgm:pt modelId="{CC9EEE98-4BB6-4F7F-9E77-B58091D5F62B}" type="pres">
      <dgm:prSet presAssocID="{4A2E00C5-A20C-4D75-AFE0-54B82AA4B981}" presName="connector2" presStyleLbl="sibTrans2D1" presStyleIdx="1" presStyleCnt="3" custLinFactNeighborX="-4023" custLinFactNeighborY="-3621"/>
      <dgm:spPr/>
      <dgm:t>
        <a:bodyPr/>
        <a:lstStyle/>
        <a:p>
          <a:endParaRPr lang="en-GB"/>
        </a:p>
      </dgm:t>
    </dgm:pt>
    <dgm:pt modelId="{B98BBF25-3C86-4BFE-8A53-E89626D97318}" type="pres">
      <dgm:prSet presAssocID="{AEECC4A0-45C9-458C-91C6-FF0FCD56FA0F}" presName="connector3" presStyleLbl="sibTrans2D1" presStyleIdx="2" presStyleCnt="3" custAng="408837" custLinFactNeighborX="6964" custLinFactNeighborY="-491"/>
      <dgm:spPr/>
      <dgm:t>
        <a:bodyPr/>
        <a:lstStyle/>
        <a:p>
          <a:endParaRPr lang="en-GB"/>
        </a:p>
      </dgm:t>
    </dgm:pt>
  </dgm:ptLst>
  <dgm:cxnLst>
    <dgm:cxn modelId="{35C26291-1F9A-4F86-975A-EACD081081F1}" type="presOf" srcId="{2D518511-DBF9-4B19-BB57-C535335A2E23}" destId="{C0FCE524-3375-4077-BFB7-331144D7974D}" srcOrd="3" destOrd="0" presId="urn:microsoft.com/office/officeart/2005/8/layout/gear1"/>
    <dgm:cxn modelId="{6417B350-FED9-400A-8181-2DFA14AF0DA1}" type="presOf" srcId="{B0D34E14-10AC-4273-8582-F70D58941623}" destId="{01488D47-3CBA-4F21-9B60-11A8C92ECE32}" srcOrd="1" destOrd="0" presId="urn:microsoft.com/office/officeart/2005/8/layout/gear1"/>
    <dgm:cxn modelId="{A536DAFD-CE5E-4705-A23B-6D12E789DC9C}" srcId="{43DEE4F6-9861-4CBE-8E9D-6C1964A9B4BE}" destId="{61C3F0B5-A389-49F2-BFA0-C3B7F2BE103B}" srcOrd="0" destOrd="0" parTransId="{00E0D6DA-E3D1-4EC3-8D2C-10495D925C25}" sibTransId="{9B2EA6C4-D712-453E-9702-1FB5207419DD}"/>
    <dgm:cxn modelId="{53FD1C38-8F26-4C4C-9E6D-D72B6420B396}" type="presOf" srcId="{AEECC4A0-45C9-458C-91C6-FF0FCD56FA0F}" destId="{B98BBF25-3C86-4BFE-8A53-E89626D97318}" srcOrd="0" destOrd="0" presId="urn:microsoft.com/office/officeart/2005/8/layout/gear1"/>
    <dgm:cxn modelId="{8F3EB592-7338-4979-A3BF-B6C0A53D3E8E}" type="presOf" srcId="{2D518511-DBF9-4B19-BB57-C535335A2E23}" destId="{CC57E305-F25F-4FA4-90E9-62916DD4DE7C}" srcOrd="0" destOrd="0" presId="urn:microsoft.com/office/officeart/2005/8/layout/gear1"/>
    <dgm:cxn modelId="{12D91691-4099-4342-9666-B95A29A8D403}" type="presOf" srcId="{61C3F0B5-A389-49F2-BFA0-C3B7F2BE103B}" destId="{78D53DB4-6E09-4D71-A7F2-55177F231362}" srcOrd="0" destOrd="0" presId="urn:microsoft.com/office/officeart/2005/8/layout/gear1"/>
    <dgm:cxn modelId="{DE3C3EF9-A308-429B-BE9F-1B26D2006B8B}" srcId="{43DEE4F6-9861-4CBE-8E9D-6C1964A9B4BE}" destId="{B0D34E14-10AC-4273-8582-F70D58941623}" srcOrd="1" destOrd="0" parTransId="{E82B8F17-8F2B-44EA-9571-A62F1CAC506F}" sibTransId="{4A2E00C5-A20C-4D75-AFE0-54B82AA4B981}"/>
    <dgm:cxn modelId="{49AC906C-43C5-4E03-A030-FC8408982EEA}" type="presOf" srcId="{9B2EA6C4-D712-453E-9702-1FB5207419DD}" destId="{29E054B4-4686-4C82-860C-9C1F6E693414}" srcOrd="0" destOrd="0" presId="urn:microsoft.com/office/officeart/2005/8/layout/gear1"/>
    <dgm:cxn modelId="{2E958B6B-03A0-4A6D-A168-C9471635A1EC}" srcId="{43DEE4F6-9861-4CBE-8E9D-6C1964A9B4BE}" destId="{2D518511-DBF9-4B19-BB57-C535335A2E23}" srcOrd="2" destOrd="0" parTransId="{D6075F71-8227-45B3-9B7E-965DA9860BD6}" sibTransId="{AEECC4A0-45C9-458C-91C6-FF0FCD56FA0F}"/>
    <dgm:cxn modelId="{2B4B564E-EA6C-4B56-8DAB-FBFE6BB420B8}" type="presOf" srcId="{B0D34E14-10AC-4273-8582-F70D58941623}" destId="{9A27D519-9FBC-445C-9800-7B764A29246F}" srcOrd="2" destOrd="0" presId="urn:microsoft.com/office/officeart/2005/8/layout/gear1"/>
    <dgm:cxn modelId="{B96FDB85-5E5D-4CA7-8851-EE35C1E45A1A}" type="presOf" srcId="{B0D34E14-10AC-4273-8582-F70D58941623}" destId="{48E1AD4E-AFF1-4DCA-9042-C26FF42E2C81}" srcOrd="0" destOrd="0" presId="urn:microsoft.com/office/officeart/2005/8/layout/gear1"/>
    <dgm:cxn modelId="{3D07BA33-9719-40CC-AACC-94194D714539}" type="presOf" srcId="{61C3F0B5-A389-49F2-BFA0-C3B7F2BE103B}" destId="{0A85080B-572F-4052-A982-38588A74969D}" srcOrd="2" destOrd="0" presId="urn:microsoft.com/office/officeart/2005/8/layout/gear1"/>
    <dgm:cxn modelId="{4EB91CC1-BEB3-4FBC-8041-DC6B5D76B82C}" type="presOf" srcId="{2D518511-DBF9-4B19-BB57-C535335A2E23}" destId="{4E1D2E32-A94A-48AE-B6D4-8B7E73A21912}" srcOrd="1" destOrd="0" presId="urn:microsoft.com/office/officeart/2005/8/layout/gear1"/>
    <dgm:cxn modelId="{95EBA238-ED8C-463B-8436-64D6E8B59F81}" type="presOf" srcId="{61C3F0B5-A389-49F2-BFA0-C3B7F2BE103B}" destId="{3B21D3C3-3FAD-460A-96C2-8C64ECB16A11}" srcOrd="1" destOrd="0" presId="urn:microsoft.com/office/officeart/2005/8/layout/gear1"/>
    <dgm:cxn modelId="{92AB6FE6-0F2F-463B-93F5-1F495D9A2B8E}" type="presOf" srcId="{43DEE4F6-9861-4CBE-8E9D-6C1964A9B4BE}" destId="{EC314FF3-1943-433E-9EB6-BD69D6E667AF}" srcOrd="0" destOrd="0" presId="urn:microsoft.com/office/officeart/2005/8/layout/gear1"/>
    <dgm:cxn modelId="{602B735E-EAC4-49BD-B5FA-90E186460DA1}" type="presOf" srcId="{2D518511-DBF9-4B19-BB57-C535335A2E23}" destId="{313930D7-2557-47AA-B9D1-E032E1B88AD6}" srcOrd="2" destOrd="0" presId="urn:microsoft.com/office/officeart/2005/8/layout/gear1"/>
    <dgm:cxn modelId="{B0189614-30A4-4B8D-BBF2-29E0508415C6}" type="presOf" srcId="{4A2E00C5-A20C-4D75-AFE0-54B82AA4B981}" destId="{CC9EEE98-4BB6-4F7F-9E77-B58091D5F62B}" srcOrd="0" destOrd="0" presId="urn:microsoft.com/office/officeart/2005/8/layout/gear1"/>
    <dgm:cxn modelId="{1B3A51A0-B969-46EE-9865-3993308D4E93}" type="presParOf" srcId="{EC314FF3-1943-433E-9EB6-BD69D6E667AF}" destId="{78D53DB4-6E09-4D71-A7F2-55177F231362}" srcOrd="0" destOrd="0" presId="urn:microsoft.com/office/officeart/2005/8/layout/gear1"/>
    <dgm:cxn modelId="{B177B775-8925-4019-BC8C-D919C830C797}" type="presParOf" srcId="{EC314FF3-1943-433E-9EB6-BD69D6E667AF}" destId="{3B21D3C3-3FAD-460A-96C2-8C64ECB16A11}" srcOrd="1" destOrd="0" presId="urn:microsoft.com/office/officeart/2005/8/layout/gear1"/>
    <dgm:cxn modelId="{6A057D85-7CB3-4E67-B120-8927B678F441}" type="presParOf" srcId="{EC314FF3-1943-433E-9EB6-BD69D6E667AF}" destId="{0A85080B-572F-4052-A982-38588A74969D}" srcOrd="2" destOrd="0" presId="urn:microsoft.com/office/officeart/2005/8/layout/gear1"/>
    <dgm:cxn modelId="{BB084D60-2566-4058-9F1A-099FCBAAD38F}" type="presParOf" srcId="{EC314FF3-1943-433E-9EB6-BD69D6E667AF}" destId="{48E1AD4E-AFF1-4DCA-9042-C26FF42E2C81}" srcOrd="3" destOrd="0" presId="urn:microsoft.com/office/officeart/2005/8/layout/gear1"/>
    <dgm:cxn modelId="{F749455A-F646-45AA-80EA-6F16A35365C8}" type="presParOf" srcId="{EC314FF3-1943-433E-9EB6-BD69D6E667AF}" destId="{01488D47-3CBA-4F21-9B60-11A8C92ECE32}" srcOrd="4" destOrd="0" presId="urn:microsoft.com/office/officeart/2005/8/layout/gear1"/>
    <dgm:cxn modelId="{E9F8584B-AC6B-49E0-8F38-2D65C74F2DD7}" type="presParOf" srcId="{EC314FF3-1943-433E-9EB6-BD69D6E667AF}" destId="{9A27D519-9FBC-445C-9800-7B764A29246F}" srcOrd="5" destOrd="0" presId="urn:microsoft.com/office/officeart/2005/8/layout/gear1"/>
    <dgm:cxn modelId="{77C18B8F-6C2C-4593-91D2-B540B280C5F3}" type="presParOf" srcId="{EC314FF3-1943-433E-9EB6-BD69D6E667AF}" destId="{CC57E305-F25F-4FA4-90E9-62916DD4DE7C}" srcOrd="6" destOrd="0" presId="urn:microsoft.com/office/officeart/2005/8/layout/gear1"/>
    <dgm:cxn modelId="{F9208791-B487-4525-9B71-EDDD489A1336}" type="presParOf" srcId="{EC314FF3-1943-433E-9EB6-BD69D6E667AF}" destId="{4E1D2E32-A94A-48AE-B6D4-8B7E73A21912}" srcOrd="7" destOrd="0" presId="urn:microsoft.com/office/officeart/2005/8/layout/gear1"/>
    <dgm:cxn modelId="{4F1833D2-5CF7-4E42-83C6-64E4174FFF05}" type="presParOf" srcId="{EC314FF3-1943-433E-9EB6-BD69D6E667AF}" destId="{313930D7-2557-47AA-B9D1-E032E1B88AD6}" srcOrd="8" destOrd="0" presId="urn:microsoft.com/office/officeart/2005/8/layout/gear1"/>
    <dgm:cxn modelId="{959CC78F-9A98-4091-880D-7B36EAAE9253}" type="presParOf" srcId="{EC314FF3-1943-433E-9EB6-BD69D6E667AF}" destId="{C0FCE524-3375-4077-BFB7-331144D7974D}" srcOrd="9" destOrd="0" presId="urn:microsoft.com/office/officeart/2005/8/layout/gear1"/>
    <dgm:cxn modelId="{258A0EB7-3D79-4BFB-961B-7A2E692C9AAA}" type="presParOf" srcId="{EC314FF3-1943-433E-9EB6-BD69D6E667AF}" destId="{29E054B4-4686-4C82-860C-9C1F6E693414}" srcOrd="10" destOrd="0" presId="urn:microsoft.com/office/officeart/2005/8/layout/gear1"/>
    <dgm:cxn modelId="{36828BD5-1EE0-4149-A783-C3B7740DAC77}" type="presParOf" srcId="{EC314FF3-1943-433E-9EB6-BD69D6E667AF}" destId="{CC9EEE98-4BB6-4F7F-9E77-B58091D5F62B}" srcOrd="11" destOrd="0" presId="urn:microsoft.com/office/officeart/2005/8/layout/gear1"/>
    <dgm:cxn modelId="{F1358456-F235-4890-87BE-BA1EA586D374}" type="presParOf" srcId="{EC314FF3-1943-433E-9EB6-BD69D6E667AF}" destId="{B98BBF25-3C86-4BFE-8A53-E89626D97318}"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D86C11-3FCD-402C-A43C-BE30D0DADD23}"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en-US"/>
        </a:p>
      </dgm:t>
    </dgm:pt>
    <dgm:pt modelId="{3EC4F732-959D-4E5F-A19E-389A34035FD4}">
      <dgm:prSet/>
      <dgm:spPr/>
      <dgm:t>
        <a:bodyPr/>
        <a:lstStyle/>
        <a:p>
          <a:r>
            <a:rPr lang="fr-FR"/>
            <a:t>PCIs systematically refer to ILO Fundamental Principles and Rights at Work </a:t>
          </a:r>
          <a:r>
            <a:rPr lang="en-GB"/>
            <a:t>and the ILO’s eight core conventions </a:t>
          </a:r>
          <a:endParaRPr lang="en-US"/>
        </a:p>
      </dgm:t>
    </dgm:pt>
    <dgm:pt modelId="{6C4AE51D-9F0F-457E-91D0-7771760854ED}" type="parTrans" cxnId="{F7FB270E-9F7A-452E-BF59-EF64CAD52265}">
      <dgm:prSet/>
      <dgm:spPr/>
      <dgm:t>
        <a:bodyPr/>
        <a:lstStyle/>
        <a:p>
          <a:endParaRPr lang="en-US"/>
        </a:p>
      </dgm:t>
    </dgm:pt>
    <dgm:pt modelId="{FA627A35-8064-498D-9FB1-CF09F6E6F22C}" type="sibTrans" cxnId="{F7FB270E-9F7A-452E-BF59-EF64CAD52265}">
      <dgm:prSet/>
      <dgm:spPr/>
      <dgm:t>
        <a:bodyPr/>
        <a:lstStyle/>
        <a:p>
          <a:endParaRPr lang="en-US"/>
        </a:p>
      </dgm:t>
    </dgm:pt>
    <dgm:pt modelId="{C164AD68-3427-4E46-B287-F0EBE8F93FB7}">
      <dgm:prSet/>
      <dgm:spPr/>
      <dgm:t>
        <a:bodyPr/>
        <a:lstStyle/>
        <a:p>
          <a:r>
            <a:rPr lang="fr-FR" dirty="0"/>
            <a:t>N</a:t>
          </a:r>
          <a:r>
            <a:rPr lang="en-GB" dirty="0"/>
            <a:t>early half include an exhaustive list of ILO Conventions and Recommendations </a:t>
          </a:r>
          <a:endParaRPr lang="en-US" dirty="0"/>
        </a:p>
      </dgm:t>
    </dgm:pt>
    <dgm:pt modelId="{A81FAB8B-46ED-4212-A29E-5F187B837460}" type="parTrans" cxnId="{D1B7E8C5-CE3D-40C6-963D-6332E2B99C90}">
      <dgm:prSet/>
      <dgm:spPr/>
      <dgm:t>
        <a:bodyPr/>
        <a:lstStyle/>
        <a:p>
          <a:endParaRPr lang="en-US"/>
        </a:p>
      </dgm:t>
    </dgm:pt>
    <dgm:pt modelId="{F6B5334B-C503-4DDF-A47D-4949876B2B29}" type="sibTrans" cxnId="{D1B7E8C5-CE3D-40C6-963D-6332E2B99C90}">
      <dgm:prSet/>
      <dgm:spPr/>
      <dgm:t>
        <a:bodyPr/>
        <a:lstStyle/>
        <a:p>
          <a:endParaRPr lang="en-US"/>
        </a:p>
      </dgm:t>
    </dgm:pt>
    <dgm:pt modelId="{5E1CC9CE-46B6-4A00-BDFB-DC26FC52A15E}">
      <dgm:prSet/>
      <dgm:spPr/>
      <dgm:t>
        <a:bodyPr/>
        <a:lstStyle/>
        <a:p>
          <a:r>
            <a:rPr lang="fr-FR" dirty="0"/>
            <a:t>N</a:t>
          </a:r>
          <a:r>
            <a:rPr lang="en-GB" dirty="0"/>
            <a:t>one of the benchmarked PCIs mention ILO OSH 2001 or are closely aligned to it </a:t>
          </a:r>
          <a:endParaRPr lang="en-US" dirty="0"/>
        </a:p>
      </dgm:t>
    </dgm:pt>
    <dgm:pt modelId="{B1283EE8-A6E6-44A6-81CC-9DD2CB5158F9}" type="parTrans" cxnId="{AA8F0520-DC9C-4AD6-AC03-B95EECA77FC3}">
      <dgm:prSet/>
      <dgm:spPr/>
      <dgm:t>
        <a:bodyPr/>
        <a:lstStyle/>
        <a:p>
          <a:endParaRPr lang="en-US"/>
        </a:p>
      </dgm:t>
    </dgm:pt>
    <dgm:pt modelId="{08C0255E-CF12-4538-BA1A-5FD2CA1D6B10}" type="sibTrans" cxnId="{AA8F0520-DC9C-4AD6-AC03-B95EECA77FC3}">
      <dgm:prSet/>
      <dgm:spPr/>
      <dgm:t>
        <a:bodyPr/>
        <a:lstStyle/>
        <a:p>
          <a:endParaRPr lang="en-US"/>
        </a:p>
      </dgm:t>
    </dgm:pt>
    <dgm:pt modelId="{291B5784-52A2-41A9-8806-96242D0031A3}">
      <dgm:prSet/>
      <dgm:spPr/>
      <dgm:t>
        <a:bodyPr/>
        <a:lstStyle/>
        <a:p>
          <a:r>
            <a:rPr lang="fr-FR" dirty="0"/>
            <a:t>P</a:t>
          </a:r>
          <a:r>
            <a:rPr lang="en-GB" dirty="0"/>
            <a:t>CIs however include sections on specific OSH hazards in a prescriptive manner</a:t>
          </a:r>
          <a:endParaRPr lang="en-US" dirty="0"/>
        </a:p>
      </dgm:t>
    </dgm:pt>
    <dgm:pt modelId="{89DAA2A1-0B40-4DE3-A529-B03A47CBC88A}" type="parTrans" cxnId="{A13BD8CF-695F-4EE7-BC21-5B9C77E07173}">
      <dgm:prSet/>
      <dgm:spPr/>
      <dgm:t>
        <a:bodyPr/>
        <a:lstStyle/>
        <a:p>
          <a:endParaRPr lang="en-US"/>
        </a:p>
      </dgm:t>
    </dgm:pt>
    <dgm:pt modelId="{258CCB79-8325-4C71-881C-7D391CA742C2}" type="sibTrans" cxnId="{A13BD8CF-695F-4EE7-BC21-5B9C77E07173}">
      <dgm:prSet/>
      <dgm:spPr/>
      <dgm:t>
        <a:bodyPr/>
        <a:lstStyle/>
        <a:p>
          <a:endParaRPr lang="en-US"/>
        </a:p>
      </dgm:t>
    </dgm:pt>
    <dgm:pt modelId="{C1E3C82D-7045-4E64-A18C-99CDD44F49E8}" type="pres">
      <dgm:prSet presAssocID="{29D86C11-3FCD-402C-A43C-BE30D0DADD23}" presName="matrix" presStyleCnt="0">
        <dgm:presLayoutVars>
          <dgm:chMax val="1"/>
          <dgm:dir/>
          <dgm:resizeHandles val="exact"/>
        </dgm:presLayoutVars>
      </dgm:prSet>
      <dgm:spPr/>
      <dgm:t>
        <a:bodyPr/>
        <a:lstStyle/>
        <a:p>
          <a:endParaRPr lang="en-GB"/>
        </a:p>
      </dgm:t>
    </dgm:pt>
    <dgm:pt modelId="{4C13AEBC-3B0B-4543-9609-D3D5BFDB67A2}" type="pres">
      <dgm:prSet presAssocID="{29D86C11-3FCD-402C-A43C-BE30D0DADD23}" presName="diamond" presStyleLbl="bgShp" presStyleIdx="0" presStyleCnt="1"/>
      <dgm:spPr/>
    </dgm:pt>
    <dgm:pt modelId="{2DB66748-1C39-4BE2-A090-7E08C68F1529}" type="pres">
      <dgm:prSet presAssocID="{29D86C11-3FCD-402C-A43C-BE30D0DADD23}" presName="quad1" presStyleLbl="node1" presStyleIdx="0" presStyleCnt="4">
        <dgm:presLayoutVars>
          <dgm:chMax val="0"/>
          <dgm:chPref val="0"/>
          <dgm:bulletEnabled val="1"/>
        </dgm:presLayoutVars>
      </dgm:prSet>
      <dgm:spPr/>
      <dgm:t>
        <a:bodyPr/>
        <a:lstStyle/>
        <a:p>
          <a:endParaRPr lang="en-GB"/>
        </a:p>
      </dgm:t>
    </dgm:pt>
    <dgm:pt modelId="{1538B0C5-D2C7-4315-97DB-AD60E61F3C48}" type="pres">
      <dgm:prSet presAssocID="{29D86C11-3FCD-402C-A43C-BE30D0DADD23}" presName="quad2" presStyleLbl="node1" presStyleIdx="1" presStyleCnt="4">
        <dgm:presLayoutVars>
          <dgm:chMax val="0"/>
          <dgm:chPref val="0"/>
          <dgm:bulletEnabled val="1"/>
        </dgm:presLayoutVars>
      </dgm:prSet>
      <dgm:spPr/>
      <dgm:t>
        <a:bodyPr/>
        <a:lstStyle/>
        <a:p>
          <a:endParaRPr lang="en-GB"/>
        </a:p>
      </dgm:t>
    </dgm:pt>
    <dgm:pt modelId="{62379F9A-E221-4806-B1BF-27B1D3E1C463}" type="pres">
      <dgm:prSet presAssocID="{29D86C11-3FCD-402C-A43C-BE30D0DADD23}" presName="quad3" presStyleLbl="node1" presStyleIdx="2" presStyleCnt="4">
        <dgm:presLayoutVars>
          <dgm:chMax val="0"/>
          <dgm:chPref val="0"/>
          <dgm:bulletEnabled val="1"/>
        </dgm:presLayoutVars>
      </dgm:prSet>
      <dgm:spPr/>
      <dgm:t>
        <a:bodyPr/>
        <a:lstStyle/>
        <a:p>
          <a:endParaRPr lang="en-GB"/>
        </a:p>
      </dgm:t>
    </dgm:pt>
    <dgm:pt modelId="{3568E87C-111E-443D-9127-0B78CC6F8B7E}" type="pres">
      <dgm:prSet presAssocID="{29D86C11-3FCD-402C-A43C-BE30D0DADD23}" presName="quad4" presStyleLbl="node1" presStyleIdx="3" presStyleCnt="4">
        <dgm:presLayoutVars>
          <dgm:chMax val="0"/>
          <dgm:chPref val="0"/>
          <dgm:bulletEnabled val="1"/>
        </dgm:presLayoutVars>
      </dgm:prSet>
      <dgm:spPr/>
      <dgm:t>
        <a:bodyPr/>
        <a:lstStyle/>
        <a:p>
          <a:endParaRPr lang="en-GB"/>
        </a:p>
      </dgm:t>
    </dgm:pt>
  </dgm:ptLst>
  <dgm:cxnLst>
    <dgm:cxn modelId="{A882FF04-CDC0-4FC4-8BBA-541464AB7464}" type="presOf" srcId="{C164AD68-3427-4E46-B287-F0EBE8F93FB7}" destId="{1538B0C5-D2C7-4315-97DB-AD60E61F3C48}" srcOrd="0" destOrd="0" presId="urn:microsoft.com/office/officeart/2005/8/layout/matrix3"/>
    <dgm:cxn modelId="{BBB86A18-2BE3-4C2B-B1D1-7BEE24AC709F}" type="presOf" srcId="{5E1CC9CE-46B6-4A00-BDFB-DC26FC52A15E}" destId="{62379F9A-E221-4806-B1BF-27B1D3E1C463}" srcOrd="0" destOrd="0" presId="urn:microsoft.com/office/officeart/2005/8/layout/matrix3"/>
    <dgm:cxn modelId="{E5D8C660-B302-4026-B992-FB08E5B40840}" type="presOf" srcId="{3EC4F732-959D-4E5F-A19E-389A34035FD4}" destId="{2DB66748-1C39-4BE2-A090-7E08C68F1529}" srcOrd="0" destOrd="0" presId="urn:microsoft.com/office/officeart/2005/8/layout/matrix3"/>
    <dgm:cxn modelId="{2C2EDA75-A843-4B4C-BE4E-DF8B53777388}" type="presOf" srcId="{29D86C11-3FCD-402C-A43C-BE30D0DADD23}" destId="{C1E3C82D-7045-4E64-A18C-99CDD44F49E8}" srcOrd="0" destOrd="0" presId="urn:microsoft.com/office/officeart/2005/8/layout/matrix3"/>
    <dgm:cxn modelId="{F7FB270E-9F7A-452E-BF59-EF64CAD52265}" srcId="{29D86C11-3FCD-402C-A43C-BE30D0DADD23}" destId="{3EC4F732-959D-4E5F-A19E-389A34035FD4}" srcOrd="0" destOrd="0" parTransId="{6C4AE51D-9F0F-457E-91D0-7771760854ED}" sibTransId="{FA627A35-8064-498D-9FB1-CF09F6E6F22C}"/>
    <dgm:cxn modelId="{D1B7E8C5-CE3D-40C6-963D-6332E2B99C90}" srcId="{29D86C11-3FCD-402C-A43C-BE30D0DADD23}" destId="{C164AD68-3427-4E46-B287-F0EBE8F93FB7}" srcOrd="1" destOrd="0" parTransId="{A81FAB8B-46ED-4212-A29E-5F187B837460}" sibTransId="{F6B5334B-C503-4DDF-A47D-4949876B2B29}"/>
    <dgm:cxn modelId="{AA8F0520-DC9C-4AD6-AC03-B95EECA77FC3}" srcId="{29D86C11-3FCD-402C-A43C-BE30D0DADD23}" destId="{5E1CC9CE-46B6-4A00-BDFB-DC26FC52A15E}" srcOrd="2" destOrd="0" parTransId="{B1283EE8-A6E6-44A6-81CC-9DD2CB5158F9}" sibTransId="{08C0255E-CF12-4538-BA1A-5FD2CA1D6B10}"/>
    <dgm:cxn modelId="{A13BD8CF-695F-4EE7-BC21-5B9C77E07173}" srcId="{29D86C11-3FCD-402C-A43C-BE30D0DADD23}" destId="{291B5784-52A2-41A9-8806-96242D0031A3}" srcOrd="3" destOrd="0" parTransId="{89DAA2A1-0B40-4DE3-A529-B03A47CBC88A}" sibTransId="{258CCB79-8325-4C71-881C-7D391CA742C2}"/>
    <dgm:cxn modelId="{72D36704-A44F-4918-8FA4-DA3B4A38B2B3}" type="presOf" srcId="{291B5784-52A2-41A9-8806-96242D0031A3}" destId="{3568E87C-111E-443D-9127-0B78CC6F8B7E}" srcOrd="0" destOrd="0" presId="urn:microsoft.com/office/officeart/2005/8/layout/matrix3"/>
    <dgm:cxn modelId="{B7C9FF8D-BF97-4DC9-93E9-4F62CA4FFF12}" type="presParOf" srcId="{C1E3C82D-7045-4E64-A18C-99CDD44F49E8}" destId="{4C13AEBC-3B0B-4543-9609-D3D5BFDB67A2}" srcOrd="0" destOrd="0" presId="urn:microsoft.com/office/officeart/2005/8/layout/matrix3"/>
    <dgm:cxn modelId="{C7B10D98-29FD-40A2-8E83-94CD9800CBA5}" type="presParOf" srcId="{C1E3C82D-7045-4E64-A18C-99CDD44F49E8}" destId="{2DB66748-1C39-4BE2-A090-7E08C68F1529}" srcOrd="1" destOrd="0" presId="urn:microsoft.com/office/officeart/2005/8/layout/matrix3"/>
    <dgm:cxn modelId="{7FF89E5A-5F19-44A3-990F-F1733BB1B1C5}" type="presParOf" srcId="{C1E3C82D-7045-4E64-A18C-99CDD44F49E8}" destId="{1538B0C5-D2C7-4315-97DB-AD60E61F3C48}" srcOrd="2" destOrd="0" presId="urn:microsoft.com/office/officeart/2005/8/layout/matrix3"/>
    <dgm:cxn modelId="{B6598B1F-CAD7-4E15-9329-656C31318F45}" type="presParOf" srcId="{C1E3C82D-7045-4E64-A18C-99CDD44F49E8}" destId="{62379F9A-E221-4806-B1BF-27B1D3E1C463}" srcOrd="3" destOrd="0" presId="urn:microsoft.com/office/officeart/2005/8/layout/matrix3"/>
    <dgm:cxn modelId="{65D6A0CC-FB7A-4A02-9E4A-CC28F8961EEF}" type="presParOf" srcId="{C1E3C82D-7045-4E64-A18C-99CDD44F49E8}" destId="{3568E87C-111E-443D-9127-0B78CC6F8B7E}"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C7FE7A-595F-4F12-AE6F-0011CC1DBEA0}" type="datetimeFigureOut">
              <a:rPr lang="en-GB" smtClean="0"/>
              <a:t>24/07/2018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0EF8CE-6173-4660-87B1-62C3D43C05B1}" type="slidenum">
              <a:rPr lang="en-GB" smtClean="0"/>
              <a:t>‹#›</a:t>
            </a:fld>
            <a:endParaRPr lang="en-GB"/>
          </a:p>
        </p:txBody>
      </p:sp>
    </p:spTree>
    <p:extLst>
      <p:ext uri="{BB962C8B-B14F-4D97-AF65-F5344CB8AC3E}">
        <p14:creationId xmlns:p14="http://schemas.microsoft.com/office/powerpoint/2010/main" val="1172654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0EF8CE-6173-4660-87B1-62C3D43C05B1}" type="slidenum">
              <a:rPr lang="en-GB" smtClean="0"/>
              <a:t>1</a:t>
            </a:fld>
            <a:endParaRPr lang="en-GB"/>
          </a:p>
        </p:txBody>
      </p:sp>
    </p:spTree>
    <p:extLst>
      <p:ext uri="{BB962C8B-B14F-4D97-AF65-F5344CB8AC3E}">
        <p14:creationId xmlns:p14="http://schemas.microsoft.com/office/powerpoint/2010/main" val="79121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0" dirty="0"/>
          </a:p>
        </p:txBody>
      </p:sp>
      <p:sp>
        <p:nvSpPr>
          <p:cNvPr id="4" name="Slide Number Placeholder 3"/>
          <p:cNvSpPr>
            <a:spLocks noGrp="1"/>
          </p:cNvSpPr>
          <p:nvPr>
            <p:ph type="sldNum" sz="quarter" idx="10"/>
          </p:nvPr>
        </p:nvSpPr>
        <p:spPr/>
        <p:txBody>
          <a:bodyPr/>
          <a:lstStyle/>
          <a:p>
            <a:fld id="{7A0EF8CE-6173-4660-87B1-62C3D43C05B1}" type="slidenum">
              <a:rPr lang="en-GB" smtClean="0"/>
              <a:t>2</a:t>
            </a:fld>
            <a:endParaRPr lang="en-GB"/>
          </a:p>
        </p:txBody>
      </p:sp>
    </p:spTree>
    <p:extLst>
      <p:ext uri="{BB962C8B-B14F-4D97-AF65-F5344CB8AC3E}">
        <p14:creationId xmlns:p14="http://schemas.microsoft.com/office/powerpoint/2010/main" val="4006751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0EF8CE-6173-4660-87B1-62C3D43C05B1}" type="slidenum">
              <a:rPr lang="en-GB" smtClean="0"/>
              <a:t>5</a:t>
            </a:fld>
            <a:endParaRPr lang="en-GB"/>
          </a:p>
        </p:txBody>
      </p:sp>
    </p:spTree>
    <p:extLst>
      <p:ext uri="{BB962C8B-B14F-4D97-AF65-F5344CB8AC3E}">
        <p14:creationId xmlns:p14="http://schemas.microsoft.com/office/powerpoint/2010/main" val="407365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0EF8CE-6173-4660-87B1-62C3D43C05B1}" type="slidenum">
              <a:rPr lang="en-GB" smtClean="0"/>
              <a:t>6</a:t>
            </a:fld>
            <a:endParaRPr lang="en-GB"/>
          </a:p>
        </p:txBody>
      </p:sp>
    </p:spTree>
    <p:extLst>
      <p:ext uri="{BB962C8B-B14F-4D97-AF65-F5344CB8AC3E}">
        <p14:creationId xmlns:p14="http://schemas.microsoft.com/office/powerpoint/2010/main" val="2771606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0EF8CE-6173-4660-87B1-62C3D43C05B1}" type="slidenum">
              <a:rPr lang="en-GB" smtClean="0"/>
              <a:t>7</a:t>
            </a:fld>
            <a:endParaRPr lang="en-GB"/>
          </a:p>
        </p:txBody>
      </p:sp>
    </p:spTree>
    <p:extLst>
      <p:ext uri="{BB962C8B-B14F-4D97-AF65-F5344CB8AC3E}">
        <p14:creationId xmlns:p14="http://schemas.microsoft.com/office/powerpoint/2010/main" val="2282651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0EF8CE-6173-4660-87B1-62C3D43C05B1}" type="slidenum">
              <a:rPr lang="en-GB" smtClean="0"/>
              <a:t>9</a:t>
            </a:fld>
            <a:endParaRPr lang="en-GB"/>
          </a:p>
        </p:txBody>
      </p:sp>
    </p:spTree>
    <p:extLst>
      <p:ext uri="{BB962C8B-B14F-4D97-AF65-F5344CB8AC3E}">
        <p14:creationId xmlns:p14="http://schemas.microsoft.com/office/powerpoint/2010/main" val="1504481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Transparency to the end consumer is obtained by means of certification-based logos and/or labelling. </a:t>
            </a:r>
            <a:endParaRPr lang="en-GB" dirty="0"/>
          </a:p>
        </p:txBody>
      </p:sp>
      <p:sp>
        <p:nvSpPr>
          <p:cNvPr id="4" name="Slide Number Placeholder 3"/>
          <p:cNvSpPr>
            <a:spLocks noGrp="1"/>
          </p:cNvSpPr>
          <p:nvPr>
            <p:ph type="sldNum" sz="quarter" idx="10"/>
          </p:nvPr>
        </p:nvSpPr>
        <p:spPr/>
        <p:txBody>
          <a:bodyPr/>
          <a:lstStyle/>
          <a:p>
            <a:fld id="{7A0EF8CE-6173-4660-87B1-62C3D43C05B1}" type="slidenum">
              <a:rPr lang="en-GB" smtClean="0"/>
              <a:t>11</a:t>
            </a:fld>
            <a:endParaRPr lang="en-GB"/>
          </a:p>
        </p:txBody>
      </p:sp>
    </p:spTree>
    <p:extLst>
      <p:ext uri="{BB962C8B-B14F-4D97-AF65-F5344CB8AC3E}">
        <p14:creationId xmlns:p14="http://schemas.microsoft.com/office/powerpoint/2010/main" val="436581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15 PCIs were selected as they represent those most used for agriculture and garment value chains and these two are also the focus of the ILO-EU joint research project on OSH in global supply chains (under the OSH-Global Action for Prevention Flagship Programme) as well as the Vision Zero Fund Initiative. This choice also corresponds to PCIs operating in the manufacturing and agricultural sectors that are a strategic priority for the ILO (in particular the Strategic Outcome on the Rural Economy and the Better Work Flagship Programme).</a:t>
            </a:r>
            <a:r>
              <a:rPr lang="en-GB" dirty="0">
                <a:effectLst/>
              </a:rPr>
              <a:t> </a:t>
            </a:r>
            <a:r>
              <a:rPr lang="en-GB" sz="1200" kern="1200" dirty="0">
                <a:solidFill>
                  <a:schemeClr val="tx1"/>
                </a:solidFill>
                <a:effectLst/>
                <a:latin typeface="+mn-lt"/>
                <a:ea typeface="+mn-ea"/>
                <a:cs typeface="+mn-cs"/>
              </a:rPr>
              <a:t>There are 10 priority policy outcomes under the ILO Programme and Budget, including Policy Outcome 5: Decent work in the rural economy. </a:t>
            </a:r>
          </a:p>
        </p:txBody>
      </p:sp>
      <p:sp>
        <p:nvSpPr>
          <p:cNvPr id="4" name="Slide Number Placeholder 3"/>
          <p:cNvSpPr>
            <a:spLocks noGrp="1"/>
          </p:cNvSpPr>
          <p:nvPr>
            <p:ph type="sldNum" sz="quarter" idx="10"/>
          </p:nvPr>
        </p:nvSpPr>
        <p:spPr/>
        <p:txBody>
          <a:bodyPr/>
          <a:lstStyle/>
          <a:p>
            <a:fld id="{7A0EF8CE-6173-4660-87B1-62C3D43C05B1}" type="slidenum">
              <a:rPr lang="en-GB" smtClean="0"/>
              <a:t>13</a:t>
            </a:fld>
            <a:endParaRPr lang="en-GB"/>
          </a:p>
        </p:txBody>
      </p:sp>
    </p:spTree>
    <p:extLst>
      <p:ext uri="{BB962C8B-B14F-4D97-AF65-F5344CB8AC3E}">
        <p14:creationId xmlns:p14="http://schemas.microsoft.com/office/powerpoint/2010/main" val="2823332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i="1" dirty="0"/>
              <a:t>e.g. </a:t>
            </a:r>
            <a:r>
              <a:rPr lang="fr-FR" sz="1200" i="1" dirty="0" err="1"/>
              <a:t>working</a:t>
            </a:r>
            <a:r>
              <a:rPr lang="fr-FR" sz="1200" i="1" dirty="0"/>
              <a:t> </a:t>
            </a:r>
            <a:r>
              <a:rPr lang="fr-FR" sz="1200" i="1" dirty="0" err="1"/>
              <a:t>hours</a:t>
            </a:r>
            <a:r>
              <a:rPr lang="fr-FR" sz="1200" i="1" dirty="0"/>
              <a:t>, </a:t>
            </a:r>
            <a:r>
              <a:rPr lang="fr-FR" sz="1200" i="1" dirty="0" err="1"/>
              <a:t>payment</a:t>
            </a:r>
            <a:r>
              <a:rPr lang="fr-FR" sz="1200" i="1" dirty="0"/>
              <a:t> </a:t>
            </a:r>
            <a:r>
              <a:rPr lang="fr-FR" sz="1200" i="1" dirty="0" err="1"/>
              <a:t>systems</a:t>
            </a:r>
            <a:r>
              <a:rPr lang="fr-FR" sz="1200" i="1" dirty="0"/>
              <a:t>, </a:t>
            </a:r>
            <a:r>
              <a:rPr lang="fr-FR" sz="1200" i="1" dirty="0" err="1"/>
              <a:t>maternity</a:t>
            </a:r>
            <a:r>
              <a:rPr lang="fr-FR" sz="1200" i="1" dirty="0"/>
              <a:t> protection, </a:t>
            </a:r>
            <a:r>
              <a:rPr lang="fr-FR" sz="1200" i="1" dirty="0" err="1"/>
              <a:t>access</a:t>
            </a:r>
            <a:r>
              <a:rPr lang="fr-FR" sz="1200" i="1" dirty="0"/>
              <a:t> to </a:t>
            </a:r>
            <a:r>
              <a:rPr lang="fr-FR" sz="1200" i="1" dirty="0" err="1"/>
              <a:t>sick</a:t>
            </a:r>
            <a:r>
              <a:rPr lang="fr-FR" sz="1200" i="1" dirty="0"/>
              <a:t> </a:t>
            </a:r>
            <a:r>
              <a:rPr lang="fr-FR" sz="1200" i="1" dirty="0" err="1"/>
              <a:t>leave</a:t>
            </a:r>
            <a:r>
              <a:rPr lang="fr-FR" sz="1200" i="1" dirty="0"/>
              <a:t>, </a:t>
            </a:r>
            <a:r>
              <a:rPr lang="fr-FR" sz="1200" i="1" dirty="0" err="1"/>
              <a:t>medical</a:t>
            </a:r>
            <a:r>
              <a:rPr lang="fr-FR" sz="1200" i="1" dirty="0"/>
              <a:t> care and compensation in the case of </a:t>
            </a:r>
            <a:r>
              <a:rPr lang="fr-FR" sz="1200" i="1" dirty="0" err="1"/>
              <a:t>occupational</a:t>
            </a:r>
            <a:r>
              <a:rPr lang="fr-FR" sz="1200" i="1" dirty="0"/>
              <a:t> accidents and </a:t>
            </a:r>
            <a:r>
              <a:rPr lang="fr-FR" sz="1200" i="1" dirty="0" err="1"/>
              <a:t>deaths</a:t>
            </a:r>
            <a:endParaRPr lang="en-GB" dirty="0"/>
          </a:p>
        </p:txBody>
      </p:sp>
      <p:sp>
        <p:nvSpPr>
          <p:cNvPr id="4" name="Slide Number Placeholder 3"/>
          <p:cNvSpPr>
            <a:spLocks noGrp="1"/>
          </p:cNvSpPr>
          <p:nvPr>
            <p:ph type="sldNum" sz="quarter" idx="10"/>
          </p:nvPr>
        </p:nvSpPr>
        <p:spPr/>
        <p:txBody>
          <a:bodyPr/>
          <a:lstStyle/>
          <a:p>
            <a:fld id="{7A0EF8CE-6173-4660-87B1-62C3D43C05B1}" type="slidenum">
              <a:rPr lang="en-GB" smtClean="0"/>
              <a:t>14</a:t>
            </a:fld>
            <a:endParaRPr lang="en-GB"/>
          </a:p>
        </p:txBody>
      </p:sp>
    </p:spTree>
    <p:extLst>
      <p:ext uri="{BB962C8B-B14F-4D97-AF65-F5344CB8AC3E}">
        <p14:creationId xmlns:p14="http://schemas.microsoft.com/office/powerpoint/2010/main" val="4274792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0EF8CE-6173-4660-87B1-62C3D43C05B1}" type="slidenum">
              <a:rPr lang="en-GB" smtClean="0"/>
              <a:t>15</a:t>
            </a:fld>
            <a:endParaRPr lang="en-GB"/>
          </a:p>
        </p:txBody>
      </p:sp>
    </p:spTree>
    <p:extLst>
      <p:ext uri="{BB962C8B-B14F-4D97-AF65-F5344CB8AC3E}">
        <p14:creationId xmlns:p14="http://schemas.microsoft.com/office/powerpoint/2010/main" val="3603583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A0EF8CE-6173-4660-87B1-62C3D43C05B1}" type="slidenum">
              <a:rPr lang="en-GB" smtClean="0"/>
              <a:t>16</a:t>
            </a:fld>
            <a:endParaRPr lang="en-GB"/>
          </a:p>
        </p:txBody>
      </p:sp>
    </p:spTree>
    <p:extLst>
      <p:ext uri="{BB962C8B-B14F-4D97-AF65-F5344CB8AC3E}">
        <p14:creationId xmlns:p14="http://schemas.microsoft.com/office/powerpoint/2010/main" val="2337001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OSH </a:t>
            </a:r>
            <a:r>
              <a:rPr lang="fr-CH" dirty="0" err="1"/>
              <a:t>requirements</a:t>
            </a:r>
            <a:r>
              <a:rPr lang="fr-CH" dirty="0"/>
              <a:t> </a:t>
            </a:r>
            <a:r>
              <a:rPr lang="fr-CH" dirty="0" err="1"/>
              <a:t>concentrate</a:t>
            </a:r>
            <a:r>
              <a:rPr lang="fr-CH" dirty="0"/>
              <a:t> on visible OSH practices</a:t>
            </a:r>
            <a:r>
              <a:rPr lang="fr-CH" b="1" dirty="0"/>
              <a:t>: i.e. none of the </a:t>
            </a:r>
            <a:r>
              <a:rPr lang="fr-CH" b="1" dirty="0" err="1"/>
              <a:t>benchmarked</a:t>
            </a:r>
            <a:r>
              <a:rPr lang="fr-CH" b="1" dirty="0"/>
              <a:t> </a:t>
            </a:r>
            <a:r>
              <a:rPr lang="fr-CH" b="1" dirty="0" err="1"/>
              <a:t>PCIs</a:t>
            </a:r>
            <a:r>
              <a:rPr lang="fr-CH" b="1" dirty="0"/>
              <a:t> </a:t>
            </a:r>
            <a:r>
              <a:rPr lang="fr-CH" b="1" dirty="0" err="1"/>
              <a:t>address</a:t>
            </a:r>
            <a:r>
              <a:rPr lang="fr-CH" b="1" dirty="0"/>
              <a:t> the issue of psychosocial and </a:t>
            </a:r>
            <a:r>
              <a:rPr lang="fr-CH" b="1" dirty="0" err="1"/>
              <a:t>ergonomic</a:t>
            </a:r>
            <a:r>
              <a:rPr lang="fr-CH" b="1" dirty="0"/>
              <a:t> </a:t>
            </a:r>
            <a:r>
              <a:rPr lang="fr-CH" b="1" dirty="0" err="1"/>
              <a:t>factors</a:t>
            </a:r>
            <a:r>
              <a:rPr lang="fr-CH" b="1" dirty="0"/>
              <a:t> in </a:t>
            </a:r>
            <a:r>
              <a:rPr lang="fr-CH" b="1" dirty="0" err="1"/>
              <a:t>their</a:t>
            </a:r>
            <a:r>
              <a:rPr lang="fr-CH" b="1" dirty="0"/>
              <a:t> </a:t>
            </a:r>
            <a:r>
              <a:rPr lang="fr-CH" b="1" dirty="0" err="1"/>
              <a:t>risk</a:t>
            </a:r>
            <a:r>
              <a:rPr lang="fr-CH" b="1" dirty="0"/>
              <a:t> </a:t>
            </a:r>
            <a:r>
              <a:rPr lang="fr-CH" b="1" dirty="0" err="1"/>
              <a:t>assessments</a:t>
            </a:r>
            <a:r>
              <a:rPr lang="fr-CH" b="1"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OSH </a:t>
            </a:r>
            <a:r>
              <a:rPr lang="fr-CH" dirty="0" err="1"/>
              <a:t>requirements</a:t>
            </a:r>
            <a:r>
              <a:rPr lang="fr-CH" dirty="0"/>
              <a:t> </a:t>
            </a:r>
            <a:r>
              <a:rPr lang="fr-CH" dirty="0" err="1"/>
              <a:t>often</a:t>
            </a:r>
            <a:r>
              <a:rPr lang="fr-CH" dirty="0"/>
              <a:t> focus on </a:t>
            </a:r>
            <a:r>
              <a:rPr lang="fr-CH" dirty="0" err="1"/>
              <a:t>controlling</a:t>
            </a:r>
            <a:r>
              <a:rPr lang="fr-CH" dirty="0"/>
              <a:t> and </a:t>
            </a:r>
            <a:r>
              <a:rPr lang="fr-CH" dirty="0" err="1"/>
              <a:t>reducing</a:t>
            </a:r>
            <a:r>
              <a:rPr lang="fr-CH" dirty="0"/>
              <a:t> </a:t>
            </a:r>
            <a:r>
              <a:rPr lang="fr-CH" dirty="0" err="1"/>
              <a:t>pre-identified</a:t>
            </a:r>
            <a:r>
              <a:rPr lang="fr-CH" dirty="0"/>
              <a:t> </a:t>
            </a:r>
            <a:r>
              <a:rPr lang="fr-CH" dirty="0" err="1"/>
              <a:t>hazards</a:t>
            </a:r>
            <a:r>
              <a:rPr lang="fr-CH" dirty="0"/>
              <a:t> and </a:t>
            </a:r>
            <a:r>
              <a:rPr lang="fr-CH" dirty="0" err="1"/>
              <a:t>risks</a:t>
            </a:r>
            <a:r>
              <a:rPr lang="fr-CH" dirty="0"/>
              <a:t> and do not </a:t>
            </a:r>
            <a:r>
              <a:rPr lang="fr-CH" dirty="0" err="1"/>
              <a:t>contribute</a:t>
            </a:r>
            <a:r>
              <a:rPr lang="fr-CH" dirty="0"/>
              <a:t> to building a culture of </a:t>
            </a:r>
            <a:r>
              <a:rPr lang="fr-CH" dirty="0" err="1"/>
              <a:t>prevention</a:t>
            </a:r>
            <a:r>
              <a:rPr lang="fr-CH" dirty="0"/>
              <a:t> in the </a:t>
            </a:r>
            <a:r>
              <a:rPr lang="fr-CH" dirty="0" err="1"/>
              <a:t>workplace</a:t>
            </a:r>
            <a:r>
              <a:rPr lang="fr-CH" b="1" dirty="0"/>
              <a:t>, in line </a:t>
            </a:r>
            <a:r>
              <a:rPr lang="fr-CH" b="1" dirty="0" err="1"/>
              <a:t>with</a:t>
            </a:r>
            <a:r>
              <a:rPr lang="fr-CH" b="1" dirty="0"/>
              <a:t> the guidance </a:t>
            </a:r>
            <a:r>
              <a:rPr lang="fr-CH" b="1" dirty="0" err="1"/>
              <a:t>provided</a:t>
            </a:r>
            <a:r>
              <a:rPr lang="fr-CH" b="1" dirty="0"/>
              <a:t> by ILO Tripartite </a:t>
            </a:r>
            <a:r>
              <a:rPr lang="fr-CH" b="1" dirty="0" err="1"/>
              <a:t>Constituents</a:t>
            </a:r>
            <a:r>
              <a:rPr lang="fr-CH" b="1" dirty="0"/>
              <a:t>. </a:t>
            </a:r>
            <a:r>
              <a:rPr lang="fr-CH" b="1" dirty="0" err="1"/>
              <a:t>Only</a:t>
            </a:r>
            <a:r>
              <a:rPr lang="fr-CH" b="1" dirty="0"/>
              <a:t> 3 </a:t>
            </a:r>
            <a:r>
              <a:rPr lang="fr-CH" b="1" dirty="0" err="1"/>
              <a:t>PCIs</a:t>
            </a:r>
            <a:r>
              <a:rPr lang="fr-CH" b="1" dirty="0"/>
              <a:t> </a:t>
            </a:r>
            <a:r>
              <a:rPr lang="fr-CH" b="1" dirty="0" err="1"/>
              <a:t>include</a:t>
            </a:r>
            <a:r>
              <a:rPr lang="fr-CH" b="1" dirty="0"/>
              <a:t> provisions </a:t>
            </a:r>
            <a:r>
              <a:rPr lang="fr-CH" b="1" dirty="0" err="1"/>
              <a:t>concerning</a:t>
            </a:r>
            <a:r>
              <a:rPr lang="fr-CH" b="1" dirty="0"/>
              <a:t> </a:t>
            </a:r>
            <a:r>
              <a:rPr lang="fr-CH" b="1" dirty="0" err="1"/>
              <a:t>occupational</a:t>
            </a:r>
            <a:r>
              <a:rPr lang="fr-CH" b="1" dirty="0"/>
              <a:t> </a:t>
            </a:r>
            <a:r>
              <a:rPr lang="fr-CH" b="1" dirty="0" err="1"/>
              <a:t>health</a:t>
            </a:r>
            <a:r>
              <a:rPr lang="fr-CH" b="1" dirty="0"/>
              <a:t> services at the </a:t>
            </a:r>
            <a:r>
              <a:rPr lang="fr-CH" b="1" dirty="0" err="1"/>
              <a:t>workplace</a:t>
            </a:r>
            <a:r>
              <a:rPr lang="fr-CH" b="1" dirty="0"/>
              <a:t> in addition to the local </a:t>
            </a:r>
            <a:r>
              <a:rPr lang="fr-CH" b="1" dirty="0" err="1"/>
              <a:t>legar</a:t>
            </a:r>
            <a:r>
              <a:rPr lang="fr-CH" b="1" dirty="0"/>
              <a:t> </a:t>
            </a:r>
            <a:r>
              <a:rPr lang="fr-CH" b="1" dirty="0" err="1"/>
              <a:t>requirements</a:t>
            </a:r>
            <a:r>
              <a:rPr lang="fr-CH"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7A0EF8CE-6173-4660-87B1-62C3D43C05B1}" type="slidenum">
              <a:rPr lang="en-GB" smtClean="0"/>
              <a:t>17</a:t>
            </a:fld>
            <a:endParaRPr lang="en-GB"/>
          </a:p>
        </p:txBody>
      </p:sp>
    </p:spTree>
    <p:extLst>
      <p:ext uri="{BB962C8B-B14F-4D97-AF65-F5344CB8AC3E}">
        <p14:creationId xmlns:p14="http://schemas.microsoft.com/office/powerpoint/2010/main" val="4177215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a:t>Benchmark shows </a:t>
            </a:r>
            <a:r>
              <a:rPr lang="fr-CH" dirty="0" err="1"/>
              <a:t>low</a:t>
            </a:r>
            <a:r>
              <a:rPr lang="fr-CH" dirty="0"/>
              <a:t> </a:t>
            </a:r>
            <a:r>
              <a:rPr lang="fr-CH" dirty="0" err="1"/>
              <a:t>alignment</a:t>
            </a:r>
            <a:r>
              <a:rPr lang="fr-CH" dirty="0"/>
              <a:t> </a:t>
            </a:r>
            <a:r>
              <a:rPr lang="fr-CH" dirty="0" err="1"/>
              <a:t>with</a:t>
            </a:r>
            <a:r>
              <a:rPr lang="fr-CH" dirty="0"/>
              <a:t> ILO guidelines on OSH </a:t>
            </a:r>
          </a:p>
          <a:p>
            <a:r>
              <a:rPr lang="fr-CH" dirty="0"/>
              <a:t>But </a:t>
            </a:r>
            <a:r>
              <a:rPr lang="fr-CH" dirty="0" err="1"/>
              <a:t>what</a:t>
            </a:r>
            <a:r>
              <a:rPr lang="fr-CH" dirty="0"/>
              <a:t> impact do </a:t>
            </a:r>
            <a:r>
              <a:rPr lang="fr-CH" dirty="0" err="1"/>
              <a:t>PCIs</a:t>
            </a:r>
            <a:r>
              <a:rPr lang="fr-CH" dirty="0"/>
              <a:t> have in practice? </a:t>
            </a:r>
          </a:p>
        </p:txBody>
      </p:sp>
      <p:sp>
        <p:nvSpPr>
          <p:cNvPr id="4" name="Slide Number Placeholder 3"/>
          <p:cNvSpPr>
            <a:spLocks noGrp="1"/>
          </p:cNvSpPr>
          <p:nvPr>
            <p:ph type="sldNum" sz="quarter" idx="10"/>
          </p:nvPr>
        </p:nvSpPr>
        <p:spPr/>
        <p:txBody>
          <a:bodyPr/>
          <a:lstStyle/>
          <a:p>
            <a:fld id="{7A0EF8CE-6173-4660-87B1-62C3D43C05B1}" type="slidenum">
              <a:rPr lang="en-GB" smtClean="0"/>
              <a:t>19</a:t>
            </a:fld>
            <a:endParaRPr lang="en-GB"/>
          </a:p>
        </p:txBody>
      </p:sp>
    </p:spTree>
    <p:extLst>
      <p:ext uri="{BB962C8B-B14F-4D97-AF65-F5344CB8AC3E}">
        <p14:creationId xmlns:p14="http://schemas.microsoft.com/office/powerpoint/2010/main" val="398330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6D293A-C028-4D08-9118-31AA9260516C}" type="datetimeFigureOut">
              <a:rPr lang="en-GB" smtClean="0"/>
              <a:t>24/07/2018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2755025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6D293A-C028-4D08-9118-31AA9260516C}" type="datetimeFigureOut">
              <a:rPr lang="en-GB" smtClean="0"/>
              <a:t>24/07/2018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2765772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6D293A-C028-4D08-9118-31AA9260516C}" type="datetimeFigureOut">
              <a:rPr lang="en-GB" smtClean="0"/>
              <a:t>24/07/2018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1805853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6D293A-C028-4D08-9118-31AA9260516C}" type="datetimeFigureOut">
              <a:rPr lang="en-GB" smtClean="0"/>
              <a:t>24/07/2018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537803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6D293A-C028-4D08-9118-31AA9260516C}" type="datetimeFigureOut">
              <a:rPr lang="en-GB" smtClean="0"/>
              <a:t>24/07/2018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1989336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6D293A-C028-4D08-9118-31AA9260516C}" type="datetimeFigureOut">
              <a:rPr lang="en-GB" smtClean="0"/>
              <a:t>24/07/2018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4290595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6D293A-C028-4D08-9118-31AA9260516C}" type="datetimeFigureOut">
              <a:rPr lang="en-GB" smtClean="0"/>
              <a:t>24/07/2018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2215779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76D293A-C028-4D08-9118-31AA9260516C}" type="datetimeFigureOut">
              <a:rPr lang="en-GB" smtClean="0"/>
              <a:t>24/07/2018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1504074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76D293A-C028-4D08-9118-31AA9260516C}" type="datetimeFigureOut">
              <a:rPr lang="en-GB" smtClean="0"/>
              <a:t>24/07/2018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1979436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6D293A-C028-4D08-9118-31AA9260516C}" type="datetimeFigureOut">
              <a:rPr lang="en-GB" smtClean="0"/>
              <a:t>24/07/2018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2958801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6D293A-C028-4D08-9118-31AA9260516C}" type="datetimeFigureOut">
              <a:rPr lang="en-GB" smtClean="0"/>
              <a:t>24/07/2018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822BEC-2B4A-4BAE-A4B3-933A0483DB4D}" type="slidenum">
              <a:rPr lang="en-GB" smtClean="0"/>
              <a:t>‹#›</a:t>
            </a:fld>
            <a:endParaRPr lang="en-GB"/>
          </a:p>
        </p:txBody>
      </p:sp>
    </p:spTree>
    <p:extLst>
      <p:ext uri="{BB962C8B-B14F-4D97-AF65-F5344CB8AC3E}">
        <p14:creationId xmlns:p14="http://schemas.microsoft.com/office/powerpoint/2010/main" val="923979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6D293A-C028-4D08-9118-31AA9260516C}" type="datetimeFigureOut">
              <a:rPr lang="en-GB" smtClean="0"/>
              <a:t>24/07/2018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822BEC-2B4A-4BAE-A4B3-933A0483DB4D}" type="slidenum">
              <a:rPr lang="en-GB" smtClean="0"/>
              <a:t>‹#›</a:t>
            </a:fld>
            <a:endParaRPr lang="en-GB"/>
          </a:p>
        </p:txBody>
      </p:sp>
    </p:spTree>
    <p:extLst>
      <p:ext uri="{BB962C8B-B14F-4D97-AF65-F5344CB8AC3E}">
        <p14:creationId xmlns:p14="http://schemas.microsoft.com/office/powerpoint/2010/main" val="28432789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jpeg"/><Relationship Id="rId12" Type="http://schemas.openxmlformats.org/officeDocument/2006/relationships/image" Target="../media/image22.jpeg"/><Relationship Id="rId17" Type="http://schemas.openxmlformats.org/officeDocument/2006/relationships/image" Target="../media/image27.png"/><Relationship Id="rId2" Type="http://schemas.openxmlformats.org/officeDocument/2006/relationships/notesSlide" Target="../notesSlides/notesSlide8.xml"/><Relationship Id="rId16"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16.jpeg"/><Relationship Id="rId11" Type="http://schemas.openxmlformats.org/officeDocument/2006/relationships/image" Target="../media/image21.png"/><Relationship Id="rId5" Type="http://schemas.openxmlformats.org/officeDocument/2006/relationships/image" Target="../media/image15.jpe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jpeg"/><Relationship Id="rId1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hyperlink" Target="mailto:tessier@ilo.org" TargetMode="External"/><Relationship Id="rId4" Type="http://schemas.openxmlformats.org/officeDocument/2006/relationships/hyperlink" Target="mailto:faudotmiguet@ilogues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7DCABF98-D6EE-48CE-B9DD-4DE2B0917326}"/>
              </a:ext>
            </a:extLst>
          </p:cNvPr>
          <p:cNvSpPr>
            <a:spLocks noGrp="1"/>
          </p:cNvSpPr>
          <p:nvPr>
            <p:ph type="title"/>
          </p:nvPr>
        </p:nvSpPr>
        <p:spPr>
          <a:xfrm>
            <a:off x="462774" y="1092204"/>
            <a:ext cx="5268953" cy="2427120"/>
          </a:xfrm>
        </p:spPr>
        <p:txBody>
          <a:bodyPr vert="horz" lIns="91440" tIns="45720" rIns="91440" bIns="45720" rtlCol="0" anchor="t">
            <a:normAutofit/>
          </a:bodyPr>
          <a:lstStyle/>
          <a:p>
            <a:r>
              <a:rPr lang="en-US" sz="3800" dirty="0">
                <a:solidFill>
                  <a:schemeClr val="accent1">
                    <a:lumMod val="50000"/>
                  </a:schemeClr>
                </a:solidFill>
              </a:rPr>
              <a:t>Occupational Safety and Health within Sustainable Sourcing Policies of Multinational Enterprises</a:t>
            </a:r>
          </a:p>
        </p:txBody>
      </p:sp>
      <p:sp>
        <p:nvSpPr>
          <p:cNvPr id="5" name="Text Placeholder 4">
            <a:extLst>
              <a:ext uri="{FF2B5EF4-FFF2-40B4-BE49-F238E27FC236}">
                <a16:creationId xmlns:a16="http://schemas.microsoft.com/office/drawing/2014/main" xmlns="" id="{A3007780-8C46-428D-9262-B3FCC2166BEC}"/>
              </a:ext>
            </a:extLst>
          </p:cNvPr>
          <p:cNvSpPr>
            <a:spLocks noGrp="1"/>
          </p:cNvSpPr>
          <p:nvPr>
            <p:ph type="body" idx="1"/>
          </p:nvPr>
        </p:nvSpPr>
        <p:spPr>
          <a:xfrm>
            <a:off x="554960" y="3864384"/>
            <a:ext cx="4758891" cy="997517"/>
          </a:xfrm>
        </p:spPr>
        <p:txBody>
          <a:bodyPr vert="horz" lIns="91440" tIns="45720" rIns="91440" bIns="45720" rtlCol="0" anchor="b">
            <a:normAutofit/>
          </a:bodyPr>
          <a:lstStyle/>
          <a:p>
            <a:r>
              <a:rPr lang="en-US" dirty="0">
                <a:solidFill>
                  <a:schemeClr val="tx1"/>
                </a:solidFill>
              </a:rPr>
              <a:t>Summary of research findings focusing on agriculture and textile </a:t>
            </a:r>
          </a:p>
        </p:txBody>
      </p:sp>
      <p:pic>
        <p:nvPicPr>
          <p:cNvPr id="7" name="Image 2" descr="Une image contenant extérieur, arbre, herbe, personne&#10;&#10;Description générée avec un niveau de confiance très élevé">
            <a:extLst>
              <a:ext uri="{FF2B5EF4-FFF2-40B4-BE49-F238E27FC236}">
                <a16:creationId xmlns:a16="http://schemas.microsoft.com/office/drawing/2014/main" xmlns="" id="{9F744618-A503-4E4B-866E-FED0F4790F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411" r="2" b="23410"/>
          <a:stretch/>
        </p:blipFill>
        <p:spPr>
          <a:xfrm>
            <a:off x="5913123" y="10"/>
            <a:ext cx="6278877" cy="685799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pic>
        <p:nvPicPr>
          <p:cNvPr id="6" name="Picture 5">
            <a:extLst>
              <a:ext uri="{FF2B5EF4-FFF2-40B4-BE49-F238E27FC236}">
                <a16:creationId xmlns:a16="http://schemas.microsoft.com/office/drawing/2014/main" xmlns="" id="{420EDFAD-D35B-4CE9-B797-1ACFD87CF6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66449" y="0"/>
            <a:ext cx="925551" cy="1530719"/>
          </a:xfrm>
          <a:prstGeom prst="rect">
            <a:avLst/>
          </a:prstGeom>
        </p:spPr>
      </p:pic>
      <p:cxnSp>
        <p:nvCxnSpPr>
          <p:cNvPr id="3" name="Straight Connector 2">
            <a:extLst>
              <a:ext uri="{FF2B5EF4-FFF2-40B4-BE49-F238E27FC236}">
                <a16:creationId xmlns:a16="http://schemas.microsoft.com/office/drawing/2014/main" xmlns="" id="{43A728FC-F29B-4648-8CD6-2B5B41C7C91E}"/>
              </a:ext>
            </a:extLst>
          </p:cNvPr>
          <p:cNvCxnSpPr/>
          <p:nvPr/>
        </p:nvCxnSpPr>
        <p:spPr>
          <a:xfrm>
            <a:off x="554960" y="3691054"/>
            <a:ext cx="4909138"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xmlns="" id="{A9B0BBA9-65D3-46FC-8FF3-99CC5F48AA5E}"/>
              </a:ext>
            </a:extLst>
          </p:cNvPr>
          <p:cNvSpPr txBox="1"/>
          <p:nvPr/>
        </p:nvSpPr>
        <p:spPr>
          <a:xfrm>
            <a:off x="1617007" y="6234550"/>
            <a:ext cx="6545766" cy="523220"/>
          </a:xfrm>
          <a:prstGeom prst="rect">
            <a:avLst/>
          </a:prstGeom>
          <a:noFill/>
        </p:spPr>
        <p:txBody>
          <a:bodyPr wrap="square" rtlCol="0">
            <a:spAutoFit/>
          </a:bodyPr>
          <a:lstStyle/>
          <a:p>
            <a:pPr algn="r"/>
            <a:r>
              <a:rPr lang="en-GB" sz="1400" i="1" dirty="0"/>
              <a:t>Labour Administration, Labour Inspection and Occupational Safety and Health Branch </a:t>
            </a:r>
          </a:p>
          <a:p>
            <a:pPr algn="r"/>
            <a:r>
              <a:rPr lang="en-GB" sz="1400" i="1" dirty="0"/>
              <a:t>GOVERNANCE Department</a:t>
            </a:r>
          </a:p>
        </p:txBody>
      </p:sp>
    </p:spTree>
    <p:extLst>
      <p:ext uri="{BB962C8B-B14F-4D97-AF65-F5344CB8AC3E}">
        <p14:creationId xmlns:p14="http://schemas.microsoft.com/office/powerpoint/2010/main" val="26868519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5277BC-766E-46DE-A0EC-7B512900D1AA}"/>
              </a:ext>
            </a:extLst>
          </p:cNvPr>
          <p:cNvSpPr>
            <a:spLocks noGrp="1"/>
          </p:cNvSpPr>
          <p:nvPr>
            <p:ph type="title"/>
          </p:nvPr>
        </p:nvSpPr>
        <p:spPr>
          <a:xfrm>
            <a:off x="434899" y="437607"/>
            <a:ext cx="10515600" cy="753719"/>
          </a:xfrm>
        </p:spPr>
        <p:txBody>
          <a:bodyPr/>
          <a:lstStyle/>
          <a:p>
            <a:r>
              <a:rPr lang="fr-FR" dirty="0">
                <a:solidFill>
                  <a:schemeClr val="accent1">
                    <a:lumMod val="50000"/>
                  </a:schemeClr>
                </a:solidFill>
              </a:rPr>
              <a:t>Background and </a:t>
            </a:r>
            <a:r>
              <a:rPr lang="fr-FR" dirty="0" err="1">
                <a:solidFill>
                  <a:schemeClr val="accent1">
                    <a:lumMod val="50000"/>
                  </a:schemeClr>
                </a:solidFill>
              </a:rPr>
              <a:t>hypothesis</a:t>
            </a:r>
            <a:endParaRPr lang="en-GB" dirty="0">
              <a:solidFill>
                <a:schemeClr val="accent1">
                  <a:lumMod val="50000"/>
                </a:schemeClr>
              </a:solidFill>
            </a:endParaRPr>
          </a:p>
        </p:txBody>
      </p:sp>
      <p:sp>
        <p:nvSpPr>
          <p:cNvPr id="5" name="TextBox 4">
            <a:extLst>
              <a:ext uri="{FF2B5EF4-FFF2-40B4-BE49-F238E27FC236}">
                <a16:creationId xmlns:a16="http://schemas.microsoft.com/office/drawing/2014/main" xmlns="" id="{F82DC5D9-D6EF-4E91-9335-166946917011}"/>
              </a:ext>
            </a:extLst>
          </p:cNvPr>
          <p:cNvSpPr txBox="1"/>
          <p:nvPr/>
        </p:nvSpPr>
        <p:spPr>
          <a:xfrm>
            <a:off x="434899" y="2965702"/>
            <a:ext cx="11363092" cy="584775"/>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GB" sz="1600" i="1" dirty="0"/>
              <a:t>Among the identified drivers for OSH improvement, one hypothesis was that downstream pressure from global buyers was a possible source of influence.</a:t>
            </a:r>
          </a:p>
        </p:txBody>
      </p:sp>
      <p:sp>
        <p:nvSpPr>
          <p:cNvPr id="6" name="TextBox 5">
            <a:extLst>
              <a:ext uri="{FF2B5EF4-FFF2-40B4-BE49-F238E27FC236}">
                <a16:creationId xmlns:a16="http://schemas.microsoft.com/office/drawing/2014/main" xmlns="" id="{5187FF1A-2A66-41D4-8D41-52E15FA92F8F}"/>
              </a:ext>
            </a:extLst>
          </p:cNvPr>
          <p:cNvSpPr txBox="1"/>
          <p:nvPr/>
        </p:nvSpPr>
        <p:spPr>
          <a:xfrm>
            <a:off x="390294" y="1532017"/>
            <a:ext cx="11452302" cy="923330"/>
          </a:xfrm>
          <a:prstGeom prst="rect">
            <a:avLst/>
          </a:prstGeom>
          <a:noFill/>
        </p:spPr>
        <p:txBody>
          <a:bodyPr wrap="square" rtlCol="0">
            <a:spAutoFit/>
          </a:bodyPr>
          <a:lstStyle/>
          <a:p>
            <a:r>
              <a:rPr lang="fr-FR" b="1" dirty="0" err="1">
                <a:solidFill>
                  <a:schemeClr val="accent5"/>
                </a:solidFill>
              </a:rPr>
              <a:t>Context</a:t>
            </a:r>
            <a:endParaRPr lang="fr-FR" b="1" dirty="0">
              <a:solidFill>
                <a:schemeClr val="accent5"/>
              </a:solidFill>
            </a:endParaRPr>
          </a:p>
          <a:p>
            <a:pPr marL="285750" indent="-285750">
              <a:buFont typeface="Courier New" panose="02070309020205020404" pitchFamily="49" charset="0"/>
              <a:buChar char="o"/>
            </a:pPr>
            <a:r>
              <a:rPr lang="fr-FR" dirty="0" err="1"/>
              <a:t>Research</a:t>
            </a:r>
            <a:r>
              <a:rPr lang="fr-FR" dirty="0"/>
              <a:t> </a:t>
            </a:r>
            <a:r>
              <a:rPr lang="fr-FR" dirty="0" err="1"/>
              <a:t>project</a:t>
            </a:r>
            <a:r>
              <a:rPr lang="fr-FR" dirty="0"/>
              <a:t> on OSH in global </a:t>
            </a:r>
            <a:r>
              <a:rPr lang="fr-FR" dirty="0" err="1"/>
              <a:t>supply</a:t>
            </a:r>
            <a:r>
              <a:rPr lang="fr-FR" dirty="0"/>
              <a:t> </a:t>
            </a:r>
            <a:r>
              <a:rPr lang="fr-FR" dirty="0" err="1"/>
              <a:t>chains</a:t>
            </a:r>
            <a:r>
              <a:rPr lang="fr-FR" dirty="0"/>
              <a:t> (2016-17).</a:t>
            </a:r>
          </a:p>
          <a:p>
            <a:pPr marL="285750" indent="-285750">
              <a:buFont typeface="Courier New" panose="02070309020205020404" pitchFamily="49" charset="0"/>
              <a:buChar char="o"/>
            </a:pPr>
            <a:r>
              <a:rPr lang="fr-FR" dirty="0" err="1"/>
              <a:t>Research</a:t>
            </a:r>
            <a:r>
              <a:rPr lang="fr-FR" dirty="0"/>
              <a:t> question: </a:t>
            </a:r>
            <a:r>
              <a:rPr lang="fr-FR" dirty="0" err="1"/>
              <a:t>what</a:t>
            </a:r>
            <a:r>
              <a:rPr lang="fr-FR" dirty="0"/>
              <a:t> are the drivers and </a:t>
            </a:r>
            <a:r>
              <a:rPr lang="fr-FR" dirty="0" err="1"/>
              <a:t>constraints</a:t>
            </a:r>
            <a:r>
              <a:rPr lang="fr-FR" dirty="0"/>
              <a:t> for OSH </a:t>
            </a:r>
            <a:r>
              <a:rPr lang="fr-FR" dirty="0" err="1"/>
              <a:t>improvement</a:t>
            </a:r>
            <a:r>
              <a:rPr lang="fr-FR" dirty="0"/>
              <a:t> in global </a:t>
            </a:r>
            <a:r>
              <a:rPr lang="fr-FR" dirty="0" err="1"/>
              <a:t>supply</a:t>
            </a:r>
            <a:r>
              <a:rPr lang="fr-FR" dirty="0"/>
              <a:t> </a:t>
            </a:r>
            <a:r>
              <a:rPr lang="fr-FR" dirty="0" err="1"/>
              <a:t>chains</a:t>
            </a:r>
            <a:r>
              <a:rPr lang="fr-FR" dirty="0"/>
              <a:t>?</a:t>
            </a:r>
          </a:p>
        </p:txBody>
      </p:sp>
      <p:sp>
        <p:nvSpPr>
          <p:cNvPr id="7" name="Arrow: Down 6">
            <a:extLst>
              <a:ext uri="{FF2B5EF4-FFF2-40B4-BE49-F238E27FC236}">
                <a16:creationId xmlns:a16="http://schemas.microsoft.com/office/drawing/2014/main" xmlns="" id="{A8DE17B1-F2BD-4B4C-B6AC-403F7C7CACFB}"/>
              </a:ext>
            </a:extLst>
          </p:cNvPr>
          <p:cNvSpPr/>
          <p:nvPr/>
        </p:nvSpPr>
        <p:spPr>
          <a:xfrm>
            <a:off x="4158760" y="2516883"/>
            <a:ext cx="278780"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Down 8">
            <a:extLst>
              <a:ext uri="{FF2B5EF4-FFF2-40B4-BE49-F238E27FC236}">
                <a16:creationId xmlns:a16="http://schemas.microsoft.com/office/drawing/2014/main" xmlns="" id="{4F504484-3BDE-463A-A816-E45C5E6AA64C}"/>
              </a:ext>
            </a:extLst>
          </p:cNvPr>
          <p:cNvSpPr/>
          <p:nvPr/>
        </p:nvSpPr>
        <p:spPr>
          <a:xfrm>
            <a:off x="7893851" y="2516883"/>
            <a:ext cx="278780"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Down 9">
            <a:extLst>
              <a:ext uri="{FF2B5EF4-FFF2-40B4-BE49-F238E27FC236}">
                <a16:creationId xmlns:a16="http://schemas.microsoft.com/office/drawing/2014/main" xmlns="" id="{220F9F7B-5F6F-47E5-A2BE-B499F4971A25}"/>
              </a:ext>
            </a:extLst>
          </p:cNvPr>
          <p:cNvSpPr/>
          <p:nvPr/>
        </p:nvSpPr>
        <p:spPr>
          <a:xfrm>
            <a:off x="5064996" y="3603573"/>
            <a:ext cx="278780"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Down 10">
            <a:extLst>
              <a:ext uri="{FF2B5EF4-FFF2-40B4-BE49-F238E27FC236}">
                <a16:creationId xmlns:a16="http://schemas.microsoft.com/office/drawing/2014/main" xmlns="" id="{9376CD15-C0BD-46AC-AFE6-7802D9351EC5}"/>
              </a:ext>
            </a:extLst>
          </p:cNvPr>
          <p:cNvSpPr/>
          <p:nvPr/>
        </p:nvSpPr>
        <p:spPr>
          <a:xfrm>
            <a:off x="6848225" y="3603573"/>
            <a:ext cx="278780"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434899" y="4194810"/>
            <a:ext cx="11363091" cy="232029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indent="-285750">
              <a:buClr>
                <a:schemeClr val="accent4">
                  <a:lumMod val="50000"/>
                </a:schemeClr>
              </a:buClr>
              <a:buFont typeface="Courier New" panose="02070309020205020404" pitchFamily="49" charset="0"/>
              <a:buChar char="o"/>
            </a:pPr>
            <a:r>
              <a:rPr lang="en-GB" sz="1600" dirty="0"/>
              <a:t>Multinational enterprises (MNEs) at the top of global value chains might influence producing practices through setting sustainable sourcing criteria and certification requirements under private compliance initiatives (PCIs) for some or all of their imported products. These requirements aim for a trickle-down effect on working conditions along the value chain. </a:t>
            </a:r>
          </a:p>
          <a:p>
            <a:pPr marL="285750" indent="-285750">
              <a:buClr>
                <a:schemeClr val="accent4">
                  <a:lumMod val="50000"/>
                </a:schemeClr>
              </a:buClr>
              <a:buFont typeface="Courier New" panose="02070309020205020404" pitchFamily="49" charset="0"/>
              <a:buChar char="o"/>
            </a:pPr>
            <a:endParaRPr lang="en-GB" sz="1600" dirty="0"/>
          </a:p>
          <a:p>
            <a:pPr marL="285750" indent="-285750">
              <a:buClr>
                <a:schemeClr val="accent4">
                  <a:lumMod val="50000"/>
                </a:schemeClr>
              </a:buClr>
              <a:buFont typeface="Courier New" panose="02070309020205020404" pitchFamily="49" charset="0"/>
              <a:buChar char="o"/>
            </a:pPr>
            <a:r>
              <a:rPr lang="en-GB" sz="1600" dirty="0"/>
              <a:t>However the extent of this effect remains poorly documented and seems to vary considerably from one case to another.</a:t>
            </a:r>
          </a:p>
          <a:p>
            <a:pPr marL="171450" indent="-171450">
              <a:buFont typeface="Symbol" panose="05050102010706020507" pitchFamily="18" charset="2"/>
              <a:buChar char="Þ"/>
            </a:pPr>
            <a:endParaRPr lang="en-GB" sz="1600" dirty="0"/>
          </a:p>
          <a:p>
            <a:pPr marL="285750" indent="-285750">
              <a:buClr>
                <a:schemeClr val="accent1"/>
              </a:buClr>
              <a:buFont typeface="Symbol" panose="05050102010706020507" pitchFamily="18" charset="2"/>
              <a:buChar char="Þ"/>
            </a:pPr>
            <a:r>
              <a:rPr lang="en-GB" sz="1600" dirty="0"/>
              <a:t>In order to test that hypothesis, the research sought to understand the relative importance of OSH within global buyers’ sustainable sourcing policies.</a:t>
            </a:r>
          </a:p>
          <a:p>
            <a:endParaRPr lang="en-GB" sz="1600" dirty="0"/>
          </a:p>
        </p:txBody>
      </p:sp>
    </p:spTree>
    <p:extLst>
      <p:ext uri="{BB962C8B-B14F-4D97-AF65-F5344CB8AC3E}">
        <p14:creationId xmlns:p14="http://schemas.microsoft.com/office/powerpoint/2010/main" val="2753798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xmlns="" id="{34B9A7E4-D2C3-44ED-8617-8BDCBE04EC26}"/>
              </a:ext>
            </a:extLst>
          </p:cNvPr>
          <p:cNvSpPr/>
          <p:nvPr/>
        </p:nvSpPr>
        <p:spPr>
          <a:xfrm>
            <a:off x="424991" y="2035050"/>
            <a:ext cx="2102178" cy="1139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xmlns="" id="{7AF0C023-07B2-4497-96E7-61E2FF71CD39}"/>
              </a:ext>
            </a:extLst>
          </p:cNvPr>
          <p:cNvSpPr/>
          <p:nvPr/>
        </p:nvSpPr>
        <p:spPr>
          <a:xfrm>
            <a:off x="3421735" y="2031121"/>
            <a:ext cx="2102178" cy="1139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xmlns="" id="{5BDE1185-C05F-48BE-9D65-A28A5840344A}"/>
              </a:ext>
            </a:extLst>
          </p:cNvPr>
          <p:cNvSpPr/>
          <p:nvPr/>
        </p:nvSpPr>
        <p:spPr>
          <a:xfrm>
            <a:off x="6490746" y="2035050"/>
            <a:ext cx="2102178" cy="1139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xmlns="" id="{983D5CD0-3A97-4B14-95D5-0F547693975D}"/>
              </a:ext>
            </a:extLst>
          </p:cNvPr>
          <p:cNvSpPr/>
          <p:nvPr/>
        </p:nvSpPr>
        <p:spPr>
          <a:xfrm>
            <a:off x="9386939" y="2035050"/>
            <a:ext cx="2102178" cy="1139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xmlns="" id="{62DD3B8D-6229-47C4-922D-DC3D0C693C0C}"/>
              </a:ext>
            </a:extLst>
          </p:cNvPr>
          <p:cNvSpPr/>
          <p:nvPr/>
        </p:nvSpPr>
        <p:spPr>
          <a:xfrm>
            <a:off x="1252112" y="2797051"/>
            <a:ext cx="1920793" cy="200206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xmlns="" id="{3C96A51E-48CE-4E0A-85DA-21451DA00205}"/>
              </a:ext>
            </a:extLst>
          </p:cNvPr>
          <p:cNvSpPr/>
          <p:nvPr/>
        </p:nvSpPr>
        <p:spPr>
          <a:xfrm>
            <a:off x="4064049" y="2797051"/>
            <a:ext cx="1920793" cy="381497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xmlns="" id="{EC2DF4BA-B2B4-4AB6-B5DB-71CA61F41DA1}"/>
              </a:ext>
            </a:extLst>
          </p:cNvPr>
          <p:cNvSpPr/>
          <p:nvPr/>
        </p:nvSpPr>
        <p:spPr>
          <a:xfrm>
            <a:off x="7331895" y="2685500"/>
            <a:ext cx="1495521" cy="170468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xmlns="" id="{CACE2CCB-435C-407A-AA9F-1472D3CBFAA9}"/>
              </a:ext>
            </a:extLst>
          </p:cNvPr>
          <p:cNvSpPr/>
          <p:nvPr/>
        </p:nvSpPr>
        <p:spPr>
          <a:xfrm>
            <a:off x="10046616" y="2685499"/>
            <a:ext cx="1696825" cy="155664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Right 16">
            <a:extLst>
              <a:ext uri="{FF2B5EF4-FFF2-40B4-BE49-F238E27FC236}">
                <a16:creationId xmlns:a16="http://schemas.microsoft.com/office/drawing/2014/main" xmlns="" id="{9646896A-3A23-4C1C-9F72-3109551460FE}"/>
              </a:ext>
            </a:extLst>
          </p:cNvPr>
          <p:cNvSpPr/>
          <p:nvPr/>
        </p:nvSpPr>
        <p:spPr>
          <a:xfrm>
            <a:off x="2744970" y="2427830"/>
            <a:ext cx="542823" cy="345653"/>
          </a:xfrm>
          <a:prstGeom prst="rightArrow">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xmlns="" id="{F88117BB-1181-493C-BBE8-0E66BA453AE6}"/>
              </a:ext>
            </a:extLst>
          </p:cNvPr>
          <p:cNvSpPr/>
          <p:nvPr/>
        </p:nvSpPr>
        <p:spPr>
          <a:xfrm>
            <a:off x="5758405" y="2427830"/>
            <a:ext cx="542823" cy="345653"/>
          </a:xfrm>
          <a:prstGeom prst="rightArrow">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Arrow: Right 19">
            <a:extLst>
              <a:ext uri="{FF2B5EF4-FFF2-40B4-BE49-F238E27FC236}">
                <a16:creationId xmlns:a16="http://schemas.microsoft.com/office/drawing/2014/main" xmlns="" id="{7BF3A2AE-B7F1-4CA3-BDB7-9B603A9505B0}"/>
              </a:ext>
            </a:extLst>
          </p:cNvPr>
          <p:cNvSpPr/>
          <p:nvPr/>
        </p:nvSpPr>
        <p:spPr>
          <a:xfrm>
            <a:off x="8827416" y="2408977"/>
            <a:ext cx="542823" cy="345653"/>
          </a:xfrm>
          <a:prstGeom prst="rightArrow">
            <a:avLst/>
          </a:prstGeom>
          <a:solidFill>
            <a:schemeClr val="accent1">
              <a:lumMod val="40000"/>
              <a:lumOff val="6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xmlns="" id="{7856888B-F236-4EDE-B12D-3C5A5350DA16}"/>
              </a:ext>
            </a:extLst>
          </p:cNvPr>
          <p:cNvSpPr txBox="1"/>
          <p:nvPr/>
        </p:nvSpPr>
        <p:spPr>
          <a:xfrm>
            <a:off x="1252112" y="2983230"/>
            <a:ext cx="2018370" cy="1815882"/>
          </a:xfrm>
          <a:prstGeom prst="rect">
            <a:avLst/>
          </a:prstGeom>
          <a:noFill/>
        </p:spPr>
        <p:txBody>
          <a:bodyPr wrap="square" rtlCol="0">
            <a:spAutoFit/>
          </a:bodyPr>
          <a:lstStyle/>
          <a:p>
            <a:pPr marL="285750" indent="-285750">
              <a:buFont typeface="Arial" panose="020B0604020202020204" pitchFamily="34" charset="0"/>
              <a:buChar char="•"/>
            </a:pPr>
            <a:r>
              <a:rPr lang="fr-FR" sz="1400" dirty="0" err="1"/>
              <a:t>Literature</a:t>
            </a:r>
            <a:r>
              <a:rPr lang="fr-FR" sz="1400" dirty="0"/>
              <a:t> </a:t>
            </a:r>
            <a:r>
              <a:rPr lang="fr-FR" sz="1400" dirty="0" err="1"/>
              <a:t>review</a:t>
            </a:r>
            <a:endParaRPr lang="fr-FR" sz="1400" dirty="0"/>
          </a:p>
          <a:p>
            <a:pPr marL="285750" indent="-285750">
              <a:buFont typeface="Arial" panose="020B0604020202020204" pitchFamily="34" charset="0"/>
              <a:buChar char="•"/>
            </a:pPr>
            <a:r>
              <a:rPr lang="fr-FR" sz="1400" dirty="0" err="1"/>
              <a:t>Review</a:t>
            </a:r>
            <a:r>
              <a:rPr lang="fr-FR" sz="1400" dirty="0"/>
              <a:t> of the </a:t>
            </a:r>
            <a:r>
              <a:rPr lang="fr-FR" sz="1400" dirty="0" err="1"/>
              <a:t>sustainable</a:t>
            </a:r>
            <a:r>
              <a:rPr lang="fr-FR" sz="1400" dirty="0"/>
              <a:t> </a:t>
            </a:r>
            <a:r>
              <a:rPr lang="fr-FR" sz="1400" dirty="0" err="1"/>
              <a:t>sourcing</a:t>
            </a:r>
            <a:r>
              <a:rPr lang="fr-FR" sz="1400" dirty="0"/>
              <a:t> </a:t>
            </a:r>
            <a:r>
              <a:rPr lang="fr-FR" sz="1400" dirty="0" err="1"/>
              <a:t>policies</a:t>
            </a:r>
            <a:r>
              <a:rPr lang="fr-FR" sz="1400" dirty="0"/>
              <a:t> of 45 </a:t>
            </a:r>
            <a:r>
              <a:rPr lang="fr-FR" sz="1400" dirty="0" err="1"/>
              <a:t>MNEs</a:t>
            </a:r>
            <a:r>
              <a:rPr lang="fr-FR" sz="1400" dirty="0"/>
              <a:t> </a:t>
            </a:r>
            <a:r>
              <a:rPr lang="fr-FR" sz="1400" dirty="0" err="1"/>
              <a:t>involved</a:t>
            </a:r>
            <a:r>
              <a:rPr lang="fr-FR" sz="1400" dirty="0"/>
              <a:t> in agriculture and textile value </a:t>
            </a:r>
            <a:r>
              <a:rPr lang="fr-FR" sz="1400" dirty="0" err="1"/>
              <a:t>chains</a:t>
            </a:r>
            <a:endParaRPr lang="fr-FR" sz="1400" dirty="0"/>
          </a:p>
          <a:p>
            <a:r>
              <a:rPr lang="fr-FR" sz="1400" dirty="0"/>
              <a:t> </a:t>
            </a:r>
            <a:endParaRPr lang="en-GB" sz="1400" dirty="0"/>
          </a:p>
        </p:txBody>
      </p:sp>
      <p:sp>
        <p:nvSpPr>
          <p:cNvPr id="22" name="TextBox 21">
            <a:extLst>
              <a:ext uri="{FF2B5EF4-FFF2-40B4-BE49-F238E27FC236}">
                <a16:creationId xmlns:a16="http://schemas.microsoft.com/office/drawing/2014/main" xmlns="" id="{22F27578-CA05-45B8-BE72-6BC64A459E45}"/>
              </a:ext>
            </a:extLst>
          </p:cNvPr>
          <p:cNvSpPr txBox="1"/>
          <p:nvPr/>
        </p:nvSpPr>
        <p:spPr>
          <a:xfrm>
            <a:off x="4040996" y="2857147"/>
            <a:ext cx="1966333" cy="3754874"/>
          </a:xfrm>
          <a:prstGeom prst="rect">
            <a:avLst/>
          </a:prstGeom>
          <a:noFill/>
        </p:spPr>
        <p:txBody>
          <a:bodyPr wrap="square" rtlCol="0">
            <a:spAutoFit/>
          </a:bodyPr>
          <a:lstStyle/>
          <a:p>
            <a:pPr marL="285750" indent="-285750">
              <a:buFont typeface="Arial" panose="020B0604020202020204" pitchFamily="34" charset="0"/>
              <a:buChar char="•"/>
            </a:pPr>
            <a:r>
              <a:rPr lang="fr-FR" sz="1400" dirty="0"/>
              <a:t>35 </a:t>
            </a:r>
            <a:r>
              <a:rPr lang="fr-FR" sz="1400" dirty="0" err="1"/>
              <a:t>MNEs</a:t>
            </a:r>
            <a:r>
              <a:rPr lang="fr-FR" sz="1400" dirty="0"/>
              <a:t> </a:t>
            </a:r>
            <a:r>
              <a:rPr lang="fr-FR" sz="1400" dirty="0" err="1"/>
              <a:t>involved</a:t>
            </a:r>
            <a:r>
              <a:rPr lang="fr-FR" sz="1400" dirty="0"/>
              <a:t> in agriculture and textile </a:t>
            </a:r>
            <a:r>
              <a:rPr lang="fr-FR" sz="1400" dirty="0" err="1"/>
              <a:t>supply</a:t>
            </a:r>
            <a:r>
              <a:rPr lang="fr-FR" sz="1400" dirty="0"/>
              <a:t> </a:t>
            </a:r>
            <a:r>
              <a:rPr lang="fr-FR" sz="1400" dirty="0" err="1"/>
              <a:t>chains</a:t>
            </a:r>
            <a:r>
              <a:rPr lang="fr-FR" sz="1400" dirty="0"/>
              <a:t> </a:t>
            </a:r>
          </a:p>
          <a:p>
            <a:pPr marL="285750" indent="-285750">
              <a:buFont typeface="Arial" panose="020B0604020202020204" pitchFamily="34" charset="0"/>
              <a:buChar char="•"/>
            </a:pPr>
            <a:r>
              <a:rPr lang="fr-FR" sz="1400" dirty="0"/>
              <a:t>16 </a:t>
            </a:r>
            <a:r>
              <a:rPr lang="fr-FR" sz="1400" dirty="0" err="1"/>
              <a:t>Private</a:t>
            </a:r>
            <a:r>
              <a:rPr lang="fr-FR" sz="1400" dirty="0"/>
              <a:t> compliance initiatives standards </a:t>
            </a:r>
          </a:p>
          <a:p>
            <a:pPr marL="285750" indent="-285750">
              <a:buFont typeface="Arial" panose="020B0604020202020204" pitchFamily="34" charset="0"/>
              <a:buChar char="•"/>
            </a:pPr>
            <a:r>
              <a:rPr lang="fr-FR" sz="1400" dirty="0"/>
              <a:t>10 </a:t>
            </a:r>
            <a:r>
              <a:rPr lang="fr-FR" sz="1400" dirty="0" err="1"/>
              <a:t>auditing</a:t>
            </a:r>
            <a:r>
              <a:rPr lang="fr-FR" sz="1400" dirty="0"/>
              <a:t> </a:t>
            </a:r>
            <a:r>
              <a:rPr lang="fr-FR" sz="1400" dirty="0" err="1"/>
              <a:t>firms</a:t>
            </a:r>
            <a:r>
              <a:rPr lang="fr-FR" sz="1400" dirty="0"/>
              <a:t> in the </a:t>
            </a:r>
            <a:r>
              <a:rPr lang="fr-FR" sz="1400" dirty="0" err="1"/>
              <a:t>field</a:t>
            </a:r>
            <a:r>
              <a:rPr lang="fr-FR" sz="1400" dirty="0"/>
              <a:t> </a:t>
            </a:r>
          </a:p>
          <a:p>
            <a:pPr marL="285750" indent="-285750">
              <a:buFont typeface="Arial" panose="020B0604020202020204" pitchFamily="34" charset="0"/>
              <a:buChar char="•"/>
            </a:pPr>
            <a:r>
              <a:rPr lang="fr-FR" sz="1400" dirty="0"/>
              <a:t>Workplace observations, key informant interviews and focus group discussions in </a:t>
            </a:r>
            <a:r>
              <a:rPr lang="fr-FR" sz="1400" dirty="0" err="1"/>
              <a:t>Colombia</a:t>
            </a:r>
            <a:r>
              <a:rPr lang="fr-FR" sz="1400" dirty="0"/>
              <a:t>, </a:t>
            </a:r>
            <a:r>
              <a:rPr lang="fr-FR" sz="1400" dirty="0" err="1"/>
              <a:t>Indonesia</a:t>
            </a:r>
            <a:r>
              <a:rPr lang="fr-FR" sz="1400" dirty="0"/>
              <a:t>, Madagascar and Myanmar</a:t>
            </a:r>
          </a:p>
        </p:txBody>
      </p:sp>
      <p:sp>
        <p:nvSpPr>
          <p:cNvPr id="23" name="TextBox 22">
            <a:extLst>
              <a:ext uri="{FF2B5EF4-FFF2-40B4-BE49-F238E27FC236}">
                <a16:creationId xmlns:a16="http://schemas.microsoft.com/office/drawing/2014/main" xmlns="" id="{F03A2978-3914-487A-B84F-F1328C4550DF}"/>
              </a:ext>
            </a:extLst>
          </p:cNvPr>
          <p:cNvSpPr txBox="1"/>
          <p:nvPr/>
        </p:nvSpPr>
        <p:spPr>
          <a:xfrm>
            <a:off x="7399691" y="2799997"/>
            <a:ext cx="1427725" cy="1600438"/>
          </a:xfrm>
          <a:prstGeom prst="rect">
            <a:avLst/>
          </a:prstGeom>
          <a:noFill/>
        </p:spPr>
        <p:txBody>
          <a:bodyPr wrap="square" rtlCol="0">
            <a:spAutoFit/>
          </a:bodyPr>
          <a:lstStyle/>
          <a:p>
            <a:r>
              <a:rPr lang="fr-FR" sz="1400" dirty="0"/>
              <a:t>15 </a:t>
            </a:r>
            <a:r>
              <a:rPr lang="fr-FR" sz="1400" dirty="0" err="1"/>
              <a:t>private</a:t>
            </a:r>
            <a:r>
              <a:rPr lang="fr-FR" sz="1400" dirty="0"/>
              <a:t> compliance initiative certification standards </a:t>
            </a:r>
            <a:r>
              <a:rPr lang="fr-FR" sz="1400" dirty="0" err="1"/>
              <a:t>against</a:t>
            </a:r>
            <a:r>
              <a:rPr lang="fr-FR" sz="1400" dirty="0"/>
              <a:t> ILO OSH-2001 guidelines </a:t>
            </a:r>
            <a:endParaRPr lang="en-GB" sz="1400" dirty="0"/>
          </a:p>
        </p:txBody>
      </p:sp>
      <p:sp>
        <p:nvSpPr>
          <p:cNvPr id="24" name="TextBox 23">
            <a:extLst>
              <a:ext uri="{FF2B5EF4-FFF2-40B4-BE49-F238E27FC236}">
                <a16:creationId xmlns:a16="http://schemas.microsoft.com/office/drawing/2014/main" xmlns="" id="{FCED5F4D-83C0-4BF4-8CC6-882227A35B1C}"/>
              </a:ext>
            </a:extLst>
          </p:cNvPr>
          <p:cNvSpPr txBox="1"/>
          <p:nvPr/>
        </p:nvSpPr>
        <p:spPr>
          <a:xfrm>
            <a:off x="10046617" y="2797051"/>
            <a:ext cx="1720392" cy="1384995"/>
          </a:xfrm>
          <a:prstGeom prst="rect">
            <a:avLst/>
          </a:prstGeom>
          <a:noFill/>
        </p:spPr>
        <p:txBody>
          <a:bodyPr wrap="square" rtlCol="0">
            <a:spAutoFit/>
          </a:bodyPr>
          <a:lstStyle/>
          <a:p>
            <a:r>
              <a:rPr lang="fr-FR" sz="1400" dirty="0" err="1"/>
              <a:t>Multistakeholder</a:t>
            </a:r>
            <a:r>
              <a:rPr lang="fr-FR" sz="1400" dirty="0"/>
              <a:t> </a:t>
            </a:r>
            <a:r>
              <a:rPr lang="fr-FR" sz="1400" dirty="0" err="1"/>
              <a:t>knowledge</a:t>
            </a:r>
            <a:r>
              <a:rPr lang="fr-FR" sz="1400" dirty="0"/>
              <a:t>-sharing </a:t>
            </a:r>
            <a:r>
              <a:rPr lang="fr-FR" sz="1400" dirty="0" err="1"/>
              <a:t>event</a:t>
            </a:r>
            <a:r>
              <a:rPr lang="fr-FR" sz="1400" dirty="0"/>
              <a:t> on </a:t>
            </a:r>
            <a:r>
              <a:rPr lang="fr-FR" sz="1400" dirty="0" err="1"/>
              <a:t>improving</a:t>
            </a:r>
            <a:r>
              <a:rPr lang="fr-FR" sz="1400" dirty="0"/>
              <a:t> OSH practices </a:t>
            </a:r>
            <a:r>
              <a:rPr lang="fr-FR" sz="1400" dirty="0" err="1"/>
              <a:t>beyond</a:t>
            </a:r>
            <a:r>
              <a:rPr lang="fr-FR" sz="1400" dirty="0"/>
              <a:t> the first tier of </a:t>
            </a:r>
            <a:r>
              <a:rPr lang="fr-FR" sz="1400" dirty="0" err="1"/>
              <a:t>suppliers</a:t>
            </a:r>
            <a:r>
              <a:rPr lang="fr-FR" sz="1400" dirty="0"/>
              <a:t> </a:t>
            </a:r>
            <a:endParaRPr lang="en-GB" sz="1400" dirty="0"/>
          </a:p>
        </p:txBody>
      </p:sp>
      <p:sp>
        <p:nvSpPr>
          <p:cNvPr id="25" name="TextBox 24">
            <a:extLst>
              <a:ext uri="{FF2B5EF4-FFF2-40B4-BE49-F238E27FC236}">
                <a16:creationId xmlns:a16="http://schemas.microsoft.com/office/drawing/2014/main" xmlns="" id="{3197002A-6924-4062-B90C-67CB701A10B1}"/>
              </a:ext>
            </a:extLst>
          </p:cNvPr>
          <p:cNvSpPr txBox="1"/>
          <p:nvPr/>
        </p:nvSpPr>
        <p:spPr>
          <a:xfrm>
            <a:off x="496772" y="2143462"/>
            <a:ext cx="1764782" cy="400110"/>
          </a:xfrm>
          <a:prstGeom prst="rect">
            <a:avLst/>
          </a:prstGeom>
          <a:noFill/>
        </p:spPr>
        <p:txBody>
          <a:bodyPr wrap="square" rtlCol="0">
            <a:spAutoFit/>
          </a:bodyPr>
          <a:lstStyle/>
          <a:p>
            <a:r>
              <a:rPr lang="fr-FR" sz="2000" dirty="0">
                <a:solidFill>
                  <a:schemeClr val="bg1"/>
                </a:solidFill>
              </a:rPr>
              <a:t>Desk </a:t>
            </a:r>
            <a:r>
              <a:rPr lang="fr-FR" sz="2000" dirty="0" err="1">
                <a:solidFill>
                  <a:schemeClr val="bg1"/>
                </a:solidFill>
              </a:rPr>
              <a:t>review</a:t>
            </a:r>
            <a:endParaRPr lang="en-GB" sz="2000" dirty="0">
              <a:solidFill>
                <a:schemeClr val="bg1"/>
              </a:solidFill>
            </a:endParaRPr>
          </a:p>
        </p:txBody>
      </p:sp>
      <p:sp>
        <p:nvSpPr>
          <p:cNvPr id="27" name="TextBox 26">
            <a:extLst>
              <a:ext uri="{FF2B5EF4-FFF2-40B4-BE49-F238E27FC236}">
                <a16:creationId xmlns:a16="http://schemas.microsoft.com/office/drawing/2014/main" xmlns="" id="{28A1CBE3-A3C7-4345-9ED6-DC886E67B5F7}"/>
              </a:ext>
            </a:extLst>
          </p:cNvPr>
          <p:cNvSpPr txBox="1"/>
          <p:nvPr/>
        </p:nvSpPr>
        <p:spPr>
          <a:xfrm>
            <a:off x="3449518" y="2116572"/>
            <a:ext cx="2046611" cy="707886"/>
          </a:xfrm>
          <a:prstGeom prst="rect">
            <a:avLst/>
          </a:prstGeom>
          <a:noFill/>
        </p:spPr>
        <p:txBody>
          <a:bodyPr wrap="square" rtlCol="0">
            <a:spAutoFit/>
          </a:bodyPr>
          <a:lstStyle/>
          <a:p>
            <a:r>
              <a:rPr lang="fr-FR" sz="2000" dirty="0">
                <a:solidFill>
                  <a:schemeClr val="bg1"/>
                </a:solidFill>
              </a:rPr>
              <a:t>Semi-</a:t>
            </a:r>
            <a:r>
              <a:rPr lang="fr-FR" sz="2000" dirty="0" err="1">
                <a:solidFill>
                  <a:schemeClr val="bg1"/>
                </a:solidFill>
              </a:rPr>
              <a:t>structured</a:t>
            </a:r>
            <a:r>
              <a:rPr lang="fr-FR" sz="2000" dirty="0">
                <a:solidFill>
                  <a:schemeClr val="bg1"/>
                </a:solidFill>
              </a:rPr>
              <a:t> interviews</a:t>
            </a:r>
            <a:endParaRPr lang="en-GB" sz="2000" dirty="0">
              <a:solidFill>
                <a:schemeClr val="bg1"/>
              </a:solidFill>
            </a:endParaRPr>
          </a:p>
        </p:txBody>
      </p:sp>
      <p:sp>
        <p:nvSpPr>
          <p:cNvPr id="28" name="TextBox 27">
            <a:extLst>
              <a:ext uri="{FF2B5EF4-FFF2-40B4-BE49-F238E27FC236}">
                <a16:creationId xmlns:a16="http://schemas.microsoft.com/office/drawing/2014/main" xmlns="" id="{03DA3018-1815-4E30-84B5-5DBA14D09DE1}"/>
              </a:ext>
            </a:extLst>
          </p:cNvPr>
          <p:cNvSpPr txBox="1"/>
          <p:nvPr/>
        </p:nvSpPr>
        <p:spPr>
          <a:xfrm>
            <a:off x="6517300" y="2147129"/>
            <a:ext cx="1764782" cy="400110"/>
          </a:xfrm>
          <a:prstGeom prst="rect">
            <a:avLst/>
          </a:prstGeom>
          <a:noFill/>
        </p:spPr>
        <p:txBody>
          <a:bodyPr wrap="square" rtlCol="0">
            <a:spAutoFit/>
          </a:bodyPr>
          <a:lstStyle/>
          <a:p>
            <a:r>
              <a:rPr lang="fr-FR" sz="2000" dirty="0">
                <a:solidFill>
                  <a:schemeClr val="bg1"/>
                </a:solidFill>
              </a:rPr>
              <a:t>Benchmark</a:t>
            </a:r>
            <a:endParaRPr lang="en-GB" sz="2000" dirty="0">
              <a:solidFill>
                <a:schemeClr val="bg1"/>
              </a:solidFill>
            </a:endParaRPr>
          </a:p>
        </p:txBody>
      </p:sp>
      <p:sp>
        <p:nvSpPr>
          <p:cNvPr id="29" name="TextBox 28">
            <a:extLst>
              <a:ext uri="{FF2B5EF4-FFF2-40B4-BE49-F238E27FC236}">
                <a16:creationId xmlns:a16="http://schemas.microsoft.com/office/drawing/2014/main" xmlns="" id="{CD27DA97-F36C-4E7E-9BDD-F7D8E449A11B}"/>
              </a:ext>
            </a:extLst>
          </p:cNvPr>
          <p:cNvSpPr txBox="1"/>
          <p:nvPr/>
        </p:nvSpPr>
        <p:spPr>
          <a:xfrm>
            <a:off x="9403233" y="2143462"/>
            <a:ext cx="2055044" cy="400110"/>
          </a:xfrm>
          <a:prstGeom prst="rect">
            <a:avLst/>
          </a:prstGeom>
          <a:noFill/>
        </p:spPr>
        <p:txBody>
          <a:bodyPr wrap="square" rtlCol="0">
            <a:spAutoFit/>
          </a:bodyPr>
          <a:lstStyle/>
          <a:p>
            <a:r>
              <a:rPr lang="fr-FR" sz="2000" dirty="0">
                <a:solidFill>
                  <a:schemeClr val="bg1"/>
                </a:solidFill>
              </a:rPr>
              <a:t>Group discussion</a:t>
            </a:r>
            <a:endParaRPr lang="en-GB" sz="2000" dirty="0">
              <a:solidFill>
                <a:schemeClr val="bg1"/>
              </a:solidFill>
            </a:endParaRPr>
          </a:p>
        </p:txBody>
      </p:sp>
      <p:sp>
        <p:nvSpPr>
          <p:cNvPr id="30" name="Title 1">
            <a:extLst>
              <a:ext uri="{FF2B5EF4-FFF2-40B4-BE49-F238E27FC236}">
                <a16:creationId xmlns:a16="http://schemas.microsoft.com/office/drawing/2014/main" xmlns="" id="{B9C18364-07B6-4D2F-BE32-511E4F94EF02}"/>
              </a:ext>
            </a:extLst>
          </p:cNvPr>
          <p:cNvSpPr>
            <a:spLocks noGrp="1"/>
          </p:cNvSpPr>
          <p:nvPr>
            <p:ph type="title"/>
          </p:nvPr>
        </p:nvSpPr>
        <p:spPr>
          <a:xfrm>
            <a:off x="470555" y="422134"/>
            <a:ext cx="10515600" cy="1325563"/>
          </a:xfrm>
        </p:spPr>
        <p:txBody>
          <a:bodyPr/>
          <a:lstStyle/>
          <a:p>
            <a:r>
              <a:rPr lang="fr-FR" dirty="0">
                <a:solidFill>
                  <a:schemeClr val="accent1">
                    <a:lumMod val="50000"/>
                  </a:schemeClr>
                </a:solidFill>
              </a:rPr>
              <a:t>Qualitative </a:t>
            </a:r>
            <a:r>
              <a:rPr lang="fr-FR" dirty="0" err="1">
                <a:solidFill>
                  <a:schemeClr val="accent1">
                    <a:lumMod val="50000"/>
                  </a:schemeClr>
                </a:solidFill>
              </a:rPr>
              <a:t>research</a:t>
            </a:r>
            <a:r>
              <a:rPr lang="fr-FR" dirty="0">
                <a:solidFill>
                  <a:schemeClr val="accent1">
                    <a:lumMod val="50000"/>
                  </a:schemeClr>
                </a:solidFill>
              </a:rPr>
              <a:t> process</a:t>
            </a:r>
            <a:endParaRPr lang="en-GB" dirty="0">
              <a:solidFill>
                <a:schemeClr val="accent1">
                  <a:lumMod val="50000"/>
                </a:schemeClr>
              </a:solidFill>
            </a:endParaRPr>
          </a:p>
        </p:txBody>
      </p:sp>
    </p:spTree>
    <p:extLst>
      <p:ext uri="{BB962C8B-B14F-4D97-AF65-F5344CB8AC3E}">
        <p14:creationId xmlns:p14="http://schemas.microsoft.com/office/powerpoint/2010/main" val="13990850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6F9EB9F2-07E2-4D64-BBD8-BB5B217F1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6277136-3D12-4C8B-8C4F-19F57DFBB786}"/>
              </a:ext>
            </a:extLst>
          </p:cNvPr>
          <p:cNvSpPr>
            <a:spLocks noGrp="1"/>
          </p:cNvSpPr>
          <p:nvPr>
            <p:ph type="title"/>
          </p:nvPr>
        </p:nvSpPr>
        <p:spPr>
          <a:xfrm>
            <a:off x="4380588" y="965199"/>
            <a:ext cx="6766078" cy="4927601"/>
          </a:xfrm>
        </p:spPr>
        <p:txBody>
          <a:bodyPr vert="horz" lIns="91440" tIns="45720" rIns="91440" bIns="45720" rtlCol="0" anchor="ctr">
            <a:normAutofit/>
          </a:bodyPr>
          <a:lstStyle/>
          <a:p>
            <a:r>
              <a:rPr lang="en-US" sz="5400" kern="1200" dirty="0">
                <a:solidFill>
                  <a:schemeClr val="accent1">
                    <a:lumMod val="50000"/>
                  </a:schemeClr>
                </a:solidFill>
                <a:latin typeface="+mj-lt"/>
                <a:ea typeface="+mj-ea"/>
                <a:cs typeface="+mj-cs"/>
              </a:rPr>
              <a:t>OSH in sustainable sourcing policies of MNEs</a:t>
            </a:r>
          </a:p>
        </p:txBody>
      </p:sp>
      <p:cxnSp>
        <p:nvCxnSpPr>
          <p:cNvPr id="18" name="Straight Connector 17">
            <a:extLst>
              <a:ext uri="{FF2B5EF4-FFF2-40B4-BE49-F238E27FC236}">
                <a16:creationId xmlns:a16="http://schemas.microsoft.com/office/drawing/2014/main" xmlns="" id="{F0C57C7C-DFE9-4A1E-B7A9-DF40E63366B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055891" y="2057399"/>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788138" y="2497975"/>
            <a:ext cx="868680" cy="1862048"/>
          </a:xfrm>
          <a:prstGeom prst="rect">
            <a:avLst/>
          </a:prstGeom>
          <a:noFill/>
        </p:spPr>
        <p:txBody>
          <a:bodyPr wrap="square" rtlCol="0">
            <a:spAutoFit/>
          </a:bodyPr>
          <a:lstStyle/>
          <a:p>
            <a:r>
              <a:rPr lang="fr-CH" sz="11500" dirty="0">
                <a:solidFill>
                  <a:schemeClr val="accent5"/>
                </a:solidFill>
              </a:rPr>
              <a:t>1</a:t>
            </a:r>
            <a:endParaRPr lang="en-GB" sz="11500" dirty="0">
              <a:solidFill>
                <a:schemeClr val="accent5"/>
              </a:solidFill>
            </a:endParaRPr>
          </a:p>
        </p:txBody>
      </p:sp>
    </p:spTree>
    <p:extLst>
      <p:ext uri="{BB962C8B-B14F-4D97-AF65-F5344CB8AC3E}">
        <p14:creationId xmlns:p14="http://schemas.microsoft.com/office/powerpoint/2010/main" val="2263180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08E89D5E-1885-4160-AC77-CC471DD1D0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xmlns="" id="{B6D05F2D-E2D0-469C-B496-34C057121DA3}"/>
              </a:ext>
            </a:extLst>
          </p:cNvPr>
          <p:cNvSpPr>
            <a:spLocks noGrp="1"/>
          </p:cNvSpPr>
          <p:nvPr>
            <p:ph type="title"/>
          </p:nvPr>
        </p:nvSpPr>
        <p:spPr>
          <a:xfrm>
            <a:off x="943277" y="712269"/>
            <a:ext cx="3370998" cy="5502264"/>
          </a:xfrm>
        </p:spPr>
        <p:txBody>
          <a:bodyPr>
            <a:normAutofit/>
          </a:bodyPr>
          <a:lstStyle/>
          <a:p>
            <a:r>
              <a:rPr lang="fr-FR" dirty="0">
                <a:solidFill>
                  <a:srgbClr val="FFFFFF"/>
                </a:solidFill>
              </a:rPr>
              <a:t>Drivers for the adoption by </a:t>
            </a:r>
            <a:r>
              <a:rPr lang="fr-FR" dirty="0" err="1">
                <a:solidFill>
                  <a:srgbClr val="FFFFFF"/>
                </a:solidFill>
              </a:rPr>
              <a:t>MNEs</a:t>
            </a:r>
            <a:r>
              <a:rPr lang="fr-FR" dirty="0">
                <a:solidFill>
                  <a:srgbClr val="FFFFFF"/>
                </a:solidFill>
              </a:rPr>
              <a:t> of </a:t>
            </a:r>
            <a:r>
              <a:rPr lang="fr-FR" dirty="0" err="1">
                <a:solidFill>
                  <a:srgbClr val="FFFFFF"/>
                </a:solidFill>
              </a:rPr>
              <a:t>sustainable</a:t>
            </a:r>
            <a:r>
              <a:rPr lang="fr-FR" dirty="0">
                <a:solidFill>
                  <a:srgbClr val="FFFFFF"/>
                </a:solidFill>
              </a:rPr>
              <a:t> </a:t>
            </a:r>
            <a:r>
              <a:rPr lang="fr-FR" dirty="0" err="1">
                <a:solidFill>
                  <a:srgbClr val="FFFFFF"/>
                </a:solidFill>
              </a:rPr>
              <a:t>sourcing</a:t>
            </a:r>
            <a:r>
              <a:rPr lang="fr-FR" dirty="0">
                <a:solidFill>
                  <a:srgbClr val="FFFFFF"/>
                </a:solidFill>
              </a:rPr>
              <a:t> </a:t>
            </a:r>
            <a:r>
              <a:rPr lang="fr-FR" dirty="0" err="1">
                <a:solidFill>
                  <a:srgbClr val="FFFFFF"/>
                </a:solidFill>
              </a:rPr>
              <a:t>policies</a:t>
            </a:r>
            <a:r>
              <a:rPr lang="fr-FR" dirty="0">
                <a:solidFill>
                  <a:srgbClr val="FFFFFF"/>
                </a:solidFill>
              </a:rPr>
              <a:t> </a:t>
            </a:r>
            <a:r>
              <a:rPr lang="fr-FR" dirty="0" err="1">
                <a:solidFill>
                  <a:srgbClr val="FFFFFF"/>
                </a:solidFill>
              </a:rPr>
              <a:t>including</a:t>
            </a:r>
            <a:r>
              <a:rPr lang="fr-FR" dirty="0">
                <a:solidFill>
                  <a:srgbClr val="FFFFFF"/>
                </a:solidFill>
              </a:rPr>
              <a:t> OSH</a:t>
            </a:r>
            <a:endParaRPr lang="en-GB" dirty="0">
              <a:solidFill>
                <a:srgbClr val="FFFFFF"/>
              </a:solidFill>
            </a:endParaRPr>
          </a:p>
        </p:txBody>
      </p:sp>
      <p:cxnSp>
        <p:nvCxnSpPr>
          <p:cNvPr id="13" name="Straight Connector 12">
            <a:extLst>
              <a:ext uri="{FF2B5EF4-FFF2-40B4-BE49-F238E27FC236}">
                <a16:creationId xmlns:a16="http://schemas.microsoft.com/office/drawing/2014/main" xmlns="" id="{550D2BD1-98F9-412D-905B-3A843EF4078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5">
            <a:extLst>
              <a:ext uri="{FF2B5EF4-FFF2-40B4-BE49-F238E27FC236}">
                <a16:creationId xmlns:a16="http://schemas.microsoft.com/office/drawing/2014/main" xmlns="" id="{273E3482-9092-4195-9E01-BB303837B15C}"/>
              </a:ext>
            </a:extLst>
          </p:cNvPr>
          <p:cNvGraphicFramePr>
            <a:graphicFrameLocks noGrp="1"/>
          </p:cNvGraphicFramePr>
          <p:nvPr>
            <p:ph idx="1"/>
            <p:extLst>
              <p:ext uri="{D42A27DB-BD31-4B8C-83A1-F6EECF244321}">
                <p14:modId xmlns:p14="http://schemas.microsoft.com/office/powerpoint/2010/main" val="3068089209"/>
              </p:ext>
            </p:extLst>
          </p:nvPr>
        </p:nvGraphicFramePr>
        <p:xfrm>
          <a:off x="5280025" y="642938"/>
          <a:ext cx="6269038" cy="557212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xmlns="" id="{E8E3B339-8F52-4B95-AF96-6C4855DC0220}"/>
              </a:ext>
            </a:extLst>
          </p:cNvPr>
          <p:cNvSpPr txBox="1"/>
          <p:nvPr/>
        </p:nvSpPr>
        <p:spPr>
          <a:xfrm>
            <a:off x="10177463" y="6214533"/>
            <a:ext cx="1371600" cy="276999"/>
          </a:xfrm>
          <a:prstGeom prst="rect">
            <a:avLst/>
          </a:prstGeom>
          <a:noFill/>
        </p:spPr>
        <p:txBody>
          <a:bodyPr wrap="square" rtlCol="0">
            <a:spAutoFit/>
          </a:bodyPr>
          <a:lstStyle/>
          <a:p>
            <a:r>
              <a:rPr lang="fr-FR" sz="1200" i="1" dirty="0"/>
              <a:t>Source: Interviews</a:t>
            </a:r>
            <a:endParaRPr lang="en-GB" sz="1200" i="1" dirty="0"/>
          </a:p>
        </p:txBody>
      </p:sp>
    </p:spTree>
    <p:extLst>
      <p:ext uri="{BB962C8B-B14F-4D97-AF65-F5344CB8AC3E}">
        <p14:creationId xmlns:p14="http://schemas.microsoft.com/office/powerpoint/2010/main" val="561236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622050" cy="1325563"/>
          </a:xfrm>
        </p:spPr>
        <p:txBody>
          <a:bodyPr/>
          <a:lstStyle/>
          <a:p>
            <a:r>
              <a:rPr lang="fr-CH" dirty="0">
                <a:solidFill>
                  <a:schemeClr val="accent1">
                    <a:lumMod val="50000"/>
                  </a:schemeClr>
                </a:solidFill>
              </a:rPr>
              <a:t>Importance of OSH in </a:t>
            </a:r>
            <a:r>
              <a:rPr lang="fr-CH" dirty="0" err="1">
                <a:solidFill>
                  <a:schemeClr val="accent1">
                    <a:lumMod val="50000"/>
                  </a:schemeClr>
                </a:solidFill>
              </a:rPr>
              <a:t>sustainable</a:t>
            </a:r>
            <a:r>
              <a:rPr lang="fr-CH" dirty="0">
                <a:solidFill>
                  <a:schemeClr val="accent1">
                    <a:lumMod val="50000"/>
                  </a:schemeClr>
                </a:solidFill>
              </a:rPr>
              <a:t> </a:t>
            </a:r>
            <a:r>
              <a:rPr lang="fr-CH" dirty="0" err="1">
                <a:solidFill>
                  <a:schemeClr val="accent1">
                    <a:lumMod val="50000"/>
                  </a:schemeClr>
                </a:solidFill>
              </a:rPr>
              <a:t>sourcing</a:t>
            </a:r>
            <a:r>
              <a:rPr lang="fr-CH" dirty="0">
                <a:solidFill>
                  <a:schemeClr val="accent1">
                    <a:lumMod val="50000"/>
                  </a:schemeClr>
                </a:solidFill>
              </a:rPr>
              <a:t> </a:t>
            </a:r>
            <a:r>
              <a:rPr lang="fr-CH" dirty="0" err="1">
                <a:solidFill>
                  <a:schemeClr val="accent1">
                    <a:lumMod val="50000"/>
                  </a:schemeClr>
                </a:solidFill>
              </a:rPr>
              <a:t>policies</a:t>
            </a:r>
            <a:endParaRPr lang="en-GB" dirty="0">
              <a:solidFill>
                <a:schemeClr val="accent1">
                  <a:lumMod val="50000"/>
                </a:schemeClr>
              </a:solidFill>
            </a:endParaRPr>
          </a:p>
        </p:txBody>
      </p:sp>
      <p:sp>
        <p:nvSpPr>
          <p:cNvPr id="3" name="Content Placeholder 2"/>
          <p:cNvSpPr>
            <a:spLocks noGrp="1"/>
          </p:cNvSpPr>
          <p:nvPr>
            <p:ph sz="half" idx="1"/>
          </p:nvPr>
        </p:nvSpPr>
        <p:spPr>
          <a:xfrm>
            <a:off x="409808" y="1847928"/>
            <a:ext cx="5571893" cy="4351338"/>
          </a:xfrm>
        </p:spPr>
        <p:txBody>
          <a:bodyPr>
            <a:normAutofit/>
          </a:bodyPr>
          <a:lstStyle/>
          <a:p>
            <a:r>
              <a:rPr lang="fr-CH" sz="2000" dirty="0"/>
              <a:t>OSH </a:t>
            </a:r>
            <a:r>
              <a:rPr lang="fr-CH" sz="2000" dirty="0" err="1"/>
              <a:t>was</a:t>
            </a:r>
            <a:r>
              <a:rPr lang="fr-CH" sz="2000" dirty="0"/>
              <a:t> </a:t>
            </a:r>
            <a:r>
              <a:rPr lang="fr-CH" sz="2000" dirty="0" err="1"/>
              <a:t>included</a:t>
            </a:r>
            <a:r>
              <a:rPr lang="fr-CH" sz="2000" dirty="0"/>
              <a:t> in all the </a:t>
            </a:r>
            <a:r>
              <a:rPr lang="fr-CH" sz="2000" dirty="0" err="1"/>
              <a:t>sustainable</a:t>
            </a:r>
            <a:r>
              <a:rPr lang="fr-CH" sz="2000" dirty="0"/>
              <a:t> </a:t>
            </a:r>
            <a:r>
              <a:rPr lang="fr-CH" sz="2000" dirty="0" err="1"/>
              <a:t>sourcing</a:t>
            </a:r>
            <a:r>
              <a:rPr lang="fr-CH" sz="2000" dirty="0"/>
              <a:t> </a:t>
            </a:r>
            <a:r>
              <a:rPr lang="fr-CH" sz="2000" dirty="0" err="1"/>
              <a:t>policies</a:t>
            </a:r>
            <a:r>
              <a:rPr lang="fr-CH" sz="2000" dirty="0"/>
              <a:t> </a:t>
            </a:r>
            <a:r>
              <a:rPr lang="fr-CH" sz="2000" dirty="0" err="1"/>
              <a:t>reviewed</a:t>
            </a:r>
            <a:r>
              <a:rPr lang="fr-CH" sz="2000" dirty="0"/>
              <a:t>, to a </a:t>
            </a:r>
            <a:r>
              <a:rPr lang="fr-CH" sz="2000" dirty="0" err="1"/>
              <a:t>different</a:t>
            </a:r>
            <a:r>
              <a:rPr lang="fr-CH" sz="2000" dirty="0"/>
              <a:t> </a:t>
            </a:r>
            <a:r>
              <a:rPr lang="fr-CH" sz="2000" dirty="0" err="1"/>
              <a:t>degree</a:t>
            </a:r>
            <a:endParaRPr lang="fr-CH" sz="2000" dirty="0"/>
          </a:p>
          <a:p>
            <a:r>
              <a:rPr lang="fr-CH" sz="2000" dirty="0"/>
              <a:t>OSH objectives or </a:t>
            </a:r>
            <a:r>
              <a:rPr lang="fr-CH" sz="2000" dirty="0" err="1"/>
              <a:t>requirements</a:t>
            </a:r>
            <a:r>
              <a:rPr lang="fr-CH" sz="2000" dirty="0"/>
              <a:t> are </a:t>
            </a:r>
            <a:r>
              <a:rPr lang="fr-CH" sz="2000" dirty="0" err="1"/>
              <a:t>featured</a:t>
            </a:r>
            <a:r>
              <a:rPr lang="fr-CH" sz="2000" dirty="0"/>
              <a:t> in the social (and labour) </a:t>
            </a:r>
            <a:r>
              <a:rPr lang="fr-CH" sz="2000" dirty="0" err="1"/>
              <a:t>chapters</a:t>
            </a:r>
            <a:r>
              <a:rPr lang="fr-CH" sz="2000" dirty="0"/>
              <a:t> of </a:t>
            </a:r>
            <a:r>
              <a:rPr lang="fr-CH" sz="2000" dirty="0" err="1"/>
              <a:t>policies</a:t>
            </a:r>
            <a:r>
              <a:rPr lang="fr-CH" sz="2000" dirty="0"/>
              <a:t> or </a:t>
            </a:r>
            <a:r>
              <a:rPr lang="fr-CH" sz="2000" dirty="0" err="1"/>
              <a:t>related</a:t>
            </a:r>
            <a:r>
              <a:rPr lang="fr-CH" sz="2000" dirty="0"/>
              <a:t> to </a:t>
            </a:r>
            <a:r>
              <a:rPr lang="fr-CH" sz="2000" dirty="0" err="1"/>
              <a:t>environmental</a:t>
            </a:r>
            <a:r>
              <a:rPr lang="fr-CH" sz="2000" dirty="0"/>
              <a:t> </a:t>
            </a:r>
            <a:r>
              <a:rPr lang="fr-CH" sz="2000" dirty="0" err="1"/>
              <a:t>chapters</a:t>
            </a:r>
            <a:endParaRPr lang="fr-CH" sz="2000" dirty="0"/>
          </a:p>
          <a:p>
            <a:r>
              <a:rPr lang="fr-CH" sz="2000" dirty="0" err="1"/>
              <a:t>Requirements</a:t>
            </a:r>
            <a:r>
              <a:rPr lang="fr-CH" sz="2000" dirty="0"/>
              <a:t> are </a:t>
            </a:r>
            <a:r>
              <a:rPr lang="fr-CH" sz="2000" dirty="0" err="1"/>
              <a:t>usually</a:t>
            </a:r>
            <a:r>
              <a:rPr lang="fr-CH" sz="2000" dirty="0"/>
              <a:t> </a:t>
            </a:r>
            <a:r>
              <a:rPr lang="fr-CH" sz="2000" dirty="0" err="1"/>
              <a:t>broadly</a:t>
            </a:r>
            <a:r>
              <a:rPr lang="fr-CH" sz="2000" dirty="0"/>
              <a:t> </a:t>
            </a:r>
            <a:r>
              <a:rPr lang="fr-CH" sz="2000" dirty="0" err="1"/>
              <a:t>formulated</a:t>
            </a:r>
            <a:r>
              <a:rPr lang="fr-CH" sz="2000" dirty="0"/>
              <a:t>  </a:t>
            </a:r>
          </a:p>
          <a:p>
            <a:r>
              <a:rPr lang="fr-CH" sz="2000" dirty="0"/>
              <a:t>The importance of OSH </a:t>
            </a:r>
            <a:r>
              <a:rPr lang="fr-CH" sz="2000" dirty="0" err="1"/>
              <a:t>requirements</a:t>
            </a:r>
            <a:r>
              <a:rPr lang="fr-CH" sz="2000" dirty="0"/>
              <a:t> in a </a:t>
            </a:r>
            <a:r>
              <a:rPr lang="fr-CH" sz="2000" dirty="0" err="1"/>
              <a:t>firm’s</a:t>
            </a:r>
            <a:r>
              <a:rPr lang="fr-CH" sz="2000" dirty="0"/>
              <a:t> </a:t>
            </a:r>
            <a:r>
              <a:rPr lang="fr-CH" sz="2000" dirty="0" err="1"/>
              <a:t>sourcing</a:t>
            </a:r>
            <a:r>
              <a:rPr lang="fr-CH" sz="2000" dirty="0"/>
              <a:t> </a:t>
            </a:r>
            <a:r>
              <a:rPr lang="fr-CH" sz="2000" dirty="0" err="1"/>
              <a:t>decisions</a:t>
            </a:r>
            <a:r>
              <a:rPr lang="fr-CH" sz="2000" dirty="0"/>
              <a:t> varies but </a:t>
            </a:r>
            <a:r>
              <a:rPr lang="fr-CH" sz="2000" dirty="0" err="1"/>
              <a:t>overall</a:t>
            </a:r>
            <a:r>
              <a:rPr lang="fr-CH" sz="2000" dirty="0"/>
              <a:t>, </a:t>
            </a:r>
            <a:r>
              <a:rPr lang="fr-CH" sz="2000" dirty="0" err="1"/>
              <a:t>sourcing</a:t>
            </a:r>
            <a:r>
              <a:rPr lang="fr-CH" sz="2000" dirty="0"/>
              <a:t> </a:t>
            </a:r>
            <a:r>
              <a:rPr lang="fr-CH" sz="2000" dirty="0" err="1"/>
              <a:t>criteria</a:t>
            </a:r>
            <a:r>
              <a:rPr lang="fr-CH" sz="2000" dirty="0"/>
              <a:t> </a:t>
            </a:r>
            <a:r>
              <a:rPr lang="fr-CH" sz="2000" dirty="0" err="1"/>
              <a:t>remains</a:t>
            </a:r>
            <a:r>
              <a:rPr lang="fr-CH" sz="2000" dirty="0"/>
              <a:t> </a:t>
            </a:r>
            <a:r>
              <a:rPr lang="fr-CH" sz="2000" dirty="0" err="1"/>
              <a:t>largely</a:t>
            </a:r>
            <a:r>
              <a:rPr lang="fr-CH" sz="2000" dirty="0"/>
              <a:t> </a:t>
            </a:r>
            <a:r>
              <a:rPr lang="fr-CH" sz="2000" dirty="0" err="1"/>
              <a:t>driven</a:t>
            </a:r>
            <a:r>
              <a:rPr lang="fr-CH" sz="2000" dirty="0"/>
              <a:t> by </a:t>
            </a:r>
            <a:r>
              <a:rPr lang="fr-CH" sz="2000" dirty="0" err="1"/>
              <a:t>price</a:t>
            </a:r>
            <a:r>
              <a:rPr lang="fr-CH" sz="2000" dirty="0"/>
              <a:t> </a:t>
            </a:r>
          </a:p>
          <a:p>
            <a:pPr marL="0" indent="0">
              <a:buNone/>
            </a:pPr>
            <a:endParaRPr lang="fr-CH" sz="2000" dirty="0"/>
          </a:p>
        </p:txBody>
      </p:sp>
      <p:sp>
        <p:nvSpPr>
          <p:cNvPr id="6" name="Content Placeholder 5">
            <a:extLst>
              <a:ext uri="{FF2B5EF4-FFF2-40B4-BE49-F238E27FC236}">
                <a16:creationId xmlns:a16="http://schemas.microsoft.com/office/drawing/2014/main" xmlns="" id="{35D09946-479D-4F40-AD38-96D170667314}"/>
              </a:ext>
            </a:extLst>
          </p:cNvPr>
          <p:cNvSpPr>
            <a:spLocks noGrp="1"/>
          </p:cNvSpPr>
          <p:nvPr>
            <p:ph sz="half" idx="2"/>
          </p:nvPr>
        </p:nvSpPr>
        <p:spPr>
          <a:xfrm>
            <a:off x="6210300" y="1847928"/>
            <a:ext cx="5701682" cy="4351338"/>
          </a:xfrm>
        </p:spPr>
        <p:txBody>
          <a:bodyPr>
            <a:normAutofit/>
          </a:bodyPr>
          <a:lstStyle/>
          <a:p>
            <a:pPr marL="0" indent="0">
              <a:buNone/>
            </a:pPr>
            <a:r>
              <a:rPr lang="fr-CH" sz="2000" dirty="0"/>
              <a:t>Linkages </a:t>
            </a:r>
            <a:r>
              <a:rPr lang="fr-CH" sz="2000" dirty="0" err="1"/>
              <a:t>between</a:t>
            </a:r>
            <a:r>
              <a:rPr lang="fr-CH" sz="2000" dirty="0"/>
              <a:t> the nature and </a:t>
            </a:r>
            <a:r>
              <a:rPr lang="fr-CH" sz="2000" dirty="0" err="1"/>
              <a:t>extent</a:t>
            </a:r>
            <a:r>
              <a:rPr lang="fr-CH" sz="2000" dirty="0"/>
              <a:t> of OSH </a:t>
            </a:r>
            <a:r>
              <a:rPr lang="fr-CH" sz="2000" dirty="0" err="1"/>
              <a:t>requirements</a:t>
            </a:r>
            <a:r>
              <a:rPr lang="fr-CH" sz="2000" dirty="0"/>
              <a:t> and the type of business: </a:t>
            </a:r>
          </a:p>
          <a:p>
            <a:endParaRPr lang="en-GB" dirty="0"/>
          </a:p>
        </p:txBody>
      </p:sp>
      <p:graphicFrame>
        <p:nvGraphicFramePr>
          <p:cNvPr id="8" name="Diagram 7">
            <a:extLst>
              <a:ext uri="{FF2B5EF4-FFF2-40B4-BE49-F238E27FC236}">
                <a16:creationId xmlns:a16="http://schemas.microsoft.com/office/drawing/2014/main" xmlns="" id="{1C2F6AF9-297B-483F-AA7C-5C4B556D109B}"/>
              </a:ext>
            </a:extLst>
          </p:cNvPr>
          <p:cNvGraphicFramePr/>
          <p:nvPr>
            <p:extLst>
              <p:ext uri="{D42A27DB-BD31-4B8C-83A1-F6EECF244321}">
                <p14:modId xmlns:p14="http://schemas.microsoft.com/office/powerpoint/2010/main" val="2956012701"/>
              </p:ext>
            </p:extLst>
          </p:nvPr>
        </p:nvGraphicFramePr>
        <p:xfrm>
          <a:off x="5614021" y="2601100"/>
          <a:ext cx="6297961" cy="4114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7638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228131" cy="1325563"/>
          </a:xfrm>
        </p:spPr>
        <p:txBody>
          <a:bodyPr/>
          <a:lstStyle/>
          <a:p>
            <a:r>
              <a:rPr lang="fr-CH" dirty="0" err="1">
                <a:solidFill>
                  <a:schemeClr val="accent1">
                    <a:lumMod val="50000"/>
                  </a:schemeClr>
                </a:solidFill>
              </a:rPr>
              <a:t>Implementation</a:t>
            </a:r>
            <a:r>
              <a:rPr lang="fr-CH" dirty="0">
                <a:solidFill>
                  <a:schemeClr val="accent1">
                    <a:lumMod val="50000"/>
                  </a:schemeClr>
                </a:solidFill>
              </a:rPr>
              <a:t> </a:t>
            </a:r>
            <a:r>
              <a:rPr lang="fr-CH" dirty="0" err="1">
                <a:solidFill>
                  <a:schemeClr val="accent1">
                    <a:lumMod val="50000"/>
                  </a:schemeClr>
                </a:solidFill>
              </a:rPr>
              <a:t>tools</a:t>
            </a:r>
            <a:r>
              <a:rPr lang="fr-CH" dirty="0">
                <a:solidFill>
                  <a:schemeClr val="accent1">
                    <a:lumMod val="50000"/>
                  </a:schemeClr>
                </a:solidFill>
              </a:rPr>
              <a:t> </a:t>
            </a:r>
            <a:endParaRPr lang="en-GB" dirty="0">
              <a:solidFill>
                <a:schemeClr val="accent1">
                  <a:lumMod val="50000"/>
                </a:schemeClr>
              </a:solidFill>
            </a:endParaRPr>
          </a:p>
        </p:txBody>
      </p:sp>
      <p:sp>
        <p:nvSpPr>
          <p:cNvPr id="8" name="Oval 7">
            <a:extLst>
              <a:ext uri="{FF2B5EF4-FFF2-40B4-BE49-F238E27FC236}">
                <a16:creationId xmlns:a16="http://schemas.microsoft.com/office/drawing/2014/main" xmlns="" id="{609CBE59-F6F0-43BC-AD5A-85B113D3C1CF}"/>
              </a:ext>
            </a:extLst>
          </p:cNvPr>
          <p:cNvSpPr/>
          <p:nvPr/>
        </p:nvSpPr>
        <p:spPr>
          <a:xfrm>
            <a:off x="153304" y="1362336"/>
            <a:ext cx="5570034" cy="5179238"/>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xmlns="" id="{9E583CA3-B0C8-4691-8702-FDD09B7C9C91}"/>
              </a:ext>
            </a:extLst>
          </p:cNvPr>
          <p:cNvSpPr txBox="1"/>
          <p:nvPr/>
        </p:nvSpPr>
        <p:spPr>
          <a:xfrm>
            <a:off x="1326971" y="2333956"/>
            <a:ext cx="3222700" cy="707886"/>
          </a:xfrm>
          <a:prstGeom prst="rect">
            <a:avLst/>
          </a:prstGeom>
          <a:noFill/>
        </p:spPr>
        <p:txBody>
          <a:bodyPr wrap="square" rtlCol="0">
            <a:spAutoFit/>
          </a:bodyPr>
          <a:lstStyle/>
          <a:p>
            <a:pPr algn="ctr"/>
            <a:r>
              <a:rPr lang="fr-CH" sz="2000" b="1" dirty="0">
                <a:solidFill>
                  <a:schemeClr val="bg1"/>
                </a:solidFill>
              </a:rPr>
              <a:t>Code of </a:t>
            </a:r>
            <a:r>
              <a:rPr lang="fr-CH" sz="2000" b="1" dirty="0" err="1">
                <a:solidFill>
                  <a:schemeClr val="bg1"/>
                </a:solidFill>
              </a:rPr>
              <a:t>Conduct</a:t>
            </a:r>
            <a:r>
              <a:rPr lang="fr-CH" sz="2000" b="1" dirty="0">
                <a:solidFill>
                  <a:schemeClr val="bg1"/>
                </a:solidFill>
              </a:rPr>
              <a:t> and audits of first tier </a:t>
            </a:r>
            <a:r>
              <a:rPr lang="fr-CH" sz="2000" b="1" dirty="0" err="1">
                <a:solidFill>
                  <a:schemeClr val="bg1"/>
                </a:solidFill>
              </a:rPr>
              <a:t>suppliers</a:t>
            </a:r>
            <a:r>
              <a:rPr lang="fr-CH" sz="2000" b="1" dirty="0">
                <a:solidFill>
                  <a:schemeClr val="bg1"/>
                </a:solidFill>
              </a:rPr>
              <a:t>  </a:t>
            </a:r>
          </a:p>
        </p:txBody>
      </p:sp>
      <p:sp>
        <p:nvSpPr>
          <p:cNvPr id="10" name="Oval 9">
            <a:extLst>
              <a:ext uri="{FF2B5EF4-FFF2-40B4-BE49-F238E27FC236}">
                <a16:creationId xmlns:a16="http://schemas.microsoft.com/office/drawing/2014/main" xmlns="" id="{85C2E5B9-8CA8-4A80-8DFE-AD7165476551}"/>
              </a:ext>
            </a:extLst>
          </p:cNvPr>
          <p:cNvSpPr/>
          <p:nvPr/>
        </p:nvSpPr>
        <p:spPr>
          <a:xfrm>
            <a:off x="6126446" y="2446021"/>
            <a:ext cx="4168872" cy="423101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xmlns="" id="{1C317ED2-AA8C-41E2-BFDA-57BC574DB6B4}"/>
              </a:ext>
            </a:extLst>
          </p:cNvPr>
          <p:cNvSpPr txBox="1"/>
          <p:nvPr/>
        </p:nvSpPr>
        <p:spPr>
          <a:xfrm>
            <a:off x="7097474" y="3502014"/>
            <a:ext cx="2226815" cy="707886"/>
          </a:xfrm>
          <a:prstGeom prst="rect">
            <a:avLst/>
          </a:prstGeom>
          <a:noFill/>
        </p:spPr>
        <p:txBody>
          <a:bodyPr wrap="square" rtlCol="0">
            <a:spAutoFit/>
          </a:bodyPr>
          <a:lstStyle/>
          <a:p>
            <a:pPr algn="ctr"/>
            <a:r>
              <a:rPr lang="fr-CH" sz="2000" b="1" dirty="0" err="1">
                <a:solidFill>
                  <a:schemeClr val="bg1"/>
                </a:solidFill>
              </a:rPr>
              <a:t>Purchase</a:t>
            </a:r>
            <a:r>
              <a:rPr lang="fr-CH" sz="2000" b="1" dirty="0">
                <a:solidFill>
                  <a:schemeClr val="bg1"/>
                </a:solidFill>
              </a:rPr>
              <a:t> of </a:t>
            </a:r>
            <a:r>
              <a:rPr lang="fr-CH" sz="2000" b="1" dirty="0" err="1">
                <a:solidFill>
                  <a:schemeClr val="bg1"/>
                </a:solidFill>
              </a:rPr>
              <a:t>certified</a:t>
            </a:r>
            <a:r>
              <a:rPr lang="fr-CH" sz="2000" b="1" dirty="0">
                <a:solidFill>
                  <a:schemeClr val="bg1"/>
                </a:solidFill>
              </a:rPr>
              <a:t> </a:t>
            </a:r>
            <a:r>
              <a:rPr lang="fr-CH" sz="2000" b="1" dirty="0" err="1">
                <a:solidFill>
                  <a:schemeClr val="bg1"/>
                </a:solidFill>
              </a:rPr>
              <a:t>products</a:t>
            </a:r>
            <a:endParaRPr lang="fr-CH" b="1" dirty="0">
              <a:solidFill>
                <a:schemeClr val="bg1"/>
              </a:solidFill>
            </a:endParaRPr>
          </a:p>
        </p:txBody>
      </p:sp>
      <p:pic>
        <p:nvPicPr>
          <p:cNvPr id="25" name="Picture 24" descr="A close up of a logo&#10;&#10;Description generated with very high confidence">
            <a:extLst>
              <a:ext uri="{FF2B5EF4-FFF2-40B4-BE49-F238E27FC236}">
                <a16:creationId xmlns:a16="http://schemas.microsoft.com/office/drawing/2014/main" xmlns="" id="{13A084B7-E025-4BFE-90DD-C6CECBC7B3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419" r="15479" b="13659"/>
          <a:stretch/>
        </p:blipFill>
        <p:spPr>
          <a:xfrm>
            <a:off x="7575764" y="4285543"/>
            <a:ext cx="1270234" cy="1587142"/>
          </a:xfrm>
          <a:prstGeom prst="rect">
            <a:avLst/>
          </a:prstGeom>
        </p:spPr>
      </p:pic>
      <p:pic>
        <p:nvPicPr>
          <p:cNvPr id="29" name="Picture 28" descr="A close up of a logo&#10;&#10;Description generated with very high confidence">
            <a:extLst>
              <a:ext uri="{FF2B5EF4-FFF2-40B4-BE49-F238E27FC236}">
                <a16:creationId xmlns:a16="http://schemas.microsoft.com/office/drawing/2014/main" xmlns="" id="{59DCC0E1-8702-4DB7-8F45-64653828C8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217" r="6813" b="13983"/>
          <a:stretch/>
        </p:blipFill>
        <p:spPr>
          <a:xfrm>
            <a:off x="1802465" y="3298270"/>
            <a:ext cx="2271711" cy="2355133"/>
          </a:xfrm>
          <a:prstGeom prst="rect">
            <a:avLst/>
          </a:prstGeom>
        </p:spPr>
      </p:pic>
      <p:sp>
        <p:nvSpPr>
          <p:cNvPr id="13" name="Oval 12">
            <a:extLst>
              <a:ext uri="{FF2B5EF4-FFF2-40B4-BE49-F238E27FC236}">
                <a16:creationId xmlns:a16="http://schemas.microsoft.com/office/drawing/2014/main" xmlns="" id="{8400370B-EDDF-404C-B0B6-CC19F39C8B4B}"/>
              </a:ext>
            </a:extLst>
          </p:cNvPr>
          <p:cNvSpPr/>
          <p:nvPr/>
        </p:nvSpPr>
        <p:spPr>
          <a:xfrm>
            <a:off x="9549448" y="1167567"/>
            <a:ext cx="2080947" cy="1874276"/>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b="1" dirty="0">
                <a:solidFill>
                  <a:schemeClr val="bg1"/>
                </a:solidFill>
              </a:rPr>
              <a:t>Direct engagement and support </a:t>
            </a:r>
            <a:r>
              <a:rPr lang="fr-CH" b="1" dirty="0" err="1">
                <a:solidFill>
                  <a:schemeClr val="bg1"/>
                </a:solidFill>
              </a:rPr>
              <a:t>with</a:t>
            </a:r>
            <a:r>
              <a:rPr lang="fr-CH" b="1" dirty="0">
                <a:solidFill>
                  <a:schemeClr val="bg1"/>
                </a:solidFill>
              </a:rPr>
              <a:t> </a:t>
            </a:r>
            <a:r>
              <a:rPr lang="fr-CH" b="1" dirty="0" err="1">
                <a:solidFill>
                  <a:schemeClr val="bg1"/>
                </a:solidFill>
              </a:rPr>
              <a:t>suppliers</a:t>
            </a:r>
            <a:r>
              <a:rPr lang="fr-CH" b="1" dirty="0">
                <a:solidFill>
                  <a:schemeClr val="bg1"/>
                </a:solidFill>
              </a:rPr>
              <a:t> </a:t>
            </a:r>
            <a:r>
              <a:rPr lang="fr-CH" b="1" dirty="0" err="1">
                <a:solidFill>
                  <a:schemeClr val="bg1"/>
                </a:solidFill>
              </a:rPr>
              <a:t>below</a:t>
            </a:r>
            <a:r>
              <a:rPr lang="fr-CH" b="1" dirty="0">
                <a:solidFill>
                  <a:schemeClr val="bg1"/>
                </a:solidFill>
              </a:rPr>
              <a:t> tier one</a:t>
            </a:r>
          </a:p>
        </p:txBody>
      </p:sp>
      <p:pic>
        <p:nvPicPr>
          <p:cNvPr id="14" name="Picture 13" descr="A close up of a logo&#10;&#10;Description generated with very high confidence">
            <a:extLst>
              <a:ext uri="{FF2B5EF4-FFF2-40B4-BE49-F238E27FC236}">
                <a16:creationId xmlns:a16="http://schemas.microsoft.com/office/drawing/2014/main" xmlns="" id="{BA42FFD0-B5AA-424B-AE28-3D8912208CF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4438"/>
          <a:stretch/>
        </p:blipFill>
        <p:spPr>
          <a:xfrm>
            <a:off x="9466036" y="1854042"/>
            <a:ext cx="829282" cy="709549"/>
          </a:xfrm>
          <a:prstGeom prst="rect">
            <a:avLst/>
          </a:prstGeom>
        </p:spPr>
      </p:pic>
    </p:spTree>
    <p:extLst>
      <p:ext uri="{BB962C8B-B14F-4D97-AF65-F5344CB8AC3E}">
        <p14:creationId xmlns:p14="http://schemas.microsoft.com/office/powerpoint/2010/main" val="2495734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xmlns="" id="{1B4CEB87-C6E3-4F9A-822F-B040B8241254}"/>
              </a:ext>
            </a:extLst>
          </p:cNvPr>
          <p:cNvSpPr/>
          <p:nvPr/>
        </p:nvSpPr>
        <p:spPr>
          <a:xfrm>
            <a:off x="366132" y="3040379"/>
            <a:ext cx="11281316" cy="1517401"/>
          </a:xfrm>
          <a:prstGeom prst="roundRect">
            <a:avLst>
              <a:gd name="adj" fmla="val 2094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H" sz="2000" dirty="0" err="1">
                <a:solidFill>
                  <a:schemeClr val="accent5"/>
                </a:solidFill>
              </a:rPr>
              <a:t>Reaching</a:t>
            </a:r>
            <a:r>
              <a:rPr lang="fr-CH" sz="2000" dirty="0">
                <a:solidFill>
                  <a:schemeClr val="accent5"/>
                </a:solidFill>
              </a:rPr>
              <a:t> </a:t>
            </a:r>
            <a:r>
              <a:rPr lang="fr-CH" sz="2000" dirty="0" err="1">
                <a:solidFill>
                  <a:schemeClr val="accent5"/>
                </a:solidFill>
              </a:rPr>
              <a:t>suppliers</a:t>
            </a:r>
            <a:r>
              <a:rPr lang="fr-CH" sz="2000" dirty="0">
                <a:solidFill>
                  <a:schemeClr val="accent5"/>
                </a:solidFill>
              </a:rPr>
              <a:t> </a:t>
            </a:r>
            <a:r>
              <a:rPr lang="fr-CH" sz="2000" dirty="0" err="1">
                <a:solidFill>
                  <a:schemeClr val="accent5"/>
                </a:solidFill>
              </a:rPr>
              <a:t>beyond</a:t>
            </a:r>
            <a:r>
              <a:rPr lang="fr-CH" sz="2000" dirty="0">
                <a:solidFill>
                  <a:schemeClr val="accent5"/>
                </a:solidFill>
              </a:rPr>
              <a:t> </a:t>
            </a:r>
            <a:r>
              <a:rPr lang="fr-CH" sz="2000" dirty="0" err="1">
                <a:solidFill>
                  <a:schemeClr val="accent5"/>
                </a:solidFill>
              </a:rPr>
              <a:t>tier</a:t>
            </a:r>
            <a:r>
              <a:rPr lang="fr-CH" sz="2000" dirty="0">
                <a:solidFill>
                  <a:schemeClr val="accent5"/>
                </a:solidFill>
              </a:rPr>
              <a:t> one: OSH </a:t>
            </a:r>
            <a:r>
              <a:rPr lang="fr-CH" sz="2000" dirty="0" err="1">
                <a:solidFill>
                  <a:schemeClr val="accent5"/>
                </a:solidFill>
              </a:rPr>
              <a:t>requirements</a:t>
            </a:r>
            <a:r>
              <a:rPr lang="fr-CH" sz="2000" dirty="0">
                <a:solidFill>
                  <a:schemeClr val="accent5"/>
                </a:solidFill>
              </a:rPr>
              <a:t> and </a:t>
            </a:r>
            <a:r>
              <a:rPr lang="fr-CH" sz="2000" dirty="0" err="1">
                <a:solidFill>
                  <a:schemeClr val="accent5"/>
                </a:solidFill>
              </a:rPr>
              <a:t>SMEs</a:t>
            </a:r>
            <a:endParaRPr lang="fr-CH" sz="2000" dirty="0">
              <a:solidFill>
                <a:schemeClr val="accent5"/>
              </a:solidFill>
            </a:endParaRPr>
          </a:p>
          <a:p>
            <a:pPr marL="342900" lvl="0" indent="-342900">
              <a:buFont typeface="Arial" panose="020B0604020202020204" pitchFamily="34" charset="0"/>
              <a:buChar char="•"/>
            </a:pPr>
            <a:r>
              <a:rPr lang="fr-CH" sz="2000" dirty="0" err="1">
                <a:solidFill>
                  <a:prstClr val="black"/>
                </a:solidFill>
              </a:rPr>
              <a:t>Traceability</a:t>
            </a:r>
            <a:r>
              <a:rPr lang="fr-CH" sz="2000" dirty="0">
                <a:solidFill>
                  <a:prstClr val="black"/>
                </a:solidFill>
              </a:rPr>
              <a:t>: </a:t>
            </a:r>
            <a:r>
              <a:rPr lang="fr-CH" sz="2000" dirty="0" err="1">
                <a:solidFill>
                  <a:prstClr val="black"/>
                </a:solidFill>
              </a:rPr>
              <a:t>difficult</a:t>
            </a:r>
            <a:r>
              <a:rPr lang="fr-CH" sz="2000" dirty="0">
                <a:solidFill>
                  <a:prstClr val="black"/>
                </a:solidFill>
              </a:rPr>
              <a:t> to </a:t>
            </a:r>
            <a:r>
              <a:rPr lang="fr-CH" sz="2000" dirty="0" err="1">
                <a:solidFill>
                  <a:prstClr val="black"/>
                </a:solidFill>
              </a:rPr>
              <a:t>define</a:t>
            </a:r>
            <a:r>
              <a:rPr lang="fr-CH" sz="2000" dirty="0">
                <a:solidFill>
                  <a:prstClr val="black"/>
                </a:solidFill>
              </a:rPr>
              <a:t> the </a:t>
            </a:r>
            <a:r>
              <a:rPr lang="fr-CH" sz="2000" dirty="0" err="1">
                <a:solidFill>
                  <a:prstClr val="black"/>
                </a:solidFill>
              </a:rPr>
              <a:t>supply</a:t>
            </a:r>
            <a:r>
              <a:rPr lang="fr-CH" sz="2000" dirty="0">
                <a:solidFill>
                  <a:prstClr val="black"/>
                </a:solidFill>
              </a:rPr>
              <a:t> base. </a:t>
            </a:r>
          </a:p>
          <a:p>
            <a:pPr marL="342900" lvl="0" indent="-342900">
              <a:buFont typeface="Arial" panose="020B0604020202020204" pitchFamily="34" charset="0"/>
              <a:buChar char="•"/>
            </a:pPr>
            <a:r>
              <a:rPr lang="fr-CH" sz="2000" dirty="0" err="1">
                <a:solidFill>
                  <a:prstClr val="black"/>
                </a:solidFill>
              </a:rPr>
              <a:t>Organization</a:t>
            </a:r>
            <a:r>
              <a:rPr lang="fr-CH" sz="2000" dirty="0">
                <a:solidFill>
                  <a:prstClr val="black"/>
                </a:solidFill>
              </a:rPr>
              <a:t>: </a:t>
            </a:r>
            <a:r>
              <a:rPr lang="fr-CH" sz="2000" dirty="0" err="1">
                <a:solidFill>
                  <a:prstClr val="black"/>
                </a:solidFill>
              </a:rPr>
              <a:t>small</a:t>
            </a:r>
            <a:r>
              <a:rPr lang="fr-CH" sz="2000" dirty="0">
                <a:solidFill>
                  <a:prstClr val="black"/>
                </a:solidFill>
              </a:rPr>
              <a:t> </a:t>
            </a:r>
            <a:r>
              <a:rPr lang="fr-CH" sz="2000" dirty="0" err="1">
                <a:solidFill>
                  <a:prstClr val="black"/>
                </a:solidFill>
              </a:rPr>
              <a:t>actors</a:t>
            </a:r>
            <a:r>
              <a:rPr lang="fr-CH" sz="2000" dirty="0">
                <a:solidFill>
                  <a:prstClr val="black"/>
                </a:solidFill>
              </a:rPr>
              <a:t> are </a:t>
            </a:r>
            <a:r>
              <a:rPr lang="fr-CH" sz="2000" dirty="0" err="1">
                <a:solidFill>
                  <a:prstClr val="black"/>
                </a:solidFill>
              </a:rPr>
              <a:t>less</a:t>
            </a:r>
            <a:r>
              <a:rPr lang="fr-CH" sz="2000" dirty="0">
                <a:solidFill>
                  <a:prstClr val="black"/>
                </a:solidFill>
              </a:rPr>
              <a:t> </a:t>
            </a:r>
            <a:r>
              <a:rPr lang="fr-CH" sz="2000" dirty="0" err="1">
                <a:solidFill>
                  <a:prstClr val="black"/>
                </a:solidFill>
              </a:rPr>
              <a:t>likely</a:t>
            </a:r>
            <a:r>
              <a:rPr lang="fr-CH" sz="2000" dirty="0">
                <a:solidFill>
                  <a:prstClr val="black"/>
                </a:solidFill>
              </a:rPr>
              <a:t> to </a:t>
            </a:r>
            <a:r>
              <a:rPr lang="fr-CH" sz="2000" dirty="0" err="1">
                <a:solidFill>
                  <a:prstClr val="black"/>
                </a:solidFill>
              </a:rPr>
              <a:t>be</a:t>
            </a:r>
            <a:r>
              <a:rPr lang="fr-CH" sz="2000" dirty="0">
                <a:solidFill>
                  <a:prstClr val="black"/>
                </a:solidFill>
              </a:rPr>
              <a:t> </a:t>
            </a:r>
            <a:r>
              <a:rPr lang="fr-CH" sz="2000" dirty="0" err="1">
                <a:solidFill>
                  <a:prstClr val="black"/>
                </a:solidFill>
              </a:rPr>
              <a:t>unionized</a:t>
            </a:r>
            <a:r>
              <a:rPr lang="fr-CH" sz="2000" dirty="0">
                <a:solidFill>
                  <a:prstClr val="black"/>
                </a:solidFill>
              </a:rPr>
              <a:t> / </a:t>
            </a:r>
            <a:r>
              <a:rPr lang="fr-CH" sz="2000" dirty="0" err="1">
                <a:solidFill>
                  <a:prstClr val="black"/>
                </a:solidFill>
              </a:rPr>
              <a:t>organized</a:t>
            </a:r>
            <a:r>
              <a:rPr lang="fr-CH" sz="2000" dirty="0">
                <a:solidFill>
                  <a:prstClr val="black"/>
                </a:solidFill>
              </a:rPr>
              <a:t> in </a:t>
            </a:r>
            <a:r>
              <a:rPr lang="fr-CH" sz="2000" dirty="0" err="1">
                <a:solidFill>
                  <a:prstClr val="black"/>
                </a:solidFill>
              </a:rPr>
              <a:t>cooperatives</a:t>
            </a:r>
            <a:r>
              <a:rPr lang="fr-CH" sz="2000" dirty="0">
                <a:solidFill>
                  <a:prstClr val="black"/>
                </a:solidFill>
              </a:rPr>
              <a:t>.</a:t>
            </a:r>
          </a:p>
          <a:p>
            <a:pPr marL="342900" lvl="0" indent="-342900">
              <a:buFont typeface="Arial" panose="020B0604020202020204" pitchFamily="34" charset="0"/>
              <a:buChar char="•"/>
            </a:pPr>
            <a:r>
              <a:rPr lang="fr-CH" sz="2000" dirty="0">
                <a:solidFill>
                  <a:prstClr val="black"/>
                </a:solidFill>
              </a:rPr>
              <a:t>Price and </a:t>
            </a:r>
            <a:r>
              <a:rPr lang="fr-CH" sz="2000" dirty="0" err="1">
                <a:solidFill>
                  <a:prstClr val="black"/>
                </a:solidFill>
              </a:rPr>
              <a:t>cost</a:t>
            </a:r>
            <a:r>
              <a:rPr lang="fr-CH" sz="2000" dirty="0">
                <a:solidFill>
                  <a:prstClr val="black"/>
                </a:solidFill>
              </a:rPr>
              <a:t> structure: </a:t>
            </a:r>
            <a:r>
              <a:rPr lang="fr-CH" sz="2000" dirty="0" err="1">
                <a:solidFill>
                  <a:prstClr val="black"/>
                </a:solidFill>
              </a:rPr>
              <a:t>investments</a:t>
            </a:r>
            <a:r>
              <a:rPr lang="fr-CH" sz="2000" dirty="0">
                <a:solidFill>
                  <a:prstClr val="black"/>
                </a:solidFill>
              </a:rPr>
              <a:t> </a:t>
            </a:r>
            <a:r>
              <a:rPr lang="fr-CH" sz="2000" dirty="0" err="1">
                <a:solidFill>
                  <a:prstClr val="black"/>
                </a:solidFill>
              </a:rPr>
              <a:t>required</a:t>
            </a:r>
            <a:r>
              <a:rPr lang="fr-CH" sz="2000" dirty="0">
                <a:solidFill>
                  <a:prstClr val="black"/>
                </a:solidFill>
              </a:rPr>
              <a:t> in </a:t>
            </a:r>
            <a:r>
              <a:rPr lang="fr-CH" sz="2000" dirty="0" err="1">
                <a:solidFill>
                  <a:prstClr val="black"/>
                </a:solidFill>
              </a:rPr>
              <a:t>order</a:t>
            </a:r>
            <a:r>
              <a:rPr lang="fr-CH" sz="2000" dirty="0">
                <a:solidFill>
                  <a:prstClr val="black"/>
                </a:solidFill>
              </a:rPr>
              <a:t> to </a:t>
            </a:r>
            <a:r>
              <a:rPr lang="fr-CH" sz="2000" dirty="0" err="1">
                <a:solidFill>
                  <a:prstClr val="black"/>
                </a:solidFill>
              </a:rPr>
              <a:t>comply</a:t>
            </a:r>
            <a:r>
              <a:rPr lang="fr-CH" sz="2000" dirty="0">
                <a:solidFill>
                  <a:prstClr val="black"/>
                </a:solidFill>
              </a:rPr>
              <a:t> </a:t>
            </a:r>
            <a:r>
              <a:rPr lang="fr-CH" sz="2000" dirty="0" err="1">
                <a:solidFill>
                  <a:prstClr val="black"/>
                </a:solidFill>
              </a:rPr>
              <a:t>with</a:t>
            </a:r>
            <a:r>
              <a:rPr lang="fr-CH" sz="2000" dirty="0">
                <a:solidFill>
                  <a:prstClr val="black"/>
                </a:solidFill>
              </a:rPr>
              <a:t> </a:t>
            </a:r>
            <a:r>
              <a:rPr lang="fr-CH" sz="2000" dirty="0" err="1">
                <a:solidFill>
                  <a:prstClr val="black"/>
                </a:solidFill>
              </a:rPr>
              <a:t>buyer</a:t>
            </a:r>
            <a:r>
              <a:rPr lang="fr-CH" sz="2000" dirty="0">
                <a:solidFill>
                  <a:prstClr val="black"/>
                </a:solidFill>
              </a:rPr>
              <a:t> </a:t>
            </a:r>
            <a:r>
              <a:rPr lang="fr-CH" sz="2000" dirty="0" err="1">
                <a:solidFill>
                  <a:prstClr val="black"/>
                </a:solidFill>
              </a:rPr>
              <a:t>requirements</a:t>
            </a:r>
            <a:r>
              <a:rPr lang="fr-CH" sz="2000" dirty="0">
                <a:solidFill>
                  <a:prstClr val="black"/>
                </a:solidFill>
              </a:rPr>
              <a:t> </a:t>
            </a:r>
            <a:r>
              <a:rPr lang="fr-CH" sz="2000" dirty="0" err="1">
                <a:solidFill>
                  <a:prstClr val="black"/>
                </a:solidFill>
              </a:rPr>
              <a:t>may</a:t>
            </a:r>
            <a:r>
              <a:rPr lang="fr-CH" sz="2000" dirty="0">
                <a:solidFill>
                  <a:prstClr val="black"/>
                </a:solidFill>
              </a:rPr>
              <a:t> </a:t>
            </a:r>
            <a:r>
              <a:rPr lang="fr-CH" sz="2000" dirty="0" err="1">
                <a:solidFill>
                  <a:prstClr val="black"/>
                </a:solidFill>
              </a:rPr>
              <a:t>be</a:t>
            </a:r>
            <a:r>
              <a:rPr lang="fr-CH" sz="2000" dirty="0">
                <a:solidFill>
                  <a:prstClr val="black"/>
                </a:solidFill>
              </a:rPr>
              <a:t> </a:t>
            </a:r>
            <a:r>
              <a:rPr lang="fr-CH" sz="2000" dirty="0" err="1">
                <a:solidFill>
                  <a:prstClr val="black"/>
                </a:solidFill>
              </a:rPr>
              <a:t>too</a:t>
            </a:r>
            <a:r>
              <a:rPr lang="fr-CH" sz="2000" dirty="0">
                <a:solidFill>
                  <a:prstClr val="black"/>
                </a:solidFill>
              </a:rPr>
              <a:t> high.</a:t>
            </a:r>
            <a:endParaRPr lang="en-GB" sz="2000" dirty="0">
              <a:solidFill>
                <a:prstClr val="black"/>
              </a:solidFill>
            </a:endParaRPr>
          </a:p>
        </p:txBody>
      </p:sp>
      <p:sp>
        <p:nvSpPr>
          <p:cNvPr id="5" name="Rectangle: Rounded Corners 4">
            <a:extLst>
              <a:ext uri="{FF2B5EF4-FFF2-40B4-BE49-F238E27FC236}">
                <a16:creationId xmlns:a16="http://schemas.microsoft.com/office/drawing/2014/main" xmlns="" id="{A47EA1F9-E03B-4E57-BEFA-482DB864DA32}"/>
              </a:ext>
            </a:extLst>
          </p:cNvPr>
          <p:cNvSpPr/>
          <p:nvPr/>
        </p:nvSpPr>
        <p:spPr>
          <a:xfrm>
            <a:off x="366132" y="1245203"/>
            <a:ext cx="11281316" cy="170373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lnSpc>
                <a:spcPct val="90000"/>
              </a:lnSpc>
              <a:spcBef>
                <a:spcPts val="1000"/>
              </a:spcBef>
            </a:pPr>
            <a:r>
              <a:rPr lang="fr-CH" sz="2000" dirty="0">
                <a:solidFill>
                  <a:schemeClr val="accent5"/>
                </a:solidFill>
              </a:rPr>
              <a:t>OSH </a:t>
            </a:r>
            <a:r>
              <a:rPr lang="fr-CH" sz="2000" dirty="0" err="1">
                <a:solidFill>
                  <a:schemeClr val="accent5"/>
                </a:solidFill>
              </a:rPr>
              <a:t>requirements</a:t>
            </a:r>
            <a:r>
              <a:rPr lang="fr-CH" sz="2000" dirty="0">
                <a:solidFill>
                  <a:schemeClr val="accent5"/>
                </a:solidFill>
              </a:rPr>
              <a:t> and the </a:t>
            </a:r>
            <a:r>
              <a:rPr lang="fr-CH" sz="2000" dirty="0" err="1">
                <a:solidFill>
                  <a:schemeClr val="accent5"/>
                </a:solidFill>
              </a:rPr>
              <a:t>fight</a:t>
            </a:r>
            <a:r>
              <a:rPr lang="fr-CH" sz="2000" dirty="0">
                <a:solidFill>
                  <a:schemeClr val="accent5"/>
                </a:solidFill>
              </a:rPr>
              <a:t> </a:t>
            </a:r>
            <a:r>
              <a:rPr lang="fr-CH" sz="2000" dirty="0" err="1">
                <a:solidFill>
                  <a:schemeClr val="accent5"/>
                </a:solidFill>
              </a:rPr>
              <a:t>against</a:t>
            </a:r>
            <a:r>
              <a:rPr lang="fr-CH" sz="2000" dirty="0">
                <a:solidFill>
                  <a:schemeClr val="accent5"/>
                </a:solidFill>
              </a:rPr>
              <a:t> </a:t>
            </a:r>
            <a:r>
              <a:rPr lang="fr-CH" sz="2000" dirty="0" err="1">
                <a:solidFill>
                  <a:schemeClr val="accent5"/>
                </a:solidFill>
              </a:rPr>
              <a:t>child</a:t>
            </a:r>
            <a:r>
              <a:rPr lang="fr-CH" sz="2000" dirty="0">
                <a:solidFill>
                  <a:schemeClr val="accent5"/>
                </a:solidFill>
              </a:rPr>
              <a:t> labour</a:t>
            </a:r>
          </a:p>
          <a:p>
            <a:pPr marL="228600" lvl="0" indent="-228600" defTabSz="914400">
              <a:lnSpc>
                <a:spcPct val="90000"/>
              </a:lnSpc>
              <a:spcBef>
                <a:spcPts val="1000"/>
              </a:spcBef>
              <a:buFont typeface="Arial" panose="020B0604020202020204" pitchFamily="34" charset="0"/>
              <a:buChar char="•"/>
            </a:pPr>
            <a:r>
              <a:rPr lang="fr-CH" sz="2000" dirty="0" err="1">
                <a:solidFill>
                  <a:prstClr val="black"/>
                </a:solidFill>
              </a:rPr>
              <a:t>Defining</a:t>
            </a:r>
            <a:r>
              <a:rPr lang="fr-CH" sz="2000" dirty="0">
                <a:solidFill>
                  <a:prstClr val="black"/>
                </a:solidFill>
              </a:rPr>
              <a:t> </a:t>
            </a:r>
            <a:r>
              <a:rPr lang="fr-CH" sz="2000" dirty="0" err="1">
                <a:solidFill>
                  <a:prstClr val="black"/>
                </a:solidFill>
              </a:rPr>
              <a:t>hazardous</a:t>
            </a:r>
            <a:r>
              <a:rPr lang="fr-CH" sz="2000" dirty="0">
                <a:solidFill>
                  <a:prstClr val="black"/>
                </a:solidFill>
              </a:rPr>
              <a:t> </a:t>
            </a:r>
            <a:r>
              <a:rPr lang="fr-CH" sz="2000" dirty="0" err="1">
                <a:solidFill>
                  <a:prstClr val="black"/>
                </a:solidFill>
              </a:rPr>
              <a:t>child</a:t>
            </a:r>
            <a:r>
              <a:rPr lang="fr-CH" sz="2000" dirty="0">
                <a:solidFill>
                  <a:prstClr val="black"/>
                </a:solidFill>
              </a:rPr>
              <a:t> labour. </a:t>
            </a:r>
          </a:p>
          <a:p>
            <a:pPr marL="228600" lvl="0" indent="-228600" defTabSz="914400">
              <a:lnSpc>
                <a:spcPct val="90000"/>
              </a:lnSpc>
              <a:spcBef>
                <a:spcPts val="1000"/>
              </a:spcBef>
              <a:buFont typeface="Arial" panose="020B0604020202020204" pitchFamily="34" charset="0"/>
              <a:buChar char="•"/>
            </a:pPr>
            <a:r>
              <a:rPr lang="fr-CH" sz="2000" dirty="0" err="1">
                <a:solidFill>
                  <a:prstClr val="black"/>
                </a:solidFill>
              </a:rPr>
              <a:t>Identifying</a:t>
            </a:r>
            <a:r>
              <a:rPr lang="fr-CH" sz="2000" dirty="0">
                <a:solidFill>
                  <a:prstClr val="black"/>
                </a:solidFill>
              </a:rPr>
              <a:t> control </a:t>
            </a:r>
            <a:r>
              <a:rPr lang="fr-CH" sz="2000" dirty="0" err="1">
                <a:solidFill>
                  <a:prstClr val="black"/>
                </a:solidFill>
              </a:rPr>
              <a:t>measures</a:t>
            </a:r>
            <a:r>
              <a:rPr lang="fr-CH" sz="2000" dirty="0">
                <a:solidFill>
                  <a:prstClr val="black"/>
                </a:solidFill>
              </a:rPr>
              <a:t> to </a:t>
            </a:r>
            <a:r>
              <a:rPr lang="fr-CH" sz="2000" dirty="0" err="1">
                <a:solidFill>
                  <a:prstClr val="black"/>
                </a:solidFill>
              </a:rPr>
              <a:t>eliminate</a:t>
            </a:r>
            <a:r>
              <a:rPr lang="fr-CH" sz="2000" dirty="0">
                <a:solidFill>
                  <a:prstClr val="black"/>
                </a:solidFill>
              </a:rPr>
              <a:t> </a:t>
            </a:r>
            <a:r>
              <a:rPr lang="fr-CH" sz="2000" dirty="0" err="1">
                <a:solidFill>
                  <a:prstClr val="black"/>
                </a:solidFill>
              </a:rPr>
              <a:t>hazardous</a:t>
            </a:r>
            <a:r>
              <a:rPr lang="fr-CH" sz="2000" dirty="0">
                <a:solidFill>
                  <a:prstClr val="black"/>
                </a:solidFill>
              </a:rPr>
              <a:t> </a:t>
            </a:r>
            <a:r>
              <a:rPr lang="fr-CH" sz="2000" dirty="0" err="1">
                <a:solidFill>
                  <a:prstClr val="black"/>
                </a:solidFill>
              </a:rPr>
              <a:t>child</a:t>
            </a:r>
            <a:r>
              <a:rPr lang="fr-CH" sz="2000" dirty="0">
                <a:solidFill>
                  <a:prstClr val="black"/>
                </a:solidFill>
              </a:rPr>
              <a:t> labour. </a:t>
            </a:r>
          </a:p>
          <a:p>
            <a:pPr marL="228600" lvl="0" indent="-228600" defTabSz="914400">
              <a:lnSpc>
                <a:spcPct val="90000"/>
              </a:lnSpc>
              <a:spcBef>
                <a:spcPts val="1000"/>
              </a:spcBef>
              <a:buFont typeface="Arial" panose="020B0604020202020204" pitchFamily="34" charset="0"/>
              <a:buChar char="•"/>
            </a:pPr>
            <a:r>
              <a:rPr lang="fr-CH" sz="2000" dirty="0" err="1">
                <a:solidFill>
                  <a:prstClr val="black"/>
                </a:solidFill>
              </a:rPr>
              <a:t>Discussing</a:t>
            </a:r>
            <a:r>
              <a:rPr lang="fr-CH" sz="2000" dirty="0">
                <a:solidFill>
                  <a:prstClr val="black"/>
                </a:solidFill>
              </a:rPr>
              <a:t> </a:t>
            </a:r>
            <a:r>
              <a:rPr lang="fr-CH" sz="2000" dirty="0" err="1">
                <a:solidFill>
                  <a:prstClr val="black"/>
                </a:solidFill>
              </a:rPr>
              <a:t>hazardous</a:t>
            </a:r>
            <a:r>
              <a:rPr lang="fr-CH" sz="2000" dirty="0">
                <a:solidFill>
                  <a:prstClr val="black"/>
                </a:solidFill>
              </a:rPr>
              <a:t> </a:t>
            </a:r>
            <a:r>
              <a:rPr lang="fr-CH" sz="2000" dirty="0" err="1">
                <a:solidFill>
                  <a:prstClr val="black"/>
                </a:solidFill>
              </a:rPr>
              <a:t>child</a:t>
            </a:r>
            <a:r>
              <a:rPr lang="fr-CH" sz="2000" dirty="0">
                <a:solidFill>
                  <a:prstClr val="black"/>
                </a:solidFill>
              </a:rPr>
              <a:t> labour </a:t>
            </a:r>
            <a:r>
              <a:rPr lang="fr-CH" sz="2000" dirty="0" err="1">
                <a:solidFill>
                  <a:prstClr val="black"/>
                </a:solidFill>
              </a:rPr>
              <a:t>with</a:t>
            </a:r>
            <a:r>
              <a:rPr lang="fr-CH" sz="2000" dirty="0">
                <a:solidFill>
                  <a:prstClr val="black"/>
                </a:solidFill>
              </a:rPr>
              <a:t> </a:t>
            </a:r>
            <a:r>
              <a:rPr lang="fr-CH" sz="2000" dirty="0" err="1">
                <a:solidFill>
                  <a:prstClr val="black"/>
                </a:solidFill>
              </a:rPr>
              <a:t>involved</a:t>
            </a:r>
            <a:r>
              <a:rPr lang="fr-CH" sz="2000" dirty="0">
                <a:solidFill>
                  <a:prstClr val="black"/>
                </a:solidFill>
              </a:rPr>
              <a:t> parties.  </a:t>
            </a:r>
            <a:endParaRPr lang="en-GB" sz="2000" dirty="0">
              <a:solidFill>
                <a:prstClr val="black"/>
              </a:solidFill>
            </a:endParaRPr>
          </a:p>
        </p:txBody>
      </p:sp>
      <p:sp>
        <p:nvSpPr>
          <p:cNvPr id="2" name="Title 1"/>
          <p:cNvSpPr>
            <a:spLocks noGrp="1"/>
          </p:cNvSpPr>
          <p:nvPr>
            <p:ph type="title"/>
          </p:nvPr>
        </p:nvSpPr>
        <p:spPr>
          <a:xfrm>
            <a:off x="0" y="0"/>
            <a:ext cx="10515600" cy="1325563"/>
          </a:xfrm>
        </p:spPr>
        <p:txBody>
          <a:bodyPr/>
          <a:lstStyle/>
          <a:p>
            <a:r>
              <a:rPr lang="fr-CH" dirty="0">
                <a:solidFill>
                  <a:schemeClr val="accent1">
                    <a:lumMod val="50000"/>
                  </a:schemeClr>
                </a:solidFill>
              </a:rPr>
              <a:t>Challenges </a:t>
            </a:r>
            <a:r>
              <a:rPr lang="fr-CH" dirty="0" err="1">
                <a:solidFill>
                  <a:schemeClr val="accent1">
                    <a:lumMod val="50000"/>
                  </a:schemeClr>
                </a:solidFill>
              </a:rPr>
              <a:t>identified</a:t>
            </a:r>
            <a:r>
              <a:rPr lang="fr-CH" dirty="0">
                <a:solidFill>
                  <a:schemeClr val="accent1">
                    <a:lumMod val="50000"/>
                  </a:schemeClr>
                </a:solidFill>
              </a:rPr>
              <a:t> by the </a:t>
            </a:r>
            <a:r>
              <a:rPr lang="fr-CH" dirty="0" err="1">
                <a:solidFill>
                  <a:schemeClr val="accent1">
                    <a:lumMod val="50000"/>
                  </a:schemeClr>
                </a:solidFill>
              </a:rPr>
              <a:t>respondents</a:t>
            </a:r>
            <a:endParaRPr lang="en-GB" dirty="0">
              <a:solidFill>
                <a:schemeClr val="accent1">
                  <a:lumMod val="50000"/>
                </a:schemeClr>
              </a:solidFill>
            </a:endParaRPr>
          </a:p>
        </p:txBody>
      </p:sp>
      <p:sp>
        <p:nvSpPr>
          <p:cNvPr id="7" name="Rectangle: Rounded Corners 5">
            <a:extLst>
              <a:ext uri="{FF2B5EF4-FFF2-40B4-BE49-F238E27FC236}">
                <a16:creationId xmlns:a16="http://schemas.microsoft.com/office/drawing/2014/main" xmlns="" id="{1B4CEB87-C6E3-4F9A-822F-B040B8241254}"/>
              </a:ext>
            </a:extLst>
          </p:cNvPr>
          <p:cNvSpPr/>
          <p:nvPr/>
        </p:nvSpPr>
        <p:spPr>
          <a:xfrm>
            <a:off x="366132" y="4663441"/>
            <a:ext cx="11281316" cy="1948950"/>
          </a:xfrm>
          <a:prstGeom prst="roundRect">
            <a:avLst>
              <a:gd name="adj" fmla="val 2094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H" sz="2000" dirty="0" err="1">
                <a:solidFill>
                  <a:schemeClr val="accent5"/>
                </a:solidFill>
              </a:rPr>
              <a:t>Going</a:t>
            </a:r>
            <a:r>
              <a:rPr lang="fr-CH" sz="2000" dirty="0">
                <a:solidFill>
                  <a:schemeClr val="accent5"/>
                </a:solidFill>
              </a:rPr>
              <a:t> </a:t>
            </a:r>
            <a:r>
              <a:rPr lang="fr-CH" sz="2000" dirty="0" err="1">
                <a:solidFill>
                  <a:schemeClr val="accent5"/>
                </a:solidFill>
              </a:rPr>
              <a:t>beyond</a:t>
            </a:r>
            <a:r>
              <a:rPr lang="fr-CH" sz="2000" dirty="0">
                <a:solidFill>
                  <a:schemeClr val="accent5"/>
                </a:solidFill>
              </a:rPr>
              <a:t> the </a:t>
            </a:r>
            <a:r>
              <a:rPr lang="fr-CH" sz="2000" dirty="0" err="1">
                <a:solidFill>
                  <a:schemeClr val="accent5"/>
                </a:solidFill>
              </a:rPr>
              <a:t>verification</a:t>
            </a:r>
            <a:r>
              <a:rPr lang="fr-CH" sz="2000" dirty="0">
                <a:solidFill>
                  <a:schemeClr val="accent5"/>
                </a:solidFill>
              </a:rPr>
              <a:t> of OSH checklists</a:t>
            </a:r>
          </a:p>
          <a:p>
            <a:pPr marL="342900" lvl="0" indent="-342900">
              <a:buFont typeface="Arial" panose="020B0604020202020204" pitchFamily="34" charset="0"/>
              <a:buChar char="•"/>
            </a:pPr>
            <a:r>
              <a:rPr lang="en-GB" sz="2000" dirty="0">
                <a:solidFill>
                  <a:prstClr val="black"/>
                </a:solidFill>
              </a:rPr>
              <a:t>Recurrent non-compliance reports focusing primarily on the use of personal protective equipment (PPE) by workers in audited workplaces. </a:t>
            </a:r>
          </a:p>
          <a:p>
            <a:pPr marL="342900" lvl="0" indent="-342900">
              <a:buFont typeface="Arial" panose="020B0604020202020204" pitchFamily="34" charset="0"/>
              <a:buChar char="•"/>
            </a:pPr>
            <a:r>
              <a:rPr lang="en-GB" sz="2000" dirty="0">
                <a:solidFill>
                  <a:prstClr val="black"/>
                </a:solidFill>
              </a:rPr>
              <a:t>Continuous use of chemicals, especially in the agriculture sector. </a:t>
            </a:r>
          </a:p>
          <a:p>
            <a:pPr marL="342900" lvl="0" indent="-342900">
              <a:buFont typeface="Arial" panose="020B0604020202020204" pitchFamily="34" charset="0"/>
              <a:buChar char="•"/>
            </a:pPr>
            <a:r>
              <a:rPr lang="en-GB" sz="2000" dirty="0">
                <a:solidFill>
                  <a:prstClr val="black"/>
                </a:solidFill>
              </a:rPr>
              <a:t>Difficulty to identify less visible but persistent forms of OSH hazards and risks in the workplace, such as sexual harassment and other psychosocial risks. </a:t>
            </a:r>
          </a:p>
        </p:txBody>
      </p:sp>
    </p:spTree>
    <p:extLst>
      <p:ext uri="{BB962C8B-B14F-4D97-AF65-F5344CB8AC3E}">
        <p14:creationId xmlns:p14="http://schemas.microsoft.com/office/powerpoint/2010/main" val="1784622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Down Arrow 7">
            <a:extLst>
              <a:ext uri="{FF2B5EF4-FFF2-40B4-BE49-F238E27FC236}">
                <a16:creationId xmlns:a16="http://schemas.microsoft.com/office/drawing/2014/main" xmlns="" id="{73DE2CFE-42F2-48F0-8706-5264E012B1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966952" y="1204108"/>
            <a:ext cx="2669406" cy="1781175"/>
          </a:xfrm>
        </p:spPr>
        <p:txBody>
          <a:bodyPr>
            <a:normAutofit/>
          </a:bodyPr>
          <a:lstStyle/>
          <a:p>
            <a:r>
              <a:rPr lang="fr-CH" sz="2800" dirty="0">
                <a:solidFill>
                  <a:srgbClr val="FFFFFF"/>
                </a:solidFill>
              </a:rPr>
              <a:t>Challenges</a:t>
            </a:r>
            <a:endParaRPr lang="en-GB" sz="2800" dirty="0">
              <a:solidFill>
                <a:srgbClr val="FFFFFF"/>
              </a:solidFill>
            </a:endParaRPr>
          </a:p>
        </p:txBody>
      </p:sp>
      <p:graphicFrame>
        <p:nvGraphicFramePr>
          <p:cNvPr id="5" name="Chart 4">
            <a:extLst>
              <a:ext uri="{FF2B5EF4-FFF2-40B4-BE49-F238E27FC236}">
                <a16:creationId xmlns:a16="http://schemas.microsoft.com/office/drawing/2014/main" xmlns="" id="{6E8E7E06-D872-44B7-B09C-772F8CB96B29}"/>
              </a:ext>
            </a:extLst>
          </p:cNvPr>
          <p:cNvGraphicFramePr/>
          <p:nvPr>
            <p:extLst>
              <p:ext uri="{D42A27DB-BD31-4B8C-83A1-F6EECF244321}">
                <p14:modId xmlns:p14="http://schemas.microsoft.com/office/powerpoint/2010/main" val="1209614630"/>
              </p:ext>
            </p:extLst>
          </p:nvPr>
        </p:nvGraphicFramePr>
        <p:xfrm>
          <a:off x="4739268" y="1130696"/>
          <a:ext cx="7059020" cy="501362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xmlns="" id="{8D2296DB-CC69-4689-9005-C8844C0A7442}"/>
              </a:ext>
            </a:extLst>
          </p:cNvPr>
          <p:cNvSpPr txBox="1"/>
          <p:nvPr/>
        </p:nvSpPr>
        <p:spPr>
          <a:xfrm>
            <a:off x="10426688" y="6144322"/>
            <a:ext cx="1371600" cy="276999"/>
          </a:xfrm>
          <a:prstGeom prst="rect">
            <a:avLst/>
          </a:prstGeom>
          <a:noFill/>
        </p:spPr>
        <p:txBody>
          <a:bodyPr wrap="square" rtlCol="0">
            <a:spAutoFit/>
          </a:bodyPr>
          <a:lstStyle/>
          <a:p>
            <a:r>
              <a:rPr lang="fr-FR" sz="1200" i="1" dirty="0"/>
              <a:t>Source: Interviews</a:t>
            </a:r>
            <a:endParaRPr lang="en-GB" sz="1200" i="1" dirty="0"/>
          </a:p>
        </p:txBody>
      </p:sp>
      <p:sp>
        <p:nvSpPr>
          <p:cNvPr id="9" name="Content Placeholder 2">
            <a:extLst>
              <a:ext uri="{FF2B5EF4-FFF2-40B4-BE49-F238E27FC236}">
                <a16:creationId xmlns:a16="http://schemas.microsoft.com/office/drawing/2014/main" xmlns="" id="{FB31A80B-3D3C-45A7-8E00-584F0D5BE55E}"/>
              </a:ext>
            </a:extLst>
          </p:cNvPr>
          <p:cNvSpPr>
            <a:spLocks noGrp="1"/>
          </p:cNvSpPr>
          <p:nvPr>
            <p:ph idx="1"/>
          </p:nvPr>
        </p:nvSpPr>
        <p:spPr>
          <a:xfrm>
            <a:off x="717423" y="3429000"/>
            <a:ext cx="3342509" cy="3005254"/>
          </a:xfrm>
        </p:spPr>
        <p:txBody>
          <a:bodyPr>
            <a:normAutofit/>
          </a:bodyPr>
          <a:lstStyle/>
          <a:p>
            <a:pPr marL="0" indent="0">
              <a:buNone/>
            </a:pPr>
            <a:r>
              <a:rPr lang="fr-CH" sz="2400" dirty="0"/>
              <a:t>Social audits </a:t>
            </a:r>
          </a:p>
          <a:p>
            <a:pPr marL="0" indent="0">
              <a:buNone/>
            </a:pPr>
            <a:endParaRPr lang="fr-CH" sz="1800" dirty="0"/>
          </a:p>
          <a:p>
            <a:pPr marL="0" indent="0">
              <a:buNone/>
            </a:pPr>
            <a:r>
              <a:rPr lang="fr-CH" sz="1800" dirty="0" err="1"/>
              <a:t>Perceived</a:t>
            </a:r>
            <a:r>
              <a:rPr lang="fr-CH" sz="1800" dirty="0"/>
              <a:t> limitations of social audits (</a:t>
            </a:r>
            <a:r>
              <a:rPr lang="fr-CH" sz="1800" dirty="0" err="1"/>
              <a:t>including</a:t>
            </a:r>
            <a:r>
              <a:rPr lang="fr-CH" sz="1800" dirty="0"/>
              <a:t> </a:t>
            </a:r>
            <a:r>
              <a:rPr lang="fr-CH" sz="1800" dirty="0" err="1"/>
              <a:t>PCIs</a:t>
            </a:r>
            <a:r>
              <a:rPr lang="fr-CH" sz="1800" dirty="0"/>
              <a:t>) by global </a:t>
            </a:r>
            <a:r>
              <a:rPr lang="fr-CH" sz="1800" dirty="0" err="1"/>
              <a:t>buyers</a:t>
            </a:r>
            <a:r>
              <a:rPr lang="fr-CH" sz="1800" dirty="0"/>
              <a:t> </a:t>
            </a:r>
          </a:p>
        </p:txBody>
      </p:sp>
    </p:spTree>
    <p:extLst>
      <p:ext uri="{BB962C8B-B14F-4D97-AF65-F5344CB8AC3E}">
        <p14:creationId xmlns:p14="http://schemas.microsoft.com/office/powerpoint/2010/main" val="4207593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6F9EB9F2-07E2-4D64-BBD8-BB5B217F12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21564" y="320040"/>
            <a:ext cx="11548872" cy="6217920"/>
          </a:xfrm>
          <a:prstGeom prst="rect">
            <a:avLst/>
          </a:prstGeom>
          <a:solidFill>
            <a:schemeClr val="tx1">
              <a:alpha val="1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380588" y="965199"/>
            <a:ext cx="6766078" cy="4927601"/>
          </a:xfrm>
        </p:spPr>
        <p:txBody>
          <a:bodyPr vert="horz" lIns="91440" tIns="45720" rIns="91440" bIns="45720" rtlCol="0" anchor="ctr">
            <a:normAutofit/>
          </a:bodyPr>
          <a:lstStyle/>
          <a:p>
            <a:r>
              <a:rPr lang="en-US" sz="5400" kern="1200" dirty="0">
                <a:solidFill>
                  <a:schemeClr val="accent1">
                    <a:lumMod val="50000"/>
                  </a:schemeClr>
                </a:solidFill>
              </a:rPr>
              <a:t>OSH in selected private compliance initiatives and certification standards </a:t>
            </a:r>
          </a:p>
        </p:txBody>
      </p:sp>
      <p:cxnSp>
        <p:nvCxnSpPr>
          <p:cNvPr id="11" name="Straight Connector 10">
            <a:extLst>
              <a:ext uri="{FF2B5EF4-FFF2-40B4-BE49-F238E27FC236}">
                <a16:creationId xmlns:a16="http://schemas.microsoft.com/office/drawing/2014/main" xmlns="" id="{F0C57C7C-DFE9-4A1E-B7A9-DF40E63366B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055891" y="2057399"/>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xmlns="" id="{33969988-30A0-4DBF-9112-CABA81B0D64A}"/>
              </a:ext>
            </a:extLst>
          </p:cNvPr>
          <p:cNvSpPr txBox="1"/>
          <p:nvPr/>
        </p:nvSpPr>
        <p:spPr>
          <a:xfrm>
            <a:off x="2788138" y="2497975"/>
            <a:ext cx="868680" cy="1862048"/>
          </a:xfrm>
          <a:prstGeom prst="rect">
            <a:avLst/>
          </a:prstGeom>
          <a:noFill/>
        </p:spPr>
        <p:txBody>
          <a:bodyPr wrap="square" rtlCol="0">
            <a:spAutoFit/>
          </a:bodyPr>
          <a:lstStyle/>
          <a:p>
            <a:r>
              <a:rPr lang="fr-CH" sz="11500" dirty="0">
                <a:solidFill>
                  <a:schemeClr val="accent5"/>
                </a:solidFill>
              </a:rPr>
              <a:t>2</a:t>
            </a:r>
            <a:endParaRPr lang="en-GB" sz="11500" dirty="0">
              <a:solidFill>
                <a:schemeClr val="accent5"/>
              </a:solidFill>
            </a:endParaRPr>
          </a:p>
        </p:txBody>
      </p:sp>
    </p:spTree>
    <p:extLst>
      <p:ext uri="{BB962C8B-B14F-4D97-AF65-F5344CB8AC3E}">
        <p14:creationId xmlns:p14="http://schemas.microsoft.com/office/powerpoint/2010/main" val="3333917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8530" y="353911"/>
            <a:ext cx="10515600" cy="1325563"/>
          </a:xfrm>
        </p:spPr>
        <p:txBody>
          <a:bodyPr/>
          <a:lstStyle/>
          <a:p>
            <a:r>
              <a:rPr lang="fr-CH" dirty="0" err="1">
                <a:solidFill>
                  <a:schemeClr val="accent1">
                    <a:lumMod val="50000"/>
                  </a:schemeClr>
                </a:solidFill>
              </a:rPr>
              <a:t>Private</a:t>
            </a:r>
            <a:r>
              <a:rPr lang="fr-CH" dirty="0">
                <a:solidFill>
                  <a:schemeClr val="accent1">
                    <a:lumMod val="50000"/>
                  </a:schemeClr>
                </a:solidFill>
              </a:rPr>
              <a:t> Compliance Initiatives (</a:t>
            </a:r>
            <a:r>
              <a:rPr lang="fr-CH" dirty="0" err="1">
                <a:solidFill>
                  <a:schemeClr val="accent1">
                    <a:lumMod val="50000"/>
                  </a:schemeClr>
                </a:solidFill>
              </a:rPr>
              <a:t>PCIs</a:t>
            </a:r>
            <a:r>
              <a:rPr lang="fr-CH" dirty="0">
                <a:solidFill>
                  <a:schemeClr val="accent1">
                    <a:lumMod val="50000"/>
                  </a:schemeClr>
                </a:solidFill>
              </a:rPr>
              <a:t>) and certifications</a:t>
            </a:r>
            <a:endParaRPr lang="en-GB" dirty="0">
              <a:solidFill>
                <a:schemeClr val="accent1">
                  <a:lumMod val="50000"/>
                </a:schemeClr>
              </a:solidFill>
            </a:endParaRPr>
          </a:p>
        </p:txBody>
      </p:sp>
      <p:sp>
        <p:nvSpPr>
          <p:cNvPr id="5" name="Content Placeholder 4"/>
          <p:cNvSpPr>
            <a:spLocks noGrp="1"/>
          </p:cNvSpPr>
          <p:nvPr>
            <p:ph sz="half" idx="1"/>
          </p:nvPr>
        </p:nvSpPr>
        <p:spPr>
          <a:xfrm>
            <a:off x="335380" y="1679474"/>
            <a:ext cx="5741023" cy="3345722"/>
          </a:xfrm>
        </p:spPr>
        <p:txBody>
          <a:bodyPr>
            <a:normAutofit/>
          </a:bodyPr>
          <a:lstStyle/>
          <a:p>
            <a:pPr marL="0" indent="0">
              <a:buNone/>
            </a:pPr>
            <a:r>
              <a:rPr lang="en-US" sz="2200" dirty="0"/>
              <a:t>What are PCIs?</a:t>
            </a:r>
          </a:p>
          <a:p>
            <a:pPr marL="0" indent="0">
              <a:buNone/>
            </a:pPr>
            <a:endParaRPr lang="en-US" sz="2400" dirty="0"/>
          </a:p>
          <a:p>
            <a:pPr marL="0" indent="0">
              <a:buNone/>
            </a:pPr>
            <a:endParaRPr lang="en-US" sz="2400" dirty="0"/>
          </a:p>
        </p:txBody>
      </p:sp>
      <p:sp>
        <p:nvSpPr>
          <p:cNvPr id="8" name="Content Placeholder 7">
            <a:extLst>
              <a:ext uri="{FF2B5EF4-FFF2-40B4-BE49-F238E27FC236}">
                <a16:creationId xmlns:a16="http://schemas.microsoft.com/office/drawing/2014/main" xmlns="" id="{8CB1700C-1126-4BC8-91A4-C7C3C43E2264}"/>
              </a:ext>
            </a:extLst>
          </p:cNvPr>
          <p:cNvSpPr>
            <a:spLocks noGrp="1"/>
          </p:cNvSpPr>
          <p:nvPr>
            <p:ph sz="half" idx="2"/>
          </p:nvPr>
        </p:nvSpPr>
        <p:spPr>
          <a:xfrm>
            <a:off x="6172200" y="2142899"/>
            <a:ext cx="5741023" cy="4928267"/>
          </a:xfrm>
        </p:spPr>
        <p:txBody>
          <a:bodyPr>
            <a:normAutofit/>
          </a:bodyPr>
          <a:lstStyle/>
          <a:p>
            <a:pPr marL="0" indent="0">
              <a:buNone/>
            </a:pPr>
            <a:r>
              <a:rPr lang="en-US" sz="2200" dirty="0"/>
              <a:t>Key characteristics: </a:t>
            </a:r>
          </a:p>
          <a:p>
            <a:r>
              <a:rPr lang="en-US" sz="2000" dirty="0"/>
              <a:t>private, voluntary character</a:t>
            </a:r>
          </a:p>
          <a:p>
            <a:r>
              <a:rPr lang="en-US" sz="2000" dirty="0"/>
              <a:t> assessment of </a:t>
            </a:r>
            <a:r>
              <a:rPr lang="en-US" sz="2000" dirty="0" err="1"/>
              <a:t>behaviour</a:t>
            </a:r>
            <a:r>
              <a:rPr lang="en-US" sz="2000" dirty="0"/>
              <a:t> against defined standards </a:t>
            </a:r>
            <a:endParaRPr lang="en-US" sz="2000" dirty="0">
              <a:sym typeface="Wingdings" panose="05000000000000000000" pitchFamily="2" charset="2"/>
            </a:endParaRPr>
          </a:p>
          <a:p>
            <a:endParaRPr lang="en-US" sz="1000" dirty="0">
              <a:sym typeface="Wingdings" panose="05000000000000000000" pitchFamily="2" charset="2"/>
            </a:endParaRPr>
          </a:p>
          <a:p>
            <a:pPr marL="0" indent="0">
              <a:buNone/>
            </a:pPr>
            <a:r>
              <a:rPr lang="en-US" sz="2200" dirty="0">
                <a:sym typeface="Wingdings" panose="05000000000000000000" pitchFamily="2" charset="2"/>
              </a:rPr>
              <a:t>Scope of application: </a:t>
            </a:r>
          </a:p>
          <a:p>
            <a:endParaRPr lang="en-GB" dirty="0"/>
          </a:p>
        </p:txBody>
      </p:sp>
      <p:sp>
        <p:nvSpPr>
          <p:cNvPr id="2" name="Rectangle 1">
            <a:extLst>
              <a:ext uri="{FF2B5EF4-FFF2-40B4-BE49-F238E27FC236}">
                <a16:creationId xmlns:a16="http://schemas.microsoft.com/office/drawing/2014/main" xmlns="" id="{0F18656E-2E68-4415-B138-18C4B4AA323F}"/>
              </a:ext>
            </a:extLst>
          </p:cNvPr>
          <p:cNvSpPr/>
          <p:nvPr/>
        </p:nvSpPr>
        <p:spPr>
          <a:xfrm>
            <a:off x="293386" y="2142899"/>
            <a:ext cx="5619288" cy="92333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xmlns="" id="{3501555D-EF45-43A7-BEA6-D1E754632177}"/>
              </a:ext>
            </a:extLst>
          </p:cNvPr>
          <p:cNvSpPr txBox="1"/>
          <p:nvPr/>
        </p:nvSpPr>
        <p:spPr>
          <a:xfrm>
            <a:off x="278777" y="2142899"/>
            <a:ext cx="5619288" cy="923330"/>
          </a:xfrm>
          <a:prstGeom prst="rect">
            <a:avLst/>
          </a:prstGeom>
          <a:noFill/>
        </p:spPr>
        <p:txBody>
          <a:bodyPr wrap="square" rtlCol="0">
            <a:spAutoFit/>
          </a:bodyPr>
          <a:lstStyle/>
          <a:p>
            <a:r>
              <a:rPr lang="en-US" dirty="0"/>
              <a:t>PCIs are voluntary mechanisms for monitoring compliance with established public (laws or regulations) or private (codes of conduct, etc</a:t>
            </a:r>
            <a:r>
              <a:rPr lang="en-US" dirty="0" smtClean="0"/>
              <a:t>.) standards. </a:t>
            </a:r>
            <a:endParaRPr lang="en-US" dirty="0"/>
          </a:p>
        </p:txBody>
      </p:sp>
      <p:pic>
        <p:nvPicPr>
          <p:cNvPr id="7" name="Picture 6" descr="A close up of a logo&#10;&#10;Description generated with very high confidence">
            <a:extLst>
              <a:ext uri="{FF2B5EF4-FFF2-40B4-BE49-F238E27FC236}">
                <a16:creationId xmlns:a16="http://schemas.microsoft.com/office/drawing/2014/main" xmlns="" id="{BF9638F2-4196-4D31-A678-BF626E00E0F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15" b="16098"/>
          <a:stretch/>
        </p:blipFill>
        <p:spPr>
          <a:xfrm>
            <a:off x="6543042" y="4361362"/>
            <a:ext cx="711819" cy="600325"/>
          </a:xfrm>
          <a:prstGeom prst="rect">
            <a:avLst/>
          </a:prstGeom>
        </p:spPr>
      </p:pic>
      <p:sp>
        <p:nvSpPr>
          <p:cNvPr id="9" name="TextBox 8">
            <a:extLst>
              <a:ext uri="{FF2B5EF4-FFF2-40B4-BE49-F238E27FC236}">
                <a16:creationId xmlns:a16="http://schemas.microsoft.com/office/drawing/2014/main" xmlns="" id="{2522ED37-3584-42DE-A1B4-0146D9E99C49}"/>
              </a:ext>
            </a:extLst>
          </p:cNvPr>
          <p:cNvSpPr txBox="1"/>
          <p:nvPr/>
        </p:nvSpPr>
        <p:spPr>
          <a:xfrm>
            <a:off x="6462132" y="4961687"/>
            <a:ext cx="1090961" cy="276999"/>
          </a:xfrm>
          <a:prstGeom prst="rect">
            <a:avLst/>
          </a:prstGeom>
          <a:noFill/>
        </p:spPr>
        <p:txBody>
          <a:bodyPr wrap="square" rtlCol="0">
            <a:spAutoFit/>
          </a:bodyPr>
          <a:lstStyle/>
          <a:p>
            <a:r>
              <a:rPr lang="fr-FR" sz="1200" dirty="0"/>
              <a:t>Single </a:t>
            </a:r>
            <a:r>
              <a:rPr lang="fr-FR" sz="1200" dirty="0" err="1"/>
              <a:t>product</a:t>
            </a:r>
            <a:endParaRPr lang="en-GB" sz="1200" dirty="0"/>
          </a:p>
        </p:txBody>
      </p:sp>
      <p:pic>
        <p:nvPicPr>
          <p:cNvPr id="11" name="Picture 10" descr="A close up of a logo&#10;&#10;Description generated with very high confidence">
            <a:extLst>
              <a:ext uri="{FF2B5EF4-FFF2-40B4-BE49-F238E27FC236}">
                <a16:creationId xmlns:a16="http://schemas.microsoft.com/office/drawing/2014/main" xmlns="" id="{CCBC97BE-51CE-487C-A814-7C539DE5417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371" r="16287" b="16423"/>
          <a:stretch/>
        </p:blipFill>
        <p:spPr>
          <a:xfrm>
            <a:off x="8144755" y="4141752"/>
            <a:ext cx="657922" cy="828852"/>
          </a:xfrm>
          <a:prstGeom prst="rect">
            <a:avLst/>
          </a:prstGeom>
        </p:spPr>
      </p:pic>
      <p:sp>
        <p:nvSpPr>
          <p:cNvPr id="12" name="TextBox 11">
            <a:extLst>
              <a:ext uri="{FF2B5EF4-FFF2-40B4-BE49-F238E27FC236}">
                <a16:creationId xmlns:a16="http://schemas.microsoft.com/office/drawing/2014/main" xmlns="" id="{2CA66456-D7FE-4586-8DA6-96919D40671B}"/>
              </a:ext>
            </a:extLst>
          </p:cNvPr>
          <p:cNvSpPr txBox="1"/>
          <p:nvPr/>
        </p:nvSpPr>
        <p:spPr>
          <a:xfrm>
            <a:off x="7837135" y="5025195"/>
            <a:ext cx="1382752" cy="276999"/>
          </a:xfrm>
          <a:prstGeom prst="rect">
            <a:avLst/>
          </a:prstGeom>
          <a:noFill/>
        </p:spPr>
        <p:txBody>
          <a:bodyPr wrap="square" rtlCol="0">
            <a:spAutoFit/>
          </a:bodyPr>
          <a:lstStyle/>
          <a:p>
            <a:pPr algn="ctr"/>
            <a:r>
              <a:rPr lang="fr-FR" sz="1200" dirty="0"/>
              <a:t>Single site</a:t>
            </a:r>
            <a:endParaRPr lang="en-GB" sz="1200" dirty="0"/>
          </a:p>
        </p:txBody>
      </p:sp>
      <p:pic>
        <p:nvPicPr>
          <p:cNvPr id="14" name="Picture 13" descr="A close up of a logo&#10;&#10;Description generated with very high confidence">
            <a:extLst>
              <a:ext uri="{FF2B5EF4-FFF2-40B4-BE49-F238E27FC236}">
                <a16:creationId xmlns:a16="http://schemas.microsoft.com/office/drawing/2014/main" xmlns="" id="{0324FC9B-F751-4CD9-8D1C-D5681DBEF8F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339" r="3605" b="13821"/>
          <a:stretch/>
        </p:blipFill>
        <p:spPr>
          <a:xfrm>
            <a:off x="9692572" y="4213986"/>
            <a:ext cx="691375" cy="654337"/>
          </a:xfrm>
          <a:prstGeom prst="rect">
            <a:avLst/>
          </a:prstGeom>
        </p:spPr>
      </p:pic>
      <p:sp>
        <p:nvSpPr>
          <p:cNvPr id="15" name="TextBox 14">
            <a:extLst>
              <a:ext uri="{FF2B5EF4-FFF2-40B4-BE49-F238E27FC236}">
                <a16:creationId xmlns:a16="http://schemas.microsoft.com/office/drawing/2014/main" xmlns="" id="{24E2C650-7C09-4C18-A0C9-E99D39884442}"/>
              </a:ext>
            </a:extLst>
          </p:cNvPr>
          <p:cNvSpPr txBox="1"/>
          <p:nvPr/>
        </p:nvSpPr>
        <p:spPr>
          <a:xfrm>
            <a:off x="9503929" y="4971685"/>
            <a:ext cx="1291685" cy="461665"/>
          </a:xfrm>
          <a:prstGeom prst="rect">
            <a:avLst/>
          </a:prstGeom>
          <a:noFill/>
        </p:spPr>
        <p:txBody>
          <a:bodyPr wrap="square" rtlCol="0">
            <a:spAutoFit/>
          </a:bodyPr>
          <a:lstStyle/>
          <a:p>
            <a:pPr algn="ctr"/>
            <a:r>
              <a:rPr lang="fr-FR" sz="1200" dirty="0"/>
              <a:t>Single or multiple production sites</a:t>
            </a:r>
            <a:endParaRPr lang="en-GB" sz="1200" dirty="0"/>
          </a:p>
        </p:txBody>
      </p:sp>
      <p:pic>
        <p:nvPicPr>
          <p:cNvPr id="17" name="Picture 16" descr="A close up of a logo&#10;&#10;Description generated with very high confidence">
            <a:extLst>
              <a:ext uri="{FF2B5EF4-FFF2-40B4-BE49-F238E27FC236}">
                <a16:creationId xmlns:a16="http://schemas.microsoft.com/office/drawing/2014/main" xmlns="" id="{1499DAAC-AB8E-40F1-B4FD-5CECE56D199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472" t="5325" r="8590" b="21951"/>
          <a:stretch/>
        </p:blipFill>
        <p:spPr>
          <a:xfrm>
            <a:off x="7437948" y="5658306"/>
            <a:ext cx="706807" cy="627334"/>
          </a:xfrm>
          <a:prstGeom prst="rect">
            <a:avLst/>
          </a:prstGeom>
        </p:spPr>
      </p:pic>
      <p:sp>
        <p:nvSpPr>
          <p:cNvPr id="18" name="TextBox 17">
            <a:extLst>
              <a:ext uri="{FF2B5EF4-FFF2-40B4-BE49-F238E27FC236}">
                <a16:creationId xmlns:a16="http://schemas.microsoft.com/office/drawing/2014/main" xmlns="" id="{B32C1408-029E-4D09-843E-8981C8414DC8}"/>
              </a:ext>
            </a:extLst>
          </p:cNvPr>
          <p:cNvSpPr txBox="1"/>
          <p:nvPr/>
        </p:nvSpPr>
        <p:spPr>
          <a:xfrm>
            <a:off x="7374109" y="6285640"/>
            <a:ext cx="834483" cy="461665"/>
          </a:xfrm>
          <a:prstGeom prst="rect">
            <a:avLst/>
          </a:prstGeom>
          <a:noFill/>
        </p:spPr>
        <p:txBody>
          <a:bodyPr wrap="square" rtlCol="0">
            <a:spAutoFit/>
          </a:bodyPr>
          <a:lstStyle/>
          <a:p>
            <a:pPr algn="ctr"/>
            <a:r>
              <a:rPr lang="fr-FR" sz="1200" dirty="0"/>
              <a:t>Group of </a:t>
            </a:r>
            <a:r>
              <a:rPr lang="fr-FR" sz="1200" dirty="0" err="1"/>
              <a:t>producers</a:t>
            </a:r>
            <a:endParaRPr lang="en-GB" sz="1200" dirty="0"/>
          </a:p>
        </p:txBody>
      </p:sp>
      <p:pic>
        <p:nvPicPr>
          <p:cNvPr id="20" name="Picture 19" descr="A close up of a logo&#10;&#10;Description generated with very high confidence">
            <a:extLst>
              <a:ext uri="{FF2B5EF4-FFF2-40B4-BE49-F238E27FC236}">
                <a16:creationId xmlns:a16="http://schemas.microsoft.com/office/drawing/2014/main" xmlns="" id="{E9CADDAB-8A49-446D-98D6-D6B82B795EA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290" r="5393" b="14471"/>
          <a:stretch/>
        </p:blipFill>
        <p:spPr>
          <a:xfrm>
            <a:off x="9042710" y="5564026"/>
            <a:ext cx="914400" cy="895669"/>
          </a:xfrm>
          <a:prstGeom prst="rect">
            <a:avLst/>
          </a:prstGeom>
        </p:spPr>
      </p:pic>
      <p:sp>
        <p:nvSpPr>
          <p:cNvPr id="21" name="TextBox 20">
            <a:extLst>
              <a:ext uri="{FF2B5EF4-FFF2-40B4-BE49-F238E27FC236}">
                <a16:creationId xmlns:a16="http://schemas.microsoft.com/office/drawing/2014/main" xmlns="" id="{74DC2E3B-B689-4443-A804-4ACBF416AAA4}"/>
              </a:ext>
            </a:extLst>
          </p:cNvPr>
          <p:cNvSpPr txBox="1"/>
          <p:nvPr/>
        </p:nvSpPr>
        <p:spPr>
          <a:xfrm>
            <a:off x="8851119" y="6451871"/>
            <a:ext cx="1682905" cy="276999"/>
          </a:xfrm>
          <a:prstGeom prst="rect">
            <a:avLst/>
          </a:prstGeom>
          <a:noFill/>
        </p:spPr>
        <p:txBody>
          <a:bodyPr wrap="square" rtlCol="0">
            <a:spAutoFit/>
          </a:bodyPr>
          <a:lstStyle/>
          <a:p>
            <a:r>
              <a:rPr lang="fr-FR" sz="1200" dirty="0" err="1"/>
              <a:t>Whole</a:t>
            </a:r>
            <a:r>
              <a:rPr lang="fr-FR" sz="1200" dirty="0"/>
              <a:t> </a:t>
            </a:r>
            <a:r>
              <a:rPr lang="fr-FR" sz="1200" dirty="0" err="1"/>
              <a:t>chain</a:t>
            </a:r>
            <a:r>
              <a:rPr lang="fr-FR" sz="1200" dirty="0"/>
              <a:t> of </a:t>
            </a:r>
            <a:r>
              <a:rPr lang="fr-FR" sz="1200" dirty="0" err="1"/>
              <a:t>custody</a:t>
            </a:r>
            <a:endParaRPr lang="en-GB" sz="1200" dirty="0"/>
          </a:p>
        </p:txBody>
      </p:sp>
      <p:pic>
        <p:nvPicPr>
          <p:cNvPr id="23" name="Picture 22" descr="A close up of a logo&#10;&#10;Description generated with very high confidence">
            <a:extLst>
              <a:ext uri="{FF2B5EF4-FFF2-40B4-BE49-F238E27FC236}">
                <a16:creationId xmlns:a16="http://schemas.microsoft.com/office/drawing/2014/main" xmlns="" id="{B63B480E-24C6-4F34-BEEE-F7FB3439147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0126" r="16287" b="14959"/>
          <a:stretch/>
        </p:blipFill>
        <p:spPr>
          <a:xfrm>
            <a:off x="273326" y="3505002"/>
            <a:ext cx="396213" cy="529894"/>
          </a:xfrm>
          <a:prstGeom prst="rect">
            <a:avLst/>
          </a:prstGeom>
        </p:spPr>
      </p:pic>
      <p:sp>
        <p:nvSpPr>
          <p:cNvPr id="25" name="TextBox 24">
            <a:extLst>
              <a:ext uri="{FF2B5EF4-FFF2-40B4-BE49-F238E27FC236}">
                <a16:creationId xmlns:a16="http://schemas.microsoft.com/office/drawing/2014/main" xmlns="" id="{ADC65B43-965F-48E4-9D04-49A151049CA6}"/>
              </a:ext>
            </a:extLst>
          </p:cNvPr>
          <p:cNvSpPr txBox="1"/>
          <p:nvPr/>
        </p:nvSpPr>
        <p:spPr>
          <a:xfrm>
            <a:off x="765336" y="3293808"/>
            <a:ext cx="5078405" cy="1200329"/>
          </a:xfrm>
          <a:prstGeom prst="rect">
            <a:avLst/>
          </a:prstGeom>
          <a:noFill/>
        </p:spPr>
        <p:txBody>
          <a:bodyPr wrap="square" rtlCol="0">
            <a:spAutoFit/>
          </a:bodyPr>
          <a:lstStyle/>
          <a:p>
            <a:r>
              <a:rPr lang="en-US" dirty="0"/>
              <a:t>PCI certifications aim to provide assurance to the end consumer </a:t>
            </a:r>
            <a:r>
              <a:rPr lang="en-US" dirty="0" smtClean="0"/>
              <a:t>or global buyer about </a:t>
            </a:r>
            <a:r>
              <a:rPr lang="en-US" dirty="0"/>
              <a:t>the social and environmental production practices of a certain product.</a:t>
            </a:r>
          </a:p>
        </p:txBody>
      </p:sp>
      <p:sp>
        <p:nvSpPr>
          <p:cNvPr id="26" name="TextBox 25">
            <a:extLst>
              <a:ext uri="{FF2B5EF4-FFF2-40B4-BE49-F238E27FC236}">
                <a16:creationId xmlns:a16="http://schemas.microsoft.com/office/drawing/2014/main" xmlns="" id="{EE07C5AD-A325-4A9E-BEE6-CC425E977D89}"/>
              </a:ext>
            </a:extLst>
          </p:cNvPr>
          <p:cNvSpPr txBox="1"/>
          <p:nvPr/>
        </p:nvSpPr>
        <p:spPr>
          <a:xfrm>
            <a:off x="290254" y="4473670"/>
            <a:ext cx="5362893" cy="2092881"/>
          </a:xfrm>
          <a:prstGeom prst="rect">
            <a:avLst/>
          </a:prstGeom>
          <a:noFill/>
        </p:spPr>
        <p:txBody>
          <a:bodyPr wrap="square" rtlCol="0">
            <a:spAutoFit/>
          </a:bodyPr>
          <a:lstStyle/>
          <a:p>
            <a:r>
              <a:rPr lang="en-US" sz="2200" dirty="0"/>
              <a:t>Types of PCIs:</a:t>
            </a:r>
          </a:p>
          <a:p>
            <a:pPr marL="742950" lvl="1" indent="-285750">
              <a:buFont typeface="Arial" panose="020B0604020202020204" pitchFamily="34" charset="0"/>
              <a:buChar char="•"/>
            </a:pPr>
            <a:r>
              <a:rPr lang="en-US" dirty="0"/>
              <a:t>Self-assessment (management systems)</a:t>
            </a:r>
          </a:p>
          <a:p>
            <a:pPr marL="742950" lvl="1" indent="-285750">
              <a:buFont typeface="Arial" panose="020B0604020202020204" pitchFamily="34" charset="0"/>
              <a:buChar char="•"/>
            </a:pPr>
            <a:r>
              <a:rPr lang="en-US" dirty="0"/>
              <a:t>Auditing (internal and external) </a:t>
            </a:r>
          </a:p>
          <a:p>
            <a:pPr marL="742950" lvl="1" indent="-285750">
              <a:buFont typeface="Arial" panose="020B0604020202020204" pitchFamily="34" charset="0"/>
              <a:buChar char="•"/>
            </a:pPr>
            <a:r>
              <a:rPr lang="en-US" dirty="0"/>
              <a:t>Certification and labelling </a:t>
            </a:r>
          </a:p>
          <a:p>
            <a:pPr marL="742950" lvl="1" indent="-285750">
              <a:buFont typeface="Arial" panose="020B0604020202020204" pitchFamily="34" charset="0"/>
              <a:buChar char="•"/>
            </a:pPr>
            <a:r>
              <a:rPr lang="en-US" dirty="0"/>
              <a:t>Public reporting</a:t>
            </a:r>
          </a:p>
          <a:p>
            <a:pPr marL="742950" lvl="1" indent="-285750">
              <a:buFont typeface="Arial" panose="020B0604020202020204" pitchFamily="34" charset="0"/>
              <a:buChar char="•"/>
            </a:pPr>
            <a:r>
              <a:rPr lang="en-US" dirty="0"/>
              <a:t>Combination of the above</a:t>
            </a:r>
          </a:p>
          <a:p>
            <a:endParaRPr lang="en-GB" dirty="0"/>
          </a:p>
        </p:txBody>
      </p:sp>
    </p:spTree>
    <p:extLst>
      <p:ext uri="{BB962C8B-B14F-4D97-AF65-F5344CB8AC3E}">
        <p14:creationId xmlns:p14="http://schemas.microsoft.com/office/powerpoint/2010/main" val="2616974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fr-CH" dirty="0">
                <a:solidFill>
                  <a:schemeClr val="accent4">
                    <a:lumMod val="25000"/>
                  </a:schemeClr>
                </a:solidFill>
              </a:rPr>
              <a:t>Scope of the benchmark</a:t>
            </a:r>
            <a:endParaRPr lang="en-GB" dirty="0">
              <a:solidFill>
                <a:schemeClr val="accent4">
                  <a:lumMod val="25000"/>
                </a:schemeClr>
              </a:solidFill>
            </a:endParaRPr>
          </a:p>
        </p:txBody>
      </p:sp>
      <p:sp>
        <p:nvSpPr>
          <p:cNvPr id="3" name="Content Placeholder 2"/>
          <p:cNvSpPr>
            <a:spLocks noGrp="1"/>
          </p:cNvSpPr>
          <p:nvPr>
            <p:ph idx="1"/>
          </p:nvPr>
        </p:nvSpPr>
        <p:spPr>
          <a:xfrm>
            <a:off x="255270" y="1725652"/>
            <a:ext cx="3889111" cy="2574925"/>
          </a:xfrm>
        </p:spPr>
        <p:txBody>
          <a:bodyPr>
            <a:normAutofit/>
          </a:bodyPr>
          <a:lstStyle/>
          <a:p>
            <a:pPr marL="0" indent="0">
              <a:buNone/>
            </a:pPr>
            <a:r>
              <a:rPr lang="en-GB" sz="1800" dirty="0">
                <a:solidFill>
                  <a:schemeClr val="accent2">
                    <a:lumMod val="50000"/>
                  </a:schemeClr>
                </a:solidFill>
              </a:rPr>
              <a:t>The 15 PCIs were selected as they represent those most used for agriculture and garment value chains and these two are also the focus of the ILO-EU joint research project on OSH in global supply chains (under the OSH-Global Action for Prevention Flagship Programme) as well as the Vision Zero Fund Initiative.</a:t>
            </a:r>
          </a:p>
          <a:p>
            <a:endParaRPr lang="en-GB" sz="1800" dirty="0">
              <a:solidFill>
                <a:schemeClr val="accent2">
                  <a:lumMod val="50000"/>
                </a:schemeClr>
              </a:solidFill>
            </a:endParaRPr>
          </a:p>
        </p:txBody>
      </p:sp>
      <p:pic>
        <p:nvPicPr>
          <p:cNvPr id="4" name="Picture 3"/>
          <p:cNvPicPr>
            <a:picLocks noChangeAspect="1"/>
          </p:cNvPicPr>
          <p:nvPr/>
        </p:nvPicPr>
        <p:blipFill rotWithShape="1">
          <a:blip r:embed="rId2"/>
          <a:srcRect t="13049"/>
          <a:stretch/>
        </p:blipFill>
        <p:spPr>
          <a:xfrm>
            <a:off x="4144381" y="1231265"/>
            <a:ext cx="8047619" cy="3254458"/>
          </a:xfrm>
          <a:prstGeom prst="rect">
            <a:avLst/>
          </a:prstGeom>
        </p:spPr>
      </p:pic>
      <p:sp>
        <p:nvSpPr>
          <p:cNvPr id="5" name="Rectangle 4"/>
          <p:cNvSpPr/>
          <p:nvPr/>
        </p:nvSpPr>
        <p:spPr>
          <a:xfrm>
            <a:off x="255270" y="4752737"/>
            <a:ext cx="11689080" cy="1754326"/>
          </a:xfrm>
          <a:prstGeom prst="rect">
            <a:avLst/>
          </a:prstGeom>
        </p:spPr>
        <p:txBody>
          <a:bodyPr wrap="square">
            <a:spAutoFit/>
          </a:bodyPr>
          <a:lstStyle/>
          <a:p>
            <a:pPr marL="285750" indent="-285750">
              <a:buClr>
                <a:schemeClr val="accent1"/>
              </a:buClr>
              <a:buFont typeface="Courier New" panose="02070309020205020404" pitchFamily="49" charset="0"/>
              <a:buChar char="o"/>
            </a:pPr>
            <a:r>
              <a:rPr lang="en-GB" dirty="0"/>
              <a:t>All the benchmarked PCIs focusing on agriculture are product certification standards (aimed at providing assurance to the end consumer about the social and environmental production practices of a certain product). </a:t>
            </a:r>
          </a:p>
          <a:p>
            <a:pPr marL="285750" indent="-285750">
              <a:buClr>
                <a:schemeClr val="accent1"/>
              </a:buClr>
              <a:buFont typeface="Courier New" panose="02070309020205020404" pitchFamily="49" charset="0"/>
              <a:buChar char="o"/>
            </a:pPr>
            <a:endParaRPr lang="en-GB" dirty="0"/>
          </a:p>
          <a:p>
            <a:pPr marL="285750" indent="-285750">
              <a:buClr>
                <a:schemeClr val="accent1"/>
              </a:buClr>
              <a:buFont typeface="Courier New" panose="02070309020205020404" pitchFamily="49" charset="0"/>
              <a:buChar char="o"/>
            </a:pPr>
            <a:r>
              <a:rPr lang="en-GB" dirty="0"/>
              <a:t>Except for one, the benchmarked PCIs concentrating on manufacturing are workplace certifications providing transparency to purchasing brands and/or contractors instead of end consumers, their scope does not include the entire chain of custody of the product.</a:t>
            </a:r>
          </a:p>
        </p:txBody>
      </p:sp>
    </p:spTree>
    <p:extLst>
      <p:ext uri="{BB962C8B-B14F-4D97-AF65-F5344CB8AC3E}">
        <p14:creationId xmlns:p14="http://schemas.microsoft.com/office/powerpoint/2010/main" val="605267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04"/>
            <a:ext cx="10515600" cy="1325563"/>
          </a:xfrm>
        </p:spPr>
        <p:txBody>
          <a:bodyPr/>
          <a:lstStyle/>
          <a:p>
            <a:r>
              <a:rPr lang="fr-CH" dirty="0" err="1">
                <a:solidFill>
                  <a:schemeClr val="accent1">
                    <a:lumMod val="50000"/>
                  </a:schemeClr>
                </a:solidFill>
              </a:rPr>
              <a:t>Methodology</a:t>
            </a:r>
            <a:r>
              <a:rPr lang="fr-CH" dirty="0">
                <a:solidFill>
                  <a:schemeClr val="accent1">
                    <a:lumMod val="50000"/>
                  </a:schemeClr>
                </a:solidFill>
              </a:rPr>
              <a:t> – Phase 1: data collection</a:t>
            </a:r>
            <a:endParaRPr lang="en-GB" dirty="0">
              <a:solidFill>
                <a:schemeClr val="accent1">
                  <a:lumMod val="50000"/>
                </a:schemeClr>
              </a:solidFill>
            </a:endParaRPr>
          </a:p>
        </p:txBody>
      </p:sp>
      <p:sp>
        <p:nvSpPr>
          <p:cNvPr id="3" name="Content Placeholder 2"/>
          <p:cNvSpPr>
            <a:spLocks noGrp="1"/>
          </p:cNvSpPr>
          <p:nvPr>
            <p:ph sz="half" idx="1"/>
          </p:nvPr>
        </p:nvSpPr>
        <p:spPr>
          <a:xfrm>
            <a:off x="462863" y="1903976"/>
            <a:ext cx="4350740" cy="4351338"/>
          </a:xfrm>
        </p:spPr>
        <p:txBody>
          <a:bodyPr/>
          <a:lstStyle/>
          <a:p>
            <a:r>
              <a:rPr lang="fr-CH" sz="2200" dirty="0"/>
              <a:t>Desk </a:t>
            </a:r>
            <a:r>
              <a:rPr lang="fr-CH" sz="2200" dirty="0" err="1"/>
              <a:t>review</a:t>
            </a:r>
            <a:r>
              <a:rPr lang="fr-CH" sz="2200" dirty="0"/>
              <a:t> of 15 </a:t>
            </a:r>
            <a:r>
              <a:rPr lang="fr-CH" sz="2200" dirty="0" err="1"/>
              <a:t>PCIs</a:t>
            </a:r>
            <a:r>
              <a:rPr lang="fr-CH" sz="2200" dirty="0"/>
              <a:t> </a:t>
            </a:r>
          </a:p>
          <a:p>
            <a:r>
              <a:rPr lang="fr-CH" sz="2200" dirty="0"/>
              <a:t>Agriculture and textile </a:t>
            </a:r>
          </a:p>
          <a:p>
            <a:r>
              <a:rPr lang="fr-CH" sz="2200" dirty="0" err="1"/>
              <a:t>Extracted</a:t>
            </a:r>
            <a:r>
              <a:rPr lang="fr-CH" sz="2200" dirty="0"/>
              <a:t> public information on: </a:t>
            </a:r>
          </a:p>
          <a:p>
            <a:pPr lvl="1"/>
            <a:r>
              <a:rPr lang="fr-CH" sz="2000" dirty="0" err="1"/>
              <a:t>Governance</a:t>
            </a:r>
            <a:r>
              <a:rPr lang="fr-CH" sz="2000" dirty="0"/>
              <a:t> </a:t>
            </a:r>
          </a:p>
          <a:p>
            <a:pPr lvl="1"/>
            <a:r>
              <a:rPr lang="fr-CH" sz="2000" dirty="0"/>
              <a:t>OSH provisions </a:t>
            </a:r>
          </a:p>
          <a:p>
            <a:pPr lvl="1"/>
            <a:r>
              <a:rPr lang="fr-CH" sz="2000" dirty="0" err="1"/>
              <a:t>Verification</a:t>
            </a:r>
            <a:r>
              <a:rPr lang="fr-CH" sz="2000" dirty="0"/>
              <a:t> </a:t>
            </a:r>
            <a:r>
              <a:rPr lang="fr-CH" sz="2000" dirty="0" err="1"/>
              <a:t>mechanisms</a:t>
            </a:r>
            <a:r>
              <a:rPr lang="fr-CH" sz="2000" dirty="0"/>
              <a:t> </a:t>
            </a:r>
          </a:p>
          <a:p>
            <a:r>
              <a:rPr lang="fr-CH" sz="2200" dirty="0" err="1"/>
              <a:t>Complemented</a:t>
            </a:r>
            <a:r>
              <a:rPr lang="fr-CH" sz="2200" dirty="0"/>
              <a:t> by interviews </a:t>
            </a:r>
            <a:endParaRPr lang="en-GB" sz="2200" dirty="0"/>
          </a:p>
        </p:txBody>
      </p:sp>
      <p:pic>
        <p:nvPicPr>
          <p:cNvPr id="7" name="Picture 6" descr="A close up of a sign&#10;&#10;Description generated with very high confidence">
            <a:extLst>
              <a:ext uri="{FF2B5EF4-FFF2-40B4-BE49-F238E27FC236}">
                <a16:creationId xmlns:a16="http://schemas.microsoft.com/office/drawing/2014/main" xmlns="" id="{AA1EE163-F906-4B1E-82F3-99CD736FBF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4526" y="2396890"/>
            <a:ext cx="884663" cy="464448"/>
          </a:xfrm>
          <a:prstGeom prst="rect">
            <a:avLst/>
          </a:prstGeom>
        </p:spPr>
      </p:pic>
      <p:pic>
        <p:nvPicPr>
          <p:cNvPr id="9" name="Picture 8">
            <a:extLst>
              <a:ext uri="{FF2B5EF4-FFF2-40B4-BE49-F238E27FC236}">
                <a16:creationId xmlns:a16="http://schemas.microsoft.com/office/drawing/2014/main" xmlns="" id="{D68C04CD-09D9-43B9-BF46-4D5C4E601A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7602" y="3683389"/>
            <a:ext cx="428206" cy="713677"/>
          </a:xfrm>
          <a:prstGeom prst="rect">
            <a:avLst/>
          </a:prstGeom>
        </p:spPr>
      </p:pic>
      <p:pic>
        <p:nvPicPr>
          <p:cNvPr id="11" name="Picture 10" descr="A picture containing clipart&#10;&#10;Description generated with high confidence">
            <a:extLst>
              <a:ext uri="{FF2B5EF4-FFF2-40B4-BE49-F238E27FC236}">
                <a16:creationId xmlns:a16="http://schemas.microsoft.com/office/drawing/2014/main" xmlns="" id="{BF250827-EB90-441E-A26B-6C250FE29B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36705" y="2240660"/>
            <a:ext cx="1238671" cy="307190"/>
          </a:xfrm>
          <a:prstGeom prst="rect">
            <a:avLst/>
          </a:prstGeom>
        </p:spPr>
      </p:pic>
      <p:pic>
        <p:nvPicPr>
          <p:cNvPr id="13" name="Picture 12">
            <a:extLst>
              <a:ext uri="{FF2B5EF4-FFF2-40B4-BE49-F238E27FC236}">
                <a16:creationId xmlns:a16="http://schemas.microsoft.com/office/drawing/2014/main" xmlns="" id="{84868649-78B4-4B54-A5FE-39A43EA433F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92690" y="3268077"/>
            <a:ext cx="668011" cy="472735"/>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xmlns="" id="{0D81B065-D7E5-41B9-BB7A-5F5B416B662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2330" b="20954"/>
          <a:stretch/>
        </p:blipFill>
        <p:spPr>
          <a:xfrm>
            <a:off x="5271740" y="4450170"/>
            <a:ext cx="1266591" cy="557710"/>
          </a:xfrm>
          <a:prstGeom prst="rect">
            <a:avLst/>
          </a:prstGeom>
        </p:spPr>
      </p:pic>
      <p:pic>
        <p:nvPicPr>
          <p:cNvPr id="19" name="Picture 18">
            <a:extLst>
              <a:ext uri="{FF2B5EF4-FFF2-40B4-BE49-F238E27FC236}">
                <a16:creationId xmlns:a16="http://schemas.microsoft.com/office/drawing/2014/main" xmlns="" id="{27F9E8EE-1687-4281-91C0-8BE70365B8D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38350" y="3515837"/>
            <a:ext cx="476671" cy="556116"/>
          </a:xfrm>
          <a:prstGeom prst="rect">
            <a:avLst/>
          </a:prstGeom>
        </p:spPr>
      </p:pic>
      <p:pic>
        <p:nvPicPr>
          <p:cNvPr id="21" name="Picture 20">
            <a:extLst>
              <a:ext uri="{FF2B5EF4-FFF2-40B4-BE49-F238E27FC236}">
                <a16:creationId xmlns:a16="http://schemas.microsoft.com/office/drawing/2014/main" xmlns="" id="{BC85604B-9D7F-44E8-80F0-2497BAA9E99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8122" t="10240" r="25796" b="7133"/>
          <a:stretch/>
        </p:blipFill>
        <p:spPr>
          <a:xfrm>
            <a:off x="11286390" y="4275002"/>
            <a:ext cx="837054" cy="732878"/>
          </a:xfrm>
          <a:prstGeom prst="rect">
            <a:avLst/>
          </a:prstGeom>
        </p:spPr>
      </p:pic>
      <p:pic>
        <p:nvPicPr>
          <p:cNvPr id="23" name="Picture 22">
            <a:extLst>
              <a:ext uri="{FF2B5EF4-FFF2-40B4-BE49-F238E27FC236}">
                <a16:creationId xmlns:a16="http://schemas.microsoft.com/office/drawing/2014/main" xmlns="" id="{53FBE61C-FC6E-4704-BBEF-AC0AC7559FE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0091" r="16387"/>
          <a:stretch/>
        </p:blipFill>
        <p:spPr>
          <a:xfrm>
            <a:off x="9615158" y="2464731"/>
            <a:ext cx="749067" cy="884424"/>
          </a:xfrm>
          <a:prstGeom prst="rect">
            <a:avLst/>
          </a:prstGeom>
        </p:spPr>
      </p:pic>
      <p:pic>
        <p:nvPicPr>
          <p:cNvPr id="25" name="Picture 24" descr="A close up of a logo&#10;&#10;Description generated with very high confidence">
            <a:extLst>
              <a:ext uri="{FF2B5EF4-FFF2-40B4-BE49-F238E27FC236}">
                <a16:creationId xmlns:a16="http://schemas.microsoft.com/office/drawing/2014/main" xmlns="" id="{7FBD5B88-BC25-4178-8F19-BEB15F9339F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079733" y="4765445"/>
            <a:ext cx="453018" cy="565080"/>
          </a:xfrm>
          <a:prstGeom prst="rect">
            <a:avLst/>
          </a:prstGeom>
        </p:spPr>
      </p:pic>
      <p:pic>
        <p:nvPicPr>
          <p:cNvPr id="27" name="Picture 26" descr="A close up of a logo&#10;&#10;Description generated with very high confidence">
            <a:extLst>
              <a:ext uri="{FF2B5EF4-FFF2-40B4-BE49-F238E27FC236}">
                <a16:creationId xmlns:a16="http://schemas.microsoft.com/office/drawing/2014/main" xmlns="" id="{92A2C5AF-03CB-4D69-986F-1EFA946BBB38}"/>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8634" t="14344" r="6634" b="10011"/>
          <a:stretch/>
        </p:blipFill>
        <p:spPr>
          <a:xfrm>
            <a:off x="10196056" y="3504444"/>
            <a:ext cx="1090334" cy="648932"/>
          </a:xfrm>
          <a:prstGeom prst="rect">
            <a:avLst/>
          </a:prstGeom>
        </p:spPr>
      </p:pic>
      <p:pic>
        <p:nvPicPr>
          <p:cNvPr id="29" name="Picture 28">
            <a:extLst>
              <a:ext uri="{FF2B5EF4-FFF2-40B4-BE49-F238E27FC236}">
                <a16:creationId xmlns:a16="http://schemas.microsoft.com/office/drawing/2014/main" xmlns="" id="{9B61E46E-28E3-455A-9E5F-F7F05ABD91C5}"/>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23756" r="25899" b="33805"/>
          <a:stretch/>
        </p:blipFill>
        <p:spPr>
          <a:xfrm>
            <a:off x="7581514" y="4917403"/>
            <a:ext cx="588024" cy="579863"/>
          </a:xfrm>
          <a:prstGeom prst="rect">
            <a:avLst/>
          </a:prstGeom>
        </p:spPr>
      </p:pic>
      <p:pic>
        <p:nvPicPr>
          <p:cNvPr id="31" name="Picture 30" descr="A close up of a logo&#10;&#10;Description generated with high confidence">
            <a:extLst>
              <a:ext uri="{FF2B5EF4-FFF2-40B4-BE49-F238E27FC236}">
                <a16:creationId xmlns:a16="http://schemas.microsoft.com/office/drawing/2014/main" xmlns="" id="{1E02BAEC-97EE-4123-8CF0-71A8DDF2EFFE}"/>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22683" t="17098" r="23865" b="17449"/>
          <a:stretch/>
        </p:blipFill>
        <p:spPr>
          <a:xfrm>
            <a:off x="10753733" y="1915543"/>
            <a:ext cx="639817" cy="783466"/>
          </a:xfrm>
          <a:prstGeom prst="rect">
            <a:avLst/>
          </a:prstGeom>
        </p:spPr>
      </p:pic>
      <p:pic>
        <p:nvPicPr>
          <p:cNvPr id="33" name="Picture 32" descr="A close up of a logo&#10;&#10;Description generated with very high confidence">
            <a:extLst>
              <a:ext uri="{FF2B5EF4-FFF2-40B4-BE49-F238E27FC236}">
                <a16:creationId xmlns:a16="http://schemas.microsoft.com/office/drawing/2014/main" xmlns="" id="{D20B7298-B9B2-4D54-A88D-842C7854AC4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770529" y="4432160"/>
            <a:ext cx="1090334" cy="563945"/>
          </a:xfrm>
          <a:prstGeom prst="rect">
            <a:avLst/>
          </a:prstGeom>
        </p:spPr>
      </p:pic>
      <p:pic>
        <p:nvPicPr>
          <p:cNvPr id="35" name="Picture 34">
            <a:extLst>
              <a:ext uri="{FF2B5EF4-FFF2-40B4-BE49-F238E27FC236}">
                <a16:creationId xmlns:a16="http://schemas.microsoft.com/office/drawing/2014/main" xmlns="" id="{DCEC10B2-CF35-49A9-8BFB-DC9DA398098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286390" y="3071556"/>
            <a:ext cx="614788" cy="614788"/>
          </a:xfrm>
          <a:prstGeom prst="rect">
            <a:avLst/>
          </a:prstGeom>
        </p:spPr>
      </p:pic>
      <p:pic>
        <p:nvPicPr>
          <p:cNvPr id="37" name="Picture 36" descr="A close up of a sign&#10;&#10;Description generated with very high confidence">
            <a:extLst>
              <a:ext uri="{FF2B5EF4-FFF2-40B4-BE49-F238E27FC236}">
                <a16:creationId xmlns:a16="http://schemas.microsoft.com/office/drawing/2014/main" xmlns="" id="{63CCD33C-B2A1-4C5E-993F-82B84085704E}"/>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16275"/>
          <a:stretch/>
        </p:blipFill>
        <p:spPr>
          <a:xfrm>
            <a:off x="7759016" y="2933287"/>
            <a:ext cx="544594" cy="512956"/>
          </a:xfrm>
          <a:prstGeom prst="rect">
            <a:avLst/>
          </a:prstGeom>
        </p:spPr>
      </p:pic>
    </p:spTree>
    <p:extLst>
      <p:ext uri="{BB962C8B-B14F-4D97-AF65-F5344CB8AC3E}">
        <p14:creationId xmlns:p14="http://schemas.microsoft.com/office/powerpoint/2010/main" val="818384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xmlns="" id="{73D94524-C2B6-4CFB-BA5F-43141D4B8C1E}"/>
              </a:ext>
            </a:extLst>
          </p:cNvPr>
          <p:cNvSpPr/>
          <p:nvPr/>
        </p:nvSpPr>
        <p:spPr>
          <a:xfrm>
            <a:off x="8117505" y="4237020"/>
            <a:ext cx="2044390" cy="104821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0" y="24151"/>
            <a:ext cx="10515600" cy="1325563"/>
          </a:xfrm>
        </p:spPr>
        <p:txBody>
          <a:bodyPr/>
          <a:lstStyle/>
          <a:p>
            <a:r>
              <a:rPr lang="fr-CH" dirty="0" err="1">
                <a:solidFill>
                  <a:schemeClr val="accent1">
                    <a:lumMod val="50000"/>
                  </a:schemeClr>
                </a:solidFill>
              </a:rPr>
              <a:t>Methodology</a:t>
            </a:r>
            <a:r>
              <a:rPr lang="fr-CH" dirty="0">
                <a:solidFill>
                  <a:schemeClr val="accent1">
                    <a:lumMod val="50000"/>
                  </a:schemeClr>
                </a:solidFill>
              </a:rPr>
              <a:t> – Phase 2: benchmark</a:t>
            </a:r>
            <a:endParaRPr lang="en-GB" dirty="0">
              <a:solidFill>
                <a:schemeClr val="accent1">
                  <a:lumMod val="50000"/>
                </a:schemeClr>
              </a:solidFill>
            </a:endParaRPr>
          </a:p>
        </p:txBody>
      </p:sp>
      <p:sp>
        <p:nvSpPr>
          <p:cNvPr id="3" name="Content Placeholder 2"/>
          <p:cNvSpPr>
            <a:spLocks noGrp="1"/>
          </p:cNvSpPr>
          <p:nvPr>
            <p:ph sz="half" idx="1"/>
          </p:nvPr>
        </p:nvSpPr>
        <p:spPr>
          <a:xfrm>
            <a:off x="457200" y="1539108"/>
            <a:ext cx="4873083" cy="4623771"/>
          </a:xfrm>
        </p:spPr>
        <p:txBody>
          <a:bodyPr>
            <a:normAutofit/>
          </a:bodyPr>
          <a:lstStyle/>
          <a:p>
            <a:pPr marL="0" indent="0">
              <a:buNone/>
            </a:pPr>
            <a:r>
              <a:rPr lang="fr-CH" sz="2400" dirty="0"/>
              <a:t>The </a:t>
            </a:r>
            <a:r>
              <a:rPr lang="fr-CH" sz="2400" dirty="0" err="1"/>
              <a:t>collected</a:t>
            </a:r>
            <a:r>
              <a:rPr lang="fr-CH" sz="2400" dirty="0"/>
              <a:t> data </a:t>
            </a:r>
            <a:r>
              <a:rPr lang="fr-CH" sz="2400" dirty="0" err="1"/>
              <a:t>was</a:t>
            </a:r>
            <a:r>
              <a:rPr lang="fr-CH" sz="2400" dirty="0"/>
              <a:t> </a:t>
            </a:r>
            <a:r>
              <a:rPr lang="fr-CH" sz="2400" dirty="0" err="1"/>
              <a:t>benchmarked</a:t>
            </a:r>
            <a:r>
              <a:rPr lang="fr-CH" sz="2400" dirty="0"/>
              <a:t> </a:t>
            </a:r>
            <a:r>
              <a:rPr lang="fr-CH" sz="2400" dirty="0" err="1"/>
              <a:t>against</a:t>
            </a:r>
            <a:r>
              <a:rPr lang="fr-CH" sz="2400" dirty="0"/>
              <a:t>:</a:t>
            </a:r>
          </a:p>
          <a:p>
            <a:r>
              <a:rPr lang="fr-CH" sz="2200" dirty="0"/>
              <a:t>ILO OSH 2001 Guidelines on </a:t>
            </a:r>
            <a:r>
              <a:rPr lang="fr-CH" sz="2200" dirty="0" err="1"/>
              <a:t>Occupational</a:t>
            </a:r>
            <a:r>
              <a:rPr lang="fr-CH" sz="2200" dirty="0"/>
              <a:t> </a:t>
            </a:r>
            <a:r>
              <a:rPr lang="fr-CH" sz="2200" dirty="0" err="1"/>
              <a:t>Safety</a:t>
            </a:r>
            <a:r>
              <a:rPr lang="fr-CH" sz="2200" dirty="0"/>
              <a:t> and </a:t>
            </a:r>
            <a:r>
              <a:rPr lang="fr-CH" sz="2200" dirty="0" err="1"/>
              <a:t>Health</a:t>
            </a:r>
            <a:r>
              <a:rPr lang="fr-CH" sz="2200" dirty="0"/>
              <a:t> Management </a:t>
            </a:r>
            <a:r>
              <a:rPr lang="fr-CH" sz="2200" dirty="0" err="1"/>
              <a:t>Systems</a:t>
            </a:r>
            <a:r>
              <a:rPr lang="fr-CH" sz="2200" dirty="0"/>
              <a:t>  </a:t>
            </a:r>
          </a:p>
        </p:txBody>
      </p:sp>
      <p:sp>
        <p:nvSpPr>
          <p:cNvPr id="4" name="Content Placeholder 3"/>
          <p:cNvSpPr>
            <a:spLocks noGrp="1"/>
          </p:cNvSpPr>
          <p:nvPr>
            <p:ph sz="half" idx="2"/>
          </p:nvPr>
        </p:nvSpPr>
        <p:spPr>
          <a:xfrm>
            <a:off x="5891563" y="2549728"/>
            <a:ext cx="5715000" cy="758280"/>
          </a:xfrm>
        </p:spPr>
        <p:txBody>
          <a:bodyPr>
            <a:normAutofit/>
          </a:bodyPr>
          <a:lstStyle/>
          <a:p>
            <a:pPr marL="0" indent="0">
              <a:buNone/>
            </a:pPr>
            <a:r>
              <a:rPr lang="fr-FR" sz="2200" b="1" dirty="0" err="1">
                <a:solidFill>
                  <a:schemeClr val="accent1">
                    <a:lumMod val="60000"/>
                    <a:lumOff val="40000"/>
                  </a:schemeClr>
                </a:solidFill>
              </a:rPr>
              <a:t>Chapter</a:t>
            </a:r>
            <a:r>
              <a:rPr lang="fr-FR" sz="2200" b="1" dirty="0">
                <a:solidFill>
                  <a:schemeClr val="accent1">
                    <a:lumMod val="60000"/>
                    <a:lumOff val="40000"/>
                  </a:schemeClr>
                </a:solidFill>
              </a:rPr>
              <a:t> 3</a:t>
            </a:r>
            <a:r>
              <a:rPr lang="fr-FR" sz="2200" dirty="0"/>
              <a:t>: guidelines on </a:t>
            </a:r>
            <a:r>
              <a:rPr lang="fr-FR" sz="2200" dirty="0" err="1"/>
              <a:t>workplace</a:t>
            </a:r>
            <a:r>
              <a:rPr lang="fr-FR" sz="2200" dirty="0"/>
              <a:t> OSH management </a:t>
            </a:r>
            <a:r>
              <a:rPr lang="fr-FR" sz="2200" dirty="0" err="1"/>
              <a:t>systems</a:t>
            </a:r>
            <a:r>
              <a:rPr lang="fr-FR" sz="2200" dirty="0"/>
              <a:t>  </a:t>
            </a:r>
            <a:endParaRPr lang="en-GB" sz="2200" dirty="0"/>
          </a:p>
        </p:txBody>
      </p:sp>
      <p:pic>
        <p:nvPicPr>
          <p:cNvPr id="6" name="Picture 5" descr="A close up of a logo&#10;&#10;Description generated with very high confidence">
            <a:extLst>
              <a:ext uri="{FF2B5EF4-FFF2-40B4-BE49-F238E27FC236}">
                <a16:creationId xmlns:a16="http://schemas.microsoft.com/office/drawing/2014/main" xmlns="" id="{1365B37D-1F28-4CD3-8A8B-E83ACA6BAFF6}"/>
              </a:ext>
            </a:extLst>
          </p:cNvPr>
          <p:cNvPicPr>
            <a:picLocks noChangeAspect="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5176" r="7345" b="15284"/>
          <a:stretch/>
        </p:blipFill>
        <p:spPr>
          <a:xfrm>
            <a:off x="10015979" y="0"/>
            <a:ext cx="1913641" cy="1853173"/>
          </a:xfrm>
          <a:prstGeom prst="rect">
            <a:avLst/>
          </a:prstGeom>
        </p:spPr>
      </p:pic>
      <p:sp>
        <p:nvSpPr>
          <p:cNvPr id="7" name="Arrow: Right 6">
            <a:extLst>
              <a:ext uri="{FF2B5EF4-FFF2-40B4-BE49-F238E27FC236}">
                <a16:creationId xmlns:a16="http://schemas.microsoft.com/office/drawing/2014/main" xmlns="" id="{9A35668E-E5B1-4CDC-8551-17862C5EE229}"/>
              </a:ext>
            </a:extLst>
          </p:cNvPr>
          <p:cNvSpPr/>
          <p:nvPr/>
        </p:nvSpPr>
        <p:spPr>
          <a:xfrm>
            <a:off x="4969726" y="2750629"/>
            <a:ext cx="721112" cy="245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xmlns="" id="{745B63F0-B59B-4E02-BCAF-DE4B0175EFAE}"/>
              </a:ext>
            </a:extLst>
          </p:cNvPr>
          <p:cNvSpPr txBox="1"/>
          <p:nvPr/>
        </p:nvSpPr>
        <p:spPr>
          <a:xfrm>
            <a:off x="457200" y="5608401"/>
            <a:ext cx="6075556" cy="769441"/>
          </a:xfrm>
          <a:prstGeom prst="rect">
            <a:avLst/>
          </a:prstGeom>
          <a:noFill/>
        </p:spPr>
        <p:txBody>
          <a:bodyPr wrap="square" rtlCol="0">
            <a:spAutoFit/>
          </a:bodyPr>
          <a:lstStyle/>
          <a:p>
            <a:pPr marL="285750" indent="-285750">
              <a:buFont typeface="Arial" panose="020B0604020202020204" pitchFamily="34" charset="0"/>
              <a:buChar char="•"/>
            </a:pPr>
            <a:r>
              <a:rPr lang="fr-FR" sz="2200" dirty="0"/>
              <a:t>International Labour Standards on </a:t>
            </a:r>
            <a:r>
              <a:rPr lang="fr-FR" sz="2200" dirty="0" err="1"/>
              <a:t>working</a:t>
            </a:r>
            <a:r>
              <a:rPr lang="fr-FR" sz="2200" dirty="0"/>
              <a:t> conditions </a:t>
            </a:r>
            <a:r>
              <a:rPr lang="fr-FR" sz="2200" dirty="0" err="1"/>
              <a:t>known</a:t>
            </a:r>
            <a:r>
              <a:rPr lang="fr-FR" sz="2200" dirty="0"/>
              <a:t> to influence OSH </a:t>
            </a:r>
            <a:r>
              <a:rPr lang="fr-FR" sz="2200" dirty="0" err="1"/>
              <a:t>outcomes</a:t>
            </a:r>
            <a:endParaRPr lang="en-GB" sz="2000" i="1" dirty="0"/>
          </a:p>
        </p:txBody>
      </p:sp>
      <p:sp>
        <p:nvSpPr>
          <p:cNvPr id="9" name="Oval 8">
            <a:extLst>
              <a:ext uri="{FF2B5EF4-FFF2-40B4-BE49-F238E27FC236}">
                <a16:creationId xmlns:a16="http://schemas.microsoft.com/office/drawing/2014/main" xmlns="" id="{2A7D1DAA-A744-42CB-A016-8DE1FB518994}"/>
              </a:ext>
            </a:extLst>
          </p:cNvPr>
          <p:cNvSpPr/>
          <p:nvPr/>
        </p:nvSpPr>
        <p:spPr>
          <a:xfrm>
            <a:off x="9885230" y="3368130"/>
            <a:ext cx="2044390" cy="104821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xmlns="" id="{BD38AC3E-3B79-496B-9031-6070F84F348C}"/>
              </a:ext>
            </a:extLst>
          </p:cNvPr>
          <p:cNvSpPr txBox="1"/>
          <p:nvPr/>
        </p:nvSpPr>
        <p:spPr>
          <a:xfrm>
            <a:off x="8404303" y="4571726"/>
            <a:ext cx="1480927" cy="369332"/>
          </a:xfrm>
          <a:prstGeom prst="rect">
            <a:avLst/>
          </a:prstGeom>
          <a:noFill/>
        </p:spPr>
        <p:txBody>
          <a:bodyPr wrap="square" rtlCol="0">
            <a:spAutoFit/>
          </a:bodyPr>
          <a:lstStyle/>
          <a:p>
            <a:pPr algn="ctr"/>
            <a:r>
              <a:rPr lang="fr-FR" dirty="0"/>
              <a:t>Evaluation</a:t>
            </a:r>
            <a:endParaRPr lang="en-GB" dirty="0"/>
          </a:p>
        </p:txBody>
      </p:sp>
      <p:sp>
        <p:nvSpPr>
          <p:cNvPr id="11" name="Oval 10">
            <a:extLst>
              <a:ext uri="{FF2B5EF4-FFF2-40B4-BE49-F238E27FC236}">
                <a16:creationId xmlns:a16="http://schemas.microsoft.com/office/drawing/2014/main" xmlns="" id="{C26DB433-547C-448B-9895-DAAC1B12D361}"/>
              </a:ext>
            </a:extLst>
          </p:cNvPr>
          <p:cNvSpPr/>
          <p:nvPr/>
        </p:nvSpPr>
        <p:spPr>
          <a:xfrm>
            <a:off x="2668783" y="3368130"/>
            <a:ext cx="2044390" cy="104821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xmlns="" id="{F6B9B18F-B757-4BD7-9487-DF3F132F1659}"/>
              </a:ext>
            </a:extLst>
          </p:cNvPr>
          <p:cNvSpPr txBox="1"/>
          <p:nvPr/>
        </p:nvSpPr>
        <p:spPr>
          <a:xfrm>
            <a:off x="2950514" y="3706105"/>
            <a:ext cx="1480927" cy="369332"/>
          </a:xfrm>
          <a:prstGeom prst="rect">
            <a:avLst/>
          </a:prstGeom>
          <a:noFill/>
        </p:spPr>
        <p:txBody>
          <a:bodyPr wrap="square" rtlCol="0">
            <a:spAutoFit/>
          </a:bodyPr>
          <a:lstStyle/>
          <a:p>
            <a:pPr algn="ctr"/>
            <a:r>
              <a:rPr lang="fr-FR" dirty="0"/>
              <a:t>Policy</a:t>
            </a:r>
            <a:endParaRPr lang="en-GB" dirty="0"/>
          </a:p>
        </p:txBody>
      </p:sp>
      <p:sp>
        <p:nvSpPr>
          <p:cNvPr id="13" name="Oval 12">
            <a:extLst>
              <a:ext uri="{FF2B5EF4-FFF2-40B4-BE49-F238E27FC236}">
                <a16:creationId xmlns:a16="http://schemas.microsoft.com/office/drawing/2014/main" xmlns="" id="{691E8B1A-5062-4AF9-BB4B-792C066CEA90}"/>
              </a:ext>
            </a:extLst>
          </p:cNvPr>
          <p:cNvSpPr/>
          <p:nvPr/>
        </p:nvSpPr>
        <p:spPr>
          <a:xfrm>
            <a:off x="4426601" y="4237020"/>
            <a:ext cx="2044390" cy="104821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xmlns="" id="{58FFB34D-6DD0-406E-A6F4-D2ED34B80056}"/>
              </a:ext>
            </a:extLst>
          </p:cNvPr>
          <p:cNvSpPr txBox="1"/>
          <p:nvPr/>
        </p:nvSpPr>
        <p:spPr>
          <a:xfrm>
            <a:off x="4708332" y="4571726"/>
            <a:ext cx="1480927" cy="369332"/>
          </a:xfrm>
          <a:prstGeom prst="rect">
            <a:avLst/>
          </a:prstGeom>
          <a:noFill/>
        </p:spPr>
        <p:txBody>
          <a:bodyPr wrap="square" rtlCol="0">
            <a:spAutoFit/>
          </a:bodyPr>
          <a:lstStyle/>
          <a:p>
            <a:pPr algn="ctr"/>
            <a:r>
              <a:rPr lang="fr-FR" dirty="0" err="1"/>
              <a:t>Organizing</a:t>
            </a:r>
            <a:endParaRPr lang="en-GB" dirty="0"/>
          </a:p>
        </p:txBody>
      </p:sp>
      <p:sp>
        <p:nvSpPr>
          <p:cNvPr id="15" name="Oval 14">
            <a:extLst>
              <a:ext uri="{FF2B5EF4-FFF2-40B4-BE49-F238E27FC236}">
                <a16:creationId xmlns:a16="http://schemas.microsoft.com/office/drawing/2014/main" xmlns="" id="{8B137CDE-6F07-425A-B021-41FF57FE8611}"/>
              </a:ext>
            </a:extLst>
          </p:cNvPr>
          <p:cNvSpPr/>
          <p:nvPr/>
        </p:nvSpPr>
        <p:spPr>
          <a:xfrm>
            <a:off x="6301849" y="3391725"/>
            <a:ext cx="2044390" cy="104821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xmlns="" id="{59A6DE63-28BB-4BD2-8E12-501D7740DF7B}"/>
              </a:ext>
            </a:extLst>
          </p:cNvPr>
          <p:cNvSpPr txBox="1"/>
          <p:nvPr/>
        </p:nvSpPr>
        <p:spPr>
          <a:xfrm>
            <a:off x="6389680" y="3590689"/>
            <a:ext cx="1868727" cy="646331"/>
          </a:xfrm>
          <a:prstGeom prst="rect">
            <a:avLst/>
          </a:prstGeom>
          <a:noFill/>
        </p:spPr>
        <p:txBody>
          <a:bodyPr wrap="square" rtlCol="0">
            <a:spAutoFit/>
          </a:bodyPr>
          <a:lstStyle/>
          <a:p>
            <a:pPr algn="ctr"/>
            <a:r>
              <a:rPr lang="fr-FR" dirty="0"/>
              <a:t>Planning and </a:t>
            </a:r>
            <a:r>
              <a:rPr lang="fr-FR" dirty="0" err="1"/>
              <a:t>implementation</a:t>
            </a:r>
            <a:endParaRPr lang="en-GB" dirty="0"/>
          </a:p>
        </p:txBody>
      </p:sp>
      <p:sp>
        <p:nvSpPr>
          <p:cNvPr id="18" name="TextBox 17">
            <a:extLst>
              <a:ext uri="{FF2B5EF4-FFF2-40B4-BE49-F238E27FC236}">
                <a16:creationId xmlns:a16="http://schemas.microsoft.com/office/drawing/2014/main" xmlns="" id="{F6743637-25EC-4362-8FB0-A7A0AA36FEF4}"/>
              </a:ext>
            </a:extLst>
          </p:cNvPr>
          <p:cNvSpPr txBox="1"/>
          <p:nvPr/>
        </p:nvSpPr>
        <p:spPr>
          <a:xfrm>
            <a:off x="10166961" y="3590688"/>
            <a:ext cx="1480927" cy="646331"/>
          </a:xfrm>
          <a:prstGeom prst="rect">
            <a:avLst/>
          </a:prstGeom>
          <a:noFill/>
        </p:spPr>
        <p:txBody>
          <a:bodyPr wrap="square" rtlCol="0">
            <a:spAutoFit/>
          </a:bodyPr>
          <a:lstStyle/>
          <a:p>
            <a:pPr algn="ctr"/>
            <a:r>
              <a:rPr lang="fr-FR" dirty="0"/>
              <a:t>Action for </a:t>
            </a:r>
            <a:r>
              <a:rPr lang="fr-FR" dirty="0" err="1"/>
              <a:t>improvement</a:t>
            </a:r>
            <a:endParaRPr lang="en-GB" dirty="0"/>
          </a:p>
        </p:txBody>
      </p:sp>
    </p:spTree>
    <p:extLst>
      <p:ext uri="{BB962C8B-B14F-4D97-AF65-F5344CB8AC3E}">
        <p14:creationId xmlns:p14="http://schemas.microsoft.com/office/powerpoint/2010/main" val="43870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9">
            <a:extLst>
              <a:ext uri="{FF2B5EF4-FFF2-40B4-BE49-F238E27FC236}">
                <a16:creationId xmlns:a16="http://schemas.microsoft.com/office/drawing/2014/main" xmlns="" id="{08E89D5E-1885-4160-AC77-CC471DD1D0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xmlns="" id="{5C5BAA86-9F23-47D4-804C-6E41ABD1B67A}"/>
              </a:ext>
            </a:extLst>
          </p:cNvPr>
          <p:cNvSpPr>
            <a:spLocks noGrp="1"/>
          </p:cNvSpPr>
          <p:nvPr>
            <p:ph type="title"/>
          </p:nvPr>
        </p:nvSpPr>
        <p:spPr>
          <a:xfrm>
            <a:off x="943277" y="712269"/>
            <a:ext cx="3370998" cy="5502264"/>
          </a:xfrm>
        </p:spPr>
        <p:txBody>
          <a:bodyPr>
            <a:normAutofit/>
          </a:bodyPr>
          <a:lstStyle/>
          <a:p>
            <a:r>
              <a:rPr lang="fr-FR">
                <a:solidFill>
                  <a:srgbClr val="FFFFFF"/>
                </a:solidFill>
              </a:rPr>
              <a:t>Results at a glance</a:t>
            </a:r>
            <a:endParaRPr lang="en-GB">
              <a:solidFill>
                <a:srgbClr val="FFFFFF"/>
              </a:solidFill>
            </a:endParaRPr>
          </a:p>
        </p:txBody>
      </p:sp>
      <p:cxnSp>
        <p:nvCxnSpPr>
          <p:cNvPr id="25" name="Straight Connector 21">
            <a:extLst>
              <a:ext uri="{FF2B5EF4-FFF2-40B4-BE49-F238E27FC236}">
                <a16:creationId xmlns:a16="http://schemas.microsoft.com/office/drawing/2014/main" xmlns="" id="{550D2BD1-98F9-412D-905B-3A843EF4078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15" name="Content Placeholder 5">
            <a:extLst>
              <a:ext uri="{FF2B5EF4-FFF2-40B4-BE49-F238E27FC236}">
                <a16:creationId xmlns:a16="http://schemas.microsoft.com/office/drawing/2014/main" xmlns="" id="{95328F2B-3F64-4D86-848C-DEF933F62E5D}"/>
              </a:ext>
            </a:extLst>
          </p:cNvPr>
          <p:cNvGraphicFramePr>
            <a:graphicFrameLocks noGrp="1"/>
          </p:cNvGraphicFramePr>
          <p:nvPr>
            <p:ph idx="1"/>
            <p:extLst>
              <p:ext uri="{D42A27DB-BD31-4B8C-83A1-F6EECF244321}">
                <p14:modId xmlns:p14="http://schemas.microsoft.com/office/powerpoint/2010/main" val="1361931769"/>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8689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fr-CH" dirty="0" err="1">
                <a:solidFill>
                  <a:schemeClr val="accent1">
                    <a:lumMod val="50000"/>
                  </a:schemeClr>
                </a:solidFill>
              </a:rPr>
              <a:t>Results</a:t>
            </a:r>
            <a:r>
              <a:rPr lang="fr-CH" dirty="0">
                <a:solidFill>
                  <a:schemeClr val="accent1">
                    <a:lumMod val="50000"/>
                  </a:schemeClr>
                </a:solidFill>
              </a:rPr>
              <a:t> – OSH provisions in </a:t>
            </a:r>
            <a:r>
              <a:rPr lang="fr-CH" dirty="0" err="1">
                <a:solidFill>
                  <a:schemeClr val="accent1">
                    <a:lumMod val="50000"/>
                  </a:schemeClr>
                </a:solidFill>
              </a:rPr>
              <a:t>selected</a:t>
            </a:r>
            <a:r>
              <a:rPr lang="fr-CH" dirty="0">
                <a:solidFill>
                  <a:schemeClr val="accent1">
                    <a:lumMod val="50000"/>
                  </a:schemeClr>
                </a:solidFill>
              </a:rPr>
              <a:t> </a:t>
            </a:r>
            <a:r>
              <a:rPr lang="fr-CH" dirty="0" err="1">
                <a:solidFill>
                  <a:schemeClr val="accent1">
                    <a:lumMod val="50000"/>
                  </a:schemeClr>
                </a:solidFill>
              </a:rPr>
              <a:t>PCIs</a:t>
            </a:r>
            <a:endParaRPr lang="en-GB" dirty="0">
              <a:solidFill>
                <a:schemeClr val="accent1">
                  <a:lumMod val="50000"/>
                </a:schemeClr>
              </a:solidFill>
            </a:endParaRPr>
          </a:p>
        </p:txBody>
      </p:sp>
      <p:sp>
        <p:nvSpPr>
          <p:cNvPr id="5" name="Content Placeholder 4"/>
          <p:cNvSpPr>
            <a:spLocks noGrp="1"/>
          </p:cNvSpPr>
          <p:nvPr>
            <p:ph sz="half" idx="2"/>
          </p:nvPr>
        </p:nvSpPr>
        <p:spPr>
          <a:xfrm>
            <a:off x="6509620" y="1902561"/>
            <a:ext cx="5157787" cy="4498975"/>
          </a:xfrm>
        </p:spPr>
        <p:txBody>
          <a:bodyPr>
            <a:normAutofit/>
          </a:bodyPr>
          <a:lstStyle/>
          <a:p>
            <a:pPr marL="0" indent="0">
              <a:buNone/>
            </a:pPr>
            <a:r>
              <a:rPr lang="fr-FR" sz="2200" dirty="0"/>
              <a:t>Application of </a:t>
            </a:r>
            <a:r>
              <a:rPr lang="fr-FR" sz="2200" dirty="0" err="1"/>
              <a:t>requirements</a:t>
            </a:r>
            <a:r>
              <a:rPr lang="fr-FR" sz="2200" dirty="0"/>
              <a:t> varies </a:t>
            </a:r>
            <a:r>
              <a:rPr lang="fr-FR" sz="2200" dirty="0" err="1"/>
              <a:t>depending</a:t>
            </a:r>
            <a:r>
              <a:rPr lang="fr-FR" sz="2200" dirty="0"/>
              <a:t> on size of </a:t>
            </a:r>
            <a:r>
              <a:rPr lang="fr-FR" sz="2200" dirty="0" err="1"/>
              <a:t>producers</a:t>
            </a:r>
            <a:r>
              <a:rPr lang="fr-FR" sz="2200" dirty="0"/>
              <a:t> - </a:t>
            </a:r>
            <a:r>
              <a:rPr lang="fr-FR" sz="2200" dirty="0" err="1"/>
              <a:t>requirements</a:t>
            </a:r>
            <a:r>
              <a:rPr lang="fr-FR" sz="2200" dirty="0"/>
              <a:t> are </a:t>
            </a:r>
            <a:r>
              <a:rPr lang="fr-FR" sz="2200" dirty="0" err="1"/>
              <a:t>lower</a:t>
            </a:r>
            <a:r>
              <a:rPr lang="fr-FR" sz="2200" dirty="0"/>
              <a:t> for </a:t>
            </a:r>
            <a:r>
              <a:rPr lang="fr-FR" sz="2200" dirty="0" err="1"/>
              <a:t>smallholders</a:t>
            </a:r>
            <a:endParaRPr lang="en-GB" sz="2200" dirty="0"/>
          </a:p>
          <a:p>
            <a:pPr marL="0" indent="0">
              <a:buNone/>
            </a:pPr>
            <a:endParaRPr lang="en-GB" dirty="0"/>
          </a:p>
          <a:p>
            <a:pPr marL="0" indent="0">
              <a:buClr>
                <a:schemeClr val="accent2">
                  <a:lumMod val="75000"/>
                </a:schemeClr>
              </a:buClr>
              <a:buNone/>
            </a:pPr>
            <a:r>
              <a:rPr lang="en-GB" sz="2200" dirty="0"/>
              <a:t>Alignment of PCIs with national legislation: </a:t>
            </a:r>
          </a:p>
          <a:p>
            <a:pPr>
              <a:buClr>
                <a:schemeClr val="accent2">
                  <a:lumMod val="75000"/>
                </a:schemeClr>
              </a:buClr>
            </a:pPr>
            <a:r>
              <a:rPr lang="fr-FR" sz="2000" dirty="0" err="1"/>
              <a:t>Nearly</a:t>
            </a:r>
            <a:r>
              <a:rPr lang="fr-FR" sz="2000" dirty="0"/>
              <a:t> all </a:t>
            </a:r>
            <a:r>
              <a:rPr lang="fr-FR" sz="2000" dirty="0" err="1"/>
              <a:t>PCIs</a:t>
            </a:r>
            <a:r>
              <a:rPr lang="fr-FR" sz="2000" dirty="0"/>
              <a:t> </a:t>
            </a:r>
            <a:r>
              <a:rPr lang="fr-FR" sz="2000" dirty="0" err="1"/>
              <a:t>require</a:t>
            </a:r>
            <a:r>
              <a:rPr lang="fr-FR" sz="2000" dirty="0"/>
              <a:t> </a:t>
            </a:r>
            <a:r>
              <a:rPr lang="fr-FR" sz="2000" dirty="0" err="1"/>
              <a:t>require</a:t>
            </a:r>
            <a:r>
              <a:rPr lang="fr-FR" sz="2000" dirty="0"/>
              <a:t> compliance </a:t>
            </a:r>
            <a:r>
              <a:rPr lang="fr-FR" sz="2000" dirty="0" err="1"/>
              <a:t>with</a:t>
            </a:r>
            <a:r>
              <a:rPr lang="fr-FR" sz="2000" dirty="0"/>
              <a:t> national </a:t>
            </a:r>
            <a:r>
              <a:rPr lang="fr-FR" sz="2000" dirty="0" err="1"/>
              <a:t>law</a:t>
            </a:r>
            <a:r>
              <a:rPr lang="fr-FR" sz="2000" dirty="0"/>
              <a:t> </a:t>
            </a:r>
            <a:r>
              <a:rPr lang="fr-FR" sz="2000" dirty="0" err="1"/>
              <a:t>when</a:t>
            </a:r>
            <a:r>
              <a:rPr lang="fr-FR" sz="2000" dirty="0"/>
              <a:t> </a:t>
            </a:r>
            <a:r>
              <a:rPr lang="fr-FR" sz="2000" dirty="0" err="1"/>
              <a:t>it</a:t>
            </a:r>
            <a:r>
              <a:rPr lang="fr-FR" sz="2000" dirty="0"/>
              <a:t> </a:t>
            </a:r>
            <a:r>
              <a:rPr lang="fr-FR" sz="2000" dirty="0" err="1"/>
              <a:t>is</a:t>
            </a:r>
            <a:r>
              <a:rPr lang="fr-FR" sz="2000" dirty="0"/>
              <a:t> more </a:t>
            </a:r>
            <a:r>
              <a:rPr lang="fr-FR" sz="2000" dirty="0" err="1"/>
              <a:t>stringent</a:t>
            </a:r>
            <a:r>
              <a:rPr lang="fr-FR" sz="2000" dirty="0"/>
              <a:t> </a:t>
            </a:r>
            <a:r>
              <a:rPr lang="fr-FR" sz="2000" dirty="0" err="1"/>
              <a:t>than</a:t>
            </a:r>
            <a:r>
              <a:rPr lang="fr-FR" sz="2000" dirty="0"/>
              <a:t> PCI </a:t>
            </a:r>
            <a:r>
              <a:rPr lang="fr-FR" sz="2000" dirty="0" err="1"/>
              <a:t>requirements</a:t>
            </a:r>
            <a:r>
              <a:rPr lang="fr-FR" sz="2000" dirty="0"/>
              <a:t> </a:t>
            </a:r>
          </a:p>
          <a:p>
            <a:pPr>
              <a:buClr>
                <a:schemeClr val="accent2">
                  <a:lumMod val="75000"/>
                </a:schemeClr>
              </a:buClr>
            </a:pPr>
            <a:r>
              <a:rPr lang="fr-FR" sz="2000" dirty="0" err="1"/>
              <a:t>However</a:t>
            </a:r>
            <a:r>
              <a:rPr lang="fr-FR" sz="2000" dirty="0"/>
              <a:t>, </a:t>
            </a:r>
            <a:r>
              <a:rPr lang="fr-FR" sz="2000" dirty="0" err="1"/>
              <a:t>this</a:t>
            </a:r>
            <a:r>
              <a:rPr lang="fr-FR" sz="2000" dirty="0"/>
              <a:t> </a:t>
            </a:r>
            <a:r>
              <a:rPr lang="fr-FR" sz="2000" dirty="0" err="1"/>
              <a:t>is</a:t>
            </a:r>
            <a:r>
              <a:rPr lang="fr-FR" sz="2000" dirty="0"/>
              <a:t> </a:t>
            </a:r>
            <a:r>
              <a:rPr lang="fr-FR" sz="2000" dirty="0" err="1"/>
              <a:t>often</a:t>
            </a:r>
            <a:r>
              <a:rPr lang="fr-FR" sz="2000" dirty="0"/>
              <a:t> a </a:t>
            </a:r>
            <a:r>
              <a:rPr lang="fr-FR" sz="2000" dirty="0" err="1"/>
              <a:t>general</a:t>
            </a:r>
            <a:r>
              <a:rPr lang="fr-FR" sz="2000" dirty="0"/>
              <a:t> </a:t>
            </a:r>
            <a:r>
              <a:rPr lang="fr-FR" sz="2000" dirty="0" err="1"/>
              <a:t>requirement</a:t>
            </a:r>
            <a:r>
              <a:rPr lang="fr-FR" sz="2000" dirty="0"/>
              <a:t> </a:t>
            </a:r>
            <a:r>
              <a:rPr lang="fr-FR" sz="2000" dirty="0" err="1"/>
              <a:t>stated</a:t>
            </a:r>
            <a:r>
              <a:rPr lang="fr-FR" sz="2000" dirty="0"/>
              <a:t> </a:t>
            </a:r>
            <a:r>
              <a:rPr lang="fr-FR" sz="2000" dirty="0" err="1"/>
              <a:t>without</a:t>
            </a:r>
            <a:r>
              <a:rPr lang="fr-FR" sz="2000" dirty="0"/>
              <a:t> </a:t>
            </a:r>
            <a:r>
              <a:rPr lang="fr-FR" sz="2000" dirty="0" err="1"/>
              <a:t>much</a:t>
            </a:r>
            <a:r>
              <a:rPr lang="fr-FR" sz="2000" dirty="0"/>
              <a:t> </a:t>
            </a:r>
            <a:r>
              <a:rPr lang="fr-FR" sz="2000" dirty="0" err="1"/>
              <a:t>detail</a:t>
            </a:r>
            <a:r>
              <a:rPr lang="fr-FR" sz="2000" dirty="0"/>
              <a:t>, </a:t>
            </a:r>
            <a:r>
              <a:rPr lang="fr-FR" sz="2000" dirty="0" err="1"/>
              <a:t>so</a:t>
            </a:r>
            <a:r>
              <a:rPr lang="fr-FR" sz="2000" dirty="0"/>
              <a:t> </a:t>
            </a:r>
            <a:r>
              <a:rPr lang="fr-FR" sz="2000" dirty="0" err="1"/>
              <a:t>when</a:t>
            </a:r>
            <a:r>
              <a:rPr lang="fr-FR" sz="2000" dirty="0"/>
              <a:t> </a:t>
            </a:r>
            <a:r>
              <a:rPr lang="fr-FR" sz="2000" dirty="0" err="1"/>
              <a:t>auditors</a:t>
            </a:r>
            <a:r>
              <a:rPr lang="fr-FR" sz="2000" dirty="0"/>
              <a:t> are not </a:t>
            </a:r>
            <a:r>
              <a:rPr lang="fr-FR" sz="2000" dirty="0" err="1"/>
              <a:t>fully</a:t>
            </a:r>
            <a:r>
              <a:rPr lang="fr-FR" sz="2000" dirty="0"/>
              <a:t> </a:t>
            </a:r>
            <a:r>
              <a:rPr lang="fr-FR" sz="2000" dirty="0" err="1"/>
              <a:t>aware</a:t>
            </a:r>
            <a:r>
              <a:rPr lang="fr-FR" sz="2000" dirty="0"/>
              <a:t> of local labour </a:t>
            </a:r>
            <a:r>
              <a:rPr lang="fr-FR" sz="2000" dirty="0" err="1"/>
              <a:t>laws</a:t>
            </a:r>
            <a:r>
              <a:rPr lang="fr-FR" sz="2000" dirty="0"/>
              <a:t>, identification of non-compliance </a:t>
            </a:r>
            <a:r>
              <a:rPr lang="fr-FR" sz="2000" dirty="0" err="1"/>
              <a:t>might</a:t>
            </a:r>
            <a:r>
              <a:rPr lang="fr-FR" sz="2000" dirty="0"/>
              <a:t> </a:t>
            </a:r>
            <a:r>
              <a:rPr lang="fr-FR" sz="2000" dirty="0" err="1"/>
              <a:t>be</a:t>
            </a:r>
            <a:r>
              <a:rPr lang="fr-FR" sz="2000" dirty="0"/>
              <a:t> </a:t>
            </a:r>
            <a:r>
              <a:rPr lang="fr-FR" sz="2000" dirty="0" err="1"/>
              <a:t>missed</a:t>
            </a:r>
            <a:endParaRPr lang="en-GB" sz="2000" dirty="0"/>
          </a:p>
          <a:p>
            <a:pPr marL="0" indent="0">
              <a:buNone/>
            </a:pPr>
            <a:endParaRPr lang="fr-CH" dirty="0"/>
          </a:p>
        </p:txBody>
      </p:sp>
      <p:sp>
        <p:nvSpPr>
          <p:cNvPr id="6" name="Text Placeholder 5">
            <a:extLst>
              <a:ext uri="{FF2B5EF4-FFF2-40B4-BE49-F238E27FC236}">
                <a16:creationId xmlns:a16="http://schemas.microsoft.com/office/drawing/2014/main" xmlns="" id="{713DA88A-DFFC-4C4C-9942-42CB98EFF481}"/>
              </a:ext>
            </a:extLst>
          </p:cNvPr>
          <p:cNvSpPr>
            <a:spLocks noGrp="1"/>
          </p:cNvSpPr>
          <p:nvPr>
            <p:ph type="body" sz="quarter" idx="3"/>
          </p:nvPr>
        </p:nvSpPr>
        <p:spPr>
          <a:xfrm>
            <a:off x="524593" y="1711230"/>
            <a:ext cx="5183188" cy="857306"/>
          </a:xfrm>
        </p:spPr>
        <p:txBody>
          <a:bodyPr/>
          <a:lstStyle/>
          <a:p>
            <a:r>
              <a:rPr lang="fr-CH" b="0" dirty="0" err="1"/>
              <a:t>Alignment</a:t>
            </a:r>
            <a:r>
              <a:rPr lang="fr-CH" b="0" dirty="0"/>
              <a:t> of </a:t>
            </a:r>
            <a:r>
              <a:rPr lang="fr-CH" b="0" dirty="0" err="1"/>
              <a:t>PCIs</a:t>
            </a:r>
            <a:r>
              <a:rPr lang="fr-CH" b="0" dirty="0"/>
              <a:t> </a:t>
            </a:r>
            <a:r>
              <a:rPr lang="fr-CH" b="0" dirty="0" err="1"/>
              <a:t>requirements</a:t>
            </a:r>
            <a:r>
              <a:rPr lang="fr-CH" b="0" dirty="0"/>
              <a:t> </a:t>
            </a:r>
            <a:r>
              <a:rPr lang="fr-CH" b="0" dirty="0" err="1"/>
              <a:t>with</a:t>
            </a:r>
            <a:r>
              <a:rPr lang="fr-CH" b="0" dirty="0"/>
              <a:t> benchmark </a:t>
            </a:r>
            <a:r>
              <a:rPr lang="fr-CH" b="0" dirty="0" err="1"/>
              <a:t>criteria</a:t>
            </a:r>
            <a:endParaRPr lang="fr-CH" b="0" dirty="0"/>
          </a:p>
        </p:txBody>
      </p:sp>
      <p:pic>
        <p:nvPicPr>
          <p:cNvPr id="9" name="Content Placeholder 8">
            <a:extLst>
              <a:ext uri="{FF2B5EF4-FFF2-40B4-BE49-F238E27FC236}">
                <a16:creationId xmlns:a16="http://schemas.microsoft.com/office/drawing/2014/main" xmlns="" id="{CA5A751D-3EC1-45E1-9FBB-F503F1EB8F8A}"/>
              </a:ext>
            </a:extLst>
          </p:cNvPr>
          <p:cNvPicPr>
            <a:picLocks noGrp="1"/>
          </p:cNvPicPr>
          <p:nvPr>
            <p:ph sz="quarter" idx="4"/>
          </p:nvPr>
        </p:nvPicPr>
        <p:blipFill rotWithShape="1">
          <a:blip r:embed="rId3">
            <a:extLst>
              <a:ext uri="{28A0092B-C50C-407E-A947-70E740481C1C}">
                <a14:useLocalDpi xmlns:a14="http://schemas.microsoft.com/office/drawing/2010/main" val="0"/>
              </a:ext>
            </a:extLst>
          </a:blip>
          <a:srcRect l="1" t="9005" r="-130"/>
          <a:stretch/>
        </p:blipFill>
        <p:spPr bwMode="auto">
          <a:xfrm>
            <a:off x="524593" y="2938352"/>
            <a:ext cx="5183188" cy="2905772"/>
          </a:xfrm>
          <a:prstGeom prst="rect">
            <a:avLst/>
          </a:prstGeom>
          <a:noFill/>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xmlns="" id="{E18E5EA1-4221-467E-9908-D79A375C6F9B}"/>
              </a:ext>
            </a:extLst>
          </p:cNvPr>
          <p:cNvSpPr txBox="1"/>
          <p:nvPr/>
        </p:nvSpPr>
        <p:spPr>
          <a:xfrm>
            <a:off x="4676293" y="5925192"/>
            <a:ext cx="2062975" cy="261610"/>
          </a:xfrm>
          <a:prstGeom prst="rect">
            <a:avLst/>
          </a:prstGeom>
          <a:noFill/>
        </p:spPr>
        <p:txBody>
          <a:bodyPr wrap="square" rtlCol="0">
            <a:spAutoFit/>
          </a:bodyPr>
          <a:lstStyle/>
          <a:p>
            <a:r>
              <a:rPr lang="fr-FR" sz="1100" i="1" dirty="0"/>
              <a:t>Source: </a:t>
            </a:r>
            <a:r>
              <a:rPr lang="fr-FR" sz="1100" i="1" dirty="0" err="1"/>
              <a:t>authors</a:t>
            </a:r>
            <a:endParaRPr lang="en-GB" sz="1100" i="1" dirty="0"/>
          </a:p>
        </p:txBody>
      </p:sp>
    </p:spTree>
    <p:extLst>
      <p:ext uri="{BB962C8B-B14F-4D97-AF65-F5344CB8AC3E}">
        <p14:creationId xmlns:p14="http://schemas.microsoft.com/office/powerpoint/2010/main" val="439293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E5F991-4C72-479A-9FEB-C6B54C041063}"/>
              </a:ext>
            </a:extLst>
          </p:cNvPr>
          <p:cNvSpPr>
            <a:spLocks noGrp="1"/>
          </p:cNvSpPr>
          <p:nvPr>
            <p:ph type="title"/>
          </p:nvPr>
        </p:nvSpPr>
        <p:spPr>
          <a:xfrm>
            <a:off x="0" y="0"/>
            <a:ext cx="10515600" cy="1325563"/>
          </a:xfrm>
        </p:spPr>
        <p:txBody>
          <a:bodyPr/>
          <a:lstStyle/>
          <a:p>
            <a:r>
              <a:rPr lang="fr-CH" dirty="0" err="1">
                <a:solidFill>
                  <a:schemeClr val="accent1">
                    <a:lumMod val="50000"/>
                  </a:schemeClr>
                </a:solidFill>
              </a:rPr>
              <a:t>Results</a:t>
            </a:r>
            <a:r>
              <a:rPr lang="fr-CH" dirty="0">
                <a:solidFill>
                  <a:schemeClr val="accent1">
                    <a:lumMod val="50000"/>
                  </a:schemeClr>
                </a:solidFill>
              </a:rPr>
              <a:t> – OSH provisions in </a:t>
            </a:r>
            <a:r>
              <a:rPr lang="fr-CH" dirty="0" err="1">
                <a:solidFill>
                  <a:schemeClr val="accent1">
                    <a:lumMod val="50000"/>
                  </a:schemeClr>
                </a:solidFill>
              </a:rPr>
              <a:t>selected</a:t>
            </a:r>
            <a:r>
              <a:rPr lang="fr-CH" dirty="0">
                <a:solidFill>
                  <a:schemeClr val="accent1">
                    <a:lumMod val="50000"/>
                  </a:schemeClr>
                </a:solidFill>
              </a:rPr>
              <a:t> </a:t>
            </a:r>
            <a:r>
              <a:rPr lang="fr-CH" dirty="0" err="1">
                <a:solidFill>
                  <a:schemeClr val="accent1">
                    <a:lumMod val="50000"/>
                  </a:schemeClr>
                </a:solidFill>
              </a:rPr>
              <a:t>PCIs</a:t>
            </a:r>
            <a:endParaRPr lang="en-GB" dirty="0">
              <a:solidFill>
                <a:schemeClr val="accent1">
                  <a:lumMod val="50000"/>
                </a:schemeClr>
              </a:solidFill>
            </a:endParaRPr>
          </a:p>
        </p:txBody>
      </p:sp>
      <p:sp>
        <p:nvSpPr>
          <p:cNvPr id="3" name="Content Placeholder 2">
            <a:extLst>
              <a:ext uri="{FF2B5EF4-FFF2-40B4-BE49-F238E27FC236}">
                <a16:creationId xmlns:a16="http://schemas.microsoft.com/office/drawing/2014/main" xmlns="" id="{2AEA318C-4142-45CD-811C-6ED86ACE17D2}"/>
              </a:ext>
            </a:extLst>
          </p:cNvPr>
          <p:cNvSpPr>
            <a:spLocks noGrp="1"/>
          </p:cNvSpPr>
          <p:nvPr>
            <p:ph sz="half" idx="1"/>
          </p:nvPr>
        </p:nvSpPr>
        <p:spPr>
          <a:xfrm>
            <a:off x="16875" y="1636720"/>
            <a:ext cx="5641298" cy="449223"/>
          </a:xfrm>
        </p:spPr>
        <p:txBody>
          <a:bodyPr>
            <a:normAutofit/>
          </a:bodyPr>
          <a:lstStyle/>
          <a:p>
            <a:pPr marL="0" indent="0">
              <a:buNone/>
            </a:pPr>
            <a:r>
              <a:rPr lang="fr-CH" sz="2200" dirty="0" err="1"/>
              <a:t>Alignment</a:t>
            </a:r>
            <a:r>
              <a:rPr lang="fr-CH" sz="2200" dirty="0"/>
              <a:t> </a:t>
            </a:r>
            <a:r>
              <a:rPr lang="fr-CH" sz="2200" dirty="0" err="1"/>
              <a:t>with</a:t>
            </a:r>
            <a:r>
              <a:rPr lang="fr-CH" sz="2200" dirty="0"/>
              <a:t> ILO OSH 2001 guidelines</a:t>
            </a:r>
          </a:p>
        </p:txBody>
      </p:sp>
      <p:sp>
        <p:nvSpPr>
          <p:cNvPr id="5" name="TextBox 4">
            <a:extLst>
              <a:ext uri="{FF2B5EF4-FFF2-40B4-BE49-F238E27FC236}">
                <a16:creationId xmlns:a16="http://schemas.microsoft.com/office/drawing/2014/main" xmlns="" id="{F8A497C7-43E3-4C16-8CAB-B7163DA05A41}"/>
              </a:ext>
            </a:extLst>
          </p:cNvPr>
          <p:cNvSpPr txBox="1"/>
          <p:nvPr/>
        </p:nvSpPr>
        <p:spPr>
          <a:xfrm>
            <a:off x="6685894" y="1636720"/>
            <a:ext cx="5272200" cy="4616648"/>
          </a:xfrm>
          <a:prstGeom prst="rect">
            <a:avLst/>
          </a:prstGeom>
          <a:noFill/>
        </p:spPr>
        <p:txBody>
          <a:bodyPr wrap="square" rtlCol="0">
            <a:spAutoFit/>
          </a:bodyPr>
          <a:lstStyle/>
          <a:p>
            <a:r>
              <a:rPr lang="fr-CH" dirty="0"/>
              <a:t>Low </a:t>
            </a:r>
            <a:r>
              <a:rPr lang="fr-CH" dirty="0" err="1"/>
              <a:t>alignment</a:t>
            </a:r>
            <a:r>
              <a:rPr lang="fr-CH" dirty="0"/>
              <a:t> scores: </a:t>
            </a:r>
          </a:p>
          <a:p>
            <a:endParaRPr lang="fr-CH" sz="1400" dirty="0"/>
          </a:p>
          <a:p>
            <a:pPr marL="285750" indent="-285750">
              <a:buClr>
                <a:schemeClr val="accent2">
                  <a:lumMod val="75000"/>
                </a:schemeClr>
              </a:buClr>
              <a:buFont typeface="Arial" panose="020B0604020202020204" pitchFamily="34" charset="0"/>
              <a:buChar char="•"/>
            </a:pPr>
            <a:r>
              <a:rPr lang="fr-CH" dirty="0"/>
              <a:t>None of the </a:t>
            </a:r>
            <a:r>
              <a:rPr lang="fr-CH" dirty="0" err="1"/>
              <a:t>benchmarked</a:t>
            </a:r>
            <a:r>
              <a:rPr lang="fr-CH" dirty="0"/>
              <a:t> </a:t>
            </a:r>
            <a:r>
              <a:rPr lang="fr-CH" dirty="0" err="1"/>
              <a:t>PCIs</a:t>
            </a:r>
            <a:r>
              <a:rPr lang="fr-CH" dirty="0"/>
              <a:t> </a:t>
            </a:r>
            <a:r>
              <a:rPr lang="fr-CH" dirty="0" err="1"/>
              <a:t>require</a:t>
            </a:r>
            <a:r>
              <a:rPr lang="fr-CH" dirty="0"/>
              <a:t> a </a:t>
            </a:r>
            <a:r>
              <a:rPr lang="fr-CH" dirty="0" err="1"/>
              <a:t>formal</a:t>
            </a:r>
            <a:r>
              <a:rPr lang="fr-CH" dirty="0"/>
              <a:t> OSH management system </a:t>
            </a:r>
            <a:r>
              <a:rPr lang="fr-CH" dirty="0" err="1"/>
              <a:t>with</a:t>
            </a:r>
            <a:r>
              <a:rPr lang="fr-CH" dirty="0"/>
              <a:t> a </a:t>
            </a:r>
            <a:r>
              <a:rPr lang="fr-CH" dirty="0" err="1"/>
              <a:t>continuous</a:t>
            </a:r>
            <a:r>
              <a:rPr lang="fr-CH" dirty="0"/>
              <a:t> </a:t>
            </a:r>
            <a:r>
              <a:rPr lang="fr-CH" dirty="0" err="1"/>
              <a:t>improvement</a:t>
            </a:r>
            <a:r>
              <a:rPr lang="fr-CH" dirty="0"/>
              <a:t> </a:t>
            </a:r>
            <a:r>
              <a:rPr lang="fr-CH" dirty="0" err="1"/>
              <a:t>approach</a:t>
            </a:r>
            <a:r>
              <a:rPr lang="fr-CH" dirty="0"/>
              <a:t> in line </a:t>
            </a:r>
            <a:r>
              <a:rPr lang="fr-CH" dirty="0" err="1"/>
              <a:t>with</a:t>
            </a:r>
            <a:r>
              <a:rPr lang="fr-CH" dirty="0"/>
              <a:t> ILO OSH 2001 Guidelines</a:t>
            </a:r>
          </a:p>
          <a:p>
            <a:pPr marL="285750" indent="-285750">
              <a:buClr>
                <a:schemeClr val="accent2">
                  <a:lumMod val="75000"/>
                </a:schemeClr>
              </a:buClr>
              <a:buFont typeface="Arial" panose="020B0604020202020204" pitchFamily="34" charset="0"/>
              <a:buChar char="•"/>
            </a:pPr>
            <a:endParaRPr lang="fr-CH" sz="1400" dirty="0"/>
          </a:p>
          <a:p>
            <a:pPr marL="285750" indent="-285750">
              <a:buClr>
                <a:schemeClr val="accent2">
                  <a:lumMod val="75000"/>
                </a:schemeClr>
              </a:buClr>
              <a:buFont typeface="Arial" panose="020B0604020202020204" pitchFamily="34" charset="0"/>
              <a:buChar char="•"/>
            </a:pPr>
            <a:r>
              <a:rPr lang="fr-CH" dirty="0" err="1"/>
              <a:t>Requirements</a:t>
            </a:r>
            <a:r>
              <a:rPr lang="fr-CH" dirty="0"/>
              <a:t> set out in </a:t>
            </a:r>
            <a:r>
              <a:rPr lang="fr-CH" dirty="0" err="1"/>
              <a:t>PCIs</a:t>
            </a:r>
            <a:r>
              <a:rPr lang="fr-CH" dirty="0"/>
              <a:t> </a:t>
            </a:r>
            <a:r>
              <a:rPr lang="fr-CH" dirty="0" err="1"/>
              <a:t>may</a:t>
            </a:r>
            <a:r>
              <a:rPr lang="fr-CH" dirty="0"/>
              <a:t> not </a:t>
            </a:r>
            <a:r>
              <a:rPr lang="fr-CH" dirty="0" err="1"/>
              <a:t>always</a:t>
            </a:r>
            <a:r>
              <a:rPr lang="fr-CH" dirty="0"/>
              <a:t> </a:t>
            </a:r>
            <a:r>
              <a:rPr lang="fr-CH" dirty="0" err="1"/>
              <a:t>refer</a:t>
            </a:r>
            <a:r>
              <a:rPr lang="fr-CH" dirty="0"/>
              <a:t> to </a:t>
            </a:r>
            <a:r>
              <a:rPr lang="fr-CH" dirty="0" err="1"/>
              <a:t>specific</a:t>
            </a:r>
            <a:r>
              <a:rPr lang="fr-CH" dirty="0"/>
              <a:t> national </a:t>
            </a:r>
            <a:r>
              <a:rPr lang="fr-CH" dirty="0" err="1"/>
              <a:t>legislation</a:t>
            </a:r>
            <a:r>
              <a:rPr lang="fr-CH" dirty="0"/>
              <a:t> or </a:t>
            </a:r>
            <a:r>
              <a:rPr lang="fr-CH" dirty="0" err="1"/>
              <a:t>policies</a:t>
            </a:r>
            <a:r>
              <a:rPr lang="fr-CH" dirty="0"/>
              <a:t> on OSH </a:t>
            </a:r>
          </a:p>
          <a:p>
            <a:pPr marL="285750" indent="-285750">
              <a:buClr>
                <a:schemeClr val="accent2">
                  <a:lumMod val="75000"/>
                </a:schemeClr>
              </a:buClr>
              <a:buFont typeface="Arial" panose="020B0604020202020204" pitchFamily="34" charset="0"/>
              <a:buChar char="•"/>
            </a:pPr>
            <a:endParaRPr lang="fr-CH" sz="1400" dirty="0"/>
          </a:p>
          <a:p>
            <a:pPr marL="285750" indent="-285750">
              <a:buClr>
                <a:schemeClr val="accent2">
                  <a:lumMod val="75000"/>
                </a:schemeClr>
              </a:buClr>
              <a:buFont typeface="Arial" panose="020B0604020202020204" pitchFamily="34" charset="0"/>
              <a:buChar char="•"/>
            </a:pPr>
            <a:r>
              <a:rPr lang="fr-CH" dirty="0"/>
              <a:t>OSH </a:t>
            </a:r>
            <a:r>
              <a:rPr lang="fr-CH" dirty="0" err="1"/>
              <a:t>requirements</a:t>
            </a:r>
            <a:r>
              <a:rPr lang="fr-CH" dirty="0"/>
              <a:t> </a:t>
            </a:r>
            <a:r>
              <a:rPr lang="fr-CH" dirty="0" err="1"/>
              <a:t>concentrate</a:t>
            </a:r>
            <a:r>
              <a:rPr lang="fr-CH" dirty="0"/>
              <a:t> on visible OSH practices </a:t>
            </a:r>
          </a:p>
          <a:p>
            <a:pPr marL="285750" indent="-285750">
              <a:buClr>
                <a:schemeClr val="accent2">
                  <a:lumMod val="75000"/>
                </a:schemeClr>
              </a:buClr>
              <a:buFont typeface="Arial" panose="020B0604020202020204" pitchFamily="34" charset="0"/>
              <a:buChar char="•"/>
            </a:pPr>
            <a:endParaRPr lang="fr-CH" sz="1400" dirty="0"/>
          </a:p>
          <a:p>
            <a:pPr marL="285750" indent="-285750">
              <a:buClr>
                <a:schemeClr val="accent2">
                  <a:lumMod val="75000"/>
                </a:schemeClr>
              </a:buClr>
              <a:buFont typeface="Arial" panose="020B0604020202020204" pitchFamily="34" charset="0"/>
              <a:buChar char="•"/>
            </a:pPr>
            <a:r>
              <a:rPr lang="fr-CH" dirty="0"/>
              <a:t>OSH </a:t>
            </a:r>
            <a:r>
              <a:rPr lang="fr-CH" dirty="0" err="1"/>
              <a:t>requirements</a:t>
            </a:r>
            <a:r>
              <a:rPr lang="fr-CH" dirty="0"/>
              <a:t> </a:t>
            </a:r>
            <a:r>
              <a:rPr lang="fr-CH" dirty="0" err="1"/>
              <a:t>often</a:t>
            </a:r>
            <a:r>
              <a:rPr lang="fr-CH" dirty="0"/>
              <a:t> focus on </a:t>
            </a:r>
            <a:r>
              <a:rPr lang="fr-CH" dirty="0" err="1"/>
              <a:t>controlling</a:t>
            </a:r>
            <a:r>
              <a:rPr lang="fr-CH" dirty="0"/>
              <a:t> and </a:t>
            </a:r>
            <a:r>
              <a:rPr lang="fr-CH" dirty="0" err="1"/>
              <a:t>reducing</a:t>
            </a:r>
            <a:r>
              <a:rPr lang="fr-CH" dirty="0"/>
              <a:t> </a:t>
            </a:r>
            <a:r>
              <a:rPr lang="fr-CH" dirty="0" err="1"/>
              <a:t>pre-identified</a:t>
            </a:r>
            <a:r>
              <a:rPr lang="fr-CH" dirty="0"/>
              <a:t> </a:t>
            </a:r>
            <a:r>
              <a:rPr lang="fr-CH" dirty="0" err="1"/>
              <a:t>hazards</a:t>
            </a:r>
            <a:r>
              <a:rPr lang="fr-CH" dirty="0"/>
              <a:t> and </a:t>
            </a:r>
            <a:r>
              <a:rPr lang="fr-CH" dirty="0" err="1"/>
              <a:t>risks</a:t>
            </a:r>
            <a:r>
              <a:rPr lang="fr-CH" dirty="0"/>
              <a:t> and </a:t>
            </a:r>
            <a:r>
              <a:rPr lang="fr-CH" dirty="0" err="1"/>
              <a:t>thus</a:t>
            </a:r>
            <a:r>
              <a:rPr lang="fr-CH" dirty="0"/>
              <a:t> </a:t>
            </a:r>
            <a:r>
              <a:rPr lang="fr-CH" dirty="0" err="1"/>
              <a:t>may</a:t>
            </a:r>
            <a:r>
              <a:rPr lang="fr-CH" dirty="0"/>
              <a:t> not </a:t>
            </a:r>
            <a:r>
              <a:rPr lang="fr-CH" dirty="0" err="1"/>
              <a:t>contribute</a:t>
            </a:r>
            <a:r>
              <a:rPr lang="fr-CH" dirty="0"/>
              <a:t> to building a culture of </a:t>
            </a:r>
            <a:r>
              <a:rPr lang="fr-CH" dirty="0" err="1"/>
              <a:t>prevention</a:t>
            </a:r>
            <a:r>
              <a:rPr lang="fr-CH" dirty="0"/>
              <a:t> in the </a:t>
            </a:r>
            <a:r>
              <a:rPr lang="fr-CH" dirty="0" err="1"/>
              <a:t>workplace</a:t>
            </a:r>
            <a:endParaRPr lang="fr-CH" dirty="0"/>
          </a:p>
        </p:txBody>
      </p:sp>
      <p:sp>
        <p:nvSpPr>
          <p:cNvPr id="7" name="TextBox 6">
            <a:extLst>
              <a:ext uri="{FF2B5EF4-FFF2-40B4-BE49-F238E27FC236}">
                <a16:creationId xmlns:a16="http://schemas.microsoft.com/office/drawing/2014/main" xmlns="" id="{6F3B6AEA-6C6E-4F92-82A0-BE9834A4EB9C}"/>
              </a:ext>
            </a:extLst>
          </p:cNvPr>
          <p:cNvSpPr txBox="1"/>
          <p:nvPr/>
        </p:nvSpPr>
        <p:spPr>
          <a:xfrm>
            <a:off x="5219498" y="6253368"/>
            <a:ext cx="1175490" cy="261610"/>
          </a:xfrm>
          <a:prstGeom prst="rect">
            <a:avLst/>
          </a:prstGeom>
          <a:noFill/>
        </p:spPr>
        <p:txBody>
          <a:bodyPr wrap="square" rtlCol="0">
            <a:spAutoFit/>
          </a:bodyPr>
          <a:lstStyle/>
          <a:p>
            <a:r>
              <a:rPr lang="fr-FR" sz="1100" i="1" dirty="0"/>
              <a:t>Source: </a:t>
            </a:r>
            <a:r>
              <a:rPr lang="fr-FR" sz="1100" i="1" dirty="0" err="1"/>
              <a:t>authors</a:t>
            </a:r>
            <a:endParaRPr lang="en-GB" sz="1100" i="1" dirty="0"/>
          </a:p>
        </p:txBody>
      </p:sp>
      <p:graphicFrame>
        <p:nvGraphicFramePr>
          <p:cNvPr id="8" name="Chart 7">
            <a:extLst>
              <a:ext uri="{FF2B5EF4-FFF2-40B4-BE49-F238E27FC236}">
                <a16:creationId xmlns:a16="http://schemas.microsoft.com/office/drawing/2014/main" xmlns="" id="{51DB0781-B320-4341-8361-F5F4EBCA6DDE}"/>
              </a:ext>
            </a:extLst>
          </p:cNvPr>
          <p:cNvGraphicFramePr/>
          <p:nvPr>
            <p:extLst>
              <p:ext uri="{D42A27DB-BD31-4B8C-83A1-F6EECF244321}">
                <p14:modId xmlns:p14="http://schemas.microsoft.com/office/powerpoint/2010/main" val="1041009820"/>
              </p:ext>
            </p:extLst>
          </p:nvPr>
        </p:nvGraphicFramePr>
        <p:xfrm>
          <a:off x="100371" y="1957283"/>
          <a:ext cx="6211121" cy="42960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1705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808"/>
            <a:ext cx="12192000" cy="1325563"/>
          </a:xfrm>
        </p:spPr>
        <p:txBody>
          <a:bodyPr>
            <a:normAutofit/>
          </a:bodyPr>
          <a:lstStyle/>
          <a:p>
            <a:r>
              <a:rPr lang="fr-CH" sz="4000" dirty="0">
                <a:solidFill>
                  <a:schemeClr val="accent1">
                    <a:lumMod val="50000"/>
                  </a:schemeClr>
                </a:solidFill>
              </a:rPr>
              <a:t>Provisions on </a:t>
            </a:r>
            <a:r>
              <a:rPr lang="fr-CH" sz="4000" dirty="0" err="1">
                <a:solidFill>
                  <a:schemeClr val="accent1">
                    <a:lumMod val="50000"/>
                  </a:schemeClr>
                </a:solidFill>
              </a:rPr>
              <a:t>verification</a:t>
            </a:r>
            <a:r>
              <a:rPr lang="fr-CH" sz="4000" dirty="0">
                <a:solidFill>
                  <a:schemeClr val="accent1">
                    <a:lumMod val="50000"/>
                  </a:schemeClr>
                </a:solidFill>
              </a:rPr>
              <a:t> </a:t>
            </a:r>
            <a:r>
              <a:rPr lang="fr-CH" sz="4000" dirty="0" err="1">
                <a:solidFill>
                  <a:schemeClr val="accent1">
                    <a:lumMod val="50000"/>
                  </a:schemeClr>
                </a:solidFill>
              </a:rPr>
              <a:t>mechanisms</a:t>
            </a:r>
            <a:r>
              <a:rPr lang="fr-CH" sz="4000" dirty="0">
                <a:solidFill>
                  <a:schemeClr val="accent1">
                    <a:lumMod val="50000"/>
                  </a:schemeClr>
                </a:solidFill>
              </a:rPr>
              <a:t> in </a:t>
            </a:r>
            <a:r>
              <a:rPr lang="fr-CH" sz="4000" dirty="0" err="1">
                <a:solidFill>
                  <a:schemeClr val="accent1">
                    <a:lumMod val="50000"/>
                  </a:schemeClr>
                </a:solidFill>
              </a:rPr>
              <a:t>selected</a:t>
            </a:r>
            <a:r>
              <a:rPr lang="fr-CH" sz="4000" dirty="0">
                <a:solidFill>
                  <a:schemeClr val="accent1">
                    <a:lumMod val="50000"/>
                  </a:schemeClr>
                </a:solidFill>
              </a:rPr>
              <a:t> </a:t>
            </a:r>
            <a:r>
              <a:rPr lang="fr-CH" sz="4000" dirty="0" err="1">
                <a:solidFill>
                  <a:schemeClr val="accent1">
                    <a:lumMod val="50000"/>
                  </a:schemeClr>
                </a:solidFill>
              </a:rPr>
              <a:t>PCIs</a:t>
            </a:r>
            <a:endParaRPr lang="en-GB" sz="4000" dirty="0">
              <a:solidFill>
                <a:schemeClr val="accent1">
                  <a:lumMod val="50000"/>
                </a:schemeClr>
              </a:solidFill>
            </a:endParaRPr>
          </a:p>
        </p:txBody>
      </p:sp>
      <p:sp>
        <p:nvSpPr>
          <p:cNvPr id="5" name="Oval 4">
            <a:extLst>
              <a:ext uri="{FF2B5EF4-FFF2-40B4-BE49-F238E27FC236}">
                <a16:creationId xmlns:a16="http://schemas.microsoft.com/office/drawing/2014/main" xmlns="" id="{B0D442B5-80F7-408B-A66B-BC328C7D5147}"/>
              </a:ext>
            </a:extLst>
          </p:cNvPr>
          <p:cNvSpPr/>
          <p:nvPr/>
        </p:nvSpPr>
        <p:spPr>
          <a:xfrm>
            <a:off x="330978" y="2801165"/>
            <a:ext cx="1637371" cy="7359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xmlns="" id="{67E8D6A1-B7DA-4C41-8761-374D4FB25FD5}"/>
              </a:ext>
            </a:extLst>
          </p:cNvPr>
          <p:cNvSpPr txBox="1"/>
          <p:nvPr/>
        </p:nvSpPr>
        <p:spPr>
          <a:xfrm>
            <a:off x="668212" y="3010031"/>
            <a:ext cx="1076838" cy="307777"/>
          </a:xfrm>
          <a:prstGeom prst="rect">
            <a:avLst/>
          </a:prstGeom>
          <a:noFill/>
        </p:spPr>
        <p:txBody>
          <a:bodyPr wrap="square" rtlCol="0">
            <a:spAutoFit/>
          </a:bodyPr>
          <a:lstStyle/>
          <a:p>
            <a:r>
              <a:rPr lang="fr-FR" sz="1400" dirty="0"/>
              <a:t>Initial audit </a:t>
            </a:r>
            <a:endParaRPr lang="en-GB" sz="1400" dirty="0"/>
          </a:p>
        </p:txBody>
      </p:sp>
      <p:sp>
        <p:nvSpPr>
          <p:cNvPr id="7" name="Arrow: Right 6">
            <a:extLst>
              <a:ext uri="{FF2B5EF4-FFF2-40B4-BE49-F238E27FC236}">
                <a16:creationId xmlns:a16="http://schemas.microsoft.com/office/drawing/2014/main" xmlns="" id="{FC4CF84A-A241-4AB9-9DBB-8E66781EA9FB}"/>
              </a:ext>
            </a:extLst>
          </p:cNvPr>
          <p:cNvSpPr/>
          <p:nvPr/>
        </p:nvSpPr>
        <p:spPr>
          <a:xfrm>
            <a:off x="2123235" y="3040604"/>
            <a:ext cx="444190" cy="286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xmlns="" id="{FA02C3B6-6BDC-4998-854C-CC200D41B822}"/>
              </a:ext>
            </a:extLst>
          </p:cNvPr>
          <p:cNvSpPr/>
          <p:nvPr/>
        </p:nvSpPr>
        <p:spPr>
          <a:xfrm>
            <a:off x="2742899" y="2787678"/>
            <a:ext cx="1637371" cy="7359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xmlns="" id="{9C71D613-D46C-4BAA-9BA7-A0BB8912FAA9}"/>
              </a:ext>
            </a:extLst>
          </p:cNvPr>
          <p:cNvSpPr txBox="1"/>
          <p:nvPr/>
        </p:nvSpPr>
        <p:spPr>
          <a:xfrm>
            <a:off x="2928998" y="3021223"/>
            <a:ext cx="1471961" cy="307777"/>
          </a:xfrm>
          <a:prstGeom prst="rect">
            <a:avLst/>
          </a:prstGeom>
          <a:noFill/>
        </p:spPr>
        <p:txBody>
          <a:bodyPr wrap="square" rtlCol="0">
            <a:spAutoFit/>
          </a:bodyPr>
          <a:lstStyle/>
          <a:p>
            <a:r>
              <a:rPr lang="fr-FR" sz="1400" dirty="0"/>
              <a:t>Follow up audit</a:t>
            </a:r>
            <a:endParaRPr lang="en-GB" sz="1400" dirty="0"/>
          </a:p>
        </p:txBody>
      </p:sp>
      <p:sp>
        <p:nvSpPr>
          <p:cNvPr id="11" name="Oval 10">
            <a:extLst>
              <a:ext uri="{FF2B5EF4-FFF2-40B4-BE49-F238E27FC236}">
                <a16:creationId xmlns:a16="http://schemas.microsoft.com/office/drawing/2014/main" xmlns="" id="{F7D7759E-1A63-4131-B092-F3E7D7FDF7D8}"/>
              </a:ext>
            </a:extLst>
          </p:cNvPr>
          <p:cNvSpPr/>
          <p:nvPr/>
        </p:nvSpPr>
        <p:spPr>
          <a:xfrm>
            <a:off x="5162231" y="2864732"/>
            <a:ext cx="1637371" cy="64633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xmlns="" id="{A5355829-14A7-485D-B58E-A499947C2615}"/>
              </a:ext>
            </a:extLst>
          </p:cNvPr>
          <p:cNvSpPr txBox="1"/>
          <p:nvPr/>
        </p:nvSpPr>
        <p:spPr>
          <a:xfrm>
            <a:off x="5301078" y="3025518"/>
            <a:ext cx="1471961" cy="307777"/>
          </a:xfrm>
          <a:prstGeom prst="rect">
            <a:avLst/>
          </a:prstGeom>
          <a:noFill/>
        </p:spPr>
        <p:txBody>
          <a:bodyPr wrap="square" rtlCol="0">
            <a:spAutoFit/>
          </a:bodyPr>
          <a:lstStyle/>
          <a:p>
            <a:r>
              <a:rPr lang="fr-FR" sz="1400" dirty="0" err="1"/>
              <a:t>Verification</a:t>
            </a:r>
            <a:r>
              <a:rPr lang="fr-FR" sz="1400" dirty="0"/>
              <a:t> audit</a:t>
            </a:r>
            <a:endParaRPr lang="en-GB" sz="1400" dirty="0"/>
          </a:p>
        </p:txBody>
      </p:sp>
      <p:sp>
        <p:nvSpPr>
          <p:cNvPr id="13" name="Oval 12">
            <a:extLst>
              <a:ext uri="{FF2B5EF4-FFF2-40B4-BE49-F238E27FC236}">
                <a16:creationId xmlns:a16="http://schemas.microsoft.com/office/drawing/2014/main" xmlns="" id="{78ACE673-4711-4160-84A4-F0F195893E77}"/>
              </a:ext>
            </a:extLst>
          </p:cNvPr>
          <p:cNvSpPr/>
          <p:nvPr/>
        </p:nvSpPr>
        <p:spPr>
          <a:xfrm>
            <a:off x="7578361" y="2788684"/>
            <a:ext cx="1637371" cy="7359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xmlns="" id="{10C626DB-4ECD-4E2F-8D55-5D6CAB33AC8E}"/>
              </a:ext>
            </a:extLst>
          </p:cNvPr>
          <p:cNvSpPr txBox="1"/>
          <p:nvPr/>
        </p:nvSpPr>
        <p:spPr>
          <a:xfrm>
            <a:off x="7565056" y="2983719"/>
            <a:ext cx="1802780" cy="523220"/>
          </a:xfrm>
          <a:prstGeom prst="rect">
            <a:avLst/>
          </a:prstGeom>
          <a:noFill/>
        </p:spPr>
        <p:txBody>
          <a:bodyPr wrap="square" rtlCol="0">
            <a:spAutoFit/>
          </a:bodyPr>
          <a:lstStyle/>
          <a:p>
            <a:r>
              <a:rPr lang="fr-FR" sz="1400" dirty="0"/>
              <a:t>Re-certification audit</a:t>
            </a:r>
          </a:p>
          <a:p>
            <a:pPr algn="ctr"/>
            <a:r>
              <a:rPr lang="fr-FR" sz="1400" dirty="0"/>
              <a:t>1-5 </a:t>
            </a:r>
            <a:r>
              <a:rPr lang="fr-FR" sz="1400" dirty="0" err="1"/>
              <a:t>years</a:t>
            </a:r>
            <a:endParaRPr lang="en-GB" sz="1400" dirty="0"/>
          </a:p>
        </p:txBody>
      </p:sp>
      <p:sp>
        <p:nvSpPr>
          <p:cNvPr id="16" name="Arrow: Right 15">
            <a:extLst>
              <a:ext uri="{FF2B5EF4-FFF2-40B4-BE49-F238E27FC236}">
                <a16:creationId xmlns:a16="http://schemas.microsoft.com/office/drawing/2014/main" xmlns="" id="{9F29D5C2-964B-414E-BBDC-7CBA9228056C}"/>
              </a:ext>
            </a:extLst>
          </p:cNvPr>
          <p:cNvSpPr/>
          <p:nvPr/>
        </p:nvSpPr>
        <p:spPr>
          <a:xfrm>
            <a:off x="4562124" y="3040604"/>
            <a:ext cx="444190" cy="286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Right 16">
            <a:extLst>
              <a:ext uri="{FF2B5EF4-FFF2-40B4-BE49-F238E27FC236}">
                <a16:creationId xmlns:a16="http://schemas.microsoft.com/office/drawing/2014/main" xmlns="" id="{B1E652F3-3BBF-4A49-ACCD-21AC102EB420}"/>
              </a:ext>
            </a:extLst>
          </p:cNvPr>
          <p:cNvSpPr/>
          <p:nvPr/>
        </p:nvSpPr>
        <p:spPr>
          <a:xfrm>
            <a:off x="6969755" y="3031982"/>
            <a:ext cx="444190" cy="286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c 17">
            <a:extLst>
              <a:ext uri="{FF2B5EF4-FFF2-40B4-BE49-F238E27FC236}">
                <a16:creationId xmlns:a16="http://schemas.microsoft.com/office/drawing/2014/main" xmlns="" id="{F6D0F6F4-EBD7-420F-8226-CCE6D9700714}"/>
              </a:ext>
            </a:extLst>
          </p:cNvPr>
          <p:cNvSpPr/>
          <p:nvPr/>
        </p:nvSpPr>
        <p:spPr>
          <a:xfrm>
            <a:off x="1206631" y="2422273"/>
            <a:ext cx="7258639" cy="725408"/>
          </a:xfrm>
          <a:prstGeom prst="arc">
            <a:avLst>
              <a:gd name="adj1" fmla="val 10792023"/>
              <a:gd name="adj2" fmla="val 1479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TextBox 18">
            <a:extLst>
              <a:ext uri="{FF2B5EF4-FFF2-40B4-BE49-F238E27FC236}">
                <a16:creationId xmlns:a16="http://schemas.microsoft.com/office/drawing/2014/main" xmlns="" id="{77B9B85E-B4E3-4713-A8E3-120C20B69938}"/>
              </a:ext>
            </a:extLst>
          </p:cNvPr>
          <p:cNvSpPr txBox="1"/>
          <p:nvPr/>
        </p:nvSpPr>
        <p:spPr>
          <a:xfrm>
            <a:off x="4073445" y="2386221"/>
            <a:ext cx="1538868" cy="276999"/>
          </a:xfrm>
          <a:prstGeom prst="rect">
            <a:avLst/>
          </a:prstGeom>
          <a:noFill/>
        </p:spPr>
        <p:txBody>
          <a:bodyPr wrap="square" rtlCol="0">
            <a:spAutoFit/>
          </a:bodyPr>
          <a:lstStyle/>
          <a:p>
            <a:r>
              <a:rPr lang="fr-FR" sz="1200" dirty="0"/>
              <a:t>6 </a:t>
            </a:r>
            <a:r>
              <a:rPr lang="fr-FR" sz="1200" dirty="0" err="1"/>
              <a:t>months</a:t>
            </a:r>
            <a:r>
              <a:rPr lang="fr-FR" sz="1200" dirty="0"/>
              <a:t> to 5 </a:t>
            </a:r>
            <a:r>
              <a:rPr lang="fr-FR" sz="1200" dirty="0" err="1"/>
              <a:t>years</a:t>
            </a:r>
            <a:r>
              <a:rPr lang="fr-FR" sz="1200" dirty="0"/>
              <a:t> </a:t>
            </a:r>
            <a:endParaRPr lang="en-GB" sz="1200" dirty="0"/>
          </a:p>
        </p:txBody>
      </p:sp>
      <p:sp>
        <p:nvSpPr>
          <p:cNvPr id="21" name="TextBox 20">
            <a:extLst>
              <a:ext uri="{FF2B5EF4-FFF2-40B4-BE49-F238E27FC236}">
                <a16:creationId xmlns:a16="http://schemas.microsoft.com/office/drawing/2014/main" xmlns="" id="{B65FD8F2-06FF-42A5-BE82-459D8C2C8CAB}"/>
              </a:ext>
            </a:extLst>
          </p:cNvPr>
          <p:cNvSpPr txBox="1"/>
          <p:nvPr/>
        </p:nvSpPr>
        <p:spPr>
          <a:xfrm>
            <a:off x="518742" y="1477459"/>
            <a:ext cx="9567746" cy="830997"/>
          </a:xfrm>
          <a:prstGeom prst="rect">
            <a:avLst/>
          </a:prstGeom>
          <a:noFill/>
        </p:spPr>
        <p:txBody>
          <a:bodyPr wrap="square" rtlCol="0">
            <a:spAutoFit/>
          </a:bodyPr>
          <a:lstStyle/>
          <a:p>
            <a:r>
              <a:rPr lang="fr-FR" dirty="0"/>
              <a:t>The </a:t>
            </a:r>
            <a:r>
              <a:rPr lang="fr-FR" dirty="0" err="1"/>
              <a:t>wide</a:t>
            </a:r>
            <a:r>
              <a:rPr lang="fr-FR" dirty="0"/>
              <a:t> </a:t>
            </a:r>
            <a:r>
              <a:rPr lang="fr-FR" dirty="0" err="1"/>
              <a:t>variety</a:t>
            </a:r>
            <a:r>
              <a:rPr lang="fr-FR" dirty="0"/>
              <a:t> of combination of </a:t>
            </a:r>
            <a:r>
              <a:rPr lang="fr-FR" dirty="0" err="1"/>
              <a:t>verification</a:t>
            </a:r>
            <a:r>
              <a:rPr lang="fr-FR" dirty="0"/>
              <a:t> </a:t>
            </a:r>
            <a:r>
              <a:rPr lang="fr-FR" dirty="0" err="1"/>
              <a:t>mechanisms</a:t>
            </a:r>
            <a:r>
              <a:rPr lang="fr-FR" dirty="0"/>
              <a:t> </a:t>
            </a:r>
            <a:r>
              <a:rPr lang="fr-FR" dirty="0" err="1"/>
              <a:t>does</a:t>
            </a:r>
            <a:r>
              <a:rPr lang="fr-FR" dirty="0"/>
              <a:t> not </a:t>
            </a:r>
            <a:r>
              <a:rPr lang="fr-FR" dirty="0" err="1"/>
              <a:t>allow</a:t>
            </a:r>
            <a:r>
              <a:rPr lang="fr-FR" dirty="0"/>
              <a:t> a </a:t>
            </a:r>
            <a:r>
              <a:rPr lang="fr-FR" dirty="0" err="1"/>
              <a:t>robustness</a:t>
            </a:r>
            <a:r>
              <a:rPr lang="fr-FR" dirty="0"/>
              <a:t> </a:t>
            </a:r>
            <a:r>
              <a:rPr lang="fr-FR" dirty="0" err="1"/>
              <a:t>scale</a:t>
            </a:r>
            <a:r>
              <a:rPr lang="fr-FR" dirty="0"/>
              <a:t>.</a:t>
            </a:r>
          </a:p>
          <a:p>
            <a:endParaRPr lang="fr-FR" sz="1200" dirty="0"/>
          </a:p>
          <a:p>
            <a:r>
              <a:rPr lang="fr-FR" dirty="0" err="1"/>
              <a:t>Verification</a:t>
            </a:r>
            <a:r>
              <a:rPr lang="fr-FR" dirty="0"/>
              <a:t> </a:t>
            </a:r>
            <a:r>
              <a:rPr lang="fr-FR" dirty="0" err="1"/>
              <a:t>processes</a:t>
            </a:r>
            <a:r>
              <a:rPr lang="fr-FR" dirty="0"/>
              <a:t>:</a:t>
            </a:r>
            <a:endParaRPr lang="en-GB" sz="1600" dirty="0"/>
          </a:p>
        </p:txBody>
      </p:sp>
      <p:sp>
        <p:nvSpPr>
          <p:cNvPr id="23" name="TextBox 22">
            <a:extLst>
              <a:ext uri="{FF2B5EF4-FFF2-40B4-BE49-F238E27FC236}">
                <a16:creationId xmlns:a16="http://schemas.microsoft.com/office/drawing/2014/main" xmlns="" id="{408C41D6-610C-4DE7-923E-CED279AC2A93}"/>
              </a:ext>
            </a:extLst>
          </p:cNvPr>
          <p:cNvSpPr txBox="1"/>
          <p:nvPr/>
        </p:nvSpPr>
        <p:spPr>
          <a:xfrm>
            <a:off x="513862" y="3773795"/>
            <a:ext cx="10493227" cy="584775"/>
          </a:xfrm>
          <a:prstGeom prst="rect">
            <a:avLst/>
          </a:prstGeom>
          <a:noFill/>
        </p:spPr>
        <p:txBody>
          <a:bodyPr wrap="square" rtlCol="0">
            <a:spAutoFit/>
          </a:bodyPr>
          <a:lstStyle/>
          <a:p>
            <a:pPr marL="285750" indent="-285750">
              <a:buFont typeface="Arial" panose="020B0604020202020204" pitchFamily="34" charset="0"/>
              <a:buChar char="•"/>
            </a:pPr>
            <a:r>
              <a:rPr lang="fr-FR" sz="1600" dirty="0" err="1"/>
              <a:t>Stratified</a:t>
            </a:r>
            <a:r>
              <a:rPr lang="fr-FR" sz="1600" dirty="0"/>
              <a:t> sampling </a:t>
            </a:r>
            <a:r>
              <a:rPr lang="fr-FR" sz="1600" dirty="0" err="1"/>
              <a:t>method</a:t>
            </a:r>
            <a:r>
              <a:rPr lang="fr-FR" sz="1600" dirty="0"/>
              <a:t> </a:t>
            </a:r>
          </a:p>
          <a:p>
            <a:pPr marL="285750" indent="-285750">
              <a:buFont typeface="Arial" panose="020B0604020202020204" pitchFamily="34" charset="0"/>
              <a:buChar char="•"/>
            </a:pPr>
            <a:r>
              <a:rPr lang="fr-FR" sz="1600" dirty="0"/>
              <a:t>Non-compliance: corrective action plan or </a:t>
            </a:r>
            <a:r>
              <a:rPr lang="fr-FR" sz="1600" dirty="0" err="1"/>
              <a:t>breach</a:t>
            </a:r>
            <a:r>
              <a:rPr lang="fr-FR" sz="1600" dirty="0"/>
              <a:t> of </a:t>
            </a:r>
            <a:r>
              <a:rPr lang="fr-FR" sz="1600" dirty="0" err="1"/>
              <a:t>zero</a:t>
            </a:r>
            <a:r>
              <a:rPr lang="fr-FR" sz="1600" dirty="0"/>
              <a:t> </a:t>
            </a:r>
            <a:r>
              <a:rPr lang="fr-FR" sz="1600" dirty="0" err="1"/>
              <a:t>tolerance</a:t>
            </a:r>
            <a:r>
              <a:rPr lang="fr-FR" sz="1600" dirty="0"/>
              <a:t> </a:t>
            </a:r>
            <a:r>
              <a:rPr lang="fr-FR" sz="1600" dirty="0" err="1"/>
              <a:t>policy</a:t>
            </a:r>
            <a:r>
              <a:rPr lang="fr-FR" sz="1600" dirty="0"/>
              <a:t> </a:t>
            </a:r>
            <a:r>
              <a:rPr lang="fr-FR" sz="1600" dirty="0" err="1"/>
              <a:t>resulting</a:t>
            </a:r>
            <a:r>
              <a:rPr lang="fr-FR" sz="1600" dirty="0"/>
              <a:t> in the suspension of the certification</a:t>
            </a:r>
          </a:p>
        </p:txBody>
      </p:sp>
      <p:sp>
        <p:nvSpPr>
          <p:cNvPr id="24" name="TextBox 23">
            <a:extLst>
              <a:ext uri="{FF2B5EF4-FFF2-40B4-BE49-F238E27FC236}">
                <a16:creationId xmlns:a16="http://schemas.microsoft.com/office/drawing/2014/main" xmlns="" id="{0E7A2160-84E9-4E8A-B6E9-FF350F2154E4}"/>
              </a:ext>
            </a:extLst>
          </p:cNvPr>
          <p:cNvSpPr txBox="1"/>
          <p:nvPr/>
        </p:nvSpPr>
        <p:spPr>
          <a:xfrm>
            <a:off x="518740" y="5438531"/>
            <a:ext cx="11256947" cy="861774"/>
          </a:xfrm>
          <a:prstGeom prst="rect">
            <a:avLst/>
          </a:prstGeom>
          <a:solidFill>
            <a:schemeClr val="accent1">
              <a:lumMod val="20000"/>
              <a:lumOff val="80000"/>
            </a:schemeClr>
          </a:solidFill>
          <a:ln>
            <a:solidFill>
              <a:schemeClr val="accent1"/>
            </a:solidFill>
          </a:ln>
        </p:spPr>
        <p:txBody>
          <a:bodyPr wrap="square" rtlCol="0">
            <a:spAutoFit/>
          </a:bodyPr>
          <a:lstStyle/>
          <a:p>
            <a:r>
              <a:rPr lang="fr-FR" dirty="0"/>
              <a:t>Common challenges: </a:t>
            </a:r>
          </a:p>
          <a:p>
            <a:pPr marL="285750" indent="-285750">
              <a:buFont typeface="Arial" panose="020B0604020202020204" pitchFamily="34" charset="0"/>
              <a:buChar char="•"/>
            </a:pPr>
            <a:r>
              <a:rPr lang="fr-FR" sz="1600" dirty="0"/>
              <a:t>Independence, </a:t>
            </a:r>
            <a:r>
              <a:rPr lang="fr-FR" sz="1600" dirty="0" err="1"/>
              <a:t>impartiality</a:t>
            </a:r>
            <a:r>
              <a:rPr lang="fr-FR" sz="1600" dirty="0"/>
              <a:t> and </a:t>
            </a:r>
            <a:r>
              <a:rPr lang="fr-FR" sz="1600" dirty="0" err="1"/>
              <a:t>proper</a:t>
            </a:r>
            <a:r>
              <a:rPr lang="fr-FR" sz="1600" dirty="0"/>
              <a:t> training of </a:t>
            </a:r>
            <a:r>
              <a:rPr lang="fr-FR" sz="1600" dirty="0" err="1"/>
              <a:t>auditors</a:t>
            </a:r>
            <a:endParaRPr lang="fr-FR" sz="1600" dirty="0"/>
          </a:p>
          <a:p>
            <a:pPr marL="285750" indent="-285750">
              <a:buFont typeface="Arial" panose="020B0604020202020204" pitchFamily="34" charset="0"/>
              <a:buChar char="•"/>
            </a:pPr>
            <a:r>
              <a:rPr lang="fr-FR" sz="1600" dirty="0"/>
              <a:t>Certification bodies are not </a:t>
            </a:r>
            <a:r>
              <a:rPr lang="fr-FR" sz="1600" dirty="0" err="1"/>
              <a:t>connecting</a:t>
            </a:r>
            <a:r>
              <a:rPr lang="fr-FR" sz="1600" dirty="0"/>
              <a:t> </a:t>
            </a:r>
            <a:r>
              <a:rPr lang="fr-FR" sz="1600" dirty="0" err="1"/>
              <a:t>with</a:t>
            </a:r>
            <a:r>
              <a:rPr lang="fr-FR" sz="1600" dirty="0"/>
              <a:t> the national OSH system</a:t>
            </a:r>
            <a:endParaRPr lang="en-GB" sz="1600" dirty="0"/>
          </a:p>
        </p:txBody>
      </p:sp>
      <p:sp>
        <p:nvSpPr>
          <p:cNvPr id="25" name="TextBox 24">
            <a:extLst>
              <a:ext uri="{FF2B5EF4-FFF2-40B4-BE49-F238E27FC236}">
                <a16:creationId xmlns:a16="http://schemas.microsoft.com/office/drawing/2014/main" xmlns="" id="{3B3D4F48-749F-43E6-92C1-1114A6F825E3}"/>
              </a:ext>
            </a:extLst>
          </p:cNvPr>
          <p:cNvSpPr txBox="1"/>
          <p:nvPr/>
        </p:nvSpPr>
        <p:spPr>
          <a:xfrm>
            <a:off x="9760084" y="2721158"/>
            <a:ext cx="2105082" cy="830997"/>
          </a:xfrm>
          <a:prstGeom prst="rect">
            <a:avLst/>
          </a:prstGeom>
          <a:noFill/>
          <a:ln>
            <a:solidFill>
              <a:schemeClr val="accent1"/>
            </a:solidFill>
          </a:ln>
        </p:spPr>
        <p:txBody>
          <a:bodyPr wrap="square" rtlCol="0">
            <a:spAutoFit/>
          </a:bodyPr>
          <a:lstStyle/>
          <a:p>
            <a:r>
              <a:rPr lang="en-US" sz="1600" dirty="0"/>
              <a:t>Only 1/3 of PCIs perform unannounced audits </a:t>
            </a:r>
          </a:p>
        </p:txBody>
      </p:sp>
      <p:sp>
        <p:nvSpPr>
          <p:cNvPr id="26" name="TextBox 25">
            <a:extLst>
              <a:ext uri="{FF2B5EF4-FFF2-40B4-BE49-F238E27FC236}">
                <a16:creationId xmlns:a16="http://schemas.microsoft.com/office/drawing/2014/main" xmlns="" id="{60793EA8-D6FF-49BE-AAB6-CE37217BAAF6}"/>
              </a:ext>
            </a:extLst>
          </p:cNvPr>
          <p:cNvSpPr txBox="1"/>
          <p:nvPr/>
        </p:nvSpPr>
        <p:spPr>
          <a:xfrm>
            <a:off x="802117" y="4433487"/>
            <a:ext cx="11511322" cy="792781"/>
          </a:xfrm>
          <a:prstGeom prst="rect">
            <a:avLst/>
          </a:prstGeom>
          <a:noFill/>
        </p:spPr>
        <p:txBody>
          <a:bodyPr wrap="square" rtlCol="0">
            <a:spAutoFit/>
          </a:bodyPr>
          <a:lstStyle/>
          <a:p>
            <a:pPr>
              <a:lnSpc>
                <a:spcPct val="150000"/>
              </a:lnSpc>
            </a:pPr>
            <a:r>
              <a:rPr lang="fr-FR" sz="1600" dirty="0"/>
              <a:t>Document checks, site inspections, </a:t>
            </a:r>
            <a:r>
              <a:rPr lang="fr-FR" sz="1600" dirty="0" err="1"/>
              <a:t>worker</a:t>
            </a:r>
            <a:r>
              <a:rPr lang="fr-FR" sz="1600" dirty="0"/>
              <a:t> and manager interviews are </a:t>
            </a:r>
            <a:r>
              <a:rPr lang="fr-FR" sz="1600" dirty="0" err="1"/>
              <a:t>common</a:t>
            </a:r>
            <a:r>
              <a:rPr lang="fr-FR" sz="1600" dirty="0"/>
              <a:t> practices</a:t>
            </a:r>
            <a:endParaRPr lang="fr-FR" sz="800" dirty="0"/>
          </a:p>
          <a:p>
            <a:pPr>
              <a:lnSpc>
                <a:spcPct val="150000"/>
              </a:lnSpc>
            </a:pPr>
            <a:r>
              <a:rPr lang="fr-FR" sz="1600" dirty="0" err="1"/>
              <a:t>Specific</a:t>
            </a:r>
            <a:r>
              <a:rPr lang="fr-FR" sz="1600" dirty="0"/>
              <a:t> </a:t>
            </a:r>
            <a:r>
              <a:rPr lang="fr-FR" sz="1600" dirty="0" err="1"/>
              <a:t>hazard</a:t>
            </a:r>
            <a:r>
              <a:rPr lang="fr-FR" sz="1600" dirty="0"/>
              <a:t> </a:t>
            </a:r>
            <a:r>
              <a:rPr lang="fr-FR" sz="1600" dirty="0" err="1"/>
              <a:t>exposure</a:t>
            </a:r>
            <a:r>
              <a:rPr lang="fr-FR" sz="1600" dirty="0"/>
              <a:t> checks and </a:t>
            </a:r>
            <a:r>
              <a:rPr lang="fr-FR" sz="1600" dirty="0" err="1"/>
              <a:t>measurement</a:t>
            </a:r>
            <a:r>
              <a:rPr lang="fr-FR" sz="1600" dirty="0"/>
              <a:t> (</a:t>
            </a:r>
            <a:r>
              <a:rPr lang="fr-FR" sz="1600" dirty="0" err="1"/>
              <a:t>dust</a:t>
            </a:r>
            <a:r>
              <a:rPr lang="fr-FR" sz="1600" dirty="0"/>
              <a:t>, noise, etc.) or </a:t>
            </a:r>
            <a:r>
              <a:rPr lang="fr-FR" sz="1600" dirty="0" err="1"/>
              <a:t>analysis</a:t>
            </a:r>
            <a:r>
              <a:rPr lang="fr-FR" sz="1600" dirty="0"/>
              <a:t> (</a:t>
            </a:r>
            <a:r>
              <a:rPr lang="fr-FR" sz="1600" dirty="0" err="1"/>
              <a:t>chemicals</a:t>
            </a:r>
            <a:r>
              <a:rPr lang="fr-FR" sz="1600" dirty="0"/>
              <a:t> </a:t>
            </a:r>
            <a:r>
              <a:rPr lang="fr-FR" sz="1600" dirty="0" err="1"/>
              <a:t>testing</a:t>
            </a:r>
            <a:r>
              <a:rPr lang="fr-FR" sz="1600" dirty="0"/>
              <a:t> </a:t>
            </a:r>
            <a:r>
              <a:rPr lang="fr-FR" sz="1600" dirty="0" err="1"/>
              <a:t>samples</a:t>
            </a:r>
            <a:r>
              <a:rPr lang="fr-FR" sz="1600" dirty="0"/>
              <a:t>) are not </a:t>
            </a:r>
            <a:r>
              <a:rPr lang="fr-FR" sz="1600" dirty="0" err="1"/>
              <a:t>required</a:t>
            </a:r>
            <a:r>
              <a:rPr lang="fr-FR" sz="1600" dirty="0"/>
              <a:t>  </a:t>
            </a:r>
            <a:endParaRPr lang="en-GB" sz="1600" dirty="0"/>
          </a:p>
        </p:txBody>
      </p:sp>
      <p:pic>
        <p:nvPicPr>
          <p:cNvPr id="28" name="Picture 27" descr="A close up of a logo&#10;&#10;Description generated with very high confidence">
            <a:extLst>
              <a:ext uri="{FF2B5EF4-FFF2-40B4-BE49-F238E27FC236}">
                <a16:creationId xmlns:a16="http://schemas.microsoft.com/office/drawing/2014/main" xmlns="" id="{D4C3CE4B-C3ED-4224-96DE-D72690961B1C}"/>
              </a:ext>
            </a:extLst>
          </p:cNvPr>
          <p:cNvPicPr>
            <a:picLocks noChangeAspect="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l="23225" t="14960" r="21755" b="29268"/>
          <a:stretch/>
        </p:blipFill>
        <p:spPr>
          <a:xfrm>
            <a:off x="526852" y="4570833"/>
            <a:ext cx="267156" cy="270806"/>
          </a:xfrm>
          <a:prstGeom prst="rect">
            <a:avLst/>
          </a:prstGeom>
        </p:spPr>
      </p:pic>
      <p:pic>
        <p:nvPicPr>
          <p:cNvPr id="30" name="Picture 29" descr="A close up of a logo&#10;&#10;Description generated with very high confidence">
            <a:extLst>
              <a:ext uri="{FF2B5EF4-FFF2-40B4-BE49-F238E27FC236}">
                <a16:creationId xmlns:a16="http://schemas.microsoft.com/office/drawing/2014/main" xmlns="" id="{DA4ED214-BDAF-41B8-A035-DA67D0F8660A}"/>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r="3509" b="12520"/>
          <a:stretch/>
        </p:blipFill>
        <p:spPr>
          <a:xfrm>
            <a:off x="518741" y="4941424"/>
            <a:ext cx="267157" cy="242208"/>
          </a:xfrm>
          <a:prstGeom prst="rect">
            <a:avLst/>
          </a:prstGeom>
        </p:spPr>
      </p:pic>
    </p:spTree>
    <p:extLst>
      <p:ext uri="{BB962C8B-B14F-4D97-AF65-F5344CB8AC3E}">
        <p14:creationId xmlns:p14="http://schemas.microsoft.com/office/powerpoint/2010/main" val="4229007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55EA07D-8FB4-4BE3-826A-79BC68082B96}"/>
              </a:ext>
            </a:extLst>
          </p:cNvPr>
          <p:cNvSpPr>
            <a:spLocks noGrp="1"/>
          </p:cNvSpPr>
          <p:nvPr>
            <p:ph type="title"/>
          </p:nvPr>
        </p:nvSpPr>
        <p:spPr>
          <a:xfrm>
            <a:off x="0" y="0"/>
            <a:ext cx="11604396" cy="1325563"/>
          </a:xfrm>
        </p:spPr>
        <p:txBody>
          <a:bodyPr/>
          <a:lstStyle/>
          <a:p>
            <a:r>
              <a:rPr lang="fr-CH" dirty="0">
                <a:solidFill>
                  <a:schemeClr val="accent1">
                    <a:lumMod val="50000"/>
                  </a:schemeClr>
                </a:solidFill>
              </a:rPr>
              <a:t>Impact of </a:t>
            </a:r>
            <a:r>
              <a:rPr lang="fr-CH" dirty="0" err="1">
                <a:solidFill>
                  <a:schemeClr val="accent1">
                    <a:lumMod val="50000"/>
                  </a:schemeClr>
                </a:solidFill>
              </a:rPr>
              <a:t>PCIs</a:t>
            </a:r>
            <a:r>
              <a:rPr lang="fr-CH" dirty="0">
                <a:solidFill>
                  <a:schemeClr val="accent1">
                    <a:lumMod val="50000"/>
                  </a:schemeClr>
                </a:solidFill>
              </a:rPr>
              <a:t> on OSH </a:t>
            </a:r>
            <a:r>
              <a:rPr lang="fr-CH" dirty="0" err="1">
                <a:solidFill>
                  <a:schemeClr val="accent1">
                    <a:lumMod val="50000"/>
                  </a:schemeClr>
                </a:solidFill>
              </a:rPr>
              <a:t>outcomes</a:t>
            </a:r>
            <a:r>
              <a:rPr lang="fr-CH" dirty="0">
                <a:solidFill>
                  <a:schemeClr val="accent1">
                    <a:lumMod val="50000"/>
                  </a:schemeClr>
                </a:solidFill>
              </a:rPr>
              <a:t> </a:t>
            </a:r>
            <a:br>
              <a:rPr lang="fr-CH" dirty="0">
                <a:solidFill>
                  <a:schemeClr val="accent1">
                    <a:lumMod val="50000"/>
                  </a:schemeClr>
                </a:solidFill>
              </a:rPr>
            </a:br>
            <a:r>
              <a:rPr lang="fr-CH" sz="3200" i="1" dirty="0">
                <a:solidFill>
                  <a:schemeClr val="accent1">
                    <a:lumMod val="50000"/>
                  </a:schemeClr>
                </a:solidFill>
              </a:rPr>
              <a:t>A </a:t>
            </a:r>
            <a:r>
              <a:rPr lang="fr-CH" sz="3200" i="1" dirty="0" err="1">
                <a:solidFill>
                  <a:schemeClr val="accent1">
                    <a:lumMod val="50000"/>
                  </a:schemeClr>
                </a:solidFill>
              </a:rPr>
              <a:t>limited</a:t>
            </a:r>
            <a:r>
              <a:rPr lang="fr-CH" sz="3200" i="1" dirty="0">
                <a:solidFill>
                  <a:schemeClr val="accent1">
                    <a:lumMod val="50000"/>
                  </a:schemeClr>
                </a:solidFill>
              </a:rPr>
              <a:t> body of </a:t>
            </a:r>
            <a:r>
              <a:rPr lang="fr-CH" sz="3200" i="1" dirty="0" err="1">
                <a:solidFill>
                  <a:schemeClr val="accent1">
                    <a:lumMod val="50000"/>
                  </a:schemeClr>
                </a:solidFill>
              </a:rPr>
              <a:t>evidence</a:t>
            </a:r>
            <a:endParaRPr lang="en-GB" sz="3200" i="1" dirty="0">
              <a:solidFill>
                <a:schemeClr val="accent1">
                  <a:lumMod val="50000"/>
                </a:schemeClr>
              </a:solidFill>
            </a:endParaRPr>
          </a:p>
        </p:txBody>
      </p:sp>
      <p:sp>
        <p:nvSpPr>
          <p:cNvPr id="5" name="Content Placeholder 4">
            <a:extLst>
              <a:ext uri="{FF2B5EF4-FFF2-40B4-BE49-F238E27FC236}">
                <a16:creationId xmlns:a16="http://schemas.microsoft.com/office/drawing/2014/main" xmlns="" id="{CBED53F2-6DED-45A7-BE4B-E065BC8B38EE}"/>
              </a:ext>
            </a:extLst>
          </p:cNvPr>
          <p:cNvSpPr>
            <a:spLocks noGrp="1"/>
          </p:cNvSpPr>
          <p:nvPr>
            <p:ph sz="half" idx="1"/>
          </p:nvPr>
        </p:nvSpPr>
        <p:spPr>
          <a:xfrm>
            <a:off x="770337" y="3105038"/>
            <a:ext cx="5087434" cy="2515430"/>
          </a:xfrm>
        </p:spPr>
        <p:txBody>
          <a:bodyPr>
            <a:normAutofit/>
          </a:bodyPr>
          <a:lstStyle/>
          <a:p>
            <a:pPr marL="0" indent="0">
              <a:buNone/>
            </a:pPr>
            <a:r>
              <a:rPr lang="fr-CH" sz="2000" dirty="0" err="1"/>
              <a:t>Improved</a:t>
            </a:r>
            <a:r>
              <a:rPr lang="fr-CH" sz="2000" dirty="0"/>
              <a:t> </a:t>
            </a:r>
            <a:r>
              <a:rPr lang="fr-CH" sz="2000" dirty="0" err="1"/>
              <a:t>health</a:t>
            </a:r>
            <a:r>
              <a:rPr lang="fr-CH" sz="2000" dirty="0"/>
              <a:t> of </a:t>
            </a:r>
            <a:r>
              <a:rPr lang="fr-CH" sz="2000" dirty="0" err="1"/>
              <a:t>certified</a:t>
            </a:r>
            <a:r>
              <a:rPr lang="fr-CH" sz="2000" dirty="0"/>
              <a:t> </a:t>
            </a:r>
            <a:r>
              <a:rPr lang="fr-CH" sz="2000" dirty="0" err="1"/>
              <a:t>farmers</a:t>
            </a:r>
            <a:endParaRPr lang="fr-CH" sz="2000" dirty="0"/>
          </a:p>
          <a:p>
            <a:pPr marL="0" indent="0">
              <a:buNone/>
            </a:pPr>
            <a:r>
              <a:rPr lang="fr-CH" sz="2000" dirty="0" err="1"/>
              <a:t>Reduced</a:t>
            </a:r>
            <a:r>
              <a:rPr lang="fr-CH" sz="2000" dirty="0"/>
              <a:t> </a:t>
            </a:r>
            <a:r>
              <a:rPr lang="fr-CH" sz="2000" dirty="0" err="1"/>
              <a:t>illnesses</a:t>
            </a:r>
            <a:r>
              <a:rPr lang="fr-CH" sz="2000" dirty="0"/>
              <a:t> and acute </a:t>
            </a:r>
            <a:r>
              <a:rPr lang="fr-CH" sz="2000" dirty="0" err="1"/>
              <a:t>reactions</a:t>
            </a:r>
            <a:r>
              <a:rPr lang="fr-CH" sz="2000" dirty="0"/>
              <a:t> to pesticides</a:t>
            </a:r>
          </a:p>
          <a:p>
            <a:pPr marL="0" indent="0">
              <a:buNone/>
            </a:pPr>
            <a:r>
              <a:rPr lang="fr-CH" sz="2000" dirty="0" err="1"/>
              <a:t>Increased</a:t>
            </a:r>
            <a:r>
              <a:rPr lang="fr-CH" sz="2000" dirty="0"/>
              <a:t> </a:t>
            </a:r>
            <a:r>
              <a:rPr lang="fr-CH" sz="2000" dirty="0" err="1"/>
              <a:t>earnings</a:t>
            </a:r>
            <a:r>
              <a:rPr lang="fr-CH" sz="2000" dirty="0"/>
              <a:t> </a:t>
            </a:r>
            <a:r>
              <a:rPr lang="fr-CH" sz="2000" dirty="0" err="1"/>
              <a:t>resulting</a:t>
            </a:r>
            <a:r>
              <a:rPr lang="fr-CH" sz="2000" dirty="0"/>
              <a:t> </a:t>
            </a:r>
            <a:r>
              <a:rPr lang="fr-CH" sz="2000" dirty="0" err="1"/>
              <a:t>from</a:t>
            </a:r>
            <a:r>
              <a:rPr lang="fr-CH" sz="2000" dirty="0"/>
              <a:t> a </a:t>
            </a:r>
            <a:r>
              <a:rPr lang="fr-CH" sz="2000" dirty="0" err="1"/>
              <a:t>reduced</a:t>
            </a:r>
            <a:r>
              <a:rPr lang="fr-CH" sz="2000" dirty="0"/>
              <a:t> </a:t>
            </a:r>
            <a:r>
              <a:rPr lang="fr-CH" sz="2000" dirty="0" err="1"/>
              <a:t>work</a:t>
            </a:r>
            <a:r>
              <a:rPr lang="fr-CH" sz="2000" dirty="0"/>
              <a:t>-time </a:t>
            </a:r>
            <a:r>
              <a:rPr lang="fr-CH" sz="2000" dirty="0" err="1"/>
              <a:t>loss</a:t>
            </a:r>
            <a:r>
              <a:rPr lang="fr-CH" sz="2000" dirty="0"/>
              <a:t> due to </a:t>
            </a:r>
            <a:r>
              <a:rPr lang="fr-CH" sz="2000" dirty="0" err="1"/>
              <a:t>work-related</a:t>
            </a:r>
            <a:r>
              <a:rPr lang="fr-CH" sz="2000" dirty="0"/>
              <a:t> </a:t>
            </a:r>
            <a:r>
              <a:rPr lang="fr-CH" sz="2000" dirty="0" err="1"/>
              <a:t>illnesses</a:t>
            </a:r>
            <a:r>
              <a:rPr lang="fr-CH" sz="2000" dirty="0"/>
              <a:t> and injuries </a:t>
            </a:r>
          </a:p>
        </p:txBody>
      </p:sp>
      <p:sp>
        <p:nvSpPr>
          <p:cNvPr id="6" name="Content Placeholder 5">
            <a:extLst>
              <a:ext uri="{FF2B5EF4-FFF2-40B4-BE49-F238E27FC236}">
                <a16:creationId xmlns:a16="http://schemas.microsoft.com/office/drawing/2014/main" xmlns="" id="{65347629-E846-4665-B5D3-11202DB231F5}"/>
              </a:ext>
            </a:extLst>
          </p:cNvPr>
          <p:cNvSpPr>
            <a:spLocks noGrp="1"/>
          </p:cNvSpPr>
          <p:nvPr>
            <p:ph sz="half" idx="2"/>
          </p:nvPr>
        </p:nvSpPr>
        <p:spPr>
          <a:xfrm>
            <a:off x="6143828" y="2305685"/>
            <a:ext cx="5809268" cy="4351338"/>
          </a:xfrm>
        </p:spPr>
        <p:txBody>
          <a:bodyPr>
            <a:normAutofit/>
          </a:bodyPr>
          <a:lstStyle/>
          <a:p>
            <a:pPr marL="0" indent="0">
              <a:buNone/>
            </a:pPr>
            <a:r>
              <a:rPr lang="fr-FR" sz="2000" dirty="0"/>
              <a:t>Limited impact of </a:t>
            </a:r>
            <a:r>
              <a:rPr lang="fr-FR" sz="2000" dirty="0" err="1"/>
              <a:t>PCIs</a:t>
            </a:r>
            <a:r>
              <a:rPr lang="fr-FR" sz="2000" dirty="0"/>
              <a:t> on OSH:</a:t>
            </a:r>
          </a:p>
          <a:p>
            <a:r>
              <a:rPr lang="fr-CH" sz="2000" dirty="0" err="1"/>
              <a:t>PCIs</a:t>
            </a:r>
            <a:r>
              <a:rPr lang="fr-CH" sz="2000" dirty="0"/>
              <a:t> </a:t>
            </a:r>
            <a:r>
              <a:rPr lang="fr-CH" sz="2000" dirty="0" err="1"/>
              <a:t>concentrate</a:t>
            </a:r>
            <a:r>
              <a:rPr lang="fr-CH" sz="2000" dirty="0"/>
              <a:t> efforts on </a:t>
            </a:r>
            <a:r>
              <a:rPr lang="fr-CH" sz="2000" dirty="0" err="1"/>
              <a:t>improving</a:t>
            </a:r>
            <a:r>
              <a:rPr lang="fr-CH" sz="2000" dirty="0"/>
              <a:t> best practices in areas </a:t>
            </a:r>
            <a:r>
              <a:rPr lang="fr-CH" sz="2000" dirty="0" err="1"/>
              <a:t>that</a:t>
            </a:r>
            <a:r>
              <a:rPr lang="fr-CH" sz="2000" dirty="0"/>
              <a:t> are </a:t>
            </a:r>
            <a:r>
              <a:rPr lang="fr-CH" sz="2000" dirty="0" err="1"/>
              <a:t>accepted</a:t>
            </a:r>
            <a:r>
              <a:rPr lang="fr-CH" sz="2000" dirty="0"/>
              <a:t> </a:t>
            </a:r>
            <a:r>
              <a:rPr lang="fr-CH" sz="2000" dirty="0" err="1"/>
              <a:t>industry</a:t>
            </a:r>
            <a:r>
              <a:rPr lang="fr-CH" sz="2000" dirty="0"/>
              <a:t> </a:t>
            </a:r>
            <a:r>
              <a:rPr lang="fr-CH" sz="2000" dirty="0" err="1"/>
              <a:t>parameters</a:t>
            </a:r>
            <a:r>
              <a:rPr lang="fr-CH" sz="2000" dirty="0"/>
              <a:t> </a:t>
            </a:r>
            <a:r>
              <a:rPr lang="fr-CH" sz="2000" dirty="0" err="1"/>
              <a:t>such</a:t>
            </a:r>
            <a:r>
              <a:rPr lang="fr-CH" sz="2000" dirty="0"/>
              <a:t> as visible OSH practices </a:t>
            </a:r>
          </a:p>
          <a:p>
            <a:r>
              <a:rPr lang="fr-CH" sz="2000" dirty="0"/>
              <a:t>There </a:t>
            </a:r>
            <a:r>
              <a:rPr lang="fr-CH" sz="2000" dirty="0" err="1"/>
              <a:t>is</a:t>
            </a:r>
            <a:r>
              <a:rPr lang="fr-CH" sz="2000" dirty="0"/>
              <a:t> no </a:t>
            </a:r>
            <a:r>
              <a:rPr lang="fr-CH" sz="2000" dirty="0" err="1"/>
              <a:t>evidence</a:t>
            </a:r>
            <a:r>
              <a:rPr lang="fr-CH" sz="2000" dirty="0"/>
              <a:t> of </a:t>
            </a:r>
            <a:r>
              <a:rPr lang="fr-CH" sz="2000" dirty="0" err="1"/>
              <a:t>spill</a:t>
            </a:r>
            <a:r>
              <a:rPr lang="fr-CH" sz="2000" dirty="0"/>
              <a:t>-over </a:t>
            </a:r>
            <a:r>
              <a:rPr lang="fr-CH" sz="2000" dirty="0" err="1"/>
              <a:t>effects</a:t>
            </a:r>
            <a:endParaRPr lang="fr-CH" sz="2000" dirty="0"/>
          </a:p>
          <a:p>
            <a:r>
              <a:rPr lang="fr-CH" sz="2000" dirty="0" err="1"/>
              <a:t>PCIs</a:t>
            </a:r>
            <a:r>
              <a:rPr lang="fr-CH" sz="2000" dirty="0"/>
              <a:t> </a:t>
            </a:r>
            <a:r>
              <a:rPr lang="fr-CH" sz="2000" dirty="0" err="1"/>
              <a:t>often</a:t>
            </a:r>
            <a:r>
              <a:rPr lang="fr-CH" sz="2000" dirty="0"/>
              <a:t> fail to </a:t>
            </a:r>
            <a:r>
              <a:rPr lang="fr-CH" sz="2000" dirty="0" err="1"/>
              <a:t>address</a:t>
            </a:r>
            <a:r>
              <a:rPr lang="fr-CH" sz="2000" dirty="0"/>
              <a:t> root causes of OSH </a:t>
            </a:r>
            <a:r>
              <a:rPr lang="fr-CH" sz="2000" dirty="0" err="1"/>
              <a:t>deficit</a:t>
            </a:r>
            <a:endParaRPr lang="fr-CH" sz="2000" dirty="0"/>
          </a:p>
        </p:txBody>
      </p:sp>
      <p:sp>
        <p:nvSpPr>
          <p:cNvPr id="7" name="Rounded Rectangle 6">
            <a:extLst>
              <a:ext uri="{FF2B5EF4-FFF2-40B4-BE49-F238E27FC236}">
                <a16:creationId xmlns:a16="http://schemas.microsoft.com/office/drawing/2014/main" xmlns="" id="{136C2E87-1263-40A7-B866-68C2889E4E37}"/>
              </a:ext>
            </a:extLst>
          </p:cNvPr>
          <p:cNvSpPr/>
          <p:nvPr/>
        </p:nvSpPr>
        <p:spPr>
          <a:xfrm>
            <a:off x="6310800" y="5120026"/>
            <a:ext cx="1594360" cy="158727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dirty="0"/>
              <a:t>Fail to </a:t>
            </a:r>
            <a:r>
              <a:rPr lang="fr-CH" dirty="0" err="1"/>
              <a:t>address</a:t>
            </a:r>
            <a:r>
              <a:rPr lang="fr-CH" dirty="0"/>
              <a:t> </a:t>
            </a:r>
            <a:r>
              <a:rPr lang="fr-CH" dirty="0" err="1"/>
              <a:t>rights</a:t>
            </a:r>
            <a:r>
              <a:rPr lang="fr-CH" dirty="0"/>
              <a:t> </a:t>
            </a:r>
            <a:r>
              <a:rPr lang="fr-CH" dirty="0" err="1"/>
              <a:t>based</a:t>
            </a:r>
            <a:r>
              <a:rPr lang="fr-CH" dirty="0"/>
              <a:t> issues</a:t>
            </a:r>
            <a:endParaRPr lang="en-GB" dirty="0"/>
          </a:p>
        </p:txBody>
      </p:sp>
      <p:sp>
        <p:nvSpPr>
          <p:cNvPr id="8" name="TextBox 7">
            <a:extLst>
              <a:ext uri="{FF2B5EF4-FFF2-40B4-BE49-F238E27FC236}">
                <a16:creationId xmlns:a16="http://schemas.microsoft.com/office/drawing/2014/main" xmlns="" id="{D90CD6F0-40A3-4FBB-9960-DA28DD2F086B}"/>
              </a:ext>
            </a:extLst>
          </p:cNvPr>
          <p:cNvSpPr txBox="1"/>
          <p:nvPr/>
        </p:nvSpPr>
        <p:spPr>
          <a:xfrm>
            <a:off x="6379244" y="5221165"/>
            <a:ext cx="1635876" cy="1169551"/>
          </a:xfrm>
          <a:prstGeom prst="rect">
            <a:avLst/>
          </a:prstGeom>
          <a:noFill/>
        </p:spPr>
        <p:txBody>
          <a:bodyPr wrap="square" rtlCol="0">
            <a:spAutoFit/>
          </a:bodyPr>
          <a:lstStyle/>
          <a:p>
            <a:r>
              <a:rPr lang="fr-CH" sz="1400" dirty="0" err="1"/>
              <a:t>PCIs</a:t>
            </a:r>
            <a:r>
              <a:rPr lang="fr-CH" sz="1400" dirty="0"/>
              <a:t> are </a:t>
            </a:r>
            <a:r>
              <a:rPr lang="fr-CH" sz="1400" dirty="0" err="1"/>
              <a:t>disconected</a:t>
            </a:r>
            <a:r>
              <a:rPr lang="fr-CH" sz="1400" dirty="0"/>
              <a:t> </a:t>
            </a:r>
            <a:r>
              <a:rPr lang="fr-CH" sz="1400" dirty="0" err="1"/>
              <a:t>from</a:t>
            </a:r>
            <a:r>
              <a:rPr lang="fr-CH" sz="1400" dirty="0"/>
              <a:t> local and national </a:t>
            </a:r>
            <a:r>
              <a:rPr lang="fr-CH" sz="1400" dirty="0" err="1"/>
              <a:t>policy</a:t>
            </a:r>
            <a:r>
              <a:rPr lang="fr-CH" sz="1400" dirty="0"/>
              <a:t> </a:t>
            </a:r>
            <a:r>
              <a:rPr lang="fr-CH" sz="1400" dirty="0" err="1"/>
              <a:t>processes</a:t>
            </a:r>
            <a:r>
              <a:rPr lang="fr-CH" sz="1400" dirty="0"/>
              <a:t> and institutions</a:t>
            </a:r>
            <a:endParaRPr lang="en-GB" sz="1400" dirty="0"/>
          </a:p>
        </p:txBody>
      </p:sp>
      <p:sp>
        <p:nvSpPr>
          <p:cNvPr id="11" name="Rounded Rectangle 6">
            <a:extLst>
              <a:ext uri="{FF2B5EF4-FFF2-40B4-BE49-F238E27FC236}">
                <a16:creationId xmlns:a16="http://schemas.microsoft.com/office/drawing/2014/main" xmlns="" id="{7062B6FD-EC34-4635-B587-FE1FE63F9621}"/>
              </a:ext>
            </a:extLst>
          </p:cNvPr>
          <p:cNvSpPr/>
          <p:nvPr/>
        </p:nvSpPr>
        <p:spPr>
          <a:xfrm>
            <a:off x="8277318" y="5120025"/>
            <a:ext cx="1542290" cy="158727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dirty="0"/>
              <a:t>Fail to </a:t>
            </a:r>
            <a:r>
              <a:rPr lang="fr-CH" dirty="0" err="1"/>
              <a:t>address</a:t>
            </a:r>
            <a:r>
              <a:rPr lang="fr-CH" dirty="0"/>
              <a:t> </a:t>
            </a:r>
            <a:r>
              <a:rPr lang="fr-CH" dirty="0" err="1"/>
              <a:t>rights</a:t>
            </a:r>
            <a:r>
              <a:rPr lang="fr-CH" dirty="0"/>
              <a:t> </a:t>
            </a:r>
            <a:r>
              <a:rPr lang="fr-CH" dirty="0" err="1"/>
              <a:t>based</a:t>
            </a:r>
            <a:r>
              <a:rPr lang="fr-CH" dirty="0"/>
              <a:t> issues</a:t>
            </a:r>
            <a:endParaRPr lang="en-GB" dirty="0"/>
          </a:p>
        </p:txBody>
      </p:sp>
      <p:sp>
        <p:nvSpPr>
          <p:cNvPr id="12" name="Rounded Rectangle 6">
            <a:extLst>
              <a:ext uri="{FF2B5EF4-FFF2-40B4-BE49-F238E27FC236}">
                <a16:creationId xmlns:a16="http://schemas.microsoft.com/office/drawing/2014/main" xmlns="" id="{8316E5C0-2B76-4013-AD6C-A027038680CD}"/>
              </a:ext>
            </a:extLst>
          </p:cNvPr>
          <p:cNvSpPr/>
          <p:nvPr/>
        </p:nvSpPr>
        <p:spPr>
          <a:xfrm>
            <a:off x="10272638" y="5117925"/>
            <a:ext cx="1542290" cy="158727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dirty="0"/>
              <a:t>Fail to </a:t>
            </a:r>
            <a:r>
              <a:rPr lang="fr-CH" dirty="0" err="1"/>
              <a:t>address</a:t>
            </a:r>
            <a:r>
              <a:rPr lang="fr-CH" dirty="0"/>
              <a:t> </a:t>
            </a:r>
            <a:r>
              <a:rPr lang="fr-CH" dirty="0" err="1"/>
              <a:t>rights</a:t>
            </a:r>
            <a:r>
              <a:rPr lang="fr-CH" dirty="0"/>
              <a:t> </a:t>
            </a:r>
            <a:r>
              <a:rPr lang="fr-CH" dirty="0" err="1"/>
              <a:t>based</a:t>
            </a:r>
            <a:r>
              <a:rPr lang="fr-CH" dirty="0"/>
              <a:t> issues</a:t>
            </a:r>
            <a:endParaRPr lang="en-GB" dirty="0"/>
          </a:p>
        </p:txBody>
      </p:sp>
      <p:sp>
        <p:nvSpPr>
          <p:cNvPr id="13" name="TextBox 12">
            <a:extLst>
              <a:ext uri="{FF2B5EF4-FFF2-40B4-BE49-F238E27FC236}">
                <a16:creationId xmlns:a16="http://schemas.microsoft.com/office/drawing/2014/main" xmlns="" id="{374EB758-1DEF-474A-88D7-FEFA7434781C}"/>
              </a:ext>
            </a:extLst>
          </p:cNvPr>
          <p:cNvSpPr txBox="1"/>
          <p:nvPr/>
        </p:nvSpPr>
        <p:spPr>
          <a:xfrm>
            <a:off x="8365251" y="5221165"/>
            <a:ext cx="1542290" cy="1169551"/>
          </a:xfrm>
          <a:prstGeom prst="rect">
            <a:avLst/>
          </a:prstGeom>
          <a:noFill/>
        </p:spPr>
        <p:txBody>
          <a:bodyPr wrap="square" rtlCol="0">
            <a:spAutoFit/>
          </a:bodyPr>
          <a:lstStyle/>
          <a:p>
            <a:r>
              <a:rPr lang="en-GB" sz="1400" dirty="0"/>
              <a:t>PCI mechanisms are externalized or conducted on the side of market models</a:t>
            </a:r>
          </a:p>
        </p:txBody>
      </p:sp>
      <p:sp>
        <p:nvSpPr>
          <p:cNvPr id="14" name="TextBox 13">
            <a:extLst>
              <a:ext uri="{FF2B5EF4-FFF2-40B4-BE49-F238E27FC236}">
                <a16:creationId xmlns:a16="http://schemas.microsoft.com/office/drawing/2014/main" xmlns="" id="{16AD171E-B3AE-4D4B-8BBA-CBDBA347C595}"/>
              </a:ext>
            </a:extLst>
          </p:cNvPr>
          <p:cNvSpPr txBox="1"/>
          <p:nvPr/>
        </p:nvSpPr>
        <p:spPr>
          <a:xfrm>
            <a:off x="10272638" y="5221165"/>
            <a:ext cx="1694690" cy="1384995"/>
          </a:xfrm>
          <a:prstGeom prst="rect">
            <a:avLst/>
          </a:prstGeom>
          <a:noFill/>
        </p:spPr>
        <p:txBody>
          <a:bodyPr wrap="square" rtlCol="0">
            <a:spAutoFit/>
          </a:bodyPr>
          <a:lstStyle/>
          <a:p>
            <a:r>
              <a:rPr lang="fr-CH" sz="1400" dirty="0" err="1"/>
              <a:t>Current</a:t>
            </a:r>
            <a:r>
              <a:rPr lang="fr-CH" sz="1400" dirty="0"/>
              <a:t> </a:t>
            </a:r>
            <a:r>
              <a:rPr lang="fr-CH" sz="1400" dirty="0" err="1"/>
              <a:t>verification</a:t>
            </a:r>
            <a:r>
              <a:rPr lang="fr-CH" sz="1400" dirty="0"/>
              <a:t> </a:t>
            </a:r>
            <a:r>
              <a:rPr lang="fr-CH" sz="1400" dirty="0" err="1"/>
              <a:t>systems</a:t>
            </a:r>
            <a:r>
              <a:rPr lang="fr-CH" sz="1400" dirty="0"/>
              <a:t> do not </a:t>
            </a:r>
            <a:r>
              <a:rPr lang="fr-CH" sz="1400" dirty="0" err="1"/>
              <a:t>create</a:t>
            </a:r>
            <a:r>
              <a:rPr lang="fr-CH" sz="1400" dirty="0"/>
              <a:t> a culture of </a:t>
            </a:r>
            <a:r>
              <a:rPr lang="fr-CH" sz="1400" dirty="0" err="1"/>
              <a:t>prevention</a:t>
            </a:r>
            <a:r>
              <a:rPr lang="fr-CH" sz="1400" dirty="0"/>
              <a:t>, </a:t>
            </a:r>
            <a:r>
              <a:rPr lang="fr-CH" sz="1400" dirty="0" err="1"/>
              <a:t>especially</a:t>
            </a:r>
            <a:r>
              <a:rPr lang="fr-CH" sz="1400" dirty="0"/>
              <a:t> </a:t>
            </a:r>
            <a:r>
              <a:rPr lang="fr-CH" sz="1400" dirty="0" err="1"/>
              <a:t>amongst</a:t>
            </a:r>
            <a:r>
              <a:rPr lang="fr-CH" sz="1400" dirty="0"/>
              <a:t> </a:t>
            </a:r>
            <a:r>
              <a:rPr lang="fr-CH" sz="1400" dirty="0" err="1"/>
              <a:t>lower</a:t>
            </a:r>
            <a:r>
              <a:rPr lang="fr-CH" sz="1400" dirty="0"/>
              <a:t> tier </a:t>
            </a:r>
            <a:r>
              <a:rPr lang="fr-CH" sz="1400" dirty="0" err="1"/>
              <a:t>suppliers</a:t>
            </a:r>
            <a:r>
              <a:rPr lang="fr-CH" sz="1400" dirty="0"/>
              <a:t> </a:t>
            </a:r>
            <a:endParaRPr lang="en-GB" sz="1400" dirty="0"/>
          </a:p>
        </p:txBody>
      </p:sp>
      <p:sp>
        <p:nvSpPr>
          <p:cNvPr id="15" name="Down Arrow 3">
            <a:extLst>
              <a:ext uri="{FF2B5EF4-FFF2-40B4-BE49-F238E27FC236}">
                <a16:creationId xmlns:a16="http://schemas.microsoft.com/office/drawing/2014/main" xmlns="" id="{58485A7C-1D6B-4A92-9FDF-FA974B256187}"/>
              </a:ext>
            </a:extLst>
          </p:cNvPr>
          <p:cNvSpPr/>
          <p:nvPr/>
        </p:nvSpPr>
        <p:spPr>
          <a:xfrm>
            <a:off x="6900420" y="4483169"/>
            <a:ext cx="311085" cy="535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Down Arrow 3">
            <a:extLst>
              <a:ext uri="{FF2B5EF4-FFF2-40B4-BE49-F238E27FC236}">
                <a16:creationId xmlns:a16="http://schemas.microsoft.com/office/drawing/2014/main" xmlns="" id="{1D4B7D0B-6C19-4EC4-BD20-B9CD43997573}"/>
              </a:ext>
            </a:extLst>
          </p:cNvPr>
          <p:cNvSpPr/>
          <p:nvPr/>
        </p:nvSpPr>
        <p:spPr>
          <a:xfrm>
            <a:off x="8892920" y="4498193"/>
            <a:ext cx="311085" cy="535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Down Arrow 3">
            <a:extLst>
              <a:ext uri="{FF2B5EF4-FFF2-40B4-BE49-F238E27FC236}">
                <a16:creationId xmlns:a16="http://schemas.microsoft.com/office/drawing/2014/main" xmlns="" id="{9B95E7E2-2E89-4870-8803-AC63FE93B0A4}"/>
              </a:ext>
            </a:extLst>
          </p:cNvPr>
          <p:cNvSpPr/>
          <p:nvPr/>
        </p:nvSpPr>
        <p:spPr>
          <a:xfrm>
            <a:off x="10888240" y="4483169"/>
            <a:ext cx="311085" cy="535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a:extLst>
              <a:ext uri="{FF2B5EF4-FFF2-40B4-BE49-F238E27FC236}">
                <a16:creationId xmlns:a16="http://schemas.microsoft.com/office/drawing/2014/main" xmlns="" id="{D84D42EE-0389-42FB-8A5B-B9EA5C7C89C3}"/>
              </a:ext>
            </a:extLst>
          </p:cNvPr>
          <p:cNvSpPr txBox="1"/>
          <p:nvPr/>
        </p:nvSpPr>
        <p:spPr>
          <a:xfrm>
            <a:off x="238904" y="1428433"/>
            <a:ext cx="10033734" cy="769441"/>
          </a:xfrm>
          <a:prstGeom prst="rect">
            <a:avLst/>
          </a:prstGeom>
          <a:noFill/>
        </p:spPr>
        <p:txBody>
          <a:bodyPr wrap="square" rtlCol="0">
            <a:spAutoFit/>
          </a:bodyPr>
          <a:lstStyle/>
          <a:p>
            <a:pPr>
              <a:buClr>
                <a:schemeClr val="accent1"/>
              </a:buClr>
            </a:pPr>
            <a:r>
              <a:rPr lang="fr-CH" sz="2400" dirty="0">
                <a:solidFill>
                  <a:schemeClr val="accent5"/>
                </a:solidFill>
              </a:rPr>
              <a:t>Impact </a:t>
            </a:r>
            <a:r>
              <a:rPr lang="fr-CH" sz="2400" dirty="0" err="1">
                <a:solidFill>
                  <a:schemeClr val="accent5"/>
                </a:solidFill>
              </a:rPr>
              <a:t>studies</a:t>
            </a:r>
            <a:r>
              <a:rPr lang="fr-CH" sz="2400" dirty="0">
                <a:solidFill>
                  <a:schemeClr val="accent5"/>
                </a:solidFill>
              </a:rPr>
              <a:t> are </a:t>
            </a:r>
            <a:r>
              <a:rPr lang="fr-CH" sz="2400" dirty="0" err="1">
                <a:solidFill>
                  <a:schemeClr val="accent5"/>
                </a:solidFill>
              </a:rPr>
              <a:t>context</a:t>
            </a:r>
            <a:r>
              <a:rPr lang="fr-CH" sz="2400" dirty="0">
                <a:solidFill>
                  <a:schemeClr val="accent5"/>
                </a:solidFill>
              </a:rPr>
              <a:t> </a:t>
            </a:r>
            <a:r>
              <a:rPr lang="fr-CH" sz="2400" dirty="0" err="1">
                <a:solidFill>
                  <a:schemeClr val="accent5"/>
                </a:solidFill>
              </a:rPr>
              <a:t>specific</a:t>
            </a:r>
            <a:r>
              <a:rPr lang="fr-CH" sz="2400" dirty="0">
                <a:solidFill>
                  <a:schemeClr val="accent5"/>
                </a:solidFill>
              </a:rPr>
              <a:t> and </a:t>
            </a:r>
            <a:r>
              <a:rPr lang="fr-CH" sz="2400" dirty="0" err="1">
                <a:solidFill>
                  <a:schemeClr val="accent5"/>
                </a:solidFill>
              </a:rPr>
              <a:t>limited</a:t>
            </a:r>
            <a:r>
              <a:rPr lang="fr-CH" sz="2400" dirty="0">
                <a:solidFill>
                  <a:schemeClr val="accent5"/>
                </a:solidFill>
              </a:rPr>
              <a:t> in scope</a:t>
            </a:r>
          </a:p>
          <a:p>
            <a:pPr>
              <a:buClr>
                <a:schemeClr val="accent1"/>
              </a:buClr>
            </a:pPr>
            <a:endParaRPr lang="en-GB" sz="2000" dirty="0">
              <a:solidFill>
                <a:schemeClr val="accent5"/>
              </a:solidFill>
            </a:endParaRPr>
          </a:p>
        </p:txBody>
      </p:sp>
      <p:pic>
        <p:nvPicPr>
          <p:cNvPr id="3" name="Picture 2" descr="A close up of a logo&#10;&#10;Description generated with very high confidence">
            <a:extLst>
              <a:ext uri="{FF2B5EF4-FFF2-40B4-BE49-F238E27FC236}">
                <a16:creationId xmlns:a16="http://schemas.microsoft.com/office/drawing/2014/main" xmlns="" id="{8413F2AE-1845-42F9-A9FA-298A691C4605}"/>
              </a:ext>
            </a:extLst>
          </p:cNvPr>
          <p:cNvPicPr>
            <a:picLocks noChangeAspect="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r="2629" b="18107"/>
          <a:stretch/>
        </p:blipFill>
        <p:spPr>
          <a:xfrm>
            <a:off x="287709" y="3150895"/>
            <a:ext cx="439733" cy="369833"/>
          </a:xfrm>
          <a:prstGeom prst="rect">
            <a:avLst/>
          </a:prstGeom>
        </p:spPr>
      </p:pic>
      <p:sp>
        <p:nvSpPr>
          <p:cNvPr id="9" name="TextBox 8">
            <a:extLst>
              <a:ext uri="{FF2B5EF4-FFF2-40B4-BE49-F238E27FC236}">
                <a16:creationId xmlns:a16="http://schemas.microsoft.com/office/drawing/2014/main" xmlns="" id="{13418D5B-5CAD-423F-A9DC-9A29B759616B}"/>
              </a:ext>
            </a:extLst>
          </p:cNvPr>
          <p:cNvSpPr txBox="1"/>
          <p:nvPr/>
        </p:nvSpPr>
        <p:spPr>
          <a:xfrm>
            <a:off x="238904" y="2256251"/>
            <a:ext cx="4927456" cy="707886"/>
          </a:xfrm>
          <a:prstGeom prst="rect">
            <a:avLst/>
          </a:prstGeom>
          <a:noFill/>
        </p:spPr>
        <p:txBody>
          <a:bodyPr wrap="square" rtlCol="0">
            <a:spAutoFit/>
          </a:bodyPr>
          <a:lstStyle/>
          <a:p>
            <a:r>
              <a:rPr lang="fr-FR" sz="2000" dirty="0"/>
              <a:t>Positive impact of </a:t>
            </a:r>
            <a:r>
              <a:rPr lang="fr-FR" sz="2000" dirty="0" err="1"/>
              <a:t>PCIs</a:t>
            </a:r>
            <a:r>
              <a:rPr lang="fr-FR" sz="2000" dirty="0"/>
              <a:t> on OSH in </a:t>
            </a:r>
            <a:r>
              <a:rPr lang="fr-FR" sz="2000" dirty="0" err="1"/>
              <a:t>existing</a:t>
            </a:r>
            <a:r>
              <a:rPr lang="fr-FR" sz="2000" dirty="0"/>
              <a:t> impact </a:t>
            </a:r>
            <a:r>
              <a:rPr lang="fr-FR" sz="2000" dirty="0" err="1"/>
              <a:t>studies</a:t>
            </a:r>
            <a:r>
              <a:rPr lang="fr-FR" sz="2000" dirty="0"/>
              <a:t> </a:t>
            </a:r>
            <a:r>
              <a:rPr lang="fr-FR" sz="2000" dirty="0" err="1"/>
              <a:t>include</a:t>
            </a:r>
            <a:r>
              <a:rPr lang="fr-FR" sz="2000" dirty="0"/>
              <a:t>:</a:t>
            </a:r>
          </a:p>
        </p:txBody>
      </p:sp>
      <p:pic>
        <p:nvPicPr>
          <p:cNvPr id="19" name="Picture 18" descr="A close up of a logo&#10;&#10;Description generated with very high confidence">
            <a:extLst>
              <a:ext uri="{FF2B5EF4-FFF2-40B4-BE49-F238E27FC236}">
                <a16:creationId xmlns:a16="http://schemas.microsoft.com/office/drawing/2014/main" xmlns="" id="{5D7DB70D-6AD6-4D76-8A9C-B224B81B1AF4}"/>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r="3581" b="13008"/>
          <a:stretch/>
        </p:blipFill>
        <p:spPr>
          <a:xfrm>
            <a:off x="253623" y="3614361"/>
            <a:ext cx="482025" cy="434897"/>
          </a:xfrm>
          <a:prstGeom prst="rect">
            <a:avLst/>
          </a:prstGeom>
        </p:spPr>
      </p:pic>
      <p:pic>
        <p:nvPicPr>
          <p:cNvPr id="21" name="Picture 20" descr="A close up of a logo&#10;&#10;Description generated with very high confidence">
            <a:extLst>
              <a:ext uri="{FF2B5EF4-FFF2-40B4-BE49-F238E27FC236}">
                <a16:creationId xmlns:a16="http://schemas.microsoft.com/office/drawing/2014/main" xmlns="" id="{35D9D907-070B-45EE-A5AC-F6E50A2652A3}"/>
              </a:ext>
            </a:extLst>
          </p:cNvPr>
          <p:cNvPicPr>
            <a:picLocks noChangeAspect="1"/>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r="2304" b="16505"/>
          <a:stretch/>
        </p:blipFill>
        <p:spPr>
          <a:xfrm>
            <a:off x="261466" y="4257884"/>
            <a:ext cx="508871" cy="434897"/>
          </a:xfrm>
          <a:prstGeom prst="rect">
            <a:avLst/>
          </a:prstGeom>
        </p:spPr>
      </p:pic>
    </p:spTree>
    <p:extLst>
      <p:ext uri="{BB962C8B-B14F-4D97-AF65-F5344CB8AC3E}">
        <p14:creationId xmlns:p14="http://schemas.microsoft.com/office/powerpoint/2010/main" val="2131704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 y="0"/>
            <a:ext cx="10515600" cy="1325563"/>
          </a:xfrm>
        </p:spPr>
        <p:txBody>
          <a:bodyPr/>
          <a:lstStyle/>
          <a:p>
            <a:r>
              <a:rPr lang="fr-CH" dirty="0">
                <a:solidFill>
                  <a:schemeClr val="accent1">
                    <a:lumMod val="50000"/>
                  </a:schemeClr>
                </a:solidFill>
              </a:rPr>
              <a:t>Entry points for </a:t>
            </a:r>
            <a:r>
              <a:rPr lang="fr-CH" dirty="0" err="1">
                <a:solidFill>
                  <a:schemeClr val="accent1">
                    <a:lumMod val="50000"/>
                  </a:schemeClr>
                </a:solidFill>
              </a:rPr>
              <a:t>improvement</a:t>
            </a:r>
            <a:endParaRPr lang="en-GB" dirty="0">
              <a:solidFill>
                <a:schemeClr val="accent1">
                  <a:lumMod val="50000"/>
                </a:schemeClr>
              </a:solidFill>
            </a:endParaRPr>
          </a:p>
        </p:txBody>
      </p:sp>
      <p:sp>
        <p:nvSpPr>
          <p:cNvPr id="3" name="Content Placeholder 2"/>
          <p:cNvSpPr>
            <a:spLocks noGrp="1"/>
          </p:cNvSpPr>
          <p:nvPr>
            <p:ph idx="1"/>
          </p:nvPr>
        </p:nvSpPr>
        <p:spPr>
          <a:xfrm>
            <a:off x="412038" y="1710040"/>
            <a:ext cx="5542992" cy="4382150"/>
          </a:xfrm>
        </p:spPr>
        <p:txBody>
          <a:bodyPr>
            <a:normAutofit fontScale="92500"/>
          </a:bodyPr>
          <a:lstStyle/>
          <a:p>
            <a:r>
              <a:rPr lang="fr-CH" sz="2200" dirty="0"/>
              <a:t>OSH </a:t>
            </a:r>
            <a:r>
              <a:rPr lang="fr-CH" sz="2200" dirty="0" err="1"/>
              <a:t>is</a:t>
            </a:r>
            <a:r>
              <a:rPr lang="fr-CH" sz="2200" dirty="0"/>
              <a:t> </a:t>
            </a:r>
            <a:r>
              <a:rPr lang="fr-CH" sz="2200" dirty="0" err="1"/>
              <a:t>present</a:t>
            </a:r>
            <a:r>
              <a:rPr lang="fr-CH" sz="2200" dirty="0"/>
              <a:t> in </a:t>
            </a:r>
            <a:r>
              <a:rPr lang="fr-CH" sz="2200" dirty="0" err="1"/>
              <a:t>most</a:t>
            </a:r>
            <a:r>
              <a:rPr lang="fr-CH" sz="2200" dirty="0"/>
              <a:t> </a:t>
            </a:r>
            <a:r>
              <a:rPr lang="fr-CH" sz="2200" dirty="0" err="1"/>
              <a:t>sustainable</a:t>
            </a:r>
            <a:r>
              <a:rPr lang="fr-CH" sz="2200" dirty="0"/>
              <a:t> </a:t>
            </a:r>
            <a:r>
              <a:rPr lang="fr-CH" sz="2200" dirty="0" err="1"/>
              <a:t>sourcing</a:t>
            </a:r>
            <a:r>
              <a:rPr lang="fr-CH" sz="2200" dirty="0"/>
              <a:t> </a:t>
            </a:r>
            <a:r>
              <a:rPr lang="fr-CH" sz="2200" dirty="0" err="1"/>
              <a:t>policies</a:t>
            </a:r>
            <a:r>
              <a:rPr lang="fr-CH" sz="2200" dirty="0"/>
              <a:t> and </a:t>
            </a:r>
            <a:r>
              <a:rPr lang="fr-CH" sz="2200" dirty="0" err="1"/>
              <a:t>strategies</a:t>
            </a:r>
            <a:r>
              <a:rPr lang="fr-CH" sz="2200" dirty="0"/>
              <a:t> of </a:t>
            </a:r>
            <a:r>
              <a:rPr lang="fr-CH" sz="2200" dirty="0" err="1"/>
              <a:t>MNEs</a:t>
            </a:r>
            <a:r>
              <a:rPr lang="fr-CH" sz="2200" dirty="0"/>
              <a:t> and </a:t>
            </a:r>
            <a:r>
              <a:rPr lang="fr-CH" sz="2200" dirty="0" err="1"/>
              <a:t>receives</a:t>
            </a:r>
            <a:r>
              <a:rPr lang="fr-CH" sz="2200" dirty="0"/>
              <a:t> </a:t>
            </a:r>
            <a:r>
              <a:rPr lang="fr-CH" sz="2200" dirty="0" err="1"/>
              <a:t>increased</a:t>
            </a:r>
            <a:r>
              <a:rPr lang="fr-CH" sz="2200" dirty="0"/>
              <a:t> attention</a:t>
            </a:r>
          </a:p>
          <a:p>
            <a:r>
              <a:rPr lang="fr-CH" sz="2200" dirty="0"/>
              <a:t>A central </a:t>
            </a:r>
            <a:r>
              <a:rPr lang="fr-CH" sz="2200" dirty="0" err="1"/>
              <a:t>tool</a:t>
            </a:r>
            <a:r>
              <a:rPr lang="fr-CH" sz="2200" dirty="0"/>
              <a:t> for the </a:t>
            </a:r>
            <a:r>
              <a:rPr lang="fr-CH" sz="2200" dirty="0" err="1"/>
              <a:t>implementation</a:t>
            </a:r>
            <a:r>
              <a:rPr lang="fr-CH" sz="2200" dirty="0"/>
              <a:t> of </a:t>
            </a:r>
            <a:r>
              <a:rPr lang="fr-CH" sz="2200" dirty="0" err="1"/>
              <a:t>these</a:t>
            </a:r>
            <a:r>
              <a:rPr lang="fr-CH" sz="2200" dirty="0"/>
              <a:t> </a:t>
            </a:r>
            <a:r>
              <a:rPr lang="fr-CH" sz="2200" dirty="0" err="1"/>
              <a:t>strategies</a:t>
            </a:r>
            <a:r>
              <a:rPr lang="fr-CH" sz="2200" dirty="0"/>
              <a:t> </a:t>
            </a:r>
            <a:r>
              <a:rPr lang="fr-CH" sz="2200" dirty="0" err="1"/>
              <a:t>is</a:t>
            </a:r>
            <a:r>
              <a:rPr lang="fr-CH" sz="2200" dirty="0"/>
              <a:t> the </a:t>
            </a:r>
            <a:r>
              <a:rPr lang="fr-CH" sz="2200" dirty="0" err="1"/>
              <a:t>purchase</a:t>
            </a:r>
            <a:r>
              <a:rPr lang="fr-CH" sz="2200" dirty="0"/>
              <a:t> of </a:t>
            </a:r>
            <a:r>
              <a:rPr lang="fr-CH" sz="2200" dirty="0" err="1"/>
              <a:t>certified</a:t>
            </a:r>
            <a:r>
              <a:rPr lang="fr-CH" sz="2200" dirty="0"/>
              <a:t> </a:t>
            </a:r>
            <a:r>
              <a:rPr lang="fr-CH" sz="2200" dirty="0" err="1"/>
              <a:t>products</a:t>
            </a:r>
            <a:r>
              <a:rPr lang="fr-CH" sz="2200" dirty="0"/>
              <a:t>. </a:t>
            </a:r>
          </a:p>
          <a:p>
            <a:r>
              <a:rPr lang="fr-CH" sz="2200" dirty="0"/>
              <a:t>Certification </a:t>
            </a:r>
            <a:r>
              <a:rPr lang="fr-CH" sz="2200" dirty="0" err="1"/>
              <a:t>schemes</a:t>
            </a:r>
            <a:r>
              <a:rPr lang="fr-CH" sz="2200" dirty="0"/>
              <a:t> (</a:t>
            </a:r>
            <a:r>
              <a:rPr lang="fr-CH" sz="2200" dirty="0" err="1"/>
              <a:t>workplace</a:t>
            </a:r>
            <a:r>
              <a:rPr lang="fr-CH" sz="2200" dirty="0"/>
              <a:t> or </a:t>
            </a:r>
            <a:r>
              <a:rPr lang="fr-CH" sz="2200" dirty="0" err="1"/>
              <a:t>product</a:t>
            </a:r>
            <a:r>
              <a:rPr lang="fr-CH" sz="2200" dirty="0"/>
              <a:t>) are </a:t>
            </a:r>
            <a:r>
              <a:rPr lang="fr-CH" sz="2200" dirty="0" err="1"/>
              <a:t>managed</a:t>
            </a:r>
            <a:r>
              <a:rPr lang="fr-CH" sz="2200" dirty="0"/>
              <a:t> by </a:t>
            </a:r>
            <a:r>
              <a:rPr lang="fr-CH" sz="2200" dirty="0" err="1"/>
              <a:t>private</a:t>
            </a:r>
            <a:r>
              <a:rPr lang="fr-CH" sz="2200" dirty="0"/>
              <a:t> compliance initiatives </a:t>
            </a:r>
            <a:r>
              <a:rPr lang="fr-CH" sz="2200" dirty="0" err="1"/>
              <a:t>that</a:t>
            </a:r>
            <a:r>
              <a:rPr lang="fr-CH" sz="2200" dirty="0"/>
              <a:t>:</a:t>
            </a:r>
            <a:endParaRPr lang="fr-CH" sz="2400" dirty="0"/>
          </a:p>
          <a:p>
            <a:pPr lvl="1"/>
            <a:r>
              <a:rPr lang="fr-CH" sz="2200" dirty="0" err="1"/>
              <a:t>Reach</a:t>
            </a:r>
            <a:r>
              <a:rPr lang="fr-CH" sz="2200" dirty="0"/>
              <a:t> </a:t>
            </a:r>
            <a:r>
              <a:rPr lang="fr-CH" sz="2200" dirty="0" err="1"/>
              <a:t>actors</a:t>
            </a:r>
            <a:r>
              <a:rPr lang="fr-CH" sz="2200" dirty="0"/>
              <a:t> at the </a:t>
            </a:r>
            <a:r>
              <a:rPr lang="fr-CH" sz="2200" dirty="0" err="1"/>
              <a:t>bottom</a:t>
            </a:r>
            <a:r>
              <a:rPr lang="fr-CH" sz="2200" dirty="0"/>
              <a:t> of </a:t>
            </a:r>
            <a:r>
              <a:rPr lang="fr-CH" sz="2200" dirty="0" err="1"/>
              <a:t>supply</a:t>
            </a:r>
            <a:r>
              <a:rPr lang="fr-CH" sz="2200" dirty="0"/>
              <a:t> </a:t>
            </a:r>
            <a:r>
              <a:rPr lang="fr-CH" sz="2200" dirty="0" err="1"/>
              <a:t>chains</a:t>
            </a:r>
            <a:r>
              <a:rPr lang="fr-CH" sz="2200" dirty="0"/>
              <a:t> </a:t>
            </a:r>
            <a:r>
              <a:rPr lang="fr-CH" sz="2200" dirty="0" err="1"/>
              <a:t>that</a:t>
            </a:r>
            <a:r>
              <a:rPr lang="fr-CH" sz="2200" dirty="0"/>
              <a:t> </a:t>
            </a:r>
            <a:r>
              <a:rPr lang="fr-CH" sz="2200" dirty="0" err="1"/>
              <a:t>individual</a:t>
            </a:r>
            <a:r>
              <a:rPr lang="fr-CH" sz="2200" dirty="0"/>
              <a:t> </a:t>
            </a:r>
            <a:r>
              <a:rPr lang="fr-CH" sz="2200" dirty="0" err="1"/>
              <a:t>companies</a:t>
            </a:r>
            <a:r>
              <a:rPr lang="fr-CH" sz="2200" dirty="0"/>
              <a:t> </a:t>
            </a:r>
            <a:r>
              <a:rPr lang="fr-CH" sz="2200" dirty="0" err="1"/>
              <a:t>would</a:t>
            </a:r>
            <a:r>
              <a:rPr lang="fr-CH" sz="2200" dirty="0"/>
              <a:t> have </a:t>
            </a:r>
            <a:r>
              <a:rPr lang="fr-CH" sz="2200" dirty="0" err="1"/>
              <a:t>difficulties</a:t>
            </a:r>
            <a:r>
              <a:rPr lang="fr-CH" sz="2200" dirty="0"/>
              <a:t> </a:t>
            </a:r>
            <a:r>
              <a:rPr lang="fr-CH" sz="2200" dirty="0" err="1"/>
              <a:t>reaching</a:t>
            </a:r>
            <a:r>
              <a:rPr lang="fr-CH" sz="2200" dirty="0"/>
              <a:t> on </a:t>
            </a:r>
            <a:r>
              <a:rPr lang="fr-CH" sz="2200" dirty="0" err="1"/>
              <a:t>their</a:t>
            </a:r>
            <a:r>
              <a:rPr lang="fr-CH" sz="2200" dirty="0"/>
              <a:t> </a:t>
            </a:r>
            <a:r>
              <a:rPr lang="fr-CH" sz="2200" dirty="0" err="1"/>
              <a:t>own</a:t>
            </a:r>
            <a:r>
              <a:rPr lang="fr-CH" sz="2200" dirty="0"/>
              <a:t> </a:t>
            </a:r>
          </a:p>
          <a:p>
            <a:pPr lvl="1"/>
            <a:r>
              <a:rPr lang="fr-CH" sz="2200" dirty="0" err="1"/>
              <a:t>Reach</a:t>
            </a:r>
            <a:r>
              <a:rPr lang="fr-CH" sz="2200" dirty="0"/>
              <a:t> </a:t>
            </a:r>
            <a:r>
              <a:rPr lang="fr-CH" sz="2200" dirty="0" err="1"/>
              <a:t>actors</a:t>
            </a:r>
            <a:r>
              <a:rPr lang="fr-CH" sz="2200" dirty="0"/>
              <a:t> </a:t>
            </a:r>
            <a:r>
              <a:rPr lang="fr-CH" sz="2200" dirty="0" err="1"/>
              <a:t>with</a:t>
            </a:r>
            <a:r>
              <a:rPr lang="fr-CH" sz="2200" dirty="0"/>
              <a:t> </a:t>
            </a:r>
            <a:r>
              <a:rPr lang="fr-CH" sz="2200" dirty="0" err="1"/>
              <a:t>limited</a:t>
            </a:r>
            <a:r>
              <a:rPr lang="fr-CH" sz="2200" dirty="0"/>
              <a:t> </a:t>
            </a:r>
            <a:r>
              <a:rPr lang="fr-CH" sz="2200" dirty="0" err="1"/>
              <a:t>access</a:t>
            </a:r>
            <a:r>
              <a:rPr lang="fr-CH" sz="2200" dirty="0"/>
              <a:t> to </a:t>
            </a:r>
            <a:r>
              <a:rPr lang="fr-CH" sz="2200" dirty="0" err="1"/>
              <a:t>institutional</a:t>
            </a:r>
            <a:r>
              <a:rPr lang="fr-CH" sz="2200" dirty="0"/>
              <a:t> support in countries </a:t>
            </a:r>
            <a:r>
              <a:rPr lang="fr-CH" sz="2200" dirty="0" err="1"/>
              <a:t>where</a:t>
            </a:r>
            <a:r>
              <a:rPr lang="fr-CH" sz="2200" dirty="0"/>
              <a:t> public </a:t>
            </a:r>
            <a:r>
              <a:rPr lang="fr-CH" sz="2200" dirty="0" err="1"/>
              <a:t>resources</a:t>
            </a:r>
            <a:r>
              <a:rPr lang="fr-CH" sz="2200" dirty="0"/>
              <a:t> are </a:t>
            </a:r>
            <a:r>
              <a:rPr lang="fr-CH" sz="2200" dirty="0" err="1"/>
              <a:t>constrained</a:t>
            </a:r>
            <a:r>
              <a:rPr lang="fr-CH" sz="2200" dirty="0"/>
              <a:t> </a:t>
            </a:r>
          </a:p>
        </p:txBody>
      </p:sp>
      <p:sp>
        <p:nvSpPr>
          <p:cNvPr id="4" name="Rectangle 3"/>
          <p:cNvSpPr/>
          <p:nvPr/>
        </p:nvSpPr>
        <p:spPr>
          <a:xfrm>
            <a:off x="6686550" y="2121139"/>
            <a:ext cx="4572000" cy="91924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CH" dirty="0" err="1"/>
              <a:t>Alignment</a:t>
            </a:r>
            <a:r>
              <a:rPr lang="fr-CH" dirty="0"/>
              <a:t> of </a:t>
            </a:r>
            <a:r>
              <a:rPr lang="fr-CH" dirty="0" err="1"/>
              <a:t>private</a:t>
            </a:r>
            <a:r>
              <a:rPr lang="fr-CH" dirty="0"/>
              <a:t> standards as part of the promotion of </a:t>
            </a:r>
            <a:r>
              <a:rPr lang="fr-CH" dirty="0">
                <a:solidFill>
                  <a:prstClr val="black"/>
                </a:solidFill>
              </a:rPr>
              <a:t>ILO OSH 2001 in national OSH </a:t>
            </a:r>
            <a:r>
              <a:rPr lang="fr-CH" dirty="0" err="1">
                <a:solidFill>
                  <a:prstClr val="black"/>
                </a:solidFill>
              </a:rPr>
              <a:t>systems</a:t>
            </a:r>
            <a:endParaRPr lang="en-GB" dirty="0"/>
          </a:p>
        </p:txBody>
      </p:sp>
      <p:sp>
        <p:nvSpPr>
          <p:cNvPr id="16" name="Rectangle 15"/>
          <p:cNvSpPr/>
          <p:nvPr/>
        </p:nvSpPr>
        <p:spPr>
          <a:xfrm>
            <a:off x="6686550" y="3124049"/>
            <a:ext cx="4572000" cy="51588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CH" dirty="0" err="1"/>
              <a:t>Adequate</a:t>
            </a:r>
            <a:r>
              <a:rPr lang="fr-CH" dirty="0"/>
              <a:t> training of </a:t>
            </a:r>
            <a:r>
              <a:rPr lang="fr-CH" dirty="0" err="1"/>
              <a:t>auditors</a:t>
            </a:r>
            <a:endParaRPr lang="en-GB" dirty="0"/>
          </a:p>
        </p:txBody>
      </p:sp>
      <p:sp>
        <p:nvSpPr>
          <p:cNvPr id="18" name="Rectangle 17"/>
          <p:cNvSpPr/>
          <p:nvPr/>
        </p:nvSpPr>
        <p:spPr>
          <a:xfrm>
            <a:off x="6686550" y="3714038"/>
            <a:ext cx="4572000" cy="710475"/>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CH" dirty="0"/>
              <a:t>Provision of </a:t>
            </a:r>
            <a:r>
              <a:rPr lang="fr-CH" dirty="0" err="1"/>
              <a:t>additional</a:t>
            </a:r>
            <a:r>
              <a:rPr lang="fr-CH" dirty="0"/>
              <a:t> support to </a:t>
            </a:r>
            <a:r>
              <a:rPr lang="fr-CH" dirty="0" err="1"/>
              <a:t>suppliers</a:t>
            </a:r>
            <a:r>
              <a:rPr lang="fr-CH" dirty="0"/>
              <a:t> on OSH management </a:t>
            </a:r>
            <a:r>
              <a:rPr lang="fr-CH" dirty="0" err="1"/>
              <a:t>systems</a:t>
            </a:r>
            <a:r>
              <a:rPr lang="fr-CH" dirty="0"/>
              <a:t>, </a:t>
            </a:r>
            <a:r>
              <a:rPr lang="fr-CH" dirty="0" err="1"/>
              <a:t>beyond</a:t>
            </a:r>
            <a:r>
              <a:rPr lang="fr-CH" dirty="0"/>
              <a:t> </a:t>
            </a:r>
            <a:r>
              <a:rPr lang="fr-CH" dirty="0" err="1"/>
              <a:t>auditing</a:t>
            </a:r>
            <a:endParaRPr lang="en-GB" dirty="0"/>
          </a:p>
        </p:txBody>
      </p:sp>
      <p:sp>
        <p:nvSpPr>
          <p:cNvPr id="19" name="Rectangle 18"/>
          <p:cNvSpPr/>
          <p:nvPr/>
        </p:nvSpPr>
        <p:spPr>
          <a:xfrm>
            <a:off x="6686550" y="4490163"/>
            <a:ext cx="4572000" cy="1236641"/>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CH" dirty="0"/>
              <a:t>Linkages </a:t>
            </a:r>
            <a:r>
              <a:rPr lang="fr-CH" dirty="0" err="1"/>
              <a:t>with</a:t>
            </a:r>
            <a:r>
              <a:rPr lang="fr-CH" dirty="0"/>
              <a:t> national OSH </a:t>
            </a:r>
            <a:r>
              <a:rPr lang="fr-CH" dirty="0" err="1"/>
              <a:t>systems</a:t>
            </a:r>
            <a:endParaRPr lang="fr-CH" dirty="0"/>
          </a:p>
          <a:p>
            <a:pPr marL="285750" indent="-285750" algn="ctr">
              <a:buFont typeface="Courier New" panose="02070309020205020404" pitchFamily="49" charset="0"/>
              <a:buChar char="o"/>
            </a:pPr>
            <a:r>
              <a:rPr lang="fr-CH" dirty="0"/>
              <a:t>Labour inspection in case of </a:t>
            </a:r>
            <a:r>
              <a:rPr lang="fr-CH" dirty="0" err="1"/>
              <a:t>serious</a:t>
            </a:r>
            <a:r>
              <a:rPr lang="fr-CH" dirty="0"/>
              <a:t> violations</a:t>
            </a:r>
          </a:p>
          <a:p>
            <a:pPr marL="285750" indent="-285750" algn="ctr">
              <a:buFont typeface="Courier New" panose="02070309020205020404" pitchFamily="49" charset="0"/>
              <a:buChar char="o"/>
            </a:pPr>
            <a:r>
              <a:rPr lang="fr-CH" dirty="0" err="1"/>
              <a:t>Occupational</a:t>
            </a:r>
            <a:r>
              <a:rPr lang="fr-CH" dirty="0"/>
              <a:t> </a:t>
            </a:r>
            <a:r>
              <a:rPr lang="fr-CH" dirty="0" err="1"/>
              <a:t>Health</a:t>
            </a:r>
            <a:r>
              <a:rPr lang="fr-CH" dirty="0"/>
              <a:t> Services</a:t>
            </a:r>
            <a:endParaRPr lang="en-GB" dirty="0"/>
          </a:p>
        </p:txBody>
      </p:sp>
      <p:sp>
        <p:nvSpPr>
          <p:cNvPr id="5" name="Rectangle 4"/>
          <p:cNvSpPr/>
          <p:nvPr/>
        </p:nvSpPr>
        <p:spPr>
          <a:xfrm>
            <a:off x="6686550" y="1554481"/>
            <a:ext cx="4572000" cy="482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dirty="0">
                <a:solidFill>
                  <a:schemeClr val="accent1"/>
                </a:solidFill>
              </a:rPr>
              <a:t>Entry points for action</a:t>
            </a:r>
            <a:endParaRPr lang="en-GB" dirty="0">
              <a:solidFill>
                <a:schemeClr val="accent1"/>
              </a:solidFill>
            </a:endParaRPr>
          </a:p>
        </p:txBody>
      </p:sp>
    </p:spTree>
    <p:extLst>
      <p:ext uri="{BB962C8B-B14F-4D97-AF65-F5344CB8AC3E}">
        <p14:creationId xmlns:p14="http://schemas.microsoft.com/office/powerpoint/2010/main" val="1012360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192469" y="2823101"/>
            <a:ext cx="1622651" cy="1122922"/>
          </a:xfrm>
          <a:ln>
            <a:no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9590" y="2823101"/>
            <a:ext cx="1429942" cy="1122922"/>
          </a:xfrm>
          <a:prstGeom prst="rect">
            <a:avLst/>
          </a:prstGeom>
          <a:ln>
            <a:noFill/>
          </a:ln>
        </p:spPr>
      </p:pic>
      <p:sp>
        <p:nvSpPr>
          <p:cNvPr id="6" name="TextBox 5"/>
          <p:cNvSpPr txBox="1"/>
          <p:nvPr/>
        </p:nvSpPr>
        <p:spPr>
          <a:xfrm>
            <a:off x="1814945" y="4123285"/>
            <a:ext cx="8562109" cy="923330"/>
          </a:xfrm>
          <a:prstGeom prst="rect">
            <a:avLst/>
          </a:prstGeom>
          <a:noFill/>
        </p:spPr>
        <p:txBody>
          <a:bodyPr wrap="square" rtlCol="0">
            <a:spAutoFit/>
          </a:bodyPr>
          <a:lstStyle/>
          <a:p>
            <a:r>
              <a:rPr lang="en-GB" dirty="0"/>
              <a:t> </a:t>
            </a:r>
          </a:p>
          <a:p>
            <a:r>
              <a:rPr lang="en-GB" sz="1200" dirty="0"/>
              <a:t>This research benefited from funding from the European Commission through both the Joint ILO-EU project on OSH in Global Supply Chains under the ILO’s Global Action for Prevention on Occupational safety and Health flagship programme and the Vision Zero Fund.</a:t>
            </a:r>
          </a:p>
          <a:p>
            <a:endParaRPr lang="en-GB" sz="1200" dirty="0"/>
          </a:p>
        </p:txBody>
      </p:sp>
      <p:cxnSp>
        <p:nvCxnSpPr>
          <p:cNvPr id="8" name="Straight Connector 7"/>
          <p:cNvCxnSpPr>
            <a:cxnSpLocks/>
          </p:cNvCxnSpPr>
          <p:nvPr/>
        </p:nvCxnSpPr>
        <p:spPr>
          <a:xfrm>
            <a:off x="1916996" y="4321171"/>
            <a:ext cx="82889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916996" y="4933812"/>
            <a:ext cx="8288976"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422100" y="1449469"/>
            <a:ext cx="1341911" cy="369332"/>
          </a:xfrm>
          <a:prstGeom prst="rect">
            <a:avLst/>
          </a:prstGeom>
          <a:noFill/>
        </p:spPr>
        <p:txBody>
          <a:bodyPr wrap="square" rtlCol="0">
            <a:spAutoFit/>
          </a:bodyPr>
          <a:lstStyle/>
          <a:p>
            <a:r>
              <a:rPr lang="fr-CH" dirty="0" err="1">
                <a:solidFill>
                  <a:schemeClr val="accent1">
                    <a:lumMod val="50000"/>
                  </a:schemeClr>
                </a:solidFill>
              </a:rPr>
              <a:t>Thank</a:t>
            </a:r>
            <a:r>
              <a:rPr lang="fr-CH" dirty="0">
                <a:solidFill>
                  <a:schemeClr val="accent1">
                    <a:lumMod val="50000"/>
                  </a:schemeClr>
                </a:solidFill>
              </a:rPr>
              <a:t> </a:t>
            </a:r>
            <a:r>
              <a:rPr lang="fr-CH" dirty="0" err="1">
                <a:solidFill>
                  <a:schemeClr val="accent1">
                    <a:lumMod val="50000"/>
                  </a:schemeClr>
                </a:solidFill>
              </a:rPr>
              <a:t>you</a:t>
            </a:r>
            <a:r>
              <a:rPr lang="fr-CH" dirty="0">
                <a:solidFill>
                  <a:schemeClr val="accent1">
                    <a:lumMod val="50000"/>
                  </a:schemeClr>
                </a:solidFill>
              </a:rPr>
              <a:t>!</a:t>
            </a:r>
            <a:endParaRPr lang="en-GB" dirty="0">
              <a:solidFill>
                <a:schemeClr val="accent1">
                  <a:lumMod val="50000"/>
                </a:schemeClr>
              </a:solidFill>
            </a:endParaRPr>
          </a:p>
        </p:txBody>
      </p:sp>
      <p:sp>
        <p:nvSpPr>
          <p:cNvPr id="11" name="TextBox 10">
            <a:extLst>
              <a:ext uri="{FF2B5EF4-FFF2-40B4-BE49-F238E27FC236}">
                <a16:creationId xmlns:a16="http://schemas.microsoft.com/office/drawing/2014/main" xmlns="" id="{DF72D742-3785-4A5B-AE5B-E15EA53D71F0}"/>
              </a:ext>
            </a:extLst>
          </p:cNvPr>
          <p:cNvSpPr txBox="1"/>
          <p:nvPr/>
        </p:nvSpPr>
        <p:spPr>
          <a:xfrm>
            <a:off x="5542237" y="5680412"/>
            <a:ext cx="6545766" cy="954107"/>
          </a:xfrm>
          <a:prstGeom prst="rect">
            <a:avLst/>
          </a:prstGeom>
          <a:noFill/>
        </p:spPr>
        <p:txBody>
          <a:bodyPr wrap="square" rtlCol="0">
            <a:spAutoFit/>
          </a:bodyPr>
          <a:lstStyle/>
          <a:p>
            <a:pPr algn="r"/>
            <a:r>
              <a:rPr lang="fr-CH" sz="1400" i="1" dirty="0"/>
              <a:t>Alice Faudot-Miguet – </a:t>
            </a:r>
            <a:r>
              <a:rPr lang="fr-CH" sz="1400" i="1" dirty="0">
                <a:hlinkClick r:id="rId4"/>
              </a:rPr>
              <a:t>faudotmiguet@iloguest.org</a:t>
            </a:r>
            <a:endParaRPr lang="fr-CH" sz="1400" i="1" dirty="0"/>
          </a:p>
          <a:p>
            <a:pPr algn="r"/>
            <a:r>
              <a:rPr lang="fr-CH" sz="1400" i="1" dirty="0"/>
              <a:t>Lou Tessier – </a:t>
            </a:r>
            <a:r>
              <a:rPr lang="fr-CH" sz="1400" i="1" dirty="0">
                <a:hlinkClick r:id="rId5"/>
              </a:rPr>
              <a:t>tessier@ilo.org</a:t>
            </a:r>
            <a:r>
              <a:rPr lang="fr-CH" sz="1400" i="1" dirty="0"/>
              <a:t> </a:t>
            </a:r>
            <a:endParaRPr lang="en-GB" sz="1400" i="1" dirty="0"/>
          </a:p>
          <a:p>
            <a:pPr algn="r"/>
            <a:r>
              <a:rPr lang="en-GB" sz="1400" i="1" dirty="0"/>
              <a:t>Labour Administration, Labour Inspection and Occupational Safety and Health Branch </a:t>
            </a:r>
          </a:p>
          <a:p>
            <a:pPr algn="r"/>
            <a:r>
              <a:rPr lang="en-GB" sz="1400" i="1" dirty="0"/>
              <a:t>GOVERNANCE Department, ILO</a:t>
            </a:r>
          </a:p>
        </p:txBody>
      </p:sp>
    </p:spTree>
    <p:extLst>
      <p:ext uri="{BB962C8B-B14F-4D97-AF65-F5344CB8AC3E}">
        <p14:creationId xmlns:p14="http://schemas.microsoft.com/office/powerpoint/2010/main" val="1592509698"/>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4472C4"/>
      </a:accent1>
      <a:accent2>
        <a:srgbClr val="B4C6E7"/>
      </a:accent2>
      <a:accent3>
        <a:srgbClr val="A5A5A5"/>
      </a:accent3>
      <a:accent4>
        <a:srgbClr val="D9E2F3"/>
      </a:accent4>
      <a:accent5>
        <a:srgbClr val="5B9BD5"/>
      </a:accent5>
      <a:accent6>
        <a:srgbClr val="8EAAD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TotalTime>
  <Words>1904</Words>
  <Application>Microsoft Office PowerPoint</Application>
  <PresentationFormat>Widescreen</PresentationFormat>
  <Paragraphs>207</Paragraphs>
  <Slides>21</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Courier New</vt:lpstr>
      <vt:lpstr>Symbol</vt:lpstr>
      <vt:lpstr>Wingdings</vt:lpstr>
      <vt:lpstr>Office Theme</vt:lpstr>
      <vt:lpstr>Occupational Safety and Health within Sustainable Sourcing Policies of Multinational Enterprises</vt:lpstr>
      <vt:lpstr>Background and hypothesis</vt:lpstr>
      <vt:lpstr>Qualitative research process</vt:lpstr>
      <vt:lpstr>OSH in sustainable sourcing policies of MNEs</vt:lpstr>
      <vt:lpstr>Drivers for the adoption by MNEs of sustainable sourcing policies including OSH</vt:lpstr>
      <vt:lpstr>Importance of OSH in sustainable sourcing policies</vt:lpstr>
      <vt:lpstr>Implementation tools </vt:lpstr>
      <vt:lpstr>Challenges identified by the respondents</vt:lpstr>
      <vt:lpstr>Challenges</vt:lpstr>
      <vt:lpstr>OSH in selected private compliance initiatives and certification standards </vt:lpstr>
      <vt:lpstr>Private Compliance Initiatives (PCIs) and certifications</vt:lpstr>
      <vt:lpstr>Scope of the benchmark</vt:lpstr>
      <vt:lpstr>Methodology – Phase 1: data collection</vt:lpstr>
      <vt:lpstr>Methodology – Phase 2: benchmark</vt:lpstr>
      <vt:lpstr>Results at a glance</vt:lpstr>
      <vt:lpstr>Results – OSH provisions in selected PCIs</vt:lpstr>
      <vt:lpstr>Results – OSH provisions in selected PCIs</vt:lpstr>
      <vt:lpstr>Provisions on verification mechanisms in selected PCIs</vt:lpstr>
      <vt:lpstr>Impact of PCIs on OSH outcomes  A limited body of evidence</vt:lpstr>
      <vt:lpstr>Entry points for improvement</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Occupational Safety and Health within Sustainable Sourcing Policies of Multinational Enterprises</dc:title>
  <dc:creator>Alice Faudot-Miguet</dc:creator>
  <cp:lastModifiedBy>Local User</cp:lastModifiedBy>
  <cp:revision>31</cp:revision>
  <dcterms:created xsi:type="dcterms:W3CDTF">2018-07-18T12:42:07Z</dcterms:created>
  <dcterms:modified xsi:type="dcterms:W3CDTF">2018-07-24T08:50:16Z</dcterms:modified>
</cp:coreProperties>
</file>