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519" r:id="rId2"/>
    <p:sldId id="530" r:id="rId3"/>
    <p:sldId id="517" r:id="rId4"/>
    <p:sldId id="509" r:id="rId5"/>
    <p:sldId id="510" r:id="rId6"/>
    <p:sldId id="514" r:id="rId7"/>
  </p:sldIdLst>
  <p:sldSz cx="9145588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021FA27-76F7-4D53-AC19-7362EA281712}">
          <p14:sldIdLst>
            <p14:sldId id="519"/>
            <p14:sldId id="530"/>
            <p14:sldId id="517"/>
            <p14:sldId id="509"/>
            <p14:sldId id="510"/>
            <p14:sldId id="514"/>
          </p14:sldIdLst>
        </p14:section>
        <p14:section name="New slides" id="{580D8AF1-4AFF-4147-B53D-34B747CCE223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ursey, Stephen" initials="PS" lastIdx="1" clrIdx="0">
    <p:extLst/>
  </p:cmAuthor>
  <p:cmAuthor id="2" name="Behrendt, Christina" initials="BC" lastIdx="7" clrIdx="1">
    <p:extLst>
      <p:ext uri="{19B8F6BF-5375-455C-9EA6-DF929625EA0E}">
        <p15:presenceInfo xmlns:p15="http://schemas.microsoft.com/office/powerpoint/2012/main" userId="S-1-5-21-525788414-1921020387-24915789-16260" providerId="AD"/>
      </p:ext>
    </p:extLst>
  </p:cmAuthor>
  <p:cmAuthor id="3" name="Comyn, Paul" initials="CP" lastIdx="2" clrIdx="2">
    <p:extLst>
      <p:ext uri="{19B8F6BF-5375-455C-9EA6-DF929625EA0E}">
        <p15:presenceInfo xmlns:p15="http://schemas.microsoft.com/office/powerpoint/2012/main" userId="S-1-5-21-525788414-1921020387-24915789-24774" providerId="AD"/>
      </p:ext>
    </p:extLst>
  </p:cmAuthor>
  <p:cmAuthor id="4" name="Harasty, Claire" initials="HC" lastIdx="1" clrIdx="3">
    <p:extLst>
      <p:ext uri="{19B8F6BF-5375-455C-9EA6-DF929625EA0E}">
        <p15:presenceInfo xmlns:p15="http://schemas.microsoft.com/office/powerpoint/2012/main" userId="S-1-5-21-525788414-1921020387-24915789-1543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693" autoAdjust="0"/>
    <p:restoredTop sz="94434" autoAdjust="0"/>
  </p:normalViewPr>
  <p:slideViewPr>
    <p:cSldViewPr>
      <p:cViewPr varScale="1">
        <p:scale>
          <a:sx n="94" d="100"/>
          <a:sy n="94" d="100"/>
        </p:scale>
        <p:origin x="84" y="336"/>
      </p:cViewPr>
      <p:guideLst>
        <p:guide orient="horz" pos="216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39" d="100"/>
          <a:sy n="39" d="100"/>
        </p:scale>
        <p:origin x="2410" y="5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trietska-ilina\AppData\Local\Microsoft\Windows\Temporary%20Internet%20Files\Content.Outlook\8CJLRN4Q\Copy%20of%20Copy%20of%20Copy%20of%20Data%20on%20Employment%20by%20sector%20and%20skills%20from%20RESEARCH%204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2118110236220471E-2"/>
          <c:y val="2.3148148148148147E-2"/>
          <c:w val="0.87353477690288717"/>
          <c:h val="0.744366433362496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'emp by skill levels'!$S$34</c:f>
              <c:strCache>
                <c:ptCount val="1"/>
                <c:pt idx="0">
                  <c:v>1991-2016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'emp by skill levels'!$T$33:$V$33</c:f>
              <c:strCache>
                <c:ptCount val="3"/>
                <c:pt idx="0">
                  <c:v>low</c:v>
                </c:pt>
                <c:pt idx="1">
                  <c:v>medium</c:v>
                </c:pt>
                <c:pt idx="2">
                  <c:v>high</c:v>
                </c:pt>
              </c:strCache>
            </c:strRef>
          </c:cat>
          <c:val>
            <c:numRef>
              <c:f>'emp by skill levels'!$T$34:$V$34</c:f>
              <c:numCache>
                <c:formatCode>General</c:formatCode>
                <c:ptCount val="3"/>
                <c:pt idx="0">
                  <c:v>93998</c:v>
                </c:pt>
                <c:pt idx="1">
                  <c:v>101682</c:v>
                </c:pt>
                <c:pt idx="2">
                  <c:v>275314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8DB-6349-A192-FC117045E1BD}"/>
            </c:ext>
          </c:extLst>
        </c:ser>
        <c:ser>
          <c:idx val="1"/>
          <c:order val="1"/>
          <c:tx>
            <c:strRef>
              <c:f>'emp by skill levels'!$S$35</c:f>
              <c:strCache>
                <c:ptCount val="1"/>
                <c:pt idx="0">
                  <c:v>2017-2025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'emp by skill levels'!$T$33:$V$33</c:f>
              <c:strCache>
                <c:ptCount val="3"/>
                <c:pt idx="0">
                  <c:v>low</c:v>
                </c:pt>
                <c:pt idx="1">
                  <c:v>medium</c:v>
                </c:pt>
                <c:pt idx="2">
                  <c:v>high</c:v>
                </c:pt>
              </c:strCache>
            </c:strRef>
          </c:cat>
          <c:val>
            <c:numRef>
              <c:f>'emp by skill levels'!$T$35:$V$35</c:f>
              <c:numCache>
                <c:formatCode>General</c:formatCode>
                <c:ptCount val="3"/>
                <c:pt idx="0">
                  <c:v>17856</c:v>
                </c:pt>
                <c:pt idx="1">
                  <c:v>-2930</c:v>
                </c:pt>
                <c:pt idx="2">
                  <c:v>53275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8DB-6349-A192-FC117045E1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24203744"/>
        <c:axId val="224202176"/>
      </c:barChart>
      <c:catAx>
        <c:axId val="2242037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4202176"/>
        <c:crosses val="autoZero"/>
        <c:auto val="1"/>
        <c:lblAlgn val="ctr"/>
        <c:lblOffset val="100"/>
        <c:noMultiLvlLbl val="0"/>
      </c:catAx>
      <c:valAx>
        <c:axId val="2242021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4203744"/>
        <c:crosses val="autoZero"/>
        <c:crossBetween val="between"/>
      </c:valAx>
      <c:spPr>
        <a:solidFill>
          <a:schemeClr val="bg1"/>
        </a:solidFill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F1AA96-D4B2-4D58-8F63-9FB65EE757D2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C145646-3728-4F22-8FB1-A6FEBA8A3F67}">
      <dgm:prSet phldrT="[Text]" custT="1"/>
      <dgm:spPr/>
      <dgm:t>
        <a:bodyPr/>
        <a:lstStyle/>
        <a:p>
          <a:r>
            <a:rPr lang="fr-CH" sz="1800" dirty="0"/>
            <a:t>Globalisation and </a:t>
          </a:r>
          <a:r>
            <a:rPr lang="fr-CH" sz="1800" dirty="0" err="1"/>
            <a:t>trade</a:t>
          </a:r>
          <a:r>
            <a:rPr lang="fr-CH" sz="1800" dirty="0"/>
            <a:t> </a:t>
          </a:r>
          <a:r>
            <a:rPr lang="fr-CH" sz="1800" dirty="0" err="1"/>
            <a:t>integration</a:t>
          </a:r>
          <a:endParaRPr lang="en-GB" sz="1800" dirty="0"/>
        </a:p>
      </dgm:t>
    </dgm:pt>
    <dgm:pt modelId="{C94F34F6-E7C9-48AB-8F39-0653F291B140}" type="parTrans" cxnId="{A4198B4C-F48F-4416-A144-0FD4301FFDC0}">
      <dgm:prSet/>
      <dgm:spPr/>
      <dgm:t>
        <a:bodyPr/>
        <a:lstStyle/>
        <a:p>
          <a:endParaRPr lang="en-GB"/>
        </a:p>
      </dgm:t>
    </dgm:pt>
    <dgm:pt modelId="{49F67212-8EF3-4368-932A-AC7CB1512B4A}" type="sibTrans" cxnId="{A4198B4C-F48F-4416-A144-0FD4301FFDC0}">
      <dgm:prSet/>
      <dgm:spPr/>
      <dgm:t>
        <a:bodyPr/>
        <a:lstStyle/>
        <a:p>
          <a:endParaRPr lang="en-GB"/>
        </a:p>
      </dgm:t>
    </dgm:pt>
    <dgm:pt modelId="{A0CAC7BA-9CE0-40B6-A99E-011D3B4949E0}">
      <dgm:prSet phldrT="[Text]" custT="1"/>
      <dgm:spPr/>
      <dgm:t>
        <a:bodyPr/>
        <a:lstStyle/>
        <a:p>
          <a:r>
            <a:rPr lang="fr-CH" sz="1800" dirty="0" err="1"/>
            <a:t>Climate</a:t>
          </a:r>
          <a:r>
            <a:rPr lang="fr-CH" sz="1800" dirty="0"/>
            <a:t> change</a:t>
          </a:r>
        </a:p>
      </dgm:t>
    </dgm:pt>
    <dgm:pt modelId="{4C949FDB-6BBF-4EC3-8291-6C82EAF7497B}" type="parTrans" cxnId="{4FB25C5E-D165-400E-89AA-CFAAA5F3EEEB}">
      <dgm:prSet/>
      <dgm:spPr/>
      <dgm:t>
        <a:bodyPr/>
        <a:lstStyle/>
        <a:p>
          <a:endParaRPr lang="en-GB"/>
        </a:p>
      </dgm:t>
    </dgm:pt>
    <dgm:pt modelId="{0A439C0E-D030-4C50-B349-0E34326CBEE7}" type="sibTrans" cxnId="{4FB25C5E-D165-400E-89AA-CFAAA5F3EEEB}">
      <dgm:prSet/>
      <dgm:spPr/>
      <dgm:t>
        <a:bodyPr/>
        <a:lstStyle/>
        <a:p>
          <a:endParaRPr lang="en-GB"/>
        </a:p>
      </dgm:t>
    </dgm:pt>
    <dgm:pt modelId="{624194F7-DE70-417E-ADCE-D6B87868D57F}">
      <dgm:prSet phldrT="[Text]" custT="1"/>
      <dgm:spPr/>
      <dgm:t>
        <a:bodyPr/>
        <a:lstStyle/>
        <a:p>
          <a:r>
            <a:rPr lang="fr-CH" sz="1800" dirty="0" err="1"/>
            <a:t>Demographic</a:t>
          </a:r>
          <a:r>
            <a:rPr lang="fr-CH" sz="1800" dirty="0"/>
            <a:t> change</a:t>
          </a:r>
          <a:endParaRPr lang="en-GB" sz="1800" dirty="0"/>
        </a:p>
      </dgm:t>
    </dgm:pt>
    <dgm:pt modelId="{B349022F-FC57-4D00-BCC8-7DB43E3DF1D2}" type="parTrans" cxnId="{5277CE55-882B-49DC-AC94-B592F3462F96}">
      <dgm:prSet/>
      <dgm:spPr/>
      <dgm:t>
        <a:bodyPr/>
        <a:lstStyle/>
        <a:p>
          <a:endParaRPr lang="en-GB"/>
        </a:p>
      </dgm:t>
    </dgm:pt>
    <dgm:pt modelId="{EC433C93-4181-4139-8583-7891BAA57511}" type="sibTrans" cxnId="{5277CE55-882B-49DC-AC94-B592F3462F96}">
      <dgm:prSet/>
      <dgm:spPr/>
      <dgm:t>
        <a:bodyPr/>
        <a:lstStyle/>
        <a:p>
          <a:endParaRPr lang="en-GB"/>
        </a:p>
      </dgm:t>
    </dgm:pt>
    <dgm:pt modelId="{DB0D3CE6-33C0-41A1-ADFA-0A39E6B2628E}">
      <dgm:prSet phldrT="[Text]" custT="1"/>
      <dgm:spPr/>
      <dgm:t>
        <a:bodyPr/>
        <a:lstStyle/>
        <a:p>
          <a:r>
            <a:rPr lang="fr-CH" sz="1800" dirty="0" err="1"/>
            <a:t>Technological</a:t>
          </a:r>
          <a:r>
            <a:rPr lang="fr-CH" sz="1800" dirty="0"/>
            <a:t> change</a:t>
          </a:r>
          <a:endParaRPr lang="en-GB" sz="1800" dirty="0"/>
        </a:p>
      </dgm:t>
    </dgm:pt>
    <dgm:pt modelId="{3ECCC206-A313-43E3-A0C0-4459A89C949D}" type="parTrans" cxnId="{E9C33010-9CDB-49F7-BE84-DF585DD7AB53}">
      <dgm:prSet/>
      <dgm:spPr/>
      <dgm:t>
        <a:bodyPr/>
        <a:lstStyle/>
        <a:p>
          <a:endParaRPr lang="en-GB"/>
        </a:p>
      </dgm:t>
    </dgm:pt>
    <dgm:pt modelId="{69F42ED6-4996-4C5E-81A3-714F2D806E23}" type="sibTrans" cxnId="{E9C33010-9CDB-49F7-BE84-DF585DD7AB53}">
      <dgm:prSet/>
      <dgm:spPr/>
      <dgm:t>
        <a:bodyPr/>
        <a:lstStyle/>
        <a:p>
          <a:endParaRPr lang="en-GB"/>
        </a:p>
      </dgm:t>
    </dgm:pt>
    <dgm:pt modelId="{A34363D1-43D8-4520-824B-E3EE729D6F63}">
      <dgm:prSet phldrT="[Text]" custT="1"/>
      <dgm:spPr/>
      <dgm:t>
        <a:bodyPr/>
        <a:lstStyle/>
        <a:p>
          <a:r>
            <a:rPr lang="en-GB" sz="1800" dirty="0"/>
            <a:t>Changing work organisation</a:t>
          </a:r>
        </a:p>
      </dgm:t>
    </dgm:pt>
    <dgm:pt modelId="{B529BAE7-265F-429A-A57D-CA66BA28BF0C}" type="parTrans" cxnId="{EAB22171-2839-47BE-8058-05F5D8605955}">
      <dgm:prSet/>
      <dgm:spPr/>
      <dgm:t>
        <a:bodyPr/>
        <a:lstStyle/>
        <a:p>
          <a:endParaRPr lang="en-GB"/>
        </a:p>
      </dgm:t>
    </dgm:pt>
    <dgm:pt modelId="{5282338D-947B-47CD-8D4B-F65C572C2095}" type="sibTrans" cxnId="{EAB22171-2839-47BE-8058-05F5D8605955}">
      <dgm:prSet/>
      <dgm:spPr/>
      <dgm:t>
        <a:bodyPr/>
        <a:lstStyle/>
        <a:p>
          <a:endParaRPr lang="en-GB"/>
        </a:p>
      </dgm:t>
    </dgm:pt>
    <dgm:pt modelId="{98516DF5-0707-4867-A81C-BDFDBA4AAE3D}">
      <dgm:prSet/>
      <dgm:spPr/>
      <dgm:t>
        <a:bodyPr/>
        <a:lstStyle/>
        <a:p>
          <a:endParaRPr lang="en-GB"/>
        </a:p>
      </dgm:t>
    </dgm:pt>
    <dgm:pt modelId="{22E8FEBC-2A3D-466F-AFBE-DACB8CFB8D49}" type="parTrans" cxnId="{255A17C2-7C39-4C12-805F-158E6223ABC6}">
      <dgm:prSet/>
      <dgm:spPr/>
      <dgm:t>
        <a:bodyPr/>
        <a:lstStyle/>
        <a:p>
          <a:endParaRPr lang="en-GB"/>
        </a:p>
      </dgm:t>
    </dgm:pt>
    <dgm:pt modelId="{D404BB95-B9BA-477E-9627-6DADD2BC0F27}" type="sibTrans" cxnId="{255A17C2-7C39-4C12-805F-158E6223ABC6}">
      <dgm:prSet/>
      <dgm:spPr/>
      <dgm:t>
        <a:bodyPr/>
        <a:lstStyle/>
        <a:p>
          <a:endParaRPr lang="en-GB"/>
        </a:p>
      </dgm:t>
    </dgm:pt>
    <dgm:pt modelId="{37FEB111-7B4C-4DBF-B527-75CDEC18F403}" type="pres">
      <dgm:prSet presAssocID="{4CF1AA96-D4B2-4D58-8F63-9FB65EE757D2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167E914A-5EB4-4707-89CE-494E8E536DF9}" type="pres">
      <dgm:prSet presAssocID="{4CF1AA96-D4B2-4D58-8F63-9FB65EE757D2}" presName="arrow" presStyleLbl="bgShp" presStyleIdx="0" presStyleCnt="1" custScaleX="108929"/>
      <dgm:spPr/>
    </dgm:pt>
    <dgm:pt modelId="{160E4624-5018-448F-8CD2-861E70708E2F}" type="pres">
      <dgm:prSet presAssocID="{4CF1AA96-D4B2-4D58-8F63-9FB65EE757D2}" presName="arrowDiagram5" presStyleCnt="0"/>
      <dgm:spPr/>
    </dgm:pt>
    <dgm:pt modelId="{71D92439-D0E4-4A54-82C6-6584E95A298D}" type="pres">
      <dgm:prSet presAssocID="{A34363D1-43D8-4520-824B-E3EE729D6F63}" presName="bullet5a" presStyleLbl="node1" presStyleIdx="0" presStyleCnt="5"/>
      <dgm:spPr/>
    </dgm:pt>
    <dgm:pt modelId="{6CA2FE06-BD84-4653-90DC-20DF1ACAF463}" type="pres">
      <dgm:prSet presAssocID="{A34363D1-43D8-4520-824B-E3EE729D6F63}" presName="textBox5a" presStyleLbl="revTx" presStyleIdx="0" presStyleCnt="5" custScaleX="118103" custLinFactNeighborX="6870" custLinFactNeighborY="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5C757BA-5EFF-4643-AFCB-266AD2E0F105}" type="pres">
      <dgm:prSet presAssocID="{8C145646-3728-4F22-8FB1-A6FEBA8A3F67}" presName="bullet5b" presStyleLbl="node1" presStyleIdx="1" presStyleCnt="5"/>
      <dgm:spPr/>
    </dgm:pt>
    <dgm:pt modelId="{1A80DE9E-DA80-4334-AAE4-6EC6FC9DA93B}" type="pres">
      <dgm:prSet presAssocID="{8C145646-3728-4F22-8FB1-A6FEBA8A3F67}" presName="textBox5b" presStyleLbl="revTx" presStyleIdx="1" presStyleCnt="5" custScaleX="115232" custLinFactNeighborX="8177" custLinFactNeighborY="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755E851-8615-4A4E-8A75-9CC1B4A7B991}" type="pres">
      <dgm:prSet presAssocID="{A0CAC7BA-9CE0-40B6-A99E-011D3B4949E0}" presName="bullet5c" presStyleLbl="node1" presStyleIdx="2" presStyleCnt="5"/>
      <dgm:spPr/>
    </dgm:pt>
    <dgm:pt modelId="{003218DF-84DC-48C1-BE22-C32F494F4D21}" type="pres">
      <dgm:prSet presAssocID="{A0CAC7BA-9CE0-40B6-A99E-011D3B4949E0}" presName="textBox5c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3A1A942-B8D8-40F5-AD35-746EC6964DE6}" type="pres">
      <dgm:prSet presAssocID="{624194F7-DE70-417E-ADCE-D6B87868D57F}" presName="bullet5d" presStyleLbl="node1" presStyleIdx="3" presStyleCnt="5"/>
      <dgm:spPr/>
    </dgm:pt>
    <dgm:pt modelId="{0818BC1E-8310-41C5-9A75-073456F0271F}" type="pres">
      <dgm:prSet presAssocID="{624194F7-DE70-417E-ADCE-D6B87868D57F}" presName="textBox5d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C159107-F131-4422-B7C8-78FE9CDB5B3E}" type="pres">
      <dgm:prSet presAssocID="{DB0D3CE6-33C0-41A1-ADFA-0A39E6B2628E}" presName="bullet5e" presStyleLbl="node1" presStyleIdx="4" presStyleCnt="5"/>
      <dgm:spPr/>
    </dgm:pt>
    <dgm:pt modelId="{0E446F73-CF89-4C06-8610-B95CCA111265}" type="pres">
      <dgm:prSet presAssocID="{DB0D3CE6-33C0-41A1-ADFA-0A39E6B2628E}" presName="textBox5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4B7975FB-C3FE-443A-A342-426557A75CFB}" type="presOf" srcId="{4CF1AA96-D4B2-4D58-8F63-9FB65EE757D2}" destId="{37FEB111-7B4C-4DBF-B527-75CDEC18F403}" srcOrd="0" destOrd="0" presId="urn:microsoft.com/office/officeart/2005/8/layout/arrow2"/>
    <dgm:cxn modelId="{A4198B4C-F48F-4416-A144-0FD4301FFDC0}" srcId="{4CF1AA96-D4B2-4D58-8F63-9FB65EE757D2}" destId="{8C145646-3728-4F22-8FB1-A6FEBA8A3F67}" srcOrd="1" destOrd="0" parTransId="{C94F34F6-E7C9-48AB-8F39-0653F291B140}" sibTransId="{49F67212-8EF3-4368-932A-AC7CB1512B4A}"/>
    <dgm:cxn modelId="{E9C33010-9CDB-49F7-BE84-DF585DD7AB53}" srcId="{4CF1AA96-D4B2-4D58-8F63-9FB65EE757D2}" destId="{DB0D3CE6-33C0-41A1-ADFA-0A39E6B2628E}" srcOrd="4" destOrd="0" parTransId="{3ECCC206-A313-43E3-A0C0-4459A89C949D}" sibTransId="{69F42ED6-4996-4C5E-81A3-714F2D806E23}"/>
    <dgm:cxn modelId="{255A17C2-7C39-4C12-805F-158E6223ABC6}" srcId="{4CF1AA96-D4B2-4D58-8F63-9FB65EE757D2}" destId="{98516DF5-0707-4867-A81C-BDFDBA4AAE3D}" srcOrd="5" destOrd="0" parTransId="{22E8FEBC-2A3D-466F-AFBE-DACB8CFB8D49}" sibTransId="{D404BB95-B9BA-477E-9627-6DADD2BC0F27}"/>
    <dgm:cxn modelId="{D3B7ECA9-8591-4C1B-B4D0-71C21ECDA0F5}" type="presOf" srcId="{A0CAC7BA-9CE0-40B6-A99E-011D3B4949E0}" destId="{003218DF-84DC-48C1-BE22-C32F494F4D21}" srcOrd="0" destOrd="0" presId="urn:microsoft.com/office/officeart/2005/8/layout/arrow2"/>
    <dgm:cxn modelId="{4FB25C5E-D165-400E-89AA-CFAAA5F3EEEB}" srcId="{4CF1AA96-D4B2-4D58-8F63-9FB65EE757D2}" destId="{A0CAC7BA-9CE0-40B6-A99E-011D3B4949E0}" srcOrd="2" destOrd="0" parTransId="{4C949FDB-6BBF-4EC3-8291-6C82EAF7497B}" sibTransId="{0A439C0E-D030-4C50-B349-0E34326CBEE7}"/>
    <dgm:cxn modelId="{5277CE55-882B-49DC-AC94-B592F3462F96}" srcId="{4CF1AA96-D4B2-4D58-8F63-9FB65EE757D2}" destId="{624194F7-DE70-417E-ADCE-D6B87868D57F}" srcOrd="3" destOrd="0" parTransId="{B349022F-FC57-4D00-BCC8-7DB43E3DF1D2}" sibTransId="{EC433C93-4181-4139-8583-7891BAA57511}"/>
    <dgm:cxn modelId="{46244182-9953-4564-A470-2271786CA4D1}" type="presOf" srcId="{A34363D1-43D8-4520-824B-E3EE729D6F63}" destId="{6CA2FE06-BD84-4653-90DC-20DF1ACAF463}" srcOrd="0" destOrd="0" presId="urn:microsoft.com/office/officeart/2005/8/layout/arrow2"/>
    <dgm:cxn modelId="{9CB439A3-BB42-443B-933E-C5BBE6BE214B}" type="presOf" srcId="{8C145646-3728-4F22-8FB1-A6FEBA8A3F67}" destId="{1A80DE9E-DA80-4334-AAE4-6EC6FC9DA93B}" srcOrd="0" destOrd="0" presId="urn:microsoft.com/office/officeart/2005/8/layout/arrow2"/>
    <dgm:cxn modelId="{BBFDC8E0-9A45-4C1D-A461-915909E9A13A}" type="presOf" srcId="{DB0D3CE6-33C0-41A1-ADFA-0A39E6B2628E}" destId="{0E446F73-CF89-4C06-8610-B95CCA111265}" srcOrd="0" destOrd="0" presId="urn:microsoft.com/office/officeart/2005/8/layout/arrow2"/>
    <dgm:cxn modelId="{ED07AE56-8AD7-46E9-998B-754161F6E342}" type="presOf" srcId="{624194F7-DE70-417E-ADCE-D6B87868D57F}" destId="{0818BC1E-8310-41C5-9A75-073456F0271F}" srcOrd="0" destOrd="0" presId="urn:microsoft.com/office/officeart/2005/8/layout/arrow2"/>
    <dgm:cxn modelId="{EAB22171-2839-47BE-8058-05F5D8605955}" srcId="{4CF1AA96-D4B2-4D58-8F63-9FB65EE757D2}" destId="{A34363D1-43D8-4520-824B-E3EE729D6F63}" srcOrd="0" destOrd="0" parTransId="{B529BAE7-265F-429A-A57D-CA66BA28BF0C}" sibTransId="{5282338D-947B-47CD-8D4B-F65C572C2095}"/>
    <dgm:cxn modelId="{BFBB5B42-6001-4F5E-AAED-8FB3D0F1803F}" type="presParOf" srcId="{37FEB111-7B4C-4DBF-B527-75CDEC18F403}" destId="{167E914A-5EB4-4707-89CE-494E8E536DF9}" srcOrd="0" destOrd="0" presId="urn:microsoft.com/office/officeart/2005/8/layout/arrow2"/>
    <dgm:cxn modelId="{98ACD9B8-F8FD-4CD8-B1FD-EEB970F78019}" type="presParOf" srcId="{37FEB111-7B4C-4DBF-B527-75CDEC18F403}" destId="{160E4624-5018-448F-8CD2-861E70708E2F}" srcOrd="1" destOrd="0" presId="urn:microsoft.com/office/officeart/2005/8/layout/arrow2"/>
    <dgm:cxn modelId="{39D3699C-C524-48AB-85DD-AB51953C3E50}" type="presParOf" srcId="{160E4624-5018-448F-8CD2-861E70708E2F}" destId="{71D92439-D0E4-4A54-82C6-6584E95A298D}" srcOrd="0" destOrd="0" presId="urn:microsoft.com/office/officeart/2005/8/layout/arrow2"/>
    <dgm:cxn modelId="{FA454A8C-F04B-4C35-A310-BC3F25AAC147}" type="presParOf" srcId="{160E4624-5018-448F-8CD2-861E70708E2F}" destId="{6CA2FE06-BD84-4653-90DC-20DF1ACAF463}" srcOrd="1" destOrd="0" presId="urn:microsoft.com/office/officeart/2005/8/layout/arrow2"/>
    <dgm:cxn modelId="{BA2FBC42-17BC-4B55-9112-9404814C056B}" type="presParOf" srcId="{160E4624-5018-448F-8CD2-861E70708E2F}" destId="{15C757BA-5EFF-4643-AFCB-266AD2E0F105}" srcOrd="2" destOrd="0" presId="urn:microsoft.com/office/officeart/2005/8/layout/arrow2"/>
    <dgm:cxn modelId="{EDAF9D0A-E9AC-4481-9D94-94803CD60371}" type="presParOf" srcId="{160E4624-5018-448F-8CD2-861E70708E2F}" destId="{1A80DE9E-DA80-4334-AAE4-6EC6FC9DA93B}" srcOrd="3" destOrd="0" presId="urn:microsoft.com/office/officeart/2005/8/layout/arrow2"/>
    <dgm:cxn modelId="{FE1C4A84-A737-4810-A78B-F3ED6542278B}" type="presParOf" srcId="{160E4624-5018-448F-8CD2-861E70708E2F}" destId="{B755E851-8615-4A4E-8A75-9CC1B4A7B991}" srcOrd="4" destOrd="0" presId="urn:microsoft.com/office/officeart/2005/8/layout/arrow2"/>
    <dgm:cxn modelId="{410115C5-9F8B-4ACC-88C2-8C8D800B837D}" type="presParOf" srcId="{160E4624-5018-448F-8CD2-861E70708E2F}" destId="{003218DF-84DC-48C1-BE22-C32F494F4D21}" srcOrd="5" destOrd="0" presId="urn:microsoft.com/office/officeart/2005/8/layout/arrow2"/>
    <dgm:cxn modelId="{DC118896-DFA6-4310-B631-10FA34B78B4C}" type="presParOf" srcId="{160E4624-5018-448F-8CD2-861E70708E2F}" destId="{33A1A942-B8D8-40F5-AD35-746EC6964DE6}" srcOrd="6" destOrd="0" presId="urn:microsoft.com/office/officeart/2005/8/layout/arrow2"/>
    <dgm:cxn modelId="{05FC1BF5-2A05-4BEA-AF40-1B1B474E9D77}" type="presParOf" srcId="{160E4624-5018-448F-8CD2-861E70708E2F}" destId="{0818BC1E-8310-41C5-9A75-073456F0271F}" srcOrd="7" destOrd="0" presId="urn:microsoft.com/office/officeart/2005/8/layout/arrow2"/>
    <dgm:cxn modelId="{7ED83024-2611-4F9B-95C3-557B041511B7}" type="presParOf" srcId="{160E4624-5018-448F-8CD2-861E70708E2F}" destId="{6C159107-F131-4422-B7C8-78FE9CDB5B3E}" srcOrd="8" destOrd="0" presId="urn:microsoft.com/office/officeart/2005/8/layout/arrow2"/>
    <dgm:cxn modelId="{80837367-7F6B-4C4E-9617-3FA11F11866E}" type="presParOf" srcId="{160E4624-5018-448F-8CD2-861E70708E2F}" destId="{0E446F73-CF89-4C06-8610-B95CCA111265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B9FCD31-6D38-4C44-AA69-59320489C692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11B9B50-ECEA-45D2-A53B-9E0BBFABE62C}">
      <dgm:prSet phldrT="[Text]"/>
      <dgm:spPr/>
      <dgm:t>
        <a:bodyPr/>
        <a:lstStyle/>
        <a:p>
          <a:r>
            <a:rPr lang="en-GB" dirty="0"/>
            <a:t>Stagnant or declining skills levels among adults</a:t>
          </a:r>
        </a:p>
      </dgm:t>
    </dgm:pt>
    <dgm:pt modelId="{D4BDCCE2-9052-457F-8429-26F028E8237D}" type="parTrans" cxnId="{95EB8AE4-2C4B-4D82-8395-A95EE687F86B}">
      <dgm:prSet/>
      <dgm:spPr/>
      <dgm:t>
        <a:bodyPr/>
        <a:lstStyle/>
        <a:p>
          <a:endParaRPr lang="en-GB"/>
        </a:p>
      </dgm:t>
    </dgm:pt>
    <dgm:pt modelId="{91690284-CE3C-4484-8FCF-51B829572B04}" type="sibTrans" cxnId="{95EB8AE4-2C4B-4D82-8395-A95EE687F86B}">
      <dgm:prSet/>
      <dgm:spPr/>
      <dgm:t>
        <a:bodyPr/>
        <a:lstStyle/>
        <a:p>
          <a:endParaRPr lang="en-GB"/>
        </a:p>
      </dgm:t>
    </dgm:pt>
    <dgm:pt modelId="{65AD644C-A6FA-4EB5-A875-26562BD74FE0}">
      <dgm:prSet phldrT="[Text]"/>
      <dgm:spPr/>
      <dgm:t>
        <a:bodyPr/>
        <a:lstStyle/>
        <a:p>
          <a:r>
            <a:rPr lang="en-GB" dirty="0"/>
            <a:t>Rising demand for high-level cognitive and social skills</a:t>
          </a:r>
        </a:p>
      </dgm:t>
    </dgm:pt>
    <dgm:pt modelId="{3E5F1FF0-8696-4050-B9CC-58190BFFFD7C}" type="parTrans" cxnId="{EF874302-5F64-4997-A771-DE0E235F1A12}">
      <dgm:prSet/>
      <dgm:spPr/>
      <dgm:t>
        <a:bodyPr/>
        <a:lstStyle/>
        <a:p>
          <a:endParaRPr lang="en-GB"/>
        </a:p>
      </dgm:t>
    </dgm:pt>
    <dgm:pt modelId="{F46B12DB-C8DD-4C8E-A30E-9AFAE6B0FE5A}" type="sibTrans" cxnId="{EF874302-5F64-4997-A771-DE0E235F1A12}">
      <dgm:prSet/>
      <dgm:spPr/>
      <dgm:t>
        <a:bodyPr/>
        <a:lstStyle/>
        <a:p>
          <a:endParaRPr lang="en-GB"/>
        </a:p>
      </dgm:t>
    </dgm:pt>
    <dgm:pt modelId="{612E45E8-2F05-4D0D-B092-C5454781F03A}" type="pres">
      <dgm:prSet presAssocID="{BB9FCD31-6D38-4C44-AA69-59320489C692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33E1C296-4941-45A7-B379-E432533CA50B}" type="pres">
      <dgm:prSet presAssocID="{BB9FCD31-6D38-4C44-AA69-59320489C692}" presName="divider" presStyleLbl="fgShp" presStyleIdx="0" presStyleCnt="1" custAng="21278904"/>
      <dgm:spPr/>
    </dgm:pt>
    <dgm:pt modelId="{D1844DB1-74DB-45BD-BC8F-C55272FD064A}" type="pres">
      <dgm:prSet presAssocID="{A11B9B50-ECEA-45D2-A53B-9E0BBFABE62C}" presName="downArrow" presStyleLbl="node1" presStyleIdx="0" presStyleCnt="2"/>
      <dgm:spPr/>
    </dgm:pt>
    <dgm:pt modelId="{E2C228BD-ADB2-413E-8F0F-3785152706B1}" type="pres">
      <dgm:prSet presAssocID="{A11B9B50-ECEA-45D2-A53B-9E0BBFABE62C}" presName="downArrow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A503DDE-CF06-4EDD-8E23-F5CBA1399DBD}" type="pres">
      <dgm:prSet presAssocID="{65AD644C-A6FA-4EB5-A875-26562BD74FE0}" presName="upArrow" presStyleLbl="node1" presStyleIdx="1" presStyleCnt="2"/>
      <dgm:spPr/>
    </dgm:pt>
    <dgm:pt modelId="{46F47C69-A6F2-4DCB-BE2A-849C223F181A}" type="pres">
      <dgm:prSet presAssocID="{65AD644C-A6FA-4EB5-A875-26562BD74FE0}" presName="upArrow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EF874302-5F64-4997-A771-DE0E235F1A12}" srcId="{BB9FCD31-6D38-4C44-AA69-59320489C692}" destId="{65AD644C-A6FA-4EB5-A875-26562BD74FE0}" srcOrd="1" destOrd="0" parTransId="{3E5F1FF0-8696-4050-B9CC-58190BFFFD7C}" sibTransId="{F46B12DB-C8DD-4C8E-A30E-9AFAE6B0FE5A}"/>
    <dgm:cxn modelId="{584CFA1F-FE82-401B-AF09-7612C21631D5}" type="presOf" srcId="{65AD644C-A6FA-4EB5-A875-26562BD74FE0}" destId="{46F47C69-A6F2-4DCB-BE2A-849C223F181A}" srcOrd="0" destOrd="0" presId="urn:microsoft.com/office/officeart/2005/8/layout/arrow3"/>
    <dgm:cxn modelId="{506F207A-16F2-49BC-B359-088536C8AD95}" type="presOf" srcId="{BB9FCD31-6D38-4C44-AA69-59320489C692}" destId="{612E45E8-2F05-4D0D-B092-C5454781F03A}" srcOrd="0" destOrd="0" presId="urn:microsoft.com/office/officeart/2005/8/layout/arrow3"/>
    <dgm:cxn modelId="{95EB8AE4-2C4B-4D82-8395-A95EE687F86B}" srcId="{BB9FCD31-6D38-4C44-AA69-59320489C692}" destId="{A11B9B50-ECEA-45D2-A53B-9E0BBFABE62C}" srcOrd="0" destOrd="0" parTransId="{D4BDCCE2-9052-457F-8429-26F028E8237D}" sibTransId="{91690284-CE3C-4484-8FCF-51B829572B04}"/>
    <dgm:cxn modelId="{79A0899E-8BC5-425A-832D-600AA7B24D67}" type="presOf" srcId="{A11B9B50-ECEA-45D2-A53B-9E0BBFABE62C}" destId="{E2C228BD-ADB2-413E-8F0F-3785152706B1}" srcOrd="0" destOrd="0" presId="urn:microsoft.com/office/officeart/2005/8/layout/arrow3"/>
    <dgm:cxn modelId="{6B13B26E-0D00-49B1-B620-3636C0EEEDFE}" type="presParOf" srcId="{612E45E8-2F05-4D0D-B092-C5454781F03A}" destId="{33E1C296-4941-45A7-B379-E432533CA50B}" srcOrd="0" destOrd="0" presId="urn:microsoft.com/office/officeart/2005/8/layout/arrow3"/>
    <dgm:cxn modelId="{33CAE2DD-3FFE-420C-B346-E65E3CFDA8D8}" type="presParOf" srcId="{612E45E8-2F05-4D0D-B092-C5454781F03A}" destId="{D1844DB1-74DB-45BD-BC8F-C55272FD064A}" srcOrd="1" destOrd="0" presId="urn:microsoft.com/office/officeart/2005/8/layout/arrow3"/>
    <dgm:cxn modelId="{DF008480-AC3B-4529-B01C-542E1E77D7ED}" type="presParOf" srcId="{612E45E8-2F05-4D0D-B092-C5454781F03A}" destId="{E2C228BD-ADB2-413E-8F0F-3785152706B1}" srcOrd="2" destOrd="0" presId="urn:microsoft.com/office/officeart/2005/8/layout/arrow3"/>
    <dgm:cxn modelId="{FBCDB515-6625-4552-9F66-AE2534A55C0D}" type="presParOf" srcId="{612E45E8-2F05-4D0D-B092-C5454781F03A}" destId="{AA503DDE-CF06-4EDD-8E23-F5CBA1399DBD}" srcOrd="3" destOrd="0" presId="urn:microsoft.com/office/officeart/2005/8/layout/arrow3"/>
    <dgm:cxn modelId="{6932EE15-2725-4223-B68E-E253D556A886}" type="presParOf" srcId="{612E45E8-2F05-4D0D-B092-C5454781F03A}" destId="{46F47C69-A6F2-4DCB-BE2A-849C223F181A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7E914A-5EB4-4707-89CE-494E8E536DF9}">
      <dsp:nvSpPr>
        <dsp:cNvPr id="0" name=""/>
        <dsp:cNvSpPr/>
      </dsp:nvSpPr>
      <dsp:spPr>
        <a:xfrm>
          <a:off x="108281" y="0"/>
          <a:ext cx="8785008" cy="5040559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D92439-D0E4-4A54-82C6-6584E95A298D}">
      <dsp:nvSpPr>
        <dsp:cNvPr id="0" name=""/>
        <dsp:cNvSpPr/>
      </dsp:nvSpPr>
      <dsp:spPr>
        <a:xfrm>
          <a:off x="1262730" y="3748159"/>
          <a:ext cx="185492" cy="1854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A2FE06-BD84-4653-90DC-20DF1ACAF463}">
      <dsp:nvSpPr>
        <dsp:cNvPr id="0" name=""/>
        <dsp:cNvSpPr/>
      </dsp:nvSpPr>
      <dsp:spPr>
        <a:xfrm>
          <a:off x="1332429" y="3840905"/>
          <a:ext cx="1247759" cy="11996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289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/>
            <a:t>Changing work organisation</a:t>
          </a:r>
        </a:p>
      </dsp:txBody>
      <dsp:txXfrm>
        <a:off x="1332429" y="3840905"/>
        <a:ext cx="1247759" cy="1199653"/>
      </dsp:txXfrm>
    </dsp:sp>
    <dsp:sp modelId="{15C757BA-5EFF-4643-AFCB-266AD2E0F105}">
      <dsp:nvSpPr>
        <dsp:cNvPr id="0" name=""/>
        <dsp:cNvSpPr/>
      </dsp:nvSpPr>
      <dsp:spPr>
        <a:xfrm>
          <a:off x="2266810" y="2783396"/>
          <a:ext cx="290336" cy="2903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80DE9E-DA80-4334-AAE4-6EC6FC9DA93B}">
      <dsp:nvSpPr>
        <dsp:cNvPr id="0" name=""/>
        <dsp:cNvSpPr/>
      </dsp:nvSpPr>
      <dsp:spPr>
        <a:xfrm>
          <a:off x="2419488" y="2928564"/>
          <a:ext cx="1542694" cy="21119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3843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H" sz="1800" kern="1200" dirty="0"/>
            <a:t>Globalisation and </a:t>
          </a:r>
          <a:r>
            <a:rPr lang="fr-CH" sz="1800" kern="1200" dirty="0" err="1"/>
            <a:t>trade</a:t>
          </a:r>
          <a:r>
            <a:rPr lang="fr-CH" sz="1800" kern="1200" dirty="0"/>
            <a:t> </a:t>
          </a:r>
          <a:r>
            <a:rPr lang="fr-CH" sz="1800" kern="1200" dirty="0" err="1"/>
            <a:t>integration</a:t>
          </a:r>
          <a:endParaRPr lang="en-GB" sz="1800" kern="1200" dirty="0"/>
        </a:p>
      </dsp:txBody>
      <dsp:txXfrm>
        <a:off x="2419488" y="2928564"/>
        <a:ext cx="1542694" cy="2111994"/>
      </dsp:txXfrm>
    </dsp:sp>
    <dsp:sp modelId="{B755E851-8615-4A4E-8A75-9CC1B4A7B991}">
      <dsp:nvSpPr>
        <dsp:cNvPr id="0" name=""/>
        <dsp:cNvSpPr/>
      </dsp:nvSpPr>
      <dsp:spPr>
        <a:xfrm>
          <a:off x="3557193" y="2014207"/>
          <a:ext cx="387114" cy="3871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3218DF-84DC-48C1-BE22-C32F494F4D21}">
      <dsp:nvSpPr>
        <dsp:cNvPr id="0" name=""/>
        <dsp:cNvSpPr/>
      </dsp:nvSpPr>
      <dsp:spPr>
        <a:xfrm>
          <a:off x="3750750" y="2207764"/>
          <a:ext cx="1556524" cy="28327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124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H" sz="1800" kern="1200" dirty="0" err="1"/>
            <a:t>Climate</a:t>
          </a:r>
          <a:r>
            <a:rPr lang="fr-CH" sz="1800" kern="1200" dirty="0"/>
            <a:t> change</a:t>
          </a:r>
        </a:p>
      </dsp:txBody>
      <dsp:txXfrm>
        <a:off x="3750750" y="2207764"/>
        <a:ext cx="1556524" cy="2832794"/>
      </dsp:txXfrm>
    </dsp:sp>
    <dsp:sp modelId="{33A1A942-B8D8-40F5-AD35-746EC6964DE6}">
      <dsp:nvSpPr>
        <dsp:cNvPr id="0" name=""/>
        <dsp:cNvSpPr/>
      </dsp:nvSpPr>
      <dsp:spPr>
        <a:xfrm>
          <a:off x="5057263" y="1413372"/>
          <a:ext cx="500023" cy="5000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18BC1E-8310-41C5-9A75-073456F0271F}">
      <dsp:nvSpPr>
        <dsp:cNvPr id="0" name=""/>
        <dsp:cNvSpPr/>
      </dsp:nvSpPr>
      <dsp:spPr>
        <a:xfrm>
          <a:off x="5307275" y="1663384"/>
          <a:ext cx="1612978" cy="33771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4952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H" sz="1800" kern="1200" dirty="0" err="1"/>
            <a:t>Demographic</a:t>
          </a:r>
          <a:r>
            <a:rPr lang="fr-CH" sz="1800" kern="1200" dirty="0"/>
            <a:t> change</a:t>
          </a:r>
          <a:endParaRPr lang="en-GB" sz="1800" kern="1200" dirty="0"/>
        </a:p>
      </dsp:txBody>
      <dsp:txXfrm>
        <a:off x="5307275" y="1663384"/>
        <a:ext cx="1612978" cy="3377174"/>
      </dsp:txXfrm>
    </dsp:sp>
    <dsp:sp modelId="{6C159107-F131-4422-B7C8-78FE9CDB5B3E}">
      <dsp:nvSpPr>
        <dsp:cNvPr id="0" name=""/>
        <dsp:cNvSpPr/>
      </dsp:nvSpPr>
      <dsp:spPr>
        <a:xfrm>
          <a:off x="6601690" y="1012144"/>
          <a:ext cx="637126" cy="63712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446F73-CF89-4C06-8610-B95CCA111265}">
      <dsp:nvSpPr>
        <dsp:cNvPr id="0" name=""/>
        <dsp:cNvSpPr/>
      </dsp:nvSpPr>
      <dsp:spPr>
        <a:xfrm>
          <a:off x="6920254" y="1330707"/>
          <a:ext cx="1612978" cy="37098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7600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H" sz="1800" kern="1200" dirty="0" err="1"/>
            <a:t>Technological</a:t>
          </a:r>
          <a:r>
            <a:rPr lang="fr-CH" sz="1800" kern="1200" dirty="0"/>
            <a:t> change</a:t>
          </a:r>
          <a:endParaRPr lang="en-GB" sz="1800" kern="1200" dirty="0"/>
        </a:p>
      </dsp:txBody>
      <dsp:txXfrm>
        <a:off x="6920254" y="1330707"/>
        <a:ext cx="1612978" cy="370985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E1C296-4941-45A7-B379-E432533CA50B}">
      <dsp:nvSpPr>
        <dsp:cNvPr id="0" name=""/>
        <dsp:cNvSpPr/>
      </dsp:nvSpPr>
      <dsp:spPr>
        <a:xfrm rot="20978904">
          <a:off x="17681" y="1256203"/>
          <a:ext cx="5726469" cy="655767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844DB1-74DB-45BD-BC8F-C55272FD064A}">
      <dsp:nvSpPr>
        <dsp:cNvPr id="0" name=""/>
        <dsp:cNvSpPr/>
      </dsp:nvSpPr>
      <dsp:spPr>
        <a:xfrm>
          <a:off x="691419" y="158408"/>
          <a:ext cx="1728549" cy="1267269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C228BD-ADB2-413E-8F0F-3785152706B1}">
      <dsp:nvSpPr>
        <dsp:cNvPr id="0" name=""/>
        <dsp:cNvSpPr/>
      </dsp:nvSpPr>
      <dsp:spPr>
        <a:xfrm>
          <a:off x="3053770" y="0"/>
          <a:ext cx="1843786" cy="13306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/>
            <a:t>Stagnant or declining skills levels among adults</a:t>
          </a:r>
        </a:p>
      </dsp:txBody>
      <dsp:txXfrm>
        <a:off x="3053770" y="0"/>
        <a:ext cx="1843786" cy="1330633"/>
      </dsp:txXfrm>
    </dsp:sp>
    <dsp:sp modelId="{AA503DDE-CF06-4EDD-8E23-F5CBA1399DBD}">
      <dsp:nvSpPr>
        <dsp:cNvPr id="0" name=""/>
        <dsp:cNvSpPr/>
      </dsp:nvSpPr>
      <dsp:spPr>
        <a:xfrm>
          <a:off x="3341862" y="1742495"/>
          <a:ext cx="1728549" cy="1267269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F47C69-A6F2-4DCB-BE2A-849C223F181A}">
      <dsp:nvSpPr>
        <dsp:cNvPr id="0" name=""/>
        <dsp:cNvSpPr/>
      </dsp:nvSpPr>
      <dsp:spPr>
        <a:xfrm>
          <a:off x="864274" y="1837540"/>
          <a:ext cx="1843786" cy="13306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/>
            <a:t>Rising demand for high-level cognitive and social skills</a:t>
          </a:r>
        </a:p>
      </dsp:txBody>
      <dsp:txXfrm>
        <a:off x="864274" y="1837540"/>
        <a:ext cx="1843786" cy="13306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B91376-8131-42EF-9BCD-739D380C4ACD}" type="datetimeFigureOut">
              <a:rPr lang="en-GB" smtClean="0"/>
              <a:t>31/08/2018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C5696-4D3A-4645-9D1A-50B5D586EC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86750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E7D2FB-F871-4E9B-9CC1-8CF098AB8A8B}" type="datetimeFigureOut">
              <a:rPr lang="en-GB" smtClean="0"/>
              <a:t>31/08/2018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59692F-F0A1-4A0E-AD06-97D597CC59A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2053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9692F-F0A1-4A0E-AD06-97D597CC59A8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7855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9692F-F0A1-4A0E-AD06-97D597CC59A8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67935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9692F-F0A1-4A0E-AD06-97D597CC59A8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79016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lvl="0"/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9692F-F0A1-4A0E-AD06-97D597CC59A8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94831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9692F-F0A1-4A0E-AD06-97D597CC59A8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82225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9692F-F0A1-4A0E-AD06-97D597CC59A8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87059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919" y="2130427"/>
            <a:ext cx="777375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839" y="3886200"/>
            <a:ext cx="6401912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CD00C-4C4B-4227-B909-4871770F5BEE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CD00C-4C4B-4227-B909-4871770F5BEE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80" y="1535113"/>
            <a:ext cx="40408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57280" y="2174875"/>
            <a:ext cx="40408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832" y="1535113"/>
            <a:ext cx="404247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45832" y="2174875"/>
            <a:ext cx="404247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CD00C-4C4B-4227-B909-4871770F5BEE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CD00C-4C4B-4227-B909-4871770F5BEE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80" y="274638"/>
            <a:ext cx="823102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80" y="1600202"/>
            <a:ext cx="8231029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4339" y="6356352"/>
            <a:ext cx="21339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6CD00C-4C4B-4227-B909-4871770F5BEE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9573" y="5877274"/>
            <a:ext cx="1402007" cy="83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Palatino Linotype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/>
          <p:nvPr/>
        </p:nvSpPr>
        <p:spPr>
          <a:xfrm>
            <a:off x="1474893" y="6021288"/>
            <a:ext cx="6048672" cy="696292"/>
          </a:xfrm>
          <a:prstGeom prst="rect">
            <a:avLst/>
          </a:prstGeom>
        </p:spPr>
        <p:txBody>
          <a:bodyPr vert="horz" anchor="b">
            <a:normAutofit fontScale="850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</a:lstStyle>
          <a:p>
            <a:pPr algn="ctr" eaLnBrk="1" hangingPunct="1">
              <a:spcAft>
                <a:spcPts val="0"/>
              </a:spcAft>
              <a:defRPr/>
            </a:pPr>
            <a:r>
              <a:rPr lang="en-US" sz="1800" dirty="0">
                <a:solidFill>
                  <a:schemeClr val="accent1">
                    <a:lumMod val="75000"/>
                  </a:schemeClr>
                </a:solidFill>
                <a:effectLst/>
                <a:latin typeface="Palatino Linotype" pitchFamily="18" charset="0"/>
              </a:rPr>
              <a:t>G20</a:t>
            </a:r>
          </a:p>
          <a:p>
            <a:pPr algn="ctr" eaLnBrk="1" hangingPunct="1">
              <a:spcAft>
                <a:spcPts val="0"/>
              </a:spcAft>
              <a:defRPr/>
            </a:pPr>
            <a:r>
              <a:rPr lang="en-GB" sz="1800" dirty="0">
                <a:solidFill>
                  <a:schemeClr val="accent1">
                    <a:lumMod val="75000"/>
                  </a:schemeClr>
                </a:solidFill>
                <a:effectLst/>
                <a:latin typeface="Palatino Linotype" pitchFamily="18" charset="0"/>
              </a:rPr>
              <a:t>Joint Meeting of Education and Labour Ministers</a:t>
            </a:r>
          </a:p>
          <a:p>
            <a:pPr algn="ctr" eaLnBrk="1" hangingPunct="1">
              <a:spcAft>
                <a:spcPts val="0"/>
              </a:spcAft>
              <a:defRPr/>
            </a:pPr>
            <a:r>
              <a:rPr lang="en-GB" sz="1800" dirty="0">
                <a:solidFill>
                  <a:schemeClr val="accent1">
                    <a:lumMod val="75000"/>
                  </a:schemeClr>
                </a:solidFill>
                <a:effectLst/>
                <a:latin typeface="Palatino Linotype" pitchFamily="18" charset="0"/>
              </a:rPr>
              <a:t>6 September 2018, Mendoza, Argentina</a:t>
            </a:r>
          </a:p>
        </p:txBody>
      </p:sp>
      <p:sp>
        <p:nvSpPr>
          <p:cNvPr id="6" name="Title 1"/>
          <p:cNvSpPr txBox="1"/>
          <p:nvPr/>
        </p:nvSpPr>
        <p:spPr>
          <a:xfrm>
            <a:off x="612354" y="2261746"/>
            <a:ext cx="7773750" cy="1331198"/>
          </a:xfrm>
          <a:prstGeom prst="rect">
            <a:avLst/>
          </a:prstGeo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</a:lstStyle>
          <a:p>
            <a:pPr algn="ctr" eaLnBrk="1" hangingPunct="1">
              <a:spcAft>
                <a:spcPts val="0"/>
              </a:spcAft>
              <a:defRPr/>
            </a:pPr>
            <a:r>
              <a:rPr lang="en-US" sz="3600" dirty="0">
                <a:solidFill>
                  <a:schemeClr val="accent1">
                    <a:lumMod val="75000"/>
                  </a:schemeClr>
                </a:solidFill>
                <a:effectLst/>
                <a:latin typeface="Palatino Linotype" pitchFamily="18" charset="0"/>
              </a:rPr>
              <a:t>Developing skills for an inclusive future in the world of work</a:t>
            </a:r>
            <a:endParaRPr lang="en-US" sz="3500" dirty="0">
              <a:solidFill>
                <a:schemeClr val="accent1">
                  <a:lumMod val="75000"/>
                </a:schemeClr>
              </a:solidFill>
              <a:effectLst/>
              <a:latin typeface="Palatino Linotype" pitchFamily="18" charset="0"/>
            </a:endParaRPr>
          </a:p>
        </p:txBody>
      </p:sp>
      <p:sp>
        <p:nvSpPr>
          <p:cNvPr id="9" name="Title 1"/>
          <p:cNvSpPr txBox="1"/>
          <p:nvPr/>
        </p:nvSpPr>
        <p:spPr>
          <a:xfrm>
            <a:off x="1553866" y="4078590"/>
            <a:ext cx="5890726" cy="1457052"/>
          </a:xfrm>
          <a:prstGeom prst="rect">
            <a:avLst/>
          </a:prstGeo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</a:lstStyle>
          <a:p>
            <a:pPr algn="ctr" eaLnBrk="1" hangingPunct="1">
              <a:spcAft>
                <a:spcPts val="0"/>
              </a:spcAft>
              <a:defRPr/>
            </a:pPr>
            <a:r>
              <a:rPr lang="en-GB" sz="2300" dirty="0">
                <a:solidFill>
                  <a:schemeClr val="accent1">
                    <a:lumMod val="75000"/>
                  </a:schemeClr>
                </a:solidFill>
                <a:effectLst/>
                <a:latin typeface="Palatino Linotype" pitchFamily="18" charset="0"/>
              </a:rPr>
              <a:t>Guy Ryder, Director-General</a:t>
            </a:r>
            <a:endParaRPr lang="en-US" sz="2300" dirty="0">
              <a:solidFill>
                <a:schemeClr val="accent1">
                  <a:lumMod val="75000"/>
                </a:schemeClr>
              </a:solidFill>
              <a:effectLst/>
              <a:latin typeface="Palatino Linotype" pitchFamily="18" charset="0"/>
            </a:endParaRPr>
          </a:p>
          <a:p>
            <a:pPr algn="ctr" eaLnBrk="1" hangingPunct="1">
              <a:spcAft>
                <a:spcPts val="0"/>
              </a:spcAft>
              <a:defRPr/>
            </a:pPr>
            <a:r>
              <a:rPr lang="en-US" sz="2300" dirty="0">
                <a:solidFill>
                  <a:schemeClr val="accent1">
                    <a:lumMod val="75000"/>
                  </a:schemeClr>
                </a:solidFill>
                <a:effectLst/>
                <a:latin typeface="Palatino Linotype" pitchFamily="18" charset="0"/>
              </a:rPr>
              <a:t>International </a:t>
            </a:r>
            <a:r>
              <a:rPr lang="en-US" sz="2300" dirty="0" err="1">
                <a:solidFill>
                  <a:schemeClr val="accent1">
                    <a:lumMod val="75000"/>
                  </a:schemeClr>
                </a:solidFill>
                <a:effectLst/>
                <a:latin typeface="Palatino Linotype" pitchFamily="18" charset="0"/>
              </a:rPr>
              <a:t>Labour</a:t>
            </a:r>
            <a:r>
              <a:rPr lang="en-US" sz="2300" dirty="0">
                <a:solidFill>
                  <a:schemeClr val="accent1">
                    <a:lumMod val="75000"/>
                  </a:schemeClr>
                </a:solidFill>
                <a:effectLst/>
                <a:latin typeface="Palatino Linotype" pitchFamily="18" charset="0"/>
              </a:rPr>
              <a:t> Organization</a:t>
            </a:r>
          </a:p>
          <a:p>
            <a:pPr algn="ctr" eaLnBrk="1" hangingPunct="1">
              <a:spcAft>
                <a:spcPts val="0"/>
              </a:spcAft>
              <a:defRPr/>
            </a:pPr>
            <a:endParaRPr lang="en-US" sz="2000" dirty="0">
              <a:solidFill>
                <a:schemeClr val="accent1">
                  <a:lumMod val="75000"/>
                </a:schemeClr>
              </a:solidFill>
              <a:effectLst/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6021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 rot="5400000">
            <a:off x="3973624" y="-3973624"/>
            <a:ext cx="1196752" cy="9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34108" y="386658"/>
            <a:ext cx="8545087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Segoe UI Light" panose="020B0502040204020203" pitchFamily="34" charset="0"/>
              </a:rPr>
              <a:t>Changing world of work and skills</a:t>
            </a:r>
          </a:p>
          <a:p>
            <a:endParaRPr lang="en-US" sz="3200" b="1" dirty="0">
              <a:solidFill>
                <a:srgbClr val="0070C0"/>
              </a:solidFill>
              <a:latin typeface="Segoe UI Light" panose="020B0502040204020203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4382600"/>
              </p:ext>
            </p:extLst>
          </p:nvPr>
        </p:nvGraphicFramePr>
        <p:xfrm>
          <a:off x="0" y="1196752"/>
          <a:ext cx="9001572" cy="50405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ounded Rectangular Callout 4"/>
          <p:cNvSpPr/>
          <p:nvPr/>
        </p:nvSpPr>
        <p:spPr>
          <a:xfrm>
            <a:off x="454535" y="1463876"/>
            <a:ext cx="2736304" cy="1836784"/>
          </a:xfrm>
          <a:prstGeom prst="wedgeRoundRectCallout">
            <a:avLst>
              <a:gd name="adj1" fmla="val 86901"/>
              <a:gd name="adj2" fmla="val -957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2000" dirty="0" err="1"/>
              <a:t>Which</a:t>
            </a:r>
            <a:r>
              <a:rPr lang="fr-CH" sz="2000" dirty="0"/>
              <a:t> jobs? </a:t>
            </a:r>
            <a:r>
              <a:rPr lang="fr-CH" sz="2000" dirty="0" err="1"/>
              <a:t>Which</a:t>
            </a:r>
            <a:r>
              <a:rPr lang="fr-CH" sz="2000" dirty="0"/>
              <a:t> </a:t>
            </a:r>
            <a:r>
              <a:rPr lang="fr-CH" sz="2000" dirty="0" err="1"/>
              <a:t>tasks</a:t>
            </a:r>
            <a:r>
              <a:rPr lang="fr-CH" sz="2000" dirty="0"/>
              <a:t>?</a:t>
            </a:r>
          </a:p>
          <a:p>
            <a:pPr algn="ctr"/>
            <a:r>
              <a:rPr lang="fr-CH" sz="2000" dirty="0" err="1"/>
              <a:t>Which</a:t>
            </a:r>
            <a:r>
              <a:rPr lang="fr-CH" sz="2000" dirty="0"/>
              <a:t> </a:t>
            </a:r>
            <a:r>
              <a:rPr lang="fr-CH" sz="2000" dirty="0" err="1"/>
              <a:t>skills</a:t>
            </a:r>
            <a:r>
              <a:rPr lang="fr-CH" sz="2000" dirty="0"/>
              <a:t> and qualifications?</a:t>
            </a:r>
            <a:endParaRPr lang="en-GB" sz="2000" dirty="0"/>
          </a:p>
        </p:txBody>
      </p:sp>
      <p:sp>
        <p:nvSpPr>
          <p:cNvPr id="2" name="TextBox 1"/>
          <p:cNvSpPr txBox="1"/>
          <p:nvPr/>
        </p:nvSpPr>
        <p:spPr>
          <a:xfrm>
            <a:off x="4428778" y="4298319"/>
            <a:ext cx="4310321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accent1">
                    <a:lumMod val="75000"/>
                  </a:schemeClr>
                </a:solidFill>
              </a:rPr>
              <a:t>Policies need to tackle multiple global challenges from a whole-of-government approach across </a:t>
            </a:r>
            <a:r>
              <a:rPr lang="en-US" sz="2600">
                <a:solidFill>
                  <a:schemeClr val="accent1">
                    <a:lumMod val="75000"/>
                  </a:schemeClr>
                </a:solidFill>
              </a:rPr>
              <a:t>different ministerial mandates </a:t>
            </a:r>
            <a:endParaRPr lang="en-US" sz="26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GB" sz="26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5013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 rot="5400000">
            <a:off x="3973624" y="-3973624"/>
            <a:ext cx="1196752" cy="9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56486" y="305987"/>
            <a:ext cx="4405162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Segoe UI Light" panose="020B0502040204020203" pitchFamily="34" charset="0"/>
              </a:rPr>
              <a:t>Skills demand</a:t>
            </a:r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42139872"/>
              </p:ext>
            </p:extLst>
          </p:nvPr>
        </p:nvGraphicFramePr>
        <p:xfrm>
          <a:off x="456486" y="1772816"/>
          <a:ext cx="7572692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Rectangle 8"/>
          <p:cNvSpPr/>
          <p:nvPr/>
        </p:nvSpPr>
        <p:spPr>
          <a:xfrm>
            <a:off x="456486" y="1278120"/>
            <a:ext cx="82927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chemeClr val="tx2">
                    <a:lumMod val="75000"/>
                  </a:schemeClr>
                </a:solidFill>
              </a:rPr>
              <a:t>Change in employment by skill level (low, medium, high) in G20 countries</a:t>
            </a:r>
            <a:endParaRPr lang="en-GB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 rot="10800000" flipV="1">
            <a:off x="540346" y="5589240"/>
            <a:ext cx="38284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i="1" dirty="0"/>
              <a:t>Source: ILO modelled estimates</a:t>
            </a:r>
          </a:p>
        </p:txBody>
      </p:sp>
    </p:spTree>
    <p:extLst>
      <p:ext uri="{BB962C8B-B14F-4D97-AF65-F5344CB8AC3E}">
        <p14:creationId xmlns:p14="http://schemas.microsoft.com/office/powerpoint/2010/main" val="1763140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 rot="5400000">
            <a:off x="3973624" y="-3973624"/>
            <a:ext cx="1196752" cy="9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47077" y="4653136"/>
            <a:ext cx="8280795" cy="1296143"/>
          </a:xfrm>
        </p:spPr>
        <p:txBody>
          <a:bodyPr>
            <a:noAutofit/>
          </a:bodyPr>
          <a:lstStyle/>
          <a:p>
            <a:pPr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This results in </a:t>
            </a:r>
            <a:r>
              <a:rPr lang="en-US" sz="2800" b="1" dirty="0">
                <a:solidFill>
                  <a:schemeClr val="accent1"/>
                </a:solidFill>
              </a:rPr>
              <a:t>shortages in high-level cognitive and social skills</a:t>
            </a:r>
            <a:r>
              <a:rPr lang="en-US" sz="2400" dirty="0"/>
              <a:t> in many G20 countries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25693" y="509771"/>
            <a:ext cx="8323561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Segoe UI Light" panose="020B0502040204020203" pitchFamily="34" charset="0"/>
              </a:rPr>
              <a:t>… but skills shortages are emerging</a:t>
            </a:r>
          </a:p>
        </p:txBody>
      </p:sp>
      <p:graphicFrame>
        <p:nvGraphicFramePr>
          <p:cNvPr id="5" name="Content Placeholder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0333717"/>
              </p:ext>
            </p:extLst>
          </p:nvPr>
        </p:nvGraphicFramePr>
        <p:xfrm>
          <a:off x="1692474" y="1196752"/>
          <a:ext cx="5761832" cy="31681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0413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 rot="5400000">
            <a:off x="3973624" y="-3973624"/>
            <a:ext cx="1196752" cy="9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56485" y="399758"/>
            <a:ext cx="829277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70C0"/>
                </a:solidFill>
                <a:latin typeface="Segoe UI Light" panose="020B0502040204020203" pitchFamily="34" charset="0"/>
              </a:rPr>
              <a:t>... </a:t>
            </a:r>
            <a:r>
              <a:rPr lang="en-US" sz="3200" b="1" dirty="0">
                <a:solidFill>
                  <a:srgbClr val="0070C0"/>
                </a:solidFill>
                <a:latin typeface="Segoe UI Light" panose="020B0502040204020203" pitchFamily="34" charset="0"/>
              </a:rPr>
              <a:t>which calls for rethinking lifelong learning</a:t>
            </a:r>
          </a:p>
        </p:txBody>
      </p:sp>
      <p:sp>
        <p:nvSpPr>
          <p:cNvPr id="9" name="Rectangle 8"/>
          <p:cNvSpPr/>
          <p:nvPr/>
        </p:nvSpPr>
        <p:spPr>
          <a:xfrm>
            <a:off x="900386" y="1292249"/>
            <a:ext cx="36724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accent1"/>
                </a:solidFill>
              </a:rPr>
              <a:t>Public policies </a:t>
            </a:r>
            <a:r>
              <a:rPr lang="en-US" sz="2400" dirty="0"/>
              <a:t>for </a:t>
            </a:r>
            <a:r>
              <a:rPr lang="en-US" sz="2400" dirty="0" smtClean="0"/>
              <a:t>a</a:t>
            </a:r>
          </a:p>
          <a:p>
            <a:pPr marL="627063" indent="-27146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well-resourced</a:t>
            </a:r>
            <a:r>
              <a:rPr lang="en-US" sz="2400" dirty="0"/>
              <a:t>, </a:t>
            </a:r>
            <a:endParaRPr lang="en-US" sz="2400" dirty="0" smtClean="0"/>
          </a:p>
          <a:p>
            <a:pPr marL="627063" indent="-27146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learner-centered </a:t>
            </a:r>
          </a:p>
          <a:p>
            <a:pPr marL="627063" indent="-27146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and rights-based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212754" y="2532062"/>
            <a:ext cx="31272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lifelong learning </a:t>
            </a:r>
            <a:r>
              <a:rPr lang="en-US" sz="2400" dirty="0" smtClean="0"/>
              <a:t>system</a:t>
            </a:r>
            <a:endParaRPr lang="en-GB" sz="2400" dirty="0"/>
          </a:p>
        </p:txBody>
      </p:sp>
      <p:sp>
        <p:nvSpPr>
          <p:cNvPr id="3" name="Rectangle 2"/>
          <p:cNvSpPr/>
          <p:nvPr/>
        </p:nvSpPr>
        <p:spPr>
          <a:xfrm>
            <a:off x="3067991" y="4233540"/>
            <a:ext cx="30096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leaving no one behind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2989142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 rot="5400000">
            <a:off x="3973624" y="-3973624"/>
            <a:ext cx="1196752" cy="9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56485" y="305987"/>
            <a:ext cx="8220909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Segoe UI Light" panose="020B0502040204020203" pitchFamily="34" charset="0"/>
              </a:rPr>
              <a:t>Financing Lifelong Learning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5425" y="1331227"/>
            <a:ext cx="3543300" cy="1857375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46365" y="1340768"/>
            <a:ext cx="5134541" cy="4752528"/>
          </a:xfrm>
        </p:spPr>
        <p:txBody>
          <a:bodyPr>
            <a:normAutofit lnSpcReduction="10000"/>
          </a:bodyPr>
          <a:lstStyle/>
          <a:p>
            <a:pPr>
              <a:buClr>
                <a:schemeClr val="accent1">
                  <a:lumMod val="75000"/>
                </a:schemeClr>
              </a:buClr>
            </a:pPr>
            <a:r>
              <a:rPr lang="en-US" sz="2400" dirty="0"/>
              <a:t>A rights-based approach.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en-US" sz="2400" dirty="0"/>
              <a:t>Expanding education funding from targeting only children and youth to workers and job seekers.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en-US" sz="2400" dirty="0"/>
              <a:t>Diversification of funding sources.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en-US" sz="2400" dirty="0"/>
              <a:t>Financial incentives to target individuals and social protection coverage.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en-US" sz="2400" dirty="0"/>
              <a:t>Financial incentives to engage employers in training provision.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en-US" sz="2400" dirty="0"/>
              <a:t>Financial incentives to align training provision and </a:t>
            </a:r>
            <a:r>
              <a:rPr lang="en-US" sz="2400" dirty="0" err="1"/>
              <a:t>labour</a:t>
            </a:r>
            <a:r>
              <a:rPr lang="en-US" sz="2400" dirty="0"/>
              <a:t> market needs.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0200" y="3651722"/>
            <a:ext cx="3333750" cy="2226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7391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11850</TotalTime>
  <Words>222</Words>
  <Application>Microsoft Office PowerPoint</Application>
  <PresentationFormat>Custom</PresentationFormat>
  <Paragraphs>42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Palatino Linotype</vt:lpstr>
      <vt:lpstr>Segoe UI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ILO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Martin Ostermeier</dc:creator>
  <cp:keywords>FoW</cp:keywords>
  <cp:lastModifiedBy>Porter, Susan</cp:lastModifiedBy>
  <cp:revision>653</cp:revision>
  <cp:lastPrinted>2018-06-08T09:27:24Z</cp:lastPrinted>
  <dcterms:created xsi:type="dcterms:W3CDTF">2014-01-15T14:27:00Z</dcterms:created>
  <dcterms:modified xsi:type="dcterms:W3CDTF">2018-08-31T13:34:47Z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2052-10.1.0.5399</vt:lpwstr>
  </property>
</Properties>
</file>