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5"/>
  </p:sldMasterIdLst>
  <p:notesMasterIdLst>
    <p:notesMasterId r:id="rId12"/>
  </p:notesMasterIdLst>
  <p:sldIdLst>
    <p:sldId id="256" r:id="rId6"/>
    <p:sldId id="257" r:id="rId7"/>
    <p:sldId id="260" r:id="rId8"/>
    <p:sldId id="266" r:id="rId9"/>
    <p:sldId id="268" r:id="rId10"/>
    <p:sldId id="267" r:id="rId11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97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0000"/>
    <a:srgbClr val="A8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4434" autoAdjust="0"/>
  </p:normalViewPr>
  <p:slideViewPr>
    <p:cSldViewPr snapToGrid="0" snapToObjects="1">
      <p:cViewPr varScale="1">
        <p:scale>
          <a:sx n="93" d="100"/>
          <a:sy n="93" d="100"/>
        </p:scale>
        <p:origin x="468" y="90"/>
      </p:cViewPr>
      <p:guideLst>
        <p:guide orient="horz" pos="1597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C3EDFF-572F-4E8A-A9CA-BD283878FCBF}" type="datetimeFigureOut">
              <a:rPr lang="en-GB" smtClean="0"/>
              <a:t>07/09/2018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17D1CC-9F83-499B-90BC-BE0E0F46F6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36167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7D1CC-9F83-499B-90BC-BE0E0F46F6E4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57766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7D1CC-9F83-499B-90BC-BE0E0F46F6E4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843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7D1CC-9F83-499B-90BC-BE0E0F46F6E4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41930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Calibri" panose="020F0502020204030204" pitchFamily="34" charset="0"/>
              <a:buChar char="–"/>
            </a:pPr>
            <a:r>
              <a:rPr lang="en-GB" sz="1200" dirty="0" smtClean="0"/>
              <a:t>A positive motherhood gap means that non-mothers have higher hourly wages than mothers.</a:t>
            </a:r>
          </a:p>
          <a:p>
            <a:pPr marL="171450" indent="-171450">
              <a:buFont typeface="Calibri" panose="020F0502020204030204" pitchFamily="34" charset="0"/>
              <a:buChar char="–"/>
            </a:pPr>
            <a:r>
              <a:rPr lang="en-GB" sz="1200" dirty="0" smtClean="0"/>
              <a:t>A negative fatherhood gap shows that fathers have higher hourly wages than non-fathers</a:t>
            </a:r>
          </a:p>
          <a:p>
            <a:pPr marL="171450" indent="-171450">
              <a:buFont typeface="Calibri" panose="020F0502020204030204" pitchFamily="34" charset="0"/>
              <a:buChar char="–"/>
            </a:pPr>
            <a:r>
              <a:rPr lang="en-GB" sz="1200" dirty="0" smtClean="0"/>
              <a:t>In all G20 economies for which we have estimates, </a:t>
            </a:r>
            <a:r>
              <a:rPr lang="en-GB" sz="1200" b="1" dirty="0" smtClean="0"/>
              <a:t>mothers are penalized and fathers obtain a premium</a:t>
            </a:r>
            <a:r>
              <a:rPr lang="en-GB" sz="1200" dirty="0" smtClean="0"/>
              <a:t>; with respect to the latter, China and Argentina are the exceptions where fathers and non-fathers are almost equally remunerated per hour worked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7D1CC-9F83-499B-90BC-BE0E0F46F6E4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40700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H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7D1CC-9F83-499B-90BC-BE0E0F46F6E4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7077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DB3CC-F982-40F9-8DD6-BCC9AFBF44BD}" type="datetime1">
              <a:rPr lang="en-US" smtClean="0"/>
              <a:pPr/>
              <a:t>9/7/2018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E988-FB04-AB4E-BE5A-59F242AF7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3858055" cy="8572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9/7/2018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E7B99-7C3F-4BC3-B7B8-7E1F8C620B24}" type="datetime1">
              <a:rPr lang="en-US" smtClean="0"/>
              <a:pPr/>
              <a:t>9/7/2018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2B4D-6B12-4EDF-87BB-2B55CECB66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394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3858055" cy="8572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9/7/2018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594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3858055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9/7/2018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824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3858055" cy="8572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9/7/2018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712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9/7/2018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224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9/7/2018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220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9/7/2018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983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3858055" cy="8572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9/7/2018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317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9/7/2018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996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2560D-EC28-3B41-86E8-18F1CE0113B4}" type="datetimeFigureOut">
              <a:rPr lang="en-US" smtClean="0"/>
              <a:t>9/7/2018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Image 6" descr="Logo100Years_E.pn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0" y="324000"/>
            <a:ext cx="1468800" cy="635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  <p:sldLayoutId id="2147493457" r:id="rId2"/>
    <p:sldLayoutId id="2147493458" r:id="rId3"/>
    <p:sldLayoutId id="2147493459" r:id="rId4"/>
    <p:sldLayoutId id="2147493460" r:id="rId5"/>
    <p:sldLayoutId id="2147493461" r:id="rId6"/>
    <p:sldLayoutId id="2147493462" r:id="rId7"/>
    <p:sldLayoutId id="2147493463" r:id="rId8"/>
    <p:sldLayoutId id="2147493464" r:id="rId9"/>
    <p:sldLayoutId id="2147493465" r:id="rId10"/>
    <p:sldLayoutId id="2147493466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56139" y="1376624"/>
            <a:ext cx="7772400" cy="1316334"/>
          </a:xfrm>
        </p:spPr>
        <p:txBody>
          <a:bodyPr/>
          <a:lstStyle/>
          <a:p>
            <a:r>
              <a:rPr lang="en-US" sz="4000" dirty="0">
                <a:solidFill>
                  <a:srgbClr val="A80000"/>
                </a:solidFill>
              </a:rPr>
              <a:t>Towards gender equality in </a:t>
            </a:r>
            <a:br>
              <a:rPr lang="en-US" sz="4000" dirty="0">
                <a:solidFill>
                  <a:srgbClr val="A80000"/>
                </a:solidFill>
              </a:rPr>
            </a:br>
            <a:r>
              <a:rPr lang="en-US" sz="4000" dirty="0">
                <a:solidFill>
                  <a:srgbClr val="A80000"/>
                </a:solidFill>
              </a:rPr>
              <a:t>the future of </a:t>
            </a:r>
            <a:r>
              <a:rPr lang="en-US" sz="4000" dirty="0" smtClean="0">
                <a:solidFill>
                  <a:srgbClr val="A80000"/>
                </a:solidFill>
              </a:rPr>
              <a:t>work</a:t>
            </a:r>
            <a:endParaRPr lang="fr-FR" sz="2800" dirty="0">
              <a:solidFill>
                <a:srgbClr val="00B0F0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4238625"/>
            <a:ext cx="6400800" cy="413761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fr-F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6-7 </a:t>
            </a:r>
            <a:r>
              <a:rPr lang="fr-F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September</a:t>
            </a:r>
            <a:r>
              <a:rPr lang="fr-F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2018, Mendoza</a:t>
            </a:r>
            <a:endParaRPr lang="fr-FR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image6.jpg" descr="C:\Users\mlonardi\AppData\Local\Microsoft\Windows\INetCache\Content.Word\G20logo_Mesa de trabajo 1.jpg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349456" y="189548"/>
            <a:ext cx="1149985" cy="867410"/>
          </a:xfrm>
          <a:prstGeom prst="rect">
            <a:avLst/>
          </a:prstGeom>
          <a:ln/>
        </p:spPr>
      </p:pic>
      <p:sp>
        <p:nvSpPr>
          <p:cNvPr id="5" name="Rectangle 4"/>
          <p:cNvSpPr/>
          <p:nvPr/>
        </p:nvSpPr>
        <p:spPr>
          <a:xfrm>
            <a:off x="2166937" y="3869293"/>
            <a:ext cx="48101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dirty="0">
                <a:solidFill>
                  <a:srgbClr val="00B0F0"/>
                </a:solidFill>
              </a:rPr>
              <a:t>G20 Labour and </a:t>
            </a:r>
            <a:r>
              <a:rPr lang="fr-FR" dirty="0" err="1">
                <a:solidFill>
                  <a:srgbClr val="00B0F0"/>
                </a:solidFill>
              </a:rPr>
              <a:t>Employment</a:t>
            </a:r>
            <a:r>
              <a:rPr lang="fr-FR" dirty="0">
                <a:solidFill>
                  <a:srgbClr val="00B0F0"/>
                </a:solidFill>
              </a:rPr>
              <a:t> </a:t>
            </a:r>
            <a:r>
              <a:rPr lang="fr-FR" dirty="0" err="1">
                <a:solidFill>
                  <a:srgbClr val="00B0F0"/>
                </a:solidFill>
              </a:rPr>
              <a:t>Ministerial</a:t>
            </a:r>
            <a:r>
              <a:rPr lang="fr-FR" dirty="0">
                <a:solidFill>
                  <a:srgbClr val="00B0F0"/>
                </a:solidFill>
              </a:rPr>
              <a:t> Meeting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2846876" y="2962275"/>
            <a:ext cx="35909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C00000"/>
                </a:solidFill>
              </a:rPr>
              <a:t>Guy Ryder, Director General</a:t>
            </a:r>
          </a:p>
          <a:p>
            <a:pPr algn="ctr"/>
            <a:r>
              <a:rPr lang="en-GB" sz="2000" dirty="0" smtClean="0">
                <a:solidFill>
                  <a:srgbClr val="C00000"/>
                </a:solidFill>
              </a:rPr>
              <a:t>International Labour Office</a:t>
            </a:r>
            <a:endParaRPr lang="en-GB" sz="2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5073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47725"/>
            <a:ext cx="8294914" cy="777016"/>
          </a:xfrm>
        </p:spPr>
        <p:txBody>
          <a:bodyPr/>
          <a:lstStyle/>
          <a:p>
            <a:pPr algn="l"/>
            <a:r>
              <a:rPr lang="en-GB" sz="2400" dirty="0">
                <a:solidFill>
                  <a:srgbClr val="8E0000"/>
                </a:solidFill>
              </a:rPr>
              <a:t>Mothers</a:t>
            </a:r>
            <a:r>
              <a:rPr lang="en-GB" sz="2400" dirty="0" smtClean="0">
                <a:solidFill>
                  <a:srgbClr val="8E0000"/>
                </a:solidFill>
              </a:rPr>
              <a:t> of young children are considerably less likely to be employed than </a:t>
            </a:r>
            <a:r>
              <a:rPr lang="en-GB" sz="2400" dirty="0">
                <a:solidFill>
                  <a:srgbClr val="8E0000"/>
                </a:solidFill>
              </a:rPr>
              <a:t>fathers </a:t>
            </a:r>
          </a:p>
        </p:txBody>
      </p:sp>
      <p:pic>
        <p:nvPicPr>
          <p:cNvPr id="4" name="image6.jpg" descr="C:\Users\mlonardi\AppData\Local\Microsoft\Windows\INetCache\Content.Word\G20logo_Mesa de trabajo 1.jpg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3997007" y="2138045"/>
            <a:ext cx="1149985" cy="867410"/>
          </a:xfrm>
          <a:prstGeom prst="rect">
            <a:avLst/>
          </a:prstGeom>
          <a:ln/>
        </p:spPr>
      </p:pic>
      <p:pic>
        <p:nvPicPr>
          <p:cNvPr id="12" name="image6.jpg" descr="C:\Users\mlonardi\AppData\Local\Microsoft\Windows\INetCache\Content.Word\G20logo_Mesa de trabajo 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49458" y="189551"/>
            <a:ext cx="885825" cy="665798"/>
          </a:xfrm>
          <a:prstGeom prst="rect">
            <a:avLst/>
          </a:prstGeom>
          <a:ln/>
        </p:spPr>
      </p:pic>
      <p:sp>
        <p:nvSpPr>
          <p:cNvPr id="11" name="TextBox 10"/>
          <p:cNvSpPr txBox="1"/>
          <p:nvPr/>
        </p:nvSpPr>
        <p:spPr>
          <a:xfrm>
            <a:off x="0" y="1624741"/>
            <a:ext cx="461665" cy="331181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GB" dirty="0" smtClean="0">
                <a:solidFill>
                  <a:schemeClr val="tx2"/>
                </a:solidFill>
              </a:rPr>
              <a:t>Employment-to-population ratios</a:t>
            </a:r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69305" y="4936561"/>
            <a:ext cx="76206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Source: ILO. </a:t>
            </a:r>
            <a:r>
              <a:rPr lang="en-GB" sz="1200" i="1" dirty="0" smtClean="0"/>
              <a:t>Care work and care jobs for the future of decent work</a:t>
            </a:r>
            <a:r>
              <a:rPr lang="en-GB" sz="1200" dirty="0" smtClean="0"/>
              <a:t>. ILO, 2018. </a:t>
            </a:r>
            <a:endParaRPr lang="en-GB" sz="1200" dirty="0"/>
          </a:p>
        </p:txBody>
      </p:sp>
      <p:pic>
        <p:nvPicPr>
          <p:cNvPr id="17" name="Content Placeholder 16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57200" y="1624741"/>
            <a:ext cx="8294914" cy="3371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513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5350"/>
            <a:ext cx="8289646" cy="675260"/>
          </a:xfrm>
        </p:spPr>
        <p:txBody>
          <a:bodyPr/>
          <a:lstStyle/>
          <a:p>
            <a:pPr algn="l"/>
            <a:r>
              <a:rPr lang="en-GB" sz="2400" dirty="0">
                <a:solidFill>
                  <a:srgbClr val="A80000"/>
                </a:solidFill>
              </a:rPr>
              <a:t>Unpaid</a:t>
            </a:r>
            <a:r>
              <a:rPr lang="en-GB" sz="2400" dirty="0" smtClean="0">
                <a:solidFill>
                  <a:srgbClr val="A80000"/>
                </a:solidFill>
              </a:rPr>
              <a:t> care work is one of the main reasons for women being outside the labour force </a:t>
            </a:r>
            <a:endParaRPr lang="en-GB" sz="2400" dirty="0">
              <a:solidFill>
                <a:srgbClr val="A80000"/>
              </a:solidFill>
            </a:endParaRPr>
          </a:p>
        </p:txBody>
      </p:sp>
      <p:pic>
        <p:nvPicPr>
          <p:cNvPr id="5" name="image6.jpg" descr="C:\Users\mlonardi\AppData\Local\Microsoft\Windows\INetCache\Content.Word\G20logo_Mesa de trabajo 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49458" y="189551"/>
            <a:ext cx="885825" cy="665798"/>
          </a:xfrm>
          <a:prstGeom prst="rect">
            <a:avLst/>
          </a:prstGeom>
          <a:ln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523" y="1609725"/>
            <a:ext cx="8225323" cy="329262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21523" y="4902355"/>
            <a:ext cx="76206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Source: ILO. </a:t>
            </a:r>
            <a:r>
              <a:rPr lang="en-GB" sz="1400" i="1" dirty="0" smtClean="0"/>
              <a:t>Care work and care jobs for the future of decent work</a:t>
            </a:r>
            <a:r>
              <a:rPr lang="en-GB" sz="1400" dirty="0" smtClean="0"/>
              <a:t>. ILO, 2018. 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1717881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5349"/>
            <a:ext cx="8229600" cy="580922"/>
          </a:xfrm>
        </p:spPr>
        <p:txBody>
          <a:bodyPr/>
          <a:lstStyle/>
          <a:p>
            <a:pPr algn="l"/>
            <a:r>
              <a:rPr lang="en-GB" sz="2400" dirty="0" smtClean="0">
                <a:solidFill>
                  <a:srgbClr val="A80000"/>
                </a:solidFill>
              </a:rPr>
              <a:t>When women are employed, they work shorter hours than men and they spend more time in domestic chores and care work  </a:t>
            </a:r>
            <a:endParaRPr lang="en-GB" sz="2400" dirty="0">
              <a:solidFill>
                <a:srgbClr val="A80000"/>
              </a:solidFill>
            </a:endParaRPr>
          </a:p>
        </p:txBody>
      </p:sp>
      <p:pic>
        <p:nvPicPr>
          <p:cNvPr id="5" name="image6.jpg" descr="C:\Users\mlonardi\AppData\Local\Microsoft\Windows\INetCache\Content.Word\G20logo_Mesa de trabajo 1.jpg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349456" y="189551"/>
            <a:ext cx="1149985" cy="665798"/>
          </a:xfrm>
          <a:prstGeom prst="rect">
            <a:avLst/>
          </a:prstGeom>
          <a:ln/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5194312"/>
              </p:ext>
            </p:extLst>
          </p:nvPr>
        </p:nvGraphicFramePr>
        <p:xfrm>
          <a:off x="595745" y="1630736"/>
          <a:ext cx="8229600" cy="2133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229600"/>
              </a:tblGrid>
              <a:tr h="19091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dirty="0" smtClean="0">
                          <a:solidFill>
                            <a:srgbClr val="002060"/>
                          </a:solidFill>
                        </a:rPr>
                        <a:t>Time spent daily in unpaid care work, paid work and total work, by sex, latest year</a:t>
                      </a:r>
                      <a:endParaRPr lang="en-GB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18" marR="64518" marT="0" marB="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70723" y="4902355"/>
            <a:ext cx="76206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Source: ILO. </a:t>
            </a:r>
            <a:r>
              <a:rPr lang="en-GB" sz="1200" i="1" dirty="0" smtClean="0"/>
              <a:t>Care work and care jobs for the future of decent work</a:t>
            </a:r>
            <a:r>
              <a:rPr lang="en-GB" sz="1200" dirty="0" smtClean="0"/>
              <a:t>. ILO, 2018 </a:t>
            </a:r>
            <a:endParaRPr lang="en-GB" sz="12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94" y="1844096"/>
            <a:ext cx="8897420" cy="3058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436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6469900"/>
              </p:ext>
            </p:extLst>
          </p:nvPr>
        </p:nvGraphicFramePr>
        <p:xfrm>
          <a:off x="1703388" y="1075689"/>
          <a:ext cx="5810249" cy="36590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66986"/>
                <a:gridCol w="1947253"/>
                <a:gridCol w="1796010"/>
              </a:tblGrid>
              <a:tr h="266703">
                <a:tc>
                  <a:txBody>
                    <a:bodyPr/>
                    <a:lstStyle/>
                    <a:p>
                      <a:pPr algn="l" fontAlgn="b"/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 dirty="0">
                          <a:effectLst/>
                        </a:rPr>
                        <a:t>Motherhood gap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 dirty="0">
                          <a:effectLst/>
                        </a:rPr>
                        <a:t>Fatherhood gap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</a:tr>
              <a:tr h="187515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effectLst/>
                        </a:rPr>
                        <a:t>South Africa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</a:rPr>
                        <a:t>1.1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</a:rPr>
                        <a:t>-16.4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</a:tr>
              <a:tr h="187515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effectLst/>
                        </a:rPr>
                        <a:t>Canada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defTabSz="447675" fontAlgn="b"/>
                      <a:r>
                        <a:rPr lang="en-GB" sz="1800" u="none" strike="noStrike" dirty="0">
                          <a:effectLst/>
                        </a:rPr>
                        <a:t>1.2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</a:rPr>
                        <a:t>-3.4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</a:tr>
              <a:tr h="187515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effectLst/>
                        </a:rPr>
                        <a:t>United States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</a:rPr>
                        <a:t>3.7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</a:rPr>
                        <a:t>-8.1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</a:tr>
              <a:tr h="187515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effectLst/>
                        </a:rPr>
                        <a:t>United Kingdom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</a:rPr>
                        <a:t>4.3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</a:rPr>
                        <a:t>-18.8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</a:tr>
              <a:tr h="187515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effectLst/>
                        </a:rPr>
                        <a:t>Australia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</a:rPr>
                        <a:t>5.0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</a:rPr>
                        <a:t>-7.3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</a:tr>
              <a:tr h="187515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effectLst/>
                        </a:rPr>
                        <a:t>Mexico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</a:rPr>
                        <a:t>5.8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</a:rPr>
                        <a:t>-3.4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</a:tr>
              <a:tr h="187515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>
                          <a:effectLst/>
                        </a:rPr>
                        <a:t>Brazil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</a:rPr>
                        <a:t>7.7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</a:rPr>
                        <a:t>-7.0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</a:tr>
              <a:tr h="187515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effectLst/>
                        </a:rPr>
                        <a:t>China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</a:rPr>
                        <a:t>10.4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</a:rPr>
                        <a:t>0.1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</a:tr>
              <a:tr h="187515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effectLst/>
                        </a:rPr>
                        <a:t>Argentina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</a:rPr>
                        <a:t>10.5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</a:rPr>
                        <a:t>-0.3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</a:tr>
              <a:tr h="187515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effectLst/>
                        </a:rPr>
                        <a:t>South Korea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</a:rPr>
                        <a:t>12.6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</a:rPr>
                        <a:t>-26.0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</a:tr>
              <a:tr h="187515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effectLst/>
                        </a:rPr>
                        <a:t>Russia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</a:rPr>
                        <a:t>14.7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</a:rPr>
                        <a:t>2.0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</a:tr>
              <a:tr h="187515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effectLst/>
                        </a:rPr>
                        <a:t>Turkey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</a:rPr>
                        <a:t>29.6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</a:rPr>
                        <a:t>2.4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597231" y="4754567"/>
            <a:ext cx="567321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smtClean="0"/>
              <a:t>Source: ILO </a:t>
            </a:r>
            <a:r>
              <a:rPr lang="en-GB" sz="1100" dirty="0"/>
              <a:t>estimates using latest national surveys (about 2015</a:t>
            </a:r>
            <a:r>
              <a:rPr lang="en-GB" sz="1100" dirty="0" smtClean="0"/>
              <a:t>); </a:t>
            </a:r>
            <a:r>
              <a:rPr lang="en-GB" sz="1100" dirty="0"/>
              <a:t>estimates are </a:t>
            </a:r>
            <a:r>
              <a:rPr lang="en-GB" sz="1100" dirty="0" smtClean="0"/>
              <a:t>provisional.</a:t>
            </a:r>
            <a:endParaRPr lang="en-GB" sz="1100" dirty="0"/>
          </a:p>
        </p:txBody>
      </p:sp>
      <p:pic>
        <p:nvPicPr>
          <p:cNvPr id="6" name="image6.jpg" descr="C:\Users\mlonardi\AppData\Local\Microsoft\Windows\INetCache\Content.Word\G20logo_Mesa de trabajo 1.jpg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349456" y="189548"/>
            <a:ext cx="1149985" cy="867410"/>
          </a:xfrm>
          <a:prstGeom prst="rect">
            <a:avLst/>
          </a:prstGeom>
          <a:ln/>
        </p:spPr>
      </p:pic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722313" y="717756"/>
            <a:ext cx="7772400" cy="339202"/>
          </a:xfrm>
        </p:spPr>
        <p:txBody>
          <a:bodyPr>
            <a:noAutofit/>
          </a:bodyPr>
          <a:lstStyle/>
          <a:p>
            <a:pPr algn="ctr"/>
            <a:r>
              <a:rPr lang="fr-CH" sz="2400" dirty="0">
                <a:solidFill>
                  <a:srgbClr val="A40000"/>
                </a:solidFill>
              </a:rPr>
              <a:t>The </a:t>
            </a:r>
            <a:r>
              <a:rPr lang="fr-CH" sz="2400" dirty="0" err="1">
                <a:solidFill>
                  <a:srgbClr val="A40000"/>
                </a:solidFill>
              </a:rPr>
              <a:t>motherhood</a:t>
            </a:r>
            <a:r>
              <a:rPr lang="fr-CH" sz="2400" dirty="0">
                <a:solidFill>
                  <a:srgbClr val="A40000"/>
                </a:solidFill>
              </a:rPr>
              <a:t> </a:t>
            </a:r>
            <a:r>
              <a:rPr lang="fr-CH" sz="2400" dirty="0" err="1">
                <a:solidFill>
                  <a:srgbClr val="A40000"/>
                </a:solidFill>
              </a:rPr>
              <a:t>wage</a:t>
            </a:r>
            <a:r>
              <a:rPr lang="fr-CH" sz="2400" dirty="0">
                <a:solidFill>
                  <a:srgbClr val="A40000"/>
                </a:solidFill>
              </a:rPr>
              <a:t> penalty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376372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6957"/>
            <a:ext cx="8229600" cy="3815293"/>
          </a:xfrm>
        </p:spPr>
        <p:txBody>
          <a:bodyPr>
            <a:normAutofit/>
          </a:bodyPr>
          <a:lstStyle/>
          <a:p>
            <a:pPr marL="0" indent="0">
              <a:spcBef>
                <a:spcPct val="0"/>
              </a:spcBef>
              <a:buNone/>
            </a:pPr>
            <a:r>
              <a:rPr lang="en-GB" sz="2400" dirty="0" smtClean="0">
                <a:solidFill>
                  <a:srgbClr val="A40000"/>
                </a:solidFill>
              </a:rPr>
              <a:t>Managing parenthood</a:t>
            </a:r>
            <a:r>
              <a:rPr lang="en-GB" sz="2400" dirty="0">
                <a:solidFill>
                  <a:srgbClr val="A40000"/>
                </a:solidFill>
              </a:rPr>
              <a:t>, unpaid care work and paid employment more </a:t>
            </a:r>
            <a:r>
              <a:rPr lang="en-GB" sz="2400" dirty="0" smtClean="0">
                <a:solidFill>
                  <a:srgbClr val="A40000"/>
                </a:solidFill>
              </a:rPr>
              <a:t>smartly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/>
                </a:solidFill>
              </a:rPr>
              <a:t>Q</a:t>
            </a:r>
            <a:r>
              <a:rPr lang="en-US" sz="2000" dirty="0" smtClean="0">
                <a:solidFill>
                  <a:schemeClr val="tx2"/>
                </a:solidFill>
              </a:rPr>
              <a:t>uality child and elder care services and infrastructure </a:t>
            </a:r>
            <a:endParaRPr lang="en-US" sz="2000" dirty="0">
              <a:solidFill>
                <a:schemeClr val="tx2"/>
              </a:solidFill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/>
                </a:solidFill>
              </a:rPr>
              <a:t>Family-friendly, flexible working time </a:t>
            </a:r>
            <a:r>
              <a:rPr lang="en-US" sz="2000" dirty="0" smtClean="0">
                <a:solidFill>
                  <a:schemeClr val="tx2"/>
                </a:solidFill>
              </a:rPr>
              <a:t>arrangements</a:t>
            </a:r>
            <a:endParaRPr lang="en-US" sz="2000" dirty="0">
              <a:solidFill>
                <a:schemeClr val="tx2"/>
              </a:solidFill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/>
                </a:solidFill>
              </a:rPr>
              <a:t>Maternity and paternity leave and shared parental leave </a:t>
            </a:r>
          </a:p>
          <a:p>
            <a:pPr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2"/>
                </a:solidFill>
              </a:rPr>
              <a:t>Care-friendly </a:t>
            </a:r>
            <a:r>
              <a:rPr lang="en-US" sz="2000" dirty="0">
                <a:solidFill>
                  <a:schemeClr val="tx2"/>
                </a:solidFill>
              </a:rPr>
              <a:t>and gender-responsive social protection </a:t>
            </a:r>
            <a:r>
              <a:rPr lang="en-US" sz="2000" dirty="0" smtClean="0">
                <a:solidFill>
                  <a:schemeClr val="tx2"/>
                </a:solidFill>
              </a:rPr>
              <a:t>systems</a:t>
            </a:r>
          </a:p>
          <a:p>
            <a:pPr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H" sz="2000" dirty="0" err="1" smtClean="0">
                <a:solidFill>
                  <a:schemeClr val="tx2"/>
                </a:solidFill>
              </a:rPr>
              <a:t>Lifelong</a:t>
            </a:r>
            <a:r>
              <a:rPr lang="fr-CH" sz="2000" dirty="0" smtClean="0">
                <a:solidFill>
                  <a:schemeClr val="tx2"/>
                </a:solidFill>
              </a:rPr>
              <a:t> </a:t>
            </a:r>
            <a:r>
              <a:rPr lang="fr-CH" sz="2000" dirty="0" err="1" smtClean="0">
                <a:solidFill>
                  <a:schemeClr val="tx2"/>
                </a:solidFill>
              </a:rPr>
              <a:t>learning</a:t>
            </a:r>
            <a:r>
              <a:rPr lang="fr-CH" sz="2000" dirty="0" smtClean="0">
                <a:solidFill>
                  <a:schemeClr val="tx2"/>
                </a:solidFill>
              </a:rPr>
              <a:t> </a:t>
            </a:r>
            <a:r>
              <a:rPr lang="fr-CH" sz="2000" dirty="0" err="1">
                <a:solidFill>
                  <a:schemeClr val="tx2"/>
                </a:solidFill>
              </a:rPr>
              <a:t>adapted</a:t>
            </a:r>
            <a:r>
              <a:rPr lang="fr-CH" sz="2000" dirty="0">
                <a:solidFill>
                  <a:schemeClr val="tx2"/>
                </a:solidFill>
              </a:rPr>
              <a:t> to </a:t>
            </a:r>
            <a:r>
              <a:rPr lang="fr-CH" sz="2000" dirty="0" smtClean="0">
                <a:solidFill>
                  <a:schemeClr val="tx2"/>
                </a:solidFill>
              </a:rPr>
              <a:t>the </a:t>
            </a:r>
            <a:r>
              <a:rPr lang="fr-CH" sz="2000" dirty="0" err="1" smtClean="0">
                <a:solidFill>
                  <a:schemeClr val="tx2"/>
                </a:solidFill>
              </a:rPr>
              <a:t>workers</a:t>
            </a:r>
            <a:r>
              <a:rPr lang="fr-CH" sz="2000" dirty="0">
                <a:solidFill>
                  <a:schemeClr val="tx2"/>
                </a:solidFill>
              </a:rPr>
              <a:t>’ </a:t>
            </a:r>
            <a:r>
              <a:rPr lang="fr-CH" sz="2000" dirty="0" err="1">
                <a:solidFill>
                  <a:schemeClr val="tx2"/>
                </a:solidFill>
              </a:rPr>
              <a:t>changing</a:t>
            </a:r>
            <a:r>
              <a:rPr lang="fr-CH" sz="2000" dirty="0">
                <a:solidFill>
                  <a:schemeClr val="tx2"/>
                </a:solidFill>
              </a:rPr>
              <a:t> care </a:t>
            </a:r>
            <a:r>
              <a:rPr lang="fr-CH" sz="2000" dirty="0" err="1">
                <a:solidFill>
                  <a:schemeClr val="tx2"/>
                </a:solidFill>
              </a:rPr>
              <a:t>responsibilities</a:t>
            </a:r>
            <a:r>
              <a:rPr lang="fr-CH" sz="2000" dirty="0">
                <a:solidFill>
                  <a:schemeClr val="tx2"/>
                </a:solidFill>
              </a:rPr>
              <a:t> over </a:t>
            </a:r>
            <a:r>
              <a:rPr lang="fr-CH" sz="2000" dirty="0" smtClean="0">
                <a:solidFill>
                  <a:schemeClr val="tx2"/>
                </a:solidFill>
              </a:rPr>
              <a:t>the </a:t>
            </a:r>
            <a:r>
              <a:rPr lang="fr-CH" sz="2000" dirty="0">
                <a:solidFill>
                  <a:schemeClr val="tx2"/>
                </a:solidFill>
              </a:rPr>
              <a:t>life </a:t>
            </a:r>
            <a:r>
              <a:rPr lang="fr-CH" sz="2000" dirty="0" smtClean="0">
                <a:solidFill>
                  <a:schemeClr val="tx2"/>
                </a:solidFill>
              </a:rPr>
              <a:t>course</a:t>
            </a:r>
          </a:p>
          <a:p>
            <a:pPr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H" sz="2000" dirty="0" err="1" smtClean="0">
                <a:solidFill>
                  <a:schemeClr val="tx2"/>
                </a:solidFill>
              </a:rPr>
              <a:t>Fair</a:t>
            </a:r>
            <a:r>
              <a:rPr lang="fr-CH" sz="2000" dirty="0" smtClean="0">
                <a:solidFill>
                  <a:schemeClr val="tx2"/>
                </a:solidFill>
              </a:rPr>
              <a:t> </a:t>
            </a:r>
            <a:r>
              <a:rPr lang="fr-CH" sz="2000" dirty="0" err="1" smtClean="0">
                <a:solidFill>
                  <a:schemeClr val="tx2"/>
                </a:solidFill>
              </a:rPr>
              <a:t>remuneration</a:t>
            </a:r>
            <a:r>
              <a:rPr lang="fr-CH" sz="2000" dirty="0" smtClean="0">
                <a:solidFill>
                  <a:schemeClr val="tx2"/>
                </a:solidFill>
              </a:rPr>
              <a:t> to «</a:t>
            </a:r>
            <a:r>
              <a:rPr lang="fr-CH" sz="2000" dirty="0" err="1" smtClean="0">
                <a:solidFill>
                  <a:schemeClr val="tx2"/>
                </a:solidFill>
              </a:rPr>
              <a:t>women’s</a:t>
            </a:r>
            <a:r>
              <a:rPr lang="fr-CH" sz="2000" smtClean="0">
                <a:solidFill>
                  <a:schemeClr val="tx2"/>
                </a:solidFill>
              </a:rPr>
              <a:t>» </a:t>
            </a:r>
            <a:r>
              <a:rPr lang="fr-CH" sz="2000" smtClean="0">
                <a:solidFill>
                  <a:schemeClr val="tx2"/>
                </a:solidFill>
              </a:rPr>
              <a:t>jobs</a:t>
            </a:r>
            <a:endParaRPr lang="fr-CH" sz="2000" dirty="0">
              <a:solidFill>
                <a:schemeClr val="tx2"/>
              </a:solidFill>
            </a:endParaRPr>
          </a:p>
          <a:p>
            <a:pPr marL="0" indent="0">
              <a:spcBef>
                <a:spcPct val="0"/>
              </a:spcBef>
              <a:buNone/>
            </a:pPr>
            <a:endParaRPr lang="en-US" sz="2400" dirty="0">
              <a:solidFill>
                <a:schemeClr val="tx2"/>
              </a:solidFill>
            </a:endParaRPr>
          </a:p>
          <a:p>
            <a:pPr marL="0" indent="0">
              <a:spcBef>
                <a:spcPct val="0"/>
              </a:spcBef>
              <a:buNone/>
            </a:pPr>
            <a:endParaRPr lang="en-GB" sz="2400" dirty="0" smtClean="0">
              <a:solidFill>
                <a:srgbClr val="A40000"/>
              </a:solidFill>
            </a:endParaRPr>
          </a:p>
          <a:p>
            <a:pPr marL="0" indent="0">
              <a:spcBef>
                <a:spcPct val="0"/>
              </a:spcBef>
              <a:buNone/>
            </a:pPr>
            <a:endParaRPr lang="en-GB" sz="2400" dirty="0" smtClean="0">
              <a:solidFill>
                <a:srgbClr val="A40000"/>
              </a:solidFill>
            </a:endParaRPr>
          </a:p>
        </p:txBody>
      </p:sp>
      <p:pic>
        <p:nvPicPr>
          <p:cNvPr id="6" name="image6.jpg" descr="C:\Users\mlonardi\AppData\Local\Microsoft\Windows\INetCache\Content.Word\G20logo_Mesa de trabajo 1.jpg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349456" y="189548"/>
            <a:ext cx="1149985" cy="867410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4187605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20_Mendoza_Sep.2018_Gender_DG.potx" id="{92F6B747-EFF1-44B8-939C-7284F3FCCFFC}" vid="{9E149CE7-E2A8-44D6-8E29-A2C21D825EE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mageCreateDate xmlns="B1D3474C-4FF6-48BD-8612-766E043571A3" xsi:nil="true"/>
    <PublishingExpirationDate xmlns="http://schemas.microsoft.com/sharepoint/v3" xsi:nil="true"/>
    <PublishingStartDate xmlns="http://schemas.microsoft.com/sharepoint/v3" xsi:nil="true"/>
    <wic_System_Copyright xmlns="http://schemas.microsoft.com/sharepoint/v3/fields" xsi:nil="true"/>
    <_dlc_DocId xmlns="878b0d21-155b-4ec0-b795-80adec0f3329">DOCID-2092872618-349</_dlc_DocId>
    <_dlc_DocIdUrl xmlns="878b0d21-155b-4ec0-b795-80adec0f3329">
      <Url>https://intranet.ilo.org/_layouts/15/DocIdRedir.aspx?ID=DOCID-2092872618-349</Url>
      <Description>DOCID-2092872618-349</Description>
    </_dlc_DocIdUr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Image" ma:contentTypeID="0x0101009148F5A04DDD49CBA7127AADA5FB792B00AADE34325A8B49CDA8BB4DB53328F2140016D6D958AF16D74892666ECC7B9147BA" ma:contentTypeVersion="4" ma:contentTypeDescription="Upload an image." ma:contentTypeScope="" ma:versionID="6e3e6c9a219657dcdf271fe1e0ac9dff">
  <xsd:schema xmlns:xsd="http://www.w3.org/2001/XMLSchema" xmlns:xs="http://www.w3.org/2001/XMLSchema" xmlns:p="http://schemas.microsoft.com/office/2006/metadata/properties" xmlns:ns1="http://schemas.microsoft.com/sharepoint/v3" xmlns:ns2="B1D3474C-4FF6-48BD-8612-766E043571A3" xmlns:ns3="http://schemas.microsoft.com/sharepoint/v3/fields" xmlns:ns4="878b0d21-155b-4ec0-b795-80adec0f3329" targetNamespace="http://schemas.microsoft.com/office/2006/metadata/properties" ma:root="true" ma:fieldsID="dea5219a945a00cbbb3c1ca21177e7c9" ns1:_="" ns2:_="" ns3:_="" ns4:_="">
    <xsd:import namespace="http://schemas.microsoft.com/sharepoint/v3"/>
    <xsd:import namespace="B1D3474C-4FF6-48BD-8612-766E043571A3"/>
    <xsd:import namespace="http://schemas.microsoft.com/sharepoint/v3/fields"/>
    <xsd:import namespace="878b0d21-155b-4ec0-b795-80adec0f3329"/>
    <xsd:element name="properties">
      <xsd:complexType>
        <xsd:sequence>
          <xsd:element name="documentManagement">
            <xsd:complexType>
              <xsd:all>
                <xsd:element ref="ns1:FileRef" minOccurs="0"/>
                <xsd:element ref="ns1:File_x0020_Type" minOccurs="0"/>
                <xsd:element ref="ns1:HTML_x0020_File_x0020_Type" minOccurs="0"/>
                <xsd:element ref="ns1:FSObjType" minOccurs="0"/>
                <xsd:element ref="ns2:ThumbnailExists" minOccurs="0"/>
                <xsd:element ref="ns2:PreviewExists" minOccurs="0"/>
                <xsd:element ref="ns2:ImageWidth" minOccurs="0"/>
                <xsd:element ref="ns2:ImageHeight" minOccurs="0"/>
                <xsd:element ref="ns2:ImageCreateDate" minOccurs="0"/>
                <xsd:element ref="ns3:wic_System_Copyright" minOccurs="0"/>
                <xsd:element ref="ns1:PublishingStartDate" minOccurs="0"/>
                <xsd:element ref="ns1:PublishingExpirationDate" minOccurs="0"/>
                <xsd:element ref="ns4:_dlc_DocId" minOccurs="0"/>
                <xsd:element ref="ns4:_dlc_DocIdUrl" minOccurs="0"/>
                <xsd:element ref="ns4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FileRef" ma:index="8" nillable="true" ma:displayName="URL Path" ma:hidden="true" ma:list="Docs" ma:internalName="FileRef" ma:readOnly="true" ma:showField="FullUrl">
      <xsd:simpleType>
        <xsd:restriction base="dms:Lookup"/>
      </xsd:simpleType>
    </xsd:element>
    <xsd:element name="File_x0020_Type" ma:index="9" nillable="true" ma:displayName="File Type" ma:hidden="true" ma:internalName="File_x0020_Type" ma:readOnly="true">
      <xsd:simpleType>
        <xsd:restriction base="dms:Text"/>
      </xsd:simpleType>
    </xsd:element>
    <xsd:element name="HTML_x0020_File_x0020_Type" ma:index="10" nillable="true" ma:displayName="HTML File Type" ma:hidden="true" ma:internalName="HTML_x0020_File_x0020_Type" ma:readOnly="true">
      <xsd:simpleType>
        <xsd:restriction base="dms:Text"/>
      </xsd:simpleType>
    </xsd:element>
    <xsd:element name="FSObjType" ma:index="11" nillable="true" ma:displayName="Item Type" ma:hidden="true" ma:list="Docs" ma:internalName="FSObjType" ma:readOnly="true" ma:showField="FSType">
      <xsd:simpleType>
        <xsd:restriction base="dms:Lookup"/>
      </xsd:simpleType>
    </xsd:element>
    <xsd:element name="PublishingStartDate" ma:index="27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28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D3474C-4FF6-48BD-8612-766E043571A3" elementFormDefault="qualified">
    <xsd:import namespace="http://schemas.microsoft.com/office/2006/documentManagement/types"/>
    <xsd:import namespace="http://schemas.microsoft.com/office/infopath/2007/PartnerControls"/>
    <xsd:element name="ThumbnailExists" ma:index="18" nillable="true" ma:displayName="Thumbnail Exists" ma:default="FALSE" ma:hidden="true" ma:internalName="ThumbnailExists" ma:readOnly="true">
      <xsd:simpleType>
        <xsd:restriction base="dms:Boolean"/>
      </xsd:simpleType>
    </xsd:element>
    <xsd:element name="PreviewExists" ma:index="19" nillable="true" ma:displayName="Preview Exists" ma:default="FALSE" ma:hidden="true" ma:internalName="PreviewExists" ma:readOnly="true">
      <xsd:simpleType>
        <xsd:restriction base="dms:Boolean"/>
      </xsd:simpleType>
    </xsd:element>
    <xsd:element name="ImageWidth" ma:index="20" nillable="true" ma:displayName="Width" ma:internalName="ImageWidth" ma:readOnly="true">
      <xsd:simpleType>
        <xsd:restriction base="dms:Unknown"/>
      </xsd:simpleType>
    </xsd:element>
    <xsd:element name="ImageHeight" ma:index="22" nillable="true" ma:displayName="Height" ma:internalName="ImageHeight" ma:readOnly="true">
      <xsd:simpleType>
        <xsd:restriction base="dms:Unknown"/>
      </xsd:simpleType>
    </xsd:element>
    <xsd:element name="ImageCreateDate" ma:index="25" nillable="true" ma:displayName="Date Picture Taken" ma:format="DateTime" ma:hidden="true" ma:internalName="ImageCreate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wic_System_Copyright" ma:index="26" nillable="true" ma:displayName="Copyright" ma:internalName="wic_System_Copyright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8b0d21-155b-4ec0-b795-80adec0f3329" elementFormDefault="qualified">
    <xsd:import namespace="http://schemas.microsoft.com/office/2006/documentManagement/types"/>
    <xsd:import namespace="http://schemas.microsoft.com/office/infopath/2007/PartnerControls"/>
    <xsd:element name="_dlc_DocId" ma:index="29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30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31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 ma:index="24" ma:displayName="Author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axOccurs="1" ma:index="4" ma:displayName="Title"/>
        <xsd:element ref="dc:subject" minOccurs="0" maxOccurs="1"/>
        <xsd:element ref="dc:description" minOccurs="0" maxOccurs="1" ma:index="23" ma:displayName="Comments"/>
        <xsd:element name="keywords" minOccurs="0" maxOccurs="1" type="xsd:string" ma:index="14" ma:displayName="Keywords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7B6F2769-7194-4217-93D3-3AF3A4742282}">
  <ds:schemaRefs>
    <ds:schemaRef ds:uri="http://purl.org/dc/elements/1.1/"/>
    <ds:schemaRef ds:uri="http://www.w3.org/XML/1998/namespace"/>
    <ds:schemaRef ds:uri="878b0d21-155b-4ec0-b795-80adec0f3329"/>
    <ds:schemaRef ds:uri="http://schemas.microsoft.com/office/infopath/2007/PartnerControls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sharepoint/v3/fields"/>
    <ds:schemaRef ds:uri="B1D3474C-4FF6-48BD-8612-766E043571A3"/>
    <ds:schemaRef ds:uri="http://schemas.microsoft.com/sharepoint/v3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4A2D96D-6DAD-4ED0-93F6-0A9E0C29DC8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B1D3474C-4FF6-48BD-8612-766E043571A3"/>
    <ds:schemaRef ds:uri="http://schemas.microsoft.com/sharepoint/v3/fields"/>
    <ds:schemaRef ds:uri="878b0d21-155b-4ec0-b795-80adec0f332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74069A97-59CD-4353-BB48-227A8EF6C2FD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G20_Mendoza_Sep.2018_Gender_DG</Template>
  <TotalTime>1799</TotalTime>
  <Words>361</Words>
  <Application>Microsoft Office PowerPoint</Application>
  <PresentationFormat>On-screen Show (16:9)</PresentationFormat>
  <Paragraphs>70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Office Theme</vt:lpstr>
      <vt:lpstr>Towards gender equality in  the future of work</vt:lpstr>
      <vt:lpstr>Mothers of young children are considerably less likely to be employed than fathers </vt:lpstr>
      <vt:lpstr>Unpaid care work is one of the main reasons for women being outside the labour force </vt:lpstr>
      <vt:lpstr>When women are employed, they work shorter hours than men and they spend more time in domestic chores and care work  </vt:lpstr>
      <vt:lpstr>PowerPoint Presentation</vt:lpstr>
      <vt:lpstr>PowerPoint Presentation</vt:lpstr>
    </vt:vector>
  </TitlesOfParts>
  <Company>ILO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G20 Labour and Employment Ministers Meeting</dc:title>
  <dc:creator>Cattaneo, Umberto</dc:creator>
  <cp:keywords/>
  <dc:description/>
  <cp:lastModifiedBy>Howard, James</cp:lastModifiedBy>
  <cp:revision>62</cp:revision>
  <dcterms:created xsi:type="dcterms:W3CDTF">2018-08-31T12:27:44Z</dcterms:created>
  <dcterms:modified xsi:type="dcterms:W3CDTF">2018-09-07T13:26:03Z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0x0101009148F5A04DDD49CBA7127AADA5FB792B00AADE34325A8B49CDA8BB4DB53328F2140016D6D958AF16D74892666ECC7B9147BA</vt:lpwstr>
  </property>
  <property fmtid="{D5CDD505-2E9C-101B-9397-08002B2CF9AE}" pid="3" name="_dlc_DocIdItemGuid">
    <vt:lpwstr>cf0ba731-d674-4ddc-9155-8ff4df0427e9</vt:lpwstr>
  </property>
</Properties>
</file>