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notesSlides/notesSlide10.xml" ContentType="application/vnd.openxmlformats-officedocument.presentationml.notesSlide+xml"/>
  <Override PartName="/ppt/theme/themeOverride5.xml" ContentType="application/vnd.openxmlformats-officedocument.themeOverr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3">
  <p:sldMasterIdLst>
    <p:sldMasterId id="2147483660" r:id="rId1"/>
  </p:sldMasterIdLst>
  <p:notesMasterIdLst>
    <p:notesMasterId r:id="rId25"/>
  </p:notesMasterIdLst>
  <p:handoutMasterIdLst>
    <p:handoutMasterId r:id="rId26"/>
  </p:handoutMasterIdLst>
  <p:sldIdLst>
    <p:sldId id="313" r:id="rId2"/>
    <p:sldId id="338" r:id="rId3"/>
    <p:sldId id="312" r:id="rId4"/>
    <p:sldId id="314" r:id="rId5"/>
    <p:sldId id="315" r:id="rId6"/>
    <p:sldId id="340" r:id="rId7"/>
    <p:sldId id="329" r:id="rId8"/>
    <p:sldId id="319" r:id="rId9"/>
    <p:sldId id="324" r:id="rId10"/>
    <p:sldId id="332" r:id="rId11"/>
    <p:sldId id="321" r:id="rId12"/>
    <p:sldId id="334" r:id="rId13"/>
    <p:sldId id="336" r:id="rId14"/>
    <p:sldId id="335" r:id="rId15"/>
    <p:sldId id="337" r:id="rId16"/>
    <p:sldId id="307" r:id="rId17"/>
    <p:sldId id="280" r:id="rId18"/>
    <p:sldId id="266" r:id="rId19"/>
    <p:sldId id="302" r:id="rId20"/>
    <p:sldId id="289" r:id="rId21"/>
    <p:sldId id="303" r:id="rId22"/>
    <p:sldId id="326" r:id="rId23"/>
    <p:sldId id="339" r:id="rId24"/>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a Catarina Fontes" initials="ACF" lastIdx="7" clrIdx="0">
    <p:extLst>
      <p:ext uri="{19B8F6BF-5375-455C-9EA6-DF929625EA0E}">
        <p15:presenceInfo xmlns:p15="http://schemas.microsoft.com/office/powerpoint/2012/main" userId="S-1-5-21-1312056800-3183369686-300798238-4736" providerId="AD"/>
      </p:ext>
    </p:extLst>
  </p:cmAuthor>
  <p:cmAuthor id="2" name="Mosler, David" initials="MD" lastIdx="10" clrIdx="1">
    <p:extLst>
      <p:ext uri="{19B8F6BF-5375-455C-9EA6-DF929625EA0E}">
        <p15:presenceInfo xmlns:p15="http://schemas.microsoft.com/office/powerpoint/2012/main" userId="S-1-5-21-525788414-1921020387-24915789-4118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18B4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25" autoAdjust="0"/>
    <p:restoredTop sz="60701" autoAdjust="0"/>
  </p:normalViewPr>
  <p:slideViewPr>
    <p:cSldViewPr snapToGrid="0">
      <p:cViewPr varScale="1">
        <p:scale>
          <a:sx n="55" d="100"/>
          <a:sy n="55" d="100"/>
        </p:scale>
        <p:origin x="1654" y="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r>
              <a:rPr lang="en-GB"/>
              <a:t>DRAFT</a:t>
            </a:r>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84DFFD96-1910-42D7-B6CC-D0DB80034B0E}" type="datetimeFigureOut">
              <a:rPr lang="en-GB" smtClean="0"/>
              <a:t>19/10/2018</a:t>
            </a:fld>
            <a:endParaRPr lang="en-GB"/>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837476B4-A6DA-4D37-8D92-E229E00DAB6F}" type="slidenum">
              <a:rPr lang="en-GB" smtClean="0"/>
              <a:t>‹#›</a:t>
            </a:fld>
            <a:endParaRPr lang="en-GB"/>
          </a:p>
        </p:txBody>
      </p:sp>
    </p:spTree>
    <p:extLst>
      <p:ext uri="{BB962C8B-B14F-4D97-AF65-F5344CB8AC3E}">
        <p14:creationId xmlns:p14="http://schemas.microsoft.com/office/powerpoint/2010/main" val="1650535074"/>
      </p:ext>
    </p:extLst>
  </p:cSld>
  <p:clrMap bg1="lt1" tx1="dk1" bg2="lt2" tx2="dk2" accent1="accent1" accent2="accent2" accent3="accent3" accent4="accent4" accent5="accent5" accent6="accent6" hlink="hlink" folHlink="folHlink"/>
  <p:hf sldNum="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r>
              <a:rPr lang="en-GB"/>
              <a:t>DRAFT</a:t>
            </a:r>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8B728A39-60C8-405E-9EB6-3DC81BDC9DC2}" type="datetimeFigureOut">
              <a:rPr lang="en-GB" smtClean="0"/>
              <a:t>19/10/2018</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35E5A6F7-F996-4C3B-92A7-984F98D46E13}" type="slidenum">
              <a:rPr lang="en-GB" smtClean="0"/>
              <a:t>‹#›</a:t>
            </a:fld>
            <a:endParaRPr lang="en-GB"/>
          </a:p>
        </p:txBody>
      </p:sp>
    </p:spTree>
    <p:extLst>
      <p:ext uri="{BB962C8B-B14F-4D97-AF65-F5344CB8AC3E}">
        <p14:creationId xmlns:p14="http://schemas.microsoft.com/office/powerpoint/2010/main" val="1749681383"/>
      </p:ext>
    </p:extLst>
  </p:cSld>
  <p:clrMap bg1="lt1" tx1="dk1" bg2="lt2" tx2="dk2" accent1="accent1" accent2="accent2" accent3="accent3" accent4="accent4" accent5="accent5" accent6="accent6" hlink="hlink" folHlink="folHlink"/>
  <p:hf sldNum="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5" name="Header Placeholder 4"/>
          <p:cNvSpPr>
            <a:spLocks noGrp="1"/>
          </p:cNvSpPr>
          <p:nvPr>
            <p:ph type="hdr" sz="quarter" idx="10"/>
          </p:nvPr>
        </p:nvSpPr>
        <p:spPr/>
        <p:txBody>
          <a:bodyPr/>
          <a:lstStyle/>
          <a:p>
            <a:r>
              <a:rPr lang="en-GB"/>
              <a:t>DRAFT</a:t>
            </a:r>
          </a:p>
        </p:txBody>
      </p:sp>
    </p:spTree>
    <p:extLst>
      <p:ext uri="{BB962C8B-B14F-4D97-AF65-F5344CB8AC3E}">
        <p14:creationId xmlns:p14="http://schemas.microsoft.com/office/powerpoint/2010/main" val="13992464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idx="10"/>
          </p:nvPr>
        </p:nvSpPr>
        <p:spPr/>
        <p:txBody>
          <a:bodyPr/>
          <a:lstStyle/>
          <a:p>
            <a:r>
              <a:rPr lang="en-GB"/>
              <a:t>DRAFT</a:t>
            </a:r>
          </a:p>
        </p:txBody>
      </p:sp>
    </p:spTree>
    <p:extLst>
      <p:ext uri="{BB962C8B-B14F-4D97-AF65-F5344CB8AC3E}">
        <p14:creationId xmlns:p14="http://schemas.microsoft.com/office/powerpoint/2010/main" val="41193137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idx="10"/>
          </p:nvPr>
        </p:nvSpPr>
        <p:spPr/>
        <p:txBody>
          <a:bodyPr/>
          <a:lstStyle/>
          <a:p>
            <a:r>
              <a:rPr lang="en-GB"/>
              <a:t>DRAFT</a:t>
            </a:r>
          </a:p>
        </p:txBody>
      </p:sp>
    </p:spTree>
    <p:extLst>
      <p:ext uri="{BB962C8B-B14F-4D97-AF65-F5344CB8AC3E}">
        <p14:creationId xmlns:p14="http://schemas.microsoft.com/office/powerpoint/2010/main" val="37290284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Header Placeholder 4"/>
          <p:cNvSpPr>
            <a:spLocks noGrp="1"/>
          </p:cNvSpPr>
          <p:nvPr>
            <p:ph type="hdr" sz="quarter" idx="10"/>
          </p:nvPr>
        </p:nvSpPr>
        <p:spPr/>
        <p:txBody>
          <a:bodyPr/>
          <a:lstStyle/>
          <a:p>
            <a:r>
              <a:rPr lang="en-GB"/>
              <a:t>DRAFT</a:t>
            </a:r>
          </a:p>
        </p:txBody>
      </p:sp>
    </p:spTree>
    <p:extLst>
      <p:ext uri="{BB962C8B-B14F-4D97-AF65-F5344CB8AC3E}">
        <p14:creationId xmlns:p14="http://schemas.microsoft.com/office/powerpoint/2010/main" val="13807703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idx="10"/>
          </p:nvPr>
        </p:nvSpPr>
        <p:spPr/>
        <p:txBody>
          <a:bodyPr/>
          <a:lstStyle/>
          <a:p>
            <a:r>
              <a:rPr lang="en-GB"/>
              <a:t>DRAFT</a:t>
            </a:r>
          </a:p>
        </p:txBody>
      </p:sp>
    </p:spTree>
    <p:extLst>
      <p:ext uri="{BB962C8B-B14F-4D97-AF65-F5344CB8AC3E}">
        <p14:creationId xmlns:p14="http://schemas.microsoft.com/office/powerpoint/2010/main" val="15663063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idx="10"/>
          </p:nvPr>
        </p:nvSpPr>
        <p:spPr/>
        <p:txBody>
          <a:bodyPr/>
          <a:lstStyle/>
          <a:p>
            <a:r>
              <a:rPr lang="en-GB"/>
              <a:t>DRAFT</a:t>
            </a:r>
          </a:p>
        </p:txBody>
      </p:sp>
    </p:spTree>
    <p:extLst>
      <p:ext uri="{BB962C8B-B14F-4D97-AF65-F5344CB8AC3E}">
        <p14:creationId xmlns:p14="http://schemas.microsoft.com/office/powerpoint/2010/main" val="21475819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idx="10"/>
          </p:nvPr>
        </p:nvSpPr>
        <p:spPr/>
        <p:txBody>
          <a:bodyPr/>
          <a:lstStyle/>
          <a:p>
            <a:r>
              <a:rPr lang="en-GB"/>
              <a:t>DRAFT</a:t>
            </a:r>
          </a:p>
        </p:txBody>
      </p:sp>
    </p:spTree>
    <p:extLst>
      <p:ext uri="{BB962C8B-B14F-4D97-AF65-F5344CB8AC3E}">
        <p14:creationId xmlns:p14="http://schemas.microsoft.com/office/powerpoint/2010/main" val="29039030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idx="10"/>
          </p:nvPr>
        </p:nvSpPr>
        <p:spPr/>
        <p:txBody>
          <a:bodyPr/>
          <a:lstStyle/>
          <a:p>
            <a:r>
              <a:rPr lang="en-GB"/>
              <a:t>DRAFT</a:t>
            </a:r>
          </a:p>
        </p:txBody>
      </p:sp>
    </p:spTree>
    <p:extLst>
      <p:ext uri="{BB962C8B-B14F-4D97-AF65-F5344CB8AC3E}">
        <p14:creationId xmlns:p14="http://schemas.microsoft.com/office/powerpoint/2010/main" val="23028402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lgn="l">
              <a:spcBef>
                <a:spcPts val="0"/>
              </a:spcBef>
              <a:buFont typeface="Arial" panose="020B0604020202020204" pitchFamily="34" charset="0"/>
              <a:buChar char="•"/>
            </a:pPr>
            <a:r>
              <a:rPr lang="en-GB" sz="1800" u="sng" dirty="0">
                <a:solidFill>
                  <a:srgbClr val="FF0000"/>
                </a:solidFill>
              </a:rPr>
              <a:t>Wages:</a:t>
            </a:r>
            <a:r>
              <a:rPr lang="en-GB" sz="1800" dirty="0">
                <a:solidFill>
                  <a:srgbClr val="FF0000"/>
                </a:solidFill>
              </a:rPr>
              <a:t> Almost one quarter of workers are paid the minimum wage, one-third of them have secondary education/vocational training or more;  four-out-of -ten are men and almost nine-out-of ten are more than 25 years old </a:t>
            </a:r>
          </a:p>
          <a:p>
            <a:pPr marL="742950" lvl="1" indent="-285750" algn="l">
              <a:spcBef>
                <a:spcPts val="0"/>
              </a:spcBef>
              <a:buFont typeface="Arial" panose="020B0604020202020204" pitchFamily="34" charset="0"/>
              <a:buChar char="•"/>
            </a:pPr>
            <a:r>
              <a:rPr lang="en-GB" sz="1800" dirty="0">
                <a:solidFill>
                  <a:srgbClr val="FF0000"/>
                </a:solidFill>
              </a:rPr>
              <a:t>So min wages are not paid just to the youth, those with low skills or women (“secondary workers”)</a:t>
            </a:r>
          </a:p>
          <a:p>
            <a:endParaRPr lang="en-GB" dirty="0"/>
          </a:p>
        </p:txBody>
      </p:sp>
      <p:sp>
        <p:nvSpPr>
          <p:cNvPr id="4" name="Header Placeholder 3"/>
          <p:cNvSpPr>
            <a:spLocks noGrp="1"/>
          </p:cNvSpPr>
          <p:nvPr>
            <p:ph type="hdr" sz="quarter" idx="10"/>
          </p:nvPr>
        </p:nvSpPr>
        <p:spPr/>
        <p:txBody>
          <a:bodyPr/>
          <a:lstStyle/>
          <a:p>
            <a:r>
              <a:rPr lang="en-GB"/>
              <a:t>DRAFT</a:t>
            </a:r>
          </a:p>
        </p:txBody>
      </p:sp>
    </p:spTree>
    <p:extLst>
      <p:ext uri="{BB962C8B-B14F-4D97-AF65-F5344CB8AC3E}">
        <p14:creationId xmlns:p14="http://schemas.microsoft.com/office/powerpoint/2010/main" val="6658234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idx="10"/>
          </p:nvPr>
        </p:nvSpPr>
        <p:spPr/>
        <p:txBody>
          <a:bodyPr/>
          <a:lstStyle/>
          <a:p>
            <a:r>
              <a:rPr lang="en-GB"/>
              <a:t>DRAFT</a:t>
            </a:r>
          </a:p>
        </p:txBody>
      </p:sp>
    </p:spTree>
    <p:extLst>
      <p:ext uri="{BB962C8B-B14F-4D97-AF65-F5344CB8AC3E}">
        <p14:creationId xmlns:p14="http://schemas.microsoft.com/office/powerpoint/2010/main" val="5048812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Responsible= reasonable and controlled</a:t>
            </a:r>
          </a:p>
        </p:txBody>
      </p:sp>
      <p:sp>
        <p:nvSpPr>
          <p:cNvPr id="5" name="Header Placeholder 4"/>
          <p:cNvSpPr>
            <a:spLocks noGrp="1"/>
          </p:cNvSpPr>
          <p:nvPr>
            <p:ph type="hdr" sz="quarter" idx="10"/>
          </p:nvPr>
        </p:nvSpPr>
        <p:spPr/>
        <p:txBody>
          <a:bodyPr/>
          <a:lstStyle/>
          <a:p>
            <a:r>
              <a:rPr lang="en-GB"/>
              <a:t>DRAFT</a:t>
            </a:r>
          </a:p>
        </p:txBody>
      </p:sp>
    </p:spTree>
    <p:extLst>
      <p:ext uri="{BB962C8B-B14F-4D97-AF65-F5344CB8AC3E}">
        <p14:creationId xmlns:p14="http://schemas.microsoft.com/office/powerpoint/2010/main" val="1093879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9"/>
            <a:ext cx="10363200" cy="1470025"/>
          </a:xfrm>
        </p:spPr>
        <p:txBody>
          <a:bodyPr/>
          <a:lstStyle/>
          <a:p>
            <a:r>
              <a:rPr lang="en-US" dirty="0"/>
              <a:t>Click to edit Master title style</a:t>
            </a:r>
            <a:endParaRPr lang="en-GB" dirty="0"/>
          </a:p>
        </p:txBody>
      </p:sp>
      <p:sp>
        <p:nvSpPr>
          <p:cNvPr id="3" name="Subtitle 2"/>
          <p:cNvSpPr>
            <a:spLocks noGrp="1"/>
          </p:cNvSpPr>
          <p:nvPr>
            <p:ph type="subTitle" idx="1"/>
          </p:nvPr>
        </p:nvSpPr>
        <p:spPr>
          <a:xfrm>
            <a:off x="1828801"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Slide Number Placeholder 5"/>
          <p:cNvSpPr>
            <a:spLocks noGrp="1"/>
          </p:cNvSpPr>
          <p:nvPr>
            <p:ph type="sldNum" sz="quarter" idx="10"/>
          </p:nvPr>
        </p:nvSpPr>
        <p:spPr/>
        <p:txBody>
          <a:bodyPr/>
          <a:lstStyle>
            <a:lvl1pPr>
              <a:defRPr/>
            </a:lvl1pPr>
          </a:lstStyle>
          <a:p>
            <a:pPr>
              <a:defRPr/>
            </a:pPr>
            <a:fld id="{2EEEC4F1-73B2-42EA-BB20-26BEFA77B86F}" type="slidenum">
              <a:rPr lang="en-GB"/>
              <a:pPr>
                <a:defRPr/>
              </a:pPr>
              <a:t>‹#›</a:t>
            </a:fld>
            <a:endParaRPr lang="en-GB"/>
          </a:p>
        </p:txBody>
      </p:sp>
    </p:spTree>
    <p:extLst>
      <p:ext uri="{BB962C8B-B14F-4D97-AF65-F5344CB8AC3E}">
        <p14:creationId xmlns:p14="http://schemas.microsoft.com/office/powerpoint/2010/main" val="1244451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524000"/>
          </a:xfrm>
          <a:solidFill>
            <a:schemeClr val="tx2">
              <a:lumMod val="40000"/>
              <a:lumOff val="60000"/>
            </a:schemeClr>
          </a:solidFill>
        </p:spPr>
        <p:txBody>
          <a:bodyPr/>
          <a:lstStyle>
            <a:lvl1pPr>
              <a:defRPr b="1">
                <a:solidFill>
                  <a:schemeClr val="bg1"/>
                </a:solidFill>
              </a:defRPr>
            </a:lvl1pPr>
          </a:lstStyle>
          <a:p>
            <a:endParaRPr lang="en-GB" dirty="0"/>
          </a:p>
        </p:txBody>
      </p:sp>
      <p:sp>
        <p:nvSpPr>
          <p:cNvPr id="3" name="Content Placeholder 2"/>
          <p:cNvSpPr>
            <a:spLocks noGrp="1"/>
          </p:cNvSpPr>
          <p:nvPr>
            <p:ph idx="1"/>
          </p:nvPr>
        </p:nvSpPr>
        <p:spPr>
          <a:xfrm>
            <a:off x="609600" y="1687246"/>
            <a:ext cx="10972800" cy="4525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Slide Number Placeholder 5"/>
          <p:cNvSpPr>
            <a:spLocks noGrp="1"/>
          </p:cNvSpPr>
          <p:nvPr>
            <p:ph type="sldNum" sz="quarter" idx="10"/>
          </p:nvPr>
        </p:nvSpPr>
        <p:spPr>
          <a:xfrm>
            <a:off x="9347200" y="6492876"/>
            <a:ext cx="2844800" cy="365125"/>
          </a:xfrm>
        </p:spPr>
        <p:txBody>
          <a:bodyPr/>
          <a:lstStyle>
            <a:lvl1pPr>
              <a:defRPr/>
            </a:lvl1pPr>
          </a:lstStyle>
          <a:p>
            <a:pPr>
              <a:defRPr/>
            </a:pPr>
            <a:fld id="{F335CECA-9BA5-4004-A91E-9AB51D9D27E3}" type="slidenum">
              <a:rPr lang="en-GB"/>
              <a:pPr>
                <a:defRPr/>
              </a:pPr>
              <a:t>‹#›</a:t>
            </a:fld>
            <a:endParaRPr lang="en-GB"/>
          </a:p>
        </p:txBody>
      </p:sp>
    </p:spTree>
    <p:extLst>
      <p:ext uri="{BB962C8B-B14F-4D97-AF65-F5344CB8AC3E}">
        <p14:creationId xmlns:p14="http://schemas.microsoft.com/office/powerpoint/2010/main" val="185954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524000"/>
          </a:xfrm>
          <a:solidFill>
            <a:schemeClr val="tx2">
              <a:lumMod val="40000"/>
              <a:lumOff val="60000"/>
            </a:schemeClr>
          </a:solidFill>
        </p:spPr>
        <p:txBody>
          <a:bodyPr/>
          <a:lstStyle>
            <a:lvl1pPr>
              <a:defRPr b="1">
                <a:solidFill>
                  <a:schemeClr val="bg1"/>
                </a:solidFill>
              </a:defRPr>
            </a:lvl1pPr>
          </a:lstStyle>
          <a:p>
            <a:endParaRPr lang="en-GB" dirty="0"/>
          </a:p>
        </p:txBody>
      </p:sp>
      <p:sp>
        <p:nvSpPr>
          <p:cNvPr id="3" name="Content Placeholder 2"/>
          <p:cNvSpPr>
            <a:spLocks noGrp="1"/>
          </p:cNvSpPr>
          <p:nvPr>
            <p:ph idx="1"/>
          </p:nvPr>
        </p:nvSpPr>
        <p:spPr>
          <a:xfrm>
            <a:off x="609600" y="1687246"/>
            <a:ext cx="10972800" cy="4525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Slide Number Placeholder 5"/>
          <p:cNvSpPr>
            <a:spLocks noGrp="1"/>
          </p:cNvSpPr>
          <p:nvPr>
            <p:ph type="sldNum" sz="quarter" idx="10"/>
          </p:nvPr>
        </p:nvSpPr>
        <p:spPr>
          <a:xfrm>
            <a:off x="9347200" y="6492876"/>
            <a:ext cx="2844800" cy="365125"/>
          </a:xfrm>
        </p:spPr>
        <p:txBody>
          <a:bodyPr/>
          <a:lstStyle>
            <a:lvl1pPr>
              <a:defRPr/>
            </a:lvl1pPr>
          </a:lstStyle>
          <a:p>
            <a:pPr>
              <a:defRPr/>
            </a:pPr>
            <a:fld id="{F335CECA-9BA5-4004-A91E-9AB51D9D27E3}" type="slidenum">
              <a:rPr lang="en-GB"/>
              <a:pPr>
                <a:defRPr/>
              </a:pPr>
              <a:t>‹#›</a:t>
            </a:fld>
            <a:endParaRPr lang="en-GB"/>
          </a:p>
        </p:txBody>
      </p:sp>
    </p:spTree>
    <p:extLst>
      <p:ext uri="{BB962C8B-B14F-4D97-AF65-F5344CB8AC3E}">
        <p14:creationId xmlns:p14="http://schemas.microsoft.com/office/powerpoint/2010/main" val="33037544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524000"/>
          </a:xfrm>
          <a:solidFill>
            <a:schemeClr val="tx2">
              <a:lumMod val="40000"/>
              <a:lumOff val="60000"/>
            </a:schemeClr>
          </a:solidFill>
        </p:spPr>
        <p:txBody>
          <a:bodyPr/>
          <a:lstStyle>
            <a:lvl1pPr>
              <a:defRPr b="1">
                <a:solidFill>
                  <a:schemeClr val="bg1"/>
                </a:solidFill>
              </a:defRPr>
            </a:lvl1pPr>
          </a:lstStyle>
          <a:p>
            <a:endParaRPr lang="en-GB" dirty="0"/>
          </a:p>
        </p:txBody>
      </p:sp>
      <p:sp>
        <p:nvSpPr>
          <p:cNvPr id="3" name="Content Placeholder 2"/>
          <p:cNvSpPr>
            <a:spLocks noGrp="1"/>
          </p:cNvSpPr>
          <p:nvPr>
            <p:ph idx="1"/>
          </p:nvPr>
        </p:nvSpPr>
        <p:spPr>
          <a:xfrm>
            <a:off x="609600" y="1687246"/>
            <a:ext cx="10972800" cy="4525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Slide Number Placeholder 5"/>
          <p:cNvSpPr>
            <a:spLocks noGrp="1"/>
          </p:cNvSpPr>
          <p:nvPr>
            <p:ph type="sldNum" sz="quarter" idx="10"/>
          </p:nvPr>
        </p:nvSpPr>
        <p:spPr>
          <a:xfrm>
            <a:off x="9347200" y="6492876"/>
            <a:ext cx="2844800" cy="365125"/>
          </a:xfrm>
        </p:spPr>
        <p:txBody>
          <a:bodyPr/>
          <a:lstStyle>
            <a:lvl1pPr>
              <a:defRPr/>
            </a:lvl1pPr>
          </a:lstStyle>
          <a:p>
            <a:pPr>
              <a:defRPr/>
            </a:pPr>
            <a:fld id="{F335CECA-9BA5-4004-A91E-9AB51D9D27E3}" type="slidenum">
              <a:rPr lang="en-GB"/>
              <a:pPr>
                <a:defRPr/>
              </a:pPr>
              <a:t>‹#›</a:t>
            </a:fld>
            <a:endParaRPr lang="en-GB"/>
          </a:p>
        </p:txBody>
      </p:sp>
    </p:spTree>
    <p:extLst>
      <p:ext uri="{BB962C8B-B14F-4D97-AF65-F5344CB8AC3E}">
        <p14:creationId xmlns:p14="http://schemas.microsoft.com/office/powerpoint/2010/main" val="18018453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524000"/>
          </a:xfrm>
          <a:solidFill>
            <a:schemeClr val="accent1">
              <a:lumMod val="60000"/>
              <a:lumOff val="40000"/>
            </a:schemeClr>
          </a:solidFill>
        </p:spPr>
        <p:txBody>
          <a:bodyPr/>
          <a:lstStyle>
            <a:lvl1pPr>
              <a:defRPr sz="4000" b="1">
                <a:solidFill>
                  <a:schemeClr val="bg1"/>
                </a:solidFill>
              </a:defRPr>
            </a:lvl1pPr>
          </a:lstStyle>
          <a:p>
            <a:endParaRPr lang="en-GB" dirty="0"/>
          </a:p>
        </p:txBody>
      </p:sp>
      <p:sp>
        <p:nvSpPr>
          <p:cNvPr id="3" name="Content Placeholder 2"/>
          <p:cNvSpPr>
            <a:spLocks noGrp="1"/>
          </p:cNvSpPr>
          <p:nvPr>
            <p:ph idx="1"/>
          </p:nvPr>
        </p:nvSpPr>
        <p:spPr>
          <a:xfrm>
            <a:off x="609600" y="1687246"/>
            <a:ext cx="10972800" cy="4525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Slide Number Placeholder 5"/>
          <p:cNvSpPr>
            <a:spLocks noGrp="1"/>
          </p:cNvSpPr>
          <p:nvPr>
            <p:ph type="sldNum" sz="quarter" idx="10"/>
          </p:nvPr>
        </p:nvSpPr>
        <p:spPr>
          <a:xfrm>
            <a:off x="9347200" y="6492876"/>
            <a:ext cx="2844800" cy="365125"/>
          </a:xfrm>
        </p:spPr>
        <p:txBody>
          <a:bodyPr/>
          <a:lstStyle>
            <a:lvl1pPr>
              <a:defRPr/>
            </a:lvl1pPr>
          </a:lstStyle>
          <a:p>
            <a:pPr>
              <a:defRPr/>
            </a:pPr>
            <a:fld id="{F335CECA-9BA5-4004-A91E-9AB51D9D27E3}" type="slidenum">
              <a:rPr lang="en-GB"/>
              <a:pPr>
                <a:defRPr/>
              </a:pPr>
              <a:t>‹#›</a:t>
            </a:fld>
            <a:endParaRPr lang="en-GB"/>
          </a:p>
        </p:txBody>
      </p:sp>
    </p:spTree>
    <p:extLst>
      <p:ext uri="{BB962C8B-B14F-4D97-AF65-F5344CB8AC3E}">
        <p14:creationId xmlns:p14="http://schemas.microsoft.com/office/powerpoint/2010/main" val="198252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endParaRPr lang="en-GB" dirty="0"/>
          </a:p>
        </p:txBody>
      </p:sp>
      <p:sp>
        <p:nvSpPr>
          <p:cNvPr id="3" name="Text Placeholder 2"/>
          <p:cNvSpPr>
            <a:spLocks noGrp="1"/>
          </p:cNvSpPr>
          <p:nvPr>
            <p:ph type="body" idx="1"/>
          </p:nvPr>
        </p:nvSpPr>
        <p:spPr>
          <a:xfrm>
            <a:off x="609604"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4"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Text Placeholder 4"/>
          <p:cNvSpPr>
            <a:spLocks noGrp="1"/>
          </p:cNvSpPr>
          <p:nvPr>
            <p:ph type="body" sz="quarter" idx="3"/>
          </p:nvPr>
        </p:nvSpPr>
        <p:spPr>
          <a:xfrm>
            <a:off x="6193377"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7"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5"/>
          <p:cNvSpPr>
            <a:spLocks noGrp="1"/>
          </p:cNvSpPr>
          <p:nvPr>
            <p:ph type="sldNum" sz="quarter" idx="10"/>
          </p:nvPr>
        </p:nvSpPr>
        <p:spPr>
          <a:xfrm>
            <a:off x="9347200" y="6492876"/>
            <a:ext cx="2844800" cy="365125"/>
          </a:xfrm>
        </p:spPr>
        <p:txBody>
          <a:bodyPr/>
          <a:lstStyle>
            <a:lvl1pPr>
              <a:defRPr/>
            </a:lvl1pPr>
          </a:lstStyle>
          <a:p>
            <a:pPr>
              <a:defRPr/>
            </a:pPr>
            <a:fld id="{7898F5C1-466C-4849-8822-18486826098C}" type="slidenum">
              <a:rPr lang="en-GB"/>
              <a:pPr>
                <a:defRPr/>
              </a:pPr>
              <a:t>‹#›</a:t>
            </a:fld>
            <a:endParaRPr lang="en-GB"/>
          </a:p>
        </p:txBody>
      </p:sp>
    </p:spTree>
    <p:extLst>
      <p:ext uri="{BB962C8B-B14F-4D97-AF65-F5344CB8AC3E}">
        <p14:creationId xmlns:p14="http://schemas.microsoft.com/office/powerpoint/2010/main" val="11677779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Slide Number Placeholder 5"/>
          <p:cNvSpPr>
            <a:spLocks noGrp="1"/>
          </p:cNvSpPr>
          <p:nvPr>
            <p:ph type="sldNum" sz="quarter" idx="10"/>
          </p:nvPr>
        </p:nvSpPr>
        <p:spPr>
          <a:xfrm>
            <a:off x="9347200" y="6492876"/>
            <a:ext cx="2844800" cy="365125"/>
          </a:xfrm>
        </p:spPr>
        <p:txBody>
          <a:bodyPr/>
          <a:lstStyle>
            <a:lvl1pPr>
              <a:defRPr/>
            </a:lvl1pPr>
          </a:lstStyle>
          <a:p>
            <a:pPr>
              <a:defRPr/>
            </a:pPr>
            <a:fld id="{1425DC46-8D76-46A6-909F-893E309D281E}" type="slidenum">
              <a:rPr lang="en-GB"/>
              <a:pPr>
                <a:defRPr/>
              </a:pPr>
              <a:t>‹#›</a:t>
            </a:fld>
            <a:endParaRPr lang="en-GB"/>
          </a:p>
        </p:txBody>
      </p:sp>
    </p:spTree>
    <p:extLst>
      <p:ext uri="{BB962C8B-B14F-4D97-AF65-F5344CB8AC3E}">
        <p14:creationId xmlns:p14="http://schemas.microsoft.com/office/powerpoint/2010/main" val="27229946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dirty="0"/>
              <a:t>Click to edit Master title style</a:t>
            </a:r>
            <a:endParaRPr lang="en-GB" dirty="0"/>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xfrm>
            <a:off x="609600" y="6245225"/>
            <a:ext cx="2844800" cy="476250"/>
          </a:xfrm>
          <a:prstGeom prst="rect">
            <a:avLst/>
          </a:prstGeom>
          <a:ln/>
        </p:spPr>
        <p:txBody>
          <a:bodyPr/>
          <a:lstStyle>
            <a:lvl1pPr>
              <a:defRPr/>
            </a:lvl1pPr>
          </a:lstStyle>
          <a:p>
            <a:pPr eaLnBrk="0" fontAlgn="base" hangingPunct="0">
              <a:spcBef>
                <a:spcPct val="0"/>
              </a:spcBef>
              <a:spcAft>
                <a:spcPct val="0"/>
              </a:spcAft>
              <a:defRPr/>
            </a:pPr>
            <a:endParaRPr lang="en-GB">
              <a:solidFill>
                <a:prstClr val="black"/>
              </a:solidFill>
              <a:latin typeface="Arial" panose="020B0604020202020204" pitchFamily="34" charset="0"/>
            </a:endParaRPr>
          </a:p>
        </p:txBody>
      </p:sp>
      <p:sp>
        <p:nvSpPr>
          <p:cNvPr id="5" name="Rectangle 5"/>
          <p:cNvSpPr>
            <a:spLocks noGrp="1" noChangeArrowheads="1"/>
          </p:cNvSpPr>
          <p:nvPr>
            <p:ph type="ftr" sz="quarter" idx="11"/>
          </p:nvPr>
        </p:nvSpPr>
        <p:spPr>
          <a:xfrm>
            <a:off x="4165600" y="6245225"/>
            <a:ext cx="3860800" cy="476250"/>
          </a:xfrm>
          <a:prstGeom prst="rect">
            <a:avLst/>
          </a:prstGeom>
          <a:ln/>
        </p:spPr>
        <p:txBody>
          <a:bodyPr/>
          <a:lstStyle>
            <a:lvl1pPr>
              <a:defRPr/>
            </a:lvl1pPr>
          </a:lstStyle>
          <a:p>
            <a:pPr eaLnBrk="0" fontAlgn="base" hangingPunct="0">
              <a:spcBef>
                <a:spcPct val="0"/>
              </a:spcBef>
              <a:spcAft>
                <a:spcPct val="0"/>
              </a:spcAft>
              <a:defRPr/>
            </a:pPr>
            <a:endParaRPr lang="en-GB">
              <a:solidFill>
                <a:prstClr val="black"/>
              </a:solidFill>
              <a:latin typeface="Arial" panose="020B0604020202020204" pitchFamily="34" charset="0"/>
            </a:endParaRPr>
          </a:p>
        </p:txBody>
      </p:sp>
      <p:sp>
        <p:nvSpPr>
          <p:cNvPr id="6" name="Rectangle 6"/>
          <p:cNvSpPr>
            <a:spLocks noGrp="1" noChangeArrowheads="1"/>
          </p:cNvSpPr>
          <p:nvPr>
            <p:ph type="sldNum" sz="quarter" idx="12"/>
          </p:nvPr>
        </p:nvSpPr>
        <p:spPr>
          <a:ln/>
        </p:spPr>
        <p:txBody>
          <a:bodyPr/>
          <a:lstStyle>
            <a:lvl1pPr>
              <a:defRPr/>
            </a:lvl1pPr>
          </a:lstStyle>
          <a:p>
            <a:pPr>
              <a:defRPr/>
            </a:pPr>
            <a:fld id="{DF997321-55B7-4854-8A3E-B9574DAE350C}" type="slidenum">
              <a:rPr lang="en-GB"/>
              <a:pPr>
                <a:defRPr/>
              </a:pPr>
              <a:t>‹#›</a:t>
            </a:fld>
            <a:endParaRPr lang="en-GB"/>
          </a:p>
        </p:txBody>
      </p:sp>
      <p:sp>
        <p:nvSpPr>
          <p:cNvPr id="7" name="Title 1"/>
          <p:cNvSpPr txBox="1">
            <a:spLocks/>
          </p:cNvSpPr>
          <p:nvPr userDrawn="1"/>
        </p:nvSpPr>
        <p:spPr bwMode="auto">
          <a:xfrm>
            <a:off x="0" y="0"/>
            <a:ext cx="12192000" cy="1524000"/>
          </a:xfrm>
          <a:prstGeom prst="rect">
            <a:avLst/>
          </a:prstGeom>
          <a:solidFill>
            <a:schemeClr val="tx2">
              <a:lumMod val="40000"/>
              <a:lumOff val="60000"/>
            </a:schemeClr>
          </a:solidFill>
          <a:ln>
            <a:noFill/>
          </a:ln>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400" b="1" kern="1200">
                <a:solidFill>
                  <a:schemeClr val="bg1"/>
                </a:solidFill>
                <a:latin typeface="Palatino Linotype" panose="02040502050505030304" pitchFamily="18" charset="0"/>
                <a:ea typeface="+mj-ea"/>
                <a:cs typeface="+mj-cs"/>
              </a:defRPr>
            </a:lvl1pPr>
            <a:lvl2pPr algn="ctr" rtl="0" eaLnBrk="1" fontAlgn="base" hangingPunct="1">
              <a:spcBef>
                <a:spcPct val="0"/>
              </a:spcBef>
              <a:spcAft>
                <a:spcPct val="0"/>
              </a:spcAft>
              <a:defRPr sz="4400">
                <a:solidFill>
                  <a:schemeClr val="tx1"/>
                </a:solidFill>
                <a:latin typeface="Palatino Linotype" pitchFamily="18" charset="0"/>
              </a:defRPr>
            </a:lvl2pPr>
            <a:lvl3pPr algn="ctr" rtl="0" eaLnBrk="1" fontAlgn="base" hangingPunct="1">
              <a:spcBef>
                <a:spcPct val="0"/>
              </a:spcBef>
              <a:spcAft>
                <a:spcPct val="0"/>
              </a:spcAft>
              <a:defRPr sz="4400">
                <a:solidFill>
                  <a:schemeClr val="tx1"/>
                </a:solidFill>
                <a:latin typeface="Palatino Linotype" pitchFamily="18" charset="0"/>
              </a:defRPr>
            </a:lvl3pPr>
            <a:lvl4pPr algn="ctr" rtl="0" eaLnBrk="1" fontAlgn="base" hangingPunct="1">
              <a:spcBef>
                <a:spcPct val="0"/>
              </a:spcBef>
              <a:spcAft>
                <a:spcPct val="0"/>
              </a:spcAft>
              <a:defRPr sz="4400">
                <a:solidFill>
                  <a:schemeClr val="tx1"/>
                </a:solidFill>
                <a:latin typeface="Palatino Linotype" pitchFamily="18" charset="0"/>
              </a:defRPr>
            </a:lvl4pPr>
            <a:lvl5pPr algn="ctr" rtl="0" eaLnBrk="1" fontAlgn="base" hangingPunct="1">
              <a:spcBef>
                <a:spcPct val="0"/>
              </a:spcBef>
              <a:spcAft>
                <a:spcPct val="0"/>
              </a:spcAft>
              <a:defRPr sz="4400">
                <a:solidFill>
                  <a:schemeClr val="tx1"/>
                </a:solidFill>
                <a:latin typeface="Palatino Linotype" pitchFamily="18" charset="0"/>
              </a:defRPr>
            </a:lvl5pPr>
            <a:lvl6pPr marL="457200" algn="ctr" rtl="0" eaLnBrk="1" fontAlgn="base" hangingPunct="1">
              <a:spcBef>
                <a:spcPct val="0"/>
              </a:spcBef>
              <a:spcAft>
                <a:spcPct val="0"/>
              </a:spcAft>
              <a:defRPr sz="4400">
                <a:solidFill>
                  <a:schemeClr val="tx1"/>
                </a:solidFill>
                <a:latin typeface="Palatino Linotype" pitchFamily="18" charset="0"/>
              </a:defRPr>
            </a:lvl6pPr>
            <a:lvl7pPr marL="914400" algn="ctr" rtl="0" eaLnBrk="1" fontAlgn="base" hangingPunct="1">
              <a:spcBef>
                <a:spcPct val="0"/>
              </a:spcBef>
              <a:spcAft>
                <a:spcPct val="0"/>
              </a:spcAft>
              <a:defRPr sz="4400">
                <a:solidFill>
                  <a:schemeClr val="tx1"/>
                </a:solidFill>
                <a:latin typeface="Palatino Linotype" pitchFamily="18" charset="0"/>
              </a:defRPr>
            </a:lvl7pPr>
            <a:lvl8pPr marL="1371600" algn="ctr" rtl="0" eaLnBrk="1" fontAlgn="base" hangingPunct="1">
              <a:spcBef>
                <a:spcPct val="0"/>
              </a:spcBef>
              <a:spcAft>
                <a:spcPct val="0"/>
              </a:spcAft>
              <a:defRPr sz="4400">
                <a:solidFill>
                  <a:schemeClr val="tx1"/>
                </a:solidFill>
                <a:latin typeface="Palatino Linotype" pitchFamily="18" charset="0"/>
              </a:defRPr>
            </a:lvl8pPr>
            <a:lvl9pPr marL="1828800" algn="ctr" rtl="0" eaLnBrk="1" fontAlgn="base" hangingPunct="1">
              <a:spcBef>
                <a:spcPct val="0"/>
              </a:spcBef>
              <a:spcAft>
                <a:spcPct val="0"/>
              </a:spcAft>
              <a:defRPr sz="4400">
                <a:solidFill>
                  <a:schemeClr val="tx1"/>
                </a:solidFill>
                <a:latin typeface="Palatino Linotype" pitchFamily="18" charset="0"/>
              </a:defRPr>
            </a:lvl9pPr>
          </a:lstStyle>
          <a:p>
            <a:endParaRPr lang="en-GB" sz="4400" dirty="0">
              <a:solidFill>
                <a:prstClr val="white"/>
              </a:solidFill>
            </a:endParaRPr>
          </a:p>
        </p:txBody>
      </p:sp>
    </p:spTree>
    <p:extLst>
      <p:ext uri="{BB962C8B-B14F-4D97-AF65-F5344CB8AC3E}">
        <p14:creationId xmlns:p14="http://schemas.microsoft.com/office/powerpoint/2010/main" val="33404618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09600" y="6356351"/>
            <a:ext cx="2844800" cy="365125"/>
          </a:xfrm>
          <a:prstGeom prst="rect">
            <a:avLst/>
          </a:prstGeom>
        </p:spPr>
        <p:txBody>
          <a:bodyPr/>
          <a:lstStyle>
            <a:lvl1pPr>
              <a:defRPr/>
            </a:lvl1pPr>
          </a:lstStyle>
          <a:p>
            <a:pPr eaLnBrk="0" fontAlgn="base" hangingPunct="0">
              <a:spcBef>
                <a:spcPct val="0"/>
              </a:spcBef>
              <a:spcAft>
                <a:spcPct val="0"/>
              </a:spcAft>
              <a:defRPr/>
            </a:pPr>
            <a:endParaRPr lang="en-GB">
              <a:solidFill>
                <a:prstClr val="black"/>
              </a:solidFill>
              <a:latin typeface="Arial" panose="020B0604020202020204" pitchFamily="34" charset="0"/>
            </a:endParaRPr>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lvl1pPr>
              <a:defRPr/>
            </a:lvl1pPr>
          </a:lstStyle>
          <a:p>
            <a:pPr eaLnBrk="0" fontAlgn="base" hangingPunct="0">
              <a:spcBef>
                <a:spcPct val="0"/>
              </a:spcBef>
              <a:spcAft>
                <a:spcPct val="0"/>
              </a:spcAft>
              <a:defRPr/>
            </a:pPr>
            <a:endParaRPr lang="en-GB">
              <a:solidFill>
                <a:prstClr val="black"/>
              </a:solidFill>
              <a:latin typeface="Arial" panose="020B0604020202020204" pitchFamily="34" charset="0"/>
            </a:endParaRPr>
          </a:p>
        </p:txBody>
      </p:sp>
      <p:sp>
        <p:nvSpPr>
          <p:cNvPr id="6" name="Slide Number Placeholder 5"/>
          <p:cNvSpPr>
            <a:spLocks noGrp="1"/>
          </p:cNvSpPr>
          <p:nvPr>
            <p:ph type="sldNum" sz="quarter" idx="12"/>
          </p:nvPr>
        </p:nvSpPr>
        <p:spPr/>
        <p:txBody>
          <a:bodyPr/>
          <a:lstStyle>
            <a:lvl1pPr>
              <a:defRPr/>
            </a:lvl1pPr>
          </a:lstStyle>
          <a:p>
            <a:pPr>
              <a:defRPr/>
            </a:pPr>
            <a:fld id="{185E0986-77B2-4F58-B121-1DBAE74A09A9}" type="slidenum">
              <a:rPr lang="en-GB"/>
              <a:pPr>
                <a:defRPr/>
              </a:pPr>
              <a:t>‹#›</a:t>
            </a:fld>
            <a:endParaRPr lang="en-GB"/>
          </a:p>
        </p:txBody>
      </p:sp>
      <p:sp>
        <p:nvSpPr>
          <p:cNvPr id="7" name="AutoShape 7" descr="data:image/jpeg;base64,/9j/4AAQSkZJRgABAQAAAQABAAD/2wCEAAkGBxQTEhUUExQWFhUXGB0XGBgYGSAdHxoYGBgYGBgXIR4fHiggGBolHRoXIzEhJyorLi4uGCAzODMsNygtLisBCgoKDg0OGhAQGiwkHCQsLCwsLCwsLCwsLCwsLCwsLCwsLCwsLCwsLCwsLCwsLCwsLCwsLCwsLCwsLCwsLCwsLP/AABEIALcBEwMBIgACEQEDEQH/xAAaAAACAwEBAAAAAAAAAAAAAAADBAABAgUG/8QARxAAAQIEBAMFBAcGBQMDBQAAAQIRAAMhMRJBUWEEcYETIjKRoQVCscEUI1JictHwM0OCkqLhFVNjwvFzk7KD0+MkNFTD0v/EABgBAQEBAQEAAAAAAAAAAAAAAAABAgUE/8QAGxEBAQEBAAMBAAAAAAAAAAAAAAERIQISMUH/2gAMAwEAAhEDEQA/APLpkg+El7OxFbNiJZFchWnk3L4JSRMxXKfE+LMOAp6/G+ogyeHQ79pMAt4XDbGkG4aQkBTTO6Xd0MxcOaq2AbSOzJ15K3OQXz0uAH2pApKKtXqkHlQgU6xsYT7xf/pCo5AvVvhG5ctBD9oHexllzuBi+EWjMxLAu4FvAA75P7vSMmWSHY1Hiwp6jEH89hBpklmKFSi/+mp/iYBKViJcoSBUKKFJxDwlQOJLta0BQljNn3STkNPiTDksAy1MwoRR2sNbQNEpBcCcgDZKgD5EVhmRIBSWny1jRiD1B21hsHO4wfWEVOwNbaN3vVnMUJSs8Z/CA/UF1NW5BHKOhP4YF3noc6IKgW8w+3pAk+yU+8uWWpWV8k1POM1SnZKH2v5JZ50qRvQecQ8OakGhuDJID1qwIOz16NDsz2OGoZABANUKBLbti/WTRSuARTFMkBVh31A+bOwaztAc1UhrOPvGWHAOaSWZN6HF1hzhEulTM9mSXr3dap5fnBxw8s3nILZdqXBtYpxA7GDokykApM2WFXGNbEWNQUgtQ+cWXBzp8olZLtWorrVm3i5EljbrjF894bPClRJE2QXq2Oh5OPzvFjgFpqPo5FgTMAfbwxdiYwuWWur+Yc7tAgksfF/MPUm3ODjhZmKqZT0f63yFEho0nhliv1WZB7QK+Ii6Y5s9J6brbpWxtX4QXh5RVLmMQ4zKgssBtDB9nrUMQEpQtSakWycDJjv6xvhZU1OJkSyrCP3gVTIEADcPE9jHHmEqXQDHnhUFE0DsCmmfUXDvAgnxEEGrMXLbWUeh+UdOfwUwn/7crb/UCgK1ADnCdFCt71gv0KcRWRMIFKzkkscnoRlQFtoxVcqWhPuqSDoki2ngBrqaa6RrsyKJd8gFCurgYf1rDmBSiQqWsMoBQVMBq1GxOH2NfMQc8EoBsCtQy5YPMYSkdWz5QHMDqYprr3kKGtHSXoLBj5vD4kAy0KqCCRSlC9GFGoKVFIkzhFf5K6s5xorU1LLDndsoakSDhYJUC7gPi1Bq7Z/2jXilctQmVcKarFsOpBBQtStCAwtzjEyctLF1HQOserhSDuQRDcz2aRVMvARfBLHqXxDpGU8Cv3UByPeRd6scKPWvWIpZPGKzOeoNbaX69YPJmqJqettc6iJJ4Oak2r911VHuuan+0HlcKpvCoZeA/KLNQNU9T3V5iwHl+rQvxLy5i1pWgrZGILAD+JnLMHGbZQ8eDc+E/wAihXW0L+0ODPaLW3dUlDHN0lQNGcEPoeUWhVPtE1ZKFA5jCpq1dQQ3Rns9IzM44qsUiuaUsBpSU45VG8Tszc3/ABvzthH9IvAgVBu8ochQuc6FWHbm+UZ6oyOPKQykJJGYcPofDpEgHZ6HDsJRb/ziQ9vIyDJlp1Y3IcfKv8xjQS5YGuRD/ChTTMQ4OHBDo4pSyLhEpKwP5YtXs6rHiBsOyABe1cQB8+cXUJCUSKB7vd9wAQAc6Ev87Et2DJv7wJIGlHYfp4MJQVeY5Bw0kuXFqhbENpBRLQ7FYezmQoF2qHx4iWf1gHZI7gFHAL5faq2QhLi56i2IlOjlRD5hwk2Gdg8MImAJYT0AD/TIbJqrp/eAibLDhM+WkktRBQT/AFpJhaQskhi6QWzKgpt0uQytnFub6dy+LFS2AqbfGA5BMHVICS/aoSTn2ZD7jvuI1KTiLCegm/hL7uKsbisZxSxwpNUBzQgMgscgzYrCg3vBJZTdxoHKWpmBhdf8X9oYRIdPjToyQp3tVgWLxuWlrTBuWL3zNPNoYGpU5WBLCthpUJ1Zh+mMI9qo+JPVsXhrdgxpoIdStkkdrJ0LhSsrFjQxzeK4eaC4Xw6kv7zg1y76SOjesW0WpS1VUFqS2aylsgxSC9NX0JMZ74DpUps0hSifxXYvqwY5MY0OA4mjpkYvxuTTVQUoDyEBn8LxRqZXDncrI5gHusDQtZ6xlWpU1QoT3QXOJWKupZJUgkcrWzh2RxCgSHURYMlr6ioVlVgHflHKEri85MlTf67iuZSQQBTICG+F4XiXY/RkKFcPaUINyUub6gAxdTDPHyqHDiBJSThoaFVasKMKFqRzFcNjU6ZZVqVrmJxZOoJThA3BaOzPkzJgKFfRqCwnuxFagohf/BsYYCSTstILlswl0qpl5Qt0cxUvCStaUppcKxBw3dcIUslmqTXyg0qdVRKwGFCEGhuCdXzd3pSGV+xJ4JZEo1fHjCJnLGEBsw7F33jMz2dxKRiMtBINlz0qB3JCQ2TUcamJFLIlrWnGiaS2aZaUuQ7nEpmIsz9BBeB4M3JmXBZTOVZqPdxEg6uLXgivZs0rK1SuHKjQjtBp4XdyOYMH4LhJ4TgwySkXAWnujnhrnUjOLEY45LdoEvXDZ6kDkXIGcc/EB3XcHRgcWbkYQNKjLIx0OJ4dZUoICVJIH7wJbZ82bI+UJyOFnN4Es+fEJIc5CgfK7xq0iiMqprbExL5OGcmutoyJdSz7jGfm+VLQwn2ZNthSWqUlaGrsACnq8Zn8ItBSChBNglUwG5tbn5GIF1BqElOxqLVo7ZaP8m+BW6qqJcHJYFrh6DkDvGf8PmiyABtNAp/CQRRrmCcLw60qcJe48aCXLM7XI1/OLAEklKSC3iNC1MRDVy50oYH2pJurcpbpYuociTWGuK4VZZpbs5Ym+JWKhBdPryhI+zppA+pJIrUE3uDrnXIwpGlT1GuOxrQhVrMaOxt1jX05YB+sOhbMasSCDl3dcoDM4dd+wm8sCi38WNzWz6mzxkIUP3HEBwxIlu454Uk+b3qYyC/T5ua1MKhQWQ2TOe640UWtDHD8UqaFBazMDWCswaFxhboY54QsF+wm1fvdmsKGVSAkWbI6F4b4TiVDF3ZwVRsUtR51wBg2piywpiTxJCUuUvhF3JsIkLzOJD0Quw/dr0H+mYkb3xZ60uYbKJD5lIQScg5UC24PWsbCHzUA1yC4bUpOEvdwXI84DJSwbt5n8MkCvRnPTODo4NL96apQzBSPiVOBs/SMZWl8ajuajEDUKDlsg7vYirwlLRoFMKOnCQP41d4Vb7LekdOdJQt3WTsUJH+4H45QM8EmwmlmAcpdh9ms2qdjTSLepCPYEVAcVYpoBU++SORAsYq1S4DX7j6jcCHz7MLYhNCjn9SnFoz4q8rRlPBEEtMSXqfqag5P9YMLnb+2VKoSHOEB3d0mtrnCL7GG+BKncOQAbi550d/PXSMH2eon9rIIsAJSSoa0KvVzeGeH4NQLicgkPeSl63D9pk9rRZQseLllZkkJxpUosqj4jiBSTehNRy0MHSE1ZSRVh3WApV3uq9GO+znEpBJaYgEgAuh3oLEUHX4NAE8Ktn7Vxn9WujZOmoy39IlC6qUc2pSg/gBBb7pB2ikLGKhYm1AHBcUClOByDPraDKkEEBKxdwQZlC2ZJxChGYG0GVwirmew0IWa9Uk5tUnnDAkeGOQC9UAeFsz3N3uCKsYb9mgCYLuxbvAhnFHcqe1CfO8bm+z5amxTmIqCjtEsbMwDNsYr6Chh9eaKBGNCmBD2oCOXpWA5vtFQcYsPhAdgdXDEVqHfu2N6iF5UwkM6VVdkBybEnDLUABTxODekdmZwWKvaopT30PzLP5bwIcAoN9Yjk5LNo8vE43Jhe0JSiFUCnLuACFcmxA4jQ2PShgzKBAHZBY+yXYfeGJCgovZiTTlDkz2WSwVxDNZkBRrmMSC38IAFYH2CRQz5Zr7ycRfOqiWPJm3tALJmqU5RPSpYPfQhJKX1LqJQTzDtDMriVqSoKWSK93ES12uAb2qY0pCFEE8SlJSPE4SWADuCKi1eUMSOHSSoGamapj4lKBDjTBlSsJehfirkaGgAGLpUEdL5ZGF3Kq4gpjfxGxDOQQhqa21g/H46qR2ZF27RYAyP7plcjbWEJ44i/wBHlr3E8uNmw1ta8SqaVMoCS5BoSoOLkYQRXOwFucZTNJJOJaTauE9KM46i8A9mdvNSVCUlNWYzQC46A0JulrQYcNNBLyUE3pxAoMjUmnP/AJaCJqbA3oApChqWL4gebUOcH4wjDKsXUADmPeo1LJhUyJ/+SG0M9KhlXQG8Nplz2CTJFCFJPaoyY/aqfSsalQpMAzwtlU/BxhO7GMzSTcjzJZtcIwpLG7iGF+z5x/dEi9JiPLxWvV87Rg8BN/yVhrsuWQM3AKjh6NfOA561JyYitl4hzBIe+nq0Qp1cfjTR9nSSfIelXjwk41EtagcwUjPTFXqIyr2XNZxKWDsznaq/16QCkxAztuC3Rzf+8FncMEpXhp3RStCWfu2HMXeGZfsmaK9mschV/wCZn/Qjc/h5hSR2M91MPCC1Mu/FliOMpSgBUjN3VhArqoPuCfPLKpxegmJ2LZ7FQPrD59jTQT3DzwKS9/EAog3aqTygEz2RN/y5nLCT5OAB5RFLq4tYpjnD+NQ9BEgyPYs1v2ausuv/AIn4mJEyh5PEJIdKn5AH/aWMEx3qW2SRrsKwKbIaiVzAnIMmvL6mvn5Rgy1ZTlHQBMsm9yCgFt437Jgp1odu9+cFC+ROgJf4wueHXhB7RUzVpUsgcyVJ/tTnGXX9tX/YDcnC4WjqJnUAu7ih0bnAFzGcO4H3yK7j+8IzAWwrWslNWEtmLvcLOK2sFlijJUS3umT590LFdf8AmJaDYy4oc/cCvnUVze4gwcXCtiZaFU56QilKrhQINldgojm+IhvURsy1faQTdxJmDn3ifiYzim1LJGYBoxSEp8rPTWBKa/c2LqSaWrmB9o6NFS5S8IViSHFAAqgpQgr9KRmVMLA4y6g4CQtzbIzuV4uAyWmJapYAgviaifPONJqHBS2yzewcYR5RmYq3fKSzH6k1GXcUpwzZXjK1LJBSsrORElPL7YplnFoKPIXDKIA9GEUkAml2Y4ZhdnsXv+F9oCVLSWxAH70lIPpND3Zxu8aHbGipkv8AiknDzB7UtzEQGCVVbE26QXGpYOT0aM4RRyRkHSQCdGFCfXnUQrMnKcBS5JN6Sz/7lVbXgiJwP75IP3UFy1WLLNtBAP8AGy3Dd52HhZ2c5G+4eOYpCFAEp2dKlKDg90Ng7v4k10hhfEqUmkyXoQpNaObBb+mVYEpSr45VczLUHyuTW0KBKS98VCS2BRHMTDKBTXR4xgTYhRLVSylUatCoEJ+8RnfKCgOxM7CQfd7Qvnm4yuPyjHEhSEnvSikDExlAXd61re7/AJZyqweEcWXh1FS4qwDJKqjUsxGUMcDKTjS6nUb/AFYS4qfGUgqA0FaVvA+z7xT9Riz7hq9QS7l7VtDMuQtJB7RDu5TfZwUhzQ+9+UWIS9sSAQlJUkDGpgoO70ZwHGtGIpk8I3ZKl1egxJSxs4Sp3XahJNR06HHdoDhwFScRL5EKyIUkkGmW2jEBK0hgjCDcAqBb8WJ2tnXXS3tIEnh1Jq06Wc6EpYjN3xDprE4ZAZnTqQE1FmJSCVGhzU+YOUXK4cAACSQrIhYQ4Gnc9BBDKWxJAIHuzCVjYiqSPIxMoKr7JmTwCbCSognUEpxguzAk5Qz7PczGOJ88ThXV1F+ozytHNSgjupkSkhrjMO4rhABFDdVzzhn2bxRRMSDLIFATix9XIxHShI+EIM8WpQSmpuurm2IhvhSAd/OlDchmF74fV4bnzAaYS4KmBDEucgpiLs4hIcQk/uluDV0pNqVOMb3AyjVqNqlkpbEGOTpGRY0KtrDWmcDUC9L/AHWI6pOJY8hDEqXiDoBSGyKA4F3wqYxkI7vhWBYspISbUqtlaQGDiBdQYgu7KS96s7DqoGtN3eF97Jmar555g23gKUlkkS0FNkuRUfdLkg167RUqcll+AMAyXY0VUNb1dosCcyeoEglTuczr8IkTtQahJNTUMRet1PEjO1XT7NQokLQSXYPU5kgEBROoVu0FShQUnumhFwDpn7p8iBmbRFSuGBfBObXtVedT3huHbNox/wDTgOJc0Zt2pBbXDic5ZRID8Tw9+6aqLEEB29RbKvpCvZG9T/MOgIGNfwFdoZT2BJIRxDXLTvVsXd3do3J+jEs82tvrnvlR8J5ttFt0JLlsA6i1SAXAFdALu1Qx+MDUnE/1iTnVlEaEuHHWu8dVcvh5bjBNvQJU77+H9PFomyTVp9KA4wOQBvEwIoX3vGFEjIKqN2dheorvR4Z4YsoWF3BKn5fWMWt+mhj6bLenas/vLTfyNd4ieLl5iZe5IIGochh6RYAKDYGS/dcUC89PE/LeAK4rxUF3ICsFTTSub4S9bGkHCpFsc8AP9nC3W48xDchEpZIC53MpQxBD0dNv7wo5xUWbvAaWGzOpvN/lFrSrpndRBA1DH18qQ6mXISKrncsEvqB3fTfeMGbw9O9NByIwD/xT3SOkQJylEGjnmgu+YNVONjWzQXhye0SyEpu7Jw4t2en6qYbmTuHIqJxOqg5PUIJMak8Xw4AZM4H7wJOlgmEo5PFM6Q6QSHAwqBLn7QLPz0MDnIa4P4sVMjQEEuN3NY7S+MkWKJrWY4/Jmpe2e8XwxkHwIILZks32S/wYtWLujmFTscdMiFC/4vDnbF01rCBZQcu7gh2o74SD02jrAyWcIKXqQVAehuH2iJTJqQFl/skHz7t/OA4K0sSThc073vDQKMvxbMr1hjhZNFMw7rkAEP4iCzAAU0h8SZBf9sHuBgzvQj1gqUSQWCpqSaGkodCyd4S4OP7RH1hGgAqdKU7pIEZQBSqDbwjF5hmTuRWOsrh5JJ7099cKDyLYYVn+znrLnrLGykJZQp3aWO+8NChKahpbi/cWPTP/AJiJS1mLZBw2+VesOcKgJDTi6TY94KGqSl2pqCdYJ2nDHI/rOpioTSgunumqgC5FHN6D1esETLYElKmcstJSlQe7gFj5P8mU9gPCojoC1XzNOkBXw/Dn3i75pxDyPwtChPiEh2VhJ911d4VdiWBD7J6mKrUMxv4lZblT4t3rHSHCymYLV/21eb4nPIkiIv2dLIB7Sh0RT4nKjmM4rmKTMLgC+TVOxxUVR6huRi2Kj3paFq910pHkylfK0Nf4dLNDOFftJVbL3mDapArF/QwP30vkUmo0diWesBsAUyDF7O4QDqxMJKlKuEqLgd5JrllRxQNU3jqT5XdSAtAwmh77NhZmw6N1blCczhSo/t5QJySpYrbNJI5b7xq1HMEqpUElRdzn1bGdv1WNKnBv2j6BUuraMlJBF8xaOhL4RZ/eyyb+JdRcXQW5hrRlfs5bt2spwMVVEtqQVSyW+FIikAhSqgkjXEMqZ1i4Mv2LiLlUgnUr/wDiiRdotIWzsEgWIAZsgGKiByHyjaJarpCtX7z6e8Ehuj/CDkSXcCaRrjWDXJipwziMJ4iQEr8ZKCApPal0uTdyaRAJiHqgHTvAg7gtroI3JUqlSQ4dKC6cmDKLjkGA3g0niJSjhSmeWu0whmGjseQ1ipnEyAWwrT/6iwo7YfE3TpqBfayU4Q7AOLuw7o0tCkpIso8iaNVqaDyFY6B4iXMwsVuzMSpCutvUVgc6ZLSQGWDVz2pGFsziL9WtFCJAGaOnlmctBtWMrlgGrDe3wDDzh9MmWSFDGUkhlpmBq6HDXzifRZblXacSA+Fvq21BBwO2WUQJS5dQXDmwqkvqDUE5X2MPcF4mrQGhDG9zRjzDQc9gC2KYeqTe1CK82MQLloL4ljPwh96YA3SAVmYiqmLEwbDRxuX7pd60DU3gJCqsog0KgVUA3ClgEDluC8OzDJmEYlrzbupFNLVEZA4e2OYGqO6hwf5cT/nChLGR75S5v2hYbgULUFHJZ6ZxvtEm60ml+3J9KV5ks1I6HDcPLU4TNmhq+FFv5WyG9BGVoQKGdOqHBIlgXtVNIgQnpuQSzVPaqOeljsH6aG4OaEzEuWKnYKIBOdEh2pq0aKJF+0nc04Adx3E4tKfOkTh08MhSSO0paiCLatZtNYaCzFDAl28IoSRlcFmHod4wmuRPru+gG4qfSNiXLPgncS2QSkENscOE+cUODF+14gh/sJPUsivrC0QJ0w12y8w0Vi32Ja27PY2p84tMpIBImzS3/T9e44NDesC4hKAojtpgUPdGE5VoEaHTOAi01FPIKHoxpHS4NbJKjk983AZ9I4soyVVHEzFNfD2YI1uAaNBpRlB/rFrCgxBWkZ3D4W5pi7AX2nOxrJD0oAPycEVhYp6NsPmqNTzLCXefSjCrnIOZeHzMZaUW73Eks47qbbHA1NAYvtEwNtx5D9WiwXOfkk+UECpThpk8AqKX7oZWih2YDF83qLRqYuUKY5ymOSZbPzYAPWp0Ih7GAJYvamp+KQAH2h2WAZUtmoBbu0pbSM9rKHvTHDe7LJrmGc+VYGfaUtLIZdqBSQ+mpqP1nF0wsttxclz5uQk13MZlgAkA/J9HwqBJ/TQdU+QB3nTa7ODpVbnPMxhC5J8ExSi7MBiav4+dIyoZVoeYH/kSLc6nakbOTK2BdwDa3hPpcw12SCwxqINnluLZArdPpnAZqE5zEVZguWHoKZ4j+hDAqtDgnuEitWAarsQCH+6fRgY6HE//AK73zrC0pMkk4ZgfMJC/UBdORhidOSqmIAthIqCwJLjFXqxi+NiVzXH2kjYBB+IioYIGoO/Zrr5IaJF4C3tgcVxLIBYXZ1P5gbCK4uQoYzRIKEVFPeU7lwBfWDkSH/ZKe7FS78wWSekZUmSTiMkq5Tlqt6dTtGdVzCU+FazhNRjOIBtxLKWY3rpBUqUkMJq8OSQJTMdHIJD0s9IeCZJBwyVpSK0nEDmAC7ZOA0D7GUrwy1Am0wTlKrs4cjmKiJgVUijkrOylKoNQqWMPli3aCJmBI7sycCw7qkLUK/eVLKkh9oakIkkYjJIINxOUQaeIEG3Ot4JhkmmFRFWHaqUHtQHlWLgVkIBwLwkEkOpqqtX3SXBzQbm0dH2hQZ3GQPu70gMqVIBpLL3otXU6A7PDEyck2LixTiS9AAPEKjlCBGclsrs3dCQQwdg3eECCNwkgsah+bVfmw6x0EpTpMIOipZD6h782jB4dBLfWA6FKD6hBHmYBVQeilGrMFAMRtckXq7HpGDLU1A+4Ph2qp0jk+doc4jhkaqOo7gB/oY84H9HksMQXs5llhpRJBHQwG/ZwOJy72NAMxnXHzelIFxSg9RTcAMRm5222eGuHVJScScRNPfBcPQDufHWDImy7MuvI3LmnZn1Dbw0cXtHOhbNgc2qAwd88TubQWWCXwvWhY+lFBJzuxjpLmST4palCt8CmfMMhg+ojRXLNpa+eJFcmfCQfWJg5ykMDiYC+JSVKYu1XGHq50pFoAL+E64XqXoqihj1t1hpc5CGJSsA6KAAyYlKaHkIyjjZZcYH1GNRFavWX1gNSkkuK1GZd6Ko9zVr15wLjFKqWVho/dBAoznvAjKqSXeCp4+WgsJSk7AopQ6C27xUzj0FlGWutvrE13HdL9Hi/gSnzbBSiMrMA2hmEqDaNpURZmk+93vxsTlZKlC+o+MNS+OlknuzNO7NvmXThFGBuPjGJpQUqUELIDHCVhiCNMBsPhEwJdktBJAwEjCQoJ7z5lSlAkbV0jCkrLBWFIUXBwsFndllPUu7PRhHQmzJKaYVpLt4kcx+7c9A1KmMzp8r3u1r9opLnIA9kUqNLAxRlEl5bhvEmxDdGJAEc7iOHIUT2ZINSoB1PrUh8tywjp/TJTFJ7UbhnJFsgx3YX5RBxQIcTOK1cIlkA0o93i3MxHIlS1Z40tokBwdRjYjoDvElzBYTDhf3cFK6leMPW9NYeMtD4hOWD+CS9a5jEBt6RtEtLgKVPZT2RLw0uCAlmIrYinKM4rnKUlveW+i0kBqn3knE1zVwL0iLqHUVpS3iXgII0LKsbOALXjoJEs+HHvhTKHLwyyepaKTJlOcJmOb/s67E4a8qxQfh5X1ST3QRiFDS2thCyVUBFj9lwnck2TnrdoZSZeHC89tgkFtAyQ42GukKzZUi+KcfxdkW6qLdHeLaKny1GqgjC9HWAx/7dYWUvJhQ1ZwWvkMKw7ZUeGzwUvC6Zk3CNeyLfE9BSALkpSVJVM4gMzEBIBxWbvDP1iDHaaORkWSaeRi4v6rOdPB3S1+SmiQDKJKq9xQSQ9QTbUKScWVKNkTFLoRiTLrYhwX/Bhc87eUbxpF0SwonIOHP8QVXl5wYrSDh7FFnLlVwW+0Ab56Qw0uCGd1czjvoGwpHKto3Im4liswubqc+oGFtjtB3QP3SMXIoI1/e1rpzidqk3lNv2ir1Ir2lf1WAxLOHExKXIIejYiTX+z+kUJr2wkC48Vs6C9LlWUanTgoupKTRnc0BfLEzdTA1qJLhtKLWH1DXJtcNvFtQQZnLcMBv3Sx6gxZrV06d012c1J6vAig3Dg5OSL3AevNogUlIGMqJsTiJyuxNd7RJFWJYOijqUhSvT1DvSMzZ/ZgHATUUQ5qSwNSydK2+O1Ycws7FZFdwygNakRqXNQHZNCzkKSX0BLPo1xAb4xYDYmFTfU290+jZQBLCoYHXwnarAnphGusHmTkqqcVd/yX8oGmSgWRzAWoUyPdBDbGohRlSvtUOZdz8VDo1Yos3zOIBXJLEEbWGWUFCUv4FpYWxqrb7wPpfWNTcKT4VOdJhPXxAr6VrFwAUpL3r+NSSL80kbUF6QxwbYw1TSpIPvDPxecCTMQAe6tnqDOU2r1UxOzwUcSincVSoPbEGlu6SX5RNFcYQkvTO+LDc3ILAfps4TmJVQ5bLpn7uEPzD+kPL4qWaqRc0Paqq9wAVpIPSBkyXpISXuypoNPwu522haElpGQDaB0j+XDcfaDRrswASEjclA8yrGp3z1h1CJKn+pVsDMmDVrkb5QNfByP8tTkPScsV6m8MoTUwIcBrj0sAigzeovsYe9nIBCwGPdagYWLUwgeTwH6LwwDFE0PVhxCq/I/GCSpHDJLhM17OZygQ9x/csITQlxau+ogtV7Af1YVeRGsY7JvdLKp3DL9Qzt6R0ZsqQS+Gad+1+NHbeMJ4aQLCbX7M01OlmJ2/uwIiThJcKBJpRCDtZYJHJvlAzLBc91wPukH1Cy/PLOOj9F4cIJwrLEYkhSac6MeUCmTZaSQETixYYZjDLIAl9gIBdCG71m95LJDFqEg4h1eG5CxgQBVySD0XyrATxEr3UTaaTSBvXCGam40iTpkpSWKJz5NPWTSlwmmYhLhjaxi90rZ6EC+1QUvzVESlNgGGYxUDXASEsk7PCPZSSQ3bk5txDkbVIflQ7QXs5VgeKYVDzT+RB6UYxAwVgi4Y6KodnwH5GI9QcShp3xlqCpRV08oFJ4dCrqnB9Zjmh1KHvApSpIfvzwXqBMQfglzyi5QZUqpemjls6BnHQEK5iGfaVXandTYEvVWQvSrfOE0qlix4gfyA1/9N/l6wz9NlYU9p2lmJdIcgmiqHetq3iy5Ec5KlZTGH40xIcPEyNF9TK+aHiQUSTPaxZ8iw9Awbaphvix3km4KSxBZ3Iz2p+jAEzrk4BWowFRJa76DmT6CMzp4JAPZOTZSAFUzBUgJNMjFlxGKOaYWuMLK0qrBU8yDvGlISC5YHY1I5YvQ0+eu3BoEpPKQhQ2qAxG7iJiRVpcl80qQhJG4ZRCuVxnGVTAHoS4pQEHz8P8py2jS0Ve3VIPJRIYcgxvzjZQhLp7KUxALlApVvKx6xkLR/8AjSgP+mC/8qmG0WxA0SiCGADmzAPv3UsfMweeoh6tWpYnIEWINjlC54iVXDL4Z3ZinDXIFlqc+UGmTwSCZErRziNt37vKvPKGgfYtdIToGcH8OEYt+8QYNKBuyxkMJI5h5jBQ+60CBAD9hLFHxAKPoFP1Zo1LKVEjs5R1bvaVdmHIv0iKi15G+YcjmO6AVCj3IpAihNiM3ZSCSeRIVTrWzwSeE4O/RmZhqAaUPxgaFBrJIen1YLndlmvLyi4CS2DsnCwJoFJsR7qkhItcPlBOIAcMRZw4ctrQN8N4CoBj3Us9QUJI1+zQ9PzgIlSzQJlOA7diDTUinoekNQXDsCdGPpTvDlTOmZ5YLMCUjYpFdKn0YdYTmykC8uQBoAkEnkSH8xBeH4ZKm7qGIoyG6eKrbUhFFUlQJdK67Xo4rdQ6C3MwIgmhCVA1oFEDe9OjW88TeDSmglSlVzCn88YFNhApigHJ4eWNS8w/7g5iXg6XBkgnkWYJaxsxJPVoDPUKZONQM9zXoadYVlcUEn9iAR99YPkVlrxr6Qgj9gsNdpqlDPRfWNajVnACq7mvQByb3DeURB0S5z7xy+8zgc35ZxgcXKb9jM2InqGemKkHk4Jjns5iaOCZy1VY7sbCJ9AVEMzGlfdPUXJ5Z5RRIqS6RY9y+ygSx8h8IJLWlgDLUskA0nTKvemJhlG0Twz9iobdtM8jWnUNAG4U4krZQV3bgk2Gh8I2f8o5fEy++suQXooMggtVykupPMPQR0zxTH9jt3psx+XiI6PFHjEe9KFM8axv78wfGFquQsmgcJGWIqwnO4Fa5uBWogcxCUmtjmlJLFvxYVbXOzR1k8QgVElJevjVa32g4g6DLwlQlgVAopVQSHB70TNNcbsrA1GhCdskjvjyZoyQkEOJWL+VxkXDkf2jrhSAT3EeL/VpTUFvjFjiAPclM+Spg/3VMXAPgCDLH5k5AXuR/eESXJcPeoUQwtXESB51a8dEcWlvAh95ikn0WWz0gauIT/lsdO3WDzHf9ecW1CK0NZF7FjhBIvRTvuGygQQbjHiz95xzBIUebR1MUs3lqb/qTFjqAWA6nOF1okjvdkSClwBMUGbe/wCUTAknDmpT/hPzi40eIlfZI2+kLHzESJqmQUizA50APmAB6dRBgtgUgJAP4Vf1KUA/TOBDiFfaUNC4bzdxs5ru0My+JVhfFbMRuTU0IMWJY373aICvNJOEckjKsEwFrLIGjKA/idXph3MSZx5BvX8Aps7jF0TF/TVvdhuUEHaifmDGcDHHIcXFs3aqqgsQdPWOcZDWwAv9gkE8ziw/HaGZnFKzd/uiWpuhFtyM6xQ4w2IB/EgAgcggBXIRaMLU7DSgw0DaUD+kCwvcIO5f0JBYZsRB/pRbxJb78pI8iGBHNuZjcxZUlJdPiFcKS4J1AtQDrCTQCWlsgl61oL08Ka55i8HlnvB6VoHU18nGE879YnatZMv+VOI/wqAB5g7xaOLS9pb2YtT+UUzoSKjOAYnEpzr3TcfZAz6QsFXvUB3Uz+jNS2fpBJnEH7KOXZY6Zd5mP6EYRxGiUHVpaX8mJA6HpaFGCsHMfwqU/Kg9H1iu0zJHVz5FK6HmKQftl5ISBuJZy2D/AKyvFjiFgOFCo/y0UO3cJIPX8pIAdq1lhtCuWfUuRybO0a4fiUBTladB3wT5CkFHHTdFA5PLQkciSgv6REe1V1dcr+VP8rMoP1HpDRXtAVLGjnRQ6hwTnHP7RbsQCciDl/HMYHeojpp9qTCLOLH6hLp6AnFt16Lj2qq3dUxq8pKVC3iCk/D+0S3VAkrUAza1xBJGTZBBGgGb7mitdS6q3YEdCSnCo83hn/EjnLll7Ayg4yJJKUhn0BgnHqAZkSiCxrKRnXQD/iLloQTMWAyXoDkAW0IAJOjqTrVob9mupfhwuM2GRcMw84GOKQGxSpewTLBI3saZ0MEl8aC2GXLOxlJcV5jIZEekPiAT0GgYkAAZUPUH5mloyJbNYbFKh/UcSTpSsOHj9ZUvY9nccgFP55dYyPagoEy5RP4CH/hw4gdRC0LiW1hh5Et5G43peMzEkZpB2JBvcBQAMPcN7RCi3ZygfupDDnmDz1ip/FrBZKEkZgSxqzvhYD9NDP0IiWc0nnfr3Kp5w7wsn6tb1PU5dXgC+PLVQgb4EECnKnOo5RR4tf2JZH/SDt/CG+UWUamA18Woe36/WbxhLu4IG+EfI+kZTxX3JfWWgN0LEevWM/TBYpkA7pA6PhbyeGgkw61H4fliH60gYXYukj7QAfqx7vJjB5bKD4EioegIagoQ+t4WncThfuS+Zlps+pDu2ukLBoJrZD6gFJ1ZxTrE41PcH4Gaxd9X0eK+nAe5K5hKPmB6Ro+1CLdm12oz8mDcosHO7XQJ/wC2n84kdMe0V5IleQ/KJEyixwyx7ix/Av8A/kEfzQSXKIBGFY0dC701FbQMTliqSeWJj5FBPQOKRDxExsWIgEEeMEZO4SkBPn0hLgErh1AnuKP8EyvmUhJikoYEFKgfwljzTbXONomr8OJaxopRLVvRg1qg0zvBFTV1SVcu8p/6kAnqqJoD2dCzjQAM/KhIPUGLMpTMUqSMnClDnhILnf8AQZmSyKqcqKQ5qHqbgPAFoDWWAckOH3LAExbBaUtZk7pcb1xsOTQylH1diapJcVYKd7l+UKIkEGpWHsnERvmb8jBB90km5fw3qzkvzIIqLQlF475PqHetgUseh2jSphZlKBAewIpoQcIPJ4CK3XnUImaWIwgN1/4KApg8w4dCVA8gK+ZaAyW9XYOA+tvFu/lGphJuX/Ex/P1rvBpnHLQ47RVDmSLgHr+ucDPtGcLzVNzY8x3i/nXTKFmDKJQ0c7JAN9S6TX/iGZie4ATXShy3cPzgK/aE5gVTS2omfFgWi1e05tBjXarKNQcw3xpcQlAFhRuMQ+/LSQNCAZh8mEEClOe+nYodLZth8Pp5mIv2nOBpNXsMZrejXV5DlBZHtCcSylrPmNKO5fllmIn0LTcZLlSlKa+LvA6YiMJHIDd4xMVMUxV2jp0UHG7FASo+dy2g3xHFLADTFgubLV9ohrENajQsnjplhOUbnCFzMiXLsCTahIblC84okuUbMlJ5qDjcpZDtttWOjxkrElLJdVDmAzM9K0INNxHLPHzf81fLGvyIcAdI0OMmEMqYt9A78yyn8+sIjR4RQNUk6lm9R8a9IpKLkpBa5UMTfxK8JtmYz9ML/tFjcFQf1I9DDXCTVKCu8VAB01dj1+Hxi5oSOClWOYoPVgT0MSaujYhUZMHq9QtVTu3WGZ0xYX3CUmlt7sMJSz7A+kQcdMAbtknKstJVyuAfjsIgDwMwYg6gw1ILCllAmmwaw3jXHzEFThUskBqkCtXuX8t7RX+ITnbtSCPuywPMA+Xrpo8dNNTPDaEAjmMSg/QvDfwLdokWUAdQtz5YrddYgOqwdC2Iv6s/U/NpPHzcpuI6gKb1JSD1f4RuTOVMQpSlKJBDVDAu1GJA5xZNChlgixpuo9eeWRipUtQsVcmDeRBDci++hpvFrCi0w5++r5AvGE8fM/zFglrTBpdrNnrED3By2CqBLkEgnNxqKRzeK4ZVRTa/yMGHGrN5qzyNfMEU6QBfETG/aLcZOpO7hj3jFt4KIIuVdQv4gCMLLZn+qvmI0J8zOYun3lDyLkKHUW5QzNmkBCnU5SQ9cmbdoQKuNfNx/tiQccUvJa2/X+qPhEhoaV7PV70p1Xd09bFzydvjEXwqwysChXIIBGQZQU+ehi4kTBDwkws6Zh0BKMPlieNDgFiyCk5Ngw8zZXqYkSGBpUiYQHSSWYths9Lqih7PWQ4lnd14X6BZHwiokW0UPZK8pRbMHs/i9Tuwueu/8NWadmTX3sDD+qtM2tSJEjOrilez5rMUrbQLS3QEjCOUYHs9QNUjmwB3FDUfqsSJFlE42ScknKxAsNXeOeFBwymOufnhxMRu8SJGqiwvPF/FiUTp4VPhPJWecYXNRXEpLH7judfCD894kSM0UJyLBbD7pVZvsqSUnl6mDcJMQkvjPlT4A6sIqJCUa4viEAsJjVNgrMk1p8P+FzxCTeYSNwT0Yj5xIkW3o0hQIZJ/p2azgPlnfnGzIxDwqPl51U/rFRIYNo4VeSK7YP7Vh3hZChiJQqqWun173rWJEh8GuK9nlRfCW0LP5hQ+MAHs5YNEt1H5OTvEiRBD7OXQYA3Qt0dv1lA/8OI91jq/yGUSJADV7OepRXZvOufN4LJQpIIwqckFwU0IIOor0iRI1ClpvBrUcQSo1NCUihtULemlon0Vb1QqtQe4POpL7uYuJDBX0VVHSX1dJ+e2sZ+ikXf0+VR55xIkPVNUOCc+6Tun0Ovn0hg4cKQXo9RlZiNqW5RIkJAgsEEgLSz5pL/GJEiRnGn/2Q=="/>
          <p:cNvSpPr>
            <a:spLocks noChangeAspect="1" noChangeArrowheads="1"/>
          </p:cNvSpPr>
          <p:nvPr userDrawn="1"/>
        </p:nvSpPr>
        <p:spPr bwMode="auto">
          <a:xfrm>
            <a:off x="207433" y="-1905000"/>
            <a:ext cx="7950200" cy="3971925"/>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pPr eaLnBrk="0" fontAlgn="base" hangingPunct="0">
              <a:spcBef>
                <a:spcPct val="0"/>
              </a:spcBef>
              <a:spcAft>
                <a:spcPct val="0"/>
              </a:spcAft>
            </a:pPr>
            <a:endParaRPr lang="en-GB" sz="1800">
              <a:solidFill>
                <a:prstClr val="black"/>
              </a:solidFill>
              <a:latin typeface="Arial" panose="020B0604020202020204" pitchFamily="34" charset="0"/>
            </a:endParaRPr>
          </a:p>
        </p:txBody>
      </p:sp>
      <p:pic>
        <p:nvPicPr>
          <p:cNvPr id="13" name="Picture 1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821655" y="476673"/>
            <a:ext cx="1006264" cy="12320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8" name="Title 1"/>
          <p:cNvSpPr>
            <a:spLocks noGrp="1"/>
          </p:cNvSpPr>
          <p:nvPr>
            <p:ph type="title"/>
          </p:nvPr>
        </p:nvSpPr>
        <p:spPr>
          <a:xfrm>
            <a:off x="0" y="0"/>
            <a:ext cx="12192000" cy="1524000"/>
          </a:xfrm>
        </p:spPr>
        <p:txBody>
          <a:bodyPr/>
          <a:lstStyle/>
          <a:p>
            <a:endParaRPr lang="en-GB" dirty="0"/>
          </a:p>
        </p:txBody>
      </p:sp>
    </p:spTree>
    <p:extLst>
      <p:ext uri="{BB962C8B-B14F-4D97-AF65-F5344CB8AC3E}">
        <p14:creationId xmlns:p14="http://schemas.microsoft.com/office/powerpoint/2010/main" val="1221012025"/>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itle, Text, and Content">
    <p:spTree>
      <p:nvGrpSpPr>
        <p:cNvPr id="1" name=""/>
        <p:cNvGrpSpPr/>
        <p:nvPr/>
      </p:nvGrpSpPr>
      <p:grpSpPr>
        <a:xfrm>
          <a:off x="0" y="0"/>
          <a:ext cx="0" cy="0"/>
          <a:chOff x="0" y="0"/>
          <a:chExt cx="0" cy="0"/>
        </a:xfrm>
      </p:grpSpPr>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noChangeArrowheads="1"/>
          </p:cNvSpPr>
          <p:nvPr>
            <p:ph type="dt" sz="half" idx="10"/>
          </p:nvPr>
        </p:nvSpPr>
        <p:spPr>
          <a:xfrm>
            <a:off x="609600" y="6245225"/>
            <a:ext cx="2844800" cy="476250"/>
          </a:xfrm>
          <a:prstGeom prst="rect">
            <a:avLst/>
          </a:prstGeom>
        </p:spPr>
        <p:txBody>
          <a:bodyPr/>
          <a:lstStyle>
            <a:lvl1pPr eaLnBrk="1" hangingPunct="1">
              <a:defRPr/>
            </a:lvl1pPr>
          </a:lstStyle>
          <a:p>
            <a:pPr fontAlgn="base">
              <a:spcBef>
                <a:spcPct val="0"/>
              </a:spcBef>
              <a:spcAft>
                <a:spcPct val="0"/>
              </a:spcAft>
              <a:defRPr/>
            </a:pPr>
            <a:endParaRPr lang="en-GB">
              <a:solidFill>
                <a:prstClr val="black"/>
              </a:solidFill>
              <a:latin typeface="Arial" panose="020B0604020202020204" pitchFamily="34" charset="0"/>
            </a:endParaRPr>
          </a:p>
        </p:txBody>
      </p:sp>
      <p:sp>
        <p:nvSpPr>
          <p:cNvPr id="6" name="Footer Placeholder 5"/>
          <p:cNvSpPr>
            <a:spLocks noGrp="1" noChangeArrowheads="1"/>
          </p:cNvSpPr>
          <p:nvPr>
            <p:ph type="ftr" sz="quarter" idx="11"/>
          </p:nvPr>
        </p:nvSpPr>
        <p:spPr>
          <a:xfrm>
            <a:off x="4165600" y="6245225"/>
            <a:ext cx="3860800" cy="476250"/>
          </a:xfrm>
          <a:prstGeom prst="rect">
            <a:avLst/>
          </a:prstGeom>
        </p:spPr>
        <p:txBody>
          <a:bodyPr/>
          <a:lstStyle>
            <a:lvl1pPr eaLnBrk="1" hangingPunct="1">
              <a:defRPr/>
            </a:lvl1pPr>
          </a:lstStyle>
          <a:p>
            <a:pPr fontAlgn="base">
              <a:spcBef>
                <a:spcPct val="0"/>
              </a:spcBef>
              <a:spcAft>
                <a:spcPct val="0"/>
              </a:spcAft>
              <a:defRPr/>
            </a:pPr>
            <a:endParaRPr lang="en-GB">
              <a:solidFill>
                <a:prstClr val="black"/>
              </a:solidFill>
              <a:latin typeface="Arial" panose="020B0604020202020204" pitchFamily="34" charset="0"/>
            </a:endParaRPr>
          </a:p>
        </p:txBody>
      </p:sp>
      <p:sp>
        <p:nvSpPr>
          <p:cNvPr id="7" name="Rectangle 6"/>
          <p:cNvSpPr>
            <a:spLocks noGrp="1" noChangeArrowheads="1"/>
          </p:cNvSpPr>
          <p:nvPr>
            <p:ph type="sldNum" sz="quarter" idx="12"/>
          </p:nvPr>
        </p:nvSpPr>
        <p:spPr/>
        <p:txBody>
          <a:bodyPr/>
          <a:lstStyle>
            <a:lvl1pPr>
              <a:defRPr/>
            </a:lvl1pPr>
          </a:lstStyle>
          <a:p>
            <a:pPr>
              <a:defRPr/>
            </a:pPr>
            <a:fld id="{530753C8-FEFA-4FBA-8FD0-B5A05054C7A7}" type="slidenum">
              <a:rPr lang="en-GB"/>
              <a:pPr>
                <a:defRPr/>
              </a:pPr>
              <a:t>‹#›</a:t>
            </a:fld>
            <a:endParaRPr lang="en-GB"/>
          </a:p>
        </p:txBody>
      </p:sp>
      <p:sp>
        <p:nvSpPr>
          <p:cNvPr id="8" name="Title 1"/>
          <p:cNvSpPr>
            <a:spLocks noGrp="1"/>
          </p:cNvSpPr>
          <p:nvPr>
            <p:ph type="title"/>
          </p:nvPr>
        </p:nvSpPr>
        <p:spPr>
          <a:xfrm>
            <a:off x="0" y="0"/>
            <a:ext cx="12192000" cy="1524000"/>
          </a:xfrm>
        </p:spPr>
        <p:txBody>
          <a:bodyPr/>
          <a:lstStyle/>
          <a:p>
            <a:endParaRPr lang="en-GB" dirty="0"/>
          </a:p>
        </p:txBody>
      </p:sp>
    </p:spTree>
    <p:extLst>
      <p:ext uri="{BB962C8B-B14F-4D97-AF65-F5344CB8AC3E}">
        <p14:creationId xmlns:p14="http://schemas.microsoft.com/office/powerpoint/2010/main" val="12157013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524000"/>
          </a:xfrm>
          <a:solidFill>
            <a:schemeClr val="tx2">
              <a:lumMod val="40000"/>
              <a:lumOff val="60000"/>
            </a:schemeClr>
          </a:solidFill>
        </p:spPr>
        <p:txBody>
          <a:bodyPr/>
          <a:lstStyle>
            <a:lvl1pPr>
              <a:defRPr b="1">
                <a:solidFill>
                  <a:schemeClr val="bg1"/>
                </a:solidFill>
              </a:defRPr>
            </a:lvl1pPr>
          </a:lstStyle>
          <a:p>
            <a:endParaRPr lang="en-GB" dirty="0"/>
          </a:p>
        </p:txBody>
      </p:sp>
      <p:sp>
        <p:nvSpPr>
          <p:cNvPr id="3" name="Content Placeholder 2"/>
          <p:cNvSpPr>
            <a:spLocks noGrp="1"/>
          </p:cNvSpPr>
          <p:nvPr>
            <p:ph idx="1"/>
          </p:nvPr>
        </p:nvSpPr>
        <p:spPr>
          <a:xfrm>
            <a:off x="609600" y="1687246"/>
            <a:ext cx="10972800" cy="4525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Slide Number Placeholder 5"/>
          <p:cNvSpPr>
            <a:spLocks noGrp="1"/>
          </p:cNvSpPr>
          <p:nvPr>
            <p:ph type="sldNum" sz="quarter" idx="10"/>
          </p:nvPr>
        </p:nvSpPr>
        <p:spPr>
          <a:xfrm>
            <a:off x="9347200" y="6492876"/>
            <a:ext cx="2844800" cy="365125"/>
          </a:xfrm>
        </p:spPr>
        <p:txBody>
          <a:bodyPr/>
          <a:lstStyle>
            <a:lvl1pPr>
              <a:defRPr/>
            </a:lvl1pPr>
          </a:lstStyle>
          <a:p>
            <a:pPr>
              <a:defRPr/>
            </a:pPr>
            <a:fld id="{F335CECA-9BA5-4004-A91E-9AB51D9D27E3}" type="slidenum">
              <a:rPr lang="en-GB"/>
              <a:pPr>
                <a:defRPr/>
              </a:pPr>
              <a:t>‹#›</a:t>
            </a:fld>
            <a:endParaRPr lang="en-GB"/>
          </a:p>
        </p:txBody>
      </p:sp>
    </p:spTree>
    <p:extLst>
      <p:ext uri="{BB962C8B-B14F-4D97-AF65-F5344CB8AC3E}">
        <p14:creationId xmlns:p14="http://schemas.microsoft.com/office/powerpoint/2010/main" val="13072569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524000"/>
          </a:xfrm>
          <a:solidFill>
            <a:schemeClr val="tx2">
              <a:lumMod val="40000"/>
              <a:lumOff val="60000"/>
            </a:schemeClr>
          </a:solidFill>
        </p:spPr>
        <p:txBody>
          <a:bodyPr/>
          <a:lstStyle>
            <a:lvl1pPr>
              <a:defRPr b="1">
                <a:solidFill>
                  <a:schemeClr val="bg1"/>
                </a:solidFill>
              </a:defRPr>
            </a:lvl1pPr>
          </a:lstStyle>
          <a:p>
            <a:endParaRPr lang="en-GB" dirty="0"/>
          </a:p>
        </p:txBody>
      </p:sp>
      <p:sp>
        <p:nvSpPr>
          <p:cNvPr id="3" name="Content Placeholder 2"/>
          <p:cNvSpPr>
            <a:spLocks noGrp="1"/>
          </p:cNvSpPr>
          <p:nvPr>
            <p:ph idx="1"/>
          </p:nvPr>
        </p:nvSpPr>
        <p:spPr>
          <a:xfrm>
            <a:off x="609600" y="1687246"/>
            <a:ext cx="10972800" cy="4525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Slide Number Placeholder 5"/>
          <p:cNvSpPr>
            <a:spLocks noGrp="1"/>
          </p:cNvSpPr>
          <p:nvPr>
            <p:ph type="sldNum" sz="quarter" idx="10"/>
          </p:nvPr>
        </p:nvSpPr>
        <p:spPr>
          <a:xfrm>
            <a:off x="9347200" y="6492876"/>
            <a:ext cx="2844800" cy="365125"/>
          </a:xfrm>
        </p:spPr>
        <p:txBody>
          <a:bodyPr/>
          <a:lstStyle>
            <a:lvl1pPr>
              <a:defRPr/>
            </a:lvl1pPr>
          </a:lstStyle>
          <a:p>
            <a:pPr>
              <a:defRPr/>
            </a:pPr>
            <a:fld id="{F335CECA-9BA5-4004-A91E-9AB51D9D27E3}" type="slidenum">
              <a:rPr lang="en-GB"/>
              <a:pPr>
                <a:defRPr/>
              </a:pPr>
              <a:t>‹#›</a:t>
            </a:fld>
            <a:endParaRPr lang="en-GB"/>
          </a:p>
        </p:txBody>
      </p:sp>
    </p:spTree>
    <p:extLst>
      <p:ext uri="{BB962C8B-B14F-4D97-AF65-F5344CB8AC3E}">
        <p14:creationId xmlns:p14="http://schemas.microsoft.com/office/powerpoint/2010/main" val="32410255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0" y="0"/>
            <a:ext cx="12192000" cy="1524000"/>
          </a:xfrm>
          <a:prstGeom prst="rect">
            <a:avLst/>
          </a:prstGeom>
          <a:solidFill>
            <a:schemeClr val="accent1">
              <a:lumMod val="60000"/>
              <a:lumOff val="40000"/>
            </a:schemeClr>
          </a:solidFill>
          <a:ln>
            <a:noFill/>
          </a:ln>
          <a:extLst/>
        </p:spPr>
        <p:txBody>
          <a:bodyPr vert="horz" wrap="square" lIns="91440" tIns="45720" rIns="91440" bIns="45720" numCol="1" anchor="ctr" anchorCtr="0" compatLnSpc="1">
            <a:prstTxWarp prst="textNoShape">
              <a:avLst/>
            </a:prstTxWarp>
          </a:bodyPr>
          <a:lstStyle/>
          <a:p>
            <a:pPr lvl="0"/>
            <a:r>
              <a:rPr lang="en-US" altLang="en-US" dirty="0"/>
              <a:t>Click to edit Master title style</a:t>
            </a:r>
            <a:endParaRPr lang="en-GB" altLang="en-US" dirty="0"/>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6" name="Slide Number Placeholder 5"/>
          <p:cNvSpPr>
            <a:spLocks noGrp="1"/>
          </p:cNvSpPr>
          <p:nvPr>
            <p:ph type="sldNum" sz="quarter" idx="4"/>
          </p:nvPr>
        </p:nvSpPr>
        <p:spPr>
          <a:xfrm>
            <a:off x="9347200" y="6492876"/>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fontAlgn="base">
              <a:spcBef>
                <a:spcPct val="0"/>
              </a:spcBef>
              <a:spcAft>
                <a:spcPct val="0"/>
              </a:spcAft>
              <a:defRPr/>
            </a:pPr>
            <a:fld id="{9AE56278-210A-4211-86B7-D2E3F6550C9C}" type="slidenum">
              <a:rPr lang="en-GB">
                <a:latin typeface="Arial" panose="020B0604020202020204" pitchFamily="34" charset="0"/>
              </a:rPr>
              <a:pPr fontAlgn="base">
                <a:spcBef>
                  <a:spcPct val="0"/>
                </a:spcBef>
                <a:spcAft>
                  <a:spcPct val="0"/>
                </a:spcAft>
                <a:defRPr/>
              </a:pPr>
              <a:t>‹#›</a:t>
            </a:fld>
            <a:endParaRPr lang="en-GB" dirty="0">
              <a:latin typeface="Arial" panose="020B0604020202020204" pitchFamily="34" charset="0"/>
            </a:endParaRPr>
          </a:p>
        </p:txBody>
      </p:sp>
      <p:pic>
        <p:nvPicPr>
          <p:cNvPr id="1029" name="Picture 2"/>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9745134" y="5876926"/>
            <a:ext cx="1869017" cy="835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796808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hf hdr="0" dt="0"/>
  <p:txStyles>
    <p:titleStyle>
      <a:lvl1pPr algn="ctr" rtl="0" eaLnBrk="1" fontAlgn="base" hangingPunct="1">
        <a:spcBef>
          <a:spcPct val="0"/>
        </a:spcBef>
        <a:spcAft>
          <a:spcPct val="0"/>
        </a:spcAft>
        <a:defRPr sz="4400" b="1" kern="1200">
          <a:solidFill>
            <a:schemeClr val="bg1"/>
          </a:solidFill>
          <a:latin typeface="Palatino Linotype" panose="02040502050505030304" pitchFamily="18" charset="0"/>
          <a:ea typeface="+mj-ea"/>
          <a:cs typeface="+mj-cs"/>
        </a:defRPr>
      </a:lvl1pPr>
      <a:lvl2pPr algn="ctr" rtl="0" eaLnBrk="1" fontAlgn="base" hangingPunct="1">
        <a:spcBef>
          <a:spcPct val="0"/>
        </a:spcBef>
        <a:spcAft>
          <a:spcPct val="0"/>
        </a:spcAft>
        <a:defRPr sz="4400">
          <a:solidFill>
            <a:schemeClr val="tx1"/>
          </a:solidFill>
          <a:latin typeface="Palatino Linotype" pitchFamily="18" charset="0"/>
        </a:defRPr>
      </a:lvl2pPr>
      <a:lvl3pPr algn="ctr" rtl="0" eaLnBrk="1" fontAlgn="base" hangingPunct="1">
        <a:spcBef>
          <a:spcPct val="0"/>
        </a:spcBef>
        <a:spcAft>
          <a:spcPct val="0"/>
        </a:spcAft>
        <a:defRPr sz="4400">
          <a:solidFill>
            <a:schemeClr val="tx1"/>
          </a:solidFill>
          <a:latin typeface="Palatino Linotype" pitchFamily="18" charset="0"/>
        </a:defRPr>
      </a:lvl3pPr>
      <a:lvl4pPr algn="ctr" rtl="0" eaLnBrk="1" fontAlgn="base" hangingPunct="1">
        <a:spcBef>
          <a:spcPct val="0"/>
        </a:spcBef>
        <a:spcAft>
          <a:spcPct val="0"/>
        </a:spcAft>
        <a:defRPr sz="4400">
          <a:solidFill>
            <a:schemeClr val="tx1"/>
          </a:solidFill>
          <a:latin typeface="Palatino Linotype" pitchFamily="18" charset="0"/>
        </a:defRPr>
      </a:lvl4pPr>
      <a:lvl5pPr algn="ctr" rtl="0" eaLnBrk="1" fontAlgn="base" hangingPunct="1">
        <a:spcBef>
          <a:spcPct val="0"/>
        </a:spcBef>
        <a:spcAft>
          <a:spcPct val="0"/>
        </a:spcAft>
        <a:defRPr sz="4400">
          <a:solidFill>
            <a:schemeClr val="tx1"/>
          </a:solidFill>
          <a:latin typeface="Palatino Linotype" pitchFamily="18" charset="0"/>
        </a:defRPr>
      </a:lvl5pPr>
      <a:lvl6pPr marL="457200" algn="ctr" rtl="0" eaLnBrk="1" fontAlgn="base" hangingPunct="1">
        <a:spcBef>
          <a:spcPct val="0"/>
        </a:spcBef>
        <a:spcAft>
          <a:spcPct val="0"/>
        </a:spcAft>
        <a:defRPr sz="4400">
          <a:solidFill>
            <a:schemeClr val="tx1"/>
          </a:solidFill>
          <a:latin typeface="Palatino Linotype" pitchFamily="18" charset="0"/>
        </a:defRPr>
      </a:lvl6pPr>
      <a:lvl7pPr marL="914400" algn="ctr" rtl="0" eaLnBrk="1" fontAlgn="base" hangingPunct="1">
        <a:spcBef>
          <a:spcPct val="0"/>
        </a:spcBef>
        <a:spcAft>
          <a:spcPct val="0"/>
        </a:spcAft>
        <a:defRPr sz="4400">
          <a:solidFill>
            <a:schemeClr val="tx1"/>
          </a:solidFill>
          <a:latin typeface="Palatino Linotype" pitchFamily="18" charset="0"/>
        </a:defRPr>
      </a:lvl7pPr>
      <a:lvl8pPr marL="1371600" algn="ctr" rtl="0" eaLnBrk="1" fontAlgn="base" hangingPunct="1">
        <a:spcBef>
          <a:spcPct val="0"/>
        </a:spcBef>
        <a:spcAft>
          <a:spcPct val="0"/>
        </a:spcAft>
        <a:defRPr sz="4400">
          <a:solidFill>
            <a:schemeClr val="tx1"/>
          </a:solidFill>
          <a:latin typeface="Palatino Linotype" pitchFamily="18" charset="0"/>
        </a:defRPr>
      </a:lvl8pPr>
      <a:lvl9pPr marL="1828800" algn="ctr" rtl="0" eaLnBrk="1" fontAlgn="base" hangingPunct="1">
        <a:spcBef>
          <a:spcPct val="0"/>
        </a:spcBef>
        <a:spcAft>
          <a:spcPct val="0"/>
        </a:spcAft>
        <a:defRPr sz="4400">
          <a:solidFill>
            <a:schemeClr val="tx1"/>
          </a:solidFill>
          <a:latin typeface="Palatino Linotype" pitchFamily="18" charset="0"/>
        </a:defRPr>
      </a:lvl9pPr>
    </p:titleStyle>
    <p:bodyStyle>
      <a:lvl1pPr marL="342900" indent="-342900" algn="l"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hemeOverride" Target="../theme/themeOverride4.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819509"/>
            <a:ext cx="10363200" cy="2780955"/>
          </a:xfrm>
          <a:solidFill>
            <a:srgbClr val="318B4F"/>
          </a:solidFill>
        </p:spPr>
        <p:txBody>
          <a:bodyPr/>
          <a:lstStyle/>
          <a:p>
            <a:r>
              <a:rPr lang="en-US" dirty="0"/>
              <a:t>DECENT WORK IN PORTUGAL </a:t>
            </a:r>
            <a:br>
              <a:rPr lang="en-US" dirty="0"/>
            </a:br>
            <a:r>
              <a:rPr lang="en-US" dirty="0"/>
              <a:t>2008-18</a:t>
            </a:r>
            <a:br>
              <a:rPr lang="en-US" dirty="0"/>
            </a:br>
            <a:r>
              <a:rPr lang="en-US" dirty="0"/>
              <a:t>from crisis to recovery</a:t>
            </a:r>
          </a:p>
        </p:txBody>
      </p:sp>
      <p:sp>
        <p:nvSpPr>
          <p:cNvPr id="3" name="Subtitle 2"/>
          <p:cNvSpPr>
            <a:spLocks noGrp="1"/>
          </p:cNvSpPr>
          <p:nvPr>
            <p:ph type="subTitle" idx="1"/>
          </p:nvPr>
        </p:nvSpPr>
        <p:spPr/>
        <p:txBody>
          <a:bodyPr/>
          <a:lstStyle/>
          <a:p>
            <a:endParaRPr lang="en-GB" dirty="0">
              <a:solidFill>
                <a:schemeClr val="tx1">
                  <a:lumMod val="75000"/>
                  <a:lumOff val="25000"/>
                </a:schemeClr>
              </a:solidFill>
            </a:endParaRPr>
          </a:p>
          <a:p>
            <a:r>
              <a:rPr lang="en-GB" dirty="0">
                <a:solidFill>
                  <a:schemeClr val="tx1">
                    <a:lumMod val="75000"/>
                    <a:lumOff val="25000"/>
                  </a:schemeClr>
                </a:solidFill>
              </a:rPr>
              <a:t>ILO report key findings</a:t>
            </a:r>
          </a:p>
          <a:p>
            <a:r>
              <a:rPr lang="en-GB" dirty="0">
                <a:solidFill>
                  <a:schemeClr val="tx1">
                    <a:lumMod val="75000"/>
                    <a:lumOff val="25000"/>
                  </a:schemeClr>
                </a:solidFill>
              </a:rPr>
              <a:t>16 October 2018</a:t>
            </a:r>
          </a:p>
          <a:p>
            <a:endParaRPr lang="en-GB" sz="4800" b="1" dirty="0">
              <a:solidFill>
                <a:schemeClr val="tx1">
                  <a:lumMod val="75000"/>
                  <a:lumOff val="25000"/>
                </a:schemeClr>
              </a:solidFill>
            </a:endParaRPr>
          </a:p>
        </p:txBody>
      </p:sp>
    </p:spTree>
    <p:extLst>
      <p:ext uri="{BB962C8B-B14F-4D97-AF65-F5344CB8AC3E}">
        <p14:creationId xmlns:p14="http://schemas.microsoft.com/office/powerpoint/2010/main" val="14289898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318B4F"/>
          </a:solidFill>
        </p:spPr>
        <p:txBody>
          <a:bodyPr/>
          <a:lstStyle/>
          <a:p>
            <a:r>
              <a:rPr lang="en-GB" dirty="0"/>
              <a:t>B5.  Temporary employment highly involuntary</a:t>
            </a:r>
          </a:p>
        </p:txBody>
      </p:sp>
      <p:sp>
        <p:nvSpPr>
          <p:cNvPr id="4" name="Slide Number Placeholder 3"/>
          <p:cNvSpPr>
            <a:spLocks noGrp="1"/>
          </p:cNvSpPr>
          <p:nvPr>
            <p:ph type="sldNum" sz="quarter" idx="10"/>
          </p:nvPr>
        </p:nvSpPr>
        <p:spPr/>
        <p:txBody>
          <a:bodyPr/>
          <a:lstStyle/>
          <a:p>
            <a:pPr>
              <a:defRPr/>
            </a:pPr>
            <a:fld id="{F335CECA-9BA5-4004-A91E-9AB51D9D27E3}" type="slidenum">
              <a:rPr lang="en-GB" smtClean="0"/>
              <a:pPr>
                <a:defRPr/>
              </a:pPr>
              <a:t>10</a:t>
            </a:fld>
            <a:endParaRPr lang="en-GB"/>
          </a:p>
        </p:txBody>
      </p:sp>
      <p:pic>
        <p:nvPicPr>
          <p:cNvPr id="6146" name="7969F256-B7D3-49EF-9E70-4643C20C4A15" descr="EB39BA64-6AED-4328-8BF6-9A28AD96CACF@hom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9661" y="1606551"/>
            <a:ext cx="8307540" cy="4898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419843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318B4F"/>
          </a:solidFill>
        </p:spPr>
        <p:txBody>
          <a:bodyPr/>
          <a:lstStyle/>
          <a:p>
            <a:r>
              <a:rPr lang="en-US" dirty="0"/>
              <a:t>B6.  Moderate wage growth, failing to </a:t>
            </a:r>
            <a:br>
              <a:rPr lang="en-US" dirty="0"/>
            </a:br>
            <a:r>
              <a:rPr lang="en-US" dirty="0"/>
              <a:t>catch up with productivity</a:t>
            </a:r>
            <a:endParaRPr lang="en-GB" dirty="0"/>
          </a:p>
        </p:txBody>
      </p:sp>
      <p:sp>
        <p:nvSpPr>
          <p:cNvPr id="4" name="Slide Number Placeholder 3"/>
          <p:cNvSpPr>
            <a:spLocks noGrp="1"/>
          </p:cNvSpPr>
          <p:nvPr>
            <p:ph type="sldNum" sz="quarter" idx="10"/>
          </p:nvPr>
        </p:nvSpPr>
        <p:spPr/>
        <p:txBody>
          <a:bodyPr/>
          <a:lstStyle/>
          <a:p>
            <a:pPr>
              <a:defRPr/>
            </a:pPr>
            <a:fld id="{F335CECA-9BA5-4004-A91E-9AB51D9D27E3}" type="slidenum">
              <a:rPr lang="en-GB" smtClean="0"/>
              <a:pPr>
                <a:defRPr/>
              </a:pPr>
              <a:t>11</a:t>
            </a:fld>
            <a:endParaRPr lang="en-GB"/>
          </a:p>
        </p:txBody>
      </p:sp>
      <p:pic>
        <p:nvPicPr>
          <p:cNvPr id="7170" name="453EB4EF-D58E-423E-9803-47781BCB703A" descr="405DEBF6-A965-4F0A-81E7-1A073784F8B4@ho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24093" y="1767112"/>
            <a:ext cx="8325260" cy="47257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Oval 2"/>
          <p:cNvSpPr/>
          <p:nvPr/>
        </p:nvSpPr>
        <p:spPr>
          <a:xfrm>
            <a:off x="6557963" y="2200275"/>
            <a:ext cx="4114800" cy="2300288"/>
          </a:xfrm>
          <a:prstGeom prst="ellipse">
            <a:avLst/>
          </a:prstGeom>
          <a:noFill/>
          <a:ln w="285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22174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318B4F"/>
          </a:solidFill>
        </p:spPr>
        <p:txBody>
          <a:bodyPr/>
          <a:lstStyle/>
          <a:p>
            <a:r>
              <a:rPr lang="en-GB" dirty="0"/>
              <a:t>B7.  A sharp decline in the labour share</a:t>
            </a:r>
          </a:p>
        </p:txBody>
      </p:sp>
      <p:sp>
        <p:nvSpPr>
          <p:cNvPr id="4" name="Slide Number Placeholder 3"/>
          <p:cNvSpPr>
            <a:spLocks noGrp="1"/>
          </p:cNvSpPr>
          <p:nvPr>
            <p:ph type="sldNum" sz="quarter" idx="10"/>
          </p:nvPr>
        </p:nvSpPr>
        <p:spPr/>
        <p:txBody>
          <a:bodyPr/>
          <a:lstStyle/>
          <a:p>
            <a:pPr>
              <a:defRPr/>
            </a:pPr>
            <a:fld id="{F335CECA-9BA5-4004-A91E-9AB51D9D27E3}" type="slidenum">
              <a:rPr lang="en-GB" smtClean="0"/>
              <a:pPr>
                <a:defRPr/>
              </a:pPr>
              <a:t>12</a:t>
            </a:fld>
            <a:endParaRPr lang="en-GB"/>
          </a:p>
        </p:txBody>
      </p:sp>
      <p:pic>
        <p:nvPicPr>
          <p:cNvPr id="12290" name="EE74B430-92AB-4D33-B79F-66C96B737E3C" descr="2EF35CCD-40D6-449B-AE09-CFA0EBAF9BDD@hom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3221" y="1833563"/>
            <a:ext cx="9001468" cy="42039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Oval 2"/>
          <p:cNvSpPr/>
          <p:nvPr/>
        </p:nvSpPr>
        <p:spPr>
          <a:xfrm>
            <a:off x="5915025" y="1979331"/>
            <a:ext cx="5114925" cy="4513545"/>
          </a:xfrm>
          <a:prstGeom prst="ellipse">
            <a:avLst/>
          </a:prstGeom>
          <a:noFill/>
          <a:ln w="285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2834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318B4F"/>
          </a:solidFill>
        </p:spPr>
        <p:txBody>
          <a:bodyPr/>
          <a:lstStyle/>
          <a:p>
            <a:r>
              <a:rPr lang="en-GB" dirty="0"/>
              <a:t>B8.  Minimum wage increases</a:t>
            </a:r>
          </a:p>
        </p:txBody>
      </p:sp>
      <p:sp>
        <p:nvSpPr>
          <p:cNvPr id="4" name="Slide Number Placeholder 3"/>
          <p:cNvSpPr>
            <a:spLocks noGrp="1"/>
          </p:cNvSpPr>
          <p:nvPr>
            <p:ph type="sldNum" sz="quarter" idx="10"/>
          </p:nvPr>
        </p:nvSpPr>
        <p:spPr/>
        <p:txBody>
          <a:bodyPr/>
          <a:lstStyle/>
          <a:p>
            <a:pPr>
              <a:defRPr/>
            </a:pPr>
            <a:fld id="{F335CECA-9BA5-4004-A91E-9AB51D9D27E3}" type="slidenum">
              <a:rPr lang="en-GB" smtClean="0"/>
              <a:pPr>
                <a:defRPr/>
              </a:pPr>
              <a:t>13</a:t>
            </a:fld>
            <a:endParaRPr lang="en-GB"/>
          </a:p>
        </p:txBody>
      </p:sp>
      <p:pic>
        <p:nvPicPr>
          <p:cNvPr id="9218" name="7032C4A0-329D-4D8E-8A94-1002F35A15A8" descr="0F40FE69-1EA4-44D5-A37F-7E3402DFF0E4@ho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7549" y="1809156"/>
            <a:ext cx="7435696" cy="49355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417543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318B4F"/>
          </a:solidFill>
        </p:spPr>
        <p:txBody>
          <a:bodyPr/>
          <a:lstStyle/>
          <a:p>
            <a:r>
              <a:rPr lang="en-GB" dirty="0"/>
              <a:t>B9.  Average wage relatively low </a:t>
            </a:r>
          </a:p>
        </p:txBody>
      </p:sp>
      <p:sp>
        <p:nvSpPr>
          <p:cNvPr id="4" name="Slide Number Placeholder 3"/>
          <p:cNvSpPr>
            <a:spLocks noGrp="1"/>
          </p:cNvSpPr>
          <p:nvPr>
            <p:ph type="sldNum" sz="quarter" idx="10"/>
          </p:nvPr>
        </p:nvSpPr>
        <p:spPr/>
        <p:txBody>
          <a:bodyPr/>
          <a:lstStyle/>
          <a:p>
            <a:pPr>
              <a:defRPr/>
            </a:pPr>
            <a:fld id="{F335CECA-9BA5-4004-A91E-9AB51D9D27E3}" type="slidenum">
              <a:rPr lang="en-GB" smtClean="0"/>
              <a:pPr>
                <a:defRPr/>
              </a:pPr>
              <a:t>14</a:t>
            </a:fld>
            <a:endParaRPr lang="en-GB"/>
          </a:p>
        </p:txBody>
      </p:sp>
      <p:pic>
        <p:nvPicPr>
          <p:cNvPr id="8194" name="9D2FC374-4B68-4FBF-8336-413D99B3B412" descr="2B663925-C0CD-4232-B248-9DE36F9507F4@hom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6559" y="1722438"/>
            <a:ext cx="8286751" cy="477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684717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318B4F"/>
          </a:solidFill>
        </p:spPr>
        <p:txBody>
          <a:bodyPr/>
          <a:lstStyle/>
          <a:p>
            <a:r>
              <a:rPr lang="en-GB" dirty="0"/>
              <a:t>B10. Collective bargaining is regaining ground</a:t>
            </a:r>
          </a:p>
        </p:txBody>
      </p:sp>
      <p:sp>
        <p:nvSpPr>
          <p:cNvPr id="4" name="Slide Number Placeholder 3"/>
          <p:cNvSpPr>
            <a:spLocks noGrp="1"/>
          </p:cNvSpPr>
          <p:nvPr>
            <p:ph type="sldNum" sz="quarter" idx="10"/>
          </p:nvPr>
        </p:nvSpPr>
        <p:spPr/>
        <p:txBody>
          <a:bodyPr/>
          <a:lstStyle/>
          <a:p>
            <a:pPr>
              <a:defRPr/>
            </a:pPr>
            <a:fld id="{F335CECA-9BA5-4004-A91E-9AB51D9D27E3}" type="slidenum">
              <a:rPr lang="en-GB" smtClean="0"/>
              <a:pPr>
                <a:defRPr/>
              </a:pPr>
              <a:t>15</a:t>
            </a:fld>
            <a:endParaRPr lang="en-GB"/>
          </a:p>
        </p:txBody>
      </p:sp>
      <p:pic>
        <p:nvPicPr>
          <p:cNvPr id="10242" name="E50DF1AE-8217-42B7-94E3-D2411782B3ED" descr="F77BB335-8DAC-4962-B49F-8CAADEBB9D09@ho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2576" y="1821037"/>
            <a:ext cx="9403348" cy="4128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349982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5833"/>
            <a:ext cx="12192000" cy="1435608"/>
          </a:xfrm>
          <a:solidFill>
            <a:srgbClr val="318B4F"/>
          </a:solidFill>
        </p:spPr>
        <p:txBody>
          <a:bodyPr/>
          <a:lstStyle/>
          <a:p>
            <a:r>
              <a:rPr lang="en-US" dirty="0"/>
              <a:t>C1. Strengthening economic growth, </a:t>
            </a:r>
            <a:br>
              <a:rPr lang="en-US" dirty="0"/>
            </a:br>
            <a:r>
              <a:rPr lang="en-US" dirty="0"/>
              <a:t>job recovery and decent work</a:t>
            </a:r>
            <a:endParaRPr lang="en-GB" dirty="0"/>
          </a:p>
        </p:txBody>
      </p:sp>
      <p:sp>
        <p:nvSpPr>
          <p:cNvPr id="3" name="Content Placeholder 2"/>
          <p:cNvSpPr>
            <a:spLocks noGrp="1"/>
          </p:cNvSpPr>
          <p:nvPr>
            <p:ph idx="1"/>
          </p:nvPr>
        </p:nvSpPr>
        <p:spPr>
          <a:xfrm>
            <a:off x="1072615" y="1926235"/>
            <a:ext cx="10479049" cy="5518226"/>
          </a:xfrm>
        </p:spPr>
        <p:txBody>
          <a:bodyPr/>
          <a:lstStyle/>
          <a:p>
            <a:pPr marL="0" indent="0">
              <a:buNone/>
            </a:pPr>
            <a:r>
              <a:rPr lang="en-GB" sz="2400" b="1" dirty="0">
                <a:solidFill>
                  <a:schemeClr val="tx1">
                    <a:lumMod val="75000"/>
                    <a:lumOff val="25000"/>
                  </a:schemeClr>
                </a:solidFill>
              </a:rPr>
              <a:t>Supporting aggregate demand</a:t>
            </a:r>
            <a:endParaRPr lang="en-GB" sz="2000" b="1" dirty="0">
              <a:solidFill>
                <a:schemeClr val="tx1">
                  <a:lumMod val="75000"/>
                  <a:lumOff val="25000"/>
                </a:schemeClr>
              </a:solidFill>
            </a:endParaRPr>
          </a:p>
          <a:p>
            <a:pPr>
              <a:spcAft>
                <a:spcPts val="600"/>
              </a:spcAft>
            </a:pPr>
            <a:r>
              <a:rPr lang="en-GB" sz="2000" dirty="0">
                <a:solidFill>
                  <a:schemeClr val="tx1">
                    <a:lumMod val="75000"/>
                    <a:lumOff val="25000"/>
                  </a:schemeClr>
                </a:solidFill>
              </a:rPr>
              <a:t>Responsible fiscal expansion - to support incomes and public and private investments </a:t>
            </a:r>
          </a:p>
          <a:p>
            <a:pPr marL="0" indent="0">
              <a:buNone/>
            </a:pPr>
            <a:r>
              <a:rPr lang="en-US" sz="2400" b="1" dirty="0">
                <a:solidFill>
                  <a:schemeClr val="tx1">
                    <a:lumMod val="75000"/>
                    <a:lumOff val="25000"/>
                  </a:schemeClr>
                </a:solidFill>
              </a:rPr>
              <a:t>A growth strategy to raise investment, productivity and skills</a:t>
            </a:r>
          </a:p>
          <a:p>
            <a:pPr>
              <a:spcAft>
                <a:spcPts val="600"/>
              </a:spcAft>
            </a:pPr>
            <a:r>
              <a:rPr lang="en-US" sz="2000" dirty="0">
                <a:solidFill>
                  <a:schemeClr val="tx1">
                    <a:lumMod val="75000"/>
                    <a:lumOff val="25000"/>
                  </a:schemeClr>
                </a:solidFill>
              </a:rPr>
              <a:t>Focused support to key economic sectors and niches, aimed at diversifying, innovating and getting closer to the technological frontier</a:t>
            </a:r>
          </a:p>
          <a:p>
            <a:pPr marL="0" indent="0">
              <a:buNone/>
            </a:pPr>
            <a:r>
              <a:rPr lang="en-US" sz="2400" b="1" dirty="0">
                <a:solidFill>
                  <a:schemeClr val="tx1">
                    <a:lumMod val="75000"/>
                    <a:lumOff val="25000"/>
                  </a:schemeClr>
                </a:solidFill>
              </a:rPr>
              <a:t>A coherent decent work policy mix</a:t>
            </a:r>
          </a:p>
          <a:p>
            <a:r>
              <a:rPr lang="en-US" sz="2000" dirty="0">
                <a:solidFill>
                  <a:schemeClr val="tx1">
                    <a:lumMod val="75000"/>
                    <a:lumOff val="25000"/>
                  </a:schemeClr>
                </a:solidFill>
              </a:rPr>
              <a:t>Well-designed </a:t>
            </a:r>
            <a:r>
              <a:rPr lang="en-US" sz="2000" dirty="0" err="1">
                <a:solidFill>
                  <a:schemeClr val="tx1">
                    <a:lumMod val="75000"/>
                    <a:lumOff val="25000"/>
                  </a:schemeClr>
                </a:solidFill>
              </a:rPr>
              <a:t>labour</a:t>
            </a:r>
            <a:r>
              <a:rPr lang="en-US" sz="2000" dirty="0">
                <a:solidFill>
                  <a:schemeClr val="tx1">
                    <a:lumMod val="75000"/>
                    <a:lumOff val="25000"/>
                  </a:schemeClr>
                </a:solidFill>
              </a:rPr>
              <a:t> market policies and institutions can complement economic and sectoral policies in achieving inclusive and sustained growth and decent work </a:t>
            </a:r>
          </a:p>
          <a:p>
            <a:endParaRPr lang="en-GB" sz="2000" dirty="0">
              <a:solidFill>
                <a:schemeClr val="tx1">
                  <a:lumMod val="75000"/>
                  <a:lumOff val="25000"/>
                </a:schemeClr>
              </a:solidFill>
            </a:endParaRPr>
          </a:p>
          <a:p>
            <a:endParaRPr lang="en-GB" sz="2400" b="1" dirty="0">
              <a:solidFill>
                <a:schemeClr val="tx1">
                  <a:lumMod val="75000"/>
                  <a:lumOff val="25000"/>
                </a:schemeClr>
              </a:solidFill>
            </a:endParaRPr>
          </a:p>
        </p:txBody>
      </p:sp>
      <p:sp>
        <p:nvSpPr>
          <p:cNvPr id="6" name="Slide Number Placeholder 5"/>
          <p:cNvSpPr>
            <a:spLocks noGrp="1"/>
          </p:cNvSpPr>
          <p:nvPr>
            <p:ph type="sldNum" sz="quarter" idx="10"/>
          </p:nvPr>
        </p:nvSpPr>
        <p:spPr/>
        <p:txBody>
          <a:bodyPr/>
          <a:lstStyle/>
          <a:p>
            <a:pPr>
              <a:defRPr/>
            </a:pPr>
            <a:fld id="{F335CECA-9BA5-4004-A91E-9AB51D9D27E3}" type="slidenum">
              <a:rPr lang="en-GB" smtClean="0"/>
              <a:pPr>
                <a:defRPr/>
              </a:pPr>
              <a:t>16</a:t>
            </a:fld>
            <a:endParaRPr lang="en-GB"/>
          </a:p>
        </p:txBody>
      </p:sp>
    </p:spTree>
    <p:extLst>
      <p:ext uri="{BB962C8B-B14F-4D97-AF65-F5344CB8AC3E}">
        <p14:creationId xmlns:p14="http://schemas.microsoft.com/office/powerpoint/2010/main" val="36960517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12192000" cy="1415442"/>
          </a:xfrm>
          <a:solidFill>
            <a:srgbClr val="318B4F"/>
          </a:solidFill>
        </p:spPr>
        <p:txBody>
          <a:bodyPr>
            <a:noAutofit/>
          </a:bodyPr>
          <a:lstStyle/>
          <a:p>
            <a:r>
              <a:rPr lang="en-GB" sz="4000" dirty="0"/>
              <a:t> C2. Adapting </a:t>
            </a:r>
            <a:r>
              <a:rPr lang="en-GB" sz="4000" b="1" dirty="0"/>
              <a:t>ALMPs to new unemployment realities</a:t>
            </a:r>
          </a:p>
        </p:txBody>
      </p:sp>
      <p:sp>
        <p:nvSpPr>
          <p:cNvPr id="3" name="TextBox 2"/>
          <p:cNvSpPr txBox="1"/>
          <p:nvPr/>
        </p:nvSpPr>
        <p:spPr>
          <a:xfrm>
            <a:off x="439786" y="1313579"/>
            <a:ext cx="11487792" cy="5304016"/>
          </a:xfrm>
          <a:prstGeom prst="rect">
            <a:avLst/>
          </a:prstGeom>
          <a:noFill/>
        </p:spPr>
        <p:txBody>
          <a:bodyPr wrap="square" rtlCol="0">
            <a:spAutoFit/>
          </a:bodyPr>
          <a:lstStyle/>
          <a:p>
            <a:pPr>
              <a:spcBef>
                <a:spcPts val="1200"/>
              </a:spcBef>
            </a:pPr>
            <a:endParaRPr lang="en-GB" sz="2400" b="1" dirty="0">
              <a:solidFill>
                <a:schemeClr val="tx1">
                  <a:lumMod val="75000"/>
                  <a:lumOff val="25000"/>
                </a:schemeClr>
              </a:solidFill>
            </a:endParaRPr>
          </a:p>
          <a:p>
            <a:r>
              <a:rPr lang="en-GB" sz="2400" b="1" dirty="0">
                <a:solidFill>
                  <a:schemeClr val="tx1">
                    <a:lumMod val="75000"/>
                    <a:lumOff val="25000"/>
                  </a:schemeClr>
                </a:solidFill>
              </a:rPr>
              <a:t>Strengthen PES institutional capacity</a:t>
            </a:r>
          </a:p>
          <a:p>
            <a:pPr marL="800100" lvl="1" indent="-342900">
              <a:buFont typeface="Arial" panose="020B0604020202020204" pitchFamily="34" charset="0"/>
              <a:buChar char="•"/>
            </a:pPr>
            <a:r>
              <a:rPr lang="en-GB" sz="2000" dirty="0">
                <a:solidFill>
                  <a:schemeClr val="tx1">
                    <a:lumMod val="75000"/>
                    <a:lumOff val="25000"/>
                  </a:schemeClr>
                </a:solidFill>
              </a:rPr>
              <a:t>Create dedicated Units for the activation of young NEET and long-term unemployed</a:t>
            </a:r>
          </a:p>
          <a:p>
            <a:pPr marL="800100" lvl="1" indent="-342900">
              <a:buFont typeface="Arial" panose="020B0604020202020204" pitchFamily="34" charset="0"/>
              <a:buChar char="•"/>
            </a:pPr>
            <a:r>
              <a:rPr lang="en-GB" sz="2000" dirty="0">
                <a:solidFill>
                  <a:schemeClr val="tx1">
                    <a:lumMod val="75000"/>
                    <a:lumOff val="25000"/>
                  </a:schemeClr>
                </a:solidFill>
              </a:rPr>
              <a:t>Improve monitoring and evaluation of the long-term sustainability of the placements</a:t>
            </a:r>
          </a:p>
          <a:p>
            <a:pPr marL="800100" lvl="1" indent="-342900">
              <a:spcAft>
                <a:spcPts val="1000"/>
              </a:spcAft>
              <a:buFont typeface="Arial" panose="020B0604020202020204" pitchFamily="34" charset="0"/>
              <a:buChar char="•"/>
            </a:pPr>
            <a:r>
              <a:rPr lang="en-GB" sz="2000" dirty="0">
                <a:solidFill>
                  <a:schemeClr val="tx1">
                    <a:lumMod val="75000"/>
                    <a:lumOff val="25000"/>
                  </a:schemeClr>
                </a:solidFill>
              </a:rPr>
              <a:t>Stronger customer service approach – yes to go online, but also more face-to-face.</a:t>
            </a:r>
          </a:p>
          <a:p>
            <a:r>
              <a:rPr lang="en-GB" sz="2400" b="1" dirty="0">
                <a:solidFill>
                  <a:schemeClr val="tx1">
                    <a:lumMod val="75000"/>
                    <a:lumOff val="25000"/>
                  </a:schemeClr>
                </a:solidFill>
              </a:rPr>
              <a:t>Increase registration rates with PES among low-educated youth and NEET</a:t>
            </a:r>
          </a:p>
          <a:p>
            <a:pPr marL="800100" lvl="1" indent="-342900">
              <a:buFont typeface="Arial" panose="020B0604020202020204" pitchFamily="34" charset="0"/>
              <a:buChar char="•"/>
            </a:pPr>
            <a:r>
              <a:rPr lang="en-GB" sz="2000" dirty="0">
                <a:solidFill>
                  <a:schemeClr val="tx1">
                    <a:lumMod val="75000"/>
                    <a:lumOff val="25000"/>
                  </a:schemeClr>
                </a:solidFill>
              </a:rPr>
              <a:t>30% of young jobseekers are not registered at all </a:t>
            </a:r>
          </a:p>
          <a:p>
            <a:pPr marL="800100" lvl="1" indent="-342900">
              <a:buFont typeface="Arial" panose="020B0604020202020204" pitchFamily="34" charset="0"/>
              <a:buChar char="•"/>
            </a:pPr>
            <a:r>
              <a:rPr lang="en-GB" sz="2000" dirty="0">
                <a:solidFill>
                  <a:schemeClr val="tx1">
                    <a:lumMod val="75000"/>
                    <a:lumOff val="25000"/>
                  </a:schemeClr>
                </a:solidFill>
              </a:rPr>
              <a:t>Ad-hoc strategies to reach vulnerable youth – e.g. social media campaign, job fairs at training premises</a:t>
            </a:r>
          </a:p>
          <a:p>
            <a:pPr marL="800100" lvl="1" indent="-342900">
              <a:buFont typeface="Arial" panose="020B0604020202020204" pitchFamily="34" charset="0"/>
              <a:buChar char="•"/>
            </a:pPr>
            <a:r>
              <a:rPr lang="en-GB" sz="2000" dirty="0">
                <a:solidFill>
                  <a:schemeClr val="tx1">
                    <a:lumMod val="75000"/>
                    <a:lumOff val="25000"/>
                  </a:schemeClr>
                </a:solidFill>
              </a:rPr>
              <a:t>Expand the offer of “second-chance” education curricula</a:t>
            </a:r>
          </a:p>
          <a:p>
            <a:pPr marL="800100" lvl="1" indent="-342900">
              <a:spcAft>
                <a:spcPts val="1000"/>
              </a:spcAft>
              <a:buFont typeface="Arial" panose="020B0604020202020204" pitchFamily="34" charset="0"/>
              <a:buChar char="•"/>
            </a:pPr>
            <a:r>
              <a:rPr lang="en-GB" sz="2000" dirty="0">
                <a:solidFill>
                  <a:schemeClr val="tx1">
                    <a:lumMod val="75000"/>
                    <a:lumOff val="25000"/>
                  </a:schemeClr>
                </a:solidFill>
              </a:rPr>
              <a:t>Strengthening the linkages between upper-secondary schools and the apprenticeship system</a:t>
            </a:r>
          </a:p>
          <a:p>
            <a:r>
              <a:rPr lang="en-US" sz="2400" b="1" dirty="0">
                <a:solidFill>
                  <a:schemeClr val="tx1">
                    <a:lumMod val="75000"/>
                    <a:lumOff val="25000"/>
                  </a:schemeClr>
                </a:solidFill>
              </a:rPr>
              <a:t>Activating jobseekers through an integrated approach to entrepreneurship</a:t>
            </a:r>
          </a:p>
          <a:p>
            <a:pPr marL="800100" lvl="1" indent="-342900">
              <a:buFont typeface="Arial" panose="020B0604020202020204" pitchFamily="34" charset="0"/>
              <a:buChar char="•"/>
            </a:pPr>
            <a:r>
              <a:rPr lang="en-GB" sz="2000" dirty="0">
                <a:solidFill>
                  <a:schemeClr val="tx1">
                    <a:lumMod val="75000"/>
                    <a:lumOff val="25000"/>
                  </a:schemeClr>
                </a:solidFill>
              </a:rPr>
              <a:t>Further strengthen start-up incentive schemes, focussing on integrated approach, which combines financial aid, business counselling, and entrepreneurship training</a:t>
            </a:r>
          </a:p>
          <a:p>
            <a:pPr marL="285750" indent="-285750">
              <a:buFont typeface="Arial" panose="020B0604020202020204" pitchFamily="34" charset="0"/>
              <a:buChar char="•"/>
            </a:pPr>
            <a:endParaRPr lang="en-GB" sz="1600" dirty="0">
              <a:solidFill>
                <a:schemeClr val="tx1">
                  <a:lumMod val="75000"/>
                  <a:lumOff val="25000"/>
                </a:schemeClr>
              </a:solidFill>
            </a:endParaRPr>
          </a:p>
        </p:txBody>
      </p:sp>
    </p:spTree>
    <p:extLst>
      <p:ext uri="{BB962C8B-B14F-4D97-AF65-F5344CB8AC3E}">
        <p14:creationId xmlns:p14="http://schemas.microsoft.com/office/powerpoint/2010/main" val="2434974547"/>
      </p:ext>
    </p:extLst>
  </p:cSld>
  <p:clrMapOvr>
    <a:overrideClrMapping bg1="lt1" tx1="dk1" bg2="lt2" tx2="dk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 y="1"/>
            <a:ext cx="12231149" cy="1208014"/>
          </a:xfrm>
          <a:solidFill>
            <a:srgbClr val="318B4F"/>
          </a:solidFill>
        </p:spPr>
        <p:txBody>
          <a:bodyPr>
            <a:normAutofit/>
          </a:bodyPr>
          <a:lstStyle/>
          <a:p>
            <a:r>
              <a:rPr lang="en-US" b="1" dirty="0"/>
              <a:t>C3. Addressing the wage-productivity linkage</a:t>
            </a:r>
          </a:p>
        </p:txBody>
      </p:sp>
      <p:sp>
        <p:nvSpPr>
          <p:cNvPr id="3" name="Content Placeholder 2"/>
          <p:cNvSpPr>
            <a:spLocks noGrp="1"/>
          </p:cNvSpPr>
          <p:nvPr>
            <p:ph idx="1"/>
          </p:nvPr>
        </p:nvSpPr>
        <p:spPr>
          <a:xfrm>
            <a:off x="781016" y="1439280"/>
            <a:ext cx="10515600" cy="4169670"/>
          </a:xfrm>
        </p:spPr>
        <p:txBody>
          <a:bodyPr>
            <a:noAutofit/>
          </a:bodyPr>
          <a:lstStyle/>
          <a:p>
            <a:pPr marL="228600" indent="-228600" fontAlgn="auto">
              <a:lnSpc>
                <a:spcPct val="90000"/>
              </a:lnSpc>
              <a:spcBef>
                <a:spcPts val="1000"/>
              </a:spcBef>
              <a:spcAft>
                <a:spcPts val="0"/>
              </a:spcAft>
              <a:defRPr/>
            </a:pPr>
            <a:r>
              <a:rPr lang="en-GB" sz="2400" b="1" dirty="0">
                <a:solidFill>
                  <a:schemeClr val="tx1">
                    <a:lumMod val="75000"/>
                    <a:lumOff val="25000"/>
                  </a:schemeClr>
                </a:solidFill>
                <a:latin typeface="Calibri" panose="020F0502020204030204"/>
              </a:rPr>
              <a:t>The low labour share suggests some possible scope for w</a:t>
            </a:r>
            <a:r>
              <a:rPr lang="en-US" sz="2400" b="1" dirty="0">
                <a:solidFill>
                  <a:schemeClr val="tx1">
                    <a:lumMod val="75000"/>
                    <a:lumOff val="25000"/>
                  </a:schemeClr>
                </a:solidFill>
              </a:rPr>
              <a:t>age adjustments through collective bargaining </a:t>
            </a:r>
            <a:r>
              <a:rPr lang="en-US" sz="2000" dirty="0">
                <a:solidFill>
                  <a:schemeClr val="tx1">
                    <a:lumMod val="75000"/>
                    <a:lumOff val="25000"/>
                  </a:schemeClr>
                </a:solidFill>
              </a:rPr>
              <a:t>–</a:t>
            </a:r>
            <a:r>
              <a:rPr lang="en-US" sz="2000" b="1" dirty="0">
                <a:solidFill>
                  <a:schemeClr val="tx1">
                    <a:lumMod val="75000"/>
                    <a:lumOff val="25000"/>
                  </a:schemeClr>
                </a:solidFill>
              </a:rPr>
              <a:t> </a:t>
            </a:r>
            <a:r>
              <a:rPr lang="en-US" sz="2000" dirty="0">
                <a:solidFill>
                  <a:schemeClr val="tx1">
                    <a:lumMod val="75000"/>
                    <a:lumOff val="25000"/>
                  </a:schemeClr>
                </a:solidFill>
              </a:rPr>
              <a:t>to align wage growth with productivity, to support aggregate demand and incomes at the bottom end, to pressure firms to invest in technical progress</a:t>
            </a:r>
          </a:p>
          <a:p>
            <a:pPr marL="228600" indent="-228600" fontAlgn="auto">
              <a:lnSpc>
                <a:spcPct val="90000"/>
              </a:lnSpc>
              <a:spcBef>
                <a:spcPts val="1000"/>
              </a:spcBef>
              <a:spcAft>
                <a:spcPts val="0"/>
              </a:spcAft>
              <a:defRPr/>
            </a:pPr>
            <a:r>
              <a:rPr lang="en-GB" sz="2400" b="1" dirty="0">
                <a:solidFill>
                  <a:schemeClr val="tx1">
                    <a:lumMod val="75000"/>
                    <a:lumOff val="25000"/>
                  </a:schemeClr>
                </a:solidFill>
              </a:rPr>
              <a:t>It would be important to monitor the effects of the minimum wage on employment - </a:t>
            </a:r>
            <a:r>
              <a:rPr lang="en-GB" sz="2000" dirty="0">
                <a:solidFill>
                  <a:schemeClr val="tx1">
                    <a:lumMod val="75000"/>
                    <a:lumOff val="25000"/>
                  </a:schemeClr>
                </a:solidFill>
              </a:rPr>
              <a:t>particularly on youth employment, d</a:t>
            </a:r>
            <a:r>
              <a:rPr lang="en-US" sz="2000" dirty="0" err="1">
                <a:solidFill>
                  <a:schemeClr val="tx1">
                    <a:lumMod val="75000"/>
                    <a:lumOff val="25000"/>
                  </a:schemeClr>
                </a:solidFill>
                <a:latin typeface="Calibri" panose="020F0502020204030204"/>
              </a:rPr>
              <a:t>ue</a:t>
            </a:r>
            <a:r>
              <a:rPr lang="en-US" sz="2000" dirty="0">
                <a:solidFill>
                  <a:schemeClr val="tx1">
                    <a:lumMod val="75000"/>
                    <a:lumOff val="25000"/>
                  </a:schemeClr>
                </a:solidFill>
                <a:latin typeface="Calibri" panose="020F0502020204030204"/>
              </a:rPr>
              <a:t> to the relatively high minimum wage compared to median and average wages</a:t>
            </a:r>
            <a:r>
              <a:rPr lang="en-GB" sz="2000" dirty="0">
                <a:solidFill>
                  <a:schemeClr val="tx1">
                    <a:lumMod val="75000"/>
                    <a:lumOff val="25000"/>
                  </a:schemeClr>
                </a:solidFill>
                <a:latin typeface="Calibri" panose="020F0502020204030204"/>
              </a:rPr>
              <a:t>. </a:t>
            </a:r>
          </a:p>
          <a:p>
            <a:pPr marL="228600" indent="-228600" fontAlgn="auto">
              <a:lnSpc>
                <a:spcPct val="90000"/>
              </a:lnSpc>
              <a:spcBef>
                <a:spcPts val="1000"/>
              </a:spcBef>
              <a:spcAft>
                <a:spcPts val="0"/>
              </a:spcAft>
              <a:defRPr/>
            </a:pPr>
            <a:r>
              <a:rPr lang="en-GB" sz="2400" b="1" dirty="0">
                <a:solidFill>
                  <a:schemeClr val="tx1">
                    <a:lumMod val="75000"/>
                    <a:lumOff val="25000"/>
                  </a:schemeClr>
                </a:solidFill>
              </a:rPr>
              <a:t>A sustained effort to t</a:t>
            </a:r>
            <a:r>
              <a:rPr lang="en-GB" sz="2400" b="1" dirty="0">
                <a:solidFill>
                  <a:schemeClr val="tx1">
                    <a:lumMod val="75000"/>
                    <a:lumOff val="25000"/>
                  </a:schemeClr>
                </a:solidFill>
                <a:latin typeface="Calibri" panose="020F0502020204030204"/>
              </a:rPr>
              <a:t>ackle the gender pay gap - </a:t>
            </a:r>
            <a:r>
              <a:rPr lang="en-GB" sz="2000" dirty="0">
                <a:solidFill>
                  <a:schemeClr val="tx1">
                    <a:lumMod val="75000"/>
                    <a:lumOff val="25000"/>
                  </a:schemeClr>
                </a:solidFill>
                <a:latin typeface="Calibri" panose="020F0502020204030204"/>
              </a:rPr>
              <a:t>Ideas include combatting gender-based stereotypes, strengthening policies on maternity and paternity as well as parental leave, and advocacy for better sharing of family responsibilities. Equal pay at the enterprise level also requires job evaluation methods free from gender bias. </a:t>
            </a:r>
          </a:p>
          <a:p>
            <a:pPr marL="228600" indent="-228600" fontAlgn="auto">
              <a:lnSpc>
                <a:spcPct val="90000"/>
              </a:lnSpc>
              <a:spcBef>
                <a:spcPts val="1000"/>
              </a:spcBef>
              <a:spcAft>
                <a:spcPts val="0"/>
              </a:spcAft>
              <a:defRPr/>
            </a:pPr>
            <a:r>
              <a:rPr lang="en-GB" sz="2400" b="1" dirty="0">
                <a:solidFill>
                  <a:schemeClr val="tx1">
                    <a:lumMod val="75000"/>
                    <a:lumOff val="25000"/>
                  </a:schemeClr>
                </a:solidFill>
                <a:latin typeface="Calibri" panose="020F0502020204030204"/>
              </a:rPr>
              <a:t>Sustained attention to</a:t>
            </a:r>
            <a:r>
              <a:rPr lang="en-GB" sz="2400" dirty="0">
                <a:solidFill>
                  <a:schemeClr val="tx1">
                    <a:lumMod val="75000"/>
                    <a:lumOff val="25000"/>
                  </a:schemeClr>
                </a:solidFill>
                <a:latin typeface="Calibri" panose="020F0502020204030204"/>
              </a:rPr>
              <a:t> </a:t>
            </a:r>
            <a:r>
              <a:rPr lang="en-GB" sz="2400" b="1" dirty="0">
                <a:solidFill>
                  <a:schemeClr val="tx1">
                    <a:lumMod val="75000"/>
                    <a:lumOff val="25000"/>
                  </a:schemeClr>
                </a:solidFill>
                <a:latin typeface="Calibri" panose="020F0502020204030204"/>
              </a:rPr>
              <a:t>access to education and policies to increase the skills of the labour force </a:t>
            </a:r>
            <a:r>
              <a:rPr lang="en-GB" sz="2000" dirty="0">
                <a:solidFill>
                  <a:schemeClr val="tx1">
                    <a:lumMod val="75000"/>
                    <a:lumOff val="25000"/>
                  </a:schemeClr>
                </a:solidFill>
                <a:latin typeface="Calibri" panose="020F0502020204030204"/>
              </a:rPr>
              <a:t>– This, particularly for those at the bottom of the distribution, could also contribute to higher wages. </a:t>
            </a:r>
            <a:endParaRPr lang="en-US" sz="2000" dirty="0">
              <a:solidFill>
                <a:schemeClr val="tx1">
                  <a:lumMod val="75000"/>
                  <a:lumOff val="25000"/>
                </a:schemeClr>
              </a:solidFill>
              <a:latin typeface="Calibri" panose="020F0502020204030204"/>
            </a:endParaRPr>
          </a:p>
        </p:txBody>
      </p:sp>
      <p:sp>
        <p:nvSpPr>
          <p:cNvPr id="6" name="Slide Number Placeholder 5"/>
          <p:cNvSpPr>
            <a:spLocks noGrp="1"/>
          </p:cNvSpPr>
          <p:nvPr>
            <p:ph type="sldNum" sz="quarter" idx="10"/>
          </p:nvPr>
        </p:nvSpPr>
        <p:spPr/>
        <p:txBody>
          <a:bodyPr/>
          <a:lstStyle/>
          <a:p>
            <a:pPr>
              <a:defRPr/>
            </a:pPr>
            <a:fld id="{F335CECA-9BA5-4004-A91E-9AB51D9D27E3}" type="slidenum">
              <a:rPr lang="en-GB" smtClean="0"/>
              <a:pPr>
                <a:defRPr/>
              </a:pPr>
              <a:t>18</a:t>
            </a:fld>
            <a:endParaRPr lang="en-GB"/>
          </a:p>
        </p:txBody>
      </p:sp>
    </p:spTree>
    <p:extLst>
      <p:ext uri="{BB962C8B-B14F-4D97-AF65-F5344CB8AC3E}">
        <p14:creationId xmlns:p14="http://schemas.microsoft.com/office/powerpoint/2010/main" val="56049670"/>
      </p:ext>
    </p:extLst>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315233"/>
          </a:xfrm>
          <a:solidFill>
            <a:srgbClr val="318B4F"/>
          </a:solidFill>
        </p:spPr>
        <p:txBody>
          <a:bodyPr>
            <a:noAutofit/>
          </a:bodyPr>
          <a:lstStyle/>
          <a:p>
            <a:r>
              <a:rPr lang="en-US" dirty="0">
                <a:solidFill>
                  <a:prstClr val="white"/>
                </a:solidFill>
              </a:rPr>
              <a:t>C4. Containing job insecurity </a:t>
            </a:r>
            <a:br>
              <a:rPr lang="en-US" dirty="0">
                <a:solidFill>
                  <a:prstClr val="white"/>
                </a:solidFill>
              </a:rPr>
            </a:br>
            <a:r>
              <a:rPr lang="en-US" dirty="0">
                <a:solidFill>
                  <a:prstClr val="white"/>
                </a:solidFill>
              </a:rPr>
              <a:t>linked to </a:t>
            </a:r>
            <a:r>
              <a:rPr lang="en-US" dirty="0" err="1">
                <a:solidFill>
                  <a:prstClr val="white"/>
                </a:solidFill>
              </a:rPr>
              <a:t>labour</a:t>
            </a:r>
            <a:r>
              <a:rPr lang="en-US" dirty="0">
                <a:solidFill>
                  <a:prstClr val="white"/>
                </a:solidFill>
              </a:rPr>
              <a:t> market segmentation</a:t>
            </a:r>
            <a:endParaRPr lang="en-US" b="1" dirty="0"/>
          </a:p>
        </p:txBody>
      </p:sp>
      <p:sp>
        <p:nvSpPr>
          <p:cNvPr id="3" name="Content Placeholder 2"/>
          <p:cNvSpPr>
            <a:spLocks noGrp="1"/>
          </p:cNvSpPr>
          <p:nvPr>
            <p:ph idx="1"/>
          </p:nvPr>
        </p:nvSpPr>
        <p:spPr>
          <a:xfrm>
            <a:off x="970961" y="1897362"/>
            <a:ext cx="10189729" cy="5046903"/>
          </a:xfrm>
        </p:spPr>
        <p:txBody>
          <a:bodyPr>
            <a:normAutofit/>
          </a:bodyPr>
          <a:lstStyle/>
          <a:p>
            <a:pPr>
              <a:spcAft>
                <a:spcPts val="600"/>
              </a:spcAft>
            </a:pPr>
            <a:r>
              <a:rPr lang="en-US" sz="2400" b="1" dirty="0">
                <a:solidFill>
                  <a:schemeClr val="tx1">
                    <a:lumMod val="75000"/>
                    <a:lumOff val="25000"/>
                  </a:schemeClr>
                </a:solidFill>
              </a:rPr>
              <a:t>Limiting abuses in the use of Fixed-term Contracts (FTCs) - </a:t>
            </a:r>
            <a:r>
              <a:rPr lang="en-US" sz="2000" dirty="0">
                <a:solidFill>
                  <a:schemeClr val="tx1">
                    <a:lumMod val="75000"/>
                    <a:lumOff val="25000"/>
                  </a:schemeClr>
                </a:solidFill>
              </a:rPr>
              <a:t>Valid reasons; renewals; regulations of very short contracts</a:t>
            </a:r>
          </a:p>
          <a:p>
            <a:pPr>
              <a:spcAft>
                <a:spcPts val="600"/>
              </a:spcAft>
            </a:pPr>
            <a:r>
              <a:rPr lang="en-US" sz="2400" b="1" dirty="0">
                <a:solidFill>
                  <a:schemeClr val="tx1">
                    <a:lumMod val="75000"/>
                    <a:lumOff val="25000"/>
                  </a:schemeClr>
                </a:solidFill>
              </a:rPr>
              <a:t>Improving transitions to regular jobs - </a:t>
            </a:r>
            <a:r>
              <a:rPr lang="en-US" sz="2000" dirty="0">
                <a:solidFill>
                  <a:schemeClr val="tx1">
                    <a:lumMod val="75000"/>
                    <a:lumOff val="25000"/>
                  </a:schemeClr>
                </a:solidFill>
              </a:rPr>
              <a:t>through tax (dis)-incentives, incentives for training and skill improvement of temporary workers; enhancing portability of social benefits and severance pay</a:t>
            </a:r>
          </a:p>
          <a:p>
            <a:pPr>
              <a:spcAft>
                <a:spcPts val="600"/>
              </a:spcAft>
            </a:pPr>
            <a:r>
              <a:rPr lang="en-US" sz="2400" b="1" dirty="0">
                <a:solidFill>
                  <a:schemeClr val="tx1">
                    <a:lumMod val="75000"/>
                    <a:lumOff val="25000"/>
                  </a:schemeClr>
                </a:solidFill>
              </a:rPr>
              <a:t>Improving work quality across the contracts - </a:t>
            </a:r>
            <a:r>
              <a:rPr lang="en-US" sz="2000" dirty="0">
                <a:solidFill>
                  <a:schemeClr val="tx1">
                    <a:lumMod val="75000"/>
                    <a:lumOff val="25000"/>
                  </a:schemeClr>
                </a:solidFill>
              </a:rPr>
              <a:t>equalizing working conditions, making sure FTCs are not used with the purpose of undercutting </a:t>
            </a:r>
            <a:r>
              <a:rPr lang="en-US" sz="2000" dirty="0" err="1">
                <a:solidFill>
                  <a:schemeClr val="tx1">
                    <a:lumMod val="75000"/>
                    <a:lumOff val="25000"/>
                  </a:schemeClr>
                </a:solidFill>
              </a:rPr>
              <a:t>labour</a:t>
            </a:r>
            <a:r>
              <a:rPr lang="en-US" sz="2000" dirty="0">
                <a:solidFill>
                  <a:schemeClr val="tx1">
                    <a:lumMod val="75000"/>
                    <a:lumOff val="25000"/>
                  </a:schemeClr>
                </a:solidFill>
              </a:rPr>
              <a:t> standards, addressing overall </a:t>
            </a:r>
            <a:r>
              <a:rPr lang="en-US" sz="2000" dirty="0" err="1">
                <a:solidFill>
                  <a:schemeClr val="tx1">
                    <a:lumMod val="75000"/>
                    <a:lumOff val="25000"/>
                  </a:schemeClr>
                </a:solidFill>
              </a:rPr>
              <a:t>labour</a:t>
            </a:r>
            <a:r>
              <a:rPr lang="en-US" sz="2000" dirty="0">
                <a:solidFill>
                  <a:schemeClr val="tx1">
                    <a:lumMod val="75000"/>
                    <a:lumOff val="25000"/>
                  </a:schemeClr>
                </a:solidFill>
              </a:rPr>
              <a:t> cost gaps</a:t>
            </a:r>
          </a:p>
          <a:p>
            <a:r>
              <a:rPr lang="en-US" sz="2400" b="1" dirty="0">
                <a:solidFill>
                  <a:schemeClr val="tx1">
                    <a:lumMod val="75000"/>
                    <a:lumOff val="25000"/>
                  </a:schemeClr>
                </a:solidFill>
              </a:rPr>
              <a:t>Other measures - </a:t>
            </a:r>
            <a:r>
              <a:rPr lang="en-US" sz="2000" dirty="0">
                <a:solidFill>
                  <a:schemeClr val="tx1">
                    <a:lumMod val="75000"/>
                    <a:lumOff val="25000"/>
                  </a:schemeClr>
                </a:solidFill>
              </a:rPr>
              <a:t>greater role to collective bargaining;  enhancing internal rather than external flexibility</a:t>
            </a:r>
          </a:p>
          <a:p>
            <a:pPr marL="0" indent="0">
              <a:buNone/>
            </a:pPr>
            <a:endParaRPr lang="en-US" sz="2400" dirty="0">
              <a:solidFill>
                <a:schemeClr val="tx1">
                  <a:lumMod val="75000"/>
                  <a:lumOff val="25000"/>
                </a:schemeClr>
              </a:solidFill>
            </a:endParaRPr>
          </a:p>
          <a:p>
            <a:pPr marL="400050" lvl="2" indent="0">
              <a:buNone/>
            </a:pPr>
            <a:endParaRPr lang="en-GB" sz="1400" dirty="0">
              <a:solidFill>
                <a:schemeClr val="tx1">
                  <a:lumMod val="75000"/>
                  <a:lumOff val="25000"/>
                </a:schemeClr>
              </a:solidFill>
            </a:endParaRPr>
          </a:p>
          <a:p>
            <a:pPr>
              <a:buNone/>
            </a:pPr>
            <a:endParaRPr lang="en-GB" sz="1800" dirty="0">
              <a:solidFill>
                <a:schemeClr val="tx1">
                  <a:lumMod val="75000"/>
                  <a:lumOff val="25000"/>
                </a:schemeClr>
              </a:solidFill>
            </a:endParaRPr>
          </a:p>
          <a:p>
            <a:pPr lvl="1"/>
            <a:endParaRPr lang="en-US" sz="1400" dirty="0">
              <a:solidFill>
                <a:schemeClr val="tx1">
                  <a:lumMod val="75000"/>
                  <a:lumOff val="25000"/>
                </a:schemeClr>
              </a:solidFill>
            </a:endParaRPr>
          </a:p>
          <a:p>
            <a:pPr marL="0" indent="0">
              <a:buNone/>
            </a:pPr>
            <a:endParaRPr lang="en-US" sz="1800" dirty="0">
              <a:solidFill>
                <a:schemeClr val="tx1">
                  <a:lumMod val="75000"/>
                  <a:lumOff val="25000"/>
                </a:schemeClr>
              </a:solidFill>
            </a:endParaRPr>
          </a:p>
        </p:txBody>
      </p:sp>
      <p:sp>
        <p:nvSpPr>
          <p:cNvPr id="5" name="Slide Number Placeholder 4"/>
          <p:cNvSpPr>
            <a:spLocks noGrp="1"/>
          </p:cNvSpPr>
          <p:nvPr>
            <p:ph type="sldNum" sz="quarter" idx="10"/>
          </p:nvPr>
        </p:nvSpPr>
        <p:spPr/>
        <p:txBody>
          <a:bodyPr/>
          <a:lstStyle/>
          <a:p>
            <a:pPr>
              <a:defRPr/>
            </a:pPr>
            <a:fld id="{F335CECA-9BA5-4004-A91E-9AB51D9D27E3}" type="slidenum">
              <a:rPr lang="en-GB" smtClean="0"/>
              <a:pPr>
                <a:defRPr/>
              </a:pPr>
              <a:t>19</a:t>
            </a:fld>
            <a:endParaRPr lang="en-GB"/>
          </a:p>
        </p:txBody>
      </p:sp>
    </p:spTree>
    <p:extLst>
      <p:ext uri="{BB962C8B-B14F-4D97-AF65-F5344CB8AC3E}">
        <p14:creationId xmlns:p14="http://schemas.microsoft.com/office/powerpoint/2010/main" val="1744007430"/>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318B4F"/>
          </a:solidFill>
        </p:spPr>
        <p:txBody>
          <a:bodyPr/>
          <a:lstStyle/>
          <a:p>
            <a:r>
              <a:rPr lang="en-GB" dirty="0"/>
              <a:t>Outline of the presentation</a:t>
            </a:r>
          </a:p>
        </p:txBody>
      </p:sp>
      <p:sp>
        <p:nvSpPr>
          <p:cNvPr id="3" name="Content Placeholder 2"/>
          <p:cNvSpPr>
            <a:spLocks noGrp="1"/>
          </p:cNvSpPr>
          <p:nvPr>
            <p:ph idx="1"/>
          </p:nvPr>
        </p:nvSpPr>
        <p:spPr>
          <a:xfrm>
            <a:off x="1685924" y="1687246"/>
            <a:ext cx="9896475" cy="4525963"/>
          </a:xfrm>
        </p:spPr>
        <p:txBody>
          <a:bodyPr/>
          <a:lstStyle/>
          <a:p>
            <a:pPr marL="514350" indent="-514350">
              <a:buFont typeface="+mj-lt"/>
              <a:buAutoNum type="alphaUcPeriod"/>
            </a:pPr>
            <a:endParaRPr lang="en-GB" dirty="0">
              <a:solidFill>
                <a:srgbClr val="002060"/>
              </a:solidFill>
            </a:endParaRPr>
          </a:p>
          <a:p>
            <a:pPr marL="514350" indent="-514350">
              <a:spcAft>
                <a:spcPts val="1200"/>
              </a:spcAft>
              <a:buFont typeface="+mj-lt"/>
              <a:buAutoNum type="alphaUcPeriod"/>
            </a:pPr>
            <a:r>
              <a:rPr lang="en-GB" b="1" dirty="0">
                <a:solidFill>
                  <a:schemeClr val="tx1">
                    <a:lumMod val="75000"/>
                    <a:lumOff val="25000"/>
                  </a:schemeClr>
                </a:solidFill>
              </a:rPr>
              <a:t>Quick overview of economic trends and prospects	</a:t>
            </a:r>
          </a:p>
          <a:p>
            <a:pPr marL="514350" indent="-514350">
              <a:spcAft>
                <a:spcPts val="1200"/>
              </a:spcAft>
              <a:buFont typeface="+mj-lt"/>
              <a:buAutoNum type="alphaUcPeriod"/>
            </a:pPr>
            <a:r>
              <a:rPr lang="en-GB" b="1" dirty="0">
                <a:solidFill>
                  <a:schemeClr val="tx1">
                    <a:lumMod val="75000"/>
                    <a:lumOff val="25000"/>
                  </a:schemeClr>
                </a:solidFill>
              </a:rPr>
              <a:t>The labour market situation</a:t>
            </a:r>
          </a:p>
          <a:p>
            <a:pPr marL="514350" indent="-514350">
              <a:spcAft>
                <a:spcPts val="1200"/>
              </a:spcAft>
              <a:buFont typeface="+mj-lt"/>
              <a:buAutoNum type="alphaUcPeriod"/>
            </a:pPr>
            <a:r>
              <a:rPr lang="en-GB" b="1" dirty="0">
                <a:solidFill>
                  <a:schemeClr val="tx1">
                    <a:lumMod val="75000"/>
                    <a:lumOff val="25000"/>
                  </a:schemeClr>
                </a:solidFill>
              </a:rPr>
              <a:t>Key policy questions</a:t>
            </a:r>
          </a:p>
        </p:txBody>
      </p:sp>
      <p:sp>
        <p:nvSpPr>
          <p:cNvPr id="4" name="Slide Number Placeholder 3"/>
          <p:cNvSpPr>
            <a:spLocks noGrp="1"/>
          </p:cNvSpPr>
          <p:nvPr>
            <p:ph type="sldNum" sz="quarter" idx="10"/>
          </p:nvPr>
        </p:nvSpPr>
        <p:spPr/>
        <p:txBody>
          <a:bodyPr/>
          <a:lstStyle/>
          <a:p>
            <a:pPr>
              <a:defRPr/>
            </a:pPr>
            <a:fld id="{F335CECA-9BA5-4004-A91E-9AB51D9D27E3}" type="slidenum">
              <a:rPr lang="en-GB" smtClean="0"/>
              <a:pPr>
                <a:defRPr/>
              </a:pPr>
              <a:t>2</a:t>
            </a:fld>
            <a:endParaRPr lang="en-GB"/>
          </a:p>
        </p:txBody>
      </p:sp>
    </p:spTree>
    <p:extLst>
      <p:ext uri="{BB962C8B-B14F-4D97-AF65-F5344CB8AC3E}">
        <p14:creationId xmlns:p14="http://schemas.microsoft.com/office/powerpoint/2010/main" val="2282674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solidFill>
            <a:srgbClr val="318B4F"/>
          </a:solidFill>
        </p:spPr>
        <p:txBody>
          <a:bodyPr/>
          <a:lstStyle/>
          <a:p>
            <a:pPr algn="ctr"/>
            <a:r>
              <a:rPr lang="en-GB" dirty="0"/>
              <a:t>C5. Improving working time arrangements </a:t>
            </a:r>
            <a:br>
              <a:rPr lang="en-GB" dirty="0"/>
            </a:br>
            <a:r>
              <a:rPr lang="en-GB" dirty="0"/>
              <a:t>and labour inspection</a:t>
            </a:r>
          </a:p>
        </p:txBody>
      </p:sp>
      <p:sp>
        <p:nvSpPr>
          <p:cNvPr id="3" name="Content Placeholder 2"/>
          <p:cNvSpPr>
            <a:spLocks noGrp="1"/>
          </p:cNvSpPr>
          <p:nvPr>
            <p:ph idx="1"/>
          </p:nvPr>
        </p:nvSpPr>
        <p:spPr>
          <a:xfrm>
            <a:off x="514709" y="1902906"/>
            <a:ext cx="10972800" cy="4525963"/>
          </a:xfrm>
        </p:spPr>
        <p:txBody>
          <a:bodyPr>
            <a:normAutofit lnSpcReduction="10000"/>
          </a:bodyPr>
          <a:lstStyle/>
          <a:p>
            <a:pPr algn="just">
              <a:spcAft>
                <a:spcPts val="600"/>
              </a:spcAft>
            </a:pPr>
            <a:r>
              <a:rPr lang="en-GB" sz="2400" b="1" dirty="0">
                <a:solidFill>
                  <a:schemeClr val="tx1">
                    <a:lumMod val="75000"/>
                    <a:lumOff val="25000"/>
                  </a:schemeClr>
                </a:solidFill>
              </a:rPr>
              <a:t>Avoiding a “race to the regulatory bottom </a:t>
            </a:r>
            <a:r>
              <a:rPr lang="en-GB" sz="2000" b="1" dirty="0">
                <a:solidFill>
                  <a:schemeClr val="tx1">
                    <a:lumMod val="75000"/>
                    <a:lumOff val="25000"/>
                  </a:schemeClr>
                </a:solidFill>
              </a:rPr>
              <a:t>- </a:t>
            </a:r>
            <a:r>
              <a:rPr lang="en-GB" sz="2000" dirty="0">
                <a:solidFill>
                  <a:schemeClr val="tx1">
                    <a:lumMod val="75000"/>
                    <a:lumOff val="25000"/>
                  </a:schemeClr>
                </a:solidFill>
              </a:rPr>
              <a:t>Data suggests that national law is more than elastic enough to provide for working hour flexibility in the labour market. </a:t>
            </a:r>
          </a:p>
          <a:p>
            <a:pPr algn="just">
              <a:spcAft>
                <a:spcPts val="600"/>
              </a:spcAft>
            </a:pPr>
            <a:r>
              <a:rPr lang="en-GB" sz="2400" b="1" dirty="0">
                <a:solidFill>
                  <a:schemeClr val="tx1">
                    <a:lumMod val="75000"/>
                    <a:lumOff val="25000"/>
                  </a:schemeClr>
                </a:solidFill>
              </a:rPr>
              <a:t>More attention to working time arrangements - </a:t>
            </a:r>
            <a:r>
              <a:rPr lang="en-GB" sz="2000" dirty="0">
                <a:solidFill>
                  <a:schemeClr val="tx1">
                    <a:lumMod val="75000"/>
                    <a:lumOff val="25000"/>
                  </a:schemeClr>
                </a:solidFill>
              </a:rPr>
              <a:t>This might help with productivity, rather than increase working hours through deregulation</a:t>
            </a:r>
          </a:p>
          <a:p>
            <a:pPr algn="just"/>
            <a:r>
              <a:rPr lang="en-GB" sz="2400" b="1" dirty="0">
                <a:solidFill>
                  <a:schemeClr val="tx1">
                    <a:lumMod val="75000"/>
                    <a:lumOff val="25000"/>
                  </a:schemeClr>
                </a:solidFill>
              </a:rPr>
              <a:t>Making the “right to disconnect” operational</a:t>
            </a:r>
          </a:p>
          <a:p>
            <a:pPr algn="just">
              <a:spcAft>
                <a:spcPts val="600"/>
              </a:spcAft>
            </a:pPr>
            <a:r>
              <a:rPr lang="en-US" sz="2400" b="1" dirty="0">
                <a:solidFill>
                  <a:schemeClr val="tx1">
                    <a:lumMod val="75000"/>
                    <a:lumOff val="25000"/>
                  </a:schemeClr>
                </a:solidFill>
              </a:rPr>
              <a:t>Strengthening </a:t>
            </a:r>
            <a:r>
              <a:rPr lang="en-US" sz="2400" b="1" dirty="0" err="1">
                <a:solidFill>
                  <a:schemeClr val="tx1">
                    <a:lumMod val="75000"/>
                    <a:lumOff val="25000"/>
                  </a:schemeClr>
                </a:solidFill>
              </a:rPr>
              <a:t>labour</a:t>
            </a:r>
            <a:r>
              <a:rPr lang="en-US" sz="2400" b="1" dirty="0">
                <a:solidFill>
                  <a:schemeClr val="tx1">
                    <a:lumMod val="75000"/>
                    <a:lumOff val="25000"/>
                  </a:schemeClr>
                </a:solidFill>
              </a:rPr>
              <a:t> inspection</a:t>
            </a:r>
          </a:p>
          <a:p>
            <a:pPr lvl="1" algn="just"/>
            <a:r>
              <a:rPr lang="en-US" sz="2000" dirty="0">
                <a:solidFill>
                  <a:schemeClr val="tx1">
                    <a:lumMod val="75000"/>
                    <a:lumOff val="25000"/>
                  </a:schemeClr>
                </a:solidFill>
              </a:rPr>
              <a:t>ACT needs to continue its recruitment efforts, especially on support staff and lawyers for the legal instruction of sanctioning procedures </a:t>
            </a:r>
          </a:p>
          <a:p>
            <a:pPr lvl="1" algn="just"/>
            <a:r>
              <a:rPr lang="en-US" sz="2000" dirty="0" err="1">
                <a:solidFill>
                  <a:schemeClr val="tx1">
                    <a:lumMod val="75000"/>
                    <a:lumOff val="25000"/>
                  </a:schemeClr>
                </a:solidFill>
              </a:rPr>
              <a:t>Operationalise</a:t>
            </a:r>
            <a:r>
              <a:rPr lang="en-US" sz="2000" dirty="0">
                <a:solidFill>
                  <a:schemeClr val="tx1">
                    <a:lumMod val="75000"/>
                    <a:lumOff val="25000"/>
                  </a:schemeClr>
                </a:solidFill>
              </a:rPr>
              <a:t> IT interconnectivity to enable automated reporting on compliance, scoreboards and other tools to help management to plan strategically</a:t>
            </a:r>
            <a:r>
              <a:rPr lang="en-US" sz="1600" dirty="0">
                <a:solidFill>
                  <a:schemeClr val="tx1">
                    <a:lumMod val="75000"/>
                    <a:lumOff val="25000"/>
                  </a:schemeClr>
                </a:solidFill>
              </a:rPr>
              <a:t>.</a:t>
            </a:r>
          </a:p>
          <a:p>
            <a:pPr lvl="1" algn="just"/>
            <a:r>
              <a:rPr lang="en-US" sz="2000" dirty="0" err="1">
                <a:solidFill>
                  <a:schemeClr val="tx1">
                    <a:lumMod val="75000"/>
                    <a:lumOff val="25000"/>
                  </a:schemeClr>
                </a:solidFill>
              </a:rPr>
              <a:t>Analyse</a:t>
            </a:r>
            <a:r>
              <a:rPr lang="en-US" sz="2000" dirty="0">
                <a:solidFill>
                  <a:schemeClr val="tx1">
                    <a:lumMod val="75000"/>
                    <a:lumOff val="25000"/>
                  </a:schemeClr>
                </a:solidFill>
              </a:rPr>
              <a:t> effectiveness of Law 63/2013 and assess the impacts of recent amendments introduced by Law 55/2017. </a:t>
            </a:r>
          </a:p>
          <a:p>
            <a:pPr algn="just"/>
            <a:endParaRPr lang="en-GB" sz="2000" dirty="0">
              <a:solidFill>
                <a:schemeClr val="tx1">
                  <a:lumMod val="75000"/>
                  <a:lumOff val="25000"/>
                </a:schemeClr>
              </a:solidFill>
            </a:endParaRPr>
          </a:p>
          <a:p>
            <a:pPr algn="just"/>
            <a:endParaRPr lang="en-GB" dirty="0">
              <a:solidFill>
                <a:schemeClr val="tx1">
                  <a:lumMod val="75000"/>
                  <a:lumOff val="25000"/>
                </a:schemeClr>
              </a:solidFill>
            </a:endParaRPr>
          </a:p>
          <a:p>
            <a:pPr algn="just"/>
            <a:endParaRPr lang="en-GB" dirty="0">
              <a:solidFill>
                <a:schemeClr val="tx1">
                  <a:lumMod val="75000"/>
                  <a:lumOff val="25000"/>
                </a:schemeClr>
              </a:solidFill>
            </a:endParaRPr>
          </a:p>
        </p:txBody>
      </p:sp>
      <p:sp>
        <p:nvSpPr>
          <p:cNvPr id="6" name="Slide Number Placeholder 5"/>
          <p:cNvSpPr>
            <a:spLocks noGrp="1"/>
          </p:cNvSpPr>
          <p:nvPr>
            <p:ph type="sldNum" sz="quarter" idx="10"/>
          </p:nvPr>
        </p:nvSpPr>
        <p:spPr/>
        <p:txBody>
          <a:bodyPr/>
          <a:lstStyle/>
          <a:p>
            <a:pPr>
              <a:defRPr/>
            </a:pPr>
            <a:fld id="{F335CECA-9BA5-4004-A91E-9AB51D9D27E3}" type="slidenum">
              <a:rPr lang="en-GB" smtClean="0"/>
              <a:pPr>
                <a:defRPr/>
              </a:pPr>
              <a:t>20</a:t>
            </a:fld>
            <a:endParaRPr lang="en-GB"/>
          </a:p>
        </p:txBody>
      </p:sp>
    </p:spTree>
    <p:extLst>
      <p:ext uri="{BB962C8B-B14F-4D97-AF65-F5344CB8AC3E}">
        <p14:creationId xmlns:p14="http://schemas.microsoft.com/office/powerpoint/2010/main" val="2635212267"/>
      </p:ext>
    </p:extLst>
  </p:cSld>
  <p:clrMapOvr>
    <a:overrideClrMapping bg1="lt1" tx1="dk1" bg2="lt2" tx2="dk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solidFill>
            <a:srgbClr val="318B4F"/>
          </a:solidFill>
        </p:spPr>
        <p:txBody>
          <a:bodyPr/>
          <a:lstStyle/>
          <a:p>
            <a:pPr algn="ctr"/>
            <a:r>
              <a:rPr lang="en-GB" sz="3600" b="1" dirty="0"/>
              <a:t>C6. Taking full advantage of collective bargaining</a:t>
            </a:r>
          </a:p>
        </p:txBody>
      </p:sp>
      <p:sp>
        <p:nvSpPr>
          <p:cNvPr id="3" name="Content Placeholder 2"/>
          <p:cNvSpPr>
            <a:spLocks noGrp="1"/>
          </p:cNvSpPr>
          <p:nvPr>
            <p:ph idx="1"/>
          </p:nvPr>
        </p:nvSpPr>
        <p:spPr>
          <a:xfrm>
            <a:off x="142613" y="1614881"/>
            <a:ext cx="11870422" cy="5106593"/>
          </a:xfrm>
        </p:spPr>
        <p:txBody>
          <a:bodyPr>
            <a:normAutofit/>
          </a:bodyPr>
          <a:lstStyle/>
          <a:p>
            <a:pPr marL="342900" lvl="1" indent="-342900">
              <a:buFont typeface="Arial" panose="020B0604020202020204" pitchFamily="34" charset="0"/>
              <a:buChar char="•"/>
              <a:defRPr/>
            </a:pPr>
            <a:endParaRPr lang="en-GB" sz="1600" dirty="0">
              <a:solidFill>
                <a:srgbClr val="000000"/>
              </a:solidFill>
              <a:latin typeface="Tahoma" panose="020B0604030504040204" pitchFamily="34" charset="0"/>
            </a:endParaRPr>
          </a:p>
          <a:p>
            <a:endParaRPr lang="en-GB" dirty="0"/>
          </a:p>
        </p:txBody>
      </p:sp>
      <p:sp>
        <p:nvSpPr>
          <p:cNvPr id="5" name="Rectangle 4">
            <a:extLst>
              <a:ext uri="{FF2B5EF4-FFF2-40B4-BE49-F238E27FC236}">
                <a16:creationId xmlns:a16="http://schemas.microsoft.com/office/drawing/2014/main" id="{C1335AC2-16E1-4843-8046-DA0B109929EA}"/>
              </a:ext>
            </a:extLst>
          </p:cNvPr>
          <p:cNvSpPr/>
          <p:nvPr/>
        </p:nvSpPr>
        <p:spPr>
          <a:xfrm>
            <a:off x="678730" y="1841178"/>
            <a:ext cx="10519538" cy="4419671"/>
          </a:xfrm>
          <a:prstGeom prst="rect">
            <a:avLst/>
          </a:prstGeom>
        </p:spPr>
        <p:txBody>
          <a:bodyPr wrap="square">
            <a:spAutoFit/>
          </a:bodyPr>
          <a:lstStyle/>
          <a:p>
            <a:pPr marL="342900" lvl="0" indent="-342900">
              <a:lnSpc>
                <a:spcPct val="90000"/>
              </a:lnSpc>
              <a:spcBef>
                <a:spcPts val="1000"/>
              </a:spcBef>
              <a:spcAft>
                <a:spcPts val="600"/>
              </a:spcAft>
              <a:buFont typeface="Arial" panose="020B0604020202020204" pitchFamily="34" charset="0"/>
              <a:buChar char="•"/>
              <a:defRPr/>
            </a:pPr>
            <a:r>
              <a:rPr kumimoji="0" lang="en-GB" sz="2400" b="1" i="0" u="none" strike="noStrike" kern="0" cap="none" spc="0" normalizeH="0" baseline="0" noProof="0" dirty="0">
                <a:ln>
                  <a:noFill/>
                </a:ln>
                <a:solidFill>
                  <a:schemeClr val="tx1">
                    <a:lumMod val="75000"/>
                    <a:lumOff val="25000"/>
                  </a:schemeClr>
                </a:solidFill>
                <a:effectLst/>
                <a:uLnTx/>
                <a:uFillTx/>
              </a:rPr>
              <a:t>Maintain a system of extensions </a:t>
            </a:r>
            <a:r>
              <a:rPr lang="en-US" sz="2400" b="1" kern="0" dirty="0">
                <a:solidFill>
                  <a:schemeClr val="tx1">
                    <a:lumMod val="75000"/>
                    <a:lumOff val="25000"/>
                  </a:schemeClr>
                </a:solidFill>
              </a:rPr>
              <a:t>while monitoring the impacts of the newly adopted criteria</a:t>
            </a:r>
            <a:r>
              <a:rPr kumimoji="0" lang="en-GB" sz="2400" b="0" i="0" u="none" strike="noStrike" kern="0" cap="none" spc="0" normalizeH="0" baseline="0" noProof="0" dirty="0">
                <a:ln>
                  <a:noFill/>
                </a:ln>
                <a:solidFill>
                  <a:schemeClr val="tx1">
                    <a:lumMod val="75000"/>
                    <a:lumOff val="25000"/>
                  </a:schemeClr>
                </a:solidFill>
                <a:effectLst/>
                <a:uLnTx/>
                <a:uFillTx/>
              </a:rPr>
              <a:t> - </a:t>
            </a:r>
            <a:r>
              <a:rPr kumimoji="0" lang="en-GB" sz="2000" b="0" i="0" u="none" strike="noStrike" kern="0" cap="none" spc="0" normalizeH="0" baseline="0" noProof="0" dirty="0">
                <a:ln>
                  <a:noFill/>
                </a:ln>
                <a:solidFill>
                  <a:schemeClr val="tx1">
                    <a:lumMod val="75000"/>
                    <a:lumOff val="25000"/>
                  </a:schemeClr>
                </a:solidFill>
                <a:effectLst/>
                <a:uLnTx/>
                <a:uFillTx/>
              </a:rPr>
              <a:t>Extension has proven as a key tool in promoting collective bargaining and reducing inequality</a:t>
            </a:r>
          </a:p>
          <a:p>
            <a:pPr marL="342900" marR="0" lvl="0" indent="-342900" defTabSz="914400" eaLnBrk="1" fontAlgn="auto" latinLnBrk="0" hangingPunct="1">
              <a:lnSpc>
                <a:spcPct val="90000"/>
              </a:lnSpc>
              <a:spcBef>
                <a:spcPts val="1000"/>
              </a:spcBef>
              <a:spcAft>
                <a:spcPts val="600"/>
              </a:spcAft>
              <a:buClrTx/>
              <a:buSzTx/>
              <a:buFont typeface="Arial" panose="020B0604020202020204" pitchFamily="34" charset="0"/>
              <a:buChar char="•"/>
              <a:tabLst/>
              <a:defRPr/>
            </a:pPr>
            <a:r>
              <a:rPr kumimoji="0" lang="en-GB" sz="2400" b="1" i="0" u="none" strike="noStrike" kern="0" cap="none" spc="0" normalizeH="0" baseline="0" noProof="0" dirty="0">
                <a:ln>
                  <a:noFill/>
                </a:ln>
                <a:solidFill>
                  <a:schemeClr val="tx1">
                    <a:lumMod val="75000"/>
                    <a:lumOff val="25000"/>
                  </a:schemeClr>
                </a:solidFill>
                <a:effectLst/>
                <a:uLnTx/>
                <a:uFillTx/>
              </a:rPr>
              <a:t>Uphold certain principles in order to avoid capture by minority interests at the expense of all enterprises and workers - </a:t>
            </a:r>
            <a:r>
              <a:rPr lang="en-GB" sz="2000" kern="0" dirty="0">
                <a:solidFill>
                  <a:schemeClr val="tx1">
                    <a:lumMod val="75000"/>
                    <a:lumOff val="25000"/>
                  </a:schemeClr>
                </a:solidFill>
              </a:rPr>
              <a:t>This includes</a:t>
            </a:r>
            <a:r>
              <a:rPr kumimoji="0" lang="en-GB" sz="2000" b="0" i="0" u="none" strike="noStrike" kern="0" cap="none" spc="0" normalizeH="0" baseline="0" noProof="0" dirty="0">
                <a:ln>
                  <a:noFill/>
                </a:ln>
                <a:solidFill>
                  <a:schemeClr val="tx1">
                    <a:lumMod val="75000"/>
                    <a:lumOff val="25000"/>
                  </a:schemeClr>
                </a:solidFill>
                <a:effectLst/>
                <a:uLnTx/>
                <a:uFillTx/>
              </a:rPr>
              <a:t> the need for “sufficient representativity”; discretionary rather than automatic extension; and that those affected by the extension have opportunity to submit observations and objections.</a:t>
            </a:r>
          </a:p>
          <a:p>
            <a:pPr marL="342900" marR="0" lvl="0" indent="-342900" defTabSz="914400" eaLnBrk="1" fontAlgn="auto" latinLnBrk="0" hangingPunct="1">
              <a:lnSpc>
                <a:spcPct val="90000"/>
              </a:lnSpc>
              <a:spcBef>
                <a:spcPts val="1000"/>
              </a:spcBef>
              <a:spcAft>
                <a:spcPts val="600"/>
              </a:spcAft>
              <a:buClrTx/>
              <a:buSzTx/>
              <a:buFont typeface="Arial" panose="020B0604020202020204" pitchFamily="34" charset="0"/>
              <a:buChar char="•"/>
              <a:tabLst/>
              <a:defRPr/>
            </a:pPr>
            <a:r>
              <a:rPr kumimoji="0" lang="en-GB" sz="2400" b="1" i="0" u="none" strike="noStrike" kern="0" cap="none" spc="0" normalizeH="0" baseline="0" noProof="0" dirty="0">
                <a:ln>
                  <a:noFill/>
                </a:ln>
                <a:solidFill>
                  <a:schemeClr val="tx1">
                    <a:lumMod val="75000"/>
                    <a:lumOff val="25000"/>
                  </a:schemeClr>
                </a:solidFill>
                <a:effectLst/>
                <a:uLnTx/>
                <a:uFillTx/>
              </a:rPr>
              <a:t>Examine ways to make the content of collective agreements more dynamic </a:t>
            </a:r>
            <a:r>
              <a:rPr kumimoji="0" lang="en-GB" sz="2400" i="0" u="none" strike="noStrike" kern="0" cap="none" spc="0" normalizeH="0" baseline="0" noProof="0" dirty="0">
                <a:ln>
                  <a:noFill/>
                </a:ln>
                <a:solidFill>
                  <a:schemeClr val="tx1">
                    <a:lumMod val="75000"/>
                    <a:lumOff val="25000"/>
                  </a:schemeClr>
                </a:solidFill>
                <a:effectLst/>
                <a:uLnTx/>
                <a:uFillTx/>
              </a:rPr>
              <a:t>- </a:t>
            </a:r>
            <a:r>
              <a:rPr kumimoji="0" lang="en-GB" sz="2000" i="0" u="none" strike="noStrike" kern="0" cap="none" spc="0" normalizeH="0" baseline="0" noProof="0" dirty="0">
                <a:ln>
                  <a:noFill/>
                </a:ln>
                <a:solidFill>
                  <a:schemeClr val="tx1">
                    <a:lumMod val="75000"/>
                    <a:lumOff val="25000"/>
                  </a:schemeClr>
                </a:solidFill>
                <a:effectLst/>
                <a:uLnTx/>
                <a:uFillTx/>
              </a:rPr>
              <a:t>beyond wages and working hours</a:t>
            </a:r>
          </a:p>
          <a:p>
            <a:pPr marL="342900" indent="-342900">
              <a:lnSpc>
                <a:spcPct val="90000"/>
              </a:lnSpc>
              <a:spcBef>
                <a:spcPts val="1000"/>
              </a:spcBef>
              <a:spcAft>
                <a:spcPts val="600"/>
              </a:spcAft>
              <a:buFont typeface="Arial" panose="020B0604020202020204" pitchFamily="34" charset="0"/>
              <a:buChar char="•"/>
              <a:defRPr/>
            </a:pPr>
            <a:r>
              <a:rPr lang="en-GB" sz="2400" b="1" dirty="0">
                <a:solidFill>
                  <a:schemeClr val="tx1">
                    <a:lumMod val="75000"/>
                    <a:lumOff val="25000"/>
                  </a:schemeClr>
                </a:solidFill>
              </a:rPr>
              <a:t>Consider</a:t>
            </a:r>
            <a:r>
              <a:rPr lang="en-GB" sz="2400" dirty="0">
                <a:solidFill>
                  <a:schemeClr val="tx1">
                    <a:lumMod val="75000"/>
                    <a:lumOff val="25000"/>
                  </a:schemeClr>
                </a:solidFill>
              </a:rPr>
              <a:t> </a:t>
            </a:r>
            <a:r>
              <a:rPr lang="en-GB" sz="2400" b="1" dirty="0">
                <a:solidFill>
                  <a:schemeClr val="tx1">
                    <a:lumMod val="75000"/>
                    <a:lumOff val="25000"/>
                  </a:schemeClr>
                </a:solidFill>
              </a:rPr>
              <a:t>better articulation and coordination between different sectoral and geographic agreements - </a:t>
            </a:r>
            <a:r>
              <a:rPr lang="en-GB" sz="2000" dirty="0">
                <a:solidFill>
                  <a:schemeClr val="tx1">
                    <a:lumMod val="75000"/>
                    <a:lumOff val="25000"/>
                  </a:schemeClr>
                </a:solidFill>
              </a:rPr>
              <a:t>This is particularly important in light of the dominance of small firms in the economy.  </a:t>
            </a:r>
          </a:p>
        </p:txBody>
      </p:sp>
      <p:sp>
        <p:nvSpPr>
          <p:cNvPr id="7" name="Slide Number Placeholder 6"/>
          <p:cNvSpPr>
            <a:spLocks noGrp="1"/>
          </p:cNvSpPr>
          <p:nvPr>
            <p:ph type="sldNum" sz="quarter" idx="10"/>
          </p:nvPr>
        </p:nvSpPr>
        <p:spPr/>
        <p:txBody>
          <a:bodyPr/>
          <a:lstStyle/>
          <a:p>
            <a:pPr>
              <a:defRPr/>
            </a:pPr>
            <a:fld id="{F335CECA-9BA5-4004-A91E-9AB51D9D27E3}" type="slidenum">
              <a:rPr lang="en-GB" smtClean="0"/>
              <a:pPr>
                <a:defRPr/>
              </a:pPr>
              <a:t>21</a:t>
            </a:fld>
            <a:endParaRPr lang="en-GB"/>
          </a:p>
        </p:txBody>
      </p:sp>
    </p:spTree>
    <p:extLst>
      <p:ext uri="{BB962C8B-B14F-4D97-AF65-F5344CB8AC3E}">
        <p14:creationId xmlns:p14="http://schemas.microsoft.com/office/powerpoint/2010/main" val="1567677494"/>
      </p:ext>
    </p:extLst>
  </p:cSld>
  <p:clrMapOvr>
    <a:overrideClrMapping bg1="lt1" tx1="dk1" bg2="lt2" tx2="dk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318B4F"/>
          </a:solidFill>
        </p:spPr>
        <p:txBody>
          <a:bodyPr/>
          <a:lstStyle/>
          <a:p>
            <a:r>
              <a:rPr lang="en-GB" dirty="0"/>
              <a:t>C7. Looking forward: Lessons for the EU?</a:t>
            </a:r>
          </a:p>
        </p:txBody>
      </p:sp>
      <p:sp>
        <p:nvSpPr>
          <p:cNvPr id="3" name="Content Placeholder 2"/>
          <p:cNvSpPr>
            <a:spLocks noGrp="1"/>
          </p:cNvSpPr>
          <p:nvPr>
            <p:ph idx="1"/>
          </p:nvPr>
        </p:nvSpPr>
        <p:spPr>
          <a:xfrm>
            <a:off x="961534" y="1687246"/>
            <a:ext cx="10620866" cy="4525963"/>
          </a:xfrm>
        </p:spPr>
        <p:txBody>
          <a:bodyPr/>
          <a:lstStyle/>
          <a:p>
            <a:endParaRPr lang="en-US" dirty="0">
              <a:solidFill>
                <a:schemeClr val="tx1">
                  <a:lumMod val="75000"/>
                  <a:lumOff val="25000"/>
                </a:schemeClr>
              </a:solidFill>
            </a:endParaRPr>
          </a:p>
          <a:p>
            <a:pPr>
              <a:spcAft>
                <a:spcPts val="1200"/>
              </a:spcAft>
            </a:pPr>
            <a:r>
              <a:rPr lang="en-US" sz="2800" b="1" dirty="0">
                <a:solidFill>
                  <a:schemeClr val="tx1">
                    <a:lumMod val="75000"/>
                    <a:lumOff val="25000"/>
                  </a:schemeClr>
                </a:solidFill>
              </a:rPr>
              <a:t>Limits of one-size-fits-all EU monetary policy</a:t>
            </a:r>
          </a:p>
          <a:p>
            <a:pPr>
              <a:spcAft>
                <a:spcPts val="1200"/>
              </a:spcAft>
            </a:pPr>
            <a:r>
              <a:rPr lang="en-US" sz="2800" b="1" dirty="0">
                <a:solidFill>
                  <a:schemeClr val="tx1">
                    <a:lumMod val="75000"/>
                    <a:lumOff val="25000"/>
                  </a:schemeClr>
                </a:solidFill>
              </a:rPr>
              <a:t>Making fiscal rules more flexible and less </a:t>
            </a:r>
            <a:r>
              <a:rPr lang="en-US" sz="2800" b="1" dirty="0" err="1">
                <a:solidFill>
                  <a:schemeClr val="tx1">
                    <a:lumMod val="75000"/>
                    <a:lumOff val="25000"/>
                  </a:schemeClr>
                </a:solidFill>
              </a:rPr>
              <a:t>procyclical</a:t>
            </a:r>
            <a:endParaRPr lang="en-US" sz="2800" b="1" dirty="0">
              <a:solidFill>
                <a:schemeClr val="tx1">
                  <a:lumMod val="75000"/>
                  <a:lumOff val="25000"/>
                </a:schemeClr>
              </a:solidFill>
            </a:endParaRPr>
          </a:p>
          <a:p>
            <a:pPr>
              <a:spcAft>
                <a:spcPts val="1200"/>
              </a:spcAft>
            </a:pPr>
            <a:r>
              <a:rPr lang="en-US" sz="2800" b="1" dirty="0">
                <a:solidFill>
                  <a:schemeClr val="tx1">
                    <a:lumMod val="75000"/>
                    <a:lumOff val="25000"/>
                  </a:schemeClr>
                </a:solidFill>
              </a:rPr>
              <a:t>Need to strengthen financial stabilization instruments</a:t>
            </a:r>
          </a:p>
          <a:p>
            <a:pPr>
              <a:spcAft>
                <a:spcPts val="1200"/>
              </a:spcAft>
            </a:pPr>
            <a:r>
              <a:rPr lang="en-US" sz="2800" b="1" dirty="0">
                <a:solidFill>
                  <a:schemeClr val="tx1">
                    <a:lumMod val="75000"/>
                    <a:lumOff val="25000"/>
                  </a:schemeClr>
                </a:solidFill>
              </a:rPr>
              <a:t>Review conditionality – </a:t>
            </a:r>
            <a:r>
              <a:rPr lang="en-US" sz="2800" dirty="0">
                <a:solidFill>
                  <a:schemeClr val="tx1">
                    <a:lumMod val="75000"/>
                    <a:lumOff val="25000"/>
                  </a:schemeClr>
                </a:solidFill>
              </a:rPr>
              <a:t>imposing </a:t>
            </a:r>
            <a:r>
              <a:rPr lang="en-US" sz="2800" dirty="0" err="1">
                <a:solidFill>
                  <a:schemeClr val="tx1">
                    <a:lumMod val="75000"/>
                    <a:lumOff val="25000"/>
                  </a:schemeClr>
                </a:solidFill>
              </a:rPr>
              <a:t>labour</a:t>
            </a:r>
            <a:r>
              <a:rPr lang="en-US" sz="2800" dirty="0">
                <a:solidFill>
                  <a:schemeClr val="tx1">
                    <a:lumMod val="75000"/>
                    <a:lumOff val="25000"/>
                  </a:schemeClr>
                </a:solidFill>
              </a:rPr>
              <a:t> market hyper-flexibility can actually result in increased </a:t>
            </a:r>
            <a:r>
              <a:rPr lang="en-US" sz="2800" dirty="0" err="1">
                <a:solidFill>
                  <a:schemeClr val="tx1">
                    <a:lumMod val="75000"/>
                    <a:lumOff val="25000"/>
                  </a:schemeClr>
                </a:solidFill>
              </a:rPr>
              <a:t>dualization</a:t>
            </a:r>
            <a:endParaRPr lang="en-US" sz="2800" dirty="0">
              <a:solidFill>
                <a:schemeClr val="tx1">
                  <a:lumMod val="75000"/>
                  <a:lumOff val="25000"/>
                </a:schemeClr>
              </a:solidFill>
            </a:endParaRPr>
          </a:p>
          <a:p>
            <a:endParaRPr lang="en-GB" sz="3600" dirty="0">
              <a:solidFill>
                <a:schemeClr val="tx1">
                  <a:lumMod val="75000"/>
                  <a:lumOff val="25000"/>
                </a:schemeClr>
              </a:solidFill>
            </a:endParaRPr>
          </a:p>
        </p:txBody>
      </p:sp>
      <p:sp>
        <p:nvSpPr>
          <p:cNvPr id="4" name="Slide Number Placeholder 3"/>
          <p:cNvSpPr>
            <a:spLocks noGrp="1"/>
          </p:cNvSpPr>
          <p:nvPr>
            <p:ph type="sldNum" sz="quarter" idx="10"/>
          </p:nvPr>
        </p:nvSpPr>
        <p:spPr/>
        <p:txBody>
          <a:bodyPr/>
          <a:lstStyle/>
          <a:p>
            <a:pPr>
              <a:defRPr/>
            </a:pPr>
            <a:fld id="{F335CECA-9BA5-4004-A91E-9AB51D9D27E3}" type="slidenum">
              <a:rPr lang="en-GB" smtClean="0"/>
              <a:pPr>
                <a:defRPr/>
              </a:pPr>
              <a:t>22</a:t>
            </a:fld>
            <a:endParaRPr lang="en-GB"/>
          </a:p>
        </p:txBody>
      </p:sp>
    </p:spTree>
    <p:extLst>
      <p:ext uri="{BB962C8B-B14F-4D97-AF65-F5344CB8AC3E}">
        <p14:creationId xmlns:p14="http://schemas.microsoft.com/office/powerpoint/2010/main" val="19151265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endParaRPr lang="en-GB"/>
          </a:p>
        </p:txBody>
      </p:sp>
      <p:pic>
        <p:nvPicPr>
          <p:cNvPr id="5" name="Picture 4"/>
          <p:cNvPicPr>
            <a:picLocks noChangeAspect="1"/>
          </p:cNvPicPr>
          <p:nvPr/>
        </p:nvPicPr>
        <p:blipFill>
          <a:blip r:embed="rId2"/>
          <a:stretch>
            <a:fillRect/>
          </a:stretch>
        </p:blipFill>
        <p:spPr>
          <a:xfrm>
            <a:off x="-1436050" y="167148"/>
            <a:ext cx="15583559" cy="6690852"/>
          </a:xfrm>
          <a:prstGeom prst="rect">
            <a:avLst/>
          </a:prstGeom>
        </p:spPr>
      </p:pic>
    </p:spTree>
    <p:extLst>
      <p:ext uri="{BB962C8B-B14F-4D97-AF65-F5344CB8AC3E}">
        <p14:creationId xmlns:p14="http://schemas.microsoft.com/office/powerpoint/2010/main" val="20292117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318B4F"/>
          </a:solidFill>
        </p:spPr>
        <p:txBody>
          <a:bodyPr/>
          <a:lstStyle/>
          <a:p>
            <a:r>
              <a:rPr lang="en-GB" dirty="0"/>
              <a:t>A1.  Portugal’s recovery is on a firm ground</a:t>
            </a:r>
          </a:p>
        </p:txBody>
      </p:sp>
      <p:sp>
        <p:nvSpPr>
          <p:cNvPr id="10" name="Slide Number Placeholder 9"/>
          <p:cNvSpPr>
            <a:spLocks noGrp="1"/>
          </p:cNvSpPr>
          <p:nvPr>
            <p:ph type="sldNum" sz="quarter" idx="10"/>
          </p:nvPr>
        </p:nvSpPr>
        <p:spPr/>
        <p:txBody>
          <a:bodyPr/>
          <a:lstStyle/>
          <a:p>
            <a:pPr>
              <a:defRPr/>
            </a:pPr>
            <a:fld id="{F335CECA-9BA5-4004-A91E-9AB51D9D27E3}" type="slidenum">
              <a:rPr lang="en-GB" smtClean="0"/>
              <a:pPr>
                <a:defRPr/>
              </a:pPr>
              <a:t>3</a:t>
            </a:fld>
            <a:endParaRPr lang="en-GB"/>
          </a:p>
        </p:txBody>
      </p:sp>
      <p:pic>
        <p:nvPicPr>
          <p:cNvPr id="1028" name="D812E76A-E2DF-48ED-AE1B-50B476FD333C" descr="128C4BEE-B752-4934-B1F0-9755DE60616D@ho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14474" y="1628775"/>
            <a:ext cx="6443664" cy="522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624879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318B4F"/>
          </a:solidFill>
        </p:spPr>
        <p:txBody>
          <a:bodyPr/>
          <a:lstStyle/>
          <a:p>
            <a:r>
              <a:rPr lang="en-GB" dirty="0"/>
              <a:t>A2.  It is driven by a variety of factors</a:t>
            </a:r>
          </a:p>
        </p:txBody>
      </p:sp>
      <p:sp>
        <p:nvSpPr>
          <p:cNvPr id="3" name="Content Placeholder 2"/>
          <p:cNvSpPr>
            <a:spLocks noGrp="1"/>
          </p:cNvSpPr>
          <p:nvPr>
            <p:ph idx="1"/>
          </p:nvPr>
        </p:nvSpPr>
        <p:spPr>
          <a:xfrm>
            <a:off x="457200" y="1524000"/>
            <a:ext cx="10997184" cy="5170754"/>
          </a:xfrm>
        </p:spPr>
        <p:txBody>
          <a:bodyPr/>
          <a:lstStyle/>
          <a:p>
            <a:pPr marL="0" indent="0">
              <a:buNone/>
            </a:pPr>
            <a:r>
              <a:rPr lang="en-GB" sz="2000" b="1" dirty="0">
                <a:solidFill>
                  <a:schemeClr val="tx1">
                    <a:lumMod val="75000"/>
                    <a:lumOff val="25000"/>
                  </a:schemeClr>
                </a:solidFill>
              </a:rPr>
              <a:t>External policy and cyclical factors</a:t>
            </a:r>
            <a:endParaRPr lang="en-GB" sz="2000" dirty="0">
              <a:solidFill>
                <a:schemeClr val="tx1">
                  <a:lumMod val="75000"/>
                  <a:lumOff val="25000"/>
                </a:schemeClr>
              </a:solidFill>
            </a:endParaRPr>
          </a:p>
          <a:p>
            <a:r>
              <a:rPr lang="en-GB" sz="2000" dirty="0">
                <a:solidFill>
                  <a:schemeClr val="tx1">
                    <a:lumMod val="75000"/>
                    <a:lumOff val="25000"/>
                  </a:schemeClr>
                </a:solidFill>
              </a:rPr>
              <a:t>ECB monetary policy</a:t>
            </a:r>
          </a:p>
          <a:p>
            <a:r>
              <a:rPr lang="en-GB" sz="2000" dirty="0">
                <a:solidFill>
                  <a:schemeClr val="tx1">
                    <a:lumMod val="75000"/>
                    <a:lumOff val="25000"/>
                  </a:schemeClr>
                </a:solidFill>
              </a:rPr>
              <a:t>strong growth of the economies of Portuguese trading partners</a:t>
            </a:r>
          </a:p>
          <a:p>
            <a:pPr marL="0" lvl="0" indent="0">
              <a:buNone/>
            </a:pPr>
            <a:r>
              <a:rPr lang="en-GB" sz="2000" b="1" dirty="0">
                <a:solidFill>
                  <a:schemeClr val="tx1">
                    <a:lumMod val="75000"/>
                    <a:lumOff val="25000"/>
                  </a:schemeClr>
                </a:solidFill>
              </a:rPr>
              <a:t>Domestic structural factors some of which predate the crisis</a:t>
            </a:r>
          </a:p>
          <a:p>
            <a:r>
              <a:rPr lang="en-US" sz="2000" dirty="0">
                <a:solidFill>
                  <a:schemeClr val="tx1">
                    <a:lumMod val="75000"/>
                    <a:lumOff val="25000"/>
                  </a:schemeClr>
                </a:solidFill>
              </a:rPr>
              <a:t>Fast-rising education and training levels </a:t>
            </a:r>
          </a:p>
          <a:p>
            <a:r>
              <a:rPr lang="en-US" sz="2000" dirty="0">
                <a:solidFill>
                  <a:schemeClr val="tx1">
                    <a:lumMod val="75000"/>
                    <a:lumOff val="25000"/>
                  </a:schemeClr>
                </a:solidFill>
              </a:rPr>
              <a:t>Good infrastructure</a:t>
            </a:r>
          </a:p>
          <a:p>
            <a:r>
              <a:rPr lang="en-US" sz="2000" dirty="0">
                <a:solidFill>
                  <a:schemeClr val="tx1">
                    <a:lumMod val="75000"/>
                    <a:lumOff val="25000"/>
                  </a:schemeClr>
                </a:solidFill>
              </a:rPr>
              <a:t>Public sector restructuring</a:t>
            </a:r>
          </a:p>
          <a:p>
            <a:r>
              <a:rPr lang="en-US" sz="2000" dirty="0">
                <a:solidFill>
                  <a:schemeClr val="tx1">
                    <a:lumMod val="75000"/>
                    <a:lumOff val="25000"/>
                  </a:schemeClr>
                </a:solidFill>
              </a:rPr>
              <a:t>Business environment and </a:t>
            </a:r>
            <a:r>
              <a:rPr lang="en-US" sz="2000" dirty="0" err="1">
                <a:solidFill>
                  <a:schemeClr val="tx1">
                    <a:lumMod val="75000"/>
                    <a:lumOff val="25000"/>
                  </a:schemeClr>
                </a:solidFill>
              </a:rPr>
              <a:t>labour</a:t>
            </a:r>
            <a:r>
              <a:rPr lang="en-US" sz="2000" dirty="0">
                <a:solidFill>
                  <a:schemeClr val="tx1">
                    <a:lumMod val="75000"/>
                    <a:lumOff val="25000"/>
                  </a:schemeClr>
                </a:solidFill>
              </a:rPr>
              <a:t> market changes </a:t>
            </a:r>
          </a:p>
          <a:p>
            <a:r>
              <a:rPr lang="en-US" sz="2000" dirty="0">
                <a:solidFill>
                  <a:schemeClr val="tx1">
                    <a:lumMod val="75000"/>
                    <a:lumOff val="25000"/>
                  </a:schemeClr>
                </a:solidFill>
              </a:rPr>
              <a:t>Exporters had already started to adjust to competition from new EU entrants and Asia</a:t>
            </a:r>
          </a:p>
          <a:p>
            <a:pPr marL="0" lvl="0" indent="0">
              <a:buNone/>
            </a:pPr>
            <a:r>
              <a:rPr lang="en-GB" sz="2000" b="1" dirty="0">
                <a:solidFill>
                  <a:schemeClr val="tx1">
                    <a:lumMod val="75000"/>
                    <a:lumOff val="25000"/>
                  </a:schemeClr>
                </a:solidFill>
              </a:rPr>
              <a:t>Domestic policy shifts</a:t>
            </a:r>
          </a:p>
          <a:p>
            <a:r>
              <a:rPr lang="en-US" sz="2000" dirty="0">
                <a:solidFill>
                  <a:schemeClr val="tx1">
                    <a:lumMod val="75000"/>
                    <a:lumOff val="25000"/>
                  </a:schemeClr>
                </a:solidFill>
              </a:rPr>
              <a:t>A countercyclical fiscal stance at the start of the crisis in 2008-2009</a:t>
            </a:r>
          </a:p>
          <a:p>
            <a:r>
              <a:rPr lang="en-US" sz="2000" dirty="0">
                <a:solidFill>
                  <a:schemeClr val="tx1">
                    <a:lumMod val="75000"/>
                    <a:lumOff val="25000"/>
                  </a:schemeClr>
                </a:solidFill>
              </a:rPr>
              <a:t>Austerity and Troika-driven reforms during 2011-2014</a:t>
            </a:r>
          </a:p>
          <a:p>
            <a:r>
              <a:rPr lang="en-US" sz="2000" dirty="0">
                <a:solidFill>
                  <a:schemeClr val="tx1">
                    <a:lumMod val="75000"/>
                    <a:lumOff val="25000"/>
                  </a:schemeClr>
                </a:solidFill>
              </a:rPr>
              <a:t>Since then, an approach that seeks to maintain a balance between a credible commitment to gradual public debt reduction combined with the need to support incomes, investment and job creation</a:t>
            </a:r>
            <a:endParaRPr lang="en-GB" sz="2000" dirty="0">
              <a:solidFill>
                <a:schemeClr val="tx1">
                  <a:lumMod val="75000"/>
                  <a:lumOff val="25000"/>
                </a:schemeClr>
              </a:solidFill>
            </a:endParaRPr>
          </a:p>
          <a:p>
            <a:endParaRPr lang="en-GB" sz="2400" b="1" dirty="0">
              <a:solidFill>
                <a:srgbClr val="002060"/>
              </a:solidFill>
            </a:endParaRPr>
          </a:p>
          <a:p>
            <a:pPr marL="0" lvl="0" indent="0">
              <a:buNone/>
            </a:pPr>
            <a:r>
              <a:rPr lang="en-GB" sz="2000" b="1" dirty="0">
                <a:solidFill>
                  <a:srgbClr val="002060"/>
                </a:solidFill>
              </a:rPr>
              <a:t> </a:t>
            </a:r>
          </a:p>
          <a:p>
            <a:pPr marL="0" indent="0">
              <a:buNone/>
            </a:pPr>
            <a:r>
              <a:rPr lang="en-GB" sz="2400" dirty="0"/>
              <a:t>  </a:t>
            </a:r>
          </a:p>
        </p:txBody>
      </p:sp>
      <p:sp>
        <p:nvSpPr>
          <p:cNvPr id="6" name="Slide Number Placeholder 5"/>
          <p:cNvSpPr>
            <a:spLocks noGrp="1"/>
          </p:cNvSpPr>
          <p:nvPr>
            <p:ph type="sldNum" sz="quarter" idx="10"/>
          </p:nvPr>
        </p:nvSpPr>
        <p:spPr/>
        <p:txBody>
          <a:bodyPr/>
          <a:lstStyle/>
          <a:p>
            <a:pPr>
              <a:defRPr/>
            </a:pPr>
            <a:fld id="{F335CECA-9BA5-4004-A91E-9AB51D9D27E3}" type="slidenum">
              <a:rPr lang="en-GB" smtClean="0"/>
              <a:pPr>
                <a:defRPr/>
              </a:pPr>
              <a:t>4</a:t>
            </a:fld>
            <a:endParaRPr lang="en-GB"/>
          </a:p>
        </p:txBody>
      </p:sp>
    </p:spTree>
    <p:extLst>
      <p:ext uri="{BB962C8B-B14F-4D97-AF65-F5344CB8AC3E}">
        <p14:creationId xmlns:p14="http://schemas.microsoft.com/office/powerpoint/2010/main" val="14963801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0287"/>
            <a:ext cx="12192000" cy="1524000"/>
          </a:xfrm>
          <a:solidFill>
            <a:srgbClr val="318B4F"/>
          </a:solidFill>
        </p:spPr>
        <p:txBody>
          <a:bodyPr/>
          <a:lstStyle/>
          <a:p>
            <a:r>
              <a:rPr lang="en-GB" dirty="0"/>
              <a:t>A3.  Legacies from the financial and debt crisis </a:t>
            </a:r>
            <a:br>
              <a:rPr lang="en-GB" dirty="0"/>
            </a:br>
            <a:r>
              <a:rPr lang="en-GB" dirty="0"/>
              <a:t>are still l</a:t>
            </a:r>
            <a:r>
              <a:rPr lang="en-GB" sz="3600" dirty="0"/>
              <a:t>ingering</a:t>
            </a:r>
          </a:p>
        </p:txBody>
      </p:sp>
      <p:sp>
        <p:nvSpPr>
          <p:cNvPr id="3" name="Content Placeholder 2"/>
          <p:cNvSpPr>
            <a:spLocks noGrp="1"/>
          </p:cNvSpPr>
          <p:nvPr>
            <p:ph idx="1"/>
          </p:nvPr>
        </p:nvSpPr>
        <p:spPr>
          <a:xfrm>
            <a:off x="73798" y="1781663"/>
            <a:ext cx="12228181" cy="1070554"/>
          </a:xfrm>
        </p:spPr>
        <p:txBody>
          <a:bodyPr/>
          <a:lstStyle/>
          <a:p>
            <a:pPr>
              <a:spcBef>
                <a:spcPts val="300"/>
              </a:spcBef>
            </a:pPr>
            <a:r>
              <a:rPr lang="en-US" sz="2400" dirty="0">
                <a:solidFill>
                  <a:schemeClr val="tx1">
                    <a:lumMod val="75000"/>
                    <a:lumOff val="25000"/>
                  </a:schemeClr>
                </a:solidFill>
              </a:rPr>
              <a:t>External debt is high (but interest rates are low and the capital account positive)</a:t>
            </a:r>
          </a:p>
          <a:p>
            <a:pPr>
              <a:spcBef>
                <a:spcPts val="300"/>
              </a:spcBef>
            </a:pPr>
            <a:r>
              <a:rPr lang="en-US" sz="2400" dirty="0">
                <a:solidFill>
                  <a:schemeClr val="tx1">
                    <a:lumMod val="75000"/>
                    <a:lumOff val="25000"/>
                  </a:schemeClr>
                </a:solidFill>
              </a:rPr>
              <a:t>Gross domestic capital formation still low (but domestic banks are returning to profitability)</a:t>
            </a:r>
          </a:p>
        </p:txBody>
      </p:sp>
      <p:sp>
        <p:nvSpPr>
          <p:cNvPr id="7" name="Rectangle 6"/>
          <p:cNvSpPr/>
          <p:nvPr/>
        </p:nvSpPr>
        <p:spPr>
          <a:xfrm>
            <a:off x="705587" y="2852217"/>
            <a:ext cx="10091849" cy="369332"/>
          </a:xfrm>
          <a:prstGeom prst="rect">
            <a:avLst/>
          </a:prstGeom>
        </p:spPr>
        <p:txBody>
          <a:bodyPr wrap="square">
            <a:spAutoFit/>
          </a:bodyPr>
          <a:lstStyle/>
          <a:p>
            <a:r>
              <a:rPr lang="en-US" b="1" dirty="0">
                <a:solidFill>
                  <a:schemeClr val="tx1">
                    <a:lumMod val="75000"/>
                    <a:lumOff val="25000"/>
                  </a:schemeClr>
                </a:solidFill>
              </a:rPr>
              <a:t>Annual rate of change of loans granted by the domestic financial sector to non-financial corporations</a:t>
            </a:r>
            <a:endParaRPr lang="en-GB" sz="2400" dirty="0">
              <a:solidFill>
                <a:schemeClr val="tx1">
                  <a:lumMod val="75000"/>
                  <a:lumOff val="25000"/>
                </a:schemeClr>
              </a:solidFill>
            </a:endParaRPr>
          </a:p>
        </p:txBody>
      </p:sp>
      <p:sp>
        <p:nvSpPr>
          <p:cNvPr id="6" name="Slide Number Placeholder 5"/>
          <p:cNvSpPr>
            <a:spLocks noGrp="1"/>
          </p:cNvSpPr>
          <p:nvPr>
            <p:ph type="sldNum" sz="quarter" idx="10"/>
          </p:nvPr>
        </p:nvSpPr>
        <p:spPr/>
        <p:txBody>
          <a:bodyPr/>
          <a:lstStyle/>
          <a:p>
            <a:pPr>
              <a:defRPr/>
            </a:pPr>
            <a:fld id="{F335CECA-9BA5-4004-A91E-9AB51D9D27E3}" type="slidenum">
              <a:rPr lang="en-GB" smtClean="0"/>
              <a:pPr>
                <a:defRPr/>
              </a:pPr>
              <a:t>5</a:t>
            </a:fld>
            <a:endParaRPr lang="en-GB"/>
          </a:p>
        </p:txBody>
      </p:sp>
      <p:pic>
        <p:nvPicPr>
          <p:cNvPr id="3074" name="19A02FDD-74EC-4573-8F2C-7A2F8570CB0A" descr="EC848C3E-9B51-4E3F-A244-989DCB998758@ho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5587" y="3384224"/>
            <a:ext cx="8641613" cy="3258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242452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318B4F"/>
          </a:solidFill>
        </p:spPr>
        <p:txBody>
          <a:bodyPr/>
          <a:lstStyle/>
          <a:p>
            <a:r>
              <a:rPr lang="en-GB" dirty="0">
                <a:solidFill>
                  <a:prstClr val="white"/>
                </a:solidFill>
              </a:rPr>
              <a:t>B1.  Cyclical and structural </a:t>
            </a:r>
            <a:br>
              <a:rPr lang="en-GB" dirty="0">
                <a:solidFill>
                  <a:prstClr val="white"/>
                </a:solidFill>
              </a:rPr>
            </a:br>
            <a:r>
              <a:rPr lang="en-GB" dirty="0">
                <a:solidFill>
                  <a:prstClr val="white"/>
                </a:solidFill>
              </a:rPr>
              <a:t>labour market trends</a:t>
            </a:r>
            <a:endParaRPr lang="en-GB" dirty="0"/>
          </a:p>
        </p:txBody>
      </p:sp>
      <p:sp>
        <p:nvSpPr>
          <p:cNvPr id="4" name="Slide Number Placeholder 3"/>
          <p:cNvSpPr>
            <a:spLocks noGrp="1"/>
          </p:cNvSpPr>
          <p:nvPr>
            <p:ph type="sldNum" sz="quarter" idx="10"/>
          </p:nvPr>
        </p:nvSpPr>
        <p:spPr/>
        <p:txBody>
          <a:bodyPr/>
          <a:lstStyle/>
          <a:p>
            <a:pPr>
              <a:defRPr/>
            </a:pPr>
            <a:fld id="{F335CECA-9BA5-4004-A91E-9AB51D9D27E3}" type="slidenum">
              <a:rPr lang="en-GB" smtClean="0"/>
              <a:pPr>
                <a:defRPr/>
              </a:pPr>
              <a:t>6</a:t>
            </a:fld>
            <a:endParaRPr lang="en-GB"/>
          </a:p>
        </p:txBody>
      </p:sp>
      <p:pic>
        <p:nvPicPr>
          <p:cNvPr id="4098" name="2DA4847E-A981-40BF-8374-BF23E5F28050" descr="D2E8E557-D631-4D37-8622-98AD08F4FA19@hom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9046" y="1698625"/>
            <a:ext cx="9257123" cy="515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160170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318B4F"/>
          </a:solidFill>
        </p:spPr>
        <p:txBody>
          <a:bodyPr/>
          <a:lstStyle/>
          <a:p>
            <a:r>
              <a:rPr lang="en-US" dirty="0"/>
              <a:t>B2. Rapidly declining unemployment </a:t>
            </a:r>
            <a:br>
              <a:rPr lang="en-US" dirty="0"/>
            </a:br>
            <a:r>
              <a:rPr lang="en-US" dirty="0"/>
              <a:t>and </a:t>
            </a:r>
            <a:r>
              <a:rPr lang="en-US" dirty="0" err="1"/>
              <a:t>labour</a:t>
            </a:r>
            <a:r>
              <a:rPr lang="en-US" dirty="0"/>
              <a:t> underutilization</a:t>
            </a:r>
            <a:endParaRPr lang="en-GB" dirty="0"/>
          </a:p>
        </p:txBody>
      </p:sp>
      <p:sp>
        <p:nvSpPr>
          <p:cNvPr id="4" name="Slide Number Placeholder 3"/>
          <p:cNvSpPr>
            <a:spLocks noGrp="1"/>
          </p:cNvSpPr>
          <p:nvPr>
            <p:ph type="sldNum" sz="quarter" idx="10"/>
          </p:nvPr>
        </p:nvSpPr>
        <p:spPr/>
        <p:txBody>
          <a:bodyPr/>
          <a:lstStyle/>
          <a:p>
            <a:pPr>
              <a:defRPr/>
            </a:pPr>
            <a:fld id="{F335CECA-9BA5-4004-A91E-9AB51D9D27E3}" type="slidenum">
              <a:rPr lang="en-GB" smtClean="0"/>
              <a:pPr>
                <a:defRPr/>
              </a:pPr>
              <a:t>7</a:t>
            </a:fld>
            <a:endParaRPr lang="en-GB"/>
          </a:p>
        </p:txBody>
      </p:sp>
      <p:pic>
        <p:nvPicPr>
          <p:cNvPr id="15362" name="4B323CC3-49E5-4B10-B69C-C4556C4CA099" descr="25962542-3BC9-4355-9513-B9433A72DEB9@hom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8730" y="1670724"/>
            <a:ext cx="9087439" cy="4822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Oval 2"/>
          <p:cNvSpPr/>
          <p:nvPr/>
        </p:nvSpPr>
        <p:spPr>
          <a:xfrm>
            <a:off x="3757613" y="4081800"/>
            <a:ext cx="1885950" cy="1614488"/>
          </a:xfrm>
          <a:prstGeom prst="ellipse">
            <a:avLst/>
          </a:pr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92174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318B4F"/>
          </a:solidFill>
        </p:spPr>
        <p:txBody>
          <a:bodyPr/>
          <a:lstStyle/>
          <a:p>
            <a:r>
              <a:rPr lang="en-US" dirty="0"/>
              <a:t>B3.  School-to-work transitions remain difficult</a:t>
            </a:r>
            <a:endParaRPr lang="en-GB" dirty="0"/>
          </a:p>
        </p:txBody>
      </p:sp>
      <p:sp>
        <p:nvSpPr>
          <p:cNvPr id="4" name="Slide Number Placeholder 3"/>
          <p:cNvSpPr>
            <a:spLocks noGrp="1"/>
          </p:cNvSpPr>
          <p:nvPr>
            <p:ph type="sldNum" sz="quarter" idx="10"/>
          </p:nvPr>
        </p:nvSpPr>
        <p:spPr/>
        <p:txBody>
          <a:bodyPr/>
          <a:lstStyle/>
          <a:p>
            <a:pPr>
              <a:defRPr/>
            </a:pPr>
            <a:fld id="{F335CECA-9BA5-4004-A91E-9AB51D9D27E3}" type="slidenum">
              <a:rPr lang="en-GB" smtClean="0"/>
              <a:pPr>
                <a:defRPr/>
              </a:pPr>
              <a:t>8</a:t>
            </a:fld>
            <a:endParaRPr lang="en-GB"/>
          </a:p>
        </p:txBody>
      </p:sp>
      <p:pic>
        <p:nvPicPr>
          <p:cNvPr id="5122" name="CF2709FF-B2EB-479F-896E-E35F68C27ED0" descr="29556295-41C7-48AE-9CA7-885272ADCF45@home"/>
          <p:cNvPicPr>
            <a:picLocks noChangeAspect="1" noChangeArrowheads="1"/>
          </p:cNvPicPr>
          <p:nvPr/>
        </p:nvPicPr>
        <p:blipFill rotWithShape="1">
          <a:blip r:embed="rId3">
            <a:extLst>
              <a:ext uri="{28A0092B-C50C-407E-A947-70E740481C1C}">
                <a14:useLocalDpi xmlns:a14="http://schemas.microsoft.com/office/drawing/2010/main" val="0"/>
              </a:ext>
            </a:extLst>
          </a:blip>
          <a:srcRect r="23594"/>
          <a:stretch/>
        </p:blipFill>
        <p:spPr bwMode="auto">
          <a:xfrm>
            <a:off x="1847962" y="1744228"/>
            <a:ext cx="7972441" cy="46295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63009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318B4F"/>
          </a:solidFill>
        </p:spPr>
        <p:txBody>
          <a:bodyPr/>
          <a:lstStyle/>
          <a:p>
            <a:r>
              <a:rPr lang="en-GB" dirty="0"/>
              <a:t>B4.  The share of temporary employment </a:t>
            </a:r>
            <a:br>
              <a:rPr lang="en-GB" dirty="0"/>
            </a:br>
            <a:r>
              <a:rPr lang="en-GB" dirty="0"/>
              <a:t>remained stable, except for the youth </a:t>
            </a:r>
          </a:p>
        </p:txBody>
      </p:sp>
      <p:sp>
        <p:nvSpPr>
          <p:cNvPr id="4" name="Slide Number Placeholder 3"/>
          <p:cNvSpPr>
            <a:spLocks noGrp="1"/>
          </p:cNvSpPr>
          <p:nvPr>
            <p:ph type="sldNum" sz="quarter" idx="10"/>
          </p:nvPr>
        </p:nvSpPr>
        <p:spPr/>
        <p:txBody>
          <a:bodyPr/>
          <a:lstStyle/>
          <a:p>
            <a:pPr>
              <a:defRPr/>
            </a:pPr>
            <a:fld id="{F335CECA-9BA5-4004-A91E-9AB51D9D27E3}" type="slidenum">
              <a:rPr lang="en-GB" smtClean="0"/>
              <a:pPr>
                <a:defRPr/>
              </a:pPr>
              <a:t>9</a:t>
            </a:fld>
            <a:endParaRPr lang="en-GB"/>
          </a:p>
        </p:txBody>
      </p:sp>
      <p:pic>
        <p:nvPicPr>
          <p:cNvPr id="14338" name="529345E6-2B9A-4BFE-B0BA-7FCC2BDDB9D2" descr="4F08FF8E-CA78-4021-A88A-D008390E0A12@ho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1682" y="1620621"/>
            <a:ext cx="8583085" cy="47236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00041514"/>
      </p:ext>
    </p:extLst>
  </p:cSld>
  <p:clrMapOvr>
    <a:masterClrMapping/>
  </p:clrMapOvr>
</p:sld>
</file>

<file path=ppt/theme/theme1.xml><?xml version="1.0" encoding="utf-8"?>
<a:theme xmlns:a="http://schemas.openxmlformats.org/drawingml/2006/main" name="Prasad_ILO2016">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asad_ILO2016.potx" id="{FB97101C-E280-4E1B-9B65-C364289D40D4}" vid="{E333C539-52BA-4BF3-9A8B-5D9A035D274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Facet</Template>
  <TotalTime>0</TotalTime>
  <Words>1163</Words>
  <Application>Microsoft Office PowerPoint</Application>
  <PresentationFormat>Widescreen</PresentationFormat>
  <Paragraphs>128</Paragraphs>
  <Slides>23</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Arial</vt:lpstr>
      <vt:lpstr>Calibri</vt:lpstr>
      <vt:lpstr>Palatino Linotype</vt:lpstr>
      <vt:lpstr>Tahoma</vt:lpstr>
      <vt:lpstr>Prasad_ILO2016</vt:lpstr>
      <vt:lpstr>DECENT WORK IN PORTUGAL  2008-18 from crisis to recovery</vt:lpstr>
      <vt:lpstr>Outline of the presentation</vt:lpstr>
      <vt:lpstr>A1.  Portugal’s recovery is on a firm ground</vt:lpstr>
      <vt:lpstr>A2.  It is driven by a variety of factors</vt:lpstr>
      <vt:lpstr>A3.  Legacies from the financial and debt crisis  are still lingering</vt:lpstr>
      <vt:lpstr>B1.  Cyclical and structural  labour market trends</vt:lpstr>
      <vt:lpstr>B2. Rapidly declining unemployment  and labour underutilization</vt:lpstr>
      <vt:lpstr>B3.  School-to-work transitions remain difficult</vt:lpstr>
      <vt:lpstr>B4.  The share of temporary employment  remained stable, except for the youth </vt:lpstr>
      <vt:lpstr>B5.  Temporary employment highly involuntary</vt:lpstr>
      <vt:lpstr>B6.  Moderate wage growth, failing to  catch up with productivity</vt:lpstr>
      <vt:lpstr>B7.  A sharp decline in the labour share</vt:lpstr>
      <vt:lpstr>B8.  Minimum wage increases</vt:lpstr>
      <vt:lpstr>B9.  Average wage relatively low </vt:lpstr>
      <vt:lpstr>B10. Collective bargaining is regaining ground</vt:lpstr>
      <vt:lpstr>C1. Strengthening economic growth,  job recovery and decent work</vt:lpstr>
      <vt:lpstr> C2. Adapting ALMPs to new unemployment realities</vt:lpstr>
      <vt:lpstr>C3. Addressing the wage-productivity linkage</vt:lpstr>
      <vt:lpstr>C4. Containing job insecurity  linked to labour market segmentation</vt:lpstr>
      <vt:lpstr>C5. Improving working time arrangements  and labour inspection</vt:lpstr>
      <vt:lpstr>C6. Taking full advantage of collective bargaining</vt:lpstr>
      <vt:lpstr>C7. Looking forward: Lessons for the EU?</vt:lpstr>
      <vt:lpstr>PowerPoint Presentation</vt:lpstr>
    </vt:vector>
  </TitlesOfParts>
  <Company>ILO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Parisotto, Aurelio</dc:creator>
  <cp:lastModifiedBy>Dave Mosler</cp:lastModifiedBy>
  <cp:revision>169</cp:revision>
  <cp:lastPrinted>2018-10-11T11:07:14Z</cp:lastPrinted>
  <dcterms:created xsi:type="dcterms:W3CDTF">2018-05-03T08:53:03Z</dcterms:created>
  <dcterms:modified xsi:type="dcterms:W3CDTF">2018-10-19T08:48:24Z</dcterms:modified>
</cp:coreProperties>
</file>