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5"/>
  </p:sldMasterIdLst>
  <p:notesMasterIdLst>
    <p:notesMasterId r:id="rId23"/>
  </p:notesMasterIdLst>
  <p:sldIdLst>
    <p:sldId id="256" r:id="rId6"/>
    <p:sldId id="291" r:id="rId7"/>
    <p:sldId id="257" r:id="rId8"/>
    <p:sldId id="268" r:id="rId9"/>
    <p:sldId id="270" r:id="rId10"/>
    <p:sldId id="289" r:id="rId11"/>
    <p:sldId id="292" r:id="rId12"/>
    <p:sldId id="282" r:id="rId13"/>
    <p:sldId id="279" r:id="rId14"/>
    <p:sldId id="300" r:id="rId15"/>
    <p:sldId id="293" r:id="rId16"/>
    <p:sldId id="294" r:id="rId17"/>
    <p:sldId id="295" r:id="rId18"/>
    <p:sldId id="296" r:id="rId19"/>
    <p:sldId id="297" r:id="rId20"/>
    <p:sldId id="298" r:id="rId21"/>
    <p:sldId id="299" r:id="rId2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6087" autoAdjust="0"/>
  </p:normalViewPr>
  <p:slideViewPr>
    <p:cSldViewPr snapToGrid="0" snapToObjects="1">
      <p:cViewPr varScale="1">
        <p:scale>
          <a:sx n="103" d="100"/>
          <a:sy n="103" d="100"/>
        </p:scale>
        <p:origin x="902" y="72"/>
      </p:cViewPr>
      <p:guideLst>
        <p:guide orient="horz" pos="1620"/>
        <p:guide pos="2880"/>
      </p:guideLst>
    </p:cSldViewPr>
  </p:slideViewPr>
  <p:notesTextViewPr>
    <p:cViewPr>
      <p:scale>
        <a:sx n="100" d="100"/>
        <a:sy n="100" d="100"/>
      </p:scale>
      <p:origin x="0" y="0"/>
    </p:cViewPr>
  </p:notesTextViewPr>
  <p:sorterViewPr>
    <p:cViewPr>
      <p:scale>
        <a:sx n="149" d="100"/>
        <a:sy n="14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C3552C-DD37-407F-8477-3222B4E8EE13}" type="doc">
      <dgm:prSet loTypeId="urn:microsoft.com/office/officeart/2005/8/layout/arrow2" loCatId="process" qsTypeId="urn:microsoft.com/office/officeart/2005/8/quickstyle/simple1" qsCatId="simple" csTypeId="urn:microsoft.com/office/officeart/2005/8/colors/accent1_2" csCatId="accent1" phldr="1"/>
      <dgm:spPr/>
    </dgm:pt>
    <dgm:pt modelId="{57CE9FB1-C076-4FF9-A7F5-F564ECC7EFB5}">
      <dgm:prSet phldrT="[Text]"/>
      <dgm:spPr/>
      <dgm:t>
        <a:bodyPr/>
        <a:lstStyle/>
        <a:p>
          <a:r>
            <a:rPr lang="en-US" b="1" dirty="0">
              <a:effectLst/>
              <a:latin typeface="Palatino Linotype" panose="02040502050505030304" pitchFamily="18" charset="0"/>
            </a:rPr>
            <a:t>ILO 1919: Working on the constitution</a:t>
          </a:r>
          <a:endParaRPr lang="en-GB" b="1" dirty="0">
            <a:effectLst/>
            <a:latin typeface="Palatino Linotype" panose="02040502050505030304" pitchFamily="18" charset="0"/>
          </a:endParaRPr>
        </a:p>
      </dgm:t>
    </dgm:pt>
    <dgm:pt modelId="{16040D65-5860-4C53-9E7F-CFCA2FA4F76D}" type="parTrans" cxnId="{5C19C831-04C2-4343-9088-A451FCC6530E}">
      <dgm:prSet/>
      <dgm:spPr/>
      <dgm:t>
        <a:bodyPr/>
        <a:lstStyle/>
        <a:p>
          <a:endParaRPr lang="en-GB"/>
        </a:p>
      </dgm:t>
    </dgm:pt>
    <dgm:pt modelId="{DC5D8A6F-08E4-45B8-878C-8DD3F18A190A}" type="sibTrans" cxnId="{5C19C831-04C2-4343-9088-A451FCC6530E}">
      <dgm:prSet/>
      <dgm:spPr/>
      <dgm:t>
        <a:bodyPr/>
        <a:lstStyle/>
        <a:p>
          <a:endParaRPr lang="en-GB"/>
        </a:p>
      </dgm:t>
    </dgm:pt>
    <dgm:pt modelId="{38BC7C89-FCC2-4292-B989-12B29AC1325C}">
      <dgm:prSet phldrT="[Text]"/>
      <dgm:spPr/>
      <dgm:t>
        <a:bodyPr/>
        <a:lstStyle/>
        <a:p>
          <a:r>
            <a:rPr lang="en-US" b="1" dirty="0">
              <a:latin typeface="Palatino Linotype" panose="02040502050505030304" pitchFamily="18" charset="0"/>
            </a:rPr>
            <a:t>ILO 1944: The Philadelphia Declaration</a:t>
          </a:r>
        </a:p>
        <a:p>
          <a:r>
            <a:rPr lang="en-US" b="1" dirty="0">
              <a:latin typeface="Palatino Linotype" panose="02040502050505030304" pitchFamily="18" charset="0"/>
            </a:rPr>
            <a:t>(25 years)</a:t>
          </a:r>
          <a:endParaRPr lang="en-GB" b="1" dirty="0">
            <a:latin typeface="Palatino Linotype" panose="02040502050505030304" pitchFamily="18" charset="0"/>
          </a:endParaRPr>
        </a:p>
      </dgm:t>
    </dgm:pt>
    <dgm:pt modelId="{30641FA9-0685-4F52-B8F9-831D554DAFD5}" type="parTrans" cxnId="{59ED0B98-69A4-4E5E-808B-1D36EB54B849}">
      <dgm:prSet/>
      <dgm:spPr/>
      <dgm:t>
        <a:bodyPr/>
        <a:lstStyle/>
        <a:p>
          <a:endParaRPr lang="en-GB"/>
        </a:p>
      </dgm:t>
    </dgm:pt>
    <dgm:pt modelId="{51372283-5B21-43EC-B0FE-41FE7F2AF78B}" type="sibTrans" cxnId="{59ED0B98-69A4-4E5E-808B-1D36EB54B849}">
      <dgm:prSet/>
      <dgm:spPr/>
      <dgm:t>
        <a:bodyPr/>
        <a:lstStyle/>
        <a:p>
          <a:endParaRPr lang="en-GB"/>
        </a:p>
      </dgm:t>
    </dgm:pt>
    <dgm:pt modelId="{E011120F-7552-4BD2-ADE5-E9DD610D0619}">
      <dgm:prSet phldrT="[Text]"/>
      <dgm:spPr/>
      <dgm:t>
        <a:bodyPr/>
        <a:lstStyle/>
        <a:p>
          <a:r>
            <a:rPr lang="en-US" b="1" dirty="0">
              <a:latin typeface="Palatino Linotype" panose="02040502050505030304" pitchFamily="18" charset="0"/>
            </a:rPr>
            <a:t>ILO 1969: The Nobel Peace Prize</a:t>
          </a:r>
        </a:p>
        <a:p>
          <a:r>
            <a:rPr lang="en-US" b="1" dirty="0">
              <a:latin typeface="Palatino Linotype" panose="02040502050505030304" pitchFamily="18" charset="0"/>
            </a:rPr>
            <a:t>(50 years)</a:t>
          </a:r>
          <a:endParaRPr lang="en-GB" b="1" dirty="0">
            <a:latin typeface="Palatino Linotype" panose="02040502050505030304" pitchFamily="18" charset="0"/>
          </a:endParaRPr>
        </a:p>
      </dgm:t>
    </dgm:pt>
    <dgm:pt modelId="{544D65A4-E5D5-468F-B00F-9CA2213F09B7}" type="parTrans" cxnId="{B1F38389-B79B-49E4-BF82-55017A57F613}">
      <dgm:prSet/>
      <dgm:spPr/>
      <dgm:t>
        <a:bodyPr/>
        <a:lstStyle/>
        <a:p>
          <a:endParaRPr lang="en-GB"/>
        </a:p>
      </dgm:t>
    </dgm:pt>
    <dgm:pt modelId="{C6DBEFCA-C3EB-4D89-A24D-211B192D9185}" type="sibTrans" cxnId="{B1F38389-B79B-49E4-BF82-55017A57F613}">
      <dgm:prSet/>
      <dgm:spPr/>
      <dgm:t>
        <a:bodyPr/>
        <a:lstStyle/>
        <a:p>
          <a:endParaRPr lang="en-GB"/>
        </a:p>
      </dgm:t>
    </dgm:pt>
    <dgm:pt modelId="{85F0B75F-7C94-46D2-8E32-8BE8A29DCD87}" type="pres">
      <dgm:prSet presAssocID="{A9C3552C-DD37-407F-8477-3222B4E8EE13}" presName="arrowDiagram" presStyleCnt="0">
        <dgm:presLayoutVars>
          <dgm:chMax val="5"/>
          <dgm:dir/>
          <dgm:resizeHandles val="exact"/>
        </dgm:presLayoutVars>
      </dgm:prSet>
      <dgm:spPr/>
    </dgm:pt>
    <dgm:pt modelId="{E1C23AA6-882B-4E3F-AD70-885CE8E0001B}" type="pres">
      <dgm:prSet presAssocID="{A9C3552C-DD37-407F-8477-3222B4E8EE13}" presName="arrow" presStyleLbl="bgShp" presStyleIdx="0" presStyleCnt="1" custLinFactNeighborX="-212" custLinFactNeighborY="6201"/>
      <dgm:spPr/>
    </dgm:pt>
    <dgm:pt modelId="{A020BA98-1BBD-43A3-A1BB-3E4170891B88}" type="pres">
      <dgm:prSet presAssocID="{A9C3552C-DD37-407F-8477-3222B4E8EE13}" presName="arrowDiagram3" presStyleCnt="0"/>
      <dgm:spPr/>
    </dgm:pt>
    <dgm:pt modelId="{D0F9CD3A-EEB5-474C-AA94-2653420B30A3}" type="pres">
      <dgm:prSet presAssocID="{57CE9FB1-C076-4FF9-A7F5-F564ECC7EFB5}" presName="bullet3a" presStyleLbl="node1" presStyleIdx="0" presStyleCnt="3" custScaleX="902304" custScaleY="1016688"/>
      <dgm:spPr>
        <a:blipFill rotWithShape="0">
          <a:blip xmlns:r="http://schemas.openxmlformats.org/officeDocument/2006/relationships" r:embed="rId1"/>
          <a:stretch>
            <a:fillRect/>
          </a:stretch>
        </a:blipFill>
      </dgm:spPr>
    </dgm:pt>
    <dgm:pt modelId="{5C99D93C-F016-4CAD-9DE4-5BE7200E990A}" type="pres">
      <dgm:prSet presAssocID="{57CE9FB1-C076-4FF9-A7F5-F564ECC7EFB5}" presName="textBox3a" presStyleLbl="revTx" presStyleIdx="0" presStyleCnt="3" custFlipHor="1" custScaleX="106588" custScaleY="81191" custLinFactNeighborX="51165" custLinFactNeighborY="5505">
        <dgm:presLayoutVars>
          <dgm:bulletEnabled val="1"/>
        </dgm:presLayoutVars>
      </dgm:prSet>
      <dgm:spPr/>
      <dgm:t>
        <a:bodyPr/>
        <a:lstStyle/>
        <a:p>
          <a:endParaRPr lang="en-US"/>
        </a:p>
      </dgm:t>
    </dgm:pt>
    <dgm:pt modelId="{63A8F3A2-A875-426F-A4EE-9716E061459C}" type="pres">
      <dgm:prSet presAssocID="{38BC7C89-FCC2-4292-B989-12B29AC1325C}" presName="bullet3b" presStyleLbl="node1" presStyleIdx="1" presStyleCnt="3" custScaleX="504893" custScaleY="518939"/>
      <dgm:spPr>
        <a:blipFill rotWithShape="0">
          <a:blip xmlns:r="http://schemas.openxmlformats.org/officeDocument/2006/relationships" r:embed="rId2"/>
          <a:stretch>
            <a:fillRect/>
          </a:stretch>
        </a:blipFill>
      </dgm:spPr>
    </dgm:pt>
    <dgm:pt modelId="{D3FD2683-3887-47A8-AE29-FE31BCFE9B3D}" type="pres">
      <dgm:prSet presAssocID="{38BC7C89-FCC2-4292-B989-12B29AC1325C}" presName="textBox3b" presStyleLbl="revTx" presStyleIdx="1" presStyleCnt="3" custScaleX="83426" custScaleY="72298" custLinFactNeighborX="33427" custLinFactNeighborY="2924">
        <dgm:presLayoutVars>
          <dgm:bulletEnabled val="1"/>
        </dgm:presLayoutVars>
      </dgm:prSet>
      <dgm:spPr/>
      <dgm:t>
        <a:bodyPr/>
        <a:lstStyle/>
        <a:p>
          <a:endParaRPr lang="en-US"/>
        </a:p>
      </dgm:t>
    </dgm:pt>
    <dgm:pt modelId="{3549449C-6436-4D44-9A7E-64B01FFF6E15}" type="pres">
      <dgm:prSet presAssocID="{E011120F-7552-4BD2-ADE5-E9DD610D0619}" presName="bullet3c" presStyleLbl="node1" presStyleIdx="2" presStyleCnt="3" custScaleX="385308" custScaleY="360213"/>
      <dgm:spPr>
        <a:blipFill rotWithShape="0">
          <a:blip xmlns:r="http://schemas.openxmlformats.org/officeDocument/2006/relationships" r:embed="rId3"/>
          <a:stretch>
            <a:fillRect/>
          </a:stretch>
        </a:blipFill>
      </dgm:spPr>
    </dgm:pt>
    <dgm:pt modelId="{72686C70-9B0F-4C1B-9C73-8D4162741CBA}" type="pres">
      <dgm:prSet presAssocID="{E011120F-7552-4BD2-ADE5-E9DD610D0619}" presName="textBox3c" presStyleLbl="revTx" presStyleIdx="2" presStyleCnt="3" custLinFactNeighborX="43117" custLinFactNeighborY="14255">
        <dgm:presLayoutVars>
          <dgm:bulletEnabled val="1"/>
        </dgm:presLayoutVars>
      </dgm:prSet>
      <dgm:spPr/>
      <dgm:t>
        <a:bodyPr/>
        <a:lstStyle/>
        <a:p>
          <a:endParaRPr lang="en-US"/>
        </a:p>
      </dgm:t>
    </dgm:pt>
  </dgm:ptLst>
  <dgm:cxnLst>
    <dgm:cxn modelId="{E1428F11-FB36-4D42-B397-42ADEF632E7B}" type="presOf" srcId="{A9C3552C-DD37-407F-8477-3222B4E8EE13}" destId="{85F0B75F-7C94-46D2-8E32-8BE8A29DCD87}" srcOrd="0" destOrd="0" presId="urn:microsoft.com/office/officeart/2005/8/layout/arrow2"/>
    <dgm:cxn modelId="{59ED0B98-69A4-4E5E-808B-1D36EB54B849}" srcId="{A9C3552C-DD37-407F-8477-3222B4E8EE13}" destId="{38BC7C89-FCC2-4292-B989-12B29AC1325C}" srcOrd="1" destOrd="0" parTransId="{30641FA9-0685-4F52-B8F9-831D554DAFD5}" sibTransId="{51372283-5B21-43EC-B0FE-41FE7F2AF78B}"/>
    <dgm:cxn modelId="{2C8C5E41-3364-4AEF-81C6-7BA3640F3020}" type="presOf" srcId="{57CE9FB1-C076-4FF9-A7F5-F564ECC7EFB5}" destId="{5C99D93C-F016-4CAD-9DE4-5BE7200E990A}" srcOrd="0" destOrd="0" presId="urn:microsoft.com/office/officeart/2005/8/layout/arrow2"/>
    <dgm:cxn modelId="{5C19C831-04C2-4343-9088-A451FCC6530E}" srcId="{A9C3552C-DD37-407F-8477-3222B4E8EE13}" destId="{57CE9FB1-C076-4FF9-A7F5-F564ECC7EFB5}" srcOrd="0" destOrd="0" parTransId="{16040D65-5860-4C53-9E7F-CFCA2FA4F76D}" sibTransId="{DC5D8A6F-08E4-45B8-878C-8DD3F18A190A}"/>
    <dgm:cxn modelId="{221BE147-E071-440E-9114-A7E5A2759CE1}" type="presOf" srcId="{38BC7C89-FCC2-4292-B989-12B29AC1325C}" destId="{D3FD2683-3887-47A8-AE29-FE31BCFE9B3D}" srcOrd="0" destOrd="0" presId="urn:microsoft.com/office/officeart/2005/8/layout/arrow2"/>
    <dgm:cxn modelId="{B1F38389-B79B-49E4-BF82-55017A57F613}" srcId="{A9C3552C-DD37-407F-8477-3222B4E8EE13}" destId="{E011120F-7552-4BD2-ADE5-E9DD610D0619}" srcOrd="2" destOrd="0" parTransId="{544D65A4-E5D5-468F-B00F-9CA2213F09B7}" sibTransId="{C6DBEFCA-C3EB-4D89-A24D-211B192D9185}"/>
    <dgm:cxn modelId="{9525F978-7F0C-4D70-A684-14F9EA044B6C}" type="presOf" srcId="{E011120F-7552-4BD2-ADE5-E9DD610D0619}" destId="{72686C70-9B0F-4C1B-9C73-8D4162741CBA}" srcOrd="0" destOrd="0" presId="urn:microsoft.com/office/officeart/2005/8/layout/arrow2"/>
    <dgm:cxn modelId="{09F231C9-93B2-4A63-82B2-AE8115D39CFC}" type="presParOf" srcId="{85F0B75F-7C94-46D2-8E32-8BE8A29DCD87}" destId="{E1C23AA6-882B-4E3F-AD70-885CE8E0001B}" srcOrd="0" destOrd="0" presId="urn:microsoft.com/office/officeart/2005/8/layout/arrow2"/>
    <dgm:cxn modelId="{F683B60C-8A80-4F46-9DEC-DF7A038A816F}" type="presParOf" srcId="{85F0B75F-7C94-46D2-8E32-8BE8A29DCD87}" destId="{A020BA98-1BBD-43A3-A1BB-3E4170891B88}" srcOrd="1" destOrd="0" presId="urn:microsoft.com/office/officeart/2005/8/layout/arrow2"/>
    <dgm:cxn modelId="{5947B0A8-C1BC-4FF3-A8E5-9507B06FEB2D}" type="presParOf" srcId="{A020BA98-1BBD-43A3-A1BB-3E4170891B88}" destId="{D0F9CD3A-EEB5-474C-AA94-2653420B30A3}" srcOrd="0" destOrd="0" presId="urn:microsoft.com/office/officeart/2005/8/layout/arrow2"/>
    <dgm:cxn modelId="{6621798F-D10E-4A75-A2A1-6C62AA55E039}" type="presParOf" srcId="{A020BA98-1BBD-43A3-A1BB-3E4170891B88}" destId="{5C99D93C-F016-4CAD-9DE4-5BE7200E990A}" srcOrd="1" destOrd="0" presId="urn:microsoft.com/office/officeart/2005/8/layout/arrow2"/>
    <dgm:cxn modelId="{B016A341-8707-42EE-85F5-8B755BDC30F9}" type="presParOf" srcId="{A020BA98-1BBD-43A3-A1BB-3E4170891B88}" destId="{63A8F3A2-A875-426F-A4EE-9716E061459C}" srcOrd="2" destOrd="0" presId="urn:microsoft.com/office/officeart/2005/8/layout/arrow2"/>
    <dgm:cxn modelId="{B7193CDB-BA00-42EF-B4C7-C5AC6F402FF1}" type="presParOf" srcId="{A020BA98-1BBD-43A3-A1BB-3E4170891B88}" destId="{D3FD2683-3887-47A8-AE29-FE31BCFE9B3D}" srcOrd="3" destOrd="0" presId="urn:microsoft.com/office/officeart/2005/8/layout/arrow2"/>
    <dgm:cxn modelId="{C67F2057-89E7-457A-A21F-D07F65B74E04}" type="presParOf" srcId="{A020BA98-1BBD-43A3-A1BB-3E4170891B88}" destId="{3549449C-6436-4D44-9A7E-64B01FFF6E15}" srcOrd="4" destOrd="0" presId="urn:microsoft.com/office/officeart/2005/8/layout/arrow2"/>
    <dgm:cxn modelId="{E1F16D07-87D6-4C6F-AD26-290202ED81D8}" type="presParOf" srcId="{A020BA98-1BBD-43A3-A1BB-3E4170891B88}" destId="{72686C70-9B0F-4C1B-9C73-8D4162741CBA}"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832801-2D45-4C39-8299-3A44ED57B85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004AEF8-FAA5-498B-BDD6-953A54DA0BA0}">
      <dgm:prSet/>
      <dgm:spPr/>
      <dgm:t>
        <a:bodyPr/>
        <a:lstStyle/>
        <a:p>
          <a:r>
            <a:rPr lang="en-US" b="1" dirty="0"/>
            <a:t>Vietnam rejoined the ILO in 1992. Partnership with MOLISA, VGCL, VCCI and VCA deepens and widens, with trust and mutual respect,</a:t>
          </a:r>
          <a:endParaRPr lang="en-US" dirty="0"/>
        </a:p>
      </dgm:t>
    </dgm:pt>
    <dgm:pt modelId="{1B458B2F-4DAF-4A33-B650-F8AB45E2F614}" type="parTrans" cxnId="{29B58DED-DDC3-4ACC-8D35-0C0C3DF6E8B6}">
      <dgm:prSet/>
      <dgm:spPr/>
      <dgm:t>
        <a:bodyPr/>
        <a:lstStyle/>
        <a:p>
          <a:endParaRPr lang="en-US"/>
        </a:p>
      </dgm:t>
    </dgm:pt>
    <dgm:pt modelId="{C33A54CB-5D8D-45AC-8794-5B906851FC1B}" type="sibTrans" cxnId="{29B58DED-DDC3-4ACC-8D35-0C0C3DF6E8B6}">
      <dgm:prSet/>
      <dgm:spPr/>
      <dgm:t>
        <a:bodyPr/>
        <a:lstStyle/>
        <a:p>
          <a:endParaRPr lang="en-US"/>
        </a:p>
      </dgm:t>
    </dgm:pt>
    <dgm:pt modelId="{BB2A1F2C-88E5-4D06-8C63-A1B9B0AD3901}">
      <dgm:prSet/>
      <dgm:spPr/>
      <dgm:t>
        <a:bodyPr/>
        <a:lstStyle/>
        <a:p>
          <a:r>
            <a:rPr lang="en-US" dirty="0"/>
            <a:t>ILO Viet Nam, established in 2003, is the youngest country office of the ILO, but now the 2</a:t>
          </a:r>
          <a:r>
            <a:rPr lang="en-US" baseline="30000" dirty="0"/>
            <a:t>nd</a:t>
          </a:r>
          <a:r>
            <a:rPr lang="en-US" dirty="0"/>
            <a:t> largest one</a:t>
          </a:r>
        </a:p>
      </dgm:t>
    </dgm:pt>
    <dgm:pt modelId="{5FFF2C13-FD7F-46FF-B6F5-97C83CD1A574}" type="parTrans" cxnId="{3ACB94D8-D6FE-406A-B587-9F11C9F9EFF8}">
      <dgm:prSet/>
      <dgm:spPr/>
      <dgm:t>
        <a:bodyPr/>
        <a:lstStyle/>
        <a:p>
          <a:endParaRPr lang="en-US"/>
        </a:p>
      </dgm:t>
    </dgm:pt>
    <dgm:pt modelId="{D37EAB40-654D-4F6C-9979-8A483181E169}" type="sibTrans" cxnId="{3ACB94D8-D6FE-406A-B587-9F11C9F9EFF8}">
      <dgm:prSet/>
      <dgm:spPr/>
      <dgm:t>
        <a:bodyPr/>
        <a:lstStyle/>
        <a:p>
          <a:endParaRPr lang="en-US"/>
        </a:p>
      </dgm:t>
    </dgm:pt>
    <dgm:pt modelId="{119961FB-918D-4D97-BF9E-F514F54BB701}">
      <dgm:prSet/>
      <dgm:spPr/>
      <dgm:t>
        <a:bodyPr/>
        <a:lstStyle/>
        <a:p>
          <a:r>
            <a:rPr lang="en-US" dirty="0"/>
            <a:t>Joins Vietnam’s journey towards upper middle income country and full realization of SDGs by  supporting social and economic upgrading for decent work for all men and women</a:t>
          </a:r>
        </a:p>
      </dgm:t>
    </dgm:pt>
    <dgm:pt modelId="{A4480106-6114-45C6-94D0-3CA42224F8B2}" type="sibTrans" cxnId="{B9CCE131-6658-4828-8DAB-3B4741FA2EDF}">
      <dgm:prSet/>
      <dgm:spPr/>
      <dgm:t>
        <a:bodyPr/>
        <a:lstStyle/>
        <a:p>
          <a:endParaRPr lang="en-US"/>
        </a:p>
      </dgm:t>
    </dgm:pt>
    <dgm:pt modelId="{EC33AF0F-86CD-40DF-B231-950B850B96FF}" type="parTrans" cxnId="{B9CCE131-6658-4828-8DAB-3B4741FA2EDF}">
      <dgm:prSet/>
      <dgm:spPr/>
      <dgm:t>
        <a:bodyPr/>
        <a:lstStyle/>
        <a:p>
          <a:endParaRPr lang="en-US"/>
        </a:p>
      </dgm:t>
    </dgm:pt>
    <dgm:pt modelId="{4C33D12B-1527-4851-9279-0E3C8EF12823}" type="pres">
      <dgm:prSet presAssocID="{19832801-2D45-4C39-8299-3A44ED57B858}" presName="linear" presStyleCnt="0">
        <dgm:presLayoutVars>
          <dgm:animLvl val="lvl"/>
          <dgm:resizeHandles val="exact"/>
        </dgm:presLayoutVars>
      </dgm:prSet>
      <dgm:spPr/>
      <dgm:t>
        <a:bodyPr/>
        <a:lstStyle/>
        <a:p>
          <a:endParaRPr lang="en-US"/>
        </a:p>
      </dgm:t>
    </dgm:pt>
    <dgm:pt modelId="{F61A5876-CD95-4736-9613-8C7444CC0B15}" type="pres">
      <dgm:prSet presAssocID="{B004AEF8-FAA5-498B-BDD6-953A54DA0BA0}" presName="parentText" presStyleLbl="node1" presStyleIdx="0" presStyleCnt="3">
        <dgm:presLayoutVars>
          <dgm:chMax val="0"/>
          <dgm:bulletEnabled val="1"/>
        </dgm:presLayoutVars>
      </dgm:prSet>
      <dgm:spPr/>
      <dgm:t>
        <a:bodyPr/>
        <a:lstStyle/>
        <a:p>
          <a:endParaRPr lang="en-US"/>
        </a:p>
      </dgm:t>
    </dgm:pt>
    <dgm:pt modelId="{DE235142-58FA-49A7-ABF6-20081FD276E3}" type="pres">
      <dgm:prSet presAssocID="{C33A54CB-5D8D-45AC-8794-5B906851FC1B}" presName="spacer" presStyleCnt="0"/>
      <dgm:spPr/>
    </dgm:pt>
    <dgm:pt modelId="{D8345833-3048-4593-8975-48711D19FBEB}" type="pres">
      <dgm:prSet presAssocID="{BB2A1F2C-88E5-4D06-8C63-A1B9B0AD3901}" presName="parentText" presStyleLbl="node1" presStyleIdx="1" presStyleCnt="3">
        <dgm:presLayoutVars>
          <dgm:chMax val="0"/>
          <dgm:bulletEnabled val="1"/>
        </dgm:presLayoutVars>
      </dgm:prSet>
      <dgm:spPr/>
      <dgm:t>
        <a:bodyPr/>
        <a:lstStyle/>
        <a:p>
          <a:endParaRPr lang="en-US"/>
        </a:p>
      </dgm:t>
    </dgm:pt>
    <dgm:pt modelId="{B37CA590-C555-4A00-ADD3-499560D79920}" type="pres">
      <dgm:prSet presAssocID="{D37EAB40-654D-4F6C-9979-8A483181E169}" presName="spacer" presStyleCnt="0"/>
      <dgm:spPr/>
    </dgm:pt>
    <dgm:pt modelId="{C180E042-A749-41D4-82E9-CF4B5B5352D0}" type="pres">
      <dgm:prSet presAssocID="{119961FB-918D-4D97-BF9E-F514F54BB701}" presName="parentText" presStyleLbl="node1" presStyleIdx="2" presStyleCnt="3">
        <dgm:presLayoutVars>
          <dgm:chMax val="0"/>
          <dgm:bulletEnabled val="1"/>
        </dgm:presLayoutVars>
      </dgm:prSet>
      <dgm:spPr/>
      <dgm:t>
        <a:bodyPr/>
        <a:lstStyle/>
        <a:p>
          <a:endParaRPr lang="en-US"/>
        </a:p>
      </dgm:t>
    </dgm:pt>
  </dgm:ptLst>
  <dgm:cxnLst>
    <dgm:cxn modelId="{D0ACDCB4-8F9D-4670-AE26-BBB6F515EA90}" type="presOf" srcId="{B004AEF8-FAA5-498B-BDD6-953A54DA0BA0}" destId="{F61A5876-CD95-4736-9613-8C7444CC0B15}" srcOrd="0" destOrd="0" presId="urn:microsoft.com/office/officeart/2005/8/layout/vList2"/>
    <dgm:cxn modelId="{29B58DED-DDC3-4ACC-8D35-0C0C3DF6E8B6}" srcId="{19832801-2D45-4C39-8299-3A44ED57B858}" destId="{B004AEF8-FAA5-498B-BDD6-953A54DA0BA0}" srcOrd="0" destOrd="0" parTransId="{1B458B2F-4DAF-4A33-B650-F8AB45E2F614}" sibTransId="{C33A54CB-5D8D-45AC-8794-5B906851FC1B}"/>
    <dgm:cxn modelId="{13A0836D-3A04-42E6-9A90-23C89CC0D933}" type="presOf" srcId="{119961FB-918D-4D97-BF9E-F514F54BB701}" destId="{C180E042-A749-41D4-82E9-CF4B5B5352D0}" srcOrd="0" destOrd="0" presId="urn:microsoft.com/office/officeart/2005/8/layout/vList2"/>
    <dgm:cxn modelId="{B9CCE131-6658-4828-8DAB-3B4741FA2EDF}" srcId="{19832801-2D45-4C39-8299-3A44ED57B858}" destId="{119961FB-918D-4D97-BF9E-F514F54BB701}" srcOrd="2" destOrd="0" parTransId="{EC33AF0F-86CD-40DF-B231-950B850B96FF}" sibTransId="{A4480106-6114-45C6-94D0-3CA42224F8B2}"/>
    <dgm:cxn modelId="{C374590E-CD20-4592-8331-B828291690BB}" type="presOf" srcId="{19832801-2D45-4C39-8299-3A44ED57B858}" destId="{4C33D12B-1527-4851-9279-0E3C8EF12823}" srcOrd="0" destOrd="0" presId="urn:microsoft.com/office/officeart/2005/8/layout/vList2"/>
    <dgm:cxn modelId="{1A8C2AF0-49A7-4AE9-A6B9-6591C8AF34AD}" type="presOf" srcId="{BB2A1F2C-88E5-4D06-8C63-A1B9B0AD3901}" destId="{D8345833-3048-4593-8975-48711D19FBEB}" srcOrd="0" destOrd="0" presId="urn:microsoft.com/office/officeart/2005/8/layout/vList2"/>
    <dgm:cxn modelId="{3ACB94D8-D6FE-406A-B587-9F11C9F9EFF8}" srcId="{19832801-2D45-4C39-8299-3A44ED57B858}" destId="{BB2A1F2C-88E5-4D06-8C63-A1B9B0AD3901}" srcOrd="1" destOrd="0" parTransId="{5FFF2C13-FD7F-46FF-B6F5-97C83CD1A574}" sibTransId="{D37EAB40-654D-4F6C-9979-8A483181E169}"/>
    <dgm:cxn modelId="{D6A994D9-7295-462F-B40A-6BF2D814E1B5}" type="presParOf" srcId="{4C33D12B-1527-4851-9279-0E3C8EF12823}" destId="{F61A5876-CD95-4736-9613-8C7444CC0B15}" srcOrd="0" destOrd="0" presId="urn:microsoft.com/office/officeart/2005/8/layout/vList2"/>
    <dgm:cxn modelId="{03509A9C-52AD-433D-9CC7-D0C499185BAA}" type="presParOf" srcId="{4C33D12B-1527-4851-9279-0E3C8EF12823}" destId="{DE235142-58FA-49A7-ABF6-20081FD276E3}" srcOrd="1" destOrd="0" presId="urn:microsoft.com/office/officeart/2005/8/layout/vList2"/>
    <dgm:cxn modelId="{B5D3B947-0AD0-400F-8872-3074A3C377F8}" type="presParOf" srcId="{4C33D12B-1527-4851-9279-0E3C8EF12823}" destId="{D8345833-3048-4593-8975-48711D19FBEB}" srcOrd="2" destOrd="0" presId="urn:microsoft.com/office/officeart/2005/8/layout/vList2"/>
    <dgm:cxn modelId="{E31A7610-AD2C-42A0-8E2B-DE7C21716B5D}" type="presParOf" srcId="{4C33D12B-1527-4851-9279-0E3C8EF12823}" destId="{B37CA590-C555-4A00-ADD3-499560D79920}" srcOrd="3" destOrd="0" presId="urn:microsoft.com/office/officeart/2005/8/layout/vList2"/>
    <dgm:cxn modelId="{63D778BA-9760-4175-92AB-DD547B1B67C3}" type="presParOf" srcId="{4C33D12B-1527-4851-9279-0E3C8EF12823}" destId="{C180E042-A749-41D4-82E9-CF4B5B5352D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9FBF88-A4A2-4D37-8C12-EE9543CABDE7}" type="datetimeFigureOut">
              <a:rPr lang="en-GB" smtClean="0"/>
              <a:pPr/>
              <a:t>26/08/2019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70373A-0130-42BD-9059-FD9FB4D54059}" type="slidenum">
              <a:rPr lang="en-GB" smtClean="0"/>
              <a:pPr/>
              <a:t>‹#›</a:t>
            </a:fld>
            <a:endParaRPr lang="en-GB"/>
          </a:p>
        </p:txBody>
      </p:sp>
    </p:spTree>
    <p:extLst>
      <p:ext uri="{BB962C8B-B14F-4D97-AF65-F5344CB8AC3E}">
        <p14:creationId xmlns:p14="http://schemas.microsoft.com/office/powerpoint/2010/main" val="384493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Ladies</a:t>
            </a:r>
            <a:r>
              <a:rPr lang="en-US" baseline="0" dirty="0"/>
              <a:t> and gentlemen, </a:t>
            </a:r>
            <a:r>
              <a:rPr lang="en-US" baseline="0" dirty="0" smtClean="0"/>
              <a:t>we had brilliant </a:t>
            </a:r>
            <a:r>
              <a:rPr lang="en-US" baseline="0" dirty="0"/>
              <a:t>speeches </a:t>
            </a:r>
            <a:r>
              <a:rPr lang="en-US" baseline="0" dirty="0" smtClean="0"/>
              <a:t>from DPM </a:t>
            </a:r>
            <a:r>
              <a:rPr lang="en-US" baseline="0" dirty="0"/>
              <a:t>Vu Duc Dam and DDG Deborah Greenfield as well as opening remark of MOLISA Minister Dang Ngoc </a:t>
            </a:r>
            <a:r>
              <a:rPr lang="en-US" baseline="0" dirty="0" smtClean="0"/>
              <a:t>Dung in the first session. Now we </a:t>
            </a:r>
            <a:r>
              <a:rPr lang="en-US" baseline="0" dirty="0"/>
              <a:t>would like to recap key milestones of ILO and Vietnam</a:t>
            </a:r>
            <a:r>
              <a:rPr lang="en-US" baseline="0" dirty="0" smtClean="0"/>
              <a:t>’, </a:t>
            </a:r>
            <a:r>
              <a:rPr lang="en-US" baseline="0" dirty="0"/>
              <a:t>and also introduce ILO’s new Centenary Declaration on Future of </a:t>
            </a:r>
            <a:r>
              <a:rPr lang="en-US" baseline="0" dirty="0" smtClean="0"/>
              <a:t>Work. </a:t>
            </a:r>
            <a:endParaRPr lang="en-GB"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1</a:t>
            </a:fld>
            <a:endParaRPr lang="en-GB"/>
          </a:p>
        </p:txBody>
      </p:sp>
    </p:spTree>
    <p:extLst>
      <p:ext uri="{BB962C8B-B14F-4D97-AF65-F5344CB8AC3E}">
        <p14:creationId xmlns:p14="http://schemas.microsoft.com/office/powerpoint/2010/main" val="2025588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a:t>
            </a:r>
            <a:r>
              <a:rPr lang="en-US" baseline="0" dirty="0" smtClean="0"/>
              <a:t> us then look at historical trajectories of the ILO 100 years. </a:t>
            </a:r>
            <a:endParaRPr lang="en-GB"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2</a:t>
            </a:fld>
            <a:endParaRPr lang="en-GB"/>
          </a:p>
        </p:txBody>
      </p:sp>
    </p:spTree>
    <p:extLst>
      <p:ext uri="{BB962C8B-B14F-4D97-AF65-F5344CB8AC3E}">
        <p14:creationId xmlns:p14="http://schemas.microsoft.com/office/powerpoint/2010/main" val="1551597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Our journey</a:t>
            </a:r>
            <a:r>
              <a:rPr lang="en-US" sz="1200" kern="1200" baseline="0" dirty="0">
                <a:solidFill>
                  <a:schemeClr val="tx1"/>
                </a:solidFill>
                <a:effectLst/>
                <a:latin typeface="+mn-lt"/>
                <a:ea typeface="+mn-ea"/>
                <a:cs typeface="+mn-cs"/>
              </a:rPr>
              <a:t> began 100 years ago, with adoption of Constitution at the Paris Peace Conference in 1919. Ever since then, ILO, together with tripartite partners, worked tirelessly for social justice, setting key milestones during our first 100 years.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259692F-F0A1-4A0E-AD06-97D597CC59A8}" type="slidenum">
              <a:rPr lang="en-GB" smtClean="0"/>
              <a:pPr/>
              <a:t>3</a:t>
            </a:fld>
            <a:endParaRPr lang="en-GB" dirty="0"/>
          </a:p>
        </p:txBody>
      </p:sp>
    </p:spTree>
    <p:extLst>
      <p:ext uri="{BB962C8B-B14F-4D97-AF65-F5344CB8AC3E}">
        <p14:creationId xmlns:p14="http://schemas.microsoft.com/office/powerpoint/2010/main" val="1565970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Industrial revolution 1.0 in 19</a:t>
            </a:r>
            <a:r>
              <a:rPr lang="en-US" baseline="30000" dirty="0"/>
              <a:t>th</a:t>
            </a:r>
            <a:r>
              <a:rPr lang="en-US" dirty="0"/>
              <a:t> century created enormous</a:t>
            </a:r>
            <a:r>
              <a:rPr lang="en-US" baseline="0" dirty="0"/>
              <a:t> potential for improved welfare for people by dramatic increase of productivity. </a:t>
            </a:r>
            <a:r>
              <a:rPr lang="en-US" baseline="0" dirty="0" smtClean="0"/>
              <a:t>Yet, in </a:t>
            </a:r>
            <a:r>
              <a:rPr lang="en-US" baseline="0" dirty="0"/>
              <a:t>the absence of social protection and recognition of workers’ voice, </a:t>
            </a:r>
            <a:r>
              <a:rPr lang="en-US" baseline="0" dirty="0" smtClean="0"/>
              <a:t>it </a:t>
            </a:r>
            <a:r>
              <a:rPr lang="en-US" baseline="0" dirty="0"/>
              <a:t>created grave social consequences where children even at the age of 7 or 8 were hired for factory work, workers often worked exceedingly long hours., workers right to organize and bargain collectively were denied. It led to widespread discontents and social unrest, </a:t>
            </a:r>
            <a:r>
              <a:rPr lang="en-US" baseline="0" dirty="0" smtClean="0"/>
              <a:t>leading further to the devastating 1</a:t>
            </a:r>
            <a:r>
              <a:rPr lang="en-US" baseline="30000" dirty="0" smtClean="0"/>
              <a:t>st</a:t>
            </a:r>
            <a:r>
              <a:rPr lang="en-US" baseline="0" dirty="0" smtClean="0"/>
              <a:t> </a:t>
            </a:r>
            <a:r>
              <a:rPr lang="en-US" baseline="0" dirty="0"/>
              <a:t>World </a:t>
            </a:r>
            <a:r>
              <a:rPr lang="en-US" baseline="0" dirty="0" smtClean="0"/>
              <a:t>War. </a:t>
            </a:r>
            <a:endParaRPr lang="en-GB"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4</a:t>
            </a:fld>
            <a:endParaRPr lang="en-GB"/>
          </a:p>
        </p:txBody>
      </p:sp>
    </p:spTree>
    <p:extLst>
      <p:ext uri="{BB962C8B-B14F-4D97-AF65-F5344CB8AC3E}">
        <p14:creationId xmlns:p14="http://schemas.microsoft.com/office/powerpoint/2010/main" val="262986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Against this</a:t>
            </a:r>
            <a:r>
              <a:rPr lang="en-US" baseline="0" dirty="0"/>
              <a:t> backdrop, </a:t>
            </a:r>
            <a:r>
              <a:rPr lang="en-US" dirty="0"/>
              <a:t>ILO</a:t>
            </a:r>
            <a:r>
              <a:rPr lang="en-US" baseline="0" dirty="0"/>
              <a:t> was created on a shared conviction that “whereas universal and lasting peace can be established only if it is based upon social justice”. A remarkable innovation took place when ILO constitution give equal voices to workers’ and employers’ with the government, creating unique tripartite governance structure of the ILO. </a:t>
            </a:r>
            <a:endParaRPr lang="en-GB"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5</a:t>
            </a:fld>
            <a:endParaRPr lang="en-GB"/>
          </a:p>
        </p:txBody>
      </p:sp>
    </p:spTree>
    <p:extLst>
      <p:ext uri="{BB962C8B-B14F-4D97-AF65-F5344CB8AC3E}">
        <p14:creationId xmlns:p14="http://schemas.microsoft.com/office/powerpoint/2010/main" val="93251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25</a:t>
            </a:r>
            <a:r>
              <a:rPr lang="en-US" baseline="30000" dirty="0"/>
              <a:t>th</a:t>
            </a:r>
            <a:r>
              <a:rPr lang="en-US" dirty="0"/>
              <a:t> years anniversary, ILO adopted Philadelphia Declaration, which paved a new world order based on rights of people to decide their own future and rights of working people, irrespective</a:t>
            </a:r>
            <a:r>
              <a:rPr lang="en-US" baseline="0" dirty="0"/>
              <a:t> of race, creed or sex, to pursue both their material well-being and their spiritual development in conditions of freedom, dignity, of economic security and equal opportunity”. It served as a model for UN Charter and Universal Declaration of Human Rights. </a:t>
            </a:r>
          </a:p>
          <a:p>
            <a:endParaRPr lang="en-US" baseline="0" dirty="0"/>
          </a:p>
          <a:p>
            <a:endParaRPr lang="en-US" baseline="0" dirty="0"/>
          </a:p>
          <a:p>
            <a:r>
              <a:rPr lang="en-US" baseline="0" dirty="0"/>
              <a:t>ILO was awarded Nobel Peace Prize for its contribution to peace on its 50</a:t>
            </a:r>
            <a:r>
              <a:rPr lang="en-US" baseline="30000" dirty="0"/>
              <a:t>th</a:t>
            </a:r>
            <a:r>
              <a:rPr lang="en-US" baseline="0" dirty="0"/>
              <a:t> anniversary. </a:t>
            </a:r>
          </a:p>
          <a:p>
            <a:endParaRPr lang="en-US" baseline="0" dirty="0"/>
          </a:p>
          <a:p>
            <a:r>
              <a:rPr lang="en-US" baseline="0" dirty="0"/>
              <a:t>In 1998, ILO adopted another historic declaration on Fundamental Principles and Rights at Work, requiring all ILO member states’ commitment for elimination of forced and child </a:t>
            </a:r>
            <a:r>
              <a:rPr lang="en-US" baseline="0" dirty="0" err="1"/>
              <a:t>labour</a:t>
            </a:r>
            <a:r>
              <a:rPr lang="en-US" baseline="0" dirty="0"/>
              <a:t>, non-discrimination at work, and freedom of association and collective bargaining. It has become integral part of new generation of FTA and CSR in global supply chains. </a:t>
            </a:r>
            <a:endParaRPr lang="en-GB"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6</a:t>
            </a:fld>
            <a:endParaRPr lang="en-GB"/>
          </a:p>
        </p:txBody>
      </p:sp>
    </p:spTree>
    <p:extLst>
      <p:ext uri="{BB962C8B-B14F-4D97-AF65-F5344CB8AC3E}">
        <p14:creationId xmlns:p14="http://schemas.microsoft.com/office/powerpoint/2010/main" val="389987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1992, Vietnam rejoined the ILO</a:t>
            </a:r>
            <a:r>
              <a:rPr lang="en-US" baseline="0" dirty="0"/>
              <a:t> as it embarked reform of </a:t>
            </a:r>
            <a:r>
              <a:rPr lang="en-US" baseline="0" dirty="0" err="1"/>
              <a:t>Doi</a:t>
            </a:r>
            <a:r>
              <a:rPr lang="en-US" baseline="0" dirty="0"/>
              <a:t> </a:t>
            </a:r>
            <a:r>
              <a:rPr lang="en-US" baseline="0" dirty="0" err="1"/>
              <a:t>Moi</a:t>
            </a:r>
            <a:r>
              <a:rPr lang="en-US" baseline="0" dirty="0"/>
              <a:t>. ILO Country Office for Viet Nam is the youngest country office of the ILO, established in 2003. </a:t>
            </a:r>
            <a:r>
              <a:rPr lang="en-US" baseline="0" dirty="0" smtClean="0"/>
              <a:t>It </a:t>
            </a:r>
            <a:r>
              <a:rPr lang="en-US" baseline="0" dirty="0"/>
              <a:t>has </a:t>
            </a:r>
            <a:r>
              <a:rPr lang="en-US" baseline="0" dirty="0" smtClean="0"/>
              <a:t>now grown </a:t>
            </a:r>
            <a:r>
              <a:rPr lang="en-US" baseline="0" dirty="0"/>
              <a:t>to become 2</a:t>
            </a:r>
            <a:r>
              <a:rPr lang="en-US" baseline="30000" dirty="0"/>
              <a:t>nd</a:t>
            </a:r>
            <a:r>
              <a:rPr lang="en-US" baseline="0" dirty="0"/>
              <a:t> largest country office of the ILO, demonstrating its relevance and impacts through deeper and wider partnership with MOLISA, VGCL, VCCI and VCA. We join Vietnam’s journey towards upper middle income country and full realization of SDGs for decent work for all men and women, through social and economic upgrading. </a:t>
            </a:r>
            <a:endParaRPr lang="en-GB"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8</a:t>
            </a:fld>
            <a:endParaRPr lang="en-GB"/>
          </a:p>
        </p:txBody>
      </p:sp>
    </p:spTree>
    <p:extLst>
      <p:ext uri="{BB962C8B-B14F-4D97-AF65-F5344CB8AC3E}">
        <p14:creationId xmlns:p14="http://schemas.microsoft.com/office/powerpoint/2010/main" val="3372274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Yet our </a:t>
            </a:r>
            <a:r>
              <a:rPr lang="en-US" dirty="0"/>
              <a:t>shared </a:t>
            </a:r>
            <a:r>
              <a:rPr lang="en-US" dirty="0" smtClean="0"/>
              <a:t>history</a:t>
            </a:r>
            <a:r>
              <a:rPr lang="en-US" baseline="0" dirty="0" smtClean="0"/>
              <a:t> </a:t>
            </a:r>
            <a:r>
              <a:rPr lang="en-US" baseline="0" dirty="0"/>
              <a:t>goes back 100 years ago. </a:t>
            </a:r>
            <a:endParaRPr lang="en-US" dirty="0"/>
          </a:p>
          <a:p>
            <a:endParaRPr lang="en-US" dirty="0"/>
          </a:p>
          <a:p>
            <a:r>
              <a:rPr lang="en-US" dirty="0"/>
              <a:t>It is remarkable that we</a:t>
            </a:r>
            <a:r>
              <a:rPr lang="en-US" baseline="0" dirty="0"/>
              <a:t> can find almost same languages in the Preamble to 1919 ILO Constitution and Ho Chi Minh’s letter to delegations of the Paris Peace Conference in demanding “freedom of association, and right to education, opening of technical and occupational education establishments”. This is beginning of ILO and beginning of modern </a:t>
            </a:r>
            <a:r>
              <a:rPr lang="en-US" baseline="0" dirty="0" err="1"/>
              <a:t>labour</a:t>
            </a:r>
            <a:r>
              <a:rPr lang="en-US" baseline="0" dirty="0"/>
              <a:t> policy of Vietnam. We were intertwined from the beginning.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President Ho Chi Minh was most globalized leader or human being of his time. Just name countries where he lived and worked, not just visiting, he lived and worked in US, UK, France, Soviet Union, China, Thailand and of course Vie Nam. He spoke languages of all those countries. He was internationalist as well as nationalist, he was humanist as well as communist. He is source of inspiration.</a:t>
            </a:r>
            <a:endParaRPr lang="en-GB" dirty="0"/>
          </a:p>
          <a:p>
            <a:endParaRPr lang="en-US" baseline="0"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9</a:t>
            </a:fld>
            <a:endParaRPr lang="en-GB"/>
          </a:p>
        </p:txBody>
      </p:sp>
    </p:spTree>
    <p:extLst>
      <p:ext uri="{BB962C8B-B14F-4D97-AF65-F5344CB8AC3E}">
        <p14:creationId xmlns:p14="http://schemas.microsoft.com/office/powerpoint/2010/main" val="3379011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remarkable to </a:t>
            </a:r>
            <a:r>
              <a:rPr lang="en-US" dirty="0" smtClean="0"/>
              <a:t>find the parallel</a:t>
            </a:r>
            <a:r>
              <a:rPr lang="en-US" baseline="0" dirty="0" smtClean="0"/>
              <a:t> between C. 87 &amp;  98 of ILO on the one hand and </a:t>
            </a:r>
            <a:r>
              <a:rPr lang="en-US" dirty="0" err="1" smtClean="0"/>
              <a:t>Labour</a:t>
            </a:r>
            <a:r>
              <a:rPr lang="en-US" dirty="0" smtClean="0"/>
              <a:t> </a:t>
            </a:r>
            <a:r>
              <a:rPr lang="en-US" dirty="0"/>
              <a:t>Ordinance</a:t>
            </a:r>
            <a:r>
              <a:rPr lang="en-US" baseline="0" dirty="0"/>
              <a:t> 29 </a:t>
            </a:r>
            <a:r>
              <a:rPr lang="en-US" baseline="0" dirty="0" smtClean="0"/>
              <a:t>Ho Chi Minh’s government adopted in 2917. The </a:t>
            </a:r>
            <a:r>
              <a:rPr lang="en-US" baseline="0" dirty="0" err="1" smtClean="0"/>
              <a:t>Labour</a:t>
            </a:r>
            <a:r>
              <a:rPr lang="en-US" baseline="0" dirty="0" smtClean="0"/>
              <a:t> Ordinance 29 set </a:t>
            </a:r>
            <a:r>
              <a:rPr lang="en-US" baseline="0" dirty="0"/>
              <a:t>legal framework of industrial relations in independent Vietnam in recognition of freedom of association and collective bargaining. It preceded C. 87 and C. 98 of ILO. </a:t>
            </a:r>
            <a:r>
              <a:rPr lang="en-US" baseline="0" dirty="0" smtClean="0"/>
              <a:t>Two months ago, Viet Nam ratified C. 98, and Viet </a:t>
            </a:r>
            <a:r>
              <a:rPr lang="en-US" baseline="0" dirty="0"/>
              <a:t>Nam is </a:t>
            </a:r>
            <a:r>
              <a:rPr lang="en-US" baseline="0" dirty="0" smtClean="0"/>
              <a:t>now at </a:t>
            </a:r>
            <a:r>
              <a:rPr lang="en-US" baseline="0" dirty="0"/>
              <a:t>its final stage of </a:t>
            </a:r>
            <a:r>
              <a:rPr lang="en-US" baseline="0" dirty="0" err="1"/>
              <a:t>labour</a:t>
            </a:r>
            <a:r>
              <a:rPr lang="en-US" baseline="0" dirty="0"/>
              <a:t> code revision, </a:t>
            </a:r>
            <a:r>
              <a:rPr lang="en-US" baseline="0" dirty="0" smtClean="0"/>
              <a:t>which </a:t>
            </a:r>
            <a:r>
              <a:rPr lang="en-US" baseline="0" dirty="0"/>
              <a:t>will bring principles of C. 98 and 87 in law and </a:t>
            </a:r>
            <a:r>
              <a:rPr lang="en-US" baseline="0" dirty="0" smtClean="0"/>
              <a:t>practices in gradual but systematic manner. </a:t>
            </a:r>
            <a:endParaRPr lang="en-GB"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10</a:t>
            </a:fld>
            <a:endParaRPr lang="en-GB"/>
          </a:p>
        </p:txBody>
      </p:sp>
    </p:spTree>
    <p:extLst>
      <p:ext uri="{BB962C8B-B14F-4D97-AF65-F5344CB8AC3E}">
        <p14:creationId xmlns:p14="http://schemas.microsoft.com/office/powerpoint/2010/main" val="1476299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 us turn to future.</a:t>
            </a:r>
            <a:r>
              <a:rPr lang="en-US" baseline="0" dirty="0" smtClean="0"/>
              <a:t> As we talk about future, I would like to invite our young but experienced </a:t>
            </a:r>
            <a:r>
              <a:rPr lang="en-US" baseline="0" dirty="0" err="1" smtClean="0"/>
              <a:t>labour</a:t>
            </a:r>
            <a:r>
              <a:rPr lang="en-US" baseline="0" dirty="0" smtClean="0"/>
              <a:t> economist, </a:t>
            </a:r>
            <a:r>
              <a:rPr lang="en-US" baseline="0" dirty="0" err="1" smtClean="0"/>
              <a:t>Ms</a:t>
            </a:r>
            <a:r>
              <a:rPr lang="en-US" baseline="0" dirty="0" smtClean="0"/>
              <a:t> Valentina Barcucci, who represents future.</a:t>
            </a:r>
            <a:endParaRPr lang="en-GB"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11</a:t>
            </a:fld>
            <a:endParaRPr lang="en-GB"/>
          </a:p>
        </p:txBody>
      </p:sp>
    </p:spTree>
    <p:extLst>
      <p:ext uri="{BB962C8B-B14F-4D97-AF65-F5344CB8AC3E}">
        <p14:creationId xmlns:p14="http://schemas.microsoft.com/office/powerpoint/2010/main" val="1882686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year in June, in Geneva ILO constituents, including our distinguished delegation from Viet Nam, marked history by adopting the Centenary Declaration for the Future of Work. Why did our constituents choose</a:t>
            </a:r>
            <a:r>
              <a:rPr lang="en-US" baseline="0" dirty="0"/>
              <a:t> to come together and discuss this theme, this year of the Centenary? This is a reflection of their interest and also concerns regarding the changes that they witness in the world of work. Technological progress, climate change, demographic shifts, and many others seem to be forces coming all at the same time to influence profoundly the world of work.  I think we can confidently say that few countries are experiencing change – and expecting more of it – on their </a:t>
            </a:r>
            <a:r>
              <a:rPr lang="en-US" baseline="0" dirty="0" err="1"/>
              <a:t>labour</a:t>
            </a:r>
            <a:r>
              <a:rPr lang="en-US" baseline="0" dirty="0"/>
              <a:t> markets like Viet Nam.  </a:t>
            </a:r>
          </a:p>
          <a:p>
            <a:endParaRPr lang="en-US" baseline="0"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12</a:t>
            </a:fld>
            <a:endParaRPr lang="en-GB"/>
          </a:p>
        </p:txBody>
      </p:sp>
    </p:spTree>
    <p:extLst>
      <p:ext uri="{BB962C8B-B14F-4D97-AF65-F5344CB8AC3E}">
        <p14:creationId xmlns:p14="http://schemas.microsoft.com/office/powerpoint/2010/main" val="3342612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These are not new concerns. Constituents have been working with the ILO and experts around the world for years on this subject. Our DG Guy Ryder captured concerns in 2013 and proposed a Centenary initiative. Adopted in 2015, led to more than 100 national </a:t>
            </a:r>
            <a:r>
              <a:rPr lang="en-US" baseline="0" dirty="0" err="1"/>
              <a:t>dialgues</a:t>
            </a:r>
            <a:r>
              <a:rPr lang="en-US" baseline="0" dirty="0"/>
              <a:t> and global dialogues such as the one hosted in Geneva in 2017 – The </a:t>
            </a:r>
            <a:r>
              <a:rPr lang="en-US" baseline="0" dirty="0" err="1"/>
              <a:t>FoW</a:t>
            </a:r>
            <a:r>
              <a:rPr lang="en-US" baseline="0" dirty="0"/>
              <a:t> we want. In these dialogues, constituents and experts discussed the world of work, the changes that they were observing in it, and what we could expect from the In 2017 the ILO established a Global Commission on the Future of Work. 20 plus outstanding individuals representing a remarkable variety of backgrounds, expertise, and geographic experience, to analyze </a:t>
            </a:r>
            <a:r>
              <a:rPr lang="en-GB" sz="1200" b="0" i="0" kern="1200" dirty="0">
                <a:solidFill>
                  <a:schemeClr val="tx1"/>
                </a:solidFill>
                <a:effectLst/>
                <a:latin typeface="+mn-lt"/>
                <a:ea typeface="+mn-ea"/>
                <a:cs typeface="+mn-cs"/>
              </a:rPr>
              <a:t>this rapidly transforming world of work and what are the implications of change for the promotion of social justice. In June, the International Labour Conference adopted the declaration. </a:t>
            </a:r>
            <a:endParaRPr lang="en-US" baseline="0" dirty="0"/>
          </a:p>
          <a:p>
            <a:endParaRPr lang="en-US" baseline="0" dirty="0"/>
          </a:p>
          <a:p>
            <a:r>
              <a:rPr lang="en-US" baseline="0" dirty="0"/>
              <a:t>Now, let’s stop there for a second. </a:t>
            </a:r>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13</a:t>
            </a:fld>
            <a:endParaRPr lang="en-GB"/>
          </a:p>
        </p:txBody>
      </p:sp>
    </p:spTree>
    <p:extLst>
      <p:ext uri="{BB962C8B-B14F-4D97-AF65-F5344CB8AC3E}">
        <p14:creationId xmlns:p14="http://schemas.microsoft.com/office/powerpoint/2010/main" val="144177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is upon us.</a:t>
            </a:r>
            <a:r>
              <a:rPr lang="en-US" baseline="0" dirty="0"/>
              <a:t> Change is inevitable, and </a:t>
            </a:r>
            <a:r>
              <a:rPr lang="en-US" dirty="0"/>
              <a:t>let’s face it, we probably don’t exactly know what the Future of Work will look like. </a:t>
            </a:r>
            <a:r>
              <a:rPr lang="en-US" baseline="0" dirty="0"/>
              <a:t>We can certainly look at trends until now, and make projections. Some indicators are easier than others to project. We can look at </a:t>
            </a:r>
            <a:r>
              <a:rPr lang="en-US" baseline="0" dirty="0" err="1"/>
              <a:t>labour</a:t>
            </a:r>
            <a:r>
              <a:rPr lang="en-US" baseline="0" dirty="0"/>
              <a:t> force growth and calculate how many jobs will probably need to be created by 2030 to match that expansion. </a:t>
            </a:r>
          </a:p>
          <a:p>
            <a:endParaRPr lang="en-US" baseline="0" dirty="0"/>
          </a:p>
          <a:p>
            <a:r>
              <a:rPr lang="en-US" baseline="0" dirty="0"/>
              <a:t>However, what is clear is that the Future of Work is not something that we can only passively receive. It is not. Countries have the means to shape the Future of Work that they want. For that to happen, two steps are needed: </a:t>
            </a:r>
          </a:p>
          <a:p>
            <a:endParaRPr lang="en-US" baseline="0" dirty="0"/>
          </a:p>
          <a:p>
            <a:pPr marL="228600" indent="-228600">
              <a:buAutoNum type="arabicParenR"/>
            </a:pPr>
            <a:r>
              <a:rPr lang="en-US" baseline="0" dirty="0"/>
              <a:t>Understand very well what is happening now, and the opportunities and challenges that are opening up – so that we can stir a bit that future in the way we want, towards the opportunities. And this is what the report does</a:t>
            </a:r>
          </a:p>
          <a:p>
            <a:pPr marL="228600" indent="-228600">
              <a:buAutoNum type="arabicParenR"/>
            </a:pPr>
            <a:r>
              <a:rPr lang="en-US" baseline="0" dirty="0"/>
              <a:t>We want to have our high-level objectives and values very clear, and our responsibilities as governments, workers and employers representatives, we accept them and we work together to manage the effects of change and use all opportunities that change presents to us. Our Deputy </a:t>
            </a:r>
            <a:r>
              <a:rPr lang="en-US" baseline="0" dirty="0" err="1"/>
              <a:t>Dir</a:t>
            </a:r>
            <a:r>
              <a:rPr lang="en-US" baseline="0" dirty="0"/>
              <a:t> General just reminded us there will be hard choices to make. We want to have a compass And this is what the Declaration does for us. </a:t>
            </a:r>
          </a:p>
          <a:p>
            <a:endParaRPr lang="en-US" baseline="0"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14</a:t>
            </a:fld>
            <a:endParaRPr lang="en-GB"/>
          </a:p>
        </p:txBody>
      </p:sp>
    </p:spTree>
    <p:extLst>
      <p:ext uri="{BB962C8B-B14F-4D97-AF65-F5344CB8AC3E}">
        <p14:creationId xmlns:p14="http://schemas.microsoft.com/office/powerpoint/2010/main" val="3999390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pPr marL="228600" indent="-228600">
              <a:buAutoNum type="arabicParenR"/>
            </a:pPr>
            <a:r>
              <a:rPr lang="en-US" baseline="0" dirty="0"/>
              <a:t>Understand very well what is happening now, and the opportunities and challenges that are opening up – so that we can stir a bit that future in the way we want, towards the opportunities. And this is what the report does</a:t>
            </a:r>
          </a:p>
          <a:p>
            <a:pPr marL="228600" indent="-228600">
              <a:buAutoNum type="arabicParenR"/>
            </a:pPr>
            <a:r>
              <a:rPr lang="en-US" baseline="0" dirty="0"/>
              <a:t>We want to have our high-level objectives and values very clear, and our responsibilities as governments, workers and employers representatives, we accept them and we fulfil them during the confusion of uncertainty. Our Deputy </a:t>
            </a:r>
            <a:r>
              <a:rPr lang="en-US" baseline="0" dirty="0" err="1"/>
              <a:t>Dir</a:t>
            </a:r>
            <a:r>
              <a:rPr lang="en-US" baseline="0" dirty="0"/>
              <a:t> General just reminded us there will be hard choices to make. We want to have a compass And this is what the Declaration does for us. </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report provides a very thorough analysis of the issues that are emerging now, the challenges and the opportunities related to them, particularly looking at these implications for workers, for institutions, and for the economy and </a:t>
            </a:r>
            <a:r>
              <a:rPr lang="en-US" baseline="0" dirty="0" err="1"/>
              <a:t>macrosystem</a:t>
            </a:r>
            <a:r>
              <a:rPr lang="en-US" baseline="0" dirty="0"/>
              <a:t> as a whole. It analyses the issue of technology for instance, going into how digital technology has created new challenges for the application of </a:t>
            </a:r>
            <a:r>
              <a:rPr lang="en-US" baseline="0" dirty="0" err="1"/>
              <a:t>labour</a:t>
            </a:r>
            <a:r>
              <a:rPr lang="en-US" baseline="0" dirty="0"/>
              <a:t> protection, think of digital </a:t>
            </a:r>
            <a:r>
              <a:rPr lang="en-US" baseline="0" dirty="0" err="1"/>
              <a:t>labour</a:t>
            </a:r>
            <a:r>
              <a:rPr lang="en-US" baseline="0" dirty="0"/>
              <a:t> platforms for instance. But also analyzing how automation can significantly improve occupational safety and health at the workplace (videos of Vietnamese factories where the use of a machine now avoids that workers have to put their hands close to the blade of a metal cutter. </a:t>
            </a:r>
            <a:r>
              <a:rPr lang="en-US" baseline="0" dirty="0" err="1"/>
              <a:t>Skilsl</a:t>
            </a:r>
            <a:r>
              <a:rPr lang="en-US" baseline="0" dirty="0"/>
              <a:t> and rapid changes and shift from obtaining a qualification to skills and the opportunity to develop a real lifelong approach to learning, and  </a:t>
            </a:r>
            <a:r>
              <a:rPr lang="en-US" b="1" u="sng" baseline="0" dirty="0"/>
              <a:t>WOMEN.  </a:t>
            </a:r>
            <a:r>
              <a:rPr lang="en-US" baseline="0" dirty="0"/>
              <a:t>If the future of 20 years from now is probably hard to predict, for sure the report provides a comprehensive picture of what is happening and gives us all an analytical base to then discuss policy responses and in doing this for us, it takes away a good part of the uncertainty.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is relevant to VN and diversification of economy &gt; the report </a:t>
            </a:r>
          </a:p>
        </p:txBody>
      </p:sp>
      <p:sp>
        <p:nvSpPr>
          <p:cNvPr id="4" name="Slide Number Placeholder 3"/>
          <p:cNvSpPr>
            <a:spLocks noGrp="1"/>
          </p:cNvSpPr>
          <p:nvPr>
            <p:ph type="sldNum" sz="quarter" idx="10"/>
          </p:nvPr>
        </p:nvSpPr>
        <p:spPr/>
        <p:txBody>
          <a:bodyPr/>
          <a:lstStyle/>
          <a:p>
            <a:fld id="{2970373A-0130-42BD-9059-FD9FB4D54059}" type="slidenum">
              <a:rPr lang="en-GB" smtClean="0"/>
              <a:pPr/>
              <a:t>15</a:t>
            </a:fld>
            <a:endParaRPr lang="en-GB"/>
          </a:p>
        </p:txBody>
      </p:sp>
    </p:spTree>
    <p:extLst>
      <p:ext uri="{BB962C8B-B14F-4D97-AF65-F5344CB8AC3E}">
        <p14:creationId xmlns:p14="http://schemas.microsoft.com/office/powerpoint/2010/main" val="2151305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ILO enters it</a:t>
            </a:r>
            <a:r>
              <a:rPr lang="en-GB" baseline="0" dirty="0"/>
              <a:t>s second century at </a:t>
            </a:r>
            <a:r>
              <a:rPr lang="en-GB" dirty="0"/>
              <a:t>a time of transformative change in the world of work. Now the Declaration says that in times</a:t>
            </a:r>
            <a:r>
              <a:rPr lang="en-GB" baseline="0" dirty="0"/>
              <a:t> of exceptional change, the fundamental constitutional mandate of the ILO  remains unchanged – pursue social justice for everyone, everywhere, and that’s because social justice remains a central aspirations of workers across the world. The fact that we respond to change with tripartite action and normative action. This remains unchanged.  </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fundamental…</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ILO will further develop its human </a:t>
            </a:r>
            <a:r>
              <a:rPr lang="en-US" baseline="0" dirty="0" err="1"/>
              <a:t>centred</a:t>
            </a:r>
            <a:r>
              <a:rPr lang="en-US" baseline="0" dirty="0"/>
              <a:t> approach that puts people are at the heart of economic, social and environmental policies.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Declaration issues a call to action for all member States – as they navigate uncertainty and make policy choices on how to move forward, their compass is to ensure all people benefit from the changing world of work, that the employment relationship remains fully relevant, that all workers are guaranteed the protection they need, and that economic growth is sustainable, inclusive and aimed at the promotion of full employment and decent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is a roadmap to take countries forward in the Future of Work and to take the ILO forward in its future, because to quote our Director General, The Future of Work is the future of our organization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16</a:t>
            </a:fld>
            <a:endParaRPr lang="en-GB"/>
          </a:p>
        </p:txBody>
      </p:sp>
    </p:spTree>
    <p:extLst>
      <p:ext uri="{BB962C8B-B14F-4D97-AF65-F5344CB8AC3E}">
        <p14:creationId xmlns:p14="http://schemas.microsoft.com/office/powerpoint/2010/main" val="1298961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Compass and how we can work together to shape the Future of Work in Viet Nam</a:t>
            </a:r>
            <a:endParaRPr lang="en-GB" dirty="0"/>
          </a:p>
        </p:txBody>
      </p:sp>
      <p:sp>
        <p:nvSpPr>
          <p:cNvPr id="4" name="Slide Number Placeholder 3"/>
          <p:cNvSpPr>
            <a:spLocks noGrp="1"/>
          </p:cNvSpPr>
          <p:nvPr>
            <p:ph type="sldNum" sz="quarter" idx="10"/>
          </p:nvPr>
        </p:nvSpPr>
        <p:spPr/>
        <p:txBody>
          <a:bodyPr/>
          <a:lstStyle/>
          <a:p>
            <a:fld id="{2970373A-0130-42BD-9059-FD9FB4D54059}" type="slidenum">
              <a:rPr lang="en-GB" smtClean="0"/>
              <a:pPr/>
              <a:t>17</a:t>
            </a:fld>
            <a:endParaRPr lang="en-GB"/>
          </a:p>
        </p:txBody>
      </p:sp>
    </p:spTree>
    <p:extLst>
      <p:ext uri="{BB962C8B-B14F-4D97-AF65-F5344CB8AC3E}">
        <p14:creationId xmlns:p14="http://schemas.microsoft.com/office/powerpoint/2010/main" val="397410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CDB3CC-F982-40F9-8DD6-BCC9AFBF44BD}" type="datetime1">
              <a:rPr lang="en-US" smtClean="0"/>
              <a:pPr/>
              <a:t>8/26/2019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pPr/>
              <a:t>‹#›</a:t>
            </a:fld>
            <a:endParaRPr lang="en-US"/>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3858055" cy="85725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pPr/>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9E7B99-7C3F-4BC3-B7B8-7E1F8C620B24}" type="datetime1">
              <a:rPr lang="en-US" smtClean="0"/>
              <a:pPr/>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F2B4D-6B12-4EDF-87BB-2B55CECB6611}" type="slidenum">
              <a:rPr lang="en-US" smtClean="0"/>
              <a:pPr/>
              <a:t>‹#›</a:t>
            </a:fld>
            <a:endParaRPr lang="en-US"/>
          </a:p>
        </p:txBody>
      </p:sp>
    </p:spTree>
    <p:extLst>
      <p:ext uri="{BB962C8B-B14F-4D97-AF65-F5344CB8AC3E}">
        <p14:creationId xmlns:p14="http://schemas.microsoft.com/office/powerpoint/2010/main" val="1122394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3858055" cy="85725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C2560D-EC28-3B41-86E8-18F1CE0113B4}" type="datetimeFigureOut">
              <a:rPr lang="en-US" smtClean="0"/>
              <a:pPr/>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val="126059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3858055" cy="85725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C2560D-EC28-3B41-86E8-18F1CE0113B4}" type="datetimeFigureOut">
              <a:rPr lang="en-US" smtClean="0"/>
              <a:pPr/>
              <a:t>8/26/2019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val="2486824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3858055" cy="85725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68C2560D-EC28-3B41-86E8-18F1CE0113B4}" type="datetimeFigureOut">
              <a:rPr lang="en-US" smtClean="0"/>
              <a:pPr/>
              <a:t>8/26/2019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val="108471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pPr/>
              <a:t>8/26/2019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val="1249224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pPr/>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a:t>‹#›</a:t>
            </a:fld>
            <a:endParaRPr kumimoji="0" lang="en-US" dirty="0">
              <a:solidFill>
                <a:schemeClr val="accent3">
                  <a:shade val="75000"/>
                </a:schemeClr>
              </a:solidFill>
            </a:endParaRPr>
          </a:p>
        </p:txBody>
      </p:sp>
    </p:spTree>
    <p:extLst>
      <p:ext uri="{BB962C8B-B14F-4D97-AF65-F5344CB8AC3E}">
        <p14:creationId xmlns:p14="http://schemas.microsoft.com/office/powerpoint/2010/main" val="121822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pPr/>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val="3615983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3858055" cy="85725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pPr/>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val="3723317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pPr/>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pPr/>
              <a:t>‹#›</a:t>
            </a:fld>
            <a:endParaRPr lang="en-US"/>
          </a:p>
        </p:txBody>
      </p:sp>
    </p:spTree>
    <p:extLst>
      <p:ext uri="{BB962C8B-B14F-4D97-AF65-F5344CB8AC3E}">
        <p14:creationId xmlns:p14="http://schemas.microsoft.com/office/powerpoint/2010/main" val="2417996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pPr/>
              <a:t>8/26/2019</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pPr/>
              <a:t>‹#›</a:t>
            </a:fld>
            <a:endParaRPr lang="en-US"/>
          </a:p>
        </p:txBody>
      </p:sp>
      <p:pic>
        <p:nvPicPr>
          <p:cNvPr id="7" name="Image 6" descr="Logo100Years_E.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200000" y="324000"/>
            <a:ext cx="1468800" cy="635872"/>
          </a:xfrm>
          <a:prstGeom prst="rect">
            <a:avLst/>
          </a:prstGeom>
        </p:spPr>
      </p:pic>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8" r:id="rId3"/>
    <p:sldLayoutId id="2147493459" r:id="rId4"/>
    <p:sldLayoutId id="2147493460" r:id="rId5"/>
    <p:sldLayoutId id="2147493461" r:id="rId6"/>
    <p:sldLayoutId id="2147493462" r:id="rId7"/>
    <p:sldLayoutId id="2147493463" r:id="rId8"/>
    <p:sldLayoutId id="2147493464" r:id="rId9"/>
    <p:sldLayoutId id="2147493465" r:id="rId10"/>
    <p:sldLayoutId id="214749346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7.png"/><Relationship Id="rId4" Type="http://schemas.openxmlformats.org/officeDocument/2006/relationships/diagramLayout" Target="../diagrams/layout1.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FEF4E260-B79D-41D8-90EB-C84807CD77E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8601" y="357583"/>
            <a:ext cx="5409337" cy="444049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re 1"/>
          <p:cNvSpPr>
            <a:spLocks noGrp="1"/>
          </p:cNvSpPr>
          <p:nvPr>
            <p:ph type="ctrTitle"/>
          </p:nvPr>
        </p:nvSpPr>
        <p:spPr>
          <a:xfrm>
            <a:off x="838661" y="951941"/>
            <a:ext cx="4467265" cy="2279210"/>
          </a:xfrm>
        </p:spPr>
        <p:txBody>
          <a:bodyPr>
            <a:normAutofit fontScale="90000"/>
          </a:bodyPr>
          <a:lstStyle/>
          <a:p>
            <a:pPr algn="r"/>
            <a:r>
              <a:rPr lang="fr-FR" sz="4100" b="1" i="1" dirty="0">
                <a:effectLst>
                  <a:outerShdw blurRad="38100" dist="38100" dir="2700000" algn="tl">
                    <a:srgbClr val="000000">
                      <a:alpha val="43137"/>
                    </a:srgbClr>
                  </a:outerShdw>
                </a:effectLst>
              </a:rPr>
              <a:t>ILO 100 years:</a:t>
            </a:r>
            <a:br>
              <a:rPr lang="fr-FR" sz="4100" b="1" i="1" dirty="0">
                <a:effectLst>
                  <a:outerShdw blurRad="38100" dist="38100" dir="2700000" algn="tl">
                    <a:srgbClr val="000000">
                      <a:alpha val="43137"/>
                    </a:srgbClr>
                  </a:outerShdw>
                </a:effectLst>
              </a:rPr>
            </a:br>
            <a:r>
              <a:rPr lang="fr-FR" sz="4100" b="1" i="1" dirty="0">
                <a:effectLst>
                  <a:outerShdw blurRad="38100" dist="38100" dir="2700000" algn="tl">
                    <a:srgbClr val="000000">
                      <a:alpha val="43137"/>
                    </a:srgbClr>
                  </a:outerShdw>
                </a:effectLst>
              </a:rPr>
              <a:t>Journey for Social Justice and Shaping Future of Work</a:t>
            </a:r>
          </a:p>
        </p:txBody>
      </p:sp>
      <p:sp>
        <p:nvSpPr>
          <p:cNvPr id="3" name="Sous-titre 2"/>
          <p:cNvSpPr>
            <a:spLocks noGrp="1"/>
          </p:cNvSpPr>
          <p:nvPr>
            <p:ph type="subTitle" idx="1"/>
          </p:nvPr>
        </p:nvSpPr>
        <p:spPr>
          <a:xfrm>
            <a:off x="838661" y="3433585"/>
            <a:ext cx="4467265" cy="935456"/>
          </a:xfrm>
        </p:spPr>
        <p:txBody>
          <a:bodyPr>
            <a:normAutofit/>
          </a:bodyPr>
          <a:lstStyle/>
          <a:p>
            <a:pPr algn="r">
              <a:lnSpc>
                <a:spcPct val="90000"/>
              </a:lnSpc>
            </a:pPr>
            <a:r>
              <a:rPr lang="fr-FR" sz="2000" b="1" i="1" dirty="0">
                <a:solidFill>
                  <a:srgbClr val="FFFFFF"/>
                </a:solidFill>
              </a:rPr>
              <a:t>Changhee Lee and Valentina Barcucci</a:t>
            </a:r>
          </a:p>
          <a:p>
            <a:pPr algn="r">
              <a:lnSpc>
                <a:spcPct val="90000"/>
              </a:lnSpc>
            </a:pPr>
            <a:r>
              <a:rPr lang="fr-FR" sz="2000" b="1" i="1" dirty="0">
                <a:solidFill>
                  <a:srgbClr val="FFFFFF"/>
                </a:solidFill>
              </a:rPr>
              <a:t>ILO Country Office for Viet Nam</a:t>
            </a:r>
          </a:p>
        </p:txBody>
      </p:sp>
      <p:cxnSp>
        <p:nvCxnSpPr>
          <p:cNvPr id="10" name="Straight Connector 9">
            <a:extLst>
              <a:ext uri="{FF2B5EF4-FFF2-40B4-BE49-F238E27FC236}">
                <a16:creationId xmlns:a16="http://schemas.microsoft.com/office/drawing/2014/main" xmlns="" id="{0686AD50-C6DC-4D98-A467-9AC1F3C2D8D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2423160" y="3318679"/>
            <a:ext cx="27432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xmlns="" id="{241208F6-8B1C-4098-9388-150BC8E447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888589" y="357583"/>
            <a:ext cx="2898287" cy="4440490"/>
          </a:xfrm>
          <a:prstGeom prst="rect">
            <a:avLst/>
          </a:prstGeom>
          <a:solidFill>
            <a:srgbClr val="A6A6A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50739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BA73AD5F-DAC3-4031-A645-4A8367B6D23D}"/>
              </a:ext>
            </a:extLst>
          </p:cNvPr>
          <p:cNvSpPr>
            <a:spLocks noGrp="1"/>
          </p:cNvSpPr>
          <p:nvPr>
            <p:ph type="title"/>
          </p:nvPr>
        </p:nvSpPr>
        <p:spPr/>
        <p:txBody>
          <a:bodyPr/>
          <a:lstStyle/>
          <a:p>
            <a:endParaRPr lang="en-US" dirty="0"/>
          </a:p>
        </p:txBody>
      </p:sp>
      <p:sp>
        <p:nvSpPr>
          <p:cNvPr id="3" name="내용 개체 틀 2">
            <a:extLst>
              <a:ext uri="{FF2B5EF4-FFF2-40B4-BE49-F238E27FC236}">
                <a16:creationId xmlns:a16="http://schemas.microsoft.com/office/drawing/2014/main" xmlns="" id="{275712FB-C2B4-4077-9285-97B0E5AD8AD1}"/>
              </a:ext>
            </a:extLst>
          </p:cNvPr>
          <p:cNvSpPr>
            <a:spLocks noGrp="1"/>
          </p:cNvSpPr>
          <p:nvPr>
            <p:ph idx="1"/>
          </p:nvPr>
        </p:nvSpPr>
        <p:spPr/>
        <p:txBody>
          <a:bodyPr/>
          <a:lstStyle/>
          <a:p>
            <a:r>
              <a:rPr lang="en-US" b="1" dirty="0">
                <a:solidFill>
                  <a:srgbClr val="FF0000"/>
                </a:solidFill>
                <a:effectLst>
                  <a:outerShdw blurRad="38100" dist="38100" dir="2700000" algn="tl">
                    <a:srgbClr val="000000">
                      <a:alpha val="43137"/>
                    </a:srgbClr>
                  </a:outerShdw>
                </a:effectLst>
                <a:latin typeface="Palatino Linotype" panose="02040502050505030304" pitchFamily="18" charset="0"/>
              </a:rPr>
              <a:t>Historical Trajectories of the ILO</a:t>
            </a:r>
          </a:p>
          <a:p>
            <a:endParaRPr lang="en-US" b="1" dirty="0">
              <a:effectLst>
                <a:outerShdw blurRad="38100" dist="38100" dir="2700000" algn="tl">
                  <a:srgbClr val="000000">
                    <a:alpha val="43137"/>
                  </a:srgbClr>
                </a:outerShdw>
              </a:effectLst>
              <a:latin typeface="Palatino Linotype" panose="02040502050505030304" pitchFamily="18" charset="0"/>
            </a:endParaRPr>
          </a:p>
          <a:p>
            <a:r>
              <a:rPr lang="en-US" b="1" dirty="0">
                <a:effectLst>
                  <a:outerShdw blurRad="38100" dist="38100" dir="2700000" algn="tl">
                    <a:srgbClr val="000000">
                      <a:alpha val="43137"/>
                    </a:srgbClr>
                  </a:outerShdw>
                </a:effectLst>
                <a:latin typeface="Palatino Linotype" panose="02040502050505030304" pitchFamily="18" charset="0"/>
              </a:rPr>
              <a:t>Ho Chi Minh, Viet Nam and ILO</a:t>
            </a:r>
          </a:p>
          <a:p>
            <a:endParaRPr lang="en-US" b="1" dirty="0">
              <a:effectLst>
                <a:outerShdw blurRad="38100" dist="38100" dir="2700000" algn="tl">
                  <a:srgbClr val="000000">
                    <a:alpha val="43137"/>
                  </a:srgbClr>
                </a:outerShdw>
              </a:effectLst>
              <a:latin typeface="Palatino Linotype" panose="02040502050505030304" pitchFamily="18" charset="0"/>
            </a:endParaRPr>
          </a:p>
          <a:p>
            <a:r>
              <a:rPr lang="en-US" b="1" dirty="0">
                <a:effectLst>
                  <a:outerShdw blurRad="38100" dist="38100" dir="2700000" algn="tl">
                    <a:srgbClr val="000000">
                      <a:alpha val="43137"/>
                    </a:srgbClr>
                  </a:outerShdw>
                </a:effectLst>
                <a:latin typeface="Palatino Linotype" panose="02040502050505030304" pitchFamily="18" charset="0"/>
              </a:rPr>
              <a:t>Shaping Future of Work</a:t>
            </a:r>
          </a:p>
        </p:txBody>
      </p:sp>
    </p:spTree>
    <p:extLst>
      <p:ext uri="{BB962C8B-B14F-4D97-AF65-F5344CB8AC3E}">
        <p14:creationId xmlns:p14="http://schemas.microsoft.com/office/powerpoint/2010/main" val="22751843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5400000">
            <a:off x="4122623" y="-2980218"/>
            <a:ext cx="89756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TextBox 6"/>
          <p:cNvSpPr txBox="1"/>
          <p:nvPr/>
        </p:nvSpPr>
        <p:spPr>
          <a:xfrm>
            <a:off x="1484770" y="56740"/>
            <a:ext cx="6408815" cy="707886"/>
          </a:xfrm>
          <a:prstGeom prst="rect">
            <a:avLst/>
          </a:prstGeom>
          <a:noFill/>
          <a:ln>
            <a:noFill/>
          </a:ln>
        </p:spPr>
        <p:txBody>
          <a:bodyPr wrap="square" rtlCol="0" anchor="ctr">
            <a:spAutoFit/>
          </a:bodyPr>
          <a:lstStyle/>
          <a:p>
            <a:r>
              <a:rPr lang="en-US" sz="4000" b="1" dirty="0">
                <a:effectLst>
                  <a:outerShdw blurRad="38100" dist="38100" dir="2700000" algn="tl">
                    <a:srgbClr val="000000">
                      <a:alpha val="43137"/>
                    </a:srgbClr>
                  </a:outerShdw>
                </a:effectLst>
                <a:latin typeface="Angsana New" panose="02020603050405020304" pitchFamily="18" charset="-34"/>
                <a:cs typeface="Angsana New" panose="02020603050405020304" pitchFamily="18" charset="-34"/>
              </a:rPr>
              <a:t>Milestones</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1443742604"/>
              </p:ext>
            </p:extLst>
          </p:nvPr>
        </p:nvGraphicFramePr>
        <p:xfrm>
          <a:off x="1108453" y="1513278"/>
          <a:ext cx="5732990" cy="29949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p:cNvPicPr>
            <a:picLocks noChangeAspect="1"/>
          </p:cNvPicPr>
          <p:nvPr/>
        </p:nvPicPr>
        <p:blipFill>
          <a:blip r:embed="rId8"/>
          <a:stretch>
            <a:fillRect/>
          </a:stretch>
        </p:blipFill>
        <p:spPr>
          <a:xfrm>
            <a:off x="6655132" y="217949"/>
            <a:ext cx="2143125" cy="1200150"/>
          </a:xfrm>
          <a:prstGeom prst="rect">
            <a:avLst/>
          </a:prstGeom>
        </p:spPr>
      </p:pic>
      <p:pic>
        <p:nvPicPr>
          <p:cNvPr id="12" name="Picture 11"/>
          <p:cNvPicPr>
            <a:picLocks noChangeAspect="1"/>
          </p:cNvPicPr>
          <p:nvPr/>
        </p:nvPicPr>
        <p:blipFill>
          <a:blip r:embed="rId9"/>
          <a:stretch>
            <a:fillRect/>
          </a:stretch>
        </p:blipFill>
        <p:spPr>
          <a:xfrm>
            <a:off x="4940369" y="3820858"/>
            <a:ext cx="1620180" cy="1165628"/>
          </a:xfrm>
          <a:prstGeom prst="rect">
            <a:avLst/>
          </a:prstGeom>
        </p:spPr>
      </p:pic>
      <p:sp>
        <p:nvSpPr>
          <p:cNvPr id="13" name="TextBox 12"/>
          <p:cNvSpPr txBox="1"/>
          <p:nvPr/>
        </p:nvSpPr>
        <p:spPr>
          <a:xfrm>
            <a:off x="5166066" y="3543859"/>
            <a:ext cx="1161162" cy="300082"/>
          </a:xfrm>
          <a:prstGeom prst="rect">
            <a:avLst/>
          </a:prstGeom>
          <a:noFill/>
        </p:spPr>
        <p:txBody>
          <a:bodyPr wrap="square" rtlCol="0">
            <a:spAutoFit/>
          </a:bodyPr>
          <a:lstStyle/>
          <a:p>
            <a:r>
              <a:rPr lang="en-US" sz="1350" b="1" dirty="0" err="1">
                <a:solidFill>
                  <a:srgbClr val="FF0000"/>
                </a:solidFill>
                <a:latin typeface="Berlin Sans FB Demi" panose="020E0802020502020306" pitchFamily="34" charset="0"/>
              </a:rPr>
              <a:t>Tripartism</a:t>
            </a:r>
            <a:endParaRPr lang="en-GB" sz="1350" b="1" dirty="0">
              <a:solidFill>
                <a:srgbClr val="FF0000"/>
              </a:solidFill>
              <a:latin typeface="Berlin Sans FB Demi" panose="020E0802020502020306" pitchFamily="34" charset="0"/>
            </a:endParaRPr>
          </a:p>
        </p:txBody>
      </p:sp>
      <p:sp>
        <p:nvSpPr>
          <p:cNvPr id="3" name="TextBox 2"/>
          <p:cNvSpPr txBox="1"/>
          <p:nvPr/>
        </p:nvSpPr>
        <p:spPr>
          <a:xfrm>
            <a:off x="7281592" y="1938122"/>
            <a:ext cx="1088881" cy="877163"/>
          </a:xfrm>
          <a:prstGeom prst="rect">
            <a:avLst/>
          </a:prstGeom>
          <a:noFill/>
        </p:spPr>
        <p:txBody>
          <a:bodyPr wrap="square" rtlCol="0">
            <a:spAutoFit/>
          </a:bodyPr>
          <a:lstStyle/>
          <a:p>
            <a:r>
              <a:rPr lang="en-GB" sz="1275" b="1" dirty="0">
                <a:latin typeface="Palatino Linotype" panose="02040502050505030304" pitchFamily="18" charset="0"/>
              </a:rPr>
              <a:t>Centenary Declaration</a:t>
            </a:r>
          </a:p>
          <a:p>
            <a:endParaRPr lang="en-GB" sz="1275" b="1" dirty="0">
              <a:latin typeface="Palatino Linotype" panose="02040502050505030304" pitchFamily="18" charset="0"/>
            </a:endParaRPr>
          </a:p>
          <a:p>
            <a:r>
              <a:rPr lang="en-US" sz="1275" b="1" dirty="0">
                <a:latin typeface="Palatino Linotype" panose="02040502050505030304" pitchFamily="18" charset="0"/>
              </a:rPr>
              <a:t>(100 years)</a:t>
            </a:r>
            <a:endParaRPr lang="en-GB" sz="1275" b="1" dirty="0">
              <a:latin typeface="Palatino Linotype" panose="02040502050505030304" pitchFamily="18" charset="0"/>
            </a:endParaRPr>
          </a:p>
        </p:txBody>
      </p:sp>
      <p:pic>
        <p:nvPicPr>
          <p:cNvPr id="4" name="Picture 3"/>
          <p:cNvPicPr>
            <a:picLocks noChangeAspect="1"/>
          </p:cNvPicPr>
          <p:nvPr/>
        </p:nvPicPr>
        <p:blipFill>
          <a:blip r:embed="rId10"/>
          <a:stretch>
            <a:fillRect/>
          </a:stretch>
        </p:blipFill>
        <p:spPr>
          <a:xfrm>
            <a:off x="6228418" y="1143400"/>
            <a:ext cx="1166480" cy="1111166"/>
          </a:xfrm>
          <a:prstGeom prst="ellipse">
            <a:avLst/>
          </a:prstGeom>
        </p:spPr>
      </p:pic>
    </p:spTree>
    <p:extLst>
      <p:ext uri="{BB962C8B-B14F-4D97-AF65-F5344CB8AC3E}">
        <p14:creationId xmlns:p14="http://schemas.microsoft.com/office/powerpoint/2010/main" val="10316861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73" y="235235"/>
            <a:ext cx="3505200" cy="857250"/>
          </a:xfrm>
        </p:spPr>
        <p:txBody>
          <a:bodyPr/>
          <a:lstStyle/>
          <a:p>
            <a:r>
              <a:rPr lang="en-US" sz="2800" b="1" i="1" dirty="0">
                <a:effectLst>
                  <a:outerShdw blurRad="38100" dist="38100" dir="2700000" algn="tl">
                    <a:srgbClr val="000000">
                      <a:alpha val="43137"/>
                    </a:srgbClr>
                  </a:outerShdw>
                </a:effectLst>
                <a:latin typeface="Palatino Linotype" panose="02040502050505030304" pitchFamily="18" charset="0"/>
              </a:rPr>
              <a:t>Industrial Revolution 1.0 and its social consequences</a:t>
            </a:r>
            <a:endParaRPr lang="en-GB" sz="2800" b="1" i="1" dirty="0">
              <a:effectLst>
                <a:outerShdw blurRad="38100" dist="38100" dir="2700000" algn="tl">
                  <a:srgbClr val="000000">
                    <a:alpha val="43137"/>
                  </a:srgbClr>
                </a:outerShdw>
              </a:effectLst>
              <a:latin typeface="Palatino Linotype" panose="02040502050505030304" pitchFamily="18" charset="0"/>
            </a:endParaRPr>
          </a:p>
        </p:txBody>
      </p:sp>
      <p:sp>
        <p:nvSpPr>
          <p:cNvPr id="3" name="Content Placeholder 2"/>
          <p:cNvSpPr>
            <a:spLocks noGrp="1"/>
          </p:cNvSpPr>
          <p:nvPr>
            <p:ph idx="1"/>
          </p:nvPr>
        </p:nvSpPr>
        <p:spPr>
          <a:xfrm>
            <a:off x="115614" y="1492469"/>
            <a:ext cx="8839200" cy="3541985"/>
          </a:xfrm>
        </p:spPr>
        <p:txBody>
          <a:bodyPr>
            <a:normAutofit/>
          </a:bodyPr>
          <a:lstStyle/>
          <a:p>
            <a:endParaRPr lang="en-US" dirty="0"/>
          </a:p>
          <a:p>
            <a:endParaRPr lang="en-US" dirty="0"/>
          </a:p>
          <a:p>
            <a:endParaRPr lang="en-US"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2367" y="1156541"/>
            <a:ext cx="1569060" cy="1185244"/>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0023" y="875635"/>
            <a:ext cx="1727135" cy="1233668"/>
          </a:xfrm>
          <a:prstGeom prst="rect">
            <a:avLst/>
          </a:prstGeom>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062" y="2812568"/>
            <a:ext cx="2222382" cy="1486157"/>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35214" y="2458451"/>
            <a:ext cx="1577639" cy="1067536"/>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0619" y="3642653"/>
            <a:ext cx="1749705" cy="1189799"/>
          </a:xfrm>
          <a:prstGeom prst="rect">
            <a:avLst/>
          </a:prstGeom>
        </p:spPr>
      </p:pic>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24524" y="2430074"/>
            <a:ext cx="1966806" cy="1473206"/>
          </a:xfrm>
          <a:prstGeom prst="rect">
            <a:avLst/>
          </a:prstGeom>
        </p:spPr>
      </p:pic>
    </p:spTree>
    <p:extLst>
      <p:ext uri="{BB962C8B-B14F-4D97-AF65-F5344CB8AC3E}">
        <p14:creationId xmlns:p14="http://schemas.microsoft.com/office/powerpoint/2010/main" val="1057465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B854194-185D-494D-905C-7C7CB2E30F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56158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xmlns="" id="{B4F5FA0D-0104-4987-8241-EFF7C85B88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1">
            <a:extLst>
              <a:ext uri="{FF2B5EF4-FFF2-40B4-BE49-F238E27FC236}">
                <a16:creationId xmlns:a16="http://schemas.microsoft.com/office/drawing/2014/main" xmlns="" id="{2897127E-6CEF-446C-BE87-93B7C46E49D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480059" y="1540230"/>
            <a:ext cx="2751871" cy="2070074"/>
          </a:xfrm>
        </p:spPr>
        <p:txBody>
          <a:bodyPr>
            <a:normAutofit/>
          </a:bodyPr>
          <a:lstStyle/>
          <a:p>
            <a:r>
              <a:rPr lang="en-US" sz="3200" b="1" i="1" dirty="0">
                <a:effectLst>
                  <a:outerShdw blurRad="38100" dist="38100" dir="2700000" algn="tl">
                    <a:srgbClr val="000000">
                      <a:alpha val="43137"/>
                    </a:srgbClr>
                  </a:outerShdw>
                </a:effectLst>
                <a:latin typeface="Palatino Linotype" panose="02040502050505030304" pitchFamily="18" charset="0"/>
              </a:rPr>
              <a:t>ILO 1919 began its quest for social justice</a:t>
            </a:r>
            <a:endParaRPr lang="en-GB" sz="3200" b="1" i="1" dirty="0">
              <a:effectLst>
                <a:outerShdw blurRad="38100" dist="38100" dir="2700000" algn="tl">
                  <a:srgbClr val="000000">
                    <a:alpha val="43137"/>
                  </a:srgbClr>
                </a:outerShdw>
              </a:effectLst>
              <a:latin typeface="Palatino Linotype" panose="02040502050505030304" pitchFamily="18" charset="0"/>
            </a:endParaRPr>
          </a:p>
        </p:txBody>
      </p:sp>
      <p:sp>
        <p:nvSpPr>
          <p:cNvPr id="16" name="Content Placeholder 2"/>
          <p:cNvSpPr>
            <a:spLocks noGrp="1"/>
          </p:cNvSpPr>
          <p:nvPr>
            <p:ph idx="1"/>
          </p:nvPr>
        </p:nvSpPr>
        <p:spPr>
          <a:xfrm>
            <a:off x="4567930" y="941846"/>
            <a:ext cx="3979563" cy="4542101"/>
          </a:xfrm>
        </p:spPr>
        <p:txBody>
          <a:bodyPr anchor="ctr">
            <a:normAutofit lnSpcReduction="10000"/>
          </a:bodyPr>
          <a:lstStyle/>
          <a:p>
            <a:pPr>
              <a:lnSpc>
                <a:spcPct val="90000"/>
              </a:lnSpc>
            </a:pPr>
            <a:endParaRPr lang="en-US" sz="1500" b="1" dirty="0">
              <a:solidFill>
                <a:srgbClr val="000000"/>
              </a:solidFill>
            </a:endParaRPr>
          </a:p>
          <a:p>
            <a:pPr>
              <a:lnSpc>
                <a:spcPct val="90000"/>
              </a:lnSpc>
            </a:pPr>
            <a:endParaRPr lang="en-US" sz="1500" b="1" dirty="0">
              <a:solidFill>
                <a:srgbClr val="000000"/>
              </a:solidFill>
            </a:endParaRPr>
          </a:p>
          <a:p>
            <a:pPr>
              <a:lnSpc>
                <a:spcPct val="90000"/>
              </a:lnSpc>
            </a:pPr>
            <a:r>
              <a:rPr lang="en-US" sz="1500" b="1" dirty="0">
                <a:solidFill>
                  <a:srgbClr val="000000"/>
                </a:solidFill>
              </a:rPr>
              <a:t>“</a:t>
            </a:r>
            <a:r>
              <a:rPr lang="en-US" sz="1500" b="1" i="1" dirty="0">
                <a:solidFill>
                  <a:srgbClr val="000000"/>
                </a:solidFill>
              </a:rPr>
              <a:t>Whereas universal and lasting peace can be established only if it is based upon social justice</a:t>
            </a:r>
            <a:r>
              <a:rPr lang="en-US" sz="1500" b="1" dirty="0">
                <a:solidFill>
                  <a:srgbClr val="000000"/>
                </a:solidFill>
              </a:rPr>
              <a:t>”</a:t>
            </a:r>
          </a:p>
          <a:p>
            <a:pPr>
              <a:lnSpc>
                <a:spcPct val="90000"/>
              </a:lnSpc>
            </a:pPr>
            <a:endParaRPr lang="en-US" sz="1500" dirty="0">
              <a:solidFill>
                <a:srgbClr val="000000"/>
              </a:solidFill>
            </a:endParaRPr>
          </a:p>
          <a:p>
            <a:pPr marL="0" indent="0" algn="ctr">
              <a:lnSpc>
                <a:spcPct val="90000"/>
              </a:lnSpc>
              <a:buNone/>
            </a:pPr>
            <a:endParaRPr lang="en-US" sz="1500" b="1" dirty="0">
              <a:solidFill>
                <a:srgbClr val="000000"/>
              </a:solidFill>
              <a:effectLst>
                <a:outerShdw blurRad="38100" dist="38100" dir="2700000" algn="tl">
                  <a:srgbClr val="000000">
                    <a:alpha val="43137"/>
                  </a:srgbClr>
                </a:outerShdw>
              </a:effectLst>
            </a:endParaRPr>
          </a:p>
          <a:p>
            <a:pPr marL="0" indent="0" algn="ctr">
              <a:lnSpc>
                <a:spcPct val="90000"/>
              </a:lnSpc>
              <a:buNone/>
            </a:pPr>
            <a:r>
              <a:rPr lang="en-US" sz="1500" b="1" dirty="0" err="1">
                <a:solidFill>
                  <a:srgbClr val="000000"/>
                </a:solidFill>
                <a:effectLst>
                  <a:outerShdw blurRad="38100" dist="38100" dir="2700000" algn="tl">
                    <a:srgbClr val="000000">
                      <a:alpha val="43137"/>
                    </a:srgbClr>
                  </a:outerShdw>
                </a:effectLst>
              </a:rPr>
              <a:t>Tripartism</a:t>
            </a:r>
            <a:endParaRPr lang="en-US" sz="1500" b="1" dirty="0">
              <a:solidFill>
                <a:srgbClr val="000000"/>
              </a:solidFill>
              <a:effectLst>
                <a:outerShdw blurRad="38100" dist="38100" dir="2700000" algn="tl">
                  <a:srgbClr val="000000">
                    <a:alpha val="43137"/>
                  </a:srgbClr>
                </a:outerShdw>
              </a:effectLst>
            </a:endParaRPr>
          </a:p>
          <a:p>
            <a:pPr algn="just"/>
            <a:r>
              <a:rPr lang="en-US" sz="1600" dirty="0"/>
              <a:t>“Who had ever heard of Governments getting together to raise the standards of labor on an international plane? Wilder still was the idea that the people themselves who were directly affected – the workers and the employers of the various countries – should have a hand with the government in determining these </a:t>
            </a:r>
            <a:r>
              <a:rPr lang="en-US" sz="1600" dirty="0" err="1"/>
              <a:t>labour</a:t>
            </a:r>
            <a:r>
              <a:rPr lang="en-US" sz="1600" dirty="0"/>
              <a:t> standards. Now 22 years have passed. The ILO has been tried and tested”. – </a:t>
            </a:r>
            <a:r>
              <a:rPr lang="en-US" sz="1600" b="1" i="1" dirty="0"/>
              <a:t>Franklyn Roosevelt</a:t>
            </a:r>
          </a:p>
          <a:p>
            <a:endParaRPr lang="en-US" sz="1600" dirty="0"/>
          </a:p>
          <a:p>
            <a:pPr>
              <a:lnSpc>
                <a:spcPct val="90000"/>
              </a:lnSpc>
            </a:pPr>
            <a:endParaRPr lang="en-US" sz="1500" dirty="0">
              <a:solidFill>
                <a:srgbClr val="000000"/>
              </a:solidFill>
            </a:endParaRPr>
          </a:p>
          <a:p>
            <a:pPr>
              <a:lnSpc>
                <a:spcPct val="90000"/>
              </a:lnSpc>
            </a:pPr>
            <a:endParaRPr lang="en-US" sz="1500" dirty="0">
              <a:solidFill>
                <a:srgbClr val="000000"/>
              </a:solidFill>
            </a:endParaRPr>
          </a:p>
          <a:p>
            <a:pPr>
              <a:lnSpc>
                <a:spcPct val="90000"/>
              </a:lnSpc>
            </a:pPr>
            <a:endParaRPr lang="en-GB" sz="1500" dirty="0">
              <a:solidFill>
                <a:srgbClr val="000000"/>
              </a:solidFill>
            </a:endParaRPr>
          </a:p>
        </p:txBody>
      </p:sp>
      <p:pic>
        <p:nvPicPr>
          <p:cNvPr id="9" name="Picture 2" descr="C:\Work\Stock\ILO100\Logo100Years_EN (1).png"/>
          <p:cNvPicPr>
            <a:picLocks noChangeAspect="1" noChangeArrowheads="1"/>
          </p:cNvPicPr>
          <p:nvPr/>
        </p:nvPicPr>
        <p:blipFill>
          <a:blip r:embed="rId4"/>
          <a:srcRect/>
          <a:stretch>
            <a:fillRect/>
          </a:stretch>
        </p:blipFill>
        <p:spPr bwMode="auto">
          <a:xfrm>
            <a:off x="7258769" y="353123"/>
            <a:ext cx="1359451" cy="588723"/>
          </a:xfrm>
          <a:prstGeom prst="rect">
            <a:avLst/>
          </a:prstGeom>
          <a:noFill/>
        </p:spPr>
      </p:pic>
    </p:spTree>
    <p:extLst>
      <p:ext uri="{BB962C8B-B14F-4D97-AF65-F5344CB8AC3E}">
        <p14:creationId xmlns:p14="http://schemas.microsoft.com/office/powerpoint/2010/main" val="1560000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0000"/>
              </a:lnSpc>
            </a:pPr>
            <a:r>
              <a:rPr lang="en-GB" sz="2300" b="1" i="1" dirty="0">
                <a:effectLst>
                  <a:outerShdw blurRad="38100" dist="38100" dir="2700000" algn="tl">
                    <a:srgbClr val="000000">
                      <a:alpha val="43137"/>
                    </a:srgbClr>
                  </a:outerShdw>
                </a:effectLst>
                <a:latin typeface="Palatino Linotype" panose="02040502050505030304" pitchFamily="18" charset="0"/>
              </a:rPr>
              <a:t>Trajectories of the ILO</a:t>
            </a:r>
          </a:p>
        </p:txBody>
      </p:sp>
      <p:sp>
        <p:nvSpPr>
          <p:cNvPr id="3" name="Content Placeholder 2"/>
          <p:cNvSpPr>
            <a:spLocks noGrp="1"/>
          </p:cNvSpPr>
          <p:nvPr>
            <p:ph idx="1"/>
          </p:nvPr>
        </p:nvSpPr>
        <p:spPr/>
        <p:txBody>
          <a:bodyPr>
            <a:noAutofit/>
          </a:bodyPr>
          <a:lstStyle/>
          <a:p>
            <a:pPr lvl="0">
              <a:lnSpc>
                <a:spcPct val="90000"/>
              </a:lnSpc>
            </a:pPr>
            <a:r>
              <a:rPr lang="en-US" sz="1500" b="1" dirty="0"/>
              <a:t>Philadelphia Declaration (1944): </a:t>
            </a:r>
            <a:r>
              <a:rPr lang="en-US" sz="1500" dirty="0"/>
              <a:t>a new world order based on rights of people to decide their own future and rights of working people, </a:t>
            </a:r>
            <a:r>
              <a:rPr lang="en-US" sz="1500" u="sng" dirty="0"/>
              <a:t>“irrespective of race, creed or sex, </a:t>
            </a:r>
            <a:r>
              <a:rPr lang="en-GB" sz="1500" u="sng" dirty="0"/>
              <a:t>to pursue both their material well-being and their spiritual development in conditions of freedom and dignity, of economic security and equal opportunity”, </a:t>
            </a:r>
            <a:r>
              <a:rPr lang="en-GB" sz="1500" dirty="0"/>
              <a:t>serving as a model for UN Charter and Universal Declaration of Human Rights</a:t>
            </a:r>
            <a:endParaRPr lang="en-US" sz="1500" u="sng" dirty="0"/>
          </a:p>
          <a:p>
            <a:pPr lvl="0">
              <a:lnSpc>
                <a:spcPct val="90000"/>
              </a:lnSpc>
            </a:pPr>
            <a:endParaRPr lang="en-US" sz="1500" dirty="0"/>
          </a:p>
          <a:p>
            <a:pPr lvl="0">
              <a:lnSpc>
                <a:spcPct val="90000"/>
              </a:lnSpc>
            </a:pPr>
            <a:r>
              <a:rPr lang="en-US" sz="1500" b="1" dirty="0"/>
              <a:t>Nobel Peace Prize </a:t>
            </a:r>
            <a:r>
              <a:rPr lang="en-US" sz="1500" dirty="0"/>
              <a:t>on the occasion of 50 years anniversary (</a:t>
            </a:r>
            <a:r>
              <a:rPr lang="en-US" sz="1500" b="1" dirty="0"/>
              <a:t>1969</a:t>
            </a:r>
            <a:r>
              <a:rPr lang="en-US" sz="1500" dirty="0"/>
              <a:t>)</a:t>
            </a:r>
          </a:p>
          <a:p>
            <a:pPr>
              <a:lnSpc>
                <a:spcPct val="90000"/>
              </a:lnSpc>
            </a:pPr>
            <a:endParaRPr lang="en-GB" sz="1500" dirty="0"/>
          </a:p>
          <a:p>
            <a:pPr>
              <a:lnSpc>
                <a:spcPct val="90000"/>
              </a:lnSpc>
            </a:pPr>
            <a:r>
              <a:rPr lang="en-GB" sz="1500" dirty="0"/>
              <a:t>Adoption of </a:t>
            </a:r>
            <a:r>
              <a:rPr lang="en-GB" sz="1500" b="1" dirty="0"/>
              <a:t>ILO Declaration on Fundamental Principles and Rights at Work </a:t>
            </a:r>
            <a:r>
              <a:rPr lang="en-GB" sz="1500" dirty="0"/>
              <a:t>(</a:t>
            </a:r>
            <a:r>
              <a:rPr lang="en-GB" sz="1500" b="1" dirty="0"/>
              <a:t>1998</a:t>
            </a:r>
            <a:r>
              <a:rPr lang="en-GB" sz="1500" dirty="0"/>
              <a:t>)</a:t>
            </a:r>
          </a:p>
          <a:p>
            <a:pPr lvl="1">
              <a:lnSpc>
                <a:spcPct val="90000"/>
              </a:lnSpc>
            </a:pPr>
            <a:r>
              <a:rPr lang="en-GB" sz="1500" dirty="0"/>
              <a:t>Free from </a:t>
            </a:r>
            <a:r>
              <a:rPr lang="en-GB" sz="1500" u="sng" dirty="0"/>
              <a:t>forced labour, child labour</a:t>
            </a:r>
            <a:r>
              <a:rPr lang="en-GB" sz="1500" dirty="0"/>
              <a:t> and </a:t>
            </a:r>
            <a:r>
              <a:rPr lang="en-GB" sz="1500" u="sng" dirty="0"/>
              <a:t>discrimination at work</a:t>
            </a:r>
            <a:r>
              <a:rPr lang="en-GB" sz="1500" dirty="0"/>
              <a:t>, and </a:t>
            </a:r>
            <a:r>
              <a:rPr lang="en-GB" sz="1500" u="sng" dirty="0"/>
              <a:t>freedom of association and collective bargaining</a:t>
            </a:r>
          </a:p>
          <a:p>
            <a:pPr lvl="1">
              <a:lnSpc>
                <a:spcPct val="90000"/>
              </a:lnSpc>
            </a:pPr>
            <a:r>
              <a:rPr lang="en-GB" sz="1500" dirty="0"/>
              <a:t>Becomes an integral part of new generation of FTA and CSR in global supply chains</a:t>
            </a:r>
          </a:p>
        </p:txBody>
      </p:sp>
    </p:spTree>
    <p:extLst>
      <p:ext uri="{BB962C8B-B14F-4D97-AF65-F5344CB8AC3E}">
        <p14:creationId xmlns:p14="http://schemas.microsoft.com/office/powerpoint/2010/main" val="14705065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BA73AD5F-DAC3-4031-A645-4A8367B6D23D}"/>
              </a:ext>
            </a:extLst>
          </p:cNvPr>
          <p:cNvSpPr>
            <a:spLocks noGrp="1"/>
          </p:cNvSpPr>
          <p:nvPr>
            <p:ph type="title"/>
          </p:nvPr>
        </p:nvSpPr>
        <p:spPr/>
        <p:txBody>
          <a:bodyPr/>
          <a:lstStyle/>
          <a:p>
            <a:endParaRPr lang="en-US" dirty="0"/>
          </a:p>
        </p:txBody>
      </p:sp>
      <p:sp>
        <p:nvSpPr>
          <p:cNvPr id="3" name="내용 개체 틀 2">
            <a:extLst>
              <a:ext uri="{FF2B5EF4-FFF2-40B4-BE49-F238E27FC236}">
                <a16:creationId xmlns:a16="http://schemas.microsoft.com/office/drawing/2014/main" xmlns="" id="{275712FB-C2B4-4077-9285-97B0E5AD8AD1}"/>
              </a:ext>
            </a:extLst>
          </p:cNvPr>
          <p:cNvSpPr>
            <a:spLocks noGrp="1"/>
          </p:cNvSpPr>
          <p:nvPr>
            <p:ph idx="1"/>
          </p:nvPr>
        </p:nvSpPr>
        <p:spPr/>
        <p:txBody>
          <a:bodyPr/>
          <a:lstStyle/>
          <a:p>
            <a:r>
              <a:rPr lang="en-US" b="1" dirty="0">
                <a:effectLst>
                  <a:outerShdw blurRad="38100" dist="38100" dir="2700000" algn="tl">
                    <a:srgbClr val="000000">
                      <a:alpha val="43137"/>
                    </a:srgbClr>
                  </a:outerShdw>
                </a:effectLst>
                <a:latin typeface="Palatino Linotype" panose="02040502050505030304" pitchFamily="18" charset="0"/>
              </a:rPr>
              <a:t>Historical Trajectories of the ILO</a:t>
            </a:r>
          </a:p>
          <a:p>
            <a:endParaRPr lang="en-US" b="1" dirty="0">
              <a:effectLst>
                <a:outerShdw blurRad="38100" dist="38100" dir="2700000" algn="tl">
                  <a:srgbClr val="000000">
                    <a:alpha val="43137"/>
                  </a:srgbClr>
                </a:outerShdw>
              </a:effectLst>
              <a:latin typeface="Palatino Linotype" panose="02040502050505030304" pitchFamily="18" charset="0"/>
            </a:endParaRPr>
          </a:p>
          <a:p>
            <a:r>
              <a:rPr lang="en-US" b="1" dirty="0">
                <a:solidFill>
                  <a:srgbClr val="FF0000"/>
                </a:solidFill>
                <a:effectLst>
                  <a:outerShdw blurRad="38100" dist="38100" dir="2700000" algn="tl">
                    <a:srgbClr val="000000">
                      <a:alpha val="43137"/>
                    </a:srgbClr>
                  </a:outerShdw>
                </a:effectLst>
                <a:latin typeface="Palatino Linotype" panose="02040502050505030304" pitchFamily="18" charset="0"/>
              </a:rPr>
              <a:t>Ho Chi Minh, Viet Nam and ILO</a:t>
            </a:r>
          </a:p>
          <a:p>
            <a:endParaRPr lang="en-US" b="1" dirty="0">
              <a:effectLst>
                <a:outerShdw blurRad="38100" dist="38100" dir="2700000" algn="tl">
                  <a:srgbClr val="000000">
                    <a:alpha val="43137"/>
                  </a:srgbClr>
                </a:outerShdw>
              </a:effectLst>
              <a:latin typeface="Palatino Linotype" panose="02040502050505030304" pitchFamily="18" charset="0"/>
            </a:endParaRPr>
          </a:p>
          <a:p>
            <a:r>
              <a:rPr lang="en-US" b="1" dirty="0">
                <a:effectLst>
                  <a:outerShdw blurRad="38100" dist="38100" dir="2700000" algn="tl">
                    <a:srgbClr val="000000">
                      <a:alpha val="43137"/>
                    </a:srgbClr>
                  </a:outerShdw>
                </a:effectLst>
                <a:latin typeface="Palatino Linotype" panose="02040502050505030304" pitchFamily="18" charset="0"/>
              </a:rPr>
              <a:t>Shaping Future of Work</a:t>
            </a:r>
          </a:p>
        </p:txBody>
      </p:sp>
    </p:spTree>
    <p:extLst>
      <p:ext uri="{BB962C8B-B14F-4D97-AF65-F5344CB8AC3E}">
        <p14:creationId xmlns:p14="http://schemas.microsoft.com/office/powerpoint/2010/main" val="5757514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제목 3">
            <a:extLst>
              <a:ext uri="{FF2B5EF4-FFF2-40B4-BE49-F238E27FC236}">
                <a16:creationId xmlns:a16="http://schemas.microsoft.com/office/drawing/2014/main" xmlns="" id="{C61502A4-FDC9-4C11-8D45-2D43E1A56030}"/>
              </a:ext>
            </a:extLst>
          </p:cNvPr>
          <p:cNvSpPr>
            <a:spLocks noGrp="1"/>
          </p:cNvSpPr>
          <p:nvPr>
            <p:ph type="title"/>
          </p:nvPr>
        </p:nvSpPr>
        <p:spPr>
          <a:xfrm>
            <a:off x="628650" y="273843"/>
            <a:ext cx="6438577" cy="994173"/>
          </a:xfrm>
        </p:spPr>
        <p:txBody>
          <a:bodyPr>
            <a:noAutofit/>
          </a:bodyPr>
          <a:lstStyle/>
          <a:p>
            <a:r>
              <a:rPr lang="en-US" sz="3400" b="1" i="1" dirty="0">
                <a:latin typeface="Palatino Linotype" panose="02040502050505030304" pitchFamily="18" charset="0"/>
              </a:rPr>
              <a:t>Partnership for decent work for all men and women</a:t>
            </a:r>
          </a:p>
        </p:txBody>
      </p:sp>
      <p:graphicFrame>
        <p:nvGraphicFramePr>
          <p:cNvPr id="5" name="Content Placeholder 2">
            <a:extLst>
              <a:ext uri="{FF2B5EF4-FFF2-40B4-BE49-F238E27FC236}">
                <a16:creationId xmlns:a16="http://schemas.microsoft.com/office/drawing/2014/main" xmlns="" id="{5401ACC3-B3F0-47A8-8530-2B2BD0211AE6}"/>
              </a:ext>
            </a:extLst>
          </p:cNvPr>
          <p:cNvGraphicFramePr>
            <a:graphicFrameLocks noGrp="1"/>
          </p:cNvGraphicFramePr>
          <p:nvPr>
            <p:ph idx="1"/>
            <p:extLst>
              <p:ext uri="{D42A27DB-BD31-4B8C-83A1-F6EECF244321}">
                <p14:modId xmlns:p14="http://schemas.microsoft.com/office/powerpoint/2010/main" val="792998580"/>
              </p:ext>
            </p:extLst>
          </p:nvPr>
        </p:nvGraphicFramePr>
        <p:xfrm>
          <a:off x="628650" y="1369218"/>
          <a:ext cx="7886700"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3082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13C3BF28-D758-4CAC-8A6E-7E4917501504}"/>
              </a:ext>
            </a:extLst>
          </p:cNvPr>
          <p:cNvSpPr>
            <a:spLocks noGrp="1"/>
          </p:cNvSpPr>
          <p:nvPr>
            <p:ph type="title"/>
          </p:nvPr>
        </p:nvSpPr>
        <p:spPr>
          <a:xfrm>
            <a:off x="3727581" y="317175"/>
            <a:ext cx="5047708" cy="1207008"/>
          </a:xfrm>
          <a:ln>
            <a:noFill/>
          </a:ln>
        </p:spPr>
        <p:txBody>
          <a:bodyPr vert="horz" lIns="91440" tIns="45720" rIns="91440" bIns="45720" rtlCol="0" anchor="ctr">
            <a:normAutofit fontScale="90000"/>
          </a:bodyPr>
          <a:lstStyle/>
          <a:p>
            <a:pPr algn="l" defTabSz="914400">
              <a:lnSpc>
                <a:spcPct val="90000"/>
              </a:lnSpc>
            </a:pPr>
            <a:r>
              <a:rPr lang="en-US" sz="2500" b="1" i="1" kern="1200" dirty="0">
                <a:solidFill>
                  <a:schemeClr val="tx1"/>
                </a:solidFill>
                <a:latin typeface="+mj-lt"/>
                <a:ea typeface="+mj-ea"/>
                <a:cs typeface="+mj-cs"/>
              </a:rPr>
              <a:t/>
            </a:r>
            <a:br>
              <a:rPr lang="en-US" sz="2500" b="1" i="1" kern="1200" dirty="0">
                <a:solidFill>
                  <a:schemeClr val="tx1"/>
                </a:solidFill>
                <a:latin typeface="+mj-lt"/>
                <a:ea typeface="+mj-ea"/>
                <a:cs typeface="+mj-cs"/>
              </a:rPr>
            </a:br>
            <a:r>
              <a:rPr lang="en-US" sz="2500" b="1" i="1" dirty="0"/>
              <a:t>Ho</a:t>
            </a:r>
            <a:r>
              <a:rPr lang="ko-KR" altLang="en-US" sz="2500" b="1" i="1" dirty="0"/>
              <a:t> </a:t>
            </a:r>
            <a:r>
              <a:rPr lang="en-US" altLang="ko-KR" sz="2500" b="1" i="1" dirty="0"/>
              <a:t>Chi</a:t>
            </a:r>
            <a:r>
              <a:rPr lang="ko-KR" altLang="en-US" sz="2500" b="1" i="1" dirty="0"/>
              <a:t> </a:t>
            </a:r>
            <a:r>
              <a:rPr lang="en-US" altLang="ko-KR" sz="2500" b="1" i="1" dirty="0"/>
              <a:t>Minh</a:t>
            </a:r>
            <a:r>
              <a:rPr lang="ko-KR" altLang="en-US" sz="2500" b="1" i="1" dirty="0"/>
              <a:t> </a:t>
            </a:r>
            <a:r>
              <a:rPr lang="en-US" altLang="ko-KR" sz="2500" b="1" i="1" dirty="0"/>
              <a:t>(Nguyen Ai Quoc)</a:t>
            </a:r>
            <a:br>
              <a:rPr lang="en-US" altLang="ko-KR" sz="2500" b="1" i="1" dirty="0"/>
            </a:br>
            <a:r>
              <a:rPr lang="en-US" altLang="ko-KR" sz="2500" b="1" i="1" dirty="0"/>
              <a:t>at 1919 Paris Peace Conference</a:t>
            </a:r>
            <a:r>
              <a:rPr lang="en-US" sz="2500" b="1" i="1" kern="1200" dirty="0">
                <a:solidFill>
                  <a:schemeClr val="tx1"/>
                </a:solidFill>
                <a:latin typeface="+mj-lt"/>
                <a:ea typeface="+mj-ea"/>
                <a:cs typeface="+mj-cs"/>
              </a:rPr>
              <a:t/>
            </a:r>
            <a:br>
              <a:rPr lang="en-US" sz="2500" b="1" i="1" kern="1200" dirty="0">
                <a:solidFill>
                  <a:schemeClr val="tx1"/>
                </a:solidFill>
                <a:latin typeface="+mj-lt"/>
                <a:ea typeface="+mj-ea"/>
                <a:cs typeface="+mj-cs"/>
              </a:rPr>
            </a:br>
            <a:endParaRPr lang="en-US" sz="2500" b="1" i="1" kern="1200" dirty="0">
              <a:solidFill>
                <a:schemeClr val="tx1"/>
              </a:solidFill>
              <a:latin typeface="+mj-lt"/>
              <a:ea typeface="+mj-ea"/>
              <a:cs typeface="+mj-cs"/>
            </a:endParaRPr>
          </a:p>
        </p:txBody>
      </p:sp>
      <p:pic>
        <p:nvPicPr>
          <p:cNvPr id="7" name="그림 6" descr="사람, 그룹, 사진, 사람들이(가) 표시된 사진&#10;&#10;자동 생성된 설명">
            <a:extLst>
              <a:ext uri="{FF2B5EF4-FFF2-40B4-BE49-F238E27FC236}">
                <a16:creationId xmlns:a16="http://schemas.microsoft.com/office/drawing/2014/main" xmlns="" id="{583B4315-C5A6-443D-B224-E2BFA6B3A165}"/>
              </a:ext>
            </a:extLst>
          </p:cNvPr>
          <p:cNvPicPr>
            <a:picLocks noChangeAspect="1"/>
          </p:cNvPicPr>
          <p:nvPr/>
        </p:nvPicPr>
        <p:blipFill rotWithShape="1">
          <a:blip r:embed="rId3"/>
          <a:srcRect r="1" b="29794"/>
          <a:stretch/>
        </p:blipFill>
        <p:spPr>
          <a:xfrm>
            <a:off x="14017" y="99693"/>
            <a:ext cx="2899206" cy="1446235"/>
          </a:xfrm>
          <a:prstGeom prst="rect">
            <a:avLst/>
          </a:prstGeom>
        </p:spPr>
      </p:pic>
      <p:pic>
        <p:nvPicPr>
          <p:cNvPr id="8" name="그림 7" descr="텍스트, 지도이(가) 표시된 사진&#10;&#10;자동 생성된 설명">
            <a:extLst>
              <a:ext uri="{FF2B5EF4-FFF2-40B4-BE49-F238E27FC236}">
                <a16:creationId xmlns:a16="http://schemas.microsoft.com/office/drawing/2014/main" xmlns="" id="{37380943-DE86-45FA-9315-3ECF5852308E}"/>
              </a:ext>
            </a:extLst>
          </p:cNvPr>
          <p:cNvPicPr>
            <a:picLocks noChangeAspect="1"/>
          </p:cNvPicPr>
          <p:nvPr/>
        </p:nvPicPr>
        <p:blipFill rotWithShape="1">
          <a:blip r:embed="rId4">
            <a:extLst>
              <a:ext uri="{28A0092B-C50C-407E-A947-70E740481C1C}">
                <a14:useLocalDpi xmlns:a14="http://schemas.microsoft.com/office/drawing/2010/main" val="0"/>
              </a:ext>
            </a:extLst>
          </a:blip>
          <a:srcRect t="6264" r="2" b="27257"/>
          <a:stretch/>
        </p:blipFill>
        <p:spPr>
          <a:xfrm>
            <a:off x="0" y="3568270"/>
            <a:ext cx="2286000" cy="1135991"/>
          </a:xfrm>
          <a:prstGeom prst="rect">
            <a:avLst/>
          </a:prstGeom>
        </p:spPr>
      </p:pic>
      <p:sp>
        <p:nvSpPr>
          <p:cNvPr id="3" name="내용 개체 틀 2">
            <a:extLst>
              <a:ext uri="{FF2B5EF4-FFF2-40B4-BE49-F238E27FC236}">
                <a16:creationId xmlns:a16="http://schemas.microsoft.com/office/drawing/2014/main" xmlns="" id="{17A642A5-8DA2-4DB0-8F6A-EA665A8A9CDA}"/>
              </a:ext>
            </a:extLst>
          </p:cNvPr>
          <p:cNvSpPr>
            <a:spLocks noGrp="1"/>
          </p:cNvSpPr>
          <p:nvPr>
            <p:ph sz="half" idx="1"/>
          </p:nvPr>
        </p:nvSpPr>
        <p:spPr>
          <a:xfrm>
            <a:off x="3727581" y="1591056"/>
            <a:ext cx="5047707" cy="3038094"/>
          </a:xfrm>
        </p:spPr>
        <p:txBody>
          <a:bodyPr vert="horz" lIns="91440" tIns="45720" rIns="91440" bIns="45720" rtlCol="0">
            <a:normAutofit/>
          </a:bodyPr>
          <a:lstStyle/>
          <a:p>
            <a:pPr indent="-228600" defTabSz="914400">
              <a:lnSpc>
                <a:spcPct val="90000"/>
              </a:lnSpc>
              <a:buFont typeface="Arial" panose="020B0604020202020204" pitchFamily="34" charset="0"/>
              <a:buChar char="•"/>
            </a:pPr>
            <a:r>
              <a:rPr lang="en-US" sz="1800" dirty="0"/>
              <a:t>Presented ‘List of demands of Vietnamese people’ to Paris Peace Conference delegations</a:t>
            </a:r>
          </a:p>
          <a:p>
            <a:pPr lvl="1" indent="-228600" defTabSz="914400">
              <a:lnSpc>
                <a:spcPct val="90000"/>
              </a:lnSpc>
              <a:buFont typeface="Arial" panose="020B0604020202020204" pitchFamily="34" charset="0"/>
              <a:buChar char="•"/>
            </a:pPr>
            <a:r>
              <a:rPr lang="en-US" sz="1400" dirty="0"/>
              <a:t>Influenced by US President Wilson’s 14 points with proposal for self-determination of nations</a:t>
            </a:r>
          </a:p>
          <a:p>
            <a:pPr lvl="1" indent="-228600" defTabSz="914400">
              <a:lnSpc>
                <a:spcPct val="90000"/>
              </a:lnSpc>
              <a:buFont typeface="Arial" panose="020B0604020202020204" pitchFamily="34" charset="0"/>
              <a:buChar char="•"/>
            </a:pPr>
            <a:r>
              <a:rPr lang="en-US" sz="1800" dirty="0"/>
              <a:t>Demands self determination, </a:t>
            </a:r>
            <a:r>
              <a:rPr lang="en-US" sz="1800" u="sng" dirty="0"/>
              <a:t>freedom of association, and right to education, opening of technical and occupational education establishments</a:t>
            </a:r>
            <a:r>
              <a:rPr lang="en-US" sz="1800" dirty="0"/>
              <a:t>, which resonates with Preamble of the ILO Constitution</a:t>
            </a:r>
            <a:endParaRPr lang="en-US" sz="1800" dirty="0">
              <a:solidFill>
                <a:srgbClr val="FF0000"/>
              </a:solidFill>
            </a:endParaRPr>
          </a:p>
          <a:p>
            <a:pPr lvl="1" indent="-228600" defTabSz="914400">
              <a:lnSpc>
                <a:spcPct val="90000"/>
              </a:lnSpc>
              <a:buFont typeface="Arial" panose="020B0604020202020204" pitchFamily="34" charset="0"/>
              <a:buChar char="•"/>
            </a:pPr>
            <a:endParaRPr lang="en-US" altLang="ko-KR" sz="1100" dirty="0"/>
          </a:p>
          <a:p>
            <a:pPr marL="0" indent="-228600" defTabSz="914400">
              <a:lnSpc>
                <a:spcPct val="90000"/>
              </a:lnSpc>
              <a:buFont typeface="Arial" panose="020B0604020202020204" pitchFamily="34" charset="0"/>
              <a:buChar char="•"/>
            </a:pPr>
            <a:endParaRPr lang="en-US" sz="1500" dirty="0"/>
          </a:p>
        </p:txBody>
      </p:sp>
      <p:sp>
        <p:nvSpPr>
          <p:cNvPr id="4" name="슬라이드 번호 개체 틀 3">
            <a:extLst>
              <a:ext uri="{FF2B5EF4-FFF2-40B4-BE49-F238E27FC236}">
                <a16:creationId xmlns:a16="http://schemas.microsoft.com/office/drawing/2014/main" xmlns="" id="{45FA6B0E-54A2-47C9-814F-9048A87A1DDC}"/>
              </a:ext>
            </a:extLst>
          </p:cNvPr>
          <p:cNvSpPr>
            <a:spLocks noGrp="1"/>
          </p:cNvSpPr>
          <p:nvPr>
            <p:ph type="sldNum" sz="quarter" idx="12"/>
          </p:nvPr>
        </p:nvSpPr>
        <p:spPr>
          <a:xfrm>
            <a:off x="7979568" y="4767262"/>
            <a:ext cx="535781" cy="273844"/>
          </a:xfrm>
        </p:spPr>
        <p:txBody>
          <a:bodyPr vert="horz" lIns="91440" tIns="45720" rIns="91440" bIns="45720" rtlCol="0" anchor="ctr">
            <a:normAutofit/>
          </a:bodyPr>
          <a:lstStyle/>
          <a:p>
            <a:pPr defTabSz="914400">
              <a:spcAft>
                <a:spcPts val="600"/>
              </a:spcAft>
            </a:pPr>
            <a:fld id="{86900A5D-98E1-43E8-B856-7B11064FC8B7}" type="slidenum">
              <a:rPr lang="en-US" sz="900">
                <a:solidFill>
                  <a:schemeClr val="tx1">
                    <a:alpha val="80000"/>
                  </a:schemeClr>
                </a:solidFill>
              </a:rPr>
              <a:pPr defTabSz="914400">
                <a:spcAft>
                  <a:spcPts val="600"/>
                </a:spcAft>
              </a:pPr>
              <a:t>9</a:t>
            </a:fld>
            <a:endParaRPr lang="en-US" sz="900">
              <a:solidFill>
                <a:schemeClr val="tx1">
                  <a:alpha val="80000"/>
                </a:schemeClr>
              </a:solidFill>
            </a:endParaRPr>
          </a:p>
        </p:txBody>
      </p:sp>
      <p:sp>
        <p:nvSpPr>
          <p:cNvPr id="5" name="Content Placeholder 4"/>
          <p:cNvSpPr>
            <a:spLocks noGrp="1"/>
          </p:cNvSpPr>
          <p:nvPr>
            <p:ph sz="half" idx="2"/>
          </p:nvPr>
        </p:nvSpPr>
        <p:spPr/>
        <p:txBody>
          <a:bodyPr/>
          <a:lstStyle/>
          <a:p>
            <a:endParaRPr lang="en-GB"/>
          </a:p>
        </p:txBody>
      </p:sp>
      <p:pic>
        <p:nvPicPr>
          <p:cNvPr id="9" name="그림 16" descr="사람, 남자, 착용, 넥타이이(가) 표시된 사진&#10;&#10;자동 생성된 설명">
            <a:extLst>
              <a:ext uri="{FF2B5EF4-FFF2-40B4-BE49-F238E27FC236}">
                <a16:creationId xmlns:a16="http://schemas.microsoft.com/office/drawing/2014/main" xmlns="" id="{8B84E8F5-DC56-4642-8DD0-8B3655104B99}"/>
              </a:ext>
            </a:extLst>
          </p:cNvPr>
          <p:cNvPicPr>
            <a:picLocks noChangeAspect="1"/>
          </p:cNvPicPr>
          <p:nvPr/>
        </p:nvPicPr>
        <p:blipFill rotWithShape="1">
          <a:blip r:embed="rId5">
            <a:extLst>
              <a:ext uri="{28A0092B-C50C-407E-A947-70E740481C1C}">
                <a14:useLocalDpi xmlns:a14="http://schemas.microsoft.com/office/drawing/2010/main" val="0"/>
              </a:ext>
            </a:extLst>
          </a:blip>
          <a:srcRect t="1183" r="-1" b="8168"/>
          <a:stretch/>
        </p:blipFill>
        <p:spPr>
          <a:xfrm>
            <a:off x="14017" y="1674282"/>
            <a:ext cx="1351329" cy="1665951"/>
          </a:xfrm>
          <a:prstGeom prst="rect">
            <a:avLst/>
          </a:prstGeom>
        </p:spPr>
      </p:pic>
      <p:pic>
        <p:nvPicPr>
          <p:cNvPr id="10" name="Picture 9" descr="사람, 실내, 남자, 쥐고있는이(가) 표시된 사진&#10;&#10;자동 생성된 설명"/>
          <p:cNvPicPr>
            <a:picLocks noChangeAspect="1"/>
          </p:cNvPicPr>
          <p:nvPr/>
        </p:nvPicPr>
        <p:blipFill rotWithShape="1">
          <a:blip r:embed="rId6">
            <a:extLst>
              <a:ext uri="{28A0092B-C50C-407E-A947-70E740481C1C}">
                <a14:useLocalDpi xmlns:a14="http://schemas.microsoft.com/office/drawing/2010/main" val="0"/>
              </a:ext>
            </a:extLst>
          </a:blip>
          <a:srcRect r="6" b="40764"/>
          <a:stretch/>
        </p:blipFill>
        <p:spPr>
          <a:xfrm>
            <a:off x="1430975" y="1674282"/>
            <a:ext cx="1837944" cy="1637280"/>
          </a:xfrm>
          <a:prstGeom prst="rect">
            <a:avLst/>
          </a:prstGeom>
        </p:spPr>
      </p:pic>
      <p:pic>
        <p:nvPicPr>
          <p:cNvPr id="11" name="Picture 10" descr="실외, 사람, 사진, 대지이(가) 표시된 사진&#10;&#10;자동 생성된 설명"/>
          <p:cNvPicPr>
            <a:picLocks noChangeAspect="1"/>
          </p:cNvPicPr>
          <p:nvPr/>
        </p:nvPicPr>
        <p:blipFill rotWithShape="1">
          <a:blip r:embed="rId7">
            <a:extLst>
              <a:ext uri="{28A0092B-C50C-407E-A947-70E740481C1C}">
                <a14:useLocalDpi xmlns:a14="http://schemas.microsoft.com/office/drawing/2010/main" val="0"/>
              </a:ext>
            </a:extLst>
          </a:blip>
          <a:srcRect t="5273" r="-5" b="45724"/>
          <a:stretch/>
        </p:blipFill>
        <p:spPr>
          <a:xfrm>
            <a:off x="2349947" y="3552699"/>
            <a:ext cx="1935266" cy="1167132"/>
          </a:xfrm>
          <a:prstGeom prst="rect">
            <a:avLst/>
          </a:prstGeom>
        </p:spPr>
      </p:pic>
    </p:spTree>
    <p:extLst>
      <p:ext uri="{BB962C8B-B14F-4D97-AF65-F5344CB8AC3E}">
        <p14:creationId xmlns:p14="http://schemas.microsoft.com/office/powerpoint/2010/main" val="361987574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descr="사람, 실내, 벽, 사진이(가) 표시된 사진&#10;&#10;자동 생성된 설명">
            <a:extLst>
              <a:ext uri="{FF2B5EF4-FFF2-40B4-BE49-F238E27FC236}">
                <a16:creationId xmlns:a16="http://schemas.microsoft.com/office/drawing/2014/main" xmlns="" id="{7DDE9BA0-B281-4BFC-9080-A20B49FD853D}"/>
              </a:ext>
            </a:extLst>
          </p:cNvPr>
          <p:cNvPicPr>
            <a:picLocks noChangeAspect="1"/>
          </p:cNvPicPr>
          <p:nvPr/>
        </p:nvPicPr>
        <p:blipFill rotWithShape="1">
          <a:blip r:embed="rId3">
            <a:alphaModFix amt="35000"/>
          </a:blip>
          <a:srcRect l="532" r="8356" b="-1"/>
          <a:stretch/>
        </p:blipFill>
        <p:spPr>
          <a:xfrm>
            <a:off x="20" y="10"/>
            <a:ext cx="9143980" cy="5143490"/>
          </a:xfrm>
          <a:prstGeom prst="rect">
            <a:avLst/>
          </a:prstGeom>
        </p:spPr>
      </p:pic>
      <p:sp>
        <p:nvSpPr>
          <p:cNvPr id="2" name="Title 1"/>
          <p:cNvSpPr>
            <a:spLocks noGrp="1"/>
          </p:cNvSpPr>
          <p:nvPr>
            <p:ph type="title"/>
          </p:nvPr>
        </p:nvSpPr>
        <p:spPr>
          <a:xfrm>
            <a:off x="218488" y="799396"/>
            <a:ext cx="2895036" cy="3544707"/>
          </a:xfrm>
        </p:spPr>
        <p:txBody>
          <a:bodyPr>
            <a:normAutofit/>
          </a:bodyPr>
          <a:lstStyle/>
          <a:p>
            <a:pPr algn="r"/>
            <a:r>
              <a:rPr lang="en-US" sz="2800" b="1" dirty="0">
                <a:effectLst>
                  <a:outerShdw blurRad="38100" dist="38100" dir="2700000" algn="tl">
                    <a:srgbClr val="000000">
                      <a:alpha val="43137"/>
                    </a:srgbClr>
                  </a:outerShdw>
                </a:effectLst>
                <a:latin typeface="Palatino Linotype" panose="02040502050505030304" pitchFamily="18" charset="0"/>
              </a:rPr>
              <a:t>Viet Nam, ILO and Industrial Relations</a:t>
            </a:r>
            <a:endParaRPr lang="en-GB" sz="2800" b="1" dirty="0">
              <a:effectLst>
                <a:outerShdw blurRad="38100" dist="38100" dir="2700000" algn="tl">
                  <a:srgbClr val="000000">
                    <a:alpha val="43137"/>
                  </a:srgbClr>
                </a:outerShdw>
              </a:effectLst>
              <a:latin typeface="Palatino Linotype" panose="02040502050505030304" pitchFamily="18" charset="0"/>
            </a:endParaRPr>
          </a:p>
        </p:txBody>
      </p:sp>
      <p:sp>
        <p:nvSpPr>
          <p:cNvPr id="3" name="Content Placeholder 2"/>
          <p:cNvSpPr>
            <a:spLocks noGrp="1"/>
          </p:cNvSpPr>
          <p:nvPr>
            <p:ph idx="1"/>
          </p:nvPr>
        </p:nvSpPr>
        <p:spPr>
          <a:xfrm>
            <a:off x="3866534" y="799396"/>
            <a:ext cx="4308514" cy="3544707"/>
          </a:xfrm>
        </p:spPr>
        <p:txBody>
          <a:bodyPr anchor="ctr">
            <a:normAutofit lnSpcReduction="10000"/>
          </a:bodyPr>
          <a:lstStyle/>
          <a:p>
            <a:r>
              <a:rPr lang="en-US" sz="1500" b="1" dirty="0" err="1"/>
              <a:t>Labour</a:t>
            </a:r>
            <a:r>
              <a:rPr lang="en-US" sz="1500" b="1" dirty="0"/>
              <a:t> Ordinance No 29 in 1947 (on defining relationships between employers and workers) set legal framework for industrial relations based on full recognition of freedom of association and collective bargaining</a:t>
            </a:r>
          </a:p>
          <a:p>
            <a:endParaRPr lang="en-US" sz="1500" b="1" dirty="0"/>
          </a:p>
          <a:p>
            <a:r>
              <a:rPr lang="en-US" sz="1500" b="1" dirty="0"/>
              <a:t>It preceded adoption of Convention 87 on Freedom of Association and Protection of Right to Organize (1948) and Convention 98 on Right to Organize and Collective Bargaining (1949)</a:t>
            </a:r>
          </a:p>
          <a:p>
            <a:endParaRPr lang="en-US" sz="1500" b="1" dirty="0"/>
          </a:p>
          <a:p>
            <a:r>
              <a:rPr lang="en-US" sz="1500" b="1" dirty="0" smtClean="0"/>
              <a:t>In 2019, Viet </a:t>
            </a:r>
            <a:r>
              <a:rPr lang="en-US" sz="1500" b="1" dirty="0"/>
              <a:t>Nam </a:t>
            </a:r>
            <a:r>
              <a:rPr lang="en-US" sz="1500" b="1" dirty="0" smtClean="0"/>
              <a:t>has reached its the </a:t>
            </a:r>
            <a:r>
              <a:rPr lang="en-US" sz="1500" b="1" dirty="0"/>
              <a:t>final stage of </a:t>
            </a:r>
            <a:r>
              <a:rPr lang="en-US" sz="1500" b="1" dirty="0" err="1"/>
              <a:t>labour</a:t>
            </a:r>
            <a:r>
              <a:rPr lang="en-US" sz="1500" b="1" dirty="0"/>
              <a:t> code revision, while having recently ratified C. 98, ready to bring principles of C. 98 and 87 into law and practices </a:t>
            </a:r>
          </a:p>
          <a:p>
            <a:endParaRPr lang="en-GB" sz="1500" b="1" dirty="0"/>
          </a:p>
        </p:txBody>
      </p:sp>
    </p:spTree>
    <p:extLst>
      <p:ext uri="{BB962C8B-B14F-4D97-AF65-F5344CB8AC3E}">
        <p14:creationId xmlns:p14="http://schemas.microsoft.com/office/powerpoint/2010/main" val="22273106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BA73AD5F-DAC3-4031-A645-4A8367B6D23D}"/>
              </a:ext>
            </a:extLst>
          </p:cNvPr>
          <p:cNvSpPr>
            <a:spLocks noGrp="1"/>
          </p:cNvSpPr>
          <p:nvPr>
            <p:ph type="title"/>
          </p:nvPr>
        </p:nvSpPr>
        <p:spPr/>
        <p:txBody>
          <a:bodyPr/>
          <a:lstStyle/>
          <a:p>
            <a:endParaRPr lang="en-US" dirty="0"/>
          </a:p>
        </p:txBody>
      </p:sp>
      <p:sp>
        <p:nvSpPr>
          <p:cNvPr id="3" name="내용 개체 틀 2">
            <a:extLst>
              <a:ext uri="{FF2B5EF4-FFF2-40B4-BE49-F238E27FC236}">
                <a16:creationId xmlns:a16="http://schemas.microsoft.com/office/drawing/2014/main" xmlns="" id="{275712FB-C2B4-4077-9285-97B0E5AD8AD1}"/>
              </a:ext>
            </a:extLst>
          </p:cNvPr>
          <p:cNvSpPr>
            <a:spLocks noGrp="1"/>
          </p:cNvSpPr>
          <p:nvPr>
            <p:ph idx="1"/>
          </p:nvPr>
        </p:nvSpPr>
        <p:spPr/>
        <p:txBody>
          <a:bodyPr/>
          <a:lstStyle/>
          <a:p>
            <a:r>
              <a:rPr lang="en-US" b="1" dirty="0">
                <a:effectLst>
                  <a:outerShdw blurRad="38100" dist="38100" dir="2700000" algn="tl">
                    <a:srgbClr val="000000">
                      <a:alpha val="43137"/>
                    </a:srgbClr>
                  </a:outerShdw>
                </a:effectLst>
                <a:latin typeface="Palatino Linotype" panose="02040502050505030304" pitchFamily="18" charset="0"/>
              </a:rPr>
              <a:t>Historical Trajectories of the ILO</a:t>
            </a:r>
          </a:p>
          <a:p>
            <a:endParaRPr lang="en-US" b="1" dirty="0">
              <a:effectLst>
                <a:outerShdw blurRad="38100" dist="38100" dir="2700000" algn="tl">
                  <a:srgbClr val="000000">
                    <a:alpha val="43137"/>
                  </a:srgbClr>
                </a:outerShdw>
              </a:effectLst>
              <a:latin typeface="Palatino Linotype" panose="02040502050505030304" pitchFamily="18" charset="0"/>
            </a:endParaRPr>
          </a:p>
          <a:p>
            <a:r>
              <a:rPr lang="en-US" b="1" dirty="0">
                <a:effectLst>
                  <a:outerShdw blurRad="38100" dist="38100" dir="2700000" algn="tl">
                    <a:srgbClr val="000000">
                      <a:alpha val="43137"/>
                    </a:srgbClr>
                  </a:outerShdw>
                </a:effectLst>
                <a:latin typeface="Palatino Linotype" panose="02040502050505030304" pitchFamily="18" charset="0"/>
              </a:rPr>
              <a:t>Ho Chi Minh, Viet Nam and ILO</a:t>
            </a:r>
          </a:p>
          <a:p>
            <a:endParaRPr lang="en-US" b="1" dirty="0">
              <a:effectLst>
                <a:outerShdw blurRad="38100" dist="38100" dir="2700000" algn="tl">
                  <a:srgbClr val="000000">
                    <a:alpha val="43137"/>
                  </a:srgbClr>
                </a:outerShdw>
              </a:effectLst>
              <a:latin typeface="Palatino Linotype" panose="02040502050505030304" pitchFamily="18" charset="0"/>
            </a:endParaRPr>
          </a:p>
          <a:p>
            <a:r>
              <a:rPr lang="en-US" b="1" dirty="0">
                <a:solidFill>
                  <a:srgbClr val="FF0000"/>
                </a:solidFill>
                <a:effectLst>
                  <a:outerShdw blurRad="38100" dist="38100" dir="2700000" algn="tl">
                    <a:srgbClr val="000000">
                      <a:alpha val="43137"/>
                    </a:srgbClr>
                  </a:outerShdw>
                </a:effectLst>
                <a:latin typeface="Palatino Linotype" panose="02040502050505030304" pitchFamily="18" charset="0"/>
              </a:rPr>
              <a:t>Shaping Future of Work</a:t>
            </a:r>
          </a:p>
        </p:txBody>
      </p:sp>
    </p:spTree>
    <p:extLst>
      <p:ext uri="{BB962C8B-B14F-4D97-AF65-F5344CB8AC3E}">
        <p14:creationId xmlns:p14="http://schemas.microsoft.com/office/powerpoint/2010/main" val="6838021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3858055" cy="463621"/>
          </a:xfrm>
        </p:spPr>
        <p:txBody>
          <a:bodyPr>
            <a:normAutofit/>
          </a:bodyPr>
          <a:lstStyle/>
          <a:p>
            <a:pPr>
              <a:lnSpc>
                <a:spcPct val="90000"/>
              </a:lnSpc>
            </a:pPr>
            <a:r>
              <a:rPr lang="en-US" sz="2300" b="1" i="1" dirty="0">
                <a:effectLst>
                  <a:outerShdw blurRad="38100" dist="38100" dir="2700000" algn="tl">
                    <a:srgbClr val="000000">
                      <a:alpha val="43137"/>
                    </a:srgbClr>
                  </a:outerShdw>
                </a:effectLst>
                <a:latin typeface="Palatino Linotype" panose="02040502050505030304" pitchFamily="18" charset="0"/>
              </a:rPr>
              <a:t>Shaping the Future of Work</a:t>
            </a:r>
            <a:endParaRPr lang="en-GB" sz="2300" b="1" i="1" dirty="0">
              <a:effectLst>
                <a:outerShdw blurRad="38100" dist="38100" dir="2700000" algn="tl">
                  <a:srgbClr val="000000">
                    <a:alpha val="43137"/>
                  </a:srgbClr>
                </a:outerShdw>
              </a:effectLst>
              <a:latin typeface="Palatino Linotype" panose="02040502050505030304" pitchFamily="18" charset="0"/>
            </a:endParaRPr>
          </a:p>
        </p:txBody>
      </p:sp>
      <p:sp>
        <p:nvSpPr>
          <p:cNvPr id="4" name="Striped Right Arrow 3"/>
          <p:cNvSpPr/>
          <p:nvPr/>
        </p:nvSpPr>
        <p:spPr>
          <a:xfrm>
            <a:off x="309701" y="1747201"/>
            <a:ext cx="8723686" cy="2606400"/>
          </a:xfrm>
          <a:prstGeom prst="stripedRightArrow">
            <a:avLst>
              <a:gd name="adj1" fmla="val 50000"/>
              <a:gd name="adj2" fmla="val 35083"/>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4" name="TextBox 43"/>
          <p:cNvSpPr txBox="1"/>
          <p:nvPr/>
        </p:nvSpPr>
        <p:spPr>
          <a:xfrm>
            <a:off x="3307883" y="3770780"/>
            <a:ext cx="2014744" cy="1015663"/>
          </a:xfrm>
          <a:prstGeom prst="rect">
            <a:avLst/>
          </a:prstGeom>
        </p:spPr>
        <p:txBody>
          <a:bodyPr wrap="square">
            <a:spAutoFit/>
          </a:bodyPr>
          <a:lstStyle>
            <a:defPPr>
              <a:defRPr lang="en-US"/>
            </a:defPPr>
          </a:lstStyle>
          <a:p>
            <a:pPr algn="r"/>
            <a:r>
              <a:rPr lang="en-US" b="1" i="1" dirty="0">
                <a:solidFill>
                  <a:schemeClr val="accent1">
                    <a:lumMod val="75000"/>
                  </a:schemeClr>
                </a:solidFill>
              </a:rPr>
              <a:t>108</a:t>
            </a:r>
            <a:r>
              <a:rPr lang="en-US" b="1" i="1" baseline="30000" dirty="0">
                <a:solidFill>
                  <a:schemeClr val="accent1">
                    <a:lumMod val="75000"/>
                  </a:schemeClr>
                </a:solidFill>
              </a:rPr>
              <a:t>th</a:t>
            </a:r>
            <a:r>
              <a:rPr lang="en-US" b="1" i="1" dirty="0">
                <a:solidFill>
                  <a:schemeClr val="accent1">
                    <a:lumMod val="75000"/>
                  </a:schemeClr>
                </a:solidFill>
              </a:rPr>
              <a:t> ILC</a:t>
            </a:r>
          </a:p>
          <a:p>
            <a:pPr algn="r"/>
            <a:r>
              <a:rPr lang="en-US" sz="1400" b="1" dirty="0">
                <a:solidFill>
                  <a:schemeClr val="accent1">
                    <a:lumMod val="75000"/>
                  </a:schemeClr>
                </a:solidFill>
              </a:rPr>
              <a:t>Centenary Declaration for the </a:t>
            </a:r>
          </a:p>
          <a:p>
            <a:pPr algn="r"/>
            <a:r>
              <a:rPr lang="en-US" sz="1400" b="1" dirty="0">
                <a:solidFill>
                  <a:schemeClr val="accent1">
                    <a:lumMod val="75000"/>
                  </a:schemeClr>
                </a:solidFill>
              </a:rPr>
              <a:t>Future of Work</a:t>
            </a:r>
            <a:endParaRPr lang="en-GB" sz="1400" b="1" dirty="0">
              <a:solidFill>
                <a:schemeClr val="accent1">
                  <a:lumMod val="75000"/>
                </a:schemeClr>
              </a:solidFill>
            </a:endParaRPr>
          </a:p>
        </p:txBody>
      </p:sp>
      <p:pic>
        <p:nvPicPr>
          <p:cNvPr id="6" name="Picture 5"/>
          <p:cNvPicPr>
            <a:picLocks noChangeAspect="1"/>
          </p:cNvPicPr>
          <p:nvPr/>
        </p:nvPicPr>
        <p:blipFill>
          <a:blip r:embed="rId3"/>
          <a:stretch>
            <a:fillRect/>
          </a:stretch>
        </p:blipFill>
        <p:spPr>
          <a:xfrm>
            <a:off x="5392010" y="3050401"/>
            <a:ext cx="2403364" cy="1688016"/>
          </a:xfrm>
          <a:prstGeom prst="rect">
            <a:avLst/>
          </a:prstGeom>
        </p:spPr>
      </p:pic>
    </p:spTree>
    <p:extLst>
      <p:ext uri="{BB962C8B-B14F-4D97-AF65-F5344CB8AC3E}">
        <p14:creationId xmlns:p14="http://schemas.microsoft.com/office/powerpoint/2010/main" val="20882747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riped Right Arrow 3"/>
          <p:cNvSpPr/>
          <p:nvPr/>
        </p:nvSpPr>
        <p:spPr>
          <a:xfrm>
            <a:off x="309701" y="1747201"/>
            <a:ext cx="8723686" cy="2606400"/>
          </a:xfrm>
          <a:prstGeom prst="stripedRightArrow">
            <a:avLst>
              <a:gd name="adj1" fmla="val 50000"/>
              <a:gd name="adj2" fmla="val 35083"/>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31" name="Group 30"/>
          <p:cNvGrpSpPr/>
          <p:nvPr/>
        </p:nvGrpSpPr>
        <p:grpSpPr>
          <a:xfrm>
            <a:off x="0" y="3116024"/>
            <a:ext cx="2269211" cy="2013141"/>
            <a:chOff x="0" y="3116024"/>
            <a:chExt cx="2269211" cy="2013141"/>
          </a:xfrm>
        </p:grpSpPr>
        <p:pic>
          <p:nvPicPr>
            <p:cNvPr id="5" name="Picture 4"/>
            <p:cNvPicPr>
              <a:picLocks noChangeAspect="1"/>
            </p:cNvPicPr>
            <p:nvPr/>
          </p:nvPicPr>
          <p:blipFill>
            <a:blip r:embed="rId3"/>
            <a:stretch>
              <a:fillRect/>
            </a:stretch>
          </p:blipFill>
          <p:spPr>
            <a:xfrm>
              <a:off x="109320" y="3496924"/>
              <a:ext cx="1910266" cy="1058112"/>
            </a:xfrm>
            <a:prstGeom prst="rect">
              <a:avLst/>
            </a:prstGeom>
          </p:spPr>
        </p:pic>
        <p:sp>
          <p:nvSpPr>
            <p:cNvPr id="13" name="TextBox 12"/>
            <p:cNvSpPr txBox="1"/>
            <p:nvPr/>
          </p:nvSpPr>
          <p:spPr>
            <a:xfrm>
              <a:off x="21700" y="4533264"/>
              <a:ext cx="1438836" cy="369332"/>
            </a:xfrm>
            <a:prstGeom prst="rect">
              <a:avLst/>
            </a:prstGeom>
            <a:noFill/>
          </p:spPr>
          <p:txBody>
            <a:bodyPr wrap="square" rtlCol="0">
              <a:spAutoFit/>
            </a:bodyPr>
            <a:lstStyle/>
            <a:p>
              <a:r>
                <a:rPr lang="en-US" b="1" i="1" dirty="0">
                  <a:solidFill>
                    <a:schemeClr val="accent1">
                      <a:lumMod val="75000"/>
                    </a:schemeClr>
                  </a:solidFill>
                  <a:latin typeface="Gill Sans MT" panose="020B0502020104020203" pitchFamily="34" charset="0"/>
                </a:rPr>
                <a:t>2013</a:t>
              </a:r>
              <a:endParaRPr lang="en-GB" b="1" i="1" dirty="0">
                <a:solidFill>
                  <a:schemeClr val="accent1">
                    <a:lumMod val="75000"/>
                  </a:schemeClr>
                </a:solidFill>
                <a:latin typeface="Gill Sans MT" panose="020B0502020104020203" pitchFamily="34" charset="0"/>
              </a:endParaRPr>
            </a:p>
          </p:txBody>
        </p:sp>
        <p:sp>
          <p:nvSpPr>
            <p:cNvPr id="14" name="TextBox 13"/>
            <p:cNvSpPr txBox="1"/>
            <p:nvPr/>
          </p:nvSpPr>
          <p:spPr>
            <a:xfrm>
              <a:off x="0" y="4821388"/>
              <a:ext cx="2269211" cy="307777"/>
            </a:xfrm>
            <a:prstGeom prst="rect">
              <a:avLst/>
            </a:prstGeom>
          </p:spPr>
          <p:txBody>
            <a:bodyPr wrap="none">
              <a:spAutoFit/>
            </a:bodyPr>
            <a:lstStyle>
              <a:defPPr>
                <a:defRPr lang="en-US"/>
              </a:defPPr>
            </a:lstStyle>
            <a:p>
              <a:r>
                <a:rPr lang="en-US" sz="1400" dirty="0">
                  <a:solidFill>
                    <a:schemeClr val="accent1">
                      <a:lumMod val="75000"/>
                    </a:schemeClr>
                  </a:solidFill>
                  <a:latin typeface="Gill Sans MT" panose="020B0502020104020203" pitchFamily="34" charset="0"/>
                </a:rPr>
                <a:t>Centenary initiative on </a:t>
              </a:r>
              <a:r>
                <a:rPr lang="en-US" sz="1400" dirty="0" err="1">
                  <a:solidFill>
                    <a:schemeClr val="accent1">
                      <a:lumMod val="75000"/>
                    </a:schemeClr>
                  </a:solidFill>
                  <a:latin typeface="Gill Sans MT" panose="020B0502020104020203" pitchFamily="34" charset="0"/>
                </a:rPr>
                <a:t>FoW</a:t>
              </a:r>
              <a:endParaRPr lang="en-GB" sz="1400" dirty="0">
                <a:solidFill>
                  <a:schemeClr val="accent1">
                    <a:lumMod val="75000"/>
                  </a:schemeClr>
                </a:solidFill>
                <a:latin typeface="Gill Sans MT" panose="020B0502020104020203" pitchFamily="34" charset="0"/>
              </a:endParaRPr>
            </a:p>
          </p:txBody>
        </p:sp>
        <p:cxnSp>
          <p:nvCxnSpPr>
            <p:cNvPr id="30" name="Straight Arrow Connector 29"/>
            <p:cNvCxnSpPr>
              <a:stCxn id="5" idx="0"/>
            </p:cNvCxnSpPr>
            <p:nvPr/>
          </p:nvCxnSpPr>
          <p:spPr>
            <a:xfrm flipH="1" flipV="1">
              <a:off x="960053" y="3116024"/>
              <a:ext cx="0" cy="380900"/>
            </a:xfrm>
            <a:prstGeom prst="straightConnector1">
              <a:avLst/>
            </a:prstGeom>
            <a:ln w="15875">
              <a:tailEnd type="oval" w="lg" len="lg"/>
            </a:ln>
          </p:spPr>
          <p:style>
            <a:lnRef idx="2">
              <a:schemeClr val="accent1"/>
            </a:lnRef>
            <a:fillRef idx="0">
              <a:schemeClr val="accent1"/>
            </a:fillRef>
            <a:effectRef idx="1">
              <a:schemeClr val="accent1"/>
            </a:effectRef>
            <a:fontRef idx="minor">
              <a:schemeClr val="tx1"/>
            </a:fontRef>
          </p:style>
        </p:cxnSp>
      </p:grpSp>
      <p:grpSp>
        <p:nvGrpSpPr>
          <p:cNvPr id="35" name="Group 34"/>
          <p:cNvGrpSpPr/>
          <p:nvPr/>
        </p:nvGrpSpPr>
        <p:grpSpPr>
          <a:xfrm>
            <a:off x="759431" y="1054496"/>
            <a:ext cx="2470708" cy="2017169"/>
            <a:chOff x="800106" y="1067197"/>
            <a:chExt cx="2470708" cy="2017169"/>
          </a:xfrm>
        </p:grpSpPr>
        <p:pic>
          <p:nvPicPr>
            <p:cNvPr id="16" name="Picture 15"/>
            <p:cNvPicPr>
              <a:picLocks noChangeAspect="1"/>
            </p:cNvPicPr>
            <p:nvPr/>
          </p:nvPicPr>
          <p:blipFill>
            <a:blip r:embed="rId4"/>
            <a:stretch>
              <a:fillRect/>
            </a:stretch>
          </p:blipFill>
          <p:spPr>
            <a:xfrm>
              <a:off x="916873" y="1663098"/>
              <a:ext cx="2353941" cy="1099302"/>
            </a:xfrm>
            <a:prstGeom prst="rect">
              <a:avLst/>
            </a:prstGeom>
          </p:spPr>
        </p:pic>
        <p:sp>
          <p:nvSpPr>
            <p:cNvPr id="17" name="TextBox 16"/>
            <p:cNvSpPr txBox="1"/>
            <p:nvPr/>
          </p:nvSpPr>
          <p:spPr>
            <a:xfrm>
              <a:off x="821806" y="1067197"/>
              <a:ext cx="1438836" cy="369332"/>
            </a:xfrm>
            <a:prstGeom prst="rect">
              <a:avLst/>
            </a:prstGeom>
            <a:noFill/>
          </p:spPr>
          <p:txBody>
            <a:bodyPr wrap="square" rtlCol="0">
              <a:spAutoFit/>
            </a:bodyPr>
            <a:lstStyle/>
            <a:p>
              <a:r>
                <a:rPr lang="en-US" b="1" i="1" dirty="0">
                  <a:solidFill>
                    <a:schemeClr val="accent1">
                      <a:lumMod val="75000"/>
                    </a:schemeClr>
                  </a:solidFill>
                  <a:latin typeface="Gill Sans MT" panose="020B0502020104020203" pitchFamily="34" charset="0"/>
                </a:rPr>
                <a:t>2015</a:t>
              </a:r>
              <a:endParaRPr lang="en-GB" b="1" i="1" dirty="0">
                <a:solidFill>
                  <a:schemeClr val="accent1">
                    <a:lumMod val="75000"/>
                  </a:schemeClr>
                </a:solidFill>
                <a:latin typeface="Gill Sans MT" panose="020B0502020104020203" pitchFamily="34" charset="0"/>
              </a:endParaRPr>
            </a:p>
          </p:txBody>
        </p:sp>
        <p:sp>
          <p:nvSpPr>
            <p:cNvPr id="18" name="TextBox 17"/>
            <p:cNvSpPr txBox="1"/>
            <p:nvPr/>
          </p:nvSpPr>
          <p:spPr>
            <a:xfrm>
              <a:off x="800106" y="1355321"/>
              <a:ext cx="2269404" cy="307777"/>
            </a:xfrm>
            <a:prstGeom prst="rect">
              <a:avLst/>
            </a:prstGeom>
          </p:spPr>
          <p:txBody>
            <a:bodyPr wrap="none">
              <a:spAutoFit/>
            </a:bodyPr>
            <a:lstStyle>
              <a:defPPr>
                <a:defRPr lang="en-US"/>
              </a:defPPr>
            </a:lstStyle>
            <a:p>
              <a:r>
                <a:rPr lang="en-US" sz="1400" dirty="0">
                  <a:solidFill>
                    <a:schemeClr val="accent1">
                      <a:lumMod val="75000"/>
                    </a:schemeClr>
                  </a:solidFill>
                  <a:latin typeface="Gill Sans MT" panose="020B0502020104020203" pitchFamily="34" charset="0"/>
                </a:rPr>
                <a:t>Centenary initiative adopted</a:t>
              </a:r>
              <a:endParaRPr lang="en-GB" sz="1400" dirty="0">
                <a:solidFill>
                  <a:schemeClr val="accent1">
                    <a:lumMod val="75000"/>
                  </a:schemeClr>
                </a:solidFill>
                <a:latin typeface="Gill Sans MT" panose="020B0502020104020203" pitchFamily="34" charset="0"/>
              </a:endParaRPr>
            </a:p>
          </p:txBody>
        </p:sp>
        <p:cxnSp>
          <p:nvCxnSpPr>
            <p:cNvPr id="33" name="Straight Arrow Connector 32"/>
            <p:cNvCxnSpPr/>
            <p:nvPr/>
          </p:nvCxnSpPr>
          <p:spPr>
            <a:xfrm>
              <a:off x="2093844" y="2760366"/>
              <a:ext cx="0" cy="324000"/>
            </a:xfrm>
            <a:prstGeom prst="straightConnector1">
              <a:avLst/>
            </a:prstGeom>
            <a:ln w="15875">
              <a:tailEnd type="oval" w="lg" len="lg"/>
            </a:ln>
          </p:spPr>
          <p:style>
            <a:lnRef idx="2">
              <a:schemeClr val="accent1"/>
            </a:lnRef>
            <a:fillRef idx="0">
              <a:schemeClr val="accent1"/>
            </a:fillRef>
            <a:effectRef idx="1">
              <a:schemeClr val="accent1"/>
            </a:effectRef>
            <a:fontRef idx="minor">
              <a:schemeClr val="tx1"/>
            </a:fontRef>
          </p:style>
        </p:cxnSp>
      </p:grpSp>
      <p:grpSp>
        <p:nvGrpSpPr>
          <p:cNvPr id="39" name="Group 38"/>
          <p:cNvGrpSpPr/>
          <p:nvPr/>
        </p:nvGrpSpPr>
        <p:grpSpPr>
          <a:xfrm>
            <a:off x="2673295" y="3070543"/>
            <a:ext cx="2651236" cy="2032881"/>
            <a:chOff x="2673295" y="3070543"/>
            <a:chExt cx="2651236" cy="2032881"/>
          </a:xfrm>
        </p:grpSpPr>
        <p:sp>
          <p:nvSpPr>
            <p:cNvPr id="20" name="TextBox 19"/>
            <p:cNvSpPr txBox="1"/>
            <p:nvPr/>
          </p:nvSpPr>
          <p:spPr>
            <a:xfrm>
              <a:off x="2694995" y="4292080"/>
              <a:ext cx="1438836" cy="369332"/>
            </a:xfrm>
            <a:prstGeom prst="rect">
              <a:avLst/>
            </a:prstGeom>
            <a:noFill/>
          </p:spPr>
          <p:txBody>
            <a:bodyPr wrap="square" rtlCol="0">
              <a:spAutoFit/>
            </a:bodyPr>
            <a:lstStyle/>
            <a:p>
              <a:r>
                <a:rPr lang="en-US" b="1" i="1" dirty="0">
                  <a:solidFill>
                    <a:schemeClr val="accent1">
                      <a:lumMod val="75000"/>
                    </a:schemeClr>
                  </a:solidFill>
                  <a:latin typeface="Gill Sans MT" panose="020B0502020104020203" pitchFamily="34" charset="0"/>
                </a:rPr>
                <a:t>2017</a:t>
              </a:r>
              <a:endParaRPr lang="en-GB" i="1" dirty="0">
                <a:solidFill>
                  <a:schemeClr val="accent1">
                    <a:lumMod val="75000"/>
                  </a:schemeClr>
                </a:solidFill>
                <a:latin typeface="Gill Sans MT" panose="020B0502020104020203" pitchFamily="34" charset="0"/>
              </a:endParaRPr>
            </a:p>
          </p:txBody>
        </p:sp>
        <p:sp>
          <p:nvSpPr>
            <p:cNvPr id="21" name="TextBox 20"/>
            <p:cNvSpPr txBox="1"/>
            <p:nvPr/>
          </p:nvSpPr>
          <p:spPr>
            <a:xfrm>
              <a:off x="2673295" y="4580204"/>
              <a:ext cx="1556965" cy="523220"/>
            </a:xfrm>
            <a:prstGeom prst="rect">
              <a:avLst/>
            </a:prstGeom>
          </p:spPr>
          <p:txBody>
            <a:bodyPr wrap="none">
              <a:spAutoFit/>
            </a:bodyPr>
            <a:lstStyle>
              <a:defPPr>
                <a:defRPr lang="en-US"/>
              </a:defPPr>
            </a:lstStyle>
            <a:p>
              <a:r>
                <a:rPr lang="en-US" sz="1400" dirty="0">
                  <a:solidFill>
                    <a:schemeClr val="accent1">
                      <a:lumMod val="75000"/>
                    </a:schemeClr>
                  </a:solidFill>
                  <a:latin typeface="Gill Sans MT" panose="020B0502020104020203" pitchFamily="34" charset="0"/>
                </a:rPr>
                <a:t>Global Dialogue: </a:t>
              </a:r>
            </a:p>
            <a:p>
              <a:r>
                <a:rPr lang="en-US" sz="1400" dirty="0">
                  <a:solidFill>
                    <a:schemeClr val="accent1">
                      <a:lumMod val="75000"/>
                    </a:schemeClr>
                  </a:solidFill>
                  <a:latin typeface="Gill Sans MT" panose="020B0502020104020203" pitchFamily="34" charset="0"/>
                </a:rPr>
                <a:t>The </a:t>
              </a:r>
              <a:r>
                <a:rPr lang="en-US" sz="1400" dirty="0" err="1">
                  <a:solidFill>
                    <a:schemeClr val="accent1">
                      <a:lumMod val="75000"/>
                    </a:schemeClr>
                  </a:solidFill>
                  <a:latin typeface="Gill Sans MT" panose="020B0502020104020203" pitchFamily="34" charset="0"/>
                </a:rPr>
                <a:t>FoW</a:t>
              </a:r>
              <a:r>
                <a:rPr lang="en-US" sz="1400" dirty="0">
                  <a:solidFill>
                    <a:schemeClr val="accent1">
                      <a:lumMod val="75000"/>
                    </a:schemeClr>
                  </a:solidFill>
                  <a:latin typeface="Gill Sans MT" panose="020B0502020104020203" pitchFamily="34" charset="0"/>
                </a:rPr>
                <a:t> we want</a:t>
              </a:r>
              <a:endParaRPr lang="en-GB" sz="1400" dirty="0">
                <a:solidFill>
                  <a:schemeClr val="accent1">
                    <a:lumMod val="75000"/>
                  </a:schemeClr>
                </a:solidFill>
                <a:latin typeface="Gill Sans MT" panose="020B0502020104020203" pitchFamily="34" charset="0"/>
              </a:endParaRPr>
            </a:p>
          </p:txBody>
        </p:sp>
        <p:pic>
          <p:nvPicPr>
            <p:cNvPr id="23" name="Picture 22"/>
            <p:cNvPicPr>
              <a:picLocks noChangeAspect="1"/>
            </p:cNvPicPr>
            <p:nvPr/>
          </p:nvPicPr>
          <p:blipFill>
            <a:blip r:embed="rId5"/>
            <a:stretch>
              <a:fillRect/>
            </a:stretch>
          </p:blipFill>
          <p:spPr>
            <a:xfrm>
              <a:off x="2870666" y="3430806"/>
              <a:ext cx="2453865" cy="880212"/>
            </a:xfrm>
            <a:prstGeom prst="rect">
              <a:avLst/>
            </a:prstGeom>
          </p:spPr>
        </p:pic>
        <p:cxnSp>
          <p:nvCxnSpPr>
            <p:cNvPr id="38" name="Straight Arrow Connector 37"/>
            <p:cNvCxnSpPr/>
            <p:nvPr/>
          </p:nvCxnSpPr>
          <p:spPr>
            <a:xfrm flipV="1">
              <a:off x="4097599" y="3070543"/>
              <a:ext cx="0" cy="360000"/>
            </a:xfrm>
            <a:prstGeom prst="straightConnector1">
              <a:avLst/>
            </a:prstGeom>
            <a:ln w="15875">
              <a:tailEnd type="oval" w="lg" len="lg"/>
            </a:ln>
          </p:spPr>
          <p:style>
            <a:lnRef idx="2">
              <a:schemeClr val="accent1"/>
            </a:lnRef>
            <a:fillRef idx="0">
              <a:schemeClr val="accent1"/>
            </a:fillRef>
            <a:effectRef idx="1">
              <a:schemeClr val="accent1"/>
            </a:effectRef>
            <a:fontRef idx="minor">
              <a:schemeClr val="tx1"/>
            </a:fontRef>
          </p:style>
        </p:cxnSp>
      </p:grpSp>
      <p:grpSp>
        <p:nvGrpSpPr>
          <p:cNvPr id="41" name="Group 40"/>
          <p:cNvGrpSpPr/>
          <p:nvPr/>
        </p:nvGrpSpPr>
        <p:grpSpPr>
          <a:xfrm>
            <a:off x="3869842" y="685164"/>
            <a:ext cx="3491752" cy="2358037"/>
            <a:chOff x="3869842" y="685164"/>
            <a:chExt cx="3491752" cy="2358037"/>
          </a:xfrm>
        </p:grpSpPr>
        <p:pic>
          <p:nvPicPr>
            <p:cNvPr id="25" name="Picture 24"/>
            <p:cNvPicPr>
              <a:picLocks noChangeAspect="1"/>
            </p:cNvPicPr>
            <p:nvPr/>
          </p:nvPicPr>
          <p:blipFill>
            <a:blip r:embed="rId6"/>
            <a:stretch>
              <a:fillRect/>
            </a:stretch>
          </p:blipFill>
          <p:spPr>
            <a:xfrm>
              <a:off x="4097599" y="1505411"/>
              <a:ext cx="1937326" cy="1075757"/>
            </a:xfrm>
            <a:prstGeom prst="rect">
              <a:avLst/>
            </a:prstGeom>
          </p:spPr>
        </p:pic>
        <p:sp>
          <p:nvSpPr>
            <p:cNvPr id="26" name="TextBox 25"/>
            <p:cNvSpPr txBox="1"/>
            <p:nvPr/>
          </p:nvSpPr>
          <p:spPr>
            <a:xfrm>
              <a:off x="4711310" y="685164"/>
              <a:ext cx="1438836" cy="369332"/>
            </a:xfrm>
            <a:prstGeom prst="rect">
              <a:avLst/>
            </a:prstGeom>
            <a:noFill/>
          </p:spPr>
          <p:txBody>
            <a:bodyPr wrap="square" rtlCol="0">
              <a:spAutoFit/>
            </a:bodyPr>
            <a:lstStyle/>
            <a:p>
              <a:pPr algn="r"/>
              <a:r>
                <a:rPr lang="en-US" b="1" i="1" dirty="0">
                  <a:solidFill>
                    <a:srgbClr val="C00000"/>
                  </a:solidFill>
                  <a:latin typeface="Gill Sans MT" panose="020B0502020104020203" pitchFamily="34" charset="0"/>
                </a:rPr>
                <a:t>2019</a:t>
              </a:r>
              <a:endParaRPr lang="en-GB" sz="1400" i="1" dirty="0">
                <a:solidFill>
                  <a:srgbClr val="C00000"/>
                </a:solidFill>
                <a:latin typeface="Gill Sans MT" panose="020B0502020104020203" pitchFamily="34" charset="0"/>
              </a:endParaRPr>
            </a:p>
          </p:txBody>
        </p:sp>
        <p:sp>
          <p:nvSpPr>
            <p:cNvPr id="27" name="TextBox 26"/>
            <p:cNvSpPr txBox="1"/>
            <p:nvPr/>
          </p:nvSpPr>
          <p:spPr>
            <a:xfrm>
              <a:off x="3869842" y="972224"/>
              <a:ext cx="2280304" cy="523220"/>
            </a:xfrm>
            <a:prstGeom prst="rect">
              <a:avLst/>
            </a:prstGeom>
          </p:spPr>
          <p:txBody>
            <a:bodyPr wrap="none">
              <a:spAutoFit/>
            </a:bodyPr>
            <a:lstStyle>
              <a:defPPr>
                <a:defRPr lang="en-US"/>
              </a:defPPr>
            </a:lstStyle>
            <a:p>
              <a:pPr algn="r"/>
              <a:r>
                <a:rPr lang="en-US" sz="1400" dirty="0">
                  <a:solidFill>
                    <a:srgbClr val="C00000"/>
                  </a:solidFill>
                  <a:latin typeface="Gill Sans MT" panose="020B0502020104020203" pitchFamily="34" charset="0"/>
                </a:rPr>
                <a:t>Report of </a:t>
              </a:r>
            </a:p>
            <a:p>
              <a:pPr algn="r"/>
              <a:r>
                <a:rPr lang="en-US" sz="1400" dirty="0">
                  <a:solidFill>
                    <a:srgbClr val="C00000"/>
                  </a:solidFill>
                  <a:latin typeface="Gill Sans MT" panose="020B0502020104020203" pitchFamily="34" charset="0"/>
                </a:rPr>
                <a:t>Global Commission on </a:t>
              </a:r>
              <a:r>
                <a:rPr lang="en-US" sz="1400" dirty="0" err="1">
                  <a:solidFill>
                    <a:srgbClr val="C00000"/>
                  </a:solidFill>
                  <a:latin typeface="Gill Sans MT" panose="020B0502020104020203" pitchFamily="34" charset="0"/>
                </a:rPr>
                <a:t>FoW</a:t>
              </a:r>
              <a:endParaRPr lang="en-GB" sz="1400" dirty="0">
                <a:solidFill>
                  <a:srgbClr val="C00000"/>
                </a:solidFill>
                <a:latin typeface="Gill Sans MT" panose="020B0502020104020203" pitchFamily="34" charset="0"/>
              </a:endParaRPr>
            </a:p>
          </p:txBody>
        </p:sp>
        <p:pic>
          <p:nvPicPr>
            <p:cNvPr id="28" name="Picture 27"/>
            <p:cNvPicPr>
              <a:picLocks noChangeAspect="1"/>
            </p:cNvPicPr>
            <p:nvPr/>
          </p:nvPicPr>
          <p:blipFill>
            <a:blip r:embed="rId7"/>
            <a:stretch>
              <a:fillRect/>
            </a:stretch>
          </p:blipFill>
          <p:spPr>
            <a:xfrm>
              <a:off x="6150146" y="878934"/>
              <a:ext cx="1211448" cy="1732105"/>
            </a:xfrm>
            <a:prstGeom prst="rect">
              <a:avLst/>
            </a:prstGeom>
          </p:spPr>
        </p:pic>
        <p:cxnSp>
          <p:nvCxnSpPr>
            <p:cNvPr id="40" name="Straight Arrow Connector 39"/>
            <p:cNvCxnSpPr/>
            <p:nvPr/>
          </p:nvCxnSpPr>
          <p:spPr>
            <a:xfrm>
              <a:off x="6754148" y="2611201"/>
              <a:ext cx="0" cy="432000"/>
            </a:xfrm>
            <a:prstGeom prst="straightConnector1">
              <a:avLst/>
            </a:prstGeom>
            <a:ln w="15875">
              <a:solidFill>
                <a:srgbClr val="C00000"/>
              </a:solidFill>
              <a:tailEnd type="oval" w="lg" len="lg"/>
            </a:ln>
          </p:spPr>
          <p:style>
            <a:lnRef idx="2">
              <a:schemeClr val="accent1"/>
            </a:lnRef>
            <a:fillRef idx="0">
              <a:schemeClr val="accent1"/>
            </a:fillRef>
            <a:effectRef idx="1">
              <a:schemeClr val="accent1"/>
            </a:effectRef>
            <a:fontRef idx="minor">
              <a:schemeClr val="tx1"/>
            </a:fontRef>
          </p:style>
        </p:cxnSp>
      </p:grpSp>
      <p:sp>
        <p:nvSpPr>
          <p:cNvPr id="32" name="Title 1"/>
          <p:cNvSpPr>
            <a:spLocks noGrp="1"/>
          </p:cNvSpPr>
          <p:nvPr>
            <p:ph type="title"/>
          </p:nvPr>
        </p:nvSpPr>
        <p:spPr>
          <a:xfrm>
            <a:off x="457200" y="205979"/>
            <a:ext cx="3858055" cy="463621"/>
          </a:xfrm>
        </p:spPr>
        <p:txBody>
          <a:bodyPr>
            <a:normAutofit/>
          </a:bodyPr>
          <a:lstStyle/>
          <a:p>
            <a:pPr>
              <a:lnSpc>
                <a:spcPct val="90000"/>
              </a:lnSpc>
            </a:pPr>
            <a:r>
              <a:rPr lang="en-US" sz="2300" b="1" i="1" dirty="0">
                <a:effectLst>
                  <a:outerShdw blurRad="38100" dist="38100" dir="2700000" algn="tl">
                    <a:srgbClr val="000000">
                      <a:alpha val="43137"/>
                    </a:srgbClr>
                  </a:outerShdw>
                </a:effectLst>
                <a:latin typeface="Palatino Linotype" panose="02040502050505030304" pitchFamily="18" charset="0"/>
              </a:rPr>
              <a:t>Shaping the Future of Work</a:t>
            </a:r>
            <a:endParaRPr lang="en-GB" sz="2300" b="1" i="1" dirty="0">
              <a:effectLst>
                <a:outerShdw blurRad="38100" dist="38100" dir="2700000" algn="tl">
                  <a:srgbClr val="000000">
                    <a:alpha val="43137"/>
                  </a:srgbClr>
                </a:outerShdw>
              </a:effectLst>
              <a:latin typeface="Palatino Linotype" panose="02040502050505030304" pitchFamily="18" charset="0"/>
            </a:endParaRPr>
          </a:p>
        </p:txBody>
      </p:sp>
      <p:grpSp>
        <p:nvGrpSpPr>
          <p:cNvPr id="6" name="Group 5"/>
          <p:cNvGrpSpPr/>
          <p:nvPr/>
        </p:nvGrpSpPr>
        <p:grpSpPr>
          <a:xfrm>
            <a:off x="5235609" y="3081431"/>
            <a:ext cx="3508678" cy="1964875"/>
            <a:chOff x="5235609" y="3081431"/>
            <a:chExt cx="3508678" cy="1964875"/>
          </a:xfrm>
        </p:grpSpPr>
        <p:grpSp>
          <p:nvGrpSpPr>
            <p:cNvPr id="45" name="Group 44"/>
            <p:cNvGrpSpPr/>
            <p:nvPr/>
          </p:nvGrpSpPr>
          <p:grpSpPr>
            <a:xfrm>
              <a:off x="5235609" y="3081431"/>
              <a:ext cx="2450959" cy="1964875"/>
              <a:chOff x="5235609" y="3081431"/>
              <a:chExt cx="2450959" cy="1964875"/>
            </a:xfrm>
          </p:grpSpPr>
          <p:cxnSp>
            <p:nvCxnSpPr>
              <p:cNvPr id="43" name="Straight Arrow Connector 42"/>
              <p:cNvCxnSpPr/>
              <p:nvPr/>
            </p:nvCxnSpPr>
            <p:spPr>
              <a:xfrm flipV="1">
                <a:off x="7686568" y="3081431"/>
                <a:ext cx="0" cy="540000"/>
              </a:xfrm>
              <a:prstGeom prst="straightConnector1">
                <a:avLst/>
              </a:prstGeom>
              <a:ln w="15875">
                <a:solidFill>
                  <a:srgbClr val="C00000"/>
                </a:solidFill>
                <a:tailEnd type="oval" w="lg" len="lg"/>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5235609" y="4030643"/>
                <a:ext cx="1401455" cy="1015663"/>
              </a:xfrm>
              <a:prstGeom prst="rect">
                <a:avLst/>
              </a:prstGeom>
            </p:spPr>
            <p:txBody>
              <a:bodyPr wrap="square">
                <a:spAutoFit/>
              </a:bodyPr>
              <a:lstStyle>
                <a:defPPr>
                  <a:defRPr lang="en-US"/>
                </a:defPPr>
              </a:lstStyle>
              <a:p>
                <a:pPr algn="r"/>
                <a:r>
                  <a:rPr lang="en-US" b="1" i="1" dirty="0">
                    <a:solidFill>
                      <a:srgbClr val="C00000"/>
                    </a:solidFill>
                    <a:latin typeface="Gill Sans MT" panose="020B0502020104020203" pitchFamily="34" charset="0"/>
                  </a:rPr>
                  <a:t>108</a:t>
                </a:r>
                <a:r>
                  <a:rPr lang="en-US" b="1" i="1" baseline="30000" dirty="0">
                    <a:solidFill>
                      <a:srgbClr val="C00000"/>
                    </a:solidFill>
                    <a:latin typeface="Gill Sans MT" panose="020B0502020104020203" pitchFamily="34" charset="0"/>
                  </a:rPr>
                  <a:t>th</a:t>
                </a:r>
                <a:r>
                  <a:rPr lang="en-US" b="1" i="1" dirty="0">
                    <a:solidFill>
                      <a:srgbClr val="C00000"/>
                    </a:solidFill>
                    <a:latin typeface="Gill Sans MT" panose="020B0502020104020203" pitchFamily="34" charset="0"/>
                  </a:rPr>
                  <a:t> ILC</a:t>
                </a:r>
              </a:p>
              <a:p>
                <a:pPr algn="r"/>
                <a:r>
                  <a:rPr lang="en-US" sz="1400" b="1" dirty="0">
                    <a:solidFill>
                      <a:srgbClr val="C00000"/>
                    </a:solidFill>
                    <a:latin typeface="Gill Sans MT" panose="020B0502020104020203" pitchFamily="34" charset="0"/>
                  </a:rPr>
                  <a:t>Centenary Declaration for the </a:t>
                </a:r>
                <a:r>
                  <a:rPr lang="en-US" sz="1400" b="1" dirty="0" err="1">
                    <a:solidFill>
                      <a:srgbClr val="C00000"/>
                    </a:solidFill>
                    <a:latin typeface="Gill Sans MT" panose="020B0502020104020203" pitchFamily="34" charset="0"/>
                  </a:rPr>
                  <a:t>FoW</a:t>
                </a:r>
                <a:endParaRPr lang="en-GB" sz="1400" b="1" dirty="0">
                  <a:solidFill>
                    <a:srgbClr val="C00000"/>
                  </a:solidFill>
                  <a:latin typeface="Gill Sans MT" panose="020B0502020104020203" pitchFamily="34" charset="0"/>
                </a:endParaRPr>
              </a:p>
            </p:txBody>
          </p:sp>
        </p:grpSp>
        <p:pic>
          <p:nvPicPr>
            <p:cNvPr id="3" name="Picture 2"/>
            <p:cNvPicPr>
              <a:picLocks noChangeAspect="1"/>
            </p:cNvPicPr>
            <p:nvPr/>
          </p:nvPicPr>
          <p:blipFill>
            <a:blip r:embed="rId8"/>
            <a:stretch>
              <a:fillRect/>
            </a:stretch>
          </p:blipFill>
          <p:spPr>
            <a:xfrm>
              <a:off x="6637064" y="3621431"/>
              <a:ext cx="2107223" cy="1423800"/>
            </a:xfrm>
            <a:prstGeom prst="rect">
              <a:avLst/>
            </a:prstGeom>
          </p:spPr>
        </p:pic>
      </p:grpSp>
    </p:spTree>
    <p:extLst>
      <p:ext uri="{BB962C8B-B14F-4D97-AF65-F5344CB8AC3E}">
        <p14:creationId xmlns:p14="http://schemas.microsoft.com/office/powerpoint/2010/main" val="181211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up)">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triped Right Arrow 29"/>
          <p:cNvSpPr/>
          <p:nvPr/>
        </p:nvSpPr>
        <p:spPr>
          <a:xfrm>
            <a:off x="309701" y="1747201"/>
            <a:ext cx="8723686" cy="2606400"/>
          </a:xfrm>
          <a:prstGeom prst="stripedRightArrow">
            <a:avLst>
              <a:gd name="adj1" fmla="val 50000"/>
              <a:gd name="adj2" fmla="val 35083"/>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0" name="Title 1"/>
          <p:cNvSpPr txBox="1">
            <a:spLocks/>
          </p:cNvSpPr>
          <p:nvPr/>
        </p:nvSpPr>
        <p:spPr>
          <a:xfrm>
            <a:off x="457200" y="205979"/>
            <a:ext cx="3858055" cy="463621"/>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300" b="1" i="1">
                <a:effectLst>
                  <a:outerShdw blurRad="38100" dist="38100" dir="2700000" algn="tl">
                    <a:srgbClr val="000000">
                      <a:alpha val="43137"/>
                    </a:srgbClr>
                  </a:outerShdw>
                </a:effectLst>
                <a:latin typeface="Palatino Linotype" panose="02040502050505030304" pitchFamily="18" charset="0"/>
              </a:rPr>
              <a:t>Shaping the Future of Work</a:t>
            </a:r>
            <a:endParaRPr lang="en-GB" sz="2300" b="1" i="1" dirty="0">
              <a:effectLst>
                <a:outerShdw blurRad="38100" dist="38100" dir="2700000" algn="tl">
                  <a:srgbClr val="000000">
                    <a:alpha val="43137"/>
                  </a:srgbClr>
                </a:outerShdw>
              </a:effectLst>
              <a:latin typeface="Palatino Linotype" panose="02040502050505030304" pitchFamily="18" charset="0"/>
            </a:endParaRPr>
          </a:p>
        </p:txBody>
      </p:sp>
      <p:grpSp>
        <p:nvGrpSpPr>
          <p:cNvPr id="15" name="Group 14"/>
          <p:cNvGrpSpPr/>
          <p:nvPr/>
        </p:nvGrpSpPr>
        <p:grpSpPr>
          <a:xfrm>
            <a:off x="1884125" y="1480560"/>
            <a:ext cx="2560505" cy="726744"/>
            <a:chOff x="6543802" y="1358738"/>
            <a:chExt cx="2560505" cy="726744"/>
          </a:xfrm>
        </p:grpSpPr>
        <p:pic>
          <p:nvPicPr>
            <p:cNvPr id="23" name="Picture 22"/>
            <p:cNvPicPr>
              <a:picLocks noChangeAspect="1"/>
            </p:cNvPicPr>
            <p:nvPr/>
          </p:nvPicPr>
          <p:blipFill>
            <a:blip r:embed="rId3"/>
            <a:stretch>
              <a:fillRect/>
            </a:stretch>
          </p:blipFill>
          <p:spPr>
            <a:xfrm>
              <a:off x="7937146" y="1358738"/>
              <a:ext cx="1167161" cy="716970"/>
            </a:xfrm>
            <a:prstGeom prst="rect">
              <a:avLst/>
            </a:prstGeom>
          </p:spPr>
        </p:pic>
        <p:sp>
          <p:nvSpPr>
            <p:cNvPr id="24" name="TextBox 23"/>
            <p:cNvSpPr txBox="1"/>
            <p:nvPr/>
          </p:nvSpPr>
          <p:spPr>
            <a:xfrm>
              <a:off x="6543802" y="1685372"/>
              <a:ext cx="1653387" cy="400110"/>
            </a:xfrm>
            <a:prstGeom prst="rect">
              <a:avLst/>
            </a:prstGeom>
            <a:noFill/>
          </p:spPr>
          <p:txBody>
            <a:bodyPr wrap="square" rtlCol="0">
              <a:spAutoFit/>
            </a:bodyPr>
            <a:lstStyle/>
            <a:p>
              <a:r>
                <a:rPr lang="en-US" sz="2000" b="1" i="1" dirty="0">
                  <a:solidFill>
                    <a:schemeClr val="accent1">
                      <a:lumMod val="75000"/>
                    </a:schemeClr>
                  </a:solidFill>
                </a:rPr>
                <a:t>Technology</a:t>
              </a:r>
              <a:endParaRPr lang="en-GB" sz="2000" b="1" i="1" dirty="0">
                <a:solidFill>
                  <a:schemeClr val="accent1">
                    <a:lumMod val="75000"/>
                  </a:schemeClr>
                </a:solidFill>
              </a:endParaRPr>
            </a:p>
          </p:txBody>
        </p:sp>
      </p:grpSp>
      <p:grpSp>
        <p:nvGrpSpPr>
          <p:cNvPr id="26" name="Group 25"/>
          <p:cNvGrpSpPr/>
          <p:nvPr/>
        </p:nvGrpSpPr>
        <p:grpSpPr>
          <a:xfrm>
            <a:off x="2492663" y="2290362"/>
            <a:ext cx="2995961" cy="786077"/>
            <a:chOff x="532383" y="781655"/>
            <a:chExt cx="2995961" cy="786077"/>
          </a:xfrm>
        </p:grpSpPr>
        <p:pic>
          <p:nvPicPr>
            <p:cNvPr id="27" name="Picture 26"/>
            <p:cNvPicPr>
              <a:picLocks noChangeAspect="1"/>
            </p:cNvPicPr>
            <p:nvPr/>
          </p:nvPicPr>
          <p:blipFill>
            <a:blip r:embed="rId4"/>
            <a:stretch>
              <a:fillRect/>
            </a:stretch>
          </p:blipFill>
          <p:spPr>
            <a:xfrm>
              <a:off x="2294261" y="781655"/>
              <a:ext cx="1234083" cy="736819"/>
            </a:xfrm>
            <a:prstGeom prst="rect">
              <a:avLst/>
            </a:prstGeom>
          </p:spPr>
        </p:pic>
        <p:sp>
          <p:nvSpPr>
            <p:cNvPr id="28" name="TextBox 27"/>
            <p:cNvSpPr txBox="1"/>
            <p:nvPr/>
          </p:nvSpPr>
          <p:spPr>
            <a:xfrm>
              <a:off x="532383" y="1167622"/>
              <a:ext cx="1912587" cy="400110"/>
            </a:xfrm>
            <a:prstGeom prst="rect">
              <a:avLst/>
            </a:prstGeom>
            <a:noFill/>
          </p:spPr>
          <p:txBody>
            <a:bodyPr wrap="square" rtlCol="0">
              <a:spAutoFit/>
            </a:bodyPr>
            <a:lstStyle/>
            <a:p>
              <a:r>
                <a:rPr lang="en-US" sz="2000" b="1" i="1" dirty="0">
                  <a:solidFill>
                    <a:schemeClr val="accent1">
                      <a:lumMod val="75000"/>
                    </a:schemeClr>
                  </a:solidFill>
                </a:rPr>
                <a:t>Climate change</a:t>
              </a:r>
              <a:endParaRPr lang="en-GB" sz="2000" b="1" i="1" dirty="0">
                <a:solidFill>
                  <a:schemeClr val="accent1">
                    <a:lumMod val="75000"/>
                  </a:schemeClr>
                </a:solidFill>
              </a:endParaRPr>
            </a:p>
          </p:txBody>
        </p:sp>
      </p:grpSp>
      <p:grpSp>
        <p:nvGrpSpPr>
          <p:cNvPr id="5" name="Group 4"/>
          <p:cNvGrpSpPr/>
          <p:nvPr/>
        </p:nvGrpSpPr>
        <p:grpSpPr>
          <a:xfrm>
            <a:off x="3744078" y="3101573"/>
            <a:ext cx="2786406" cy="761885"/>
            <a:chOff x="4825823" y="3113706"/>
            <a:chExt cx="2786406" cy="761885"/>
          </a:xfrm>
        </p:grpSpPr>
        <p:sp>
          <p:nvSpPr>
            <p:cNvPr id="32" name="TextBox 31"/>
            <p:cNvSpPr txBox="1"/>
            <p:nvPr/>
          </p:nvSpPr>
          <p:spPr>
            <a:xfrm>
              <a:off x="4825823" y="3475481"/>
              <a:ext cx="1912587" cy="400110"/>
            </a:xfrm>
            <a:prstGeom prst="rect">
              <a:avLst/>
            </a:prstGeom>
            <a:noFill/>
          </p:spPr>
          <p:txBody>
            <a:bodyPr wrap="square" rtlCol="0">
              <a:spAutoFit/>
            </a:bodyPr>
            <a:lstStyle/>
            <a:p>
              <a:r>
                <a:rPr lang="en-US" sz="2000" b="1" i="1" dirty="0">
                  <a:solidFill>
                    <a:schemeClr val="accent1">
                      <a:lumMod val="75000"/>
                    </a:schemeClr>
                  </a:solidFill>
                </a:rPr>
                <a:t>Demography</a:t>
              </a:r>
              <a:endParaRPr lang="en-GB" sz="2000" b="1" i="1" dirty="0">
                <a:solidFill>
                  <a:schemeClr val="accent1">
                    <a:lumMod val="75000"/>
                  </a:schemeClr>
                </a:solidFill>
              </a:endParaRPr>
            </a:p>
          </p:txBody>
        </p:sp>
        <p:pic>
          <p:nvPicPr>
            <p:cNvPr id="4" name="Picture 3"/>
            <p:cNvPicPr>
              <a:picLocks noChangeAspect="1"/>
            </p:cNvPicPr>
            <p:nvPr/>
          </p:nvPicPr>
          <p:blipFill>
            <a:blip r:embed="rId5"/>
            <a:stretch>
              <a:fillRect/>
            </a:stretch>
          </p:blipFill>
          <p:spPr>
            <a:xfrm>
              <a:off x="6336103" y="3113706"/>
              <a:ext cx="1276126" cy="738000"/>
            </a:xfrm>
            <a:prstGeom prst="rect">
              <a:avLst/>
            </a:prstGeom>
          </p:spPr>
        </p:pic>
      </p:grpSp>
      <p:grpSp>
        <p:nvGrpSpPr>
          <p:cNvPr id="7" name="Group 6"/>
          <p:cNvGrpSpPr/>
          <p:nvPr/>
        </p:nvGrpSpPr>
        <p:grpSpPr>
          <a:xfrm>
            <a:off x="4789581" y="3964149"/>
            <a:ext cx="2735614" cy="814477"/>
            <a:chOff x="4789581" y="3964149"/>
            <a:chExt cx="2735614" cy="814477"/>
          </a:xfrm>
        </p:grpSpPr>
        <p:sp>
          <p:nvSpPr>
            <p:cNvPr id="34" name="TextBox 33"/>
            <p:cNvSpPr txBox="1"/>
            <p:nvPr/>
          </p:nvSpPr>
          <p:spPr>
            <a:xfrm>
              <a:off x="4789581" y="4340400"/>
              <a:ext cx="2735614" cy="400110"/>
            </a:xfrm>
            <a:prstGeom prst="rect">
              <a:avLst/>
            </a:prstGeom>
            <a:noFill/>
          </p:spPr>
          <p:txBody>
            <a:bodyPr wrap="square" rtlCol="0">
              <a:spAutoFit/>
            </a:bodyPr>
            <a:lstStyle>
              <a:defPPr>
                <a:defRPr lang="en-US"/>
              </a:defPPr>
              <a:lvl1pPr>
                <a:defRPr sz="2000" b="1" i="1">
                  <a:solidFill>
                    <a:schemeClr val="accent1">
                      <a:lumMod val="75000"/>
                    </a:schemeClr>
                  </a:solidFill>
                </a:defRPr>
              </a:lvl1pPr>
            </a:lstStyle>
            <a:p>
              <a:r>
                <a:rPr lang="en-US" dirty="0"/>
                <a:t>Globalization</a:t>
              </a:r>
              <a:endParaRPr lang="en-GB" dirty="0"/>
            </a:p>
          </p:txBody>
        </p:sp>
        <p:pic>
          <p:nvPicPr>
            <p:cNvPr id="3" name="Picture 2"/>
            <p:cNvPicPr>
              <a:picLocks noChangeAspect="1"/>
            </p:cNvPicPr>
            <p:nvPr/>
          </p:nvPicPr>
          <p:blipFill>
            <a:blip r:embed="rId6"/>
            <a:stretch>
              <a:fillRect/>
            </a:stretch>
          </p:blipFill>
          <p:spPr>
            <a:xfrm>
              <a:off x="6328668" y="3964149"/>
              <a:ext cx="1196527" cy="814477"/>
            </a:xfrm>
            <a:prstGeom prst="rect">
              <a:avLst/>
            </a:prstGeom>
          </p:spPr>
        </p:pic>
      </p:grpSp>
    </p:spTree>
    <p:extLst>
      <p:ext uri="{BB962C8B-B14F-4D97-AF65-F5344CB8AC3E}">
        <p14:creationId xmlns:p14="http://schemas.microsoft.com/office/powerpoint/2010/main" val="177669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righ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riped Right Arrow 3"/>
          <p:cNvSpPr/>
          <p:nvPr/>
        </p:nvSpPr>
        <p:spPr>
          <a:xfrm>
            <a:off x="309701" y="1747201"/>
            <a:ext cx="8723686" cy="2606400"/>
          </a:xfrm>
          <a:prstGeom prst="stripedRightArrow">
            <a:avLst>
              <a:gd name="adj1" fmla="val 50000"/>
              <a:gd name="adj2" fmla="val 35083"/>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Title 1"/>
          <p:cNvSpPr>
            <a:spLocks noGrp="1"/>
          </p:cNvSpPr>
          <p:nvPr>
            <p:ph type="title"/>
          </p:nvPr>
        </p:nvSpPr>
        <p:spPr>
          <a:xfrm>
            <a:off x="457200" y="205979"/>
            <a:ext cx="3858055" cy="463621"/>
          </a:xfrm>
        </p:spPr>
        <p:txBody>
          <a:bodyPr>
            <a:normAutofit/>
          </a:bodyPr>
          <a:lstStyle/>
          <a:p>
            <a:pPr>
              <a:lnSpc>
                <a:spcPct val="90000"/>
              </a:lnSpc>
            </a:pPr>
            <a:r>
              <a:rPr lang="en-US" sz="2300" b="1" i="1" dirty="0">
                <a:effectLst>
                  <a:outerShdw blurRad="38100" dist="38100" dir="2700000" algn="tl">
                    <a:srgbClr val="000000">
                      <a:alpha val="43137"/>
                    </a:srgbClr>
                  </a:outerShdw>
                </a:effectLst>
                <a:latin typeface="Palatino Linotype" panose="02040502050505030304" pitchFamily="18" charset="0"/>
              </a:rPr>
              <a:t>Shaping the Future of Work</a:t>
            </a:r>
            <a:endParaRPr lang="en-GB" sz="2300" b="1" i="1" dirty="0">
              <a:effectLst>
                <a:outerShdw blurRad="38100" dist="38100" dir="2700000" algn="tl">
                  <a:srgbClr val="000000">
                    <a:alpha val="43137"/>
                  </a:srgbClr>
                </a:outerShdw>
              </a:effectLst>
              <a:latin typeface="Palatino Linotype" panose="02040502050505030304" pitchFamily="18" charset="0"/>
            </a:endParaRPr>
          </a:p>
        </p:txBody>
      </p:sp>
      <p:grpSp>
        <p:nvGrpSpPr>
          <p:cNvPr id="6" name="Group 5"/>
          <p:cNvGrpSpPr/>
          <p:nvPr/>
        </p:nvGrpSpPr>
        <p:grpSpPr>
          <a:xfrm>
            <a:off x="106836" y="1466932"/>
            <a:ext cx="3990764" cy="815608"/>
            <a:chOff x="106836" y="1466932"/>
            <a:chExt cx="3990764" cy="815608"/>
          </a:xfrm>
        </p:grpSpPr>
        <p:sp>
          <p:nvSpPr>
            <p:cNvPr id="2" name="TextBox 1"/>
            <p:cNvSpPr txBox="1"/>
            <p:nvPr/>
          </p:nvSpPr>
          <p:spPr>
            <a:xfrm>
              <a:off x="221676" y="1466932"/>
              <a:ext cx="3875924" cy="815608"/>
            </a:xfrm>
            <a:prstGeom prst="rect">
              <a:avLst/>
            </a:prstGeom>
            <a:noFill/>
          </p:spPr>
          <p:txBody>
            <a:bodyPr wrap="square" rtlCol="0">
              <a:spAutoFit/>
            </a:bodyPr>
            <a:lstStyle/>
            <a:p>
              <a:pPr marL="285750" indent="-285750" algn="r">
                <a:spcAft>
                  <a:spcPts val="600"/>
                </a:spcAft>
                <a:buClr>
                  <a:srgbClr val="C00000"/>
                </a:buClr>
                <a:buFont typeface="Arial" panose="020B0604020202020204" pitchFamily="34" charset="0"/>
                <a:buChar char="•"/>
                <a:tabLst>
                  <a:tab pos="982663" algn="l"/>
                </a:tabLst>
              </a:pPr>
              <a:r>
                <a:rPr lang="en-US" sz="1400" b="1" i="1" dirty="0">
                  <a:latin typeface="Gill Sans MT" panose="020B0502020104020203" pitchFamily="34" charset="0"/>
                  <a:cs typeface="Sakkal Majalla" panose="02000000000000000000" pitchFamily="2" charset="-78"/>
                </a:rPr>
                <a:t>What is happening </a:t>
              </a:r>
              <a:r>
                <a:rPr lang="en-US" sz="1400" dirty="0">
                  <a:latin typeface="Gill Sans MT" panose="020B0502020104020203" pitchFamily="34" charset="0"/>
                  <a:cs typeface="Sakkal Majalla" panose="02000000000000000000" pitchFamily="2" charset="-78"/>
                </a:rPr>
                <a:t>in the world of work? </a:t>
              </a:r>
            </a:p>
            <a:p>
              <a:pPr marL="285750" indent="-285750" algn="r">
                <a:buClr>
                  <a:srgbClr val="C00000"/>
                </a:buClr>
                <a:buFont typeface="Arial" panose="020B0604020202020204" pitchFamily="34" charset="0"/>
                <a:buChar char="•"/>
              </a:pPr>
              <a:r>
                <a:rPr lang="en-US" sz="1400" dirty="0">
                  <a:latin typeface="Gill Sans MT" panose="020B0502020104020203" pitchFamily="34" charset="0"/>
                  <a:cs typeface="Sakkal Majalla" panose="02000000000000000000" pitchFamily="2" charset="-78"/>
                </a:rPr>
                <a:t>What </a:t>
              </a:r>
              <a:r>
                <a:rPr lang="en-US" sz="1400" b="1" i="1" dirty="0">
                  <a:latin typeface="Gill Sans MT" panose="020B0502020104020203" pitchFamily="34" charset="0"/>
                  <a:cs typeface="Sakkal Majalla" panose="02000000000000000000" pitchFamily="2" charset="-78"/>
                </a:rPr>
                <a:t>implications</a:t>
              </a:r>
              <a:r>
                <a:rPr lang="en-US" sz="1400" dirty="0">
                  <a:latin typeface="Gill Sans MT" panose="020B0502020104020203" pitchFamily="34" charset="0"/>
                  <a:cs typeface="Sakkal Majalla" panose="02000000000000000000" pitchFamily="2" charset="-78"/>
                </a:rPr>
                <a:t> for workers, institutions, and the economy as a whole?</a:t>
              </a:r>
              <a:endParaRPr lang="en-GB" sz="1400" dirty="0">
                <a:latin typeface="Gill Sans MT" panose="020B0502020104020203" pitchFamily="34" charset="0"/>
                <a:cs typeface="Sakkal Majalla" panose="02000000000000000000" pitchFamily="2" charset="-78"/>
              </a:endParaRPr>
            </a:p>
          </p:txBody>
        </p:sp>
        <p:cxnSp>
          <p:nvCxnSpPr>
            <p:cNvPr id="5" name="Straight Arrow Connector 4"/>
            <p:cNvCxnSpPr/>
            <p:nvPr/>
          </p:nvCxnSpPr>
          <p:spPr>
            <a:xfrm>
              <a:off x="221676" y="1623060"/>
              <a:ext cx="396000" cy="0"/>
            </a:xfrm>
            <a:prstGeom prst="straightConnector1">
              <a:avLst/>
            </a:prstGeom>
            <a:ln w="63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106836" y="1912620"/>
              <a:ext cx="396000" cy="0"/>
            </a:xfrm>
            <a:prstGeom prst="straightConnector1">
              <a:avLst/>
            </a:prstGeom>
            <a:ln w="63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grpSp>
      <p:pic>
        <p:nvPicPr>
          <p:cNvPr id="35" name="Image 3">
            <a:extLst>
              <a:ext uri="{FF2B5EF4-FFF2-40B4-BE49-F238E27FC236}">
                <a16:creationId xmlns:a16="http://schemas.microsoft.com/office/drawing/2014/main" xmlns="" id="{652F5590-8B95-DF4E-9DE1-DFBB501AB6B6}"/>
              </a:ext>
            </a:extLst>
          </p:cNvPr>
          <p:cNvPicPr>
            <a:picLocks noGrp="1" noChangeAspect="1"/>
          </p:cNvPicPr>
          <p:nvPr>
            <p:ph idx="1"/>
          </p:nvPr>
        </p:nvPicPr>
        <p:blipFill>
          <a:blip r:embed="rId3"/>
          <a:stretch>
            <a:fillRect/>
          </a:stretch>
        </p:blipFill>
        <p:spPr>
          <a:xfrm>
            <a:off x="2718379" y="2363711"/>
            <a:ext cx="1279756" cy="1279756"/>
          </a:xfrm>
          <a:prstGeom prst="rect">
            <a:avLst/>
          </a:prstGeom>
        </p:spPr>
      </p:pic>
      <p:grpSp>
        <p:nvGrpSpPr>
          <p:cNvPr id="8" name="Group 7"/>
          <p:cNvGrpSpPr/>
          <p:nvPr/>
        </p:nvGrpSpPr>
        <p:grpSpPr>
          <a:xfrm>
            <a:off x="3959353" y="685164"/>
            <a:ext cx="4781461" cy="2358037"/>
            <a:chOff x="3959353" y="685164"/>
            <a:chExt cx="4781461" cy="2358037"/>
          </a:xfrm>
        </p:grpSpPr>
        <p:grpSp>
          <p:nvGrpSpPr>
            <p:cNvPr id="41" name="Group 40"/>
            <p:cNvGrpSpPr/>
            <p:nvPr/>
          </p:nvGrpSpPr>
          <p:grpSpPr>
            <a:xfrm>
              <a:off x="3959353" y="685164"/>
              <a:ext cx="3402241" cy="2358037"/>
              <a:chOff x="3959353" y="685164"/>
              <a:chExt cx="3402241" cy="2358037"/>
            </a:xfrm>
          </p:grpSpPr>
          <p:pic>
            <p:nvPicPr>
              <p:cNvPr id="25" name="Picture 24"/>
              <p:cNvPicPr>
                <a:picLocks noChangeAspect="1"/>
              </p:cNvPicPr>
              <p:nvPr/>
            </p:nvPicPr>
            <p:blipFill>
              <a:blip r:embed="rId4"/>
              <a:stretch>
                <a:fillRect/>
              </a:stretch>
            </p:blipFill>
            <p:spPr>
              <a:xfrm>
                <a:off x="4097599" y="1505411"/>
                <a:ext cx="1937326" cy="1075757"/>
              </a:xfrm>
              <a:prstGeom prst="rect">
                <a:avLst/>
              </a:prstGeom>
            </p:spPr>
          </p:pic>
          <p:sp>
            <p:nvSpPr>
              <p:cNvPr id="26" name="TextBox 25"/>
              <p:cNvSpPr txBox="1"/>
              <p:nvPr/>
            </p:nvSpPr>
            <p:spPr>
              <a:xfrm>
                <a:off x="4711310" y="685164"/>
                <a:ext cx="1438836" cy="369332"/>
              </a:xfrm>
              <a:prstGeom prst="rect">
                <a:avLst/>
              </a:prstGeom>
              <a:noFill/>
            </p:spPr>
            <p:txBody>
              <a:bodyPr wrap="square" rtlCol="0">
                <a:spAutoFit/>
              </a:bodyPr>
              <a:lstStyle/>
              <a:p>
                <a:pPr algn="r"/>
                <a:r>
                  <a:rPr lang="en-US" b="1" i="1" dirty="0">
                    <a:solidFill>
                      <a:srgbClr val="C00000"/>
                    </a:solidFill>
                  </a:rPr>
                  <a:t>2019</a:t>
                </a:r>
                <a:endParaRPr lang="en-GB" sz="1400" i="1" dirty="0">
                  <a:solidFill>
                    <a:srgbClr val="C00000"/>
                  </a:solidFill>
                </a:endParaRPr>
              </a:p>
            </p:txBody>
          </p:sp>
          <p:sp>
            <p:nvSpPr>
              <p:cNvPr id="27" name="TextBox 26"/>
              <p:cNvSpPr txBox="1"/>
              <p:nvPr/>
            </p:nvSpPr>
            <p:spPr>
              <a:xfrm>
                <a:off x="3959353" y="972224"/>
                <a:ext cx="2190793" cy="523220"/>
              </a:xfrm>
              <a:prstGeom prst="rect">
                <a:avLst/>
              </a:prstGeom>
            </p:spPr>
            <p:txBody>
              <a:bodyPr wrap="none">
                <a:spAutoFit/>
              </a:bodyPr>
              <a:lstStyle>
                <a:defPPr>
                  <a:defRPr lang="en-US"/>
                </a:defPPr>
              </a:lstStyle>
              <a:p>
                <a:pPr algn="r"/>
                <a:r>
                  <a:rPr lang="en-US" sz="1400" dirty="0">
                    <a:solidFill>
                      <a:srgbClr val="C00000"/>
                    </a:solidFill>
                  </a:rPr>
                  <a:t>Report of </a:t>
                </a:r>
              </a:p>
              <a:p>
                <a:pPr algn="r"/>
                <a:r>
                  <a:rPr lang="en-US" sz="1400" dirty="0">
                    <a:solidFill>
                      <a:srgbClr val="C00000"/>
                    </a:solidFill>
                  </a:rPr>
                  <a:t>Global Commission on </a:t>
                </a:r>
                <a:r>
                  <a:rPr lang="en-US" sz="1400" dirty="0" err="1">
                    <a:solidFill>
                      <a:srgbClr val="C00000"/>
                    </a:solidFill>
                  </a:rPr>
                  <a:t>FoW</a:t>
                </a:r>
                <a:endParaRPr lang="en-GB" sz="1400" dirty="0">
                  <a:solidFill>
                    <a:srgbClr val="C00000"/>
                  </a:solidFill>
                </a:endParaRPr>
              </a:p>
            </p:txBody>
          </p:sp>
          <p:pic>
            <p:nvPicPr>
              <p:cNvPr id="28" name="Picture 27"/>
              <p:cNvPicPr>
                <a:picLocks noChangeAspect="1"/>
              </p:cNvPicPr>
              <p:nvPr/>
            </p:nvPicPr>
            <p:blipFill>
              <a:blip r:embed="rId5"/>
              <a:stretch>
                <a:fillRect/>
              </a:stretch>
            </p:blipFill>
            <p:spPr>
              <a:xfrm>
                <a:off x="6150146" y="878934"/>
                <a:ext cx="1211448" cy="1732105"/>
              </a:xfrm>
              <a:prstGeom prst="rect">
                <a:avLst/>
              </a:prstGeom>
            </p:spPr>
          </p:pic>
          <p:cxnSp>
            <p:nvCxnSpPr>
              <p:cNvPr id="40" name="Straight Arrow Connector 39"/>
              <p:cNvCxnSpPr/>
              <p:nvPr/>
            </p:nvCxnSpPr>
            <p:spPr>
              <a:xfrm>
                <a:off x="6754148" y="2611201"/>
                <a:ext cx="0" cy="432000"/>
              </a:xfrm>
              <a:prstGeom prst="straightConnector1">
                <a:avLst/>
              </a:prstGeom>
              <a:ln w="15875">
                <a:solidFill>
                  <a:srgbClr val="C00000"/>
                </a:solidFill>
                <a:tailEnd type="oval" w="lg" len="lg"/>
              </a:ln>
            </p:spPr>
            <p:style>
              <a:lnRef idx="2">
                <a:schemeClr val="accent1"/>
              </a:lnRef>
              <a:fillRef idx="0">
                <a:schemeClr val="accent1"/>
              </a:fillRef>
              <a:effectRef idx="1">
                <a:schemeClr val="accent1"/>
              </a:effectRef>
              <a:fontRef idx="minor">
                <a:schemeClr val="tx1"/>
              </a:fontRef>
            </p:style>
          </p:cxnSp>
        </p:grpSp>
        <p:sp>
          <p:nvSpPr>
            <p:cNvPr id="7" name="TextBox 6"/>
            <p:cNvSpPr txBox="1"/>
            <p:nvPr/>
          </p:nvSpPr>
          <p:spPr>
            <a:xfrm>
              <a:off x="7361594" y="2081389"/>
              <a:ext cx="1379220" cy="307777"/>
            </a:xfrm>
            <a:prstGeom prst="rect">
              <a:avLst/>
            </a:prstGeom>
            <a:noFill/>
          </p:spPr>
          <p:txBody>
            <a:bodyPr wrap="square" rtlCol="0">
              <a:spAutoFit/>
            </a:bodyPr>
            <a:lstStyle/>
            <a:p>
              <a:r>
                <a:rPr lang="en-US" sz="1400" b="1" i="1" dirty="0">
                  <a:solidFill>
                    <a:schemeClr val="accent1">
                      <a:lumMod val="75000"/>
                    </a:schemeClr>
                  </a:solidFill>
                </a:rPr>
                <a:t>Analysis</a:t>
              </a:r>
              <a:endParaRPr lang="en-GB" sz="1400" b="1" i="1" dirty="0">
                <a:solidFill>
                  <a:schemeClr val="accent1">
                    <a:lumMod val="75000"/>
                  </a:schemeClr>
                </a:solidFill>
              </a:endParaRPr>
            </a:p>
          </p:txBody>
        </p:sp>
      </p:grpSp>
      <p:grpSp>
        <p:nvGrpSpPr>
          <p:cNvPr id="10" name="Group 9"/>
          <p:cNvGrpSpPr/>
          <p:nvPr/>
        </p:nvGrpSpPr>
        <p:grpSpPr>
          <a:xfrm>
            <a:off x="4644405" y="3081431"/>
            <a:ext cx="4141087" cy="1872436"/>
            <a:chOff x="4644405" y="3081431"/>
            <a:chExt cx="4141087" cy="1872436"/>
          </a:xfrm>
        </p:grpSpPr>
        <p:grpSp>
          <p:nvGrpSpPr>
            <p:cNvPr id="9" name="Group 8"/>
            <p:cNvGrpSpPr/>
            <p:nvPr/>
          </p:nvGrpSpPr>
          <p:grpSpPr>
            <a:xfrm>
              <a:off x="4644405" y="3081431"/>
              <a:ext cx="3042163" cy="1872436"/>
              <a:chOff x="4644405" y="3081431"/>
              <a:chExt cx="3042163" cy="1872436"/>
            </a:xfrm>
          </p:grpSpPr>
          <p:grpSp>
            <p:nvGrpSpPr>
              <p:cNvPr id="45" name="Group 44"/>
              <p:cNvGrpSpPr/>
              <p:nvPr/>
            </p:nvGrpSpPr>
            <p:grpSpPr>
              <a:xfrm>
                <a:off x="4644405" y="3081431"/>
                <a:ext cx="3042163" cy="1438767"/>
                <a:chOff x="4644405" y="3081431"/>
                <a:chExt cx="3042163" cy="1438767"/>
              </a:xfrm>
            </p:grpSpPr>
            <p:cxnSp>
              <p:nvCxnSpPr>
                <p:cNvPr id="43" name="Straight Arrow Connector 42"/>
                <p:cNvCxnSpPr/>
                <p:nvPr/>
              </p:nvCxnSpPr>
              <p:spPr>
                <a:xfrm flipV="1">
                  <a:off x="7686568" y="3081431"/>
                  <a:ext cx="0" cy="540000"/>
                </a:xfrm>
                <a:prstGeom prst="straightConnector1">
                  <a:avLst/>
                </a:prstGeom>
                <a:ln w="15875">
                  <a:solidFill>
                    <a:srgbClr val="C00000"/>
                  </a:solidFill>
                  <a:tailEnd type="oval" w="lg" len="lg"/>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4644405" y="3719979"/>
                  <a:ext cx="1925754" cy="800219"/>
                </a:xfrm>
                <a:prstGeom prst="rect">
                  <a:avLst/>
                </a:prstGeom>
              </p:spPr>
              <p:txBody>
                <a:bodyPr wrap="square">
                  <a:spAutoFit/>
                </a:bodyPr>
                <a:lstStyle>
                  <a:defPPr>
                    <a:defRPr lang="en-US"/>
                  </a:defPPr>
                </a:lstStyle>
                <a:p>
                  <a:pPr algn="r"/>
                  <a:r>
                    <a:rPr lang="en-US" b="1" i="1" dirty="0">
                      <a:solidFill>
                        <a:srgbClr val="C00000"/>
                      </a:solidFill>
                    </a:rPr>
                    <a:t>108</a:t>
                  </a:r>
                  <a:r>
                    <a:rPr lang="en-US" b="1" i="1" baseline="30000" dirty="0">
                      <a:solidFill>
                        <a:srgbClr val="C00000"/>
                      </a:solidFill>
                    </a:rPr>
                    <a:t>th</a:t>
                  </a:r>
                  <a:r>
                    <a:rPr lang="en-US" b="1" i="1" dirty="0">
                      <a:solidFill>
                        <a:srgbClr val="C00000"/>
                      </a:solidFill>
                    </a:rPr>
                    <a:t> ILC</a:t>
                  </a:r>
                </a:p>
                <a:p>
                  <a:pPr algn="r"/>
                  <a:r>
                    <a:rPr lang="en-US" sz="1400" b="1" dirty="0">
                      <a:solidFill>
                        <a:srgbClr val="C00000"/>
                      </a:solidFill>
                    </a:rPr>
                    <a:t>Centenary Declaration </a:t>
                  </a:r>
                </a:p>
                <a:p>
                  <a:pPr algn="r"/>
                  <a:r>
                    <a:rPr lang="en-US" sz="1400" b="1" dirty="0">
                      <a:solidFill>
                        <a:srgbClr val="C00000"/>
                      </a:solidFill>
                    </a:rPr>
                    <a:t>for the </a:t>
                  </a:r>
                  <a:r>
                    <a:rPr lang="en-US" sz="1400" b="1" dirty="0" err="1">
                      <a:solidFill>
                        <a:srgbClr val="C00000"/>
                      </a:solidFill>
                    </a:rPr>
                    <a:t>FoW</a:t>
                  </a:r>
                  <a:endParaRPr lang="en-GB" sz="1400" b="1" dirty="0">
                    <a:solidFill>
                      <a:srgbClr val="C00000"/>
                    </a:solidFill>
                  </a:endParaRPr>
                </a:p>
              </p:txBody>
            </p:sp>
          </p:grpSp>
          <p:sp>
            <p:nvSpPr>
              <p:cNvPr id="37" name="TextBox 36"/>
              <p:cNvSpPr txBox="1"/>
              <p:nvPr/>
            </p:nvSpPr>
            <p:spPr>
              <a:xfrm>
                <a:off x="5698607" y="4646090"/>
                <a:ext cx="1379220" cy="307777"/>
              </a:xfrm>
              <a:prstGeom prst="rect">
                <a:avLst/>
              </a:prstGeom>
              <a:noFill/>
            </p:spPr>
            <p:txBody>
              <a:bodyPr wrap="square" rtlCol="0">
                <a:spAutoFit/>
              </a:bodyPr>
              <a:lstStyle/>
              <a:p>
                <a:r>
                  <a:rPr lang="en-US" sz="1400" b="1" i="1" dirty="0">
                    <a:solidFill>
                      <a:schemeClr val="accent1">
                        <a:lumMod val="75000"/>
                      </a:schemeClr>
                    </a:solidFill>
                  </a:rPr>
                  <a:t>Compass</a:t>
                </a:r>
                <a:endParaRPr lang="en-GB" sz="1400" b="1" i="1" dirty="0">
                  <a:solidFill>
                    <a:schemeClr val="accent1">
                      <a:lumMod val="75000"/>
                    </a:schemeClr>
                  </a:solidFill>
                </a:endParaRPr>
              </a:p>
            </p:txBody>
          </p:sp>
        </p:grpSp>
        <p:pic>
          <p:nvPicPr>
            <p:cNvPr id="3" name="Picture 2"/>
            <p:cNvPicPr>
              <a:picLocks noChangeAspect="1"/>
            </p:cNvPicPr>
            <p:nvPr/>
          </p:nvPicPr>
          <p:blipFill>
            <a:blip r:embed="rId6"/>
            <a:stretch>
              <a:fillRect/>
            </a:stretch>
          </p:blipFill>
          <p:spPr>
            <a:xfrm>
              <a:off x="6587643" y="3643467"/>
              <a:ext cx="2197849" cy="1253855"/>
            </a:xfrm>
            <a:prstGeom prst="rect">
              <a:avLst/>
            </a:prstGeom>
          </p:spPr>
        </p:pic>
      </p:grpSp>
    </p:spTree>
    <p:extLst>
      <p:ext uri="{BB962C8B-B14F-4D97-AF65-F5344CB8AC3E}">
        <p14:creationId xmlns:p14="http://schemas.microsoft.com/office/powerpoint/2010/main" val="2218424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riped Right Arrow 3"/>
          <p:cNvSpPr/>
          <p:nvPr/>
        </p:nvSpPr>
        <p:spPr>
          <a:xfrm>
            <a:off x="309701" y="1747201"/>
            <a:ext cx="8723686" cy="2606400"/>
          </a:xfrm>
          <a:prstGeom prst="stripedRightArrow">
            <a:avLst>
              <a:gd name="adj1" fmla="val 50000"/>
              <a:gd name="adj2" fmla="val 35083"/>
            </a:avLst>
          </a:prstGeom>
          <a:solidFill>
            <a:srgbClr val="E9EF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Title 1"/>
          <p:cNvSpPr>
            <a:spLocks noGrp="1"/>
          </p:cNvSpPr>
          <p:nvPr>
            <p:ph type="title"/>
          </p:nvPr>
        </p:nvSpPr>
        <p:spPr>
          <a:xfrm>
            <a:off x="457200" y="205979"/>
            <a:ext cx="3858055" cy="463621"/>
          </a:xfrm>
        </p:spPr>
        <p:txBody>
          <a:bodyPr>
            <a:normAutofit/>
          </a:bodyPr>
          <a:lstStyle/>
          <a:p>
            <a:pPr>
              <a:lnSpc>
                <a:spcPct val="90000"/>
              </a:lnSpc>
            </a:pPr>
            <a:r>
              <a:rPr lang="en-US" sz="2300" b="1" i="1" dirty="0">
                <a:effectLst>
                  <a:outerShdw blurRad="38100" dist="38100" dir="2700000" algn="tl">
                    <a:srgbClr val="000000">
                      <a:alpha val="43137"/>
                    </a:srgbClr>
                  </a:outerShdw>
                </a:effectLst>
                <a:latin typeface="Palatino Linotype" panose="02040502050505030304" pitchFamily="18" charset="0"/>
              </a:rPr>
              <a:t>Shaping the Future of Work</a:t>
            </a:r>
            <a:endParaRPr lang="en-GB" sz="2300" b="1" i="1" dirty="0">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4661889" y="3081431"/>
            <a:ext cx="3024679" cy="1837927"/>
            <a:chOff x="4661889" y="3081431"/>
            <a:chExt cx="3024679" cy="1837927"/>
          </a:xfrm>
        </p:grpSpPr>
        <p:grpSp>
          <p:nvGrpSpPr>
            <p:cNvPr id="45" name="Group 44"/>
            <p:cNvGrpSpPr/>
            <p:nvPr/>
          </p:nvGrpSpPr>
          <p:grpSpPr>
            <a:xfrm>
              <a:off x="4661889" y="3081431"/>
              <a:ext cx="3024679" cy="1405775"/>
              <a:chOff x="4661889" y="3081431"/>
              <a:chExt cx="3024679" cy="1405775"/>
            </a:xfrm>
          </p:grpSpPr>
          <p:cxnSp>
            <p:nvCxnSpPr>
              <p:cNvPr id="43" name="Straight Arrow Connector 42"/>
              <p:cNvCxnSpPr/>
              <p:nvPr/>
            </p:nvCxnSpPr>
            <p:spPr>
              <a:xfrm flipV="1">
                <a:off x="7686568" y="3081431"/>
                <a:ext cx="0" cy="540000"/>
              </a:xfrm>
              <a:prstGeom prst="straightConnector1">
                <a:avLst/>
              </a:prstGeom>
              <a:ln w="15875">
                <a:solidFill>
                  <a:srgbClr val="C00000"/>
                </a:solidFill>
                <a:tailEnd type="oval" w="lg" len="lg"/>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4661889" y="3686987"/>
                <a:ext cx="1925754" cy="800219"/>
              </a:xfrm>
              <a:prstGeom prst="rect">
                <a:avLst/>
              </a:prstGeom>
            </p:spPr>
            <p:txBody>
              <a:bodyPr wrap="square">
                <a:spAutoFit/>
              </a:bodyPr>
              <a:lstStyle>
                <a:defPPr>
                  <a:defRPr lang="en-US"/>
                </a:defPPr>
              </a:lstStyle>
              <a:p>
                <a:pPr algn="r"/>
                <a:r>
                  <a:rPr lang="en-US" b="1" i="1" dirty="0">
                    <a:solidFill>
                      <a:srgbClr val="C00000"/>
                    </a:solidFill>
                  </a:rPr>
                  <a:t>108</a:t>
                </a:r>
                <a:r>
                  <a:rPr lang="en-US" b="1" i="1" baseline="30000" dirty="0">
                    <a:solidFill>
                      <a:srgbClr val="C00000"/>
                    </a:solidFill>
                  </a:rPr>
                  <a:t>th</a:t>
                </a:r>
                <a:r>
                  <a:rPr lang="en-US" b="1" i="1" dirty="0">
                    <a:solidFill>
                      <a:srgbClr val="C00000"/>
                    </a:solidFill>
                  </a:rPr>
                  <a:t> ILC</a:t>
                </a:r>
              </a:p>
              <a:p>
                <a:pPr algn="r"/>
                <a:r>
                  <a:rPr lang="en-US" sz="1400" b="1" dirty="0">
                    <a:solidFill>
                      <a:srgbClr val="C00000"/>
                    </a:solidFill>
                  </a:rPr>
                  <a:t>Centenary Declaration </a:t>
                </a:r>
              </a:p>
              <a:p>
                <a:pPr algn="r"/>
                <a:r>
                  <a:rPr lang="en-US" sz="1400" b="1" dirty="0">
                    <a:solidFill>
                      <a:srgbClr val="C00000"/>
                    </a:solidFill>
                  </a:rPr>
                  <a:t>for the </a:t>
                </a:r>
                <a:r>
                  <a:rPr lang="en-US" sz="1400" b="1" dirty="0" err="1">
                    <a:solidFill>
                      <a:srgbClr val="C00000"/>
                    </a:solidFill>
                  </a:rPr>
                  <a:t>FoW</a:t>
                </a:r>
                <a:endParaRPr lang="en-GB" sz="1400" b="1" dirty="0">
                  <a:solidFill>
                    <a:srgbClr val="C00000"/>
                  </a:solidFill>
                </a:endParaRPr>
              </a:p>
            </p:txBody>
          </p:sp>
        </p:grpSp>
        <p:sp>
          <p:nvSpPr>
            <p:cNvPr id="37" name="TextBox 36"/>
            <p:cNvSpPr txBox="1"/>
            <p:nvPr/>
          </p:nvSpPr>
          <p:spPr>
            <a:xfrm>
              <a:off x="5716091" y="4611581"/>
              <a:ext cx="1379220" cy="307777"/>
            </a:xfrm>
            <a:prstGeom prst="rect">
              <a:avLst/>
            </a:prstGeom>
            <a:noFill/>
          </p:spPr>
          <p:txBody>
            <a:bodyPr wrap="square" rtlCol="0">
              <a:spAutoFit/>
            </a:bodyPr>
            <a:lstStyle/>
            <a:p>
              <a:r>
                <a:rPr lang="en-US" sz="1400" b="1" i="1" dirty="0">
                  <a:solidFill>
                    <a:schemeClr val="accent1">
                      <a:lumMod val="75000"/>
                    </a:schemeClr>
                  </a:solidFill>
                </a:rPr>
                <a:t>Compass</a:t>
              </a:r>
              <a:endParaRPr lang="en-GB" sz="1400" b="1" i="1" dirty="0">
                <a:solidFill>
                  <a:schemeClr val="accent1">
                    <a:lumMod val="75000"/>
                  </a:schemeClr>
                </a:solidFill>
              </a:endParaRPr>
            </a:p>
          </p:txBody>
        </p:sp>
      </p:grpSp>
      <p:sp>
        <p:nvSpPr>
          <p:cNvPr id="29" name="TextBox 28"/>
          <p:cNvSpPr txBox="1"/>
          <p:nvPr/>
        </p:nvSpPr>
        <p:spPr>
          <a:xfrm>
            <a:off x="1013460" y="1252543"/>
            <a:ext cx="8130540" cy="307777"/>
          </a:xfrm>
          <a:prstGeom prst="rect">
            <a:avLst/>
          </a:prstGeom>
          <a:noFill/>
        </p:spPr>
        <p:txBody>
          <a:bodyPr wrap="square" rtlCol="0">
            <a:spAutoFit/>
          </a:bodyPr>
          <a:lstStyle/>
          <a:p>
            <a:pPr>
              <a:buClr>
                <a:srgbClr val="C00000"/>
              </a:buClr>
            </a:pPr>
            <a:r>
              <a:rPr lang="en-US" sz="1400" dirty="0">
                <a:latin typeface="Gill Sans MT" panose="020B0502020104020203" pitchFamily="34" charset="0"/>
              </a:rPr>
              <a:t>In times of transformative change….</a:t>
            </a:r>
            <a:endParaRPr lang="en-GB" sz="1400" b="1" i="1" dirty="0">
              <a:latin typeface="Gill Sans MT" panose="020B0502020104020203" pitchFamily="34" charset="0"/>
            </a:endParaRPr>
          </a:p>
        </p:txBody>
      </p:sp>
      <p:grpSp>
        <p:nvGrpSpPr>
          <p:cNvPr id="11" name="Group 10"/>
          <p:cNvGrpSpPr/>
          <p:nvPr/>
        </p:nvGrpSpPr>
        <p:grpSpPr>
          <a:xfrm>
            <a:off x="1013460" y="1613596"/>
            <a:ext cx="8130540" cy="1350369"/>
            <a:chOff x="1013460" y="1613596"/>
            <a:chExt cx="8130540" cy="1350369"/>
          </a:xfrm>
        </p:grpSpPr>
        <p:sp>
          <p:nvSpPr>
            <p:cNvPr id="10" name="TextBox 9"/>
            <p:cNvSpPr txBox="1"/>
            <p:nvPr/>
          </p:nvSpPr>
          <p:spPr>
            <a:xfrm>
              <a:off x="1013460" y="1613596"/>
              <a:ext cx="8130540" cy="307777"/>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n-US" sz="1400" dirty="0">
                  <a:latin typeface="Gill Sans MT" panose="020B0502020104020203" pitchFamily="34" charset="0"/>
                </a:rPr>
                <a:t>The ILO will pursue with unrelenting </a:t>
              </a:r>
              <a:r>
                <a:rPr lang="en-US" sz="1400" dirty="0" err="1">
                  <a:latin typeface="Gill Sans MT" panose="020B0502020104020203" pitchFamily="34" charset="0"/>
                </a:rPr>
                <a:t>vigour</a:t>
              </a:r>
              <a:r>
                <a:rPr lang="en-US" sz="1400" dirty="0">
                  <a:latin typeface="Gill Sans MT" panose="020B0502020104020203" pitchFamily="34" charset="0"/>
                </a:rPr>
                <a:t> </a:t>
              </a:r>
              <a:r>
                <a:rPr lang="en-US" sz="1400" b="1" i="1" dirty="0">
                  <a:latin typeface="Gill Sans MT" panose="020B0502020104020203" pitchFamily="34" charset="0"/>
                </a:rPr>
                <a:t>social justice for everyone, everywhere</a:t>
              </a:r>
              <a:endParaRPr lang="en-GB" sz="1400" b="1" i="1" dirty="0">
                <a:latin typeface="Gill Sans MT" panose="020B0502020104020203" pitchFamily="34" charset="0"/>
              </a:endParaRPr>
            </a:p>
          </p:txBody>
        </p:sp>
        <p:sp>
          <p:nvSpPr>
            <p:cNvPr id="30" name="TextBox 29"/>
            <p:cNvSpPr txBox="1"/>
            <p:nvPr/>
          </p:nvSpPr>
          <p:spPr>
            <a:xfrm>
              <a:off x="1013460" y="1975782"/>
              <a:ext cx="8130540" cy="307777"/>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n-GB" sz="1400" dirty="0">
                  <a:latin typeface="Gill Sans MT" panose="020B0502020104020203" pitchFamily="34" charset="0"/>
                </a:rPr>
                <a:t>Fundamental for sustainable development that ends poverty and </a:t>
              </a:r>
              <a:r>
                <a:rPr lang="en-GB" sz="1400" b="1" i="1" dirty="0">
                  <a:latin typeface="Gill Sans MT" panose="020B0502020104020203" pitchFamily="34" charset="0"/>
                </a:rPr>
                <a:t>leaves no one behind</a:t>
              </a:r>
            </a:p>
          </p:txBody>
        </p:sp>
        <p:sp>
          <p:nvSpPr>
            <p:cNvPr id="31" name="TextBox 30"/>
            <p:cNvSpPr txBox="1"/>
            <p:nvPr/>
          </p:nvSpPr>
          <p:spPr>
            <a:xfrm>
              <a:off x="1013460" y="2295135"/>
              <a:ext cx="8130540" cy="307777"/>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n-GB" sz="1400" b="1" i="1" dirty="0">
                  <a:latin typeface="Gill Sans MT" panose="020B0502020104020203" pitchFamily="34" charset="0"/>
                </a:rPr>
                <a:t>People at the heart</a:t>
              </a:r>
              <a:r>
                <a:rPr lang="en-GB" sz="1400" dirty="0">
                  <a:latin typeface="Gill Sans MT" panose="020B0502020104020203" pitchFamily="34" charset="0"/>
                </a:rPr>
                <a:t> of economic, social, and environmental policy </a:t>
              </a:r>
              <a:endParaRPr lang="en-GB" sz="1400" b="1" i="1" dirty="0">
                <a:latin typeface="Gill Sans MT" panose="020B0502020104020203" pitchFamily="34" charset="0"/>
              </a:endParaRPr>
            </a:p>
          </p:txBody>
        </p:sp>
        <p:sp>
          <p:nvSpPr>
            <p:cNvPr id="32" name="TextBox 31"/>
            <p:cNvSpPr txBox="1"/>
            <p:nvPr/>
          </p:nvSpPr>
          <p:spPr>
            <a:xfrm>
              <a:off x="1013460" y="2656188"/>
              <a:ext cx="8130540" cy="307777"/>
            </a:xfrm>
            <a:prstGeom prst="rect">
              <a:avLst/>
            </a:prstGeom>
            <a:noFill/>
          </p:spPr>
          <p:txBody>
            <a:bodyPr wrap="square" rtlCol="0">
              <a:spAutoFit/>
            </a:bodyPr>
            <a:lstStyle/>
            <a:p>
              <a:pPr marL="285750" indent="-285750">
                <a:buClr>
                  <a:srgbClr val="C00000"/>
                </a:buClr>
                <a:buFont typeface="Arial" panose="020B0604020202020204" pitchFamily="34" charset="0"/>
                <a:buChar char="•"/>
              </a:pPr>
              <a:r>
                <a:rPr lang="en-GB" sz="1400" b="1" i="1" dirty="0">
                  <a:solidFill>
                    <a:srgbClr val="C00000"/>
                  </a:solidFill>
                  <a:latin typeface="Gill Sans MT" panose="020B0502020104020203" pitchFamily="34" charset="0"/>
                </a:rPr>
                <a:t>Call for action </a:t>
              </a:r>
              <a:r>
                <a:rPr lang="en-GB" sz="1400" dirty="0">
                  <a:latin typeface="Gill Sans MT" panose="020B0502020104020203" pitchFamily="34" charset="0"/>
                </a:rPr>
                <a:t>for all member states</a:t>
              </a:r>
              <a:endParaRPr lang="en-GB" sz="1400" b="1" i="1" dirty="0">
                <a:latin typeface="Gill Sans MT" panose="020B0502020104020203" pitchFamily="34" charset="0"/>
              </a:endParaRPr>
            </a:p>
          </p:txBody>
        </p:sp>
      </p:grpSp>
      <p:pic>
        <p:nvPicPr>
          <p:cNvPr id="16" name="Picture 15"/>
          <p:cNvPicPr>
            <a:picLocks noChangeAspect="1"/>
          </p:cNvPicPr>
          <p:nvPr/>
        </p:nvPicPr>
        <p:blipFill>
          <a:blip r:embed="rId3"/>
          <a:stretch>
            <a:fillRect/>
          </a:stretch>
        </p:blipFill>
        <p:spPr>
          <a:xfrm>
            <a:off x="6587643" y="3643467"/>
            <a:ext cx="2197849" cy="1253855"/>
          </a:xfrm>
          <a:prstGeom prst="rect">
            <a:avLst/>
          </a:prstGeom>
        </p:spPr>
      </p:pic>
    </p:spTree>
    <p:extLst>
      <p:ext uri="{BB962C8B-B14F-4D97-AF65-F5344CB8AC3E}">
        <p14:creationId xmlns:p14="http://schemas.microsoft.com/office/powerpoint/2010/main" val="26731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triped Right Arrow 9"/>
          <p:cNvSpPr/>
          <p:nvPr/>
        </p:nvSpPr>
        <p:spPr>
          <a:xfrm>
            <a:off x="309701" y="1747201"/>
            <a:ext cx="8723686" cy="2606400"/>
          </a:xfrm>
          <a:prstGeom prst="stripedRightArrow">
            <a:avLst>
              <a:gd name="adj1" fmla="val 50000"/>
              <a:gd name="adj2" fmla="val 35083"/>
            </a:avLst>
          </a:prstGeom>
          <a:solidFill>
            <a:srgbClr val="E9EF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Title 1"/>
          <p:cNvSpPr>
            <a:spLocks noGrp="1"/>
          </p:cNvSpPr>
          <p:nvPr>
            <p:ph type="title"/>
          </p:nvPr>
        </p:nvSpPr>
        <p:spPr/>
        <p:txBody>
          <a:bodyPr>
            <a:normAutofit/>
          </a:bodyPr>
          <a:lstStyle/>
          <a:p>
            <a:pPr>
              <a:lnSpc>
                <a:spcPct val="90000"/>
              </a:lnSpc>
            </a:pPr>
            <a:r>
              <a:rPr lang="en-US" sz="2300" b="1" i="1" dirty="0">
                <a:effectLst>
                  <a:outerShdw blurRad="38100" dist="38100" dir="2700000" algn="tl">
                    <a:srgbClr val="000000">
                      <a:alpha val="43137"/>
                    </a:srgbClr>
                  </a:outerShdw>
                </a:effectLst>
                <a:latin typeface="Palatino Linotype" panose="02040502050505030304" pitchFamily="18" charset="0"/>
              </a:rPr>
              <a:t>Shaping the Future of Work in Viet Nam</a:t>
            </a:r>
            <a:endParaRPr lang="en-GB" sz="2300" b="1" i="1" dirty="0">
              <a:effectLst>
                <a:outerShdw blurRad="38100" dist="38100" dir="2700000" algn="tl">
                  <a:srgbClr val="000000">
                    <a:alpha val="43137"/>
                  </a:srgbClr>
                </a:outerShdw>
              </a:effectLst>
              <a:latin typeface="Palatino Linotype" panose="02040502050505030304" pitchFamily="18" charset="0"/>
            </a:endParaRPr>
          </a:p>
        </p:txBody>
      </p:sp>
      <p:sp>
        <p:nvSpPr>
          <p:cNvPr id="7" name="TextBox 6"/>
          <p:cNvSpPr txBox="1"/>
          <p:nvPr/>
        </p:nvSpPr>
        <p:spPr>
          <a:xfrm>
            <a:off x="230900" y="2148901"/>
            <a:ext cx="6255324" cy="600164"/>
          </a:xfrm>
          <a:prstGeom prst="rect">
            <a:avLst/>
          </a:prstGeom>
          <a:noFill/>
        </p:spPr>
        <p:txBody>
          <a:bodyPr wrap="square" rtlCol="0">
            <a:spAutoFit/>
          </a:bodyPr>
          <a:lstStyle/>
          <a:p>
            <a:pPr marL="285750" indent="-285750" algn="r">
              <a:spcAft>
                <a:spcPts val="600"/>
              </a:spcAft>
              <a:buClr>
                <a:srgbClr val="C00000"/>
              </a:buClr>
              <a:buFont typeface="Arial" panose="020B0604020202020204" pitchFamily="34" charset="0"/>
              <a:buChar char="•"/>
              <a:tabLst>
                <a:tab pos="982663" algn="l"/>
              </a:tabLst>
            </a:pPr>
            <a:r>
              <a:rPr lang="en-US" sz="1400" b="1" i="1" dirty="0">
                <a:latin typeface="Gill Sans MT" panose="020B0502020104020203" pitchFamily="34" charset="0"/>
                <a:cs typeface="Sakkal Majalla" panose="02000000000000000000" pitchFamily="2" charset="-78"/>
              </a:rPr>
              <a:t>What is happening </a:t>
            </a:r>
            <a:r>
              <a:rPr lang="en-US" sz="1400" dirty="0">
                <a:latin typeface="Gill Sans MT" panose="020B0502020104020203" pitchFamily="34" charset="0"/>
                <a:cs typeface="Sakkal Majalla" panose="02000000000000000000" pitchFamily="2" charset="-78"/>
              </a:rPr>
              <a:t>in the world of work in Viet Nam? </a:t>
            </a:r>
          </a:p>
          <a:p>
            <a:pPr marL="285750" indent="-285750" algn="r">
              <a:buClr>
                <a:srgbClr val="C00000"/>
              </a:buClr>
              <a:buFont typeface="Arial" panose="020B0604020202020204" pitchFamily="34" charset="0"/>
              <a:buChar char="•"/>
            </a:pPr>
            <a:r>
              <a:rPr lang="en-US" sz="1400" dirty="0">
                <a:latin typeface="Gill Sans MT" panose="020B0502020104020203" pitchFamily="34" charset="0"/>
                <a:cs typeface="Sakkal Majalla" panose="02000000000000000000" pitchFamily="2" charset="-78"/>
              </a:rPr>
              <a:t>What </a:t>
            </a:r>
            <a:r>
              <a:rPr lang="en-US" sz="1400" b="1" i="1" dirty="0">
                <a:latin typeface="Gill Sans MT" panose="020B0502020104020203" pitchFamily="34" charset="0"/>
                <a:cs typeface="Sakkal Majalla" panose="02000000000000000000" pitchFamily="2" charset="-78"/>
              </a:rPr>
              <a:t>implications</a:t>
            </a:r>
            <a:r>
              <a:rPr lang="en-US" sz="1400" dirty="0">
                <a:latin typeface="Gill Sans MT" panose="020B0502020104020203" pitchFamily="34" charset="0"/>
                <a:cs typeface="Sakkal Majalla" panose="02000000000000000000" pitchFamily="2" charset="-78"/>
              </a:rPr>
              <a:t> for workers, institutions, and the economy as a whole?</a:t>
            </a:r>
            <a:endParaRPr lang="en-GB" sz="1400" dirty="0">
              <a:latin typeface="Gill Sans MT" panose="020B0502020104020203" pitchFamily="34" charset="0"/>
              <a:cs typeface="Sakkal Majalla" panose="02000000000000000000" pitchFamily="2" charset="-78"/>
            </a:endParaRPr>
          </a:p>
        </p:txBody>
      </p:sp>
      <p:sp>
        <p:nvSpPr>
          <p:cNvPr id="8" name="TextBox 7"/>
          <p:cNvSpPr txBox="1"/>
          <p:nvPr/>
        </p:nvSpPr>
        <p:spPr>
          <a:xfrm>
            <a:off x="-1644316" y="1750741"/>
            <a:ext cx="8130540" cy="369332"/>
          </a:xfrm>
          <a:prstGeom prst="rect">
            <a:avLst/>
          </a:prstGeom>
          <a:noFill/>
        </p:spPr>
        <p:txBody>
          <a:bodyPr wrap="square" rtlCol="0">
            <a:spAutoFit/>
          </a:bodyPr>
          <a:lstStyle/>
          <a:p>
            <a:pPr algn="r">
              <a:buClr>
                <a:srgbClr val="C00000"/>
              </a:buClr>
            </a:pPr>
            <a:r>
              <a:rPr lang="en-US" b="1" i="1" dirty="0">
                <a:solidFill>
                  <a:schemeClr val="accent1">
                    <a:lumMod val="75000"/>
                  </a:schemeClr>
                </a:solidFill>
                <a:latin typeface="Gill Sans MT" panose="020B0502020104020203" pitchFamily="34" charset="0"/>
              </a:rPr>
              <a:t>Voices from the world of work</a:t>
            </a:r>
            <a:endParaRPr lang="en-GB" b="1" i="1" dirty="0">
              <a:solidFill>
                <a:schemeClr val="accent1">
                  <a:lumMod val="75000"/>
                </a:schemeClr>
              </a:solidFill>
              <a:latin typeface="Gill Sans MT" panose="020B0502020104020203" pitchFamily="34" charset="0"/>
            </a:endParaRPr>
          </a:p>
        </p:txBody>
      </p:sp>
      <p:sp>
        <p:nvSpPr>
          <p:cNvPr id="9" name="TextBox 8"/>
          <p:cNvSpPr txBox="1"/>
          <p:nvPr/>
        </p:nvSpPr>
        <p:spPr>
          <a:xfrm>
            <a:off x="-1644316" y="3349449"/>
            <a:ext cx="8130540" cy="369332"/>
          </a:xfrm>
          <a:prstGeom prst="rect">
            <a:avLst/>
          </a:prstGeom>
          <a:noFill/>
        </p:spPr>
        <p:txBody>
          <a:bodyPr wrap="square" rtlCol="0">
            <a:spAutoFit/>
          </a:bodyPr>
          <a:lstStyle/>
          <a:p>
            <a:pPr algn="r">
              <a:buClr>
                <a:srgbClr val="C00000"/>
              </a:buClr>
            </a:pPr>
            <a:r>
              <a:rPr lang="en-US" b="1" i="1" dirty="0">
                <a:solidFill>
                  <a:schemeClr val="accent1">
                    <a:lumMod val="75000"/>
                  </a:schemeClr>
                </a:solidFill>
                <a:latin typeface="Gill Sans MT" panose="020B0502020104020203" pitchFamily="34" charset="0"/>
              </a:rPr>
              <a:t>Leaders of ILO Constituents in Viet Nam</a:t>
            </a:r>
            <a:endParaRPr lang="en-GB" b="1" i="1" dirty="0">
              <a:solidFill>
                <a:schemeClr val="accent1">
                  <a:lumMod val="75000"/>
                </a:schemeClr>
              </a:solidFill>
              <a:latin typeface="Gill Sans MT" panose="020B0502020104020203" pitchFamily="34" charset="0"/>
            </a:endParaRPr>
          </a:p>
        </p:txBody>
      </p:sp>
      <p:sp>
        <p:nvSpPr>
          <p:cNvPr id="12" name="TextBox 11"/>
          <p:cNvSpPr txBox="1"/>
          <p:nvPr/>
        </p:nvSpPr>
        <p:spPr>
          <a:xfrm>
            <a:off x="230900" y="3752254"/>
            <a:ext cx="6255324" cy="307777"/>
          </a:xfrm>
          <a:prstGeom prst="rect">
            <a:avLst/>
          </a:prstGeom>
          <a:noFill/>
        </p:spPr>
        <p:txBody>
          <a:bodyPr wrap="square" rtlCol="0">
            <a:spAutoFit/>
          </a:bodyPr>
          <a:lstStyle/>
          <a:p>
            <a:pPr marL="285750" indent="-285750" algn="r">
              <a:spcAft>
                <a:spcPts val="600"/>
              </a:spcAft>
              <a:buClr>
                <a:srgbClr val="C00000"/>
              </a:buClr>
              <a:buFont typeface="Arial" panose="020B0604020202020204" pitchFamily="34" charset="0"/>
              <a:buChar char="•"/>
              <a:tabLst>
                <a:tab pos="982663" algn="l"/>
              </a:tabLst>
            </a:pPr>
            <a:r>
              <a:rPr lang="en-US" sz="1400" dirty="0">
                <a:latin typeface="Gill Sans MT" panose="020B0502020104020203" pitchFamily="34" charset="0"/>
                <a:cs typeface="Sakkal Majalla" panose="02000000000000000000" pitchFamily="2" charset="-78"/>
              </a:rPr>
              <a:t>What </a:t>
            </a:r>
            <a:r>
              <a:rPr lang="en-US" sz="1400" b="1" i="1" dirty="0">
                <a:latin typeface="Gill Sans MT" panose="020B0502020104020203" pitchFamily="34" charset="0"/>
                <a:cs typeface="Sakkal Majalla" panose="02000000000000000000" pitchFamily="2" charset="-78"/>
              </a:rPr>
              <a:t>compass </a:t>
            </a:r>
            <a:r>
              <a:rPr lang="en-US" sz="1400" dirty="0">
                <a:latin typeface="Gill Sans MT" panose="020B0502020104020203" pitchFamily="34" charset="0"/>
                <a:cs typeface="Sakkal Majalla" panose="02000000000000000000" pitchFamily="2" charset="-78"/>
              </a:rPr>
              <a:t>for a way forward in Viet Nam?</a:t>
            </a:r>
          </a:p>
        </p:txBody>
      </p:sp>
      <p:cxnSp>
        <p:nvCxnSpPr>
          <p:cNvPr id="13" name="Straight Arrow Connector 12"/>
          <p:cNvCxnSpPr/>
          <p:nvPr/>
        </p:nvCxnSpPr>
        <p:spPr>
          <a:xfrm flipV="1">
            <a:off x="6486224" y="1681534"/>
            <a:ext cx="0" cy="3294706"/>
          </a:xfrm>
          <a:prstGeom prst="straightConnector1">
            <a:avLst/>
          </a:prstGeom>
          <a:ln w="3175">
            <a:solidFill>
              <a:schemeClr val="accent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724766" y="4606908"/>
            <a:ext cx="757259" cy="369332"/>
          </a:xfrm>
          <a:prstGeom prst="rect">
            <a:avLst/>
          </a:prstGeom>
          <a:noFill/>
        </p:spPr>
        <p:txBody>
          <a:bodyPr wrap="square" rtlCol="0">
            <a:spAutoFit/>
          </a:bodyPr>
          <a:lstStyle/>
          <a:p>
            <a:r>
              <a:rPr lang="en-US" i="1" dirty="0" smtClean="0">
                <a:solidFill>
                  <a:schemeClr val="accent1">
                    <a:lumMod val="75000"/>
                  </a:schemeClr>
                </a:solidFill>
              </a:rPr>
              <a:t>Today</a:t>
            </a:r>
            <a:endParaRPr lang="en-GB" i="1" dirty="0">
              <a:solidFill>
                <a:schemeClr val="accent1">
                  <a:lumMod val="75000"/>
                </a:schemeClr>
              </a:solidFill>
            </a:endParaRPr>
          </a:p>
        </p:txBody>
      </p:sp>
      <p:grpSp>
        <p:nvGrpSpPr>
          <p:cNvPr id="20" name="Group 19"/>
          <p:cNvGrpSpPr/>
          <p:nvPr/>
        </p:nvGrpSpPr>
        <p:grpSpPr>
          <a:xfrm>
            <a:off x="6984826" y="1681534"/>
            <a:ext cx="2048561" cy="3294706"/>
            <a:chOff x="6984826" y="1681534"/>
            <a:chExt cx="2048561" cy="3294706"/>
          </a:xfrm>
        </p:grpSpPr>
        <p:sp>
          <p:nvSpPr>
            <p:cNvPr id="2" name="TextBox 1"/>
            <p:cNvSpPr txBox="1"/>
            <p:nvPr/>
          </p:nvSpPr>
          <p:spPr>
            <a:xfrm>
              <a:off x="6984826" y="2132269"/>
              <a:ext cx="1820075" cy="1754326"/>
            </a:xfrm>
            <a:prstGeom prst="rect">
              <a:avLst/>
            </a:prstGeom>
            <a:noFill/>
          </p:spPr>
          <p:txBody>
            <a:bodyPr wrap="square" rtlCol="0">
              <a:spAutoFit/>
            </a:bodyPr>
            <a:lstStyle/>
            <a:p>
              <a:pPr algn="r"/>
              <a:r>
                <a:rPr lang="en-US" b="1" i="1" dirty="0" smtClean="0">
                  <a:solidFill>
                    <a:schemeClr val="accent1">
                      <a:lumMod val="75000"/>
                    </a:schemeClr>
                  </a:solidFill>
                  <a:latin typeface="Gill Sans MT" panose="020B0502020104020203" pitchFamily="34" charset="0"/>
                </a:rPr>
                <a:t>Viet Nam’s </a:t>
              </a:r>
              <a:r>
                <a:rPr lang="en-US" b="1" i="1" dirty="0" err="1" smtClean="0">
                  <a:solidFill>
                    <a:schemeClr val="accent1">
                      <a:lumMod val="75000"/>
                    </a:schemeClr>
                  </a:solidFill>
                  <a:latin typeface="Gill Sans MT" panose="020B0502020104020203" pitchFamily="34" charset="0"/>
                </a:rPr>
                <a:t>Labour</a:t>
              </a:r>
              <a:r>
                <a:rPr lang="en-US" b="1" i="1" dirty="0" smtClean="0">
                  <a:solidFill>
                    <a:schemeClr val="accent1">
                      <a:lumMod val="75000"/>
                    </a:schemeClr>
                  </a:solidFill>
                  <a:latin typeface="Gill Sans MT" panose="020B0502020104020203" pitchFamily="34" charset="0"/>
                </a:rPr>
                <a:t> Forum</a:t>
              </a:r>
            </a:p>
            <a:p>
              <a:pPr algn="r"/>
              <a:r>
                <a:rPr lang="en-US" b="1" i="1" dirty="0" smtClean="0">
                  <a:solidFill>
                    <a:srgbClr val="C00000"/>
                  </a:solidFill>
                  <a:latin typeface="Gill Sans MT" panose="020B0502020104020203" pitchFamily="34" charset="0"/>
                </a:rPr>
                <a:t> </a:t>
              </a:r>
            </a:p>
            <a:p>
              <a:pPr algn="r"/>
              <a:r>
                <a:rPr lang="en-US" b="1" i="1" dirty="0" smtClean="0">
                  <a:solidFill>
                    <a:srgbClr val="C00000"/>
                  </a:solidFill>
                  <a:latin typeface="Gill Sans MT" panose="020B0502020104020203" pitchFamily="34" charset="0"/>
                </a:rPr>
                <a:t>Future of Work: The Choice of Viet Nam</a:t>
              </a:r>
            </a:p>
          </p:txBody>
        </p:sp>
        <p:cxnSp>
          <p:nvCxnSpPr>
            <p:cNvPr id="18" name="Straight Arrow Connector 17"/>
            <p:cNvCxnSpPr/>
            <p:nvPr/>
          </p:nvCxnSpPr>
          <p:spPr>
            <a:xfrm flipV="1">
              <a:off x="8931041" y="1681534"/>
              <a:ext cx="0" cy="3294706"/>
            </a:xfrm>
            <a:prstGeom prst="straightConnector1">
              <a:avLst/>
            </a:prstGeom>
            <a:ln w="3175">
              <a:solidFill>
                <a:schemeClr val="accent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248490" y="4606908"/>
              <a:ext cx="1784897" cy="369332"/>
            </a:xfrm>
            <a:prstGeom prst="rect">
              <a:avLst/>
            </a:prstGeom>
            <a:noFill/>
          </p:spPr>
          <p:txBody>
            <a:bodyPr wrap="square" rtlCol="0">
              <a:spAutoFit/>
            </a:bodyPr>
            <a:lstStyle/>
            <a:p>
              <a:r>
                <a:rPr lang="en-US" i="1" dirty="0" smtClean="0">
                  <a:solidFill>
                    <a:schemeClr val="accent1">
                      <a:lumMod val="75000"/>
                    </a:schemeClr>
                  </a:solidFill>
                </a:rPr>
                <a:t>November 2019</a:t>
              </a:r>
              <a:endParaRPr lang="en-GB" i="1" dirty="0">
                <a:solidFill>
                  <a:schemeClr val="accent1">
                    <a:lumMod val="75000"/>
                  </a:schemeClr>
                </a:solidFill>
              </a:endParaRPr>
            </a:p>
          </p:txBody>
        </p:sp>
      </p:grpSp>
    </p:spTree>
    <p:extLst>
      <p:ext uri="{BB962C8B-B14F-4D97-AF65-F5344CB8AC3E}">
        <p14:creationId xmlns:p14="http://schemas.microsoft.com/office/powerpoint/2010/main" val="428821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p:bldP spid="1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ImageCreateDate xmlns="B1D3474C-4FF6-48BD-8612-766E043571A3" xsi:nil="true"/>
    <PublishingExpirationDate xmlns="http://schemas.microsoft.com/sharepoint/v3" xsi:nil="true"/>
    <PublishingStartDate xmlns="http://schemas.microsoft.com/sharepoint/v3" xsi:nil="true"/>
    <wic_System_Copyright xmlns="http://schemas.microsoft.com/sharepoint/v3/fields" xsi:nil="true"/>
    <_dlc_DocId xmlns="878b0d21-155b-4ec0-b795-80adec0f3329">DOCID-2092872618-349</_dlc_DocId>
    <_dlc_DocIdUrl xmlns="878b0d21-155b-4ec0-b795-80adec0f3329">
      <Url>https://intranet.ilo.org/_layouts/15/DocIdRedir.aspx?ID=DOCID-2092872618-349</Url>
      <Description>DOCID-2092872618-349</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16D6D958AF16D74892666ECC7B9147BA" ma:contentTypeVersion="4" ma:contentTypeDescription="Upload an image." ma:contentTypeScope="" ma:versionID="6e3e6c9a219657dcdf271fe1e0ac9dff">
  <xsd:schema xmlns:xsd="http://www.w3.org/2001/XMLSchema" xmlns:xs="http://www.w3.org/2001/XMLSchema" xmlns:p="http://schemas.microsoft.com/office/2006/metadata/properties" xmlns:ns1="http://schemas.microsoft.com/sharepoint/v3" xmlns:ns2="B1D3474C-4FF6-48BD-8612-766E043571A3" xmlns:ns3="http://schemas.microsoft.com/sharepoint/v3/fields" xmlns:ns4="878b0d21-155b-4ec0-b795-80adec0f3329" targetNamespace="http://schemas.microsoft.com/office/2006/metadata/properties" ma:root="true" ma:fieldsID="dea5219a945a00cbbb3c1ca21177e7c9" ns1:_="" ns2:_="" ns3:_="" ns4:_="">
    <xsd:import namespace="http://schemas.microsoft.com/sharepoint/v3"/>
    <xsd:import namespace="B1D3474C-4FF6-48BD-8612-766E043571A3"/>
    <xsd:import namespace="http://schemas.microsoft.com/sharepoint/v3/fields"/>
    <xsd:import namespace="878b0d21-155b-4ec0-b795-80adec0f3329"/>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_dlc_DocId" minOccurs="0"/>
                <xsd:element ref="ns4:_dlc_DocIdUrl" minOccurs="0"/>
                <xsd:element ref="ns4: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1D3474C-4FF6-48BD-8612-766E043571A3"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78b0d21-155b-4ec0-b795-80adec0f3329" elementFormDefault="qualified">
    <xsd:import namespace="http://schemas.microsoft.com/office/2006/documentManagement/types"/>
    <xsd:import namespace="http://schemas.microsoft.com/office/infopath/2007/PartnerControls"/>
    <xsd:element name="_dlc_DocId" ma:index="29" nillable="true" ma:displayName="Document ID Value" ma:description="The value of the document ID assigned to this item." ma:internalName="_dlc_DocId" ma:readOnly="true">
      <xsd:simpleType>
        <xsd:restriction base="dms:Text"/>
      </xsd:simpleType>
    </xsd:element>
    <xsd:element name="_dlc_DocIdUrl" ma:index="3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7B6F2769-7194-4217-93D3-3AF3A4742282}">
  <ds:schemaRefs>
    <ds:schemaRef ds:uri="http://www.w3.org/XML/1998/namespace"/>
    <ds:schemaRef ds:uri="http://purl.org/dc/terms/"/>
    <ds:schemaRef ds:uri="http://schemas.microsoft.com/office/2006/documentManagement/types"/>
    <ds:schemaRef ds:uri="http://schemas.microsoft.com/office/2006/metadata/properties"/>
    <ds:schemaRef ds:uri="http://purl.org/dc/dcmitype/"/>
    <ds:schemaRef ds:uri="B1D3474C-4FF6-48BD-8612-766E043571A3"/>
    <ds:schemaRef ds:uri="http://schemas.microsoft.com/office/infopath/2007/PartnerControls"/>
    <ds:schemaRef ds:uri="http://schemas.microsoft.com/sharepoint/v3"/>
    <ds:schemaRef ds:uri="http://purl.org/dc/elements/1.1/"/>
    <ds:schemaRef ds:uri="http://schemas.openxmlformats.org/package/2006/metadata/core-properties"/>
    <ds:schemaRef ds:uri="878b0d21-155b-4ec0-b795-80adec0f3329"/>
    <ds:schemaRef ds:uri="http://schemas.microsoft.com/sharepoint/v3/fields"/>
  </ds:schemaRefs>
</ds:datastoreItem>
</file>

<file path=customXml/itemProps3.xml><?xml version="1.0" encoding="utf-8"?>
<ds:datastoreItem xmlns:ds="http://schemas.openxmlformats.org/officeDocument/2006/customXml" ds:itemID="{74069A97-59CD-4353-BB48-227A8EF6C2FD}">
  <ds:schemaRefs>
    <ds:schemaRef ds:uri="http://schemas.microsoft.com/sharepoint/events"/>
  </ds:schemaRefs>
</ds:datastoreItem>
</file>

<file path=customXml/itemProps4.xml><?xml version="1.0" encoding="utf-8"?>
<ds:datastoreItem xmlns:ds="http://schemas.openxmlformats.org/officeDocument/2006/customXml" ds:itemID="{04A2D96D-6DAD-4ED0-93F6-0A9E0C29DC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1D3474C-4FF6-48BD-8612-766E043571A3"/>
    <ds:schemaRef ds:uri="http://schemas.microsoft.com/sharepoint/v3/fields"/>
    <ds:schemaRef ds:uri="878b0d21-155b-4ec0-b795-80adec0f33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352</TotalTime>
  <Words>2789</Words>
  <Application>Microsoft Office PowerPoint</Application>
  <PresentationFormat>On-screen Show (16:9)</PresentationFormat>
  <Paragraphs>181</Paragraphs>
  <Slides>17</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맑은 고딕</vt:lpstr>
      <vt:lpstr>Angsana New</vt:lpstr>
      <vt:lpstr>Arial</vt:lpstr>
      <vt:lpstr>Berlin Sans FB Demi</vt:lpstr>
      <vt:lpstr>Calibri</vt:lpstr>
      <vt:lpstr>Gill Sans MT</vt:lpstr>
      <vt:lpstr>Palatino Linotype</vt:lpstr>
      <vt:lpstr>Sakkal Majalla</vt:lpstr>
      <vt:lpstr>Office Theme</vt:lpstr>
      <vt:lpstr>ILO 100 years: Journey for Social Justice and Shaping Future of Work</vt:lpstr>
      <vt:lpstr>PowerPoint Presentation</vt:lpstr>
      <vt:lpstr>PowerPoint Presentation</vt:lpstr>
      <vt:lpstr>Industrial Revolution 1.0 and its social consequences</vt:lpstr>
      <vt:lpstr>ILO 1919 began its quest for social justice</vt:lpstr>
      <vt:lpstr>Trajectories of the ILO</vt:lpstr>
      <vt:lpstr>PowerPoint Presentation</vt:lpstr>
      <vt:lpstr>Partnership for decent work for all men and women</vt:lpstr>
      <vt:lpstr> Ho Chi Minh (Nguyen Ai Quoc) at 1919 Paris Peace Conference </vt:lpstr>
      <vt:lpstr>Viet Nam, ILO and Industrial Relations</vt:lpstr>
      <vt:lpstr>PowerPoint Presentation</vt:lpstr>
      <vt:lpstr>Shaping the Future of Work</vt:lpstr>
      <vt:lpstr>Shaping the Future of Work</vt:lpstr>
      <vt:lpstr>PowerPoint Presentation</vt:lpstr>
      <vt:lpstr>Shaping the Future of Work</vt:lpstr>
      <vt:lpstr>Shaping the Future of Work</vt:lpstr>
      <vt:lpstr>Shaping the Future of Work in Viet Nam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ILO 100 years: Journey for Social Justice and Shaping Future of Work</dc:title>
  <dc:creator>lee chlee</dc:creator>
  <cp:lastModifiedBy>Hoa, Tran Quynh</cp:lastModifiedBy>
  <cp:revision>20</cp:revision>
  <dcterms:created xsi:type="dcterms:W3CDTF">2019-08-22T01:27:41Z</dcterms:created>
  <dcterms:modified xsi:type="dcterms:W3CDTF">2019-08-26T05:19:45Z</dcterms:modified>
</cp:coreProperties>
</file>