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10"/>
  </p:notesMasterIdLst>
  <p:handoutMasterIdLst>
    <p:handoutMasterId r:id="rId11"/>
  </p:handoutMasterIdLst>
  <p:sldIdLst>
    <p:sldId id="258" r:id="rId4"/>
    <p:sldId id="269" r:id="rId5"/>
    <p:sldId id="280" r:id="rId6"/>
    <p:sldId id="279" r:id="rId7"/>
    <p:sldId id="281" r:id="rId8"/>
    <p:sldId id="2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392D"/>
    <a:srgbClr val="E8E8E8"/>
    <a:srgbClr val="DFA199"/>
    <a:srgbClr val="F3DC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4" autoAdjust="0"/>
    <p:restoredTop sz="95232" autoAdjust="0"/>
  </p:normalViewPr>
  <p:slideViewPr>
    <p:cSldViewPr snapToGrid="0">
      <p:cViewPr varScale="1">
        <p:scale>
          <a:sx n="69" d="100"/>
          <a:sy n="69" d="100"/>
        </p:scale>
        <p:origin x="618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256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5/28/2020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5/28/2020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431106" y="0"/>
            <a:ext cx="5029200" cy="5943600"/>
          </a:xfrm>
          <a:prstGeom prst="rect">
            <a:avLst/>
          </a:prstGeom>
          <a:solidFill>
            <a:srgbClr val="8F3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31106" y="2311945"/>
            <a:ext cx="4846320" cy="271725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000" spc="1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Building a Foundation for Continued Progress in Uzbekistan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31106" y="5029200"/>
            <a:ext cx="4846320" cy="80075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i="0" spc="1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i="1" dirty="0" smtClean="0"/>
              <a:t>Beyond Cotton: Lessons Learned &amp; Next Steps in Uzbekistan</a:t>
            </a:r>
          </a:p>
          <a:p>
            <a:r>
              <a:rPr lang="en-US" i="0" dirty="0" smtClean="0"/>
              <a:t>May 28, 2020</a:t>
            </a:r>
            <a:endParaRPr lang="en-US" i="1" dirty="0" smtClean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9BCB10-2198-4BAB-A926-56FD5154A52D}"/>
              </a:ext>
            </a:extLst>
          </p:cNvPr>
          <p:cNvSpPr txBox="1"/>
          <p:nvPr userDrawn="1"/>
        </p:nvSpPr>
        <p:spPr>
          <a:xfrm>
            <a:off x="8534400" y="6311914"/>
            <a:ext cx="35174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BUREAU OF </a:t>
            </a:r>
            <a:r>
              <a:rPr lang="en-US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 AFFAIRS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804C708-B7BE-45AB-A3AD-F6F8B501AD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134" y="6084209"/>
            <a:ext cx="668990" cy="6689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3" r="28925"/>
          <a:stretch/>
        </p:blipFill>
        <p:spPr>
          <a:xfrm>
            <a:off x="643239" y="2311943"/>
            <a:ext cx="1600200" cy="3631656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81BFAEA-5BBE-4EB4-87F6-C5D2D78C55CC}"/>
              </a:ext>
            </a:extLst>
          </p:cNvPr>
          <p:cNvCxnSpPr/>
          <p:nvPr userDrawn="1"/>
        </p:nvCxnSpPr>
        <p:spPr>
          <a:xfrm>
            <a:off x="8645779" y="6283339"/>
            <a:ext cx="0" cy="342076"/>
          </a:xfrm>
          <a:prstGeom prst="line">
            <a:avLst/>
          </a:prstGeom>
          <a:ln w="12700">
            <a:solidFill>
              <a:srgbClr val="8F39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9" t="16559" r="21183" b="6237"/>
          <a:stretch/>
        </p:blipFill>
        <p:spPr>
          <a:xfrm>
            <a:off x="7647973" y="2311944"/>
            <a:ext cx="3672119" cy="363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7536" y="276087"/>
            <a:ext cx="9371949" cy="1183566"/>
          </a:xfrm>
        </p:spPr>
        <p:txBody>
          <a:bodyPr/>
          <a:lstStyle>
            <a:lvl1pPr>
              <a:defRPr>
                <a:solidFill>
                  <a:srgbClr val="8F392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537" y="1566001"/>
            <a:ext cx="9371948" cy="4620682"/>
          </a:xfrm>
        </p:spPr>
        <p:txBody>
          <a:bodyPr/>
          <a:lstStyle>
            <a:lvl1pPr>
              <a:defRPr sz="18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604000"/>
            <a:ext cx="410402" cy="228600"/>
          </a:xfrm>
        </p:spPr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3403" y="6604000"/>
            <a:ext cx="1000662" cy="228600"/>
          </a:xfrm>
        </p:spPr>
        <p:txBody>
          <a:bodyPr/>
          <a:lstStyle/>
          <a:p>
            <a:fld id="{6DD1B487-36FD-4CED-B07A-1A81FC6540B1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E07AF583-E41F-4A5D-A04B-2A5A4EE0B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7716" y="6616700"/>
            <a:ext cx="9144259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5715001" cy="3886200"/>
          </a:xfrm>
          <a:prstGeom prst="rect">
            <a:avLst/>
          </a:prstGeom>
          <a:solidFill>
            <a:srgbClr val="8F3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5334823" cy="3143393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1" t="1419"/>
          <a:stretch/>
        </p:blipFill>
        <p:spPr>
          <a:xfrm>
            <a:off x="33938" y="2059145"/>
            <a:ext cx="1490472" cy="388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6087"/>
            <a:ext cx="9371949" cy="11835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6087"/>
            <a:ext cx="9371949" cy="11835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4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84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10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10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276087"/>
            <a:ext cx="9371949" cy="118356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06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5923"/>
            <a:ext cx="5216979" cy="5065776"/>
          </a:xfrm>
        </p:spPr>
        <p:txBody>
          <a:bodyPr/>
          <a:lstStyle>
            <a:lvl1pPr>
              <a:defRPr sz="2200"/>
            </a:lvl1pPr>
            <a:lvl2pPr marL="406400" indent="-177800">
              <a:defRPr sz="1800"/>
            </a:lvl2pPr>
            <a:lvl3pPr marL="576263" indent="-169863">
              <a:defRPr sz="1600"/>
            </a:lvl3pPr>
            <a:lvl4pPr>
              <a:defRPr sz="1600"/>
            </a:lvl4pPr>
            <a:lvl5pPr marL="914400" indent="-1651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06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599" y="919616"/>
            <a:ext cx="3116457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8580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1599" y="3502152"/>
            <a:ext cx="3116458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6087"/>
            <a:ext cx="9371949" cy="11835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6127" y="1566001"/>
            <a:ext cx="9371948" cy="462068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EBBFC-D7ED-4AA0-9FF0-F0AE2B31F5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965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26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32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7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12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74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17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92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58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242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28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574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7474F-6BA6-4278-A172-738FBB518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79378" y="1122363"/>
            <a:ext cx="1488621" cy="2387600"/>
          </a:xfrm>
        </p:spPr>
        <p:txBody>
          <a:bodyPr anchor="b">
            <a:normAutofit/>
          </a:bodyPr>
          <a:lstStyle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737EBF-1545-41A2-8939-7AD3CE12D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79378" y="3602038"/>
            <a:ext cx="1488621" cy="1655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D9118-F0F5-4D1A-AFC9-968B38B6D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DA2EB-C455-4DCE-989B-BC00280B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02BE8-5590-4170-BBAF-CF6E13CB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89E07E-16F1-4D11-9585-601E5DF4D1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975" y="5194302"/>
            <a:ext cx="982660" cy="982660"/>
          </a:xfrm>
          <a:prstGeom prst="rect">
            <a:avLst/>
          </a:prstGeom>
        </p:spPr>
      </p:pic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1EEBC1A0-1BA1-4BC5-A121-F26BFA89AA0A}"/>
              </a:ext>
            </a:extLst>
          </p:cNvPr>
          <p:cNvSpPr txBox="1">
            <a:spLocks/>
          </p:cNvSpPr>
          <p:nvPr userDrawn="1"/>
        </p:nvSpPr>
        <p:spPr>
          <a:xfrm>
            <a:off x="453403" y="66040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56E745-E731-42F7-BC46-83DD513FC98F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91B5FEA-CBAF-4385-A4CA-51260E6DBEFB}"/>
              </a:ext>
            </a:extLst>
          </p:cNvPr>
          <p:cNvSpPr/>
          <p:nvPr userDrawn="1"/>
        </p:nvSpPr>
        <p:spPr>
          <a:xfrm>
            <a:off x="0" y="6581913"/>
            <a:ext cx="1499616" cy="276087"/>
          </a:xfrm>
          <a:prstGeom prst="rect">
            <a:avLst/>
          </a:prstGeom>
          <a:solidFill>
            <a:srgbClr val="8F3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DE7199-FA2D-49F1-9603-97D7769D1846}"/>
              </a:ext>
            </a:extLst>
          </p:cNvPr>
          <p:cNvSpPr/>
          <p:nvPr userDrawn="1"/>
        </p:nvSpPr>
        <p:spPr>
          <a:xfrm>
            <a:off x="1609344" y="6581913"/>
            <a:ext cx="10582656" cy="276087"/>
          </a:xfrm>
          <a:prstGeom prst="rect">
            <a:avLst/>
          </a:prstGeom>
          <a:solidFill>
            <a:srgbClr val="8F3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00F85263-BA6F-40FB-AE02-4D61F933366B}"/>
              </a:ext>
            </a:extLst>
          </p:cNvPr>
          <p:cNvSpPr txBox="1">
            <a:spLocks/>
          </p:cNvSpPr>
          <p:nvPr userDrawn="1"/>
        </p:nvSpPr>
        <p:spPr>
          <a:xfrm>
            <a:off x="0" y="66040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Date Placeholder 3">
            <a:extLst>
              <a:ext uri="{FF2B5EF4-FFF2-40B4-BE49-F238E27FC236}">
                <a16:creationId xmlns:a16="http://schemas.microsoft.com/office/drawing/2014/main" id="{29656555-6587-4947-8FBD-30488D870C5A}"/>
              </a:ext>
            </a:extLst>
          </p:cNvPr>
          <p:cNvSpPr txBox="1">
            <a:spLocks/>
          </p:cNvSpPr>
          <p:nvPr userDrawn="1"/>
        </p:nvSpPr>
        <p:spPr>
          <a:xfrm>
            <a:off x="453403" y="66040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E56E745-E731-42F7-BC46-83DD513FC98F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38" name="Footer Placeholder 4">
            <a:extLst>
              <a:ext uri="{FF2B5EF4-FFF2-40B4-BE49-F238E27FC236}">
                <a16:creationId xmlns:a16="http://schemas.microsoft.com/office/drawing/2014/main" id="{9B9D0364-21C3-48FA-988F-AE5104BECBE4}"/>
              </a:ext>
            </a:extLst>
          </p:cNvPr>
          <p:cNvSpPr txBox="1">
            <a:spLocks/>
          </p:cNvSpPr>
          <p:nvPr userDrawn="1"/>
        </p:nvSpPr>
        <p:spPr>
          <a:xfrm>
            <a:off x="1637716" y="66040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BUREAU OF </a:t>
            </a:r>
            <a:r>
              <a:rPr lang="en-US" dirty="0" smtClean="0"/>
              <a:t>INTERNATIONAL </a:t>
            </a:r>
            <a:r>
              <a:rPr lang="en-US" dirty="0"/>
              <a:t>LABOR AFFAIRS</a:t>
            </a:r>
          </a:p>
        </p:txBody>
      </p:sp>
    </p:spTree>
    <p:extLst>
      <p:ext uri="{BB962C8B-B14F-4D97-AF65-F5344CB8AC3E}">
        <p14:creationId xmlns:p14="http://schemas.microsoft.com/office/powerpoint/2010/main" val="2770661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F0348-3120-422E-9FB0-56674023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8E292-0AD4-4475-BD91-889021E95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D6EC1-5F8E-4839-8311-701ED6A48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E800C-B99A-4CC1-8B58-C2AD761C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0E92A-7EB8-4108-A960-61821BD0B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4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C590C-1997-4881-A0AA-107274AB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9DC0F-9319-4733-9314-923346EF5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27F98-72F5-49A9-BFD3-BB0B52F99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95A04-9F20-4786-A200-64414CA49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41785-1EFC-4FC2-9403-FBE6A778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31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12B29-EA68-4852-9D5C-1165A18B4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880C5-D167-4A2C-A837-9D5294658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69E15-AB44-41F4-B012-B415F7FB9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DB8A94-4235-4273-B8EE-68EDE49B4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95952-8018-44A5-9B51-6F6038527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53365-5676-4A7D-B47B-5C1D7682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71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3BB1-66C7-4D71-BEFC-2A52D09B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16902-7379-4AEC-8025-5EA0A823B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C3DE3-8E2E-4B03-8D70-D2EAB052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AB85B-1443-4B6A-BC56-3D1F18004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F54ECB-67E8-4EF3-BFC9-9173BBF7D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98FE48-6ADA-4390-80FC-E1D897E57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9EFEEA-7FAC-46C6-BB9F-8A4937535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3685E9-A217-43F3-8020-F92BB22F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1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D0AE9-0A4A-4036-BAF7-68E21A8A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B4DDB-74F2-44A4-8545-674A7D499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8D314-8A5F-4BA3-8443-700855DD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98BF67-2ECA-43CF-A029-CDF5377D1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14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2F8BB1-B1E2-417E-AF51-8EDD35A59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B01EDA-7FCD-407C-A0F0-27FAD3770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4AFC0-3DF8-44EB-98C6-A0477785C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26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C0C2D-2551-4A72-8F02-401357902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2269E-3CED-45F8-BC21-7B504F6C6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E05A4-60D9-4E5F-B928-1639463C4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AEAF4-E05F-4CC2-AF58-EF63F36B7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B7DE2-0436-4DE2-A84F-7D947C3B5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B47F6-473D-4111-A304-CAA44DA3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28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39B6-197C-43B7-982B-20BAE128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8E220F-205D-4888-B60F-EE1DBEE4F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04A26-4182-42BE-B2BD-24809189F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0BCBC-81C8-4ABE-9DDD-0F7B17936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9BDA9E-3905-4A9D-9DD4-4752A1F6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29322-4501-4A45-9585-96AC14EBA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68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60D46-833D-42EF-A49A-31E150280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F0CCF9-DFF6-4A5A-B541-3B6B6735F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63C50-9D25-4863-9AE0-3186C308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72D0-0E4E-40C3-8ED5-49123BDFE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56BA1-77C9-44D3-B409-4363C36A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61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B275D4-58FF-47D4-B812-4357EE5DC9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AC6CE-9BC0-43FD-92FC-3D8C6D662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A659D-7AA5-4A4D-8169-2B0B76940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50A27-9ECD-4740-A269-AD7BBEDF0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8E280-C866-4C19-A609-03B9D582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53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581913"/>
            <a:ext cx="1499616" cy="276087"/>
          </a:xfrm>
          <a:prstGeom prst="rect">
            <a:avLst/>
          </a:prstGeom>
          <a:solidFill>
            <a:srgbClr val="8F3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581913"/>
            <a:ext cx="10582656" cy="276087"/>
          </a:xfrm>
          <a:prstGeom prst="rect">
            <a:avLst/>
          </a:prstGeom>
          <a:solidFill>
            <a:srgbClr val="8F39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</a:t>
            </a:r>
            <a:r>
              <a:rPr dirty="0"/>
              <a:t>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040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040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56E745-E731-42F7-BC46-83DD513FC98F}" type="datetime1">
              <a:rPr lang="en-US" smtClean="0"/>
              <a:pPr/>
              <a:t>5/28/2020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040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BUREAU OF INTERANTIONAL LABOR AFFAIRS</a:t>
            </a:r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rgbClr val="8F392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Clr>
          <a:srgbClr val="8F392D"/>
        </a:buClr>
        <a:buFont typeface="Wingdings" panose="05000000000000000000" pitchFamily="2" charset="2"/>
        <a:buChar char="§"/>
        <a:defRPr sz="2200" kern="1200">
          <a:solidFill>
            <a:schemeClr val="tx2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95288" indent="-153988" algn="l" defTabSz="914400" rtl="0" eaLnBrk="1" latinLnBrk="0" hangingPunct="1">
        <a:lnSpc>
          <a:spcPct val="90000"/>
        </a:lnSpc>
        <a:spcBef>
          <a:spcPts val="400"/>
        </a:spcBef>
        <a:buClr>
          <a:srgbClr val="8F392D"/>
        </a:buClr>
        <a:buFont typeface="Arial" panose="020B0604020202020204" pitchFamily="34" charset="0"/>
        <a:buChar char="•"/>
        <a:defRPr sz="1800" kern="1200">
          <a:solidFill>
            <a:schemeClr val="tx2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76263" indent="-153988" algn="l" defTabSz="914400" rtl="0" eaLnBrk="1" latinLnBrk="0" hangingPunct="1">
        <a:lnSpc>
          <a:spcPct val="90000"/>
        </a:lnSpc>
        <a:spcBef>
          <a:spcPts val="400"/>
        </a:spcBef>
        <a:buClr>
          <a:srgbClr val="8F392D"/>
        </a:buClr>
        <a:buFont typeface="Arial" panose="020B0604020202020204" pitchFamily="34" charset="0"/>
        <a:buChar char="−"/>
        <a:defRPr sz="1600" kern="1200">
          <a:solidFill>
            <a:schemeClr val="tx2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44538" indent="-153988" algn="l" defTabSz="1084263" rtl="0" eaLnBrk="1" latinLnBrk="0" hangingPunct="1">
        <a:lnSpc>
          <a:spcPct val="90000"/>
        </a:lnSpc>
        <a:spcBef>
          <a:spcPts val="400"/>
        </a:spcBef>
        <a:buClr>
          <a:srgbClr val="8F392D"/>
        </a:buClr>
        <a:buFont typeface="Arial" panose="020B0604020202020204" pitchFamily="34" charset="0"/>
        <a:buChar char="•"/>
        <a:defRPr sz="1600" kern="1200">
          <a:solidFill>
            <a:schemeClr val="tx2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4400" indent="-153988" algn="l" defTabSz="914400" rtl="0" eaLnBrk="1" latinLnBrk="0" hangingPunct="1">
        <a:lnSpc>
          <a:spcPct val="90000"/>
        </a:lnSpc>
        <a:spcBef>
          <a:spcPts val="400"/>
        </a:spcBef>
        <a:buClr>
          <a:srgbClr val="8F392D"/>
        </a:buClr>
        <a:buFont typeface="Arial" panose="020B0604020202020204" pitchFamily="34" charset="0"/>
        <a:buChar char="•"/>
        <a:defRPr sz="1600" kern="1200">
          <a:solidFill>
            <a:schemeClr val="tx2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8D8AF-594D-4D1F-BB13-B355B969BDD1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EE354-8114-4ABF-84F1-6BA722030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0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A913B3-C559-43BE-A2C1-B9AE47EF0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C426B-6C6C-45A2-9C04-E511A965E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02CA7-57F4-41CA-890F-D8236BA5A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67EDC-2394-44A2-824B-D0F0B464A49C}" type="datetimeFigureOut">
              <a:rPr lang="en-US" smtClean="0"/>
              <a:t>5/28/2020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3F065-6AD9-4B49-A669-8392CEBAC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FADFD-DE53-48D6-8A37-F787C47F9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10C6E-4247-40E4-9E31-E1996159F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9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jpeg"/><Relationship Id="rId2" Type="http://schemas.openxmlformats.org/officeDocument/2006/relationships/hyperlink" Target="https://www.dol.gov/agencies/ilab/country/ilab-uzbekistan" TargetMode="Externa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svg"/><Relationship Id="rId5" Type="http://schemas.openxmlformats.org/officeDocument/2006/relationships/image" Target="../media/image15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a Foundation for Continued Progress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Webinar, “Beyond Cotton: Lessons Learned and Next Steps in Uzbekistan”</a:t>
            </a:r>
          </a:p>
          <a:p>
            <a:r>
              <a:rPr lang="en-US" dirty="0" smtClean="0"/>
              <a:t>May 28,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ILAB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1BBF0A-D3A5-428A-B78E-5E5C5C4A3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5553591" cy="44952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Office of Child Labor, Forced Labor, &amp; Human Trafficking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828" y="606147"/>
            <a:ext cx="2143990" cy="27724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792" y="3652483"/>
            <a:ext cx="3100493" cy="2304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3254" y="1305926"/>
            <a:ext cx="2220419" cy="182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63" y="274638"/>
            <a:ext cx="8026400" cy="585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05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ILAB Engagement in Uzbekistan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1BBF0A-D3A5-428A-B78E-5E5C5C4A3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5563423" cy="44952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Research, Diplomacy, Technical Assistance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/>
          <a:stretch/>
        </p:blipFill>
        <p:spPr>
          <a:xfrm>
            <a:off x="1607127" y="443344"/>
            <a:ext cx="2438400" cy="15240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766" y="443341"/>
            <a:ext cx="2284424" cy="1524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758" y="443342"/>
            <a:ext cx="2032001" cy="15240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429" y="443342"/>
            <a:ext cx="2515257" cy="1524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542" y="3674044"/>
            <a:ext cx="4522433" cy="226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0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Forward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1BBF0A-D3A5-428A-B78E-5E5C5C4A3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5563423" cy="44952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Next Steps to Eliminate Child Labor and Forced Labor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39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564155-3981-4744-BA19-8F0CB65A8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0" y="3266313"/>
            <a:ext cx="3543300" cy="347663"/>
          </a:xfrm>
        </p:spPr>
        <p:txBody>
          <a:bodyPr/>
          <a:lstStyle/>
          <a:p>
            <a:pPr algn="l"/>
            <a:r>
              <a:rPr lang="en-US" dirty="0" smtClean="0"/>
              <a:t>globalkids@dol.gov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E2588D-6EC7-439C-8EC7-5FAC456D1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0" y="4063711"/>
            <a:ext cx="3543300" cy="347662"/>
          </a:xfrm>
        </p:spPr>
        <p:txBody>
          <a:bodyPr>
            <a:normAutofit/>
          </a:bodyPr>
          <a:lstStyle/>
          <a:p>
            <a:pPr algn="l"/>
            <a:r>
              <a:rPr lang="en-US" sz="1600" dirty="0" smtClean="0">
                <a:hlinkClick r:id="rId2"/>
              </a:rPr>
              <a:t>ILAB in Uzbekistan</a:t>
            </a:r>
            <a:endParaRPr lang="en-US" sz="16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A88A4F-88B6-4B78-9B0E-3738B2D7EAA9}"/>
              </a:ext>
            </a:extLst>
          </p:cNvPr>
          <p:cNvGrpSpPr/>
          <p:nvPr/>
        </p:nvGrpSpPr>
        <p:grpSpPr>
          <a:xfrm>
            <a:off x="5828845" y="2938125"/>
            <a:ext cx="1536272" cy="1629450"/>
            <a:chOff x="4787152" y="3722308"/>
            <a:chExt cx="1536272" cy="1629450"/>
          </a:xfrm>
          <a:solidFill>
            <a:srgbClr val="8F392D"/>
          </a:solidFill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B5A970D-AFE8-4B18-BC25-D26CB089AD7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834803" y="3722308"/>
              <a:ext cx="1488621" cy="0"/>
            </a:xfrm>
            <a:prstGeom prst="line">
              <a:avLst/>
            </a:prstGeom>
            <a:grpFill/>
            <a:ln w="57150">
              <a:solidFill>
                <a:srgbClr val="8F39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Graphic 7" descr="Envelope">
              <a:extLst>
                <a:ext uri="{FF2B5EF4-FFF2-40B4-BE49-F238E27FC236}">
                  <a16:creationId xmlns:a16="http://schemas.microsoft.com/office/drawing/2014/main" id="{601E9CF3-C8F9-4274-8AA5-D2C9869A3E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34803" y="4029040"/>
              <a:ext cx="469232" cy="469232"/>
            </a:xfrm>
            <a:prstGeom prst="rect">
              <a:avLst/>
            </a:prstGeom>
          </p:spPr>
        </p:pic>
        <p:pic>
          <p:nvPicPr>
            <p:cNvPr id="9" name="Graphic 8" descr="Link">
              <a:extLst>
                <a:ext uri="{FF2B5EF4-FFF2-40B4-BE49-F238E27FC236}">
                  <a16:creationId xmlns:a16="http://schemas.microsoft.com/office/drawing/2014/main" id="{B680B078-B215-47BB-B555-EA93BF7BB1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87152" y="4809677"/>
              <a:ext cx="542081" cy="542081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B38548A-E18C-4140-A54C-59ACF5A41A54}"/>
              </a:ext>
            </a:extLst>
          </p:cNvPr>
          <p:cNvSpPr txBox="1"/>
          <p:nvPr/>
        </p:nvSpPr>
        <p:spPr>
          <a:xfrm>
            <a:off x="5695722" y="1767905"/>
            <a:ext cx="5105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8F39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" y="1258694"/>
            <a:ext cx="4715768" cy="353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1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2033</TotalTime>
  <Words>64</Words>
  <Application>Microsoft Office PowerPoint</Application>
  <PresentationFormat>Widescreen</PresentationFormat>
  <Paragraphs>13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Corbel</vt:lpstr>
      <vt:lpstr>Wingdings</vt:lpstr>
      <vt:lpstr>Ecology 16x9</vt:lpstr>
      <vt:lpstr>1_Custom Design</vt:lpstr>
      <vt:lpstr>Custom Design</vt:lpstr>
      <vt:lpstr>Building a Foundation for Continued Progress</vt:lpstr>
      <vt:lpstr>ILAB</vt:lpstr>
      <vt:lpstr>PowerPoint Presentation</vt:lpstr>
      <vt:lpstr>ILAB Engagement in Uzbekistan</vt:lpstr>
      <vt:lpstr>Looking Forward</vt:lpstr>
      <vt:lpstr>globalkids@dol.gov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San Gabriel, Mylene</dc:creator>
  <cp:lastModifiedBy>Cuba Sanchez, Andrea</cp:lastModifiedBy>
  <cp:revision>55</cp:revision>
  <dcterms:created xsi:type="dcterms:W3CDTF">2018-09-18T17:12:56Z</dcterms:created>
  <dcterms:modified xsi:type="dcterms:W3CDTF">2020-05-28T12:34:50Z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