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60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0" autoAdjust="0"/>
    <p:restoredTop sz="86486" autoAdjust="0"/>
  </p:normalViewPr>
  <p:slideViewPr>
    <p:cSldViewPr>
      <p:cViewPr varScale="1">
        <p:scale>
          <a:sx n="63" d="100"/>
          <a:sy n="63" d="100"/>
        </p:scale>
        <p:origin x="9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4A91C-7255-4C09-A56B-34088D77191A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535BA-9007-47A9-A9DB-41FE370A1A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535BA-9007-47A9-A9DB-41FE370A1A5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7E60D-C0C9-48B8-A9F5-6B73114AB472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4783D-4CCC-4E11-9E96-5984B1D950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676009" cy="6308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1907704" y="692696"/>
            <a:ext cx="2160240" cy="108012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2699792" y="692696"/>
            <a:ext cx="1296144" cy="158417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2483768" y="692696"/>
            <a:ext cx="1584176" cy="25922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3707904" y="692696"/>
            <a:ext cx="288032" cy="352839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3995936" y="692696"/>
            <a:ext cx="1728192" cy="345638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3995936" y="692696"/>
            <a:ext cx="2808312" cy="288032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 flipV="1">
            <a:off x="3995936" y="692696"/>
            <a:ext cx="3456384" cy="280831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796136" y="260648"/>
            <a:ext cx="30963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We unite 15 independent monitors - representing all regions of Uzbekistan and </a:t>
            </a:r>
            <a:r>
              <a:rPr lang="en-US" sz="2400" b="1" dirty="0" err="1" smtClean="0">
                <a:solidFill>
                  <a:srgbClr val="FF0000"/>
                </a:solidFill>
              </a:rPr>
              <a:t>Karakalpakstan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2" name="Левая фигурная скобка 31"/>
          <p:cNvSpPr/>
          <p:nvPr/>
        </p:nvSpPr>
        <p:spPr>
          <a:xfrm>
            <a:off x="4067944" y="260648"/>
            <a:ext cx="1152128" cy="1035496"/>
          </a:xfrm>
          <a:prstGeom prst="leftBrace">
            <a:avLst>
              <a:gd name="adj1" fmla="val 8333"/>
              <a:gd name="adj2" fmla="val 49317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2" name="Rectangle 4"/>
          <p:cNvSpPr>
            <a:spLocks noChangeArrowheads="1"/>
          </p:cNvSpPr>
          <p:nvPr/>
        </p:nvSpPr>
        <p:spPr bwMode="auto">
          <a:xfrm>
            <a:off x="251520" y="1"/>
            <a:ext cx="8642350" cy="105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hr-HR" sz="3200" dirty="0">
                <a:solidFill>
                  <a:srgbClr val="666699"/>
                </a:solidFill>
              </a:rPr>
              <a:t/>
            </a:r>
            <a:br>
              <a:rPr lang="hr-HR" sz="3200" dirty="0">
                <a:solidFill>
                  <a:srgbClr val="666699"/>
                </a:solidFill>
              </a:rPr>
            </a:br>
            <a:r>
              <a:rPr lang="hr-HR" sz="3200" dirty="0">
                <a:solidFill>
                  <a:srgbClr val="666699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Why this monitoring scheme is effective 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hr-HR" sz="3200" dirty="0" smtClean="0">
                <a:solidFill>
                  <a:srgbClr val="C00000"/>
                </a:solidFill>
              </a:rPr>
              <a:t>?</a:t>
            </a:r>
            <a:endParaRPr lang="en-GB" sz="3200" dirty="0">
              <a:solidFill>
                <a:srgbClr val="C00000"/>
              </a:solidFill>
            </a:endParaRPr>
          </a:p>
        </p:txBody>
      </p:sp>
      <p:sp>
        <p:nvSpPr>
          <p:cNvPr id="380936" name="Rectangle 8"/>
          <p:cNvSpPr>
            <a:spLocks noChangeArrowheads="1"/>
          </p:cNvSpPr>
          <p:nvPr/>
        </p:nvSpPr>
        <p:spPr bwMode="auto">
          <a:xfrm>
            <a:off x="323528" y="2132856"/>
            <a:ext cx="8496623" cy="4464496"/>
          </a:xfrm>
          <a:prstGeom prst="rect">
            <a:avLst/>
          </a:prstGeom>
          <a:solidFill>
            <a:schemeClr val="bg1"/>
          </a:solidFill>
          <a:ln w="57150">
            <a:solidFill>
              <a:srgbClr val="6666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Efficient feedback mechanism for instant problem solving scheme: 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defect on the field</a:t>
            </a:r>
            <a:r>
              <a:rPr lang="ru-RU" sz="2800" dirty="0" smtClean="0">
                <a:solidFill>
                  <a:srgbClr val="FF0000"/>
                </a:solidFill>
              </a:rPr>
              <a:t>  – </a:t>
            </a:r>
            <a:r>
              <a:rPr lang="en-US" sz="2800" dirty="0" smtClean="0">
                <a:solidFill>
                  <a:srgbClr val="FF0000"/>
                </a:solidFill>
              </a:rPr>
              <a:t>hand over Inspection</a:t>
            </a:r>
            <a:r>
              <a:rPr lang="ru-RU" sz="2800" dirty="0" smtClean="0">
                <a:solidFill>
                  <a:srgbClr val="FF0000"/>
                </a:solidFill>
              </a:rPr>
              <a:t>  – </a:t>
            </a:r>
            <a:r>
              <a:rPr lang="en-US" sz="2800" dirty="0" smtClean="0">
                <a:solidFill>
                  <a:srgbClr val="FF0000"/>
                </a:solidFill>
              </a:rPr>
              <a:t>see the result</a:t>
            </a:r>
            <a:endParaRPr lang="hr-HR" sz="2800" dirty="0">
              <a:solidFill>
                <a:srgbClr val="FF0000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/>
              <a:t>To use technical means and coordination of monitoring 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online</a:t>
            </a:r>
            <a:endParaRPr lang="hr-HR" sz="2800" dirty="0">
              <a:solidFill>
                <a:srgbClr val="FF0000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Flexible response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to changing needs during monitoring</a:t>
            </a:r>
            <a:endParaRPr lang="hr-HR" sz="28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May create opportunities for interaction with target groups (agricultural groups, farmers) </a:t>
            </a:r>
            <a:r>
              <a:rPr lang="en-US" sz="2800" dirty="0" smtClean="0">
                <a:solidFill>
                  <a:srgbClr val="FF0000"/>
                </a:solidFill>
              </a:rPr>
              <a:t>in the subsequent and at the end of monitoring</a:t>
            </a:r>
            <a:endParaRPr lang="hr-HR" sz="2800" dirty="0">
              <a:solidFill>
                <a:srgbClr val="FF0000"/>
              </a:solidFill>
            </a:endParaRPr>
          </a:p>
        </p:txBody>
      </p:sp>
      <p:sp>
        <p:nvSpPr>
          <p:cNvPr id="380937" name="Text Box 9"/>
          <p:cNvSpPr txBox="1">
            <a:spLocks noChangeArrowheads="1"/>
          </p:cNvSpPr>
          <p:nvPr/>
        </p:nvSpPr>
        <p:spPr bwMode="auto">
          <a:xfrm>
            <a:off x="827584" y="1052737"/>
            <a:ext cx="79928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3000" b="0" dirty="0" smtClean="0">
                <a:solidFill>
                  <a:schemeClr val="tx1"/>
                </a:solidFill>
              </a:rPr>
              <a:t>The work experience with target groups  adjusted for the last season of the monitoring showed</a:t>
            </a:r>
            <a:r>
              <a:rPr lang="ru-RU" sz="3000" b="0" dirty="0" smtClean="0">
                <a:solidFill>
                  <a:schemeClr val="tx1"/>
                </a:solidFill>
              </a:rPr>
              <a:t> </a:t>
            </a:r>
            <a:r>
              <a:rPr lang="hr-HR" sz="3000" b="0" dirty="0" smtClean="0">
                <a:solidFill>
                  <a:schemeClr val="tx1"/>
                </a:solidFill>
              </a:rPr>
              <a:t>:</a:t>
            </a:r>
            <a:endParaRPr lang="en-GB" sz="30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0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0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0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809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809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80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809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2" grpId="0"/>
      <p:bldP spid="3809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Monitor groups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276872"/>
            <a:ext cx="3096344" cy="266429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</p:pic>
      <p:pic>
        <p:nvPicPr>
          <p:cNvPr id="6" name="Picture 17" descr="boys whitwashing cemetery Uzbekistan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66662" y="2132856"/>
            <a:ext cx="3001675" cy="3384376"/>
          </a:xfrm>
          <a:noFill/>
          <a:ln/>
        </p:spPr>
      </p:pic>
      <p:sp>
        <p:nvSpPr>
          <p:cNvPr id="7" name="Прямоугольник 6"/>
          <p:cNvSpPr/>
          <p:nvPr/>
        </p:nvSpPr>
        <p:spPr>
          <a:xfrm>
            <a:off x="827584" y="1628800"/>
            <a:ext cx="1871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FARMERS’ RIGHTS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5940153" y="5157192"/>
            <a:ext cx="2304256" cy="338554"/>
          </a:xfrm>
          <a:prstGeom prst="rect">
            <a:avLst/>
          </a:prstGeom>
          <a:solidFill>
            <a:schemeClr val="tx1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hr-HR" sz="1600" b="1" dirty="0">
                <a:solidFill>
                  <a:srgbClr val="FF0000"/>
                </a:solidFill>
              </a:rPr>
              <a:t>CHILD LABOR</a:t>
            </a:r>
            <a:endParaRPr lang="en-GB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915816" y="4437112"/>
          <a:ext cx="2736305" cy="216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 Image" r:id="rId5" imgW="4495238" imgH="3238952" progId="Paint.Picture">
                  <p:embed/>
                </p:oleObj>
              </mc:Choice>
              <mc:Fallback>
                <p:oleObj name="Bitmap Image" r:id="rId5" imgW="4495238" imgH="3238952" progId="Paint.Pictur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437112"/>
                        <a:ext cx="2736305" cy="2160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CC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55577" y="2420888"/>
            <a:ext cx="2232248" cy="369332"/>
          </a:xfrm>
          <a:prstGeom prst="rect">
            <a:avLst/>
          </a:prstGeom>
          <a:solidFill>
            <a:schemeClr val="tx1"/>
          </a:solidFill>
          <a:ln w="571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hr-HR" b="1" dirty="0">
                <a:solidFill>
                  <a:srgbClr val="FF0000"/>
                </a:solidFill>
              </a:rPr>
              <a:t>FARMERS’ RIGHTS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491880" y="4005064"/>
            <a:ext cx="1763688" cy="52322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</a:rPr>
              <a:t>    Politics</a:t>
            </a:r>
            <a:endParaRPr lang="en-GB" sz="2800" b="1" i="1" dirty="0">
              <a:solidFill>
                <a:srgbClr val="C000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555776" y="1196752"/>
            <a:ext cx="576064" cy="1008112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940152" y="1124744"/>
            <a:ext cx="1296144" cy="936104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4355976" y="1268760"/>
            <a:ext cx="288032" cy="288032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our main </a:t>
            </a:r>
            <a:r>
              <a:rPr lang="en-US" dirty="0" smtClean="0">
                <a:solidFill>
                  <a:srgbClr val="FF0000"/>
                </a:solidFill>
              </a:rPr>
              <a:t>advantage</a:t>
            </a:r>
            <a:r>
              <a:rPr lang="en-US" dirty="0" smtClean="0"/>
              <a:t> is: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We are ready for  collaboration and open to  </a:t>
            </a:r>
            <a:r>
              <a:rPr lang="en-US" sz="2800" dirty="0" smtClean="0">
                <a:solidFill>
                  <a:srgbClr val="FF0000"/>
                </a:solidFill>
              </a:rPr>
              <a:t>EVERYBODY!</a:t>
            </a:r>
            <a:r>
              <a:rPr lang="ru-RU" sz="2800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                   </a:t>
            </a:r>
            <a:r>
              <a:rPr lang="en-US" sz="2800" dirty="0" smtClean="0">
                <a:solidFill>
                  <a:srgbClr val="FF0000"/>
                </a:solidFill>
              </a:rPr>
              <a:t>thanks everyone</a:t>
            </a:r>
            <a:r>
              <a:rPr lang="ru-RU" sz="2800" smtClean="0">
                <a:solidFill>
                  <a:srgbClr val="FF0000"/>
                </a:solidFill>
              </a:rPr>
              <a:t>…..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User\Desktop\мои\4caaa8b8-1b55-4d4f-a837-8b1cf944d00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573" r="5573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122</Words>
  <Application>Microsoft Office PowerPoint</Application>
  <PresentationFormat>On-screen Show (4:3)</PresentationFormat>
  <Paragraphs>16</Paragraphs>
  <Slides>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Wingdings</vt:lpstr>
      <vt:lpstr>Тема Office</vt:lpstr>
      <vt:lpstr>Bitmap Image</vt:lpstr>
      <vt:lpstr>PowerPoint Presentation</vt:lpstr>
      <vt:lpstr>PowerPoint Presentation</vt:lpstr>
      <vt:lpstr>Monitor groups</vt:lpstr>
      <vt:lpstr>But our main advantage is: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24info.uz 2016.11.23</dc:creator>
  <cp:lastModifiedBy>Cuba Sanchez, Andrea</cp:lastModifiedBy>
  <cp:revision>39</cp:revision>
  <dcterms:created xsi:type="dcterms:W3CDTF">2018-07-05T17:01:10Z</dcterms:created>
  <dcterms:modified xsi:type="dcterms:W3CDTF">2020-05-28T12:31:41Z</dcterms:modified>
</cp:coreProperties>
</file>