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99" r:id="rId2"/>
    <p:sldId id="300" r:id="rId3"/>
    <p:sldId id="295" r:id="rId4"/>
    <p:sldId id="294" r:id="rId5"/>
    <p:sldId id="286" r:id="rId6"/>
    <p:sldId id="298" r:id="rId7"/>
  </p:sldIdLst>
  <p:sldSz cx="24384000" cy="13716000"/>
  <p:notesSz cx="6888163" cy="96234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78E"/>
    <a:srgbClr val="1D4094"/>
    <a:srgbClr val="5CA5A8"/>
    <a:srgbClr val="76C2CA"/>
    <a:srgbClr val="5879A9"/>
    <a:srgbClr val="6EBCC0"/>
    <a:srgbClr val="0E6D5E"/>
    <a:srgbClr val="FFFFFF"/>
    <a:srgbClr val="DE6A10"/>
    <a:srgbClr val="DCB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619" autoAdjust="0"/>
  </p:normalViewPr>
  <p:slideViewPr>
    <p:cSldViewPr>
      <p:cViewPr varScale="1">
        <p:scale>
          <a:sx n="37" d="100"/>
          <a:sy n="37" d="100"/>
        </p:scale>
        <p:origin x="582" y="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236538" y="722313"/>
            <a:ext cx="6415087" cy="3608387"/>
          </a:xfrm>
          <a:prstGeom prst="rect">
            <a:avLst/>
          </a:prstGeom>
        </p:spPr>
        <p:txBody>
          <a:bodyPr lIns="92310" tIns="46155" rIns="92310" bIns="46155"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xfrm>
            <a:off x="918422" y="4571129"/>
            <a:ext cx="5051320" cy="4330541"/>
          </a:xfrm>
          <a:prstGeom prst="rect">
            <a:avLst/>
          </a:prstGeom>
        </p:spPr>
        <p:txBody>
          <a:bodyPr lIns="92310" tIns="46155" rIns="92310" bIns="46155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592154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438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Текст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07691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4383" y="0"/>
            <a:ext cx="24359614" cy="13715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0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19200" y="7280850"/>
            <a:ext cx="10607040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2557758" y="7280850"/>
            <a:ext cx="10607040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2035563" y="13081000"/>
            <a:ext cx="376706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1596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13" b="1" i="0">
                <a:solidFill>
                  <a:srgbClr val="005B8B"/>
                </a:solidFill>
                <a:latin typeface="Akzidenz-Grotesk Pro Bold"/>
                <a:cs typeface="Akzidenz-Grotesk Pro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035563" y="13081000"/>
            <a:ext cx="376706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9659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563"/>
            <a:ext cx="24380814" cy="137095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402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2035563" y="13081000"/>
            <a:ext cx="376706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4726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75" r:id="rId10"/>
    <p:sldLayoutId id="2147483678" r:id="rId11"/>
    <p:sldLayoutId id="2147483679" r:id="rId12"/>
    <p:sldLayoutId id="2147483680" r:id="rId1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microsoft.com/office/2007/relationships/hdphoto" Target="../media/hdphoto3.wdp"/><Relationship Id="rId17" Type="http://schemas.openxmlformats.org/officeDocument/2006/relationships/image" Target="../media/image16.PNG"/><Relationship Id="rId2" Type="http://schemas.openxmlformats.org/officeDocument/2006/relationships/image" Target="../media/image5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5" Type="http://schemas.openxmlformats.org/officeDocument/2006/relationships/image" Target="../media/image14.png"/><Relationship Id="rId10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8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9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hnat.uz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7343" y="8188683"/>
            <a:ext cx="14550761" cy="2245234"/>
          </a:xfrm>
          <a:prstGeom prst="rect">
            <a:avLst/>
          </a:prstGeom>
        </p:spPr>
        <p:txBody>
          <a:bodyPr vert="horz" wrap="square" lIns="0" tIns="28960" rIns="0" bIns="0" rtlCol="0">
            <a:spAutoFit/>
          </a:bodyPr>
          <a:lstStyle/>
          <a:p>
            <a:pPr marL="28960" algn="l">
              <a:spcBef>
                <a:spcPts val="228"/>
              </a:spcBef>
            </a:pPr>
            <a:r>
              <a:rPr lang="en-US" sz="7200" b="1" spc="137" dirty="0" smtClean="0">
                <a:solidFill>
                  <a:srgbClr val="005B8B"/>
                </a:solidFill>
                <a:latin typeface="Akzidenz-Grotesk Pro Bold"/>
                <a:cs typeface="Akzidenz-Grotesk Pro Bold"/>
              </a:rPr>
              <a:t>MOVING FORWARD WITH TRANSFORMATIVE POLICIES</a:t>
            </a:r>
            <a:endParaRPr lang="en-US" sz="7200" dirty="0">
              <a:latin typeface="Akzidenz-Grotesk Pro Bold"/>
              <a:cs typeface="Akzidenz-Grotesk Pro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65464" y="7898898"/>
            <a:ext cx="18894704" cy="0"/>
          </a:xfrm>
          <a:custGeom>
            <a:avLst/>
            <a:gdLst/>
            <a:ahLst/>
            <a:cxnLst/>
            <a:rect l="l" t="t" r="r" b="b"/>
            <a:pathLst>
              <a:path w="8286115">
                <a:moveTo>
                  <a:pt x="0" y="0"/>
                </a:moveTo>
                <a:lnTo>
                  <a:pt x="8286000" y="0"/>
                </a:lnTo>
              </a:path>
            </a:pathLst>
          </a:custGeom>
          <a:ln w="6350">
            <a:solidFill>
              <a:srgbClr val="3EAC46"/>
            </a:solidFill>
          </a:ln>
        </p:spPr>
        <p:txBody>
          <a:bodyPr wrap="square" lIns="0" tIns="0" rIns="0" bIns="0" rtlCol="0"/>
          <a:lstStyle/>
          <a:p>
            <a:endParaRPr sz="11402"/>
          </a:p>
        </p:txBody>
      </p:sp>
      <p:sp>
        <p:nvSpPr>
          <p:cNvPr id="6" name="object 3"/>
          <p:cNvSpPr txBox="1"/>
          <p:nvPr/>
        </p:nvSpPr>
        <p:spPr>
          <a:xfrm>
            <a:off x="4697343" y="11314889"/>
            <a:ext cx="15661269" cy="871268"/>
          </a:xfrm>
          <a:prstGeom prst="rect">
            <a:avLst/>
          </a:prstGeom>
        </p:spPr>
        <p:txBody>
          <a:bodyPr vert="horz" wrap="square" lIns="0" tIns="28960" rIns="0" bIns="0" rtlCol="0">
            <a:spAutoFit/>
          </a:bodyPr>
          <a:lstStyle/>
          <a:p>
            <a:pPr marL="28960" algn="l">
              <a:spcBef>
                <a:spcPts val="6841"/>
              </a:spcBef>
            </a:pPr>
            <a:r>
              <a:rPr lang="en-US" sz="2736" spc="-34" dirty="0" err="1">
                <a:solidFill>
                  <a:srgbClr val="005B8B"/>
                </a:solidFill>
                <a:latin typeface="Century Gothic"/>
                <a:cs typeface="Century Gothic"/>
              </a:rPr>
              <a:t>Erkin</a:t>
            </a:r>
            <a:r>
              <a:rPr lang="en-US" sz="2736" spc="-34" dirty="0">
                <a:solidFill>
                  <a:srgbClr val="005B8B"/>
                </a:solidFill>
                <a:latin typeface="Century Gothic"/>
                <a:cs typeface="Century Gothic"/>
              </a:rPr>
              <a:t> </a:t>
            </a:r>
            <a:r>
              <a:rPr lang="en-US" sz="2736" spc="-34" dirty="0" err="1">
                <a:solidFill>
                  <a:srgbClr val="005B8B"/>
                </a:solidFill>
                <a:latin typeface="Century Gothic"/>
                <a:cs typeface="Century Gothic"/>
              </a:rPr>
              <a:t>Mukhitdinov</a:t>
            </a:r>
            <a:r>
              <a:rPr lang="en-US" sz="2736" spc="-34" dirty="0">
                <a:solidFill>
                  <a:srgbClr val="005B8B"/>
                </a:solidFill>
                <a:latin typeface="Century Gothic"/>
                <a:cs typeface="Century Gothic"/>
              </a:rPr>
              <a:t/>
            </a:r>
            <a:br>
              <a:rPr lang="en-US" sz="2736" spc="-34" dirty="0">
                <a:solidFill>
                  <a:srgbClr val="005B8B"/>
                </a:solidFill>
                <a:latin typeface="Century Gothic"/>
                <a:cs typeface="Century Gothic"/>
              </a:rPr>
            </a:br>
            <a:r>
              <a:rPr lang="en-US" sz="2736" spc="-34" dirty="0">
                <a:solidFill>
                  <a:srgbClr val="005B8B"/>
                </a:solidFill>
                <a:latin typeface="Century Gothic"/>
                <a:cs typeface="Century Gothic"/>
              </a:rPr>
              <a:t>First Deputy Minister of Employment and </a:t>
            </a:r>
            <a:r>
              <a:rPr lang="en-US" sz="2736" spc="-34" dirty="0" smtClean="0">
                <a:solidFill>
                  <a:srgbClr val="005B8B"/>
                </a:solidFill>
                <a:latin typeface="Century Gothic"/>
                <a:cs typeface="Century Gothic"/>
              </a:rPr>
              <a:t>Labor </a:t>
            </a:r>
            <a:r>
              <a:rPr lang="en-US" sz="2736" spc="-34" dirty="0">
                <a:solidFill>
                  <a:srgbClr val="005B8B"/>
                </a:solidFill>
                <a:latin typeface="Century Gothic"/>
                <a:cs typeface="Century Gothic"/>
              </a:rPr>
              <a:t>Relations of the Republic Uzbekistan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240" y="1498138"/>
            <a:ext cx="6844075" cy="4536857"/>
          </a:xfrm>
          <a:prstGeom prst="rect">
            <a:avLst/>
          </a:prstGeom>
        </p:spPr>
      </p:pic>
      <p:sp>
        <p:nvSpPr>
          <p:cNvPr id="9" name="object 3"/>
          <p:cNvSpPr txBox="1"/>
          <p:nvPr/>
        </p:nvSpPr>
        <p:spPr>
          <a:xfrm>
            <a:off x="17808624" y="2969568"/>
            <a:ext cx="5573454" cy="592980"/>
          </a:xfrm>
          <a:prstGeom prst="rect">
            <a:avLst/>
          </a:prstGeom>
        </p:spPr>
        <p:txBody>
          <a:bodyPr vert="horz" wrap="square" lIns="0" tIns="66037" rIns="0" bIns="0" rtlCol="0">
            <a:spAutoFit/>
          </a:bodyPr>
          <a:lstStyle/>
          <a:p>
            <a:pPr marL="66037">
              <a:spcBef>
                <a:spcPts val="520"/>
              </a:spcBef>
            </a:pPr>
            <a:r>
              <a:rPr lang="en-US" sz="3420" spc="-78" dirty="0">
                <a:solidFill>
                  <a:srgbClr val="005B8B"/>
                </a:solidFill>
                <a:latin typeface="Akzidenz-Grotesk Pro Bold" panose="02000803050000020004" pitchFamily="50" charset="0"/>
                <a:cs typeface="Century Gothic"/>
              </a:rPr>
              <a:t>Tashkent 2020</a:t>
            </a:r>
            <a:endParaRPr sz="3420" dirty="0">
              <a:latin typeface="Akzidenz-Grotesk Pro Bold" panose="02000803050000020004" pitchFamily="50" charset="0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4600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bject 2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16210560" y="9275556"/>
            <a:ext cx="6364346" cy="4028569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90713" y="9260872"/>
            <a:ext cx="7046069" cy="3789816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Shape 485"/>
          <p:cNvSpPr/>
          <p:nvPr/>
        </p:nvSpPr>
        <p:spPr>
          <a:xfrm>
            <a:off x="16368464" y="1984775"/>
            <a:ext cx="720080" cy="708743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5881757" y="1903308"/>
            <a:ext cx="51063" cy="11329292"/>
          </a:xfrm>
          <a:prstGeom prst="line">
            <a:avLst/>
          </a:prstGeom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" name="image12.jpeg"/>
          <p:cNvPicPr>
            <a:picLocks noChangeAspect="1"/>
          </p:cNvPicPr>
          <p:nvPr/>
        </p:nvPicPr>
        <p:blipFill>
          <a:blip r:embed="rId3">
            <a:extLst/>
          </a:blip>
          <a:srcRect l="16230" r="16231"/>
          <a:stretch>
            <a:fillRect/>
          </a:stretch>
        </p:blipFill>
        <p:spPr>
          <a:xfrm>
            <a:off x="2110880" y="3085222"/>
            <a:ext cx="2489492" cy="247663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485"/>
          <p:cNvSpPr/>
          <p:nvPr/>
        </p:nvSpPr>
        <p:spPr>
          <a:xfrm>
            <a:off x="2461973" y="1923949"/>
            <a:ext cx="720080" cy="708743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image14.png"/>
          <p:cNvPicPr>
            <a:picLocks noChangeAspect="1"/>
          </p:cNvPicPr>
          <p:nvPr/>
        </p:nvPicPr>
        <p:blipFill>
          <a:blip r:embed="rId4">
            <a:biLevel thresh="25000"/>
            <a:extLst/>
          </a:blip>
          <a:stretch>
            <a:fillRect/>
          </a:stretch>
        </p:blipFill>
        <p:spPr>
          <a:xfrm>
            <a:off x="2605989" y="2067965"/>
            <a:ext cx="432048" cy="43204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object 7"/>
          <p:cNvSpPr txBox="1"/>
          <p:nvPr/>
        </p:nvSpPr>
        <p:spPr>
          <a:xfrm>
            <a:off x="3470085" y="1970543"/>
            <a:ext cx="5189631" cy="584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just"/>
            <a:r>
              <a:rPr lang="en-US" sz="1900" b="1" spc="-15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900" b="1" spc="-15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en-US" sz="1900" b="1" spc="-15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political will to eradicate all forms of forced </a:t>
            </a:r>
            <a:r>
              <a:rPr lang="en-US" sz="1900" b="1" spc="-15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endParaRPr lang="en-US" sz="1900" b="1" spc="-15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4911218" y="2941369"/>
            <a:ext cx="3892514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just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Statement by the President during 72nd Session of the United Nations General on 19th September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485"/>
          <p:cNvSpPr/>
          <p:nvPr/>
        </p:nvSpPr>
        <p:spPr>
          <a:xfrm>
            <a:off x="4662464" y="2964079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object 7"/>
          <p:cNvSpPr txBox="1"/>
          <p:nvPr/>
        </p:nvSpPr>
        <p:spPr>
          <a:xfrm>
            <a:off x="4911217" y="3444755"/>
            <a:ext cx="3884433" cy="800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just"/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Adoption of the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resolution of the Cabinet of Ministers of the Republic of Uzbekistan “On additional to eradicate forced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in the Republic of Uzbekistan” №349 dated 10th May 2018;</a:t>
            </a:r>
          </a:p>
        </p:txBody>
      </p:sp>
      <p:sp>
        <p:nvSpPr>
          <p:cNvPr id="14" name="object 7"/>
          <p:cNvSpPr txBox="1"/>
          <p:nvPr/>
        </p:nvSpPr>
        <p:spPr>
          <a:xfrm>
            <a:off x="4911217" y="4348250"/>
            <a:ext cx="3884433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just"/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Adoption of Presidential Decree “On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increasing liability for coercion to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” dated 29th October 2018</a:t>
            </a:r>
          </a:p>
        </p:txBody>
      </p:sp>
      <p:sp>
        <p:nvSpPr>
          <p:cNvPr id="15" name="object 7"/>
          <p:cNvSpPr txBox="1"/>
          <p:nvPr/>
        </p:nvSpPr>
        <p:spPr>
          <a:xfrm>
            <a:off x="4929268" y="4853758"/>
            <a:ext cx="3874463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just"/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 algn="just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Adoption of 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Presidential Decree “On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additional measures to further improve the system of combating trafficking in persons and forced labor” dated July 30, 2019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485"/>
          <p:cNvSpPr/>
          <p:nvPr/>
        </p:nvSpPr>
        <p:spPr>
          <a:xfrm>
            <a:off x="4659152" y="3478164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 485"/>
          <p:cNvSpPr/>
          <p:nvPr/>
        </p:nvSpPr>
        <p:spPr>
          <a:xfrm>
            <a:off x="4659152" y="4402056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 485"/>
          <p:cNvSpPr/>
          <p:nvPr/>
        </p:nvSpPr>
        <p:spPr>
          <a:xfrm>
            <a:off x="4660418" y="5110626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object 9"/>
          <p:cNvSpPr/>
          <p:nvPr/>
        </p:nvSpPr>
        <p:spPr>
          <a:xfrm>
            <a:off x="6779980" y="6005886"/>
            <a:ext cx="2095760" cy="2022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000" dirty="0">
              <a:solidFill>
                <a:schemeClr val="tx1"/>
              </a:solidFill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2106987" y="6413792"/>
            <a:ext cx="4464529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 marR="10160" algn="just"/>
            <a:r>
              <a:rPr lang="en-US" sz="1500" spc="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March 25, 2019, the U.S. Department of Labor made the final decision to </a:t>
            </a:r>
            <a:r>
              <a:rPr lang="en-US" sz="1500" spc="6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WITHDRAW UZBEK COTTON FROM THE LIST OF EXECUTIVE ORDER </a:t>
            </a:r>
            <a:r>
              <a:rPr lang="en-US" sz="1500" spc="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prohibiting government purchases in the United States of goods </a:t>
            </a:r>
            <a:r>
              <a:rPr lang="en-US" sz="1500" spc="6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produced </a:t>
            </a:r>
            <a:r>
              <a:rPr lang="en-US" sz="1500" spc="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forced child labor.</a:t>
            </a:r>
            <a:endParaRPr sz="1500" spc="6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06986" y="8199839"/>
            <a:ext cx="676875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0160" algn="just"/>
            <a:r>
              <a:rPr lang="en-US" sz="1500" spc="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decision to exclude cotton from </a:t>
            </a:r>
            <a:r>
              <a:rPr lang="en-US" sz="1500" spc="6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500" spc="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r>
              <a:rPr lang="en-US" sz="1500" spc="6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makes it possible for </a:t>
            </a:r>
            <a:r>
              <a:rPr lang="en-US" sz="1500" spc="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US government agency to </a:t>
            </a:r>
            <a:r>
              <a:rPr lang="en-US" sz="1500" spc="6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PURCHASE </a:t>
            </a:r>
            <a:r>
              <a:rPr lang="en-US" sz="1500" spc="6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500" spc="6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WITHOUT ITS CERTIFICATION</a:t>
            </a:r>
            <a:r>
              <a:rPr lang="en-US" sz="1500" spc="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500" spc="6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1307470" y="9048815"/>
            <a:ext cx="7860194" cy="41433"/>
          </a:xfrm>
          <a:prstGeom prst="line">
            <a:avLst/>
          </a:prstGeom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11641199" y="2983833"/>
            <a:ext cx="38888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law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CRIMINALIZING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forced </a:t>
            </a:r>
            <a:r>
              <a:rPr lang="en-US" sz="1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labour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was adopted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90" y="2895527"/>
            <a:ext cx="1367367" cy="2064381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1589553" y="3076385"/>
            <a:ext cx="39405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1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Punished by punitive work up to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 YEARS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in case forcing minors –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UP TO THREE YEARS 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9188609" y="1974834"/>
            <a:ext cx="51063" cy="11329292"/>
          </a:xfrm>
          <a:prstGeom prst="line">
            <a:avLst/>
          </a:prstGeom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1641197" y="4277694"/>
            <a:ext cx="38888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Administrative fines for forced labor were increased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30 - 50 TIMES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485"/>
          <p:cNvSpPr/>
          <p:nvPr/>
        </p:nvSpPr>
        <p:spPr>
          <a:xfrm>
            <a:off x="11383515" y="3080758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 485"/>
          <p:cNvSpPr/>
          <p:nvPr/>
        </p:nvSpPr>
        <p:spPr>
          <a:xfrm>
            <a:off x="11383515" y="3637387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 485"/>
          <p:cNvSpPr/>
          <p:nvPr/>
        </p:nvSpPr>
        <p:spPr>
          <a:xfrm>
            <a:off x="11383515" y="4381805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 485"/>
          <p:cNvSpPr/>
          <p:nvPr/>
        </p:nvSpPr>
        <p:spPr>
          <a:xfrm>
            <a:off x="9655324" y="1925828"/>
            <a:ext cx="720080" cy="708743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object 7"/>
          <p:cNvSpPr txBox="1"/>
          <p:nvPr/>
        </p:nvSpPr>
        <p:spPr>
          <a:xfrm>
            <a:off x="10634364" y="2011952"/>
            <a:ext cx="489569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just"/>
            <a:r>
              <a:rPr lang="en-US" sz="2000" b="1" spc="-15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Commitment to the complete </a:t>
            </a:r>
            <a:r>
              <a:rPr lang="en-US" sz="2000" b="1" spc="-15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eradication of </a:t>
            </a:r>
            <a:r>
              <a:rPr lang="en-US" sz="2000" b="1" spc="-15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all forms of forced labor</a:t>
            </a:r>
            <a:endParaRPr lang="ru-RU" sz="2000" b="1" spc="-15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026" y="2023112"/>
            <a:ext cx="463619" cy="429329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10337288" y="5213798"/>
            <a:ext cx="53954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Administrative penalties applied to 259 OFFICIALS (132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them were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penalised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during the cotton campaign)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375403" y="6706802"/>
            <a:ext cx="53492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225 REGULATIONS, 25 SUBMISSIONS AND 16 WARNINGS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issued to mayors of the regions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375404" y="5861870"/>
            <a:ext cx="53573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18 CITY AND REGIONAL MAYORS and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deputies were punished,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MAYORS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7 LEADERS OF THE REGIONAL LEVEL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were dismissed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or demoted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485"/>
          <p:cNvSpPr/>
          <p:nvPr/>
        </p:nvSpPr>
        <p:spPr>
          <a:xfrm>
            <a:off x="9935274" y="5309189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 485"/>
          <p:cNvSpPr/>
          <p:nvPr/>
        </p:nvSpPr>
        <p:spPr>
          <a:xfrm>
            <a:off x="9935274" y="5905358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 485"/>
          <p:cNvSpPr/>
          <p:nvPr/>
        </p:nvSpPr>
        <p:spPr>
          <a:xfrm>
            <a:off x="9943355" y="6869982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 485"/>
          <p:cNvSpPr/>
          <p:nvPr/>
        </p:nvSpPr>
        <p:spPr>
          <a:xfrm>
            <a:off x="2178996" y="9450288"/>
            <a:ext cx="720080" cy="708743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object 7"/>
          <p:cNvSpPr txBox="1"/>
          <p:nvPr/>
        </p:nvSpPr>
        <p:spPr>
          <a:xfrm>
            <a:off x="3150328" y="9610177"/>
            <a:ext cx="666540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just"/>
            <a:r>
              <a:rPr lang="en-US" sz="2000" b="1" spc="-15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Reforms in agriculture</a:t>
            </a:r>
            <a:endParaRPr lang="ru-RU" sz="2000" b="1" spc="-15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498117" y="2089343"/>
            <a:ext cx="460773" cy="460773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2769504" y="10291266"/>
            <a:ext cx="58977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Presidential Decree "On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measures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 widely introduce market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principles in the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sphere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 cotton production" dated March 6, 2020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PD-4633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082389" y="11235135"/>
            <a:ext cx="551063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CANCELING STATE REGULATION OF THE PRICE AND PRODUCTION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LIBERALIZATION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PURCHASE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PRICES OF RAW COTTON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Implementation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price announcement practices for farmers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VEGETATION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485"/>
          <p:cNvSpPr/>
          <p:nvPr/>
        </p:nvSpPr>
        <p:spPr>
          <a:xfrm>
            <a:off x="2827068" y="11330716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 485"/>
          <p:cNvSpPr/>
          <p:nvPr/>
        </p:nvSpPr>
        <p:spPr>
          <a:xfrm>
            <a:off x="2827068" y="11947450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 485"/>
          <p:cNvSpPr/>
          <p:nvPr/>
        </p:nvSpPr>
        <p:spPr>
          <a:xfrm>
            <a:off x="2827068" y="12397694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8" name="25.png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8505" y="9549289"/>
            <a:ext cx="511000" cy="511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object 7"/>
          <p:cNvSpPr txBox="1"/>
          <p:nvPr/>
        </p:nvSpPr>
        <p:spPr>
          <a:xfrm>
            <a:off x="17356676" y="2144664"/>
            <a:ext cx="666540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just"/>
            <a:r>
              <a:rPr lang="en-US" sz="2000" b="1" spc="-15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Cotton industry</a:t>
            </a:r>
            <a:endParaRPr lang="ru-RU" sz="2000" b="1" spc="-15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6656016" y="6144419"/>
            <a:ext cx="5690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Incomes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individuals involved in agricultural work on harvesting raw cotton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works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not subject to taxation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6656016" y="6910085"/>
            <a:ext cx="56961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Safety and decent working conditions are provided for cotton pickers (accommodation, food, transportation and other necessary conditions)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485"/>
          <p:cNvSpPr/>
          <p:nvPr/>
        </p:nvSpPr>
        <p:spPr>
          <a:xfrm>
            <a:off x="16296456" y="6253030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 485"/>
          <p:cNvSpPr/>
          <p:nvPr/>
        </p:nvSpPr>
        <p:spPr>
          <a:xfrm>
            <a:off x="16303536" y="7017236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Прямоугольник 53"/>
          <p:cNvSpPr/>
          <p:nvPr/>
        </p:nvSpPr>
        <p:spPr>
          <a:xfrm>
            <a:off x="16656016" y="7715494"/>
            <a:ext cx="56961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Cabinet of Ministers of the Republic of Uzbekistan approved a temporary regulation on hiring cotton pickers, which reflects the procedure and standards for hiring pickers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485"/>
          <p:cNvSpPr/>
          <p:nvPr/>
        </p:nvSpPr>
        <p:spPr>
          <a:xfrm>
            <a:off x="16303536" y="7806086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H="1">
            <a:off x="16334708" y="8916781"/>
            <a:ext cx="7860194" cy="41433"/>
          </a:xfrm>
          <a:prstGeom prst="line">
            <a:avLst/>
          </a:prstGeom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7" name="Shape 485"/>
          <p:cNvSpPr/>
          <p:nvPr/>
        </p:nvSpPr>
        <p:spPr>
          <a:xfrm>
            <a:off x="16484556" y="9487563"/>
            <a:ext cx="720080" cy="708743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object 7"/>
          <p:cNvSpPr txBox="1"/>
          <p:nvPr/>
        </p:nvSpPr>
        <p:spPr>
          <a:xfrm>
            <a:off x="17432326" y="9663459"/>
            <a:ext cx="599292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just"/>
            <a:r>
              <a:rPr lang="en-US" sz="2000" b="1" spc="-15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Cooperating with civil society activists</a:t>
            </a:r>
            <a:endParaRPr lang="ru-RU" sz="2000" b="1" spc="-15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27.png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95758" y="9486356"/>
            <a:ext cx="697675" cy="697675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Прямоугольник 59"/>
          <p:cNvSpPr/>
          <p:nvPr/>
        </p:nvSpPr>
        <p:spPr>
          <a:xfrm>
            <a:off x="16952341" y="10569593"/>
            <a:ext cx="56088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Press conference with human rights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activists and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government bodies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485"/>
          <p:cNvSpPr/>
          <p:nvPr/>
        </p:nvSpPr>
        <p:spPr>
          <a:xfrm>
            <a:off x="16663575" y="10660570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Прямоугольник 61"/>
          <p:cNvSpPr/>
          <p:nvPr/>
        </p:nvSpPr>
        <p:spPr>
          <a:xfrm>
            <a:off x="16952340" y="11056130"/>
            <a:ext cx="54375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Meeting between the Ministry of Employment and </a:t>
            </a:r>
            <a:r>
              <a:rPr lang="en-US" sz="1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Labour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Relations and national human rights activists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485"/>
          <p:cNvSpPr/>
          <p:nvPr/>
        </p:nvSpPr>
        <p:spPr>
          <a:xfrm>
            <a:off x="16656496" y="11142540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Прямоугольник 63"/>
          <p:cNvSpPr/>
          <p:nvPr/>
        </p:nvSpPr>
        <p:spPr>
          <a:xfrm>
            <a:off x="16950383" y="11793726"/>
            <a:ext cx="54391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feedback channel has been created in the social messenger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Shape 485"/>
          <p:cNvSpPr/>
          <p:nvPr/>
        </p:nvSpPr>
        <p:spPr>
          <a:xfrm>
            <a:off x="16663575" y="11880816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Прямоугольник 65"/>
          <p:cNvSpPr/>
          <p:nvPr/>
        </p:nvSpPr>
        <p:spPr>
          <a:xfrm>
            <a:off x="16957527" y="12323426"/>
            <a:ext cx="53180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Issuance of a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specialized certificate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human rights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activists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giving unhindered access to cotton fields and the cotton picking process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Shape 485"/>
          <p:cNvSpPr/>
          <p:nvPr/>
        </p:nvSpPr>
        <p:spPr>
          <a:xfrm>
            <a:off x="16677564" y="12438684"/>
            <a:ext cx="144017" cy="125820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0559" y="3231668"/>
            <a:ext cx="3459416" cy="2468778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672" y="8379055"/>
            <a:ext cx="6648897" cy="3487504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4848" y="4224399"/>
            <a:ext cx="2602193" cy="1479291"/>
          </a:xfrm>
          <a:prstGeom prst="rect">
            <a:avLst/>
          </a:prstGeom>
        </p:spPr>
      </p:pic>
      <p:sp>
        <p:nvSpPr>
          <p:cNvPr id="71" name="Прямоугольник 70"/>
          <p:cNvSpPr/>
          <p:nvPr/>
        </p:nvSpPr>
        <p:spPr>
          <a:xfrm>
            <a:off x="19392800" y="3310444"/>
            <a:ext cx="2996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Dynamics of salary increase for manual cotton picking 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bject 4"/>
          <p:cNvSpPr txBox="1">
            <a:spLocks/>
          </p:cNvSpPr>
          <p:nvPr/>
        </p:nvSpPr>
        <p:spPr>
          <a:xfrm>
            <a:off x="4102020" y="377230"/>
            <a:ext cx="18819172" cy="936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wrap="square" lIns="0" tIns="12700" rIns="0" bIns="0" rtlCol="0" anchor="b">
            <a:sp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2700" algn="l" hangingPunct="1">
              <a:spcBef>
                <a:spcPts val="100"/>
              </a:spcBef>
            </a:pPr>
            <a:r>
              <a:rPr lang="en-US" sz="6000" b="1" spc="30" dirty="0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  <a:t>Lessons learned from past cotton campaigns</a:t>
            </a:r>
            <a:endParaRPr lang="ru-RU" sz="6000" dirty="0">
              <a:solidFill>
                <a:schemeClr val="accent1">
                  <a:lumMod val="75000"/>
                </a:schemeClr>
              </a:solidFill>
              <a:latin typeface="Akzidenz-Grotesk Pro XBd Cnd"/>
              <a:cs typeface="Akzidenz-Grotesk Pro XBd Cnd"/>
            </a:endParaRPr>
          </a:p>
        </p:txBody>
      </p:sp>
      <p:pic>
        <p:nvPicPr>
          <p:cNvPr id="73" name="Рисунок 7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571" y="191172"/>
            <a:ext cx="1884883" cy="1249467"/>
          </a:xfrm>
          <a:prstGeom prst="rect">
            <a:avLst/>
          </a:prstGeom>
        </p:spPr>
      </p:pic>
      <p:sp>
        <p:nvSpPr>
          <p:cNvPr id="74" name="object 302"/>
          <p:cNvSpPr/>
          <p:nvPr/>
        </p:nvSpPr>
        <p:spPr>
          <a:xfrm>
            <a:off x="7987548" y="1547403"/>
            <a:ext cx="8571865" cy="0"/>
          </a:xfrm>
          <a:custGeom>
            <a:avLst/>
            <a:gdLst/>
            <a:ahLst/>
            <a:cxnLst/>
            <a:rect l="l" t="t" r="r" b="b"/>
            <a:pathLst>
              <a:path w="8571865">
                <a:moveTo>
                  <a:pt x="0" y="0"/>
                </a:moveTo>
                <a:lnTo>
                  <a:pt x="8571598" y="0"/>
                </a:lnTo>
              </a:path>
            </a:pathLst>
          </a:custGeom>
          <a:ln w="6350">
            <a:solidFill>
              <a:srgbClr val="3E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14488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Shape 144"/>
          <p:cNvSpPr/>
          <p:nvPr/>
        </p:nvSpPr>
        <p:spPr>
          <a:xfrm>
            <a:off x="2254896" y="2682841"/>
            <a:ext cx="9296884" cy="9143711"/>
          </a:xfrm>
          <a:prstGeom prst="rect">
            <a:avLst/>
          </a:prstGeom>
          <a:solidFill>
            <a:srgbClr val="D6D6D6"/>
          </a:solidFill>
          <a:ln w="12700">
            <a:miter lim="400000"/>
          </a:ln>
        </p:spPr>
        <p:txBody>
          <a:bodyPr lIns="91436" tIns="91436" rIns="91436" bIns="91436" anchor="ctr"/>
          <a:lstStyle/>
          <a:p>
            <a:endParaRPr sz="10000"/>
          </a:p>
        </p:txBody>
      </p:sp>
      <p:sp>
        <p:nvSpPr>
          <p:cNvPr id="11" name="Shape 180"/>
          <p:cNvSpPr/>
          <p:nvPr/>
        </p:nvSpPr>
        <p:spPr>
          <a:xfrm>
            <a:off x="3244014" y="8970107"/>
            <a:ext cx="7697245" cy="2646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91436" tIns="91436" rIns="91436" bIns="91436">
            <a:spAutoFit/>
          </a:bodyPr>
          <a:lstStyle>
            <a:lvl1pPr>
              <a:defRPr sz="1600">
                <a:solidFill>
                  <a:srgbClr val="00478E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r>
              <a:rPr lang="en-US" sz="3200" dirty="0" smtClean="0">
                <a:solidFill>
                  <a:schemeClr val="tx1"/>
                </a:solidFill>
              </a:rPr>
              <a:t>The </a:t>
            </a:r>
            <a:r>
              <a:rPr lang="en-US" sz="3200" dirty="0">
                <a:solidFill>
                  <a:schemeClr val="tx1"/>
                </a:solidFill>
              </a:rPr>
              <a:t>Republic of Uzbekistan </a:t>
            </a:r>
            <a:r>
              <a:rPr lang="en-US" sz="3200" dirty="0"/>
              <a:t>has ratified 17 ILO Conventions and 1 Protocol to the Convention. In 2019, 3 Conventions and 1 Protocol of the Convention were ratified.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Shape 179"/>
          <p:cNvSpPr/>
          <p:nvPr/>
        </p:nvSpPr>
        <p:spPr>
          <a:xfrm>
            <a:off x="12237386" y="2616103"/>
            <a:ext cx="11718511" cy="10074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91436" tIns="91436" rIns="91436" bIns="91436">
            <a:spAutoFit/>
          </a:bodyPr>
          <a:lstStyle/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. 29 </a:t>
            </a:r>
            <a:r>
              <a:rPr lang="en-US" sz="2400" dirty="0">
                <a:latin typeface="Calibri" panose="020F0502020204030204" pitchFamily="34" charset="0"/>
              </a:rPr>
              <a:t>Convention on Forced Labor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47 </a:t>
            </a:r>
            <a:r>
              <a:rPr lang="en-US" sz="2400" dirty="0">
                <a:latin typeface="Calibri" panose="020F0502020204030204" pitchFamily="34" charset="0"/>
              </a:rPr>
              <a:t>Convention on the Forty-Hour </a:t>
            </a:r>
            <a:r>
              <a:rPr lang="en-US" sz="2400" dirty="0" smtClean="0">
                <a:latin typeface="Calibri" panose="020F0502020204030204" pitchFamily="34" charset="0"/>
              </a:rPr>
              <a:t>Work week</a:t>
            </a:r>
            <a:endParaRPr lang="en-US" sz="2400" dirty="0">
              <a:latin typeface="Calibri" panose="020F0502020204030204" pitchFamily="34" charset="0"/>
            </a:endParaRP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52 </a:t>
            </a:r>
            <a:r>
              <a:rPr lang="en-US" sz="2400" dirty="0">
                <a:latin typeface="Calibri" panose="020F0502020204030204" pitchFamily="34" charset="0"/>
              </a:rPr>
              <a:t>Convention </a:t>
            </a:r>
            <a:r>
              <a:rPr lang="en-US" sz="2400" dirty="0" smtClean="0">
                <a:latin typeface="Calibri" panose="020F0502020204030204" pitchFamily="34" charset="0"/>
              </a:rPr>
              <a:t>on Holidays with Pay</a:t>
            </a:r>
            <a:endParaRPr lang="en-US" sz="2400" dirty="0">
              <a:latin typeface="Calibri" panose="020F0502020204030204" pitchFamily="34" charset="0"/>
            </a:endParaRPr>
          </a:p>
          <a:p>
            <a:pPr marL="285750" indent="-285750" algn="l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87 </a:t>
            </a:r>
            <a:r>
              <a:rPr lang="en-US" sz="2400" dirty="0">
                <a:latin typeface="Calibri" panose="020F0502020204030204" pitchFamily="34" charset="0"/>
              </a:rPr>
              <a:t>Convention on Freedom of Association and the Protection </a:t>
            </a:r>
            <a:r>
              <a:rPr lang="en-US" sz="2400" dirty="0" smtClean="0">
                <a:latin typeface="Calibri" panose="020F0502020204030204" pitchFamily="34" charset="0"/>
              </a:rPr>
              <a:t>of </a:t>
            </a:r>
            <a:r>
              <a:rPr lang="en-US" sz="2400" dirty="0">
                <a:latin typeface="Calibri" panose="020F0502020204030204" pitchFamily="34" charset="0"/>
              </a:rPr>
              <a:t>the </a:t>
            </a:r>
            <a:r>
              <a:rPr lang="ru-RU" sz="2400" dirty="0" smtClean="0">
                <a:latin typeface="Calibri" panose="020F0502020204030204" pitchFamily="34" charset="0"/>
              </a:rPr>
              <a:t/>
            </a:r>
            <a:br>
              <a:rPr lang="ru-RU" sz="2400" dirty="0" smtClean="0">
                <a:latin typeface="Calibri" panose="020F0502020204030204" pitchFamily="34" charset="0"/>
              </a:rPr>
            </a:br>
            <a:r>
              <a:rPr lang="en-US" sz="2400" dirty="0" smtClean="0">
                <a:latin typeface="Calibri" panose="020F0502020204030204" pitchFamily="34" charset="0"/>
              </a:rPr>
              <a:t>Right </a:t>
            </a:r>
            <a:r>
              <a:rPr lang="en-US" sz="2400" dirty="0">
                <a:latin typeface="Calibri" panose="020F0502020204030204" pitchFamily="34" charset="0"/>
              </a:rPr>
              <a:t>to Join Trade Unions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98 </a:t>
            </a:r>
            <a:r>
              <a:rPr lang="en-US" sz="2400" dirty="0">
                <a:latin typeface="Calibri" panose="020F0502020204030204" pitchFamily="34" charset="0"/>
              </a:rPr>
              <a:t>Convention on Freedom of Association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100 </a:t>
            </a:r>
            <a:r>
              <a:rPr lang="en-US" sz="2400" dirty="0">
                <a:latin typeface="Calibri" panose="020F0502020204030204" pitchFamily="34" charset="0"/>
              </a:rPr>
              <a:t>Equal Remuneration Convention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103 </a:t>
            </a:r>
            <a:r>
              <a:rPr lang="en-US" sz="2400" dirty="0">
                <a:latin typeface="Calibri" panose="020F0502020204030204" pitchFamily="34" charset="0"/>
              </a:rPr>
              <a:t>Convention for the Protection of Maternity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105 </a:t>
            </a:r>
            <a:r>
              <a:rPr lang="en-US" sz="2400" dirty="0">
                <a:latin typeface="Calibri" panose="020F0502020204030204" pitchFamily="34" charset="0"/>
              </a:rPr>
              <a:t>Convention on the Abolition of Forced Labor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111 </a:t>
            </a:r>
            <a:r>
              <a:rPr lang="en-US" sz="2400" dirty="0">
                <a:latin typeface="Calibri" panose="020F0502020204030204" pitchFamily="34" charset="0"/>
              </a:rPr>
              <a:t>Convention on Discrimination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122 </a:t>
            </a:r>
            <a:r>
              <a:rPr lang="en-US" sz="2400" dirty="0">
                <a:latin typeface="Calibri" panose="020F0502020204030204" pitchFamily="34" charset="0"/>
              </a:rPr>
              <a:t>Convention on Employment Policy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135 </a:t>
            </a:r>
            <a:r>
              <a:rPr lang="en-US" sz="2400" dirty="0">
                <a:latin typeface="Calibri" panose="020F0502020204030204" pitchFamily="34" charset="0"/>
              </a:rPr>
              <a:t>Convention on the Representatives of Workers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154 </a:t>
            </a:r>
            <a:r>
              <a:rPr lang="en-US" sz="2400" dirty="0">
                <a:latin typeface="Calibri" panose="020F0502020204030204" pitchFamily="34" charset="0"/>
              </a:rPr>
              <a:t>Collective Bargaining Convention</a:t>
            </a: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138 </a:t>
            </a:r>
            <a:r>
              <a:rPr lang="en-US" sz="2400" dirty="0">
                <a:latin typeface="Calibri" panose="020F0502020204030204" pitchFamily="34" charset="0"/>
              </a:rPr>
              <a:t>Minimum Age Convention for Admission to Employment</a:t>
            </a:r>
          </a:p>
          <a:p>
            <a:pPr marL="285750" indent="-285750" algn="l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182 </a:t>
            </a:r>
            <a:r>
              <a:rPr lang="en-US" sz="2400" dirty="0">
                <a:latin typeface="Calibri" panose="020F0502020204030204" pitchFamily="34" charset="0"/>
              </a:rPr>
              <a:t>Convention on the Prohibition and Immediate Action </a:t>
            </a:r>
            <a:r>
              <a:rPr lang="ru-RU" sz="2400" dirty="0" smtClean="0">
                <a:latin typeface="Calibri" panose="020F0502020204030204" pitchFamily="34" charset="0"/>
              </a:rPr>
              <a:t/>
            </a:r>
            <a:br>
              <a:rPr lang="ru-RU" sz="2400" dirty="0" smtClean="0">
                <a:latin typeface="Calibri" panose="020F0502020204030204" pitchFamily="34" charset="0"/>
              </a:rPr>
            </a:br>
            <a:r>
              <a:rPr lang="en-US" sz="2400" dirty="0" smtClean="0">
                <a:latin typeface="Calibri" panose="020F0502020204030204" pitchFamily="34" charset="0"/>
              </a:rPr>
              <a:t>for </a:t>
            </a:r>
            <a:r>
              <a:rPr lang="en-US" sz="2400" dirty="0">
                <a:latin typeface="Calibri" panose="020F0502020204030204" pitchFamily="34" charset="0"/>
              </a:rPr>
              <a:t>the Elimination of the Worst Forms of Child </a:t>
            </a:r>
            <a:r>
              <a:rPr lang="en-US" sz="2400" dirty="0" smtClean="0">
                <a:latin typeface="Calibri" panose="020F0502020204030204" pitchFamily="34" charset="0"/>
              </a:rPr>
              <a:t>Labor</a:t>
            </a:r>
            <a:endParaRPr lang="ru-RU" sz="2400" dirty="0" smtClean="0">
              <a:latin typeface="Calibri" panose="020F0502020204030204" pitchFamily="34" charset="0"/>
            </a:endParaRPr>
          </a:p>
          <a:p>
            <a:pPr marL="285750" indent="-28575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ru-RU" sz="2400" dirty="0" smtClean="0">
              <a:latin typeface="Calibri" panose="020F0502020204030204" pitchFamily="34" charset="0"/>
            </a:endParaRPr>
          </a:p>
          <a:p>
            <a:pPr fontAlgn="ctr">
              <a:spcAft>
                <a:spcPts val="400"/>
              </a:spcAft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RATIFIED IN 2019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:</a:t>
            </a:r>
          </a:p>
          <a:p>
            <a:pPr algn="just" fontAlgn="ctr">
              <a:spcAft>
                <a:spcPts val="400"/>
              </a:spcAft>
            </a:pPr>
            <a:endParaRPr lang="en-US" sz="2400" dirty="0">
              <a:latin typeface="Calibri" panose="020F0502020204030204" pitchFamily="34" charset="0"/>
            </a:endParaRPr>
          </a:p>
          <a:p>
            <a:pPr marL="342900" indent="-342900" algn="l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144 </a:t>
            </a:r>
            <a:r>
              <a:rPr lang="en-US" sz="2400" dirty="0">
                <a:latin typeface="Calibri" panose="020F0502020204030204" pitchFamily="34" charset="0"/>
              </a:rPr>
              <a:t>Convention on Tripartite Consultation to Promote the Application </a:t>
            </a:r>
            <a:r>
              <a:rPr lang="ru-RU" sz="2400" dirty="0" smtClean="0">
                <a:latin typeface="Calibri" panose="020F0502020204030204" pitchFamily="34" charset="0"/>
              </a:rPr>
              <a:t/>
            </a:r>
            <a:br>
              <a:rPr lang="ru-RU" sz="2400" dirty="0" smtClean="0">
                <a:latin typeface="Calibri" panose="020F0502020204030204" pitchFamily="34" charset="0"/>
              </a:rPr>
            </a:br>
            <a:r>
              <a:rPr lang="en-US" sz="2400" dirty="0" smtClean="0">
                <a:latin typeface="Calibri" panose="020F0502020204030204" pitchFamily="34" charset="0"/>
              </a:rPr>
              <a:t>of </a:t>
            </a:r>
            <a:r>
              <a:rPr lang="en-US" sz="2400" dirty="0">
                <a:latin typeface="Calibri" panose="020F0502020204030204" pitchFamily="34" charset="0"/>
              </a:rPr>
              <a:t>International Labor Standards</a:t>
            </a:r>
          </a:p>
          <a:p>
            <a:pPr marL="342900" indent="-34290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Protocol to Convention No. 29 </a:t>
            </a:r>
            <a:r>
              <a:rPr lang="en-US" sz="2400" dirty="0">
                <a:latin typeface="Calibri" panose="020F0502020204030204" pitchFamily="34" charset="0"/>
              </a:rPr>
              <a:t>concerning Forced Labor</a:t>
            </a:r>
          </a:p>
          <a:p>
            <a:pPr marL="342900" indent="-34290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81 </a:t>
            </a:r>
            <a:r>
              <a:rPr lang="en-US" sz="2400" dirty="0">
                <a:latin typeface="Calibri" panose="020F0502020204030204" pitchFamily="34" charset="0"/>
              </a:rPr>
              <a:t>Convention on Labor Inspection in Industry and Trade</a:t>
            </a:r>
          </a:p>
          <a:p>
            <a:pPr marL="342900" indent="-342900" algn="just" fontAlgn="ctr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No. 129 </a:t>
            </a:r>
            <a:r>
              <a:rPr lang="en-US" sz="2400" dirty="0">
                <a:latin typeface="Calibri" panose="020F0502020204030204" pitchFamily="34" charset="0"/>
              </a:rPr>
              <a:t>Convention on Labor Inspection in </a:t>
            </a:r>
            <a:r>
              <a:rPr lang="en-US" sz="2400" dirty="0" smtClean="0">
                <a:latin typeface="Calibri" panose="020F0502020204030204" pitchFamily="34" charset="0"/>
              </a:rPr>
              <a:t>Agriculture</a:t>
            </a:r>
            <a:endParaRPr lang="ru-RU" sz="2400" dirty="0">
              <a:latin typeface="Calibri" panose="020F0502020204030204" pitchFamily="34" charset="0"/>
            </a:endParaRPr>
          </a:p>
        </p:txBody>
      </p:sp>
      <p:sp>
        <p:nvSpPr>
          <p:cNvPr id="26" name="Shape 191"/>
          <p:cNvSpPr/>
          <p:nvPr/>
        </p:nvSpPr>
        <p:spPr>
          <a:xfrm flipV="1">
            <a:off x="12047984" y="2828840"/>
            <a:ext cx="0" cy="9649072"/>
          </a:xfrm>
          <a:prstGeom prst="line">
            <a:avLst/>
          </a:prstGeom>
          <a:ln w="12700">
            <a:solidFill>
              <a:srgbClr val="A9A9A9"/>
            </a:solidFill>
            <a:custDash>
              <a:ds d="200000" sp="200000"/>
            </a:custDash>
            <a:miter lim="400000"/>
          </a:ln>
        </p:spPr>
        <p:txBody>
          <a:bodyPr lIns="91436" tIns="91436" rIns="91436" bIns="91436"/>
          <a:lstStyle/>
          <a:p>
            <a:endParaRPr sz="10000"/>
          </a:p>
        </p:txBody>
      </p:sp>
      <p:pic>
        <p:nvPicPr>
          <p:cNvPr id="1026" name="Picture 2" descr="https://digital.report/wp-content/uploads/2017/07/88ff8ca6900f6f3adccbc33168250f79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64016" y="3001876"/>
            <a:ext cx="8130131" cy="478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bject 16"/>
          <p:cNvSpPr txBox="1"/>
          <p:nvPr/>
        </p:nvSpPr>
        <p:spPr>
          <a:xfrm>
            <a:off x="10876332" y="1988850"/>
            <a:ext cx="13507668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/>
            <a:r>
              <a:rPr lang="en-US" sz="2800" b="1" spc="65" dirty="0">
                <a:solidFill>
                  <a:srgbClr val="00468E"/>
                </a:solidFill>
                <a:latin typeface="Calibri"/>
                <a:cs typeface="Calibri"/>
              </a:rPr>
              <a:t>Ratified Conventions of the International Labor Organization</a:t>
            </a:r>
            <a:endParaRPr sz="2800" b="1" spc="65" dirty="0">
              <a:solidFill>
                <a:srgbClr val="00468E"/>
              </a:solidFill>
              <a:latin typeface="Calibri"/>
              <a:cs typeface="Calibri"/>
            </a:endParaRPr>
          </a:p>
        </p:txBody>
      </p:sp>
      <p:sp>
        <p:nvSpPr>
          <p:cNvPr id="40" name="Shape 485"/>
          <p:cNvSpPr/>
          <p:nvPr/>
        </p:nvSpPr>
        <p:spPr>
          <a:xfrm>
            <a:off x="2688037" y="8006984"/>
            <a:ext cx="1151035" cy="1104394"/>
          </a:xfrm>
          <a:prstGeom prst="ellipse">
            <a:avLst/>
          </a:prstGeom>
          <a:gradFill flip="none" rotWithShape="1">
            <a:gsLst>
              <a:gs pos="0">
                <a:srgbClr val="2A69A2"/>
              </a:gs>
              <a:gs pos="48000">
                <a:srgbClr val="609ED6"/>
              </a:gs>
              <a:gs pos="100000">
                <a:srgbClr val="9DC3E6"/>
              </a:gs>
            </a:gsLst>
            <a:lin ang="16200000" scaled="0"/>
          </a:gra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just">
              <a:defRPr sz="32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5" name="object 4"/>
          <p:cNvSpPr txBox="1">
            <a:spLocks/>
          </p:cNvSpPr>
          <p:nvPr/>
        </p:nvSpPr>
        <p:spPr>
          <a:xfrm>
            <a:off x="4775176" y="405267"/>
            <a:ext cx="16226884" cy="936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wrap="square" lIns="0" tIns="12700" rIns="0" bIns="0" rtlCol="0" anchor="b">
            <a:sp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2700" algn="l" hangingPunct="1">
              <a:spcBef>
                <a:spcPts val="100"/>
              </a:spcBef>
            </a:pPr>
            <a:r>
              <a:rPr lang="en-US" sz="6000" b="1" spc="30" dirty="0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  <a:t>Implementation of International </a:t>
            </a:r>
            <a:r>
              <a:rPr lang="en-US" sz="6000" b="1" spc="30" dirty="0" smtClean="0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  <a:t>Standards</a:t>
            </a:r>
            <a:endParaRPr lang="ru-RU" sz="6000" dirty="0">
              <a:solidFill>
                <a:schemeClr val="accent1">
                  <a:lumMod val="75000"/>
                </a:schemeClr>
              </a:solidFill>
              <a:latin typeface="Akzidenz-Grotesk Pro XBd Cnd"/>
              <a:cs typeface="Akzidenz-Grotesk Pro XBd Cnd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572" y="327079"/>
            <a:ext cx="1884883" cy="1249467"/>
          </a:xfrm>
          <a:prstGeom prst="rect">
            <a:avLst/>
          </a:prstGeom>
        </p:spPr>
      </p:pic>
      <p:sp>
        <p:nvSpPr>
          <p:cNvPr id="17" name="object 302"/>
          <p:cNvSpPr/>
          <p:nvPr/>
        </p:nvSpPr>
        <p:spPr>
          <a:xfrm>
            <a:off x="7987548" y="1547403"/>
            <a:ext cx="8571865" cy="0"/>
          </a:xfrm>
          <a:custGeom>
            <a:avLst/>
            <a:gdLst/>
            <a:ahLst/>
            <a:cxnLst/>
            <a:rect l="l" t="t" r="r" b="b"/>
            <a:pathLst>
              <a:path w="8571865">
                <a:moveTo>
                  <a:pt x="0" y="0"/>
                </a:moveTo>
                <a:lnTo>
                  <a:pt x="8571598" y="0"/>
                </a:lnTo>
              </a:path>
            </a:pathLst>
          </a:custGeom>
          <a:ln w="6350">
            <a:solidFill>
              <a:srgbClr val="3E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240" y="8109995"/>
            <a:ext cx="758816" cy="70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336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2"/>
          <p:cNvSpPr/>
          <p:nvPr/>
        </p:nvSpPr>
        <p:spPr>
          <a:xfrm>
            <a:off x="0" y="-21560"/>
            <a:ext cx="24384000" cy="13737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400" name="Группа"/>
          <p:cNvGrpSpPr/>
          <p:nvPr/>
        </p:nvGrpSpPr>
        <p:grpSpPr>
          <a:xfrm>
            <a:off x="1803127" y="2675421"/>
            <a:ext cx="2540001" cy="2705351"/>
            <a:chOff x="0" y="46868"/>
            <a:chExt cx="1270000" cy="1352673"/>
          </a:xfrm>
        </p:grpSpPr>
        <p:sp>
          <p:nvSpPr>
            <p:cNvPr id="395" name="Кружок"/>
            <p:cNvSpPr/>
            <p:nvPr/>
          </p:nvSpPr>
          <p:spPr>
            <a:xfrm>
              <a:off x="0" y="90169"/>
              <a:ext cx="1270000" cy="1270001"/>
            </a:xfrm>
            <a:prstGeom prst="ellipse">
              <a:avLst/>
            </a:prstGeom>
            <a:solidFill>
              <a:srgbClr val="7995FF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  <p:sp>
          <p:nvSpPr>
            <p:cNvPr id="396" name="Заголовок 1"/>
            <p:cNvSpPr txBox="1"/>
            <p:nvPr/>
          </p:nvSpPr>
          <p:spPr>
            <a:xfrm>
              <a:off x="231977" y="46868"/>
              <a:ext cx="716723" cy="13526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8" tIns="91438" rIns="91438" bIns="91438" numCol="1" anchor="b">
              <a:spAutoFit/>
            </a:bodyPr>
            <a:lstStyle>
              <a:lvl1pPr>
                <a:lnSpc>
                  <a:spcPct val="90000"/>
                </a:lnSpc>
                <a:defRPr sz="9100">
                  <a:solidFill>
                    <a:srgbClr val="FFFFFF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rPr sz="18200" dirty="0"/>
                <a:t>1</a:t>
              </a:r>
            </a:p>
          </p:txBody>
        </p:sp>
        <p:sp>
          <p:nvSpPr>
            <p:cNvPr id="397" name="Фигура"/>
            <p:cNvSpPr/>
            <p:nvPr/>
          </p:nvSpPr>
          <p:spPr>
            <a:xfrm>
              <a:off x="692431" y="302783"/>
              <a:ext cx="576053" cy="716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" y="0"/>
                  </a:moveTo>
                  <a:lnTo>
                    <a:pt x="21600" y="12297"/>
                  </a:lnTo>
                  <a:cubicBezTo>
                    <a:pt x="21539" y="13950"/>
                    <a:pt x="20837" y="15533"/>
                    <a:pt x="19615" y="16834"/>
                  </a:cubicBezTo>
                  <a:cubicBezTo>
                    <a:pt x="18613" y="17901"/>
                    <a:pt x="17289" y="18747"/>
                    <a:pt x="15838" y="19441"/>
                  </a:cubicBezTo>
                  <a:cubicBezTo>
                    <a:pt x="12891" y="20850"/>
                    <a:pt x="9526" y="21597"/>
                    <a:pt x="6096" y="21597"/>
                  </a:cubicBezTo>
                  <a:lnTo>
                    <a:pt x="0" y="2160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4A5A9B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  <p:sp>
          <p:nvSpPr>
            <p:cNvPr id="398" name="Фигура"/>
            <p:cNvSpPr/>
            <p:nvPr/>
          </p:nvSpPr>
          <p:spPr>
            <a:xfrm>
              <a:off x="851776" y="718562"/>
              <a:ext cx="417440" cy="498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600" extrusionOk="0">
                  <a:moveTo>
                    <a:pt x="0" y="12643"/>
                  </a:moveTo>
                  <a:lnTo>
                    <a:pt x="21594" y="0"/>
                  </a:lnTo>
                  <a:cubicBezTo>
                    <a:pt x="21600" y="4149"/>
                    <a:pt x="20498" y="8246"/>
                    <a:pt x="18368" y="11991"/>
                  </a:cubicBezTo>
                  <a:cubicBezTo>
                    <a:pt x="16251" y="15714"/>
                    <a:pt x="13172" y="18996"/>
                    <a:pt x="9354" y="21600"/>
                  </a:cubicBezTo>
                  <a:lnTo>
                    <a:pt x="44" y="16903"/>
                  </a:lnTo>
                  <a:lnTo>
                    <a:pt x="0" y="12643"/>
                  </a:lnTo>
                  <a:close/>
                </a:path>
              </a:pathLst>
            </a:custGeom>
            <a:solidFill>
              <a:srgbClr val="4A5A9B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  <p:sp>
          <p:nvSpPr>
            <p:cNvPr id="399" name="Фигура"/>
            <p:cNvSpPr/>
            <p:nvPr/>
          </p:nvSpPr>
          <p:spPr>
            <a:xfrm>
              <a:off x="433286" y="1099276"/>
              <a:ext cx="604466" cy="240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04" y="0"/>
                  </a:moveTo>
                  <a:lnTo>
                    <a:pt x="21600" y="10224"/>
                  </a:lnTo>
                  <a:cubicBezTo>
                    <a:pt x="20328" y="12819"/>
                    <a:pt x="18959" y="15103"/>
                    <a:pt x="17514" y="17044"/>
                  </a:cubicBezTo>
                  <a:cubicBezTo>
                    <a:pt x="16145" y="18884"/>
                    <a:pt x="14711" y="20409"/>
                    <a:pt x="13232" y="21600"/>
                  </a:cubicBezTo>
                  <a:lnTo>
                    <a:pt x="0" y="145"/>
                  </a:lnTo>
                  <a:lnTo>
                    <a:pt x="15004" y="0"/>
                  </a:lnTo>
                  <a:close/>
                </a:path>
              </a:pathLst>
            </a:custGeom>
            <a:solidFill>
              <a:srgbClr val="4A5A9B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</p:grpSp>
      <p:grpSp>
        <p:nvGrpSpPr>
          <p:cNvPr id="408" name="Группа"/>
          <p:cNvGrpSpPr/>
          <p:nvPr/>
        </p:nvGrpSpPr>
        <p:grpSpPr>
          <a:xfrm>
            <a:off x="13020974" y="2675421"/>
            <a:ext cx="2541807" cy="2705352"/>
            <a:chOff x="0" y="46868"/>
            <a:chExt cx="1270902" cy="1352673"/>
          </a:xfrm>
        </p:grpSpPr>
        <p:sp>
          <p:nvSpPr>
            <p:cNvPr id="404" name="Кружок"/>
            <p:cNvSpPr/>
            <p:nvPr/>
          </p:nvSpPr>
          <p:spPr>
            <a:xfrm>
              <a:off x="0" y="77469"/>
              <a:ext cx="1270000" cy="1270001"/>
            </a:xfrm>
            <a:prstGeom prst="ellipse">
              <a:avLst/>
            </a:prstGeom>
            <a:solidFill>
              <a:srgbClr val="7BB4FC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  <p:sp>
          <p:nvSpPr>
            <p:cNvPr id="405" name="Заголовок 1"/>
            <p:cNvSpPr txBox="1"/>
            <p:nvPr/>
          </p:nvSpPr>
          <p:spPr>
            <a:xfrm>
              <a:off x="263938" y="46868"/>
              <a:ext cx="716723" cy="13526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8" tIns="91438" rIns="91438" bIns="91438" numCol="1" anchor="b">
              <a:spAutoFit/>
            </a:bodyPr>
            <a:lstStyle>
              <a:lvl1pPr>
                <a:lnSpc>
                  <a:spcPct val="90000"/>
                </a:lnSpc>
                <a:defRPr sz="9100">
                  <a:solidFill>
                    <a:srgbClr val="FFFFFF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rPr sz="18200"/>
                <a:t>2</a:t>
              </a:r>
            </a:p>
          </p:txBody>
        </p:sp>
        <p:sp>
          <p:nvSpPr>
            <p:cNvPr id="406" name="Фигура"/>
            <p:cNvSpPr/>
            <p:nvPr/>
          </p:nvSpPr>
          <p:spPr>
            <a:xfrm>
              <a:off x="531539" y="316830"/>
              <a:ext cx="739363" cy="808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77" y="0"/>
                  </a:moveTo>
                  <a:lnTo>
                    <a:pt x="21600" y="10921"/>
                  </a:lnTo>
                  <a:cubicBezTo>
                    <a:pt x="21516" y="12706"/>
                    <a:pt x="21145" y="14471"/>
                    <a:pt x="20499" y="16157"/>
                  </a:cubicBezTo>
                  <a:cubicBezTo>
                    <a:pt x="19743" y="18132"/>
                    <a:pt x="18621" y="19973"/>
                    <a:pt x="17183" y="21600"/>
                  </a:cubicBezTo>
                  <a:lnTo>
                    <a:pt x="9677" y="21248"/>
                  </a:lnTo>
                  <a:lnTo>
                    <a:pt x="9672" y="18857"/>
                  </a:lnTo>
                  <a:lnTo>
                    <a:pt x="0" y="18809"/>
                  </a:lnTo>
                  <a:cubicBezTo>
                    <a:pt x="1734" y="17167"/>
                    <a:pt x="3380" y="15482"/>
                    <a:pt x="4942" y="13759"/>
                  </a:cubicBezTo>
                  <a:cubicBezTo>
                    <a:pt x="6693" y="11829"/>
                    <a:pt x="8415" y="9766"/>
                    <a:pt x="9102" y="7267"/>
                  </a:cubicBezTo>
                  <a:cubicBezTo>
                    <a:pt x="9379" y="6255"/>
                    <a:pt x="9470" y="5208"/>
                    <a:pt x="9369" y="4169"/>
                  </a:cubicBezTo>
                  <a:cubicBezTo>
                    <a:pt x="9095" y="2981"/>
                    <a:pt x="8462" y="1887"/>
                    <a:pt x="7543" y="1012"/>
                  </a:cubicBezTo>
                  <a:cubicBezTo>
                    <a:pt x="7136" y="623"/>
                    <a:pt x="6677" y="284"/>
                    <a:pt x="6177" y="0"/>
                  </a:cubicBezTo>
                  <a:close/>
                </a:path>
              </a:pathLst>
            </a:custGeom>
            <a:solidFill>
              <a:srgbClr val="5279AB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  <p:sp>
          <p:nvSpPr>
            <p:cNvPr id="407" name="Фигура"/>
            <p:cNvSpPr/>
            <p:nvPr/>
          </p:nvSpPr>
          <p:spPr>
            <a:xfrm>
              <a:off x="427383" y="1043045"/>
              <a:ext cx="691414" cy="289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8" extrusionOk="0">
                  <a:moveTo>
                    <a:pt x="0" y="4430"/>
                  </a:moveTo>
                  <a:lnTo>
                    <a:pt x="14002" y="4475"/>
                  </a:lnTo>
                  <a:cubicBezTo>
                    <a:pt x="14922" y="1334"/>
                    <a:pt x="16506" y="-362"/>
                    <a:pt x="18120" y="66"/>
                  </a:cubicBezTo>
                  <a:cubicBezTo>
                    <a:pt x="19639" y="468"/>
                    <a:pt x="20959" y="2701"/>
                    <a:pt x="21600" y="5955"/>
                  </a:cubicBezTo>
                  <a:cubicBezTo>
                    <a:pt x="20231" y="9643"/>
                    <a:pt x="18634" y="12829"/>
                    <a:pt x="16863" y="15409"/>
                  </a:cubicBezTo>
                  <a:cubicBezTo>
                    <a:pt x="15063" y="18032"/>
                    <a:pt x="13103" y="19997"/>
                    <a:pt x="11051" y="21238"/>
                  </a:cubicBezTo>
                  <a:lnTo>
                    <a:pt x="0" y="4430"/>
                  </a:lnTo>
                  <a:close/>
                </a:path>
              </a:pathLst>
            </a:custGeom>
            <a:solidFill>
              <a:srgbClr val="5279AB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</p:grpSp>
      <p:grpSp>
        <p:nvGrpSpPr>
          <p:cNvPr id="415" name="Группа"/>
          <p:cNvGrpSpPr/>
          <p:nvPr/>
        </p:nvGrpSpPr>
        <p:grpSpPr>
          <a:xfrm>
            <a:off x="7329919" y="5732144"/>
            <a:ext cx="2541021" cy="2705352"/>
            <a:chOff x="0" y="46868"/>
            <a:chExt cx="1270509" cy="1352673"/>
          </a:xfrm>
        </p:grpSpPr>
        <p:sp>
          <p:nvSpPr>
            <p:cNvPr id="412" name="Кружок"/>
            <p:cNvSpPr/>
            <p:nvPr/>
          </p:nvSpPr>
          <p:spPr>
            <a:xfrm>
              <a:off x="0" y="64769"/>
              <a:ext cx="1270000" cy="1270001"/>
            </a:xfrm>
            <a:prstGeom prst="ellipse">
              <a:avLst/>
            </a:prstGeom>
            <a:solidFill>
              <a:srgbClr val="93F2FC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  <p:sp>
          <p:nvSpPr>
            <p:cNvPr id="413" name="Заголовок 1"/>
            <p:cNvSpPr txBox="1"/>
            <p:nvPr/>
          </p:nvSpPr>
          <p:spPr>
            <a:xfrm>
              <a:off x="263938" y="46868"/>
              <a:ext cx="716723" cy="13526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8" tIns="91438" rIns="91438" bIns="91438" numCol="1" anchor="b">
              <a:spAutoFit/>
            </a:bodyPr>
            <a:lstStyle>
              <a:lvl1pPr>
                <a:lnSpc>
                  <a:spcPct val="90000"/>
                </a:lnSpc>
                <a:defRPr sz="9100">
                  <a:solidFill>
                    <a:srgbClr val="FFFFFF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rPr sz="18200"/>
                <a:t>3</a:t>
              </a:r>
            </a:p>
          </p:txBody>
        </p:sp>
        <p:sp>
          <p:nvSpPr>
            <p:cNvPr id="414" name="Фигура"/>
            <p:cNvSpPr/>
            <p:nvPr/>
          </p:nvSpPr>
          <p:spPr>
            <a:xfrm>
              <a:off x="427933" y="337150"/>
              <a:ext cx="842576" cy="950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05" y="0"/>
                  </a:moveTo>
                  <a:lnTo>
                    <a:pt x="21600" y="8442"/>
                  </a:lnTo>
                  <a:cubicBezTo>
                    <a:pt x="21532" y="11410"/>
                    <a:pt x="20436" y="14288"/>
                    <a:pt x="18461" y="16685"/>
                  </a:cubicBezTo>
                  <a:cubicBezTo>
                    <a:pt x="16640" y="18894"/>
                    <a:pt x="14148" y="20598"/>
                    <a:pt x="11276" y="21600"/>
                  </a:cubicBezTo>
                  <a:lnTo>
                    <a:pt x="0" y="16921"/>
                  </a:lnTo>
                  <a:cubicBezTo>
                    <a:pt x="1921" y="17783"/>
                    <a:pt x="4017" y="17958"/>
                    <a:pt x="5950" y="17561"/>
                  </a:cubicBezTo>
                  <a:cubicBezTo>
                    <a:pt x="7829" y="17175"/>
                    <a:pt x="9627" y="16229"/>
                    <a:pt x="10614" y="14582"/>
                  </a:cubicBezTo>
                  <a:cubicBezTo>
                    <a:pt x="11412" y="13251"/>
                    <a:pt x="11458" y="11728"/>
                    <a:pt x="10845" y="10411"/>
                  </a:cubicBezTo>
                  <a:cubicBezTo>
                    <a:pt x="10422" y="9502"/>
                    <a:pt x="9692" y="8731"/>
                    <a:pt x="8746" y="8218"/>
                  </a:cubicBezTo>
                  <a:cubicBezTo>
                    <a:pt x="8249" y="7948"/>
                    <a:pt x="7694" y="7753"/>
                    <a:pt x="7098" y="7648"/>
                  </a:cubicBezTo>
                  <a:cubicBezTo>
                    <a:pt x="9070" y="7231"/>
                    <a:pt x="10542" y="5772"/>
                    <a:pt x="10791" y="3988"/>
                  </a:cubicBezTo>
                  <a:cubicBezTo>
                    <a:pt x="11007" y="2436"/>
                    <a:pt x="10245" y="904"/>
                    <a:pt x="8805" y="0"/>
                  </a:cubicBezTo>
                  <a:close/>
                </a:path>
              </a:pathLst>
            </a:custGeom>
            <a:solidFill>
              <a:srgbClr val="4A7980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</p:grpSp>
      <p:grpSp>
        <p:nvGrpSpPr>
          <p:cNvPr id="421" name="Группа"/>
          <p:cNvGrpSpPr/>
          <p:nvPr/>
        </p:nvGrpSpPr>
        <p:grpSpPr>
          <a:xfrm>
            <a:off x="1875134" y="9108193"/>
            <a:ext cx="2540002" cy="2705352"/>
            <a:chOff x="0" y="46866"/>
            <a:chExt cx="1270000" cy="1352674"/>
          </a:xfrm>
        </p:grpSpPr>
        <p:sp>
          <p:nvSpPr>
            <p:cNvPr id="417" name="Кружок"/>
            <p:cNvSpPr/>
            <p:nvPr/>
          </p:nvSpPr>
          <p:spPr>
            <a:xfrm>
              <a:off x="0" y="90169"/>
              <a:ext cx="1270000" cy="1270001"/>
            </a:xfrm>
            <a:prstGeom prst="ellipse">
              <a:avLst/>
            </a:prstGeom>
            <a:solidFill>
              <a:srgbClr val="82FCD5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  <p:sp>
          <p:nvSpPr>
            <p:cNvPr id="418" name="Заголовок 1"/>
            <p:cNvSpPr txBox="1"/>
            <p:nvPr/>
          </p:nvSpPr>
          <p:spPr>
            <a:xfrm>
              <a:off x="181242" y="46866"/>
              <a:ext cx="716723" cy="13526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8" tIns="91438" rIns="91438" bIns="91438" numCol="1" anchor="b">
              <a:spAutoFit/>
            </a:bodyPr>
            <a:lstStyle>
              <a:lvl1pPr>
                <a:lnSpc>
                  <a:spcPct val="90000"/>
                </a:lnSpc>
                <a:defRPr sz="9100">
                  <a:solidFill>
                    <a:srgbClr val="FFFFFF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rPr sz="18200" dirty="0"/>
                <a:t>4</a:t>
              </a:r>
            </a:p>
          </p:txBody>
        </p:sp>
        <p:sp>
          <p:nvSpPr>
            <p:cNvPr id="419" name="Фигура"/>
            <p:cNvSpPr/>
            <p:nvPr/>
          </p:nvSpPr>
          <p:spPr>
            <a:xfrm>
              <a:off x="732990" y="310143"/>
              <a:ext cx="533095" cy="800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46"/>
                  </a:moveTo>
                  <a:cubicBezTo>
                    <a:pt x="17481" y="13845"/>
                    <a:pt x="13490" y="15317"/>
                    <a:pt x="9653" y="16955"/>
                  </a:cubicBezTo>
                  <a:cubicBezTo>
                    <a:pt x="6308" y="18383"/>
                    <a:pt x="3086" y="19933"/>
                    <a:pt x="0" y="21600"/>
                  </a:cubicBezTo>
                  <a:lnTo>
                    <a:pt x="65" y="16459"/>
                  </a:lnTo>
                  <a:lnTo>
                    <a:pt x="3924" y="16414"/>
                  </a:lnTo>
                  <a:lnTo>
                    <a:pt x="3884" y="14206"/>
                  </a:lnTo>
                  <a:lnTo>
                    <a:pt x="53" y="14208"/>
                  </a:lnTo>
                  <a:lnTo>
                    <a:pt x="73" y="0"/>
                  </a:lnTo>
                  <a:lnTo>
                    <a:pt x="21600" y="12546"/>
                  </a:lnTo>
                  <a:close/>
                </a:path>
              </a:pathLst>
            </a:custGeom>
            <a:solidFill>
              <a:srgbClr val="488E7A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  <p:sp>
          <p:nvSpPr>
            <p:cNvPr id="420" name="Фигура"/>
            <p:cNvSpPr/>
            <p:nvPr/>
          </p:nvSpPr>
          <p:spPr>
            <a:xfrm>
              <a:off x="639464" y="773135"/>
              <a:ext cx="624759" cy="499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2" y="21600"/>
                  </a:moveTo>
                  <a:lnTo>
                    <a:pt x="0" y="14279"/>
                  </a:lnTo>
                  <a:lnTo>
                    <a:pt x="3328" y="14232"/>
                  </a:lnTo>
                  <a:cubicBezTo>
                    <a:pt x="5668" y="10797"/>
                    <a:pt x="8412" y="7828"/>
                    <a:pt x="11466" y="5429"/>
                  </a:cubicBezTo>
                  <a:cubicBezTo>
                    <a:pt x="14597" y="2970"/>
                    <a:pt x="18017" y="1138"/>
                    <a:pt x="21600" y="0"/>
                  </a:cubicBezTo>
                  <a:cubicBezTo>
                    <a:pt x="21476" y="2382"/>
                    <a:pt x="21097" y="4725"/>
                    <a:pt x="20478" y="6967"/>
                  </a:cubicBezTo>
                  <a:cubicBezTo>
                    <a:pt x="19936" y="8929"/>
                    <a:pt x="19211" y="10810"/>
                    <a:pt x="18319" y="12575"/>
                  </a:cubicBezTo>
                  <a:cubicBezTo>
                    <a:pt x="16440" y="16289"/>
                    <a:pt x="13876" y="19385"/>
                    <a:pt x="10842" y="21600"/>
                  </a:cubicBezTo>
                  <a:close/>
                </a:path>
              </a:pathLst>
            </a:custGeom>
            <a:solidFill>
              <a:srgbClr val="488E7A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</p:grpSp>
      <p:grpSp>
        <p:nvGrpSpPr>
          <p:cNvPr id="425" name="Группа"/>
          <p:cNvGrpSpPr/>
          <p:nvPr/>
        </p:nvGrpSpPr>
        <p:grpSpPr>
          <a:xfrm>
            <a:off x="13073655" y="9108193"/>
            <a:ext cx="2540002" cy="2705352"/>
            <a:chOff x="0" y="46866"/>
            <a:chExt cx="1270000" cy="1352674"/>
          </a:xfrm>
        </p:grpSpPr>
        <p:sp>
          <p:nvSpPr>
            <p:cNvPr id="422" name="Кружок"/>
            <p:cNvSpPr/>
            <p:nvPr/>
          </p:nvSpPr>
          <p:spPr>
            <a:xfrm>
              <a:off x="0" y="64769"/>
              <a:ext cx="1270000" cy="1270001"/>
            </a:xfrm>
            <a:prstGeom prst="ellipse">
              <a:avLst/>
            </a:prstGeom>
            <a:solidFill>
              <a:srgbClr val="86F7A8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  <p:sp>
          <p:nvSpPr>
            <p:cNvPr id="423" name="Заголовок 1"/>
            <p:cNvSpPr txBox="1"/>
            <p:nvPr/>
          </p:nvSpPr>
          <p:spPr>
            <a:xfrm>
              <a:off x="263938" y="46866"/>
              <a:ext cx="716723" cy="13526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8" tIns="91438" rIns="91438" bIns="91438" numCol="1" anchor="b">
              <a:spAutoFit/>
            </a:bodyPr>
            <a:lstStyle>
              <a:lvl1pPr>
                <a:lnSpc>
                  <a:spcPct val="90000"/>
                </a:lnSpc>
                <a:defRPr sz="9100">
                  <a:solidFill>
                    <a:srgbClr val="FFFFFF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rPr sz="18200"/>
                <a:t>5</a:t>
              </a:r>
            </a:p>
          </p:txBody>
        </p:sp>
        <p:sp>
          <p:nvSpPr>
            <p:cNvPr id="424" name="Фигура"/>
            <p:cNvSpPr/>
            <p:nvPr/>
          </p:nvSpPr>
          <p:spPr>
            <a:xfrm>
              <a:off x="435244" y="310425"/>
              <a:ext cx="833791" cy="990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81" y="0"/>
                  </a:moveTo>
                  <a:lnTo>
                    <a:pt x="21600" y="8502"/>
                  </a:lnTo>
                  <a:cubicBezTo>
                    <a:pt x="21565" y="11276"/>
                    <a:pt x="20555" y="13980"/>
                    <a:pt x="18699" y="16272"/>
                  </a:cubicBezTo>
                  <a:cubicBezTo>
                    <a:pt x="16710" y="18730"/>
                    <a:pt x="13849" y="20595"/>
                    <a:pt x="10524" y="21600"/>
                  </a:cubicBezTo>
                  <a:lnTo>
                    <a:pt x="0" y="16866"/>
                  </a:lnTo>
                  <a:cubicBezTo>
                    <a:pt x="1393" y="17395"/>
                    <a:pt x="2785" y="17644"/>
                    <a:pt x="4141" y="17657"/>
                  </a:cubicBezTo>
                  <a:cubicBezTo>
                    <a:pt x="5498" y="17670"/>
                    <a:pt x="6847" y="17447"/>
                    <a:pt x="8006" y="16891"/>
                  </a:cubicBezTo>
                  <a:cubicBezTo>
                    <a:pt x="9106" y="16363"/>
                    <a:pt x="9990" y="15564"/>
                    <a:pt x="10577" y="14606"/>
                  </a:cubicBezTo>
                  <a:cubicBezTo>
                    <a:pt x="11220" y="13558"/>
                    <a:pt x="11525" y="12309"/>
                    <a:pt x="11244" y="10969"/>
                  </a:cubicBezTo>
                  <a:cubicBezTo>
                    <a:pt x="10875" y="9209"/>
                    <a:pt x="9485" y="7847"/>
                    <a:pt x="7716" y="7156"/>
                  </a:cubicBezTo>
                  <a:cubicBezTo>
                    <a:pt x="6309" y="6607"/>
                    <a:pt x="4660" y="6484"/>
                    <a:pt x="3061" y="6928"/>
                  </a:cubicBezTo>
                  <a:lnTo>
                    <a:pt x="3046" y="1717"/>
                  </a:lnTo>
                  <a:lnTo>
                    <a:pt x="10393" y="1642"/>
                  </a:lnTo>
                  <a:lnTo>
                    <a:pt x="10381" y="0"/>
                  </a:lnTo>
                  <a:close/>
                </a:path>
              </a:pathLst>
            </a:custGeom>
            <a:solidFill>
              <a:srgbClr val="4E9264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 sz="10000"/>
            </a:p>
          </p:txBody>
        </p:sp>
      </p:grpSp>
      <p:sp>
        <p:nvSpPr>
          <p:cNvPr id="48" name="Прямоугольник 47"/>
          <p:cNvSpPr/>
          <p:nvPr/>
        </p:nvSpPr>
        <p:spPr>
          <a:xfrm>
            <a:off x="4463843" y="2815633"/>
            <a:ext cx="84140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LARGE-SCALE AWARENESS</a:t>
            </a:r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RAISING ACTIVITIES AMONG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AUTHORITIES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ON THE UNACCEPTABILITY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FORCED LABOUR</a:t>
            </a: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AGRICULTURE AND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ECONOMY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6088851" y="2886221"/>
            <a:ext cx="749187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COOPERATION </a:t>
            </a: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b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OF THE </a:t>
            </a: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PROSECUTOR </a:t>
            </a:r>
            <a:r>
              <a:rPr lang="ru-RU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OTHER BODIES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198204" y="5996226"/>
            <a:ext cx="749187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INTERACTION WITH RESPONSIBLE PRODUCERS WITH A VIEW TO RESPECTING </a:t>
            </a: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CITIZENS’ 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 RIGHTS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561390" y="9668634"/>
            <a:ext cx="749187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THE CAPACITY </a:t>
            </a:r>
            <a:r>
              <a:rPr lang="en-US" sz="2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DISTRICT PUBLIC EMPLOYMENT CENTRES</a:t>
            </a:r>
            <a:endParaRPr lang="ru-RU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6088851" y="9175180"/>
            <a:ext cx="74918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COOPERATION </a:t>
            </a: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b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SOCIETY REPRESENTATIVES, INCLUDING STRENGTHENING </a:t>
            </a: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DIALOGUE</a:t>
            </a:r>
            <a:b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DISTRICT </a:t>
            </a:r>
            <a:r>
              <a:rPr lang="en-US" sz="25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endParaRPr lang="ru-RU" sz="2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471427" y="4423950"/>
            <a:ext cx="80850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Large-scale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trainings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program for local authorities, employers including textile clusters, farmers, lawyers, judges,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prosecutors, labor inspectors 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6096180" y="4144343"/>
            <a:ext cx="63086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Taking effective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measures to implement changes in the Criminal Code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197912" y="7304176"/>
            <a:ext cx="78267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Raising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local awareness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Implementation of fair employment principles and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practices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Implementing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Better Work global tools in Uzbekistan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576726" y="10602416"/>
            <a:ext cx="761527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Assisting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employees and employers: advance payments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organizing the transportation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ensuring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decent living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conditions at field accommodation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6076002" y="10806396"/>
            <a:ext cx="74918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Rapid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response to violations of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labor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rights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identified by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activists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Organizing regular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meetings of all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stakeholders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4"/>
          <p:cNvSpPr txBox="1">
            <a:spLocks/>
          </p:cNvSpPr>
          <p:nvPr/>
        </p:nvSpPr>
        <p:spPr>
          <a:xfrm>
            <a:off x="4318044" y="454174"/>
            <a:ext cx="18963188" cy="859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wrap="square" lIns="0" tIns="12700" rIns="0" bIns="0" rtlCol="0" anchor="b">
            <a:sp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2700" algn="l" hangingPunct="1">
              <a:spcBef>
                <a:spcPts val="100"/>
              </a:spcBef>
            </a:pPr>
            <a:r>
              <a:rPr lang="en-US" sz="5500" b="1" spc="30" dirty="0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  <a:t>Further actions for the upcoming cotton season</a:t>
            </a:r>
            <a:endParaRPr lang="ru-RU" sz="5500" dirty="0">
              <a:solidFill>
                <a:schemeClr val="accent1">
                  <a:lumMod val="75000"/>
                </a:schemeClr>
              </a:solidFill>
              <a:latin typeface="Akzidenz-Grotesk Pro XBd Cnd"/>
              <a:cs typeface="Akzidenz-Grotesk Pro XBd Cnd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237" y="209532"/>
            <a:ext cx="1884883" cy="1249467"/>
          </a:xfrm>
          <a:prstGeom prst="rect">
            <a:avLst/>
          </a:prstGeom>
        </p:spPr>
      </p:pic>
      <p:sp>
        <p:nvSpPr>
          <p:cNvPr id="40" name="object 302"/>
          <p:cNvSpPr/>
          <p:nvPr/>
        </p:nvSpPr>
        <p:spPr>
          <a:xfrm>
            <a:off x="7987548" y="1547403"/>
            <a:ext cx="8571865" cy="0"/>
          </a:xfrm>
          <a:custGeom>
            <a:avLst/>
            <a:gdLst/>
            <a:ahLst/>
            <a:cxnLst/>
            <a:rect l="l" t="t" r="r" b="b"/>
            <a:pathLst>
              <a:path w="8571865">
                <a:moveTo>
                  <a:pt x="0" y="0"/>
                </a:moveTo>
                <a:lnTo>
                  <a:pt x="8571598" y="0"/>
                </a:lnTo>
              </a:path>
            </a:pathLst>
          </a:custGeom>
          <a:ln w="6350">
            <a:solidFill>
              <a:srgbClr val="3E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64615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2"/>
          <p:cNvSpPr/>
          <p:nvPr/>
        </p:nvSpPr>
        <p:spPr>
          <a:xfrm>
            <a:off x="-80509" y="-54768"/>
            <a:ext cx="24384000" cy="13737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Овал 35"/>
          <p:cNvSpPr/>
          <p:nvPr/>
        </p:nvSpPr>
        <p:spPr>
          <a:xfrm>
            <a:off x="6719392" y="3654802"/>
            <a:ext cx="10985443" cy="8129119"/>
          </a:xfrm>
          <a:prstGeom prst="ellipse">
            <a:avLst/>
          </a:prstGeom>
          <a:ln>
            <a:solidFill>
              <a:srgbClr val="0E6D5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object 7"/>
          <p:cNvSpPr txBox="1"/>
          <p:nvPr/>
        </p:nvSpPr>
        <p:spPr>
          <a:xfrm>
            <a:off x="3812981" y="5367083"/>
            <a:ext cx="4181519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/>
            <a:r>
              <a:rPr lang="en-U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Brands</a:t>
            </a:r>
            <a:endParaRPr lang="ru-RU" sz="25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endParaRPr lang="ru-RU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4"/>
          <p:cNvSpPr txBox="1">
            <a:spLocks/>
          </p:cNvSpPr>
          <p:nvPr/>
        </p:nvSpPr>
        <p:spPr>
          <a:xfrm>
            <a:off x="2470920" y="111845"/>
            <a:ext cx="19971300" cy="1705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wrap="square" lIns="0" tIns="12700" rIns="0" bIns="0" rtlCol="0" anchor="b">
            <a:sp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2700" hangingPunct="1">
              <a:spcBef>
                <a:spcPts val="100"/>
              </a:spcBef>
            </a:pPr>
            <a:r>
              <a:rPr lang="en-US" sz="5300" b="1" spc="30" dirty="0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  <a:t>Quadripartite mechanism for the total eradication </a:t>
            </a:r>
            <a:r>
              <a:rPr lang="en-US" sz="5300" b="1" spc="30" dirty="0" smtClean="0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  <a:t/>
            </a:r>
            <a:br>
              <a:rPr lang="en-US" sz="5300" b="1" spc="30" dirty="0" smtClean="0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</a:br>
            <a:r>
              <a:rPr lang="en-US" sz="5300" b="1" spc="30" dirty="0" smtClean="0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  <a:t>of </a:t>
            </a:r>
            <a:r>
              <a:rPr lang="en-US" sz="5300" b="1" spc="30" dirty="0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  <a:t>forced </a:t>
            </a:r>
            <a:r>
              <a:rPr lang="en-US" sz="5300" b="1" spc="30" dirty="0" err="1">
                <a:solidFill>
                  <a:schemeClr val="accent1">
                    <a:lumMod val="75000"/>
                  </a:schemeClr>
                </a:solidFill>
                <a:latin typeface="Akzidenz-Grotesk Pro XBd Cnd"/>
                <a:cs typeface="Akzidenz-Grotesk Pro XBd Cnd"/>
              </a:rPr>
              <a:t>labour</a:t>
            </a:r>
            <a:endParaRPr lang="ru-RU" sz="5300" dirty="0">
              <a:solidFill>
                <a:schemeClr val="accent1">
                  <a:lumMod val="75000"/>
                </a:schemeClr>
              </a:solidFill>
              <a:latin typeface="Akzidenz-Grotesk Pro XBd Cnd"/>
              <a:cs typeface="Akzidenz-Grotesk Pro XBd Cnd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237" y="351949"/>
            <a:ext cx="1884883" cy="1249467"/>
          </a:xfrm>
          <a:prstGeom prst="rect">
            <a:avLst/>
          </a:prstGeom>
        </p:spPr>
      </p:pic>
      <p:sp>
        <p:nvSpPr>
          <p:cNvPr id="20" name="object 302"/>
          <p:cNvSpPr/>
          <p:nvPr/>
        </p:nvSpPr>
        <p:spPr>
          <a:xfrm>
            <a:off x="7987548" y="1889448"/>
            <a:ext cx="8571865" cy="0"/>
          </a:xfrm>
          <a:custGeom>
            <a:avLst/>
            <a:gdLst/>
            <a:ahLst/>
            <a:cxnLst/>
            <a:rect l="l" t="t" r="r" b="b"/>
            <a:pathLst>
              <a:path w="8571865">
                <a:moveTo>
                  <a:pt x="0" y="0"/>
                </a:moveTo>
                <a:lnTo>
                  <a:pt x="8571598" y="0"/>
                </a:lnTo>
              </a:path>
            </a:pathLst>
          </a:custGeom>
          <a:ln w="6350">
            <a:solidFill>
              <a:srgbClr val="3E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Двойная стрелка влево/вправо 27"/>
          <p:cNvSpPr/>
          <p:nvPr/>
        </p:nvSpPr>
        <p:spPr>
          <a:xfrm rot="16200000">
            <a:off x="9272658" y="6112208"/>
            <a:ext cx="5844295" cy="3126047"/>
          </a:xfrm>
          <a:prstGeom prst="leftRightArrow">
            <a:avLst/>
          </a:prstGeom>
          <a:solidFill>
            <a:srgbClr val="29378E"/>
          </a:solidFill>
          <a:ln>
            <a:gradFill>
              <a:gsLst>
                <a:gs pos="0">
                  <a:schemeClr val="accent1">
                    <a:lumMod val="6000"/>
                    <a:lumOff val="94000"/>
                    <a:alpha val="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>
              <a:schemeClr val="accent1">
                <a:alpha val="24000"/>
              </a:schemeClr>
            </a:glow>
            <a:outerShdw blurRad="38100" dist="25400" dir="5400000" rotWithShape="0">
              <a:srgbClr val="000000">
                <a:alpha val="50000"/>
              </a:srgbClr>
            </a:outerShdw>
            <a:softEdge rad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8879632" y="6112207"/>
            <a:ext cx="6630346" cy="3126047"/>
          </a:xfrm>
          <a:prstGeom prst="leftRightArrow">
            <a:avLst/>
          </a:prstGeom>
          <a:solidFill>
            <a:srgbClr val="29378E"/>
          </a:solidFill>
          <a:ln>
            <a:gradFill>
              <a:gsLst>
                <a:gs pos="0">
                  <a:schemeClr val="accent1">
                    <a:lumMod val="6000"/>
                    <a:lumOff val="94000"/>
                    <a:alpha val="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>
              <a:schemeClr val="accent1">
                <a:alpha val="24000"/>
              </a:schemeClr>
            </a:glow>
            <a:outerShdw blurRad="38100" dist="25400" dir="5400000" rotWithShape="0">
              <a:srgbClr val="000000">
                <a:alpha val="50000"/>
              </a:srgbClr>
            </a:outerShdw>
            <a:softEdge rad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099138" y="2206926"/>
            <a:ext cx="6275827" cy="2389401"/>
          </a:xfrm>
          <a:prstGeom prst="roundRect">
            <a:avLst/>
          </a:prstGeom>
          <a:solidFill>
            <a:srgbClr val="76C2CA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9135566" y="10761802"/>
            <a:ext cx="6275827" cy="2389401"/>
          </a:xfrm>
          <a:prstGeom prst="roundRect">
            <a:avLst/>
          </a:prstGeom>
          <a:solidFill>
            <a:srgbClr val="76C2CA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974976" y="6454635"/>
            <a:ext cx="5679924" cy="2389401"/>
          </a:xfrm>
          <a:prstGeom prst="roundRect">
            <a:avLst/>
          </a:prstGeom>
          <a:solidFill>
            <a:srgbClr val="76C2CA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5769091" y="6442914"/>
            <a:ext cx="6071982" cy="2389401"/>
          </a:xfrm>
          <a:prstGeom prst="roundRect">
            <a:avLst/>
          </a:prstGeom>
          <a:solidFill>
            <a:srgbClr val="76C2CA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object 7"/>
          <p:cNvSpPr txBox="1"/>
          <p:nvPr/>
        </p:nvSpPr>
        <p:spPr>
          <a:xfrm>
            <a:off x="10121353" y="2401872"/>
            <a:ext cx="4181519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/>
            <a:r>
              <a:rPr lang="en-US" sz="30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</a:t>
            </a:r>
            <a:endParaRPr lang="ru-RU" sz="3000" b="1" u="sng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endParaRPr lang="ru-RU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Ministry of </a:t>
            </a:r>
            <a:r>
              <a:rPr lang="en-US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Ministry of 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Agriculture,</a:t>
            </a:r>
          </a:p>
          <a:p>
            <a:pPr marL="12065" marR="5080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Ministry 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Investment and </a:t>
            </a:r>
            <a:b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Foreign Trade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7"/>
          <p:cNvSpPr txBox="1"/>
          <p:nvPr/>
        </p:nvSpPr>
        <p:spPr>
          <a:xfrm>
            <a:off x="10121353" y="10999618"/>
            <a:ext cx="4181519" cy="20621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/>
            <a:r>
              <a:rPr lang="en-US" sz="30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SOCIETY</a:t>
            </a:r>
            <a:endParaRPr lang="ru-RU" sz="3000" b="1" u="sng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Human Rights Activists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Human Rights NGO</a:t>
            </a:r>
            <a:endParaRPr 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 Unions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7"/>
          <p:cNvSpPr txBox="1"/>
          <p:nvPr/>
        </p:nvSpPr>
        <p:spPr>
          <a:xfrm>
            <a:off x="3254649" y="6678465"/>
            <a:ext cx="5045473" cy="22006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/>
            <a:r>
              <a:rPr lang="en-US" sz="30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BUYERS</a:t>
            </a:r>
          </a:p>
          <a:p>
            <a:pPr marL="12065" marR="5080"/>
            <a:endParaRPr lang="uz-Cyrl-UZ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r>
              <a:rPr lang="en-US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Brands </a:t>
            </a:r>
            <a:br>
              <a:rPr lang="en-US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Associations</a:t>
            </a:r>
            <a:endParaRPr lang="uz-Cyrl-UZ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r>
              <a:rPr lang="en-US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Councils</a:t>
            </a:r>
          </a:p>
          <a:p>
            <a:pPr marL="12065" marR="5080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7"/>
          <p:cNvSpPr txBox="1"/>
          <p:nvPr/>
        </p:nvSpPr>
        <p:spPr>
          <a:xfrm>
            <a:off x="16298229" y="6633839"/>
            <a:ext cx="5013706" cy="236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marL="12065" marR="5080"/>
            <a:r>
              <a:rPr lang="en-US" sz="30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MANUFACTURERS</a:t>
            </a:r>
          </a:p>
          <a:p>
            <a:pPr marL="12065" marR="5080"/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Clusters, Farmers</a:t>
            </a:r>
            <a:endParaRPr lang="en-US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Associations of textile companies “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Uztextileprom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2065" marR="5080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Chamber of </a:t>
            </a:r>
            <a:r>
              <a:rPr lang="en-US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Commers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Trade</a:t>
            </a:r>
          </a:p>
          <a:p>
            <a:pPr marL="12065" marR="5080"/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7"/>
          <p:cNvSpPr txBox="1"/>
          <p:nvPr/>
        </p:nvSpPr>
        <p:spPr>
          <a:xfrm>
            <a:off x="10146274" y="7252893"/>
            <a:ext cx="4181519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/>
            <a:r>
              <a:rPr lang="en-US" sz="3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DECENT WORK IN THE SUPPLY CHAIN</a:t>
            </a:r>
            <a:endParaRPr lang="ru-RU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5716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" grpId="0" animBg="1"/>
      <p:bldP spid="29" grpId="0" animBg="1"/>
      <p:bldP spid="24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>
            <a:off x="0" y="685"/>
            <a:ext cx="24384000" cy="137086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248458" y="9566470"/>
            <a:ext cx="5886296" cy="1608137"/>
          </a:xfrm>
          <a:prstGeom prst="rect">
            <a:avLst/>
          </a:prstGeom>
        </p:spPr>
        <p:txBody>
          <a:bodyPr vert="horz" wrap="square" lIns="0" tIns="28960" rIns="0" bIns="0" rtlCol="0">
            <a:spAutoFit/>
          </a:bodyPr>
          <a:lstStyle/>
          <a:p>
            <a:pPr marL="28960" marR="11584">
              <a:spcBef>
                <a:spcPts val="228"/>
              </a:spcBef>
            </a:pPr>
            <a:r>
              <a:rPr sz="3420" dirty="0">
                <a:solidFill>
                  <a:srgbClr val="3EAC46"/>
                </a:solidFill>
                <a:latin typeface="Akzidenz-Grotesk Pro Bold" panose="02000803050000020004" pitchFamily="50" charset="0"/>
                <a:cs typeface="Akzidenz-Grotesk Pro Regular"/>
              </a:rPr>
              <a:t>Engage: </a:t>
            </a:r>
            <a:r>
              <a:rPr sz="3420" spc="-11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  <a:hlinkClick r:id="rId3"/>
              </a:rPr>
              <a:t>www.mehnat.uz </a:t>
            </a:r>
            <a:r>
              <a:rPr sz="3420" spc="-11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 </a:t>
            </a:r>
            <a:r>
              <a:rPr sz="3420" dirty="0">
                <a:solidFill>
                  <a:srgbClr val="3EAC46"/>
                </a:solidFill>
                <a:latin typeface="Akzidenz-Grotesk Pro Bold" panose="02000803050000020004" pitchFamily="50" charset="0"/>
                <a:cs typeface="Akzidenz-Grotesk Pro Regular"/>
              </a:rPr>
              <a:t>Contact:</a:t>
            </a:r>
            <a:r>
              <a:rPr sz="3420" spc="-57" dirty="0">
                <a:solidFill>
                  <a:srgbClr val="3EAC46"/>
                </a:solidFill>
                <a:latin typeface="Akzidenz-Grotesk Pro Bold" panose="02000803050000020004" pitchFamily="50" charset="0"/>
                <a:cs typeface="Akzidenz-Grotesk Pro Regular"/>
              </a:rPr>
              <a:t> </a:t>
            </a:r>
            <a:r>
              <a:rPr sz="3420" spc="34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+998</a:t>
            </a:r>
            <a:r>
              <a:rPr sz="3420" spc="-522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 </a:t>
            </a:r>
            <a:r>
              <a:rPr sz="3420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71</a:t>
            </a:r>
            <a:r>
              <a:rPr sz="3420" spc="-46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 </a:t>
            </a:r>
            <a:r>
              <a:rPr sz="3420" spc="23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239</a:t>
            </a:r>
            <a:r>
              <a:rPr sz="3420" spc="-57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 </a:t>
            </a:r>
            <a:r>
              <a:rPr sz="3420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41</a:t>
            </a:r>
            <a:r>
              <a:rPr sz="3420" spc="-513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 </a:t>
            </a:r>
            <a:r>
              <a:rPr sz="3420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21</a:t>
            </a:r>
            <a:endParaRPr sz="3420" dirty="0">
              <a:latin typeface="Akzidenz-Grotesk Pro Bold" panose="02000803050000020004" pitchFamily="50" charset="0"/>
              <a:cs typeface="Akzidenz-Grotesk Pro Regular"/>
            </a:endParaRPr>
          </a:p>
          <a:p>
            <a:pPr marL="28960"/>
            <a:r>
              <a:rPr sz="3420" spc="-11" dirty="0">
                <a:solidFill>
                  <a:srgbClr val="3EAC46"/>
                </a:solidFill>
                <a:latin typeface="Akzidenz-Grotesk Pro Bold" panose="02000803050000020004" pitchFamily="50" charset="0"/>
                <a:cs typeface="Akzidenz-Grotesk Pro Regular"/>
              </a:rPr>
              <a:t>Follow:</a:t>
            </a:r>
            <a:r>
              <a:rPr sz="3420" spc="-34" dirty="0">
                <a:solidFill>
                  <a:srgbClr val="3EAC46"/>
                </a:solidFill>
                <a:latin typeface="Akzidenz-Grotesk Pro Bold" panose="02000803050000020004" pitchFamily="50" charset="0"/>
                <a:cs typeface="Akzidenz-Grotesk Pro Regular"/>
              </a:rPr>
              <a:t> </a:t>
            </a:r>
            <a:r>
              <a:rPr sz="3420" dirty="0">
                <a:solidFill>
                  <a:srgbClr val="0D1112"/>
                </a:solidFill>
                <a:latin typeface="Akzidenz-Grotesk Pro Bold" panose="02000803050000020004" pitchFamily="50" charset="0"/>
                <a:cs typeface="Akzidenz-Grotesk Pro Regular"/>
              </a:rPr>
              <a:t>@mehnat_vazirligi</a:t>
            </a:r>
            <a:endParaRPr sz="3420" dirty="0">
              <a:latin typeface="Akzidenz-Grotesk Pro Bold" panose="02000803050000020004" pitchFamily="50" charset="0"/>
              <a:cs typeface="Akzidenz-Grotesk Pro Regular"/>
            </a:endParaRPr>
          </a:p>
        </p:txBody>
      </p:sp>
      <p:sp>
        <p:nvSpPr>
          <p:cNvPr id="7" name="object 4"/>
          <p:cNvSpPr txBox="1">
            <a:spLocks/>
          </p:cNvSpPr>
          <p:nvPr/>
        </p:nvSpPr>
        <p:spPr>
          <a:xfrm>
            <a:off x="3722365" y="5969815"/>
            <a:ext cx="16938482" cy="1608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wrap="square" lIns="0" tIns="28960" rIns="0" bIns="0" rtlCol="0" anchor="ctr">
            <a:sp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13" b="1" i="0" u="none" strike="noStrike" cap="none" spc="0" baseline="0">
                <a:ln>
                  <a:noFill/>
                </a:ln>
                <a:solidFill>
                  <a:srgbClr val="005B8B"/>
                </a:solidFill>
                <a:uFillTx/>
                <a:latin typeface="Akzidenz-Grotesk Pro Bold"/>
                <a:ea typeface="+mn-ea"/>
                <a:cs typeface="Akzidenz-Grotesk Pro Bold"/>
                <a:sym typeface="Helvetica Light"/>
              </a:defRPr>
            </a:lvl1pPr>
            <a:lvl2pPr marL="0" marR="0" indent="228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28960" hangingPunct="1">
              <a:spcBef>
                <a:spcPts val="228"/>
              </a:spcBef>
            </a:pPr>
            <a:r>
              <a:rPr lang="en-US" sz="10261" b="0" spc="300" dirty="0" smtClean="0">
                <a:solidFill>
                  <a:schemeClr val="accent1">
                    <a:lumMod val="75000"/>
                  </a:schemeClr>
                </a:solidFill>
                <a:latin typeface="Akzidenz-Grotesk Pro Bold" panose="02000803050000020004" pitchFamily="50" charset="0"/>
                <a:cs typeface="Century Gothic"/>
              </a:rPr>
              <a:t>Thanks for watching</a:t>
            </a:r>
            <a:endParaRPr lang="en-US" sz="10261" spc="300" dirty="0">
              <a:solidFill>
                <a:schemeClr val="accent1">
                  <a:lumMod val="75000"/>
                </a:schemeClr>
              </a:solidFill>
              <a:latin typeface="Akzidenz-Grotesk Pro Bold" panose="02000803050000020004" pitchFamily="50" charset="0"/>
              <a:cs typeface="Century Gothic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715" y="896629"/>
            <a:ext cx="6010321" cy="398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3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2897</TotalTime>
  <Words>764</Words>
  <Application>Microsoft Office PowerPoint</Application>
  <PresentationFormat>Custom</PresentationFormat>
  <Paragraphs>103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Akzidenz-Grotesk Pro Bold</vt:lpstr>
      <vt:lpstr>Akzidenz-Grotesk Pro Regular</vt:lpstr>
      <vt:lpstr>Akzidenz-Grotesk Pro XBd Cnd</vt:lpstr>
      <vt:lpstr>Andale Mono</vt:lpstr>
      <vt:lpstr>Arial</vt:lpstr>
      <vt:lpstr>Calibri</vt:lpstr>
      <vt:lpstr>Century Gothic</vt:lpstr>
      <vt:lpstr>Helvetica</vt:lpstr>
      <vt:lpstr>Helvetica Light</vt:lpstr>
      <vt:lpstr>Helvetica Neue</vt:lpstr>
      <vt:lpstr>Roboto Bold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проблемы в отрасли труда и занятости и пути их решения</dc:title>
  <dc:creator>1</dc:creator>
  <cp:lastModifiedBy>Cuba Sanchez, Andrea</cp:lastModifiedBy>
  <cp:revision>289</cp:revision>
  <cp:lastPrinted>2020-05-21T09:24:56Z</cp:lastPrinted>
  <dcterms:modified xsi:type="dcterms:W3CDTF">2020-05-28T12:31:57Z</dcterms:modified>
</cp:coreProperties>
</file>