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0" r:id="rId3"/>
  </p:sldMasterIdLst>
  <p:notesMasterIdLst>
    <p:notesMasterId r:id="rId10"/>
  </p:notesMasterIdLst>
  <p:sldIdLst>
    <p:sldId id="263" r:id="rId4"/>
    <p:sldId id="264" r:id="rId5"/>
    <p:sldId id="288" r:id="rId6"/>
    <p:sldId id="285" r:id="rId7"/>
    <p:sldId id="286" r:id="rId8"/>
    <p:sldId id="28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68" autoAdjust="0"/>
    <p:restoredTop sz="94650" autoAdjust="0"/>
  </p:normalViewPr>
  <p:slideViewPr>
    <p:cSldViewPr snapToGrid="0">
      <p:cViewPr varScale="1">
        <p:scale>
          <a:sx n="54" d="100"/>
          <a:sy n="54" d="100"/>
        </p:scale>
        <p:origin x="341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smtClean="0"/>
              <a:t>Advancing social justice, promoting decent work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icon to insert picture, or leave unchanged for plain colour fill</a:t>
            </a:r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2009873" cy="49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icon to insert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smtClean="0"/>
              <a:t>NB Manually place “ilo.org” device in front of image</a:t>
            </a:r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smtClean="0"/>
              <a:t>NB Manually place “ilo.org” device in front of image</a:t>
            </a:r>
            <a:endParaRPr lang="en-GB" sz="100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icon to insert picture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 smtClean="0"/>
              <a:t>00.0%</a:t>
            </a:r>
          </a:p>
          <a:p>
            <a:pPr lvl="1"/>
            <a:r>
              <a:rPr lang="en-US" smtClean="0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 smtClean="0"/>
              <a:t>Quote (level 1)</a:t>
            </a:r>
          </a:p>
          <a:p>
            <a:pPr lvl="1"/>
            <a:r>
              <a:rPr lang="en-US" smtClean="0"/>
              <a:t>Continuation paras (level 2)</a:t>
            </a:r>
          </a:p>
          <a:p>
            <a:pPr lvl="2"/>
            <a:r>
              <a:rPr lang="en-GB" smtClean="0"/>
              <a:t>Source (level 3)</a:t>
            </a:r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smtClean="0"/>
              <a:t>Advancing social justice, promoting decent work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smtClean="0"/>
              <a:t>Advancing social justice, promoting decent work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smtClean="0"/>
              <a:t>Advancing social justice, promoting decent work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smtClean="0"/>
              <a:t>Advancing social justice, promoting decent work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smtClean="0"/>
              <a:t>Advancing social justice, promoting decent work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550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785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0264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671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923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498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507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4353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146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94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3785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40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2009873" cy="49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D30E2-8DC5-450E-B844-09C3B86045E5}" type="datetimeFigureOut">
              <a:rPr lang="en-GB" smtClean="0"/>
              <a:pPr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05E1B-1B7B-4B96-81C7-9F3F1DA47F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9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emf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5.png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1250032"/>
            <a:ext cx="4373292" cy="3922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08579" y="1454315"/>
            <a:ext cx="51848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The </a:t>
            </a:r>
            <a:r>
              <a:rPr lang="en-GB" sz="2400" b="1" dirty="0">
                <a:solidFill>
                  <a:schemeClr val="accent1"/>
                </a:solidFill>
              </a:rPr>
              <a:t>M</a:t>
            </a:r>
            <a:r>
              <a:rPr lang="en-GB" sz="2400" dirty="0">
                <a:solidFill>
                  <a:schemeClr val="accent1"/>
                </a:solidFill>
              </a:rPr>
              <a:t>easurement, </a:t>
            </a:r>
            <a:r>
              <a:rPr lang="en-GB" sz="2400" b="1" dirty="0">
                <a:solidFill>
                  <a:schemeClr val="accent1"/>
                </a:solidFill>
              </a:rPr>
              <a:t>A</a:t>
            </a:r>
            <a:r>
              <a:rPr lang="en-GB" sz="2400" dirty="0">
                <a:solidFill>
                  <a:schemeClr val="accent1"/>
                </a:solidFill>
              </a:rPr>
              <a:t>wareness Raising, and </a:t>
            </a:r>
            <a:r>
              <a:rPr lang="en-GB" sz="2400" b="1" dirty="0">
                <a:solidFill>
                  <a:schemeClr val="accent1"/>
                </a:solidFill>
              </a:rPr>
              <a:t>P</a:t>
            </a:r>
            <a:r>
              <a:rPr lang="en-GB" sz="2400" dirty="0">
                <a:solidFill>
                  <a:schemeClr val="accent1"/>
                </a:solidFill>
              </a:rPr>
              <a:t>olicy </a:t>
            </a:r>
            <a:r>
              <a:rPr lang="en-GB" sz="2400" dirty="0" smtClean="0">
                <a:solidFill>
                  <a:schemeClr val="accent1"/>
                </a:solidFill>
              </a:rPr>
              <a:t>Engagement (</a:t>
            </a:r>
            <a:r>
              <a:rPr lang="en-GB" sz="2400" b="1" dirty="0">
                <a:solidFill>
                  <a:schemeClr val="accent1"/>
                </a:solidFill>
              </a:rPr>
              <a:t>MAP</a:t>
            </a:r>
            <a:r>
              <a:rPr lang="en-GB" sz="2400" dirty="0">
                <a:solidFill>
                  <a:schemeClr val="accent1"/>
                </a:solidFill>
              </a:rPr>
              <a:t>) project aims to build and apply the critical knowledge needed to inform policy choices and to support measures to reduce child </a:t>
            </a:r>
            <a:r>
              <a:rPr lang="en-GB" sz="2400" dirty="0" err="1" smtClean="0">
                <a:solidFill>
                  <a:schemeClr val="accent1"/>
                </a:solidFill>
              </a:rPr>
              <a:t>labor</a:t>
            </a:r>
            <a:r>
              <a:rPr lang="en-GB" sz="2400" dirty="0" smtClean="0">
                <a:solidFill>
                  <a:schemeClr val="accent1"/>
                </a:solidFill>
              </a:rPr>
              <a:t> </a:t>
            </a:r>
            <a:r>
              <a:rPr lang="en-GB" sz="2400" dirty="0">
                <a:solidFill>
                  <a:schemeClr val="accent1"/>
                </a:solidFill>
              </a:rPr>
              <a:t>and forced </a:t>
            </a:r>
            <a:r>
              <a:rPr lang="en-GB" sz="2400" dirty="0" err="1" smtClean="0">
                <a:solidFill>
                  <a:schemeClr val="accent1"/>
                </a:solidFill>
              </a:rPr>
              <a:t>labor</a:t>
            </a:r>
            <a:r>
              <a:rPr lang="en-GB" sz="2400" dirty="0" smtClean="0">
                <a:solidFill>
                  <a:schemeClr val="accent1"/>
                </a:solidFill>
              </a:rPr>
              <a:t>.</a:t>
            </a:r>
            <a:endParaRPr lang="en-GB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3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project has four priority areas of focus: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Reducing child </a:t>
            </a:r>
            <a:r>
              <a:rPr lang="en-GB" dirty="0" err="1" smtClean="0"/>
              <a:t>labor</a:t>
            </a:r>
            <a:r>
              <a:rPr lang="en-GB" dirty="0" smtClean="0"/>
              <a:t> and forced </a:t>
            </a:r>
            <a:r>
              <a:rPr lang="en-GB" dirty="0" err="1" smtClean="0"/>
              <a:t>labor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2357202"/>
            <a:ext cx="9877976" cy="16311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8587" y="4252088"/>
            <a:ext cx="1322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accent2"/>
                </a:solidFill>
              </a:rPr>
              <a:t>1</a:t>
            </a:r>
            <a:r>
              <a:rPr lang="en-GB" sz="3600" dirty="0" smtClean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GB" dirty="0">
                <a:solidFill>
                  <a:schemeClr val="accent1"/>
                </a:solidFill>
              </a:rPr>
              <a:t>Research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0306" y="4246672"/>
            <a:ext cx="2940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accent2"/>
                </a:solidFill>
              </a:rPr>
              <a:t>2</a:t>
            </a:r>
            <a:r>
              <a:rPr lang="en-GB" sz="3600" dirty="0" smtClean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GB" dirty="0">
                <a:solidFill>
                  <a:schemeClr val="accent1"/>
                </a:solidFill>
              </a:rPr>
              <a:t>Knowledge mobilization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2861" y="4246673"/>
            <a:ext cx="2470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accent2"/>
                </a:solidFill>
              </a:rPr>
              <a:t>3</a:t>
            </a:r>
            <a:r>
              <a:rPr lang="en-GB" sz="3600" dirty="0" smtClean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GB" dirty="0">
                <a:solidFill>
                  <a:schemeClr val="accent1"/>
                </a:solidFill>
              </a:rPr>
              <a:t>Capacity building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42442" y="4246674"/>
            <a:ext cx="1660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accent2"/>
                </a:solidFill>
              </a:rPr>
              <a:t>4</a:t>
            </a:r>
            <a:r>
              <a:rPr lang="en-GB" sz="3600" dirty="0" smtClean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GB" dirty="0">
                <a:solidFill>
                  <a:schemeClr val="accent1"/>
                </a:solidFill>
              </a:rPr>
              <a:t>Partnerships</a:t>
            </a:r>
          </a:p>
        </p:txBody>
      </p:sp>
    </p:spTree>
    <p:extLst>
      <p:ext uri="{BB962C8B-B14F-4D97-AF65-F5344CB8AC3E}">
        <p14:creationId xmlns:p14="http://schemas.microsoft.com/office/powerpoint/2010/main" val="8043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82" y="2143195"/>
            <a:ext cx="3769039" cy="2355649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57855" y="429912"/>
            <a:ext cx="3707736" cy="5254652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Reducing child labor and forced labor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6037712"/>
            <a:ext cx="10058400" cy="3361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0538" y="4880053"/>
            <a:ext cx="2938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«Petite bonne»  </a:t>
            </a:r>
          </a:p>
          <a:p>
            <a:pPr algn="ctr"/>
            <a:r>
              <a:rPr lang="fr-CH" dirty="0" smtClean="0"/>
              <a:t>Child </a:t>
            </a:r>
            <a:r>
              <a:rPr lang="fr-CH" dirty="0" err="1" smtClean="0"/>
              <a:t>domestic</a:t>
            </a:r>
            <a:r>
              <a:rPr lang="fr-CH" dirty="0" smtClean="0"/>
              <a:t> </a:t>
            </a:r>
            <a:r>
              <a:rPr lang="fr-CH" dirty="0" err="1" smtClean="0"/>
              <a:t>labor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391978" y="5505972"/>
            <a:ext cx="3182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Law 19-12 on </a:t>
            </a:r>
            <a:r>
              <a:rPr lang="fr-CH" dirty="0" err="1" smtClean="0"/>
              <a:t>domestic</a:t>
            </a:r>
            <a:r>
              <a:rPr lang="fr-CH" dirty="0" smtClean="0"/>
              <a:t> </a:t>
            </a:r>
            <a:r>
              <a:rPr lang="fr-CH" dirty="0" err="1" smtClean="0"/>
              <a:t>work</a:t>
            </a:r>
            <a:r>
              <a:rPr lang="fr-CH" dirty="0" smtClean="0"/>
              <a:t>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8220695" y="4859641"/>
            <a:ext cx="315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Going</a:t>
            </a:r>
            <a:r>
              <a:rPr lang="fr-CH" dirty="0" smtClean="0"/>
              <a:t> to </a:t>
            </a:r>
            <a:r>
              <a:rPr lang="fr-CH" dirty="0" err="1" smtClean="0"/>
              <a:t>school</a:t>
            </a:r>
            <a:r>
              <a:rPr lang="fr-CH" dirty="0" smtClean="0"/>
              <a:t> 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222" y="2200878"/>
            <a:ext cx="3429239" cy="25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Reducing child labor and forced labor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50" y="1065076"/>
            <a:ext cx="3472166" cy="40921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17" y="76239"/>
            <a:ext cx="2586602" cy="54685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71" y="2509868"/>
            <a:ext cx="1518079" cy="3035544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102" y="2479858"/>
            <a:ext cx="1919672" cy="2885166"/>
          </a:xfrm>
          <a:prstGeom prst="rect">
            <a:avLst/>
          </a:prstGeom>
        </p:spPr>
      </p:pic>
      <p:pic>
        <p:nvPicPr>
          <p:cNvPr id="10" name="Content Placeholder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174" y="76239"/>
            <a:ext cx="2827305" cy="24336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0538" y="5365025"/>
            <a:ext cx="3378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COVID 19 – To </a:t>
            </a:r>
            <a:r>
              <a:rPr lang="fr-CH" dirty="0" err="1" smtClean="0"/>
              <a:t>protect</a:t>
            </a:r>
            <a:r>
              <a:rPr lang="fr-CH" dirty="0" smtClean="0"/>
              <a:t> </a:t>
            </a:r>
            <a:r>
              <a:rPr lang="fr-CH" dirty="0" err="1" smtClean="0"/>
              <a:t>your</a:t>
            </a:r>
            <a:r>
              <a:rPr lang="fr-CH" dirty="0" smtClean="0"/>
              <a:t> country, </a:t>
            </a:r>
            <a:r>
              <a:rPr lang="fr-CH" dirty="0" err="1" smtClean="0"/>
              <a:t>stay</a:t>
            </a:r>
            <a:r>
              <a:rPr lang="fr-CH" dirty="0" smtClean="0"/>
              <a:t> at home !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128070" y="5549691"/>
            <a:ext cx="2709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Distance support for a group of  </a:t>
            </a:r>
            <a:r>
              <a:rPr lang="fr-CH" dirty="0" err="1" smtClean="0"/>
              <a:t>project</a:t>
            </a:r>
            <a:r>
              <a:rPr lang="fr-CH" dirty="0" smtClean="0"/>
              <a:t> </a:t>
            </a:r>
            <a:r>
              <a:rPr lang="fr-CH" dirty="0" err="1" smtClean="0"/>
              <a:t>beneficiaries</a:t>
            </a:r>
            <a:r>
              <a:rPr lang="fr-CH" dirty="0" smtClean="0"/>
              <a:t> 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7454471" y="5821680"/>
            <a:ext cx="4356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At distance </a:t>
            </a:r>
            <a:r>
              <a:rPr lang="fr-CH" dirty="0" err="1" smtClean="0"/>
              <a:t>tools</a:t>
            </a:r>
            <a:r>
              <a:rPr lang="fr-CH" dirty="0" smtClean="0"/>
              <a:t> to support </a:t>
            </a:r>
            <a:r>
              <a:rPr lang="fr-CH" dirty="0" err="1" smtClean="0"/>
              <a:t>children’s</a:t>
            </a:r>
            <a:r>
              <a:rPr lang="fr-CH" dirty="0" smtClean="0"/>
              <a:t> motivation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8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Date: Monday / 01 / October / 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Reducing child labor and forced labor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11" name="IMG_4755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37944" y="1662717"/>
            <a:ext cx="1916112" cy="3482975"/>
          </a:xfrm>
        </p:spPr>
      </p:pic>
      <p:pic>
        <p:nvPicPr>
          <p:cNvPr id="12" name="Image 3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90538" y="2143195"/>
            <a:ext cx="4070802" cy="2788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6037712"/>
            <a:ext cx="10058400" cy="3361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0019" y="5300485"/>
            <a:ext cx="329184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My</a:t>
            </a:r>
            <a:r>
              <a:rPr lang="fr-CH" dirty="0" smtClean="0"/>
              <a:t> Home – </a:t>
            </a:r>
            <a:r>
              <a:rPr lang="fr-CH" dirty="0" err="1" smtClean="0"/>
              <a:t>My</a:t>
            </a:r>
            <a:r>
              <a:rPr lang="fr-CH" dirty="0" smtClean="0"/>
              <a:t> </a:t>
            </a:r>
            <a:r>
              <a:rPr lang="fr-CH" dirty="0" err="1" smtClean="0"/>
              <a:t>School</a:t>
            </a:r>
            <a:r>
              <a:rPr lang="fr-CH" dirty="0" smtClean="0"/>
              <a:t> </a:t>
            </a:r>
            <a:endParaRPr lang="en-GB" dirty="0"/>
          </a:p>
        </p:txBody>
      </p:sp>
      <p:pic>
        <p:nvPicPr>
          <p:cNvPr id="22" name="Image 5"/>
          <p:cNvPicPr>
            <a:picLocks noGrp="1" noChangeAspect="1"/>
          </p:cNvPicPr>
          <p:nvPr>
            <p:ph sz="half" idx="13"/>
          </p:nvPr>
        </p:nvPicPr>
        <p:blipFill>
          <a:blip r:embed="rId7" cstate="print"/>
          <a:stretch>
            <a:fillRect/>
          </a:stretch>
        </p:blipFill>
        <p:spPr>
          <a:xfrm>
            <a:off x="7716821" y="2140404"/>
            <a:ext cx="3805482" cy="278861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869621" y="5280467"/>
            <a:ext cx="3652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I </a:t>
            </a:r>
            <a:r>
              <a:rPr lang="fr-CH" dirty="0" err="1" smtClean="0"/>
              <a:t>am</a:t>
            </a:r>
            <a:r>
              <a:rPr lang="fr-CH" dirty="0" smtClean="0"/>
              <a:t> </a:t>
            </a:r>
            <a:r>
              <a:rPr lang="fr-CH" dirty="0" err="1" smtClean="0"/>
              <a:t>responsible</a:t>
            </a:r>
            <a:r>
              <a:rPr lang="fr-CH" dirty="0" smtClean="0"/>
              <a:t> for </a:t>
            </a:r>
            <a:r>
              <a:rPr lang="fr-CH" dirty="0" err="1" smtClean="0"/>
              <a:t>my</a:t>
            </a:r>
            <a:r>
              <a:rPr lang="fr-CH" dirty="0" smtClean="0"/>
              <a:t> </a:t>
            </a:r>
            <a:r>
              <a:rPr lang="fr-CH" dirty="0" err="1" smtClean="0"/>
              <a:t>own</a:t>
            </a:r>
            <a:r>
              <a:rPr lang="fr-CH" dirty="0" smtClean="0"/>
              <a:t> </a:t>
            </a:r>
            <a:r>
              <a:rPr lang="fr-CH" dirty="0" err="1" smtClean="0"/>
              <a:t>health</a:t>
            </a:r>
            <a:r>
              <a:rPr lang="fr-CH" dirty="0" smtClean="0"/>
              <a:t> protection and </a:t>
            </a:r>
            <a:r>
              <a:rPr lang="fr-CH" dirty="0" err="1" smtClean="0"/>
              <a:t>my</a:t>
            </a:r>
            <a:r>
              <a:rPr lang="fr-CH" dirty="0" smtClean="0"/>
              <a:t> future 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424981" y="5385214"/>
            <a:ext cx="329184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Thanks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a </a:t>
            </a:r>
            <a:r>
              <a:rPr lang="fr-CH" dirty="0" err="1" smtClean="0"/>
              <a:t>mother</a:t>
            </a:r>
            <a:r>
              <a:rPr lang="fr-CH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013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" t="21407" r="38481" b="40746"/>
          <a:stretch/>
        </p:blipFill>
        <p:spPr>
          <a:xfrm>
            <a:off x="-19050" y="1085561"/>
            <a:ext cx="12225292" cy="5784889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466928" y="721881"/>
            <a:ext cx="5379396" cy="10971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 is provided by the United States Department of </a:t>
            </a:r>
            <a:r>
              <a:rPr lang="en-GB" sz="1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under cooperative agreement number IL-30147-16-75-K-11. 100% percentage of the total costs of the project is ﬁnanced with federal funds, for a total of 22.4 million dollars.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6928" y="1954051"/>
            <a:ext cx="5379396" cy="10971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material does not necessarily reﬂect the views or policies of the United States Department of </a:t>
            </a:r>
            <a:r>
              <a:rPr lang="en-GB" sz="1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nor does mention of trade names, commercial products, or organizations imply endorsement by the United States Government.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6928" y="3925510"/>
            <a:ext cx="5379396" cy="4324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2"/>
              </a:buClr>
              <a:buSzPct val="120000"/>
              <a:buFont typeface="Noto Sans" panose="020B0502040504020204" pitchFamily="34"/>
              <a:buChar char="‣"/>
            </a:pPr>
            <a:r>
              <a:rPr lang="en-GB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GB" sz="1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</a:t>
            </a:r>
            <a:r>
              <a:rPr lang="en-GB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Organization</a:t>
            </a:r>
            <a:endParaRPr lang="en-GB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14200" y="4266986"/>
            <a:ext cx="3653519" cy="15997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 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Morillons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CH-1211 Geneva </a:t>
            </a:r>
            <a: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b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Switzerland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Manager: Laurence DUBOIS </a:t>
            </a:r>
            <a: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ilo.org/map16E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fundamentals@ilo.org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083" y="796500"/>
            <a:ext cx="1828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4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ONE">
  <a:themeElements>
    <a:clrScheme name="ITCILO2020">
      <a:dk1>
        <a:sysClr val="windowText" lastClr="000000"/>
      </a:dk1>
      <a:lt1>
        <a:sysClr val="window" lastClr="FFFFFF"/>
      </a:lt1>
      <a:dk2>
        <a:srgbClr val="1E2DBE"/>
      </a:dk2>
      <a:lt2>
        <a:srgbClr val="EBF5FD"/>
      </a:lt2>
      <a:accent1>
        <a:srgbClr val="05D2D2"/>
      </a:accent1>
      <a:accent2>
        <a:srgbClr val="FA3C4B"/>
      </a:accent2>
      <a:accent3>
        <a:srgbClr val="A5A5A5"/>
      </a:accent3>
      <a:accent4>
        <a:srgbClr val="FFCD2D"/>
      </a:accent4>
      <a:accent5>
        <a:srgbClr val="4472C4"/>
      </a:accent5>
      <a:accent6>
        <a:srgbClr val="8CE164"/>
      </a:accent6>
      <a:hlink>
        <a:srgbClr val="230050"/>
      </a:hlink>
      <a:folHlink>
        <a:srgbClr val="960A55"/>
      </a:folHlink>
    </a:clrScheme>
    <a:fontScheme name="ITCILO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3907</TotalTime>
  <Words>263</Words>
  <Application>Microsoft Office PowerPoint</Application>
  <PresentationFormat>Widescreen</PresentationFormat>
  <Paragraphs>36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Noto Sans</vt:lpstr>
      <vt:lpstr>Wingdings 3</vt:lpstr>
      <vt:lpstr>ILO 2020</vt:lpstr>
      <vt:lpstr>Custom Design</vt:lpstr>
      <vt:lpstr>NONE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</dc:title>
  <dc:creator>Enzo Fortarezza</dc:creator>
  <cp:lastModifiedBy>Dubois, Laurence</cp:lastModifiedBy>
  <cp:revision>100</cp:revision>
  <dcterms:created xsi:type="dcterms:W3CDTF">2020-05-25T13:01:10Z</dcterms:created>
  <dcterms:modified xsi:type="dcterms:W3CDTF">2020-06-10T18:42:42Z</dcterms:modified>
</cp:coreProperties>
</file>