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embeddedFontLst>
    <p:embeddedFont>
      <p:font typeface="Cabin" panose="020B0604020202020204" charset="0"/>
      <p:regular r:id="rId7"/>
      <p:bold r:id="rId8"/>
      <p:italic r:id="rId9"/>
      <p:boldItalic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92" name="Google Shape;9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" name="Google Shape;10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Comprehensive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Coordinated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Effective </a:t>
            </a:r>
            <a:endParaRPr/>
          </a:p>
        </p:txBody>
      </p:sp>
      <p:sp>
        <p:nvSpPr>
          <p:cNvPr id="105" name="Google Shape;105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lang="en-US"/>
              <a:t>APCCA’s 3 Objectives</a:t>
            </a:r>
            <a:endParaRPr/>
          </a:p>
          <a:p>
            <a:pPr marL="74295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lang="en-US"/>
              <a:t>Interrelated, interdependent, and mutually reinforcing, evidence-based strategic objectives.</a:t>
            </a:r>
            <a:endParaRPr/>
          </a:p>
          <a:p>
            <a:pPr marL="74295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lang="en-US"/>
              <a:t>(1) Build Strong Beginnings; (2) Put Family First; and (3) Protect Children from Violence.</a:t>
            </a:r>
            <a:endParaRPr/>
          </a:p>
        </p:txBody>
      </p:sp>
      <p:sp>
        <p:nvSpPr>
          <p:cNvPr id="112" name="Google Shape;11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80c90421db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17" name="Google Shape;117;g80c90421db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833019" y="-1623217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7285037" y="1828802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697037" y="-812799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d/Gray 1 Content">
  <p:cSld name="Red/Gray 1 Content">
    <p:bg>
      <p:bgPr>
        <a:solidFill>
          <a:srgbClr val="E7E7E5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body" idx="1"/>
          </p:nvPr>
        </p:nvSpPr>
        <p:spPr>
          <a:xfrm>
            <a:off x="914400" y="1600200"/>
            <a:ext cx="103632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35C5B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635C5B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35C5B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635C5B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C646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6C6463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6C6463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6C6463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175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6C6463"/>
              </a:buClr>
              <a:buSzPts val="1400"/>
              <a:buFont typeface="Arial"/>
              <a:buChar char="»"/>
              <a:defRPr sz="1400" b="0" i="0" u="none" strike="noStrike" cap="none">
                <a:solidFill>
                  <a:srgbClr val="6C6463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dt" idx="10"/>
          </p:nvPr>
        </p:nvSpPr>
        <p:spPr>
          <a:xfrm>
            <a:off x="203200" y="6520933"/>
            <a:ext cx="2844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600"/>
              <a:buFont typeface="Cabin"/>
              <a:buNone/>
              <a:defRPr sz="600" b="0" i="0" u="none" strike="noStrike" cap="none">
                <a:solidFill>
                  <a:srgbClr val="6C6463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ftr" idx="11"/>
          </p:nvPr>
        </p:nvSpPr>
        <p:spPr>
          <a:xfrm>
            <a:off x="4165600" y="6520933"/>
            <a:ext cx="38607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600"/>
              <a:buFont typeface="Cabin"/>
              <a:buNone/>
              <a:defRPr sz="600" b="0" i="0" u="none" strike="noStrike" cap="none">
                <a:solidFill>
                  <a:srgbClr val="6C6463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sldNum" idx="12"/>
          </p:nvPr>
        </p:nvSpPr>
        <p:spPr>
          <a:xfrm>
            <a:off x="9144000" y="6520933"/>
            <a:ext cx="2844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50"/>
              <a:buFont typeface="Cabin"/>
              <a:buNone/>
              <a:defRPr sz="600" b="0" i="0" u="none" strike="noStrike" cap="none">
                <a:solidFill>
                  <a:srgbClr val="6C6463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50"/>
              <a:buFont typeface="Cabin"/>
              <a:buNone/>
              <a:defRPr sz="600" b="0" i="0" u="none" strike="noStrike" cap="none">
                <a:solidFill>
                  <a:srgbClr val="6C6463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50"/>
              <a:buFont typeface="Cabin"/>
              <a:buNone/>
              <a:defRPr sz="600" b="0" i="0" u="none" strike="noStrike" cap="none">
                <a:solidFill>
                  <a:srgbClr val="6C6463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50"/>
              <a:buFont typeface="Cabin"/>
              <a:buNone/>
              <a:defRPr sz="600" b="0" i="0" u="none" strike="noStrike" cap="none">
                <a:solidFill>
                  <a:srgbClr val="6C6463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50"/>
              <a:buFont typeface="Cabin"/>
              <a:buNone/>
              <a:defRPr sz="600" b="0" i="0" u="none" strike="noStrike" cap="none">
                <a:solidFill>
                  <a:srgbClr val="6C6463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50"/>
              <a:buFont typeface="Cabin"/>
              <a:buNone/>
              <a:defRPr sz="600" b="0" i="0" u="none" strike="noStrike" cap="none">
                <a:solidFill>
                  <a:srgbClr val="6C6463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50"/>
              <a:buFont typeface="Cabin"/>
              <a:buNone/>
              <a:defRPr sz="600" b="0" i="0" u="none" strike="noStrike" cap="none">
                <a:solidFill>
                  <a:srgbClr val="6C6463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50"/>
              <a:buFont typeface="Cabin"/>
              <a:buNone/>
              <a:defRPr sz="600" b="0" i="0" u="none" strike="noStrike" cap="none">
                <a:solidFill>
                  <a:srgbClr val="6C6463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C6463"/>
              </a:buClr>
              <a:buSzPts val="150"/>
              <a:buFont typeface="Cabin"/>
              <a:buNone/>
              <a:defRPr sz="600" b="0" i="0" u="none" strike="noStrike" cap="none">
                <a:solidFill>
                  <a:srgbClr val="6C6463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title"/>
          </p:nvPr>
        </p:nvSpPr>
        <p:spPr>
          <a:xfrm>
            <a:off x="914805" y="457200"/>
            <a:ext cx="103632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0C2F"/>
              </a:buClr>
              <a:buSzPts val="2800"/>
              <a:buFont typeface="Cabin"/>
              <a:buNone/>
              <a:defRPr sz="2800" b="0" i="0" u="none" strike="noStrike" cap="none">
                <a:solidFill>
                  <a:srgbClr val="BA0C2F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4"/>
          <p:cNvPicPr preferRelativeResize="0"/>
          <p:nvPr/>
        </p:nvPicPr>
        <p:blipFill rotWithShape="1">
          <a:blip r:embed="rId3">
            <a:alphaModFix/>
          </a:blip>
          <a:srcRect t="18009" b="22433"/>
          <a:stretch/>
        </p:blipFill>
        <p:spPr>
          <a:xfrm>
            <a:off x="401053" y="5671148"/>
            <a:ext cx="11389894" cy="1099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/>
          <p:cNvPicPr preferRelativeResize="0"/>
          <p:nvPr/>
        </p:nvPicPr>
        <p:blipFill rotWithShape="1">
          <a:blip r:embed="rId4">
            <a:alphaModFix/>
          </a:blip>
          <a:srcRect l="8339" t="3681" b="34905"/>
          <a:stretch/>
        </p:blipFill>
        <p:spPr>
          <a:xfrm>
            <a:off x="-3050" y="0"/>
            <a:ext cx="12095367" cy="540264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/>
          <p:cNvSpPr/>
          <p:nvPr/>
        </p:nvSpPr>
        <p:spPr>
          <a:xfrm>
            <a:off x="-3052" y="0"/>
            <a:ext cx="12192000" cy="5454600"/>
          </a:xfrm>
          <a:prstGeom prst="rect">
            <a:avLst/>
          </a:prstGeom>
          <a:solidFill>
            <a:srgbClr val="093A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680950" y="2491406"/>
            <a:ext cx="10970400" cy="22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 U.S. Government Strategy for International Assistance</a:t>
            </a:r>
            <a:endParaRPr sz="2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4"/>
          <p:cNvSpPr txBox="1"/>
          <p:nvPr/>
        </p:nvSpPr>
        <p:spPr>
          <a:xfrm>
            <a:off x="680950" y="4165725"/>
            <a:ext cx="7051800" cy="8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Sarah Gesiriech, U.S. Government Special Advisor on Children in Adversity</a:t>
            </a:r>
            <a:endParaRPr sz="16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International Labour Organization Webinar</a:t>
            </a:r>
            <a:endParaRPr sz="16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June 11, 2020</a:t>
            </a:r>
            <a:endParaRPr sz="16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0" y="5402640"/>
            <a:ext cx="12192000" cy="89536"/>
          </a:xfrm>
          <a:prstGeom prst="rect">
            <a:avLst/>
          </a:prstGeom>
          <a:solidFill>
            <a:srgbClr val="2C6EB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0" name="Google Shape;100;p14" descr="A close up of a logo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886219" y="4407606"/>
            <a:ext cx="1069892" cy="741792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4"/>
          <p:cNvSpPr txBox="1"/>
          <p:nvPr/>
        </p:nvSpPr>
        <p:spPr>
          <a:xfrm>
            <a:off x="618300" y="949525"/>
            <a:ext cx="11109300" cy="9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300"/>
              <a:buFont typeface="Arial"/>
              <a:buNone/>
            </a:pPr>
            <a:r>
              <a:rPr lang="en-US" sz="4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Advancing Protection and Care for Children in Adversity (APCCA)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1417638"/>
          </a:xfrm>
          <a:prstGeom prst="rect">
            <a:avLst/>
          </a:prstGeom>
          <a:solidFill>
            <a:srgbClr val="17365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APCCA Strategy 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08" name="Google Shape;108;p15"/>
          <p:cNvSpPr/>
          <p:nvPr/>
        </p:nvSpPr>
        <p:spPr>
          <a:xfrm>
            <a:off x="489100" y="1628650"/>
            <a:ext cx="8033700" cy="49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00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●"/>
            </a:pPr>
            <a:r>
              <a:rPr lang="en-US"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Responds to </a:t>
            </a:r>
            <a:r>
              <a:rPr lang="en-US" sz="27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Public Law 109-95.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00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●"/>
            </a:pPr>
            <a:r>
              <a:rPr lang="en-US"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Whole-of-government commitment and approach to investing in the development, care, and safety of the world's most-vulnerable children and their families. </a:t>
            </a:r>
            <a:endParaRPr sz="2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00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●"/>
            </a:pPr>
            <a:r>
              <a:rPr lang="en-US"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addition to the U.S. Department of Labor, USG partners include the U.S. Departments of Health and Human Services and State; the U.S. Agency for International Development; and Peace Corps.</a:t>
            </a:r>
            <a:endParaRPr sz="2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9" name="Google Shape;109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44300" y="1889375"/>
            <a:ext cx="2769800" cy="3584452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5510"/>
            <a:ext cx="12192001" cy="6792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5" y="-727483"/>
            <a:ext cx="12466950" cy="8312962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7"/>
          <p:cNvSpPr txBox="1"/>
          <p:nvPr/>
        </p:nvSpPr>
        <p:spPr>
          <a:xfrm>
            <a:off x="7732700" y="5684075"/>
            <a:ext cx="3980700" cy="85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300"/>
              <a:buFont typeface="Arial"/>
              <a:buNone/>
            </a:pPr>
            <a:r>
              <a:rPr lang="en-US" sz="1700">
                <a:solidFill>
                  <a:srgbClr val="FFFFFF"/>
                </a:solidFill>
              </a:rPr>
              <a:t>www.childreninadversity.gov</a:t>
            </a:r>
            <a:endParaRPr sz="1700">
              <a:solidFill>
                <a:srgbClr val="FFFFFF"/>
              </a:solidFill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300"/>
              <a:buFont typeface="Arial"/>
              <a:buNone/>
            </a:pPr>
            <a:r>
              <a:rPr lang="en-US" sz="1700">
                <a:solidFill>
                  <a:srgbClr val="FFFFFF"/>
                </a:solidFill>
              </a:rPr>
              <a:t>ChildrenInAdversity@USGforChildren</a:t>
            </a:r>
            <a:endParaRPr sz="17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</Words>
  <Application>Microsoft Office PowerPoint</Application>
  <PresentationFormat>Widescreen</PresentationFormat>
  <Paragraphs>22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Cabin</vt:lpstr>
      <vt:lpstr>Noto Sans Symbols</vt:lpstr>
      <vt:lpstr>Calibri</vt:lpstr>
      <vt:lpstr>Arial</vt:lpstr>
      <vt:lpstr>Office Theme</vt:lpstr>
      <vt:lpstr>PowerPoint Presentation</vt:lpstr>
      <vt:lpstr>The APCCA Strategy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Cuba Sanchez, Andrea</dc:creator>
  <cp:lastModifiedBy>Cuba Sanchez, Andrea</cp:lastModifiedBy>
  <cp:revision>1</cp:revision>
  <dcterms:modified xsi:type="dcterms:W3CDTF">2020-06-11T13:40:40Z</dcterms:modified>
</cp:coreProperties>
</file>