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95" r:id="rId2"/>
    <p:sldId id="259" r:id="rId3"/>
    <p:sldId id="260" r:id="rId4"/>
    <p:sldId id="261" r:id="rId5"/>
    <p:sldId id="263" r:id="rId6"/>
    <p:sldId id="264" r:id="rId7"/>
    <p:sldId id="265" r:id="rId8"/>
    <p:sldId id="266" r:id="rId9"/>
    <p:sldId id="267" r:id="rId10"/>
    <p:sldId id="268" r:id="rId11"/>
    <p:sldId id="269" r:id="rId12"/>
    <p:sldId id="270" r:id="rId13"/>
    <p:sldId id="271" r:id="rId14"/>
    <p:sldId id="272" r:id="rId15"/>
    <p:sldId id="291" r:id="rId16"/>
    <p:sldId id="274" r:id="rId17"/>
    <p:sldId id="277" r:id="rId18"/>
    <p:sldId id="278" r:id="rId19"/>
    <p:sldId id="292" r:id="rId20"/>
    <p:sldId id="293" r:id="rId21"/>
    <p:sldId id="294" r:id="rId22"/>
    <p:sldId id="281" r:id="rId23"/>
    <p:sldId id="283" r:id="rId24"/>
    <p:sldId id="284" r:id="rId25"/>
    <p:sldId id="285" r:id="rId26"/>
    <p:sldId id="286" r:id="rId27"/>
    <p:sldId id="287" r:id="rId28"/>
    <p:sldId id="288" r:id="rId29"/>
    <p:sldId id="290" r:id="rId30"/>
    <p:sldId id="296" r:id="rId31"/>
    <p:sldId id="29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Stile con tema 2 - Color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6229" autoAdjust="0"/>
  </p:normalViewPr>
  <p:slideViewPr>
    <p:cSldViewPr snapToGrid="0">
      <p:cViewPr varScale="1">
        <p:scale>
          <a:sx n="110" d="100"/>
          <a:sy n="110" d="100"/>
        </p:scale>
        <p:origin x="630" y="-2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A3DCEF-A9AD-4F94-BCC5-C68F919FE626}" type="datetimeFigureOut">
              <a:rPr lang="en-GB" smtClean="0"/>
              <a:t>17/06/2020</a:t>
            </a:fld>
            <a:endParaRPr lang="en-GB"/>
          </a:p>
        </p:txBody>
      </p:sp>
      <p:sp>
        <p:nvSpPr>
          <p:cNvPr id="4" name="Segnaposto immagine diapositiva 3"/>
          <p:cNvSpPr>
            <a:spLocks noGrp="1" noRot="1" noChangeAspect="1"/>
          </p:cNvSpPr>
          <p:nvPr>
            <p:ph type="sldImg" idx="2"/>
          </p:nvPr>
        </p:nvSpPr>
        <p:spPr>
          <a:xfrm>
            <a:off x="1377315" y="1108710"/>
            <a:ext cx="4103370" cy="2308146"/>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3497579"/>
            <a:ext cx="5486400" cy="5187633"/>
          </a:xfrm>
          <a:prstGeom prst="rect">
            <a:avLst/>
          </a:prstGeom>
        </p:spPr>
        <p:txBody>
          <a:bodyPr vert="horz" lIns="91440" tIns="45720" rIns="91440" bIns="45720" rtlCol="0"/>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B3549F-65AD-45B1-89FE-639CF78599E5}" type="slidenum">
              <a:rPr lang="en-GB" smtClean="0"/>
              <a:t>‹N›</a:t>
            </a:fld>
            <a:endParaRPr lang="en-GB"/>
          </a:p>
        </p:txBody>
      </p:sp>
    </p:spTree>
    <p:extLst>
      <p:ext uri="{BB962C8B-B14F-4D97-AF65-F5344CB8AC3E}">
        <p14:creationId xmlns:p14="http://schemas.microsoft.com/office/powerpoint/2010/main" val="3373301185"/>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600"/>
      </a:spcBef>
      <a:defRPr sz="10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spcBef>
        <a:spcPts val="600"/>
      </a:spcBef>
      <a:defRPr sz="10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spcBef>
        <a:spcPts val="600"/>
      </a:spcBef>
      <a:defRPr sz="10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spcBef>
        <a:spcPts val="600"/>
      </a:spcBef>
      <a:defRPr sz="10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spcBef>
        <a:spcPts val="600"/>
      </a:spcBef>
      <a:defRPr sz="10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According to the Violence and Harassment Convention, (No. 190) adopted in 2019, the term “violence and harassment” in the world of work refers to a range of unacceptable behaviours and practices, or threats thereof, whether a single occurrence or repeated, that aim at, result in, or are likely to result in physical, psychological, sexual or economic harm, and includes gender-based violence and harassment (Article 1(a)).</a:t>
            </a:r>
          </a:p>
          <a:p>
            <a:r>
              <a:rPr lang="en-GB" dirty="0"/>
              <a:t>This definition applies to workers and other persons in the world of work (including employees as defined by national law and practice, as well as persons working irrespective of their contractual status, persons in training, including interns and apprentices, workers whose employment has been terminated, volunteers, jobseekers and job applicants, and individuals exercising the authority, duties or responsibilities of an employer) and to all sectors, whether private or public, both in the formal and informal economy, and whether in urban or rural areas (Article 2).</a:t>
            </a:r>
            <a:endParaRPr lang="en-GB" b="1" i="1" dirty="0"/>
          </a:p>
          <a:p>
            <a:r>
              <a:rPr lang="en-GB" dirty="0"/>
              <a:t>The </a:t>
            </a:r>
            <a:r>
              <a:rPr lang="en-GB" dirty="0" err="1"/>
              <a:t>defintion</a:t>
            </a:r>
            <a:r>
              <a:rPr lang="en-GB" dirty="0"/>
              <a:t> also applies to violence and harassment in the world of work occurring in the course of, linked with or arising out of work: (a) in the workplace, including public and private spaces where they are a place of work; (b) in places where the worker is paid, takes a rest break or a meal, or uses sanitary, washing and changing facilities; (c) during work-related trips, travel, training, events or social activities; (d) through work-related communications, including those enabled by information and communication technologies; (e) in employer-provided accommodation; and (f) when commuting to and from work.</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a:t>
            </a:fld>
            <a:endParaRPr lang="en-GB"/>
          </a:p>
        </p:txBody>
      </p:sp>
    </p:spTree>
    <p:extLst>
      <p:ext uri="{BB962C8B-B14F-4D97-AF65-F5344CB8AC3E}">
        <p14:creationId xmlns:p14="http://schemas.microsoft.com/office/powerpoint/2010/main" val="2394823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US" dirty="0"/>
              <a:t>Measures and initiatives to address violence and harassment in the world of work should be integrated into the </a:t>
            </a:r>
            <a:r>
              <a:rPr lang="en-US" b="1" dirty="0"/>
              <a:t>national OSH framework</a:t>
            </a:r>
            <a:r>
              <a:rPr lang="en-US" dirty="0"/>
              <a:t> (including OSH laws, policies, strategies and </a:t>
            </a:r>
            <a:r>
              <a:rPr lang="en-US" dirty="0" err="1"/>
              <a:t>programmes</a:t>
            </a:r>
            <a:r>
              <a:rPr lang="en-US" dirty="0"/>
              <a:t>). Such a framework in fact should aim at protecting workers’ physical and mental health and well-being and should focus on the prevention, management and remedy of all work-related risks, including psychosocial risks and workplace violence and harassment. </a:t>
            </a:r>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11</a:t>
            </a:fld>
            <a:endParaRPr lang="en-GB"/>
          </a:p>
        </p:txBody>
      </p:sp>
    </p:spTree>
    <p:extLst>
      <p:ext uri="{BB962C8B-B14F-4D97-AF65-F5344CB8AC3E}">
        <p14:creationId xmlns:p14="http://schemas.microsoft.com/office/powerpoint/2010/main" val="2607160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Developing an effective legislative framework to prevent, address and remedy violence and harassment at work is critical. </a:t>
            </a:r>
          </a:p>
          <a:p>
            <a:r>
              <a:rPr lang="en-GB" b="1" dirty="0"/>
              <a:t>Employers’ general duty to protect the physical and mental health of workers.</a:t>
            </a:r>
            <a:r>
              <a:rPr lang="it-IT" b="1" dirty="0"/>
              <a:t> </a:t>
            </a:r>
            <a:r>
              <a:rPr lang="en-GB" dirty="0"/>
              <a:t>Most countries have some form of legislation stipulating that employers have an obligation to ensure and protect the health and safety of their workers at the workplace. In a number of countries this obligation includes both physical and psychological health. Even if the legislation does not always explicitly mention violence and harassment as posing a risk to workers’ health and safety, the employer’s duty of care may be interpreted as implicitly covering also the threats to workers’ health and safety deriving from the occurrence of violence and harassment at the workplace. </a:t>
            </a:r>
          </a:p>
          <a:p>
            <a:r>
              <a:rPr lang="en-GB" b="1" dirty="0"/>
              <a:t>Requirements for the adoption of OSH preventive measures. </a:t>
            </a:r>
            <a:r>
              <a:rPr lang="en-GB" dirty="0"/>
              <a:t>Many countries also require employers to undertake preventive measures in relation to psychosocial risks that lead to work-related stress. While many countries establish only a general duty to take preventive measures, countries often indicate precisely which measures employers must adopt to ensure the health and safety of their workers. In a number of countries, there is a duty to create workplace policies, rules or guidelines on violence and harassment (e.g. in Kenya and  Uganda).</a:t>
            </a:r>
            <a:r>
              <a:rPr lang="it-IT" dirty="0"/>
              <a:t> </a:t>
            </a:r>
            <a:r>
              <a:rPr lang="en-GB" dirty="0"/>
              <a:t>The ‘duty’ incumbent upon the employers often requires them to undertake a risk assessment procedure to identify specific risks to their workers’ health and safety. For example, risks to physical and mental health linked to psychological harassment have to be assessed in France, where psychological harassment is considered a risk inherent in the working environment. In some countries there is a legal requirement to implement protocols at the level of the undertaking to deal with violence and harassment. These protocols are designed to prevent this type of conduct from occurring and to settle the dispute before it escalates and is brought before a court. For example, in Belgium, employers are bound to implement procedures that are directly accessible to the worker who considers s/he has suffered a psychosocial damage allowing him/her to ask for a formal or informal psychosocial intervention. Training on workplace violence and harassment is sometimes an added requirement. For example, in Canada, employers are mandated to provide workers with education and training if they are exposed to workplace violence or risks thereof.</a:t>
            </a:r>
            <a:endParaRPr lang="it-IT" dirty="0"/>
          </a:p>
          <a:p>
            <a:r>
              <a:rPr lang="en-GB" b="1" dirty="0"/>
              <a:t>Complaint mechanisms. </a:t>
            </a:r>
            <a:r>
              <a:rPr lang="en-GB" dirty="0"/>
              <a:t>Internal complaint mechanisms are often required by OSH or labour legislation. The confidentiality of complaints is essential to protect the privacy of both the complainant and the accused. </a:t>
            </a:r>
          </a:p>
          <a:p>
            <a:r>
              <a:rPr lang="en-GB" b="1" dirty="0"/>
              <a:t>Protection from retaliation and reprisals. </a:t>
            </a:r>
            <a:r>
              <a:rPr lang="en-GB" dirty="0"/>
              <a:t>Convention No. 190 (Article 10(g)) stipulates that workers have the right to remove </a:t>
            </a:r>
            <a:r>
              <a:rPr lang="en-US" dirty="0"/>
              <a:t>themselves from a work situation which they have reasonable justification to believe presents an imminent and serious danger to life, health or safety due to violence and harassment, without suffering retaliation. This protection is </a:t>
            </a:r>
            <a:r>
              <a:rPr lang="en-GB" dirty="0"/>
              <a:t>found in many OSH regulations. For example, in Germany, workers have the right to refuse to work if the employer does not take suitable measures to stop the harassment or sexual harassment in the workplace</a:t>
            </a:r>
            <a:r>
              <a:rPr lang="fr-CH" dirty="0"/>
              <a:t>.</a:t>
            </a:r>
            <a:endParaRPr lang="en-GB" dirty="0"/>
          </a:p>
          <a:p>
            <a:r>
              <a:rPr lang="en-GB" b="1" dirty="0"/>
              <a:t>Sanctions, remedies and compensation.</a:t>
            </a:r>
            <a:r>
              <a:rPr lang="it-IT" b="1" dirty="0"/>
              <a:t> </a:t>
            </a:r>
            <a:r>
              <a:rPr lang="en-US" dirty="0"/>
              <a:t>According to Recommendation No. 206 (Paragraph 15), victims of violence and harassment in the world of work should have access to compensation in cases of psychosocial, physical or any other injury or illness which results in incapacity to work.</a:t>
            </a:r>
            <a:r>
              <a:rPr lang="fr-CH" dirty="0"/>
              <a:t> </a:t>
            </a:r>
            <a:r>
              <a:rPr lang="en-GB" dirty="0"/>
              <a:t>In a number of countries, including Spain and Canada, workers’ compensation legislation has been interpreted as allowing workers to receive compensation from occupational illnesses caused by employment, including those caused by violence and harassment. </a:t>
            </a:r>
            <a:endParaRPr lang="fr-CH" i="1"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12</a:t>
            </a:fld>
            <a:endParaRPr lang="en-GB"/>
          </a:p>
        </p:txBody>
      </p:sp>
    </p:spTree>
    <p:extLst>
      <p:ext uri="{BB962C8B-B14F-4D97-AF65-F5344CB8AC3E}">
        <p14:creationId xmlns:p14="http://schemas.microsoft.com/office/powerpoint/2010/main" val="73585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US" b="1" dirty="0"/>
              <a:t>Belgium: The Act on the well-being of workers of 4 August 1996</a:t>
            </a:r>
            <a:endParaRPr lang="it-IT" dirty="0"/>
          </a:p>
          <a:p>
            <a:r>
              <a:rPr lang="en-US" dirty="0"/>
              <a:t>The Act requires employers to conduct a risk assessment and to take the necessary preventive measures concerning situations that can lead to psychosocial risks, stress, violence, moral and sexual harassment (article 32/2</a:t>
            </a:r>
            <a:r>
              <a:rPr lang="en-AU" dirty="0"/>
              <a:t> </a:t>
            </a:r>
            <a:r>
              <a:rPr lang="en-US" dirty="0"/>
              <a:t>). The minimum preventive measures to be taken by the employer to avoid the occurrence of violence, “moral” and sexual harassment at work include: adopting material and organizational measures; taking specific measures to protect workers who come into contact with persons other than the employer and other workers (third parties); informing and training workers; informing the committee for prevention and protection at work (article 32quater). </a:t>
            </a:r>
            <a:endParaRPr lang="it-IT" dirty="0"/>
          </a:p>
          <a:p>
            <a:r>
              <a:rPr lang="en-US" dirty="0"/>
              <a:t>Under article 32/2, a worker who has suffered violence, moral or sexual harassment at work can ask for an informal psychosocial intervention to the confidential counsellor or to the prevention advisor (informally consisting of looking for a solution through interviews or an intervention with a third party or conciliation), or a formal psychosocial intervention to the prevention advisor (asking the employer to take the appropriate collective and individual measures, following the analysis of the applicant’s work situation and the measures suggested by this prevention advisor). </a:t>
            </a:r>
          </a:p>
          <a:p>
            <a:r>
              <a:rPr lang="en-GB" dirty="0"/>
              <a:t>Under art. 32sexies, the employer decides whether the tasks assigned to the prevention advisor have to be carried out by the internal service for prevention and protection at work, or by an external service. If the internal service is in charge, a prevention advisor specialized in the psychosocial aspects of work (including violence and harassment at work) has to be appointed by the employer, in consultation of all the representatives of staff members on the committee. Confidential counsellors can also be appointed. People who are part of the management staff cannot act as prevention advisors or confidential counsellors.</a:t>
            </a:r>
            <a:endParaRPr lang="it-IT" dirty="0"/>
          </a:p>
          <a:p>
            <a:r>
              <a:rPr lang="en-GB" dirty="0"/>
              <a:t>According to article 6, workers have a duty to cooperate with the employer to the safeguard of their own health and safety at work. Among other things, they should contribute positively to the prevention policy on the protection of workers against violence, psychological or sexual harassment at work, and refrain from any act of violence, psychological or sexual harassment at work. </a:t>
            </a:r>
            <a:endParaRPr lang="it-IT" dirty="0"/>
          </a:p>
          <a:p>
            <a:r>
              <a:rPr lang="en-US" b="1" dirty="0"/>
              <a:t>Sweden: Violence and Menaces in the Working Environment (AFS 1993:2), Ordinance of the Swedish National Board of Occupational Safety and Health</a:t>
            </a:r>
            <a:endParaRPr lang="it-IT" dirty="0"/>
          </a:p>
          <a:p>
            <a:r>
              <a:rPr lang="en-US" dirty="0"/>
              <a:t>These provisions complement the Work Environment Ordinance of 1977. They require employers to investigate the risks of violence or threat of violence which may exist in the work and take appropriate measures (section 2). Employees shall have sufficient training and information and receive sufficient instructions to be able to do their work safely and with adequate security (section 4); in work where there is a risk of recurrent violence or threats of violence, employees shall receive special support and guidance (section 5).</a:t>
            </a:r>
            <a:endParaRPr lang="it-IT" dirty="0"/>
          </a:p>
          <a:p>
            <a:r>
              <a:rPr lang="en-US" dirty="0"/>
              <a:t>When cases of violence or threats of violence have occurred, such incidents shall be recorded and investigated (section 10) and assistance and support shall be given to the victims for the prevention or alleviation of both physical and mental injury (section 11).</a:t>
            </a:r>
            <a:endParaRPr lang="en-GB"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13</a:t>
            </a:fld>
            <a:endParaRPr lang="en-GB"/>
          </a:p>
        </p:txBody>
      </p:sp>
    </p:spTree>
    <p:extLst>
      <p:ext uri="{BB962C8B-B14F-4D97-AF65-F5344CB8AC3E}">
        <p14:creationId xmlns:p14="http://schemas.microsoft.com/office/powerpoint/2010/main" val="1229485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US" b="1" dirty="0"/>
              <a:t>Canada: Occupational Health and Safety Regulations</a:t>
            </a:r>
            <a:endParaRPr lang="it-IT" dirty="0"/>
          </a:p>
          <a:p>
            <a:r>
              <a:rPr lang="en-US" dirty="0"/>
              <a:t>According to the regulations, the employer shall develop and post at a place that is accessible to all employees a work place violence prevention policy setting out, among other things, the obligations of the employer, which include the following: (a) to provide a safe, healthy and violence-free work place; (b) to dedicate sufficient attention, resources and time to address factors that contribute to work place violence including, but not limited to, bullying, teasing, and abusive and other aggressive </a:t>
            </a:r>
            <a:r>
              <a:rPr lang="en-US" dirty="0" err="1"/>
              <a:t>behaviour</a:t>
            </a:r>
            <a:r>
              <a:rPr lang="en-US" dirty="0"/>
              <a:t> and to prevent and protect against it; (c) to communicate to its employees information in its possession about factors contributing to work place violence; and (d) to assist employees who have been exposed to work place violence (section 20.3 (1)).</a:t>
            </a:r>
            <a:endParaRPr lang="it-IT" dirty="0"/>
          </a:p>
          <a:p>
            <a:r>
              <a:rPr lang="en-US" dirty="0"/>
              <a:t>Furthermore, employers shall identify all factors that contribute to work place violence (section 20.4) and assess the potential for work place violence accordingly (section 20.5).</a:t>
            </a:r>
            <a:endParaRPr lang="it-IT" dirty="0"/>
          </a:p>
          <a:p>
            <a:r>
              <a:rPr lang="en-US" b="1" dirty="0"/>
              <a:t>Colombia: Law on sexual and other forms of harassment within the framework of </a:t>
            </a:r>
            <a:r>
              <a:rPr lang="en-US" b="1" dirty="0" err="1"/>
              <a:t>labour</a:t>
            </a:r>
            <a:r>
              <a:rPr lang="en-US" b="1" dirty="0"/>
              <a:t> relations (Law 1010 of 23 January 2006)</a:t>
            </a:r>
            <a:endParaRPr lang="it-IT" dirty="0"/>
          </a:p>
          <a:p>
            <a:r>
              <a:rPr lang="en-US" dirty="0"/>
              <a:t>The law provides for the adoption of preventive and corrective measures to address workplace harassment. In particular, workplace regulations must provide for mechanisms for the prevention of harassment and the establishment of internal, confidential, conciliatory and effective procedure to deal with cases of harassment (Article 9). </a:t>
            </a:r>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14</a:t>
            </a:fld>
            <a:endParaRPr lang="en-GB"/>
          </a:p>
        </p:txBody>
      </p:sp>
    </p:spTree>
    <p:extLst>
      <p:ext uri="{BB962C8B-B14F-4D97-AF65-F5344CB8AC3E}">
        <p14:creationId xmlns:p14="http://schemas.microsoft.com/office/powerpoint/2010/main" val="1763736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The Labour Inspection Convention, 1947 (No. 81) and the 1995 Protocol define the powers of labour inspectors, including supervision and injunction</a:t>
            </a:r>
            <a:r>
              <a:rPr lang="en-GB" i="1" dirty="0"/>
              <a:t>. </a:t>
            </a:r>
            <a:r>
              <a:rPr lang="en-GB" dirty="0"/>
              <a:t>Enforcement and sanctions should be combined with the provision of information and technical advice, to support the employers in the prevention of occupational accidents and diseases. </a:t>
            </a:r>
            <a:endParaRPr lang="it-IT" dirty="0"/>
          </a:p>
          <a:p>
            <a:r>
              <a:rPr lang="en-US" dirty="0"/>
              <a:t>According to Recommendation No. 206, </a:t>
            </a:r>
            <a:r>
              <a:rPr lang="en-US" dirty="0" err="1"/>
              <a:t>labour</a:t>
            </a:r>
            <a:r>
              <a:rPr lang="en-US" dirty="0"/>
              <a:t> inspections </a:t>
            </a:r>
            <a:r>
              <a:rPr lang="en-GB" dirty="0"/>
              <a:t>should receive gender-responsive training with a view to identifying and addressing violence and harassment in the world of work, including psychosocial hazards and risks, gender-based violence and harassment, and discrimination against particular groups of workers (Paragraph 20). </a:t>
            </a:r>
            <a:r>
              <a:rPr lang="en-US" dirty="0"/>
              <a:t>They should cover violence and harassment in the world of work as part of their mandate (Paragraph 21). </a:t>
            </a:r>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15</a:t>
            </a:fld>
            <a:endParaRPr lang="en-GB"/>
          </a:p>
        </p:txBody>
      </p:sp>
    </p:spTree>
    <p:extLst>
      <p:ext uri="{BB962C8B-B14F-4D97-AF65-F5344CB8AC3E}">
        <p14:creationId xmlns:p14="http://schemas.microsoft.com/office/powerpoint/2010/main" val="2390115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A number of countries have national general </a:t>
            </a:r>
            <a:r>
              <a:rPr lang="en-GB" b="1" dirty="0"/>
              <a:t>OSH policies and strategies </a:t>
            </a:r>
            <a:r>
              <a:rPr lang="en-GB" dirty="0"/>
              <a:t>aimed at promoting workers’ physical and mental health and well being, which incorporate the issue of workplace violence and harassment.  Such policies are developed by Governments in consultation with Social Partners (Employers’ and Workers’ Organizations).</a:t>
            </a:r>
            <a:endParaRPr lang="en-GB" b="1" dirty="0"/>
          </a:p>
          <a:p>
            <a:r>
              <a:rPr lang="en-GB" dirty="0"/>
              <a:t>Recommendation No. 206 calls upon member States to fund, develop, implement and disseminate, ‘</a:t>
            </a:r>
            <a:r>
              <a:rPr lang="en-GB" i="1" dirty="0"/>
              <a:t>model </a:t>
            </a:r>
            <a:r>
              <a:rPr lang="en-GB" b="1" i="1" dirty="0"/>
              <a:t>codes of practice </a:t>
            </a:r>
            <a:r>
              <a:rPr lang="en-GB" i="1" dirty="0"/>
              <a:t>and risk assessment </a:t>
            </a:r>
            <a:r>
              <a:rPr lang="en-GB" b="1" i="1" dirty="0"/>
              <a:t>tools</a:t>
            </a:r>
            <a:r>
              <a:rPr lang="en-GB" i="1" dirty="0"/>
              <a:t> on violence and harassment in the world of work, either general or sector-specific’ (Para 23c)</a:t>
            </a:r>
            <a:r>
              <a:rPr lang="en-GB" i="1" cap="small" dirty="0"/>
              <a:t>. </a:t>
            </a:r>
            <a:r>
              <a:rPr lang="en-GB" dirty="0"/>
              <a:t>In many countries, guidance on preventing and combating violence and harassment in the workplace is provided by a range of actors, including the Ministry of Labour, the labour inspectorate, national OSH authorities, agencies or institutes, and the social partners. These ‘official’ guidance materials can take several forms such as standards, codes of practice, guidelines or handbooks, as well as online tools helping to assess psychosocial risks, including violence and harassment. These tools may apply to all enterprise or have a sector-specific approach.</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16</a:t>
            </a:fld>
            <a:endParaRPr lang="en-GB"/>
          </a:p>
        </p:txBody>
      </p:sp>
    </p:spTree>
    <p:extLst>
      <p:ext uri="{BB962C8B-B14F-4D97-AF65-F5344CB8AC3E}">
        <p14:creationId xmlns:p14="http://schemas.microsoft.com/office/powerpoint/2010/main" val="725149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US" dirty="0"/>
              <a:t>According to Recommendation No. 206, ‘</a:t>
            </a:r>
            <a:r>
              <a:rPr lang="en-GB" i="1" dirty="0"/>
              <a:t>member States should make efforts to collect and publish statistics on violence and harassment in the world of work disaggregated by sex, form of violence and harassment, and sector of economic activity’ </a:t>
            </a:r>
            <a:r>
              <a:rPr lang="en-US" dirty="0"/>
              <a:t>(Paragraph 22).</a:t>
            </a:r>
            <a:r>
              <a:rPr lang="it-IT" dirty="0"/>
              <a:t> </a:t>
            </a:r>
            <a:r>
              <a:rPr lang="en-GB" dirty="0"/>
              <a:t>Accurate and comprehensive data on workplace violence and harassment are essential for the development of informed laws, policies, strategies and programmes addressing work-related violence and harassment. However, gathering an accurate picture of the incidence and prevalence of this phenomenon is extremely challenging and data on of workplace violence and harassment are characterized by a significant under-reporting across all industries, sectors, and professions. </a:t>
            </a:r>
          </a:p>
          <a:p>
            <a:r>
              <a:rPr lang="en-GB" dirty="0"/>
              <a:t>There are several potential methods to measure work-related violence and harassment, including direct and indirect measures. </a:t>
            </a:r>
            <a:endParaRPr lang="it-IT" dirty="0"/>
          </a:p>
          <a:p>
            <a:r>
              <a:rPr lang="en-GB" b="1" dirty="0"/>
              <a:t>Direct measures </a:t>
            </a:r>
            <a:r>
              <a:rPr lang="en-GB" dirty="0"/>
              <a:t>include formal complaints; specific questionnaires on violence and harassment; measuring items in existing periodic labour/ working conditions surveys; and trade union members’ surveys, among others.</a:t>
            </a:r>
            <a:endParaRPr lang="it-IT" dirty="0"/>
          </a:p>
          <a:p>
            <a:r>
              <a:rPr lang="en-GB" b="1" dirty="0"/>
              <a:t>Indirect measures </a:t>
            </a:r>
            <a:r>
              <a:rPr lang="en-GB" dirty="0"/>
              <a:t>do not specifically measure violence and harassment, but a range of other variables that may be associated with it. These include absenteeism and sick (personal) leave, staff turnover, exit interviews and workers’ compensation claims. In those countries that officially recognize mental health problems and stress-related diseases as being occupational diseases, workers’ compensation claims and OSH register data can provide a picture of the impact of violence and harassment at work.</a:t>
            </a:r>
            <a:endParaRPr lang="it-IT" dirty="0"/>
          </a:p>
          <a:p>
            <a:r>
              <a:rPr lang="en-GB" dirty="0"/>
              <a:t>Even if indirect measures do not assess violence and harassment specifically, they may help to identify sectors or occupations particularly vulnerable to stress and violence and harassment and provide a broader insight into the causes and consequences of such behaviours.</a:t>
            </a:r>
            <a:endParaRPr lang="it-IT" dirty="0"/>
          </a:p>
          <a:p>
            <a:endParaRPr lang="en-GB" dirty="0"/>
          </a:p>
          <a:p>
            <a:r>
              <a:rPr lang="en-GB" dirty="0"/>
              <a:t> </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17</a:t>
            </a:fld>
            <a:endParaRPr lang="en-GB"/>
          </a:p>
        </p:txBody>
      </p:sp>
    </p:spTree>
    <p:extLst>
      <p:ext uri="{BB962C8B-B14F-4D97-AF65-F5344CB8AC3E}">
        <p14:creationId xmlns:p14="http://schemas.microsoft.com/office/powerpoint/2010/main" val="2277708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The 2013 French survey on working conditions asked the worker if they had been:</a:t>
            </a:r>
            <a:endParaRPr lang="it-IT" dirty="0"/>
          </a:p>
          <a:p>
            <a:pPr marL="171450" lvl="0" indent="-171450">
              <a:buFont typeface="Arial" panose="020B0604020202020204" pitchFamily="34" charset="0"/>
              <a:buChar char="•"/>
            </a:pPr>
            <a:r>
              <a:rPr lang="en-GB" dirty="0"/>
              <a:t>ignored as if they were not present;</a:t>
            </a:r>
            <a:endParaRPr lang="it-IT" dirty="0"/>
          </a:p>
          <a:p>
            <a:pPr marL="171450" lvl="0" indent="-171450">
              <a:buFont typeface="Arial" panose="020B0604020202020204" pitchFamily="34" charset="0"/>
              <a:buChar char="•"/>
            </a:pPr>
            <a:r>
              <a:rPr lang="en-GB" dirty="0"/>
              <a:t>prohibited from expressing themselves;</a:t>
            </a:r>
            <a:endParaRPr lang="it-IT" dirty="0"/>
          </a:p>
          <a:p>
            <a:pPr marL="171450" lvl="0" indent="-171450">
              <a:buFont typeface="Arial" panose="020B0604020202020204" pitchFamily="34" charset="0"/>
              <a:buChar char="•"/>
            </a:pPr>
            <a:r>
              <a:rPr lang="en-GB" dirty="0"/>
              <a:t>ridiculed in public;</a:t>
            </a:r>
            <a:endParaRPr lang="it-IT" dirty="0"/>
          </a:p>
          <a:p>
            <a:pPr marL="171450" lvl="0" indent="-171450">
              <a:buFont typeface="Arial" panose="020B0604020202020204" pitchFamily="34" charset="0"/>
              <a:buChar char="•"/>
            </a:pPr>
            <a:r>
              <a:rPr lang="en-GB" dirty="0"/>
              <a:t>criticised in an unjustified way for their work;</a:t>
            </a:r>
            <a:endParaRPr lang="it-IT" dirty="0"/>
          </a:p>
          <a:p>
            <a:pPr marL="171450" lvl="0" indent="-171450">
              <a:buFont typeface="Arial" panose="020B0604020202020204" pitchFamily="34" charset="0"/>
              <a:buChar char="•"/>
            </a:pPr>
            <a:r>
              <a:rPr lang="en-GB" dirty="0"/>
              <a:t>given useless or condescending tasks;</a:t>
            </a:r>
            <a:endParaRPr lang="it-IT" dirty="0"/>
          </a:p>
          <a:p>
            <a:pPr marL="171450" lvl="0" indent="-171450">
              <a:buFont typeface="Arial" panose="020B0604020202020204" pitchFamily="34" charset="0"/>
              <a:buChar char="•"/>
            </a:pPr>
            <a:r>
              <a:rPr lang="en-GB" dirty="0"/>
              <a:t>subject to sabotage or hindrance so that their tasks could not be carried out correctly;</a:t>
            </a:r>
            <a:endParaRPr lang="it-IT" dirty="0"/>
          </a:p>
          <a:p>
            <a:pPr marL="171450" lvl="0" indent="-171450">
              <a:buFont typeface="Arial" panose="020B0604020202020204" pitchFamily="34" charset="0"/>
              <a:buChar char="•"/>
            </a:pPr>
            <a:r>
              <a:rPr lang="en-GB" dirty="0"/>
              <a:t>told that they are mentally incapable;</a:t>
            </a:r>
            <a:endParaRPr lang="it-IT" dirty="0"/>
          </a:p>
          <a:p>
            <a:pPr marL="171450" lvl="0" indent="-171450">
              <a:buFont typeface="Arial" panose="020B0604020202020204" pitchFamily="34" charset="0"/>
              <a:buChar char="•"/>
            </a:pPr>
            <a:r>
              <a:rPr lang="en-GB" dirty="0"/>
              <a:t>subject to obscene or condescending remarks;</a:t>
            </a:r>
            <a:endParaRPr lang="it-IT" dirty="0"/>
          </a:p>
          <a:p>
            <a:pPr marL="171450" lvl="0" indent="-171450">
              <a:buFont typeface="Arial" panose="020B0604020202020204" pitchFamily="34" charset="0"/>
              <a:buChar char="•"/>
            </a:pPr>
            <a:r>
              <a:rPr lang="en-GB" dirty="0"/>
              <a:t>subject to insistent sexual propositions;</a:t>
            </a:r>
            <a:endParaRPr lang="it-IT" dirty="0"/>
          </a:p>
          <a:p>
            <a:pPr marL="171450" lvl="0" indent="-171450">
              <a:buFont typeface="Arial" panose="020B0604020202020204" pitchFamily="34" charset="0"/>
              <a:buChar char="•"/>
            </a:pPr>
            <a:r>
              <a:rPr lang="en-GB" dirty="0"/>
              <a:t>the butt of offensive or crude jokes or mockery.</a:t>
            </a:r>
            <a:endParaRPr lang="it-IT" dirty="0"/>
          </a:p>
          <a:p>
            <a:r>
              <a:rPr lang="en-GB" dirty="0"/>
              <a:t>Workers were then asked about the source of aggression: co-workers, clients, users or patients, workers from another enterprise, others </a:t>
            </a:r>
          </a:p>
          <a:p>
            <a:r>
              <a:rPr lang="en-US" dirty="0"/>
              <a:t>A second set of items asks more directly about psychological or physical violence. Using a four- item scale (Never, Sometimes, Often, Always), the participant was asked whether in the past 12 months in the context of their work they had been subject to: </a:t>
            </a:r>
            <a:endParaRPr lang="it-IT" dirty="0"/>
          </a:p>
          <a:p>
            <a:pPr marL="171450" lvl="0" indent="-171450">
              <a:buFont typeface="Arial" panose="020B0604020202020204" pitchFamily="34" charset="0"/>
              <a:buChar char="•"/>
            </a:pPr>
            <a:r>
              <a:rPr lang="en-US" dirty="0"/>
              <a:t>verbal aggression from the public; </a:t>
            </a:r>
            <a:endParaRPr lang="it-IT" dirty="0"/>
          </a:p>
          <a:p>
            <a:pPr marL="171450" lvl="0" indent="-171450">
              <a:buFont typeface="Arial" panose="020B0604020202020204" pitchFamily="34" charset="0"/>
              <a:buChar char="•"/>
            </a:pPr>
            <a:r>
              <a:rPr lang="en-US" dirty="0"/>
              <a:t>physical aggression from the public; </a:t>
            </a:r>
            <a:endParaRPr lang="it-IT" dirty="0"/>
          </a:p>
          <a:p>
            <a:pPr marL="171450" lvl="0" indent="-171450">
              <a:buFont typeface="Arial" panose="020B0604020202020204" pitchFamily="34" charset="0"/>
              <a:buChar char="•"/>
            </a:pPr>
            <a:r>
              <a:rPr lang="en-US" dirty="0"/>
              <a:t>verbal aggression from a colleague or superior; </a:t>
            </a:r>
            <a:endParaRPr lang="it-IT" dirty="0"/>
          </a:p>
          <a:p>
            <a:pPr marL="171450" lvl="0" indent="-171450">
              <a:buFont typeface="Arial" panose="020B0604020202020204" pitchFamily="34" charset="0"/>
              <a:buChar char="•"/>
            </a:pPr>
            <a:r>
              <a:rPr lang="en-US" dirty="0"/>
              <a:t>physical aggression from a colleague or superior. </a:t>
            </a:r>
            <a:endParaRPr lang="en-GB"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18</a:t>
            </a:fld>
            <a:endParaRPr lang="en-GB"/>
          </a:p>
        </p:txBody>
      </p:sp>
    </p:spTree>
    <p:extLst>
      <p:ext uri="{BB962C8B-B14F-4D97-AF65-F5344CB8AC3E}">
        <p14:creationId xmlns:p14="http://schemas.microsoft.com/office/powerpoint/2010/main" val="7664762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US" dirty="0"/>
              <a:t>In its Paragraph 23, Recommendation No. 206 specifically refers to the development and implementation of (…)</a:t>
            </a:r>
            <a:r>
              <a:rPr lang="it-IT" dirty="0"/>
              <a:t> </a:t>
            </a:r>
            <a:r>
              <a:rPr lang="en-GB" i="1" dirty="0"/>
              <a:t>(e) gender-responsive curricula and instructional materials on violence and harassment, including gender-based violence and harassment, at all levels of education and vocational training, in line with national law and circumstances; (…)</a:t>
            </a:r>
            <a:r>
              <a:rPr lang="it-IT" i="1" dirty="0"/>
              <a:t> </a:t>
            </a:r>
            <a:r>
              <a:rPr lang="en-US" i="1" dirty="0"/>
              <a:t>(g) public campaigns aimed at fostering safe, healthy and harmonious workplaces free from violence and harassment.</a:t>
            </a:r>
            <a:r>
              <a:rPr lang="it-IT" i="1" dirty="0"/>
              <a:t> </a:t>
            </a:r>
          </a:p>
          <a:p>
            <a:r>
              <a:rPr lang="en-GB" dirty="0"/>
              <a:t>Preventing violence and harassment in the world of work, as well as psychosocial risks in general, requires progressive changes in the behaviours and attitudes of people towards the protection of their own safety, health and well-being (both physical and psychological), together with that of others. Proper information and training on violence and harassment, together with psychosocial risks, should be integrated in a holistic strategy aimed at protecting and promoting the health and well-being of workers and other persons in the world of work. </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19</a:t>
            </a:fld>
            <a:endParaRPr lang="en-GB"/>
          </a:p>
        </p:txBody>
      </p:sp>
    </p:spTree>
    <p:extLst>
      <p:ext uri="{BB962C8B-B14F-4D97-AF65-F5344CB8AC3E}">
        <p14:creationId xmlns:p14="http://schemas.microsoft.com/office/powerpoint/2010/main" val="1670292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According to the Convention No. 190, member States should adopt laws and regulations requiring employers to take appropriate steps to prevent violence and harassment in the world of work. In particular, according to Article 9, employers should:</a:t>
            </a:r>
            <a:endParaRPr lang="it-IT" dirty="0"/>
          </a:p>
          <a:p>
            <a:r>
              <a:rPr lang="en-GB" i="1" dirty="0"/>
              <a:t>(a) adopt and implement, in consultation with workers and their representatives, a workplace policy on violence and harassment;</a:t>
            </a:r>
            <a:endParaRPr lang="it-IT" i="1" dirty="0"/>
          </a:p>
          <a:p>
            <a:r>
              <a:rPr lang="en-GB" i="1" dirty="0"/>
              <a:t>(b) take into account violence and harassment and associated psychosocial risks in the management of occupational safety and health;</a:t>
            </a:r>
            <a:endParaRPr lang="it-IT" i="1" dirty="0"/>
          </a:p>
          <a:p>
            <a:r>
              <a:rPr lang="en-GB" i="1" dirty="0"/>
              <a:t>(c) identify hazards and assess the risks of violence and harassment, with the participation of workers and their representatives, and take measures to prevent and control them; and</a:t>
            </a:r>
            <a:endParaRPr lang="it-IT" i="1" dirty="0"/>
          </a:p>
          <a:p>
            <a:r>
              <a:rPr lang="en-GB" i="1" dirty="0"/>
              <a:t>(d) provide to workers and other persons concerned information and training, in accessible formats as appropriate, on the identified hazards and risks of violence and harassment and the associated prevention and protection measures, including on the rights and responsibilities of workers and other persons concerned in relation to the policy referred to in subparagraph (a) of this Article.</a:t>
            </a:r>
            <a:endParaRPr lang="en-GB" dirty="0"/>
          </a:p>
          <a:p>
            <a:r>
              <a:rPr lang="en-GB" dirty="0"/>
              <a:t>To effectively prevent and control violence and harassment at work, psychosocial risks (including violence and harassment</a:t>
            </a:r>
            <a:r>
              <a:rPr lang="en-GB" i="1" dirty="0"/>
              <a:t>)</a:t>
            </a:r>
            <a:r>
              <a:rPr lang="en-GB" dirty="0"/>
              <a:t> should be integrated into a sound OSH management system (OSH-MS). In fact, OSH-MS include a set of actions and processes that establish, monitor and evaluate the organization’s efforts to keep workers safe and healthy, and comply with national laws. </a:t>
            </a:r>
            <a:endParaRPr lang="it-IT" dirty="0"/>
          </a:p>
          <a:p>
            <a:r>
              <a:rPr lang="en-GB" dirty="0"/>
              <a:t>The ILO </a:t>
            </a:r>
            <a:r>
              <a:rPr lang="en-GB" i="1" dirty="0"/>
              <a:t>Guidelines on Occupational Safety and Health Management Systems</a:t>
            </a:r>
            <a:r>
              <a:rPr lang="en-GB" dirty="0"/>
              <a:t> (ILO-OSH 2001) advocate that appropriate arrangements should be made for the establishment of an OSH-MS, which should contain the elements of a workplace policy – planning and implementing, evaluation and action for improvement (ILO, 2001). During the past decades, the OSH-MS approach has become popular – and it has been introduced in both industrialized and developing countries. Some specific guidance and standards have been developed to integrate psychosocial hazards and risks (including those related to violence and harassment) into OSH-MS and risk assessment process.</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20</a:t>
            </a:fld>
            <a:endParaRPr lang="en-GB"/>
          </a:p>
        </p:txBody>
      </p:sp>
    </p:spTree>
    <p:extLst>
      <p:ext uri="{BB962C8B-B14F-4D97-AF65-F5344CB8AC3E}">
        <p14:creationId xmlns:p14="http://schemas.microsoft.com/office/powerpoint/2010/main" val="65799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b="1" dirty="0"/>
              <a:t>Physical violence </a:t>
            </a:r>
            <a:r>
              <a:rPr lang="en-GB" dirty="0"/>
              <a:t>refers to the use of physical force against another person or group that results in physical, sexual or psychological harm. It includes physical attacks, beating, kicking, slapping, stabbing, shooting, pushing, biting.</a:t>
            </a:r>
          </a:p>
          <a:p>
            <a:r>
              <a:rPr lang="en-GB" b="1" dirty="0"/>
              <a:t>Psychological violence and harassment </a:t>
            </a:r>
            <a:r>
              <a:rPr lang="en-GB" dirty="0"/>
              <a:t>includes verbal abuse, harassment, bullying and mobbing, sexual harassment and threats, all of which can cause significant emotional injury to those targeted. It can include manipulating a person’s reputation, isolating a person, withholding information, slandering and ridiculing, devaluating rights and opinions, giving impossible goals and deadlines, underutilization of talent, etc. </a:t>
            </a:r>
            <a:r>
              <a:rPr lang="en-GB" b="1" dirty="0"/>
              <a:t>Bullying and mobbing </a:t>
            </a:r>
            <a:r>
              <a:rPr lang="en-GB" dirty="0"/>
              <a:t>are two forms of psychological harassment that have become widely referenced over the last decade. In the world of work, bullying/mobbing  is repeated offensive behaviour through vindictive, cruel, or malicious attempts to humiliate or undermine an individual or a group of workers. </a:t>
            </a:r>
            <a:r>
              <a:rPr lang="en-GB" b="1" dirty="0"/>
              <a:t>Cyberbullying</a:t>
            </a:r>
            <a:r>
              <a:rPr lang="en-GB" dirty="0"/>
              <a:t> in the world of work can be understood as any form of aggressive behaviour against an individual (group of) victim(s) through ICT means in the context of work. </a:t>
            </a:r>
          </a:p>
          <a:p>
            <a:r>
              <a:rPr lang="en-GB" dirty="0"/>
              <a:t>The World Health Organization (WHO) defines </a:t>
            </a:r>
            <a:r>
              <a:rPr lang="en-GB" b="1" dirty="0"/>
              <a:t>sexual violence </a:t>
            </a:r>
            <a:r>
              <a:rPr lang="en-GB" dirty="0"/>
              <a:t>as ‘any sexual act, attempt to obtain a sexual act, unwanted sexual comments or advances, or acts otherwise directed, against a person’s sexuality using coercion, by any person regardless of their relationship to the victim (…)’.</a:t>
            </a:r>
            <a:endParaRPr lang="en-GB" b="1" dirty="0"/>
          </a:p>
          <a:p>
            <a:r>
              <a:rPr lang="en-GB" b="1" dirty="0"/>
              <a:t>Sexual harassment </a:t>
            </a:r>
            <a:r>
              <a:rPr lang="en-GB" dirty="0"/>
              <a:t>is a form of sexual violence that commonly occurs in the world of work, and it is frequently categorized in two ways: ‘quid pro quo’ or ‘hostile working environment’. Quid pro quo sexual harassment takes place when a job benefit — a pay rise, a promotion, or even continuing employment — is made dependent on the victim acceding to demands to engage in some form of sexual behaviour. The second category, hostile working environment harassment, covers conduct that creates a working environment that is unwelcome and offensive to the victim. It encompasses the range of sexually harassing behaviour that does not implicate sexual blackmail: sex-based comments, disparaging remarks about the sex of the target, innuendos, the display of sexually suggestive or explicit material, etc.</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3</a:t>
            </a:fld>
            <a:endParaRPr lang="en-GB"/>
          </a:p>
        </p:txBody>
      </p:sp>
    </p:spTree>
    <p:extLst>
      <p:ext uri="{BB962C8B-B14F-4D97-AF65-F5344CB8AC3E}">
        <p14:creationId xmlns:p14="http://schemas.microsoft.com/office/powerpoint/2010/main" val="3940709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A first preventative step for employers is to develop, in consultation with workers’ representatives, a clear and concise policy on workplace violence and harassment – and to circulate this policy. It could subsequently be integrated into a broader workplace OSH and health promotion policy aimed at protecting workers’ physical and mental health and well-being.</a:t>
            </a:r>
            <a:endParaRPr lang="en-US" dirty="0"/>
          </a:p>
          <a:p>
            <a:r>
              <a:rPr lang="en-US" dirty="0"/>
              <a:t>According to Recommendation No. 206 (Paragraph 7 (a)–(g)), the workplace policy on violence and harassment should:</a:t>
            </a:r>
            <a:endParaRPr lang="it-IT" dirty="0"/>
          </a:p>
          <a:p>
            <a:r>
              <a:rPr lang="en-US" i="1" dirty="0"/>
              <a:t>(a) state that violence and harassment will not be tolerated;</a:t>
            </a:r>
            <a:endParaRPr lang="it-IT" i="1" dirty="0"/>
          </a:p>
          <a:p>
            <a:r>
              <a:rPr lang="en-US" i="1" dirty="0"/>
              <a:t>(b) establish violence and harassment prevention </a:t>
            </a:r>
            <a:r>
              <a:rPr lang="en-US" i="1" dirty="0" err="1"/>
              <a:t>programmes</a:t>
            </a:r>
            <a:r>
              <a:rPr lang="en-US" i="1" dirty="0"/>
              <a:t> with, if appropriate, measurable objectives;</a:t>
            </a:r>
            <a:endParaRPr lang="it-IT" i="1" dirty="0"/>
          </a:p>
          <a:p>
            <a:r>
              <a:rPr lang="en-US" i="1" dirty="0"/>
              <a:t>(c) specify the rights and responsibilities of the workers and the employer;</a:t>
            </a:r>
            <a:endParaRPr lang="it-IT" i="1" dirty="0"/>
          </a:p>
          <a:p>
            <a:r>
              <a:rPr lang="en-GB" i="1" dirty="0"/>
              <a:t>(d) contain information on complaint and investigation procedures;</a:t>
            </a:r>
            <a:endParaRPr lang="it-IT" i="1" dirty="0"/>
          </a:p>
          <a:p>
            <a:r>
              <a:rPr lang="en-US" i="1" dirty="0"/>
              <a:t>(e) provide that all internal and external communications related to incidents of violence and harassment will be duly considered, and acted upon as appropriate;</a:t>
            </a:r>
            <a:endParaRPr lang="it-IT" i="1" dirty="0"/>
          </a:p>
          <a:p>
            <a:r>
              <a:rPr lang="en-US" i="1" dirty="0"/>
              <a:t>(f) specify the right to privacy of individuals and confidentiality, (…) while balancing the right of workers to be made aware of all hazards; and</a:t>
            </a:r>
            <a:endParaRPr lang="it-IT" i="1" dirty="0"/>
          </a:p>
          <a:p>
            <a:r>
              <a:rPr lang="en-US" i="1" dirty="0"/>
              <a:t>(g) include measures to protect complainants, victims, witnesses and whistle-blowers against victimization or retaliation.</a:t>
            </a:r>
            <a:endParaRPr lang="it-IT" i="1"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21</a:t>
            </a:fld>
            <a:endParaRPr lang="en-GB"/>
          </a:p>
        </p:txBody>
      </p:sp>
    </p:spTree>
    <p:extLst>
      <p:ext uri="{BB962C8B-B14F-4D97-AF65-F5344CB8AC3E}">
        <p14:creationId xmlns:p14="http://schemas.microsoft.com/office/powerpoint/2010/main" val="1176288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pPr lvl="0">
              <a:spcBef>
                <a:spcPts val="0"/>
              </a:spcBef>
              <a:defRPr/>
            </a:pPr>
            <a:r>
              <a:rPr lang="en-GB" dirty="0"/>
              <a:t>The workplace policy on violence and harassment could be </a:t>
            </a:r>
            <a:r>
              <a:rPr lang="en-GB" b="1" dirty="0"/>
              <a:t>integrated into a broader workplace OSH policy</a:t>
            </a:r>
            <a:r>
              <a:rPr lang="en-GB" dirty="0"/>
              <a:t>  aimed at protecting workers’ physical and mental health and well-being.</a:t>
            </a:r>
          </a:p>
          <a:p>
            <a:r>
              <a:rPr lang="en-GB" dirty="0"/>
              <a:t>It should be drafted in </a:t>
            </a:r>
            <a:r>
              <a:rPr lang="en-GB" b="1" dirty="0"/>
              <a:t>consultation with workers </a:t>
            </a:r>
            <a:r>
              <a:rPr lang="en-GB" dirty="0"/>
              <a:t>and/or their representatives. Policy development may be a task for the joint OSH committee, if it has been established in the workplace (a joint OSH committee is a bipartite body composed by workers’ and employers’ representatives)</a:t>
            </a:r>
          </a:p>
          <a:p>
            <a:pPr lvl="0"/>
            <a:r>
              <a:rPr lang="en-GB" dirty="0"/>
              <a:t>To be effective, the policy should be easily </a:t>
            </a:r>
            <a:r>
              <a:rPr lang="en-GB" b="1" dirty="0"/>
              <a:t>accessible</a:t>
            </a:r>
            <a:r>
              <a:rPr lang="en-GB" dirty="0"/>
              <a:t> and consistently </a:t>
            </a:r>
            <a:r>
              <a:rPr lang="en-GB" b="1" dirty="0"/>
              <a:t>applied</a:t>
            </a:r>
            <a:r>
              <a:rPr lang="en-GB" dirty="0"/>
              <a:t>. It should be </a:t>
            </a:r>
            <a:r>
              <a:rPr lang="en-GB" b="1" dirty="0"/>
              <a:t>communicated</a:t>
            </a:r>
            <a:r>
              <a:rPr lang="en-GB" dirty="0"/>
              <a:t> and promoted by means of notice boards, the intranet and team meetings</a:t>
            </a:r>
          </a:p>
        </p:txBody>
      </p:sp>
      <p:sp>
        <p:nvSpPr>
          <p:cNvPr id="4" name="Segnaposto numero diapositiva 3"/>
          <p:cNvSpPr>
            <a:spLocks noGrp="1"/>
          </p:cNvSpPr>
          <p:nvPr>
            <p:ph type="sldNum" sz="quarter" idx="5"/>
          </p:nvPr>
        </p:nvSpPr>
        <p:spPr/>
        <p:txBody>
          <a:bodyPr/>
          <a:lstStyle/>
          <a:p>
            <a:fld id="{FDB3549F-65AD-45B1-89FE-639CF78599E5}" type="slidenum">
              <a:rPr lang="en-GB" smtClean="0"/>
              <a:t>22</a:t>
            </a:fld>
            <a:endParaRPr lang="en-GB"/>
          </a:p>
        </p:txBody>
      </p:sp>
    </p:spTree>
    <p:extLst>
      <p:ext uri="{BB962C8B-B14F-4D97-AF65-F5344CB8AC3E}">
        <p14:creationId xmlns:p14="http://schemas.microsoft.com/office/powerpoint/2010/main" val="1973698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In a number of countries, the national OSH legislation stipulates that employers must assess the various health and safety risks associated with their workplace in order to identify, reduce, and whenever possible, prevent them. </a:t>
            </a:r>
            <a:endParaRPr lang="fr-CH" b="1" dirty="0"/>
          </a:p>
          <a:p>
            <a:r>
              <a:rPr lang="en-GB" dirty="0"/>
              <a:t>Hazard identification and risk assessment should address all existing occupational hazards and risks, including psychosocial factors and the hazards and risks associated with violence and harassment. Employers can audit the physical layout and organizational characteristics of the workplace to identify those features that are likely to enhance the probability of violence and harassment, and conduct an evaluation of existing preventive measures.</a:t>
            </a:r>
            <a:r>
              <a:rPr lang="it-IT" dirty="0"/>
              <a:t> </a:t>
            </a:r>
            <a:r>
              <a:rPr lang="en-GB" dirty="0"/>
              <a:t>In this context, according to the Recommendation No. 206 (Paragraph 8) particular attention should be paid to the hazards and risks that:</a:t>
            </a:r>
            <a:endParaRPr lang="it-IT" dirty="0"/>
          </a:p>
          <a:p>
            <a:r>
              <a:rPr lang="en-GB" i="1" dirty="0"/>
              <a:t>(a) arise from working conditions and arrangements, work organization and human resource management;</a:t>
            </a:r>
            <a:endParaRPr lang="it-IT" i="1" dirty="0"/>
          </a:p>
          <a:p>
            <a:r>
              <a:rPr lang="en-GB" i="1" dirty="0"/>
              <a:t>(b) involve third parties such as clients, customers, service providers, users, patients and members of the public; and</a:t>
            </a:r>
            <a:endParaRPr lang="it-IT" i="1" dirty="0"/>
          </a:p>
          <a:p>
            <a:r>
              <a:rPr lang="en-GB" i="1" dirty="0"/>
              <a:t>(c) arise from discrimination, abuse of power relations, and gender, cultural and social norms that support violence and harassment.</a:t>
            </a:r>
            <a:endParaRPr lang="it-IT" i="1" dirty="0"/>
          </a:p>
          <a:p>
            <a:r>
              <a:rPr lang="en-GB" dirty="0"/>
              <a:t>Worker surveys have been successful in identifying specific hazards associated with workplace violence and harassment. They also help to identify the problems workers face on a daily basis, and to establish a baseline for future evaluations. In addition, employers can gather relevant information by consulting existing records, such as previous workplace inspection reports, incidents and accidents reports, workers’ compensation claims, sick leave and staff turnover registers, records of grievance, and performance measures and schemes. Employers can also contact similar local businesses, trade associations, community groups and government organizations to learn about the susceptibility to violence in the industry and identify trends. </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23</a:t>
            </a:fld>
            <a:endParaRPr lang="en-GB"/>
          </a:p>
        </p:txBody>
      </p:sp>
    </p:spTree>
    <p:extLst>
      <p:ext uri="{BB962C8B-B14F-4D97-AF65-F5344CB8AC3E}">
        <p14:creationId xmlns:p14="http://schemas.microsoft.com/office/powerpoint/2010/main" val="390874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In Canada, the </a:t>
            </a:r>
            <a:r>
              <a:rPr lang="en-GB" i="1" dirty="0"/>
              <a:t>Standard on psychological health and safety in the workplace</a:t>
            </a:r>
            <a:r>
              <a:rPr lang="en-GB" dirty="0"/>
              <a:t> (CAN/CSA-Z1003-13/BNQ 9700-803/2013) specifies requirements for a documented and systematic approach to develop and sustain a psychologically healthy and safe workplace. It is intended to align with other relevant OSH and recognized management system standards, taking into account various aspects of the work environment that may not be already considered in a traditional OSH Management System (OSH-MS). </a:t>
            </a:r>
          </a:p>
          <a:p>
            <a:r>
              <a:rPr lang="en-GB" dirty="0"/>
              <a:t>Organizations might undertake or experience events that pose particular risks or are likely to have particular impacts on psychological health and safety. The organization shall establish and sustain processes to:</a:t>
            </a:r>
          </a:p>
          <a:p>
            <a:pPr marL="171450" indent="-171450">
              <a:buFont typeface="Arial" panose="020B0604020202020204" pitchFamily="34" charset="0"/>
              <a:buChar char="•"/>
            </a:pPr>
            <a:r>
              <a:rPr lang="en-GB" dirty="0"/>
              <a:t>identify potential critical events where psychological suffering, illness, or injury is involved, or likely to occur, while respecting confidentiality and privacy of all parties;</a:t>
            </a:r>
          </a:p>
          <a:p>
            <a:pPr marL="171450" indent="-171450">
              <a:buFont typeface="Arial" panose="020B0604020202020204" pitchFamily="34" charset="0"/>
              <a:buChar char="•"/>
            </a:pPr>
            <a:r>
              <a:rPr lang="en-GB" dirty="0"/>
              <a:t>ensure the psychological health and safety risks and impacts of critical events are assessed; </a:t>
            </a:r>
          </a:p>
          <a:p>
            <a:pPr marL="171450" indent="-171450">
              <a:buFont typeface="Arial" panose="020B0604020202020204" pitchFamily="34" charset="0"/>
              <a:buChar char="•"/>
            </a:pPr>
            <a:r>
              <a:rPr lang="en-GB" dirty="0"/>
              <a:t>manage critical events in a manner that reduces psychological risks to the extent possible and supports ongoing psychological safety; </a:t>
            </a:r>
          </a:p>
          <a:p>
            <a:pPr marL="171450" indent="-171450">
              <a:buFont typeface="Arial" panose="020B0604020202020204" pitchFamily="34" charset="0"/>
              <a:buChar char="•"/>
            </a:pPr>
            <a:r>
              <a:rPr lang="en-GB" dirty="0"/>
              <a:t>incorporate learning from critical events into established plans related to the psychological health and safety system; and </a:t>
            </a:r>
          </a:p>
          <a:p>
            <a:pPr marL="171450" indent="-171450">
              <a:buFont typeface="Arial" panose="020B0604020202020204" pitchFamily="34" charset="0"/>
              <a:buChar char="•"/>
            </a:pPr>
            <a:r>
              <a:rPr lang="en-GB" dirty="0"/>
              <a:t>ensure there are opportunities for reviewing and for revising guidelines for critical events as applicable. </a:t>
            </a:r>
          </a:p>
          <a:p>
            <a:r>
              <a:rPr lang="en-GB" dirty="0"/>
              <a:t>This Standard describes the factors to be assess, including the following elements.</a:t>
            </a:r>
          </a:p>
          <a:p>
            <a:r>
              <a:rPr lang="en-GB" b="1" dirty="0"/>
              <a:t>Psychological and social support </a:t>
            </a:r>
            <a:r>
              <a:rPr lang="en-GB" dirty="0"/>
              <a:t>comprises all supportive social interactions available at work, either with co-workers or supervisors. It refers also to the level of help and assistance provided by others when one is performing tasks. An organization with good psychological and social support would offer services or benefits that address worker psychological and mental health; support workers when they are dealing with personal or family issues; supports workers who are returning to work; etc.</a:t>
            </a:r>
          </a:p>
          <a:p>
            <a:r>
              <a:rPr lang="en-GB" b="1" dirty="0"/>
              <a:t>Organizational culture </a:t>
            </a:r>
            <a:r>
              <a:rPr lang="en-GB" dirty="0"/>
              <a:t>is a mix of norms, values, beliefs, meanings, and expectations that group </a:t>
            </a:r>
          </a:p>
          <a:p>
            <a:r>
              <a:rPr lang="en-GB" dirty="0"/>
              <a:t>members hold in common and that they use as behavioural and problem-solving cues. Organizational culture could enhance the psychological safety and health of the workplace and the workforce when it is characterized by trust, honesty, respect, civility, and fairness or when it values, for example, psychological and social support, recognition, and reward. </a:t>
            </a:r>
          </a:p>
          <a:p>
            <a:r>
              <a:rPr lang="en-GB" b="1" dirty="0"/>
              <a:t>Clear leadership and expectations </a:t>
            </a:r>
            <a:r>
              <a:rPr lang="en-GB" dirty="0"/>
              <a:t>is present in an environment in which leadership is effective and provides sufficient support that helps workers know what they need to do, explains how their work contributes to the organization, and discusses the nature and expected outcomes of impending changes. </a:t>
            </a:r>
          </a:p>
          <a:p>
            <a:r>
              <a:rPr lang="en-GB" b="1" dirty="0"/>
              <a:t>Civility and respect </a:t>
            </a:r>
            <a:r>
              <a:rPr lang="en-GB" dirty="0"/>
              <a:t>is present in a work environment where workers are respectful and considerate in their interactions with one another, as well as with customers, clients, and the public. Civility and respect are based on showing esteem, care, and consideration for others, and acknowledging their dignity. </a:t>
            </a:r>
          </a:p>
          <a:p>
            <a:r>
              <a:rPr lang="en-GB" b="1" dirty="0"/>
              <a:t>Psychological demands </a:t>
            </a:r>
            <a:r>
              <a:rPr lang="en-GB" dirty="0"/>
              <a:t>of any given job are documented and assessed in conjunction with the physical demands of the job. The assessment of psychological demands should include assessment of time stressors (time constraints, quotas, deadlines, machine pacing, etc.); breaks and rest periods; incentive systems (production bonuses, piece work, etc.); job monotony and the repetitive nature of some work; and hours of work (overtime requirements, shift work, etc.). </a:t>
            </a:r>
          </a:p>
          <a:p>
            <a:r>
              <a:rPr lang="en-GB" b="1" dirty="0"/>
              <a:t>Growth and development </a:t>
            </a:r>
            <a:r>
              <a:rPr lang="en-GB" dirty="0"/>
              <a:t>is present in a work environment where workers receive encouragement and support in the development of their interpersonal, emotional, and job skills. In an organization with good growth and development, workers receive feedback at work that helps them grow and develop; supervisors are open to worker ideas for taking on new opportunities and challenges; workers have opportunities to advance within their organization; etc.</a:t>
            </a:r>
          </a:p>
          <a:p>
            <a:r>
              <a:rPr lang="en-GB" b="1" dirty="0"/>
              <a:t>Recognition and reward </a:t>
            </a:r>
            <a:r>
              <a:rPr lang="en-GB" dirty="0"/>
              <a:t>is present in a work environment where there is appropriate acknowledgement and appreciation of workers’ efforts in a fair and timely manner (e.g., worker or team celebrations, recognition of good performance and years served, and/milestones reached). </a:t>
            </a:r>
          </a:p>
          <a:p>
            <a:r>
              <a:rPr lang="en-GB" b="1" dirty="0"/>
              <a:t>Involvement and influence </a:t>
            </a:r>
            <a:r>
              <a:rPr lang="en-GB" dirty="0"/>
              <a:t>is present in a work environment where workers are included in discussions about how their work is done and how important decisions are made. Opportunities for involvement can relate to a worker’s specific job, the activities of a team or department, or issues involving the organization as a whole. </a:t>
            </a:r>
          </a:p>
          <a:p>
            <a:r>
              <a:rPr lang="en-GB" b="1" dirty="0"/>
              <a:t>Workload management </a:t>
            </a:r>
            <a:r>
              <a:rPr lang="en-GB" dirty="0"/>
              <a:t>is present in a work environment where tasks and responsibilities can be accomplished successfully within the time available. </a:t>
            </a:r>
          </a:p>
          <a:p>
            <a:r>
              <a:rPr lang="en-GB" b="1" dirty="0"/>
              <a:t>Engagement </a:t>
            </a:r>
            <a:r>
              <a:rPr lang="en-GB" dirty="0"/>
              <a:t>is present in a work environment where workers enjoy their work and feel motivated to do their job well. Engaged workers feel connected to their work because they are committed to the overall success and mission of their company. </a:t>
            </a:r>
          </a:p>
          <a:p>
            <a:r>
              <a:rPr lang="en-GB" b="1" dirty="0"/>
              <a:t>Balance </a:t>
            </a:r>
            <a:r>
              <a:rPr lang="en-GB" dirty="0"/>
              <a:t>reflects the fact that everyone has multiple roles: as workers, parents, partners, etc. </a:t>
            </a:r>
          </a:p>
          <a:p>
            <a:r>
              <a:rPr lang="en-GB" dirty="0"/>
              <a:t>In organization with good balance, workers are able to meet the demands of personal life and work.</a:t>
            </a:r>
          </a:p>
          <a:p>
            <a:r>
              <a:rPr lang="en-GB" b="1" dirty="0"/>
              <a:t>Psychological protection </a:t>
            </a:r>
            <a:r>
              <a:rPr lang="en-GB" dirty="0"/>
              <a:t>is present in a work environment where workers’ psychological safety is ensured. Workers feel able to put themselves on the line, ask questions, seek feedback, report mistakes and problems, or propose a new idea without fearing negative consequences to themselves, their job, or their career. A psychologically safe and healthy organization actively promotes emotional well-being among workers while taking all reasonable steps to minimize threats to worker mental health. An organization with good psychological protection makes efforts to prevent harm to workers from harassment, bullying, discrimination, violence, or stigma and deals effectively with situations that can threaten or harm workers (e.g., harassment, bullying, discrimination, violence, stigma, etc). </a:t>
            </a:r>
            <a:r>
              <a:rPr lang="en-GB" b="1" dirty="0"/>
              <a:t>Protection of physical safety </a:t>
            </a:r>
            <a:r>
              <a:rPr lang="en-GB" dirty="0"/>
              <a:t>is present when a worker’s psychological and physical safety is </a:t>
            </a:r>
          </a:p>
          <a:p>
            <a:r>
              <a:rPr lang="en-GB" dirty="0"/>
              <a:t>protected from hazards and risks related to the physical work environment. </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24</a:t>
            </a:fld>
            <a:endParaRPr lang="en-GB"/>
          </a:p>
        </p:txBody>
      </p:sp>
    </p:spTree>
    <p:extLst>
      <p:ext uri="{BB962C8B-B14F-4D97-AF65-F5344CB8AC3E}">
        <p14:creationId xmlns:p14="http://schemas.microsoft.com/office/powerpoint/2010/main" val="29464206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After identifying the hazards and assessing the associated risks, the next step is to adopt measures to prevent or control such risks. </a:t>
            </a:r>
            <a:endParaRPr lang="it-IT" dirty="0"/>
          </a:p>
          <a:p>
            <a:r>
              <a:rPr lang="en-GB" dirty="0"/>
              <a:t>Examples of measures to </a:t>
            </a:r>
            <a:r>
              <a:rPr lang="en-GB" b="1" dirty="0"/>
              <a:t>prevent physical workplace violence</a:t>
            </a:r>
            <a:r>
              <a:rPr lang="en-GB" dirty="0"/>
              <a:t> are locks and alarms, sign-in procedures for visitors and workers assistance. </a:t>
            </a:r>
            <a:endParaRPr lang="it-IT" dirty="0"/>
          </a:p>
          <a:p>
            <a:r>
              <a:rPr lang="en-GB" dirty="0"/>
              <a:t>In order to </a:t>
            </a:r>
            <a:r>
              <a:rPr lang="en-GB" b="1" dirty="0"/>
              <a:t>prevent psychological violence and harassment</a:t>
            </a:r>
            <a:r>
              <a:rPr lang="en-GB" dirty="0"/>
              <a:t>, different environmental and organizational measures should be considered. For example, individual job requirements should be clearly defined – and regular feedback should be sought from workers regarding their roles, responsibilities and workload. Workers should be provided with the resources, information and training they need to execute their responsibilities effectively and safely. Teamwork and cooperation should be encouraged. </a:t>
            </a:r>
          </a:p>
          <a:p>
            <a:r>
              <a:rPr lang="en-GB" dirty="0"/>
              <a:t>Preventive measures must also address </a:t>
            </a:r>
            <a:r>
              <a:rPr lang="en-GB" b="1" dirty="0"/>
              <a:t>third party workplace violence and harassment</a:t>
            </a:r>
            <a:r>
              <a:rPr lang="en-GB" dirty="0"/>
              <a:t>. Violence and harassment prevention activities should be integrated into daily procedures, such as checking lighting, locks and security cameras. Employers should also pay attention to communication problems and provide their workers with instructions on how to effectively defuse hostile situations involving their clients, patients, customers, passengers and members of the general public to whom they provide a service. Installing alarm systems and establishing a ‘buddy’ system are examples of measures that can be adopted to deal with emergency situations.</a:t>
            </a:r>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25</a:t>
            </a:fld>
            <a:endParaRPr lang="en-GB"/>
          </a:p>
        </p:txBody>
      </p:sp>
    </p:spTree>
    <p:extLst>
      <p:ext uri="{BB962C8B-B14F-4D97-AF65-F5344CB8AC3E}">
        <p14:creationId xmlns:p14="http://schemas.microsoft.com/office/powerpoint/2010/main" val="6537735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Convention No. 190 (Art. 10(g)) stipulates that workers have the </a:t>
            </a:r>
            <a:r>
              <a:rPr lang="en-GB" b="1" dirty="0"/>
              <a:t>right</a:t>
            </a:r>
            <a:r>
              <a:rPr lang="en-GB" dirty="0"/>
              <a:t> to remove themselves from a work situation which they have reasonable justification to believe presents an imminent and serious danger to life, health or safety due to violence and harassment, without suffering retaliation. This provision is in line with OSH Convention No. 155, that calls for the protection from undue consequences for workers who remove themselves from a work situation which they have reasonable justification to believe present an imminent and serious danger to their life or health (Art. 13).</a:t>
            </a:r>
          </a:p>
          <a:p>
            <a:r>
              <a:rPr lang="en-GB" dirty="0"/>
              <a:t>In addition, appropriate measures should be planned to respond and minimize the effects in the event of workplace violence and harassment, and to prevent similar occurrences in the future. These may include </a:t>
            </a:r>
            <a:r>
              <a:rPr lang="en-GB" b="1" dirty="0"/>
              <a:t>reporting and complaints procedures</a:t>
            </a:r>
            <a:r>
              <a:rPr lang="en-GB" dirty="0"/>
              <a:t> and a system of </a:t>
            </a:r>
            <a:r>
              <a:rPr lang="en-GB" b="1" dirty="0"/>
              <a:t>dispute resolution</a:t>
            </a:r>
            <a:r>
              <a:rPr lang="en-GB" dirty="0"/>
              <a:t>. Following reporting and/or complaint of cases of violence and harassment, appropriate measures should be taken in relation to the perpetrator(s). This may include </a:t>
            </a:r>
            <a:r>
              <a:rPr lang="en-GB" b="1" dirty="0"/>
              <a:t>disciplinary action </a:t>
            </a:r>
            <a:r>
              <a:rPr lang="en-GB" dirty="0"/>
              <a:t>– up to and including dismissal. The victim(s) should receive </a:t>
            </a:r>
            <a:r>
              <a:rPr lang="en-GB" b="1" dirty="0"/>
              <a:t>support</a:t>
            </a:r>
            <a:r>
              <a:rPr lang="en-GB" dirty="0"/>
              <a:t> and, if necessary, be helped with reintegration.</a:t>
            </a:r>
            <a:endParaRPr lang="it-IT" dirty="0"/>
          </a:p>
          <a:p>
            <a:r>
              <a:rPr lang="en-GB" dirty="0"/>
              <a:t>An effective response to reports and incidences of workplace violence and harassment is key to stopping the violence. It will also give the message to workers that workplace violence and harassment is taken seriously and that consistent action will be taken.</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26</a:t>
            </a:fld>
            <a:endParaRPr lang="en-GB"/>
          </a:p>
        </p:txBody>
      </p:sp>
    </p:spTree>
    <p:extLst>
      <p:ext uri="{BB962C8B-B14F-4D97-AF65-F5344CB8AC3E}">
        <p14:creationId xmlns:p14="http://schemas.microsoft.com/office/powerpoint/2010/main" val="3072672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Workers, managers and supervisors should be aware of what the concept of workplace violence and harassment means – and know precisely where their responsibilities lie in preventing and responding to it. </a:t>
            </a:r>
          </a:p>
          <a:p>
            <a:r>
              <a:rPr lang="en-GB" dirty="0"/>
              <a:t>Training programmes should be tailored to the specific needs of the target audience (workers, workers’ OSH representatives, members of joint OSH committees, supervisors, managers, etc.) and be relevant to their workplace. </a:t>
            </a:r>
          </a:p>
          <a:p>
            <a:r>
              <a:rPr lang="en-GB" dirty="0"/>
              <a:t>When workers are promoted to supervisory/management positions, they should receive specific training on how to be a good manager/supervisor before they take up their posts. They should acquire appropriate skills to identify and respond to workplace violence and harassment.</a:t>
            </a:r>
            <a:endParaRPr lang="it-IT" dirty="0"/>
          </a:p>
          <a:p>
            <a:r>
              <a:rPr lang="en-GB" dirty="0"/>
              <a:t>Workers’ OSH representatives should be trained to understand the causes and consequences of occupational violence and harassment, and taught ways to prevent it (including discrimination-related violence and harassment). They must also be given details on the violence and harassment policy and its implementation, and informed on how and where to get support (within and outside the organization).</a:t>
            </a:r>
            <a:endParaRPr lang="fr-CH" dirty="0"/>
          </a:p>
          <a:p>
            <a:r>
              <a:rPr lang="en-GB" dirty="0"/>
              <a:t>New and prospective workers should receive adequate information about unacceptable violence and harassment at work and respectful workplace policies </a:t>
            </a:r>
            <a:r>
              <a:rPr lang="en-GB" i="1" dirty="0"/>
              <a:t>before </a:t>
            </a:r>
            <a:r>
              <a:rPr lang="en-GB" dirty="0"/>
              <a:t>they enter the organization, e.g., during recruitment, orientation, and the onboarding process.</a:t>
            </a:r>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27</a:t>
            </a:fld>
            <a:endParaRPr lang="en-GB"/>
          </a:p>
        </p:txBody>
      </p:sp>
    </p:spTree>
    <p:extLst>
      <p:ext uri="{BB962C8B-B14F-4D97-AF65-F5344CB8AC3E}">
        <p14:creationId xmlns:p14="http://schemas.microsoft.com/office/powerpoint/2010/main" val="3885993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pPr lvl="0">
              <a:spcBef>
                <a:spcPts val="0"/>
              </a:spcBef>
              <a:defRPr/>
            </a:pPr>
            <a:r>
              <a:rPr lang="en-GB" dirty="0"/>
              <a:t>The Publicly Available Specification (PAS 1010) provides guidance for organizations on how to manage the health of employees with respect to psychosocial risk. It recognizes that this area of risk is but one area that organizations can manage proactively with respect to occupational health and safety. It focuses in particular on work-related stress. Work-related harassment and bullying are included in this PAS as psychosocial risks, and are </a:t>
            </a:r>
            <a:r>
              <a:rPr lang="en-GB" dirty="0" err="1"/>
              <a:t>furhter</a:t>
            </a:r>
            <a:r>
              <a:rPr lang="en-GB" dirty="0"/>
              <a:t> discussed Annex, where examples of different level of interventions are provided.</a:t>
            </a:r>
          </a:p>
          <a:p>
            <a:r>
              <a:rPr lang="en-GB" dirty="0"/>
              <a:t>Primary interventions are proactive by nature and aimed at reducing the risks of harassment at work. </a:t>
            </a:r>
          </a:p>
          <a:p>
            <a:r>
              <a:rPr lang="en-GB" dirty="0"/>
              <a:t>Secondary interventions aim to reverse, reduce or slow the progression of the situation and to increase the resources of individuals. </a:t>
            </a:r>
          </a:p>
          <a:p>
            <a:r>
              <a:rPr lang="en-GB" dirty="0"/>
              <a:t>Tertiary interventions are aimed at reducing and healing the damages of harassment. </a:t>
            </a:r>
          </a:p>
          <a:p>
            <a:pPr>
              <a:defRPr/>
            </a:pPr>
            <a:r>
              <a:rPr lang="en-GB" dirty="0"/>
              <a:t>Examples of interventions for the prevention and management of harassment at work:</a:t>
            </a:r>
          </a:p>
          <a:p>
            <a:r>
              <a:rPr lang="en-GB" b="1" dirty="0"/>
              <a:t>1. </a:t>
            </a:r>
            <a:r>
              <a:rPr lang="en-GB" b="1" dirty="0" err="1"/>
              <a:t>Organzational</a:t>
            </a:r>
            <a:r>
              <a:rPr lang="en-GB" dirty="0"/>
              <a:t> level. Examples of primary interventions: anti-harassment policies and procedures; development of organizational culture; management training, e.g. on the work-related risks of the onset of harassment at work and legal obligations of management; organizational level surveys and organizational level development projects. Example of secondary interventions: handling and investigation procedures. </a:t>
            </a:r>
          </a:p>
          <a:p>
            <a:r>
              <a:rPr lang="en-GB" dirty="0"/>
              <a:t>Example of tertiary interventions: programmes and contracts of rehabilitation and return to work.</a:t>
            </a:r>
          </a:p>
          <a:p>
            <a:r>
              <a:rPr lang="en-GB" b="1" dirty="0"/>
              <a:t>2. Workplace/group </a:t>
            </a:r>
            <a:r>
              <a:rPr lang="en-GB" dirty="0"/>
              <a:t>level. Examples of primary interventions: work environment surveys</a:t>
            </a:r>
            <a:br>
              <a:rPr lang="en-GB" dirty="0"/>
            </a:br>
            <a:r>
              <a:rPr lang="en-GB" dirty="0"/>
              <a:t>and risk assessments with a special emphasis on the risks of harassment at the workplace; work environment redesign, psychosocial factors; awareness training for supervisors and staff. Examples of secondary interventions: training of line managers and supervisors on conflict management; training of employees, e.g. on the antecedents and consequences of harassment; conflict resolution; investigation and handling of cases. Example of tertiary interventions: provision of group support.</a:t>
            </a:r>
          </a:p>
          <a:p>
            <a:r>
              <a:rPr lang="en-GB" b="1" dirty="0"/>
              <a:t>3. Individual</a:t>
            </a:r>
            <a:r>
              <a:rPr lang="en-GB" dirty="0"/>
              <a:t> level. Examples of primary </a:t>
            </a:r>
            <a:r>
              <a:rPr lang="en-GB" dirty="0" err="1"/>
              <a:t>interventions:individual</a:t>
            </a:r>
            <a:r>
              <a:rPr lang="en-GB" dirty="0"/>
              <a:t> level assertiveness training; training and information, how to proceed if one is exposed to inappropriate treatment and harassment. Example of secondary interventions: social support and counselling. Examples of tertiary interventions: therapy; redress </a:t>
            </a:r>
          </a:p>
          <a:p>
            <a:endParaRPr lang="en-GB"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28</a:t>
            </a:fld>
            <a:endParaRPr lang="en-GB"/>
          </a:p>
        </p:txBody>
      </p:sp>
    </p:spTree>
    <p:extLst>
      <p:ext uri="{BB962C8B-B14F-4D97-AF65-F5344CB8AC3E}">
        <p14:creationId xmlns:p14="http://schemas.microsoft.com/office/powerpoint/2010/main" val="10922185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US" b="1" dirty="0"/>
              <a:t>What can be done to end violence and harassment in the world of work?</a:t>
            </a:r>
            <a:endParaRPr lang="it-IT" b="1" dirty="0"/>
          </a:p>
          <a:p>
            <a:r>
              <a:rPr lang="en-US" dirty="0"/>
              <a:t>Creating safe and healthy working environments free from violence and harassment requires the joint efforts of a number of actors.</a:t>
            </a:r>
            <a:endParaRPr lang="it-IT" dirty="0"/>
          </a:p>
          <a:p>
            <a:r>
              <a:rPr lang="en-US" b="1" dirty="0"/>
              <a:t>Governments</a:t>
            </a:r>
            <a:r>
              <a:rPr lang="en-US" dirty="0"/>
              <a:t>, in collaboration with social partners, should address workplace violence and harassment in national OSH policies, strategies and laws and put in place effective measures to combat it. If they have not already ratified Convention No. 190, they can take steps to do so.</a:t>
            </a:r>
            <a:endParaRPr lang="it-IT" dirty="0"/>
          </a:p>
          <a:p>
            <a:r>
              <a:rPr lang="en-US" b="1" dirty="0"/>
              <a:t>Social partners</a:t>
            </a:r>
            <a:r>
              <a:rPr lang="en-US" dirty="0"/>
              <a:t> can adopt collective agreements to address violence and harassment in the world of work. They can provide guidance to their members on preventing violence and harassment in the world of work. They can also collect data on the prevalence and trends of violence and harassment (including with a sectoral approach). </a:t>
            </a:r>
            <a:endParaRPr lang="it-IT" dirty="0"/>
          </a:p>
          <a:p>
            <a:r>
              <a:rPr lang="en-US" b="1" dirty="0" err="1"/>
              <a:t>Labour</a:t>
            </a:r>
            <a:r>
              <a:rPr lang="en-US" b="1" dirty="0"/>
              <a:t> inspectorates</a:t>
            </a:r>
            <a:r>
              <a:rPr lang="en-US" dirty="0"/>
              <a:t> should cover violence and harassment in the world of work as part of their mandate. They should investigate any complaints and advise employers and workers on the adoption of appropriate measures to prevent and/or respond to violence and harassment.</a:t>
            </a:r>
            <a:endParaRPr lang="it-IT" dirty="0"/>
          </a:p>
          <a:p>
            <a:r>
              <a:rPr lang="en-US" b="1" dirty="0"/>
              <a:t>Employers</a:t>
            </a:r>
            <a:r>
              <a:rPr lang="en-US" dirty="0"/>
              <a:t> are responsible to ensure safe and healthy working environments. They should integrate violence and harassment in the workplace OSH management system, where it exists. This includes adopting a comprehensive workplace OSH policy and </a:t>
            </a:r>
            <a:r>
              <a:rPr lang="en-US" dirty="0" err="1"/>
              <a:t>programme</a:t>
            </a:r>
            <a:r>
              <a:rPr lang="en-US" dirty="0"/>
              <a:t>, conducting inclusive risk assessments and providing appropriate information and training.</a:t>
            </a:r>
            <a:endParaRPr lang="it-IT" dirty="0"/>
          </a:p>
          <a:p>
            <a:r>
              <a:rPr lang="en-US" b="1" dirty="0"/>
              <a:t>Workers</a:t>
            </a:r>
            <a:r>
              <a:rPr lang="en-US" dirty="0"/>
              <a:t> should co-operate in the implementation of this enhanced OSH management system. Workers and their representatives can act as whistle-blowers if they observe, or are informed by a worker, that there has been a violation of the right to physical or mental health in the organization that is not justified by the type of work to be done. </a:t>
            </a:r>
            <a:endParaRPr lang="it-IT" dirty="0"/>
          </a:p>
          <a:p>
            <a:r>
              <a:rPr lang="en-US" b="1" dirty="0"/>
              <a:t>Workers’ OSH representatives</a:t>
            </a:r>
            <a:r>
              <a:rPr lang="en-US" dirty="0"/>
              <a:t> should consult with workers and discuss the issue of violence and harassment at work to increase awareness of the issue. They can conduct surveys to see if it is a problem at their workplace. They can encourage the reporting of all incidents of violence and harassment and support workers through the complaints process. OSH representatives can also consult with employers to ensure that appropriate measures are taken to prevent violence and harassment and adequate training, information and instruction are given.</a:t>
            </a:r>
            <a:endParaRPr lang="it-IT" dirty="0"/>
          </a:p>
          <a:p>
            <a:r>
              <a:rPr lang="en-US" b="1" dirty="0"/>
              <a:t>Joint OSH committees</a:t>
            </a:r>
            <a:r>
              <a:rPr lang="en-US" dirty="0"/>
              <a:t> may be established at the workplace to ensure cooperation between workers and employers. Policy development may be a task for the joint OSH committee, together with the design of OSH measures and procedures – including those for preventing, reporting and responding to workplace violence.</a:t>
            </a:r>
            <a:endParaRPr lang="it-IT" dirty="0"/>
          </a:p>
          <a:p>
            <a:r>
              <a:rPr lang="en-US" b="1" dirty="0"/>
              <a:t>OSH practitioners</a:t>
            </a:r>
            <a:r>
              <a:rPr lang="en-US" dirty="0"/>
              <a:t> are specialized professionals who can provide advice to employers for ensuring the safety and health of all workers within an organization, including by helping prevent and eliminate violence and harassment at work. They can support employers, managers, workers and OSH representatives understand that the management of OSH and associated risks needs to be an integral part of everyday work – and built into business planning and practices. OSH practitioners can facilitate engagement and influence positive change by supporting leaders to commit to safety and health and to embrace new ideas, including by preparing reports and providing strategic advice into workplace </a:t>
            </a:r>
            <a:r>
              <a:rPr lang="en-US" dirty="0" err="1"/>
              <a:t>programmes</a:t>
            </a:r>
            <a:r>
              <a:rPr lang="en-US" dirty="0"/>
              <a:t> to manage OSH and violence and harassment in the world of work. </a:t>
            </a:r>
            <a:endParaRPr lang="en-GB"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29</a:t>
            </a:fld>
            <a:endParaRPr lang="en-GB"/>
          </a:p>
        </p:txBody>
      </p:sp>
    </p:spTree>
    <p:extLst>
      <p:ext uri="{BB962C8B-B14F-4D97-AF65-F5344CB8AC3E}">
        <p14:creationId xmlns:p14="http://schemas.microsoft.com/office/powerpoint/2010/main" val="18802121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US" b="1" dirty="0"/>
              <a:t>What can be done to end violence and harassment in the world of work?</a:t>
            </a:r>
            <a:endParaRPr lang="it-IT" b="1" dirty="0"/>
          </a:p>
          <a:p>
            <a:r>
              <a:rPr lang="en-US" dirty="0"/>
              <a:t>Creating safe and healthy working environments free from violence and harassment requires the joint efforts of a number of actors.</a:t>
            </a:r>
            <a:endParaRPr lang="it-IT" dirty="0"/>
          </a:p>
          <a:p>
            <a:r>
              <a:rPr lang="en-US" b="1" dirty="0"/>
              <a:t>Governments</a:t>
            </a:r>
            <a:r>
              <a:rPr lang="en-US" dirty="0"/>
              <a:t>, in collaboration with social partners, should address workplace violence and harassment in national OSH policies, strategies and laws and put in place effective measures to combat it. If they have not already ratified Convention No. 190, they can take steps to do so.</a:t>
            </a:r>
            <a:endParaRPr lang="it-IT" dirty="0"/>
          </a:p>
          <a:p>
            <a:r>
              <a:rPr lang="en-US" b="1" dirty="0"/>
              <a:t>Social partners</a:t>
            </a:r>
            <a:r>
              <a:rPr lang="en-US" dirty="0"/>
              <a:t> can adopt collective agreements to address violence and harassment in the world of work. They can provide guidance to their members on preventing violence and harassment in the world of work. They can also collect data on the prevalence and trends of violence and harassment (including with a sectoral approach). </a:t>
            </a:r>
            <a:endParaRPr lang="it-IT" dirty="0"/>
          </a:p>
          <a:p>
            <a:r>
              <a:rPr lang="en-US" b="1" dirty="0" err="1"/>
              <a:t>Labour</a:t>
            </a:r>
            <a:r>
              <a:rPr lang="en-US" b="1" dirty="0"/>
              <a:t> inspectorates</a:t>
            </a:r>
            <a:r>
              <a:rPr lang="en-US" dirty="0"/>
              <a:t> should cover violence and harassment in the world of work as part of their mandate. They should investigate any complaints and advise employers and workers on the adoption of appropriate measures to prevent and/or respond to violence and harassment.</a:t>
            </a:r>
            <a:endParaRPr lang="it-IT" dirty="0"/>
          </a:p>
          <a:p>
            <a:r>
              <a:rPr lang="en-US" b="1" dirty="0"/>
              <a:t>Employers</a:t>
            </a:r>
            <a:r>
              <a:rPr lang="en-US" dirty="0"/>
              <a:t> are responsible to ensure safe and healthy working environments. They should integrate violence and harassment in the workplace OSH management system, where it exists. This includes adopting a comprehensive workplace OSH policy and </a:t>
            </a:r>
            <a:r>
              <a:rPr lang="en-US" dirty="0" err="1"/>
              <a:t>programme</a:t>
            </a:r>
            <a:r>
              <a:rPr lang="en-US" dirty="0"/>
              <a:t>, conducting inclusive risk assessments and providing appropriate information and training.</a:t>
            </a:r>
            <a:endParaRPr lang="it-IT" dirty="0"/>
          </a:p>
          <a:p>
            <a:r>
              <a:rPr lang="en-US" b="1" dirty="0"/>
              <a:t>Workers</a:t>
            </a:r>
            <a:r>
              <a:rPr lang="en-US" dirty="0"/>
              <a:t> should co-operate in the implementation of this enhanced OSH management system. Workers and their representatives can act as whistle-blowers if they observe, or are informed by a worker, that there has been a violation of the right to physical or mental health in the organization that is not justified by the type of work to be done. </a:t>
            </a:r>
            <a:endParaRPr lang="it-IT" dirty="0"/>
          </a:p>
          <a:p>
            <a:r>
              <a:rPr lang="en-US" b="1" dirty="0"/>
              <a:t>Workers’ OSH representatives</a:t>
            </a:r>
            <a:r>
              <a:rPr lang="en-US" dirty="0"/>
              <a:t> should consult with workers and discuss the issue of violence and harassment at work to increase awareness of the issue. They can conduct surveys to see if it is a problem at their workplace. They can encourage the reporting of all incidents of violence and harassment and support workers through the complaints process. OSH representatives can also consult with employers to ensure that appropriate measures are taken to prevent violence and harassment and adequate training, information and instruction are given.</a:t>
            </a:r>
            <a:endParaRPr lang="it-IT" dirty="0"/>
          </a:p>
          <a:p>
            <a:r>
              <a:rPr lang="en-US" b="1" dirty="0"/>
              <a:t>Joint OSH committees</a:t>
            </a:r>
            <a:r>
              <a:rPr lang="en-US" dirty="0"/>
              <a:t> may be established at the workplace to ensure cooperation between workers and employers. Policy development may be a task for the joint OSH committee, together with the design of OSH measures and procedures – including those for preventing, reporting and responding to workplace violence.</a:t>
            </a:r>
            <a:endParaRPr lang="it-IT" dirty="0"/>
          </a:p>
          <a:p>
            <a:r>
              <a:rPr lang="en-US" b="1" dirty="0"/>
              <a:t>OSH practitioners</a:t>
            </a:r>
            <a:r>
              <a:rPr lang="en-US" dirty="0"/>
              <a:t> are specialized professionals who can provide advice to employers for ensuring the safety and health of all workers within an organization, including by helping prevent and eliminate violence and harassment at work. They can support employers, managers, workers and OSH representatives understand that the management of OSH and associated risks needs to be an integral part of everyday work – and built into business planning and practices. OSH practitioners can facilitate engagement and influence positive change by supporting leaders to commit to safety and health and to embrace new ideas, including by preparing reports and providing strategic advice into workplace </a:t>
            </a:r>
            <a:r>
              <a:rPr lang="en-US" dirty="0" err="1"/>
              <a:t>programmes</a:t>
            </a:r>
            <a:r>
              <a:rPr lang="en-US" dirty="0"/>
              <a:t> to manage OSH and violence and harassment in the world of work. </a:t>
            </a:r>
            <a:endParaRPr lang="en-GB"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30</a:t>
            </a:fld>
            <a:endParaRPr lang="en-GB"/>
          </a:p>
        </p:txBody>
      </p:sp>
    </p:spTree>
    <p:extLst>
      <p:ext uri="{BB962C8B-B14F-4D97-AF65-F5344CB8AC3E}">
        <p14:creationId xmlns:p14="http://schemas.microsoft.com/office/powerpoint/2010/main" val="575697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b="1" dirty="0"/>
              <a:t>Horizontal violence and harassment </a:t>
            </a:r>
            <a:r>
              <a:rPr lang="en-GB" dirty="0"/>
              <a:t>(perpetrated between co-workers). This concept incorporates violence and harassment that is perpetrated by a person that currently or formerly, directly or indirectly, works with the victim – even if the perpetrator and victim are in different departments. This type of violence can be physical, psychological and/or sexual and includes verbal abuse, bullying or mobbing.</a:t>
            </a:r>
          </a:p>
          <a:p>
            <a:r>
              <a:rPr lang="en-GB" b="1" dirty="0"/>
              <a:t>Vertical violence and harassment </a:t>
            </a:r>
            <a:r>
              <a:rPr lang="en-GB" dirty="0"/>
              <a:t>(perpetrated between supervisors and subordinates). This concept includes violence and harassment resulting out of acts that occur between individuals at different levels of the hierarchical system. The decisive factor of whether the perpetrator is considered a ‘co-worker’ or a ‘superior’ stems from the business’s organizational chart. If the victim is directly ‘under’ the perpetrator in the organizational chart, the act is considered violence and harassment perpetrated by a supervisor. Power harassment is characterized by a power disparity between the ‘harasser’ and the ‘harassed’. Harassers exercise their power by bullying a victim who is lower on the hierarchical scale. Power harassment can be verbal, such as intimidation or emotional attacks, or it can be physical, such as acts of violence and assault. Although less common, workers can also perpetrate violence and harassment against their supervisors or employers.</a:t>
            </a:r>
          </a:p>
          <a:p>
            <a:r>
              <a:rPr lang="en-GB" b="1" dirty="0"/>
              <a:t>Third party violence and harassment </a:t>
            </a:r>
            <a:r>
              <a:rPr lang="en-GB" dirty="0"/>
              <a:t>(perpetrated by clients/customers/patients). This type of violence and harassment is perpetrated by those who receive a personalized service and/or are under the care of the victim, as opposed to the general public who have no legitimate relationship with the worker or workplace. Examples of clients extend to patients, students, and passengers who have an interest in the victim due to her/his work etc. This type of violence and harassment can range from applying physical force to verbal abuse, both in and outside the workplace.</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4</a:t>
            </a:fld>
            <a:endParaRPr lang="en-GB"/>
          </a:p>
        </p:txBody>
      </p:sp>
    </p:spTree>
    <p:extLst>
      <p:ext uri="{BB962C8B-B14F-4D97-AF65-F5344CB8AC3E}">
        <p14:creationId xmlns:p14="http://schemas.microsoft.com/office/powerpoint/2010/main" val="4171204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There are many factors contributing to violence and harassment at work – and these include psychosocial hazards and occupational stress. Anything in the design or management of work that increases the risk of work-related stress can be understood as a psychosocial hazard. Violence and harassment may have consequences on both physical and mental well-being, and increase stress levels (for this reason it is often considered a psychosocial hazard itself). In turn, stress can lead to frustration and anger, and thus be itself an antecedent of violence and harassment at work. In many cases, psychosocial risks that cause stress are also – although to varying degrees – factors that contribute to violence in the workplace. </a:t>
            </a:r>
            <a:r>
              <a:rPr lang="fr-CH" dirty="0"/>
              <a:t> </a:t>
            </a:r>
            <a:r>
              <a:rPr lang="en-GB" dirty="0"/>
              <a:t>Some of the key and interrelated psychosocial hazards that lead to work-related stress (thus increasing the risk of violence and harassment) or that directly lead to situations of violence and harassment, or that are in and within themselves expressions of harassment include the following.</a:t>
            </a:r>
            <a:endParaRPr lang="it-IT" dirty="0"/>
          </a:p>
          <a:p>
            <a:pPr lvl="0"/>
            <a:r>
              <a:rPr lang="en-GB" b="1" dirty="0"/>
              <a:t>Job demands.</a:t>
            </a:r>
            <a:r>
              <a:rPr lang="en-GB" dirty="0"/>
              <a:t> Sustained levels of either high or low physical, mental or emotional effort, such as giving assignments that are not matched to the individual’s knowledge and abilities, contribute to increased stress. Workers involved in periods of vigilance watching out for infrequent events (like air traffic controllers, long-distance drivers, security monitoring officers), responding to distressing situations or distressed or aggressive clients (like police or paramedics dealing with difficult situations or patients), and/or being exposed to traumatic events (like emergency workers), may all increase the risk, not only of fatigue, but also violence and harassment. </a:t>
            </a:r>
            <a:endParaRPr lang="it-IT" dirty="0"/>
          </a:p>
          <a:p>
            <a:pPr lvl="0"/>
            <a:r>
              <a:rPr lang="en-GB" b="1" dirty="0"/>
              <a:t>Job control. </a:t>
            </a:r>
            <a:r>
              <a:rPr lang="en-GB" dirty="0"/>
              <a:t>Work-related stress may occur when workers have little control over how or when their work is done – including when they have little say in how they do their work, when they can take breaks or change tasks, when they are not involved in decisions that affects them or their clients, or when they are unable to refuse dealing with aggressive clients (such as the police and other emergency services).</a:t>
            </a:r>
            <a:endParaRPr lang="it-IT" dirty="0"/>
          </a:p>
          <a:p>
            <a:pPr lvl="0"/>
            <a:r>
              <a:rPr lang="en-GB" b="1" dirty="0"/>
              <a:t>Task design.</a:t>
            </a:r>
            <a:r>
              <a:rPr lang="en-GB" dirty="0"/>
              <a:t> Harassing or bullying behaviour may become a way of venting frustration or avoiding boredom in jobs where workers are not actively engaged or have ‘time on their hands’. These jobs may include repetitive or low intensity tasks. The very nature of factory work (the pressure to keep the production line going) may, for example, give bosses power to inflict petty humiliations, such as denying bathroom breaks.</a:t>
            </a:r>
            <a:endParaRPr lang="it-IT" dirty="0"/>
          </a:p>
          <a:p>
            <a:pPr lvl="0"/>
            <a:r>
              <a:rPr lang="en-GB" b="1" dirty="0"/>
              <a:t>Role clarity. </a:t>
            </a:r>
            <a:r>
              <a:rPr lang="en-GB" dirty="0"/>
              <a:t>There are different hazardous aspects linked to the individuals’ role in the organization, including role ambiguity (when individuals’ work responsibilities and degree of authority are unclear), and role conflict (when individuals are confronted with incompatible role expectations; or they disagree about what the expectations are for a particular role - or simply find it hard to satisfy expectations because their duties are unclear, too difficult, or disagreeable).</a:t>
            </a:r>
            <a:endParaRPr lang="it-IT" dirty="0"/>
          </a:p>
          <a:p>
            <a:pPr lvl="0"/>
            <a:r>
              <a:rPr lang="en-GB" b="1" dirty="0"/>
              <a:t>Workplace relationships. </a:t>
            </a:r>
            <a:r>
              <a:rPr lang="en-GB" dirty="0"/>
              <a:t>Undue or inappropriate criticism or exclusion at work, interpersonal conflict and other negative interactions, including lack of support from supervisors and team members and lack of regular feedback and communication, are risk factors for negative acts such as bullying, violence and sexual harassment. </a:t>
            </a:r>
          </a:p>
          <a:p>
            <a:pPr lvl="0"/>
            <a:r>
              <a:rPr lang="en-GB" b="1" dirty="0"/>
              <a:t>Leadership styles. </a:t>
            </a:r>
            <a:r>
              <a:rPr lang="en-GB" dirty="0"/>
              <a:t>Both autocratic leadership style (characterized by a leadership approach that is strict and directive, inflexible, and dismissive of workers’ involvement in decision-making) and laissez-faire leadership style (characterized by inadequate or absent supervision, the inappropriate and informal delegation of tasks and responsibilities to subordinates, and the provision of little or no guidance to workers) are risk factors for workplace violence and harassment. </a:t>
            </a:r>
            <a:endParaRPr lang="it-IT" dirty="0"/>
          </a:p>
          <a:p>
            <a:pPr lvl="0"/>
            <a:r>
              <a:rPr lang="en-GB" b="1" dirty="0"/>
              <a:t>Organizational justice. </a:t>
            </a:r>
            <a:r>
              <a:rPr lang="en-GB" dirty="0"/>
              <a:t>The lack or inconsistent application of workplace policies and procedures, unfairness and/or bias in decision-making and the allocation of resources and/or work, unclear or unfair procedures for career advancement and recruitment, as well as the poor management of (alleged) workplace misconduct and underperformance, can all be causes and/or manifestations of workplace bullying and harassment. </a:t>
            </a:r>
          </a:p>
          <a:p>
            <a:pPr lvl="0"/>
            <a:r>
              <a:rPr lang="en-GB" b="1" dirty="0"/>
              <a:t>Organizational change management. </a:t>
            </a:r>
            <a:r>
              <a:rPr lang="en-GB" dirty="0"/>
              <a:t>Organizational change may imply, inter alia, significant technological change, organizational restructuring/downsizing, changes in work methods, outsourcing (of work and functions) and changes in the supervisor/manager.  These adjustments, added to increased work pressure, are growing psychosocial risks – and may lead to higher levels of stress and harassment at work, especially when there is little consultation about change and inadequate practical support for workers during transition periods. </a:t>
            </a:r>
          </a:p>
          <a:p>
            <a:pPr lvl="0"/>
            <a:r>
              <a:rPr lang="en-GB" b="1" dirty="0"/>
              <a:t>Physical working environment.</a:t>
            </a:r>
            <a:r>
              <a:rPr lang="en-GB" dirty="0"/>
              <a:t> The design and maintenance of work equipment and facilities, as well as exposure to hazardous agents, can affect both workers’ experience of stress and their psychological and physical health. The physical working environment can also contribute to the risk of violence and harassment in the workplace. For example, in jobs where money and valuables are often held or transferred, poor security can increase the risk of violence by third parties. Factors including poor lighting, poor ventilation and noise may also contribute to the risk of violence.  </a:t>
            </a:r>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5</a:t>
            </a:fld>
            <a:endParaRPr lang="en-GB"/>
          </a:p>
        </p:txBody>
      </p:sp>
    </p:spTree>
    <p:extLst>
      <p:ext uri="{BB962C8B-B14F-4D97-AF65-F5344CB8AC3E}">
        <p14:creationId xmlns:p14="http://schemas.microsoft.com/office/powerpoint/2010/main" val="3873354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b="1" dirty="0"/>
              <a:t>Discrimination</a:t>
            </a:r>
            <a:r>
              <a:rPr lang="en-GB" dirty="0"/>
              <a:t> interacts and intersects with psychosocial risks, thus having an impact on violence and harassment in the world of work. Discrimination can be based on a number of real or perceived differences, such as – but not limited to – race, colour, sex and gender, religion, political opinion, national extraction or social origin, pregnancy or family responsibilities, age, disability, real or perceived HIV status, migration and indigenous or tribal peoples’ status. </a:t>
            </a:r>
          </a:p>
          <a:p>
            <a:r>
              <a:rPr lang="en-GB" b="1" dirty="0"/>
              <a:t>Cultural and language differences</a:t>
            </a:r>
            <a:r>
              <a:rPr lang="en-GB" dirty="0"/>
              <a:t> may be especially difficult when there has been a recent influx of individuals from different cultures or nationalities into a workplace, or where a workplace contains significant blocs of workers from different cultures. Cultural misunderstandings may escalate into bullying and abuse.</a:t>
            </a:r>
          </a:p>
          <a:p>
            <a:r>
              <a:rPr lang="en-GB" dirty="0"/>
              <a:t>The </a:t>
            </a:r>
            <a:r>
              <a:rPr lang="en-GB" b="1" dirty="0"/>
              <a:t>‘normalization’ of violence and harassment</a:t>
            </a:r>
            <a:r>
              <a:rPr lang="en-GB" dirty="0"/>
              <a:t> refers to situations in which violence and harassment occurs so frequently that it comes to be seen as a normal, or unquestioned, part of daily work, such as passengers verbally abusing bus drivers or customers sexually harassing waitresses. Major events and/or ‘coarse social discourses’ occurring outside the workplace may make workplace violence more likely and/or perceived as more acceptable. </a:t>
            </a:r>
          </a:p>
          <a:p>
            <a:r>
              <a:rPr lang="en-GB" b="1" dirty="0"/>
              <a:t>Workplace cultures in which bullying behaviours are not challenged</a:t>
            </a:r>
            <a:r>
              <a:rPr lang="en-GB" dirty="0"/>
              <a:t> can send a powerful message to staff that such behaviours are acceptable or even condoned. A culture that tolerates violence or even justifies it, accepting, for example, very authoritarian forms of management, will favour also other forms of violence. </a:t>
            </a:r>
          </a:p>
          <a:p>
            <a:r>
              <a:rPr lang="en-GB" b="1" dirty="0"/>
              <a:t>Workplace</a:t>
            </a:r>
            <a:r>
              <a:rPr lang="en-GB" dirty="0"/>
              <a:t> </a:t>
            </a:r>
            <a:r>
              <a:rPr lang="en-GB" b="1" dirty="0"/>
              <a:t>cultures that tolerate alcohol or drug abuse</a:t>
            </a:r>
            <a:r>
              <a:rPr lang="en-GB" dirty="0"/>
              <a:t> also heighten the risk of workplace violence and harassment. Alcohol increases impulsivity and clouds judgment. Cultures that tolerate alcohol consumption during and around work hours provide a greater opportunity for workplace violence and harassment; situations where alcohol is consumed by clients or customers create a higher risk of harassment towards workers.</a:t>
            </a:r>
          </a:p>
          <a:p>
            <a:r>
              <a:rPr lang="en-GB" dirty="0"/>
              <a:t>Groups of workers more vulnerable to violence and harassment may include those </a:t>
            </a:r>
            <a:r>
              <a:rPr lang="en-GB" b="1" dirty="0"/>
              <a:t>who do not conform to workplace norms or societal stereotypes,</a:t>
            </a:r>
            <a:r>
              <a:rPr lang="en-GB" dirty="0"/>
              <a:t> or those who may be in a </a:t>
            </a:r>
            <a:r>
              <a:rPr lang="en-GB" b="1" dirty="0"/>
              <a:t>minority</a:t>
            </a:r>
            <a:r>
              <a:rPr lang="en-GB" dirty="0"/>
              <a:t> on account of ethnicity, religion, disability, age, political views, sex, gender or sexual preference, HIV status, national or social origin, or association – or lack of it (for example, union and non-union members). Compared to men, </a:t>
            </a:r>
            <a:r>
              <a:rPr lang="en-GB" b="1" dirty="0"/>
              <a:t>women</a:t>
            </a:r>
            <a:r>
              <a:rPr lang="en-GB" dirty="0"/>
              <a:t> may face an increased risk of work-related violence and harassment, due to the unequal gender relations prevalent in many societies. For example, violence and harassment is highly present in </a:t>
            </a:r>
            <a:r>
              <a:rPr lang="en-GB" dirty="0" err="1"/>
              <a:t>labor-intensive</a:t>
            </a:r>
            <a:r>
              <a:rPr lang="en-GB" dirty="0"/>
              <a:t> manufacturing industries (garments, textiles, electronics, etc.) with a large number of young, inexperienced, female migrant workers from rural areas under the supervision of a small numbers of men, with high levels of production pressure and abusive workplace practices. </a:t>
            </a:r>
            <a:r>
              <a:rPr lang="en-GB" b="1" dirty="0"/>
              <a:t>Informal workers</a:t>
            </a:r>
            <a:r>
              <a:rPr lang="en-GB" dirty="0"/>
              <a:t> and some workers in </a:t>
            </a:r>
            <a:r>
              <a:rPr lang="en-GB" b="1" dirty="0"/>
              <a:t>diverse forms of work arrangements </a:t>
            </a:r>
            <a:r>
              <a:rPr lang="en-GB" dirty="0"/>
              <a:t>(including apprentices, interns, new workers, casual and ‘piece’ workers, injured workers and workers on return-to-work plans) particularly find themselves in vulnerable situations to violence and harassment. For example, a </a:t>
            </a:r>
            <a:r>
              <a:rPr lang="en-GB" b="1" dirty="0"/>
              <a:t>tipped worker</a:t>
            </a:r>
            <a:r>
              <a:rPr lang="en-GB" dirty="0"/>
              <a:t> may feel compelled to tolerate inappropriate and harassing behaviour rather than suffer the financial loss of a good tip.</a:t>
            </a:r>
          </a:p>
          <a:p>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6</a:t>
            </a:fld>
            <a:endParaRPr lang="en-GB"/>
          </a:p>
        </p:txBody>
      </p:sp>
    </p:spTree>
    <p:extLst>
      <p:ext uri="{BB962C8B-B14F-4D97-AF65-F5344CB8AC3E}">
        <p14:creationId xmlns:p14="http://schemas.microsoft.com/office/powerpoint/2010/main" val="2734385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Finally, there are working situations common to a number of occupations that tend to increase the risk of violence and harassment at work, especially in relation to third parties. These include:</a:t>
            </a:r>
            <a:endParaRPr lang="it-IT" dirty="0"/>
          </a:p>
          <a:p>
            <a:pPr lvl="0"/>
            <a:r>
              <a:rPr lang="en-GB" b="1" dirty="0"/>
              <a:t>Working alone</a:t>
            </a:r>
            <a:r>
              <a:rPr lang="en-GB" dirty="0"/>
              <a:t>. The fact that there are no witnesses in these types of jobs increases the risk of violence and harassment. More and more people are now working alone in a variety of sectors, as a result of new types of work arrangements such as subcontracting, outsourcing, teleworking, networking and self-employment. High risk solitary work situations include work in small shops, petrol stations and kiosks; cleaners, maintenance and repairers working alone after ‘normal’ hours; taxi drivers (particularly at night); housekeepers working in individual hotel rooms; domestic workers; and agricultural workers working in the fields. In particular, </a:t>
            </a:r>
            <a:r>
              <a:rPr lang="en-GB" b="1" dirty="0"/>
              <a:t>domestic workers</a:t>
            </a:r>
            <a:r>
              <a:rPr lang="en-GB" dirty="0"/>
              <a:t> often enter the country of destination through sponsorship programmes, where they are fully dependent on their employer, to whom their visas are tied, deepening the power imbalance and making it less likely that they report violence. </a:t>
            </a:r>
            <a:endParaRPr lang="it-IT" dirty="0"/>
          </a:p>
          <a:p>
            <a:pPr lvl="0"/>
            <a:r>
              <a:rPr lang="en-GB" b="1" dirty="0"/>
              <a:t>Working in contact with the public. </a:t>
            </a:r>
            <a:r>
              <a:rPr lang="en-GB" dirty="0"/>
              <a:t>While in most circumstances this type of work can be generally agreeable, there are cases where exposure to the public can create a higher risk of violence and harassment. Workers may be exposed to individuals with a history of violence, mental illness, or those who are intoxicated. In other cases, aggressive behaviour may be provoked by or result from a perceived or actual poor quality of service. </a:t>
            </a:r>
            <a:endParaRPr lang="it-IT" dirty="0"/>
          </a:p>
          <a:p>
            <a:pPr lvl="0"/>
            <a:r>
              <a:rPr lang="en-GB" b="1" dirty="0"/>
              <a:t>Working with people in distress. </a:t>
            </a:r>
            <a:r>
              <a:rPr lang="en-GB" dirty="0"/>
              <a:t>Frustration and anger arising out of illness and pain, problems related to advancing age, psychiatric disorders, as well as alcohol and substance abuse, can affect behaviour and make people verbally or physically violent.</a:t>
            </a:r>
            <a:endParaRPr lang="it-IT" dirty="0"/>
          </a:p>
          <a:p>
            <a:pPr lvl="0"/>
            <a:r>
              <a:rPr lang="en-GB" b="1" dirty="0"/>
              <a:t>Working with valuables and cash handling. </a:t>
            </a:r>
            <a:r>
              <a:rPr lang="en-GB" dirty="0"/>
              <a:t>Whenever valuables are, or seem to be, within ‘easy reach’, there is a risk that crime, particularly violent crime, may be committed. While workers in many sectors face this problem, workers in shops, post offices and financial institutions, especially those who handle cash, are at higher risk.</a:t>
            </a:r>
            <a:endParaRPr lang="it-IT" dirty="0"/>
          </a:p>
          <a:p>
            <a:pPr lvl="0"/>
            <a:r>
              <a:rPr lang="en-GB" b="1" dirty="0"/>
              <a:t>Work in isolated or remote locations, at evening and/or night. </a:t>
            </a:r>
            <a:r>
              <a:rPr lang="en-GB" dirty="0"/>
              <a:t>The risk of violence and harassment may be compounded for night workers and those who perform work in isolated situations. In particular, they may face an increased risk of sexual violence and harassment in commuting to and from work or when they reside on the worksite premises. In Asia, garment workers, who either walk or catch public transportation, are exposed to a high level of harassment on the way to and from work.</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7</a:t>
            </a:fld>
            <a:endParaRPr lang="en-GB"/>
          </a:p>
        </p:txBody>
      </p:sp>
    </p:spTree>
    <p:extLst>
      <p:ext uri="{BB962C8B-B14F-4D97-AF65-F5344CB8AC3E}">
        <p14:creationId xmlns:p14="http://schemas.microsoft.com/office/powerpoint/2010/main" val="14755680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Workplace violence and harassment may affect the </a:t>
            </a:r>
            <a:r>
              <a:rPr lang="en-GB" b="1" dirty="0"/>
              <a:t>victim</a:t>
            </a:r>
            <a:r>
              <a:rPr lang="en-GB" dirty="0"/>
              <a:t>’s health, well-being and dignity and may have an adverse effect on the work situation. From a </a:t>
            </a:r>
            <a:r>
              <a:rPr lang="en-GB" i="1" dirty="0"/>
              <a:t>psychological perspective</a:t>
            </a:r>
            <a:r>
              <a:rPr lang="en-GB" dirty="0"/>
              <a:t>, those who experience violence and harassment at work may suffer such severe trauma to their mental health, well-being and self-esteem that they may never recover. Targets may also feel sadness, shame, guilt, anxiety, depression, distrust, disgust, disbelief, and powerlessness. They may suffer post-traumatic stress syndrome (PTSD) and various nervous symptoms. Other responses include reactions such as shock, despair, anger, helplessness, sleep problems, chronic fatigue, and increased suicide risk. In addition, victims may ‘self-medicate’ with drugs and alcohol, and become socially isolated. From a </a:t>
            </a:r>
            <a:r>
              <a:rPr lang="en-GB" i="1" dirty="0"/>
              <a:t>physical perspective</a:t>
            </a:r>
            <a:r>
              <a:rPr lang="en-GB" dirty="0"/>
              <a:t>, targets commonly suffer from decreased physical strength and musculoskeletal complaints, heightened risk of cardiovascular disease, such as increased cortisol levels and an elevated heart rate. Furthermore, the most severe forms of sexual violence – namely, forced sexual intercourse or rape – can result in serious physical injuries, unwanted pregnancies and the transmission of sexually-transmitted diseases, including the HIV virus.</a:t>
            </a:r>
          </a:p>
          <a:p>
            <a:r>
              <a:rPr lang="en-US" dirty="0"/>
              <a:t>Workplace violence and harassment can also have detrimental effects on the mental health and well-being of other individuals, not personally victimized, such as </a:t>
            </a:r>
            <a:r>
              <a:rPr lang="en-US" b="1" dirty="0"/>
              <a:t>witnesses</a:t>
            </a:r>
            <a:r>
              <a:rPr lang="en-US" dirty="0"/>
              <a:t>,</a:t>
            </a:r>
            <a:r>
              <a:rPr lang="en-US" b="1" dirty="0"/>
              <a:t> colleagues</a:t>
            </a:r>
            <a:r>
              <a:rPr lang="en-US" dirty="0"/>
              <a:t>,</a:t>
            </a:r>
            <a:r>
              <a:rPr lang="en-US" b="1" dirty="0"/>
              <a:t> patients and clients</a:t>
            </a:r>
            <a:r>
              <a:rPr lang="en-US" dirty="0"/>
              <a:t>, as well as victims’ </a:t>
            </a:r>
            <a:r>
              <a:rPr lang="en-US" b="1" dirty="0"/>
              <a:t>family members and friends</a:t>
            </a:r>
            <a:r>
              <a:rPr lang="en-US" dirty="0"/>
              <a:t>.</a:t>
            </a:r>
            <a:endParaRPr lang="en-GB" dirty="0"/>
          </a:p>
          <a:p>
            <a:r>
              <a:rPr lang="en-US" dirty="0"/>
              <a:t>The associated costs to </a:t>
            </a:r>
            <a:r>
              <a:rPr lang="en-US" b="1" dirty="0"/>
              <a:t>organizations </a:t>
            </a:r>
            <a:r>
              <a:rPr lang="en-US" dirty="0"/>
              <a:t>are related to workers’ absenteeism; higher staff turnover; increases in recruitment, onboarding and training costs; reduced morale, performance and productivity; damaged reputation; increased insurance premiums; etc.</a:t>
            </a:r>
            <a:r>
              <a:rPr lang="it-IT" dirty="0"/>
              <a:t> </a:t>
            </a:r>
            <a:r>
              <a:rPr lang="en-GB" dirty="0"/>
              <a:t>Furthermore, workplace violence and harassment may have indirect adverse impacts on organizations through customer and client behaviour and poor outcomes. For example, clients may express dissatisfaction to external bodies, change their purchasing behaviours, lodge complaints and/or or become litigious. </a:t>
            </a:r>
          </a:p>
          <a:p>
            <a:r>
              <a:rPr lang="en-GB" dirty="0"/>
              <a:t>Violence and harassment at the workplace may also have consequences for </a:t>
            </a:r>
            <a:r>
              <a:rPr lang="en-GB" b="1" dirty="0"/>
              <a:t>society</a:t>
            </a:r>
            <a:r>
              <a:rPr lang="en-GB" dirty="0"/>
              <a:t> as a whole, in terms of costs related to social and health services and welfare. These costs include those related to medical consultations, treatment and/or rehabilitation, as well as expenditure for social welfare/benefits due to premature retirement - and the more intangible costs related to loss of productive workers at a premature stage.</a:t>
            </a:r>
            <a:endParaRPr lang="it-IT" dirty="0"/>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8</a:t>
            </a:fld>
            <a:endParaRPr lang="en-GB"/>
          </a:p>
        </p:txBody>
      </p:sp>
    </p:spTree>
    <p:extLst>
      <p:ext uri="{BB962C8B-B14F-4D97-AF65-F5344CB8AC3E}">
        <p14:creationId xmlns:p14="http://schemas.microsoft.com/office/powerpoint/2010/main" val="3084097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In June 2019, the Centenary Conference of the ILO adopted the </a:t>
            </a:r>
            <a:r>
              <a:rPr lang="en-GB" b="1" dirty="0"/>
              <a:t>Violence and Harassment Convention, 2019 (No. 190), and its accompanying Recommendation (No. 206)</a:t>
            </a:r>
            <a:r>
              <a:rPr lang="en-GB" dirty="0"/>
              <a:t>. The new standards recognize the right of everyone to a world of work free from violence and harassment.</a:t>
            </a:r>
          </a:p>
          <a:p>
            <a:r>
              <a:rPr lang="en-GB" dirty="0"/>
              <a:t>Aiming to protect all workers and people in the world of work, the Convention covers a variety of individuals and applies to the public and private sectors, to the formal and informal economy, and to urban and rural areas. Both Convention No. 190 and Recommendation No. 206 are grounded in the adoption of an inclusive, integrated and gender-responsive approach to prevent and eliminate violence and harassment in the world of work. This envisages action on protection and prevention, enforcement and remedies, guidance and training. In adopting such an approach, the Convention requires Members to recognize the different and complementary roles and functions of governments, and employers and workers and their respective organizations, taking into account the varying nature and extent of their respective responsibilities. </a:t>
            </a:r>
            <a:r>
              <a:rPr lang="en-US" dirty="0"/>
              <a:t>Article 11 requires Members to address violence and harassment in relevant national policies, such as those concerning OSH, equality and non-discrimination, and migration.</a:t>
            </a:r>
            <a:r>
              <a:rPr lang="it-IT" dirty="0"/>
              <a:t> </a:t>
            </a:r>
            <a:r>
              <a:rPr lang="en-US" dirty="0"/>
              <a:t>Recommendation No. 206 also states that OSH provisions on violence and harassment in national laws, regulations and policies should take into account relevant ILO standards on OSH, such as the Occupational Safety and Health Convention, 1981 (No. 155), and the Promotional Framework for Occupational Safety and Health Convention, 2006 (No. 187).</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9</a:t>
            </a:fld>
            <a:endParaRPr lang="en-GB"/>
          </a:p>
        </p:txBody>
      </p:sp>
    </p:spTree>
    <p:extLst>
      <p:ext uri="{BB962C8B-B14F-4D97-AF65-F5344CB8AC3E}">
        <p14:creationId xmlns:p14="http://schemas.microsoft.com/office/powerpoint/2010/main" val="2618801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7950" y="1108075"/>
            <a:ext cx="4102100" cy="2308225"/>
          </a:xfrm>
        </p:spPr>
      </p:sp>
      <p:sp>
        <p:nvSpPr>
          <p:cNvPr id="3" name="Segnaposto note 2"/>
          <p:cNvSpPr>
            <a:spLocks noGrp="1"/>
          </p:cNvSpPr>
          <p:nvPr>
            <p:ph type="body" idx="1"/>
          </p:nvPr>
        </p:nvSpPr>
        <p:spPr/>
        <p:txBody>
          <a:bodyPr/>
          <a:lstStyle/>
          <a:p>
            <a:r>
              <a:rPr lang="en-GB" dirty="0"/>
              <a:t>A number of OSH instruments set out to protect workers’ safety and health. Even if these instruments do not specifically address violence and harassment, it goes without saying that such conduct constitutes an obvious health risk. </a:t>
            </a:r>
          </a:p>
          <a:p>
            <a:r>
              <a:rPr lang="en-GB" b="1" dirty="0"/>
              <a:t>Convention No. 155 </a:t>
            </a:r>
            <a:r>
              <a:rPr lang="en-GB" dirty="0"/>
              <a:t>defines the term ‘health’ in relation to work; it ‘indicates not merely the absence of disease or infirmity; it also includes the physical and mental elements affecting health which are directly related to safety and hygiene at work’ (Article 3(e)). </a:t>
            </a:r>
          </a:p>
          <a:p>
            <a:r>
              <a:rPr lang="en-GB" b="1" dirty="0"/>
              <a:t>Convention No. 161 </a:t>
            </a:r>
            <a:r>
              <a:rPr lang="en-GB" dirty="0"/>
              <a:t>describes the functions and purposes of the occupational health services, which must advise the employer, the workers and their representatives on the requirements for establishing and maintaining a safe and healthy working environment – so as to ‘facilitate optimal physical and mental health in relation to work’ and also to adapt work ‘to the capabilities of workers in light of their state of physical and mental health’ (Article 1 (a)). </a:t>
            </a:r>
            <a:endParaRPr lang="it-IT" dirty="0"/>
          </a:p>
          <a:p>
            <a:r>
              <a:rPr lang="en-GB" b="1" dirty="0"/>
              <a:t>Recommendation No. 194 </a:t>
            </a:r>
            <a:r>
              <a:rPr lang="en-GB" dirty="0"/>
              <a:t>provides for the regular review and updating of the ILO list of occupational diseases. The ILO list, updated in 2010, now covers mental and behavioural disorders, including post-traumatic stress disorder (PTSD) and ‘</a:t>
            </a:r>
            <a:r>
              <a:rPr lang="en-GB" i="1" dirty="0"/>
              <a:t>other mental or behavioural disorders not mentioned in the preceding item where a direct link is established scientifically, or determined by methods appropriate to national conditions and practice, between the exposure to risk factors arising from work activities and the mental and behavioural disorder(s) contracted by the worker.’</a:t>
            </a:r>
            <a:endParaRPr lang="it-IT" dirty="0"/>
          </a:p>
          <a:p>
            <a:r>
              <a:rPr lang="en-GB" dirty="0"/>
              <a:t>It is interesting to note that the concept of the world of work, adopted in Convention No. 190, is in line with OSH standards. In particular, according to Convention No. 155, the term ‘workplace’ covers all places where workers need to be or to go by reason of their work and which are under the direct or indirect control of the employer (Article 3(c)). Furthermore, the Protocol of 2002 to the Occupational Safety and Health Convention, 1981 clearly opens up the scope of the meaning of work when it calls for information on measures taken regarding occupational accidents, diseases and other injuries to health, which arise ‘in the course of or in connection with work’ (Preamble (e)). </a:t>
            </a:r>
          </a:p>
          <a:p>
            <a:endParaRPr lang="en-GB" dirty="0"/>
          </a:p>
        </p:txBody>
      </p:sp>
      <p:sp>
        <p:nvSpPr>
          <p:cNvPr id="4" name="Segnaposto numero diapositiva 3"/>
          <p:cNvSpPr>
            <a:spLocks noGrp="1"/>
          </p:cNvSpPr>
          <p:nvPr>
            <p:ph type="sldNum" sz="quarter" idx="5"/>
          </p:nvPr>
        </p:nvSpPr>
        <p:spPr/>
        <p:txBody>
          <a:bodyPr/>
          <a:lstStyle/>
          <a:p>
            <a:fld id="{FDB3549F-65AD-45B1-89FE-639CF78599E5}" type="slidenum">
              <a:rPr lang="en-GB" smtClean="0"/>
              <a:t>10</a:t>
            </a:fld>
            <a:endParaRPr lang="en-GB"/>
          </a:p>
        </p:txBody>
      </p:sp>
    </p:spTree>
    <p:extLst>
      <p:ext uri="{BB962C8B-B14F-4D97-AF65-F5344CB8AC3E}">
        <p14:creationId xmlns:p14="http://schemas.microsoft.com/office/powerpoint/2010/main" val="2347808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dirty="0"/>
              <a:t>Fare clic per modificare lo stile del titolo dello schema</a:t>
            </a:r>
            <a:endParaRPr lang="en-GB" dirty="0"/>
          </a:p>
        </p:txBody>
      </p:sp>
      <p:sp>
        <p:nvSpPr>
          <p:cNvPr id="3" name="Content Placeholder 2"/>
          <p:cNvSpPr>
            <a:spLocks noGrp="1"/>
          </p:cNvSpPr>
          <p:nvPr>
            <p:ph idx="1"/>
          </p:nvPr>
        </p:nvSpPr>
        <p:spPr/>
        <p:txBody>
          <a:bodyPr/>
          <a:lstStyle>
            <a:lvl1pPr>
              <a:spcBef>
                <a:spcPts val="600"/>
              </a:spcBef>
              <a:spcAft>
                <a:spcPts val="600"/>
              </a:spcAft>
              <a:defRPr/>
            </a:lvl1pPr>
            <a:lvl2pPr>
              <a:spcBef>
                <a:spcPts val="600"/>
              </a:spcBef>
              <a:spcAft>
                <a:spcPts val="600"/>
              </a:spcAft>
              <a:defRPr/>
            </a:lvl2pPr>
            <a:lvl3pPr>
              <a:spcBef>
                <a:spcPts val="600"/>
              </a:spcBef>
              <a:spcAft>
                <a:spcPts val="600"/>
              </a:spcAft>
              <a:defRPr/>
            </a:lvl3pPr>
            <a:lvl4pPr>
              <a:spcBef>
                <a:spcPts val="600"/>
              </a:spcBef>
              <a:spcAft>
                <a:spcPts val="600"/>
              </a:spcAft>
              <a:defRPr/>
            </a:lvl4pPr>
            <a:lvl5pPr>
              <a:spcBef>
                <a:spcPts val="600"/>
              </a:spcBef>
              <a:spcAft>
                <a:spcPts val="600"/>
              </a:spcAft>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t>‹N›</a:t>
            </a:fld>
            <a:endParaRPr lang="en-GB"/>
          </a:p>
        </p:txBody>
      </p:sp>
    </p:spTree>
    <p:extLst>
      <p:ext uri="{BB962C8B-B14F-4D97-AF65-F5344CB8AC3E}">
        <p14:creationId xmlns:p14="http://schemas.microsoft.com/office/powerpoint/2010/main" val="208741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idx="1"/>
          </p:nvPr>
        </p:nvSpPr>
        <p:spPr>
          <a:xfrm>
            <a:off x="490539" y="2393950"/>
            <a:ext cx="7311862" cy="3482976"/>
          </a:xfrm>
        </p:spPr>
        <p:txBody>
          <a:bodyPr/>
          <a:lstStyle>
            <a:lvl1pPr>
              <a:spcBef>
                <a:spcPts val="600"/>
              </a:spcBef>
              <a:spcAft>
                <a:spcPts val="600"/>
              </a:spcAft>
              <a:defRPr/>
            </a:lvl1pPr>
            <a:lvl2pPr>
              <a:spcBef>
                <a:spcPts val="600"/>
              </a:spcBef>
              <a:spcAft>
                <a:spcPts val="600"/>
              </a:spcAft>
              <a:defRPr/>
            </a:lvl2pPr>
            <a:lvl3pPr>
              <a:spcBef>
                <a:spcPts val="600"/>
              </a:spcBef>
              <a:spcAft>
                <a:spcPts val="600"/>
              </a:spcAft>
              <a:defRPr/>
            </a:lvl3pPr>
            <a:lvl4pPr>
              <a:spcBef>
                <a:spcPts val="600"/>
              </a:spcBef>
              <a:spcAft>
                <a:spcPts val="600"/>
              </a:spcAft>
              <a:defRPr/>
            </a:lvl4pPr>
            <a:lvl5pPr>
              <a:spcBef>
                <a:spcPts val="600"/>
              </a:spcBef>
              <a:spcAft>
                <a:spcPts val="600"/>
              </a:spcAft>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t>‹N›</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30495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idx="1"/>
          </p:nvPr>
        </p:nvSpPr>
        <p:spPr>
          <a:xfrm>
            <a:off x="490539" y="2393950"/>
            <a:ext cx="7311862" cy="3482975"/>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6" name="Slide Number Placeholder 5"/>
          <p:cNvSpPr>
            <a:spLocks noGrp="1"/>
          </p:cNvSpPr>
          <p:nvPr>
            <p:ph type="sldNum" sz="quarter" idx="12"/>
          </p:nvPr>
        </p:nvSpPr>
        <p:spPr/>
        <p:txBody>
          <a:bodyPr/>
          <a:lstStyle/>
          <a:p>
            <a:fld id="{856227C0-AD57-4F9B-BAE3-EEFB0D0EE427}" type="slidenum">
              <a:rPr lang="en-GB" smtClean="0"/>
              <a:t>‹N›</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it-IT"/>
              <a:t>Fare clic per modificare gli stili del testo dello schema</a:t>
            </a:r>
          </a:p>
        </p:txBody>
      </p:sp>
    </p:spTree>
    <p:extLst>
      <p:ext uri="{BB962C8B-B14F-4D97-AF65-F5344CB8AC3E}">
        <p14:creationId xmlns:p14="http://schemas.microsoft.com/office/powerpoint/2010/main" val="247650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sz="half" idx="1"/>
          </p:nvPr>
        </p:nvSpPr>
        <p:spPr>
          <a:xfrm>
            <a:off x="490538" y="2994074"/>
            <a:ext cx="5360400" cy="2882851"/>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Content Placeholder 3"/>
          <p:cNvSpPr>
            <a:spLocks noGrp="1"/>
          </p:cNvSpPr>
          <p:nvPr>
            <p:ph sz="half" idx="2"/>
          </p:nvPr>
        </p:nvSpPr>
        <p:spPr>
          <a:xfrm>
            <a:off x="6341062" y="2994074"/>
            <a:ext cx="5360400" cy="288285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t>‹N›</a:t>
            </a:fld>
            <a:endParaRPr lang="en-GB"/>
          </a:p>
        </p:txBody>
      </p:sp>
      <p:sp>
        <p:nvSpPr>
          <p:cNvPr id="8" name="Content Placeholder 2">
            <a:extLst>
              <a:ext uri="{FF2B5EF4-FFF2-40B4-BE49-F238E27FC236}">
                <a16:creationId xmlns:a16="http://schemas.microsoft.com/office/drawing/2014/main" id="{4C4A071B-CED8-4594-8370-0BFB3D3627C0}"/>
              </a:ext>
            </a:extLst>
          </p:cNvPr>
          <p:cNvSpPr>
            <a:spLocks noGrp="1"/>
          </p:cNvSpPr>
          <p:nvPr>
            <p:ph idx="13"/>
          </p:nvPr>
        </p:nvSpPr>
        <p:spPr>
          <a:xfrm>
            <a:off x="490538" y="2393951"/>
            <a:ext cx="11210924" cy="60012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Tree>
    <p:extLst>
      <p:ext uri="{BB962C8B-B14F-4D97-AF65-F5344CB8AC3E}">
        <p14:creationId xmlns:p14="http://schemas.microsoft.com/office/powerpoint/2010/main" val="953669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sz="half" idx="1"/>
          </p:nvPr>
        </p:nvSpPr>
        <p:spPr>
          <a:xfrm>
            <a:off x="490538" y="2393951"/>
            <a:ext cx="5360400" cy="348297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Content Placeholder 3"/>
          <p:cNvSpPr>
            <a:spLocks noGrp="1"/>
          </p:cNvSpPr>
          <p:nvPr>
            <p:ph sz="half" idx="2"/>
          </p:nvPr>
        </p:nvSpPr>
        <p:spPr>
          <a:xfrm>
            <a:off x="6341062" y="2393950"/>
            <a:ext cx="5360400" cy="3482975"/>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t>‹N›</a:t>
            </a:fld>
            <a:endParaRPr lang="en-GB"/>
          </a:p>
        </p:txBody>
      </p:sp>
    </p:spTree>
    <p:extLst>
      <p:ext uri="{BB962C8B-B14F-4D97-AF65-F5344CB8AC3E}">
        <p14:creationId xmlns:p14="http://schemas.microsoft.com/office/powerpoint/2010/main" val="2212537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sz="half" idx="1"/>
          </p:nvPr>
        </p:nvSpPr>
        <p:spPr>
          <a:xfrm>
            <a:off x="490538" y="2994074"/>
            <a:ext cx="3412800" cy="288285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Content Placeholder 3"/>
          <p:cNvSpPr>
            <a:spLocks noGrp="1"/>
          </p:cNvSpPr>
          <p:nvPr>
            <p:ph sz="half" idx="2"/>
          </p:nvPr>
        </p:nvSpPr>
        <p:spPr>
          <a:xfrm>
            <a:off x="4389600" y="2994074"/>
            <a:ext cx="3412800" cy="288285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t>‹N›</a:t>
            </a:fld>
            <a:endParaRPr lang="en-GB"/>
          </a:p>
        </p:txBody>
      </p:sp>
      <p:sp>
        <p:nvSpPr>
          <p:cNvPr id="8" name="Content Placeholder 3"/>
          <p:cNvSpPr>
            <a:spLocks noGrp="1"/>
          </p:cNvSpPr>
          <p:nvPr>
            <p:ph sz="half" idx="13"/>
          </p:nvPr>
        </p:nvSpPr>
        <p:spPr>
          <a:xfrm>
            <a:off x="8288662" y="2994074"/>
            <a:ext cx="3412800" cy="288285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9" name="Content Placeholder 2">
            <a:extLst>
              <a:ext uri="{FF2B5EF4-FFF2-40B4-BE49-F238E27FC236}">
                <a16:creationId xmlns:a16="http://schemas.microsoft.com/office/drawing/2014/main" id="{C7CCC02F-57D5-4CAE-93DC-8346B9B215D0}"/>
              </a:ext>
            </a:extLst>
          </p:cNvPr>
          <p:cNvSpPr>
            <a:spLocks noGrp="1"/>
          </p:cNvSpPr>
          <p:nvPr>
            <p:ph idx="14"/>
          </p:nvPr>
        </p:nvSpPr>
        <p:spPr>
          <a:xfrm>
            <a:off x="490538" y="2393950"/>
            <a:ext cx="11210924" cy="60012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Tree>
    <p:extLst>
      <p:ext uri="{BB962C8B-B14F-4D97-AF65-F5344CB8AC3E}">
        <p14:creationId xmlns:p14="http://schemas.microsoft.com/office/powerpoint/2010/main" val="1229334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Content Placeholder 2"/>
          <p:cNvSpPr>
            <a:spLocks noGrp="1"/>
          </p:cNvSpPr>
          <p:nvPr>
            <p:ph sz="half" idx="1"/>
          </p:nvPr>
        </p:nvSpPr>
        <p:spPr>
          <a:xfrm>
            <a:off x="490538" y="2393952"/>
            <a:ext cx="3412800" cy="348297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Content Placeholder 3"/>
          <p:cNvSpPr>
            <a:spLocks noGrp="1"/>
          </p:cNvSpPr>
          <p:nvPr>
            <p:ph sz="half" idx="2"/>
          </p:nvPr>
        </p:nvSpPr>
        <p:spPr>
          <a:xfrm>
            <a:off x="4389600" y="2393951"/>
            <a:ext cx="3412800" cy="34829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7" name="Slide Number Placeholder 6"/>
          <p:cNvSpPr>
            <a:spLocks noGrp="1"/>
          </p:cNvSpPr>
          <p:nvPr>
            <p:ph type="sldNum" sz="quarter" idx="12"/>
          </p:nvPr>
        </p:nvSpPr>
        <p:spPr/>
        <p:txBody>
          <a:bodyPr/>
          <a:lstStyle/>
          <a:p>
            <a:fld id="{856227C0-AD57-4F9B-BAE3-EEFB0D0EE427}" type="slidenum">
              <a:rPr lang="en-GB" smtClean="0"/>
              <a:t>‹N›</a:t>
            </a:fld>
            <a:endParaRPr lang="en-GB"/>
          </a:p>
        </p:txBody>
      </p:sp>
      <p:sp>
        <p:nvSpPr>
          <p:cNvPr id="8" name="Content Placeholder 3"/>
          <p:cNvSpPr>
            <a:spLocks noGrp="1"/>
          </p:cNvSpPr>
          <p:nvPr>
            <p:ph sz="half" idx="13"/>
          </p:nvPr>
        </p:nvSpPr>
        <p:spPr>
          <a:xfrm>
            <a:off x="8288662" y="2393951"/>
            <a:ext cx="3412800" cy="34829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cxnSp>
        <p:nvCxnSpPr>
          <p:cNvPr id="9" name="Connettore diritto 8">
            <a:extLst>
              <a:ext uri="{FF2B5EF4-FFF2-40B4-BE49-F238E27FC236}">
                <a16:creationId xmlns:a16="http://schemas.microsoft.com/office/drawing/2014/main" id="{02D2DFCC-1316-418F-83E2-AB384E773E76}"/>
              </a:ext>
            </a:extLst>
          </p:cNvPr>
          <p:cNvCxnSpPr>
            <a:cxnSpLocks/>
          </p:cNvCxnSpPr>
          <p:nvPr userDrawn="1"/>
        </p:nvCxnSpPr>
        <p:spPr>
          <a:xfrm>
            <a:off x="490538" y="2143195"/>
            <a:ext cx="11210924"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139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5" name="Slide Number Placeholder 4"/>
          <p:cNvSpPr>
            <a:spLocks noGrp="1"/>
          </p:cNvSpPr>
          <p:nvPr>
            <p:ph type="sldNum" sz="quarter" idx="12"/>
          </p:nvPr>
        </p:nvSpPr>
        <p:spPr/>
        <p:txBody>
          <a:bodyPr/>
          <a:lstStyle/>
          <a:p>
            <a:fld id="{856227C0-AD57-4F9B-BAE3-EEFB0D0EE427}" type="slidenum">
              <a:rPr lang="en-GB" smtClean="0"/>
              <a:t>‹N›</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dirty="0"/>
              <a:t>Quote (level 1)</a:t>
            </a:r>
          </a:p>
          <a:p>
            <a:pPr lvl="1"/>
            <a:r>
              <a:rPr lang="en-US" dirty="0"/>
              <a:t>Continuation paras (level 2)</a:t>
            </a:r>
          </a:p>
          <a:p>
            <a:pPr lvl="2"/>
            <a:r>
              <a:rPr lang="en-GB" dirty="0"/>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it-IT"/>
              <a:t>Fare clic sull'icona per inserire un'immagine</a:t>
            </a:r>
            <a:endParaRPr lang="en-GB"/>
          </a:p>
        </p:txBody>
      </p:sp>
    </p:spTree>
    <p:extLst>
      <p:ext uri="{BB962C8B-B14F-4D97-AF65-F5344CB8AC3E}">
        <p14:creationId xmlns:p14="http://schemas.microsoft.com/office/powerpoint/2010/main" val="1238815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GB" noProof="0" dirty="0"/>
              <a:t>Fare </a:t>
            </a:r>
            <a:r>
              <a:rPr lang="en-GB" noProof="0" dirty="0" err="1"/>
              <a:t>clic</a:t>
            </a:r>
            <a:r>
              <a:rPr lang="en-GB" noProof="0" dirty="0"/>
              <a:t> per </a:t>
            </a:r>
            <a:r>
              <a:rPr lang="en-GB" noProof="0" dirty="0" err="1"/>
              <a:t>modificare</a:t>
            </a:r>
            <a:r>
              <a:rPr lang="en-GB" noProof="0" dirty="0"/>
              <a:t> lo stile del </a:t>
            </a:r>
            <a:r>
              <a:rPr lang="en-GB" noProof="0" dirty="0" err="1"/>
              <a:t>titolo</a:t>
            </a:r>
            <a:r>
              <a:rPr lang="en-GB" noProof="0" dirty="0"/>
              <a:t> </a:t>
            </a:r>
            <a:r>
              <a:rPr lang="en-GB" noProof="0" dirty="0" err="1"/>
              <a:t>dello</a:t>
            </a:r>
            <a:r>
              <a:rPr lang="en-GB" noProof="0" dirty="0"/>
              <a:t> schema</a:t>
            </a:r>
          </a:p>
        </p:txBody>
      </p:sp>
      <p:sp>
        <p:nvSpPr>
          <p:cNvPr id="3" name="Text Placeholder 2"/>
          <p:cNvSpPr>
            <a:spLocks noGrp="1"/>
          </p:cNvSpPr>
          <p:nvPr>
            <p:ph type="body" idx="1"/>
          </p:nvPr>
        </p:nvSpPr>
        <p:spPr>
          <a:xfrm>
            <a:off x="490538" y="2404533"/>
            <a:ext cx="11210924" cy="3472391"/>
          </a:xfrm>
          <a:prstGeom prst="rect">
            <a:avLst/>
          </a:prstGeom>
        </p:spPr>
        <p:txBody>
          <a:bodyPr vert="horz" lIns="0" tIns="0" rIns="0" bIns="0" rtlCol="0">
            <a:noAutofit/>
          </a:bodyPr>
          <a:lstStyle/>
          <a:p>
            <a:pPr lvl="0"/>
            <a:r>
              <a:rPr lang="en-GB" noProof="0" dirty="0"/>
              <a:t>Fare </a:t>
            </a:r>
            <a:r>
              <a:rPr lang="en-GB" noProof="0" dirty="0" err="1"/>
              <a:t>clic</a:t>
            </a:r>
            <a:r>
              <a:rPr lang="en-GB" noProof="0" dirty="0"/>
              <a:t> per </a:t>
            </a:r>
            <a:r>
              <a:rPr lang="en-GB" noProof="0" dirty="0" err="1"/>
              <a:t>modificare</a:t>
            </a:r>
            <a:r>
              <a:rPr lang="en-GB" noProof="0" dirty="0"/>
              <a:t> </a:t>
            </a:r>
            <a:r>
              <a:rPr lang="en-GB" noProof="0" dirty="0" err="1"/>
              <a:t>gli</a:t>
            </a:r>
            <a:r>
              <a:rPr lang="en-GB" noProof="0" dirty="0"/>
              <a:t> </a:t>
            </a:r>
            <a:r>
              <a:rPr lang="en-GB" noProof="0" dirty="0" err="1"/>
              <a:t>stili</a:t>
            </a:r>
            <a:r>
              <a:rPr lang="en-GB" noProof="0" dirty="0"/>
              <a:t> del testo </a:t>
            </a:r>
            <a:r>
              <a:rPr lang="en-GB" noProof="0" dirty="0" err="1"/>
              <a:t>dello</a:t>
            </a:r>
            <a:r>
              <a:rPr lang="en-GB" noProof="0" dirty="0"/>
              <a:t> schema</a:t>
            </a:r>
          </a:p>
          <a:p>
            <a:pPr lvl="1"/>
            <a:r>
              <a:rPr lang="en-GB" noProof="0" dirty="0"/>
              <a:t>Secondo </a:t>
            </a:r>
            <a:r>
              <a:rPr lang="en-GB" noProof="0" dirty="0" err="1"/>
              <a:t>livello</a:t>
            </a:r>
            <a:endParaRPr lang="en-GB" noProof="0" dirty="0"/>
          </a:p>
          <a:p>
            <a:pPr lvl="2"/>
            <a:r>
              <a:rPr lang="en-GB" noProof="0" dirty="0" err="1"/>
              <a:t>Terzo</a:t>
            </a:r>
            <a:r>
              <a:rPr lang="en-GB" noProof="0" dirty="0"/>
              <a:t> </a:t>
            </a:r>
            <a:r>
              <a:rPr lang="en-GB" noProof="0" dirty="0" err="1"/>
              <a:t>livello</a:t>
            </a:r>
            <a:endParaRPr lang="en-GB" noProof="0" dirty="0"/>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‹N›</a:t>
            </a:fld>
            <a:endParaRPr lang="en-GB"/>
          </a:p>
        </p:txBody>
      </p:sp>
      <p:pic>
        <p:nvPicPr>
          <p:cNvPr id="8" name="Picture 7"/>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cxnSp>
        <p:nvCxnSpPr>
          <p:cNvPr id="9" name="Connettore diritto 8">
            <a:extLst>
              <a:ext uri="{FF2B5EF4-FFF2-40B4-BE49-F238E27FC236}">
                <a16:creationId xmlns:a16="http://schemas.microsoft.com/office/drawing/2014/main" id="{95C15282-68A0-4CAD-9D5A-614B48F3FF94}"/>
              </a:ext>
            </a:extLst>
          </p:cNvPr>
          <p:cNvCxnSpPr>
            <a:cxnSpLocks/>
          </p:cNvCxnSpPr>
          <p:nvPr userDrawn="1"/>
        </p:nvCxnSpPr>
        <p:spPr>
          <a:xfrm>
            <a:off x="490538" y="2126262"/>
            <a:ext cx="11210924"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860293"/>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78" r:id="rId5"/>
    <p:sldLayoutId id="2147483679" r:id="rId6"/>
    <p:sldLayoutId id="2147483667" r:id="rId7"/>
    <p:sldLayoutId id="2147483669" r:id="rId8"/>
  </p:sldLayoutIdLst>
  <p:hf hdr="0"/>
  <p:txStyles>
    <p:titleStyle>
      <a:lvl1pPr algn="l" defTabSz="914400" rtl="0" eaLnBrk="1" latinLnBrk="0" hangingPunct="1">
        <a:lnSpc>
          <a:spcPct val="70000"/>
        </a:lnSpc>
        <a:spcBef>
          <a:spcPct val="0"/>
        </a:spcBef>
        <a:buNone/>
        <a:defRPr sz="3200" b="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spcAft>
          <a:spcPts val="600"/>
        </a:spcAft>
        <a:buFont typeface="Arial" panose="020B0604020202020204" pitchFamily="34" charset="0"/>
        <a:buNone/>
        <a:defRPr sz="20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spcAft>
          <a:spcPts val="600"/>
        </a:spcAft>
        <a:buClr>
          <a:schemeClr val="accent2"/>
        </a:buClr>
        <a:buSzPct val="70000"/>
        <a:buFont typeface="Wingdings 3" panose="05040102010807070707" pitchFamily="18" charset="2"/>
        <a:buChar char=""/>
        <a:defRPr sz="20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09">
          <p15:clr>
            <a:srgbClr val="F26B43"/>
          </p15:clr>
        </p15:guide>
        <p15:guide id="4" pos="7371">
          <p15:clr>
            <a:srgbClr val="F26B43"/>
          </p15:clr>
        </p15:guide>
        <p15:guide id="5" orient="horz" pos="309">
          <p15:clr>
            <a:srgbClr val="F26B43"/>
          </p15:clr>
        </p15:guide>
        <p15:guide id="6" orient="horz" pos="4011">
          <p15:clr>
            <a:srgbClr val="F26B43"/>
          </p15:clr>
        </p15:guide>
        <p15:guide id="7" orient="horz" pos="1508">
          <p15:clr>
            <a:srgbClr val="F26B43"/>
          </p15:clr>
        </p15:guide>
        <p15:guide id="8" orient="horz" pos="3702">
          <p15:clr>
            <a:srgbClr val="F26B43"/>
          </p15:clr>
        </p15:guide>
        <p15:guide id="9" orient="horz" pos="15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mailto:azzi@ilo.org" TargetMode="External"/><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hyperlink" Target="mailto:labadmin-osh@ilo.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D4A9932C-B2B8-4943-A25B-25BB1800A7BC}"/>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B4C21C8F-E096-490C-849F-F63E8AE03786}"/>
              </a:ext>
            </a:extLst>
          </p:cNvPr>
          <p:cNvSpPr>
            <a:spLocks noGrp="1"/>
          </p:cNvSpPr>
          <p:nvPr>
            <p:ph type="sldNum" sz="quarter" idx="12"/>
          </p:nvPr>
        </p:nvSpPr>
        <p:spPr/>
        <p:txBody>
          <a:bodyPr/>
          <a:lstStyle/>
          <a:p>
            <a:fld id="{856227C0-AD57-4F9B-BAE3-EEFB0D0EE427}" type="slidenum">
              <a:rPr lang="en-GB" smtClean="0"/>
              <a:t>1</a:t>
            </a:fld>
            <a:endParaRPr lang="en-GB"/>
          </a:p>
        </p:txBody>
      </p:sp>
      <p:pic>
        <p:nvPicPr>
          <p:cNvPr id="7" name="Immagine 6">
            <a:extLst>
              <a:ext uri="{FF2B5EF4-FFF2-40B4-BE49-F238E27FC236}">
                <a16:creationId xmlns:a16="http://schemas.microsoft.com/office/drawing/2014/main" id="{8AF402CA-EB8D-42F6-B40D-1C64B13FB5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50400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88AD97-B82E-4FBF-94EA-C57D5BCEB588}"/>
              </a:ext>
            </a:extLst>
          </p:cNvPr>
          <p:cNvSpPr>
            <a:spLocks noGrp="1"/>
          </p:cNvSpPr>
          <p:nvPr>
            <p:ph type="title"/>
          </p:nvPr>
        </p:nvSpPr>
        <p:spPr/>
        <p:txBody>
          <a:bodyPr/>
          <a:lstStyle/>
          <a:p>
            <a:r>
              <a:rPr lang="en-GB" dirty="0"/>
              <a:t>ILO OSH Conventions and Recommendation</a:t>
            </a:r>
          </a:p>
        </p:txBody>
      </p:sp>
      <p:sp>
        <p:nvSpPr>
          <p:cNvPr id="3" name="Segnaposto contenuto 2">
            <a:extLst>
              <a:ext uri="{FF2B5EF4-FFF2-40B4-BE49-F238E27FC236}">
                <a16:creationId xmlns:a16="http://schemas.microsoft.com/office/drawing/2014/main" id="{89B0A217-0062-4F21-B5B8-D786BBAF5F2D}"/>
              </a:ext>
            </a:extLst>
          </p:cNvPr>
          <p:cNvSpPr>
            <a:spLocks noGrp="1"/>
          </p:cNvSpPr>
          <p:nvPr>
            <p:ph sz="half" idx="1"/>
          </p:nvPr>
        </p:nvSpPr>
        <p:spPr>
          <a:xfrm>
            <a:off x="490537" y="2393952"/>
            <a:ext cx="7690937" cy="3482974"/>
          </a:xfrm>
        </p:spPr>
        <p:txBody>
          <a:bodyPr/>
          <a:lstStyle/>
          <a:p>
            <a:pPr lvl="2">
              <a:spcAft>
                <a:spcPts val="1200"/>
              </a:spcAft>
            </a:pPr>
            <a:r>
              <a:rPr lang="en-GB" dirty="0"/>
              <a:t>Occupational Safety and Health Convention, 1981 (No. 155), Recommendation (No, 164) and Protocol of 2002 (No. 155)</a:t>
            </a:r>
          </a:p>
          <a:p>
            <a:pPr lvl="2">
              <a:spcAft>
                <a:spcPts val="1200"/>
              </a:spcAft>
            </a:pPr>
            <a:r>
              <a:rPr lang="en-GB" dirty="0"/>
              <a:t>Occupational Health Services Convention, 1985 (No. 161)        and Recommendation (No. 171)</a:t>
            </a:r>
          </a:p>
          <a:p>
            <a:pPr lvl="2">
              <a:spcAft>
                <a:spcPts val="1200"/>
              </a:spcAft>
            </a:pPr>
            <a:r>
              <a:rPr lang="en-GB" dirty="0"/>
              <a:t>List of Occupational Diseases Recommendation, 2002 (No. 194)</a:t>
            </a:r>
          </a:p>
          <a:p>
            <a:pPr lvl="2">
              <a:spcAft>
                <a:spcPts val="1200"/>
              </a:spcAft>
            </a:pPr>
            <a:r>
              <a:rPr lang="en-GB" dirty="0"/>
              <a:t>Promotional Framework for Occupational Safety and Health Convention, 2006 (No. 187) and Recommendation (No. 197)</a:t>
            </a:r>
          </a:p>
          <a:p>
            <a:pPr>
              <a:spcAft>
                <a:spcPts val="1200"/>
              </a:spcAft>
            </a:pPr>
            <a:endParaRPr lang="en-GB" dirty="0"/>
          </a:p>
        </p:txBody>
      </p:sp>
      <p:sp>
        <p:nvSpPr>
          <p:cNvPr id="5" name="Segnaposto data 4">
            <a:extLst>
              <a:ext uri="{FF2B5EF4-FFF2-40B4-BE49-F238E27FC236}">
                <a16:creationId xmlns:a16="http://schemas.microsoft.com/office/drawing/2014/main" id="{6B860505-0A44-4304-A31F-7C63C52F08D8}"/>
              </a:ext>
            </a:extLst>
          </p:cNvPr>
          <p:cNvSpPr>
            <a:spLocks noGrp="1"/>
          </p:cNvSpPr>
          <p:nvPr>
            <p:ph type="dt" sz="half" idx="10"/>
          </p:nvPr>
        </p:nvSpPr>
        <p:spPr/>
        <p:txBody>
          <a:bodyPr/>
          <a:lstStyle/>
          <a:p>
            <a:r>
              <a:rPr lang="en-GB"/>
              <a:t>Date: Monday / 01 / October / 2019</a:t>
            </a:r>
          </a:p>
        </p:txBody>
      </p:sp>
      <p:sp>
        <p:nvSpPr>
          <p:cNvPr id="6" name="Segnaposto numero diapositiva 5">
            <a:extLst>
              <a:ext uri="{FF2B5EF4-FFF2-40B4-BE49-F238E27FC236}">
                <a16:creationId xmlns:a16="http://schemas.microsoft.com/office/drawing/2014/main" id="{4D4F6ECB-C72A-49BB-88C3-6C6163899560}"/>
              </a:ext>
            </a:extLst>
          </p:cNvPr>
          <p:cNvSpPr>
            <a:spLocks noGrp="1"/>
          </p:cNvSpPr>
          <p:nvPr>
            <p:ph type="sldNum" sz="quarter" idx="12"/>
          </p:nvPr>
        </p:nvSpPr>
        <p:spPr/>
        <p:txBody>
          <a:bodyPr/>
          <a:lstStyle/>
          <a:p>
            <a:fld id="{856227C0-AD57-4F9B-BAE3-EEFB0D0EE427}" type="slidenum">
              <a:rPr lang="en-GB" smtClean="0"/>
              <a:t>10</a:t>
            </a:fld>
            <a:endParaRPr lang="en-GB"/>
          </a:p>
        </p:txBody>
      </p:sp>
      <p:sp>
        <p:nvSpPr>
          <p:cNvPr id="7" name="Segnaposto contenuto 6">
            <a:extLst>
              <a:ext uri="{FF2B5EF4-FFF2-40B4-BE49-F238E27FC236}">
                <a16:creationId xmlns:a16="http://schemas.microsoft.com/office/drawing/2014/main" id="{6D455701-40E1-43FA-926F-119BB4E25DC5}"/>
              </a:ext>
            </a:extLst>
          </p:cNvPr>
          <p:cNvSpPr>
            <a:spLocks noGrp="1"/>
          </p:cNvSpPr>
          <p:nvPr>
            <p:ph sz="half" idx="13"/>
          </p:nvPr>
        </p:nvSpPr>
        <p:spPr>
          <a:xfrm>
            <a:off x="9753598" y="3148341"/>
            <a:ext cx="1947862" cy="1389999"/>
          </a:xfrm>
        </p:spPr>
        <p:txBody>
          <a:bodyPr/>
          <a:lstStyle/>
          <a:p>
            <a:r>
              <a:rPr lang="en-GB" sz="2200" dirty="0"/>
              <a:t>Protection of physical and mental health of workers</a:t>
            </a:r>
          </a:p>
          <a:p>
            <a:endParaRPr lang="en-GB" sz="2200" dirty="0"/>
          </a:p>
        </p:txBody>
      </p:sp>
      <p:sp>
        <p:nvSpPr>
          <p:cNvPr id="8" name="Triangolo isoscele 7">
            <a:extLst>
              <a:ext uri="{FF2B5EF4-FFF2-40B4-BE49-F238E27FC236}">
                <a16:creationId xmlns:a16="http://schemas.microsoft.com/office/drawing/2014/main" id="{90E0C8A5-4CE4-4050-B6E5-00507D0D289E}"/>
              </a:ext>
            </a:extLst>
          </p:cNvPr>
          <p:cNvSpPr/>
          <p:nvPr/>
        </p:nvSpPr>
        <p:spPr>
          <a:xfrm rot="5400000">
            <a:off x="8398828" y="3386349"/>
            <a:ext cx="1137416" cy="913985"/>
          </a:xfrm>
          <a:prstGeom prst="triangle">
            <a:avLst/>
          </a:prstGeom>
          <a:solidFill>
            <a:schemeClr val="bg1">
              <a:lumMod val="95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2074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A07710-BAAC-4A93-A9CF-A0AEBD23FBD2}"/>
              </a:ext>
            </a:extLst>
          </p:cNvPr>
          <p:cNvSpPr>
            <a:spLocks noGrp="1"/>
          </p:cNvSpPr>
          <p:nvPr>
            <p:ph type="title"/>
          </p:nvPr>
        </p:nvSpPr>
        <p:spPr/>
        <p:txBody>
          <a:bodyPr/>
          <a:lstStyle/>
          <a:p>
            <a:r>
              <a:rPr lang="en-GB" dirty="0"/>
              <a:t>Integrating workplace violence and harassment into national OSH frameworks</a:t>
            </a:r>
          </a:p>
        </p:txBody>
      </p:sp>
      <p:sp>
        <p:nvSpPr>
          <p:cNvPr id="3" name="Segnaposto contenuto 2">
            <a:extLst>
              <a:ext uri="{FF2B5EF4-FFF2-40B4-BE49-F238E27FC236}">
                <a16:creationId xmlns:a16="http://schemas.microsoft.com/office/drawing/2014/main" id="{BECC0365-74A2-41D9-B00F-6D5A46FAB768}"/>
              </a:ext>
            </a:extLst>
          </p:cNvPr>
          <p:cNvSpPr>
            <a:spLocks noGrp="1"/>
          </p:cNvSpPr>
          <p:nvPr>
            <p:ph sz="half" idx="1"/>
          </p:nvPr>
        </p:nvSpPr>
        <p:spPr>
          <a:xfrm>
            <a:off x="490538" y="3324807"/>
            <a:ext cx="3134978" cy="1390000"/>
          </a:xfrm>
        </p:spPr>
        <p:txBody>
          <a:bodyPr/>
          <a:lstStyle/>
          <a:p>
            <a:r>
              <a:rPr lang="en-GB" sz="2200" dirty="0"/>
              <a:t>Provisions and measures to prevent and address violence and harassment</a:t>
            </a:r>
          </a:p>
        </p:txBody>
      </p:sp>
      <p:sp>
        <p:nvSpPr>
          <p:cNvPr id="4" name="Segnaposto contenuto 3">
            <a:extLst>
              <a:ext uri="{FF2B5EF4-FFF2-40B4-BE49-F238E27FC236}">
                <a16:creationId xmlns:a16="http://schemas.microsoft.com/office/drawing/2014/main" id="{9F157785-A9FA-4176-9B8B-72EB83B92B8D}"/>
              </a:ext>
            </a:extLst>
          </p:cNvPr>
          <p:cNvSpPr>
            <a:spLocks noGrp="1"/>
          </p:cNvSpPr>
          <p:nvPr>
            <p:ph sz="half" idx="2"/>
          </p:nvPr>
        </p:nvSpPr>
        <p:spPr>
          <a:xfrm>
            <a:off x="5827082" y="2393951"/>
            <a:ext cx="5874380" cy="3482975"/>
          </a:xfrm>
        </p:spPr>
        <p:txBody>
          <a:bodyPr/>
          <a:lstStyle/>
          <a:p>
            <a:pPr>
              <a:spcAft>
                <a:spcPts val="1200"/>
              </a:spcAft>
            </a:pPr>
            <a:r>
              <a:rPr lang="en-GB" sz="2200" dirty="0"/>
              <a:t>National OSH frameworks:</a:t>
            </a:r>
          </a:p>
          <a:p>
            <a:pPr lvl="2">
              <a:spcAft>
                <a:spcPts val="1200"/>
              </a:spcAft>
            </a:pPr>
            <a:r>
              <a:rPr lang="en-GB" dirty="0"/>
              <a:t>OSH laws and regulations</a:t>
            </a:r>
          </a:p>
          <a:p>
            <a:pPr lvl="2">
              <a:spcAft>
                <a:spcPts val="1200"/>
              </a:spcAft>
            </a:pPr>
            <a:r>
              <a:rPr lang="en-GB" dirty="0"/>
              <a:t>Labour inspection</a:t>
            </a:r>
          </a:p>
          <a:p>
            <a:pPr lvl="2">
              <a:spcAft>
                <a:spcPts val="1200"/>
              </a:spcAft>
            </a:pPr>
            <a:r>
              <a:rPr lang="en-GB" dirty="0"/>
              <a:t>OSH policies, strategies and programmes</a:t>
            </a:r>
          </a:p>
          <a:p>
            <a:pPr lvl="2">
              <a:spcAft>
                <a:spcPts val="1200"/>
              </a:spcAft>
            </a:pPr>
            <a:r>
              <a:rPr lang="en-GB" dirty="0"/>
              <a:t>OSH guidelines and standards</a:t>
            </a:r>
          </a:p>
          <a:p>
            <a:pPr lvl="2">
              <a:spcAft>
                <a:spcPts val="1200"/>
              </a:spcAft>
            </a:pPr>
            <a:r>
              <a:rPr lang="en-GB" dirty="0"/>
              <a:t>Data collection on OSH</a:t>
            </a:r>
          </a:p>
          <a:p>
            <a:pPr lvl="2">
              <a:spcAft>
                <a:spcPts val="1200"/>
              </a:spcAft>
            </a:pPr>
            <a:r>
              <a:rPr lang="en-GB" dirty="0"/>
              <a:t>OSH education, training and awareness raising </a:t>
            </a:r>
          </a:p>
          <a:p>
            <a:pPr>
              <a:spcAft>
                <a:spcPts val="1200"/>
              </a:spcAft>
            </a:pPr>
            <a:endParaRPr lang="en-GB" dirty="0"/>
          </a:p>
        </p:txBody>
      </p:sp>
      <p:sp>
        <p:nvSpPr>
          <p:cNvPr id="5" name="Segnaposto data 4">
            <a:extLst>
              <a:ext uri="{FF2B5EF4-FFF2-40B4-BE49-F238E27FC236}">
                <a16:creationId xmlns:a16="http://schemas.microsoft.com/office/drawing/2014/main" id="{DE491E67-29C2-4286-B1D2-15D70A52EFF0}"/>
              </a:ext>
            </a:extLst>
          </p:cNvPr>
          <p:cNvSpPr>
            <a:spLocks noGrp="1"/>
          </p:cNvSpPr>
          <p:nvPr>
            <p:ph type="dt" sz="half" idx="10"/>
          </p:nvPr>
        </p:nvSpPr>
        <p:spPr/>
        <p:txBody>
          <a:bodyPr/>
          <a:lstStyle/>
          <a:p>
            <a:r>
              <a:rPr lang="en-GB"/>
              <a:t>Date: Monday / 01 / October / 2019</a:t>
            </a:r>
          </a:p>
        </p:txBody>
      </p:sp>
      <p:sp>
        <p:nvSpPr>
          <p:cNvPr id="6" name="Segnaposto numero diapositiva 5">
            <a:extLst>
              <a:ext uri="{FF2B5EF4-FFF2-40B4-BE49-F238E27FC236}">
                <a16:creationId xmlns:a16="http://schemas.microsoft.com/office/drawing/2014/main" id="{7B9E07D2-9A1B-4CB1-86B7-43E3419D6A14}"/>
              </a:ext>
            </a:extLst>
          </p:cNvPr>
          <p:cNvSpPr>
            <a:spLocks noGrp="1"/>
          </p:cNvSpPr>
          <p:nvPr>
            <p:ph type="sldNum" sz="quarter" idx="12"/>
          </p:nvPr>
        </p:nvSpPr>
        <p:spPr/>
        <p:txBody>
          <a:bodyPr/>
          <a:lstStyle/>
          <a:p>
            <a:fld id="{856227C0-AD57-4F9B-BAE3-EEFB0D0EE427}" type="slidenum">
              <a:rPr lang="en-GB" smtClean="0"/>
              <a:t>11</a:t>
            </a:fld>
            <a:endParaRPr lang="en-GB"/>
          </a:p>
        </p:txBody>
      </p:sp>
      <p:sp>
        <p:nvSpPr>
          <p:cNvPr id="8" name="Triangolo isoscele 7">
            <a:extLst>
              <a:ext uri="{FF2B5EF4-FFF2-40B4-BE49-F238E27FC236}">
                <a16:creationId xmlns:a16="http://schemas.microsoft.com/office/drawing/2014/main" id="{90A0CA5C-DEB6-4A3B-BEF2-0A3188A08CE6}"/>
              </a:ext>
            </a:extLst>
          </p:cNvPr>
          <p:cNvSpPr/>
          <p:nvPr/>
        </p:nvSpPr>
        <p:spPr>
          <a:xfrm rot="5400000">
            <a:off x="3999215" y="3416743"/>
            <a:ext cx="1389999" cy="1206127"/>
          </a:xfrm>
          <a:prstGeom prst="triangle">
            <a:avLst/>
          </a:prstGeom>
          <a:solidFill>
            <a:schemeClr val="bg1">
              <a:lumMod val="95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44439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AC362-4ADC-45D0-A006-A4A8EB09092C}"/>
              </a:ext>
            </a:extLst>
          </p:cNvPr>
          <p:cNvSpPr>
            <a:spLocks noGrp="1"/>
          </p:cNvSpPr>
          <p:nvPr>
            <p:ph type="title"/>
          </p:nvPr>
        </p:nvSpPr>
        <p:spPr/>
        <p:txBody>
          <a:bodyPr/>
          <a:lstStyle/>
          <a:p>
            <a:r>
              <a:rPr lang="en-GB" dirty="0"/>
              <a:t>National OSH laws and regulations </a:t>
            </a:r>
          </a:p>
        </p:txBody>
      </p:sp>
      <p:sp>
        <p:nvSpPr>
          <p:cNvPr id="3" name="Segnaposto contenuto 2">
            <a:extLst>
              <a:ext uri="{FF2B5EF4-FFF2-40B4-BE49-F238E27FC236}">
                <a16:creationId xmlns:a16="http://schemas.microsoft.com/office/drawing/2014/main" id="{EDD429B8-58EC-458C-B667-BF42C0A47981}"/>
              </a:ext>
            </a:extLst>
          </p:cNvPr>
          <p:cNvSpPr>
            <a:spLocks noGrp="1"/>
          </p:cNvSpPr>
          <p:nvPr>
            <p:ph idx="1"/>
          </p:nvPr>
        </p:nvSpPr>
        <p:spPr>
          <a:xfrm>
            <a:off x="490538" y="2404533"/>
            <a:ext cx="6054641" cy="3472391"/>
          </a:xfrm>
        </p:spPr>
        <p:txBody>
          <a:bodyPr/>
          <a:lstStyle/>
          <a:p>
            <a:pPr lvl="2">
              <a:spcAft>
                <a:spcPts val="1200"/>
              </a:spcAft>
            </a:pPr>
            <a:r>
              <a:rPr lang="en-GB" dirty="0"/>
              <a:t>Employers’ general duty to protect the </a:t>
            </a:r>
            <a:r>
              <a:rPr lang="en-GB" b="1" dirty="0"/>
              <a:t>physical and mental health </a:t>
            </a:r>
            <a:r>
              <a:rPr lang="en-GB" dirty="0"/>
              <a:t>of workers</a:t>
            </a:r>
          </a:p>
          <a:p>
            <a:pPr lvl="2">
              <a:spcAft>
                <a:spcPts val="1200"/>
              </a:spcAft>
            </a:pPr>
            <a:r>
              <a:rPr lang="en-GB" dirty="0"/>
              <a:t>Requirements for the adoption of </a:t>
            </a:r>
            <a:r>
              <a:rPr lang="en-GB" b="1" dirty="0"/>
              <a:t>OSH</a:t>
            </a:r>
            <a:r>
              <a:rPr lang="en-GB" dirty="0"/>
              <a:t> </a:t>
            </a:r>
            <a:r>
              <a:rPr lang="en-GB" b="1" dirty="0"/>
              <a:t>preventive measures </a:t>
            </a:r>
            <a:r>
              <a:rPr lang="en-GB" dirty="0"/>
              <a:t>(policy; risk assessment; protocols &amp; procedures; training; etc.)</a:t>
            </a:r>
          </a:p>
          <a:p>
            <a:pPr lvl="2">
              <a:spcAft>
                <a:spcPts val="1200"/>
              </a:spcAft>
            </a:pPr>
            <a:r>
              <a:rPr lang="en-GB" b="1" dirty="0"/>
              <a:t>Complaint</a:t>
            </a:r>
            <a:r>
              <a:rPr lang="en-GB" dirty="0"/>
              <a:t> mechanisms </a:t>
            </a:r>
          </a:p>
          <a:p>
            <a:pPr lvl="2">
              <a:spcAft>
                <a:spcPts val="1200"/>
              </a:spcAft>
            </a:pPr>
            <a:r>
              <a:rPr lang="en-GB" dirty="0"/>
              <a:t>Protection from </a:t>
            </a:r>
            <a:r>
              <a:rPr lang="en-GB" b="1" dirty="0"/>
              <a:t>retaliation and reprisals</a:t>
            </a:r>
          </a:p>
          <a:p>
            <a:pPr lvl="2">
              <a:spcAft>
                <a:spcPts val="1200"/>
              </a:spcAft>
            </a:pPr>
            <a:r>
              <a:rPr lang="en-GB" b="1" dirty="0"/>
              <a:t>Sanctions, remedies </a:t>
            </a:r>
            <a:r>
              <a:rPr lang="en-GB" dirty="0"/>
              <a:t>and </a:t>
            </a:r>
            <a:r>
              <a:rPr lang="en-GB" b="1" dirty="0"/>
              <a:t>compensations</a:t>
            </a:r>
          </a:p>
          <a:p>
            <a:pPr>
              <a:spcAft>
                <a:spcPts val="1200"/>
              </a:spcAft>
            </a:pPr>
            <a:endParaRPr lang="en-GB" dirty="0"/>
          </a:p>
        </p:txBody>
      </p:sp>
      <p:sp>
        <p:nvSpPr>
          <p:cNvPr id="4" name="Segnaposto data 3">
            <a:extLst>
              <a:ext uri="{FF2B5EF4-FFF2-40B4-BE49-F238E27FC236}">
                <a16:creationId xmlns:a16="http://schemas.microsoft.com/office/drawing/2014/main" id="{5C78BE67-4D8D-4890-8B04-E70CC7D44AA4}"/>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BFC6E700-271B-4FF2-B165-B3A5B1FD5636}"/>
              </a:ext>
            </a:extLst>
          </p:cNvPr>
          <p:cNvSpPr>
            <a:spLocks noGrp="1"/>
          </p:cNvSpPr>
          <p:nvPr>
            <p:ph type="sldNum" sz="quarter" idx="12"/>
          </p:nvPr>
        </p:nvSpPr>
        <p:spPr/>
        <p:txBody>
          <a:bodyPr/>
          <a:lstStyle/>
          <a:p>
            <a:fld id="{856227C0-AD57-4F9B-BAE3-EEFB0D0EE427}" type="slidenum">
              <a:rPr lang="en-GB" smtClean="0"/>
              <a:t>12</a:t>
            </a:fld>
            <a:endParaRPr lang="en-GB"/>
          </a:p>
        </p:txBody>
      </p:sp>
      <p:pic>
        <p:nvPicPr>
          <p:cNvPr id="7" name="Immagine 6">
            <a:extLst>
              <a:ext uri="{FF2B5EF4-FFF2-40B4-BE49-F238E27FC236}">
                <a16:creationId xmlns:a16="http://schemas.microsoft.com/office/drawing/2014/main" id="{DBD6CE97-CB65-48EE-83FA-3791360B02F6}"/>
              </a:ext>
            </a:extLst>
          </p:cNvPr>
          <p:cNvPicPr>
            <a:picLocks noChangeAspect="1"/>
          </p:cNvPicPr>
          <p:nvPr/>
        </p:nvPicPr>
        <p:blipFill rotWithShape="1">
          <a:blip r:embed="rId3">
            <a:extLst>
              <a:ext uri="{28A0092B-C50C-407E-A947-70E740481C1C}">
                <a14:useLocalDpi xmlns:a14="http://schemas.microsoft.com/office/drawing/2010/main" val="0"/>
              </a:ext>
            </a:extLst>
          </a:blip>
          <a:srcRect l="22344" r="8974"/>
          <a:stretch/>
        </p:blipFill>
        <p:spPr>
          <a:xfrm>
            <a:off x="7796464" y="2404533"/>
            <a:ext cx="3904998" cy="3790402"/>
          </a:xfrm>
          <a:prstGeom prst="rect">
            <a:avLst/>
          </a:prstGeom>
        </p:spPr>
      </p:pic>
    </p:spTree>
    <p:extLst>
      <p:ext uri="{BB962C8B-B14F-4D97-AF65-F5344CB8AC3E}">
        <p14:creationId xmlns:p14="http://schemas.microsoft.com/office/powerpoint/2010/main" val="6665567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965CE1-1638-4159-8B1E-5ECFCF032B71}"/>
              </a:ext>
            </a:extLst>
          </p:cNvPr>
          <p:cNvSpPr>
            <a:spLocks noGrp="1"/>
          </p:cNvSpPr>
          <p:nvPr>
            <p:ph type="title"/>
          </p:nvPr>
        </p:nvSpPr>
        <p:spPr/>
        <p:txBody>
          <a:bodyPr/>
          <a:lstStyle/>
          <a:p>
            <a:r>
              <a:rPr lang="en-GB" dirty="0"/>
              <a:t>Examples: National OSH-related laws addressing workplace violence and harassment (I)</a:t>
            </a:r>
          </a:p>
        </p:txBody>
      </p:sp>
      <p:sp>
        <p:nvSpPr>
          <p:cNvPr id="3" name="Segnaposto contenuto 2">
            <a:extLst>
              <a:ext uri="{FF2B5EF4-FFF2-40B4-BE49-F238E27FC236}">
                <a16:creationId xmlns:a16="http://schemas.microsoft.com/office/drawing/2014/main" id="{30AA8ACE-4CED-42E9-B0FD-833C2BAD4A0B}"/>
              </a:ext>
            </a:extLst>
          </p:cNvPr>
          <p:cNvSpPr>
            <a:spLocks noGrp="1"/>
          </p:cNvSpPr>
          <p:nvPr>
            <p:ph idx="1"/>
          </p:nvPr>
        </p:nvSpPr>
        <p:spPr/>
        <p:txBody>
          <a:bodyPr/>
          <a:lstStyle/>
          <a:p>
            <a:pPr>
              <a:spcBef>
                <a:spcPts val="300"/>
              </a:spcBef>
              <a:spcAft>
                <a:spcPts val="0"/>
              </a:spcAft>
            </a:pPr>
            <a:r>
              <a:rPr lang="en-GB" dirty="0"/>
              <a:t>Belgium: </a:t>
            </a:r>
            <a:r>
              <a:rPr lang="en-GB" b="0" i="1" dirty="0"/>
              <a:t>Act on the well-being of workers </a:t>
            </a:r>
          </a:p>
          <a:p>
            <a:pPr lvl="2">
              <a:spcBef>
                <a:spcPts val="300"/>
              </a:spcBef>
              <a:spcAft>
                <a:spcPts val="0"/>
              </a:spcAft>
            </a:pPr>
            <a:r>
              <a:rPr lang="en-GB" dirty="0"/>
              <a:t>Employers’ duty to conduct a risk assessment and adopt preventive measures</a:t>
            </a:r>
          </a:p>
          <a:p>
            <a:pPr lvl="2">
              <a:spcBef>
                <a:spcPts val="300"/>
              </a:spcBef>
              <a:spcAft>
                <a:spcPts val="0"/>
              </a:spcAft>
            </a:pPr>
            <a:r>
              <a:rPr lang="en-GB" dirty="0"/>
              <a:t>Formal/ informal psychosocial intervention for victims </a:t>
            </a:r>
          </a:p>
          <a:p>
            <a:pPr lvl="2">
              <a:spcBef>
                <a:spcPts val="300"/>
              </a:spcBef>
              <a:spcAft>
                <a:spcPts val="0"/>
              </a:spcAft>
            </a:pPr>
            <a:r>
              <a:rPr lang="en-GB" dirty="0"/>
              <a:t>Appointment of a prevention advisor (internal/external service)</a:t>
            </a:r>
          </a:p>
          <a:p>
            <a:pPr lvl="2">
              <a:spcBef>
                <a:spcPts val="300"/>
              </a:spcBef>
              <a:spcAft>
                <a:spcPts val="0"/>
              </a:spcAft>
            </a:pPr>
            <a:r>
              <a:rPr lang="en-GB" dirty="0"/>
              <a:t>Workers’ duty to cooperate with the employer</a:t>
            </a:r>
          </a:p>
          <a:p>
            <a:pPr>
              <a:spcBef>
                <a:spcPts val="1800"/>
              </a:spcBef>
              <a:spcAft>
                <a:spcPts val="0"/>
              </a:spcAft>
            </a:pPr>
            <a:r>
              <a:rPr lang="en-GB" dirty="0"/>
              <a:t>Sweden</a:t>
            </a:r>
            <a:r>
              <a:rPr lang="en-GB" b="0" i="1" dirty="0"/>
              <a:t>: Violence and Menaces in the Working Environment Ordinance</a:t>
            </a:r>
          </a:p>
          <a:p>
            <a:pPr lvl="2">
              <a:spcBef>
                <a:spcPts val="300"/>
              </a:spcBef>
              <a:spcAft>
                <a:spcPts val="0"/>
              </a:spcAft>
            </a:pPr>
            <a:r>
              <a:rPr lang="en-GB" dirty="0"/>
              <a:t>Employers’ duty to investigate the risks of violence or threat of violence and take appropriate measures</a:t>
            </a:r>
          </a:p>
          <a:p>
            <a:pPr lvl="2">
              <a:spcBef>
                <a:spcPts val="300"/>
              </a:spcBef>
              <a:spcAft>
                <a:spcPts val="0"/>
              </a:spcAft>
            </a:pPr>
            <a:r>
              <a:rPr lang="en-GB" dirty="0"/>
              <a:t>Recording and investigation of cases of violence</a:t>
            </a:r>
          </a:p>
          <a:p>
            <a:pPr lvl="2">
              <a:spcBef>
                <a:spcPts val="300"/>
              </a:spcBef>
              <a:spcAft>
                <a:spcPts val="0"/>
              </a:spcAft>
            </a:pPr>
            <a:r>
              <a:rPr lang="en-GB" dirty="0"/>
              <a:t>Assistance and support to the victims for the prevention or alleviation of both physical and mental injury </a:t>
            </a:r>
          </a:p>
          <a:p>
            <a:endParaRPr lang="en-GB" dirty="0"/>
          </a:p>
        </p:txBody>
      </p:sp>
      <p:sp>
        <p:nvSpPr>
          <p:cNvPr id="4" name="Segnaposto data 3">
            <a:extLst>
              <a:ext uri="{FF2B5EF4-FFF2-40B4-BE49-F238E27FC236}">
                <a16:creationId xmlns:a16="http://schemas.microsoft.com/office/drawing/2014/main" id="{24E5A31B-8636-4335-A870-4C7C71F356F3}"/>
              </a:ext>
            </a:extLst>
          </p:cNvPr>
          <p:cNvSpPr>
            <a:spLocks noGrp="1"/>
          </p:cNvSpPr>
          <p:nvPr>
            <p:ph type="dt" sz="half" idx="10"/>
          </p:nvPr>
        </p:nvSpPr>
        <p:spPr/>
        <p:txBody>
          <a:bodyPr/>
          <a:lstStyle/>
          <a:p>
            <a:r>
              <a:rPr lang="en-GB" i="1" dirty="0"/>
              <a:t>Date: Monday / 01 / October </a:t>
            </a:r>
            <a:r>
              <a:rPr lang="en-GB" dirty="0"/>
              <a:t>/ 2019</a:t>
            </a:r>
          </a:p>
        </p:txBody>
      </p:sp>
      <p:sp>
        <p:nvSpPr>
          <p:cNvPr id="5" name="Segnaposto numero diapositiva 4">
            <a:extLst>
              <a:ext uri="{FF2B5EF4-FFF2-40B4-BE49-F238E27FC236}">
                <a16:creationId xmlns:a16="http://schemas.microsoft.com/office/drawing/2014/main" id="{1A50C0EF-80F0-47D2-B428-E1C71E82F031}"/>
              </a:ext>
            </a:extLst>
          </p:cNvPr>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2320457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96C5B2-EBC4-44B5-ADD4-A41794AF15CC}"/>
              </a:ext>
            </a:extLst>
          </p:cNvPr>
          <p:cNvSpPr>
            <a:spLocks noGrp="1"/>
          </p:cNvSpPr>
          <p:nvPr>
            <p:ph type="title"/>
          </p:nvPr>
        </p:nvSpPr>
        <p:spPr/>
        <p:txBody>
          <a:bodyPr/>
          <a:lstStyle/>
          <a:p>
            <a:r>
              <a:rPr lang="en-GB" dirty="0"/>
              <a:t>Examples: National OSH-related laws addressing workplace violence and harassment (II)</a:t>
            </a:r>
          </a:p>
        </p:txBody>
      </p:sp>
      <p:sp>
        <p:nvSpPr>
          <p:cNvPr id="3" name="Segnaposto contenuto 2">
            <a:extLst>
              <a:ext uri="{FF2B5EF4-FFF2-40B4-BE49-F238E27FC236}">
                <a16:creationId xmlns:a16="http://schemas.microsoft.com/office/drawing/2014/main" id="{D8A2550B-8FD3-4F80-9405-11A1CB003576}"/>
              </a:ext>
            </a:extLst>
          </p:cNvPr>
          <p:cNvSpPr>
            <a:spLocks noGrp="1"/>
          </p:cNvSpPr>
          <p:nvPr>
            <p:ph idx="1"/>
          </p:nvPr>
        </p:nvSpPr>
        <p:spPr/>
        <p:txBody>
          <a:bodyPr/>
          <a:lstStyle/>
          <a:p>
            <a:pPr>
              <a:spcBef>
                <a:spcPts val="300"/>
              </a:spcBef>
              <a:spcAft>
                <a:spcPts val="0"/>
              </a:spcAft>
            </a:pPr>
            <a:r>
              <a:rPr lang="en-GB" dirty="0"/>
              <a:t>Canada: </a:t>
            </a:r>
            <a:r>
              <a:rPr lang="en-GB" b="0" i="1" dirty="0"/>
              <a:t>Occupational Health and Safety Regulations</a:t>
            </a:r>
          </a:p>
          <a:p>
            <a:pPr lvl="2">
              <a:spcBef>
                <a:spcPts val="300"/>
              </a:spcBef>
              <a:spcAft>
                <a:spcPts val="0"/>
              </a:spcAft>
            </a:pPr>
            <a:r>
              <a:rPr lang="en-GB" dirty="0"/>
              <a:t>Workplace violence prevention policy, with employers’ obligations:</a:t>
            </a:r>
          </a:p>
          <a:p>
            <a:pPr marL="540000" lvl="4" indent="-216000">
              <a:spcBef>
                <a:spcPts val="300"/>
              </a:spcBef>
              <a:spcAft>
                <a:spcPts val="0"/>
              </a:spcAft>
              <a:buFont typeface="Wingdings" panose="05000000000000000000" pitchFamily="2" charset="2"/>
              <a:buChar char="ü"/>
            </a:pPr>
            <a:r>
              <a:rPr lang="en-GB" sz="2000" dirty="0"/>
              <a:t>provide a safe, healthy and violence-free workplace</a:t>
            </a:r>
          </a:p>
          <a:p>
            <a:pPr marL="540000" lvl="4" indent="-216000">
              <a:spcBef>
                <a:spcPts val="300"/>
              </a:spcBef>
              <a:spcAft>
                <a:spcPts val="0"/>
              </a:spcAft>
              <a:buFont typeface="Wingdings" panose="05000000000000000000" pitchFamily="2" charset="2"/>
              <a:buChar char="ü"/>
            </a:pPr>
            <a:r>
              <a:rPr lang="en-GB" sz="2000" dirty="0"/>
              <a:t>address factors that contribute to workplace violence</a:t>
            </a:r>
          </a:p>
          <a:p>
            <a:pPr marL="540000" lvl="4" indent="-216000">
              <a:spcBef>
                <a:spcPts val="300"/>
              </a:spcBef>
              <a:spcAft>
                <a:spcPts val="0"/>
              </a:spcAft>
              <a:buFont typeface="Wingdings" panose="05000000000000000000" pitchFamily="2" charset="2"/>
              <a:buChar char="ü"/>
            </a:pPr>
            <a:r>
              <a:rPr lang="en-GB" sz="2000" dirty="0"/>
              <a:t>communicate information about such factors</a:t>
            </a:r>
          </a:p>
          <a:p>
            <a:pPr marL="540000" lvl="4" indent="-216000">
              <a:spcBef>
                <a:spcPts val="300"/>
              </a:spcBef>
              <a:spcAft>
                <a:spcPts val="0"/>
              </a:spcAft>
              <a:buFont typeface="Wingdings" panose="05000000000000000000" pitchFamily="2" charset="2"/>
              <a:buChar char="ü"/>
            </a:pPr>
            <a:r>
              <a:rPr lang="en-GB" sz="2000" dirty="0"/>
              <a:t>assist employees who have been exposed to workplace violence</a:t>
            </a:r>
          </a:p>
          <a:p>
            <a:pPr>
              <a:spcBef>
                <a:spcPts val="1800"/>
              </a:spcBef>
              <a:spcAft>
                <a:spcPts val="0"/>
              </a:spcAft>
            </a:pPr>
            <a:r>
              <a:rPr lang="en-GB" dirty="0"/>
              <a:t>Colombia: </a:t>
            </a:r>
            <a:r>
              <a:rPr lang="en-GB" b="0" i="1" dirty="0"/>
              <a:t>Law on sexual and other forms of harassment within the framework of labour relations </a:t>
            </a:r>
          </a:p>
          <a:p>
            <a:pPr lvl="2">
              <a:spcBef>
                <a:spcPts val="300"/>
              </a:spcBef>
              <a:spcAft>
                <a:spcPts val="0"/>
              </a:spcAft>
            </a:pPr>
            <a:r>
              <a:rPr lang="en-GB" dirty="0"/>
              <a:t>Preventive and corrective measures </a:t>
            </a:r>
          </a:p>
          <a:p>
            <a:pPr lvl="2">
              <a:spcBef>
                <a:spcPts val="300"/>
              </a:spcBef>
              <a:spcAft>
                <a:spcPts val="0"/>
              </a:spcAft>
            </a:pPr>
            <a:r>
              <a:rPr lang="en-GB" dirty="0"/>
              <a:t>Internal, confidential, conciliatory and effective procedure to deal with cases of harassment</a:t>
            </a:r>
          </a:p>
        </p:txBody>
      </p:sp>
      <p:sp>
        <p:nvSpPr>
          <p:cNvPr id="4" name="Segnaposto data 3">
            <a:extLst>
              <a:ext uri="{FF2B5EF4-FFF2-40B4-BE49-F238E27FC236}">
                <a16:creationId xmlns:a16="http://schemas.microsoft.com/office/drawing/2014/main" id="{D7074AFE-127A-475A-951F-D76549D10C39}"/>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39D8C8D6-4106-4E83-92C8-33045D0FC165}"/>
              </a:ext>
            </a:extLst>
          </p:cNvPr>
          <p:cNvSpPr>
            <a:spLocks noGrp="1"/>
          </p:cNvSpPr>
          <p:nvPr>
            <p:ph type="sldNum" sz="quarter" idx="12"/>
          </p:nvPr>
        </p:nvSpPr>
        <p:spPr/>
        <p:txBody>
          <a:bodyPr/>
          <a:lstStyle/>
          <a:p>
            <a:fld id="{856227C0-AD57-4F9B-BAE3-EEFB0D0EE427}" type="slidenum">
              <a:rPr lang="en-GB" smtClean="0"/>
              <a:t>14</a:t>
            </a:fld>
            <a:endParaRPr lang="en-GB"/>
          </a:p>
        </p:txBody>
      </p:sp>
    </p:spTree>
    <p:extLst>
      <p:ext uri="{BB962C8B-B14F-4D97-AF65-F5344CB8AC3E}">
        <p14:creationId xmlns:p14="http://schemas.microsoft.com/office/powerpoint/2010/main" val="29312907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E6B8DD-C37F-4C3A-B7AE-672909B8AF2D}"/>
              </a:ext>
            </a:extLst>
          </p:cNvPr>
          <p:cNvSpPr>
            <a:spLocks noGrp="1"/>
          </p:cNvSpPr>
          <p:nvPr>
            <p:ph type="title"/>
          </p:nvPr>
        </p:nvSpPr>
        <p:spPr/>
        <p:txBody>
          <a:bodyPr/>
          <a:lstStyle/>
          <a:p>
            <a:r>
              <a:rPr lang="en-US"/>
              <a:t>Labour inspection</a:t>
            </a:r>
          </a:p>
        </p:txBody>
      </p:sp>
      <p:sp>
        <p:nvSpPr>
          <p:cNvPr id="3" name="Segnaposto contenuto 2">
            <a:extLst>
              <a:ext uri="{FF2B5EF4-FFF2-40B4-BE49-F238E27FC236}">
                <a16:creationId xmlns:a16="http://schemas.microsoft.com/office/drawing/2014/main" id="{42357BD8-D9BE-48D1-8E13-D38CC5F8C855}"/>
              </a:ext>
            </a:extLst>
          </p:cNvPr>
          <p:cNvSpPr>
            <a:spLocks noGrp="1"/>
          </p:cNvSpPr>
          <p:nvPr>
            <p:ph idx="1"/>
          </p:nvPr>
        </p:nvSpPr>
        <p:spPr/>
        <p:txBody>
          <a:bodyPr/>
          <a:lstStyle/>
          <a:p>
            <a:pPr lvl="1"/>
            <a:r>
              <a:rPr lang="en-GB" dirty="0"/>
              <a:t>Member States should ensure effective means of inspection and investigation of cases of violence and harassment, including through labour inspectorates or other competent bodies </a:t>
            </a:r>
          </a:p>
          <a:p>
            <a:pPr lvl="1" algn="r"/>
            <a:r>
              <a:rPr lang="en-GB" sz="1800" i="1" dirty="0"/>
              <a:t>Convention No. 190, Art. 4.2</a:t>
            </a:r>
          </a:p>
          <a:p>
            <a:pPr lvl="1">
              <a:spcBef>
                <a:spcPts val="2400"/>
              </a:spcBef>
            </a:pPr>
            <a:r>
              <a:rPr lang="en-GB" dirty="0"/>
              <a:t>Labour inspectors should</a:t>
            </a:r>
          </a:p>
          <a:p>
            <a:pPr lvl="2"/>
            <a:r>
              <a:rPr lang="en-GB" dirty="0"/>
              <a:t>receive gender-responsive training with a view to identifying and addressing violence and harassment in the world of work, including psychosocial hazards and risks, gender-based violence and harassment, and discrimination against particular groups of workers</a:t>
            </a:r>
          </a:p>
          <a:p>
            <a:pPr lvl="2"/>
            <a:r>
              <a:rPr lang="en-GB" dirty="0"/>
              <a:t>cover violence and harassment in the world of work as part of their mandate </a:t>
            </a:r>
          </a:p>
          <a:p>
            <a:pPr lvl="1" algn="r"/>
            <a:r>
              <a:rPr lang="en-GB" sz="1800" i="1" dirty="0"/>
              <a:t>Recommendation No. 206, Para. 20 and 21</a:t>
            </a:r>
            <a:endParaRPr lang="en-GB" sz="1800" dirty="0"/>
          </a:p>
          <a:p>
            <a:endParaRPr lang="en-GB" dirty="0"/>
          </a:p>
        </p:txBody>
      </p:sp>
      <p:sp>
        <p:nvSpPr>
          <p:cNvPr id="4" name="Segnaposto data 3">
            <a:extLst>
              <a:ext uri="{FF2B5EF4-FFF2-40B4-BE49-F238E27FC236}">
                <a16:creationId xmlns:a16="http://schemas.microsoft.com/office/drawing/2014/main" id="{30C628EF-C3AE-4AD0-8F95-425251E84DA4}"/>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457DA96F-DBF3-4127-B1C8-D7E2C04F3B96}"/>
              </a:ext>
            </a:extLst>
          </p:cNvPr>
          <p:cNvSpPr>
            <a:spLocks noGrp="1"/>
          </p:cNvSpPr>
          <p:nvPr>
            <p:ph type="sldNum" sz="quarter" idx="12"/>
          </p:nvPr>
        </p:nvSpPr>
        <p:spPr/>
        <p:txBody>
          <a:bodyPr/>
          <a:lstStyle/>
          <a:p>
            <a:fld id="{856227C0-AD57-4F9B-BAE3-EEFB0D0EE427}" type="slidenum">
              <a:rPr lang="en-GB" smtClean="0"/>
              <a:t>15</a:t>
            </a:fld>
            <a:endParaRPr lang="en-GB"/>
          </a:p>
        </p:txBody>
      </p:sp>
    </p:spTree>
    <p:extLst>
      <p:ext uri="{BB962C8B-B14F-4D97-AF65-F5344CB8AC3E}">
        <p14:creationId xmlns:p14="http://schemas.microsoft.com/office/powerpoint/2010/main" val="2687248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01D83-9C57-4A15-875F-AAA978EA2F29}"/>
              </a:ext>
            </a:extLst>
          </p:cNvPr>
          <p:cNvSpPr>
            <a:spLocks noGrp="1"/>
          </p:cNvSpPr>
          <p:nvPr>
            <p:ph type="title"/>
          </p:nvPr>
        </p:nvSpPr>
        <p:spPr/>
        <p:txBody>
          <a:bodyPr/>
          <a:lstStyle/>
          <a:p>
            <a:r>
              <a:rPr lang="en-US" dirty="0"/>
              <a:t>National OSH policies, strategies, guidelines and standards</a:t>
            </a:r>
            <a:endParaRPr lang="en-GB" dirty="0"/>
          </a:p>
        </p:txBody>
      </p:sp>
      <p:sp>
        <p:nvSpPr>
          <p:cNvPr id="3" name="Segnaposto contenuto 2">
            <a:extLst>
              <a:ext uri="{FF2B5EF4-FFF2-40B4-BE49-F238E27FC236}">
                <a16:creationId xmlns:a16="http://schemas.microsoft.com/office/drawing/2014/main" id="{27FDD354-2E1C-4311-AAB7-DEC9C3F2E326}"/>
              </a:ext>
            </a:extLst>
          </p:cNvPr>
          <p:cNvSpPr>
            <a:spLocks noGrp="1"/>
          </p:cNvSpPr>
          <p:nvPr>
            <p:ph sz="half" idx="1"/>
          </p:nvPr>
        </p:nvSpPr>
        <p:spPr>
          <a:xfrm>
            <a:off x="490538" y="2392650"/>
            <a:ext cx="2743200" cy="1036350"/>
          </a:xfrm>
        </p:spPr>
        <p:txBody>
          <a:bodyPr anchor="t"/>
          <a:lstStyle/>
          <a:p>
            <a:r>
              <a:rPr lang="en-GB" dirty="0"/>
              <a:t>Government in consultation with Social Partners</a:t>
            </a:r>
          </a:p>
        </p:txBody>
      </p:sp>
      <p:sp>
        <p:nvSpPr>
          <p:cNvPr id="4" name="Segnaposto contenuto 3">
            <a:extLst>
              <a:ext uri="{FF2B5EF4-FFF2-40B4-BE49-F238E27FC236}">
                <a16:creationId xmlns:a16="http://schemas.microsoft.com/office/drawing/2014/main" id="{7AC17DD1-4263-4F80-9C61-BEFDC4D60AE0}"/>
              </a:ext>
            </a:extLst>
          </p:cNvPr>
          <p:cNvSpPr>
            <a:spLocks noGrp="1"/>
          </p:cNvSpPr>
          <p:nvPr>
            <p:ph sz="half" idx="2"/>
          </p:nvPr>
        </p:nvSpPr>
        <p:spPr>
          <a:xfrm>
            <a:off x="5966826" y="2392650"/>
            <a:ext cx="3412801" cy="1272078"/>
          </a:xfrm>
        </p:spPr>
        <p:txBody>
          <a:bodyPr anchor="t"/>
          <a:lstStyle/>
          <a:p>
            <a:pPr lvl="2"/>
            <a:r>
              <a:rPr lang="en-GB" dirty="0"/>
              <a:t>National OSH policies and strategies</a:t>
            </a:r>
          </a:p>
        </p:txBody>
      </p:sp>
      <p:sp>
        <p:nvSpPr>
          <p:cNvPr id="5" name="Segnaposto data 4">
            <a:extLst>
              <a:ext uri="{FF2B5EF4-FFF2-40B4-BE49-F238E27FC236}">
                <a16:creationId xmlns:a16="http://schemas.microsoft.com/office/drawing/2014/main" id="{E266D9B0-E1E3-42B4-8140-C3FE8E1DAB42}"/>
              </a:ext>
            </a:extLst>
          </p:cNvPr>
          <p:cNvSpPr>
            <a:spLocks noGrp="1"/>
          </p:cNvSpPr>
          <p:nvPr>
            <p:ph type="dt" sz="half" idx="10"/>
          </p:nvPr>
        </p:nvSpPr>
        <p:spPr/>
        <p:txBody>
          <a:bodyPr/>
          <a:lstStyle/>
          <a:p>
            <a:r>
              <a:rPr lang="en-GB"/>
              <a:t>Date: Monday / 01 / October / 2019</a:t>
            </a:r>
          </a:p>
        </p:txBody>
      </p:sp>
      <p:sp>
        <p:nvSpPr>
          <p:cNvPr id="6" name="Segnaposto numero diapositiva 5">
            <a:extLst>
              <a:ext uri="{FF2B5EF4-FFF2-40B4-BE49-F238E27FC236}">
                <a16:creationId xmlns:a16="http://schemas.microsoft.com/office/drawing/2014/main" id="{44F3513F-CCC1-4C15-959C-439DFCB77D31}"/>
              </a:ext>
            </a:extLst>
          </p:cNvPr>
          <p:cNvSpPr>
            <a:spLocks noGrp="1"/>
          </p:cNvSpPr>
          <p:nvPr>
            <p:ph type="sldNum" sz="quarter" idx="12"/>
          </p:nvPr>
        </p:nvSpPr>
        <p:spPr/>
        <p:txBody>
          <a:bodyPr/>
          <a:lstStyle/>
          <a:p>
            <a:fld id="{856227C0-AD57-4F9B-BAE3-EEFB0D0EE427}" type="slidenum">
              <a:rPr lang="en-GB" smtClean="0"/>
              <a:t>16</a:t>
            </a:fld>
            <a:endParaRPr lang="en-GB"/>
          </a:p>
        </p:txBody>
      </p:sp>
      <p:sp>
        <p:nvSpPr>
          <p:cNvPr id="9" name="Triangolo isoscele 8">
            <a:extLst>
              <a:ext uri="{FF2B5EF4-FFF2-40B4-BE49-F238E27FC236}">
                <a16:creationId xmlns:a16="http://schemas.microsoft.com/office/drawing/2014/main" id="{FCF7E549-1105-48FB-A650-59C63C46D2B3}"/>
              </a:ext>
            </a:extLst>
          </p:cNvPr>
          <p:cNvSpPr>
            <a:spLocks noChangeAspect="1"/>
          </p:cNvSpPr>
          <p:nvPr/>
        </p:nvSpPr>
        <p:spPr>
          <a:xfrm rot="5400000">
            <a:off x="3986704" y="2491396"/>
            <a:ext cx="1036350" cy="838859"/>
          </a:xfrm>
          <a:prstGeom prst="triangle">
            <a:avLst/>
          </a:prstGeom>
          <a:solidFill>
            <a:schemeClr val="bg1">
              <a:lumMod val="95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Segnaposto contenuto 3">
            <a:extLst>
              <a:ext uri="{FF2B5EF4-FFF2-40B4-BE49-F238E27FC236}">
                <a16:creationId xmlns:a16="http://schemas.microsoft.com/office/drawing/2014/main" id="{B5FDDA3B-941B-44E3-8E91-52725F9581F7}"/>
              </a:ext>
            </a:extLst>
          </p:cNvPr>
          <p:cNvSpPr txBox="1">
            <a:spLocks/>
          </p:cNvSpPr>
          <p:nvPr/>
        </p:nvSpPr>
        <p:spPr>
          <a:xfrm>
            <a:off x="5966825" y="4404449"/>
            <a:ext cx="3412801" cy="1272078"/>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0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spcAft>
                <a:spcPts val="600"/>
              </a:spcAft>
              <a:buClr>
                <a:schemeClr val="accent2"/>
              </a:buClr>
              <a:buSzPct val="70000"/>
              <a:buFont typeface="Wingdings 3" panose="05040102010807070707" pitchFamily="18" charset="2"/>
              <a:buChar char=""/>
              <a:defRPr sz="20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spcAft>
                <a:spcPts val="0"/>
              </a:spcAft>
            </a:pPr>
            <a:r>
              <a:rPr lang="en-GB" dirty="0"/>
              <a:t>Guidelines</a:t>
            </a:r>
          </a:p>
          <a:p>
            <a:pPr lvl="2">
              <a:spcAft>
                <a:spcPts val="0"/>
              </a:spcAft>
            </a:pPr>
            <a:r>
              <a:rPr lang="en-GB" dirty="0"/>
              <a:t>Codes of practice </a:t>
            </a:r>
          </a:p>
          <a:p>
            <a:pPr lvl="2">
              <a:spcAft>
                <a:spcPts val="0"/>
              </a:spcAft>
            </a:pPr>
            <a:r>
              <a:rPr lang="en-GB" dirty="0"/>
              <a:t>Standards</a:t>
            </a:r>
          </a:p>
          <a:p>
            <a:pPr lvl="2">
              <a:spcAft>
                <a:spcPts val="0"/>
              </a:spcAft>
            </a:pPr>
            <a:r>
              <a:rPr lang="en-GB" dirty="0"/>
              <a:t>Protocols</a:t>
            </a:r>
          </a:p>
          <a:p>
            <a:pPr lvl="2">
              <a:spcAft>
                <a:spcPts val="0"/>
              </a:spcAft>
            </a:pPr>
            <a:r>
              <a:rPr lang="en-GB" dirty="0"/>
              <a:t>On-line resources</a:t>
            </a:r>
          </a:p>
          <a:p>
            <a:pPr>
              <a:spcAft>
                <a:spcPts val="0"/>
              </a:spcAft>
            </a:pPr>
            <a:endParaRPr lang="en-GB" dirty="0"/>
          </a:p>
        </p:txBody>
      </p:sp>
      <p:sp>
        <p:nvSpPr>
          <p:cNvPr id="11" name="Segnaposto contenuto 2">
            <a:extLst>
              <a:ext uri="{FF2B5EF4-FFF2-40B4-BE49-F238E27FC236}">
                <a16:creationId xmlns:a16="http://schemas.microsoft.com/office/drawing/2014/main" id="{BEA65ECC-BAA0-4864-AC29-CA447B9867B8}"/>
              </a:ext>
            </a:extLst>
          </p:cNvPr>
          <p:cNvSpPr txBox="1">
            <a:spLocks/>
          </p:cNvSpPr>
          <p:nvPr/>
        </p:nvSpPr>
        <p:spPr>
          <a:xfrm>
            <a:off x="490538" y="4404449"/>
            <a:ext cx="2743200" cy="1272078"/>
          </a:xfrm>
          <a:prstGeom prst="rect">
            <a:avLst/>
          </a:prstGeom>
        </p:spPr>
        <p:txBody>
          <a:bodyPr vert="horz" lIns="0" tIns="0" rIns="0" bIns="0" rtlCol="0">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0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spcAft>
                <a:spcPts val="600"/>
              </a:spcAft>
              <a:buClr>
                <a:schemeClr val="accent2"/>
              </a:buClr>
              <a:buSzPct val="70000"/>
              <a:buFont typeface="Wingdings 3" panose="05040102010807070707" pitchFamily="18" charset="2"/>
              <a:buChar char=""/>
              <a:defRPr sz="20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Ministry of Labour; Labour inspectorate; OSH authorities; Social partners; etc.</a:t>
            </a:r>
          </a:p>
          <a:p>
            <a:endParaRPr lang="en-GB" dirty="0"/>
          </a:p>
        </p:txBody>
      </p:sp>
      <p:sp>
        <p:nvSpPr>
          <p:cNvPr id="12" name="Rettangolo 11">
            <a:extLst>
              <a:ext uri="{FF2B5EF4-FFF2-40B4-BE49-F238E27FC236}">
                <a16:creationId xmlns:a16="http://schemas.microsoft.com/office/drawing/2014/main" id="{AF70AFAE-5EC3-4C0A-A38E-C132C45F461F}"/>
              </a:ext>
            </a:extLst>
          </p:cNvPr>
          <p:cNvSpPr/>
          <p:nvPr/>
        </p:nvSpPr>
        <p:spPr>
          <a:xfrm>
            <a:off x="9109408" y="4404449"/>
            <a:ext cx="1629528" cy="1272078"/>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bg1"/>
                </a:solidFill>
              </a:rPr>
              <a:t>Sectoral approach</a:t>
            </a:r>
          </a:p>
        </p:txBody>
      </p:sp>
      <p:sp>
        <p:nvSpPr>
          <p:cNvPr id="14" name="Triangolo isoscele 13">
            <a:extLst>
              <a:ext uri="{FF2B5EF4-FFF2-40B4-BE49-F238E27FC236}">
                <a16:creationId xmlns:a16="http://schemas.microsoft.com/office/drawing/2014/main" id="{EB707D30-B67D-4D93-8453-0B073C461A38}"/>
              </a:ext>
            </a:extLst>
          </p:cNvPr>
          <p:cNvSpPr>
            <a:spLocks noChangeAspect="1"/>
          </p:cNvSpPr>
          <p:nvPr/>
        </p:nvSpPr>
        <p:spPr>
          <a:xfrm rot="5400000">
            <a:off x="3986704" y="4497201"/>
            <a:ext cx="1036350" cy="838859"/>
          </a:xfrm>
          <a:prstGeom prst="triangle">
            <a:avLst/>
          </a:prstGeom>
          <a:solidFill>
            <a:schemeClr val="bg1">
              <a:lumMod val="95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24566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080EAE-78B2-4EB3-8E05-D35D9E92D8E2}"/>
              </a:ext>
            </a:extLst>
          </p:cNvPr>
          <p:cNvSpPr>
            <a:spLocks noGrp="1"/>
          </p:cNvSpPr>
          <p:nvPr>
            <p:ph type="title"/>
          </p:nvPr>
        </p:nvSpPr>
        <p:spPr/>
        <p:txBody>
          <a:bodyPr/>
          <a:lstStyle/>
          <a:p>
            <a:r>
              <a:rPr lang="en-GB" dirty="0"/>
              <a:t>Data collection on workplace violence and harassment</a:t>
            </a:r>
          </a:p>
        </p:txBody>
      </p:sp>
      <p:sp>
        <p:nvSpPr>
          <p:cNvPr id="3" name="Segnaposto data 2">
            <a:extLst>
              <a:ext uri="{FF2B5EF4-FFF2-40B4-BE49-F238E27FC236}">
                <a16:creationId xmlns:a16="http://schemas.microsoft.com/office/drawing/2014/main" id="{9846735C-9FD8-4450-A4D8-731B8EB5FA38}"/>
              </a:ext>
            </a:extLst>
          </p:cNvPr>
          <p:cNvSpPr>
            <a:spLocks noGrp="1"/>
          </p:cNvSpPr>
          <p:nvPr>
            <p:ph type="dt" sz="half" idx="10"/>
          </p:nvPr>
        </p:nvSpPr>
        <p:spPr/>
        <p:txBody>
          <a:bodyPr/>
          <a:lstStyle/>
          <a:p>
            <a:r>
              <a:rPr lang="en-GB"/>
              <a:t>Date: Monday / 01 / October / 2019</a:t>
            </a:r>
          </a:p>
        </p:txBody>
      </p:sp>
      <p:sp>
        <p:nvSpPr>
          <p:cNvPr id="4" name="Segnaposto numero diapositiva 3">
            <a:extLst>
              <a:ext uri="{FF2B5EF4-FFF2-40B4-BE49-F238E27FC236}">
                <a16:creationId xmlns:a16="http://schemas.microsoft.com/office/drawing/2014/main" id="{1E2CF0EE-188C-4893-A5B7-DB804E0374D3}"/>
              </a:ext>
            </a:extLst>
          </p:cNvPr>
          <p:cNvSpPr>
            <a:spLocks noGrp="1"/>
          </p:cNvSpPr>
          <p:nvPr>
            <p:ph type="sldNum" sz="quarter" idx="12"/>
          </p:nvPr>
        </p:nvSpPr>
        <p:spPr/>
        <p:txBody>
          <a:bodyPr/>
          <a:lstStyle/>
          <a:p>
            <a:fld id="{856227C0-AD57-4F9B-BAE3-EEFB0D0EE427}" type="slidenum">
              <a:rPr lang="en-GB" smtClean="0"/>
              <a:t>17</a:t>
            </a:fld>
            <a:endParaRPr lang="en-GB"/>
          </a:p>
        </p:txBody>
      </p:sp>
      <p:sp>
        <p:nvSpPr>
          <p:cNvPr id="5" name="Segnaposto testo 4">
            <a:extLst>
              <a:ext uri="{FF2B5EF4-FFF2-40B4-BE49-F238E27FC236}">
                <a16:creationId xmlns:a16="http://schemas.microsoft.com/office/drawing/2014/main" id="{6BAF77B6-DA99-4191-B1CF-2F9B68FAC41D}"/>
              </a:ext>
            </a:extLst>
          </p:cNvPr>
          <p:cNvSpPr>
            <a:spLocks noGrp="1"/>
          </p:cNvSpPr>
          <p:nvPr>
            <p:ph type="body" sz="quarter" idx="13"/>
          </p:nvPr>
        </p:nvSpPr>
        <p:spPr>
          <a:xfrm>
            <a:off x="490538" y="2393950"/>
            <a:ext cx="11210924" cy="1279692"/>
          </a:xfrm>
        </p:spPr>
        <p:txBody>
          <a:bodyPr/>
          <a:lstStyle/>
          <a:p>
            <a:r>
              <a:rPr lang="en-GB" sz="2200" dirty="0"/>
              <a:t>Member States should make efforts to collect and publish statistics on violence and harassment in the world of work disaggregated by sex, form of violence and harassment, and sector of economic activity </a:t>
            </a:r>
          </a:p>
          <a:p>
            <a:pPr marL="0" indent="0" algn="r">
              <a:spcBef>
                <a:spcPts val="0"/>
              </a:spcBef>
              <a:spcAft>
                <a:spcPts val="0"/>
              </a:spcAft>
              <a:buNone/>
            </a:pPr>
            <a:r>
              <a:rPr lang="en-GB" sz="1800" i="1" dirty="0"/>
              <a:t>Recommendation No. 206, Para. 22</a:t>
            </a:r>
            <a:endParaRPr lang="en-GB" sz="1800" dirty="0"/>
          </a:p>
          <a:p>
            <a:endParaRPr lang="en-GB" sz="2000" dirty="0"/>
          </a:p>
        </p:txBody>
      </p:sp>
      <p:sp>
        <p:nvSpPr>
          <p:cNvPr id="7" name="Segnaposto contenuto 2">
            <a:extLst>
              <a:ext uri="{FF2B5EF4-FFF2-40B4-BE49-F238E27FC236}">
                <a16:creationId xmlns:a16="http://schemas.microsoft.com/office/drawing/2014/main" id="{B015AB95-DED5-4D81-AA81-6C2B487786CB}"/>
              </a:ext>
            </a:extLst>
          </p:cNvPr>
          <p:cNvSpPr txBox="1">
            <a:spLocks/>
          </p:cNvSpPr>
          <p:nvPr/>
        </p:nvSpPr>
        <p:spPr>
          <a:xfrm>
            <a:off x="490538" y="4219074"/>
            <a:ext cx="11210924" cy="1860884"/>
          </a:xfrm>
          <a:prstGeom prst="rect">
            <a:avLst/>
          </a:prstGeom>
        </p:spPr>
        <p:txBody>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0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spcAft>
                <a:spcPts val="600"/>
              </a:spcAft>
              <a:buClr>
                <a:schemeClr val="accent2"/>
              </a:buClr>
              <a:buSzPct val="70000"/>
              <a:buFont typeface="Wingdings 3" panose="05040102010807070707" pitchFamily="18" charset="2"/>
              <a:buChar char=""/>
              <a:defRPr sz="20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2"/>
            <a:r>
              <a:rPr lang="en-GB" b="1" dirty="0"/>
              <a:t>Direct measuring. </a:t>
            </a:r>
            <a:r>
              <a:rPr lang="en-GB" dirty="0"/>
              <a:t>E.g. formal complaints; specific questionnaires on violence and harassment; measuring items in existing periodic labour/working conditions surveys; trade union members’ surveys; etc.</a:t>
            </a:r>
          </a:p>
          <a:p>
            <a:pPr lvl="2"/>
            <a:r>
              <a:rPr lang="en-GB" b="1" dirty="0"/>
              <a:t>Indirect measuring. </a:t>
            </a:r>
            <a:r>
              <a:rPr lang="en-GB" dirty="0"/>
              <a:t>E.g. absenteeism and sick (personal) leave; staff turnover; exit interviews; workers’ compensation claims</a:t>
            </a:r>
          </a:p>
          <a:p>
            <a:endParaRPr lang="en-GB" dirty="0"/>
          </a:p>
        </p:txBody>
      </p:sp>
    </p:spTree>
    <p:extLst>
      <p:ext uri="{BB962C8B-B14F-4D97-AF65-F5344CB8AC3E}">
        <p14:creationId xmlns:p14="http://schemas.microsoft.com/office/powerpoint/2010/main" val="1280792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C4E2E7-B15E-449B-B732-BDF438A321C7}"/>
              </a:ext>
            </a:extLst>
          </p:cNvPr>
          <p:cNvSpPr>
            <a:spLocks noGrp="1"/>
          </p:cNvSpPr>
          <p:nvPr>
            <p:ph type="title"/>
          </p:nvPr>
        </p:nvSpPr>
        <p:spPr/>
        <p:txBody>
          <a:bodyPr/>
          <a:lstStyle/>
          <a:p>
            <a:r>
              <a:rPr lang="en-GB" dirty="0"/>
              <a:t>Example: French survey on working conditions (2013)</a:t>
            </a:r>
          </a:p>
        </p:txBody>
      </p:sp>
      <p:sp>
        <p:nvSpPr>
          <p:cNvPr id="3" name="Segnaposto contenuto 2">
            <a:extLst>
              <a:ext uri="{FF2B5EF4-FFF2-40B4-BE49-F238E27FC236}">
                <a16:creationId xmlns:a16="http://schemas.microsoft.com/office/drawing/2014/main" id="{63FC4AE6-7217-4E6E-A428-FB8F7F126BC4}"/>
              </a:ext>
            </a:extLst>
          </p:cNvPr>
          <p:cNvSpPr>
            <a:spLocks noGrp="1"/>
          </p:cNvSpPr>
          <p:nvPr>
            <p:ph idx="1"/>
          </p:nvPr>
        </p:nvSpPr>
        <p:spPr>
          <a:xfrm>
            <a:off x="490538" y="2404532"/>
            <a:ext cx="11210924" cy="2310273"/>
          </a:xfrm>
        </p:spPr>
        <p:txBody>
          <a:bodyPr numCol="2"/>
          <a:lstStyle/>
          <a:p>
            <a:pPr>
              <a:spcBef>
                <a:spcPts val="0"/>
              </a:spcBef>
              <a:spcAft>
                <a:spcPts val="0"/>
              </a:spcAft>
            </a:pPr>
            <a:r>
              <a:rPr lang="en-GB" dirty="0"/>
              <a:t>1. Workers had been:</a:t>
            </a:r>
            <a:endParaRPr lang="it-IT" dirty="0"/>
          </a:p>
          <a:p>
            <a:pPr lvl="2">
              <a:spcBef>
                <a:spcPts val="0"/>
              </a:spcBef>
              <a:spcAft>
                <a:spcPts val="0"/>
              </a:spcAft>
            </a:pPr>
            <a:r>
              <a:rPr lang="en-GB" dirty="0"/>
              <a:t>ignored as if they were not present</a:t>
            </a:r>
            <a:endParaRPr lang="it-IT" dirty="0"/>
          </a:p>
          <a:p>
            <a:pPr lvl="2">
              <a:spcBef>
                <a:spcPts val="0"/>
              </a:spcBef>
              <a:spcAft>
                <a:spcPts val="0"/>
              </a:spcAft>
            </a:pPr>
            <a:r>
              <a:rPr lang="en-GB" dirty="0"/>
              <a:t>prohibited from expressing themselves</a:t>
            </a:r>
            <a:endParaRPr lang="it-IT" dirty="0"/>
          </a:p>
          <a:p>
            <a:pPr lvl="2">
              <a:spcBef>
                <a:spcPts val="0"/>
              </a:spcBef>
              <a:spcAft>
                <a:spcPts val="0"/>
              </a:spcAft>
            </a:pPr>
            <a:r>
              <a:rPr lang="en-GB" dirty="0"/>
              <a:t>ridiculed in public</a:t>
            </a:r>
            <a:endParaRPr lang="it-IT" dirty="0"/>
          </a:p>
          <a:p>
            <a:pPr lvl="2">
              <a:spcBef>
                <a:spcPts val="0"/>
              </a:spcBef>
              <a:spcAft>
                <a:spcPts val="0"/>
              </a:spcAft>
            </a:pPr>
            <a:r>
              <a:rPr lang="en-GB" dirty="0"/>
              <a:t>criticised in an unjustified way for their work</a:t>
            </a:r>
          </a:p>
          <a:p>
            <a:pPr lvl="2">
              <a:spcBef>
                <a:spcPts val="0"/>
              </a:spcBef>
              <a:spcAft>
                <a:spcPts val="0"/>
              </a:spcAft>
            </a:pPr>
            <a:r>
              <a:rPr lang="en-GB" dirty="0"/>
              <a:t>subject to sabotage or hindrance so that their tasks could not be carried out correctly</a:t>
            </a:r>
            <a:endParaRPr lang="it-IT" dirty="0"/>
          </a:p>
          <a:p>
            <a:pPr lvl="2">
              <a:spcBef>
                <a:spcPts val="0"/>
              </a:spcBef>
              <a:spcAft>
                <a:spcPts val="0"/>
              </a:spcAft>
            </a:pPr>
            <a:endParaRPr lang="it-IT" dirty="0"/>
          </a:p>
          <a:p>
            <a:pPr lvl="2">
              <a:spcBef>
                <a:spcPts val="0"/>
              </a:spcBef>
              <a:spcAft>
                <a:spcPts val="0"/>
              </a:spcAft>
            </a:pPr>
            <a:endParaRPr lang="it-IT" dirty="0"/>
          </a:p>
          <a:p>
            <a:pPr marL="0" lvl="2" indent="0">
              <a:spcBef>
                <a:spcPts val="0"/>
              </a:spcBef>
              <a:spcAft>
                <a:spcPts val="0"/>
              </a:spcAft>
              <a:buNone/>
            </a:pPr>
            <a:endParaRPr lang="it-IT" dirty="0"/>
          </a:p>
          <a:p>
            <a:pPr lvl="2">
              <a:spcBef>
                <a:spcPts val="0"/>
              </a:spcBef>
              <a:spcAft>
                <a:spcPts val="0"/>
              </a:spcAft>
            </a:pPr>
            <a:r>
              <a:rPr lang="en-GB" dirty="0"/>
              <a:t>subject to obscene or condescending remarks</a:t>
            </a:r>
          </a:p>
          <a:p>
            <a:pPr lvl="2">
              <a:spcBef>
                <a:spcPts val="0"/>
              </a:spcBef>
              <a:spcAft>
                <a:spcPts val="0"/>
              </a:spcAft>
            </a:pPr>
            <a:r>
              <a:rPr lang="en-GB" dirty="0"/>
              <a:t>given useless or condescending tasks</a:t>
            </a:r>
          </a:p>
          <a:p>
            <a:pPr lvl="2">
              <a:spcBef>
                <a:spcPts val="0"/>
              </a:spcBef>
              <a:spcAft>
                <a:spcPts val="0"/>
              </a:spcAft>
            </a:pPr>
            <a:r>
              <a:rPr lang="en-GB" dirty="0"/>
              <a:t>told that they are mentally incapable</a:t>
            </a:r>
            <a:endParaRPr lang="it-IT" dirty="0"/>
          </a:p>
          <a:p>
            <a:pPr lvl="2">
              <a:spcBef>
                <a:spcPts val="0"/>
              </a:spcBef>
              <a:spcAft>
                <a:spcPts val="0"/>
              </a:spcAft>
            </a:pPr>
            <a:r>
              <a:rPr lang="en-GB" dirty="0"/>
              <a:t>subject to insistent sexual propositions</a:t>
            </a:r>
            <a:endParaRPr lang="it-IT" dirty="0"/>
          </a:p>
          <a:p>
            <a:pPr lvl="2">
              <a:spcBef>
                <a:spcPts val="0"/>
              </a:spcBef>
              <a:spcAft>
                <a:spcPts val="0"/>
              </a:spcAft>
            </a:pPr>
            <a:r>
              <a:rPr lang="en-GB" dirty="0"/>
              <a:t>the butt of offensive or crude jokes or mockery</a:t>
            </a:r>
            <a:endParaRPr lang="it-IT" dirty="0"/>
          </a:p>
          <a:p>
            <a:endParaRPr lang="en-GB" dirty="0"/>
          </a:p>
        </p:txBody>
      </p:sp>
      <p:sp>
        <p:nvSpPr>
          <p:cNvPr id="4" name="Segnaposto data 3">
            <a:extLst>
              <a:ext uri="{FF2B5EF4-FFF2-40B4-BE49-F238E27FC236}">
                <a16:creationId xmlns:a16="http://schemas.microsoft.com/office/drawing/2014/main" id="{E70C9541-AFE9-49CA-9548-C56007AF67DD}"/>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56191EB4-2F98-4DAC-A97A-28DF31CA63FA}"/>
              </a:ext>
            </a:extLst>
          </p:cNvPr>
          <p:cNvSpPr>
            <a:spLocks noGrp="1"/>
          </p:cNvSpPr>
          <p:nvPr>
            <p:ph type="sldNum" sz="quarter" idx="12"/>
          </p:nvPr>
        </p:nvSpPr>
        <p:spPr/>
        <p:txBody>
          <a:bodyPr/>
          <a:lstStyle/>
          <a:p>
            <a:fld id="{856227C0-AD57-4F9B-BAE3-EEFB0D0EE427}" type="slidenum">
              <a:rPr lang="en-GB" smtClean="0"/>
              <a:t>18</a:t>
            </a:fld>
            <a:endParaRPr lang="en-GB"/>
          </a:p>
        </p:txBody>
      </p:sp>
      <p:sp>
        <p:nvSpPr>
          <p:cNvPr id="6" name="Segnaposto contenuto 2">
            <a:extLst>
              <a:ext uri="{FF2B5EF4-FFF2-40B4-BE49-F238E27FC236}">
                <a16:creationId xmlns:a16="http://schemas.microsoft.com/office/drawing/2014/main" id="{24A23CAD-7186-485E-8541-4A436677EAE6}"/>
              </a:ext>
            </a:extLst>
          </p:cNvPr>
          <p:cNvSpPr txBox="1">
            <a:spLocks/>
          </p:cNvSpPr>
          <p:nvPr/>
        </p:nvSpPr>
        <p:spPr>
          <a:xfrm>
            <a:off x="490538" y="4976142"/>
            <a:ext cx="11210924" cy="959438"/>
          </a:xfrm>
          <a:prstGeom prst="rect">
            <a:avLst/>
          </a:prstGeom>
        </p:spPr>
        <p:txBody>
          <a:bodyPr vert="horz" lIns="0" tIns="0" rIns="0" bIns="0" numCol="2" rtlCol="0">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0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spcAft>
                <a:spcPts val="600"/>
              </a:spcAft>
              <a:buClr>
                <a:schemeClr val="accent2"/>
              </a:buClr>
              <a:buSzPct val="70000"/>
              <a:buFont typeface="Wingdings 3" panose="05040102010807070707" pitchFamily="18" charset="2"/>
              <a:buChar char=""/>
              <a:defRPr sz="20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GB" dirty="0"/>
              <a:t>2. Source of aggression: </a:t>
            </a:r>
          </a:p>
          <a:p>
            <a:pPr lvl="2">
              <a:spcBef>
                <a:spcPts val="0"/>
              </a:spcBef>
              <a:spcAft>
                <a:spcPts val="0"/>
              </a:spcAft>
            </a:pPr>
            <a:r>
              <a:rPr lang="en-GB" dirty="0"/>
              <a:t>co-workers, supervisors, managers</a:t>
            </a:r>
          </a:p>
          <a:p>
            <a:pPr lvl="2">
              <a:spcBef>
                <a:spcPts val="0"/>
              </a:spcBef>
              <a:spcAft>
                <a:spcPts val="0"/>
              </a:spcAft>
            </a:pPr>
            <a:r>
              <a:rPr lang="en-GB" dirty="0"/>
              <a:t>clients, users or patients</a:t>
            </a:r>
          </a:p>
          <a:p>
            <a:pPr lvl="2">
              <a:spcBef>
                <a:spcPts val="0"/>
              </a:spcBef>
              <a:spcAft>
                <a:spcPts val="0"/>
              </a:spcAft>
            </a:pPr>
            <a:endParaRPr lang="en-GB" dirty="0"/>
          </a:p>
          <a:p>
            <a:pPr lvl="2">
              <a:spcBef>
                <a:spcPts val="0"/>
              </a:spcBef>
              <a:spcAft>
                <a:spcPts val="0"/>
              </a:spcAft>
            </a:pPr>
            <a:r>
              <a:rPr lang="en-GB" dirty="0"/>
              <a:t>workers from another enterprise </a:t>
            </a:r>
          </a:p>
          <a:p>
            <a:pPr lvl="2">
              <a:spcBef>
                <a:spcPts val="0"/>
              </a:spcBef>
              <a:spcAft>
                <a:spcPts val="0"/>
              </a:spcAft>
            </a:pPr>
            <a:r>
              <a:rPr lang="en-GB" dirty="0"/>
              <a:t>others</a:t>
            </a:r>
            <a:endParaRPr lang="it-IT" dirty="0"/>
          </a:p>
        </p:txBody>
      </p:sp>
    </p:spTree>
    <p:extLst>
      <p:ext uri="{BB962C8B-B14F-4D97-AF65-F5344CB8AC3E}">
        <p14:creationId xmlns:p14="http://schemas.microsoft.com/office/powerpoint/2010/main" val="34126439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969522-0B86-45E3-91A8-785C518ED409}"/>
              </a:ext>
            </a:extLst>
          </p:cNvPr>
          <p:cNvSpPr>
            <a:spLocks noGrp="1"/>
          </p:cNvSpPr>
          <p:nvPr>
            <p:ph type="title"/>
          </p:nvPr>
        </p:nvSpPr>
        <p:spPr/>
        <p:txBody>
          <a:bodyPr/>
          <a:lstStyle/>
          <a:p>
            <a:r>
              <a:rPr lang="en-US" dirty="0"/>
              <a:t>OSH education, training and awareness raising</a:t>
            </a:r>
            <a:endParaRPr lang="en-GB" dirty="0"/>
          </a:p>
        </p:txBody>
      </p:sp>
      <p:sp>
        <p:nvSpPr>
          <p:cNvPr id="3" name="Segnaposto contenuto 2">
            <a:extLst>
              <a:ext uri="{FF2B5EF4-FFF2-40B4-BE49-F238E27FC236}">
                <a16:creationId xmlns:a16="http://schemas.microsoft.com/office/drawing/2014/main" id="{6A6DDCD1-B58E-441F-9E60-7DEFCAFEF552}"/>
              </a:ext>
            </a:extLst>
          </p:cNvPr>
          <p:cNvSpPr>
            <a:spLocks noGrp="1"/>
          </p:cNvSpPr>
          <p:nvPr>
            <p:ph idx="1"/>
          </p:nvPr>
        </p:nvSpPr>
        <p:spPr>
          <a:xfrm>
            <a:off x="490538" y="2404533"/>
            <a:ext cx="5605462" cy="3472391"/>
          </a:xfrm>
        </p:spPr>
        <p:txBody>
          <a:bodyPr/>
          <a:lstStyle/>
          <a:p>
            <a:pPr lvl="1"/>
            <a:r>
              <a:rPr lang="en-GB" dirty="0"/>
              <a:t>Members should fund, develop, implement and disseminate</a:t>
            </a:r>
          </a:p>
          <a:p>
            <a:pPr lvl="2"/>
            <a:r>
              <a:rPr lang="en-GB" dirty="0"/>
              <a:t>gender-responsive curricula and instructional materials on violence and harassment at all levels of </a:t>
            </a:r>
            <a:r>
              <a:rPr lang="en-GB" b="1" dirty="0"/>
              <a:t>education</a:t>
            </a:r>
            <a:r>
              <a:rPr lang="en-GB" dirty="0"/>
              <a:t> and </a:t>
            </a:r>
            <a:r>
              <a:rPr lang="en-GB" b="1" dirty="0"/>
              <a:t>vocational training</a:t>
            </a:r>
            <a:r>
              <a:rPr lang="en-GB" dirty="0"/>
              <a:t>, in line with national law and circumstances</a:t>
            </a:r>
          </a:p>
          <a:p>
            <a:pPr lvl="2"/>
            <a:r>
              <a:rPr lang="en-GB" b="1" dirty="0"/>
              <a:t>public campaigns </a:t>
            </a:r>
            <a:r>
              <a:rPr lang="en-GB" dirty="0"/>
              <a:t>aimed at fostering safe, healthy and harmonious workplaces free from violence and harassment</a:t>
            </a:r>
          </a:p>
          <a:p>
            <a:pPr lvl="1" algn="r">
              <a:spcBef>
                <a:spcPts val="1800"/>
              </a:spcBef>
            </a:pPr>
            <a:r>
              <a:rPr lang="en-GB" sz="1800" i="1" dirty="0"/>
              <a:t>Recommendation No. 206, Para. 23</a:t>
            </a:r>
            <a:endParaRPr lang="en-GB" sz="1800" dirty="0"/>
          </a:p>
          <a:p>
            <a:endParaRPr lang="en-GB" dirty="0"/>
          </a:p>
        </p:txBody>
      </p:sp>
      <p:sp>
        <p:nvSpPr>
          <p:cNvPr id="4" name="Segnaposto data 3">
            <a:extLst>
              <a:ext uri="{FF2B5EF4-FFF2-40B4-BE49-F238E27FC236}">
                <a16:creationId xmlns:a16="http://schemas.microsoft.com/office/drawing/2014/main" id="{5453A051-E925-4A1F-9825-89F3E0D8C311}"/>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C28869D0-FDD0-4344-BF60-997AF6EA406C}"/>
              </a:ext>
            </a:extLst>
          </p:cNvPr>
          <p:cNvSpPr>
            <a:spLocks noGrp="1"/>
          </p:cNvSpPr>
          <p:nvPr>
            <p:ph type="sldNum" sz="quarter" idx="12"/>
          </p:nvPr>
        </p:nvSpPr>
        <p:spPr/>
        <p:txBody>
          <a:bodyPr/>
          <a:lstStyle/>
          <a:p>
            <a:fld id="{856227C0-AD57-4F9B-BAE3-EEFB0D0EE427}" type="slidenum">
              <a:rPr lang="en-GB" smtClean="0"/>
              <a:t>19</a:t>
            </a:fld>
            <a:endParaRPr lang="en-GB"/>
          </a:p>
        </p:txBody>
      </p:sp>
      <p:pic>
        <p:nvPicPr>
          <p:cNvPr id="7" name="Immagine 6">
            <a:extLst>
              <a:ext uri="{FF2B5EF4-FFF2-40B4-BE49-F238E27FC236}">
                <a16:creationId xmlns:a16="http://schemas.microsoft.com/office/drawing/2014/main" id="{EB597649-80E3-4753-9294-0CFA92C2F214}"/>
              </a:ext>
            </a:extLst>
          </p:cNvPr>
          <p:cNvPicPr>
            <a:picLocks noChangeAspect="1"/>
          </p:cNvPicPr>
          <p:nvPr/>
        </p:nvPicPr>
        <p:blipFill rotWithShape="1">
          <a:blip r:embed="rId3">
            <a:extLst>
              <a:ext uri="{28A0092B-C50C-407E-A947-70E740481C1C}">
                <a14:useLocalDpi xmlns:a14="http://schemas.microsoft.com/office/drawing/2010/main" val="0"/>
              </a:ext>
            </a:extLst>
          </a:blip>
          <a:srcRect l="10414"/>
          <a:stretch/>
        </p:blipFill>
        <p:spPr>
          <a:xfrm>
            <a:off x="6801853" y="2404533"/>
            <a:ext cx="4899609" cy="3804500"/>
          </a:xfrm>
          <a:prstGeom prst="rect">
            <a:avLst/>
          </a:prstGeom>
        </p:spPr>
      </p:pic>
    </p:spTree>
    <p:extLst>
      <p:ext uri="{BB962C8B-B14F-4D97-AF65-F5344CB8AC3E}">
        <p14:creationId xmlns:p14="http://schemas.microsoft.com/office/powerpoint/2010/main" val="1640145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414F50-5813-4905-9416-AB3E69A10630}"/>
              </a:ext>
            </a:extLst>
          </p:cNvPr>
          <p:cNvSpPr>
            <a:spLocks noGrp="1"/>
          </p:cNvSpPr>
          <p:nvPr>
            <p:ph type="title"/>
          </p:nvPr>
        </p:nvSpPr>
        <p:spPr/>
        <p:txBody>
          <a:bodyPr/>
          <a:lstStyle/>
          <a:p>
            <a:pPr>
              <a:lnSpc>
                <a:spcPct val="70000"/>
              </a:lnSpc>
            </a:pPr>
            <a:r>
              <a:rPr lang="en-GB" dirty="0"/>
              <a:t>What is violence and harassment in the world of work</a:t>
            </a:r>
          </a:p>
        </p:txBody>
      </p:sp>
      <p:sp>
        <p:nvSpPr>
          <p:cNvPr id="3" name="Segnaposto data 2">
            <a:extLst>
              <a:ext uri="{FF2B5EF4-FFF2-40B4-BE49-F238E27FC236}">
                <a16:creationId xmlns:a16="http://schemas.microsoft.com/office/drawing/2014/main" id="{5DED220D-115F-47EE-B078-990964CE366D}"/>
              </a:ext>
            </a:extLst>
          </p:cNvPr>
          <p:cNvSpPr>
            <a:spLocks noGrp="1"/>
          </p:cNvSpPr>
          <p:nvPr>
            <p:ph type="dt" sz="half" idx="10"/>
          </p:nvPr>
        </p:nvSpPr>
        <p:spPr/>
        <p:txBody>
          <a:bodyPr/>
          <a:lstStyle/>
          <a:p>
            <a:r>
              <a:rPr lang="en-GB" dirty="0"/>
              <a:t>Date: Monday / 01 / October / 2019</a:t>
            </a:r>
          </a:p>
        </p:txBody>
      </p:sp>
      <p:sp>
        <p:nvSpPr>
          <p:cNvPr id="4" name="Segnaposto numero diapositiva 3">
            <a:extLst>
              <a:ext uri="{FF2B5EF4-FFF2-40B4-BE49-F238E27FC236}">
                <a16:creationId xmlns:a16="http://schemas.microsoft.com/office/drawing/2014/main" id="{B0810256-572D-442B-8394-96FA99AA390A}"/>
              </a:ext>
            </a:extLst>
          </p:cNvPr>
          <p:cNvSpPr>
            <a:spLocks noGrp="1"/>
          </p:cNvSpPr>
          <p:nvPr>
            <p:ph type="sldNum" sz="quarter" idx="12"/>
          </p:nvPr>
        </p:nvSpPr>
        <p:spPr/>
        <p:txBody>
          <a:bodyPr/>
          <a:lstStyle/>
          <a:p>
            <a:fld id="{856227C0-AD57-4F9B-BAE3-EEFB0D0EE427}" type="slidenum">
              <a:rPr lang="en-GB" smtClean="0"/>
              <a:t>2</a:t>
            </a:fld>
            <a:endParaRPr lang="en-GB"/>
          </a:p>
        </p:txBody>
      </p:sp>
      <p:sp>
        <p:nvSpPr>
          <p:cNvPr id="5" name="Segnaposto testo 4">
            <a:extLst>
              <a:ext uri="{FF2B5EF4-FFF2-40B4-BE49-F238E27FC236}">
                <a16:creationId xmlns:a16="http://schemas.microsoft.com/office/drawing/2014/main" id="{5C08515F-CD57-41AC-B03F-B6CF1D5781C2}"/>
              </a:ext>
            </a:extLst>
          </p:cNvPr>
          <p:cNvSpPr>
            <a:spLocks noGrp="1"/>
          </p:cNvSpPr>
          <p:nvPr>
            <p:ph type="body" sz="quarter" idx="13"/>
          </p:nvPr>
        </p:nvSpPr>
        <p:spPr>
          <a:xfrm>
            <a:off x="490538" y="2393950"/>
            <a:ext cx="6279230" cy="3482976"/>
          </a:xfrm>
        </p:spPr>
        <p:txBody>
          <a:bodyPr/>
          <a:lstStyle/>
          <a:p>
            <a:r>
              <a:rPr lang="en-GB" sz="2400" dirty="0">
                <a:solidFill>
                  <a:schemeClr val="accent2"/>
                </a:solidFill>
              </a:rPr>
              <a:t>… a range of unacceptable behaviours, practices or threats thereof, whether a single occurrence or repeated, that aim at, result in, or are likely to result in physical, psychological, sexual or economic harm</a:t>
            </a:r>
          </a:p>
          <a:p>
            <a:pPr marL="0" indent="0">
              <a:buNone/>
            </a:pPr>
            <a:endParaRPr lang="en-GB" dirty="0">
              <a:solidFill>
                <a:schemeClr val="accent2"/>
              </a:solidFill>
            </a:endParaRPr>
          </a:p>
          <a:p>
            <a:pPr marL="0" indent="0">
              <a:buNone/>
            </a:pPr>
            <a:endParaRPr lang="en-GB" dirty="0">
              <a:solidFill>
                <a:schemeClr val="accent2"/>
              </a:solidFill>
            </a:endParaRPr>
          </a:p>
          <a:p>
            <a:pPr marL="0" indent="0" algn="r">
              <a:buNone/>
            </a:pPr>
            <a:r>
              <a:rPr lang="en-GB" sz="1800" i="1" dirty="0"/>
              <a:t>Convention No. 190, Art. 1(a)</a:t>
            </a:r>
          </a:p>
          <a:p>
            <a:pPr marL="0" indent="0">
              <a:buNone/>
            </a:pPr>
            <a:endParaRPr lang="en-GB" sz="2400" dirty="0">
              <a:solidFill>
                <a:schemeClr val="accent2"/>
              </a:solidFill>
            </a:endParaRPr>
          </a:p>
          <a:p>
            <a:pPr marL="0" indent="0">
              <a:buNone/>
            </a:pPr>
            <a:endParaRPr lang="en-GB" dirty="0">
              <a:solidFill>
                <a:schemeClr val="accent2"/>
              </a:solidFill>
            </a:endParaRPr>
          </a:p>
        </p:txBody>
      </p:sp>
      <p:pic>
        <p:nvPicPr>
          <p:cNvPr id="12" name="Segnaposto immagine 11">
            <a:extLst>
              <a:ext uri="{FF2B5EF4-FFF2-40B4-BE49-F238E27FC236}">
                <a16:creationId xmlns:a16="http://schemas.microsoft.com/office/drawing/2014/main" id="{FAE36E7A-0E48-462C-A756-48AA66363690}"/>
              </a:ext>
            </a:extLst>
          </p:cNvPr>
          <p:cNvPicPr>
            <a:picLocks noGrp="1" noChangeAspect="1"/>
          </p:cNvPicPr>
          <p:nvPr>
            <p:ph type="pic" sz="quarter" idx="14"/>
          </p:nvPr>
        </p:nvPicPr>
        <p:blipFill rotWithShape="1">
          <a:blip r:embed="rId3">
            <a:extLst>
              <a:ext uri="{28A0092B-C50C-407E-A947-70E740481C1C}">
                <a14:useLocalDpi xmlns:a14="http://schemas.microsoft.com/office/drawing/2010/main" val="0"/>
              </a:ext>
            </a:extLst>
          </a:blip>
          <a:srcRect l="11527" t="13897" r="17585" b="236"/>
          <a:stretch/>
        </p:blipFill>
        <p:spPr>
          <a:xfrm>
            <a:off x="7459579" y="2447925"/>
            <a:ext cx="4241884" cy="3429000"/>
          </a:xfrm>
        </p:spPr>
      </p:pic>
    </p:spTree>
    <p:extLst>
      <p:ext uri="{BB962C8B-B14F-4D97-AF65-F5344CB8AC3E}">
        <p14:creationId xmlns:p14="http://schemas.microsoft.com/office/powerpoint/2010/main" val="1521022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53BC6B-C5E9-4C30-BD51-BF36F06354E9}"/>
              </a:ext>
            </a:extLst>
          </p:cNvPr>
          <p:cNvSpPr>
            <a:spLocks noGrp="1"/>
          </p:cNvSpPr>
          <p:nvPr>
            <p:ph type="title"/>
          </p:nvPr>
        </p:nvSpPr>
        <p:spPr/>
        <p:txBody>
          <a:bodyPr/>
          <a:lstStyle/>
          <a:p>
            <a:r>
              <a:rPr lang="en-GB" dirty="0"/>
              <a:t>Action at the workplace level</a:t>
            </a:r>
            <a:r>
              <a:rPr lang="it-IT" dirty="0"/>
              <a:t> </a:t>
            </a:r>
            <a:endParaRPr lang="en-GB" dirty="0"/>
          </a:p>
        </p:txBody>
      </p:sp>
      <p:sp>
        <p:nvSpPr>
          <p:cNvPr id="3" name="Segnaposto contenuto 2">
            <a:extLst>
              <a:ext uri="{FF2B5EF4-FFF2-40B4-BE49-F238E27FC236}">
                <a16:creationId xmlns:a16="http://schemas.microsoft.com/office/drawing/2014/main" id="{97DA3D45-72F2-4190-916F-1325AE8A7FF4}"/>
              </a:ext>
            </a:extLst>
          </p:cNvPr>
          <p:cNvSpPr>
            <a:spLocks noGrp="1"/>
          </p:cNvSpPr>
          <p:nvPr>
            <p:ph idx="1"/>
          </p:nvPr>
        </p:nvSpPr>
        <p:spPr/>
        <p:txBody>
          <a:bodyPr/>
          <a:lstStyle/>
          <a:p>
            <a:pPr lvl="2">
              <a:spcAft>
                <a:spcPts val="300"/>
              </a:spcAft>
            </a:pPr>
            <a:r>
              <a:rPr lang="en-GB" dirty="0"/>
              <a:t>Adopt and implement, in consultation with workers and their representatives, a workplace </a:t>
            </a:r>
            <a:r>
              <a:rPr lang="en-GB" b="1" dirty="0"/>
              <a:t>policy</a:t>
            </a:r>
            <a:r>
              <a:rPr lang="en-GB" dirty="0"/>
              <a:t> on violence and harassment</a:t>
            </a:r>
          </a:p>
          <a:p>
            <a:pPr lvl="2">
              <a:spcAft>
                <a:spcPts val="300"/>
              </a:spcAft>
            </a:pPr>
            <a:r>
              <a:rPr lang="en-GB" dirty="0"/>
              <a:t>Take into account violence and harassment and associated psychosocial risks in the </a:t>
            </a:r>
            <a:r>
              <a:rPr lang="en-GB" b="1" dirty="0"/>
              <a:t>management </a:t>
            </a:r>
            <a:r>
              <a:rPr lang="en-GB" dirty="0"/>
              <a:t>of occupational safety and health</a:t>
            </a:r>
          </a:p>
          <a:p>
            <a:pPr lvl="2">
              <a:spcAft>
                <a:spcPts val="300"/>
              </a:spcAft>
            </a:pPr>
            <a:r>
              <a:rPr lang="en-GB" b="1" dirty="0"/>
              <a:t>Identify hazards and assess the risks </a:t>
            </a:r>
            <a:r>
              <a:rPr lang="en-GB" dirty="0"/>
              <a:t>of violence and harassment, with the participation of workers and their representatives, and take measures to prevent and control them</a:t>
            </a:r>
          </a:p>
          <a:p>
            <a:pPr lvl="2">
              <a:spcAft>
                <a:spcPts val="300"/>
              </a:spcAft>
            </a:pPr>
            <a:r>
              <a:rPr lang="en-GB" dirty="0"/>
              <a:t>Provide to workers and other persons concerned </a:t>
            </a:r>
            <a:r>
              <a:rPr lang="en-GB" b="1" dirty="0"/>
              <a:t>information and training</a:t>
            </a:r>
            <a:r>
              <a:rPr lang="en-GB" dirty="0"/>
              <a:t>, in accessible formats as appropriate, on the identified hazards and risks of violence and harassment and the associated prevention and protection measures, including on the rights and responsibilities of workers and other persons concerned in relation to the policy</a:t>
            </a:r>
          </a:p>
          <a:p>
            <a:pPr lvl="1" algn="r">
              <a:spcBef>
                <a:spcPts val="0"/>
              </a:spcBef>
              <a:spcAft>
                <a:spcPts val="0"/>
              </a:spcAft>
            </a:pPr>
            <a:r>
              <a:rPr lang="en-GB" sz="1800" i="1" dirty="0"/>
              <a:t>Convention No. 190, Art. 9</a:t>
            </a:r>
            <a:endParaRPr lang="it-IT" sz="1800" i="1" dirty="0"/>
          </a:p>
          <a:p>
            <a:endParaRPr lang="en-GB" dirty="0"/>
          </a:p>
        </p:txBody>
      </p:sp>
      <p:sp>
        <p:nvSpPr>
          <p:cNvPr id="4" name="Segnaposto data 3">
            <a:extLst>
              <a:ext uri="{FF2B5EF4-FFF2-40B4-BE49-F238E27FC236}">
                <a16:creationId xmlns:a16="http://schemas.microsoft.com/office/drawing/2014/main" id="{B4CD82C9-AB12-4F4F-A9EF-4D1DCB314F41}"/>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430F11A3-2AD3-41CC-8262-6FA29DF3C060}"/>
              </a:ext>
            </a:extLst>
          </p:cNvPr>
          <p:cNvSpPr>
            <a:spLocks noGrp="1"/>
          </p:cNvSpPr>
          <p:nvPr>
            <p:ph type="sldNum" sz="quarter" idx="12"/>
          </p:nvPr>
        </p:nvSpPr>
        <p:spPr/>
        <p:txBody>
          <a:bodyPr/>
          <a:lstStyle/>
          <a:p>
            <a:fld id="{856227C0-AD57-4F9B-BAE3-EEFB0D0EE427}" type="slidenum">
              <a:rPr lang="en-GB" smtClean="0"/>
              <a:t>20</a:t>
            </a:fld>
            <a:endParaRPr lang="en-GB"/>
          </a:p>
        </p:txBody>
      </p:sp>
    </p:spTree>
    <p:extLst>
      <p:ext uri="{BB962C8B-B14F-4D97-AF65-F5344CB8AC3E}">
        <p14:creationId xmlns:p14="http://schemas.microsoft.com/office/powerpoint/2010/main" val="839679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A4F64B-71BD-43C8-9460-541026A45BBF}"/>
              </a:ext>
            </a:extLst>
          </p:cNvPr>
          <p:cNvSpPr>
            <a:spLocks noGrp="1"/>
          </p:cNvSpPr>
          <p:nvPr>
            <p:ph type="title"/>
          </p:nvPr>
        </p:nvSpPr>
        <p:spPr/>
        <p:txBody>
          <a:bodyPr/>
          <a:lstStyle/>
          <a:p>
            <a:r>
              <a:rPr lang="en-GB" dirty="0"/>
              <a:t>Workplace policy on violence and harassment (I)</a:t>
            </a:r>
          </a:p>
        </p:txBody>
      </p:sp>
      <p:sp>
        <p:nvSpPr>
          <p:cNvPr id="3" name="Segnaposto contenuto 2">
            <a:extLst>
              <a:ext uri="{FF2B5EF4-FFF2-40B4-BE49-F238E27FC236}">
                <a16:creationId xmlns:a16="http://schemas.microsoft.com/office/drawing/2014/main" id="{60D9BDD6-9A26-4961-BD24-77C1AD358542}"/>
              </a:ext>
            </a:extLst>
          </p:cNvPr>
          <p:cNvSpPr>
            <a:spLocks noGrp="1"/>
          </p:cNvSpPr>
          <p:nvPr>
            <p:ph idx="1"/>
          </p:nvPr>
        </p:nvSpPr>
        <p:spPr/>
        <p:txBody>
          <a:bodyPr/>
          <a:lstStyle/>
          <a:p>
            <a:pPr lvl="2">
              <a:spcBef>
                <a:spcPts val="400"/>
              </a:spcBef>
              <a:spcAft>
                <a:spcPts val="0"/>
              </a:spcAft>
            </a:pPr>
            <a:r>
              <a:rPr lang="en-GB" dirty="0"/>
              <a:t>State that violence and harassment will not be tolerated</a:t>
            </a:r>
          </a:p>
          <a:p>
            <a:pPr lvl="2">
              <a:spcBef>
                <a:spcPts val="400"/>
              </a:spcBef>
              <a:spcAft>
                <a:spcPts val="0"/>
              </a:spcAft>
            </a:pPr>
            <a:r>
              <a:rPr lang="en-GB" dirty="0"/>
              <a:t>Establish violence and harassment prevention programmes with, if appropriate, measurable objectives</a:t>
            </a:r>
          </a:p>
          <a:p>
            <a:pPr lvl="2">
              <a:spcBef>
                <a:spcPts val="400"/>
              </a:spcBef>
              <a:spcAft>
                <a:spcPts val="0"/>
              </a:spcAft>
            </a:pPr>
            <a:r>
              <a:rPr lang="en-GB" dirty="0"/>
              <a:t>Specify the rights and responsibilities of the workers and the employer</a:t>
            </a:r>
          </a:p>
          <a:p>
            <a:pPr lvl="2">
              <a:spcBef>
                <a:spcPts val="400"/>
              </a:spcBef>
              <a:spcAft>
                <a:spcPts val="0"/>
              </a:spcAft>
            </a:pPr>
            <a:r>
              <a:rPr lang="en-GB" dirty="0"/>
              <a:t>Contain information on complaint and investigation procedures</a:t>
            </a:r>
          </a:p>
          <a:p>
            <a:pPr lvl="2">
              <a:spcBef>
                <a:spcPts val="400"/>
              </a:spcBef>
              <a:spcAft>
                <a:spcPts val="0"/>
              </a:spcAft>
            </a:pPr>
            <a:r>
              <a:rPr lang="en-GB" dirty="0"/>
              <a:t>Provide that all internal and external communications related to incidents of violence and harassment will be duly considered, and acted upon as appropriate</a:t>
            </a:r>
          </a:p>
          <a:p>
            <a:pPr lvl="2">
              <a:spcBef>
                <a:spcPts val="400"/>
              </a:spcBef>
              <a:spcAft>
                <a:spcPts val="0"/>
              </a:spcAft>
            </a:pPr>
            <a:r>
              <a:rPr lang="en-GB" dirty="0"/>
              <a:t>Specify the right to privacy of individuals and confidentiality, (…), while balancing the right of workers to be made aware of all hazards</a:t>
            </a:r>
          </a:p>
          <a:p>
            <a:pPr lvl="2">
              <a:spcBef>
                <a:spcPts val="400"/>
              </a:spcBef>
              <a:spcAft>
                <a:spcPts val="0"/>
              </a:spcAft>
            </a:pPr>
            <a:r>
              <a:rPr lang="en-GB" dirty="0"/>
              <a:t>Include measures to protect complainants, victims, witnesses and whistle-blowers against victimization or retaliation</a:t>
            </a:r>
          </a:p>
          <a:p>
            <a:pPr lvl="1" algn="r">
              <a:lnSpc>
                <a:spcPct val="50000"/>
              </a:lnSpc>
              <a:spcBef>
                <a:spcPts val="0"/>
              </a:spcBef>
              <a:spcAft>
                <a:spcPts val="0"/>
              </a:spcAft>
            </a:pPr>
            <a:r>
              <a:rPr lang="en-GB" sz="1800" i="1" dirty="0"/>
              <a:t>Recommendation No. 206, Para. 7</a:t>
            </a:r>
          </a:p>
          <a:p>
            <a:pPr>
              <a:spcAft>
                <a:spcPts val="0"/>
              </a:spcAft>
            </a:pPr>
            <a:endParaRPr lang="en-GB" dirty="0"/>
          </a:p>
          <a:p>
            <a:endParaRPr lang="en-GB" dirty="0"/>
          </a:p>
        </p:txBody>
      </p:sp>
      <p:sp>
        <p:nvSpPr>
          <p:cNvPr id="4" name="Segnaposto data 3">
            <a:extLst>
              <a:ext uri="{FF2B5EF4-FFF2-40B4-BE49-F238E27FC236}">
                <a16:creationId xmlns:a16="http://schemas.microsoft.com/office/drawing/2014/main" id="{A417D10B-9CFD-4736-A531-F6FAA7A6B003}"/>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8728617B-6129-4F2A-AF15-29E489555147}"/>
              </a:ext>
            </a:extLst>
          </p:cNvPr>
          <p:cNvSpPr>
            <a:spLocks noGrp="1"/>
          </p:cNvSpPr>
          <p:nvPr>
            <p:ph type="sldNum" sz="quarter" idx="12"/>
          </p:nvPr>
        </p:nvSpPr>
        <p:spPr/>
        <p:txBody>
          <a:bodyPr/>
          <a:lstStyle/>
          <a:p>
            <a:fld id="{856227C0-AD57-4F9B-BAE3-EEFB0D0EE427}" type="slidenum">
              <a:rPr lang="en-GB" smtClean="0"/>
              <a:t>21</a:t>
            </a:fld>
            <a:endParaRPr lang="en-GB"/>
          </a:p>
        </p:txBody>
      </p:sp>
    </p:spTree>
    <p:extLst>
      <p:ext uri="{BB962C8B-B14F-4D97-AF65-F5344CB8AC3E}">
        <p14:creationId xmlns:p14="http://schemas.microsoft.com/office/powerpoint/2010/main" val="1366920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1D6E1-08A1-4007-BFD6-A71E641A5DA8}"/>
              </a:ext>
            </a:extLst>
          </p:cNvPr>
          <p:cNvSpPr>
            <a:spLocks noGrp="1"/>
          </p:cNvSpPr>
          <p:nvPr>
            <p:ph type="title"/>
          </p:nvPr>
        </p:nvSpPr>
        <p:spPr/>
        <p:txBody>
          <a:bodyPr/>
          <a:lstStyle/>
          <a:p>
            <a:r>
              <a:rPr lang="en-GB" dirty="0"/>
              <a:t>Workplace policy on violence and harassment (II)</a:t>
            </a:r>
          </a:p>
        </p:txBody>
      </p:sp>
      <p:sp>
        <p:nvSpPr>
          <p:cNvPr id="3" name="Segnaposto contenuto 2">
            <a:extLst>
              <a:ext uri="{FF2B5EF4-FFF2-40B4-BE49-F238E27FC236}">
                <a16:creationId xmlns:a16="http://schemas.microsoft.com/office/drawing/2014/main" id="{044F8E27-A43D-472C-9D74-B844CC8AA6B5}"/>
              </a:ext>
            </a:extLst>
          </p:cNvPr>
          <p:cNvSpPr>
            <a:spLocks noGrp="1"/>
          </p:cNvSpPr>
          <p:nvPr>
            <p:ph idx="1"/>
          </p:nvPr>
        </p:nvSpPr>
        <p:spPr>
          <a:xfrm>
            <a:off x="490538" y="2404533"/>
            <a:ext cx="5396915" cy="3472391"/>
          </a:xfrm>
        </p:spPr>
        <p:txBody>
          <a:bodyPr/>
          <a:lstStyle/>
          <a:p>
            <a:pPr lvl="2"/>
            <a:r>
              <a:rPr lang="en-GB" dirty="0"/>
              <a:t>Integrated into broader workplace OSH policy</a:t>
            </a:r>
          </a:p>
          <a:p>
            <a:pPr lvl="2"/>
            <a:r>
              <a:rPr lang="en-GB" dirty="0"/>
              <a:t>Developed in consultation with workers     (e.g. Joint OSH Committee)</a:t>
            </a:r>
          </a:p>
          <a:p>
            <a:pPr lvl="2"/>
            <a:r>
              <a:rPr lang="en-GB" dirty="0"/>
              <a:t>Properly communicated and easily accessible to all workers</a:t>
            </a:r>
          </a:p>
          <a:p>
            <a:pPr lvl="2"/>
            <a:r>
              <a:rPr lang="en-GB" dirty="0"/>
              <a:t>Consistently applied </a:t>
            </a:r>
          </a:p>
          <a:p>
            <a:pPr lvl="2"/>
            <a:endParaRPr lang="en-US" dirty="0"/>
          </a:p>
          <a:p>
            <a:endParaRPr lang="en-GB" dirty="0"/>
          </a:p>
        </p:txBody>
      </p:sp>
      <p:sp>
        <p:nvSpPr>
          <p:cNvPr id="4" name="Segnaposto data 3">
            <a:extLst>
              <a:ext uri="{FF2B5EF4-FFF2-40B4-BE49-F238E27FC236}">
                <a16:creationId xmlns:a16="http://schemas.microsoft.com/office/drawing/2014/main" id="{B98AC353-A828-4077-BAE3-0AFA8C48A27D}"/>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328B31B5-73D5-437F-84AF-BF45C72D7933}"/>
              </a:ext>
            </a:extLst>
          </p:cNvPr>
          <p:cNvSpPr>
            <a:spLocks noGrp="1"/>
          </p:cNvSpPr>
          <p:nvPr>
            <p:ph type="sldNum" sz="quarter" idx="12"/>
          </p:nvPr>
        </p:nvSpPr>
        <p:spPr/>
        <p:txBody>
          <a:bodyPr/>
          <a:lstStyle/>
          <a:p>
            <a:fld id="{856227C0-AD57-4F9B-BAE3-EEFB0D0EE427}" type="slidenum">
              <a:rPr lang="en-GB" smtClean="0"/>
              <a:t>22</a:t>
            </a:fld>
            <a:endParaRPr lang="en-GB"/>
          </a:p>
        </p:txBody>
      </p:sp>
      <p:pic>
        <p:nvPicPr>
          <p:cNvPr id="7" name="Immagine 6">
            <a:extLst>
              <a:ext uri="{FF2B5EF4-FFF2-40B4-BE49-F238E27FC236}">
                <a16:creationId xmlns:a16="http://schemas.microsoft.com/office/drawing/2014/main" id="{7F065BE1-BA28-4109-9EBA-79B6544D5B2C}"/>
              </a:ext>
            </a:extLst>
          </p:cNvPr>
          <p:cNvPicPr>
            <a:picLocks noChangeAspect="1"/>
          </p:cNvPicPr>
          <p:nvPr/>
        </p:nvPicPr>
        <p:blipFill rotWithShape="1">
          <a:blip r:embed="rId3">
            <a:extLst>
              <a:ext uri="{28A0092B-C50C-407E-A947-70E740481C1C}">
                <a14:useLocalDpi xmlns:a14="http://schemas.microsoft.com/office/drawing/2010/main" val="0"/>
              </a:ext>
            </a:extLst>
          </a:blip>
          <a:srcRect l="2858" r="5199"/>
          <a:stretch/>
        </p:blipFill>
        <p:spPr>
          <a:xfrm>
            <a:off x="6416842" y="2404533"/>
            <a:ext cx="5284620" cy="3835611"/>
          </a:xfrm>
          <a:prstGeom prst="rect">
            <a:avLst/>
          </a:prstGeom>
        </p:spPr>
      </p:pic>
    </p:spTree>
    <p:extLst>
      <p:ext uri="{BB962C8B-B14F-4D97-AF65-F5344CB8AC3E}">
        <p14:creationId xmlns:p14="http://schemas.microsoft.com/office/powerpoint/2010/main" val="4225271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70606E-2B17-4454-810B-A8251606DC3C}"/>
              </a:ext>
            </a:extLst>
          </p:cNvPr>
          <p:cNvSpPr>
            <a:spLocks noGrp="1"/>
          </p:cNvSpPr>
          <p:nvPr>
            <p:ph type="title"/>
          </p:nvPr>
        </p:nvSpPr>
        <p:spPr/>
        <p:txBody>
          <a:bodyPr/>
          <a:lstStyle/>
          <a:p>
            <a:r>
              <a:rPr lang="en-GB" dirty="0"/>
              <a:t>Hazard identification &amp; risk assessment</a:t>
            </a:r>
          </a:p>
        </p:txBody>
      </p:sp>
      <p:sp>
        <p:nvSpPr>
          <p:cNvPr id="3" name="Segnaposto contenuto 2">
            <a:extLst>
              <a:ext uri="{FF2B5EF4-FFF2-40B4-BE49-F238E27FC236}">
                <a16:creationId xmlns:a16="http://schemas.microsoft.com/office/drawing/2014/main" id="{6B9B84D7-C0B1-4951-A34A-44FDB2899F15}"/>
              </a:ext>
            </a:extLst>
          </p:cNvPr>
          <p:cNvSpPr>
            <a:spLocks noGrp="1"/>
          </p:cNvSpPr>
          <p:nvPr>
            <p:ph idx="1"/>
          </p:nvPr>
        </p:nvSpPr>
        <p:spPr>
          <a:xfrm>
            <a:off x="490538" y="2404533"/>
            <a:ext cx="6567988" cy="3472391"/>
          </a:xfrm>
        </p:spPr>
        <p:txBody>
          <a:bodyPr/>
          <a:lstStyle/>
          <a:p>
            <a:pPr lvl="1"/>
            <a:r>
              <a:rPr lang="en-GB" dirty="0"/>
              <a:t>In particular, pay attention to hazards and risks that</a:t>
            </a:r>
            <a:endParaRPr lang="it-IT" dirty="0"/>
          </a:p>
          <a:p>
            <a:pPr lvl="2"/>
            <a:r>
              <a:rPr lang="en-GB" dirty="0"/>
              <a:t>arise from working conditions and arrangements, work organization and human resource management</a:t>
            </a:r>
            <a:endParaRPr lang="it-IT" dirty="0"/>
          </a:p>
          <a:p>
            <a:pPr lvl="2"/>
            <a:r>
              <a:rPr lang="en-GB" dirty="0"/>
              <a:t>involve third parties (e.g. clients, customers, service providers, users, patients &amp; members of the public)</a:t>
            </a:r>
            <a:endParaRPr lang="it-IT" dirty="0"/>
          </a:p>
          <a:p>
            <a:pPr lvl="2"/>
            <a:r>
              <a:rPr lang="en-GB" dirty="0"/>
              <a:t>arise from discrimination, abuse of power relations, and gender, cultural and social norms that support violence and harassment</a:t>
            </a:r>
            <a:endParaRPr lang="en-GB" i="1" dirty="0"/>
          </a:p>
          <a:p>
            <a:pPr lvl="1" algn="r">
              <a:spcBef>
                <a:spcPts val="1800"/>
              </a:spcBef>
            </a:pPr>
            <a:r>
              <a:rPr lang="en-GB" sz="1800" i="1" dirty="0"/>
              <a:t>Recommendation No. 206, Para. 8</a:t>
            </a:r>
            <a:endParaRPr lang="it-IT" sz="1800" i="1" dirty="0"/>
          </a:p>
          <a:p>
            <a:endParaRPr lang="en-GB" dirty="0"/>
          </a:p>
        </p:txBody>
      </p:sp>
      <p:sp>
        <p:nvSpPr>
          <p:cNvPr id="4" name="Segnaposto data 3">
            <a:extLst>
              <a:ext uri="{FF2B5EF4-FFF2-40B4-BE49-F238E27FC236}">
                <a16:creationId xmlns:a16="http://schemas.microsoft.com/office/drawing/2014/main" id="{BAF2EC07-EA4C-4173-B5AE-65D3F43A95CD}"/>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9C8F7193-6057-4C53-9762-C68C35A604C3}"/>
              </a:ext>
            </a:extLst>
          </p:cNvPr>
          <p:cNvSpPr>
            <a:spLocks noGrp="1"/>
          </p:cNvSpPr>
          <p:nvPr>
            <p:ph type="sldNum" sz="quarter" idx="12"/>
          </p:nvPr>
        </p:nvSpPr>
        <p:spPr/>
        <p:txBody>
          <a:bodyPr/>
          <a:lstStyle/>
          <a:p>
            <a:fld id="{856227C0-AD57-4F9B-BAE3-EEFB0D0EE427}" type="slidenum">
              <a:rPr lang="en-GB" smtClean="0"/>
              <a:t>23</a:t>
            </a:fld>
            <a:endParaRPr lang="en-GB"/>
          </a:p>
        </p:txBody>
      </p:sp>
      <p:pic>
        <p:nvPicPr>
          <p:cNvPr id="7" name="Immagine 6">
            <a:extLst>
              <a:ext uri="{FF2B5EF4-FFF2-40B4-BE49-F238E27FC236}">
                <a16:creationId xmlns:a16="http://schemas.microsoft.com/office/drawing/2014/main" id="{A4E7F8F2-9C7A-4B3A-BE8C-7B8D8D60C64D}"/>
              </a:ext>
            </a:extLst>
          </p:cNvPr>
          <p:cNvPicPr>
            <a:picLocks noChangeAspect="1"/>
          </p:cNvPicPr>
          <p:nvPr/>
        </p:nvPicPr>
        <p:blipFill rotWithShape="1">
          <a:blip r:embed="rId3">
            <a:extLst>
              <a:ext uri="{28A0092B-C50C-407E-A947-70E740481C1C}">
                <a14:useLocalDpi xmlns:a14="http://schemas.microsoft.com/office/drawing/2010/main" val="0"/>
              </a:ext>
            </a:extLst>
          </a:blip>
          <a:srcRect l="7056"/>
          <a:stretch/>
        </p:blipFill>
        <p:spPr>
          <a:xfrm>
            <a:off x="7475621" y="2404531"/>
            <a:ext cx="4225841" cy="3781369"/>
          </a:xfrm>
          <a:prstGeom prst="rect">
            <a:avLst/>
          </a:prstGeom>
        </p:spPr>
      </p:pic>
    </p:spTree>
    <p:extLst>
      <p:ext uri="{BB962C8B-B14F-4D97-AF65-F5344CB8AC3E}">
        <p14:creationId xmlns:p14="http://schemas.microsoft.com/office/powerpoint/2010/main" val="1614299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7AD7EA-7D1E-4806-ACB5-87B0C9146BB3}"/>
              </a:ext>
            </a:extLst>
          </p:cNvPr>
          <p:cNvSpPr>
            <a:spLocks noGrp="1"/>
          </p:cNvSpPr>
          <p:nvPr>
            <p:ph type="title"/>
          </p:nvPr>
        </p:nvSpPr>
        <p:spPr/>
        <p:txBody>
          <a:bodyPr/>
          <a:lstStyle/>
          <a:p>
            <a:r>
              <a:rPr lang="en-GB" dirty="0"/>
              <a:t>Example: the Canadian standard on psychological health and safety in the workplace</a:t>
            </a:r>
          </a:p>
        </p:txBody>
      </p:sp>
      <p:sp>
        <p:nvSpPr>
          <p:cNvPr id="3" name="Segnaposto contenuto 2">
            <a:extLst>
              <a:ext uri="{FF2B5EF4-FFF2-40B4-BE49-F238E27FC236}">
                <a16:creationId xmlns:a16="http://schemas.microsoft.com/office/drawing/2014/main" id="{6332B42D-CA48-4726-BD19-4078C40687D2}"/>
              </a:ext>
            </a:extLst>
          </p:cNvPr>
          <p:cNvSpPr>
            <a:spLocks noGrp="1"/>
          </p:cNvSpPr>
          <p:nvPr>
            <p:ph idx="1"/>
          </p:nvPr>
        </p:nvSpPr>
        <p:spPr>
          <a:xfrm>
            <a:off x="490538" y="2404533"/>
            <a:ext cx="11210924" cy="1024467"/>
          </a:xfrm>
        </p:spPr>
        <p:txBody>
          <a:bodyPr/>
          <a:lstStyle/>
          <a:p>
            <a:pPr lvl="2"/>
            <a:r>
              <a:rPr lang="en-GB" b="1" dirty="0">
                <a:solidFill>
                  <a:schemeClr val="accent2"/>
                </a:solidFill>
              </a:rPr>
              <a:t>Critical events: </a:t>
            </a:r>
            <a:r>
              <a:rPr lang="en-GB" dirty="0"/>
              <a:t>Identification </a:t>
            </a:r>
            <a:r>
              <a:rPr lang="en-GB" b="1" dirty="0">
                <a:solidFill>
                  <a:schemeClr val="accent2"/>
                </a:solidFill>
              </a:rPr>
              <a:t>→</a:t>
            </a:r>
            <a:r>
              <a:rPr lang="en-GB" dirty="0"/>
              <a:t> Assessment of risks and impact </a:t>
            </a:r>
            <a:r>
              <a:rPr lang="en-GB" b="1" dirty="0">
                <a:solidFill>
                  <a:schemeClr val="accent2"/>
                </a:solidFill>
              </a:rPr>
              <a:t>→</a:t>
            </a:r>
            <a:r>
              <a:rPr lang="en-GB" dirty="0"/>
              <a:t> Management </a:t>
            </a:r>
          </a:p>
          <a:p>
            <a:pPr lvl="2"/>
            <a:r>
              <a:rPr lang="en-GB" b="1" dirty="0">
                <a:solidFill>
                  <a:schemeClr val="accent2"/>
                </a:solidFill>
              </a:rPr>
              <a:t>Factors to be assessed:</a:t>
            </a:r>
          </a:p>
          <a:p>
            <a:endParaRPr lang="en-GB" dirty="0"/>
          </a:p>
        </p:txBody>
      </p:sp>
      <p:sp>
        <p:nvSpPr>
          <p:cNvPr id="4" name="Segnaposto data 3">
            <a:extLst>
              <a:ext uri="{FF2B5EF4-FFF2-40B4-BE49-F238E27FC236}">
                <a16:creationId xmlns:a16="http://schemas.microsoft.com/office/drawing/2014/main" id="{FB787BAE-27E5-409B-B969-A3E5661DF0DD}"/>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CCB38B4E-19AC-4BA6-B446-D265E4A6F1B9}"/>
              </a:ext>
            </a:extLst>
          </p:cNvPr>
          <p:cNvSpPr>
            <a:spLocks noGrp="1"/>
          </p:cNvSpPr>
          <p:nvPr>
            <p:ph type="sldNum" sz="quarter" idx="12"/>
          </p:nvPr>
        </p:nvSpPr>
        <p:spPr/>
        <p:txBody>
          <a:bodyPr/>
          <a:lstStyle/>
          <a:p>
            <a:fld id="{856227C0-AD57-4F9B-BAE3-EEFB0D0EE427}" type="slidenum">
              <a:rPr lang="en-GB" smtClean="0"/>
              <a:t>24</a:t>
            </a:fld>
            <a:endParaRPr lang="en-GB"/>
          </a:p>
        </p:txBody>
      </p:sp>
      <p:sp>
        <p:nvSpPr>
          <p:cNvPr id="6" name="Segnaposto contenuto 2">
            <a:extLst>
              <a:ext uri="{FF2B5EF4-FFF2-40B4-BE49-F238E27FC236}">
                <a16:creationId xmlns:a16="http://schemas.microsoft.com/office/drawing/2014/main" id="{096EC188-B6A8-48AA-87A3-38519A8772EB}"/>
              </a:ext>
            </a:extLst>
          </p:cNvPr>
          <p:cNvSpPr txBox="1">
            <a:spLocks/>
          </p:cNvSpPr>
          <p:nvPr/>
        </p:nvSpPr>
        <p:spPr>
          <a:xfrm>
            <a:off x="490538" y="3304213"/>
            <a:ext cx="11210924" cy="2280432"/>
          </a:xfrm>
          <a:prstGeom prst="rect">
            <a:avLst/>
          </a:prstGeom>
        </p:spPr>
        <p:txBody>
          <a:bodyPr vert="horz" lIns="0" tIns="0" rIns="0" bIns="0" numCol="2" rtlCol="0">
            <a:noAutofit/>
          </a:bodyPr>
          <a:lstStyle>
            <a:lvl1pPr marL="0" indent="0" algn="l" defTabSz="914400" rtl="0" eaLnBrk="1" latinLnBrk="0" hangingPunct="1">
              <a:lnSpc>
                <a:spcPct val="100000"/>
              </a:lnSpc>
              <a:spcBef>
                <a:spcPts val="600"/>
              </a:spcBef>
              <a:spcAft>
                <a:spcPts val="600"/>
              </a:spcAft>
              <a:buFont typeface="Arial" panose="020B0604020202020204" pitchFamily="34" charset="0"/>
              <a:buNone/>
              <a:defRPr sz="20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20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spcAft>
                <a:spcPts val="600"/>
              </a:spcAft>
              <a:buClr>
                <a:schemeClr val="accent2"/>
              </a:buClr>
              <a:buSzPct val="70000"/>
              <a:buFont typeface="Wingdings 3" panose="05040102010807070707" pitchFamily="18" charset="2"/>
              <a:buChar char=""/>
              <a:defRPr sz="20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600"/>
              </a:spcBef>
              <a:spcAft>
                <a:spcPts val="60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0000" lvl="4" indent="-216000">
              <a:spcBef>
                <a:spcPts val="300"/>
              </a:spcBef>
              <a:spcAft>
                <a:spcPts val="0"/>
              </a:spcAft>
              <a:buFont typeface="Wingdings" panose="05000000000000000000" pitchFamily="2" charset="2"/>
              <a:buChar char="ü"/>
            </a:pPr>
            <a:r>
              <a:rPr lang="en-GB" sz="2000" dirty="0"/>
              <a:t>psychological support</a:t>
            </a:r>
          </a:p>
          <a:p>
            <a:pPr marL="540000" lvl="4" indent="-216000">
              <a:spcBef>
                <a:spcPts val="300"/>
              </a:spcBef>
              <a:spcAft>
                <a:spcPts val="0"/>
              </a:spcAft>
              <a:buFont typeface="Wingdings" panose="05000000000000000000" pitchFamily="2" charset="2"/>
              <a:buChar char="ü"/>
            </a:pPr>
            <a:r>
              <a:rPr lang="en-GB" sz="2000" dirty="0"/>
              <a:t>organizational culture</a:t>
            </a:r>
          </a:p>
          <a:p>
            <a:pPr marL="540000" lvl="4" indent="-216000">
              <a:spcBef>
                <a:spcPts val="300"/>
              </a:spcBef>
              <a:spcAft>
                <a:spcPts val="0"/>
              </a:spcAft>
              <a:buFont typeface="Wingdings" panose="05000000000000000000" pitchFamily="2" charset="2"/>
              <a:buChar char="ü"/>
            </a:pPr>
            <a:r>
              <a:rPr lang="en-GB" sz="2000" dirty="0"/>
              <a:t>clear leadership and expectations</a:t>
            </a:r>
          </a:p>
          <a:p>
            <a:pPr marL="540000" lvl="4" indent="-216000">
              <a:spcBef>
                <a:spcPts val="300"/>
              </a:spcBef>
              <a:spcAft>
                <a:spcPts val="0"/>
              </a:spcAft>
              <a:buFont typeface="Wingdings" panose="05000000000000000000" pitchFamily="2" charset="2"/>
              <a:buChar char="ü"/>
            </a:pPr>
            <a:r>
              <a:rPr lang="en-GB" sz="2000" dirty="0"/>
              <a:t>civility and respect</a:t>
            </a:r>
          </a:p>
          <a:p>
            <a:pPr marL="540000" lvl="4" indent="-216000">
              <a:spcBef>
                <a:spcPts val="300"/>
              </a:spcBef>
              <a:spcAft>
                <a:spcPts val="0"/>
              </a:spcAft>
              <a:buFont typeface="Wingdings" panose="05000000000000000000" pitchFamily="2" charset="2"/>
              <a:buChar char="ü"/>
            </a:pPr>
            <a:r>
              <a:rPr lang="en-GB" sz="2000" dirty="0"/>
              <a:t>psychological job demands</a:t>
            </a:r>
          </a:p>
          <a:p>
            <a:pPr marL="540000" lvl="4" indent="-216000">
              <a:spcBef>
                <a:spcPts val="300"/>
              </a:spcBef>
              <a:spcAft>
                <a:spcPts val="0"/>
              </a:spcAft>
              <a:buFont typeface="Wingdings" panose="05000000000000000000" pitchFamily="2" charset="2"/>
              <a:buChar char="ü"/>
            </a:pPr>
            <a:r>
              <a:rPr lang="en-GB" sz="2000" dirty="0"/>
              <a:t>growth and development</a:t>
            </a:r>
          </a:p>
          <a:p>
            <a:pPr marL="540000" lvl="4" indent="-216000">
              <a:spcBef>
                <a:spcPts val="300"/>
              </a:spcBef>
              <a:spcAft>
                <a:spcPts val="0"/>
              </a:spcAft>
              <a:buFont typeface="Wingdings" panose="05000000000000000000" pitchFamily="2" charset="2"/>
              <a:buChar char="ü"/>
            </a:pPr>
            <a:r>
              <a:rPr lang="en-GB" sz="2000" dirty="0"/>
              <a:t>recognition and reward</a:t>
            </a:r>
          </a:p>
          <a:p>
            <a:pPr marL="540000" lvl="4" indent="-216000">
              <a:spcBef>
                <a:spcPts val="300"/>
              </a:spcBef>
              <a:spcAft>
                <a:spcPts val="0"/>
              </a:spcAft>
              <a:buFont typeface="Wingdings" panose="05000000000000000000" pitchFamily="2" charset="2"/>
              <a:buChar char="ü"/>
            </a:pPr>
            <a:r>
              <a:rPr lang="en-GB" sz="2000" dirty="0"/>
              <a:t>involvement and influence</a:t>
            </a:r>
          </a:p>
          <a:p>
            <a:pPr marL="540000" lvl="4" indent="-216000">
              <a:spcBef>
                <a:spcPts val="300"/>
              </a:spcBef>
              <a:spcAft>
                <a:spcPts val="0"/>
              </a:spcAft>
              <a:buFont typeface="Wingdings" panose="05000000000000000000" pitchFamily="2" charset="2"/>
              <a:buChar char="ü"/>
            </a:pPr>
            <a:r>
              <a:rPr lang="en-GB" sz="2000" dirty="0"/>
              <a:t>workload management</a:t>
            </a:r>
          </a:p>
          <a:p>
            <a:pPr marL="540000" lvl="4" indent="-216000">
              <a:spcBef>
                <a:spcPts val="300"/>
              </a:spcBef>
              <a:spcAft>
                <a:spcPts val="0"/>
              </a:spcAft>
              <a:buFont typeface="Wingdings" panose="05000000000000000000" pitchFamily="2" charset="2"/>
              <a:buChar char="ü"/>
            </a:pPr>
            <a:r>
              <a:rPr lang="en-GB" sz="2000" dirty="0"/>
              <a:t>engagement</a:t>
            </a:r>
          </a:p>
          <a:p>
            <a:pPr marL="540000" lvl="4" indent="-216000">
              <a:spcBef>
                <a:spcPts val="300"/>
              </a:spcBef>
              <a:spcAft>
                <a:spcPts val="0"/>
              </a:spcAft>
              <a:buFont typeface="Wingdings" panose="05000000000000000000" pitchFamily="2" charset="2"/>
              <a:buChar char="ü"/>
            </a:pPr>
            <a:r>
              <a:rPr lang="en-GB" sz="2000" dirty="0"/>
              <a:t>work/life balance</a:t>
            </a:r>
          </a:p>
          <a:p>
            <a:pPr marL="540000" lvl="4" indent="-216000">
              <a:spcBef>
                <a:spcPts val="300"/>
              </a:spcBef>
              <a:spcAft>
                <a:spcPts val="0"/>
              </a:spcAft>
              <a:buFont typeface="Wingdings" panose="05000000000000000000" pitchFamily="2" charset="2"/>
              <a:buChar char="ü"/>
            </a:pPr>
            <a:r>
              <a:rPr lang="en-GB" sz="2000" dirty="0"/>
              <a:t>psychological protection from violence, bullying, and harassment</a:t>
            </a:r>
          </a:p>
          <a:p>
            <a:pPr marL="540000" lvl="4" indent="-216000">
              <a:spcBef>
                <a:spcPts val="300"/>
              </a:spcBef>
              <a:spcAft>
                <a:spcPts val="0"/>
              </a:spcAft>
              <a:buFont typeface="Wingdings" panose="05000000000000000000" pitchFamily="2" charset="2"/>
              <a:buChar char="ü"/>
            </a:pPr>
            <a:r>
              <a:rPr lang="en-GB" sz="2000" dirty="0"/>
              <a:t>protection of physical safety</a:t>
            </a:r>
          </a:p>
          <a:p>
            <a:pPr marL="540000" lvl="4" indent="-216000">
              <a:spcBef>
                <a:spcPts val="300"/>
              </a:spcBef>
              <a:spcAft>
                <a:spcPts val="0"/>
              </a:spcAft>
              <a:buFont typeface="Wingdings" panose="05000000000000000000" pitchFamily="2" charset="2"/>
              <a:buChar char="ü"/>
            </a:pPr>
            <a:r>
              <a:rPr lang="en-GB" sz="2000" dirty="0"/>
              <a:t>other chronic stressors as identified by workers</a:t>
            </a:r>
          </a:p>
        </p:txBody>
      </p:sp>
    </p:spTree>
    <p:extLst>
      <p:ext uri="{BB962C8B-B14F-4D97-AF65-F5344CB8AC3E}">
        <p14:creationId xmlns:p14="http://schemas.microsoft.com/office/powerpoint/2010/main" val="4135334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049682-5AD7-424B-A2AF-319833CC3A47}"/>
              </a:ext>
            </a:extLst>
          </p:cNvPr>
          <p:cNvSpPr>
            <a:spLocks noGrp="1"/>
          </p:cNvSpPr>
          <p:nvPr>
            <p:ph type="title"/>
          </p:nvPr>
        </p:nvSpPr>
        <p:spPr/>
        <p:txBody>
          <a:bodyPr/>
          <a:lstStyle/>
          <a:p>
            <a:r>
              <a:rPr lang="en-GB" dirty="0"/>
              <a:t>Measures for prevention and control</a:t>
            </a:r>
          </a:p>
        </p:txBody>
      </p:sp>
      <p:graphicFrame>
        <p:nvGraphicFramePr>
          <p:cNvPr id="6" name="Tabella 6">
            <a:extLst>
              <a:ext uri="{FF2B5EF4-FFF2-40B4-BE49-F238E27FC236}">
                <a16:creationId xmlns:a16="http://schemas.microsoft.com/office/drawing/2014/main" id="{63C96193-0F14-4815-A211-1F0F4B43B0F9}"/>
              </a:ext>
            </a:extLst>
          </p:cNvPr>
          <p:cNvGraphicFramePr>
            <a:graphicFrameLocks noGrp="1"/>
          </p:cNvGraphicFramePr>
          <p:nvPr>
            <p:ph idx="1"/>
            <p:extLst>
              <p:ext uri="{D42A27DB-BD31-4B8C-83A1-F6EECF244321}">
                <p14:modId xmlns:p14="http://schemas.microsoft.com/office/powerpoint/2010/main" val="886056007"/>
              </p:ext>
            </p:extLst>
          </p:nvPr>
        </p:nvGraphicFramePr>
        <p:xfrm>
          <a:off x="490538" y="2447925"/>
          <a:ext cx="11210924" cy="3267075"/>
        </p:xfrm>
        <a:graphic>
          <a:graphicData uri="http://schemas.openxmlformats.org/drawingml/2006/table">
            <a:tbl>
              <a:tblPr bandRow="1">
                <a:tableStyleId>{8A107856-5554-42FB-B03E-39F5DBC370BA}</a:tableStyleId>
              </a:tblPr>
              <a:tblGrid>
                <a:gridCol w="2609850">
                  <a:extLst>
                    <a:ext uri="{9D8B030D-6E8A-4147-A177-3AD203B41FA5}">
                      <a16:colId xmlns:a16="http://schemas.microsoft.com/office/drawing/2014/main" val="1673887806"/>
                    </a:ext>
                  </a:extLst>
                </a:gridCol>
                <a:gridCol w="8601074">
                  <a:extLst>
                    <a:ext uri="{9D8B030D-6E8A-4147-A177-3AD203B41FA5}">
                      <a16:colId xmlns:a16="http://schemas.microsoft.com/office/drawing/2014/main" val="3039585227"/>
                    </a:ext>
                  </a:extLst>
                </a:gridCol>
              </a:tblGrid>
              <a:tr h="533401">
                <a:tc>
                  <a:txBody>
                    <a:bodyPr/>
                    <a:lstStyle/>
                    <a:p>
                      <a:r>
                        <a:rPr lang="en-US" sz="2200" b="1" dirty="0">
                          <a:solidFill>
                            <a:schemeClr val="tx1"/>
                          </a:solidFill>
                          <a:uFill>
                            <a:solidFill>
                              <a:srgbClr val="2F5496"/>
                            </a:solidFill>
                          </a:uFill>
                          <a:latin typeface="+mn-lt"/>
                          <a:ea typeface="Calibri" panose="020F0502020204030204" pitchFamily="34" charset="0"/>
                        </a:rPr>
                        <a:t>Physical violence</a:t>
                      </a:r>
                      <a:endParaRPr lang="en-GB" sz="2200" b="1" dirty="0">
                        <a:solidFill>
                          <a:schemeClr val="tx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lvl="0" indent="0">
                        <a:buFont typeface="Arial" panose="020B0604020202020204" pitchFamily="34" charset="0"/>
                        <a:buNone/>
                      </a:pPr>
                      <a:r>
                        <a:rPr lang="en-GB" sz="1900" dirty="0"/>
                        <a:t>Locks and alarms; Emergency procedures; Training and support mechanisms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97241586"/>
                  </a:ext>
                </a:extLst>
              </a:tr>
              <a:tr h="1690687">
                <a:tc>
                  <a:txBody>
                    <a:bodyPr/>
                    <a:lstStyle/>
                    <a:p>
                      <a:r>
                        <a:rPr lang="en-US" sz="2200" b="1" dirty="0">
                          <a:solidFill>
                            <a:schemeClr val="bg1"/>
                          </a:solidFill>
                          <a:uFill>
                            <a:solidFill>
                              <a:srgbClr val="2F5496"/>
                            </a:solidFill>
                          </a:uFill>
                          <a:latin typeface="+mn-lt"/>
                          <a:ea typeface="Calibri" panose="020F0502020204030204" pitchFamily="34" charset="0"/>
                        </a:rPr>
                        <a:t>Psychological violence and harassment</a:t>
                      </a:r>
                      <a:endParaRPr lang="en-GB" sz="2200" b="1" dirty="0">
                        <a:solidFill>
                          <a:schemeClr val="bg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r>
                        <a:rPr lang="en-GB" sz="1900" dirty="0">
                          <a:solidFill>
                            <a:schemeClr val="bg1"/>
                          </a:solidFill>
                        </a:rPr>
                        <a:t>Encouraging teamwork and cooperation; </a:t>
                      </a:r>
                    </a:p>
                    <a:p>
                      <a:r>
                        <a:rPr lang="en-GB" sz="1900" dirty="0">
                          <a:solidFill>
                            <a:schemeClr val="bg1"/>
                          </a:solidFill>
                        </a:rPr>
                        <a:t>Providing appropriate resources, information and training to execute the job effectively and safely;</a:t>
                      </a:r>
                    </a:p>
                    <a:p>
                      <a:r>
                        <a:rPr lang="en-GB" sz="1900" dirty="0">
                          <a:solidFill>
                            <a:schemeClr val="bg1"/>
                          </a:solidFill>
                        </a:rPr>
                        <a:t>Clearly defining individual job requirements and responsibilities; </a:t>
                      </a:r>
                    </a:p>
                    <a:p>
                      <a:r>
                        <a:rPr lang="en-GB" sz="1900" dirty="0">
                          <a:solidFill>
                            <a:schemeClr val="bg1"/>
                          </a:solidFill>
                        </a:rPr>
                        <a:t>Ensuring transparent communication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478005371"/>
                  </a:ext>
                </a:extLst>
              </a:tr>
              <a:tr h="1042987">
                <a:tc>
                  <a:txBody>
                    <a:bodyPr/>
                    <a:lstStyle/>
                    <a:p>
                      <a:r>
                        <a:rPr lang="en-US" sz="2200" b="1" dirty="0">
                          <a:solidFill>
                            <a:schemeClr val="tx1"/>
                          </a:solidFill>
                          <a:uFill>
                            <a:solidFill>
                              <a:srgbClr val="2F5496"/>
                            </a:solidFill>
                          </a:uFill>
                          <a:latin typeface="+mn-lt"/>
                          <a:ea typeface="Calibri" panose="020F0502020204030204" pitchFamily="34" charset="0"/>
                        </a:rPr>
                        <a:t>Sexual violence and harassment</a:t>
                      </a:r>
                      <a:endParaRPr lang="en-GB" sz="2200" b="1" dirty="0">
                        <a:solidFill>
                          <a:schemeClr val="tx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indent="0">
                        <a:buFont typeface="Arial" panose="020B0604020202020204" pitchFamily="34" charset="0"/>
                        <a:buNone/>
                      </a:pPr>
                      <a:r>
                        <a:rPr lang="en-GB" sz="1900" dirty="0"/>
                        <a:t>Integration of prevention activities into daily procedures (e.g. checking lighting, locks and security cameras); Instructions on how to effectively defuse hostile situations involving clients/patients/customers/general public</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00560451"/>
                  </a:ext>
                </a:extLst>
              </a:tr>
            </a:tbl>
          </a:graphicData>
        </a:graphic>
      </p:graphicFrame>
      <p:sp>
        <p:nvSpPr>
          <p:cNvPr id="4" name="Segnaposto data 3">
            <a:extLst>
              <a:ext uri="{FF2B5EF4-FFF2-40B4-BE49-F238E27FC236}">
                <a16:creationId xmlns:a16="http://schemas.microsoft.com/office/drawing/2014/main" id="{5B1AC172-EC57-4EB0-B78A-85B707698616}"/>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4AEBCD1C-5534-460B-9BFE-21846453357A}"/>
              </a:ext>
            </a:extLst>
          </p:cNvPr>
          <p:cNvSpPr>
            <a:spLocks noGrp="1"/>
          </p:cNvSpPr>
          <p:nvPr>
            <p:ph type="sldNum" sz="quarter" idx="12"/>
          </p:nvPr>
        </p:nvSpPr>
        <p:spPr/>
        <p:txBody>
          <a:bodyPr/>
          <a:lstStyle/>
          <a:p>
            <a:fld id="{856227C0-AD57-4F9B-BAE3-EEFB0D0EE427}" type="slidenum">
              <a:rPr lang="en-GB" smtClean="0"/>
              <a:t>25</a:t>
            </a:fld>
            <a:endParaRPr lang="en-GB"/>
          </a:p>
        </p:txBody>
      </p:sp>
    </p:spTree>
    <p:extLst>
      <p:ext uri="{BB962C8B-B14F-4D97-AF65-F5344CB8AC3E}">
        <p14:creationId xmlns:p14="http://schemas.microsoft.com/office/powerpoint/2010/main" val="125210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11C82F-8479-46F7-9CC4-BAB602A8C026}"/>
              </a:ext>
            </a:extLst>
          </p:cNvPr>
          <p:cNvSpPr>
            <a:spLocks noGrp="1"/>
          </p:cNvSpPr>
          <p:nvPr>
            <p:ph type="title"/>
          </p:nvPr>
        </p:nvSpPr>
        <p:spPr/>
        <p:txBody>
          <a:bodyPr/>
          <a:lstStyle/>
          <a:p>
            <a:r>
              <a:rPr lang="en-GB" dirty="0"/>
              <a:t>Measures for responding and minimize the effects</a:t>
            </a:r>
          </a:p>
        </p:txBody>
      </p:sp>
      <p:sp>
        <p:nvSpPr>
          <p:cNvPr id="3" name="Segnaposto contenuto 2">
            <a:extLst>
              <a:ext uri="{FF2B5EF4-FFF2-40B4-BE49-F238E27FC236}">
                <a16:creationId xmlns:a16="http://schemas.microsoft.com/office/drawing/2014/main" id="{EE968280-8D19-492A-ABA2-B2217B2EDB2F}"/>
              </a:ext>
            </a:extLst>
          </p:cNvPr>
          <p:cNvSpPr>
            <a:spLocks noGrp="1"/>
          </p:cNvSpPr>
          <p:nvPr>
            <p:ph idx="1"/>
          </p:nvPr>
        </p:nvSpPr>
        <p:spPr/>
        <p:txBody>
          <a:bodyPr/>
          <a:lstStyle/>
          <a:p>
            <a:pPr lvl="2"/>
            <a:r>
              <a:rPr lang="en-GB" dirty="0"/>
              <a:t>Ensure workers’ </a:t>
            </a:r>
            <a:r>
              <a:rPr lang="en-GB" b="1" dirty="0"/>
              <a:t>right to remove themselves from a work situation which presents an imminent and serious danger to life, health or safety</a:t>
            </a:r>
          </a:p>
          <a:p>
            <a:pPr lvl="2">
              <a:spcBef>
                <a:spcPts val="1800"/>
              </a:spcBef>
            </a:pPr>
            <a:r>
              <a:rPr lang="en-GB" dirty="0"/>
              <a:t>Develop and implement </a:t>
            </a:r>
            <a:r>
              <a:rPr lang="en-GB" b="1" dirty="0"/>
              <a:t>reporting</a:t>
            </a:r>
            <a:r>
              <a:rPr lang="en-GB" dirty="0"/>
              <a:t> and </a:t>
            </a:r>
            <a:r>
              <a:rPr lang="en-GB" b="1" dirty="0"/>
              <a:t>complaints</a:t>
            </a:r>
            <a:r>
              <a:rPr lang="en-GB" dirty="0"/>
              <a:t> procedures and </a:t>
            </a:r>
            <a:r>
              <a:rPr lang="en-GB" b="1" dirty="0"/>
              <a:t>dispute resolution </a:t>
            </a:r>
            <a:r>
              <a:rPr lang="en-GB" dirty="0"/>
              <a:t>mechanism</a:t>
            </a:r>
          </a:p>
          <a:p>
            <a:pPr marL="457200" lvl="1">
              <a:spcBef>
                <a:spcPts val="0"/>
              </a:spcBef>
            </a:pPr>
            <a:r>
              <a:rPr lang="en-GB" dirty="0">
                <a:solidFill>
                  <a:schemeClr val="accent2"/>
                </a:solidFill>
              </a:rPr>
              <a:t>→</a:t>
            </a:r>
            <a:r>
              <a:rPr lang="en-GB" dirty="0"/>
              <a:t> protecting the </a:t>
            </a:r>
            <a:r>
              <a:rPr lang="en-GB" b="1" dirty="0"/>
              <a:t>privacy</a:t>
            </a:r>
            <a:r>
              <a:rPr lang="en-GB" dirty="0"/>
              <a:t> and </a:t>
            </a:r>
            <a:r>
              <a:rPr lang="en-GB" b="1" dirty="0"/>
              <a:t>confidentiality</a:t>
            </a:r>
            <a:r>
              <a:rPr lang="en-GB" dirty="0"/>
              <a:t> of those involved</a:t>
            </a:r>
          </a:p>
          <a:p>
            <a:pPr lvl="2">
              <a:spcBef>
                <a:spcPts val="1800"/>
              </a:spcBef>
            </a:pPr>
            <a:r>
              <a:rPr lang="en-GB" dirty="0"/>
              <a:t>Provide </a:t>
            </a:r>
            <a:r>
              <a:rPr lang="en-GB" b="1" dirty="0"/>
              <a:t>support</a:t>
            </a:r>
            <a:r>
              <a:rPr lang="en-GB" dirty="0"/>
              <a:t> to victims</a:t>
            </a:r>
          </a:p>
          <a:p>
            <a:pPr lvl="2">
              <a:spcBef>
                <a:spcPts val="1800"/>
              </a:spcBef>
            </a:pPr>
            <a:r>
              <a:rPr lang="en-GB" dirty="0"/>
              <a:t>Foresee and apply </a:t>
            </a:r>
            <a:r>
              <a:rPr lang="en-GB" b="1" dirty="0"/>
              <a:t>disciplinary actions </a:t>
            </a:r>
            <a:r>
              <a:rPr lang="en-GB" dirty="0"/>
              <a:t>(e.g. sanctions)</a:t>
            </a:r>
          </a:p>
          <a:p>
            <a:endParaRPr lang="en-GB" dirty="0"/>
          </a:p>
        </p:txBody>
      </p:sp>
      <p:sp>
        <p:nvSpPr>
          <p:cNvPr id="4" name="Segnaposto data 3">
            <a:extLst>
              <a:ext uri="{FF2B5EF4-FFF2-40B4-BE49-F238E27FC236}">
                <a16:creationId xmlns:a16="http://schemas.microsoft.com/office/drawing/2014/main" id="{C20A75F4-AAD3-4DE3-90EC-02CBB324A0E8}"/>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0273FC9E-6332-467A-B15A-5B70A405F8A0}"/>
              </a:ext>
            </a:extLst>
          </p:cNvPr>
          <p:cNvSpPr>
            <a:spLocks noGrp="1"/>
          </p:cNvSpPr>
          <p:nvPr>
            <p:ph type="sldNum" sz="quarter" idx="12"/>
          </p:nvPr>
        </p:nvSpPr>
        <p:spPr/>
        <p:txBody>
          <a:bodyPr/>
          <a:lstStyle/>
          <a:p>
            <a:fld id="{856227C0-AD57-4F9B-BAE3-EEFB0D0EE427}" type="slidenum">
              <a:rPr lang="en-GB" smtClean="0"/>
              <a:t>26</a:t>
            </a:fld>
            <a:endParaRPr lang="en-GB"/>
          </a:p>
        </p:txBody>
      </p:sp>
    </p:spTree>
    <p:extLst>
      <p:ext uri="{BB962C8B-B14F-4D97-AF65-F5344CB8AC3E}">
        <p14:creationId xmlns:p14="http://schemas.microsoft.com/office/powerpoint/2010/main" val="2348629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52D4C9-2167-49ED-A41D-05E8635AF51B}"/>
              </a:ext>
            </a:extLst>
          </p:cNvPr>
          <p:cNvSpPr>
            <a:spLocks noGrp="1"/>
          </p:cNvSpPr>
          <p:nvPr>
            <p:ph type="title"/>
          </p:nvPr>
        </p:nvSpPr>
        <p:spPr/>
        <p:txBody>
          <a:bodyPr/>
          <a:lstStyle/>
          <a:p>
            <a:r>
              <a:rPr lang="en-GB" dirty="0"/>
              <a:t>OSH training and information</a:t>
            </a:r>
          </a:p>
        </p:txBody>
      </p:sp>
      <p:sp>
        <p:nvSpPr>
          <p:cNvPr id="3" name="Segnaposto contenuto 2">
            <a:extLst>
              <a:ext uri="{FF2B5EF4-FFF2-40B4-BE49-F238E27FC236}">
                <a16:creationId xmlns:a16="http://schemas.microsoft.com/office/drawing/2014/main" id="{E11BB488-E0D1-48D0-A748-C421B097F1BA}"/>
              </a:ext>
            </a:extLst>
          </p:cNvPr>
          <p:cNvSpPr>
            <a:spLocks noGrp="1"/>
          </p:cNvSpPr>
          <p:nvPr>
            <p:ph idx="1"/>
          </p:nvPr>
        </p:nvSpPr>
        <p:spPr/>
        <p:txBody>
          <a:bodyPr/>
          <a:lstStyle/>
          <a:p>
            <a:pPr lvl="2"/>
            <a:r>
              <a:rPr lang="en-GB" b="1" dirty="0"/>
              <a:t>Concept</a:t>
            </a:r>
            <a:r>
              <a:rPr lang="en-GB" dirty="0"/>
              <a:t> of workplace violence and harassment </a:t>
            </a:r>
          </a:p>
          <a:p>
            <a:pPr lvl="2"/>
            <a:r>
              <a:rPr lang="en-GB" b="1" dirty="0"/>
              <a:t>Responsibilities</a:t>
            </a:r>
            <a:r>
              <a:rPr lang="en-GB" dirty="0"/>
              <a:t> in preventing and responding to violence and harassment</a:t>
            </a:r>
          </a:p>
          <a:p>
            <a:pPr lvl="2"/>
            <a:r>
              <a:rPr lang="en-GB" b="1" dirty="0"/>
              <a:t>Procedures</a:t>
            </a:r>
            <a:r>
              <a:rPr lang="en-GB" dirty="0"/>
              <a:t> for reporting and complaints</a:t>
            </a:r>
          </a:p>
          <a:p>
            <a:pPr lvl="2"/>
            <a:endParaRPr lang="en-GB" dirty="0"/>
          </a:p>
          <a:p>
            <a:pPr lvl="2"/>
            <a:r>
              <a:rPr lang="en-GB" dirty="0">
                <a:solidFill>
                  <a:schemeClr val="accent2"/>
                </a:solidFill>
              </a:rPr>
              <a:t>Tailored</a:t>
            </a:r>
            <a:r>
              <a:rPr lang="en-GB" dirty="0"/>
              <a:t> to the needs of the target audience (workers; workers’ OSH reps; members of joint OSH committees; supervisors; managers; etc.)</a:t>
            </a:r>
          </a:p>
          <a:p>
            <a:pPr lvl="2"/>
            <a:r>
              <a:rPr lang="en-GB" dirty="0"/>
              <a:t>Training to all new and prospective workers </a:t>
            </a:r>
            <a:r>
              <a:rPr lang="en-GB" dirty="0">
                <a:solidFill>
                  <a:schemeClr val="accent2"/>
                </a:solidFill>
              </a:rPr>
              <a:t>before</a:t>
            </a:r>
            <a:r>
              <a:rPr lang="en-GB" i="1" dirty="0"/>
              <a:t> </a:t>
            </a:r>
            <a:r>
              <a:rPr lang="en-GB" dirty="0"/>
              <a:t>they enter the organization</a:t>
            </a:r>
          </a:p>
          <a:p>
            <a:endParaRPr lang="en-GB" dirty="0"/>
          </a:p>
        </p:txBody>
      </p:sp>
      <p:sp>
        <p:nvSpPr>
          <p:cNvPr id="4" name="Segnaposto data 3">
            <a:extLst>
              <a:ext uri="{FF2B5EF4-FFF2-40B4-BE49-F238E27FC236}">
                <a16:creationId xmlns:a16="http://schemas.microsoft.com/office/drawing/2014/main" id="{FB57B0B1-7F17-45F4-A7F2-B3DEA7094C6C}"/>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0C23D564-DB1E-4648-8A11-24C05F9D5D88}"/>
              </a:ext>
            </a:extLst>
          </p:cNvPr>
          <p:cNvSpPr>
            <a:spLocks noGrp="1"/>
          </p:cNvSpPr>
          <p:nvPr>
            <p:ph type="sldNum" sz="quarter" idx="12"/>
          </p:nvPr>
        </p:nvSpPr>
        <p:spPr/>
        <p:txBody>
          <a:bodyPr/>
          <a:lstStyle/>
          <a:p>
            <a:fld id="{856227C0-AD57-4F9B-BAE3-EEFB0D0EE427}" type="slidenum">
              <a:rPr lang="en-GB" smtClean="0"/>
              <a:t>27</a:t>
            </a:fld>
            <a:endParaRPr lang="en-GB"/>
          </a:p>
        </p:txBody>
      </p:sp>
    </p:spTree>
    <p:extLst>
      <p:ext uri="{BB962C8B-B14F-4D97-AF65-F5344CB8AC3E}">
        <p14:creationId xmlns:p14="http://schemas.microsoft.com/office/powerpoint/2010/main" val="3912181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9DAEB2-7BC9-4795-98D5-1CFD810E21C9}"/>
              </a:ext>
            </a:extLst>
          </p:cNvPr>
          <p:cNvSpPr>
            <a:spLocks noGrp="1"/>
          </p:cNvSpPr>
          <p:nvPr>
            <p:ph type="title"/>
          </p:nvPr>
        </p:nvSpPr>
        <p:spPr/>
        <p:txBody>
          <a:bodyPr/>
          <a:lstStyle/>
          <a:p>
            <a:r>
              <a:rPr lang="en-GB" dirty="0"/>
              <a:t>Example: PAS 1010:2011 – Management of psychosocial risks in the workplace</a:t>
            </a:r>
          </a:p>
        </p:txBody>
      </p:sp>
      <p:sp>
        <p:nvSpPr>
          <p:cNvPr id="4" name="Segnaposto data 3">
            <a:extLst>
              <a:ext uri="{FF2B5EF4-FFF2-40B4-BE49-F238E27FC236}">
                <a16:creationId xmlns:a16="http://schemas.microsoft.com/office/drawing/2014/main" id="{A2C006AC-ECA8-44BE-AA23-FB20BDA8DC80}"/>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DD2B9011-33EC-44BD-8624-493CA78FBDD7}"/>
              </a:ext>
            </a:extLst>
          </p:cNvPr>
          <p:cNvSpPr>
            <a:spLocks noGrp="1"/>
          </p:cNvSpPr>
          <p:nvPr>
            <p:ph type="sldNum" sz="quarter" idx="12"/>
          </p:nvPr>
        </p:nvSpPr>
        <p:spPr/>
        <p:txBody>
          <a:bodyPr/>
          <a:lstStyle/>
          <a:p>
            <a:fld id="{856227C0-AD57-4F9B-BAE3-EEFB0D0EE427}" type="slidenum">
              <a:rPr lang="en-GB" smtClean="0"/>
              <a:t>28</a:t>
            </a:fld>
            <a:endParaRPr lang="en-GB"/>
          </a:p>
        </p:txBody>
      </p:sp>
      <p:graphicFrame>
        <p:nvGraphicFramePr>
          <p:cNvPr id="6" name="Segnaposto contenuto 4">
            <a:extLst>
              <a:ext uri="{FF2B5EF4-FFF2-40B4-BE49-F238E27FC236}">
                <a16:creationId xmlns:a16="http://schemas.microsoft.com/office/drawing/2014/main" id="{383AF90B-99C6-45E0-8265-9579D9184C2E}"/>
              </a:ext>
            </a:extLst>
          </p:cNvPr>
          <p:cNvGraphicFramePr>
            <a:graphicFrameLocks/>
          </p:cNvGraphicFramePr>
          <p:nvPr>
            <p:extLst>
              <p:ext uri="{D42A27DB-BD31-4B8C-83A1-F6EECF244321}">
                <p14:modId xmlns:p14="http://schemas.microsoft.com/office/powerpoint/2010/main" val="3342940448"/>
              </p:ext>
            </p:extLst>
          </p:nvPr>
        </p:nvGraphicFramePr>
        <p:xfrm>
          <a:off x="490537" y="2404533"/>
          <a:ext cx="11196001" cy="3718560"/>
        </p:xfrm>
        <a:graphic>
          <a:graphicData uri="http://schemas.openxmlformats.org/drawingml/2006/table">
            <a:tbl>
              <a:tblPr firstRow="1" bandRow="1">
                <a:tableStyleId>{5C22544A-7EE6-4342-B048-85BDC9FD1C3A}</a:tableStyleId>
              </a:tblPr>
              <a:tblGrid>
                <a:gridCol w="1765553">
                  <a:extLst>
                    <a:ext uri="{9D8B030D-6E8A-4147-A177-3AD203B41FA5}">
                      <a16:colId xmlns:a16="http://schemas.microsoft.com/office/drawing/2014/main" val="1362628979"/>
                    </a:ext>
                  </a:extLst>
                </a:gridCol>
                <a:gridCol w="3695029">
                  <a:extLst>
                    <a:ext uri="{9D8B030D-6E8A-4147-A177-3AD203B41FA5}">
                      <a16:colId xmlns:a16="http://schemas.microsoft.com/office/drawing/2014/main" val="3667764961"/>
                    </a:ext>
                  </a:extLst>
                </a:gridCol>
                <a:gridCol w="3695029">
                  <a:extLst>
                    <a:ext uri="{9D8B030D-6E8A-4147-A177-3AD203B41FA5}">
                      <a16:colId xmlns:a16="http://schemas.microsoft.com/office/drawing/2014/main" val="2553434408"/>
                    </a:ext>
                  </a:extLst>
                </a:gridCol>
                <a:gridCol w="2040390">
                  <a:extLst>
                    <a:ext uri="{9D8B030D-6E8A-4147-A177-3AD203B41FA5}">
                      <a16:colId xmlns:a16="http://schemas.microsoft.com/office/drawing/2014/main" val="3719823783"/>
                    </a:ext>
                  </a:extLst>
                </a:gridCol>
              </a:tblGrid>
              <a:tr h="370840">
                <a:tc>
                  <a:txBody>
                    <a:bodyPr/>
                    <a:lstStyle/>
                    <a:p>
                      <a:r>
                        <a:rPr lang="en-GB" sz="2000" b="0" noProof="0" dirty="0"/>
                        <a:t>Level</a:t>
                      </a:r>
                    </a:p>
                  </a:txBody>
                  <a:tcPr>
                    <a:solidFill>
                      <a:schemeClr val="accent2"/>
                    </a:solidFill>
                  </a:tcPr>
                </a:tc>
                <a:tc>
                  <a:txBody>
                    <a:bodyPr/>
                    <a:lstStyle/>
                    <a:p>
                      <a:r>
                        <a:rPr lang="en-GB" sz="2000" b="0" noProof="0" dirty="0"/>
                        <a:t>Primary intervention</a:t>
                      </a:r>
                    </a:p>
                  </a:txBody>
                  <a:tcPr>
                    <a:solidFill>
                      <a:schemeClr val="accent2"/>
                    </a:solidFill>
                  </a:tcPr>
                </a:tc>
                <a:tc>
                  <a:txBody>
                    <a:bodyPr/>
                    <a:lstStyle/>
                    <a:p>
                      <a:r>
                        <a:rPr lang="en-GB" sz="2000" b="0" noProof="0" dirty="0"/>
                        <a:t>Secondary interventions</a:t>
                      </a:r>
                    </a:p>
                  </a:txBody>
                  <a:tcPr>
                    <a:solidFill>
                      <a:schemeClr val="accent2"/>
                    </a:solidFill>
                  </a:tcPr>
                </a:tc>
                <a:tc>
                  <a:txBody>
                    <a:bodyPr/>
                    <a:lstStyle/>
                    <a:p>
                      <a:r>
                        <a:rPr lang="en-GB" sz="2000" b="0" noProof="0" dirty="0"/>
                        <a:t>Tertiary interventions</a:t>
                      </a:r>
                    </a:p>
                  </a:txBody>
                  <a:tcPr>
                    <a:solidFill>
                      <a:schemeClr val="accent2"/>
                    </a:solidFill>
                  </a:tcPr>
                </a:tc>
                <a:extLst>
                  <a:ext uri="{0D108BD9-81ED-4DB2-BD59-A6C34878D82A}">
                    <a16:rowId xmlns:a16="http://schemas.microsoft.com/office/drawing/2014/main" val="647000059"/>
                  </a:ext>
                </a:extLst>
              </a:tr>
              <a:tr h="370840">
                <a:tc>
                  <a:txBody>
                    <a:bodyPr/>
                    <a:lstStyle/>
                    <a:p>
                      <a:r>
                        <a:rPr lang="en-GB" sz="2000" b="1" noProof="0" dirty="0"/>
                        <a:t>Organization</a:t>
                      </a:r>
                    </a:p>
                  </a:txBody>
                  <a:tcPr>
                    <a:solidFill>
                      <a:schemeClr val="bg1">
                        <a:lumMod val="95000"/>
                      </a:schemeClr>
                    </a:solidFill>
                  </a:tcPr>
                </a:tc>
                <a:tc>
                  <a:txBody>
                    <a:bodyPr/>
                    <a:lstStyle/>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Policies &amp; procedures </a:t>
                      </a:r>
                    </a:p>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Organizational culture </a:t>
                      </a:r>
                    </a:p>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Management training</a:t>
                      </a:r>
                    </a:p>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Surveys </a:t>
                      </a:r>
                    </a:p>
                  </a:txBody>
                  <a:tcPr>
                    <a:solidFill>
                      <a:schemeClr val="bg1">
                        <a:lumMod val="95000"/>
                      </a:schemeClr>
                    </a:solidFill>
                  </a:tcPr>
                </a:tc>
                <a:tc>
                  <a:txBody>
                    <a:bodyPr/>
                    <a:lstStyle/>
                    <a:p>
                      <a:pPr marL="216000" marR="0" lvl="0" indent="-216000" algn="l" defTabSz="914400" rtl="0" eaLnBrk="1" fontAlgn="auto" latinLnBrk="0" hangingPunct="1">
                        <a:lnSpc>
                          <a:spcPct val="100000"/>
                        </a:lnSpc>
                        <a:spcBef>
                          <a:spcPts val="0"/>
                        </a:spcBef>
                        <a:spcAft>
                          <a:spcPts val="0"/>
                        </a:spcAft>
                        <a:buClr>
                          <a:schemeClr val="accent2"/>
                        </a:buClr>
                        <a:buSzPct val="80000"/>
                        <a:buFont typeface="Wingdings" panose="05000000000000000000" pitchFamily="2" charset="2"/>
                        <a:buChar char="ü"/>
                        <a:tabLst/>
                        <a:defRPr/>
                      </a:pPr>
                      <a:r>
                        <a:rPr lang="en-GB" sz="1800" kern="1200" noProof="0" dirty="0">
                          <a:solidFill>
                            <a:schemeClr val="dk1"/>
                          </a:solidFill>
                          <a:effectLst/>
                          <a:latin typeface="+mn-lt"/>
                          <a:ea typeface="+mn-ea"/>
                          <a:cs typeface="+mn-cs"/>
                        </a:rPr>
                        <a:t>Handling &amp; investigation procedures </a:t>
                      </a:r>
                      <a:endParaRPr lang="en-GB" sz="1800" noProof="0" dirty="0"/>
                    </a:p>
                    <a:p>
                      <a:pPr marL="216000" indent="-216000">
                        <a:buClr>
                          <a:schemeClr val="accent2"/>
                        </a:buClr>
                        <a:buSzPct val="80000"/>
                        <a:buFont typeface="Wingdings" panose="05000000000000000000" pitchFamily="2" charset="2"/>
                        <a:buChar char="ü"/>
                      </a:pPr>
                      <a:endParaRPr lang="en-GB" sz="1800" noProof="0" dirty="0"/>
                    </a:p>
                  </a:txBody>
                  <a:tcPr>
                    <a:solidFill>
                      <a:schemeClr val="bg1">
                        <a:lumMod val="95000"/>
                      </a:schemeClr>
                    </a:solidFill>
                  </a:tcPr>
                </a:tc>
                <a:tc>
                  <a:txBody>
                    <a:bodyPr/>
                    <a:lstStyle/>
                    <a:p>
                      <a:pPr marL="216000" marR="0" lvl="0" indent="-216000" algn="l" defTabSz="914400" rtl="0" eaLnBrk="1" fontAlgn="auto" latinLnBrk="0" hangingPunct="1">
                        <a:lnSpc>
                          <a:spcPct val="100000"/>
                        </a:lnSpc>
                        <a:spcBef>
                          <a:spcPts val="0"/>
                        </a:spcBef>
                        <a:spcAft>
                          <a:spcPts val="0"/>
                        </a:spcAft>
                        <a:buClr>
                          <a:schemeClr val="accent2"/>
                        </a:buClr>
                        <a:buSzPct val="80000"/>
                        <a:buFont typeface="Wingdings" panose="05000000000000000000" pitchFamily="2" charset="2"/>
                        <a:buChar char="ü"/>
                        <a:tabLst/>
                        <a:defRPr/>
                      </a:pPr>
                      <a:r>
                        <a:rPr lang="en-GB" sz="1800" kern="1200" noProof="0" dirty="0">
                          <a:solidFill>
                            <a:schemeClr val="dk1"/>
                          </a:solidFill>
                          <a:effectLst/>
                          <a:latin typeface="+mn-lt"/>
                          <a:ea typeface="+mn-ea"/>
                          <a:cs typeface="+mn-cs"/>
                        </a:rPr>
                        <a:t>Rehabilitation &amp; return to work </a:t>
                      </a:r>
                      <a:endParaRPr lang="en-GB" sz="1800" noProof="0" dirty="0"/>
                    </a:p>
                  </a:txBody>
                  <a:tcPr>
                    <a:solidFill>
                      <a:schemeClr val="bg1">
                        <a:lumMod val="95000"/>
                      </a:schemeClr>
                    </a:solidFill>
                  </a:tcPr>
                </a:tc>
                <a:extLst>
                  <a:ext uri="{0D108BD9-81ED-4DB2-BD59-A6C34878D82A}">
                    <a16:rowId xmlns:a16="http://schemas.microsoft.com/office/drawing/2014/main" val="2736280330"/>
                  </a:ext>
                </a:extLst>
              </a:tr>
              <a:tr h="370840">
                <a:tc>
                  <a:txBody>
                    <a:bodyPr/>
                    <a:lstStyle/>
                    <a:p>
                      <a:r>
                        <a:rPr lang="en-GB" sz="2000" b="1" noProof="0" dirty="0"/>
                        <a:t>Workplace / Group</a:t>
                      </a:r>
                    </a:p>
                  </a:txBody>
                  <a:tcPr>
                    <a:solidFill>
                      <a:schemeClr val="bg1">
                        <a:lumMod val="85000"/>
                      </a:schemeClr>
                    </a:solidFill>
                  </a:tcPr>
                </a:tc>
                <a:tc>
                  <a:txBody>
                    <a:bodyPr/>
                    <a:lstStyle/>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Risk assessments </a:t>
                      </a:r>
                    </a:p>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Awareness training</a:t>
                      </a:r>
                      <a:endParaRPr lang="en-GB" sz="1800" noProof="0" dirty="0"/>
                    </a:p>
                  </a:txBody>
                  <a:tcPr>
                    <a:solidFill>
                      <a:schemeClr val="bg1">
                        <a:lumMod val="85000"/>
                      </a:schemeClr>
                    </a:solidFill>
                  </a:tcPr>
                </a:tc>
                <a:tc>
                  <a:txBody>
                    <a:bodyPr/>
                    <a:lstStyle/>
                    <a:p>
                      <a:pPr marL="216000" indent="-216000">
                        <a:buClr>
                          <a:schemeClr val="accent2"/>
                        </a:buClr>
                        <a:buSzPct val="80000"/>
                        <a:buFont typeface="Wingdings" panose="05000000000000000000" pitchFamily="2" charset="2"/>
                        <a:buChar char="ü"/>
                      </a:pPr>
                      <a:r>
                        <a:rPr lang="en-GB" sz="1800" noProof="0" dirty="0"/>
                        <a:t>Training on conflict management / impact</a:t>
                      </a:r>
                    </a:p>
                    <a:p>
                      <a:pPr marL="216000" indent="-216000">
                        <a:buClr>
                          <a:schemeClr val="accent2"/>
                        </a:buClr>
                        <a:buSzPct val="80000"/>
                        <a:buFont typeface="Wingdings" panose="05000000000000000000" pitchFamily="2" charset="2"/>
                        <a:buChar char="ü"/>
                      </a:pPr>
                      <a:r>
                        <a:rPr lang="en-GB" sz="1800" noProof="0" dirty="0"/>
                        <a:t>Conflict resolution</a:t>
                      </a:r>
                    </a:p>
                  </a:txBody>
                  <a:tcPr>
                    <a:solidFill>
                      <a:schemeClr val="bg1">
                        <a:lumMod val="85000"/>
                      </a:schemeClr>
                    </a:solidFill>
                  </a:tcPr>
                </a:tc>
                <a:tc>
                  <a:txBody>
                    <a:bodyPr/>
                    <a:lstStyle/>
                    <a:p>
                      <a:pPr marL="216000" marR="0" lvl="0" indent="-216000" algn="l" defTabSz="914400" rtl="0" eaLnBrk="1" fontAlgn="auto" latinLnBrk="0" hangingPunct="1">
                        <a:lnSpc>
                          <a:spcPct val="100000"/>
                        </a:lnSpc>
                        <a:spcBef>
                          <a:spcPts val="0"/>
                        </a:spcBef>
                        <a:spcAft>
                          <a:spcPts val="0"/>
                        </a:spcAft>
                        <a:buClr>
                          <a:schemeClr val="accent2"/>
                        </a:buClr>
                        <a:buSzPct val="80000"/>
                        <a:buFont typeface="Wingdings" panose="05000000000000000000" pitchFamily="2" charset="2"/>
                        <a:buChar char="ü"/>
                        <a:tabLst/>
                        <a:defRPr/>
                      </a:pPr>
                      <a:r>
                        <a:rPr lang="en-GB" sz="1800" kern="1200" noProof="0" dirty="0">
                          <a:solidFill>
                            <a:schemeClr val="dk1"/>
                          </a:solidFill>
                          <a:effectLst/>
                          <a:latin typeface="+mn-lt"/>
                          <a:ea typeface="+mn-ea"/>
                          <a:cs typeface="+mn-cs"/>
                        </a:rPr>
                        <a:t>Group support </a:t>
                      </a:r>
                      <a:endParaRPr lang="en-GB" sz="1800" noProof="0" dirty="0"/>
                    </a:p>
                    <a:p>
                      <a:pPr marL="216000" indent="-216000">
                        <a:buClr>
                          <a:schemeClr val="accent2"/>
                        </a:buClr>
                        <a:buSzPct val="80000"/>
                        <a:buFont typeface="Wingdings" panose="05000000000000000000" pitchFamily="2" charset="2"/>
                        <a:buChar char="ü"/>
                      </a:pPr>
                      <a:endParaRPr lang="en-GB" sz="1800" noProof="0" dirty="0"/>
                    </a:p>
                  </a:txBody>
                  <a:tcPr>
                    <a:solidFill>
                      <a:schemeClr val="bg1">
                        <a:lumMod val="85000"/>
                      </a:schemeClr>
                    </a:solidFill>
                  </a:tcPr>
                </a:tc>
                <a:extLst>
                  <a:ext uri="{0D108BD9-81ED-4DB2-BD59-A6C34878D82A}">
                    <a16:rowId xmlns:a16="http://schemas.microsoft.com/office/drawing/2014/main" val="2136427590"/>
                  </a:ext>
                </a:extLst>
              </a:tr>
              <a:tr h="370840">
                <a:tc>
                  <a:txBody>
                    <a:bodyPr/>
                    <a:lstStyle/>
                    <a:p>
                      <a:r>
                        <a:rPr lang="en-GB" sz="2000" b="1" noProof="0" dirty="0"/>
                        <a:t>Individual</a:t>
                      </a:r>
                    </a:p>
                  </a:txBody>
                  <a:tcPr>
                    <a:solidFill>
                      <a:schemeClr val="bg1">
                        <a:lumMod val="95000"/>
                      </a:schemeClr>
                    </a:solidFill>
                  </a:tcPr>
                </a:tc>
                <a:tc>
                  <a:txBody>
                    <a:bodyPr/>
                    <a:lstStyle/>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Assertiveness training </a:t>
                      </a:r>
                    </a:p>
                    <a:p>
                      <a:pPr marL="216000" indent="-216000">
                        <a:buClr>
                          <a:schemeClr val="accent2"/>
                        </a:buClr>
                        <a:buSzPct val="80000"/>
                        <a:buFont typeface="Wingdings" panose="05000000000000000000" pitchFamily="2" charset="2"/>
                        <a:buChar char="ü"/>
                      </a:pPr>
                      <a:r>
                        <a:rPr lang="en-GB" sz="1800" kern="1200" noProof="0" dirty="0">
                          <a:solidFill>
                            <a:schemeClr val="dk1"/>
                          </a:solidFill>
                          <a:effectLst/>
                          <a:latin typeface="+mn-lt"/>
                          <a:ea typeface="+mn-ea"/>
                          <a:cs typeface="+mn-cs"/>
                        </a:rPr>
                        <a:t>Information about how to proceed if harassment </a:t>
                      </a:r>
                    </a:p>
                  </a:txBody>
                  <a:tcPr>
                    <a:solidFill>
                      <a:schemeClr val="bg1">
                        <a:lumMod val="95000"/>
                      </a:schemeClr>
                    </a:solidFill>
                  </a:tcPr>
                </a:tc>
                <a:tc>
                  <a:txBody>
                    <a:bodyPr/>
                    <a:lstStyle/>
                    <a:p>
                      <a:pPr marL="216000" marR="0" lvl="0" indent="-216000" algn="l" defTabSz="914400" rtl="0" eaLnBrk="1" fontAlgn="auto" latinLnBrk="0" hangingPunct="1">
                        <a:lnSpc>
                          <a:spcPct val="100000"/>
                        </a:lnSpc>
                        <a:spcBef>
                          <a:spcPts val="0"/>
                        </a:spcBef>
                        <a:spcAft>
                          <a:spcPts val="0"/>
                        </a:spcAft>
                        <a:buClr>
                          <a:schemeClr val="accent2"/>
                        </a:buClr>
                        <a:buSzPct val="80000"/>
                        <a:buFont typeface="Wingdings" panose="05000000000000000000" pitchFamily="2" charset="2"/>
                        <a:buChar char="ü"/>
                        <a:tabLst/>
                        <a:defRPr/>
                      </a:pPr>
                      <a:r>
                        <a:rPr lang="en-GB" sz="1800" kern="1200" noProof="0" dirty="0">
                          <a:solidFill>
                            <a:schemeClr val="dk1"/>
                          </a:solidFill>
                          <a:effectLst/>
                          <a:latin typeface="+mn-lt"/>
                          <a:ea typeface="+mn-ea"/>
                          <a:cs typeface="+mn-cs"/>
                        </a:rPr>
                        <a:t>Social support and counselling </a:t>
                      </a:r>
                      <a:endParaRPr lang="en-GB" sz="1800" noProof="0" dirty="0"/>
                    </a:p>
                    <a:p>
                      <a:pPr marL="216000" indent="-216000">
                        <a:buClr>
                          <a:schemeClr val="accent2"/>
                        </a:buClr>
                        <a:buSzPct val="80000"/>
                        <a:buFont typeface="Wingdings" panose="05000000000000000000" pitchFamily="2" charset="2"/>
                        <a:buChar char="ü"/>
                      </a:pPr>
                      <a:endParaRPr lang="en-GB" sz="1800" noProof="0" dirty="0"/>
                    </a:p>
                  </a:txBody>
                  <a:tcPr>
                    <a:solidFill>
                      <a:schemeClr val="bg1">
                        <a:lumMod val="95000"/>
                      </a:schemeClr>
                    </a:solidFill>
                  </a:tcPr>
                </a:tc>
                <a:tc>
                  <a:txBody>
                    <a:bodyPr/>
                    <a:lstStyle/>
                    <a:p>
                      <a:pPr marL="216000" marR="0" lvl="0" indent="-216000" algn="l" defTabSz="914400" rtl="0" eaLnBrk="1" fontAlgn="auto" latinLnBrk="0" hangingPunct="1">
                        <a:lnSpc>
                          <a:spcPct val="100000"/>
                        </a:lnSpc>
                        <a:spcBef>
                          <a:spcPts val="0"/>
                        </a:spcBef>
                        <a:spcAft>
                          <a:spcPts val="0"/>
                        </a:spcAft>
                        <a:buClr>
                          <a:schemeClr val="accent2"/>
                        </a:buClr>
                        <a:buSzPct val="80000"/>
                        <a:buFont typeface="Wingdings" panose="05000000000000000000" pitchFamily="2" charset="2"/>
                        <a:buChar char="ü"/>
                        <a:tabLst/>
                        <a:defRPr/>
                      </a:pPr>
                      <a:r>
                        <a:rPr lang="en-GB" sz="1800" kern="1200" noProof="0" dirty="0">
                          <a:solidFill>
                            <a:schemeClr val="dk1"/>
                          </a:solidFill>
                          <a:effectLst/>
                          <a:latin typeface="+mn-lt"/>
                          <a:ea typeface="+mn-ea"/>
                          <a:cs typeface="+mn-cs"/>
                        </a:rPr>
                        <a:t>Therapy </a:t>
                      </a:r>
                    </a:p>
                    <a:p>
                      <a:pPr marL="216000" marR="0" lvl="0" indent="-216000" algn="l" defTabSz="914400" rtl="0" eaLnBrk="1" fontAlgn="auto" latinLnBrk="0" hangingPunct="1">
                        <a:lnSpc>
                          <a:spcPct val="100000"/>
                        </a:lnSpc>
                        <a:spcBef>
                          <a:spcPts val="0"/>
                        </a:spcBef>
                        <a:spcAft>
                          <a:spcPts val="0"/>
                        </a:spcAft>
                        <a:buClr>
                          <a:schemeClr val="accent2"/>
                        </a:buClr>
                        <a:buSzPct val="80000"/>
                        <a:buFont typeface="Wingdings" panose="05000000000000000000" pitchFamily="2" charset="2"/>
                        <a:buChar char="ü"/>
                        <a:tabLst/>
                        <a:defRPr/>
                      </a:pPr>
                      <a:r>
                        <a:rPr lang="en-GB" sz="1800" kern="1200" noProof="0" dirty="0">
                          <a:solidFill>
                            <a:schemeClr val="dk1"/>
                          </a:solidFill>
                          <a:effectLst/>
                          <a:latin typeface="+mn-lt"/>
                          <a:ea typeface="+mn-ea"/>
                          <a:cs typeface="+mn-cs"/>
                        </a:rPr>
                        <a:t>Redress </a:t>
                      </a:r>
                      <a:endParaRPr lang="en-GB" sz="1800" noProof="0" dirty="0"/>
                    </a:p>
                    <a:p>
                      <a:pPr marL="216000" indent="-216000">
                        <a:buClr>
                          <a:schemeClr val="accent2"/>
                        </a:buClr>
                        <a:buSzPct val="80000"/>
                        <a:buFont typeface="Wingdings" panose="05000000000000000000" pitchFamily="2" charset="2"/>
                        <a:buChar char="ü"/>
                      </a:pPr>
                      <a:endParaRPr lang="en-GB" sz="1800" noProof="0" dirty="0"/>
                    </a:p>
                  </a:txBody>
                  <a:tcPr>
                    <a:solidFill>
                      <a:schemeClr val="bg1">
                        <a:lumMod val="95000"/>
                      </a:schemeClr>
                    </a:solidFill>
                  </a:tcPr>
                </a:tc>
                <a:extLst>
                  <a:ext uri="{0D108BD9-81ED-4DB2-BD59-A6C34878D82A}">
                    <a16:rowId xmlns:a16="http://schemas.microsoft.com/office/drawing/2014/main" val="2190554428"/>
                  </a:ext>
                </a:extLst>
              </a:tr>
            </a:tbl>
          </a:graphicData>
        </a:graphic>
      </p:graphicFrame>
    </p:spTree>
    <p:extLst>
      <p:ext uri="{BB962C8B-B14F-4D97-AF65-F5344CB8AC3E}">
        <p14:creationId xmlns:p14="http://schemas.microsoft.com/office/powerpoint/2010/main" val="1942906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DAAC11-0F7F-4DBB-B42B-28569BB9016C}"/>
              </a:ext>
            </a:extLst>
          </p:cNvPr>
          <p:cNvSpPr>
            <a:spLocks noGrp="1"/>
          </p:cNvSpPr>
          <p:nvPr>
            <p:ph type="title"/>
          </p:nvPr>
        </p:nvSpPr>
        <p:spPr/>
        <p:txBody>
          <a:bodyPr/>
          <a:lstStyle/>
          <a:p>
            <a:r>
              <a:rPr lang="en-GB" dirty="0"/>
              <a:t>What can be done to end violence and harassment in the world of work?</a:t>
            </a:r>
            <a:r>
              <a:rPr lang="es-ES_tradnl" dirty="0"/>
              <a:t> </a:t>
            </a:r>
            <a:r>
              <a:rPr lang="es-ES" spc="-180" dirty="0"/>
              <a:t>(I)</a:t>
            </a:r>
            <a:endParaRPr lang="en-GB" dirty="0"/>
          </a:p>
        </p:txBody>
      </p:sp>
      <p:sp>
        <p:nvSpPr>
          <p:cNvPr id="3" name="Segnaposto contenuto 2">
            <a:extLst>
              <a:ext uri="{FF2B5EF4-FFF2-40B4-BE49-F238E27FC236}">
                <a16:creationId xmlns:a16="http://schemas.microsoft.com/office/drawing/2014/main" id="{420C560F-9CE8-463C-8424-A8558D460FD6}"/>
              </a:ext>
            </a:extLst>
          </p:cNvPr>
          <p:cNvSpPr>
            <a:spLocks noGrp="1"/>
          </p:cNvSpPr>
          <p:nvPr>
            <p:ph idx="1"/>
          </p:nvPr>
        </p:nvSpPr>
        <p:spPr>
          <a:xfrm>
            <a:off x="490538" y="2404533"/>
            <a:ext cx="11210924" cy="4128614"/>
          </a:xfrm>
          <a:solidFill>
            <a:schemeClr val="bg1">
              <a:alpha val="75000"/>
            </a:schemeClr>
          </a:solidFill>
        </p:spPr>
        <p:txBody>
          <a:bodyPr/>
          <a:lstStyle/>
          <a:p>
            <a:pPr lvl="2">
              <a:spcBef>
                <a:spcPts val="1200"/>
              </a:spcBef>
            </a:pPr>
            <a:r>
              <a:rPr lang="en-GB" sz="2200" b="1" dirty="0"/>
              <a:t>Governments</a:t>
            </a:r>
            <a:r>
              <a:rPr lang="en-GB" sz="2200" dirty="0"/>
              <a:t>. National OSH policies, strategies and laws; initiatives and measures; ratify Convention No. 190</a:t>
            </a:r>
          </a:p>
          <a:p>
            <a:pPr lvl="2">
              <a:spcBef>
                <a:spcPts val="1200"/>
              </a:spcBef>
            </a:pPr>
            <a:r>
              <a:rPr lang="en-GB" sz="2200" b="1" dirty="0"/>
              <a:t>Social partners</a:t>
            </a:r>
            <a:r>
              <a:rPr lang="en-GB" sz="2200" dirty="0"/>
              <a:t>. Collective agreements; guidance to their members; collect data</a:t>
            </a:r>
          </a:p>
          <a:p>
            <a:pPr lvl="2">
              <a:spcBef>
                <a:spcPts val="1200"/>
              </a:spcBef>
            </a:pPr>
            <a:r>
              <a:rPr lang="en-GB" sz="2200" b="1" dirty="0"/>
              <a:t>Labour inspectorates</a:t>
            </a:r>
            <a:r>
              <a:rPr lang="en-GB" sz="2200" dirty="0"/>
              <a:t>. Investigate any complaints; advise employers and workers</a:t>
            </a:r>
          </a:p>
          <a:p>
            <a:pPr lvl="2">
              <a:spcBef>
                <a:spcPts val="1200"/>
              </a:spcBef>
            </a:pPr>
            <a:r>
              <a:rPr lang="en-GB" sz="2200" b="1" dirty="0"/>
              <a:t>Employers</a:t>
            </a:r>
            <a:r>
              <a:rPr lang="en-GB" sz="2200" dirty="0"/>
              <a:t>. Ensure safe and healthy working environments; workplace OSH management system; workplace OSH policy and programme; risk assessment; information and training</a:t>
            </a:r>
          </a:p>
          <a:p>
            <a:pPr lvl="2">
              <a:spcBef>
                <a:spcPts val="1200"/>
              </a:spcBef>
            </a:pPr>
            <a:endParaRPr lang="en-GB" sz="2200" dirty="0"/>
          </a:p>
          <a:p>
            <a:pPr>
              <a:spcBef>
                <a:spcPts val="1200"/>
              </a:spcBef>
            </a:pPr>
            <a:r>
              <a:rPr lang="en-GB" sz="2200" dirty="0"/>
              <a:t>   </a:t>
            </a:r>
          </a:p>
        </p:txBody>
      </p:sp>
      <p:sp>
        <p:nvSpPr>
          <p:cNvPr id="4" name="Segnaposto data 3">
            <a:extLst>
              <a:ext uri="{FF2B5EF4-FFF2-40B4-BE49-F238E27FC236}">
                <a16:creationId xmlns:a16="http://schemas.microsoft.com/office/drawing/2014/main" id="{0E59DE63-E895-4200-AA53-022CE9006EBB}"/>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CAAA3CFE-5678-4334-B44A-555F37DC0D4E}"/>
              </a:ext>
            </a:extLst>
          </p:cNvPr>
          <p:cNvSpPr>
            <a:spLocks noGrp="1"/>
          </p:cNvSpPr>
          <p:nvPr>
            <p:ph type="sldNum" sz="quarter" idx="12"/>
          </p:nvPr>
        </p:nvSpPr>
        <p:spPr/>
        <p:txBody>
          <a:bodyPr/>
          <a:lstStyle/>
          <a:p>
            <a:fld id="{856227C0-AD57-4F9B-BAE3-EEFB0D0EE427}" type="slidenum">
              <a:rPr lang="en-GB" smtClean="0"/>
              <a:t>29</a:t>
            </a:fld>
            <a:endParaRPr lang="en-GB"/>
          </a:p>
        </p:txBody>
      </p:sp>
    </p:spTree>
    <p:extLst>
      <p:ext uri="{BB962C8B-B14F-4D97-AF65-F5344CB8AC3E}">
        <p14:creationId xmlns:p14="http://schemas.microsoft.com/office/powerpoint/2010/main" val="2075603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049682-5AD7-424B-A2AF-319833CC3A47}"/>
              </a:ext>
            </a:extLst>
          </p:cNvPr>
          <p:cNvSpPr>
            <a:spLocks noGrp="1"/>
          </p:cNvSpPr>
          <p:nvPr>
            <p:ph type="title"/>
          </p:nvPr>
        </p:nvSpPr>
        <p:spPr/>
        <p:txBody>
          <a:bodyPr/>
          <a:lstStyle/>
          <a:p>
            <a:pPr>
              <a:lnSpc>
                <a:spcPct val="70000"/>
              </a:lnSpc>
            </a:pPr>
            <a:r>
              <a:rPr lang="en-GB" dirty="0"/>
              <a:t>Types of workplace violence and harassment</a:t>
            </a:r>
          </a:p>
        </p:txBody>
      </p:sp>
      <p:graphicFrame>
        <p:nvGraphicFramePr>
          <p:cNvPr id="6" name="Tabella 6">
            <a:extLst>
              <a:ext uri="{FF2B5EF4-FFF2-40B4-BE49-F238E27FC236}">
                <a16:creationId xmlns:a16="http://schemas.microsoft.com/office/drawing/2014/main" id="{63C96193-0F14-4815-A211-1F0F4B43B0F9}"/>
              </a:ext>
            </a:extLst>
          </p:cNvPr>
          <p:cNvGraphicFramePr>
            <a:graphicFrameLocks noGrp="1"/>
          </p:cNvGraphicFramePr>
          <p:nvPr>
            <p:ph idx="1"/>
            <p:extLst>
              <p:ext uri="{D42A27DB-BD31-4B8C-83A1-F6EECF244321}">
                <p14:modId xmlns:p14="http://schemas.microsoft.com/office/powerpoint/2010/main" val="248666556"/>
              </p:ext>
            </p:extLst>
          </p:nvPr>
        </p:nvGraphicFramePr>
        <p:xfrm>
          <a:off x="490538" y="2416109"/>
          <a:ext cx="11210924" cy="3322320"/>
        </p:xfrm>
        <a:graphic>
          <a:graphicData uri="http://schemas.openxmlformats.org/drawingml/2006/table">
            <a:tbl>
              <a:tblPr bandRow="1">
                <a:tableStyleId>{8A107856-5554-42FB-B03E-39F5DBC370BA}</a:tableStyleId>
              </a:tblPr>
              <a:tblGrid>
                <a:gridCol w="2523595">
                  <a:extLst>
                    <a:ext uri="{9D8B030D-6E8A-4147-A177-3AD203B41FA5}">
                      <a16:colId xmlns:a16="http://schemas.microsoft.com/office/drawing/2014/main" val="1673887806"/>
                    </a:ext>
                  </a:extLst>
                </a:gridCol>
                <a:gridCol w="8687329">
                  <a:extLst>
                    <a:ext uri="{9D8B030D-6E8A-4147-A177-3AD203B41FA5}">
                      <a16:colId xmlns:a16="http://schemas.microsoft.com/office/drawing/2014/main" val="3039585227"/>
                    </a:ext>
                  </a:extLst>
                </a:gridCol>
              </a:tblGrid>
              <a:tr h="933722">
                <a:tc>
                  <a:txBody>
                    <a:bodyPr/>
                    <a:lstStyle/>
                    <a:p>
                      <a:r>
                        <a:rPr lang="en-US" sz="2200" b="1" dirty="0">
                          <a:solidFill>
                            <a:schemeClr val="tx1"/>
                          </a:solidFill>
                          <a:uFill>
                            <a:solidFill>
                              <a:srgbClr val="2F5496"/>
                            </a:solidFill>
                          </a:uFill>
                          <a:latin typeface="+mn-lt"/>
                          <a:ea typeface="Calibri" panose="020F0502020204030204" pitchFamily="34" charset="0"/>
                        </a:rPr>
                        <a:t>Physical violence</a:t>
                      </a:r>
                      <a:endParaRPr lang="en-GB" sz="2200" b="1" dirty="0">
                        <a:solidFill>
                          <a:schemeClr val="tx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lvl="0" indent="0">
                        <a:buClr>
                          <a:srgbClr val="D84957"/>
                        </a:buClr>
                        <a:buSzPct val="70000"/>
                        <a:buFont typeface=".Hiragino Kaku Gothic Interface W3"/>
                        <a:buNone/>
                      </a:pPr>
                      <a:r>
                        <a:rPr lang="en-US" sz="2000" dirty="0">
                          <a:solidFill>
                            <a:schemeClr val="tx1"/>
                          </a:solidFill>
                          <a:uFill>
                            <a:solidFill>
                              <a:srgbClr val="2F5496"/>
                            </a:solidFill>
                          </a:uFill>
                          <a:latin typeface="+mn-lt"/>
                          <a:ea typeface="Calibri" panose="020F0502020204030204" pitchFamily="34" charset="0"/>
                        </a:rPr>
                        <a:t>Physical attacks, beating, kicking, slapping, stabbing, shooting, pushing, biting, etc.</a:t>
                      </a:r>
                    </a:p>
                    <a:p>
                      <a:pPr marL="0" lvl="0" indent="0">
                        <a:buClr>
                          <a:srgbClr val="D84957"/>
                        </a:buClr>
                        <a:buSzPct val="70000"/>
                        <a:buFont typeface=".Hiragino Kaku Gothic Interface W3"/>
                        <a:buNone/>
                      </a:pPr>
                      <a:endParaRPr lang="en-GB" sz="2000" dirty="0">
                        <a:solidFill>
                          <a:schemeClr val="tx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97241586"/>
                  </a:ext>
                </a:extLst>
              </a:tr>
              <a:tr h="796957">
                <a:tc>
                  <a:txBody>
                    <a:bodyPr/>
                    <a:lstStyle/>
                    <a:p>
                      <a:r>
                        <a:rPr lang="en-US" sz="2200" b="1" dirty="0">
                          <a:solidFill>
                            <a:schemeClr val="bg1"/>
                          </a:solidFill>
                          <a:uFill>
                            <a:solidFill>
                              <a:srgbClr val="2F5496"/>
                            </a:solidFill>
                          </a:uFill>
                          <a:latin typeface="+mn-lt"/>
                          <a:ea typeface="Calibri" panose="020F0502020204030204" pitchFamily="34" charset="0"/>
                        </a:rPr>
                        <a:t>Psychological violence and harassment</a:t>
                      </a:r>
                      <a:endParaRPr lang="en-GB" sz="2200" b="1" dirty="0">
                        <a:solidFill>
                          <a:schemeClr val="bg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marL="0" indent="0">
                        <a:buClr>
                          <a:srgbClr val="D84957"/>
                        </a:buClr>
                        <a:buSzPct val="70000"/>
                        <a:buFont typeface=".Hiragino Kaku Gothic Interface W3"/>
                        <a:buNone/>
                      </a:pPr>
                      <a:r>
                        <a:rPr lang="en-US" sz="2000" dirty="0">
                          <a:solidFill>
                            <a:schemeClr val="bg1"/>
                          </a:solidFill>
                          <a:uFill>
                            <a:solidFill>
                              <a:srgbClr val="2F5496"/>
                            </a:solidFill>
                          </a:uFill>
                          <a:latin typeface="+mn-lt"/>
                          <a:ea typeface="Calibri" panose="020F0502020204030204" pitchFamily="34" charset="0"/>
                        </a:rPr>
                        <a:t>Verbal abuse, mobbing, bullying and cyberbullying</a:t>
                      </a:r>
                      <a:endParaRPr lang="en-GB" sz="2000" dirty="0">
                        <a:solidFill>
                          <a:schemeClr val="bg1"/>
                        </a:solidFill>
                        <a:uFill>
                          <a:solidFill>
                            <a:srgbClr val="2F5496"/>
                          </a:solidFill>
                        </a:uFill>
                        <a:latin typeface="+mn-lt"/>
                        <a:ea typeface="Calibri" panose="020F0502020204030204" pitchFamily="34" charset="0"/>
                      </a:endParaRPr>
                    </a:p>
                    <a:p>
                      <a:pPr marL="0" indent="0">
                        <a:buClr>
                          <a:srgbClr val="D84957"/>
                        </a:buClr>
                        <a:buSzPct val="70000"/>
                        <a:buFont typeface=".Hiragino Kaku Gothic Interface W3"/>
                        <a:buNone/>
                      </a:pPr>
                      <a:r>
                        <a:rPr lang="en-US" sz="2000" dirty="0">
                          <a:solidFill>
                            <a:schemeClr val="bg1"/>
                          </a:solidFill>
                          <a:uFill>
                            <a:solidFill>
                              <a:srgbClr val="2F5496"/>
                            </a:solidFill>
                          </a:uFill>
                          <a:latin typeface="+mn-lt"/>
                          <a:ea typeface="Calibri" panose="020F0502020204030204" pitchFamily="34" charset="0"/>
                        </a:rPr>
                        <a:t>Manipulating a person’s reputation, isolating a person, withholding information, slandering and ridiculing, giving impossible goals, etc.</a:t>
                      </a:r>
                    </a:p>
                    <a:p>
                      <a:pPr marL="0" indent="0">
                        <a:buClr>
                          <a:srgbClr val="D84957"/>
                        </a:buClr>
                        <a:buSzPct val="70000"/>
                        <a:buFont typeface=".Hiragino Kaku Gothic Interface W3"/>
                        <a:buNone/>
                      </a:pPr>
                      <a:endParaRPr lang="en-GB" sz="2000" dirty="0">
                        <a:solidFill>
                          <a:schemeClr val="bg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478005371"/>
                  </a:ext>
                </a:extLst>
              </a:tr>
              <a:tr h="625474">
                <a:tc>
                  <a:txBody>
                    <a:bodyPr/>
                    <a:lstStyle/>
                    <a:p>
                      <a:r>
                        <a:rPr lang="en-US" sz="2200" b="1" dirty="0">
                          <a:solidFill>
                            <a:schemeClr val="tx1"/>
                          </a:solidFill>
                          <a:uFill>
                            <a:solidFill>
                              <a:srgbClr val="2F5496"/>
                            </a:solidFill>
                          </a:uFill>
                          <a:latin typeface="+mn-lt"/>
                          <a:ea typeface="Calibri" panose="020F0502020204030204" pitchFamily="34" charset="0"/>
                        </a:rPr>
                        <a:t>Sexual violence and harassment</a:t>
                      </a:r>
                      <a:endParaRPr lang="en-GB" sz="2200" b="1" dirty="0">
                        <a:solidFill>
                          <a:schemeClr val="tx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0" indent="0">
                        <a:buClr>
                          <a:srgbClr val="D84957"/>
                        </a:buClr>
                        <a:buSzPct val="70000"/>
                        <a:buFont typeface=".Hiragino Kaku Gothic Interface W3"/>
                        <a:buNone/>
                      </a:pPr>
                      <a:r>
                        <a:rPr lang="en-GB" sz="2000" i="1" dirty="0">
                          <a:solidFill>
                            <a:schemeClr val="tx1"/>
                          </a:solidFill>
                          <a:latin typeface="+mn-lt"/>
                        </a:rPr>
                        <a:t>Quid pro quo</a:t>
                      </a:r>
                    </a:p>
                    <a:p>
                      <a:pPr marL="0" indent="0">
                        <a:buClr>
                          <a:srgbClr val="D84957"/>
                        </a:buClr>
                        <a:buSzPct val="70000"/>
                        <a:buFont typeface=".Hiragino Kaku Gothic Interface W3"/>
                        <a:buNone/>
                      </a:pPr>
                      <a:r>
                        <a:rPr lang="en-GB" sz="2000" dirty="0">
                          <a:solidFill>
                            <a:schemeClr val="tx1"/>
                          </a:solidFill>
                          <a:latin typeface="+mn-lt"/>
                        </a:rPr>
                        <a:t>Hostile working environment</a:t>
                      </a:r>
                    </a:p>
                    <a:p>
                      <a:pPr marL="0" indent="0">
                        <a:buClr>
                          <a:srgbClr val="D84957"/>
                        </a:buClr>
                        <a:buSzPct val="70000"/>
                        <a:buFont typeface=".Hiragino Kaku Gothic Interface W3"/>
                        <a:buNone/>
                      </a:pPr>
                      <a:endParaRPr lang="en-GB" sz="2000" dirty="0">
                        <a:solidFill>
                          <a:schemeClr val="tx1"/>
                        </a:solidFill>
                        <a:latin typeface="+mn-lt"/>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00560451"/>
                  </a:ext>
                </a:extLst>
              </a:tr>
            </a:tbl>
          </a:graphicData>
        </a:graphic>
      </p:graphicFrame>
      <p:sp>
        <p:nvSpPr>
          <p:cNvPr id="4" name="Segnaposto data 3">
            <a:extLst>
              <a:ext uri="{FF2B5EF4-FFF2-40B4-BE49-F238E27FC236}">
                <a16:creationId xmlns:a16="http://schemas.microsoft.com/office/drawing/2014/main" id="{5B1AC172-EC57-4EB0-B78A-85B707698616}"/>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4AEBCD1C-5534-460B-9BFE-21846453357A}"/>
              </a:ext>
            </a:extLst>
          </p:cNvPr>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2362847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DAAC11-0F7F-4DBB-B42B-28569BB9016C}"/>
              </a:ext>
            </a:extLst>
          </p:cNvPr>
          <p:cNvSpPr>
            <a:spLocks noGrp="1"/>
          </p:cNvSpPr>
          <p:nvPr>
            <p:ph type="title"/>
          </p:nvPr>
        </p:nvSpPr>
        <p:spPr/>
        <p:txBody>
          <a:bodyPr/>
          <a:lstStyle/>
          <a:p>
            <a:r>
              <a:rPr lang="en-GB" dirty="0"/>
              <a:t>What can be done to end violence and harassment in the world of work? </a:t>
            </a:r>
            <a:r>
              <a:rPr lang="es-ES" spc="-180"/>
              <a:t>(II</a:t>
            </a:r>
            <a:r>
              <a:rPr lang="es-ES" spc="-180" dirty="0"/>
              <a:t>)</a:t>
            </a:r>
            <a:endParaRPr lang="en-GB" dirty="0"/>
          </a:p>
        </p:txBody>
      </p:sp>
      <p:sp>
        <p:nvSpPr>
          <p:cNvPr id="3" name="Segnaposto contenuto 2">
            <a:extLst>
              <a:ext uri="{FF2B5EF4-FFF2-40B4-BE49-F238E27FC236}">
                <a16:creationId xmlns:a16="http://schemas.microsoft.com/office/drawing/2014/main" id="{420C560F-9CE8-463C-8424-A8558D460FD6}"/>
              </a:ext>
            </a:extLst>
          </p:cNvPr>
          <p:cNvSpPr>
            <a:spLocks noGrp="1"/>
          </p:cNvSpPr>
          <p:nvPr>
            <p:ph idx="1"/>
          </p:nvPr>
        </p:nvSpPr>
        <p:spPr>
          <a:xfrm>
            <a:off x="490538" y="2404533"/>
            <a:ext cx="11210924" cy="4128614"/>
          </a:xfrm>
          <a:solidFill>
            <a:schemeClr val="bg1">
              <a:alpha val="75000"/>
            </a:schemeClr>
          </a:solidFill>
        </p:spPr>
        <p:txBody>
          <a:bodyPr/>
          <a:lstStyle/>
          <a:p>
            <a:pPr lvl="2">
              <a:spcBef>
                <a:spcPts val="1200"/>
              </a:spcBef>
            </a:pPr>
            <a:r>
              <a:rPr lang="en-US" sz="2200" b="1" dirty="0"/>
              <a:t>Workers</a:t>
            </a:r>
            <a:r>
              <a:rPr lang="en-US" sz="2200" dirty="0"/>
              <a:t>. Co-operate in the implementation of the OSH management system</a:t>
            </a:r>
            <a:endParaRPr lang="it-IT" sz="2200" dirty="0"/>
          </a:p>
          <a:p>
            <a:pPr lvl="2">
              <a:spcBef>
                <a:spcPts val="1200"/>
              </a:spcBef>
            </a:pPr>
            <a:r>
              <a:rPr lang="en-US" sz="2200" b="1" dirty="0"/>
              <a:t>Workers’ OSH representatives</a:t>
            </a:r>
            <a:r>
              <a:rPr lang="en-US" sz="2200" dirty="0"/>
              <a:t>. Increase awareness; conduct surveys; encourage and support reporting and complaint; consult with employers on OSH measures and training</a:t>
            </a:r>
            <a:endParaRPr lang="it-IT" sz="2200" dirty="0"/>
          </a:p>
          <a:p>
            <a:pPr lvl="2">
              <a:spcBef>
                <a:spcPts val="1200"/>
              </a:spcBef>
            </a:pPr>
            <a:r>
              <a:rPr lang="en-US" sz="2200" b="1" dirty="0"/>
              <a:t>Joint OSH committees</a:t>
            </a:r>
            <a:r>
              <a:rPr lang="en-US" sz="2200" dirty="0"/>
              <a:t>. Ensure cooperation between workers and employers</a:t>
            </a:r>
          </a:p>
          <a:p>
            <a:pPr lvl="2">
              <a:spcBef>
                <a:spcPts val="1200"/>
              </a:spcBef>
            </a:pPr>
            <a:r>
              <a:rPr lang="en-US" sz="2200" b="1" dirty="0"/>
              <a:t>OSH practitioners</a:t>
            </a:r>
            <a:r>
              <a:rPr lang="en-US" sz="2200" dirty="0"/>
              <a:t>. Advise and support employers, managers, workers and OSH representatives; facilitate engagement and influence positive change</a:t>
            </a:r>
            <a:endParaRPr lang="en-GB" sz="2200" dirty="0"/>
          </a:p>
          <a:p>
            <a:pPr lvl="2">
              <a:spcBef>
                <a:spcPts val="1200"/>
              </a:spcBef>
            </a:pPr>
            <a:endParaRPr lang="en-GB" sz="2200" dirty="0"/>
          </a:p>
          <a:p>
            <a:pPr>
              <a:spcBef>
                <a:spcPts val="1200"/>
              </a:spcBef>
            </a:pPr>
            <a:r>
              <a:rPr lang="en-GB" sz="2200" dirty="0"/>
              <a:t>   </a:t>
            </a:r>
          </a:p>
        </p:txBody>
      </p:sp>
      <p:sp>
        <p:nvSpPr>
          <p:cNvPr id="4" name="Segnaposto data 3">
            <a:extLst>
              <a:ext uri="{FF2B5EF4-FFF2-40B4-BE49-F238E27FC236}">
                <a16:creationId xmlns:a16="http://schemas.microsoft.com/office/drawing/2014/main" id="{0E59DE63-E895-4200-AA53-022CE9006EBB}"/>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CAAA3CFE-5678-4334-B44A-555F37DC0D4E}"/>
              </a:ext>
            </a:extLst>
          </p:cNvPr>
          <p:cNvSpPr>
            <a:spLocks noGrp="1"/>
          </p:cNvSpPr>
          <p:nvPr>
            <p:ph type="sldNum" sz="quarter" idx="12"/>
          </p:nvPr>
        </p:nvSpPr>
        <p:spPr/>
        <p:txBody>
          <a:bodyPr/>
          <a:lstStyle/>
          <a:p>
            <a:fld id="{856227C0-AD57-4F9B-BAE3-EEFB0D0EE427}" type="slidenum">
              <a:rPr lang="en-GB" smtClean="0"/>
              <a:t>30</a:t>
            </a:fld>
            <a:endParaRPr lang="en-GB"/>
          </a:p>
        </p:txBody>
      </p:sp>
    </p:spTree>
    <p:extLst>
      <p:ext uri="{BB962C8B-B14F-4D97-AF65-F5344CB8AC3E}">
        <p14:creationId xmlns:p14="http://schemas.microsoft.com/office/powerpoint/2010/main" val="31312858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a:extLst>
              <a:ext uri="{FF2B5EF4-FFF2-40B4-BE49-F238E27FC236}">
                <a16:creationId xmlns:a16="http://schemas.microsoft.com/office/drawing/2014/main" id="{D4A9932C-B2B8-4943-A25B-25BB1800A7BC}"/>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B4C21C8F-E096-490C-849F-F63E8AE03786}"/>
              </a:ext>
            </a:extLst>
          </p:cNvPr>
          <p:cNvSpPr>
            <a:spLocks noGrp="1"/>
          </p:cNvSpPr>
          <p:nvPr>
            <p:ph type="sldNum" sz="quarter" idx="12"/>
          </p:nvPr>
        </p:nvSpPr>
        <p:spPr/>
        <p:txBody>
          <a:bodyPr/>
          <a:lstStyle/>
          <a:p>
            <a:fld id="{856227C0-AD57-4F9B-BAE3-EEFB0D0EE427}" type="slidenum">
              <a:rPr lang="en-GB" smtClean="0"/>
              <a:t>31</a:t>
            </a:fld>
            <a:endParaRPr lang="en-GB"/>
          </a:p>
        </p:txBody>
      </p:sp>
      <p:pic>
        <p:nvPicPr>
          <p:cNvPr id="7" name="Immagine 6">
            <a:extLst>
              <a:ext uri="{FF2B5EF4-FFF2-40B4-BE49-F238E27FC236}">
                <a16:creationId xmlns:a16="http://schemas.microsoft.com/office/drawing/2014/main" id="{8AF402CA-EB8D-42F6-B40D-1C64B13FB5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CasellaDiTesto 1">
            <a:extLst>
              <a:ext uri="{FF2B5EF4-FFF2-40B4-BE49-F238E27FC236}">
                <a16:creationId xmlns:a16="http://schemas.microsoft.com/office/drawing/2014/main" id="{4D6AC93E-07BA-4581-88A0-E43E5EDE3415}"/>
              </a:ext>
            </a:extLst>
          </p:cNvPr>
          <p:cNvSpPr txBox="1"/>
          <p:nvPr/>
        </p:nvSpPr>
        <p:spPr>
          <a:xfrm>
            <a:off x="8060267" y="3614974"/>
            <a:ext cx="3641195" cy="2811026"/>
          </a:xfrm>
          <a:prstGeom prst="rect">
            <a:avLst/>
          </a:prstGeom>
          <a:noFill/>
        </p:spPr>
        <p:txBody>
          <a:bodyPr wrap="square" rtlCol="0">
            <a:spAutoFit/>
          </a:bodyPr>
          <a:lstStyle/>
          <a:p>
            <a:r>
              <a:rPr lang="en-US" sz="3600" dirty="0">
                <a:solidFill>
                  <a:schemeClr val="accent2"/>
                </a:solidFill>
              </a:rPr>
              <a:t>Thank you</a:t>
            </a:r>
          </a:p>
          <a:p>
            <a:endParaRPr lang="en-US" dirty="0"/>
          </a:p>
          <a:p>
            <a:endParaRPr lang="en-US" dirty="0"/>
          </a:p>
          <a:p>
            <a:endParaRPr lang="en-US" dirty="0"/>
          </a:p>
          <a:p>
            <a:pPr>
              <a:spcAft>
                <a:spcPts val="200"/>
              </a:spcAft>
            </a:pPr>
            <a:r>
              <a:rPr lang="en-US" sz="1600" dirty="0"/>
              <a:t>For more information:</a:t>
            </a:r>
          </a:p>
          <a:p>
            <a:pPr>
              <a:spcAft>
                <a:spcPts val="200"/>
              </a:spcAft>
            </a:pPr>
            <a:r>
              <a:rPr lang="en-US" sz="1600" dirty="0"/>
              <a:t>Manal </a:t>
            </a:r>
            <a:r>
              <a:rPr lang="en-US" sz="1600" dirty="0" err="1"/>
              <a:t>Azzi</a:t>
            </a:r>
            <a:r>
              <a:rPr lang="en-US" sz="1600" dirty="0"/>
              <a:t> (Senior OSH specialist)</a:t>
            </a:r>
          </a:p>
          <a:p>
            <a:pPr>
              <a:spcAft>
                <a:spcPts val="200"/>
              </a:spcAft>
            </a:pPr>
            <a:r>
              <a:rPr lang="en-US" sz="1600" dirty="0">
                <a:hlinkClick r:id="rId3"/>
              </a:rPr>
              <a:t>azzi@ilo.org</a:t>
            </a:r>
            <a:endParaRPr lang="en-US" sz="1600" dirty="0"/>
          </a:p>
          <a:p>
            <a:pPr>
              <a:spcAft>
                <a:spcPts val="200"/>
              </a:spcAft>
            </a:pPr>
            <a:r>
              <a:rPr lang="en-US" sz="1600" dirty="0"/>
              <a:t>LABADNIN/OSH Branch</a:t>
            </a:r>
          </a:p>
          <a:p>
            <a:pPr>
              <a:spcAft>
                <a:spcPts val="200"/>
              </a:spcAft>
            </a:pPr>
            <a:r>
              <a:rPr lang="en-US" sz="1600" dirty="0">
                <a:hlinkClick r:id="rId4"/>
              </a:rPr>
              <a:t>labadmin-osh@ilo.org</a:t>
            </a:r>
            <a:endParaRPr lang="en-US" sz="1600" dirty="0"/>
          </a:p>
        </p:txBody>
      </p:sp>
    </p:spTree>
    <p:extLst>
      <p:ext uri="{BB962C8B-B14F-4D97-AF65-F5344CB8AC3E}">
        <p14:creationId xmlns:p14="http://schemas.microsoft.com/office/powerpoint/2010/main" val="1662278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5AB20D-8DE9-40E4-9A48-CF10C3261CE9}"/>
              </a:ext>
            </a:extLst>
          </p:cNvPr>
          <p:cNvSpPr>
            <a:spLocks noGrp="1"/>
          </p:cNvSpPr>
          <p:nvPr>
            <p:ph type="title"/>
          </p:nvPr>
        </p:nvSpPr>
        <p:spPr/>
        <p:txBody>
          <a:bodyPr/>
          <a:lstStyle/>
          <a:p>
            <a:pPr>
              <a:lnSpc>
                <a:spcPct val="70000"/>
              </a:lnSpc>
            </a:pPr>
            <a:r>
              <a:rPr lang="en-GB" dirty="0"/>
              <a:t>The dynamics of workplace violence and harassment</a:t>
            </a:r>
          </a:p>
        </p:txBody>
      </p:sp>
      <p:sp>
        <p:nvSpPr>
          <p:cNvPr id="3" name="Segnaposto contenuto 2">
            <a:extLst>
              <a:ext uri="{FF2B5EF4-FFF2-40B4-BE49-F238E27FC236}">
                <a16:creationId xmlns:a16="http://schemas.microsoft.com/office/drawing/2014/main" id="{D3071426-473C-4DA1-B21D-5F85151E113A}"/>
              </a:ext>
            </a:extLst>
          </p:cNvPr>
          <p:cNvSpPr>
            <a:spLocks noGrp="1"/>
          </p:cNvSpPr>
          <p:nvPr>
            <p:ph idx="1"/>
          </p:nvPr>
        </p:nvSpPr>
        <p:spPr>
          <a:xfrm>
            <a:off x="490539" y="2404533"/>
            <a:ext cx="4739187" cy="3472391"/>
          </a:xfrm>
        </p:spPr>
        <p:txBody>
          <a:bodyPr/>
          <a:lstStyle/>
          <a:p>
            <a:pPr lvl="2">
              <a:spcAft>
                <a:spcPts val="1800"/>
              </a:spcAft>
            </a:pPr>
            <a:r>
              <a:rPr lang="en-GB" sz="2200" b="1" dirty="0"/>
              <a:t>Horizontal, </a:t>
            </a:r>
            <a:r>
              <a:rPr lang="en-GB" sz="2200" dirty="0"/>
              <a:t>perpetrated between co-workers </a:t>
            </a:r>
          </a:p>
          <a:p>
            <a:pPr lvl="2">
              <a:spcAft>
                <a:spcPts val="1800"/>
              </a:spcAft>
            </a:pPr>
            <a:r>
              <a:rPr lang="en-GB" sz="2200" b="1" dirty="0"/>
              <a:t>Vertical, </a:t>
            </a:r>
            <a:r>
              <a:rPr lang="en-GB" sz="2200" dirty="0"/>
              <a:t>perpetrated between supervisors and subordinates </a:t>
            </a:r>
          </a:p>
          <a:p>
            <a:pPr lvl="2">
              <a:spcAft>
                <a:spcPts val="1800"/>
              </a:spcAft>
            </a:pPr>
            <a:r>
              <a:rPr lang="en-GB" sz="2200" b="1" dirty="0"/>
              <a:t>Third party, </a:t>
            </a:r>
            <a:r>
              <a:rPr lang="en-GB" sz="2200" dirty="0"/>
              <a:t>perpetrated by clients/customers/patients </a:t>
            </a:r>
          </a:p>
        </p:txBody>
      </p:sp>
      <p:sp>
        <p:nvSpPr>
          <p:cNvPr id="5" name="Segnaposto numero diapositiva 4">
            <a:extLst>
              <a:ext uri="{FF2B5EF4-FFF2-40B4-BE49-F238E27FC236}">
                <a16:creationId xmlns:a16="http://schemas.microsoft.com/office/drawing/2014/main" id="{3E6F8EDF-3D75-4D42-91F8-8EBF0CD6CC00}"/>
              </a:ext>
            </a:extLst>
          </p:cNvPr>
          <p:cNvSpPr>
            <a:spLocks noGrp="1"/>
          </p:cNvSpPr>
          <p:nvPr>
            <p:ph type="sldNum" sz="quarter" idx="12"/>
          </p:nvPr>
        </p:nvSpPr>
        <p:spPr/>
        <p:txBody>
          <a:bodyPr/>
          <a:lstStyle/>
          <a:p>
            <a:fld id="{856227C0-AD57-4F9B-BAE3-EEFB0D0EE427}" type="slidenum">
              <a:rPr lang="en-GB" smtClean="0"/>
              <a:t>4</a:t>
            </a:fld>
            <a:endParaRPr lang="en-GB"/>
          </a:p>
        </p:txBody>
      </p:sp>
      <p:pic>
        <p:nvPicPr>
          <p:cNvPr id="7" name="Immagine 6">
            <a:extLst>
              <a:ext uri="{FF2B5EF4-FFF2-40B4-BE49-F238E27FC236}">
                <a16:creationId xmlns:a16="http://schemas.microsoft.com/office/drawing/2014/main" id="{F006EB49-0154-48F0-AA0F-3652850ABC46}"/>
              </a:ext>
            </a:extLst>
          </p:cNvPr>
          <p:cNvPicPr>
            <a:picLocks noChangeAspect="1"/>
          </p:cNvPicPr>
          <p:nvPr/>
        </p:nvPicPr>
        <p:blipFill rotWithShape="1">
          <a:blip r:embed="rId3">
            <a:extLst>
              <a:ext uri="{28A0092B-C50C-407E-A947-70E740481C1C}">
                <a14:useLocalDpi xmlns:a14="http://schemas.microsoft.com/office/drawing/2010/main" val="0"/>
              </a:ext>
            </a:extLst>
          </a:blip>
          <a:srcRect l="8173" r="4563"/>
          <a:stretch/>
        </p:blipFill>
        <p:spPr>
          <a:xfrm>
            <a:off x="6664240" y="2404533"/>
            <a:ext cx="5037221" cy="3838074"/>
          </a:xfrm>
          <a:prstGeom prst="rect">
            <a:avLst/>
          </a:prstGeom>
        </p:spPr>
      </p:pic>
    </p:spTree>
    <p:extLst>
      <p:ext uri="{BB962C8B-B14F-4D97-AF65-F5344CB8AC3E}">
        <p14:creationId xmlns:p14="http://schemas.microsoft.com/office/powerpoint/2010/main" val="2849114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AE967C-C801-4338-B4D7-82C7561BF17F}"/>
              </a:ext>
            </a:extLst>
          </p:cNvPr>
          <p:cNvSpPr>
            <a:spLocks noGrp="1"/>
          </p:cNvSpPr>
          <p:nvPr>
            <p:ph type="title"/>
          </p:nvPr>
        </p:nvSpPr>
        <p:spPr/>
        <p:txBody>
          <a:bodyPr/>
          <a:lstStyle/>
          <a:p>
            <a:r>
              <a:rPr lang="en-GB" dirty="0"/>
              <a:t>Psychosocial factors associated with workplace violence and harassment</a:t>
            </a:r>
          </a:p>
        </p:txBody>
      </p:sp>
      <p:sp>
        <p:nvSpPr>
          <p:cNvPr id="3" name="Segnaposto contenuto 2">
            <a:extLst>
              <a:ext uri="{FF2B5EF4-FFF2-40B4-BE49-F238E27FC236}">
                <a16:creationId xmlns:a16="http://schemas.microsoft.com/office/drawing/2014/main" id="{3F025CBE-3FB0-4EDF-8219-759F402FF2A6}"/>
              </a:ext>
            </a:extLst>
          </p:cNvPr>
          <p:cNvSpPr>
            <a:spLocks noGrp="1"/>
          </p:cNvSpPr>
          <p:nvPr>
            <p:ph idx="1"/>
          </p:nvPr>
        </p:nvSpPr>
        <p:spPr/>
        <p:txBody>
          <a:bodyPr/>
          <a:lstStyle/>
          <a:p>
            <a:pPr lvl="2" fontAlgn="t">
              <a:spcAft>
                <a:spcPts val="300"/>
              </a:spcAft>
            </a:pPr>
            <a:r>
              <a:rPr lang="en-US" b="1" dirty="0"/>
              <a:t>Job demands </a:t>
            </a:r>
            <a:r>
              <a:rPr lang="en-US" dirty="0"/>
              <a:t>– </a:t>
            </a:r>
            <a:r>
              <a:rPr lang="en-US" b="0" dirty="0"/>
              <a:t>assignments not matched to the knowledge and abilities</a:t>
            </a:r>
            <a:endParaRPr lang="en-GB" sz="1800" b="0" dirty="0"/>
          </a:p>
          <a:p>
            <a:pPr lvl="2" fontAlgn="t">
              <a:spcAft>
                <a:spcPts val="300"/>
              </a:spcAft>
            </a:pPr>
            <a:r>
              <a:rPr lang="en-US" b="1" dirty="0"/>
              <a:t>Job control </a:t>
            </a:r>
            <a:r>
              <a:rPr lang="en-US" dirty="0"/>
              <a:t>– </a:t>
            </a:r>
            <a:r>
              <a:rPr lang="en-US" b="0" dirty="0"/>
              <a:t>little or no say in how to perform the job</a:t>
            </a:r>
            <a:endParaRPr lang="en-GB" sz="1800" b="0" dirty="0"/>
          </a:p>
          <a:p>
            <a:pPr lvl="2" fontAlgn="t">
              <a:spcAft>
                <a:spcPts val="300"/>
              </a:spcAft>
            </a:pPr>
            <a:r>
              <a:rPr lang="en-US" b="1" dirty="0"/>
              <a:t>Task design </a:t>
            </a:r>
            <a:r>
              <a:rPr lang="en-US" dirty="0"/>
              <a:t>– </a:t>
            </a:r>
            <a:r>
              <a:rPr lang="en-US" b="0" dirty="0"/>
              <a:t>repetitive or monotonous work</a:t>
            </a:r>
            <a:endParaRPr lang="en-GB" sz="1800" b="0" dirty="0"/>
          </a:p>
          <a:p>
            <a:pPr lvl="2" fontAlgn="t">
              <a:spcAft>
                <a:spcPts val="300"/>
              </a:spcAft>
            </a:pPr>
            <a:r>
              <a:rPr lang="en-US" b="1" dirty="0"/>
              <a:t>Role clarity </a:t>
            </a:r>
            <a:r>
              <a:rPr lang="en-US" dirty="0"/>
              <a:t>– </a:t>
            </a:r>
            <a:r>
              <a:rPr lang="en-US" b="0" dirty="0"/>
              <a:t>work responsibilities, duties and authority are unclear</a:t>
            </a:r>
            <a:endParaRPr lang="en-GB" sz="1800" b="0" dirty="0"/>
          </a:p>
          <a:p>
            <a:pPr lvl="2" fontAlgn="t">
              <a:spcAft>
                <a:spcPts val="300"/>
              </a:spcAft>
            </a:pPr>
            <a:r>
              <a:rPr lang="en-US" b="1" dirty="0"/>
              <a:t>Workplace relationships </a:t>
            </a:r>
            <a:r>
              <a:rPr lang="en-US" dirty="0"/>
              <a:t>– </a:t>
            </a:r>
            <a:r>
              <a:rPr lang="en-US" b="0" dirty="0"/>
              <a:t>criticism; exclusion; lack of support and communication</a:t>
            </a:r>
            <a:endParaRPr lang="en-GB" sz="1800" b="0" dirty="0"/>
          </a:p>
          <a:p>
            <a:pPr lvl="2" fontAlgn="t">
              <a:spcAft>
                <a:spcPts val="300"/>
              </a:spcAft>
            </a:pPr>
            <a:r>
              <a:rPr lang="en-US" b="1" dirty="0"/>
              <a:t>Leadership styles </a:t>
            </a:r>
            <a:r>
              <a:rPr lang="en-US" dirty="0"/>
              <a:t>– </a:t>
            </a:r>
            <a:r>
              <a:rPr lang="en-US" b="0" dirty="0"/>
              <a:t>autocratic or laissez-faire leadership</a:t>
            </a:r>
            <a:endParaRPr lang="en-GB" sz="1800" b="0" dirty="0"/>
          </a:p>
          <a:p>
            <a:pPr lvl="2" fontAlgn="t">
              <a:spcAft>
                <a:spcPts val="300"/>
              </a:spcAft>
            </a:pPr>
            <a:r>
              <a:rPr lang="en-US" b="1" dirty="0"/>
              <a:t>Organizational justice </a:t>
            </a:r>
            <a:r>
              <a:rPr lang="en-US" dirty="0"/>
              <a:t>– </a:t>
            </a:r>
            <a:r>
              <a:rPr lang="en-US" b="0" dirty="0"/>
              <a:t>lack of policies and procedures; unfairness in decision-making</a:t>
            </a:r>
            <a:endParaRPr lang="en-GB" sz="1800" b="0" dirty="0"/>
          </a:p>
          <a:p>
            <a:pPr lvl="2" fontAlgn="t">
              <a:spcAft>
                <a:spcPts val="300"/>
              </a:spcAft>
            </a:pPr>
            <a:r>
              <a:rPr lang="en-US" b="1" dirty="0"/>
              <a:t>Organizational change </a:t>
            </a:r>
            <a:r>
              <a:rPr lang="en-US" dirty="0"/>
              <a:t>– management </a:t>
            </a:r>
            <a:r>
              <a:rPr lang="en-US" b="0" dirty="0"/>
              <a:t>restructuring/downsizing; outsourcing</a:t>
            </a:r>
            <a:endParaRPr lang="en-GB" sz="1800" b="0" dirty="0"/>
          </a:p>
          <a:p>
            <a:pPr lvl="2" fontAlgn="t">
              <a:spcAft>
                <a:spcPts val="300"/>
              </a:spcAft>
            </a:pPr>
            <a:r>
              <a:rPr lang="en-US" b="1" dirty="0"/>
              <a:t>Physical working environment</a:t>
            </a:r>
            <a:r>
              <a:rPr lang="it-IT" b="1" dirty="0"/>
              <a:t> </a:t>
            </a:r>
            <a:r>
              <a:rPr lang="en-US" dirty="0"/>
              <a:t>– </a:t>
            </a:r>
            <a:r>
              <a:rPr lang="en-US" b="0" dirty="0"/>
              <a:t>design and maintenance of work equipment and facilities</a:t>
            </a:r>
            <a:r>
              <a:rPr lang="it-IT" b="0" dirty="0"/>
              <a:t> </a:t>
            </a:r>
            <a:endParaRPr lang="en-GB" sz="1800" b="0" dirty="0"/>
          </a:p>
          <a:p>
            <a:pPr lvl="2">
              <a:spcAft>
                <a:spcPts val="300"/>
              </a:spcAft>
            </a:pPr>
            <a:endParaRPr lang="en-GB" dirty="0"/>
          </a:p>
        </p:txBody>
      </p:sp>
      <p:sp>
        <p:nvSpPr>
          <p:cNvPr id="4" name="Segnaposto data 3">
            <a:extLst>
              <a:ext uri="{FF2B5EF4-FFF2-40B4-BE49-F238E27FC236}">
                <a16:creationId xmlns:a16="http://schemas.microsoft.com/office/drawing/2014/main" id="{D0A411F3-C038-4D93-A74D-F2CA98F858CD}"/>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35A825AB-F7C9-4904-AC56-89EC17524122}"/>
              </a:ext>
            </a:extLst>
          </p:cNvPr>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96849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736EB1-A5C0-409E-911F-F5E88BFB5FB0}"/>
              </a:ext>
            </a:extLst>
          </p:cNvPr>
          <p:cNvSpPr>
            <a:spLocks noGrp="1"/>
          </p:cNvSpPr>
          <p:nvPr>
            <p:ph type="title"/>
          </p:nvPr>
        </p:nvSpPr>
        <p:spPr/>
        <p:txBody>
          <a:bodyPr/>
          <a:lstStyle/>
          <a:p>
            <a:r>
              <a:rPr lang="en-GB" dirty="0"/>
              <a:t>Other risk factors</a:t>
            </a:r>
          </a:p>
        </p:txBody>
      </p:sp>
      <p:sp>
        <p:nvSpPr>
          <p:cNvPr id="3" name="Segnaposto contenuto 2">
            <a:extLst>
              <a:ext uri="{FF2B5EF4-FFF2-40B4-BE49-F238E27FC236}">
                <a16:creationId xmlns:a16="http://schemas.microsoft.com/office/drawing/2014/main" id="{6B47D624-9713-4D21-ADD2-9E8FA1FF7743}"/>
              </a:ext>
            </a:extLst>
          </p:cNvPr>
          <p:cNvSpPr>
            <a:spLocks noGrp="1"/>
          </p:cNvSpPr>
          <p:nvPr>
            <p:ph idx="1"/>
          </p:nvPr>
        </p:nvSpPr>
        <p:spPr>
          <a:xfrm>
            <a:off x="490538" y="2404533"/>
            <a:ext cx="6600073" cy="3472391"/>
          </a:xfrm>
        </p:spPr>
        <p:txBody>
          <a:bodyPr/>
          <a:lstStyle/>
          <a:p>
            <a:pPr lvl="2"/>
            <a:r>
              <a:rPr lang="en-GB" dirty="0"/>
              <a:t>Discrimination</a:t>
            </a:r>
          </a:p>
          <a:p>
            <a:pPr lvl="2"/>
            <a:r>
              <a:rPr lang="en-GB" dirty="0"/>
              <a:t>Cultural and language differences</a:t>
            </a:r>
          </a:p>
          <a:p>
            <a:pPr lvl="2"/>
            <a:r>
              <a:rPr lang="en-GB" dirty="0"/>
              <a:t>‘Normalization’ of violence and harassment</a:t>
            </a:r>
          </a:p>
          <a:p>
            <a:pPr lvl="2"/>
            <a:r>
              <a:rPr lang="en-GB" dirty="0"/>
              <a:t>Workplace cultures in which bullying behaviours are    not challenged</a:t>
            </a:r>
          </a:p>
          <a:p>
            <a:pPr lvl="2"/>
            <a:r>
              <a:rPr lang="en-GB" dirty="0"/>
              <a:t>Workplace cultures that tolerate alcohol or drug abuse  </a:t>
            </a:r>
          </a:p>
          <a:p>
            <a:pPr lvl="2"/>
            <a:r>
              <a:rPr lang="en-GB" dirty="0"/>
              <a:t>Groups of workers more vulnerable to violence and harassment (e.g. women, young workers, informal workers, etc.)</a:t>
            </a:r>
          </a:p>
          <a:p>
            <a:endParaRPr lang="en-GB" dirty="0"/>
          </a:p>
        </p:txBody>
      </p:sp>
      <p:sp>
        <p:nvSpPr>
          <p:cNvPr id="4" name="Segnaposto data 3">
            <a:extLst>
              <a:ext uri="{FF2B5EF4-FFF2-40B4-BE49-F238E27FC236}">
                <a16:creationId xmlns:a16="http://schemas.microsoft.com/office/drawing/2014/main" id="{075FFAD1-B5B0-4DD4-9A9B-A4BAAF942244}"/>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36B7A173-4836-4D30-A9C3-64E9AB0B5BEF}"/>
              </a:ext>
            </a:extLst>
          </p:cNvPr>
          <p:cNvSpPr>
            <a:spLocks noGrp="1"/>
          </p:cNvSpPr>
          <p:nvPr>
            <p:ph type="sldNum" sz="quarter" idx="12"/>
          </p:nvPr>
        </p:nvSpPr>
        <p:spPr/>
        <p:txBody>
          <a:bodyPr/>
          <a:lstStyle/>
          <a:p>
            <a:fld id="{856227C0-AD57-4F9B-BAE3-EEFB0D0EE427}" type="slidenum">
              <a:rPr lang="en-GB" smtClean="0"/>
              <a:t>6</a:t>
            </a:fld>
            <a:endParaRPr lang="en-GB"/>
          </a:p>
        </p:txBody>
      </p:sp>
      <p:pic>
        <p:nvPicPr>
          <p:cNvPr id="9" name="Immagine 8">
            <a:extLst>
              <a:ext uri="{FF2B5EF4-FFF2-40B4-BE49-F238E27FC236}">
                <a16:creationId xmlns:a16="http://schemas.microsoft.com/office/drawing/2014/main" id="{9A73BA34-CD1D-4A87-9D12-447EB3EBF9AD}"/>
              </a:ext>
            </a:extLst>
          </p:cNvPr>
          <p:cNvPicPr>
            <a:picLocks noChangeAspect="1"/>
          </p:cNvPicPr>
          <p:nvPr/>
        </p:nvPicPr>
        <p:blipFill rotWithShape="1">
          <a:blip r:embed="rId3">
            <a:extLst>
              <a:ext uri="{28A0092B-C50C-407E-A947-70E740481C1C}">
                <a14:useLocalDpi xmlns:a14="http://schemas.microsoft.com/office/drawing/2010/main" val="0"/>
              </a:ext>
            </a:extLst>
          </a:blip>
          <a:srcRect l="29496"/>
          <a:stretch/>
        </p:blipFill>
        <p:spPr>
          <a:xfrm>
            <a:off x="7892716" y="2600977"/>
            <a:ext cx="3808746" cy="3601453"/>
          </a:xfrm>
          <a:prstGeom prst="rect">
            <a:avLst/>
          </a:prstGeom>
        </p:spPr>
      </p:pic>
    </p:spTree>
    <p:extLst>
      <p:ext uri="{BB962C8B-B14F-4D97-AF65-F5344CB8AC3E}">
        <p14:creationId xmlns:p14="http://schemas.microsoft.com/office/powerpoint/2010/main" val="15206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21711D-2C8C-452B-8C84-6A6770C8CBE4}"/>
              </a:ext>
            </a:extLst>
          </p:cNvPr>
          <p:cNvSpPr>
            <a:spLocks noGrp="1"/>
          </p:cNvSpPr>
          <p:nvPr>
            <p:ph type="title"/>
          </p:nvPr>
        </p:nvSpPr>
        <p:spPr/>
        <p:txBody>
          <a:bodyPr/>
          <a:lstStyle/>
          <a:p>
            <a:r>
              <a:rPr lang="en-GB" dirty="0"/>
              <a:t>Working situations which may increase the risk of violence and harassment at work</a:t>
            </a:r>
          </a:p>
        </p:txBody>
      </p:sp>
      <p:sp>
        <p:nvSpPr>
          <p:cNvPr id="3" name="Segnaposto contenuto 2">
            <a:extLst>
              <a:ext uri="{FF2B5EF4-FFF2-40B4-BE49-F238E27FC236}">
                <a16:creationId xmlns:a16="http://schemas.microsoft.com/office/drawing/2014/main" id="{48D591F6-6A92-441F-A31B-CEDA15C9A10E}"/>
              </a:ext>
            </a:extLst>
          </p:cNvPr>
          <p:cNvSpPr>
            <a:spLocks noGrp="1"/>
          </p:cNvSpPr>
          <p:nvPr>
            <p:ph idx="1"/>
          </p:nvPr>
        </p:nvSpPr>
        <p:spPr>
          <a:xfrm>
            <a:off x="490538" y="2404533"/>
            <a:ext cx="6070683" cy="3472391"/>
          </a:xfrm>
        </p:spPr>
        <p:txBody>
          <a:bodyPr/>
          <a:lstStyle/>
          <a:p>
            <a:pPr lvl="2">
              <a:spcAft>
                <a:spcPts val="1200"/>
              </a:spcAft>
            </a:pPr>
            <a:r>
              <a:rPr lang="en-GB" dirty="0"/>
              <a:t>Working alone</a:t>
            </a:r>
          </a:p>
          <a:p>
            <a:pPr lvl="2">
              <a:spcAft>
                <a:spcPts val="1200"/>
              </a:spcAft>
            </a:pPr>
            <a:r>
              <a:rPr lang="en-GB" dirty="0"/>
              <a:t>Working in contact with the public</a:t>
            </a:r>
          </a:p>
          <a:p>
            <a:pPr lvl="2">
              <a:spcAft>
                <a:spcPts val="1200"/>
              </a:spcAft>
            </a:pPr>
            <a:r>
              <a:rPr lang="en-GB" dirty="0"/>
              <a:t>Working with people in distress</a:t>
            </a:r>
          </a:p>
          <a:p>
            <a:pPr lvl="2">
              <a:spcAft>
                <a:spcPts val="1200"/>
              </a:spcAft>
            </a:pPr>
            <a:r>
              <a:rPr lang="en-GB" dirty="0"/>
              <a:t>Working with valuables and cash handling</a:t>
            </a:r>
          </a:p>
          <a:p>
            <a:pPr lvl="2">
              <a:spcAft>
                <a:spcPts val="1200"/>
              </a:spcAft>
            </a:pPr>
            <a:r>
              <a:rPr lang="en-GB" dirty="0"/>
              <a:t>Work in isolated or remote locations, at evening and/or night</a:t>
            </a:r>
          </a:p>
          <a:p>
            <a:pPr>
              <a:spcAft>
                <a:spcPts val="1200"/>
              </a:spcAft>
            </a:pPr>
            <a:endParaRPr lang="en-GB" dirty="0"/>
          </a:p>
        </p:txBody>
      </p:sp>
      <p:sp>
        <p:nvSpPr>
          <p:cNvPr id="4" name="Segnaposto data 3">
            <a:extLst>
              <a:ext uri="{FF2B5EF4-FFF2-40B4-BE49-F238E27FC236}">
                <a16:creationId xmlns:a16="http://schemas.microsoft.com/office/drawing/2014/main" id="{14F822A7-A428-4334-A4C9-697AD5416209}"/>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09065A16-669F-44DB-A5FE-E2E3F20E26A9}"/>
              </a:ext>
            </a:extLst>
          </p:cNvPr>
          <p:cNvSpPr>
            <a:spLocks noGrp="1"/>
          </p:cNvSpPr>
          <p:nvPr>
            <p:ph type="sldNum" sz="quarter" idx="12"/>
          </p:nvPr>
        </p:nvSpPr>
        <p:spPr/>
        <p:txBody>
          <a:bodyPr/>
          <a:lstStyle/>
          <a:p>
            <a:fld id="{856227C0-AD57-4F9B-BAE3-EEFB0D0EE427}" type="slidenum">
              <a:rPr lang="en-GB" smtClean="0"/>
              <a:t>7</a:t>
            </a:fld>
            <a:endParaRPr lang="en-GB"/>
          </a:p>
        </p:txBody>
      </p:sp>
      <p:pic>
        <p:nvPicPr>
          <p:cNvPr id="9" name="Immagine 8">
            <a:extLst>
              <a:ext uri="{FF2B5EF4-FFF2-40B4-BE49-F238E27FC236}">
                <a16:creationId xmlns:a16="http://schemas.microsoft.com/office/drawing/2014/main" id="{1DED8FD1-D1F8-4C97-A724-C59E059397ED}"/>
              </a:ext>
            </a:extLst>
          </p:cNvPr>
          <p:cNvPicPr>
            <a:picLocks noChangeAspect="1"/>
          </p:cNvPicPr>
          <p:nvPr/>
        </p:nvPicPr>
        <p:blipFill rotWithShape="1">
          <a:blip r:embed="rId3">
            <a:extLst>
              <a:ext uri="{28A0092B-C50C-407E-A947-70E740481C1C}">
                <a14:useLocalDpi xmlns:a14="http://schemas.microsoft.com/office/drawing/2010/main" val="0"/>
              </a:ext>
            </a:extLst>
          </a:blip>
          <a:srcRect l="29639" t="17546" r="7247" b="7872"/>
          <a:stretch/>
        </p:blipFill>
        <p:spPr>
          <a:xfrm>
            <a:off x="7428729" y="2404533"/>
            <a:ext cx="4272733" cy="3787720"/>
          </a:xfrm>
          <a:prstGeom prst="rect">
            <a:avLst/>
          </a:prstGeom>
        </p:spPr>
      </p:pic>
    </p:spTree>
    <p:extLst>
      <p:ext uri="{BB962C8B-B14F-4D97-AF65-F5344CB8AC3E}">
        <p14:creationId xmlns:p14="http://schemas.microsoft.com/office/powerpoint/2010/main" val="2801261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2B39B8-1ADA-4593-A7F9-89C51B510674}"/>
              </a:ext>
            </a:extLst>
          </p:cNvPr>
          <p:cNvSpPr>
            <a:spLocks noGrp="1"/>
          </p:cNvSpPr>
          <p:nvPr>
            <p:ph type="title"/>
          </p:nvPr>
        </p:nvSpPr>
        <p:spPr/>
        <p:txBody>
          <a:bodyPr/>
          <a:lstStyle/>
          <a:p>
            <a:r>
              <a:rPr lang="en-GB" dirty="0"/>
              <a:t>What is the impact </a:t>
            </a:r>
          </a:p>
        </p:txBody>
      </p:sp>
      <p:sp>
        <p:nvSpPr>
          <p:cNvPr id="3" name="Segnaposto contenuto 2">
            <a:extLst>
              <a:ext uri="{FF2B5EF4-FFF2-40B4-BE49-F238E27FC236}">
                <a16:creationId xmlns:a16="http://schemas.microsoft.com/office/drawing/2014/main" id="{CDF07CF2-1C26-4C27-AA3C-FFF7C0FFE883}"/>
              </a:ext>
            </a:extLst>
          </p:cNvPr>
          <p:cNvSpPr>
            <a:spLocks noGrp="1"/>
          </p:cNvSpPr>
          <p:nvPr>
            <p:ph idx="1"/>
          </p:nvPr>
        </p:nvSpPr>
        <p:spPr/>
        <p:txBody>
          <a:bodyPr/>
          <a:lstStyle/>
          <a:p>
            <a:pPr lvl="2">
              <a:spcAft>
                <a:spcPts val="400"/>
              </a:spcAft>
            </a:pPr>
            <a:r>
              <a:rPr lang="en-GB" b="1" dirty="0"/>
              <a:t>Victims</a:t>
            </a:r>
            <a:r>
              <a:rPr lang="en-GB" dirty="0"/>
              <a:t>. Mental health problems (fear, sadness, shame, anxiety, depression, chronic fatigue, sleep problems, PTSD, increased suicide risk, etc.); physical disorders (decreased physical strength, musculoskeletal disorders, cardiovascular disease); reduced self-esteem; damages to work situation.</a:t>
            </a:r>
          </a:p>
          <a:p>
            <a:pPr lvl="2">
              <a:spcAft>
                <a:spcPts val="400"/>
              </a:spcAft>
            </a:pPr>
            <a:r>
              <a:rPr lang="en-GB" b="1" dirty="0"/>
              <a:t>Witnesses, colleagues, patients and clients, family members and friends</a:t>
            </a:r>
            <a:r>
              <a:rPr lang="en-GB" dirty="0"/>
              <a:t>. Detrimental effects on mental health and well-being.</a:t>
            </a:r>
          </a:p>
          <a:p>
            <a:pPr lvl="2">
              <a:spcAft>
                <a:spcPts val="400"/>
              </a:spcAft>
            </a:pPr>
            <a:r>
              <a:rPr lang="en-GB" b="1" dirty="0"/>
              <a:t>Organizations</a:t>
            </a:r>
            <a:r>
              <a:rPr lang="en-GB" dirty="0"/>
              <a:t>. Costs associated to absenteeism; staff turnover; recruitment, onboarding and training; low performance and productivity; damaged reputation; increased insurance premiums; etc.</a:t>
            </a:r>
          </a:p>
          <a:p>
            <a:pPr lvl="2">
              <a:spcAft>
                <a:spcPts val="400"/>
              </a:spcAft>
            </a:pPr>
            <a:r>
              <a:rPr lang="en-GB" b="1" dirty="0"/>
              <a:t>Society</a:t>
            </a:r>
            <a:r>
              <a:rPr lang="en-GB" dirty="0"/>
              <a:t>. Costs related to medical consultations, treatment and/or rehabilitation; social welfare/benefits; etc.</a:t>
            </a:r>
          </a:p>
          <a:p>
            <a:pPr>
              <a:spcAft>
                <a:spcPts val="400"/>
              </a:spcAft>
            </a:pPr>
            <a:endParaRPr lang="en-GB" dirty="0"/>
          </a:p>
        </p:txBody>
      </p:sp>
      <p:sp>
        <p:nvSpPr>
          <p:cNvPr id="4" name="Segnaposto data 3">
            <a:extLst>
              <a:ext uri="{FF2B5EF4-FFF2-40B4-BE49-F238E27FC236}">
                <a16:creationId xmlns:a16="http://schemas.microsoft.com/office/drawing/2014/main" id="{C604899B-F4CF-4226-A58D-CE58B96D9ECE}"/>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1A15C53F-840D-4A4C-8F87-B0923E63653E}"/>
              </a:ext>
            </a:extLst>
          </p:cNvPr>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2657250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33DCB2-4482-42B5-B56E-E264B1FB4E13}"/>
              </a:ext>
            </a:extLst>
          </p:cNvPr>
          <p:cNvSpPr>
            <a:spLocks noGrp="1"/>
          </p:cNvSpPr>
          <p:nvPr>
            <p:ph type="title"/>
          </p:nvPr>
        </p:nvSpPr>
        <p:spPr/>
        <p:txBody>
          <a:bodyPr/>
          <a:lstStyle/>
          <a:p>
            <a:r>
              <a:rPr lang="en-GB" dirty="0"/>
              <a:t>ILO Violence and Harassment Convention (No. 190) and Recommendation (No. 206)</a:t>
            </a:r>
          </a:p>
        </p:txBody>
      </p:sp>
      <p:sp>
        <p:nvSpPr>
          <p:cNvPr id="3" name="Segnaposto contenuto 2">
            <a:extLst>
              <a:ext uri="{FF2B5EF4-FFF2-40B4-BE49-F238E27FC236}">
                <a16:creationId xmlns:a16="http://schemas.microsoft.com/office/drawing/2014/main" id="{2816CEE1-7E66-45B8-A416-1B3E262F2E91}"/>
              </a:ext>
            </a:extLst>
          </p:cNvPr>
          <p:cNvSpPr>
            <a:spLocks noGrp="1"/>
          </p:cNvSpPr>
          <p:nvPr>
            <p:ph idx="1"/>
          </p:nvPr>
        </p:nvSpPr>
        <p:spPr/>
        <p:txBody>
          <a:bodyPr/>
          <a:lstStyle/>
          <a:p>
            <a:pPr lvl="2"/>
            <a:r>
              <a:rPr lang="en-GB" dirty="0"/>
              <a:t>Respect, promote and realize the </a:t>
            </a:r>
            <a:r>
              <a:rPr lang="en-GB" b="1" dirty="0"/>
              <a:t>right of everyone to a world of work free from violence and harassment</a:t>
            </a:r>
          </a:p>
          <a:p>
            <a:pPr lvl="2"/>
            <a:r>
              <a:rPr lang="en-GB" dirty="0"/>
              <a:t>Adopt an </a:t>
            </a:r>
            <a:r>
              <a:rPr lang="en-GB" b="1" dirty="0"/>
              <a:t>inclusive, integrated and gender-responsive approach</a:t>
            </a:r>
          </a:p>
          <a:p>
            <a:pPr marL="540000" lvl="4" indent="-216000">
              <a:buFont typeface="Wingdings" panose="05000000000000000000" pitchFamily="2" charset="2"/>
              <a:buChar char="ü"/>
            </a:pPr>
            <a:r>
              <a:rPr lang="en-GB" sz="2000" dirty="0"/>
              <a:t>Complementary roles and functions of governments, employers and workers</a:t>
            </a:r>
          </a:p>
          <a:p>
            <a:pPr marL="540000" lvl="4" indent="-216000">
              <a:buFont typeface="Wingdings" panose="05000000000000000000" pitchFamily="2" charset="2"/>
              <a:buChar char="ü"/>
            </a:pPr>
            <a:r>
              <a:rPr lang="en-GB" sz="2000" dirty="0"/>
              <a:t>Protection in all sectors, private and public, formal and informal economy, urban or rural areas</a:t>
            </a:r>
          </a:p>
          <a:p>
            <a:pPr marL="540000" lvl="4" indent="-216000">
              <a:buFont typeface="Wingdings" panose="05000000000000000000" pitchFamily="2" charset="2"/>
              <a:buChar char="ü"/>
            </a:pPr>
            <a:r>
              <a:rPr lang="en-GB" sz="2000" dirty="0"/>
              <a:t>Adopting laws and regulations to prohibit violence and harassment and define employers’ responsibilities</a:t>
            </a:r>
          </a:p>
          <a:p>
            <a:pPr marL="540000" lvl="4" indent="-216000">
              <a:buFont typeface="Wingdings" panose="05000000000000000000" pitchFamily="2" charset="2"/>
              <a:buChar char="ü"/>
            </a:pPr>
            <a:r>
              <a:rPr lang="en-GB" sz="2000" dirty="0"/>
              <a:t>Addressing violence and harassment in relevant national policies (e.g., concerning OSH, equality and non-discrimination, migration)</a:t>
            </a:r>
          </a:p>
          <a:p>
            <a:endParaRPr lang="en-GB" dirty="0"/>
          </a:p>
        </p:txBody>
      </p:sp>
      <p:sp>
        <p:nvSpPr>
          <p:cNvPr id="4" name="Segnaposto data 3">
            <a:extLst>
              <a:ext uri="{FF2B5EF4-FFF2-40B4-BE49-F238E27FC236}">
                <a16:creationId xmlns:a16="http://schemas.microsoft.com/office/drawing/2014/main" id="{2A1B74FB-52D2-47EF-9F43-28229F765083}"/>
              </a:ext>
            </a:extLst>
          </p:cNvPr>
          <p:cNvSpPr>
            <a:spLocks noGrp="1"/>
          </p:cNvSpPr>
          <p:nvPr>
            <p:ph type="dt" sz="half" idx="10"/>
          </p:nvPr>
        </p:nvSpPr>
        <p:spPr/>
        <p:txBody>
          <a:bodyPr/>
          <a:lstStyle/>
          <a:p>
            <a:r>
              <a:rPr lang="en-GB"/>
              <a:t>Date: Monday / 01 / October / 2019</a:t>
            </a:r>
          </a:p>
        </p:txBody>
      </p:sp>
      <p:sp>
        <p:nvSpPr>
          <p:cNvPr id="5" name="Segnaposto numero diapositiva 4">
            <a:extLst>
              <a:ext uri="{FF2B5EF4-FFF2-40B4-BE49-F238E27FC236}">
                <a16:creationId xmlns:a16="http://schemas.microsoft.com/office/drawing/2014/main" id="{D34591E9-F3F7-4212-8D6E-3FCB91FE6358}"/>
              </a:ext>
            </a:extLst>
          </p:cNvPr>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1682603830"/>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13479</Words>
  <Application>Microsoft Office PowerPoint</Application>
  <PresentationFormat>Widescreen</PresentationFormat>
  <Paragraphs>527</Paragraphs>
  <Slides>31</Slides>
  <Notes>29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31</vt:i4>
      </vt:variant>
    </vt:vector>
  </HeadingPairs>
  <TitlesOfParts>
    <vt:vector size="37" baseType="lpstr">
      <vt:lpstr>.Hiragino Kaku Gothic Interface W3</vt:lpstr>
      <vt:lpstr>Arial</vt:lpstr>
      <vt:lpstr>Calibri</vt:lpstr>
      <vt:lpstr>Wingdings</vt:lpstr>
      <vt:lpstr>Wingdings 3</vt:lpstr>
      <vt:lpstr>ILO 2020</vt:lpstr>
      <vt:lpstr>Presentazione standard di PowerPoint</vt:lpstr>
      <vt:lpstr>What is violence and harassment in the world of work</vt:lpstr>
      <vt:lpstr>Types of workplace violence and harassment</vt:lpstr>
      <vt:lpstr>The dynamics of workplace violence and harassment</vt:lpstr>
      <vt:lpstr>Psychosocial factors associated with workplace violence and harassment</vt:lpstr>
      <vt:lpstr>Other risk factors</vt:lpstr>
      <vt:lpstr>Working situations which may increase the risk of violence and harassment at work</vt:lpstr>
      <vt:lpstr>What is the impact </vt:lpstr>
      <vt:lpstr>ILO Violence and Harassment Convention (No. 190) and Recommendation (No. 206)</vt:lpstr>
      <vt:lpstr>ILO OSH Conventions and Recommendation</vt:lpstr>
      <vt:lpstr>Integrating workplace violence and harassment into national OSH frameworks</vt:lpstr>
      <vt:lpstr>National OSH laws and regulations </vt:lpstr>
      <vt:lpstr>Examples: National OSH-related laws addressing workplace violence and harassment (I)</vt:lpstr>
      <vt:lpstr>Examples: National OSH-related laws addressing workplace violence and harassment (II)</vt:lpstr>
      <vt:lpstr>Labour inspection</vt:lpstr>
      <vt:lpstr>National OSH policies, strategies, guidelines and standards</vt:lpstr>
      <vt:lpstr>Data collection on workplace violence and harassment</vt:lpstr>
      <vt:lpstr>Example: French survey on working conditions (2013)</vt:lpstr>
      <vt:lpstr>OSH education, training and awareness raising</vt:lpstr>
      <vt:lpstr>Action at the workplace level </vt:lpstr>
      <vt:lpstr>Workplace policy on violence and harassment (I)</vt:lpstr>
      <vt:lpstr>Workplace policy on violence and harassment (II)</vt:lpstr>
      <vt:lpstr>Hazard identification &amp; risk assessment</vt:lpstr>
      <vt:lpstr>Example: the Canadian standard on psychological health and safety in the workplace</vt:lpstr>
      <vt:lpstr>Measures for prevention and control</vt:lpstr>
      <vt:lpstr>Measures for responding and minimize the effects</vt:lpstr>
      <vt:lpstr>OSH training and information</vt:lpstr>
      <vt:lpstr>Example: PAS 1010:2011 – Management of psychosocial risks in the workplace</vt:lpstr>
      <vt:lpstr>What can be done to end violence and harassment in the world of work? (I)</vt:lpstr>
      <vt:lpstr>What can be done to end violence and harassment in the world of work? (II)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Dafne Papandrea</dc:creator>
  <cp:lastModifiedBy>Dafne Papandrea</cp:lastModifiedBy>
  <cp:revision>43</cp:revision>
  <dcterms:created xsi:type="dcterms:W3CDTF">2020-06-15T08:35:55Z</dcterms:created>
  <dcterms:modified xsi:type="dcterms:W3CDTF">2020-06-17T16:32:48Z</dcterms:modified>
</cp:coreProperties>
</file>