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65" r:id="rId3"/>
    <p:sldId id="256" r:id="rId4"/>
    <p:sldId id="271" r:id="rId5"/>
    <p:sldId id="270" r:id="rId6"/>
    <p:sldId id="26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765" autoAdjust="0"/>
    <p:restoredTop sz="94618" autoAdjust="0"/>
  </p:normalViewPr>
  <p:slideViewPr>
    <p:cSldViewPr snapToGrid="0">
      <p:cViewPr varScale="1">
        <p:scale>
          <a:sx n="68" d="100"/>
          <a:sy n="68" d="100"/>
        </p:scale>
        <p:origin x="858" y="48"/>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11/02/2021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3</a:t>
            </a:fld>
            <a:endParaRPr lang="en-GB"/>
          </a:p>
        </p:txBody>
      </p:sp>
    </p:spTree>
    <p:extLst>
      <p:ext uri="{BB962C8B-B14F-4D97-AF65-F5344CB8AC3E}">
        <p14:creationId xmlns:p14="http://schemas.microsoft.com/office/powerpoint/2010/main" val="40769522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IN" dirty="0"/>
              <a:t>C190 Action Group</a:t>
            </a:r>
            <a:endParaRPr lang="en-GB" dirty="0"/>
          </a:p>
        </p:txBody>
      </p:sp>
      <p:sp>
        <p:nvSpPr>
          <p:cNvPr id="3" name="Subtitle 2"/>
          <p:cNvSpPr>
            <a:spLocks noGrp="1"/>
          </p:cNvSpPr>
          <p:nvPr>
            <p:ph type="subTitle" idx="1"/>
          </p:nvPr>
        </p:nvSpPr>
        <p:spPr>
          <a:xfrm>
            <a:off x="490538" y="3481539"/>
            <a:ext cx="8428610" cy="1655762"/>
          </a:xfrm>
        </p:spPr>
        <p:txBody>
          <a:bodyPr/>
          <a:lstStyle/>
          <a:p>
            <a:r>
              <a:rPr lang="en-IN" dirty="0"/>
              <a:t>Objectives and key activities</a:t>
            </a:r>
            <a:endParaRPr lang="en-GB" dirty="0"/>
          </a:p>
          <a:p>
            <a:pPr lvl="1"/>
            <a:r>
              <a:rPr lang="en-IN" dirty="0" smtClean="0"/>
              <a:t>Supported </a:t>
            </a:r>
            <a:r>
              <a:rPr lang="en-IN" dirty="0"/>
              <a:t>by:</a:t>
            </a:r>
          </a:p>
          <a:p>
            <a:pPr lvl="1"/>
            <a:r>
              <a:rPr lang="en-IN" dirty="0"/>
              <a:t>ILO/Japan “Strengthening Action against Sexual Harassment in the World of Work in Nepal” Project</a:t>
            </a:r>
            <a:endParaRPr lang="en-GB" dirty="0"/>
          </a:p>
        </p:txBody>
      </p:sp>
      <p:sp>
        <p:nvSpPr>
          <p:cNvPr id="4" name="Date Placeholder 3"/>
          <p:cNvSpPr>
            <a:spLocks noGrp="1"/>
          </p:cNvSpPr>
          <p:nvPr>
            <p:ph type="dt" sz="half" idx="10"/>
          </p:nvPr>
        </p:nvSpPr>
        <p:spPr/>
        <p:txBody>
          <a:bodyPr/>
          <a:lstStyle/>
          <a:p>
            <a:r>
              <a:rPr lang="en-GB" dirty="0"/>
              <a:t>Date: 11 February 2021</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sp>
        <p:nvSpPr>
          <p:cNvPr id="12" name="Picture Placeholder 11"/>
          <p:cNvSpPr>
            <a:spLocks noGrp="1"/>
          </p:cNvSpPr>
          <p:nvPr>
            <p:ph type="pic" sz="quarter" idx="13"/>
          </p:nvPr>
        </p:nvSpPr>
        <p:spPr/>
      </p:sp>
    </p:spTree>
    <p:extLst>
      <p:ext uri="{BB962C8B-B14F-4D97-AF65-F5344CB8AC3E}">
        <p14:creationId xmlns:p14="http://schemas.microsoft.com/office/powerpoint/2010/main" val="900002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5665" y="1286376"/>
            <a:ext cx="7200000" cy="608525"/>
          </a:xfrm>
        </p:spPr>
        <p:txBody>
          <a:bodyPr/>
          <a:lstStyle/>
          <a:p>
            <a:r>
              <a:rPr lang="en-IN" dirty="0"/>
              <a:t>Objectives</a:t>
            </a:r>
            <a:endParaRPr lang="en-GB" dirty="0"/>
          </a:p>
        </p:txBody>
      </p:sp>
      <p:sp>
        <p:nvSpPr>
          <p:cNvPr id="3" name="Subtitle 2"/>
          <p:cNvSpPr>
            <a:spLocks noGrp="1"/>
          </p:cNvSpPr>
          <p:nvPr>
            <p:ph type="subTitle" idx="1"/>
          </p:nvPr>
        </p:nvSpPr>
        <p:spPr>
          <a:xfrm>
            <a:off x="295665" y="2222366"/>
            <a:ext cx="6674761" cy="1655762"/>
          </a:xfrm>
        </p:spPr>
        <p:txBody>
          <a:bodyPr/>
          <a:lstStyle/>
          <a:p>
            <a:pPr marL="571500" indent="-571500">
              <a:buFont typeface="Arial" panose="020B0604020202020204" pitchFamily="34" charset="0"/>
              <a:buChar char="•"/>
            </a:pPr>
            <a:r>
              <a:rPr lang="en-IN" sz="2400" dirty="0"/>
              <a:t>Strengthen the capacity of the focal persons of the government, employers’ and workers’ organizations in preventing and responding to violence and harassment in the world of work in their organizations </a:t>
            </a:r>
            <a:endParaRPr lang="en-GB" sz="2400" dirty="0"/>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2</a:t>
            </a:fld>
            <a:endParaRPr lang="en-GB"/>
          </a:p>
        </p:txBody>
      </p:sp>
      <p:pic>
        <p:nvPicPr>
          <p:cNvPr id="7" name="Picture Placeholder 6"/>
          <p:cNvPicPr>
            <a:picLocks noGrp="1" noChangeAspect="1"/>
          </p:cNvPicPr>
          <p:nvPr>
            <p:ph type="pic" sz="quarter" idx="13"/>
          </p:nvPr>
        </p:nvPicPr>
        <p:blipFill rotWithShape="1">
          <a:blip r:embed="rId2" cstate="print">
            <a:extLst>
              <a:ext uri="{28A0092B-C50C-407E-A947-70E740481C1C}">
                <a14:useLocalDpi xmlns:a14="http://schemas.microsoft.com/office/drawing/2010/main" val="0"/>
              </a:ext>
            </a:extLst>
          </a:blip>
          <a:srcRect l="3234" t="12107" r="18927" b="19025"/>
          <a:stretch/>
        </p:blipFill>
        <p:spPr/>
      </p:pic>
      <p:sp>
        <p:nvSpPr>
          <p:cNvPr id="8" name="Subtitle 2"/>
          <p:cNvSpPr txBox="1">
            <a:spLocks/>
          </p:cNvSpPr>
          <p:nvPr/>
        </p:nvSpPr>
        <p:spPr>
          <a:xfrm>
            <a:off x="295665" y="4197023"/>
            <a:ext cx="9867667" cy="1655762"/>
          </a:xfrm>
          <a:prstGeom prst="rect">
            <a:avLst/>
          </a:prstGeom>
        </p:spPr>
        <p:txBody>
          <a:bodyPr vert="horz" lIns="0" tIns="0" rIns="0" bIns="0" rtlCol="0">
            <a:noAutofit/>
          </a:bodyPr>
          <a:lstStyle>
            <a:lvl1pPr marL="0" indent="0" algn="l" defTabSz="914400" rtl="0" eaLnBrk="1" latinLnBrk="0" hangingPunct="1">
              <a:lnSpc>
                <a:spcPct val="90000"/>
              </a:lnSpc>
              <a:spcBef>
                <a:spcPts val="2400"/>
              </a:spcBef>
              <a:spcAft>
                <a:spcPts val="1200"/>
              </a:spcAft>
              <a:buFont typeface="Arial" panose="020B0604020202020204" pitchFamily="34" charset="0"/>
              <a:buNone/>
              <a:defRPr sz="4000" b="0" kern="1200">
                <a:solidFill>
                  <a:schemeClr val="accent1"/>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400" kern="1200">
                <a:solidFill>
                  <a:schemeClr val="accent1"/>
                </a:solidFill>
                <a:latin typeface="+mn-lt"/>
                <a:ea typeface="+mn-ea"/>
                <a:cs typeface="+mn-cs"/>
              </a:defRPr>
            </a:lvl2pPr>
            <a:lvl3pPr marL="914400" indent="0" algn="ctr" defTabSz="914400" rtl="0" eaLnBrk="1" latinLnBrk="0" hangingPunct="1">
              <a:lnSpc>
                <a:spcPct val="100000"/>
              </a:lnSpc>
              <a:spcBef>
                <a:spcPts val="600"/>
              </a:spcBef>
              <a:buClr>
                <a:schemeClr val="accent2"/>
              </a:buClr>
              <a:buSzPct val="70000"/>
              <a:buFont typeface="Wingdings 3" panose="05040102010807070707" pitchFamily="18" charset="2"/>
              <a:buNone/>
              <a:defRPr sz="1800" kern="1200">
                <a:solidFill>
                  <a:schemeClr val="tx1"/>
                </a:solidFill>
                <a:latin typeface="+mn-lt"/>
                <a:ea typeface="+mn-ea"/>
                <a:cs typeface="+mn-cs"/>
              </a:defRPr>
            </a:lvl3pPr>
            <a:lvl4pPr marL="1371600" indent="0" algn="ctr"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600" b="1" kern="1200">
                <a:solidFill>
                  <a:schemeClr val="accent2"/>
                </a:solidFill>
                <a:latin typeface="+mn-lt"/>
                <a:ea typeface="+mn-ea"/>
                <a:cs typeface="+mn-cs"/>
              </a:defRPr>
            </a:lvl4pPr>
            <a:lvl5pPr marL="1828800" indent="0" algn="ctr"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100000"/>
              </a:lnSpc>
              <a:spcBef>
                <a:spcPts val="450"/>
              </a:spcBef>
              <a:buClr>
                <a:schemeClr val="accent2"/>
              </a:buClr>
              <a:buSzPct val="70000"/>
              <a:buFont typeface="Wingdings 3" panose="05040102010807070707" pitchFamily="18" charset="2"/>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600"/>
              </a:spcBef>
              <a:buFont typeface="Arial" panose="020B0604020202020204" pitchFamily="34" charset="0"/>
              <a:buNone/>
              <a:defRPr sz="1600" kern="1200" baseline="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71500" indent="-571500">
              <a:buFont typeface="Arial" panose="020B0604020202020204" pitchFamily="34" charset="0"/>
              <a:buChar char="•"/>
            </a:pPr>
            <a:r>
              <a:rPr lang="en-IN" sz="2400" dirty="0"/>
              <a:t>Strengthen the institutional capacity of the ILO constituents in Nepal in preventing and addressing violence and harassment in the world of work</a:t>
            </a:r>
          </a:p>
          <a:p>
            <a:pPr marL="571500" indent="-571500">
              <a:buFont typeface="Arial" panose="020B0604020202020204" pitchFamily="34" charset="0"/>
              <a:buChar char="•"/>
            </a:pPr>
            <a:r>
              <a:rPr lang="en-IN" sz="2400" dirty="0"/>
              <a:t>Build the network of the ILO constituents and other key stakeholders to work on violence and harassment in the world of work in Nepal</a:t>
            </a:r>
            <a:endParaRPr lang="en-GB" sz="2400" dirty="0"/>
          </a:p>
        </p:txBody>
      </p:sp>
    </p:spTree>
    <p:extLst>
      <p:ext uri="{BB962C8B-B14F-4D97-AF65-F5344CB8AC3E}">
        <p14:creationId xmlns:p14="http://schemas.microsoft.com/office/powerpoint/2010/main" val="10806563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Expected outcomes </a:t>
            </a:r>
          </a:p>
        </p:txBody>
      </p:sp>
      <p:sp>
        <p:nvSpPr>
          <p:cNvPr id="5" name="Content Placeholder 4"/>
          <p:cNvSpPr>
            <a:spLocks noGrp="1"/>
          </p:cNvSpPr>
          <p:nvPr>
            <p:ph idx="1"/>
          </p:nvPr>
        </p:nvSpPr>
        <p:spPr>
          <a:xfrm>
            <a:off x="490538" y="2143195"/>
            <a:ext cx="11210924" cy="3482975"/>
          </a:xfrm>
        </p:spPr>
        <p:txBody>
          <a:bodyPr/>
          <a:lstStyle/>
          <a:p>
            <a:r>
              <a:rPr lang="en-GB" sz="2000" dirty="0"/>
              <a:t>By the end of the year 2021, it is expected that: </a:t>
            </a:r>
          </a:p>
          <a:p>
            <a:pPr lvl="2"/>
            <a:r>
              <a:rPr lang="en-GB" sz="2000" dirty="0"/>
              <a:t>The ILO constituents in Nepal have focal persons well-equipped with knowledge on preventing and responding to violence and harassment in their organizations </a:t>
            </a:r>
          </a:p>
          <a:p>
            <a:pPr lvl="2"/>
            <a:r>
              <a:rPr lang="en-IN" sz="2000" dirty="0"/>
              <a:t>The awareness of the members of the ILO constituents on unacceptable behaviours have improved substantially </a:t>
            </a:r>
          </a:p>
          <a:p>
            <a:pPr lvl="2"/>
            <a:r>
              <a:rPr lang="en-IN" sz="2000" dirty="0"/>
              <a:t>The ILO Constituents in Nepal have improved institutional mechanism to prevent and respond to violence and harassment in the world of work</a:t>
            </a:r>
          </a:p>
          <a:p>
            <a:pPr lvl="2"/>
            <a:r>
              <a:rPr lang="en-IN" sz="2000" dirty="0"/>
              <a:t>There is a stronger network of stakeholders working together to improve the national framework on preventing and responding to violence and harassment in the world of work</a:t>
            </a:r>
          </a:p>
          <a:p>
            <a:pPr lvl="2"/>
            <a:r>
              <a:rPr lang="en-IN" sz="2000" dirty="0"/>
              <a:t>The group members have shared knowledge and information as resource persons in various meetings and fora </a:t>
            </a:r>
            <a:endParaRPr lang="en-GB" sz="20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3</a:t>
            </a:fld>
            <a:endParaRPr lang="en-GB"/>
          </a:p>
        </p:txBody>
      </p:sp>
    </p:spTree>
    <p:extLst>
      <p:ext uri="{BB962C8B-B14F-4D97-AF65-F5344CB8AC3E}">
        <p14:creationId xmlns:p14="http://schemas.microsoft.com/office/powerpoint/2010/main" val="2437050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C190 Action Group: Members </a:t>
            </a:r>
            <a:endParaRPr lang="en-GB" dirty="0"/>
          </a:p>
        </p:txBody>
      </p:sp>
      <p:sp>
        <p:nvSpPr>
          <p:cNvPr id="3" name="Content Placeholder 2"/>
          <p:cNvSpPr>
            <a:spLocks noGrp="1"/>
          </p:cNvSpPr>
          <p:nvPr>
            <p:ph idx="1"/>
          </p:nvPr>
        </p:nvSpPr>
        <p:spPr>
          <a:xfrm>
            <a:off x="851744" y="2143195"/>
            <a:ext cx="10309717" cy="3482975"/>
          </a:xfrm>
        </p:spPr>
        <p:txBody>
          <a:bodyPr/>
          <a:lstStyle/>
          <a:p>
            <a:pPr lvl="1"/>
            <a:r>
              <a:rPr lang="en-IN" sz="2000" dirty="0"/>
              <a:t>Focal persons from the government institutions and employers and workers’ organizations</a:t>
            </a:r>
          </a:p>
          <a:p>
            <a:pPr marL="285750" lvl="1" indent="-285750">
              <a:buFont typeface="Arial" panose="020B0604020202020204" pitchFamily="34" charset="0"/>
              <a:buChar char="•"/>
            </a:pPr>
            <a:r>
              <a:rPr lang="en-IN" sz="2000" dirty="0"/>
              <a:t>About maximum 30 persons – having both women and men</a:t>
            </a:r>
          </a:p>
          <a:p>
            <a:pPr marL="285750" lvl="1" indent="-285750">
              <a:buFont typeface="Arial" panose="020B0604020202020204" pitchFamily="34" charset="0"/>
              <a:buChar char="•"/>
            </a:pPr>
            <a:r>
              <a:rPr lang="en-IN" sz="2000" dirty="0"/>
              <a:t>Each organization to nominate at least 3 persons (2 women and 1 man)</a:t>
            </a:r>
          </a:p>
          <a:p>
            <a:pPr marL="285750" lvl="1" indent="-285750">
              <a:buFont typeface="Arial" panose="020B0604020202020204" pitchFamily="34" charset="0"/>
              <a:buChar char="•"/>
            </a:pPr>
            <a:r>
              <a:rPr lang="en-IN" sz="2000" dirty="0"/>
              <a:t>Representation of minority groups encouraged (e.g. LGBTI, Indigenous) </a:t>
            </a:r>
          </a:p>
          <a:p>
            <a:pPr marL="285750" lvl="1" indent="-285750">
              <a:buFont typeface="Arial" panose="020B0604020202020204" pitchFamily="34" charset="0"/>
              <a:buChar char="•"/>
            </a:pPr>
            <a:r>
              <a:rPr lang="en-IN" sz="2000" dirty="0"/>
              <a:t>The same nominated persons to remain in the group at least for the whole year of 2021</a:t>
            </a:r>
          </a:p>
          <a:p>
            <a:pPr marL="285750" lvl="1" indent="-285750">
              <a:buFont typeface="Arial" panose="020B0604020202020204" pitchFamily="34" charset="0"/>
              <a:buChar char="•"/>
            </a:pPr>
            <a:r>
              <a:rPr lang="en-IN" sz="2000" dirty="0"/>
              <a:t>Establishment of technical committee – to be considered</a:t>
            </a:r>
          </a:p>
          <a:p>
            <a:pPr marL="285750" lvl="1" indent="-285750">
              <a:buFont typeface="Arial" panose="020B0604020202020204" pitchFamily="34" charset="0"/>
              <a:buChar char="•"/>
            </a:pPr>
            <a:r>
              <a:rPr lang="en-IN" sz="2000" dirty="0"/>
              <a:t>Chair/co-chair can be discussed and finalized</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4</a:t>
            </a:fld>
            <a:endParaRPr lang="en-GB"/>
          </a:p>
        </p:txBody>
      </p:sp>
    </p:spTree>
    <p:extLst>
      <p:ext uri="{BB962C8B-B14F-4D97-AF65-F5344CB8AC3E}">
        <p14:creationId xmlns:p14="http://schemas.microsoft.com/office/powerpoint/2010/main" val="26589939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Proposed activities </a:t>
            </a:r>
          </a:p>
        </p:txBody>
      </p:sp>
      <p:sp>
        <p:nvSpPr>
          <p:cNvPr id="3" name="Content Placeholder 2"/>
          <p:cNvSpPr>
            <a:spLocks noGrp="1"/>
          </p:cNvSpPr>
          <p:nvPr>
            <p:ph idx="1"/>
          </p:nvPr>
        </p:nvSpPr>
        <p:spPr>
          <a:xfrm>
            <a:off x="490538" y="2393950"/>
            <a:ext cx="11210923" cy="3482975"/>
          </a:xfrm>
        </p:spPr>
        <p:txBody>
          <a:bodyPr/>
          <a:lstStyle/>
          <a:p>
            <a:pPr lvl="2"/>
            <a:r>
              <a:rPr lang="en-GB" dirty="0"/>
              <a:t>Training sessions (virtual and/or physical ) to enhance understanding on what constituents violence and harassment in the world of work, biases, gender issues in the world of work and violence and harassment prevention and </a:t>
            </a:r>
            <a:r>
              <a:rPr lang="en-GB" dirty="0" err="1"/>
              <a:t>redressal</a:t>
            </a:r>
            <a:r>
              <a:rPr lang="en-GB" dirty="0"/>
              <a:t> measures</a:t>
            </a:r>
          </a:p>
          <a:p>
            <a:pPr lvl="2"/>
            <a:r>
              <a:rPr lang="en-GB" dirty="0"/>
              <a:t>Regular meetings to review case studies to deepen understanding on how to respond to violence and harassment in the world of work</a:t>
            </a:r>
          </a:p>
          <a:p>
            <a:pPr lvl="2"/>
            <a:r>
              <a:rPr lang="en-GB" dirty="0"/>
              <a:t>Workshop sessions to facilitate the development of code of conduct or promotional materials to address violence and harassment in the world of work</a:t>
            </a:r>
          </a:p>
          <a:p>
            <a:pPr lvl="2"/>
            <a:r>
              <a:rPr lang="en-GB" dirty="0"/>
              <a:t>Workshop sessions and meetings to formulate recommendations in terms of laws, policies, programmes and institutional mechanisms for strengthen the national framework for preventing and addressing violence and harassment in the world of work</a:t>
            </a:r>
          </a:p>
          <a:p>
            <a:pPr lvl="2"/>
            <a:r>
              <a:rPr lang="en-GB" dirty="0"/>
              <a:t>Others activities? </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5</a:t>
            </a:fld>
            <a:endParaRPr lang="en-GB"/>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spTree>
    <p:extLst>
      <p:ext uri="{BB962C8B-B14F-4D97-AF65-F5344CB8AC3E}">
        <p14:creationId xmlns:p14="http://schemas.microsoft.com/office/powerpoint/2010/main" val="4266665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22"/>
          <p:cNvSpPr>
            <a:spLocks noGrp="1"/>
          </p:cNvSpPr>
          <p:nvPr>
            <p:ph type="title"/>
          </p:nvPr>
        </p:nvSpPr>
        <p:spPr/>
        <p:txBody>
          <a:bodyPr/>
          <a:lstStyle/>
          <a:p>
            <a:r>
              <a:rPr lang="en-GB" dirty="0"/>
              <a:t>Discussion points</a:t>
            </a:r>
          </a:p>
        </p:txBody>
      </p:sp>
      <p:sp>
        <p:nvSpPr>
          <p:cNvPr id="24" name="Content Placeholder 23"/>
          <p:cNvSpPr>
            <a:spLocks noGrp="1"/>
          </p:cNvSpPr>
          <p:nvPr>
            <p:ph idx="1"/>
          </p:nvPr>
        </p:nvSpPr>
        <p:spPr/>
        <p:txBody>
          <a:bodyPr/>
          <a:lstStyle/>
          <a:p>
            <a:pPr lvl="2"/>
            <a:r>
              <a:rPr lang="en-IN" sz="2800" dirty="0"/>
              <a:t>Any suggestion to revise objectives, outcomes, and proposed activities? </a:t>
            </a:r>
          </a:p>
          <a:p>
            <a:pPr lvl="2"/>
            <a:r>
              <a:rPr lang="en-IN" sz="2800" dirty="0"/>
              <a:t>Any suggestions? </a:t>
            </a:r>
            <a:endParaRPr lang="en-GB" sz="2800"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pPr/>
              <a:t>6</a:t>
            </a:fld>
            <a:endParaRPr lang="en-GB"/>
          </a:p>
        </p:txBody>
      </p:sp>
      <p:pic>
        <p:nvPicPr>
          <p:cNvPr id="27" name="Picture 2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3171964274"/>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English+PowerPoint+Presentation</Template>
  <TotalTime>27</TotalTime>
  <Words>539</Words>
  <Application>Microsoft Office PowerPoint</Application>
  <PresentationFormat>Widescreen</PresentationFormat>
  <Paragraphs>50</Paragraphs>
  <Slides>6</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Wingdings 3</vt:lpstr>
      <vt:lpstr>ILO 2020</vt:lpstr>
      <vt:lpstr>C190 Action Group</vt:lpstr>
      <vt:lpstr>Objectives</vt:lpstr>
      <vt:lpstr>Expected outcomes </vt:lpstr>
      <vt:lpstr>C190 Action Group: Members </vt:lpstr>
      <vt:lpstr>Proposed activities </vt:lpstr>
      <vt:lpstr>Discussion points</vt:lpstr>
    </vt:vector>
  </TitlesOfParts>
  <Company>ILO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C190 Action Group</dc:title>
  <dc:creator>Matsuura, Aya</dc:creator>
  <cp:lastModifiedBy>Gurung, Sita Devi</cp:lastModifiedBy>
  <cp:revision>5</cp:revision>
  <dcterms:created xsi:type="dcterms:W3CDTF">2021-02-09T01:13:17Z</dcterms:created>
  <dcterms:modified xsi:type="dcterms:W3CDTF">2021-02-11T18:15:59Z</dcterms:modified>
</cp:coreProperties>
</file>